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trictFirstAndLastChars="0" saveSubsetFonts="1" autoCompressPictures="0">
  <p:sldMasterIdLst>
    <p:sldMasterId id="2147483657" r:id="rId1"/>
    <p:sldMasterId id="2147483703" r:id="rId2"/>
  </p:sldMasterIdLst>
  <p:notesMasterIdLst>
    <p:notesMasterId r:id="rId68"/>
  </p:notesMasterIdLst>
  <p:handoutMasterIdLst>
    <p:handoutMasterId r:id="rId69"/>
  </p:handoutMasterIdLst>
  <p:sldIdLst>
    <p:sldId id="262" r:id="rId3"/>
    <p:sldId id="507" r:id="rId4"/>
    <p:sldId id="708" r:id="rId5"/>
    <p:sldId id="800" r:id="rId6"/>
    <p:sldId id="709" r:id="rId7"/>
    <p:sldId id="725" r:id="rId8"/>
    <p:sldId id="710" r:id="rId9"/>
    <p:sldId id="712" r:id="rId10"/>
    <p:sldId id="716" r:id="rId11"/>
    <p:sldId id="717" r:id="rId12"/>
    <p:sldId id="799" r:id="rId13"/>
    <p:sldId id="721" r:id="rId14"/>
    <p:sldId id="720" r:id="rId15"/>
    <p:sldId id="798" r:id="rId16"/>
    <p:sldId id="722" r:id="rId17"/>
    <p:sldId id="773" r:id="rId18"/>
    <p:sldId id="718" r:id="rId19"/>
    <p:sldId id="724" r:id="rId20"/>
    <p:sldId id="778" r:id="rId21"/>
    <p:sldId id="726" r:id="rId22"/>
    <p:sldId id="729" r:id="rId23"/>
    <p:sldId id="728" r:id="rId24"/>
    <p:sldId id="789" r:id="rId25"/>
    <p:sldId id="730" r:id="rId26"/>
    <p:sldId id="779" r:id="rId27"/>
    <p:sldId id="790" r:id="rId28"/>
    <p:sldId id="713" r:id="rId29"/>
    <p:sldId id="714" r:id="rId30"/>
    <p:sldId id="794" r:id="rId31"/>
    <p:sldId id="775" r:id="rId32"/>
    <p:sldId id="735" r:id="rId33"/>
    <p:sldId id="787" r:id="rId34"/>
    <p:sldId id="739" r:id="rId35"/>
    <p:sldId id="734" r:id="rId36"/>
    <p:sldId id="740" r:id="rId37"/>
    <p:sldId id="741" r:id="rId38"/>
    <p:sldId id="776" r:id="rId39"/>
    <p:sldId id="774" r:id="rId40"/>
    <p:sldId id="780" r:id="rId41"/>
    <p:sldId id="746" r:id="rId42"/>
    <p:sldId id="769" r:id="rId43"/>
    <p:sldId id="791" r:id="rId44"/>
    <p:sldId id="737" r:id="rId45"/>
    <p:sldId id="782" r:id="rId46"/>
    <p:sldId id="715" r:id="rId47"/>
    <p:sldId id="723" r:id="rId48"/>
    <p:sldId id="747" r:id="rId49"/>
    <p:sldId id="758" r:id="rId50"/>
    <p:sldId id="757" r:id="rId51"/>
    <p:sldId id="772" r:id="rId52"/>
    <p:sldId id="756" r:id="rId53"/>
    <p:sldId id="795" r:id="rId54"/>
    <p:sldId id="796" r:id="rId55"/>
    <p:sldId id="760" r:id="rId56"/>
    <p:sldId id="763" r:id="rId57"/>
    <p:sldId id="770" r:id="rId58"/>
    <p:sldId id="781" r:id="rId59"/>
    <p:sldId id="766" r:id="rId60"/>
    <p:sldId id="762" r:id="rId61"/>
    <p:sldId id="792" r:id="rId62"/>
    <p:sldId id="767" r:id="rId63"/>
    <p:sldId id="783" r:id="rId64"/>
    <p:sldId id="784" r:id="rId65"/>
    <p:sldId id="785" r:id="rId66"/>
    <p:sldId id="318" r:id="rId67"/>
  </p:sldIdLst>
  <p:sldSz cx="9144000" cy="6858000" type="screen4x3"/>
  <p:notesSz cx="6807200" cy="9939338"/>
  <p:kinsoku lang="ja-JP" invalStChars="、。，．・：；？！゛゜ヽヾゝゞ々ー’”）〕］｝〉》」』】°‰′″℃￠％ぁぃぅぇぉっゃゅょゎァィゥェォッャュョヮヵヶ!%),.:;?]}｡｣､･ｧｨｩｪｫｬｭｮｯｰﾞﾟ" invalEndChars="‘“（〔［｛〈《「『【￥＄$([\{｢￡"/>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表紙・目次" id="{35DD3A7B-A3B5-49A5-9CD2-FA74D1CAA38D}">
          <p14:sldIdLst>
            <p14:sldId id="262"/>
            <p14:sldId id="507"/>
          </p14:sldIdLst>
        </p14:section>
        <p14:section name="はじめに ＆ 下準備" id="{29DDEF86-CE6B-4115-9B75-BD62884D972A}">
          <p14:sldIdLst>
            <p14:sldId id="708"/>
            <p14:sldId id="800"/>
            <p14:sldId id="709"/>
            <p14:sldId id="725"/>
          </p14:sldIdLst>
        </p14:section>
        <p14:section name="Legacy" id="{55238CF3-E671-490E-9DDA-5A049AE670B6}">
          <p14:sldIdLst>
            <p14:sldId id="710"/>
            <p14:sldId id="712"/>
            <p14:sldId id="716"/>
            <p14:sldId id="717"/>
            <p14:sldId id="799"/>
            <p14:sldId id="721"/>
            <p14:sldId id="720"/>
            <p14:sldId id="798"/>
            <p14:sldId id="722"/>
            <p14:sldId id="773"/>
            <p14:sldId id="718"/>
            <p14:sldId id="724"/>
            <p14:sldId id="778"/>
            <p14:sldId id="726"/>
            <p14:sldId id="729"/>
            <p14:sldId id="728"/>
            <p14:sldId id="789"/>
            <p14:sldId id="730"/>
            <p14:sldId id="779"/>
            <p14:sldId id="790"/>
          </p14:sldIdLst>
        </p14:section>
        <p14:section name="Role" id="{2B765D9A-4A7B-406F-B6BB-AB377ECD38E7}">
          <p14:sldIdLst>
            <p14:sldId id="713"/>
            <p14:sldId id="714"/>
            <p14:sldId id="794"/>
            <p14:sldId id="775"/>
            <p14:sldId id="735"/>
            <p14:sldId id="787"/>
            <p14:sldId id="739"/>
            <p14:sldId id="734"/>
            <p14:sldId id="740"/>
            <p14:sldId id="741"/>
            <p14:sldId id="776"/>
            <p14:sldId id="774"/>
            <p14:sldId id="780"/>
            <p14:sldId id="746"/>
            <p14:sldId id="769"/>
            <p14:sldId id="791"/>
            <p14:sldId id="737"/>
            <p14:sldId id="782"/>
          </p14:sldIdLst>
        </p14:section>
        <p14:section name="Pioneer" id="{57DF7D61-7D5C-4CBC-9B74-5CEA0F7CFA63}">
          <p14:sldIdLst>
            <p14:sldId id="715"/>
            <p14:sldId id="723"/>
            <p14:sldId id="747"/>
            <p14:sldId id="758"/>
            <p14:sldId id="757"/>
            <p14:sldId id="772"/>
            <p14:sldId id="756"/>
            <p14:sldId id="795"/>
            <p14:sldId id="796"/>
            <p14:sldId id="760"/>
            <p14:sldId id="763"/>
            <p14:sldId id="770"/>
            <p14:sldId id="781"/>
            <p14:sldId id="766"/>
            <p14:sldId id="762"/>
            <p14:sldId id="792"/>
            <p14:sldId id="767"/>
            <p14:sldId id="783"/>
            <p14:sldId id="784"/>
            <p14:sldId id="785"/>
            <p14:sldId id="318"/>
          </p14:sldIdLst>
        </p14:section>
      </p14:sectionLst>
    </p:ext>
    <p:ext uri="{EFAFB233-063F-42B5-8137-9DF3F51BA10A}">
      <p15:sldGuideLst xmlns:p15="http://schemas.microsoft.com/office/powerpoint/2012/main">
        <p15:guide id="1" orient="horz" pos="527">
          <p15:clr>
            <a:srgbClr val="A4A3A4"/>
          </p15:clr>
        </p15:guide>
        <p15:guide id="2" orient="horz" pos="73">
          <p15:clr>
            <a:srgbClr val="A4A3A4"/>
          </p15:clr>
        </p15:guide>
        <p15:guide id="3" orient="horz" pos="4064">
          <p15:clr>
            <a:srgbClr val="A4A3A4"/>
          </p15:clr>
        </p15:guide>
        <p15:guide id="4" pos="2880">
          <p15:clr>
            <a:srgbClr val="A4A3A4"/>
          </p15:clr>
        </p15:guide>
        <p15:guide id="5" pos="113">
          <p15:clr>
            <a:srgbClr val="A4A3A4"/>
          </p15:clr>
        </p15:guide>
        <p15:guide id="6" pos="5647">
          <p15:clr>
            <a:srgbClr val="A4A3A4"/>
          </p15:clr>
        </p15:guide>
      </p15:sldGuideLst>
    </p:ext>
    <p:ext uri="{2D200454-40CA-4A62-9FC3-DE9A4176ACB9}">
      <p15:notesGuideLst xmlns:p15="http://schemas.microsoft.com/office/powerpoint/2012/main">
        <p15:guide id="1" orient="horz" pos="3130">
          <p15:clr>
            <a:srgbClr val="A4A3A4"/>
          </p15:clr>
        </p15:guide>
        <p15:guide id="2" pos="214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成者" initials="A"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960"/>
    <a:srgbClr val="9900CC"/>
    <a:srgbClr val="00FF00"/>
    <a:srgbClr val="318BFF"/>
    <a:srgbClr val="F3C1C3"/>
    <a:srgbClr val="FFFFCC"/>
    <a:srgbClr val="0000FF"/>
    <a:srgbClr val="336600"/>
    <a:srgbClr val="003300"/>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3296810-A885-4BE3-A3E7-6D5BEEA58F35}">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スタイル (淡色)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301B821-A1FF-4177-AEE7-76D212191A09}" styleName="中間スタイル 1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D113A9D2-9D6B-4929-AA2D-F23B5EE8CBE7}" styleName="テーマ スタイル 2 - アクセント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5758FB7-9AC5-4552-8A53-C91805E547FA}" styleName="テーマ スタイル 1 - アクセント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12C8C85-51F0-491E-9774-3900AFEF0FD7}" styleName="淡色スタイル 2 - アクセント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2A488322-F2BA-4B5B-9748-0D474271808F}" styleName="中間スタイル 3 - アクセント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10A1B5D5-9B99-4C35-A422-299274C87663}" styleName="中間スタイル 1 - アクセント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08FB837D-C827-4EFA-A057-4D05807E0F7C}" styleName="テーマ スタイル 1 - アクセント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272" autoAdjust="0"/>
    <p:restoredTop sz="96799" autoAdjust="0"/>
  </p:normalViewPr>
  <p:slideViewPr>
    <p:cSldViewPr>
      <p:cViewPr varScale="1">
        <p:scale>
          <a:sx n="99" d="100"/>
          <a:sy n="99" d="100"/>
        </p:scale>
        <p:origin x="782" y="82"/>
      </p:cViewPr>
      <p:guideLst>
        <p:guide orient="horz" pos="527"/>
        <p:guide orient="horz" pos="73"/>
        <p:guide orient="horz" pos="4064"/>
        <p:guide pos="2880"/>
        <p:guide pos="113"/>
        <p:guide pos="5647"/>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7812"/>
    </p:cViewPr>
  </p:sorterViewPr>
  <p:notesViewPr>
    <p:cSldViewPr>
      <p:cViewPr varScale="1">
        <p:scale>
          <a:sx n="81" d="100"/>
          <a:sy n="81" d="100"/>
        </p:scale>
        <p:origin x="3990" y="114"/>
      </p:cViewPr>
      <p:guideLst>
        <p:guide orient="horz" pos="3130"/>
        <p:guide pos="2144"/>
      </p:guideLst>
    </p:cSldViewPr>
  </p:notesViewPr>
  <p:gridSpacing cx="72010" cy="7201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notesMaster" Target="notesMasters/notesMaster1.xml"/><Relationship Id="rId7" Type="http://schemas.openxmlformats.org/officeDocument/2006/relationships/slide" Target="slides/slide5.xml"/><Relationship Id="rId71"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handoutMaster" Target="handoutMasters/handoutMaster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1" y="1"/>
            <a:ext cx="2949787" cy="496967"/>
          </a:xfrm>
          <a:prstGeom prst="rect">
            <a:avLst/>
          </a:prstGeom>
        </p:spPr>
        <p:txBody>
          <a:bodyPr vert="horz" lIns="92228" tIns="46114" rIns="92228" bIns="46114" rtlCol="0"/>
          <a:lstStyle>
            <a:lvl1pPr algn="l">
              <a:defRPr sz="1200"/>
            </a:lvl1pPr>
          </a:lstStyle>
          <a:p>
            <a:endParaRPr kumimoji="1" lang="ja-JP" altLang="en-US">
              <a:ea typeface="メイリオ" panose="020B0604030504040204" pitchFamily="50" charset="-128"/>
            </a:endParaRPr>
          </a:p>
        </p:txBody>
      </p:sp>
      <p:sp>
        <p:nvSpPr>
          <p:cNvPr id="3" name="日付プレースホルダー 2"/>
          <p:cNvSpPr>
            <a:spLocks noGrp="1"/>
          </p:cNvSpPr>
          <p:nvPr>
            <p:ph type="dt" sz="quarter" idx="1"/>
          </p:nvPr>
        </p:nvSpPr>
        <p:spPr>
          <a:xfrm>
            <a:off x="3855838" y="1"/>
            <a:ext cx="2949787" cy="496967"/>
          </a:xfrm>
          <a:prstGeom prst="rect">
            <a:avLst/>
          </a:prstGeom>
        </p:spPr>
        <p:txBody>
          <a:bodyPr vert="horz" lIns="92228" tIns="46114" rIns="92228" bIns="46114" rtlCol="0"/>
          <a:lstStyle>
            <a:lvl1pPr algn="r">
              <a:defRPr sz="1200"/>
            </a:lvl1pPr>
          </a:lstStyle>
          <a:p>
            <a:fld id="{D829EBEE-5DBD-45D0-BA62-80122688BEB8}" type="datetimeFigureOut">
              <a:rPr kumimoji="1" lang="ja-JP" altLang="en-US" smtClean="0">
                <a:ea typeface="メイリオ" panose="020B0604030504040204" pitchFamily="50" charset="-128"/>
              </a:rPr>
              <a:t>2020/9/2</a:t>
            </a:fld>
            <a:endParaRPr kumimoji="1" lang="ja-JP" altLang="en-US">
              <a:ea typeface="メイリオ" panose="020B0604030504040204" pitchFamily="50" charset="-128"/>
            </a:endParaRPr>
          </a:p>
        </p:txBody>
      </p:sp>
      <p:sp>
        <p:nvSpPr>
          <p:cNvPr id="4" name="フッター プレースホルダー 3"/>
          <p:cNvSpPr>
            <a:spLocks noGrp="1"/>
          </p:cNvSpPr>
          <p:nvPr>
            <p:ph type="ftr" sz="quarter" idx="2"/>
          </p:nvPr>
        </p:nvSpPr>
        <p:spPr>
          <a:xfrm>
            <a:off x="1" y="9440647"/>
            <a:ext cx="2949787" cy="496967"/>
          </a:xfrm>
          <a:prstGeom prst="rect">
            <a:avLst/>
          </a:prstGeom>
        </p:spPr>
        <p:txBody>
          <a:bodyPr vert="horz" lIns="92228" tIns="46114" rIns="92228" bIns="46114" rtlCol="0" anchor="b"/>
          <a:lstStyle>
            <a:lvl1pPr algn="l">
              <a:defRPr sz="1200"/>
            </a:lvl1pPr>
          </a:lstStyle>
          <a:p>
            <a:endParaRPr kumimoji="1" lang="ja-JP" altLang="en-US">
              <a:ea typeface="メイリオ" panose="020B0604030504040204" pitchFamily="50" charset="-128"/>
            </a:endParaRPr>
          </a:p>
        </p:txBody>
      </p:sp>
      <p:sp>
        <p:nvSpPr>
          <p:cNvPr id="5" name="スライド番号プレースホルダー 4"/>
          <p:cNvSpPr>
            <a:spLocks noGrp="1"/>
          </p:cNvSpPr>
          <p:nvPr>
            <p:ph type="sldNum" sz="quarter" idx="3"/>
          </p:nvPr>
        </p:nvSpPr>
        <p:spPr>
          <a:xfrm>
            <a:off x="3855838" y="9440647"/>
            <a:ext cx="2949787" cy="496967"/>
          </a:xfrm>
          <a:prstGeom prst="rect">
            <a:avLst/>
          </a:prstGeom>
        </p:spPr>
        <p:txBody>
          <a:bodyPr vert="horz" lIns="92228" tIns="46114" rIns="92228" bIns="46114" rtlCol="0" anchor="b"/>
          <a:lstStyle>
            <a:lvl1pPr algn="r">
              <a:defRPr sz="1200"/>
            </a:lvl1pPr>
          </a:lstStyle>
          <a:p>
            <a:fld id="{6322DB22-2E22-491B-AA6C-F689DB200DBB}" type="slidenum">
              <a:rPr kumimoji="1" lang="ja-JP" altLang="en-US" smtClean="0">
                <a:ea typeface="メイリオ" panose="020B0604030504040204" pitchFamily="50" charset="-128"/>
              </a:rPr>
              <a:t>‹#›</a:t>
            </a:fld>
            <a:endParaRPr kumimoji="1" lang="ja-JP" altLang="en-US">
              <a:ea typeface="メイリオ" panose="020B0604030504040204" pitchFamily="50" charset="-128"/>
            </a:endParaRPr>
          </a:p>
        </p:txBody>
      </p:sp>
    </p:spTree>
    <p:extLst>
      <p:ext uri="{BB962C8B-B14F-4D97-AF65-F5344CB8AC3E}">
        <p14:creationId xmlns:p14="http://schemas.microsoft.com/office/powerpoint/2010/main" val="163105054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日付プレースホルダー 2"/>
          <p:cNvSpPr>
            <a:spLocks noGrp="1"/>
          </p:cNvSpPr>
          <p:nvPr>
            <p:ph type="dt" idx="1"/>
          </p:nvPr>
        </p:nvSpPr>
        <p:spPr>
          <a:xfrm>
            <a:off x="3855838" y="1"/>
            <a:ext cx="2949787" cy="288000"/>
          </a:xfrm>
          <a:prstGeom prst="rect">
            <a:avLst/>
          </a:prstGeom>
        </p:spPr>
        <p:txBody>
          <a:bodyPr vert="horz" lIns="92228" tIns="46114" rIns="92228" bIns="46114" rtlCol="0"/>
          <a:lstStyle>
            <a:lvl1pPr algn="r">
              <a:defRPr sz="1000">
                <a:ea typeface="メイリオ" panose="020B0604030504040204" pitchFamily="50" charset="-128"/>
              </a:defRPr>
            </a:lvl1pPr>
          </a:lstStyle>
          <a:p>
            <a:fld id="{4B26993D-C081-44EB-B0F5-A9F467792B62}" type="datetimeFigureOut">
              <a:rPr lang="ja-JP" altLang="en-US" smtClean="0"/>
              <a:pPr/>
              <a:t>2020/9/2</a:t>
            </a:fld>
            <a:endParaRPr lang="ja-JP" altLang="en-US"/>
          </a:p>
        </p:txBody>
      </p:sp>
      <p:sp>
        <p:nvSpPr>
          <p:cNvPr id="7" name="スライド番号プレースホルダー 6"/>
          <p:cNvSpPr>
            <a:spLocks noGrp="1"/>
          </p:cNvSpPr>
          <p:nvPr>
            <p:ph type="sldNum" sz="quarter" idx="5"/>
          </p:nvPr>
        </p:nvSpPr>
        <p:spPr>
          <a:xfrm>
            <a:off x="3855838" y="9652150"/>
            <a:ext cx="2949787" cy="288000"/>
          </a:xfrm>
          <a:prstGeom prst="rect">
            <a:avLst/>
          </a:prstGeom>
        </p:spPr>
        <p:txBody>
          <a:bodyPr vert="horz" lIns="92228" tIns="46114" rIns="92228" bIns="46114" rtlCol="0" anchor="b"/>
          <a:lstStyle>
            <a:lvl1pPr algn="r">
              <a:defRPr sz="1000">
                <a:ea typeface="メイリオ" panose="020B0604030504040204" pitchFamily="50" charset="-128"/>
              </a:defRPr>
            </a:lvl1pPr>
          </a:lstStyle>
          <a:p>
            <a:fld id="{CFBBA293-708C-4261-9FD1-AE04041D5F79}" type="slidenum">
              <a:rPr lang="ja-JP" altLang="en-US" smtClean="0"/>
              <a:pPr/>
              <a:t>‹#›</a:t>
            </a:fld>
            <a:endParaRPr lang="ja-JP" altLang="en-US"/>
          </a:p>
        </p:txBody>
      </p:sp>
      <p:sp>
        <p:nvSpPr>
          <p:cNvPr id="8" name="スライド イメージ プレースホルダー 7"/>
          <p:cNvSpPr>
            <a:spLocks noGrp="1" noRot="1" noChangeAspect="1"/>
          </p:cNvSpPr>
          <p:nvPr>
            <p:ph type="sldImg" idx="2"/>
          </p:nvPr>
        </p:nvSpPr>
        <p:spPr>
          <a:xfrm>
            <a:off x="920750" y="432000"/>
            <a:ext cx="4965700" cy="3725863"/>
          </a:xfrm>
          <a:prstGeom prst="rect">
            <a:avLst/>
          </a:prstGeom>
          <a:noFill/>
          <a:ln w="12700">
            <a:solidFill>
              <a:prstClr val="black"/>
            </a:solidFill>
          </a:ln>
        </p:spPr>
        <p:txBody>
          <a:bodyPr vert="horz" lIns="91440" tIns="45720" rIns="91440" bIns="45720" rtlCol="0" anchor="ctr"/>
          <a:lstStyle/>
          <a:p>
            <a:endParaRPr lang="ja-JP" altLang="en-US"/>
          </a:p>
        </p:txBody>
      </p:sp>
      <p:sp>
        <p:nvSpPr>
          <p:cNvPr id="9" name="ノート プレースホルダー 8"/>
          <p:cNvSpPr>
            <a:spLocks noGrp="1"/>
          </p:cNvSpPr>
          <p:nvPr>
            <p:ph type="body" sz="quarter" idx="3"/>
          </p:nvPr>
        </p:nvSpPr>
        <p:spPr>
          <a:xfrm>
            <a:off x="91600" y="4320000"/>
            <a:ext cx="6624000" cy="5220000"/>
          </a:xfrm>
          <a:prstGeom prst="rect">
            <a:avLst/>
          </a:prstGeom>
        </p:spPr>
        <p:txBody>
          <a:bodyPr vert="horz" lIns="0" tIns="45720" rIns="0" bIns="45720" rtlCol="0"/>
          <a:lstStyle/>
          <a:p>
            <a:pPr lvl="0"/>
            <a:r>
              <a:rPr kumimoji="1" lang="ja-JP" altLang="en-US" dirty="0" smtClean="0"/>
              <a:t>マスター テキストの書式設定</a:t>
            </a:r>
          </a:p>
        </p:txBody>
      </p:sp>
    </p:spTree>
    <p:extLst>
      <p:ext uri="{BB962C8B-B14F-4D97-AF65-F5344CB8AC3E}">
        <p14:creationId xmlns:p14="http://schemas.microsoft.com/office/powerpoint/2010/main" val="45250295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kumimoji="1" sz="1100" kern="1200">
        <a:solidFill>
          <a:schemeClr val="tx1"/>
        </a:solidFill>
        <a:latin typeface="+mn-lt"/>
        <a:ea typeface="メイリオ" panose="020B0604030504040204" pitchFamily="50" charset="-128"/>
        <a:cs typeface="+mn-cs"/>
      </a:defRPr>
    </a:lvl1pPr>
    <a:lvl2pPr marL="457200" algn="l" defTabSz="914400" rtl="0" eaLnBrk="1" latinLnBrk="0" hangingPunct="1">
      <a:defRPr kumimoji="1" sz="800" kern="1200">
        <a:solidFill>
          <a:schemeClr val="tx1"/>
        </a:solidFill>
        <a:latin typeface="+mn-lt"/>
        <a:ea typeface="メイリオ" panose="020B0604030504040204" pitchFamily="50" charset="-128"/>
        <a:cs typeface="+mn-cs"/>
      </a:defRPr>
    </a:lvl2pPr>
    <a:lvl3pPr marL="914400" algn="l" defTabSz="914400" rtl="0" eaLnBrk="1" latinLnBrk="0" hangingPunct="1">
      <a:defRPr kumimoji="1" sz="800" kern="1200">
        <a:solidFill>
          <a:schemeClr val="tx1"/>
        </a:solidFill>
        <a:latin typeface="+mn-lt"/>
        <a:ea typeface="メイリオ" panose="020B0604030504040204" pitchFamily="50" charset="-128"/>
        <a:cs typeface="+mn-cs"/>
      </a:defRPr>
    </a:lvl3pPr>
    <a:lvl4pPr marL="1371600" algn="l" defTabSz="914400" rtl="0" eaLnBrk="1" latinLnBrk="0" hangingPunct="1">
      <a:defRPr kumimoji="1" sz="800" kern="1200">
        <a:solidFill>
          <a:schemeClr val="tx1"/>
        </a:solidFill>
        <a:latin typeface="+mn-lt"/>
        <a:ea typeface="メイリオ" panose="020B0604030504040204" pitchFamily="50" charset="-128"/>
        <a:cs typeface="+mn-cs"/>
      </a:defRPr>
    </a:lvl4pPr>
    <a:lvl5pPr marL="1828800" algn="l" defTabSz="914400" rtl="0" eaLnBrk="1" latinLnBrk="0" hangingPunct="1">
      <a:defRPr kumimoji="1" sz="800" kern="1200">
        <a:solidFill>
          <a:schemeClr val="tx1"/>
        </a:solidFill>
        <a:latin typeface="+mn-lt"/>
        <a:ea typeface="メイリオ" panose="020B0604030504040204" pitchFamily="50"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920750" y="431800"/>
            <a:ext cx="4965700" cy="3725863"/>
          </a:xfrm>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15</a:t>
            </a:fld>
            <a:endParaRPr lang="ja-JP" altLang="en-US"/>
          </a:p>
        </p:txBody>
      </p:sp>
    </p:spTree>
    <p:extLst>
      <p:ext uri="{BB962C8B-B14F-4D97-AF65-F5344CB8AC3E}">
        <p14:creationId xmlns:p14="http://schemas.microsoft.com/office/powerpoint/2010/main" val="29389760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920750" y="431800"/>
            <a:ext cx="4965700" cy="3725863"/>
          </a:xfrm>
        </p:spPr>
      </p:sp>
      <p:sp>
        <p:nvSpPr>
          <p:cNvPr id="3" name="ノート プレースホルダー 2"/>
          <p:cNvSpPr>
            <a:spLocks noGrp="1"/>
          </p:cNvSpPr>
          <p:nvPr>
            <p:ph type="body" idx="1"/>
          </p:nvPr>
        </p:nvSpPr>
        <p:spPr/>
        <p:txBody>
          <a:bodyPr/>
          <a:lstStyle/>
          <a:p>
            <a:pPr marL="342900" indent="-342900">
              <a:buFont typeface="+mj-lt"/>
              <a:buAutoNum type="circleNumDbPlain"/>
            </a:pPr>
            <a:r>
              <a:rPr lang="en-US" altLang="ja-JP" smtClean="0"/>
              <a:t>Ansible-</a:t>
            </a:r>
            <a:r>
              <a:rPr lang="en-US" altLang="ja-JP" err="1" smtClean="0"/>
              <a:t>LegacyRole</a:t>
            </a:r>
            <a:endParaRPr lang="en-US" altLang="ja-JP" smtClean="0"/>
          </a:p>
          <a:p>
            <a:pPr marL="800100" lvl="1" indent="-342900">
              <a:buFont typeface="+mj-lt"/>
              <a:buAutoNum type="arabicPeriod"/>
            </a:pPr>
            <a:r>
              <a:rPr lang="ja-JP" altLang="en-US" sz="1600" smtClean="0"/>
              <a:t>シナリオ</a:t>
            </a:r>
            <a:endParaRPr lang="en-US" altLang="ja-JP" sz="1600" smtClean="0"/>
          </a:p>
          <a:p>
            <a:pPr marL="800100" lvl="1" indent="-342900">
              <a:buFont typeface="+mj-lt"/>
              <a:buAutoNum type="arabicPeriod"/>
            </a:pPr>
            <a:r>
              <a:rPr lang="ja-JP" altLang="en-US" sz="1600" smtClean="0"/>
              <a:t>事前準備</a:t>
            </a:r>
            <a:endParaRPr lang="en-US" altLang="ja-JP" sz="1600" smtClean="0"/>
          </a:p>
          <a:p>
            <a:pPr marL="800100" lvl="1" indent="-342900">
              <a:buFont typeface="+mj-lt"/>
              <a:buAutoNum type="arabicPeriod"/>
            </a:pPr>
            <a:r>
              <a:rPr lang="ja-JP" altLang="en-US" sz="1600" smtClean="0"/>
              <a:t>ロールの登録</a:t>
            </a:r>
            <a:endParaRPr lang="en-US" altLang="ja-JP" sz="1600" smtClean="0"/>
          </a:p>
          <a:p>
            <a:pPr marL="800100" lvl="1" indent="-342900">
              <a:buFont typeface="+mj-lt"/>
              <a:buAutoNum type="arabicPeriod"/>
            </a:pPr>
            <a:r>
              <a:rPr lang="en-US" altLang="ja-JP" sz="1600" smtClean="0"/>
              <a:t>Movement</a:t>
            </a:r>
            <a:r>
              <a:rPr lang="ja-JP" altLang="en-US" sz="1600" smtClean="0"/>
              <a:t>の設定</a:t>
            </a:r>
            <a:endParaRPr lang="en-US" altLang="ja-JP" sz="1600" smtClean="0"/>
          </a:p>
          <a:p>
            <a:pPr marL="800100" lvl="1" indent="-342900">
              <a:buFont typeface="+mj-lt"/>
              <a:buAutoNum type="arabicPeriod"/>
            </a:pPr>
            <a:r>
              <a:rPr lang="ja-JP" altLang="en-US" sz="1600" smtClean="0"/>
              <a:t>オペレーションの設定</a:t>
            </a:r>
            <a:endParaRPr lang="en-US" altLang="ja-JP" sz="1600" smtClean="0"/>
          </a:p>
          <a:p>
            <a:pPr marL="800100" lvl="1" indent="-342900">
              <a:buFont typeface="+mj-lt"/>
              <a:buAutoNum type="arabicPeriod"/>
            </a:pPr>
            <a:r>
              <a:rPr lang="ja-JP" altLang="en-US" sz="1600" smtClean="0"/>
              <a:t>代入値の管理</a:t>
            </a:r>
            <a:r>
              <a:rPr lang="en-US" altLang="ja-JP" sz="1600" smtClean="0"/>
              <a:t/>
            </a:r>
            <a:br>
              <a:rPr lang="en-US" altLang="ja-JP" sz="1600" smtClean="0"/>
            </a:br>
            <a:r>
              <a:rPr lang="ja-JP" altLang="en-US" sz="1600" smtClean="0"/>
              <a:t>パラメータシート作成</a:t>
            </a:r>
            <a:r>
              <a:rPr lang="en-US" altLang="ja-JP" sz="1600" smtClean="0"/>
              <a:t/>
            </a:r>
            <a:br>
              <a:rPr lang="en-US" altLang="ja-JP" sz="1600" smtClean="0"/>
            </a:br>
            <a:r>
              <a:rPr lang="ja-JP" altLang="en-US" sz="1600" smtClean="0"/>
              <a:t>パラメータシート入力</a:t>
            </a:r>
            <a:endParaRPr lang="en-US" altLang="ja-JP" sz="1600" smtClean="0"/>
          </a:p>
          <a:p>
            <a:pPr marL="800100" lvl="1" indent="-342900">
              <a:buFont typeface="+mj-lt"/>
              <a:buAutoNum type="arabicPeriod"/>
            </a:pPr>
            <a:r>
              <a:rPr lang="ja-JP" altLang="en-US" sz="1600" smtClean="0"/>
              <a:t>作業の実行</a:t>
            </a:r>
            <a:endParaRPr kumimoji="1" lang="ja-JP" altLang="en-US"/>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28</a:t>
            </a:fld>
            <a:endParaRPr lang="ja-JP" altLang="en-US"/>
          </a:p>
        </p:txBody>
      </p:sp>
    </p:spTree>
    <p:extLst>
      <p:ext uri="{BB962C8B-B14F-4D97-AF65-F5344CB8AC3E}">
        <p14:creationId xmlns:p14="http://schemas.microsoft.com/office/powerpoint/2010/main" val="297143597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3" name="Background_Titl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
        <p:nvSpPr>
          <p:cNvPr id="4" name="タイトル"/>
          <p:cNvSpPr>
            <a:spLocks noGrp="1"/>
          </p:cNvSpPr>
          <p:nvPr>
            <p:ph type="title" hasCustomPrompt="1"/>
          </p:nvPr>
        </p:nvSpPr>
        <p:spPr bwMode="gray">
          <a:xfrm>
            <a:off x="179513" y="3105369"/>
            <a:ext cx="8784000" cy="528794"/>
          </a:xfrm>
        </p:spPr>
        <p:txBody>
          <a:bodyPr anchor="b" anchorCtr="0">
            <a:spAutoFit/>
          </a:bodyPr>
          <a:lstStyle>
            <a:lvl1pPr algn="ctr">
              <a:defRPr sz="3200">
                <a:solidFill>
                  <a:schemeClr val="accent6"/>
                </a:solidFill>
                <a:effectLst/>
              </a:defRPr>
            </a:lvl1pPr>
          </a:lstStyle>
          <a:p>
            <a:r>
              <a:rPr kumimoji="1" lang="ja-JP" altLang="en-US" dirty="0" smtClean="0"/>
              <a:t>タイトルを入力</a:t>
            </a:r>
            <a:endParaRPr kumimoji="1" lang="ja-JP" altLang="en-US" dirty="0"/>
          </a:p>
        </p:txBody>
      </p:sp>
      <p:sp>
        <p:nvSpPr>
          <p:cNvPr id="6" name="テキスト プレースホルダー"/>
          <p:cNvSpPr>
            <a:spLocks noGrp="1"/>
          </p:cNvSpPr>
          <p:nvPr>
            <p:ph type="body" sz="quarter" idx="11" hasCustomPrompt="1"/>
          </p:nvPr>
        </p:nvSpPr>
        <p:spPr>
          <a:xfrm>
            <a:off x="2591513" y="260560"/>
            <a:ext cx="6372000" cy="360000"/>
          </a:xfrm>
        </p:spPr>
        <p:txBody>
          <a:bodyPr>
            <a:noAutofit/>
          </a:bodyPr>
          <a:lstStyle>
            <a:lvl1pPr marL="0" indent="0" algn="r">
              <a:buNone/>
              <a:defRPr sz="1800"/>
            </a:lvl1pPr>
          </a:lstStyle>
          <a:p>
            <a:r>
              <a:rPr lang="ja-JP" altLang="en-US" dirty="0" smtClean="0"/>
              <a:t>宛先がある場合は入力</a:t>
            </a:r>
            <a:endParaRPr lang="ja-JP" altLang="en-US" dirty="0"/>
          </a:p>
        </p:txBody>
      </p:sp>
      <p:sp>
        <p:nvSpPr>
          <p:cNvPr id="5" name="テキスト プレースホルダー"/>
          <p:cNvSpPr>
            <a:spLocks noGrp="1"/>
          </p:cNvSpPr>
          <p:nvPr>
            <p:ph type="body" sz="quarter" idx="10" hasCustomPrompt="1"/>
          </p:nvPr>
        </p:nvSpPr>
        <p:spPr bwMode="gray">
          <a:xfrm>
            <a:off x="179513" y="6021360"/>
            <a:ext cx="6552727" cy="400110"/>
          </a:xfrm>
        </p:spPr>
        <p:txBody>
          <a:bodyPr wrap="square">
            <a:spAutoFit/>
          </a:bodyPr>
          <a:lstStyle>
            <a:lvl1pPr marL="0" indent="0">
              <a:buNone/>
              <a:defRPr sz="2000" baseline="0">
                <a:solidFill>
                  <a:schemeClr val="bg1"/>
                </a:solidFill>
              </a:defRPr>
            </a:lvl1pPr>
            <a:lvl2pPr marL="72000" indent="0">
              <a:buNone/>
              <a:defRPr>
                <a:solidFill>
                  <a:schemeClr val="bg1"/>
                </a:solidFill>
              </a:defRPr>
            </a:lvl2pPr>
            <a:lvl3pPr marL="222962" indent="0">
              <a:buNone/>
              <a:defRPr>
                <a:solidFill>
                  <a:schemeClr val="bg1"/>
                </a:solidFill>
              </a:defRPr>
            </a:lvl3pPr>
            <a:lvl4pPr marL="327787" indent="0">
              <a:buNone/>
              <a:defRPr>
                <a:solidFill>
                  <a:schemeClr val="bg1"/>
                </a:solidFill>
              </a:defRPr>
            </a:lvl4pPr>
            <a:lvl5pPr marL="311400" indent="0">
              <a:buNone/>
              <a:defRPr>
                <a:solidFill>
                  <a:schemeClr val="bg1"/>
                </a:solidFill>
              </a:defRPr>
            </a:lvl5pPr>
          </a:lstStyle>
          <a:p>
            <a:pPr lvl="0"/>
            <a:r>
              <a:rPr kumimoji="1" lang="ja-JP" altLang="en-US" dirty="0" smtClean="0"/>
              <a:t>年月　部署名　氏名など　適宜改行</a:t>
            </a:r>
            <a:endParaRPr kumimoji="1" lang="ja-JP" altLang="en-US" dirty="0"/>
          </a:p>
        </p:txBody>
      </p:sp>
    </p:spTree>
    <p:extLst>
      <p:ext uri="{BB962C8B-B14F-4D97-AF65-F5344CB8AC3E}">
        <p14:creationId xmlns:p14="http://schemas.microsoft.com/office/powerpoint/2010/main" val="298871571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userDrawn="1">
  <p:cSld name="Corporate Mark">
    <p:spTree>
      <p:nvGrpSpPr>
        <p:cNvPr id="1" name=""/>
        <p:cNvGrpSpPr/>
        <p:nvPr/>
      </p:nvGrpSpPr>
      <p:grpSpPr>
        <a:xfrm>
          <a:off x="0" y="0"/>
          <a:ext cx="0" cy="0"/>
          <a:chOff x="0" y="0"/>
          <a:chExt cx="0" cy="0"/>
        </a:xfrm>
      </p:grpSpPr>
      <p:pic>
        <p:nvPicPr>
          <p:cNvPr id="2" name="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136500261"/>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143000" y="1122363"/>
            <a:ext cx="6858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56F9016B-CCA6-43BE-8BEE-59565A35F4F7}" type="datetimeFigureOut">
              <a:rPr kumimoji="1" lang="ja-JP" altLang="en-US" smtClean="0"/>
              <a:t>2020/9/2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7059359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56F9016B-CCA6-43BE-8BEE-59565A35F4F7}" type="datetimeFigureOut">
              <a:rPr kumimoji="1" lang="ja-JP" altLang="en-US" smtClean="0"/>
              <a:t>2020/9/2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42155012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623888" y="1709738"/>
            <a:ext cx="78867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56F9016B-CCA6-43BE-8BEE-59565A35F4F7}" type="datetimeFigureOut">
              <a:rPr kumimoji="1" lang="ja-JP" altLang="en-US" smtClean="0"/>
              <a:t>2020/9/2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689073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628650" y="1825625"/>
            <a:ext cx="386715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1825625"/>
            <a:ext cx="386715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56F9016B-CCA6-43BE-8BEE-59565A35F4F7}" type="datetimeFigureOut">
              <a:rPr kumimoji="1" lang="ja-JP" altLang="en-US" smtClean="0"/>
              <a:t>2020/9/2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978803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630238" y="365125"/>
            <a:ext cx="78867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630238" y="2505075"/>
            <a:ext cx="386873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29150" y="2505075"/>
            <a:ext cx="38877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56F9016B-CCA6-43BE-8BEE-59565A35F4F7}" type="datetimeFigureOut">
              <a:rPr kumimoji="1" lang="ja-JP" altLang="en-US" smtClean="0"/>
              <a:t>2020/9/2</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4934896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56F9016B-CCA6-43BE-8BEE-59565A35F4F7}" type="datetimeFigureOut">
              <a:rPr kumimoji="1" lang="ja-JP" altLang="en-US" smtClean="0"/>
              <a:t>2020/9/2</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26559672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56F9016B-CCA6-43BE-8BEE-59565A35F4F7}" type="datetimeFigureOut">
              <a:rPr kumimoji="1" lang="ja-JP" altLang="en-US" smtClean="0"/>
              <a:t>2020/9/2</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54658502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30238" y="457200"/>
            <a:ext cx="2949575"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56F9016B-CCA6-43BE-8BEE-59565A35F4F7}" type="datetimeFigureOut">
              <a:rPr kumimoji="1" lang="ja-JP" altLang="en-US" smtClean="0"/>
              <a:t>2020/9/2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313750708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630238" y="457200"/>
            <a:ext cx="2949575"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56F9016B-CCA6-43BE-8BEE-59565A35F4F7}" type="datetimeFigureOut">
              <a:rPr kumimoji="1" lang="ja-JP" altLang="en-US" smtClean="0"/>
              <a:t>2020/9/2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5541109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513" y="115200"/>
            <a:ext cx="8784000" cy="468000"/>
          </a:xfrm>
        </p:spPr>
        <p:txBody>
          <a:bodyPr tIns="36000" bIns="0">
            <a:normAutofit/>
          </a:bodyPr>
          <a:lstStyle>
            <a:lvl1pPr>
              <a:defRPr sz="2400" b="0">
                <a:solidFill>
                  <a:schemeClr val="bg1"/>
                </a:solidFill>
              </a:defRPr>
            </a:lvl1pPr>
          </a:lstStyle>
          <a:p>
            <a:r>
              <a:rPr kumimoji="1" lang="ja-JP" altLang="en-US" dirty="0" smtClean="0"/>
              <a:t>タイトルを入力</a:t>
            </a:r>
            <a:endParaRPr kumimoji="1" lang="ja-JP" altLang="en-US" dirty="0"/>
          </a:p>
        </p:txBody>
      </p:sp>
    </p:spTree>
    <p:extLst>
      <p:ext uri="{BB962C8B-B14F-4D97-AF65-F5344CB8AC3E}">
        <p14:creationId xmlns:p14="http://schemas.microsoft.com/office/powerpoint/2010/main" val="3399009883"/>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56F9016B-CCA6-43BE-8BEE-59565A35F4F7}" type="datetimeFigureOut">
              <a:rPr kumimoji="1" lang="ja-JP" altLang="en-US" smtClean="0"/>
              <a:t>2020/9/2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41288310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543675" y="365125"/>
            <a:ext cx="1971675"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628650" y="365125"/>
            <a:ext cx="5762625"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56F9016B-CCA6-43BE-8BEE-59565A35F4F7}" type="datetimeFigureOut">
              <a:rPr kumimoji="1" lang="ja-JP" altLang="en-US" smtClean="0"/>
              <a:t>2020/9/2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31606213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513" y="115200"/>
            <a:ext cx="8784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smtClean="0"/>
              <a:t>タイトルを入力</a:t>
            </a:r>
            <a:endParaRPr kumimoji="1" lang="ja-JP" altLang="en-US" dirty="0"/>
          </a:p>
        </p:txBody>
      </p:sp>
      <p:sp>
        <p:nvSpPr>
          <p:cNvPr id="12" name="コンテンツ プレースホルダー"/>
          <p:cNvSpPr>
            <a:spLocks noGrp="1"/>
          </p:cNvSpPr>
          <p:nvPr>
            <p:ph sz="quarter" idx="10" hasCustomPrompt="1"/>
          </p:nvPr>
        </p:nvSpPr>
        <p:spPr bwMode="gray">
          <a:xfrm>
            <a:off x="179512" y="836712"/>
            <a:ext cx="8784976" cy="5616476"/>
          </a:xfrm>
        </p:spPr>
        <p:txBody>
          <a:bodyPr vert="horz" lIns="91440" tIns="45720" rIns="91440" bIns="45720" rtlCol="0">
            <a:normAutofit/>
          </a:bodyPr>
          <a:lstStyle>
            <a:lvl1pPr>
              <a:defRPr lang="ja-JP" altLang="en-US" noProof="0" dirty="0" smtClean="0"/>
            </a:lvl1pPr>
            <a:lvl2pPr>
              <a:defRPr lang="ja-JP" altLang="en-US" noProof="0" dirty="0" smtClean="0"/>
            </a:lvl2pPr>
            <a:lvl3pPr>
              <a:defRPr lang="ja-JP" altLang="en-US" noProof="0" dirty="0" smtClean="0"/>
            </a:lvl3pPr>
            <a:lvl4pPr>
              <a:defRPr lang="ja-JP" altLang="en-US" noProof="0" dirty="0" smtClean="0"/>
            </a:lvl4pPr>
          </a:lstStyle>
          <a:p>
            <a:pPr lvl="0"/>
            <a:r>
              <a:rPr kumimoji="1" lang="ja-JP" altLang="en-US" sz="2000" b="0" i="0" u="none" strike="noStrike" kern="0" cap="none" spc="0" normalizeH="0" baseline="0" noProof="0" dirty="0" smtClean="0">
                <a:ln>
                  <a:noFill/>
                </a:ln>
                <a:solidFill>
                  <a:srgbClr val="000000"/>
                </a:solidFill>
                <a:effectLst/>
                <a:uLnTx/>
                <a:uFillTx/>
                <a:latin typeface="+mn-lt"/>
                <a:ea typeface="+mn-ea"/>
                <a:cs typeface="+mn-cs"/>
              </a:rPr>
              <a:t>本文を入力</a:t>
            </a:r>
          </a:p>
          <a:p>
            <a:pPr lvl="1"/>
            <a:r>
              <a:rPr kumimoji="1" lang="ja-JP" altLang="en-US" sz="1600" b="0" i="0" u="none" strike="noStrike" kern="0" cap="none" spc="0" normalizeH="0" baseline="0" noProof="0" dirty="0" smtClean="0">
                <a:ln>
                  <a:noFill/>
                </a:ln>
                <a:solidFill>
                  <a:srgbClr val="000000"/>
                </a:solidFill>
                <a:effectLst/>
                <a:uLnTx/>
                <a:uFillTx/>
                <a:latin typeface="+mn-lt"/>
                <a:ea typeface="+mn-ea"/>
              </a:rPr>
              <a:t>第</a:t>
            </a:r>
            <a:r>
              <a:rPr kumimoji="1" lang="en-US" altLang="ja-JP" sz="1600" b="0" i="0" u="none" strike="noStrike" kern="0" cap="none" spc="0" normalizeH="0" baseline="0" noProof="0" dirty="0" smtClean="0">
                <a:ln>
                  <a:noFill/>
                </a:ln>
                <a:solidFill>
                  <a:srgbClr val="000000"/>
                </a:solidFill>
                <a:effectLst/>
                <a:uLnTx/>
                <a:uFillTx/>
                <a:latin typeface="+mn-lt"/>
                <a:ea typeface="+mn-ea"/>
              </a:rPr>
              <a:t>2</a:t>
            </a:r>
            <a:r>
              <a:rPr kumimoji="1" lang="ja-JP" altLang="en-US" sz="1600" b="0" i="0" u="none" strike="noStrike" kern="0" cap="none" spc="0" normalizeH="0" baseline="0" noProof="0" dirty="0" smtClean="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smtClean="0">
                <a:ln>
                  <a:noFill/>
                </a:ln>
                <a:solidFill>
                  <a:srgbClr val="000000"/>
                </a:solidFill>
                <a:effectLst/>
                <a:uLnTx/>
                <a:uFillTx/>
                <a:latin typeface="+mn-lt"/>
                <a:ea typeface="+mn-ea"/>
              </a:rPr>
              <a:t>第</a:t>
            </a:r>
            <a:r>
              <a:rPr kumimoji="1" lang="en-US" altLang="ja-JP" sz="1400" b="0" i="0" u="none" strike="noStrike" kern="0" cap="none" spc="0" normalizeH="0" baseline="0" noProof="0" dirty="0" smtClean="0">
                <a:ln>
                  <a:noFill/>
                </a:ln>
                <a:solidFill>
                  <a:srgbClr val="000000"/>
                </a:solidFill>
                <a:effectLst/>
                <a:uLnTx/>
                <a:uFillTx/>
                <a:latin typeface="+mn-lt"/>
                <a:ea typeface="+mn-ea"/>
              </a:rPr>
              <a:t>3</a:t>
            </a:r>
            <a:r>
              <a:rPr kumimoji="1" lang="ja-JP" altLang="en-US" sz="1400" b="0" i="0" u="none" strike="noStrike" kern="0" cap="none" spc="0" normalizeH="0" baseline="0" noProof="0" dirty="0" smtClean="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smtClean="0">
                <a:ln>
                  <a:noFill/>
                </a:ln>
                <a:solidFill>
                  <a:srgbClr val="000000"/>
                </a:solidFill>
                <a:effectLst/>
                <a:uLnTx/>
                <a:uFillTx/>
                <a:latin typeface="+mn-lt"/>
                <a:ea typeface="+mn-ea"/>
              </a:rPr>
              <a:t>第</a:t>
            </a:r>
            <a:r>
              <a:rPr kumimoji="1" lang="en-US" altLang="ja-JP" sz="1200" b="0" i="0" u="none" strike="noStrike" kern="0" cap="none" spc="0" normalizeH="0" baseline="0" noProof="0" dirty="0" smtClean="0">
                <a:ln>
                  <a:noFill/>
                </a:ln>
                <a:solidFill>
                  <a:srgbClr val="000000"/>
                </a:solidFill>
                <a:effectLst/>
                <a:uLnTx/>
                <a:uFillTx/>
                <a:latin typeface="+mn-lt"/>
                <a:ea typeface="+mn-ea"/>
              </a:rPr>
              <a:t>4</a:t>
            </a:r>
            <a:r>
              <a:rPr kumimoji="1" lang="ja-JP" altLang="en-US" sz="1200" b="0" i="0" u="none" strike="noStrike" kern="0" cap="none" spc="0" normalizeH="0" baseline="0" noProof="0" dirty="0" smtClean="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408339288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ead 1 line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513" y="115200"/>
            <a:ext cx="8784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smtClean="0"/>
              <a:t>タイトルを入力</a:t>
            </a:r>
            <a:endParaRPr kumimoji="1" lang="ja-JP" altLang="en-US" dirty="0"/>
          </a:p>
        </p:txBody>
      </p:sp>
      <p:sp>
        <p:nvSpPr>
          <p:cNvPr id="6" name="テキスト プレースホルダー"/>
          <p:cNvSpPr>
            <a:spLocks noGrp="1"/>
          </p:cNvSpPr>
          <p:nvPr>
            <p:ph type="body" sz="quarter" idx="11" hasCustomPrompt="1"/>
          </p:nvPr>
        </p:nvSpPr>
        <p:spPr bwMode="gray">
          <a:xfrm>
            <a:off x="178287" y="836613"/>
            <a:ext cx="8785226" cy="432000"/>
          </a:xfrm>
          <a:prstGeom prst="roundRect">
            <a:avLst>
              <a:gd name="adj" fmla="val 13830"/>
            </a:avLst>
          </a:prstGeom>
          <a:solidFill>
            <a:schemeClr val="accent6">
              <a:lumMod val="75000"/>
              <a:lumOff val="25000"/>
            </a:schemeClr>
          </a:solidFill>
          <a:effectLst>
            <a:outerShdw blurRad="50800" dist="38100" dir="5400000" algn="t" rotWithShape="0">
              <a:prstClr val="black">
                <a:alpha val="40000"/>
              </a:prstClr>
            </a:outerShdw>
          </a:effectLst>
        </p:spPr>
        <p:txBody>
          <a:bodyPr wrap="square" tIns="72000" bIns="36000">
            <a:noAutofit/>
          </a:bodyPr>
          <a:lstStyle>
            <a:lvl1pPr marL="0" indent="0" algn="l" eaLnBrk="1" hangingPunct="1">
              <a:spcBef>
                <a:spcPts val="0"/>
              </a:spcBef>
              <a:buNone/>
              <a:defRPr>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ja-JP" altLang="en-US" dirty="0" smtClean="0"/>
              <a:t>リード文が</a:t>
            </a:r>
            <a:r>
              <a:rPr kumimoji="1" lang="en-US" altLang="ja-JP" dirty="0" smtClean="0"/>
              <a:t>1</a:t>
            </a:r>
            <a:r>
              <a:rPr kumimoji="1" lang="ja-JP" altLang="en-US" dirty="0" smtClean="0"/>
              <a:t>行でおさまる場合はこのレイアウトで入力</a:t>
            </a:r>
            <a:endParaRPr kumimoji="1" lang="ja-JP" altLang="en-US" dirty="0"/>
          </a:p>
        </p:txBody>
      </p:sp>
      <p:sp>
        <p:nvSpPr>
          <p:cNvPr id="12" name="コンテンツ プレースホルダー"/>
          <p:cNvSpPr>
            <a:spLocks noGrp="1"/>
          </p:cNvSpPr>
          <p:nvPr>
            <p:ph sz="quarter" idx="10" hasCustomPrompt="1"/>
          </p:nvPr>
        </p:nvSpPr>
        <p:spPr bwMode="gray">
          <a:xfrm>
            <a:off x="179388" y="1413188"/>
            <a:ext cx="8785225" cy="5040000"/>
          </a:xfrm>
        </p:spPr>
        <p:txBody>
          <a:bodyPr vert="horz" lIns="91440" tIns="45720" rIns="91440" bIns="45720" rtlCol="0">
            <a:normAutofit/>
          </a:bodyPr>
          <a:lstStyle>
            <a:lvl1pPr>
              <a:defRPr lang="ja-JP" altLang="en-US" i="0" u="none" strike="noStrike" kern="0" cap="none" spc="0" normalizeH="0" baseline="0" noProof="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sz="2000" b="0" i="0" u="none" strike="noStrike" kern="0" cap="none" spc="0" normalizeH="0" baseline="0" noProof="0" dirty="0" smtClean="0">
                <a:ln>
                  <a:noFill/>
                </a:ln>
                <a:solidFill>
                  <a:srgbClr val="000000"/>
                </a:solidFill>
                <a:effectLst/>
                <a:uLnTx/>
                <a:uFillTx/>
                <a:latin typeface="+mn-lt"/>
                <a:ea typeface="+mn-ea"/>
                <a:cs typeface="+mn-cs"/>
              </a:rPr>
              <a:t>本文を入力</a:t>
            </a:r>
          </a:p>
          <a:p>
            <a:pPr lvl="1"/>
            <a:r>
              <a:rPr kumimoji="1" lang="ja-JP" altLang="en-US" sz="1600" b="0" i="0" u="none" strike="noStrike" kern="0" cap="none" spc="0" normalizeH="0" baseline="0" noProof="0" dirty="0" smtClean="0">
                <a:ln>
                  <a:noFill/>
                </a:ln>
                <a:solidFill>
                  <a:srgbClr val="000000"/>
                </a:solidFill>
                <a:effectLst/>
                <a:uLnTx/>
                <a:uFillTx/>
                <a:latin typeface="+mn-lt"/>
                <a:ea typeface="+mn-ea"/>
              </a:rPr>
              <a:t>第</a:t>
            </a:r>
            <a:r>
              <a:rPr kumimoji="1" lang="en-US" altLang="ja-JP" sz="1600" b="0" i="0" u="none" strike="noStrike" kern="0" cap="none" spc="0" normalizeH="0" baseline="0" noProof="0" dirty="0" smtClean="0">
                <a:ln>
                  <a:noFill/>
                </a:ln>
                <a:solidFill>
                  <a:srgbClr val="000000"/>
                </a:solidFill>
                <a:effectLst/>
                <a:uLnTx/>
                <a:uFillTx/>
                <a:latin typeface="+mn-lt"/>
                <a:ea typeface="+mn-ea"/>
              </a:rPr>
              <a:t>2</a:t>
            </a:r>
            <a:r>
              <a:rPr kumimoji="1" lang="ja-JP" altLang="en-US" sz="1600" b="0" i="0" u="none" strike="noStrike" kern="0" cap="none" spc="0" normalizeH="0" baseline="0" noProof="0" dirty="0" smtClean="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smtClean="0">
                <a:ln>
                  <a:noFill/>
                </a:ln>
                <a:solidFill>
                  <a:srgbClr val="000000"/>
                </a:solidFill>
                <a:effectLst/>
                <a:uLnTx/>
                <a:uFillTx/>
                <a:latin typeface="+mn-lt"/>
                <a:ea typeface="+mn-ea"/>
              </a:rPr>
              <a:t>第</a:t>
            </a:r>
            <a:r>
              <a:rPr kumimoji="1" lang="en-US" altLang="ja-JP" sz="1400" b="0" i="0" u="none" strike="noStrike" kern="0" cap="none" spc="0" normalizeH="0" baseline="0" noProof="0" dirty="0" smtClean="0">
                <a:ln>
                  <a:noFill/>
                </a:ln>
                <a:solidFill>
                  <a:srgbClr val="000000"/>
                </a:solidFill>
                <a:effectLst/>
                <a:uLnTx/>
                <a:uFillTx/>
                <a:latin typeface="+mn-lt"/>
                <a:ea typeface="+mn-ea"/>
              </a:rPr>
              <a:t>3</a:t>
            </a:r>
            <a:r>
              <a:rPr kumimoji="1" lang="ja-JP" altLang="en-US" sz="1400" b="0" i="0" u="none" strike="noStrike" kern="0" cap="none" spc="0" normalizeH="0" baseline="0" noProof="0" dirty="0" smtClean="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smtClean="0">
                <a:ln>
                  <a:noFill/>
                </a:ln>
                <a:solidFill>
                  <a:srgbClr val="000000"/>
                </a:solidFill>
                <a:effectLst/>
                <a:uLnTx/>
                <a:uFillTx/>
                <a:latin typeface="+mn-lt"/>
                <a:ea typeface="+mn-ea"/>
              </a:rPr>
              <a:t>第</a:t>
            </a:r>
            <a:r>
              <a:rPr kumimoji="1" lang="en-US" altLang="ja-JP" sz="1200" b="0" i="0" u="none" strike="noStrike" kern="0" cap="none" spc="0" normalizeH="0" baseline="0" noProof="0" dirty="0" smtClean="0">
                <a:ln>
                  <a:noFill/>
                </a:ln>
                <a:solidFill>
                  <a:srgbClr val="000000"/>
                </a:solidFill>
                <a:effectLst/>
                <a:uLnTx/>
                <a:uFillTx/>
                <a:latin typeface="+mn-lt"/>
                <a:ea typeface="+mn-ea"/>
              </a:rPr>
              <a:t>4</a:t>
            </a:r>
            <a:r>
              <a:rPr kumimoji="1" lang="ja-JP" altLang="en-US" sz="1200" b="0" i="0" u="none" strike="noStrike" kern="0" cap="none" spc="0" normalizeH="0" baseline="0" noProof="0" dirty="0" smtClean="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143466424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ad 2 lines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513" y="115200"/>
            <a:ext cx="8784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smtClean="0"/>
              <a:t>タイトルを入力</a:t>
            </a:r>
            <a:endParaRPr kumimoji="1" lang="ja-JP" altLang="en-US" dirty="0"/>
          </a:p>
        </p:txBody>
      </p:sp>
      <p:sp>
        <p:nvSpPr>
          <p:cNvPr id="9" name="テキスト プレースホルダー"/>
          <p:cNvSpPr>
            <a:spLocks noGrp="1"/>
          </p:cNvSpPr>
          <p:nvPr>
            <p:ph type="body" sz="quarter" idx="11" hasCustomPrompt="1"/>
          </p:nvPr>
        </p:nvSpPr>
        <p:spPr bwMode="gray">
          <a:xfrm>
            <a:off x="179388" y="836613"/>
            <a:ext cx="8784000" cy="756000"/>
          </a:xfrm>
          <a:prstGeom prst="roundRect">
            <a:avLst>
              <a:gd name="adj" fmla="val 7924"/>
            </a:avLst>
          </a:prstGeom>
          <a:solidFill>
            <a:schemeClr val="accent6">
              <a:lumMod val="75000"/>
              <a:lumOff val="25000"/>
            </a:schemeClr>
          </a:solidFill>
          <a:effectLst>
            <a:outerShdw blurRad="50800" dist="38100" dir="5400000" algn="t" rotWithShape="0">
              <a:prstClr val="black">
                <a:alpha val="40000"/>
              </a:prstClr>
            </a:outerShdw>
          </a:effectLst>
        </p:spPr>
        <p:txBody>
          <a:bodyPr tIns="72000" bIns="36000" anchor="ctr">
            <a:noAutofit/>
          </a:bodyPr>
          <a:lstStyle>
            <a:lvl1pPr marL="0" indent="0" algn="l" eaLnBrk="1" hangingPunct="1">
              <a:spcBef>
                <a:spcPts val="0"/>
              </a:spcBef>
              <a:buNone/>
              <a:defRPr>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ja-JP" altLang="en-US" dirty="0" smtClean="0"/>
              <a:t>リード文が</a:t>
            </a:r>
            <a:r>
              <a:rPr kumimoji="1" lang="en-US" altLang="ja-JP" dirty="0" smtClean="0"/>
              <a:t>2</a:t>
            </a:r>
            <a:r>
              <a:rPr kumimoji="1" lang="ja-JP" altLang="en-US" dirty="0" smtClean="0"/>
              <a:t>行にわたる場合は</a:t>
            </a:r>
            <a:r>
              <a:rPr kumimoji="1" lang="en-US" altLang="ja-JP" dirty="0" smtClean="0"/>
              <a:t/>
            </a:r>
            <a:br>
              <a:rPr kumimoji="1" lang="en-US" altLang="ja-JP" dirty="0" smtClean="0"/>
            </a:br>
            <a:r>
              <a:rPr kumimoji="1" lang="ja-JP" altLang="en-US" dirty="0" smtClean="0"/>
              <a:t>このレイアウトで入力</a:t>
            </a:r>
            <a:endParaRPr kumimoji="1" lang="ja-JP" altLang="en-US" dirty="0"/>
          </a:p>
        </p:txBody>
      </p:sp>
      <p:sp>
        <p:nvSpPr>
          <p:cNvPr id="10" name="コンテンツ プレースホルダー"/>
          <p:cNvSpPr>
            <a:spLocks noGrp="1"/>
          </p:cNvSpPr>
          <p:nvPr>
            <p:ph sz="quarter" idx="10" hasCustomPrompt="1"/>
          </p:nvPr>
        </p:nvSpPr>
        <p:spPr bwMode="gray">
          <a:xfrm>
            <a:off x="178412" y="1737188"/>
            <a:ext cx="8784976" cy="4714412"/>
          </a:xfrm>
        </p:spPr>
        <p:txBody>
          <a:bodyPr vert="horz" lIns="90000" tIns="46800" rIns="90000" bIns="46800" rtlCol="0">
            <a:no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dirty="0" smtClean="0">
                <a:ln>
                  <a:noFill/>
                </a:ln>
                <a:solidFill>
                  <a:srgbClr val="000000"/>
                </a:solidFill>
                <a:effectLst/>
                <a:uLnTx/>
                <a:uFillTx/>
              </a:defRPr>
            </a:lvl2pPr>
            <a:lvl3pPr>
              <a:defRPr lang="ja-JP" altLang="en-US" i="0" u="none" strike="noStrike" kern="0" cap="none" spc="0" normalizeH="0" baseline="0" dirty="0" smtClean="0">
                <a:ln>
                  <a:noFill/>
                </a:ln>
                <a:solidFill>
                  <a:srgbClr val="000000"/>
                </a:solidFill>
                <a:effectLst/>
                <a:uLnTx/>
                <a:uFillTx/>
              </a:defRPr>
            </a:lvl3pPr>
            <a:lvl4pPr>
              <a:defRPr lang="ja-JP" altLang="en-US" i="0" u="none" strike="noStrike" kern="0" cap="none" spc="0" normalizeH="0" baseline="0" dirty="0" smtClean="0">
                <a:ln>
                  <a:noFill/>
                </a:ln>
                <a:solidFill>
                  <a:srgbClr val="000000"/>
                </a:solidFill>
                <a:effectLst/>
                <a:uLnTx/>
                <a:uFillTx/>
              </a:defRPr>
            </a:lvl4pPr>
          </a:lstStyle>
          <a:p>
            <a:pPr marR="0" lvl="0" defTabSz="914400" eaLnBrk="0" latinLnBrk="0">
              <a:lnSpc>
                <a:spcPct val="100000"/>
              </a:lnSpc>
              <a:buClr>
                <a:srgbClr val="002B62"/>
              </a:buClr>
              <a:buSzTx/>
              <a:tabLst/>
            </a:pPr>
            <a:r>
              <a:rPr kumimoji="1" lang="ja-JP" altLang="en-US" dirty="0" smtClean="0"/>
              <a:t>本文を入力</a:t>
            </a:r>
          </a:p>
          <a:p>
            <a:pPr marR="0" lvl="1" defTabSz="914400" eaLnBrk="0" latinLnBrk="0">
              <a:lnSpc>
                <a:spcPct val="100000"/>
              </a:lnSpc>
              <a:buClr>
                <a:srgbClr val="002B62"/>
              </a:buClr>
              <a:buSzTx/>
              <a:tabLst/>
            </a:pPr>
            <a:r>
              <a:rPr kumimoji="1" lang="ja-JP" altLang="en-US" dirty="0" smtClean="0"/>
              <a:t>第</a:t>
            </a:r>
            <a:r>
              <a:rPr kumimoji="1" lang="en-US" altLang="ja-JP" dirty="0" smtClean="0"/>
              <a:t>2</a:t>
            </a:r>
            <a:r>
              <a:rPr kumimoji="1" lang="ja-JP" altLang="en-US" dirty="0" smtClean="0"/>
              <a:t>レベル</a:t>
            </a:r>
          </a:p>
          <a:p>
            <a:pPr marR="0" lvl="2" defTabSz="914400" eaLnBrk="0" latinLnBrk="0">
              <a:lnSpc>
                <a:spcPct val="100000"/>
              </a:lnSpc>
              <a:buClr>
                <a:srgbClr val="002B62"/>
              </a:buClr>
              <a:buSzTx/>
              <a:tabLst/>
            </a:pPr>
            <a:r>
              <a:rPr kumimoji="1" lang="ja-JP" altLang="en-US" dirty="0" smtClean="0"/>
              <a:t>第</a:t>
            </a:r>
            <a:r>
              <a:rPr kumimoji="1" lang="en-US" altLang="ja-JP" dirty="0" smtClean="0"/>
              <a:t>3</a:t>
            </a:r>
            <a:r>
              <a:rPr kumimoji="1" lang="ja-JP" altLang="en-US" dirty="0" smtClean="0"/>
              <a:t>レベル</a:t>
            </a:r>
          </a:p>
          <a:p>
            <a:pPr marR="0" lvl="3" defTabSz="914400" eaLnBrk="0" latinLnBrk="0">
              <a:lnSpc>
                <a:spcPct val="100000"/>
              </a:lnSpc>
              <a:buClr>
                <a:srgbClr val="002B62"/>
              </a:buClr>
              <a:buSzTx/>
              <a:tabLst/>
            </a:pPr>
            <a:r>
              <a:rPr kumimoji="1" lang="ja-JP" altLang="en-US" dirty="0" smtClean="0"/>
              <a:t>第</a:t>
            </a:r>
            <a:r>
              <a:rPr kumimoji="1" lang="en-US" altLang="ja-JP" dirty="0" smtClean="0"/>
              <a:t>4</a:t>
            </a:r>
            <a:r>
              <a:rPr kumimoji="1" lang="ja-JP" altLang="en-US" dirty="0" smtClean="0"/>
              <a:t>レベル</a:t>
            </a:r>
          </a:p>
        </p:txBody>
      </p:sp>
    </p:spTree>
    <p:extLst>
      <p:ext uri="{BB962C8B-B14F-4D97-AF65-F5344CB8AC3E}">
        <p14:creationId xmlns:p14="http://schemas.microsoft.com/office/powerpoint/2010/main" val="318692444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white)">
    <p:spTree>
      <p:nvGrpSpPr>
        <p:cNvPr id="1" name=""/>
        <p:cNvGrpSpPr/>
        <p:nvPr/>
      </p:nvGrpSpPr>
      <p:grpSpPr>
        <a:xfrm>
          <a:off x="0" y="0"/>
          <a:ext cx="0" cy="0"/>
          <a:chOff x="0" y="0"/>
          <a:chExt cx="0" cy="0"/>
        </a:xfrm>
      </p:grpSpPr>
      <p:sp>
        <p:nvSpPr>
          <p:cNvPr id="9" name="タイトル"/>
          <p:cNvSpPr>
            <a:spLocks noGrp="1"/>
          </p:cNvSpPr>
          <p:nvPr>
            <p:ph type="title" hasCustomPrompt="1"/>
          </p:nvPr>
        </p:nvSpPr>
        <p:spPr bwMode="gray">
          <a:xfrm>
            <a:off x="179513" y="115200"/>
            <a:ext cx="8784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smtClean="0"/>
              <a:t>タイトルを入力</a:t>
            </a:r>
            <a:endParaRPr kumimoji="1" lang="ja-JP" altLang="en-US" dirty="0"/>
          </a:p>
        </p:txBody>
      </p:sp>
      <p:sp>
        <p:nvSpPr>
          <p:cNvPr id="6" name="コンテンツ プレースホルダー"/>
          <p:cNvSpPr>
            <a:spLocks noGrp="1"/>
          </p:cNvSpPr>
          <p:nvPr>
            <p:ph sz="quarter" idx="10" hasCustomPrompt="1"/>
          </p:nvPr>
        </p:nvSpPr>
        <p:spPr bwMode="gray">
          <a:xfrm>
            <a:off x="179388" y="836613"/>
            <a:ext cx="4248000" cy="5616575"/>
          </a:xfrm>
        </p:spPr>
        <p:txBody>
          <a:bodyPr vert="horz" lIns="91440" tIns="45720" rIns="91440" bIns="45720" rtlCol="0">
            <a:norm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dirty="0" smtClean="0"/>
              <a:t>本文を入力</a:t>
            </a:r>
          </a:p>
          <a:p>
            <a:pPr lvl="1"/>
            <a:r>
              <a:rPr kumimoji="1" lang="ja-JP" altLang="en-US" sz="1600" b="0" i="0" u="none" strike="noStrike" kern="0" cap="none" spc="0" normalizeH="0" baseline="0" noProof="0" dirty="0" smtClean="0">
                <a:ln>
                  <a:noFill/>
                </a:ln>
                <a:solidFill>
                  <a:srgbClr val="000000"/>
                </a:solidFill>
                <a:effectLst/>
                <a:uLnTx/>
                <a:uFillTx/>
                <a:latin typeface="+mn-lt"/>
                <a:ea typeface="+mn-ea"/>
              </a:rPr>
              <a:t>第</a:t>
            </a:r>
            <a:r>
              <a:rPr kumimoji="1" lang="en-US" altLang="ja-JP" sz="1600" b="0" i="0" u="none" strike="noStrike" kern="0" cap="none" spc="0" normalizeH="0" baseline="0" noProof="0" dirty="0" smtClean="0">
                <a:ln>
                  <a:noFill/>
                </a:ln>
                <a:solidFill>
                  <a:srgbClr val="000000"/>
                </a:solidFill>
                <a:effectLst/>
                <a:uLnTx/>
                <a:uFillTx/>
                <a:latin typeface="+mn-lt"/>
                <a:ea typeface="+mn-ea"/>
              </a:rPr>
              <a:t>2</a:t>
            </a:r>
            <a:r>
              <a:rPr kumimoji="1" lang="ja-JP" altLang="en-US" sz="1600" b="0" i="0" u="none" strike="noStrike" kern="0" cap="none" spc="0" normalizeH="0" baseline="0" noProof="0" dirty="0" smtClean="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smtClean="0">
                <a:ln>
                  <a:noFill/>
                </a:ln>
                <a:solidFill>
                  <a:srgbClr val="000000"/>
                </a:solidFill>
                <a:effectLst/>
                <a:uLnTx/>
                <a:uFillTx/>
                <a:latin typeface="+mn-lt"/>
                <a:ea typeface="+mn-ea"/>
              </a:rPr>
              <a:t>第</a:t>
            </a:r>
            <a:r>
              <a:rPr kumimoji="1" lang="en-US" altLang="ja-JP" sz="1400" b="0" i="0" u="none" strike="noStrike" kern="0" cap="none" spc="0" normalizeH="0" baseline="0" noProof="0" dirty="0" smtClean="0">
                <a:ln>
                  <a:noFill/>
                </a:ln>
                <a:solidFill>
                  <a:srgbClr val="000000"/>
                </a:solidFill>
                <a:effectLst/>
                <a:uLnTx/>
                <a:uFillTx/>
                <a:latin typeface="+mn-lt"/>
                <a:ea typeface="+mn-ea"/>
              </a:rPr>
              <a:t>3</a:t>
            </a:r>
            <a:r>
              <a:rPr kumimoji="1" lang="ja-JP" altLang="en-US" sz="1400" b="0" i="0" u="none" strike="noStrike" kern="0" cap="none" spc="0" normalizeH="0" baseline="0" noProof="0" dirty="0" smtClean="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smtClean="0">
                <a:ln>
                  <a:noFill/>
                </a:ln>
                <a:solidFill>
                  <a:srgbClr val="000000"/>
                </a:solidFill>
                <a:effectLst/>
                <a:uLnTx/>
                <a:uFillTx/>
                <a:latin typeface="+mn-lt"/>
                <a:ea typeface="+mn-ea"/>
              </a:rPr>
              <a:t>第</a:t>
            </a:r>
            <a:r>
              <a:rPr kumimoji="1" lang="en-US" altLang="ja-JP" sz="1200" b="0" i="0" u="none" strike="noStrike" kern="0" cap="none" spc="0" normalizeH="0" baseline="0" noProof="0" dirty="0" smtClean="0">
                <a:ln>
                  <a:noFill/>
                </a:ln>
                <a:solidFill>
                  <a:srgbClr val="000000"/>
                </a:solidFill>
                <a:effectLst/>
                <a:uLnTx/>
                <a:uFillTx/>
                <a:latin typeface="+mn-lt"/>
                <a:ea typeface="+mn-ea"/>
              </a:rPr>
              <a:t>4</a:t>
            </a:r>
            <a:r>
              <a:rPr kumimoji="1" lang="ja-JP" altLang="en-US" sz="1200" b="0" i="0" u="none" strike="noStrike" kern="0" cap="none" spc="0" normalizeH="0" baseline="0" noProof="0" dirty="0" smtClean="0">
                <a:ln>
                  <a:noFill/>
                </a:ln>
                <a:solidFill>
                  <a:srgbClr val="000000"/>
                </a:solidFill>
                <a:effectLst/>
                <a:uLnTx/>
                <a:uFillTx/>
                <a:latin typeface="+mn-lt"/>
                <a:ea typeface="+mn-ea"/>
              </a:rPr>
              <a:t>レベル</a:t>
            </a:r>
          </a:p>
        </p:txBody>
      </p:sp>
      <p:sp>
        <p:nvSpPr>
          <p:cNvPr id="7" name="コンテンツ プレースホルダー"/>
          <p:cNvSpPr>
            <a:spLocks noGrp="1"/>
          </p:cNvSpPr>
          <p:nvPr>
            <p:ph sz="quarter" idx="11" hasCustomPrompt="1"/>
          </p:nvPr>
        </p:nvSpPr>
        <p:spPr bwMode="gray">
          <a:xfrm>
            <a:off x="4716613" y="836613"/>
            <a:ext cx="4248000" cy="5616575"/>
          </a:xfrm>
        </p:spPr>
        <p:txBody>
          <a:bodyPr vert="horz" lIns="91440" tIns="45720" rIns="91440" bIns="45720" rtlCol="0">
            <a:norm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dirty="0" smtClean="0"/>
              <a:t>本文を入力</a:t>
            </a:r>
          </a:p>
          <a:p>
            <a:pPr lvl="1"/>
            <a:r>
              <a:rPr kumimoji="1" lang="ja-JP" altLang="en-US" sz="1600" b="0" i="0" u="none" strike="noStrike" kern="0" cap="none" spc="0" normalizeH="0" baseline="0" noProof="0" dirty="0" smtClean="0">
                <a:ln>
                  <a:noFill/>
                </a:ln>
                <a:solidFill>
                  <a:srgbClr val="000000"/>
                </a:solidFill>
                <a:effectLst/>
                <a:uLnTx/>
                <a:uFillTx/>
                <a:latin typeface="+mn-lt"/>
                <a:ea typeface="+mn-ea"/>
              </a:rPr>
              <a:t>第</a:t>
            </a:r>
            <a:r>
              <a:rPr kumimoji="1" lang="en-US" altLang="ja-JP" sz="1600" b="0" i="0" u="none" strike="noStrike" kern="0" cap="none" spc="0" normalizeH="0" baseline="0" noProof="0" dirty="0" smtClean="0">
                <a:ln>
                  <a:noFill/>
                </a:ln>
                <a:solidFill>
                  <a:srgbClr val="000000"/>
                </a:solidFill>
                <a:effectLst/>
                <a:uLnTx/>
                <a:uFillTx/>
                <a:latin typeface="+mn-lt"/>
                <a:ea typeface="+mn-ea"/>
              </a:rPr>
              <a:t>2</a:t>
            </a:r>
            <a:r>
              <a:rPr kumimoji="1" lang="ja-JP" altLang="en-US" sz="1600" b="0" i="0" u="none" strike="noStrike" kern="0" cap="none" spc="0" normalizeH="0" baseline="0" noProof="0" dirty="0" smtClean="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smtClean="0">
                <a:ln>
                  <a:noFill/>
                </a:ln>
                <a:solidFill>
                  <a:srgbClr val="000000"/>
                </a:solidFill>
                <a:effectLst/>
                <a:uLnTx/>
                <a:uFillTx/>
                <a:latin typeface="+mn-lt"/>
                <a:ea typeface="+mn-ea"/>
              </a:rPr>
              <a:t>第</a:t>
            </a:r>
            <a:r>
              <a:rPr kumimoji="1" lang="en-US" altLang="ja-JP" sz="1400" b="0" i="0" u="none" strike="noStrike" kern="0" cap="none" spc="0" normalizeH="0" baseline="0" noProof="0" dirty="0" smtClean="0">
                <a:ln>
                  <a:noFill/>
                </a:ln>
                <a:solidFill>
                  <a:srgbClr val="000000"/>
                </a:solidFill>
                <a:effectLst/>
                <a:uLnTx/>
                <a:uFillTx/>
                <a:latin typeface="+mn-lt"/>
                <a:ea typeface="+mn-ea"/>
              </a:rPr>
              <a:t>3</a:t>
            </a:r>
            <a:r>
              <a:rPr kumimoji="1" lang="ja-JP" altLang="en-US" sz="1400" b="0" i="0" u="none" strike="noStrike" kern="0" cap="none" spc="0" normalizeH="0" baseline="0" noProof="0" dirty="0" smtClean="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smtClean="0">
                <a:ln>
                  <a:noFill/>
                </a:ln>
                <a:solidFill>
                  <a:srgbClr val="000000"/>
                </a:solidFill>
                <a:effectLst/>
                <a:uLnTx/>
                <a:uFillTx/>
                <a:latin typeface="+mn-lt"/>
                <a:ea typeface="+mn-ea"/>
              </a:rPr>
              <a:t>第</a:t>
            </a:r>
            <a:r>
              <a:rPr kumimoji="1" lang="en-US" altLang="ja-JP" sz="1200" b="0" i="0" u="none" strike="noStrike" kern="0" cap="none" spc="0" normalizeH="0" baseline="0" noProof="0" dirty="0" smtClean="0">
                <a:ln>
                  <a:noFill/>
                </a:ln>
                <a:solidFill>
                  <a:srgbClr val="000000"/>
                </a:solidFill>
                <a:effectLst/>
                <a:uLnTx/>
                <a:uFillTx/>
                <a:latin typeface="+mn-lt"/>
                <a:ea typeface="+mn-ea"/>
              </a:rPr>
              <a:t>4</a:t>
            </a:r>
            <a:r>
              <a:rPr kumimoji="1" lang="ja-JP" altLang="en-US" sz="1200" b="0" i="0" u="none" strike="noStrike" kern="0" cap="none" spc="0" normalizeH="0" baseline="0" noProof="0" dirty="0" smtClean="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46132828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276568642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userDrawn="1">
  <p:cSld name="Section Header">
    <p:spTree>
      <p:nvGrpSpPr>
        <p:cNvPr id="1" name=""/>
        <p:cNvGrpSpPr/>
        <p:nvPr/>
      </p:nvGrpSpPr>
      <p:grpSpPr>
        <a:xfrm>
          <a:off x="0" y="0"/>
          <a:ext cx="0" cy="0"/>
          <a:chOff x="0" y="0"/>
          <a:chExt cx="0" cy="0"/>
        </a:xfrm>
      </p:grpSpPr>
      <p:pic>
        <p:nvPicPr>
          <p:cNvPr id="3" name="Background_SectionHeade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
        <p:nvSpPr>
          <p:cNvPr id="2" name="タイトル"/>
          <p:cNvSpPr>
            <a:spLocks noGrp="1"/>
          </p:cNvSpPr>
          <p:nvPr>
            <p:ph type="title" hasCustomPrompt="1"/>
          </p:nvPr>
        </p:nvSpPr>
        <p:spPr bwMode="gray">
          <a:xfrm>
            <a:off x="179388" y="2988000"/>
            <a:ext cx="8784000" cy="524311"/>
          </a:xfrm>
        </p:spPr>
        <p:txBody>
          <a:bodyPr wrap="square" anchor="b">
            <a:spAutoFit/>
          </a:bodyPr>
          <a:lstStyle>
            <a:lvl1pPr>
              <a:defRPr sz="2800" b="0">
                <a:solidFill>
                  <a:schemeClr val="bg1"/>
                </a:solidFill>
              </a:defRPr>
            </a:lvl1pPr>
          </a:lstStyle>
          <a:p>
            <a:r>
              <a:rPr kumimoji="1" lang="ja-JP" altLang="en-US" dirty="0" smtClean="0"/>
              <a:t>タイトルを入力</a:t>
            </a:r>
            <a:endParaRPr kumimoji="1" lang="ja-JP" altLang="en-US" dirty="0"/>
          </a:p>
        </p:txBody>
      </p:sp>
      <p:sp>
        <p:nvSpPr>
          <p:cNvPr id="5" name="テキスト プレースホルダー"/>
          <p:cNvSpPr>
            <a:spLocks noGrp="1"/>
          </p:cNvSpPr>
          <p:nvPr>
            <p:ph type="body" sz="quarter" idx="10" hasCustomPrompt="1"/>
          </p:nvPr>
        </p:nvSpPr>
        <p:spPr bwMode="gray">
          <a:xfrm>
            <a:off x="179388" y="4365130"/>
            <a:ext cx="7200900" cy="1212644"/>
          </a:xfrm>
        </p:spPr>
        <p:txBody>
          <a:bodyPr>
            <a:spAutoFit/>
          </a:bodyPr>
          <a:lstStyle>
            <a:lvl1pPr marL="0" indent="0">
              <a:buNone/>
              <a:defRPr b="0"/>
            </a:lvl1pPr>
            <a:lvl2pPr marL="72000" indent="0">
              <a:buNone/>
              <a:defRPr sz="1800" b="0"/>
            </a:lvl2pPr>
            <a:lvl3pPr marL="222962" indent="0">
              <a:buNone/>
              <a:defRPr b="0"/>
            </a:lvl3pPr>
            <a:lvl4pPr marL="327787" indent="0">
              <a:buNone/>
              <a:defRPr b="0"/>
            </a:lvl4pPr>
            <a:lvl5pPr marL="311400" indent="0">
              <a:buNone/>
              <a:defRPr b="0"/>
            </a:lvl5pPr>
          </a:lstStyle>
          <a:p>
            <a:pPr lvl="0"/>
            <a:r>
              <a:rPr kumimoji="1" lang="ja-JP" altLang="en-US" dirty="0" smtClean="0"/>
              <a:t>サブタイトルを入力</a:t>
            </a:r>
            <a:endParaRPr kumimoji="1" lang="en-US" altLang="ja-JP" dirty="0" smtClean="0"/>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p:txBody>
      </p:sp>
    </p:spTree>
    <p:extLst>
      <p:ext uri="{BB962C8B-B14F-4D97-AF65-F5344CB8AC3E}">
        <p14:creationId xmlns:p14="http://schemas.microsoft.com/office/powerpoint/2010/main" val="312308562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userDrawn="1">
  <p:cSld name="Table of Contents">
    <p:spTree>
      <p:nvGrpSpPr>
        <p:cNvPr id="1" name=""/>
        <p:cNvGrpSpPr/>
        <p:nvPr/>
      </p:nvGrpSpPr>
      <p:grpSpPr>
        <a:xfrm>
          <a:off x="0" y="0"/>
          <a:ext cx="0" cy="0"/>
          <a:chOff x="0" y="0"/>
          <a:chExt cx="0" cy="0"/>
        </a:xfrm>
      </p:grpSpPr>
      <p:pic>
        <p:nvPicPr>
          <p:cNvPr id="3" name="Background_Content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
        <p:nvSpPr>
          <p:cNvPr id="2" name="タイトル"/>
          <p:cNvSpPr>
            <a:spLocks noGrp="1"/>
          </p:cNvSpPr>
          <p:nvPr>
            <p:ph type="title" hasCustomPrompt="1"/>
          </p:nvPr>
        </p:nvSpPr>
        <p:spPr bwMode="gray">
          <a:xfrm>
            <a:off x="1619672" y="332613"/>
            <a:ext cx="7344000" cy="504000"/>
          </a:xfrm>
        </p:spPr>
        <p:txBody>
          <a:bodyPr wrap="square" anchor="b">
            <a:spAutoFit/>
          </a:bodyPr>
          <a:lstStyle>
            <a:lvl1pPr>
              <a:defRPr b="0">
                <a:solidFill>
                  <a:schemeClr val="tx2">
                    <a:lumMod val="65000"/>
                    <a:lumOff val="35000"/>
                  </a:schemeClr>
                </a:solidFill>
              </a:defRPr>
            </a:lvl1pPr>
          </a:lstStyle>
          <a:p>
            <a:r>
              <a:rPr kumimoji="1" lang="ja-JP" altLang="en-US" dirty="0" smtClean="0"/>
              <a:t>目次 のタイトルを入力</a:t>
            </a:r>
            <a:endParaRPr kumimoji="1" lang="ja-JP" altLang="en-US" dirty="0"/>
          </a:p>
        </p:txBody>
      </p:sp>
      <p:sp>
        <p:nvSpPr>
          <p:cNvPr id="5" name="テキスト プレースホルダー"/>
          <p:cNvSpPr>
            <a:spLocks noGrp="1"/>
          </p:cNvSpPr>
          <p:nvPr>
            <p:ph type="body" sz="quarter" idx="10" hasCustomPrompt="1"/>
          </p:nvPr>
        </p:nvSpPr>
        <p:spPr bwMode="gray">
          <a:xfrm>
            <a:off x="1619672" y="1116000"/>
            <a:ext cx="7344000" cy="5112000"/>
          </a:xfrm>
        </p:spPr>
        <p:txBody>
          <a:bodyPr wrap="square">
            <a:noAutofit/>
          </a:bodyPr>
          <a:lstStyle>
            <a:lvl1pPr marL="0" indent="0">
              <a:lnSpc>
                <a:spcPct val="140000"/>
              </a:lnSpc>
              <a:spcBef>
                <a:spcPts val="500"/>
              </a:spcBef>
              <a:buNone/>
              <a:defRPr sz="2200" b="0">
                <a:solidFill>
                  <a:schemeClr val="tx1"/>
                </a:solidFill>
              </a:defRPr>
            </a:lvl1pPr>
            <a:lvl2pPr marL="180000" indent="0">
              <a:lnSpc>
                <a:spcPct val="100000"/>
              </a:lnSpc>
              <a:spcBef>
                <a:spcPts val="500"/>
              </a:spcBef>
              <a:buNone/>
              <a:defRPr sz="1800" b="0">
                <a:solidFill>
                  <a:schemeClr val="tx1"/>
                </a:solidFill>
              </a:defRPr>
            </a:lvl2pPr>
            <a:lvl3pPr marL="360000" indent="0">
              <a:lnSpc>
                <a:spcPct val="100000"/>
              </a:lnSpc>
              <a:spcBef>
                <a:spcPts val="500"/>
              </a:spcBef>
              <a:buNone/>
              <a:defRPr b="0">
                <a:solidFill>
                  <a:schemeClr val="tx1"/>
                </a:solidFill>
              </a:defRPr>
            </a:lvl3pPr>
            <a:lvl4pPr marL="540000" indent="0">
              <a:lnSpc>
                <a:spcPct val="100000"/>
              </a:lnSpc>
              <a:spcBef>
                <a:spcPts val="500"/>
              </a:spcBef>
              <a:buNone/>
              <a:defRPr b="0">
                <a:solidFill>
                  <a:schemeClr val="tx1"/>
                </a:solidFill>
              </a:defRPr>
            </a:lvl4pPr>
            <a:lvl5pPr marL="685800" indent="0">
              <a:buNone/>
              <a:defRPr b="0"/>
            </a:lvl5pPr>
          </a:lstStyle>
          <a:p>
            <a:pPr lvl="0"/>
            <a:r>
              <a:rPr kumimoji="1" lang="ja-JP" altLang="en-US" dirty="0" smtClean="0"/>
              <a:t>項目を入力</a:t>
            </a:r>
            <a:endParaRPr kumimoji="1" lang="en-US" altLang="ja-JP" dirty="0" smtClean="0"/>
          </a:p>
          <a:p>
            <a:pPr lvl="1"/>
            <a:r>
              <a:rPr kumimoji="1" lang="ja-JP" altLang="en-US" dirty="0" smtClean="0"/>
              <a:t>第</a:t>
            </a:r>
            <a:r>
              <a:rPr kumimoji="1" lang="en-US" altLang="ja-JP" dirty="0" smtClean="0"/>
              <a:t>2</a:t>
            </a:r>
            <a:r>
              <a:rPr kumimoji="1" lang="ja-JP" altLang="en-US" dirty="0" smtClean="0"/>
              <a:t>レベル</a:t>
            </a:r>
          </a:p>
          <a:p>
            <a:pPr lvl="2"/>
            <a:r>
              <a:rPr kumimoji="1" lang="ja-JP" altLang="en-US" dirty="0" smtClean="0"/>
              <a:t>第</a:t>
            </a:r>
            <a:r>
              <a:rPr kumimoji="1" lang="en-US" altLang="ja-JP" dirty="0" smtClean="0"/>
              <a:t>3</a:t>
            </a:r>
            <a:r>
              <a:rPr kumimoji="1" lang="ja-JP" altLang="en-US" dirty="0" smtClean="0"/>
              <a:t>レベル</a:t>
            </a:r>
          </a:p>
          <a:p>
            <a:pPr lvl="3"/>
            <a:r>
              <a:rPr kumimoji="1" lang="ja-JP" altLang="en-US" dirty="0" smtClean="0"/>
              <a:t>第</a:t>
            </a:r>
            <a:r>
              <a:rPr kumimoji="1" lang="en-US" altLang="ja-JP" dirty="0" smtClean="0"/>
              <a:t>4</a:t>
            </a:r>
            <a:r>
              <a:rPr kumimoji="1" lang="ja-JP" altLang="en-US" dirty="0" smtClean="0"/>
              <a:t>レベル</a:t>
            </a:r>
          </a:p>
        </p:txBody>
      </p:sp>
    </p:spTree>
    <p:extLst>
      <p:ext uri="{BB962C8B-B14F-4D97-AF65-F5344CB8AC3E}">
        <p14:creationId xmlns:p14="http://schemas.microsoft.com/office/powerpoint/2010/main" val="39032122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pic>
        <p:nvPicPr>
          <p:cNvPr id="11" name="Background_Title"/>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
        <p:nvSpPr>
          <p:cNvPr id="2" name="タイトル プレースホルダー"/>
          <p:cNvSpPr>
            <a:spLocks noGrp="1"/>
          </p:cNvSpPr>
          <p:nvPr>
            <p:ph type="title"/>
          </p:nvPr>
        </p:nvSpPr>
        <p:spPr bwMode="gray">
          <a:xfrm>
            <a:off x="179387" y="108000"/>
            <a:ext cx="8785225" cy="468000"/>
          </a:xfrm>
          <a:prstGeom prst="rect">
            <a:avLst/>
          </a:prstGeom>
        </p:spPr>
        <p:txBody>
          <a:bodyPr vert="horz" lIns="91440" tIns="36000" rIns="91440" bIns="0" rtlCol="0" anchor="ctr">
            <a:noAutofit/>
          </a:bodyPr>
          <a:lstStyle/>
          <a:p>
            <a:r>
              <a:rPr kumimoji="1" lang="ja-JP" altLang="en-US" dirty="0" smtClean="0"/>
              <a:t>マスター タイトルの書式設定</a:t>
            </a:r>
            <a:endParaRPr kumimoji="1" lang="ja-JP" altLang="en-US" dirty="0"/>
          </a:p>
        </p:txBody>
      </p:sp>
      <p:sp>
        <p:nvSpPr>
          <p:cNvPr id="3" name="テキスト プレースホルダー"/>
          <p:cNvSpPr>
            <a:spLocks noGrp="1"/>
          </p:cNvSpPr>
          <p:nvPr>
            <p:ph type="body" idx="1"/>
          </p:nvPr>
        </p:nvSpPr>
        <p:spPr bwMode="gray">
          <a:xfrm>
            <a:off x="179387" y="836614"/>
            <a:ext cx="8785226" cy="5616574"/>
          </a:xfrm>
          <a:prstGeom prst="rect">
            <a:avLst/>
          </a:prstGeom>
        </p:spPr>
        <p:txBody>
          <a:bodyPr vert="horz" lIns="91440" tIns="45720" rIns="91440" bIns="45720" rtlCol="0">
            <a:normAutofit/>
          </a:bodyPr>
          <a:lstStyle/>
          <a:p>
            <a:pPr lvl="0"/>
            <a:r>
              <a:rPr kumimoji="1" lang="ja-JP" altLang="en-US" dirty="0" smtClean="0"/>
              <a:t>マスター テキストの書式設定</a:t>
            </a:r>
          </a:p>
          <a:p>
            <a:pPr lvl="1"/>
            <a:r>
              <a:rPr kumimoji="1" lang="ja-JP" altLang="en-US" dirty="0" smtClean="0"/>
              <a:t>第</a:t>
            </a:r>
            <a:r>
              <a:rPr kumimoji="1" lang="en-US" altLang="ja-JP" dirty="0" smtClean="0"/>
              <a:t>2</a:t>
            </a:r>
            <a:r>
              <a:rPr kumimoji="1" lang="ja-JP" altLang="en-US" dirty="0" smtClean="0"/>
              <a:t>レベル</a:t>
            </a:r>
          </a:p>
          <a:p>
            <a:pPr lvl="2"/>
            <a:r>
              <a:rPr kumimoji="1" lang="ja-JP" altLang="en-US" dirty="0" smtClean="0"/>
              <a:t>第</a:t>
            </a:r>
            <a:r>
              <a:rPr kumimoji="1" lang="en-US" altLang="ja-JP" dirty="0" smtClean="0"/>
              <a:t>3</a:t>
            </a:r>
            <a:r>
              <a:rPr kumimoji="1" lang="ja-JP" altLang="en-US" dirty="0" smtClean="0"/>
              <a:t>レベル</a:t>
            </a:r>
          </a:p>
          <a:p>
            <a:pPr lvl="3"/>
            <a:r>
              <a:rPr kumimoji="1" lang="ja-JP" altLang="en-US" dirty="0" smtClean="0"/>
              <a:t>第</a:t>
            </a:r>
            <a:r>
              <a:rPr kumimoji="1" lang="en-US" altLang="ja-JP" dirty="0" smtClean="0"/>
              <a:t>4</a:t>
            </a:r>
            <a:r>
              <a:rPr kumimoji="1" lang="ja-JP" altLang="en-US" dirty="0" smtClean="0"/>
              <a:t>レベル</a:t>
            </a:r>
          </a:p>
        </p:txBody>
      </p:sp>
      <p:sp>
        <p:nvSpPr>
          <p:cNvPr id="8" name="PageNumber"/>
          <p:cNvSpPr txBox="1"/>
          <p:nvPr userDrawn="1"/>
        </p:nvSpPr>
        <p:spPr bwMode="black">
          <a:xfrm>
            <a:off x="8316520" y="6606080"/>
            <a:ext cx="684000" cy="215444"/>
          </a:xfrm>
          <a:prstGeom prst="rect">
            <a:avLst/>
          </a:prstGeom>
          <a:noFill/>
        </p:spPr>
        <p:txBody>
          <a:bodyPr wrap="none" rtlCol="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90F5524-168B-428D-88E2-BCDC17194B25}" type="slidenum">
              <a:rPr kumimoji="1" lang="ja-JP" altLang="en-US" sz="1000" b="0" i="0" u="none" strike="noStrike" kern="1200" cap="none" spc="0" normalizeH="0" baseline="0" noProof="0" smtClean="0">
                <a:ln>
                  <a:noFill/>
                </a:ln>
                <a:solidFill>
                  <a:srgbClr val="FFFFFF"/>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1" lang="ja-JP" altLang="en-US" sz="1000" b="0" i="0" u="none" strike="noStrike" kern="1200" cap="none" spc="0" normalizeH="0" baseline="0" noProof="0" smtClean="0">
              <a:ln>
                <a:noFill/>
              </a:ln>
              <a:solidFill>
                <a:srgbClr val="FFFFFF"/>
              </a:solidFill>
              <a:effectLst/>
              <a:uLnTx/>
              <a:uFillTx/>
              <a:latin typeface="+mn-lt"/>
              <a:ea typeface="+mn-ea"/>
              <a:cs typeface="+mn-cs"/>
            </a:endParaRPr>
          </a:p>
        </p:txBody>
      </p:sp>
      <p:sp>
        <p:nvSpPr>
          <p:cNvPr id="10" name="Confidential"/>
          <p:cNvSpPr txBox="1"/>
          <p:nvPr userDrawn="1"/>
        </p:nvSpPr>
        <p:spPr bwMode="black">
          <a:xfrm>
            <a:off x="118609" y="6599089"/>
            <a:ext cx="1645001" cy="215444"/>
          </a:xfrm>
          <a:prstGeom prst="rect">
            <a:avLst/>
          </a:prstGeom>
          <a:noFill/>
        </p:spPr>
        <p:txBody>
          <a:bodyPr wrap="none"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smtClean="0">
                <a:ln>
                  <a:noFill/>
                </a:ln>
                <a:solidFill>
                  <a:srgbClr val="FFFFFF"/>
                </a:solidFill>
                <a:effectLst/>
                <a:uLnTx/>
                <a:uFillTx/>
                <a:latin typeface="+mn-lt"/>
                <a:ea typeface="+mn-ea"/>
                <a:cs typeface="+mn-cs"/>
              </a:rPr>
              <a:t>Exastro</a:t>
            </a:r>
          </a:p>
        </p:txBody>
      </p:sp>
    </p:spTree>
    <p:extLst>
      <p:ext uri="{BB962C8B-B14F-4D97-AF65-F5344CB8AC3E}">
        <p14:creationId xmlns:p14="http://schemas.microsoft.com/office/powerpoint/2010/main" val="654157217"/>
      </p:ext>
    </p:extLst>
  </p:cSld>
  <p:clrMap bg1="lt1" tx1="dk1" bg2="lt2" tx2="dk2" accent1="accent1" accent2="accent2" accent3="accent3" accent4="accent4" accent5="accent5" accent6="accent6" hlink="hlink" folHlink="folHlink"/>
  <p:sldLayoutIdLst>
    <p:sldLayoutId id="2147483690" r:id="rId1"/>
    <p:sldLayoutId id="2147483699" r:id="rId2"/>
    <p:sldLayoutId id="2147483670" r:id="rId3"/>
    <p:sldLayoutId id="2147483672" r:id="rId4"/>
    <p:sldLayoutId id="2147483695" r:id="rId5"/>
    <p:sldLayoutId id="2147483673" r:id="rId6"/>
    <p:sldLayoutId id="2147483674" r:id="rId7"/>
    <p:sldLayoutId id="2147483700" r:id="rId8"/>
    <p:sldLayoutId id="2147483701" r:id="rId9"/>
    <p:sldLayoutId id="2147483702" r:id="rId10"/>
  </p:sldLayoutIdLst>
  <p:timing>
    <p:tnLst>
      <p:par>
        <p:cTn id="1" dur="indefinite" restart="never" nodeType="tmRoot"/>
      </p:par>
    </p:tnLst>
  </p:timing>
  <p:hf sldNum="0" hdr="0" ftr="0" dt="0"/>
  <p:txStyles>
    <p:titleStyle>
      <a:lvl1pPr algn="l" rtl="0" eaLnBrk="0" fontAlgn="base" hangingPunct="0">
        <a:spcBef>
          <a:spcPct val="0"/>
        </a:spcBef>
        <a:spcAft>
          <a:spcPct val="0"/>
        </a:spcAft>
        <a:defRPr kumimoji="1" sz="2400" b="0">
          <a:solidFill>
            <a:schemeClr val="bg1"/>
          </a:solidFill>
          <a:latin typeface="+mj-lt"/>
          <a:ea typeface="+mj-ea"/>
          <a:cs typeface="+mj-cs"/>
        </a:defRPr>
      </a:lvl1pPr>
      <a:lvl2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fontAlgn="base">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fontAlgn="base">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fontAlgn="base">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fontAlgn="base">
        <a:spcBef>
          <a:spcPct val="0"/>
        </a:spcBef>
        <a:spcAft>
          <a:spcPct val="0"/>
        </a:spcAft>
        <a:defRPr kumimoji="1" sz="2800">
          <a:solidFill>
            <a:schemeClr val="tx1"/>
          </a:solidFill>
          <a:latin typeface="HGP創英角ｺﾞｼｯｸUB" pitchFamily="50" charset="-128"/>
          <a:ea typeface="ＭＳ Ｐゴシック" charset="-128"/>
        </a:defRPr>
      </a:lvl9pPr>
    </p:titleStyle>
    <p:bodyStyle>
      <a:lvl1pPr marL="180000" indent="-180000" algn="l" rtl="0" eaLnBrk="1" fontAlgn="base" hangingPunct="0">
        <a:spcBef>
          <a:spcPts val="500"/>
        </a:spcBef>
        <a:spcAft>
          <a:spcPct val="0"/>
        </a:spcAft>
        <a:buClr>
          <a:schemeClr val="accent6"/>
        </a:buClr>
        <a:buFont typeface="Arial" panose="020B0604020202020204" pitchFamily="34" charset="0"/>
        <a:buChar char="▌"/>
        <a:defRPr kumimoji="1" sz="2000" b="0">
          <a:solidFill>
            <a:schemeClr val="tx1"/>
          </a:solidFill>
          <a:latin typeface="+mn-lt"/>
          <a:ea typeface="+mn-ea"/>
          <a:cs typeface="+mn-cs"/>
        </a:defRPr>
      </a:lvl1pPr>
      <a:lvl2pPr marL="360000" indent="-180000" algn="l" rtl="0" eaLnBrk="1" fontAlgn="base" hangingPunct="0">
        <a:spcBef>
          <a:spcPts val="500"/>
        </a:spcBef>
        <a:spcAft>
          <a:spcPct val="0"/>
        </a:spcAft>
        <a:buClr>
          <a:schemeClr val="accent6"/>
        </a:buClr>
        <a:buFont typeface="Wingdings" pitchFamily="2" charset="2"/>
        <a:buChar char="l"/>
        <a:defRPr kumimoji="1" sz="1600" b="0">
          <a:solidFill>
            <a:schemeClr val="tx1"/>
          </a:solidFill>
          <a:latin typeface="+mn-lt"/>
          <a:ea typeface="+mn-ea"/>
        </a:defRPr>
      </a:lvl2pPr>
      <a:lvl3pPr marL="468000" indent="-108000" algn="l" rtl="0" eaLnBrk="1" fontAlgn="base" hangingPunct="0">
        <a:spcBef>
          <a:spcPts val="500"/>
        </a:spcBef>
        <a:spcAft>
          <a:spcPct val="0"/>
        </a:spcAft>
        <a:buClr>
          <a:schemeClr val="accent6"/>
        </a:buClr>
        <a:buFont typeface="Arial" panose="020B0604020202020204" pitchFamily="34" charset="0"/>
        <a:buChar char="•"/>
        <a:defRPr kumimoji="1" sz="1400" b="0">
          <a:solidFill>
            <a:schemeClr val="tx1"/>
          </a:solidFill>
          <a:latin typeface="+mn-lt"/>
          <a:ea typeface="+mn-ea"/>
        </a:defRPr>
      </a:lvl3pPr>
      <a:lvl4pPr marL="576000" indent="-108000" algn="l" rtl="0" eaLnBrk="1" fontAlgn="base" hangingPunct="0">
        <a:spcBef>
          <a:spcPts val="500"/>
        </a:spcBef>
        <a:spcAft>
          <a:spcPct val="0"/>
        </a:spcAft>
        <a:buClr>
          <a:schemeClr val="accent6"/>
        </a:buClr>
        <a:buFont typeface="Tahoma" pitchFamily="34" charset="0"/>
        <a:buChar char="–"/>
        <a:defRPr kumimoji="1" sz="1200" b="0">
          <a:solidFill>
            <a:schemeClr val="tx1"/>
          </a:solidFill>
          <a:latin typeface="+mn-lt"/>
          <a:ea typeface="+mn-ea"/>
        </a:defRPr>
      </a:lvl4pPr>
      <a:lvl5pPr marL="735013" indent="-157163" algn="l" rtl="0" eaLnBrk="0" fontAlgn="base" hangingPunct="0">
        <a:spcBef>
          <a:spcPct val="20000"/>
        </a:spcBef>
        <a:spcAft>
          <a:spcPct val="0"/>
        </a:spcAft>
        <a:buClr>
          <a:schemeClr val="accent6"/>
        </a:buClr>
        <a:buChar char="≫"/>
        <a:defRPr kumimoji="1" sz="1200" b="1">
          <a:solidFill>
            <a:schemeClr val="tx1"/>
          </a:solidFill>
          <a:latin typeface="+mj-lt"/>
          <a:ea typeface="+mn-ea"/>
        </a:defRPr>
      </a:lvl5pPr>
      <a:lvl6pPr marL="2514600" indent="-228600" algn="l" rtl="0" fontAlgn="base">
        <a:spcBef>
          <a:spcPct val="20000"/>
        </a:spcBef>
        <a:spcAft>
          <a:spcPct val="0"/>
        </a:spcAft>
        <a:buChar char="≫"/>
        <a:defRPr kumimoji="1" sz="2000">
          <a:solidFill>
            <a:schemeClr val="tx1"/>
          </a:solidFill>
          <a:latin typeface="Arial" charset="0"/>
          <a:ea typeface="+mn-ea"/>
        </a:defRPr>
      </a:lvl6pPr>
      <a:lvl7pPr marL="2971800" indent="-228600" algn="l" rtl="0" fontAlgn="base">
        <a:spcBef>
          <a:spcPct val="20000"/>
        </a:spcBef>
        <a:spcAft>
          <a:spcPct val="0"/>
        </a:spcAft>
        <a:buChar char="≫"/>
        <a:defRPr kumimoji="1" sz="2000">
          <a:solidFill>
            <a:schemeClr val="tx1"/>
          </a:solidFill>
          <a:latin typeface="Arial" charset="0"/>
          <a:ea typeface="+mn-ea"/>
        </a:defRPr>
      </a:lvl7pPr>
      <a:lvl8pPr marL="3429000" indent="-228600" algn="l" rtl="0" fontAlgn="base">
        <a:spcBef>
          <a:spcPct val="20000"/>
        </a:spcBef>
        <a:spcAft>
          <a:spcPct val="0"/>
        </a:spcAft>
        <a:buChar char="≫"/>
        <a:defRPr kumimoji="1" sz="2000">
          <a:solidFill>
            <a:schemeClr val="tx1"/>
          </a:solidFill>
          <a:latin typeface="Arial" charset="0"/>
          <a:ea typeface="+mn-ea"/>
        </a:defRPr>
      </a:lvl8pPr>
      <a:lvl9pPr marL="3886200" indent="-228600" algn="l" rtl="0" fontAlgn="base">
        <a:spcBef>
          <a:spcPct val="20000"/>
        </a:spcBef>
        <a:spcAft>
          <a:spcPct val="0"/>
        </a:spcAft>
        <a:buChar char="≫"/>
        <a:defRPr kumimoji="1" sz="2000">
          <a:solidFill>
            <a:schemeClr val="tx1"/>
          </a:solidFill>
          <a:latin typeface="Arial" charset="0"/>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F9016B-CCA6-43BE-8BEE-59565A35F4F7}" type="datetimeFigureOut">
              <a:rPr kumimoji="1" lang="ja-JP" altLang="en-US" smtClean="0"/>
              <a:t>2020/9/2</a:t>
            </a:fld>
            <a:endParaRPr kumimoji="1" lang="ja-JP" altLang="en-US"/>
          </a:p>
        </p:txBody>
      </p:sp>
      <p:sp>
        <p:nvSpPr>
          <p:cNvPr id="5" name="フッター プレースホルダー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3894414165"/>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hyperlink" Target="http://www.example.com/" TargetMode="Externa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3" Type="http://schemas.openxmlformats.org/officeDocument/2006/relationships/hyperlink" Target="https://galaxy.ansible.com/weareinteractive/sudo"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15.png"/><Relationship Id="rId5" Type="http://schemas.openxmlformats.org/officeDocument/2006/relationships/image" Target="../media/image9.png"/><Relationship Id="rId4" Type="http://schemas.openxmlformats.org/officeDocument/2006/relationships/image" Target="../media/image3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3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hyperlink" Target="https://exastro-suite.github.io/it-automation-docs/asset/Documents_ja/Exastro-ITA_%E5%88%A9%E7%94%A8%E6%89%8B%E9%A0%86%E3%83%9E%E3%83%8B%E3%83%A5%E3%82%A2%E3%83%AB_Ansible-driver.pdf" TargetMode="Externa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hyperlink" Target="https://exastro-suite.github.io/it-automation-docs/asset/Documents_ja/Exastro-ITA_%E5%88%A9%E7%94%A8%E6%89%8B%E9%A0%86%E3%83%9E%E3%83%8B%E3%83%A5%E3%82%A2%E3%83%AB_Ansible-driver.pdf" TargetMode="Externa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40.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s>
</file>

<file path=ppt/slides/_rels/slide47.xml.rels><?xml version="1.0" encoding="UTF-8" standalone="yes"?>
<Relationships xmlns="http://schemas.openxmlformats.org/package/2006/relationships"><Relationship Id="rId2" Type="http://schemas.openxmlformats.org/officeDocument/2006/relationships/hyperlink" Target="https://exastro-suite.github.io/it-automation-docs/asset/Documents_ja/Exastro-ITA_%E5%88%A9%E7%94%A8%E6%89%8B%E9%A0%86%E3%83%9E%E3%83%8B%E3%83%A5%E3%82%A2%E3%83%AB_Ansible-driver.pdf" TargetMode="Externa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56.png"/><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4.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3"/>
          <p:cNvSpPr>
            <a:spLocks noGrp="1"/>
          </p:cNvSpPr>
          <p:nvPr>
            <p:ph type="body" sz="quarter" idx="10"/>
          </p:nvPr>
        </p:nvSpPr>
        <p:spPr>
          <a:xfrm>
            <a:off x="179513" y="6021360"/>
            <a:ext cx="6552727" cy="772006"/>
          </a:xfrm>
        </p:spPr>
        <p:txBody>
          <a:bodyPr/>
          <a:lstStyle/>
          <a:p>
            <a:r>
              <a:rPr lang="ja-JP" altLang="en-US" dirty="0" smtClean="0"/>
              <a:t>第</a:t>
            </a:r>
            <a:r>
              <a:rPr lang="en-US" altLang="ja-JP" dirty="0" smtClean="0"/>
              <a:t>1.0</a:t>
            </a:r>
            <a:r>
              <a:rPr lang="ja-JP" altLang="en-US" dirty="0" smtClean="0"/>
              <a:t>版</a:t>
            </a:r>
            <a:endParaRPr lang="en-US" altLang="ja-JP" dirty="0" smtClean="0"/>
          </a:p>
          <a:p>
            <a:r>
              <a:rPr lang="en-US" altLang="ja-JP" dirty="0" err="1" smtClean="0"/>
              <a:t>Exastro</a:t>
            </a:r>
            <a:r>
              <a:rPr lang="ja-JP" altLang="en-US" smtClean="0"/>
              <a:t> </a:t>
            </a:r>
            <a:r>
              <a:rPr lang="en-US" altLang="ja-JP" smtClean="0"/>
              <a:t>developer</a:t>
            </a:r>
            <a:endParaRPr kumimoji="1" lang="ja-JP" altLang="en-US"/>
          </a:p>
        </p:txBody>
      </p:sp>
      <p:sp>
        <p:nvSpPr>
          <p:cNvPr id="5" name="タイトル 1"/>
          <p:cNvSpPr txBox="1">
            <a:spLocks/>
          </p:cNvSpPr>
          <p:nvPr/>
        </p:nvSpPr>
        <p:spPr bwMode="gray">
          <a:xfrm>
            <a:off x="0" y="3294124"/>
            <a:ext cx="9143999" cy="775015"/>
          </a:xfrm>
          <a:prstGeom prst="rect">
            <a:avLst/>
          </a:prstGeom>
        </p:spPr>
        <p:txBody>
          <a:bodyPr vert="horz" wrap="square" lIns="91440" tIns="36000" rIns="91440" bIns="0" rtlCol="0" anchor="b" anchorCtr="0">
            <a:spAutoFit/>
          </a:bodyPr>
          <a:lstStyle>
            <a:lvl1pPr algn="ctr" rtl="0" eaLnBrk="0" fontAlgn="base" hangingPunct="0">
              <a:spcBef>
                <a:spcPct val="0"/>
              </a:spcBef>
              <a:spcAft>
                <a:spcPct val="0"/>
              </a:spcAft>
              <a:defRPr kumimoji="1" sz="3200" b="0">
                <a:solidFill>
                  <a:schemeClr val="accent6"/>
                </a:solidFill>
                <a:effectLst/>
                <a:latin typeface="+mj-lt"/>
                <a:ea typeface="+mj-ea"/>
                <a:cs typeface="+mj-cs"/>
              </a:defRPr>
            </a:lvl1pPr>
            <a:lvl2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fontAlgn="base">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fontAlgn="base">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fontAlgn="base">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fontAlgn="base">
              <a:spcBef>
                <a:spcPct val="0"/>
              </a:spcBef>
              <a:spcAft>
                <a:spcPct val="0"/>
              </a:spcAft>
              <a:defRPr kumimoji="1" sz="2800">
                <a:solidFill>
                  <a:schemeClr val="tx1"/>
                </a:solidFill>
                <a:latin typeface="HGP創英角ｺﾞｼｯｸUB" pitchFamily="50" charset="-128"/>
                <a:ea typeface="ＭＳ Ｐゴシック" charset="-128"/>
              </a:defRPr>
            </a:lvl9pPr>
          </a:lstStyle>
          <a:p>
            <a:r>
              <a:rPr lang="en-US" altLang="ja-JP" sz="4800" b="1" smtClean="0">
                <a:latin typeface="+mj-ea"/>
              </a:rPr>
              <a:t>Ansible</a:t>
            </a:r>
            <a:r>
              <a:rPr lang="ja-JP" altLang="en-US" sz="4800" b="1" smtClean="0">
                <a:latin typeface="+mj-ea"/>
              </a:rPr>
              <a:t> </a:t>
            </a:r>
            <a:r>
              <a:rPr lang="en-US" altLang="ja-JP" sz="4800" b="1" smtClean="0">
                <a:latin typeface="+mj-ea"/>
              </a:rPr>
              <a:t>Driver</a:t>
            </a:r>
            <a:r>
              <a:rPr lang="en-US" altLang="ja-JP" sz="4800" b="1" smtClean="0">
                <a:latin typeface="Footlight MT Light" panose="0204060206030A020304" pitchFamily="18" charset="0"/>
              </a:rPr>
              <a:t>【</a:t>
            </a:r>
            <a:r>
              <a:rPr lang="ja-JP" altLang="en-US" sz="4800" b="1" smtClean="0"/>
              <a:t>実習編</a:t>
            </a:r>
            <a:r>
              <a:rPr lang="en-US" altLang="ja-JP" sz="4800" b="1" smtClean="0"/>
              <a:t>】</a:t>
            </a:r>
            <a:endParaRPr lang="en-US" altLang="ja-JP" sz="4800" b="1" kern="0" spc="-150" smtClean="0">
              <a:solidFill>
                <a:schemeClr val="tx2">
                  <a:lumMod val="75000"/>
                  <a:lumOff val="25000"/>
                </a:schemeClr>
              </a:solidFill>
            </a:endParaRPr>
          </a:p>
        </p:txBody>
      </p:sp>
      <p:sp>
        <p:nvSpPr>
          <p:cNvPr id="6" name="タイトル 1"/>
          <p:cNvSpPr txBox="1">
            <a:spLocks/>
          </p:cNvSpPr>
          <p:nvPr/>
        </p:nvSpPr>
        <p:spPr bwMode="gray">
          <a:xfrm>
            <a:off x="0" y="5493437"/>
            <a:ext cx="9144000" cy="251795"/>
          </a:xfrm>
          <a:prstGeom prst="rect">
            <a:avLst/>
          </a:prstGeom>
        </p:spPr>
        <p:txBody>
          <a:bodyPr vert="horz" wrap="square" lIns="91440" tIns="36000" rIns="91440" bIns="0" rtlCol="0" anchor="b" anchorCtr="0">
            <a:spAutoFit/>
          </a:bodyPr>
          <a:lstStyle>
            <a:lvl1pPr algn="ctr" rtl="0" eaLnBrk="0" fontAlgn="base" hangingPunct="0">
              <a:spcBef>
                <a:spcPct val="0"/>
              </a:spcBef>
              <a:spcAft>
                <a:spcPct val="0"/>
              </a:spcAft>
              <a:defRPr kumimoji="1" sz="3200" b="0">
                <a:solidFill>
                  <a:schemeClr val="accent6"/>
                </a:solidFill>
                <a:effectLst/>
                <a:latin typeface="+mj-lt"/>
                <a:ea typeface="+mj-ea"/>
                <a:cs typeface="+mj-cs"/>
              </a:defRPr>
            </a:lvl1pPr>
            <a:lvl2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fontAlgn="base">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fontAlgn="base">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fontAlgn="base">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fontAlgn="base">
              <a:spcBef>
                <a:spcPct val="0"/>
              </a:spcBef>
              <a:spcAft>
                <a:spcPct val="0"/>
              </a:spcAft>
              <a:defRPr kumimoji="1" sz="2800">
                <a:solidFill>
                  <a:schemeClr val="tx1"/>
                </a:solidFill>
                <a:latin typeface="HGP創英角ｺﾞｼｯｸUB" pitchFamily="50" charset="-128"/>
                <a:ea typeface="ＭＳ Ｐゴシック" charset="-128"/>
              </a:defRPr>
            </a:lvl9pPr>
          </a:lstStyle>
          <a:p>
            <a:pPr algn="r"/>
            <a:r>
              <a:rPr lang="en-US" altLang="ja-JP" sz="1400" b="1" kern="0">
                <a:solidFill>
                  <a:schemeClr val="tx2">
                    <a:lumMod val="75000"/>
                    <a:lumOff val="25000"/>
                  </a:schemeClr>
                </a:solidFill>
                <a:latin typeface="+mn-lt"/>
              </a:rPr>
              <a:t>※</a:t>
            </a:r>
            <a:r>
              <a:rPr lang="ja-JP" altLang="en-US" sz="1400" b="1" kern="0" smtClean="0">
                <a:solidFill>
                  <a:schemeClr val="tx2">
                    <a:lumMod val="75000"/>
                    <a:lumOff val="25000"/>
                  </a:schemeClr>
                </a:solidFill>
                <a:latin typeface="+mn-lt"/>
              </a:rPr>
              <a:t>本書では「</a:t>
            </a:r>
            <a:r>
              <a:rPr lang="en-US" altLang="ja-JP" sz="1400" b="1" kern="0" smtClean="0">
                <a:solidFill>
                  <a:schemeClr val="tx2">
                    <a:lumMod val="75000"/>
                    <a:lumOff val="25000"/>
                  </a:schemeClr>
                </a:solidFill>
                <a:latin typeface="+mn-lt"/>
              </a:rPr>
              <a:t>Exastro IT</a:t>
            </a:r>
            <a:r>
              <a:rPr lang="ja-JP" altLang="en-US" sz="1400" b="1" kern="0" smtClean="0">
                <a:solidFill>
                  <a:schemeClr val="tx2">
                    <a:lumMod val="75000"/>
                    <a:lumOff val="25000"/>
                  </a:schemeClr>
                </a:solidFill>
                <a:latin typeface="+mn-lt"/>
              </a:rPr>
              <a:t> </a:t>
            </a:r>
            <a:r>
              <a:rPr lang="en-US" altLang="ja-JP" sz="1400" b="1" kern="0" smtClean="0">
                <a:solidFill>
                  <a:schemeClr val="tx2">
                    <a:lumMod val="75000"/>
                    <a:lumOff val="25000"/>
                  </a:schemeClr>
                </a:solidFill>
                <a:latin typeface="+mn-lt"/>
              </a:rPr>
              <a:t>Automation</a:t>
            </a:r>
            <a:r>
              <a:rPr lang="ja-JP" altLang="en-US" sz="1400" b="1" kern="0" smtClean="0">
                <a:solidFill>
                  <a:schemeClr val="tx2">
                    <a:lumMod val="75000"/>
                    <a:lumOff val="25000"/>
                  </a:schemeClr>
                </a:solidFill>
                <a:latin typeface="+mn-lt"/>
              </a:rPr>
              <a:t>」を「</a:t>
            </a:r>
            <a:r>
              <a:rPr lang="en-US" altLang="ja-JP" sz="1400" b="1" kern="0" smtClean="0">
                <a:solidFill>
                  <a:schemeClr val="tx2">
                    <a:lumMod val="75000"/>
                    <a:lumOff val="25000"/>
                  </a:schemeClr>
                </a:solidFill>
                <a:latin typeface="+mn-lt"/>
              </a:rPr>
              <a:t>ITA</a:t>
            </a:r>
            <a:r>
              <a:rPr lang="ja-JP" altLang="en-US" sz="1400" b="1" kern="0" smtClean="0">
                <a:solidFill>
                  <a:schemeClr val="tx2">
                    <a:lumMod val="75000"/>
                    <a:lumOff val="25000"/>
                  </a:schemeClr>
                </a:solidFill>
                <a:latin typeface="+mn-lt"/>
              </a:rPr>
              <a:t>」として記載します</a:t>
            </a:r>
            <a:r>
              <a:rPr lang="ja-JP" altLang="en-US" sz="1400" b="1" kern="0">
                <a:solidFill>
                  <a:schemeClr val="tx2">
                    <a:lumMod val="75000"/>
                    <a:lumOff val="25000"/>
                  </a:schemeClr>
                </a:solidFill>
                <a:latin typeface="+mn-lt"/>
              </a:rPr>
              <a:t>。</a:t>
            </a:r>
          </a:p>
        </p:txBody>
      </p:sp>
      <p:pic>
        <p:nvPicPr>
          <p:cNvPr id="7" name="図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134104"/>
            <a:ext cx="9144000" cy="1016000"/>
          </a:xfrm>
          <a:prstGeom prst="rect">
            <a:avLst/>
          </a:prstGeom>
        </p:spPr>
      </p:pic>
      <p:pic>
        <p:nvPicPr>
          <p:cNvPr id="8" name="図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400" y="247474"/>
            <a:ext cx="3528490" cy="826990"/>
          </a:xfrm>
          <a:prstGeom prst="rect">
            <a:avLst/>
          </a:prstGeom>
        </p:spPr>
      </p:pic>
    </p:spTree>
    <p:extLst>
      <p:ext uri="{BB962C8B-B14F-4D97-AF65-F5344CB8AC3E}">
        <p14:creationId xmlns:p14="http://schemas.microsoft.com/office/powerpoint/2010/main" val="32081625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smtClean="0"/>
              <a:t>1.2 </a:t>
            </a:r>
            <a:r>
              <a:rPr lang="ja-JP" altLang="en-US" smtClean="0"/>
              <a:t>事前</a:t>
            </a:r>
            <a:r>
              <a:rPr lang="ja-JP" altLang="en-US"/>
              <a:t>準備 </a:t>
            </a:r>
            <a:r>
              <a:rPr lang="en-US" altLang="ja-JP"/>
              <a:t>playbook</a:t>
            </a:r>
            <a:r>
              <a:rPr lang="ja-JP" altLang="en-US"/>
              <a:t>の用意 </a:t>
            </a:r>
            <a:r>
              <a:rPr lang="en-US" altLang="ja-JP" smtClean="0"/>
              <a:t>(2/2</a:t>
            </a:r>
            <a:r>
              <a:rPr lang="en-US" altLang="ja-JP"/>
              <a:t>)</a:t>
            </a:r>
            <a:endParaRPr kumimoji="1" lang="ja-JP" altLang="en-US"/>
          </a:p>
        </p:txBody>
      </p:sp>
      <p:sp>
        <p:nvSpPr>
          <p:cNvPr id="3" name="コンテンツ プレースホルダー 2"/>
          <p:cNvSpPr>
            <a:spLocks noGrp="1"/>
          </p:cNvSpPr>
          <p:nvPr>
            <p:ph sz="quarter" idx="10"/>
          </p:nvPr>
        </p:nvSpPr>
        <p:spPr/>
        <p:txBody>
          <a:bodyPr/>
          <a:lstStyle/>
          <a:p>
            <a:r>
              <a:rPr lang="en-US" altLang="ja-JP" b="1" smtClean="0"/>
              <a:t>playbook</a:t>
            </a:r>
            <a:r>
              <a:rPr lang="ja-JP" altLang="en-US" b="1" smtClean="0"/>
              <a:t>の</a:t>
            </a:r>
            <a:r>
              <a:rPr lang="ja-JP" altLang="en-US" b="1"/>
              <a:t>作成</a:t>
            </a:r>
            <a:endParaRPr kumimoji="1" lang="ja-JP" altLang="en-US" b="1"/>
          </a:p>
        </p:txBody>
      </p:sp>
      <p:sp>
        <p:nvSpPr>
          <p:cNvPr id="6" name="テキスト ボックス 5"/>
          <p:cNvSpPr txBox="1"/>
          <p:nvPr/>
        </p:nvSpPr>
        <p:spPr>
          <a:xfrm>
            <a:off x="263710" y="5062793"/>
            <a:ext cx="5112588" cy="1384995"/>
          </a:xfrm>
          <a:prstGeom prst="rect">
            <a:avLst/>
          </a:prstGeom>
          <a:solidFill>
            <a:schemeClr val="bg2">
              <a:lumMod val="85000"/>
            </a:schemeClr>
          </a:solidFill>
        </p:spPr>
        <p:txBody>
          <a:bodyPr wrap="square" rtlCol="0">
            <a:spAutoFit/>
          </a:bodyPr>
          <a:lstStyle/>
          <a:p>
            <a:r>
              <a:rPr lang="en-US" altLang="ja-JP" sz="1400"/>
              <a:t>- name: check if service is running and enabled</a:t>
            </a:r>
          </a:p>
          <a:p>
            <a:r>
              <a:rPr lang="en-US" altLang="ja-JP" sz="1400"/>
              <a:t>  command: '</a:t>
            </a:r>
            <a:r>
              <a:rPr lang="en-US" altLang="ja-JP" sz="1400" err="1"/>
              <a:t>systemctl</a:t>
            </a:r>
            <a:r>
              <a:rPr lang="en-US" altLang="ja-JP" sz="1400"/>
              <a:t> status {{ </a:t>
            </a:r>
            <a:r>
              <a:rPr lang="en-US" altLang="ja-JP" sz="1400" err="1"/>
              <a:t>VAR_service_name</a:t>
            </a:r>
            <a:r>
              <a:rPr lang="en-US" altLang="ja-JP" sz="1400"/>
              <a:t> }}'</a:t>
            </a:r>
          </a:p>
          <a:p>
            <a:r>
              <a:rPr lang="en-US" altLang="ja-JP" sz="1400"/>
              <a:t>  register: </a:t>
            </a:r>
            <a:r>
              <a:rPr lang="en-US" altLang="ja-JP" sz="1400" err="1"/>
              <a:t>command_result</a:t>
            </a:r>
            <a:endParaRPr lang="en-US" altLang="ja-JP" sz="1400"/>
          </a:p>
          <a:p>
            <a:r>
              <a:rPr lang="en-US" altLang="ja-JP" sz="1400"/>
              <a:t>  </a:t>
            </a:r>
            <a:r>
              <a:rPr lang="en-US" altLang="ja-JP" sz="1400" err="1"/>
              <a:t>failed_when</a:t>
            </a:r>
            <a:r>
              <a:rPr lang="en-US" altLang="ja-JP" sz="1400"/>
              <a:t>:</a:t>
            </a:r>
          </a:p>
          <a:p>
            <a:r>
              <a:rPr lang="en-US" altLang="ja-JP" sz="1400"/>
              <a:t>    - '"enabled" not in </a:t>
            </a:r>
            <a:r>
              <a:rPr lang="en-US" altLang="ja-JP" sz="1400" err="1"/>
              <a:t>command_result.stdout</a:t>
            </a:r>
            <a:r>
              <a:rPr lang="en-US" altLang="ja-JP" sz="1400"/>
              <a:t>'</a:t>
            </a:r>
          </a:p>
          <a:p>
            <a:r>
              <a:rPr lang="en-US" altLang="ja-JP" sz="1400"/>
              <a:t>    - '"running" not in </a:t>
            </a:r>
            <a:r>
              <a:rPr lang="en-US" altLang="ja-JP" sz="1400" err="1"/>
              <a:t>command_result.stdout</a:t>
            </a:r>
            <a:r>
              <a:rPr lang="en-US" altLang="ja-JP" sz="1400"/>
              <a:t>'</a:t>
            </a:r>
            <a:endParaRPr kumimoji="1" lang="ja-JP" altLang="en-US" sz="1400"/>
          </a:p>
        </p:txBody>
      </p:sp>
      <p:sp>
        <p:nvSpPr>
          <p:cNvPr id="8" name="テキスト ボックス 7"/>
          <p:cNvSpPr txBox="1"/>
          <p:nvPr/>
        </p:nvSpPr>
        <p:spPr>
          <a:xfrm>
            <a:off x="5462356" y="5062793"/>
            <a:ext cx="3593451" cy="769441"/>
          </a:xfrm>
          <a:prstGeom prst="rect">
            <a:avLst/>
          </a:prstGeom>
          <a:noFill/>
        </p:spPr>
        <p:txBody>
          <a:bodyPr wrap="square" rtlCol="0">
            <a:spAutoFit/>
          </a:bodyPr>
          <a:lstStyle/>
          <a:p>
            <a:r>
              <a:rPr kumimoji="1" lang="ja-JP" altLang="en-US" sz="1600" b="1" smtClean="0"/>
              <a:t>ファイル名</a:t>
            </a:r>
            <a:r>
              <a:rPr kumimoji="1" lang="en-US" altLang="ja-JP" sz="1600" b="1" smtClean="0"/>
              <a:t>:</a:t>
            </a:r>
            <a:r>
              <a:rPr kumimoji="1" lang="ja-JP" altLang="en-US" sz="1600" b="1" smtClean="0"/>
              <a:t> </a:t>
            </a:r>
            <a:r>
              <a:rPr lang="en-US" altLang="ja-JP" sz="1600" b="1"/>
              <a:t>5</a:t>
            </a:r>
            <a:r>
              <a:rPr lang="en-US" altLang="ja-JP" sz="1600" b="1" smtClean="0"/>
              <a:t>-check_service.y</a:t>
            </a:r>
            <a:r>
              <a:rPr lang="ja-JP" altLang="en-US" sz="1600" b="1" err="1" smtClean="0"/>
              <a:t>ｍ</a:t>
            </a:r>
            <a:r>
              <a:rPr lang="en-US" altLang="ja-JP" sz="1600" b="1" smtClean="0"/>
              <a:t>l</a:t>
            </a:r>
          </a:p>
          <a:p>
            <a:r>
              <a:rPr lang="en-US" altLang="ja-JP" sz="1400" smtClean="0"/>
              <a:t/>
            </a:r>
            <a:br>
              <a:rPr lang="en-US" altLang="ja-JP" sz="1400" smtClean="0"/>
            </a:br>
            <a:r>
              <a:rPr lang="ja-JP" altLang="en-US" sz="1400" smtClean="0"/>
              <a:t>サービスが起動したことを確認します。</a:t>
            </a:r>
            <a:endParaRPr lang="ja-JP" altLang="en-US" sz="1400"/>
          </a:p>
        </p:txBody>
      </p:sp>
      <p:grpSp>
        <p:nvGrpSpPr>
          <p:cNvPr id="4" name="グループ化 3"/>
          <p:cNvGrpSpPr/>
          <p:nvPr/>
        </p:nvGrpSpPr>
        <p:grpSpPr>
          <a:xfrm>
            <a:off x="263710" y="3733584"/>
            <a:ext cx="8792097" cy="1169551"/>
            <a:chOff x="179512" y="3068950"/>
            <a:chExt cx="8792097" cy="1169551"/>
          </a:xfrm>
        </p:grpSpPr>
        <p:sp>
          <p:nvSpPr>
            <p:cNvPr id="7" name="テキスト ボックス 6"/>
            <p:cNvSpPr txBox="1"/>
            <p:nvPr/>
          </p:nvSpPr>
          <p:spPr>
            <a:xfrm>
              <a:off x="179512" y="3068950"/>
              <a:ext cx="5112588" cy="1169551"/>
            </a:xfrm>
            <a:prstGeom prst="rect">
              <a:avLst/>
            </a:prstGeom>
            <a:solidFill>
              <a:schemeClr val="bg2">
                <a:lumMod val="85000"/>
              </a:schemeClr>
            </a:solidFill>
          </p:spPr>
          <p:txBody>
            <a:bodyPr wrap="square" rtlCol="0">
              <a:spAutoFit/>
            </a:bodyPr>
            <a:lstStyle/>
            <a:p>
              <a:r>
                <a:rPr lang="en-US" altLang="ja-JP" sz="1400"/>
                <a:t>- name: start service</a:t>
              </a:r>
            </a:p>
            <a:p>
              <a:r>
                <a:rPr lang="en-US" altLang="ja-JP" sz="1400"/>
                <a:t>  service:</a:t>
              </a:r>
            </a:p>
            <a:p>
              <a:r>
                <a:rPr lang="en-US" altLang="ja-JP" sz="1400"/>
                <a:t>    name: "{{ </a:t>
              </a:r>
              <a:r>
                <a:rPr lang="en-US" altLang="ja-JP" sz="1400" err="1"/>
                <a:t>VAR_service_name</a:t>
              </a:r>
              <a:r>
                <a:rPr lang="en-US" altLang="ja-JP" sz="1400"/>
                <a:t> }}"</a:t>
              </a:r>
            </a:p>
            <a:p>
              <a:r>
                <a:rPr lang="en-US" altLang="ja-JP" sz="1400"/>
                <a:t>    state: started</a:t>
              </a:r>
            </a:p>
            <a:p>
              <a:r>
                <a:rPr lang="en-US" altLang="ja-JP" sz="1400"/>
                <a:t>    enabled: yes</a:t>
              </a:r>
              <a:endParaRPr kumimoji="1" lang="ja-JP" altLang="en-US" sz="1400"/>
            </a:p>
          </p:txBody>
        </p:sp>
        <p:sp>
          <p:nvSpPr>
            <p:cNvPr id="9" name="テキスト ボックス 8"/>
            <p:cNvSpPr txBox="1"/>
            <p:nvPr/>
          </p:nvSpPr>
          <p:spPr>
            <a:xfrm>
              <a:off x="5378158" y="3068950"/>
              <a:ext cx="3593451" cy="769441"/>
            </a:xfrm>
            <a:prstGeom prst="rect">
              <a:avLst/>
            </a:prstGeom>
            <a:noFill/>
          </p:spPr>
          <p:txBody>
            <a:bodyPr wrap="square" rtlCol="0">
              <a:spAutoFit/>
            </a:bodyPr>
            <a:lstStyle/>
            <a:p>
              <a:r>
                <a:rPr kumimoji="1" lang="ja-JP" altLang="en-US" sz="1600" b="1" smtClean="0"/>
                <a:t>ファイル名</a:t>
              </a:r>
              <a:r>
                <a:rPr kumimoji="1" lang="en-US" altLang="ja-JP" sz="1600" b="1" smtClean="0"/>
                <a:t>:</a:t>
              </a:r>
              <a:r>
                <a:rPr kumimoji="1" lang="ja-JP" altLang="en-US" sz="1600" b="1" smtClean="0"/>
                <a:t> </a:t>
              </a:r>
              <a:r>
                <a:rPr kumimoji="1" lang="en-US" altLang="ja-JP" sz="1600" b="1" smtClean="0"/>
                <a:t>4</a:t>
              </a:r>
              <a:r>
                <a:rPr lang="en-US" altLang="ja-JP" sz="1600" b="1" smtClean="0"/>
                <a:t>-start_service.yml</a:t>
              </a:r>
            </a:p>
            <a:p>
              <a:r>
                <a:rPr lang="en-US" altLang="ja-JP" sz="1400" smtClean="0"/>
                <a:t/>
              </a:r>
              <a:br>
                <a:rPr lang="en-US" altLang="ja-JP" sz="1400" smtClean="0"/>
              </a:br>
              <a:r>
                <a:rPr lang="ja-JP" altLang="en-US" sz="1400" smtClean="0"/>
                <a:t>指定したサービスを起動します。</a:t>
              </a:r>
              <a:endParaRPr lang="ja-JP" altLang="en-US" sz="1400"/>
            </a:p>
          </p:txBody>
        </p:sp>
      </p:grpSp>
      <p:grpSp>
        <p:nvGrpSpPr>
          <p:cNvPr id="10" name="グループ化 9"/>
          <p:cNvGrpSpPr/>
          <p:nvPr/>
        </p:nvGrpSpPr>
        <p:grpSpPr>
          <a:xfrm>
            <a:off x="263710" y="1484730"/>
            <a:ext cx="8792097" cy="2031325"/>
            <a:chOff x="179512" y="3068950"/>
            <a:chExt cx="8792097" cy="2031325"/>
          </a:xfrm>
        </p:grpSpPr>
        <p:sp>
          <p:nvSpPr>
            <p:cNvPr id="11" name="テキスト ボックス 10"/>
            <p:cNvSpPr txBox="1"/>
            <p:nvPr/>
          </p:nvSpPr>
          <p:spPr>
            <a:xfrm>
              <a:off x="179512" y="3068950"/>
              <a:ext cx="5112588" cy="2031325"/>
            </a:xfrm>
            <a:prstGeom prst="rect">
              <a:avLst/>
            </a:prstGeom>
            <a:solidFill>
              <a:schemeClr val="bg2">
                <a:lumMod val="85000"/>
              </a:schemeClr>
            </a:solidFill>
          </p:spPr>
          <p:txBody>
            <a:bodyPr wrap="square" rtlCol="0">
              <a:spAutoFit/>
            </a:bodyPr>
            <a:lstStyle/>
            <a:p>
              <a:r>
                <a:rPr lang="en-US" altLang="ja-JP" sz="1400"/>
                <a:t>- name: </a:t>
              </a:r>
              <a:r>
                <a:rPr lang="en-US" altLang="ja-JP" sz="1400" smtClean="0"/>
                <a:t>deploy httpd.conf</a:t>
              </a:r>
              <a:endParaRPr lang="en-US" altLang="ja-JP" sz="1400"/>
            </a:p>
            <a:p>
              <a:r>
                <a:rPr lang="en-US" altLang="ja-JP" sz="1400"/>
                <a:t>  </a:t>
              </a:r>
              <a:r>
                <a:rPr lang="en-US" altLang="ja-JP" sz="1400" smtClean="0"/>
                <a:t>copy:</a:t>
              </a:r>
              <a:endParaRPr lang="en-US" altLang="ja-JP" sz="1400"/>
            </a:p>
            <a:p>
              <a:r>
                <a:rPr lang="en-US" altLang="ja-JP" sz="1400"/>
                <a:t>    </a:t>
              </a:r>
              <a:r>
                <a:rPr lang="en-US" altLang="ja-JP" sz="1400" smtClean="0"/>
                <a:t>src: “{{ CPF_httpd_conf }}”</a:t>
              </a:r>
            </a:p>
            <a:p>
              <a:r>
                <a:rPr kumimoji="1" lang="en-US" altLang="ja-JP" sz="1400"/>
                <a:t> </a:t>
              </a:r>
              <a:r>
                <a:rPr kumimoji="1" lang="en-US" altLang="ja-JP" sz="1400" smtClean="0"/>
                <a:t>   dest: /etc/httpd/conf/httpd.conf</a:t>
              </a:r>
              <a:br>
                <a:rPr kumimoji="1" lang="en-US" altLang="ja-JP" sz="1400" smtClean="0"/>
              </a:br>
              <a:r>
                <a:rPr kumimoji="1" lang="en-US" altLang="ja-JP" sz="1400" smtClean="0"/>
                <a:t>    owner: root</a:t>
              </a:r>
              <a:br>
                <a:rPr kumimoji="1" lang="en-US" altLang="ja-JP" sz="1400" smtClean="0"/>
              </a:br>
              <a:r>
                <a:rPr kumimoji="1" lang="en-US" altLang="ja-JP" sz="1400" smtClean="0"/>
                <a:t>    group: root</a:t>
              </a:r>
            </a:p>
            <a:p>
              <a:r>
                <a:rPr lang="en-US" altLang="ja-JP" sz="1400"/>
                <a:t> </a:t>
              </a:r>
              <a:r>
                <a:rPr lang="en-US" altLang="ja-JP" sz="1400" smtClean="0"/>
                <a:t>   mode: 0644</a:t>
              </a:r>
            </a:p>
            <a:p>
              <a:r>
                <a:rPr lang="ja-JP" altLang="en-US" sz="1400" smtClean="0"/>
                <a:t>    </a:t>
              </a:r>
              <a:r>
                <a:rPr lang="en-US" altLang="ja-JP" sz="1400" smtClean="0"/>
                <a:t>backup: yes</a:t>
              </a:r>
              <a:br>
                <a:rPr lang="en-US" altLang="ja-JP" sz="1400" smtClean="0"/>
              </a:br>
              <a:r>
                <a:rPr lang="ja-JP" altLang="en-US" sz="1400"/>
                <a:t> </a:t>
              </a:r>
              <a:r>
                <a:rPr lang="ja-JP" altLang="en-US" sz="1400" smtClean="0"/>
                <a:t> </a:t>
              </a:r>
              <a:r>
                <a:rPr lang="en-US" altLang="ja-JP" sz="1400" smtClean="0"/>
                <a:t>when: ‘VAR_service_name == “httpd”’</a:t>
              </a:r>
              <a:endParaRPr kumimoji="1" lang="ja-JP" altLang="en-US" sz="1400"/>
            </a:p>
          </p:txBody>
        </p:sp>
        <p:sp>
          <p:nvSpPr>
            <p:cNvPr id="12" name="テキスト ボックス 11"/>
            <p:cNvSpPr txBox="1"/>
            <p:nvPr/>
          </p:nvSpPr>
          <p:spPr>
            <a:xfrm>
              <a:off x="5378158" y="3068950"/>
              <a:ext cx="3593451" cy="984885"/>
            </a:xfrm>
            <a:prstGeom prst="rect">
              <a:avLst/>
            </a:prstGeom>
            <a:noFill/>
          </p:spPr>
          <p:txBody>
            <a:bodyPr wrap="square" rtlCol="0">
              <a:spAutoFit/>
            </a:bodyPr>
            <a:lstStyle/>
            <a:p>
              <a:r>
                <a:rPr kumimoji="1" lang="ja-JP" altLang="en-US" sz="1600" b="1" smtClean="0"/>
                <a:t>ファイル名</a:t>
              </a:r>
              <a:r>
                <a:rPr kumimoji="1" lang="en-US" altLang="ja-JP" sz="1600" b="1" smtClean="0"/>
                <a:t>:</a:t>
              </a:r>
              <a:r>
                <a:rPr kumimoji="1" lang="ja-JP" altLang="en-US" sz="1600" b="1" smtClean="0"/>
                <a:t> </a:t>
              </a:r>
              <a:r>
                <a:rPr kumimoji="1" lang="en-US" altLang="ja-JP" sz="1600" b="1" smtClean="0"/>
                <a:t>3</a:t>
              </a:r>
              <a:r>
                <a:rPr lang="en-US" altLang="ja-JP" sz="1600" b="1" smtClean="0"/>
                <a:t>-deploy_config.yml</a:t>
              </a:r>
            </a:p>
            <a:p>
              <a:r>
                <a:rPr lang="en-US" altLang="ja-JP" sz="1400" smtClean="0"/>
                <a:t/>
              </a:r>
              <a:br>
                <a:rPr lang="en-US" altLang="ja-JP" sz="1400" smtClean="0"/>
              </a:br>
              <a:r>
                <a:rPr lang="ja-JP" altLang="en-US" sz="1400"/>
                <a:t>設定</a:t>
              </a:r>
              <a:r>
                <a:rPr lang="ja-JP" altLang="en-US" sz="1400" smtClean="0"/>
                <a:t>ファイルを配置します。</a:t>
              </a:r>
              <a:r>
                <a:rPr lang="en-US" altLang="ja-JP" sz="1400" smtClean="0"/>
                <a:t/>
              </a:r>
              <a:br>
                <a:rPr lang="en-US" altLang="ja-JP" sz="1400" smtClean="0"/>
              </a:br>
              <a:r>
                <a:rPr lang="en-US" altLang="ja-JP" sz="1400" smtClean="0"/>
                <a:t>※</a:t>
              </a:r>
              <a:r>
                <a:rPr lang="ja-JP" altLang="en-US" sz="1400" smtClean="0"/>
                <a:t>今回は</a:t>
              </a:r>
              <a:r>
                <a:rPr lang="en-US" altLang="ja-JP" sz="1400" smtClean="0"/>
                <a:t>httpd.conf</a:t>
              </a:r>
              <a:r>
                <a:rPr lang="ja-JP" altLang="en-US" sz="1400" smtClean="0"/>
                <a:t>の配置のみ行います。</a:t>
              </a:r>
              <a:endParaRPr lang="ja-JP" altLang="en-US" sz="1400"/>
            </a:p>
          </p:txBody>
        </p:sp>
      </p:grpSp>
    </p:spTree>
    <p:extLst>
      <p:ext uri="{BB962C8B-B14F-4D97-AF65-F5344CB8AC3E}">
        <p14:creationId xmlns:p14="http://schemas.microsoft.com/office/powerpoint/2010/main" val="14923955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1.2 </a:t>
            </a:r>
            <a:r>
              <a:rPr lang="ja-JP" altLang="en-US"/>
              <a:t>事前準備 </a:t>
            </a:r>
            <a:r>
              <a:rPr lang="en-US" altLang="ja-JP" smtClean="0"/>
              <a:t>httpd.conf</a:t>
            </a:r>
            <a:r>
              <a:rPr lang="ja-JP" altLang="en-US" smtClean="0"/>
              <a:t>の用意</a:t>
            </a:r>
            <a:endParaRPr kumimoji="1" lang="ja-JP" altLang="en-US"/>
          </a:p>
        </p:txBody>
      </p:sp>
      <p:sp>
        <p:nvSpPr>
          <p:cNvPr id="3" name="コンテンツ プレースホルダー 2"/>
          <p:cNvSpPr>
            <a:spLocks noGrp="1"/>
          </p:cNvSpPr>
          <p:nvPr>
            <p:ph sz="quarter" idx="10"/>
          </p:nvPr>
        </p:nvSpPr>
        <p:spPr>
          <a:xfrm>
            <a:off x="179511" y="836712"/>
            <a:ext cx="4467985" cy="5616476"/>
          </a:xfrm>
        </p:spPr>
        <p:txBody>
          <a:bodyPr/>
          <a:lstStyle/>
          <a:p>
            <a:r>
              <a:rPr kumimoji="1" lang="en-US" altLang="ja-JP" b="1" smtClean="0"/>
              <a:t>httpd.conf</a:t>
            </a:r>
            <a:r>
              <a:rPr kumimoji="1" lang="ja-JP" altLang="en-US" b="1" smtClean="0"/>
              <a:t>の作成</a:t>
            </a:r>
            <a:r>
              <a:rPr lang="en-US" altLang="ja-JP" b="1" smtClean="0"/>
              <a:t/>
            </a:r>
            <a:br>
              <a:rPr lang="en-US" altLang="ja-JP" b="1" smtClean="0"/>
            </a:br>
            <a:r>
              <a:rPr lang="ja-JP" altLang="en-US" sz="1600" smtClean="0"/>
              <a:t>本</a:t>
            </a:r>
            <a:r>
              <a:rPr lang="ja-JP" altLang="en-US" sz="1600"/>
              <a:t>シナリオ</a:t>
            </a:r>
            <a:r>
              <a:rPr lang="ja-JP" altLang="en-US" sz="1600" smtClean="0"/>
              <a:t>では「ファイル管理機能」を</a:t>
            </a:r>
            <a:r>
              <a:rPr lang="en-US" altLang="ja-JP" sz="1600" smtClean="0"/>
              <a:t/>
            </a:r>
            <a:br>
              <a:rPr lang="en-US" altLang="ja-JP" sz="1600" smtClean="0"/>
            </a:br>
            <a:r>
              <a:rPr lang="ja-JP" altLang="en-US" sz="1600" smtClean="0"/>
              <a:t>利用した設定ファイルの配置を行います。</a:t>
            </a:r>
            <a:r>
              <a:rPr lang="en-US" altLang="ja-JP" sz="1600" smtClean="0"/>
              <a:t/>
            </a:r>
            <a:br>
              <a:rPr lang="en-US" altLang="ja-JP" sz="1600" smtClean="0"/>
            </a:br>
            <a:r>
              <a:rPr lang="en-US" altLang="ja-JP" b="1"/>
              <a:t/>
            </a:r>
            <a:br>
              <a:rPr lang="en-US" altLang="ja-JP" b="1"/>
            </a:br>
            <a:r>
              <a:rPr lang="ja-JP" altLang="en-US" sz="1600" smtClean="0"/>
              <a:t>以下のテキストファイルを作成して下さい。</a:t>
            </a:r>
            <a:endParaRPr lang="en-US" altLang="ja-JP" sz="1600" smtClean="0"/>
          </a:p>
        </p:txBody>
      </p:sp>
      <p:sp>
        <p:nvSpPr>
          <p:cNvPr id="4" name="テキスト ボックス 3"/>
          <p:cNvSpPr txBox="1"/>
          <p:nvPr/>
        </p:nvSpPr>
        <p:spPr>
          <a:xfrm>
            <a:off x="228724" y="2759869"/>
            <a:ext cx="4312159" cy="3693319"/>
          </a:xfrm>
          <a:prstGeom prst="rect">
            <a:avLst/>
          </a:prstGeom>
          <a:solidFill>
            <a:schemeClr val="bg2">
              <a:lumMod val="85000"/>
            </a:schemeClr>
          </a:solidFill>
        </p:spPr>
        <p:txBody>
          <a:bodyPr wrap="square" rtlCol="0">
            <a:spAutoFit/>
          </a:bodyPr>
          <a:lstStyle/>
          <a:p>
            <a:r>
              <a:rPr lang="en-US" altLang="ja-JP" sz="900" smtClean="0"/>
              <a:t># ----- ITA</a:t>
            </a:r>
            <a:r>
              <a:rPr lang="ja-JP" altLang="en-US" sz="900" smtClean="0"/>
              <a:t> </a:t>
            </a:r>
            <a:r>
              <a:rPr lang="en-US" altLang="ja-JP" sz="900" smtClean="0"/>
              <a:t>Legacy Practice -----</a:t>
            </a:r>
          </a:p>
          <a:p>
            <a:r>
              <a:rPr lang="en-US" altLang="ja-JP" sz="900" smtClean="0"/>
              <a:t>ServerRoot </a:t>
            </a:r>
            <a:r>
              <a:rPr lang="en-US" altLang="ja-JP" sz="900"/>
              <a:t>"/etc/httpd"</a:t>
            </a:r>
          </a:p>
          <a:p>
            <a:r>
              <a:rPr lang="en-US" altLang="ja-JP" sz="900"/>
              <a:t>Listen 80</a:t>
            </a:r>
          </a:p>
          <a:p>
            <a:r>
              <a:rPr lang="en-US" altLang="ja-JP" sz="900"/>
              <a:t>Include conf.modules.d/*.conf</a:t>
            </a:r>
          </a:p>
          <a:p>
            <a:r>
              <a:rPr lang="en-US" altLang="ja-JP" sz="900"/>
              <a:t>User </a:t>
            </a:r>
            <a:r>
              <a:rPr lang="en-US" altLang="ja-JP" sz="900" smtClean="0"/>
              <a:t>apache</a:t>
            </a:r>
            <a:endParaRPr lang="en-US" altLang="ja-JP" sz="900"/>
          </a:p>
          <a:p>
            <a:r>
              <a:rPr lang="en-US" altLang="ja-JP" sz="900"/>
              <a:t>Group apache</a:t>
            </a:r>
          </a:p>
          <a:p>
            <a:r>
              <a:rPr lang="en-US" altLang="ja-JP" sz="900"/>
              <a:t>ServerAdmin </a:t>
            </a:r>
            <a:r>
              <a:rPr lang="en-US" altLang="ja-JP" sz="900" smtClean="0"/>
              <a:t>root@localhost</a:t>
            </a:r>
          </a:p>
          <a:p>
            <a:r>
              <a:rPr lang="en-US" altLang="ja-JP" sz="900" smtClean="0"/>
              <a:t>ServerName </a:t>
            </a:r>
            <a:r>
              <a:rPr lang="en-US" altLang="ja-JP" sz="900" smtClean="0">
                <a:hlinkClick r:id="rId2"/>
              </a:rPr>
              <a:t>www.example.com:80</a:t>
            </a:r>
            <a:endParaRPr lang="en-US" altLang="ja-JP" sz="900" smtClean="0"/>
          </a:p>
          <a:p>
            <a:endParaRPr lang="en-US" altLang="ja-JP" sz="900"/>
          </a:p>
          <a:p>
            <a:r>
              <a:rPr lang="en-US" altLang="ja-JP" sz="900"/>
              <a:t>&lt;Directory /&gt;</a:t>
            </a:r>
          </a:p>
          <a:p>
            <a:r>
              <a:rPr lang="en-US" altLang="ja-JP" sz="900"/>
              <a:t>    AllowOverride none</a:t>
            </a:r>
          </a:p>
          <a:p>
            <a:r>
              <a:rPr lang="en-US" altLang="ja-JP" sz="900"/>
              <a:t>    Require all denied</a:t>
            </a:r>
          </a:p>
          <a:p>
            <a:r>
              <a:rPr lang="en-US" altLang="ja-JP" sz="900" smtClean="0"/>
              <a:t>&lt;/Directory&gt;</a:t>
            </a:r>
          </a:p>
          <a:p>
            <a:r>
              <a:rPr lang="en-US" altLang="ja-JP" sz="900" smtClean="0"/>
              <a:t>DocumentRoot </a:t>
            </a:r>
            <a:r>
              <a:rPr lang="en-US" altLang="ja-JP" sz="900"/>
              <a:t>"/var/www/html"</a:t>
            </a:r>
          </a:p>
          <a:p>
            <a:r>
              <a:rPr lang="en-US" altLang="ja-JP" sz="900"/>
              <a:t>&lt;Directory "/var/www"&gt;</a:t>
            </a:r>
          </a:p>
          <a:p>
            <a:r>
              <a:rPr lang="en-US" altLang="ja-JP" sz="900"/>
              <a:t>    AllowOverride None</a:t>
            </a:r>
          </a:p>
          <a:p>
            <a:r>
              <a:rPr lang="en-US" altLang="ja-JP" sz="900"/>
              <a:t>    Require all </a:t>
            </a:r>
            <a:r>
              <a:rPr lang="en-US" altLang="ja-JP" sz="900" smtClean="0"/>
              <a:t>granted</a:t>
            </a:r>
          </a:p>
          <a:p>
            <a:r>
              <a:rPr lang="en-US" altLang="ja-JP" sz="900" smtClean="0"/>
              <a:t>&lt;/</a:t>
            </a:r>
            <a:r>
              <a:rPr lang="en-US" altLang="ja-JP" sz="900"/>
              <a:t>Directory&gt;</a:t>
            </a:r>
          </a:p>
          <a:p>
            <a:r>
              <a:rPr lang="en-US" altLang="ja-JP" sz="900"/>
              <a:t>&lt;Directory "/var/www/html"&gt;</a:t>
            </a:r>
          </a:p>
          <a:p>
            <a:r>
              <a:rPr lang="en-US" altLang="ja-JP" sz="900"/>
              <a:t>    Options Indexes FollowSymLinks</a:t>
            </a:r>
          </a:p>
          <a:p>
            <a:r>
              <a:rPr lang="en-US" altLang="ja-JP" sz="900"/>
              <a:t>    AllowOverride None</a:t>
            </a:r>
          </a:p>
          <a:p>
            <a:r>
              <a:rPr lang="en-US" altLang="ja-JP" sz="900"/>
              <a:t>    Require all granted</a:t>
            </a:r>
          </a:p>
          <a:p>
            <a:r>
              <a:rPr lang="en-US" altLang="ja-JP" sz="900"/>
              <a:t>&lt;/Directory&gt;</a:t>
            </a:r>
          </a:p>
          <a:p>
            <a:r>
              <a:rPr lang="en-US" altLang="ja-JP" sz="900"/>
              <a:t>&lt;IfModule dir_module&gt;</a:t>
            </a:r>
          </a:p>
          <a:p>
            <a:r>
              <a:rPr lang="en-US" altLang="ja-JP" sz="900"/>
              <a:t>    DirectoryIndex index.html</a:t>
            </a:r>
          </a:p>
          <a:p>
            <a:r>
              <a:rPr lang="en-US" altLang="ja-JP" sz="900"/>
              <a:t>&lt;/IfModule</a:t>
            </a:r>
            <a:r>
              <a:rPr lang="en-US" altLang="ja-JP" sz="900" smtClean="0"/>
              <a:t>&gt;</a:t>
            </a:r>
            <a:endParaRPr lang="en-US" altLang="ja-JP" sz="900"/>
          </a:p>
        </p:txBody>
      </p:sp>
      <p:sp>
        <p:nvSpPr>
          <p:cNvPr id="7" name="テキスト ボックス 6"/>
          <p:cNvSpPr txBox="1"/>
          <p:nvPr/>
        </p:nvSpPr>
        <p:spPr>
          <a:xfrm>
            <a:off x="122111" y="2451775"/>
            <a:ext cx="3593451" cy="338554"/>
          </a:xfrm>
          <a:prstGeom prst="rect">
            <a:avLst/>
          </a:prstGeom>
          <a:noFill/>
        </p:spPr>
        <p:txBody>
          <a:bodyPr wrap="square" rtlCol="0">
            <a:spAutoFit/>
          </a:bodyPr>
          <a:lstStyle/>
          <a:p>
            <a:r>
              <a:rPr kumimoji="1" lang="ja-JP" altLang="en-US" sz="1600" b="1" smtClean="0"/>
              <a:t>ファイル名</a:t>
            </a:r>
            <a:r>
              <a:rPr kumimoji="1" lang="en-US" altLang="ja-JP" sz="1600" b="1" smtClean="0"/>
              <a:t>:</a:t>
            </a:r>
            <a:r>
              <a:rPr kumimoji="1" lang="ja-JP" altLang="en-US" sz="1600" b="1" smtClean="0"/>
              <a:t> </a:t>
            </a:r>
            <a:r>
              <a:rPr lang="en-US" altLang="ja-JP" sz="1600" b="1" smtClean="0"/>
              <a:t>httpd_config.txt</a:t>
            </a:r>
          </a:p>
        </p:txBody>
      </p:sp>
      <p:sp>
        <p:nvSpPr>
          <p:cNvPr id="8" name="テキスト ボックス 7"/>
          <p:cNvSpPr txBox="1"/>
          <p:nvPr/>
        </p:nvSpPr>
        <p:spPr>
          <a:xfrm>
            <a:off x="4647496" y="1237740"/>
            <a:ext cx="4316017" cy="5216813"/>
          </a:xfrm>
          <a:prstGeom prst="rect">
            <a:avLst/>
          </a:prstGeom>
          <a:solidFill>
            <a:schemeClr val="bg2">
              <a:lumMod val="85000"/>
            </a:schemeClr>
          </a:solidFill>
        </p:spPr>
        <p:txBody>
          <a:bodyPr wrap="square" rtlCol="0">
            <a:spAutoFit/>
          </a:bodyPr>
          <a:lstStyle/>
          <a:p>
            <a:r>
              <a:rPr lang="en-US" altLang="ja-JP" sz="900"/>
              <a:t>&lt;Files ".ht*"&gt;</a:t>
            </a:r>
          </a:p>
          <a:p>
            <a:r>
              <a:rPr lang="en-US" altLang="ja-JP" sz="900"/>
              <a:t>    Require all denied</a:t>
            </a:r>
          </a:p>
          <a:p>
            <a:r>
              <a:rPr lang="en-US" altLang="ja-JP" sz="900"/>
              <a:t>&lt;/</a:t>
            </a:r>
            <a:r>
              <a:rPr lang="en-US" altLang="ja-JP" sz="900" smtClean="0"/>
              <a:t>Files&gt;</a:t>
            </a:r>
          </a:p>
          <a:p>
            <a:r>
              <a:rPr lang="en-US" altLang="ja-JP" sz="900" smtClean="0"/>
              <a:t>IncludeOptional </a:t>
            </a:r>
            <a:r>
              <a:rPr lang="en-US" altLang="ja-JP" sz="900"/>
              <a:t>conf.d/*.conf</a:t>
            </a:r>
          </a:p>
          <a:p>
            <a:r>
              <a:rPr lang="en-US" altLang="ja-JP" sz="900"/>
              <a:t>ErrorLog "logs/error_log"</a:t>
            </a:r>
          </a:p>
          <a:p>
            <a:r>
              <a:rPr lang="en-US" altLang="ja-JP" sz="900"/>
              <a:t>LogLevel warn</a:t>
            </a:r>
          </a:p>
          <a:p>
            <a:r>
              <a:rPr lang="en-US" altLang="ja-JP" sz="900"/>
              <a:t>&lt;IfModule log_config_module&gt;</a:t>
            </a:r>
          </a:p>
          <a:p>
            <a:r>
              <a:rPr lang="en-US" altLang="ja-JP" sz="900"/>
              <a:t>    LogFormat "%h %l %u %t \"%r\" %&gt;s %b \"%{Referer}i\" \"%{User-Agent}i\"" combined</a:t>
            </a:r>
          </a:p>
          <a:p>
            <a:r>
              <a:rPr lang="en-US" altLang="ja-JP" sz="900"/>
              <a:t>    LogFormat "%h %l %u %t \"%r\" %&gt;s %b" common</a:t>
            </a:r>
          </a:p>
          <a:p>
            <a:r>
              <a:rPr lang="en-US" altLang="ja-JP" sz="900"/>
              <a:t>    &lt;IfModule logio_module&gt;</a:t>
            </a:r>
          </a:p>
          <a:p>
            <a:r>
              <a:rPr lang="en-US" altLang="ja-JP" sz="900"/>
              <a:t>      LogFormat "%h %l %u %t \"%r\" %&gt;s %b \"%{Referer}i\" \"%{User-Agent}i\" %I %O" combinedio</a:t>
            </a:r>
          </a:p>
          <a:p>
            <a:r>
              <a:rPr lang="en-US" altLang="ja-JP" sz="900"/>
              <a:t>    &lt;/IfModule&gt;</a:t>
            </a:r>
          </a:p>
          <a:p>
            <a:r>
              <a:rPr lang="en-US" altLang="ja-JP" sz="900"/>
              <a:t>    CustomLog "logs/access_log" combined</a:t>
            </a:r>
          </a:p>
          <a:p>
            <a:r>
              <a:rPr lang="en-US" altLang="ja-JP" sz="900"/>
              <a:t>&lt;/IfModule&gt;</a:t>
            </a:r>
          </a:p>
          <a:p>
            <a:r>
              <a:rPr lang="en-US" altLang="ja-JP" sz="900"/>
              <a:t>&lt;IfModule alias_module&gt;</a:t>
            </a:r>
          </a:p>
          <a:p>
            <a:r>
              <a:rPr lang="en-US" altLang="ja-JP" sz="900"/>
              <a:t>    ScriptAlias /cgi-bin/ "/var/www/cgi-bin/"</a:t>
            </a:r>
          </a:p>
          <a:p>
            <a:r>
              <a:rPr lang="en-US" altLang="ja-JP" sz="900"/>
              <a:t>&lt;/IfModule&gt;</a:t>
            </a:r>
          </a:p>
          <a:p>
            <a:r>
              <a:rPr lang="en-US" altLang="ja-JP" sz="900"/>
              <a:t>&lt;Directory "/var/www/cgi-bin"&gt;</a:t>
            </a:r>
          </a:p>
          <a:p>
            <a:r>
              <a:rPr lang="en-US" altLang="ja-JP" sz="900"/>
              <a:t>    AllowOverride None</a:t>
            </a:r>
          </a:p>
          <a:p>
            <a:r>
              <a:rPr lang="en-US" altLang="ja-JP" sz="900"/>
              <a:t>    Options None</a:t>
            </a:r>
          </a:p>
          <a:p>
            <a:r>
              <a:rPr lang="en-US" altLang="ja-JP" sz="900"/>
              <a:t>    Require all granted</a:t>
            </a:r>
          </a:p>
          <a:p>
            <a:r>
              <a:rPr lang="en-US" altLang="ja-JP" sz="900"/>
              <a:t>&lt;/Directory&gt;</a:t>
            </a:r>
          </a:p>
          <a:p>
            <a:r>
              <a:rPr lang="en-US" altLang="ja-JP" sz="900"/>
              <a:t>&lt;IfModule mime_module&gt;</a:t>
            </a:r>
          </a:p>
          <a:p>
            <a:r>
              <a:rPr lang="en-US" altLang="ja-JP" sz="900"/>
              <a:t>    TypesConfig /etc/mime.types</a:t>
            </a:r>
          </a:p>
          <a:p>
            <a:r>
              <a:rPr lang="en-US" altLang="ja-JP" sz="900"/>
              <a:t>    AddType application/x-compress .Z</a:t>
            </a:r>
          </a:p>
          <a:p>
            <a:r>
              <a:rPr lang="en-US" altLang="ja-JP" sz="900"/>
              <a:t>    AddType application/x-gzip .gz .tgz</a:t>
            </a:r>
          </a:p>
          <a:p>
            <a:r>
              <a:rPr lang="en-US" altLang="ja-JP" sz="900"/>
              <a:t>    AddType text/html .shtml</a:t>
            </a:r>
          </a:p>
          <a:p>
            <a:r>
              <a:rPr lang="en-US" altLang="ja-JP" sz="900"/>
              <a:t>    AddOutputFilter INCLUDES .shtml</a:t>
            </a:r>
          </a:p>
          <a:p>
            <a:r>
              <a:rPr lang="en-US" altLang="ja-JP" sz="900"/>
              <a:t>&lt;/IfModule&gt;</a:t>
            </a:r>
          </a:p>
          <a:p>
            <a:r>
              <a:rPr lang="en-US" altLang="ja-JP" sz="900"/>
              <a:t>AddDefaultCharset UTF-8</a:t>
            </a:r>
          </a:p>
          <a:p>
            <a:r>
              <a:rPr lang="en-US" altLang="ja-JP" sz="900"/>
              <a:t>&lt;IfModule mime_magic_module&gt;</a:t>
            </a:r>
          </a:p>
          <a:p>
            <a:r>
              <a:rPr lang="en-US" altLang="ja-JP" sz="900"/>
              <a:t>    MIMEMagicFile conf/magic</a:t>
            </a:r>
          </a:p>
          <a:p>
            <a:r>
              <a:rPr lang="en-US" altLang="ja-JP" sz="900"/>
              <a:t>&lt;/IfModule</a:t>
            </a:r>
            <a:r>
              <a:rPr lang="en-US" altLang="ja-JP" sz="900" smtClean="0"/>
              <a:t>&gt;</a:t>
            </a:r>
          </a:p>
          <a:p>
            <a:r>
              <a:rPr lang="en-US" altLang="ja-JP" sz="900"/>
              <a:t>EnableSendfile on</a:t>
            </a:r>
          </a:p>
          <a:p>
            <a:r>
              <a:rPr lang="en-US" altLang="ja-JP" sz="900"/>
              <a:t>IncludeOptional conf.d/*.</a:t>
            </a:r>
            <a:r>
              <a:rPr lang="en-US" altLang="ja-JP" sz="900" smtClean="0"/>
              <a:t>conf</a:t>
            </a:r>
            <a:endParaRPr lang="en-US" altLang="ja-JP" sz="900"/>
          </a:p>
        </p:txBody>
      </p:sp>
      <p:sp>
        <p:nvSpPr>
          <p:cNvPr id="6" name="右矢印 5"/>
          <p:cNvSpPr/>
          <p:nvPr/>
        </p:nvSpPr>
        <p:spPr bwMode="auto">
          <a:xfrm rot="18749032">
            <a:off x="3775962" y="6063271"/>
            <a:ext cx="396550" cy="199007"/>
          </a:xfrm>
          <a:prstGeom prst="rightArrow">
            <a:avLst/>
          </a:prstGeom>
          <a:solidFill>
            <a:schemeClr val="accent6"/>
          </a:solidFill>
          <a:ln>
            <a:noFill/>
          </a:ln>
          <a:ex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5" name="曲折矢印 4"/>
          <p:cNvSpPr/>
          <p:nvPr/>
        </p:nvSpPr>
        <p:spPr bwMode="auto">
          <a:xfrm rot="3215968">
            <a:off x="4697998" y="945993"/>
            <a:ext cx="444765" cy="350154"/>
          </a:xfrm>
          <a:prstGeom prst="bentArrow">
            <a:avLst/>
          </a:prstGeom>
          <a:solidFill>
            <a:schemeClr val="accent6"/>
          </a:solidFill>
          <a:ln>
            <a:noFill/>
          </a:ln>
          <a:ex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Tree>
    <p:extLst>
      <p:ext uri="{BB962C8B-B14F-4D97-AF65-F5344CB8AC3E}">
        <p14:creationId xmlns:p14="http://schemas.microsoft.com/office/powerpoint/2010/main" val="31923413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513" y="116540"/>
            <a:ext cx="8784000" cy="468000"/>
          </a:xfrm>
        </p:spPr>
        <p:txBody>
          <a:bodyPr/>
          <a:lstStyle/>
          <a:p>
            <a:r>
              <a:rPr kumimoji="1" lang="en-US" altLang="ja-JP" smtClean="0"/>
              <a:t>1.3 Movement</a:t>
            </a:r>
            <a:r>
              <a:rPr kumimoji="1" lang="ja-JP" altLang="en-US" smtClean="0"/>
              <a:t>の設定 </a:t>
            </a:r>
            <a:r>
              <a:rPr lang="en-US" altLang="ja-JP" smtClean="0"/>
              <a:t>(1/4) </a:t>
            </a:r>
            <a:endParaRPr kumimoji="1" lang="ja-JP" altLang="en-US"/>
          </a:p>
        </p:txBody>
      </p:sp>
      <p:sp>
        <p:nvSpPr>
          <p:cNvPr id="3" name="コンテンツ プレースホルダー 2"/>
          <p:cNvSpPr>
            <a:spLocks noGrp="1"/>
          </p:cNvSpPr>
          <p:nvPr>
            <p:ph sz="quarter" idx="10"/>
          </p:nvPr>
        </p:nvSpPr>
        <p:spPr/>
        <p:txBody>
          <a:bodyPr/>
          <a:lstStyle/>
          <a:p>
            <a:r>
              <a:rPr kumimoji="1" lang="en-US" altLang="ja-JP" b="1" smtClean="0"/>
              <a:t>Movement</a:t>
            </a:r>
            <a:r>
              <a:rPr kumimoji="1" lang="ja-JP" altLang="en-US" b="1" smtClean="0"/>
              <a:t>を作成する</a:t>
            </a:r>
            <a:r>
              <a:rPr lang="en-US" altLang="ja-JP" b="1"/>
              <a:t/>
            </a:r>
            <a:br>
              <a:rPr lang="en-US" altLang="ja-JP" b="1"/>
            </a:br>
            <a:r>
              <a:rPr lang="ja-JP" altLang="en-US" sz="1600"/>
              <a:t>先</a:t>
            </a:r>
            <a:r>
              <a:rPr lang="ja-JP" altLang="en-US" sz="1600" smtClean="0"/>
              <a:t>の</a:t>
            </a:r>
            <a:r>
              <a:rPr lang="en-US" altLang="ja-JP" sz="1600" smtClean="0"/>
              <a:t>playbook</a:t>
            </a:r>
            <a:r>
              <a:rPr lang="ja-JP" altLang="en-US" sz="1600" smtClean="0"/>
              <a:t>を関連付ける</a:t>
            </a:r>
            <a:r>
              <a:rPr lang="en-US" altLang="ja-JP" sz="1600" smtClean="0"/>
              <a:t>Movement</a:t>
            </a:r>
            <a:r>
              <a:rPr lang="ja-JP" altLang="en-US" sz="1600" err="1" smtClean="0"/>
              <a:t>を登</a:t>
            </a:r>
            <a:r>
              <a:rPr lang="ja-JP" altLang="en-US" sz="1600" smtClean="0"/>
              <a:t>録しましょう。</a:t>
            </a:r>
            <a:r>
              <a:rPr lang="en-US" altLang="ja-JP" sz="1600" smtClean="0"/>
              <a:t/>
            </a:r>
            <a:br>
              <a:rPr lang="en-US" altLang="ja-JP" sz="1600" smtClean="0"/>
            </a:br>
            <a:r>
              <a:rPr lang="en-US" altLang="ja-JP" sz="1600" smtClean="0"/>
              <a:t/>
            </a:r>
            <a:br>
              <a:rPr lang="en-US" altLang="ja-JP" sz="1600" smtClean="0"/>
            </a:br>
            <a:r>
              <a:rPr lang="ja-JP" altLang="en-US" sz="1600" smtClean="0"/>
              <a:t>メニュ</a:t>
            </a:r>
            <a:r>
              <a:rPr lang="en-US" altLang="ja-JP" sz="1600" smtClean="0"/>
              <a:t>―</a:t>
            </a:r>
            <a:r>
              <a:rPr lang="ja-JP" altLang="en-US" sz="1600" smtClean="0"/>
              <a:t>：</a:t>
            </a:r>
            <a:r>
              <a:rPr lang="en-US" altLang="ja-JP" sz="1600" b="1" smtClean="0"/>
              <a:t>Ansible-Legacy &gt; Movement</a:t>
            </a:r>
            <a:r>
              <a:rPr lang="ja-JP" altLang="en-US" sz="1600" b="1" smtClean="0"/>
              <a:t>一覧</a:t>
            </a:r>
            <a:endParaRPr lang="en-US" altLang="ja-JP" sz="1600" b="1"/>
          </a:p>
          <a:p>
            <a:pPr marL="457200" indent="-457200">
              <a:buFont typeface="+mj-ea"/>
              <a:buAutoNum type="circleNumDbPlain"/>
            </a:pPr>
            <a:r>
              <a:rPr kumimoji="1" lang="ja-JP" altLang="en-US" sz="1600" smtClean="0"/>
              <a:t>登録 </a:t>
            </a:r>
            <a:r>
              <a:rPr kumimoji="1" lang="en-US" altLang="ja-JP" sz="1600" smtClean="0"/>
              <a:t>&gt; </a:t>
            </a:r>
            <a:r>
              <a:rPr kumimoji="1" lang="ja-JP" altLang="en-US" sz="1600" smtClean="0"/>
              <a:t>登録開始 を押下する。</a:t>
            </a:r>
            <a:endParaRPr kumimoji="1" lang="en-US" altLang="ja-JP" sz="1600" smtClean="0"/>
          </a:p>
          <a:p>
            <a:pPr marL="457200" indent="-457200">
              <a:buFont typeface="+mj-ea"/>
              <a:buAutoNum type="circleNumDbPlain"/>
            </a:pPr>
            <a:r>
              <a:rPr lang="ja-JP" altLang="en-US" sz="1600"/>
              <a:t>各項目で下表のように選択または入力し、</a:t>
            </a:r>
            <a:r>
              <a:rPr lang="en-US" altLang="ja-JP" sz="1600"/>
              <a:t>[</a:t>
            </a:r>
            <a:r>
              <a:rPr lang="ja-JP" altLang="en-US" sz="1600"/>
              <a:t>登録</a:t>
            </a:r>
            <a:r>
              <a:rPr lang="en-US" altLang="ja-JP" sz="1600"/>
              <a:t>]</a:t>
            </a:r>
            <a:r>
              <a:rPr lang="ja-JP" altLang="en-US" sz="1600"/>
              <a:t>を押下する。</a:t>
            </a:r>
            <a:endParaRPr kumimoji="1" lang="en-US" altLang="ja-JP" sz="1600" smtClean="0"/>
          </a:p>
          <a:p>
            <a:pPr marL="0" indent="0">
              <a:buNone/>
            </a:pPr>
            <a:endParaRPr kumimoji="1" lang="en-US" altLang="ja-JP" sz="1600" smtClean="0"/>
          </a:p>
        </p:txBody>
      </p:sp>
      <p:pic>
        <p:nvPicPr>
          <p:cNvPr id="4" name="図 3"/>
          <p:cNvPicPr>
            <a:picLocks noChangeAspect="1"/>
          </p:cNvPicPr>
          <p:nvPr/>
        </p:nvPicPr>
        <p:blipFill>
          <a:blip r:embed="rId2"/>
          <a:stretch>
            <a:fillRect/>
          </a:stretch>
        </p:blipFill>
        <p:spPr>
          <a:xfrm>
            <a:off x="179512" y="2723670"/>
            <a:ext cx="6727749" cy="1896047"/>
          </a:xfrm>
          <a:prstGeom prst="rect">
            <a:avLst/>
          </a:prstGeom>
        </p:spPr>
      </p:pic>
      <p:graphicFrame>
        <p:nvGraphicFramePr>
          <p:cNvPr id="6" name="表 5"/>
          <p:cNvGraphicFramePr>
            <a:graphicFrameLocks noGrp="1"/>
          </p:cNvGraphicFramePr>
          <p:nvPr>
            <p:extLst>
              <p:ext uri="{D42A27DB-BD31-4B8C-83A1-F6EECF244321}">
                <p14:modId xmlns:p14="http://schemas.microsoft.com/office/powerpoint/2010/main" val="2569977256"/>
              </p:ext>
            </p:extLst>
          </p:nvPr>
        </p:nvGraphicFramePr>
        <p:xfrm>
          <a:off x="179512" y="4797190"/>
          <a:ext cx="3816408" cy="1296180"/>
        </p:xfrm>
        <a:graphic>
          <a:graphicData uri="http://schemas.openxmlformats.org/drawingml/2006/table">
            <a:tbl>
              <a:tblPr firstRow="1" bandRow="1">
                <a:tableStyleId>{93296810-A885-4BE3-A3E7-6D5BEEA58F35}</a:tableStyleId>
              </a:tblPr>
              <a:tblGrid>
                <a:gridCol w="1980946">
                  <a:extLst>
                    <a:ext uri="{9D8B030D-6E8A-4147-A177-3AD203B41FA5}">
                      <a16:colId xmlns:a16="http://schemas.microsoft.com/office/drawing/2014/main" val="3914107317"/>
                    </a:ext>
                  </a:extLst>
                </a:gridCol>
                <a:gridCol w="1835462">
                  <a:extLst>
                    <a:ext uri="{9D8B030D-6E8A-4147-A177-3AD203B41FA5}">
                      <a16:colId xmlns:a16="http://schemas.microsoft.com/office/drawing/2014/main" val="418709912"/>
                    </a:ext>
                  </a:extLst>
                </a:gridCol>
              </a:tblGrid>
              <a:tr h="324045">
                <a:tc>
                  <a:txBody>
                    <a:bodyPr/>
                    <a:lstStyle/>
                    <a:p>
                      <a:r>
                        <a:rPr kumimoji="1" lang="en-US" altLang="ja-JP" sz="1400" smtClean="0"/>
                        <a:t>Movement</a:t>
                      </a:r>
                      <a:r>
                        <a:rPr kumimoji="1" lang="ja-JP" altLang="en-US" sz="1400" smtClean="0"/>
                        <a:t>名</a:t>
                      </a:r>
                      <a:endParaRPr kumimoji="1" lang="ja-JP" altLang="en-US" sz="1400"/>
                    </a:p>
                  </a:txBody>
                  <a:tcPr/>
                </a:tc>
                <a:tc>
                  <a:txBody>
                    <a:bodyPr/>
                    <a:lstStyle/>
                    <a:p>
                      <a:r>
                        <a:rPr kumimoji="1" lang="ja-JP" altLang="en-US" sz="1400" smtClean="0"/>
                        <a:t>ホスト指定形式</a:t>
                      </a:r>
                      <a:endParaRPr kumimoji="1" lang="ja-JP" altLang="en-US" sz="1400"/>
                    </a:p>
                  </a:txBody>
                  <a:tcPr/>
                </a:tc>
                <a:extLst>
                  <a:ext uri="{0D108BD9-81ED-4DB2-BD59-A6C34878D82A}">
                    <a16:rowId xmlns:a16="http://schemas.microsoft.com/office/drawing/2014/main" val="3302395948"/>
                  </a:ext>
                </a:extLst>
              </a:tr>
              <a:tr h="32404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err="1" smtClean="0"/>
                        <a:t>Install_Packages</a:t>
                      </a:r>
                      <a:endParaRPr kumimoji="1" lang="ja-JP" altLang="en-US" sz="1400" smtClean="0"/>
                    </a:p>
                  </a:txBody>
                  <a:tcPr/>
                </a:tc>
                <a:tc>
                  <a:txBody>
                    <a:bodyPr/>
                    <a:lstStyle/>
                    <a:p>
                      <a:r>
                        <a:rPr kumimoji="1" lang="en-US" altLang="ja-JP" sz="1400" smtClean="0"/>
                        <a:t>IP</a:t>
                      </a:r>
                      <a:endParaRPr kumimoji="1" lang="ja-JP" altLang="en-US" sz="1400"/>
                    </a:p>
                  </a:txBody>
                  <a:tcPr/>
                </a:tc>
                <a:extLst>
                  <a:ext uri="{0D108BD9-81ED-4DB2-BD59-A6C34878D82A}">
                    <a16:rowId xmlns:a16="http://schemas.microsoft.com/office/drawing/2014/main" val="2085754608"/>
                  </a:ext>
                </a:extLst>
              </a:tr>
              <a:tr h="32404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err="1" smtClean="0"/>
                        <a:t>Open</a:t>
                      </a:r>
                      <a:r>
                        <a:rPr kumimoji="1" lang="en-US" altLang="ja-JP" sz="1400" baseline="0" err="1" smtClean="0"/>
                        <a:t>_Ports</a:t>
                      </a:r>
                      <a:endParaRPr kumimoji="1" lang="ja-JP" altLang="en-US" sz="1400" smtClean="0"/>
                    </a:p>
                  </a:txBody>
                  <a:tcPr/>
                </a:tc>
                <a:tc>
                  <a:txBody>
                    <a:bodyPr/>
                    <a:lstStyle/>
                    <a:p>
                      <a:r>
                        <a:rPr kumimoji="1" lang="en-US" altLang="ja-JP" sz="1400" smtClean="0"/>
                        <a:t>IP</a:t>
                      </a:r>
                      <a:endParaRPr kumimoji="1" lang="ja-JP" altLang="en-US" sz="1400"/>
                    </a:p>
                  </a:txBody>
                  <a:tcPr/>
                </a:tc>
                <a:extLst>
                  <a:ext uri="{0D108BD9-81ED-4DB2-BD59-A6C34878D82A}">
                    <a16:rowId xmlns:a16="http://schemas.microsoft.com/office/drawing/2014/main" val="3818764418"/>
                  </a:ext>
                </a:extLst>
              </a:tr>
              <a:tr h="32404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err="1" smtClean="0"/>
                        <a:t>Start_Service</a:t>
                      </a:r>
                      <a:endParaRPr kumimoji="1" lang="ja-JP" altLang="en-US" sz="1400" smtClean="0"/>
                    </a:p>
                  </a:txBody>
                  <a:tcPr/>
                </a:tc>
                <a:tc>
                  <a:txBody>
                    <a:bodyPr/>
                    <a:lstStyle/>
                    <a:p>
                      <a:r>
                        <a:rPr kumimoji="1" lang="en-US" altLang="ja-JP" sz="1400" smtClean="0"/>
                        <a:t>IP</a:t>
                      </a:r>
                      <a:endParaRPr kumimoji="1" lang="ja-JP" altLang="en-US" sz="1400"/>
                    </a:p>
                  </a:txBody>
                  <a:tcPr/>
                </a:tc>
                <a:extLst>
                  <a:ext uri="{0D108BD9-81ED-4DB2-BD59-A6C34878D82A}">
                    <a16:rowId xmlns:a16="http://schemas.microsoft.com/office/drawing/2014/main" val="1109027550"/>
                  </a:ext>
                </a:extLst>
              </a:tr>
            </a:tbl>
          </a:graphicData>
        </a:graphic>
      </p:graphicFrame>
      <p:sp>
        <p:nvSpPr>
          <p:cNvPr id="7" name="角丸四角形 6"/>
          <p:cNvSpPr/>
          <p:nvPr/>
        </p:nvSpPr>
        <p:spPr bwMode="auto">
          <a:xfrm>
            <a:off x="251400" y="3140960"/>
            <a:ext cx="3168440" cy="648090"/>
          </a:xfrm>
          <a:prstGeom prst="roundRect">
            <a:avLst>
              <a:gd name="adj" fmla="val 5764"/>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smtClean="0">
              <a:solidFill>
                <a:srgbClr val="FF0000"/>
              </a:solidFill>
              <a:latin typeface="+mn-ea"/>
            </a:endParaRPr>
          </a:p>
        </p:txBody>
      </p:sp>
    </p:spTree>
    <p:extLst>
      <p:ext uri="{BB962C8B-B14F-4D97-AF65-F5344CB8AC3E}">
        <p14:creationId xmlns:p14="http://schemas.microsoft.com/office/powerpoint/2010/main" val="108346975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smtClean="0"/>
              <a:t>1.3 </a:t>
            </a:r>
            <a:r>
              <a:rPr lang="en-US" altLang="ja-JP"/>
              <a:t>Movement</a:t>
            </a:r>
            <a:r>
              <a:rPr lang="ja-JP" altLang="en-US"/>
              <a:t>の設定 </a:t>
            </a:r>
            <a:r>
              <a:rPr lang="en-US" altLang="ja-JP" smtClean="0"/>
              <a:t>(2/4) </a:t>
            </a:r>
            <a:endParaRPr kumimoji="1" lang="ja-JP" altLang="en-US"/>
          </a:p>
        </p:txBody>
      </p:sp>
      <p:sp>
        <p:nvSpPr>
          <p:cNvPr id="3" name="コンテンツ プレースホルダー 2"/>
          <p:cNvSpPr>
            <a:spLocks noGrp="1"/>
          </p:cNvSpPr>
          <p:nvPr>
            <p:ph sz="quarter" idx="10"/>
          </p:nvPr>
        </p:nvSpPr>
        <p:spPr/>
        <p:txBody>
          <a:bodyPr>
            <a:normAutofit/>
          </a:bodyPr>
          <a:lstStyle/>
          <a:p>
            <a:r>
              <a:rPr lang="en-US" altLang="ja-JP" b="1" smtClean="0"/>
              <a:t>playbook</a:t>
            </a:r>
            <a:r>
              <a:rPr lang="ja-JP" altLang="en-US" b="1" err="1" smtClean="0"/>
              <a:t>を登</a:t>
            </a:r>
            <a:r>
              <a:rPr lang="ja-JP" altLang="en-US" b="1" smtClean="0"/>
              <a:t>録する</a:t>
            </a:r>
            <a:r>
              <a:rPr lang="en-US" altLang="ja-JP" smtClean="0"/>
              <a:t/>
            </a:r>
            <a:br>
              <a:rPr lang="en-US" altLang="ja-JP" smtClean="0"/>
            </a:br>
            <a:r>
              <a:rPr lang="ja-JP" altLang="en-US" sz="1600" smtClean="0"/>
              <a:t>作成した</a:t>
            </a:r>
            <a:r>
              <a:rPr lang="en-US" altLang="ja-JP" sz="1600" smtClean="0"/>
              <a:t>playbook</a:t>
            </a:r>
            <a:r>
              <a:rPr lang="ja-JP" altLang="en-US" sz="1600" smtClean="0"/>
              <a:t>を</a:t>
            </a:r>
            <a:r>
              <a:rPr lang="en-US" altLang="ja-JP" sz="1600" smtClean="0"/>
              <a:t>ITA</a:t>
            </a:r>
            <a:r>
              <a:rPr lang="ja-JP" altLang="en-US" sz="1600" smtClean="0"/>
              <a:t>に登録しましょう。</a:t>
            </a:r>
            <a:endParaRPr kumimoji="1" lang="en-US" altLang="ja-JP" sz="1600"/>
          </a:p>
          <a:p>
            <a:pPr marL="0" indent="0">
              <a:lnSpc>
                <a:spcPct val="150000"/>
              </a:lnSpc>
              <a:buNone/>
            </a:pPr>
            <a:r>
              <a:rPr lang="ja-JP" altLang="en-US" sz="1600" smtClean="0"/>
              <a:t>メニュー：</a:t>
            </a:r>
            <a:r>
              <a:rPr lang="en-US" altLang="ja-JP" sz="1600" b="1" smtClean="0"/>
              <a:t>Ansible-Legacy &gt; </a:t>
            </a:r>
            <a:r>
              <a:rPr lang="ja-JP" altLang="en-US" sz="1600" b="1" smtClean="0"/>
              <a:t>プレイブック素材集</a:t>
            </a:r>
            <a:endParaRPr lang="en-US" altLang="ja-JP" sz="1600" b="1" smtClean="0"/>
          </a:p>
          <a:p>
            <a:pPr marL="457200" indent="-457200">
              <a:buFont typeface="+mj-ea"/>
              <a:buAutoNum type="circleNumDbPlain"/>
            </a:pPr>
            <a:r>
              <a:rPr lang="ja-JP" altLang="en-US" sz="1600"/>
              <a:t>登録 </a:t>
            </a:r>
            <a:r>
              <a:rPr lang="en-US" altLang="ja-JP" sz="1600"/>
              <a:t>&gt; </a:t>
            </a:r>
            <a:r>
              <a:rPr lang="ja-JP" altLang="en-US" sz="1600"/>
              <a:t>登録開始 を押下</a:t>
            </a:r>
            <a:r>
              <a:rPr lang="ja-JP" altLang="en-US" sz="1600" smtClean="0"/>
              <a:t>する。</a:t>
            </a:r>
            <a:endParaRPr lang="en-US" altLang="ja-JP" sz="1600"/>
          </a:p>
          <a:p>
            <a:pPr marL="457200" indent="-457200">
              <a:buFont typeface="+mj-ea"/>
              <a:buAutoNum type="circleNumDbPlain"/>
            </a:pPr>
            <a:r>
              <a:rPr lang="ja-JP" altLang="en-US" sz="1600" smtClean="0"/>
              <a:t>［参照］からプレイブックを選択し、「事前アップロード」を行う。</a:t>
            </a:r>
            <a:endParaRPr lang="en-US" altLang="ja-JP" sz="1600" smtClean="0"/>
          </a:p>
          <a:p>
            <a:pPr marL="457200" indent="-457200">
              <a:buFont typeface="+mj-ea"/>
              <a:buAutoNum type="circleNumDbPlain"/>
            </a:pPr>
            <a:r>
              <a:rPr lang="ja-JP" altLang="en-US" sz="1600"/>
              <a:t>各</a:t>
            </a:r>
            <a:r>
              <a:rPr lang="ja-JP" altLang="en-US" sz="1600" smtClean="0"/>
              <a:t>項目</a:t>
            </a:r>
            <a:r>
              <a:rPr lang="ja-JP" altLang="en-US" sz="1600"/>
              <a:t>へ下表のように</a:t>
            </a:r>
            <a:r>
              <a:rPr lang="ja-JP" altLang="en-US" sz="1600" smtClean="0"/>
              <a:t>入力し、「登録」を押下する。</a:t>
            </a:r>
            <a:endParaRPr lang="en-US" altLang="ja-JP" sz="1600" smtClean="0"/>
          </a:p>
          <a:p>
            <a:pPr marL="457200" indent="-457200">
              <a:buFont typeface="+mj-ea"/>
              <a:buAutoNum type="circleNumDbPlain"/>
            </a:pPr>
            <a:endParaRPr lang="en-US" altLang="ja-JP" sz="1800"/>
          </a:p>
          <a:p>
            <a:pPr marL="342900" indent="-342900">
              <a:lnSpc>
                <a:spcPct val="150000"/>
              </a:lnSpc>
              <a:buFont typeface="+mj-ea"/>
              <a:buAutoNum type="circleNumDbPlain"/>
            </a:pPr>
            <a:endParaRPr lang="en-US" altLang="ja-JP" sz="1600" smtClean="0"/>
          </a:p>
          <a:p>
            <a:pPr marL="457200" indent="-457200">
              <a:buFont typeface="+mj-ea"/>
              <a:buAutoNum type="circleNumDbPlain"/>
            </a:pPr>
            <a:endParaRPr kumimoji="1" lang="en-US" altLang="ja-JP" sz="1600" smtClean="0"/>
          </a:p>
        </p:txBody>
      </p:sp>
      <p:pic>
        <p:nvPicPr>
          <p:cNvPr id="8" name="図 7"/>
          <p:cNvPicPr>
            <a:picLocks noChangeAspect="1"/>
          </p:cNvPicPr>
          <p:nvPr/>
        </p:nvPicPr>
        <p:blipFill>
          <a:blip r:embed="rId2"/>
          <a:stretch>
            <a:fillRect/>
          </a:stretch>
        </p:blipFill>
        <p:spPr>
          <a:xfrm>
            <a:off x="179512" y="2996940"/>
            <a:ext cx="4674280" cy="1880629"/>
          </a:xfrm>
          <a:prstGeom prst="rect">
            <a:avLst/>
          </a:prstGeom>
        </p:spPr>
      </p:pic>
      <p:graphicFrame>
        <p:nvGraphicFramePr>
          <p:cNvPr id="9" name="表 8"/>
          <p:cNvGraphicFramePr>
            <a:graphicFrameLocks noGrp="1"/>
          </p:cNvGraphicFramePr>
          <p:nvPr>
            <p:extLst>
              <p:ext uri="{D42A27DB-BD31-4B8C-83A1-F6EECF244321}">
                <p14:modId xmlns:p14="http://schemas.microsoft.com/office/powerpoint/2010/main" val="3213437811"/>
              </p:ext>
            </p:extLst>
          </p:nvPr>
        </p:nvGraphicFramePr>
        <p:xfrm>
          <a:off x="3203810" y="4437141"/>
          <a:ext cx="5256730" cy="1987476"/>
        </p:xfrm>
        <a:graphic>
          <a:graphicData uri="http://schemas.openxmlformats.org/drawingml/2006/table">
            <a:tbl>
              <a:tblPr firstRow="1" bandRow="1">
                <a:tableStyleId>{93296810-A885-4BE3-A3E7-6D5BEEA58F35}</a:tableStyleId>
              </a:tblPr>
              <a:tblGrid>
                <a:gridCol w="2386683">
                  <a:extLst>
                    <a:ext uri="{9D8B030D-6E8A-4147-A177-3AD203B41FA5}">
                      <a16:colId xmlns:a16="http://schemas.microsoft.com/office/drawing/2014/main" val="3878991945"/>
                    </a:ext>
                  </a:extLst>
                </a:gridCol>
                <a:gridCol w="2870047">
                  <a:extLst>
                    <a:ext uri="{9D8B030D-6E8A-4147-A177-3AD203B41FA5}">
                      <a16:colId xmlns:a16="http://schemas.microsoft.com/office/drawing/2014/main" val="1576239730"/>
                    </a:ext>
                  </a:extLst>
                </a:gridCol>
              </a:tblGrid>
              <a:tr h="331246">
                <a:tc>
                  <a:txBody>
                    <a:bodyPr/>
                    <a:lstStyle/>
                    <a:p>
                      <a:r>
                        <a:rPr kumimoji="1" lang="ja-JP" altLang="en-US" sz="1400" smtClean="0"/>
                        <a:t>プレイブック素材名</a:t>
                      </a:r>
                      <a:endParaRPr kumimoji="1" lang="ja-JP" altLang="en-US" sz="1400"/>
                    </a:p>
                  </a:txBody>
                  <a:tcPr/>
                </a:tc>
                <a:tc>
                  <a:txBody>
                    <a:bodyPr/>
                    <a:lstStyle/>
                    <a:p>
                      <a:r>
                        <a:rPr kumimoji="1" lang="ja-JP" altLang="en-US" sz="1400" smtClean="0"/>
                        <a:t>プレイブック素材</a:t>
                      </a:r>
                      <a:endParaRPr kumimoji="1" lang="ja-JP" altLang="en-US" sz="1400"/>
                    </a:p>
                  </a:txBody>
                  <a:tcPr/>
                </a:tc>
                <a:extLst>
                  <a:ext uri="{0D108BD9-81ED-4DB2-BD59-A6C34878D82A}">
                    <a16:rowId xmlns:a16="http://schemas.microsoft.com/office/drawing/2014/main" val="4007726703"/>
                  </a:ext>
                </a:extLst>
              </a:tr>
              <a:tr h="331246">
                <a:tc>
                  <a:txBody>
                    <a:bodyPr/>
                    <a:lstStyle/>
                    <a:p>
                      <a:r>
                        <a:rPr kumimoji="1" lang="en-US" altLang="ja-JP" sz="1400" err="1" smtClean="0"/>
                        <a:t>yum_install</a:t>
                      </a:r>
                      <a:endParaRPr kumimoji="1" lang="ja-JP" altLang="en-US" sz="1400"/>
                    </a:p>
                  </a:txBody>
                  <a:tcPr/>
                </a:tc>
                <a:tc>
                  <a:txBody>
                    <a:bodyPr/>
                    <a:lstStyle/>
                    <a:p>
                      <a:r>
                        <a:rPr kumimoji="1" lang="en-US" altLang="ja-JP" sz="1400" smtClean="0"/>
                        <a:t>1-yum_install.yml</a:t>
                      </a:r>
                      <a:endParaRPr kumimoji="1" lang="ja-JP" altLang="en-US" sz="1400"/>
                    </a:p>
                  </a:txBody>
                  <a:tcPr/>
                </a:tc>
                <a:extLst>
                  <a:ext uri="{0D108BD9-81ED-4DB2-BD59-A6C34878D82A}">
                    <a16:rowId xmlns:a16="http://schemas.microsoft.com/office/drawing/2014/main" val="3698717008"/>
                  </a:ext>
                </a:extLst>
              </a:tr>
              <a:tr h="331246">
                <a:tc>
                  <a:txBody>
                    <a:bodyPr/>
                    <a:lstStyle/>
                    <a:p>
                      <a:r>
                        <a:rPr kumimoji="1" lang="en-US" altLang="ja-JP" sz="1400" smtClean="0"/>
                        <a:t>open_ports</a:t>
                      </a:r>
                      <a:endParaRPr kumimoji="1" lang="ja-JP" altLang="en-US" sz="1400"/>
                    </a:p>
                  </a:txBody>
                  <a:tcPr/>
                </a:tc>
                <a:tc>
                  <a:txBody>
                    <a:bodyPr/>
                    <a:lstStyle/>
                    <a:p>
                      <a:r>
                        <a:rPr kumimoji="1" lang="en-US" altLang="ja-JP" sz="1400" smtClean="0"/>
                        <a:t>2-open</a:t>
                      </a:r>
                      <a:r>
                        <a:rPr kumimoji="1" lang="en-US" altLang="ja-JP" sz="1400" baseline="0" smtClean="0"/>
                        <a:t>_ports</a:t>
                      </a:r>
                      <a:r>
                        <a:rPr kumimoji="1" lang="en-US" altLang="ja-JP" sz="1400" smtClean="0"/>
                        <a:t>.yml</a:t>
                      </a:r>
                      <a:endParaRPr kumimoji="1" lang="ja-JP" altLang="en-US" sz="1400"/>
                    </a:p>
                  </a:txBody>
                  <a:tcPr/>
                </a:tc>
                <a:extLst>
                  <a:ext uri="{0D108BD9-81ED-4DB2-BD59-A6C34878D82A}">
                    <a16:rowId xmlns:a16="http://schemas.microsoft.com/office/drawing/2014/main" val="3566501828"/>
                  </a:ext>
                </a:extLst>
              </a:tr>
              <a:tr h="331246">
                <a:tc>
                  <a:txBody>
                    <a:bodyPr/>
                    <a:lstStyle/>
                    <a:p>
                      <a:r>
                        <a:rPr kumimoji="1" lang="en-US" altLang="ja-JP" sz="1400" smtClean="0"/>
                        <a:t>deploy_config</a:t>
                      </a:r>
                      <a:endParaRPr kumimoji="1" lang="ja-JP" altLang="en-US" sz="1400"/>
                    </a:p>
                  </a:txBody>
                  <a:tcPr/>
                </a:tc>
                <a:tc>
                  <a:txBody>
                    <a:bodyPr/>
                    <a:lstStyle/>
                    <a:p>
                      <a:r>
                        <a:rPr kumimoji="1" lang="en-US" altLang="ja-JP" sz="1400" b="0" smtClean="0"/>
                        <a:t>3</a:t>
                      </a:r>
                      <a:r>
                        <a:rPr lang="en-US" altLang="ja-JP" sz="1400" b="0" smtClean="0"/>
                        <a:t>-deploy_config.yml</a:t>
                      </a:r>
                      <a:endParaRPr kumimoji="1" lang="ja-JP" altLang="en-US" sz="1400" b="0"/>
                    </a:p>
                  </a:txBody>
                  <a:tcPr/>
                </a:tc>
                <a:extLst>
                  <a:ext uri="{0D108BD9-81ED-4DB2-BD59-A6C34878D82A}">
                    <a16:rowId xmlns:a16="http://schemas.microsoft.com/office/drawing/2014/main" val="934893166"/>
                  </a:ext>
                </a:extLst>
              </a:tr>
              <a:tr h="331246">
                <a:tc>
                  <a:txBody>
                    <a:bodyPr/>
                    <a:lstStyle/>
                    <a:p>
                      <a:r>
                        <a:rPr kumimoji="1" lang="en-US" altLang="ja-JP" sz="1400" err="1" smtClean="0"/>
                        <a:t>start_service</a:t>
                      </a:r>
                      <a:endParaRPr kumimoji="1" lang="ja-JP" altLang="en-US" sz="1400"/>
                    </a:p>
                  </a:txBody>
                  <a:tcPr/>
                </a:tc>
                <a:tc>
                  <a:txBody>
                    <a:bodyPr/>
                    <a:lstStyle/>
                    <a:p>
                      <a:r>
                        <a:rPr kumimoji="1" lang="en-US" altLang="ja-JP" sz="1400" smtClean="0"/>
                        <a:t>4-start_service.yml</a:t>
                      </a:r>
                      <a:endParaRPr kumimoji="1" lang="ja-JP" altLang="en-US" sz="1400"/>
                    </a:p>
                  </a:txBody>
                  <a:tcPr/>
                </a:tc>
                <a:extLst>
                  <a:ext uri="{0D108BD9-81ED-4DB2-BD59-A6C34878D82A}">
                    <a16:rowId xmlns:a16="http://schemas.microsoft.com/office/drawing/2014/main" val="3626572602"/>
                  </a:ext>
                </a:extLst>
              </a:tr>
              <a:tr h="331246">
                <a:tc>
                  <a:txBody>
                    <a:bodyPr/>
                    <a:lstStyle/>
                    <a:p>
                      <a:r>
                        <a:rPr kumimoji="1" lang="en-US" altLang="ja-JP" sz="1400" err="1" smtClean="0"/>
                        <a:t>check_service_state</a:t>
                      </a:r>
                      <a:endParaRPr kumimoji="1" lang="ja-JP" altLang="en-US" sz="1400"/>
                    </a:p>
                  </a:txBody>
                  <a:tcPr/>
                </a:tc>
                <a:tc>
                  <a:txBody>
                    <a:bodyPr/>
                    <a:lstStyle/>
                    <a:p>
                      <a:r>
                        <a:rPr kumimoji="1" lang="en-US" altLang="ja-JP" sz="1400" smtClean="0"/>
                        <a:t>5-check_service.yml</a:t>
                      </a:r>
                      <a:endParaRPr kumimoji="1" lang="ja-JP" altLang="en-US" sz="1400"/>
                    </a:p>
                  </a:txBody>
                  <a:tcPr/>
                </a:tc>
                <a:extLst>
                  <a:ext uri="{0D108BD9-81ED-4DB2-BD59-A6C34878D82A}">
                    <a16:rowId xmlns:a16="http://schemas.microsoft.com/office/drawing/2014/main" val="4127978014"/>
                  </a:ext>
                </a:extLst>
              </a:tr>
            </a:tbl>
          </a:graphicData>
        </a:graphic>
      </p:graphicFrame>
      <p:sp>
        <p:nvSpPr>
          <p:cNvPr id="6" name="角丸四角形 5"/>
          <p:cNvSpPr/>
          <p:nvPr/>
        </p:nvSpPr>
        <p:spPr bwMode="auto">
          <a:xfrm>
            <a:off x="323410" y="3356990"/>
            <a:ext cx="3168440" cy="779857"/>
          </a:xfrm>
          <a:prstGeom prst="roundRect">
            <a:avLst>
              <a:gd name="adj" fmla="val 5764"/>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smtClean="0">
              <a:solidFill>
                <a:srgbClr val="FF0000"/>
              </a:solidFill>
              <a:latin typeface="+mn-ea"/>
            </a:endParaRPr>
          </a:p>
        </p:txBody>
      </p:sp>
    </p:spTree>
    <p:extLst>
      <p:ext uri="{BB962C8B-B14F-4D97-AF65-F5344CB8AC3E}">
        <p14:creationId xmlns:p14="http://schemas.microsoft.com/office/powerpoint/2010/main" val="56119978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1.3 Movement</a:t>
            </a:r>
            <a:r>
              <a:rPr lang="ja-JP" altLang="en-US"/>
              <a:t>の設定 </a:t>
            </a:r>
            <a:r>
              <a:rPr lang="en-US" altLang="ja-JP" smtClean="0"/>
              <a:t>(3/4</a:t>
            </a:r>
            <a:r>
              <a:rPr lang="en-US" altLang="ja-JP"/>
              <a:t>) </a:t>
            </a:r>
            <a:endParaRPr kumimoji="1" lang="ja-JP" altLang="en-US"/>
          </a:p>
        </p:txBody>
      </p:sp>
      <p:sp>
        <p:nvSpPr>
          <p:cNvPr id="3" name="コンテンツ プレースホルダー 2"/>
          <p:cNvSpPr>
            <a:spLocks noGrp="1"/>
          </p:cNvSpPr>
          <p:nvPr>
            <p:ph sz="quarter" idx="10"/>
          </p:nvPr>
        </p:nvSpPr>
        <p:spPr/>
        <p:txBody>
          <a:bodyPr/>
          <a:lstStyle/>
          <a:p>
            <a:r>
              <a:rPr lang="ja-JP" altLang="en-US" b="1"/>
              <a:t>素材</a:t>
            </a:r>
            <a:r>
              <a:rPr kumimoji="1" lang="ja-JP" altLang="en-US" b="1" smtClean="0"/>
              <a:t>ファイルを登録する</a:t>
            </a:r>
            <a:r>
              <a:rPr kumimoji="1" lang="en-US" altLang="ja-JP" smtClean="0"/>
              <a:t/>
            </a:r>
            <a:br>
              <a:rPr kumimoji="1" lang="en-US" altLang="ja-JP" smtClean="0"/>
            </a:br>
            <a:r>
              <a:rPr lang="ja-JP" altLang="en-US" sz="1600"/>
              <a:t>用意</a:t>
            </a:r>
            <a:r>
              <a:rPr lang="ja-JP" altLang="en-US" sz="1600" smtClean="0"/>
              <a:t>した</a:t>
            </a:r>
            <a:r>
              <a:rPr lang="en-US" altLang="ja-JP" sz="1600" smtClean="0"/>
              <a:t>httpd</a:t>
            </a:r>
            <a:r>
              <a:rPr lang="ja-JP" altLang="en-US" sz="1600" smtClean="0"/>
              <a:t>設定ファイルを、</a:t>
            </a:r>
            <a:r>
              <a:rPr lang="en-US" altLang="ja-JP" sz="1600" smtClean="0"/>
              <a:t>ITA</a:t>
            </a:r>
            <a:r>
              <a:rPr lang="ja-JP" altLang="en-US" sz="1600" smtClean="0"/>
              <a:t>に登録しましょう。</a:t>
            </a:r>
            <a:endParaRPr lang="en-US" altLang="ja-JP" sz="1600" smtClean="0"/>
          </a:p>
          <a:p>
            <a:endParaRPr kumimoji="1" lang="en-US" altLang="ja-JP" sz="1600"/>
          </a:p>
          <a:p>
            <a:pPr marL="0" indent="0">
              <a:lnSpc>
                <a:spcPct val="150000"/>
              </a:lnSpc>
              <a:buNone/>
            </a:pPr>
            <a:r>
              <a:rPr lang="ja-JP" altLang="en-US" sz="1600"/>
              <a:t>メニュー：</a:t>
            </a:r>
            <a:r>
              <a:rPr lang="en-US" altLang="ja-JP" sz="1600" b="1" smtClean="0"/>
              <a:t>Ansible</a:t>
            </a:r>
            <a:r>
              <a:rPr lang="ja-JP" altLang="en-US" sz="1600" b="1" smtClean="0"/>
              <a:t>共通</a:t>
            </a:r>
            <a:r>
              <a:rPr lang="en-US" altLang="ja-JP" sz="1600" b="1" smtClean="0"/>
              <a:t> </a:t>
            </a:r>
            <a:r>
              <a:rPr lang="en-US" altLang="ja-JP" sz="1600" b="1"/>
              <a:t>&gt; </a:t>
            </a:r>
            <a:r>
              <a:rPr lang="ja-JP" altLang="en-US" sz="1600" b="1" smtClean="0"/>
              <a:t>ファイル</a:t>
            </a:r>
            <a:r>
              <a:rPr lang="ja-JP" altLang="en-US" sz="1600" b="1"/>
              <a:t>管理</a:t>
            </a:r>
            <a:endParaRPr lang="en-US" altLang="ja-JP" sz="1600" b="1"/>
          </a:p>
          <a:p>
            <a:pPr marL="457200" indent="-457200">
              <a:buFont typeface="+mj-ea"/>
              <a:buAutoNum type="circleNumDbPlain"/>
            </a:pPr>
            <a:r>
              <a:rPr lang="ja-JP" altLang="en-US" sz="1600"/>
              <a:t>登録 </a:t>
            </a:r>
            <a:r>
              <a:rPr lang="en-US" altLang="ja-JP" sz="1600"/>
              <a:t>&gt; </a:t>
            </a:r>
            <a:r>
              <a:rPr lang="ja-JP" altLang="en-US" sz="1600"/>
              <a:t>登録開始 を押下する。</a:t>
            </a:r>
            <a:endParaRPr lang="en-US" altLang="ja-JP" sz="1600"/>
          </a:p>
          <a:p>
            <a:pPr marL="457200" indent="-457200">
              <a:buFont typeface="+mj-ea"/>
              <a:buAutoNum type="circleNumDbPlain"/>
            </a:pPr>
            <a:r>
              <a:rPr lang="ja-JP" altLang="en-US" sz="1600"/>
              <a:t>［参照］</a:t>
            </a:r>
            <a:r>
              <a:rPr lang="ja-JP" altLang="en-US" sz="1600" smtClean="0"/>
              <a:t>から素材</a:t>
            </a:r>
            <a:r>
              <a:rPr lang="ja-JP" altLang="en-US" sz="1600"/>
              <a:t>ファイル</a:t>
            </a:r>
            <a:r>
              <a:rPr lang="ja-JP" altLang="en-US" sz="1600" smtClean="0"/>
              <a:t>を</a:t>
            </a:r>
            <a:r>
              <a:rPr lang="ja-JP" altLang="en-US" sz="1600"/>
              <a:t>選択し、「事前アップロード」を行う。</a:t>
            </a:r>
            <a:endParaRPr lang="en-US" altLang="ja-JP" sz="1600"/>
          </a:p>
          <a:p>
            <a:pPr marL="457200" indent="-457200">
              <a:buFont typeface="+mj-ea"/>
              <a:buAutoNum type="circleNumDbPlain"/>
            </a:pPr>
            <a:r>
              <a:rPr lang="ja-JP" altLang="en-US" sz="1600"/>
              <a:t>各項目へ下表のように入力し、「登録」を押下する。</a:t>
            </a:r>
            <a:endParaRPr lang="en-US" altLang="ja-JP" sz="1600"/>
          </a:p>
          <a:p>
            <a:pPr marL="0" indent="0">
              <a:buNone/>
            </a:pPr>
            <a:endParaRPr kumimoji="1" lang="ja-JP" altLang="en-US"/>
          </a:p>
        </p:txBody>
      </p:sp>
      <p:pic>
        <p:nvPicPr>
          <p:cNvPr id="5" name="図 4"/>
          <p:cNvPicPr>
            <a:picLocks noChangeAspect="1"/>
          </p:cNvPicPr>
          <p:nvPr/>
        </p:nvPicPr>
        <p:blipFill>
          <a:blip r:embed="rId2"/>
          <a:stretch>
            <a:fillRect/>
          </a:stretch>
        </p:blipFill>
        <p:spPr>
          <a:xfrm>
            <a:off x="179512" y="3140960"/>
            <a:ext cx="6480900" cy="1715266"/>
          </a:xfrm>
          <a:prstGeom prst="rect">
            <a:avLst/>
          </a:prstGeom>
        </p:spPr>
      </p:pic>
      <p:graphicFrame>
        <p:nvGraphicFramePr>
          <p:cNvPr id="6" name="表 5"/>
          <p:cNvGraphicFramePr>
            <a:graphicFrameLocks noGrp="1"/>
          </p:cNvGraphicFramePr>
          <p:nvPr>
            <p:extLst>
              <p:ext uri="{D42A27DB-BD31-4B8C-83A1-F6EECF244321}">
                <p14:modId xmlns:p14="http://schemas.microsoft.com/office/powerpoint/2010/main" val="2720349637"/>
              </p:ext>
            </p:extLst>
          </p:nvPr>
        </p:nvGraphicFramePr>
        <p:xfrm>
          <a:off x="179512" y="5109738"/>
          <a:ext cx="5256730" cy="662492"/>
        </p:xfrm>
        <a:graphic>
          <a:graphicData uri="http://schemas.openxmlformats.org/drawingml/2006/table">
            <a:tbl>
              <a:tblPr firstRow="1" bandRow="1">
                <a:tableStyleId>{93296810-A885-4BE3-A3E7-6D5BEEA58F35}</a:tableStyleId>
              </a:tblPr>
              <a:tblGrid>
                <a:gridCol w="2386683">
                  <a:extLst>
                    <a:ext uri="{9D8B030D-6E8A-4147-A177-3AD203B41FA5}">
                      <a16:colId xmlns:a16="http://schemas.microsoft.com/office/drawing/2014/main" val="2965201597"/>
                    </a:ext>
                  </a:extLst>
                </a:gridCol>
                <a:gridCol w="2870047">
                  <a:extLst>
                    <a:ext uri="{9D8B030D-6E8A-4147-A177-3AD203B41FA5}">
                      <a16:colId xmlns:a16="http://schemas.microsoft.com/office/drawing/2014/main" val="1480316901"/>
                    </a:ext>
                  </a:extLst>
                </a:gridCol>
              </a:tblGrid>
              <a:tr h="331246">
                <a:tc>
                  <a:txBody>
                    <a:bodyPr/>
                    <a:lstStyle/>
                    <a:p>
                      <a:r>
                        <a:rPr kumimoji="1" lang="ja-JP" altLang="en-US" sz="1400" smtClean="0"/>
                        <a:t>ファイル埋込変数名</a:t>
                      </a:r>
                      <a:endParaRPr kumimoji="1" lang="ja-JP" altLang="en-US" sz="1400"/>
                    </a:p>
                  </a:txBody>
                  <a:tcPr/>
                </a:tc>
                <a:tc>
                  <a:txBody>
                    <a:bodyPr/>
                    <a:lstStyle/>
                    <a:p>
                      <a:r>
                        <a:rPr kumimoji="1" lang="ja-JP" altLang="en-US" sz="1400" smtClean="0"/>
                        <a:t>ファイル素材</a:t>
                      </a:r>
                      <a:endParaRPr kumimoji="1" lang="ja-JP" altLang="en-US" sz="1400"/>
                    </a:p>
                  </a:txBody>
                  <a:tcPr/>
                </a:tc>
                <a:extLst>
                  <a:ext uri="{0D108BD9-81ED-4DB2-BD59-A6C34878D82A}">
                    <a16:rowId xmlns:a16="http://schemas.microsoft.com/office/drawing/2014/main" val="3100874410"/>
                  </a:ext>
                </a:extLst>
              </a:tr>
              <a:tr h="331246">
                <a:tc>
                  <a:txBody>
                    <a:bodyPr/>
                    <a:lstStyle/>
                    <a:p>
                      <a:r>
                        <a:rPr kumimoji="1" lang="en-US" altLang="ja-JP" sz="1400" smtClean="0"/>
                        <a:t>CPF_httpd_conf</a:t>
                      </a:r>
                      <a:endParaRPr kumimoji="1" lang="ja-JP" altLang="en-US" sz="1400"/>
                    </a:p>
                  </a:txBody>
                  <a:tcPr/>
                </a:tc>
                <a:tc>
                  <a:txBody>
                    <a:bodyPr/>
                    <a:lstStyle/>
                    <a:p>
                      <a:r>
                        <a:rPr kumimoji="1" lang="en-US" altLang="ja-JP" sz="1400" smtClean="0"/>
                        <a:t>httpd_config.txt</a:t>
                      </a:r>
                      <a:endParaRPr kumimoji="1" lang="ja-JP" altLang="en-US" sz="1400"/>
                    </a:p>
                  </a:txBody>
                  <a:tcPr/>
                </a:tc>
                <a:extLst>
                  <a:ext uri="{0D108BD9-81ED-4DB2-BD59-A6C34878D82A}">
                    <a16:rowId xmlns:a16="http://schemas.microsoft.com/office/drawing/2014/main" val="4070152829"/>
                  </a:ext>
                </a:extLst>
              </a:tr>
            </a:tbl>
          </a:graphicData>
        </a:graphic>
      </p:graphicFrame>
      <p:sp>
        <p:nvSpPr>
          <p:cNvPr id="7" name="角丸四角形 6"/>
          <p:cNvSpPr/>
          <p:nvPr/>
        </p:nvSpPr>
        <p:spPr bwMode="auto">
          <a:xfrm>
            <a:off x="251522" y="3501010"/>
            <a:ext cx="3168440" cy="779857"/>
          </a:xfrm>
          <a:prstGeom prst="roundRect">
            <a:avLst>
              <a:gd name="adj" fmla="val 5764"/>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smtClean="0">
              <a:solidFill>
                <a:srgbClr val="FF0000"/>
              </a:solidFill>
              <a:latin typeface="+mn-ea"/>
            </a:endParaRPr>
          </a:p>
        </p:txBody>
      </p:sp>
    </p:spTree>
    <p:extLst>
      <p:ext uri="{BB962C8B-B14F-4D97-AF65-F5344CB8AC3E}">
        <p14:creationId xmlns:p14="http://schemas.microsoft.com/office/powerpoint/2010/main" val="10117276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smtClean="0"/>
              <a:t>1.3 Movement</a:t>
            </a:r>
            <a:r>
              <a:rPr kumimoji="1" lang="ja-JP" altLang="en-US" smtClean="0"/>
              <a:t>の設定 </a:t>
            </a:r>
            <a:r>
              <a:rPr lang="en-US" altLang="ja-JP" smtClean="0"/>
              <a:t>(</a:t>
            </a:r>
            <a:r>
              <a:rPr lang="en-US" altLang="ja-JP"/>
              <a:t>4</a:t>
            </a:r>
            <a:r>
              <a:rPr lang="en-US" altLang="ja-JP" smtClean="0"/>
              <a:t>/4) </a:t>
            </a:r>
            <a:endParaRPr kumimoji="1" lang="ja-JP" altLang="en-US"/>
          </a:p>
        </p:txBody>
      </p:sp>
      <p:sp>
        <p:nvSpPr>
          <p:cNvPr id="3" name="コンテンツ プレースホルダー 2"/>
          <p:cNvSpPr>
            <a:spLocks noGrp="1"/>
          </p:cNvSpPr>
          <p:nvPr>
            <p:ph sz="quarter" idx="10"/>
          </p:nvPr>
        </p:nvSpPr>
        <p:spPr/>
        <p:txBody>
          <a:bodyPr>
            <a:normAutofit/>
          </a:bodyPr>
          <a:lstStyle/>
          <a:p>
            <a:r>
              <a:rPr kumimoji="1" lang="en-US" altLang="ja-JP" b="1" smtClean="0"/>
              <a:t>Movement</a:t>
            </a:r>
            <a:r>
              <a:rPr kumimoji="1" lang="ja-JP" altLang="en-US" b="1" smtClean="0"/>
              <a:t>に</a:t>
            </a:r>
            <a:r>
              <a:rPr kumimoji="1" lang="en-US" altLang="ja-JP" b="1" smtClean="0"/>
              <a:t>playbook</a:t>
            </a:r>
            <a:r>
              <a:rPr kumimoji="1" lang="ja-JP" altLang="en-US" b="1" err="1" smtClean="0"/>
              <a:t>を登</a:t>
            </a:r>
            <a:r>
              <a:rPr kumimoji="1" lang="ja-JP" altLang="en-US" b="1" smtClean="0"/>
              <a:t>録する</a:t>
            </a:r>
            <a:r>
              <a:rPr kumimoji="1" lang="en-US" altLang="ja-JP" smtClean="0"/>
              <a:t/>
            </a:r>
            <a:br>
              <a:rPr kumimoji="1" lang="en-US" altLang="ja-JP" smtClean="0"/>
            </a:br>
            <a:r>
              <a:rPr kumimoji="1" lang="ja-JP" altLang="en-US" sz="1600" smtClean="0"/>
              <a:t>作成した</a:t>
            </a:r>
            <a:r>
              <a:rPr kumimoji="1" lang="en-US" altLang="ja-JP" sz="1600" smtClean="0"/>
              <a:t>Movement</a:t>
            </a:r>
            <a:r>
              <a:rPr kumimoji="1" lang="ja-JP" altLang="en-US" sz="1600" smtClean="0"/>
              <a:t>とプレイブック素材を関連付けましょう。</a:t>
            </a:r>
            <a:r>
              <a:rPr kumimoji="1" lang="en-US" altLang="ja-JP" sz="1800" smtClean="0"/>
              <a:t/>
            </a:r>
            <a:br>
              <a:rPr kumimoji="1" lang="en-US" altLang="ja-JP" sz="1800" smtClean="0"/>
            </a:br>
            <a:r>
              <a:rPr kumimoji="1" lang="ja-JP" altLang="en-US" sz="1600" smtClean="0"/>
              <a:t>作業内容を分割し、分かりやすい名前をつけることで再利用が容易になります。</a:t>
            </a:r>
            <a:r>
              <a:rPr kumimoji="1" lang="en-US" altLang="ja-JP" sz="1600" smtClean="0"/>
              <a:t/>
            </a:r>
            <a:br>
              <a:rPr kumimoji="1" lang="en-US" altLang="ja-JP" sz="1600" smtClean="0"/>
            </a:br>
            <a:r>
              <a:rPr kumimoji="1" lang="en-US" altLang="ja-JP" smtClean="0"/>
              <a:t/>
            </a:r>
            <a:br>
              <a:rPr kumimoji="1" lang="en-US" altLang="ja-JP" smtClean="0"/>
            </a:br>
            <a:r>
              <a:rPr lang="ja-JP" altLang="en-US" sz="1600" smtClean="0"/>
              <a:t>メニュー</a:t>
            </a:r>
            <a:r>
              <a:rPr lang="en-US" altLang="ja-JP" sz="1600" smtClean="0"/>
              <a:t>:</a:t>
            </a:r>
            <a:r>
              <a:rPr lang="ja-JP" altLang="en-US" sz="1600" smtClean="0"/>
              <a:t> </a:t>
            </a:r>
            <a:r>
              <a:rPr lang="en-US" altLang="ja-JP" sz="1600" b="1" smtClean="0"/>
              <a:t>Ansible-Legacy &gt; Movement</a:t>
            </a:r>
            <a:r>
              <a:rPr lang="ja-JP" altLang="en-US" sz="1600" b="1" smtClean="0"/>
              <a:t>詳細</a:t>
            </a:r>
            <a:endParaRPr lang="en-US" altLang="ja-JP" sz="1600" b="1"/>
          </a:p>
          <a:p>
            <a:pPr marL="342900" indent="-342900">
              <a:buFont typeface="+mj-ea"/>
              <a:buAutoNum type="circleNumDbPlain"/>
            </a:pPr>
            <a:r>
              <a:rPr lang="ja-JP" altLang="en-US" sz="1600" smtClean="0"/>
              <a:t>登録 </a:t>
            </a:r>
            <a:r>
              <a:rPr lang="en-US" altLang="ja-JP" sz="1600" smtClean="0"/>
              <a:t>&gt; </a:t>
            </a:r>
            <a:r>
              <a:rPr lang="ja-JP" altLang="en-US" sz="1600" smtClean="0"/>
              <a:t>登録開始 を押下する。</a:t>
            </a:r>
            <a:endParaRPr lang="en-US" altLang="ja-JP" sz="1600" smtClean="0"/>
          </a:p>
          <a:p>
            <a:pPr marL="342900" indent="-342900">
              <a:buFont typeface="+mj-ea"/>
              <a:buAutoNum type="circleNumDbPlain"/>
            </a:pPr>
            <a:r>
              <a:rPr lang="ja-JP" altLang="en-US" sz="1600" smtClean="0"/>
              <a:t>各項目</a:t>
            </a:r>
            <a:r>
              <a:rPr lang="ja-JP" altLang="en-US" sz="1600"/>
              <a:t>で</a:t>
            </a:r>
            <a:r>
              <a:rPr lang="ja-JP" altLang="en-US" sz="1600" smtClean="0"/>
              <a:t>下表</a:t>
            </a:r>
            <a:r>
              <a:rPr lang="ja-JP" altLang="en-US" sz="1600"/>
              <a:t>のよう</a:t>
            </a:r>
            <a:r>
              <a:rPr lang="ja-JP" altLang="en-US" sz="1600" smtClean="0"/>
              <a:t>に選択または入力し</a:t>
            </a:r>
            <a:r>
              <a:rPr lang="ja-JP" altLang="en-US" sz="1600"/>
              <a:t>、</a:t>
            </a:r>
            <a:r>
              <a:rPr lang="en-US" altLang="ja-JP" sz="1600"/>
              <a:t>[</a:t>
            </a:r>
            <a:r>
              <a:rPr lang="ja-JP" altLang="en-US" sz="1600"/>
              <a:t>登録</a:t>
            </a:r>
            <a:r>
              <a:rPr lang="en-US" altLang="ja-JP" sz="1600"/>
              <a:t>]</a:t>
            </a:r>
            <a:r>
              <a:rPr lang="ja-JP" altLang="en-US" sz="1600"/>
              <a:t>を押下する。</a:t>
            </a:r>
            <a:endParaRPr lang="en-US" altLang="ja-JP" sz="1600" smtClean="0"/>
          </a:p>
          <a:p>
            <a:pPr marL="0" indent="0">
              <a:buNone/>
            </a:pPr>
            <a:endParaRPr lang="en-US" altLang="ja-JP" sz="1600"/>
          </a:p>
          <a:p>
            <a:pPr marL="0" indent="0">
              <a:buNone/>
            </a:pPr>
            <a:endParaRPr lang="en-US" altLang="ja-JP" sz="1600" smtClean="0"/>
          </a:p>
        </p:txBody>
      </p:sp>
      <p:sp>
        <p:nvSpPr>
          <p:cNvPr id="6" name="テキスト ボックス 5"/>
          <p:cNvSpPr txBox="1"/>
          <p:nvPr/>
        </p:nvSpPr>
        <p:spPr>
          <a:xfrm>
            <a:off x="146732" y="4367048"/>
            <a:ext cx="3744398" cy="369332"/>
          </a:xfrm>
          <a:prstGeom prst="rect">
            <a:avLst/>
          </a:prstGeom>
          <a:noFill/>
        </p:spPr>
        <p:txBody>
          <a:bodyPr wrap="square" rtlCol="0">
            <a:spAutoFit/>
          </a:bodyPr>
          <a:lstStyle/>
          <a:p>
            <a:r>
              <a:rPr kumimoji="1" lang="ja-JP" altLang="en-US" smtClean="0"/>
              <a:t>関連付け表</a:t>
            </a:r>
            <a:endParaRPr kumimoji="1" lang="ja-JP" altLang="en-US"/>
          </a:p>
        </p:txBody>
      </p:sp>
      <p:pic>
        <p:nvPicPr>
          <p:cNvPr id="8" name="図 7"/>
          <p:cNvPicPr>
            <a:picLocks noChangeAspect="1"/>
          </p:cNvPicPr>
          <p:nvPr/>
        </p:nvPicPr>
        <p:blipFill>
          <a:blip r:embed="rId3"/>
          <a:stretch>
            <a:fillRect/>
          </a:stretch>
        </p:blipFill>
        <p:spPr>
          <a:xfrm>
            <a:off x="179512" y="2903642"/>
            <a:ext cx="5860662" cy="1874081"/>
          </a:xfrm>
          <a:prstGeom prst="rect">
            <a:avLst/>
          </a:prstGeom>
        </p:spPr>
      </p:pic>
      <p:sp>
        <p:nvSpPr>
          <p:cNvPr id="10" name="角丸四角形 9"/>
          <p:cNvSpPr/>
          <p:nvPr/>
        </p:nvSpPr>
        <p:spPr bwMode="auto">
          <a:xfrm>
            <a:off x="251400" y="3349545"/>
            <a:ext cx="4176580" cy="576826"/>
          </a:xfrm>
          <a:prstGeom prst="roundRect">
            <a:avLst>
              <a:gd name="adj" fmla="val 5764"/>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smtClean="0">
              <a:solidFill>
                <a:srgbClr val="FF0000"/>
              </a:solidFill>
              <a:latin typeface="+mn-ea"/>
            </a:endParaRPr>
          </a:p>
        </p:txBody>
      </p:sp>
      <p:graphicFrame>
        <p:nvGraphicFramePr>
          <p:cNvPr id="4" name="表 3"/>
          <p:cNvGraphicFramePr>
            <a:graphicFrameLocks noGrp="1"/>
          </p:cNvGraphicFramePr>
          <p:nvPr>
            <p:extLst>
              <p:ext uri="{D42A27DB-BD31-4B8C-83A1-F6EECF244321}">
                <p14:modId xmlns:p14="http://schemas.microsoft.com/office/powerpoint/2010/main" val="36177029"/>
              </p:ext>
            </p:extLst>
          </p:nvPr>
        </p:nvGraphicFramePr>
        <p:xfrm>
          <a:off x="230801" y="4736379"/>
          <a:ext cx="6110775" cy="1839136"/>
        </p:xfrm>
        <a:graphic>
          <a:graphicData uri="http://schemas.openxmlformats.org/drawingml/2006/table">
            <a:tbl>
              <a:tblPr firstRow="1" bandRow="1">
                <a:tableStyleId>{93296810-A885-4BE3-A3E7-6D5BEEA58F35}</a:tableStyleId>
              </a:tblPr>
              <a:tblGrid>
                <a:gridCol w="2036925">
                  <a:extLst>
                    <a:ext uri="{9D8B030D-6E8A-4147-A177-3AD203B41FA5}">
                      <a16:colId xmlns:a16="http://schemas.microsoft.com/office/drawing/2014/main" val="1402159686"/>
                    </a:ext>
                  </a:extLst>
                </a:gridCol>
                <a:gridCol w="2036925">
                  <a:extLst>
                    <a:ext uri="{9D8B030D-6E8A-4147-A177-3AD203B41FA5}">
                      <a16:colId xmlns:a16="http://schemas.microsoft.com/office/drawing/2014/main" val="3655207279"/>
                    </a:ext>
                  </a:extLst>
                </a:gridCol>
                <a:gridCol w="2036925">
                  <a:extLst>
                    <a:ext uri="{9D8B030D-6E8A-4147-A177-3AD203B41FA5}">
                      <a16:colId xmlns:a16="http://schemas.microsoft.com/office/drawing/2014/main" val="2446437995"/>
                    </a:ext>
                  </a:extLst>
                </a:gridCol>
              </a:tblGrid>
              <a:tr h="290263">
                <a:tc>
                  <a:txBody>
                    <a:bodyPr/>
                    <a:lstStyle/>
                    <a:p>
                      <a:r>
                        <a:rPr kumimoji="1" lang="en-US" altLang="ja-JP" sz="1400" smtClean="0"/>
                        <a:t>Movement</a:t>
                      </a:r>
                      <a:endParaRPr kumimoji="1" lang="ja-JP" altLang="en-US" sz="1400"/>
                    </a:p>
                  </a:txBody>
                  <a:tcPr/>
                </a:tc>
                <a:tc>
                  <a:txBody>
                    <a:bodyPr/>
                    <a:lstStyle/>
                    <a:p>
                      <a:r>
                        <a:rPr kumimoji="1" lang="ja-JP" altLang="en-US" sz="1400" smtClean="0"/>
                        <a:t>プレイブック素材</a:t>
                      </a:r>
                      <a:endParaRPr kumimoji="1" lang="ja-JP" altLang="en-US" sz="1400"/>
                    </a:p>
                  </a:txBody>
                  <a:tcPr/>
                </a:tc>
                <a:tc>
                  <a:txBody>
                    <a:bodyPr/>
                    <a:lstStyle/>
                    <a:p>
                      <a:r>
                        <a:rPr kumimoji="1" lang="ja-JP" altLang="en-US" sz="1400" smtClean="0"/>
                        <a:t>インクルード順序</a:t>
                      </a:r>
                      <a:endParaRPr kumimoji="1" lang="ja-JP" altLang="en-US" sz="1400"/>
                    </a:p>
                  </a:txBody>
                  <a:tcPr/>
                </a:tc>
                <a:extLst>
                  <a:ext uri="{0D108BD9-81ED-4DB2-BD59-A6C34878D82A}">
                    <a16:rowId xmlns:a16="http://schemas.microsoft.com/office/drawing/2014/main" val="1519022025"/>
                  </a:ext>
                </a:extLst>
              </a:tr>
              <a:tr h="3151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smtClean="0"/>
                        <a:t>Install</a:t>
                      </a:r>
                      <a:r>
                        <a:rPr kumimoji="1" lang="en-US" altLang="ja-JP" sz="1400" baseline="0" smtClean="0"/>
                        <a:t> Packages</a:t>
                      </a:r>
                      <a:endParaRPr kumimoji="1" lang="ja-JP" altLang="en-US" sz="1400" smtClean="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err="1" smtClean="0"/>
                        <a:t>yum_install</a:t>
                      </a:r>
                      <a:endParaRPr kumimoji="1" lang="ja-JP" altLang="en-US" sz="1400" smtClean="0"/>
                    </a:p>
                  </a:txBody>
                  <a:tcPr/>
                </a:tc>
                <a:tc>
                  <a:txBody>
                    <a:bodyPr/>
                    <a:lstStyle/>
                    <a:p>
                      <a:r>
                        <a:rPr kumimoji="1" lang="en-US" altLang="ja-JP" sz="1400" smtClean="0"/>
                        <a:t>1</a:t>
                      </a:r>
                      <a:endParaRPr kumimoji="1" lang="ja-JP" altLang="en-US" sz="1400"/>
                    </a:p>
                  </a:txBody>
                  <a:tcPr/>
                </a:tc>
                <a:extLst>
                  <a:ext uri="{0D108BD9-81ED-4DB2-BD59-A6C34878D82A}">
                    <a16:rowId xmlns:a16="http://schemas.microsoft.com/office/drawing/2014/main" val="1542890631"/>
                  </a:ext>
                </a:extLst>
              </a:tr>
              <a:tr h="290263">
                <a:tc>
                  <a:txBody>
                    <a:bodyPr/>
                    <a:lstStyle/>
                    <a:p>
                      <a:r>
                        <a:rPr kumimoji="1" lang="en-US" altLang="ja-JP" sz="1400" smtClean="0"/>
                        <a:t>Open Ports</a:t>
                      </a:r>
                      <a:endParaRPr kumimoji="1" lang="ja-JP" altLang="en-US" sz="14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smtClean="0"/>
                        <a:t>open_ports</a:t>
                      </a:r>
                      <a:endParaRPr kumimoji="1" lang="ja-JP" altLang="en-US" sz="1400" smtClean="0"/>
                    </a:p>
                  </a:txBody>
                  <a:tcPr/>
                </a:tc>
                <a:tc>
                  <a:txBody>
                    <a:bodyPr/>
                    <a:lstStyle/>
                    <a:p>
                      <a:r>
                        <a:rPr kumimoji="1" lang="en-US" altLang="ja-JP" sz="1400" smtClean="0"/>
                        <a:t>1</a:t>
                      </a:r>
                      <a:endParaRPr kumimoji="1" lang="ja-JP" altLang="en-US" sz="1400"/>
                    </a:p>
                  </a:txBody>
                  <a:tcPr/>
                </a:tc>
                <a:extLst>
                  <a:ext uri="{0D108BD9-81ED-4DB2-BD59-A6C34878D82A}">
                    <a16:rowId xmlns:a16="http://schemas.microsoft.com/office/drawing/2014/main" val="3067700620"/>
                  </a:ext>
                </a:extLst>
              </a:tr>
              <a:tr h="29026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smtClean="0"/>
                        <a:t>Start</a:t>
                      </a:r>
                      <a:r>
                        <a:rPr kumimoji="1" lang="ja-JP" altLang="en-US" sz="1400" smtClean="0"/>
                        <a:t> </a:t>
                      </a:r>
                      <a:r>
                        <a:rPr kumimoji="1" lang="en-US" altLang="ja-JP" sz="1400" smtClean="0"/>
                        <a:t>Service</a:t>
                      </a:r>
                      <a:endParaRPr kumimoji="1" lang="ja-JP" altLang="en-US" sz="1400" smtClean="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smtClean="0"/>
                        <a:t>deploy_config</a:t>
                      </a:r>
                      <a:endParaRPr kumimoji="1" lang="ja-JP" altLang="en-US" sz="1400" smtClean="0"/>
                    </a:p>
                  </a:txBody>
                  <a:tcPr/>
                </a:tc>
                <a:tc>
                  <a:txBody>
                    <a:bodyPr/>
                    <a:lstStyle/>
                    <a:p>
                      <a:r>
                        <a:rPr kumimoji="1" lang="en-US" altLang="ja-JP" sz="1400" smtClean="0"/>
                        <a:t>1</a:t>
                      </a:r>
                      <a:endParaRPr kumimoji="1" lang="ja-JP" altLang="en-US" sz="1400"/>
                    </a:p>
                  </a:txBody>
                  <a:tcPr/>
                </a:tc>
                <a:extLst>
                  <a:ext uri="{0D108BD9-81ED-4DB2-BD59-A6C34878D82A}">
                    <a16:rowId xmlns:a16="http://schemas.microsoft.com/office/drawing/2014/main" val="2988484239"/>
                  </a:ext>
                </a:extLst>
              </a:tr>
              <a:tr h="29026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smtClean="0"/>
                        <a:t>Start</a:t>
                      </a:r>
                      <a:r>
                        <a:rPr kumimoji="1" lang="ja-JP" altLang="en-US" sz="1400" smtClean="0"/>
                        <a:t> </a:t>
                      </a:r>
                      <a:r>
                        <a:rPr kumimoji="1" lang="en-US" altLang="ja-JP" sz="1400" smtClean="0"/>
                        <a:t>Service</a:t>
                      </a:r>
                      <a:endParaRPr kumimoji="1" lang="ja-JP" altLang="en-US" sz="1400" smtClean="0"/>
                    </a:p>
                  </a:txBody>
                  <a:tcPr/>
                </a:tc>
                <a:tc>
                  <a:txBody>
                    <a:bodyPr/>
                    <a:lstStyle/>
                    <a:p>
                      <a:r>
                        <a:rPr kumimoji="1" lang="en-US" altLang="ja-JP" sz="1400" err="1" smtClean="0"/>
                        <a:t>start_service</a:t>
                      </a:r>
                      <a:endParaRPr kumimoji="1" lang="ja-JP" altLang="en-US" sz="1400"/>
                    </a:p>
                  </a:txBody>
                  <a:tcPr/>
                </a:tc>
                <a:tc>
                  <a:txBody>
                    <a:bodyPr/>
                    <a:lstStyle/>
                    <a:p>
                      <a:r>
                        <a:rPr kumimoji="1" lang="en-US" altLang="ja-JP" sz="1400" smtClean="0"/>
                        <a:t>2</a:t>
                      </a:r>
                      <a:endParaRPr kumimoji="1" lang="ja-JP" altLang="en-US" sz="1400"/>
                    </a:p>
                  </a:txBody>
                  <a:tcPr/>
                </a:tc>
                <a:extLst>
                  <a:ext uri="{0D108BD9-81ED-4DB2-BD59-A6C34878D82A}">
                    <a16:rowId xmlns:a16="http://schemas.microsoft.com/office/drawing/2014/main" val="3238023613"/>
                  </a:ext>
                </a:extLst>
              </a:tr>
              <a:tr h="29026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smtClean="0"/>
                        <a:t>Start</a:t>
                      </a:r>
                      <a:r>
                        <a:rPr kumimoji="1" lang="ja-JP" altLang="en-US" sz="1400" smtClean="0"/>
                        <a:t> </a:t>
                      </a:r>
                      <a:r>
                        <a:rPr kumimoji="1" lang="en-US" altLang="ja-JP" sz="1400" smtClean="0"/>
                        <a:t>Service</a:t>
                      </a:r>
                      <a:endParaRPr kumimoji="1" lang="ja-JP" altLang="en-US" sz="1400" smtClean="0"/>
                    </a:p>
                  </a:txBody>
                  <a:tcPr/>
                </a:tc>
                <a:tc>
                  <a:txBody>
                    <a:bodyPr/>
                    <a:lstStyle/>
                    <a:p>
                      <a:r>
                        <a:rPr kumimoji="1" lang="en-US" altLang="ja-JP" sz="1400" err="1" smtClean="0"/>
                        <a:t>check_service_state</a:t>
                      </a:r>
                      <a:endParaRPr kumimoji="1" lang="ja-JP" altLang="en-US" sz="1400"/>
                    </a:p>
                  </a:txBody>
                  <a:tcPr/>
                </a:tc>
                <a:tc>
                  <a:txBody>
                    <a:bodyPr/>
                    <a:lstStyle/>
                    <a:p>
                      <a:r>
                        <a:rPr kumimoji="1" lang="en-US" altLang="ja-JP" sz="1400" smtClean="0"/>
                        <a:t>3</a:t>
                      </a:r>
                      <a:endParaRPr kumimoji="1" lang="ja-JP" altLang="en-US" sz="1400"/>
                    </a:p>
                  </a:txBody>
                  <a:tcPr/>
                </a:tc>
                <a:extLst>
                  <a:ext uri="{0D108BD9-81ED-4DB2-BD59-A6C34878D82A}">
                    <a16:rowId xmlns:a16="http://schemas.microsoft.com/office/drawing/2014/main" val="3117749007"/>
                  </a:ext>
                </a:extLst>
              </a:tr>
            </a:tbl>
          </a:graphicData>
        </a:graphic>
      </p:graphicFrame>
      <p:sp>
        <p:nvSpPr>
          <p:cNvPr id="9" name="角丸四角形 8"/>
          <p:cNvSpPr/>
          <p:nvPr/>
        </p:nvSpPr>
        <p:spPr bwMode="auto">
          <a:xfrm>
            <a:off x="6040174" y="5180916"/>
            <a:ext cx="2922444" cy="784349"/>
          </a:xfrm>
          <a:prstGeom prst="roundRect">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200" smtClean="0">
                <a:solidFill>
                  <a:schemeClr val="tx1"/>
                </a:solidFill>
                <a:latin typeface="+mn-ea"/>
              </a:rPr>
              <a:t>セットで実行する</a:t>
            </a:r>
            <a:r>
              <a:rPr lang="en-US" altLang="ja-JP" sz="1200" smtClean="0">
                <a:solidFill>
                  <a:schemeClr val="tx1"/>
                </a:solidFill>
                <a:latin typeface="+mn-ea"/>
              </a:rPr>
              <a:t>playbook</a:t>
            </a:r>
            <a:r>
              <a:rPr lang="ja-JP" altLang="en-US" sz="1200" smtClean="0">
                <a:solidFill>
                  <a:schemeClr val="tx1"/>
                </a:solidFill>
                <a:latin typeface="+mn-ea"/>
              </a:rPr>
              <a:t>として、</a:t>
            </a:r>
            <a:r>
              <a:rPr lang="en-US" altLang="ja-JP" sz="1200" smtClean="0">
                <a:solidFill>
                  <a:schemeClr val="tx1"/>
                </a:solidFill>
                <a:latin typeface="+mn-ea"/>
              </a:rPr>
              <a:t/>
            </a:r>
            <a:br>
              <a:rPr lang="en-US" altLang="ja-JP" sz="1200" smtClean="0">
                <a:solidFill>
                  <a:schemeClr val="tx1"/>
                </a:solidFill>
                <a:latin typeface="+mn-ea"/>
              </a:rPr>
            </a:br>
            <a:r>
              <a:rPr lang="ja-JP" altLang="en-US" sz="1200" smtClean="0">
                <a:solidFill>
                  <a:schemeClr val="tx1"/>
                </a:solidFill>
                <a:latin typeface="+mn-ea"/>
              </a:rPr>
              <a:t>「</a:t>
            </a:r>
            <a:r>
              <a:rPr lang="en-US" altLang="ja-JP" sz="1200" smtClean="0">
                <a:solidFill>
                  <a:schemeClr val="tx1"/>
                </a:solidFill>
                <a:latin typeface="+mn-ea"/>
              </a:rPr>
              <a:t>Start Service</a:t>
            </a:r>
            <a:r>
              <a:rPr lang="ja-JP" altLang="en-US" sz="1200" smtClean="0">
                <a:solidFill>
                  <a:schemeClr val="tx1"/>
                </a:solidFill>
                <a:latin typeface="+mn-ea"/>
              </a:rPr>
              <a:t>」には</a:t>
            </a:r>
            <a:r>
              <a:rPr lang="en-US" altLang="ja-JP" sz="1200" smtClean="0">
                <a:solidFill>
                  <a:schemeClr val="tx1"/>
                </a:solidFill>
                <a:latin typeface="+mn-ea"/>
              </a:rPr>
              <a:t>3</a:t>
            </a:r>
            <a:r>
              <a:rPr lang="ja-JP" altLang="en-US" sz="1200" smtClean="0">
                <a:solidFill>
                  <a:schemeClr val="tx1"/>
                </a:solidFill>
                <a:latin typeface="+mn-ea"/>
              </a:rPr>
              <a:t>つをまとめて</a:t>
            </a:r>
            <a:r>
              <a:rPr lang="en-US" altLang="ja-JP" sz="1200" smtClean="0">
                <a:solidFill>
                  <a:schemeClr val="tx1"/>
                </a:solidFill>
                <a:latin typeface="+mn-ea"/>
              </a:rPr>
              <a:t/>
            </a:r>
            <a:br>
              <a:rPr lang="en-US" altLang="ja-JP" sz="1200" smtClean="0">
                <a:solidFill>
                  <a:schemeClr val="tx1"/>
                </a:solidFill>
                <a:latin typeface="+mn-ea"/>
              </a:rPr>
            </a:br>
            <a:r>
              <a:rPr lang="ja-JP" altLang="en-US" sz="1200" smtClean="0">
                <a:solidFill>
                  <a:schemeClr val="tx1"/>
                </a:solidFill>
                <a:latin typeface="+mn-ea"/>
              </a:rPr>
              <a:t>関連付けています。</a:t>
            </a:r>
            <a:endParaRPr lang="en-US" altLang="ja-JP" sz="1200" smtClean="0">
              <a:solidFill>
                <a:schemeClr val="tx1"/>
              </a:solidFill>
              <a:latin typeface="+mn-ea"/>
            </a:endParaRPr>
          </a:p>
        </p:txBody>
      </p:sp>
      <p:sp>
        <p:nvSpPr>
          <p:cNvPr id="11" name="円形吹き出し 10"/>
          <p:cNvSpPr/>
          <p:nvPr/>
        </p:nvSpPr>
        <p:spPr bwMode="auto">
          <a:xfrm>
            <a:off x="5575309" y="5817608"/>
            <a:ext cx="766267" cy="540000"/>
          </a:xfrm>
          <a:prstGeom prst="wedgeEllipseCallout">
            <a:avLst>
              <a:gd name="adj1" fmla="val -53029"/>
              <a:gd name="adj2" fmla="val 54553"/>
            </a:avLst>
          </a:prstGeom>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algn="ctr"/>
            <a:r>
              <a:rPr lang="en-US" altLang="ja-JP" sz="1400" b="1" smtClean="0">
                <a:latin typeface="+mn-ea"/>
              </a:rPr>
              <a:t>Poin</a:t>
            </a:r>
            <a:r>
              <a:rPr lang="en-US" altLang="ja-JP" sz="1400" b="1">
                <a:latin typeface="+mn-ea"/>
              </a:rPr>
              <a:t>t</a:t>
            </a:r>
            <a:endParaRPr kumimoji="1" lang="ja-JP" altLang="en-US" sz="1400" b="1" smtClean="0">
              <a:latin typeface="+mn-ea"/>
            </a:endParaRPr>
          </a:p>
        </p:txBody>
      </p:sp>
    </p:spTree>
    <p:extLst>
      <p:ext uri="{BB962C8B-B14F-4D97-AF65-F5344CB8AC3E}">
        <p14:creationId xmlns:p14="http://schemas.microsoft.com/office/powerpoint/2010/main" val="411022636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図 2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512" y="2156466"/>
            <a:ext cx="6870923" cy="3864894"/>
          </a:xfrm>
          <a:prstGeom prst="rect">
            <a:avLst/>
          </a:prstGeom>
        </p:spPr>
      </p:pic>
      <p:sp>
        <p:nvSpPr>
          <p:cNvPr id="2" name="タイトル 1"/>
          <p:cNvSpPr>
            <a:spLocks noGrp="1"/>
          </p:cNvSpPr>
          <p:nvPr>
            <p:ph type="title"/>
          </p:nvPr>
        </p:nvSpPr>
        <p:spPr/>
        <p:txBody>
          <a:bodyPr/>
          <a:lstStyle/>
          <a:p>
            <a:r>
              <a:rPr kumimoji="1" lang="en-US" altLang="ja-JP" smtClean="0"/>
              <a:t>1.4</a:t>
            </a:r>
            <a:r>
              <a:rPr kumimoji="1" lang="ja-JP" altLang="en-US" smtClean="0"/>
              <a:t> </a:t>
            </a:r>
            <a:r>
              <a:rPr kumimoji="1" lang="en-US" altLang="ja-JP" smtClean="0">
                <a:latin typeface="Microsoft Sans Serif" panose="020B0604020202020204" pitchFamily="34" charset="0"/>
                <a:ea typeface="Microsoft Sans Serif" panose="020B0604020202020204" pitchFamily="34" charset="0"/>
                <a:cs typeface="Microsoft Sans Serif" panose="020B0604020202020204" pitchFamily="34" charset="0"/>
              </a:rPr>
              <a:t>Conductor</a:t>
            </a:r>
            <a:r>
              <a:rPr lang="ja-JP" altLang="en-US" smtClean="0"/>
              <a:t>の作成</a:t>
            </a:r>
            <a:endParaRPr kumimoji="1" lang="ja-JP" altLang="en-US"/>
          </a:p>
        </p:txBody>
      </p:sp>
      <p:sp>
        <p:nvSpPr>
          <p:cNvPr id="3" name="コンテンツ プレースホルダー 2"/>
          <p:cNvSpPr>
            <a:spLocks noGrp="1"/>
          </p:cNvSpPr>
          <p:nvPr>
            <p:ph sz="quarter" idx="10"/>
          </p:nvPr>
        </p:nvSpPr>
        <p:spPr/>
        <p:txBody>
          <a:bodyPr/>
          <a:lstStyle/>
          <a:p>
            <a:r>
              <a:rPr lang="en-US" altLang="ja-JP" b="1" smtClean="0"/>
              <a:t>Conductor</a:t>
            </a:r>
            <a:r>
              <a:rPr kumimoji="1" lang="ja-JP" altLang="en-US" b="1" smtClean="0"/>
              <a:t>を作成する</a:t>
            </a:r>
            <a:r>
              <a:rPr lang="en-US" altLang="ja-JP" smtClean="0"/>
              <a:t/>
            </a:r>
            <a:br>
              <a:rPr lang="en-US" altLang="ja-JP" smtClean="0"/>
            </a:br>
            <a:r>
              <a:rPr lang="ja-JP" altLang="en-US" sz="1600" smtClean="0"/>
              <a:t>定義した</a:t>
            </a:r>
            <a:r>
              <a:rPr lang="en-US" altLang="ja-JP" sz="1600" smtClean="0"/>
              <a:t>Movement</a:t>
            </a:r>
            <a:r>
              <a:rPr lang="ja-JP" altLang="en-US" sz="1600" smtClean="0"/>
              <a:t>をまとめた</a:t>
            </a:r>
            <a:r>
              <a:rPr lang="en-US" altLang="ja-JP" sz="1600" smtClean="0"/>
              <a:t>Conductor</a:t>
            </a:r>
            <a:r>
              <a:rPr lang="ja-JP" altLang="en-US" sz="1600" smtClean="0"/>
              <a:t>を作成しましょう。</a:t>
            </a:r>
            <a:r>
              <a:rPr lang="en-US" altLang="ja-JP" sz="1600" smtClean="0"/>
              <a:t/>
            </a:r>
            <a:br>
              <a:rPr lang="en-US" altLang="ja-JP" sz="1600" smtClean="0"/>
            </a:br>
            <a:endParaRPr kumimoji="1" lang="en-US" altLang="ja-JP" sz="1800" smtClean="0"/>
          </a:p>
          <a:p>
            <a:pPr marL="0" indent="0">
              <a:buNone/>
            </a:pPr>
            <a:r>
              <a:rPr lang="ja-JP" altLang="en-US" sz="1600" smtClean="0"/>
              <a:t>メニュー</a:t>
            </a:r>
            <a:r>
              <a:rPr lang="en-US" altLang="ja-JP" sz="1600" smtClean="0"/>
              <a:t>:</a:t>
            </a:r>
            <a:r>
              <a:rPr lang="ja-JP" altLang="en-US" sz="1600" smtClean="0"/>
              <a:t> </a:t>
            </a:r>
            <a:r>
              <a:rPr lang="en-US" altLang="ja-JP" sz="1600" b="1" smtClean="0"/>
              <a:t>Conductor &gt; Conductor</a:t>
            </a:r>
            <a:r>
              <a:rPr lang="ja-JP" altLang="en-US" sz="1600" b="1" smtClean="0"/>
              <a:t>クラス編集</a:t>
            </a:r>
            <a:endParaRPr lang="en-US" altLang="ja-JP" sz="1600" b="1" smtClean="0"/>
          </a:p>
          <a:p>
            <a:pPr marL="0" indent="0">
              <a:buNone/>
            </a:pPr>
            <a:endParaRPr kumimoji="1" lang="en-US" altLang="ja-JP" smtClean="0"/>
          </a:p>
        </p:txBody>
      </p:sp>
      <p:sp>
        <p:nvSpPr>
          <p:cNvPr id="7" name="角丸四角形 6"/>
          <p:cNvSpPr/>
          <p:nvPr/>
        </p:nvSpPr>
        <p:spPr bwMode="auto">
          <a:xfrm>
            <a:off x="5602959" y="2581426"/>
            <a:ext cx="1447475" cy="141634"/>
          </a:xfrm>
          <a:prstGeom prst="roundRect">
            <a:avLst>
              <a:gd name="adj" fmla="val 5764"/>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smtClean="0">
              <a:solidFill>
                <a:srgbClr val="FF0000"/>
              </a:solidFill>
              <a:latin typeface="+mn-ea"/>
            </a:endParaRPr>
          </a:p>
        </p:txBody>
      </p:sp>
      <p:sp>
        <p:nvSpPr>
          <p:cNvPr id="8" name="角丸四角形 7"/>
          <p:cNvSpPr/>
          <p:nvPr/>
        </p:nvSpPr>
        <p:spPr bwMode="auto">
          <a:xfrm>
            <a:off x="5627006" y="4042814"/>
            <a:ext cx="1423428" cy="1242372"/>
          </a:xfrm>
          <a:prstGeom prst="roundRect">
            <a:avLst>
              <a:gd name="adj" fmla="val 5764"/>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smtClean="0">
              <a:solidFill>
                <a:srgbClr val="FF0000"/>
              </a:solidFill>
              <a:latin typeface="+mn-ea"/>
            </a:endParaRPr>
          </a:p>
        </p:txBody>
      </p:sp>
      <p:sp>
        <p:nvSpPr>
          <p:cNvPr id="9" name="図形 8"/>
          <p:cNvSpPr/>
          <p:nvPr/>
        </p:nvSpPr>
        <p:spPr>
          <a:xfrm rot="21447710" flipH="1">
            <a:off x="4558691" y="3507970"/>
            <a:ext cx="952328" cy="800552"/>
          </a:xfrm>
          <a:prstGeom prst="swooshArrow">
            <a:avLst>
              <a:gd name="adj1" fmla="val 20732"/>
              <a:gd name="adj2" fmla="val 22713"/>
            </a:avLst>
          </a:prstGeom>
          <a:ln/>
        </p:spPr>
        <p:style>
          <a:lnRef idx="3">
            <a:schemeClr val="lt1"/>
          </a:lnRef>
          <a:fillRef idx="1">
            <a:schemeClr val="accent6"/>
          </a:fillRef>
          <a:effectRef idx="1">
            <a:schemeClr val="accent6"/>
          </a:effectRef>
          <a:fontRef idx="minor">
            <a:schemeClr val="lt1"/>
          </a:fontRef>
        </p:style>
        <p:txBody>
          <a:bodyPr/>
          <a:lstStyle/>
          <a:p>
            <a:endParaRPr lang="ja-JP" altLang="en-US"/>
          </a:p>
        </p:txBody>
      </p:sp>
      <p:sp>
        <p:nvSpPr>
          <p:cNvPr id="10" name="角丸四角形 9"/>
          <p:cNvSpPr/>
          <p:nvPr/>
        </p:nvSpPr>
        <p:spPr bwMode="auto">
          <a:xfrm>
            <a:off x="5034856" y="5413507"/>
            <a:ext cx="2232310" cy="504070"/>
          </a:xfrm>
          <a:prstGeom prst="roundRect">
            <a:avLst/>
          </a:prstGeom>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200" smtClean="0">
                <a:solidFill>
                  <a:schemeClr val="tx1"/>
                </a:solidFill>
                <a:latin typeface="+mn-ea"/>
              </a:rPr>
              <a:t>ドラッグ＆ドロップで</a:t>
            </a:r>
            <a:r>
              <a:rPr lang="en-US" altLang="ja-JP" sz="1200" smtClean="0">
                <a:solidFill>
                  <a:schemeClr val="tx1"/>
                </a:solidFill>
                <a:latin typeface="+mn-ea"/>
              </a:rPr>
              <a:t/>
            </a:r>
            <a:br>
              <a:rPr lang="en-US" altLang="ja-JP" sz="1200" smtClean="0">
                <a:solidFill>
                  <a:schemeClr val="tx1"/>
                </a:solidFill>
                <a:latin typeface="+mn-ea"/>
              </a:rPr>
            </a:br>
            <a:r>
              <a:rPr lang="ja-JP" altLang="en-US" sz="1200" smtClean="0">
                <a:solidFill>
                  <a:schemeClr val="tx1"/>
                </a:solidFill>
                <a:latin typeface="+mn-ea"/>
              </a:rPr>
              <a:t>必要な</a:t>
            </a:r>
            <a:r>
              <a:rPr lang="en-US" altLang="ja-JP" sz="1200" smtClean="0">
                <a:solidFill>
                  <a:schemeClr val="tx1"/>
                </a:solidFill>
                <a:latin typeface="+mn-ea"/>
              </a:rPr>
              <a:t>Movement</a:t>
            </a:r>
            <a:r>
              <a:rPr lang="ja-JP" altLang="en-US" sz="1200" smtClean="0">
                <a:solidFill>
                  <a:schemeClr val="tx1"/>
                </a:solidFill>
                <a:latin typeface="+mn-ea"/>
              </a:rPr>
              <a:t>を追加する。</a:t>
            </a:r>
            <a:endParaRPr lang="en-US" altLang="ja-JP" sz="1200">
              <a:solidFill>
                <a:schemeClr val="tx1"/>
              </a:solidFill>
              <a:latin typeface="+mn-ea"/>
            </a:endParaRPr>
          </a:p>
        </p:txBody>
      </p:sp>
      <p:sp>
        <p:nvSpPr>
          <p:cNvPr id="11" name="円形吹き出し 10"/>
          <p:cNvSpPr/>
          <p:nvPr/>
        </p:nvSpPr>
        <p:spPr bwMode="auto">
          <a:xfrm>
            <a:off x="4906968" y="5192464"/>
            <a:ext cx="301542" cy="312200"/>
          </a:xfrm>
          <a:prstGeom prst="wedgeEllipseCallout">
            <a:avLst>
              <a:gd name="adj1" fmla="val 186444"/>
              <a:gd name="adj2" fmla="val -63455"/>
            </a:avLst>
          </a:prstGeom>
          <a:ln w="19050">
            <a:solidFill>
              <a:schemeClr val="bg1"/>
            </a:solidFill>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algn="ctr"/>
            <a:r>
              <a:rPr lang="ja-JP" altLang="en-US" sz="1400" b="1">
                <a:latin typeface="+mn-ea"/>
              </a:rPr>
              <a:t>２</a:t>
            </a:r>
            <a:endParaRPr kumimoji="1" lang="ja-JP" altLang="en-US" sz="1400" b="1" smtClean="0">
              <a:latin typeface="+mn-ea"/>
            </a:endParaRPr>
          </a:p>
        </p:txBody>
      </p:sp>
      <p:sp>
        <p:nvSpPr>
          <p:cNvPr id="13" name="角丸四角形 12"/>
          <p:cNvSpPr/>
          <p:nvPr/>
        </p:nvSpPr>
        <p:spPr bwMode="auto">
          <a:xfrm>
            <a:off x="251400" y="3157327"/>
            <a:ext cx="4480752" cy="234263"/>
          </a:xfrm>
          <a:prstGeom prst="roundRect">
            <a:avLst>
              <a:gd name="adj" fmla="val 5764"/>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smtClean="0">
              <a:solidFill>
                <a:srgbClr val="FF0000"/>
              </a:solidFill>
              <a:latin typeface="+mn-ea"/>
            </a:endParaRPr>
          </a:p>
        </p:txBody>
      </p:sp>
      <p:sp>
        <p:nvSpPr>
          <p:cNvPr id="16" name="円形吹き出し 15"/>
          <p:cNvSpPr/>
          <p:nvPr/>
        </p:nvSpPr>
        <p:spPr bwMode="auto">
          <a:xfrm>
            <a:off x="1419692" y="3646050"/>
            <a:ext cx="301542" cy="312200"/>
          </a:xfrm>
          <a:prstGeom prst="wedgeEllipseCallout">
            <a:avLst>
              <a:gd name="adj1" fmla="val 32526"/>
              <a:gd name="adj2" fmla="val -152209"/>
            </a:avLst>
          </a:prstGeom>
          <a:ln w="19050">
            <a:solidFill>
              <a:schemeClr val="bg1"/>
            </a:solidFill>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algn="ctr"/>
            <a:r>
              <a:rPr lang="ja-JP" altLang="en-US" sz="1400" b="1">
                <a:latin typeface="+mn-ea"/>
              </a:rPr>
              <a:t>３</a:t>
            </a:r>
            <a:endParaRPr kumimoji="1" lang="ja-JP" altLang="en-US" sz="1400" b="1" smtClean="0">
              <a:latin typeface="+mn-ea"/>
            </a:endParaRPr>
          </a:p>
        </p:txBody>
      </p:sp>
      <p:sp>
        <p:nvSpPr>
          <p:cNvPr id="17" name="角丸四角形 16"/>
          <p:cNvSpPr/>
          <p:nvPr/>
        </p:nvSpPr>
        <p:spPr bwMode="auto">
          <a:xfrm>
            <a:off x="1419692" y="5641164"/>
            <a:ext cx="1533931" cy="346234"/>
          </a:xfrm>
          <a:prstGeom prst="roundRect">
            <a:avLst/>
          </a:prstGeom>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en-US" altLang="ja-JP" sz="1200" smtClean="0">
                <a:solidFill>
                  <a:schemeClr val="tx1"/>
                </a:solidFill>
                <a:latin typeface="+mn-ea"/>
              </a:rPr>
              <a:t>[</a:t>
            </a:r>
            <a:r>
              <a:rPr lang="ja-JP" altLang="en-US" sz="1200" smtClean="0">
                <a:solidFill>
                  <a:schemeClr val="tx1"/>
                </a:solidFill>
                <a:latin typeface="+mn-ea"/>
              </a:rPr>
              <a:t>登録</a:t>
            </a:r>
            <a:r>
              <a:rPr lang="en-US" altLang="ja-JP" sz="1200" smtClean="0">
                <a:solidFill>
                  <a:schemeClr val="tx1"/>
                </a:solidFill>
                <a:latin typeface="+mn-ea"/>
              </a:rPr>
              <a:t>]</a:t>
            </a:r>
            <a:r>
              <a:rPr lang="ja-JP" altLang="en-US" sz="1200" smtClean="0">
                <a:solidFill>
                  <a:schemeClr val="tx1"/>
                </a:solidFill>
                <a:latin typeface="+mn-ea"/>
              </a:rPr>
              <a:t>を押下する。</a:t>
            </a:r>
            <a:endParaRPr lang="en-US" altLang="ja-JP" sz="1200">
              <a:solidFill>
                <a:schemeClr val="tx1"/>
              </a:solidFill>
              <a:latin typeface="+mn-ea"/>
            </a:endParaRPr>
          </a:p>
        </p:txBody>
      </p:sp>
      <p:sp>
        <p:nvSpPr>
          <p:cNvPr id="18" name="円形吹き出し 17"/>
          <p:cNvSpPr/>
          <p:nvPr/>
        </p:nvSpPr>
        <p:spPr bwMode="auto">
          <a:xfrm>
            <a:off x="1202932" y="5453899"/>
            <a:ext cx="301542" cy="312200"/>
          </a:xfrm>
          <a:prstGeom prst="wedgeEllipseCallout">
            <a:avLst>
              <a:gd name="adj1" fmla="val -201797"/>
              <a:gd name="adj2" fmla="val 96303"/>
            </a:avLst>
          </a:prstGeom>
          <a:ln w="19050">
            <a:solidFill>
              <a:schemeClr val="bg1"/>
            </a:solidFill>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algn="ctr"/>
            <a:r>
              <a:rPr lang="ja-JP" altLang="en-US" sz="1400" b="1">
                <a:latin typeface="+mn-ea"/>
              </a:rPr>
              <a:t>４</a:t>
            </a:r>
            <a:endParaRPr kumimoji="1" lang="ja-JP" altLang="en-US" sz="1400" b="1" smtClean="0">
              <a:latin typeface="+mn-ea"/>
            </a:endParaRPr>
          </a:p>
        </p:txBody>
      </p:sp>
      <p:sp>
        <p:nvSpPr>
          <p:cNvPr id="19" name="角丸四角形 18"/>
          <p:cNvSpPr/>
          <p:nvPr/>
        </p:nvSpPr>
        <p:spPr bwMode="auto">
          <a:xfrm>
            <a:off x="179512" y="5877340"/>
            <a:ext cx="554477" cy="144020"/>
          </a:xfrm>
          <a:prstGeom prst="roundRect">
            <a:avLst>
              <a:gd name="adj" fmla="val 5764"/>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smtClean="0">
              <a:solidFill>
                <a:srgbClr val="FF0000"/>
              </a:solidFill>
              <a:latin typeface="+mn-ea"/>
            </a:endParaRPr>
          </a:p>
        </p:txBody>
      </p:sp>
      <p:graphicFrame>
        <p:nvGraphicFramePr>
          <p:cNvPr id="12" name="表 11"/>
          <p:cNvGraphicFramePr>
            <a:graphicFrameLocks noGrp="1"/>
          </p:cNvGraphicFramePr>
          <p:nvPr>
            <p:extLst>
              <p:ext uri="{D42A27DB-BD31-4B8C-83A1-F6EECF244321}">
                <p14:modId xmlns:p14="http://schemas.microsoft.com/office/powerpoint/2010/main" val="3981557378"/>
              </p:ext>
            </p:extLst>
          </p:nvPr>
        </p:nvGraphicFramePr>
        <p:xfrm>
          <a:off x="1623011" y="4212710"/>
          <a:ext cx="2084869" cy="1075229"/>
        </p:xfrm>
        <a:graphic>
          <a:graphicData uri="http://schemas.openxmlformats.org/drawingml/2006/table">
            <a:tbl>
              <a:tblPr firstRow="1" bandRow="1">
                <a:tableStyleId>{93296810-A885-4BE3-A3E7-6D5BEEA58F35}</a:tableStyleId>
              </a:tblPr>
              <a:tblGrid>
                <a:gridCol w="1290633">
                  <a:extLst>
                    <a:ext uri="{9D8B030D-6E8A-4147-A177-3AD203B41FA5}">
                      <a16:colId xmlns:a16="http://schemas.microsoft.com/office/drawing/2014/main" val="4248193966"/>
                    </a:ext>
                  </a:extLst>
                </a:gridCol>
                <a:gridCol w="794236">
                  <a:extLst>
                    <a:ext uri="{9D8B030D-6E8A-4147-A177-3AD203B41FA5}">
                      <a16:colId xmlns:a16="http://schemas.microsoft.com/office/drawing/2014/main" val="2879362138"/>
                    </a:ext>
                  </a:extLst>
                </a:gridCol>
              </a:tblGrid>
              <a:tr h="233300">
                <a:tc>
                  <a:txBody>
                    <a:bodyPr/>
                    <a:lstStyle/>
                    <a:p>
                      <a:r>
                        <a:rPr kumimoji="1" lang="en-US" altLang="ja-JP" sz="1100" smtClean="0"/>
                        <a:t>Movement</a:t>
                      </a:r>
                      <a:endParaRPr kumimoji="1" lang="ja-JP" altLang="en-US" sz="1100"/>
                    </a:p>
                  </a:txBody>
                  <a:tcPr/>
                </a:tc>
                <a:tc>
                  <a:txBody>
                    <a:bodyPr/>
                    <a:lstStyle/>
                    <a:p>
                      <a:r>
                        <a:rPr kumimoji="1" lang="ja-JP" altLang="en-US" sz="1100" smtClean="0"/>
                        <a:t>作業順序</a:t>
                      </a:r>
                      <a:endParaRPr kumimoji="1" lang="ja-JP" altLang="en-US" sz="1100"/>
                    </a:p>
                  </a:txBody>
                  <a:tcPr/>
                </a:tc>
                <a:extLst>
                  <a:ext uri="{0D108BD9-81ED-4DB2-BD59-A6C34878D82A}">
                    <a16:rowId xmlns:a16="http://schemas.microsoft.com/office/drawing/2014/main" val="3155595021"/>
                  </a:ext>
                </a:extLst>
              </a:tr>
              <a:tr h="29798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100" smtClean="0"/>
                        <a:t>Install</a:t>
                      </a:r>
                      <a:r>
                        <a:rPr kumimoji="1" lang="en-US" altLang="ja-JP" sz="1100" baseline="0" smtClean="0"/>
                        <a:t> Packages</a:t>
                      </a:r>
                      <a:endParaRPr kumimoji="1" lang="ja-JP" altLang="en-US" sz="1100" smtClean="0"/>
                    </a:p>
                  </a:txBody>
                  <a:tcPr/>
                </a:tc>
                <a:tc>
                  <a:txBody>
                    <a:bodyPr/>
                    <a:lstStyle/>
                    <a:p>
                      <a:r>
                        <a:rPr kumimoji="1" lang="en-US" altLang="ja-JP" sz="1100" smtClean="0"/>
                        <a:t>1</a:t>
                      </a:r>
                      <a:endParaRPr kumimoji="1" lang="ja-JP" altLang="en-US" sz="1100"/>
                    </a:p>
                  </a:txBody>
                  <a:tcPr/>
                </a:tc>
                <a:extLst>
                  <a:ext uri="{0D108BD9-81ED-4DB2-BD59-A6C34878D82A}">
                    <a16:rowId xmlns:a16="http://schemas.microsoft.com/office/drawing/2014/main" val="2032819985"/>
                  </a:ext>
                </a:extLst>
              </a:tr>
              <a:tr h="255180">
                <a:tc>
                  <a:txBody>
                    <a:bodyPr/>
                    <a:lstStyle/>
                    <a:p>
                      <a:r>
                        <a:rPr kumimoji="1" lang="en-US" altLang="ja-JP" sz="1100" smtClean="0"/>
                        <a:t>Open Ports</a:t>
                      </a:r>
                      <a:endParaRPr kumimoji="1" lang="ja-JP" altLang="en-US" sz="1100"/>
                    </a:p>
                  </a:txBody>
                  <a:tcPr/>
                </a:tc>
                <a:tc>
                  <a:txBody>
                    <a:bodyPr/>
                    <a:lstStyle/>
                    <a:p>
                      <a:r>
                        <a:rPr kumimoji="1" lang="en-US" altLang="ja-JP" sz="1100" smtClean="0"/>
                        <a:t>2</a:t>
                      </a:r>
                      <a:endParaRPr kumimoji="1" lang="ja-JP" altLang="en-US" sz="1100"/>
                    </a:p>
                  </a:txBody>
                  <a:tcPr/>
                </a:tc>
                <a:extLst>
                  <a:ext uri="{0D108BD9-81ED-4DB2-BD59-A6C34878D82A}">
                    <a16:rowId xmlns:a16="http://schemas.microsoft.com/office/drawing/2014/main" val="1860247556"/>
                  </a:ext>
                </a:extLst>
              </a:tr>
              <a:tr h="2551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100" smtClean="0"/>
                        <a:t>Start</a:t>
                      </a:r>
                      <a:r>
                        <a:rPr kumimoji="1" lang="ja-JP" altLang="en-US" sz="1100" smtClean="0"/>
                        <a:t> </a:t>
                      </a:r>
                      <a:r>
                        <a:rPr kumimoji="1" lang="en-US" altLang="ja-JP" sz="1100" smtClean="0"/>
                        <a:t>Service</a:t>
                      </a:r>
                      <a:endParaRPr kumimoji="1" lang="ja-JP" altLang="en-US" sz="1100" smtClean="0"/>
                    </a:p>
                  </a:txBody>
                  <a:tcPr/>
                </a:tc>
                <a:tc>
                  <a:txBody>
                    <a:bodyPr/>
                    <a:lstStyle/>
                    <a:p>
                      <a:r>
                        <a:rPr kumimoji="1" lang="en-US" altLang="ja-JP" sz="1100" smtClean="0"/>
                        <a:t>3</a:t>
                      </a:r>
                      <a:endParaRPr kumimoji="1" lang="ja-JP" altLang="en-US" sz="1100"/>
                    </a:p>
                  </a:txBody>
                  <a:tcPr/>
                </a:tc>
                <a:extLst>
                  <a:ext uri="{0D108BD9-81ED-4DB2-BD59-A6C34878D82A}">
                    <a16:rowId xmlns:a16="http://schemas.microsoft.com/office/drawing/2014/main" val="3664011049"/>
                  </a:ext>
                </a:extLst>
              </a:tr>
            </a:tbl>
          </a:graphicData>
        </a:graphic>
      </p:graphicFrame>
      <p:sp>
        <p:nvSpPr>
          <p:cNvPr id="15" name="角丸四角形 14"/>
          <p:cNvSpPr/>
          <p:nvPr/>
        </p:nvSpPr>
        <p:spPr bwMode="auto">
          <a:xfrm>
            <a:off x="1619590" y="3865528"/>
            <a:ext cx="2088290" cy="346234"/>
          </a:xfrm>
          <a:prstGeom prst="roundRect">
            <a:avLst/>
          </a:prstGeom>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200" smtClean="0">
                <a:solidFill>
                  <a:schemeClr val="tx1"/>
                </a:solidFill>
                <a:latin typeface="+mn-ea"/>
              </a:rPr>
              <a:t>作業順にノード同士を繋ぐ。</a:t>
            </a:r>
            <a:endParaRPr lang="en-US" altLang="ja-JP" sz="1200">
              <a:solidFill>
                <a:schemeClr val="tx1"/>
              </a:solidFill>
              <a:latin typeface="+mn-ea"/>
            </a:endParaRPr>
          </a:p>
        </p:txBody>
      </p:sp>
      <p:graphicFrame>
        <p:nvGraphicFramePr>
          <p:cNvPr id="20" name="表 19"/>
          <p:cNvGraphicFramePr>
            <a:graphicFrameLocks noGrp="1"/>
          </p:cNvGraphicFramePr>
          <p:nvPr>
            <p:extLst>
              <p:ext uri="{D42A27DB-BD31-4B8C-83A1-F6EECF244321}">
                <p14:modId xmlns:p14="http://schemas.microsoft.com/office/powerpoint/2010/main" val="3128664752"/>
              </p:ext>
            </p:extLst>
          </p:nvPr>
        </p:nvGraphicFramePr>
        <p:xfrm>
          <a:off x="7082407" y="3037131"/>
          <a:ext cx="1296180" cy="518160"/>
        </p:xfrm>
        <a:graphic>
          <a:graphicData uri="http://schemas.openxmlformats.org/drawingml/2006/table">
            <a:tbl>
              <a:tblPr firstRow="1" bandRow="1">
                <a:tableStyleId>{93296810-A885-4BE3-A3E7-6D5BEEA58F35}</a:tableStyleId>
              </a:tblPr>
              <a:tblGrid>
                <a:gridCol w="1296180">
                  <a:extLst>
                    <a:ext uri="{9D8B030D-6E8A-4147-A177-3AD203B41FA5}">
                      <a16:colId xmlns:a16="http://schemas.microsoft.com/office/drawing/2014/main" val="2953390857"/>
                    </a:ext>
                  </a:extLst>
                </a:gridCol>
              </a:tblGrid>
              <a:tr h="220813">
                <a:tc>
                  <a:txBody>
                    <a:bodyPr/>
                    <a:lstStyle/>
                    <a:p>
                      <a:r>
                        <a:rPr kumimoji="1" lang="en-US" altLang="ja-JP" sz="1100" smtClean="0"/>
                        <a:t>Conductor</a:t>
                      </a:r>
                      <a:r>
                        <a:rPr kumimoji="1" lang="ja-JP" altLang="en-US" sz="1100" smtClean="0"/>
                        <a:t>名</a:t>
                      </a:r>
                      <a:endParaRPr kumimoji="1" lang="ja-JP" altLang="en-US" sz="1100"/>
                    </a:p>
                  </a:txBody>
                  <a:tcPr/>
                </a:tc>
                <a:extLst>
                  <a:ext uri="{0D108BD9-81ED-4DB2-BD59-A6C34878D82A}">
                    <a16:rowId xmlns:a16="http://schemas.microsoft.com/office/drawing/2014/main" val="1770740808"/>
                  </a:ext>
                </a:extLst>
              </a:tr>
              <a:tr h="22081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100" smtClean="0"/>
                        <a:t>サービス追加</a:t>
                      </a:r>
                    </a:p>
                  </a:txBody>
                  <a:tcPr/>
                </a:tc>
                <a:extLst>
                  <a:ext uri="{0D108BD9-81ED-4DB2-BD59-A6C34878D82A}">
                    <a16:rowId xmlns:a16="http://schemas.microsoft.com/office/drawing/2014/main" val="2215429472"/>
                  </a:ext>
                </a:extLst>
              </a:tr>
            </a:tbl>
          </a:graphicData>
        </a:graphic>
      </p:graphicFrame>
      <p:sp>
        <p:nvSpPr>
          <p:cNvPr id="5" name="角丸四角形 4"/>
          <p:cNvSpPr/>
          <p:nvPr/>
        </p:nvSpPr>
        <p:spPr bwMode="auto">
          <a:xfrm>
            <a:off x="4856988" y="3037131"/>
            <a:ext cx="2232310" cy="432060"/>
          </a:xfrm>
          <a:prstGeom prst="roundRect">
            <a:avLst/>
          </a:prstGeom>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en-US" altLang="ja-JP" sz="1200" smtClean="0">
                <a:solidFill>
                  <a:schemeClr val="tx1"/>
                </a:solidFill>
                <a:latin typeface="+mn-ea"/>
              </a:rPr>
              <a:t>Conductor</a:t>
            </a:r>
            <a:r>
              <a:rPr lang="ja-JP" altLang="en-US" sz="1200" smtClean="0">
                <a:solidFill>
                  <a:schemeClr val="tx1"/>
                </a:solidFill>
                <a:latin typeface="+mn-ea"/>
              </a:rPr>
              <a:t>の名前を入力する。</a:t>
            </a:r>
            <a:endParaRPr lang="en-US" altLang="ja-JP" sz="1200">
              <a:solidFill>
                <a:schemeClr val="tx1"/>
              </a:solidFill>
              <a:latin typeface="+mn-ea"/>
            </a:endParaRPr>
          </a:p>
        </p:txBody>
      </p:sp>
      <p:sp>
        <p:nvSpPr>
          <p:cNvPr id="6" name="円形吹き出し 5"/>
          <p:cNvSpPr/>
          <p:nvPr/>
        </p:nvSpPr>
        <p:spPr bwMode="auto">
          <a:xfrm>
            <a:off x="4740822" y="2824874"/>
            <a:ext cx="301542" cy="312200"/>
          </a:xfrm>
          <a:prstGeom prst="wedgeEllipseCallout">
            <a:avLst>
              <a:gd name="adj1" fmla="val 216883"/>
              <a:gd name="adj2" fmla="val -49310"/>
            </a:avLst>
          </a:prstGeom>
          <a:ln w="19050">
            <a:solidFill>
              <a:schemeClr val="bg1"/>
            </a:solidFill>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algn="ctr"/>
            <a:r>
              <a:rPr kumimoji="1" lang="ja-JP" altLang="en-US" sz="1400" b="1" smtClean="0">
                <a:latin typeface="+mn-ea"/>
              </a:rPr>
              <a:t>１</a:t>
            </a:r>
          </a:p>
        </p:txBody>
      </p:sp>
    </p:spTree>
    <p:extLst>
      <p:ext uri="{BB962C8B-B14F-4D97-AF65-F5344CB8AC3E}">
        <p14:creationId xmlns:p14="http://schemas.microsoft.com/office/powerpoint/2010/main" val="9349861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smtClean="0"/>
              <a:t>1.5</a:t>
            </a:r>
            <a:r>
              <a:rPr lang="ja-JP" altLang="en-US" smtClean="0"/>
              <a:t> </a:t>
            </a:r>
            <a:r>
              <a:rPr kumimoji="1" lang="ja-JP" altLang="en-US" smtClean="0"/>
              <a:t>オペレーションの</a:t>
            </a:r>
            <a:r>
              <a:rPr lang="ja-JP" altLang="en-US"/>
              <a:t>登録</a:t>
            </a:r>
            <a:endParaRPr kumimoji="1" lang="ja-JP" altLang="en-US"/>
          </a:p>
        </p:txBody>
      </p:sp>
      <p:sp>
        <p:nvSpPr>
          <p:cNvPr id="3" name="コンテンツ プレースホルダー 2"/>
          <p:cNvSpPr>
            <a:spLocks noGrp="1"/>
          </p:cNvSpPr>
          <p:nvPr>
            <p:ph sz="quarter" idx="10"/>
          </p:nvPr>
        </p:nvSpPr>
        <p:spPr/>
        <p:txBody>
          <a:bodyPr>
            <a:normAutofit/>
          </a:bodyPr>
          <a:lstStyle/>
          <a:p>
            <a:r>
              <a:rPr kumimoji="1" lang="ja-JP" altLang="en-US" b="1" smtClean="0"/>
              <a:t>オペレーションを新規登録する</a:t>
            </a:r>
            <a:r>
              <a:rPr lang="en-US" altLang="ja-JP"/>
              <a:t/>
            </a:r>
            <a:br>
              <a:rPr lang="en-US" altLang="ja-JP"/>
            </a:br>
            <a:r>
              <a:rPr lang="ja-JP" altLang="en-US" sz="1600" smtClean="0"/>
              <a:t>オペレーションを作成し、</a:t>
            </a:r>
            <a:r>
              <a:rPr lang="en-US" altLang="ja-JP" sz="1600" smtClean="0"/>
              <a:t>Movement</a:t>
            </a:r>
            <a:r>
              <a:rPr lang="ja-JP" altLang="en-US" sz="1600" smtClean="0"/>
              <a:t>とホストを</a:t>
            </a:r>
            <a:r>
              <a:rPr lang="ja-JP" altLang="en-US" sz="1600"/>
              <a:t>関連</a:t>
            </a:r>
            <a:r>
              <a:rPr lang="ja-JP" altLang="en-US" sz="1600" smtClean="0"/>
              <a:t>付けましょう。</a:t>
            </a:r>
            <a:r>
              <a:rPr lang="en-US" altLang="ja-JP" sz="1600"/>
              <a:t/>
            </a:r>
            <a:br>
              <a:rPr lang="en-US" altLang="ja-JP" sz="1600"/>
            </a:br>
            <a:r>
              <a:rPr lang="en-US" altLang="ja-JP" sz="1600"/>
              <a:t>※</a:t>
            </a:r>
            <a:r>
              <a:rPr lang="ja-JP" altLang="en-US" sz="1600"/>
              <a:t>オペレーションとは、作業全体を示す</a:t>
            </a:r>
            <a:r>
              <a:rPr lang="en-US" altLang="ja-JP" sz="1600"/>
              <a:t>ITA</a:t>
            </a:r>
            <a:r>
              <a:rPr lang="ja-JP" altLang="en-US" sz="1600"/>
              <a:t>システム内で使用する</a:t>
            </a:r>
            <a:r>
              <a:rPr lang="ja-JP" altLang="en-US" sz="1600">
                <a:solidFill>
                  <a:srgbClr val="FF0000"/>
                </a:solidFill>
              </a:rPr>
              <a:t>作業</a:t>
            </a:r>
            <a:r>
              <a:rPr lang="ja-JP" altLang="en-US" sz="1600" smtClean="0">
                <a:solidFill>
                  <a:srgbClr val="FF0000"/>
                </a:solidFill>
              </a:rPr>
              <a:t>名称</a:t>
            </a:r>
            <a:r>
              <a:rPr lang="ja-JP" altLang="en-US" sz="1600" smtClean="0"/>
              <a:t>です。</a:t>
            </a:r>
            <a:endParaRPr lang="en-US" altLang="ja-JP" sz="1600"/>
          </a:p>
          <a:p>
            <a:pPr marL="0" indent="0">
              <a:buNone/>
            </a:pPr>
            <a:endParaRPr lang="en-US" altLang="ja-JP" sz="1600" smtClean="0"/>
          </a:p>
          <a:p>
            <a:pPr marL="0" indent="0">
              <a:lnSpc>
                <a:spcPct val="150000"/>
              </a:lnSpc>
              <a:buNone/>
            </a:pPr>
            <a:r>
              <a:rPr kumimoji="1" lang="ja-JP" altLang="en-US" sz="1600" smtClean="0"/>
              <a:t>メニュー：</a:t>
            </a:r>
            <a:r>
              <a:rPr kumimoji="1" lang="ja-JP" altLang="en-US" sz="1600" b="1" smtClean="0"/>
              <a:t>基本コンソール </a:t>
            </a:r>
            <a:r>
              <a:rPr kumimoji="1" lang="en-US" altLang="ja-JP" sz="1600" b="1" smtClean="0"/>
              <a:t>&gt;</a:t>
            </a:r>
            <a:r>
              <a:rPr kumimoji="1" lang="ja-JP" altLang="en-US" sz="1600" b="1" smtClean="0"/>
              <a:t> 投入オペレーション一覧</a:t>
            </a:r>
            <a:endParaRPr lang="en-US" altLang="ja-JP" sz="1600" b="1"/>
          </a:p>
          <a:p>
            <a:pPr marL="457200" indent="-457200">
              <a:buFont typeface="+mj-ea"/>
              <a:buAutoNum type="circleNumDbPlain"/>
            </a:pPr>
            <a:r>
              <a:rPr kumimoji="1" lang="ja-JP" altLang="en-US" sz="1600" smtClean="0"/>
              <a:t>登録 </a:t>
            </a:r>
            <a:r>
              <a:rPr lang="en-US" altLang="ja-JP" sz="1600" smtClean="0"/>
              <a:t>&gt; </a:t>
            </a:r>
            <a:r>
              <a:rPr lang="ja-JP" altLang="en-US" sz="1600" smtClean="0"/>
              <a:t>登録開始 を押下する。</a:t>
            </a:r>
            <a:endParaRPr lang="en-US" altLang="ja-JP" sz="1600" smtClean="0"/>
          </a:p>
          <a:p>
            <a:pPr marL="457200" indent="-457200">
              <a:buFont typeface="+mj-ea"/>
              <a:buAutoNum type="circleNumDbPlain"/>
            </a:pPr>
            <a:r>
              <a:rPr lang="ja-JP" altLang="en-US" sz="1600"/>
              <a:t>各項目へ下表のように入力し、</a:t>
            </a:r>
            <a:r>
              <a:rPr lang="en-US" altLang="ja-JP" sz="1600"/>
              <a:t>[</a:t>
            </a:r>
            <a:r>
              <a:rPr lang="ja-JP" altLang="en-US" sz="1600"/>
              <a:t>登録</a:t>
            </a:r>
            <a:r>
              <a:rPr lang="en-US" altLang="ja-JP" sz="1600"/>
              <a:t>]</a:t>
            </a:r>
            <a:r>
              <a:rPr lang="ja-JP" altLang="en-US" sz="1600"/>
              <a:t>を押下する</a:t>
            </a:r>
            <a:r>
              <a:rPr lang="ja-JP" altLang="en-US" sz="1600" smtClean="0"/>
              <a:t>。</a:t>
            </a:r>
            <a:endParaRPr lang="en-US" altLang="ja-JP" sz="1600" smtClean="0"/>
          </a:p>
          <a:p>
            <a:pPr marL="0" indent="0">
              <a:buNone/>
            </a:pPr>
            <a:endParaRPr kumimoji="1" lang="en-US" altLang="ja-JP" sz="1800"/>
          </a:p>
          <a:p>
            <a:pPr marL="0" indent="0">
              <a:buNone/>
            </a:pPr>
            <a:endParaRPr kumimoji="1" lang="en-US" altLang="ja-JP" sz="1800" smtClean="0"/>
          </a:p>
          <a:p>
            <a:endParaRPr lang="en-US" altLang="ja-JP" sz="1800"/>
          </a:p>
          <a:p>
            <a:endParaRPr kumimoji="1" lang="ja-JP" altLang="en-US" sz="1800"/>
          </a:p>
        </p:txBody>
      </p:sp>
      <p:pic>
        <p:nvPicPr>
          <p:cNvPr id="4" name="図 3"/>
          <p:cNvPicPr>
            <a:picLocks noChangeAspect="1"/>
          </p:cNvPicPr>
          <p:nvPr/>
        </p:nvPicPr>
        <p:blipFill>
          <a:blip r:embed="rId2"/>
          <a:stretch>
            <a:fillRect/>
          </a:stretch>
        </p:blipFill>
        <p:spPr>
          <a:xfrm>
            <a:off x="177212" y="3065958"/>
            <a:ext cx="4394788" cy="1752714"/>
          </a:xfrm>
          <a:prstGeom prst="rect">
            <a:avLst/>
          </a:prstGeom>
          <a:ln>
            <a:noFill/>
          </a:ln>
        </p:spPr>
      </p:pic>
      <p:graphicFrame>
        <p:nvGraphicFramePr>
          <p:cNvPr id="5" name="表 4"/>
          <p:cNvGraphicFramePr>
            <a:graphicFrameLocks noGrp="1"/>
          </p:cNvGraphicFramePr>
          <p:nvPr>
            <p:extLst>
              <p:ext uri="{D42A27DB-BD31-4B8C-83A1-F6EECF244321}">
                <p14:modId xmlns:p14="http://schemas.microsoft.com/office/powerpoint/2010/main" val="3691198105"/>
              </p:ext>
            </p:extLst>
          </p:nvPr>
        </p:nvGraphicFramePr>
        <p:xfrm>
          <a:off x="177212" y="4922839"/>
          <a:ext cx="4682828" cy="1067343"/>
        </p:xfrm>
        <a:graphic>
          <a:graphicData uri="http://schemas.openxmlformats.org/drawingml/2006/table">
            <a:tbl>
              <a:tblPr firstRow="1" bandRow="1">
                <a:tableStyleId>{93296810-A885-4BE3-A3E7-6D5BEEA58F35}</a:tableStyleId>
              </a:tblPr>
              <a:tblGrid>
                <a:gridCol w="2341414">
                  <a:extLst>
                    <a:ext uri="{9D8B030D-6E8A-4147-A177-3AD203B41FA5}">
                      <a16:colId xmlns:a16="http://schemas.microsoft.com/office/drawing/2014/main" val="2677977182"/>
                    </a:ext>
                  </a:extLst>
                </a:gridCol>
                <a:gridCol w="2341414">
                  <a:extLst>
                    <a:ext uri="{9D8B030D-6E8A-4147-A177-3AD203B41FA5}">
                      <a16:colId xmlns:a16="http://schemas.microsoft.com/office/drawing/2014/main" val="2856548907"/>
                    </a:ext>
                  </a:extLst>
                </a:gridCol>
              </a:tblGrid>
              <a:tr h="355781">
                <a:tc>
                  <a:txBody>
                    <a:bodyPr/>
                    <a:lstStyle/>
                    <a:p>
                      <a:r>
                        <a:rPr kumimoji="1" lang="ja-JP" altLang="en-US" sz="1400" smtClean="0"/>
                        <a:t>オペレーション名</a:t>
                      </a:r>
                      <a:endParaRPr kumimoji="1" lang="ja-JP" altLang="en-US" sz="1400"/>
                    </a:p>
                  </a:txBody>
                  <a:tcPr/>
                </a:tc>
                <a:tc>
                  <a:txBody>
                    <a:bodyPr/>
                    <a:lstStyle/>
                    <a:p>
                      <a:r>
                        <a:rPr kumimoji="1" lang="ja-JP" altLang="en-US" sz="1400" smtClean="0"/>
                        <a:t>実施予定日時</a:t>
                      </a:r>
                      <a:endParaRPr kumimoji="1" lang="ja-JP" altLang="en-US" sz="1400"/>
                    </a:p>
                  </a:txBody>
                  <a:tcPr/>
                </a:tc>
                <a:extLst>
                  <a:ext uri="{0D108BD9-81ED-4DB2-BD59-A6C34878D82A}">
                    <a16:rowId xmlns:a16="http://schemas.microsoft.com/office/drawing/2014/main" val="2288927196"/>
                  </a:ext>
                </a:extLst>
              </a:tr>
              <a:tr h="355781">
                <a:tc>
                  <a:txBody>
                    <a:bodyPr/>
                    <a:lstStyle/>
                    <a:p>
                      <a:r>
                        <a:rPr kumimoji="1" lang="en-US" altLang="ja-JP" sz="1400" smtClean="0"/>
                        <a:t>Install Apache</a:t>
                      </a:r>
                      <a:endParaRPr kumimoji="1" lang="ja-JP" altLang="en-US" sz="1400"/>
                    </a:p>
                  </a:txBody>
                  <a:tcPr/>
                </a:tc>
                <a:tc>
                  <a:txBody>
                    <a:bodyPr/>
                    <a:lstStyle/>
                    <a:p>
                      <a:r>
                        <a:rPr kumimoji="1" lang="en-US" altLang="ja-JP" sz="1400" smtClean="0"/>
                        <a:t>(</a:t>
                      </a:r>
                      <a:r>
                        <a:rPr kumimoji="1" lang="ja-JP" altLang="en-US" sz="1400" smtClean="0"/>
                        <a:t>任意でご入力下さい</a:t>
                      </a:r>
                      <a:r>
                        <a:rPr kumimoji="1" lang="en-US" altLang="ja-JP" sz="1400" smtClean="0"/>
                        <a:t>)</a:t>
                      </a:r>
                    </a:p>
                  </a:txBody>
                  <a:tcPr/>
                </a:tc>
                <a:extLst>
                  <a:ext uri="{0D108BD9-81ED-4DB2-BD59-A6C34878D82A}">
                    <a16:rowId xmlns:a16="http://schemas.microsoft.com/office/drawing/2014/main" val="1398436385"/>
                  </a:ext>
                </a:extLst>
              </a:tr>
              <a:tr h="355781">
                <a:tc>
                  <a:txBody>
                    <a:bodyPr/>
                    <a:lstStyle/>
                    <a:p>
                      <a:r>
                        <a:rPr kumimoji="1" lang="en-US" altLang="ja-JP" sz="1400" smtClean="0"/>
                        <a:t>Install Tomcat</a:t>
                      </a:r>
                      <a:endParaRPr kumimoji="1" lang="ja-JP" altLang="en-US" sz="1400"/>
                    </a:p>
                  </a:txBody>
                  <a:tcPr/>
                </a:tc>
                <a:tc>
                  <a:txBody>
                    <a:bodyPr/>
                    <a:lstStyle/>
                    <a:p>
                      <a:r>
                        <a:rPr kumimoji="1" lang="en-US" altLang="ja-JP" sz="1400" smtClean="0"/>
                        <a:t>(</a:t>
                      </a:r>
                      <a:r>
                        <a:rPr kumimoji="1" lang="ja-JP" altLang="en-US" sz="1400" smtClean="0"/>
                        <a:t>任意でご入力下さい</a:t>
                      </a:r>
                      <a:r>
                        <a:rPr kumimoji="1" lang="en-US" altLang="ja-JP" sz="1400" smtClean="0"/>
                        <a:t>)</a:t>
                      </a:r>
                    </a:p>
                  </a:txBody>
                  <a:tcPr/>
                </a:tc>
                <a:extLst>
                  <a:ext uri="{0D108BD9-81ED-4DB2-BD59-A6C34878D82A}">
                    <a16:rowId xmlns:a16="http://schemas.microsoft.com/office/drawing/2014/main" val="2029791559"/>
                  </a:ext>
                </a:extLst>
              </a:tr>
            </a:tbl>
          </a:graphicData>
        </a:graphic>
      </p:graphicFrame>
      <p:sp>
        <p:nvSpPr>
          <p:cNvPr id="6" name="テキスト ボックス 5"/>
          <p:cNvSpPr txBox="1"/>
          <p:nvPr/>
        </p:nvSpPr>
        <p:spPr>
          <a:xfrm>
            <a:off x="177212" y="6066294"/>
            <a:ext cx="7921838" cy="276999"/>
          </a:xfrm>
          <a:prstGeom prst="rect">
            <a:avLst/>
          </a:prstGeom>
          <a:noFill/>
        </p:spPr>
        <p:txBody>
          <a:bodyPr wrap="square" rtlCol="0">
            <a:spAutoFit/>
          </a:bodyPr>
          <a:lstStyle/>
          <a:p>
            <a:r>
              <a:rPr kumimoji="1" lang="en-US" altLang="ja-JP" sz="1200" smtClean="0"/>
              <a:t>※</a:t>
            </a:r>
            <a:r>
              <a:rPr kumimoji="1" lang="ja-JP" altLang="en-US" sz="1200" smtClean="0"/>
              <a:t> 「実施予定日時」は管理用の項目です。自動的に処理が実行されるわけではありません。</a:t>
            </a:r>
            <a:endParaRPr kumimoji="1" lang="ja-JP" altLang="en-US" sz="1200"/>
          </a:p>
        </p:txBody>
      </p:sp>
      <p:sp>
        <p:nvSpPr>
          <p:cNvPr id="7" name="角丸四角形 6"/>
          <p:cNvSpPr/>
          <p:nvPr/>
        </p:nvSpPr>
        <p:spPr bwMode="auto">
          <a:xfrm>
            <a:off x="323410" y="3501010"/>
            <a:ext cx="3024420" cy="648090"/>
          </a:xfrm>
          <a:prstGeom prst="roundRect">
            <a:avLst>
              <a:gd name="adj" fmla="val 5764"/>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smtClean="0">
              <a:solidFill>
                <a:srgbClr val="FF0000"/>
              </a:solidFill>
              <a:latin typeface="+mn-ea"/>
            </a:endParaRPr>
          </a:p>
        </p:txBody>
      </p:sp>
    </p:spTree>
    <p:extLst>
      <p:ext uri="{BB962C8B-B14F-4D97-AF65-F5344CB8AC3E}">
        <p14:creationId xmlns:p14="http://schemas.microsoft.com/office/powerpoint/2010/main" val="57170366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smtClean="0"/>
              <a:t>1.6</a:t>
            </a:r>
            <a:r>
              <a:rPr kumimoji="1" lang="ja-JP" altLang="en-US" smtClean="0"/>
              <a:t> パラメータシートの作成 </a:t>
            </a:r>
            <a:r>
              <a:rPr lang="en-US" altLang="ja-JP"/>
              <a:t>(</a:t>
            </a:r>
            <a:r>
              <a:rPr lang="en-US" altLang="ja-JP" smtClean="0"/>
              <a:t>1/3) </a:t>
            </a:r>
            <a:endParaRPr kumimoji="1" lang="ja-JP" altLang="en-US"/>
          </a:p>
        </p:txBody>
      </p:sp>
      <p:sp>
        <p:nvSpPr>
          <p:cNvPr id="3" name="コンテンツ プレースホルダー 2"/>
          <p:cNvSpPr>
            <a:spLocks noGrp="1"/>
          </p:cNvSpPr>
          <p:nvPr>
            <p:ph sz="quarter" idx="10"/>
          </p:nvPr>
        </p:nvSpPr>
        <p:spPr>
          <a:xfrm>
            <a:off x="178058" y="836640"/>
            <a:ext cx="8784976" cy="4968690"/>
          </a:xfrm>
        </p:spPr>
        <p:txBody>
          <a:bodyPr/>
          <a:lstStyle/>
          <a:p>
            <a:r>
              <a:rPr kumimoji="1" lang="ja-JP" altLang="en-US" b="1" smtClean="0"/>
              <a:t>メニューを作成する</a:t>
            </a:r>
            <a:r>
              <a:rPr lang="en-US" altLang="ja-JP"/>
              <a:t/>
            </a:r>
            <a:br>
              <a:rPr lang="en-US" altLang="ja-JP"/>
            </a:br>
            <a:r>
              <a:rPr lang="ja-JP" altLang="en-US" sz="1600" smtClean="0"/>
              <a:t>パラメーターシートを作成し、</a:t>
            </a:r>
            <a:r>
              <a:rPr lang="en-US" altLang="ja-JP" sz="1600" smtClean="0"/>
              <a:t/>
            </a:r>
            <a:br>
              <a:rPr lang="en-US" altLang="ja-JP" sz="1600" smtClean="0"/>
            </a:br>
            <a:r>
              <a:rPr lang="ja-JP" altLang="en-US" sz="1600" smtClean="0"/>
              <a:t>ターゲットホストに適用するパラメータを管理しましょう。</a:t>
            </a:r>
            <a:endParaRPr kumimoji="1" lang="en-US" altLang="ja-JP" sz="1600" smtClean="0"/>
          </a:p>
          <a:p>
            <a:pPr marL="0" indent="0">
              <a:lnSpc>
                <a:spcPct val="150000"/>
              </a:lnSpc>
              <a:buNone/>
            </a:pPr>
            <a:r>
              <a:rPr lang="ja-JP" altLang="en-US" sz="1600" smtClean="0"/>
              <a:t>メニュー</a:t>
            </a:r>
            <a:r>
              <a:rPr lang="en-US" altLang="ja-JP" sz="1600" smtClean="0"/>
              <a:t>:</a:t>
            </a:r>
            <a:r>
              <a:rPr lang="ja-JP" altLang="en-US" sz="1600" smtClean="0"/>
              <a:t> </a:t>
            </a:r>
            <a:r>
              <a:rPr lang="ja-JP" altLang="en-US" sz="1600" b="1" smtClean="0"/>
              <a:t>メニュー作成</a:t>
            </a:r>
            <a:r>
              <a:rPr lang="en-US" altLang="ja-JP" sz="1600" b="1" smtClean="0"/>
              <a:t> &gt; </a:t>
            </a:r>
            <a:r>
              <a:rPr lang="ja-JP" altLang="en-US" sz="1600" b="1" smtClean="0"/>
              <a:t>メニュー定義</a:t>
            </a:r>
            <a:r>
              <a:rPr lang="en-US" altLang="ja-JP" sz="1600" b="1" smtClean="0"/>
              <a:t>/</a:t>
            </a:r>
            <a:r>
              <a:rPr lang="ja-JP" altLang="en-US" sz="1600" b="1" smtClean="0"/>
              <a:t>作成</a:t>
            </a:r>
            <a:endParaRPr lang="en-US" altLang="ja-JP" sz="1600"/>
          </a:p>
          <a:p>
            <a:pPr marL="457200" indent="-457200">
              <a:buFont typeface="+mj-ea"/>
              <a:buAutoNum type="circleNumDbPlain"/>
            </a:pPr>
            <a:r>
              <a:rPr lang="ja-JP" altLang="en-US" sz="1600" smtClean="0"/>
              <a:t>各項目へ下表のように入力する。</a:t>
            </a:r>
            <a:endParaRPr lang="en-US" altLang="ja-JP" sz="1600"/>
          </a:p>
          <a:p>
            <a:pPr marL="457200" indent="-457200">
              <a:buFont typeface="+mj-ea"/>
              <a:buAutoNum type="circleNumDbPlain"/>
            </a:pPr>
            <a:r>
              <a:rPr lang="en-US" altLang="ja-JP" sz="1600" smtClean="0"/>
              <a:t>[</a:t>
            </a:r>
            <a:r>
              <a:rPr lang="ja-JP" altLang="en-US" sz="1600" smtClean="0"/>
              <a:t>対象メニューグループ</a:t>
            </a:r>
            <a:r>
              <a:rPr lang="en-US" altLang="ja-JP" sz="1600" smtClean="0"/>
              <a:t>]</a:t>
            </a:r>
            <a:r>
              <a:rPr lang="ja-JP" altLang="en-US" sz="1600" smtClean="0"/>
              <a:t>を押下する。</a:t>
            </a:r>
            <a:r>
              <a:rPr lang="en-US" altLang="ja-JP" sz="1600" smtClean="0"/>
              <a:t>(</a:t>
            </a:r>
            <a:r>
              <a:rPr lang="ja-JP" altLang="en-US" sz="1600" smtClean="0"/>
              <a:t>次項へ</a:t>
            </a:r>
            <a:r>
              <a:rPr lang="en-US" altLang="ja-JP" sz="1600" smtClean="0"/>
              <a:t>)</a:t>
            </a:r>
          </a:p>
          <a:p>
            <a:pPr marL="0" indent="0">
              <a:buNone/>
            </a:pPr>
            <a:endParaRPr kumimoji="1" lang="en-US" altLang="ja-JP" smtClean="0"/>
          </a:p>
        </p:txBody>
      </p:sp>
      <p:graphicFrame>
        <p:nvGraphicFramePr>
          <p:cNvPr id="7" name="表 6"/>
          <p:cNvGraphicFramePr>
            <a:graphicFrameLocks noGrp="1"/>
          </p:cNvGraphicFramePr>
          <p:nvPr>
            <p:extLst>
              <p:ext uri="{D42A27DB-BD31-4B8C-83A1-F6EECF244321}">
                <p14:modId xmlns:p14="http://schemas.microsoft.com/office/powerpoint/2010/main" val="2888426561"/>
              </p:ext>
            </p:extLst>
          </p:nvPr>
        </p:nvGraphicFramePr>
        <p:xfrm>
          <a:off x="3466191" y="4163087"/>
          <a:ext cx="4392610" cy="1742905"/>
        </p:xfrm>
        <a:graphic>
          <a:graphicData uri="http://schemas.openxmlformats.org/drawingml/2006/table">
            <a:tbl>
              <a:tblPr firstRow="1" bandRow="1">
                <a:tableStyleId>{93296810-A885-4BE3-A3E7-6D5BEEA58F35}</a:tableStyleId>
              </a:tblPr>
              <a:tblGrid>
                <a:gridCol w="1181502">
                  <a:extLst>
                    <a:ext uri="{9D8B030D-6E8A-4147-A177-3AD203B41FA5}">
                      <a16:colId xmlns:a16="http://schemas.microsoft.com/office/drawing/2014/main" val="1787364272"/>
                    </a:ext>
                  </a:extLst>
                </a:gridCol>
                <a:gridCol w="3211108">
                  <a:extLst>
                    <a:ext uri="{9D8B030D-6E8A-4147-A177-3AD203B41FA5}">
                      <a16:colId xmlns:a16="http://schemas.microsoft.com/office/drawing/2014/main" val="1382453829"/>
                    </a:ext>
                  </a:extLst>
                </a:gridCol>
              </a:tblGrid>
              <a:tr h="310345">
                <a:tc>
                  <a:txBody>
                    <a:bodyPr/>
                    <a:lstStyle/>
                    <a:p>
                      <a:r>
                        <a:rPr kumimoji="1" lang="ja-JP" altLang="en-US" sz="1400" smtClean="0"/>
                        <a:t>項目名</a:t>
                      </a:r>
                      <a:endParaRPr kumimoji="1" lang="ja-JP" altLang="en-US" sz="1400"/>
                    </a:p>
                  </a:txBody>
                  <a:tcPr/>
                </a:tc>
                <a:tc>
                  <a:txBody>
                    <a:bodyPr/>
                    <a:lstStyle/>
                    <a:p>
                      <a:r>
                        <a:rPr kumimoji="1" lang="ja-JP" altLang="en-US" sz="1400" smtClean="0"/>
                        <a:t>入力内容</a:t>
                      </a:r>
                      <a:endParaRPr kumimoji="1" lang="ja-JP" altLang="en-US" sz="1400"/>
                    </a:p>
                  </a:txBody>
                  <a:tcPr/>
                </a:tc>
                <a:extLst>
                  <a:ext uri="{0D108BD9-81ED-4DB2-BD59-A6C34878D82A}">
                    <a16:rowId xmlns:a16="http://schemas.microsoft.com/office/drawing/2014/main" val="23883333"/>
                  </a:ext>
                </a:extLst>
              </a:tr>
              <a:tr h="152792">
                <a:tc>
                  <a:txBody>
                    <a:bodyPr/>
                    <a:lstStyle/>
                    <a:p>
                      <a:r>
                        <a:rPr kumimoji="1" lang="ja-JP" altLang="en-US" sz="1400" smtClean="0"/>
                        <a:t>メニュー名</a:t>
                      </a:r>
                      <a:endParaRPr kumimoji="1" lang="ja-JP" altLang="en-US" sz="1400"/>
                    </a:p>
                  </a:txBody>
                  <a:tcPr/>
                </a:tc>
                <a:tc>
                  <a:txBody>
                    <a:bodyPr/>
                    <a:lstStyle/>
                    <a:p>
                      <a:r>
                        <a:rPr kumimoji="1" lang="en-US" altLang="ja-JP" sz="1400" smtClean="0"/>
                        <a:t>Legacy</a:t>
                      </a:r>
                      <a:r>
                        <a:rPr kumimoji="1" lang="ja-JP" altLang="en-US" sz="1400" smtClean="0"/>
                        <a:t>実践</a:t>
                      </a:r>
                      <a:endParaRPr kumimoji="1" lang="ja-JP" altLang="en-US" sz="1400"/>
                    </a:p>
                  </a:txBody>
                  <a:tcPr/>
                </a:tc>
                <a:extLst>
                  <a:ext uri="{0D108BD9-81ED-4DB2-BD59-A6C34878D82A}">
                    <a16:rowId xmlns:a16="http://schemas.microsoft.com/office/drawing/2014/main" val="689715469"/>
                  </a:ext>
                </a:extLst>
              </a:tr>
              <a:tr h="263187">
                <a:tc>
                  <a:txBody>
                    <a:bodyPr/>
                    <a:lstStyle/>
                    <a:p>
                      <a:r>
                        <a:rPr kumimoji="1" lang="ja-JP" altLang="en-US" sz="1400" smtClean="0"/>
                        <a:t>作成対象</a:t>
                      </a:r>
                      <a:endParaRPr kumimoji="1" lang="ja-JP" altLang="en-US" sz="1400"/>
                    </a:p>
                  </a:txBody>
                  <a:tcPr/>
                </a:tc>
                <a:tc>
                  <a:txBody>
                    <a:bodyPr/>
                    <a:lstStyle/>
                    <a:p>
                      <a:r>
                        <a:rPr kumimoji="1" lang="ja-JP" altLang="en-US" sz="1400" smtClean="0"/>
                        <a:t>パラメータシート</a:t>
                      </a:r>
                      <a:r>
                        <a:rPr kumimoji="1" lang="en-US" altLang="ja-JP" sz="1400" smtClean="0"/>
                        <a:t/>
                      </a:r>
                      <a:br>
                        <a:rPr kumimoji="1" lang="en-US" altLang="ja-JP" sz="1400" smtClean="0"/>
                      </a:br>
                      <a:r>
                        <a:rPr kumimoji="1" lang="en-US" altLang="ja-JP" sz="1400" smtClean="0"/>
                        <a:t>(</a:t>
                      </a:r>
                      <a:r>
                        <a:rPr kumimoji="1" lang="ja-JP" altLang="en-US" sz="1400" smtClean="0"/>
                        <a:t>ホスト</a:t>
                      </a:r>
                      <a:r>
                        <a:rPr kumimoji="1" lang="en-US" altLang="ja-JP" sz="1400" smtClean="0"/>
                        <a:t>/</a:t>
                      </a:r>
                      <a:r>
                        <a:rPr kumimoji="1" lang="ja-JP" altLang="en-US" sz="1400" smtClean="0"/>
                        <a:t>オペレーション含む</a:t>
                      </a:r>
                      <a:r>
                        <a:rPr kumimoji="1" lang="en-US" altLang="ja-JP" sz="1400" smtClean="0"/>
                        <a:t>)</a:t>
                      </a:r>
                      <a:endParaRPr kumimoji="1" lang="ja-JP" altLang="en-US" sz="1400"/>
                    </a:p>
                  </a:txBody>
                  <a:tcPr/>
                </a:tc>
                <a:extLst>
                  <a:ext uri="{0D108BD9-81ED-4DB2-BD59-A6C34878D82A}">
                    <a16:rowId xmlns:a16="http://schemas.microsoft.com/office/drawing/2014/main" val="3622294804"/>
                  </a:ext>
                </a:extLst>
              </a:tr>
              <a:tr h="152792">
                <a:tc>
                  <a:txBody>
                    <a:bodyPr/>
                    <a:lstStyle/>
                    <a:p>
                      <a:r>
                        <a:rPr kumimoji="1" lang="ja-JP" altLang="en-US" sz="1400" smtClean="0"/>
                        <a:t>表示順序</a:t>
                      </a:r>
                      <a:endParaRPr kumimoji="1" lang="ja-JP" altLang="en-US" sz="1400"/>
                    </a:p>
                  </a:txBody>
                  <a:tcPr/>
                </a:tc>
                <a:tc>
                  <a:txBody>
                    <a:bodyPr/>
                    <a:lstStyle/>
                    <a:p>
                      <a:r>
                        <a:rPr kumimoji="1" lang="en-US" altLang="ja-JP" sz="1400" smtClean="0"/>
                        <a:t>1</a:t>
                      </a:r>
                      <a:endParaRPr kumimoji="1" lang="ja-JP" altLang="en-US" sz="1400"/>
                    </a:p>
                  </a:txBody>
                  <a:tcPr/>
                </a:tc>
                <a:extLst>
                  <a:ext uri="{0D108BD9-81ED-4DB2-BD59-A6C34878D82A}">
                    <a16:rowId xmlns:a16="http://schemas.microsoft.com/office/drawing/2014/main" val="309883027"/>
                  </a:ext>
                </a:extLst>
              </a:tr>
              <a:tr h="152792">
                <a:tc>
                  <a:txBody>
                    <a:bodyPr/>
                    <a:lstStyle/>
                    <a:p>
                      <a:r>
                        <a:rPr kumimoji="1" lang="ja-JP" altLang="en-US" sz="1400" smtClean="0"/>
                        <a:t>用途</a:t>
                      </a:r>
                      <a:endParaRPr kumimoji="1" lang="ja-JP" altLang="en-US" sz="1400"/>
                    </a:p>
                  </a:txBody>
                  <a:tcPr/>
                </a:tc>
                <a:tc>
                  <a:txBody>
                    <a:bodyPr/>
                    <a:lstStyle/>
                    <a:p>
                      <a:r>
                        <a:rPr kumimoji="1" lang="ja-JP" altLang="en-US" sz="1400" smtClean="0"/>
                        <a:t>ホスト用</a:t>
                      </a:r>
                      <a:endParaRPr kumimoji="1" lang="ja-JP" altLang="en-US" sz="1400"/>
                    </a:p>
                  </a:txBody>
                  <a:tcPr/>
                </a:tc>
                <a:extLst>
                  <a:ext uri="{0D108BD9-81ED-4DB2-BD59-A6C34878D82A}">
                    <a16:rowId xmlns:a16="http://schemas.microsoft.com/office/drawing/2014/main" val="2552394817"/>
                  </a:ext>
                </a:extLst>
              </a:tr>
            </a:tbl>
          </a:graphicData>
        </a:graphic>
      </p:graphicFrame>
      <p:grpSp>
        <p:nvGrpSpPr>
          <p:cNvPr id="14" name="グループ化 13"/>
          <p:cNvGrpSpPr/>
          <p:nvPr/>
        </p:nvGrpSpPr>
        <p:grpSpPr>
          <a:xfrm>
            <a:off x="277159" y="2996940"/>
            <a:ext cx="3081824" cy="3409240"/>
            <a:chOff x="266006" y="2828150"/>
            <a:chExt cx="2774866" cy="3124980"/>
          </a:xfrm>
        </p:grpSpPr>
        <p:pic>
          <p:nvPicPr>
            <p:cNvPr id="13" name="図 12"/>
            <p:cNvPicPr>
              <a:picLocks noChangeAspect="1"/>
            </p:cNvPicPr>
            <p:nvPr/>
          </p:nvPicPr>
          <p:blipFill>
            <a:blip r:embed="rId2"/>
            <a:stretch>
              <a:fillRect/>
            </a:stretch>
          </p:blipFill>
          <p:spPr>
            <a:xfrm>
              <a:off x="266006" y="2828150"/>
              <a:ext cx="2774866" cy="3124980"/>
            </a:xfrm>
            <a:prstGeom prst="rect">
              <a:avLst/>
            </a:prstGeom>
          </p:spPr>
        </p:pic>
        <p:sp>
          <p:nvSpPr>
            <p:cNvPr id="10" name="角丸四角形 9"/>
            <p:cNvSpPr/>
            <p:nvPr/>
          </p:nvSpPr>
          <p:spPr bwMode="auto">
            <a:xfrm>
              <a:off x="1907630" y="3320985"/>
              <a:ext cx="1133242" cy="1152160"/>
            </a:xfrm>
            <a:prstGeom prst="roundRect">
              <a:avLst>
                <a:gd name="adj" fmla="val 5764"/>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smtClean="0">
                <a:solidFill>
                  <a:srgbClr val="FF0000"/>
                </a:solidFill>
                <a:latin typeface="+mn-ea"/>
              </a:endParaRPr>
            </a:p>
          </p:txBody>
        </p:sp>
      </p:grpSp>
      <p:sp>
        <p:nvSpPr>
          <p:cNvPr id="12" name="図形 11"/>
          <p:cNvSpPr/>
          <p:nvPr/>
        </p:nvSpPr>
        <p:spPr>
          <a:xfrm rot="3610996">
            <a:off x="3370104" y="3475515"/>
            <a:ext cx="898423" cy="556198"/>
          </a:xfrm>
          <a:prstGeom prst="swooshArrow">
            <a:avLst>
              <a:gd name="adj1" fmla="val 20732"/>
              <a:gd name="adj2" fmla="val 22713"/>
            </a:avLst>
          </a:prstGeom>
          <a:ln/>
        </p:spPr>
        <p:style>
          <a:lnRef idx="3">
            <a:schemeClr val="lt1"/>
          </a:lnRef>
          <a:fillRef idx="1">
            <a:schemeClr val="accent6"/>
          </a:fillRef>
          <a:effectRef idx="1">
            <a:schemeClr val="accent6"/>
          </a:effectRef>
          <a:fontRef idx="minor">
            <a:schemeClr val="lt1"/>
          </a:fontRef>
        </p:style>
        <p:txBody>
          <a:bodyPr/>
          <a:lstStyle/>
          <a:p>
            <a:endParaRPr lang="ja-JP" altLang="en-US"/>
          </a:p>
        </p:txBody>
      </p:sp>
      <p:sp>
        <p:nvSpPr>
          <p:cNvPr id="9" name="角丸四角形 8"/>
          <p:cNvSpPr/>
          <p:nvPr/>
        </p:nvSpPr>
        <p:spPr bwMode="auto">
          <a:xfrm flipV="1">
            <a:off x="2123661" y="4933480"/>
            <a:ext cx="648090" cy="233546"/>
          </a:xfrm>
          <a:prstGeom prst="roundRect">
            <a:avLst>
              <a:gd name="adj" fmla="val 5764"/>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smtClean="0">
              <a:solidFill>
                <a:srgbClr val="FF0000"/>
              </a:solidFill>
              <a:latin typeface="+mn-ea"/>
            </a:endParaRPr>
          </a:p>
        </p:txBody>
      </p:sp>
    </p:spTree>
    <p:extLst>
      <p:ext uri="{BB962C8B-B14F-4D97-AF65-F5344CB8AC3E}">
        <p14:creationId xmlns:p14="http://schemas.microsoft.com/office/powerpoint/2010/main" val="342732083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1.6</a:t>
            </a:r>
            <a:r>
              <a:rPr lang="ja-JP" altLang="en-US"/>
              <a:t> パラメータシートの作成 </a:t>
            </a:r>
            <a:r>
              <a:rPr lang="en-US" altLang="ja-JP" smtClean="0"/>
              <a:t>(2/3</a:t>
            </a:r>
            <a:r>
              <a:rPr lang="en-US" altLang="ja-JP"/>
              <a:t>) </a:t>
            </a:r>
            <a:endParaRPr kumimoji="1" lang="ja-JP" altLang="en-US"/>
          </a:p>
        </p:txBody>
      </p:sp>
      <p:sp>
        <p:nvSpPr>
          <p:cNvPr id="3" name="コンテンツ プレースホルダー 2"/>
          <p:cNvSpPr>
            <a:spLocks noGrp="1"/>
          </p:cNvSpPr>
          <p:nvPr>
            <p:ph sz="quarter" idx="10"/>
          </p:nvPr>
        </p:nvSpPr>
        <p:spPr/>
        <p:txBody>
          <a:bodyPr/>
          <a:lstStyle/>
          <a:p>
            <a:r>
              <a:rPr kumimoji="1" lang="ja-JP" altLang="en-US" b="1" smtClean="0"/>
              <a:t>メニューを作成する</a:t>
            </a:r>
            <a:r>
              <a:rPr kumimoji="1" lang="en-US" altLang="ja-JP" b="1" smtClean="0"/>
              <a:t/>
            </a:r>
            <a:br>
              <a:rPr kumimoji="1" lang="en-US" altLang="ja-JP" b="1" smtClean="0"/>
            </a:br>
            <a:r>
              <a:rPr kumimoji="1" lang="en-US" altLang="ja-JP" sz="1600" smtClean="0"/>
              <a:t>[</a:t>
            </a:r>
            <a:r>
              <a:rPr kumimoji="1" lang="ja-JP" altLang="en-US" sz="1600" smtClean="0"/>
              <a:t>メニューグループ選択</a:t>
            </a:r>
            <a:r>
              <a:rPr kumimoji="1" lang="en-US" altLang="ja-JP" sz="1600" smtClean="0"/>
              <a:t>]</a:t>
            </a:r>
            <a:r>
              <a:rPr kumimoji="1" lang="ja-JP" altLang="en-US" sz="1600" smtClean="0"/>
              <a:t>では、</a:t>
            </a:r>
            <a:r>
              <a:rPr kumimoji="1" lang="en-US" altLang="ja-JP" sz="1600" smtClean="0"/>
              <a:t/>
            </a:r>
            <a:br>
              <a:rPr kumimoji="1" lang="en-US" altLang="ja-JP" sz="1600" smtClean="0"/>
            </a:br>
            <a:r>
              <a:rPr kumimoji="1" lang="ja-JP" altLang="en-US" sz="1600" smtClean="0"/>
              <a:t>作成するメニューが所属するメニューグループを選択します。</a:t>
            </a:r>
            <a:endParaRPr kumimoji="1" lang="en-US" altLang="ja-JP" sz="1600" smtClean="0"/>
          </a:p>
          <a:p>
            <a:pPr marL="0" indent="0">
              <a:buNone/>
            </a:pPr>
            <a:endParaRPr lang="en-US" altLang="ja-JP" sz="1600"/>
          </a:p>
          <a:p>
            <a:pPr marL="457200" indent="-457200">
              <a:buFont typeface="+mj-ea"/>
              <a:buAutoNum type="circleNumDbPlain"/>
            </a:pPr>
            <a:r>
              <a:rPr kumimoji="1" lang="ja-JP" altLang="en-US" sz="1600" smtClean="0"/>
              <a:t>下図の</a:t>
            </a:r>
            <a:r>
              <a:rPr lang="ja-JP" altLang="en-US" sz="1600"/>
              <a:t>様</a:t>
            </a:r>
            <a:r>
              <a:rPr lang="ja-JP" altLang="en-US" sz="1600" smtClean="0"/>
              <a:t>に</a:t>
            </a:r>
            <a:r>
              <a:rPr kumimoji="1" lang="ja-JP" altLang="en-US" sz="1600" smtClean="0"/>
              <a:t>選択する。</a:t>
            </a:r>
            <a:endParaRPr kumimoji="1" lang="en-US" altLang="ja-JP" sz="1600" smtClean="0"/>
          </a:p>
          <a:p>
            <a:pPr marL="457200" indent="-457200">
              <a:buFont typeface="+mj-ea"/>
              <a:buAutoNum type="circleNumDbPlain"/>
            </a:pPr>
            <a:r>
              <a:rPr lang="ja-JP" altLang="en-US" sz="1600" smtClean="0"/>
              <a:t>画面</a:t>
            </a:r>
            <a:r>
              <a:rPr lang="ja-JP" altLang="en-US" sz="1600"/>
              <a:t>下部</a:t>
            </a:r>
            <a:r>
              <a:rPr lang="ja-JP" altLang="en-US" sz="1600" smtClean="0"/>
              <a:t>より</a:t>
            </a:r>
            <a:r>
              <a:rPr lang="en-US" altLang="ja-JP" sz="1600" smtClean="0"/>
              <a:t>[</a:t>
            </a:r>
            <a:r>
              <a:rPr lang="ja-JP" altLang="en-US" sz="1600" smtClean="0"/>
              <a:t>決定</a:t>
            </a:r>
            <a:r>
              <a:rPr lang="en-US" altLang="ja-JP" sz="1600" smtClean="0"/>
              <a:t>]</a:t>
            </a:r>
            <a:r>
              <a:rPr lang="ja-JP" altLang="en-US" sz="1600" smtClean="0"/>
              <a:t>を押下する。</a:t>
            </a:r>
            <a:r>
              <a:rPr kumimoji="1" lang="en-US" altLang="ja-JP" smtClean="0"/>
              <a:t/>
            </a:r>
            <a:br>
              <a:rPr kumimoji="1" lang="en-US" altLang="ja-JP" smtClean="0"/>
            </a:br>
            <a:endParaRPr kumimoji="1" lang="ja-JP" altLang="en-US"/>
          </a:p>
        </p:txBody>
      </p:sp>
      <p:grpSp>
        <p:nvGrpSpPr>
          <p:cNvPr id="6" name="グループ化 5"/>
          <p:cNvGrpSpPr/>
          <p:nvPr/>
        </p:nvGrpSpPr>
        <p:grpSpPr>
          <a:xfrm>
            <a:off x="179512" y="2914856"/>
            <a:ext cx="6112558" cy="1460187"/>
            <a:chOff x="179512" y="3140960"/>
            <a:chExt cx="6112558" cy="1460187"/>
          </a:xfrm>
        </p:grpSpPr>
        <p:pic>
          <p:nvPicPr>
            <p:cNvPr id="4" name="図 3"/>
            <p:cNvPicPr>
              <a:picLocks noChangeAspect="1"/>
            </p:cNvPicPr>
            <p:nvPr/>
          </p:nvPicPr>
          <p:blipFill>
            <a:blip r:embed="rId2"/>
            <a:stretch>
              <a:fillRect/>
            </a:stretch>
          </p:blipFill>
          <p:spPr>
            <a:xfrm>
              <a:off x="179512" y="3140960"/>
              <a:ext cx="6112558" cy="1460187"/>
            </a:xfrm>
            <a:prstGeom prst="rect">
              <a:avLst/>
            </a:prstGeom>
          </p:spPr>
        </p:pic>
        <p:sp>
          <p:nvSpPr>
            <p:cNvPr id="5" name="角丸四角形 4"/>
            <p:cNvSpPr/>
            <p:nvPr/>
          </p:nvSpPr>
          <p:spPr bwMode="auto">
            <a:xfrm>
              <a:off x="323410" y="3429000"/>
              <a:ext cx="1224170" cy="1080150"/>
            </a:xfrm>
            <a:prstGeom prst="roundRect">
              <a:avLst>
                <a:gd name="adj" fmla="val 5764"/>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smtClean="0">
                <a:solidFill>
                  <a:srgbClr val="FF0000"/>
                </a:solidFill>
                <a:latin typeface="+mn-ea"/>
              </a:endParaRPr>
            </a:p>
          </p:txBody>
        </p:sp>
      </p:grpSp>
    </p:spTree>
    <p:extLst>
      <p:ext uri="{BB962C8B-B14F-4D97-AF65-F5344CB8AC3E}">
        <p14:creationId xmlns:p14="http://schemas.microsoft.com/office/powerpoint/2010/main" val="41588731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619672" y="116540"/>
            <a:ext cx="7344000" cy="405683"/>
          </a:xfrm>
        </p:spPr>
        <p:txBody>
          <a:bodyPr/>
          <a:lstStyle/>
          <a:p>
            <a:r>
              <a:rPr kumimoji="1" lang="ja-JP" altLang="en-US" smtClean="0"/>
              <a:t>目次</a:t>
            </a:r>
            <a:endParaRPr kumimoji="1" lang="ja-JP" altLang="en-US"/>
          </a:p>
        </p:txBody>
      </p:sp>
      <p:sp>
        <p:nvSpPr>
          <p:cNvPr id="5" name="正方形/長方形 4"/>
          <p:cNvSpPr/>
          <p:nvPr/>
        </p:nvSpPr>
        <p:spPr bwMode="auto">
          <a:xfrm>
            <a:off x="5276028" y="990234"/>
            <a:ext cx="3744520" cy="2618844"/>
          </a:xfrm>
          <a:prstGeom prst="rect">
            <a:avLst/>
          </a:prstGeom>
          <a:noFill/>
          <a:ln w="12700">
            <a:noFill/>
          </a:ln>
          <a:effectLst/>
          <a:ex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pPr marL="342900" indent="-342900">
              <a:buFont typeface="+mj-ea"/>
              <a:buAutoNum type="circleNumDbPlain" startAt="3"/>
            </a:pPr>
            <a:r>
              <a:rPr lang="en-US" altLang="ja-JP" smtClean="0"/>
              <a:t>Ansible-Pioneer</a:t>
            </a:r>
          </a:p>
          <a:p>
            <a:pPr marL="800100" lvl="1" indent="-342900">
              <a:buFont typeface="+mj-lt"/>
              <a:buAutoNum type="arabicPeriod"/>
            </a:pPr>
            <a:r>
              <a:rPr lang="ja-JP" altLang="en-US" sz="1600" smtClean="0"/>
              <a:t>シナリオ</a:t>
            </a:r>
            <a:endParaRPr lang="en-US" altLang="ja-JP" sz="1600" smtClean="0"/>
          </a:p>
          <a:p>
            <a:pPr marL="800100" lvl="1" indent="-342900">
              <a:buFont typeface="+mj-lt"/>
              <a:buAutoNum type="arabicPeriod"/>
            </a:pPr>
            <a:r>
              <a:rPr lang="ja-JP" altLang="en-US" sz="1600" smtClean="0"/>
              <a:t>事前準備</a:t>
            </a:r>
            <a:endParaRPr lang="en-US" altLang="ja-JP" sz="1600" smtClean="0"/>
          </a:p>
          <a:p>
            <a:pPr marL="800100" lvl="1" indent="-342900">
              <a:buFont typeface="+mj-lt"/>
              <a:buAutoNum type="arabicPeriod"/>
            </a:pPr>
            <a:r>
              <a:rPr lang="en-US" altLang="ja-JP" sz="1600" smtClean="0"/>
              <a:t>Movement</a:t>
            </a:r>
            <a:r>
              <a:rPr lang="ja-JP" altLang="en-US" sz="1600" smtClean="0"/>
              <a:t>の設定</a:t>
            </a:r>
            <a:endParaRPr lang="en-US" altLang="ja-JP" sz="1600" smtClean="0"/>
          </a:p>
          <a:p>
            <a:pPr marL="800100" lvl="1" indent="-342900">
              <a:buFont typeface="+mj-lt"/>
              <a:buAutoNum type="arabicPeriod"/>
            </a:pPr>
            <a:r>
              <a:rPr lang="ja-JP" altLang="en-US" sz="1600">
                <a:solidFill>
                  <a:srgbClr val="000000"/>
                </a:solidFill>
              </a:rPr>
              <a:t>オペレーション</a:t>
            </a:r>
            <a:r>
              <a:rPr lang="ja-JP" altLang="en-US" sz="1600" smtClean="0">
                <a:solidFill>
                  <a:srgbClr val="000000"/>
                </a:solidFill>
              </a:rPr>
              <a:t>の登録</a:t>
            </a:r>
            <a:endParaRPr lang="en-US" altLang="ja-JP" sz="1600">
              <a:solidFill>
                <a:srgbClr val="000000"/>
              </a:solidFill>
            </a:endParaRPr>
          </a:p>
          <a:p>
            <a:pPr marL="800100" lvl="1" indent="-342900">
              <a:buFont typeface="+mj-lt"/>
              <a:buAutoNum type="arabicPeriod"/>
            </a:pPr>
            <a:r>
              <a:rPr lang="ja-JP" altLang="en-US" sz="1600">
                <a:solidFill>
                  <a:srgbClr val="000000"/>
                </a:solidFill>
              </a:rPr>
              <a:t>パラメータシート作成</a:t>
            </a:r>
            <a:endParaRPr lang="en-US" altLang="ja-JP" sz="1600">
              <a:solidFill>
                <a:srgbClr val="000000"/>
              </a:solidFill>
            </a:endParaRPr>
          </a:p>
          <a:p>
            <a:pPr marL="800100" lvl="1" indent="-342900">
              <a:buFont typeface="+mj-lt"/>
              <a:buAutoNum type="arabicPeriod"/>
            </a:pPr>
            <a:r>
              <a:rPr lang="ja-JP" altLang="en-US" sz="1600"/>
              <a:t>データ</a:t>
            </a:r>
            <a:r>
              <a:rPr lang="ja-JP" altLang="en-US" sz="1600" smtClean="0">
                <a:solidFill>
                  <a:srgbClr val="000000"/>
                </a:solidFill>
              </a:rPr>
              <a:t>の</a:t>
            </a:r>
            <a:r>
              <a:rPr lang="ja-JP" altLang="en-US" sz="1600">
                <a:solidFill>
                  <a:srgbClr val="000000"/>
                </a:solidFill>
              </a:rPr>
              <a:t>登録</a:t>
            </a:r>
            <a:endParaRPr lang="en-US" altLang="ja-JP" sz="1600">
              <a:solidFill>
                <a:srgbClr val="000000"/>
              </a:solidFill>
            </a:endParaRPr>
          </a:p>
          <a:p>
            <a:pPr marL="800100" lvl="1" indent="-342900">
              <a:buFont typeface="+mj-lt"/>
              <a:buAutoNum type="arabicPeriod"/>
            </a:pPr>
            <a:r>
              <a:rPr lang="ja-JP" altLang="en-US" sz="1600"/>
              <a:t>代入値自動登録</a:t>
            </a:r>
            <a:r>
              <a:rPr lang="ja-JP" altLang="en-US" sz="1600" smtClean="0"/>
              <a:t>設定</a:t>
            </a:r>
            <a:endParaRPr lang="en-US" altLang="ja-JP" sz="1600" smtClean="0"/>
          </a:p>
          <a:p>
            <a:pPr marL="800100" lvl="1" indent="-342900">
              <a:buFont typeface="+mj-lt"/>
              <a:buAutoNum type="arabicPeriod"/>
            </a:pPr>
            <a:r>
              <a:rPr lang="ja-JP" altLang="en-US" sz="1600" smtClean="0">
                <a:solidFill>
                  <a:srgbClr val="000000"/>
                </a:solidFill>
              </a:rPr>
              <a:t>代入値</a:t>
            </a:r>
            <a:r>
              <a:rPr lang="ja-JP" altLang="en-US" sz="1600">
                <a:solidFill>
                  <a:srgbClr val="000000"/>
                </a:solidFill>
              </a:rPr>
              <a:t>・対象ホストの確認</a:t>
            </a:r>
            <a:endParaRPr lang="en-US" altLang="ja-JP" sz="1600">
              <a:solidFill>
                <a:srgbClr val="000000"/>
              </a:solidFill>
            </a:endParaRPr>
          </a:p>
          <a:p>
            <a:pPr marL="800100" lvl="1" indent="-342900">
              <a:buFont typeface="+mj-lt"/>
              <a:buAutoNum type="arabicPeriod"/>
            </a:pPr>
            <a:r>
              <a:rPr lang="ja-JP" altLang="en-US" sz="1600">
                <a:solidFill>
                  <a:srgbClr val="000000"/>
                </a:solidFill>
              </a:rPr>
              <a:t>作業の実行</a:t>
            </a:r>
            <a:endParaRPr lang="en-US" altLang="ja-JP" sz="1600">
              <a:solidFill>
                <a:srgbClr val="000000"/>
              </a:solidFill>
            </a:endParaRPr>
          </a:p>
        </p:txBody>
      </p:sp>
      <p:sp>
        <p:nvSpPr>
          <p:cNvPr id="6" name="正方形/長方形 5"/>
          <p:cNvSpPr/>
          <p:nvPr/>
        </p:nvSpPr>
        <p:spPr bwMode="auto">
          <a:xfrm>
            <a:off x="1619672" y="476590"/>
            <a:ext cx="3744520" cy="6219344"/>
          </a:xfrm>
          <a:prstGeom prst="rect">
            <a:avLst/>
          </a:prstGeom>
          <a:noFill/>
          <a:ln w="12700">
            <a:noFill/>
          </a:ln>
          <a:effectLst/>
          <a:ex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r>
              <a:rPr lang="ja-JP" altLang="en-US">
                <a:solidFill>
                  <a:srgbClr val="000000"/>
                </a:solidFill>
                <a:latin typeface="メイリオ"/>
                <a:ea typeface="メイリオ"/>
              </a:rPr>
              <a:t>・はじめに</a:t>
            </a:r>
            <a:endParaRPr lang="en-US" altLang="ja-JP">
              <a:solidFill>
                <a:srgbClr val="000000"/>
              </a:solidFill>
              <a:latin typeface="メイリオ"/>
              <a:ea typeface="メイリオ"/>
            </a:endParaRPr>
          </a:p>
          <a:p>
            <a:r>
              <a:rPr lang="ja-JP" altLang="en-US">
                <a:solidFill>
                  <a:srgbClr val="000000"/>
                </a:solidFill>
                <a:latin typeface="メイリオ"/>
                <a:ea typeface="メイリオ"/>
              </a:rPr>
              <a:t>・下準備</a:t>
            </a:r>
            <a:endParaRPr lang="en-US" altLang="ja-JP">
              <a:solidFill>
                <a:srgbClr val="000000"/>
              </a:solidFill>
              <a:latin typeface="メイリオ"/>
              <a:ea typeface="メイリオ"/>
            </a:endParaRPr>
          </a:p>
          <a:p>
            <a:pPr marL="342900" indent="-342900">
              <a:buFont typeface="+mj-ea"/>
              <a:buAutoNum type="circleNumDbPlain"/>
            </a:pPr>
            <a:r>
              <a:rPr lang="en-US" altLang="ja-JP" smtClean="0">
                <a:solidFill>
                  <a:srgbClr val="000000"/>
                </a:solidFill>
                <a:latin typeface="メイリオ"/>
                <a:ea typeface="メイリオ"/>
              </a:rPr>
              <a:t>Ansible-Legacy</a:t>
            </a:r>
            <a:endParaRPr lang="en-US" altLang="ja-JP">
              <a:solidFill>
                <a:srgbClr val="000000"/>
              </a:solidFill>
              <a:latin typeface="メイリオ"/>
              <a:ea typeface="メイリオ"/>
            </a:endParaRPr>
          </a:p>
          <a:p>
            <a:pPr marL="800100" lvl="1" indent="-342900">
              <a:buFont typeface="+mj-lt"/>
              <a:buAutoNum type="arabicPeriod"/>
            </a:pPr>
            <a:r>
              <a:rPr lang="ja-JP" altLang="en-US" sz="1600">
                <a:solidFill>
                  <a:srgbClr val="000000"/>
                </a:solidFill>
                <a:latin typeface="メイリオ"/>
                <a:ea typeface="メイリオ"/>
              </a:rPr>
              <a:t>シナリオ</a:t>
            </a:r>
            <a:endParaRPr lang="en-US" altLang="ja-JP" sz="1600">
              <a:solidFill>
                <a:srgbClr val="000000"/>
              </a:solidFill>
              <a:latin typeface="メイリオ"/>
              <a:ea typeface="メイリオ"/>
            </a:endParaRPr>
          </a:p>
          <a:p>
            <a:pPr marL="800100" lvl="1" indent="-342900">
              <a:buFont typeface="+mj-lt"/>
              <a:buAutoNum type="arabicPeriod"/>
            </a:pPr>
            <a:r>
              <a:rPr lang="ja-JP" altLang="en-US" sz="1600" smtClean="0">
                <a:solidFill>
                  <a:srgbClr val="000000"/>
                </a:solidFill>
                <a:latin typeface="メイリオ"/>
                <a:ea typeface="メイリオ"/>
              </a:rPr>
              <a:t>事前準備</a:t>
            </a:r>
            <a:endParaRPr lang="en-US" altLang="ja-JP" sz="1600">
              <a:solidFill>
                <a:srgbClr val="000000"/>
              </a:solidFill>
              <a:latin typeface="メイリオ"/>
              <a:ea typeface="メイリオ"/>
            </a:endParaRPr>
          </a:p>
          <a:p>
            <a:pPr marL="800100" lvl="1" indent="-342900">
              <a:buFont typeface="+mj-lt"/>
              <a:buAutoNum type="arabicPeriod"/>
            </a:pPr>
            <a:r>
              <a:rPr lang="en-US" altLang="ja-JP" sz="1600" smtClean="0">
                <a:solidFill>
                  <a:srgbClr val="000000"/>
                </a:solidFill>
                <a:latin typeface="メイリオ"/>
                <a:ea typeface="メイリオ"/>
              </a:rPr>
              <a:t>Movement</a:t>
            </a:r>
            <a:r>
              <a:rPr lang="ja-JP" altLang="en-US" sz="1600">
                <a:solidFill>
                  <a:srgbClr val="000000"/>
                </a:solidFill>
                <a:latin typeface="メイリオ"/>
                <a:ea typeface="メイリオ"/>
              </a:rPr>
              <a:t>の</a:t>
            </a:r>
            <a:r>
              <a:rPr lang="ja-JP" altLang="en-US" sz="1600" smtClean="0">
                <a:solidFill>
                  <a:srgbClr val="000000"/>
                </a:solidFill>
                <a:latin typeface="メイリオ"/>
                <a:ea typeface="メイリオ"/>
              </a:rPr>
              <a:t>設定</a:t>
            </a:r>
            <a:endParaRPr lang="en-US" altLang="ja-JP" sz="1600">
              <a:solidFill>
                <a:srgbClr val="000000"/>
              </a:solidFill>
              <a:latin typeface="メイリオ"/>
              <a:ea typeface="メイリオ"/>
            </a:endParaRPr>
          </a:p>
          <a:p>
            <a:pPr marL="800100" lvl="1" indent="-342900">
              <a:buFont typeface="+mj-lt"/>
              <a:buAutoNum type="arabicPeriod"/>
            </a:pPr>
            <a:r>
              <a:rPr lang="en-US" altLang="ja-JP" sz="1600" smtClean="0">
                <a:solidFill>
                  <a:srgbClr val="000000"/>
                </a:solidFill>
                <a:latin typeface="メイリオ"/>
                <a:ea typeface="メイリオ"/>
              </a:rPr>
              <a:t>Conductor</a:t>
            </a:r>
            <a:r>
              <a:rPr lang="ja-JP" altLang="en-US" sz="1600" smtClean="0">
                <a:solidFill>
                  <a:srgbClr val="000000"/>
                </a:solidFill>
                <a:latin typeface="メイリオ"/>
                <a:ea typeface="メイリオ"/>
              </a:rPr>
              <a:t>の作成</a:t>
            </a:r>
            <a:endParaRPr lang="en-US" altLang="ja-JP" sz="1600">
              <a:solidFill>
                <a:srgbClr val="000000"/>
              </a:solidFill>
              <a:latin typeface="メイリオ"/>
              <a:ea typeface="メイリオ"/>
            </a:endParaRPr>
          </a:p>
          <a:p>
            <a:pPr marL="800100" lvl="1" indent="-342900">
              <a:buFont typeface="+mj-lt"/>
              <a:buAutoNum type="arabicPeriod"/>
            </a:pPr>
            <a:r>
              <a:rPr lang="ja-JP" altLang="en-US" sz="1600">
                <a:solidFill>
                  <a:srgbClr val="000000"/>
                </a:solidFill>
                <a:latin typeface="メイリオ"/>
                <a:ea typeface="メイリオ"/>
              </a:rPr>
              <a:t>オペレーション</a:t>
            </a:r>
            <a:r>
              <a:rPr lang="ja-JP" altLang="en-US" sz="1600" smtClean="0">
                <a:solidFill>
                  <a:srgbClr val="000000"/>
                </a:solidFill>
                <a:latin typeface="メイリオ"/>
                <a:ea typeface="メイリオ"/>
              </a:rPr>
              <a:t>の</a:t>
            </a:r>
            <a:r>
              <a:rPr lang="ja-JP" altLang="en-US" sz="1600" smtClean="0"/>
              <a:t>登録</a:t>
            </a:r>
            <a:endParaRPr lang="en-US" altLang="ja-JP" sz="1600"/>
          </a:p>
          <a:p>
            <a:pPr marL="800100" lvl="1" indent="-342900">
              <a:buFont typeface="+mj-lt"/>
              <a:buAutoNum type="arabicPeriod"/>
            </a:pPr>
            <a:r>
              <a:rPr lang="ja-JP" altLang="en-US" sz="1600" smtClean="0">
                <a:solidFill>
                  <a:srgbClr val="000000"/>
                </a:solidFill>
                <a:latin typeface="メイリオ"/>
                <a:ea typeface="メイリオ"/>
              </a:rPr>
              <a:t>パラメータシート作成</a:t>
            </a:r>
            <a:endParaRPr lang="en-US" altLang="ja-JP" sz="1600">
              <a:solidFill>
                <a:srgbClr val="000000"/>
              </a:solidFill>
              <a:latin typeface="メイリオ"/>
              <a:ea typeface="メイリオ"/>
            </a:endParaRPr>
          </a:p>
          <a:p>
            <a:pPr marL="800100" lvl="1" indent="-342900">
              <a:buFont typeface="+mj-lt"/>
              <a:buAutoNum type="arabicPeriod"/>
            </a:pPr>
            <a:r>
              <a:rPr lang="ja-JP" altLang="en-US" sz="1600"/>
              <a:t>データ</a:t>
            </a:r>
            <a:r>
              <a:rPr lang="ja-JP" altLang="en-US" sz="1600" smtClean="0">
                <a:solidFill>
                  <a:srgbClr val="000000"/>
                </a:solidFill>
                <a:latin typeface="メイリオ"/>
                <a:ea typeface="メイリオ"/>
              </a:rPr>
              <a:t>の登録</a:t>
            </a:r>
            <a:endParaRPr lang="en-US" altLang="ja-JP" sz="1600" smtClean="0">
              <a:solidFill>
                <a:srgbClr val="000000"/>
              </a:solidFill>
              <a:latin typeface="メイリオ"/>
              <a:ea typeface="メイリオ"/>
            </a:endParaRPr>
          </a:p>
          <a:p>
            <a:pPr marL="800100" lvl="1" indent="-342900">
              <a:buFont typeface="+mj-lt"/>
              <a:buAutoNum type="arabicPeriod"/>
            </a:pPr>
            <a:r>
              <a:rPr lang="ja-JP" altLang="en-US" sz="1600"/>
              <a:t>代入値自動登録</a:t>
            </a:r>
            <a:r>
              <a:rPr lang="ja-JP" altLang="en-US" sz="1600" smtClean="0"/>
              <a:t>設定</a:t>
            </a:r>
            <a:endParaRPr lang="en-US" altLang="ja-JP" sz="1600" smtClean="0"/>
          </a:p>
          <a:p>
            <a:pPr marL="800100" lvl="1" indent="-342900">
              <a:buFont typeface="+mj-lt"/>
              <a:buAutoNum type="arabicPeriod"/>
            </a:pPr>
            <a:r>
              <a:rPr lang="ja-JP" altLang="en-US" sz="1600" smtClean="0">
                <a:solidFill>
                  <a:srgbClr val="000000"/>
                </a:solidFill>
                <a:latin typeface="メイリオ"/>
                <a:ea typeface="メイリオ"/>
              </a:rPr>
              <a:t>代入値・対象ホストの確認</a:t>
            </a:r>
            <a:endParaRPr lang="en-US" altLang="ja-JP" sz="1600">
              <a:solidFill>
                <a:srgbClr val="000000"/>
              </a:solidFill>
            </a:endParaRPr>
          </a:p>
          <a:p>
            <a:pPr marL="800100" lvl="1" indent="-342900">
              <a:buFont typeface="+mj-lt"/>
              <a:buAutoNum type="arabicPeriod"/>
            </a:pPr>
            <a:r>
              <a:rPr lang="ja-JP" altLang="en-US" sz="1600" smtClean="0">
                <a:solidFill>
                  <a:srgbClr val="000000"/>
                </a:solidFill>
                <a:latin typeface="メイリオ"/>
                <a:ea typeface="メイリオ"/>
              </a:rPr>
              <a:t>作業の実行</a:t>
            </a:r>
            <a:endParaRPr lang="en-US" altLang="ja-JP" sz="1600" smtClean="0">
              <a:solidFill>
                <a:srgbClr val="000000"/>
              </a:solidFill>
              <a:latin typeface="メイリオ"/>
              <a:ea typeface="メイリオ"/>
            </a:endParaRPr>
          </a:p>
          <a:p>
            <a:pPr lvl="1"/>
            <a:endParaRPr lang="en-US" altLang="ja-JP" sz="1600">
              <a:solidFill>
                <a:srgbClr val="000000"/>
              </a:solidFill>
              <a:latin typeface="メイリオ"/>
              <a:ea typeface="メイリオ"/>
            </a:endParaRPr>
          </a:p>
          <a:p>
            <a:pPr marL="342900" indent="-342900">
              <a:buFont typeface="+mj-lt"/>
              <a:buAutoNum type="circleNumDbPlain"/>
            </a:pPr>
            <a:r>
              <a:rPr lang="en-US" altLang="ja-JP">
                <a:solidFill>
                  <a:srgbClr val="000000"/>
                </a:solidFill>
                <a:latin typeface="メイリオ"/>
                <a:ea typeface="メイリオ"/>
              </a:rPr>
              <a:t>Ansible-LegacyRole</a:t>
            </a:r>
          </a:p>
          <a:p>
            <a:pPr marL="800100" lvl="1" indent="-342900">
              <a:buFont typeface="+mj-lt"/>
              <a:buAutoNum type="arabicPeriod"/>
            </a:pPr>
            <a:r>
              <a:rPr lang="ja-JP" altLang="en-US" sz="1600">
                <a:solidFill>
                  <a:srgbClr val="000000"/>
                </a:solidFill>
                <a:latin typeface="メイリオ"/>
                <a:ea typeface="メイリオ"/>
              </a:rPr>
              <a:t>シナリオ</a:t>
            </a:r>
            <a:endParaRPr lang="en-US" altLang="ja-JP" sz="1600">
              <a:solidFill>
                <a:srgbClr val="000000"/>
              </a:solidFill>
              <a:latin typeface="メイリオ"/>
              <a:ea typeface="メイリオ"/>
            </a:endParaRPr>
          </a:p>
          <a:p>
            <a:pPr marL="800100" lvl="1" indent="-342900">
              <a:buFont typeface="+mj-lt"/>
              <a:buAutoNum type="arabicPeriod"/>
            </a:pPr>
            <a:r>
              <a:rPr lang="ja-JP" altLang="en-US" sz="1600">
                <a:solidFill>
                  <a:srgbClr val="000000"/>
                </a:solidFill>
                <a:latin typeface="メイリオ"/>
                <a:ea typeface="メイリオ"/>
              </a:rPr>
              <a:t>事前準備</a:t>
            </a:r>
            <a:endParaRPr lang="en-US" altLang="ja-JP" sz="1600">
              <a:solidFill>
                <a:srgbClr val="000000"/>
              </a:solidFill>
              <a:latin typeface="メイリオ"/>
              <a:ea typeface="メイリオ"/>
            </a:endParaRPr>
          </a:p>
          <a:p>
            <a:pPr marL="800100" lvl="1" indent="-342900">
              <a:buFont typeface="+mj-lt"/>
              <a:buAutoNum type="arabicPeriod"/>
            </a:pPr>
            <a:r>
              <a:rPr lang="en-US" altLang="ja-JP" sz="1600" smtClean="0">
                <a:solidFill>
                  <a:srgbClr val="000000"/>
                </a:solidFill>
                <a:latin typeface="メイリオ"/>
                <a:ea typeface="メイリオ"/>
              </a:rPr>
              <a:t>Movement</a:t>
            </a:r>
            <a:r>
              <a:rPr lang="ja-JP" altLang="en-US" sz="1600">
                <a:solidFill>
                  <a:srgbClr val="000000"/>
                </a:solidFill>
                <a:latin typeface="メイリオ"/>
                <a:ea typeface="メイリオ"/>
              </a:rPr>
              <a:t>の設定</a:t>
            </a:r>
            <a:endParaRPr lang="en-US" altLang="ja-JP" sz="1600">
              <a:solidFill>
                <a:srgbClr val="000000"/>
              </a:solidFill>
              <a:latin typeface="メイリオ"/>
              <a:ea typeface="メイリオ"/>
            </a:endParaRPr>
          </a:p>
          <a:p>
            <a:pPr marL="800100" lvl="1" indent="-342900">
              <a:buFont typeface="+mj-lt"/>
              <a:buAutoNum type="arabicPeriod"/>
            </a:pPr>
            <a:r>
              <a:rPr lang="ja-JP" altLang="en-US" sz="1600">
                <a:solidFill>
                  <a:srgbClr val="000000"/>
                </a:solidFill>
                <a:latin typeface="メイリオ"/>
                <a:ea typeface="メイリオ"/>
              </a:rPr>
              <a:t>オペレーション</a:t>
            </a:r>
            <a:r>
              <a:rPr lang="ja-JP" altLang="en-US" sz="1600" smtClean="0">
                <a:solidFill>
                  <a:srgbClr val="000000"/>
                </a:solidFill>
                <a:latin typeface="メイリオ"/>
                <a:ea typeface="メイリオ"/>
              </a:rPr>
              <a:t>の</a:t>
            </a:r>
            <a:r>
              <a:rPr lang="ja-JP" altLang="en-US" sz="1600" smtClean="0"/>
              <a:t>登録</a:t>
            </a:r>
            <a:endParaRPr lang="en-US" altLang="ja-JP" sz="1600" smtClean="0"/>
          </a:p>
          <a:p>
            <a:pPr marL="800100" lvl="1" indent="-342900">
              <a:buFont typeface="+mj-lt"/>
              <a:buAutoNum type="arabicPeriod"/>
            </a:pPr>
            <a:r>
              <a:rPr lang="ja-JP" altLang="en-US" sz="1600" smtClean="0">
                <a:solidFill>
                  <a:srgbClr val="000000"/>
                </a:solidFill>
              </a:rPr>
              <a:t>パラメータシート</a:t>
            </a:r>
            <a:r>
              <a:rPr lang="ja-JP" altLang="en-US" sz="1600">
                <a:solidFill>
                  <a:srgbClr val="000000"/>
                </a:solidFill>
              </a:rPr>
              <a:t>作成</a:t>
            </a:r>
            <a:endParaRPr lang="en-US" altLang="ja-JP" sz="1600">
              <a:solidFill>
                <a:srgbClr val="000000"/>
              </a:solidFill>
            </a:endParaRPr>
          </a:p>
          <a:p>
            <a:pPr marL="800100" lvl="1" indent="-342900">
              <a:buFont typeface="+mj-lt"/>
              <a:buAutoNum type="arabicPeriod"/>
            </a:pPr>
            <a:r>
              <a:rPr lang="ja-JP" altLang="en-US" sz="1600"/>
              <a:t>データ</a:t>
            </a:r>
            <a:r>
              <a:rPr lang="ja-JP" altLang="en-US" sz="1600" smtClean="0">
                <a:solidFill>
                  <a:srgbClr val="000000"/>
                </a:solidFill>
              </a:rPr>
              <a:t>の登録</a:t>
            </a:r>
            <a:endParaRPr lang="en-US" altLang="ja-JP" sz="1600">
              <a:solidFill>
                <a:srgbClr val="000000"/>
              </a:solidFill>
            </a:endParaRPr>
          </a:p>
          <a:p>
            <a:pPr marL="800100" lvl="1" indent="-342900">
              <a:buFont typeface="+mj-lt"/>
              <a:buAutoNum type="arabicPeriod"/>
            </a:pPr>
            <a:r>
              <a:rPr lang="ja-JP" altLang="en-US" sz="1600"/>
              <a:t>代入値自動登録</a:t>
            </a:r>
            <a:r>
              <a:rPr lang="ja-JP" altLang="en-US" sz="1600" smtClean="0"/>
              <a:t>設定</a:t>
            </a:r>
            <a:endParaRPr lang="en-US" altLang="ja-JP" sz="1600" smtClean="0"/>
          </a:p>
          <a:p>
            <a:pPr marL="800100" lvl="1" indent="-342900">
              <a:buFont typeface="+mj-lt"/>
              <a:buAutoNum type="arabicPeriod"/>
            </a:pPr>
            <a:r>
              <a:rPr lang="ja-JP" altLang="en-US" sz="1600" smtClean="0">
                <a:solidFill>
                  <a:srgbClr val="000000"/>
                </a:solidFill>
              </a:rPr>
              <a:t>代入値と対象</a:t>
            </a:r>
            <a:r>
              <a:rPr lang="ja-JP" altLang="en-US" sz="1600">
                <a:solidFill>
                  <a:srgbClr val="000000"/>
                </a:solidFill>
              </a:rPr>
              <a:t>ホストの確認</a:t>
            </a:r>
            <a:endParaRPr lang="en-US" altLang="ja-JP" sz="1600">
              <a:solidFill>
                <a:srgbClr val="000000"/>
              </a:solidFill>
            </a:endParaRPr>
          </a:p>
          <a:p>
            <a:pPr marL="800100" lvl="1" indent="-342900">
              <a:buFont typeface="+mj-lt"/>
              <a:buAutoNum type="arabicPeriod"/>
            </a:pPr>
            <a:r>
              <a:rPr lang="ja-JP" altLang="en-US" sz="1600">
                <a:solidFill>
                  <a:srgbClr val="000000"/>
                </a:solidFill>
              </a:rPr>
              <a:t>作業の</a:t>
            </a:r>
            <a:r>
              <a:rPr lang="ja-JP" altLang="en-US" sz="1600" smtClean="0">
                <a:solidFill>
                  <a:srgbClr val="000000"/>
                </a:solidFill>
              </a:rPr>
              <a:t>実行</a:t>
            </a:r>
            <a:r>
              <a:rPr lang="en-US" altLang="ja-JP" sz="1600">
                <a:solidFill>
                  <a:srgbClr val="000000"/>
                </a:solidFill>
                <a:latin typeface="メイリオ"/>
                <a:ea typeface="メイリオ"/>
              </a:rPr>
              <a:t/>
            </a:r>
            <a:br>
              <a:rPr lang="en-US" altLang="ja-JP" sz="1600">
                <a:solidFill>
                  <a:srgbClr val="000000"/>
                </a:solidFill>
                <a:latin typeface="メイリオ"/>
                <a:ea typeface="メイリオ"/>
              </a:rPr>
            </a:br>
            <a:endParaRPr lang="en-US" altLang="ja-JP" sz="1600">
              <a:solidFill>
                <a:srgbClr val="000000"/>
              </a:solidFill>
              <a:latin typeface="メイリオ"/>
              <a:ea typeface="メイリオ"/>
            </a:endParaRPr>
          </a:p>
        </p:txBody>
      </p:sp>
      <p:sp>
        <p:nvSpPr>
          <p:cNvPr id="7" name="正方形/長方形 6"/>
          <p:cNvSpPr/>
          <p:nvPr/>
        </p:nvSpPr>
        <p:spPr bwMode="auto">
          <a:xfrm>
            <a:off x="5276028" y="4015554"/>
            <a:ext cx="3744520" cy="2618844"/>
          </a:xfrm>
          <a:prstGeom prst="rect">
            <a:avLst/>
          </a:prstGeom>
          <a:noFill/>
          <a:ln w="12700">
            <a:noFill/>
          </a:ln>
          <a:effectLst/>
          <a:ex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pPr marL="342900" indent="-342900">
              <a:buFont typeface="+mj-lt"/>
              <a:buAutoNum type="alphaUcParenR"/>
            </a:pPr>
            <a:r>
              <a:rPr lang="ja-JP" altLang="en-US" sz="1600" smtClean="0"/>
              <a:t>付録</a:t>
            </a:r>
            <a:endParaRPr lang="en-US" altLang="ja-JP" sz="1600" smtClean="0"/>
          </a:p>
        </p:txBody>
      </p:sp>
    </p:spTree>
    <p:extLst>
      <p:ext uri="{BB962C8B-B14F-4D97-AF65-F5344CB8AC3E}">
        <p14:creationId xmlns:p14="http://schemas.microsoft.com/office/powerpoint/2010/main" val="209165605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1.6</a:t>
            </a:r>
            <a:r>
              <a:rPr lang="ja-JP" altLang="en-US"/>
              <a:t> パラメータシートの作成 </a:t>
            </a:r>
            <a:r>
              <a:rPr lang="en-US" altLang="ja-JP" smtClean="0"/>
              <a:t>(</a:t>
            </a:r>
            <a:r>
              <a:rPr lang="en-US" altLang="ja-JP"/>
              <a:t>3</a:t>
            </a:r>
            <a:r>
              <a:rPr lang="en-US" altLang="ja-JP" smtClean="0"/>
              <a:t>/3</a:t>
            </a:r>
            <a:r>
              <a:rPr lang="en-US" altLang="ja-JP"/>
              <a:t>) </a:t>
            </a:r>
            <a:endParaRPr kumimoji="1" lang="ja-JP" altLang="en-US"/>
          </a:p>
        </p:txBody>
      </p:sp>
      <p:sp>
        <p:nvSpPr>
          <p:cNvPr id="3" name="コンテンツ プレースホルダー 2"/>
          <p:cNvSpPr>
            <a:spLocks noGrp="1"/>
          </p:cNvSpPr>
          <p:nvPr>
            <p:ph sz="quarter" idx="10"/>
          </p:nvPr>
        </p:nvSpPr>
        <p:spPr/>
        <p:txBody>
          <a:bodyPr/>
          <a:lstStyle/>
          <a:p>
            <a:r>
              <a:rPr kumimoji="1" lang="ja-JP" altLang="en-US" b="1" smtClean="0"/>
              <a:t>パラメータシートの項目名を定義する</a:t>
            </a:r>
            <a:r>
              <a:rPr lang="en-US" altLang="ja-JP" b="1" smtClean="0"/>
              <a:t/>
            </a:r>
            <a:br>
              <a:rPr lang="en-US" altLang="ja-JP" b="1" smtClean="0"/>
            </a:br>
            <a:r>
              <a:rPr lang="ja-JP" altLang="en-US" sz="1600" smtClean="0"/>
              <a:t>前項に続き、シートの項目を定義していきましょう。</a:t>
            </a:r>
            <a:r>
              <a:rPr lang="en-US" altLang="ja-JP" sz="1600" smtClean="0"/>
              <a:t/>
            </a:r>
            <a:br>
              <a:rPr lang="en-US" altLang="ja-JP" sz="1600" smtClean="0"/>
            </a:br>
            <a:endParaRPr lang="en-US" altLang="ja-JP" sz="1600"/>
          </a:p>
          <a:p>
            <a:pPr marL="0" indent="0">
              <a:buNone/>
            </a:pPr>
            <a:r>
              <a:rPr kumimoji="1" lang="ja-JP" altLang="en-US" sz="1600" smtClean="0"/>
              <a:t>メニュー</a:t>
            </a:r>
            <a:r>
              <a:rPr kumimoji="1" lang="en-US" altLang="ja-JP" sz="1600" smtClean="0"/>
              <a:t>:</a:t>
            </a:r>
            <a:r>
              <a:rPr kumimoji="1" lang="ja-JP" altLang="en-US" sz="1600" smtClean="0"/>
              <a:t>　</a:t>
            </a:r>
            <a:r>
              <a:rPr kumimoji="1" lang="ja-JP" altLang="en-US" sz="1600" b="1" smtClean="0"/>
              <a:t>メニュー作成 </a:t>
            </a:r>
            <a:r>
              <a:rPr kumimoji="1" lang="en-US" altLang="ja-JP" sz="1600" b="1" smtClean="0"/>
              <a:t>&gt;</a:t>
            </a:r>
            <a:r>
              <a:rPr kumimoji="1" lang="ja-JP" altLang="en-US" sz="1600" b="1" smtClean="0"/>
              <a:t> メニュ</a:t>
            </a:r>
            <a:r>
              <a:rPr lang="ja-JP" altLang="en-US" sz="1600" b="1" smtClean="0"/>
              <a:t>ー定義</a:t>
            </a:r>
            <a:r>
              <a:rPr lang="en-US" altLang="ja-JP" sz="1600" b="1" smtClean="0"/>
              <a:t>/</a:t>
            </a:r>
            <a:r>
              <a:rPr lang="ja-JP" altLang="en-US" sz="1600" b="1" smtClean="0"/>
              <a:t>作成 </a:t>
            </a:r>
            <a:endParaRPr lang="en-US" altLang="ja-JP" sz="1600" b="1" smtClean="0"/>
          </a:p>
          <a:p>
            <a:pPr marL="342900" indent="-342900">
              <a:buFont typeface="+mj-ea"/>
              <a:buAutoNum type="circleNumDbPlain"/>
            </a:pPr>
            <a:r>
              <a:rPr lang="en-US" altLang="ja-JP" sz="1600" smtClean="0"/>
              <a:t>[</a:t>
            </a:r>
            <a:r>
              <a:rPr lang="ja-JP" altLang="en-US" sz="1600" smtClean="0"/>
              <a:t>項目</a:t>
            </a:r>
            <a:r>
              <a:rPr lang="en-US" altLang="ja-JP" sz="1600" smtClean="0"/>
              <a:t>]</a:t>
            </a:r>
            <a:r>
              <a:rPr lang="ja-JP" altLang="en-US" sz="1600" err="1" smtClean="0"/>
              <a:t>を押</a:t>
            </a:r>
            <a:r>
              <a:rPr lang="ja-JP" altLang="en-US" sz="1600" smtClean="0"/>
              <a:t>下し、新しい項目を追加する。</a:t>
            </a:r>
            <a:endParaRPr lang="en-US" altLang="ja-JP" sz="1600" smtClean="0"/>
          </a:p>
          <a:p>
            <a:pPr marL="342900" indent="-342900">
              <a:buFont typeface="+mj-ea"/>
              <a:buAutoNum type="circleNumDbPlain"/>
            </a:pPr>
            <a:r>
              <a:rPr lang="ja-JP" altLang="en-US" sz="1600" smtClean="0"/>
              <a:t>各項目について、下表のように入力する。</a:t>
            </a:r>
            <a:endParaRPr lang="en-US" altLang="ja-JP" sz="1600"/>
          </a:p>
          <a:p>
            <a:pPr marL="342900" indent="-342900">
              <a:buFont typeface="+mj-ea"/>
              <a:buAutoNum type="circleNumDbPlain"/>
            </a:pPr>
            <a:r>
              <a:rPr lang="ja-JP" altLang="en-US" sz="1600" smtClean="0"/>
              <a:t>画面</a:t>
            </a:r>
            <a:r>
              <a:rPr lang="ja-JP" altLang="en-US" sz="1600"/>
              <a:t>下部の</a:t>
            </a:r>
            <a:r>
              <a:rPr lang="en-US" altLang="ja-JP" sz="1600"/>
              <a:t>[</a:t>
            </a:r>
            <a:r>
              <a:rPr lang="ja-JP" altLang="en-US" sz="1600"/>
              <a:t>作成</a:t>
            </a:r>
            <a:r>
              <a:rPr lang="en-US" altLang="ja-JP" sz="1600"/>
              <a:t>]</a:t>
            </a:r>
            <a:r>
              <a:rPr lang="ja-JP" altLang="en-US" sz="1600"/>
              <a:t>を押下する</a:t>
            </a:r>
            <a:r>
              <a:rPr lang="ja-JP" altLang="en-US" sz="1600" smtClean="0"/>
              <a:t>。</a:t>
            </a:r>
            <a:endParaRPr lang="en-US" altLang="ja-JP" sz="1800" b="1" smtClean="0"/>
          </a:p>
        </p:txBody>
      </p:sp>
      <p:graphicFrame>
        <p:nvGraphicFramePr>
          <p:cNvPr id="4" name="表 3"/>
          <p:cNvGraphicFramePr>
            <a:graphicFrameLocks noGrp="1"/>
          </p:cNvGraphicFramePr>
          <p:nvPr>
            <p:extLst>
              <p:ext uri="{D42A27DB-BD31-4B8C-83A1-F6EECF244321}">
                <p14:modId xmlns:p14="http://schemas.microsoft.com/office/powerpoint/2010/main" val="1542404866"/>
              </p:ext>
            </p:extLst>
          </p:nvPr>
        </p:nvGraphicFramePr>
        <p:xfrm>
          <a:off x="4825913" y="3173068"/>
          <a:ext cx="4107790" cy="1566232"/>
        </p:xfrm>
        <a:graphic>
          <a:graphicData uri="http://schemas.openxmlformats.org/drawingml/2006/table">
            <a:tbl>
              <a:tblPr firstRow="1" bandRow="1">
                <a:tableStyleId>{93296810-A885-4BE3-A3E7-6D5BEEA58F35}</a:tableStyleId>
              </a:tblPr>
              <a:tblGrid>
                <a:gridCol w="1731459">
                  <a:extLst>
                    <a:ext uri="{9D8B030D-6E8A-4147-A177-3AD203B41FA5}">
                      <a16:colId xmlns:a16="http://schemas.microsoft.com/office/drawing/2014/main" val="2131603622"/>
                    </a:ext>
                  </a:extLst>
                </a:gridCol>
                <a:gridCol w="1368190">
                  <a:extLst>
                    <a:ext uri="{9D8B030D-6E8A-4147-A177-3AD203B41FA5}">
                      <a16:colId xmlns:a16="http://schemas.microsoft.com/office/drawing/2014/main" val="428160483"/>
                    </a:ext>
                  </a:extLst>
                </a:gridCol>
                <a:gridCol w="1008141">
                  <a:extLst>
                    <a:ext uri="{9D8B030D-6E8A-4147-A177-3AD203B41FA5}">
                      <a16:colId xmlns:a16="http://schemas.microsoft.com/office/drawing/2014/main" val="2290200986"/>
                    </a:ext>
                  </a:extLst>
                </a:gridCol>
              </a:tblGrid>
              <a:tr h="269915">
                <a:tc>
                  <a:txBody>
                    <a:bodyPr/>
                    <a:lstStyle/>
                    <a:p>
                      <a:pPr algn="l"/>
                      <a:r>
                        <a:rPr lang="ja-JP" altLang="en-US" sz="1100">
                          <a:effectLst/>
                        </a:rPr>
                        <a:t>項目名</a:t>
                      </a:r>
                      <a:endParaRPr lang="ja-JP" altLang="en-US" sz="1100" b="0">
                        <a:effectLst/>
                        <a:latin typeface="+mn-lt"/>
                      </a:endParaRPr>
                    </a:p>
                  </a:txBody>
                  <a:tcPr marL="76200" marR="76200" marT="60960" marB="60960" anchor="ctr"/>
                </a:tc>
                <a:tc>
                  <a:txBody>
                    <a:bodyPr/>
                    <a:lstStyle/>
                    <a:p>
                      <a:pPr algn="l"/>
                      <a:r>
                        <a:rPr lang="ja-JP" altLang="en-US" sz="1100">
                          <a:effectLst/>
                        </a:rPr>
                        <a:t>入力方式</a:t>
                      </a:r>
                      <a:endParaRPr lang="ja-JP" altLang="en-US" sz="1100" b="0">
                        <a:effectLst/>
                        <a:latin typeface="+mn-lt"/>
                      </a:endParaRPr>
                    </a:p>
                  </a:txBody>
                  <a:tcPr marL="76200" marR="76200" marT="60960" marB="60960" anchor="ctr"/>
                </a:tc>
                <a:tc>
                  <a:txBody>
                    <a:bodyPr/>
                    <a:lstStyle/>
                    <a:p>
                      <a:pPr algn="l"/>
                      <a:r>
                        <a:rPr lang="ja-JP" altLang="en-US" sz="1100" smtClean="0">
                          <a:effectLst/>
                        </a:rPr>
                        <a:t>最大</a:t>
                      </a:r>
                      <a:r>
                        <a:rPr lang="ja-JP" altLang="en-US" sz="1100">
                          <a:effectLst/>
                        </a:rPr>
                        <a:t>バイト数</a:t>
                      </a:r>
                      <a:endParaRPr lang="ja-JP" altLang="en-US" sz="1100" b="0">
                        <a:effectLst/>
                        <a:latin typeface="+mn-lt"/>
                      </a:endParaRPr>
                    </a:p>
                  </a:txBody>
                  <a:tcPr marL="76200" marR="76200" marT="60960" marB="60960" anchor="ctr"/>
                </a:tc>
                <a:extLst>
                  <a:ext uri="{0D108BD9-81ED-4DB2-BD59-A6C34878D82A}">
                    <a16:rowId xmlns:a16="http://schemas.microsoft.com/office/drawing/2014/main" val="2119718465"/>
                  </a:ext>
                </a:extLst>
              </a:tr>
              <a:tr h="319168">
                <a:tc>
                  <a:txBody>
                    <a:bodyPr/>
                    <a:lstStyle/>
                    <a:p>
                      <a:r>
                        <a:rPr kumimoji="1" lang="en-US" altLang="ja-JP" sz="1200" err="1" smtClean="0"/>
                        <a:t>package_name</a:t>
                      </a:r>
                      <a:endParaRPr kumimoji="1" lang="ja-JP" altLang="en-US" sz="1200"/>
                    </a:p>
                  </a:txBody>
                  <a:tcPr/>
                </a:tc>
                <a:tc>
                  <a:txBody>
                    <a:bodyPr/>
                    <a:lstStyle/>
                    <a:p>
                      <a:r>
                        <a:rPr kumimoji="1" lang="ja-JP" altLang="en-US" sz="1200" smtClean="0"/>
                        <a:t>文字列</a:t>
                      </a:r>
                      <a:r>
                        <a:rPr kumimoji="1" lang="en-US" altLang="ja-JP" sz="1200" smtClean="0"/>
                        <a:t>(</a:t>
                      </a:r>
                      <a:r>
                        <a:rPr kumimoji="1" lang="ja-JP" altLang="en-US" sz="1200" smtClean="0"/>
                        <a:t>単一行</a:t>
                      </a:r>
                      <a:r>
                        <a:rPr kumimoji="1" lang="en-US" altLang="ja-JP" sz="1200" smtClean="0"/>
                        <a:t>)</a:t>
                      </a:r>
                      <a:endParaRPr kumimoji="1" lang="ja-JP" altLang="en-US" sz="1200"/>
                    </a:p>
                  </a:txBody>
                  <a:tcPr/>
                </a:tc>
                <a:tc>
                  <a:txBody>
                    <a:bodyPr/>
                    <a:lstStyle/>
                    <a:p>
                      <a:r>
                        <a:rPr kumimoji="1" lang="en-US" altLang="ja-JP" sz="1200" smtClean="0"/>
                        <a:t>32</a:t>
                      </a:r>
                      <a:endParaRPr kumimoji="1" lang="ja-JP" altLang="en-US" sz="1200"/>
                    </a:p>
                  </a:txBody>
                  <a:tcPr/>
                </a:tc>
                <a:extLst>
                  <a:ext uri="{0D108BD9-81ED-4DB2-BD59-A6C34878D82A}">
                    <a16:rowId xmlns:a16="http://schemas.microsoft.com/office/drawing/2014/main" val="3687640512"/>
                  </a:ext>
                </a:extLst>
              </a:tr>
              <a:tr h="31916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err="1" smtClean="0"/>
                        <a:t>package_name_sub</a:t>
                      </a:r>
                      <a:endParaRPr kumimoji="1" lang="ja-JP" altLang="en-US" sz="1200" smtClean="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smtClean="0"/>
                        <a:t>文字列</a:t>
                      </a:r>
                      <a:r>
                        <a:rPr kumimoji="1" lang="en-US" altLang="ja-JP" sz="1200" smtClean="0"/>
                        <a:t>(</a:t>
                      </a:r>
                      <a:r>
                        <a:rPr kumimoji="1" lang="ja-JP" altLang="en-US" sz="1200" smtClean="0"/>
                        <a:t>単一行</a:t>
                      </a:r>
                      <a:r>
                        <a:rPr kumimoji="1" lang="en-US" altLang="ja-JP" sz="1200" smtClean="0"/>
                        <a:t>)</a:t>
                      </a:r>
                      <a:endParaRPr kumimoji="1" lang="ja-JP" altLang="en-US" sz="1200" smtClean="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smtClean="0"/>
                        <a:t>32</a:t>
                      </a:r>
                      <a:endParaRPr kumimoji="1" lang="ja-JP" altLang="en-US" sz="1200" smtClean="0"/>
                    </a:p>
                  </a:txBody>
                  <a:tcPr/>
                </a:tc>
                <a:extLst>
                  <a:ext uri="{0D108BD9-81ED-4DB2-BD59-A6C34878D82A}">
                    <a16:rowId xmlns:a16="http://schemas.microsoft.com/office/drawing/2014/main" val="775555701"/>
                  </a:ext>
                </a:extLst>
              </a:tr>
              <a:tr h="319168">
                <a:tc>
                  <a:txBody>
                    <a:bodyPr/>
                    <a:lstStyle/>
                    <a:p>
                      <a:r>
                        <a:rPr kumimoji="1" lang="en-US" altLang="ja-JP" sz="1200" err="1" smtClean="0"/>
                        <a:t>port_number</a:t>
                      </a:r>
                      <a:endParaRPr kumimoji="1" lang="ja-JP" altLang="en-US" sz="12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smtClean="0"/>
                        <a:t>文字列</a:t>
                      </a:r>
                      <a:r>
                        <a:rPr kumimoji="1" lang="en-US" altLang="ja-JP" sz="1200" smtClean="0"/>
                        <a:t>(</a:t>
                      </a:r>
                      <a:r>
                        <a:rPr kumimoji="1" lang="ja-JP" altLang="en-US" sz="1200" smtClean="0"/>
                        <a:t>単一行</a:t>
                      </a:r>
                      <a:r>
                        <a:rPr kumimoji="1" lang="en-US" altLang="ja-JP" sz="1200" smtClean="0"/>
                        <a:t>)</a:t>
                      </a:r>
                      <a:endParaRPr kumimoji="1" lang="ja-JP" altLang="en-US" sz="1200" smtClean="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smtClean="0"/>
                        <a:t>32</a:t>
                      </a:r>
                      <a:endParaRPr kumimoji="1" lang="ja-JP" altLang="en-US" sz="1200" smtClean="0"/>
                    </a:p>
                  </a:txBody>
                  <a:tcPr/>
                </a:tc>
                <a:extLst>
                  <a:ext uri="{0D108BD9-81ED-4DB2-BD59-A6C34878D82A}">
                    <a16:rowId xmlns:a16="http://schemas.microsoft.com/office/drawing/2014/main" val="2338755945"/>
                  </a:ext>
                </a:extLst>
              </a:tr>
              <a:tr h="319168">
                <a:tc>
                  <a:txBody>
                    <a:bodyPr/>
                    <a:lstStyle/>
                    <a:p>
                      <a:r>
                        <a:rPr kumimoji="1" lang="en-US" altLang="ja-JP" sz="1200" err="1" smtClean="0"/>
                        <a:t>service_name</a:t>
                      </a:r>
                      <a:endParaRPr kumimoji="1" lang="ja-JP" altLang="en-US" sz="12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smtClean="0"/>
                        <a:t>文字列</a:t>
                      </a:r>
                      <a:r>
                        <a:rPr kumimoji="1" lang="en-US" altLang="ja-JP" sz="1200" smtClean="0"/>
                        <a:t>(</a:t>
                      </a:r>
                      <a:r>
                        <a:rPr kumimoji="1" lang="ja-JP" altLang="en-US" sz="1200" smtClean="0"/>
                        <a:t>単一行</a:t>
                      </a:r>
                      <a:r>
                        <a:rPr kumimoji="1" lang="en-US" altLang="ja-JP" sz="1200" smtClean="0"/>
                        <a:t>)</a:t>
                      </a:r>
                      <a:endParaRPr kumimoji="1" lang="ja-JP" altLang="en-US" sz="1200" smtClean="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smtClean="0"/>
                        <a:t>32</a:t>
                      </a:r>
                      <a:endParaRPr kumimoji="1" lang="ja-JP" altLang="en-US" sz="1200" smtClean="0"/>
                    </a:p>
                  </a:txBody>
                  <a:tcPr/>
                </a:tc>
                <a:extLst>
                  <a:ext uri="{0D108BD9-81ED-4DB2-BD59-A6C34878D82A}">
                    <a16:rowId xmlns:a16="http://schemas.microsoft.com/office/drawing/2014/main" val="1795359325"/>
                  </a:ext>
                </a:extLst>
              </a:tr>
            </a:tbl>
          </a:graphicData>
        </a:graphic>
      </p:graphicFrame>
      <p:pic>
        <p:nvPicPr>
          <p:cNvPr id="8" name="図 7"/>
          <p:cNvPicPr>
            <a:picLocks noChangeAspect="1"/>
          </p:cNvPicPr>
          <p:nvPr/>
        </p:nvPicPr>
        <p:blipFill>
          <a:blip r:embed="rId2"/>
          <a:stretch>
            <a:fillRect/>
          </a:stretch>
        </p:blipFill>
        <p:spPr>
          <a:xfrm>
            <a:off x="251400" y="3171051"/>
            <a:ext cx="4449057" cy="2641074"/>
          </a:xfrm>
          <a:prstGeom prst="rect">
            <a:avLst/>
          </a:prstGeom>
        </p:spPr>
      </p:pic>
      <p:sp>
        <p:nvSpPr>
          <p:cNvPr id="17" name="角丸四角形 16"/>
          <p:cNvSpPr/>
          <p:nvPr/>
        </p:nvSpPr>
        <p:spPr bwMode="auto">
          <a:xfrm>
            <a:off x="220615" y="3140960"/>
            <a:ext cx="360050" cy="226326"/>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smtClean="0">
              <a:solidFill>
                <a:srgbClr val="FF0000"/>
              </a:solidFill>
              <a:latin typeface="+mn-ea"/>
            </a:endParaRPr>
          </a:p>
        </p:txBody>
      </p:sp>
      <p:pic>
        <p:nvPicPr>
          <p:cNvPr id="14" name="図 13"/>
          <p:cNvPicPr>
            <a:picLocks noChangeAspect="1"/>
          </p:cNvPicPr>
          <p:nvPr/>
        </p:nvPicPr>
        <p:blipFill>
          <a:blip r:embed="rId3"/>
          <a:stretch>
            <a:fillRect/>
          </a:stretch>
        </p:blipFill>
        <p:spPr>
          <a:xfrm>
            <a:off x="2195670" y="5049968"/>
            <a:ext cx="3000415" cy="1403220"/>
          </a:xfrm>
          <a:prstGeom prst="rect">
            <a:avLst/>
          </a:prstGeom>
        </p:spPr>
      </p:pic>
      <p:sp>
        <p:nvSpPr>
          <p:cNvPr id="19" name="角丸四角形 18"/>
          <p:cNvSpPr/>
          <p:nvPr/>
        </p:nvSpPr>
        <p:spPr bwMode="auto">
          <a:xfrm>
            <a:off x="2195670" y="6256953"/>
            <a:ext cx="648090" cy="226326"/>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smtClean="0">
              <a:solidFill>
                <a:srgbClr val="FF0000"/>
              </a:solidFill>
              <a:latin typeface="+mn-ea"/>
            </a:endParaRPr>
          </a:p>
        </p:txBody>
      </p:sp>
      <p:sp>
        <p:nvSpPr>
          <p:cNvPr id="20" name="円形吹き出し 19"/>
          <p:cNvSpPr/>
          <p:nvPr/>
        </p:nvSpPr>
        <p:spPr bwMode="auto">
          <a:xfrm>
            <a:off x="705081" y="3055086"/>
            <a:ext cx="301542" cy="312200"/>
          </a:xfrm>
          <a:prstGeom prst="wedgeEllipseCallout">
            <a:avLst>
              <a:gd name="adj1" fmla="val -84061"/>
              <a:gd name="adj2" fmla="val 6161"/>
            </a:avLst>
          </a:prstGeom>
          <a:ln w="19050">
            <a:solidFill>
              <a:schemeClr val="bg1"/>
            </a:solidFill>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algn="ctr"/>
            <a:r>
              <a:rPr kumimoji="1" lang="ja-JP" altLang="en-US" sz="1400" b="1" smtClean="0">
                <a:latin typeface="+mn-ea"/>
              </a:rPr>
              <a:t>１</a:t>
            </a:r>
          </a:p>
        </p:txBody>
      </p:sp>
      <p:sp>
        <p:nvSpPr>
          <p:cNvPr id="21" name="円形吹き出し 20"/>
          <p:cNvSpPr/>
          <p:nvPr/>
        </p:nvSpPr>
        <p:spPr bwMode="auto">
          <a:xfrm>
            <a:off x="2987780" y="6100853"/>
            <a:ext cx="301542" cy="312200"/>
          </a:xfrm>
          <a:prstGeom prst="wedgeEllipseCallout">
            <a:avLst>
              <a:gd name="adj1" fmla="val -84061"/>
              <a:gd name="adj2" fmla="val 6161"/>
            </a:avLst>
          </a:prstGeom>
          <a:ln w="19050">
            <a:solidFill>
              <a:schemeClr val="bg1"/>
            </a:solidFill>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algn="ctr"/>
            <a:r>
              <a:rPr lang="ja-JP" altLang="en-US" sz="1400" b="1">
                <a:latin typeface="+mn-ea"/>
              </a:rPr>
              <a:t>３</a:t>
            </a:r>
            <a:endParaRPr kumimoji="1" lang="ja-JP" altLang="en-US" sz="1400" b="1" smtClean="0">
              <a:latin typeface="+mn-ea"/>
            </a:endParaRPr>
          </a:p>
        </p:txBody>
      </p:sp>
      <p:sp>
        <p:nvSpPr>
          <p:cNvPr id="22" name="図形 21"/>
          <p:cNvSpPr/>
          <p:nvPr/>
        </p:nvSpPr>
        <p:spPr>
          <a:xfrm rot="1815651">
            <a:off x="4014319" y="3081711"/>
            <a:ext cx="822679" cy="571149"/>
          </a:xfrm>
          <a:prstGeom prst="swooshArrow">
            <a:avLst>
              <a:gd name="adj1" fmla="val 26397"/>
              <a:gd name="adj2" fmla="val 22713"/>
            </a:avLst>
          </a:prstGeom>
          <a:ln/>
        </p:spPr>
        <p:style>
          <a:lnRef idx="3">
            <a:schemeClr val="lt1"/>
          </a:lnRef>
          <a:fillRef idx="1">
            <a:schemeClr val="accent6"/>
          </a:fillRef>
          <a:effectRef idx="1">
            <a:schemeClr val="accent6"/>
          </a:effectRef>
          <a:fontRef idx="minor">
            <a:schemeClr val="lt1"/>
          </a:fontRef>
        </p:style>
        <p:txBody>
          <a:bodyPr/>
          <a:lstStyle/>
          <a:p>
            <a:endParaRPr lang="ja-JP" altLang="en-US"/>
          </a:p>
        </p:txBody>
      </p:sp>
      <p:sp>
        <p:nvSpPr>
          <p:cNvPr id="23" name="円形吹き出し 22"/>
          <p:cNvSpPr/>
          <p:nvPr/>
        </p:nvSpPr>
        <p:spPr bwMode="auto">
          <a:xfrm>
            <a:off x="3525302" y="2998650"/>
            <a:ext cx="301542" cy="312200"/>
          </a:xfrm>
          <a:prstGeom prst="wedgeEllipseCallout">
            <a:avLst>
              <a:gd name="adj1" fmla="val -15143"/>
              <a:gd name="adj2" fmla="val 77164"/>
            </a:avLst>
          </a:prstGeom>
          <a:ln w="19050">
            <a:solidFill>
              <a:schemeClr val="bg1"/>
            </a:solidFill>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b="1" i="0" u="none" strike="noStrike" kern="1200" cap="none" spc="0" normalizeH="0" baseline="0" noProof="0" smtClean="0">
                <a:ln>
                  <a:noFill/>
                </a:ln>
                <a:solidFill>
                  <a:srgbClr val="FFFFFF"/>
                </a:solidFill>
                <a:effectLst/>
                <a:uLnTx/>
                <a:uFillTx/>
                <a:latin typeface="メイリオ"/>
                <a:ea typeface="メイリオ"/>
                <a:cs typeface="+mn-cs"/>
              </a:rPr>
              <a:t>2</a:t>
            </a:r>
          </a:p>
        </p:txBody>
      </p:sp>
    </p:spTree>
    <p:extLst>
      <p:ext uri="{BB962C8B-B14F-4D97-AF65-F5344CB8AC3E}">
        <p14:creationId xmlns:p14="http://schemas.microsoft.com/office/powerpoint/2010/main" val="374211434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1.7</a:t>
            </a:r>
            <a:r>
              <a:rPr lang="ja-JP" altLang="en-US" dirty="0" smtClean="0"/>
              <a:t> パラメータの登録</a:t>
            </a:r>
            <a:r>
              <a:rPr lang="en-US" altLang="ja-JP" dirty="0" smtClean="0"/>
              <a:t> </a:t>
            </a:r>
            <a:endParaRPr kumimoji="1" lang="ja-JP" altLang="en-US" dirty="0"/>
          </a:p>
        </p:txBody>
      </p:sp>
      <p:sp>
        <p:nvSpPr>
          <p:cNvPr id="3" name="コンテンツ プレースホルダー 2"/>
          <p:cNvSpPr>
            <a:spLocks noGrp="1"/>
          </p:cNvSpPr>
          <p:nvPr>
            <p:ph sz="quarter" idx="10"/>
          </p:nvPr>
        </p:nvSpPr>
        <p:spPr/>
        <p:txBody>
          <a:bodyPr/>
          <a:lstStyle/>
          <a:p>
            <a:r>
              <a:rPr lang="ja-JP" altLang="en-US" b="1" dirty="0" smtClean="0"/>
              <a:t>パラメータ</a:t>
            </a:r>
            <a:r>
              <a:rPr lang="ja-JP" altLang="en-US" b="1" dirty="0"/>
              <a:t>シート</a:t>
            </a:r>
            <a:r>
              <a:rPr lang="ja-JP" altLang="en-US" b="1" dirty="0" smtClean="0"/>
              <a:t>に</a:t>
            </a:r>
            <a:r>
              <a:rPr lang="ja-JP" altLang="en-US" b="1" dirty="0"/>
              <a:t>データ</a:t>
            </a:r>
            <a:r>
              <a:rPr lang="ja-JP" altLang="en-US" b="1" dirty="0" smtClean="0"/>
              <a:t>を登録する</a:t>
            </a:r>
            <a:r>
              <a:rPr lang="en-US" altLang="ja-JP" dirty="0"/>
              <a:t/>
            </a:r>
            <a:br>
              <a:rPr lang="en-US" altLang="ja-JP" dirty="0"/>
            </a:br>
            <a:r>
              <a:rPr lang="ja-JP" altLang="en-US" sz="1600" dirty="0" smtClean="0"/>
              <a:t>前項の操作でパラメータシートが作成されました。</a:t>
            </a:r>
            <a:r>
              <a:rPr lang="en-US" altLang="ja-JP" sz="1600" dirty="0"/>
              <a:t/>
            </a:r>
            <a:br>
              <a:rPr lang="en-US" altLang="ja-JP" sz="1600" dirty="0"/>
            </a:br>
            <a:r>
              <a:rPr lang="ja-JP" altLang="en-US" sz="1600" dirty="0" smtClean="0"/>
              <a:t>作成したメニューに移動し</a:t>
            </a:r>
            <a:r>
              <a:rPr lang="ja-JP" altLang="en-US" sz="1600" dirty="0"/>
              <a:t>、データを</a:t>
            </a:r>
            <a:r>
              <a:rPr lang="ja-JP" altLang="en-US" sz="1600" dirty="0" smtClean="0"/>
              <a:t>入力していきましょう。</a:t>
            </a:r>
            <a:r>
              <a:rPr lang="en-US" altLang="ja-JP" sz="1600" dirty="0"/>
              <a:t/>
            </a:r>
            <a:br>
              <a:rPr lang="en-US" altLang="ja-JP" sz="1600" dirty="0"/>
            </a:br>
            <a:endParaRPr kumimoji="1" lang="en-US" altLang="ja-JP" sz="1600" dirty="0" smtClean="0"/>
          </a:p>
          <a:p>
            <a:pPr marL="0" indent="0">
              <a:buNone/>
            </a:pPr>
            <a:r>
              <a:rPr lang="ja-JP" altLang="en-US" sz="1600" dirty="0" smtClean="0"/>
              <a:t>メニュー</a:t>
            </a:r>
            <a:r>
              <a:rPr lang="en-US" altLang="ja-JP" sz="1600" dirty="0" smtClean="0"/>
              <a:t>:</a:t>
            </a:r>
            <a:r>
              <a:rPr lang="ja-JP" altLang="en-US" sz="1600" dirty="0" smtClean="0"/>
              <a:t> </a:t>
            </a:r>
            <a:r>
              <a:rPr lang="en-US" altLang="ja-JP" sz="1600" b="1" dirty="0" err="1" smtClean="0"/>
              <a:t>AnsibleDriver</a:t>
            </a:r>
            <a:r>
              <a:rPr lang="ja-JP" altLang="en-US" sz="1600" b="1" smtClean="0"/>
              <a:t> 実践用</a:t>
            </a:r>
            <a:r>
              <a:rPr lang="en-US" altLang="ja-JP" sz="1600" b="1" smtClean="0"/>
              <a:t> &gt; Legacy</a:t>
            </a:r>
            <a:r>
              <a:rPr lang="ja-JP" altLang="en-US" sz="1600" b="1" smtClean="0"/>
              <a:t>実践</a:t>
            </a:r>
            <a:r>
              <a:rPr lang="en-US" altLang="ja-JP" sz="1600" b="1" smtClean="0"/>
              <a:t>(</a:t>
            </a:r>
            <a:r>
              <a:rPr lang="ja-JP" altLang="en-US" sz="1600" b="1" smtClean="0"/>
              <a:t>作成したメニュー</a:t>
            </a:r>
            <a:r>
              <a:rPr lang="en-US" altLang="ja-JP" sz="1600" b="1" smtClean="0"/>
              <a:t>)</a:t>
            </a:r>
          </a:p>
          <a:p>
            <a:pPr marL="457200" indent="-457200">
              <a:buFont typeface="+mj-ea"/>
              <a:buAutoNum type="circleNumDbPlain"/>
            </a:pPr>
            <a:r>
              <a:rPr lang="ja-JP" altLang="en-US" sz="1600" smtClean="0"/>
              <a:t>登録 </a:t>
            </a:r>
            <a:r>
              <a:rPr lang="en-US" altLang="ja-JP" sz="1600"/>
              <a:t>&gt; </a:t>
            </a:r>
            <a:r>
              <a:rPr lang="ja-JP" altLang="en-US" sz="1600"/>
              <a:t>登録開始 を押下</a:t>
            </a:r>
            <a:r>
              <a:rPr lang="ja-JP" altLang="en-US" sz="1600" smtClean="0"/>
              <a:t>する。</a:t>
            </a:r>
            <a:endParaRPr lang="ja-JP" altLang="en-US" sz="1600"/>
          </a:p>
          <a:p>
            <a:pPr marL="457200" indent="-457200">
              <a:buFont typeface="+mj-ea"/>
              <a:buAutoNum type="circleNumDbPlain"/>
            </a:pPr>
            <a:r>
              <a:rPr lang="ja-JP" altLang="en-US" sz="1600"/>
              <a:t>各項目で下表のように選択または入力し、</a:t>
            </a:r>
            <a:r>
              <a:rPr lang="en-US" altLang="ja-JP" sz="1600"/>
              <a:t>[</a:t>
            </a:r>
            <a:r>
              <a:rPr lang="ja-JP" altLang="en-US" sz="1600"/>
              <a:t>登録</a:t>
            </a:r>
            <a:r>
              <a:rPr lang="en-US" altLang="ja-JP" sz="1600"/>
              <a:t>]</a:t>
            </a:r>
            <a:r>
              <a:rPr lang="ja-JP" altLang="en-US" sz="1600"/>
              <a:t>を押下する。</a:t>
            </a:r>
            <a:endParaRPr lang="en-US" altLang="ja-JP" sz="1600" smtClean="0"/>
          </a:p>
          <a:p>
            <a:pPr marL="0" indent="0">
              <a:buNone/>
            </a:pPr>
            <a:endParaRPr lang="en-US" altLang="ja-JP" sz="1800" smtClean="0"/>
          </a:p>
          <a:p>
            <a:pPr marL="0" indent="0">
              <a:buNone/>
            </a:pPr>
            <a:endParaRPr lang="ja-JP" altLang="en-US" sz="1800"/>
          </a:p>
          <a:p>
            <a:pPr marL="457200" indent="-457200">
              <a:buFont typeface="+mj-ea"/>
              <a:buAutoNum type="circleNumDbPlain"/>
            </a:pPr>
            <a:endParaRPr lang="en-US" altLang="ja-JP" smtClean="0"/>
          </a:p>
          <a:p>
            <a:pPr marL="457200" indent="-457200">
              <a:buFont typeface="+mj-ea"/>
              <a:buAutoNum type="circleNumDbPlain"/>
            </a:pPr>
            <a:endParaRPr kumimoji="1" lang="ja-JP" altLang="en-US"/>
          </a:p>
        </p:txBody>
      </p:sp>
      <p:graphicFrame>
        <p:nvGraphicFramePr>
          <p:cNvPr id="4" name="表 3"/>
          <p:cNvGraphicFramePr>
            <a:graphicFrameLocks noGrp="1"/>
          </p:cNvGraphicFramePr>
          <p:nvPr>
            <p:extLst>
              <p:ext uri="{D42A27DB-BD31-4B8C-83A1-F6EECF244321}">
                <p14:modId xmlns:p14="http://schemas.microsoft.com/office/powerpoint/2010/main" val="702256246"/>
              </p:ext>
            </p:extLst>
          </p:nvPr>
        </p:nvGraphicFramePr>
        <p:xfrm>
          <a:off x="178415" y="4854061"/>
          <a:ext cx="8785098" cy="972318"/>
        </p:xfrm>
        <a:graphic>
          <a:graphicData uri="http://schemas.openxmlformats.org/drawingml/2006/table">
            <a:tbl>
              <a:tblPr firstRow="1" bandRow="1">
                <a:tableStyleId>{93296810-A885-4BE3-A3E7-6D5BEEA58F35}</a:tableStyleId>
              </a:tblPr>
              <a:tblGrid>
                <a:gridCol w="1297155">
                  <a:extLst>
                    <a:ext uri="{9D8B030D-6E8A-4147-A177-3AD203B41FA5}">
                      <a16:colId xmlns:a16="http://schemas.microsoft.com/office/drawing/2014/main" val="3513618482"/>
                    </a:ext>
                  </a:extLst>
                </a:gridCol>
                <a:gridCol w="1368190">
                  <a:extLst>
                    <a:ext uri="{9D8B030D-6E8A-4147-A177-3AD203B41FA5}">
                      <a16:colId xmlns:a16="http://schemas.microsoft.com/office/drawing/2014/main" val="3224140352"/>
                    </a:ext>
                  </a:extLst>
                </a:gridCol>
                <a:gridCol w="1440200">
                  <a:extLst>
                    <a:ext uri="{9D8B030D-6E8A-4147-A177-3AD203B41FA5}">
                      <a16:colId xmlns:a16="http://schemas.microsoft.com/office/drawing/2014/main" val="2571579917"/>
                    </a:ext>
                  </a:extLst>
                </a:gridCol>
                <a:gridCol w="1872260">
                  <a:extLst>
                    <a:ext uri="{9D8B030D-6E8A-4147-A177-3AD203B41FA5}">
                      <a16:colId xmlns:a16="http://schemas.microsoft.com/office/drawing/2014/main" val="525289859"/>
                    </a:ext>
                  </a:extLst>
                </a:gridCol>
                <a:gridCol w="1343110">
                  <a:extLst>
                    <a:ext uri="{9D8B030D-6E8A-4147-A177-3AD203B41FA5}">
                      <a16:colId xmlns:a16="http://schemas.microsoft.com/office/drawing/2014/main" val="431791396"/>
                    </a:ext>
                  </a:extLst>
                </a:gridCol>
                <a:gridCol w="1464183">
                  <a:extLst>
                    <a:ext uri="{9D8B030D-6E8A-4147-A177-3AD203B41FA5}">
                      <a16:colId xmlns:a16="http://schemas.microsoft.com/office/drawing/2014/main" val="1580498366"/>
                    </a:ext>
                  </a:extLst>
                </a:gridCol>
              </a:tblGrid>
              <a:tr h="247494">
                <a:tc>
                  <a:txBody>
                    <a:bodyPr/>
                    <a:lstStyle/>
                    <a:p>
                      <a:r>
                        <a:rPr kumimoji="1" lang="ja-JP" altLang="en-US" sz="1200" smtClean="0"/>
                        <a:t>ホスト名</a:t>
                      </a:r>
                      <a:endParaRPr kumimoji="1" lang="ja-JP" altLang="en-US" sz="1200"/>
                    </a:p>
                  </a:txBody>
                  <a:tcPr/>
                </a:tc>
                <a:tc>
                  <a:txBody>
                    <a:bodyPr/>
                    <a:lstStyle/>
                    <a:p>
                      <a:r>
                        <a:rPr kumimoji="1" lang="ja-JP" altLang="en-US" sz="1200" smtClean="0"/>
                        <a:t>オペレーション</a:t>
                      </a:r>
                      <a:endParaRPr kumimoji="1" lang="ja-JP" altLang="en-US" sz="1200"/>
                    </a:p>
                  </a:txBody>
                  <a:tcPr/>
                </a:tc>
                <a:tc>
                  <a:txBody>
                    <a:bodyPr/>
                    <a:lstStyle/>
                    <a:p>
                      <a:r>
                        <a:rPr kumimoji="1" lang="en-US" altLang="ja-JP" sz="1200" err="1" smtClean="0"/>
                        <a:t>package_name</a:t>
                      </a:r>
                      <a:endParaRPr kumimoji="1" lang="ja-JP" altLang="en-US" sz="1200"/>
                    </a:p>
                  </a:txBody>
                  <a:tcPr/>
                </a:tc>
                <a:tc>
                  <a:txBody>
                    <a:bodyPr/>
                    <a:lstStyle/>
                    <a:p>
                      <a:r>
                        <a:rPr kumimoji="1" lang="en-US" altLang="ja-JP" sz="1200" err="1" smtClean="0"/>
                        <a:t>package_name_sub</a:t>
                      </a:r>
                      <a:endParaRPr kumimoji="1" lang="ja-JP" altLang="en-US" sz="1200"/>
                    </a:p>
                  </a:txBody>
                  <a:tcPr/>
                </a:tc>
                <a:tc>
                  <a:txBody>
                    <a:bodyPr/>
                    <a:lstStyle/>
                    <a:p>
                      <a:r>
                        <a:rPr kumimoji="1" lang="en-US" altLang="ja-JP" sz="1200" err="1" smtClean="0"/>
                        <a:t>port_number</a:t>
                      </a:r>
                      <a:endParaRPr kumimoji="1" lang="ja-JP" altLang="en-US" sz="1200"/>
                    </a:p>
                  </a:txBody>
                  <a:tcPr/>
                </a:tc>
                <a:tc>
                  <a:txBody>
                    <a:bodyPr/>
                    <a:lstStyle/>
                    <a:p>
                      <a:r>
                        <a:rPr kumimoji="1" lang="en-US" altLang="ja-JP" sz="1200" err="1" smtClean="0"/>
                        <a:t>service_name</a:t>
                      </a:r>
                      <a:endParaRPr kumimoji="1" lang="ja-JP" altLang="en-US" sz="1200"/>
                    </a:p>
                  </a:txBody>
                  <a:tcPr/>
                </a:tc>
                <a:extLst>
                  <a:ext uri="{0D108BD9-81ED-4DB2-BD59-A6C34878D82A}">
                    <a16:rowId xmlns:a16="http://schemas.microsoft.com/office/drawing/2014/main" val="1326770688"/>
                  </a:ext>
                </a:extLst>
              </a:tr>
              <a:tr h="264958">
                <a:tc>
                  <a:txBody>
                    <a:bodyPr/>
                    <a:lstStyle/>
                    <a:p>
                      <a:r>
                        <a:rPr kumimoji="1" lang="en-US" altLang="ja-JP" sz="1200" smtClean="0"/>
                        <a:t>(</a:t>
                      </a:r>
                      <a:r>
                        <a:rPr kumimoji="1" lang="ja-JP" altLang="en-US" sz="1200" smtClean="0"/>
                        <a:t>対象のホスト</a:t>
                      </a:r>
                      <a:r>
                        <a:rPr kumimoji="1" lang="en-US" altLang="ja-JP" sz="1200" smtClean="0"/>
                        <a:t>)</a:t>
                      </a:r>
                      <a:endParaRPr kumimoji="1" lang="ja-JP" altLang="en-US" sz="12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smtClean="0"/>
                        <a:t>Apache Install</a:t>
                      </a:r>
                      <a:endParaRPr kumimoji="1" lang="ja-JP" altLang="en-US" sz="1200"/>
                    </a:p>
                  </a:txBody>
                  <a:tcPr/>
                </a:tc>
                <a:tc>
                  <a:txBody>
                    <a:bodyPr/>
                    <a:lstStyle/>
                    <a:p>
                      <a:r>
                        <a:rPr kumimoji="1" lang="en-US" altLang="ja-JP" sz="1200" err="1" smtClean="0"/>
                        <a:t>httpd</a:t>
                      </a:r>
                      <a:endParaRPr kumimoji="1" lang="ja-JP" altLang="en-US" sz="1200"/>
                    </a:p>
                  </a:txBody>
                  <a:tcPr/>
                </a:tc>
                <a:tc>
                  <a:txBody>
                    <a:bodyPr/>
                    <a:lstStyle/>
                    <a:p>
                      <a:r>
                        <a:rPr kumimoji="1" lang="en-US" altLang="ja-JP" sz="1200" smtClean="0"/>
                        <a:t>(</a:t>
                      </a:r>
                      <a:r>
                        <a:rPr kumimoji="1" lang="ja-JP" altLang="en-US" sz="1200" smtClean="0"/>
                        <a:t>空欄</a:t>
                      </a:r>
                      <a:r>
                        <a:rPr kumimoji="1" lang="en-US" altLang="ja-JP" sz="1200" smtClean="0"/>
                        <a:t>)</a:t>
                      </a:r>
                      <a:endParaRPr kumimoji="1" lang="ja-JP" altLang="en-US" sz="1200"/>
                    </a:p>
                  </a:txBody>
                  <a:tcPr/>
                </a:tc>
                <a:tc>
                  <a:txBody>
                    <a:bodyPr/>
                    <a:lstStyle/>
                    <a:p>
                      <a:r>
                        <a:rPr kumimoji="1" lang="en-US" altLang="ja-JP" sz="1200" smtClean="0"/>
                        <a:t>80/</a:t>
                      </a:r>
                      <a:r>
                        <a:rPr kumimoji="1" lang="en-US" altLang="ja-JP" sz="1200" err="1" smtClean="0"/>
                        <a:t>tcp</a:t>
                      </a:r>
                      <a:endParaRPr kumimoji="1" lang="ja-JP" altLang="en-US" sz="1200"/>
                    </a:p>
                  </a:txBody>
                  <a:tcPr/>
                </a:tc>
                <a:tc>
                  <a:txBody>
                    <a:bodyPr/>
                    <a:lstStyle/>
                    <a:p>
                      <a:r>
                        <a:rPr kumimoji="1" lang="en-US" altLang="ja-JP" sz="1200" err="1" smtClean="0"/>
                        <a:t>httpd</a:t>
                      </a:r>
                      <a:endParaRPr kumimoji="1" lang="ja-JP" altLang="en-US" sz="1200"/>
                    </a:p>
                  </a:txBody>
                  <a:tcPr/>
                </a:tc>
                <a:extLst>
                  <a:ext uri="{0D108BD9-81ED-4DB2-BD59-A6C34878D82A}">
                    <a16:rowId xmlns:a16="http://schemas.microsoft.com/office/drawing/2014/main" val="3305449721"/>
                  </a:ext>
                </a:extLst>
              </a:tr>
              <a:tr h="423678">
                <a:tc>
                  <a:txBody>
                    <a:bodyPr/>
                    <a:lstStyle/>
                    <a:p>
                      <a:r>
                        <a:rPr kumimoji="1" lang="en-US" altLang="ja-JP" sz="1200" smtClean="0"/>
                        <a:t>(</a:t>
                      </a:r>
                      <a:r>
                        <a:rPr kumimoji="1" lang="ja-JP" altLang="en-US" sz="1200" smtClean="0"/>
                        <a:t>対象のホスト</a:t>
                      </a:r>
                      <a:r>
                        <a:rPr kumimoji="1" lang="en-US" altLang="ja-JP" sz="1200" smtClean="0"/>
                        <a:t>)</a:t>
                      </a:r>
                      <a:endParaRPr kumimoji="1" lang="ja-JP" altLang="en-US" sz="12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smtClean="0"/>
                        <a:t>Tomcat Install</a:t>
                      </a:r>
                      <a:endParaRPr kumimoji="1" lang="ja-JP" altLang="en-US" sz="1200" smtClean="0"/>
                    </a:p>
                  </a:txBody>
                  <a:tcPr/>
                </a:tc>
                <a:tc>
                  <a:txBody>
                    <a:bodyPr/>
                    <a:lstStyle/>
                    <a:p>
                      <a:r>
                        <a:rPr kumimoji="1" lang="en-US" altLang="ja-JP" sz="1200" smtClean="0"/>
                        <a:t>tomcat</a:t>
                      </a:r>
                      <a:endParaRPr kumimoji="1" lang="ja-JP" altLang="en-US" sz="1200"/>
                    </a:p>
                  </a:txBody>
                  <a:tcPr/>
                </a:tc>
                <a:tc>
                  <a:txBody>
                    <a:bodyPr/>
                    <a:lstStyle/>
                    <a:p>
                      <a:r>
                        <a:rPr kumimoji="1" lang="en-US" altLang="ja-JP" sz="1200" smtClean="0"/>
                        <a:t>tomcat-</a:t>
                      </a:r>
                      <a:r>
                        <a:rPr kumimoji="1" lang="en-US" altLang="ja-JP" sz="1200" err="1" smtClean="0"/>
                        <a:t>webapps</a:t>
                      </a:r>
                      <a:endParaRPr kumimoji="1" lang="ja-JP" altLang="en-US" sz="1200"/>
                    </a:p>
                  </a:txBody>
                  <a:tcPr/>
                </a:tc>
                <a:tc>
                  <a:txBody>
                    <a:bodyPr/>
                    <a:lstStyle/>
                    <a:p>
                      <a:r>
                        <a:rPr kumimoji="1" lang="en-US" altLang="ja-JP" sz="1200" smtClean="0"/>
                        <a:t>8080/</a:t>
                      </a:r>
                      <a:r>
                        <a:rPr kumimoji="1" lang="en-US" altLang="ja-JP" sz="1200" err="1" smtClean="0"/>
                        <a:t>tcp</a:t>
                      </a:r>
                      <a:endParaRPr kumimoji="1" lang="ja-JP" altLang="en-US" sz="1200"/>
                    </a:p>
                  </a:txBody>
                  <a:tcPr/>
                </a:tc>
                <a:tc>
                  <a:txBody>
                    <a:bodyPr/>
                    <a:lstStyle/>
                    <a:p>
                      <a:r>
                        <a:rPr kumimoji="1" lang="en-US" altLang="ja-JP" sz="1200" smtClean="0"/>
                        <a:t>tomcat</a:t>
                      </a:r>
                      <a:endParaRPr kumimoji="1" lang="ja-JP" altLang="en-US" sz="1200"/>
                    </a:p>
                  </a:txBody>
                  <a:tcPr/>
                </a:tc>
                <a:extLst>
                  <a:ext uri="{0D108BD9-81ED-4DB2-BD59-A6C34878D82A}">
                    <a16:rowId xmlns:a16="http://schemas.microsoft.com/office/drawing/2014/main" val="683530784"/>
                  </a:ext>
                </a:extLst>
              </a:tr>
            </a:tbl>
          </a:graphicData>
        </a:graphic>
      </p:graphicFrame>
      <p:pic>
        <p:nvPicPr>
          <p:cNvPr id="5" name="図 4"/>
          <p:cNvPicPr>
            <a:picLocks noChangeAspect="1"/>
          </p:cNvPicPr>
          <p:nvPr/>
        </p:nvPicPr>
        <p:blipFill>
          <a:blip r:embed="rId2"/>
          <a:stretch>
            <a:fillRect/>
          </a:stretch>
        </p:blipFill>
        <p:spPr>
          <a:xfrm>
            <a:off x="178415" y="3068950"/>
            <a:ext cx="5760798" cy="1030722"/>
          </a:xfrm>
          <a:prstGeom prst="rect">
            <a:avLst/>
          </a:prstGeom>
        </p:spPr>
      </p:pic>
      <p:sp>
        <p:nvSpPr>
          <p:cNvPr id="6" name="角丸四角形 5"/>
          <p:cNvSpPr/>
          <p:nvPr/>
        </p:nvSpPr>
        <p:spPr bwMode="auto">
          <a:xfrm>
            <a:off x="466333" y="3346694"/>
            <a:ext cx="4752660" cy="442356"/>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smtClean="0">
              <a:solidFill>
                <a:srgbClr val="FF0000"/>
              </a:solidFill>
              <a:latin typeface="+mn-ea"/>
            </a:endParaRPr>
          </a:p>
        </p:txBody>
      </p:sp>
    </p:spTree>
    <p:extLst>
      <p:ext uri="{BB962C8B-B14F-4D97-AF65-F5344CB8AC3E}">
        <p14:creationId xmlns:p14="http://schemas.microsoft.com/office/powerpoint/2010/main" val="146154658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smtClean="0"/>
              <a:t>1.8</a:t>
            </a:r>
            <a:r>
              <a:rPr lang="ja-JP" altLang="en-US" smtClean="0"/>
              <a:t> 代入値自動登録設定</a:t>
            </a:r>
            <a:endParaRPr kumimoji="1" lang="ja-JP" altLang="en-US"/>
          </a:p>
        </p:txBody>
      </p:sp>
      <p:sp>
        <p:nvSpPr>
          <p:cNvPr id="3" name="コンテンツ プレースホルダー 2"/>
          <p:cNvSpPr>
            <a:spLocks noGrp="1"/>
          </p:cNvSpPr>
          <p:nvPr>
            <p:ph sz="quarter" idx="10"/>
          </p:nvPr>
        </p:nvSpPr>
        <p:spPr/>
        <p:txBody>
          <a:bodyPr/>
          <a:lstStyle/>
          <a:p>
            <a:r>
              <a:rPr lang="ja-JP" altLang="en-US" b="1" smtClean="0"/>
              <a:t>代入値自動登録設定を行う</a:t>
            </a:r>
            <a:r>
              <a:rPr lang="en-US" altLang="ja-JP"/>
              <a:t/>
            </a:r>
            <a:br>
              <a:rPr lang="en-US" altLang="ja-JP"/>
            </a:br>
            <a:r>
              <a:rPr lang="ja-JP" altLang="en-US" sz="1600" smtClean="0"/>
              <a:t>パラメータシートの入力が終わったところで、</a:t>
            </a:r>
            <a:r>
              <a:rPr lang="en-US" altLang="ja-JP" sz="1600"/>
              <a:t/>
            </a:r>
            <a:br>
              <a:rPr lang="en-US" altLang="ja-JP" sz="1600"/>
            </a:br>
            <a:r>
              <a:rPr lang="ja-JP" altLang="en-US" sz="1600" smtClean="0"/>
              <a:t>各項目と変数を関連付けていきます。</a:t>
            </a:r>
            <a:r>
              <a:rPr lang="en-US" altLang="ja-JP" sz="1600" smtClean="0"/>
              <a:t/>
            </a:r>
            <a:br>
              <a:rPr lang="en-US" altLang="ja-JP" sz="1600" smtClean="0"/>
            </a:br>
            <a:endParaRPr lang="en-US" altLang="ja-JP" sz="1600"/>
          </a:p>
          <a:p>
            <a:pPr marL="0" indent="0">
              <a:buNone/>
            </a:pPr>
            <a:r>
              <a:rPr lang="ja-JP" altLang="en-US" sz="1600" smtClean="0"/>
              <a:t>メニュー</a:t>
            </a:r>
            <a:r>
              <a:rPr lang="en-US" altLang="ja-JP" sz="1600" smtClean="0"/>
              <a:t>:</a:t>
            </a:r>
            <a:r>
              <a:rPr lang="ja-JP" altLang="en-US" sz="1600" smtClean="0"/>
              <a:t> </a:t>
            </a:r>
            <a:r>
              <a:rPr lang="en-US" altLang="ja-JP" sz="1600" b="1" smtClean="0"/>
              <a:t>Ansible-Legacy &gt; </a:t>
            </a:r>
            <a:r>
              <a:rPr lang="ja-JP" altLang="en-US" sz="1600" b="1" smtClean="0"/>
              <a:t>代入値自動登録設定</a:t>
            </a:r>
            <a:endParaRPr lang="en-US" altLang="ja-JP" sz="1600" b="1" smtClean="0"/>
          </a:p>
          <a:p>
            <a:pPr marL="457200" indent="-457200">
              <a:buFont typeface="+mj-ea"/>
              <a:buAutoNum type="circleNumDbPlain"/>
            </a:pPr>
            <a:r>
              <a:rPr lang="ja-JP" altLang="en-US" sz="1600" smtClean="0"/>
              <a:t>登録 </a:t>
            </a:r>
            <a:r>
              <a:rPr lang="en-US" altLang="ja-JP" sz="1600" smtClean="0"/>
              <a:t>&gt;</a:t>
            </a:r>
            <a:r>
              <a:rPr lang="ja-JP" altLang="en-US" sz="1600" smtClean="0"/>
              <a:t> 登録開始 を押下する。</a:t>
            </a:r>
            <a:endParaRPr lang="en-US" altLang="ja-JP" sz="1600"/>
          </a:p>
          <a:p>
            <a:pPr marL="457200" indent="-457200">
              <a:buFont typeface="+mj-ea"/>
              <a:buAutoNum type="circleNumDbPlain"/>
            </a:pPr>
            <a:r>
              <a:rPr lang="ja-JP" altLang="en-US" sz="1600" smtClean="0"/>
              <a:t>各項目</a:t>
            </a:r>
            <a:r>
              <a:rPr lang="ja-JP" altLang="en-US" sz="1600"/>
              <a:t>で下表のように選択または入力し、</a:t>
            </a:r>
            <a:r>
              <a:rPr lang="en-US" altLang="ja-JP" sz="1600"/>
              <a:t>[</a:t>
            </a:r>
            <a:r>
              <a:rPr lang="ja-JP" altLang="en-US" sz="1600"/>
              <a:t>登録</a:t>
            </a:r>
            <a:r>
              <a:rPr lang="en-US" altLang="ja-JP" sz="1600"/>
              <a:t>]</a:t>
            </a:r>
            <a:r>
              <a:rPr lang="ja-JP" altLang="en-US" sz="1600"/>
              <a:t>を押下する。</a:t>
            </a:r>
            <a:r>
              <a:rPr lang="en-US" altLang="ja-JP" sz="1600"/>
              <a:t/>
            </a:r>
            <a:br>
              <a:rPr lang="en-US" altLang="ja-JP" sz="1600"/>
            </a:br>
            <a:r>
              <a:rPr lang="en-US" altLang="ja-JP" smtClean="0"/>
              <a:t/>
            </a:r>
            <a:br>
              <a:rPr lang="en-US" altLang="ja-JP" smtClean="0"/>
            </a:br>
            <a:r>
              <a:rPr lang="en-US" altLang="ja-JP" smtClean="0"/>
              <a:t/>
            </a:r>
            <a:br>
              <a:rPr lang="en-US" altLang="ja-JP" smtClean="0"/>
            </a:br>
            <a:r>
              <a:rPr lang="en-US" altLang="ja-JP" smtClean="0"/>
              <a:t/>
            </a:r>
            <a:br>
              <a:rPr lang="en-US" altLang="ja-JP" smtClean="0"/>
            </a:br>
            <a:r>
              <a:rPr lang="en-US" altLang="ja-JP" smtClean="0"/>
              <a:t/>
            </a:r>
            <a:br>
              <a:rPr lang="en-US" altLang="ja-JP" smtClean="0"/>
            </a:br>
            <a:r>
              <a:rPr lang="en-US" altLang="ja-JP" smtClean="0"/>
              <a:t/>
            </a:r>
            <a:br>
              <a:rPr lang="en-US" altLang="ja-JP" smtClean="0"/>
            </a:br>
            <a:endParaRPr lang="en-US" altLang="ja-JP" smtClean="0"/>
          </a:p>
          <a:p>
            <a:pPr marL="457200" indent="-457200">
              <a:buFont typeface="+mj-ea"/>
              <a:buAutoNum type="circleNumDbPlain"/>
            </a:pPr>
            <a:endParaRPr lang="en-US" altLang="ja-JP" smtClean="0"/>
          </a:p>
        </p:txBody>
      </p:sp>
      <p:pic>
        <p:nvPicPr>
          <p:cNvPr id="4" name="図 3"/>
          <p:cNvPicPr>
            <a:picLocks noChangeAspect="1"/>
          </p:cNvPicPr>
          <p:nvPr/>
        </p:nvPicPr>
        <p:blipFill>
          <a:blip r:embed="rId2"/>
          <a:stretch>
            <a:fillRect/>
          </a:stretch>
        </p:blipFill>
        <p:spPr>
          <a:xfrm>
            <a:off x="251399" y="2978632"/>
            <a:ext cx="7240578" cy="1263184"/>
          </a:xfrm>
          <a:prstGeom prst="rect">
            <a:avLst/>
          </a:prstGeom>
        </p:spPr>
      </p:pic>
      <p:graphicFrame>
        <p:nvGraphicFramePr>
          <p:cNvPr id="5" name="表 4"/>
          <p:cNvGraphicFramePr>
            <a:graphicFrameLocks noGrp="1"/>
          </p:cNvGraphicFramePr>
          <p:nvPr>
            <p:extLst>
              <p:ext uri="{D42A27DB-BD31-4B8C-83A1-F6EECF244321}">
                <p14:modId xmlns:p14="http://schemas.microsoft.com/office/powerpoint/2010/main" val="3346538813"/>
              </p:ext>
            </p:extLst>
          </p:nvPr>
        </p:nvGraphicFramePr>
        <p:xfrm>
          <a:off x="251399" y="4495328"/>
          <a:ext cx="7930575" cy="1940560"/>
        </p:xfrm>
        <a:graphic>
          <a:graphicData uri="http://schemas.openxmlformats.org/drawingml/2006/table">
            <a:tbl>
              <a:tblPr firstRow="1" bandRow="1">
                <a:tableStyleId>{93296810-A885-4BE3-A3E7-6D5BEEA58F35}</a:tableStyleId>
              </a:tblPr>
              <a:tblGrid>
                <a:gridCol w="1009347">
                  <a:extLst>
                    <a:ext uri="{9D8B030D-6E8A-4147-A177-3AD203B41FA5}">
                      <a16:colId xmlns:a16="http://schemas.microsoft.com/office/drawing/2014/main" val="2448772164"/>
                    </a:ext>
                  </a:extLst>
                </a:gridCol>
                <a:gridCol w="1730307">
                  <a:extLst>
                    <a:ext uri="{9D8B030D-6E8A-4147-A177-3AD203B41FA5}">
                      <a16:colId xmlns:a16="http://schemas.microsoft.com/office/drawing/2014/main" val="1334665212"/>
                    </a:ext>
                  </a:extLst>
                </a:gridCol>
                <a:gridCol w="865154">
                  <a:extLst>
                    <a:ext uri="{9D8B030D-6E8A-4147-A177-3AD203B41FA5}">
                      <a16:colId xmlns:a16="http://schemas.microsoft.com/office/drawing/2014/main" val="3272670384"/>
                    </a:ext>
                  </a:extLst>
                </a:gridCol>
                <a:gridCol w="1507903">
                  <a:extLst>
                    <a:ext uri="{9D8B030D-6E8A-4147-A177-3AD203B41FA5}">
                      <a16:colId xmlns:a16="http://schemas.microsoft.com/office/drawing/2014/main" val="1387883647"/>
                    </a:ext>
                  </a:extLst>
                </a:gridCol>
                <a:gridCol w="1872260">
                  <a:extLst>
                    <a:ext uri="{9D8B030D-6E8A-4147-A177-3AD203B41FA5}">
                      <a16:colId xmlns:a16="http://schemas.microsoft.com/office/drawing/2014/main" val="360698662"/>
                    </a:ext>
                  </a:extLst>
                </a:gridCol>
                <a:gridCol w="945604">
                  <a:extLst>
                    <a:ext uri="{9D8B030D-6E8A-4147-A177-3AD203B41FA5}">
                      <a16:colId xmlns:a16="http://schemas.microsoft.com/office/drawing/2014/main" val="3291335556"/>
                    </a:ext>
                  </a:extLst>
                </a:gridCol>
              </a:tblGrid>
              <a:tr h="370840">
                <a:tc>
                  <a:txBody>
                    <a:bodyPr/>
                    <a:lstStyle/>
                    <a:p>
                      <a:r>
                        <a:rPr kumimoji="1" lang="ja-JP" altLang="en-US" sz="1200" smtClean="0"/>
                        <a:t>メニュー</a:t>
                      </a:r>
                      <a:endParaRPr kumimoji="1" lang="ja-JP" altLang="en-US" sz="1200"/>
                    </a:p>
                  </a:txBody>
                  <a:tcPr/>
                </a:tc>
                <a:tc>
                  <a:txBody>
                    <a:bodyPr/>
                    <a:lstStyle/>
                    <a:p>
                      <a:r>
                        <a:rPr kumimoji="1" lang="ja-JP" altLang="en-US" sz="1200" smtClean="0"/>
                        <a:t>項目</a:t>
                      </a:r>
                      <a:endParaRPr kumimoji="1" lang="ja-JP" altLang="en-US" sz="1200"/>
                    </a:p>
                  </a:txBody>
                  <a:tcPr/>
                </a:tc>
                <a:tc>
                  <a:txBody>
                    <a:bodyPr/>
                    <a:lstStyle/>
                    <a:p>
                      <a:r>
                        <a:rPr kumimoji="1" lang="ja-JP" altLang="en-US" sz="1200" smtClean="0"/>
                        <a:t>登録方式</a:t>
                      </a:r>
                      <a:endParaRPr kumimoji="1" lang="ja-JP" altLang="en-US" sz="1200"/>
                    </a:p>
                  </a:txBody>
                  <a:tcPr/>
                </a:tc>
                <a:tc>
                  <a:txBody>
                    <a:bodyPr/>
                    <a:lstStyle/>
                    <a:p>
                      <a:r>
                        <a:rPr kumimoji="1" lang="en-US" altLang="ja-JP" sz="1200" smtClean="0"/>
                        <a:t>Movement</a:t>
                      </a:r>
                      <a:endParaRPr kumimoji="1" lang="ja-JP" altLang="en-US" sz="1200"/>
                    </a:p>
                  </a:txBody>
                  <a:tcPr/>
                </a:tc>
                <a:tc>
                  <a:txBody>
                    <a:bodyPr/>
                    <a:lstStyle/>
                    <a:p>
                      <a:r>
                        <a:rPr kumimoji="1" lang="en-US" altLang="ja-JP" sz="1200" smtClean="0"/>
                        <a:t>Value</a:t>
                      </a:r>
                      <a:r>
                        <a:rPr kumimoji="1" lang="ja-JP" altLang="en-US" sz="1200" smtClean="0"/>
                        <a:t>変数</a:t>
                      </a:r>
                      <a:r>
                        <a:rPr kumimoji="1" lang="en-US" altLang="ja-JP" sz="1200" smtClean="0"/>
                        <a:t/>
                      </a:r>
                      <a:br>
                        <a:rPr kumimoji="1" lang="en-US" altLang="ja-JP" sz="1200" smtClean="0"/>
                      </a:br>
                      <a:r>
                        <a:rPr kumimoji="1" lang="ja-JP" altLang="en-US" sz="1200" smtClean="0"/>
                        <a:t>変数名</a:t>
                      </a:r>
                      <a:endParaRPr kumimoji="1" lang="ja-JP" altLang="en-US" sz="1200"/>
                    </a:p>
                  </a:txBody>
                  <a:tcPr/>
                </a:tc>
                <a:tc>
                  <a:txBody>
                    <a:bodyPr/>
                    <a:lstStyle/>
                    <a:p>
                      <a:r>
                        <a:rPr kumimoji="1" lang="ja-JP" altLang="en-US" sz="1200" smtClean="0"/>
                        <a:t>代入順序</a:t>
                      </a:r>
                      <a:endParaRPr kumimoji="1" lang="ja-JP" altLang="en-US" sz="1200"/>
                    </a:p>
                  </a:txBody>
                  <a:tcPr/>
                </a:tc>
                <a:extLst>
                  <a:ext uri="{0D108BD9-81ED-4DB2-BD59-A6C34878D82A}">
                    <a16:rowId xmlns:a16="http://schemas.microsoft.com/office/drawing/2014/main" val="634671748"/>
                  </a:ext>
                </a:extLst>
              </a:tr>
              <a:tr h="370840">
                <a:tc>
                  <a:txBody>
                    <a:bodyPr/>
                    <a:lstStyle/>
                    <a:p>
                      <a:r>
                        <a:rPr kumimoji="1" lang="en-US" altLang="ja-JP" sz="1200" smtClean="0"/>
                        <a:t>Legacy</a:t>
                      </a:r>
                      <a:r>
                        <a:rPr kumimoji="1" lang="ja-JP" altLang="en-US" sz="1200" smtClean="0"/>
                        <a:t>実践</a:t>
                      </a:r>
                      <a:endParaRPr kumimoji="1" lang="ja-JP" altLang="en-US" sz="1200"/>
                    </a:p>
                  </a:txBody>
                  <a:tcPr/>
                </a:tc>
                <a:tc>
                  <a:txBody>
                    <a:bodyPr/>
                    <a:lstStyle/>
                    <a:p>
                      <a:r>
                        <a:rPr kumimoji="1" lang="en-US" altLang="ja-JP" sz="1200" err="1" smtClean="0"/>
                        <a:t>package_name</a:t>
                      </a:r>
                      <a:endParaRPr kumimoji="1" lang="ja-JP" altLang="en-US" sz="1200"/>
                    </a:p>
                  </a:txBody>
                  <a:tcPr/>
                </a:tc>
                <a:tc>
                  <a:txBody>
                    <a:bodyPr/>
                    <a:lstStyle/>
                    <a:p>
                      <a:r>
                        <a:rPr kumimoji="1" lang="en-US" altLang="ja-JP" sz="1200" smtClean="0"/>
                        <a:t>Value</a:t>
                      </a:r>
                      <a:r>
                        <a:rPr kumimoji="1" lang="ja-JP" altLang="en-US" sz="1200" smtClean="0"/>
                        <a:t>型</a:t>
                      </a:r>
                      <a:endParaRPr kumimoji="1" lang="ja-JP" altLang="en-US" sz="1200"/>
                    </a:p>
                  </a:txBody>
                  <a:tcPr/>
                </a:tc>
                <a:tc>
                  <a:txBody>
                    <a:bodyPr/>
                    <a:lstStyle/>
                    <a:p>
                      <a:r>
                        <a:rPr kumimoji="1" lang="en-US" altLang="ja-JP" sz="1200" smtClean="0"/>
                        <a:t>Install Packages</a:t>
                      </a:r>
                      <a:endParaRPr kumimoji="1" lang="ja-JP" altLang="en-US" sz="1200"/>
                    </a:p>
                  </a:txBody>
                  <a:tcPr/>
                </a:tc>
                <a:tc>
                  <a:txBody>
                    <a:bodyPr/>
                    <a:lstStyle/>
                    <a:p>
                      <a:r>
                        <a:rPr kumimoji="1" lang="en-US" altLang="ja-JP" sz="1200" err="1" smtClean="0"/>
                        <a:t>VAR_package_name</a:t>
                      </a:r>
                      <a:endParaRPr kumimoji="1" lang="ja-JP" altLang="en-US" sz="1200"/>
                    </a:p>
                  </a:txBody>
                  <a:tcPr/>
                </a:tc>
                <a:tc>
                  <a:txBody>
                    <a:bodyPr/>
                    <a:lstStyle/>
                    <a:p>
                      <a:r>
                        <a:rPr kumimoji="1" lang="en-US" altLang="ja-JP" sz="1200" smtClean="0"/>
                        <a:t>1</a:t>
                      </a:r>
                      <a:endParaRPr kumimoji="1" lang="ja-JP" altLang="en-US" sz="1200"/>
                    </a:p>
                  </a:txBody>
                  <a:tcPr/>
                </a:tc>
                <a:extLst>
                  <a:ext uri="{0D108BD9-81ED-4DB2-BD59-A6C34878D82A}">
                    <a16:rowId xmlns:a16="http://schemas.microsoft.com/office/drawing/2014/main" val="403214773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smtClean="0"/>
                        <a:t>Legacy</a:t>
                      </a:r>
                      <a:r>
                        <a:rPr kumimoji="1" lang="ja-JP" altLang="en-US" sz="1200" smtClean="0"/>
                        <a:t>実践</a:t>
                      </a:r>
                      <a:endParaRPr kumimoji="1" lang="ja-JP" altLang="en-US" sz="12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err="1" smtClean="0"/>
                        <a:t>package_name_sub</a:t>
                      </a:r>
                      <a:endParaRPr kumimoji="1" lang="ja-JP" altLang="en-US" sz="12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smtClean="0"/>
                        <a:t>Value</a:t>
                      </a:r>
                      <a:r>
                        <a:rPr kumimoji="1" lang="ja-JP" altLang="en-US" sz="1200" smtClean="0"/>
                        <a:t>型</a:t>
                      </a:r>
                      <a:endParaRPr kumimoji="1" lang="ja-JP" altLang="en-US" sz="1200"/>
                    </a:p>
                  </a:txBody>
                  <a:tcPr/>
                </a:tc>
                <a:tc>
                  <a:txBody>
                    <a:bodyPr/>
                    <a:lstStyle/>
                    <a:p>
                      <a:r>
                        <a:rPr kumimoji="1" lang="en-US" altLang="ja-JP" sz="1200" smtClean="0"/>
                        <a:t>Install Packages</a:t>
                      </a:r>
                      <a:endParaRPr kumimoji="1" lang="ja-JP" altLang="en-US" sz="1200"/>
                    </a:p>
                  </a:txBody>
                  <a:tcPr/>
                </a:tc>
                <a:tc>
                  <a:txBody>
                    <a:bodyPr/>
                    <a:lstStyle/>
                    <a:p>
                      <a:r>
                        <a:rPr kumimoji="1" lang="en-US" altLang="ja-JP" sz="1200" err="1" smtClean="0"/>
                        <a:t>VAR_package_name</a:t>
                      </a:r>
                      <a:endParaRPr kumimoji="1" lang="ja-JP" altLang="en-US" sz="1200"/>
                    </a:p>
                  </a:txBody>
                  <a:tcPr/>
                </a:tc>
                <a:tc>
                  <a:txBody>
                    <a:bodyPr/>
                    <a:lstStyle/>
                    <a:p>
                      <a:r>
                        <a:rPr kumimoji="1" lang="en-US" altLang="ja-JP" sz="1200" smtClean="0"/>
                        <a:t>2</a:t>
                      </a:r>
                      <a:endParaRPr kumimoji="1" lang="ja-JP" altLang="en-US" sz="1200"/>
                    </a:p>
                  </a:txBody>
                  <a:tcPr/>
                </a:tc>
                <a:extLst>
                  <a:ext uri="{0D108BD9-81ED-4DB2-BD59-A6C34878D82A}">
                    <a16:rowId xmlns:a16="http://schemas.microsoft.com/office/drawing/2014/main" val="427503662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smtClean="0"/>
                        <a:t>Legacy</a:t>
                      </a:r>
                      <a:r>
                        <a:rPr kumimoji="1" lang="ja-JP" altLang="en-US" sz="1200" smtClean="0"/>
                        <a:t>実践</a:t>
                      </a:r>
                      <a:endParaRPr kumimoji="1" lang="ja-JP" altLang="en-US" sz="1200"/>
                    </a:p>
                  </a:txBody>
                  <a:tcPr/>
                </a:tc>
                <a:tc>
                  <a:txBody>
                    <a:bodyPr/>
                    <a:lstStyle/>
                    <a:p>
                      <a:r>
                        <a:rPr kumimoji="1" lang="en-US" altLang="ja-JP" sz="1200" err="1" smtClean="0"/>
                        <a:t>port_number</a:t>
                      </a:r>
                      <a:endParaRPr kumimoji="1" lang="ja-JP" altLang="en-US" sz="12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smtClean="0"/>
                        <a:t>Value</a:t>
                      </a:r>
                      <a:r>
                        <a:rPr kumimoji="1" lang="ja-JP" altLang="en-US" sz="1200" smtClean="0"/>
                        <a:t>型</a:t>
                      </a:r>
                      <a:endParaRPr kumimoji="1" lang="ja-JP" altLang="en-US" sz="1200"/>
                    </a:p>
                  </a:txBody>
                  <a:tcPr/>
                </a:tc>
                <a:tc>
                  <a:txBody>
                    <a:bodyPr/>
                    <a:lstStyle/>
                    <a:p>
                      <a:r>
                        <a:rPr kumimoji="1" lang="en-US" altLang="ja-JP" sz="1200" smtClean="0"/>
                        <a:t>Open</a:t>
                      </a:r>
                      <a:r>
                        <a:rPr kumimoji="1" lang="en-US" altLang="ja-JP" sz="1200" baseline="0" smtClean="0"/>
                        <a:t> Ports</a:t>
                      </a:r>
                      <a:endParaRPr kumimoji="1" lang="ja-JP" altLang="en-US" sz="1200"/>
                    </a:p>
                  </a:txBody>
                  <a:tcPr/>
                </a:tc>
                <a:tc>
                  <a:txBody>
                    <a:bodyPr/>
                    <a:lstStyle/>
                    <a:p>
                      <a:r>
                        <a:rPr kumimoji="1" lang="en-US" altLang="ja-JP" sz="1200" err="1" smtClean="0"/>
                        <a:t>VAR_port_number</a:t>
                      </a:r>
                      <a:endParaRPr kumimoji="1" lang="ja-JP" altLang="en-US" sz="1200"/>
                    </a:p>
                  </a:txBody>
                  <a:tcPr/>
                </a:tc>
                <a:tc>
                  <a:txBody>
                    <a:bodyPr/>
                    <a:lstStyle/>
                    <a:p>
                      <a:endParaRPr kumimoji="1" lang="ja-JP" altLang="en-US" sz="1200"/>
                    </a:p>
                  </a:txBody>
                  <a:tcPr/>
                </a:tc>
                <a:extLst>
                  <a:ext uri="{0D108BD9-81ED-4DB2-BD59-A6C34878D82A}">
                    <a16:rowId xmlns:a16="http://schemas.microsoft.com/office/drawing/2014/main" val="243565793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smtClean="0"/>
                        <a:t>Legacy</a:t>
                      </a:r>
                      <a:r>
                        <a:rPr kumimoji="1" lang="ja-JP" altLang="en-US" sz="1200" smtClean="0"/>
                        <a:t>実践</a:t>
                      </a:r>
                    </a:p>
                  </a:txBody>
                  <a:tcPr/>
                </a:tc>
                <a:tc>
                  <a:txBody>
                    <a:bodyPr/>
                    <a:lstStyle/>
                    <a:p>
                      <a:r>
                        <a:rPr kumimoji="1" lang="en-US" altLang="ja-JP" sz="1200" err="1" smtClean="0"/>
                        <a:t>service_name</a:t>
                      </a:r>
                      <a:endParaRPr kumimoji="1" lang="ja-JP" altLang="en-US" sz="12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smtClean="0"/>
                        <a:t>Value</a:t>
                      </a:r>
                      <a:r>
                        <a:rPr kumimoji="1" lang="ja-JP" altLang="en-US" sz="1200" smtClean="0"/>
                        <a:t>型</a:t>
                      </a:r>
                      <a:endParaRPr kumimoji="1" lang="ja-JP" altLang="en-US" sz="1200"/>
                    </a:p>
                  </a:txBody>
                  <a:tcPr/>
                </a:tc>
                <a:tc>
                  <a:txBody>
                    <a:bodyPr/>
                    <a:lstStyle/>
                    <a:p>
                      <a:r>
                        <a:rPr kumimoji="1" lang="en-US" altLang="ja-JP" sz="1200" smtClean="0"/>
                        <a:t>Start</a:t>
                      </a:r>
                      <a:r>
                        <a:rPr kumimoji="1" lang="en-US" altLang="ja-JP" sz="1200" baseline="0" smtClean="0"/>
                        <a:t> Service</a:t>
                      </a:r>
                      <a:endParaRPr kumimoji="1" lang="ja-JP" altLang="en-US" sz="1200"/>
                    </a:p>
                  </a:txBody>
                  <a:tcPr/>
                </a:tc>
                <a:tc>
                  <a:txBody>
                    <a:bodyPr/>
                    <a:lstStyle/>
                    <a:p>
                      <a:r>
                        <a:rPr kumimoji="1" lang="en-US" altLang="ja-JP" sz="1200" err="1" smtClean="0"/>
                        <a:t>VAR_service_name</a:t>
                      </a:r>
                      <a:endParaRPr kumimoji="1" lang="ja-JP" altLang="en-US" sz="1200"/>
                    </a:p>
                  </a:txBody>
                  <a:tcPr/>
                </a:tc>
                <a:tc>
                  <a:txBody>
                    <a:bodyPr/>
                    <a:lstStyle/>
                    <a:p>
                      <a:endParaRPr kumimoji="1" lang="ja-JP" altLang="en-US" sz="1200"/>
                    </a:p>
                  </a:txBody>
                  <a:tcPr/>
                </a:tc>
                <a:extLst>
                  <a:ext uri="{0D108BD9-81ED-4DB2-BD59-A6C34878D82A}">
                    <a16:rowId xmlns:a16="http://schemas.microsoft.com/office/drawing/2014/main" val="2160013511"/>
                  </a:ext>
                </a:extLst>
              </a:tr>
            </a:tbl>
          </a:graphicData>
        </a:graphic>
      </p:graphicFrame>
      <p:sp>
        <p:nvSpPr>
          <p:cNvPr id="6" name="角丸四角形 5"/>
          <p:cNvSpPr/>
          <p:nvPr/>
        </p:nvSpPr>
        <p:spPr bwMode="auto">
          <a:xfrm>
            <a:off x="326513" y="3266672"/>
            <a:ext cx="7165464" cy="648090"/>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smtClean="0">
              <a:solidFill>
                <a:srgbClr val="FF0000"/>
              </a:solidFill>
              <a:latin typeface="+mn-ea"/>
            </a:endParaRPr>
          </a:p>
        </p:txBody>
      </p:sp>
    </p:spTree>
    <p:extLst>
      <p:ext uri="{BB962C8B-B14F-4D97-AF65-F5344CB8AC3E}">
        <p14:creationId xmlns:p14="http://schemas.microsoft.com/office/powerpoint/2010/main" val="313348664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smtClean="0"/>
              <a:t>1.9 </a:t>
            </a:r>
            <a:r>
              <a:rPr kumimoji="1" lang="ja-JP" altLang="en-US" smtClean="0"/>
              <a:t>代入値・対象ホストの確認</a:t>
            </a:r>
            <a:endParaRPr kumimoji="1" lang="ja-JP" altLang="en-US"/>
          </a:p>
        </p:txBody>
      </p:sp>
      <p:sp>
        <p:nvSpPr>
          <p:cNvPr id="3" name="コンテンツ プレースホルダー 2"/>
          <p:cNvSpPr>
            <a:spLocks noGrp="1"/>
          </p:cNvSpPr>
          <p:nvPr>
            <p:ph sz="quarter" idx="10"/>
          </p:nvPr>
        </p:nvSpPr>
        <p:spPr/>
        <p:txBody>
          <a:bodyPr/>
          <a:lstStyle/>
          <a:p>
            <a:r>
              <a:rPr lang="ja-JP" altLang="en-US" b="1" smtClean="0"/>
              <a:t>代入値と作業対象ホストを確認する</a:t>
            </a:r>
            <a:r>
              <a:rPr lang="en-US" altLang="ja-JP" b="1"/>
              <a:t/>
            </a:r>
            <a:br>
              <a:rPr lang="en-US" altLang="ja-JP" b="1"/>
            </a:br>
            <a:r>
              <a:rPr lang="ja-JP" altLang="en-US" sz="1600" smtClean="0"/>
              <a:t>代入値自動登録により指定された値と対象ホストを確認しましょう。</a:t>
            </a:r>
            <a:endParaRPr kumimoji="1" lang="en-US" altLang="ja-JP" sz="1600"/>
          </a:p>
          <a:p>
            <a:pPr marL="0" indent="0">
              <a:buNone/>
            </a:pPr>
            <a:endParaRPr lang="en-US" altLang="ja-JP" sz="1600" smtClean="0"/>
          </a:p>
          <a:p>
            <a:pPr marL="0" indent="0">
              <a:buNone/>
            </a:pPr>
            <a:r>
              <a:rPr lang="ja-JP" altLang="en-US" sz="1600"/>
              <a:t>メニュー</a:t>
            </a:r>
            <a:r>
              <a:rPr lang="en-US" altLang="ja-JP" sz="1600"/>
              <a:t>:</a:t>
            </a:r>
            <a:r>
              <a:rPr lang="ja-JP" altLang="en-US" sz="1600"/>
              <a:t> </a:t>
            </a:r>
            <a:r>
              <a:rPr lang="en-US" altLang="ja-JP" sz="1600" b="1" smtClean="0"/>
              <a:t>Ansible-Legacy </a:t>
            </a:r>
            <a:r>
              <a:rPr lang="en-US" altLang="ja-JP" sz="1600" b="1"/>
              <a:t>&gt; </a:t>
            </a:r>
            <a:r>
              <a:rPr lang="ja-JP" altLang="en-US" sz="1600" b="1" smtClean="0"/>
              <a:t>作業対象ホスト＆ </a:t>
            </a:r>
            <a:r>
              <a:rPr lang="en-US" altLang="ja-JP" sz="1600" b="1" smtClean="0"/>
              <a:t>Ansible-Legacy &gt; </a:t>
            </a:r>
            <a:r>
              <a:rPr lang="ja-JP" altLang="en-US" sz="1600" b="1" smtClean="0"/>
              <a:t>代入値</a:t>
            </a:r>
            <a:r>
              <a:rPr lang="ja-JP" altLang="en-US" sz="1600" b="1"/>
              <a:t>管理</a:t>
            </a:r>
            <a:endParaRPr lang="en-US" altLang="ja-JP" sz="1600" b="1" smtClean="0"/>
          </a:p>
          <a:p>
            <a:pPr marL="457200" indent="-457200">
              <a:buFont typeface="+mj-ea"/>
              <a:buAutoNum type="circleNumDbPlain"/>
            </a:pPr>
            <a:r>
              <a:rPr lang="en-US" altLang="ja-JP" sz="1600" smtClean="0"/>
              <a:t>[</a:t>
            </a:r>
            <a:r>
              <a:rPr lang="ja-JP" altLang="en-US" sz="1600" smtClean="0"/>
              <a:t>フィルタ</a:t>
            </a:r>
            <a:r>
              <a:rPr lang="en-US" altLang="ja-JP" sz="1600" smtClean="0"/>
              <a:t>]</a:t>
            </a:r>
            <a:r>
              <a:rPr lang="ja-JP" altLang="en-US" sz="1600" smtClean="0"/>
              <a:t>を押下する</a:t>
            </a:r>
          </a:p>
          <a:p>
            <a:pPr marL="457200" indent="-457200">
              <a:buFont typeface="+mj-ea"/>
              <a:buAutoNum type="circleNumDbPlain"/>
            </a:pPr>
            <a:r>
              <a:rPr lang="ja-JP" altLang="en-US" sz="1600" smtClean="0"/>
              <a:t>「</a:t>
            </a:r>
            <a:r>
              <a:rPr lang="en-US" altLang="ja-JP" sz="1600" smtClean="0"/>
              <a:t>legacy</a:t>
            </a:r>
            <a:r>
              <a:rPr lang="ja-JP" altLang="en-US" sz="1600" smtClean="0"/>
              <a:t>代入値自動登録設定プロシージャ」によって正しい値が指定されていることを確認する。</a:t>
            </a:r>
            <a:endParaRPr kumimoji="1" lang="ja-JP" altLang="en-US" sz="1600"/>
          </a:p>
        </p:txBody>
      </p:sp>
      <p:pic>
        <p:nvPicPr>
          <p:cNvPr id="4" name="図 3"/>
          <p:cNvPicPr>
            <a:picLocks noChangeAspect="1"/>
          </p:cNvPicPr>
          <p:nvPr/>
        </p:nvPicPr>
        <p:blipFill>
          <a:blip r:embed="rId2"/>
          <a:stretch>
            <a:fillRect/>
          </a:stretch>
        </p:blipFill>
        <p:spPr>
          <a:xfrm>
            <a:off x="176670" y="4932262"/>
            <a:ext cx="6004900" cy="1564572"/>
          </a:xfrm>
          <a:prstGeom prst="rect">
            <a:avLst/>
          </a:prstGeom>
        </p:spPr>
      </p:pic>
      <p:pic>
        <p:nvPicPr>
          <p:cNvPr id="6" name="図 5"/>
          <p:cNvPicPr>
            <a:picLocks noChangeAspect="1"/>
          </p:cNvPicPr>
          <p:nvPr/>
        </p:nvPicPr>
        <p:blipFill>
          <a:blip r:embed="rId3"/>
          <a:stretch>
            <a:fillRect/>
          </a:stretch>
        </p:blipFill>
        <p:spPr>
          <a:xfrm>
            <a:off x="176670" y="3186875"/>
            <a:ext cx="4320735" cy="1400594"/>
          </a:xfrm>
          <a:prstGeom prst="rect">
            <a:avLst/>
          </a:prstGeom>
        </p:spPr>
      </p:pic>
      <p:sp>
        <p:nvSpPr>
          <p:cNvPr id="7" name="角丸四角形 6"/>
          <p:cNvSpPr/>
          <p:nvPr/>
        </p:nvSpPr>
        <p:spPr bwMode="auto">
          <a:xfrm>
            <a:off x="176671" y="4932262"/>
            <a:ext cx="5904698" cy="1440200"/>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smtClean="0">
              <a:solidFill>
                <a:srgbClr val="FF0000"/>
              </a:solidFill>
              <a:latin typeface="+mn-ea"/>
            </a:endParaRPr>
          </a:p>
        </p:txBody>
      </p:sp>
      <p:sp>
        <p:nvSpPr>
          <p:cNvPr id="8" name="角丸四角形 7"/>
          <p:cNvSpPr/>
          <p:nvPr/>
        </p:nvSpPr>
        <p:spPr bwMode="auto">
          <a:xfrm>
            <a:off x="173830" y="3186873"/>
            <a:ext cx="4323319" cy="1394653"/>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smtClean="0">
              <a:solidFill>
                <a:srgbClr val="FF0000"/>
              </a:solidFill>
              <a:latin typeface="+mn-ea"/>
            </a:endParaRPr>
          </a:p>
        </p:txBody>
      </p:sp>
      <p:sp>
        <p:nvSpPr>
          <p:cNvPr id="9" name="テキスト ボックス 8"/>
          <p:cNvSpPr txBox="1"/>
          <p:nvPr/>
        </p:nvSpPr>
        <p:spPr>
          <a:xfrm>
            <a:off x="104539" y="2933361"/>
            <a:ext cx="1585888" cy="307777"/>
          </a:xfrm>
          <a:prstGeom prst="rect">
            <a:avLst/>
          </a:prstGeom>
          <a:noFill/>
        </p:spPr>
        <p:txBody>
          <a:bodyPr wrap="square" rtlCol="0">
            <a:spAutoFit/>
          </a:bodyPr>
          <a:lstStyle/>
          <a:p>
            <a:r>
              <a:rPr kumimoji="1" lang="ja-JP" altLang="en-US" sz="1400" u="sng" smtClean="0"/>
              <a:t>作業対象ホスト</a:t>
            </a:r>
            <a:endParaRPr kumimoji="1" lang="ja-JP" altLang="en-US" sz="1400" u="sng"/>
          </a:p>
        </p:txBody>
      </p:sp>
      <p:sp>
        <p:nvSpPr>
          <p:cNvPr id="10" name="テキスト ボックス 9"/>
          <p:cNvSpPr txBox="1"/>
          <p:nvPr/>
        </p:nvSpPr>
        <p:spPr>
          <a:xfrm>
            <a:off x="104539" y="4661386"/>
            <a:ext cx="1585888" cy="307777"/>
          </a:xfrm>
          <a:prstGeom prst="rect">
            <a:avLst/>
          </a:prstGeom>
          <a:noFill/>
        </p:spPr>
        <p:txBody>
          <a:bodyPr wrap="square" rtlCol="0">
            <a:spAutoFit/>
          </a:bodyPr>
          <a:lstStyle/>
          <a:p>
            <a:r>
              <a:rPr kumimoji="1" lang="ja-JP" altLang="en-US" sz="1400" u="sng" smtClean="0"/>
              <a:t>代入値管理</a:t>
            </a:r>
            <a:endParaRPr kumimoji="1" lang="ja-JP" altLang="en-US" sz="1400" u="sng"/>
          </a:p>
        </p:txBody>
      </p:sp>
    </p:spTree>
    <p:extLst>
      <p:ext uri="{BB962C8B-B14F-4D97-AF65-F5344CB8AC3E}">
        <p14:creationId xmlns:p14="http://schemas.microsoft.com/office/powerpoint/2010/main" val="366635085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smtClean="0"/>
              <a:t>1.10</a:t>
            </a:r>
            <a:r>
              <a:rPr kumimoji="1" lang="ja-JP" altLang="en-US" smtClean="0"/>
              <a:t> 作業の実行 </a:t>
            </a:r>
            <a:r>
              <a:rPr lang="en-US" altLang="ja-JP"/>
              <a:t>(</a:t>
            </a:r>
            <a:r>
              <a:rPr lang="en-US" altLang="ja-JP" smtClean="0"/>
              <a:t>1/3)</a:t>
            </a:r>
            <a:endParaRPr kumimoji="1" lang="ja-JP" altLang="en-US"/>
          </a:p>
        </p:txBody>
      </p:sp>
      <p:sp>
        <p:nvSpPr>
          <p:cNvPr id="3" name="コンテンツ プレースホルダー 2"/>
          <p:cNvSpPr>
            <a:spLocks noGrp="1"/>
          </p:cNvSpPr>
          <p:nvPr>
            <p:ph sz="quarter" idx="10"/>
          </p:nvPr>
        </p:nvSpPr>
        <p:spPr/>
        <p:txBody>
          <a:bodyPr/>
          <a:lstStyle/>
          <a:p>
            <a:r>
              <a:rPr lang="en-US" altLang="ja-JP" b="1"/>
              <a:t>Conductor</a:t>
            </a:r>
            <a:r>
              <a:rPr kumimoji="1" lang="ja-JP" altLang="en-US" b="1" smtClean="0"/>
              <a:t>を</a:t>
            </a:r>
            <a:r>
              <a:rPr lang="ja-JP" altLang="en-US" b="1"/>
              <a:t>実行</a:t>
            </a:r>
            <a:r>
              <a:rPr lang="ja-JP" altLang="en-US" b="1" smtClean="0"/>
              <a:t>する</a:t>
            </a:r>
            <a:r>
              <a:rPr kumimoji="1" lang="ja-JP" altLang="en-US" smtClean="0"/>
              <a:t>　</a:t>
            </a:r>
            <a:r>
              <a:rPr kumimoji="1" lang="en-US" altLang="ja-JP" smtClean="0"/>
              <a:t/>
            </a:r>
            <a:br>
              <a:rPr kumimoji="1" lang="en-US" altLang="ja-JP" smtClean="0"/>
            </a:br>
            <a:r>
              <a:rPr kumimoji="1" lang="ja-JP" altLang="en-US" sz="1600" smtClean="0"/>
              <a:t>前項までの操作で、</a:t>
            </a:r>
            <a:r>
              <a:rPr kumimoji="1" lang="en-US" altLang="ja-JP" sz="1600" smtClean="0"/>
              <a:t>Conductor</a:t>
            </a:r>
            <a:r>
              <a:rPr kumimoji="1" lang="ja-JP" altLang="en-US" sz="1600" smtClean="0"/>
              <a:t>の作成と代入値の登録が終了しました。</a:t>
            </a:r>
            <a:r>
              <a:rPr kumimoji="1" lang="en-US" altLang="ja-JP" sz="1600" smtClean="0"/>
              <a:t/>
            </a:r>
            <a:br>
              <a:rPr kumimoji="1" lang="en-US" altLang="ja-JP" sz="1600" smtClean="0"/>
            </a:br>
            <a:r>
              <a:rPr kumimoji="1" lang="ja-JP" altLang="en-US" sz="1600" smtClean="0"/>
              <a:t>最後に</a:t>
            </a:r>
            <a:r>
              <a:rPr kumimoji="1" lang="en-US" altLang="ja-JP" sz="1600" smtClean="0"/>
              <a:t>Conductor</a:t>
            </a:r>
            <a:r>
              <a:rPr kumimoji="1" lang="ja-JP" altLang="en-US" sz="1600" smtClean="0"/>
              <a:t>を実行し、結果を対象ホストで確認してください。</a:t>
            </a:r>
            <a:r>
              <a:rPr kumimoji="1" lang="en-US" altLang="ja-JP" sz="1600" smtClean="0"/>
              <a:t/>
            </a:r>
            <a:br>
              <a:rPr kumimoji="1" lang="en-US" altLang="ja-JP" sz="1600" smtClean="0"/>
            </a:br>
            <a:endParaRPr kumimoji="1" lang="en-US" altLang="ja-JP" sz="1800" smtClean="0"/>
          </a:p>
          <a:p>
            <a:pPr marL="0" indent="0">
              <a:buNone/>
            </a:pPr>
            <a:r>
              <a:rPr kumimoji="1" lang="ja-JP" altLang="en-US" sz="1600" smtClean="0"/>
              <a:t>メニュー： </a:t>
            </a:r>
            <a:r>
              <a:rPr lang="en-US" altLang="ja-JP" sz="1600" b="1"/>
              <a:t>Conductor</a:t>
            </a:r>
            <a:r>
              <a:rPr kumimoji="1" lang="ja-JP" altLang="en-US" sz="1600" b="1" smtClean="0"/>
              <a:t> </a:t>
            </a:r>
            <a:r>
              <a:rPr kumimoji="1" lang="en-US" altLang="ja-JP" sz="1600" b="1" smtClean="0"/>
              <a:t>&gt;</a:t>
            </a:r>
            <a:r>
              <a:rPr kumimoji="1" lang="ja-JP" altLang="en-US" sz="1600" b="1" smtClean="0"/>
              <a:t> </a:t>
            </a:r>
            <a:r>
              <a:rPr lang="en-US" altLang="ja-JP" sz="1600" b="1"/>
              <a:t>Conductor</a:t>
            </a:r>
            <a:r>
              <a:rPr lang="ja-JP" altLang="en-US" sz="1600" b="1" smtClean="0"/>
              <a:t>作業実行</a:t>
            </a:r>
            <a:endParaRPr kumimoji="1" lang="en-US" altLang="ja-JP" sz="1600" b="1" smtClean="0"/>
          </a:p>
          <a:p>
            <a:pPr marL="0" indent="0">
              <a:buNone/>
            </a:pPr>
            <a:endParaRPr kumimoji="1" lang="ja-JP" altLang="en-US"/>
          </a:p>
        </p:txBody>
      </p:sp>
      <p:grpSp>
        <p:nvGrpSpPr>
          <p:cNvPr id="4" name="グループ化 3"/>
          <p:cNvGrpSpPr/>
          <p:nvPr/>
        </p:nvGrpSpPr>
        <p:grpSpPr>
          <a:xfrm>
            <a:off x="143663" y="2348850"/>
            <a:ext cx="5836575" cy="3519218"/>
            <a:chOff x="-235" y="2276840"/>
            <a:chExt cx="5836575" cy="3519218"/>
          </a:xfrm>
        </p:grpSpPr>
        <p:pic>
          <p:nvPicPr>
            <p:cNvPr id="5" name="図 4"/>
            <p:cNvPicPr>
              <a:picLocks noChangeAspect="1"/>
            </p:cNvPicPr>
            <p:nvPr/>
          </p:nvPicPr>
          <p:blipFill>
            <a:blip r:embed="rId2"/>
            <a:stretch>
              <a:fillRect/>
            </a:stretch>
          </p:blipFill>
          <p:spPr>
            <a:xfrm>
              <a:off x="179512" y="2276840"/>
              <a:ext cx="5656828" cy="3234614"/>
            </a:xfrm>
            <a:prstGeom prst="rect">
              <a:avLst/>
            </a:prstGeom>
          </p:spPr>
        </p:pic>
        <p:sp>
          <p:nvSpPr>
            <p:cNvPr id="6" name="角丸四角形 5"/>
            <p:cNvSpPr/>
            <p:nvPr/>
          </p:nvSpPr>
          <p:spPr bwMode="auto">
            <a:xfrm>
              <a:off x="2555720" y="2545758"/>
              <a:ext cx="2664370" cy="436686"/>
            </a:xfrm>
            <a:prstGeom prst="roundRect">
              <a:avLst/>
            </a:prstGeom>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200" smtClean="0">
                  <a:solidFill>
                    <a:schemeClr val="tx1"/>
                  </a:solidFill>
                  <a:latin typeface="+mn-ea"/>
                </a:rPr>
                <a:t>実行する</a:t>
              </a:r>
              <a:r>
                <a:rPr lang="en-US" altLang="ja-JP" sz="1200" smtClean="0">
                  <a:solidFill>
                    <a:schemeClr val="tx1"/>
                  </a:solidFill>
                  <a:latin typeface="+mn-ea"/>
                </a:rPr>
                <a:t>Conductor</a:t>
              </a:r>
              <a:r>
                <a:rPr lang="ja-JP" altLang="en-US" sz="1200" smtClean="0">
                  <a:solidFill>
                    <a:schemeClr val="tx1"/>
                  </a:solidFill>
                  <a:latin typeface="+mn-ea"/>
                </a:rPr>
                <a:t>を選択する。</a:t>
              </a:r>
              <a:endParaRPr lang="en-US" altLang="ja-JP" sz="1200">
                <a:solidFill>
                  <a:schemeClr val="tx1"/>
                </a:solidFill>
                <a:latin typeface="+mn-ea"/>
              </a:endParaRPr>
            </a:p>
          </p:txBody>
        </p:sp>
        <p:sp>
          <p:nvSpPr>
            <p:cNvPr id="7" name="角丸四角形 6"/>
            <p:cNvSpPr/>
            <p:nvPr/>
          </p:nvSpPr>
          <p:spPr bwMode="auto">
            <a:xfrm>
              <a:off x="1115520" y="3284980"/>
              <a:ext cx="2952410" cy="288040"/>
            </a:xfrm>
            <a:prstGeom prst="roundRect">
              <a:avLst>
                <a:gd name="adj" fmla="val 5764"/>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smtClean="0">
                <a:solidFill>
                  <a:srgbClr val="FF0000"/>
                </a:solidFill>
                <a:latin typeface="+mn-ea"/>
              </a:endParaRPr>
            </a:p>
          </p:txBody>
        </p:sp>
        <p:sp>
          <p:nvSpPr>
            <p:cNvPr id="8" name="円形吹き出し 7"/>
            <p:cNvSpPr/>
            <p:nvPr/>
          </p:nvSpPr>
          <p:spPr bwMode="auto">
            <a:xfrm>
              <a:off x="2404948" y="2812357"/>
              <a:ext cx="289351" cy="315543"/>
            </a:xfrm>
            <a:prstGeom prst="wedgeEllipseCallout">
              <a:avLst>
                <a:gd name="adj1" fmla="val -101627"/>
                <a:gd name="adj2" fmla="val 104442"/>
              </a:avLst>
            </a:prstGeom>
            <a:ln w="19050">
              <a:solidFill>
                <a:schemeClr val="bg1"/>
              </a:solidFill>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algn="ctr"/>
              <a:r>
                <a:rPr kumimoji="1" lang="ja-JP" altLang="en-US" sz="1400" b="1" smtClean="0">
                  <a:latin typeface="+mn-ea"/>
                </a:rPr>
                <a:t>１</a:t>
              </a:r>
            </a:p>
          </p:txBody>
        </p:sp>
        <p:sp>
          <p:nvSpPr>
            <p:cNvPr id="10" name="角丸四角形 9"/>
            <p:cNvSpPr/>
            <p:nvPr/>
          </p:nvSpPr>
          <p:spPr bwMode="auto">
            <a:xfrm>
              <a:off x="2555720" y="3832618"/>
              <a:ext cx="2664370" cy="391976"/>
            </a:xfrm>
            <a:prstGeom prst="roundRect">
              <a:avLst/>
            </a:prstGeom>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200" smtClean="0">
                  <a:solidFill>
                    <a:schemeClr val="tx1"/>
                  </a:solidFill>
                  <a:latin typeface="+mn-ea"/>
                </a:rPr>
                <a:t>オペレーションを選択する。</a:t>
              </a:r>
              <a:endParaRPr lang="en-US" altLang="ja-JP" sz="1200">
                <a:solidFill>
                  <a:schemeClr val="tx1"/>
                </a:solidFill>
                <a:latin typeface="+mn-ea"/>
              </a:endParaRPr>
            </a:p>
          </p:txBody>
        </p:sp>
        <p:sp>
          <p:nvSpPr>
            <p:cNvPr id="11" name="角丸四角形 10"/>
            <p:cNvSpPr/>
            <p:nvPr/>
          </p:nvSpPr>
          <p:spPr bwMode="auto">
            <a:xfrm>
              <a:off x="1126920" y="4672586"/>
              <a:ext cx="3805130" cy="288040"/>
            </a:xfrm>
            <a:prstGeom prst="roundRect">
              <a:avLst>
                <a:gd name="adj" fmla="val 5764"/>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smtClean="0">
                <a:solidFill>
                  <a:srgbClr val="FF0000"/>
                </a:solidFill>
                <a:latin typeface="+mn-ea"/>
              </a:endParaRPr>
            </a:p>
          </p:txBody>
        </p:sp>
        <p:sp>
          <p:nvSpPr>
            <p:cNvPr id="12" name="円形吹き出し 11"/>
            <p:cNvSpPr/>
            <p:nvPr/>
          </p:nvSpPr>
          <p:spPr bwMode="auto">
            <a:xfrm>
              <a:off x="2404949" y="4057850"/>
              <a:ext cx="289350" cy="312200"/>
            </a:xfrm>
            <a:prstGeom prst="wedgeEllipseCallout">
              <a:avLst>
                <a:gd name="adj1" fmla="val -93727"/>
                <a:gd name="adj2" fmla="val 131083"/>
              </a:avLst>
            </a:prstGeom>
            <a:ln w="19050">
              <a:solidFill>
                <a:schemeClr val="bg1"/>
              </a:solidFill>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algn="ctr"/>
              <a:r>
                <a:rPr lang="ja-JP" altLang="en-US" sz="1400" b="1">
                  <a:latin typeface="+mn-ea"/>
                </a:rPr>
                <a:t>２</a:t>
              </a:r>
              <a:endParaRPr kumimoji="1" lang="ja-JP" altLang="en-US" sz="1400" b="1" smtClean="0">
                <a:latin typeface="+mn-ea"/>
              </a:endParaRPr>
            </a:p>
          </p:txBody>
        </p:sp>
        <p:sp>
          <p:nvSpPr>
            <p:cNvPr id="13" name="角丸四角形 12"/>
            <p:cNvSpPr/>
            <p:nvPr/>
          </p:nvSpPr>
          <p:spPr bwMode="auto">
            <a:xfrm>
              <a:off x="-235" y="5283504"/>
              <a:ext cx="2549858" cy="391976"/>
            </a:xfrm>
            <a:prstGeom prst="roundRect">
              <a:avLst/>
            </a:prstGeom>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200" smtClean="0">
                  <a:solidFill>
                    <a:schemeClr val="tx1"/>
                  </a:solidFill>
                  <a:latin typeface="+mn-ea"/>
                </a:rPr>
                <a:t>画面下部より、</a:t>
              </a:r>
              <a:r>
                <a:rPr lang="en-US" altLang="ja-JP" sz="1200" smtClean="0">
                  <a:solidFill>
                    <a:schemeClr val="tx1"/>
                  </a:solidFill>
                  <a:latin typeface="+mn-ea"/>
                </a:rPr>
                <a:t>[</a:t>
              </a:r>
              <a:r>
                <a:rPr lang="ja-JP" altLang="en-US" sz="1200" smtClean="0">
                  <a:solidFill>
                    <a:srgbClr val="FF0000"/>
                  </a:solidFill>
                  <a:latin typeface="+mn-ea"/>
                </a:rPr>
                <a:t>実行</a:t>
              </a:r>
              <a:r>
                <a:rPr lang="en-US" altLang="ja-JP" sz="1200" smtClean="0">
                  <a:solidFill>
                    <a:schemeClr val="tx1"/>
                  </a:solidFill>
                  <a:latin typeface="+mn-ea"/>
                </a:rPr>
                <a:t>]</a:t>
              </a:r>
              <a:r>
                <a:rPr lang="ja-JP" altLang="en-US" sz="1200" smtClean="0">
                  <a:solidFill>
                    <a:schemeClr val="tx1"/>
                  </a:solidFill>
                  <a:latin typeface="+mn-ea"/>
                </a:rPr>
                <a:t>を押下する。</a:t>
              </a:r>
              <a:endParaRPr lang="en-US" altLang="ja-JP" sz="1200">
                <a:solidFill>
                  <a:schemeClr val="tx1"/>
                </a:solidFill>
                <a:latin typeface="+mn-ea"/>
              </a:endParaRPr>
            </a:p>
          </p:txBody>
        </p:sp>
        <p:sp>
          <p:nvSpPr>
            <p:cNvPr id="14" name="円形吹き出し 13"/>
            <p:cNvSpPr/>
            <p:nvPr/>
          </p:nvSpPr>
          <p:spPr bwMode="auto">
            <a:xfrm>
              <a:off x="2411045" y="5483858"/>
              <a:ext cx="289350" cy="312200"/>
            </a:xfrm>
            <a:prstGeom prst="wedgeEllipseCallout">
              <a:avLst>
                <a:gd name="adj1" fmla="val 74816"/>
                <a:gd name="adj2" fmla="val 132193"/>
              </a:avLst>
            </a:prstGeom>
            <a:ln w="19050">
              <a:solidFill>
                <a:schemeClr val="bg1"/>
              </a:solidFill>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algn="ctr"/>
              <a:r>
                <a:rPr lang="en-US" altLang="ja-JP" sz="1400" b="1" smtClean="0">
                  <a:latin typeface="+mn-ea"/>
                </a:rPr>
                <a:t>3</a:t>
              </a:r>
              <a:endParaRPr kumimoji="1" lang="ja-JP" altLang="en-US" sz="1400" b="1" smtClean="0">
                <a:latin typeface="+mn-ea"/>
              </a:endParaRPr>
            </a:p>
          </p:txBody>
        </p:sp>
      </p:grpSp>
      <p:grpSp>
        <p:nvGrpSpPr>
          <p:cNvPr id="15" name="グループ化 14"/>
          <p:cNvGrpSpPr/>
          <p:nvPr/>
        </p:nvGrpSpPr>
        <p:grpSpPr>
          <a:xfrm>
            <a:off x="5848257" y="5058261"/>
            <a:ext cx="3197035" cy="1345755"/>
            <a:chOff x="5244298" y="5000704"/>
            <a:chExt cx="3197035" cy="1345755"/>
          </a:xfrm>
        </p:grpSpPr>
        <p:sp>
          <p:nvSpPr>
            <p:cNvPr id="16" name="角丸四角形 15"/>
            <p:cNvSpPr/>
            <p:nvPr/>
          </p:nvSpPr>
          <p:spPr bwMode="auto">
            <a:xfrm>
              <a:off x="5481096" y="5297957"/>
              <a:ext cx="2960237" cy="1048502"/>
            </a:xfrm>
            <a:prstGeom prst="roundRect">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200" smtClean="0">
                  <a:solidFill>
                    <a:schemeClr val="tx1"/>
                  </a:solidFill>
                  <a:latin typeface="+mn-ea"/>
                </a:rPr>
                <a:t>実行後、自動で</a:t>
              </a:r>
              <a:r>
                <a:rPr lang="en-US" altLang="ja-JP" sz="1200" smtClean="0">
                  <a:solidFill>
                    <a:schemeClr val="tx1"/>
                  </a:solidFill>
                  <a:latin typeface="+mn-ea"/>
                </a:rPr>
                <a:t>【Conductor</a:t>
              </a:r>
              <a:r>
                <a:rPr lang="ja-JP" altLang="en-US" sz="1200" smtClean="0">
                  <a:solidFill>
                    <a:schemeClr val="tx1"/>
                  </a:solidFill>
                  <a:latin typeface="+mn-ea"/>
                </a:rPr>
                <a:t>作業確認</a:t>
              </a:r>
              <a:r>
                <a:rPr lang="en-US" altLang="ja-JP" sz="1200" smtClean="0">
                  <a:solidFill>
                    <a:schemeClr val="tx1"/>
                  </a:solidFill>
                  <a:latin typeface="+mn-ea"/>
                </a:rPr>
                <a:t>】</a:t>
              </a:r>
              <a:br>
                <a:rPr lang="en-US" altLang="ja-JP" sz="1200" smtClean="0">
                  <a:solidFill>
                    <a:schemeClr val="tx1"/>
                  </a:solidFill>
                  <a:latin typeface="+mn-ea"/>
                </a:rPr>
              </a:br>
              <a:r>
                <a:rPr lang="ja-JP" altLang="en-US" sz="1200" smtClean="0">
                  <a:solidFill>
                    <a:schemeClr val="tx1"/>
                  </a:solidFill>
                  <a:latin typeface="+mn-ea"/>
                </a:rPr>
                <a:t>へ画面遷移します。</a:t>
              </a:r>
              <a:endParaRPr lang="en-US" altLang="ja-JP" sz="1200" smtClean="0">
                <a:solidFill>
                  <a:srgbClr val="FF0000"/>
                </a:solidFill>
                <a:latin typeface="+mn-ea"/>
              </a:endParaRPr>
            </a:p>
          </p:txBody>
        </p:sp>
        <p:sp>
          <p:nvSpPr>
            <p:cNvPr id="17" name="円/楕円 44"/>
            <p:cNvSpPr/>
            <p:nvPr/>
          </p:nvSpPr>
          <p:spPr bwMode="auto">
            <a:xfrm>
              <a:off x="5244298" y="5000704"/>
              <a:ext cx="565503" cy="549789"/>
            </a:xfrm>
            <a:prstGeom prst="ellipse">
              <a:avLst/>
            </a:prstGeom>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36000" tIns="72000" rIns="36000" bIns="36000" numCol="1" spcCol="0" rtlCol="0" fromWordArt="0" anchor="ctr" anchorCtr="0" forceAA="0" compatLnSpc="1">
              <a:prstTxWarp prst="textNoShape">
                <a:avLst/>
              </a:prstTxWarp>
              <a:noAutofit/>
            </a:bodyPr>
            <a:lstStyle/>
            <a:p>
              <a:pPr algn="ctr"/>
              <a:endParaRPr lang="ja-JP" altLang="en-US" sz="1200" b="1">
                <a:solidFill>
                  <a:schemeClr val="bg1"/>
                </a:solidFill>
                <a:latin typeface="+mj-ea"/>
              </a:endParaRPr>
            </a:p>
          </p:txBody>
        </p:sp>
        <p:sp>
          <p:nvSpPr>
            <p:cNvPr id="18" name="テキスト ボックス 17"/>
            <p:cNvSpPr txBox="1"/>
            <p:nvPr/>
          </p:nvSpPr>
          <p:spPr>
            <a:xfrm>
              <a:off x="5267770" y="5161213"/>
              <a:ext cx="576081" cy="307777"/>
            </a:xfrm>
            <a:prstGeom prst="rect">
              <a:avLst/>
            </a:prstGeom>
            <a:noFill/>
          </p:spPr>
          <p:txBody>
            <a:bodyPr wrap="square" rtlCol="0">
              <a:spAutoFit/>
            </a:bodyPr>
            <a:lstStyle/>
            <a:p>
              <a:r>
                <a:rPr lang="en-US" altLang="ja-JP" sz="1400" b="1">
                  <a:solidFill>
                    <a:schemeClr val="bg1"/>
                  </a:solidFill>
                </a:rPr>
                <a:t>T</a:t>
              </a:r>
              <a:r>
                <a:rPr kumimoji="1" lang="en-US" altLang="ja-JP" sz="1400" b="1" smtClean="0">
                  <a:solidFill>
                    <a:schemeClr val="bg1"/>
                  </a:solidFill>
                </a:rPr>
                <a:t>ips</a:t>
              </a:r>
              <a:endParaRPr kumimoji="1" lang="ja-JP" altLang="en-US" sz="1400" b="1">
                <a:solidFill>
                  <a:schemeClr val="bg1"/>
                </a:solidFill>
              </a:endParaRPr>
            </a:p>
          </p:txBody>
        </p:sp>
      </p:grpSp>
      <p:pic>
        <p:nvPicPr>
          <p:cNvPr id="9" name="図 8"/>
          <p:cNvPicPr>
            <a:picLocks noChangeAspect="1"/>
          </p:cNvPicPr>
          <p:nvPr/>
        </p:nvPicPr>
        <p:blipFill>
          <a:blip r:embed="rId3"/>
          <a:stretch>
            <a:fillRect/>
          </a:stretch>
        </p:blipFill>
        <p:spPr>
          <a:xfrm>
            <a:off x="2877195" y="5176442"/>
            <a:ext cx="2809262" cy="1268858"/>
          </a:xfrm>
          <a:prstGeom prst="rect">
            <a:avLst/>
          </a:prstGeom>
          <a:ln>
            <a:solidFill>
              <a:schemeClr val="tx1"/>
            </a:solidFill>
          </a:ln>
        </p:spPr>
      </p:pic>
      <p:sp>
        <p:nvSpPr>
          <p:cNvPr id="20" name="角丸四角形 19"/>
          <p:cNvSpPr/>
          <p:nvPr/>
        </p:nvSpPr>
        <p:spPr bwMode="auto">
          <a:xfrm>
            <a:off x="2860156" y="6238755"/>
            <a:ext cx="775714" cy="194883"/>
          </a:xfrm>
          <a:prstGeom prst="roundRect">
            <a:avLst>
              <a:gd name="adj" fmla="val 5764"/>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smtClean="0">
              <a:solidFill>
                <a:srgbClr val="FF0000"/>
              </a:solidFill>
              <a:latin typeface="+mn-ea"/>
            </a:endParaRPr>
          </a:p>
        </p:txBody>
      </p:sp>
    </p:spTree>
    <p:extLst>
      <p:ext uri="{BB962C8B-B14F-4D97-AF65-F5344CB8AC3E}">
        <p14:creationId xmlns:p14="http://schemas.microsoft.com/office/powerpoint/2010/main" val="128042383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smtClean="0"/>
              <a:t>1.10</a:t>
            </a:r>
            <a:r>
              <a:rPr kumimoji="1" lang="ja-JP" altLang="en-US" smtClean="0"/>
              <a:t> 作業の実行 </a:t>
            </a:r>
            <a:r>
              <a:rPr lang="en-US" altLang="ja-JP" smtClean="0"/>
              <a:t>(2/3)</a:t>
            </a:r>
            <a:endParaRPr kumimoji="1" lang="ja-JP" altLang="en-US"/>
          </a:p>
        </p:txBody>
      </p:sp>
      <p:sp>
        <p:nvSpPr>
          <p:cNvPr id="3" name="コンテンツ プレースホルダー 2"/>
          <p:cNvSpPr>
            <a:spLocks noGrp="1"/>
          </p:cNvSpPr>
          <p:nvPr>
            <p:ph sz="quarter" idx="10"/>
          </p:nvPr>
        </p:nvSpPr>
        <p:spPr/>
        <p:txBody>
          <a:bodyPr/>
          <a:lstStyle/>
          <a:p>
            <a:r>
              <a:rPr lang="en-US" altLang="ja-JP" b="1" smtClean="0"/>
              <a:t>Conductor</a:t>
            </a:r>
            <a:r>
              <a:rPr lang="ja-JP" altLang="en-US" b="1" smtClean="0"/>
              <a:t>の実行結果を確認する</a:t>
            </a:r>
            <a:r>
              <a:rPr kumimoji="1" lang="ja-JP" altLang="en-US" smtClean="0"/>
              <a:t>　</a:t>
            </a:r>
            <a:r>
              <a:rPr kumimoji="1" lang="en-US" altLang="ja-JP" smtClean="0"/>
              <a:t/>
            </a:r>
            <a:br>
              <a:rPr kumimoji="1" lang="en-US" altLang="ja-JP" smtClean="0"/>
            </a:br>
            <a:r>
              <a:rPr kumimoji="1" lang="ja-JP" altLang="en-US" sz="1600" smtClean="0"/>
              <a:t>作業確認画面では、全体およびノードごとの実行結果を確認できます。</a:t>
            </a:r>
            <a:r>
              <a:rPr kumimoji="1" lang="en-US" altLang="ja-JP" sz="1600" smtClean="0"/>
              <a:t/>
            </a:r>
            <a:br>
              <a:rPr kumimoji="1" lang="en-US" altLang="ja-JP" sz="1600" smtClean="0"/>
            </a:br>
            <a:r>
              <a:rPr kumimoji="1" lang="ja-JP" altLang="en-US" sz="1600" smtClean="0"/>
              <a:t>投入した</a:t>
            </a:r>
            <a:r>
              <a:rPr kumimoji="1" lang="en-US" altLang="ja-JP" sz="1600" smtClean="0"/>
              <a:t>Movement</a:t>
            </a:r>
            <a:r>
              <a:rPr kumimoji="1" lang="ja-JP" altLang="en-US" sz="1600" smtClean="0"/>
              <a:t>を選択すると、</a:t>
            </a:r>
            <a:r>
              <a:rPr kumimoji="1" lang="ja-JP" altLang="en-US" sz="1600" smtClean="0">
                <a:solidFill>
                  <a:srgbClr val="FF0000"/>
                </a:solidFill>
              </a:rPr>
              <a:t>詳細結果へのリンク</a:t>
            </a:r>
            <a:r>
              <a:rPr kumimoji="1" lang="ja-JP" altLang="en-US" sz="1600" smtClean="0"/>
              <a:t>を表示できます。</a:t>
            </a:r>
            <a:r>
              <a:rPr kumimoji="1" lang="en-US" altLang="ja-JP" sz="1600" smtClean="0"/>
              <a:t/>
            </a:r>
            <a:br>
              <a:rPr kumimoji="1" lang="en-US" altLang="ja-JP" sz="1600" smtClean="0"/>
            </a:br>
            <a:endParaRPr kumimoji="1" lang="en-US" altLang="ja-JP" sz="1800" smtClean="0"/>
          </a:p>
          <a:p>
            <a:pPr marL="0" indent="0">
              <a:buNone/>
            </a:pPr>
            <a:r>
              <a:rPr kumimoji="1" lang="ja-JP" altLang="en-US" sz="1600" smtClean="0"/>
              <a:t>メニュー： </a:t>
            </a:r>
            <a:r>
              <a:rPr lang="en-US" altLang="ja-JP" sz="1600" b="1"/>
              <a:t>Conductor</a:t>
            </a:r>
            <a:r>
              <a:rPr kumimoji="1" lang="ja-JP" altLang="en-US" sz="1600" b="1" smtClean="0"/>
              <a:t> </a:t>
            </a:r>
            <a:r>
              <a:rPr kumimoji="1" lang="en-US" altLang="ja-JP" sz="1600" b="1" smtClean="0"/>
              <a:t>&gt;</a:t>
            </a:r>
            <a:r>
              <a:rPr kumimoji="1" lang="ja-JP" altLang="en-US" sz="1600" b="1" smtClean="0"/>
              <a:t> </a:t>
            </a:r>
            <a:r>
              <a:rPr lang="en-US" altLang="ja-JP" sz="1600" b="1"/>
              <a:t>Conductor</a:t>
            </a:r>
            <a:r>
              <a:rPr lang="ja-JP" altLang="en-US" sz="1600" b="1" smtClean="0"/>
              <a:t>作業</a:t>
            </a:r>
            <a:r>
              <a:rPr lang="ja-JP" altLang="en-US" sz="1600" b="1"/>
              <a:t>確認</a:t>
            </a:r>
            <a:endParaRPr kumimoji="1" lang="en-US" altLang="ja-JP" sz="1600" b="1" smtClean="0"/>
          </a:p>
          <a:p>
            <a:pPr marL="0" indent="0">
              <a:buNone/>
            </a:pPr>
            <a:endParaRPr kumimoji="1" lang="ja-JP" altLang="en-US"/>
          </a:p>
        </p:txBody>
      </p:sp>
      <p:pic>
        <p:nvPicPr>
          <p:cNvPr id="20" name="図 19"/>
          <p:cNvPicPr>
            <a:picLocks noChangeAspect="1"/>
          </p:cNvPicPr>
          <p:nvPr/>
        </p:nvPicPr>
        <p:blipFill>
          <a:blip r:embed="rId2"/>
          <a:stretch>
            <a:fillRect/>
          </a:stretch>
        </p:blipFill>
        <p:spPr>
          <a:xfrm>
            <a:off x="179512" y="2348850"/>
            <a:ext cx="6480778" cy="3645438"/>
          </a:xfrm>
          <a:prstGeom prst="rect">
            <a:avLst/>
          </a:prstGeom>
        </p:spPr>
      </p:pic>
      <p:sp>
        <p:nvSpPr>
          <p:cNvPr id="21" name="角丸四角形 20"/>
          <p:cNvSpPr/>
          <p:nvPr/>
        </p:nvSpPr>
        <p:spPr bwMode="auto">
          <a:xfrm>
            <a:off x="5292100" y="2492870"/>
            <a:ext cx="1368190" cy="1512210"/>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smtClean="0">
              <a:solidFill>
                <a:srgbClr val="FF0000"/>
              </a:solidFill>
              <a:latin typeface="+mn-ea"/>
            </a:endParaRPr>
          </a:p>
        </p:txBody>
      </p:sp>
      <p:sp>
        <p:nvSpPr>
          <p:cNvPr id="22" name="角丸四角形 21"/>
          <p:cNvSpPr/>
          <p:nvPr/>
        </p:nvSpPr>
        <p:spPr bwMode="auto">
          <a:xfrm>
            <a:off x="6732239" y="3103633"/>
            <a:ext cx="2160300" cy="436686"/>
          </a:xfrm>
          <a:prstGeom prst="roundRect">
            <a:avLst/>
          </a:prstGeom>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200" smtClean="0">
                <a:solidFill>
                  <a:schemeClr val="tx1"/>
                </a:solidFill>
                <a:latin typeface="+mn-ea"/>
              </a:rPr>
              <a:t>リンクや作業の情報が</a:t>
            </a:r>
            <a:r>
              <a:rPr lang="en-US" altLang="ja-JP" sz="1200" smtClean="0">
                <a:solidFill>
                  <a:schemeClr val="tx1"/>
                </a:solidFill>
                <a:latin typeface="+mn-ea"/>
              </a:rPr>
              <a:t/>
            </a:r>
            <a:br>
              <a:rPr lang="en-US" altLang="ja-JP" sz="1200" smtClean="0">
                <a:solidFill>
                  <a:schemeClr val="tx1"/>
                </a:solidFill>
                <a:latin typeface="+mn-ea"/>
              </a:rPr>
            </a:br>
            <a:r>
              <a:rPr lang="ja-JP" altLang="en-US" sz="1200" smtClean="0">
                <a:solidFill>
                  <a:schemeClr val="tx1"/>
                </a:solidFill>
                <a:latin typeface="+mn-ea"/>
              </a:rPr>
              <a:t>表示される。</a:t>
            </a:r>
            <a:endParaRPr lang="en-US" altLang="ja-JP" sz="1200">
              <a:solidFill>
                <a:schemeClr val="tx1"/>
              </a:solidFill>
              <a:latin typeface="+mn-ea"/>
            </a:endParaRPr>
          </a:p>
        </p:txBody>
      </p:sp>
      <p:sp>
        <p:nvSpPr>
          <p:cNvPr id="23" name="円形吹き出し 22"/>
          <p:cNvSpPr/>
          <p:nvPr/>
        </p:nvSpPr>
        <p:spPr bwMode="auto">
          <a:xfrm>
            <a:off x="6526847" y="2971264"/>
            <a:ext cx="277463" cy="315543"/>
          </a:xfrm>
          <a:prstGeom prst="wedgeEllipseCallout">
            <a:avLst>
              <a:gd name="adj1" fmla="val -78266"/>
              <a:gd name="adj2" fmla="val 51754"/>
            </a:avLst>
          </a:prstGeom>
          <a:ln w="19050">
            <a:solidFill>
              <a:schemeClr val="bg1"/>
            </a:solidFill>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algn="ctr"/>
            <a:r>
              <a:rPr lang="ja-JP" altLang="en-US" sz="1400" b="1">
                <a:latin typeface="+mn-ea"/>
              </a:rPr>
              <a:t>２</a:t>
            </a:r>
            <a:endParaRPr kumimoji="1" lang="ja-JP" altLang="en-US" sz="1400" b="1" smtClean="0">
              <a:latin typeface="+mn-ea"/>
            </a:endParaRPr>
          </a:p>
        </p:txBody>
      </p:sp>
      <p:sp>
        <p:nvSpPr>
          <p:cNvPr id="27" name="角丸四角形 26"/>
          <p:cNvSpPr/>
          <p:nvPr/>
        </p:nvSpPr>
        <p:spPr bwMode="auto">
          <a:xfrm>
            <a:off x="5580141" y="5301260"/>
            <a:ext cx="3465152" cy="1102756"/>
          </a:xfrm>
          <a:prstGeom prst="roundRect">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r>
              <a:rPr lang="ja-JP" altLang="en-US" sz="1200" smtClean="0"/>
              <a:t>以下の</a:t>
            </a:r>
            <a:r>
              <a:rPr lang="en-US" altLang="ja-JP" sz="1200" smtClean="0"/>
              <a:t>URL</a:t>
            </a:r>
            <a:r>
              <a:rPr lang="ja-JP" altLang="en-US" sz="1200" smtClean="0"/>
              <a:t>にて、</a:t>
            </a:r>
            <a:r>
              <a:rPr lang="en-US" altLang="ja-JP" sz="1200" smtClean="0"/>
              <a:t>Apache</a:t>
            </a:r>
            <a:r>
              <a:rPr lang="ja-JP" altLang="en-US" sz="1200" smtClean="0"/>
              <a:t>及び</a:t>
            </a:r>
            <a:r>
              <a:rPr lang="en-US" altLang="ja-JP" sz="1200" smtClean="0"/>
              <a:t>Tomcat</a:t>
            </a:r>
            <a:r>
              <a:rPr lang="ja-JP" altLang="en-US" sz="1200" smtClean="0"/>
              <a:t>の</a:t>
            </a:r>
            <a:r>
              <a:rPr lang="en-US" altLang="ja-JP" sz="1200" smtClean="0"/>
              <a:t/>
            </a:r>
            <a:br>
              <a:rPr lang="en-US" altLang="ja-JP" sz="1200" smtClean="0"/>
            </a:br>
            <a:r>
              <a:rPr lang="ja-JP" altLang="en-US" sz="1200" smtClean="0"/>
              <a:t>インストールを確認できます。</a:t>
            </a:r>
            <a:r>
              <a:rPr lang="en-US" altLang="ja-JP" sz="1200" smtClean="0"/>
              <a:t/>
            </a:r>
            <a:br>
              <a:rPr lang="en-US" altLang="ja-JP" sz="1200" smtClean="0"/>
            </a:br>
            <a:r>
              <a:rPr lang="en-US" altLang="ja-JP" sz="1200" smtClean="0"/>
              <a:t/>
            </a:r>
            <a:br>
              <a:rPr lang="en-US" altLang="ja-JP" sz="1200" smtClean="0"/>
            </a:br>
            <a:r>
              <a:rPr lang="en-US" altLang="ja-JP" sz="1200" smtClean="0"/>
              <a:t>Apache- http://(</a:t>
            </a:r>
            <a:r>
              <a:rPr lang="ja-JP" altLang="en-US" sz="1200" smtClean="0"/>
              <a:t>ホストの</a:t>
            </a:r>
            <a:r>
              <a:rPr lang="en-US" altLang="ja-JP" sz="1200" smtClean="0"/>
              <a:t>IP</a:t>
            </a:r>
            <a:r>
              <a:rPr lang="ja-JP" altLang="en-US" sz="1200" smtClean="0"/>
              <a:t>アドレス</a:t>
            </a:r>
            <a:r>
              <a:rPr lang="en-US" altLang="ja-JP" sz="1200" smtClean="0"/>
              <a:t>):80</a:t>
            </a:r>
          </a:p>
          <a:p>
            <a:r>
              <a:rPr lang="en-US" altLang="ja-JP" sz="1200" smtClean="0"/>
              <a:t>Tomcat- </a:t>
            </a:r>
            <a:r>
              <a:rPr lang="en-US" altLang="ja-JP" sz="1200"/>
              <a:t>http://(</a:t>
            </a:r>
            <a:r>
              <a:rPr lang="ja-JP" altLang="en-US" sz="1200"/>
              <a:t>ホストの</a:t>
            </a:r>
            <a:r>
              <a:rPr lang="en-US" altLang="ja-JP" sz="1200"/>
              <a:t>IP</a:t>
            </a:r>
            <a:r>
              <a:rPr lang="ja-JP" altLang="en-US" sz="1200"/>
              <a:t>アドレス</a:t>
            </a:r>
            <a:r>
              <a:rPr lang="en-US" altLang="ja-JP" sz="1200" smtClean="0"/>
              <a:t>):8080</a:t>
            </a:r>
            <a:endParaRPr lang="en-US" altLang="ja-JP" sz="1200"/>
          </a:p>
          <a:p>
            <a:endParaRPr lang="en-US" altLang="ja-JP" sz="1200"/>
          </a:p>
        </p:txBody>
      </p:sp>
      <p:grpSp>
        <p:nvGrpSpPr>
          <p:cNvPr id="30" name="グループ化 29"/>
          <p:cNvGrpSpPr/>
          <p:nvPr/>
        </p:nvGrpSpPr>
        <p:grpSpPr>
          <a:xfrm>
            <a:off x="5148080" y="4992904"/>
            <a:ext cx="599553" cy="549789"/>
            <a:chOff x="5848257" y="5058261"/>
            <a:chExt cx="599553" cy="549789"/>
          </a:xfrm>
        </p:grpSpPr>
        <p:sp>
          <p:nvSpPr>
            <p:cNvPr id="28" name="円/楕円 44"/>
            <p:cNvSpPr/>
            <p:nvPr/>
          </p:nvSpPr>
          <p:spPr bwMode="auto">
            <a:xfrm>
              <a:off x="5848257" y="5058261"/>
              <a:ext cx="565503" cy="549789"/>
            </a:xfrm>
            <a:prstGeom prst="ellipse">
              <a:avLst/>
            </a:prstGeom>
            <a:ln>
              <a:solidFill>
                <a:schemeClr val="bg1"/>
              </a:solidFill>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36000" tIns="72000" rIns="36000" bIns="36000" numCol="1" spcCol="0" rtlCol="0" fromWordArt="0" anchor="ctr" anchorCtr="0" forceAA="0" compatLnSpc="1">
              <a:prstTxWarp prst="textNoShape">
                <a:avLst/>
              </a:prstTxWarp>
              <a:noAutofit/>
            </a:bodyPr>
            <a:lstStyle/>
            <a:p>
              <a:pPr algn="ctr"/>
              <a:endParaRPr lang="ja-JP" altLang="en-US" sz="1200" b="1">
                <a:solidFill>
                  <a:schemeClr val="bg1"/>
                </a:solidFill>
                <a:latin typeface="+mj-ea"/>
              </a:endParaRPr>
            </a:p>
          </p:txBody>
        </p:sp>
        <p:sp>
          <p:nvSpPr>
            <p:cNvPr id="29" name="テキスト ボックス 28"/>
            <p:cNvSpPr txBox="1"/>
            <p:nvPr/>
          </p:nvSpPr>
          <p:spPr>
            <a:xfrm>
              <a:off x="5871729" y="5218770"/>
              <a:ext cx="576081" cy="307777"/>
            </a:xfrm>
            <a:prstGeom prst="rect">
              <a:avLst/>
            </a:prstGeom>
            <a:noFill/>
            <a:ln>
              <a:noFill/>
            </a:ln>
          </p:spPr>
          <p:txBody>
            <a:bodyPr wrap="square" rtlCol="0">
              <a:spAutoFit/>
            </a:bodyPr>
            <a:lstStyle/>
            <a:p>
              <a:r>
                <a:rPr lang="en-US" altLang="ja-JP" sz="1400" b="1">
                  <a:solidFill>
                    <a:schemeClr val="bg1"/>
                  </a:solidFill>
                </a:rPr>
                <a:t>T</a:t>
              </a:r>
              <a:r>
                <a:rPr kumimoji="1" lang="en-US" altLang="ja-JP" sz="1400" b="1" smtClean="0">
                  <a:solidFill>
                    <a:schemeClr val="bg1"/>
                  </a:solidFill>
                </a:rPr>
                <a:t>ips</a:t>
              </a:r>
              <a:endParaRPr kumimoji="1" lang="ja-JP" altLang="en-US" sz="1400" b="1">
                <a:solidFill>
                  <a:schemeClr val="bg1"/>
                </a:solidFill>
              </a:endParaRPr>
            </a:p>
          </p:txBody>
        </p:sp>
      </p:grpSp>
      <p:sp>
        <p:nvSpPr>
          <p:cNvPr id="13" name="角丸四角形 12"/>
          <p:cNvSpPr/>
          <p:nvPr/>
        </p:nvSpPr>
        <p:spPr bwMode="auto">
          <a:xfrm>
            <a:off x="2202608" y="2692349"/>
            <a:ext cx="2297381" cy="436686"/>
          </a:xfrm>
          <a:prstGeom prst="roundRect">
            <a:avLst/>
          </a:prstGeom>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200" smtClean="0">
                <a:solidFill>
                  <a:schemeClr val="tx1"/>
                </a:solidFill>
                <a:latin typeface="+mn-ea"/>
              </a:rPr>
              <a:t>確認したいノードを</a:t>
            </a:r>
            <a:r>
              <a:rPr lang="ja-JP" altLang="en-US" sz="1200">
                <a:solidFill>
                  <a:schemeClr val="tx1"/>
                </a:solidFill>
                <a:latin typeface="+mn-ea"/>
              </a:rPr>
              <a:t>選択</a:t>
            </a:r>
            <a:r>
              <a:rPr lang="ja-JP" altLang="en-US" sz="1200" smtClean="0">
                <a:solidFill>
                  <a:schemeClr val="tx1"/>
                </a:solidFill>
                <a:latin typeface="+mn-ea"/>
              </a:rPr>
              <a:t>する。</a:t>
            </a:r>
            <a:endParaRPr lang="en-US" altLang="ja-JP" sz="1200">
              <a:solidFill>
                <a:schemeClr val="tx1"/>
              </a:solidFill>
              <a:latin typeface="+mn-ea"/>
            </a:endParaRPr>
          </a:p>
        </p:txBody>
      </p:sp>
      <p:sp>
        <p:nvSpPr>
          <p:cNvPr id="24" name="円形吹き出し 23"/>
          <p:cNvSpPr/>
          <p:nvPr/>
        </p:nvSpPr>
        <p:spPr bwMode="auto">
          <a:xfrm>
            <a:off x="1979640" y="2933432"/>
            <a:ext cx="288040" cy="315543"/>
          </a:xfrm>
          <a:prstGeom prst="wedgeEllipseCallout">
            <a:avLst>
              <a:gd name="adj1" fmla="val -78266"/>
              <a:gd name="adj2" fmla="val 51754"/>
            </a:avLst>
          </a:prstGeom>
          <a:ln w="19050">
            <a:solidFill>
              <a:schemeClr val="bg1"/>
            </a:solidFill>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algn="ctr"/>
            <a:r>
              <a:rPr kumimoji="1" lang="ja-JP" altLang="en-US" sz="1400" b="1" smtClean="0">
                <a:latin typeface="+mn-ea"/>
              </a:rPr>
              <a:t>１</a:t>
            </a:r>
          </a:p>
        </p:txBody>
      </p:sp>
    </p:spTree>
    <p:extLst>
      <p:ext uri="{BB962C8B-B14F-4D97-AF65-F5344CB8AC3E}">
        <p14:creationId xmlns:p14="http://schemas.microsoft.com/office/powerpoint/2010/main" val="361323916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smtClean="0"/>
              <a:t>1.10</a:t>
            </a:r>
            <a:r>
              <a:rPr lang="ja-JP" altLang="en-US" smtClean="0"/>
              <a:t> </a:t>
            </a:r>
            <a:r>
              <a:rPr lang="ja-JP" altLang="en-US"/>
              <a:t>作業の実行 </a:t>
            </a:r>
            <a:r>
              <a:rPr lang="en-US" altLang="ja-JP" smtClean="0"/>
              <a:t>(3/3</a:t>
            </a:r>
            <a:r>
              <a:rPr lang="en-US" altLang="ja-JP"/>
              <a:t>)</a:t>
            </a:r>
            <a:endParaRPr kumimoji="1" lang="ja-JP" altLang="en-US"/>
          </a:p>
        </p:txBody>
      </p:sp>
      <p:sp>
        <p:nvSpPr>
          <p:cNvPr id="3" name="コンテンツ プレースホルダー 2"/>
          <p:cNvSpPr>
            <a:spLocks noGrp="1"/>
          </p:cNvSpPr>
          <p:nvPr>
            <p:ph sz="quarter" idx="10"/>
          </p:nvPr>
        </p:nvSpPr>
        <p:spPr/>
        <p:txBody>
          <a:bodyPr/>
          <a:lstStyle/>
          <a:p>
            <a:r>
              <a:rPr kumimoji="1" lang="en-US" altLang="ja-JP" b="1" smtClean="0"/>
              <a:t>Movement</a:t>
            </a:r>
            <a:r>
              <a:rPr lang="ja-JP" altLang="en-US" b="1"/>
              <a:t>毎</a:t>
            </a:r>
            <a:r>
              <a:rPr lang="ja-JP" altLang="en-US" b="1" smtClean="0"/>
              <a:t>の詳細結果を確認する</a:t>
            </a:r>
            <a:r>
              <a:rPr lang="en-US" altLang="ja-JP" b="1" smtClean="0"/>
              <a:t/>
            </a:r>
            <a:br>
              <a:rPr lang="en-US" altLang="ja-JP" b="1" smtClean="0"/>
            </a:br>
            <a:r>
              <a:rPr lang="ja-JP" altLang="en-US" sz="1600" smtClean="0"/>
              <a:t>リンクをクリックすると</a:t>
            </a:r>
            <a:r>
              <a:rPr lang="ja-JP" altLang="en-US" sz="1600"/>
              <a:t>画面が遷移し、</a:t>
            </a:r>
            <a:r>
              <a:rPr lang="ja-JP" altLang="en-US" sz="1600">
                <a:solidFill>
                  <a:srgbClr val="FF0000"/>
                </a:solidFill>
              </a:rPr>
              <a:t>実行ステータス</a:t>
            </a:r>
            <a:r>
              <a:rPr lang="ja-JP" altLang="en-US" sz="1600"/>
              <a:t>や</a:t>
            </a:r>
            <a:r>
              <a:rPr lang="ja-JP" altLang="en-US" sz="1600">
                <a:solidFill>
                  <a:srgbClr val="FF0000"/>
                </a:solidFill>
              </a:rPr>
              <a:t>ログ</a:t>
            </a:r>
            <a:r>
              <a:rPr lang="ja-JP" altLang="en-US" sz="1600"/>
              <a:t>が表示されます</a:t>
            </a:r>
            <a:r>
              <a:rPr lang="ja-JP" altLang="en-US" sz="1600" smtClean="0"/>
              <a:t>。</a:t>
            </a:r>
            <a:r>
              <a:rPr lang="en-US" altLang="ja-JP" sz="1600" smtClean="0"/>
              <a:t/>
            </a:r>
            <a:br>
              <a:rPr lang="en-US" altLang="ja-JP" sz="1600" smtClean="0"/>
            </a:br>
            <a:r>
              <a:rPr lang="ja-JP" altLang="en-US" sz="1600" smtClean="0"/>
              <a:t>投入データや出力データを確認することもできます。</a:t>
            </a:r>
            <a:r>
              <a:rPr lang="ja-JP" altLang="en-US" sz="1600"/>
              <a:t/>
            </a:r>
            <a:br>
              <a:rPr lang="ja-JP" altLang="en-US" sz="1600"/>
            </a:br>
            <a:endParaRPr lang="en-US" altLang="ja-JP" sz="1600" smtClean="0"/>
          </a:p>
        </p:txBody>
      </p:sp>
      <p:pic>
        <p:nvPicPr>
          <p:cNvPr id="4" name="図 3"/>
          <p:cNvPicPr>
            <a:picLocks noChangeAspect="1"/>
          </p:cNvPicPr>
          <p:nvPr/>
        </p:nvPicPr>
        <p:blipFill>
          <a:blip r:embed="rId2"/>
          <a:stretch>
            <a:fillRect/>
          </a:stretch>
        </p:blipFill>
        <p:spPr>
          <a:xfrm>
            <a:off x="179513" y="1772770"/>
            <a:ext cx="4032438" cy="4537545"/>
          </a:xfrm>
          <a:prstGeom prst="rect">
            <a:avLst/>
          </a:prstGeom>
        </p:spPr>
      </p:pic>
      <p:pic>
        <p:nvPicPr>
          <p:cNvPr id="6" name="図 5"/>
          <p:cNvPicPr>
            <a:picLocks noChangeAspect="1"/>
          </p:cNvPicPr>
          <p:nvPr/>
        </p:nvPicPr>
        <p:blipFill>
          <a:blip r:embed="rId3"/>
          <a:stretch>
            <a:fillRect/>
          </a:stretch>
        </p:blipFill>
        <p:spPr>
          <a:xfrm>
            <a:off x="4388629" y="1772770"/>
            <a:ext cx="4575860" cy="2024818"/>
          </a:xfrm>
          <a:prstGeom prst="rect">
            <a:avLst/>
          </a:prstGeom>
        </p:spPr>
      </p:pic>
      <p:sp>
        <p:nvSpPr>
          <p:cNvPr id="7" name="角丸四角形 6"/>
          <p:cNvSpPr/>
          <p:nvPr/>
        </p:nvSpPr>
        <p:spPr bwMode="auto">
          <a:xfrm>
            <a:off x="1187528" y="2348850"/>
            <a:ext cx="2808392" cy="3384470"/>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smtClean="0">
              <a:solidFill>
                <a:srgbClr val="FF0000"/>
              </a:solidFill>
              <a:latin typeface="+mn-ea"/>
            </a:endParaRPr>
          </a:p>
        </p:txBody>
      </p:sp>
      <p:sp>
        <p:nvSpPr>
          <p:cNvPr id="8" name="角丸四角形 7"/>
          <p:cNvSpPr/>
          <p:nvPr/>
        </p:nvSpPr>
        <p:spPr bwMode="auto">
          <a:xfrm>
            <a:off x="4292762" y="1772770"/>
            <a:ext cx="4549535" cy="2020702"/>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smtClean="0">
              <a:solidFill>
                <a:srgbClr val="FF0000"/>
              </a:solidFill>
              <a:latin typeface="+mn-ea"/>
            </a:endParaRPr>
          </a:p>
        </p:txBody>
      </p:sp>
      <p:sp>
        <p:nvSpPr>
          <p:cNvPr id="9" name="角丸四角形 8"/>
          <p:cNvSpPr/>
          <p:nvPr/>
        </p:nvSpPr>
        <p:spPr bwMode="auto">
          <a:xfrm>
            <a:off x="4571513" y="5140529"/>
            <a:ext cx="3675651" cy="740281"/>
          </a:xfrm>
          <a:prstGeom prst="roundRect">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200" smtClean="0">
                <a:solidFill>
                  <a:schemeClr val="tx1"/>
                </a:solidFill>
                <a:latin typeface="+mn-ea"/>
              </a:rPr>
              <a:t>投入データや結果データをまとめた</a:t>
            </a:r>
            <a:r>
              <a:rPr lang="en-US" altLang="ja-JP" sz="1200" smtClean="0">
                <a:solidFill>
                  <a:schemeClr val="tx1"/>
                </a:solidFill>
                <a:latin typeface="+mn-ea"/>
              </a:rPr>
              <a:t>zip</a:t>
            </a:r>
            <a:r>
              <a:rPr lang="ja-JP" altLang="en-US" sz="1200" smtClean="0">
                <a:solidFill>
                  <a:schemeClr val="tx1"/>
                </a:solidFill>
                <a:latin typeface="+mn-ea"/>
              </a:rPr>
              <a:t>ファイルを</a:t>
            </a:r>
            <a:r>
              <a:rPr lang="en-US" altLang="ja-JP" sz="1200" smtClean="0">
                <a:solidFill>
                  <a:schemeClr val="tx1"/>
                </a:solidFill>
                <a:latin typeface="+mn-ea"/>
              </a:rPr>
              <a:t/>
            </a:r>
            <a:br>
              <a:rPr lang="en-US" altLang="ja-JP" sz="1200" smtClean="0">
                <a:solidFill>
                  <a:schemeClr val="tx1"/>
                </a:solidFill>
                <a:latin typeface="+mn-ea"/>
              </a:rPr>
            </a:br>
            <a:r>
              <a:rPr lang="ja-JP" altLang="en-US" sz="1200" smtClean="0">
                <a:solidFill>
                  <a:schemeClr val="tx1"/>
                </a:solidFill>
                <a:latin typeface="+mn-ea"/>
              </a:rPr>
              <a:t>ダウンロードできます。</a:t>
            </a:r>
            <a:endParaRPr lang="en-US" altLang="ja-JP" sz="1200" smtClean="0">
              <a:solidFill>
                <a:schemeClr val="tx1"/>
              </a:solidFill>
              <a:latin typeface="+mn-ea"/>
            </a:endParaRPr>
          </a:p>
        </p:txBody>
      </p:sp>
      <p:sp>
        <p:nvSpPr>
          <p:cNvPr id="10" name="円形吹き出し 9"/>
          <p:cNvSpPr/>
          <p:nvPr/>
        </p:nvSpPr>
        <p:spPr bwMode="auto">
          <a:xfrm>
            <a:off x="4282123" y="4717158"/>
            <a:ext cx="782123" cy="540000"/>
          </a:xfrm>
          <a:prstGeom prst="wedgeEllipseCallout">
            <a:avLst>
              <a:gd name="adj1" fmla="val -102467"/>
              <a:gd name="adj2" fmla="val 18377"/>
            </a:avLst>
          </a:prstGeom>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algn="ctr"/>
            <a:r>
              <a:rPr kumimoji="1" lang="en-US" altLang="ja-JP" sz="1400" b="1" smtClean="0">
                <a:latin typeface="+mn-ea"/>
              </a:rPr>
              <a:t>Tips</a:t>
            </a:r>
            <a:endParaRPr kumimoji="1" lang="ja-JP" altLang="en-US" sz="1400" b="1" smtClean="0">
              <a:latin typeface="+mn-ea"/>
            </a:endParaRPr>
          </a:p>
        </p:txBody>
      </p:sp>
    </p:spTree>
    <p:extLst>
      <p:ext uri="{BB962C8B-B14F-4D97-AF65-F5344CB8AC3E}">
        <p14:creationId xmlns:p14="http://schemas.microsoft.com/office/powerpoint/2010/main" val="295946405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388" y="3045072"/>
            <a:ext cx="8784000" cy="467239"/>
          </a:xfrm>
        </p:spPr>
        <p:txBody>
          <a:bodyPr/>
          <a:lstStyle/>
          <a:p>
            <a:r>
              <a:rPr lang="ja-JP" altLang="en-US" smtClean="0"/>
              <a:t>第２章 </a:t>
            </a:r>
            <a:r>
              <a:rPr lang="en-US" altLang="ja-JP" smtClean="0"/>
              <a:t>Ansible-LegacyRole</a:t>
            </a:r>
            <a:r>
              <a:rPr lang="ja-JP" altLang="en-US" smtClean="0"/>
              <a:t>編</a:t>
            </a:r>
            <a:endParaRPr kumimoji="1" lang="ja-JP" altLang="en-US"/>
          </a:p>
        </p:txBody>
      </p:sp>
      <p:sp>
        <p:nvSpPr>
          <p:cNvPr id="3" name="テキスト プレースホルダー 2"/>
          <p:cNvSpPr>
            <a:spLocks noGrp="1"/>
          </p:cNvSpPr>
          <p:nvPr>
            <p:ph type="body" sz="quarter" idx="10"/>
          </p:nvPr>
        </p:nvSpPr>
        <p:spPr/>
        <p:txBody>
          <a:bodyPr/>
          <a:lstStyle/>
          <a:p>
            <a:endParaRPr kumimoji="1" lang="ja-JP" altLang="en-US"/>
          </a:p>
        </p:txBody>
      </p:sp>
    </p:spTree>
    <p:extLst>
      <p:ext uri="{BB962C8B-B14F-4D97-AF65-F5344CB8AC3E}">
        <p14:creationId xmlns:p14="http://schemas.microsoft.com/office/powerpoint/2010/main" val="125237699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2</a:t>
            </a:r>
            <a:r>
              <a:rPr kumimoji="1" lang="en-US" altLang="ja-JP" smtClean="0"/>
              <a:t>.1</a:t>
            </a:r>
            <a:r>
              <a:rPr kumimoji="1" lang="ja-JP" altLang="en-US" smtClean="0"/>
              <a:t> シナリオ</a:t>
            </a:r>
            <a:endParaRPr kumimoji="1" lang="ja-JP" altLang="en-US"/>
          </a:p>
        </p:txBody>
      </p:sp>
      <p:sp>
        <p:nvSpPr>
          <p:cNvPr id="3" name="コンテンツ プレースホルダー 2"/>
          <p:cNvSpPr>
            <a:spLocks noGrp="1"/>
          </p:cNvSpPr>
          <p:nvPr>
            <p:ph sz="quarter" idx="10"/>
          </p:nvPr>
        </p:nvSpPr>
        <p:spPr>
          <a:xfrm>
            <a:off x="179512" y="836712"/>
            <a:ext cx="8784976" cy="5112638"/>
          </a:xfrm>
        </p:spPr>
        <p:txBody>
          <a:bodyPr>
            <a:normAutofit/>
          </a:bodyPr>
          <a:lstStyle/>
          <a:p>
            <a:r>
              <a:rPr kumimoji="1" lang="ja-JP" altLang="en-US" b="1" smtClean="0"/>
              <a:t>シナリオ</a:t>
            </a:r>
            <a:r>
              <a:rPr kumimoji="1" lang="en-US" altLang="ja-JP" smtClean="0"/>
              <a:t/>
            </a:r>
            <a:br>
              <a:rPr kumimoji="1" lang="en-US" altLang="ja-JP" smtClean="0"/>
            </a:br>
            <a:r>
              <a:rPr kumimoji="1" lang="en-US" altLang="ja-JP" sz="1600" err="1" smtClean="0"/>
              <a:t>LegacyRole</a:t>
            </a:r>
            <a:r>
              <a:rPr kumimoji="1" lang="ja-JP" altLang="en-US" sz="1600" smtClean="0"/>
              <a:t>の最</a:t>
            </a:r>
            <a:r>
              <a:rPr lang="ja-JP" altLang="en-US" sz="1600" smtClean="0"/>
              <a:t>たる特長</a:t>
            </a:r>
            <a:r>
              <a:rPr kumimoji="1" lang="ja-JP" altLang="en-US" sz="1600" smtClean="0"/>
              <a:t>は、</a:t>
            </a:r>
            <a:r>
              <a:rPr kumimoji="1" lang="ja-JP" altLang="en-US" sz="1600" smtClean="0">
                <a:solidFill>
                  <a:srgbClr val="FF0000"/>
                </a:solidFill>
              </a:rPr>
              <a:t>ロールパッケージの登録・利用</a:t>
            </a:r>
            <a:r>
              <a:rPr kumimoji="1" lang="ja-JP" altLang="en-US" sz="1600" smtClean="0"/>
              <a:t>が可能な点です。</a:t>
            </a:r>
            <a:r>
              <a:rPr lang="en-US" altLang="ja-JP" sz="1600"/>
              <a:t/>
            </a:r>
            <a:br>
              <a:rPr lang="en-US" altLang="ja-JP" sz="1600"/>
            </a:br>
            <a:r>
              <a:rPr lang="en-US" altLang="ja-JP" sz="1600" smtClean="0"/>
              <a:t/>
            </a:r>
            <a:br>
              <a:rPr lang="en-US" altLang="ja-JP" sz="1600" smtClean="0"/>
            </a:br>
            <a:r>
              <a:rPr lang="ja-JP" altLang="en-US" sz="1600" smtClean="0"/>
              <a:t>そこで</a:t>
            </a:r>
            <a:r>
              <a:rPr kumimoji="1" lang="ja-JP" altLang="en-US" sz="1600" smtClean="0"/>
              <a:t>今回は、</a:t>
            </a:r>
            <a:r>
              <a:rPr kumimoji="1" lang="en-US" altLang="ja-JP" sz="1600" smtClean="0"/>
              <a:t/>
            </a:r>
            <a:br>
              <a:rPr kumimoji="1" lang="en-US" altLang="ja-JP" sz="1600" smtClean="0"/>
            </a:br>
            <a:r>
              <a:rPr kumimoji="1" lang="en-US" altLang="ja-JP" sz="1600" u="sng" smtClean="0"/>
              <a:t>Ansible Galaxy</a:t>
            </a:r>
            <a:r>
              <a:rPr kumimoji="1" lang="ja-JP" altLang="en-US" sz="1600" u="sng" smtClean="0"/>
              <a:t>からダウンロードした</a:t>
            </a:r>
            <a:r>
              <a:rPr lang="en-US" altLang="ja-JP" sz="1600" u="sng" smtClean="0"/>
              <a:t>Role</a:t>
            </a:r>
            <a:r>
              <a:rPr lang="ja-JP" altLang="en-US" sz="1600" u="sng" smtClean="0"/>
              <a:t>を</a:t>
            </a:r>
            <a:r>
              <a:rPr lang="en-US" altLang="ja-JP" sz="1600" u="sng" smtClean="0"/>
              <a:t>ITA</a:t>
            </a:r>
            <a:r>
              <a:rPr lang="ja-JP" altLang="en-US" sz="1600" u="sng" err="1" smtClean="0"/>
              <a:t>に登</a:t>
            </a:r>
            <a:r>
              <a:rPr lang="ja-JP" altLang="en-US" sz="1600" u="sng" smtClean="0"/>
              <a:t>録し、実行する</a:t>
            </a:r>
            <a:r>
              <a:rPr lang="ja-JP" altLang="en-US" sz="1600" smtClean="0"/>
              <a:t>までを</a:t>
            </a:r>
            <a:r>
              <a:rPr lang="en-US" altLang="ja-JP" sz="1600" smtClean="0"/>
              <a:t/>
            </a:r>
            <a:br>
              <a:rPr lang="en-US" altLang="ja-JP" sz="1600" smtClean="0"/>
            </a:br>
            <a:r>
              <a:rPr lang="ja-JP" altLang="en-US" sz="1600" smtClean="0"/>
              <a:t>体験いただきます。</a:t>
            </a:r>
            <a:r>
              <a:rPr lang="en-US" altLang="ja-JP" sz="1600" smtClean="0"/>
              <a:t/>
            </a:r>
            <a:br>
              <a:rPr lang="en-US" altLang="ja-JP" sz="1600" smtClean="0"/>
            </a:br>
            <a:r>
              <a:rPr lang="ja-JP" altLang="en-US" sz="1600" smtClean="0"/>
              <a:t>以下の</a:t>
            </a:r>
            <a:r>
              <a:rPr lang="en-US" altLang="ja-JP" sz="1600" smtClean="0"/>
              <a:t>URL</a:t>
            </a:r>
            <a:r>
              <a:rPr lang="ja-JP" altLang="en-US" sz="1600" smtClean="0"/>
              <a:t>から</a:t>
            </a:r>
            <a:r>
              <a:rPr lang="en-US" altLang="ja-JP" sz="1600" smtClean="0"/>
              <a:t>Role</a:t>
            </a:r>
            <a:r>
              <a:rPr lang="ja-JP" altLang="en-US" sz="1600" smtClean="0"/>
              <a:t>を</a:t>
            </a:r>
            <a:r>
              <a:rPr lang="ja-JP" altLang="en-US" sz="1600"/>
              <a:t>取得</a:t>
            </a:r>
            <a:r>
              <a:rPr lang="ja-JP" altLang="en-US" sz="1600" smtClean="0"/>
              <a:t>してください。</a:t>
            </a:r>
            <a:r>
              <a:rPr lang="en-US" altLang="ja-JP" sz="1600"/>
              <a:t/>
            </a:r>
            <a:br>
              <a:rPr lang="en-US" altLang="ja-JP" sz="1600"/>
            </a:br>
            <a:r>
              <a:rPr lang="en-US" altLang="ja-JP" sz="1600" smtClean="0"/>
              <a:t/>
            </a:r>
            <a:br>
              <a:rPr lang="en-US" altLang="ja-JP" sz="1600" smtClean="0"/>
            </a:br>
            <a:r>
              <a:rPr lang="en-US" altLang="ja-JP" sz="1600" smtClean="0"/>
              <a:t/>
            </a:r>
            <a:br>
              <a:rPr lang="en-US" altLang="ja-JP" sz="1600" smtClean="0"/>
            </a:br>
            <a:r>
              <a:rPr lang="en-US" altLang="ja-JP" sz="1600" smtClean="0"/>
              <a:t/>
            </a:r>
            <a:br>
              <a:rPr lang="en-US" altLang="ja-JP" sz="1600" smtClean="0"/>
            </a:br>
            <a:r>
              <a:rPr lang="ja-JP" altLang="en-US" sz="1600" smtClean="0"/>
              <a:t>本ロールは</a:t>
            </a:r>
            <a:r>
              <a:rPr lang="en-US" altLang="ja-JP" sz="1600" smtClean="0"/>
              <a:t>/etc/sudoers.d</a:t>
            </a:r>
            <a:r>
              <a:rPr lang="ja-JP" altLang="en-US" sz="1600" smtClean="0"/>
              <a:t>配下にファイルを追加することができます。</a:t>
            </a:r>
            <a:endParaRPr lang="en-US" altLang="ja-JP" sz="1600" smtClean="0"/>
          </a:p>
        </p:txBody>
      </p:sp>
      <p:grpSp>
        <p:nvGrpSpPr>
          <p:cNvPr id="4" name="グループ化 3"/>
          <p:cNvGrpSpPr/>
          <p:nvPr/>
        </p:nvGrpSpPr>
        <p:grpSpPr>
          <a:xfrm>
            <a:off x="369906" y="2830724"/>
            <a:ext cx="7201975" cy="429580"/>
            <a:chOff x="179512" y="3188642"/>
            <a:chExt cx="8497058" cy="505503"/>
          </a:xfrm>
        </p:grpSpPr>
        <p:sp>
          <p:nvSpPr>
            <p:cNvPr id="5" name="角丸四角形 4"/>
            <p:cNvSpPr/>
            <p:nvPr/>
          </p:nvSpPr>
          <p:spPr bwMode="auto">
            <a:xfrm>
              <a:off x="179512" y="3188642"/>
              <a:ext cx="8497058" cy="505503"/>
            </a:xfrm>
            <a:prstGeom prst="roundRect">
              <a:avLst/>
            </a:prstGeom>
            <a:solidFill>
              <a:schemeClr val="bg1">
                <a:lumMod val="75000"/>
              </a:schemeClr>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1600" b="1">
                  <a:latin typeface="+mn-ea"/>
                  <a:hlinkClick r:id="rId3"/>
                </a:rPr>
                <a:t>https://</a:t>
              </a:r>
              <a:r>
                <a:rPr lang="en-US" altLang="ja-JP" sz="1600" b="1" smtClean="0">
                  <a:latin typeface="+mn-ea"/>
                  <a:hlinkClick r:id="rId3"/>
                </a:rPr>
                <a:t>galaxy.ansible.com/weareinteractive/sudo</a:t>
              </a:r>
              <a:endParaRPr lang="ja-JP" altLang="en-US" sz="1600" b="1">
                <a:latin typeface="+mn-ea"/>
              </a:endParaRPr>
            </a:p>
          </p:txBody>
        </p:sp>
        <p:pic>
          <p:nvPicPr>
            <p:cNvPr id="6" name="図 5"/>
            <p:cNvPicPr>
              <a:picLocks noChangeAspect="1"/>
            </p:cNvPicPr>
            <p:nvPr/>
          </p:nvPicPr>
          <p:blipFill>
            <a:blip r:embed="rId4"/>
            <a:stretch>
              <a:fillRect/>
            </a:stretch>
          </p:blipFill>
          <p:spPr>
            <a:xfrm>
              <a:off x="545329" y="3237928"/>
              <a:ext cx="398814" cy="383474"/>
            </a:xfrm>
            <a:prstGeom prst="rect">
              <a:avLst/>
            </a:prstGeom>
          </p:spPr>
        </p:pic>
      </p:grpSp>
      <p:sp>
        <p:nvSpPr>
          <p:cNvPr id="8" name="Freeform 76"/>
          <p:cNvSpPr>
            <a:spLocks noChangeAspect="1" noEditPoints="1"/>
          </p:cNvSpPr>
          <p:nvPr/>
        </p:nvSpPr>
        <p:spPr bwMode="gray">
          <a:xfrm>
            <a:off x="715182" y="4721242"/>
            <a:ext cx="605631" cy="606743"/>
          </a:xfrm>
          <a:custGeom>
            <a:avLst/>
            <a:gdLst>
              <a:gd name="T0" fmla="*/ 0 w 1153"/>
              <a:gd name="T1" fmla="*/ 577 h 1154"/>
              <a:gd name="T2" fmla="*/ 1153 w 1153"/>
              <a:gd name="T3" fmla="*/ 577 h 1154"/>
              <a:gd name="T4" fmla="*/ 673 w 1153"/>
              <a:gd name="T5" fmla="*/ 1078 h 1154"/>
              <a:gd name="T6" fmla="*/ 596 w 1153"/>
              <a:gd name="T7" fmla="*/ 941 h 1154"/>
              <a:gd name="T8" fmla="*/ 853 w 1153"/>
              <a:gd name="T9" fmla="*/ 868 h 1154"/>
              <a:gd name="T10" fmla="*/ 300 w 1153"/>
              <a:gd name="T11" fmla="*/ 868 h 1154"/>
              <a:gd name="T12" fmla="*/ 557 w 1153"/>
              <a:gd name="T13" fmla="*/ 941 h 1154"/>
              <a:gd name="T14" fmla="*/ 479 w 1153"/>
              <a:gd name="T15" fmla="*/ 1078 h 1154"/>
              <a:gd name="T16" fmla="*/ 67 w 1153"/>
              <a:gd name="T17" fmla="*/ 597 h 1154"/>
              <a:gd name="T18" fmla="*/ 209 w 1153"/>
              <a:gd name="T19" fmla="*/ 670 h 1154"/>
              <a:gd name="T20" fmla="*/ 133 w 1153"/>
              <a:gd name="T21" fmla="*/ 829 h 1154"/>
              <a:gd name="T22" fmla="*/ 479 w 1153"/>
              <a:gd name="T23" fmla="*/ 76 h 1154"/>
              <a:gd name="T24" fmla="*/ 557 w 1153"/>
              <a:gd name="T25" fmla="*/ 285 h 1154"/>
              <a:gd name="T26" fmla="*/ 479 w 1153"/>
              <a:gd name="T27" fmla="*/ 76 h 1154"/>
              <a:gd name="T28" fmla="*/ 789 w 1153"/>
              <a:gd name="T29" fmla="*/ 285 h 1154"/>
              <a:gd name="T30" fmla="*/ 596 w 1153"/>
              <a:gd name="T31" fmla="*/ 67 h 1154"/>
              <a:gd name="T32" fmla="*/ 825 w 1153"/>
              <a:gd name="T33" fmla="*/ 229 h 1154"/>
              <a:gd name="T34" fmla="*/ 882 w 1153"/>
              <a:gd name="T35" fmla="*/ 400 h 1154"/>
              <a:gd name="T36" fmla="*/ 909 w 1153"/>
              <a:gd name="T37" fmla="*/ 557 h 1154"/>
              <a:gd name="T38" fmla="*/ 596 w 1153"/>
              <a:gd name="T39" fmla="*/ 325 h 1154"/>
              <a:gd name="T40" fmla="*/ 557 w 1153"/>
              <a:gd name="T41" fmla="*/ 325 h 1154"/>
              <a:gd name="T42" fmla="*/ 316 w 1153"/>
              <a:gd name="T43" fmla="*/ 557 h 1154"/>
              <a:gd name="T44" fmla="*/ 284 w 1153"/>
              <a:gd name="T45" fmla="*/ 325 h 1154"/>
              <a:gd name="T46" fmla="*/ 209 w 1153"/>
              <a:gd name="T47" fmla="*/ 483 h 1154"/>
              <a:gd name="T48" fmla="*/ 67 w 1153"/>
              <a:gd name="T49" fmla="*/ 557 h 1154"/>
              <a:gd name="T50" fmla="*/ 243 w 1153"/>
              <a:gd name="T51" fmla="*/ 325 h 1154"/>
              <a:gd name="T52" fmla="*/ 248 w 1153"/>
              <a:gd name="T53" fmla="*/ 668 h 1154"/>
              <a:gd name="T54" fmla="*/ 557 w 1153"/>
              <a:gd name="T55" fmla="*/ 597 h 1154"/>
              <a:gd name="T56" fmla="*/ 483 w 1153"/>
              <a:gd name="T57" fmla="*/ 829 h 1154"/>
              <a:gd name="T58" fmla="*/ 248 w 1153"/>
              <a:gd name="T59" fmla="*/ 668 h 1154"/>
              <a:gd name="T60" fmla="*/ 596 w 1153"/>
              <a:gd name="T61" fmla="*/ 756 h 1154"/>
              <a:gd name="T62" fmla="*/ 909 w 1153"/>
              <a:gd name="T63" fmla="*/ 597 h 1154"/>
              <a:gd name="T64" fmla="*/ 669 w 1153"/>
              <a:gd name="T65" fmla="*/ 829 h 1154"/>
              <a:gd name="T66" fmla="*/ 1086 w 1153"/>
              <a:gd name="T67" fmla="*/ 597 h 1154"/>
              <a:gd name="T68" fmla="*/ 910 w 1153"/>
              <a:gd name="T69" fmla="*/ 829 h 1154"/>
              <a:gd name="T70" fmla="*/ 949 w 1153"/>
              <a:gd name="T71" fmla="*/ 557 h 1154"/>
              <a:gd name="T72" fmla="*/ 975 w 1153"/>
              <a:gd name="T73" fmla="*/ 325 h 1154"/>
              <a:gd name="T74" fmla="*/ 1086 w 1153"/>
              <a:gd name="T75" fmla="*/ 557 h 1154"/>
              <a:gd name="T76" fmla="*/ 995 w 1153"/>
              <a:gd name="T77" fmla="*/ 285 h 1154"/>
              <a:gd name="T78" fmla="*/ 882 w 1153"/>
              <a:gd name="T79" fmla="*/ 210 h 1154"/>
              <a:gd name="T80" fmla="*/ 788 w 1153"/>
              <a:gd name="T81" fmla="*/ 112 h 1154"/>
              <a:gd name="T82" fmla="*/ 365 w 1153"/>
              <a:gd name="T83" fmla="*/ 112 h 1154"/>
              <a:gd name="T84" fmla="*/ 158 w 1153"/>
              <a:gd name="T85" fmla="*/ 285 h 1154"/>
              <a:gd name="T86" fmla="*/ 158 w 1153"/>
              <a:gd name="T87" fmla="*/ 868 h 1154"/>
              <a:gd name="T88" fmla="*/ 365 w 1153"/>
              <a:gd name="T89" fmla="*/ 1041 h 1154"/>
              <a:gd name="T90" fmla="*/ 788 w 1153"/>
              <a:gd name="T91" fmla="*/ 1041 h 1154"/>
              <a:gd name="T92" fmla="*/ 995 w 1153"/>
              <a:gd name="T93" fmla="*/ 868 h 1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153" h="1154">
                <a:moveTo>
                  <a:pt x="576" y="0"/>
                </a:moveTo>
                <a:cubicBezTo>
                  <a:pt x="258" y="0"/>
                  <a:pt x="0" y="259"/>
                  <a:pt x="0" y="577"/>
                </a:cubicBezTo>
                <a:cubicBezTo>
                  <a:pt x="0" y="895"/>
                  <a:pt x="258" y="1154"/>
                  <a:pt x="576" y="1154"/>
                </a:cubicBezTo>
                <a:cubicBezTo>
                  <a:pt x="895" y="1154"/>
                  <a:pt x="1153" y="895"/>
                  <a:pt x="1153" y="577"/>
                </a:cubicBezTo>
                <a:cubicBezTo>
                  <a:pt x="1153" y="259"/>
                  <a:pt x="895" y="0"/>
                  <a:pt x="576" y="0"/>
                </a:cubicBezTo>
                <a:close/>
                <a:moveTo>
                  <a:pt x="673" y="1078"/>
                </a:moveTo>
                <a:cubicBezTo>
                  <a:pt x="648" y="1083"/>
                  <a:pt x="623" y="1085"/>
                  <a:pt x="596" y="1086"/>
                </a:cubicBezTo>
                <a:cubicBezTo>
                  <a:pt x="596" y="941"/>
                  <a:pt x="596" y="941"/>
                  <a:pt x="596" y="941"/>
                </a:cubicBezTo>
                <a:cubicBezTo>
                  <a:pt x="633" y="934"/>
                  <a:pt x="662" y="905"/>
                  <a:pt x="669" y="868"/>
                </a:cubicBezTo>
                <a:cubicBezTo>
                  <a:pt x="853" y="868"/>
                  <a:pt x="853" y="868"/>
                  <a:pt x="853" y="868"/>
                </a:cubicBezTo>
                <a:cubicBezTo>
                  <a:pt x="811" y="967"/>
                  <a:pt x="748" y="1042"/>
                  <a:pt x="673" y="1078"/>
                </a:cubicBezTo>
                <a:close/>
                <a:moveTo>
                  <a:pt x="300" y="868"/>
                </a:moveTo>
                <a:cubicBezTo>
                  <a:pt x="483" y="868"/>
                  <a:pt x="483" y="868"/>
                  <a:pt x="483" y="868"/>
                </a:cubicBezTo>
                <a:cubicBezTo>
                  <a:pt x="491" y="905"/>
                  <a:pt x="520" y="934"/>
                  <a:pt x="557" y="941"/>
                </a:cubicBezTo>
                <a:cubicBezTo>
                  <a:pt x="557" y="1086"/>
                  <a:pt x="557" y="1086"/>
                  <a:pt x="557" y="1086"/>
                </a:cubicBezTo>
                <a:cubicBezTo>
                  <a:pt x="530" y="1085"/>
                  <a:pt x="504" y="1083"/>
                  <a:pt x="479" y="1078"/>
                </a:cubicBezTo>
                <a:cubicBezTo>
                  <a:pt x="405" y="1042"/>
                  <a:pt x="342" y="967"/>
                  <a:pt x="300" y="868"/>
                </a:cubicBezTo>
                <a:close/>
                <a:moveTo>
                  <a:pt x="67" y="597"/>
                </a:moveTo>
                <a:cubicBezTo>
                  <a:pt x="130" y="597"/>
                  <a:pt x="130" y="597"/>
                  <a:pt x="130" y="597"/>
                </a:cubicBezTo>
                <a:cubicBezTo>
                  <a:pt x="138" y="635"/>
                  <a:pt x="169" y="664"/>
                  <a:pt x="209" y="670"/>
                </a:cubicBezTo>
                <a:cubicBezTo>
                  <a:pt x="215" y="726"/>
                  <a:pt x="227" y="779"/>
                  <a:pt x="243" y="829"/>
                </a:cubicBezTo>
                <a:cubicBezTo>
                  <a:pt x="133" y="829"/>
                  <a:pt x="133" y="829"/>
                  <a:pt x="133" y="829"/>
                </a:cubicBezTo>
                <a:cubicBezTo>
                  <a:pt x="94" y="760"/>
                  <a:pt x="70" y="681"/>
                  <a:pt x="67" y="597"/>
                </a:cubicBezTo>
                <a:close/>
                <a:moveTo>
                  <a:pt x="479" y="76"/>
                </a:moveTo>
                <a:cubicBezTo>
                  <a:pt x="504" y="71"/>
                  <a:pt x="530" y="68"/>
                  <a:pt x="557" y="67"/>
                </a:cubicBezTo>
                <a:cubicBezTo>
                  <a:pt x="557" y="285"/>
                  <a:pt x="557" y="285"/>
                  <a:pt x="557" y="285"/>
                </a:cubicBezTo>
                <a:cubicBezTo>
                  <a:pt x="300" y="285"/>
                  <a:pt x="300" y="285"/>
                  <a:pt x="300" y="285"/>
                </a:cubicBezTo>
                <a:cubicBezTo>
                  <a:pt x="342" y="186"/>
                  <a:pt x="405" y="111"/>
                  <a:pt x="479" y="76"/>
                </a:cubicBezTo>
                <a:close/>
                <a:moveTo>
                  <a:pt x="825" y="229"/>
                </a:moveTo>
                <a:cubicBezTo>
                  <a:pt x="807" y="243"/>
                  <a:pt x="794" y="262"/>
                  <a:pt x="789" y="285"/>
                </a:cubicBezTo>
                <a:cubicBezTo>
                  <a:pt x="596" y="285"/>
                  <a:pt x="596" y="285"/>
                  <a:pt x="596" y="285"/>
                </a:cubicBezTo>
                <a:cubicBezTo>
                  <a:pt x="596" y="67"/>
                  <a:pt x="596" y="67"/>
                  <a:pt x="596" y="67"/>
                </a:cubicBezTo>
                <a:cubicBezTo>
                  <a:pt x="623" y="68"/>
                  <a:pt x="648" y="71"/>
                  <a:pt x="673" y="76"/>
                </a:cubicBezTo>
                <a:cubicBezTo>
                  <a:pt x="733" y="104"/>
                  <a:pt x="785" y="158"/>
                  <a:pt x="825" y="229"/>
                </a:cubicBezTo>
                <a:close/>
                <a:moveTo>
                  <a:pt x="789" y="325"/>
                </a:moveTo>
                <a:cubicBezTo>
                  <a:pt x="799" y="368"/>
                  <a:pt x="837" y="400"/>
                  <a:pt x="882" y="400"/>
                </a:cubicBezTo>
                <a:cubicBezTo>
                  <a:pt x="885" y="400"/>
                  <a:pt x="887" y="399"/>
                  <a:pt x="890" y="399"/>
                </a:cubicBezTo>
                <a:cubicBezTo>
                  <a:pt x="901" y="449"/>
                  <a:pt x="908" y="502"/>
                  <a:pt x="909" y="557"/>
                </a:cubicBezTo>
                <a:cubicBezTo>
                  <a:pt x="596" y="557"/>
                  <a:pt x="596" y="557"/>
                  <a:pt x="596" y="557"/>
                </a:cubicBezTo>
                <a:cubicBezTo>
                  <a:pt x="596" y="325"/>
                  <a:pt x="596" y="325"/>
                  <a:pt x="596" y="325"/>
                </a:cubicBezTo>
                <a:lnTo>
                  <a:pt x="789" y="325"/>
                </a:lnTo>
                <a:close/>
                <a:moveTo>
                  <a:pt x="557" y="325"/>
                </a:moveTo>
                <a:cubicBezTo>
                  <a:pt x="557" y="557"/>
                  <a:pt x="557" y="557"/>
                  <a:pt x="557" y="557"/>
                </a:cubicBezTo>
                <a:cubicBezTo>
                  <a:pt x="316" y="557"/>
                  <a:pt x="316" y="557"/>
                  <a:pt x="316" y="557"/>
                </a:cubicBezTo>
                <a:cubicBezTo>
                  <a:pt x="309" y="522"/>
                  <a:pt x="282" y="495"/>
                  <a:pt x="248" y="485"/>
                </a:cubicBezTo>
                <a:cubicBezTo>
                  <a:pt x="255" y="428"/>
                  <a:pt x="267" y="374"/>
                  <a:pt x="284" y="325"/>
                </a:cubicBezTo>
                <a:lnTo>
                  <a:pt x="557" y="325"/>
                </a:lnTo>
                <a:close/>
                <a:moveTo>
                  <a:pt x="209" y="483"/>
                </a:moveTo>
                <a:cubicBezTo>
                  <a:pt x="169" y="489"/>
                  <a:pt x="138" y="518"/>
                  <a:pt x="130" y="557"/>
                </a:cubicBezTo>
                <a:cubicBezTo>
                  <a:pt x="67" y="557"/>
                  <a:pt x="67" y="557"/>
                  <a:pt x="67" y="557"/>
                </a:cubicBezTo>
                <a:cubicBezTo>
                  <a:pt x="70" y="473"/>
                  <a:pt x="94" y="394"/>
                  <a:pt x="133" y="325"/>
                </a:cubicBezTo>
                <a:cubicBezTo>
                  <a:pt x="243" y="325"/>
                  <a:pt x="243" y="325"/>
                  <a:pt x="243" y="325"/>
                </a:cubicBezTo>
                <a:cubicBezTo>
                  <a:pt x="227" y="374"/>
                  <a:pt x="215" y="427"/>
                  <a:pt x="209" y="483"/>
                </a:cubicBezTo>
                <a:close/>
                <a:moveTo>
                  <a:pt x="248" y="668"/>
                </a:moveTo>
                <a:cubicBezTo>
                  <a:pt x="282" y="659"/>
                  <a:pt x="309" y="631"/>
                  <a:pt x="316" y="597"/>
                </a:cubicBezTo>
                <a:cubicBezTo>
                  <a:pt x="557" y="597"/>
                  <a:pt x="557" y="597"/>
                  <a:pt x="557" y="597"/>
                </a:cubicBezTo>
                <a:cubicBezTo>
                  <a:pt x="557" y="756"/>
                  <a:pt x="557" y="756"/>
                  <a:pt x="557" y="756"/>
                </a:cubicBezTo>
                <a:cubicBezTo>
                  <a:pt x="520" y="763"/>
                  <a:pt x="491" y="792"/>
                  <a:pt x="483" y="829"/>
                </a:cubicBezTo>
                <a:cubicBezTo>
                  <a:pt x="284" y="829"/>
                  <a:pt x="284" y="829"/>
                  <a:pt x="284" y="829"/>
                </a:cubicBezTo>
                <a:cubicBezTo>
                  <a:pt x="267" y="779"/>
                  <a:pt x="255" y="725"/>
                  <a:pt x="248" y="668"/>
                </a:cubicBezTo>
                <a:close/>
                <a:moveTo>
                  <a:pt x="669" y="829"/>
                </a:moveTo>
                <a:cubicBezTo>
                  <a:pt x="662" y="792"/>
                  <a:pt x="633" y="763"/>
                  <a:pt x="596" y="756"/>
                </a:cubicBezTo>
                <a:cubicBezTo>
                  <a:pt x="596" y="597"/>
                  <a:pt x="596" y="597"/>
                  <a:pt x="596" y="597"/>
                </a:cubicBezTo>
                <a:cubicBezTo>
                  <a:pt x="909" y="597"/>
                  <a:pt x="909" y="597"/>
                  <a:pt x="909" y="597"/>
                </a:cubicBezTo>
                <a:cubicBezTo>
                  <a:pt x="907" y="680"/>
                  <a:pt x="893" y="759"/>
                  <a:pt x="869" y="829"/>
                </a:cubicBezTo>
                <a:lnTo>
                  <a:pt x="669" y="829"/>
                </a:lnTo>
                <a:close/>
                <a:moveTo>
                  <a:pt x="949" y="597"/>
                </a:moveTo>
                <a:cubicBezTo>
                  <a:pt x="1086" y="597"/>
                  <a:pt x="1086" y="597"/>
                  <a:pt x="1086" y="597"/>
                </a:cubicBezTo>
                <a:cubicBezTo>
                  <a:pt x="1083" y="681"/>
                  <a:pt x="1059" y="760"/>
                  <a:pt x="1020" y="829"/>
                </a:cubicBezTo>
                <a:cubicBezTo>
                  <a:pt x="910" y="829"/>
                  <a:pt x="910" y="829"/>
                  <a:pt x="910" y="829"/>
                </a:cubicBezTo>
                <a:cubicBezTo>
                  <a:pt x="933" y="758"/>
                  <a:pt x="947" y="680"/>
                  <a:pt x="949" y="597"/>
                </a:cubicBezTo>
                <a:close/>
                <a:moveTo>
                  <a:pt x="949" y="557"/>
                </a:moveTo>
                <a:cubicBezTo>
                  <a:pt x="948" y="498"/>
                  <a:pt x="940" y="441"/>
                  <a:pt x="928" y="388"/>
                </a:cubicBezTo>
                <a:cubicBezTo>
                  <a:pt x="952" y="375"/>
                  <a:pt x="970" y="352"/>
                  <a:pt x="975" y="325"/>
                </a:cubicBezTo>
                <a:cubicBezTo>
                  <a:pt x="1020" y="325"/>
                  <a:pt x="1020" y="325"/>
                  <a:pt x="1020" y="325"/>
                </a:cubicBezTo>
                <a:cubicBezTo>
                  <a:pt x="1059" y="394"/>
                  <a:pt x="1083" y="473"/>
                  <a:pt x="1086" y="557"/>
                </a:cubicBezTo>
                <a:lnTo>
                  <a:pt x="949" y="557"/>
                </a:lnTo>
                <a:close/>
                <a:moveTo>
                  <a:pt x="995" y="285"/>
                </a:moveTo>
                <a:cubicBezTo>
                  <a:pt x="975" y="285"/>
                  <a:pt x="975" y="285"/>
                  <a:pt x="975" y="285"/>
                </a:cubicBezTo>
                <a:cubicBezTo>
                  <a:pt x="966" y="242"/>
                  <a:pt x="928" y="210"/>
                  <a:pt x="882" y="210"/>
                </a:cubicBezTo>
                <a:cubicBezTo>
                  <a:pt x="875" y="210"/>
                  <a:pt x="868" y="211"/>
                  <a:pt x="861" y="212"/>
                </a:cubicBezTo>
                <a:cubicBezTo>
                  <a:pt x="839" y="174"/>
                  <a:pt x="815" y="141"/>
                  <a:pt x="788" y="112"/>
                </a:cubicBezTo>
                <a:cubicBezTo>
                  <a:pt x="871" y="151"/>
                  <a:pt x="943" y="210"/>
                  <a:pt x="995" y="285"/>
                </a:cubicBezTo>
                <a:close/>
                <a:moveTo>
                  <a:pt x="365" y="112"/>
                </a:moveTo>
                <a:cubicBezTo>
                  <a:pt x="322" y="158"/>
                  <a:pt x="285" y="217"/>
                  <a:pt x="258" y="285"/>
                </a:cubicBezTo>
                <a:cubicBezTo>
                  <a:pt x="158" y="285"/>
                  <a:pt x="158" y="285"/>
                  <a:pt x="158" y="285"/>
                </a:cubicBezTo>
                <a:cubicBezTo>
                  <a:pt x="210" y="210"/>
                  <a:pt x="282" y="151"/>
                  <a:pt x="365" y="112"/>
                </a:cubicBezTo>
                <a:close/>
                <a:moveTo>
                  <a:pt x="158" y="868"/>
                </a:moveTo>
                <a:cubicBezTo>
                  <a:pt x="258" y="868"/>
                  <a:pt x="258" y="868"/>
                  <a:pt x="258" y="868"/>
                </a:cubicBezTo>
                <a:cubicBezTo>
                  <a:pt x="285" y="937"/>
                  <a:pt x="322" y="996"/>
                  <a:pt x="365" y="1041"/>
                </a:cubicBezTo>
                <a:cubicBezTo>
                  <a:pt x="282" y="1003"/>
                  <a:pt x="210" y="943"/>
                  <a:pt x="158" y="868"/>
                </a:cubicBezTo>
                <a:close/>
                <a:moveTo>
                  <a:pt x="788" y="1041"/>
                </a:moveTo>
                <a:cubicBezTo>
                  <a:pt x="831" y="996"/>
                  <a:pt x="868" y="937"/>
                  <a:pt x="895" y="868"/>
                </a:cubicBezTo>
                <a:cubicBezTo>
                  <a:pt x="995" y="868"/>
                  <a:pt x="995" y="868"/>
                  <a:pt x="995" y="868"/>
                </a:cubicBezTo>
                <a:cubicBezTo>
                  <a:pt x="943" y="943"/>
                  <a:pt x="871" y="1003"/>
                  <a:pt x="788" y="1041"/>
                </a:cubicBezTo>
                <a:close/>
              </a:path>
            </a:pathLst>
          </a:custGeom>
          <a:solidFill>
            <a:schemeClr val="accent6"/>
          </a:solidFill>
          <a:ln>
            <a:noFill/>
          </a:ln>
          <a:extLst/>
        </p:spPr>
        <p:txBody>
          <a:bodyPr vert="horz" wrap="square" lIns="91440" tIns="45720" rIns="91440" bIns="45720" numCol="1" anchor="t" anchorCtr="0" compatLnSpc="1">
            <a:prstTxWarp prst="textNoShape">
              <a:avLst/>
            </a:prstTxWarp>
          </a:bodyPr>
          <a:lstStyle/>
          <a:p>
            <a:endParaRPr lang="ja-JP" altLang="en-US"/>
          </a:p>
        </p:txBody>
      </p:sp>
      <p:sp>
        <p:nvSpPr>
          <p:cNvPr id="10" name="テキスト ボックス 9"/>
          <p:cNvSpPr txBox="1"/>
          <p:nvPr/>
        </p:nvSpPr>
        <p:spPr>
          <a:xfrm>
            <a:off x="369907" y="5378381"/>
            <a:ext cx="1296179" cy="261610"/>
          </a:xfrm>
          <a:prstGeom prst="rect">
            <a:avLst/>
          </a:prstGeom>
          <a:noFill/>
        </p:spPr>
        <p:txBody>
          <a:bodyPr wrap="square" rtlCol="0">
            <a:spAutoFit/>
          </a:bodyPr>
          <a:lstStyle/>
          <a:p>
            <a:r>
              <a:rPr lang="en-US" altLang="ja-JP" sz="1100" b="1" smtClean="0">
                <a:ln w="0"/>
                <a:solidFill>
                  <a:schemeClr val="accent6">
                    <a:lumMod val="90000"/>
                    <a:lumOff val="10000"/>
                  </a:schemeClr>
                </a:solidFill>
              </a:rPr>
              <a:t>Ansible-Galaxy</a:t>
            </a:r>
            <a:endParaRPr kumimoji="1" lang="en-US" altLang="ja-JP" sz="1100" b="1" smtClean="0">
              <a:ln w="0"/>
              <a:solidFill>
                <a:schemeClr val="accent6">
                  <a:lumMod val="90000"/>
                  <a:lumOff val="10000"/>
                </a:schemeClr>
              </a:solidFill>
            </a:endParaRPr>
          </a:p>
        </p:txBody>
      </p:sp>
      <p:pic>
        <p:nvPicPr>
          <p:cNvPr id="11" name="図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73037" y="4617648"/>
            <a:ext cx="813929" cy="813929"/>
          </a:xfrm>
          <a:prstGeom prst="rect">
            <a:avLst/>
          </a:prstGeom>
        </p:spPr>
      </p:pic>
      <p:sp>
        <p:nvSpPr>
          <p:cNvPr id="15" name="フローチャート: 複数書類 14"/>
          <p:cNvSpPr/>
          <p:nvPr/>
        </p:nvSpPr>
        <p:spPr bwMode="auto">
          <a:xfrm>
            <a:off x="1746562" y="4598591"/>
            <a:ext cx="689944" cy="277786"/>
          </a:xfrm>
          <a:prstGeom prst="flowChartMultidocument">
            <a:avLst/>
          </a:prstGeom>
          <a:solidFill>
            <a:srgbClr val="FFFF00"/>
          </a:solidFill>
          <a:ln w="28575">
            <a:solidFill>
              <a:srgbClr val="FFC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200" smtClean="0">
                <a:solidFill>
                  <a:schemeClr val="accent6">
                    <a:lumMod val="90000"/>
                    <a:lumOff val="10000"/>
                  </a:schemeClr>
                </a:solidFill>
                <a:latin typeface="+mn-ea"/>
              </a:rPr>
              <a:t>Role</a:t>
            </a:r>
            <a:endParaRPr kumimoji="1" lang="ja-JP" altLang="en-US" smtClean="0">
              <a:solidFill>
                <a:schemeClr val="accent6">
                  <a:lumMod val="90000"/>
                  <a:lumOff val="10000"/>
                </a:schemeClr>
              </a:solidFill>
              <a:latin typeface="+mn-ea"/>
            </a:endParaRPr>
          </a:p>
        </p:txBody>
      </p:sp>
      <p:sp>
        <p:nvSpPr>
          <p:cNvPr id="17" name="テキスト ボックス 16"/>
          <p:cNvSpPr txBox="1"/>
          <p:nvPr/>
        </p:nvSpPr>
        <p:spPr>
          <a:xfrm>
            <a:off x="2767321" y="5472398"/>
            <a:ext cx="1296179" cy="261610"/>
          </a:xfrm>
          <a:prstGeom prst="rect">
            <a:avLst/>
          </a:prstGeom>
          <a:noFill/>
        </p:spPr>
        <p:txBody>
          <a:bodyPr wrap="square" rtlCol="0">
            <a:spAutoFit/>
          </a:bodyPr>
          <a:lstStyle/>
          <a:p>
            <a:r>
              <a:rPr kumimoji="1" lang="en-US" altLang="ja-JP" sz="1100" b="1" err="1" smtClean="0">
                <a:ln w="0"/>
                <a:solidFill>
                  <a:schemeClr val="accent6">
                    <a:lumMod val="90000"/>
                    <a:lumOff val="10000"/>
                  </a:schemeClr>
                </a:solidFill>
              </a:rPr>
              <a:t>ITALegacyRole</a:t>
            </a:r>
            <a:endParaRPr kumimoji="1" lang="en-US" altLang="ja-JP" sz="1100" b="1" smtClean="0">
              <a:ln w="0"/>
              <a:solidFill>
                <a:schemeClr val="accent6">
                  <a:lumMod val="90000"/>
                  <a:lumOff val="10000"/>
                </a:schemeClr>
              </a:solidFill>
            </a:endParaRPr>
          </a:p>
        </p:txBody>
      </p:sp>
      <p:sp>
        <p:nvSpPr>
          <p:cNvPr id="18" name="テキスト ボックス 17"/>
          <p:cNvSpPr txBox="1"/>
          <p:nvPr/>
        </p:nvSpPr>
        <p:spPr>
          <a:xfrm>
            <a:off x="369906" y="5663375"/>
            <a:ext cx="1567001" cy="261610"/>
          </a:xfrm>
          <a:prstGeom prst="rect">
            <a:avLst/>
          </a:prstGeom>
          <a:noFill/>
        </p:spPr>
        <p:txBody>
          <a:bodyPr wrap="square" rtlCol="0">
            <a:spAutoFit/>
          </a:bodyPr>
          <a:lstStyle/>
          <a:p>
            <a:r>
              <a:rPr lang="ja-JP" altLang="en-US" sz="1100" b="1" smtClean="0">
                <a:ln w="0"/>
                <a:solidFill>
                  <a:schemeClr val="accent6">
                    <a:lumMod val="90000"/>
                    <a:lumOff val="10000"/>
                  </a:schemeClr>
                </a:solidFill>
              </a:rPr>
              <a:t>①ダウンロード</a:t>
            </a:r>
            <a:endParaRPr kumimoji="1" lang="en-US" altLang="ja-JP" sz="1100" b="1" smtClean="0">
              <a:ln w="0"/>
              <a:solidFill>
                <a:schemeClr val="accent6">
                  <a:lumMod val="90000"/>
                  <a:lumOff val="10000"/>
                </a:schemeClr>
              </a:solidFill>
            </a:endParaRPr>
          </a:p>
        </p:txBody>
      </p:sp>
      <p:sp>
        <p:nvSpPr>
          <p:cNvPr id="19" name="テキスト ボックス 18"/>
          <p:cNvSpPr txBox="1"/>
          <p:nvPr/>
        </p:nvSpPr>
        <p:spPr>
          <a:xfrm>
            <a:off x="2787971" y="5673490"/>
            <a:ext cx="2376764" cy="600164"/>
          </a:xfrm>
          <a:prstGeom prst="rect">
            <a:avLst/>
          </a:prstGeom>
          <a:noFill/>
        </p:spPr>
        <p:txBody>
          <a:bodyPr wrap="square" rtlCol="0">
            <a:spAutoFit/>
          </a:bodyPr>
          <a:lstStyle/>
          <a:p>
            <a:pPr marL="228600" indent="-228600">
              <a:buFont typeface="+mj-ea"/>
              <a:buAutoNum type="circleNumDbPlain" startAt="2"/>
            </a:pPr>
            <a:r>
              <a:rPr lang="en-US" altLang="ja-JP" sz="1100" b="1" smtClean="0">
                <a:ln w="0"/>
                <a:solidFill>
                  <a:schemeClr val="accent6">
                    <a:lumMod val="90000"/>
                    <a:lumOff val="10000"/>
                  </a:schemeClr>
                </a:solidFill>
              </a:rPr>
              <a:t>ITAreadme</a:t>
            </a:r>
            <a:r>
              <a:rPr lang="ja-JP" altLang="en-US" sz="1100" b="1" smtClean="0">
                <a:ln w="0"/>
                <a:solidFill>
                  <a:schemeClr val="accent6">
                    <a:lumMod val="90000"/>
                    <a:lumOff val="10000"/>
                  </a:schemeClr>
                </a:solidFill>
              </a:rPr>
              <a:t>と読替表を作成</a:t>
            </a:r>
            <a:endParaRPr lang="en-US" altLang="ja-JP" sz="1100" b="1">
              <a:ln w="0"/>
              <a:solidFill>
                <a:schemeClr val="accent6">
                  <a:lumMod val="90000"/>
                  <a:lumOff val="10000"/>
                </a:schemeClr>
              </a:solidFill>
            </a:endParaRPr>
          </a:p>
          <a:p>
            <a:pPr marL="228600" indent="-228600">
              <a:buFont typeface="+mj-ea"/>
              <a:buAutoNum type="circleNumDbPlain" startAt="2"/>
            </a:pPr>
            <a:r>
              <a:rPr lang="en-US" altLang="ja-JP" sz="1100" b="1" smtClean="0">
                <a:ln w="0"/>
                <a:solidFill>
                  <a:schemeClr val="accent6">
                    <a:lumMod val="90000"/>
                    <a:lumOff val="10000"/>
                  </a:schemeClr>
                </a:solidFill>
              </a:rPr>
              <a:t>Movement</a:t>
            </a:r>
            <a:r>
              <a:rPr lang="ja-JP" altLang="en-US" sz="1100" b="1" err="1" smtClean="0">
                <a:ln w="0"/>
                <a:solidFill>
                  <a:schemeClr val="accent6">
                    <a:lumMod val="90000"/>
                    <a:lumOff val="10000"/>
                  </a:schemeClr>
                </a:solidFill>
              </a:rPr>
              <a:t>、</a:t>
            </a:r>
            <a:r>
              <a:rPr lang="ja-JP" altLang="en-US" sz="1100" b="1" smtClean="0">
                <a:ln w="0"/>
                <a:solidFill>
                  <a:schemeClr val="accent6">
                    <a:lumMod val="90000"/>
                    <a:lumOff val="10000"/>
                  </a:schemeClr>
                </a:solidFill>
              </a:rPr>
              <a:t>オペレーション</a:t>
            </a:r>
            <a:r>
              <a:rPr lang="en-US" altLang="ja-JP" sz="1100" b="1" smtClean="0">
                <a:ln w="0"/>
                <a:solidFill>
                  <a:schemeClr val="accent6">
                    <a:lumMod val="90000"/>
                    <a:lumOff val="10000"/>
                  </a:schemeClr>
                </a:solidFill>
              </a:rPr>
              <a:t/>
            </a:r>
            <a:br>
              <a:rPr lang="en-US" altLang="ja-JP" sz="1100" b="1" smtClean="0">
                <a:ln w="0"/>
                <a:solidFill>
                  <a:schemeClr val="accent6">
                    <a:lumMod val="90000"/>
                    <a:lumOff val="10000"/>
                  </a:schemeClr>
                </a:solidFill>
              </a:rPr>
            </a:br>
            <a:r>
              <a:rPr lang="ja-JP" altLang="en-US" sz="1100" b="1" smtClean="0">
                <a:ln w="0"/>
                <a:solidFill>
                  <a:schemeClr val="accent6">
                    <a:lumMod val="90000"/>
                    <a:lumOff val="10000"/>
                  </a:schemeClr>
                </a:solidFill>
              </a:rPr>
              <a:t>の登録を行う。</a:t>
            </a:r>
            <a:endParaRPr kumimoji="1" lang="en-US" altLang="ja-JP" sz="1100" b="1" smtClean="0">
              <a:ln w="0"/>
              <a:solidFill>
                <a:schemeClr val="accent6">
                  <a:lumMod val="90000"/>
                  <a:lumOff val="10000"/>
                </a:schemeClr>
              </a:solidFill>
            </a:endParaRPr>
          </a:p>
        </p:txBody>
      </p:sp>
      <p:sp>
        <p:nvSpPr>
          <p:cNvPr id="21" name="テキスト ボックス 20"/>
          <p:cNvSpPr txBox="1"/>
          <p:nvPr/>
        </p:nvSpPr>
        <p:spPr>
          <a:xfrm>
            <a:off x="370996" y="4084807"/>
            <a:ext cx="2165469" cy="338554"/>
          </a:xfrm>
          <a:prstGeom prst="rect">
            <a:avLst/>
          </a:prstGeom>
          <a:noFill/>
        </p:spPr>
        <p:txBody>
          <a:bodyPr wrap="square" rtlCol="0">
            <a:spAutoFit/>
          </a:bodyPr>
          <a:lstStyle/>
          <a:p>
            <a:r>
              <a:rPr lang="ja-JP" altLang="en-US" sz="1600" b="1" u="sng" smtClean="0">
                <a:ln w="0"/>
                <a:solidFill>
                  <a:schemeClr val="accent6">
                    <a:lumMod val="90000"/>
                    <a:lumOff val="10000"/>
                  </a:schemeClr>
                </a:solidFill>
              </a:rPr>
              <a:t>シナリオイ</a:t>
            </a:r>
            <a:r>
              <a:rPr lang="ja-JP" altLang="en-US" sz="1600" b="1" u="sng">
                <a:ln w="0"/>
                <a:solidFill>
                  <a:schemeClr val="accent6">
                    <a:lumMod val="90000"/>
                    <a:lumOff val="10000"/>
                  </a:schemeClr>
                </a:solidFill>
              </a:rPr>
              <a:t>メージ</a:t>
            </a:r>
            <a:endParaRPr kumimoji="1" lang="en-US" altLang="ja-JP" sz="1600" b="1" u="sng" smtClean="0">
              <a:ln w="0"/>
              <a:solidFill>
                <a:schemeClr val="accent6">
                  <a:lumMod val="90000"/>
                  <a:lumOff val="10000"/>
                </a:schemeClr>
              </a:solidFill>
            </a:endParaRPr>
          </a:p>
        </p:txBody>
      </p:sp>
      <p:pic>
        <p:nvPicPr>
          <p:cNvPr id="22" name="図 2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159050" y="4006717"/>
            <a:ext cx="833288" cy="833288"/>
          </a:xfrm>
          <a:prstGeom prst="rect">
            <a:avLst/>
          </a:prstGeom>
        </p:spPr>
      </p:pic>
      <p:cxnSp>
        <p:nvCxnSpPr>
          <p:cNvPr id="24" name="カギ線コネクタ 122"/>
          <p:cNvCxnSpPr>
            <a:stCxn id="11" idx="3"/>
          </p:cNvCxnSpPr>
          <p:nvPr/>
        </p:nvCxnSpPr>
        <p:spPr bwMode="auto">
          <a:xfrm flipV="1">
            <a:off x="3686966" y="5002156"/>
            <a:ext cx="3189354" cy="22457"/>
          </a:xfrm>
          <a:prstGeom prst="straightConnector1">
            <a:avLst/>
          </a:prstGeom>
          <a:ln>
            <a:headEnd type="none" w="med" len="med"/>
            <a:tailEnd type="triangle" w="med" len="med"/>
          </a:ln>
          <a:extLst/>
        </p:spPr>
        <p:style>
          <a:lnRef idx="3">
            <a:schemeClr val="accent6"/>
          </a:lnRef>
          <a:fillRef idx="0">
            <a:schemeClr val="accent6"/>
          </a:fillRef>
          <a:effectRef idx="2">
            <a:schemeClr val="accent6"/>
          </a:effectRef>
          <a:fontRef idx="minor">
            <a:schemeClr val="tx1"/>
          </a:fontRef>
        </p:style>
      </p:cxnSp>
      <p:cxnSp>
        <p:nvCxnSpPr>
          <p:cNvPr id="27" name="カギ線コネクタ 122"/>
          <p:cNvCxnSpPr>
            <a:stCxn id="22" idx="2"/>
          </p:cNvCxnSpPr>
          <p:nvPr/>
        </p:nvCxnSpPr>
        <p:spPr bwMode="auto">
          <a:xfrm flipH="1">
            <a:off x="4573847" y="4840005"/>
            <a:ext cx="1847" cy="184607"/>
          </a:xfrm>
          <a:prstGeom prst="straightConnector1">
            <a:avLst/>
          </a:prstGeom>
          <a:ln>
            <a:headEnd type="none" w="med" len="med"/>
            <a:tailEnd type="triangle" w="med" len="med"/>
          </a:ln>
          <a:extLst/>
        </p:spPr>
        <p:style>
          <a:lnRef idx="3">
            <a:schemeClr val="accent6"/>
          </a:lnRef>
          <a:fillRef idx="0">
            <a:schemeClr val="accent6"/>
          </a:fillRef>
          <a:effectRef idx="2">
            <a:schemeClr val="accent6"/>
          </a:effectRef>
          <a:fontRef idx="minor">
            <a:schemeClr val="tx1"/>
          </a:fontRef>
        </p:style>
      </p:cxnSp>
      <p:sp>
        <p:nvSpPr>
          <p:cNvPr id="32" name="テキスト ボックス 31"/>
          <p:cNvSpPr txBox="1"/>
          <p:nvPr/>
        </p:nvSpPr>
        <p:spPr>
          <a:xfrm>
            <a:off x="4992338" y="4000534"/>
            <a:ext cx="1296179" cy="261610"/>
          </a:xfrm>
          <a:prstGeom prst="rect">
            <a:avLst/>
          </a:prstGeom>
          <a:noFill/>
        </p:spPr>
        <p:txBody>
          <a:bodyPr wrap="square" rtlCol="0">
            <a:spAutoFit/>
          </a:bodyPr>
          <a:lstStyle/>
          <a:p>
            <a:r>
              <a:rPr kumimoji="1" lang="ja-JP" altLang="en-US" sz="1100" b="1" smtClean="0">
                <a:ln w="0"/>
                <a:solidFill>
                  <a:schemeClr val="accent6">
                    <a:lumMod val="90000"/>
                    <a:lumOff val="10000"/>
                  </a:schemeClr>
                </a:solidFill>
              </a:rPr>
              <a:t>メニュー作成</a:t>
            </a:r>
            <a:endParaRPr kumimoji="1" lang="en-US" altLang="ja-JP" sz="1100" b="1" smtClean="0">
              <a:ln w="0"/>
              <a:solidFill>
                <a:schemeClr val="accent6">
                  <a:lumMod val="90000"/>
                  <a:lumOff val="10000"/>
                </a:schemeClr>
              </a:solidFill>
            </a:endParaRPr>
          </a:p>
        </p:txBody>
      </p:sp>
      <p:sp>
        <p:nvSpPr>
          <p:cNvPr id="34" name="テキスト ボックス 33"/>
          <p:cNvSpPr txBox="1"/>
          <p:nvPr/>
        </p:nvSpPr>
        <p:spPr>
          <a:xfrm>
            <a:off x="4997725" y="4197026"/>
            <a:ext cx="1950605" cy="430887"/>
          </a:xfrm>
          <a:prstGeom prst="rect">
            <a:avLst/>
          </a:prstGeom>
          <a:noFill/>
        </p:spPr>
        <p:txBody>
          <a:bodyPr wrap="square" rtlCol="0">
            <a:spAutoFit/>
          </a:bodyPr>
          <a:lstStyle/>
          <a:p>
            <a:pPr marL="228600" indent="-228600">
              <a:buFont typeface="+mj-ea"/>
              <a:buAutoNum type="circleNumDbPlain" startAt="4"/>
            </a:pPr>
            <a:r>
              <a:rPr lang="ja-JP" altLang="en-US" sz="1100" b="1" smtClean="0">
                <a:ln w="0"/>
                <a:solidFill>
                  <a:schemeClr val="accent6">
                    <a:lumMod val="90000"/>
                    <a:lumOff val="10000"/>
                  </a:schemeClr>
                </a:solidFill>
              </a:rPr>
              <a:t>パラメータ</a:t>
            </a:r>
            <a:r>
              <a:rPr lang="ja-JP" altLang="en-US" sz="1100" b="1">
                <a:ln w="0"/>
                <a:solidFill>
                  <a:schemeClr val="accent6">
                    <a:lumMod val="90000"/>
                    <a:lumOff val="10000"/>
                  </a:schemeClr>
                </a:solidFill>
              </a:rPr>
              <a:t>シート</a:t>
            </a:r>
            <a:r>
              <a:rPr lang="ja-JP" altLang="en-US" sz="1100" b="1" smtClean="0">
                <a:ln w="0"/>
                <a:solidFill>
                  <a:schemeClr val="accent6">
                    <a:lumMod val="90000"/>
                    <a:lumOff val="10000"/>
                  </a:schemeClr>
                </a:solidFill>
              </a:rPr>
              <a:t>を作成</a:t>
            </a:r>
            <a:r>
              <a:rPr lang="en-US" altLang="ja-JP" sz="1100" b="1" smtClean="0">
                <a:ln w="0"/>
                <a:solidFill>
                  <a:schemeClr val="accent6">
                    <a:lumMod val="90000"/>
                    <a:lumOff val="10000"/>
                  </a:schemeClr>
                </a:solidFill>
              </a:rPr>
              <a:t/>
            </a:r>
            <a:br>
              <a:rPr lang="en-US" altLang="ja-JP" sz="1100" b="1" smtClean="0">
                <a:ln w="0"/>
                <a:solidFill>
                  <a:schemeClr val="accent6">
                    <a:lumMod val="90000"/>
                    <a:lumOff val="10000"/>
                  </a:schemeClr>
                </a:solidFill>
              </a:rPr>
            </a:br>
            <a:r>
              <a:rPr lang="en-US" altLang="ja-JP" sz="1100" b="1" smtClean="0">
                <a:ln w="0"/>
                <a:solidFill>
                  <a:schemeClr val="accent6">
                    <a:lumMod val="90000"/>
                    <a:lumOff val="10000"/>
                  </a:schemeClr>
                </a:solidFill>
              </a:rPr>
              <a:t>(</a:t>
            </a:r>
            <a:r>
              <a:rPr lang="ja-JP" altLang="en-US" sz="1100" b="1" smtClean="0">
                <a:ln w="0"/>
                <a:solidFill>
                  <a:schemeClr val="accent6">
                    <a:lumMod val="90000"/>
                    <a:lumOff val="10000"/>
                  </a:schemeClr>
                </a:solidFill>
              </a:rPr>
              <a:t>代入値を管理</a:t>
            </a:r>
            <a:r>
              <a:rPr lang="en-US" altLang="ja-JP" sz="1100" b="1" smtClean="0">
                <a:ln w="0"/>
                <a:solidFill>
                  <a:schemeClr val="accent6">
                    <a:lumMod val="90000"/>
                    <a:lumOff val="10000"/>
                  </a:schemeClr>
                </a:solidFill>
              </a:rPr>
              <a:t>)</a:t>
            </a:r>
            <a:endParaRPr lang="en-US" altLang="ja-JP" sz="1100" b="1">
              <a:ln w="0"/>
              <a:solidFill>
                <a:schemeClr val="accent6">
                  <a:lumMod val="90000"/>
                  <a:lumOff val="10000"/>
                </a:schemeClr>
              </a:solidFill>
            </a:endParaRPr>
          </a:p>
        </p:txBody>
      </p:sp>
      <p:grpSp>
        <p:nvGrpSpPr>
          <p:cNvPr id="40" name="グループ化 39"/>
          <p:cNvGrpSpPr>
            <a:grpSpLocks noChangeAspect="1"/>
          </p:cNvGrpSpPr>
          <p:nvPr/>
        </p:nvGrpSpPr>
        <p:grpSpPr bwMode="gray">
          <a:xfrm>
            <a:off x="6861021" y="4608537"/>
            <a:ext cx="447242" cy="769844"/>
            <a:chOff x="5936838" y="1169393"/>
            <a:chExt cx="484187" cy="833438"/>
          </a:xfrm>
        </p:grpSpPr>
        <p:sp>
          <p:nvSpPr>
            <p:cNvPr id="41" name="Freeform 22"/>
            <p:cNvSpPr>
              <a:spLocks noChangeAspect="1"/>
            </p:cNvSpPr>
            <p:nvPr/>
          </p:nvSpPr>
          <p:spPr bwMode="gray">
            <a:xfrm>
              <a:off x="5936838" y="1169393"/>
              <a:ext cx="484187" cy="833438"/>
            </a:xfrm>
            <a:custGeom>
              <a:avLst/>
              <a:gdLst>
                <a:gd name="T0" fmla="*/ 642 w 642"/>
                <a:gd name="T1" fmla="*/ 1081 h 1107"/>
                <a:gd name="T2" fmla="*/ 615 w 642"/>
                <a:gd name="T3" fmla="*/ 1107 h 1107"/>
                <a:gd name="T4" fmla="*/ 27 w 642"/>
                <a:gd name="T5" fmla="*/ 1107 h 1107"/>
                <a:gd name="T6" fmla="*/ 0 w 642"/>
                <a:gd name="T7" fmla="*/ 1081 h 1107"/>
                <a:gd name="T8" fmla="*/ 0 w 642"/>
                <a:gd name="T9" fmla="*/ 27 h 1107"/>
                <a:gd name="T10" fmla="*/ 27 w 642"/>
                <a:gd name="T11" fmla="*/ 0 h 1107"/>
                <a:gd name="T12" fmla="*/ 615 w 642"/>
                <a:gd name="T13" fmla="*/ 0 h 1107"/>
                <a:gd name="T14" fmla="*/ 642 w 642"/>
                <a:gd name="T15" fmla="*/ 27 h 1107"/>
                <a:gd name="T16" fmla="*/ 642 w 642"/>
                <a:gd name="T17" fmla="*/ 1081 h 1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2" h="1107">
                  <a:moveTo>
                    <a:pt x="642" y="1081"/>
                  </a:moveTo>
                  <a:cubicBezTo>
                    <a:pt x="642" y="1095"/>
                    <a:pt x="630" y="1107"/>
                    <a:pt x="615" y="1107"/>
                  </a:cubicBezTo>
                  <a:cubicBezTo>
                    <a:pt x="27" y="1107"/>
                    <a:pt x="27" y="1107"/>
                    <a:pt x="27" y="1107"/>
                  </a:cubicBezTo>
                  <a:cubicBezTo>
                    <a:pt x="12" y="1107"/>
                    <a:pt x="0" y="1095"/>
                    <a:pt x="0" y="1081"/>
                  </a:cubicBezTo>
                  <a:cubicBezTo>
                    <a:pt x="0" y="27"/>
                    <a:pt x="0" y="27"/>
                    <a:pt x="0" y="27"/>
                  </a:cubicBezTo>
                  <a:cubicBezTo>
                    <a:pt x="0" y="12"/>
                    <a:pt x="12" y="0"/>
                    <a:pt x="27" y="0"/>
                  </a:cubicBezTo>
                  <a:cubicBezTo>
                    <a:pt x="615" y="0"/>
                    <a:pt x="615" y="0"/>
                    <a:pt x="615" y="0"/>
                  </a:cubicBezTo>
                  <a:cubicBezTo>
                    <a:pt x="630" y="0"/>
                    <a:pt x="642" y="12"/>
                    <a:pt x="642" y="27"/>
                  </a:cubicBezTo>
                  <a:lnTo>
                    <a:pt x="642" y="1081"/>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42" name="フリーフォーム 41"/>
            <p:cNvSpPr>
              <a:spLocks noChangeAspect="1" noChangeArrowheads="1"/>
            </p:cNvSpPr>
            <p:nvPr/>
          </p:nvSpPr>
          <p:spPr bwMode="gray">
            <a:xfrm>
              <a:off x="6011450" y="1244006"/>
              <a:ext cx="333375" cy="684213"/>
            </a:xfrm>
            <a:custGeom>
              <a:avLst/>
              <a:gdLst>
                <a:gd name="connsiteX0" fmla="*/ 166688 w 333375"/>
                <a:gd name="connsiteY0" fmla="*/ 600075 h 684213"/>
                <a:gd name="connsiteX1" fmla="*/ 207963 w 333375"/>
                <a:gd name="connsiteY1" fmla="*/ 642144 h 684213"/>
                <a:gd name="connsiteX2" fmla="*/ 166688 w 333375"/>
                <a:gd name="connsiteY2" fmla="*/ 684213 h 684213"/>
                <a:gd name="connsiteX3" fmla="*/ 125413 w 333375"/>
                <a:gd name="connsiteY3" fmla="*/ 642144 h 684213"/>
                <a:gd name="connsiteX4" fmla="*/ 166688 w 333375"/>
                <a:gd name="connsiteY4" fmla="*/ 600075 h 684213"/>
                <a:gd name="connsiteX5" fmla="*/ 16665 w 333375"/>
                <a:gd name="connsiteY5" fmla="*/ 485775 h 684213"/>
                <a:gd name="connsiteX6" fmla="*/ 316711 w 333375"/>
                <a:gd name="connsiteY6" fmla="*/ 485775 h 684213"/>
                <a:gd name="connsiteX7" fmla="*/ 331788 w 333375"/>
                <a:gd name="connsiteY7" fmla="*/ 499696 h 684213"/>
                <a:gd name="connsiteX8" fmla="*/ 316711 w 333375"/>
                <a:gd name="connsiteY8" fmla="*/ 514350 h 684213"/>
                <a:gd name="connsiteX9" fmla="*/ 16665 w 333375"/>
                <a:gd name="connsiteY9" fmla="*/ 514350 h 684213"/>
                <a:gd name="connsiteX10" fmla="*/ 1588 w 333375"/>
                <a:gd name="connsiteY10" fmla="*/ 499696 h 684213"/>
                <a:gd name="connsiteX11" fmla="*/ 16665 w 333375"/>
                <a:gd name="connsiteY11" fmla="*/ 485775 h 684213"/>
                <a:gd name="connsiteX12" fmla="*/ 16665 w 333375"/>
                <a:gd name="connsiteY12" fmla="*/ 419100 h 684213"/>
                <a:gd name="connsiteX13" fmla="*/ 316711 w 333375"/>
                <a:gd name="connsiteY13" fmla="*/ 419100 h 684213"/>
                <a:gd name="connsiteX14" fmla="*/ 331788 w 333375"/>
                <a:gd name="connsiteY14" fmla="*/ 433021 h 684213"/>
                <a:gd name="connsiteX15" fmla="*/ 316711 w 333375"/>
                <a:gd name="connsiteY15" fmla="*/ 447675 h 684213"/>
                <a:gd name="connsiteX16" fmla="*/ 16665 w 333375"/>
                <a:gd name="connsiteY16" fmla="*/ 447675 h 684213"/>
                <a:gd name="connsiteX17" fmla="*/ 1588 w 333375"/>
                <a:gd name="connsiteY17" fmla="*/ 433021 h 684213"/>
                <a:gd name="connsiteX18" fmla="*/ 16665 w 333375"/>
                <a:gd name="connsiteY18" fmla="*/ 419100 h 684213"/>
                <a:gd name="connsiteX19" fmla="*/ 16665 w 333375"/>
                <a:gd name="connsiteY19" fmla="*/ 350837 h 684213"/>
                <a:gd name="connsiteX20" fmla="*/ 316711 w 333375"/>
                <a:gd name="connsiteY20" fmla="*/ 350837 h 684213"/>
                <a:gd name="connsiteX21" fmla="*/ 331788 w 333375"/>
                <a:gd name="connsiteY21" fmla="*/ 366305 h 684213"/>
                <a:gd name="connsiteX22" fmla="*/ 316711 w 333375"/>
                <a:gd name="connsiteY22" fmla="*/ 381000 h 684213"/>
                <a:gd name="connsiteX23" fmla="*/ 16665 w 333375"/>
                <a:gd name="connsiteY23" fmla="*/ 381000 h 684213"/>
                <a:gd name="connsiteX24" fmla="*/ 1588 w 333375"/>
                <a:gd name="connsiteY24" fmla="*/ 366305 h 684213"/>
                <a:gd name="connsiteX25" fmla="*/ 16665 w 333375"/>
                <a:gd name="connsiteY25" fmla="*/ 350837 h 684213"/>
                <a:gd name="connsiteX26" fmla="*/ 19610 w 333375"/>
                <a:gd name="connsiteY26" fmla="*/ 166687 h 684213"/>
                <a:gd name="connsiteX27" fmla="*/ 313765 w 333375"/>
                <a:gd name="connsiteY27" fmla="*/ 166687 h 684213"/>
                <a:gd name="connsiteX28" fmla="*/ 333375 w 333375"/>
                <a:gd name="connsiteY28" fmla="*/ 186990 h 684213"/>
                <a:gd name="connsiteX29" fmla="*/ 333375 w 333375"/>
                <a:gd name="connsiteY29" fmla="*/ 246397 h 684213"/>
                <a:gd name="connsiteX30" fmla="*/ 313765 w 333375"/>
                <a:gd name="connsiteY30" fmla="*/ 266700 h 684213"/>
                <a:gd name="connsiteX31" fmla="*/ 19610 w 333375"/>
                <a:gd name="connsiteY31" fmla="*/ 266700 h 684213"/>
                <a:gd name="connsiteX32" fmla="*/ 0 w 333375"/>
                <a:gd name="connsiteY32" fmla="*/ 246397 h 684213"/>
                <a:gd name="connsiteX33" fmla="*/ 0 w 333375"/>
                <a:gd name="connsiteY33" fmla="*/ 186990 h 684213"/>
                <a:gd name="connsiteX34" fmla="*/ 19610 w 333375"/>
                <a:gd name="connsiteY34" fmla="*/ 166687 h 684213"/>
                <a:gd name="connsiteX35" fmla="*/ 19610 w 333375"/>
                <a:gd name="connsiteY35" fmla="*/ 0 h 684213"/>
                <a:gd name="connsiteX36" fmla="*/ 313765 w 333375"/>
                <a:gd name="connsiteY36" fmla="*/ 0 h 684213"/>
                <a:gd name="connsiteX37" fmla="*/ 333375 w 333375"/>
                <a:gd name="connsiteY37" fmla="*/ 19551 h 684213"/>
                <a:gd name="connsiteX38" fmla="*/ 333375 w 333375"/>
                <a:gd name="connsiteY38" fmla="*/ 79710 h 684213"/>
                <a:gd name="connsiteX39" fmla="*/ 313765 w 333375"/>
                <a:gd name="connsiteY39" fmla="*/ 100013 h 684213"/>
                <a:gd name="connsiteX40" fmla="*/ 19610 w 333375"/>
                <a:gd name="connsiteY40" fmla="*/ 100013 h 684213"/>
                <a:gd name="connsiteX41" fmla="*/ 0 w 333375"/>
                <a:gd name="connsiteY41" fmla="*/ 79710 h 684213"/>
                <a:gd name="connsiteX42" fmla="*/ 0 w 333375"/>
                <a:gd name="connsiteY42" fmla="*/ 19551 h 684213"/>
                <a:gd name="connsiteX43" fmla="*/ 19610 w 333375"/>
                <a:gd name="connsiteY43" fmla="*/ 0 h 684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33375" h="684213">
                  <a:moveTo>
                    <a:pt x="166688" y="600075"/>
                  </a:moveTo>
                  <a:cubicBezTo>
                    <a:pt x="189484" y="600075"/>
                    <a:pt x="207963" y="618910"/>
                    <a:pt x="207963" y="642144"/>
                  </a:cubicBezTo>
                  <a:cubicBezTo>
                    <a:pt x="207963" y="665378"/>
                    <a:pt x="189484" y="684213"/>
                    <a:pt x="166688" y="684213"/>
                  </a:cubicBezTo>
                  <a:cubicBezTo>
                    <a:pt x="143892" y="684213"/>
                    <a:pt x="125413" y="665378"/>
                    <a:pt x="125413" y="642144"/>
                  </a:cubicBezTo>
                  <a:cubicBezTo>
                    <a:pt x="125413" y="618910"/>
                    <a:pt x="143892" y="600075"/>
                    <a:pt x="166688" y="600075"/>
                  </a:cubicBezTo>
                  <a:close/>
                  <a:moveTo>
                    <a:pt x="16665" y="485775"/>
                  </a:moveTo>
                  <a:cubicBezTo>
                    <a:pt x="16665" y="485775"/>
                    <a:pt x="16665" y="485775"/>
                    <a:pt x="316711" y="485775"/>
                  </a:cubicBezTo>
                  <a:cubicBezTo>
                    <a:pt x="325003" y="485775"/>
                    <a:pt x="331788" y="491636"/>
                    <a:pt x="331788" y="499696"/>
                  </a:cubicBezTo>
                  <a:cubicBezTo>
                    <a:pt x="331788" y="507756"/>
                    <a:pt x="325003" y="514350"/>
                    <a:pt x="316711" y="514350"/>
                  </a:cubicBezTo>
                  <a:cubicBezTo>
                    <a:pt x="316711" y="514350"/>
                    <a:pt x="316711" y="514350"/>
                    <a:pt x="16665" y="514350"/>
                  </a:cubicBezTo>
                  <a:cubicBezTo>
                    <a:pt x="8373" y="514350"/>
                    <a:pt x="1588" y="507756"/>
                    <a:pt x="1588" y="499696"/>
                  </a:cubicBezTo>
                  <a:cubicBezTo>
                    <a:pt x="1588" y="491636"/>
                    <a:pt x="8373" y="485775"/>
                    <a:pt x="16665" y="485775"/>
                  </a:cubicBezTo>
                  <a:close/>
                  <a:moveTo>
                    <a:pt x="16665" y="419100"/>
                  </a:moveTo>
                  <a:cubicBezTo>
                    <a:pt x="16665" y="419100"/>
                    <a:pt x="16665" y="419100"/>
                    <a:pt x="316711" y="419100"/>
                  </a:cubicBezTo>
                  <a:cubicBezTo>
                    <a:pt x="325003" y="419100"/>
                    <a:pt x="331788" y="425694"/>
                    <a:pt x="331788" y="433021"/>
                  </a:cubicBezTo>
                  <a:cubicBezTo>
                    <a:pt x="331788" y="441081"/>
                    <a:pt x="325003" y="447675"/>
                    <a:pt x="316711" y="447675"/>
                  </a:cubicBezTo>
                  <a:cubicBezTo>
                    <a:pt x="316711" y="447675"/>
                    <a:pt x="316711" y="447675"/>
                    <a:pt x="16665" y="447675"/>
                  </a:cubicBezTo>
                  <a:cubicBezTo>
                    <a:pt x="8373" y="447675"/>
                    <a:pt x="1588" y="441081"/>
                    <a:pt x="1588" y="433021"/>
                  </a:cubicBezTo>
                  <a:cubicBezTo>
                    <a:pt x="1588" y="425694"/>
                    <a:pt x="8373" y="419100"/>
                    <a:pt x="16665" y="419100"/>
                  </a:cubicBezTo>
                  <a:close/>
                  <a:moveTo>
                    <a:pt x="16665" y="350837"/>
                  </a:moveTo>
                  <a:cubicBezTo>
                    <a:pt x="16665" y="350837"/>
                    <a:pt x="16665" y="350837"/>
                    <a:pt x="316711" y="350837"/>
                  </a:cubicBezTo>
                  <a:cubicBezTo>
                    <a:pt x="325003" y="350837"/>
                    <a:pt x="331788" y="357798"/>
                    <a:pt x="331788" y="366305"/>
                  </a:cubicBezTo>
                  <a:cubicBezTo>
                    <a:pt x="331788" y="374813"/>
                    <a:pt x="325003" y="381000"/>
                    <a:pt x="316711" y="381000"/>
                  </a:cubicBezTo>
                  <a:cubicBezTo>
                    <a:pt x="316711" y="381000"/>
                    <a:pt x="316711" y="381000"/>
                    <a:pt x="16665" y="381000"/>
                  </a:cubicBezTo>
                  <a:cubicBezTo>
                    <a:pt x="8373" y="381000"/>
                    <a:pt x="1588" y="374813"/>
                    <a:pt x="1588" y="366305"/>
                  </a:cubicBezTo>
                  <a:cubicBezTo>
                    <a:pt x="1588" y="357798"/>
                    <a:pt x="8373" y="350837"/>
                    <a:pt x="16665" y="350837"/>
                  </a:cubicBezTo>
                  <a:close/>
                  <a:moveTo>
                    <a:pt x="19610" y="166687"/>
                  </a:moveTo>
                  <a:cubicBezTo>
                    <a:pt x="19610" y="166687"/>
                    <a:pt x="19610" y="166687"/>
                    <a:pt x="313765" y="166687"/>
                  </a:cubicBezTo>
                  <a:cubicBezTo>
                    <a:pt x="324324" y="166687"/>
                    <a:pt x="333375" y="175711"/>
                    <a:pt x="333375" y="186990"/>
                  </a:cubicBezTo>
                  <a:cubicBezTo>
                    <a:pt x="333375" y="186990"/>
                    <a:pt x="333375" y="186990"/>
                    <a:pt x="333375" y="246397"/>
                  </a:cubicBezTo>
                  <a:cubicBezTo>
                    <a:pt x="333375" y="257676"/>
                    <a:pt x="324324" y="266700"/>
                    <a:pt x="313765" y="266700"/>
                  </a:cubicBezTo>
                  <a:cubicBezTo>
                    <a:pt x="313765" y="266700"/>
                    <a:pt x="313765" y="266700"/>
                    <a:pt x="19610" y="266700"/>
                  </a:cubicBezTo>
                  <a:cubicBezTo>
                    <a:pt x="9051" y="266700"/>
                    <a:pt x="0" y="257676"/>
                    <a:pt x="0" y="246397"/>
                  </a:cubicBezTo>
                  <a:cubicBezTo>
                    <a:pt x="0" y="246397"/>
                    <a:pt x="0" y="246397"/>
                    <a:pt x="0" y="186990"/>
                  </a:cubicBezTo>
                  <a:cubicBezTo>
                    <a:pt x="0" y="175711"/>
                    <a:pt x="9051" y="166687"/>
                    <a:pt x="19610" y="166687"/>
                  </a:cubicBezTo>
                  <a:close/>
                  <a:moveTo>
                    <a:pt x="19610" y="0"/>
                  </a:moveTo>
                  <a:cubicBezTo>
                    <a:pt x="19610" y="0"/>
                    <a:pt x="19610" y="0"/>
                    <a:pt x="313765" y="0"/>
                  </a:cubicBezTo>
                  <a:cubicBezTo>
                    <a:pt x="324324" y="0"/>
                    <a:pt x="333375" y="9024"/>
                    <a:pt x="333375" y="19551"/>
                  </a:cubicBezTo>
                  <a:cubicBezTo>
                    <a:pt x="333375" y="19551"/>
                    <a:pt x="333375" y="19551"/>
                    <a:pt x="333375" y="79710"/>
                  </a:cubicBezTo>
                  <a:cubicBezTo>
                    <a:pt x="333375" y="90989"/>
                    <a:pt x="324324" y="100013"/>
                    <a:pt x="313765" y="100013"/>
                  </a:cubicBezTo>
                  <a:cubicBezTo>
                    <a:pt x="313765" y="100013"/>
                    <a:pt x="313765" y="100013"/>
                    <a:pt x="19610" y="100013"/>
                  </a:cubicBezTo>
                  <a:cubicBezTo>
                    <a:pt x="9051" y="100013"/>
                    <a:pt x="0" y="90989"/>
                    <a:pt x="0" y="79710"/>
                  </a:cubicBezTo>
                  <a:cubicBezTo>
                    <a:pt x="0" y="79710"/>
                    <a:pt x="0" y="79710"/>
                    <a:pt x="0" y="19551"/>
                  </a:cubicBezTo>
                  <a:cubicBezTo>
                    <a:pt x="0" y="9024"/>
                    <a:pt x="9051" y="0"/>
                    <a:pt x="1961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solidFill>
                  <a:srgbClr val="000000"/>
                </a:solidFill>
              </a:endParaRPr>
            </a:p>
          </p:txBody>
        </p:sp>
      </p:grpSp>
      <p:sp>
        <p:nvSpPr>
          <p:cNvPr id="44" name="テキスト ボックス 43"/>
          <p:cNvSpPr txBox="1"/>
          <p:nvPr/>
        </p:nvSpPr>
        <p:spPr>
          <a:xfrm>
            <a:off x="6797891" y="5412506"/>
            <a:ext cx="1662649" cy="261610"/>
          </a:xfrm>
          <a:prstGeom prst="rect">
            <a:avLst/>
          </a:prstGeom>
          <a:noFill/>
        </p:spPr>
        <p:txBody>
          <a:bodyPr wrap="square" rtlCol="0">
            <a:spAutoFit/>
          </a:bodyPr>
          <a:lstStyle/>
          <a:p>
            <a:pPr marL="228600" indent="-228600">
              <a:buFont typeface="+mj-ea"/>
              <a:buAutoNum type="circleNumDbPlain" startAt="5"/>
            </a:pPr>
            <a:r>
              <a:rPr lang="ja-JP" altLang="en-US" sz="1100" b="1" smtClean="0">
                <a:ln w="0"/>
                <a:solidFill>
                  <a:schemeClr val="accent6">
                    <a:lumMod val="90000"/>
                    <a:lumOff val="10000"/>
                  </a:schemeClr>
                </a:solidFill>
              </a:rPr>
              <a:t>作業を実行する</a:t>
            </a:r>
            <a:endParaRPr lang="en-US" altLang="ja-JP" sz="1100" b="1">
              <a:ln w="0"/>
              <a:solidFill>
                <a:schemeClr val="accent6">
                  <a:lumMod val="90000"/>
                  <a:lumOff val="10000"/>
                </a:schemeClr>
              </a:solidFill>
            </a:endParaRPr>
          </a:p>
        </p:txBody>
      </p:sp>
      <p:sp>
        <p:nvSpPr>
          <p:cNvPr id="45" name="下カーブ矢印 44"/>
          <p:cNvSpPr/>
          <p:nvPr/>
        </p:nvSpPr>
        <p:spPr bwMode="auto">
          <a:xfrm>
            <a:off x="1213492" y="4472428"/>
            <a:ext cx="1731672" cy="375731"/>
          </a:xfrm>
          <a:prstGeom prst="curvedDownArrow">
            <a:avLst/>
          </a:prstGeom>
          <a:solidFill>
            <a:schemeClr val="accent2">
              <a:lumMod val="60000"/>
              <a:lumOff val="40000"/>
            </a:schemeClr>
          </a:solidFill>
          <a:ln w="12700">
            <a:solidFill>
              <a:schemeClr val="accent2">
                <a:lumMod val="60000"/>
                <a:lumOff val="4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smtClean="0">
              <a:latin typeface="+mn-ea"/>
            </a:endParaRPr>
          </a:p>
        </p:txBody>
      </p:sp>
    </p:spTree>
    <p:extLst>
      <p:ext uri="{BB962C8B-B14F-4D97-AF65-F5344CB8AC3E}">
        <p14:creationId xmlns:p14="http://schemas.microsoft.com/office/powerpoint/2010/main" val="282184461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2.2 </a:t>
            </a:r>
            <a:r>
              <a:rPr lang="ja-JP" altLang="en-US"/>
              <a:t>事前準備 </a:t>
            </a:r>
            <a:r>
              <a:rPr lang="en-US" altLang="ja-JP" smtClean="0"/>
              <a:t>(1/4)</a:t>
            </a:r>
            <a:endParaRPr kumimoji="1" lang="ja-JP" altLang="en-US"/>
          </a:p>
        </p:txBody>
      </p:sp>
      <p:sp>
        <p:nvSpPr>
          <p:cNvPr id="3" name="コンテンツ プレースホルダー 2"/>
          <p:cNvSpPr>
            <a:spLocks noGrp="1"/>
          </p:cNvSpPr>
          <p:nvPr>
            <p:ph sz="quarter" idx="10"/>
          </p:nvPr>
        </p:nvSpPr>
        <p:spPr/>
        <p:txBody>
          <a:bodyPr/>
          <a:lstStyle/>
          <a:p>
            <a:r>
              <a:rPr lang="ja-JP" altLang="en-US" b="1"/>
              <a:t>事前</a:t>
            </a:r>
            <a:r>
              <a:rPr lang="ja-JP" altLang="en-US" b="1" smtClean="0"/>
              <a:t>準備のまえに</a:t>
            </a:r>
            <a:r>
              <a:rPr lang="en-US" altLang="ja-JP" b="1"/>
              <a:t/>
            </a:r>
            <a:br>
              <a:rPr lang="en-US" altLang="ja-JP" b="1"/>
            </a:br>
            <a:r>
              <a:rPr lang="ja-JP" altLang="en-US" sz="1600" smtClean="0"/>
              <a:t>今回使用する</a:t>
            </a:r>
            <a:r>
              <a:rPr lang="en-US" altLang="ja-JP" sz="1600" smtClean="0"/>
              <a:t>Role</a:t>
            </a:r>
            <a:r>
              <a:rPr lang="ja-JP" altLang="en-US" sz="1600" smtClean="0"/>
              <a:t>の</a:t>
            </a:r>
            <a:r>
              <a:rPr lang="en-US" altLang="ja-JP" sz="1600" smtClean="0"/>
              <a:t>defaults/main.yml</a:t>
            </a:r>
            <a:r>
              <a:rPr lang="ja-JP" altLang="en-US" sz="1600" smtClean="0"/>
              <a:t>を見てみましょう</a:t>
            </a:r>
            <a:r>
              <a:rPr lang="en-US" altLang="ja-JP" sz="1600" smtClean="0"/>
              <a:t>(</a:t>
            </a:r>
            <a:r>
              <a:rPr lang="ja-JP" altLang="en-US" sz="1600" smtClean="0"/>
              <a:t>下図参照</a:t>
            </a:r>
            <a:r>
              <a:rPr lang="en-US" altLang="ja-JP" sz="1600" smtClean="0"/>
              <a:t>)</a:t>
            </a:r>
            <a:r>
              <a:rPr lang="ja-JP" altLang="en-US" sz="1600" smtClean="0"/>
              <a:t>。</a:t>
            </a:r>
            <a:r>
              <a:rPr lang="en-US" altLang="ja-JP" sz="1600" smtClean="0"/>
              <a:t/>
            </a:r>
            <a:br>
              <a:rPr lang="en-US" altLang="ja-JP" sz="1600" smtClean="0"/>
            </a:br>
            <a:r>
              <a:rPr lang="ja-JP" altLang="en-US" sz="1600" smtClean="0"/>
              <a:t>実行前に変更す</a:t>
            </a:r>
            <a:r>
              <a:rPr lang="ja-JP" altLang="en-US" sz="1600"/>
              <a:t>る</a:t>
            </a:r>
            <a:r>
              <a:rPr lang="ja-JP" altLang="en-US" sz="1600" smtClean="0"/>
              <a:t>べき箇所が</a:t>
            </a:r>
            <a:r>
              <a:rPr lang="en-US" altLang="ja-JP" sz="1600" smtClean="0"/>
              <a:t>2</a:t>
            </a:r>
            <a:r>
              <a:rPr lang="ja-JP" altLang="en-US" sz="1600"/>
              <a:t>点</a:t>
            </a:r>
            <a:r>
              <a:rPr lang="ja-JP" altLang="en-US" sz="1600" smtClean="0"/>
              <a:t>あります。</a:t>
            </a:r>
            <a:r>
              <a:rPr lang="en-US" altLang="ja-JP" sz="1600" smtClean="0"/>
              <a:t/>
            </a:r>
            <a:br>
              <a:rPr lang="en-US" altLang="ja-JP" sz="1600" smtClean="0"/>
            </a:br>
            <a:r>
              <a:rPr lang="en-US" altLang="ja-JP" b="1"/>
              <a:t/>
            </a:r>
            <a:br>
              <a:rPr lang="en-US" altLang="ja-JP" b="1"/>
            </a:br>
            <a:r>
              <a:rPr lang="ja-JP" altLang="en-US" sz="1600" smtClean="0"/>
              <a:t>このような場合、</a:t>
            </a:r>
            <a:r>
              <a:rPr lang="en-US" altLang="ja-JP" sz="1600" smtClean="0"/>
              <a:t>ITAreadme</a:t>
            </a:r>
            <a:r>
              <a:rPr lang="ja-JP" altLang="en-US" sz="1600"/>
              <a:t>と読替表を作成することで</a:t>
            </a:r>
            <a:r>
              <a:rPr lang="ja-JP" altLang="en-US" sz="1600" smtClean="0"/>
              <a:t>、パッケージ中</a:t>
            </a:r>
            <a:r>
              <a:rPr lang="ja-JP" altLang="en-US" sz="1600"/>
              <a:t>のファイルを変</a:t>
            </a:r>
            <a:r>
              <a:rPr lang="ja-JP" altLang="en-US" sz="1600" smtClean="0"/>
              <a:t>更することなく</a:t>
            </a:r>
            <a:r>
              <a:rPr lang="ja-JP" altLang="en-US" sz="1600" smtClean="0">
                <a:solidFill>
                  <a:srgbClr val="FF0000"/>
                </a:solidFill>
              </a:rPr>
              <a:t>変数</a:t>
            </a:r>
            <a:r>
              <a:rPr lang="ja-JP" altLang="en-US" sz="1600">
                <a:solidFill>
                  <a:srgbClr val="FF0000"/>
                </a:solidFill>
              </a:rPr>
              <a:t>定義に必要な変更を加える</a:t>
            </a:r>
            <a:r>
              <a:rPr lang="ja-JP" altLang="en-US" sz="1600"/>
              <a:t>ことができます。</a:t>
            </a:r>
            <a:r>
              <a:rPr lang="en-US" altLang="ja-JP"/>
              <a:t/>
            </a:r>
            <a:br>
              <a:rPr lang="en-US" altLang="ja-JP"/>
            </a:br>
            <a:r>
              <a:rPr lang="en-US" altLang="ja-JP" smtClean="0"/>
              <a:t/>
            </a:r>
            <a:br>
              <a:rPr lang="en-US" altLang="ja-JP" smtClean="0"/>
            </a:br>
            <a:r>
              <a:rPr lang="en-US" altLang="ja-JP" smtClean="0"/>
              <a:t/>
            </a:r>
            <a:br>
              <a:rPr lang="en-US" altLang="ja-JP" smtClean="0"/>
            </a:br>
            <a:endParaRPr lang="en-US" altLang="ja-JP" sz="1600" smtClean="0"/>
          </a:p>
        </p:txBody>
      </p:sp>
      <p:sp>
        <p:nvSpPr>
          <p:cNvPr id="4" name="テキスト ボックス 3"/>
          <p:cNvSpPr txBox="1"/>
          <p:nvPr/>
        </p:nvSpPr>
        <p:spPr>
          <a:xfrm>
            <a:off x="323410" y="3140960"/>
            <a:ext cx="3816530" cy="3139321"/>
          </a:xfrm>
          <a:prstGeom prst="rect">
            <a:avLst/>
          </a:prstGeom>
          <a:solidFill>
            <a:schemeClr val="bg2">
              <a:lumMod val="85000"/>
            </a:schemeClr>
          </a:solidFill>
        </p:spPr>
        <p:txBody>
          <a:bodyPr wrap="square" rtlCol="0">
            <a:spAutoFit/>
          </a:bodyPr>
          <a:lstStyle/>
          <a:p>
            <a:r>
              <a:rPr lang="en-US" altLang="ja-JP" sz="900"/>
              <a:t>---</a:t>
            </a:r>
          </a:p>
          <a:p>
            <a:r>
              <a:rPr lang="en-US" altLang="ja-JP" sz="900"/>
              <a:t># sudo_defaults:</a:t>
            </a:r>
          </a:p>
          <a:p>
            <a:r>
              <a:rPr lang="en-US" altLang="ja-JP" sz="900"/>
              <a:t>#  - defaults: env_reset</a:t>
            </a:r>
          </a:p>
          <a:p>
            <a:r>
              <a:rPr lang="en-US" altLang="ja-JP" sz="900"/>
              <a:t>#  - name: user1</a:t>
            </a:r>
          </a:p>
          <a:p>
            <a:r>
              <a:rPr lang="en-US" altLang="ja-JP" sz="900"/>
              <a:t>#    defaults: requiretty</a:t>
            </a:r>
          </a:p>
          <a:p>
            <a:r>
              <a:rPr lang="en-US" altLang="ja-JP" sz="900"/>
              <a:t># sudo_users:</a:t>
            </a:r>
          </a:p>
          <a:p>
            <a:r>
              <a:rPr lang="en-US" altLang="ja-JP" sz="900"/>
              <a:t>#  - name: '%group1'</a:t>
            </a:r>
          </a:p>
          <a:p>
            <a:r>
              <a:rPr lang="en-US" altLang="ja-JP" sz="900"/>
              <a:t>#  - name: 'bar'</a:t>
            </a:r>
          </a:p>
          <a:p>
            <a:r>
              <a:rPr lang="en-US" altLang="ja-JP" sz="900"/>
              <a:t>#    nopasswd: yes</a:t>
            </a:r>
          </a:p>
          <a:p>
            <a:r>
              <a:rPr lang="en-US" altLang="ja-JP" sz="900" smtClean="0"/>
              <a:t>~~~~ (</a:t>
            </a:r>
            <a:r>
              <a:rPr lang="ja-JP" altLang="en-US" sz="900" smtClean="0"/>
              <a:t>中略</a:t>
            </a:r>
            <a:r>
              <a:rPr lang="en-US" altLang="ja-JP" sz="900" smtClean="0"/>
              <a:t>)</a:t>
            </a:r>
            <a:r>
              <a:rPr lang="ja-JP" altLang="en-US" sz="900" smtClean="0"/>
              <a:t> </a:t>
            </a:r>
            <a:r>
              <a:rPr lang="en-US" altLang="ja-JP" sz="900" smtClean="0"/>
              <a:t>~~~~</a:t>
            </a:r>
            <a:endParaRPr lang="en-US" altLang="ja-JP" sz="900"/>
          </a:p>
          <a:p>
            <a:r>
              <a:rPr lang="en-US" altLang="ja-JP" sz="900"/>
              <a:t># package name (version)</a:t>
            </a:r>
          </a:p>
          <a:p>
            <a:r>
              <a:rPr lang="en-US" altLang="ja-JP" sz="900"/>
              <a:t>sudo_package: sudo</a:t>
            </a:r>
          </a:p>
          <a:p>
            <a:r>
              <a:rPr lang="en-US" altLang="ja-JP" sz="900"/>
              <a:t># list of username or %groupname</a:t>
            </a:r>
          </a:p>
          <a:p>
            <a:r>
              <a:rPr lang="en-US" altLang="ja-JP" sz="900"/>
              <a:t>sudo_users: []</a:t>
            </a:r>
          </a:p>
          <a:p>
            <a:r>
              <a:rPr lang="en-US" altLang="ja-JP" sz="900"/>
              <a:t># list of username or %groupname and their defaults</a:t>
            </a:r>
          </a:p>
          <a:p>
            <a:r>
              <a:rPr lang="en-US" altLang="ja-JP" sz="900"/>
              <a:t>sudo_defaults: []</a:t>
            </a:r>
          </a:p>
          <a:p>
            <a:r>
              <a:rPr lang="en-US" altLang="ja-JP" sz="900"/>
              <a:t># default sudoers file</a:t>
            </a:r>
          </a:p>
          <a:p>
            <a:r>
              <a:rPr lang="en-US" altLang="ja-JP" sz="900"/>
              <a:t>sudo_sudoers_file: ansible</a:t>
            </a:r>
          </a:p>
          <a:p>
            <a:r>
              <a:rPr lang="en-US" altLang="ja-JP" sz="900"/>
              <a:t># path of the sudoers.d directory</a:t>
            </a:r>
          </a:p>
          <a:p>
            <a:r>
              <a:rPr lang="en-US" altLang="ja-JP" sz="900"/>
              <a:t>sudo_sudoers_d_path: /etc/sudoers.d</a:t>
            </a:r>
          </a:p>
          <a:p>
            <a:r>
              <a:rPr lang="en-US" altLang="ja-JP" sz="900"/>
              <a:t># delete other files in `sudo_sudoers_d_path`</a:t>
            </a:r>
          </a:p>
          <a:p>
            <a:r>
              <a:rPr lang="en-US" altLang="ja-JP" sz="900"/>
              <a:t>purge_other_sudoers_files: </a:t>
            </a:r>
            <a:r>
              <a:rPr lang="en-US" altLang="ja-JP" sz="900" smtClean="0"/>
              <a:t>no</a:t>
            </a:r>
            <a:endParaRPr lang="en-US" altLang="ja-JP" sz="900"/>
          </a:p>
        </p:txBody>
      </p:sp>
      <p:sp>
        <p:nvSpPr>
          <p:cNvPr id="5" name="角丸四角形 4"/>
          <p:cNvSpPr/>
          <p:nvPr/>
        </p:nvSpPr>
        <p:spPr bwMode="auto">
          <a:xfrm>
            <a:off x="3757550" y="3356990"/>
            <a:ext cx="3550829" cy="608443"/>
          </a:xfrm>
          <a:prstGeom prst="roundRect">
            <a:avLst/>
          </a:prstGeom>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200" smtClean="0">
                <a:solidFill>
                  <a:schemeClr val="tx1"/>
                </a:solidFill>
                <a:latin typeface="+mn-ea"/>
              </a:rPr>
              <a:t>正しいマッピング例はコメントアウトされ、</a:t>
            </a:r>
            <a:r>
              <a:rPr lang="en-US" altLang="ja-JP" sz="1200" smtClean="0">
                <a:solidFill>
                  <a:schemeClr val="tx1"/>
                </a:solidFill>
                <a:latin typeface="+mn-ea"/>
              </a:rPr>
              <a:t/>
            </a:r>
            <a:br>
              <a:rPr lang="en-US" altLang="ja-JP" sz="1200" smtClean="0">
                <a:solidFill>
                  <a:schemeClr val="tx1"/>
                </a:solidFill>
                <a:latin typeface="+mn-ea"/>
              </a:rPr>
            </a:br>
            <a:r>
              <a:rPr lang="ja-JP" altLang="en-US" sz="1200">
                <a:solidFill>
                  <a:schemeClr val="tx1"/>
                </a:solidFill>
                <a:latin typeface="+mn-ea"/>
              </a:rPr>
              <a:t>空</a:t>
            </a:r>
            <a:r>
              <a:rPr lang="ja-JP" altLang="en-US" sz="1200" smtClean="0">
                <a:solidFill>
                  <a:schemeClr val="tx1"/>
                </a:solidFill>
                <a:latin typeface="+mn-ea"/>
              </a:rPr>
              <a:t>の配列だけが定義されています。</a:t>
            </a:r>
            <a:endParaRPr lang="en-US" altLang="ja-JP" sz="1200">
              <a:solidFill>
                <a:schemeClr val="tx1"/>
              </a:solidFill>
              <a:latin typeface="+mn-ea"/>
            </a:endParaRPr>
          </a:p>
        </p:txBody>
      </p:sp>
      <p:sp>
        <p:nvSpPr>
          <p:cNvPr id="6" name="円形吹き出し 5"/>
          <p:cNvSpPr/>
          <p:nvPr/>
        </p:nvSpPr>
        <p:spPr bwMode="auto">
          <a:xfrm>
            <a:off x="3606779" y="3795540"/>
            <a:ext cx="301542" cy="312200"/>
          </a:xfrm>
          <a:prstGeom prst="wedgeEllipseCallout">
            <a:avLst>
              <a:gd name="adj1" fmla="val -359965"/>
              <a:gd name="adj2" fmla="val 70065"/>
            </a:avLst>
          </a:prstGeom>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algn="ctr"/>
            <a:r>
              <a:rPr kumimoji="1" lang="ja-JP" altLang="en-US" sz="1400" b="1" smtClean="0">
                <a:latin typeface="+mn-ea"/>
              </a:rPr>
              <a:t>１</a:t>
            </a:r>
          </a:p>
        </p:txBody>
      </p:sp>
      <p:sp>
        <p:nvSpPr>
          <p:cNvPr id="7" name="角丸四角形 6"/>
          <p:cNvSpPr/>
          <p:nvPr/>
        </p:nvSpPr>
        <p:spPr bwMode="auto">
          <a:xfrm>
            <a:off x="3742310" y="4858507"/>
            <a:ext cx="2448340" cy="567890"/>
          </a:xfrm>
          <a:prstGeom prst="roundRect">
            <a:avLst/>
          </a:prstGeom>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200" smtClean="0">
                <a:solidFill>
                  <a:schemeClr val="tx1"/>
                </a:solidFill>
                <a:latin typeface="+mn-ea"/>
              </a:rPr>
              <a:t>実行時に生成するファイル名は</a:t>
            </a:r>
            <a:r>
              <a:rPr lang="en-US" altLang="ja-JP" sz="1200" smtClean="0">
                <a:solidFill>
                  <a:schemeClr val="tx1"/>
                </a:solidFill>
                <a:latin typeface="+mn-ea"/>
              </a:rPr>
              <a:t/>
            </a:r>
            <a:br>
              <a:rPr lang="en-US" altLang="ja-JP" sz="1200" smtClean="0">
                <a:solidFill>
                  <a:schemeClr val="tx1"/>
                </a:solidFill>
                <a:latin typeface="+mn-ea"/>
              </a:rPr>
            </a:br>
            <a:r>
              <a:rPr lang="ja-JP" altLang="en-US" sz="1200" smtClean="0">
                <a:solidFill>
                  <a:schemeClr val="tx1"/>
                </a:solidFill>
                <a:latin typeface="+mn-ea"/>
              </a:rPr>
              <a:t>利用者が変更したい箇所です。</a:t>
            </a:r>
            <a:endParaRPr lang="en-US" altLang="ja-JP" sz="1200">
              <a:solidFill>
                <a:schemeClr val="tx1"/>
              </a:solidFill>
              <a:latin typeface="+mn-ea"/>
            </a:endParaRPr>
          </a:p>
        </p:txBody>
      </p:sp>
      <p:sp>
        <p:nvSpPr>
          <p:cNvPr id="8" name="円形吹き出し 7"/>
          <p:cNvSpPr/>
          <p:nvPr/>
        </p:nvSpPr>
        <p:spPr bwMode="auto">
          <a:xfrm>
            <a:off x="3549865" y="5270297"/>
            <a:ext cx="301542" cy="312200"/>
          </a:xfrm>
          <a:prstGeom prst="wedgeEllipseCallout">
            <a:avLst>
              <a:gd name="adj1" fmla="val -339749"/>
              <a:gd name="adj2" fmla="val 35894"/>
            </a:avLst>
          </a:prstGeom>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algn="ctr"/>
            <a:r>
              <a:rPr kumimoji="1" lang="ja-JP" altLang="en-US" sz="1400" b="1" smtClean="0">
                <a:latin typeface="+mn-ea"/>
              </a:rPr>
              <a:t>２</a:t>
            </a:r>
          </a:p>
        </p:txBody>
      </p:sp>
      <p:sp>
        <p:nvSpPr>
          <p:cNvPr id="9" name="正方形/長方形 8"/>
          <p:cNvSpPr/>
          <p:nvPr/>
        </p:nvSpPr>
        <p:spPr bwMode="gray">
          <a:xfrm>
            <a:off x="393882" y="3861060"/>
            <a:ext cx="2233848" cy="576080"/>
          </a:xfrm>
          <a:prstGeom prst="rect">
            <a:avLst/>
          </a:prstGeom>
          <a:noFill/>
          <a:ln w="19050">
            <a:solidFill>
              <a:schemeClr val="accent2">
                <a:lumMod val="60000"/>
                <a:lumOff val="40000"/>
              </a:schemeClr>
            </a:solidFill>
            <a:prstDash val="sysDash"/>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1">
              <a:latin typeface="+mj-ea"/>
              <a:ea typeface="+mj-ea"/>
            </a:endParaRPr>
          </a:p>
        </p:txBody>
      </p:sp>
      <p:sp>
        <p:nvSpPr>
          <p:cNvPr id="10" name="正方形/長方形 9"/>
          <p:cNvSpPr/>
          <p:nvPr/>
        </p:nvSpPr>
        <p:spPr bwMode="gray">
          <a:xfrm rot="10800000" flipV="1">
            <a:off x="395420" y="4826587"/>
            <a:ext cx="2232310" cy="288000"/>
          </a:xfrm>
          <a:prstGeom prst="rect">
            <a:avLst/>
          </a:prstGeom>
          <a:noFill/>
          <a:ln w="19050">
            <a:solidFill>
              <a:schemeClr val="accent2">
                <a:lumMod val="60000"/>
                <a:lumOff val="40000"/>
              </a:schemeClr>
            </a:solidFill>
            <a:prstDash val="sysDash"/>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1">
              <a:latin typeface="+mj-ea"/>
              <a:ea typeface="+mj-ea"/>
            </a:endParaRPr>
          </a:p>
        </p:txBody>
      </p:sp>
      <p:sp>
        <p:nvSpPr>
          <p:cNvPr id="11" name="正方形/長方形 10"/>
          <p:cNvSpPr/>
          <p:nvPr/>
        </p:nvSpPr>
        <p:spPr bwMode="gray">
          <a:xfrm rot="10800000" flipV="1">
            <a:off x="377651" y="5385343"/>
            <a:ext cx="2232310" cy="273859"/>
          </a:xfrm>
          <a:prstGeom prst="rect">
            <a:avLst/>
          </a:prstGeom>
          <a:noFill/>
          <a:ln w="19050">
            <a:solidFill>
              <a:schemeClr val="accent2">
                <a:lumMod val="60000"/>
                <a:lumOff val="40000"/>
              </a:schemeClr>
            </a:solidFill>
            <a:prstDash val="sysDash"/>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1">
              <a:latin typeface="+mj-ea"/>
              <a:ea typeface="+mj-ea"/>
            </a:endParaRPr>
          </a:p>
        </p:txBody>
      </p:sp>
      <p:sp>
        <p:nvSpPr>
          <p:cNvPr id="14" name="上下矢印 13"/>
          <p:cNvSpPr/>
          <p:nvPr/>
        </p:nvSpPr>
        <p:spPr bwMode="auto">
          <a:xfrm>
            <a:off x="2135773" y="4449193"/>
            <a:ext cx="82708" cy="365409"/>
          </a:xfrm>
          <a:prstGeom prst="upDownArrow">
            <a:avLst/>
          </a:prstGeom>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5" name="テキスト ボックス 14"/>
          <p:cNvSpPr txBox="1"/>
          <p:nvPr/>
        </p:nvSpPr>
        <p:spPr>
          <a:xfrm>
            <a:off x="4355909" y="4008586"/>
            <a:ext cx="4607604" cy="523220"/>
          </a:xfrm>
          <a:prstGeom prst="rect">
            <a:avLst/>
          </a:prstGeom>
          <a:noFill/>
        </p:spPr>
        <p:txBody>
          <a:bodyPr wrap="square" rtlCol="0">
            <a:spAutoFit/>
          </a:bodyPr>
          <a:lstStyle/>
          <a:p>
            <a:pPr marL="285750" indent="-285750">
              <a:buClr>
                <a:schemeClr val="tx1"/>
              </a:buClr>
              <a:buFont typeface="Wingdings" panose="05000000000000000000" pitchFamily="2" charset="2"/>
              <a:buChar char="Ø"/>
            </a:pPr>
            <a:r>
              <a:rPr lang="en-US" altLang="ja-JP" sz="1400" b="1" smtClean="0">
                <a:ln w="0"/>
                <a:solidFill>
                  <a:srgbClr val="FF0000"/>
                </a:solidFill>
              </a:rPr>
              <a:t>ITAreadme</a:t>
            </a:r>
            <a:r>
              <a:rPr lang="ja-JP" altLang="en-US" sz="1400" b="1" smtClean="0">
                <a:ln w="0"/>
              </a:rPr>
              <a:t>を用いて構造を変更し、</a:t>
            </a:r>
            <a:r>
              <a:rPr lang="en-US" altLang="ja-JP" sz="1400" b="1">
                <a:ln w="0"/>
              </a:rPr>
              <a:t/>
            </a:r>
            <a:br>
              <a:rPr lang="en-US" altLang="ja-JP" sz="1400" b="1">
                <a:ln w="0"/>
              </a:rPr>
            </a:br>
            <a:r>
              <a:rPr lang="ja-JP" altLang="en-US" sz="1400" b="1" smtClean="0">
                <a:ln w="0"/>
                <a:solidFill>
                  <a:srgbClr val="FF0000"/>
                </a:solidFill>
              </a:rPr>
              <a:t>読替表</a:t>
            </a:r>
            <a:r>
              <a:rPr lang="ja-JP" altLang="en-US" sz="1400" b="1" smtClean="0">
                <a:ln w="0"/>
              </a:rPr>
              <a:t>を用いて</a:t>
            </a:r>
            <a:r>
              <a:rPr lang="en-US" altLang="ja-JP" sz="1400" b="1" smtClean="0">
                <a:ln w="0"/>
              </a:rPr>
              <a:t>ITA</a:t>
            </a:r>
            <a:r>
              <a:rPr lang="ja-JP" altLang="en-US" sz="1400" b="1" smtClean="0">
                <a:ln w="0"/>
              </a:rPr>
              <a:t>での編集を可能にしましょう。</a:t>
            </a:r>
            <a:endParaRPr lang="en-US" altLang="ja-JP" sz="1400" b="1">
              <a:ln w="0"/>
            </a:endParaRPr>
          </a:p>
        </p:txBody>
      </p:sp>
      <p:sp>
        <p:nvSpPr>
          <p:cNvPr id="16" name="テキスト ボックス 15"/>
          <p:cNvSpPr txBox="1"/>
          <p:nvPr/>
        </p:nvSpPr>
        <p:spPr>
          <a:xfrm>
            <a:off x="4355909" y="5478127"/>
            <a:ext cx="4392610" cy="307777"/>
          </a:xfrm>
          <a:prstGeom prst="rect">
            <a:avLst/>
          </a:prstGeom>
          <a:noFill/>
        </p:spPr>
        <p:txBody>
          <a:bodyPr wrap="square" rtlCol="0">
            <a:spAutoFit/>
          </a:bodyPr>
          <a:lstStyle/>
          <a:p>
            <a:pPr marL="285750" indent="-285750">
              <a:buClr>
                <a:schemeClr val="tx1"/>
              </a:buClr>
              <a:buFont typeface="Wingdings" panose="05000000000000000000" pitchFamily="2" charset="2"/>
              <a:buChar char="Ø"/>
            </a:pPr>
            <a:r>
              <a:rPr lang="ja-JP" altLang="en-US" sz="1400" b="1" smtClean="0">
                <a:ln w="0"/>
                <a:solidFill>
                  <a:srgbClr val="FF0000"/>
                </a:solidFill>
              </a:rPr>
              <a:t>読替表</a:t>
            </a:r>
            <a:r>
              <a:rPr lang="ja-JP" altLang="en-US" sz="1400" b="1" smtClean="0">
                <a:ln w="0"/>
              </a:rPr>
              <a:t>を用いて</a:t>
            </a:r>
            <a:r>
              <a:rPr lang="en-US" altLang="ja-JP" sz="1400" b="1" smtClean="0">
                <a:ln w="0"/>
              </a:rPr>
              <a:t>ITA</a:t>
            </a:r>
            <a:r>
              <a:rPr lang="ja-JP" altLang="en-US" sz="1400" b="1" smtClean="0">
                <a:ln w="0"/>
              </a:rPr>
              <a:t>での編集を可能にしましょう。</a:t>
            </a:r>
            <a:endParaRPr lang="en-US" altLang="ja-JP" sz="1400" b="1">
              <a:ln w="0"/>
            </a:endParaRPr>
          </a:p>
        </p:txBody>
      </p:sp>
    </p:spTree>
    <p:extLst>
      <p:ext uri="{BB962C8B-B14F-4D97-AF65-F5344CB8AC3E}">
        <p14:creationId xmlns:p14="http://schemas.microsoft.com/office/powerpoint/2010/main" val="39913990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smtClean="0"/>
              <a:t>はじめに </a:t>
            </a:r>
            <a:r>
              <a:rPr lang="ja-JP" altLang="en-US"/>
              <a:t>本書</a:t>
            </a:r>
            <a:r>
              <a:rPr lang="ja-JP" altLang="en-US" smtClean="0"/>
              <a:t>の使い方</a:t>
            </a:r>
            <a:endParaRPr kumimoji="1" lang="ja-JP" altLang="en-US"/>
          </a:p>
        </p:txBody>
      </p:sp>
      <p:sp>
        <p:nvSpPr>
          <p:cNvPr id="3" name="コンテンツ プレースホルダー 2"/>
          <p:cNvSpPr>
            <a:spLocks noGrp="1"/>
          </p:cNvSpPr>
          <p:nvPr>
            <p:ph sz="quarter" idx="10"/>
          </p:nvPr>
        </p:nvSpPr>
        <p:spPr/>
        <p:txBody>
          <a:bodyPr/>
          <a:lstStyle/>
          <a:p>
            <a:r>
              <a:rPr kumimoji="1" lang="ja-JP" altLang="en-US" b="1" smtClean="0"/>
              <a:t>本書の</a:t>
            </a:r>
            <a:r>
              <a:rPr lang="ja-JP" altLang="en-US" b="1" smtClean="0"/>
              <a:t>使い方</a:t>
            </a:r>
            <a:endParaRPr lang="en-US" altLang="ja-JP" b="1" smtClean="0"/>
          </a:p>
          <a:p>
            <a:pPr>
              <a:buFont typeface="Wingdings" panose="05000000000000000000" pitchFamily="2" charset="2"/>
              <a:buChar char="l"/>
            </a:pPr>
            <a:r>
              <a:rPr lang="ja-JP" altLang="en-US" sz="1600" b="1" smtClean="0"/>
              <a:t>３つの</a:t>
            </a:r>
            <a:r>
              <a:rPr kumimoji="1" lang="ja-JP" altLang="en-US" sz="1600" b="1" smtClean="0"/>
              <a:t>シナリオを体感する</a:t>
            </a:r>
            <a:r>
              <a:rPr kumimoji="1" lang="en-US" altLang="ja-JP" sz="1600" smtClean="0"/>
              <a:t/>
            </a:r>
            <a:br>
              <a:rPr kumimoji="1" lang="en-US" altLang="ja-JP" sz="1600" smtClean="0"/>
            </a:br>
            <a:r>
              <a:rPr kumimoji="1" lang="ja-JP" altLang="en-US" sz="1600" smtClean="0"/>
              <a:t>「</a:t>
            </a:r>
            <a:r>
              <a:rPr kumimoji="1" lang="en-US" altLang="ja-JP" sz="1600" smtClean="0"/>
              <a:t>Ansible-Legacy</a:t>
            </a:r>
            <a:r>
              <a:rPr kumimoji="1" lang="ja-JP" altLang="en-US" sz="1600" smtClean="0"/>
              <a:t>」</a:t>
            </a:r>
            <a:r>
              <a:rPr lang="ja-JP" altLang="en-US" sz="1600" smtClean="0"/>
              <a:t> 「</a:t>
            </a:r>
            <a:r>
              <a:rPr lang="en-US" altLang="ja-JP" sz="1600" smtClean="0"/>
              <a:t>Ansible-</a:t>
            </a:r>
            <a:r>
              <a:rPr lang="en-US" altLang="ja-JP" sz="1600" err="1" smtClean="0"/>
              <a:t>LegacyRole</a:t>
            </a:r>
            <a:r>
              <a:rPr lang="ja-JP" altLang="en-US" sz="1600" smtClean="0"/>
              <a:t>」 「</a:t>
            </a:r>
            <a:r>
              <a:rPr lang="en-US" altLang="ja-JP" sz="1600" smtClean="0"/>
              <a:t>Ansible-Pioneer</a:t>
            </a:r>
            <a:r>
              <a:rPr lang="ja-JP" altLang="en-US" sz="1600" smtClean="0"/>
              <a:t>」</a:t>
            </a:r>
            <a:r>
              <a:rPr lang="en-US" altLang="ja-JP" sz="1600" smtClean="0"/>
              <a:t/>
            </a:r>
            <a:br>
              <a:rPr lang="en-US" altLang="ja-JP" sz="1600" smtClean="0"/>
            </a:br>
            <a:r>
              <a:rPr lang="en-US" altLang="ja-JP" sz="1600" smtClean="0"/>
              <a:t>3</a:t>
            </a:r>
            <a:r>
              <a:rPr lang="ja-JP" altLang="en-US" sz="1600" smtClean="0"/>
              <a:t>モードを実際に利用し、それぞれ</a:t>
            </a:r>
            <a:r>
              <a:rPr lang="ja-JP" altLang="en-US" sz="1600"/>
              <a:t>の</a:t>
            </a:r>
            <a:r>
              <a:rPr lang="ja-JP" altLang="en-US" sz="1600" smtClean="0"/>
              <a:t>強みと利用法を体感いただけます。</a:t>
            </a:r>
            <a:r>
              <a:rPr lang="en-US" altLang="ja-JP" sz="1600" smtClean="0"/>
              <a:t/>
            </a:r>
            <a:br>
              <a:rPr lang="en-US" altLang="ja-JP" sz="1600" smtClean="0"/>
            </a:br>
            <a:r>
              <a:rPr lang="en-US" altLang="ja-JP" sz="1600" smtClean="0"/>
              <a:t/>
            </a:r>
            <a:br>
              <a:rPr lang="en-US" altLang="ja-JP" sz="1600" smtClean="0"/>
            </a:br>
            <a:r>
              <a:rPr lang="ja-JP" altLang="en-US" sz="1600" smtClean="0"/>
              <a:t>各シナリオは独立しており、必要な章を選んで学習できます。</a:t>
            </a:r>
            <a:r>
              <a:rPr lang="en-US" altLang="ja-JP" sz="1600" smtClean="0"/>
              <a:t/>
            </a:r>
            <a:br>
              <a:rPr lang="en-US" altLang="ja-JP" sz="1600" smtClean="0"/>
            </a:br>
            <a:r>
              <a:rPr lang="ja-JP" altLang="en-US" sz="1600" u="sng" smtClean="0">
                <a:solidFill>
                  <a:srgbClr val="FF0000"/>
                </a:solidFill>
              </a:rPr>
              <a:t>下準備</a:t>
            </a:r>
            <a:r>
              <a:rPr lang="en-US" altLang="ja-JP" sz="1600" u="sng" smtClean="0">
                <a:solidFill>
                  <a:srgbClr val="FF0000"/>
                </a:solidFill>
              </a:rPr>
              <a:t>(</a:t>
            </a:r>
            <a:r>
              <a:rPr lang="ja-JP" altLang="en-US" sz="1600" u="sng" smtClean="0">
                <a:solidFill>
                  <a:srgbClr val="FF0000"/>
                </a:solidFill>
              </a:rPr>
              <a:t>次項</a:t>
            </a:r>
            <a:r>
              <a:rPr lang="en-US" altLang="ja-JP" sz="1600" u="sng" smtClean="0">
                <a:solidFill>
                  <a:srgbClr val="FF0000"/>
                </a:solidFill>
              </a:rPr>
              <a:t>)</a:t>
            </a:r>
            <a:r>
              <a:rPr lang="ja-JP" altLang="en-US" sz="1600" u="sng" smtClean="0">
                <a:solidFill>
                  <a:srgbClr val="FF0000"/>
                </a:solidFill>
              </a:rPr>
              <a:t>を終えた後、実習を開始して下さい</a:t>
            </a:r>
            <a:r>
              <a:rPr lang="ja-JP" altLang="en-US" sz="1600" smtClean="0"/>
              <a:t>。</a:t>
            </a:r>
            <a:r>
              <a:rPr lang="en-US" altLang="ja-JP" smtClean="0"/>
              <a:t/>
            </a:r>
            <a:br>
              <a:rPr lang="en-US" altLang="ja-JP" smtClean="0"/>
            </a:br>
            <a:r>
              <a:rPr lang="en-US" altLang="ja-JP" smtClean="0"/>
              <a:t/>
            </a:r>
            <a:br>
              <a:rPr lang="en-US" altLang="ja-JP" smtClean="0"/>
            </a:br>
            <a:r>
              <a:rPr lang="en-US" altLang="ja-JP" smtClean="0"/>
              <a:t/>
            </a:r>
            <a:br>
              <a:rPr lang="en-US" altLang="ja-JP" smtClean="0"/>
            </a:br>
            <a:endParaRPr lang="en-US" altLang="ja-JP" smtClean="0"/>
          </a:p>
        </p:txBody>
      </p:sp>
      <p:grpSp>
        <p:nvGrpSpPr>
          <p:cNvPr id="5" name="グループ化 4"/>
          <p:cNvGrpSpPr/>
          <p:nvPr/>
        </p:nvGrpSpPr>
        <p:grpSpPr>
          <a:xfrm>
            <a:off x="467430" y="3284980"/>
            <a:ext cx="6768940" cy="817872"/>
            <a:chOff x="4164548" y="3583689"/>
            <a:chExt cx="6768940" cy="817872"/>
          </a:xfrm>
        </p:grpSpPr>
        <p:pic>
          <p:nvPicPr>
            <p:cNvPr id="4" name="Picture 2" descr="http://10.197.18.59/uploadfiles/2100000204/MENU_GROUP_ICON/2100020001/anslgc.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64548" y="3587633"/>
              <a:ext cx="813928" cy="813928"/>
            </a:xfrm>
            <a:prstGeom prst="rect">
              <a:avLst/>
            </a:prstGeom>
            <a:noFill/>
            <a:extLst>
              <a:ext uri="{909E8E84-426E-40DD-AFC4-6F175D3DCCD1}">
                <a14:hiddenFill xmlns:a14="http://schemas.microsoft.com/office/drawing/2010/main">
                  <a:solidFill>
                    <a:srgbClr val="FFFFFF"/>
                  </a:solidFill>
                </a14:hiddenFill>
              </a:ext>
            </a:extLst>
          </p:spPr>
        </p:pic>
        <p:sp>
          <p:nvSpPr>
            <p:cNvPr id="8" name="テキスト ボックス 7"/>
            <p:cNvSpPr txBox="1"/>
            <p:nvPr/>
          </p:nvSpPr>
          <p:spPr>
            <a:xfrm>
              <a:off x="5076070" y="3583689"/>
              <a:ext cx="5857418" cy="584775"/>
            </a:xfrm>
            <a:prstGeom prst="rect">
              <a:avLst/>
            </a:prstGeom>
            <a:noFill/>
          </p:spPr>
          <p:txBody>
            <a:bodyPr wrap="square" rtlCol="0">
              <a:spAutoFit/>
            </a:bodyPr>
            <a:lstStyle/>
            <a:p>
              <a:r>
                <a:rPr kumimoji="1" lang="ja-JP" altLang="en-US" sz="1600" smtClean="0"/>
                <a:t>第</a:t>
              </a:r>
              <a:r>
                <a:rPr kumimoji="1" lang="en-US" altLang="ja-JP" sz="1600" smtClean="0"/>
                <a:t>1</a:t>
              </a:r>
              <a:r>
                <a:rPr kumimoji="1" lang="ja-JP" altLang="en-US" sz="1600" smtClean="0"/>
                <a:t>章 </a:t>
              </a:r>
              <a:r>
                <a:rPr kumimoji="1" lang="en-US" altLang="ja-JP" sz="1600" smtClean="0"/>
                <a:t>Ansible</a:t>
              </a:r>
              <a:r>
                <a:rPr lang="en-US" altLang="ja-JP" sz="1600" smtClean="0"/>
                <a:t>-Legacy</a:t>
              </a:r>
              <a:r>
                <a:rPr lang="ja-JP" altLang="en-US" sz="1600" smtClean="0"/>
                <a:t>編</a:t>
              </a:r>
              <a:r>
                <a:rPr lang="en-US" altLang="ja-JP" sz="1600"/>
                <a:t/>
              </a:r>
              <a:br>
                <a:rPr lang="en-US" altLang="ja-JP" sz="1600"/>
              </a:br>
              <a:r>
                <a:rPr lang="en-US" altLang="ja-JP" sz="1600" smtClean="0"/>
                <a:t>playbook(YAML</a:t>
              </a:r>
              <a:r>
                <a:rPr lang="ja-JP" altLang="en-US" sz="1600" smtClean="0"/>
                <a:t>ファイル</a:t>
              </a:r>
              <a:r>
                <a:rPr lang="en-US" altLang="ja-JP" sz="1600" smtClean="0"/>
                <a:t>)</a:t>
              </a:r>
              <a:r>
                <a:rPr lang="ja-JP" altLang="en-US" sz="1600" smtClean="0"/>
                <a:t>を登録、利用する</a:t>
              </a:r>
              <a:endParaRPr lang="en-US" altLang="ja-JP" sz="1600" smtClean="0"/>
            </a:p>
          </p:txBody>
        </p:sp>
      </p:grpSp>
      <p:grpSp>
        <p:nvGrpSpPr>
          <p:cNvPr id="13" name="グループ化 12"/>
          <p:cNvGrpSpPr/>
          <p:nvPr/>
        </p:nvGrpSpPr>
        <p:grpSpPr>
          <a:xfrm>
            <a:off x="467430" y="4256706"/>
            <a:ext cx="5328740" cy="813929"/>
            <a:chOff x="4164548" y="4528317"/>
            <a:chExt cx="5328740" cy="813929"/>
          </a:xfrm>
        </p:grpSpPr>
        <p:pic>
          <p:nvPicPr>
            <p:cNvPr id="7" name="図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64548" y="4528317"/>
              <a:ext cx="813929" cy="813929"/>
            </a:xfrm>
            <a:prstGeom prst="rect">
              <a:avLst/>
            </a:prstGeom>
          </p:spPr>
        </p:pic>
        <p:sp>
          <p:nvSpPr>
            <p:cNvPr id="9" name="テキスト ボックス 8"/>
            <p:cNvSpPr txBox="1"/>
            <p:nvPr/>
          </p:nvSpPr>
          <p:spPr>
            <a:xfrm>
              <a:off x="5076070" y="4547823"/>
              <a:ext cx="4417218" cy="584775"/>
            </a:xfrm>
            <a:prstGeom prst="rect">
              <a:avLst/>
            </a:prstGeom>
            <a:noFill/>
          </p:spPr>
          <p:txBody>
            <a:bodyPr wrap="square" rtlCol="0">
              <a:spAutoFit/>
            </a:bodyPr>
            <a:lstStyle/>
            <a:p>
              <a:r>
                <a:rPr kumimoji="1" lang="ja-JP" altLang="en-US" sz="1600" smtClean="0"/>
                <a:t>第</a:t>
              </a:r>
              <a:r>
                <a:rPr kumimoji="1" lang="en-US" altLang="ja-JP" sz="1600" smtClean="0"/>
                <a:t>2</a:t>
              </a:r>
              <a:r>
                <a:rPr lang="ja-JP" altLang="en-US" sz="1600" smtClean="0"/>
                <a:t>章 </a:t>
              </a:r>
              <a:r>
                <a:rPr kumimoji="1" lang="en-US" altLang="ja-JP" sz="1600" smtClean="0"/>
                <a:t>Ansible</a:t>
              </a:r>
              <a:r>
                <a:rPr lang="en-US" altLang="ja-JP" sz="1600" smtClean="0"/>
                <a:t>-LegacyRole</a:t>
              </a:r>
              <a:r>
                <a:rPr lang="ja-JP" altLang="en-US" sz="1600" smtClean="0"/>
                <a:t>編</a:t>
              </a:r>
              <a:r>
                <a:rPr lang="en-US" altLang="ja-JP" sz="1600" smtClean="0"/>
                <a:t/>
              </a:r>
              <a:br>
                <a:rPr lang="en-US" altLang="ja-JP" sz="1600" smtClean="0"/>
              </a:br>
              <a:r>
                <a:rPr lang="ja-JP" altLang="en-US" sz="1600">
                  <a:latin typeface="+mn-ea"/>
                </a:rPr>
                <a:t>ロールパッケージを登録、</a:t>
              </a:r>
              <a:r>
                <a:rPr lang="ja-JP" altLang="en-US" sz="1600" smtClean="0">
                  <a:latin typeface="+mn-ea"/>
                </a:rPr>
                <a:t>利用する。</a:t>
              </a:r>
              <a:endParaRPr lang="en-US" altLang="ja-JP" sz="1600" smtClean="0"/>
            </a:p>
          </p:txBody>
        </p:sp>
      </p:grpSp>
      <p:grpSp>
        <p:nvGrpSpPr>
          <p:cNvPr id="16" name="グループ化 15"/>
          <p:cNvGrpSpPr/>
          <p:nvPr/>
        </p:nvGrpSpPr>
        <p:grpSpPr>
          <a:xfrm>
            <a:off x="467430" y="5224488"/>
            <a:ext cx="7449572" cy="843029"/>
            <a:chOff x="4132739" y="5491941"/>
            <a:chExt cx="7994988" cy="843029"/>
          </a:xfrm>
        </p:grpSpPr>
        <p:pic>
          <p:nvPicPr>
            <p:cNvPr id="6" name="図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32739" y="5491941"/>
              <a:ext cx="873519" cy="843029"/>
            </a:xfrm>
            <a:prstGeom prst="rect">
              <a:avLst/>
            </a:prstGeom>
          </p:spPr>
        </p:pic>
        <p:sp>
          <p:nvSpPr>
            <p:cNvPr id="10" name="テキスト ボックス 9"/>
            <p:cNvSpPr txBox="1"/>
            <p:nvPr/>
          </p:nvSpPr>
          <p:spPr>
            <a:xfrm>
              <a:off x="5110996" y="5491942"/>
              <a:ext cx="7016731" cy="830997"/>
            </a:xfrm>
            <a:prstGeom prst="rect">
              <a:avLst/>
            </a:prstGeom>
            <a:noFill/>
          </p:spPr>
          <p:txBody>
            <a:bodyPr wrap="square" rtlCol="0">
              <a:spAutoFit/>
            </a:bodyPr>
            <a:lstStyle/>
            <a:p>
              <a:r>
                <a:rPr kumimoji="1" lang="ja-JP" altLang="en-US" sz="1600" smtClean="0"/>
                <a:t>第</a:t>
              </a:r>
              <a:r>
                <a:rPr kumimoji="1" lang="en-US" altLang="ja-JP" sz="1600" smtClean="0"/>
                <a:t>3</a:t>
              </a:r>
              <a:r>
                <a:rPr kumimoji="1" lang="ja-JP" altLang="en-US" sz="1600" smtClean="0"/>
                <a:t>章 </a:t>
              </a:r>
              <a:r>
                <a:rPr kumimoji="1" lang="en-US" altLang="ja-JP" sz="1600" smtClean="0"/>
                <a:t>Ansible</a:t>
              </a:r>
              <a:r>
                <a:rPr lang="en-US" altLang="ja-JP" sz="1600" smtClean="0"/>
                <a:t>-Pioneer</a:t>
              </a:r>
              <a:r>
                <a:rPr lang="ja-JP" altLang="en-US" sz="1600" smtClean="0"/>
                <a:t>編</a:t>
              </a:r>
              <a:r>
                <a:rPr lang="en-US" altLang="ja-JP" sz="1600" smtClean="0"/>
                <a:t/>
              </a:r>
              <a:br>
                <a:rPr lang="en-US" altLang="ja-JP" sz="1600" smtClean="0"/>
              </a:br>
              <a:r>
                <a:rPr lang="en-US" altLang="ja-JP" sz="1600" smtClean="0"/>
                <a:t>ITA</a:t>
              </a:r>
              <a:r>
                <a:rPr lang="ja-JP" altLang="en-US" sz="1600" err="1" smtClean="0"/>
                <a:t>が提</a:t>
              </a:r>
              <a:r>
                <a:rPr lang="ja-JP" altLang="en-US" sz="1600" smtClean="0"/>
                <a:t>供する</a:t>
              </a:r>
              <a:r>
                <a:rPr lang="en-US" altLang="ja-JP" sz="1600" smtClean="0"/>
                <a:t>Ansible</a:t>
              </a:r>
              <a:r>
                <a:rPr lang="ja-JP" altLang="en-US" sz="1600" smtClean="0"/>
                <a:t>独自</a:t>
              </a:r>
              <a:r>
                <a:rPr lang="ja-JP" altLang="en-US" sz="1600"/>
                <a:t>モジュール</a:t>
              </a:r>
              <a:r>
                <a:rPr lang="ja-JP" altLang="en-US" sz="1600" smtClean="0"/>
                <a:t>を用い、</a:t>
              </a:r>
              <a:r>
                <a:rPr lang="en-US" altLang="ja-JP" sz="1600" smtClean="0"/>
                <a:t/>
              </a:r>
              <a:br>
                <a:rPr lang="en-US" altLang="ja-JP" sz="1600" smtClean="0"/>
              </a:br>
              <a:r>
                <a:rPr lang="ja-JP" altLang="en-US" sz="1600" smtClean="0"/>
                <a:t>対話</a:t>
              </a:r>
              <a:r>
                <a:rPr lang="ja-JP" altLang="en-US" sz="1600"/>
                <a:t>ファイル</a:t>
              </a:r>
              <a:r>
                <a:rPr lang="ja-JP" altLang="en-US" sz="1600" smtClean="0"/>
                <a:t>を登録、利用する。</a:t>
              </a:r>
              <a:endParaRPr lang="en-US" altLang="ja-JP" sz="1600" smtClean="0"/>
            </a:p>
          </p:txBody>
        </p:sp>
      </p:grpSp>
    </p:spTree>
    <p:extLst>
      <p:ext uri="{BB962C8B-B14F-4D97-AF65-F5344CB8AC3E}">
        <p14:creationId xmlns:p14="http://schemas.microsoft.com/office/powerpoint/2010/main" val="342468790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 name="カギ線コネクタ 122"/>
          <p:cNvCxnSpPr/>
          <p:nvPr/>
        </p:nvCxnSpPr>
        <p:spPr bwMode="auto">
          <a:xfrm flipV="1">
            <a:off x="3707880" y="5811081"/>
            <a:ext cx="0" cy="394746"/>
          </a:xfrm>
          <a:prstGeom prst="straightConnector1">
            <a:avLst/>
          </a:prstGeom>
          <a:ln>
            <a:headEnd type="none" w="med" len="med"/>
            <a:tailEnd type="triangle" w="med" len="med"/>
          </a:ln>
          <a:extLst/>
        </p:spPr>
        <p:style>
          <a:lnRef idx="3">
            <a:schemeClr val="accent6"/>
          </a:lnRef>
          <a:fillRef idx="0">
            <a:schemeClr val="accent6"/>
          </a:fillRef>
          <a:effectRef idx="2">
            <a:schemeClr val="accent6"/>
          </a:effectRef>
          <a:fontRef idx="minor">
            <a:schemeClr val="tx1"/>
          </a:fontRef>
        </p:style>
      </p:cxnSp>
      <p:sp>
        <p:nvSpPr>
          <p:cNvPr id="3" name="コンテンツ プレースホルダー 2"/>
          <p:cNvSpPr>
            <a:spLocks noGrp="1"/>
          </p:cNvSpPr>
          <p:nvPr>
            <p:ph sz="quarter" idx="10"/>
          </p:nvPr>
        </p:nvSpPr>
        <p:spPr>
          <a:xfrm>
            <a:off x="179512" y="836711"/>
            <a:ext cx="8784976" cy="5639151"/>
          </a:xfrm>
        </p:spPr>
        <p:txBody>
          <a:bodyPr/>
          <a:lstStyle/>
          <a:p>
            <a:r>
              <a:rPr kumimoji="1" lang="en-US" altLang="ja-JP" b="1" smtClean="0"/>
              <a:t>ITAreadme</a:t>
            </a:r>
            <a:r>
              <a:rPr lang="ja-JP" altLang="en-US" b="1" smtClean="0"/>
              <a:t>の記述</a:t>
            </a:r>
            <a:r>
              <a:rPr lang="en-US" altLang="ja-JP" sz="1600" smtClean="0"/>
              <a:t/>
            </a:r>
            <a:br>
              <a:rPr lang="en-US" altLang="ja-JP" sz="1600" smtClean="0"/>
            </a:br>
            <a:r>
              <a:rPr lang="en-US" altLang="ja-JP" sz="1600" smtClean="0"/>
              <a:t>ita_readme</a:t>
            </a:r>
            <a:r>
              <a:rPr lang="ja-JP" altLang="en-US" sz="1600" smtClean="0"/>
              <a:t>は、変数の定義を追加・変更するための設定ファイルです。</a:t>
            </a:r>
            <a:r>
              <a:rPr lang="en-US" altLang="ja-JP" sz="1600" smtClean="0"/>
              <a:t/>
            </a:r>
            <a:br>
              <a:rPr lang="en-US" altLang="ja-JP" sz="1600" smtClean="0"/>
            </a:br>
            <a:r>
              <a:rPr lang="en-US" altLang="ja-JP" sz="1400" smtClean="0"/>
              <a:t>※ITAreadme</a:t>
            </a:r>
            <a:r>
              <a:rPr lang="ja-JP" altLang="en-US" sz="1400" smtClean="0"/>
              <a:t>について、詳細</a:t>
            </a:r>
            <a:r>
              <a:rPr lang="ja-JP" altLang="en-US" sz="1400"/>
              <a:t>は</a:t>
            </a:r>
            <a:r>
              <a:rPr lang="ja-JP" altLang="en-US" sz="1400" kern="1200">
                <a:solidFill>
                  <a:srgbClr val="000000"/>
                </a:solidFill>
                <a:hlinkClick r:id="rId2"/>
              </a:rPr>
              <a:t>マニュアル</a:t>
            </a:r>
            <a:r>
              <a:rPr lang="ja-JP" altLang="en-US" sz="1400"/>
              <a:t>をご参照ください。</a:t>
            </a:r>
            <a:r>
              <a:rPr lang="en-US" altLang="ja-JP" sz="1800"/>
              <a:t/>
            </a:r>
            <a:br>
              <a:rPr lang="en-US" altLang="ja-JP" sz="1800"/>
            </a:br>
            <a:r>
              <a:rPr lang="en-US" altLang="ja-JP" sz="1600"/>
              <a:t/>
            </a:r>
            <a:br>
              <a:rPr lang="en-US" altLang="ja-JP" sz="1600"/>
            </a:br>
            <a:endParaRPr lang="en-US" altLang="ja-JP" sz="1600" smtClean="0"/>
          </a:p>
          <a:p>
            <a:pPr marL="0" indent="0">
              <a:buNone/>
            </a:pPr>
            <a:r>
              <a:rPr lang="en-US" altLang="ja-JP" sz="1600" smtClean="0"/>
              <a:t/>
            </a:r>
            <a:br>
              <a:rPr lang="en-US" altLang="ja-JP" sz="1600" smtClean="0"/>
            </a:br>
            <a:r>
              <a:rPr lang="en-US" altLang="ja-JP" sz="1600" smtClean="0"/>
              <a:t/>
            </a:r>
            <a:br>
              <a:rPr lang="en-US" altLang="ja-JP" sz="1600" smtClean="0"/>
            </a:br>
            <a:r>
              <a:rPr lang="en-US" altLang="ja-JP" sz="1600" smtClean="0"/>
              <a:t/>
            </a:r>
            <a:br>
              <a:rPr lang="en-US" altLang="ja-JP" sz="1600" smtClean="0"/>
            </a:br>
            <a:r>
              <a:rPr lang="en-US" altLang="ja-JP" sz="1600" smtClean="0"/>
              <a:t>  </a:t>
            </a:r>
            <a:endParaRPr lang="en-US" altLang="ja-JP" sz="1600"/>
          </a:p>
        </p:txBody>
      </p:sp>
      <p:sp>
        <p:nvSpPr>
          <p:cNvPr id="2" name="タイトル 1"/>
          <p:cNvSpPr>
            <a:spLocks noGrp="1"/>
          </p:cNvSpPr>
          <p:nvPr>
            <p:ph type="title"/>
          </p:nvPr>
        </p:nvSpPr>
        <p:spPr/>
        <p:txBody>
          <a:bodyPr/>
          <a:lstStyle/>
          <a:p>
            <a:r>
              <a:rPr kumimoji="1" lang="en-US" altLang="ja-JP" smtClean="0"/>
              <a:t>2.2 </a:t>
            </a:r>
            <a:r>
              <a:rPr kumimoji="1" lang="ja-JP" altLang="en-US" smtClean="0"/>
              <a:t>事前準備 </a:t>
            </a:r>
            <a:r>
              <a:rPr kumimoji="1" lang="en-US" altLang="ja-JP" smtClean="0"/>
              <a:t>(</a:t>
            </a:r>
            <a:r>
              <a:rPr lang="en-US" altLang="ja-JP"/>
              <a:t>2</a:t>
            </a:r>
            <a:r>
              <a:rPr kumimoji="1" lang="en-US" altLang="ja-JP" smtClean="0"/>
              <a:t>/</a:t>
            </a:r>
            <a:r>
              <a:rPr lang="en-US" altLang="ja-JP" smtClean="0"/>
              <a:t>4</a:t>
            </a:r>
            <a:r>
              <a:rPr kumimoji="1" lang="en-US" altLang="ja-JP" smtClean="0"/>
              <a:t>)</a:t>
            </a:r>
            <a:r>
              <a:rPr lang="en-US" altLang="ja-JP" smtClean="0"/>
              <a:t> ITAreadme</a:t>
            </a:r>
            <a:endParaRPr kumimoji="1" lang="ja-JP" altLang="en-US"/>
          </a:p>
        </p:txBody>
      </p:sp>
      <p:sp>
        <p:nvSpPr>
          <p:cNvPr id="4" name="フローチャート : 書類 51"/>
          <p:cNvSpPr/>
          <p:nvPr/>
        </p:nvSpPr>
        <p:spPr bwMode="auto">
          <a:xfrm>
            <a:off x="275500" y="5361110"/>
            <a:ext cx="2221466" cy="900636"/>
          </a:xfrm>
          <a:prstGeom prst="flowChartDocument">
            <a:avLst/>
          </a:prstGeom>
          <a:ln>
            <a:solidFill>
              <a:schemeClr val="tx1"/>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altLang="ja-JP" sz="1200" b="1" u="sng" smtClean="0"/>
              <a:t>ITAreadme</a:t>
            </a:r>
            <a:r>
              <a:rPr lang="en-US" altLang="ja-JP" sz="1200" smtClean="0"/>
              <a:t/>
            </a:r>
            <a:br>
              <a:rPr lang="en-US" altLang="ja-JP" sz="1200" smtClean="0"/>
            </a:br>
            <a:r>
              <a:rPr lang="en-US" altLang="ja-JP" sz="1200" smtClean="0"/>
              <a:t>sudo_users: </a:t>
            </a:r>
          </a:p>
          <a:p>
            <a:r>
              <a:rPr lang="en-US" altLang="ja-JP" sz="1200" smtClean="0"/>
              <a:t>  </a:t>
            </a:r>
            <a:r>
              <a:rPr lang="en-US" altLang="ja-JP" sz="1200"/>
              <a:t>- name: </a:t>
            </a:r>
            <a:r>
              <a:rPr lang="en-US" altLang="ja-JP" sz="1200">
                <a:latin typeface="Consolas" panose="020B0609020204030204" pitchFamily="49" charset="0"/>
                <a:cs typeface="Consolas" panose="020B0609020204030204" pitchFamily="49" charset="0"/>
              </a:rPr>
              <a:t/>
            </a:r>
            <a:br>
              <a:rPr lang="en-US" altLang="ja-JP" sz="1200">
                <a:latin typeface="Consolas" panose="020B0609020204030204" pitchFamily="49" charset="0"/>
                <a:cs typeface="Consolas" panose="020B0609020204030204" pitchFamily="49" charset="0"/>
              </a:rPr>
            </a:br>
            <a:endParaRPr lang="en-US" altLang="ja-JP" sz="1200" smtClean="0">
              <a:latin typeface="Consolas" panose="020B0609020204030204" pitchFamily="49" charset="0"/>
              <a:ea typeface="+mj-ea"/>
              <a:cs typeface="Consolas" panose="020B0609020204030204" pitchFamily="49" charset="0"/>
            </a:endParaRPr>
          </a:p>
        </p:txBody>
      </p:sp>
      <p:graphicFrame>
        <p:nvGraphicFramePr>
          <p:cNvPr id="7" name="表 6"/>
          <p:cNvGraphicFramePr>
            <a:graphicFrameLocks noGrp="1"/>
          </p:cNvGraphicFramePr>
          <p:nvPr>
            <p:extLst>
              <p:ext uri="{D42A27DB-BD31-4B8C-83A1-F6EECF244321}">
                <p14:modId xmlns:p14="http://schemas.microsoft.com/office/powerpoint/2010/main" val="1297019408"/>
              </p:ext>
            </p:extLst>
          </p:nvPr>
        </p:nvGraphicFramePr>
        <p:xfrm>
          <a:off x="4860040" y="5496468"/>
          <a:ext cx="3892712" cy="629920"/>
        </p:xfrm>
        <a:graphic>
          <a:graphicData uri="http://schemas.openxmlformats.org/drawingml/2006/table">
            <a:tbl>
              <a:tblPr firstRow="1" bandRow="1">
                <a:tableStyleId>{93296810-A885-4BE3-A3E7-6D5BEEA58F35}</a:tableStyleId>
              </a:tblPr>
              <a:tblGrid>
                <a:gridCol w="1321403">
                  <a:extLst>
                    <a:ext uri="{9D8B030D-6E8A-4147-A177-3AD203B41FA5}">
                      <a16:colId xmlns:a16="http://schemas.microsoft.com/office/drawing/2014/main" val="916670131"/>
                    </a:ext>
                  </a:extLst>
                </a:gridCol>
                <a:gridCol w="1257995">
                  <a:extLst>
                    <a:ext uri="{9D8B030D-6E8A-4147-A177-3AD203B41FA5}">
                      <a16:colId xmlns:a16="http://schemas.microsoft.com/office/drawing/2014/main" val="4118183924"/>
                    </a:ext>
                  </a:extLst>
                </a:gridCol>
                <a:gridCol w="1313314">
                  <a:extLst>
                    <a:ext uri="{9D8B030D-6E8A-4147-A177-3AD203B41FA5}">
                      <a16:colId xmlns:a16="http://schemas.microsoft.com/office/drawing/2014/main" val="2631244197"/>
                    </a:ext>
                  </a:extLst>
                </a:gridCol>
              </a:tblGrid>
              <a:tr h="0">
                <a:tc>
                  <a:txBody>
                    <a:bodyPr/>
                    <a:lstStyle/>
                    <a:p>
                      <a:r>
                        <a:rPr kumimoji="1" lang="ja-JP" altLang="en-US" sz="1100" smtClean="0"/>
                        <a:t>変数名</a:t>
                      </a:r>
                      <a:endParaRPr kumimoji="1" lang="ja-JP" altLang="en-US" sz="1100"/>
                    </a:p>
                  </a:txBody>
                  <a:tcPr/>
                </a:tc>
                <a:tc>
                  <a:txBody>
                    <a:bodyPr/>
                    <a:lstStyle/>
                    <a:p>
                      <a:r>
                        <a:rPr kumimoji="1" lang="ja-JP" altLang="en-US" sz="1100" smtClean="0"/>
                        <a:t>メンバー変数名</a:t>
                      </a:r>
                      <a:endParaRPr kumimoji="1" lang="ja-JP" altLang="en-US" sz="11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100" smtClean="0"/>
                        <a:t>具体値</a:t>
                      </a:r>
                    </a:p>
                  </a:txBody>
                  <a:tcPr/>
                </a:tc>
                <a:extLst>
                  <a:ext uri="{0D108BD9-81ED-4DB2-BD59-A6C34878D82A}">
                    <a16:rowId xmlns:a16="http://schemas.microsoft.com/office/drawing/2014/main" val="295474219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100" smtClean="0"/>
                        <a:t>LCA_sudo_users</a:t>
                      </a:r>
                      <a:endParaRPr kumimoji="1" lang="ja-JP" altLang="en-US" sz="11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100" smtClean="0"/>
                        <a:t>[0].name</a:t>
                      </a:r>
                      <a:endParaRPr kumimoji="1" lang="ja-JP" altLang="en-US" sz="1100" smtClean="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100" smtClean="0"/>
                        <a:t>example_name</a:t>
                      </a:r>
                    </a:p>
                  </a:txBody>
                  <a:tcPr/>
                </a:tc>
                <a:extLst>
                  <a:ext uri="{0D108BD9-81ED-4DB2-BD59-A6C34878D82A}">
                    <a16:rowId xmlns:a16="http://schemas.microsoft.com/office/drawing/2014/main" val="2694506176"/>
                  </a:ext>
                </a:extLst>
              </a:tr>
            </a:tbl>
          </a:graphicData>
        </a:graphic>
      </p:graphicFrame>
      <p:sp>
        <p:nvSpPr>
          <p:cNvPr id="9" name="テキスト ボックス 8"/>
          <p:cNvSpPr txBox="1"/>
          <p:nvPr/>
        </p:nvSpPr>
        <p:spPr>
          <a:xfrm>
            <a:off x="6156289" y="3631942"/>
            <a:ext cx="1980029" cy="307777"/>
          </a:xfrm>
          <a:prstGeom prst="rect">
            <a:avLst/>
          </a:prstGeom>
          <a:noFill/>
        </p:spPr>
        <p:txBody>
          <a:bodyPr wrap="none" rtlCol="0">
            <a:spAutoFit/>
          </a:bodyPr>
          <a:lstStyle/>
          <a:p>
            <a:r>
              <a:rPr kumimoji="1" lang="ja-JP" altLang="en-US" sz="1400" smtClean="0"/>
              <a:t>実際に利用される変数</a:t>
            </a:r>
            <a:endParaRPr kumimoji="1" lang="ja-JP" altLang="en-US" sz="1400"/>
          </a:p>
        </p:txBody>
      </p:sp>
      <p:sp>
        <p:nvSpPr>
          <p:cNvPr id="18" name="テキスト ボックス 17"/>
          <p:cNvSpPr txBox="1"/>
          <p:nvPr/>
        </p:nvSpPr>
        <p:spPr>
          <a:xfrm>
            <a:off x="5131327" y="5241391"/>
            <a:ext cx="1082348" cy="307777"/>
          </a:xfrm>
          <a:prstGeom prst="rect">
            <a:avLst/>
          </a:prstGeom>
          <a:noFill/>
        </p:spPr>
        <p:txBody>
          <a:bodyPr wrap="none" rtlCol="0">
            <a:spAutoFit/>
          </a:bodyPr>
          <a:lstStyle/>
          <a:p>
            <a:r>
              <a:rPr lang="ja-JP" altLang="en-US" sz="1400" smtClean="0"/>
              <a:t>代入値管理</a:t>
            </a:r>
            <a:endParaRPr kumimoji="1" lang="ja-JP" altLang="en-US" sz="1400"/>
          </a:p>
        </p:txBody>
      </p:sp>
      <p:cxnSp>
        <p:nvCxnSpPr>
          <p:cNvPr id="15" name="カギ線コネクタ 122"/>
          <p:cNvCxnSpPr>
            <a:stCxn id="4" idx="3"/>
            <a:endCxn id="7" idx="1"/>
          </p:cNvCxnSpPr>
          <p:nvPr/>
        </p:nvCxnSpPr>
        <p:spPr bwMode="auto">
          <a:xfrm>
            <a:off x="2496966" y="5811428"/>
            <a:ext cx="2363074" cy="0"/>
          </a:xfrm>
          <a:prstGeom prst="straightConnector1">
            <a:avLst/>
          </a:prstGeom>
          <a:ln>
            <a:headEnd type="none" w="med" len="med"/>
            <a:tailEnd type="triangle" w="med" len="med"/>
          </a:ln>
          <a:extLst/>
        </p:spPr>
        <p:style>
          <a:lnRef idx="3">
            <a:schemeClr val="accent6"/>
          </a:lnRef>
          <a:fillRef idx="0">
            <a:schemeClr val="accent6"/>
          </a:fillRef>
          <a:effectRef idx="2">
            <a:schemeClr val="accent6"/>
          </a:effectRef>
          <a:fontRef idx="minor">
            <a:schemeClr val="tx1"/>
          </a:fontRef>
        </p:style>
      </p:cxnSp>
      <p:cxnSp>
        <p:nvCxnSpPr>
          <p:cNvPr id="24" name="カギ線コネクタ 122"/>
          <p:cNvCxnSpPr>
            <a:stCxn id="7" idx="0"/>
            <a:endCxn id="46" idx="2"/>
          </p:cNvCxnSpPr>
          <p:nvPr/>
        </p:nvCxnSpPr>
        <p:spPr bwMode="auto">
          <a:xfrm rot="5400000" flipH="1" flipV="1">
            <a:off x="6924859" y="4840367"/>
            <a:ext cx="537638" cy="774565"/>
          </a:xfrm>
          <a:prstGeom prst="bentConnector3">
            <a:avLst>
              <a:gd name="adj1" fmla="val 50000"/>
            </a:avLst>
          </a:prstGeom>
          <a:ln>
            <a:headEnd type="none" w="med" len="med"/>
            <a:tailEnd type="triangle" w="med" len="med"/>
          </a:ln>
          <a:extLst/>
        </p:spPr>
        <p:style>
          <a:lnRef idx="3">
            <a:schemeClr val="accent6"/>
          </a:lnRef>
          <a:fillRef idx="0">
            <a:schemeClr val="accent6"/>
          </a:fillRef>
          <a:effectRef idx="2">
            <a:schemeClr val="accent6"/>
          </a:effectRef>
          <a:fontRef idx="minor">
            <a:schemeClr val="tx1"/>
          </a:fontRef>
        </p:style>
      </p:cxnSp>
      <p:pic>
        <p:nvPicPr>
          <p:cNvPr id="5" name="図 4"/>
          <p:cNvPicPr>
            <a:picLocks noChangeAspect="1"/>
          </p:cNvPicPr>
          <p:nvPr/>
        </p:nvPicPr>
        <p:blipFill>
          <a:blip r:embed="rId3"/>
          <a:stretch>
            <a:fillRect/>
          </a:stretch>
        </p:blipFill>
        <p:spPr>
          <a:xfrm>
            <a:off x="4626392" y="4924412"/>
            <a:ext cx="578326" cy="578326"/>
          </a:xfrm>
          <a:prstGeom prst="rect">
            <a:avLst/>
          </a:prstGeom>
        </p:spPr>
      </p:pic>
      <p:cxnSp>
        <p:nvCxnSpPr>
          <p:cNvPr id="21" name="カギ線コネクタ 122"/>
          <p:cNvCxnSpPr>
            <a:stCxn id="6" idx="3"/>
            <a:endCxn id="46" idx="1"/>
          </p:cNvCxnSpPr>
          <p:nvPr/>
        </p:nvCxnSpPr>
        <p:spPr bwMode="auto">
          <a:xfrm>
            <a:off x="2589005" y="4469366"/>
            <a:ext cx="3839295" cy="15981"/>
          </a:xfrm>
          <a:prstGeom prst="straightConnector1">
            <a:avLst/>
          </a:prstGeom>
          <a:ln>
            <a:headEnd type="none" w="med" len="med"/>
            <a:tailEnd type="triangle" w="med" len="med"/>
          </a:ln>
          <a:extLst/>
        </p:spPr>
        <p:style>
          <a:lnRef idx="3">
            <a:schemeClr val="accent6"/>
          </a:lnRef>
          <a:fillRef idx="0">
            <a:schemeClr val="accent6"/>
          </a:fillRef>
          <a:effectRef idx="2">
            <a:schemeClr val="accent6"/>
          </a:effectRef>
          <a:fontRef idx="minor">
            <a:schemeClr val="tx1"/>
          </a:fontRef>
        </p:style>
      </p:cxnSp>
      <p:sp>
        <p:nvSpPr>
          <p:cNvPr id="6" name="フローチャート : 書類 51"/>
          <p:cNvSpPr/>
          <p:nvPr/>
        </p:nvSpPr>
        <p:spPr bwMode="auto">
          <a:xfrm>
            <a:off x="283683" y="3923738"/>
            <a:ext cx="2305322" cy="1091255"/>
          </a:xfrm>
          <a:prstGeom prst="flowChartDocument">
            <a:avLst/>
          </a:prstGeom>
          <a:ln>
            <a:solidFill>
              <a:schemeClr val="tx1"/>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altLang="ja-JP" sz="1200" b="1" u="sng" smtClean="0">
                <a:latin typeface="Consolas" panose="020B0609020204030204" pitchFamily="49" charset="0"/>
                <a:ea typeface="+mj-ea"/>
                <a:cs typeface="Consolas" panose="020B0609020204030204" pitchFamily="49" charset="0"/>
              </a:rPr>
              <a:t>defaults/main.yml</a:t>
            </a:r>
            <a:r>
              <a:rPr lang="en-US" altLang="ja-JP" sz="1200" smtClean="0">
                <a:latin typeface="Consolas" panose="020B0609020204030204" pitchFamily="49" charset="0"/>
                <a:ea typeface="+mj-ea"/>
                <a:cs typeface="Consolas" panose="020B0609020204030204" pitchFamily="49" charset="0"/>
              </a:rPr>
              <a:t/>
            </a:r>
            <a:br>
              <a:rPr lang="en-US" altLang="ja-JP" sz="1200" smtClean="0">
                <a:latin typeface="Consolas" panose="020B0609020204030204" pitchFamily="49" charset="0"/>
                <a:ea typeface="+mj-ea"/>
                <a:cs typeface="Consolas" panose="020B0609020204030204" pitchFamily="49" charset="0"/>
              </a:rPr>
            </a:br>
            <a:r>
              <a:rPr lang="en-US" altLang="ja-JP" sz="1200"/>
              <a:t>sudo_package: </a:t>
            </a:r>
            <a:r>
              <a:rPr lang="en-US" altLang="ja-JP" sz="1200" smtClean="0"/>
              <a:t>sudo</a:t>
            </a:r>
            <a:endParaRPr lang="en-US" altLang="ja-JP" sz="1200" smtClean="0">
              <a:latin typeface="Consolas" panose="020B0609020204030204" pitchFamily="49" charset="0"/>
              <a:ea typeface="+mj-ea"/>
              <a:cs typeface="Consolas" panose="020B0609020204030204" pitchFamily="49" charset="0"/>
            </a:endParaRPr>
          </a:p>
          <a:p>
            <a:r>
              <a:rPr lang="en-US" altLang="ja-JP" sz="1200" smtClean="0"/>
              <a:t>sudo_users</a:t>
            </a:r>
            <a:r>
              <a:rPr lang="en-US" altLang="ja-JP" sz="1200"/>
              <a:t>: </a:t>
            </a:r>
            <a:r>
              <a:rPr lang="en-US" altLang="ja-JP" sz="1200" smtClean="0"/>
              <a:t>[]</a:t>
            </a:r>
          </a:p>
          <a:p>
            <a:endParaRPr lang="en-US" altLang="ja-JP" sz="1200"/>
          </a:p>
        </p:txBody>
      </p:sp>
      <p:sp>
        <p:nvSpPr>
          <p:cNvPr id="19" name="テキスト ボックス 18"/>
          <p:cNvSpPr txBox="1"/>
          <p:nvPr/>
        </p:nvSpPr>
        <p:spPr>
          <a:xfrm>
            <a:off x="278951" y="2537211"/>
            <a:ext cx="3096308" cy="523220"/>
          </a:xfrm>
          <a:prstGeom prst="rect">
            <a:avLst/>
          </a:prstGeom>
          <a:solidFill>
            <a:schemeClr val="bg2">
              <a:lumMod val="85000"/>
            </a:schemeClr>
          </a:solidFill>
        </p:spPr>
        <p:txBody>
          <a:bodyPr wrap="square" rtlCol="0">
            <a:spAutoFit/>
          </a:bodyPr>
          <a:lstStyle/>
          <a:p>
            <a:r>
              <a:rPr lang="en-US" altLang="ja-JP" sz="1400" smtClean="0"/>
              <a:t>sudo_users</a:t>
            </a:r>
            <a:r>
              <a:rPr lang="en-US" altLang="ja-JP" sz="1400"/>
              <a:t>: </a:t>
            </a:r>
          </a:p>
          <a:p>
            <a:r>
              <a:rPr lang="en-US" altLang="ja-JP" sz="1400"/>
              <a:t> </a:t>
            </a:r>
            <a:r>
              <a:rPr lang="en-US" altLang="ja-JP" sz="1400" smtClean="0"/>
              <a:t> - name: </a:t>
            </a:r>
          </a:p>
        </p:txBody>
      </p:sp>
      <p:sp>
        <p:nvSpPr>
          <p:cNvPr id="46" name="フローチャート : 書類 51"/>
          <p:cNvSpPr/>
          <p:nvPr/>
        </p:nvSpPr>
        <p:spPr bwMode="auto">
          <a:xfrm>
            <a:off x="6428300" y="3939719"/>
            <a:ext cx="2305322" cy="1091255"/>
          </a:xfrm>
          <a:prstGeom prst="flowChartDocument">
            <a:avLst/>
          </a:prstGeom>
          <a:ln>
            <a:solidFill>
              <a:schemeClr val="tx1"/>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altLang="ja-JP" sz="1200" smtClean="0"/>
              <a:t>sudo_package</a:t>
            </a:r>
            <a:r>
              <a:rPr lang="en-US" altLang="ja-JP" sz="1200"/>
              <a:t>: </a:t>
            </a:r>
            <a:r>
              <a:rPr lang="en-US" altLang="ja-JP" sz="1200" smtClean="0"/>
              <a:t>sudo</a:t>
            </a:r>
            <a:r>
              <a:rPr lang="en-US" altLang="ja-JP" sz="1200" smtClean="0">
                <a:latin typeface="Consolas" panose="020B0609020204030204" pitchFamily="49" charset="0"/>
                <a:ea typeface="+mj-ea"/>
                <a:cs typeface="Consolas" panose="020B0609020204030204" pitchFamily="49" charset="0"/>
              </a:rPr>
              <a:t/>
            </a:r>
            <a:br>
              <a:rPr lang="en-US" altLang="ja-JP" sz="1200" smtClean="0">
                <a:latin typeface="Consolas" panose="020B0609020204030204" pitchFamily="49" charset="0"/>
                <a:ea typeface="+mj-ea"/>
                <a:cs typeface="Consolas" panose="020B0609020204030204" pitchFamily="49" charset="0"/>
              </a:rPr>
            </a:br>
            <a:r>
              <a:rPr lang="en-US" altLang="ja-JP" sz="1200" smtClean="0"/>
              <a:t>sudo_users</a:t>
            </a:r>
            <a:r>
              <a:rPr lang="en-US" altLang="ja-JP" sz="1200"/>
              <a:t>: </a:t>
            </a:r>
          </a:p>
          <a:p>
            <a:r>
              <a:rPr lang="en-US" altLang="ja-JP" sz="1200"/>
              <a:t>  - name</a:t>
            </a:r>
            <a:r>
              <a:rPr lang="en-US" altLang="ja-JP" sz="1200" smtClean="0"/>
              <a:t>:</a:t>
            </a:r>
            <a:r>
              <a:rPr lang="ja-JP" altLang="en-US" sz="1200" smtClean="0"/>
              <a:t> </a:t>
            </a:r>
            <a:r>
              <a:rPr lang="en-US" altLang="ja-JP" sz="1200" smtClean="0"/>
              <a:t>example_name</a:t>
            </a:r>
            <a:endParaRPr lang="en-US" altLang="ja-JP" sz="1200"/>
          </a:p>
        </p:txBody>
      </p:sp>
      <p:sp>
        <p:nvSpPr>
          <p:cNvPr id="52" name="テキスト ボックス 51"/>
          <p:cNvSpPr txBox="1"/>
          <p:nvPr/>
        </p:nvSpPr>
        <p:spPr>
          <a:xfrm>
            <a:off x="179451" y="2192230"/>
            <a:ext cx="5616658" cy="338554"/>
          </a:xfrm>
          <a:prstGeom prst="rect">
            <a:avLst/>
          </a:prstGeom>
          <a:noFill/>
        </p:spPr>
        <p:txBody>
          <a:bodyPr wrap="square" rtlCol="0">
            <a:spAutoFit/>
          </a:bodyPr>
          <a:lstStyle/>
          <a:p>
            <a:r>
              <a:rPr lang="ja-JP" altLang="en-US" sz="1600" kern="0" smtClean="0"/>
              <a:t>ファイル名</a:t>
            </a:r>
            <a:r>
              <a:rPr lang="en-US" altLang="ja-JP" sz="1600" kern="0"/>
              <a:t>:</a:t>
            </a:r>
            <a:r>
              <a:rPr lang="ja-JP" altLang="en-US" sz="1600" kern="0"/>
              <a:t> </a:t>
            </a:r>
            <a:r>
              <a:rPr lang="en-US" altLang="ja-JP" sz="1600" kern="0"/>
              <a:t>ita_readme_</a:t>
            </a:r>
            <a:r>
              <a:rPr lang="en-US" altLang="ja-JP" sz="1600"/>
              <a:t>ansible-sudo-master</a:t>
            </a:r>
            <a:r>
              <a:rPr lang="en-US" altLang="ja-JP" sz="1600" kern="0"/>
              <a:t>.yml</a:t>
            </a:r>
            <a:endParaRPr kumimoji="1" lang="ja-JP" altLang="en-US" sz="1600"/>
          </a:p>
        </p:txBody>
      </p:sp>
      <p:sp>
        <p:nvSpPr>
          <p:cNvPr id="12" name="正方形/長方形 11"/>
          <p:cNvSpPr/>
          <p:nvPr/>
        </p:nvSpPr>
        <p:spPr bwMode="auto">
          <a:xfrm>
            <a:off x="179451" y="3501010"/>
            <a:ext cx="8784062" cy="2974852"/>
          </a:xfrm>
          <a:prstGeom prst="rect">
            <a:avLst/>
          </a:prstGeom>
          <a:no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r>
              <a:rPr kumimoji="1" lang="ja-JP" altLang="en-US" b="1" u="sng" smtClean="0">
                <a:latin typeface="+mn-ea"/>
              </a:rPr>
              <a:t>イメージ図</a:t>
            </a:r>
            <a:endParaRPr kumimoji="1" lang="ja-JP" altLang="en-US" b="1" u="sng" dirty="0" smtClean="0">
              <a:latin typeface="+mn-ea"/>
            </a:endParaRPr>
          </a:p>
        </p:txBody>
      </p:sp>
      <p:grpSp>
        <p:nvGrpSpPr>
          <p:cNvPr id="17" name="グループ化 16"/>
          <p:cNvGrpSpPr>
            <a:grpSpLocks noChangeAspect="1"/>
          </p:cNvGrpSpPr>
          <p:nvPr/>
        </p:nvGrpSpPr>
        <p:grpSpPr bwMode="gray">
          <a:xfrm>
            <a:off x="3491850" y="5909955"/>
            <a:ext cx="516436" cy="594483"/>
            <a:chOff x="-2227263" y="1692275"/>
            <a:chExt cx="2468563" cy="2841625"/>
          </a:xfrm>
        </p:grpSpPr>
        <p:sp>
          <p:nvSpPr>
            <p:cNvPr id="20" name="Freeform 85"/>
            <p:cNvSpPr>
              <a:spLocks noChangeAspect="1"/>
            </p:cNvSpPr>
            <p:nvPr/>
          </p:nvSpPr>
          <p:spPr bwMode="gray">
            <a:xfrm>
              <a:off x="-2227263" y="1692275"/>
              <a:ext cx="2468563" cy="2841625"/>
            </a:xfrm>
            <a:custGeom>
              <a:avLst/>
              <a:gdLst>
                <a:gd name="T0" fmla="*/ 633 w 655"/>
                <a:gd name="T1" fmla="*/ 180 h 755"/>
                <a:gd name="T2" fmla="*/ 467 w 655"/>
                <a:gd name="T3" fmla="*/ 21 h 755"/>
                <a:gd name="T4" fmla="*/ 414 w 655"/>
                <a:gd name="T5" fmla="*/ 0 h 755"/>
                <a:gd name="T6" fmla="*/ 134 w 655"/>
                <a:gd name="T7" fmla="*/ 0 h 755"/>
                <a:gd name="T8" fmla="*/ 81 w 655"/>
                <a:gd name="T9" fmla="*/ 52 h 755"/>
                <a:gd name="T10" fmla="*/ 81 w 655"/>
                <a:gd name="T11" fmla="*/ 105 h 755"/>
                <a:gd name="T12" fmla="*/ 24 w 655"/>
                <a:gd name="T13" fmla="*/ 105 h 755"/>
                <a:gd name="T14" fmla="*/ 0 w 655"/>
                <a:gd name="T15" fmla="*/ 129 h 755"/>
                <a:gd name="T16" fmla="*/ 0 w 655"/>
                <a:gd name="T17" fmla="*/ 273 h 755"/>
                <a:gd name="T18" fmla="*/ 24 w 655"/>
                <a:gd name="T19" fmla="*/ 297 h 755"/>
                <a:gd name="T20" fmla="*/ 81 w 655"/>
                <a:gd name="T21" fmla="*/ 297 h 755"/>
                <a:gd name="T22" fmla="*/ 81 w 655"/>
                <a:gd name="T23" fmla="*/ 703 h 755"/>
                <a:gd name="T24" fmla="*/ 134 w 655"/>
                <a:gd name="T25" fmla="*/ 755 h 755"/>
                <a:gd name="T26" fmla="*/ 603 w 655"/>
                <a:gd name="T27" fmla="*/ 755 h 755"/>
                <a:gd name="T28" fmla="*/ 655 w 655"/>
                <a:gd name="T29" fmla="*/ 703 h 755"/>
                <a:gd name="T30" fmla="*/ 655 w 655"/>
                <a:gd name="T31" fmla="*/ 233 h 755"/>
                <a:gd name="T32" fmla="*/ 633 w 655"/>
                <a:gd name="T33" fmla="*/ 180 h 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55" h="755">
                  <a:moveTo>
                    <a:pt x="633" y="180"/>
                  </a:moveTo>
                  <a:cubicBezTo>
                    <a:pt x="467" y="21"/>
                    <a:pt x="467" y="21"/>
                    <a:pt x="467" y="21"/>
                  </a:cubicBezTo>
                  <a:cubicBezTo>
                    <a:pt x="454" y="8"/>
                    <a:pt x="433" y="0"/>
                    <a:pt x="414" y="0"/>
                  </a:cubicBezTo>
                  <a:cubicBezTo>
                    <a:pt x="134" y="0"/>
                    <a:pt x="134" y="0"/>
                    <a:pt x="134" y="0"/>
                  </a:cubicBezTo>
                  <a:cubicBezTo>
                    <a:pt x="105" y="0"/>
                    <a:pt x="81" y="23"/>
                    <a:pt x="81" y="52"/>
                  </a:cubicBezTo>
                  <a:cubicBezTo>
                    <a:pt x="81" y="70"/>
                    <a:pt x="81" y="88"/>
                    <a:pt x="81" y="105"/>
                  </a:cubicBezTo>
                  <a:cubicBezTo>
                    <a:pt x="24" y="105"/>
                    <a:pt x="24" y="105"/>
                    <a:pt x="24" y="105"/>
                  </a:cubicBezTo>
                  <a:cubicBezTo>
                    <a:pt x="11" y="105"/>
                    <a:pt x="0" y="116"/>
                    <a:pt x="0" y="129"/>
                  </a:cubicBezTo>
                  <a:cubicBezTo>
                    <a:pt x="0" y="273"/>
                    <a:pt x="0" y="273"/>
                    <a:pt x="0" y="273"/>
                  </a:cubicBezTo>
                  <a:cubicBezTo>
                    <a:pt x="0" y="287"/>
                    <a:pt x="11" y="297"/>
                    <a:pt x="24" y="297"/>
                  </a:cubicBezTo>
                  <a:cubicBezTo>
                    <a:pt x="81" y="297"/>
                    <a:pt x="81" y="297"/>
                    <a:pt x="81" y="297"/>
                  </a:cubicBezTo>
                  <a:cubicBezTo>
                    <a:pt x="81" y="703"/>
                    <a:pt x="81" y="703"/>
                    <a:pt x="81" y="703"/>
                  </a:cubicBezTo>
                  <a:cubicBezTo>
                    <a:pt x="81" y="732"/>
                    <a:pt x="105" y="755"/>
                    <a:pt x="134" y="755"/>
                  </a:cubicBezTo>
                  <a:cubicBezTo>
                    <a:pt x="603" y="755"/>
                    <a:pt x="603" y="755"/>
                    <a:pt x="603" y="755"/>
                  </a:cubicBezTo>
                  <a:cubicBezTo>
                    <a:pt x="632" y="755"/>
                    <a:pt x="655" y="732"/>
                    <a:pt x="655" y="703"/>
                  </a:cubicBezTo>
                  <a:cubicBezTo>
                    <a:pt x="655" y="233"/>
                    <a:pt x="655" y="233"/>
                    <a:pt x="655" y="233"/>
                  </a:cubicBezTo>
                  <a:cubicBezTo>
                    <a:pt x="655" y="215"/>
                    <a:pt x="646" y="193"/>
                    <a:pt x="633" y="180"/>
                  </a:cubicBezTo>
                  <a:close/>
                </a:path>
              </a:pathLst>
            </a:custGeom>
            <a:solidFill>
              <a:srgbClr val="002B62"/>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メイリオ"/>
                <a:ea typeface="メイリオ"/>
              </a:endParaRPr>
            </a:p>
          </p:txBody>
        </p:sp>
        <p:sp>
          <p:nvSpPr>
            <p:cNvPr id="22" name="フリーフォーム 21"/>
            <p:cNvSpPr>
              <a:spLocks noChangeAspect="1"/>
            </p:cNvSpPr>
            <p:nvPr/>
          </p:nvSpPr>
          <p:spPr bwMode="gray">
            <a:xfrm>
              <a:off x="-1782764" y="1827212"/>
              <a:ext cx="1887538" cy="2571750"/>
            </a:xfrm>
            <a:custGeom>
              <a:avLst/>
              <a:gdLst>
                <a:gd name="connsiteX0" fmla="*/ 316700 w 1887538"/>
                <a:gd name="connsiteY0" fmla="*/ 2041525 h 2571750"/>
                <a:gd name="connsiteX1" fmla="*/ 271463 w 1887538"/>
                <a:gd name="connsiteY1" fmla="*/ 2085975 h 2571750"/>
                <a:gd name="connsiteX2" fmla="*/ 316700 w 1887538"/>
                <a:gd name="connsiteY2" fmla="*/ 2130425 h 2571750"/>
                <a:gd name="connsiteX3" fmla="*/ 557964 w 1887538"/>
                <a:gd name="connsiteY3" fmla="*/ 2130425 h 2571750"/>
                <a:gd name="connsiteX4" fmla="*/ 580583 w 1887538"/>
                <a:gd name="connsiteY4" fmla="*/ 2130425 h 2571750"/>
                <a:gd name="connsiteX5" fmla="*/ 614511 w 1887538"/>
                <a:gd name="connsiteY5" fmla="*/ 2130425 h 2571750"/>
                <a:gd name="connsiteX6" fmla="*/ 618281 w 1887538"/>
                <a:gd name="connsiteY6" fmla="*/ 2130425 h 2571750"/>
                <a:gd name="connsiteX7" fmla="*/ 1564489 w 1887538"/>
                <a:gd name="connsiteY7" fmla="*/ 2130425 h 2571750"/>
                <a:gd name="connsiteX8" fmla="*/ 1609726 w 1887538"/>
                <a:gd name="connsiteY8" fmla="*/ 2085975 h 2571750"/>
                <a:gd name="connsiteX9" fmla="*/ 1564489 w 1887538"/>
                <a:gd name="connsiteY9" fmla="*/ 2041525 h 2571750"/>
                <a:gd name="connsiteX10" fmla="*/ 618281 w 1887538"/>
                <a:gd name="connsiteY10" fmla="*/ 2041525 h 2571750"/>
                <a:gd name="connsiteX11" fmla="*/ 610741 w 1887538"/>
                <a:gd name="connsiteY11" fmla="*/ 2041525 h 2571750"/>
                <a:gd name="connsiteX12" fmla="*/ 573043 w 1887538"/>
                <a:gd name="connsiteY12" fmla="*/ 2041525 h 2571750"/>
                <a:gd name="connsiteX13" fmla="*/ 557964 w 1887538"/>
                <a:gd name="connsiteY13" fmla="*/ 2041525 h 2571750"/>
                <a:gd name="connsiteX14" fmla="*/ 316700 w 1887538"/>
                <a:gd name="connsiteY14" fmla="*/ 2041525 h 2571750"/>
                <a:gd name="connsiteX15" fmla="*/ 316700 w 1887538"/>
                <a:gd name="connsiteY15" fmla="*/ 1646237 h 2571750"/>
                <a:gd name="connsiteX16" fmla="*/ 271463 w 1887538"/>
                <a:gd name="connsiteY16" fmla="*/ 1694942 h 2571750"/>
                <a:gd name="connsiteX17" fmla="*/ 316700 w 1887538"/>
                <a:gd name="connsiteY17" fmla="*/ 1739900 h 2571750"/>
                <a:gd name="connsiteX18" fmla="*/ 557964 w 1887538"/>
                <a:gd name="connsiteY18" fmla="*/ 1739900 h 2571750"/>
                <a:gd name="connsiteX19" fmla="*/ 580583 w 1887538"/>
                <a:gd name="connsiteY19" fmla="*/ 1739900 h 2571750"/>
                <a:gd name="connsiteX20" fmla="*/ 614511 w 1887538"/>
                <a:gd name="connsiteY20" fmla="*/ 1739900 h 2571750"/>
                <a:gd name="connsiteX21" fmla="*/ 618281 w 1887538"/>
                <a:gd name="connsiteY21" fmla="*/ 1739900 h 2571750"/>
                <a:gd name="connsiteX22" fmla="*/ 1564489 w 1887538"/>
                <a:gd name="connsiteY22" fmla="*/ 1739900 h 2571750"/>
                <a:gd name="connsiteX23" fmla="*/ 1609726 w 1887538"/>
                <a:gd name="connsiteY23" fmla="*/ 1694942 h 2571750"/>
                <a:gd name="connsiteX24" fmla="*/ 1564489 w 1887538"/>
                <a:gd name="connsiteY24" fmla="*/ 1646237 h 2571750"/>
                <a:gd name="connsiteX25" fmla="*/ 618281 w 1887538"/>
                <a:gd name="connsiteY25" fmla="*/ 1646237 h 2571750"/>
                <a:gd name="connsiteX26" fmla="*/ 610741 w 1887538"/>
                <a:gd name="connsiteY26" fmla="*/ 1646237 h 2571750"/>
                <a:gd name="connsiteX27" fmla="*/ 573043 w 1887538"/>
                <a:gd name="connsiteY27" fmla="*/ 1646237 h 2571750"/>
                <a:gd name="connsiteX28" fmla="*/ 557964 w 1887538"/>
                <a:gd name="connsiteY28" fmla="*/ 1646237 h 2571750"/>
                <a:gd name="connsiteX29" fmla="*/ 316700 w 1887538"/>
                <a:gd name="connsiteY29" fmla="*/ 1646237 h 2571750"/>
                <a:gd name="connsiteX30" fmla="*/ 316700 w 1887538"/>
                <a:gd name="connsiteY30" fmla="*/ 1249362 h 2571750"/>
                <a:gd name="connsiteX31" fmla="*/ 271463 w 1887538"/>
                <a:gd name="connsiteY31" fmla="*/ 1298892 h 2571750"/>
                <a:gd name="connsiteX32" fmla="*/ 316700 w 1887538"/>
                <a:gd name="connsiteY32" fmla="*/ 1344612 h 2571750"/>
                <a:gd name="connsiteX33" fmla="*/ 557964 w 1887538"/>
                <a:gd name="connsiteY33" fmla="*/ 1344612 h 2571750"/>
                <a:gd name="connsiteX34" fmla="*/ 580583 w 1887538"/>
                <a:gd name="connsiteY34" fmla="*/ 1344612 h 2571750"/>
                <a:gd name="connsiteX35" fmla="*/ 614511 w 1887538"/>
                <a:gd name="connsiteY35" fmla="*/ 1344612 h 2571750"/>
                <a:gd name="connsiteX36" fmla="*/ 618281 w 1887538"/>
                <a:gd name="connsiteY36" fmla="*/ 1344612 h 2571750"/>
                <a:gd name="connsiteX37" fmla="*/ 1564489 w 1887538"/>
                <a:gd name="connsiteY37" fmla="*/ 1344612 h 2571750"/>
                <a:gd name="connsiteX38" fmla="*/ 1609726 w 1887538"/>
                <a:gd name="connsiteY38" fmla="*/ 1298892 h 2571750"/>
                <a:gd name="connsiteX39" fmla="*/ 1564489 w 1887538"/>
                <a:gd name="connsiteY39" fmla="*/ 1249362 h 2571750"/>
                <a:gd name="connsiteX40" fmla="*/ 618281 w 1887538"/>
                <a:gd name="connsiteY40" fmla="*/ 1249362 h 2571750"/>
                <a:gd name="connsiteX41" fmla="*/ 610741 w 1887538"/>
                <a:gd name="connsiteY41" fmla="*/ 1249362 h 2571750"/>
                <a:gd name="connsiteX42" fmla="*/ 573043 w 1887538"/>
                <a:gd name="connsiteY42" fmla="*/ 1249362 h 2571750"/>
                <a:gd name="connsiteX43" fmla="*/ 557964 w 1887538"/>
                <a:gd name="connsiteY43" fmla="*/ 1249362 h 2571750"/>
                <a:gd name="connsiteX44" fmla="*/ 316700 w 1887538"/>
                <a:gd name="connsiteY44" fmla="*/ 1249362 h 2571750"/>
                <a:gd name="connsiteX45" fmla="*/ 1220789 w 1887538"/>
                <a:gd name="connsiteY45" fmla="*/ 41276 h 2571750"/>
                <a:gd name="connsiteX46" fmla="*/ 1843089 w 1887538"/>
                <a:gd name="connsiteY46" fmla="*/ 639764 h 2571750"/>
                <a:gd name="connsiteX47" fmla="*/ 1220789 w 1887538"/>
                <a:gd name="connsiteY47" fmla="*/ 639764 h 2571750"/>
                <a:gd name="connsiteX48" fmla="*/ 56513 w 1887538"/>
                <a:gd name="connsiteY48" fmla="*/ 0 h 2571750"/>
                <a:gd name="connsiteX49" fmla="*/ 557596 w 1887538"/>
                <a:gd name="connsiteY49" fmla="*/ 0 h 2571750"/>
                <a:gd name="connsiteX50" fmla="*/ 587736 w 1887538"/>
                <a:gd name="connsiteY50" fmla="*/ 0 h 2571750"/>
                <a:gd name="connsiteX51" fmla="*/ 610342 w 1887538"/>
                <a:gd name="connsiteY51" fmla="*/ 0 h 2571750"/>
                <a:gd name="connsiteX52" fmla="*/ 617877 w 1887538"/>
                <a:gd name="connsiteY52" fmla="*/ 0 h 2571750"/>
                <a:gd name="connsiteX53" fmla="*/ 1115192 w 1887538"/>
                <a:gd name="connsiteY53" fmla="*/ 0 h 2571750"/>
                <a:gd name="connsiteX54" fmla="*/ 1130262 w 1887538"/>
                <a:gd name="connsiteY54" fmla="*/ 0 h 2571750"/>
                <a:gd name="connsiteX55" fmla="*/ 1130262 w 1887538"/>
                <a:gd name="connsiteY55" fmla="*/ 681532 h 2571750"/>
                <a:gd name="connsiteX56" fmla="*/ 1175473 w 1887538"/>
                <a:gd name="connsiteY56" fmla="*/ 726717 h 2571750"/>
                <a:gd name="connsiteX57" fmla="*/ 1887538 w 1887538"/>
                <a:gd name="connsiteY57" fmla="*/ 726717 h 2571750"/>
                <a:gd name="connsiteX58" fmla="*/ 1887538 w 1887538"/>
                <a:gd name="connsiteY58" fmla="*/ 745544 h 2571750"/>
                <a:gd name="connsiteX59" fmla="*/ 1887538 w 1887538"/>
                <a:gd name="connsiteY59" fmla="*/ 2511504 h 2571750"/>
                <a:gd name="connsiteX60" fmla="*/ 1827257 w 1887538"/>
                <a:gd name="connsiteY60" fmla="*/ 2571750 h 2571750"/>
                <a:gd name="connsiteX61" fmla="*/ 617877 w 1887538"/>
                <a:gd name="connsiteY61" fmla="*/ 2571750 h 2571750"/>
                <a:gd name="connsiteX62" fmla="*/ 576434 w 1887538"/>
                <a:gd name="connsiteY62" fmla="*/ 2571750 h 2571750"/>
                <a:gd name="connsiteX63" fmla="*/ 557596 w 1887538"/>
                <a:gd name="connsiteY63" fmla="*/ 2571750 h 2571750"/>
                <a:gd name="connsiteX64" fmla="*/ 56513 w 1887538"/>
                <a:gd name="connsiteY64" fmla="*/ 2571750 h 2571750"/>
                <a:gd name="connsiteX65" fmla="*/ 0 w 1887538"/>
                <a:gd name="connsiteY65" fmla="*/ 2511504 h 2571750"/>
                <a:gd name="connsiteX66" fmla="*/ 0 w 1887538"/>
                <a:gd name="connsiteY66" fmla="*/ 982762 h 2571750"/>
                <a:gd name="connsiteX67" fmla="*/ 851464 w 1887538"/>
                <a:gd name="connsiteY67" fmla="*/ 982762 h 2571750"/>
                <a:gd name="connsiteX68" fmla="*/ 941885 w 1887538"/>
                <a:gd name="connsiteY68" fmla="*/ 892393 h 2571750"/>
                <a:gd name="connsiteX69" fmla="*/ 941885 w 1887538"/>
                <a:gd name="connsiteY69" fmla="*/ 350180 h 2571750"/>
                <a:gd name="connsiteX70" fmla="*/ 851464 w 1887538"/>
                <a:gd name="connsiteY70" fmla="*/ 259811 h 2571750"/>
                <a:gd name="connsiteX71" fmla="*/ 0 w 1887538"/>
                <a:gd name="connsiteY71" fmla="*/ 259811 h 2571750"/>
                <a:gd name="connsiteX72" fmla="*/ 0 w 1887538"/>
                <a:gd name="connsiteY72" fmla="*/ 60246 h 2571750"/>
                <a:gd name="connsiteX73" fmla="*/ 56513 w 1887538"/>
                <a:gd name="connsiteY73" fmla="*/ 0 h 2571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Lst>
              <a:rect l="l" t="t" r="r" b="b"/>
              <a:pathLst>
                <a:path w="1887538" h="2571750">
                  <a:moveTo>
                    <a:pt x="316700" y="2041525"/>
                  </a:moveTo>
                  <a:cubicBezTo>
                    <a:pt x="290312" y="2041525"/>
                    <a:pt x="271463" y="2060046"/>
                    <a:pt x="271463" y="2085975"/>
                  </a:cubicBezTo>
                  <a:cubicBezTo>
                    <a:pt x="271463" y="2111904"/>
                    <a:pt x="290312" y="2130425"/>
                    <a:pt x="316700" y="2130425"/>
                  </a:cubicBezTo>
                  <a:cubicBezTo>
                    <a:pt x="441102" y="2130425"/>
                    <a:pt x="512727" y="2130425"/>
                    <a:pt x="557964" y="2130425"/>
                  </a:cubicBezTo>
                  <a:cubicBezTo>
                    <a:pt x="565504" y="2130425"/>
                    <a:pt x="573043" y="2130425"/>
                    <a:pt x="580583" y="2130425"/>
                  </a:cubicBezTo>
                  <a:cubicBezTo>
                    <a:pt x="580583" y="2130425"/>
                    <a:pt x="580583" y="2130425"/>
                    <a:pt x="614511" y="2130425"/>
                  </a:cubicBezTo>
                  <a:cubicBezTo>
                    <a:pt x="618281" y="2130425"/>
                    <a:pt x="618281" y="2130425"/>
                    <a:pt x="618281" y="2130425"/>
                  </a:cubicBezTo>
                  <a:cubicBezTo>
                    <a:pt x="1556949" y="2130425"/>
                    <a:pt x="1564489" y="2130425"/>
                    <a:pt x="1564489" y="2130425"/>
                  </a:cubicBezTo>
                  <a:cubicBezTo>
                    <a:pt x="1590877" y="2130425"/>
                    <a:pt x="1609726" y="2111904"/>
                    <a:pt x="1609726" y="2085975"/>
                  </a:cubicBezTo>
                  <a:cubicBezTo>
                    <a:pt x="1609726" y="2060046"/>
                    <a:pt x="1590877" y="2041525"/>
                    <a:pt x="1564489" y="2041525"/>
                  </a:cubicBezTo>
                  <a:cubicBezTo>
                    <a:pt x="957558" y="2041525"/>
                    <a:pt x="716294" y="2041525"/>
                    <a:pt x="618281" y="2041525"/>
                  </a:cubicBezTo>
                  <a:cubicBezTo>
                    <a:pt x="618281" y="2041525"/>
                    <a:pt x="618281" y="2041525"/>
                    <a:pt x="610741" y="2041525"/>
                  </a:cubicBezTo>
                  <a:cubicBezTo>
                    <a:pt x="610741" y="2041525"/>
                    <a:pt x="610741" y="2041525"/>
                    <a:pt x="573043" y="2041525"/>
                  </a:cubicBezTo>
                  <a:cubicBezTo>
                    <a:pt x="573043" y="2041525"/>
                    <a:pt x="573043" y="2041525"/>
                    <a:pt x="557964" y="2041525"/>
                  </a:cubicBezTo>
                  <a:cubicBezTo>
                    <a:pt x="316700" y="2041525"/>
                    <a:pt x="316700" y="2041525"/>
                    <a:pt x="316700" y="2041525"/>
                  </a:cubicBezTo>
                  <a:close/>
                  <a:moveTo>
                    <a:pt x="316700" y="1646237"/>
                  </a:moveTo>
                  <a:cubicBezTo>
                    <a:pt x="290312" y="1646237"/>
                    <a:pt x="271463" y="1668716"/>
                    <a:pt x="271463" y="1694942"/>
                  </a:cubicBezTo>
                  <a:cubicBezTo>
                    <a:pt x="271463" y="1717421"/>
                    <a:pt x="290312" y="1739900"/>
                    <a:pt x="316700" y="1739900"/>
                  </a:cubicBezTo>
                  <a:cubicBezTo>
                    <a:pt x="441102" y="1739900"/>
                    <a:pt x="512727" y="1739900"/>
                    <a:pt x="557964" y="1739900"/>
                  </a:cubicBezTo>
                  <a:cubicBezTo>
                    <a:pt x="565504" y="1739900"/>
                    <a:pt x="573043" y="1739900"/>
                    <a:pt x="580583" y="1739900"/>
                  </a:cubicBezTo>
                  <a:cubicBezTo>
                    <a:pt x="580583" y="1739900"/>
                    <a:pt x="580583" y="1739900"/>
                    <a:pt x="614511" y="1739900"/>
                  </a:cubicBezTo>
                  <a:cubicBezTo>
                    <a:pt x="614511" y="1739900"/>
                    <a:pt x="614511" y="1739900"/>
                    <a:pt x="618281" y="1739900"/>
                  </a:cubicBezTo>
                  <a:cubicBezTo>
                    <a:pt x="1556949" y="1739900"/>
                    <a:pt x="1564489" y="1739900"/>
                    <a:pt x="1564489" y="1739900"/>
                  </a:cubicBezTo>
                  <a:cubicBezTo>
                    <a:pt x="1590877" y="1739900"/>
                    <a:pt x="1609726" y="1717421"/>
                    <a:pt x="1609726" y="1694942"/>
                  </a:cubicBezTo>
                  <a:cubicBezTo>
                    <a:pt x="1609726" y="1668716"/>
                    <a:pt x="1590877" y="1646237"/>
                    <a:pt x="1564489" y="1646237"/>
                  </a:cubicBezTo>
                  <a:cubicBezTo>
                    <a:pt x="957558" y="1646237"/>
                    <a:pt x="716294" y="1646237"/>
                    <a:pt x="618281" y="1646237"/>
                  </a:cubicBezTo>
                  <a:cubicBezTo>
                    <a:pt x="618281" y="1646237"/>
                    <a:pt x="618281" y="1646237"/>
                    <a:pt x="610741" y="1646237"/>
                  </a:cubicBezTo>
                  <a:cubicBezTo>
                    <a:pt x="610741" y="1646237"/>
                    <a:pt x="610741" y="1646237"/>
                    <a:pt x="573043" y="1646237"/>
                  </a:cubicBezTo>
                  <a:cubicBezTo>
                    <a:pt x="573043" y="1646237"/>
                    <a:pt x="573043" y="1646237"/>
                    <a:pt x="557964" y="1646237"/>
                  </a:cubicBezTo>
                  <a:cubicBezTo>
                    <a:pt x="316700" y="1646237"/>
                    <a:pt x="316700" y="1646237"/>
                    <a:pt x="316700" y="1646237"/>
                  </a:cubicBezTo>
                  <a:close/>
                  <a:moveTo>
                    <a:pt x="316700" y="1249362"/>
                  </a:moveTo>
                  <a:cubicBezTo>
                    <a:pt x="290312" y="1249362"/>
                    <a:pt x="271463" y="1272222"/>
                    <a:pt x="271463" y="1298892"/>
                  </a:cubicBezTo>
                  <a:cubicBezTo>
                    <a:pt x="271463" y="1321752"/>
                    <a:pt x="290312" y="1344612"/>
                    <a:pt x="316700" y="1344612"/>
                  </a:cubicBezTo>
                  <a:cubicBezTo>
                    <a:pt x="441102" y="1344612"/>
                    <a:pt x="512727" y="1344612"/>
                    <a:pt x="557964" y="1344612"/>
                  </a:cubicBezTo>
                  <a:cubicBezTo>
                    <a:pt x="565504" y="1344612"/>
                    <a:pt x="573043" y="1344612"/>
                    <a:pt x="580583" y="1344612"/>
                  </a:cubicBezTo>
                  <a:cubicBezTo>
                    <a:pt x="580583" y="1344612"/>
                    <a:pt x="580583" y="1344612"/>
                    <a:pt x="614511" y="1344612"/>
                  </a:cubicBezTo>
                  <a:cubicBezTo>
                    <a:pt x="618281" y="1344612"/>
                    <a:pt x="618281" y="1344612"/>
                    <a:pt x="618281" y="1344612"/>
                  </a:cubicBezTo>
                  <a:cubicBezTo>
                    <a:pt x="1556949" y="1344612"/>
                    <a:pt x="1564489" y="1344612"/>
                    <a:pt x="1564489" y="1344612"/>
                  </a:cubicBezTo>
                  <a:cubicBezTo>
                    <a:pt x="1590877" y="1344612"/>
                    <a:pt x="1609726" y="1321752"/>
                    <a:pt x="1609726" y="1298892"/>
                  </a:cubicBezTo>
                  <a:cubicBezTo>
                    <a:pt x="1609726" y="1272222"/>
                    <a:pt x="1590877" y="1249362"/>
                    <a:pt x="1564489" y="1249362"/>
                  </a:cubicBezTo>
                  <a:cubicBezTo>
                    <a:pt x="957558" y="1249362"/>
                    <a:pt x="716294" y="1249362"/>
                    <a:pt x="618281" y="1249362"/>
                  </a:cubicBezTo>
                  <a:cubicBezTo>
                    <a:pt x="618281" y="1249362"/>
                    <a:pt x="618281" y="1249362"/>
                    <a:pt x="610741" y="1249362"/>
                  </a:cubicBezTo>
                  <a:cubicBezTo>
                    <a:pt x="610741" y="1249362"/>
                    <a:pt x="610741" y="1249362"/>
                    <a:pt x="573043" y="1249362"/>
                  </a:cubicBezTo>
                  <a:cubicBezTo>
                    <a:pt x="573043" y="1249362"/>
                    <a:pt x="573043" y="1249362"/>
                    <a:pt x="557964" y="1249362"/>
                  </a:cubicBezTo>
                  <a:cubicBezTo>
                    <a:pt x="316700" y="1249362"/>
                    <a:pt x="316700" y="1249362"/>
                    <a:pt x="316700" y="1249362"/>
                  </a:cubicBezTo>
                  <a:close/>
                  <a:moveTo>
                    <a:pt x="1220789" y="41276"/>
                  </a:moveTo>
                  <a:lnTo>
                    <a:pt x="1843089" y="639764"/>
                  </a:lnTo>
                  <a:lnTo>
                    <a:pt x="1220789" y="639764"/>
                  </a:lnTo>
                  <a:close/>
                  <a:moveTo>
                    <a:pt x="56513" y="0"/>
                  </a:moveTo>
                  <a:cubicBezTo>
                    <a:pt x="346614" y="0"/>
                    <a:pt x="489780" y="0"/>
                    <a:pt x="557596" y="0"/>
                  </a:cubicBezTo>
                  <a:cubicBezTo>
                    <a:pt x="568899" y="0"/>
                    <a:pt x="580201" y="0"/>
                    <a:pt x="587736" y="0"/>
                  </a:cubicBezTo>
                  <a:cubicBezTo>
                    <a:pt x="587736" y="0"/>
                    <a:pt x="587736" y="0"/>
                    <a:pt x="610342" y="0"/>
                  </a:cubicBezTo>
                  <a:cubicBezTo>
                    <a:pt x="610342" y="0"/>
                    <a:pt x="610342" y="0"/>
                    <a:pt x="617877" y="0"/>
                  </a:cubicBezTo>
                  <a:cubicBezTo>
                    <a:pt x="1111425" y="0"/>
                    <a:pt x="1115192" y="0"/>
                    <a:pt x="1115192" y="0"/>
                  </a:cubicBezTo>
                  <a:cubicBezTo>
                    <a:pt x="1122727" y="0"/>
                    <a:pt x="1126495" y="0"/>
                    <a:pt x="1130262" y="0"/>
                  </a:cubicBezTo>
                  <a:cubicBezTo>
                    <a:pt x="1130262" y="677767"/>
                    <a:pt x="1130262" y="681532"/>
                    <a:pt x="1130262" y="681532"/>
                  </a:cubicBezTo>
                  <a:cubicBezTo>
                    <a:pt x="1130262" y="707890"/>
                    <a:pt x="1152868" y="726717"/>
                    <a:pt x="1175473" y="726717"/>
                  </a:cubicBezTo>
                  <a:cubicBezTo>
                    <a:pt x="1880003" y="726717"/>
                    <a:pt x="1887538" y="726717"/>
                    <a:pt x="1887538" y="726717"/>
                  </a:cubicBezTo>
                  <a:cubicBezTo>
                    <a:pt x="1887538" y="734248"/>
                    <a:pt x="1887538" y="738013"/>
                    <a:pt x="1887538" y="745544"/>
                  </a:cubicBezTo>
                  <a:cubicBezTo>
                    <a:pt x="1887538" y="2500208"/>
                    <a:pt x="1887538" y="2511504"/>
                    <a:pt x="1887538" y="2511504"/>
                  </a:cubicBezTo>
                  <a:cubicBezTo>
                    <a:pt x="1887538" y="2545393"/>
                    <a:pt x="1861165" y="2571750"/>
                    <a:pt x="1827257" y="2571750"/>
                  </a:cubicBezTo>
                  <a:cubicBezTo>
                    <a:pt x="1024771" y="2571750"/>
                    <a:pt x="727135" y="2571750"/>
                    <a:pt x="617877" y="2571750"/>
                  </a:cubicBezTo>
                  <a:cubicBezTo>
                    <a:pt x="617877" y="2571750"/>
                    <a:pt x="617877" y="2571750"/>
                    <a:pt x="576434" y="2571750"/>
                  </a:cubicBezTo>
                  <a:cubicBezTo>
                    <a:pt x="576434" y="2571750"/>
                    <a:pt x="576434" y="2571750"/>
                    <a:pt x="557596" y="2571750"/>
                  </a:cubicBezTo>
                  <a:cubicBezTo>
                    <a:pt x="56513" y="2571750"/>
                    <a:pt x="56513" y="2571750"/>
                    <a:pt x="56513" y="2571750"/>
                  </a:cubicBezTo>
                  <a:cubicBezTo>
                    <a:pt x="26373" y="2571750"/>
                    <a:pt x="0" y="2545393"/>
                    <a:pt x="0" y="2511504"/>
                  </a:cubicBezTo>
                  <a:cubicBezTo>
                    <a:pt x="0" y="1829972"/>
                    <a:pt x="0" y="1340473"/>
                    <a:pt x="0" y="982762"/>
                  </a:cubicBezTo>
                  <a:cubicBezTo>
                    <a:pt x="0" y="982762"/>
                    <a:pt x="0" y="982762"/>
                    <a:pt x="851464" y="982762"/>
                  </a:cubicBezTo>
                  <a:cubicBezTo>
                    <a:pt x="904210" y="982762"/>
                    <a:pt x="941885" y="945109"/>
                    <a:pt x="941885" y="892393"/>
                  </a:cubicBezTo>
                  <a:cubicBezTo>
                    <a:pt x="941885" y="892393"/>
                    <a:pt x="941885" y="892393"/>
                    <a:pt x="941885" y="350180"/>
                  </a:cubicBezTo>
                  <a:cubicBezTo>
                    <a:pt x="941885" y="301230"/>
                    <a:pt x="904210" y="259811"/>
                    <a:pt x="851464" y="259811"/>
                  </a:cubicBezTo>
                  <a:cubicBezTo>
                    <a:pt x="851464" y="259811"/>
                    <a:pt x="851464" y="259811"/>
                    <a:pt x="0" y="259811"/>
                  </a:cubicBezTo>
                  <a:cubicBezTo>
                    <a:pt x="0" y="60246"/>
                    <a:pt x="0" y="60246"/>
                    <a:pt x="0" y="60246"/>
                  </a:cubicBezTo>
                  <a:cubicBezTo>
                    <a:pt x="0" y="26358"/>
                    <a:pt x="26373" y="0"/>
                    <a:pt x="56513" y="0"/>
                  </a:cubicBezTo>
                  <a:close/>
                </a:path>
              </a:pathLst>
            </a:custGeom>
            <a:solidFill>
              <a:srgbClr val="FFFFFF"/>
            </a:solidFill>
            <a:ln>
              <a:noFill/>
            </a:ln>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メイリオ"/>
                <a:ea typeface="メイリオ"/>
              </a:endParaRPr>
            </a:p>
          </p:txBody>
        </p:sp>
        <p:sp>
          <p:nvSpPr>
            <p:cNvPr id="23" name="テキスト ボックス 22"/>
            <p:cNvSpPr txBox="1">
              <a:spLocks noChangeAspect="1"/>
            </p:cNvSpPr>
            <p:nvPr/>
          </p:nvSpPr>
          <p:spPr bwMode="gray">
            <a:xfrm>
              <a:off x="-2065933" y="2287202"/>
              <a:ext cx="1096525" cy="359350"/>
            </a:xfrm>
            <a:prstGeom prst="rect">
              <a:avLst/>
            </a:prstGeom>
            <a:noFill/>
          </p:spPr>
          <p:txBody>
            <a:bodyPr wrap="none" rtlCol="0">
              <a:prstTxWarp prst="textPlain">
                <a:avLst/>
              </a:prstTxWarp>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2000" b="1" kern="0">
                  <a:solidFill>
                    <a:srgbClr val="FFFFFF"/>
                  </a:solidFill>
                  <a:latin typeface="Verdana" panose="020B0604030504040204" pitchFamily="34" charset="0"/>
                  <a:ea typeface="メイリオ"/>
                  <a:cs typeface="Verdana" panose="020B0604030504040204" pitchFamily="34" charset="0"/>
                </a:rPr>
                <a:t>読</a:t>
              </a:r>
              <a:r>
                <a:rPr kumimoji="0" lang="ja-JP" altLang="en-US" sz="2000" b="1" kern="0" smtClean="0">
                  <a:solidFill>
                    <a:srgbClr val="FFFFFF"/>
                  </a:solidFill>
                  <a:latin typeface="Verdana" panose="020B0604030504040204" pitchFamily="34" charset="0"/>
                  <a:ea typeface="メイリオ"/>
                  <a:cs typeface="Verdana" panose="020B0604030504040204" pitchFamily="34" charset="0"/>
                </a:rPr>
                <a:t>替</a:t>
              </a:r>
              <a:r>
                <a:rPr kumimoji="0" lang="ja-JP" altLang="en-US" sz="2000" b="1" kern="0">
                  <a:solidFill>
                    <a:srgbClr val="FFFFFF"/>
                  </a:solidFill>
                  <a:latin typeface="Verdana" panose="020B0604030504040204" pitchFamily="34" charset="0"/>
                  <a:ea typeface="メイリオ"/>
                  <a:cs typeface="Verdana" panose="020B0604030504040204" pitchFamily="34" charset="0"/>
                </a:rPr>
                <a:t>表</a:t>
              </a:r>
              <a:endParaRPr kumimoji="0" lang="ja-JP" altLang="en-US" sz="2000" b="1" i="0" u="none" strike="noStrike" kern="0" cap="none" spc="0" normalizeH="0" baseline="0" noProof="0" dirty="0" smtClean="0">
                <a:ln>
                  <a:noFill/>
                </a:ln>
                <a:solidFill>
                  <a:srgbClr val="FFFFFF"/>
                </a:solidFill>
                <a:effectLst/>
                <a:uLnTx/>
                <a:uFillTx/>
                <a:latin typeface="Verdana" panose="020B0604030504040204" pitchFamily="34" charset="0"/>
                <a:ea typeface="メイリオ"/>
                <a:cs typeface="Verdana" panose="020B0604030504040204" pitchFamily="34" charset="0"/>
              </a:endParaRPr>
            </a:p>
          </p:txBody>
        </p:sp>
      </p:grpSp>
      <p:sp>
        <p:nvSpPr>
          <p:cNvPr id="26" name="正方形/長方形 25"/>
          <p:cNvSpPr/>
          <p:nvPr/>
        </p:nvSpPr>
        <p:spPr bwMode="gray">
          <a:xfrm rot="10800000" flipV="1">
            <a:off x="323401" y="4286869"/>
            <a:ext cx="2173564" cy="294292"/>
          </a:xfrm>
          <a:prstGeom prst="rect">
            <a:avLst/>
          </a:prstGeom>
          <a:noFill/>
          <a:ln w="19050">
            <a:solidFill>
              <a:schemeClr val="accent2">
                <a:lumMod val="60000"/>
                <a:lumOff val="40000"/>
              </a:schemeClr>
            </a:solidFill>
            <a:prstDash val="sysDash"/>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1">
              <a:latin typeface="+mj-ea"/>
              <a:ea typeface="+mj-ea"/>
            </a:endParaRPr>
          </a:p>
        </p:txBody>
      </p:sp>
      <p:sp>
        <p:nvSpPr>
          <p:cNvPr id="28" name="角丸四角形 27"/>
          <p:cNvSpPr/>
          <p:nvPr/>
        </p:nvSpPr>
        <p:spPr bwMode="auto">
          <a:xfrm>
            <a:off x="2793858" y="3379626"/>
            <a:ext cx="2337469" cy="502928"/>
          </a:xfrm>
          <a:prstGeom prst="roundRect">
            <a:avLst/>
          </a:prstGeom>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200" smtClean="0">
                <a:solidFill>
                  <a:schemeClr val="tx1"/>
                </a:solidFill>
                <a:latin typeface="+mn-ea"/>
              </a:rPr>
              <a:t>正しいマッピングに変更する。</a:t>
            </a:r>
            <a:endParaRPr lang="en-US" altLang="ja-JP" sz="1200">
              <a:solidFill>
                <a:schemeClr val="tx1"/>
              </a:solidFill>
              <a:latin typeface="+mn-ea"/>
            </a:endParaRPr>
          </a:p>
        </p:txBody>
      </p:sp>
      <p:sp>
        <p:nvSpPr>
          <p:cNvPr id="29" name="円形吹き出し 28"/>
          <p:cNvSpPr/>
          <p:nvPr/>
        </p:nvSpPr>
        <p:spPr bwMode="auto">
          <a:xfrm>
            <a:off x="2643087" y="3818175"/>
            <a:ext cx="301542" cy="312200"/>
          </a:xfrm>
          <a:prstGeom prst="wedgeEllipseCallout">
            <a:avLst>
              <a:gd name="adj1" fmla="val -119899"/>
              <a:gd name="adj2" fmla="val 99354"/>
            </a:avLst>
          </a:prstGeom>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algn="ctr"/>
            <a:r>
              <a:rPr kumimoji="1" lang="ja-JP" altLang="en-US" sz="1400" b="1" smtClean="0">
                <a:latin typeface="+mn-ea"/>
              </a:rPr>
              <a:t>１</a:t>
            </a:r>
          </a:p>
        </p:txBody>
      </p:sp>
      <p:sp>
        <p:nvSpPr>
          <p:cNvPr id="30" name="正方形/長方形 29"/>
          <p:cNvSpPr/>
          <p:nvPr/>
        </p:nvSpPr>
        <p:spPr bwMode="gray">
          <a:xfrm rot="10800000" flipV="1">
            <a:off x="292904" y="5577583"/>
            <a:ext cx="2173564" cy="407635"/>
          </a:xfrm>
          <a:prstGeom prst="rect">
            <a:avLst/>
          </a:prstGeom>
          <a:noFill/>
          <a:ln w="19050">
            <a:solidFill>
              <a:schemeClr val="accent2">
                <a:lumMod val="60000"/>
                <a:lumOff val="40000"/>
              </a:schemeClr>
            </a:solidFill>
            <a:prstDash val="sysDash"/>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1">
              <a:latin typeface="+mj-ea"/>
              <a:ea typeface="+mj-ea"/>
            </a:endParaRPr>
          </a:p>
        </p:txBody>
      </p:sp>
      <p:sp>
        <p:nvSpPr>
          <p:cNvPr id="31" name="角丸四角形 30"/>
          <p:cNvSpPr/>
          <p:nvPr/>
        </p:nvSpPr>
        <p:spPr bwMode="auto">
          <a:xfrm>
            <a:off x="2291695" y="4542500"/>
            <a:ext cx="2337469" cy="502928"/>
          </a:xfrm>
          <a:prstGeom prst="roundRect">
            <a:avLst/>
          </a:prstGeom>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200" smtClean="0">
                <a:solidFill>
                  <a:schemeClr val="tx1"/>
                </a:solidFill>
                <a:latin typeface="+mn-ea"/>
              </a:rPr>
              <a:t>正しいマッピングを記入する。</a:t>
            </a:r>
            <a:endParaRPr lang="en-US" altLang="ja-JP" sz="1200">
              <a:solidFill>
                <a:schemeClr val="tx1"/>
              </a:solidFill>
              <a:latin typeface="+mn-ea"/>
            </a:endParaRPr>
          </a:p>
        </p:txBody>
      </p:sp>
      <p:sp>
        <p:nvSpPr>
          <p:cNvPr id="32" name="円形吹き出し 31"/>
          <p:cNvSpPr/>
          <p:nvPr/>
        </p:nvSpPr>
        <p:spPr bwMode="auto">
          <a:xfrm>
            <a:off x="2140924" y="4981049"/>
            <a:ext cx="301542" cy="312200"/>
          </a:xfrm>
          <a:prstGeom prst="wedgeEllipseCallout">
            <a:avLst>
              <a:gd name="adj1" fmla="val -119899"/>
              <a:gd name="adj2" fmla="val 99354"/>
            </a:avLst>
          </a:prstGeom>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algn="ctr"/>
            <a:r>
              <a:rPr lang="ja-JP" altLang="en-US" sz="1400" b="1">
                <a:latin typeface="+mn-ea"/>
              </a:rPr>
              <a:t>２</a:t>
            </a:r>
            <a:endParaRPr kumimoji="1" lang="ja-JP" altLang="en-US" sz="1400" b="1" smtClean="0">
              <a:latin typeface="+mn-ea"/>
            </a:endParaRPr>
          </a:p>
        </p:txBody>
      </p:sp>
      <p:sp>
        <p:nvSpPr>
          <p:cNvPr id="37" name="テキスト ボックス 36"/>
          <p:cNvSpPr txBox="1"/>
          <p:nvPr/>
        </p:nvSpPr>
        <p:spPr>
          <a:xfrm>
            <a:off x="4008286" y="6192005"/>
            <a:ext cx="3948184" cy="307777"/>
          </a:xfrm>
          <a:prstGeom prst="rect">
            <a:avLst/>
          </a:prstGeom>
          <a:noFill/>
        </p:spPr>
        <p:txBody>
          <a:bodyPr wrap="square" rtlCol="0">
            <a:spAutoFit/>
          </a:bodyPr>
          <a:lstStyle/>
          <a:p>
            <a:r>
              <a:rPr kumimoji="1" lang="ja-JP" altLang="en-US" sz="1400" smtClean="0"/>
              <a:t>読替表については次項で説明します。</a:t>
            </a:r>
            <a:endParaRPr kumimoji="1" lang="ja-JP" altLang="en-US"/>
          </a:p>
        </p:txBody>
      </p:sp>
    </p:spTree>
    <p:extLst>
      <p:ext uri="{BB962C8B-B14F-4D97-AF65-F5344CB8AC3E}">
        <p14:creationId xmlns:p14="http://schemas.microsoft.com/office/powerpoint/2010/main" val="329712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sz="quarter" idx="10"/>
          </p:nvPr>
        </p:nvSpPr>
        <p:spPr/>
        <p:txBody>
          <a:bodyPr/>
          <a:lstStyle/>
          <a:p>
            <a:r>
              <a:rPr kumimoji="1" lang="ja-JP" altLang="en-US" b="1" smtClean="0"/>
              <a:t>読替表</a:t>
            </a:r>
            <a:r>
              <a:rPr lang="ja-JP" altLang="en-US" b="1" smtClean="0"/>
              <a:t>の</a:t>
            </a:r>
            <a:r>
              <a:rPr lang="ja-JP" altLang="en-US" b="1"/>
              <a:t>記述</a:t>
            </a:r>
            <a:r>
              <a:rPr lang="en-US" altLang="ja-JP" sz="1600" b="1" smtClean="0"/>
              <a:t/>
            </a:r>
            <a:br>
              <a:rPr lang="en-US" altLang="ja-JP" sz="1600" b="1" smtClean="0"/>
            </a:br>
            <a:r>
              <a:rPr lang="ja-JP" altLang="en-US" sz="1600" smtClean="0"/>
              <a:t>読替表は、</a:t>
            </a:r>
            <a:r>
              <a:rPr lang="en-US" altLang="ja-JP" sz="1600" smtClean="0"/>
              <a:t>defaults</a:t>
            </a:r>
            <a:r>
              <a:rPr lang="ja-JP" altLang="en-US" sz="1600" smtClean="0"/>
              <a:t>変数定義ファイルまたは</a:t>
            </a:r>
            <a:r>
              <a:rPr lang="en-US" altLang="ja-JP" sz="1600" smtClean="0"/>
              <a:t>ITAreadme</a:t>
            </a:r>
            <a:r>
              <a:rPr lang="ja-JP" altLang="en-US" sz="1600" smtClean="0"/>
              <a:t>に定義されている</a:t>
            </a:r>
            <a:r>
              <a:rPr lang="en-US" altLang="ja-JP" sz="1600" smtClean="0"/>
              <a:t/>
            </a:r>
            <a:br>
              <a:rPr lang="en-US" altLang="ja-JP" sz="1600" smtClean="0"/>
            </a:br>
            <a:r>
              <a:rPr lang="ja-JP" altLang="en-US" sz="1600" smtClean="0"/>
              <a:t>「</a:t>
            </a:r>
            <a:r>
              <a:rPr lang="en-US" altLang="ja-JP" sz="1600" smtClean="0"/>
              <a:t>VAR_...</a:t>
            </a:r>
            <a:r>
              <a:rPr lang="ja-JP" altLang="en-US" sz="1600" smtClean="0"/>
              <a:t>」以外の変数に対して、</a:t>
            </a:r>
            <a:r>
              <a:rPr lang="en-US" altLang="ja-JP" sz="1600" smtClean="0"/>
              <a:t>ITA</a:t>
            </a:r>
            <a:r>
              <a:rPr lang="ja-JP" altLang="en-US" sz="1600" smtClean="0"/>
              <a:t>で具体値を設定できるようにするファイルです。</a:t>
            </a:r>
            <a:r>
              <a:rPr lang="en-US" altLang="ja-JP" sz="1600" smtClean="0"/>
              <a:t/>
            </a:r>
            <a:br>
              <a:rPr lang="en-US" altLang="ja-JP" sz="1600" smtClean="0"/>
            </a:br>
            <a:r>
              <a:rPr lang="en-US" altLang="ja-JP" sz="1400" smtClean="0"/>
              <a:t>※</a:t>
            </a:r>
            <a:r>
              <a:rPr lang="ja-JP" altLang="en-US" sz="1400" smtClean="0"/>
              <a:t>読替表について、詳細は</a:t>
            </a:r>
            <a:r>
              <a:rPr lang="ja-JP" altLang="en-US" sz="1400" kern="1200">
                <a:solidFill>
                  <a:srgbClr val="000000"/>
                </a:solidFill>
                <a:hlinkClick r:id="rId2"/>
              </a:rPr>
              <a:t>マニュアル</a:t>
            </a:r>
            <a:r>
              <a:rPr lang="ja-JP" altLang="en-US" sz="1400" smtClean="0"/>
              <a:t>をご参照ください。</a:t>
            </a:r>
            <a:r>
              <a:rPr lang="en-US" altLang="ja-JP" sz="1400" smtClean="0"/>
              <a:t/>
            </a:r>
            <a:br>
              <a:rPr lang="en-US" altLang="ja-JP" sz="1400" smtClean="0"/>
            </a:br>
            <a:r>
              <a:rPr lang="en-US" altLang="ja-JP" sz="1400" smtClean="0"/>
              <a:t/>
            </a:r>
            <a:br>
              <a:rPr lang="en-US" altLang="ja-JP" sz="1400" smtClean="0"/>
            </a:br>
            <a:endParaRPr lang="en-US" altLang="ja-JP" sz="1600" smtClean="0"/>
          </a:p>
          <a:p>
            <a:pPr marL="0" indent="0">
              <a:buNone/>
            </a:pPr>
            <a:r>
              <a:rPr lang="en-US" altLang="ja-JP" sz="1600" smtClean="0"/>
              <a:t/>
            </a:r>
            <a:br>
              <a:rPr lang="en-US" altLang="ja-JP" sz="1600" smtClean="0"/>
            </a:br>
            <a:r>
              <a:rPr lang="en-US" altLang="ja-JP" sz="1600" smtClean="0"/>
              <a:t/>
            </a:r>
            <a:br>
              <a:rPr lang="en-US" altLang="ja-JP" sz="1600" smtClean="0"/>
            </a:br>
            <a:r>
              <a:rPr lang="en-US" altLang="ja-JP" sz="1600" smtClean="0"/>
              <a:t/>
            </a:r>
            <a:br>
              <a:rPr lang="en-US" altLang="ja-JP" sz="1600" smtClean="0"/>
            </a:br>
            <a:endParaRPr lang="en-US" altLang="ja-JP" sz="1600"/>
          </a:p>
        </p:txBody>
      </p:sp>
      <p:sp>
        <p:nvSpPr>
          <p:cNvPr id="2" name="タイトル 1"/>
          <p:cNvSpPr>
            <a:spLocks noGrp="1"/>
          </p:cNvSpPr>
          <p:nvPr>
            <p:ph type="title"/>
          </p:nvPr>
        </p:nvSpPr>
        <p:spPr/>
        <p:txBody>
          <a:bodyPr/>
          <a:lstStyle/>
          <a:p>
            <a:r>
              <a:rPr kumimoji="1" lang="en-US" altLang="ja-JP" smtClean="0"/>
              <a:t>2.2 </a:t>
            </a:r>
            <a:r>
              <a:rPr kumimoji="1" lang="ja-JP" altLang="en-US" smtClean="0"/>
              <a:t>事前準備 </a:t>
            </a:r>
            <a:r>
              <a:rPr kumimoji="1" lang="en-US" altLang="ja-JP" smtClean="0"/>
              <a:t>(</a:t>
            </a:r>
            <a:r>
              <a:rPr lang="en-US" altLang="ja-JP"/>
              <a:t>3</a:t>
            </a:r>
            <a:r>
              <a:rPr kumimoji="1" lang="en-US" altLang="ja-JP" smtClean="0"/>
              <a:t>/4)</a:t>
            </a:r>
            <a:r>
              <a:rPr kumimoji="1" lang="ja-JP" altLang="en-US" smtClean="0"/>
              <a:t> 読替表</a:t>
            </a:r>
            <a:endParaRPr kumimoji="1" lang="ja-JP" altLang="en-US"/>
          </a:p>
        </p:txBody>
      </p:sp>
      <p:sp>
        <p:nvSpPr>
          <p:cNvPr id="4" name="フローチャート : 書類 51"/>
          <p:cNvSpPr/>
          <p:nvPr/>
        </p:nvSpPr>
        <p:spPr bwMode="auto">
          <a:xfrm>
            <a:off x="221426" y="5270974"/>
            <a:ext cx="3108192" cy="1171074"/>
          </a:xfrm>
          <a:prstGeom prst="flowChartDocument">
            <a:avLst/>
          </a:prstGeom>
          <a:ln>
            <a:solidFill>
              <a:schemeClr val="tx1"/>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ja-JP" altLang="en-US" sz="1200" b="1" smtClean="0">
                <a:latin typeface="Consolas" panose="020B0609020204030204" pitchFamily="49" charset="0"/>
                <a:ea typeface="+mj-ea"/>
                <a:cs typeface="Consolas" panose="020B0609020204030204" pitchFamily="49" charset="0"/>
              </a:rPr>
              <a:t>読替表</a:t>
            </a:r>
            <a:endParaRPr lang="en-US" altLang="ja-JP" sz="1200" b="1" smtClean="0">
              <a:latin typeface="Consolas" panose="020B0609020204030204" pitchFamily="49" charset="0"/>
              <a:ea typeface="+mj-ea"/>
              <a:cs typeface="Consolas" panose="020B0609020204030204" pitchFamily="49" charset="0"/>
            </a:endParaRPr>
          </a:p>
          <a:p>
            <a:r>
              <a:rPr lang="en-US" altLang="ja-JP" sz="1100"/>
              <a:t>LCA_sudo_users: </a:t>
            </a:r>
            <a:r>
              <a:rPr lang="en-US" altLang="ja-JP" sz="1100">
                <a:solidFill>
                  <a:srgbClr val="FF0000"/>
                </a:solidFill>
              </a:rPr>
              <a:t>sudo_users</a:t>
            </a:r>
          </a:p>
          <a:p>
            <a:r>
              <a:rPr lang="en-US" altLang="ja-JP" sz="1100"/>
              <a:t>LCA_sudo_sudoers_file: </a:t>
            </a:r>
            <a:r>
              <a:rPr lang="en-US" altLang="ja-JP" sz="1100">
                <a:solidFill>
                  <a:srgbClr val="FF0000"/>
                </a:solidFill>
              </a:rPr>
              <a:t>sudo_sudoers_file</a:t>
            </a:r>
            <a:endParaRPr lang="ja-JP" altLang="en-US" sz="1100">
              <a:solidFill>
                <a:srgbClr val="FF0000"/>
              </a:solidFill>
            </a:endParaRPr>
          </a:p>
        </p:txBody>
      </p:sp>
      <p:sp>
        <p:nvSpPr>
          <p:cNvPr id="6" name="フローチャート : 書類 51"/>
          <p:cNvSpPr/>
          <p:nvPr/>
        </p:nvSpPr>
        <p:spPr bwMode="auto">
          <a:xfrm>
            <a:off x="222600" y="3535495"/>
            <a:ext cx="2448340" cy="1047286"/>
          </a:xfrm>
          <a:prstGeom prst="flowChartDocument">
            <a:avLst/>
          </a:prstGeom>
          <a:ln>
            <a:solidFill>
              <a:schemeClr val="tx1"/>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altLang="ja-JP" sz="1200" b="1" u="sng" smtClean="0">
                <a:latin typeface="Consolas" panose="020B0609020204030204" pitchFamily="49" charset="0"/>
                <a:ea typeface="+mj-ea"/>
                <a:cs typeface="Consolas" panose="020B0609020204030204" pitchFamily="49" charset="0"/>
              </a:rPr>
              <a:t>defaults/main.yml</a:t>
            </a:r>
            <a:r>
              <a:rPr lang="en-US" altLang="ja-JP" sz="1200" b="1" smtClean="0">
                <a:latin typeface="Consolas" panose="020B0609020204030204" pitchFamily="49" charset="0"/>
                <a:ea typeface="+mj-ea"/>
                <a:cs typeface="Consolas" panose="020B0609020204030204" pitchFamily="49" charset="0"/>
              </a:rPr>
              <a:t/>
            </a:r>
            <a:br>
              <a:rPr lang="en-US" altLang="ja-JP" sz="1200" b="1" smtClean="0">
                <a:latin typeface="Consolas" panose="020B0609020204030204" pitchFamily="49" charset="0"/>
                <a:ea typeface="+mj-ea"/>
                <a:cs typeface="Consolas" panose="020B0609020204030204" pitchFamily="49" charset="0"/>
              </a:rPr>
            </a:br>
            <a:r>
              <a:rPr lang="en-US" altLang="ja-JP" sz="1200"/>
              <a:t>sudo_users: []</a:t>
            </a:r>
          </a:p>
          <a:p>
            <a:r>
              <a:rPr lang="en-US" altLang="ja-JP" sz="1200"/>
              <a:t>~~~~ </a:t>
            </a:r>
            <a:r>
              <a:rPr lang="en-US" altLang="ja-JP" sz="1200" smtClean="0"/>
              <a:t>(</a:t>
            </a:r>
            <a:r>
              <a:rPr lang="ja-JP" altLang="en-US" sz="1200" smtClean="0"/>
              <a:t>中略</a:t>
            </a:r>
            <a:r>
              <a:rPr lang="en-US" altLang="ja-JP" sz="1200" smtClean="0"/>
              <a:t>)</a:t>
            </a:r>
            <a:r>
              <a:rPr lang="ja-JP" altLang="en-US" sz="1200" smtClean="0"/>
              <a:t> </a:t>
            </a:r>
            <a:r>
              <a:rPr lang="en-US" altLang="ja-JP" sz="1200" smtClean="0"/>
              <a:t>~~~~</a:t>
            </a:r>
            <a:endParaRPr lang="en-US" altLang="ja-JP" sz="1200"/>
          </a:p>
          <a:p>
            <a:r>
              <a:rPr lang="en-US" altLang="ja-JP" sz="1200">
                <a:solidFill>
                  <a:srgbClr val="FF0000"/>
                </a:solidFill>
              </a:rPr>
              <a:t>sudo_sudoers_file</a:t>
            </a:r>
            <a:r>
              <a:rPr lang="en-US" altLang="ja-JP" sz="1200"/>
              <a:t>: ansible</a:t>
            </a:r>
          </a:p>
          <a:p>
            <a:r>
              <a:rPr lang="en-US" altLang="ja-JP" sz="1200" smtClean="0">
                <a:latin typeface="Consolas" panose="020B0609020204030204" pitchFamily="49" charset="0"/>
                <a:ea typeface="+mj-ea"/>
                <a:cs typeface="Consolas" panose="020B0609020204030204" pitchFamily="49" charset="0"/>
              </a:rPr>
              <a:t/>
            </a:r>
            <a:br>
              <a:rPr lang="en-US" altLang="ja-JP" sz="1200" smtClean="0">
                <a:latin typeface="Consolas" panose="020B0609020204030204" pitchFamily="49" charset="0"/>
                <a:ea typeface="+mj-ea"/>
                <a:cs typeface="Consolas" panose="020B0609020204030204" pitchFamily="49" charset="0"/>
              </a:rPr>
            </a:br>
            <a:endParaRPr lang="en-US" altLang="ja-JP" sz="1200" smtClean="0">
              <a:latin typeface="Consolas" panose="020B0609020204030204" pitchFamily="49" charset="0"/>
              <a:ea typeface="+mj-ea"/>
              <a:cs typeface="Consolas" panose="020B0609020204030204" pitchFamily="49" charset="0"/>
            </a:endParaRPr>
          </a:p>
        </p:txBody>
      </p:sp>
      <p:graphicFrame>
        <p:nvGraphicFramePr>
          <p:cNvPr id="7" name="表 6"/>
          <p:cNvGraphicFramePr>
            <a:graphicFrameLocks noGrp="1"/>
          </p:cNvGraphicFramePr>
          <p:nvPr>
            <p:extLst>
              <p:ext uri="{D42A27DB-BD31-4B8C-83A1-F6EECF244321}">
                <p14:modId xmlns:p14="http://schemas.microsoft.com/office/powerpoint/2010/main" val="3028649411"/>
              </p:ext>
            </p:extLst>
          </p:nvPr>
        </p:nvGraphicFramePr>
        <p:xfrm>
          <a:off x="4355971" y="5193008"/>
          <a:ext cx="4464620" cy="1282854"/>
        </p:xfrm>
        <a:graphic>
          <a:graphicData uri="http://schemas.openxmlformats.org/drawingml/2006/table">
            <a:tbl>
              <a:tblPr firstRow="1" bandRow="1">
                <a:tableStyleId>{93296810-A885-4BE3-A3E7-6D5BEEA58F35}</a:tableStyleId>
              </a:tblPr>
              <a:tblGrid>
                <a:gridCol w="1795687">
                  <a:extLst>
                    <a:ext uri="{9D8B030D-6E8A-4147-A177-3AD203B41FA5}">
                      <a16:colId xmlns:a16="http://schemas.microsoft.com/office/drawing/2014/main" val="916670131"/>
                    </a:ext>
                  </a:extLst>
                </a:gridCol>
                <a:gridCol w="1226268">
                  <a:extLst>
                    <a:ext uri="{9D8B030D-6E8A-4147-A177-3AD203B41FA5}">
                      <a16:colId xmlns:a16="http://schemas.microsoft.com/office/drawing/2014/main" val="2131989420"/>
                    </a:ext>
                  </a:extLst>
                </a:gridCol>
                <a:gridCol w="1442665">
                  <a:extLst>
                    <a:ext uri="{9D8B030D-6E8A-4147-A177-3AD203B41FA5}">
                      <a16:colId xmlns:a16="http://schemas.microsoft.com/office/drawing/2014/main" val="4118183924"/>
                    </a:ext>
                  </a:extLst>
                </a:gridCol>
              </a:tblGrid>
              <a:tr h="597890">
                <a:tc>
                  <a:txBody>
                    <a:bodyPr/>
                    <a:lstStyle/>
                    <a:p>
                      <a:r>
                        <a:rPr kumimoji="1" lang="ja-JP" altLang="en-US" sz="1100" smtClean="0"/>
                        <a:t>変数名</a:t>
                      </a:r>
                      <a:endParaRPr kumimoji="1" lang="ja-JP" altLang="en-US" sz="1100"/>
                    </a:p>
                  </a:txBody>
                  <a:tcPr/>
                </a:tc>
                <a:tc>
                  <a:txBody>
                    <a:bodyPr/>
                    <a:lstStyle/>
                    <a:p>
                      <a:r>
                        <a:rPr kumimoji="1" lang="ja-JP" altLang="en-US" sz="1100" smtClean="0"/>
                        <a:t>メンバー変数名</a:t>
                      </a:r>
                      <a:r>
                        <a:rPr kumimoji="1" lang="en-US" altLang="ja-JP" sz="1100" smtClean="0"/>
                        <a:t/>
                      </a:r>
                      <a:br>
                        <a:rPr kumimoji="1" lang="en-US" altLang="ja-JP" sz="1100" smtClean="0"/>
                      </a:br>
                      <a:r>
                        <a:rPr kumimoji="1" lang="en-US" altLang="ja-JP" sz="1100" smtClean="0"/>
                        <a:t>(ITAreadme</a:t>
                      </a:r>
                      <a:r>
                        <a:rPr kumimoji="1" lang="ja-JP" altLang="en-US" sz="1100" smtClean="0"/>
                        <a:t>で追加</a:t>
                      </a:r>
                      <a:r>
                        <a:rPr kumimoji="1" lang="en-US" altLang="ja-JP" sz="1100" smtClean="0"/>
                        <a:t>)</a:t>
                      </a:r>
                      <a:endParaRPr kumimoji="1" lang="ja-JP" altLang="en-US" sz="1100"/>
                    </a:p>
                  </a:txBody>
                  <a:tcPr/>
                </a:tc>
                <a:tc>
                  <a:txBody>
                    <a:bodyPr/>
                    <a:lstStyle/>
                    <a:p>
                      <a:r>
                        <a:rPr kumimoji="1" lang="ja-JP" altLang="en-US" sz="1100" smtClean="0"/>
                        <a:t>具体値</a:t>
                      </a:r>
                      <a:endParaRPr kumimoji="1" lang="ja-JP" altLang="en-US" sz="1100"/>
                    </a:p>
                  </a:txBody>
                  <a:tcPr/>
                </a:tc>
                <a:extLst>
                  <a:ext uri="{0D108BD9-81ED-4DB2-BD59-A6C34878D82A}">
                    <a16:rowId xmlns:a16="http://schemas.microsoft.com/office/drawing/2014/main" val="2954742190"/>
                  </a:ext>
                </a:extLst>
              </a:tr>
              <a:tr h="33616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100" smtClean="0"/>
                        <a:t>LCA_sudo_users</a:t>
                      </a:r>
                      <a:endParaRPr kumimoji="1" lang="ja-JP" altLang="en-US" sz="11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100" smtClean="0"/>
                        <a:t>[0].name</a:t>
                      </a:r>
                      <a:endParaRPr kumimoji="1" lang="ja-JP" altLang="en-US" sz="1100" smtClean="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100" smtClean="0"/>
                        <a:t>example_name</a:t>
                      </a:r>
                      <a:endParaRPr kumimoji="1" lang="ja-JP" altLang="en-US" sz="1100" smtClean="0"/>
                    </a:p>
                  </a:txBody>
                  <a:tcPr/>
                </a:tc>
                <a:extLst>
                  <a:ext uri="{0D108BD9-81ED-4DB2-BD59-A6C34878D82A}">
                    <a16:rowId xmlns:a16="http://schemas.microsoft.com/office/drawing/2014/main" val="1850628290"/>
                  </a:ext>
                </a:extLst>
              </a:tr>
              <a:tr h="34880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100" kern="1200" smtClean="0"/>
                        <a:t>LCA_</a:t>
                      </a:r>
                      <a:r>
                        <a:rPr lang="en-US" altLang="ja-JP" sz="1100" smtClean="0"/>
                        <a:t>sudo_sudoers_file</a:t>
                      </a:r>
                      <a:endParaRPr kumimoji="1" lang="en-US" altLang="ja-JP" sz="1100" kern="1200" smtClean="0">
                        <a:solidFill>
                          <a:schemeClr val="dk1"/>
                        </a:solidFill>
                        <a:latin typeface="Consolas" panose="020B0609020204030204" pitchFamily="49" charset="0"/>
                        <a:ea typeface="+mn-ea"/>
                        <a:cs typeface="Consolas" panose="020B0609020204030204" pitchFamily="49"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100" kern="1200" smtClean="0">
                        <a:solidFill>
                          <a:schemeClr val="dk1"/>
                        </a:solidFill>
                        <a:latin typeface="Consolas" panose="020B0609020204030204" pitchFamily="49" charset="0"/>
                        <a:ea typeface="+mn-ea"/>
                        <a:cs typeface="Consolas" panose="020B0609020204030204" pitchFamily="49" charset="0"/>
                      </a:endParaRPr>
                    </a:p>
                  </a:txBody>
                  <a:tcPr/>
                </a:tc>
                <a:tc>
                  <a:txBody>
                    <a:bodyPr/>
                    <a:lstStyle/>
                    <a:p>
                      <a:r>
                        <a:rPr kumimoji="1" lang="en-US" altLang="ja-JP" sz="1100" smtClean="0"/>
                        <a:t>example_sudoers</a:t>
                      </a:r>
                      <a:endParaRPr kumimoji="1" lang="ja-JP" altLang="en-US" sz="1100"/>
                    </a:p>
                  </a:txBody>
                  <a:tcPr/>
                </a:tc>
                <a:extLst>
                  <a:ext uri="{0D108BD9-81ED-4DB2-BD59-A6C34878D82A}">
                    <a16:rowId xmlns:a16="http://schemas.microsoft.com/office/drawing/2014/main" val="2694506176"/>
                  </a:ext>
                </a:extLst>
              </a:tr>
            </a:tbl>
          </a:graphicData>
        </a:graphic>
      </p:graphicFrame>
      <p:sp>
        <p:nvSpPr>
          <p:cNvPr id="9" name="テキスト ボックス 8"/>
          <p:cNvSpPr txBox="1"/>
          <p:nvPr/>
        </p:nvSpPr>
        <p:spPr>
          <a:xfrm>
            <a:off x="5602081" y="3292041"/>
            <a:ext cx="1980029" cy="307777"/>
          </a:xfrm>
          <a:prstGeom prst="rect">
            <a:avLst/>
          </a:prstGeom>
          <a:noFill/>
        </p:spPr>
        <p:txBody>
          <a:bodyPr wrap="square" rtlCol="0">
            <a:spAutoFit/>
          </a:bodyPr>
          <a:lstStyle/>
          <a:p>
            <a:r>
              <a:rPr kumimoji="1" lang="ja-JP" altLang="en-US" sz="1400" smtClean="0"/>
              <a:t>実際に利用される変数</a:t>
            </a:r>
            <a:endParaRPr kumimoji="1" lang="ja-JP" altLang="en-US" sz="1400"/>
          </a:p>
        </p:txBody>
      </p:sp>
      <p:sp>
        <p:nvSpPr>
          <p:cNvPr id="18" name="テキスト ボックス 17"/>
          <p:cNvSpPr txBox="1"/>
          <p:nvPr/>
        </p:nvSpPr>
        <p:spPr>
          <a:xfrm>
            <a:off x="4377009" y="4898648"/>
            <a:ext cx="1084202" cy="309605"/>
          </a:xfrm>
          <a:prstGeom prst="rect">
            <a:avLst/>
          </a:prstGeom>
          <a:noFill/>
        </p:spPr>
        <p:txBody>
          <a:bodyPr wrap="square" rtlCol="0">
            <a:spAutoFit/>
          </a:bodyPr>
          <a:lstStyle/>
          <a:p>
            <a:r>
              <a:rPr lang="ja-JP" altLang="en-US" sz="1400" smtClean="0"/>
              <a:t>代入値管理</a:t>
            </a:r>
            <a:endParaRPr kumimoji="1" lang="ja-JP" altLang="en-US" sz="1400"/>
          </a:p>
        </p:txBody>
      </p:sp>
      <p:cxnSp>
        <p:nvCxnSpPr>
          <p:cNvPr id="15" name="カギ線コネクタ 122"/>
          <p:cNvCxnSpPr>
            <a:stCxn id="4" idx="3"/>
            <a:endCxn id="7" idx="1"/>
          </p:cNvCxnSpPr>
          <p:nvPr/>
        </p:nvCxnSpPr>
        <p:spPr bwMode="auto">
          <a:xfrm flipV="1">
            <a:off x="3329618" y="5834435"/>
            <a:ext cx="1026353" cy="22076"/>
          </a:xfrm>
          <a:prstGeom prst="straightConnector1">
            <a:avLst/>
          </a:prstGeom>
          <a:ln>
            <a:headEnd type="none" w="med" len="med"/>
            <a:tailEnd type="triangle" w="med" len="med"/>
          </a:ln>
          <a:extLst/>
        </p:spPr>
        <p:style>
          <a:lnRef idx="3">
            <a:schemeClr val="accent6"/>
          </a:lnRef>
          <a:fillRef idx="0">
            <a:schemeClr val="accent6"/>
          </a:fillRef>
          <a:effectRef idx="2">
            <a:schemeClr val="accent6"/>
          </a:effectRef>
          <a:fontRef idx="minor">
            <a:schemeClr val="tx1"/>
          </a:fontRef>
        </p:style>
      </p:cxnSp>
      <p:cxnSp>
        <p:nvCxnSpPr>
          <p:cNvPr id="19" name="カギ線コネクタ 122"/>
          <p:cNvCxnSpPr>
            <a:stCxn id="6" idx="2"/>
          </p:cNvCxnSpPr>
          <p:nvPr/>
        </p:nvCxnSpPr>
        <p:spPr bwMode="auto">
          <a:xfrm flipH="1">
            <a:off x="1446648" y="4513544"/>
            <a:ext cx="122" cy="747911"/>
          </a:xfrm>
          <a:prstGeom prst="straightConnector1">
            <a:avLst/>
          </a:prstGeom>
          <a:ln>
            <a:headEnd type="none" w="med" len="med"/>
            <a:tailEnd type="triangle" w="med" len="med"/>
          </a:ln>
          <a:extLst/>
        </p:spPr>
        <p:style>
          <a:lnRef idx="3">
            <a:schemeClr val="accent6"/>
          </a:lnRef>
          <a:fillRef idx="0">
            <a:schemeClr val="accent6"/>
          </a:fillRef>
          <a:effectRef idx="2">
            <a:schemeClr val="accent6"/>
          </a:effectRef>
          <a:fontRef idx="minor">
            <a:schemeClr val="tx1"/>
          </a:fontRef>
        </p:style>
      </p:cxnSp>
      <p:cxnSp>
        <p:nvCxnSpPr>
          <p:cNvPr id="24" name="カギ線コネクタ 122"/>
          <p:cNvCxnSpPr>
            <a:stCxn id="7" idx="0"/>
            <a:endCxn id="72" idx="2"/>
          </p:cNvCxnSpPr>
          <p:nvPr/>
        </p:nvCxnSpPr>
        <p:spPr bwMode="auto">
          <a:xfrm rot="5400000" flipH="1" flipV="1">
            <a:off x="6640548" y="4585775"/>
            <a:ext cx="554966" cy="659500"/>
          </a:xfrm>
          <a:prstGeom prst="bentConnector3">
            <a:avLst>
              <a:gd name="adj1" fmla="val 50000"/>
            </a:avLst>
          </a:prstGeom>
          <a:ln>
            <a:headEnd type="none" w="med" len="med"/>
            <a:tailEnd type="triangle" w="med" len="med"/>
          </a:ln>
          <a:extLst/>
        </p:spPr>
        <p:style>
          <a:lnRef idx="3">
            <a:schemeClr val="accent6"/>
          </a:lnRef>
          <a:fillRef idx="0">
            <a:schemeClr val="accent6"/>
          </a:fillRef>
          <a:effectRef idx="2">
            <a:schemeClr val="accent6"/>
          </a:effectRef>
          <a:fontRef idx="minor">
            <a:schemeClr val="tx1"/>
          </a:fontRef>
        </p:style>
      </p:cxnSp>
      <p:pic>
        <p:nvPicPr>
          <p:cNvPr id="5" name="図 4"/>
          <p:cNvPicPr>
            <a:picLocks noChangeAspect="1"/>
          </p:cNvPicPr>
          <p:nvPr/>
        </p:nvPicPr>
        <p:blipFill>
          <a:blip r:embed="rId3"/>
          <a:stretch>
            <a:fillRect/>
          </a:stretch>
        </p:blipFill>
        <p:spPr>
          <a:xfrm>
            <a:off x="3835446" y="4712198"/>
            <a:ext cx="581762" cy="547637"/>
          </a:xfrm>
          <a:prstGeom prst="rect">
            <a:avLst/>
          </a:prstGeom>
        </p:spPr>
      </p:pic>
      <p:sp>
        <p:nvSpPr>
          <p:cNvPr id="23" name="テキスト ボックス 22"/>
          <p:cNvSpPr txBox="1"/>
          <p:nvPr/>
        </p:nvSpPr>
        <p:spPr>
          <a:xfrm>
            <a:off x="179451" y="2579826"/>
            <a:ext cx="4320600" cy="523220"/>
          </a:xfrm>
          <a:prstGeom prst="rect">
            <a:avLst/>
          </a:prstGeom>
          <a:solidFill>
            <a:schemeClr val="bg2">
              <a:lumMod val="85000"/>
            </a:schemeClr>
          </a:solidFill>
        </p:spPr>
        <p:txBody>
          <a:bodyPr wrap="square" rtlCol="0">
            <a:spAutoFit/>
          </a:bodyPr>
          <a:lstStyle/>
          <a:p>
            <a:r>
              <a:rPr lang="en-US" altLang="ja-JP" sz="1400" err="1" smtClean="0"/>
              <a:t>LCA_sudo_users</a:t>
            </a:r>
            <a:r>
              <a:rPr lang="en-US" altLang="ja-JP" sz="1400"/>
              <a:t>: </a:t>
            </a:r>
            <a:r>
              <a:rPr lang="en-US" altLang="ja-JP" sz="1400" smtClean="0"/>
              <a:t>sudo_users</a:t>
            </a:r>
            <a:endParaRPr lang="en-US" altLang="ja-JP" sz="1400"/>
          </a:p>
          <a:p>
            <a:r>
              <a:rPr lang="en-US" altLang="ja-JP" sz="1400" err="1" smtClean="0"/>
              <a:t>LCA_sudo_sudoers_file</a:t>
            </a:r>
            <a:r>
              <a:rPr lang="en-US" altLang="ja-JP" sz="1400"/>
              <a:t>: sudo_sudoers_file</a:t>
            </a:r>
            <a:endParaRPr kumimoji="1" lang="ja-JP" altLang="en-US" sz="1400"/>
          </a:p>
        </p:txBody>
      </p:sp>
      <p:sp>
        <p:nvSpPr>
          <p:cNvPr id="72" name="フローチャート : 書類 51"/>
          <p:cNvSpPr/>
          <p:nvPr/>
        </p:nvSpPr>
        <p:spPr bwMode="auto">
          <a:xfrm>
            <a:off x="5674972" y="3590511"/>
            <a:ext cx="3145618" cy="1121687"/>
          </a:xfrm>
          <a:prstGeom prst="flowChartDocument">
            <a:avLst/>
          </a:prstGeom>
          <a:ln>
            <a:solidFill>
              <a:schemeClr val="tx1"/>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altLang="ja-JP" sz="1200" smtClean="0"/>
              <a:t>sudo_users</a:t>
            </a:r>
            <a:r>
              <a:rPr lang="en-US" altLang="ja-JP" sz="1200"/>
              <a:t>: </a:t>
            </a:r>
          </a:p>
          <a:p>
            <a:r>
              <a:rPr lang="en-US" altLang="ja-JP" sz="1200"/>
              <a:t>  - name:</a:t>
            </a:r>
            <a:r>
              <a:rPr lang="ja-JP" altLang="en-US" sz="1200"/>
              <a:t> </a:t>
            </a:r>
            <a:r>
              <a:rPr lang="en-US" altLang="ja-JP" sz="1200" smtClean="0"/>
              <a:t>example_name</a:t>
            </a:r>
            <a:endParaRPr lang="en-US" altLang="ja-JP" sz="1200"/>
          </a:p>
          <a:p>
            <a:r>
              <a:rPr lang="en-US" altLang="ja-JP" sz="1200"/>
              <a:t>sudo_sudoers_file: </a:t>
            </a:r>
            <a:r>
              <a:rPr lang="en-US" altLang="ja-JP" sz="1200" smtClean="0"/>
              <a:t>example_sudoers</a:t>
            </a:r>
            <a:endParaRPr lang="en-US" altLang="ja-JP" sz="1200"/>
          </a:p>
        </p:txBody>
      </p:sp>
      <p:sp>
        <p:nvSpPr>
          <p:cNvPr id="77" name="テキスト ボックス 76"/>
          <p:cNvSpPr txBox="1"/>
          <p:nvPr/>
        </p:nvSpPr>
        <p:spPr>
          <a:xfrm>
            <a:off x="152259" y="2265266"/>
            <a:ext cx="5976708" cy="338554"/>
          </a:xfrm>
          <a:prstGeom prst="rect">
            <a:avLst/>
          </a:prstGeom>
          <a:noFill/>
        </p:spPr>
        <p:txBody>
          <a:bodyPr wrap="square" rtlCol="0">
            <a:spAutoFit/>
          </a:bodyPr>
          <a:lstStyle/>
          <a:p>
            <a:r>
              <a:rPr lang="ja-JP" altLang="en-US" sz="1600" kern="0" smtClean="0"/>
              <a:t>ファイル名</a:t>
            </a:r>
            <a:r>
              <a:rPr lang="en-US" altLang="ja-JP" sz="1600" kern="0"/>
              <a:t>:</a:t>
            </a:r>
            <a:r>
              <a:rPr lang="ja-JP" altLang="en-US" sz="1600" kern="0"/>
              <a:t> </a:t>
            </a:r>
            <a:r>
              <a:rPr lang="en-US" altLang="ja-JP" sz="1600" kern="0" smtClean="0"/>
              <a:t>ita_translation-table_</a:t>
            </a:r>
            <a:r>
              <a:rPr lang="en-US" altLang="ja-JP" sz="1600" smtClean="0"/>
              <a:t>ansible-sudo-master</a:t>
            </a:r>
            <a:r>
              <a:rPr lang="en-US" altLang="ja-JP" sz="1600" kern="0" smtClean="0"/>
              <a:t>.txt</a:t>
            </a:r>
            <a:endParaRPr kumimoji="1" lang="ja-JP" altLang="en-US" sz="1600"/>
          </a:p>
        </p:txBody>
      </p:sp>
      <p:sp>
        <p:nvSpPr>
          <p:cNvPr id="22" name="正方形/長方形 21"/>
          <p:cNvSpPr/>
          <p:nvPr/>
        </p:nvSpPr>
        <p:spPr bwMode="auto">
          <a:xfrm>
            <a:off x="179451" y="3220265"/>
            <a:ext cx="8784062" cy="3305165"/>
          </a:xfrm>
          <a:prstGeom prst="rect">
            <a:avLst/>
          </a:prstGeom>
          <a:no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r>
              <a:rPr kumimoji="1" lang="ja-JP" altLang="en-US" b="1" u="sng" smtClean="0">
                <a:latin typeface="+mn-ea"/>
              </a:rPr>
              <a:t>イメージ図</a:t>
            </a:r>
            <a:endParaRPr kumimoji="1" lang="ja-JP" altLang="en-US" b="1" u="sng" dirty="0" smtClean="0">
              <a:latin typeface="+mn-ea"/>
            </a:endParaRPr>
          </a:p>
        </p:txBody>
      </p:sp>
      <p:sp>
        <p:nvSpPr>
          <p:cNvPr id="17" name="フローチャート : 書類 51"/>
          <p:cNvSpPr/>
          <p:nvPr/>
        </p:nvSpPr>
        <p:spPr bwMode="auto">
          <a:xfrm>
            <a:off x="2848507" y="3539296"/>
            <a:ext cx="2221466" cy="900636"/>
          </a:xfrm>
          <a:prstGeom prst="flowChartDocument">
            <a:avLst/>
          </a:prstGeom>
          <a:ln>
            <a:solidFill>
              <a:schemeClr val="tx1"/>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altLang="ja-JP" sz="1200" b="1" u="sng" smtClean="0"/>
              <a:t>ITAreadme</a:t>
            </a:r>
            <a:r>
              <a:rPr lang="en-US" altLang="ja-JP" sz="1200" smtClean="0"/>
              <a:t/>
            </a:r>
            <a:br>
              <a:rPr lang="en-US" altLang="ja-JP" sz="1200" smtClean="0"/>
            </a:br>
            <a:r>
              <a:rPr lang="en-US" altLang="ja-JP" sz="1200" smtClean="0">
                <a:solidFill>
                  <a:srgbClr val="FF0000"/>
                </a:solidFill>
              </a:rPr>
              <a:t>sudo_users</a:t>
            </a:r>
            <a:r>
              <a:rPr lang="en-US" altLang="ja-JP" sz="1200" smtClean="0"/>
              <a:t>: </a:t>
            </a:r>
          </a:p>
          <a:p>
            <a:r>
              <a:rPr lang="en-US" altLang="ja-JP" sz="1200" smtClean="0"/>
              <a:t>  </a:t>
            </a:r>
            <a:r>
              <a:rPr lang="en-US" altLang="ja-JP" sz="1200"/>
              <a:t>- name: </a:t>
            </a:r>
            <a:r>
              <a:rPr lang="en-US" altLang="ja-JP" sz="1200">
                <a:latin typeface="Consolas" panose="020B0609020204030204" pitchFamily="49" charset="0"/>
                <a:cs typeface="Consolas" panose="020B0609020204030204" pitchFamily="49" charset="0"/>
              </a:rPr>
              <a:t/>
            </a:r>
            <a:br>
              <a:rPr lang="en-US" altLang="ja-JP" sz="1200">
                <a:latin typeface="Consolas" panose="020B0609020204030204" pitchFamily="49" charset="0"/>
                <a:cs typeface="Consolas" panose="020B0609020204030204" pitchFamily="49" charset="0"/>
              </a:rPr>
            </a:br>
            <a:endParaRPr lang="en-US" altLang="ja-JP" sz="1200" smtClean="0">
              <a:latin typeface="Consolas" panose="020B0609020204030204" pitchFamily="49" charset="0"/>
              <a:ea typeface="+mj-ea"/>
              <a:cs typeface="Consolas" panose="020B0609020204030204" pitchFamily="49" charset="0"/>
            </a:endParaRPr>
          </a:p>
        </p:txBody>
      </p:sp>
      <p:cxnSp>
        <p:nvCxnSpPr>
          <p:cNvPr id="20" name="カギ線コネクタ 122"/>
          <p:cNvCxnSpPr>
            <a:stCxn id="17" idx="2"/>
          </p:cNvCxnSpPr>
          <p:nvPr/>
        </p:nvCxnSpPr>
        <p:spPr bwMode="auto">
          <a:xfrm flipH="1">
            <a:off x="1440462" y="4380390"/>
            <a:ext cx="2518778" cy="857368"/>
          </a:xfrm>
          <a:prstGeom prst="straightConnector1">
            <a:avLst/>
          </a:prstGeom>
          <a:ln>
            <a:headEnd type="none" w="med" len="med"/>
            <a:tailEnd type="triangle" w="med" len="med"/>
          </a:ln>
          <a:ex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79684403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2.2 </a:t>
            </a:r>
            <a:r>
              <a:rPr lang="ja-JP" altLang="en-US"/>
              <a:t>事前準備 </a:t>
            </a:r>
            <a:r>
              <a:rPr lang="en-US" altLang="ja-JP" smtClean="0"/>
              <a:t>(4/4) zip</a:t>
            </a:r>
            <a:r>
              <a:rPr lang="ja-JP" altLang="en-US" smtClean="0"/>
              <a:t>ファイルを作成する</a:t>
            </a:r>
            <a:endParaRPr kumimoji="1" lang="ja-JP" altLang="en-US"/>
          </a:p>
        </p:txBody>
      </p:sp>
      <p:sp>
        <p:nvSpPr>
          <p:cNvPr id="3" name="コンテンツ プレースホルダー 2"/>
          <p:cNvSpPr>
            <a:spLocks noGrp="1"/>
          </p:cNvSpPr>
          <p:nvPr>
            <p:ph sz="quarter" idx="10"/>
          </p:nvPr>
        </p:nvSpPr>
        <p:spPr/>
        <p:txBody>
          <a:bodyPr/>
          <a:lstStyle/>
          <a:p>
            <a:r>
              <a:rPr lang="ja-JP" altLang="en-US" b="1"/>
              <a:t>必要</a:t>
            </a:r>
            <a:r>
              <a:rPr lang="ja-JP" altLang="en-US" b="1" smtClean="0"/>
              <a:t>な</a:t>
            </a:r>
            <a:r>
              <a:rPr lang="ja-JP" altLang="en-US" b="1"/>
              <a:t>ファイル</a:t>
            </a:r>
            <a:r>
              <a:rPr lang="ja-JP" altLang="en-US" b="1" smtClean="0"/>
              <a:t>を</a:t>
            </a:r>
            <a:r>
              <a:rPr lang="en-US" altLang="ja-JP" b="1" smtClean="0"/>
              <a:t>zip</a:t>
            </a:r>
            <a:r>
              <a:rPr lang="ja-JP" altLang="en-US" b="1" smtClean="0"/>
              <a:t>にまとめる</a:t>
            </a:r>
            <a:r>
              <a:rPr lang="en-US" altLang="ja-JP" b="1" smtClean="0"/>
              <a:t/>
            </a:r>
            <a:br>
              <a:rPr lang="en-US" altLang="ja-JP" b="1" smtClean="0"/>
            </a:br>
            <a:r>
              <a:rPr lang="ja-JP" altLang="en-US" sz="1600"/>
              <a:t>これまでの作成物を</a:t>
            </a:r>
            <a:r>
              <a:rPr lang="en-US" altLang="ja-JP" sz="1600">
                <a:solidFill>
                  <a:srgbClr val="FF0000"/>
                </a:solidFill>
              </a:rPr>
              <a:t>zip</a:t>
            </a:r>
            <a:r>
              <a:rPr lang="ja-JP" altLang="en-US" sz="1600">
                <a:solidFill>
                  <a:srgbClr val="FF0000"/>
                </a:solidFill>
              </a:rPr>
              <a:t>ファイル</a:t>
            </a:r>
            <a:r>
              <a:rPr lang="ja-JP" altLang="en-US" sz="1600"/>
              <a:t>にまとめ、</a:t>
            </a:r>
            <a:r>
              <a:rPr lang="en-US" altLang="ja-JP" sz="1600"/>
              <a:t>ITA</a:t>
            </a:r>
            <a:r>
              <a:rPr lang="ja-JP" altLang="en-US" sz="1600" err="1"/>
              <a:t>に登</a:t>
            </a:r>
            <a:r>
              <a:rPr lang="ja-JP" altLang="en-US" sz="1600"/>
              <a:t>録しましょう。</a:t>
            </a:r>
            <a:r>
              <a:rPr lang="en-US" altLang="ja-JP" sz="1600"/>
              <a:t/>
            </a:r>
            <a:br>
              <a:rPr lang="en-US" altLang="ja-JP" sz="1600"/>
            </a:br>
            <a:r>
              <a:rPr lang="ja-JP" altLang="en-US" sz="1600" smtClean="0"/>
              <a:t>下記の構造通りの</a:t>
            </a:r>
            <a:r>
              <a:rPr lang="en-US" altLang="ja-JP" sz="1600" smtClean="0"/>
              <a:t>zip</a:t>
            </a:r>
            <a:r>
              <a:rPr lang="ja-JP" altLang="en-US" sz="1600"/>
              <a:t>ファイルを作成して下さい</a:t>
            </a:r>
            <a:r>
              <a:rPr lang="ja-JP" altLang="en-US" smtClean="0"/>
              <a:t>。</a:t>
            </a:r>
            <a:r>
              <a:rPr lang="en-US" altLang="ja-JP"/>
              <a:t/>
            </a:r>
            <a:br>
              <a:rPr lang="en-US" altLang="ja-JP"/>
            </a:br>
            <a:endParaRPr lang="en-US" altLang="ja-JP" smtClean="0"/>
          </a:p>
          <a:p>
            <a:pPr marL="457200" indent="-457200">
              <a:buFont typeface="+mj-ea"/>
              <a:buAutoNum type="circleNumDbPlain"/>
            </a:pPr>
            <a:r>
              <a:rPr lang="ja-JP" altLang="en-US" sz="1600"/>
              <a:t>「</a:t>
            </a:r>
            <a:r>
              <a:rPr lang="en-US" altLang="ja-JP" sz="1600"/>
              <a:t>roles</a:t>
            </a:r>
            <a:r>
              <a:rPr lang="ja-JP" altLang="en-US" sz="1600"/>
              <a:t>」</a:t>
            </a:r>
            <a:r>
              <a:rPr lang="ja-JP" altLang="en-US" sz="1600" smtClean="0"/>
              <a:t>フォルダを作成し、ダウンロードした</a:t>
            </a:r>
            <a:r>
              <a:rPr lang="en-US" altLang="ja-JP" sz="1600" smtClean="0"/>
              <a:t>Role</a:t>
            </a:r>
            <a:r>
              <a:rPr lang="ja-JP" altLang="en-US" sz="1600" smtClean="0"/>
              <a:t>を入れる。</a:t>
            </a:r>
            <a:endParaRPr lang="en-US" altLang="ja-JP" sz="1600" smtClean="0"/>
          </a:p>
          <a:p>
            <a:pPr marL="457200" indent="-457200">
              <a:buFont typeface="+mj-ea"/>
              <a:buAutoNum type="circleNumDbPlain"/>
            </a:pPr>
            <a:r>
              <a:rPr lang="ja-JP" altLang="en-US" sz="1600" smtClean="0"/>
              <a:t>「</a:t>
            </a:r>
            <a:r>
              <a:rPr lang="en-US" altLang="ja-JP" sz="1600" smtClean="0"/>
              <a:t>roles</a:t>
            </a:r>
            <a:r>
              <a:rPr lang="ja-JP" altLang="en-US" sz="1600" smtClean="0"/>
              <a:t>」フォルダに並べて読替表と</a:t>
            </a:r>
            <a:r>
              <a:rPr lang="en-US" altLang="ja-JP" sz="1600" smtClean="0"/>
              <a:t>ITAreadme</a:t>
            </a:r>
            <a:r>
              <a:rPr lang="ja-JP" altLang="en-US" sz="1600" smtClean="0"/>
              <a:t>を配置する</a:t>
            </a:r>
            <a:endParaRPr lang="en-US" altLang="ja-JP" sz="1600"/>
          </a:p>
          <a:p>
            <a:pPr marL="457200" indent="-457200">
              <a:buFont typeface="+mj-ea"/>
              <a:buAutoNum type="circleNumDbPlain"/>
            </a:pPr>
            <a:r>
              <a:rPr lang="ja-JP" altLang="en-US" sz="1600" smtClean="0"/>
              <a:t>「</a:t>
            </a:r>
            <a:r>
              <a:rPr lang="en-US" altLang="ja-JP" sz="1600" smtClean="0"/>
              <a:t>roles</a:t>
            </a:r>
            <a:r>
              <a:rPr lang="ja-JP" altLang="en-US" sz="1600" smtClean="0"/>
              <a:t>」フォルダ、読替表、</a:t>
            </a:r>
            <a:r>
              <a:rPr lang="en-US" altLang="ja-JP" sz="1600" smtClean="0"/>
              <a:t>ITAreadme</a:t>
            </a:r>
            <a:r>
              <a:rPr lang="ja-JP" altLang="en-US" sz="1600" smtClean="0"/>
              <a:t>をまとめて</a:t>
            </a:r>
            <a:r>
              <a:rPr lang="en-US" altLang="ja-JP" sz="1600" smtClean="0"/>
              <a:t>zip</a:t>
            </a:r>
            <a:r>
              <a:rPr lang="ja-JP" altLang="en-US" sz="1600" smtClean="0"/>
              <a:t>で圧縮する。</a:t>
            </a:r>
            <a:endParaRPr lang="en-US" altLang="ja-JP" sz="1600"/>
          </a:p>
        </p:txBody>
      </p:sp>
      <p:pic>
        <p:nvPicPr>
          <p:cNvPr id="6" name="図 5"/>
          <p:cNvPicPr>
            <a:picLocks noChangeAspect="1"/>
          </p:cNvPicPr>
          <p:nvPr/>
        </p:nvPicPr>
        <p:blipFill>
          <a:blip r:embed="rId2"/>
          <a:stretch>
            <a:fillRect/>
          </a:stretch>
        </p:blipFill>
        <p:spPr>
          <a:xfrm>
            <a:off x="179511" y="3284980"/>
            <a:ext cx="4609705" cy="2808390"/>
          </a:xfrm>
          <a:prstGeom prst="rect">
            <a:avLst/>
          </a:prstGeom>
          <a:ln>
            <a:solidFill>
              <a:schemeClr val="tx1"/>
            </a:solidFill>
          </a:ln>
        </p:spPr>
      </p:pic>
      <p:sp>
        <p:nvSpPr>
          <p:cNvPr id="7" name="角丸四角形 6"/>
          <p:cNvSpPr/>
          <p:nvPr/>
        </p:nvSpPr>
        <p:spPr bwMode="auto">
          <a:xfrm>
            <a:off x="4358957" y="3238370"/>
            <a:ext cx="4533642" cy="456222"/>
          </a:xfrm>
          <a:prstGeom prst="roundRect">
            <a:avLst/>
          </a:prstGeom>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400" smtClean="0">
                <a:solidFill>
                  <a:schemeClr val="tx1"/>
                </a:solidFill>
                <a:latin typeface="+mn-ea"/>
              </a:rPr>
              <a:t>「</a:t>
            </a:r>
            <a:r>
              <a:rPr lang="en-US" altLang="ja-JP" sz="1400" smtClean="0">
                <a:solidFill>
                  <a:schemeClr val="tx1"/>
                </a:solidFill>
                <a:latin typeface="+mn-ea"/>
              </a:rPr>
              <a:t>roles</a:t>
            </a:r>
            <a:r>
              <a:rPr lang="ja-JP" altLang="en-US" sz="1400" smtClean="0">
                <a:solidFill>
                  <a:schemeClr val="tx1"/>
                </a:solidFill>
                <a:latin typeface="+mn-ea"/>
              </a:rPr>
              <a:t>」配下へ「</a:t>
            </a:r>
            <a:r>
              <a:rPr lang="en-US" altLang="ja-JP" sz="1400" smtClean="0">
                <a:solidFill>
                  <a:schemeClr val="tx1"/>
                </a:solidFill>
                <a:latin typeface="+mn-ea"/>
              </a:rPr>
              <a:t>ansible-sudo-master</a:t>
            </a:r>
            <a:r>
              <a:rPr lang="ja-JP" altLang="en-US" sz="1400" smtClean="0">
                <a:solidFill>
                  <a:schemeClr val="tx1"/>
                </a:solidFill>
                <a:latin typeface="+mn-ea"/>
              </a:rPr>
              <a:t>」を</a:t>
            </a:r>
            <a:r>
              <a:rPr lang="ja-JP" altLang="en-US" sz="1400">
                <a:solidFill>
                  <a:schemeClr val="tx1"/>
                </a:solidFill>
                <a:latin typeface="+mn-ea"/>
              </a:rPr>
              <a:t>配置</a:t>
            </a:r>
            <a:r>
              <a:rPr lang="ja-JP" altLang="en-US" sz="1400" smtClean="0">
                <a:solidFill>
                  <a:schemeClr val="tx1"/>
                </a:solidFill>
                <a:latin typeface="+mn-ea"/>
              </a:rPr>
              <a:t>する。</a:t>
            </a:r>
            <a:endParaRPr lang="en-US" altLang="ja-JP" sz="1400">
              <a:solidFill>
                <a:schemeClr val="tx1"/>
              </a:solidFill>
              <a:latin typeface="+mn-ea"/>
            </a:endParaRPr>
          </a:p>
        </p:txBody>
      </p:sp>
      <p:sp>
        <p:nvSpPr>
          <p:cNvPr id="8" name="円形吹き出し 7"/>
          <p:cNvSpPr/>
          <p:nvPr/>
        </p:nvSpPr>
        <p:spPr bwMode="auto">
          <a:xfrm>
            <a:off x="4132971" y="3128878"/>
            <a:ext cx="301542" cy="312200"/>
          </a:xfrm>
          <a:prstGeom prst="wedgeEllipseCallout">
            <a:avLst>
              <a:gd name="adj1" fmla="val -238668"/>
              <a:gd name="adj2" fmla="val 105863"/>
            </a:avLst>
          </a:prstGeom>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algn="ctr"/>
            <a:r>
              <a:rPr kumimoji="1" lang="ja-JP" altLang="en-US" sz="1400" b="1" smtClean="0">
                <a:latin typeface="+mn-ea"/>
              </a:rPr>
              <a:t>１</a:t>
            </a:r>
          </a:p>
        </p:txBody>
      </p:sp>
      <p:sp>
        <p:nvSpPr>
          <p:cNvPr id="9" name="角丸四角形 8"/>
          <p:cNvSpPr/>
          <p:nvPr/>
        </p:nvSpPr>
        <p:spPr bwMode="auto">
          <a:xfrm>
            <a:off x="4358956" y="3804084"/>
            <a:ext cx="4533643" cy="456222"/>
          </a:xfrm>
          <a:prstGeom prst="roundRect">
            <a:avLst/>
          </a:prstGeom>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400">
                <a:solidFill>
                  <a:schemeClr val="tx1"/>
                </a:solidFill>
                <a:latin typeface="+mn-ea"/>
              </a:rPr>
              <a:t>読</a:t>
            </a:r>
            <a:r>
              <a:rPr lang="ja-JP" altLang="en-US" sz="1400" smtClean="0">
                <a:solidFill>
                  <a:schemeClr val="tx1"/>
                </a:solidFill>
                <a:latin typeface="+mn-ea"/>
              </a:rPr>
              <a:t>替</a:t>
            </a:r>
            <a:r>
              <a:rPr lang="ja-JP" altLang="en-US" sz="1400">
                <a:solidFill>
                  <a:schemeClr val="tx1"/>
                </a:solidFill>
                <a:latin typeface="+mn-ea"/>
              </a:rPr>
              <a:t>表</a:t>
            </a:r>
            <a:r>
              <a:rPr lang="ja-JP" altLang="en-US" sz="1400" smtClean="0">
                <a:solidFill>
                  <a:schemeClr val="tx1"/>
                </a:solidFill>
                <a:latin typeface="+mn-ea"/>
              </a:rPr>
              <a:t>と</a:t>
            </a:r>
            <a:r>
              <a:rPr lang="en-US" altLang="ja-JP" sz="1400" smtClean="0">
                <a:solidFill>
                  <a:schemeClr val="tx1"/>
                </a:solidFill>
                <a:latin typeface="+mn-ea"/>
              </a:rPr>
              <a:t>ITAreadme</a:t>
            </a:r>
            <a:r>
              <a:rPr lang="ja-JP" altLang="en-US" sz="1400" smtClean="0">
                <a:solidFill>
                  <a:schemeClr val="tx1"/>
                </a:solidFill>
                <a:latin typeface="+mn-ea"/>
              </a:rPr>
              <a:t>を配置する。</a:t>
            </a:r>
            <a:endParaRPr lang="en-US" altLang="ja-JP" sz="1400">
              <a:solidFill>
                <a:schemeClr val="tx1"/>
              </a:solidFill>
              <a:latin typeface="+mn-ea"/>
            </a:endParaRPr>
          </a:p>
        </p:txBody>
      </p:sp>
      <p:sp>
        <p:nvSpPr>
          <p:cNvPr id="10" name="円形吹き出し 9"/>
          <p:cNvSpPr/>
          <p:nvPr/>
        </p:nvSpPr>
        <p:spPr bwMode="auto">
          <a:xfrm>
            <a:off x="4139940" y="3694592"/>
            <a:ext cx="301542" cy="312200"/>
          </a:xfrm>
          <a:prstGeom prst="wedgeEllipseCallout">
            <a:avLst>
              <a:gd name="adj1" fmla="val -248776"/>
              <a:gd name="adj2" fmla="val -1530"/>
            </a:avLst>
          </a:prstGeom>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algn="ctr"/>
            <a:r>
              <a:rPr lang="ja-JP" altLang="en-US" sz="1400" b="1">
                <a:latin typeface="+mn-ea"/>
              </a:rPr>
              <a:t>２</a:t>
            </a:r>
            <a:endParaRPr kumimoji="1" lang="ja-JP" altLang="en-US" sz="1400" b="1" smtClean="0">
              <a:latin typeface="+mn-ea"/>
            </a:endParaRPr>
          </a:p>
        </p:txBody>
      </p:sp>
      <p:sp>
        <p:nvSpPr>
          <p:cNvPr id="11" name="角丸四角形 10"/>
          <p:cNvSpPr/>
          <p:nvPr/>
        </p:nvSpPr>
        <p:spPr bwMode="auto">
          <a:xfrm>
            <a:off x="3271453" y="5511612"/>
            <a:ext cx="2160300" cy="456222"/>
          </a:xfrm>
          <a:prstGeom prst="roundRect">
            <a:avLst/>
          </a:prstGeom>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400" smtClean="0">
                <a:solidFill>
                  <a:schemeClr val="tx1"/>
                </a:solidFill>
                <a:latin typeface="+mn-ea"/>
              </a:rPr>
              <a:t>まとめて</a:t>
            </a:r>
            <a:r>
              <a:rPr lang="en-US" altLang="ja-JP" sz="1400" smtClean="0">
                <a:solidFill>
                  <a:schemeClr val="tx1"/>
                </a:solidFill>
                <a:latin typeface="+mn-ea"/>
              </a:rPr>
              <a:t>zip</a:t>
            </a:r>
            <a:r>
              <a:rPr lang="ja-JP" altLang="en-US" sz="1400" smtClean="0">
                <a:solidFill>
                  <a:schemeClr val="tx1"/>
                </a:solidFill>
                <a:latin typeface="+mn-ea"/>
              </a:rPr>
              <a:t>で圧縮する。</a:t>
            </a:r>
            <a:endParaRPr lang="en-US" altLang="ja-JP" sz="1400">
              <a:solidFill>
                <a:schemeClr val="tx1"/>
              </a:solidFill>
              <a:latin typeface="+mn-ea"/>
            </a:endParaRPr>
          </a:p>
        </p:txBody>
      </p:sp>
      <p:sp>
        <p:nvSpPr>
          <p:cNvPr id="12" name="円形吹き出し 11"/>
          <p:cNvSpPr/>
          <p:nvPr/>
        </p:nvSpPr>
        <p:spPr bwMode="auto">
          <a:xfrm>
            <a:off x="3088900" y="5355514"/>
            <a:ext cx="301542" cy="312200"/>
          </a:xfrm>
          <a:prstGeom prst="wedgeEllipseCallout">
            <a:avLst>
              <a:gd name="adj1" fmla="val -122425"/>
              <a:gd name="adj2" fmla="val 54607"/>
            </a:avLst>
          </a:prstGeom>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algn="ctr"/>
            <a:r>
              <a:rPr kumimoji="1" lang="ja-JP" altLang="en-US" sz="1400" b="1" smtClean="0">
                <a:latin typeface="+mn-ea"/>
              </a:rPr>
              <a:t>３</a:t>
            </a:r>
          </a:p>
        </p:txBody>
      </p:sp>
      <p:sp>
        <p:nvSpPr>
          <p:cNvPr id="71" name="角丸四角形 70"/>
          <p:cNvSpPr/>
          <p:nvPr/>
        </p:nvSpPr>
        <p:spPr bwMode="auto">
          <a:xfrm>
            <a:off x="6085055" y="5355514"/>
            <a:ext cx="2960237" cy="1048502"/>
          </a:xfrm>
          <a:prstGeom prst="roundRect">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en-US" altLang="ja-JP" sz="1200" smtClean="0">
                <a:solidFill>
                  <a:schemeClr val="tx1"/>
                </a:solidFill>
                <a:latin typeface="+mn-ea"/>
              </a:rPr>
              <a:t>LegacyRole</a:t>
            </a:r>
            <a:r>
              <a:rPr lang="ja-JP" altLang="en-US" sz="1200" smtClean="0">
                <a:solidFill>
                  <a:schemeClr val="tx1"/>
                </a:solidFill>
                <a:latin typeface="+mn-ea"/>
              </a:rPr>
              <a:t>は下記２つの条件を満たす</a:t>
            </a:r>
            <a:r>
              <a:rPr lang="en-US" altLang="ja-JP" sz="1200" smtClean="0">
                <a:solidFill>
                  <a:schemeClr val="tx1"/>
                </a:solidFill>
                <a:latin typeface="+mn-ea"/>
              </a:rPr>
              <a:t/>
            </a:r>
            <a:br>
              <a:rPr lang="en-US" altLang="ja-JP" sz="1200" smtClean="0">
                <a:solidFill>
                  <a:schemeClr val="tx1"/>
                </a:solidFill>
                <a:latin typeface="+mn-ea"/>
              </a:rPr>
            </a:br>
            <a:r>
              <a:rPr lang="ja-JP" altLang="en-US" sz="1200" smtClean="0">
                <a:solidFill>
                  <a:schemeClr val="tx1"/>
                </a:solidFill>
                <a:latin typeface="+mn-ea"/>
              </a:rPr>
              <a:t>フォルダを</a:t>
            </a:r>
            <a:r>
              <a:rPr lang="en-US" altLang="ja-JP" sz="1200" smtClean="0">
                <a:solidFill>
                  <a:schemeClr val="tx1"/>
                </a:solidFill>
                <a:latin typeface="+mn-ea"/>
              </a:rPr>
              <a:t>Role</a:t>
            </a:r>
            <a:r>
              <a:rPr lang="ja-JP" altLang="en-US" sz="1200" smtClean="0">
                <a:solidFill>
                  <a:schemeClr val="tx1"/>
                </a:solidFill>
                <a:latin typeface="+mn-ea"/>
              </a:rPr>
              <a:t>として扱います。</a:t>
            </a:r>
            <a:r>
              <a:rPr lang="en-US" altLang="ja-JP" sz="1200" smtClean="0">
                <a:solidFill>
                  <a:schemeClr val="tx1"/>
                </a:solidFill>
                <a:latin typeface="+mn-ea"/>
              </a:rPr>
              <a:t/>
            </a:r>
            <a:br>
              <a:rPr lang="en-US" altLang="ja-JP" sz="1200" smtClean="0">
                <a:solidFill>
                  <a:schemeClr val="tx1"/>
                </a:solidFill>
                <a:latin typeface="+mn-ea"/>
              </a:rPr>
            </a:br>
            <a:r>
              <a:rPr lang="ja-JP" altLang="en-US" sz="1200" smtClean="0">
                <a:solidFill>
                  <a:schemeClr val="tx1"/>
                </a:solidFill>
                <a:latin typeface="+mn-ea"/>
              </a:rPr>
              <a:t>① 「</a:t>
            </a:r>
            <a:r>
              <a:rPr lang="en-US" altLang="ja-JP" sz="1200" smtClean="0">
                <a:solidFill>
                  <a:schemeClr val="tx1"/>
                </a:solidFill>
                <a:latin typeface="+mn-ea"/>
              </a:rPr>
              <a:t>roles</a:t>
            </a:r>
            <a:r>
              <a:rPr lang="ja-JP" altLang="en-US" sz="1200" smtClean="0">
                <a:solidFill>
                  <a:schemeClr val="tx1"/>
                </a:solidFill>
                <a:latin typeface="+mn-ea"/>
              </a:rPr>
              <a:t>」フォルダの配下に存在する。</a:t>
            </a:r>
            <a:endParaRPr lang="en-US" altLang="ja-JP" sz="1200" smtClean="0">
              <a:solidFill>
                <a:schemeClr val="tx1"/>
              </a:solidFill>
              <a:latin typeface="+mn-ea"/>
            </a:endParaRPr>
          </a:p>
          <a:p>
            <a:r>
              <a:rPr lang="ja-JP" altLang="en-US" sz="1200" smtClean="0">
                <a:solidFill>
                  <a:schemeClr val="tx1"/>
                </a:solidFill>
                <a:latin typeface="+mn-ea"/>
              </a:rPr>
              <a:t>② 「</a:t>
            </a:r>
            <a:r>
              <a:rPr lang="en-US" altLang="ja-JP" sz="1200" smtClean="0">
                <a:solidFill>
                  <a:schemeClr val="tx1"/>
                </a:solidFill>
                <a:latin typeface="+mn-ea"/>
              </a:rPr>
              <a:t>tasks</a:t>
            </a:r>
            <a:r>
              <a:rPr lang="ja-JP" altLang="en-US" sz="1200" smtClean="0">
                <a:solidFill>
                  <a:schemeClr val="tx1"/>
                </a:solidFill>
                <a:latin typeface="+mn-ea"/>
              </a:rPr>
              <a:t>」フォルダを含む。</a:t>
            </a:r>
            <a:endParaRPr lang="en-US" altLang="ja-JP" sz="1200" smtClean="0">
              <a:solidFill>
                <a:schemeClr val="tx1"/>
              </a:solidFill>
              <a:latin typeface="+mn-ea"/>
            </a:endParaRPr>
          </a:p>
        </p:txBody>
      </p:sp>
      <p:sp>
        <p:nvSpPr>
          <p:cNvPr id="69" name="円/楕円 44"/>
          <p:cNvSpPr/>
          <p:nvPr/>
        </p:nvSpPr>
        <p:spPr bwMode="auto">
          <a:xfrm>
            <a:off x="5693152" y="5031447"/>
            <a:ext cx="565503" cy="549789"/>
          </a:xfrm>
          <a:prstGeom prst="ellipse">
            <a:avLst/>
          </a:prstGeom>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36000" tIns="72000" rIns="36000" bIns="36000" numCol="1" spcCol="0" rtlCol="0" fromWordArt="0" anchor="ctr" anchorCtr="0" forceAA="0" compatLnSpc="1">
            <a:prstTxWarp prst="textNoShape">
              <a:avLst/>
            </a:prstTxWarp>
            <a:noAutofit/>
          </a:bodyPr>
          <a:lstStyle/>
          <a:p>
            <a:pPr algn="ctr"/>
            <a:endParaRPr lang="ja-JP" altLang="en-US" sz="1200" b="1">
              <a:solidFill>
                <a:schemeClr val="bg1"/>
              </a:solidFill>
              <a:latin typeface="+mj-ea"/>
            </a:endParaRPr>
          </a:p>
        </p:txBody>
      </p:sp>
      <p:sp>
        <p:nvSpPr>
          <p:cNvPr id="70" name="テキスト ボックス 69"/>
          <p:cNvSpPr txBox="1"/>
          <p:nvPr/>
        </p:nvSpPr>
        <p:spPr>
          <a:xfrm>
            <a:off x="5716624" y="5191956"/>
            <a:ext cx="576081" cy="307777"/>
          </a:xfrm>
          <a:prstGeom prst="rect">
            <a:avLst/>
          </a:prstGeom>
          <a:noFill/>
        </p:spPr>
        <p:txBody>
          <a:bodyPr wrap="square" rtlCol="0">
            <a:spAutoFit/>
          </a:bodyPr>
          <a:lstStyle/>
          <a:p>
            <a:r>
              <a:rPr lang="en-US" altLang="ja-JP" sz="1400" b="1" smtClean="0">
                <a:solidFill>
                  <a:schemeClr val="bg1"/>
                </a:solidFill>
              </a:rPr>
              <a:t>Tips</a:t>
            </a:r>
            <a:endParaRPr kumimoji="1" lang="ja-JP" altLang="en-US" sz="1400" b="1">
              <a:solidFill>
                <a:schemeClr val="bg1"/>
              </a:solidFill>
            </a:endParaRPr>
          </a:p>
        </p:txBody>
      </p:sp>
    </p:spTree>
    <p:extLst>
      <p:ext uri="{BB962C8B-B14F-4D97-AF65-F5344CB8AC3E}">
        <p14:creationId xmlns:p14="http://schemas.microsoft.com/office/powerpoint/2010/main" val="367146245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513" y="116540"/>
            <a:ext cx="8784000" cy="468000"/>
          </a:xfrm>
        </p:spPr>
        <p:txBody>
          <a:bodyPr/>
          <a:lstStyle/>
          <a:p>
            <a:r>
              <a:rPr lang="en-US" altLang="ja-JP" smtClean="0"/>
              <a:t>2</a:t>
            </a:r>
            <a:r>
              <a:rPr kumimoji="1" lang="en-US" altLang="ja-JP" smtClean="0"/>
              <a:t>.3</a:t>
            </a:r>
            <a:r>
              <a:rPr kumimoji="1" lang="ja-JP" altLang="en-US" smtClean="0"/>
              <a:t> </a:t>
            </a:r>
            <a:r>
              <a:rPr kumimoji="1" lang="en-US" altLang="ja-JP" smtClean="0"/>
              <a:t>Movement</a:t>
            </a:r>
            <a:r>
              <a:rPr kumimoji="1" lang="ja-JP" altLang="en-US" smtClean="0"/>
              <a:t>の設定 </a:t>
            </a:r>
            <a:r>
              <a:rPr kumimoji="1" lang="en-US" altLang="ja-JP" smtClean="0"/>
              <a:t>(1/3)</a:t>
            </a:r>
            <a:endParaRPr kumimoji="1" lang="ja-JP" altLang="en-US"/>
          </a:p>
        </p:txBody>
      </p:sp>
      <p:sp>
        <p:nvSpPr>
          <p:cNvPr id="3" name="コンテンツ プレースホルダー 2"/>
          <p:cNvSpPr>
            <a:spLocks noGrp="1"/>
          </p:cNvSpPr>
          <p:nvPr>
            <p:ph sz="quarter" idx="10"/>
          </p:nvPr>
        </p:nvSpPr>
        <p:spPr/>
        <p:txBody>
          <a:bodyPr/>
          <a:lstStyle/>
          <a:p>
            <a:r>
              <a:rPr kumimoji="1" lang="en-US" altLang="ja-JP" b="1" smtClean="0"/>
              <a:t>Movement</a:t>
            </a:r>
            <a:r>
              <a:rPr kumimoji="1" lang="ja-JP" altLang="en-US" b="1" smtClean="0"/>
              <a:t>を作成する</a:t>
            </a:r>
            <a:endParaRPr kumimoji="1" lang="en-US" altLang="ja-JP" b="1" smtClean="0"/>
          </a:p>
          <a:p>
            <a:pPr marL="0" indent="0">
              <a:buNone/>
            </a:pPr>
            <a:r>
              <a:rPr lang="ja-JP" altLang="en-US" sz="1800"/>
              <a:t>　</a:t>
            </a:r>
            <a:r>
              <a:rPr lang="en-US" altLang="ja-JP" sz="1600" smtClean="0"/>
              <a:t>Role</a:t>
            </a:r>
            <a:r>
              <a:rPr lang="ja-JP" altLang="en-US" sz="1600" smtClean="0"/>
              <a:t>を関連付ける</a:t>
            </a:r>
            <a:r>
              <a:rPr lang="en-US" altLang="ja-JP" sz="1600" smtClean="0"/>
              <a:t>Movement</a:t>
            </a:r>
            <a:r>
              <a:rPr lang="ja-JP" altLang="en-US" sz="1600" smtClean="0"/>
              <a:t>を</a:t>
            </a:r>
            <a:r>
              <a:rPr lang="en-US" altLang="ja-JP" sz="1600" smtClean="0"/>
              <a:t>1</a:t>
            </a:r>
            <a:r>
              <a:rPr lang="ja-JP" altLang="en-US" sz="1600" smtClean="0"/>
              <a:t>つ作成しましょう。</a:t>
            </a:r>
            <a:endParaRPr lang="en-US" altLang="ja-JP" sz="1600"/>
          </a:p>
          <a:p>
            <a:pPr marL="0" indent="0">
              <a:buNone/>
            </a:pPr>
            <a:r>
              <a:rPr lang="ja-JP" altLang="en-US" sz="1600"/>
              <a:t>　</a:t>
            </a:r>
            <a:r>
              <a:rPr lang="en-US" altLang="ja-JP" sz="1600" smtClean="0"/>
              <a:t/>
            </a:r>
            <a:br>
              <a:rPr lang="en-US" altLang="ja-JP" sz="1600" smtClean="0"/>
            </a:br>
            <a:r>
              <a:rPr lang="ja-JP" altLang="en-US" sz="1600" smtClean="0"/>
              <a:t>メニュ</a:t>
            </a:r>
            <a:r>
              <a:rPr lang="en-US" altLang="ja-JP" sz="1600" smtClean="0"/>
              <a:t>―</a:t>
            </a:r>
            <a:r>
              <a:rPr lang="ja-JP" altLang="en-US" sz="1600" smtClean="0"/>
              <a:t>：</a:t>
            </a:r>
            <a:r>
              <a:rPr lang="en-US" altLang="ja-JP" sz="1600" b="1" smtClean="0"/>
              <a:t>Ansible-LegacyRole &gt; Movement</a:t>
            </a:r>
            <a:r>
              <a:rPr lang="ja-JP" altLang="en-US" sz="1600" b="1" smtClean="0"/>
              <a:t>一覧</a:t>
            </a:r>
            <a:endParaRPr lang="en-US" altLang="ja-JP" sz="1600" b="1"/>
          </a:p>
          <a:p>
            <a:pPr marL="457200" indent="-457200">
              <a:buFont typeface="+mj-ea"/>
              <a:buAutoNum type="circleNumDbPlain"/>
            </a:pPr>
            <a:r>
              <a:rPr kumimoji="1" lang="ja-JP" altLang="en-US" sz="1600" smtClean="0"/>
              <a:t>登録 </a:t>
            </a:r>
            <a:r>
              <a:rPr kumimoji="1" lang="en-US" altLang="ja-JP" sz="1600" smtClean="0"/>
              <a:t>&gt; </a:t>
            </a:r>
            <a:r>
              <a:rPr kumimoji="1" lang="ja-JP" altLang="en-US" sz="1600" smtClean="0"/>
              <a:t>登録開始 を押下する。</a:t>
            </a:r>
            <a:endParaRPr kumimoji="1" lang="en-US" altLang="ja-JP" sz="1600" smtClean="0"/>
          </a:p>
          <a:p>
            <a:pPr marL="457200" indent="-457200">
              <a:buFont typeface="+mj-ea"/>
              <a:buAutoNum type="circleNumDbPlain"/>
            </a:pPr>
            <a:r>
              <a:rPr lang="ja-JP" altLang="en-US" sz="1600"/>
              <a:t>各項目で下表のように選択または入力し、</a:t>
            </a:r>
            <a:r>
              <a:rPr lang="en-US" altLang="ja-JP" sz="1600"/>
              <a:t>[</a:t>
            </a:r>
            <a:r>
              <a:rPr lang="ja-JP" altLang="en-US" sz="1600"/>
              <a:t>登録</a:t>
            </a:r>
            <a:r>
              <a:rPr lang="en-US" altLang="ja-JP" sz="1600"/>
              <a:t>]</a:t>
            </a:r>
            <a:r>
              <a:rPr lang="ja-JP" altLang="en-US" sz="1600"/>
              <a:t>を押下</a:t>
            </a:r>
            <a:r>
              <a:rPr lang="ja-JP" altLang="en-US" sz="1600" smtClean="0"/>
              <a:t>する。</a:t>
            </a:r>
            <a:endParaRPr kumimoji="1" lang="en-US" altLang="ja-JP" sz="1600" smtClean="0"/>
          </a:p>
        </p:txBody>
      </p:sp>
      <p:pic>
        <p:nvPicPr>
          <p:cNvPr id="4" name="図 3"/>
          <p:cNvPicPr>
            <a:picLocks noChangeAspect="1"/>
          </p:cNvPicPr>
          <p:nvPr/>
        </p:nvPicPr>
        <p:blipFill>
          <a:blip r:embed="rId2"/>
          <a:stretch>
            <a:fillRect/>
          </a:stretch>
        </p:blipFill>
        <p:spPr>
          <a:xfrm>
            <a:off x="179512" y="2723670"/>
            <a:ext cx="6727749" cy="1896047"/>
          </a:xfrm>
          <a:prstGeom prst="rect">
            <a:avLst/>
          </a:prstGeom>
        </p:spPr>
      </p:pic>
      <p:graphicFrame>
        <p:nvGraphicFramePr>
          <p:cNvPr id="6" name="表 5"/>
          <p:cNvGraphicFramePr>
            <a:graphicFrameLocks noGrp="1"/>
          </p:cNvGraphicFramePr>
          <p:nvPr>
            <p:extLst>
              <p:ext uri="{D42A27DB-BD31-4B8C-83A1-F6EECF244321}">
                <p14:modId xmlns:p14="http://schemas.microsoft.com/office/powerpoint/2010/main" val="746194295"/>
              </p:ext>
            </p:extLst>
          </p:nvPr>
        </p:nvGraphicFramePr>
        <p:xfrm>
          <a:off x="3635870" y="4315629"/>
          <a:ext cx="3749128" cy="1112520"/>
        </p:xfrm>
        <a:graphic>
          <a:graphicData uri="http://schemas.openxmlformats.org/drawingml/2006/table">
            <a:tbl>
              <a:tblPr firstRow="1" bandRow="1">
                <a:tableStyleId>{93296810-A885-4BE3-A3E7-6D5BEEA58F35}</a:tableStyleId>
              </a:tblPr>
              <a:tblGrid>
                <a:gridCol w="1874564">
                  <a:extLst>
                    <a:ext uri="{9D8B030D-6E8A-4147-A177-3AD203B41FA5}">
                      <a16:colId xmlns:a16="http://schemas.microsoft.com/office/drawing/2014/main" val="3914107317"/>
                    </a:ext>
                  </a:extLst>
                </a:gridCol>
                <a:gridCol w="1874564">
                  <a:extLst>
                    <a:ext uri="{9D8B030D-6E8A-4147-A177-3AD203B41FA5}">
                      <a16:colId xmlns:a16="http://schemas.microsoft.com/office/drawing/2014/main" val="418709912"/>
                    </a:ext>
                  </a:extLst>
                </a:gridCol>
              </a:tblGrid>
              <a:tr h="370840">
                <a:tc>
                  <a:txBody>
                    <a:bodyPr/>
                    <a:lstStyle/>
                    <a:p>
                      <a:r>
                        <a:rPr kumimoji="1" lang="ja-JP" altLang="en-US" sz="1400" smtClean="0"/>
                        <a:t>項目名</a:t>
                      </a:r>
                      <a:endParaRPr kumimoji="1" lang="ja-JP" altLang="en-US" sz="1400"/>
                    </a:p>
                  </a:txBody>
                  <a:tcPr/>
                </a:tc>
                <a:tc>
                  <a:txBody>
                    <a:bodyPr/>
                    <a:lstStyle/>
                    <a:p>
                      <a:r>
                        <a:rPr kumimoji="1" lang="ja-JP" altLang="en-US" sz="1400" smtClean="0"/>
                        <a:t>入力内容</a:t>
                      </a:r>
                      <a:endParaRPr kumimoji="1" lang="ja-JP" altLang="en-US" sz="1400"/>
                    </a:p>
                  </a:txBody>
                  <a:tcPr/>
                </a:tc>
                <a:extLst>
                  <a:ext uri="{0D108BD9-81ED-4DB2-BD59-A6C34878D82A}">
                    <a16:rowId xmlns:a16="http://schemas.microsoft.com/office/drawing/2014/main" val="231445850"/>
                  </a:ext>
                </a:extLst>
              </a:tr>
              <a:tr h="370840">
                <a:tc>
                  <a:txBody>
                    <a:bodyPr/>
                    <a:lstStyle/>
                    <a:p>
                      <a:r>
                        <a:rPr kumimoji="1" lang="en-US" altLang="ja-JP" sz="1400" smtClean="0"/>
                        <a:t>Movement</a:t>
                      </a:r>
                      <a:r>
                        <a:rPr kumimoji="1" lang="ja-JP" altLang="en-US" sz="1400" smtClean="0"/>
                        <a:t>名</a:t>
                      </a:r>
                      <a:endParaRPr kumimoji="1" lang="ja-JP" altLang="en-US" sz="1400"/>
                    </a:p>
                  </a:txBody>
                  <a:tcPr/>
                </a:tc>
                <a:tc>
                  <a:txBody>
                    <a:bodyPr/>
                    <a:lstStyle/>
                    <a:p>
                      <a:r>
                        <a:rPr kumimoji="1" lang="en-US" altLang="ja-JP" sz="1400" err="1" smtClean="0"/>
                        <a:t>Sudoer</a:t>
                      </a:r>
                      <a:r>
                        <a:rPr kumimoji="1" lang="ja-JP" altLang="en-US" sz="1400" smtClean="0"/>
                        <a:t>登録</a:t>
                      </a:r>
                      <a:endParaRPr kumimoji="1" lang="ja-JP" altLang="en-US" sz="1400"/>
                    </a:p>
                  </a:txBody>
                  <a:tcPr/>
                </a:tc>
                <a:extLst>
                  <a:ext uri="{0D108BD9-81ED-4DB2-BD59-A6C34878D82A}">
                    <a16:rowId xmlns:a16="http://schemas.microsoft.com/office/drawing/2014/main" val="2085754608"/>
                  </a:ext>
                </a:extLst>
              </a:tr>
              <a:tr h="370840">
                <a:tc>
                  <a:txBody>
                    <a:bodyPr/>
                    <a:lstStyle/>
                    <a:p>
                      <a:r>
                        <a:rPr kumimoji="1" lang="ja-JP" altLang="en-US" sz="1400" smtClean="0"/>
                        <a:t>ホスト指定形式</a:t>
                      </a:r>
                      <a:endParaRPr kumimoji="1" lang="ja-JP" altLang="en-US" sz="1400"/>
                    </a:p>
                  </a:txBody>
                  <a:tcPr/>
                </a:tc>
                <a:tc>
                  <a:txBody>
                    <a:bodyPr/>
                    <a:lstStyle/>
                    <a:p>
                      <a:r>
                        <a:rPr kumimoji="1" lang="en-US" altLang="ja-JP" sz="1400" smtClean="0"/>
                        <a:t>IP</a:t>
                      </a:r>
                      <a:endParaRPr kumimoji="1" lang="ja-JP" altLang="en-US" sz="1400"/>
                    </a:p>
                  </a:txBody>
                  <a:tcPr/>
                </a:tc>
                <a:extLst>
                  <a:ext uri="{0D108BD9-81ED-4DB2-BD59-A6C34878D82A}">
                    <a16:rowId xmlns:a16="http://schemas.microsoft.com/office/drawing/2014/main" val="3818764418"/>
                  </a:ext>
                </a:extLst>
              </a:tr>
            </a:tbl>
          </a:graphicData>
        </a:graphic>
      </p:graphicFrame>
      <p:sp>
        <p:nvSpPr>
          <p:cNvPr id="7" name="角丸四角形 6"/>
          <p:cNvSpPr/>
          <p:nvPr/>
        </p:nvSpPr>
        <p:spPr bwMode="auto">
          <a:xfrm>
            <a:off x="827481" y="3208694"/>
            <a:ext cx="2592359" cy="436336"/>
          </a:xfrm>
          <a:prstGeom prst="roundRect">
            <a:avLst>
              <a:gd name="adj" fmla="val 0"/>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smtClean="0">
              <a:solidFill>
                <a:srgbClr val="FF0000"/>
              </a:solidFill>
              <a:latin typeface="+mn-ea"/>
            </a:endParaRPr>
          </a:p>
        </p:txBody>
      </p:sp>
    </p:spTree>
    <p:extLst>
      <p:ext uri="{BB962C8B-B14F-4D97-AF65-F5344CB8AC3E}">
        <p14:creationId xmlns:p14="http://schemas.microsoft.com/office/powerpoint/2010/main" val="32608662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2.3</a:t>
            </a:r>
            <a:r>
              <a:rPr lang="ja-JP" altLang="en-US"/>
              <a:t> </a:t>
            </a:r>
            <a:r>
              <a:rPr lang="en-US" altLang="ja-JP"/>
              <a:t>Movement</a:t>
            </a:r>
            <a:r>
              <a:rPr lang="ja-JP" altLang="en-US"/>
              <a:t>の設定 </a:t>
            </a:r>
            <a:r>
              <a:rPr lang="en-US" altLang="ja-JP" smtClean="0"/>
              <a:t>(2/3</a:t>
            </a:r>
            <a:r>
              <a:rPr lang="en-US" altLang="ja-JP"/>
              <a:t>)</a:t>
            </a:r>
            <a:endParaRPr kumimoji="1" lang="ja-JP" altLang="en-US"/>
          </a:p>
        </p:txBody>
      </p:sp>
      <p:sp>
        <p:nvSpPr>
          <p:cNvPr id="3" name="コンテンツ プレースホルダー 2"/>
          <p:cNvSpPr>
            <a:spLocks noGrp="1"/>
          </p:cNvSpPr>
          <p:nvPr>
            <p:ph sz="quarter" idx="10"/>
          </p:nvPr>
        </p:nvSpPr>
        <p:spPr/>
        <p:txBody>
          <a:bodyPr/>
          <a:lstStyle/>
          <a:p>
            <a:r>
              <a:rPr kumimoji="1" lang="ja-JP" altLang="en-US" b="1" smtClean="0"/>
              <a:t>ロールパッケージの登録</a:t>
            </a:r>
            <a:r>
              <a:rPr lang="en-US" altLang="ja-JP" sz="1600" smtClean="0"/>
              <a:t/>
            </a:r>
            <a:br>
              <a:rPr lang="en-US" altLang="ja-JP" sz="1600" smtClean="0"/>
            </a:br>
            <a:r>
              <a:rPr lang="ja-JP" altLang="en-US" sz="1600" smtClean="0"/>
              <a:t>作成したロールパッケージファイルを登録しましょう。</a:t>
            </a:r>
            <a:endParaRPr lang="en-US" altLang="ja-JP" sz="1600"/>
          </a:p>
          <a:p>
            <a:pPr marL="0" indent="0">
              <a:buNone/>
            </a:pPr>
            <a:r>
              <a:rPr kumimoji="1" lang="en-US" altLang="ja-JP" sz="1600" smtClean="0"/>
              <a:t/>
            </a:r>
            <a:br>
              <a:rPr kumimoji="1" lang="en-US" altLang="ja-JP" sz="1600" smtClean="0"/>
            </a:br>
            <a:r>
              <a:rPr kumimoji="1" lang="en-US" altLang="ja-JP" sz="1600" smtClean="0"/>
              <a:t/>
            </a:r>
            <a:br>
              <a:rPr kumimoji="1" lang="en-US" altLang="ja-JP" sz="1600" smtClean="0"/>
            </a:br>
            <a:r>
              <a:rPr kumimoji="1" lang="ja-JP" altLang="en-US" sz="1600" smtClean="0"/>
              <a:t>メニュー</a:t>
            </a:r>
            <a:r>
              <a:rPr kumimoji="1" lang="en-US" altLang="ja-JP" sz="1600" smtClean="0"/>
              <a:t>: </a:t>
            </a:r>
            <a:r>
              <a:rPr kumimoji="1" lang="en-US" altLang="ja-JP" sz="1600" b="1" smtClean="0"/>
              <a:t>Ansible-LegacyRole &gt; </a:t>
            </a:r>
            <a:r>
              <a:rPr kumimoji="1" lang="ja-JP" altLang="en-US" sz="1600" b="1" smtClean="0"/>
              <a:t>ロールパッケージ管理</a:t>
            </a:r>
            <a:endParaRPr kumimoji="1" lang="en-US" altLang="ja-JP" sz="1600" b="1" smtClean="0"/>
          </a:p>
          <a:p>
            <a:pPr marL="457200" indent="-457200">
              <a:buFont typeface="+mj-ea"/>
              <a:buAutoNum type="circleNumDbPlain"/>
            </a:pPr>
            <a:r>
              <a:rPr lang="ja-JP" altLang="en-US" sz="1600"/>
              <a:t>登録 </a:t>
            </a:r>
            <a:r>
              <a:rPr lang="en-US" altLang="ja-JP" sz="1600"/>
              <a:t>&gt; </a:t>
            </a:r>
            <a:r>
              <a:rPr lang="ja-JP" altLang="en-US" sz="1600"/>
              <a:t>登録開始 を押下</a:t>
            </a:r>
            <a:r>
              <a:rPr lang="ja-JP" altLang="en-US" sz="1600" smtClean="0"/>
              <a:t>する。</a:t>
            </a:r>
            <a:endParaRPr lang="en-US" altLang="ja-JP" sz="1600"/>
          </a:p>
          <a:p>
            <a:pPr marL="457200" indent="-457200">
              <a:buFont typeface="+mj-ea"/>
              <a:buAutoNum type="circleNumDbPlain"/>
            </a:pPr>
            <a:r>
              <a:rPr lang="ja-JP" altLang="en-US" sz="1600"/>
              <a:t>［参照］</a:t>
            </a:r>
            <a:r>
              <a:rPr lang="ja-JP" altLang="en-US" sz="1600" smtClean="0"/>
              <a:t>から作成した</a:t>
            </a:r>
            <a:r>
              <a:rPr lang="en-US" altLang="ja-JP" sz="1600" b="1" smtClean="0"/>
              <a:t>zip</a:t>
            </a:r>
            <a:r>
              <a:rPr lang="ja-JP" altLang="en-US" sz="1600" b="1" smtClean="0"/>
              <a:t>ファイル</a:t>
            </a:r>
            <a:r>
              <a:rPr lang="ja-JP" altLang="en-US" sz="1600" smtClean="0"/>
              <a:t>を</a:t>
            </a:r>
            <a:r>
              <a:rPr lang="ja-JP" altLang="en-US" sz="1600"/>
              <a:t>選択し</a:t>
            </a:r>
            <a:r>
              <a:rPr lang="ja-JP" altLang="en-US" sz="1600" smtClean="0"/>
              <a:t>、「</a:t>
            </a:r>
            <a:r>
              <a:rPr lang="ja-JP" altLang="en-US" sz="1600"/>
              <a:t>事前アップロード」を</a:t>
            </a:r>
            <a:r>
              <a:rPr lang="ja-JP" altLang="en-US" sz="1600" smtClean="0"/>
              <a:t>行う。</a:t>
            </a:r>
            <a:endParaRPr lang="en-US" altLang="ja-JP" sz="1600"/>
          </a:p>
          <a:p>
            <a:pPr marL="457200" indent="-457200">
              <a:buFont typeface="+mj-ea"/>
              <a:buAutoNum type="circleNumDbPlain"/>
            </a:pPr>
            <a:r>
              <a:rPr lang="ja-JP" altLang="en-US" sz="1600"/>
              <a:t>各項目へ下表のように入力し、</a:t>
            </a:r>
            <a:r>
              <a:rPr lang="en-US" altLang="ja-JP" sz="1600"/>
              <a:t>[</a:t>
            </a:r>
            <a:r>
              <a:rPr lang="ja-JP" altLang="en-US" sz="1600"/>
              <a:t>登録</a:t>
            </a:r>
            <a:r>
              <a:rPr lang="en-US" altLang="ja-JP" sz="1600"/>
              <a:t>]</a:t>
            </a:r>
            <a:r>
              <a:rPr lang="ja-JP" altLang="en-US" sz="1600"/>
              <a:t>を押下する</a:t>
            </a:r>
            <a:endParaRPr lang="en-US" altLang="ja-JP" sz="1600"/>
          </a:p>
        </p:txBody>
      </p:sp>
      <p:graphicFrame>
        <p:nvGraphicFramePr>
          <p:cNvPr id="4" name="表 3"/>
          <p:cNvGraphicFramePr>
            <a:graphicFrameLocks noGrp="1"/>
          </p:cNvGraphicFramePr>
          <p:nvPr>
            <p:extLst>
              <p:ext uri="{D42A27DB-BD31-4B8C-83A1-F6EECF244321}">
                <p14:modId xmlns:p14="http://schemas.microsoft.com/office/powerpoint/2010/main" val="3566707141"/>
              </p:ext>
            </p:extLst>
          </p:nvPr>
        </p:nvGraphicFramePr>
        <p:xfrm>
          <a:off x="179512" y="5258792"/>
          <a:ext cx="3879582" cy="370840"/>
        </p:xfrm>
        <a:graphic>
          <a:graphicData uri="http://schemas.openxmlformats.org/drawingml/2006/table">
            <a:tbl>
              <a:tblPr firstCol="1" bandRow="1">
                <a:tableStyleId>{93296810-A885-4BE3-A3E7-6D5BEEA58F35}</a:tableStyleId>
              </a:tblPr>
              <a:tblGrid>
                <a:gridCol w="1939791">
                  <a:extLst>
                    <a:ext uri="{9D8B030D-6E8A-4147-A177-3AD203B41FA5}">
                      <a16:colId xmlns:a16="http://schemas.microsoft.com/office/drawing/2014/main" val="566703531"/>
                    </a:ext>
                  </a:extLst>
                </a:gridCol>
                <a:gridCol w="1939791">
                  <a:extLst>
                    <a:ext uri="{9D8B030D-6E8A-4147-A177-3AD203B41FA5}">
                      <a16:colId xmlns:a16="http://schemas.microsoft.com/office/drawing/2014/main" val="1127822724"/>
                    </a:ext>
                  </a:extLst>
                </a:gridCol>
              </a:tblGrid>
              <a:tr h="370840">
                <a:tc>
                  <a:txBody>
                    <a:bodyPr/>
                    <a:lstStyle/>
                    <a:p>
                      <a:r>
                        <a:rPr kumimoji="1" lang="ja-JP" altLang="en-US" sz="1400" smtClean="0"/>
                        <a:t>ロールパッケージ名</a:t>
                      </a:r>
                      <a:endParaRPr kumimoji="1" lang="ja-JP" altLang="en-US" sz="1400"/>
                    </a:p>
                  </a:txBody>
                  <a:tcPr/>
                </a:tc>
                <a:tc>
                  <a:txBody>
                    <a:bodyPr/>
                    <a:lstStyle/>
                    <a:p>
                      <a:r>
                        <a:rPr kumimoji="1" lang="en-US" altLang="ja-JP" sz="1400" smtClean="0"/>
                        <a:t>sudo-master</a:t>
                      </a:r>
                      <a:endParaRPr kumimoji="1" lang="ja-JP" altLang="en-US" sz="1400"/>
                    </a:p>
                  </a:txBody>
                  <a:tcPr/>
                </a:tc>
                <a:extLst>
                  <a:ext uri="{0D108BD9-81ED-4DB2-BD59-A6C34878D82A}">
                    <a16:rowId xmlns:a16="http://schemas.microsoft.com/office/drawing/2014/main" val="720505908"/>
                  </a:ext>
                </a:extLst>
              </a:tr>
            </a:tbl>
          </a:graphicData>
        </a:graphic>
      </p:graphicFrame>
      <p:pic>
        <p:nvPicPr>
          <p:cNvPr id="5" name="図 4"/>
          <p:cNvPicPr>
            <a:picLocks noChangeAspect="1"/>
          </p:cNvPicPr>
          <p:nvPr/>
        </p:nvPicPr>
        <p:blipFill>
          <a:blip r:embed="rId2"/>
          <a:stretch>
            <a:fillRect/>
          </a:stretch>
        </p:blipFill>
        <p:spPr>
          <a:xfrm>
            <a:off x="179512" y="3356990"/>
            <a:ext cx="4722708" cy="1648290"/>
          </a:xfrm>
          <a:prstGeom prst="rect">
            <a:avLst/>
          </a:prstGeom>
        </p:spPr>
      </p:pic>
    </p:spTree>
    <p:extLst>
      <p:ext uri="{BB962C8B-B14F-4D97-AF65-F5344CB8AC3E}">
        <p14:creationId xmlns:p14="http://schemas.microsoft.com/office/powerpoint/2010/main" val="127669272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2.3</a:t>
            </a:r>
            <a:r>
              <a:rPr lang="ja-JP" altLang="en-US"/>
              <a:t> </a:t>
            </a:r>
            <a:r>
              <a:rPr lang="en-US" altLang="ja-JP"/>
              <a:t>Movement</a:t>
            </a:r>
            <a:r>
              <a:rPr lang="ja-JP" altLang="en-US"/>
              <a:t>の設定 </a:t>
            </a:r>
            <a:r>
              <a:rPr lang="en-US" altLang="ja-JP" smtClean="0"/>
              <a:t>(3/3</a:t>
            </a:r>
            <a:r>
              <a:rPr lang="en-US" altLang="ja-JP"/>
              <a:t>)</a:t>
            </a:r>
            <a:endParaRPr kumimoji="1" lang="ja-JP" altLang="en-US"/>
          </a:p>
        </p:txBody>
      </p:sp>
      <p:sp>
        <p:nvSpPr>
          <p:cNvPr id="3" name="コンテンツ プレースホルダー 2"/>
          <p:cNvSpPr>
            <a:spLocks noGrp="1"/>
          </p:cNvSpPr>
          <p:nvPr>
            <p:ph sz="quarter" idx="10"/>
          </p:nvPr>
        </p:nvSpPr>
        <p:spPr/>
        <p:txBody>
          <a:bodyPr>
            <a:normAutofit/>
          </a:bodyPr>
          <a:lstStyle/>
          <a:p>
            <a:r>
              <a:rPr kumimoji="1" lang="en-US" altLang="ja-JP" b="1" smtClean="0"/>
              <a:t>Movement</a:t>
            </a:r>
            <a:r>
              <a:rPr kumimoji="1" lang="ja-JP" altLang="en-US" b="1" smtClean="0"/>
              <a:t>に</a:t>
            </a:r>
            <a:r>
              <a:rPr lang="ja-JP" altLang="en-US" b="1" smtClean="0"/>
              <a:t>ロール名</a:t>
            </a:r>
            <a:r>
              <a:rPr kumimoji="1" lang="ja-JP" altLang="en-US" b="1" smtClean="0"/>
              <a:t>を登録する</a:t>
            </a:r>
            <a:r>
              <a:rPr lang="en-US" altLang="ja-JP" b="1"/>
              <a:t/>
            </a:r>
            <a:br>
              <a:rPr lang="en-US" altLang="ja-JP" b="1"/>
            </a:br>
            <a:r>
              <a:rPr kumimoji="1" lang="en-US" altLang="ja-JP" sz="1600" smtClean="0"/>
              <a:t>Movement</a:t>
            </a:r>
            <a:r>
              <a:rPr kumimoji="1" lang="ja-JP" altLang="en-US" sz="1600" smtClean="0"/>
              <a:t>に個別のロール名を登録しましょう。</a:t>
            </a:r>
            <a:r>
              <a:rPr kumimoji="1" lang="en-US" altLang="ja-JP" sz="1600" smtClean="0"/>
              <a:t/>
            </a:r>
            <a:br>
              <a:rPr kumimoji="1" lang="en-US" altLang="ja-JP" sz="1600" smtClean="0"/>
            </a:br>
            <a:endParaRPr kumimoji="1" lang="en-US" altLang="ja-JP" sz="1600" smtClean="0"/>
          </a:p>
          <a:p>
            <a:pPr marL="0" indent="0">
              <a:lnSpc>
                <a:spcPct val="150000"/>
              </a:lnSpc>
              <a:buNone/>
            </a:pPr>
            <a:r>
              <a:rPr lang="ja-JP" altLang="en-US" sz="1600" smtClean="0"/>
              <a:t>メニュー</a:t>
            </a:r>
            <a:r>
              <a:rPr lang="en-US" altLang="ja-JP" sz="1600" smtClean="0"/>
              <a:t>:</a:t>
            </a:r>
            <a:r>
              <a:rPr lang="ja-JP" altLang="en-US" sz="1600" smtClean="0"/>
              <a:t> </a:t>
            </a:r>
            <a:r>
              <a:rPr lang="en-US" altLang="ja-JP" sz="1600" b="1" smtClean="0"/>
              <a:t>Ansible-LegacyRole &gt; Movement</a:t>
            </a:r>
            <a:r>
              <a:rPr lang="ja-JP" altLang="en-US" sz="1600" b="1" smtClean="0"/>
              <a:t>詳細</a:t>
            </a:r>
            <a:endParaRPr lang="en-US" altLang="ja-JP" sz="1600" b="1"/>
          </a:p>
          <a:p>
            <a:pPr marL="342900" indent="-342900">
              <a:buFont typeface="+mj-ea"/>
              <a:buAutoNum type="circleNumDbPlain"/>
            </a:pPr>
            <a:r>
              <a:rPr lang="ja-JP" altLang="en-US" sz="1600" smtClean="0"/>
              <a:t>登録 </a:t>
            </a:r>
            <a:r>
              <a:rPr lang="en-US" altLang="ja-JP" sz="1600" smtClean="0"/>
              <a:t>&gt; </a:t>
            </a:r>
            <a:r>
              <a:rPr lang="ja-JP" altLang="en-US" sz="1600" smtClean="0"/>
              <a:t>登録開始 を押下する。</a:t>
            </a:r>
            <a:endParaRPr lang="en-US" altLang="ja-JP" sz="1600" smtClean="0"/>
          </a:p>
          <a:p>
            <a:pPr marL="342900" indent="-342900">
              <a:buFont typeface="+mj-ea"/>
              <a:buAutoNum type="circleNumDbPlain"/>
            </a:pPr>
            <a:r>
              <a:rPr lang="ja-JP" altLang="en-US" sz="1600"/>
              <a:t>各項目で下表のように選択または入力し、</a:t>
            </a:r>
            <a:r>
              <a:rPr lang="en-US" altLang="ja-JP" sz="1600"/>
              <a:t>[</a:t>
            </a:r>
            <a:r>
              <a:rPr lang="ja-JP" altLang="en-US" sz="1600"/>
              <a:t>登録</a:t>
            </a:r>
            <a:r>
              <a:rPr lang="en-US" altLang="ja-JP" sz="1600"/>
              <a:t>]</a:t>
            </a:r>
            <a:r>
              <a:rPr lang="ja-JP" altLang="en-US" sz="1600"/>
              <a:t>を押下する。</a:t>
            </a:r>
            <a:endParaRPr lang="en-US" altLang="ja-JP" sz="1600"/>
          </a:p>
          <a:p>
            <a:pPr marL="0" indent="0">
              <a:buNone/>
            </a:pPr>
            <a:endParaRPr lang="en-US" altLang="ja-JP" sz="1600" smtClean="0"/>
          </a:p>
        </p:txBody>
      </p:sp>
      <p:graphicFrame>
        <p:nvGraphicFramePr>
          <p:cNvPr id="4" name="表 3"/>
          <p:cNvGraphicFramePr>
            <a:graphicFrameLocks noGrp="1"/>
          </p:cNvGraphicFramePr>
          <p:nvPr>
            <p:extLst>
              <p:ext uri="{D42A27DB-BD31-4B8C-83A1-F6EECF244321}">
                <p14:modId xmlns:p14="http://schemas.microsoft.com/office/powerpoint/2010/main" val="1724149847"/>
              </p:ext>
            </p:extLst>
          </p:nvPr>
        </p:nvGraphicFramePr>
        <p:xfrm>
          <a:off x="179512" y="4904182"/>
          <a:ext cx="7279952" cy="609600"/>
        </p:xfrm>
        <a:graphic>
          <a:graphicData uri="http://schemas.openxmlformats.org/drawingml/2006/table">
            <a:tbl>
              <a:tblPr firstRow="1" bandRow="1">
                <a:tableStyleId>{93296810-A885-4BE3-A3E7-6D5BEEA58F35}</a:tableStyleId>
              </a:tblPr>
              <a:tblGrid>
                <a:gridCol w="1440078">
                  <a:extLst>
                    <a:ext uri="{9D8B030D-6E8A-4147-A177-3AD203B41FA5}">
                      <a16:colId xmlns:a16="http://schemas.microsoft.com/office/drawing/2014/main" val="3655207279"/>
                    </a:ext>
                  </a:extLst>
                </a:gridCol>
                <a:gridCol w="1800250">
                  <a:extLst>
                    <a:ext uri="{9D8B030D-6E8A-4147-A177-3AD203B41FA5}">
                      <a16:colId xmlns:a16="http://schemas.microsoft.com/office/drawing/2014/main" val="2009616631"/>
                    </a:ext>
                  </a:extLst>
                </a:gridCol>
                <a:gridCol w="2376330">
                  <a:extLst>
                    <a:ext uri="{9D8B030D-6E8A-4147-A177-3AD203B41FA5}">
                      <a16:colId xmlns:a16="http://schemas.microsoft.com/office/drawing/2014/main" val="287206662"/>
                    </a:ext>
                  </a:extLst>
                </a:gridCol>
                <a:gridCol w="1663294">
                  <a:extLst>
                    <a:ext uri="{9D8B030D-6E8A-4147-A177-3AD203B41FA5}">
                      <a16:colId xmlns:a16="http://schemas.microsoft.com/office/drawing/2014/main" val="2446437995"/>
                    </a:ext>
                  </a:extLst>
                </a:gridCol>
              </a:tblGrid>
              <a:tr h="304800">
                <a:tc>
                  <a:txBody>
                    <a:bodyPr/>
                    <a:lstStyle/>
                    <a:p>
                      <a:r>
                        <a:rPr kumimoji="1" lang="en-US" altLang="ja-JP" sz="1400" smtClean="0"/>
                        <a:t>Movement</a:t>
                      </a:r>
                      <a:r>
                        <a:rPr kumimoji="1" lang="ja-JP" altLang="en-US" sz="1400" smtClean="0"/>
                        <a:t>名</a:t>
                      </a:r>
                      <a:endParaRPr kumimoji="1" lang="ja-JP" altLang="en-US" sz="1400"/>
                    </a:p>
                  </a:txBody>
                  <a:tcPr/>
                </a:tc>
                <a:tc>
                  <a:txBody>
                    <a:bodyPr/>
                    <a:lstStyle/>
                    <a:p>
                      <a:r>
                        <a:rPr kumimoji="1" lang="ja-JP" altLang="en-US" sz="1400" smtClean="0"/>
                        <a:t>ロールパッケージ名</a:t>
                      </a:r>
                      <a:endParaRPr kumimoji="1" lang="ja-JP" altLang="en-US" sz="1400"/>
                    </a:p>
                  </a:txBody>
                  <a:tcPr/>
                </a:tc>
                <a:tc>
                  <a:txBody>
                    <a:bodyPr/>
                    <a:lstStyle/>
                    <a:p>
                      <a:r>
                        <a:rPr kumimoji="1" lang="ja-JP" altLang="en-US" sz="1400" smtClean="0"/>
                        <a:t>ロール名</a:t>
                      </a:r>
                      <a:endParaRPr kumimoji="1" lang="ja-JP" altLang="en-US" sz="1400"/>
                    </a:p>
                  </a:txBody>
                  <a:tcPr/>
                </a:tc>
                <a:tc>
                  <a:txBody>
                    <a:bodyPr/>
                    <a:lstStyle/>
                    <a:p>
                      <a:r>
                        <a:rPr kumimoji="1" lang="ja-JP" altLang="en-US" sz="1400" smtClean="0"/>
                        <a:t>インクルード順序</a:t>
                      </a:r>
                      <a:endParaRPr kumimoji="1" lang="ja-JP" altLang="en-US" sz="1400"/>
                    </a:p>
                  </a:txBody>
                  <a:tcPr/>
                </a:tc>
                <a:extLst>
                  <a:ext uri="{0D108BD9-81ED-4DB2-BD59-A6C34878D82A}">
                    <a16:rowId xmlns:a16="http://schemas.microsoft.com/office/drawing/2014/main" val="1519022025"/>
                  </a:ext>
                </a:extLst>
              </a:tr>
              <a:tr h="276317">
                <a:tc>
                  <a:txBody>
                    <a:bodyPr/>
                    <a:lstStyle/>
                    <a:p>
                      <a:r>
                        <a:rPr kumimoji="1" lang="en-US" altLang="ja-JP" sz="1400" err="1" smtClean="0"/>
                        <a:t>Sudoer</a:t>
                      </a:r>
                      <a:r>
                        <a:rPr kumimoji="1" lang="ja-JP" altLang="en-US" sz="1400" smtClean="0"/>
                        <a:t>登録</a:t>
                      </a:r>
                      <a:endParaRPr kumimoji="1" lang="ja-JP" altLang="en-US" sz="14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smtClean="0"/>
                        <a:t>sudo-master</a:t>
                      </a:r>
                      <a:endParaRPr kumimoji="1" lang="ja-JP" altLang="en-US" sz="1400" smtClean="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smtClean="0"/>
                        <a:t>ansible-sudo-master</a:t>
                      </a:r>
                      <a:endParaRPr kumimoji="1" lang="ja-JP" altLang="en-US" sz="1400" smtClean="0"/>
                    </a:p>
                  </a:txBody>
                  <a:tcPr/>
                </a:tc>
                <a:tc>
                  <a:txBody>
                    <a:bodyPr/>
                    <a:lstStyle/>
                    <a:p>
                      <a:r>
                        <a:rPr kumimoji="1" lang="en-US" altLang="ja-JP" sz="1400" smtClean="0"/>
                        <a:t>1</a:t>
                      </a:r>
                      <a:endParaRPr kumimoji="1" lang="ja-JP" altLang="en-US" sz="1400"/>
                    </a:p>
                  </a:txBody>
                  <a:tcPr/>
                </a:tc>
                <a:extLst>
                  <a:ext uri="{0D108BD9-81ED-4DB2-BD59-A6C34878D82A}">
                    <a16:rowId xmlns:a16="http://schemas.microsoft.com/office/drawing/2014/main" val="3917381923"/>
                  </a:ext>
                </a:extLst>
              </a:tr>
            </a:tbl>
          </a:graphicData>
        </a:graphic>
      </p:graphicFrame>
      <p:sp>
        <p:nvSpPr>
          <p:cNvPr id="10" name="テキスト ボックス 9"/>
          <p:cNvSpPr txBox="1"/>
          <p:nvPr/>
        </p:nvSpPr>
        <p:spPr>
          <a:xfrm>
            <a:off x="196927" y="5602618"/>
            <a:ext cx="7920978" cy="276999"/>
          </a:xfrm>
          <a:prstGeom prst="rect">
            <a:avLst/>
          </a:prstGeom>
          <a:noFill/>
        </p:spPr>
        <p:txBody>
          <a:bodyPr wrap="square" rtlCol="0">
            <a:spAutoFit/>
          </a:bodyPr>
          <a:lstStyle/>
          <a:p>
            <a:r>
              <a:rPr kumimoji="1" lang="en-US" altLang="ja-JP" sz="1200" smtClean="0">
                <a:solidFill>
                  <a:srgbClr val="FF0000"/>
                </a:solidFill>
              </a:rPr>
              <a:t>※</a:t>
            </a:r>
            <a:r>
              <a:rPr kumimoji="1" lang="ja-JP" altLang="en-US" sz="1200" smtClean="0">
                <a:solidFill>
                  <a:srgbClr val="FF0000"/>
                </a:solidFill>
              </a:rPr>
              <a:t>同一</a:t>
            </a:r>
            <a:r>
              <a:rPr kumimoji="1" lang="en-US" altLang="ja-JP" sz="1200" smtClean="0">
                <a:solidFill>
                  <a:srgbClr val="FF0000"/>
                </a:solidFill>
              </a:rPr>
              <a:t>Movement</a:t>
            </a:r>
            <a:r>
              <a:rPr kumimoji="1" lang="ja-JP" altLang="en-US" sz="1200" smtClean="0">
                <a:solidFill>
                  <a:srgbClr val="FF0000"/>
                </a:solidFill>
              </a:rPr>
              <a:t>内に複数のロールパッケージを登録しないでください。実行時に想定外エラーとなります。</a:t>
            </a:r>
            <a:endParaRPr kumimoji="1" lang="ja-JP" altLang="en-US" sz="1200">
              <a:solidFill>
                <a:srgbClr val="FF0000"/>
              </a:solidFill>
            </a:endParaRPr>
          </a:p>
        </p:txBody>
      </p:sp>
      <p:grpSp>
        <p:nvGrpSpPr>
          <p:cNvPr id="5" name="グループ化 4"/>
          <p:cNvGrpSpPr/>
          <p:nvPr/>
        </p:nvGrpSpPr>
        <p:grpSpPr>
          <a:xfrm>
            <a:off x="179512" y="2996940"/>
            <a:ext cx="4299888" cy="1471014"/>
            <a:chOff x="179512" y="2996940"/>
            <a:chExt cx="4299888" cy="1471014"/>
          </a:xfrm>
        </p:grpSpPr>
        <p:pic>
          <p:nvPicPr>
            <p:cNvPr id="9" name="図 8"/>
            <p:cNvPicPr>
              <a:picLocks noChangeAspect="1"/>
            </p:cNvPicPr>
            <p:nvPr/>
          </p:nvPicPr>
          <p:blipFill>
            <a:blip r:embed="rId2"/>
            <a:stretch>
              <a:fillRect/>
            </a:stretch>
          </p:blipFill>
          <p:spPr>
            <a:xfrm>
              <a:off x="179512" y="2996940"/>
              <a:ext cx="4299888" cy="1471014"/>
            </a:xfrm>
            <a:prstGeom prst="rect">
              <a:avLst/>
            </a:prstGeom>
          </p:spPr>
        </p:pic>
        <p:sp>
          <p:nvSpPr>
            <p:cNvPr id="7" name="角丸四角形 6"/>
            <p:cNvSpPr/>
            <p:nvPr/>
          </p:nvSpPr>
          <p:spPr bwMode="auto">
            <a:xfrm>
              <a:off x="617168" y="3303921"/>
              <a:ext cx="3862232" cy="389777"/>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smtClean="0">
                <a:solidFill>
                  <a:srgbClr val="FF0000"/>
                </a:solidFill>
                <a:latin typeface="+mn-ea"/>
              </a:endParaRPr>
            </a:p>
          </p:txBody>
        </p:sp>
      </p:grpSp>
    </p:spTree>
    <p:extLst>
      <p:ext uri="{BB962C8B-B14F-4D97-AF65-F5344CB8AC3E}">
        <p14:creationId xmlns:p14="http://schemas.microsoft.com/office/powerpoint/2010/main" val="61431041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smtClean="0"/>
              <a:t>2</a:t>
            </a:r>
            <a:r>
              <a:rPr kumimoji="1" lang="en-US" altLang="ja-JP" smtClean="0"/>
              <a:t>.4</a:t>
            </a:r>
            <a:r>
              <a:rPr lang="ja-JP" altLang="en-US" smtClean="0"/>
              <a:t> </a:t>
            </a:r>
            <a:r>
              <a:rPr kumimoji="1" lang="ja-JP" altLang="en-US" smtClean="0"/>
              <a:t>オペレーションの設定</a:t>
            </a:r>
            <a:endParaRPr kumimoji="1" lang="ja-JP" altLang="en-US"/>
          </a:p>
        </p:txBody>
      </p:sp>
      <p:sp>
        <p:nvSpPr>
          <p:cNvPr id="3" name="コンテンツ プレースホルダー 2"/>
          <p:cNvSpPr>
            <a:spLocks noGrp="1"/>
          </p:cNvSpPr>
          <p:nvPr>
            <p:ph sz="quarter" idx="10"/>
          </p:nvPr>
        </p:nvSpPr>
        <p:spPr/>
        <p:txBody>
          <a:bodyPr>
            <a:normAutofit/>
          </a:bodyPr>
          <a:lstStyle/>
          <a:p>
            <a:r>
              <a:rPr kumimoji="1" lang="ja-JP" altLang="en-US" b="1" smtClean="0"/>
              <a:t>オペレーションの新規登録</a:t>
            </a:r>
            <a:r>
              <a:rPr lang="en-US" altLang="ja-JP" b="1"/>
              <a:t/>
            </a:r>
            <a:br>
              <a:rPr lang="en-US" altLang="ja-JP" b="1"/>
            </a:br>
            <a:r>
              <a:rPr lang="ja-JP" altLang="en-US" sz="1600" smtClean="0"/>
              <a:t>オペレーションを作成し、</a:t>
            </a:r>
            <a:r>
              <a:rPr lang="en-US" altLang="ja-JP" sz="1600" smtClean="0"/>
              <a:t>Movement</a:t>
            </a:r>
            <a:r>
              <a:rPr lang="ja-JP" altLang="en-US" sz="1600" smtClean="0"/>
              <a:t>とホストを関連付けましょう。</a:t>
            </a:r>
            <a:endParaRPr lang="en-US" altLang="ja-JP" sz="1600" smtClean="0"/>
          </a:p>
          <a:p>
            <a:pPr marL="0" indent="0">
              <a:lnSpc>
                <a:spcPct val="150000"/>
              </a:lnSpc>
              <a:buNone/>
            </a:pPr>
            <a:endParaRPr kumimoji="1" lang="en-US" altLang="ja-JP" sz="1600" smtClean="0"/>
          </a:p>
          <a:p>
            <a:pPr marL="0" indent="0">
              <a:lnSpc>
                <a:spcPct val="150000"/>
              </a:lnSpc>
              <a:buNone/>
            </a:pPr>
            <a:r>
              <a:rPr kumimoji="1" lang="ja-JP" altLang="en-US" sz="1600" smtClean="0"/>
              <a:t>メニュー：</a:t>
            </a:r>
            <a:r>
              <a:rPr kumimoji="1" lang="ja-JP" altLang="en-US" sz="1600" b="1" smtClean="0"/>
              <a:t>基本コンソール </a:t>
            </a:r>
            <a:r>
              <a:rPr kumimoji="1" lang="en-US" altLang="ja-JP" sz="1600" b="1" smtClean="0"/>
              <a:t>&gt;</a:t>
            </a:r>
            <a:r>
              <a:rPr kumimoji="1" lang="ja-JP" altLang="en-US" sz="1600" b="1" smtClean="0"/>
              <a:t> 投入オペレーション一覧</a:t>
            </a:r>
            <a:endParaRPr lang="en-US" altLang="ja-JP" sz="1600" b="1"/>
          </a:p>
          <a:p>
            <a:pPr marL="457200" indent="-457200">
              <a:buFont typeface="+mj-ea"/>
              <a:buAutoNum type="circleNumDbPlain"/>
            </a:pPr>
            <a:r>
              <a:rPr kumimoji="1" lang="ja-JP" altLang="en-US" sz="1600" smtClean="0"/>
              <a:t>登録 </a:t>
            </a:r>
            <a:r>
              <a:rPr lang="en-US" altLang="ja-JP" sz="1600" smtClean="0"/>
              <a:t>&gt; </a:t>
            </a:r>
            <a:r>
              <a:rPr lang="ja-JP" altLang="en-US" sz="1600" smtClean="0"/>
              <a:t>登録開始 を押下する。</a:t>
            </a:r>
            <a:endParaRPr lang="en-US" altLang="ja-JP" sz="1600" smtClean="0"/>
          </a:p>
          <a:p>
            <a:pPr marL="457200" indent="-457200">
              <a:buFont typeface="+mj-ea"/>
              <a:buAutoNum type="circleNumDbPlain"/>
            </a:pPr>
            <a:r>
              <a:rPr lang="ja-JP" altLang="en-US" sz="1600"/>
              <a:t>各項目へ下表のように入力し、</a:t>
            </a:r>
            <a:r>
              <a:rPr lang="en-US" altLang="ja-JP" sz="1600"/>
              <a:t>[</a:t>
            </a:r>
            <a:r>
              <a:rPr lang="ja-JP" altLang="en-US" sz="1600"/>
              <a:t>登録</a:t>
            </a:r>
            <a:r>
              <a:rPr lang="en-US" altLang="ja-JP" sz="1600"/>
              <a:t>]</a:t>
            </a:r>
            <a:r>
              <a:rPr lang="ja-JP" altLang="en-US" sz="1600"/>
              <a:t>を押下する</a:t>
            </a:r>
            <a:r>
              <a:rPr lang="ja-JP" altLang="en-US" sz="1600" smtClean="0"/>
              <a:t>。</a:t>
            </a:r>
            <a:endParaRPr lang="en-US" altLang="ja-JP" sz="1600" smtClean="0"/>
          </a:p>
          <a:p>
            <a:pPr marL="0" indent="0">
              <a:buNone/>
            </a:pPr>
            <a:endParaRPr kumimoji="1" lang="en-US" altLang="ja-JP" sz="1800"/>
          </a:p>
          <a:p>
            <a:pPr marL="0" indent="0">
              <a:buNone/>
            </a:pPr>
            <a:endParaRPr kumimoji="1" lang="en-US" altLang="ja-JP" sz="1800" smtClean="0"/>
          </a:p>
          <a:p>
            <a:endParaRPr lang="en-US" altLang="ja-JP" sz="1800"/>
          </a:p>
          <a:p>
            <a:endParaRPr kumimoji="1" lang="ja-JP" altLang="en-US" sz="1800"/>
          </a:p>
        </p:txBody>
      </p:sp>
      <p:pic>
        <p:nvPicPr>
          <p:cNvPr id="4" name="図 3"/>
          <p:cNvPicPr>
            <a:picLocks noChangeAspect="1"/>
          </p:cNvPicPr>
          <p:nvPr/>
        </p:nvPicPr>
        <p:blipFill>
          <a:blip r:embed="rId2"/>
          <a:stretch>
            <a:fillRect/>
          </a:stretch>
        </p:blipFill>
        <p:spPr>
          <a:xfrm>
            <a:off x="179513" y="3212970"/>
            <a:ext cx="4176458" cy="1665640"/>
          </a:xfrm>
          <a:prstGeom prst="rect">
            <a:avLst/>
          </a:prstGeom>
          <a:ln>
            <a:noFill/>
          </a:ln>
        </p:spPr>
      </p:pic>
      <p:graphicFrame>
        <p:nvGraphicFramePr>
          <p:cNvPr id="5" name="表 4"/>
          <p:cNvGraphicFramePr>
            <a:graphicFrameLocks noGrp="1"/>
          </p:cNvGraphicFramePr>
          <p:nvPr>
            <p:extLst>
              <p:ext uri="{D42A27DB-BD31-4B8C-83A1-F6EECF244321}">
                <p14:modId xmlns:p14="http://schemas.microsoft.com/office/powerpoint/2010/main" val="3903809184"/>
              </p:ext>
            </p:extLst>
          </p:nvPr>
        </p:nvGraphicFramePr>
        <p:xfrm>
          <a:off x="3203810" y="4653170"/>
          <a:ext cx="4896680" cy="1152159"/>
        </p:xfrm>
        <a:graphic>
          <a:graphicData uri="http://schemas.openxmlformats.org/drawingml/2006/table">
            <a:tbl>
              <a:tblPr firstRow="1" bandRow="1">
                <a:tableStyleId>{93296810-A885-4BE3-A3E7-6D5BEEA58F35}</a:tableStyleId>
              </a:tblPr>
              <a:tblGrid>
                <a:gridCol w="2448340">
                  <a:extLst>
                    <a:ext uri="{9D8B030D-6E8A-4147-A177-3AD203B41FA5}">
                      <a16:colId xmlns:a16="http://schemas.microsoft.com/office/drawing/2014/main" val="2677977182"/>
                    </a:ext>
                  </a:extLst>
                </a:gridCol>
                <a:gridCol w="2448340">
                  <a:extLst>
                    <a:ext uri="{9D8B030D-6E8A-4147-A177-3AD203B41FA5}">
                      <a16:colId xmlns:a16="http://schemas.microsoft.com/office/drawing/2014/main" val="2856548907"/>
                    </a:ext>
                  </a:extLst>
                </a:gridCol>
              </a:tblGrid>
              <a:tr h="384053">
                <a:tc>
                  <a:txBody>
                    <a:bodyPr/>
                    <a:lstStyle/>
                    <a:p>
                      <a:r>
                        <a:rPr kumimoji="1" lang="ja-JP" altLang="en-US" sz="1400" smtClean="0"/>
                        <a:t>項目名</a:t>
                      </a:r>
                      <a:endParaRPr kumimoji="1" lang="ja-JP" altLang="en-US" sz="1400"/>
                    </a:p>
                  </a:txBody>
                  <a:tcPr/>
                </a:tc>
                <a:tc>
                  <a:txBody>
                    <a:bodyPr/>
                    <a:lstStyle/>
                    <a:p>
                      <a:r>
                        <a:rPr kumimoji="1" lang="ja-JP" altLang="en-US" sz="1400" smtClean="0"/>
                        <a:t>入力内容</a:t>
                      </a:r>
                      <a:endParaRPr kumimoji="1" lang="ja-JP" altLang="en-US" sz="1400"/>
                    </a:p>
                  </a:txBody>
                  <a:tcPr/>
                </a:tc>
                <a:extLst>
                  <a:ext uri="{0D108BD9-81ED-4DB2-BD59-A6C34878D82A}">
                    <a16:rowId xmlns:a16="http://schemas.microsoft.com/office/drawing/2014/main" val="2847179783"/>
                  </a:ext>
                </a:extLst>
              </a:tr>
              <a:tr h="384053">
                <a:tc>
                  <a:txBody>
                    <a:bodyPr/>
                    <a:lstStyle/>
                    <a:p>
                      <a:r>
                        <a:rPr kumimoji="1" lang="ja-JP" altLang="en-US" sz="1400" smtClean="0"/>
                        <a:t>オペレーション名</a:t>
                      </a:r>
                      <a:endParaRPr kumimoji="1" lang="ja-JP" altLang="en-US" sz="1400"/>
                    </a:p>
                  </a:txBody>
                  <a:tcPr/>
                </a:tc>
                <a:tc>
                  <a:txBody>
                    <a:bodyPr/>
                    <a:lstStyle/>
                    <a:p>
                      <a:r>
                        <a:rPr kumimoji="1" lang="en-US" altLang="ja-JP" sz="1400" err="1" smtClean="0"/>
                        <a:t>LegacyRole_Practice</a:t>
                      </a:r>
                      <a:endParaRPr kumimoji="1" lang="ja-JP" altLang="en-US" sz="1400"/>
                    </a:p>
                  </a:txBody>
                  <a:tcPr/>
                </a:tc>
                <a:extLst>
                  <a:ext uri="{0D108BD9-81ED-4DB2-BD59-A6C34878D82A}">
                    <a16:rowId xmlns:a16="http://schemas.microsoft.com/office/drawing/2014/main" val="2288927196"/>
                  </a:ext>
                </a:extLst>
              </a:tr>
              <a:tr h="384053">
                <a:tc>
                  <a:txBody>
                    <a:bodyPr/>
                    <a:lstStyle/>
                    <a:p>
                      <a:r>
                        <a:rPr kumimoji="1" lang="ja-JP" altLang="en-US" sz="1400" smtClean="0"/>
                        <a:t>実施予定日時</a:t>
                      </a:r>
                      <a:endParaRPr kumimoji="1" lang="ja-JP" altLang="en-US" sz="1400"/>
                    </a:p>
                  </a:txBody>
                  <a:tcPr/>
                </a:tc>
                <a:tc>
                  <a:txBody>
                    <a:bodyPr/>
                    <a:lstStyle/>
                    <a:p>
                      <a:r>
                        <a:rPr kumimoji="1" lang="en-US" altLang="ja-JP" sz="1400" smtClean="0"/>
                        <a:t>(</a:t>
                      </a:r>
                      <a:r>
                        <a:rPr kumimoji="1" lang="ja-JP" altLang="en-US" sz="1400" smtClean="0"/>
                        <a:t>任意の値を入力下さい。</a:t>
                      </a:r>
                      <a:r>
                        <a:rPr kumimoji="1" lang="en-US" altLang="ja-JP" sz="1400" smtClean="0"/>
                        <a:t>)</a:t>
                      </a:r>
                      <a:endParaRPr kumimoji="1" lang="ja-JP" altLang="en-US" sz="1400"/>
                    </a:p>
                  </a:txBody>
                  <a:tcPr/>
                </a:tc>
                <a:extLst>
                  <a:ext uri="{0D108BD9-81ED-4DB2-BD59-A6C34878D82A}">
                    <a16:rowId xmlns:a16="http://schemas.microsoft.com/office/drawing/2014/main" val="1398436385"/>
                  </a:ext>
                </a:extLst>
              </a:tr>
            </a:tbl>
          </a:graphicData>
        </a:graphic>
      </p:graphicFrame>
      <p:sp>
        <p:nvSpPr>
          <p:cNvPr id="6" name="テキスト ボックス 5"/>
          <p:cNvSpPr txBox="1"/>
          <p:nvPr/>
        </p:nvSpPr>
        <p:spPr>
          <a:xfrm>
            <a:off x="0" y="6243694"/>
            <a:ext cx="7921838" cy="276999"/>
          </a:xfrm>
          <a:prstGeom prst="rect">
            <a:avLst/>
          </a:prstGeom>
          <a:noFill/>
        </p:spPr>
        <p:txBody>
          <a:bodyPr wrap="square" rtlCol="0">
            <a:spAutoFit/>
          </a:bodyPr>
          <a:lstStyle/>
          <a:p>
            <a:r>
              <a:rPr kumimoji="1" lang="en-US" altLang="ja-JP" sz="1200" smtClean="0"/>
              <a:t>※</a:t>
            </a:r>
            <a:r>
              <a:rPr kumimoji="1" lang="ja-JP" altLang="en-US" sz="1200" smtClean="0"/>
              <a:t> 「実施予定日時」は管理用の項目です。自動的に処理が実行されるわけではありません。</a:t>
            </a:r>
            <a:endParaRPr kumimoji="1" lang="ja-JP" altLang="en-US" sz="1200"/>
          </a:p>
        </p:txBody>
      </p:sp>
      <p:sp>
        <p:nvSpPr>
          <p:cNvPr id="7" name="角丸四角形 6"/>
          <p:cNvSpPr/>
          <p:nvPr/>
        </p:nvSpPr>
        <p:spPr bwMode="auto">
          <a:xfrm>
            <a:off x="611451" y="3619787"/>
            <a:ext cx="2304320" cy="385293"/>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smtClean="0">
              <a:solidFill>
                <a:srgbClr val="FF0000"/>
              </a:solidFill>
              <a:latin typeface="+mn-ea"/>
            </a:endParaRPr>
          </a:p>
        </p:txBody>
      </p:sp>
    </p:spTree>
    <p:extLst>
      <p:ext uri="{BB962C8B-B14F-4D97-AF65-F5344CB8AC3E}">
        <p14:creationId xmlns:p14="http://schemas.microsoft.com/office/powerpoint/2010/main" val="165330828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smtClean="0"/>
              <a:t>2.5</a:t>
            </a:r>
            <a:r>
              <a:rPr lang="ja-JP" altLang="en-US" smtClean="0"/>
              <a:t> パラメータシート作成</a:t>
            </a:r>
            <a:r>
              <a:rPr lang="en-US" altLang="ja-JP" smtClean="0"/>
              <a:t>(1/3)</a:t>
            </a:r>
            <a:endParaRPr kumimoji="1" lang="ja-JP" altLang="en-US"/>
          </a:p>
        </p:txBody>
      </p:sp>
      <p:sp>
        <p:nvSpPr>
          <p:cNvPr id="3" name="コンテンツ プレースホルダー 2"/>
          <p:cNvSpPr>
            <a:spLocks noGrp="1"/>
          </p:cNvSpPr>
          <p:nvPr>
            <p:ph sz="quarter" idx="10"/>
          </p:nvPr>
        </p:nvSpPr>
        <p:spPr>
          <a:xfrm>
            <a:off x="178058" y="836640"/>
            <a:ext cx="8784976" cy="4968690"/>
          </a:xfrm>
        </p:spPr>
        <p:txBody>
          <a:bodyPr/>
          <a:lstStyle/>
          <a:p>
            <a:r>
              <a:rPr kumimoji="1" lang="ja-JP" altLang="en-US" b="1" smtClean="0"/>
              <a:t>メニューを作成する</a:t>
            </a:r>
            <a:r>
              <a:rPr lang="en-US" altLang="ja-JP" b="1">
                <a:solidFill>
                  <a:schemeClr val="accent3">
                    <a:lumMod val="75000"/>
                    <a:lumOff val="25000"/>
                  </a:schemeClr>
                </a:solidFill>
              </a:rPr>
              <a:t/>
            </a:r>
            <a:br>
              <a:rPr lang="en-US" altLang="ja-JP" b="1">
                <a:solidFill>
                  <a:schemeClr val="accent3">
                    <a:lumMod val="75000"/>
                    <a:lumOff val="25000"/>
                  </a:schemeClr>
                </a:solidFill>
              </a:rPr>
            </a:br>
            <a:r>
              <a:rPr lang="ja-JP" altLang="en-US" sz="1600" smtClean="0"/>
              <a:t>パラメーターシートを作成し、</a:t>
            </a:r>
            <a:r>
              <a:rPr lang="en-US" altLang="ja-JP" sz="1600" smtClean="0"/>
              <a:t/>
            </a:r>
            <a:br>
              <a:rPr lang="en-US" altLang="ja-JP" sz="1600" smtClean="0"/>
            </a:br>
            <a:r>
              <a:rPr lang="ja-JP" altLang="en-US" sz="1600" smtClean="0"/>
              <a:t>ターゲットホストに適用するパラメータを管理しましょう。</a:t>
            </a:r>
            <a:endParaRPr kumimoji="1" lang="en-US" altLang="ja-JP" sz="1600" smtClean="0"/>
          </a:p>
          <a:p>
            <a:pPr marL="0" indent="0">
              <a:lnSpc>
                <a:spcPct val="150000"/>
              </a:lnSpc>
              <a:buNone/>
            </a:pPr>
            <a:r>
              <a:rPr lang="ja-JP" altLang="en-US" sz="1600" smtClean="0"/>
              <a:t>メニュー</a:t>
            </a:r>
            <a:r>
              <a:rPr lang="en-US" altLang="ja-JP" sz="1600" smtClean="0"/>
              <a:t>:</a:t>
            </a:r>
            <a:r>
              <a:rPr lang="ja-JP" altLang="en-US" sz="1600" smtClean="0"/>
              <a:t> </a:t>
            </a:r>
            <a:r>
              <a:rPr lang="ja-JP" altLang="en-US" sz="1600" b="1" smtClean="0"/>
              <a:t>メニュー作成</a:t>
            </a:r>
            <a:r>
              <a:rPr lang="en-US" altLang="ja-JP" sz="1600" b="1" smtClean="0"/>
              <a:t> &gt; </a:t>
            </a:r>
            <a:r>
              <a:rPr lang="ja-JP" altLang="en-US" sz="1600" b="1" smtClean="0"/>
              <a:t>メニュー定義</a:t>
            </a:r>
            <a:r>
              <a:rPr lang="en-US" altLang="ja-JP" sz="1600" b="1" smtClean="0"/>
              <a:t>/</a:t>
            </a:r>
            <a:r>
              <a:rPr lang="ja-JP" altLang="en-US" sz="1600" b="1" smtClean="0"/>
              <a:t>作成</a:t>
            </a:r>
            <a:endParaRPr lang="en-US" altLang="ja-JP" sz="1600"/>
          </a:p>
          <a:p>
            <a:pPr marL="457200" indent="-457200">
              <a:buFont typeface="+mj-ea"/>
              <a:buAutoNum type="circleNumDbPlain"/>
            </a:pPr>
            <a:r>
              <a:rPr lang="ja-JP" altLang="en-US" sz="1600"/>
              <a:t>各項目へ下表のように入力する。</a:t>
            </a:r>
            <a:endParaRPr lang="en-US" altLang="ja-JP" sz="1600"/>
          </a:p>
          <a:p>
            <a:pPr marL="457200" indent="-457200">
              <a:buFont typeface="+mj-ea"/>
              <a:buAutoNum type="circleNumDbPlain"/>
            </a:pPr>
            <a:r>
              <a:rPr lang="en-US" altLang="ja-JP" sz="1600"/>
              <a:t>[</a:t>
            </a:r>
            <a:r>
              <a:rPr lang="ja-JP" altLang="en-US" sz="1600"/>
              <a:t>対象メニューグループ</a:t>
            </a:r>
            <a:r>
              <a:rPr lang="en-US" altLang="ja-JP" sz="1600"/>
              <a:t>]</a:t>
            </a:r>
            <a:r>
              <a:rPr lang="ja-JP" altLang="en-US" sz="1600"/>
              <a:t>を押下する。</a:t>
            </a:r>
            <a:r>
              <a:rPr lang="en-US" altLang="ja-JP" sz="1600"/>
              <a:t>(</a:t>
            </a:r>
            <a:r>
              <a:rPr lang="ja-JP" altLang="en-US" sz="1600"/>
              <a:t>次項へ</a:t>
            </a:r>
            <a:r>
              <a:rPr lang="en-US" altLang="ja-JP" sz="1600"/>
              <a:t>)</a:t>
            </a:r>
          </a:p>
          <a:p>
            <a:pPr marL="0" indent="0">
              <a:buNone/>
            </a:pPr>
            <a:endParaRPr lang="en-US" altLang="ja-JP" smtClean="0"/>
          </a:p>
          <a:p>
            <a:pPr marL="0" indent="0">
              <a:buNone/>
            </a:pPr>
            <a:endParaRPr kumimoji="1" lang="en-US" altLang="ja-JP" smtClean="0"/>
          </a:p>
        </p:txBody>
      </p:sp>
      <p:graphicFrame>
        <p:nvGraphicFramePr>
          <p:cNvPr id="7" name="表 6"/>
          <p:cNvGraphicFramePr>
            <a:graphicFrameLocks noGrp="1"/>
          </p:cNvGraphicFramePr>
          <p:nvPr>
            <p:extLst>
              <p:ext uri="{D42A27DB-BD31-4B8C-83A1-F6EECF244321}">
                <p14:modId xmlns:p14="http://schemas.microsoft.com/office/powerpoint/2010/main" val="3960740976"/>
              </p:ext>
            </p:extLst>
          </p:nvPr>
        </p:nvGraphicFramePr>
        <p:xfrm>
          <a:off x="3491850" y="4062425"/>
          <a:ext cx="4320600" cy="1742905"/>
        </p:xfrm>
        <a:graphic>
          <a:graphicData uri="http://schemas.openxmlformats.org/drawingml/2006/table">
            <a:tbl>
              <a:tblPr firstRow="1" bandRow="1">
                <a:tableStyleId>{93296810-A885-4BE3-A3E7-6D5BEEA58F35}</a:tableStyleId>
              </a:tblPr>
              <a:tblGrid>
                <a:gridCol w="1284463">
                  <a:extLst>
                    <a:ext uri="{9D8B030D-6E8A-4147-A177-3AD203B41FA5}">
                      <a16:colId xmlns:a16="http://schemas.microsoft.com/office/drawing/2014/main" val="1787364272"/>
                    </a:ext>
                  </a:extLst>
                </a:gridCol>
                <a:gridCol w="3036137">
                  <a:extLst>
                    <a:ext uri="{9D8B030D-6E8A-4147-A177-3AD203B41FA5}">
                      <a16:colId xmlns:a16="http://schemas.microsoft.com/office/drawing/2014/main" val="1382453829"/>
                    </a:ext>
                  </a:extLst>
                </a:gridCol>
              </a:tblGrid>
              <a:tr h="310345">
                <a:tc>
                  <a:txBody>
                    <a:bodyPr/>
                    <a:lstStyle/>
                    <a:p>
                      <a:r>
                        <a:rPr kumimoji="1" lang="ja-JP" altLang="en-US" sz="1400" smtClean="0"/>
                        <a:t>項目名</a:t>
                      </a:r>
                      <a:endParaRPr kumimoji="1" lang="ja-JP" altLang="en-US" sz="1400"/>
                    </a:p>
                  </a:txBody>
                  <a:tcPr/>
                </a:tc>
                <a:tc>
                  <a:txBody>
                    <a:bodyPr/>
                    <a:lstStyle/>
                    <a:p>
                      <a:r>
                        <a:rPr kumimoji="1" lang="ja-JP" altLang="en-US" sz="1400" smtClean="0"/>
                        <a:t>入力内容</a:t>
                      </a:r>
                      <a:endParaRPr kumimoji="1" lang="ja-JP" altLang="en-US" sz="1400"/>
                    </a:p>
                  </a:txBody>
                  <a:tcPr/>
                </a:tc>
                <a:extLst>
                  <a:ext uri="{0D108BD9-81ED-4DB2-BD59-A6C34878D82A}">
                    <a16:rowId xmlns:a16="http://schemas.microsoft.com/office/drawing/2014/main" val="23883333"/>
                  </a:ext>
                </a:extLst>
              </a:tr>
              <a:tr h="152792">
                <a:tc>
                  <a:txBody>
                    <a:bodyPr/>
                    <a:lstStyle/>
                    <a:p>
                      <a:r>
                        <a:rPr kumimoji="1" lang="ja-JP" altLang="en-US" sz="1400" smtClean="0"/>
                        <a:t>メニュー名</a:t>
                      </a:r>
                      <a:endParaRPr kumimoji="1" lang="ja-JP" altLang="en-US" sz="1400"/>
                    </a:p>
                  </a:txBody>
                  <a:tcPr/>
                </a:tc>
                <a:tc>
                  <a:txBody>
                    <a:bodyPr/>
                    <a:lstStyle/>
                    <a:p>
                      <a:r>
                        <a:rPr kumimoji="1" lang="en-US" altLang="ja-JP" sz="1400" err="1" smtClean="0"/>
                        <a:t>LegacyRole</a:t>
                      </a:r>
                      <a:r>
                        <a:rPr kumimoji="1" lang="ja-JP" altLang="en-US" sz="1400" smtClean="0"/>
                        <a:t>実践</a:t>
                      </a:r>
                      <a:endParaRPr kumimoji="1" lang="ja-JP" altLang="en-US" sz="1400"/>
                    </a:p>
                  </a:txBody>
                  <a:tcPr/>
                </a:tc>
                <a:extLst>
                  <a:ext uri="{0D108BD9-81ED-4DB2-BD59-A6C34878D82A}">
                    <a16:rowId xmlns:a16="http://schemas.microsoft.com/office/drawing/2014/main" val="689715469"/>
                  </a:ext>
                </a:extLst>
              </a:tr>
              <a:tr h="263187">
                <a:tc>
                  <a:txBody>
                    <a:bodyPr/>
                    <a:lstStyle/>
                    <a:p>
                      <a:r>
                        <a:rPr kumimoji="1" lang="ja-JP" altLang="en-US" sz="1400" smtClean="0"/>
                        <a:t>作成対象</a:t>
                      </a:r>
                      <a:endParaRPr kumimoji="1" lang="ja-JP" altLang="en-US" sz="1400"/>
                    </a:p>
                  </a:txBody>
                  <a:tcPr/>
                </a:tc>
                <a:tc>
                  <a:txBody>
                    <a:bodyPr/>
                    <a:lstStyle/>
                    <a:p>
                      <a:r>
                        <a:rPr kumimoji="1" lang="ja-JP" altLang="en-US" sz="1400" smtClean="0"/>
                        <a:t>パラメータシート</a:t>
                      </a:r>
                      <a:r>
                        <a:rPr kumimoji="1" lang="en-US" altLang="ja-JP" sz="1400" smtClean="0"/>
                        <a:t/>
                      </a:r>
                      <a:br>
                        <a:rPr kumimoji="1" lang="en-US" altLang="ja-JP" sz="1400" smtClean="0"/>
                      </a:br>
                      <a:r>
                        <a:rPr kumimoji="1" lang="en-US" altLang="ja-JP" sz="1400" smtClean="0"/>
                        <a:t>(</a:t>
                      </a:r>
                      <a:r>
                        <a:rPr kumimoji="1" lang="ja-JP" altLang="en-US" sz="1400" smtClean="0"/>
                        <a:t>ホスト</a:t>
                      </a:r>
                      <a:r>
                        <a:rPr kumimoji="1" lang="en-US" altLang="ja-JP" sz="1400" smtClean="0"/>
                        <a:t>/</a:t>
                      </a:r>
                      <a:r>
                        <a:rPr kumimoji="1" lang="ja-JP" altLang="en-US" sz="1400" smtClean="0"/>
                        <a:t>オペレーション含む</a:t>
                      </a:r>
                      <a:r>
                        <a:rPr kumimoji="1" lang="en-US" altLang="ja-JP" sz="1400" smtClean="0"/>
                        <a:t>)</a:t>
                      </a:r>
                      <a:endParaRPr kumimoji="1" lang="ja-JP" altLang="en-US" sz="1400"/>
                    </a:p>
                  </a:txBody>
                  <a:tcPr/>
                </a:tc>
                <a:extLst>
                  <a:ext uri="{0D108BD9-81ED-4DB2-BD59-A6C34878D82A}">
                    <a16:rowId xmlns:a16="http://schemas.microsoft.com/office/drawing/2014/main" val="3622294804"/>
                  </a:ext>
                </a:extLst>
              </a:tr>
              <a:tr h="152792">
                <a:tc>
                  <a:txBody>
                    <a:bodyPr/>
                    <a:lstStyle/>
                    <a:p>
                      <a:r>
                        <a:rPr kumimoji="1" lang="ja-JP" altLang="en-US" sz="1400" smtClean="0"/>
                        <a:t>表示順序</a:t>
                      </a:r>
                      <a:endParaRPr kumimoji="1" lang="ja-JP" altLang="en-US" sz="1400"/>
                    </a:p>
                  </a:txBody>
                  <a:tcPr/>
                </a:tc>
                <a:tc>
                  <a:txBody>
                    <a:bodyPr/>
                    <a:lstStyle/>
                    <a:p>
                      <a:r>
                        <a:rPr kumimoji="1" lang="en-US" altLang="ja-JP" sz="1400" smtClean="0"/>
                        <a:t>2</a:t>
                      </a:r>
                      <a:endParaRPr kumimoji="1" lang="ja-JP" altLang="en-US" sz="1400"/>
                    </a:p>
                  </a:txBody>
                  <a:tcPr/>
                </a:tc>
                <a:extLst>
                  <a:ext uri="{0D108BD9-81ED-4DB2-BD59-A6C34878D82A}">
                    <a16:rowId xmlns:a16="http://schemas.microsoft.com/office/drawing/2014/main" val="309883027"/>
                  </a:ext>
                </a:extLst>
              </a:tr>
              <a:tr h="152792">
                <a:tc>
                  <a:txBody>
                    <a:bodyPr/>
                    <a:lstStyle/>
                    <a:p>
                      <a:r>
                        <a:rPr kumimoji="1" lang="ja-JP" altLang="en-US" sz="1400" smtClean="0"/>
                        <a:t>用途</a:t>
                      </a:r>
                      <a:endParaRPr kumimoji="1" lang="ja-JP" altLang="en-US" sz="1400"/>
                    </a:p>
                  </a:txBody>
                  <a:tcPr/>
                </a:tc>
                <a:tc>
                  <a:txBody>
                    <a:bodyPr/>
                    <a:lstStyle/>
                    <a:p>
                      <a:r>
                        <a:rPr kumimoji="1" lang="ja-JP" altLang="en-US" sz="1400" smtClean="0"/>
                        <a:t>ホスト用</a:t>
                      </a:r>
                      <a:endParaRPr kumimoji="1" lang="ja-JP" altLang="en-US" sz="1400"/>
                    </a:p>
                  </a:txBody>
                  <a:tcPr/>
                </a:tc>
                <a:extLst>
                  <a:ext uri="{0D108BD9-81ED-4DB2-BD59-A6C34878D82A}">
                    <a16:rowId xmlns:a16="http://schemas.microsoft.com/office/drawing/2014/main" val="2552394817"/>
                  </a:ext>
                </a:extLst>
              </a:tr>
            </a:tbl>
          </a:graphicData>
        </a:graphic>
      </p:graphicFrame>
      <p:grpSp>
        <p:nvGrpSpPr>
          <p:cNvPr id="14" name="グループ化 13"/>
          <p:cNvGrpSpPr/>
          <p:nvPr/>
        </p:nvGrpSpPr>
        <p:grpSpPr>
          <a:xfrm>
            <a:off x="247290" y="2747280"/>
            <a:ext cx="3081824" cy="3409240"/>
            <a:chOff x="266006" y="2828150"/>
            <a:chExt cx="2774866" cy="3124980"/>
          </a:xfrm>
        </p:grpSpPr>
        <p:pic>
          <p:nvPicPr>
            <p:cNvPr id="13" name="図 12"/>
            <p:cNvPicPr>
              <a:picLocks noChangeAspect="1"/>
            </p:cNvPicPr>
            <p:nvPr/>
          </p:nvPicPr>
          <p:blipFill>
            <a:blip r:embed="rId2"/>
            <a:stretch>
              <a:fillRect/>
            </a:stretch>
          </p:blipFill>
          <p:spPr>
            <a:xfrm>
              <a:off x="266006" y="2828150"/>
              <a:ext cx="2774866" cy="3124980"/>
            </a:xfrm>
            <a:prstGeom prst="rect">
              <a:avLst/>
            </a:prstGeom>
          </p:spPr>
        </p:pic>
        <p:sp>
          <p:nvSpPr>
            <p:cNvPr id="10" name="角丸四角形 9"/>
            <p:cNvSpPr/>
            <p:nvPr/>
          </p:nvSpPr>
          <p:spPr bwMode="auto">
            <a:xfrm>
              <a:off x="1907630" y="3320985"/>
              <a:ext cx="1133242" cy="1152160"/>
            </a:xfrm>
            <a:prstGeom prst="roundRect">
              <a:avLst>
                <a:gd name="adj" fmla="val 5764"/>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smtClean="0">
                <a:solidFill>
                  <a:srgbClr val="FF0000"/>
                </a:solidFill>
                <a:latin typeface="+mn-ea"/>
              </a:endParaRPr>
            </a:p>
          </p:txBody>
        </p:sp>
      </p:grpSp>
      <p:sp>
        <p:nvSpPr>
          <p:cNvPr id="12" name="図形 11"/>
          <p:cNvSpPr/>
          <p:nvPr/>
        </p:nvSpPr>
        <p:spPr>
          <a:xfrm rot="3610996">
            <a:off x="3319845" y="3250296"/>
            <a:ext cx="973384" cy="542692"/>
          </a:xfrm>
          <a:prstGeom prst="swooshArrow">
            <a:avLst>
              <a:gd name="adj1" fmla="val 20732"/>
              <a:gd name="adj2" fmla="val 22713"/>
            </a:avLst>
          </a:prstGeom>
          <a:ln/>
        </p:spPr>
        <p:style>
          <a:lnRef idx="3">
            <a:schemeClr val="lt1"/>
          </a:lnRef>
          <a:fillRef idx="1">
            <a:schemeClr val="accent6"/>
          </a:fillRef>
          <a:effectRef idx="1">
            <a:schemeClr val="accent6"/>
          </a:effectRef>
          <a:fontRef idx="minor">
            <a:schemeClr val="lt1"/>
          </a:fontRef>
        </p:style>
        <p:txBody>
          <a:bodyPr/>
          <a:lstStyle/>
          <a:p>
            <a:endParaRPr lang="ja-JP" altLang="en-US"/>
          </a:p>
        </p:txBody>
      </p:sp>
    </p:spTree>
    <p:extLst>
      <p:ext uri="{BB962C8B-B14F-4D97-AF65-F5344CB8AC3E}">
        <p14:creationId xmlns:p14="http://schemas.microsoft.com/office/powerpoint/2010/main" val="234661490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2.5</a:t>
            </a:r>
            <a:r>
              <a:rPr lang="ja-JP" altLang="en-US"/>
              <a:t> パラメータシート作成</a:t>
            </a:r>
            <a:r>
              <a:rPr lang="en-US" altLang="ja-JP" smtClean="0"/>
              <a:t>(2/3</a:t>
            </a:r>
            <a:r>
              <a:rPr lang="en-US" altLang="ja-JP"/>
              <a:t>)</a:t>
            </a:r>
            <a:endParaRPr kumimoji="1" lang="ja-JP" altLang="en-US"/>
          </a:p>
        </p:txBody>
      </p:sp>
      <p:sp>
        <p:nvSpPr>
          <p:cNvPr id="3" name="コンテンツ プレースホルダー 2"/>
          <p:cNvSpPr>
            <a:spLocks noGrp="1"/>
          </p:cNvSpPr>
          <p:nvPr>
            <p:ph sz="quarter" idx="10"/>
          </p:nvPr>
        </p:nvSpPr>
        <p:spPr/>
        <p:txBody>
          <a:bodyPr/>
          <a:lstStyle/>
          <a:p>
            <a:r>
              <a:rPr kumimoji="1" lang="ja-JP" altLang="en-US" b="1" smtClean="0"/>
              <a:t>メニューを作成する</a:t>
            </a:r>
            <a:r>
              <a:rPr kumimoji="1" lang="en-US" altLang="ja-JP" b="1" smtClean="0"/>
              <a:t/>
            </a:r>
            <a:br>
              <a:rPr kumimoji="1" lang="en-US" altLang="ja-JP" b="1" smtClean="0"/>
            </a:br>
            <a:r>
              <a:rPr kumimoji="1" lang="en-US" altLang="ja-JP" sz="1600" smtClean="0"/>
              <a:t>[</a:t>
            </a:r>
            <a:r>
              <a:rPr kumimoji="1" lang="ja-JP" altLang="en-US" sz="1600" smtClean="0"/>
              <a:t>メニューグループ選択</a:t>
            </a:r>
            <a:r>
              <a:rPr kumimoji="1" lang="en-US" altLang="ja-JP" sz="1600" smtClean="0"/>
              <a:t>]</a:t>
            </a:r>
            <a:r>
              <a:rPr kumimoji="1" lang="ja-JP" altLang="en-US" sz="1600" smtClean="0"/>
              <a:t>では、</a:t>
            </a:r>
            <a:r>
              <a:rPr kumimoji="1" lang="en-US" altLang="ja-JP" sz="1600" smtClean="0"/>
              <a:t/>
            </a:r>
            <a:br>
              <a:rPr kumimoji="1" lang="en-US" altLang="ja-JP" sz="1600" smtClean="0"/>
            </a:br>
            <a:r>
              <a:rPr kumimoji="1" lang="ja-JP" altLang="en-US" sz="1600" smtClean="0"/>
              <a:t>作成するメニューが所属するメニューグループを選択します。</a:t>
            </a:r>
            <a:endParaRPr kumimoji="1" lang="en-US" altLang="ja-JP" sz="1600" smtClean="0"/>
          </a:p>
          <a:p>
            <a:endParaRPr lang="en-US" altLang="ja-JP" sz="1600"/>
          </a:p>
          <a:p>
            <a:pPr marL="457200" indent="-457200">
              <a:buFont typeface="+mj-ea"/>
              <a:buAutoNum type="circleNumDbPlain"/>
            </a:pPr>
            <a:r>
              <a:rPr kumimoji="1" lang="ja-JP" altLang="en-US" sz="1600" smtClean="0"/>
              <a:t>下図の</a:t>
            </a:r>
            <a:r>
              <a:rPr lang="ja-JP" altLang="en-US" sz="1600"/>
              <a:t>様</a:t>
            </a:r>
            <a:r>
              <a:rPr lang="ja-JP" altLang="en-US" sz="1600" smtClean="0"/>
              <a:t>に</a:t>
            </a:r>
            <a:r>
              <a:rPr kumimoji="1" lang="ja-JP" altLang="en-US" sz="1600" smtClean="0"/>
              <a:t>選択する。</a:t>
            </a:r>
            <a:endParaRPr kumimoji="1" lang="en-US" altLang="ja-JP" sz="1600" smtClean="0"/>
          </a:p>
          <a:p>
            <a:pPr marL="457200" indent="-457200">
              <a:buFont typeface="+mj-ea"/>
              <a:buAutoNum type="circleNumDbPlain"/>
            </a:pPr>
            <a:r>
              <a:rPr lang="ja-JP" altLang="en-US" sz="1600" smtClean="0"/>
              <a:t>画面</a:t>
            </a:r>
            <a:r>
              <a:rPr lang="ja-JP" altLang="en-US" sz="1600"/>
              <a:t>下部</a:t>
            </a:r>
            <a:r>
              <a:rPr lang="ja-JP" altLang="en-US" sz="1600" smtClean="0"/>
              <a:t>より</a:t>
            </a:r>
            <a:r>
              <a:rPr lang="en-US" altLang="ja-JP" sz="1600" smtClean="0"/>
              <a:t>[</a:t>
            </a:r>
            <a:r>
              <a:rPr lang="ja-JP" altLang="en-US" sz="1600" smtClean="0"/>
              <a:t>決定</a:t>
            </a:r>
            <a:r>
              <a:rPr lang="en-US" altLang="ja-JP" sz="1600" smtClean="0"/>
              <a:t>]</a:t>
            </a:r>
            <a:r>
              <a:rPr lang="ja-JP" altLang="en-US" sz="1600" smtClean="0"/>
              <a:t>を押下する。</a:t>
            </a:r>
            <a:r>
              <a:rPr kumimoji="1" lang="en-US" altLang="ja-JP" smtClean="0"/>
              <a:t/>
            </a:r>
            <a:br>
              <a:rPr kumimoji="1" lang="en-US" altLang="ja-JP" smtClean="0"/>
            </a:br>
            <a:endParaRPr kumimoji="1" lang="ja-JP" altLang="en-US"/>
          </a:p>
        </p:txBody>
      </p:sp>
      <p:grpSp>
        <p:nvGrpSpPr>
          <p:cNvPr id="6" name="グループ化 5"/>
          <p:cNvGrpSpPr/>
          <p:nvPr/>
        </p:nvGrpSpPr>
        <p:grpSpPr>
          <a:xfrm>
            <a:off x="179512" y="2914856"/>
            <a:ext cx="6112558" cy="1460187"/>
            <a:chOff x="179512" y="3140960"/>
            <a:chExt cx="6112558" cy="1460187"/>
          </a:xfrm>
        </p:grpSpPr>
        <p:pic>
          <p:nvPicPr>
            <p:cNvPr id="4" name="図 3"/>
            <p:cNvPicPr>
              <a:picLocks noChangeAspect="1"/>
            </p:cNvPicPr>
            <p:nvPr/>
          </p:nvPicPr>
          <p:blipFill>
            <a:blip r:embed="rId2"/>
            <a:stretch>
              <a:fillRect/>
            </a:stretch>
          </p:blipFill>
          <p:spPr>
            <a:xfrm>
              <a:off x="179512" y="3140960"/>
              <a:ext cx="6112558" cy="1460187"/>
            </a:xfrm>
            <a:prstGeom prst="rect">
              <a:avLst/>
            </a:prstGeom>
          </p:spPr>
        </p:pic>
        <p:sp>
          <p:nvSpPr>
            <p:cNvPr id="5" name="角丸四角形 4"/>
            <p:cNvSpPr/>
            <p:nvPr/>
          </p:nvSpPr>
          <p:spPr bwMode="auto">
            <a:xfrm>
              <a:off x="323410" y="3429000"/>
              <a:ext cx="1224170" cy="1080150"/>
            </a:xfrm>
            <a:prstGeom prst="roundRect">
              <a:avLst>
                <a:gd name="adj" fmla="val 5764"/>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smtClean="0">
                <a:solidFill>
                  <a:srgbClr val="FF0000"/>
                </a:solidFill>
                <a:latin typeface="+mn-ea"/>
              </a:endParaRPr>
            </a:p>
          </p:txBody>
        </p:sp>
      </p:grpSp>
    </p:spTree>
    <p:extLst>
      <p:ext uri="{BB962C8B-B14F-4D97-AF65-F5344CB8AC3E}">
        <p14:creationId xmlns:p14="http://schemas.microsoft.com/office/powerpoint/2010/main" val="314334901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p:cNvPicPr>
            <a:picLocks noChangeAspect="1"/>
          </p:cNvPicPr>
          <p:nvPr/>
        </p:nvPicPr>
        <p:blipFill>
          <a:blip r:embed="rId2"/>
          <a:stretch>
            <a:fillRect/>
          </a:stretch>
        </p:blipFill>
        <p:spPr>
          <a:xfrm>
            <a:off x="220615" y="3145337"/>
            <a:ext cx="4488235" cy="2876023"/>
          </a:xfrm>
          <a:prstGeom prst="rect">
            <a:avLst/>
          </a:prstGeom>
        </p:spPr>
      </p:pic>
      <p:sp>
        <p:nvSpPr>
          <p:cNvPr id="2" name="タイトル 1"/>
          <p:cNvSpPr>
            <a:spLocks noGrp="1"/>
          </p:cNvSpPr>
          <p:nvPr>
            <p:ph type="title"/>
          </p:nvPr>
        </p:nvSpPr>
        <p:spPr/>
        <p:txBody>
          <a:bodyPr/>
          <a:lstStyle/>
          <a:p>
            <a:r>
              <a:rPr lang="en-US" altLang="ja-JP"/>
              <a:t>2.5</a:t>
            </a:r>
            <a:r>
              <a:rPr lang="ja-JP" altLang="en-US"/>
              <a:t> パラメータシート作成</a:t>
            </a:r>
            <a:r>
              <a:rPr lang="en-US" altLang="ja-JP" smtClean="0"/>
              <a:t>(3/3</a:t>
            </a:r>
            <a:r>
              <a:rPr lang="en-US" altLang="ja-JP"/>
              <a:t>)</a:t>
            </a:r>
            <a:endParaRPr kumimoji="1" lang="ja-JP" altLang="en-US"/>
          </a:p>
        </p:txBody>
      </p:sp>
      <p:sp>
        <p:nvSpPr>
          <p:cNvPr id="3" name="コンテンツ プレースホルダー 2"/>
          <p:cNvSpPr>
            <a:spLocks noGrp="1"/>
          </p:cNvSpPr>
          <p:nvPr>
            <p:ph sz="quarter" idx="10"/>
          </p:nvPr>
        </p:nvSpPr>
        <p:spPr>
          <a:xfrm>
            <a:off x="179512" y="836712"/>
            <a:ext cx="8784976" cy="2218374"/>
          </a:xfrm>
        </p:spPr>
        <p:txBody>
          <a:bodyPr/>
          <a:lstStyle/>
          <a:p>
            <a:r>
              <a:rPr kumimoji="1" lang="ja-JP" altLang="en-US" b="1" smtClean="0"/>
              <a:t>パラメータシートの項目名を定義する</a:t>
            </a:r>
            <a:r>
              <a:rPr lang="en-US" altLang="ja-JP" b="1" smtClean="0"/>
              <a:t/>
            </a:r>
            <a:br>
              <a:rPr lang="en-US" altLang="ja-JP" b="1" smtClean="0"/>
            </a:br>
            <a:r>
              <a:rPr lang="ja-JP" altLang="en-US" sz="1600" smtClean="0"/>
              <a:t>前項に続き、シートの項目を定義していきましょう。</a:t>
            </a:r>
            <a:r>
              <a:rPr lang="en-US" altLang="ja-JP" sz="1600" smtClean="0"/>
              <a:t/>
            </a:r>
            <a:br>
              <a:rPr lang="en-US" altLang="ja-JP" sz="1600" smtClean="0"/>
            </a:br>
            <a:endParaRPr lang="en-US" altLang="ja-JP" sz="1600"/>
          </a:p>
          <a:p>
            <a:pPr marL="0" indent="0">
              <a:buNone/>
            </a:pPr>
            <a:r>
              <a:rPr kumimoji="1" lang="ja-JP" altLang="en-US" sz="1600" smtClean="0"/>
              <a:t>メニュー</a:t>
            </a:r>
            <a:r>
              <a:rPr kumimoji="1" lang="en-US" altLang="ja-JP" sz="1600" smtClean="0"/>
              <a:t>:</a:t>
            </a:r>
            <a:r>
              <a:rPr kumimoji="1" lang="ja-JP" altLang="en-US" sz="1600" smtClean="0"/>
              <a:t>　</a:t>
            </a:r>
            <a:r>
              <a:rPr kumimoji="1" lang="ja-JP" altLang="en-US" sz="1600" b="1" smtClean="0"/>
              <a:t>メニュー作成 </a:t>
            </a:r>
            <a:r>
              <a:rPr kumimoji="1" lang="en-US" altLang="ja-JP" sz="1600" b="1" smtClean="0"/>
              <a:t>&gt;</a:t>
            </a:r>
            <a:r>
              <a:rPr kumimoji="1" lang="ja-JP" altLang="en-US" sz="1600" b="1" smtClean="0"/>
              <a:t> メニュ</a:t>
            </a:r>
            <a:r>
              <a:rPr lang="ja-JP" altLang="en-US" sz="1600" b="1" smtClean="0"/>
              <a:t>ー定義</a:t>
            </a:r>
            <a:r>
              <a:rPr lang="en-US" altLang="ja-JP" sz="1600" b="1" smtClean="0"/>
              <a:t>/</a:t>
            </a:r>
            <a:r>
              <a:rPr lang="ja-JP" altLang="en-US" sz="1600" b="1" smtClean="0"/>
              <a:t>作成 </a:t>
            </a:r>
            <a:endParaRPr lang="en-US" altLang="ja-JP" sz="1600" b="1" smtClean="0"/>
          </a:p>
          <a:p>
            <a:pPr marL="342900" indent="-342900">
              <a:buFont typeface="+mj-ea"/>
              <a:buAutoNum type="circleNumDbPlain"/>
            </a:pPr>
            <a:r>
              <a:rPr lang="en-US" altLang="ja-JP" sz="1600" smtClean="0"/>
              <a:t>[</a:t>
            </a:r>
            <a:r>
              <a:rPr lang="ja-JP" altLang="en-US" sz="1600" smtClean="0"/>
              <a:t>項目</a:t>
            </a:r>
            <a:r>
              <a:rPr lang="en-US" altLang="ja-JP" sz="1600" smtClean="0"/>
              <a:t>]</a:t>
            </a:r>
            <a:r>
              <a:rPr lang="ja-JP" altLang="en-US" sz="1600" err="1" smtClean="0"/>
              <a:t>を押</a:t>
            </a:r>
            <a:r>
              <a:rPr lang="ja-JP" altLang="en-US" sz="1600" smtClean="0"/>
              <a:t>下し、新しい項目を追加する。</a:t>
            </a:r>
            <a:endParaRPr lang="en-US" altLang="ja-JP" sz="1600" smtClean="0"/>
          </a:p>
          <a:p>
            <a:pPr marL="342900" indent="-342900">
              <a:buFont typeface="+mj-ea"/>
              <a:buAutoNum type="circleNumDbPlain"/>
            </a:pPr>
            <a:r>
              <a:rPr lang="ja-JP" altLang="en-US" sz="1600"/>
              <a:t>各項目へ下表のように</a:t>
            </a:r>
            <a:r>
              <a:rPr lang="ja-JP" altLang="en-US" sz="1600" smtClean="0"/>
              <a:t>入力する</a:t>
            </a:r>
            <a:r>
              <a:rPr lang="ja-JP" altLang="en-US" sz="1600"/>
              <a:t>。</a:t>
            </a:r>
            <a:endParaRPr lang="en-US" altLang="ja-JP" sz="1600"/>
          </a:p>
          <a:p>
            <a:pPr marL="342900" indent="-342900">
              <a:buFont typeface="+mj-ea"/>
              <a:buAutoNum type="circleNumDbPlain"/>
            </a:pPr>
            <a:r>
              <a:rPr lang="ja-JP" altLang="en-US" sz="1600" smtClean="0"/>
              <a:t>画面</a:t>
            </a:r>
            <a:r>
              <a:rPr lang="ja-JP" altLang="en-US" sz="1600"/>
              <a:t>下部の</a:t>
            </a:r>
            <a:r>
              <a:rPr lang="en-US" altLang="ja-JP" sz="1600"/>
              <a:t>[</a:t>
            </a:r>
            <a:r>
              <a:rPr lang="ja-JP" altLang="en-US" sz="1600"/>
              <a:t>作成</a:t>
            </a:r>
            <a:r>
              <a:rPr lang="en-US" altLang="ja-JP" sz="1600"/>
              <a:t>]</a:t>
            </a:r>
            <a:r>
              <a:rPr lang="ja-JP" altLang="en-US" sz="1600"/>
              <a:t>を押下する</a:t>
            </a:r>
            <a:r>
              <a:rPr lang="ja-JP" altLang="en-US" sz="1600" smtClean="0"/>
              <a:t>。</a:t>
            </a:r>
            <a:endParaRPr lang="en-US" altLang="ja-JP" sz="1800" b="1" smtClean="0"/>
          </a:p>
        </p:txBody>
      </p:sp>
      <p:sp>
        <p:nvSpPr>
          <p:cNvPr id="17" name="角丸四角形 16"/>
          <p:cNvSpPr/>
          <p:nvPr/>
        </p:nvSpPr>
        <p:spPr bwMode="auto">
          <a:xfrm>
            <a:off x="262272" y="3164810"/>
            <a:ext cx="360050" cy="226326"/>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400" b="0" i="0" u="none" strike="noStrike" kern="1200" cap="none" spc="0" normalizeH="0" baseline="0" noProof="0" smtClean="0">
              <a:ln>
                <a:noFill/>
              </a:ln>
              <a:solidFill>
                <a:srgbClr val="FF0000"/>
              </a:solidFill>
              <a:effectLst/>
              <a:uLnTx/>
              <a:uFillTx/>
              <a:latin typeface="メイリオ"/>
              <a:ea typeface="メイリオ"/>
              <a:cs typeface="+mn-cs"/>
            </a:endParaRPr>
          </a:p>
        </p:txBody>
      </p:sp>
      <p:pic>
        <p:nvPicPr>
          <p:cNvPr id="14" name="図 13"/>
          <p:cNvPicPr>
            <a:picLocks noChangeAspect="1"/>
          </p:cNvPicPr>
          <p:nvPr/>
        </p:nvPicPr>
        <p:blipFill>
          <a:blip r:embed="rId3"/>
          <a:stretch>
            <a:fillRect/>
          </a:stretch>
        </p:blipFill>
        <p:spPr>
          <a:xfrm>
            <a:off x="2195670" y="5049968"/>
            <a:ext cx="3000415" cy="1403220"/>
          </a:xfrm>
          <a:prstGeom prst="rect">
            <a:avLst/>
          </a:prstGeom>
        </p:spPr>
      </p:pic>
      <p:sp>
        <p:nvSpPr>
          <p:cNvPr id="19" name="角丸四角形 18"/>
          <p:cNvSpPr/>
          <p:nvPr/>
        </p:nvSpPr>
        <p:spPr bwMode="auto">
          <a:xfrm>
            <a:off x="2195670" y="6256953"/>
            <a:ext cx="648090" cy="226326"/>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400" b="0" i="0" u="none" strike="noStrike" kern="1200" cap="none" spc="0" normalizeH="0" baseline="0" noProof="0" smtClean="0">
              <a:ln>
                <a:noFill/>
              </a:ln>
              <a:solidFill>
                <a:srgbClr val="FF0000"/>
              </a:solidFill>
              <a:effectLst/>
              <a:uLnTx/>
              <a:uFillTx/>
              <a:latin typeface="メイリオ"/>
              <a:ea typeface="メイリオ"/>
              <a:cs typeface="+mn-cs"/>
            </a:endParaRPr>
          </a:p>
        </p:txBody>
      </p:sp>
      <p:sp>
        <p:nvSpPr>
          <p:cNvPr id="20" name="円形吹き出し 19"/>
          <p:cNvSpPr/>
          <p:nvPr/>
        </p:nvSpPr>
        <p:spPr bwMode="auto">
          <a:xfrm>
            <a:off x="705081" y="3055086"/>
            <a:ext cx="301542" cy="312200"/>
          </a:xfrm>
          <a:prstGeom prst="wedgeEllipseCallout">
            <a:avLst>
              <a:gd name="adj1" fmla="val -84061"/>
              <a:gd name="adj2" fmla="val 6161"/>
            </a:avLst>
          </a:prstGeom>
          <a:ln w="19050">
            <a:solidFill>
              <a:schemeClr val="bg1"/>
            </a:solidFill>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1" i="0" u="none" strike="noStrike" kern="1200" cap="none" spc="0" normalizeH="0" baseline="0" noProof="0" smtClean="0">
                <a:ln>
                  <a:noFill/>
                </a:ln>
                <a:solidFill>
                  <a:srgbClr val="FFFFFF"/>
                </a:solidFill>
                <a:effectLst/>
                <a:uLnTx/>
                <a:uFillTx/>
                <a:latin typeface="メイリオ"/>
                <a:ea typeface="メイリオ"/>
                <a:cs typeface="+mn-cs"/>
              </a:rPr>
              <a:t>１</a:t>
            </a:r>
          </a:p>
        </p:txBody>
      </p:sp>
      <p:sp>
        <p:nvSpPr>
          <p:cNvPr id="21" name="円形吹き出し 20"/>
          <p:cNvSpPr/>
          <p:nvPr/>
        </p:nvSpPr>
        <p:spPr bwMode="auto">
          <a:xfrm>
            <a:off x="2987780" y="6100853"/>
            <a:ext cx="301542" cy="312200"/>
          </a:xfrm>
          <a:prstGeom prst="wedgeEllipseCallout">
            <a:avLst>
              <a:gd name="adj1" fmla="val -84061"/>
              <a:gd name="adj2" fmla="val 6161"/>
            </a:avLst>
          </a:prstGeom>
          <a:ln w="19050">
            <a:solidFill>
              <a:schemeClr val="bg1"/>
            </a:solidFill>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1" i="0" u="none" strike="noStrike" kern="1200" cap="none" spc="0" normalizeH="0" baseline="0" noProof="0">
                <a:ln>
                  <a:noFill/>
                </a:ln>
                <a:solidFill>
                  <a:srgbClr val="FFFFFF"/>
                </a:solidFill>
                <a:effectLst/>
                <a:uLnTx/>
                <a:uFillTx/>
                <a:latin typeface="メイリオ"/>
                <a:ea typeface="メイリオ"/>
                <a:cs typeface="+mn-cs"/>
              </a:rPr>
              <a:t>３</a:t>
            </a:r>
            <a:endParaRPr kumimoji="1" lang="ja-JP" altLang="en-US" sz="1400" b="1" i="0" u="none" strike="noStrike" kern="1200" cap="none" spc="0" normalizeH="0" baseline="0" noProof="0" smtClean="0">
              <a:ln>
                <a:noFill/>
              </a:ln>
              <a:solidFill>
                <a:srgbClr val="FFFFFF"/>
              </a:solidFill>
              <a:effectLst/>
              <a:uLnTx/>
              <a:uFillTx/>
              <a:latin typeface="メイリオ"/>
              <a:ea typeface="メイリオ"/>
              <a:cs typeface="+mn-cs"/>
            </a:endParaRPr>
          </a:p>
        </p:txBody>
      </p:sp>
      <p:graphicFrame>
        <p:nvGraphicFramePr>
          <p:cNvPr id="11" name="表 10"/>
          <p:cNvGraphicFramePr>
            <a:graphicFrameLocks noGrp="1"/>
          </p:cNvGraphicFramePr>
          <p:nvPr>
            <p:extLst>
              <p:ext uri="{D42A27DB-BD31-4B8C-83A1-F6EECF244321}">
                <p14:modId xmlns:p14="http://schemas.microsoft.com/office/powerpoint/2010/main" val="1235627179"/>
              </p:ext>
            </p:extLst>
          </p:nvPr>
        </p:nvGraphicFramePr>
        <p:xfrm>
          <a:off x="4828452" y="3171051"/>
          <a:ext cx="4166822" cy="863322"/>
        </p:xfrm>
        <a:graphic>
          <a:graphicData uri="http://schemas.openxmlformats.org/drawingml/2006/table">
            <a:tbl>
              <a:tblPr firstRow="1" bandRow="1">
                <a:tableStyleId>{93296810-A885-4BE3-A3E7-6D5BEEA58F35}</a:tableStyleId>
              </a:tblPr>
              <a:tblGrid>
                <a:gridCol w="1640626">
                  <a:extLst>
                    <a:ext uri="{9D8B030D-6E8A-4147-A177-3AD203B41FA5}">
                      <a16:colId xmlns:a16="http://schemas.microsoft.com/office/drawing/2014/main" val="2131603622"/>
                    </a:ext>
                  </a:extLst>
                </a:gridCol>
                <a:gridCol w="1424294">
                  <a:extLst>
                    <a:ext uri="{9D8B030D-6E8A-4147-A177-3AD203B41FA5}">
                      <a16:colId xmlns:a16="http://schemas.microsoft.com/office/drawing/2014/main" val="428160483"/>
                    </a:ext>
                  </a:extLst>
                </a:gridCol>
                <a:gridCol w="1101902">
                  <a:extLst>
                    <a:ext uri="{9D8B030D-6E8A-4147-A177-3AD203B41FA5}">
                      <a16:colId xmlns:a16="http://schemas.microsoft.com/office/drawing/2014/main" val="2290200986"/>
                    </a:ext>
                  </a:extLst>
                </a:gridCol>
              </a:tblGrid>
              <a:tr h="260268">
                <a:tc>
                  <a:txBody>
                    <a:bodyPr/>
                    <a:lstStyle/>
                    <a:p>
                      <a:pPr algn="l"/>
                      <a:r>
                        <a:rPr lang="ja-JP" altLang="en-US" sz="1100">
                          <a:effectLst/>
                        </a:rPr>
                        <a:t>項目名</a:t>
                      </a:r>
                      <a:endParaRPr lang="ja-JP" altLang="en-US" sz="1100" b="0">
                        <a:effectLst/>
                        <a:latin typeface="+mn-lt"/>
                      </a:endParaRPr>
                    </a:p>
                  </a:txBody>
                  <a:tcPr marL="76200" marR="76200" marT="60960" marB="60960" anchor="ctr"/>
                </a:tc>
                <a:tc>
                  <a:txBody>
                    <a:bodyPr/>
                    <a:lstStyle/>
                    <a:p>
                      <a:pPr algn="l"/>
                      <a:r>
                        <a:rPr lang="ja-JP" altLang="en-US" sz="1100">
                          <a:effectLst/>
                        </a:rPr>
                        <a:t>入力方式</a:t>
                      </a:r>
                      <a:endParaRPr lang="ja-JP" altLang="en-US" sz="1100" b="0">
                        <a:effectLst/>
                        <a:latin typeface="+mn-lt"/>
                      </a:endParaRPr>
                    </a:p>
                  </a:txBody>
                  <a:tcPr marL="76200" marR="76200" marT="60960" marB="60960" anchor="ctr"/>
                </a:tc>
                <a:tc>
                  <a:txBody>
                    <a:bodyPr/>
                    <a:lstStyle/>
                    <a:p>
                      <a:pPr algn="l"/>
                      <a:r>
                        <a:rPr lang="ja-JP" altLang="en-US" sz="1100" smtClean="0">
                          <a:effectLst/>
                        </a:rPr>
                        <a:t>最大</a:t>
                      </a:r>
                      <a:r>
                        <a:rPr lang="ja-JP" altLang="en-US" sz="1100">
                          <a:effectLst/>
                        </a:rPr>
                        <a:t>バイト数</a:t>
                      </a:r>
                      <a:endParaRPr lang="ja-JP" altLang="en-US" sz="1100" b="0">
                        <a:effectLst/>
                        <a:latin typeface="+mn-lt"/>
                      </a:endParaRPr>
                    </a:p>
                  </a:txBody>
                  <a:tcPr marL="76200" marR="76200" marT="60960" marB="60960" anchor="ctr"/>
                </a:tc>
                <a:extLst>
                  <a:ext uri="{0D108BD9-81ED-4DB2-BD59-A6C34878D82A}">
                    <a16:rowId xmlns:a16="http://schemas.microsoft.com/office/drawing/2014/main" val="2119718465"/>
                  </a:ext>
                </a:extLst>
              </a:tr>
              <a:tr h="286881">
                <a:tc>
                  <a:txBody>
                    <a:bodyPr/>
                    <a:lstStyle/>
                    <a:p>
                      <a:r>
                        <a:rPr kumimoji="1" lang="en-US" altLang="ja-JP" sz="1200" err="1" smtClean="0"/>
                        <a:t>sudoer_name</a:t>
                      </a:r>
                      <a:endParaRPr kumimoji="1" lang="ja-JP" altLang="en-US" sz="1200"/>
                    </a:p>
                  </a:txBody>
                  <a:tcPr/>
                </a:tc>
                <a:tc>
                  <a:txBody>
                    <a:bodyPr/>
                    <a:lstStyle/>
                    <a:p>
                      <a:r>
                        <a:rPr kumimoji="1" lang="ja-JP" altLang="en-US" sz="1200" smtClean="0"/>
                        <a:t>文字列</a:t>
                      </a:r>
                      <a:r>
                        <a:rPr kumimoji="1" lang="en-US" altLang="ja-JP" sz="1200" smtClean="0"/>
                        <a:t>(</a:t>
                      </a:r>
                      <a:r>
                        <a:rPr kumimoji="1" lang="ja-JP" altLang="en-US" sz="1200" smtClean="0"/>
                        <a:t>単一行</a:t>
                      </a:r>
                      <a:r>
                        <a:rPr kumimoji="1" lang="en-US" altLang="ja-JP" sz="1200" smtClean="0"/>
                        <a:t>)</a:t>
                      </a:r>
                      <a:endParaRPr kumimoji="1" lang="ja-JP" altLang="en-US" sz="1200"/>
                    </a:p>
                  </a:txBody>
                  <a:tcPr/>
                </a:tc>
                <a:tc>
                  <a:txBody>
                    <a:bodyPr/>
                    <a:lstStyle/>
                    <a:p>
                      <a:r>
                        <a:rPr kumimoji="1" lang="en-US" altLang="ja-JP" sz="1200" smtClean="0"/>
                        <a:t>32</a:t>
                      </a:r>
                      <a:endParaRPr kumimoji="1" lang="ja-JP" altLang="en-US" sz="1200"/>
                    </a:p>
                  </a:txBody>
                  <a:tcPr/>
                </a:tc>
                <a:extLst>
                  <a:ext uri="{0D108BD9-81ED-4DB2-BD59-A6C34878D82A}">
                    <a16:rowId xmlns:a16="http://schemas.microsoft.com/office/drawing/2014/main" val="3687640512"/>
                  </a:ext>
                </a:extLst>
              </a:tr>
              <a:tr h="28688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err="1" smtClean="0"/>
                        <a:t>sudoer_filename</a:t>
                      </a:r>
                      <a:endParaRPr kumimoji="1" lang="ja-JP" altLang="en-US" sz="1200" smtClean="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smtClean="0"/>
                        <a:t>文字列</a:t>
                      </a:r>
                      <a:r>
                        <a:rPr kumimoji="1" lang="en-US" altLang="ja-JP" sz="1200" smtClean="0"/>
                        <a:t>(</a:t>
                      </a:r>
                      <a:r>
                        <a:rPr kumimoji="1" lang="ja-JP" altLang="en-US" sz="1200" smtClean="0"/>
                        <a:t>単一行</a:t>
                      </a:r>
                      <a:r>
                        <a:rPr kumimoji="1" lang="en-US" altLang="ja-JP" sz="1200" smtClean="0"/>
                        <a:t>)</a:t>
                      </a:r>
                      <a:endParaRPr kumimoji="1" lang="ja-JP" altLang="en-US" sz="1200" smtClean="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smtClean="0"/>
                        <a:t>32</a:t>
                      </a:r>
                      <a:endParaRPr kumimoji="1" lang="ja-JP" altLang="en-US" sz="1200" smtClean="0"/>
                    </a:p>
                  </a:txBody>
                  <a:tcPr/>
                </a:tc>
                <a:extLst>
                  <a:ext uri="{0D108BD9-81ED-4DB2-BD59-A6C34878D82A}">
                    <a16:rowId xmlns:a16="http://schemas.microsoft.com/office/drawing/2014/main" val="775555701"/>
                  </a:ext>
                </a:extLst>
              </a:tr>
            </a:tbl>
          </a:graphicData>
        </a:graphic>
      </p:graphicFrame>
      <p:sp>
        <p:nvSpPr>
          <p:cNvPr id="15" name="図形 14"/>
          <p:cNvSpPr/>
          <p:nvPr/>
        </p:nvSpPr>
        <p:spPr>
          <a:xfrm rot="680895">
            <a:off x="3327686" y="3171369"/>
            <a:ext cx="1329443" cy="657775"/>
          </a:xfrm>
          <a:prstGeom prst="swooshArrow">
            <a:avLst>
              <a:gd name="adj1" fmla="val 20732"/>
              <a:gd name="adj2" fmla="val 22713"/>
            </a:avLst>
          </a:prstGeom>
          <a:ln/>
        </p:spPr>
        <p:style>
          <a:lnRef idx="3">
            <a:schemeClr val="lt1"/>
          </a:lnRef>
          <a:fillRef idx="1">
            <a:schemeClr val="accent6"/>
          </a:fillRef>
          <a:effectRef idx="1">
            <a:schemeClr val="accent6"/>
          </a:effectRef>
          <a:fontRef idx="minor">
            <a:schemeClr val="lt1"/>
          </a:fontRef>
        </p:style>
        <p:txBody>
          <a:bodyPr/>
          <a:lstStyle/>
          <a:p>
            <a:endParaRPr lang="ja-JP" altLang="en-US"/>
          </a:p>
        </p:txBody>
      </p:sp>
      <p:sp>
        <p:nvSpPr>
          <p:cNvPr id="18" name="円形吹き出し 17"/>
          <p:cNvSpPr/>
          <p:nvPr/>
        </p:nvSpPr>
        <p:spPr bwMode="auto">
          <a:xfrm>
            <a:off x="3117374" y="3211186"/>
            <a:ext cx="301542" cy="312200"/>
          </a:xfrm>
          <a:prstGeom prst="wedgeEllipseCallout">
            <a:avLst>
              <a:gd name="adj1" fmla="val -15143"/>
              <a:gd name="adj2" fmla="val 77164"/>
            </a:avLst>
          </a:prstGeom>
          <a:ln w="19050">
            <a:solidFill>
              <a:schemeClr val="bg1"/>
            </a:solidFill>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b="1" i="0" u="none" strike="noStrike" kern="1200" cap="none" spc="0" normalizeH="0" baseline="0" noProof="0" smtClean="0">
                <a:ln>
                  <a:noFill/>
                </a:ln>
                <a:solidFill>
                  <a:srgbClr val="FFFFFF"/>
                </a:solidFill>
                <a:effectLst/>
                <a:uLnTx/>
                <a:uFillTx/>
                <a:latin typeface="メイリオ"/>
                <a:ea typeface="メイリオ"/>
                <a:cs typeface="+mn-cs"/>
              </a:rPr>
              <a:t>2</a:t>
            </a:r>
          </a:p>
        </p:txBody>
      </p:sp>
    </p:spTree>
    <p:extLst>
      <p:ext uri="{BB962C8B-B14F-4D97-AF65-F5344CB8AC3E}">
        <p14:creationId xmlns:p14="http://schemas.microsoft.com/office/powerpoint/2010/main" val="445224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sz="quarter" idx="10"/>
          </p:nvPr>
        </p:nvSpPr>
        <p:spPr>
          <a:xfrm>
            <a:off x="179513" y="847856"/>
            <a:ext cx="8784976" cy="5043891"/>
          </a:xfrm>
        </p:spPr>
        <p:txBody>
          <a:bodyPr>
            <a:normAutofit/>
          </a:bodyPr>
          <a:lstStyle/>
          <a:p>
            <a:r>
              <a:rPr lang="ja-JP" altLang="en-US" b="1" smtClean="0"/>
              <a:t>作業環境</a:t>
            </a:r>
            <a:r>
              <a:rPr lang="en-US" altLang="ja-JP" sz="1600" smtClean="0"/>
              <a:t/>
            </a:r>
            <a:br>
              <a:rPr lang="en-US" altLang="ja-JP" sz="1600" smtClean="0"/>
            </a:br>
            <a:r>
              <a:rPr lang="ja-JP" altLang="en-US" sz="1600"/>
              <a:t>本書</a:t>
            </a:r>
            <a:r>
              <a:rPr lang="ja-JP" altLang="en-US" sz="1600" smtClean="0"/>
              <a:t>で</a:t>
            </a:r>
            <a:r>
              <a:rPr lang="ja-JP" altLang="en-US" sz="1600"/>
              <a:t>使用</a:t>
            </a:r>
            <a:r>
              <a:rPr lang="ja-JP" altLang="en-US" sz="1600" smtClean="0"/>
              <a:t>する作業環境は以下の通りです。</a:t>
            </a:r>
            <a:r>
              <a:rPr lang="en-US" altLang="ja-JP" sz="1600"/>
              <a:t/>
            </a:r>
            <a:br>
              <a:rPr lang="en-US" altLang="ja-JP" sz="1600"/>
            </a:br>
            <a:r>
              <a:rPr lang="en-US" altLang="ja-JP" sz="1600" smtClean="0"/>
              <a:t>ITA</a:t>
            </a:r>
            <a:r>
              <a:rPr lang="ja-JP" altLang="en-US" sz="1600" smtClean="0"/>
              <a:t>ホストサーバーと</a:t>
            </a:r>
            <a:r>
              <a:rPr lang="ja-JP" altLang="en-US" sz="1600"/>
              <a:t>は</a:t>
            </a:r>
            <a:r>
              <a:rPr lang="ja-JP" altLang="en-US" sz="1600" smtClean="0"/>
              <a:t>別に、クライアントとなるサーバーをご用意</a:t>
            </a:r>
            <a:r>
              <a:rPr lang="ja-JP" altLang="en-US" sz="1600"/>
              <a:t>ください</a:t>
            </a:r>
            <a:r>
              <a:rPr lang="ja-JP" altLang="en-US" sz="1600" smtClean="0"/>
              <a:t>。</a:t>
            </a:r>
            <a:r>
              <a:rPr lang="en-US" altLang="ja-JP" sz="1600" smtClean="0"/>
              <a:t/>
            </a:r>
            <a:br>
              <a:rPr lang="en-US" altLang="ja-JP" sz="1600" smtClean="0"/>
            </a:br>
            <a:r>
              <a:rPr lang="en-US" altLang="ja-JP" sz="1600" smtClean="0"/>
              <a:t/>
            </a:r>
            <a:br>
              <a:rPr lang="en-US" altLang="ja-JP" sz="1600" smtClean="0"/>
            </a:br>
            <a:r>
              <a:rPr lang="en-US" altLang="ja-JP" sz="1600" b="1" smtClean="0"/>
              <a:t>ITA</a:t>
            </a:r>
            <a:r>
              <a:rPr lang="ja-JP" altLang="en-US" sz="1600" b="1" smtClean="0"/>
              <a:t>ホストサーバー</a:t>
            </a:r>
            <a:r>
              <a:rPr lang="en-US" altLang="ja-JP" sz="1600" b="1"/>
              <a:t/>
            </a:r>
            <a:br>
              <a:rPr lang="en-US" altLang="ja-JP" sz="1600" b="1"/>
            </a:br>
            <a:r>
              <a:rPr lang="ja-JP" altLang="en-US" sz="1600" b="1" smtClean="0"/>
              <a:t>・</a:t>
            </a:r>
            <a:r>
              <a:rPr lang="en-US" altLang="ja-JP" sz="1600" smtClean="0"/>
              <a:t>CentOS </a:t>
            </a:r>
            <a:r>
              <a:rPr lang="en-US" altLang="ja-JP" sz="1600" smtClean="0"/>
              <a:t>7</a:t>
            </a:r>
            <a:r>
              <a:rPr lang="ja-JP" altLang="en-US" sz="1600" smtClean="0"/>
              <a:t> </a:t>
            </a:r>
            <a:r>
              <a:rPr lang="en-US" altLang="ja-JP" sz="1600" smtClean="0"/>
              <a:t>(※1)</a:t>
            </a:r>
            <a:r>
              <a:rPr lang="en-US" altLang="ja-JP" sz="1600" smtClean="0"/>
              <a:t/>
            </a:r>
            <a:br>
              <a:rPr lang="en-US" altLang="ja-JP" sz="1600" smtClean="0"/>
            </a:br>
            <a:r>
              <a:rPr lang="ja-JP" altLang="en-US" sz="1600" smtClean="0"/>
              <a:t>・</a:t>
            </a:r>
            <a:r>
              <a:rPr lang="en-US" altLang="ja-JP" sz="1600" smtClean="0"/>
              <a:t>ITA </a:t>
            </a:r>
            <a:r>
              <a:rPr lang="en-US" altLang="ja-JP" sz="1600" smtClean="0"/>
              <a:t>1.5.0</a:t>
            </a:r>
            <a:br>
              <a:rPr lang="en-US" altLang="ja-JP" sz="1600" smtClean="0"/>
            </a:br>
            <a:r>
              <a:rPr lang="en-US" altLang="ja-JP" sz="1600" smtClean="0"/>
              <a:t>・Ansible 2.9.12</a:t>
            </a:r>
            <a:r>
              <a:rPr lang="en-US" altLang="ja-JP" sz="1600" smtClean="0"/>
              <a:t/>
            </a:r>
            <a:br>
              <a:rPr lang="en-US" altLang="ja-JP" sz="1600" smtClean="0"/>
            </a:br>
            <a:r>
              <a:rPr lang="en-US" altLang="ja-JP" sz="1600" smtClean="0"/>
              <a:t/>
            </a:r>
            <a:br>
              <a:rPr lang="en-US" altLang="ja-JP" sz="1600" smtClean="0"/>
            </a:br>
            <a:r>
              <a:rPr lang="ja-JP" altLang="en-US" sz="1600" b="1"/>
              <a:t>ターゲット</a:t>
            </a:r>
            <a:r>
              <a:rPr lang="en-US" altLang="ja-JP" sz="1600" smtClean="0"/>
              <a:t/>
            </a:r>
            <a:br>
              <a:rPr lang="en-US" altLang="ja-JP" sz="1600" smtClean="0"/>
            </a:br>
            <a:r>
              <a:rPr lang="ja-JP" altLang="en-US" sz="1600" smtClean="0"/>
              <a:t>・</a:t>
            </a:r>
            <a:r>
              <a:rPr lang="en-US" altLang="ja-JP" sz="1600" smtClean="0"/>
              <a:t>CentOS</a:t>
            </a:r>
            <a:r>
              <a:rPr lang="ja-JP" altLang="en-US" sz="1600" smtClean="0"/>
              <a:t> </a:t>
            </a:r>
            <a:r>
              <a:rPr lang="en-US" altLang="ja-JP" sz="1600"/>
              <a:t>7 </a:t>
            </a:r>
            <a:r>
              <a:rPr lang="en-US" altLang="ja-JP" sz="1600" smtClean="0"/>
              <a:t>(※2)</a:t>
            </a:r>
            <a:r>
              <a:rPr lang="en-US" altLang="ja-JP" sz="1600" smtClean="0"/>
              <a:t/>
            </a:r>
            <a:br>
              <a:rPr lang="en-US" altLang="ja-JP" sz="1600" smtClean="0"/>
            </a:br>
            <a:endParaRPr lang="en-US" altLang="ja-JP" sz="1600"/>
          </a:p>
        </p:txBody>
      </p:sp>
      <p:sp>
        <p:nvSpPr>
          <p:cNvPr id="2" name="タイトル 1"/>
          <p:cNvSpPr>
            <a:spLocks noGrp="1"/>
          </p:cNvSpPr>
          <p:nvPr>
            <p:ph type="title"/>
          </p:nvPr>
        </p:nvSpPr>
        <p:spPr/>
        <p:txBody>
          <a:bodyPr/>
          <a:lstStyle/>
          <a:p>
            <a:r>
              <a:rPr kumimoji="1" lang="ja-JP" altLang="en-US" smtClean="0"/>
              <a:t>はじめに 作業環境</a:t>
            </a:r>
            <a:endParaRPr kumimoji="1" lang="ja-JP" altLang="en-US"/>
          </a:p>
        </p:txBody>
      </p:sp>
      <p:pic>
        <p:nvPicPr>
          <p:cNvPr id="8" name="図 7"/>
          <p:cNvPicPr>
            <a:picLocks noChangeAspect="1"/>
          </p:cNvPicPr>
          <p:nvPr/>
        </p:nvPicPr>
        <p:blipFill>
          <a:blip r:embed="rId2"/>
          <a:stretch>
            <a:fillRect/>
          </a:stretch>
        </p:blipFill>
        <p:spPr>
          <a:xfrm>
            <a:off x="7884460" y="4341682"/>
            <a:ext cx="504070" cy="859884"/>
          </a:xfrm>
          <a:prstGeom prst="rect">
            <a:avLst/>
          </a:prstGeom>
        </p:spPr>
      </p:pic>
      <p:sp>
        <p:nvSpPr>
          <p:cNvPr id="9" name="正方形/長方形 8"/>
          <p:cNvSpPr/>
          <p:nvPr/>
        </p:nvSpPr>
        <p:spPr bwMode="auto">
          <a:xfrm>
            <a:off x="2411700" y="3714950"/>
            <a:ext cx="4680650" cy="1656230"/>
          </a:xfrm>
          <a:prstGeom prst="rect">
            <a:avLst/>
          </a:prstGeom>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pPr algn="ctr"/>
            <a:r>
              <a:rPr kumimoji="1" lang="en-US" altLang="ja-JP" sz="1400" smtClean="0">
                <a:solidFill>
                  <a:srgbClr val="002960"/>
                </a:solidFill>
                <a:latin typeface="+mn-ea"/>
              </a:rPr>
              <a:t>CentOS 7</a:t>
            </a:r>
            <a:endParaRPr kumimoji="1" lang="ja-JP" altLang="en-US" sz="1400" smtClean="0">
              <a:solidFill>
                <a:srgbClr val="002960"/>
              </a:solidFill>
              <a:latin typeface="+mn-ea"/>
            </a:endParaRPr>
          </a:p>
        </p:txBody>
      </p:sp>
      <p:pic>
        <p:nvPicPr>
          <p:cNvPr id="7" name="図 6"/>
          <p:cNvPicPr>
            <a:picLocks noChangeAspect="1"/>
          </p:cNvPicPr>
          <p:nvPr/>
        </p:nvPicPr>
        <p:blipFill>
          <a:blip r:embed="rId3"/>
          <a:stretch>
            <a:fillRect/>
          </a:stretch>
        </p:blipFill>
        <p:spPr>
          <a:xfrm>
            <a:off x="658047" y="4447580"/>
            <a:ext cx="1105563" cy="648089"/>
          </a:xfrm>
          <a:prstGeom prst="rect">
            <a:avLst/>
          </a:prstGeom>
        </p:spPr>
      </p:pic>
      <p:sp>
        <p:nvSpPr>
          <p:cNvPr id="11" name="角丸四角形 10"/>
          <p:cNvSpPr/>
          <p:nvPr/>
        </p:nvSpPr>
        <p:spPr bwMode="auto">
          <a:xfrm>
            <a:off x="2843760" y="4553796"/>
            <a:ext cx="1440200" cy="435657"/>
          </a:xfrm>
          <a:prstGeom prst="roundRect">
            <a:avLst/>
          </a:prstGeom>
          <a:solidFill>
            <a:schemeClr val="accent6"/>
          </a:solidFill>
          <a:ln>
            <a:noFill/>
          </a:ln>
          <a:ex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200" smtClean="0">
                <a:latin typeface="+mn-ea"/>
              </a:rPr>
              <a:t>ITA</a:t>
            </a:r>
          </a:p>
          <a:p>
            <a:pPr algn="ctr"/>
            <a:r>
              <a:rPr lang="en-US" altLang="ja-JP" sz="1200" smtClean="0">
                <a:latin typeface="+mn-ea"/>
              </a:rPr>
              <a:t>1.5.0</a:t>
            </a:r>
            <a:endParaRPr kumimoji="1" lang="ja-JP" altLang="en-US" sz="1200" smtClean="0">
              <a:latin typeface="+mn-ea"/>
            </a:endParaRPr>
          </a:p>
        </p:txBody>
      </p:sp>
      <p:sp>
        <p:nvSpPr>
          <p:cNvPr id="13" name="テキスト ボックス 12"/>
          <p:cNvSpPr txBox="1"/>
          <p:nvPr/>
        </p:nvSpPr>
        <p:spPr>
          <a:xfrm>
            <a:off x="7308380" y="5302433"/>
            <a:ext cx="1662649" cy="430887"/>
          </a:xfrm>
          <a:prstGeom prst="rect">
            <a:avLst/>
          </a:prstGeom>
          <a:noFill/>
        </p:spPr>
        <p:txBody>
          <a:bodyPr wrap="square" rtlCol="0">
            <a:spAutoFit/>
          </a:bodyPr>
          <a:lstStyle/>
          <a:p>
            <a:pPr algn="ctr"/>
            <a:r>
              <a:rPr lang="en-US" altLang="ja-JP" sz="1100" b="1" smtClean="0">
                <a:ln w="0"/>
                <a:solidFill>
                  <a:schemeClr val="accent6">
                    <a:lumMod val="90000"/>
                    <a:lumOff val="10000"/>
                  </a:schemeClr>
                </a:solidFill>
              </a:rPr>
              <a:t>CentOS 7</a:t>
            </a:r>
            <a:br>
              <a:rPr lang="en-US" altLang="ja-JP" sz="1100" b="1" smtClean="0">
                <a:ln w="0"/>
                <a:solidFill>
                  <a:schemeClr val="accent6">
                    <a:lumMod val="90000"/>
                    <a:lumOff val="10000"/>
                  </a:schemeClr>
                </a:solidFill>
              </a:rPr>
            </a:br>
            <a:r>
              <a:rPr lang="ja-JP" altLang="en-US" sz="1100" b="1">
                <a:ln w="0"/>
                <a:solidFill>
                  <a:schemeClr val="accent6">
                    <a:lumMod val="90000"/>
                    <a:lumOff val="10000"/>
                  </a:schemeClr>
                </a:solidFill>
              </a:rPr>
              <a:t>ターゲット</a:t>
            </a:r>
            <a:r>
              <a:rPr lang="ja-JP" altLang="en-US" sz="1100" b="1" smtClean="0">
                <a:ln w="0"/>
                <a:solidFill>
                  <a:schemeClr val="accent6">
                    <a:lumMod val="90000"/>
                    <a:lumOff val="10000"/>
                  </a:schemeClr>
                </a:solidFill>
              </a:rPr>
              <a:t>サーバー</a:t>
            </a:r>
            <a:endParaRPr lang="en-US" altLang="ja-JP" sz="1100" b="1">
              <a:ln w="0"/>
              <a:solidFill>
                <a:schemeClr val="accent6">
                  <a:lumMod val="90000"/>
                  <a:lumOff val="10000"/>
                </a:schemeClr>
              </a:solidFill>
            </a:endParaRPr>
          </a:p>
        </p:txBody>
      </p:sp>
      <p:sp>
        <p:nvSpPr>
          <p:cNvPr id="14" name="テキスト ボックス 13"/>
          <p:cNvSpPr txBox="1"/>
          <p:nvPr/>
        </p:nvSpPr>
        <p:spPr>
          <a:xfrm>
            <a:off x="4031925" y="5484925"/>
            <a:ext cx="1440200" cy="261610"/>
          </a:xfrm>
          <a:prstGeom prst="rect">
            <a:avLst/>
          </a:prstGeom>
          <a:noFill/>
        </p:spPr>
        <p:txBody>
          <a:bodyPr wrap="square" rtlCol="0">
            <a:spAutoFit/>
          </a:bodyPr>
          <a:lstStyle/>
          <a:p>
            <a:r>
              <a:rPr lang="en-US" altLang="ja-JP" sz="1100" b="1" smtClean="0">
                <a:ln w="0"/>
                <a:solidFill>
                  <a:schemeClr val="accent6">
                    <a:lumMod val="90000"/>
                    <a:lumOff val="10000"/>
                  </a:schemeClr>
                </a:solidFill>
              </a:rPr>
              <a:t>ITA</a:t>
            </a:r>
            <a:r>
              <a:rPr lang="ja-JP" altLang="en-US" sz="1100" b="1" smtClean="0">
                <a:ln w="0"/>
                <a:solidFill>
                  <a:schemeClr val="accent6">
                    <a:lumMod val="90000"/>
                    <a:lumOff val="10000"/>
                  </a:schemeClr>
                </a:solidFill>
              </a:rPr>
              <a:t>ホストサーバー</a:t>
            </a:r>
            <a:endParaRPr lang="en-US" altLang="ja-JP" sz="1100" b="1">
              <a:ln w="0"/>
              <a:solidFill>
                <a:schemeClr val="accent6">
                  <a:lumMod val="90000"/>
                  <a:lumOff val="10000"/>
                </a:schemeClr>
              </a:solidFill>
            </a:endParaRPr>
          </a:p>
        </p:txBody>
      </p:sp>
      <p:cxnSp>
        <p:nvCxnSpPr>
          <p:cNvPr id="16" name="カギ線コネクタ 122"/>
          <p:cNvCxnSpPr>
            <a:stCxn id="12" idx="3"/>
            <a:endCxn id="8" idx="1"/>
          </p:cNvCxnSpPr>
          <p:nvPr/>
        </p:nvCxnSpPr>
        <p:spPr bwMode="auto">
          <a:xfrm flipV="1">
            <a:off x="6804310" y="4771624"/>
            <a:ext cx="1080150" cy="1"/>
          </a:xfrm>
          <a:prstGeom prst="straightConnector1">
            <a:avLst/>
          </a:prstGeom>
          <a:ln>
            <a:headEnd type="none" w="med" len="med"/>
            <a:tailEnd type="triangle" w="med" len="med"/>
          </a:ln>
          <a:extLst/>
        </p:spPr>
        <p:style>
          <a:lnRef idx="3">
            <a:schemeClr val="accent6"/>
          </a:lnRef>
          <a:fillRef idx="0">
            <a:schemeClr val="accent6"/>
          </a:fillRef>
          <a:effectRef idx="2">
            <a:schemeClr val="accent6"/>
          </a:effectRef>
          <a:fontRef idx="minor">
            <a:schemeClr val="tx1"/>
          </a:fontRef>
        </p:style>
      </p:cxnSp>
      <p:sp>
        <p:nvSpPr>
          <p:cNvPr id="12" name="角丸四角形 11"/>
          <p:cNvSpPr/>
          <p:nvPr/>
        </p:nvSpPr>
        <p:spPr bwMode="auto">
          <a:xfrm>
            <a:off x="5364110" y="4553796"/>
            <a:ext cx="1440200" cy="435657"/>
          </a:xfrm>
          <a:prstGeom prst="roundRect">
            <a:avLst/>
          </a:prstGeom>
          <a:solidFill>
            <a:schemeClr val="accent6"/>
          </a:solidFill>
          <a:ln>
            <a:noFill/>
          </a:ln>
          <a:ex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1200" smtClean="0">
                <a:latin typeface="+mn-ea"/>
              </a:rPr>
              <a:t>Ansible</a:t>
            </a:r>
          </a:p>
          <a:p>
            <a:pPr algn="ctr"/>
            <a:r>
              <a:rPr kumimoji="1" lang="en-US" altLang="ja-JP" sz="1200" smtClean="0">
                <a:latin typeface="+mn-ea"/>
              </a:rPr>
              <a:t>2.9.12</a:t>
            </a:r>
            <a:endParaRPr kumimoji="1" lang="en-US" altLang="ja-JP" sz="1200" smtClean="0">
              <a:latin typeface="+mn-ea"/>
            </a:endParaRPr>
          </a:p>
        </p:txBody>
      </p:sp>
      <p:cxnSp>
        <p:nvCxnSpPr>
          <p:cNvPr id="17" name="カギ線コネクタ 122"/>
          <p:cNvCxnSpPr>
            <a:stCxn id="7" idx="3"/>
            <a:endCxn id="11" idx="1"/>
          </p:cNvCxnSpPr>
          <p:nvPr/>
        </p:nvCxnSpPr>
        <p:spPr bwMode="auto">
          <a:xfrm>
            <a:off x="1763610" y="4771625"/>
            <a:ext cx="1080150" cy="0"/>
          </a:xfrm>
          <a:prstGeom prst="straightConnector1">
            <a:avLst/>
          </a:prstGeom>
          <a:ln>
            <a:headEnd type="none" w="med" len="med"/>
            <a:tailEnd type="triangle" w="med" len="med"/>
          </a:ln>
          <a:extLst/>
        </p:spPr>
        <p:style>
          <a:lnRef idx="3">
            <a:schemeClr val="accent6"/>
          </a:lnRef>
          <a:fillRef idx="0">
            <a:schemeClr val="accent6"/>
          </a:fillRef>
          <a:effectRef idx="2">
            <a:schemeClr val="accent6"/>
          </a:effectRef>
          <a:fontRef idx="minor">
            <a:schemeClr val="tx1"/>
          </a:fontRef>
        </p:style>
      </p:cxnSp>
      <p:sp>
        <p:nvSpPr>
          <p:cNvPr id="24" name="テキスト ボックス 23"/>
          <p:cNvSpPr txBox="1"/>
          <p:nvPr/>
        </p:nvSpPr>
        <p:spPr>
          <a:xfrm>
            <a:off x="323410" y="6021360"/>
            <a:ext cx="8748580" cy="461665"/>
          </a:xfrm>
          <a:prstGeom prst="rect">
            <a:avLst/>
          </a:prstGeom>
          <a:noFill/>
        </p:spPr>
        <p:txBody>
          <a:bodyPr wrap="square" rtlCol="0">
            <a:spAutoFit/>
          </a:bodyPr>
          <a:lstStyle/>
          <a:p>
            <a:r>
              <a:rPr kumimoji="1" lang="en-US" altLang="ja-JP" sz="1200" smtClean="0"/>
              <a:t>※1 </a:t>
            </a:r>
            <a:r>
              <a:rPr kumimoji="1" lang="ja-JP" altLang="en-US" sz="1200" smtClean="0"/>
              <a:t>今回はホストサーバーとして</a:t>
            </a:r>
            <a:r>
              <a:rPr kumimoji="1" lang="en-US" altLang="ja-JP" sz="1200" smtClean="0"/>
              <a:t>CentOS7</a:t>
            </a:r>
            <a:r>
              <a:rPr kumimoji="1" lang="ja-JP" altLang="en-US" sz="1200" smtClean="0"/>
              <a:t>を利用致しますが、</a:t>
            </a:r>
            <a:r>
              <a:rPr kumimoji="1" lang="en-US" altLang="ja-JP" sz="1200" smtClean="0"/>
              <a:t>ITA</a:t>
            </a:r>
            <a:r>
              <a:rPr kumimoji="1" lang="ja-JP" altLang="en-US" sz="1200" smtClean="0"/>
              <a:t>は</a:t>
            </a:r>
            <a:r>
              <a:rPr kumimoji="1" lang="en-US" altLang="ja-JP" sz="1200" smtClean="0"/>
              <a:t>RHEL7</a:t>
            </a:r>
            <a:r>
              <a:rPr kumimoji="1" lang="ja-JP" altLang="en-US" sz="1200" smtClean="0"/>
              <a:t>系および</a:t>
            </a:r>
            <a:r>
              <a:rPr kumimoji="1" lang="en-US" altLang="ja-JP" sz="1200" smtClean="0"/>
              <a:t>RHEL8</a:t>
            </a:r>
            <a:r>
              <a:rPr kumimoji="1" lang="ja-JP" altLang="en-US" sz="1200" smtClean="0"/>
              <a:t>系</a:t>
            </a:r>
            <a:r>
              <a:rPr lang="ja-JP" altLang="en-US" sz="1200" smtClean="0"/>
              <a:t>の</a:t>
            </a:r>
            <a:r>
              <a:rPr lang="en-US" altLang="ja-JP" sz="1200" smtClean="0"/>
              <a:t>OS</a:t>
            </a:r>
            <a:r>
              <a:rPr lang="ja-JP" altLang="en-US" sz="1200" smtClean="0"/>
              <a:t>で導入いただけます。</a:t>
            </a:r>
            <a:r>
              <a:rPr lang="en-US" altLang="ja-JP" sz="1200" smtClean="0"/>
              <a:t/>
            </a:r>
            <a:br>
              <a:rPr lang="en-US" altLang="ja-JP" sz="1200" smtClean="0"/>
            </a:br>
            <a:r>
              <a:rPr lang="en-US" altLang="ja-JP" sz="1200" smtClean="0"/>
              <a:t>※2 Ansible</a:t>
            </a:r>
            <a:r>
              <a:rPr lang="ja-JP" altLang="en-US" sz="1200" smtClean="0"/>
              <a:t>の動作対象となれる</a:t>
            </a:r>
            <a:r>
              <a:rPr lang="en-US" altLang="ja-JP" sz="1200" smtClean="0"/>
              <a:t>OS</a:t>
            </a:r>
            <a:r>
              <a:rPr lang="ja-JP" altLang="en-US" sz="1200" smtClean="0"/>
              <a:t>であれば、問題なく利用いただけます。</a:t>
            </a:r>
            <a:endParaRPr kumimoji="1" lang="ja-JP" altLang="en-US" sz="1200"/>
          </a:p>
        </p:txBody>
      </p:sp>
      <p:cxnSp>
        <p:nvCxnSpPr>
          <p:cNvPr id="32" name="カギ線コネクタ 122"/>
          <p:cNvCxnSpPr>
            <a:stCxn id="11" idx="3"/>
            <a:endCxn id="12" idx="1"/>
          </p:cNvCxnSpPr>
          <p:nvPr/>
        </p:nvCxnSpPr>
        <p:spPr bwMode="auto">
          <a:xfrm>
            <a:off x="4283960" y="4771625"/>
            <a:ext cx="1080150" cy="0"/>
          </a:xfrm>
          <a:prstGeom prst="straightConnector1">
            <a:avLst/>
          </a:prstGeom>
          <a:ln>
            <a:headEnd type="none" w="med" len="med"/>
            <a:tailEnd type="triangle" w="med" len="med"/>
          </a:ln>
          <a:ex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9023679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smtClean="0"/>
              <a:t>2.6 </a:t>
            </a:r>
            <a:r>
              <a:rPr lang="ja-JP" altLang="en-US" smtClean="0"/>
              <a:t>パラメータ</a:t>
            </a:r>
            <a:r>
              <a:rPr lang="ja-JP" altLang="en-US"/>
              <a:t>の登録</a:t>
            </a:r>
          </a:p>
        </p:txBody>
      </p:sp>
      <p:sp>
        <p:nvSpPr>
          <p:cNvPr id="3" name="コンテンツ プレースホルダー 2"/>
          <p:cNvSpPr>
            <a:spLocks noGrp="1"/>
          </p:cNvSpPr>
          <p:nvPr>
            <p:ph sz="quarter" idx="10"/>
          </p:nvPr>
        </p:nvSpPr>
        <p:spPr/>
        <p:txBody>
          <a:bodyPr/>
          <a:lstStyle/>
          <a:p>
            <a:r>
              <a:rPr lang="ja-JP" altLang="en-US" b="1" smtClean="0"/>
              <a:t>パラメータ</a:t>
            </a:r>
            <a:r>
              <a:rPr lang="ja-JP" altLang="en-US" b="1"/>
              <a:t>シート</a:t>
            </a:r>
            <a:r>
              <a:rPr lang="ja-JP" altLang="en-US" b="1" smtClean="0"/>
              <a:t>にデータを登録する</a:t>
            </a:r>
            <a:r>
              <a:rPr lang="en-US" altLang="ja-JP" smtClean="0"/>
              <a:t/>
            </a:r>
            <a:br>
              <a:rPr lang="en-US" altLang="ja-JP" smtClean="0"/>
            </a:br>
            <a:r>
              <a:rPr lang="ja-JP" altLang="en-US" sz="1600" smtClean="0"/>
              <a:t>前項までの操作で、パラメータシートが作成できました。</a:t>
            </a:r>
            <a:r>
              <a:rPr lang="en-US" altLang="ja-JP" sz="1600" smtClean="0"/>
              <a:t/>
            </a:r>
            <a:br>
              <a:rPr lang="en-US" altLang="ja-JP" sz="1600" smtClean="0"/>
            </a:br>
            <a:r>
              <a:rPr lang="ja-JP" altLang="en-US" sz="1600" smtClean="0"/>
              <a:t>ターゲットホストの設定に使用</a:t>
            </a:r>
            <a:r>
              <a:rPr lang="ja-JP" altLang="en-US" sz="1600"/>
              <a:t>するデータを</a:t>
            </a:r>
            <a:r>
              <a:rPr lang="ja-JP" altLang="en-US" sz="1600" smtClean="0"/>
              <a:t>登録しましょう。</a:t>
            </a:r>
            <a:endParaRPr kumimoji="1" lang="en-US" altLang="ja-JP" sz="1600" smtClean="0"/>
          </a:p>
          <a:p>
            <a:pPr marL="0" indent="0">
              <a:buNone/>
            </a:pPr>
            <a:endParaRPr kumimoji="1" lang="en-US" altLang="ja-JP" sz="1600"/>
          </a:p>
          <a:p>
            <a:pPr marL="0" indent="0">
              <a:buNone/>
            </a:pPr>
            <a:r>
              <a:rPr lang="ja-JP" altLang="en-US" sz="1600" smtClean="0"/>
              <a:t>メニュー</a:t>
            </a:r>
            <a:r>
              <a:rPr lang="en-US" altLang="ja-JP" sz="1600" smtClean="0"/>
              <a:t>:</a:t>
            </a:r>
            <a:r>
              <a:rPr lang="ja-JP" altLang="en-US" sz="1600" smtClean="0"/>
              <a:t> </a:t>
            </a:r>
            <a:r>
              <a:rPr lang="en-US" altLang="ja-JP" sz="1600" b="1" smtClean="0"/>
              <a:t>AnsibleDriver</a:t>
            </a:r>
            <a:r>
              <a:rPr lang="ja-JP" altLang="en-US" sz="1600" b="1" smtClean="0"/>
              <a:t> 実践用</a:t>
            </a:r>
            <a:r>
              <a:rPr lang="en-US" altLang="ja-JP" sz="1600" b="1" smtClean="0"/>
              <a:t> &gt; </a:t>
            </a:r>
            <a:r>
              <a:rPr lang="en-US" altLang="ja-JP" sz="1600" b="1" err="1" smtClean="0"/>
              <a:t>LegacyRole</a:t>
            </a:r>
            <a:r>
              <a:rPr lang="ja-JP" altLang="en-US" sz="1600" b="1" smtClean="0"/>
              <a:t>実践</a:t>
            </a:r>
            <a:r>
              <a:rPr lang="en-US" altLang="ja-JP" sz="1600" b="1" smtClean="0"/>
              <a:t>(</a:t>
            </a:r>
            <a:r>
              <a:rPr lang="ja-JP" altLang="en-US" sz="1600" b="1" smtClean="0"/>
              <a:t>作成したメニュー</a:t>
            </a:r>
            <a:r>
              <a:rPr lang="en-US" altLang="ja-JP" sz="1600" b="1" smtClean="0"/>
              <a:t>)</a:t>
            </a:r>
          </a:p>
          <a:p>
            <a:pPr marL="457200" indent="-457200">
              <a:buFont typeface="+mj-ea"/>
              <a:buAutoNum type="circleNumDbPlain"/>
            </a:pPr>
            <a:r>
              <a:rPr lang="ja-JP" altLang="en-US" sz="1600"/>
              <a:t>登録 </a:t>
            </a:r>
            <a:r>
              <a:rPr lang="en-US" altLang="ja-JP" sz="1600"/>
              <a:t>&gt; </a:t>
            </a:r>
            <a:r>
              <a:rPr lang="ja-JP" altLang="en-US" sz="1600"/>
              <a:t>登録開始 を押下</a:t>
            </a:r>
            <a:r>
              <a:rPr lang="ja-JP" altLang="en-US" sz="1600" smtClean="0"/>
              <a:t>する。</a:t>
            </a:r>
            <a:endParaRPr lang="ja-JP" altLang="en-US" sz="1600"/>
          </a:p>
          <a:p>
            <a:pPr marL="457200" indent="-457200">
              <a:buFont typeface="+mj-ea"/>
              <a:buAutoNum type="circleNumDbPlain"/>
            </a:pPr>
            <a:r>
              <a:rPr lang="ja-JP" altLang="en-US" sz="1600"/>
              <a:t>各項目で下表のように選択または入力し、</a:t>
            </a:r>
            <a:r>
              <a:rPr lang="en-US" altLang="ja-JP" sz="1600"/>
              <a:t>[</a:t>
            </a:r>
            <a:r>
              <a:rPr lang="ja-JP" altLang="en-US" sz="1600"/>
              <a:t>登録</a:t>
            </a:r>
            <a:r>
              <a:rPr lang="en-US" altLang="ja-JP" sz="1600"/>
              <a:t>]</a:t>
            </a:r>
            <a:r>
              <a:rPr lang="ja-JP" altLang="en-US" sz="1600"/>
              <a:t>を押下</a:t>
            </a:r>
            <a:r>
              <a:rPr lang="ja-JP" altLang="en-US" sz="1600" smtClean="0"/>
              <a:t>する。</a:t>
            </a:r>
            <a:endParaRPr lang="en-US" altLang="ja-JP" smtClean="0"/>
          </a:p>
          <a:p>
            <a:pPr marL="457200" indent="-457200">
              <a:buFont typeface="+mj-ea"/>
              <a:buAutoNum type="circleNumDbPlain"/>
            </a:pPr>
            <a:endParaRPr kumimoji="1" lang="ja-JP" altLang="en-US"/>
          </a:p>
        </p:txBody>
      </p:sp>
      <p:pic>
        <p:nvPicPr>
          <p:cNvPr id="4" name="図 3"/>
          <p:cNvPicPr>
            <a:picLocks noChangeAspect="1"/>
          </p:cNvPicPr>
          <p:nvPr/>
        </p:nvPicPr>
        <p:blipFill>
          <a:blip r:embed="rId2"/>
          <a:stretch>
            <a:fillRect/>
          </a:stretch>
        </p:blipFill>
        <p:spPr>
          <a:xfrm>
            <a:off x="179512" y="3172890"/>
            <a:ext cx="6437963" cy="1539388"/>
          </a:xfrm>
          <a:prstGeom prst="rect">
            <a:avLst/>
          </a:prstGeom>
        </p:spPr>
      </p:pic>
      <p:graphicFrame>
        <p:nvGraphicFramePr>
          <p:cNvPr id="5" name="表 4"/>
          <p:cNvGraphicFramePr>
            <a:graphicFrameLocks noGrp="1"/>
          </p:cNvGraphicFramePr>
          <p:nvPr>
            <p:extLst>
              <p:ext uri="{D42A27DB-BD31-4B8C-83A1-F6EECF244321}">
                <p14:modId xmlns:p14="http://schemas.microsoft.com/office/powerpoint/2010/main" val="3280985303"/>
              </p:ext>
            </p:extLst>
          </p:nvPr>
        </p:nvGraphicFramePr>
        <p:xfrm>
          <a:off x="251400" y="5382552"/>
          <a:ext cx="6106287" cy="548640"/>
        </p:xfrm>
        <a:graphic>
          <a:graphicData uri="http://schemas.openxmlformats.org/drawingml/2006/table">
            <a:tbl>
              <a:tblPr firstRow="1" bandRow="1">
                <a:tableStyleId>{93296810-A885-4BE3-A3E7-6D5BEEA58F35}</a:tableStyleId>
              </a:tblPr>
              <a:tblGrid>
                <a:gridCol w="1368190">
                  <a:extLst>
                    <a:ext uri="{9D8B030D-6E8A-4147-A177-3AD203B41FA5}">
                      <a16:colId xmlns:a16="http://schemas.microsoft.com/office/drawing/2014/main" val="1444865699"/>
                    </a:ext>
                  </a:extLst>
                </a:gridCol>
                <a:gridCol w="1728240">
                  <a:extLst>
                    <a:ext uri="{9D8B030D-6E8A-4147-A177-3AD203B41FA5}">
                      <a16:colId xmlns:a16="http://schemas.microsoft.com/office/drawing/2014/main" val="3511064000"/>
                    </a:ext>
                  </a:extLst>
                </a:gridCol>
                <a:gridCol w="1366142">
                  <a:extLst>
                    <a:ext uri="{9D8B030D-6E8A-4147-A177-3AD203B41FA5}">
                      <a16:colId xmlns:a16="http://schemas.microsoft.com/office/drawing/2014/main" val="2121103340"/>
                    </a:ext>
                  </a:extLst>
                </a:gridCol>
                <a:gridCol w="1643715">
                  <a:extLst>
                    <a:ext uri="{9D8B030D-6E8A-4147-A177-3AD203B41FA5}">
                      <a16:colId xmlns:a16="http://schemas.microsoft.com/office/drawing/2014/main" val="2669761008"/>
                    </a:ext>
                  </a:extLst>
                </a:gridCol>
              </a:tblGrid>
              <a:tr h="247494">
                <a:tc>
                  <a:txBody>
                    <a:bodyPr/>
                    <a:lstStyle/>
                    <a:p>
                      <a:r>
                        <a:rPr kumimoji="1" lang="ja-JP" altLang="en-US" sz="1200" smtClean="0"/>
                        <a:t>ホスト名</a:t>
                      </a:r>
                      <a:endParaRPr kumimoji="1" lang="ja-JP" altLang="en-US" sz="1200"/>
                    </a:p>
                  </a:txBody>
                  <a:tcPr/>
                </a:tc>
                <a:tc>
                  <a:txBody>
                    <a:bodyPr/>
                    <a:lstStyle/>
                    <a:p>
                      <a:r>
                        <a:rPr kumimoji="1" lang="ja-JP" altLang="en-US" sz="1200" smtClean="0"/>
                        <a:t>オペレーション</a:t>
                      </a:r>
                      <a:endParaRPr kumimoji="1" lang="ja-JP" altLang="en-US" sz="1200"/>
                    </a:p>
                  </a:txBody>
                  <a:tcPr/>
                </a:tc>
                <a:tc>
                  <a:txBody>
                    <a:bodyPr/>
                    <a:lstStyle/>
                    <a:p>
                      <a:r>
                        <a:rPr kumimoji="1" lang="en-US" altLang="ja-JP" sz="1200" err="1" smtClean="0"/>
                        <a:t>sudoer_name</a:t>
                      </a:r>
                      <a:endParaRPr kumimoji="1" lang="ja-JP" altLang="en-US" sz="12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err="1" smtClean="0"/>
                        <a:t>sudoer_filename</a:t>
                      </a:r>
                      <a:endParaRPr kumimoji="1" lang="ja-JP" altLang="en-US" sz="1200" smtClean="0"/>
                    </a:p>
                  </a:txBody>
                  <a:tcPr/>
                </a:tc>
                <a:extLst>
                  <a:ext uri="{0D108BD9-81ED-4DB2-BD59-A6C34878D82A}">
                    <a16:rowId xmlns:a16="http://schemas.microsoft.com/office/drawing/2014/main" val="252078720"/>
                  </a:ext>
                </a:extLst>
              </a:tr>
              <a:tr h="264958">
                <a:tc>
                  <a:txBody>
                    <a:bodyPr/>
                    <a:lstStyle/>
                    <a:p>
                      <a:r>
                        <a:rPr kumimoji="1" lang="en-US" altLang="ja-JP" sz="1200" smtClean="0"/>
                        <a:t>(</a:t>
                      </a:r>
                      <a:r>
                        <a:rPr kumimoji="1" lang="ja-JP" altLang="en-US" sz="1200" smtClean="0"/>
                        <a:t>対象のホスト</a:t>
                      </a:r>
                      <a:r>
                        <a:rPr kumimoji="1" lang="en-US" altLang="ja-JP" sz="1200" smtClean="0"/>
                        <a:t>)</a:t>
                      </a:r>
                      <a:endParaRPr kumimoji="1" lang="ja-JP" altLang="en-US" sz="12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err="1" smtClean="0"/>
                        <a:t>LegacyRole_Practice</a:t>
                      </a:r>
                      <a:endParaRPr kumimoji="1" lang="ja-JP" altLang="en-US" sz="1200" smtClean="0"/>
                    </a:p>
                  </a:txBody>
                  <a:tcPr/>
                </a:tc>
                <a:tc>
                  <a:txBody>
                    <a:bodyPr/>
                    <a:lstStyle/>
                    <a:p>
                      <a:r>
                        <a:rPr kumimoji="1" lang="en-US" altLang="ja-JP" sz="1200" err="1" smtClean="0"/>
                        <a:t>example_name</a:t>
                      </a:r>
                      <a:endParaRPr kumimoji="1" lang="ja-JP" altLang="en-US" sz="12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err="1" smtClean="0"/>
                        <a:t>example_sudoers</a:t>
                      </a:r>
                      <a:endParaRPr kumimoji="1" lang="ja-JP" altLang="en-US" sz="1200" smtClean="0"/>
                    </a:p>
                  </a:txBody>
                  <a:tcPr/>
                </a:tc>
                <a:extLst>
                  <a:ext uri="{0D108BD9-81ED-4DB2-BD59-A6C34878D82A}">
                    <a16:rowId xmlns:a16="http://schemas.microsoft.com/office/drawing/2014/main" val="3403107703"/>
                  </a:ext>
                </a:extLst>
              </a:tr>
            </a:tbl>
          </a:graphicData>
        </a:graphic>
      </p:graphicFrame>
      <p:sp>
        <p:nvSpPr>
          <p:cNvPr id="6" name="テキスト ボックス 5"/>
          <p:cNvSpPr txBox="1"/>
          <p:nvPr/>
        </p:nvSpPr>
        <p:spPr>
          <a:xfrm>
            <a:off x="179512" y="5013220"/>
            <a:ext cx="2736258" cy="369332"/>
          </a:xfrm>
          <a:prstGeom prst="rect">
            <a:avLst/>
          </a:prstGeom>
          <a:noFill/>
        </p:spPr>
        <p:txBody>
          <a:bodyPr wrap="square" rtlCol="0">
            <a:spAutoFit/>
          </a:bodyPr>
          <a:lstStyle/>
          <a:p>
            <a:r>
              <a:rPr kumimoji="1" lang="ja-JP" altLang="en-US" u="sng" smtClean="0"/>
              <a:t>入力例</a:t>
            </a:r>
            <a:endParaRPr kumimoji="1" lang="ja-JP" altLang="en-US" u="sng"/>
          </a:p>
        </p:txBody>
      </p:sp>
      <p:sp>
        <p:nvSpPr>
          <p:cNvPr id="7" name="角丸四角形 6"/>
          <p:cNvSpPr/>
          <p:nvPr/>
        </p:nvSpPr>
        <p:spPr bwMode="auto">
          <a:xfrm>
            <a:off x="278498" y="3640592"/>
            <a:ext cx="6338978" cy="720100"/>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smtClean="0">
              <a:solidFill>
                <a:srgbClr val="FF0000"/>
              </a:solidFill>
              <a:latin typeface="+mn-ea"/>
            </a:endParaRPr>
          </a:p>
        </p:txBody>
      </p:sp>
    </p:spTree>
    <p:extLst>
      <p:ext uri="{BB962C8B-B14F-4D97-AF65-F5344CB8AC3E}">
        <p14:creationId xmlns:p14="http://schemas.microsoft.com/office/powerpoint/2010/main" val="420683139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smtClean="0"/>
              <a:t>2.7</a:t>
            </a:r>
            <a:r>
              <a:rPr lang="ja-JP" altLang="en-US" smtClean="0"/>
              <a:t> </a:t>
            </a:r>
            <a:r>
              <a:rPr lang="zh-TW" altLang="en-US" smtClean="0"/>
              <a:t>代入値</a:t>
            </a:r>
            <a:r>
              <a:rPr lang="zh-TW" altLang="en-US"/>
              <a:t>自動登録設定</a:t>
            </a:r>
            <a:endParaRPr kumimoji="1" lang="ja-JP" altLang="en-US"/>
          </a:p>
        </p:txBody>
      </p:sp>
      <p:sp>
        <p:nvSpPr>
          <p:cNvPr id="3" name="コンテンツ プレースホルダー 2"/>
          <p:cNvSpPr>
            <a:spLocks noGrp="1"/>
          </p:cNvSpPr>
          <p:nvPr>
            <p:ph sz="quarter" idx="10"/>
          </p:nvPr>
        </p:nvSpPr>
        <p:spPr/>
        <p:txBody>
          <a:bodyPr/>
          <a:lstStyle/>
          <a:p>
            <a:r>
              <a:rPr lang="ja-JP" altLang="en-US" b="1"/>
              <a:t>代入値自動登録設定を行う</a:t>
            </a:r>
            <a:r>
              <a:rPr lang="en-US" altLang="ja-JP" b="1" smtClean="0"/>
              <a:t/>
            </a:r>
            <a:br>
              <a:rPr lang="en-US" altLang="ja-JP" b="1" smtClean="0"/>
            </a:br>
            <a:r>
              <a:rPr lang="ja-JP" altLang="en-US" sz="1600" smtClean="0"/>
              <a:t>パラメータシートの入力が終わったところで、</a:t>
            </a:r>
            <a:r>
              <a:rPr lang="en-US" altLang="ja-JP" sz="1600" smtClean="0"/>
              <a:t/>
            </a:r>
            <a:br>
              <a:rPr lang="en-US" altLang="ja-JP" sz="1600" smtClean="0"/>
            </a:br>
            <a:r>
              <a:rPr lang="ja-JP" altLang="en-US" sz="1600" smtClean="0"/>
              <a:t>各項目と変数を関連付けていきます。</a:t>
            </a:r>
            <a:r>
              <a:rPr lang="en-US" altLang="ja-JP" sz="1600" smtClean="0"/>
              <a:t/>
            </a:r>
            <a:br>
              <a:rPr lang="en-US" altLang="ja-JP" sz="1600" smtClean="0"/>
            </a:br>
            <a:endParaRPr lang="en-US" altLang="ja-JP" sz="1600"/>
          </a:p>
          <a:p>
            <a:pPr marL="0" indent="0">
              <a:buNone/>
            </a:pPr>
            <a:r>
              <a:rPr lang="ja-JP" altLang="en-US" sz="1600" smtClean="0"/>
              <a:t>メニュー</a:t>
            </a:r>
            <a:r>
              <a:rPr lang="en-US" altLang="ja-JP" sz="1600" smtClean="0"/>
              <a:t>:</a:t>
            </a:r>
            <a:r>
              <a:rPr lang="ja-JP" altLang="en-US" sz="1600" smtClean="0"/>
              <a:t> </a:t>
            </a:r>
            <a:r>
              <a:rPr lang="en-US" altLang="ja-JP" sz="1600" b="1" smtClean="0"/>
              <a:t>Ansible-LegacyRole &gt; </a:t>
            </a:r>
            <a:r>
              <a:rPr lang="ja-JP" altLang="en-US" sz="1600" b="1" smtClean="0"/>
              <a:t>代入値自動登録設定</a:t>
            </a:r>
            <a:endParaRPr lang="en-US" altLang="ja-JP" sz="1600" b="1" smtClean="0"/>
          </a:p>
          <a:p>
            <a:pPr marL="457200" indent="-457200">
              <a:buFont typeface="+mj-ea"/>
              <a:buAutoNum type="circleNumDbPlain"/>
            </a:pPr>
            <a:r>
              <a:rPr lang="ja-JP" altLang="en-US" sz="1600" smtClean="0"/>
              <a:t>登録 </a:t>
            </a:r>
            <a:r>
              <a:rPr lang="en-US" altLang="ja-JP" sz="1600" smtClean="0"/>
              <a:t>&gt;</a:t>
            </a:r>
            <a:r>
              <a:rPr lang="ja-JP" altLang="en-US" sz="1600" smtClean="0"/>
              <a:t> 登録開始 を押下する。</a:t>
            </a:r>
            <a:endParaRPr lang="en-US" altLang="ja-JP" sz="1600" smtClean="0"/>
          </a:p>
          <a:p>
            <a:pPr marL="457200" indent="-457200">
              <a:buFont typeface="+mj-ea"/>
              <a:buAutoNum type="circleNumDbPlain"/>
            </a:pPr>
            <a:r>
              <a:rPr lang="ja-JP" altLang="en-US" sz="1600"/>
              <a:t>各項目で下表のように選択または入力し、</a:t>
            </a:r>
            <a:r>
              <a:rPr lang="en-US" altLang="ja-JP" sz="1600"/>
              <a:t>[</a:t>
            </a:r>
            <a:r>
              <a:rPr lang="ja-JP" altLang="en-US" sz="1600"/>
              <a:t>登録</a:t>
            </a:r>
            <a:r>
              <a:rPr lang="en-US" altLang="ja-JP" sz="1600"/>
              <a:t>]</a:t>
            </a:r>
            <a:r>
              <a:rPr lang="ja-JP" altLang="en-US" sz="1600"/>
              <a:t>を押下</a:t>
            </a:r>
            <a:r>
              <a:rPr lang="ja-JP" altLang="en-US" sz="1600" smtClean="0"/>
              <a:t>する。</a:t>
            </a:r>
            <a:r>
              <a:rPr lang="en-US" altLang="ja-JP" smtClean="0"/>
              <a:t/>
            </a:r>
            <a:br>
              <a:rPr lang="en-US" altLang="ja-JP" smtClean="0"/>
            </a:br>
            <a:r>
              <a:rPr lang="en-US" altLang="ja-JP" smtClean="0"/>
              <a:t/>
            </a:r>
            <a:br>
              <a:rPr lang="en-US" altLang="ja-JP" smtClean="0"/>
            </a:br>
            <a:r>
              <a:rPr lang="en-US" altLang="ja-JP" smtClean="0"/>
              <a:t/>
            </a:r>
            <a:br>
              <a:rPr lang="en-US" altLang="ja-JP" smtClean="0"/>
            </a:br>
            <a:r>
              <a:rPr lang="en-US" altLang="ja-JP" smtClean="0"/>
              <a:t/>
            </a:r>
            <a:br>
              <a:rPr lang="en-US" altLang="ja-JP" smtClean="0"/>
            </a:br>
            <a:endParaRPr lang="en-US" altLang="ja-JP" smtClean="0"/>
          </a:p>
          <a:p>
            <a:pPr marL="457200" indent="-457200">
              <a:buFont typeface="+mj-ea"/>
              <a:buAutoNum type="circleNumDbPlain"/>
            </a:pPr>
            <a:endParaRPr lang="en-US" altLang="ja-JP" smtClean="0"/>
          </a:p>
        </p:txBody>
      </p:sp>
      <p:pic>
        <p:nvPicPr>
          <p:cNvPr id="4" name="図 3"/>
          <p:cNvPicPr>
            <a:picLocks noChangeAspect="1"/>
          </p:cNvPicPr>
          <p:nvPr/>
        </p:nvPicPr>
        <p:blipFill>
          <a:blip r:embed="rId2"/>
          <a:stretch>
            <a:fillRect/>
          </a:stretch>
        </p:blipFill>
        <p:spPr>
          <a:xfrm>
            <a:off x="179512" y="2852920"/>
            <a:ext cx="7240578" cy="1263184"/>
          </a:xfrm>
          <a:prstGeom prst="rect">
            <a:avLst/>
          </a:prstGeom>
        </p:spPr>
      </p:pic>
      <p:graphicFrame>
        <p:nvGraphicFramePr>
          <p:cNvPr id="5" name="表 4"/>
          <p:cNvGraphicFramePr>
            <a:graphicFrameLocks noGrp="1"/>
          </p:cNvGraphicFramePr>
          <p:nvPr>
            <p:extLst>
              <p:ext uri="{D42A27DB-BD31-4B8C-83A1-F6EECF244321}">
                <p14:modId xmlns:p14="http://schemas.microsoft.com/office/powerpoint/2010/main" val="3922169783"/>
              </p:ext>
            </p:extLst>
          </p:nvPr>
        </p:nvGraphicFramePr>
        <p:xfrm>
          <a:off x="251399" y="4495328"/>
          <a:ext cx="8712113" cy="1198880"/>
        </p:xfrm>
        <a:graphic>
          <a:graphicData uri="http://schemas.openxmlformats.org/drawingml/2006/table">
            <a:tbl>
              <a:tblPr firstRow="1" bandRow="1">
                <a:tableStyleId>{93296810-A885-4BE3-A3E7-6D5BEEA58F35}</a:tableStyleId>
              </a:tblPr>
              <a:tblGrid>
                <a:gridCol w="1584221">
                  <a:extLst>
                    <a:ext uri="{9D8B030D-6E8A-4147-A177-3AD203B41FA5}">
                      <a16:colId xmlns:a16="http://schemas.microsoft.com/office/drawing/2014/main" val="2448772164"/>
                    </a:ext>
                  </a:extLst>
                </a:gridCol>
                <a:gridCol w="1512210">
                  <a:extLst>
                    <a:ext uri="{9D8B030D-6E8A-4147-A177-3AD203B41FA5}">
                      <a16:colId xmlns:a16="http://schemas.microsoft.com/office/drawing/2014/main" val="1334665212"/>
                    </a:ext>
                  </a:extLst>
                </a:gridCol>
                <a:gridCol w="1008140">
                  <a:extLst>
                    <a:ext uri="{9D8B030D-6E8A-4147-A177-3AD203B41FA5}">
                      <a16:colId xmlns:a16="http://schemas.microsoft.com/office/drawing/2014/main" val="3272670384"/>
                    </a:ext>
                  </a:extLst>
                </a:gridCol>
                <a:gridCol w="1224170">
                  <a:extLst>
                    <a:ext uri="{9D8B030D-6E8A-4147-A177-3AD203B41FA5}">
                      <a16:colId xmlns:a16="http://schemas.microsoft.com/office/drawing/2014/main" val="1387883647"/>
                    </a:ext>
                  </a:extLst>
                </a:gridCol>
                <a:gridCol w="2016280">
                  <a:extLst>
                    <a:ext uri="{9D8B030D-6E8A-4147-A177-3AD203B41FA5}">
                      <a16:colId xmlns:a16="http://schemas.microsoft.com/office/drawing/2014/main" val="360698662"/>
                    </a:ext>
                  </a:extLst>
                </a:gridCol>
                <a:gridCol w="1367092">
                  <a:extLst>
                    <a:ext uri="{9D8B030D-6E8A-4147-A177-3AD203B41FA5}">
                      <a16:colId xmlns:a16="http://schemas.microsoft.com/office/drawing/2014/main" val="1092489556"/>
                    </a:ext>
                  </a:extLst>
                </a:gridCol>
              </a:tblGrid>
              <a:tr h="370840">
                <a:tc>
                  <a:txBody>
                    <a:bodyPr/>
                    <a:lstStyle/>
                    <a:p>
                      <a:r>
                        <a:rPr kumimoji="1" lang="ja-JP" altLang="en-US" sz="1200" smtClean="0"/>
                        <a:t>メニューグループ：メニュー</a:t>
                      </a:r>
                      <a:endParaRPr kumimoji="1" lang="ja-JP" altLang="en-US" sz="1200"/>
                    </a:p>
                  </a:txBody>
                  <a:tcPr/>
                </a:tc>
                <a:tc>
                  <a:txBody>
                    <a:bodyPr/>
                    <a:lstStyle/>
                    <a:p>
                      <a:r>
                        <a:rPr kumimoji="1" lang="ja-JP" altLang="en-US" sz="1200" smtClean="0"/>
                        <a:t>項目</a:t>
                      </a:r>
                      <a:endParaRPr kumimoji="1" lang="ja-JP" altLang="en-US" sz="1200"/>
                    </a:p>
                  </a:txBody>
                  <a:tcPr/>
                </a:tc>
                <a:tc>
                  <a:txBody>
                    <a:bodyPr/>
                    <a:lstStyle/>
                    <a:p>
                      <a:r>
                        <a:rPr kumimoji="1" lang="ja-JP" altLang="en-US" sz="1200" smtClean="0"/>
                        <a:t>登録方式</a:t>
                      </a:r>
                      <a:endParaRPr kumimoji="1" lang="ja-JP" altLang="en-US" sz="1200"/>
                    </a:p>
                  </a:txBody>
                  <a:tcPr/>
                </a:tc>
                <a:tc>
                  <a:txBody>
                    <a:bodyPr/>
                    <a:lstStyle/>
                    <a:p>
                      <a:r>
                        <a:rPr kumimoji="1" lang="en-US" altLang="ja-JP" sz="1200" smtClean="0"/>
                        <a:t>Movement</a:t>
                      </a:r>
                      <a:endParaRPr kumimoji="1" lang="ja-JP" altLang="en-US" sz="1200"/>
                    </a:p>
                  </a:txBody>
                  <a:tcPr/>
                </a:tc>
                <a:tc>
                  <a:txBody>
                    <a:bodyPr/>
                    <a:lstStyle/>
                    <a:p>
                      <a:r>
                        <a:rPr kumimoji="1" lang="en-US" altLang="ja-JP" sz="1200" smtClean="0"/>
                        <a:t>Value</a:t>
                      </a:r>
                      <a:r>
                        <a:rPr kumimoji="1" lang="ja-JP" altLang="en-US" sz="1200" smtClean="0"/>
                        <a:t>変数</a:t>
                      </a:r>
                      <a:r>
                        <a:rPr kumimoji="1" lang="en-US" altLang="ja-JP" sz="1200" smtClean="0"/>
                        <a:t/>
                      </a:r>
                      <a:br>
                        <a:rPr kumimoji="1" lang="en-US" altLang="ja-JP" sz="1200" smtClean="0"/>
                      </a:br>
                      <a:r>
                        <a:rPr kumimoji="1" lang="ja-JP" altLang="en-US" sz="1200" smtClean="0"/>
                        <a:t>変数名</a:t>
                      </a:r>
                      <a:endParaRPr kumimoji="1" lang="ja-JP" altLang="en-US" sz="12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smtClean="0"/>
                        <a:t>Value</a:t>
                      </a:r>
                      <a:r>
                        <a:rPr kumimoji="1" lang="ja-JP" altLang="en-US" sz="1200" smtClean="0"/>
                        <a:t>変数</a:t>
                      </a:r>
                      <a:r>
                        <a:rPr kumimoji="1" lang="en-US" altLang="ja-JP" sz="1200" smtClean="0"/>
                        <a:t/>
                      </a:r>
                      <a:br>
                        <a:rPr kumimoji="1" lang="en-US" altLang="ja-JP" sz="1200" smtClean="0"/>
                      </a:br>
                      <a:r>
                        <a:rPr kumimoji="1" lang="ja-JP" altLang="en-US" sz="1200" smtClean="0"/>
                        <a:t>メンバー変数名</a:t>
                      </a:r>
                    </a:p>
                  </a:txBody>
                  <a:tcPr/>
                </a:tc>
                <a:extLst>
                  <a:ext uri="{0D108BD9-81ED-4DB2-BD59-A6C34878D82A}">
                    <a16:rowId xmlns:a16="http://schemas.microsoft.com/office/drawing/2014/main" val="634671748"/>
                  </a:ext>
                </a:extLst>
              </a:tr>
              <a:tr h="370840">
                <a:tc>
                  <a:txBody>
                    <a:bodyPr/>
                    <a:lstStyle/>
                    <a:p>
                      <a:r>
                        <a:rPr kumimoji="1" lang="en-US" altLang="ja-JP" sz="1200" err="1" smtClean="0"/>
                        <a:t>LegacyRole</a:t>
                      </a:r>
                      <a:r>
                        <a:rPr kumimoji="1" lang="ja-JP" altLang="en-US" sz="1200" smtClean="0"/>
                        <a:t>実践用</a:t>
                      </a:r>
                      <a:endParaRPr kumimoji="1" lang="ja-JP" altLang="en-US" sz="1200"/>
                    </a:p>
                  </a:txBody>
                  <a:tcPr/>
                </a:tc>
                <a:tc>
                  <a:txBody>
                    <a:bodyPr/>
                    <a:lstStyle/>
                    <a:p>
                      <a:r>
                        <a:rPr kumimoji="1" lang="en-US" altLang="ja-JP" sz="1200" err="1" smtClean="0"/>
                        <a:t>sudoer_name</a:t>
                      </a:r>
                      <a:endParaRPr kumimoji="1" lang="ja-JP" altLang="en-US" sz="1200"/>
                    </a:p>
                  </a:txBody>
                  <a:tcPr/>
                </a:tc>
                <a:tc>
                  <a:txBody>
                    <a:bodyPr/>
                    <a:lstStyle/>
                    <a:p>
                      <a:r>
                        <a:rPr kumimoji="1" lang="en-US" altLang="ja-JP" sz="1200" smtClean="0"/>
                        <a:t>Value</a:t>
                      </a:r>
                      <a:r>
                        <a:rPr kumimoji="1" lang="ja-JP" altLang="en-US" sz="1200" smtClean="0"/>
                        <a:t>型</a:t>
                      </a:r>
                      <a:endParaRPr kumimoji="1" lang="ja-JP" altLang="en-US" sz="1200"/>
                    </a:p>
                  </a:txBody>
                  <a:tcPr/>
                </a:tc>
                <a:tc>
                  <a:txBody>
                    <a:bodyPr/>
                    <a:lstStyle/>
                    <a:p>
                      <a:r>
                        <a:rPr kumimoji="1" lang="en-US" altLang="ja-JP" sz="1200" err="1" smtClean="0"/>
                        <a:t>Sudoer</a:t>
                      </a:r>
                      <a:r>
                        <a:rPr kumimoji="1" lang="ja-JP" altLang="en-US" sz="1200" smtClean="0"/>
                        <a:t>登録</a:t>
                      </a:r>
                      <a:endParaRPr kumimoji="1" lang="ja-JP" altLang="en-US" sz="1200"/>
                    </a:p>
                  </a:txBody>
                  <a:tcPr/>
                </a:tc>
                <a:tc>
                  <a:txBody>
                    <a:bodyPr/>
                    <a:lstStyle/>
                    <a:p>
                      <a:r>
                        <a:rPr kumimoji="1" lang="en-US" altLang="ja-JP" sz="1200" err="1" smtClean="0"/>
                        <a:t>LCA_sudo_users</a:t>
                      </a:r>
                      <a:endParaRPr kumimoji="1" lang="ja-JP" altLang="en-US" sz="1200"/>
                    </a:p>
                  </a:txBody>
                  <a:tcPr/>
                </a:tc>
                <a:tc>
                  <a:txBody>
                    <a:bodyPr/>
                    <a:lstStyle/>
                    <a:p>
                      <a:r>
                        <a:rPr kumimoji="1" lang="en-US" altLang="ja-JP" sz="1200" smtClean="0"/>
                        <a:t>[0].name</a:t>
                      </a:r>
                      <a:endParaRPr kumimoji="1" lang="ja-JP" altLang="en-US" sz="1200"/>
                    </a:p>
                  </a:txBody>
                  <a:tcPr/>
                </a:tc>
                <a:extLst>
                  <a:ext uri="{0D108BD9-81ED-4DB2-BD59-A6C34878D82A}">
                    <a16:rowId xmlns:a16="http://schemas.microsoft.com/office/drawing/2014/main" val="403214773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err="1" smtClean="0"/>
                        <a:t>LegacyRole</a:t>
                      </a:r>
                      <a:r>
                        <a:rPr kumimoji="1" lang="ja-JP" altLang="en-US" sz="1200" smtClean="0"/>
                        <a:t>実践用</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err="1" smtClean="0"/>
                        <a:t>sudoer_filename</a:t>
                      </a:r>
                      <a:endParaRPr kumimoji="1" lang="ja-JP" altLang="en-US" sz="1200" smtClean="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smtClean="0"/>
                        <a:t>Value</a:t>
                      </a:r>
                      <a:r>
                        <a:rPr kumimoji="1" lang="ja-JP" altLang="en-US" sz="1200" smtClean="0"/>
                        <a:t>型</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err="1" smtClean="0"/>
                        <a:t>Sudoer</a:t>
                      </a:r>
                      <a:r>
                        <a:rPr kumimoji="1" lang="ja-JP" altLang="en-US" sz="1200" smtClean="0"/>
                        <a:t>登録</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err="1" smtClean="0"/>
                        <a:t>LCA_sudo_sudoers_file</a:t>
                      </a:r>
                      <a:endParaRPr kumimoji="1" lang="ja-JP" altLang="en-US" sz="1200" smtClean="0"/>
                    </a:p>
                  </a:txBody>
                  <a:tcPr/>
                </a:tc>
                <a:tc>
                  <a:txBody>
                    <a:bodyPr/>
                    <a:lstStyle/>
                    <a:p>
                      <a:endParaRPr kumimoji="1" lang="ja-JP" altLang="en-US" sz="1200"/>
                    </a:p>
                  </a:txBody>
                  <a:tcPr/>
                </a:tc>
                <a:extLst>
                  <a:ext uri="{0D108BD9-81ED-4DB2-BD59-A6C34878D82A}">
                    <a16:rowId xmlns:a16="http://schemas.microsoft.com/office/drawing/2014/main" val="4275036621"/>
                  </a:ext>
                </a:extLst>
              </a:tr>
            </a:tbl>
          </a:graphicData>
        </a:graphic>
      </p:graphicFrame>
      <p:sp>
        <p:nvSpPr>
          <p:cNvPr id="6" name="角丸四角形 5"/>
          <p:cNvSpPr/>
          <p:nvPr/>
        </p:nvSpPr>
        <p:spPr bwMode="auto">
          <a:xfrm>
            <a:off x="539440" y="3140960"/>
            <a:ext cx="6880649" cy="720100"/>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smtClean="0">
              <a:solidFill>
                <a:srgbClr val="FF0000"/>
              </a:solidFill>
              <a:latin typeface="+mn-ea"/>
            </a:endParaRPr>
          </a:p>
        </p:txBody>
      </p:sp>
    </p:spTree>
    <p:extLst>
      <p:ext uri="{BB962C8B-B14F-4D97-AF65-F5344CB8AC3E}">
        <p14:creationId xmlns:p14="http://schemas.microsoft.com/office/powerpoint/2010/main" val="233156864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smtClean="0"/>
              <a:t>2</a:t>
            </a:r>
            <a:r>
              <a:rPr kumimoji="1" lang="en-US" altLang="ja-JP" smtClean="0"/>
              <a:t>.8 </a:t>
            </a:r>
            <a:r>
              <a:rPr kumimoji="1" lang="ja-JP" altLang="en-US" smtClean="0"/>
              <a:t>代入値・対象ホストの確認</a:t>
            </a:r>
            <a:endParaRPr kumimoji="1" lang="ja-JP" altLang="en-US"/>
          </a:p>
        </p:txBody>
      </p:sp>
      <p:sp>
        <p:nvSpPr>
          <p:cNvPr id="3" name="コンテンツ プレースホルダー 2"/>
          <p:cNvSpPr>
            <a:spLocks noGrp="1"/>
          </p:cNvSpPr>
          <p:nvPr>
            <p:ph sz="quarter" idx="10"/>
          </p:nvPr>
        </p:nvSpPr>
        <p:spPr>
          <a:xfrm>
            <a:off x="171232" y="834013"/>
            <a:ext cx="8784976" cy="5616476"/>
          </a:xfrm>
        </p:spPr>
        <p:txBody>
          <a:bodyPr/>
          <a:lstStyle/>
          <a:p>
            <a:r>
              <a:rPr lang="ja-JP" altLang="en-US" b="1" smtClean="0"/>
              <a:t>代入値と作業対象ホストを確認する</a:t>
            </a:r>
            <a:r>
              <a:rPr lang="en-US" altLang="ja-JP" b="1"/>
              <a:t/>
            </a:r>
            <a:br>
              <a:rPr lang="en-US" altLang="ja-JP" b="1"/>
            </a:br>
            <a:r>
              <a:rPr lang="ja-JP" altLang="en-US" sz="1600" smtClean="0"/>
              <a:t>代入値自動登録により指定された値と対象ホストを確認しましょう。</a:t>
            </a:r>
            <a:endParaRPr kumimoji="1" lang="en-US" altLang="ja-JP" sz="1600"/>
          </a:p>
          <a:p>
            <a:pPr marL="0" indent="0">
              <a:buNone/>
            </a:pPr>
            <a:endParaRPr lang="en-US" altLang="ja-JP" sz="1600" smtClean="0"/>
          </a:p>
          <a:p>
            <a:pPr marL="0" indent="0">
              <a:buNone/>
            </a:pPr>
            <a:r>
              <a:rPr lang="ja-JP" altLang="en-US" sz="1600"/>
              <a:t>メニュー</a:t>
            </a:r>
            <a:r>
              <a:rPr lang="en-US" altLang="ja-JP" sz="1600"/>
              <a:t>:</a:t>
            </a:r>
            <a:r>
              <a:rPr lang="ja-JP" altLang="en-US" sz="1600"/>
              <a:t> </a:t>
            </a:r>
            <a:r>
              <a:rPr lang="en-US" altLang="ja-JP" sz="1600" b="1" smtClean="0"/>
              <a:t>Ansible-</a:t>
            </a:r>
            <a:r>
              <a:rPr lang="en-US" altLang="ja-JP" sz="1600" b="1" err="1" smtClean="0"/>
              <a:t>LegacyRole</a:t>
            </a:r>
            <a:r>
              <a:rPr lang="en-US" altLang="ja-JP" sz="1600" b="1" smtClean="0"/>
              <a:t> </a:t>
            </a:r>
            <a:r>
              <a:rPr lang="en-US" altLang="ja-JP" sz="1600" b="1"/>
              <a:t>&gt; </a:t>
            </a:r>
            <a:r>
              <a:rPr lang="ja-JP" altLang="en-US" sz="1600" b="1" smtClean="0"/>
              <a:t>作業対象ホスト＆ </a:t>
            </a:r>
            <a:r>
              <a:rPr lang="en-US" altLang="ja-JP" sz="1600" b="1" smtClean="0"/>
              <a:t>Ansible-</a:t>
            </a:r>
            <a:r>
              <a:rPr lang="en-US" altLang="ja-JP" sz="1600" b="1" err="1" smtClean="0"/>
              <a:t>LegacyRole</a:t>
            </a:r>
            <a:r>
              <a:rPr lang="en-US" altLang="ja-JP" sz="1600" b="1" smtClean="0"/>
              <a:t> &gt; </a:t>
            </a:r>
            <a:r>
              <a:rPr lang="ja-JP" altLang="en-US" sz="1600" b="1" smtClean="0"/>
              <a:t>代入値</a:t>
            </a:r>
            <a:r>
              <a:rPr lang="ja-JP" altLang="en-US" sz="1600" b="1"/>
              <a:t>管理</a:t>
            </a:r>
            <a:endParaRPr lang="en-US" altLang="ja-JP" sz="1600" b="1" smtClean="0"/>
          </a:p>
          <a:p>
            <a:pPr marL="457200" indent="-457200">
              <a:buFont typeface="+mj-ea"/>
              <a:buAutoNum type="circleNumDbPlain"/>
            </a:pPr>
            <a:r>
              <a:rPr lang="en-US" altLang="ja-JP" sz="1600" smtClean="0"/>
              <a:t>[</a:t>
            </a:r>
            <a:r>
              <a:rPr lang="ja-JP" altLang="en-US" sz="1600" smtClean="0"/>
              <a:t>フィルタ</a:t>
            </a:r>
            <a:r>
              <a:rPr lang="en-US" altLang="ja-JP" sz="1600" smtClean="0"/>
              <a:t>]</a:t>
            </a:r>
            <a:r>
              <a:rPr lang="ja-JP" altLang="en-US" sz="1600" smtClean="0"/>
              <a:t>を押下する</a:t>
            </a:r>
          </a:p>
          <a:p>
            <a:pPr marL="457200" indent="-457200">
              <a:buFont typeface="+mj-ea"/>
              <a:buAutoNum type="circleNumDbPlain"/>
            </a:pPr>
            <a:r>
              <a:rPr lang="ja-JP" altLang="en-US" sz="1600" smtClean="0"/>
              <a:t>「</a:t>
            </a:r>
            <a:r>
              <a:rPr lang="en-US" altLang="ja-JP" sz="1600" err="1" smtClean="0"/>
              <a:t>legacyRole</a:t>
            </a:r>
            <a:r>
              <a:rPr lang="ja-JP" altLang="en-US" sz="1600" smtClean="0"/>
              <a:t>代入値自動登録設定プロシージャ」によって正しい値が指定されていることを確認する。</a:t>
            </a:r>
            <a:endParaRPr kumimoji="1" lang="ja-JP" altLang="en-US" sz="1600"/>
          </a:p>
        </p:txBody>
      </p:sp>
      <p:pic>
        <p:nvPicPr>
          <p:cNvPr id="5" name="図 4"/>
          <p:cNvPicPr>
            <a:picLocks noChangeAspect="1"/>
          </p:cNvPicPr>
          <p:nvPr/>
        </p:nvPicPr>
        <p:blipFill>
          <a:blip r:embed="rId2"/>
          <a:stretch>
            <a:fillRect/>
          </a:stretch>
        </p:blipFill>
        <p:spPr>
          <a:xfrm>
            <a:off x="192004" y="3322393"/>
            <a:ext cx="6840828" cy="1125483"/>
          </a:xfrm>
          <a:prstGeom prst="rect">
            <a:avLst/>
          </a:prstGeom>
        </p:spPr>
      </p:pic>
      <p:pic>
        <p:nvPicPr>
          <p:cNvPr id="7" name="図 6"/>
          <p:cNvPicPr>
            <a:picLocks noChangeAspect="1"/>
          </p:cNvPicPr>
          <p:nvPr/>
        </p:nvPicPr>
        <p:blipFill>
          <a:blip r:embed="rId3"/>
          <a:stretch>
            <a:fillRect/>
          </a:stretch>
        </p:blipFill>
        <p:spPr>
          <a:xfrm>
            <a:off x="171232" y="4913075"/>
            <a:ext cx="8504705" cy="1147120"/>
          </a:xfrm>
          <a:prstGeom prst="rect">
            <a:avLst/>
          </a:prstGeom>
        </p:spPr>
      </p:pic>
      <p:sp>
        <p:nvSpPr>
          <p:cNvPr id="8" name="角丸四角形 7"/>
          <p:cNvSpPr/>
          <p:nvPr/>
        </p:nvSpPr>
        <p:spPr bwMode="auto">
          <a:xfrm>
            <a:off x="314946" y="3741194"/>
            <a:ext cx="6717886" cy="706681"/>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smtClean="0">
              <a:solidFill>
                <a:srgbClr val="FF0000"/>
              </a:solidFill>
              <a:latin typeface="+mn-ea"/>
            </a:endParaRPr>
          </a:p>
        </p:txBody>
      </p:sp>
      <p:sp>
        <p:nvSpPr>
          <p:cNvPr id="10" name="角丸四角形 9"/>
          <p:cNvSpPr/>
          <p:nvPr/>
        </p:nvSpPr>
        <p:spPr bwMode="auto">
          <a:xfrm>
            <a:off x="192004" y="5340095"/>
            <a:ext cx="8332266" cy="720100"/>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smtClean="0">
              <a:solidFill>
                <a:srgbClr val="FF0000"/>
              </a:solidFill>
              <a:latin typeface="+mn-ea"/>
            </a:endParaRPr>
          </a:p>
        </p:txBody>
      </p:sp>
      <p:sp>
        <p:nvSpPr>
          <p:cNvPr id="9" name="テキスト ボックス 8"/>
          <p:cNvSpPr txBox="1"/>
          <p:nvPr/>
        </p:nvSpPr>
        <p:spPr>
          <a:xfrm>
            <a:off x="104539" y="3071580"/>
            <a:ext cx="1585888" cy="307777"/>
          </a:xfrm>
          <a:prstGeom prst="rect">
            <a:avLst/>
          </a:prstGeom>
          <a:noFill/>
        </p:spPr>
        <p:txBody>
          <a:bodyPr wrap="square" rtlCol="0">
            <a:spAutoFit/>
          </a:bodyPr>
          <a:lstStyle/>
          <a:p>
            <a:r>
              <a:rPr kumimoji="1" lang="ja-JP" altLang="en-US" sz="1400" u="sng" smtClean="0"/>
              <a:t>作業対象ホスト</a:t>
            </a:r>
            <a:endParaRPr kumimoji="1" lang="ja-JP" altLang="en-US" sz="1400" u="sng"/>
          </a:p>
        </p:txBody>
      </p:sp>
      <p:sp>
        <p:nvSpPr>
          <p:cNvPr id="11" name="テキスト ボックス 10"/>
          <p:cNvSpPr txBox="1"/>
          <p:nvPr/>
        </p:nvSpPr>
        <p:spPr>
          <a:xfrm>
            <a:off x="104539" y="4661386"/>
            <a:ext cx="1585888" cy="307777"/>
          </a:xfrm>
          <a:prstGeom prst="rect">
            <a:avLst/>
          </a:prstGeom>
          <a:noFill/>
        </p:spPr>
        <p:txBody>
          <a:bodyPr wrap="square" rtlCol="0">
            <a:spAutoFit/>
          </a:bodyPr>
          <a:lstStyle/>
          <a:p>
            <a:r>
              <a:rPr kumimoji="1" lang="ja-JP" altLang="en-US" sz="1400" u="sng" smtClean="0"/>
              <a:t>代入値管理</a:t>
            </a:r>
            <a:endParaRPr kumimoji="1" lang="ja-JP" altLang="en-US" sz="1400" u="sng"/>
          </a:p>
        </p:txBody>
      </p:sp>
    </p:spTree>
    <p:extLst>
      <p:ext uri="{BB962C8B-B14F-4D97-AF65-F5344CB8AC3E}">
        <p14:creationId xmlns:p14="http://schemas.microsoft.com/office/powerpoint/2010/main" val="246856107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smtClean="0"/>
              <a:t>2.9 </a:t>
            </a:r>
            <a:r>
              <a:rPr kumimoji="1" lang="ja-JP" altLang="en-US" smtClean="0"/>
              <a:t>作業の実行 </a:t>
            </a:r>
            <a:r>
              <a:rPr lang="en-US" altLang="ja-JP"/>
              <a:t>(1/2)</a:t>
            </a:r>
            <a:endParaRPr kumimoji="1" lang="ja-JP" altLang="en-US"/>
          </a:p>
        </p:txBody>
      </p:sp>
      <p:sp>
        <p:nvSpPr>
          <p:cNvPr id="3" name="コンテンツ プレースホルダー 2"/>
          <p:cNvSpPr>
            <a:spLocks noGrp="1"/>
          </p:cNvSpPr>
          <p:nvPr>
            <p:ph sz="quarter" idx="10"/>
          </p:nvPr>
        </p:nvSpPr>
        <p:spPr/>
        <p:txBody>
          <a:bodyPr/>
          <a:lstStyle/>
          <a:p>
            <a:r>
              <a:rPr kumimoji="1" lang="en-US" altLang="ja-JP" b="1" smtClean="0"/>
              <a:t>Movement</a:t>
            </a:r>
            <a:r>
              <a:rPr kumimoji="1" lang="ja-JP" altLang="en-US" b="1" smtClean="0"/>
              <a:t>を直接実行する</a:t>
            </a:r>
            <a:r>
              <a:rPr lang="en-US" altLang="ja-JP" b="1"/>
              <a:t/>
            </a:r>
            <a:br>
              <a:rPr lang="en-US" altLang="ja-JP" b="1"/>
            </a:br>
            <a:r>
              <a:rPr lang="ja-JP" altLang="en-US" sz="1600" smtClean="0"/>
              <a:t>本シナリオで作成した</a:t>
            </a:r>
            <a:r>
              <a:rPr lang="en-US" altLang="ja-JP" sz="1600" smtClean="0"/>
              <a:t>Movement</a:t>
            </a:r>
            <a:r>
              <a:rPr lang="ja-JP" altLang="en-US" sz="1600" smtClean="0"/>
              <a:t>は一つです。</a:t>
            </a:r>
            <a:r>
              <a:rPr lang="en-US" altLang="ja-JP" sz="1600"/>
              <a:t/>
            </a:r>
            <a:br>
              <a:rPr lang="en-US" altLang="ja-JP" sz="1600"/>
            </a:br>
            <a:r>
              <a:rPr lang="en-US" altLang="ja-JP" sz="1600" smtClean="0"/>
              <a:t>Conductor</a:t>
            </a:r>
            <a:r>
              <a:rPr lang="ja-JP" altLang="en-US" sz="1600" smtClean="0"/>
              <a:t>の作成を省き、</a:t>
            </a:r>
            <a:r>
              <a:rPr lang="ja-JP" altLang="en-US" sz="1600" smtClean="0">
                <a:solidFill>
                  <a:srgbClr val="FF0000"/>
                </a:solidFill>
              </a:rPr>
              <a:t>直接実行</a:t>
            </a:r>
            <a:r>
              <a:rPr lang="ja-JP" altLang="en-US" sz="1600" smtClean="0"/>
              <a:t>機能を使用しましょう。</a:t>
            </a:r>
            <a:r>
              <a:rPr lang="en-US" altLang="ja-JP" sz="1600"/>
              <a:t/>
            </a:r>
            <a:br>
              <a:rPr lang="en-US" altLang="ja-JP" sz="1600"/>
            </a:br>
            <a:endParaRPr lang="en-US" altLang="ja-JP" sz="1600"/>
          </a:p>
          <a:p>
            <a:pPr marL="0" indent="0">
              <a:buNone/>
            </a:pPr>
            <a:r>
              <a:rPr lang="ja-JP" altLang="en-US" sz="1600" smtClean="0"/>
              <a:t>メニュー</a:t>
            </a:r>
            <a:r>
              <a:rPr lang="en-US" altLang="ja-JP" sz="1600" smtClean="0"/>
              <a:t>: </a:t>
            </a:r>
            <a:r>
              <a:rPr lang="en-US" altLang="ja-JP" sz="1600" b="1"/>
              <a:t>Ansible-</a:t>
            </a:r>
            <a:r>
              <a:rPr lang="en-US" altLang="ja-JP" sz="1600" b="1" err="1"/>
              <a:t>LegacyRole</a:t>
            </a:r>
            <a:r>
              <a:rPr lang="en-US" altLang="ja-JP" sz="1600" b="1"/>
              <a:t> &gt; </a:t>
            </a:r>
            <a:r>
              <a:rPr lang="ja-JP" altLang="en-US" sz="1600" b="1" smtClean="0"/>
              <a:t>作業実行</a:t>
            </a:r>
            <a:endParaRPr lang="en-US" altLang="ja-JP" sz="1600"/>
          </a:p>
          <a:p>
            <a:pPr marL="0" indent="0">
              <a:buNone/>
            </a:pPr>
            <a:endParaRPr kumimoji="1" lang="en-US" altLang="ja-JP" sz="1800" smtClean="0"/>
          </a:p>
          <a:p>
            <a:pPr marL="457200" indent="-457200">
              <a:buFont typeface="+mj-ea"/>
              <a:buAutoNum type="circleNumDbPlain"/>
            </a:pPr>
            <a:endParaRPr lang="en-US" altLang="ja-JP" smtClean="0"/>
          </a:p>
          <a:p>
            <a:pPr marL="457200" indent="-457200">
              <a:buFont typeface="+mj-ea"/>
              <a:buAutoNum type="circleNumDbPlain"/>
            </a:pPr>
            <a:endParaRPr lang="en-US" altLang="ja-JP" smtClean="0"/>
          </a:p>
          <a:p>
            <a:pPr marL="457200" indent="-457200">
              <a:buFont typeface="+mj-ea"/>
              <a:buAutoNum type="circleNumDbPlain"/>
            </a:pPr>
            <a:endParaRPr kumimoji="1" lang="en-US" altLang="ja-JP" smtClean="0"/>
          </a:p>
          <a:p>
            <a:pPr marL="0" indent="0">
              <a:buNone/>
            </a:pPr>
            <a:endParaRPr kumimoji="1" lang="ja-JP" altLang="en-US" sz="1800"/>
          </a:p>
        </p:txBody>
      </p:sp>
      <p:pic>
        <p:nvPicPr>
          <p:cNvPr id="5" name="図 4"/>
          <p:cNvPicPr>
            <a:picLocks noChangeAspect="1"/>
          </p:cNvPicPr>
          <p:nvPr/>
        </p:nvPicPr>
        <p:blipFill>
          <a:blip r:embed="rId2"/>
          <a:stretch>
            <a:fillRect/>
          </a:stretch>
        </p:blipFill>
        <p:spPr>
          <a:xfrm>
            <a:off x="179512" y="2420860"/>
            <a:ext cx="6220033" cy="3528490"/>
          </a:xfrm>
          <a:prstGeom prst="rect">
            <a:avLst/>
          </a:prstGeom>
        </p:spPr>
      </p:pic>
      <p:sp>
        <p:nvSpPr>
          <p:cNvPr id="6" name="角丸四角形 5"/>
          <p:cNvSpPr/>
          <p:nvPr/>
        </p:nvSpPr>
        <p:spPr bwMode="auto">
          <a:xfrm>
            <a:off x="3347831" y="2420860"/>
            <a:ext cx="2448340" cy="432060"/>
          </a:xfrm>
          <a:prstGeom prst="roundRect">
            <a:avLst/>
          </a:prstGeom>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200" smtClean="0">
                <a:solidFill>
                  <a:schemeClr val="tx1"/>
                </a:solidFill>
                <a:latin typeface="+mn-ea"/>
              </a:rPr>
              <a:t>実行する</a:t>
            </a:r>
            <a:r>
              <a:rPr lang="en-US" altLang="ja-JP" sz="1200" smtClean="0">
                <a:solidFill>
                  <a:schemeClr val="tx1"/>
                </a:solidFill>
                <a:latin typeface="+mn-ea"/>
              </a:rPr>
              <a:t>Movement</a:t>
            </a:r>
            <a:r>
              <a:rPr lang="ja-JP" altLang="en-US" sz="1200" smtClean="0">
                <a:solidFill>
                  <a:schemeClr val="tx1"/>
                </a:solidFill>
                <a:latin typeface="+mn-ea"/>
              </a:rPr>
              <a:t>を選択する。</a:t>
            </a:r>
            <a:endParaRPr lang="en-US" altLang="ja-JP" sz="1200">
              <a:solidFill>
                <a:schemeClr val="tx1"/>
              </a:solidFill>
              <a:latin typeface="+mn-ea"/>
            </a:endParaRPr>
          </a:p>
        </p:txBody>
      </p:sp>
      <p:sp>
        <p:nvSpPr>
          <p:cNvPr id="7" name="円形吹き出し 6"/>
          <p:cNvSpPr/>
          <p:nvPr/>
        </p:nvSpPr>
        <p:spPr bwMode="auto">
          <a:xfrm>
            <a:off x="3197059" y="2683027"/>
            <a:ext cx="301542" cy="312200"/>
          </a:xfrm>
          <a:prstGeom prst="wedgeEllipseCallout">
            <a:avLst>
              <a:gd name="adj1" fmla="val 8979"/>
              <a:gd name="adj2" fmla="val 123761"/>
            </a:avLst>
          </a:prstGeom>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algn="ctr"/>
            <a:r>
              <a:rPr kumimoji="1" lang="ja-JP" altLang="en-US" sz="1400" b="1" smtClean="0">
                <a:latin typeface="+mn-ea"/>
              </a:rPr>
              <a:t>１</a:t>
            </a:r>
          </a:p>
        </p:txBody>
      </p:sp>
      <p:sp>
        <p:nvSpPr>
          <p:cNvPr id="8" name="角丸四角形 7"/>
          <p:cNvSpPr/>
          <p:nvPr/>
        </p:nvSpPr>
        <p:spPr bwMode="auto">
          <a:xfrm>
            <a:off x="1115520" y="3356990"/>
            <a:ext cx="5112711" cy="288040"/>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smtClean="0">
              <a:solidFill>
                <a:srgbClr val="FF0000"/>
              </a:solidFill>
              <a:latin typeface="+mn-ea"/>
            </a:endParaRPr>
          </a:p>
        </p:txBody>
      </p:sp>
      <p:sp>
        <p:nvSpPr>
          <p:cNvPr id="9" name="角丸四角形 8"/>
          <p:cNvSpPr/>
          <p:nvPr/>
        </p:nvSpPr>
        <p:spPr bwMode="auto">
          <a:xfrm>
            <a:off x="1043512" y="4546560"/>
            <a:ext cx="3600500" cy="288040"/>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smtClean="0">
              <a:solidFill>
                <a:srgbClr val="FF0000"/>
              </a:solidFill>
              <a:latin typeface="+mn-ea"/>
            </a:endParaRPr>
          </a:p>
        </p:txBody>
      </p:sp>
      <p:sp>
        <p:nvSpPr>
          <p:cNvPr id="10" name="角丸四角形 9"/>
          <p:cNvSpPr/>
          <p:nvPr/>
        </p:nvSpPr>
        <p:spPr bwMode="auto">
          <a:xfrm>
            <a:off x="3347831" y="3655887"/>
            <a:ext cx="2448340" cy="432060"/>
          </a:xfrm>
          <a:prstGeom prst="roundRect">
            <a:avLst/>
          </a:prstGeom>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200" smtClean="0">
                <a:solidFill>
                  <a:schemeClr val="tx1"/>
                </a:solidFill>
                <a:latin typeface="+mn-ea"/>
              </a:rPr>
              <a:t>オペレーションを選択する。</a:t>
            </a:r>
            <a:endParaRPr lang="en-US" altLang="ja-JP" sz="1200">
              <a:solidFill>
                <a:schemeClr val="tx1"/>
              </a:solidFill>
              <a:latin typeface="+mn-ea"/>
            </a:endParaRPr>
          </a:p>
        </p:txBody>
      </p:sp>
      <p:sp>
        <p:nvSpPr>
          <p:cNvPr id="11" name="円形吹き出し 10"/>
          <p:cNvSpPr/>
          <p:nvPr/>
        </p:nvSpPr>
        <p:spPr bwMode="auto">
          <a:xfrm>
            <a:off x="3197059" y="3918054"/>
            <a:ext cx="301542" cy="312200"/>
          </a:xfrm>
          <a:prstGeom prst="wedgeEllipseCallout">
            <a:avLst>
              <a:gd name="adj1" fmla="val 8979"/>
              <a:gd name="adj2" fmla="val 123761"/>
            </a:avLst>
          </a:prstGeom>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algn="ctr"/>
            <a:r>
              <a:rPr lang="ja-JP" altLang="en-US" sz="1400" b="1">
                <a:latin typeface="+mn-ea"/>
              </a:rPr>
              <a:t>２</a:t>
            </a:r>
            <a:endParaRPr kumimoji="1" lang="ja-JP" altLang="en-US" sz="1400" b="1" smtClean="0">
              <a:latin typeface="+mn-ea"/>
            </a:endParaRPr>
          </a:p>
        </p:txBody>
      </p:sp>
      <p:sp>
        <p:nvSpPr>
          <p:cNvPr id="12" name="角丸四角形 11"/>
          <p:cNvSpPr/>
          <p:nvPr/>
        </p:nvSpPr>
        <p:spPr bwMode="auto">
          <a:xfrm>
            <a:off x="2843761" y="5229249"/>
            <a:ext cx="2160300" cy="301779"/>
          </a:xfrm>
          <a:prstGeom prst="roundRect">
            <a:avLst/>
          </a:prstGeom>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en-US" altLang="ja-JP" sz="1200" smtClean="0">
                <a:solidFill>
                  <a:schemeClr val="tx1"/>
                </a:solidFill>
                <a:latin typeface="+mn-ea"/>
              </a:rPr>
              <a:t>[</a:t>
            </a:r>
            <a:r>
              <a:rPr lang="ja-JP" altLang="en-US" sz="1200" smtClean="0">
                <a:solidFill>
                  <a:schemeClr val="tx1"/>
                </a:solidFill>
                <a:latin typeface="+mn-ea"/>
              </a:rPr>
              <a:t>実行</a:t>
            </a:r>
            <a:r>
              <a:rPr lang="en-US" altLang="ja-JP" sz="1200" smtClean="0">
                <a:solidFill>
                  <a:schemeClr val="tx1"/>
                </a:solidFill>
                <a:latin typeface="+mn-ea"/>
              </a:rPr>
              <a:t>]</a:t>
            </a:r>
            <a:r>
              <a:rPr lang="ja-JP" altLang="en-US" sz="1200" smtClean="0">
                <a:solidFill>
                  <a:schemeClr val="tx1"/>
                </a:solidFill>
                <a:latin typeface="+mn-ea"/>
              </a:rPr>
              <a:t>を</a:t>
            </a:r>
            <a:r>
              <a:rPr lang="ja-JP" altLang="en-US" sz="1200">
                <a:solidFill>
                  <a:schemeClr val="tx1"/>
                </a:solidFill>
                <a:latin typeface="+mn-ea"/>
              </a:rPr>
              <a:t>押下</a:t>
            </a:r>
            <a:r>
              <a:rPr lang="ja-JP" altLang="en-US" sz="1200" smtClean="0">
                <a:solidFill>
                  <a:schemeClr val="tx1"/>
                </a:solidFill>
                <a:latin typeface="+mn-ea"/>
              </a:rPr>
              <a:t>する。</a:t>
            </a:r>
            <a:endParaRPr lang="en-US" altLang="ja-JP" sz="1200">
              <a:solidFill>
                <a:schemeClr val="tx1"/>
              </a:solidFill>
              <a:latin typeface="+mn-ea"/>
            </a:endParaRPr>
          </a:p>
        </p:txBody>
      </p:sp>
      <p:sp>
        <p:nvSpPr>
          <p:cNvPr id="13" name="円形吹き出し 12"/>
          <p:cNvSpPr/>
          <p:nvPr/>
        </p:nvSpPr>
        <p:spPr bwMode="auto">
          <a:xfrm>
            <a:off x="2692989" y="5361136"/>
            <a:ext cx="301542" cy="312200"/>
          </a:xfrm>
          <a:prstGeom prst="wedgeEllipseCallout">
            <a:avLst>
              <a:gd name="adj1" fmla="val -63437"/>
              <a:gd name="adj2" fmla="val 40703"/>
            </a:avLst>
          </a:prstGeom>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algn="ctr"/>
            <a:r>
              <a:rPr kumimoji="1" lang="en-US" altLang="ja-JP" sz="1400" b="1" smtClean="0">
                <a:latin typeface="+mn-ea"/>
              </a:rPr>
              <a:t>3</a:t>
            </a:r>
            <a:endParaRPr kumimoji="1" lang="ja-JP" altLang="en-US" sz="1400" b="1" smtClean="0">
              <a:latin typeface="+mn-ea"/>
            </a:endParaRPr>
          </a:p>
        </p:txBody>
      </p:sp>
      <p:sp>
        <p:nvSpPr>
          <p:cNvPr id="14" name="角丸四角形 13"/>
          <p:cNvSpPr/>
          <p:nvPr/>
        </p:nvSpPr>
        <p:spPr bwMode="auto">
          <a:xfrm>
            <a:off x="1835621" y="5644866"/>
            <a:ext cx="927749" cy="232474"/>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smtClean="0">
              <a:solidFill>
                <a:srgbClr val="FF0000"/>
              </a:solidFill>
              <a:latin typeface="+mn-ea"/>
            </a:endParaRPr>
          </a:p>
        </p:txBody>
      </p:sp>
      <p:grpSp>
        <p:nvGrpSpPr>
          <p:cNvPr id="21" name="グループ化 20"/>
          <p:cNvGrpSpPr/>
          <p:nvPr/>
        </p:nvGrpSpPr>
        <p:grpSpPr>
          <a:xfrm>
            <a:off x="5848257" y="5058261"/>
            <a:ext cx="3197035" cy="1345755"/>
            <a:chOff x="5244298" y="5000704"/>
            <a:chExt cx="3197035" cy="1345755"/>
          </a:xfrm>
        </p:grpSpPr>
        <p:sp>
          <p:nvSpPr>
            <p:cNvPr id="22" name="角丸四角形 21"/>
            <p:cNvSpPr/>
            <p:nvPr/>
          </p:nvSpPr>
          <p:spPr bwMode="auto">
            <a:xfrm>
              <a:off x="5481096" y="5297957"/>
              <a:ext cx="2960237" cy="1048502"/>
            </a:xfrm>
            <a:prstGeom prst="roundRect">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200" smtClean="0">
                  <a:solidFill>
                    <a:schemeClr val="tx1"/>
                  </a:solidFill>
                  <a:latin typeface="+mn-ea"/>
                </a:rPr>
                <a:t>実行後、自動で</a:t>
              </a:r>
              <a:r>
                <a:rPr lang="en-US" altLang="ja-JP" sz="1200" smtClean="0">
                  <a:solidFill>
                    <a:schemeClr val="tx1"/>
                  </a:solidFill>
                  <a:latin typeface="+mn-ea"/>
                </a:rPr>
                <a:t>【</a:t>
              </a:r>
              <a:r>
                <a:rPr lang="ja-JP" altLang="en-US" sz="1200" smtClean="0">
                  <a:solidFill>
                    <a:schemeClr val="tx1"/>
                  </a:solidFill>
                  <a:latin typeface="+mn-ea"/>
                </a:rPr>
                <a:t>作業確認</a:t>
              </a:r>
              <a:r>
                <a:rPr lang="en-US" altLang="ja-JP" sz="1200" smtClean="0">
                  <a:solidFill>
                    <a:schemeClr val="tx1"/>
                  </a:solidFill>
                  <a:latin typeface="+mn-ea"/>
                </a:rPr>
                <a:t>】</a:t>
              </a:r>
              <a:br>
                <a:rPr lang="en-US" altLang="ja-JP" sz="1200" smtClean="0">
                  <a:solidFill>
                    <a:schemeClr val="tx1"/>
                  </a:solidFill>
                  <a:latin typeface="+mn-ea"/>
                </a:rPr>
              </a:br>
              <a:r>
                <a:rPr lang="ja-JP" altLang="en-US" sz="1200" smtClean="0">
                  <a:solidFill>
                    <a:schemeClr val="tx1"/>
                  </a:solidFill>
                  <a:latin typeface="+mn-ea"/>
                </a:rPr>
                <a:t>へ画面遷移します。</a:t>
              </a:r>
              <a:endParaRPr lang="en-US" altLang="ja-JP" sz="1200" smtClean="0">
                <a:solidFill>
                  <a:srgbClr val="FF0000"/>
                </a:solidFill>
                <a:latin typeface="+mn-ea"/>
              </a:endParaRPr>
            </a:p>
          </p:txBody>
        </p:sp>
        <p:sp>
          <p:nvSpPr>
            <p:cNvPr id="23" name="円/楕円 44"/>
            <p:cNvSpPr/>
            <p:nvPr/>
          </p:nvSpPr>
          <p:spPr bwMode="auto">
            <a:xfrm>
              <a:off x="5244298" y="5000704"/>
              <a:ext cx="565503" cy="549789"/>
            </a:xfrm>
            <a:prstGeom prst="ellipse">
              <a:avLst/>
            </a:prstGeom>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36000" tIns="72000" rIns="36000" bIns="36000" numCol="1" spcCol="0" rtlCol="0" fromWordArt="0" anchor="ctr" anchorCtr="0" forceAA="0" compatLnSpc="1">
              <a:prstTxWarp prst="textNoShape">
                <a:avLst/>
              </a:prstTxWarp>
              <a:noAutofit/>
            </a:bodyPr>
            <a:lstStyle/>
            <a:p>
              <a:pPr algn="ctr"/>
              <a:endParaRPr lang="ja-JP" altLang="en-US" sz="1200" b="1">
                <a:solidFill>
                  <a:schemeClr val="bg1"/>
                </a:solidFill>
                <a:latin typeface="+mj-ea"/>
              </a:endParaRPr>
            </a:p>
          </p:txBody>
        </p:sp>
        <p:sp>
          <p:nvSpPr>
            <p:cNvPr id="24" name="テキスト ボックス 23"/>
            <p:cNvSpPr txBox="1"/>
            <p:nvPr/>
          </p:nvSpPr>
          <p:spPr>
            <a:xfrm>
              <a:off x="5267770" y="5161213"/>
              <a:ext cx="576081" cy="307777"/>
            </a:xfrm>
            <a:prstGeom prst="rect">
              <a:avLst/>
            </a:prstGeom>
            <a:noFill/>
          </p:spPr>
          <p:txBody>
            <a:bodyPr wrap="square" rtlCol="0">
              <a:spAutoFit/>
            </a:bodyPr>
            <a:lstStyle/>
            <a:p>
              <a:r>
                <a:rPr lang="en-US" altLang="ja-JP" sz="1400" b="1">
                  <a:solidFill>
                    <a:schemeClr val="bg1"/>
                  </a:solidFill>
                </a:rPr>
                <a:t>T</a:t>
              </a:r>
              <a:r>
                <a:rPr kumimoji="1" lang="en-US" altLang="ja-JP" sz="1400" b="1" smtClean="0">
                  <a:solidFill>
                    <a:schemeClr val="bg1"/>
                  </a:solidFill>
                </a:rPr>
                <a:t>ips</a:t>
              </a:r>
              <a:endParaRPr kumimoji="1" lang="ja-JP" altLang="en-US" sz="1400" b="1">
                <a:solidFill>
                  <a:schemeClr val="bg1"/>
                </a:solidFill>
              </a:endParaRPr>
            </a:p>
          </p:txBody>
        </p:sp>
      </p:grpSp>
    </p:spTree>
    <p:extLst>
      <p:ext uri="{BB962C8B-B14F-4D97-AF65-F5344CB8AC3E}">
        <p14:creationId xmlns:p14="http://schemas.microsoft.com/office/powerpoint/2010/main" val="176035283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smtClean="0"/>
              <a:t>2.9</a:t>
            </a:r>
            <a:r>
              <a:rPr kumimoji="1" lang="ja-JP" altLang="en-US" smtClean="0"/>
              <a:t> 作業の実行 </a:t>
            </a:r>
            <a:r>
              <a:rPr kumimoji="1" lang="en-US" altLang="ja-JP" smtClean="0"/>
              <a:t>(2/2)</a:t>
            </a:r>
            <a:endParaRPr kumimoji="1" lang="ja-JP" altLang="en-US"/>
          </a:p>
        </p:txBody>
      </p:sp>
      <p:sp>
        <p:nvSpPr>
          <p:cNvPr id="3" name="コンテンツ プレースホルダー 2"/>
          <p:cNvSpPr>
            <a:spLocks noGrp="1"/>
          </p:cNvSpPr>
          <p:nvPr>
            <p:ph sz="quarter" idx="10"/>
          </p:nvPr>
        </p:nvSpPr>
        <p:spPr/>
        <p:txBody>
          <a:bodyPr/>
          <a:lstStyle/>
          <a:p>
            <a:r>
              <a:rPr lang="ja-JP" altLang="en-US" b="1" smtClean="0"/>
              <a:t>実行結果を確認する</a:t>
            </a:r>
            <a:r>
              <a:rPr kumimoji="1" lang="ja-JP" altLang="en-US" smtClean="0"/>
              <a:t>　</a:t>
            </a:r>
            <a:r>
              <a:rPr kumimoji="1" lang="en-US" altLang="ja-JP" smtClean="0"/>
              <a:t/>
            </a:r>
            <a:br>
              <a:rPr kumimoji="1" lang="en-US" altLang="ja-JP" smtClean="0"/>
            </a:br>
            <a:r>
              <a:rPr kumimoji="1" lang="ja-JP" altLang="en-US" sz="1600" smtClean="0"/>
              <a:t>作業を実行する</a:t>
            </a:r>
            <a:r>
              <a:rPr lang="ja-JP" altLang="en-US" sz="1600" smtClean="0"/>
              <a:t>と画面が遷移し、</a:t>
            </a:r>
            <a:r>
              <a:rPr lang="ja-JP" altLang="en-US" sz="1600" smtClean="0">
                <a:solidFill>
                  <a:srgbClr val="FF0000"/>
                </a:solidFill>
              </a:rPr>
              <a:t>実行ステータス</a:t>
            </a:r>
            <a:r>
              <a:rPr lang="ja-JP" altLang="en-US" sz="1600" smtClean="0"/>
              <a:t>や</a:t>
            </a:r>
            <a:r>
              <a:rPr lang="ja-JP" altLang="en-US" sz="1600" smtClean="0">
                <a:solidFill>
                  <a:srgbClr val="FF0000"/>
                </a:solidFill>
              </a:rPr>
              <a:t>ログ</a:t>
            </a:r>
            <a:r>
              <a:rPr lang="ja-JP" altLang="en-US" sz="1600" smtClean="0"/>
              <a:t>が表示されます。</a:t>
            </a:r>
            <a:r>
              <a:rPr kumimoji="1" lang="en-US" altLang="ja-JP" sz="1600" smtClean="0"/>
              <a:t/>
            </a:r>
            <a:br>
              <a:rPr kumimoji="1" lang="en-US" altLang="ja-JP" sz="1600" smtClean="0"/>
            </a:br>
            <a:endParaRPr kumimoji="1" lang="en-US" altLang="ja-JP" sz="1600" smtClean="0"/>
          </a:p>
          <a:p>
            <a:pPr marL="0" indent="0">
              <a:buNone/>
            </a:pPr>
            <a:r>
              <a:rPr kumimoji="1" lang="ja-JP" altLang="en-US" sz="1600" smtClean="0"/>
              <a:t>メニュー： </a:t>
            </a:r>
            <a:r>
              <a:rPr lang="en-US" altLang="ja-JP" sz="1600" b="1"/>
              <a:t>Ansible-</a:t>
            </a:r>
            <a:r>
              <a:rPr lang="en-US" altLang="ja-JP" sz="1600" b="1" err="1"/>
              <a:t>LegacyRole</a:t>
            </a:r>
            <a:r>
              <a:rPr lang="en-US" altLang="ja-JP" sz="1600" b="1"/>
              <a:t> &gt; </a:t>
            </a:r>
            <a:r>
              <a:rPr lang="ja-JP" altLang="en-US" sz="1600" b="1" smtClean="0"/>
              <a:t>作業確認</a:t>
            </a:r>
            <a:endParaRPr lang="en-US" altLang="ja-JP" sz="1600"/>
          </a:p>
          <a:p>
            <a:pPr marL="0" indent="0">
              <a:buNone/>
            </a:pPr>
            <a:endParaRPr kumimoji="1" lang="ja-JP" altLang="en-US" sz="1600"/>
          </a:p>
        </p:txBody>
      </p:sp>
      <p:pic>
        <p:nvPicPr>
          <p:cNvPr id="4" name="図 3"/>
          <p:cNvPicPr>
            <a:picLocks noChangeAspect="1"/>
          </p:cNvPicPr>
          <p:nvPr/>
        </p:nvPicPr>
        <p:blipFill>
          <a:blip r:embed="rId2"/>
          <a:stretch>
            <a:fillRect/>
          </a:stretch>
        </p:blipFill>
        <p:spPr>
          <a:xfrm>
            <a:off x="234789" y="2132820"/>
            <a:ext cx="3526890" cy="4104570"/>
          </a:xfrm>
          <a:prstGeom prst="rect">
            <a:avLst/>
          </a:prstGeom>
        </p:spPr>
      </p:pic>
      <p:pic>
        <p:nvPicPr>
          <p:cNvPr id="5" name="図 4"/>
          <p:cNvPicPr>
            <a:picLocks noChangeAspect="1"/>
          </p:cNvPicPr>
          <p:nvPr/>
        </p:nvPicPr>
        <p:blipFill>
          <a:blip r:embed="rId3"/>
          <a:stretch>
            <a:fillRect/>
          </a:stretch>
        </p:blipFill>
        <p:spPr>
          <a:xfrm>
            <a:off x="3851900" y="2132820"/>
            <a:ext cx="4549535" cy="2295707"/>
          </a:xfrm>
          <a:prstGeom prst="rect">
            <a:avLst/>
          </a:prstGeom>
        </p:spPr>
      </p:pic>
      <p:sp>
        <p:nvSpPr>
          <p:cNvPr id="6" name="角丸四角形 5"/>
          <p:cNvSpPr/>
          <p:nvPr/>
        </p:nvSpPr>
        <p:spPr bwMode="auto">
          <a:xfrm>
            <a:off x="1187529" y="2492870"/>
            <a:ext cx="2574150" cy="3240450"/>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smtClean="0">
              <a:solidFill>
                <a:srgbClr val="FF0000"/>
              </a:solidFill>
              <a:latin typeface="+mn-ea"/>
            </a:endParaRPr>
          </a:p>
        </p:txBody>
      </p:sp>
      <p:sp>
        <p:nvSpPr>
          <p:cNvPr id="7" name="角丸四角形 6"/>
          <p:cNvSpPr/>
          <p:nvPr/>
        </p:nvSpPr>
        <p:spPr bwMode="auto">
          <a:xfrm>
            <a:off x="3851899" y="2200408"/>
            <a:ext cx="4549535" cy="2020702"/>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smtClean="0">
              <a:solidFill>
                <a:srgbClr val="FF0000"/>
              </a:solidFill>
              <a:latin typeface="+mn-ea"/>
            </a:endParaRPr>
          </a:p>
        </p:txBody>
      </p:sp>
      <p:grpSp>
        <p:nvGrpSpPr>
          <p:cNvPr id="8" name="グループ化 7"/>
          <p:cNvGrpSpPr/>
          <p:nvPr/>
        </p:nvGrpSpPr>
        <p:grpSpPr>
          <a:xfrm>
            <a:off x="5719549" y="5336413"/>
            <a:ext cx="3243964" cy="1061098"/>
            <a:chOff x="5197369" y="5285360"/>
            <a:chExt cx="3243964" cy="1061098"/>
          </a:xfrm>
        </p:grpSpPr>
        <p:sp>
          <p:nvSpPr>
            <p:cNvPr id="9" name="角丸四角形 8"/>
            <p:cNvSpPr/>
            <p:nvPr/>
          </p:nvSpPr>
          <p:spPr bwMode="auto">
            <a:xfrm>
              <a:off x="5481096" y="5673581"/>
              <a:ext cx="2960237" cy="672877"/>
            </a:xfrm>
            <a:prstGeom prst="roundRect">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200">
                  <a:solidFill>
                    <a:schemeClr val="tx1"/>
                  </a:solidFill>
                  <a:latin typeface="+mn-ea"/>
                </a:rPr>
                <a:t>結果</a:t>
              </a:r>
              <a:r>
                <a:rPr lang="ja-JP" altLang="en-US" sz="1200" smtClean="0">
                  <a:solidFill>
                    <a:schemeClr val="tx1"/>
                  </a:solidFill>
                  <a:latin typeface="+mn-ea"/>
                </a:rPr>
                <a:t>を対象ホストで確認する場合、</a:t>
              </a:r>
              <a:r>
                <a:rPr lang="en-US" altLang="ja-JP" sz="1200" smtClean="0">
                  <a:solidFill>
                    <a:schemeClr val="tx1"/>
                  </a:solidFill>
                  <a:latin typeface="+mn-ea"/>
                </a:rPr>
                <a:t/>
              </a:r>
              <a:br>
                <a:rPr lang="en-US" altLang="ja-JP" sz="1200" smtClean="0">
                  <a:solidFill>
                    <a:schemeClr val="tx1"/>
                  </a:solidFill>
                  <a:latin typeface="+mn-ea"/>
                </a:rPr>
              </a:br>
              <a:r>
                <a:rPr lang="en-US" altLang="ja-JP" sz="1200" smtClean="0">
                  <a:solidFill>
                    <a:schemeClr val="tx1"/>
                  </a:solidFill>
                  <a:latin typeface="+mn-ea"/>
                </a:rPr>
                <a:t>/etc/sudoers.d</a:t>
              </a:r>
              <a:r>
                <a:rPr lang="ja-JP" altLang="en-US" sz="1200" smtClean="0">
                  <a:solidFill>
                    <a:schemeClr val="tx1"/>
                  </a:solidFill>
                  <a:latin typeface="+mn-ea"/>
                </a:rPr>
                <a:t>配下をご参照ください。</a:t>
              </a:r>
              <a:endParaRPr lang="en-US" altLang="ja-JP" sz="1200" smtClean="0">
                <a:solidFill>
                  <a:schemeClr val="tx1"/>
                </a:solidFill>
                <a:latin typeface="+mn-ea"/>
              </a:endParaRPr>
            </a:p>
          </p:txBody>
        </p:sp>
        <p:sp>
          <p:nvSpPr>
            <p:cNvPr id="10" name="円/楕円 44"/>
            <p:cNvSpPr/>
            <p:nvPr/>
          </p:nvSpPr>
          <p:spPr bwMode="auto">
            <a:xfrm>
              <a:off x="5197369" y="5285360"/>
              <a:ext cx="565503" cy="549789"/>
            </a:xfrm>
            <a:prstGeom prst="ellipse">
              <a:avLst/>
            </a:prstGeom>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36000" tIns="72000" rIns="36000" bIns="36000" numCol="1" spcCol="0" rtlCol="0" fromWordArt="0" anchor="ctr" anchorCtr="0" forceAA="0" compatLnSpc="1">
              <a:prstTxWarp prst="textNoShape">
                <a:avLst/>
              </a:prstTxWarp>
              <a:noAutofit/>
            </a:bodyPr>
            <a:lstStyle/>
            <a:p>
              <a:pPr algn="ctr"/>
              <a:endParaRPr lang="ja-JP" altLang="en-US" sz="1200" b="1">
                <a:solidFill>
                  <a:schemeClr val="bg1"/>
                </a:solidFill>
                <a:latin typeface="+mj-ea"/>
              </a:endParaRPr>
            </a:p>
          </p:txBody>
        </p:sp>
        <p:sp>
          <p:nvSpPr>
            <p:cNvPr id="11" name="テキスト ボックス 10"/>
            <p:cNvSpPr txBox="1"/>
            <p:nvPr/>
          </p:nvSpPr>
          <p:spPr>
            <a:xfrm>
              <a:off x="5220841" y="5445869"/>
              <a:ext cx="576081" cy="307777"/>
            </a:xfrm>
            <a:prstGeom prst="rect">
              <a:avLst/>
            </a:prstGeom>
            <a:noFill/>
          </p:spPr>
          <p:txBody>
            <a:bodyPr wrap="square" rtlCol="0">
              <a:spAutoFit/>
            </a:bodyPr>
            <a:lstStyle/>
            <a:p>
              <a:r>
                <a:rPr lang="en-US" altLang="ja-JP" sz="1400" b="1" smtClean="0">
                  <a:solidFill>
                    <a:schemeClr val="bg1"/>
                  </a:solidFill>
                </a:rPr>
                <a:t>Tips</a:t>
              </a:r>
              <a:endParaRPr kumimoji="1" lang="ja-JP" altLang="en-US" sz="1400" b="1">
                <a:solidFill>
                  <a:schemeClr val="bg1"/>
                </a:solidFill>
              </a:endParaRPr>
            </a:p>
          </p:txBody>
        </p:sp>
      </p:grpSp>
      <p:sp>
        <p:nvSpPr>
          <p:cNvPr id="13" name="角丸四角形 12"/>
          <p:cNvSpPr/>
          <p:nvPr/>
        </p:nvSpPr>
        <p:spPr bwMode="auto">
          <a:xfrm>
            <a:off x="4668662" y="4540455"/>
            <a:ext cx="3675651" cy="740281"/>
          </a:xfrm>
          <a:prstGeom prst="roundRect">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200" smtClean="0">
                <a:solidFill>
                  <a:schemeClr val="tx1"/>
                </a:solidFill>
                <a:latin typeface="+mn-ea"/>
              </a:rPr>
              <a:t>投入データや結果データをまとめた</a:t>
            </a:r>
            <a:r>
              <a:rPr lang="en-US" altLang="ja-JP" sz="1200" smtClean="0">
                <a:solidFill>
                  <a:schemeClr val="tx1"/>
                </a:solidFill>
                <a:latin typeface="+mn-ea"/>
              </a:rPr>
              <a:t>zip</a:t>
            </a:r>
            <a:r>
              <a:rPr lang="ja-JP" altLang="en-US" sz="1200" smtClean="0">
                <a:solidFill>
                  <a:schemeClr val="tx1"/>
                </a:solidFill>
                <a:latin typeface="+mn-ea"/>
              </a:rPr>
              <a:t>ファイルを</a:t>
            </a:r>
            <a:r>
              <a:rPr lang="en-US" altLang="ja-JP" sz="1200" smtClean="0">
                <a:solidFill>
                  <a:schemeClr val="tx1"/>
                </a:solidFill>
                <a:latin typeface="+mn-ea"/>
              </a:rPr>
              <a:t/>
            </a:r>
            <a:br>
              <a:rPr lang="en-US" altLang="ja-JP" sz="1200" smtClean="0">
                <a:solidFill>
                  <a:schemeClr val="tx1"/>
                </a:solidFill>
                <a:latin typeface="+mn-ea"/>
              </a:rPr>
            </a:br>
            <a:r>
              <a:rPr lang="ja-JP" altLang="en-US" sz="1200" smtClean="0">
                <a:solidFill>
                  <a:schemeClr val="tx1"/>
                </a:solidFill>
                <a:latin typeface="+mn-ea"/>
              </a:rPr>
              <a:t>ダウンロードできます。</a:t>
            </a:r>
            <a:endParaRPr lang="en-US" altLang="ja-JP" sz="1200" smtClean="0">
              <a:solidFill>
                <a:schemeClr val="tx1"/>
              </a:solidFill>
              <a:latin typeface="+mn-ea"/>
            </a:endParaRPr>
          </a:p>
        </p:txBody>
      </p:sp>
      <p:sp>
        <p:nvSpPr>
          <p:cNvPr id="14" name="円形吹き出し 13"/>
          <p:cNvSpPr/>
          <p:nvPr/>
        </p:nvSpPr>
        <p:spPr bwMode="auto">
          <a:xfrm>
            <a:off x="3991365" y="4286943"/>
            <a:ext cx="782123" cy="540000"/>
          </a:xfrm>
          <a:prstGeom prst="wedgeEllipseCallout">
            <a:avLst>
              <a:gd name="adj1" fmla="val -101492"/>
              <a:gd name="adj2" fmla="val 100222"/>
            </a:avLst>
          </a:prstGeom>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algn="ctr"/>
            <a:r>
              <a:rPr lang="en-US" altLang="ja-JP" sz="1400" b="1" smtClean="0">
                <a:latin typeface="+mn-ea"/>
              </a:rPr>
              <a:t>Tips</a:t>
            </a:r>
            <a:endParaRPr kumimoji="1" lang="ja-JP" altLang="en-US" sz="1400" b="1" smtClean="0">
              <a:latin typeface="+mn-ea"/>
            </a:endParaRPr>
          </a:p>
        </p:txBody>
      </p:sp>
    </p:spTree>
    <p:extLst>
      <p:ext uri="{BB962C8B-B14F-4D97-AF65-F5344CB8AC3E}">
        <p14:creationId xmlns:p14="http://schemas.microsoft.com/office/powerpoint/2010/main" val="28225697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388" y="3045072"/>
            <a:ext cx="8784000" cy="467239"/>
          </a:xfrm>
        </p:spPr>
        <p:txBody>
          <a:bodyPr/>
          <a:lstStyle/>
          <a:p>
            <a:r>
              <a:rPr lang="ja-JP" altLang="en-US" smtClean="0"/>
              <a:t>第</a:t>
            </a:r>
            <a:r>
              <a:rPr lang="en-US" altLang="ja-JP" smtClean="0"/>
              <a:t>3</a:t>
            </a:r>
            <a:r>
              <a:rPr lang="ja-JP" altLang="en-US" smtClean="0"/>
              <a:t>章 </a:t>
            </a:r>
            <a:r>
              <a:rPr lang="en-US" altLang="ja-JP" smtClean="0"/>
              <a:t>Ansible-Pioneer</a:t>
            </a:r>
            <a:r>
              <a:rPr lang="ja-JP" altLang="en-US"/>
              <a:t>編</a:t>
            </a:r>
            <a:endParaRPr kumimoji="1" lang="ja-JP" altLang="en-US"/>
          </a:p>
        </p:txBody>
      </p:sp>
      <p:sp>
        <p:nvSpPr>
          <p:cNvPr id="3" name="テキスト プレースホルダー 2"/>
          <p:cNvSpPr>
            <a:spLocks noGrp="1"/>
          </p:cNvSpPr>
          <p:nvPr>
            <p:ph type="body" sz="quarter" idx="10"/>
          </p:nvPr>
        </p:nvSpPr>
        <p:spPr/>
        <p:txBody>
          <a:bodyPr/>
          <a:lstStyle/>
          <a:p>
            <a:endParaRPr kumimoji="1" lang="ja-JP" altLang="en-US"/>
          </a:p>
        </p:txBody>
      </p:sp>
    </p:spTree>
    <p:extLst>
      <p:ext uri="{BB962C8B-B14F-4D97-AF65-F5344CB8AC3E}">
        <p14:creationId xmlns:p14="http://schemas.microsoft.com/office/powerpoint/2010/main" val="191560706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角丸四角形 15"/>
          <p:cNvSpPr/>
          <p:nvPr/>
        </p:nvSpPr>
        <p:spPr bwMode="auto">
          <a:xfrm>
            <a:off x="2083517" y="4797190"/>
            <a:ext cx="4975992" cy="1440200"/>
          </a:xfrm>
          <a:prstGeom prst="roundRect">
            <a:avLst/>
          </a:prstGeom>
          <a:solidFill>
            <a:schemeClr val="accent4">
              <a:lumMod val="20000"/>
              <a:lumOff val="80000"/>
            </a:schemeClr>
          </a:solidFill>
          <a:ln>
            <a:noFill/>
          </a:ln>
          <a:effectLst/>
          <a:ex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algn="ctr"/>
            <a:r>
              <a:rPr kumimoji="1" lang="ja-JP" altLang="en-US" sz="1200" b="1" smtClean="0">
                <a:solidFill>
                  <a:schemeClr val="accent6">
                    <a:lumMod val="90000"/>
                    <a:lumOff val="10000"/>
                  </a:schemeClr>
                </a:solidFill>
                <a:latin typeface="+mj-ea"/>
                <a:ea typeface="+mj-ea"/>
              </a:rPr>
              <a:t>幅広い対象機器</a:t>
            </a:r>
            <a:r>
              <a:rPr kumimoji="1" lang="en-US" altLang="ja-JP" sz="1200" b="1" smtClean="0">
                <a:solidFill>
                  <a:schemeClr val="accent6">
                    <a:lumMod val="90000"/>
                    <a:lumOff val="10000"/>
                  </a:schemeClr>
                </a:solidFill>
                <a:latin typeface="+mj-ea"/>
                <a:ea typeface="+mj-ea"/>
              </a:rPr>
              <a:t>(NW/SV/ST/IaaS/PaaS)</a:t>
            </a:r>
            <a:endParaRPr kumimoji="1" lang="ja-JP" altLang="en-US" sz="1200" b="1">
              <a:solidFill>
                <a:schemeClr val="accent6">
                  <a:lumMod val="90000"/>
                  <a:lumOff val="10000"/>
                </a:schemeClr>
              </a:solidFill>
              <a:latin typeface="+mj-ea"/>
              <a:ea typeface="+mj-ea"/>
            </a:endParaRPr>
          </a:p>
        </p:txBody>
      </p:sp>
      <p:sp>
        <p:nvSpPr>
          <p:cNvPr id="2" name="タイトル 1"/>
          <p:cNvSpPr>
            <a:spLocks noGrp="1"/>
          </p:cNvSpPr>
          <p:nvPr>
            <p:ph type="title"/>
          </p:nvPr>
        </p:nvSpPr>
        <p:spPr/>
        <p:txBody>
          <a:bodyPr/>
          <a:lstStyle/>
          <a:p>
            <a:r>
              <a:rPr lang="en-US" altLang="ja-JP" smtClean="0"/>
              <a:t>3.1</a:t>
            </a:r>
            <a:r>
              <a:rPr lang="ja-JP" altLang="en-US"/>
              <a:t> </a:t>
            </a:r>
            <a:r>
              <a:rPr kumimoji="1" lang="ja-JP" altLang="en-US" smtClean="0"/>
              <a:t>シナリオ</a:t>
            </a:r>
            <a:endParaRPr kumimoji="1" lang="ja-JP" altLang="en-US"/>
          </a:p>
        </p:txBody>
      </p:sp>
      <p:sp>
        <p:nvSpPr>
          <p:cNvPr id="3" name="コンテンツ プレースホルダー 2"/>
          <p:cNvSpPr>
            <a:spLocks noGrp="1"/>
          </p:cNvSpPr>
          <p:nvPr>
            <p:ph sz="quarter" idx="10"/>
          </p:nvPr>
        </p:nvSpPr>
        <p:spPr>
          <a:xfrm>
            <a:off x="179512" y="836712"/>
            <a:ext cx="8784976" cy="4053321"/>
          </a:xfrm>
        </p:spPr>
        <p:txBody>
          <a:bodyPr>
            <a:normAutofit/>
          </a:bodyPr>
          <a:lstStyle/>
          <a:p>
            <a:r>
              <a:rPr lang="ja-JP" altLang="en-US" b="1" smtClean="0"/>
              <a:t>シナリオ</a:t>
            </a:r>
            <a:r>
              <a:rPr lang="en-US" altLang="ja-JP" sz="1800"/>
              <a:t/>
            </a:r>
            <a:br>
              <a:rPr lang="en-US" altLang="ja-JP" sz="1800"/>
            </a:br>
            <a:r>
              <a:rPr lang="en-US" altLang="ja-JP" sz="1600" smtClean="0"/>
              <a:t>Pioneer</a:t>
            </a:r>
            <a:r>
              <a:rPr lang="ja-JP" altLang="en-US" sz="1600" smtClean="0"/>
              <a:t>独自モジュールを用い、</a:t>
            </a:r>
            <a:r>
              <a:rPr lang="en-US" altLang="ja-JP" sz="1600" smtClean="0"/>
              <a:t/>
            </a:r>
            <a:br>
              <a:rPr lang="en-US" altLang="ja-JP" sz="1600" smtClean="0"/>
            </a:br>
            <a:r>
              <a:rPr lang="ja-JP" altLang="en-US" sz="1600" smtClean="0"/>
              <a:t>対象ホストの</a:t>
            </a:r>
            <a:r>
              <a:rPr lang="en-US" altLang="ja-JP" sz="1600" smtClean="0"/>
              <a:t>/tmp/hosts</a:t>
            </a:r>
            <a:r>
              <a:rPr lang="ja-JP" altLang="en-US" sz="1600" smtClean="0"/>
              <a:t>を対象に、ホスト追加作業を実施します。</a:t>
            </a:r>
            <a:r>
              <a:rPr lang="en-US" altLang="ja-JP" sz="1600" smtClean="0"/>
              <a:t/>
            </a:r>
            <a:br>
              <a:rPr lang="en-US" altLang="ja-JP" sz="1600" smtClean="0"/>
            </a:br>
            <a:endParaRPr lang="en-US" altLang="ja-JP"/>
          </a:p>
          <a:p>
            <a:pPr marL="0" indent="0">
              <a:buNone/>
            </a:pPr>
            <a:endParaRPr lang="en-US" altLang="ja-JP"/>
          </a:p>
          <a:p>
            <a:r>
              <a:rPr lang="ja-JP" altLang="en-US" b="1"/>
              <a:t>備考</a:t>
            </a:r>
            <a:r>
              <a:rPr lang="en-US" altLang="ja-JP"/>
              <a:t/>
            </a:r>
            <a:br>
              <a:rPr lang="en-US" altLang="ja-JP"/>
            </a:br>
            <a:r>
              <a:rPr lang="ja-JP" altLang="en-US" sz="1600"/>
              <a:t>今回</a:t>
            </a:r>
            <a:r>
              <a:rPr lang="ja-JP" altLang="en-US" sz="1600" smtClean="0"/>
              <a:t>は便宜上、</a:t>
            </a:r>
            <a:r>
              <a:rPr lang="en-US" altLang="ja-JP" sz="1600" smtClean="0"/>
              <a:t>CentOS7</a:t>
            </a:r>
            <a:r>
              <a:rPr lang="ja-JP" altLang="en-US" sz="1600" smtClean="0"/>
              <a:t>を対象に作業を行いますが</a:t>
            </a:r>
            <a:r>
              <a:rPr lang="ja-JP" altLang="en-US" sz="1600"/>
              <a:t>、</a:t>
            </a:r>
            <a:r>
              <a:rPr lang="en-US" altLang="ja-JP" sz="1600" smtClean="0"/>
              <a:t/>
            </a:r>
            <a:br>
              <a:rPr lang="en-US" altLang="ja-JP" sz="1600" smtClean="0"/>
            </a:br>
            <a:r>
              <a:rPr lang="en-US" altLang="ja-JP" sz="1600" smtClean="0"/>
              <a:t>Pioneer</a:t>
            </a:r>
            <a:r>
              <a:rPr lang="ja-JP" altLang="en-US" sz="1600" smtClean="0"/>
              <a:t>は</a:t>
            </a:r>
            <a:r>
              <a:rPr lang="ja-JP" altLang="en-US" sz="1600" smtClean="0">
                <a:solidFill>
                  <a:srgbClr val="FF0000"/>
                </a:solidFill>
              </a:rPr>
              <a:t>対象機器の幅広さ</a:t>
            </a:r>
            <a:r>
              <a:rPr lang="ja-JP" altLang="en-US" sz="1600" smtClean="0"/>
              <a:t>を長所にも</a:t>
            </a:r>
            <a:r>
              <a:rPr lang="ja-JP" altLang="en-US" sz="1600"/>
              <a:t>つ</a:t>
            </a:r>
            <a:r>
              <a:rPr lang="ja-JP" altLang="en-US" sz="1600" smtClean="0"/>
              <a:t>モードです。</a:t>
            </a:r>
            <a:r>
              <a:rPr lang="en-US" altLang="ja-JP" sz="1600" smtClean="0"/>
              <a:t/>
            </a:r>
            <a:br>
              <a:rPr lang="en-US" altLang="ja-JP" sz="1600" smtClean="0"/>
            </a:br>
            <a:r>
              <a:rPr lang="ja-JP" altLang="en-US" sz="1600" smtClean="0"/>
              <a:t>サーバ、ストレージ、ネットワークを問わず、</a:t>
            </a:r>
            <a:r>
              <a:rPr lang="en-US" altLang="ja-JP" sz="1600" smtClean="0"/>
              <a:t>Telnet</a:t>
            </a:r>
            <a:r>
              <a:rPr lang="ja-JP" altLang="en-US" sz="1600" smtClean="0"/>
              <a:t>・</a:t>
            </a:r>
            <a:r>
              <a:rPr lang="en-US" altLang="ja-JP" sz="1600" smtClean="0"/>
              <a:t>SSH</a:t>
            </a:r>
            <a:r>
              <a:rPr lang="ja-JP" altLang="en-US" sz="1600" smtClean="0"/>
              <a:t>でログイン可能なあらゆる機器に対応しており、実務ではより柔軟な対応力を発揮します。</a:t>
            </a:r>
            <a:endParaRPr lang="en-US" altLang="ja-JP" sz="1800" smtClean="0"/>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13748" y="3937087"/>
            <a:ext cx="720100" cy="745846"/>
          </a:xfrm>
          <a:prstGeom prst="rect">
            <a:avLst/>
          </a:prstGeom>
        </p:spPr>
      </p:pic>
      <p:pic>
        <p:nvPicPr>
          <p:cNvPr id="5" name="図 4"/>
          <p:cNvPicPr>
            <a:picLocks noChangeAspect="1"/>
          </p:cNvPicPr>
          <p:nvPr/>
        </p:nvPicPr>
        <p:blipFill>
          <a:blip r:embed="rId3"/>
          <a:stretch>
            <a:fillRect/>
          </a:stretch>
        </p:blipFill>
        <p:spPr>
          <a:xfrm>
            <a:off x="4113748" y="5362993"/>
            <a:ext cx="310923" cy="530398"/>
          </a:xfrm>
          <a:prstGeom prst="rect">
            <a:avLst/>
          </a:prstGeom>
        </p:spPr>
      </p:pic>
      <p:pic>
        <p:nvPicPr>
          <p:cNvPr id="9" name="図 8"/>
          <p:cNvPicPr>
            <a:picLocks noChangeAspect="1"/>
          </p:cNvPicPr>
          <p:nvPr/>
        </p:nvPicPr>
        <p:blipFill>
          <a:blip r:embed="rId4"/>
          <a:stretch>
            <a:fillRect/>
          </a:stretch>
        </p:blipFill>
        <p:spPr>
          <a:xfrm>
            <a:off x="2559524" y="5456062"/>
            <a:ext cx="481626" cy="437329"/>
          </a:xfrm>
          <a:prstGeom prst="rect">
            <a:avLst/>
          </a:prstGeom>
        </p:spPr>
      </p:pic>
      <p:pic>
        <p:nvPicPr>
          <p:cNvPr id="11" name="図 10"/>
          <p:cNvPicPr>
            <a:picLocks noChangeAspect="1"/>
          </p:cNvPicPr>
          <p:nvPr/>
        </p:nvPicPr>
        <p:blipFill>
          <a:blip r:embed="rId5"/>
          <a:stretch>
            <a:fillRect/>
          </a:stretch>
        </p:blipFill>
        <p:spPr>
          <a:xfrm>
            <a:off x="2920498" y="4934613"/>
            <a:ext cx="437329" cy="437329"/>
          </a:xfrm>
          <a:prstGeom prst="rect">
            <a:avLst/>
          </a:prstGeom>
        </p:spPr>
      </p:pic>
      <p:sp>
        <p:nvSpPr>
          <p:cNvPr id="14" name="Oval 97"/>
          <p:cNvSpPr>
            <a:spLocks noChangeAspect="1" noChangeArrowheads="1"/>
          </p:cNvSpPr>
          <p:nvPr/>
        </p:nvSpPr>
        <p:spPr bwMode="gray">
          <a:xfrm>
            <a:off x="4626679" y="5358136"/>
            <a:ext cx="531276" cy="515024"/>
          </a:xfrm>
          <a:custGeom>
            <a:avLst/>
            <a:gdLst/>
            <a:ahLst/>
            <a:cxnLst/>
            <a:rect l="l" t="t" r="r" b="b"/>
            <a:pathLst>
              <a:path w="674688" h="654050">
                <a:moveTo>
                  <a:pt x="0" y="136525"/>
                </a:moveTo>
                <a:cubicBezTo>
                  <a:pt x="60857" y="181035"/>
                  <a:pt x="202106" y="205177"/>
                  <a:pt x="337344" y="205177"/>
                </a:cubicBezTo>
                <a:cubicBezTo>
                  <a:pt x="472582" y="205177"/>
                  <a:pt x="614581" y="181035"/>
                  <a:pt x="674687" y="136525"/>
                </a:cubicBezTo>
                <a:cubicBezTo>
                  <a:pt x="674687" y="136525"/>
                  <a:pt x="674687" y="136525"/>
                  <a:pt x="673936" y="570311"/>
                </a:cubicBezTo>
                <a:cubicBezTo>
                  <a:pt x="665671" y="606522"/>
                  <a:pt x="539449" y="654050"/>
                  <a:pt x="337344" y="654050"/>
                </a:cubicBezTo>
                <a:cubicBezTo>
                  <a:pt x="135238" y="654050"/>
                  <a:pt x="9016" y="606522"/>
                  <a:pt x="752" y="570311"/>
                </a:cubicBezTo>
                <a:cubicBezTo>
                  <a:pt x="752" y="570311"/>
                  <a:pt x="752" y="570311"/>
                  <a:pt x="0" y="136525"/>
                </a:cubicBezTo>
                <a:close/>
                <a:moveTo>
                  <a:pt x="337344" y="0"/>
                </a:moveTo>
                <a:cubicBezTo>
                  <a:pt x="523654" y="0"/>
                  <a:pt x="674688" y="39091"/>
                  <a:pt x="674688" y="87313"/>
                </a:cubicBezTo>
                <a:cubicBezTo>
                  <a:pt x="674688" y="135535"/>
                  <a:pt x="523654" y="174626"/>
                  <a:pt x="337344" y="174626"/>
                </a:cubicBezTo>
                <a:cubicBezTo>
                  <a:pt x="151034" y="174626"/>
                  <a:pt x="0" y="135535"/>
                  <a:pt x="0" y="87313"/>
                </a:cubicBezTo>
                <a:cubicBezTo>
                  <a:pt x="0" y="39091"/>
                  <a:pt x="151034" y="0"/>
                  <a:pt x="337344" y="0"/>
                </a:cubicBezTo>
                <a:close/>
              </a:path>
            </a:pathLst>
          </a:custGeom>
          <a:solidFill>
            <a:schemeClr val="accent6"/>
          </a:solidFill>
          <a:ln>
            <a:noFill/>
          </a:ln>
          <a:extLst/>
        </p:spPr>
        <p:txBody>
          <a:bodyPr vert="horz" wrap="square" lIns="91440" tIns="45720" rIns="91440" bIns="45720" numCol="1" anchor="t" anchorCtr="0" compatLnSpc="1">
            <a:prstTxWarp prst="textNoShape">
              <a:avLst/>
            </a:prstTxWarp>
          </a:bodyPr>
          <a:lstStyle/>
          <a:p>
            <a:endParaRPr lang="ja-JP" altLang="en-US"/>
          </a:p>
        </p:txBody>
      </p:sp>
      <p:pic>
        <p:nvPicPr>
          <p:cNvPr id="15" name="図 14"/>
          <p:cNvPicPr>
            <a:picLocks noChangeAspect="1"/>
          </p:cNvPicPr>
          <p:nvPr/>
        </p:nvPicPr>
        <p:blipFill>
          <a:blip r:embed="rId6"/>
          <a:stretch>
            <a:fillRect/>
          </a:stretch>
        </p:blipFill>
        <p:spPr>
          <a:xfrm>
            <a:off x="3256172" y="5456062"/>
            <a:ext cx="432299" cy="437842"/>
          </a:xfrm>
          <a:prstGeom prst="rect">
            <a:avLst/>
          </a:prstGeom>
        </p:spPr>
      </p:pic>
      <p:grpSp>
        <p:nvGrpSpPr>
          <p:cNvPr id="21" name="グループ化 20"/>
          <p:cNvGrpSpPr>
            <a:grpSpLocks noChangeAspect="1"/>
          </p:cNvGrpSpPr>
          <p:nvPr/>
        </p:nvGrpSpPr>
        <p:grpSpPr bwMode="gray">
          <a:xfrm>
            <a:off x="5631221" y="5456062"/>
            <a:ext cx="661257" cy="413050"/>
            <a:chOff x="705644" y="3139632"/>
            <a:chExt cx="1120775" cy="700087"/>
          </a:xfrm>
        </p:grpSpPr>
        <p:sp>
          <p:nvSpPr>
            <p:cNvPr id="22" name="Freeform 80"/>
            <p:cNvSpPr>
              <a:spLocks noChangeAspect="1"/>
            </p:cNvSpPr>
            <p:nvPr/>
          </p:nvSpPr>
          <p:spPr bwMode="gray">
            <a:xfrm>
              <a:off x="705644" y="3139632"/>
              <a:ext cx="1120775" cy="700087"/>
            </a:xfrm>
            <a:custGeom>
              <a:avLst/>
              <a:gdLst>
                <a:gd name="T0" fmla="*/ 1172 w 1490"/>
                <a:gd name="T1" fmla="*/ 929 h 929"/>
                <a:gd name="T2" fmla="*/ 301 w 1490"/>
                <a:gd name="T3" fmla="*/ 928 h 929"/>
                <a:gd name="T4" fmla="*/ 0 w 1490"/>
                <a:gd name="T5" fmla="*/ 600 h 929"/>
                <a:gd name="T6" fmla="*/ 245 w 1490"/>
                <a:gd name="T7" fmla="*/ 282 h 929"/>
                <a:gd name="T8" fmla="*/ 571 w 1490"/>
                <a:gd name="T9" fmla="*/ 0 h 929"/>
                <a:gd name="T10" fmla="*/ 837 w 1490"/>
                <a:gd name="T11" fmla="*/ 136 h 929"/>
                <a:gd name="T12" fmla="*/ 1139 w 1490"/>
                <a:gd name="T13" fmla="*/ 262 h 929"/>
                <a:gd name="T14" fmla="*/ 1490 w 1490"/>
                <a:gd name="T15" fmla="*/ 595 h 929"/>
                <a:gd name="T16" fmla="*/ 1172 w 1490"/>
                <a:gd name="T17" fmla="*/ 929 h 9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0" h="929">
                  <a:moveTo>
                    <a:pt x="1172" y="929"/>
                  </a:moveTo>
                  <a:cubicBezTo>
                    <a:pt x="301" y="928"/>
                    <a:pt x="301" y="928"/>
                    <a:pt x="301" y="928"/>
                  </a:cubicBezTo>
                  <a:cubicBezTo>
                    <a:pt x="128" y="911"/>
                    <a:pt x="0" y="771"/>
                    <a:pt x="0" y="600"/>
                  </a:cubicBezTo>
                  <a:cubicBezTo>
                    <a:pt x="0" y="450"/>
                    <a:pt x="102" y="320"/>
                    <a:pt x="245" y="282"/>
                  </a:cubicBezTo>
                  <a:cubicBezTo>
                    <a:pt x="268" y="122"/>
                    <a:pt x="407" y="0"/>
                    <a:pt x="571" y="0"/>
                  </a:cubicBezTo>
                  <a:cubicBezTo>
                    <a:pt x="677" y="0"/>
                    <a:pt x="775" y="50"/>
                    <a:pt x="837" y="136"/>
                  </a:cubicBezTo>
                  <a:cubicBezTo>
                    <a:pt x="976" y="106"/>
                    <a:pt x="1087" y="179"/>
                    <a:pt x="1139" y="262"/>
                  </a:cubicBezTo>
                  <a:cubicBezTo>
                    <a:pt x="1334" y="250"/>
                    <a:pt x="1490" y="411"/>
                    <a:pt x="1490" y="595"/>
                  </a:cubicBezTo>
                  <a:cubicBezTo>
                    <a:pt x="1490" y="774"/>
                    <a:pt x="1350" y="921"/>
                    <a:pt x="1172" y="929"/>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23" name="Freeform 81"/>
            <p:cNvSpPr>
              <a:spLocks noChangeAspect="1"/>
            </p:cNvSpPr>
            <p:nvPr/>
          </p:nvSpPr>
          <p:spPr bwMode="gray">
            <a:xfrm>
              <a:off x="754857" y="3188844"/>
              <a:ext cx="1020763" cy="600075"/>
            </a:xfrm>
            <a:custGeom>
              <a:avLst/>
              <a:gdLst>
                <a:gd name="T0" fmla="*/ 242 w 1359"/>
                <a:gd name="T1" fmla="*/ 271 h 797"/>
                <a:gd name="T2" fmla="*/ 2 w 1359"/>
                <a:gd name="T3" fmla="*/ 534 h 797"/>
                <a:gd name="T4" fmla="*/ 239 w 1359"/>
                <a:gd name="T5" fmla="*/ 796 h 797"/>
                <a:gd name="T6" fmla="*/ 1105 w 1359"/>
                <a:gd name="T7" fmla="*/ 797 h 797"/>
                <a:gd name="T8" fmla="*/ 1359 w 1359"/>
                <a:gd name="T9" fmla="*/ 529 h 797"/>
                <a:gd name="T10" fmla="*/ 1038 w 1359"/>
                <a:gd name="T11" fmla="*/ 266 h 797"/>
                <a:gd name="T12" fmla="*/ 743 w 1359"/>
                <a:gd name="T13" fmla="*/ 147 h 797"/>
                <a:gd name="T14" fmla="*/ 506 w 1359"/>
                <a:gd name="T15" fmla="*/ 1 h 797"/>
                <a:gd name="T16" fmla="*/ 242 w 1359"/>
                <a:gd name="T17" fmla="*/ 271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59" h="797">
                  <a:moveTo>
                    <a:pt x="242" y="271"/>
                  </a:moveTo>
                  <a:cubicBezTo>
                    <a:pt x="209" y="271"/>
                    <a:pt x="5" y="315"/>
                    <a:pt x="2" y="534"/>
                  </a:cubicBezTo>
                  <a:cubicBezTo>
                    <a:pt x="0" y="670"/>
                    <a:pt x="104" y="783"/>
                    <a:pt x="239" y="796"/>
                  </a:cubicBezTo>
                  <a:cubicBezTo>
                    <a:pt x="1105" y="797"/>
                    <a:pt x="1105" y="797"/>
                    <a:pt x="1105" y="797"/>
                  </a:cubicBezTo>
                  <a:cubicBezTo>
                    <a:pt x="1247" y="790"/>
                    <a:pt x="1359" y="674"/>
                    <a:pt x="1359" y="529"/>
                  </a:cubicBezTo>
                  <a:cubicBezTo>
                    <a:pt x="1346" y="301"/>
                    <a:pt x="1155" y="246"/>
                    <a:pt x="1038" y="266"/>
                  </a:cubicBezTo>
                  <a:cubicBezTo>
                    <a:pt x="1031" y="245"/>
                    <a:pt x="956" y="70"/>
                    <a:pt x="743" y="147"/>
                  </a:cubicBezTo>
                  <a:cubicBezTo>
                    <a:pt x="687" y="47"/>
                    <a:pt x="597" y="0"/>
                    <a:pt x="506" y="1"/>
                  </a:cubicBezTo>
                  <a:cubicBezTo>
                    <a:pt x="270" y="3"/>
                    <a:pt x="245" y="206"/>
                    <a:pt x="242" y="27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grpSp>
      <p:cxnSp>
        <p:nvCxnSpPr>
          <p:cNvPr id="30" name="カギ線コネクタ 122"/>
          <p:cNvCxnSpPr>
            <a:stCxn id="4" idx="2"/>
          </p:cNvCxnSpPr>
          <p:nvPr/>
        </p:nvCxnSpPr>
        <p:spPr bwMode="auto">
          <a:xfrm flipH="1">
            <a:off x="3446442" y="4682933"/>
            <a:ext cx="1027356" cy="785359"/>
          </a:xfrm>
          <a:prstGeom prst="straightConnector1">
            <a:avLst/>
          </a:prstGeom>
          <a:solidFill>
            <a:schemeClr val="bg1"/>
          </a:solidFill>
          <a:ln w="38100" cap="flat" cmpd="sng" algn="ctr">
            <a:solidFill>
              <a:schemeClr val="accent6"/>
            </a:solidFill>
            <a:prstDash val="solid"/>
            <a:round/>
            <a:headEnd type="none" w="med" len="med"/>
            <a:tailEnd type="triangle" w="med" len="med"/>
          </a:ln>
          <a:effectLst>
            <a:glow rad="38100">
              <a:schemeClr val="bg1"/>
            </a:glow>
          </a:effectLst>
          <a:extLst/>
        </p:spPr>
      </p:cxnSp>
      <p:cxnSp>
        <p:nvCxnSpPr>
          <p:cNvPr id="33" name="カギ線コネクタ 122"/>
          <p:cNvCxnSpPr>
            <a:stCxn id="4" idx="2"/>
          </p:cNvCxnSpPr>
          <p:nvPr/>
        </p:nvCxnSpPr>
        <p:spPr bwMode="auto">
          <a:xfrm>
            <a:off x="4473798" y="4682933"/>
            <a:ext cx="7926" cy="785359"/>
          </a:xfrm>
          <a:prstGeom prst="straightConnector1">
            <a:avLst/>
          </a:prstGeom>
          <a:solidFill>
            <a:schemeClr val="bg1"/>
          </a:solidFill>
          <a:ln w="38100" cap="flat" cmpd="sng" algn="ctr">
            <a:solidFill>
              <a:schemeClr val="accent6"/>
            </a:solidFill>
            <a:prstDash val="solid"/>
            <a:round/>
            <a:headEnd type="none" w="med" len="med"/>
            <a:tailEnd type="triangle" w="med" len="med"/>
          </a:ln>
          <a:effectLst>
            <a:glow rad="38100">
              <a:schemeClr val="bg1"/>
            </a:glow>
          </a:effectLst>
          <a:extLst/>
        </p:spPr>
      </p:cxnSp>
      <p:cxnSp>
        <p:nvCxnSpPr>
          <p:cNvPr id="34" name="カギ線コネクタ 122"/>
          <p:cNvCxnSpPr>
            <a:stCxn id="4" idx="2"/>
          </p:cNvCxnSpPr>
          <p:nvPr/>
        </p:nvCxnSpPr>
        <p:spPr bwMode="auto">
          <a:xfrm>
            <a:off x="4473798" y="4682933"/>
            <a:ext cx="1039050" cy="785359"/>
          </a:xfrm>
          <a:prstGeom prst="straightConnector1">
            <a:avLst/>
          </a:prstGeom>
          <a:solidFill>
            <a:schemeClr val="bg1"/>
          </a:solidFill>
          <a:ln w="38100" cap="flat" cmpd="sng" algn="ctr">
            <a:solidFill>
              <a:schemeClr val="accent6"/>
            </a:solidFill>
            <a:prstDash val="solid"/>
            <a:round/>
            <a:headEnd type="none" w="med" len="med"/>
            <a:tailEnd type="triangle" w="med" len="med"/>
          </a:ln>
          <a:effectLst>
            <a:glow rad="38100">
              <a:schemeClr val="bg1"/>
            </a:glow>
          </a:effectLst>
          <a:extLst/>
        </p:spPr>
      </p:cxnSp>
    </p:spTree>
    <p:extLst>
      <p:ext uri="{BB962C8B-B14F-4D97-AF65-F5344CB8AC3E}">
        <p14:creationId xmlns:p14="http://schemas.microsoft.com/office/powerpoint/2010/main" val="168808316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smtClean="0"/>
              <a:t>3.2</a:t>
            </a:r>
            <a:r>
              <a:rPr lang="ja-JP" altLang="en-US"/>
              <a:t> </a:t>
            </a:r>
            <a:r>
              <a:rPr lang="ja-JP" altLang="en-US" smtClean="0"/>
              <a:t>事前準備</a:t>
            </a:r>
            <a:endParaRPr kumimoji="1" lang="ja-JP" altLang="en-US"/>
          </a:p>
        </p:txBody>
      </p:sp>
      <p:sp>
        <p:nvSpPr>
          <p:cNvPr id="3" name="コンテンツ プレースホルダー 2"/>
          <p:cNvSpPr>
            <a:spLocks noGrp="1"/>
          </p:cNvSpPr>
          <p:nvPr>
            <p:ph sz="quarter" idx="10"/>
          </p:nvPr>
        </p:nvSpPr>
        <p:spPr/>
        <p:txBody>
          <a:bodyPr/>
          <a:lstStyle/>
          <a:p>
            <a:r>
              <a:rPr kumimoji="1" lang="ja-JP" altLang="en-US" b="1" smtClean="0"/>
              <a:t>対話ファイルを用意する</a:t>
            </a:r>
            <a:r>
              <a:rPr lang="en-US" altLang="ja-JP" smtClean="0"/>
              <a:t/>
            </a:r>
            <a:br>
              <a:rPr lang="en-US" altLang="ja-JP" smtClean="0"/>
            </a:br>
            <a:r>
              <a:rPr lang="ja-JP" altLang="en-US" sz="1600" smtClean="0"/>
              <a:t>本シナリオは、対話ファイルを</a:t>
            </a:r>
            <a:r>
              <a:rPr lang="en-US" altLang="ja-JP" sz="1600" smtClean="0"/>
              <a:t>1</a:t>
            </a:r>
            <a:r>
              <a:rPr lang="ja-JP" altLang="en-US" sz="1600" smtClean="0"/>
              <a:t>つ作成・実行するまでを目標としています。</a:t>
            </a:r>
            <a:r>
              <a:rPr lang="en-US" altLang="ja-JP" sz="1600" smtClean="0"/>
              <a:t/>
            </a:r>
            <a:br>
              <a:rPr lang="en-US" altLang="ja-JP" sz="1600" smtClean="0"/>
            </a:br>
            <a:r>
              <a:rPr lang="en-US" altLang="ja-JP" sz="1600" smtClean="0"/>
              <a:t/>
            </a:r>
            <a:br>
              <a:rPr lang="en-US" altLang="ja-JP" sz="1600" smtClean="0"/>
            </a:br>
            <a:r>
              <a:rPr lang="ja-JP" altLang="en-US" sz="1600" smtClean="0"/>
              <a:t>今回使用するファイルの内容は以下の通りです。</a:t>
            </a:r>
            <a:r>
              <a:rPr lang="en-US" altLang="ja-JP" sz="1600" smtClean="0"/>
              <a:t/>
            </a:r>
            <a:br>
              <a:rPr lang="en-US" altLang="ja-JP" sz="1600" smtClean="0"/>
            </a:br>
            <a:r>
              <a:rPr lang="en-US" altLang="ja-JP" sz="1400" smtClean="0"/>
              <a:t>※</a:t>
            </a:r>
            <a:r>
              <a:rPr lang="ja-JP" altLang="en-US" sz="1400" smtClean="0"/>
              <a:t>書式やモジュールについての詳細は</a:t>
            </a:r>
            <a:r>
              <a:rPr lang="ja-JP" altLang="en-US" sz="1400" smtClean="0">
                <a:hlinkClick r:id="rId2"/>
              </a:rPr>
              <a:t>マニュアル</a:t>
            </a:r>
            <a:r>
              <a:rPr lang="ja-JP" altLang="en-US" sz="1400" smtClean="0"/>
              <a:t>を参照して下さい。</a:t>
            </a:r>
            <a:r>
              <a:rPr lang="en-US" altLang="ja-JP" sz="1600" smtClean="0"/>
              <a:t/>
            </a:r>
            <a:br>
              <a:rPr lang="en-US" altLang="ja-JP" sz="1600" smtClean="0"/>
            </a:br>
            <a:r>
              <a:rPr lang="en-US" altLang="ja-JP" sz="1600" smtClean="0"/>
              <a:t/>
            </a:r>
            <a:br>
              <a:rPr lang="en-US" altLang="ja-JP" sz="1600" smtClean="0"/>
            </a:br>
            <a:r>
              <a:rPr kumimoji="1" lang="en-US" altLang="ja-JP" sz="1400" smtClean="0">
                <a:solidFill>
                  <a:srgbClr val="FF0000"/>
                </a:solidFill>
              </a:rPr>
              <a:t>【</a:t>
            </a:r>
            <a:r>
              <a:rPr kumimoji="1" lang="ja-JP" altLang="en-US" sz="1400" smtClean="0">
                <a:solidFill>
                  <a:srgbClr val="FF0000"/>
                </a:solidFill>
              </a:rPr>
              <a:t>注意</a:t>
            </a:r>
            <a:r>
              <a:rPr kumimoji="1" lang="en-US" altLang="ja-JP" sz="1400" smtClean="0">
                <a:solidFill>
                  <a:srgbClr val="FF0000"/>
                </a:solidFill>
              </a:rPr>
              <a:t>】</a:t>
            </a:r>
            <a:r>
              <a:rPr kumimoji="1" lang="ja-JP" altLang="en-US" sz="1400" smtClean="0">
                <a:solidFill>
                  <a:srgbClr val="FF0000"/>
                </a:solidFill>
              </a:rPr>
              <a:t>文字コードは“</a:t>
            </a:r>
            <a:r>
              <a:rPr kumimoji="1" lang="en-US" altLang="ja-JP" sz="1400" smtClean="0">
                <a:solidFill>
                  <a:srgbClr val="FF0000"/>
                </a:solidFill>
              </a:rPr>
              <a:t>UTF-8</a:t>
            </a:r>
            <a:r>
              <a:rPr kumimoji="1" lang="ja-JP" altLang="en-US" sz="1400" smtClean="0">
                <a:solidFill>
                  <a:srgbClr val="FF0000"/>
                </a:solidFill>
              </a:rPr>
              <a:t>”、ファイル形式は</a:t>
            </a:r>
            <a:r>
              <a:rPr kumimoji="1" lang="en-US" altLang="ja-JP" sz="1400" smtClean="0">
                <a:solidFill>
                  <a:srgbClr val="FF0000"/>
                </a:solidFill>
              </a:rPr>
              <a:t>”yml”</a:t>
            </a:r>
            <a:r>
              <a:rPr kumimoji="1" lang="ja-JP" altLang="en-US" sz="1400" smtClean="0">
                <a:solidFill>
                  <a:srgbClr val="FF0000"/>
                </a:solidFill>
              </a:rPr>
              <a:t>を使用してください</a:t>
            </a:r>
            <a:endParaRPr lang="en-US" altLang="ja-JP"/>
          </a:p>
          <a:p>
            <a:pPr marL="0" indent="0">
              <a:buNone/>
            </a:pPr>
            <a:endParaRPr kumimoji="1" lang="ja-JP" altLang="en-US"/>
          </a:p>
        </p:txBody>
      </p:sp>
      <p:sp>
        <p:nvSpPr>
          <p:cNvPr id="4" name="テキスト ボックス 3"/>
          <p:cNvSpPr txBox="1"/>
          <p:nvPr/>
        </p:nvSpPr>
        <p:spPr>
          <a:xfrm>
            <a:off x="289646" y="3027901"/>
            <a:ext cx="3816530" cy="3416320"/>
          </a:xfrm>
          <a:prstGeom prst="rect">
            <a:avLst/>
          </a:prstGeom>
          <a:solidFill>
            <a:schemeClr val="bg2">
              <a:lumMod val="85000"/>
            </a:schemeClr>
          </a:solidFill>
        </p:spPr>
        <p:txBody>
          <a:bodyPr wrap="square" rtlCol="0">
            <a:spAutoFit/>
          </a:bodyPr>
          <a:lstStyle/>
          <a:p>
            <a:r>
              <a:rPr lang="en-US" altLang="ja-JP" sz="900" err="1" smtClean="0"/>
              <a:t>conf</a:t>
            </a:r>
            <a:r>
              <a:rPr lang="en-US" altLang="ja-JP" sz="900"/>
              <a:t>:</a:t>
            </a:r>
          </a:p>
          <a:p>
            <a:r>
              <a:rPr lang="en-US" altLang="ja-JP" sz="900"/>
              <a:t>  timeout: 20</a:t>
            </a:r>
          </a:p>
          <a:p>
            <a:endParaRPr lang="en-US" altLang="ja-JP" sz="900"/>
          </a:p>
          <a:p>
            <a:r>
              <a:rPr lang="en-US" altLang="ja-JP" sz="900" err="1"/>
              <a:t>exec_list</a:t>
            </a:r>
            <a:r>
              <a:rPr lang="en-US" altLang="ja-JP" sz="900" smtClean="0"/>
              <a:t>:</a:t>
            </a:r>
            <a:endParaRPr lang="ja-JP" altLang="en-US" sz="900"/>
          </a:p>
          <a:p>
            <a:r>
              <a:rPr lang="en-US" altLang="ja-JP" sz="900" smtClean="0"/>
              <a:t>  - </a:t>
            </a:r>
            <a:r>
              <a:rPr lang="en-US" altLang="ja-JP" sz="900"/>
              <a:t>expect: 'password'</a:t>
            </a:r>
          </a:p>
          <a:p>
            <a:r>
              <a:rPr lang="en-US" altLang="ja-JP" sz="900"/>
              <a:t>  </a:t>
            </a:r>
            <a:r>
              <a:rPr lang="en-US" altLang="ja-JP" sz="900" smtClean="0"/>
              <a:t>  exec</a:t>
            </a:r>
            <a:r>
              <a:rPr lang="en-US" altLang="ja-JP" sz="900"/>
              <a:t>: </a:t>
            </a:r>
            <a:r>
              <a:rPr lang="en-US" altLang="ja-JP" sz="900" smtClean="0"/>
              <a:t>'{{ </a:t>
            </a:r>
            <a:r>
              <a:rPr lang="en-US" altLang="ja-JP" sz="900"/>
              <a:t>__</a:t>
            </a:r>
            <a:r>
              <a:rPr lang="en-US" altLang="ja-JP" sz="900" err="1"/>
              <a:t>loginpassword</a:t>
            </a:r>
            <a:r>
              <a:rPr lang="en-US" altLang="ja-JP" sz="900"/>
              <a:t>__ </a:t>
            </a:r>
            <a:r>
              <a:rPr lang="en-US" altLang="ja-JP" sz="900" smtClean="0"/>
              <a:t>}}'</a:t>
            </a:r>
          </a:p>
          <a:p>
            <a:endParaRPr lang="en-US" altLang="ja-JP" sz="900"/>
          </a:p>
          <a:p>
            <a:r>
              <a:rPr lang="en-US" altLang="ja-JP" sz="900" smtClean="0"/>
              <a:t>  - </a:t>
            </a:r>
            <a:r>
              <a:rPr lang="en-US" altLang="ja-JP" sz="900"/>
              <a:t>command: 'cat /</a:t>
            </a:r>
            <a:r>
              <a:rPr lang="en-US" altLang="ja-JP" sz="900" err="1" smtClean="0"/>
              <a:t>tmp</a:t>
            </a:r>
            <a:r>
              <a:rPr lang="en-US" altLang="ja-JP" sz="900" smtClean="0"/>
              <a:t>/hosts'</a:t>
            </a:r>
            <a:endParaRPr lang="en-US" altLang="ja-JP" sz="900"/>
          </a:p>
          <a:p>
            <a:r>
              <a:rPr lang="en-US" altLang="ja-JP" sz="900"/>
              <a:t>  </a:t>
            </a:r>
            <a:r>
              <a:rPr lang="en-US" altLang="ja-JP" sz="900" smtClean="0"/>
              <a:t>  prompt</a:t>
            </a:r>
            <a:r>
              <a:rPr lang="en-US" altLang="ja-JP" sz="900"/>
              <a:t>: root@{{ __</a:t>
            </a:r>
            <a:r>
              <a:rPr lang="en-US" altLang="ja-JP" sz="900" err="1"/>
              <a:t>loginhostname</a:t>
            </a:r>
            <a:r>
              <a:rPr lang="en-US" altLang="ja-JP" sz="900"/>
              <a:t>__ }}</a:t>
            </a:r>
          </a:p>
          <a:p>
            <a:r>
              <a:rPr lang="en-US" altLang="ja-JP" sz="900"/>
              <a:t>  </a:t>
            </a:r>
            <a:r>
              <a:rPr lang="en-US" altLang="ja-JP" sz="900" smtClean="0"/>
              <a:t>  register</a:t>
            </a:r>
            <a:r>
              <a:rPr lang="en-US" altLang="ja-JP" sz="900"/>
              <a:t>: </a:t>
            </a:r>
            <a:r>
              <a:rPr lang="en-US" altLang="ja-JP" sz="900" err="1"/>
              <a:t>result_stdout</a:t>
            </a:r>
            <a:endParaRPr lang="en-US" altLang="ja-JP" sz="900"/>
          </a:p>
          <a:p>
            <a:r>
              <a:rPr lang="en-US" altLang="ja-JP" sz="900"/>
              <a:t>  </a:t>
            </a:r>
            <a:r>
              <a:rPr lang="en-US" altLang="ja-JP" sz="900" smtClean="0"/>
              <a:t>  when</a:t>
            </a:r>
            <a:r>
              <a:rPr lang="en-US" altLang="ja-JP" sz="900"/>
              <a:t>:</a:t>
            </a:r>
          </a:p>
          <a:p>
            <a:r>
              <a:rPr lang="en-US" altLang="ja-JP" sz="900"/>
              <a:t>  </a:t>
            </a:r>
            <a:r>
              <a:rPr lang="en-US" altLang="ja-JP" sz="900" smtClean="0"/>
              <a:t>    - </a:t>
            </a:r>
            <a:r>
              <a:rPr lang="en-US" altLang="ja-JP" sz="900" err="1"/>
              <a:t>VAR_hosts_ip</a:t>
            </a:r>
            <a:r>
              <a:rPr lang="en-US" altLang="ja-JP" sz="900"/>
              <a:t> is define</a:t>
            </a:r>
          </a:p>
          <a:p>
            <a:r>
              <a:rPr lang="en-US" altLang="ja-JP" sz="900"/>
              <a:t>  </a:t>
            </a:r>
            <a:r>
              <a:rPr lang="en-US" altLang="ja-JP" sz="900" smtClean="0"/>
              <a:t>    - </a:t>
            </a:r>
            <a:r>
              <a:rPr lang="en-US" altLang="ja-JP" sz="900" err="1"/>
              <a:t>VAR_hosts_name</a:t>
            </a:r>
            <a:r>
              <a:rPr lang="en-US" altLang="ja-JP" sz="900"/>
              <a:t> is define</a:t>
            </a:r>
          </a:p>
          <a:p>
            <a:endParaRPr lang="en-US" altLang="ja-JP" sz="900" smtClean="0"/>
          </a:p>
          <a:p>
            <a:r>
              <a:rPr lang="en-US" altLang="ja-JP" sz="900" smtClean="0"/>
              <a:t>  - </a:t>
            </a:r>
            <a:r>
              <a:rPr lang="en-US" altLang="ja-JP" sz="900"/>
              <a:t>command: 'echo {{ item.0 }} {{ item.1 }} &gt;&gt; /</a:t>
            </a:r>
            <a:r>
              <a:rPr lang="en-US" altLang="ja-JP" sz="900" err="1" smtClean="0"/>
              <a:t>tmp</a:t>
            </a:r>
            <a:r>
              <a:rPr lang="en-US" altLang="ja-JP" sz="900" smtClean="0"/>
              <a:t>/hosts'</a:t>
            </a:r>
            <a:endParaRPr lang="en-US" altLang="ja-JP" sz="900"/>
          </a:p>
          <a:p>
            <a:r>
              <a:rPr lang="en-US" altLang="ja-JP" sz="900"/>
              <a:t>  </a:t>
            </a:r>
            <a:r>
              <a:rPr lang="en-US" altLang="ja-JP" sz="900" smtClean="0"/>
              <a:t>  prompt</a:t>
            </a:r>
            <a:r>
              <a:rPr lang="en-US" altLang="ja-JP" sz="900"/>
              <a:t>: 'root@{{ __</a:t>
            </a:r>
            <a:r>
              <a:rPr lang="en-US" altLang="ja-JP" sz="900" err="1"/>
              <a:t>loginhostname</a:t>
            </a:r>
            <a:r>
              <a:rPr lang="en-US" altLang="ja-JP" sz="900"/>
              <a:t>__ }}'</a:t>
            </a:r>
          </a:p>
          <a:p>
            <a:r>
              <a:rPr lang="en-US" altLang="ja-JP" sz="900"/>
              <a:t>  </a:t>
            </a:r>
            <a:r>
              <a:rPr lang="en-US" altLang="ja-JP" sz="900" smtClean="0"/>
              <a:t>  when</a:t>
            </a:r>
            <a:r>
              <a:rPr lang="en-US" altLang="ja-JP" sz="900"/>
              <a:t>:</a:t>
            </a:r>
          </a:p>
          <a:p>
            <a:r>
              <a:rPr lang="en-US" altLang="ja-JP" sz="900"/>
              <a:t>  </a:t>
            </a:r>
            <a:r>
              <a:rPr lang="en-US" altLang="ja-JP" sz="900" smtClean="0"/>
              <a:t>    </a:t>
            </a:r>
            <a:r>
              <a:rPr lang="en-US" altLang="ja-JP" sz="900"/>
              <a:t>- </a:t>
            </a:r>
            <a:r>
              <a:rPr lang="en-US" altLang="ja-JP" sz="900" err="1"/>
              <a:t>VAR_hosts_ip</a:t>
            </a:r>
            <a:r>
              <a:rPr lang="en-US" altLang="ja-JP" sz="900"/>
              <a:t> is define</a:t>
            </a:r>
          </a:p>
          <a:p>
            <a:r>
              <a:rPr lang="en-US" altLang="ja-JP" sz="900"/>
              <a:t>  </a:t>
            </a:r>
            <a:r>
              <a:rPr lang="en-US" altLang="ja-JP" sz="900" smtClean="0"/>
              <a:t>    - </a:t>
            </a:r>
            <a:r>
              <a:rPr lang="en-US" altLang="ja-JP" sz="900" err="1"/>
              <a:t>VAR_hosts_name</a:t>
            </a:r>
            <a:r>
              <a:rPr lang="en-US" altLang="ja-JP" sz="900"/>
              <a:t> is define</a:t>
            </a:r>
          </a:p>
          <a:p>
            <a:r>
              <a:rPr lang="en-US" altLang="ja-JP" sz="900"/>
              <a:t>  </a:t>
            </a:r>
            <a:r>
              <a:rPr lang="en-US" altLang="ja-JP" sz="900" smtClean="0"/>
              <a:t>  </a:t>
            </a:r>
            <a:r>
              <a:rPr lang="en-US" altLang="ja-JP" sz="900" err="1" smtClean="0"/>
              <a:t>with_items</a:t>
            </a:r>
            <a:r>
              <a:rPr lang="en-US" altLang="ja-JP" sz="900"/>
              <a:t>:</a:t>
            </a:r>
          </a:p>
          <a:p>
            <a:r>
              <a:rPr lang="en-US" altLang="ja-JP" sz="900"/>
              <a:t>  </a:t>
            </a:r>
            <a:r>
              <a:rPr lang="ja-JP" altLang="en-US" sz="900"/>
              <a:t> </a:t>
            </a:r>
            <a:r>
              <a:rPr lang="ja-JP" altLang="en-US" sz="900" smtClean="0"/>
              <a:t>  </a:t>
            </a:r>
            <a:r>
              <a:rPr lang="en-US" altLang="ja-JP" sz="900" smtClean="0"/>
              <a:t> </a:t>
            </a:r>
            <a:r>
              <a:rPr lang="en-US" altLang="ja-JP" sz="900"/>
              <a:t>- '{{ </a:t>
            </a:r>
            <a:r>
              <a:rPr lang="en-US" altLang="ja-JP" sz="900" err="1"/>
              <a:t>VAR_hosts_ip</a:t>
            </a:r>
            <a:r>
              <a:rPr lang="en-US" altLang="ja-JP" sz="900"/>
              <a:t> }}'</a:t>
            </a:r>
          </a:p>
          <a:p>
            <a:r>
              <a:rPr lang="en-US" altLang="ja-JP" sz="900"/>
              <a:t>    </a:t>
            </a:r>
            <a:r>
              <a:rPr lang="en-US" altLang="ja-JP" sz="900" smtClean="0"/>
              <a:t>  - </a:t>
            </a:r>
            <a:r>
              <a:rPr lang="en-US" altLang="ja-JP" sz="900"/>
              <a:t>'{{ </a:t>
            </a:r>
            <a:r>
              <a:rPr lang="en-US" altLang="ja-JP" sz="900" err="1"/>
              <a:t>VAR_hosts_name</a:t>
            </a:r>
            <a:r>
              <a:rPr lang="en-US" altLang="ja-JP" sz="900"/>
              <a:t> }}'</a:t>
            </a:r>
          </a:p>
          <a:p>
            <a:r>
              <a:rPr lang="en-US" altLang="ja-JP" sz="900"/>
              <a:t>  </a:t>
            </a:r>
            <a:r>
              <a:rPr lang="en-US" altLang="ja-JP" sz="900" smtClean="0"/>
              <a:t>  </a:t>
            </a:r>
            <a:r>
              <a:rPr lang="en-US" altLang="ja-JP" sz="900" err="1" smtClean="0"/>
              <a:t>exec_when</a:t>
            </a:r>
            <a:r>
              <a:rPr lang="en-US" altLang="ja-JP" sz="900"/>
              <a:t>:</a:t>
            </a:r>
          </a:p>
          <a:p>
            <a:r>
              <a:rPr lang="en-US" altLang="ja-JP" sz="900"/>
              <a:t>  </a:t>
            </a:r>
            <a:r>
              <a:rPr lang="en-US" altLang="ja-JP" sz="900" smtClean="0"/>
              <a:t>    </a:t>
            </a:r>
            <a:r>
              <a:rPr lang="en-US" altLang="ja-JP" sz="900"/>
              <a:t>- </a:t>
            </a:r>
            <a:r>
              <a:rPr lang="en-US" altLang="ja-JP" sz="900" err="1"/>
              <a:t>result_stdout</a:t>
            </a:r>
            <a:r>
              <a:rPr lang="en-US" altLang="ja-JP" sz="900"/>
              <a:t> no match({{ item.0 }} </a:t>
            </a:r>
            <a:r>
              <a:rPr lang="en-US" altLang="ja-JP" sz="900" smtClean="0"/>
              <a:t>*{{ </a:t>
            </a:r>
            <a:r>
              <a:rPr lang="en-US" altLang="ja-JP" sz="900"/>
              <a:t>item.1 }})</a:t>
            </a:r>
          </a:p>
        </p:txBody>
      </p:sp>
      <p:sp>
        <p:nvSpPr>
          <p:cNvPr id="19" name="角丸四角形 18"/>
          <p:cNvSpPr/>
          <p:nvPr/>
        </p:nvSpPr>
        <p:spPr bwMode="auto">
          <a:xfrm>
            <a:off x="4419631" y="4801253"/>
            <a:ext cx="4307457" cy="494397"/>
          </a:xfrm>
          <a:prstGeom prst="roundRect">
            <a:avLst/>
          </a:prstGeom>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en-US" altLang="ja-JP" sz="1200" smtClean="0">
                <a:solidFill>
                  <a:schemeClr val="tx1"/>
                </a:solidFill>
                <a:latin typeface="+mn-ea"/>
              </a:rPr>
              <a:t>“</a:t>
            </a:r>
            <a:r>
              <a:rPr lang="en-US" altLang="ja-JP" sz="1200" err="1" smtClean="0">
                <a:solidFill>
                  <a:schemeClr val="tx1"/>
                </a:solidFill>
                <a:latin typeface="+mn-ea"/>
              </a:rPr>
              <a:t>with_items</a:t>
            </a:r>
            <a:r>
              <a:rPr lang="en-US" altLang="ja-JP" sz="1200" smtClean="0">
                <a:solidFill>
                  <a:schemeClr val="tx1"/>
                </a:solidFill>
                <a:latin typeface="+mn-ea"/>
              </a:rPr>
              <a:t>”</a:t>
            </a:r>
            <a:r>
              <a:rPr lang="ja-JP" altLang="en-US" sz="1200" smtClean="0">
                <a:solidFill>
                  <a:schemeClr val="tx1"/>
                </a:solidFill>
                <a:latin typeface="+mn-ea"/>
              </a:rPr>
              <a:t>を用いた繰り返し処理を定義しています。</a:t>
            </a:r>
            <a:endParaRPr lang="en-US" altLang="ja-JP" sz="1200">
              <a:solidFill>
                <a:schemeClr val="tx1"/>
              </a:solidFill>
              <a:latin typeface="+mn-ea"/>
            </a:endParaRPr>
          </a:p>
        </p:txBody>
      </p:sp>
      <p:sp>
        <p:nvSpPr>
          <p:cNvPr id="20" name="円形吹き出し 19"/>
          <p:cNvSpPr/>
          <p:nvPr/>
        </p:nvSpPr>
        <p:spPr bwMode="auto">
          <a:xfrm>
            <a:off x="4188159" y="4687564"/>
            <a:ext cx="301542" cy="312200"/>
          </a:xfrm>
          <a:prstGeom prst="wedgeEllipseCallout">
            <a:avLst>
              <a:gd name="adj1" fmla="val -530386"/>
              <a:gd name="adj2" fmla="val 298364"/>
            </a:avLst>
          </a:prstGeom>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algn="ctr"/>
            <a:r>
              <a:rPr lang="ja-JP" altLang="en-US" sz="1400" b="1">
                <a:latin typeface="+mn-ea"/>
              </a:rPr>
              <a:t>２</a:t>
            </a:r>
            <a:endParaRPr kumimoji="1" lang="ja-JP" altLang="en-US" sz="1400" b="1" smtClean="0">
              <a:latin typeface="+mn-ea"/>
            </a:endParaRPr>
          </a:p>
        </p:txBody>
      </p:sp>
      <p:sp>
        <p:nvSpPr>
          <p:cNvPr id="21" name="角丸四角形 20"/>
          <p:cNvSpPr/>
          <p:nvPr/>
        </p:nvSpPr>
        <p:spPr bwMode="auto">
          <a:xfrm>
            <a:off x="4407355" y="5406969"/>
            <a:ext cx="4295831" cy="1045622"/>
          </a:xfrm>
          <a:prstGeom prst="roundRect">
            <a:avLst>
              <a:gd name="adj" fmla="val 5942"/>
            </a:avLst>
          </a:prstGeom>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200" smtClean="0">
                <a:solidFill>
                  <a:schemeClr val="tx1"/>
                </a:solidFill>
                <a:latin typeface="+mn-ea"/>
              </a:rPr>
              <a:t>“</a:t>
            </a:r>
            <a:r>
              <a:rPr lang="en-US" altLang="ja-JP" sz="1200" err="1" smtClean="0">
                <a:solidFill>
                  <a:schemeClr val="tx1"/>
                </a:solidFill>
                <a:latin typeface="+mn-ea"/>
              </a:rPr>
              <a:t>exec_when</a:t>
            </a:r>
            <a:r>
              <a:rPr lang="en-US" altLang="ja-JP" sz="1200" smtClean="0">
                <a:solidFill>
                  <a:schemeClr val="tx1"/>
                </a:solidFill>
                <a:latin typeface="+mn-ea"/>
              </a:rPr>
              <a:t>”</a:t>
            </a:r>
            <a:r>
              <a:rPr lang="ja-JP" altLang="en-US" sz="1200" smtClean="0">
                <a:solidFill>
                  <a:schemeClr val="tx1"/>
                </a:solidFill>
                <a:latin typeface="+mn-ea"/>
              </a:rPr>
              <a:t>を用いた分岐処理を定義しています。</a:t>
            </a:r>
            <a:r>
              <a:rPr lang="en-US" altLang="ja-JP" sz="1200" smtClean="0">
                <a:solidFill>
                  <a:schemeClr val="tx1"/>
                </a:solidFill>
                <a:latin typeface="+mn-ea"/>
              </a:rPr>
              <a:t/>
            </a:r>
            <a:br>
              <a:rPr lang="en-US" altLang="ja-JP" sz="1200" smtClean="0">
                <a:solidFill>
                  <a:schemeClr val="tx1"/>
                </a:solidFill>
                <a:latin typeface="+mn-ea"/>
              </a:rPr>
            </a:br>
            <a:r>
              <a:rPr lang="ja-JP" altLang="en-US" sz="1200" smtClean="0">
                <a:solidFill>
                  <a:schemeClr val="tx1"/>
                </a:solidFill>
                <a:latin typeface="+mn-ea"/>
              </a:rPr>
              <a:t>判定は</a:t>
            </a:r>
            <a:r>
              <a:rPr lang="ja-JP" altLang="en-US" sz="1200" smtClean="0">
                <a:solidFill>
                  <a:srgbClr val="FF0000"/>
                </a:solidFill>
                <a:latin typeface="+mn-ea"/>
              </a:rPr>
              <a:t>繰り返しごと</a:t>
            </a:r>
            <a:r>
              <a:rPr lang="ja-JP" altLang="en-US" sz="1200" smtClean="0">
                <a:solidFill>
                  <a:schemeClr val="tx1"/>
                </a:solidFill>
                <a:latin typeface="+mn-ea"/>
              </a:rPr>
              <a:t>に行われます。</a:t>
            </a:r>
            <a:r>
              <a:rPr lang="en-US" altLang="ja-JP" sz="1200" smtClean="0">
                <a:solidFill>
                  <a:schemeClr val="tx1"/>
                </a:solidFill>
                <a:latin typeface="+mn-ea"/>
              </a:rPr>
              <a:t/>
            </a:r>
            <a:br>
              <a:rPr lang="en-US" altLang="ja-JP" sz="1200" smtClean="0">
                <a:solidFill>
                  <a:schemeClr val="tx1"/>
                </a:solidFill>
                <a:latin typeface="+mn-ea"/>
              </a:rPr>
            </a:br>
            <a:r>
              <a:rPr lang="en-US" altLang="ja-JP" sz="1200" smtClean="0">
                <a:solidFill>
                  <a:schemeClr val="tx1"/>
                </a:solidFill>
                <a:latin typeface="+mn-ea"/>
              </a:rPr>
              <a:t/>
            </a:r>
            <a:br>
              <a:rPr lang="en-US" altLang="ja-JP" sz="1200" smtClean="0">
                <a:solidFill>
                  <a:schemeClr val="tx1"/>
                </a:solidFill>
                <a:latin typeface="+mn-ea"/>
              </a:rPr>
            </a:br>
            <a:r>
              <a:rPr lang="ja-JP" altLang="en-US" sz="1200" smtClean="0">
                <a:solidFill>
                  <a:schemeClr val="tx1"/>
                </a:solidFill>
                <a:latin typeface="+mn-ea"/>
              </a:rPr>
              <a:t>この場合、登録された出力中に</a:t>
            </a:r>
            <a:r>
              <a:rPr lang="en-US" altLang="ja-JP" sz="1200" smtClean="0">
                <a:solidFill>
                  <a:schemeClr val="tx1"/>
                </a:solidFill>
                <a:latin typeface="+mn-ea"/>
              </a:rPr>
              <a:t/>
            </a:r>
            <a:br>
              <a:rPr lang="en-US" altLang="ja-JP" sz="1200" smtClean="0">
                <a:solidFill>
                  <a:schemeClr val="tx1"/>
                </a:solidFill>
                <a:latin typeface="+mn-ea"/>
              </a:rPr>
            </a:br>
            <a:r>
              <a:rPr lang="ja-JP" altLang="en-US" sz="1200" smtClean="0">
                <a:solidFill>
                  <a:schemeClr val="tx1"/>
                </a:solidFill>
                <a:latin typeface="+mn-ea"/>
              </a:rPr>
              <a:t>指定文字列が存在しないときに処理を行います。</a:t>
            </a:r>
            <a:endParaRPr lang="en-US" altLang="ja-JP" sz="1200">
              <a:solidFill>
                <a:schemeClr val="tx1"/>
              </a:solidFill>
              <a:latin typeface="+mn-ea"/>
            </a:endParaRPr>
          </a:p>
        </p:txBody>
      </p:sp>
      <p:sp>
        <p:nvSpPr>
          <p:cNvPr id="22" name="円形吹き出し 21"/>
          <p:cNvSpPr/>
          <p:nvPr/>
        </p:nvSpPr>
        <p:spPr bwMode="auto">
          <a:xfrm>
            <a:off x="4141991" y="5296247"/>
            <a:ext cx="301542" cy="312200"/>
          </a:xfrm>
          <a:prstGeom prst="wedgeEllipseCallout">
            <a:avLst>
              <a:gd name="adj1" fmla="val -524330"/>
              <a:gd name="adj2" fmla="val 211926"/>
            </a:avLst>
          </a:prstGeom>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algn="ctr"/>
            <a:r>
              <a:rPr kumimoji="1" lang="ja-JP" altLang="en-US" sz="1400" b="1" smtClean="0">
                <a:latin typeface="+mn-ea"/>
              </a:rPr>
              <a:t>３</a:t>
            </a:r>
          </a:p>
        </p:txBody>
      </p:sp>
      <p:sp>
        <p:nvSpPr>
          <p:cNvPr id="23" name="角丸四角形 22"/>
          <p:cNvSpPr/>
          <p:nvPr/>
        </p:nvSpPr>
        <p:spPr bwMode="auto">
          <a:xfrm>
            <a:off x="4443533" y="3907011"/>
            <a:ext cx="4307457" cy="573059"/>
          </a:xfrm>
          <a:prstGeom prst="roundRect">
            <a:avLst/>
          </a:prstGeom>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200" smtClean="0">
                <a:solidFill>
                  <a:schemeClr val="tx1"/>
                </a:solidFill>
                <a:latin typeface="+mn-ea"/>
              </a:rPr>
              <a:t>“</a:t>
            </a:r>
            <a:r>
              <a:rPr lang="en-US" altLang="ja-JP" sz="1200" smtClean="0">
                <a:solidFill>
                  <a:schemeClr val="tx1"/>
                </a:solidFill>
                <a:latin typeface="+mn-ea"/>
              </a:rPr>
              <a:t>register</a:t>
            </a:r>
            <a:r>
              <a:rPr lang="ja-JP" altLang="en-US" sz="1200" smtClean="0">
                <a:solidFill>
                  <a:schemeClr val="tx1"/>
                </a:solidFill>
                <a:latin typeface="+mn-ea"/>
              </a:rPr>
              <a:t>”を用い、</a:t>
            </a:r>
            <a:r>
              <a:rPr lang="en-US" altLang="ja-JP" sz="1200" smtClean="0">
                <a:solidFill>
                  <a:schemeClr val="tx1"/>
                </a:solidFill>
                <a:latin typeface="+mn-ea"/>
              </a:rPr>
              <a:t/>
            </a:r>
            <a:br>
              <a:rPr lang="en-US" altLang="ja-JP" sz="1200" smtClean="0">
                <a:solidFill>
                  <a:schemeClr val="tx1"/>
                </a:solidFill>
                <a:latin typeface="+mn-ea"/>
              </a:rPr>
            </a:br>
            <a:r>
              <a:rPr lang="en-US" altLang="ja-JP" sz="1200" smtClean="0">
                <a:solidFill>
                  <a:schemeClr val="tx1"/>
                </a:solidFill>
                <a:latin typeface="+mn-ea"/>
              </a:rPr>
              <a:t>‘cat /</a:t>
            </a:r>
            <a:r>
              <a:rPr lang="en-US" altLang="ja-JP" sz="1200" err="1" smtClean="0">
                <a:solidFill>
                  <a:schemeClr val="tx1"/>
                </a:solidFill>
                <a:latin typeface="+mn-ea"/>
              </a:rPr>
              <a:t>tmp</a:t>
            </a:r>
            <a:r>
              <a:rPr lang="en-US" altLang="ja-JP" sz="1200" smtClean="0">
                <a:solidFill>
                  <a:schemeClr val="tx1"/>
                </a:solidFill>
                <a:latin typeface="+mn-ea"/>
              </a:rPr>
              <a:t>/hosts’</a:t>
            </a:r>
            <a:r>
              <a:rPr lang="ja-JP" altLang="en-US" sz="1200" smtClean="0">
                <a:solidFill>
                  <a:schemeClr val="tx1"/>
                </a:solidFill>
                <a:latin typeface="+mn-ea"/>
              </a:rPr>
              <a:t> の標準出力を登録しています。</a:t>
            </a:r>
            <a:endParaRPr lang="en-US" altLang="ja-JP" sz="1200">
              <a:solidFill>
                <a:schemeClr val="tx1"/>
              </a:solidFill>
              <a:latin typeface="+mn-ea"/>
            </a:endParaRPr>
          </a:p>
        </p:txBody>
      </p:sp>
      <p:sp>
        <p:nvSpPr>
          <p:cNvPr id="24" name="円形吹き出し 23"/>
          <p:cNvSpPr/>
          <p:nvPr/>
        </p:nvSpPr>
        <p:spPr bwMode="auto">
          <a:xfrm>
            <a:off x="4242641" y="3778403"/>
            <a:ext cx="301542" cy="312200"/>
          </a:xfrm>
          <a:prstGeom prst="wedgeEllipseCallout">
            <a:avLst>
              <a:gd name="adj1" fmla="val -531054"/>
              <a:gd name="adj2" fmla="val 194932"/>
            </a:avLst>
          </a:prstGeom>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algn="ctr"/>
            <a:r>
              <a:rPr kumimoji="1" lang="ja-JP" altLang="en-US" sz="1400" b="1" smtClean="0">
                <a:latin typeface="+mn-ea"/>
              </a:rPr>
              <a:t>１</a:t>
            </a:r>
          </a:p>
        </p:txBody>
      </p:sp>
      <p:sp>
        <p:nvSpPr>
          <p:cNvPr id="5" name="正方形/長方形 4"/>
          <p:cNvSpPr/>
          <p:nvPr/>
        </p:nvSpPr>
        <p:spPr>
          <a:xfrm>
            <a:off x="182249" y="2731868"/>
            <a:ext cx="3078110" cy="338554"/>
          </a:xfrm>
          <a:prstGeom prst="rect">
            <a:avLst/>
          </a:prstGeom>
        </p:spPr>
        <p:txBody>
          <a:bodyPr wrap="square">
            <a:spAutoFit/>
          </a:bodyPr>
          <a:lstStyle/>
          <a:p>
            <a:r>
              <a:rPr lang="ja-JP" altLang="en-US" sz="1600"/>
              <a:t>ファイル名</a:t>
            </a:r>
            <a:r>
              <a:rPr lang="en-US" altLang="ja-JP" sz="1600"/>
              <a:t>:</a:t>
            </a:r>
            <a:r>
              <a:rPr lang="ja-JP" altLang="en-US" sz="1600"/>
              <a:t> </a:t>
            </a:r>
            <a:r>
              <a:rPr lang="en-US" altLang="ja-JP" sz="1600" err="1" smtClean="0"/>
              <a:t>add_hosts.yml</a:t>
            </a:r>
            <a:endParaRPr lang="ja-JP" altLang="en-US" sz="1600"/>
          </a:p>
        </p:txBody>
      </p:sp>
    </p:spTree>
    <p:extLst>
      <p:ext uri="{BB962C8B-B14F-4D97-AF65-F5344CB8AC3E}">
        <p14:creationId xmlns:p14="http://schemas.microsoft.com/office/powerpoint/2010/main" val="296603686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513" y="116540"/>
            <a:ext cx="8784000" cy="468000"/>
          </a:xfrm>
        </p:spPr>
        <p:txBody>
          <a:bodyPr/>
          <a:lstStyle/>
          <a:p>
            <a:r>
              <a:rPr kumimoji="1" lang="en-US" altLang="ja-JP" smtClean="0"/>
              <a:t>3.3 Movement</a:t>
            </a:r>
            <a:r>
              <a:rPr kumimoji="1" lang="ja-JP" altLang="en-US" smtClean="0"/>
              <a:t>の設定 </a:t>
            </a:r>
            <a:r>
              <a:rPr kumimoji="1" lang="en-US" altLang="ja-JP" smtClean="0"/>
              <a:t>(1/6)</a:t>
            </a:r>
            <a:endParaRPr kumimoji="1" lang="ja-JP" altLang="en-US"/>
          </a:p>
        </p:txBody>
      </p:sp>
      <p:sp>
        <p:nvSpPr>
          <p:cNvPr id="3" name="コンテンツ プレースホルダー 2"/>
          <p:cNvSpPr>
            <a:spLocks noGrp="1"/>
          </p:cNvSpPr>
          <p:nvPr>
            <p:ph sz="quarter" idx="10"/>
          </p:nvPr>
        </p:nvSpPr>
        <p:spPr/>
        <p:txBody>
          <a:bodyPr/>
          <a:lstStyle/>
          <a:p>
            <a:r>
              <a:rPr kumimoji="1" lang="en-US" altLang="ja-JP" b="1" smtClean="0"/>
              <a:t>Movement</a:t>
            </a:r>
            <a:r>
              <a:rPr kumimoji="1" lang="ja-JP" altLang="en-US" b="1" smtClean="0"/>
              <a:t>を作成する</a:t>
            </a:r>
            <a:r>
              <a:rPr lang="en-US" altLang="ja-JP"/>
              <a:t/>
            </a:r>
            <a:br>
              <a:rPr lang="en-US" altLang="ja-JP"/>
            </a:br>
            <a:r>
              <a:rPr lang="en-US" altLang="ja-JP" sz="1600" smtClean="0"/>
              <a:t>Movement</a:t>
            </a:r>
            <a:r>
              <a:rPr lang="ja-JP" altLang="en-US" sz="1600" smtClean="0"/>
              <a:t>は</a:t>
            </a:r>
            <a:r>
              <a:rPr lang="en-US" altLang="ja-JP" sz="1600" smtClean="0"/>
              <a:t>ITA</a:t>
            </a:r>
            <a:r>
              <a:rPr lang="ja-JP" altLang="en-US" sz="1600" smtClean="0"/>
              <a:t>における作業の最小単位です。</a:t>
            </a:r>
            <a:r>
              <a:rPr lang="en-US" altLang="ja-JP" sz="1600" smtClean="0"/>
              <a:t/>
            </a:r>
            <a:br>
              <a:rPr lang="en-US" altLang="ja-JP" sz="1600" smtClean="0"/>
            </a:br>
            <a:r>
              <a:rPr lang="en-US" altLang="ja-JP" sz="1600" smtClean="0"/>
              <a:t>Movement</a:t>
            </a:r>
            <a:r>
              <a:rPr lang="ja-JP" altLang="en-US" sz="1600" smtClean="0"/>
              <a:t>を作成し、</a:t>
            </a:r>
            <a:r>
              <a:rPr lang="ja-JP" altLang="en-US" sz="1600" smtClean="0">
                <a:solidFill>
                  <a:srgbClr val="FF0000"/>
                </a:solidFill>
              </a:rPr>
              <a:t>対話種別</a:t>
            </a:r>
            <a:r>
              <a:rPr lang="ja-JP" altLang="en-US" sz="1600" smtClean="0"/>
              <a:t>と紐づけていきましょう。</a:t>
            </a:r>
            <a:r>
              <a:rPr lang="en-US" altLang="ja-JP" sz="1600" smtClean="0"/>
              <a:t/>
            </a:r>
            <a:br>
              <a:rPr lang="en-US" altLang="ja-JP" sz="1600" smtClean="0"/>
            </a:br>
            <a:r>
              <a:rPr lang="en-US" altLang="ja-JP" sz="1600" smtClean="0"/>
              <a:t/>
            </a:r>
            <a:br>
              <a:rPr lang="en-US" altLang="ja-JP" sz="1600" smtClean="0"/>
            </a:br>
            <a:r>
              <a:rPr lang="ja-JP" altLang="en-US" sz="1600" smtClean="0"/>
              <a:t>メニュ</a:t>
            </a:r>
            <a:r>
              <a:rPr lang="en-US" altLang="ja-JP" sz="1600" smtClean="0"/>
              <a:t>―</a:t>
            </a:r>
            <a:r>
              <a:rPr lang="ja-JP" altLang="en-US" sz="1600" smtClean="0"/>
              <a:t>：</a:t>
            </a:r>
            <a:r>
              <a:rPr lang="en-US" altLang="ja-JP" sz="1600" b="1" smtClean="0"/>
              <a:t>Ansible-Pioneer &gt; Movement</a:t>
            </a:r>
            <a:r>
              <a:rPr lang="ja-JP" altLang="en-US" sz="1600" b="1" smtClean="0"/>
              <a:t>一覧</a:t>
            </a:r>
            <a:endParaRPr lang="en-US" altLang="ja-JP" sz="1600" b="1"/>
          </a:p>
          <a:p>
            <a:pPr marL="457200" indent="-457200">
              <a:buFont typeface="+mj-ea"/>
              <a:buAutoNum type="circleNumDbPlain"/>
            </a:pPr>
            <a:r>
              <a:rPr kumimoji="1" lang="ja-JP" altLang="en-US" sz="1600" smtClean="0"/>
              <a:t>登録 </a:t>
            </a:r>
            <a:r>
              <a:rPr kumimoji="1" lang="en-US" altLang="ja-JP" sz="1600" smtClean="0"/>
              <a:t>&gt; </a:t>
            </a:r>
            <a:r>
              <a:rPr kumimoji="1" lang="ja-JP" altLang="en-US" sz="1600" smtClean="0"/>
              <a:t>登録開始 を押下する。</a:t>
            </a:r>
            <a:endParaRPr kumimoji="1" lang="en-US" altLang="ja-JP" sz="1600" smtClean="0"/>
          </a:p>
          <a:p>
            <a:pPr marL="457200" indent="-457200">
              <a:buFont typeface="+mj-ea"/>
              <a:buAutoNum type="circleNumDbPlain"/>
            </a:pPr>
            <a:r>
              <a:rPr lang="ja-JP" altLang="en-US" sz="1600"/>
              <a:t>各項目で下表のように選択または入力し、</a:t>
            </a:r>
            <a:r>
              <a:rPr lang="en-US" altLang="ja-JP" sz="1600"/>
              <a:t>[</a:t>
            </a:r>
            <a:r>
              <a:rPr lang="ja-JP" altLang="en-US" sz="1600"/>
              <a:t>登録</a:t>
            </a:r>
            <a:r>
              <a:rPr lang="en-US" altLang="ja-JP" sz="1600"/>
              <a:t>]</a:t>
            </a:r>
            <a:r>
              <a:rPr lang="ja-JP" altLang="en-US" sz="1600"/>
              <a:t>を押下</a:t>
            </a:r>
            <a:r>
              <a:rPr lang="ja-JP" altLang="en-US" sz="1600" smtClean="0"/>
              <a:t>する。</a:t>
            </a:r>
            <a:endParaRPr kumimoji="1" lang="en-US" altLang="ja-JP" sz="1600" smtClean="0"/>
          </a:p>
        </p:txBody>
      </p:sp>
      <p:pic>
        <p:nvPicPr>
          <p:cNvPr id="4" name="図 3"/>
          <p:cNvPicPr>
            <a:picLocks noChangeAspect="1"/>
          </p:cNvPicPr>
          <p:nvPr/>
        </p:nvPicPr>
        <p:blipFill>
          <a:blip r:embed="rId2"/>
          <a:stretch>
            <a:fillRect/>
          </a:stretch>
        </p:blipFill>
        <p:spPr>
          <a:xfrm>
            <a:off x="179512" y="3001273"/>
            <a:ext cx="6727749" cy="1896047"/>
          </a:xfrm>
          <a:prstGeom prst="rect">
            <a:avLst/>
          </a:prstGeom>
        </p:spPr>
      </p:pic>
      <p:graphicFrame>
        <p:nvGraphicFramePr>
          <p:cNvPr id="6" name="表 5"/>
          <p:cNvGraphicFramePr>
            <a:graphicFrameLocks noGrp="1"/>
          </p:cNvGraphicFramePr>
          <p:nvPr>
            <p:extLst>
              <p:ext uri="{D42A27DB-BD31-4B8C-83A1-F6EECF244321}">
                <p14:modId xmlns:p14="http://schemas.microsoft.com/office/powerpoint/2010/main" val="1497349506"/>
              </p:ext>
            </p:extLst>
          </p:nvPr>
        </p:nvGraphicFramePr>
        <p:xfrm>
          <a:off x="179512" y="5168153"/>
          <a:ext cx="3600378" cy="997227"/>
        </p:xfrm>
        <a:graphic>
          <a:graphicData uri="http://schemas.openxmlformats.org/drawingml/2006/table">
            <a:tbl>
              <a:tblPr firstRow="1" bandRow="1">
                <a:tableStyleId>{93296810-A885-4BE3-A3E7-6D5BEEA58F35}</a:tableStyleId>
              </a:tblPr>
              <a:tblGrid>
                <a:gridCol w="1800189">
                  <a:extLst>
                    <a:ext uri="{9D8B030D-6E8A-4147-A177-3AD203B41FA5}">
                      <a16:colId xmlns:a16="http://schemas.microsoft.com/office/drawing/2014/main" val="3914107317"/>
                    </a:ext>
                  </a:extLst>
                </a:gridCol>
                <a:gridCol w="1800189">
                  <a:extLst>
                    <a:ext uri="{9D8B030D-6E8A-4147-A177-3AD203B41FA5}">
                      <a16:colId xmlns:a16="http://schemas.microsoft.com/office/drawing/2014/main" val="418709912"/>
                    </a:ext>
                  </a:extLst>
                </a:gridCol>
              </a:tblGrid>
              <a:tr h="339822">
                <a:tc>
                  <a:txBody>
                    <a:bodyPr/>
                    <a:lstStyle/>
                    <a:p>
                      <a:r>
                        <a:rPr kumimoji="1" lang="ja-JP" altLang="en-US" sz="1400" smtClean="0"/>
                        <a:t>項目</a:t>
                      </a:r>
                      <a:endParaRPr kumimoji="1" lang="ja-JP" altLang="en-US" sz="1400"/>
                    </a:p>
                  </a:txBody>
                  <a:tcPr/>
                </a:tc>
                <a:tc>
                  <a:txBody>
                    <a:bodyPr/>
                    <a:lstStyle/>
                    <a:p>
                      <a:r>
                        <a:rPr kumimoji="1" lang="ja-JP" altLang="en-US" sz="1400" smtClean="0"/>
                        <a:t>入力内容</a:t>
                      </a:r>
                      <a:endParaRPr kumimoji="1" lang="ja-JP" altLang="en-US" sz="1400"/>
                    </a:p>
                  </a:txBody>
                  <a:tcPr/>
                </a:tc>
                <a:extLst>
                  <a:ext uri="{0D108BD9-81ED-4DB2-BD59-A6C34878D82A}">
                    <a16:rowId xmlns:a16="http://schemas.microsoft.com/office/drawing/2014/main" val="3089552216"/>
                  </a:ext>
                </a:extLst>
              </a:tr>
              <a:tr h="339822">
                <a:tc>
                  <a:txBody>
                    <a:bodyPr/>
                    <a:lstStyle/>
                    <a:p>
                      <a:r>
                        <a:rPr kumimoji="1" lang="en-US" altLang="ja-JP" sz="1400" smtClean="0"/>
                        <a:t>Movement</a:t>
                      </a:r>
                      <a:r>
                        <a:rPr kumimoji="1" lang="ja-JP" altLang="en-US" sz="1400" smtClean="0"/>
                        <a:t>名</a:t>
                      </a:r>
                      <a:endParaRPr kumimoji="1" lang="ja-JP" altLang="en-US" sz="1400"/>
                    </a:p>
                  </a:txBody>
                  <a:tcPr/>
                </a:tc>
                <a:tc>
                  <a:txBody>
                    <a:bodyPr/>
                    <a:lstStyle/>
                    <a:p>
                      <a:r>
                        <a:rPr kumimoji="1" lang="en-US" altLang="ja-JP" sz="1400" err="1" smtClean="0"/>
                        <a:t>add_hosts</a:t>
                      </a:r>
                      <a:endParaRPr kumimoji="1" lang="ja-JP" altLang="en-US" sz="1400"/>
                    </a:p>
                  </a:txBody>
                  <a:tcPr/>
                </a:tc>
                <a:extLst>
                  <a:ext uri="{0D108BD9-81ED-4DB2-BD59-A6C34878D82A}">
                    <a16:rowId xmlns:a16="http://schemas.microsoft.com/office/drawing/2014/main" val="2085754608"/>
                  </a:ext>
                </a:extLst>
              </a:tr>
              <a:tr h="317583">
                <a:tc>
                  <a:txBody>
                    <a:bodyPr/>
                    <a:lstStyle/>
                    <a:p>
                      <a:r>
                        <a:rPr kumimoji="1" lang="ja-JP" altLang="en-US" sz="1400" smtClean="0"/>
                        <a:t>ホスト指定形式</a:t>
                      </a:r>
                      <a:endParaRPr kumimoji="1" lang="ja-JP" altLang="en-US" sz="1400"/>
                    </a:p>
                  </a:txBody>
                  <a:tcPr/>
                </a:tc>
                <a:tc>
                  <a:txBody>
                    <a:bodyPr/>
                    <a:lstStyle/>
                    <a:p>
                      <a:r>
                        <a:rPr kumimoji="1" lang="en-US" altLang="ja-JP" sz="1400" smtClean="0"/>
                        <a:t>IP</a:t>
                      </a:r>
                      <a:endParaRPr kumimoji="1" lang="ja-JP" altLang="en-US" sz="1400"/>
                    </a:p>
                  </a:txBody>
                  <a:tcPr/>
                </a:tc>
                <a:extLst>
                  <a:ext uri="{0D108BD9-81ED-4DB2-BD59-A6C34878D82A}">
                    <a16:rowId xmlns:a16="http://schemas.microsoft.com/office/drawing/2014/main" val="3818764418"/>
                  </a:ext>
                </a:extLst>
              </a:tr>
            </a:tbl>
          </a:graphicData>
        </a:graphic>
      </p:graphicFrame>
      <p:sp>
        <p:nvSpPr>
          <p:cNvPr id="7" name="角丸四角形 6"/>
          <p:cNvSpPr/>
          <p:nvPr/>
        </p:nvSpPr>
        <p:spPr bwMode="auto">
          <a:xfrm>
            <a:off x="267094" y="3352363"/>
            <a:ext cx="3152746" cy="652717"/>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smtClean="0">
              <a:solidFill>
                <a:srgbClr val="FF0000"/>
              </a:solidFill>
              <a:latin typeface="+mn-ea"/>
            </a:endParaRPr>
          </a:p>
        </p:txBody>
      </p:sp>
    </p:spTree>
    <p:extLst>
      <p:ext uri="{BB962C8B-B14F-4D97-AF65-F5344CB8AC3E}">
        <p14:creationId xmlns:p14="http://schemas.microsoft.com/office/powerpoint/2010/main" val="401715772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a:t>3.3 Movement</a:t>
            </a:r>
            <a:r>
              <a:rPr lang="ja-JP" altLang="en-US"/>
              <a:t>の設定 </a:t>
            </a:r>
            <a:r>
              <a:rPr lang="en-US" altLang="ja-JP" smtClean="0"/>
              <a:t>(2/6</a:t>
            </a:r>
            <a:r>
              <a:rPr lang="en-US" altLang="ja-JP"/>
              <a:t>)</a:t>
            </a:r>
            <a:endParaRPr kumimoji="1" lang="ja-JP" altLang="en-US"/>
          </a:p>
        </p:txBody>
      </p:sp>
      <p:sp>
        <p:nvSpPr>
          <p:cNvPr id="3" name="コンテンツ プレースホルダー 2"/>
          <p:cNvSpPr>
            <a:spLocks noGrp="1"/>
          </p:cNvSpPr>
          <p:nvPr>
            <p:ph sz="quarter" idx="10"/>
          </p:nvPr>
        </p:nvSpPr>
        <p:spPr>
          <a:xfrm>
            <a:off x="179512" y="836712"/>
            <a:ext cx="8784976" cy="3024348"/>
          </a:xfrm>
        </p:spPr>
        <p:txBody>
          <a:bodyPr/>
          <a:lstStyle/>
          <a:p>
            <a:r>
              <a:rPr lang="ja-JP" altLang="en-US" b="1" smtClean="0"/>
              <a:t>「</a:t>
            </a:r>
            <a:r>
              <a:rPr lang="en-US" altLang="ja-JP" b="1" smtClean="0"/>
              <a:t>OS</a:t>
            </a:r>
            <a:r>
              <a:rPr lang="ja-JP" altLang="en-US" b="1" smtClean="0"/>
              <a:t>種別」を作成する</a:t>
            </a:r>
            <a:r>
              <a:rPr lang="en-US" altLang="ja-JP" b="1"/>
              <a:t/>
            </a:r>
            <a:br>
              <a:rPr lang="en-US" altLang="ja-JP" b="1"/>
            </a:br>
            <a:r>
              <a:rPr lang="en-US" altLang="ja-JP" sz="1600" smtClean="0"/>
              <a:t>Pioneer</a:t>
            </a:r>
            <a:r>
              <a:rPr lang="ja-JP" altLang="en-US" sz="1600" smtClean="0"/>
              <a:t>はターゲットホストの</a:t>
            </a:r>
            <a:r>
              <a:rPr lang="en-US" altLang="ja-JP" sz="1600" smtClean="0"/>
              <a:t>OS</a:t>
            </a:r>
            <a:r>
              <a:rPr lang="ja-JP" altLang="en-US" sz="1600" smtClean="0"/>
              <a:t>に応じて、実際に投下されるコードを選択することができます。</a:t>
            </a:r>
            <a:r>
              <a:rPr lang="en-US" altLang="ja-JP" sz="1600" smtClean="0"/>
              <a:t/>
            </a:r>
            <a:br>
              <a:rPr lang="en-US" altLang="ja-JP" sz="1600" smtClean="0"/>
            </a:br>
            <a:r>
              <a:rPr lang="ja-JP" altLang="en-US" sz="1600" smtClean="0"/>
              <a:t>まずは「</a:t>
            </a:r>
            <a:r>
              <a:rPr lang="en-US" altLang="ja-JP" sz="1600" smtClean="0"/>
              <a:t>OS</a:t>
            </a:r>
            <a:r>
              <a:rPr lang="ja-JP" altLang="en-US" sz="1600" smtClean="0"/>
              <a:t>種別」を</a:t>
            </a:r>
            <a:r>
              <a:rPr lang="en-US" altLang="ja-JP" sz="1600" smtClean="0"/>
              <a:t>ITA</a:t>
            </a:r>
            <a:r>
              <a:rPr lang="ja-JP" altLang="en-US" sz="1600" smtClean="0"/>
              <a:t>に登録しましょう。</a:t>
            </a:r>
            <a:r>
              <a:rPr lang="en-US" altLang="ja-JP" sz="1600" smtClean="0"/>
              <a:t/>
            </a:r>
            <a:br>
              <a:rPr lang="en-US" altLang="ja-JP" sz="1600" smtClean="0"/>
            </a:br>
            <a:endParaRPr lang="en-US" altLang="ja-JP" sz="1600"/>
          </a:p>
          <a:p>
            <a:pPr marL="0" indent="0">
              <a:buNone/>
            </a:pPr>
            <a:r>
              <a:rPr lang="ja-JP" altLang="en-US" sz="1600" smtClean="0"/>
              <a:t>メニュー</a:t>
            </a:r>
            <a:r>
              <a:rPr lang="en-US" altLang="ja-JP" sz="1600" smtClean="0"/>
              <a:t>: </a:t>
            </a:r>
            <a:r>
              <a:rPr lang="en-US" altLang="ja-JP" sz="1600" b="1"/>
              <a:t>Ansible-Pioneer</a:t>
            </a:r>
            <a:r>
              <a:rPr lang="ja-JP" altLang="en-US" sz="1600" b="1" smtClean="0"/>
              <a:t> </a:t>
            </a:r>
            <a:r>
              <a:rPr lang="en-US" altLang="ja-JP" sz="1600" b="1" smtClean="0"/>
              <a:t>&gt;</a:t>
            </a:r>
            <a:r>
              <a:rPr lang="ja-JP" altLang="en-US" sz="1600" b="1" smtClean="0"/>
              <a:t> </a:t>
            </a:r>
            <a:r>
              <a:rPr lang="en-US" altLang="ja-JP" sz="1600" b="1" smtClean="0"/>
              <a:t>OS</a:t>
            </a:r>
            <a:r>
              <a:rPr lang="ja-JP" altLang="en-US" sz="1600" b="1" smtClean="0"/>
              <a:t>種別マスタ</a:t>
            </a:r>
            <a:endParaRPr lang="en-US" altLang="ja-JP" sz="1600" b="1" smtClean="0"/>
          </a:p>
          <a:p>
            <a:pPr marL="342900" indent="-342900">
              <a:buFont typeface="+mj-ea"/>
              <a:buAutoNum type="circleNumDbPlain"/>
            </a:pPr>
            <a:r>
              <a:rPr lang="ja-JP" altLang="en-US" sz="1600" smtClean="0"/>
              <a:t>登録 </a:t>
            </a:r>
            <a:r>
              <a:rPr lang="en-US" altLang="ja-JP" sz="1600" smtClean="0"/>
              <a:t>&gt;</a:t>
            </a:r>
            <a:r>
              <a:rPr lang="ja-JP" altLang="en-US" sz="1600" smtClean="0"/>
              <a:t> 登録開始 を押下する。</a:t>
            </a:r>
            <a:endParaRPr lang="en-US" altLang="ja-JP" sz="1600" smtClean="0"/>
          </a:p>
          <a:p>
            <a:pPr marL="342900" indent="-342900">
              <a:buFont typeface="+mj-ea"/>
              <a:buAutoNum type="circleNumDbPlain"/>
            </a:pPr>
            <a:r>
              <a:rPr lang="ja-JP" altLang="en-US" sz="1600"/>
              <a:t>各項目へ下表のように入力し、</a:t>
            </a:r>
            <a:r>
              <a:rPr lang="en-US" altLang="ja-JP" sz="1600" smtClean="0"/>
              <a:t>[</a:t>
            </a:r>
            <a:r>
              <a:rPr lang="ja-JP" altLang="en-US" sz="1600" smtClean="0"/>
              <a:t>登録</a:t>
            </a:r>
            <a:r>
              <a:rPr lang="en-US" altLang="ja-JP" sz="1600" smtClean="0"/>
              <a:t>]</a:t>
            </a:r>
            <a:r>
              <a:rPr lang="ja-JP" altLang="en-US" sz="1600" smtClean="0"/>
              <a:t>を押下する</a:t>
            </a:r>
            <a:endParaRPr lang="en-US" altLang="ja-JP" sz="1600" smtClean="0"/>
          </a:p>
          <a:p>
            <a:pPr marL="0" indent="0">
              <a:buNone/>
            </a:pPr>
            <a:endParaRPr lang="en-US" altLang="ja-JP" smtClean="0"/>
          </a:p>
          <a:p>
            <a:pPr marL="0" indent="0">
              <a:buNone/>
            </a:pPr>
            <a:endParaRPr lang="en-US" altLang="ja-JP"/>
          </a:p>
        </p:txBody>
      </p:sp>
      <p:pic>
        <p:nvPicPr>
          <p:cNvPr id="4" name="図 3"/>
          <p:cNvPicPr>
            <a:picLocks noChangeAspect="1"/>
          </p:cNvPicPr>
          <p:nvPr/>
        </p:nvPicPr>
        <p:blipFill>
          <a:blip r:embed="rId2"/>
          <a:stretch>
            <a:fillRect/>
          </a:stretch>
        </p:blipFill>
        <p:spPr>
          <a:xfrm>
            <a:off x="179512" y="3429000"/>
            <a:ext cx="3744522" cy="1251142"/>
          </a:xfrm>
          <a:prstGeom prst="rect">
            <a:avLst/>
          </a:prstGeom>
        </p:spPr>
      </p:pic>
      <p:sp>
        <p:nvSpPr>
          <p:cNvPr id="5" name="角丸四角形 4"/>
          <p:cNvSpPr/>
          <p:nvPr/>
        </p:nvSpPr>
        <p:spPr bwMode="auto">
          <a:xfrm>
            <a:off x="683582" y="3797460"/>
            <a:ext cx="1440077" cy="495660"/>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smtClean="0">
              <a:solidFill>
                <a:srgbClr val="FF0000"/>
              </a:solidFill>
              <a:latin typeface="+mn-ea"/>
            </a:endParaRPr>
          </a:p>
        </p:txBody>
      </p:sp>
      <p:graphicFrame>
        <p:nvGraphicFramePr>
          <p:cNvPr id="6" name="表 5"/>
          <p:cNvGraphicFramePr>
            <a:graphicFrameLocks noGrp="1"/>
          </p:cNvGraphicFramePr>
          <p:nvPr>
            <p:extLst>
              <p:ext uri="{D42A27DB-BD31-4B8C-83A1-F6EECF244321}">
                <p14:modId xmlns:p14="http://schemas.microsoft.com/office/powerpoint/2010/main" val="1040992550"/>
              </p:ext>
            </p:extLst>
          </p:nvPr>
        </p:nvGraphicFramePr>
        <p:xfrm>
          <a:off x="188565" y="4869200"/>
          <a:ext cx="4032438" cy="914400"/>
        </p:xfrm>
        <a:graphic>
          <a:graphicData uri="http://schemas.openxmlformats.org/drawingml/2006/table">
            <a:tbl>
              <a:tblPr firstRow="1" bandRow="1">
                <a:tableStyleId>{93296810-A885-4BE3-A3E7-6D5BEEA58F35}</a:tableStyleId>
              </a:tblPr>
              <a:tblGrid>
                <a:gridCol w="2016219">
                  <a:extLst>
                    <a:ext uri="{9D8B030D-6E8A-4147-A177-3AD203B41FA5}">
                      <a16:colId xmlns:a16="http://schemas.microsoft.com/office/drawing/2014/main" val="1343412655"/>
                    </a:ext>
                  </a:extLst>
                </a:gridCol>
                <a:gridCol w="2016219">
                  <a:extLst>
                    <a:ext uri="{9D8B030D-6E8A-4147-A177-3AD203B41FA5}">
                      <a16:colId xmlns:a16="http://schemas.microsoft.com/office/drawing/2014/main" val="2477375548"/>
                    </a:ext>
                  </a:extLst>
                </a:gridCol>
              </a:tblGrid>
              <a:tr h="291526">
                <a:tc>
                  <a:txBody>
                    <a:bodyPr/>
                    <a:lstStyle/>
                    <a:p>
                      <a:r>
                        <a:rPr kumimoji="1" lang="ja-JP" altLang="en-US" sz="1400" smtClean="0"/>
                        <a:t>項目名</a:t>
                      </a:r>
                      <a:endParaRPr kumimoji="1" lang="ja-JP" altLang="en-US" sz="1400"/>
                    </a:p>
                  </a:txBody>
                  <a:tcPr/>
                </a:tc>
                <a:tc>
                  <a:txBody>
                    <a:bodyPr/>
                    <a:lstStyle/>
                    <a:p>
                      <a:r>
                        <a:rPr kumimoji="1" lang="ja-JP" altLang="en-US" sz="1400" smtClean="0"/>
                        <a:t>入力内容</a:t>
                      </a:r>
                      <a:endParaRPr kumimoji="1" lang="ja-JP" altLang="en-US" sz="1400"/>
                    </a:p>
                  </a:txBody>
                  <a:tcPr/>
                </a:tc>
                <a:extLst>
                  <a:ext uri="{0D108BD9-81ED-4DB2-BD59-A6C34878D82A}">
                    <a16:rowId xmlns:a16="http://schemas.microsoft.com/office/drawing/2014/main" val="1636319087"/>
                  </a:ext>
                </a:extLst>
              </a:tr>
              <a:tr h="291526">
                <a:tc>
                  <a:txBody>
                    <a:bodyPr/>
                    <a:lstStyle/>
                    <a:p>
                      <a:r>
                        <a:rPr kumimoji="1" lang="en-US" altLang="ja-JP" sz="1400" smtClean="0"/>
                        <a:t>OS</a:t>
                      </a:r>
                      <a:r>
                        <a:rPr kumimoji="1" lang="ja-JP" altLang="en-US" sz="1400" smtClean="0"/>
                        <a:t>種別名</a:t>
                      </a:r>
                      <a:endParaRPr kumimoji="1" lang="ja-JP" altLang="en-US" sz="1400"/>
                    </a:p>
                  </a:txBody>
                  <a:tcPr/>
                </a:tc>
                <a:tc>
                  <a:txBody>
                    <a:bodyPr/>
                    <a:lstStyle/>
                    <a:p>
                      <a:r>
                        <a:rPr kumimoji="1" lang="en-US" altLang="ja-JP" sz="1400" smtClean="0"/>
                        <a:t>CentOS7</a:t>
                      </a:r>
                      <a:endParaRPr kumimoji="1" lang="ja-JP" altLang="en-US" sz="1400"/>
                    </a:p>
                  </a:txBody>
                  <a:tcPr/>
                </a:tc>
                <a:extLst>
                  <a:ext uri="{0D108BD9-81ED-4DB2-BD59-A6C34878D82A}">
                    <a16:rowId xmlns:a16="http://schemas.microsoft.com/office/drawing/2014/main" val="129837410"/>
                  </a:ext>
                </a:extLst>
              </a:tr>
              <a:tr h="291526">
                <a:tc>
                  <a:txBody>
                    <a:bodyPr/>
                    <a:lstStyle/>
                    <a:p>
                      <a:r>
                        <a:rPr kumimoji="1" lang="en-US" altLang="ja-JP" sz="1400" smtClean="0"/>
                        <a:t>SV</a:t>
                      </a:r>
                      <a:endParaRPr kumimoji="1" lang="ja-JP" altLang="en-US" sz="1400"/>
                    </a:p>
                  </a:txBody>
                  <a:tcPr/>
                </a:tc>
                <a:tc>
                  <a:txBody>
                    <a:bodyPr/>
                    <a:lstStyle/>
                    <a:p>
                      <a:r>
                        <a:rPr kumimoji="1" lang="ja-JP" altLang="en-US" sz="1400" smtClean="0"/>
                        <a:t>●</a:t>
                      </a:r>
                      <a:endParaRPr kumimoji="1" lang="ja-JP" altLang="en-US" sz="1400"/>
                    </a:p>
                  </a:txBody>
                  <a:tcPr/>
                </a:tc>
                <a:extLst>
                  <a:ext uri="{0D108BD9-81ED-4DB2-BD59-A6C34878D82A}">
                    <a16:rowId xmlns:a16="http://schemas.microsoft.com/office/drawing/2014/main" val="3514860912"/>
                  </a:ext>
                </a:extLst>
              </a:tr>
            </a:tbl>
          </a:graphicData>
        </a:graphic>
      </p:graphicFrame>
    </p:spTree>
    <p:extLst>
      <p:ext uri="{BB962C8B-B14F-4D97-AF65-F5344CB8AC3E}">
        <p14:creationId xmlns:p14="http://schemas.microsoft.com/office/powerpoint/2010/main" val="21010372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下準備 </a:t>
            </a:r>
            <a:r>
              <a:rPr lang="en-US" altLang="ja-JP" smtClean="0"/>
              <a:t>(1/2)</a:t>
            </a:r>
            <a:r>
              <a:rPr lang="ja-JP" altLang="en-US" smtClean="0"/>
              <a:t> 作業対象ホストの登録</a:t>
            </a:r>
            <a:endParaRPr kumimoji="1" lang="ja-JP" altLang="en-US"/>
          </a:p>
        </p:txBody>
      </p:sp>
      <p:sp>
        <p:nvSpPr>
          <p:cNvPr id="3" name="コンテンツ プレースホルダー 2"/>
          <p:cNvSpPr>
            <a:spLocks noGrp="1"/>
          </p:cNvSpPr>
          <p:nvPr>
            <p:ph sz="quarter" idx="10"/>
          </p:nvPr>
        </p:nvSpPr>
        <p:spPr/>
        <p:txBody>
          <a:bodyPr>
            <a:normAutofit/>
          </a:bodyPr>
          <a:lstStyle/>
          <a:p>
            <a:r>
              <a:rPr kumimoji="1" lang="ja-JP" altLang="en-US" b="1" smtClean="0"/>
              <a:t>作業対象ホストの登録</a:t>
            </a:r>
            <a:r>
              <a:rPr kumimoji="1" lang="en-US" altLang="ja-JP" b="1" smtClean="0"/>
              <a:t/>
            </a:r>
            <a:br>
              <a:rPr kumimoji="1" lang="en-US" altLang="ja-JP" b="1" smtClean="0"/>
            </a:br>
            <a:r>
              <a:rPr kumimoji="1" lang="ja-JP" altLang="en-US" sz="1600" smtClean="0"/>
              <a:t>作業の実行対象となるホストを</a:t>
            </a:r>
            <a:r>
              <a:rPr kumimoji="1" lang="en-US" altLang="ja-JP" sz="1600" smtClean="0"/>
              <a:t>ITA</a:t>
            </a:r>
            <a:r>
              <a:rPr kumimoji="1" lang="ja-JP" altLang="en-US" sz="1600" smtClean="0"/>
              <a:t>に登録しましょう。</a:t>
            </a:r>
            <a:r>
              <a:rPr kumimoji="1" lang="en-US" altLang="ja-JP" b="1" smtClean="0"/>
              <a:t/>
            </a:r>
            <a:br>
              <a:rPr kumimoji="1" lang="en-US" altLang="ja-JP" b="1" smtClean="0"/>
            </a:br>
            <a:r>
              <a:rPr lang="en-US" altLang="ja-JP" sz="1600" smtClean="0"/>
              <a:t/>
            </a:r>
            <a:br>
              <a:rPr lang="en-US" altLang="ja-JP" sz="1600" smtClean="0"/>
            </a:br>
            <a:r>
              <a:rPr lang="ja-JP" altLang="en-US" sz="1600" smtClean="0"/>
              <a:t>メニュー：</a:t>
            </a:r>
            <a:r>
              <a:rPr lang="ja-JP" altLang="en-US" sz="1600" b="1" smtClean="0"/>
              <a:t>基本コンソール </a:t>
            </a:r>
            <a:r>
              <a:rPr lang="en-US" altLang="ja-JP" sz="1600" b="1" smtClean="0"/>
              <a:t>&gt; </a:t>
            </a:r>
            <a:r>
              <a:rPr lang="ja-JP" altLang="en-US" sz="1600" b="1" smtClean="0"/>
              <a:t>機器一覧</a:t>
            </a:r>
            <a:endParaRPr lang="en-US" altLang="ja-JP" sz="1600" b="1" smtClean="0"/>
          </a:p>
          <a:p>
            <a:pPr marL="457200" indent="-457200">
              <a:buFont typeface="+mj-ea"/>
              <a:buAutoNum type="circleNumDbPlain"/>
            </a:pPr>
            <a:r>
              <a:rPr lang="ja-JP" altLang="en-US" sz="1600" smtClean="0"/>
              <a:t>登録 </a:t>
            </a:r>
            <a:r>
              <a:rPr lang="en-US" altLang="ja-JP" sz="1600" smtClean="0"/>
              <a:t>&gt; </a:t>
            </a:r>
            <a:r>
              <a:rPr lang="ja-JP" altLang="en-US" sz="1600" smtClean="0"/>
              <a:t>登録開始 を押下する。</a:t>
            </a:r>
            <a:endParaRPr lang="en-US" altLang="ja-JP" sz="1600" smtClean="0"/>
          </a:p>
          <a:p>
            <a:pPr marL="457200" indent="-457200">
              <a:buFont typeface="+mj-lt"/>
              <a:buAutoNum type="circleNumDbPlain"/>
            </a:pPr>
            <a:r>
              <a:rPr lang="ja-JP" altLang="en-US" sz="1600"/>
              <a:t>各項目で下表のように選択または入力</a:t>
            </a:r>
            <a:r>
              <a:rPr lang="ja-JP" altLang="en-US" sz="1600" smtClean="0"/>
              <a:t>し、</a:t>
            </a:r>
            <a:r>
              <a:rPr lang="en-US" altLang="ja-JP" sz="1600" smtClean="0"/>
              <a:t>[</a:t>
            </a:r>
            <a:r>
              <a:rPr lang="ja-JP" altLang="en-US" sz="1600" smtClean="0"/>
              <a:t>登録</a:t>
            </a:r>
            <a:r>
              <a:rPr lang="en-US" altLang="ja-JP" sz="1600" smtClean="0"/>
              <a:t>]</a:t>
            </a:r>
            <a:r>
              <a:rPr lang="ja-JP" altLang="en-US" sz="1600" smtClean="0"/>
              <a:t>を押下する。</a:t>
            </a:r>
            <a:r>
              <a:rPr lang="en-US" altLang="ja-JP" sz="1600" smtClean="0"/>
              <a:t/>
            </a:r>
            <a:br>
              <a:rPr lang="en-US" altLang="ja-JP" sz="1600" smtClean="0"/>
            </a:br>
            <a:endParaRPr lang="en-US" altLang="ja-JP" sz="1600"/>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512" y="2810898"/>
            <a:ext cx="5472638" cy="1839795"/>
          </a:xfrm>
          <a:prstGeom prst="rect">
            <a:avLst/>
          </a:prstGeom>
        </p:spPr>
      </p:pic>
      <p:graphicFrame>
        <p:nvGraphicFramePr>
          <p:cNvPr id="4" name="表 3"/>
          <p:cNvGraphicFramePr>
            <a:graphicFrameLocks noGrp="1"/>
          </p:cNvGraphicFramePr>
          <p:nvPr>
            <p:extLst>
              <p:ext uri="{D42A27DB-BD31-4B8C-83A1-F6EECF244321}">
                <p14:modId xmlns:p14="http://schemas.microsoft.com/office/powerpoint/2010/main" val="3803246772"/>
              </p:ext>
            </p:extLst>
          </p:nvPr>
        </p:nvGraphicFramePr>
        <p:xfrm>
          <a:off x="3275820" y="4270626"/>
          <a:ext cx="5040700" cy="2203532"/>
        </p:xfrm>
        <a:graphic>
          <a:graphicData uri="http://schemas.openxmlformats.org/drawingml/2006/table">
            <a:tbl>
              <a:tblPr firstRow="1" bandRow="1">
                <a:tableStyleId>{93296810-A885-4BE3-A3E7-6D5BEEA58F35}</a:tableStyleId>
              </a:tblPr>
              <a:tblGrid>
                <a:gridCol w="1800250">
                  <a:extLst>
                    <a:ext uri="{9D8B030D-6E8A-4147-A177-3AD203B41FA5}">
                      <a16:colId xmlns:a16="http://schemas.microsoft.com/office/drawing/2014/main" val="2119812807"/>
                    </a:ext>
                  </a:extLst>
                </a:gridCol>
                <a:gridCol w="3240450">
                  <a:extLst>
                    <a:ext uri="{9D8B030D-6E8A-4147-A177-3AD203B41FA5}">
                      <a16:colId xmlns:a16="http://schemas.microsoft.com/office/drawing/2014/main" val="1894997068"/>
                    </a:ext>
                  </a:extLst>
                </a:gridCol>
              </a:tblGrid>
              <a:tr h="230787">
                <a:tc>
                  <a:txBody>
                    <a:bodyPr/>
                    <a:lstStyle/>
                    <a:p>
                      <a:r>
                        <a:rPr kumimoji="1" lang="ja-JP" altLang="en-US" sz="1200" smtClean="0"/>
                        <a:t>項目</a:t>
                      </a:r>
                      <a:endParaRPr kumimoji="1" lang="ja-JP" altLang="en-US" sz="1200"/>
                    </a:p>
                  </a:txBody>
                  <a:tcPr/>
                </a:tc>
                <a:tc>
                  <a:txBody>
                    <a:bodyPr/>
                    <a:lstStyle/>
                    <a:p>
                      <a:r>
                        <a:rPr kumimoji="1" lang="ja-JP" altLang="en-US" sz="1200" smtClean="0"/>
                        <a:t>入力内容</a:t>
                      </a:r>
                      <a:endParaRPr kumimoji="1" lang="ja-JP" altLang="en-US" sz="1200"/>
                    </a:p>
                  </a:txBody>
                  <a:tcPr/>
                </a:tc>
                <a:extLst>
                  <a:ext uri="{0D108BD9-81ED-4DB2-BD59-A6C34878D82A}">
                    <a16:rowId xmlns:a16="http://schemas.microsoft.com/office/drawing/2014/main" val="749562730"/>
                  </a:ext>
                </a:extLst>
              </a:tr>
              <a:tr h="230787">
                <a:tc>
                  <a:txBody>
                    <a:bodyPr/>
                    <a:lstStyle/>
                    <a:p>
                      <a:r>
                        <a:rPr kumimoji="1" lang="en-US" altLang="ja-JP" sz="1200" smtClean="0"/>
                        <a:t>HW</a:t>
                      </a:r>
                      <a:r>
                        <a:rPr kumimoji="1" lang="ja-JP" altLang="en-US" sz="1200" smtClean="0"/>
                        <a:t>機器種別</a:t>
                      </a:r>
                      <a:endParaRPr kumimoji="1" lang="ja-JP" altLang="en-US" sz="1200"/>
                    </a:p>
                  </a:txBody>
                  <a:tcPr/>
                </a:tc>
                <a:tc>
                  <a:txBody>
                    <a:bodyPr/>
                    <a:lstStyle/>
                    <a:p>
                      <a:r>
                        <a:rPr kumimoji="1" lang="en-US" altLang="ja-JP" sz="1200" smtClean="0"/>
                        <a:t>SV</a:t>
                      </a:r>
                      <a:endParaRPr kumimoji="1" lang="ja-JP" altLang="en-US" sz="1200"/>
                    </a:p>
                  </a:txBody>
                  <a:tcPr/>
                </a:tc>
                <a:extLst>
                  <a:ext uri="{0D108BD9-81ED-4DB2-BD59-A6C34878D82A}">
                    <a16:rowId xmlns:a16="http://schemas.microsoft.com/office/drawing/2014/main" val="121057944"/>
                  </a:ext>
                </a:extLst>
              </a:tr>
              <a:tr h="230787">
                <a:tc>
                  <a:txBody>
                    <a:bodyPr/>
                    <a:lstStyle/>
                    <a:p>
                      <a:r>
                        <a:rPr kumimoji="1" lang="ja-JP" altLang="en-US" sz="1200" smtClean="0"/>
                        <a:t>ホスト名</a:t>
                      </a:r>
                      <a:endParaRPr kumimoji="1" lang="ja-JP" altLang="en-US" sz="1200"/>
                    </a:p>
                  </a:txBody>
                  <a:tcPr/>
                </a:tc>
                <a:tc>
                  <a:txBody>
                    <a:bodyPr/>
                    <a:lstStyle/>
                    <a:p>
                      <a:r>
                        <a:rPr kumimoji="1" lang="en-US" altLang="ja-JP" sz="1200" smtClean="0"/>
                        <a:t>(</a:t>
                      </a:r>
                      <a:r>
                        <a:rPr kumimoji="1" lang="ja-JP" altLang="en-US" sz="1200" smtClean="0"/>
                        <a:t>任意の値をご設定下さい</a:t>
                      </a:r>
                      <a:r>
                        <a:rPr kumimoji="1" lang="en-US" altLang="ja-JP" sz="1200" smtClean="0"/>
                        <a:t>)</a:t>
                      </a:r>
                      <a:endParaRPr kumimoji="1" lang="ja-JP" altLang="en-US" sz="1200"/>
                    </a:p>
                  </a:txBody>
                  <a:tcPr/>
                </a:tc>
                <a:extLst>
                  <a:ext uri="{0D108BD9-81ED-4DB2-BD59-A6C34878D82A}">
                    <a16:rowId xmlns:a16="http://schemas.microsoft.com/office/drawing/2014/main" val="3079861930"/>
                  </a:ext>
                </a:extLst>
              </a:tr>
              <a:tr h="243470">
                <a:tc>
                  <a:txBody>
                    <a:bodyPr/>
                    <a:lstStyle/>
                    <a:p>
                      <a:r>
                        <a:rPr kumimoji="1" lang="en-US" altLang="ja-JP" sz="1200" smtClean="0"/>
                        <a:t>IP</a:t>
                      </a:r>
                      <a:r>
                        <a:rPr kumimoji="1" lang="ja-JP" altLang="en-US" sz="1200" smtClean="0"/>
                        <a:t>アドレス</a:t>
                      </a:r>
                      <a:endParaRPr kumimoji="1" lang="ja-JP" altLang="en-US" sz="1200"/>
                    </a:p>
                  </a:txBody>
                  <a:tcPr/>
                </a:tc>
                <a:tc>
                  <a:txBody>
                    <a:bodyPr/>
                    <a:lstStyle/>
                    <a:p>
                      <a:r>
                        <a:rPr kumimoji="1" lang="ja-JP" altLang="en-US" sz="1200" smtClean="0"/>
                        <a:t>対象機器の</a:t>
                      </a:r>
                      <a:r>
                        <a:rPr kumimoji="1" lang="en-US" altLang="ja-JP" sz="1200" smtClean="0"/>
                        <a:t>IP</a:t>
                      </a:r>
                      <a:r>
                        <a:rPr kumimoji="1" lang="ja-JP" altLang="en-US" sz="1200" smtClean="0"/>
                        <a:t>アドレス</a:t>
                      </a:r>
                      <a:endParaRPr kumimoji="1" lang="ja-JP" altLang="en-US" sz="1200"/>
                    </a:p>
                  </a:txBody>
                  <a:tcPr/>
                </a:tc>
                <a:extLst>
                  <a:ext uri="{0D108BD9-81ED-4DB2-BD59-A6C34878D82A}">
                    <a16:rowId xmlns:a16="http://schemas.microsoft.com/office/drawing/2014/main" val="98417131"/>
                  </a:ext>
                </a:extLst>
              </a:tr>
              <a:tr h="276563">
                <a:tc>
                  <a:txBody>
                    <a:bodyPr/>
                    <a:lstStyle/>
                    <a:p>
                      <a:r>
                        <a:rPr kumimoji="1" lang="ja-JP" altLang="en-US" sz="1200" smtClean="0"/>
                        <a:t>ログインユーザ</a:t>
                      </a:r>
                      <a:r>
                        <a:rPr kumimoji="1" lang="en-US" altLang="ja-JP" sz="1200" smtClean="0"/>
                        <a:t>ID</a:t>
                      </a:r>
                      <a:endParaRPr kumimoji="1" lang="ja-JP" altLang="en-US" sz="1200"/>
                    </a:p>
                  </a:txBody>
                  <a:tcPr/>
                </a:tc>
                <a:tc>
                  <a:txBody>
                    <a:bodyPr/>
                    <a:lstStyle/>
                    <a:p>
                      <a:r>
                        <a:rPr kumimoji="1" lang="en-US" altLang="ja-JP" sz="1200" smtClean="0"/>
                        <a:t>(</a:t>
                      </a:r>
                      <a:r>
                        <a:rPr kumimoji="1" lang="ja-JP" altLang="en-US" sz="1200" smtClean="0"/>
                        <a:t>任意の値をご設定下さい</a:t>
                      </a:r>
                      <a:r>
                        <a:rPr kumimoji="1" lang="en-US" altLang="ja-JP" sz="1200" smtClean="0"/>
                        <a:t>)</a:t>
                      </a:r>
                      <a:endParaRPr kumimoji="1" lang="ja-JP" altLang="en-US" sz="1200"/>
                    </a:p>
                  </a:txBody>
                  <a:tcPr/>
                </a:tc>
                <a:extLst>
                  <a:ext uri="{0D108BD9-81ED-4DB2-BD59-A6C34878D82A}">
                    <a16:rowId xmlns:a16="http://schemas.microsoft.com/office/drawing/2014/main" val="20395060"/>
                  </a:ext>
                </a:extLst>
              </a:tr>
              <a:tr h="276563">
                <a:tc>
                  <a:txBody>
                    <a:bodyPr/>
                    <a:lstStyle/>
                    <a:p>
                      <a:r>
                        <a:rPr kumimoji="1" lang="ja-JP" altLang="en-US" sz="1200" smtClean="0"/>
                        <a:t>管理</a:t>
                      </a:r>
                      <a:endParaRPr kumimoji="1" lang="ja-JP" altLang="en-US" sz="1200"/>
                    </a:p>
                  </a:txBody>
                  <a:tcPr/>
                </a:tc>
                <a:tc>
                  <a:txBody>
                    <a:bodyPr/>
                    <a:lstStyle/>
                    <a:p>
                      <a:r>
                        <a:rPr kumimoji="1" lang="ja-JP" altLang="en-US" sz="1200" smtClean="0"/>
                        <a:t>●</a:t>
                      </a:r>
                      <a:endParaRPr kumimoji="1" lang="ja-JP" altLang="en-US" sz="1200"/>
                    </a:p>
                  </a:txBody>
                  <a:tcPr/>
                </a:tc>
                <a:extLst>
                  <a:ext uri="{0D108BD9-81ED-4DB2-BD59-A6C34878D82A}">
                    <a16:rowId xmlns:a16="http://schemas.microsoft.com/office/drawing/2014/main" val="1319051918"/>
                  </a:ext>
                </a:extLst>
              </a:tr>
              <a:tr h="276563">
                <a:tc>
                  <a:txBody>
                    <a:bodyPr/>
                    <a:lstStyle/>
                    <a:p>
                      <a:r>
                        <a:rPr kumimoji="1" lang="ja-JP" altLang="en-US" sz="1200" smtClean="0"/>
                        <a:t>ログインパスワード</a:t>
                      </a:r>
                      <a:endParaRPr kumimoji="1" lang="ja-JP" altLang="en-US" sz="1200"/>
                    </a:p>
                  </a:txBody>
                  <a:tcPr/>
                </a:tc>
                <a:tc>
                  <a:txBody>
                    <a:bodyPr/>
                    <a:lstStyle/>
                    <a:p>
                      <a:r>
                        <a:rPr kumimoji="1" lang="en-US" altLang="ja-JP" sz="1200" smtClean="0"/>
                        <a:t>(</a:t>
                      </a:r>
                      <a:r>
                        <a:rPr kumimoji="1" lang="ja-JP" altLang="en-US" sz="1200" smtClean="0"/>
                        <a:t>任意の値をご設定下さい</a:t>
                      </a:r>
                      <a:r>
                        <a:rPr kumimoji="1" lang="en-US" altLang="ja-JP" sz="1200" smtClean="0"/>
                        <a:t>)</a:t>
                      </a:r>
                      <a:endParaRPr kumimoji="1" lang="ja-JP" altLang="en-US" sz="1200"/>
                    </a:p>
                  </a:txBody>
                  <a:tcPr/>
                </a:tc>
                <a:extLst>
                  <a:ext uri="{0D108BD9-81ED-4DB2-BD59-A6C34878D82A}">
                    <a16:rowId xmlns:a16="http://schemas.microsoft.com/office/drawing/2014/main" val="517127668"/>
                  </a:ext>
                </a:extLst>
              </a:tr>
              <a:tr h="276563">
                <a:tc>
                  <a:txBody>
                    <a:bodyPr/>
                    <a:lstStyle/>
                    <a:p>
                      <a:r>
                        <a:rPr kumimoji="1" lang="ja-JP" altLang="en-US" sz="1200" smtClean="0"/>
                        <a:t>認証方式</a:t>
                      </a:r>
                      <a:endParaRPr kumimoji="1" lang="ja-JP" altLang="en-US" sz="1200"/>
                    </a:p>
                  </a:txBody>
                  <a:tcPr/>
                </a:tc>
                <a:tc>
                  <a:txBody>
                    <a:bodyPr/>
                    <a:lstStyle/>
                    <a:p>
                      <a:r>
                        <a:rPr kumimoji="1" lang="en-US" altLang="ja-JP" sz="1200" err="1" smtClean="0"/>
                        <a:t>ssh</a:t>
                      </a:r>
                      <a:endParaRPr kumimoji="1" lang="ja-JP" altLang="en-US" sz="1200"/>
                    </a:p>
                  </a:txBody>
                  <a:tcPr/>
                </a:tc>
                <a:extLst>
                  <a:ext uri="{0D108BD9-81ED-4DB2-BD59-A6C34878D82A}">
                    <a16:rowId xmlns:a16="http://schemas.microsoft.com/office/drawing/2014/main" val="1415054761"/>
                  </a:ext>
                </a:extLst>
              </a:tr>
            </a:tbl>
          </a:graphicData>
        </a:graphic>
      </p:graphicFrame>
      <p:sp>
        <p:nvSpPr>
          <p:cNvPr id="6" name="角丸四角形 5"/>
          <p:cNvSpPr/>
          <p:nvPr/>
        </p:nvSpPr>
        <p:spPr bwMode="auto">
          <a:xfrm>
            <a:off x="179512" y="3068951"/>
            <a:ext cx="5472638" cy="720100"/>
          </a:xfrm>
          <a:prstGeom prst="roundRect">
            <a:avLst>
              <a:gd name="adj" fmla="val 5764"/>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smtClean="0">
              <a:solidFill>
                <a:srgbClr val="FF0000"/>
              </a:solidFill>
              <a:latin typeface="+mn-ea"/>
            </a:endParaRPr>
          </a:p>
        </p:txBody>
      </p:sp>
    </p:spTree>
    <p:extLst>
      <p:ext uri="{BB962C8B-B14F-4D97-AF65-F5344CB8AC3E}">
        <p14:creationId xmlns:p14="http://schemas.microsoft.com/office/powerpoint/2010/main" val="414415976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3.3 Movement</a:t>
            </a:r>
            <a:r>
              <a:rPr lang="ja-JP" altLang="en-US"/>
              <a:t>の設定 </a:t>
            </a:r>
            <a:r>
              <a:rPr lang="en-US" altLang="ja-JP" smtClean="0"/>
              <a:t>(3/6</a:t>
            </a:r>
            <a:r>
              <a:rPr lang="en-US" altLang="ja-JP"/>
              <a:t>)</a:t>
            </a:r>
            <a:endParaRPr kumimoji="1" lang="ja-JP" altLang="en-US"/>
          </a:p>
        </p:txBody>
      </p:sp>
      <p:sp>
        <p:nvSpPr>
          <p:cNvPr id="3" name="コンテンツ プレースホルダー 2"/>
          <p:cNvSpPr>
            <a:spLocks noGrp="1"/>
          </p:cNvSpPr>
          <p:nvPr>
            <p:ph sz="quarter" idx="10"/>
          </p:nvPr>
        </p:nvSpPr>
        <p:spPr/>
        <p:txBody>
          <a:bodyPr/>
          <a:lstStyle/>
          <a:p>
            <a:r>
              <a:rPr lang="ja-JP" altLang="en-US" b="1" smtClean="0"/>
              <a:t>作成した「</a:t>
            </a:r>
            <a:r>
              <a:rPr lang="en-US" altLang="ja-JP" b="1" smtClean="0"/>
              <a:t>OS</a:t>
            </a:r>
            <a:r>
              <a:rPr lang="ja-JP" altLang="en-US" b="1"/>
              <a:t>種別</a:t>
            </a:r>
            <a:r>
              <a:rPr lang="ja-JP" altLang="en-US" b="1" smtClean="0"/>
              <a:t>」を機器</a:t>
            </a:r>
            <a:r>
              <a:rPr lang="ja-JP" altLang="en-US" b="1"/>
              <a:t>一覧の情報に追加する</a:t>
            </a:r>
            <a:r>
              <a:rPr lang="en-US" altLang="ja-JP" b="1"/>
              <a:t/>
            </a:r>
            <a:br>
              <a:rPr lang="en-US" altLang="ja-JP" b="1"/>
            </a:br>
            <a:r>
              <a:rPr lang="ja-JP" altLang="en-US" sz="1600" smtClean="0"/>
              <a:t>機器一覧に登録したホストについて、</a:t>
            </a:r>
            <a:r>
              <a:rPr lang="en-US" altLang="ja-JP" sz="1600" smtClean="0"/>
              <a:t>OS</a:t>
            </a:r>
            <a:r>
              <a:rPr lang="ja-JP" altLang="en-US" sz="1600" smtClean="0"/>
              <a:t>種別の情報を</a:t>
            </a:r>
            <a:r>
              <a:rPr lang="en-US" altLang="ja-JP" sz="1600" smtClean="0"/>
              <a:t/>
            </a:r>
            <a:br>
              <a:rPr lang="en-US" altLang="ja-JP" sz="1600" smtClean="0"/>
            </a:br>
            <a:r>
              <a:rPr lang="ja-JP" altLang="en-US" sz="1600" smtClean="0"/>
              <a:t>追記しましょう。</a:t>
            </a:r>
            <a:endParaRPr lang="en-US" altLang="ja-JP" sz="1600" smtClean="0"/>
          </a:p>
          <a:p>
            <a:pPr marL="0" indent="0">
              <a:buNone/>
            </a:pPr>
            <a:endParaRPr kumimoji="1" lang="en-US" altLang="ja-JP" sz="1600"/>
          </a:p>
          <a:p>
            <a:pPr marL="0" indent="0">
              <a:buNone/>
            </a:pPr>
            <a:r>
              <a:rPr lang="ja-JP" altLang="en-US" sz="1600"/>
              <a:t>メニュー</a:t>
            </a:r>
            <a:r>
              <a:rPr lang="en-US" altLang="ja-JP" sz="1600"/>
              <a:t>: </a:t>
            </a:r>
            <a:r>
              <a:rPr lang="ja-JP" altLang="en-US" sz="1600" b="1"/>
              <a:t>基本コンソール </a:t>
            </a:r>
            <a:r>
              <a:rPr lang="en-US" altLang="ja-JP" sz="1600" b="1"/>
              <a:t>&gt;</a:t>
            </a:r>
            <a:r>
              <a:rPr lang="ja-JP" altLang="en-US" sz="1600" b="1"/>
              <a:t> </a:t>
            </a:r>
            <a:r>
              <a:rPr lang="ja-JP" altLang="en-US" sz="1600" b="1" smtClean="0"/>
              <a:t>機器</a:t>
            </a:r>
            <a:r>
              <a:rPr lang="ja-JP" altLang="en-US" sz="1600" b="1"/>
              <a:t>一覧</a:t>
            </a:r>
            <a:endParaRPr lang="en-US" altLang="ja-JP" sz="1600" b="1"/>
          </a:p>
          <a:p>
            <a:pPr marL="342900" indent="-342900">
              <a:buFont typeface="+mj-ea"/>
              <a:buAutoNum type="circleNumDbPlain"/>
            </a:pPr>
            <a:r>
              <a:rPr lang="en-US" altLang="ja-JP" sz="1600" smtClean="0"/>
              <a:t>[</a:t>
            </a:r>
            <a:r>
              <a:rPr lang="ja-JP" altLang="en-US" sz="1600" smtClean="0"/>
              <a:t>フィルタ</a:t>
            </a:r>
            <a:r>
              <a:rPr lang="en-US" altLang="ja-JP" sz="1600" smtClean="0"/>
              <a:t>]</a:t>
            </a:r>
            <a:r>
              <a:rPr lang="ja-JP" altLang="en-US" sz="1600" smtClean="0"/>
              <a:t>を押下する。</a:t>
            </a:r>
            <a:endParaRPr lang="en-US" altLang="ja-JP" sz="1600" smtClean="0"/>
          </a:p>
          <a:p>
            <a:pPr marL="342900" indent="-342900">
              <a:buFont typeface="+mj-ea"/>
              <a:buAutoNum type="circleNumDbPlain"/>
            </a:pPr>
            <a:r>
              <a:rPr lang="ja-JP" altLang="en-US" sz="1600" smtClean="0"/>
              <a:t>作業対象</a:t>
            </a:r>
            <a:r>
              <a:rPr lang="ja-JP" altLang="en-US" sz="1600"/>
              <a:t>ホスト</a:t>
            </a:r>
            <a:r>
              <a:rPr lang="ja-JP" altLang="en-US" sz="1600" smtClean="0"/>
              <a:t>の列から、</a:t>
            </a:r>
            <a:r>
              <a:rPr lang="en-US" altLang="ja-JP" sz="1600" smtClean="0"/>
              <a:t>[</a:t>
            </a:r>
            <a:r>
              <a:rPr lang="ja-JP" altLang="en-US" sz="1600" smtClean="0"/>
              <a:t>更新</a:t>
            </a:r>
            <a:r>
              <a:rPr lang="en-US" altLang="ja-JP" sz="1600" smtClean="0"/>
              <a:t>]</a:t>
            </a:r>
            <a:r>
              <a:rPr lang="ja-JP" altLang="en-US" sz="1600" smtClean="0"/>
              <a:t>を押下する。</a:t>
            </a:r>
            <a:endParaRPr lang="en-US" altLang="ja-JP" sz="1600"/>
          </a:p>
          <a:p>
            <a:pPr marL="342900" indent="-342900">
              <a:buFont typeface="+mj-ea"/>
              <a:buAutoNum type="circleNumDbPlain"/>
            </a:pPr>
            <a:r>
              <a:rPr lang="ja-JP" altLang="en-US" sz="1600" smtClean="0"/>
              <a:t>各項目</a:t>
            </a:r>
            <a:r>
              <a:rPr lang="ja-JP" altLang="en-US" sz="1600"/>
              <a:t>で</a:t>
            </a:r>
            <a:r>
              <a:rPr lang="ja-JP" altLang="en-US" sz="1600" smtClean="0"/>
              <a:t>下図の通り</a:t>
            </a:r>
            <a:r>
              <a:rPr lang="ja-JP" altLang="en-US" sz="1600"/>
              <a:t>選択</a:t>
            </a:r>
            <a:r>
              <a:rPr lang="ja-JP" altLang="en-US" sz="1600" smtClean="0"/>
              <a:t>し、</a:t>
            </a:r>
            <a:r>
              <a:rPr lang="en-US" altLang="ja-JP" sz="1600" smtClean="0"/>
              <a:t>[</a:t>
            </a:r>
            <a:r>
              <a:rPr lang="ja-JP" altLang="en-US" sz="1600" smtClean="0"/>
              <a:t>更新</a:t>
            </a:r>
            <a:r>
              <a:rPr lang="en-US" altLang="ja-JP" sz="1600" smtClean="0"/>
              <a:t>]</a:t>
            </a:r>
            <a:r>
              <a:rPr lang="ja-JP" altLang="en-US" sz="1600" smtClean="0"/>
              <a:t>を押下する。</a:t>
            </a:r>
            <a:endParaRPr lang="en-US" altLang="ja-JP" sz="1600"/>
          </a:p>
        </p:txBody>
      </p:sp>
      <p:pic>
        <p:nvPicPr>
          <p:cNvPr id="4" name="図 3"/>
          <p:cNvPicPr>
            <a:picLocks noChangeAspect="1"/>
          </p:cNvPicPr>
          <p:nvPr/>
        </p:nvPicPr>
        <p:blipFill>
          <a:blip r:embed="rId2"/>
          <a:stretch>
            <a:fillRect/>
          </a:stretch>
        </p:blipFill>
        <p:spPr>
          <a:xfrm>
            <a:off x="179512" y="3658300"/>
            <a:ext cx="6336882" cy="1758496"/>
          </a:xfrm>
          <a:prstGeom prst="rect">
            <a:avLst/>
          </a:prstGeom>
        </p:spPr>
      </p:pic>
      <p:sp>
        <p:nvSpPr>
          <p:cNvPr id="7" name="角丸四角形 6"/>
          <p:cNvSpPr/>
          <p:nvPr/>
        </p:nvSpPr>
        <p:spPr bwMode="auto">
          <a:xfrm>
            <a:off x="4624431" y="4150522"/>
            <a:ext cx="1819829" cy="1193865"/>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smtClean="0">
              <a:solidFill>
                <a:srgbClr val="FF0000"/>
              </a:solidFill>
              <a:latin typeface="+mn-ea"/>
            </a:endParaRPr>
          </a:p>
        </p:txBody>
      </p:sp>
      <p:graphicFrame>
        <p:nvGraphicFramePr>
          <p:cNvPr id="8" name="表 7"/>
          <p:cNvGraphicFramePr>
            <a:graphicFrameLocks noGrp="1"/>
          </p:cNvGraphicFramePr>
          <p:nvPr>
            <p:extLst>
              <p:ext uri="{D42A27DB-BD31-4B8C-83A1-F6EECF244321}">
                <p14:modId xmlns:p14="http://schemas.microsoft.com/office/powerpoint/2010/main" val="502709087"/>
              </p:ext>
            </p:extLst>
          </p:nvPr>
        </p:nvGraphicFramePr>
        <p:xfrm>
          <a:off x="179512" y="5507730"/>
          <a:ext cx="4032438" cy="914400"/>
        </p:xfrm>
        <a:graphic>
          <a:graphicData uri="http://schemas.openxmlformats.org/drawingml/2006/table">
            <a:tbl>
              <a:tblPr firstRow="1" bandRow="1">
                <a:tableStyleId>{93296810-A885-4BE3-A3E7-6D5BEEA58F35}</a:tableStyleId>
              </a:tblPr>
              <a:tblGrid>
                <a:gridCol w="2016219">
                  <a:extLst>
                    <a:ext uri="{9D8B030D-6E8A-4147-A177-3AD203B41FA5}">
                      <a16:colId xmlns:a16="http://schemas.microsoft.com/office/drawing/2014/main" val="3896253523"/>
                    </a:ext>
                  </a:extLst>
                </a:gridCol>
                <a:gridCol w="2016219">
                  <a:extLst>
                    <a:ext uri="{9D8B030D-6E8A-4147-A177-3AD203B41FA5}">
                      <a16:colId xmlns:a16="http://schemas.microsoft.com/office/drawing/2014/main" val="3733664712"/>
                    </a:ext>
                  </a:extLst>
                </a:gridCol>
              </a:tblGrid>
              <a:tr h="291526">
                <a:tc>
                  <a:txBody>
                    <a:bodyPr/>
                    <a:lstStyle/>
                    <a:p>
                      <a:r>
                        <a:rPr kumimoji="1" lang="ja-JP" altLang="en-US" sz="1400" smtClean="0"/>
                        <a:t>項目</a:t>
                      </a:r>
                      <a:endParaRPr kumimoji="1" lang="ja-JP" altLang="en-US" sz="1400"/>
                    </a:p>
                  </a:txBody>
                  <a:tcPr/>
                </a:tc>
                <a:tc>
                  <a:txBody>
                    <a:bodyPr/>
                    <a:lstStyle/>
                    <a:p>
                      <a:r>
                        <a:rPr kumimoji="1" lang="ja-JP" altLang="en-US" sz="1400" smtClean="0"/>
                        <a:t>入力内容</a:t>
                      </a:r>
                      <a:endParaRPr kumimoji="1" lang="ja-JP" altLang="en-US" sz="1400"/>
                    </a:p>
                  </a:txBody>
                  <a:tcPr/>
                </a:tc>
                <a:extLst>
                  <a:ext uri="{0D108BD9-81ED-4DB2-BD59-A6C34878D82A}">
                    <a16:rowId xmlns:a16="http://schemas.microsoft.com/office/drawing/2014/main" val="3607143249"/>
                  </a:ext>
                </a:extLst>
              </a:tr>
              <a:tr h="291526">
                <a:tc>
                  <a:txBody>
                    <a:bodyPr/>
                    <a:lstStyle/>
                    <a:p>
                      <a:r>
                        <a:rPr kumimoji="1" lang="ja-JP" altLang="en-US" sz="1400" smtClean="0"/>
                        <a:t>プロトコル</a:t>
                      </a:r>
                      <a:endParaRPr kumimoji="1" lang="ja-JP" altLang="en-US" sz="1400"/>
                    </a:p>
                  </a:txBody>
                  <a:tcPr/>
                </a:tc>
                <a:tc>
                  <a:txBody>
                    <a:bodyPr/>
                    <a:lstStyle/>
                    <a:p>
                      <a:r>
                        <a:rPr kumimoji="1" lang="en-US" altLang="ja-JP" sz="1400" err="1" smtClean="0"/>
                        <a:t>ssh</a:t>
                      </a:r>
                      <a:endParaRPr kumimoji="1" lang="ja-JP" altLang="en-US" sz="1400"/>
                    </a:p>
                  </a:txBody>
                  <a:tcPr/>
                </a:tc>
                <a:extLst>
                  <a:ext uri="{0D108BD9-81ED-4DB2-BD59-A6C34878D82A}">
                    <a16:rowId xmlns:a16="http://schemas.microsoft.com/office/drawing/2014/main" val="381731708"/>
                  </a:ext>
                </a:extLst>
              </a:tr>
              <a:tr h="291526">
                <a:tc>
                  <a:txBody>
                    <a:bodyPr/>
                    <a:lstStyle/>
                    <a:p>
                      <a:r>
                        <a:rPr kumimoji="1" lang="en-US" altLang="ja-JP" sz="1400" smtClean="0"/>
                        <a:t>OS</a:t>
                      </a:r>
                      <a:r>
                        <a:rPr kumimoji="1" lang="ja-JP" altLang="en-US" sz="1400" smtClean="0"/>
                        <a:t>種別</a:t>
                      </a:r>
                      <a:endParaRPr kumimoji="1" lang="ja-JP" altLang="en-US" sz="1400"/>
                    </a:p>
                  </a:txBody>
                  <a:tcPr/>
                </a:tc>
                <a:tc>
                  <a:txBody>
                    <a:bodyPr/>
                    <a:lstStyle/>
                    <a:p>
                      <a:r>
                        <a:rPr kumimoji="1" lang="en-US" altLang="ja-JP" sz="1400" smtClean="0"/>
                        <a:t>CentOS7</a:t>
                      </a:r>
                      <a:endParaRPr kumimoji="1" lang="ja-JP" altLang="en-US" sz="1400"/>
                    </a:p>
                  </a:txBody>
                  <a:tcPr/>
                </a:tc>
                <a:extLst>
                  <a:ext uri="{0D108BD9-81ED-4DB2-BD59-A6C34878D82A}">
                    <a16:rowId xmlns:a16="http://schemas.microsoft.com/office/drawing/2014/main" val="3830334931"/>
                  </a:ext>
                </a:extLst>
              </a:tr>
            </a:tbl>
          </a:graphicData>
        </a:graphic>
      </p:graphicFrame>
    </p:spTree>
    <p:extLst>
      <p:ext uri="{BB962C8B-B14F-4D97-AF65-F5344CB8AC3E}">
        <p14:creationId xmlns:p14="http://schemas.microsoft.com/office/powerpoint/2010/main" val="206727601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08959" y="116540"/>
            <a:ext cx="8784000" cy="468000"/>
          </a:xfrm>
        </p:spPr>
        <p:txBody>
          <a:bodyPr/>
          <a:lstStyle/>
          <a:p>
            <a:r>
              <a:rPr lang="en-US" altLang="ja-JP"/>
              <a:t>3.3 Movement</a:t>
            </a:r>
            <a:r>
              <a:rPr lang="ja-JP" altLang="en-US"/>
              <a:t>の設定 </a:t>
            </a:r>
            <a:r>
              <a:rPr lang="en-US" altLang="ja-JP" smtClean="0"/>
              <a:t>(4/6</a:t>
            </a:r>
            <a:r>
              <a:rPr lang="en-US" altLang="ja-JP"/>
              <a:t>)</a:t>
            </a:r>
            <a:endParaRPr kumimoji="1" lang="ja-JP" altLang="en-US"/>
          </a:p>
        </p:txBody>
      </p:sp>
      <p:sp>
        <p:nvSpPr>
          <p:cNvPr id="3" name="コンテンツ プレースホルダー 2"/>
          <p:cNvSpPr>
            <a:spLocks noGrp="1"/>
          </p:cNvSpPr>
          <p:nvPr>
            <p:ph sz="quarter" idx="10"/>
          </p:nvPr>
        </p:nvSpPr>
        <p:spPr/>
        <p:txBody>
          <a:bodyPr/>
          <a:lstStyle/>
          <a:p>
            <a:r>
              <a:rPr kumimoji="1" lang="ja-JP" altLang="en-US" b="1" smtClean="0"/>
              <a:t>対話種別を作成する</a:t>
            </a:r>
            <a:r>
              <a:rPr kumimoji="1" lang="en-US" altLang="ja-JP" smtClean="0"/>
              <a:t/>
            </a:r>
            <a:br>
              <a:rPr kumimoji="1" lang="en-US" altLang="ja-JP" smtClean="0"/>
            </a:br>
            <a:r>
              <a:rPr kumimoji="1" lang="ja-JP" altLang="en-US" sz="1600" smtClean="0"/>
              <a:t>次に「対話種別」を作成しておきましょう。</a:t>
            </a:r>
            <a:r>
              <a:rPr kumimoji="1" lang="en-US" altLang="ja-JP" sz="1600" smtClean="0"/>
              <a:t/>
            </a:r>
            <a:br>
              <a:rPr kumimoji="1" lang="en-US" altLang="ja-JP" sz="1600" smtClean="0"/>
            </a:br>
            <a:r>
              <a:rPr kumimoji="1" lang="en-US" altLang="ja-JP" sz="1600" smtClean="0"/>
              <a:t/>
            </a:r>
            <a:br>
              <a:rPr kumimoji="1" lang="en-US" altLang="ja-JP" sz="1600" smtClean="0"/>
            </a:br>
            <a:endParaRPr lang="en-US" altLang="ja-JP" sz="1600" smtClean="0"/>
          </a:p>
          <a:p>
            <a:pPr marL="0" indent="0">
              <a:buNone/>
            </a:pPr>
            <a:r>
              <a:rPr lang="ja-JP" altLang="en-US" sz="1600"/>
              <a:t>メニュー</a:t>
            </a:r>
            <a:r>
              <a:rPr lang="en-US" altLang="ja-JP" sz="1600"/>
              <a:t>: </a:t>
            </a:r>
            <a:r>
              <a:rPr lang="en-US" altLang="ja-JP" sz="1600" b="1" smtClean="0"/>
              <a:t>Ansible‐Pioneer</a:t>
            </a:r>
            <a:r>
              <a:rPr lang="ja-JP" altLang="en-US" sz="1600" b="1" smtClean="0"/>
              <a:t> </a:t>
            </a:r>
            <a:r>
              <a:rPr lang="en-US" altLang="ja-JP" sz="1600" b="1" smtClean="0"/>
              <a:t>&gt;</a:t>
            </a:r>
            <a:r>
              <a:rPr lang="ja-JP" altLang="en-US" sz="1600" b="1" smtClean="0"/>
              <a:t> 対話種別リスト</a:t>
            </a:r>
            <a:endParaRPr lang="en-US" altLang="ja-JP" sz="1600" b="1" smtClean="0"/>
          </a:p>
          <a:p>
            <a:pPr marL="342900" indent="-342900">
              <a:buFont typeface="+mj-ea"/>
              <a:buAutoNum type="circleNumDbPlain"/>
            </a:pPr>
            <a:r>
              <a:rPr lang="ja-JP" altLang="en-US" sz="1600" smtClean="0"/>
              <a:t>登録 </a:t>
            </a:r>
            <a:r>
              <a:rPr lang="en-US" altLang="ja-JP" sz="1600"/>
              <a:t>&gt;</a:t>
            </a:r>
            <a:r>
              <a:rPr lang="ja-JP" altLang="en-US" sz="1600"/>
              <a:t> 登録開始 を押下</a:t>
            </a:r>
            <a:r>
              <a:rPr lang="ja-JP" altLang="en-US" sz="1600" smtClean="0"/>
              <a:t>する。</a:t>
            </a:r>
            <a:endParaRPr lang="en-US" altLang="ja-JP" sz="1600" smtClean="0"/>
          </a:p>
          <a:p>
            <a:pPr marL="342900" indent="-342900">
              <a:buFont typeface="+mj-ea"/>
              <a:buAutoNum type="circleNumDbPlain"/>
            </a:pPr>
            <a:r>
              <a:rPr lang="ja-JP" altLang="en-US" sz="1600"/>
              <a:t>各</a:t>
            </a:r>
            <a:r>
              <a:rPr lang="ja-JP" altLang="en-US" sz="1600" smtClean="0"/>
              <a:t>項目へ</a:t>
            </a:r>
            <a:r>
              <a:rPr lang="ja-JP" altLang="en-US" sz="1600"/>
              <a:t>下表</a:t>
            </a:r>
            <a:r>
              <a:rPr lang="ja-JP" altLang="en-US" sz="1600" smtClean="0"/>
              <a:t>のように入力</a:t>
            </a:r>
            <a:r>
              <a:rPr lang="ja-JP" altLang="en-US" sz="1600"/>
              <a:t>し、押下</a:t>
            </a:r>
            <a:r>
              <a:rPr lang="ja-JP" altLang="en-US" sz="1600" smtClean="0"/>
              <a:t>する。</a:t>
            </a:r>
            <a:endParaRPr lang="en-US" altLang="ja-JP" sz="1600" smtClean="0"/>
          </a:p>
          <a:p>
            <a:pPr marL="342900" indent="-342900">
              <a:buFont typeface="+mj-ea"/>
              <a:buAutoNum type="circleNumDbPlain"/>
            </a:pPr>
            <a:endParaRPr lang="en-US" altLang="ja-JP" sz="1800" smtClean="0"/>
          </a:p>
          <a:p>
            <a:pPr marL="0" indent="0">
              <a:buNone/>
            </a:pPr>
            <a:endParaRPr lang="en-US" altLang="ja-JP" sz="1800" smtClean="0"/>
          </a:p>
          <a:p>
            <a:pPr marL="342900" indent="-342900">
              <a:buFont typeface="+mj-ea"/>
              <a:buAutoNum type="circleNumDbPlain"/>
            </a:pPr>
            <a:endParaRPr lang="en-US" altLang="ja-JP" sz="1800" smtClean="0"/>
          </a:p>
          <a:p>
            <a:pPr marL="342900" indent="-342900">
              <a:buFont typeface="+mj-ea"/>
              <a:buAutoNum type="circleNumDbPlain"/>
            </a:pPr>
            <a:endParaRPr lang="en-US" altLang="ja-JP" sz="1800"/>
          </a:p>
          <a:p>
            <a:pPr marL="0" indent="0">
              <a:buNone/>
            </a:pPr>
            <a:endParaRPr lang="en-US" altLang="ja-JP"/>
          </a:p>
          <a:p>
            <a:pPr marL="0" indent="0">
              <a:buNone/>
            </a:pPr>
            <a:endParaRPr lang="en-US" altLang="ja-JP" smtClean="0"/>
          </a:p>
          <a:p>
            <a:pPr marL="0" indent="0">
              <a:buNone/>
            </a:pPr>
            <a:endParaRPr lang="en-US" altLang="ja-JP"/>
          </a:p>
          <a:p>
            <a:pPr marL="0" indent="0">
              <a:buNone/>
            </a:pPr>
            <a:endParaRPr kumimoji="1" lang="ja-JP" altLang="en-US"/>
          </a:p>
        </p:txBody>
      </p:sp>
      <p:pic>
        <p:nvPicPr>
          <p:cNvPr id="4" name="図 3"/>
          <p:cNvPicPr>
            <a:picLocks noChangeAspect="1"/>
          </p:cNvPicPr>
          <p:nvPr/>
        </p:nvPicPr>
        <p:blipFill>
          <a:blip r:embed="rId2"/>
          <a:stretch>
            <a:fillRect/>
          </a:stretch>
        </p:blipFill>
        <p:spPr>
          <a:xfrm>
            <a:off x="208959" y="2996940"/>
            <a:ext cx="3600500" cy="1131330"/>
          </a:xfrm>
          <a:prstGeom prst="rect">
            <a:avLst/>
          </a:prstGeom>
        </p:spPr>
      </p:pic>
      <p:sp>
        <p:nvSpPr>
          <p:cNvPr id="5" name="角丸四角形 4"/>
          <p:cNvSpPr/>
          <p:nvPr/>
        </p:nvSpPr>
        <p:spPr bwMode="auto">
          <a:xfrm>
            <a:off x="611450" y="3378908"/>
            <a:ext cx="720100" cy="367394"/>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smtClean="0">
              <a:solidFill>
                <a:srgbClr val="FF0000"/>
              </a:solidFill>
              <a:latin typeface="+mn-ea"/>
            </a:endParaRPr>
          </a:p>
        </p:txBody>
      </p:sp>
      <p:graphicFrame>
        <p:nvGraphicFramePr>
          <p:cNvPr id="6" name="表 5"/>
          <p:cNvGraphicFramePr>
            <a:graphicFrameLocks noGrp="1"/>
          </p:cNvGraphicFramePr>
          <p:nvPr>
            <p:extLst>
              <p:ext uri="{D42A27DB-BD31-4B8C-83A1-F6EECF244321}">
                <p14:modId xmlns:p14="http://schemas.microsoft.com/office/powerpoint/2010/main" val="2630681702"/>
              </p:ext>
            </p:extLst>
          </p:nvPr>
        </p:nvGraphicFramePr>
        <p:xfrm>
          <a:off x="179512" y="4560348"/>
          <a:ext cx="4032438" cy="609600"/>
        </p:xfrm>
        <a:graphic>
          <a:graphicData uri="http://schemas.openxmlformats.org/drawingml/2006/table">
            <a:tbl>
              <a:tblPr firstRow="1" bandRow="1">
                <a:tableStyleId>{93296810-A885-4BE3-A3E7-6D5BEEA58F35}</a:tableStyleId>
              </a:tblPr>
              <a:tblGrid>
                <a:gridCol w="2016219">
                  <a:extLst>
                    <a:ext uri="{9D8B030D-6E8A-4147-A177-3AD203B41FA5}">
                      <a16:colId xmlns:a16="http://schemas.microsoft.com/office/drawing/2014/main" val="2294670462"/>
                    </a:ext>
                  </a:extLst>
                </a:gridCol>
                <a:gridCol w="2016219">
                  <a:extLst>
                    <a:ext uri="{9D8B030D-6E8A-4147-A177-3AD203B41FA5}">
                      <a16:colId xmlns:a16="http://schemas.microsoft.com/office/drawing/2014/main" val="1655282795"/>
                    </a:ext>
                  </a:extLst>
                </a:gridCol>
              </a:tblGrid>
              <a:tr h="291526">
                <a:tc>
                  <a:txBody>
                    <a:bodyPr/>
                    <a:lstStyle/>
                    <a:p>
                      <a:r>
                        <a:rPr kumimoji="1" lang="ja-JP" altLang="en-US" sz="1400" smtClean="0"/>
                        <a:t>項目名</a:t>
                      </a:r>
                      <a:endParaRPr kumimoji="1" lang="ja-JP" altLang="en-US" sz="1400"/>
                    </a:p>
                  </a:txBody>
                  <a:tcPr/>
                </a:tc>
                <a:tc>
                  <a:txBody>
                    <a:bodyPr/>
                    <a:lstStyle/>
                    <a:p>
                      <a:r>
                        <a:rPr kumimoji="1" lang="ja-JP" altLang="en-US" sz="1400" smtClean="0"/>
                        <a:t>入力内容</a:t>
                      </a:r>
                      <a:endParaRPr kumimoji="1" lang="ja-JP" altLang="en-US" sz="1400"/>
                    </a:p>
                  </a:txBody>
                  <a:tcPr/>
                </a:tc>
                <a:extLst>
                  <a:ext uri="{0D108BD9-81ED-4DB2-BD59-A6C34878D82A}">
                    <a16:rowId xmlns:a16="http://schemas.microsoft.com/office/drawing/2014/main" val="2669899577"/>
                  </a:ext>
                </a:extLst>
              </a:tr>
              <a:tr h="291526">
                <a:tc>
                  <a:txBody>
                    <a:bodyPr/>
                    <a:lstStyle/>
                    <a:p>
                      <a:r>
                        <a:rPr kumimoji="1" lang="ja-JP" altLang="en-US" sz="1400" smtClean="0"/>
                        <a:t>対話種別名</a:t>
                      </a:r>
                      <a:endParaRPr kumimoji="1" lang="ja-JP" altLang="en-US" sz="1400"/>
                    </a:p>
                  </a:txBody>
                  <a:tcPr/>
                </a:tc>
                <a:tc>
                  <a:txBody>
                    <a:bodyPr/>
                    <a:lstStyle/>
                    <a:p>
                      <a:r>
                        <a:rPr kumimoji="1" lang="en-US" altLang="ja-JP" sz="1400" smtClean="0"/>
                        <a:t>hosts</a:t>
                      </a:r>
                      <a:r>
                        <a:rPr kumimoji="1" lang="ja-JP" altLang="en-US" sz="1400" smtClean="0"/>
                        <a:t>追加</a:t>
                      </a:r>
                      <a:endParaRPr kumimoji="1" lang="ja-JP" altLang="en-US" sz="1400"/>
                    </a:p>
                  </a:txBody>
                  <a:tcPr/>
                </a:tc>
                <a:extLst>
                  <a:ext uri="{0D108BD9-81ED-4DB2-BD59-A6C34878D82A}">
                    <a16:rowId xmlns:a16="http://schemas.microsoft.com/office/drawing/2014/main" val="2971900089"/>
                  </a:ext>
                </a:extLst>
              </a:tr>
            </a:tbl>
          </a:graphicData>
        </a:graphic>
      </p:graphicFrame>
    </p:spTree>
    <p:extLst>
      <p:ext uri="{BB962C8B-B14F-4D97-AF65-F5344CB8AC3E}">
        <p14:creationId xmlns:p14="http://schemas.microsoft.com/office/powerpoint/2010/main" val="59562963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3.3 Movement</a:t>
            </a:r>
            <a:r>
              <a:rPr lang="ja-JP" altLang="en-US"/>
              <a:t>の設定 </a:t>
            </a:r>
            <a:r>
              <a:rPr lang="en-US" altLang="ja-JP" smtClean="0"/>
              <a:t>(5/6</a:t>
            </a:r>
            <a:r>
              <a:rPr lang="en-US" altLang="ja-JP"/>
              <a:t>)</a:t>
            </a:r>
            <a:endParaRPr kumimoji="1" lang="ja-JP" altLang="en-US" dirty="0"/>
          </a:p>
        </p:txBody>
      </p:sp>
      <p:sp>
        <p:nvSpPr>
          <p:cNvPr id="3" name="コンテンツ プレースホルダー 2"/>
          <p:cNvSpPr>
            <a:spLocks noGrp="1"/>
          </p:cNvSpPr>
          <p:nvPr>
            <p:ph sz="quarter" idx="10"/>
          </p:nvPr>
        </p:nvSpPr>
        <p:spPr/>
        <p:txBody>
          <a:bodyPr/>
          <a:lstStyle/>
          <a:p>
            <a:r>
              <a:rPr kumimoji="1" lang="ja-JP" altLang="en-US" b="1" dirty="0" smtClean="0"/>
              <a:t>対話ファイルを登録す</a:t>
            </a:r>
            <a:r>
              <a:rPr lang="ja-JP" altLang="en-US" b="1" dirty="0" smtClean="0"/>
              <a:t>る</a:t>
            </a:r>
            <a:r>
              <a:rPr lang="en-US" altLang="ja-JP" b="1" dirty="0" smtClean="0"/>
              <a:t/>
            </a:r>
            <a:br>
              <a:rPr lang="en-US" altLang="ja-JP" b="1" dirty="0" smtClean="0"/>
            </a:br>
            <a:r>
              <a:rPr lang="ja-JP" altLang="en-US" sz="1600" dirty="0" smtClean="0"/>
              <a:t>準備を終えたところで対話ファイルを登録しましょう。</a:t>
            </a:r>
            <a:endParaRPr lang="en-US" altLang="ja-JP" sz="1600" dirty="0" smtClean="0"/>
          </a:p>
          <a:p>
            <a:pPr marL="0" indent="0">
              <a:buNone/>
            </a:pPr>
            <a:endParaRPr lang="en-US" altLang="ja-JP" sz="1600" dirty="0"/>
          </a:p>
          <a:p>
            <a:pPr marL="0" indent="0">
              <a:buNone/>
            </a:pPr>
            <a:r>
              <a:rPr lang="ja-JP" altLang="en-US" sz="1600" dirty="0" smtClean="0"/>
              <a:t>メニュー</a:t>
            </a:r>
            <a:r>
              <a:rPr lang="en-US" altLang="ja-JP" sz="1600" dirty="0" smtClean="0"/>
              <a:t>:</a:t>
            </a:r>
            <a:r>
              <a:rPr lang="ja-JP" altLang="en-US" sz="1600" dirty="0" smtClean="0"/>
              <a:t> </a:t>
            </a:r>
            <a:r>
              <a:rPr lang="en-US" altLang="ja-JP" sz="1600" b="1" dirty="0" smtClean="0"/>
              <a:t>Ansible-Pioneer &gt; </a:t>
            </a:r>
            <a:r>
              <a:rPr lang="ja-JP" altLang="en-US" sz="1600" b="1" dirty="0" smtClean="0"/>
              <a:t>対話ファイル素材集</a:t>
            </a:r>
            <a:endParaRPr lang="en-US" altLang="ja-JP" sz="1600" b="1" dirty="0" smtClean="0"/>
          </a:p>
          <a:p>
            <a:pPr marL="457200" indent="-457200">
              <a:buFont typeface="+mj-ea"/>
              <a:buAutoNum type="circleNumDbPlain"/>
            </a:pPr>
            <a:r>
              <a:rPr lang="ja-JP" altLang="en-US" sz="1600" dirty="0"/>
              <a:t>登録 </a:t>
            </a:r>
            <a:r>
              <a:rPr lang="en-US" altLang="ja-JP" sz="1600" dirty="0"/>
              <a:t>&gt;</a:t>
            </a:r>
            <a:r>
              <a:rPr lang="ja-JP" altLang="en-US" sz="1600" dirty="0"/>
              <a:t> 登録開始 を押下</a:t>
            </a:r>
            <a:r>
              <a:rPr lang="ja-JP" altLang="en-US" sz="1600" dirty="0" smtClean="0"/>
              <a:t>する。</a:t>
            </a:r>
            <a:endParaRPr lang="en-US" altLang="ja-JP" sz="1600" dirty="0" smtClean="0"/>
          </a:p>
          <a:p>
            <a:pPr marL="457200" indent="-457200">
              <a:buFont typeface="+mj-ea"/>
              <a:buAutoNum type="circleNumDbPlain"/>
            </a:pPr>
            <a:r>
              <a:rPr lang="ja-JP" altLang="en-US" sz="1600" dirty="0" smtClean="0"/>
              <a:t>「参照」から対話ファイルを選び、「事前アップロード」を押下する。</a:t>
            </a:r>
            <a:endParaRPr lang="en-US" altLang="ja-JP" sz="1600" dirty="0" smtClean="0"/>
          </a:p>
          <a:p>
            <a:pPr marL="457200" indent="-457200">
              <a:buFont typeface="+mj-ea"/>
              <a:buAutoNum type="circleNumDbPlain"/>
            </a:pPr>
            <a:r>
              <a:rPr lang="ja-JP" altLang="en-US" sz="1600" dirty="0" smtClean="0"/>
              <a:t>他項目を</a:t>
            </a:r>
            <a:r>
              <a:rPr lang="ja-JP" altLang="en-US" sz="1600" dirty="0"/>
              <a:t>下表</a:t>
            </a:r>
            <a:r>
              <a:rPr lang="ja-JP" altLang="en-US" sz="1600" dirty="0" smtClean="0"/>
              <a:t>のように</a:t>
            </a:r>
            <a:r>
              <a:rPr lang="ja-JP" altLang="en-US" sz="1600" dirty="0"/>
              <a:t>選択</a:t>
            </a:r>
            <a:r>
              <a:rPr lang="ja-JP" altLang="en-US" sz="1600" dirty="0" smtClean="0"/>
              <a:t>し、「登録」を押下する。</a:t>
            </a:r>
            <a:endParaRPr lang="en-US" altLang="ja-JP" sz="1600" dirty="0" smtClean="0"/>
          </a:p>
          <a:p>
            <a:pPr marL="0" indent="0">
              <a:buNone/>
            </a:pPr>
            <a:endParaRPr lang="en-US" altLang="ja-JP" sz="1800" dirty="0"/>
          </a:p>
          <a:p>
            <a:pPr marL="457200" indent="-457200">
              <a:buFont typeface="+mj-ea"/>
              <a:buAutoNum type="circleNumDbPlain"/>
            </a:pPr>
            <a:endParaRPr lang="en-US" altLang="ja-JP" dirty="0" smtClean="0"/>
          </a:p>
        </p:txBody>
      </p:sp>
      <p:pic>
        <p:nvPicPr>
          <p:cNvPr id="4" name="図 3"/>
          <p:cNvPicPr>
            <a:picLocks noChangeAspect="1"/>
          </p:cNvPicPr>
          <p:nvPr/>
        </p:nvPicPr>
        <p:blipFill>
          <a:blip r:embed="rId2"/>
          <a:stretch>
            <a:fillRect/>
          </a:stretch>
        </p:blipFill>
        <p:spPr>
          <a:xfrm>
            <a:off x="180981" y="3164733"/>
            <a:ext cx="4390532" cy="1428630"/>
          </a:xfrm>
          <a:prstGeom prst="rect">
            <a:avLst/>
          </a:prstGeom>
        </p:spPr>
      </p:pic>
      <p:graphicFrame>
        <p:nvGraphicFramePr>
          <p:cNvPr id="6" name="表 5"/>
          <p:cNvGraphicFramePr>
            <a:graphicFrameLocks noGrp="1"/>
          </p:cNvGraphicFramePr>
          <p:nvPr>
            <p:extLst/>
          </p:nvPr>
        </p:nvGraphicFramePr>
        <p:xfrm>
          <a:off x="180991" y="4855255"/>
          <a:ext cx="5543170" cy="1219200"/>
        </p:xfrm>
        <a:graphic>
          <a:graphicData uri="http://schemas.openxmlformats.org/drawingml/2006/table">
            <a:tbl>
              <a:tblPr firstRow="1" bandRow="1">
                <a:tableStyleId>{93296810-A885-4BE3-A3E7-6D5BEEA58F35}</a:tableStyleId>
              </a:tblPr>
              <a:tblGrid>
                <a:gridCol w="2771585">
                  <a:extLst>
                    <a:ext uri="{9D8B030D-6E8A-4147-A177-3AD203B41FA5}">
                      <a16:colId xmlns:a16="http://schemas.microsoft.com/office/drawing/2014/main" val="1554538419"/>
                    </a:ext>
                  </a:extLst>
                </a:gridCol>
                <a:gridCol w="2771585">
                  <a:extLst>
                    <a:ext uri="{9D8B030D-6E8A-4147-A177-3AD203B41FA5}">
                      <a16:colId xmlns:a16="http://schemas.microsoft.com/office/drawing/2014/main" val="3873305073"/>
                    </a:ext>
                  </a:extLst>
                </a:gridCol>
              </a:tblGrid>
              <a:tr h="291526">
                <a:tc>
                  <a:txBody>
                    <a:bodyPr/>
                    <a:lstStyle/>
                    <a:p>
                      <a:r>
                        <a:rPr kumimoji="1" lang="ja-JP" altLang="en-US" sz="1400" dirty="0" smtClean="0"/>
                        <a:t>項目</a:t>
                      </a:r>
                      <a:endParaRPr kumimoji="1" lang="ja-JP" altLang="en-US" sz="1400" dirty="0"/>
                    </a:p>
                  </a:txBody>
                  <a:tcPr/>
                </a:tc>
                <a:tc>
                  <a:txBody>
                    <a:bodyPr/>
                    <a:lstStyle/>
                    <a:p>
                      <a:r>
                        <a:rPr kumimoji="1" lang="ja-JP" altLang="en-US" sz="1400" dirty="0" smtClean="0"/>
                        <a:t>入力内容</a:t>
                      </a:r>
                      <a:endParaRPr kumimoji="1" lang="ja-JP" altLang="en-US" sz="1400" dirty="0"/>
                    </a:p>
                  </a:txBody>
                  <a:tcPr/>
                </a:tc>
                <a:extLst>
                  <a:ext uri="{0D108BD9-81ED-4DB2-BD59-A6C34878D82A}">
                    <a16:rowId xmlns:a16="http://schemas.microsoft.com/office/drawing/2014/main" val="3731371343"/>
                  </a:ext>
                </a:extLst>
              </a:tr>
              <a:tr h="291526">
                <a:tc>
                  <a:txBody>
                    <a:bodyPr/>
                    <a:lstStyle/>
                    <a:p>
                      <a:r>
                        <a:rPr kumimoji="1" lang="ja-JP" altLang="en-US" sz="1400" dirty="0" smtClean="0"/>
                        <a:t>対話種別</a:t>
                      </a:r>
                      <a:endParaRPr kumimoji="1" lang="ja-JP" altLang="en-US" sz="1400" dirty="0"/>
                    </a:p>
                  </a:txBody>
                  <a:tcPr/>
                </a:tc>
                <a:tc>
                  <a:txBody>
                    <a:bodyPr/>
                    <a:lstStyle/>
                    <a:p>
                      <a:r>
                        <a:rPr kumimoji="1" lang="en-US" altLang="ja-JP" sz="1400" dirty="0" smtClean="0"/>
                        <a:t>hosts</a:t>
                      </a:r>
                      <a:r>
                        <a:rPr kumimoji="1" lang="ja-JP" altLang="en-US" sz="1400" dirty="0" smtClean="0"/>
                        <a:t>追加</a:t>
                      </a:r>
                      <a:endParaRPr kumimoji="1" lang="ja-JP" altLang="en-US" sz="1400" dirty="0"/>
                    </a:p>
                  </a:txBody>
                  <a:tcPr/>
                </a:tc>
                <a:extLst>
                  <a:ext uri="{0D108BD9-81ED-4DB2-BD59-A6C34878D82A}">
                    <a16:rowId xmlns:a16="http://schemas.microsoft.com/office/drawing/2014/main" val="3587066748"/>
                  </a:ext>
                </a:extLst>
              </a:tr>
              <a:tr h="291526">
                <a:tc>
                  <a:txBody>
                    <a:bodyPr/>
                    <a:lstStyle/>
                    <a:p>
                      <a:r>
                        <a:rPr kumimoji="1" lang="en-US" altLang="ja-JP" sz="1400" dirty="0" smtClean="0"/>
                        <a:t>OS</a:t>
                      </a:r>
                      <a:r>
                        <a:rPr kumimoji="1" lang="ja-JP" altLang="en-US" sz="1400" dirty="0" smtClean="0"/>
                        <a:t>種別</a:t>
                      </a:r>
                      <a:endParaRPr kumimoji="1" lang="ja-JP" altLang="en-US" sz="1400" dirty="0"/>
                    </a:p>
                  </a:txBody>
                  <a:tcPr/>
                </a:tc>
                <a:tc>
                  <a:txBody>
                    <a:bodyPr/>
                    <a:lstStyle/>
                    <a:p>
                      <a:r>
                        <a:rPr kumimoji="1" lang="en-US" altLang="ja-JP" sz="1400" dirty="0" smtClean="0"/>
                        <a:t>CentOS7</a:t>
                      </a:r>
                      <a:endParaRPr kumimoji="1" lang="ja-JP" altLang="en-US" sz="1400" dirty="0"/>
                    </a:p>
                  </a:txBody>
                  <a:tcPr/>
                </a:tc>
                <a:extLst>
                  <a:ext uri="{0D108BD9-81ED-4DB2-BD59-A6C34878D82A}">
                    <a16:rowId xmlns:a16="http://schemas.microsoft.com/office/drawing/2014/main" val="625667469"/>
                  </a:ext>
                </a:extLst>
              </a:tr>
              <a:tr h="291526">
                <a:tc>
                  <a:txBody>
                    <a:bodyPr/>
                    <a:lstStyle/>
                    <a:p>
                      <a:r>
                        <a:rPr kumimoji="1" lang="ja-JP" altLang="en-US" sz="1400" dirty="0" smtClean="0"/>
                        <a:t>対話ファイル素材</a:t>
                      </a:r>
                      <a:endParaRPr kumimoji="1" lang="ja-JP" altLang="en-US" sz="1400" dirty="0"/>
                    </a:p>
                  </a:txBody>
                  <a:tcPr/>
                </a:tc>
                <a:tc>
                  <a:txBody>
                    <a:bodyPr/>
                    <a:lstStyle/>
                    <a:p>
                      <a:r>
                        <a:rPr kumimoji="1" lang="en-US" altLang="ja-JP" sz="1400" dirty="0" err="1" smtClean="0"/>
                        <a:t>add_hosts.yml</a:t>
                      </a:r>
                      <a:endParaRPr kumimoji="1" lang="ja-JP" altLang="en-US" sz="1400" dirty="0"/>
                    </a:p>
                  </a:txBody>
                  <a:tcPr/>
                </a:tc>
                <a:extLst>
                  <a:ext uri="{0D108BD9-81ED-4DB2-BD59-A6C34878D82A}">
                    <a16:rowId xmlns:a16="http://schemas.microsoft.com/office/drawing/2014/main" val="360139423"/>
                  </a:ext>
                </a:extLst>
              </a:tr>
            </a:tbl>
          </a:graphicData>
        </a:graphic>
      </p:graphicFrame>
      <p:sp>
        <p:nvSpPr>
          <p:cNvPr id="7" name="角丸四角形 6"/>
          <p:cNvSpPr/>
          <p:nvPr/>
        </p:nvSpPr>
        <p:spPr bwMode="auto">
          <a:xfrm>
            <a:off x="287957" y="3533260"/>
            <a:ext cx="4176580" cy="799454"/>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400" b="1" i="0" u="none" strike="noStrike" kern="1200" cap="none" spc="0" normalizeH="0" baseline="0" noProof="0" dirty="0" smtClean="0">
              <a:ln>
                <a:noFill/>
              </a:ln>
              <a:solidFill>
                <a:srgbClr val="FF0000"/>
              </a:solidFill>
              <a:effectLst/>
              <a:uLnTx/>
              <a:uFillTx/>
              <a:latin typeface="メイリオ"/>
              <a:ea typeface="メイリオ"/>
              <a:cs typeface="+mn-cs"/>
            </a:endParaRPr>
          </a:p>
        </p:txBody>
      </p:sp>
    </p:spTree>
    <p:extLst>
      <p:ext uri="{BB962C8B-B14F-4D97-AF65-F5344CB8AC3E}">
        <p14:creationId xmlns:p14="http://schemas.microsoft.com/office/powerpoint/2010/main" val="159397778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3.3 Movement</a:t>
            </a:r>
            <a:r>
              <a:rPr lang="ja-JP" altLang="en-US"/>
              <a:t>の設定 </a:t>
            </a:r>
            <a:r>
              <a:rPr lang="en-US" altLang="ja-JP" smtClean="0"/>
              <a:t>(6/6</a:t>
            </a:r>
            <a:r>
              <a:rPr lang="en-US" altLang="ja-JP"/>
              <a:t>)</a:t>
            </a:r>
            <a:endParaRPr kumimoji="1" lang="ja-JP" altLang="en-US" dirty="0"/>
          </a:p>
        </p:txBody>
      </p:sp>
      <p:sp>
        <p:nvSpPr>
          <p:cNvPr id="3" name="コンテンツ プレースホルダー 2"/>
          <p:cNvSpPr>
            <a:spLocks noGrp="1"/>
          </p:cNvSpPr>
          <p:nvPr>
            <p:ph sz="quarter" idx="10"/>
          </p:nvPr>
        </p:nvSpPr>
        <p:spPr/>
        <p:txBody>
          <a:bodyPr>
            <a:normAutofit/>
          </a:bodyPr>
          <a:lstStyle/>
          <a:p>
            <a:r>
              <a:rPr kumimoji="1" lang="en-US" altLang="ja-JP" b="1" smtClean="0"/>
              <a:t>Movement</a:t>
            </a:r>
            <a:r>
              <a:rPr kumimoji="1" lang="ja-JP" altLang="en-US" b="1" smtClean="0"/>
              <a:t>に対話種別を</a:t>
            </a:r>
            <a:r>
              <a:rPr kumimoji="1" lang="ja-JP" altLang="en-US" b="1" dirty="0" err="1" smtClean="0"/>
              <a:t>登</a:t>
            </a:r>
            <a:r>
              <a:rPr kumimoji="1" lang="ja-JP" altLang="en-US" b="1" dirty="0" smtClean="0"/>
              <a:t>録する</a:t>
            </a:r>
            <a:r>
              <a:rPr kumimoji="1" lang="en-US" altLang="ja-JP" b="1" dirty="0" smtClean="0"/>
              <a:t/>
            </a:r>
            <a:br>
              <a:rPr kumimoji="1" lang="en-US" altLang="ja-JP" b="1" dirty="0" smtClean="0"/>
            </a:br>
            <a:r>
              <a:rPr kumimoji="1" lang="en-US" altLang="ja-JP" sz="1800" dirty="0" smtClean="0"/>
              <a:t>Movement</a:t>
            </a:r>
            <a:r>
              <a:rPr lang="ja-JP" altLang="en-US" sz="1800" dirty="0" smtClean="0"/>
              <a:t>と対話</a:t>
            </a:r>
            <a:r>
              <a:rPr lang="ja-JP" altLang="en-US" sz="1800" smtClean="0"/>
              <a:t>種別を関連付けましょう。</a:t>
            </a:r>
            <a:r>
              <a:rPr lang="en-US" altLang="ja-JP" sz="1800" dirty="0" smtClean="0"/>
              <a:t/>
            </a:r>
            <a:br>
              <a:rPr lang="en-US" altLang="ja-JP" sz="1800" dirty="0" smtClean="0"/>
            </a:br>
            <a:endParaRPr kumimoji="1" lang="en-US" altLang="ja-JP" dirty="0" smtClean="0"/>
          </a:p>
          <a:p>
            <a:pPr marL="0" indent="0">
              <a:lnSpc>
                <a:spcPct val="150000"/>
              </a:lnSpc>
              <a:buNone/>
            </a:pPr>
            <a:r>
              <a:rPr lang="ja-JP" altLang="en-US" sz="1600" dirty="0" smtClean="0"/>
              <a:t>メニュー</a:t>
            </a:r>
            <a:r>
              <a:rPr lang="en-US" altLang="ja-JP" sz="1600" dirty="0" smtClean="0"/>
              <a:t>:</a:t>
            </a:r>
            <a:r>
              <a:rPr lang="ja-JP" altLang="en-US" sz="1600" dirty="0" smtClean="0"/>
              <a:t> </a:t>
            </a:r>
            <a:r>
              <a:rPr lang="en-US" altLang="ja-JP" sz="1600" b="1" dirty="0" err="1" smtClean="0"/>
              <a:t>Ansible</a:t>
            </a:r>
            <a:r>
              <a:rPr lang="en-US" altLang="ja-JP" sz="1600" b="1" dirty="0" smtClean="0"/>
              <a:t>-Pioneer &gt; Movement</a:t>
            </a:r>
            <a:r>
              <a:rPr lang="ja-JP" altLang="en-US" sz="1600" b="1" dirty="0" smtClean="0"/>
              <a:t>詳細</a:t>
            </a:r>
            <a:endParaRPr lang="en-US" altLang="ja-JP" sz="1600" b="1" dirty="0"/>
          </a:p>
          <a:p>
            <a:pPr marL="342900" indent="-342900">
              <a:buFont typeface="+mj-ea"/>
              <a:buAutoNum type="circleNumDbPlain"/>
            </a:pPr>
            <a:r>
              <a:rPr lang="ja-JP" altLang="en-US" sz="1600" dirty="0" smtClean="0"/>
              <a:t>登録 </a:t>
            </a:r>
            <a:r>
              <a:rPr lang="en-US" altLang="ja-JP" sz="1600" dirty="0" smtClean="0"/>
              <a:t>&gt; </a:t>
            </a:r>
            <a:r>
              <a:rPr lang="ja-JP" altLang="en-US" sz="1600" dirty="0" smtClean="0"/>
              <a:t>登録開始 を押下する。</a:t>
            </a:r>
            <a:endParaRPr lang="en-US" altLang="ja-JP" sz="1600" dirty="0" smtClean="0"/>
          </a:p>
          <a:p>
            <a:pPr marL="342900" indent="-342900">
              <a:buFont typeface="+mj-ea"/>
              <a:buAutoNum type="circleNumDbPlain"/>
            </a:pPr>
            <a:r>
              <a:rPr lang="ja-JP" altLang="en-US" sz="1600" dirty="0"/>
              <a:t>各項目で下表のように選択または入力し、</a:t>
            </a:r>
            <a:r>
              <a:rPr lang="en-US" altLang="ja-JP" sz="1600" dirty="0"/>
              <a:t>[</a:t>
            </a:r>
            <a:r>
              <a:rPr lang="ja-JP" altLang="en-US" sz="1600" dirty="0"/>
              <a:t>登録</a:t>
            </a:r>
            <a:r>
              <a:rPr lang="en-US" altLang="ja-JP" sz="1600" dirty="0"/>
              <a:t>]</a:t>
            </a:r>
            <a:r>
              <a:rPr lang="ja-JP" altLang="en-US" sz="1600" dirty="0"/>
              <a:t>を押下する</a:t>
            </a:r>
            <a:r>
              <a:rPr lang="ja-JP" altLang="en-US" sz="1600" dirty="0" smtClean="0"/>
              <a:t>。</a:t>
            </a:r>
            <a:endParaRPr lang="en-US" altLang="ja-JP" sz="1600" dirty="0" smtClean="0"/>
          </a:p>
          <a:p>
            <a:pPr marL="0" indent="0">
              <a:buNone/>
            </a:pPr>
            <a:endParaRPr lang="en-US" altLang="ja-JP" sz="1600" dirty="0"/>
          </a:p>
          <a:p>
            <a:pPr marL="0" indent="0">
              <a:buNone/>
            </a:pPr>
            <a:endParaRPr lang="en-US" altLang="ja-JP" sz="1600" dirty="0" smtClean="0"/>
          </a:p>
        </p:txBody>
      </p:sp>
      <p:pic>
        <p:nvPicPr>
          <p:cNvPr id="9" name="図 8"/>
          <p:cNvPicPr>
            <a:picLocks noChangeAspect="1"/>
          </p:cNvPicPr>
          <p:nvPr/>
        </p:nvPicPr>
        <p:blipFill>
          <a:blip r:embed="rId2"/>
          <a:stretch>
            <a:fillRect/>
          </a:stretch>
        </p:blipFill>
        <p:spPr>
          <a:xfrm>
            <a:off x="179512" y="2852920"/>
            <a:ext cx="5184476" cy="2043516"/>
          </a:xfrm>
          <a:prstGeom prst="rect">
            <a:avLst/>
          </a:prstGeom>
        </p:spPr>
      </p:pic>
      <p:graphicFrame>
        <p:nvGraphicFramePr>
          <p:cNvPr id="4" name="表 3"/>
          <p:cNvGraphicFramePr>
            <a:graphicFrameLocks noGrp="1"/>
          </p:cNvGraphicFramePr>
          <p:nvPr>
            <p:extLst/>
          </p:nvPr>
        </p:nvGraphicFramePr>
        <p:xfrm>
          <a:off x="3851900" y="4581160"/>
          <a:ext cx="3888540" cy="1368192"/>
        </p:xfrm>
        <a:graphic>
          <a:graphicData uri="http://schemas.openxmlformats.org/drawingml/2006/table">
            <a:tbl>
              <a:tblPr firstRow="1" bandRow="1">
                <a:tableStyleId>{93296810-A885-4BE3-A3E7-6D5BEEA58F35}</a:tableStyleId>
              </a:tblPr>
              <a:tblGrid>
                <a:gridCol w="1944270">
                  <a:extLst>
                    <a:ext uri="{9D8B030D-6E8A-4147-A177-3AD203B41FA5}">
                      <a16:colId xmlns:a16="http://schemas.microsoft.com/office/drawing/2014/main" val="3655207279"/>
                    </a:ext>
                  </a:extLst>
                </a:gridCol>
                <a:gridCol w="1944270">
                  <a:extLst>
                    <a:ext uri="{9D8B030D-6E8A-4147-A177-3AD203B41FA5}">
                      <a16:colId xmlns:a16="http://schemas.microsoft.com/office/drawing/2014/main" val="2446437995"/>
                    </a:ext>
                  </a:extLst>
                </a:gridCol>
              </a:tblGrid>
              <a:tr h="342048">
                <a:tc>
                  <a:txBody>
                    <a:bodyPr/>
                    <a:lstStyle/>
                    <a:p>
                      <a:r>
                        <a:rPr kumimoji="1" lang="ja-JP" altLang="en-US" sz="1400" dirty="0" smtClean="0"/>
                        <a:t>項目</a:t>
                      </a:r>
                      <a:endParaRPr kumimoji="1" lang="ja-JP" altLang="en-US" sz="1400" dirty="0"/>
                    </a:p>
                  </a:txBody>
                  <a:tcPr/>
                </a:tc>
                <a:tc>
                  <a:txBody>
                    <a:bodyPr/>
                    <a:lstStyle/>
                    <a:p>
                      <a:r>
                        <a:rPr kumimoji="1" lang="ja-JP" altLang="en-US" sz="1400" dirty="0" smtClean="0"/>
                        <a:t>入力内容</a:t>
                      </a:r>
                      <a:endParaRPr kumimoji="1" lang="ja-JP" altLang="en-US" sz="1400" dirty="0"/>
                    </a:p>
                  </a:txBody>
                  <a:tcPr/>
                </a:tc>
                <a:extLst>
                  <a:ext uri="{0D108BD9-81ED-4DB2-BD59-A6C34878D82A}">
                    <a16:rowId xmlns:a16="http://schemas.microsoft.com/office/drawing/2014/main" val="2049114868"/>
                  </a:ext>
                </a:extLst>
              </a:tr>
              <a:tr h="342048">
                <a:tc>
                  <a:txBody>
                    <a:bodyPr/>
                    <a:lstStyle/>
                    <a:p>
                      <a:r>
                        <a:rPr kumimoji="1" lang="en-US" altLang="ja-JP" sz="1400" dirty="0" smtClean="0"/>
                        <a:t>Movement</a:t>
                      </a:r>
                      <a:endParaRPr kumimoji="1" lang="ja-JP" altLang="en-US" sz="1400" dirty="0"/>
                    </a:p>
                  </a:txBody>
                  <a:tcPr/>
                </a:tc>
                <a:tc>
                  <a:txBody>
                    <a:bodyPr/>
                    <a:lstStyle/>
                    <a:p>
                      <a:r>
                        <a:rPr kumimoji="1" lang="en-US" altLang="ja-JP" sz="1400" dirty="0" err="1" smtClean="0"/>
                        <a:t>add_hosts</a:t>
                      </a:r>
                      <a:endParaRPr kumimoji="1" lang="ja-JP" altLang="en-US" sz="1400" dirty="0"/>
                    </a:p>
                  </a:txBody>
                  <a:tcPr/>
                </a:tc>
                <a:extLst>
                  <a:ext uri="{0D108BD9-81ED-4DB2-BD59-A6C34878D82A}">
                    <a16:rowId xmlns:a16="http://schemas.microsoft.com/office/drawing/2014/main" val="3625607630"/>
                  </a:ext>
                </a:extLst>
              </a:tr>
              <a:tr h="342048">
                <a:tc>
                  <a:txBody>
                    <a:bodyPr/>
                    <a:lstStyle/>
                    <a:p>
                      <a:r>
                        <a:rPr kumimoji="1" lang="ja-JP" altLang="en-US" sz="1400" dirty="0" smtClean="0"/>
                        <a:t>対話種別</a:t>
                      </a:r>
                      <a:endParaRPr kumimoji="1" lang="ja-JP" altLang="en-US" sz="1400" dirty="0"/>
                    </a:p>
                  </a:txBody>
                  <a:tcPr/>
                </a:tc>
                <a:tc>
                  <a:txBody>
                    <a:bodyPr/>
                    <a:lstStyle/>
                    <a:p>
                      <a:r>
                        <a:rPr kumimoji="1" lang="en-US" altLang="ja-JP" sz="1400" dirty="0" smtClean="0"/>
                        <a:t>hosts</a:t>
                      </a:r>
                      <a:r>
                        <a:rPr kumimoji="1" lang="ja-JP" altLang="en-US" sz="1400" dirty="0" smtClean="0"/>
                        <a:t>追加</a:t>
                      </a:r>
                      <a:endParaRPr kumimoji="1" lang="ja-JP" altLang="en-US" sz="1400" dirty="0"/>
                    </a:p>
                  </a:txBody>
                  <a:tcPr/>
                </a:tc>
                <a:extLst>
                  <a:ext uri="{0D108BD9-81ED-4DB2-BD59-A6C34878D82A}">
                    <a16:rowId xmlns:a16="http://schemas.microsoft.com/office/drawing/2014/main" val="1519022025"/>
                  </a:ext>
                </a:extLst>
              </a:tr>
              <a:tr h="34204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smtClean="0"/>
                        <a:t>インクルード順序</a:t>
                      </a:r>
                    </a:p>
                  </a:txBody>
                  <a:tcPr/>
                </a:tc>
                <a:tc>
                  <a:txBody>
                    <a:bodyPr/>
                    <a:lstStyle/>
                    <a:p>
                      <a:r>
                        <a:rPr kumimoji="1" lang="en-US" altLang="ja-JP" sz="1400" dirty="0" smtClean="0"/>
                        <a:t>1</a:t>
                      </a:r>
                      <a:endParaRPr kumimoji="1" lang="ja-JP" altLang="en-US" sz="1400" dirty="0"/>
                    </a:p>
                  </a:txBody>
                  <a:tcPr/>
                </a:tc>
                <a:extLst>
                  <a:ext uri="{0D108BD9-81ED-4DB2-BD59-A6C34878D82A}">
                    <a16:rowId xmlns:a16="http://schemas.microsoft.com/office/drawing/2014/main" val="3917381923"/>
                  </a:ext>
                </a:extLst>
              </a:tr>
            </a:tbl>
          </a:graphicData>
        </a:graphic>
      </p:graphicFrame>
      <p:sp>
        <p:nvSpPr>
          <p:cNvPr id="7" name="角丸四角形 6"/>
          <p:cNvSpPr/>
          <p:nvPr/>
        </p:nvSpPr>
        <p:spPr bwMode="auto">
          <a:xfrm>
            <a:off x="827480" y="3390514"/>
            <a:ext cx="4032560" cy="652717"/>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400" b="1" i="0" u="none" strike="noStrike" kern="1200" cap="none" spc="0" normalizeH="0" baseline="0" noProof="0" dirty="0" smtClean="0">
              <a:ln>
                <a:noFill/>
              </a:ln>
              <a:solidFill>
                <a:srgbClr val="FF0000"/>
              </a:solidFill>
              <a:effectLst/>
              <a:uLnTx/>
              <a:uFillTx/>
              <a:latin typeface="メイリオ"/>
              <a:ea typeface="メイリオ"/>
              <a:cs typeface="+mn-cs"/>
            </a:endParaRPr>
          </a:p>
        </p:txBody>
      </p:sp>
    </p:spTree>
    <p:extLst>
      <p:ext uri="{BB962C8B-B14F-4D97-AF65-F5344CB8AC3E}">
        <p14:creationId xmlns:p14="http://schemas.microsoft.com/office/powerpoint/2010/main" val="360833937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smtClean="0"/>
              <a:t>3</a:t>
            </a:r>
            <a:r>
              <a:rPr kumimoji="1" lang="en-US" altLang="ja-JP" smtClean="0"/>
              <a:t>.4</a:t>
            </a:r>
            <a:r>
              <a:rPr lang="ja-JP" altLang="en-US" smtClean="0"/>
              <a:t> </a:t>
            </a:r>
            <a:r>
              <a:rPr kumimoji="1" lang="ja-JP" altLang="en-US" smtClean="0"/>
              <a:t>オペレーションの設定</a:t>
            </a:r>
            <a:endParaRPr kumimoji="1" lang="ja-JP" altLang="en-US"/>
          </a:p>
        </p:txBody>
      </p:sp>
      <p:sp>
        <p:nvSpPr>
          <p:cNvPr id="3" name="コンテンツ プレースホルダー 2"/>
          <p:cNvSpPr>
            <a:spLocks noGrp="1"/>
          </p:cNvSpPr>
          <p:nvPr>
            <p:ph sz="quarter" idx="10"/>
          </p:nvPr>
        </p:nvSpPr>
        <p:spPr/>
        <p:txBody>
          <a:bodyPr>
            <a:normAutofit/>
          </a:bodyPr>
          <a:lstStyle/>
          <a:p>
            <a:r>
              <a:rPr kumimoji="1" lang="ja-JP" altLang="en-US" b="1" smtClean="0"/>
              <a:t>オペレーションを新規登録する</a:t>
            </a:r>
            <a:r>
              <a:rPr lang="en-US" altLang="ja-JP" b="1"/>
              <a:t/>
            </a:r>
            <a:br>
              <a:rPr lang="en-US" altLang="ja-JP" b="1"/>
            </a:br>
            <a:r>
              <a:rPr lang="ja-JP" altLang="en-US" sz="1600" smtClean="0"/>
              <a:t>オペレーションを作成し、</a:t>
            </a:r>
            <a:r>
              <a:rPr lang="en-US" altLang="ja-JP" sz="1600" smtClean="0"/>
              <a:t>Movement</a:t>
            </a:r>
            <a:r>
              <a:rPr lang="ja-JP" altLang="en-US" sz="1600" smtClean="0"/>
              <a:t>とホストを関連付けましょう。</a:t>
            </a:r>
            <a:endParaRPr lang="en-US" altLang="ja-JP" sz="1600" smtClean="0"/>
          </a:p>
          <a:p>
            <a:pPr marL="0" indent="0">
              <a:buNone/>
            </a:pPr>
            <a:endParaRPr kumimoji="1" lang="en-US" altLang="ja-JP" sz="1600" smtClean="0"/>
          </a:p>
          <a:p>
            <a:pPr marL="0" indent="0">
              <a:buNone/>
            </a:pPr>
            <a:r>
              <a:rPr kumimoji="1" lang="ja-JP" altLang="en-US" sz="1600" smtClean="0"/>
              <a:t>メニュー：</a:t>
            </a:r>
            <a:r>
              <a:rPr kumimoji="1" lang="ja-JP" altLang="en-US" sz="1600" b="1" smtClean="0"/>
              <a:t>基本コンソール </a:t>
            </a:r>
            <a:r>
              <a:rPr kumimoji="1" lang="en-US" altLang="ja-JP" sz="1600" b="1" smtClean="0"/>
              <a:t>&gt;</a:t>
            </a:r>
            <a:r>
              <a:rPr kumimoji="1" lang="ja-JP" altLang="en-US" sz="1600" b="1" smtClean="0"/>
              <a:t> 投入オペレーション一覧</a:t>
            </a:r>
            <a:endParaRPr lang="en-US" altLang="ja-JP" sz="1600" b="1"/>
          </a:p>
          <a:p>
            <a:pPr marL="457200" indent="-457200">
              <a:buFont typeface="+mj-ea"/>
              <a:buAutoNum type="circleNumDbPlain"/>
            </a:pPr>
            <a:r>
              <a:rPr kumimoji="1" lang="ja-JP" altLang="en-US" sz="1600" smtClean="0"/>
              <a:t>登録 </a:t>
            </a:r>
            <a:r>
              <a:rPr lang="en-US" altLang="ja-JP" sz="1600" smtClean="0"/>
              <a:t>&gt; </a:t>
            </a:r>
            <a:r>
              <a:rPr lang="ja-JP" altLang="en-US" sz="1600" smtClean="0"/>
              <a:t>登録開始 を押下する。</a:t>
            </a:r>
            <a:endParaRPr lang="en-US" altLang="ja-JP" sz="1600" smtClean="0"/>
          </a:p>
          <a:p>
            <a:pPr marL="457200" indent="-457200">
              <a:buFont typeface="+mj-ea"/>
              <a:buAutoNum type="circleNumDbPlain"/>
            </a:pPr>
            <a:r>
              <a:rPr lang="ja-JP" altLang="en-US" sz="1600"/>
              <a:t>各項目へ下表のように入力し、</a:t>
            </a:r>
            <a:r>
              <a:rPr lang="en-US" altLang="ja-JP" sz="1600"/>
              <a:t>[</a:t>
            </a:r>
            <a:r>
              <a:rPr lang="ja-JP" altLang="en-US" sz="1600"/>
              <a:t>登録</a:t>
            </a:r>
            <a:r>
              <a:rPr lang="en-US" altLang="ja-JP" sz="1600"/>
              <a:t>]</a:t>
            </a:r>
            <a:r>
              <a:rPr lang="ja-JP" altLang="en-US" sz="1600"/>
              <a:t>を押下する</a:t>
            </a:r>
            <a:r>
              <a:rPr lang="ja-JP" altLang="en-US" sz="1600" smtClean="0"/>
              <a:t>。</a:t>
            </a:r>
            <a:endParaRPr lang="en-US" altLang="ja-JP" sz="1600" smtClean="0"/>
          </a:p>
          <a:p>
            <a:pPr marL="0" indent="0">
              <a:buNone/>
            </a:pPr>
            <a:endParaRPr kumimoji="1" lang="en-US" altLang="ja-JP" sz="1800"/>
          </a:p>
          <a:p>
            <a:pPr marL="0" indent="0">
              <a:buNone/>
            </a:pPr>
            <a:endParaRPr kumimoji="1" lang="en-US" altLang="ja-JP" sz="1800" smtClean="0"/>
          </a:p>
          <a:p>
            <a:endParaRPr lang="en-US" altLang="ja-JP" sz="1800"/>
          </a:p>
          <a:p>
            <a:endParaRPr kumimoji="1" lang="ja-JP" altLang="en-US" sz="1800"/>
          </a:p>
        </p:txBody>
      </p:sp>
      <p:pic>
        <p:nvPicPr>
          <p:cNvPr id="4" name="図 3"/>
          <p:cNvPicPr>
            <a:picLocks noChangeAspect="1"/>
          </p:cNvPicPr>
          <p:nvPr/>
        </p:nvPicPr>
        <p:blipFill>
          <a:blip r:embed="rId2"/>
          <a:stretch>
            <a:fillRect/>
          </a:stretch>
        </p:blipFill>
        <p:spPr>
          <a:xfrm>
            <a:off x="179512" y="2906365"/>
            <a:ext cx="5104463" cy="2035744"/>
          </a:xfrm>
          <a:prstGeom prst="rect">
            <a:avLst/>
          </a:prstGeom>
          <a:ln>
            <a:noFill/>
          </a:ln>
        </p:spPr>
      </p:pic>
      <p:graphicFrame>
        <p:nvGraphicFramePr>
          <p:cNvPr id="5" name="表 4"/>
          <p:cNvGraphicFramePr>
            <a:graphicFrameLocks noGrp="1"/>
          </p:cNvGraphicFramePr>
          <p:nvPr>
            <p:extLst>
              <p:ext uri="{D42A27DB-BD31-4B8C-83A1-F6EECF244321}">
                <p14:modId xmlns:p14="http://schemas.microsoft.com/office/powerpoint/2010/main" val="2486984286"/>
              </p:ext>
            </p:extLst>
          </p:nvPr>
        </p:nvGraphicFramePr>
        <p:xfrm>
          <a:off x="179512" y="5101630"/>
          <a:ext cx="4896558" cy="977166"/>
        </p:xfrm>
        <a:graphic>
          <a:graphicData uri="http://schemas.openxmlformats.org/drawingml/2006/table">
            <a:tbl>
              <a:tblPr firstRow="1" bandRow="1">
                <a:tableStyleId>{93296810-A885-4BE3-A3E7-6D5BEEA58F35}</a:tableStyleId>
              </a:tblPr>
              <a:tblGrid>
                <a:gridCol w="2448279">
                  <a:extLst>
                    <a:ext uri="{9D8B030D-6E8A-4147-A177-3AD203B41FA5}">
                      <a16:colId xmlns:a16="http://schemas.microsoft.com/office/drawing/2014/main" val="2677977182"/>
                    </a:ext>
                  </a:extLst>
                </a:gridCol>
                <a:gridCol w="2448279">
                  <a:extLst>
                    <a:ext uri="{9D8B030D-6E8A-4147-A177-3AD203B41FA5}">
                      <a16:colId xmlns:a16="http://schemas.microsoft.com/office/drawing/2014/main" val="2856548907"/>
                    </a:ext>
                  </a:extLst>
                </a:gridCol>
              </a:tblGrid>
              <a:tr h="325722">
                <a:tc>
                  <a:txBody>
                    <a:bodyPr/>
                    <a:lstStyle/>
                    <a:p>
                      <a:r>
                        <a:rPr kumimoji="1" lang="ja-JP" altLang="en-US" sz="1400" smtClean="0"/>
                        <a:t>項目名</a:t>
                      </a:r>
                      <a:endParaRPr kumimoji="1" lang="ja-JP" altLang="en-US" sz="1400"/>
                    </a:p>
                  </a:txBody>
                  <a:tcPr/>
                </a:tc>
                <a:tc>
                  <a:txBody>
                    <a:bodyPr/>
                    <a:lstStyle/>
                    <a:p>
                      <a:r>
                        <a:rPr kumimoji="1" lang="ja-JP" altLang="en-US" sz="1400" smtClean="0"/>
                        <a:t>入力内容</a:t>
                      </a:r>
                      <a:endParaRPr kumimoji="1" lang="ja-JP" altLang="en-US" sz="1400"/>
                    </a:p>
                  </a:txBody>
                  <a:tcPr/>
                </a:tc>
                <a:extLst>
                  <a:ext uri="{0D108BD9-81ED-4DB2-BD59-A6C34878D82A}">
                    <a16:rowId xmlns:a16="http://schemas.microsoft.com/office/drawing/2014/main" val="3211925736"/>
                  </a:ext>
                </a:extLst>
              </a:tr>
              <a:tr h="325722">
                <a:tc>
                  <a:txBody>
                    <a:bodyPr/>
                    <a:lstStyle/>
                    <a:p>
                      <a:r>
                        <a:rPr kumimoji="1" lang="ja-JP" altLang="en-US" sz="1400" smtClean="0"/>
                        <a:t>オペレーション名</a:t>
                      </a:r>
                      <a:endParaRPr kumimoji="1" lang="ja-JP" altLang="en-US" sz="1400"/>
                    </a:p>
                  </a:txBody>
                  <a:tcPr/>
                </a:tc>
                <a:tc>
                  <a:txBody>
                    <a:bodyPr/>
                    <a:lstStyle/>
                    <a:p>
                      <a:r>
                        <a:rPr kumimoji="1" lang="en-US" altLang="ja-JP" sz="1400" err="1" smtClean="0"/>
                        <a:t>Pioneer_Practice</a:t>
                      </a:r>
                      <a:endParaRPr kumimoji="1" lang="ja-JP" altLang="en-US" sz="1400"/>
                    </a:p>
                  </a:txBody>
                  <a:tcPr/>
                </a:tc>
                <a:extLst>
                  <a:ext uri="{0D108BD9-81ED-4DB2-BD59-A6C34878D82A}">
                    <a16:rowId xmlns:a16="http://schemas.microsoft.com/office/drawing/2014/main" val="2288927196"/>
                  </a:ext>
                </a:extLst>
              </a:tr>
              <a:tr h="325722">
                <a:tc>
                  <a:txBody>
                    <a:bodyPr/>
                    <a:lstStyle/>
                    <a:p>
                      <a:r>
                        <a:rPr kumimoji="1" lang="ja-JP" altLang="en-US" sz="1400" smtClean="0"/>
                        <a:t>実施予定日時</a:t>
                      </a:r>
                      <a:endParaRPr kumimoji="1" lang="ja-JP" altLang="en-US" sz="1400"/>
                    </a:p>
                  </a:txBody>
                  <a:tcPr/>
                </a:tc>
                <a:tc>
                  <a:txBody>
                    <a:bodyPr/>
                    <a:lstStyle/>
                    <a:p>
                      <a:r>
                        <a:rPr kumimoji="1" lang="en-US" altLang="ja-JP" sz="1400" smtClean="0"/>
                        <a:t>(</a:t>
                      </a:r>
                      <a:r>
                        <a:rPr kumimoji="1" lang="ja-JP" altLang="en-US" sz="1400" smtClean="0"/>
                        <a:t>任意の値をご入力下さい</a:t>
                      </a:r>
                      <a:r>
                        <a:rPr kumimoji="1" lang="en-US" altLang="ja-JP" sz="1400" smtClean="0"/>
                        <a:t>)</a:t>
                      </a:r>
                      <a:endParaRPr kumimoji="1" lang="ja-JP" altLang="en-US" sz="1400"/>
                    </a:p>
                  </a:txBody>
                  <a:tcPr/>
                </a:tc>
                <a:extLst>
                  <a:ext uri="{0D108BD9-81ED-4DB2-BD59-A6C34878D82A}">
                    <a16:rowId xmlns:a16="http://schemas.microsoft.com/office/drawing/2014/main" val="1398436385"/>
                  </a:ext>
                </a:extLst>
              </a:tr>
            </a:tbl>
          </a:graphicData>
        </a:graphic>
      </p:graphicFrame>
      <p:sp>
        <p:nvSpPr>
          <p:cNvPr id="6" name="テキスト ボックス 5"/>
          <p:cNvSpPr txBox="1"/>
          <p:nvPr/>
        </p:nvSpPr>
        <p:spPr>
          <a:xfrm>
            <a:off x="179512" y="6238318"/>
            <a:ext cx="6588280" cy="276999"/>
          </a:xfrm>
          <a:prstGeom prst="rect">
            <a:avLst/>
          </a:prstGeom>
          <a:noFill/>
        </p:spPr>
        <p:txBody>
          <a:bodyPr wrap="square" rtlCol="0">
            <a:spAutoFit/>
          </a:bodyPr>
          <a:lstStyle/>
          <a:p>
            <a:r>
              <a:rPr kumimoji="1" lang="en-US" altLang="ja-JP" sz="1200" smtClean="0"/>
              <a:t>※</a:t>
            </a:r>
            <a:r>
              <a:rPr kumimoji="1" lang="ja-JP" altLang="en-US" sz="1200" smtClean="0"/>
              <a:t> 「実施予定日時」は管理用の項目です。自動的に処理が実行されるわけではありません。</a:t>
            </a:r>
            <a:endParaRPr kumimoji="1" lang="ja-JP" altLang="en-US" sz="1200"/>
          </a:p>
        </p:txBody>
      </p:sp>
      <p:sp>
        <p:nvSpPr>
          <p:cNvPr id="7" name="角丸四角形 6"/>
          <p:cNvSpPr/>
          <p:nvPr/>
        </p:nvSpPr>
        <p:spPr bwMode="auto">
          <a:xfrm>
            <a:off x="323411" y="3429000"/>
            <a:ext cx="3168440" cy="652717"/>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smtClean="0">
              <a:solidFill>
                <a:srgbClr val="FF0000"/>
              </a:solidFill>
              <a:latin typeface="+mn-ea"/>
            </a:endParaRPr>
          </a:p>
        </p:txBody>
      </p:sp>
    </p:spTree>
    <p:extLst>
      <p:ext uri="{BB962C8B-B14F-4D97-AF65-F5344CB8AC3E}">
        <p14:creationId xmlns:p14="http://schemas.microsoft.com/office/powerpoint/2010/main" val="337191119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smtClean="0"/>
              <a:t>3</a:t>
            </a:r>
            <a:r>
              <a:rPr kumimoji="1" lang="en-US" altLang="ja-JP" smtClean="0"/>
              <a:t>.5 </a:t>
            </a:r>
            <a:r>
              <a:rPr lang="ja-JP" altLang="en-US" smtClean="0"/>
              <a:t>パラメータシート作成 </a:t>
            </a:r>
            <a:r>
              <a:rPr kumimoji="1" lang="en-US" altLang="ja-JP" smtClean="0"/>
              <a:t>(1/3)</a:t>
            </a:r>
            <a:endParaRPr kumimoji="1" lang="ja-JP" altLang="en-US"/>
          </a:p>
        </p:txBody>
      </p:sp>
      <p:sp>
        <p:nvSpPr>
          <p:cNvPr id="3" name="コンテンツ プレースホルダー 2"/>
          <p:cNvSpPr>
            <a:spLocks noGrp="1"/>
          </p:cNvSpPr>
          <p:nvPr>
            <p:ph sz="quarter" idx="10"/>
          </p:nvPr>
        </p:nvSpPr>
        <p:spPr>
          <a:xfrm>
            <a:off x="179512" y="836640"/>
            <a:ext cx="8784976" cy="5616476"/>
          </a:xfrm>
        </p:spPr>
        <p:txBody>
          <a:bodyPr/>
          <a:lstStyle/>
          <a:p>
            <a:r>
              <a:rPr kumimoji="1" lang="ja-JP" altLang="en-US" b="1" smtClean="0"/>
              <a:t>メニューを作成する</a:t>
            </a:r>
            <a:endParaRPr kumimoji="1" lang="en-US" altLang="ja-JP" b="1" smtClean="0"/>
          </a:p>
          <a:p>
            <a:pPr marL="0" indent="0">
              <a:buNone/>
            </a:pPr>
            <a:r>
              <a:rPr kumimoji="1" lang="ja-JP" altLang="en-US" sz="1800" smtClean="0"/>
              <a:t>　</a:t>
            </a:r>
            <a:r>
              <a:rPr lang="ja-JP" altLang="en-US" sz="1600"/>
              <a:t>パラメーターシートを作成し</a:t>
            </a:r>
            <a:r>
              <a:rPr lang="ja-JP" altLang="en-US" sz="1600" smtClean="0"/>
              <a:t>、</a:t>
            </a:r>
            <a:r>
              <a:rPr lang="en-US" altLang="ja-JP" sz="1600" smtClean="0"/>
              <a:t/>
            </a:r>
            <a:br>
              <a:rPr lang="en-US" altLang="ja-JP" sz="1600" smtClean="0"/>
            </a:br>
            <a:r>
              <a:rPr lang="ja-JP" altLang="en-US" sz="1600" smtClean="0"/>
              <a:t>　ターゲットホスト</a:t>
            </a:r>
            <a:r>
              <a:rPr lang="ja-JP" altLang="en-US" sz="1600"/>
              <a:t>に適用するパラメータ</a:t>
            </a:r>
            <a:r>
              <a:rPr lang="ja-JP" altLang="en-US" sz="1600" smtClean="0"/>
              <a:t>を作成・管理</a:t>
            </a:r>
            <a:r>
              <a:rPr lang="ja-JP" altLang="en-US" sz="1600"/>
              <a:t>しましょう。</a:t>
            </a:r>
            <a:endParaRPr kumimoji="1" lang="en-US" altLang="ja-JP" sz="1600" smtClean="0"/>
          </a:p>
          <a:p>
            <a:pPr marL="0" indent="0">
              <a:lnSpc>
                <a:spcPct val="150000"/>
              </a:lnSpc>
              <a:buNone/>
            </a:pPr>
            <a:r>
              <a:rPr lang="ja-JP" altLang="en-US" sz="1600"/>
              <a:t>メニュー</a:t>
            </a:r>
            <a:r>
              <a:rPr lang="en-US" altLang="ja-JP" sz="1600"/>
              <a:t>:</a:t>
            </a:r>
            <a:r>
              <a:rPr lang="ja-JP" altLang="en-US" sz="1600"/>
              <a:t> </a:t>
            </a:r>
            <a:r>
              <a:rPr lang="ja-JP" altLang="en-US" sz="1600" b="1" smtClean="0"/>
              <a:t>メニュー作成</a:t>
            </a:r>
            <a:r>
              <a:rPr lang="en-US" altLang="ja-JP" sz="1600" b="1" smtClean="0"/>
              <a:t> </a:t>
            </a:r>
            <a:r>
              <a:rPr lang="en-US" altLang="ja-JP" sz="1600" b="1"/>
              <a:t>&gt; </a:t>
            </a:r>
            <a:r>
              <a:rPr lang="ja-JP" altLang="en-US" sz="1600" b="1" smtClean="0"/>
              <a:t>メニュー定義</a:t>
            </a:r>
            <a:r>
              <a:rPr lang="en-US" altLang="ja-JP" sz="1600" b="1" smtClean="0"/>
              <a:t>/</a:t>
            </a:r>
            <a:r>
              <a:rPr lang="ja-JP" altLang="en-US" sz="1600" b="1" smtClean="0"/>
              <a:t>作成</a:t>
            </a:r>
            <a:endParaRPr lang="en-US" altLang="ja-JP" sz="1600" b="1"/>
          </a:p>
          <a:p>
            <a:pPr marL="457200" indent="-457200">
              <a:buFont typeface="+mj-ea"/>
              <a:buAutoNum type="circleNumDbPlain"/>
            </a:pPr>
            <a:r>
              <a:rPr lang="ja-JP" altLang="en-US" sz="1600"/>
              <a:t>各項目へ下表のように入力する。</a:t>
            </a:r>
            <a:endParaRPr lang="en-US" altLang="ja-JP" sz="1600"/>
          </a:p>
          <a:p>
            <a:pPr marL="457200" indent="-457200">
              <a:buFont typeface="+mj-ea"/>
              <a:buAutoNum type="circleNumDbPlain"/>
            </a:pPr>
            <a:r>
              <a:rPr lang="en-US" altLang="ja-JP" sz="1600"/>
              <a:t>[</a:t>
            </a:r>
            <a:r>
              <a:rPr lang="ja-JP" altLang="en-US" sz="1600"/>
              <a:t>対象メニューグループ</a:t>
            </a:r>
            <a:r>
              <a:rPr lang="en-US" altLang="ja-JP" sz="1600"/>
              <a:t>]</a:t>
            </a:r>
            <a:r>
              <a:rPr lang="ja-JP" altLang="en-US" sz="1600"/>
              <a:t>を押下する。</a:t>
            </a:r>
            <a:r>
              <a:rPr lang="en-US" altLang="ja-JP" sz="1600"/>
              <a:t>(</a:t>
            </a:r>
            <a:r>
              <a:rPr lang="ja-JP" altLang="en-US" sz="1600"/>
              <a:t>次項へ</a:t>
            </a:r>
            <a:r>
              <a:rPr lang="en-US" altLang="ja-JP" sz="1600"/>
              <a:t>)</a:t>
            </a:r>
            <a:endParaRPr kumimoji="1" lang="en-US" altLang="ja-JP" sz="1800" smtClean="0"/>
          </a:p>
        </p:txBody>
      </p:sp>
      <p:graphicFrame>
        <p:nvGraphicFramePr>
          <p:cNvPr id="7" name="表 6"/>
          <p:cNvGraphicFramePr>
            <a:graphicFrameLocks noGrp="1"/>
          </p:cNvGraphicFramePr>
          <p:nvPr>
            <p:extLst>
              <p:ext uri="{D42A27DB-BD31-4B8C-83A1-F6EECF244321}">
                <p14:modId xmlns:p14="http://schemas.microsoft.com/office/powerpoint/2010/main" val="3546859659"/>
              </p:ext>
            </p:extLst>
          </p:nvPr>
        </p:nvGraphicFramePr>
        <p:xfrm>
          <a:off x="3275820" y="4149100"/>
          <a:ext cx="4848131" cy="1737360"/>
        </p:xfrm>
        <a:graphic>
          <a:graphicData uri="http://schemas.openxmlformats.org/drawingml/2006/table">
            <a:tbl>
              <a:tblPr firstRow="1" firstCol="1" bandRow="1">
                <a:tableStyleId>{93296810-A885-4BE3-A3E7-6D5BEEA58F35}</a:tableStyleId>
              </a:tblPr>
              <a:tblGrid>
                <a:gridCol w="2111751">
                  <a:extLst>
                    <a:ext uri="{9D8B030D-6E8A-4147-A177-3AD203B41FA5}">
                      <a16:colId xmlns:a16="http://schemas.microsoft.com/office/drawing/2014/main" val="1787364272"/>
                    </a:ext>
                  </a:extLst>
                </a:gridCol>
                <a:gridCol w="2736380">
                  <a:extLst>
                    <a:ext uri="{9D8B030D-6E8A-4147-A177-3AD203B41FA5}">
                      <a16:colId xmlns:a16="http://schemas.microsoft.com/office/drawing/2014/main" val="1382453829"/>
                    </a:ext>
                  </a:extLst>
                </a:gridCol>
              </a:tblGrid>
              <a:tr h="152792">
                <a:tc>
                  <a:txBody>
                    <a:bodyPr/>
                    <a:lstStyle/>
                    <a:p>
                      <a:r>
                        <a:rPr kumimoji="1" lang="ja-JP" altLang="en-US" sz="1400" smtClean="0"/>
                        <a:t>項目</a:t>
                      </a:r>
                      <a:endParaRPr kumimoji="1" lang="ja-JP" altLang="en-US" sz="1400"/>
                    </a:p>
                  </a:txBody>
                  <a:tcPr/>
                </a:tc>
                <a:tc>
                  <a:txBody>
                    <a:bodyPr/>
                    <a:lstStyle/>
                    <a:p>
                      <a:r>
                        <a:rPr kumimoji="1" lang="ja-JP" altLang="en-US" sz="1400" smtClean="0"/>
                        <a:t>入力内容</a:t>
                      </a:r>
                      <a:endParaRPr kumimoji="1" lang="en-US" altLang="ja-JP" sz="1400" err="1" smtClean="0"/>
                    </a:p>
                  </a:txBody>
                  <a:tcPr/>
                </a:tc>
                <a:extLst>
                  <a:ext uri="{0D108BD9-81ED-4DB2-BD59-A6C34878D82A}">
                    <a16:rowId xmlns:a16="http://schemas.microsoft.com/office/drawing/2014/main" val="3199749445"/>
                  </a:ext>
                </a:extLst>
              </a:tr>
              <a:tr h="152792">
                <a:tc>
                  <a:txBody>
                    <a:bodyPr/>
                    <a:lstStyle/>
                    <a:p>
                      <a:r>
                        <a:rPr kumimoji="1" lang="ja-JP" altLang="en-US" sz="1400" smtClean="0"/>
                        <a:t>メニュー名</a:t>
                      </a:r>
                      <a:endParaRPr kumimoji="1" lang="ja-JP" altLang="en-US" sz="1400"/>
                    </a:p>
                  </a:txBody>
                  <a:tcPr/>
                </a:tc>
                <a:tc>
                  <a:txBody>
                    <a:bodyPr/>
                    <a:lstStyle/>
                    <a:p>
                      <a:r>
                        <a:rPr kumimoji="1" lang="en-US" altLang="ja-JP" sz="1400" smtClean="0"/>
                        <a:t>Pioneer</a:t>
                      </a:r>
                      <a:r>
                        <a:rPr kumimoji="1" lang="ja-JP" altLang="en-US" sz="1400" smtClean="0"/>
                        <a:t>実践</a:t>
                      </a:r>
                      <a:endParaRPr kumimoji="1" lang="en-US" altLang="ja-JP" sz="1400" err="1" smtClean="0"/>
                    </a:p>
                  </a:txBody>
                  <a:tcPr/>
                </a:tc>
                <a:extLst>
                  <a:ext uri="{0D108BD9-81ED-4DB2-BD59-A6C34878D82A}">
                    <a16:rowId xmlns:a16="http://schemas.microsoft.com/office/drawing/2014/main" val="689715469"/>
                  </a:ext>
                </a:extLst>
              </a:tr>
              <a:tr h="263187">
                <a:tc>
                  <a:txBody>
                    <a:bodyPr/>
                    <a:lstStyle/>
                    <a:p>
                      <a:r>
                        <a:rPr kumimoji="1" lang="ja-JP" altLang="en-US" sz="1400" smtClean="0"/>
                        <a:t>作成対象</a:t>
                      </a:r>
                      <a:endParaRPr kumimoji="1" lang="ja-JP" altLang="en-US" sz="1400"/>
                    </a:p>
                  </a:txBody>
                  <a:tcPr/>
                </a:tc>
                <a:tc>
                  <a:txBody>
                    <a:bodyPr/>
                    <a:lstStyle/>
                    <a:p>
                      <a:r>
                        <a:rPr kumimoji="1" lang="ja-JP" altLang="en-US" sz="1400" smtClean="0"/>
                        <a:t>パラメータシート</a:t>
                      </a:r>
                      <a:r>
                        <a:rPr kumimoji="1" lang="en-US" altLang="ja-JP" sz="1400" smtClean="0"/>
                        <a:t>(</a:t>
                      </a:r>
                      <a:r>
                        <a:rPr kumimoji="1" lang="ja-JP" altLang="en-US" sz="1400" smtClean="0"/>
                        <a:t>ホスト</a:t>
                      </a:r>
                      <a:r>
                        <a:rPr kumimoji="1" lang="en-US" altLang="ja-JP" sz="1400" smtClean="0"/>
                        <a:t>/</a:t>
                      </a:r>
                      <a:r>
                        <a:rPr kumimoji="1" lang="ja-JP" altLang="en-US" sz="1400" smtClean="0"/>
                        <a:t>オペレーション含む</a:t>
                      </a:r>
                      <a:r>
                        <a:rPr kumimoji="1" lang="en-US" altLang="ja-JP" sz="1400" smtClean="0"/>
                        <a:t>)</a:t>
                      </a:r>
                      <a:endParaRPr kumimoji="1" lang="ja-JP" altLang="en-US" sz="1400"/>
                    </a:p>
                  </a:txBody>
                  <a:tcPr/>
                </a:tc>
                <a:extLst>
                  <a:ext uri="{0D108BD9-81ED-4DB2-BD59-A6C34878D82A}">
                    <a16:rowId xmlns:a16="http://schemas.microsoft.com/office/drawing/2014/main" val="3622294804"/>
                  </a:ext>
                </a:extLst>
              </a:tr>
              <a:tr h="152792">
                <a:tc>
                  <a:txBody>
                    <a:bodyPr/>
                    <a:lstStyle/>
                    <a:p>
                      <a:r>
                        <a:rPr kumimoji="1" lang="ja-JP" altLang="en-US" sz="1400" smtClean="0"/>
                        <a:t>表示順序</a:t>
                      </a:r>
                      <a:endParaRPr kumimoji="1" lang="ja-JP" altLang="en-US" sz="1400"/>
                    </a:p>
                  </a:txBody>
                  <a:tcPr/>
                </a:tc>
                <a:tc>
                  <a:txBody>
                    <a:bodyPr/>
                    <a:lstStyle/>
                    <a:p>
                      <a:r>
                        <a:rPr kumimoji="1" lang="en-US" altLang="ja-JP" sz="1400" smtClean="0"/>
                        <a:t>3</a:t>
                      </a:r>
                      <a:endParaRPr kumimoji="1" lang="ja-JP" altLang="en-US" sz="1400"/>
                    </a:p>
                  </a:txBody>
                  <a:tcPr/>
                </a:tc>
                <a:extLst>
                  <a:ext uri="{0D108BD9-81ED-4DB2-BD59-A6C34878D82A}">
                    <a16:rowId xmlns:a16="http://schemas.microsoft.com/office/drawing/2014/main" val="309883027"/>
                  </a:ext>
                </a:extLst>
              </a:tr>
              <a:tr h="152792">
                <a:tc>
                  <a:txBody>
                    <a:bodyPr/>
                    <a:lstStyle/>
                    <a:p>
                      <a:r>
                        <a:rPr kumimoji="1" lang="ja-JP" altLang="en-US" sz="1400" smtClean="0"/>
                        <a:t>用途</a:t>
                      </a:r>
                      <a:endParaRPr kumimoji="1" lang="ja-JP" altLang="en-US" sz="1400"/>
                    </a:p>
                  </a:txBody>
                  <a:tcPr/>
                </a:tc>
                <a:tc>
                  <a:txBody>
                    <a:bodyPr/>
                    <a:lstStyle/>
                    <a:p>
                      <a:r>
                        <a:rPr kumimoji="1" lang="ja-JP" altLang="en-US" sz="1400" smtClean="0"/>
                        <a:t>ホスト用</a:t>
                      </a:r>
                      <a:endParaRPr kumimoji="1" lang="ja-JP" altLang="en-US" sz="1400"/>
                    </a:p>
                  </a:txBody>
                  <a:tcPr/>
                </a:tc>
                <a:extLst>
                  <a:ext uri="{0D108BD9-81ED-4DB2-BD59-A6C34878D82A}">
                    <a16:rowId xmlns:a16="http://schemas.microsoft.com/office/drawing/2014/main" val="2552394817"/>
                  </a:ext>
                </a:extLst>
              </a:tr>
            </a:tbl>
          </a:graphicData>
        </a:graphic>
      </p:graphicFrame>
      <p:pic>
        <p:nvPicPr>
          <p:cNvPr id="8" name="図 7"/>
          <p:cNvPicPr>
            <a:picLocks noChangeAspect="1"/>
          </p:cNvPicPr>
          <p:nvPr/>
        </p:nvPicPr>
        <p:blipFill>
          <a:blip r:embed="rId2"/>
          <a:stretch>
            <a:fillRect/>
          </a:stretch>
        </p:blipFill>
        <p:spPr>
          <a:xfrm>
            <a:off x="179510" y="3032657"/>
            <a:ext cx="2808268" cy="3162595"/>
          </a:xfrm>
          <a:prstGeom prst="rect">
            <a:avLst/>
          </a:prstGeom>
        </p:spPr>
      </p:pic>
      <p:sp>
        <p:nvSpPr>
          <p:cNvPr id="9" name="角丸四角形 8"/>
          <p:cNvSpPr/>
          <p:nvPr/>
        </p:nvSpPr>
        <p:spPr bwMode="auto">
          <a:xfrm>
            <a:off x="1835620" y="3356991"/>
            <a:ext cx="1152160" cy="1080150"/>
          </a:xfrm>
          <a:prstGeom prst="roundRect">
            <a:avLst>
              <a:gd name="adj" fmla="val 5764"/>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smtClean="0">
              <a:solidFill>
                <a:srgbClr val="FF0000"/>
              </a:solidFill>
              <a:latin typeface="+mn-ea"/>
            </a:endParaRPr>
          </a:p>
        </p:txBody>
      </p:sp>
      <p:sp>
        <p:nvSpPr>
          <p:cNvPr id="10" name="図形 9"/>
          <p:cNvSpPr/>
          <p:nvPr/>
        </p:nvSpPr>
        <p:spPr>
          <a:xfrm rot="3610996">
            <a:off x="3107043" y="3422171"/>
            <a:ext cx="715986" cy="689823"/>
          </a:xfrm>
          <a:prstGeom prst="swooshArrow">
            <a:avLst>
              <a:gd name="adj1" fmla="val 20732"/>
              <a:gd name="adj2" fmla="val 22713"/>
            </a:avLst>
          </a:prstGeom>
          <a:ln/>
        </p:spPr>
        <p:style>
          <a:lnRef idx="3">
            <a:schemeClr val="lt1"/>
          </a:lnRef>
          <a:fillRef idx="1">
            <a:schemeClr val="accent6"/>
          </a:fillRef>
          <a:effectRef idx="1">
            <a:schemeClr val="accent6"/>
          </a:effectRef>
          <a:fontRef idx="minor">
            <a:schemeClr val="lt1"/>
          </a:fontRef>
        </p:style>
        <p:txBody>
          <a:bodyPr/>
          <a:lstStyle/>
          <a:p>
            <a:endParaRPr lang="ja-JP" altLang="en-US"/>
          </a:p>
        </p:txBody>
      </p:sp>
    </p:spTree>
    <p:extLst>
      <p:ext uri="{BB962C8B-B14F-4D97-AF65-F5344CB8AC3E}">
        <p14:creationId xmlns:p14="http://schemas.microsoft.com/office/powerpoint/2010/main" val="310809714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smtClean="0"/>
              <a:t>3.5 </a:t>
            </a:r>
            <a:r>
              <a:rPr lang="ja-JP" altLang="en-US" smtClean="0"/>
              <a:t>パラメータシート</a:t>
            </a:r>
            <a:r>
              <a:rPr lang="ja-JP" altLang="en-US"/>
              <a:t>作成 </a:t>
            </a:r>
            <a:r>
              <a:rPr lang="en-US" altLang="ja-JP" smtClean="0"/>
              <a:t>(2/3</a:t>
            </a:r>
            <a:r>
              <a:rPr lang="en-US" altLang="ja-JP"/>
              <a:t>)</a:t>
            </a:r>
            <a:endParaRPr kumimoji="1" lang="ja-JP" altLang="en-US"/>
          </a:p>
        </p:txBody>
      </p:sp>
      <p:sp>
        <p:nvSpPr>
          <p:cNvPr id="3" name="コンテンツ プレースホルダー 2"/>
          <p:cNvSpPr>
            <a:spLocks noGrp="1"/>
          </p:cNvSpPr>
          <p:nvPr>
            <p:ph sz="quarter" idx="10"/>
          </p:nvPr>
        </p:nvSpPr>
        <p:spPr/>
        <p:txBody>
          <a:bodyPr/>
          <a:lstStyle/>
          <a:p>
            <a:r>
              <a:rPr kumimoji="1" lang="ja-JP" altLang="en-US" b="1" smtClean="0"/>
              <a:t>メニューを作成する</a:t>
            </a:r>
            <a:r>
              <a:rPr kumimoji="1" lang="en-US" altLang="ja-JP" smtClean="0"/>
              <a:t/>
            </a:r>
            <a:br>
              <a:rPr kumimoji="1" lang="en-US" altLang="ja-JP" smtClean="0"/>
            </a:br>
            <a:r>
              <a:rPr kumimoji="1" lang="en-US" altLang="ja-JP" sz="1600" smtClean="0"/>
              <a:t>[</a:t>
            </a:r>
            <a:r>
              <a:rPr kumimoji="1" lang="ja-JP" altLang="en-US" sz="1600" smtClean="0"/>
              <a:t>メニューグループ選択</a:t>
            </a:r>
            <a:r>
              <a:rPr kumimoji="1" lang="en-US" altLang="ja-JP" sz="1600" smtClean="0"/>
              <a:t>]</a:t>
            </a:r>
            <a:r>
              <a:rPr kumimoji="1" lang="ja-JP" altLang="en-US" sz="1600" smtClean="0"/>
              <a:t>では、</a:t>
            </a:r>
            <a:r>
              <a:rPr kumimoji="1" lang="en-US" altLang="ja-JP" sz="1600" smtClean="0"/>
              <a:t/>
            </a:r>
            <a:br>
              <a:rPr kumimoji="1" lang="en-US" altLang="ja-JP" sz="1600" smtClean="0"/>
            </a:br>
            <a:r>
              <a:rPr kumimoji="1" lang="ja-JP" altLang="en-US" sz="1600" smtClean="0"/>
              <a:t>作成するメニューが所属するメニューグループを選択します。</a:t>
            </a:r>
            <a:endParaRPr kumimoji="1" lang="en-US" altLang="ja-JP" sz="1600" smtClean="0"/>
          </a:p>
          <a:p>
            <a:endParaRPr lang="en-US" altLang="ja-JP" sz="1600"/>
          </a:p>
          <a:p>
            <a:pPr marL="457200" indent="-457200">
              <a:buFont typeface="+mj-ea"/>
              <a:buAutoNum type="circleNumDbPlain"/>
            </a:pPr>
            <a:r>
              <a:rPr kumimoji="1" lang="ja-JP" altLang="en-US" sz="1600" smtClean="0"/>
              <a:t>下図の</a:t>
            </a:r>
            <a:r>
              <a:rPr lang="ja-JP" altLang="en-US" sz="1600"/>
              <a:t>様</a:t>
            </a:r>
            <a:r>
              <a:rPr lang="ja-JP" altLang="en-US" sz="1600" smtClean="0"/>
              <a:t>に</a:t>
            </a:r>
            <a:r>
              <a:rPr kumimoji="1" lang="ja-JP" altLang="en-US" sz="1600" smtClean="0"/>
              <a:t>選択する。</a:t>
            </a:r>
            <a:endParaRPr kumimoji="1" lang="en-US" altLang="ja-JP" sz="1600" smtClean="0"/>
          </a:p>
          <a:p>
            <a:pPr marL="457200" indent="-457200">
              <a:buFont typeface="+mj-ea"/>
              <a:buAutoNum type="circleNumDbPlain"/>
            </a:pPr>
            <a:r>
              <a:rPr lang="ja-JP" altLang="en-US" sz="1600" smtClean="0"/>
              <a:t>画面</a:t>
            </a:r>
            <a:r>
              <a:rPr lang="ja-JP" altLang="en-US" sz="1600"/>
              <a:t>下部</a:t>
            </a:r>
            <a:r>
              <a:rPr lang="ja-JP" altLang="en-US" sz="1600" smtClean="0"/>
              <a:t>より、</a:t>
            </a:r>
            <a:r>
              <a:rPr lang="en-US" altLang="ja-JP" sz="1600" smtClean="0"/>
              <a:t>[</a:t>
            </a:r>
            <a:r>
              <a:rPr lang="ja-JP" altLang="en-US" sz="1600" smtClean="0"/>
              <a:t>決定</a:t>
            </a:r>
            <a:r>
              <a:rPr lang="en-US" altLang="ja-JP" sz="1600" smtClean="0"/>
              <a:t>]</a:t>
            </a:r>
            <a:r>
              <a:rPr lang="ja-JP" altLang="en-US" sz="1600" smtClean="0"/>
              <a:t>を押下する。</a:t>
            </a:r>
            <a:r>
              <a:rPr kumimoji="1" lang="en-US" altLang="ja-JP" smtClean="0"/>
              <a:t/>
            </a:r>
            <a:br>
              <a:rPr kumimoji="1" lang="en-US" altLang="ja-JP" smtClean="0"/>
            </a:br>
            <a:endParaRPr kumimoji="1" lang="ja-JP" altLang="en-US"/>
          </a:p>
        </p:txBody>
      </p:sp>
      <p:pic>
        <p:nvPicPr>
          <p:cNvPr id="4" name="図 3"/>
          <p:cNvPicPr>
            <a:picLocks noChangeAspect="1"/>
          </p:cNvPicPr>
          <p:nvPr/>
        </p:nvPicPr>
        <p:blipFill>
          <a:blip r:embed="rId2"/>
          <a:stretch>
            <a:fillRect/>
          </a:stretch>
        </p:blipFill>
        <p:spPr>
          <a:xfrm>
            <a:off x="181974" y="2780910"/>
            <a:ext cx="6112558" cy="1460187"/>
          </a:xfrm>
          <a:prstGeom prst="rect">
            <a:avLst/>
          </a:prstGeom>
        </p:spPr>
      </p:pic>
      <p:sp>
        <p:nvSpPr>
          <p:cNvPr id="5" name="角丸四角形 4"/>
          <p:cNvSpPr/>
          <p:nvPr/>
        </p:nvSpPr>
        <p:spPr bwMode="auto">
          <a:xfrm>
            <a:off x="325872" y="3068950"/>
            <a:ext cx="1224170" cy="1080150"/>
          </a:xfrm>
          <a:prstGeom prst="roundRect">
            <a:avLst>
              <a:gd name="adj" fmla="val 5764"/>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smtClean="0">
              <a:solidFill>
                <a:srgbClr val="FF0000"/>
              </a:solidFill>
              <a:latin typeface="+mn-ea"/>
            </a:endParaRPr>
          </a:p>
        </p:txBody>
      </p:sp>
    </p:spTree>
    <p:extLst>
      <p:ext uri="{BB962C8B-B14F-4D97-AF65-F5344CB8AC3E}">
        <p14:creationId xmlns:p14="http://schemas.microsoft.com/office/powerpoint/2010/main" val="3093152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p:cNvPicPr>
            <a:picLocks noChangeAspect="1"/>
          </p:cNvPicPr>
          <p:nvPr/>
        </p:nvPicPr>
        <p:blipFill>
          <a:blip r:embed="rId2"/>
          <a:stretch>
            <a:fillRect/>
          </a:stretch>
        </p:blipFill>
        <p:spPr>
          <a:xfrm>
            <a:off x="211136" y="3111822"/>
            <a:ext cx="4826164" cy="2676519"/>
          </a:xfrm>
          <a:prstGeom prst="rect">
            <a:avLst/>
          </a:prstGeom>
        </p:spPr>
      </p:pic>
      <p:sp>
        <p:nvSpPr>
          <p:cNvPr id="2" name="タイトル 1"/>
          <p:cNvSpPr>
            <a:spLocks noGrp="1"/>
          </p:cNvSpPr>
          <p:nvPr>
            <p:ph type="title"/>
          </p:nvPr>
        </p:nvSpPr>
        <p:spPr/>
        <p:txBody>
          <a:bodyPr/>
          <a:lstStyle/>
          <a:p>
            <a:r>
              <a:rPr lang="en-US" altLang="ja-JP" smtClean="0"/>
              <a:t>3.5 </a:t>
            </a:r>
            <a:r>
              <a:rPr lang="ja-JP" altLang="en-US" smtClean="0"/>
              <a:t>パラメータシート</a:t>
            </a:r>
            <a:r>
              <a:rPr lang="ja-JP" altLang="en-US"/>
              <a:t>作成 </a:t>
            </a:r>
            <a:r>
              <a:rPr lang="en-US" altLang="ja-JP" smtClean="0"/>
              <a:t>(3/3</a:t>
            </a:r>
            <a:r>
              <a:rPr lang="en-US" altLang="ja-JP"/>
              <a:t>)</a:t>
            </a:r>
            <a:endParaRPr kumimoji="1" lang="ja-JP" altLang="en-US"/>
          </a:p>
        </p:txBody>
      </p:sp>
      <p:sp>
        <p:nvSpPr>
          <p:cNvPr id="3" name="コンテンツ プレースホルダー 2"/>
          <p:cNvSpPr>
            <a:spLocks noGrp="1"/>
          </p:cNvSpPr>
          <p:nvPr>
            <p:ph sz="quarter" idx="10"/>
          </p:nvPr>
        </p:nvSpPr>
        <p:spPr/>
        <p:txBody>
          <a:bodyPr/>
          <a:lstStyle/>
          <a:p>
            <a:r>
              <a:rPr kumimoji="1" lang="ja-JP" altLang="en-US" b="1" smtClean="0"/>
              <a:t>パラメータシートの項目名を定義する</a:t>
            </a:r>
            <a:r>
              <a:rPr lang="en-US" altLang="ja-JP" b="1" smtClean="0"/>
              <a:t/>
            </a:r>
            <a:br>
              <a:rPr lang="en-US" altLang="ja-JP" b="1" smtClean="0"/>
            </a:br>
            <a:r>
              <a:rPr lang="ja-JP" altLang="en-US" sz="1600" smtClean="0"/>
              <a:t>前項に続き、シートの項目を定義していきましょう。</a:t>
            </a:r>
            <a:r>
              <a:rPr lang="en-US" altLang="ja-JP" sz="1600" smtClean="0"/>
              <a:t/>
            </a:r>
            <a:br>
              <a:rPr lang="en-US" altLang="ja-JP" sz="1600" smtClean="0"/>
            </a:br>
            <a:endParaRPr lang="en-US" altLang="ja-JP" sz="1600"/>
          </a:p>
          <a:p>
            <a:pPr marL="0" indent="0">
              <a:buNone/>
            </a:pPr>
            <a:r>
              <a:rPr kumimoji="1" lang="ja-JP" altLang="en-US" sz="1600" smtClean="0"/>
              <a:t>メニュー</a:t>
            </a:r>
            <a:r>
              <a:rPr kumimoji="1" lang="en-US" altLang="ja-JP" sz="1600" smtClean="0"/>
              <a:t>:</a:t>
            </a:r>
            <a:r>
              <a:rPr kumimoji="1" lang="ja-JP" altLang="en-US" sz="1600" smtClean="0"/>
              <a:t>　</a:t>
            </a:r>
            <a:r>
              <a:rPr kumimoji="1" lang="ja-JP" altLang="en-US" sz="1600" b="1" smtClean="0"/>
              <a:t>メニュー作成 </a:t>
            </a:r>
            <a:r>
              <a:rPr kumimoji="1" lang="en-US" altLang="ja-JP" sz="1600" b="1" smtClean="0"/>
              <a:t>&gt;</a:t>
            </a:r>
            <a:r>
              <a:rPr kumimoji="1" lang="ja-JP" altLang="en-US" sz="1600" b="1" smtClean="0"/>
              <a:t> メニュ</a:t>
            </a:r>
            <a:r>
              <a:rPr lang="ja-JP" altLang="en-US" sz="1600" b="1" smtClean="0"/>
              <a:t>ー定義</a:t>
            </a:r>
            <a:r>
              <a:rPr lang="en-US" altLang="ja-JP" sz="1600" b="1" smtClean="0"/>
              <a:t>/</a:t>
            </a:r>
            <a:r>
              <a:rPr lang="ja-JP" altLang="en-US" sz="1600" b="1" smtClean="0"/>
              <a:t>作成 </a:t>
            </a:r>
            <a:endParaRPr lang="en-US" altLang="ja-JP" sz="1600" b="1" smtClean="0"/>
          </a:p>
          <a:p>
            <a:pPr marL="342900" indent="-342900">
              <a:buFont typeface="+mj-ea"/>
              <a:buAutoNum type="circleNumDbPlain"/>
            </a:pPr>
            <a:r>
              <a:rPr lang="en-US" altLang="ja-JP" sz="1600" smtClean="0"/>
              <a:t>[</a:t>
            </a:r>
            <a:r>
              <a:rPr lang="ja-JP" altLang="en-US" sz="1600" smtClean="0"/>
              <a:t>項目</a:t>
            </a:r>
            <a:r>
              <a:rPr lang="en-US" altLang="ja-JP" sz="1600" smtClean="0"/>
              <a:t>]</a:t>
            </a:r>
            <a:r>
              <a:rPr lang="ja-JP" altLang="en-US" sz="1600" err="1" smtClean="0"/>
              <a:t>を押</a:t>
            </a:r>
            <a:r>
              <a:rPr lang="ja-JP" altLang="en-US" sz="1600" smtClean="0"/>
              <a:t>下し、新しい項目を追加する。</a:t>
            </a:r>
            <a:endParaRPr lang="en-US" altLang="ja-JP" sz="1600" smtClean="0"/>
          </a:p>
          <a:p>
            <a:pPr marL="342900" indent="-342900">
              <a:buFont typeface="+mj-ea"/>
              <a:buAutoNum type="circleNumDbPlain"/>
            </a:pPr>
            <a:r>
              <a:rPr lang="ja-JP" altLang="en-US" sz="1600" smtClean="0"/>
              <a:t>各項目について、下表のように入力する。</a:t>
            </a:r>
            <a:endParaRPr lang="en-US" altLang="ja-JP" sz="1600"/>
          </a:p>
          <a:p>
            <a:pPr marL="342900" indent="-342900">
              <a:buFont typeface="+mj-ea"/>
              <a:buAutoNum type="circleNumDbPlain"/>
            </a:pPr>
            <a:r>
              <a:rPr lang="ja-JP" altLang="en-US" sz="1600" smtClean="0"/>
              <a:t>画面</a:t>
            </a:r>
            <a:r>
              <a:rPr lang="ja-JP" altLang="en-US" sz="1600"/>
              <a:t>下部の</a:t>
            </a:r>
            <a:r>
              <a:rPr lang="en-US" altLang="ja-JP" sz="1600"/>
              <a:t>[</a:t>
            </a:r>
            <a:r>
              <a:rPr lang="ja-JP" altLang="en-US" sz="1600"/>
              <a:t>作成</a:t>
            </a:r>
            <a:r>
              <a:rPr lang="en-US" altLang="ja-JP" sz="1600"/>
              <a:t>]</a:t>
            </a:r>
            <a:r>
              <a:rPr lang="ja-JP" altLang="en-US" sz="1600"/>
              <a:t>を押下する</a:t>
            </a:r>
            <a:r>
              <a:rPr lang="ja-JP" altLang="en-US" sz="1600" smtClean="0"/>
              <a:t>。</a:t>
            </a:r>
            <a:endParaRPr lang="en-US" altLang="ja-JP" sz="1800" b="1" smtClean="0"/>
          </a:p>
        </p:txBody>
      </p:sp>
      <p:sp>
        <p:nvSpPr>
          <p:cNvPr id="17" name="角丸四角形 16"/>
          <p:cNvSpPr/>
          <p:nvPr/>
        </p:nvSpPr>
        <p:spPr bwMode="auto">
          <a:xfrm>
            <a:off x="220615" y="3140960"/>
            <a:ext cx="360050" cy="226326"/>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400" b="0" i="0" u="none" strike="noStrike" kern="1200" cap="none" spc="0" normalizeH="0" baseline="0" noProof="0" smtClean="0">
              <a:ln>
                <a:noFill/>
              </a:ln>
              <a:solidFill>
                <a:srgbClr val="FF0000"/>
              </a:solidFill>
              <a:effectLst/>
              <a:uLnTx/>
              <a:uFillTx/>
              <a:latin typeface="メイリオ"/>
              <a:ea typeface="メイリオ"/>
              <a:cs typeface="+mn-cs"/>
            </a:endParaRPr>
          </a:p>
        </p:txBody>
      </p:sp>
      <p:pic>
        <p:nvPicPr>
          <p:cNvPr id="14" name="図 13"/>
          <p:cNvPicPr>
            <a:picLocks noChangeAspect="1"/>
          </p:cNvPicPr>
          <p:nvPr/>
        </p:nvPicPr>
        <p:blipFill>
          <a:blip r:embed="rId3"/>
          <a:stretch>
            <a:fillRect/>
          </a:stretch>
        </p:blipFill>
        <p:spPr>
          <a:xfrm>
            <a:off x="2195670" y="5049968"/>
            <a:ext cx="3000415" cy="1403220"/>
          </a:xfrm>
          <a:prstGeom prst="rect">
            <a:avLst/>
          </a:prstGeom>
        </p:spPr>
      </p:pic>
      <p:sp>
        <p:nvSpPr>
          <p:cNvPr id="19" name="角丸四角形 18"/>
          <p:cNvSpPr/>
          <p:nvPr/>
        </p:nvSpPr>
        <p:spPr bwMode="auto">
          <a:xfrm>
            <a:off x="2195670" y="6256953"/>
            <a:ext cx="648090" cy="226326"/>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400" b="0" i="0" u="none" strike="noStrike" kern="1200" cap="none" spc="0" normalizeH="0" baseline="0" noProof="0" smtClean="0">
              <a:ln>
                <a:noFill/>
              </a:ln>
              <a:solidFill>
                <a:srgbClr val="FF0000"/>
              </a:solidFill>
              <a:effectLst/>
              <a:uLnTx/>
              <a:uFillTx/>
              <a:latin typeface="メイリオ"/>
              <a:ea typeface="メイリオ"/>
              <a:cs typeface="+mn-cs"/>
            </a:endParaRPr>
          </a:p>
        </p:txBody>
      </p:sp>
      <p:sp>
        <p:nvSpPr>
          <p:cNvPr id="20" name="円形吹き出し 19"/>
          <p:cNvSpPr/>
          <p:nvPr/>
        </p:nvSpPr>
        <p:spPr bwMode="auto">
          <a:xfrm>
            <a:off x="705081" y="3055086"/>
            <a:ext cx="301542" cy="312200"/>
          </a:xfrm>
          <a:prstGeom prst="wedgeEllipseCallout">
            <a:avLst>
              <a:gd name="adj1" fmla="val -84061"/>
              <a:gd name="adj2" fmla="val 6161"/>
            </a:avLst>
          </a:prstGeom>
          <a:ln w="19050">
            <a:solidFill>
              <a:schemeClr val="bg1"/>
            </a:solidFill>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1" i="0" u="none" strike="noStrike" kern="1200" cap="none" spc="0" normalizeH="0" baseline="0" noProof="0" smtClean="0">
                <a:ln>
                  <a:noFill/>
                </a:ln>
                <a:solidFill>
                  <a:srgbClr val="FFFFFF"/>
                </a:solidFill>
                <a:effectLst/>
                <a:uLnTx/>
                <a:uFillTx/>
                <a:latin typeface="メイリオ"/>
                <a:ea typeface="メイリオ"/>
                <a:cs typeface="+mn-cs"/>
              </a:rPr>
              <a:t>１</a:t>
            </a:r>
          </a:p>
        </p:txBody>
      </p:sp>
      <p:sp>
        <p:nvSpPr>
          <p:cNvPr id="21" name="円形吹き出し 20"/>
          <p:cNvSpPr/>
          <p:nvPr/>
        </p:nvSpPr>
        <p:spPr bwMode="auto">
          <a:xfrm>
            <a:off x="2987780" y="6100853"/>
            <a:ext cx="301542" cy="312200"/>
          </a:xfrm>
          <a:prstGeom prst="wedgeEllipseCallout">
            <a:avLst>
              <a:gd name="adj1" fmla="val -84061"/>
              <a:gd name="adj2" fmla="val 6161"/>
            </a:avLst>
          </a:prstGeom>
          <a:ln w="19050">
            <a:solidFill>
              <a:schemeClr val="bg1"/>
            </a:solidFill>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1" i="0" u="none" strike="noStrike" kern="1200" cap="none" spc="0" normalizeH="0" baseline="0" noProof="0">
                <a:ln>
                  <a:noFill/>
                </a:ln>
                <a:solidFill>
                  <a:srgbClr val="FFFFFF"/>
                </a:solidFill>
                <a:effectLst/>
                <a:uLnTx/>
                <a:uFillTx/>
                <a:latin typeface="メイリオ"/>
                <a:ea typeface="メイリオ"/>
                <a:cs typeface="+mn-cs"/>
              </a:rPr>
              <a:t>３</a:t>
            </a:r>
            <a:endParaRPr kumimoji="1" lang="ja-JP" altLang="en-US" sz="1400" b="1" i="0" u="none" strike="noStrike" kern="1200" cap="none" spc="0" normalizeH="0" baseline="0" noProof="0" smtClean="0">
              <a:ln>
                <a:noFill/>
              </a:ln>
              <a:solidFill>
                <a:srgbClr val="FFFFFF"/>
              </a:solidFill>
              <a:effectLst/>
              <a:uLnTx/>
              <a:uFillTx/>
              <a:latin typeface="メイリオ"/>
              <a:ea typeface="メイリオ"/>
              <a:cs typeface="+mn-cs"/>
            </a:endParaRPr>
          </a:p>
        </p:txBody>
      </p:sp>
      <p:graphicFrame>
        <p:nvGraphicFramePr>
          <p:cNvPr id="11" name="表 10"/>
          <p:cNvGraphicFramePr>
            <a:graphicFrameLocks noGrp="1"/>
          </p:cNvGraphicFramePr>
          <p:nvPr>
            <p:extLst>
              <p:ext uri="{D42A27DB-BD31-4B8C-83A1-F6EECF244321}">
                <p14:modId xmlns:p14="http://schemas.microsoft.com/office/powerpoint/2010/main" val="1702039149"/>
              </p:ext>
            </p:extLst>
          </p:nvPr>
        </p:nvGraphicFramePr>
        <p:xfrm>
          <a:off x="5136912" y="3171831"/>
          <a:ext cx="3927187" cy="1550992"/>
        </p:xfrm>
        <a:graphic>
          <a:graphicData uri="http://schemas.openxmlformats.org/drawingml/2006/table">
            <a:tbl>
              <a:tblPr firstRow="1" bandRow="1">
                <a:tableStyleId>{93296810-A885-4BE3-A3E7-6D5BEEA58F35}</a:tableStyleId>
              </a:tblPr>
              <a:tblGrid>
                <a:gridCol w="1583670">
                  <a:extLst>
                    <a:ext uri="{9D8B030D-6E8A-4147-A177-3AD203B41FA5}">
                      <a16:colId xmlns:a16="http://schemas.microsoft.com/office/drawing/2014/main" val="2131603622"/>
                    </a:ext>
                  </a:extLst>
                </a:gridCol>
                <a:gridCol w="1261987">
                  <a:extLst>
                    <a:ext uri="{9D8B030D-6E8A-4147-A177-3AD203B41FA5}">
                      <a16:colId xmlns:a16="http://schemas.microsoft.com/office/drawing/2014/main" val="428160483"/>
                    </a:ext>
                  </a:extLst>
                </a:gridCol>
                <a:gridCol w="1081530">
                  <a:extLst>
                    <a:ext uri="{9D8B030D-6E8A-4147-A177-3AD203B41FA5}">
                      <a16:colId xmlns:a16="http://schemas.microsoft.com/office/drawing/2014/main" val="2290200986"/>
                    </a:ext>
                  </a:extLst>
                </a:gridCol>
              </a:tblGrid>
              <a:tr h="269915">
                <a:tc>
                  <a:txBody>
                    <a:bodyPr/>
                    <a:lstStyle/>
                    <a:p>
                      <a:pPr algn="l"/>
                      <a:r>
                        <a:rPr lang="ja-JP" altLang="en-US" sz="1000">
                          <a:effectLst/>
                        </a:rPr>
                        <a:t>項目名</a:t>
                      </a:r>
                      <a:endParaRPr lang="ja-JP" altLang="en-US" sz="1000" b="0">
                        <a:effectLst/>
                        <a:latin typeface="+mn-lt"/>
                      </a:endParaRPr>
                    </a:p>
                  </a:txBody>
                  <a:tcPr marL="76200" marR="76200" marT="60960" marB="60960" anchor="ctr"/>
                </a:tc>
                <a:tc>
                  <a:txBody>
                    <a:bodyPr/>
                    <a:lstStyle/>
                    <a:p>
                      <a:pPr algn="l"/>
                      <a:r>
                        <a:rPr lang="ja-JP" altLang="en-US" sz="1000">
                          <a:effectLst/>
                        </a:rPr>
                        <a:t>入力方式</a:t>
                      </a:r>
                      <a:endParaRPr lang="ja-JP" altLang="en-US" sz="1000" b="0">
                        <a:effectLst/>
                        <a:latin typeface="+mn-lt"/>
                      </a:endParaRPr>
                    </a:p>
                  </a:txBody>
                  <a:tcPr marL="76200" marR="76200" marT="60960" marB="60960" anchor="ctr"/>
                </a:tc>
                <a:tc>
                  <a:txBody>
                    <a:bodyPr/>
                    <a:lstStyle/>
                    <a:p>
                      <a:pPr algn="l"/>
                      <a:r>
                        <a:rPr lang="ja-JP" altLang="en-US" sz="1000" smtClean="0">
                          <a:effectLst/>
                        </a:rPr>
                        <a:t>最大</a:t>
                      </a:r>
                      <a:r>
                        <a:rPr lang="ja-JP" altLang="en-US" sz="1000">
                          <a:effectLst/>
                        </a:rPr>
                        <a:t>バイト数</a:t>
                      </a:r>
                      <a:endParaRPr lang="ja-JP" altLang="en-US" sz="1000" b="0">
                        <a:effectLst/>
                        <a:latin typeface="+mn-lt"/>
                      </a:endParaRPr>
                    </a:p>
                  </a:txBody>
                  <a:tcPr marL="76200" marR="76200" marT="60960" marB="60960" anchor="ctr"/>
                </a:tc>
                <a:extLst>
                  <a:ext uri="{0D108BD9-81ED-4DB2-BD59-A6C34878D82A}">
                    <a16:rowId xmlns:a16="http://schemas.microsoft.com/office/drawing/2014/main" val="2119718465"/>
                  </a:ext>
                </a:extLst>
              </a:tr>
              <a:tr h="319168">
                <a:tc>
                  <a:txBody>
                    <a:bodyPr/>
                    <a:lstStyle/>
                    <a:p>
                      <a:r>
                        <a:rPr kumimoji="1" lang="en-US" altLang="ja-JP" sz="1000" err="1" smtClean="0"/>
                        <a:t>hosts_ip</a:t>
                      </a:r>
                      <a:endParaRPr kumimoji="1" lang="ja-JP" altLang="en-US" sz="1000"/>
                    </a:p>
                  </a:txBody>
                  <a:tcPr/>
                </a:tc>
                <a:tc>
                  <a:txBody>
                    <a:bodyPr/>
                    <a:lstStyle/>
                    <a:p>
                      <a:r>
                        <a:rPr kumimoji="1" lang="ja-JP" altLang="en-US" sz="1000" smtClean="0"/>
                        <a:t>文字列</a:t>
                      </a:r>
                      <a:r>
                        <a:rPr kumimoji="1" lang="en-US" altLang="ja-JP" sz="1000" smtClean="0"/>
                        <a:t>(</a:t>
                      </a:r>
                      <a:r>
                        <a:rPr kumimoji="1" lang="ja-JP" altLang="en-US" sz="1000" smtClean="0"/>
                        <a:t>単一行</a:t>
                      </a:r>
                      <a:r>
                        <a:rPr kumimoji="1" lang="en-US" altLang="ja-JP" sz="1000" smtClean="0"/>
                        <a:t>)</a:t>
                      </a:r>
                      <a:endParaRPr kumimoji="1" lang="ja-JP" altLang="en-US" sz="1000"/>
                    </a:p>
                  </a:txBody>
                  <a:tcPr/>
                </a:tc>
                <a:tc>
                  <a:txBody>
                    <a:bodyPr/>
                    <a:lstStyle/>
                    <a:p>
                      <a:r>
                        <a:rPr kumimoji="1" lang="en-US" altLang="ja-JP" sz="1000" smtClean="0"/>
                        <a:t>32</a:t>
                      </a:r>
                      <a:endParaRPr kumimoji="1" lang="ja-JP" altLang="en-US" sz="1000"/>
                    </a:p>
                  </a:txBody>
                  <a:tcPr/>
                </a:tc>
                <a:extLst>
                  <a:ext uri="{0D108BD9-81ED-4DB2-BD59-A6C34878D82A}">
                    <a16:rowId xmlns:a16="http://schemas.microsoft.com/office/drawing/2014/main" val="3687640512"/>
                  </a:ext>
                </a:extLst>
              </a:tr>
              <a:tr h="31916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err="1" smtClean="0"/>
                        <a:t>hosts_ip_second</a:t>
                      </a:r>
                      <a:endParaRPr kumimoji="1" lang="ja-JP" altLang="en-US" sz="1000" smtClean="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00" smtClean="0"/>
                        <a:t>文字列</a:t>
                      </a:r>
                      <a:r>
                        <a:rPr kumimoji="1" lang="en-US" altLang="ja-JP" sz="1000" smtClean="0"/>
                        <a:t>(</a:t>
                      </a:r>
                      <a:r>
                        <a:rPr kumimoji="1" lang="ja-JP" altLang="en-US" sz="1000" smtClean="0"/>
                        <a:t>単一行</a:t>
                      </a:r>
                      <a:r>
                        <a:rPr kumimoji="1" lang="en-US" altLang="ja-JP" sz="1000" smtClean="0"/>
                        <a:t>)</a:t>
                      </a:r>
                      <a:endParaRPr kumimoji="1" lang="ja-JP" altLang="en-US" sz="1000" smtClean="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smtClean="0"/>
                        <a:t>32</a:t>
                      </a:r>
                      <a:endParaRPr kumimoji="1" lang="ja-JP" altLang="en-US" sz="1000" smtClean="0"/>
                    </a:p>
                  </a:txBody>
                  <a:tcPr/>
                </a:tc>
                <a:extLst>
                  <a:ext uri="{0D108BD9-81ED-4DB2-BD59-A6C34878D82A}">
                    <a16:rowId xmlns:a16="http://schemas.microsoft.com/office/drawing/2014/main" val="775555701"/>
                  </a:ext>
                </a:extLst>
              </a:tr>
              <a:tr h="319168">
                <a:tc>
                  <a:txBody>
                    <a:bodyPr/>
                    <a:lstStyle/>
                    <a:p>
                      <a:r>
                        <a:rPr kumimoji="1" lang="en-US" altLang="ja-JP" sz="1000" err="1" smtClean="0"/>
                        <a:t>hosts_name</a:t>
                      </a:r>
                      <a:endParaRPr kumimoji="1" lang="ja-JP" altLang="en-US" sz="10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00" smtClean="0"/>
                        <a:t>文字列</a:t>
                      </a:r>
                      <a:r>
                        <a:rPr kumimoji="1" lang="en-US" altLang="ja-JP" sz="1000" smtClean="0"/>
                        <a:t>(</a:t>
                      </a:r>
                      <a:r>
                        <a:rPr kumimoji="1" lang="ja-JP" altLang="en-US" sz="1000" smtClean="0"/>
                        <a:t>単一行</a:t>
                      </a:r>
                      <a:r>
                        <a:rPr kumimoji="1" lang="en-US" altLang="ja-JP" sz="1000" smtClean="0"/>
                        <a:t>)</a:t>
                      </a:r>
                      <a:endParaRPr kumimoji="1" lang="ja-JP" altLang="en-US" sz="1000" smtClean="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smtClean="0"/>
                        <a:t>32</a:t>
                      </a:r>
                      <a:endParaRPr kumimoji="1" lang="ja-JP" altLang="en-US" sz="1000" smtClean="0"/>
                    </a:p>
                  </a:txBody>
                  <a:tcPr/>
                </a:tc>
                <a:extLst>
                  <a:ext uri="{0D108BD9-81ED-4DB2-BD59-A6C34878D82A}">
                    <a16:rowId xmlns:a16="http://schemas.microsoft.com/office/drawing/2014/main" val="2338755945"/>
                  </a:ext>
                </a:extLst>
              </a:tr>
              <a:tr h="319168">
                <a:tc>
                  <a:txBody>
                    <a:bodyPr/>
                    <a:lstStyle/>
                    <a:p>
                      <a:r>
                        <a:rPr kumimoji="1" lang="en-US" altLang="ja-JP" sz="1000" err="1" smtClean="0"/>
                        <a:t>hosts_name_second</a:t>
                      </a:r>
                      <a:endParaRPr kumimoji="1" lang="ja-JP" altLang="en-US" sz="10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00" smtClean="0"/>
                        <a:t>文字列</a:t>
                      </a:r>
                      <a:r>
                        <a:rPr kumimoji="1" lang="en-US" altLang="ja-JP" sz="1000" smtClean="0"/>
                        <a:t>(</a:t>
                      </a:r>
                      <a:r>
                        <a:rPr kumimoji="1" lang="ja-JP" altLang="en-US" sz="1000" smtClean="0"/>
                        <a:t>単一行</a:t>
                      </a:r>
                      <a:r>
                        <a:rPr kumimoji="1" lang="en-US" altLang="ja-JP" sz="1000" smtClean="0"/>
                        <a:t>)</a:t>
                      </a:r>
                      <a:endParaRPr kumimoji="1" lang="ja-JP" altLang="en-US" sz="1000" smtClean="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smtClean="0"/>
                        <a:t>32</a:t>
                      </a:r>
                      <a:endParaRPr kumimoji="1" lang="ja-JP" altLang="en-US" sz="1000" smtClean="0"/>
                    </a:p>
                  </a:txBody>
                  <a:tcPr/>
                </a:tc>
                <a:extLst>
                  <a:ext uri="{0D108BD9-81ED-4DB2-BD59-A6C34878D82A}">
                    <a16:rowId xmlns:a16="http://schemas.microsoft.com/office/drawing/2014/main" val="1795359325"/>
                  </a:ext>
                </a:extLst>
              </a:tr>
            </a:tbl>
          </a:graphicData>
        </a:graphic>
      </p:graphicFrame>
      <p:sp>
        <p:nvSpPr>
          <p:cNvPr id="12" name="コンテンツ プレースホルダー 2"/>
          <p:cNvSpPr txBox="1">
            <a:spLocks/>
          </p:cNvSpPr>
          <p:nvPr/>
        </p:nvSpPr>
        <p:spPr bwMode="gray">
          <a:xfrm>
            <a:off x="179512" y="836712"/>
            <a:ext cx="8784976" cy="5616476"/>
          </a:xfrm>
          <a:prstGeom prst="rect">
            <a:avLst/>
          </a:prstGeom>
        </p:spPr>
        <p:txBody>
          <a:bodyPr vert="horz" lIns="91440" tIns="45720" rIns="91440" bIns="45720" rtlCol="0">
            <a:normAutofit/>
          </a:bodyPr>
          <a:lstStyle>
            <a:lvl1pPr marL="180000" indent="-180000" algn="l" rtl="0" eaLnBrk="1" fontAlgn="base" hangingPunct="0">
              <a:spcBef>
                <a:spcPts val="500"/>
              </a:spcBef>
              <a:spcAft>
                <a:spcPct val="0"/>
              </a:spcAft>
              <a:buClr>
                <a:schemeClr val="accent6"/>
              </a:buClr>
              <a:buFont typeface="Arial" panose="020B0604020202020204" pitchFamily="34" charset="0"/>
              <a:buChar char="▌"/>
              <a:defRPr kumimoji="1" lang="ja-JP" altLang="en-US" sz="2000" b="0" noProof="0" dirty="0" smtClean="0">
                <a:solidFill>
                  <a:schemeClr val="tx1"/>
                </a:solidFill>
                <a:latin typeface="+mn-lt"/>
                <a:ea typeface="+mn-ea"/>
                <a:cs typeface="+mn-cs"/>
              </a:defRPr>
            </a:lvl1pPr>
            <a:lvl2pPr marL="360000" indent="-180000" algn="l" rtl="0" eaLnBrk="1" fontAlgn="base" hangingPunct="0">
              <a:spcBef>
                <a:spcPts val="500"/>
              </a:spcBef>
              <a:spcAft>
                <a:spcPct val="0"/>
              </a:spcAft>
              <a:buClr>
                <a:schemeClr val="accent6"/>
              </a:buClr>
              <a:buFont typeface="Wingdings" pitchFamily="2" charset="2"/>
              <a:buChar char="l"/>
              <a:defRPr kumimoji="1" lang="ja-JP" altLang="en-US" sz="1600" b="0" noProof="0" dirty="0" smtClean="0">
                <a:solidFill>
                  <a:schemeClr val="tx1"/>
                </a:solidFill>
                <a:latin typeface="+mn-lt"/>
                <a:ea typeface="+mn-ea"/>
              </a:defRPr>
            </a:lvl2pPr>
            <a:lvl3pPr marL="468000" indent="-108000" algn="l" rtl="0" eaLnBrk="1" fontAlgn="base" hangingPunct="0">
              <a:spcBef>
                <a:spcPts val="500"/>
              </a:spcBef>
              <a:spcAft>
                <a:spcPct val="0"/>
              </a:spcAft>
              <a:buClr>
                <a:schemeClr val="accent6"/>
              </a:buClr>
              <a:buFont typeface="Arial" panose="020B0604020202020204" pitchFamily="34" charset="0"/>
              <a:buChar char="•"/>
              <a:defRPr kumimoji="1" lang="ja-JP" altLang="en-US" sz="1400" b="0" noProof="0" dirty="0" smtClean="0">
                <a:solidFill>
                  <a:schemeClr val="tx1"/>
                </a:solidFill>
                <a:latin typeface="+mn-lt"/>
                <a:ea typeface="+mn-ea"/>
              </a:defRPr>
            </a:lvl3pPr>
            <a:lvl4pPr marL="576000" indent="-108000" algn="l" rtl="0" eaLnBrk="1" fontAlgn="base" hangingPunct="0">
              <a:spcBef>
                <a:spcPts val="500"/>
              </a:spcBef>
              <a:spcAft>
                <a:spcPct val="0"/>
              </a:spcAft>
              <a:buClr>
                <a:schemeClr val="accent6"/>
              </a:buClr>
              <a:buFont typeface="Tahoma" pitchFamily="34" charset="0"/>
              <a:buChar char="–"/>
              <a:defRPr kumimoji="1" lang="ja-JP" altLang="en-US" sz="1200" b="0" noProof="0" dirty="0" smtClean="0">
                <a:solidFill>
                  <a:schemeClr val="tx1"/>
                </a:solidFill>
                <a:latin typeface="+mn-lt"/>
                <a:ea typeface="+mn-ea"/>
              </a:defRPr>
            </a:lvl4pPr>
            <a:lvl5pPr marL="735013" indent="-157163" algn="l" rtl="0" eaLnBrk="0" fontAlgn="base" hangingPunct="0">
              <a:spcBef>
                <a:spcPct val="20000"/>
              </a:spcBef>
              <a:spcAft>
                <a:spcPct val="0"/>
              </a:spcAft>
              <a:buClr>
                <a:schemeClr val="accent6"/>
              </a:buClr>
              <a:buChar char="≫"/>
              <a:defRPr kumimoji="1" sz="1200" b="1">
                <a:solidFill>
                  <a:schemeClr val="tx1"/>
                </a:solidFill>
                <a:latin typeface="+mj-lt"/>
                <a:ea typeface="+mn-ea"/>
              </a:defRPr>
            </a:lvl5pPr>
            <a:lvl6pPr marL="2514600" indent="-228600" algn="l" rtl="0" fontAlgn="base">
              <a:spcBef>
                <a:spcPct val="20000"/>
              </a:spcBef>
              <a:spcAft>
                <a:spcPct val="0"/>
              </a:spcAft>
              <a:buChar char="≫"/>
              <a:defRPr kumimoji="1" sz="2000">
                <a:solidFill>
                  <a:schemeClr val="tx1"/>
                </a:solidFill>
                <a:latin typeface="Arial" charset="0"/>
                <a:ea typeface="+mn-ea"/>
              </a:defRPr>
            </a:lvl6pPr>
            <a:lvl7pPr marL="2971800" indent="-228600" algn="l" rtl="0" fontAlgn="base">
              <a:spcBef>
                <a:spcPct val="20000"/>
              </a:spcBef>
              <a:spcAft>
                <a:spcPct val="0"/>
              </a:spcAft>
              <a:buChar char="≫"/>
              <a:defRPr kumimoji="1" sz="2000">
                <a:solidFill>
                  <a:schemeClr val="tx1"/>
                </a:solidFill>
                <a:latin typeface="Arial" charset="0"/>
                <a:ea typeface="+mn-ea"/>
              </a:defRPr>
            </a:lvl7pPr>
            <a:lvl8pPr marL="3429000" indent="-228600" algn="l" rtl="0" fontAlgn="base">
              <a:spcBef>
                <a:spcPct val="20000"/>
              </a:spcBef>
              <a:spcAft>
                <a:spcPct val="0"/>
              </a:spcAft>
              <a:buChar char="≫"/>
              <a:defRPr kumimoji="1" sz="2000">
                <a:solidFill>
                  <a:schemeClr val="tx1"/>
                </a:solidFill>
                <a:latin typeface="Arial" charset="0"/>
                <a:ea typeface="+mn-ea"/>
              </a:defRPr>
            </a:lvl8pPr>
            <a:lvl9pPr marL="3886200" indent="-228600" algn="l" rtl="0" fontAlgn="base">
              <a:spcBef>
                <a:spcPct val="20000"/>
              </a:spcBef>
              <a:spcAft>
                <a:spcPct val="0"/>
              </a:spcAft>
              <a:buChar char="≫"/>
              <a:defRPr kumimoji="1" sz="2000">
                <a:solidFill>
                  <a:schemeClr val="tx1"/>
                </a:solidFill>
                <a:latin typeface="Arial" charset="0"/>
                <a:ea typeface="+mn-ea"/>
              </a:defRPr>
            </a:lvl9pPr>
          </a:lstStyle>
          <a:p>
            <a:r>
              <a:rPr lang="ja-JP" altLang="en-US" b="1" kern="0" smtClean="0"/>
              <a:t>パラメータシートの項目名を定義する</a:t>
            </a:r>
            <a:br>
              <a:rPr lang="ja-JP" altLang="en-US" b="1" kern="0" smtClean="0"/>
            </a:br>
            <a:r>
              <a:rPr lang="ja-JP" altLang="en-US" sz="1600" kern="0" smtClean="0"/>
              <a:t>前項に続き、シートの項目を定義していきましょう。</a:t>
            </a:r>
            <a:br>
              <a:rPr lang="ja-JP" altLang="en-US" sz="1600" kern="0" smtClean="0"/>
            </a:br>
            <a:endParaRPr lang="ja-JP" altLang="en-US" sz="1600" kern="0" smtClean="0"/>
          </a:p>
          <a:p>
            <a:pPr marL="0" indent="0">
              <a:buFont typeface="Arial" panose="020B0604020202020204" pitchFamily="34" charset="0"/>
              <a:buNone/>
            </a:pPr>
            <a:r>
              <a:rPr lang="ja-JP" altLang="en-US" sz="1600" kern="0" smtClean="0"/>
              <a:t>メニュー</a:t>
            </a:r>
            <a:r>
              <a:rPr lang="en-US" altLang="ja-JP" sz="1600" kern="0" smtClean="0"/>
              <a:t>:</a:t>
            </a:r>
            <a:r>
              <a:rPr lang="ja-JP" altLang="en-US" sz="1600" kern="0" smtClean="0"/>
              <a:t>　</a:t>
            </a:r>
            <a:r>
              <a:rPr lang="ja-JP" altLang="en-US" sz="1600" b="1" kern="0" smtClean="0"/>
              <a:t>メニュー作成 </a:t>
            </a:r>
            <a:r>
              <a:rPr lang="en-US" altLang="ja-JP" sz="1600" b="1" kern="0" smtClean="0"/>
              <a:t>&gt;</a:t>
            </a:r>
            <a:r>
              <a:rPr lang="ja-JP" altLang="en-US" sz="1600" b="1" kern="0" smtClean="0"/>
              <a:t> メニュー定義</a:t>
            </a:r>
            <a:r>
              <a:rPr lang="en-US" altLang="ja-JP" sz="1600" b="1" kern="0" smtClean="0"/>
              <a:t>/</a:t>
            </a:r>
            <a:r>
              <a:rPr lang="ja-JP" altLang="en-US" sz="1600" b="1" kern="0" smtClean="0"/>
              <a:t>作成 </a:t>
            </a:r>
          </a:p>
          <a:p>
            <a:pPr marL="342900" indent="-342900">
              <a:buFont typeface="+mj-ea"/>
              <a:buAutoNum type="circleNumDbPlain"/>
            </a:pPr>
            <a:r>
              <a:rPr lang="en-US" altLang="ja-JP" sz="1600" kern="0" smtClean="0"/>
              <a:t>[</a:t>
            </a:r>
            <a:r>
              <a:rPr lang="ja-JP" altLang="en-US" sz="1600" kern="0" smtClean="0"/>
              <a:t>項目</a:t>
            </a:r>
            <a:r>
              <a:rPr lang="en-US" altLang="ja-JP" sz="1600" kern="0" smtClean="0"/>
              <a:t>]</a:t>
            </a:r>
            <a:r>
              <a:rPr lang="ja-JP" altLang="en-US" sz="1600" kern="0" smtClean="0"/>
              <a:t>を押下し、新しい項目を追加する。</a:t>
            </a:r>
          </a:p>
          <a:p>
            <a:pPr marL="342900" indent="-342900">
              <a:buFont typeface="+mj-ea"/>
              <a:buAutoNum type="circleNumDbPlain"/>
            </a:pPr>
            <a:r>
              <a:rPr lang="ja-JP" altLang="en-US" sz="1600" kern="0" smtClean="0"/>
              <a:t>各項目について、下表のように入力する。</a:t>
            </a:r>
          </a:p>
          <a:p>
            <a:pPr marL="342900" indent="-342900">
              <a:buFont typeface="+mj-ea"/>
              <a:buAutoNum type="circleNumDbPlain"/>
            </a:pPr>
            <a:r>
              <a:rPr lang="ja-JP" altLang="en-US" sz="1600" kern="0" smtClean="0"/>
              <a:t>画面下部の</a:t>
            </a:r>
            <a:r>
              <a:rPr lang="en-US" altLang="ja-JP" sz="1600" kern="0" smtClean="0"/>
              <a:t>[</a:t>
            </a:r>
            <a:r>
              <a:rPr lang="ja-JP" altLang="en-US" sz="1600" kern="0" smtClean="0"/>
              <a:t>作成</a:t>
            </a:r>
            <a:r>
              <a:rPr lang="en-US" altLang="ja-JP" sz="1600" kern="0" smtClean="0"/>
              <a:t>]</a:t>
            </a:r>
            <a:r>
              <a:rPr lang="ja-JP" altLang="en-US" sz="1600" kern="0" smtClean="0"/>
              <a:t>を押下する。</a:t>
            </a:r>
            <a:endParaRPr lang="ja-JP" altLang="en-US" sz="1800" b="1" kern="0"/>
          </a:p>
        </p:txBody>
      </p:sp>
      <p:sp>
        <p:nvSpPr>
          <p:cNvPr id="13" name="図形 12"/>
          <p:cNvSpPr/>
          <p:nvPr/>
        </p:nvSpPr>
        <p:spPr>
          <a:xfrm rot="1236400">
            <a:off x="4251173" y="2968548"/>
            <a:ext cx="822679" cy="571149"/>
          </a:xfrm>
          <a:prstGeom prst="swooshArrow">
            <a:avLst>
              <a:gd name="adj1" fmla="val 26397"/>
              <a:gd name="adj2" fmla="val 22713"/>
            </a:avLst>
          </a:prstGeom>
          <a:ln/>
        </p:spPr>
        <p:style>
          <a:lnRef idx="3">
            <a:schemeClr val="lt1"/>
          </a:lnRef>
          <a:fillRef idx="1">
            <a:schemeClr val="accent6"/>
          </a:fillRef>
          <a:effectRef idx="1">
            <a:schemeClr val="accent6"/>
          </a:effectRef>
          <a:fontRef idx="minor">
            <a:schemeClr val="lt1"/>
          </a:fontRef>
        </p:style>
        <p:txBody>
          <a:bodyPr/>
          <a:lstStyle/>
          <a:p>
            <a:endParaRPr lang="ja-JP" altLang="en-US"/>
          </a:p>
        </p:txBody>
      </p:sp>
      <p:sp>
        <p:nvSpPr>
          <p:cNvPr id="15" name="円形吹き出し 14"/>
          <p:cNvSpPr/>
          <p:nvPr/>
        </p:nvSpPr>
        <p:spPr bwMode="auto">
          <a:xfrm>
            <a:off x="3912928" y="2955722"/>
            <a:ext cx="301542" cy="312200"/>
          </a:xfrm>
          <a:prstGeom prst="wedgeEllipseCallout">
            <a:avLst>
              <a:gd name="adj1" fmla="val 10127"/>
              <a:gd name="adj2" fmla="val 88258"/>
            </a:avLst>
          </a:prstGeom>
          <a:ln w="19050">
            <a:solidFill>
              <a:schemeClr val="bg1"/>
            </a:solidFill>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b="1" i="0" u="none" strike="noStrike" kern="1200" cap="none" spc="0" normalizeH="0" baseline="0" noProof="0" smtClean="0">
                <a:ln>
                  <a:noFill/>
                </a:ln>
                <a:solidFill>
                  <a:srgbClr val="FFFFFF"/>
                </a:solidFill>
                <a:effectLst/>
                <a:uLnTx/>
                <a:uFillTx/>
                <a:latin typeface="メイリオ"/>
                <a:ea typeface="メイリオ"/>
                <a:cs typeface="+mn-cs"/>
              </a:rPr>
              <a:t>2</a:t>
            </a:r>
          </a:p>
        </p:txBody>
      </p:sp>
    </p:spTree>
    <p:extLst>
      <p:ext uri="{BB962C8B-B14F-4D97-AF65-F5344CB8AC3E}">
        <p14:creationId xmlns:p14="http://schemas.microsoft.com/office/powerpoint/2010/main" val="59662002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smtClean="0"/>
              <a:t>3.6</a:t>
            </a:r>
            <a:r>
              <a:rPr lang="ja-JP" altLang="en-US" smtClean="0"/>
              <a:t> データの登録</a:t>
            </a:r>
            <a:endParaRPr kumimoji="1" lang="ja-JP" altLang="en-US"/>
          </a:p>
        </p:txBody>
      </p:sp>
      <p:sp>
        <p:nvSpPr>
          <p:cNvPr id="3" name="コンテンツ プレースホルダー 2"/>
          <p:cNvSpPr>
            <a:spLocks noGrp="1"/>
          </p:cNvSpPr>
          <p:nvPr>
            <p:ph sz="quarter" idx="10"/>
          </p:nvPr>
        </p:nvSpPr>
        <p:spPr/>
        <p:txBody>
          <a:bodyPr/>
          <a:lstStyle/>
          <a:p>
            <a:r>
              <a:rPr lang="ja-JP" altLang="en-US" b="1" smtClean="0"/>
              <a:t>パラメータ</a:t>
            </a:r>
            <a:r>
              <a:rPr lang="ja-JP" altLang="en-US" b="1"/>
              <a:t>シート</a:t>
            </a:r>
            <a:r>
              <a:rPr lang="ja-JP" altLang="en-US" b="1" smtClean="0"/>
              <a:t>にデータを登録する</a:t>
            </a:r>
            <a:r>
              <a:rPr lang="en-US" altLang="ja-JP"/>
              <a:t/>
            </a:r>
            <a:br>
              <a:rPr lang="en-US" altLang="ja-JP"/>
            </a:br>
            <a:r>
              <a:rPr lang="ja-JP" altLang="en-US" sz="1600" smtClean="0"/>
              <a:t>メニューを作成できたところで、</a:t>
            </a:r>
            <a:r>
              <a:rPr lang="en-US" altLang="ja-JP" sz="1600" smtClean="0"/>
              <a:t/>
            </a:r>
            <a:br>
              <a:rPr lang="en-US" altLang="ja-JP" sz="1600" smtClean="0"/>
            </a:br>
            <a:r>
              <a:rPr lang="ja-JP" altLang="en-US" sz="1600" smtClean="0"/>
              <a:t>ターゲットホストの設定に使用</a:t>
            </a:r>
            <a:r>
              <a:rPr lang="ja-JP" altLang="en-US" sz="1600"/>
              <a:t>するデータを</a:t>
            </a:r>
            <a:r>
              <a:rPr lang="ja-JP" altLang="en-US" sz="1600" smtClean="0"/>
              <a:t>登録しましょう。</a:t>
            </a:r>
            <a:endParaRPr kumimoji="1" lang="en-US" altLang="ja-JP" sz="1600" smtClean="0"/>
          </a:p>
          <a:p>
            <a:pPr marL="0" indent="0">
              <a:buNone/>
            </a:pPr>
            <a:endParaRPr kumimoji="1" lang="en-US" altLang="ja-JP" sz="1600"/>
          </a:p>
          <a:p>
            <a:pPr marL="0" indent="0">
              <a:buNone/>
            </a:pPr>
            <a:r>
              <a:rPr lang="ja-JP" altLang="en-US" sz="1600" smtClean="0"/>
              <a:t>メニュー</a:t>
            </a:r>
            <a:r>
              <a:rPr lang="en-US" altLang="ja-JP" sz="1600" smtClean="0"/>
              <a:t>:</a:t>
            </a:r>
            <a:r>
              <a:rPr lang="ja-JP" altLang="en-US" sz="1600" smtClean="0"/>
              <a:t> </a:t>
            </a:r>
            <a:r>
              <a:rPr lang="en-US" altLang="ja-JP" sz="1600" b="1" smtClean="0"/>
              <a:t>AnsibleDriver</a:t>
            </a:r>
            <a:r>
              <a:rPr lang="ja-JP" altLang="en-US" sz="1600" b="1" smtClean="0"/>
              <a:t> 実践用</a:t>
            </a:r>
            <a:r>
              <a:rPr lang="en-US" altLang="ja-JP" sz="1600" b="1" smtClean="0"/>
              <a:t> &gt; Pioneer</a:t>
            </a:r>
            <a:r>
              <a:rPr lang="ja-JP" altLang="en-US" sz="1600" b="1" smtClean="0"/>
              <a:t>実践</a:t>
            </a:r>
            <a:r>
              <a:rPr lang="en-US" altLang="ja-JP" sz="1600" smtClean="0"/>
              <a:t>(</a:t>
            </a:r>
            <a:r>
              <a:rPr lang="ja-JP" altLang="en-US" sz="1600" smtClean="0"/>
              <a:t>作成したメニュー</a:t>
            </a:r>
            <a:r>
              <a:rPr lang="en-US" altLang="ja-JP" sz="1600" smtClean="0"/>
              <a:t>)</a:t>
            </a:r>
          </a:p>
          <a:p>
            <a:pPr marL="457200" indent="-457200">
              <a:buFont typeface="+mj-ea"/>
              <a:buAutoNum type="circleNumDbPlain"/>
            </a:pPr>
            <a:r>
              <a:rPr lang="ja-JP" altLang="en-US" sz="1600"/>
              <a:t>登録 </a:t>
            </a:r>
            <a:r>
              <a:rPr lang="en-US" altLang="ja-JP" sz="1600"/>
              <a:t>&gt; </a:t>
            </a:r>
            <a:r>
              <a:rPr lang="ja-JP" altLang="en-US" sz="1600"/>
              <a:t>登録開始 を押下</a:t>
            </a:r>
            <a:r>
              <a:rPr lang="ja-JP" altLang="en-US" sz="1600" smtClean="0"/>
              <a:t>する。</a:t>
            </a:r>
            <a:endParaRPr lang="ja-JP" altLang="en-US" sz="1600"/>
          </a:p>
          <a:p>
            <a:pPr marL="457200" indent="-457200">
              <a:buFont typeface="+mj-ea"/>
              <a:buAutoNum type="circleNumDbPlain"/>
            </a:pPr>
            <a:r>
              <a:rPr lang="ja-JP" altLang="en-US" sz="1600"/>
              <a:t>各項目で下表のように選択または入力し、</a:t>
            </a:r>
            <a:r>
              <a:rPr lang="en-US" altLang="ja-JP" sz="1600"/>
              <a:t>[</a:t>
            </a:r>
            <a:r>
              <a:rPr lang="ja-JP" altLang="en-US" sz="1600"/>
              <a:t>登録</a:t>
            </a:r>
            <a:r>
              <a:rPr lang="en-US" altLang="ja-JP" sz="1600"/>
              <a:t>]</a:t>
            </a:r>
            <a:r>
              <a:rPr lang="ja-JP" altLang="en-US" sz="1600"/>
              <a:t>を押下する</a:t>
            </a:r>
            <a:r>
              <a:rPr lang="ja-JP" altLang="en-US" sz="1600" smtClean="0"/>
              <a:t>。</a:t>
            </a:r>
            <a:endParaRPr lang="en-US" altLang="ja-JP" sz="1600" smtClean="0"/>
          </a:p>
          <a:p>
            <a:pPr marL="457200" indent="-457200">
              <a:buFont typeface="+mj-ea"/>
              <a:buAutoNum type="circleNumDbPlain"/>
            </a:pPr>
            <a:endParaRPr kumimoji="1" lang="ja-JP" altLang="en-US"/>
          </a:p>
        </p:txBody>
      </p:sp>
      <p:graphicFrame>
        <p:nvGraphicFramePr>
          <p:cNvPr id="5" name="表 4"/>
          <p:cNvGraphicFramePr>
            <a:graphicFrameLocks noGrp="1"/>
          </p:cNvGraphicFramePr>
          <p:nvPr>
            <p:extLst>
              <p:ext uri="{D42A27DB-BD31-4B8C-83A1-F6EECF244321}">
                <p14:modId xmlns:p14="http://schemas.microsoft.com/office/powerpoint/2010/main" val="494541574"/>
              </p:ext>
            </p:extLst>
          </p:nvPr>
        </p:nvGraphicFramePr>
        <p:xfrm>
          <a:off x="107379" y="4854061"/>
          <a:ext cx="8856134" cy="548640"/>
        </p:xfrm>
        <a:graphic>
          <a:graphicData uri="http://schemas.openxmlformats.org/drawingml/2006/table">
            <a:tbl>
              <a:tblPr firstRow="1" bandRow="1">
                <a:tableStyleId>{93296810-A885-4BE3-A3E7-6D5BEEA58F35}</a:tableStyleId>
              </a:tblPr>
              <a:tblGrid>
                <a:gridCol w="1307644">
                  <a:extLst>
                    <a:ext uri="{9D8B030D-6E8A-4147-A177-3AD203B41FA5}">
                      <a16:colId xmlns:a16="http://schemas.microsoft.com/office/drawing/2014/main" val="3513618482"/>
                    </a:ext>
                  </a:extLst>
                </a:gridCol>
                <a:gridCol w="1451845">
                  <a:extLst>
                    <a:ext uri="{9D8B030D-6E8A-4147-A177-3AD203B41FA5}">
                      <a16:colId xmlns:a16="http://schemas.microsoft.com/office/drawing/2014/main" val="3224140352"/>
                    </a:ext>
                  </a:extLst>
                </a:gridCol>
                <a:gridCol w="1306661">
                  <a:extLst>
                    <a:ext uri="{9D8B030D-6E8A-4147-A177-3AD203B41FA5}">
                      <a16:colId xmlns:a16="http://schemas.microsoft.com/office/drawing/2014/main" val="2571579917"/>
                    </a:ext>
                  </a:extLst>
                </a:gridCol>
                <a:gridCol w="1597030">
                  <a:extLst>
                    <a:ext uri="{9D8B030D-6E8A-4147-A177-3AD203B41FA5}">
                      <a16:colId xmlns:a16="http://schemas.microsoft.com/office/drawing/2014/main" val="525289859"/>
                    </a:ext>
                  </a:extLst>
                </a:gridCol>
                <a:gridCol w="1306661">
                  <a:extLst>
                    <a:ext uri="{9D8B030D-6E8A-4147-A177-3AD203B41FA5}">
                      <a16:colId xmlns:a16="http://schemas.microsoft.com/office/drawing/2014/main" val="431791396"/>
                    </a:ext>
                  </a:extLst>
                </a:gridCol>
                <a:gridCol w="1886293">
                  <a:extLst>
                    <a:ext uri="{9D8B030D-6E8A-4147-A177-3AD203B41FA5}">
                      <a16:colId xmlns:a16="http://schemas.microsoft.com/office/drawing/2014/main" val="1580498366"/>
                    </a:ext>
                  </a:extLst>
                </a:gridCol>
              </a:tblGrid>
              <a:tr h="247494">
                <a:tc>
                  <a:txBody>
                    <a:bodyPr/>
                    <a:lstStyle/>
                    <a:p>
                      <a:r>
                        <a:rPr kumimoji="1" lang="ja-JP" altLang="en-US" sz="1200" smtClean="0"/>
                        <a:t>ホスト名</a:t>
                      </a:r>
                      <a:endParaRPr kumimoji="1" lang="ja-JP" altLang="en-US" sz="1200"/>
                    </a:p>
                  </a:txBody>
                  <a:tcPr/>
                </a:tc>
                <a:tc>
                  <a:txBody>
                    <a:bodyPr/>
                    <a:lstStyle/>
                    <a:p>
                      <a:r>
                        <a:rPr kumimoji="1" lang="ja-JP" altLang="en-US" sz="1200" smtClean="0"/>
                        <a:t>オペレーション</a:t>
                      </a:r>
                      <a:endParaRPr kumimoji="1" lang="ja-JP" altLang="en-US" sz="1200"/>
                    </a:p>
                  </a:txBody>
                  <a:tcPr/>
                </a:tc>
                <a:tc>
                  <a:txBody>
                    <a:bodyPr/>
                    <a:lstStyle/>
                    <a:p>
                      <a:r>
                        <a:rPr kumimoji="1" lang="en-US" altLang="ja-JP" sz="1200" err="1" smtClean="0"/>
                        <a:t>hosts_ip</a:t>
                      </a:r>
                      <a:endParaRPr kumimoji="1" lang="ja-JP" altLang="en-US" sz="1200"/>
                    </a:p>
                  </a:txBody>
                  <a:tcPr/>
                </a:tc>
                <a:tc>
                  <a:txBody>
                    <a:bodyPr/>
                    <a:lstStyle/>
                    <a:p>
                      <a:r>
                        <a:rPr kumimoji="1" lang="en-US" altLang="ja-JP" sz="1200" err="1" smtClean="0"/>
                        <a:t>hosts_ip_second</a:t>
                      </a:r>
                      <a:endParaRPr kumimoji="1" lang="ja-JP" altLang="en-US" sz="1200"/>
                    </a:p>
                  </a:txBody>
                  <a:tcPr/>
                </a:tc>
                <a:tc>
                  <a:txBody>
                    <a:bodyPr/>
                    <a:lstStyle/>
                    <a:p>
                      <a:r>
                        <a:rPr kumimoji="1" lang="en-US" altLang="ja-JP" sz="1200" err="1" smtClean="0"/>
                        <a:t>hosts_name</a:t>
                      </a:r>
                      <a:endParaRPr kumimoji="1" lang="ja-JP" altLang="en-US" sz="1200"/>
                    </a:p>
                  </a:txBody>
                  <a:tcPr/>
                </a:tc>
                <a:tc>
                  <a:txBody>
                    <a:bodyPr/>
                    <a:lstStyle/>
                    <a:p>
                      <a:r>
                        <a:rPr kumimoji="1" lang="en-US" altLang="ja-JP" sz="1200" err="1" smtClean="0"/>
                        <a:t>hosts_name_second</a:t>
                      </a:r>
                      <a:endParaRPr kumimoji="1" lang="ja-JP" altLang="en-US" sz="1200"/>
                    </a:p>
                  </a:txBody>
                  <a:tcPr/>
                </a:tc>
                <a:extLst>
                  <a:ext uri="{0D108BD9-81ED-4DB2-BD59-A6C34878D82A}">
                    <a16:rowId xmlns:a16="http://schemas.microsoft.com/office/drawing/2014/main" val="1326770688"/>
                  </a:ext>
                </a:extLst>
              </a:tr>
              <a:tr h="264958">
                <a:tc>
                  <a:txBody>
                    <a:bodyPr/>
                    <a:lstStyle/>
                    <a:p>
                      <a:r>
                        <a:rPr kumimoji="1" lang="en-US" altLang="ja-JP" sz="1200" smtClean="0"/>
                        <a:t>(</a:t>
                      </a:r>
                      <a:r>
                        <a:rPr kumimoji="1" lang="ja-JP" altLang="en-US" sz="1200" smtClean="0"/>
                        <a:t>対象のホスト</a:t>
                      </a:r>
                      <a:r>
                        <a:rPr kumimoji="1" lang="en-US" altLang="ja-JP" sz="1200" smtClean="0"/>
                        <a:t>)</a:t>
                      </a:r>
                      <a:endParaRPr kumimoji="1" lang="ja-JP" altLang="en-US" sz="12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err="1" smtClean="0"/>
                        <a:t>Pioneer_practice</a:t>
                      </a:r>
                      <a:endParaRPr kumimoji="1" lang="ja-JP" altLang="en-US" sz="1200"/>
                    </a:p>
                  </a:txBody>
                  <a:tcPr/>
                </a:tc>
                <a:tc>
                  <a:txBody>
                    <a:bodyPr/>
                    <a:lstStyle/>
                    <a:p>
                      <a:r>
                        <a:rPr kumimoji="1" lang="en-US" altLang="ja-JP" sz="1200" smtClean="0"/>
                        <a:t>192.168.10.10</a:t>
                      </a:r>
                      <a:endParaRPr kumimoji="1" lang="ja-JP" altLang="en-US" sz="12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smtClean="0"/>
                        <a:t>192.168.20.5</a:t>
                      </a:r>
                      <a:endParaRPr kumimoji="1" lang="ja-JP" altLang="en-US" sz="1200" smtClean="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smtClean="0"/>
                        <a:t>www.test.com</a:t>
                      </a:r>
                      <a:endParaRPr kumimoji="1" lang="ja-JP" altLang="en-US" sz="1200" smtClean="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smtClean="0"/>
                        <a:t>www.pioneer.com</a:t>
                      </a:r>
                      <a:endParaRPr kumimoji="1" lang="ja-JP" altLang="en-US" sz="1200" smtClean="0"/>
                    </a:p>
                  </a:txBody>
                  <a:tcPr/>
                </a:tc>
                <a:extLst>
                  <a:ext uri="{0D108BD9-81ED-4DB2-BD59-A6C34878D82A}">
                    <a16:rowId xmlns:a16="http://schemas.microsoft.com/office/drawing/2014/main" val="3305449721"/>
                  </a:ext>
                </a:extLst>
              </a:tr>
            </a:tbl>
          </a:graphicData>
        </a:graphic>
      </p:graphicFrame>
      <p:pic>
        <p:nvPicPr>
          <p:cNvPr id="4" name="図 3"/>
          <p:cNvPicPr>
            <a:picLocks noChangeAspect="1"/>
          </p:cNvPicPr>
          <p:nvPr/>
        </p:nvPicPr>
        <p:blipFill>
          <a:blip r:embed="rId2"/>
          <a:stretch>
            <a:fillRect/>
          </a:stretch>
        </p:blipFill>
        <p:spPr>
          <a:xfrm>
            <a:off x="178415" y="3155485"/>
            <a:ext cx="6839284" cy="1296178"/>
          </a:xfrm>
          <a:prstGeom prst="rect">
            <a:avLst/>
          </a:prstGeom>
        </p:spPr>
      </p:pic>
      <p:sp>
        <p:nvSpPr>
          <p:cNvPr id="6" name="角丸四角形 5"/>
          <p:cNvSpPr/>
          <p:nvPr/>
        </p:nvSpPr>
        <p:spPr bwMode="auto">
          <a:xfrm>
            <a:off x="247784" y="3501010"/>
            <a:ext cx="6769915" cy="648090"/>
          </a:xfrm>
          <a:prstGeom prst="roundRect">
            <a:avLst>
              <a:gd name="adj" fmla="val 5764"/>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smtClean="0">
              <a:solidFill>
                <a:srgbClr val="FF0000"/>
              </a:solidFill>
              <a:latin typeface="+mn-ea"/>
            </a:endParaRPr>
          </a:p>
        </p:txBody>
      </p:sp>
    </p:spTree>
    <p:extLst>
      <p:ext uri="{BB962C8B-B14F-4D97-AF65-F5344CB8AC3E}">
        <p14:creationId xmlns:p14="http://schemas.microsoft.com/office/powerpoint/2010/main" val="74324087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smtClean="0"/>
              <a:t>3.7</a:t>
            </a:r>
            <a:r>
              <a:rPr lang="ja-JP" altLang="en-US" smtClean="0"/>
              <a:t> 代入値自動登録設定</a:t>
            </a:r>
            <a:endParaRPr kumimoji="1" lang="ja-JP" altLang="en-US"/>
          </a:p>
        </p:txBody>
      </p:sp>
      <p:sp>
        <p:nvSpPr>
          <p:cNvPr id="3" name="コンテンツ プレースホルダー 2"/>
          <p:cNvSpPr>
            <a:spLocks noGrp="1"/>
          </p:cNvSpPr>
          <p:nvPr>
            <p:ph sz="quarter" idx="10"/>
          </p:nvPr>
        </p:nvSpPr>
        <p:spPr/>
        <p:txBody>
          <a:bodyPr>
            <a:normAutofit/>
          </a:bodyPr>
          <a:lstStyle/>
          <a:p>
            <a:r>
              <a:rPr lang="ja-JP" altLang="en-US" b="1"/>
              <a:t>代入値自動登録設定を</a:t>
            </a:r>
            <a:r>
              <a:rPr lang="ja-JP" altLang="en-US" b="1" smtClean="0"/>
              <a:t>行う</a:t>
            </a:r>
            <a:r>
              <a:rPr lang="en-US" altLang="ja-JP" b="1" smtClean="0"/>
              <a:t/>
            </a:r>
            <a:br>
              <a:rPr lang="en-US" altLang="ja-JP" b="1" smtClean="0"/>
            </a:br>
            <a:r>
              <a:rPr lang="ja-JP" altLang="en-US" sz="1600" smtClean="0"/>
              <a:t>パラメータシートの入力が終わったところで、</a:t>
            </a:r>
            <a:r>
              <a:rPr lang="en-US" altLang="ja-JP" sz="1600"/>
              <a:t/>
            </a:r>
            <a:br>
              <a:rPr lang="en-US" altLang="ja-JP" sz="1600"/>
            </a:br>
            <a:r>
              <a:rPr lang="ja-JP" altLang="en-US" sz="1600" smtClean="0"/>
              <a:t>各項目と変数を関連付けていきます。</a:t>
            </a:r>
            <a:r>
              <a:rPr lang="en-US" altLang="ja-JP" sz="1600" smtClean="0"/>
              <a:t/>
            </a:r>
            <a:br>
              <a:rPr lang="en-US" altLang="ja-JP" sz="1600" smtClean="0"/>
            </a:br>
            <a:endParaRPr lang="en-US" altLang="ja-JP" sz="1600"/>
          </a:p>
          <a:p>
            <a:pPr marL="0" indent="0">
              <a:buNone/>
            </a:pPr>
            <a:r>
              <a:rPr lang="ja-JP" altLang="en-US" sz="1600" smtClean="0"/>
              <a:t>メニュー</a:t>
            </a:r>
            <a:r>
              <a:rPr lang="en-US" altLang="ja-JP" sz="1600" smtClean="0"/>
              <a:t>:</a:t>
            </a:r>
            <a:r>
              <a:rPr lang="ja-JP" altLang="en-US" sz="1600" smtClean="0"/>
              <a:t> </a:t>
            </a:r>
            <a:r>
              <a:rPr lang="en-US" altLang="ja-JP" sz="1600" b="1" smtClean="0"/>
              <a:t>Ansible-Pioneer &gt; </a:t>
            </a:r>
            <a:r>
              <a:rPr lang="ja-JP" altLang="en-US" sz="1600" b="1" smtClean="0"/>
              <a:t>代入値自動登録設定</a:t>
            </a:r>
            <a:endParaRPr lang="en-US" altLang="ja-JP" sz="1600" b="1" smtClean="0"/>
          </a:p>
          <a:p>
            <a:pPr marL="457200" indent="-457200">
              <a:buFont typeface="+mj-ea"/>
              <a:buAutoNum type="circleNumDbPlain"/>
            </a:pPr>
            <a:r>
              <a:rPr lang="ja-JP" altLang="en-US" sz="1600" smtClean="0"/>
              <a:t>登録 </a:t>
            </a:r>
            <a:r>
              <a:rPr lang="en-US" altLang="ja-JP" sz="1600" smtClean="0"/>
              <a:t>&gt;</a:t>
            </a:r>
            <a:r>
              <a:rPr lang="ja-JP" altLang="en-US" sz="1600" smtClean="0"/>
              <a:t> 登録開始 を押下する。</a:t>
            </a:r>
            <a:r>
              <a:rPr lang="en-US" altLang="ja-JP" sz="1600" smtClean="0"/>
              <a:t/>
            </a:r>
            <a:br>
              <a:rPr lang="en-US" altLang="ja-JP" sz="1600" smtClean="0"/>
            </a:br>
            <a:r>
              <a:rPr lang="en-US" altLang="ja-JP" sz="1600" smtClean="0"/>
              <a:t/>
            </a:r>
            <a:br>
              <a:rPr lang="en-US" altLang="ja-JP" sz="1600" smtClean="0"/>
            </a:br>
            <a:r>
              <a:rPr lang="en-US" altLang="ja-JP" sz="1600" smtClean="0"/>
              <a:t/>
            </a:r>
            <a:br>
              <a:rPr lang="en-US" altLang="ja-JP" sz="1600" smtClean="0"/>
            </a:br>
            <a:r>
              <a:rPr lang="en-US" altLang="ja-JP" sz="1600" smtClean="0"/>
              <a:t/>
            </a:r>
            <a:br>
              <a:rPr lang="en-US" altLang="ja-JP" sz="1600" smtClean="0"/>
            </a:br>
            <a:r>
              <a:rPr lang="en-US" altLang="ja-JP" sz="1600" smtClean="0"/>
              <a:t/>
            </a:r>
            <a:br>
              <a:rPr lang="en-US" altLang="ja-JP" sz="1600" smtClean="0"/>
            </a:br>
            <a:endParaRPr lang="en-US" altLang="ja-JP" sz="1600" smtClean="0"/>
          </a:p>
          <a:p>
            <a:pPr marL="457200" indent="-457200">
              <a:buFont typeface="+mj-ea"/>
              <a:buAutoNum type="circleNumDbPlain"/>
            </a:pPr>
            <a:r>
              <a:rPr lang="ja-JP" altLang="en-US" sz="1600" smtClean="0"/>
              <a:t>下表のように関連付け設定を入力し、「登録」を押下する。</a:t>
            </a:r>
            <a:r>
              <a:rPr lang="en-US" altLang="ja-JP" sz="1600" smtClean="0"/>
              <a:t/>
            </a:r>
            <a:br>
              <a:rPr lang="en-US" altLang="ja-JP" sz="1600" smtClean="0"/>
            </a:br>
            <a:r>
              <a:rPr lang="en-US" altLang="ja-JP" smtClean="0"/>
              <a:t/>
            </a:r>
            <a:br>
              <a:rPr lang="en-US" altLang="ja-JP" smtClean="0"/>
            </a:br>
            <a:r>
              <a:rPr lang="en-US" altLang="ja-JP" smtClean="0"/>
              <a:t/>
            </a:r>
            <a:br>
              <a:rPr lang="en-US" altLang="ja-JP" smtClean="0"/>
            </a:br>
            <a:r>
              <a:rPr lang="en-US" altLang="ja-JP" smtClean="0"/>
              <a:t/>
            </a:r>
            <a:br>
              <a:rPr lang="en-US" altLang="ja-JP" smtClean="0"/>
            </a:br>
            <a:r>
              <a:rPr lang="en-US" altLang="ja-JP" smtClean="0"/>
              <a:t/>
            </a:r>
            <a:br>
              <a:rPr lang="en-US" altLang="ja-JP" smtClean="0"/>
            </a:br>
            <a:r>
              <a:rPr lang="en-US" altLang="ja-JP" smtClean="0"/>
              <a:t/>
            </a:r>
            <a:br>
              <a:rPr lang="en-US" altLang="ja-JP" smtClean="0"/>
            </a:br>
            <a:endParaRPr lang="en-US" altLang="ja-JP" smtClean="0"/>
          </a:p>
          <a:p>
            <a:pPr marL="457200" indent="-457200">
              <a:buFont typeface="+mj-ea"/>
              <a:buAutoNum type="circleNumDbPlain"/>
            </a:pPr>
            <a:endParaRPr lang="en-US" altLang="ja-JP" smtClean="0"/>
          </a:p>
        </p:txBody>
      </p:sp>
      <p:pic>
        <p:nvPicPr>
          <p:cNvPr id="4" name="図 3"/>
          <p:cNvPicPr>
            <a:picLocks noChangeAspect="1"/>
          </p:cNvPicPr>
          <p:nvPr/>
        </p:nvPicPr>
        <p:blipFill>
          <a:blip r:embed="rId2"/>
          <a:stretch>
            <a:fillRect/>
          </a:stretch>
        </p:blipFill>
        <p:spPr>
          <a:xfrm>
            <a:off x="179512" y="2564880"/>
            <a:ext cx="7240578" cy="1224170"/>
          </a:xfrm>
          <a:prstGeom prst="rect">
            <a:avLst/>
          </a:prstGeom>
        </p:spPr>
      </p:pic>
      <p:graphicFrame>
        <p:nvGraphicFramePr>
          <p:cNvPr id="6" name="表 5"/>
          <p:cNvGraphicFramePr>
            <a:graphicFrameLocks noGrp="1"/>
          </p:cNvGraphicFramePr>
          <p:nvPr>
            <p:extLst>
              <p:ext uri="{D42A27DB-BD31-4B8C-83A1-F6EECF244321}">
                <p14:modId xmlns:p14="http://schemas.microsoft.com/office/powerpoint/2010/main" val="246746656"/>
              </p:ext>
            </p:extLst>
          </p:nvPr>
        </p:nvGraphicFramePr>
        <p:xfrm>
          <a:off x="251399" y="4495328"/>
          <a:ext cx="7930575" cy="1940560"/>
        </p:xfrm>
        <a:graphic>
          <a:graphicData uri="http://schemas.openxmlformats.org/drawingml/2006/table">
            <a:tbl>
              <a:tblPr firstRow="1" bandRow="1">
                <a:tableStyleId>{93296810-A885-4BE3-A3E7-6D5BEEA58F35}</a:tableStyleId>
              </a:tblPr>
              <a:tblGrid>
                <a:gridCol w="1080151">
                  <a:extLst>
                    <a:ext uri="{9D8B030D-6E8A-4147-A177-3AD203B41FA5}">
                      <a16:colId xmlns:a16="http://schemas.microsoft.com/office/drawing/2014/main" val="2448772164"/>
                    </a:ext>
                  </a:extLst>
                </a:gridCol>
                <a:gridCol w="1728240">
                  <a:extLst>
                    <a:ext uri="{9D8B030D-6E8A-4147-A177-3AD203B41FA5}">
                      <a16:colId xmlns:a16="http://schemas.microsoft.com/office/drawing/2014/main" val="1334665212"/>
                    </a:ext>
                  </a:extLst>
                </a:gridCol>
                <a:gridCol w="864120">
                  <a:extLst>
                    <a:ext uri="{9D8B030D-6E8A-4147-A177-3AD203B41FA5}">
                      <a16:colId xmlns:a16="http://schemas.microsoft.com/office/drawing/2014/main" val="3272670384"/>
                    </a:ext>
                  </a:extLst>
                </a:gridCol>
                <a:gridCol w="1302124">
                  <a:extLst>
                    <a:ext uri="{9D8B030D-6E8A-4147-A177-3AD203B41FA5}">
                      <a16:colId xmlns:a16="http://schemas.microsoft.com/office/drawing/2014/main" val="1387883647"/>
                    </a:ext>
                  </a:extLst>
                </a:gridCol>
                <a:gridCol w="1730307">
                  <a:extLst>
                    <a:ext uri="{9D8B030D-6E8A-4147-A177-3AD203B41FA5}">
                      <a16:colId xmlns:a16="http://schemas.microsoft.com/office/drawing/2014/main" val="360698662"/>
                    </a:ext>
                  </a:extLst>
                </a:gridCol>
                <a:gridCol w="1225633">
                  <a:extLst>
                    <a:ext uri="{9D8B030D-6E8A-4147-A177-3AD203B41FA5}">
                      <a16:colId xmlns:a16="http://schemas.microsoft.com/office/drawing/2014/main" val="3291335556"/>
                    </a:ext>
                  </a:extLst>
                </a:gridCol>
              </a:tblGrid>
              <a:tr h="370840">
                <a:tc>
                  <a:txBody>
                    <a:bodyPr/>
                    <a:lstStyle/>
                    <a:p>
                      <a:r>
                        <a:rPr kumimoji="1" lang="ja-JP" altLang="en-US" sz="1200" smtClean="0"/>
                        <a:t>メニュー</a:t>
                      </a:r>
                      <a:endParaRPr kumimoji="1" lang="ja-JP" altLang="en-US" sz="1200"/>
                    </a:p>
                  </a:txBody>
                  <a:tcPr/>
                </a:tc>
                <a:tc>
                  <a:txBody>
                    <a:bodyPr/>
                    <a:lstStyle/>
                    <a:p>
                      <a:r>
                        <a:rPr kumimoji="1" lang="ja-JP" altLang="en-US" sz="1200" smtClean="0"/>
                        <a:t>項目</a:t>
                      </a:r>
                      <a:endParaRPr kumimoji="1" lang="ja-JP" altLang="en-US" sz="1200"/>
                    </a:p>
                  </a:txBody>
                  <a:tcPr/>
                </a:tc>
                <a:tc>
                  <a:txBody>
                    <a:bodyPr/>
                    <a:lstStyle/>
                    <a:p>
                      <a:r>
                        <a:rPr kumimoji="1" lang="ja-JP" altLang="en-US" sz="1200" smtClean="0"/>
                        <a:t>登録方式</a:t>
                      </a:r>
                      <a:endParaRPr kumimoji="1" lang="ja-JP" altLang="en-US" sz="1200"/>
                    </a:p>
                  </a:txBody>
                  <a:tcPr/>
                </a:tc>
                <a:tc>
                  <a:txBody>
                    <a:bodyPr/>
                    <a:lstStyle/>
                    <a:p>
                      <a:r>
                        <a:rPr kumimoji="1" lang="en-US" altLang="ja-JP" sz="1200" smtClean="0"/>
                        <a:t>Movement</a:t>
                      </a:r>
                      <a:endParaRPr kumimoji="1" lang="ja-JP" altLang="en-US" sz="1200"/>
                    </a:p>
                  </a:txBody>
                  <a:tcPr/>
                </a:tc>
                <a:tc>
                  <a:txBody>
                    <a:bodyPr/>
                    <a:lstStyle/>
                    <a:p>
                      <a:r>
                        <a:rPr kumimoji="1" lang="en-US" altLang="ja-JP" sz="1200" smtClean="0"/>
                        <a:t>Value</a:t>
                      </a:r>
                      <a:r>
                        <a:rPr kumimoji="1" lang="ja-JP" altLang="en-US" sz="1200" smtClean="0"/>
                        <a:t>変数</a:t>
                      </a:r>
                      <a:r>
                        <a:rPr kumimoji="1" lang="en-US" altLang="ja-JP" sz="1200" smtClean="0"/>
                        <a:t/>
                      </a:r>
                      <a:br>
                        <a:rPr kumimoji="1" lang="en-US" altLang="ja-JP" sz="1200" smtClean="0"/>
                      </a:br>
                      <a:r>
                        <a:rPr kumimoji="1" lang="ja-JP" altLang="en-US" sz="1200" smtClean="0"/>
                        <a:t>変数名</a:t>
                      </a:r>
                      <a:endParaRPr kumimoji="1" lang="ja-JP" altLang="en-US" sz="1200"/>
                    </a:p>
                  </a:txBody>
                  <a:tcPr/>
                </a:tc>
                <a:tc>
                  <a:txBody>
                    <a:bodyPr/>
                    <a:lstStyle/>
                    <a:p>
                      <a:r>
                        <a:rPr kumimoji="1" lang="ja-JP" altLang="en-US" sz="1200" smtClean="0"/>
                        <a:t>代入順序</a:t>
                      </a:r>
                      <a:endParaRPr kumimoji="1" lang="ja-JP" altLang="en-US" sz="1200"/>
                    </a:p>
                  </a:txBody>
                  <a:tcPr/>
                </a:tc>
                <a:extLst>
                  <a:ext uri="{0D108BD9-81ED-4DB2-BD59-A6C34878D82A}">
                    <a16:rowId xmlns:a16="http://schemas.microsoft.com/office/drawing/2014/main" val="634671748"/>
                  </a:ext>
                </a:extLst>
              </a:tr>
              <a:tr h="370840">
                <a:tc>
                  <a:txBody>
                    <a:bodyPr/>
                    <a:lstStyle/>
                    <a:p>
                      <a:r>
                        <a:rPr kumimoji="1" lang="en-US" altLang="ja-JP" sz="1200" smtClean="0"/>
                        <a:t>Pioneer</a:t>
                      </a:r>
                      <a:r>
                        <a:rPr kumimoji="1" lang="ja-JP" altLang="en-US" sz="1200" smtClean="0"/>
                        <a:t>実践</a:t>
                      </a:r>
                      <a:endParaRPr kumimoji="1" lang="ja-JP" altLang="en-US" sz="1200"/>
                    </a:p>
                  </a:txBody>
                  <a:tcPr/>
                </a:tc>
                <a:tc>
                  <a:txBody>
                    <a:bodyPr/>
                    <a:lstStyle/>
                    <a:p>
                      <a:r>
                        <a:rPr kumimoji="1" lang="en-US" altLang="ja-JP" sz="1200" err="1" smtClean="0"/>
                        <a:t>hosts_ip</a:t>
                      </a:r>
                      <a:endParaRPr kumimoji="1" lang="ja-JP" altLang="en-US" sz="1200"/>
                    </a:p>
                  </a:txBody>
                  <a:tcPr/>
                </a:tc>
                <a:tc>
                  <a:txBody>
                    <a:bodyPr/>
                    <a:lstStyle/>
                    <a:p>
                      <a:r>
                        <a:rPr kumimoji="1" lang="en-US" altLang="ja-JP" sz="1200" smtClean="0"/>
                        <a:t>Value</a:t>
                      </a:r>
                      <a:r>
                        <a:rPr kumimoji="1" lang="ja-JP" altLang="en-US" sz="1200" smtClean="0"/>
                        <a:t>型</a:t>
                      </a:r>
                      <a:endParaRPr kumimoji="1" lang="ja-JP" altLang="en-US" sz="12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err="1" smtClean="0"/>
                        <a:t>add_hosts</a:t>
                      </a:r>
                      <a:endParaRPr kumimoji="1" lang="ja-JP" altLang="en-US" sz="1200"/>
                    </a:p>
                  </a:txBody>
                  <a:tcPr/>
                </a:tc>
                <a:tc>
                  <a:txBody>
                    <a:bodyPr/>
                    <a:lstStyle/>
                    <a:p>
                      <a:r>
                        <a:rPr kumimoji="1" lang="en-US" altLang="ja-JP" sz="1200" err="1" smtClean="0"/>
                        <a:t>VAR_hosts_ip</a:t>
                      </a:r>
                      <a:endParaRPr kumimoji="1" lang="ja-JP" altLang="en-US" sz="1200"/>
                    </a:p>
                  </a:txBody>
                  <a:tcPr/>
                </a:tc>
                <a:tc>
                  <a:txBody>
                    <a:bodyPr/>
                    <a:lstStyle/>
                    <a:p>
                      <a:r>
                        <a:rPr kumimoji="1" lang="en-US" altLang="ja-JP" sz="1200" smtClean="0"/>
                        <a:t>1</a:t>
                      </a:r>
                      <a:endParaRPr kumimoji="1" lang="ja-JP" altLang="en-US" sz="1200"/>
                    </a:p>
                  </a:txBody>
                  <a:tcPr/>
                </a:tc>
                <a:extLst>
                  <a:ext uri="{0D108BD9-81ED-4DB2-BD59-A6C34878D82A}">
                    <a16:rowId xmlns:a16="http://schemas.microsoft.com/office/drawing/2014/main" val="403214773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smtClean="0"/>
                        <a:t>Pioneer</a:t>
                      </a:r>
                      <a:r>
                        <a:rPr kumimoji="1" lang="ja-JP" altLang="en-US" sz="1200" smtClean="0"/>
                        <a:t>実践</a:t>
                      </a:r>
                      <a:endParaRPr kumimoji="1" lang="ja-JP" altLang="en-US" sz="12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err="1" smtClean="0"/>
                        <a:t>hosts_ip_second</a:t>
                      </a:r>
                      <a:endParaRPr kumimoji="1" lang="ja-JP" altLang="en-US" sz="1200" smtClean="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smtClean="0"/>
                        <a:t>Value</a:t>
                      </a:r>
                      <a:r>
                        <a:rPr kumimoji="1" lang="ja-JP" altLang="en-US" sz="1200" smtClean="0"/>
                        <a:t>型</a:t>
                      </a:r>
                      <a:endParaRPr kumimoji="1" lang="ja-JP" altLang="en-US" sz="12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err="1" smtClean="0"/>
                        <a:t>add_hosts</a:t>
                      </a:r>
                      <a:endParaRPr kumimoji="1" lang="ja-JP" altLang="en-US" sz="1200" smtClean="0"/>
                    </a:p>
                  </a:txBody>
                  <a:tcPr/>
                </a:tc>
                <a:tc>
                  <a:txBody>
                    <a:bodyPr/>
                    <a:lstStyle/>
                    <a:p>
                      <a:r>
                        <a:rPr kumimoji="1" lang="en-US" altLang="ja-JP" sz="1200" err="1" smtClean="0"/>
                        <a:t>VAR_hosts_ip</a:t>
                      </a:r>
                      <a:endParaRPr kumimoji="1" lang="ja-JP" altLang="en-US" sz="1200"/>
                    </a:p>
                  </a:txBody>
                  <a:tcPr/>
                </a:tc>
                <a:tc>
                  <a:txBody>
                    <a:bodyPr/>
                    <a:lstStyle/>
                    <a:p>
                      <a:r>
                        <a:rPr kumimoji="1" lang="en-US" altLang="ja-JP" sz="1200" smtClean="0"/>
                        <a:t>2</a:t>
                      </a:r>
                      <a:endParaRPr kumimoji="1" lang="ja-JP" altLang="en-US" sz="1200"/>
                    </a:p>
                  </a:txBody>
                  <a:tcPr/>
                </a:tc>
                <a:extLst>
                  <a:ext uri="{0D108BD9-81ED-4DB2-BD59-A6C34878D82A}">
                    <a16:rowId xmlns:a16="http://schemas.microsoft.com/office/drawing/2014/main" val="427503662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smtClean="0"/>
                        <a:t>Pioneer</a:t>
                      </a:r>
                      <a:r>
                        <a:rPr kumimoji="1" lang="ja-JP" altLang="en-US" sz="1200" smtClean="0"/>
                        <a:t>実践</a:t>
                      </a:r>
                      <a:endParaRPr kumimoji="1" lang="ja-JP" altLang="en-US" sz="1200"/>
                    </a:p>
                  </a:txBody>
                  <a:tcPr/>
                </a:tc>
                <a:tc>
                  <a:txBody>
                    <a:bodyPr/>
                    <a:lstStyle/>
                    <a:p>
                      <a:r>
                        <a:rPr kumimoji="1" lang="en-US" altLang="ja-JP" sz="1200" err="1" smtClean="0"/>
                        <a:t>hosts_name</a:t>
                      </a:r>
                      <a:endParaRPr kumimoji="1" lang="ja-JP" altLang="en-US" sz="12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smtClean="0"/>
                        <a:t>Value</a:t>
                      </a:r>
                      <a:r>
                        <a:rPr kumimoji="1" lang="ja-JP" altLang="en-US" sz="1200" smtClean="0"/>
                        <a:t>型</a:t>
                      </a:r>
                      <a:endParaRPr kumimoji="1" lang="ja-JP" altLang="en-US" sz="12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err="1" smtClean="0"/>
                        <a:t>add_hosts</a:t>
                      </a:r>
                      <a:endParaRPr kumimoji="1" lang="ja-JP" altLang="en-US" sz="1200" smtClean="0"/>
                    </a:p>
                  </a:txBody>
                  <a:tcPr/>
                </a:tc>
                <a:tc>
                  <a:txBody>
                    <a:bodyPr/>
                    <a:lstStyle/>
                    <a:p>
                      <a:r>
                        <a:rPr kumimoji="1" lang="en-US" altLang="ja-JP" sz="1200" err="1" smtClean="0"/>
                        <a:t>VAR_hosts_name</a:t>
                      </a:r>
                      <a:endParaRPr kumimoji="1" lang="ja-JP" altLang="en-US" sz="1200"/>
                    </a:p>
                  </a:txBody>
                  <a:tcPr/>
                </a:tc>
                <a:tc>
                  <a:txBody>
                    <a:bodyPr/>
                    <a:lstStyle/>
                    <a:p>
                      <a:r>
                        <a:rPr kumimoji="1" lang="en-US" altLang="ja-JP" sz="1200" smtClean="0"/>
                        <a:t>1</a:t>
                      </a:r>
                      <a:endParaRPr kumimoji="1" lang="ja-JP" altLang="en-US" sz="1200"/>
                    </a:p>
                  </a:txBody>
                  <a:tcPr/>
                </a:tc>
                <a:extLst>
                  <a:ext uri="{0D108BD9-81ED-4DB2-BD59-A6C34878D82A}">
                    <a16:rowId xmlns:a16="http://schemas.microsoft.com/office/drawing/2014/main" val="243565793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smtClean="0"/>
                        <a:t>Pioneer</a:t>
                      </a:r>
                      <a:r>
                        <a:rPr kumimoji="1" lang="ja-JP" altLang="en-US" sz="1200" smtClean="0"/>
                        <a:t>実践</a:t>
                      </a:r>
                      <a:endParaRPr kumimoji="1" lang="ja-JP" altLang="en-US" sz="1200"/>
                    </a:p>
                  </a:txBody>
                  <a:tcPr/>
                </a:tc>
                <a:tc>
                  <a:txBody>
                    <a:bodyPr/>
                    <a:lstStyle/>
                    <a:p>
                      <a:r>
                        <a:rPr kumimoji="1" lang="en-US" altLang="ja-JP" sz="1200" err="1" smtClean="0"/>
                        <a:t>hosts_name_second</a:t>
                      </a:r>
                      <a:endParaRPr kumimoji="1" lang="ja-JP" altLang="en-US" sz="12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smtClean="0"/>
                        <a:t>Value</a:t>
                      </a:r>
                      <a:r>
                        <a:rPr kumimoji="1" lang="ja-JP" altLang="en-US" sz="1200" smtClean="0"/>
                        <a:t>型</a:t>
                      </a:r>
                      <a:endParaRPr kumimoji="1" lang="ja-JP" altLang="en-US" sz="12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err="1" smtClean="0"/>
                        <a:t>add_hosts</a:t>
                      </a:r>
                      <a:endParaRPr kumimoji="1" lang="ja-JP" altLang="en-US" sz="1200" smtClean="0"/>
                    </a:p>
                  </a:txBody>
                  <a:tcPr/>
                </a:tc>
                <a:tc>
                  <a:txBody>
                    <a:bodyPr/>
                    <a:lstStyle/>
                    <a:p>
                      <a:r>
                        <a:rPr kumimoji="1" lang="en-US" altLang="ja-JP" sz="1200" err="1" smtClean="0"/>
                        <a:t>VAR_hosts_name</a:t>
                      </a:r>
                      <a:endParaRPr kumimoji="1" lang="ja-JP" altLang="en-US" sz="1200"/>
                    </a:p>
                  </a:txBody>
                  <a:tcPr/>
                </a:tc>
                <a:tc>
                  <a:txBody>
                    <a:bodyPr/>
                    <a:lstStyle/>
                    <a:p>
                      <a:r>
                        <a:rPr kumimoji="1" lang="en-US" altLang="ja-JP" sz="1200" smtClean="0"/>
                        <a:t>2</a:t>
                      </a:r>
                      <a:endParaRPr kumimoji="1" lang="ja-JP" altLang="en-US" sz="1200"/>
                    </a:p>
                  </a:txBody>
                  <a:tcPr/>
                </a:tc>
                <a:extLst>
                  <a:ext uri="{0D108BD9-81ED-4DB2-BD59-A6C34878D82A}">
                    <a16:rowId xmlns:a16="http://schemas.microsoft.com/office/drawing/2014/main" val="2160013511"/>
                  </a:ext>
                </a:extLst>
              </a:tr>
            </a:tbl>
          </a:graphicData>
        </a:graphic>
      </p:graphicFrame>
      <p:sp>
        <p:nvSpPr>
          <p:cNvPr id="7" name="角丸四角形 6"/>
          <p:cNvSpPr/>
          <p:nvPr/>
        </p:nvSpPr>
        <p:spPr bwMode="auto">
          <a:xfrm>
            <a:off x="251399" y="2852920"/>
            <a:ext cx="7168691" cy="648090"/>
          </a:xfrm>
          <a:prstGeom prst="roundRect">
            <a:avLst>
              <a:gd name="adj" fmla="val 5764"/>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smtClean="0">
              <a:solidFill>
                <a:srgbClr val="FF0000"/>
              </a:solidFill>
              <a:latin typeface="+mn-ea"/>
            </a:endParaRPr>
          </a:p>
        </p:txBody>
      </p:sp>
    </p:spTree>
    <p:extLst>
      <p:ext uri="{BB962C8B-B14F-4D97-AF65-F5344CB8AC3E}">
        <p14:creationId xmlns:p14="http://schemas.microsoft.com/office/powerpoint/2010/main" val="14056828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下準備 </a:t>
            </a:r>
            <a:r>
              <a:rPr kumimoji="1" lang="en-US" altLang="ja-JP" smtClean="0"/>
              <a:t>(2/2) </a:t>
            </a:r>
            <a:r>
              <a:rPr kumimoji="1" lang="ja-JP" altLang="en-US" smtClean="0"/>
              <a:t>メニューグループの作成</a:t>
            </a:r>
            <a:endParaRPr kumimoji="1" lang="ja-JP" altLang="en-US"/>
          </a:p>
        </p:txBody>
      </p:sp>
      <p:sp>
        <p:nvSpPr>
          <p:cNvPr id="3" name="コンテンツ プレースホルダー 2"/>
          <p:cNvSpPr>
            <a:spLocks noGrp="1"/>
          </p:cNvSpPr>
          <p:nvPr>
            <p:ph sz="quarter" idx="10"/>
          </p:nvPr>
        </p:nvSpPr>
        <p:spPr/>
        <p:txBody>
          <a:bodyPr/>
          <a:lstStyle/>
          <a:p>
            <a:r>
              <a:rPr kumimoji="1" lang="ja-JP" altLang="en-US" b="1" smtClean="0"/>
              <a:t>メニューグループの作成</a:t>
            </a:r>
            <a:r>
              <a:rPr lang="en-US" altLang="ja-JP"/>
              <a:t/>
            </a:r>
            <a:br>
              <a:rPr lang="en-US" altLang="ja-JP"/>
            </a:br>
            <a:r>
              <a:rPr lang="ja-JP" altLang="en-US" sz="1600" smtClean="0"/>
              <a:t>各章で作成するメニュー（パラメータシート）が所属するメニューグループを</a:t>
            </a:r>
            <a:r>
              <a:rPr lang="en-US" altLang="ja-JP" sz="1600" smtClean="0"/>
              <a:t/>
            </a:r>
            <a:br>
              <a:rPr lang="en-US" altLang="ja-JP" sz="1600" smtClean="0"/>
            </a:br>
            <a:r>
              <a:rPr lang="ja-JP" altLang="en-US" sz="1600" smtClean="0"/>
              <a:t>作成しましょう。</a:t>
            </a:r>
            <a:r>
              <a:rPr lang="en-US" altLang="ja-JP" sz="1600" smtClean="0"/>
              <a:t/>
            </a:r>
            <a:br>
              <a:rPr lang="en-US" altLang="ja-JP" sz="1600" smtClean="0"/>
            </a:br>
            <a:r>
              <a:rPr lang="ja-JP" altLang="en-US" sz="1600" smtClean="0"/>
              <a:t>参照用に所属させるメニューグループも合わせて作成してください。</a:t>
            </a:r>
            <a:endParaRPr lang="en-US" altLang="ja-JP" sz="1600"/>
          </a:p>
          <a:p>
            <a:pPr marL="0" indent="0">
              <a:lnSpc>
                <a:spcPct val="150000"/>
              </a:lnSpc>
              <a:buNone/>
            </a:pPr>
            <a:r>
              <a:rPr lang="ja-JP" altLang="en-US" sz="1600" smtClean="0"/>
              <a:t>メニュー</a:t>
            </a:r>
            <a:r>
              <a:rPr lang="en-US" altLang="ja-JP" sz="1600" smtClean="0"/>
              <a:t>:</a:t>
            </a:r>
            <a:r>
              <a:rPr lang="ja-JP" altLang="en-US" sz="1600" smtClean="0"/>
              <a:t> </a:t>
            </a:r>
            <a:r>
              <a:rPr lang="ja-JP" altLang="en-US" sz="1600" b="1" smtClean="0"/>
              <a:t>管理コンソール </a:t>
            </a:r>
            <a:r>
              <a:rPr lang="en-US" altLang="ja-JP" sz="1600" b="1" smtClean="0"/>
              <a:t>&gt; </a:t>
            </a:r>
            <a:r>
              <a:rPr lang="ja-JP" altLang="en-US" sz="1600" b="1" smtClean="0"/>
              <a:t>メニューグループ管理</a:t>
            </a:r>
            <a:endParaRPr lang="en-US" altLang="ja-JP" sz="1600" b="1" smtClean="0"/>
          </a:p>
          <a:p>
            <a:pPr marL="457200" indent="-457200">
              <a:buFont typeface="+mj-ea"/>
              <a:buAutoNum type="circleNumDbPlain"/>
            </a:pPr>
            <a:r>
              <a:rPr lang="ja-JP" altLang="en-US" sz="1600" smtClean="0"/>
              <a:t>登録 </a:t>
            </a:r>
            <a:r>
              <a:rPr lang="en-US" altLang="ja-JP" sz="1600" smtClean="0"/>
              <a:t>&gt;</a:t>
            </a:r>
            <a:r>
              <a:rPr lang="ja-JP" altLang="en-US" sz="1600" smtClean="0"/>
              <a:t> 登録開始 を押下する。</a:t>
            </a:r>
            <a:endParaRPr lang="en-US" altLang="ja-JP" sz="1600" smtClean="0"/>
          </a:p>
          <a:p>
            <a:pPr marL="457200" indent="-457200">
              <a:buFont typeface="+mj-ea"/>
              <a:buAutoNum type="circleNumDbPlain"/>
            </a:pPr>
            <a:r>
              <a:rPr lang="ja-JP" altLang="en-US" sz="1600"/>
              <a:t>各項目へ下記のように入力する。</a:t>
            </a:r>
            <a:endParaRPr lang="en-US" altLang="ja-JP" sz="1800" smtClean="0"/>
          </a:p>
        </p:txBody>
      </p:sp>
      <p:pic>
        <p:nvPicPr>
          <p:cNvPr id="4" name="図 3"/>
          <p:cNvPicPr>
            <a:picLocks noChangeAspect="1"/>
          </p:cNvPicPr>
          <p:nvPr/>
        </p:nvPicPr>
        <p:blipFill>
          <a:blip r:embed="rId2"/>
          <a:stretch>
            <a:fillRect/>
          </a:stretch>
        </p:blipFill>
        <p:spPr>
          <a:xfrm>
            <a:off x="164888" y="3210026"/>
            <a:ext cx="4693353" cy="2105666"/>
          </a:xfrm>
          <a:prstGeom prst="rect">
            <a:avLst/>
          </a:prstGeom>
        </p:spPr>
      </p:pic>
      <p:graphicFrame>
        <p:nvGraphicFramePr>
          <p:cNvPr id="5" name="表 4"/>
          <p:cNvGraphicFramePr>
            <a:graphicFrameLocks noGrp="1"/>
          </p:cNvGraphicFramePr>
          <p:nvPr>
            <p:extLst>
              <p:ext uri="{D42A27DB-BD31-4B8C-83A1-F6EECF244321}">
                <p14:modId xmlns:p14="http://schemas.microsoft.com/office/powerpoint/2010/main" val="3433800643"/>
              </p:ext>
            </p:extLst>
          </p:nvPr>
        </p:nvGraphicFramePr>
        <p:xfrm>
          <a:off x="195229" y="5373270"/>
          <a:ext cx="4304762" cy="936129"/>
        </p:xfrm>
        <a:graphic>
          <a:graphicData uri="http://schemas.openxmlformats.org/drawingml/2006/table">
            <a:tbl>
              <a:tblPr firstRow="1" bandRow="1">
                <a:tableStyleId>{93296810-A885-4BE3-A3E7-6D5BEEA58F35}</a:tableStyleId>
              </a:tblPr>
              <a:tblGrid>
                <a:gridCol w="3296621">
                  <a:extLst>
                    <a:ext uri="{9D8B030D-6E8A-4147-A177-3AD203B41FA5}">
                      <a16:colId xmlns:a16="http://schemas.microsoft.com/office/drawing/2014/main" val="3754364112"/>
                    </a:ext>
                  </a:extLst>
                </a:gridCol>
                <a:gridCol w="1008141">
                  <a:extLst>
                    <a:ext uri="{9D8B030D-6E8A-4147-A177-3AD203B41FA5}">
                      <a16:colId xmlns:a16="http://schemas.microsoft.com/office/drawing/2014/main" val="2676737834"/>
                    </a:ext>
                  </a:extLst>
                </a:gridCol>
              </a:tblGrid>
              <a:tr h="312043">
                <a:tc>
                  <a:txBody>
                    <a:bodyPr/>
                    <a:lstStyle/>
                    <a:p>
                      <a:r>
                        <a:rPr kumimoji="1" lang="ja-JP" altLang="en-US" sz="1400" smtClean="0"/>
                        <a:t>メニューグループ名称</a:t>
                      </a:r>
                      <a:endParaRPr kumimoji="1" lang="ja-JP" altLang="en-US" sz="1400"/>
                    </a:p>
                  </a:txBody>
                  <a:tcPr/>
                </a:tc>
                <a:tc>
                  <a:txBody>
                    <a:bodyPr/>
                    <a:lstStyle/>
                    <a:p>
                      <a:r>
                        <a:rPr kumimoji="1" lang="ja-JP" altLang="en-US" sz="1400" smtClean="0"/>
                        <a:t>表示順序</a:t>
                      </a:r>
                      <a:endParaRPr kumimoji="1" lang="ja-JP" altLang="en-US" sz="1400"/>
                    </a:p>
                  </a:txBody>
                  <a:tcPr/>
                </a:tc>
                <a:extLst>
                  <a:ext uri="{0D108BD9-81ED-4DB2-BD59-A6C34878D82A}">
                    <a16:rowId xmlns:a16="http://schemas.microsoft.com/office/drawing/2014/main" val="3398242761"/>
                  </a:ext>
                </a:extLst>
              </a:tr>
              <a:tr h="312043">
                <a:tc>
                  <a:txBody>
                    <a:bodyPr/>
                    <a:lstStyle/>
                    <a:p>
                      <a:r>
                        <a:rPr kumimoji="1" lang="en-US" altLang="ja-JP" sz="1400" smtClean="0"/>
                        <a:t>AnsibleDriver</a:t>
                      </a:r>
                      <a:r>
                        <a:rPr kumimoji="1" lang="ja-JP" altLang="en-US" sz="1400" smtClean="0"/>
                        <a:t>実践用</a:t>
                      </a:r>
                      <a:endParaRPr kumimoji="1" lang="ja-JP" altLang="en-US" sz="1400"/>
                    </a:p>
                  </a:txBody>
                  <a:tcPr/>
                </a:tc>
                <a:tc>
                  <a:txBody>
                    <a:bodyPr/>
                    <a:lstStyle/>
                    <a:p>
                      <a:r>
                        <a:rPr kumimoji="1" lang="en-US" altLang="ja-JP" sz="1400" smtClean="0"/>
                        <a:t>110</a:t>
                      </a:r>
                      <a:endParaRPr kumimoji="1" lang="ja-JP" altLang="en-US" sz="1400"/>
                    </a:p>
                  </a:txBody>
                  <a:tcPr/>
                </a:tc>
                <a:extLst>
                  <a:ext uri="{0D108BD9-81ED-4DB2-BD59-A6C34878D82A}">
                    <a16:rowId xmlns:a16="http://schemas.microsoft.com/office/drawing/2014/main" val="1338628676"/>
                  </a:ext>
                </a:extLst>
              </a:tr>
              <a:tr h="312043">
                <a:tc>
                  <a:txBody>
                    <a:bodyPr/>
                    <a:lstStyle/>
                    <a:p>
                      <a:r>
                        <a:rPr kumimoji="1" lang="en-US" altLang="ja-JP" sz="1400" smtClean="0"/>
                        <a:t>AnsibleDriver</a:t>
                      </a:r>
                      <a:r>
                        <a:rPr kumimoji="1" lang="ja-JP" altLang="en-US" sz="1400" smtClean="0"/>
                        <a:t>実践用（参照用）</a:t>
                      </a:r>
                      <a:endParaRPr kumimoji="1" lang="ja-JP" altLang="en-US" sz="1400"/>
                    </a:p>
                  </a:txBody>
                  <a:tcPr/>
                </a:tc>
                <a:tc>
                  <a:txBody>
                    <a:bodyPr/>
                    <a:lstStyle/>
                    <a:p>
                      <a:r>
                        <a:rPr kumimoji="1" lang="en-US" altLang="ja-JP" sz="1400" smtClean="0"/>
                        <a:t>115</a:t>
                      </a:r>
                      <a:endParaRPr kumimoji="1" lang="ja-JP" altLang="en-US" sz="1400"/>
                    </a:p>
                  </a:txBody>
                  <a:tcPr/>
                </a:tc>
                <a:extLst>
                  <a:ext uri="{0D108BD9-81ED-4DB2-BD59-A6C34878D82A}">
                    <a16:rowId xmlns:a16="http://schemas.microsoft.com/office/drawing/2014/main" val="175685121"/>
                  </a:ext>
                </a:extLst>
              </a:tr>
            </a:tbl>
          </a:graphicData>
        </a:graphic>
      </p:graphicFrame>
      <p:sp>
        <p:nvSpPr>
          <p:cNvPr id="6" name="角丸四角形 5"/>
          <p:cNvSpPr/>
          <p:nvPr/>
        </p:nvSpPr>
        <p:spPr bwMode="auto">
          <a:xfrm flipV="1">
            <a:off x="323410" y="3645029"/>
            <a:ext cx="4534831" cy="648089"/>
          </a:xfrm>
          <a:prstGeom prst="roundRect">
            <a:avLst>
              <a:gd name="adj" fmla="val 5764"/>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smtClean="0">
              <a:solidFill>
                <a:srgbClr val="FF0000"/>
              </a:solidFill>
              <a:latin typeface="+mn-ea"/>
            </a:endParaRPr>
          </a:p>
        </p:txBody>
      </p:sp>
    </p:spTree>
    <p:extLst>
      <p:ext uri="{BB962C8B-B14F-4D97-AF65-F5344CB8AC3E}">
        <p14:creationId xmlns:p14="http://schemas.microsoft.com/office/powerpoint/2010/main" val="275977715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smtClean="0"/>
              <a:t>3</a:t>
            </a:r>
            <a:r>
              <a:rPr kumimoji="1" lang="en-US" altLang="ja-JP" smtClean="0"/>
              <a:t>.8 </a:t>
            </a:r>
            <a:r>
              <a:rPr kumimoji="1" lang="ja-JP" altLang="en-US" smtClean="0"/>
              <a:t>代入値・対象ホストの確認</a:t>
            </a:r>
            <a:endParaRPr kumimoji="1" lang="ja-JP" altLang="en-US"/>
          </a:p>
        </p:txBody>
      </p:sp>
      <p:sp>
        <p:nvSpPr>
          <p:cNvPr id="3" name="コンテンツ プレースホルダー 2"/>
          <p:cNvSpPr>
            <a:spLocks noGrp="1"/>
          </p:cNvSpPr>
          <p:nvPr>
            <p:ph sz="quarter" idx="10"/>
          </p:nvPr>
        </p:nvSpPr>
        <p:spPr/>
        <p:txBody>
          <a:bodyPr/>
          <a:lstStyle/>
          <a:p>
            <a:r>
              <a:rPr lang="ja-JP" altLang="en-US" b="1" smtClean="0"/>
              <a:t>代入値と作業対象ホストを確認する</a:t>
            </a:r>
            <a:r>
              <a:rPr lang="en-US" altLang="ja-JP" b="1"/>
              <a:t/>
            </a:r>
            <a:br>
              <a:rPr lang="en-US" altLang="ja-JP" b="1"/>
            </a:br>
            <a:r>
              <a:rPr lang="ja-JP" altLang="en-US" sz="1600" smtClean="0"/>
              <a:t>代入値自動登録により指定された値と対象ホストを確認しましょう。</a:t>
            </a:r>
            <a:endParaRPr kumimoji="1" lang="en-US" altLang="ja-JP" sz="1600"/>
          </a:p>
          <a:p>
            <a:pPr marL="0" indent="0">
              <a:buNone/>
            </a:pPr>
            <a:endParaRPr lang="en-US" altLang="ja-JP" sz="1600" smtClean="0"/>
          </a:p>
          <a:p>
            <a:pPr marL="0" indent="0">
              <a:buNone/>
            </a:pPr>
            <a:r>
              <a:rPr lang="ja-JP" altLang="en-US" sz="1600"/>
              <a:t>メニュー</a:t>
            </a:r>
            <a:r>
              <a:rPr lang="en-US" altLang="ja-JP" sz="1600"/>
              <a:t>:</a:t>
            </a:r>
            <a:r>
              <a:rPr lang="ja-JP" altLang="en-US" sz="1600"/>
              <a:t> </a:t>
            </a:r>
            <a:r>
              <a:rPr lang="en-US" altLang="ja-JP" sz="1600" b="1" smtClean="0"/>
              <a:t>Ansible-Pioneer </a:t>
            </a:r>
            <a:r>
              <a:rPr lang="en-US" altLang="ja-JP" sz="1600" b="1"/>
              <a:t>&gt; </a:t>
            </a:r>
            <a:r>
              <a:rPr lang="ja-JP" altLang="en-US" sz="1600" b="1" smtClean="0"/>
              <a:t>作業対象ホスト＆ </a:t>
            </a:r>
            <a:r>
              <a:rPr lang="en-US" altLang="ja-JP" sz="1600" b="1" smtClean="0"/>
              <a:t>Ansible-Pioneer &gt; </a:t>
            </a:r>
            <a:r>
              <a:rPr lang="ja-JP" altLang="en-US" sz="1600" b="1" smtClean="0"/>
              <a:t>代入値</a:t>
            </a:r>
            <a:r>
              <a:rPr lang="ja-JP" altLang="en-US" sz="1600" b="1"/>
              <a:t>管理</a:t>
            </a:r>
            <a:endParaRPr lang="en-US" altLang="ja-JP" sz="1600" b="1" smtClean="0"/>
          </a:p>
          <a:p>
            <a:pPr marL="457200" indent="-457200">
              <a:buFont typeface="+mj-ea"/>
              <a:buAutoNum type="circleNumDbPlain"/>
            </a:pPr>
            <a:r>
              <a:rPr lang="en-US" altLang="ja-JP" sz="1600" smtClean="0"/>
              <a:t>[</a:t>
            </a:r>
            <a:r>
              <a:rPr lang="ja-JP" altLang="en-US" sz="1600" smtClean="0"/>
              <a:t>フィルタ</a:t>
            </a:r>
            <a:r>
              <a:rPr lang="en-US" altLang="ja-JP" sz="1600" smtClean="0"/>
              <a:t>]</a:t>
            </a:r>
            <a:r>
              <a:rPr lang="ja-JP" altLang="en-US" sz="1600" smtClean="0"/>
              <a:t>を押下する</a:t>
            </a:r>
          </a:p>
          <a:p>
            <a:pPr marL="457200" indent="-457200">
              <a:buFont typeface="+mj-ea"/>
              <a:buAutoNum type="circleNumDbPlain"/>
            </a:pPr>
            <a:r>
              <a:rPr lang="ja-JP" altLang="en-US" sz="1600" smtClean="0"/>
              <a:t>「</a:t>
            </a:r>
            <a:r>
              <a:rPr lang="en-US" altLang="ja-JP" sz="1600" smtClean="0"/>
              <a:t>pioneer</a:t>
            </a:r>
            <a:r>
              <a:rPr lang="ja-JP" altLang="en-US" sz="1600" smtClean="0"/>
              <a:t>代入値自動登録設定プロシージャ」によって正しい値が指定されていることを確認する。</a:t>
            </a:r>
            <a:endParaRPr kumimoji="1" lang="ja-JP" altLang="en-US" sz="1600"/>
          </a:p>
        </p:txBody>
      </p:sp>
      <p:pic>
        <p:nvPicPr>
          <p:cNvPr id="5" name="図 4"/>
          <p:cNvPicPr>
            <a:picLocks noChangeAspect="1"/>
          </p:cNvPicPr>
          <p:nvPr/>
        </p:nvPicPr>
        <p:blipFill>
          <a:blip r:embed="rId2"/>
          <a:stretch>
            <a:fillRect/>
          </a:stretch>
        </p:blipFill>
        <p:spPr>
          <a:xfrm>
            <a:off x="177723" y="3319645"/>
            <a:ext cx="6264749" cy="1082975"/>
          </a:xfrm>
          <a:prstGeom prst="rect">
            <a:avLst/>
          </a:prstGeom>
        </p:spPr>
      </p:pic>
      <p:pic>
        <p:nvPicPr>
          <p:cNvPr id="7" name="図 6"/>
          <p:cNvPicPr>
            <a:picLocks noChangeAspect="1"/>
          </p:cNvPicPr>
          <p:nvPr/>
        </p:nvPicPr>
        <p:blipFill>
          <a:blip r:embed="rId3"/>
          <a:stretch>
            <a:fillRect/>
          </a:stretch>
        </p:blipFill>
        <p:spPr>
          <a:xfrm>
            <a:off x="180191" y="4765487"/>
            <a:ext cx="7965815" cy="1585482"/>
          </a:xfrm>
          <a:prstGeom prst="rect">
            <a:avLst/>
          </a:prstGeom>
        </p:spPr>
      </p:pic>
      <p:sp>
        <p:nvSpPr>
          <p:cNvPr id="8" name="角丸四角形 7"/>
          <p:cNvSpPr/>
          <p:nvPr/>
        </p:nvSpPr>
        <p:spPr bwMode="auto">
          <a:xfrm>
            <a:off x="177723" y="5122727"/>
            <a:ext cx="7848968" cy="1228241"/>
          </a:xfrm>
          <a:prstGeom prst="roundRect">
            <a:avLst>
              <a:gd name="adj" fmla="val 5764"/>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smtClean="0">
              <a:solidFill>
                <a:srgbClr val="FF0000"/>
              </a:solidFill>
              <a:latin typeface="+mn-ea"/>
            </a:endParaRPr>
          </a:p>
        </p:txBody>
      </p:sp>
      <p:sp>
        <p:nvSpPr>
          <p:cNvPr id="9" name="角丸四角形 8"/>
          <p:cNvSpPr/>
          <p:nvPr/>
        </p:nvSpPr>
        <p:spPr bwMode="auto">
          <a:xfrm>
            <a:off x="263747" y="3730384"/>
            <a:ext cx="6178726" cy="672235"/>
          </a:xfrm>
          <a:prstGeom prst="roundRect">
            <a:avLst>
              <a:gd name="adj" fmla="val 5764"/>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smtClean="0">
              <a:solidFill>
                <a:srgbClr val="FF0000"/>
              </a:solidFill>
              <a:latin typeface="+mn-ea"/>
            </a:endParaRPr>
          </a:p>
        </p:txBody>
      </p:sp>
      <p:sp>
        <p:nvSpPr>
          <p:cNvPr id="4" name="テキスト ボックス 3"/>
          <p:cNvSpPr txBox="1"/>
          <p:nvPr/>
        </p:nvSpPr>
        <p:spPr>
          <a:xfrm>
            <a:off x="140793" y="3099999"/>
            <a:ext cx="1585888" cy="307777"/>
          </a:xfrm>
          <a:prstGeom prst="rect">
            <a:avLst/>
          </a:prstGeom>
          <a:noFill/>
        </p:spPr>
        <p:txBody>
          <a:bodyPr wrap="square" rtlCol="0">
            <a:spAutoFit/>
          </a:bodyPr>
          <a:lstStyle/>
          <a:p>
            <a:r>
              <a:rPr kumimoji="1" lang="ja-JP" altLang="en-US" sz="1400" u="sng" smtClean="0"/>
              <a:t>作業対象ホスト</a:t>
            </a:r>
            <a:endParaRPr kumimoji="1" lang="ja-JP" altLang="en-US" sz="1400" u="sng"/>
          </a:p>
        </p:txBody>
      </p:sp>
      <p:sp>
        <p:nvSpPr>
          <p:cNvPr id="10" name="テキスト ボックス 9"/>
          <p:cNvSpPr txBox="1"/>
          <p:nvPr/>
        </p:nvSpPr>
        <p:spPr>
          <a:xfrm>
            <a:off x="107380" y="4545327"/>
            <a:ext cx="1585888" cy="307777"/>
          </a:xfrm>
          <a:prstGeom prst="rect">
            <a:avLst/>
          </a:prstGeom>
          <a:noFill/>
        </p:spPr>
        <p:txBody>
          <a:bodyPr wrap="square" rtlCol="0">
            <a:spAutoFit/>
          </a:bodyPr>
          <a:lstStyle/>
          <a:p>
            <a:r>
              <a:rPr kumimoji="1" lang="ja-JP" altLang="en-US" sz="1400" u="sng" smtClean="0"/>
              <a:t>代入値管理</a:t>
            </a:r>
            <a:endParaRPr kumimoji="1" lang="ja-JP" altLang="en-US" sz="1400" u="sng"/>
          </a:p>
        </p:txBody>
      </p:sp>
    </p:spTree>
    <p:extLst>
      <p:ext uri="{BB962C8B-B14F-4D97-AF65-F5344CB8AC3E}">
        <p14:creationId xmlns:p14="http://schemas.microsoft.com/office/powerpoint/2010/main" val="427901933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smtClean="0"/>
              <a:t>3.9</a:t>
            </a:r>
            <a:r>
              <a:rPr kumimoji="1" lang="en-US" altLang="ja-JP" smtClean="0"/>
              <a:t> </a:t>
            </a:r>
            <a:r>
              <a:rPr kumimoji="1" lang="ja-JP" altLang="en-US" smtClean="0"/>
              <a:t>作業の実行 </a:t>
            </a:r>
            <a:r>
              <a:rPr lang="en-US" altLang="ja-JP"/>
              <a:t>(1/2)</a:t>
            </a:r>
            <a:endParaRPr kumimoji="1" lang="ja-JP" altLang="en-US"/>
          </a:p>
        </p:txBody>
      </p:sp>
      <p:sp>
        <p:nvSpPr>
          <p:cNvPr id="3" name="コンテンツ プレースホルダー 2"/>
          <p:cNvSpPr>
            <a:spLocks noGrp="1"/>
          </p:cNvSpPr>
          <p:nvPr>
            <p:ph sz="quarter" idx="10"/>
          </p:nvPr>
        </p:nvSpPr>
        <p:spPr/>
        <p:txBody>
          <a:bodyPr/>
          <a:lstStyle/>
          <a:p>
            <a:r>
              <a:rPr kumimoji="1" lang="en-US" altLang="ja-JP" b="1" smtClean="0"/>
              <a:t>Movement</a:t>
            </a:r>
            <a:r>
              <a:rPr kumimoji="1" lang="ja-JP" altLang="en-US" b="1" smtClean="0"/>
              <a:t>を直接実行する</a:t>
            </a:r>
            <a:r>
              <a:rPr lang="en-US" altLang="ja-JP" b="1"/>
              <a:t/>
            </a:r>
            <a:br>
              <a:rPr lang="en-US" altLang="ja-JP" b="1"/>
            </a:br>
            <a:r>
              <a:rPr lang="ja-JP" altLang="en-US" sz="1600" smtClean="0"/>
              <a:t>本シナリオで作成した</a:t>
            </a:r>
            <a:r>
              <a:rPr lang="en-US" altLang="ja-JP" sz="1600" smtClean="0"/>
              <a:t>Movement</a:t>
            </a:r>
            <a:r>
              <a:rPr lang="ja-JP" altLang="en-US" sz="1600" smtClean="0"/>
              <a:t>は一つです。</a:t>
            </a:r>
            <a:r>
              <a:rPr lang="en-US" altLang="ja-JP" sz="1600"/>
              <a:t/>
            </a:r>
            <a:br>
              <a:rPr lang="en-US" altLang="ja-JP" sz="1600"/>
            </a:br>
            <a:r>
              <a:rPr lang="en-US" altLang="ja-JP" sz="1600" smtClean="0"/>
              <a:t>Conductor</a:t>
            </a:r>
            <a:r>
              <a:rPr lang="ja-JP" altLang="en-US" sz="1600" smtClean="0"/>
              <a:t>を作成する必要はありません。「作業実行」メニューから</a:t>
            </a:r>
            <a:r>
              <a:rPr lang="en-US" altLang="ja-JP" sz="1600" smtClean="0"/>
              <a:t/>
            </a:r>
            <a:br>
              <a:rPr lang="en-US" altLang="ja-JP" sz="1600" smtClean="0"/>
            </a:br>
            <a:r>
              <a:rPr lang="ja-JP" altLang="en-US" sz="1600" smtClean="0">
                <a:solidFill>
                  <a:srgbClr val="FF0000"/>
                </a:solidFill>
              </a:rPr>
              <a:t>個別実行</a:t>
            </a:r>
            <a:r>
              <a:rPr lang="ja-JP" altLang="en-US" sz="1600" smtClean="0"/>
              <a:t>しましょう。</a:t>
            </a:r>
            <a:endParaRPr lang="en-US" altLang="ja-JP" sz="1600"/>
          </a:p>
          <a:p>
            <a:pPr marL="0" indent="0">
              <a:buNone/>
            </a:pPr>
            <a:endParaRPr kumimoji="1" lang="en-US" altLang="ja-JP" sz="1600" smtClean="0"/>
          </a:p>
          <a:p>
            <a:pPr marL="0" indent="0">
              <a:buNone/>
            </a:pPr>
            <a:r>
              <a:rPr lang="ja-JP" altLang="en-US" sz="1600" smtClean="0"/>
              <a:t>メニュー： </a:t>
            </a:r>
            <a:r>
              <a:rPr lang="en-US" altLang="ja-JP" sz="1600" b="1" smtClean="0"/>
              <a:t>Ansible-Pioneer &gt; </a:t>
            </a:r>
            <a:r>
              <a:rPr lang="ja-JP" altLang="en-US" sz="1600" b="1" smtClean="0"/>
              <a:t>作業実行</a:t>
            </a:r>
            <a:endParaRPr lang="en-US" altLang="ja-JP" sz="1600" b="1" smtClean="0"/>
          </a:p>
          <a:p>
            <a:pPr marL="0" indent="0">
              <a:buNone/>
            </a:pPr>
            <a:endParaRPr lang="en-US" altLang="ja-JP" smtClean="0"/>
          </a:p>
          <a:p>
            <a:pPr marL="457200" indent="-457200">
              <a:buFont typeface="+mj-ea"/>
              <a:buAutoNum type="circleNumDbPlain"/>
            </a:pPr>
            <a:endParaRPr lang="en-US" altLang="ja-JP" smtClean="0"/>
          </a:p>
          <a:p>
            <a:pPr marL="457200" indent="-457200">
              <a:buFont typeface="+mj-ea"/>
              <a:buAutoNum type="circleNumDbPlain"/>
            </a:pPr>
            <a:endParaRPr kumimoji="1" lang="en-US" altLang="ja-JP" smtClean="0"/>
          </a:p>
          <a:p>
            <a:pPr marL="0" indent="0">
              <a:buNone/>
            </a:pPr>
            <a:endParaRPr kumimoji="1" lang="ja-JP" altLang="en-US" sz="1800"/>
          </a:p>
        </p:txBody>
      </p:sp>
      <p:grpSp>
        <p:nvGrpSpPr>
          <p:cNvPr id="9" name="グループ化 8"/>
          <p:cNvGrpSpPr/>
          <p:nvPr/>
        </p:nvGrpSpPr>
        <p:grpSpPr>
          <a:xfrm>
            <a:off x="179512" y="2708900"/>
            <a:ext cx="5888818" cy="3312460"/>
            <a:chOff x="179512" y="2636890"/>
            <a:chExt cx="5888818" cy="3312460"/>
          </a:xfrm>
        </p:grpSpPr>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512" y="2636890"/>
              <a:ext cx="5888818" cy="3312460"/>
            </a:xfrm>
            <a:prstGeom prst="rect">
              <a:avLst/>
            </a:prstGeom>
          </p:spPr>
        </p:pic>
        <p:sp>
          <p:nvSpPr>
            <p:cNvPr id="6" name="角丸四角形 5"/>
            <p:cNvSpPr/>
            <p:nvPr/>
          </p:nvSpPr>
          <p:spPr bwMode="auto">
            <a:xfrm>
              <a:off x="991754" y="3437626"/>
              <a:ext cx="4032560" cy="360049"/>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smtClean="0">
                <a:solidFill>
                  <a:srgbClr val="FF0000"/>
                </a:solidFill>
                <a:latin typeface="+mn-ea"/>
              </a:endParaRPr>
            </a:p>
          </p:txBody>
        </p:sp>
        <p:sp>
          <p:nvSpPr>
            <p:cNvPr id="7" name="角丸四角形 6"/>
            <p:cNvSpPr/>
            <p:nvPr/>
          </p:nvSpPr>
          <p:spPr bwMode="auto">
            <a:xfrm>
              <a:off x="965505" y="4555336"/>
              <a:ext cx="3318455" cy="234485"/>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smtClean="0">
                <a:solidFill>
                  <a:srgbClr val="FF0000"/>
                </a:solidFill>
                <a:latin typeface="+mn-ea"/>
              </a:endParaRPr>
            </a:p>
          </p:txBody>
        </p:sp>
        <p:sp>
          <p:nvSpPr>
            <p:cNvPr id="8" name="角丸四角形 7"/>
            <p:cNvSpPr/>
            <p:nvPr/>
          </p:nvSpPr>
          <p:spPr bwMode="auto">
            <a:xfrm>
              <a:off x="1702861" y="5594661"/>
              <a:ext cx="921871" cy="168639"/>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smtClean="0">
                <a:solidFill>
                  <a:srgbClr val="FF0000"/>
                </a:solidFill>
                <a:latin typeface="+mn-ea"/>
              </a:endParaRPr>
            </a:p>
          </p:txBody>
        </p:sp>
      </p:grpSp>
      <p:sp>
        <p:nvSpPr>
          <p:cNvPr id="10" name="角丸四角形 9"/>
          <p:cNvSpPr/>
          <p:nvPr/>
        </p:nvSpPr>
        <p:spPr bwMode="auto">
          <a:xfrm>
            <a:off x="2779304" y="2775119"/>
            <a:ext cx="2448340" cy="432060"/>
          </a:xfrm>
          <a:prstGeom prst="roundRect">
            <a:avLst/>
          </a:prstGeom>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200" smtClean="0">
                <a:solidFill>
                  <a:schemeClr val="tx1"/>
                </a:solidFill>
                <a:latin typeface="+mn-ea"/>
              </a:rPr>
              <a:t>実行する</a:t>
            </a:r>
            <a:r>
              <a:rPr lang="en-US" altLang="ja-JP" sz="1200" smtClean="0">
                <a:solidFill>
                  <a:schemeClr val="tx1"/>
                </a:solidFill>
                <a:latin typeface="+mn-ea"/>
              </a:rPr>
              <a:t>Movement</a:t>
            </a:r>
            <a:r>
              <a:rPr lang="ja-JP" altLang="en-US" sz="1200" smtClean="0">
                <a:solidFill>
                  <a:schemeClr val="tx1"/>
                </a:solidFill>
                <a:latin typeface="+mn-ea"/>
              </a:rPr>
              <a:t>を選択する。</a:t>
            </a:r>
            <a:endParaRPr lang="en-US" altLang="ja-JP" sz="1200">
              <a:solidFill>
                <a:schemeClr val="tx1"/>
              </a:solidFill>
              <a:latin typeface="+mn-ea"/>
            </a:endParaRPr>
          </a:p>
        </p:txBody>
      </p:sp>
      <p:sp>
        <p:nvSpPr>
          <p:cNvPr id="11" name="円形吹き出し 10"/>
          <p:cNvSpPr/>
          <p:nvPr/>
        </p:nvSpPr>
        <p:spPr bwMode="auto">
          <a:xfrm>
            <a:off x="2628532" y="3037286"/>
            <a:ext cx="301542" cy="312200"/>
          </a:xfrm>
          <a:prstGeom prst="wedgeEllipseCallout">
            <a:avLst>
              <a:gd name="adj1" fmla="val 8979"/>
              <a:gd name="adj2" fmla="val 123761"/>
            </a:avLst>
          </a:prstGeom>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algn="ctr"/>
            <a:r>
              <a:rPr kumimoji="1" lang="ja-JP" altLang="en-US" sz="1400" b="1" smtClean="0">
                <a:latin typeface="+mn-ea"/>
              </a:rPr>
              <a:t>１</a:t>
            </a:r>
          </a:p>
        </p:txBody>
      </p:sp>
      <p:sp>
        <p:nvSpPr>
          <p:cNvPr id="12" name="角丸四角形 11"/>
          <p:cNvSpPr/>
          <p:nvPr/>
        </p:nvSpPr>
        <p:spPr bwMode="auto">
          <a:xfrm>
            <a:off x="2779304" y="3730206"/>
            <a:ext cx="2448340" cy="432060"/>
          </a:xfrm>
          <a:prstGeom prst="roundRect">
            <a:avLst/>
          </a:prstGeom>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200" smtClean="0">
                <a:solidFill>
                  <a:schemeClr val="tx1"/>
                </a:solidFill>
                <a:latin typeface="+mn-ea"/>
              </a:rPr>
              <a:t>オペレーションを選択する。</a:t>
            </a:r>
            <a:endParaRPr lang="en-US" altLang="ja-JP" sz="1200">
              <a:solidFill>
                <a:schemeClr val="tx1"/>
              </a:solidFill>
              <a:latin typeface="+mn-ea"/>
            </a:endParaRPr>
          </a:p>
        </p:txBody>
      </p:sp>
      <p:sp>
        <p:nvSpPr>
          <p:cNvPr id="13" name="円形吹き出し 12"/>
          <p:cNvSpPr/>
          <p:nvPr/>
        </p:nvSpPr>
        <p:spPr bwMode="auto">
          <a:xfrm>
            <a:off x="2628532" y="3992373"/>
            <a:ext cx="301542" cy="312200"/>
          </a:xfrm>
          <a:prstGeom prst="wedgeEllipseCallout">
            <a:avLst>
              <a:gd name="adj1" fmla="val 8979"/>
              <a:gd name="adj2" fmla="val 123761"/>
            </a:avLst>
          </a:prstGeom>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algn="ctr"/>
            <a:r>
              <a:rPr lang="ja-JP" altLang="en-US" sz="1400" b="1">
                <a:latin typeface="+mn-ea"/>
              </a:rPr>
              <a:t>２</a:t>
            </a:r>
            <a:endParaRPr kumimoji="1" lang="ja-JP" altLang="en-US" sz="1400" b="1" smtClean="0">
              <a:latin typeface="+mn-ea"/>
            </a:endParaRPr>
          </a:p>
        </p:txBody>
      </p:sp>
      <p:sp>
        <p:nvSpPr>
          <p:cNvPr id="14" name="角丸四角形 13"/>
          <p:cNvSpPr/>
          <p:nvPr/>
        </p:nvSpPr>
        <p:spPr bwMode="auto">
          <a:xfrm>
            <a:off x="2843760" y="5085229"/>
            <a:ext cx="2383883" cy="360051"/>
          </a:xfrm>
          <a:prstGeom prst="roundRect">
            <a:avLst/>
          </a:prstGeom>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en-US" altLang="ja-JP" sz="1200" smtClean="0">
                <a:solidFill>
                  <a:schemeClr val="tx1"/>
                </a:solidFill>
                <a:latin typeface="+mn-ea"/>
              </a:rPr>
              <a:t>[</a:t>
            </a:r>
            <a:r>
              <a:rPr lang="ja-JP" altLang="en-US" sz="1200" smtClean="0">
                <a:solidFill>
                  <a:schemeClr val="tx1"/>
                </a:solidFill>
                <a:latin typeface="+mn-ea"/>
              </a:rPr>
              <a:t>実行</a:t>
            </a:r>
            <a:r>
              <a:rPr lang="en-US" altLang="ja-JP" sz="1200" smtClean="0">
                <a:solidFill>
                  <a:schemeClr val="tx1"/>
                </a:solidFill>
                <a:latin typeface="+mn-ea"/>
              </a:rPr>
              <a:t>]</a:t>
            </a:r>
            <a:r>
              <a:rPr lang="ja-JP" altLang="en-US" sz="1200" smtClean="0">
                <a:solidFill>
                  <a:schemeClr val="tx1"/>
                </a:solidFill>
                <a:latin typeface="+mn-ea"/>
              </a:rPr>
              <a:t>を</a:t>
            </a:r>
            <a:r>
              <a:rPr lang="ja-JP" altLang="en-US" sz="1200">
                <a:solidFill>
                  <a:schemeClr val="tx1"/>
                </a:solidFill>
                <a:latin typeface="+mn-ea"/>
              </a:rPr>
              <a:t>押下</a:t>
            </a:r>
            <a:r>
              <a:rPr lang="ja-JP" altLang="en-US" sz="1200" smtClean="0">
                <a:solidFill>
                  <a:schemeClr val="tx1"/>
                </a:solidFill>
                <a:latin typeface="+mn-ea"/>
              </a:rPr>
              <a:t>する。</a:t>
            </a:r>
            <a:endParaRPr lang="en-US" altLang="ja-JP" sz="1200">
              <a:solidFill>
                <a:schemeClr val="tx1"/>
              </a:solidFill>
              <a:latin typeface="+mn-ea"/>
            </a:endParaRPr>
          </a:p>
        </p:txBody>
      </p:sp>
      <p:sp>
        <p:nvSpPr>
          <p:cNvPr id="15" name="円形吹き出し 14"/>
          <p:cNvSpPr/>
          <p:nvPr/>
        </p:nvSpPr>
        <p:spPr bwMode="auto">
          <a:xfrm>
            <a:off x="2624732" y="5285495"/>
            <a:ext cx="301542" cy="312200"/>
          </a:xfrm>
          <a:prstGeom prst="wedgeEllipseCallout">
            <a:avLst>
              <a:gd name="adj1" fmla="val -63437"/>
              <a:gd name="adj2" fmla="val 40703"/>
            </a:avLst>
          </a:prstGeom>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algn="ctr"/>
            <a:r>
              <a:rPr kumimoji="1" lang="en-US" altLang="ja-JP" sz="1400" b="1" smtClean="0">
                <a:latin typeface="+mn-ea"/>
              </a:rPr>
              <a:t>3</a:t>
            </a:r>
            <a:endParaRPr kumimoji="1" lang="ja-JP" altLang="en-US" sz="1400" b="1" smtClean="0">
              <a:latin typeface="+mn-ea"/>
            </a:endParaRPr>
          </a:p>
        </p:txBody>
      </p:sp>
      <p:sp>
        <p:nvSpPr>
          <p:cNvPr id="16" name="円/楕円 44"/>
          <p:cNvSpPr/>
          <p:nvPr/>
        </p:nvSpPr>
        <p:spPr bwMode="auto">
          <a:xfrm>
            <a:off x="5848257" y="5058261"/>
            <a:ext cx="565503" cy="549789"/>
          </a:xfrm>
          <a:prstGeom prst="ellipse">
            <a:avLst/>
          </a:prstGeom>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36000" tIns="72000" rIns="36000" bIns="36000" numCol="1" spcCol="0" rtlCol="0" fromWordArt="0" anchor="ctr" anchorCtr="0" forceAA="0" compatLnSpc="1">
            <a:prstTxWarp prst="textNoShape">
              <a:avLst/>
            </a:prstTxWarp>
            <a:noAutofit/>
          </a:bodyPr>
          <a:lstStyle/>
          <a:p>
            <a:pPr algn="ctr"/>
            <a:endParaRPr lang="ja-JP" altLang="en-US" sz="1200" b="1">
              <a:solidFill>
                <a:schemeClr val="bg1"/>
              </a:solidFill>
              <a:latin typeface="+mj-ea"/>
            </a:endParaRPr>
          </a:p>
        </p:txBody>
      </p:sp>
      <p:grpSp>
        <p:nvGrpSpPr>
          <p:cNvPr id="20" name="グループ化 19"/>
          <p:cNvGrpSpPr/>
          <p:nvPr/>
        </p:nvGrpSpPr>
        <p:grpSpPr>
          <a:xfrm>
            <a:off x="5848257" y="5058261"/>
            <a:ext cx="3197035" cy="1345755"/>
            <a:chOff x="5244298" y="5000704"/>
            <a:chExt cx="3197035" cy="1345755"/>
          </a:xfrm>
        </p:grpSpPr>
        <p:sp>
          <p:nvSpPr>
            <p:cNvPr id="21" name="角丸四角形 20"/>
            <p:cNvSpPr/>
            <p:nvPr/>
          </p:nvSpPr>
          <p:spPr bwMode="auto">
            <a:xfrm>
              <a:off x="5481096" y="5297957"/>
              <a:ext cx="2960237" cy="1048502"/>
            </a:xfrm>
            <a:prstGeom prst="roundRect">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200" smtClean="0">
                  <a:solidFill>
                    <a:schemeClr val="tx1"/>
                  </a:solidFill>
                  <a:latin typeface="+mn-ea"/>
                </a:rPr>
                <a:t>実行後、自動で</a:t>
              </a:r>
              <a:r>
                <a:rPr lang="en-US" altLang="ja-JP" sz="1200" smtClean="0">
                  <a:solidFill>
                    <a:schemeClr val="tx1"/>
                  </a:solidFill>
                  <a:latin typeface="+mn-ea"/>
                </a:rPr>
                <a:t>【</a:t>
              </a:r>
              <a:r>
                <a:rPr lang="ja-JP" altLang="en-US" sz="1200" smtClean="0">
                  <a:solidFill>
                    <a:schemeClr val="tx1"/>
                  </a:solidFill>
                  <a:latin typeface="+mn-ea"/>
                </a:rPr>
                <a:t>作業確認</a:t>
              </a:r>
              <a:r>
                <a:rPr lang="en-US" altLang="ja-JP" sz="1200" smtClean="0">
                  <a:solidFill>
                    <a:schemeClr val="tx1"/>
                  </a:solidFill>
                  <a:latin typeface="+mn-ea"/>
                </a:rPr>
                <a:t>】</a:t>
              </a:r>
              <a:r>
                <a:rPr lang="ja-JP" altLang="en-US" sz="1200" smtClean="0">
                  <a:solidFill>
                    <a:schemeClr val="tx1"/>
                  </a:solidFill>
                  <a:latin typeface="+mn-ea"/>
                </a:rPr>
                <a:t>へ</a:t>
              </a:r>
              <a:r>
                <a:rPr lang="en-US" altLang="ja-JP" sz="1200" smtClean="0">
                  <a:solidFill>
                    <a:schemeClr val="tx1"/>
                  </a:solidFill>
                  <a:latin typeface="+mn-ea"/>
                </a:rPr>
                <a:t/>
              </a:r>
              <a:br>
                <a:rPr lang="en-US" altLang="ja-JP" sz="1200" smtClean="0">
                  <a:solidFill>
                    <a:schemeClr val="tx1"/>
                  </a:solidFill>
                  <a:latin typeface="+mn-ea"/>
                </a:rPr>
              </a:br>
              <a:r>
                <a:rPr lang="ja-JP" altLang="en-US" sz="1200" smtClean="0">
                  <a:solidFill>
                    <a:schemeClr val="tx1"/>
                  </a:solidFill>
                  <a:latin typeface="+mn-ea"/>
                </a:rPr>
                <a:t>画面遷移します。</a:t>
              </a:r>
              <a:endParaRPr lang="en-US" altLang="ja-JP" sz="1200" smtClean="0">
                <a:solidFill>
                  <a:srgbClr val="FF0000"/>
                </a:solidFill>
                <a:latin typeface="+mn-ea"/>
              </a:endParaRPr>
            </a:p>
          </p:txBody>
        </p:sp>
        <p:sp>
          <p:nvSpPr>
            <p:cNvPr id="22" name="円/楕円 44"/>
            <p:cNvSpPr/>
            <p:nvPr/>
          </p:nvSpPr>
          <p:spPr bwMode="auto">
            <a:xfrm>
              <a:off x="5244298" y="5000704"/>
              <a:ext cx="565503" cy="549789"/>
            </a:xfrm>
            <a:prstGeom prst="ellipse">
              <a:avLst/>
            </a:prstGeom>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36000" tIns="72000" rIns="36000" bIns="36000" numCol="1" spcCol="0" rtlCol="0" fromWordArt="0" anchor="ctr" anchorCtr="0" forceAA="0" compatLnSpc="1">
              <a:prstTxWarp prst="textNoShape">
                <a:avLst/>
              </a:prstTxWarp>
              <a:noAutofit/>
            </a:bodyPr>
            <a:lstStyle/>
            <a:p>
              <a:pPr algn="ctr"/>
              <a:endParaRPr lang="ja-JP" altLang="en-US" sz="1200" b="1">
                <a:solidFill>
                  <a:schemeClr val="bg1"/>
                </a:solidFill>
                <a:latin typeface="+mj-ea"/>
              </a:endParaRPr>
            </a:p>
          </p:txBody>
        </p:sp>
        <p:sp>
          <p:nvSpPr>
            <p:cNvPr id="23" name="テキスト ボックス 22"/>
            <p:cNvSpPr txBox="1"/>
            <p:nvPr/>
          </p:nvSpPr>
          <p:spPr>
            <a:xfrm>
              <a:off x="5267770" y="5161213"/>
              <a:ext cx="576081" cy="307777"/>
            </a:xfrm>
            <a:prstGeom prst="rect">
              <a:avLst/>
            </a:prstGeom>
            <a:noFill/>
          </p:spPr>
          <p:txBody>
            <a:bodyPr wrap="square" rtlCol="0">
              <a:spAutoFit/>
            </a:bodyPr>
            <a:lstStyle/>
            <a:p>
              <a:r>
                <a:rPr lang="en-US" altLang="ja-JP" sz="1400" b="1">
                  <a:solidFill>
                    <a:schemeClr val="bg1"/>
                  </a:solidFill>
                </a:rPr>
                <a:t>T</a:t>
              </a:r>
              <a:r>
                <a:rPr kumimoji="1" lang="en-US" altLang="ja-JP" sz="1400" b="1" smtClean="0">
                  <a:solidFill>
                    <a:schemeClr val="bg1"/>
                  </a:solidFill>
                </a:rPr>
                <a:t>ips</a:t>
              </a:r>
              <a:endParaRPr kumimoji="1" lang="ja-JP" altLang="en-US" sz="1400" b="1">
                <a:solidFill>
                  <a:schemeClr val="bg1"/>
                </a:solidFill>
              </a:endParaRPr>
            </a:p>
          </p:txBody>
        </p:sp>
      </p:grpSp>
    </p:spTree>
    <p:extLst>
      <p:ext uri="{BB962C8B-B14F-4D97-AF65-F5344CB8AC3E}">
        <p14:creationId xmlns:p14="http://schemas.microsoft.com/office/powerpoint/2010/main" val="249578821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smtClean="0"/>
              <a:t>3.9</a:t>
            </a:r>
            <a:r>
              <a:rPr kumimoji="1" lang="ja-JP" altLang="en-US" smtClean="0"/>
              <a:t> 作業の実行 </a:t>
            </a:r>
            <a:r>
              <a:rPr kumimoji="1" lang="en-US" altLang="ja-JP" smtClean="0"/>
              <a:t>(2/2)</a:t>
            </a:r>
            <a:endParaRPr kumimoji="1" lang="ja-JP" altLang="en-US"/>
          </a:p>
        </p:txBody>
      </p:sp>
      <p:sp>
        <p:nvSpPr>
          <p:cNvPr id="3" name="コンテンツ プレースホルダー 2"/>
          <p:cNvSpPr>
            <a:spLocks noGrp="1"/>
          </p:cNvSpPr>
          <p:nvPr>
            <p:ph sz="quarter" idx="10"/>
          </p:nvPr>
        </p:nvSpPr>
        <p:spPr/>
        <p:txBody>
          <a:bodyPr/>
          <a:lstStyle/>
          <a:p>
            <a:r>
              <a:rPr lang="ja-JP" altLang="en-US" b="1" smtClean="0"/>
              <a:t>実行結果を確認する</a:t>
            </a:r>
            <a:r>
              <a:rPr kumimoji="1" lang="ja-JP" altLang="en-US" sz="1600" smtClean="0"/>
              <a:t>　</a:t>
            </a:r>
            <a:r>
              <a:rPr kumimoji="1" lang="en-US" altLang="ja-JP" sz="1600" smtClean="0"/>
              <a:t/>
            </a:r>
            <a:br>
              <a:rPr kumimoji="1" lang="en-US" altLang="ja-JP" sz="1600" smtClean="0"/>
            </a:br>
            <a:r>
              <a:rPr lang="ja-JP" altLang="en-US" sz="1600"/>
              <a:t>作業を実行すると画面が遷移し、</a:t>
            </a:r>
            <a:r>
              <a:rPr lang="ja-JP" altLang="en-US" sz="1600">
                <a:solidFill>
                  <a:srgbClr val="FF0000"/>
                </a:solidFill>
              </a:rPr>
              <a:t>実行ステータス</a:t>
            </a:r>
            <a:r>
              <a:rPr lang="ja-JP" altLang="en-US" sz="1600"/>
              <a:t>や</a:t>
            </a:r>
            <a:r>
              <a:rPr lang="ja-JP" altLang="en-US" sz="1600">
                <a:solidFill>
                  <a:srgbClr val="FF0000"/>
                </a:solidFill>
              </a:rPr>
              <a:t>ログ</a:t>
            </a:r>
            <a:r>
              <a:rPr lang="ja-JP" altLang="en-US" sz="1600"/>
              <a:t>が表示されます。</a:t>
            </a:r>
            <a:r>
              <a:rPr lang="en-US" altLang="ja-JP" sz="1600"/>
              <a:t/>
            </a:r>
            <a:br>
              <a:rPr lang="en-US" altLang="ja-JP" sz="1600"/>
            </a:br>
            <a:endParaRPr kumimoji="1" lang="en-US" altLang="ja-JP" sz="1600" smtClean="0"/>
          </a:p>
          <a:p>
            <a:pPr marL="0" indent="0">
              <a:buNone/>
            </a:pPr>
            <a:r>
              <a:rPr kumimoji="1" lang="ja-JP" altLang="en-US" sz="1600" smtClean="0"/>
              <a:t>メニュー： </a:t>
            </a:r>
            <a:r>
              <a:rPr lang="en-US" altLang="ja-JP" sz="1600" b="1" smtClean="0"/>
              <a:t>Ansible-Pioneer </a:t>
            </a:r>
            <a:r>
              <a:rPr lang="en-US" altLang="ja-JP" sz="1600" b="1"/>
              <a:t>&gt; </a:t>
            </a:r>
            <a:r>
              <a:rPr lang="ja-JP" altLang="en-US" sz="1600" b="1"/>
              <a:t>作業実行</a:t>
            </a:r>
            <a:endParaRPr lang="en-US" altLang="ja-JP" sz="1600"/>
          </a:p>
          <a:p>
            <a:pPr marL="0" indent="0">
              <a:buNone/>
            </a:pPr>
            <a:endParaRPr kumimoji="1" lang="ja-JP" altLang="en-US"/>
          </a:p>
        </p:txBody>
      </p:sp>
      <p:pic>
        <p:nvPicPr>
          <p:cNvPr id="4" name="図 3"/>
          <p:cNvPicPr>
            <a:picLocks noChangeAspect="1"/>
          </p:cNvPicPr>
          <p:nvPr/>
        </p:nvPicPr>
        <p:blipFill>
          <a:blip r:embed="rId2"/>
          <a:stretch>
            <a:fillRect/>
          </a:stretch>
        </p:blipFill>
        <p:spPr>
          <a:xfrm>
            <a:off x="179512" y="2204830"/>
            <a:ext cx="3647660" cy="4104570"/>
          </a:xfrm>
          <a:prstGeom prst="rect">
            <a:avLst/>
          </a:prstGeom>
        </p:spPr>
      </p:pic>
      <p:pic>
        <p:nvPicPr>
          <p:cNvPr id="5" name="図 4"/>
          <p:cNvPicPr>
            <a:picLocks noChangeAspect="1"/>
          </p:cNvPicPr>
          <p:nvPr/>
        </p:nvPicPr>
        <p:blipFill>
          <a:blip r:embed="rId3"/>
          <a:stretch>
            <a:fillRect/>
          </a:stretch>
        </p:blipFill>
        <p:spPr>
          <a:xfrm>
            <a:off x="4139940" y="2204830"/>
            <a:ext cx="4589750" cy="2581734"/>
          </a:xfrm>
          <a:prstGeom prst="rect">
            <a:avLst/>
          </a:prstGeom>
        </p:spPr>
      </p:pic>
      <p:sp>
        <p:nvSpPr>
          <p:cNvPr id="69" name="角丸四角形 68"/>
          <p:cNvSpPr/>
          <p:nvPr/>
        </p:nvSpPr>
        <p:spPr bwMode="auto">
          <a:xfrm>
            <a:off x="1115520" y="2492870"/>
            <a:ext cx="2664370" cy="3456480"/>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smtClean="0">
              <a:solidFill>
                <a:srgbClr val="FF0000"/>
              </a:solidFill>
              <a:latin typeface="+mn-ea"/>
            </a:endParaRPr>
          </a:p>
        </p:txBody>
      </p:sp>
      <p:sp>
        <p:nvSpPr>
          <p:cNvPr id="70" name="角丸四角形 69"/>
          <p:cNvSpPr/>
          <p:nvPr/>
        </p:nvSpPr>
        <p:spPr bwMode="auto">
          <a:xfrm>
            <a:off x="4644010" y="2488330"/>
            <a:ext cx="3096430" cy="1372730"/>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smtClean="0">
              <a:solidFill>
                <a:srgbClr val="FF0000"/>
              </a:solidFill>
              <a:latin typeface="+mn-ea"/>
            </a:endParaRPr>
          </a:p>
        </p:txBody>
      </p:sp>
      <p:grpSp>
        <p:nvGrpSpPr>
          <p:cNvPr id="71" name="グループ化 70"/>
          <p:cNvGrpSpPr/>
          <p:nvPr/>
        </p:nvGrpSpPr>
        <p:grpSpPr>
          <a:xfrm>
            <a:off x="5697112" y="5352381"/>
            <a:ext cx="3242989" cy="1038083"/>
            <a:chOff x="5198344" y="5308375"/>
            <a:chExt cx="3242989" cy="1038083"/>
          </a:xfrm>
        </p:grpSpPr>
        <p:sp>
          <p:nvSpPr>
            <p:cNvPr id="72" name="角丸四角形 71"/>
            <p:cNvSpPr/>
            <p:nvPr/>
          </p:nvSpPr>
          <p:spPr bwMode="auto">
            <a:xfrm>
              <a:off x="5481096" y="5722501"/>
              <a:ext cx="2960237" cy="623957"/>
            </a:xfrm>
            <a:prstGeom prst="roundRect">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200">
                  <a:solidFill>
                    <a:schemeClr val="tx1"/>
                  </a:solidFill>
                  <a:latin typeface="+mn-ea"/>
                </a:rPr>
                <a:t>結果</a:t>
              </a:r>
              <a:r>
                <a:rPr lang="ja-JP" altLang="en-US" sz="1200" smtClean="0">
                  <a:solidFill>
                    <a:schemeClr val="tx1"/>
                  </a:solidFill>
                  <a:latin typeface="+mn-ea"/>
                </a:rPr>
                <a:t>を対象ホストで確認する場合、</a:t>
              </a:r>
              <a:r>
                <a:rPr lang="en-US" altLang="ja-JP" sz="1200" smtClean="0">
                  <a:solidFill>
                    <a:schemeClr val="tx1"/>
                  </a:solidFill>
                  <a:latin typeface="+mn-ea"/>
                </a:rPr>
                <a:t/>
              </a:r>
              <a:br>
                <a:rPr lang="en-US" altLang="ja-JP" sz="1200" smtClean="0">
                  <a:solidFill>
                    <a:schemeClr val="tx1"/>
                  </a:solidFill>
                  <a:latin typeface="+mn-ea"/>
                </a:rPr>
              </a:br>
              <a:r>
                <a:rPr lang="en-US" altLang="ja-JP" sz="1200" smtClean="0">
                  <a:solidFill>
                    <a:schemeClr val="tx1"/>
                  </a:solidFill>
                  <a:latin typeface="+mn-ea"/>
                </a:rPr>
                <a:t>/</a:t>
              </a:r>
              <a:r>
                <a:rPr lang="en-US" altLang="ja-JP" sz="1200" err="1" smtClean="0">
                  <a:solidFill>
                    <a:schemeClr val="tx1"/>
                  </a:solidFill>
                  <a:latin typeface="+mn-ea"/>
                </a:rPr>
                <a:t>tmp</a:t>
              </a:r>
              <a:r>
                <a:rPr lang="en-US" altLang="ja-JP" sz="1200" smtClean="0">
                  <a:solidFill>
                    <a:schemeClr val="tx1"/>
                  </a:solidFill>
                  <a:latin typeface="+mn-ea"/>
                </a:rPr>
                <a:t>/hosts</a:t>
              </a:r>
              <a:r>
                <a:rPr lang="ja-JP" altLang="en-US" sz="1200" smtClean="0">
                  <a:solidFill>
                    <a:schemeClr val="tx1"/>
                  </a:solidFill>
                  <a:latin typeface="+mn-ea"/>
                </a:rPr>
                <a:t>をご参照ください。</a:t>
              </a:r>
              <a:endParaRPr lang="en-US" altLang="ja-JP" sz="1200" smtClean="0">
                <a:solidFill>
                  <a:schemeClr val="tx1"/>
                </a:solidFill>
                <a:latin typeface="+mn-ea"/>
              </a:endParaRPr>
            </a:p>
          </p:txBody>
        </p:sp>
        <p:sp>
          <p:nvSpPr>
            <p:cNvPr id="73" name="円/楕円 44"/>
            <p:cNvSpPr/>
            <p:nvPr/>
          </p:nvSpPr>
          <p:spPr bwMode="auto">
            <a:xfrm>
              <a:off x="5198344" y="5308375"/>
              <a:ext cx="565503" cy="549789"/>
            </a:xfrm>
            <a:prstGeom prst="ellipse">
              <a:avLst/>
            </a:prstGeom>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36000" tIns="72000" rIns="36000" bIns="36000" numCol="1" spcCol="0" rtlCol="0" fromWordArt="0" anchor="ctr" anchorCtr="0" forceAA="0" compatLnSpc="1">
              <a:prstTxWarp prst="textNoShape">
                <a:avLst/>
              </a:prstTxWarp>
              <a:noAutofit/>
            </a:bodyPr>
            <a:lstStyle/>
            <a:p>
              <a:pPr algn="ctr"/>
              <a:endParaRPr lang="ja-JP" altLang="en-US" sz="1200" b="1">
                <a:solidFill>
                  <a:schemeClr val="bg1"/>
                </a:solidFill>
                <a:latin typeface="+mj-ea"/>
              </a:endParaRPr>
            </a:p>
          </p:txBody>
        </p:sp>
        <p:sp>
          <p:nvSpPr>
            <p:cNvPr id="74" name="テキスト ボックス 73"/>
            <p:cNvSpPr txBox="1"/>
            <p:nvPr/>
          </p:nvSpPr>
          <p:spPr>
            <a:xfrm>
              <a:off x="5221816" y="5468884"/>
              <a:ext cx="576081" cy="307777"/>
            </a:xfrm>
            <a:prstGeom prst="rect">
              <a:avLst/>
            </a:prstGeom>
            <a:noFill/>
          </p:spPr>
          <p:txBody>
            <a:bodyPr wrap="square" rtlCol="0">
              <a:spAutoFit/>
            </a:bodyPr>
            <a:lstStyle/>
            <a:p>
              <a:r>
                <a:rPr lang="en-US" altLang="ja-JP" sz="1400" b="1">
                  <a:solidFill>
                    <a:schemeClr val="bg1"/>
                  </a:solidFill>
                </a:rPr>
                <a:t>T</a:t>
              </a:r>
              <a:r>
                <a:rPr kumimoji="1" lang="en-US" altLang="ja-JP" sz="1400" b="1" smtClean="0">
                  <a:solidFill>
                    <a:schemeClr val="bg1"/>
                  </a:solidFill>
                </a:rPr>
                <a:t>ips</a:t>
              </a:r>
              <a:endParaRPr kumimoji="1" lang="ja-JP" altLang="en-US" sz="1400" b="1">
                <a:solidFill>
                  <a:schemeClr val="bg1"/>
                </a:solidFill>
              </a:endParaRPr>
            </a:p>
          </p:txBody>
        </p:sp>
      </p:grpSp>
      <p:sp>
        <p:nvSpPr>
          <p:cNvPr id="12" name="角丸四角形 11"/>
          <p:cNvSpPr/>
          <p:nvPr/>
        </p:nvSpPr>
        <p:spPr bwMode="auto">
          <a:xfrm>
            <a:off x="4583589" y="4572576"/>
            <a:ext cx="3675651" cy="740281"/>
          </a:xfrm>
          <a:prstGeom prst="roundRect">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200" smtClean="0">
                <a:solidFill>
                  <a:schemeClr val="tx1"/>
                </a:solidFill>
                <a:latin typeface="+mn-ea"/>
              </a:rPr>
              <a:t>投入データや結果データをまとめた</a:t>
            </a:r>
            <a:r>
              <a:rPr lang="en-US" altLang="ja-JP" sz="1200" smtClean="0">
                <a:solidFill>
                  <a:schemeClr val="tx1"/>
                </a:solidFill>
                <a:latin typeface="+mn-ea"/>
              </a:rPr>
              <a:t>zip</a:t>
            </a:r>
            <a:r>
              <a:rPr lang="ja-JP" altLang="en-US" sz="1200" smtClean="0">
                <a:solidFill>
                  <a:schemeClr val="tx1"/>
                </a:solidFill>
                <a:latin typeface="+mn-ea"/>
              </a:rPr>
              <a:t>ファイルを</a:t>
            </a:r>
            <a:r>
              <a:rPr lang="en-US" altLang="ja-JP" sz="1200" smtClean="0">
                <a:solidFill>
                  <a:schemeClr val="tx1"/>
                </a:solidFill>
                <a:latin typeface="+mn-ea"/>
              </a:rPr>
              <a:t/>
            </a:r>
            <a:br>
              <a:rPr lang="en-US" altLang="ja-JP" sz="1200" smtClean="0">
                <a:solidFill>
                  <a:schemeClr val="tx1"/>
                </a:solidFill>
                <a:latin typeface="+mn-ea"/>
              </a:rPr>
            </a:br>
            <a:r>
              <a:rPr lang="ja-JP" altLang="en-US" sz="1200" smtClean="0">
                <a:solidFill>
                  <a:schemeClr val="tx1"/>
                </a:solidFill>
                <a:latin typeface="+mn-ea"/>
              </a:rPr>
              <a:t>ダウンロードできます。</a:t>
            </a:r>
            <a:endParaRPr lang="en-US" altLang="ja-JP" sz="1200" smtClean="0">
              <a:solidFill>
                <a:schemeClr val="tx1"/>
              </a:solidFill>
              <a:latin typeface="+mn-ea"/>
            </a:endParaRPr>
          </a:p>
        </p:txBody>
      </p:sp>
      <p:sp>
        <p:nvSpPr>
          <p:cNvPr id="13" name="円形吹き出し 12"/>
          <p:cNvSpPr/>
          <p:nvPr/>
        </p:nvSpPr>
        <p:spPr bwMode="auto">
          <a:xfrm>
            <a:off x="3906292" y="4319064"/>
            <a:ext cx="782123" cy="540000"/>
          </a:xfrm>
          <a:prstGeom prst="wedgeEllipseCallout">
            <a:avLst>
              <a:gd name="adj1" fmla="val -101492"/>
              <a:gd name="adj2" fmla="val 100222"/>
            </a:avLst>
          </a:prstGeom>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algn="ctr"/>
            <a:r>
              <a:rPr lang="en-US" altLang="ja-JP" sz="1400" b="1" smtClean="0">
                <a:latin typeface="+mn-ea"/>
              </a:rPr>
              <a:t>Tips</a:t>
            </a:r>
            <a:endParaRPr kumimoji="1" lang="ja-JP" altLang="en-US" sz="1400" b="1" smtClean="0">
              <a:latin typeface="+mn-ea"/>
            </a:endParaRPr>
          </a:p>
        </p:txBody>
      </p:sp>
    </p:spTree>
    <p:extLst>
      <p:ext uri="{BB962C8B-B14F-4D97-AF65-F5344CB8AC3E}">
        <p14:creationId xmlns:p14="http://schemas.microsoft.com/office/powerpoint/2010/main" val="4083399177"/>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388" y="3045072"/>
            <a:ext cx="8784000" cy="467239"/>
          </a:xfrm>
        </p:spPr>
        <p:txBody>
          <a:bodyPr/>
          <a:lstStyle/>
          <a:p>
            <a:r>
              <a:rPr kumimoji="1" lang="en-US" altLang="ja-JP" smtClean="0"/>
              <a:t>A</a:t>
            </a:r>
            <a:r>
              <a:rPr lang="ja-JP" altLang="en-US"/>
              <a:t> </a:t>
            </a:r>
            <a:r>
              <a:rPr kumimoji="1" lang="ja-JP" altLang="en-US" smtClean="0"/>
              <a:t>付録</a:t>
            </a:r>
            <a:endParaRPr kumimoji="1" lang="ja-JP" altLang="en-US"/>
          </a:p>
        </p:txBody>
      </p:sp>
    </p:spTree>
    <p:extLst>
      <p:ext uri="{BB962C8B-B14F-4D97-AF65-F5344CB8AC3E}">
        <p14:creationId xmlns:p14="http://schemas.microsoft.com/office/powerpoint/2010/main" val="39877273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stretch>
            <a:fillRect/>
          </a:stretch>
        </p:blipFill>
        <p:spPr>
          <a:xfrm>
            <a:off x="179512" y="1782735"/>
            <a:ext cx="7652394" cy="4382645"/>
          </a:xfrm>
          <a:prstGeom prst="rect">
            <a:avLst/>
          </a:prstGeom>
        </p:spPr>
      </p:pic>
      <p:sp>
        <p:nvSpPr>
          <p:cNvPr id="2" name="タイトル 1"/>
          <p:cNvSpPr>
            <a:spLocks noGrp="1"/>
          </p:cNvSpPr>
          <p:nvPr>
            <p:ph type="title"/>
          </p:nvPr>
        </p:nvSpPr>
        <p:spPr/>
        <p:txBody>
          <a:bodyPr>
            <a:normAutofit/>
          </a:bodyPr>
          <a:lstStyle/>
          <a:p>
            <a:r>
              <a:rPr kumimoji="1" lang="ja-JP" altLang="en-US" smtClean="0"/>
              <a:t>付録① </a:t>
            </a:r>
            <a:r>
              <a:rPr kumimoji="1" lang="en-US" altLang="ja-JP" err="1" smtClean="0"/>
              <a:t>Counductor</a:t>
            </a:r>
            <a:r>
              <a:rPr kumimoji="1" lang="ja-JP" altLang="en-US" smtClean="0"/>
              <a:t>で</a:t>
            </a:r>
            <a:r>
              <a:rPr kumimoji="1" lang="en-US" altLang="ja-JP" smtClean="0"/>
              <a:t>3</a:t>
            </a:r>
            <a:r>
              <a:rPr kumimoji="1" lang="ja-JP" altLang="en-US" smtClean="0"/>
              <a:t>モードを束ねて実行する</a:t>
            </a:r>
            <a:endParaRPr kumimoji="1" lang="ja-JP" altLang="en-US"/>
          </a:p>
        </p:txBody>
      </p:sp>
      <p:sp>
        <p:nvSpPr>
          <p:cNvPr id="3" name="コンテンツ プレースホルダー 2"/>
          <p:cNvSpPr>
            <a:spLocks noGrp="1"/>
          </p:cNvSpPr>
          <p:nvPr>
            <p:ph sz="quarter" idx="10"/>
          </p:nvPr>
        </p:nvSpPr>
        <p:spPr>
          <a:xfrm>
            <a:off x="179512" y="836712"/>
            <a:ext cx="8784976" cy="1368118"/>
          </a:xfrm>
        </p:spPr>
        <p:txBody>
          <a:bodyPr>
            <a:normAutofit/>
          </a:bodyPr>
          <a:lstStyle/>
          <a:p>
            <a:r>
              <a:rPr lang="en-US" altLang="ja-JP" b="1"/>
              <a:t>3</a:t>
            </a:r>
            <a:r>
              <a:rPr lang="ja-JP" altLang="en-US" b="1"/>
              <a:t>モードを束ねて実行</a:t>
            </a:r>
            <a:r>
              <a:rPr lang="ja-JP" altLang="en-US" b="1" smtClean="0"/>
              <a:t>する</a:t>
            </a:r>
            <a:r>
              <a:rPr lang="en-US" altLang="ja-JP" smtClean="0"/>
              <a:t/>
            </a:r>
            <a:br>
              <a:rPr lang="en-US" altLang="ja-JP" smtClean="0"/>
            </a:br>
            <a:r>
              <a:rPr lang="ja-JP" altLang="en-US" sz="1600" smtClean="0"/>
              <a:t>本編ではモードごとの作業を個別に実行しましたが、</a:t>
            </a:r>
            <a:r>
              <a:rPr lang="en-US" altLang="ja-JP" sz="1600" smtClean="0"/>
              <a:t>Conductor</a:t>
            </a:r>
            <a:r>
              <a:rPr lang="ja-JP" altLang="en-US" sz="1600" smtClean="0"/>
              <a:t>を利用することで</a:t>
            </a:r>
            <a:r>
              <a:rPr lang="en-US" altLang="ja-JP" sz="1600" smtClean="0"/>
              <a:t/>
            </a:r>
            <a:br>
              <a:rPr lang="en-US" altLang="ja-JP" sz="1600" smtClean="0"/>
            </a:br>
            <a:r>
              <a:rPr lang="en-US" altLang="ja-JP" sz="1600" u="sng" smtClean="0"/>
              <a:t>1</a:t>
            </a:r>
            <a:r>
              <a:rPr lang="ja-JP" altLang="en-US" sz="1600" u="sng" smtClean="0"/>
              <a:t>つのジョブフローとして作業を実行する</a:t>
            </a:r>
            <a:r>
              <a:rPr lang="ja-JP" altLang="en-US" sz="1600" smtClean="0"/>
              <a:t>こともできます。</a:t>
            </a:r>
            <a:r>
              <a:rPr lang="en-US" altLang="ja-JP" sz="1600" smtClean="0"/>
              <a:t/>
            </a:r>
            <a:br>
              <a:rPr lang="en-US" altLang="ja-JP" sz="1600" smtClean="0"/>
            </a:br>
            <a:endParaRPr kumimoji="1" lang="ja-JP" altLang="en-US"/>
          </a:p>
        </p:txBody>
      </p:sp>
      <p:sp>
        <p:nvSpPr>
          <p:cNvPr id="6" name="角丸四角形 5"/>
          <p:cNvSpPr/>
          <p:nvPr/>
        </p:nvSpPr>
        <p:spPr bwMode="auto">
          <a:xfrm>
            <a:off x="1475570" y="3429000"/>
            <a:ext cx="4824670" cy="1080150"/>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smtClean="0">
              <a:solidFill>
                <a:srgbClr val="FF0000"/>
              </a:solidFill>
              <a:latin typeface="+mn-ea"/>
            </a:endParaRPr>
          </a:p>
        </p:txBody>
      </p:sp>
      <p:sp>
        <p:nvSpPr>
          <p:cNvPr id="8" name="角丸四角形 7"/>
          <p:cNvSpPr/>
          <p:nvPr/>
        </p:nvSpPr>
        <p:spPr bwMode="auto">
          <a:xfrm>
            <a:off x="4551693" y="5148129"/>
            <a:ext cx="4395751" cy="729211"/>
          </a:xfrm>
          <a:prstGeom prst="roundRect">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200" smtClean="0">
                <a:solidFill>
                  <a:schemeClr val="tx1"/>
                </a:solidFill>
                <a:latin typeface="+mn-ea"/>
              </a:rPr>
              <a:t>各モードで作成した</a:t>
            </a:r>
            <a:r>
              <a:rPr lang="en-US" altLang="ja-JP" sz="1200" smtClean="0">
                <a:solidFill>
                  <a:schemeClr val="tx1"/>
                </a:solidFill>
                <a:latin typeface="+mn-ea"/>
              </a:rPr>
              <a:t>Movement</a:t>
            </a:r>
            <a:r>
              <a:rPr lang="ja-JP" altLang="en-US" sz="1200" smtClean="0">
                <a:solidFill>
                  <a:schemeClr val="tx1"/>
                </a:solidFill>
                <a:latin typeface="+mn-ea"/>
              </a:rPr>
              <a:t>や別の</a:t>
            </a:r>
            <a:r>
              <a:rPr lang="en-US" altLang="ja-JP" sz="1200" smtClean="0">
                <a:solidFill>
                  <a:schemeClr val="tx1"/>
                </a:solidFill>
                <a:latin typeface="+mn-ea"/>
              </a:rPr>
              <a:t>Conductor</a:t>
            </a:r>
            <a:r>
              <a:rPr lang="ja-JP" altLang="en-US" sz="1200" smtClean="0">
                <a:solidFill>
                  <a:schemeClr val="tx1"/>
                </a:solidFill>
                <a:latin typeface="+mn-ea"/>
              </a:rPr>
              <a:t>が投入され、</a:t>
            </a:r>
            <a:endParaRPr lang="en-US" altLang="ja-JP" sz="1200" smtClean="0">
              <a:solidFill>
                <a:schemeClr val="tx1"/>
              </a:solidFill>
              <a:latin typeface="+mn-ea"/>
            </a:endParaRPr>
          </a:p>
          <a:p>
            <a:r>
              <a:rPr lang="en-US" altLang="ja-JP" sz="1200">
                <a:solidFill>
                  <a:schemeClr val="tx1"/>
                </a:solidFill>
                <a:latin typeface="+mn-ea"/>
              </a:rPr>
              <a:t>1</a:t>
            </a:r>
            <a:r>
              <a:rPr lang="ja-JP" altLang="en-US" sz="1200" smtClean="0">
                <a:solidFill>
                  <a:schemeClr val="tx1"/>
                </a:solidFill>
                <a:latin typeface="+mn-ea"/>
              </a:rPr>
              <a:t>つのジョブフローを形成しています。</a:t>
            </a:r>
            <a:endParaRPr lang="en-US" altLang="ja-JP" sz="1200" smtClean="0">
              <a:solidFill>
                <a:schemeClr val="tx1"/>
              </a:solidFill>
              <a:latin typeface="+mn-ea"/>
            </a:endParaRPr>
          </a:p>
        </p:txBody>
      </p:sp>
      <p:sp>
        <p:nvSpPr>
          <p:cNvPr id="9" name="円形吹き出し 8"/>
          <p:cNvSpPr/>
          <p:nvPr/>
        </p:nvSpPr>
        <p:spPr bwMode="auto">
          <a:xfrm>
            <a:off x="4160632" y="4719870"/>
            <a:ext cx="782123" cy="540000"/>
          </a:xfrm>
          <a:prstGeom prst="wedgeEllipseCallout">
            <a:avLst>
              <a:gd name="adj1" fmla="val -65445"/>
              <a:gd name="adj2" fmla="val -49356"/>
            </a:avLst>
          </a:prstGeom>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algn="ctr"/>
            <a:r>
              <a:rPr lang="en-US" altLang="ja-JP" sz="1400" b="1" smtClean="0">
                <a:latin typeface="+mn-ea"/>
              </a:rPr>
              <a:t>Poin</a:t>
            </a:r>
            <a:r>
              <a:rPr lang="en-US" altLang="ja-JP" sz="1400" b="1">
                <a:latin typeface="+mn-ea"/>
              </a:rPr>
              <a:t>t</a:t>
            </a:r>
            <a:endParaRPr kumimoji="1" lang="ja-JP" altLang="en-US" sz="1400" b="1" smtClean="0">
              <a:latin typeface="+mn-ea"/>
            </a:endParaRPr>
          </a:p>
        </p:txBody>
      </p:sp>
    </p:spTree>
    <p:extLst>
      <p:ext uri="{BB962C8B-B14F-4D97-AF65-F5344CB8AC3E}">
        <p14:creationId xmlns:p14="http://schemas.microsoft.com/office/powerpoint/2010/main" val="33302789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186860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388" y="3045072"/>
            <a:ext cx="8784000" cy="467239"/>
          </a:xfrm>
        </p:spPr>
        <p:txBody>
          <a:bodyPr/>
          <a:lstStyle/>
          <a:p>
            <a:r>
              <a:rPr lang="ja-JP" altLang="en-US" smtClean="0"/>
              <a:t>第１章 </a:t>
            </a:r>
            <a:r>
              <a:rPr lang="en-US" altLang="ja-JP" smtClean="0"/>
              <a:t>Ansible‐Legacy</a:t>
            </a:r>
            <a:r>
              <a:rPr lang="ja-JP" altLang="en-US" smtClean="0"/>
              <a:t>編</a:t>
            </a:r>
            <a:endParaRPr kumimoji="1" lang="ja-JP" altLang="en-US"/>
          </a:p>
        </p:txBody>
      </p:sp>
    </p:spTree>
    <p:extLst>
      <p:ext uri="{BB962C8B-B14F-4D97-AF65-F5344CB8AC3E}">
        <p14:creationId xmlns:p14="http://schemas.microsoft.com/office/powerpoint/2010/main" val="21297731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sz="quarter" idx="10"/>
          </p:nvPr>
        </p:nvSpPr>
        <p:spPr>
          <a:xfrm>
            <a:off x="179512" y="836944"/>
            <a:ext cx="8784976" cy="5616476"/>
          </a:xfrm>
        </p:spPr>
        <p:txBody>
          <a:bodyPr/>
          <a:lstStyle/>
          <a:p>
            <a:r>
              <a:rPr kumimoji="1" lang="ja-JP" altLang="en-US" b="1" smtClean="0"/>
              <a:t>シナリオ</a:t>
            </a:r>
            <a:r>
              <a:rPr kumimoji="1" lang="en-US" altLang="ja-JP" smtClean="0"/>
              <a:t/>
            </a:r>
            <a:br>
              <a:rPr kumimoji="1" lang="en-US" altLang="ja-JP" smtClean="0"/>
            </a:br>
            <a:r>
              <a:rPr lang="ja-JP" altLang="en-US" sz="1600" smtClean="0"/>
              <a:t>大別して</a:t>
            </a:r>
            <a:r>
              <a:rPr kumimoji="1" lang="en-US" altLang="ja-JP" sz="1600" smtClean="0"/>
              <a:t>3</a:t>
            </a:r>
            <a:r>
              <a:rPr kumimoji="1" lang="ja-JP" altLang="en-US" sz="1600" smtClean="0"/>
              <a:t>ステップから成る作業を実行し、</a:t>
            </a:r>
            <a:r>
              <a:rPr lang="en-US" altLang="ja-JP" sz="1600" smtClean="0">
                <a:solidFill>
                  <a:srgbClr val="FF0000"/>
                </a:solidFill>
              </a:rPr>
              <a:t>playbook</a:t>
            </a:r>
            <a:r>
              <a:rPr lang="ja-JP" altLang="en-US" sz="1600" smtClean="0">
                <a:solidFill>
                  <a:srgbClr val="FF0000"/>
                </a:solidFill>
              </a:rPr>
              <a:t>の再利用性</a:t>
            </a:r>
            <a:r>
              <a:rPr lang="ja-JP" altLang="en-US" sz="1600" smtClean="0"/>
              <a:t>を</a:t>
            </a:r>
            <a:r>
              <a:rPr lang="en-US" altLang="ja-JP" sz="1600" smtClean="0"/>
              <a:t/>
            </a:r>
            <a:br>
              <a:rPr lang="en-US" altLang="ja-JP" sz="1600" smtClean="0"/>
            </a:br>
            <a:r>
              <a:rPr lang="ja-JP" altLang="en-US" sz="1600" smtClean="0"/>
              <a:t>体感いただけます。</a:t>
            </a:r>
            <a:r>
              <a:rPr lang="en-US" altLang="ja-JP" sz="1600" smtClean="0"/>
              <a:t/>
            </a:r>
            <a:br>
              <a:rPr lang="en-US" altLang="ja-JP" sz="1600" smtClean="0"/>
            </a:br>
            <a:r>
              <a:rPr lang="ja-JP" altLang="en-US" sz="1600" smtClean="0"/>
              <a:t>① </a:t>
            </a:r>
            <a:r>
              <a:rPr lang="en-US" altLang="ja-JP" sz="1600" smtClean="0"/>
              <a:t>Movement</a:t>
            </a:r>
            <a:r>
              <a:rPr lang="ja-JP" altLang="en-US" sz="1600" smtClean="0"/>
              <a:t>を組み合わせて</a:t>
            </a:r>
            <a:r>
              <a:rPr lang="en-US" altLang="ja-JP" sz="1600" smtClean="0"/>
              <a:t>Conductor</a:t>
            </a:r>
            <a:r>
              <a:rPr lang="ja-JP" altLang="en-US" sz="1600" smtClean="0"/>
              <a:t>を作成する。</a:t>
            </a:r>
            <a:r>
              <a:rPr lang="en-US" altLang="ja-JP" sz="1600"/>
              <a:t/>
            </a:r>
            <a:br>
              <a:rPr lang="en-US" altLang="ja-JP" sz="1600"/>
            </a:br>
            <a:r>
              <a:rPr lang="ja-JP" altLang="en-US" sz="1600" smtClean="0"/>
              <a:t>② メニューを作成し、代入値を登録する。</a:t>
            </a:r>
            <a:r>
              <a:rPr lang="en-US" altLang="ja-JP" sz="1600"/>
              <a:t/>
            </a:r>
            <a:br>
              <a:rPr lang="en-US" altLang="ja-JP" sz="1600"/>
            </a:br>
            <a:r>
              <a:rPr lang="ja-JP" altLang="en-US" sz="1600" smtClean="0"/>
              <a:t>③ 作成した</a:t>
            </a:r>
            <a:r>
              <a:rPr lang="en-US" altLang="ja-JP" sz="1600" smtClean="0"/>
              <a:t>Conductor</a:t>
            </a:r>
            <a:r>
              <a:rPr lang="ja-JP" altLang="en-US" sz="1600" smtClean="0"/>
              <a:t>を</a:t>
            </a:r>
            <a:r>
              <a:rPr lang="ja-JP" altLang="en-US" sz="1600"/>
              <a:t>実行</a:t>
            </a:r>
            <a:r>
              <a:rPr lang="ja-JP" altLang="en-US" sz="1600" smtClean="0"/>
              <a:t>する。</a:t>
            </a:r>
            <a:r>
              <a:rPr lang="en-US" altLang="ja-JP" sz="1600" smtClean="0"/>
              <a:t/>
            </a:r>
            <a:br>
              <a:rPr lang="en-US" altLang="ja-JP" sz="1600" smtClean="0"/>
            </a:br>
            <a:r>
              <a:rPr lang="en-US" altLang="ja-JP" sz="1600"/>
              <a:t/>
            </a:r>
            <a:br>
              <a:rPr lang="en-US" altLang="ja-JP" sz="1600"/>
            </a:br>
            <a:r>
              <a:rPr lang="ja-JP" altLang="en-US" sz="1600" smtClean="0"/>
              <a:t>今回は</a:t>
            </a:r>
            <a:r>
              <a:rPr lang="ja-JP" altLang="en-US" sz="1600" u="sng" smtClean="0"/>
              <a:t>「</a:t>
            </a:r>
            <a:r>
              <a:rPr lang="en-US" altLang="ja-JP" sz="1600" u="sng" smtClean="0"/>
              <a:t>Apache</a:t>
            </a:r>
            <a:r>
              <a:rPr lang="ja-JP" altLang="en-US" sz="1600" u="sng" smtClean="0"/>
              <a:t>・</a:t>
            </a:r>
            <a:r>
              <a:rPr lang="en-US" altLang="ja-JP" sz="1600" u="sng" smtClean="0"/>
              <a:t>Tomcat</a:t>
            </a:r>
            <a:r>
              <a:rPr lang="ja-JP" altLang="en-US" sz="1600" u="sng" smtClean="0"/>
              <a:t>」両サービスのインストールと起動</a:t>
            </a:r>
            <a:r>
              <a:rPr lang="ja-JP" altLang="en-US" sz="1600" smtClean="0"/>
              <a:t>を行います。</a:t>
            </a:r>
            <a:r>
              <a:rPr lang="en-US" altLang="ja-JP" sz="1600" smtClean="0"/>
              <a:t/>
            </a:r>
            <a:br>
              <a:rPr lang="en-US" altLang="ja-JP" sz="1600" smtClean="0"/>
            </a:br>
            <a:endParaRPr lang="en-US" altLang="ja-JP" sz="1600"/>
          </a:p>
          <a:p>
            <a:r>
              <a:rPr kumimoji="1" lang="ja-JP" altLang="en-US" smtClean="0"/>
              <a:t>成果物イメージ</a:t>
            </a:r>
            <a:endParaRPr kumimoji="1" lang="en-US" altLang="ja-JP" smtClean="0"/>
          </a:p>
          <a:p>
            <a:pPr marL="0" indent="0">
              <a:buNone/>
            </a:pPr>
            <a:r>
              <a:rPr lang="ja-JP" altLang="en-US"/>
              <a:t>　</a:t>
            </a:r>
            <a:endParaRPr lang="en-US" altLang="ja-JP" smtClean="0"/>
          </a:p>
        </p:txBody>
      </p:sp>
      <p:sp>
        <p:nvSpPr>
          <p:cNvPr id="22" name="角丸四角形 21"/>
          <p:cNvSpPr/>
          <p:nvPr/>
        </p:nvSpPr>
        <p:spPr bwMode="auto">
          <a:xfrm>
            <a:off x="179513" y="3557605"/>
            <a:ext cx="2911886" cy="2967825"/>
          </a:xfrm>
          <a:prstGeom prst="roundRect">
            <a:avLst/>
          </a:prstGeom>
          <a:solidFill>
            <a:schemeClr val="bg1">
              <a:lumMod val="75000"/>
            </a:schemeClr>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smtClean="0">
              <a:latin typeface="+mn-ea"/>
            </a:endParaRPr>
          </a:p>
        </p:txBody>
      </p:sp>
      <p:sp>
        <p:nvSpPr>
          <p:cNvPr id="23" name="テキスト ボックス 22"/>
          <p:cNvSpPr txBox="1"/>
          <p:nvPr/>
        </p:nvSpPr>
        <p:spPr>
          <a:xfrm>
            <a:off x="315637" y="3637366"/>
            <a:ext cx="2710138" cy="307777"/>
          </a:xfrm>
          <a:prstGeom prst="rect">
            <a:avLst/>
          </a:prstGeom>
          <a:noFill/>
        </p:spPr>
        <p:txBody>
          <a:bodyPr wrap="square" rtlCol="0">
            <a:spAutoFit/>
          </a:bodyPr>
          <a:lstStyle/>
          <a:p>
            <a:pPr algn="ctr"/>
            <a:r>
              <a:rPr kumimoji="1" lang="ja-JP" altLang="en-US" sz="1400" b="1" smtClean="0">
                <a:ln w="0"/>
                <a:solidFill>
                  <a:schemeClr val="accent6">
                    <a:lumMod val="90000"/>
                    <a:lumOff val="10000"/>
                  </a:schemeClr>
                </a:solidFill>
              </a:rPr>
              <a:t>① </a:t>
            </a:r>
            <a:r>
              <a:rPr kumimoji="1" lang="en-US" altLang="ja-JP" sz="1400" b="1" smtClean="0">
                <a:ln w="0"/>
                <a:solidFill>
                  <a:schemeClr val="accent6">
                    <a:lumMod val="90000"/>
                    <a:lumOff val="10000"/>
                  </a:schemeClr>
                </a:solidFill>
              </a:rPr>
              <a:t>Conductor</a:t>
            </a:r>
            <a:r>
              <a:rPr lang="ja-JP" altLang="en-US" sz="1400" b="1" smtClean="0">
                <a:ln w="0"/>
                <a:solidFill>
                  <a:schemeClr val="accent6">
                    <a:lumMod val="90000"/>
                    <a:lumOff val="10000"/>
                  </a:schemeClr>
                </a:solidFill>
              </a:rPr>
              <a:t>を１つ作成する</a:t>
            </a:r>
            <a:endParaRPr kumimoji="1" lang="ja-JP" altLang="en-US" sz="1400" b="1">
              <a:ln w="0"/>
              <a:solidFill>
                <a:schemeClr val="accent6">
                  <a:lumMod val="90000"/>
                  <a:lumOff val="10000"/>
                </a:schemeClr>
              </a:solidFill>
            </a:endParaRPr>
          </a:p>
        </p:txBody>
      </p:sp>
      <p:sp>
        <p:nvSpPr>
          <p:cNvPr id="2" name="タイトル 1"/>
          <p:cNvSpPr>
            <a:spLocks noGrp="1"/>
          </p:cNvSpPr>
          <p:nvPr>
            <p:ph type="title"/>
          </p:nvPr>
        </p:nvSpPr>
        <p:spPr/>
        <p:txBody>
          <a:bodyPr/>
          <a:lstStyle/>
          <a:p>
            <a:r>
              <a:rPr lang="en-US" altLang="ja-JP" smtClean="0"/>
              <a:t>1.1</a:t>
            </a:r>
            <a:r>
              <a:rPr lang="ja-JP" altLang="en-US" smtClean="0"/>
              <a:t> シナリオ</a:t>
            </a:r>
            <a:r>
              <a:rPr lang="en-US" altLang="ja-JP" smtClean="0"/>
              <a:t> </a:t>
            </a:r>
            <a:endParaRPr kumimoji="1" lang="ja-JP" altLang="en-US"/>
          </a:p>
        </p:txBody>
      </p:sp>
      <p:cxnSp>
        <p:nvCxnSpPr>
          <p:cNvPr id="19" name="直線矢印コネクタ 18"/>
          <p:cNvCxnSpPr>
            <a:stCxn id="16" idx="2"/>
            <a:endCxn id="12" idx="0"/>
          </p:cNvCxnSpPr>
          <p:nvPr/>
        </p:nvCxnSpPr>
        <p:spPr bwMode="auto">
          <a:xfrm>
            <a:off x="1655176" y="4389511"/>
            <a:ext cx="0" cy="1593250"/>
          </a:xfrm>
          <a:prstGeom prst="straightConnector1">
            <a:avLst/>
          </a:prstGeom>
          <a:ln>
            <a:headEnd type="none" w="med" len="med"/>
            <a:tailEnd type="triangle"/>
          </a:ln>
          <a:extLst/>
        </p:spPr>
        <p:style>
          <a:lnRef idx="2">
            <a:schemeClr val="accent6"/>
          </a:lnRef>
          <a:fillRef idx="0">
            <a:schemeClr val="accent6"/>
          </a:fillRef>
          <a:effectRef idx="1">
            <a:schemeClr val="accent6"/>
          </a:effectRef>
          <a:fontRef idx="minor">
            <a:schemeClr val="tx1"/>
          </a:fontRef>
        </p:style>
      </p:cxnSp>
      <p:grpSp>
        <p:nvGrpSpPr>
          <p:cNvPr id="7" name="グループ化 6"/>
          <p:cNvGrpSpPr/>
          <p:nvPr/>
        </p:nvGrpSpPr>
        <p:grpSpPr>
          <a:xfrm>
            <a:off x="538602" y="4008553"/>
            <a:ext cx="2233148" cy="2355166"/>
            <a:chOff x="3203666" y="1749544"/>
            <a:chExt cx="2718577" cy="2815908"/>
          </a:xfrm>
        </p:grpSpPr>
        <p:sp>
          <p:nvSpPr>
            <p:cNvPr id="9" name="正方形/長方形 92"/>
            <p:cNvSpPr>
              <a:spLocks noChangeArrowheads="1"/>
            </p:cNvSpPr>
            <p:nvPr/>
          </p:nvSpPr>
          <p:spPr bwMode="auto">
            <a:xfrm>
              <a:off x="3203666" y="2347507"/>
              <a:ext cx="2718577" cy="455485"/>
            </a:xfrm>
            <a:prstGeom prst="rect">
              <a:avLst/>
            </a:prstGeom>
            <a:ln>
              <a:headEnd/>
              <a:tailEn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anchor="ctr" anchorCtr="0" compatLnSpc="1">
              <a:prstTxWarp prst="textNoShape">
                <a:avLst/>
              </a:prstTxWarp>
            </a:bodyPr>
            <a:lstStyle/>
            <a:p>
              <a:pPr lvl="0" algn="ctr" eaLnBrk="0" fontAlgn="base" hangingPunct="0">
                <a:spcBef>
                  <a:spcPct val="0"/>
                </a:spcBef>
                <a:spcAft>
                  <a:spcPct val="0"/>
                </a:spcAft>
              </a:pPr>
              <a:r>
                <a:rPr kumimoji="0" lang="en-US" altLang="ja-JP" sz="1100" smtClean="0">
                  <a:solidFill>
                    <a:srgbClr val="000000"/>
                  </a:solidFill>
                  <a:latin typeface="+mn-ea"/>
                  <a:cs typeface="Times New Roman" panose="02020603050405020304" pitchFamily="18" charset="0"/>
                </a:rPr>
                <a:t>Playbook</a:t>
              </a:r>
              <a:r>
                <a:rPr kumimoji="0" lang="ja-JP" altLang="en-US" sz="1100" smtClean="0">
                  <a:solidFill>
                    <a:srgbClr val="000000"/>
                  </a:solidFill>
                  <a:latin typeface="+mn-ea"/>
                  <a:cs typeface="Times New Roman" panose="02020603050405020304" pitchFamily="18" charset="0"/>
                </a:rPr>
                <a:t>②</a:t>
              </a:r>
              <a:r>
                <a:rPr kumimoji="0" lang="en-US" altLang="ja-JP" sz="1100" smtClean="0">
                  <a:solidFill>
                    <a:srgbClr val="000000"/>
                  </a:solidFill>
                  <a:latin typeface="+mn-ea"/>
                  <a:cs typeface="Times New Roman" panose="02020603050405020304" pitchFamily="18" charset="0"/>
                </a:rPr>
                <a:t/>
              </a:r>
              <a:br>
                <a:rPr kumimoji="0" lang="en-US" altLang="ja-JP" sz="1100" smtClean="0">
                  <a:solidFill>
                    <a:srgbClr val="000000"/>
                  </a:solidFill>
                  <a:latin typeface="+mn-ea"/>
                  <a:cs typeface="Times New Roman" panose="02020603050405020304" pitchFamily="18" charset="0"/>
                </a:rPr>
              </a:br>
              <a:r>
                <a:rPr kumimoji="0" lang="ja-JP" altLang="en-US" sz="1100" smtClean="0">
                  <a:solidFill>
                    <a:srgbClr val="000000"/>
                  </a:solidFill>
                  <a:latin typeface="+mn-ea"/>
                  <a:cs typeface="Times New Roman" panose="02020603050405020304" pitchFamily="18" charset="0"/>
                </a:rPr>
                <a:t>ポートの開放</a:t>
              </a:r>
              <a:endParaRPr kumimoji="0" lang="ja-JP" altLang="en-US" sz="1100">
                <a:solidFill>
                  <a:srgbClr val="000000"/>
                </a:solidFill>
                <a:latin typeface="+mn-ea"/>
                <a:cs typeface="Times New Roman" panose="02020603050405020304" pitchFamily="18" charset="0"/>
              </a:endParaRPr>
            </a:p>
          </p:txBody>
        </p:sp>
        <p:sp>
          <p:nvSpPr>
            <p:cNvPr id="11" name="正方形/長方形 93"/>
            <p:cNvSpPr>
              <a:spLocks noChangeArrowheads="1"/>
            </p:cNvSpPr>
            <p:nvPr/>
          </p:nvSpPr>
          <p:spPr bwMode="auto">
            <a:xfrm>
              <a:off x="3203666" y="3527719"/>
              <a:ext cx="2718577" cy="455485"/>
            </a:xfrm>
            <a:prstGeom prst="rect">
              <a:avLst/>
            </a:prstGeom>
            <a:ln>
              <a:headEnd/>
              <a:tailEn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ja-JP" sz="1100" smtClean="0">
                  <a:solidFill>
                    <a:srgbClr val="000000"/>
                  </a:solidFill>
                  <a:latin typeface="+mn-ea"/>
                  <a:cs typeface="Times New Roman" panose="02020603050405020304" pitchFamily="18" charset="0"/>
                </a:rPr>
                <a:t>Playbook</a:t>
              </a:r>
              <a:r>
                <a:rPr kumimoji="0" lang="ja-JP" altLang="en-US" sz="1100">
                  <a:solidFill>
                    <a:srgbClr val="000000"/>
                  </a:solidFill>
                  <a:latin typeface="+mn-ea"/>
                  <a:cs typeface="Times New Roman" panose="02020603050405020304" pitchFamily="18" charset="0"/>
                </a:rPr>
                <a:t>④</a:t>
              </a:r>
              <a:r>
                <a:rPr kumimoji="0" lang="en-US" altLang="ja-JP" sz="1100" smtClean="0">
                  <a:solidFill>
                    <a:srgbClr val="000000"/>
                  </a:solidFill>
                  <a:latin typeface="+mn-ea"/>
                  <a:cs typeface="Times New Roman" panose="02020603050405020304" pitchFamily="18" charset="0"/>
                </a:rPr>
                <a:t/>
              </a:r>
              <a:br>
                <a:rPr kumimoji="0" lang="en-US" altLang="ja-JP" sz="1100" smtClean="0">
                  <a:solidFill>
                    <a:srgbClr val="000000"/>
                  </a:solidFill>
                  <a:latin typeface="+mn-ea"/>
                  <a:cs typeface="Times New Roman" panose="02020603050405020304" pitchFamily="18" charset="0"/>
                </a:rPr>
              </a:br>
              <a:r>
                <a:rPr kumimoji="0" lang="ja-JP" altLang="en-US" sz="1100" smtClean="0">
                  <a:solidFill>
                    <a:srgbClr val="000000"/>
                  </a:solidFill>
                  <a:latin typeface="+mn-ea"/>
                  <a:cs typeface="Times New Roman" panose="02020603050405020304" pitchFamily="18" charset="0"/>
                </a:rPr>
                <a:t>サービスの</a:t>
              </a:r>
              <a:r>
                <a:rPr kumimoji="0" lang="ja-JP" altLang="en-US" sz="1100">
                  <a:solidFill>
                    <a:srgbClr val="000000"/>
                  </a:solidFill>
                  <a:latin typeface="+mn-ea"/>
                  <a:cs typeface="Times New Roman" panose="02020603050405020304" pitchFamily="18" charset="0"/>
                </a:rPr>
                <a:t>起動</a:t>
              </a:r>
              <a:endParaRPr kumimoji="0" lang="ja-JP" altLang="ja-JP" sz="2400" b="0" i="0" u="none" strike="noStrike" cap="none" normalizeH="0" baseline="0" smtClean="0">
                <a:ln>
                  <a:noFill/>
                </a:ln>
                <a:solidFill>
                  <a:schemeClr val="tx1"/>
                </a:solidFill>
                <a:effectLst/>
                <a:latin typeface="+mn-ea"/>
              </a:endParaRPr>
            </a:p>
          </p:txBody>
        </p:sp>
        <p:sp>
          <p:nvSpPr>
            <p:cNvPr id="12" name="正方形/長方形 94"/>
            <p:cNvSpPr>
              <a:spLocks noChangeArrowheads="1"/>
            </p:cNvSpPr>
            <p:nvPr/>
          </p:nvSpPr>
          <p:spPr bwMode="auto">
            <a:xfrm>
              <a:off x="3203666" y="4109967"/>
              <a:ext cx="2718577" cy="455485"/>
            </a:xfrm>
            <a:prstGeom prst="rect">
              <a:avLst/>
            </a:prstGeom>
            <a:ln>
              <a:headEnd/>
              <a:tailEn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ja-JP" sz="1100" smtClean="0">
                  <a:solidFill>
                    <a:srgbClr val="000000"/>
                  </a:solidFill>
                  <a:latin typeface="+mn-ea"/>
                  <a:cs typeface="Times New Roman" panose="02020603050405020304" pitchFamily="18" charset="0"/>
                </a:rPr>
                <a:t>Playbook</a:t>
              </a:r>
              <a:r>
                <a:rPr kumimoji="0" lang="ja-JP" altLang="en-US" sz="1100">
                  <a:solidFill>
                    <a:srgbClr val="000000"/>
                  </a:solidFill>
                  <a:latin typeface="+mn-ea"/>
                  <a:cs typeface="Times New Roman" panose="02020603050405020304" pitchFamily="18" charset="0"/>
                </a:rPr>
                <a:t>⑤</a:t>
              </a:r>
              <a:r>
                <a:rPr kumimoji="0" lang="en-US" altLang="ja-JP" sz="1100" smtClean="0">
                  <a:solidFill>
                    <a:srgbClr val="000000"/>
                  </a:solidFill>
                  <a:latin typeface="+mn-ea"/>
                  <a:cs typeface="Times New Roman" panose="02020603050405020304" pitchFamily="18" charset="0"/>
                </a:rPr>
                <a:t/>
              </a:r>
              <a:br>
                <a:rPr kumimoji="0" lang="en-US" altLang="ja-JP" sz="1100" smtClean="0">
                  <a:solidFill>
                    <a:srgbClr val="000000"/>
                  </a:solidFill>
                  <a:latin typeface="+mn-ea"/>
                  <a:cs typeface="Times New Roman" panose="02020603050405020304" pitchFamily="18" charset="0"/>
                </a:rPr>
              </a:br>
              <a:r>
                <a:rPr kumimoji="0" lang="ja-JP" altLang="en-US" sz="1100" smtClean="0">
                  <a:solidFill>
                    <a:srgbClr val="000000"/>
                  </a:solidFill>
                  <a:latin typeface="+mn-ea"/>
                  <a:cs typeface="Times New Roman" panose="02020603050405020304" pitchFamily="18" charset="0"/>
                </a:rPr>
                <a:t>サービスの起動確認</a:t>
              </a:r>
              <a:endParaRPr kumimoji="0" lang="ja-JP" altLang="ja-JP" sz="2400" b="0" i="0" u="none" strike="noStrike" cap="none" normalizeH="0" baseline="0" smtClean="0">
                <a:ln>
                  <a:noFill/>
                </a:ln>
                <a:solidFill>
                  <a:schemeClr val="tx1"/>
                </a:solidFill>
                <a:effectLst/>
                <a:latin typeface="+mn-ea"/>
              </a:endParaRPr>
            </a:p>
          </p:txBody>
        </p:sp>
        <p:sp>
          <p:nvSpPr>
            <p:cNvPr id="16" name="正方形/長方形 92"/>
            <p:cNvSpPr>
              <a:spLocks noChangeArrowheads="1"/>
            </p:cNvSpPr>
            <p:nvPr/>
          </p:nvSpPr>
          <p:spPr bwMode="auto">
            <a:xfrm>
              <a:off x="3203666" y="1749544"/>
              <a:ext cx="2718577" cy="455485"/>
            </a:xfrm>
            <a:prstGeom prst="rect">
              <a:avLst/>
            </a:prstGeom>
            <a:ln>
              <a:headEnd/>
              <a:tailEn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anchor="ctr" anchorCtr="0" compatLnSpc="1">
              <a:prstTxWarp prst="textNoShape">
                <a:avLst/>
              </a:prstTxWarp>
            </a:bodyPr>
            <a:lstStyle/>
            <a:p>
              <a:pPr lvl="0" algn="ctr" eaLnBrk="0" fontAlgn="base" hangingPunct="0">
                <a:spcBef>
                  <a:spcPct val="0"/>
                </a:spcBef>
                <a:spcAft>
                  <a:spcPct val="0"/>
                </a:spcAft>
              </a:pPr>
              <a:r>
                <a:rPr kumimoji="0" lang="en-US" altLang="ja-JP" sz="1100" b="0" i="0" u="none" strike="noStrike" cap="none" normalizeH="0" baseline="0" smtClean="0">
                  <a:ln>
                    <a:noFill/>
                  </a:ln>
                  <a:solidFill>
                    <a:srgbClr val="000000"/>
                  </a:solidFill>
                  <a:effectLst/>
                  <a:latin typeface="+mn-ea"/>
                  <a:cs typeface="Times New Roman" panose="02020603050405020304" pitchFamily="18" charset="0"/>
                </a:rPr>
                <a:t>Playbook</a:t>
              </a:r>
              <a:r>
                <a:rPr kumimoji="0" lang="ja-JP" altLang="en-US" sz="1100" b="0" i="0" u="none" strike="noStrike" cap="none" normalizeH="0" baseline="0" smtClean="0">
                  <a:ln>
                    <a:noFill/>
                  </a:ln>
                  <a:solidFill>
                    <a:srgbClr val="000000"/>
                  </a:solidFill>
                  <a:effectLst/>
                  <a:latin typeface="+mn-ea"/>
                  <a:cs typeface="Times New Roman" panose="02020603050405020304" pitchFamily="18" charset="0"/>
                </a:rPr>
                <a:t>①</a:t>
              </a:r>
              <a:r>
                <a:rPr kumimoji="0" lang="en-US" altLang="ja-JP" sz="1100" b="0" i="0" u="none" strike="noStrike" cap="none" normalizeH="0" baseline="0" smtClean="0">
                  <a:ln>
                    <a:noFill/>
                  </a:ln>
                  <a:solidFill>
                    <a:srgbClr val="000000"/>
                  </a:solidFill>
                  <a:effectLst/>
                  <a:latin typeface="+mn-ea"/>
                  <a:cs typeface="Times New Roman" panose="02020603050405020304" pitchFamily="18" charset="0"/>
                </a:rPr>
                <a:t/>
              </a:r>
              <a:br>
                <a:rPr kumimoji="0" lang="en-US" altLang="ja-JP" sz="1100" b="0" i="0" u="none" strike="noStrike" cap="none" normalizeH="0" baseline="0" smtClean="0">
                  <a:ln>
                    <a:noFill/>
                  </a:ln>
                  <a:solidFill>
                    <a:srgbClr val="000000"/>
                  </a:solidFill>
                  <a:effectLst/>
                  <a:latin typeface="+mn-ea"/>
                  <a:cs typeface="Times New Roman" panose="02020603050405020304" pitchFamily="18" charset="0"/>
                </a:rPr>
              </a:br>
              <a:r>
                <a:rPr kumimoji="0" lang="en-US" altLang="ja-JP" sz="1100" smtClean="0">
                  <a:solidFill>
                    <a:srgbClr val="000000"/>
                  </a:solidFill>
                  <a:latin typeface="+mn-ea"/>
                  <a:cs typeface="Times New Roman" panose="02020603050405020304" pitchFamily="18" charset="0"/>
                </a:rPr>
                <a:t>Yum</a:t>
              </a:r>
              <a:r>
                <a:rPr kumimoji="0" lang="ja-JP" altLang="en-US" sz="1100" smtClean="0">
                  <a:solidFill>
                    <a:srgbClr val="000000"/>
                  </a:solidFill>
                  <a:latin typeface="+mn-ea"/>
                  <a:cs typeface="Times New Roman" panose="02020603050405020304" pitchFamily="18" charset="0"/>
                </a:rPr>
                <a:t>インスト</a:t>
              </a:r>
              <a:r>
                <a:rPr kumimoji="0" lang="en-US" altLang="ja-JP" sz="1100" smtClean="0">
                  <a:solidFill>
                    <a:srgbClr val="000000"/>
                  </a:solidFill>
                  <a:latin typeface="+mn-ea"/>
                  <a:cs typeface="Times New Roman" panose="02020603050405020304" pitchFamily="18" charset="0"/>
                </a:rPr>
                <a:t>―</a:t>
              </a:r>
              <a:r>
                <a:rPr kumimoji="0" lang="ja-JP" altLang="en-US" sz="1100">
                  <a:solidFill>
                    <a:srgbClr val="000000"/>
                  </a:solidFill>
                  <a:latin typeface="+mn-ea"/>
                  <a:cs typeface="Times New Roman" panose="02020603050405020304" pitchFamily="18" charset="0"/>
                </a:rPr>
                <a:t>ル</a:t>
              </a:r>
            </a:p>
          </p:txBody>
        </p:sp>
      </p:gr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52021" y="4048872"/>
            <a:ext cx="864120" cy="864120"/>
          </a:xfrm>
          <a:prstGeom prst="rect">
            <a:avLst/>
          </a:prstGeom>
        </p:spPr>
      </p:pic>
      <p:cxnSp>
        <p:nvCxnSpPr>
          <p:cNvPr id="13" name="直線矢印コネクタ 12"/>
          <p:cNvCxnSpPr>
            <a:stCxn id="4" idx="2"/>
          </p:cNvCxnSpPr>
          <p:nvPr/>
        </p:nvCxnSpPr>
        <p:spPr bwMode="auto">
          <a:xfrm flipH="1">
            <a:off x="4283960" y="4912992"/>
            <a:ext cx="121" cy="126872"/>
          </a:xfrm>
          <a:prstGeom prst="straightConnector1">
            <a:avLst/>
          </a:prstGeom>
          <a:ln>
            <a:headEnd type="none" w="med" len="med"/>
            <a:tailEnd type="triangle"/>
          </a:ln>
          <a:extLst/>
        </p:spPr>
        <p:style>
          <a:lnRef idx="2">
            <a:schemeClr val="accent6"/>
          </a:lnRef>
          <a:fillRef idx="0">
            <a:schemeClr val="accent6"/>
          </a:fillRef>
          <a:effectRef idx="1">
            <a:schemeClr val="accent6"/>
          </a:effectRef>
          <a:fontRef idx="minor">
            <a:schemeClr val="tx1"/>
          </a:fontRef>
        </p:style>
      </p:cxnSp>
      <p:cxnSp>
        <p:nvCxnSpPr>
          <p:cNvPr id="20" name="カギ線コネクタ 122"/>
          <p:cNvCxnSpPr>
            <a:stCxn id="22" idx="3"/>
          </p:cNvCxnSpPr>
          <p:nvPr/>
        </p:nvCxnSpPr>
        <p:spPr bwMode="auto">
          <a:xfrm flipV="1">
            <a:off x="3091399" y="5039864"/>
            <a:ext cx="2272711" cy="1654"/>
          </a:xfrm>
          <a:prstGeom prst="straightConnector1">
            <a:avLst/>
          </a:prstGeom>
          <a:ln>
            <a:headEnd type="none" w="med" len="med"/>
            <a:tailEnd type="triangle" w="med" len="med"/>
          </a:ln>
          <a:extLst/>
        </p:spPr>
        <p:style>
          <a:lnRef idx="3">
            <a:schemeClr val="accent6"/>
          </a:lnRef>
          <a:fillRef idx="0">
            <a:schemeClr val="accent6"/>
          </a:fillRef>
          <a:effectRef idx="2">
            <a:schemeClr val="accent6"/>
          </a:effectRef>
          <a:fontRef idx="minor">
            <a:schemeClr val="tx1"/>
          </a:fontRef>
        </p:style>
      </p:cxnSp>
      <p:grpSp>
        <p:nvGrpSpPr>
          <p:cNvPr id="24" name="グループ化 23"/>
          <p:cNvGrpSpPr>
            <a:grpSpLocks noChangeAspect="1"/>
          </p:cNvGrpSpPr>
          <p:nvPr/>
        </p:nvGrpSpPr>
        <p:grpSpPr bwMode="gray">
          <a:xfrm>
            <a:off x="5485678" y="4538614"/>
            <a:ext cx="639054" cy="1100013"/>
            <a:chOff x="5936838" y="1169393"/>
            <a:chExt cx="484187" cy="833438"/>
          </a:xfrm>
        </p:grpSpPr>
        <p:sp>
          <p:nvSpPr>
            <p:cNvPr id="25" name="Freeform 22"/>
            <p:cNvSpPr>
              <a:spLocks noChangeAspect="1"/>
            </p:cNvSpPr>
            <p:nvPr/>
          </p:nvSpPr>
          <p:spPr bwMode="gray">
            <a:xfrm>
              <a:off x="5936838" y="1169393"/>
              <a:ext cx="484187" cy="833438"/>
            </a:xfrm>
            <a:custGeom>
              <a:avLst/>
              <a:gdLst>
                <a:gd name="T0" fmla="*/ 642 w 642"/>
                <a:gd name="T1" fmla="*/ 1081 h 1107"/>
                <a:gd name="T2" fmla="*/ 615 w 642"/>
                <a:gd name="T3" fmla="*/ 1107 h 1107"/>
                <a:gd name="T4" fmla="*/ 27 w 642"/>
                <a:gd name="T5" fmla="*/ 1107 h 1107"/>
                <a:gd name="T6" fmla="*/ 0 w 642"/>
                <a:gd name="T7" fmla="*/ 1081 h 1107"/>
                <a:gd name="T8" fmla="*/ 0 w 642"/>
                <a:gd name="T9" fmla="*/ 27 h 1107"/>
                <a:gd name="T10" fmla="*/ 27 w 642"/>
                <a:gd name="T11" fmla="*/ 0 h 1107"/>
                <a:gd name="T12" fmla="*/ 615 w 642"/>
                <a:gd name="T13" fmla="*/ 0 h 1107"/>
                <a:gd name="T14" fmla="*/ 642 w 642"/>
                <a:gd name="T15" fmla="*/ 27 h 1107"/>
                <a:gd name="T16" fmla="*/ 642 w 642"/>
                <a:gd name="T17" fmla="*/ 1081 h 1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2" h="1107">
                  <a:moveTo>
                    <a:pt x="642" y="1081"/>
                  </a:moveTo>
                  <a:cubicBezTo>
                    <a:pt x="642" y="1095"/>
                    <a:pt x="630" y="1107"/>
                    <a:pt x="615" y="1107"/>
                  </a:cubicBezTo>
                  <a:cubicBezTo>
                    <a:pt x="27" y="1107"/>
                    <a:pt x="27" y="1107"/>
                    <a:pt x="27" y="1107"/>
                  </a:cubicBezTo>
                  <a:cubicBezTo>
                    <a:pt x="12" y="1107"/>
                    <a:pt x="0" y="1095"/>
                    <a:pt x="0" y="1081"/>
                  </a:cubicBezTo>
                  <a:cubicBezTo>
                    <a:pt x="0" y="27"/>
                    <a:pt x="0" y="27"/>
                    <a:pt x="0" y="27"/>
                  </a:cubicBezTo>
                  <a:cubicBezTo>
                    <a:pt x="0" y="12"/>
                    <a:pt x="12" y="0"/>
                    <a:pt x="27" y="0"/>
                  </a:cubicBezTo>
                  <a:cubicBezTo>
                    <a:pt x="615" y="0"/>
                    <a:pt x="615" y="0"/>
                    <a:pt x="615" y="0"/>
                  </a:cubicBezTo>
                  <a:cubicBezTo>
                    <a:pt x="630" y="0"/>
                    <a:pt x="642" y="12"/>
                    <a:pt x="642" y="27"/>
                  </a:cubicBezTo>
                  <a:lnTo>
                    <a:pt x="642" y="1081"/>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6" name="フリーフォーム 25"/>
            <p:cNvSpPr>
              <a:spLocks noChangeAspect="1" noChangeArrowheads="1"/>
            </p:cNvSpPr>
            <p:nvPr/>
          </p:nvSpPr>
          <p:spPr bwMode="gray">
            <a:xfrm>
              <a:off x="6011450" y="1244006"/>
              <a:ext cx="333375" cy="684213"/>
            </a:xfrm>
            <a:custGeom>
              <a:avLst/>
              <a:gdLst>
                <a:gd name="connsiteX0" fmla="*/ 166688 w 333375"/>
                <a:gd name="connsiteY0" fmla="*/ 600075 h 684213"/>
                <a:gd name="connsiteX1" fmla="*/ 207963 w 333375"/>
                <a:gd name="connsiteY1" fmla="*/ 642144 h 684213"/>
                <a:gd name="connsiteX2" fmla="*/ 166688 w 333375"/>
                <a:gd name="connsiteY2" fmla="*/ 684213 h 684213"/>
                <a:gd name="connsiteX3" fmla="*/ 125413 w 333375"/>
                <a:gd name="connsiteY3" fmla="*/ 642144 h 684213"/>
                <a:gd name="connsiteX4" fmla="*/ 166688 w 333375"/>
                <a:gd name="connsiteY4" fmla="*/ 600075 h 684213"/>
                <a:gd name="connsiteX5" fmla="*/ 16665 w 333375"/>
                <a:gd name="connsiteY5" fmla="*/ 485775 h 684213"/>
                <a:gd name="connsiteX6" fmla="*/ 316711 w 333375"/>
                <a:gd name="connsiteY6" fmla="*/ 485775 h 684213"/>
                <a:gd name="connsiteX7" fmla="*/ 331788 w 333375"/>
                <a:gd name="connsiteY7" fmla="*/ 499696 h 684213"/>
                <a:gd name="connsiteX8" fmla="*/ 316711 w 333375"/>
                <a:gd name="connsiteY8" fmla="*/ 514350 h 684213"/>
                <a:gd name="connsiteX9" fmla="*/ 16665 w 333375"/>
                <a:gd name="connsiteY9" fmla="*/ 514350 h 684213"/>
                <a:gd name="connsiteX10" fmla="*/ 1588 w 333375"/>
                <a:gd name="connsiteY10" fmla="*/ 499696 h 684213"/>
                <a:gd name="connsiteX11" fmla="*/ 16665 w 333375"/>
                <a:gd name="connsiteY11" fmla="*/ 485775 h 684213"/>
                <a:gd name="connsiteX12" fmla="*/ 16665 w 333375"/>
                <a:gd name="connsiteY12" fmla="*/ 419100 h 684213"/>
                <a:gd name="connsiteX13" fmla="*/ 316711 w 333375"/>
                <a:gd name="connsiteY13" fmla="*/ 419100 h 684213"/>
                <a:gd name="connsiteX14" fmla="*/ 331788 w 333375"/>
                <a:gd name="connsiteY14" fmla="*/ 433021 h 684213"/>
                <a:gd name="connsiteX15" fmla="*/ 316711 w 333375"/>
                <a:gd name="connsiteY15" fmla="*/ 447675 h 684213"/>
                <a:gd name="connsiteX16" fmla="*/ 16665 w 333375"/>
                <a:gd name="connsiteY16" fmla="*/ 447675 h 684213"/>
                <a:gd name="connsiteX17" fmla="*/ 1588 w 333375"/>
                <a:gd name="connsiteY17" fmla="*/ 433021 h 684213"/>
                <a:gd name="connsiteX18" fmla="*/ 16665 w 333375"/>
                <a:gd name="connsiteY18" fmla="*/ 419100 h 684213"/>
                <a:gd name="connsiteX19" fmla="*/ 16665 w 333375"/>
                <a:gd name="connsiteY19" fmla="*/ 350837 h 684213"/>
                <a:gd name="connsiteX20" fmla="*/ 316711 w 333375"/>
                <a:gd name="connsiteY20" fmla="*/ 350837 h 684213"/>
                <a:gd name="connsiteX21" fmla="*/ 331788 w 333375"/>
                <a:gd name="connsiteY21" fmla="*/ 366305 h 684213"/>
                <a:gd name="connsiteX22" fmla="*/ 316711 w 333375"/>
                <a:gd name="connsiteY22" fmla="*/ 381000 h 684213"/>
                <a:gd name="connsiteX23" fmla="*/ 16665 w 333375"/>
                <a:gd name="connsiteY23" fmla="*/ 381000 h 684213"/>
                <a:gd name="connsiteX24" fmla="*/ 1588 w 333375"/>
                <a:gd name="connsiteY24" fmla="*/ 366305 h 684213"/>
                <a:gd name="connsiteX25" fmla="*/ 16665 w 333375"/>
                <a:gd name="connsiteY25" fmla="*/ 350837 h 684213"/>
                <a:gd name="connsiteX26" fmla="*/ 19610 w 333375"/>
                <a:gd name="connsiteY26" fmla="*/ 166687 h 684213"/>
                <a:gd name="connsiteX27" fmla="*/ 313765 w 333375"/>
                <a:gd name="connsiteY27" fmla="*/ 166687 h 684213"/>
                <a:gd name="connsiteX28" fmla="*/ 333375 w 333375"/>
                <a:gd name="connsiteY28" fmla="*/ 186990 h 684213"/>
                <a:gd name="connsiteX29" fmla="*/ 333375 w 333375"/>
                <a:gd name="connsiteY29" fmla="*/ 246397 h 684213"/>
                <a:gd name="connsiteX30" fmla="*/ 313765 w 333375"/>
                <a:gd name="connsiteY30" fmla="*/ 266700 h 684213"/>
                <a:gd name="connsiteX31" fmla="*/ 19610 w 333375"/>
                <a:gd name="connsiteY31" fmla="*/ 266700 h 684213"/>
                <a:gd name="connsiteX32" fmla="*/ 0 w 333375"/>
                <a:gd name="connsiteY32" fmla="*/ 246397 h 684213"/>
                <a:gd name="connsiteX33" fmla="*/ 0 w 333375"/>
                <a:gd name="connsiteY33" fmla="*/ 186990 h 684213"/>
                <a:gd name="connsiteX34" fmla="*/ 19610 w 333375"/>
                <a:gd name="connsiteY34" fmla="*/ 166687 h 684213"/>
                <a:gd name="connsiteX35" fmla="*/ 19610 w 333375"/>
                <a:gd name="connsiteY35" fmla="*/ 0 h 684213"/>
                <a:gd name="connsiteX36" fmla="*/ 313765 w 333375"/>
                <a:gd name="connsiteY36" fmla="*/ 0 h 684213"/>
                <a:gd name="connsiteX37" fmla="*/ 333375 w 333375"/>
                <a:gd name="connsiteY37" fmla="*/ 19551 h 684213"/>
                <a:gd name="connsiteX38" fmla="*/ 333375 w 333375"/>
                <a:gd name="connsiteY38" fmla="*/ 79710 h 684213"/>
                <a:gd name="connsiteX39" fmla="*/ 313765 w 333375"/>
                <a:gd name="connsiteY39" fmla="*/ 100013 h 684213"/>
                <a:gd name="connsiteX40" fmla="*/ 19610 w 333375"/>
                <a:gd name="connsiteY40" fmla="*/ 100013 h 684213"/>
                <a:gd name="connsiteX41" fmla="*/ 0 w 333375"/>
                <a:gd name="connsiteY41" fmla="*/ 79710 h 684213"/>
                <a:gd name="connsiteX42" fmla="*/ 0 w 333375"/>
                <a:gd name="connsiteY42" fmla="*/ 19551 h 684213"/>
                <a:gd name="connsiteX43" fmla="*/ 19610 w 333375"/>
                <a:gd name="connsiteY43" fmla="*/ 0 h 684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33375" h="684213">
                  <a:moveTo>
                    <a:pt x="166688" y="600075"/>
                  </a:moveTo>
                  <a:cubicBezTo>
                    <a:pt x="189484" y="600075"/>
                    <a:pt x="207963" y="618910"/>
                    <a:pt x="207963" y="642144"/>
                  </a:cubicBezTo>
                  <a:cubicBezTo>
                    <a:pt x="207963" y="665378"/>
                    <a:pt x="189484" y="684213"/>
                    <a:pt x="166688" y="684213"/>
                  </a:cubicBezTo>
                  <a:cubicBezTo>
                    <a:pt x="143892" y="684213"/>
                    <a:pt x="125413" y="665378"/>
                    <a:pt x="125413" y="642144"/>
                  </a:cubicBezTo>
                  <a:cubicBezTo>
                    <a:pt x="125413" y="618910"/>
                    <a:pt x="143892" y="600075"/>
                    <a:pt x="166688" y="600075"/>
                  </a:cubicBezTo>
                  <a:close/>
                  <a:moveTo>
                    <a:pt x="16665" y="485775"/>
                  </a:moveTo>
                  <a:cubicBezTo>
                    <a:pt x="16665" y="485775"/>
                    <a:pt x="16665" y="485775"/>
                    <a:pt x="316711" y="485775"/>
                  </a:cubicBezTo>
                  <a:cubicBezTo>
                    <a:pt x="325003" y="485775"/>
                    <a:pt x="331788" y="491636"/>
                    <a:pt x="331788" y="499696"/>
                  </a:cubicBezTo>
                  <a:cubicBezTo>
                    <a:pt x="331788" y="507756"/>
                    <a:pt x="325003" y="514350"/>
                    <a:pt x="316711" y="514350"/>
                  </a:cubicBezTo>
                  <a:cubicBezTo>
                    <a:pt x="316711" y="514350"/>
                    <a:pt x="316711" y="514350"/>
                    <a:pt x="16665" y="514350"/>
                  </a:cubicBezTo>
                  <a:cubicBezTo>
                    <a:pt x="8373" y="514350"/>
                    <a:pt x="1588" y="507756"/>
                    <a:pt x="1588" y="499696"/>
                  </a:cubicBezTo>
                  <a:cubicBezTo>
                    <a:pt x="1588" y="491636"/>
                    <a:pt x="8373" y="485775"/>
                    <a:pt x="16665" y="485775"/>
                  </a:cubicBezTo>
                  <a:close/>
                  <a:moveTo>
                    <a:pt x="16665" y="419100"/>
                  </a:moveTo>
                  <a:cubicBezTo>
                    <a:pt x="16665" y="419100"/>
                    <a:pt x="16665" y="419100"/>
                    <a:pt x="316711" y="419100"/>
                  </a:cubicBezTo>
                  <a:cubicBezTo>
                    <a:pt x="325003" y="419100"/>
                    <a:pt x="331788" y="425694"/>
                    <a:pt x="331788" y="433021"/>
                  </a:cubicBezTo>
                  <a:cubicBezTo>
                    <a:pt x="331788" y="441081"/>
                    <a:pt x="325003" y="447675"/>
                    <a:pt x="316711" y="447675"/>
                  </a:cubicBezTo>
                  <a:cubicBezTo>
                    <a:pt x="316711" y="447675"/>
                    <a:pt x="316711" y="447675"/>
                    <a:pt x="16665" y="447675"/>
                  </a:cubicBezTo>
                  <a:cubicBezTo>
                    <a:pt x="8373" y="447675"/>
                    <a:pt x="1588" y="441081"/>
                    <a:pt x="1588" y="433021"/>
                  </a:cubicBezTo>
                  <a:cubicBezTo>
                    <a:pt x="1588" y="425694"/>
                    <a:pt x="8373" y="419100"/>
                    <a:pt x="16665" y="419100"/>
                  </a:cubicBezTo>
                  <a:close/>
                  <a:moveTo>
                    <a:pt x="16665" y="350837"/>
                  </a:moveTo>
                  <a:cubicBezTo>
                    <a:pt x="16665" y="350837"/>
                    <a:pt x="16665" y="350837"/>
                    <a:pt x="316711" y="350837"/>
                  </a:cubicBezTo>
                  <a:cubicBezTo>
                    <a:pt x="325003" y="350837"/>
                    <a:pt x="331788" y="357798"/>
                    <a:pt x="331788" y="366305"/>
                  </a:cubicBezTo>
                  <a:cubicBezTo>
                    <a:pt x="331788" y="374813"/>
                    <a:pt x="325003" y="381000"/>
                    <a:pt x="316711" y="381000"/>
                  </a:cubicBezTo>
                  <a:cubicBezTo>
                    <a:pt x="316711" y="381000"/>
                    <a:pt x="316711" y="381000"/>
                    <a:pt x="16665" y="381000"/>
                  </a:cubicBezTo>
                  <a:cubicBezTo>
                    <a:pt x="8373" y="381000"/>
                    <a:pt x="1588" y="374813"/>
                    <a:pt x="1588" y="366305"/>
                  </a:cubicBezTo>
                  <a:cubicBezTo>
                    <a:pt x="1588" y="357798"/>
                    <a:pt x="8373" y="350837"/>
                    <a:pt x="16665" y="350837"/>
                  </a:cubicBezTo>
                  <a:close/>
                  <a:moveTo>
                    <a:pt x="19610" y="166687"/>
                  </a:moveTo>
                  <a:cubicBezTo>
                    <a:pt x="19610" y="166687"/>
                    <a:pt x="19610" y="166687"/>
                    <a:pt x="313765" y="166687"/>
                  </a:cubicBezTo>
                  <a:cubicBezTo>
                    <a:pt x="324324" y="166687"/>
                    <a:pt x="333375" y="175711"/>
                    <a:pt x="333375" y="186990"/>
                  </a:cubicBezTo>
                  <a:cubicBezTo>
                    <a:pt x="333375" y="186990"/>
                    <a:pt x="333375" y="186990"/>
                    <a:pt x="333375" y="246397"/>
                  </a:cubicBezTo>
                  <a:cubicBezTo>
                    <a:pt x="333375" y="257676"/>
                    <a:pt x="324324" y="266700"/>
                    <a:pt x="313765" y="266700"/>
                  </a:cubicBezTo>
                  <a:cubicBezTo>
                    <a:pt x="313765" y="266700"/>
                    <a:pt x="313765" y="266700"/>
                    <a:pt x="19610" y="266700"/>
                  </a:cubicBezTo>
                  <a:cubicBezTo>
                    <a:pt x="9051" y="266700"/>
                    <a:pt x="0" y="257676"/>
                    <a:pt x="0" y="246397"/>
                  </a:cubicBezTo>
                  <a:cubicBezTo>
                    <a:pt x="0" y="246397"/>
                    <a:pt x="0" y="246397"/>
                    <a:pt x="0" y="186990"/>
                  </a:cubicBezTo>
                  <a:cubicBezTo>
                    <a:pt x="0" y="175711"/>
                    <a:pt x="9051" y="166687"/>
                    <a:pt x="19610" y="166687"/>
                  </a:cubicBezTo>
                  <a:close/>
                  <a:moveTo>
                    <a:pt x="19610" y="0"/>
                  </a:moveTo>
                  <a:cubicBezTo>
                    <a:pt x="19610" y="0"/>
                    <a:pt x="19610" y="0"/>
                    <a:pt x="313765" y="0"/>
                  </a:cubicBezTo>
                  <a:cubicBezTo>
                    <a:pt x="324324" y="0"/>
                    <a:pt x="333375" y="9024"/>
                    <a:pt x="333375" y="19551"/>
                  </a:cubicBezTo>
                  <a:cubicBezTo>
                    <a:pt x="333375" y="19551"/>
                    <a:pt x="333375" y="19551"/>
                    <a:pt x="333375" y="79710"/>
                  </a:cubicBezTo>
                  <a:cubicBezTo>
                    <a:pt x="333375" y="90989"/>
                    <a:pt x="324324" y="100013"/>
                    <a:pt x="313765" y="100013"/>
                  </a:cubicBezTo>
                  <a:cubicBezTo>
                    <a:pt x="313765" y="100013"/>
                    <a:pt x="313765" y="100013"/>
                    <a:pt x="19610" y="100013"/>
                  </a:cubicBezTo>
                  <a:cubicBezTo>
                    <a:pt x="9051" y="100013"/>
                    <a:pt x="0" y="90989"/>
                    <a:pt x="0" y="79710"/>
                  </a:cubicBezTo>
                  <a:cubicBezTo>
                    <a:pt x="0" y="79710"/>
                    <a:pt x="0" y="79710"/>
                    <a:pt x="0" y="19551"/>
                  </a:cubicBezTo>
                  <a:cubicBezTo>
                    <a:pt x="0" y="9024"/>
                    <a:pt x="9051" y="0"/>
                    <a:pt x="1961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solidFill>
                  <a:srgbClr val="000000"/>
                </a:solidFill>
              </a:endParaRPr>
            </a:p>
          </p:txBody>
        </p:sp>
      </p:grpSp>
      <p:sp>
        <p:nvSpPr>
          <p:cNvPr id="27" name="テキスト ボックス 26"/>
          <p:cNvSpPr txBox="1"/>
          <p:nvPr/>
        </p:nvSpPr>
        <p:spPr>
          <a:xfrm>
            <a:off x="3241804" y="3602758"/>
            <a:ext cx="3109896" cy="523220"/>
          </a:xfrm>
          <a:prstGeom prst="rect">
            <a:avLst/>
          </a:prstGeom>
          <a:noFill/>
        </p:spPr>
        <p:txBody>
          <a:bodyPr wrap="square" rtlCol="0">
            <a:spAutoFit/>
          </a:bodyPr>
          <a:lstStyle/>
          <a:p>
            <a:r>
              <a:rPr lang="ja-JP" altLang="en-US" sz="1400" b="1" smtClean="0">
                <a:ln w="0"/>
                <a:solidFill>
                  <a:schemeClr val="accent6">
                    <a:lumMod val="90000"/>
                    <a:lumOff val="10000"/>
                  </a:schemeClr>
                </a:solidFill>
              </a:rPr>
              <a:t>② パラメータシートを作成</a:t>
            </a:r>
            <a:r>
              <a:rPr lang="en-US" altLang="ja-JP" sz="1400" b="1" smtClean="0">
                <a:ln w="0"/>
                <a:solidFill>
                  <a:schemeClr val="accent6">
                    <a:lumMod val="90000"/>
                    <a:lumOff val="10000"/>
                  </a:schemeClr>
                </a:solidFill>
              </a:rPr>
              <a:t/>
            </a:r>
            <a:br>
              <a:rPr lang="en-US" altLang="ja-JP" sz="1400" b="1" smtClean="0">
                <a:ln w="0"/>
                <a:solidFill>
                  <a:schemeClr val="accent6">
                    <a:lumMod val="90000"/>
                    <a:lumOff val="10000"/>
                  </a:schemeClr>
                </a:solidFill>
              </a:rPr>
            </a:br>
            <a:r>
              <a:rPr lang="ja-JP" altLang="en-US" sz="1400" b="1" smtClean="0">
                <a:ln w="0"/>
                <a:solidFill>
                  <a:schemeClr val="accent6">
                    <a:lumMod val="90000"/>
                    <a:lumOff val="10000"/>
                  </a:schemeClr>
                </a:solidFill>
              </a:rPr>
              <a:t>（</a:t>
            </a:r>
            <a:r>
              <a:rPr lang="en-US" altLang="ja-JP" sz="1400" b="1" smtClean="0">
                <a:ln w="0"/>
                <a:solidFill>
                  <a:schemeClr val="accent6">
                    <a:lumMod val="90000"/>
                    <a:lumOff val="10000"/>
                  </a:schemeClr>
                </a:solidFill>
              </a:rPr>
              <a:t>playbook</a:t>
            </a:r>
            <a:r>
              <a:rPr lang="ja-JP" altLang="en-US" sz="1400" b="1" smtClean="0">
                <a:ln w="0"/>
                <a:solidFill>
                  <a:schemeClr val="accent6">
                    <a:lumMod val="90000"/>
                    <a:lumOff val="10000"/>
                  </a:schemeClr>
                </a:solidFill>
              </a:rPr>
              <a:t>へ代入する値を登録）</a:t>
            </a:r>
            <a:endParaRPr kumimoji="1" lang="ja-JP" altLang="en-US" sz="1400" b="1">
              <a:ln w="0"/>
              <a:solidFill>
                <a:schemeClr val="accent6">
                  <a:lumMod val="90000"/>
                  <a:lumOff val="10000"/>
                </a:schemeClr>
              </a:solidFill>
            </a:endParaRPr>
          </a:p>
        </p:txBody>
      </p:sp>
      <p:sp>
        <p:nvSpPr>
          <p:cNvPr id="29" name="テキスト ボックス 28"/>
          <p:cNvSpPr txBox="1"/>
          <p:nvPr/>
        </p:nvSpPr>
        <p:spPr>
          <a:xfrm>
            <a:off x="6227495" y="4587884"/>
            <a:ext cx="2736994" cy="738664"/>
          </a:xfrm>
          <a:prstGeom prst="rect">
            <a:avLst/>
          </a:prstGeom>
          <a:noFill/>
        </p:spPr>
        <p:txBody>
          <a:bodyPr wrap="square" rtlCol="0">
            <a:spAutoFit/>
          </a:bodyPr>
          <a:lstStyle/>
          <a:p>
            <a:r>
              <a:rPr lang="ja-JP" altLang="en-US" sz="1400" b="1" smtClean="0">
                <a:ln w="0"/>
                <a:solidFill>
                  <a:schemeClr val="accent6">
                    <a:lumMod val="90000"/>
                    <a:lumOff val="10000"/>
                  </a:schemeClr>
                </a:solidFill>
              </a:rPr>
              <a:t>③ 両サービスの追加を確認する</a:t>
            </a:r>
            <a:r>
              <a:rPr lang="en-US" altLang="ja-JP" sz="1400" b="1" smtClean="0">
                <a:ln w="0"/>
                <a:solidFill>
                  <a:schemeClr val="accent6">
                    <a:lumMod val="90000"/>
                    <a:lumOff val="10000"/>
                  </a:schemeClr>
                </a:solidFill>
              </a:rPr>
              <a:t/>
            </a:r>
            <a:br>
              <a:rPr lang="en-US" altLang="ja-JP" sz="1400" b="1" smtClean="0">
                <a:ln w="0"/>
                <a:solidFill>
                  <a:schemeClr val="accent6">
                    <a:lumMod val="90000"/>
                    <a:lumOff val="10000"/>
                  </a:schemeClr>
                </a:solidFill>
              </a:rPr>
            </a:br>
            <a:r>
              <a:rPr lang="ja-JP" altLang="en-US" sz="1400" b="1" smtClean="0">
                <a:ln w="0"/>
                <a:solidFill>
                  <a:schemeClr val="accent6">
                    <a:lumMod val="90000"/>
                    <a:lumOff val="10000"/>
                  </a:schemeClr>
                </a:solidFill>
              </a:rPr>
              <a:t>・</a:t>
            </a:r>
            <a:r>
              <a:rPr lang="en-US" altLang="ja-JP" sz="1400" b="1" smtClean="0">
                <a:ln w="0"/>
                <a:solidFill>
                  <a:schemeClr val="accent6">
                    <a:lumMod val="90000"/>
                    <a:lumOff val="10000"/>
                  </a:schemeClr>
                </a:solidFill>
              </a:rPr>
              <a:t>Apache</a:t>
            </a:r>
          </a:p>
          <a:p>
            <a:r>
              <a:rPr lang="ja-JP" altLang="en-US" sz="1400" b="1" smtClean="0">
                <a:ln w="0"/>
                <a:solidFill>
                  <a:schemeClr val="accent6">
                    <a:lumMod val="90000"/>
                    <a:lumOff val="10000"/>
                  </a:schemeClr>
                </a:solidFill>
              </a:rPr>
              <a:t>・</a:t>
            </a:r>
            <a:r>
              <a:rPr lang="en-US" altLang="ja-JP" sz="1400" b="1" smtClean="0">
                <a:ln w="0"/>
                <a:solidFill>
                  <a:schemeClr val="accent6">
                    <a:lumMod val="90000"/>
                    <a:lumOff val="10000"/>
                  </a:schemeClr>
                </a:solidFill>
              </a:rPr>
              <a:t>Tomcat</a:t>
            </a:r>
            <a:endParaRPr kumimoji="1" lang="en-US" altLang="ja-JP" sz="1400" b="1" smtClean="0">
              <a:ln w="0"/>
              <a:solidFill>
                <a:schemeClr val="accent6">
                  <a:lumMod val="90000"/>
                  <a:lumOff val="10000"/>
                </a:schemeClr>
              </a:solidFill>
            </a:endParaRPr>
          </a:p>
        </p:txBody>
      </p:sp>
      <p:sp>
        <p:nvSpPr>
          <p:cNvPr id="30" name="テキスト ボックス 29"/>
          <p:cNvSpPr txBox="1"/>
          <p:nvPr/>
        </p:nvSpPr>
        <p:spPr>
          <a:xfrm>
            <a:off x="5552122" y="5737105"/>
            <a:ext cx="504069" cy="261610"/>
          </a:xfrm>
          <a:prstGeom prst="rect">
            <a:avLst/>
          </a:prstGeom>
          <a:noFill/>
        </p:spPr>
        <p:txBody>
          <a:bodyPr wrap="square" rtlCol="0">
            <a:spAutoFit/>
          </a:bodyPr>
          <a:lstStyle/>
          <a:p>
            <a:r>
              <a:rPr lang="ja-JP" altLang="en-US" sz="1100" b="1" smtClean="0">
                <a:ln w="0"/>
                <a:solidFill>
                  <a:schemeClr val="accent6">
                    <a:lumMod val="90000"/>
                    <a:lumOff val="10000"/>
                  </a:schemeClr>
                </a:solidFill>
              </a:rPr>
              <a:t>Ｓ</a:t>
            </a:r>
            <a:r>
              <a:rPr lang="ja-JP" altLang="en-US" sz="1100" b="1">
                <a:ln w="0"/>
                <a:solidFill>
                  <a:schemeClr val="accent6">
                    <a:lumMod val="90000"/>
                    <a:lumOff val="10000"/>
                  </a:schemeClr>
                </a:solidFill>
              </a:rPr>
              <a:t>Ｖ</a:t>
            </a:r>
            <a:endParaRPr kumimoji="1" lang="en-US" altLang="ja-JP" sz="1100" b="1" smtClean="0">
              <a:ln w="0"/>
              <a:solidFill>
                <a:schemeClr val="accent6">
                  <a:lumMod val="90000"/>
                  <a:lumOff val="10000"/>
                </a:schemeClr>
              </a:solidFill>
            </a:endParaRPr>
          </a:p>
        </p:txBody>
      </p:sp>
      <p:sp>
        <p:nvSpPr>
          <p:cNvPr id="28" name="正方形/長方形 93"/>
          <p:cNvSpPr>
            <a:spLocks noChangeArrowheads="1"/>
          </p:cNvSpPr>
          <p:nvPr/>
        </p:nvSpPr>
        <p:spPr bwMode="auto">
          <a:xfrm>
            <a:off x="538602" y="5008802"/>
            <a:ext cx="2233148" cy="380958"/>
          </a:xfrm>
          <a:prstGeom prst="rect">
            <a:avLst/>
          </a:prstGeom>
          <a:ln>
            <a:headEnd/>
            <a:tailEn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ja-JP" sz="1100" smtClean="0">
                <a:solidFill>
                  <a:srgbClr val="000000"/>
                </a:solidFill>
                <a:latin typeface="+mn-ea"/>
                <a:cs typeface="Times New Roman" panose="02020603050405020304" pitchFamily="18" charset="0"/>
              </a:rPr>
              <a:t>Playbook</a:t>
            </a:r>
            <a:r>
              <a:rPr kumimoji="0" lang="ja-JP" altLang="en-US" sz="1100" smtClean="0">
                <a:solidFill>
                  <a:srgbClr val="000000"/>
                </a:solidFill>
                <a:latin typeface="+mn-ea"/>
                <a:cs typeface="Times New Roman" panose="02020603050405020304" pitchFamily="18" charset="0"/>
              </a:rPr>
              <a:t>③</a:t>
            </a:r>
            <a:r>
              <a:rPr kumimoji="0" lang="en-US" altLang="ja-JP" sz="1100" smtClean="0">
                <a:solidFill>
                  <a:srgbClr val="000000"/>
                </a:solidFill>
                <a:latin typeface="+mn-ea"/>
                <a:cs typeface="Times New Roman" panose="02020603050405020304" pitchFamily="18" charset="0"/>
              </a:rPr>
              <a:t/>
            </a:r>
            <a:br>
              <a:rPr kumimoji="0" lang="en-US" altLang="ja-JP" sz="1100" smtClean="0">
                <a:solidFill>
                  <a:srgbClr val="000000"/>
                </a:solidFill>
                <a:latin typeface="+mn-ea"/>
                <a:cs typeface="Times New Roman" panose="02020603050405020304" pitchFamily="18" charset="0"/>
              </a:rPr>
            </a:br>
            <a:r>
              <a:rPr kumimoji="0" lang="ja-JP" altLang="en-US" sz="1100" smtClean="0">
                <a:solidFill>
                  <a:srgbClr val="000000"/>
                </a:solidFill>
                <a:latin typeface="+mn-ea"/>
                <a:cs typeface="Times New Roman" panose="02020603050405020304" pitchFamily="18" charset="0"/>
              </a:rPr>
              <a:t>設定ファイルの</a:t>
            </a:r>
            <a:r>
              <a:rPr kumimoji="0" lang="ja-JP" altLang="en-US" sz="1100">
                <a:solidFill>
                  <a:srgbClr val="000000"/>
                </a:solidFill>
                <a:latin typeface="+mn-ea"/>
                <a:cs typeface="Times New Roman" panose="02020603050405020304" pitchFamily="18" charset="0"/>
              </a:rPr>
              <a:t>配置</a:t>
            </a:r>
            <a:endParaRPr kumimoji="0" lang="ja-JP" altLang="ja-JP" sz="2400" b="0" i="0" u="none" strike="noStrike" cap="none" normalizeH="0" baseline="0" smtClean="0">
              <a:ln>
                <a:noFill/>
              </a:ln>
              <a:solidFill>
                <a:schemeClr val="tx1"/>
              </a:solidFill>
              <a:effectLst/>
              <a:latin typeface="+mn-ea"/>
            </a:endParaRPr>
          </a:p>
        </p:txBody>
      </p:sp>
    </p:spTree>
    <p:extLst>
      <p:ext uri="{BB962C8B-B14F-4D97-AF65-F5344CB8AC3E}">
        <p14:creationId xmlns:p14="http://schemas.microsoft.com/office/powerpoint/2010/main" val="34752577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sz="quarter" idx="10"/>
          </p:nvPr>
        </p:nvSpPr>
        <p:spPr>
          <a:xfrm>
            <a:off x="179512" y="836944"/>
            <a:ext cx="8784976" cy="5616476"/>
          </a:xfrm>
        </p:spPr>
        <p:txBody>
          <a:bodyPr>
            <a:normAutofit/>
          </a:bodyPr>
          <a:lstStyle/>
          <a:p>
            <a:r>
              <a:rPr lang="en-US" altLang="ja-JP" b="1" smtClean="0"/>
              <a:t>playbook</a:t>
            </a:r>
            <a:r>
              <a:rPr lang="ja-JP" altLang="en-US" b="1" smtClean="0"/>
              <a:t>の作成</a:t>
            </a:r>
            <a:r>
              <a:rPr lang="en-US" altLang="ja-JP" smtClean="0"/>
              <a:t/>
            </a:r>
            <a:br>
              <a:rPr lang="en-US" altLang="ja-JP" smtClean="0"/>
            </a:br>
            <a:r>
              <a:rPr lang="ja-JP" altLang="en-US" sz="1600" smtClean="0"/>
              <a:t>本シナリオで使用する</a:t>
            </a:r>
            <a:r>
              <a:rPr lang="en-US" altLang="ja-JP" sz="1600" smtClean="0"/>
              <a:t>playbook</a:t>
            </a:r>
            <a:r>
              <a:rPr lang="ja-JP" altLang="en-US" sz="1600" smtClean="0"/>
              <a:t>は以下の</a:t>
            </a:r>
            <a:r>
              <a:rPr lang="ja-JP" altLang="en-US" sz="1600"/>
              <a:t>５</a:t>
            </a:r>
            <a:r>
              <a:rPr lang="ja-JP" altLang="en-US" sz="1600" smtClean="0"/>
              <a:t>つです。</a:t>
            </a:r>
            <a:r>
              <a:rPr lang="en-US" altLang="ja-JP" sz="1600" smtClean="0"/>
              <a:t/>
            </a:r>
            <a:br>
              <a:rPr lang="en-US" altLang="ja-JP" sz="1600" smtClean="0"/>
            </a:br>
            <a:r>
              <a:rPr lang="en-US" altLang="ja-JP" sz="1400" smtClean="0">
                <a:solidFill>
                  <a:srgbClr val="FF0000"/>
                </a:solidFill>
              </a:rPr>
              <a:t>【</a:t>
            </a:r>
            <a:r>
              <a:rPr lang="ja-JP" altLang="en-US" sz="1400" smtClean="0">
                <a:solidFill>
                  <a:srgbClr val="FF0000"/>
                </a:solidFill>
              </a:rPr>
              <a:t>注意</a:t>
            </a:r>
            <a:r>
              <a:rPr lang="en-US" altLang="ja-JP" sz="1400" smtClean="0">
                <a:solidFill>
                  <a:srgbClr val="FF0000"/>
                </a:solidFill>
              </a:rPr>
              <a:t>】</a:t>
            </a:r>
            <a:r>
              <a:rPr lang="ja-JP" altLang="en-US" sz="1400" smtClean="0">
                <a:solidFill>
                  <a:srgbClr val="FF0000"/>
                </a:solidFill>
              </a:rPr>
              <a:t>文字コードは</a:t>
            </a:r>
            <a:r>
              <a:rPr lang="en-US" altLang="ja-JP" sz="1400" smtClean="0">
                <a:solidFill>
                  <a:srgbClr val="FF0000"/>
                </a:solidFill>
              </a:rPr>
              <a:t>“UTF-8”</a:t>
            </a:r>
            <a:r>
              <a:rPr lang="ja-JP" altLang="en-US" sz="1400" err="1" smtClean="0">
                <a:solidFill>
                  <a:srgbClr val="FF0000"/>
                </a:solidFill>
              </a:rPr>
              <a:t>、</a:t>
            </a:r>
            <a:r>
              <a:rPr lang="ja-JP" altLang="en-US" sz="1400" smtClean="0">
                <a:solidFill>
                  <a:srgbClr val="FF0000"/>
                </a:solidFill>
              </a:rPr>
              <a:t>改行コードは</a:t>
            </a:r>
            <a:r>
              <a:rPr lang="en-US" altLang="ja-JP" sz="1400" smtClean="0">
                <a:solidFill>
                  <a:srgbClr val="FF0000"/>
                </a:solidFill>
              </a:rPr>
              <a:t>“LF”</a:t>
            </a:r>
            <a:r>
              <a:rPr lang="ja-JP" altLang="en-US" sz="1400" err="1" smtClean="0">
                <a:solidFill>
                  <a:srgbClr val="FF0000"/>
                </a:solidFill>
              </a:rPr>
              <a:t>、</a:t>
            </a:r>
            <a:r>
              <a:rPr lang="ja-JP" altLang="en-US" sz="1400" smtClean="0">
                <a:solidFill>
                  <a:srgbClr val="FF0000"/>
                </a:solidFill>
              </a:rPr>
              <a:t>拡張子は</a:t>
            </a:r>
            <a:r>
              <a:rPr lang="en-US" altLang="ja-JP" sz="1400" smtClean="0">
                <a:solidFill>
                  <a:srgbClr val="FF0000"/>
                </a:solidFill>
              </a:rPr>
              <a:t>”</a:t>
            </a:r>
            <a:r>
              <a:rPr lang="en-US" altLang="ja-JP" sz="1400" err="1" smtClean="0">
                <a:solidFill>
                  <a:srgbClr val="FF0000"/>
                </a:solidFill>
              </a:rPr>
              <a:t>yml</a:t>
            </a:r>
            <a:r>
              <a:rPr lang="en-US" altLang="ja-JP" sz="1400" smtClean="0">
                <a:solidFill>
                  <a:srgbClr val="FF0000"/>
                </a:solidFill>
              </a:rPr>
              <a:t>”</a:t>
            </a:r>
            <a:r>
              <a:rPr lang="ja-JP" altLang="en-US" sz="1400" smtClean="0">
                <a:solidFill>
                  <a:srgbClr val="FF0000"/>
                </a:solidFill>
              </a:rPr>
              <a:t>で作成してください。</a:t>
            </a:r>
            <a:endParaRPr lang="en-US" altLang="ja-JP" sz="1400">
              <a:solidFill>
                <a:srgbClr val="FF0000"/>
              </a:solidFill>
            </a:endParaRPr>
          </a:p>
        </p:txBody>
      </p:sp>
      <p:sp>
        <p:nvSpPr>
          <p:cNvPr id="2" name="タイトル 1"/>
          <p:cNvSpPr>
            <a:spLocks noGrp="1"/>
          </p:cNvSpPr>
          <p:nvPr>
            <p:ph type="title"/>
          </p:nvPr>
        </p:nvSpPr>
        <p:spPr/>
        <p:txBody>
          <a:bodyPr/>
          <a:lstStyle/>
          <a:p>
            <a:r>
              <a:rPr kumimoji="1" lang="en-US" altLang="ja-JP" smtClean="0"/>
              <a:t>1.2 </a:t>
            </a:r>
            <a:r>
              <a:rPr lang="ja-JP" altLang="en-US" smtClean="0"/>
              <a:t>事前準備 </a:t>
            </a:r>
            <a:r>
              <a:rPr lang="en-US" altLang="ja-JP" smtClean="0"/>
              <a:t>playbook</a:t>
            </a:r>
            <a:r>
              <a:rPr lang="ja-JP" altLang="en-US" smtClean="0"/>
              <a:t>の用意 </a:t>
            </a:r>
            <a:r>
              <a:rPr lang="en-US" altLang="ja-JP" smtClean="0"/>
              <a:t>(1/2)</a:t>
            </a:r>
            <a:endParaRPr kumimoji="1" lang="ja-JP" altLang="en-US"/>
          </a:p>
        </p:txBody>
      </p:sp>
      <p:sp>
        <p:nvSpPr>
          <p:cNvPr id="5" name="テキスト ボックス 4"/>
          <p:cNvSpPr txBox="1"/>
          <p:nvPr/>
        </p:nvSpPr>
        <p:spPr>
          <a:xfrm>
            <a:off x="323410" y="2420860"/>
            <a:ext cx="3960550" cy="1169551"/>
          </a:xfrm>
          <a:prstGeom prst="rect">
            <a:avLst/>
          </a:prstGeom>
          <a:solidFill>
            <a:schemeClr val="bg2">
              <a:lumMod val="85000"/>
            </a:schemeClr>
          </a:solidFill>
        </p:spPr>
        <p:txBody>
          <a:bodyPr wrap="square" rtlCol="0">
            <a:spAutoFit/>
          </a:bodyPr>
          <a:lstStyle/>
          <a:p>
            <a:r>
              <a:rPr lang="en-US" altLang="ja-JP" sz="1400"/>
              <a:t>- name: install package with yum</a:t>
            </a:r>
          </a:p>
          <a:p>
            <a:r>
              <a:rPr lang="en-US" altLang="ja-JP" sz="1400"/>
              <a:t>  yum: </a:t>
            </a:r>
          </a:p>
          <a:p>
            <a:r>
              <a:rPr lang="en-US" altLang="ja-JP" sz="1400"/>
              <a:t>    name: "{{ item }}"</a:t>
            </a:r>
          </a:p>
          <a:p>
            <a:r>
              <a:rPr lang="en-US" altLang="ja-JP" sz="1400"/>
              <a:t>    state: present </a:t>
            </a:r>
          </a:p>
          <a:p>
            <a:r>
              <a:rPr lang="en-US" altLang="ja-JP" sz="1400"/>
              <a:t>  </a:t>
            </a:r>
            <a:r>
              <a:rPr lang="en-US" altLang="ja-JP" sz="1400" err="1"/>
              <a:t>with_items</a:t>
            </a:r>
            <a:r>
              <a:rPr lang="en-US" altLang="ja-JP" sz="1400"/>
              <a:t>: "{{ </a:t>
            </a:r>
            <a:r>
              <a:rPr lang="en-US" altLang="ja-JP" sz="1400" err="1"/>
              <a:t>VAR_package_name</a:t>
            </a:r>
            <a:r>
              <a:rPr lang="en-US" altLang="ja-JP" sz="1400"/>
              <a:t> }}"</a:t>
            </a:r>
            <a:endParaRPr kumimoji="1" lang="ja-JP" altLang="en-US" sz="1400"/>
          </a:p>
        </p:txBody>
      </p:sp>
      <p:sp>
        <p:nvSpPr>
          <p:cNvPr id="9" name="テキスト ボックス 8"/>
          <p:cNvSpPr txBox="1"/>
          <p:nvPr/>
        </p:nvSpPr>
        <p:spPr>
          <a:xfrm>
            <a:off x="4383098" y="2420860"/>
            <a:ext cx="4176580" cy="1046440"/>
          </a:xfrm>
          <a:custGeom>
            <a:avLst/>
            <a:gdLst>
              <a:gd name="connsiteX0" fmla="*/ 0 w 4176580"/>
              <a:gd name="connsiteY0" fmla="*/ 0 h 1107996"/>
              <a:gd name="connsiteX1" fmla="*/ 4176580 w 4176580"/>
              <a:gd name="connsiteY1" fmla="*/ 0 h 1107996"/>
              <a:gd name="connsiteX2" fmla="*/ 4176580 w 4176580"/>
              <a:gd name="connsiteY2" fmla="*/ 1107996 h 1107996"/>
              <a:gd name="connsiteX3" fmla="*/ 0 w 4176580"/>
              <a:gd name="connsiteY3" fmla="*/ 1107996 h 1107996"/>
              <a:gd name="connsiteX4" fmla="*/ 0 w 4176580"/>
              <a:gd name="connsiteY4" fmla="*/ 0 h 1107996"/>
              <a:gd name="connsiteX0" fmla="*/ 0 w 4176580"/>
              <a:gd name="connsiteY0" fmla="*/ 0 h 1107996"/>
              <a:gd name="connsiteX1" fmla="*/ 4176580 w 4176580"/>
              <a:gd name="connsiteY1" fmla="*/ 0 h 1107996"/>
              <a:gd name="connsiteX2" fmla="*/ 4176580 w 4176580"/>
              <a:gd name="connsiteY2" fmla="*/ 1107996 h 1107996"/>
              <a:gd name="connsiteX3" fmla="*/ 0 w 4176580"/>
              <a:gd name="connsiteY3" fmla="*/ 1107996 h 1107996"/>
              <a:gd name="connsiteX4" fmla="*/ 0 w 4176580"/>
              <a:gd name="connsiteY4" fmla="*/ 0 h 1107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76580" h="1107996">
                <a:moveTo>
                  <a:pt x="0" y="0"/>
                </a:moveTo>
                <a:lnTo>
                  <a:pt x="4176580" y="0"/>
                </a:lnTo>
                <a:lnTo>
                  <a:pt x="4176580" y="1107996"/>
                </a:lnTo>
                <a:lnTo>
                  <a:pt x="0" y="1107996"/>
                </a:lnTo>
                <a:lnTo>
                  <a:pt x="0" y="0"/>
                </a:lnTo>
                <a:close/>
              </a:path>
            </a:pathLst>
          </a:custGeom>
          <a:noFill/>
        </p:spPr>
        <p:txBody>
          <a:bodyPr wrap="square" rtlCol="0">
            <a:spAutoFit/>
          </a:bodyPr>
          <a:lstStyle/>
          <a:p>
            <a:r>
              <a:rPr lang="ja-JP" altLang="en-US" sz="1600" b="1" smtClean="0"/>
              <a:t>ファイル名：</a:t>
            </a:r>
            <a:r>
              <a:rPr lang="en-US" altLang="ja-JP" sz="1600" b="1" smtClean="0"/>
              <a:t>1-yum_install.yml</a:t>
            </a:r>
            <a:br>
              <a:rPr lang="en-US" altLang="ja-JP" sz="1600" b="1" smtClean="0"/>
            </a:br>
            <a:endParaRPr lang="en-US" altLang="ja-JP" sz="1600" b="1" smtClean="0"/>
          </a:p>
          <a:p>
            <a:r>
              <a:rPr lang="ja-JP" altLang="en-US" sz="1400" smtClean="0"/>
              <a:t>指定したパッケージをインストールします。</a:t>
            </a:r>
            <a:r>
              <a:rPr lang="en-US" altLang="ja-JP" sz="1400" smtClean="0"/>
              <a:t/>
            </a:r>
            <a:br>
              <a:rPr lang="en-US" altLang="ja-JP" sz="1400" smtClean="0"/>
            </a:br>
            <a:r>
              <a:rPr lang="ja-JP" altLang="en-US" sz="1400" smtClean="0"/>
              <a:t>変数には複数具体値変数が代入されます</a:t>
            </a:r>
            <a:r>
              <a:rPr lang="ja-JP" altLang="en-US" sz="1600" smtClean="0"/>
              <a:t>。</a:t>
            </a:r>
            <a:endParaRPr lang="ja-JP" altLang="en-US" sz="1600"/>
          </a:p>
        </p:txBody>
      </p:sp>
      <p:sp>
        <p:nvSpPr>
          <p:cNvPr id="10" name="テキスト ボックス 9"/>
          <p:cNvSpPr txBox="1"/>
          <p:nvPr/>
        </p:nvSpPr>
        <p:spPr>
          <a:xfrm>
            <a:off x="4383098" y="4298640"/>
            <a:ext cx="4176580" cy="800219"/>
          </a:xfrm>
          <a:prstGeom prst="rect">
            <a:avLst/>
          </a:prstGeom>
          <a:noFill/>
        </p:spPr>
        <p:txBody>
          <a:bodyPr wrap="square" rtlCol="0">
            <a:spAutoFit/>
          </a:bodyPr>
          <a:lstStyle/>
          <a:p>
            <a:r>
              <a:rPr lang="ja-JP" altLang="en-US" sz="1600" b="1" smtClean="0"/>
              <a:t>ファイル名：</a:t>
            </a:r>
            <a:r>
              <a:rPr lang="en-US" altLang="ja-JP" sz="1600" b="1" smtClean="0"/>
              <a:t>2-open_port.yml</a:t>
            </a:r>
            <a:r>
              <a:rPr kumimoji="1" lang="ja-JP" altLang="en-US" sz="1400" b="1" smtClean="0"/>
              <a:t> </a:t>
            </a:r>
            <a:r>
              <a:rPr kumimoji="1" lang="en-US" altLang="ja-JP" sz="1400" smtClean="0"/>
              <a:t/>
            </a:r>
            <a:br>
              <a:rPr kumimoji="1" lang="en-US" altLang="ja-JP" sz="1400" smtClean="0"/>
            </a:br>
            <a:endParaRPr kumimoji="1" lang="en-US" altLang="ja-JP" sz="1400" smtClean="0"/>
          </a:p>
          <a:p>
            <a:r>
              <a:rPr lang="ja-JP" altLang="en-US" sz="1400" smtClean="0"/>
              <a:t>指定したポート宛の通信を許可します</a:t>
            </a:r>
            <a:r>
              <a:rPr lang="ja-JP" altLang="en-US" sz="1600" smtClean="0"/>
              <a:t>。</a:t>
            </a:r>
            <a:endParaRPr lang="en-US" altLang="ja-JP" sz="1600"/>
          </a:p>
        </p:txBody>
      </p:sp>
      <p:sp>
        <p:nvSpPr>
          <p:cNvPr id="7" name="テキスト ボックス 6"/>
          <p:cNvSpPr txBox="1"/>
          <p:nvPr/>
        </p:nvSpPr>
        <p:spPr>
          <a:xfrm>
            <a:off x="318900" y="4298640"/>
            <a:ext cx="3960550" cy="1384995"/>
          </a:xfrm>
          <a:prstGeom prst="rect">
            <a:avLst/>
          </a:prstGeom>
          <a:solidFill>
            <a:schemeClr val="bg2">
              <a:lumMod val="85000"/>
            </a:schemeClr>
          </a:solidFill>
        </p:spPr>
        <p:txBody>
          <a:bodyPr wrap="square" rtlCol="0">
            <a:spAutoFit/>
          </a:bodyPr>
          <a:lstStyle/>
          <a:p>
            <a:r>
              <a:rPr lang="en-US" altLang="ja-JP" sz="1400"/>
              <a:t>- name: open ports</a:t>
            </a:r>
          </a:p>
          <a:p>
            <a:r>
              <a:rPr lang="en-US" altLang="ja-JP" sz="1400"/>
              <a:t>  </a:t>
            </a:r>
            <a:r>
              <a:rPr lang="en-US" altLang="ja-JP" sz="1400" err="1"/>
              <a:t>firewalld</a:t>
            </a:r>
            <a:r>
              <a:rPr lang="en-US" altLang="ja-JP" sz="1400"/>
              <a:t>:</a:t>
            </a:r>
          </a:p>
          <a:p>
            <a:r>
              <a:rPr lang="en-US" altLang="ja-JP" sz="1400"/>
              <a:t>    port: "{{ </a:t>
            </a:r>
            <a:r>
              <a:rPr lang="en-US" altLang="ja-JP" sz="1400" err="1"/>
              <a:t>VAR_port_number</a:t>
            </a:r>
            <a:r>
              <a:rPr lang="en-US" altLang="ja-JP" sz="1400"/>
              <a:t> }}"</a:t>
            </a:r>
          </a:p>
          <a:p>
            <a:r>
              <a:rPr lang="en-US" altLang="ja-JP" sz="1400"/>
              <a:t>    state: enabled</a:t>
            </a:r>
          </a:p>
          <a:p>
            <a:r>
              <a:rPr lang="en-US" altLang="ja-JP" sz="1400"/>
              <a:t>    permanent: yes</a:t>
            </a:r>
          </a:p>
          <a:p>
            <a:r>
              <a:rPr lang="en-US" altLang="ja-JP" sz="1400"/>
              <a:t>    immediate: true</a:t>
            </a:r>
            <a:endParaRPr kumimoji="1" lang="ja-JP" altLang="en-US" sz="1400"/>
          </a:p>
        </p:txBody>
      </p:sp>
    </p:spTree>
    <p:extLst>
      <p:ext uri="{BB962C8B-B14F-4D97-AF65-F5344CB8AC3E}">
        <p14:creationId xmlns:p14="http://schemas.microsoft.com/office/powerpoint/2010/main" val="1649939782"/>
      </p:ext>
    </p:extLst>
  </p:cSld>
  <p:clrMapOvr>
    <a:masterClrMapping/>
  </p:clrMapOvr>
  <p:timing>
    <p:tnLst>
      <p:par>
        <p:cTn id="1" dur="indefinite" restart="never" nodeType="tmRoot"/>
      </p:par>
    </p:tnLst>
  </p:timing>
</p:sld>
</file>

<file path=ppt/theme/theme1.xml><?xml version="1.0" encoding="utf-8"?>
<a:theme xmlns:a="http://schemas.openxmlformats.org/drawingml/2006/main" name="NEC_standard4_3">
  <a:themeElements>
    <a:clrScheme name="orchestratedcolor_2015">
      <a:dk1>
        <a:srgbClr val="000000"/>
      </a:dk1>
      <a:lt1>
        <a:srgbClr val="FFFFFF"/>
      </a:lt1>
      <a:dk2>
        <a:srgbClr val="000000"/>
      </a:dk2>
      <a:lt2>
        <a:srgbClr val="FFFFFF"/>
      </a:lt2>
      <a:accent1>
        <a:srgbClr val="76491B"/>
      </a:accent1>
      <a:accent2>
        <a:srgbClr val="76161B"/>
      </a:accent2>
      <a:accent3>
        <a:srgbClr val="203315"/>
      </a:accent3>
      <a:accent4>
        <a:srgbClr val="1C4A50"/>
      </a:accent4>
      <a:accent5>
        <a:srgbClr val="31253B"/>
      </a:accent5>
      <a:accent6>
        <a:srgbClr val="002B62"/>
      </a:accent6>
      <a:hlink>
        <a:srgbClr val="4575FD"/>
      </a:hlink>
      <a:folHlink>
        <a:srgbClr val="9E5ECE"/>
      </a:folHlink>
    </a:clrScheme>
    <a:fontScheme name="orchestratedfont_2015">
      <a:majorFont>
        <a:latin typeface="メイリオ"/>
        <a:ea typeface="メイリオ"/>
        <a:cs typeface=""/>
      </a:majorFont>
      <a:minorFont>
        <a:latin typeface="メイリオ"/>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2700">
          <a:solidFill>
            <a:schemeClr val="tx1"/>
          </a:solidFill>
        </a:ln>
        <a:effectLst/>
        <a:extLst/>
      </a:spPr>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defPPr algn="ctr">
          <a:defRPr kumimoji="1" b="1" dirty="0" smtClean="0">
            <a:latin typeface="+mn-ea"/>
          </a:defRPr>
        </a:defPPr>
      </a:lstStyle>
    </a:spDef>
    <a:lnDef>
      <a:spPr bwMode="auto">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a:spPr>
      <a:bodyPr/>
      <a:lstStyle/>
    </a:lnDef>
  </a:objectDefaults>
  <a:extraClrSchemeLst>
    <a:extraClrScheme>
      <a:clrScheme name="1_stream_st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stream_st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stream_st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stream_st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stream_st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stream_st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stream_st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stream_st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stream_st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stream_st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stream_st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stream_st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stream_stn 13">
        <a:dk1>
          <a:srgbClr val="000000"/>
        </a:dk1>
        <a:lt1>
          <a:srgbClr val="FFFFFF"/>
        </a:lt1>
        <a:dk2>
          <a:srgbClr val="000000"/>
        </a:dk2>
        <a:lt2>
          <a:srgbClr val="808080"/>
        </a:lt2>
        <a:accent1>
          <a:srgbClr val="FFD200"/>
        </a:accent1>
        <a:accent2>
          <a:srgbClr val="E62D00"/>
        </a:accent2>
        <a:accent3>
          <a:srgbClr val="FFFFFF"/>
        </a:accent3>
        <a:accent4>
          <a:srgbClr val="000000"/>
        </a:accent4>
        <a:accent5>
          <a:srgbClr val="FFE5AA"/>
        </a:accent5>
        <a:accent6>
          <a:srgbClr val="D02800"/>
        </a:accent6>
        <a:hlink>
          <a:srgbClr val="00B4A0"/>
        </a:hlink>
        <a:folHlink>
          <a:srgbClr val="69B43C"/>
        </a:folHlink>
      </a:clrScheme>
      <a:clrMap bg1="lt1" tx1="dk1" bg2="lt2" tx2="dk2" accent1="accent1" accent2="accent2" accent3="accent3" accent4="accent4" accent5="accent5" accent6="accent6" hlink="hlink" folHlink="folHlink"/>
    </a:extraClrScheme>
    <a:extraClrScheme>
      <a:clrScheme name="1_stream_stn 14">
        <a:dk1>
          <a:srgbClr val="000000"/>
        </a:dk1>
        <a:lt1>
          <a:srgbClr val="FFFFFF"/>
        </a:lt1>
        <a:dk2>
          <a:srgbClr val="000066"/>
        </a:dk2>
        <a:lt2>
          <a:srgbClr val="808080"/>
        </a:lt2>
        <a:accent1>
          <a:srgbClr val="FFD200"/>
        </a:accent1>
        <a:accent2>
          <a:srgbClr val="E62D00"/>
        </a:accent2>
        <a:accent3>
          <a:srgbClr val="FFFFFF"/>
        </a:accent3>
        <a:accent4>
          <a:srgbClr val="000000"/>
        </a:accent4>
        <a:accent5>
          <a:srgbClr val="FFE5AA"/>
        </a:accent5>
        <a:accent6>
          <a:srgbClr val="D02800"/>
        </a:accent6>
        <a:hlink>
          <a:srgbClr val="00B4A0"/>
        </a:hlink>
        <a:folHlink>
          <a:srgbClr val="69B43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デザインの設定">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rchestratedcolor_2015">
      <a:dk1>
        <a:srgbClr val="000000"/>
      </a:dk1>
      <a:lt1>
        <a:srgbClr val="FFFFFF"/>
      </a:lt1>
      <a:dk2>
        <a:srgbClr val="000000"/>
      </a:dk2>
      <a:lt2>
        <a:srgbClr val="FFFFFF"/>
      </a:lt2>
      <a:accent1>
        <a:srgbClr val="76491B"/>
      </a:accent1>
      <a:accent2>
        <a:srgbClr val="76161B"/>
      </a:accent2>
      <a:accent3>
        <a:srgbClr val="203315"/>
      </a:accent3>
      <a:accent4>
        <a:srgbClr val="1C4A50"/>
      </a:accent4>
      <a:accent5>
        <a:srgbClr val="31253B"/>
      </a:accent5>
      <a:accent6>
        <a:srgbClr val="002B62"/>
      </a:accent6>
      <a:hlink>
        <a:srgbClr val="4575FD"/>
      </a:hlink>
      <a:folHlink>
        <a:srgbClr val="9E5ECE"/>
      </a:folHlink>
    </a:clrScheme>
    <a:fontScheme name="orchestratedfont_2015">
      <a:majorFont>
        <a:latin typeface="メイリオ"/>
        <a:ea typeface="メイリオ"/>
        <a:cs typeface=""/>
      </a:majorFont>
      <a:minorFont>
        <a:latin typeface="メイリオ"/>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 ??"/>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 ??"/>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0</TotalTime>
  <Words>6228</Words>
  <Application>Microsoft Office PowerPoint</Application>
  <PresentationFormat>画面に合わせる (4:3)</PresentationFormat>
  <Paragraphs>992</Paragraphs>
  <Slides>65</Slides>
  <Notes>2</Notes>
  <HiddenSlides>0</HiddenSlides>
  <MMClips>0</MMClips>
  <ScaleCrop>false</ScaleCrop>
  <HeadingPairs>
    <vt:vector size="6" baseType="variant">
      <vt:variant>
        <vt:lpstr>使用されているフォント</vt:lpstr>
      </vt:variant>
      <vt:variant>
        <vt:i4>14</vt:i4>
      </vt:variant>
      <vt:variant>
        <vt:lpstr>テーマ</vt:lpstr>
      </vt:variant>
      <vt:variant>
        <vt:i4>2</vt:i4>
      </vt:variant>
      <vt:variant>
        <vt:lpstr>スライド タイトル</vt:lpstr>
      </vt:variant>
      <vt:variant>
        <vt:i4>65</vt:i4>
      </vt:variant>
    </vt:vector>
  </HeadingPairs>
  <TitlesOfParts>
    <vt:vector size="81" baseType="lpstr">
      <vt:lpstr>HGP創英角ｺﾞｼｯｸUB</vt:lpstr>
      <vt:lpstr>ＭＳ Ｐゴシック</vt:lpstr>
      <vt:lpstr>メイリオ</vt:lpstr>
      <vt:lpstr>游ゴシック</vt:lpstr>
      <vt:lpstr>游ゴシック Light</vt:lpstr>
      <vt:lpstr>Arial</vt:lpstr>
      <vt:lpstr>Calibri</vt:lpstr>
      <vt:lpstr>Consolas</vt:lpstr>
      <vt:lpstr>Footlight MT Light</vt:lpstr>
      <vt:lpstr>Microsoft Sans Serif</vt:lpstr>
      <vt:lpstr>Tahoma</vt:lpstr>
      <vt:lpstr>Times New Roman</vt:lpstr>
      <vt:lpstr>Verdana</vt:lpstr>
      <vt:lpstr>Wingdings</vt:lpstr>
      <vt:lpstr>NEC_standard4_3</vt:lpstr>
      <vt:lpstr>デザインの設定</vt:lpstr>
      <vt:lpstr>PowerPoint プレゼンテーション</vt:lpstr>
      <vt:lpstr>目次</vt:lpstr>
      <vt:lpstr>はじめに 本書の使い方</vt:lpstr>
      <vt:lpstr>はじめに 作業環境</vt:lpstr>
      <vt:lpstr>下準備 (1/2) 作業対象ホストの登録</vt:lpstr>
      <vt:lpstr>下準備 (2/2) メニューグループの作成</vt:lpstr>
      <vt:lpstr>第１章 Ansible‐Legacy編</vt:lpstr>
      <vt:lpstr>1.1 シナリオ </vt:lpstr>
      <vt:lpstr>1.2 事前準備 playbookの用意 (1/2)</vt:lpstr>
      <vt:lpstr>1.2 事前準備 playbookの用意 (2/2)</vt:lpstr>
      <vt:lpstr>1.2 事前準備 httpd.confの用意</vt:lpstr>
      <vt:lpstr>1.3 Movementの設定 (1/4) </vt:lpstr>
      <vt:lpstr>1.3 Movementの設定 (2/4) </vt:lpstr>
      <vt:lpstr>1.3 Movementの設定 (3/4) </vt:lpstr>
      <vt:lpstr>1.3 Movementの設定 (4/4) </vt:lpstr>
      <vt:lpstr>1.4 Conductorの作成</vt:lpstr>
      <vt:lpstr>1.5 オペレーションの登録</vt:lpstr>
      <vt:lpstr>1.6 パラメータシートの作成 (1/3) </vt:lpstr>
      <vt:lpstr>1.6 パラメータシートの作成 (2/3) </vt:lpstr>
      <vt:lpstr>1.6 パラメータシートの作成 (3/3) </vt:lpstr>
      <vt:lpstr>1.7 パラメータの登録 </vt:lpstr>
      <vt:lpstr>1.8 代入値自動登録設定</vt:lpstr>
      <vt:lpstr>1.9 代入値・対象ホストの確認</vt:lpstr>
      <vt:lpstr>1.10 作業の実行 (1/3)</vt:lpstr>
      <vt:lpstr>1.10 作業の実行 (2/3)</vt:lpstr>
      <vt:lpstr>1.10 作業の実行 (3/3)</vt:lpstr>
      <vt:lpstr>第２章 Ansible-LegacyRole編</vt:lpstr>
      <vt:lpstr>2.1 シナリオ</vt:lpstr>
      <vt:lpstr>2.2 事前準備 (1/4)</vt:lpstr>
      <vt:lpstr>2.2 事前準備 (2/4) ITAreadme</vt:lpstr>
      <vt:lpstr>2.2 事前準備 (3/4) 読替表</vt:lpstr>
      <vt:lpstr>2.2 事前準備 (4/4) zipファイルを作成する</vt:lpstr>
      <vt:lpstr>2.3 Movementの設定 (1/3)</vt:lpstr>
      <vt:lpstr>2.3 Movementの設定 (2/3)</vt:lpstr>
      <vt:lpstr>2.3 Movementの設定 (3/3)</vt:lpstr>
      <vt:lpstr>2.4 オペレーションの設定</vt:lpstr>
      <vt:lpstr>2.5 パラメータシート作成(1/3)</vt:lpstr>
      <vt:lpstr>2.5 パラメータシート作成(2/3)</vt:lpstr>
      <vt:lpstr>2.5 パラメータシート作成(3/3)</vt:lpstr>
      <vt:lpstr>2.6 パラメータの登録</vt:lpstr>
      <vt:lpstr>2.7 代入値自動登録設定</vt:lpstr>
      <vt:lpstr>2.8 代入値・対象ホストの確認</vt:lpstr>
      <vt:lpstr>2.9 作業の実行 (1/2)</vt:lpstr>
      <vt:lpstr>2.9 作業の実行 (2/2)</vt:lpstr>
      <vt:lpstr>第3章 Ansible-Pioneer編</vt:lpstr>
      <vt:lpstr>3.1 シナリオ</vt:lpstr>
      <vt:lpstr>3.2 事前準備</vt:lpstr>
      <vt:lpstr>3.3 Movementの設定 (1/6)</vt:lpstr>
      <vt:lpstr>3.3 Movementの設定 (2/6)</vt:lpstr>
      <vt:lpstr>3.3 Movementの設定 (3/6)</vt:lpstr>
      <vt:lpstr>3.3 Movementの設定 (4/6)</vt:lpstr>
      <vt:lpstr>3.3 Movementの設定 (5/6)</vt:lpstr>
      <vt:lpstr>3.3 Movementの設定 (6/6)</vt:lpstr>
      <vt:lpstr>3.4 オペレーションの設定</vt:lpstr>
      <vt:lpstr>3.5 パラメータシート作成 (1/3)</vt:lpstr>
      <vt:lpstr>3.5 パラメータシート作成 (2/3)</vt:lpstr>
      <vt:lpstr>3.5 パラメータシート作成 (3/3)</vt:lpstr>
      <vt:lpstr>3.6 データの登録</vt:lpstr>
      <vt:lpstr>3.7 代入値自動登録設定</vt:lpstr>
      <vt:lpstr>3.8 代入値・対象ホストの確認</vt:lpstr>
      <vt:lpstr>3.9 作業の実行 (1/2)</vt:lpstr>
      <vt:lpstr>3.9 作業の実行 (2/2)</vt:lpstr>
      <vt:lpstr>A 付録</vt:lpstr>
      <vt:lpstr>付録① Counductorで3モードを束ねて実行する</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2017-07-14T05:50:27Z</dcterms:created>
  <dcterms:modified xsi:type="dcterms:W3CDTF">2020-09-02T09:16:26Z</dcterms:modified>
</cp:coreProperties>
</file>