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41"/>
  </p:notesMasterIdLst>
  <p:handoutMasterIdLst>
    <p:handoutMasterId r:id="rId42"/>
  </p:handoutMasterIdLst>
  <p:sldIdLst>
    <p:sldId id="262" r:id="rId3"/>
    <p:sldId id="507" r:id="rId4"/>
    <p:sldId id="508" r:id="rId5"/>
    <p:sldId id="509" r:id="rId6"/>
    <p:sldId id="530" r:id="rId7"/>
    <p:sldId id="510" r:id="rId8"/>
    <p:sldId id="556" r:id="rId9"/>
    <p:sldId id="511" r:id="rId10"/>
    <p:sldId id="532" r:id="rId11"/>
    <p:sldId id="541" r:id="rId12"/>
    <p:sldId id="542" r:id="rId13"/>
    <p:sldId id="512" r:id="rId14"/>
    <p:sldId id="513" r:id="rId15"/>
    <p:sldId id="514" r:id="rId16"/>
    <p:sldId id="515" r:id="rId17"/>
    <p:sldId id="516" r:id="rId18"/>
    <p:sldId id="543" r:id="rId19"/>
    <p:sldId id="519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23" r:id="rId28"/>
    <p:sldId id="555" r:id="rId29"/>
    <p:sldId id="557" r:id="rId30"/>
    <p:sldId id="558" r:id="rId31"/>
    <p:sldId id="524" r:id="rId32"/>
    <p:sldId id="533" r:id="rId33"/>
    <p:sldId id="534" r:id="rId34"/>
    <p:sldId id="535" r:id="rId35"/>
    <p:sldId id="552" r:id="rId36"/>
    <p:sldId id="553" r:id="rId37"/>
    <p:sldId id="539" r:id="rId38"/>
    <p:sldId id="554" r:id="rId39"/>
    <p:sldId id="318" r:id="rId40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30"/>
            <p14:sldId id="510"/>
            <p14:sldId id="556"/>
            <p14:sldId id="511"/>
            <p14:sldId id="532"/>
            <p14:sldId id="541"/>
            <p14:sldId id="542"/>
          </p14:sldIdLst>
        </p14:section>
        <p14:section name="3.　ITA construction procedure" id="{2DA9D39A-9EC8-4ACB-A005-AEAFEA3CF08F}">
          <p14:sldIdLst>
            <p14:sldId id="512"/>
            <p14:sldId id="513"/>
            <p14:sldId id="514"/>
            <p14:sldId id="515"/>
            <p14:sldId id="516"/>
            <p14:sldId id="543"/>
            <p14:sldId id="519"/>
            <p14:sldId id="545"/>
            <p14:sldId id="546"/>
            <p14:sldId id="547"/>
            <p14:sldId id="548"/>
            <p14:sldId id="549"/>
            <p14:sldId id="550"/>
            <p14:sldId id="551"/>
            <p14:sldId id="523"/>
            <p14:sldId id="555"/>
            <p14:sldId id="557"/>
            <p14:sldId id="558"/>
          </p14:sldIdLst>
        </p14:section>
        <p14:section name="4.　ITA operation check" id="{D446366E-9E78-45E3-8F73-A5F6CC724FCE}">
          <p14:sldIdLst>
            <p14:sldId id="524"/>
            <p14:sldId id="533"/>
            <p14:sldId id="534"/>
            <p14:sldId id="535"/>
            <p14:sldId id="552"/>
            <p14:sldId id="553"/>
            <p14:sldId id="539"/>
            <p14:sldId id="55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507" autoAdjust="0"/>
  </p:normalViewPr>
  <p:slideViewPr>
    <p:cSldViewPr>
      <p:cViewPr varScale="1">
        <p:scale>
          <a:sx n="90" d="100"/>
          <a:sy n="90" d="100"/>
        </p:scale>
        <p:origin x="1554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2023/7/21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2023/7/21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1.11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Offline</a:t>
            </a:r>
            <a:r>
              <a:rPr lang="ja-JP" altLang="en-US" sz="4800" b="1" dirty="0"/>
              <a:t> </a:t>
            </a:r>
            <a:r>
              <a:rPr lang="en-US" altLang="ja-JP" sz="4800" b="1" dirty="0"/>
              <a:t>Installation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	System r</a:t>
            </a:r>
            <a:r>
              <a:rPr lang="en-US" altLang="zh-TW" dirty="0"/>
              <a:t>equirements</a:t>
            </a:r>
            <a:r>
              <a:rPr lang="ja-JP" altLang="en-US" dirty="0"/>
              <a:t>　</a:t>
            </a:r>
            <a:r>
              <a:rPr lang="en-US" altLang="ja-JP" dirty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referred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2200" y="5732700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/>
              <a:t>：</a:t>
            </a:r>
            <a:r>
              <a:rPr kumimoji="1" lang="en-US" altLang="ja-JP" sz="1400" dirty="0"/>
              <a:t>Architecture</a:t>
            </a:r>
            <a:endParaRPr kumimoji="1" lang="ja-JP" altLang="en-US" sz="1400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8B4191B-FC67-4BE4-A95B-3B662737E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38616"/>
              </p:ext>
            </p:extLst>
          </p:nvPr>
        </p:nvGraphicFramePr>
        <p:xfrm>
          <a:off x="611450" y="1258152"/>
          <a:ext cx="7849090" cy="44570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5"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81154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RHEL8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https://rpm.releases.hashicorp.com/RHEL/hashicorp.repo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60363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https://rpm.releases.hashicorp.com/RHEL/hashicorp.repo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012553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CentOS8</a:t>
                      </a:r>
                    </a:p>
                    <a:p>
                      <a:r>
                        <a:rPr kumimoji="1" lang="en-US" altLang="ja-JP" sz="1200" b="1" dirty="0"/>
                        <a:t>CentOS</a:t>
                      </a:r>
                      <a:r>
                        <a:rPr kumimoji="1" lang="en-US" altLang="ja-JP" sz="1200" b="1" baseline="0" dirty="0"/>
                        <a:t> Strem8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24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58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	System r</a:t>
            </a:r>
            <a:r>
              <a:rPr lang="en-US" altLang="zh-TW" dirty="0"/>
              <a:t>equirements</a:t>
            </a:r>
            <a:r>
              <a:rPr lang="ja-JP" altLang="en-US" dirty="0"/>
              <a:t>　</a:t>
            </a:r>
            <a:r>
              <a:rPr lang="en-US" altLang="ja-JP" dirty="0"/>
              <a:t>4/4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337"/>
            <a:ext cx="8784976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referred  (for cloud environments)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440" y="6165663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AWS/RHUI2) : RHEL7 on AWS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RHUI2) </a:t>
            </a:r>
          </a:p>
          <a:p>
            <a:r>
              <a:rPr lang="ja-JP" altLang="en-US" sz="1100" kern="100" dirty="0"/>
              <a:t>　</a:t>
            </a:r>
            <a:r>
              <a:rPr lang="en-US" altLang="ja-JP" sz="1100" dirty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AWS/RHUI3) : RHEL7 on AWS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RHUI3) 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89669E4-60DB-45D8-8D4C-B096542E0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36181"/>
              </p:ext>
            </p:extLst>
          </p:nvPr>
        </p:nvGraphicFramePr>
        <p:xfrm>
          <a:off x="539440" y="994465"/>
          <a:ext cx="7632573" cy="5196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026305"/>
                  </a:ext>
                </a:extLst>
              </a:tr>
              <a:tr h="24887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(AWS/RHUI2)</a:t>
                      </a:r>
                      <a:endParaRPr kumimoji="1" lang="ja-JP" altLang="en-US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rhui-REGION-</a:t>
                      </a: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71537"/>
                  </a:ext>
                </a:extLst>
              </a:tr>
              <a:tr h="24887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(AWS/RHUI3)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863283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RHEL8_AWS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90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9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/>
              <a:t>ITA</a:t>
            </a:r>
            <a:r>
              <a:rPr lang="zh-TW" altLang="en-US" dirty="0"/>
              <a:t> </a:t>
            </a:r>
            <a:r>
              <a:rPr lang="en-US" altLang="zh-TW" dirty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Installation procedure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/>
              <a:t>If the ITA server is in offline environment, follow the following procedure to construct server.</a:t>
            </a:r>
            <a:endParaRPr lang="ja-JP" altLang="en-US" sz="1400" dirty="0"/>
          </a:p>
          <a:p>
            <a:pPr lvl="1"/>
            <a:r>
              <a:rPr lang="en-US" altLang="ja-JP" sz="1400" dirty="0"/>
              <a:t>Collect required library from server for library collection  (online)  via internet, then compress installation package and libraries in to one installation package (for offline) .</a:t>
            </a:r>
            <a:endParaRPr lang="ja-JP" altLang="en-US" sz="1400" dirty="0"/>
          </a:p>
          <a:p>
            <a:pPr lvl="1"/>
            <a:r>
              <a:rPr lang="en-US" altLang="ja-JP" sz="1400" dirty="0"/>
              <a:t>Move installation package  (for offline)  to ITA server via storage media.</a:t>
            </a:r>
            <a:endParaRPr lang="ja-JP" altLang="en-US" sz="1400" dirty="0"/>
          </a:p>
          <a:p>
            <a:pPr lvl="1"/>
            <a:r>
              <a:rPr lang="en-US" altLang="ja-JP" sz="1400" dirty="0"/>
              <a:t>Create local repository from installation package  (for offline) , install required library then execute ITA installer.</a:t>
            </a:r>
            <a:endParaRPr lang="ja-JP" altLang="en-US" sz="1400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085058" y="2646776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478658" y="3318132"/>
            <a:ext cx="1917204" cy="910141"/>
            <a:chOff x="0" y="-212240"/>
            <a:chExt cx="1360968" cy="1424351"/>
          </a:xfrm>
        </p:grpSpPr>
        <p:sp>
          <p:nvSpPr>
            <p:cNvPr id="39" name="正方形/長方形 38"/>
            <p:cNvSpPr/>
            <p:nvPr/>
          </p:nvSpPr>
          <p:spPr>
            <a:xfrm>
              <a:off x="0" y="0"/>
              <a:ext cx="1360968" cy="12121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テキスト ボックス 9"/>
            <p:cNvSpPr txBox="1"/>
            <p:nvPr/>
          </p:nvSpPr>
          <p:spPr>
            <a:xfrm>
              <a:off x="26446" y="-212240"/>
              <a:ext cx="832570" cy="500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Server for 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library collection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18"/>
          <p:cNvSpPr txBox="1"/>
          <p:nvPr/>
        </p:nvSpPr>
        <p:spPr>
          <a:xfrm>
            <a:off x="2187929" y="3068950"/>
            <a:ext cx="898960" cy="16285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Online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7"/>
          <p:cNvSpPr txBox="1"/>
          <p:nvPr/>
        </p:nvSpPr>
        <p:spPr>
          <a:xfrm>
            <a:off x="5752927" y="3175891"/>
            <a:ext cx="1178177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92429" y="3455436"/>
            <a:ext cx="1427911" cy="7745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87245" y="3737408"/>
            <a:ext cx="1605436" cy="370331"/>
            <a:chOff x="-15" y="-26807"/>
            <a:chExt cx="986910" cy="428858"/>
          </a:xfrm>
        </p:grpSpPr>
        <p:sp>
          <p:nvSpPr>
            <p:cNvPr id="37" name="台形 36"/>
            <p:cNvSpPr/>
            <p:nvPr/>
          </p:nvSpPr>
          <p:spPr>
            <a:xfrm>
              <a:off x="50488" y="-26807"/>
              <a:ext cx="235612" cy="142239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15" y="23818"/>
              <a:ext cx="986910" cy="3782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Installation package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(for offline) </a:t>
              </a:r>
              <a:endParaRPr lang="en-US" altLang="ja-JP" sz="1000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矢印 10"/>
          <p:cNvSpPr/>
          <p:nvPr/>
        </p:nvSpPr>
        <p:spPr>
          <a:xfrm rot="10800000">
            <a:off x="3211180" y="3887634"/>
            <a:ext cx="2489948" cy="11655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101746" y="3531627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1403560" y="4533530"/>
            <a:ext cx="3237479" cy="280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25"/>
          <p:cNvSpPr txBox="1"/>
          <p:nvPr/>
        </p:nvSpPr>
        <p:spPr>
          <a:xfrm>
            <a:off x="5876138" y="3379156"/>
            <a:ext cx="898857" cy="213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Repository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773358" y="3735131"/>
            <a:ext cx="929613" cy="344188"/>
            <a:chOff x="0" y="0"/>
            <a:chExt cx="768545" cy="420969"/>
          </a:xfrm>
        </p:grpSpPr>
        <p:sp>
          <p:nvSpPr>
            <p:cNvPr id="35" name="台形 34"/>
            <p:cNvSpPr/>
            <p:nvPr/>
          </p:nvSpPr>
          <p:spPr>
            <a:xfrm>
              <a:off x="50488" y="0"/>
              <a:ext cx="235612" cy="142240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78537"/>
              <a:ext cx="768545" cy="342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Library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478658" y="4762371"/>
            <a:ext cx="3270323" cy="10904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523027" y="4823395"/>
            <a:ext cx="1119030" cy="893286"/>
            <a:chOff x="111354" y="0"/>
            <a:chExt cx="1248610" cy="1498424"/>
          </a:xfrm>
        </p:grpSpPr>
        <p:sp>
          <p:nvSpPr>
            <p:cNvPr id="29" name="円柱 28"/>
            <p:cNvSpPr/>
            <p:nvPr/>
          </p:nvSpPr>
          <p:spPr>
            <a:xfrm>
              <a:off x="285008" y="147566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534390" y="195068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テキスト ボックス 276"/>
            <p:cNvSpPr txBox="1"/>
            <p:nvPr/>
          </p:nvSpPr>
          <p:spPr>
            <a:xfrm>
              <a:off x="250264" y="586689"/>
              <a:ext cx="1003057" cy="911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latin typeface="+mn-ea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Repository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1354" y="0"/>
              <a:ext cx="1248610" cy="121124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円柱 32"/>
            <p:cNvSpPr/>
            <p:nvPr/>
          </p:nvSpPr>
          <p:spPr>
            <a:xfrm>
              <a:off x="356389" y="285205"/>
              <a:ext cx="395404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円柱 33"/>
            <p:cNvSpPr/>
            <p:nvPr/>
          </p:nvSpPr>
          <p:spPr>
            <a:xfrm>
              <a:off x="676894" y="405757"/>
              <a:ext cx="395514" cy="215851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テキスト ボックス 262"/>
          <p:cNvSpPr txBox="1"/>
          <p:nvPr/>
        </p:nvSpPr>
        <p:spPr>
          <a:xfrm>
            <a:off x="1528715" y="4655470"/>
            <a:ext cx="1007582" cy="1636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latin typeface="+mn-ea"/>
                <a:cs typeface="Times New Roman" panose="02020603050405020304" pitchFamily="18" charset="0"/>
              </a:rPr>
              <a:t>ITA server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264"/>
          <p:cNvSpPr txBox="1"/>
          <p:nvPr/>
        </p:nvSpPr>
        <p:spPr>
          <a:xfrm>
            <a:off x="2896430" y="5888812"/>
            <a:ext cx="898961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latin typeface="+mn-ea"/>
                <a:cs typeface="Times New Roman" panose="02020603050405020304" pitchFamily="18" charset="0"/>
              </a:rPr>
              <a:t>Offline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28857" y="4858993"/>
            <a:ext cx="1664599" cy="20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628857" y="5098004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PHP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28857" y="5331930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httpd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8857" y="5576027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5892826" y="368427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円柱 24"/>
          <p:cNvSpPr/>
          <p:nvPr/>
        </p:nvSpPr>
        <p:spPr>
          <a:xfrm>
            <a:off x="6109779" y="3704619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5951237" y="375038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6243289" y="3806326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um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右矢印 27"/>
          <p:cNvSpPr/>
          <p:nvPr/>
        </p:nvSpPr>
        <p:spPr>
          <a:xfrm rot="5400000">
            <a:off x="2425679" y="4362131"/>
            <a:ext cx="794045" cy="200633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constructing IT Automation.</a:t>
            </a: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RHEL Subscription</a:t>
            </a:r>
          </a:p>
          <a:p>
            <a:pPr lvl="1"/>
            <a:r>
              <a:rPr lang="en-US" altLang="ja-JP" dirty="0"/>
              <a:t>If you want to collect libraries in an non-cloud environment RHEL7/RHEL8 OS, please make sure that you are subscribed to the environment ITA is going to be installed to in advance. 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820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dirty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 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 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 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 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Construction flow  (offline) 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flow is as follows.</a:t>
            </a: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Download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file from </a:t>
              </a:r>
              <a:r>
                <a:rPr kumimoji="0" lang="en-US" altLang="ja-JP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Server for library collection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 (</a:t>
              </a:r>
              <a:r>
                <a:rPr lang="en-US" alt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offline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server operation  (offline)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construction tool 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Operation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Configure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Configure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Install </a:t>
              </a:r>
              <a:r>
                <a:rPr kumimoji="0" lang="en-US" sz="1200" kern="100" dirty="0" err="1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Install Apache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Install PHP related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 (Install</a:t>
              </a:r>
              <a:r>
                <a:rPr kumimoji="0" lang="en-US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Ansible)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Install ITA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Extract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answer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Move the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 to ITA server via storage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memory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setting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Library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collection script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Operation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Configure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Collect library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Create compressed file </a:t>
              </a: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   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for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offline installation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(1/14)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/>
              <a:t>※Execute in </a:t>
            </a:r>
            <a:r>
              <a:rPr lang="en-US" altLang="ja-JP" dirty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Download file from GitHub</a:t>
            </a:r>
          </a:p>
          <a:p>
            <a:pPr lvl="1"/>
            <a:r>
              <a:rPr lang="en-US" altLang="ja-JP" dirty="0"/>
              <a:t>Download file with the following command</a:t>
            </a:r>
            <a:br>
              <a:rPr lang="en-US" altLang="ja-JP" dirty="0"/>
            </a:br>
            <a:br>
              <a:rPr lang="en-US" altLang="ja-JP" dirty="0"/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# 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curl -OL https://github.com/exastro-suite/it-automation/releases/download/v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/exastro-it-automation-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.tar.gz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 Since v1.10.1, the command is as follows.</a:t>
            </a:r>
            <a:b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# 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curl -OL https://github.com/exastro-suite/it-automation/releases/download/v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x.x.x_tag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/exastro-it-automation-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.tar.gz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※Please install curl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 according to the file.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Extract file</a:t>
            </a:r>
          </a:p>
          <a:p>
            <a:pPr lvl="1"/>
            <a:r>
              <a:rPr lang="en-US" altLang="ja-JP" dirty="0"/>
              <a:t>Extract .tar.gz file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/>
              <a:t>ita</a:t>
            </a:r>
            <a:r>
              <a:rPr lang="en-US" altLang="ja-JP" sz="1400" dirty="0"/>
              <a:t>_install_package/</a:t>
            </a:r>
            <a:r>
              <a:rPr lang="en-US" altLang="ja-JP" sz="1400" dirty="0" err="1"/>
              <a:t>install_scripts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pPr marL="288000" lvl="2" indent="0">
              <a:buNone/>
            </a:pPr>
            <a:r>
              <a:rPr lang="en-US" altLang="ja-JP" dirty="0"/>
              <a:t>※ Since v1.10.1, the command is as follows.</a:t>
            </a:r>
          </a:p>
          <a:p>
            <a:pPr marL="288000" lvl="2" indent="0">
              <a:buNone/>
            </a:pPr>
            <a:r>
              <a:rPr lang="en-US" altLang="ja-JP" dirty="0"/>
              <a:t># cd it-automation-</a:t>
            </a:r>
            <a:r>
              <a:rPr lang="en-US" altLang="ja-JP" dirty="0" err="1">
                <a:solidFill>
                  <a:srgbClr val="FF0000"/>
                </a:solidFill>
              </a:rPr>
              <a:t>x.x.</a:t>
            </a:r>
            <a:r>
              <a:rPr lang="en-US" altLang="ja-JP" err="1">
                <a:solidFill>
                  <a:srgbClr val="FF0000"/>
                </a:solidFill>
              </a:rPr>
              <a:t>x</a:t>
            </a:r>
            <a:r>
              <a:rPr lang="en-US" altLang="ja-JP">
                <a:solidFill>
                  <a:srgbClr val="FF0000"/>
                </a:solidFill>
              </a:rPr>
              <a:t>_tag</a:t>
            </a:r>
            <a:r>
              <a:rPr lang="en-US" altLang="ja-JP"/>
              <a:t>/</a:t>
            </a:r>
            <a:r>
              <a:rPr lang="en-US" altLang="ja-JP" kern="100" dirty="0" err="1"/>
              <a:t>ita</a:t>
            </a:r>
            <a:r>
              <a:rPr lang="en-US" altLang="ja-JP" dirty="0" err="1"/>
              <a:t>_install_package</a:t>
            </a:r>
            <a:r>
              <a:rPr lang="en-US" altLang="ja-JP" dirty="0"/>
              <a:t>/</a:t>
            </a:r>
            <a:r>
              <a:rPr lang="en-US" altLang="ja-JP" dirty="0" err="1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(2/14)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 (</a:t>
            </a:r>
            <a:r>
              <a:rPr lang="en-US" altLang="ja-JP" kern="100" dirty="0"/>
              <a:t>ita</a:t>
            </a:r>
            <a:r>
              <a:rPr lang="en-US" altLang="ja-JP" dirty="0"/>
              <a:t>_answers.txt) .</a:t>
            </a:r>
          </a:p>
          <a:p>
            <a:pPr lvl="1"/>
            <a:r>
              <a:rPr lang="en-US" altLang="ja-JP" dirty="0"/>
              <a:t>Create the answer file before gathering any libraries.</a:t>
            </a:r>
          </a:p>
          <a:p>
            <a:pPr lvl="1"/>
            <a:r>
              <a:rPr lang="en-US" altLang="ja-JP" dirty="0"/>
              <a:t>If you want to collect libraries, change the "install_mode" setting value to "</a:t>
            </a:r>
            <a:r>
              <a:rPr lang="en-US" altLang="ja-JP" dirty="0" err="1"/>
              <a:t>gather_library</a:t>
            </a:r>
            <a:r>
              <a:rPr lang="en-US" altLang="ja-JP" dirty="0"/>
              <a:t>“.</a:t>
            </a:r>
          </a:p>
          <a:p>
            <a:pPr lvl="1"/>
            <a:r>
              <a:rPr lang="en-US" altLang="ja-JP" dirty="0"/>
              <a:t>When gathering libraries, the items "Install_mode" and "linux_os" in the answer file becomes required items. 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82947"/>
              </p:ext>
            </p:extLst>
          </p:nvPr>
        </p:nvGraphicFramePr>
        <p:xfrm>
          <a:off x="538952" y="2636890"/>
          <a:ext cx="8065121" cy="394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install_mode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Install</a:t>
                      </a:r>
                      <a:r>
                        <a:rPr lang="en-US" altLang="ja-JP" sz="900" kern="100" dirty="0" err="1">
                          <a:effectLst/>
                        </a:rPr>
                        <a:t>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 mode settings</a:t>
                      </a:r>
                      <a:endParaRPr lang="ja-JP" alt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Install_Online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>
                          <a:effectLst/>
                        </a:rPr>
                        <a:t> offline</a:t>
                      </a:r>
                      <a:endParaRPr lang="en-US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Gather_Library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Gather</a:t>
                      </a:r>
                      <a:r>
                        <a:rPr lang="en-US" altLang="ja-JP" sz="900" kern="100" baseline="0" dirty="0">
                          <a:effectLst/>
                        </a:rPr>
                        <a:t> library</a:t>
                      </a:r>
                      <a:endParaRPr lang="en-US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Install_ITA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Versionup_All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Update ITA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Versionup_ITA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Update ITA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</a:rPr>
                        <a:t>Uninstall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9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ita_directory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directory</a:t>
                      </a:r>
                      <a:endParaRPr lang="ja-JP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Please specify an absolute path for the ITA Installation directory.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900" kern="100" baseline="0" dirty="0">
                          <a:effectLst/>
                        </a:rPr>
                        <a:t> by all users.</a:t>
                      </a:r>
                      <a:endParaRPr lang="ja-JP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9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9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ita_language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en_US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baseline="0" dirty="0">
                          <a:effectLst/>
                        </a:rPr>
                        <a:t> display language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(Japanese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</a:t>
                      </a:r>
                      <a:r>
                        <a:rPr lang="en-US" altLang="ja-JP" sz="900" kern="100" dirty="0" err="1">
                          <a:effectLst/>
                        </a:rPr>
                        <a:t>ja_JP</a:t>
                      </a:r>
                      <a:r>
                        <a:rPr lang="en-US" altLang="ja-JP" sz="900" kern="100" dirty="0">
                          <a:effectLst/>
                        </a:rPr>
                        <a:t>) </a:t>
                      </a:r>
                      <a:r>
                        <a:rPr lang="ja-JP" altLang="ja-JP" sz="900" kern="100" dirty="0">
                          <a:effectLst/>
                        </a:rPr>
                        <a:t>／</a:t>
                      </a:r>
                      <a:r>
                        <a:rPr lang="en-US" altLang="ja-JP" sz="900" kern="100" dirty="0">
                          <a:effectLst/>
                        </a:rPr>
                        <a:t>English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</a:t>
                      </a:r>
                      <a:r>
                        <a:rPr lang="en-US" altLang="ja-JP" sz="900" kern="100" dirty="0" err="1">
                          <a:effectLst/>
                        </a:rPr>
                        <a:t>en_US</a:t>
                      </a:r>
                      <a:r>
                        <a:rPr lang="en-US" altLang="ja-JP" sz="900" kern="100" dirty="0">
                          <a:effectLst/>
                        </a:rPr>
                        <a:t>) ) 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</a:rPr>
                        <a:t>linux_os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en-US" altLang="ja-JP" sz="800" kern="100" baseline="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Server OS("CentOS7","CentOS8","RHEL7","RHEL8“)</a:t>
                      </a:r>
                      <a:br>
                        <a:rPr lang="en-US" altLang="ja-JP" sz="800" kern="100" dirty="0">
                          <a:effectLst/>
                        </a:rPr>
                      </a:b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7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yes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9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MariaDB official depository  (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</a:t>
                      </a:r>
                      <a:r>
                        <a:rPr lang="en-US" altLang="ja-JP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mariadb.com/</a:t>
                      </a:r>
                      <a:r>
                        <a:rPr lang="en-US" altLang="ja-JP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※If the </a:t>
                      </a:r>
                      <a:r>
                        <a:rPr lang="en-US" altLang="ja-JP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MariaDB will be installed using the MariaDB official repository (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https://mariadb.com/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6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(3/14)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/>
              <a:t>Execute library collection script</a:t>
            </a:r>
          </a:p>
          <a:p>
            <a:pPr lvl="1"/>
            <a:r>
              <a:rPr lang="en-US" altLang="ja-JP" dirty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/>
          </a:p>
          <a:p>
            <a:pPr marL="360000" lvl="2" indent="0">
              <a:buNone/>
            </a:pPr>
            <a:r>
              <a:rPr lang="en-US" altLang="ja-JP" sz="1600" dirty="0"/>
              <a:t>#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operation</a:t>
            </a:r>
            <a:endParaRPr lang="ja-JP" altLang="en-US" dirty="0"/>
          </a:p>
          <a:p>
            <a:pPr lvl="1"/>
            <a:r>
              <a:rPr lang="en-US" altLang="ja-JP" dirty="0"/>
              <a:t>After executing library collection script, the operation contents will be output to ita_gather.log</a:t>
            </a:r>
            <a:endParaRPr lang="ja-JP" altLang="en-US" dirty="0"/>
          </a:p>
          <a:p>
            <a:pPr lvl="1"/>
            <a:r>
              <a:rPr lang="en-US" altLang="ja-JP" dirty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/ (installation file extract path) /ita_install_package/</a:t>
            </a:r>
            <a:r>
              <a:rPr lang="en-US" altLang="ja-JP" dirty="0" err="1"/>
              <a:t>install_scripts</a:t>
            </a:r>
            <a:r>
              <a:rPr lang="en-US" altLang="ja-JP" dirty="0"/>
              <a:t>/log/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/>
              <a:t>Move file</a:t>
            </a:r>
            <a:endParaRPr lang="ja-JP" altLang="en-US" dirty="0"/>
          </a:p>
          <a:p>
            <a:pPr lvl="1"/>
            <a:r>
              <a:rPr lang="en-US" altLang="ja-JP" dirty="0"/>
              <a:t>Move installation package  (for offline)  to ITA server via storage media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en-US" altLang="ja-JP" sz="1900" dirty="0">
                <a:solidFill>
                  <a:srgbClr val="FF0000"/>
                </a:solidFill>
              </a:rPr>
              <a:t>The following command are executed in ITA server  (Offline environment) 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Extract installation package (for offline) </a:t>
            </a:r>
          </a:p>
          <a:p>
            <a:pPr lvl="1"/>
            <a:r>
              <a:rPr lang="en-US" altLang="ja-JP" dirty="0"/>
              <a:t>Extract installation package (for offline)  on ITA 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# tar </a:t>
            </a:r>
            <a:r>
              <a:rPr lang="en-US" altLang="ja-JP" dirty="0" err="1"/>
              <a:t>zxf</a:t>
            </a:r>
            <a:r>
              <a:rPr lang="ja-JP" altLang="en-US" dirty="0"/>
              <a:t> </a:t>
            </a:r>
            <a:r>
              <a:rPr lang="en-US" altLang="ja-JP" dirty="0" err="1"/>
              <a:t>ita_Ver</a:t>
            </a:r>
            <a:r>
              <a:rPr lang="en-US" altLang="ja-JP" dirty="0" err="1">
                <a:solidFill>
                  <a:srgbClr val="FF0000"/>
                </a:solidFill>
              </a:rPr>
              <a:t>x.x</a:t>
            </a:r>
            <a:r>
              <a:rPr lang="en-US" altLang="ja-JP" dirty="0" err="1"/>
              <a:t>_offline_</a:t>
            </a:r>
            <a:r>
              <a:rPr lang="en-US" altLang="ja-JP" dirty="0" err="1">
                <a:solidFill>
                  <a:srgbClr val="FF0000"/>
                </a:solidFill>
              </a:rPr>
              <a:t>yyyymmddhhmmss</a:t>
            </a:r>
            <a:r>
              <a:rPr lang="en-US" altLang="ja-JP" dirty="0" err="1"/>
              <a:t>.tar.gzx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3127"/>
              </p:ext>
            </p:extLst>
          </p:nvPr>
        </p:nvGraphicFramePr>
        <p:xfrm>
          <a:off x="538952" y="2369355"/>
          <a:ext cx="8065121" cy="420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7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/</a:t>
                      </a:r>
                      <a:r>
                        <a:rPr lang="en-US" altLang="ja-JP" sz="1000" kern="100" dirty="0" err="1">
                          <a:effectLst/>
                        </a:rPr>
                        <a:t>exastro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(Japanese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ja_JP</a:t>
                      </a:r>
                      <a:r>
                        <a:rPr lang="en-US" altLang="ja-JP" sz="800" kern="100" dirty="0">
                          <a:effectLst/>
                        </a:rPr>
                        <a:t>) </a:t>
                      </a:r>
                      <a:r>
                        <a:rPr lang="ja-JP" sz="800" kern="100" dirty="0">
                          <a:effectLst/>
                        </a:rPr>
                        <a:t>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en_US</a:t>
                      </a:r>
                      <a:r>
                        <a:rPr lang="en-US" altLang="ja-JP" sz="800" kern="100" dirty="0">
                          <a:effectLst/>
                        </a:rPr>
                        <a:t>) )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Server OS</a:t>
                      </a:r>
                      <a:r>
                        <a:rPr lang="en-US" altLang="ja-JP" sz="1000" kern="100" dirty="0">
                          <a:effectLst/>
                        </a:rPr>
                        <a:t> ("CentOS7","CentOS8","RHEL7","RHEL8“) </a:t>
                      </a:r>
                      <a:br>
                        <a:rPr lang="en-US" altLang="ja-JP" sz="1000" kern="100" dirty="0">
                          <a:effectLst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 needed for </a:t>
                      </a:r>
                      <a:r>
                        <a:rPr lang="en-US" altLang="ja-JP" sz="1000" kern="1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Install_Offline</a:t>
                      </a:r>
                      <a:b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※If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4281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(4/14)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 (</a:t>
            </a:r>
            <a:r>
              <a:rPr lang="en-US" altLang="ja-JP" kern="100" dirty="0"/>
              <a:t>ita</a:t>
            </a:r>
            <a:r>
              <a:rPr lang="en-US" altLang="ja-JP" dirty="0"/>
              <a:t>_answers.txt) 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you wish to do the installation offline, change the "install_mode" setting value to "Install_Offline". </a:t>
            </a:r>
            <a:br>
              <a:rPr lang="en-US" altLang="ja-JP" dirty="0"/>
            </a:br>
            <a:r>
              <a:rPr lang="en-US" altLang="ja-JP" sz="1200" dirty="0"/>
              <a:t>                                       Answer</a:t>
            </a:r>
            <a:r>
              <a:rPr lang="ja-JP" altLang="en-US" sz="1200" dirty="0"/>
              <a:t> </a:t>
            </a:r>
            <a:r>
              <a:rPr lang="en-US" altLang="ja-JP" sz="1200" dirty="0"/>
              <a:t>file</a:t>
            </a:r>
            <a:r>
              <a:rPr lang="ja-JP" altLang="en-US" sz="1200" dirty="0"/>
              <a:t> </a:t>
            </a:r>
            <a:r>
              <a:rPr lang="en-US" altLang="ja-JP" sz="1200" dirty="0"/>
              <a:t> (ita_answers.txt)  item list</a:t>
            </a:r>
            <a:r>
              <a:rPr lang="ja-JP" altLang="en-US" sz="1200" dirty="0"/>
              <a:t> </a:t>
            </a:r>
            <a:r>
              <a:rPr lang="en-US" altLang="ja-JP" sz="1200" dirty="0"/>
              <a:t>(1/2) </a:t>
            </a:r>
            <a:endParaRPr lang="ja-JP" altLang="en-US" sz="1200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292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+mn-ea"/>
              </a:rPr>
              <a:t>System configuration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zh-TW" sz="1400" dirty="0"/>
              <a:t>Associated execution function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Preparation</a:t>
            </a:r>
          </a:p>
          <a:p>
            <a:r>
              <a:rPr lang="en-US" altLang="ja-JP" sz="1400" dirty="0">
                <a:latin typeface="+mn-ea"/>
              </a:rPr>
              <a:t>    3.3    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</a:t>
            </a:r>
            <a:endParaRPr lang="en-US" altLang="zh-TW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5. Reference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>
                <a:latin typeface="+mn-ea"/>
              </a:rPr>
              <a:t>   5.1   Reference</a:t>
            </a:r>
          </a:p>
          <a:p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(5/14)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/>
              <a:t>The items from " ITA base" to " Terraform driver" are install setting items for ITA, ITA functions and any connected drivers. </a:t>
            </a:r>
          </a:p>
          <a:p>
            <a:pPr marL="180000" lvl="1" indent="0">
              <a:buNone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 (ita_answers.txt)  item list</a:t>
            </a:r>
            <a:r>
              <a:rPr lang="ja-JP" altLang="en-US" dirty="0"/>
              <a:t> </a:t>
            </a:r>
            <a:r>
              <a:rPr lang="en-US" altLang="ja-JP" dirty="0"/>
              <a:t>(2/2) </a:t>
            </a:r>
            <a:endParaRPr lang="ja-JP" altLang="en-US" dirty="0"/>
          </a:p>
          <a:p>
            <a:pPr marL="360000" lvl="2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35299"/>
              </p:ext>
            </p:extLst>
          </p:nvPr>
        </p:nvGraphicFramePr>
        <p:xfrm>
          <a:off x="251400" y="1844780"/>
          <a:ext cx="8424074" cy="472038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 dirty="0">
                          <a:latin typeface="+mj-lt"/>
                        </a:rPr>
                        <a:t>-</a:t>
                      </a:r>
                      <a:endParaRPr lang="ja-JP" altLang="en-US" sz="1000" dirty="0">
                        <a:latin typeface="+mj-lt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697136907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90056048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2242936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4883532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Installs ITA  ( “yes” only) 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 dirty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 dirty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</a:rPr>
                        <a:t>cicd_for_iac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Decides </a:t>
                      </a:r>
                      <a:r>
                        <a:rPr lang="en-US" altLang="ja-JP" sz="1000" kern="100" dirty="0" err="1">
                          <a:effectLst/>
                        </a:rPr>
                        <a:t>wheter</a:t>
                      </a:r>
                      <a:r>
                        <a:rPr lang="en-US" altLang="ja-JP" sz="1000" kern="100" dirty="0">
                          <a:effectLst/>
                        </a:rPr>
                        <a:t> to install the CI/CD for IaC function or not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54114634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Terraformcli_driver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Terraform CLI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361635257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 (</a:t>
                      </a:r>
                      <a:r>
                        <a:rPr lang="en-US" altLang="ja-JP" sz="8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 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(Enter only when using a user-specified SSL private key. Specify an absolute path) 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50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User specified server certificates and private keys.</a:t>
            </a:r>
            <a:r>
              <a:rPr lang="en-US" altLang="ja-JP" sz="28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 (Server certificate file)  (Intermediate certificate file)  (Linked server certificate file) 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 </a:t>
            </a:r>
            <a:r>
              <a:rPr lang="en-US" altLang="ja-JP" dirty="0"/>
              <a:t>(※The "ita_domain" is used as the common name when creating the self-certificate. It is also the file name for the self-certificate and the private key. ) 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DD58E3B-77AE-DA63-2FC4-9E64F6EF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(6/14)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8205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/certs) . However, since they will be removed from that directory when uninstalled, 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uninstalling, if both "certificate_path" and "private_key_path" in the answer file  (ita_answers.txt) 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E94484C-E530-F404-FC9E-2AE9C5E1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(7/14)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101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of the answer file  (ita_answers.txt) 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 (ita_answers.txt)  sample  (1/2) </a:t>
            </a:r>
          </a:p>
          <a:p>
            <a:pPr marL="360000" lvl="2" indent="0">
              <a:buNone/>
            </a:pPr>
            <a:br>
              <a:rPr lang="en-US" altLang="ja-JP" sz="1600" dirty="0"/>
            </a:br>
            <a:endParaRPr lang="en-US" altLang="ja-JP" sz="1600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10132" y="1902069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 (Libraries will not be uninstalled)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install_mode:Install_Offline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 ("CentOS7","CentOS8","RHEL7","RHEL8")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(https://mariadb.org/)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Items in the answer file  (ita_answer.txt)  does not support full-width characters.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7" name="タイトル 1">
            <a:extLst>
              <a:ext uri="{FF2B5EF4-FFF2-40B4-BE49-F238E27FC236}">
                <a16:creationId xmlns:a16="http://schemas.microsoft.com/office/drawing/2014/main" id="{4EBDCC4F-18AD-5A62-104E-09F9BB73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(8/14)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081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b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/>
              <a:t>・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 (ita_answers.txt)  sample  (2/2) </a:t>
            </a:r>
          </a:p>
          <a:p>
            <a:pPr marL="180000" lvl="1" indent="0">
              <a:buNone/>
            </a:pP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cicd_for_iac:no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terraformcli_driver:yes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201628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834836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94121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9" name="タイトル 1">
            <a:extLst>
              <a:ext uri="{FF2B5EF4-FFF2-40B4-BE49-F238E27FC236}">
                <a16:creationId xmlns:a16="http://schemas.microsoft.com/office/drawing/2014/main" id="{BF6B0170-B615-2A76-4C91-A9197C64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(9/14)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60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 (for online installation) 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ita_builder_installer.sh</a:t>
            </a:r>
            <a:br>
              <a:rPr lang="en-US" altLang="ja-JP" dirty="0"/>
            </a:b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 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 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1B9798A-4A6F-AEA6-27F3-701DA296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(10/14)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2125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005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List of libraries installed during construction.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440" y="6097948"/>
            <a:ext cx="770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(*1)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(*2)If ITA is running on v.1.9.1 or earlier, PHP7.2 is used. If running on v1.10.0 or later, PHP7.4 is used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70712"/>
              </p:ext>
            </p:extLst>
          </p:nvPr>
        </p:nvGraphicFramePr>
        <p:xfrm>
          <a:off x="539440" y="1426451"/>
          <a:ext cx="7273010" cy="4557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(*1),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(*1)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5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</a:rPr>
                        <a:t>(*2)</a:t>
                      </a:r>
                      <a:r>
                        <a:rPr lang="en-US" altLang="ja-JP" sz="1050" kern="100" baseline="0" dirty="0">
                          <a:effectLst/>
                        </a:rPr>
                        <a:t> 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b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100" dirty="0" err="1">
                          <a:effectLst/>
                          <a:latin typeface="+mj-lt"/>
                        </a:rPr>
                        <a:t>PhpSpreadsheet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v1.18.0)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657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Hcl</a:t>
                      </a:r>
                      <a:r>
                        <a:rPr lang="ja-JP" altLang="en-US" sz="1050" kern="100" baseline="0" dirty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</a:rPr>
                        <a:t>analasys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python-hcl2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92371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terraformcli_driver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31507"/>
                  </a:ext>
                </a:extLst>
              </a:tr>
            </a:tbl>
          </a:graphicData>
        </a:graphic>
      </p:graphicFrame>
      <p:sp>
        <p:nvSpPr>
          <p:cNvPr id="8" name="タイトル 1">
            <a:extLst>
              <a:ext uri="{FF2B5EF4-FFF2-40B4-BE49-F238E27FC236}">
                <a16:creationId xmlns:a16="http://schemas.microsoft.com/office/drawing/2014/main" id="{DAEA48BC-E6DF-70E4-9DC9-89505E80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(11/14)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/>
              <a:t>As system errors might occur when the PHP and Server time zones are not unified, we recommend setting the server time zone to “Asia/Tokyo” or 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br>
              <a:rPr lang="en-US" altLang="ja-JP" dirty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date.timezone</a:t>
            </a:r>
            <a:r>
              <a:rPr lang="en-US" altLang="ja-JP" dirty="0">
                <a:latin typeface="+mn-ea"/>
              </a:rPr>
              <a:t> = "Asia/Tokyo“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Systemctl</a:t>
            </a:r>
            <a:r>
              <a:rPr lang="en-US" altLang="ja-JP" dirty="0">
                <a:latin typeface="+mn-ea"/>
              </a:rPr>
              <a:t> restart </a:t>
            </a:r>
            <a:r>
              <a:rPr lang="en-US" altLang="ja-JP" dirty="0" err="1">
                <a:latin typeface="+mn-ea"/>
              </a:rPr>
              <a:t>httpd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6D30672-A7D9-B421-0675-58A82EF8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(12/14)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8822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Specification change of MariaDB 11.0.2</a:t>
            </a: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The "</a:t>
            </a:r>
            <a:r>
              <a:rPr lang="en-US" altLang="ja-JP" sz="1600" dirty="0" err="1">
                <a:latin typeface="+mn-ea"/>
              </a:rPr>
              <a:t>mysql</a:t>
            </a:r>
            <a:r>
              <a:rPr lang="en-US" altLang="ja-JP" sz="1600" dirty="0">
                <a:latin typeface="+mn-ea"/>
              </a:rPr>
              <a:t>*" command was deprecated in </a:t>
            </a:r>
            <a:r>
              <a:rPr lang="en-US" altLang="ja-JP" sz="1600" dirty="0" err="1">
                <a:latin typeface="+mn-ea"/>
              </a:rPr>
              <a:t>mariaDB</a:t>
            </a:r>
            <a:r>
              <a:rPr lang="en-US" altLang="ja-JP" sz="1600" dirty="0">
                <a:latin typeface="+mn-ea"/>
              </a:rPr>
              <a:t> 11.0.2 released on June 23, 2023, and the specification was changed so that the following warning is output when the "</a:t>
            </a:r>
            <a:r>
              <a:rPr lang="en-US" altLang="ja-JP" sz="1600" dirty="0" err="1">
                <a:latin typeface="+mn-ea"/>
              </a:rPr>
              <a:t>mysql</a:t>
            </a:r>
            <a:r>
              <a:rPr lang="en-US" altLang="ja-JP" sz="1600" dirty="0">
                <a:latin typeface="+mn-ea"/>
              </a:rPr>
              <a:t>*" command is executed.</a:t>
            </a:r>
          </a:p>
          <a:p>
            <a:pPr marL="0" indent="0">
              <a:buNone/>
            </a:pPr>
            <a:r>
              <a:rPr lang="en-US" altLang="ja-JP" sz="1200" i="1" dirty="0" err="1">
                <a:solidFill>
                  <a:srgbClr val="FF0000"/>
                </a:solidFill>
                <a:latin typeface="+mn-ea"/>
              </a:rPr>
              <a:t>mysql</a:t>
            </a:r>
            <a:r>
              <a:rPr lang="en-US" altLang="ja-JP" sz="1200" i="1" dirty="0">
                <a:solidFill>
                  <a:srgbClr val="FF0000"/>
                </a:solidFill>
                <a:latin typeface="+mn-ea"/>
              </a:rPr>
              <a:t>: Deprecated program name. It will be removed in a future release, use '/</a:t>
            </a:r>
            <a:r>
              <a:rPr lang="en-US" altLang="ja-JP" sz="1200" i="1" dirty="0" err="1">
                <a:solidFill>
                  <a:srgbClr val="FF0000"/>
                </a:solidFill>
                <a:latin typeface="+mn-ea"/>
              </a:rPr>
              <a:t>usr</a:t>
            </a:r>
            <a:r>
              <a:rPr lang="en-US" altLang="ja-JP" sz="1200" i="1" dirty="0">
                <a:solidFill>
                  <a:srgbClr val="FF0000"/>
                </a:solidFill>
                <a:latin typeface="+mn-ea"/>
              </a:rPr>
              <a:t>/bin/</a:t>
            </a:r>
            <a:r>
              <a:rPr lang="en-US" altLang="ja-JP" sz="1200" i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i="1" dirty="0">
                <a:solidFill>
                  <a:srgbClr val="FF0000"/>
                </a:solidFill>
                <a:latin typeface="+mn-ea"/>
              </a:rPr>
              <a:t>' instead</a:t>
            </a: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kumimoji="1" lang="en-US" altLang="ja-JP" sz="1600" dirty="0"/>
              <a:t>Installers up to ITA1.11.0 use the "</a:t>
            </a:r>
            <a:r>
              <a:rPr kumimoji="1" lang="en-US" altLang="ja-JP" sz="1600" dirty="0" err="1"/>
              <a:t>mysql</a:t>
            </a:r>
            <a:r>
              <a:rPr kumimoji="1" lang="en-US" altLang="ja-JP" sz="1600" dirty="0"/>
              <a:t>*" command, so WARNING may be output during installation as shown on the next </a:t>
            </a:r>
            <a:r>
              <a:rPr kumimoji="1" lang="en-US" altLang="ja-JP" sz="1600" dirty="0" err="1"/>
              <a:t>page.Check</a:t>
            </a:r>
            <a:r>
              <a:rPr kumimoji="1" lang="en-US" altLang="ja-JP" sz="1600" dirty="0"/>
              <a:t> the contents of ./log/mysql_ita_model-a.log etc. described in WARNING, and if there is only the above warning, it is installed normally, so there is no problem.</a:t>
            </a: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Since ITA1.11.1 has been fixed, WARNING will not be output.</a:t>
            </a: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180000" lvl="1" indent="0">
              <a:buNone/>
            </a:pPr>
            <a:endParaRPr lang="en-US" altLang="ja-JP" sz="1700" dirty="0">
              <a:latin typeface="+mn-ea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9C41262-DB48-74D4-D30E-7F4B1450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(13/14)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284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pPr lvl="1"/>
            <a:r>
              <a:rPr lang="en-US" altLang="ja-JP" sz="1200" dirty="0"/>
              <a:t>Example of WARNING output during installation</a:t>
            </a:r>
            <a:endParaRPr lang="en-US" altLang="ja-JP" sz="1600" dirty="0">
              <a:latin typeface="+mn-ea"/>
            </a:endParaRPr>
          </a:p>
          <a:p>
            <a:pPr marL="180000" lvl="1" indent="0">
              <a:buNone/>
            </a:pPr>
            <a:endParaRPr lang="en-US" altLang="ja-JP" sz="1700" dirty="0"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2B9B1A-58C6-8E46-17A9-C31C93FA52A9}"/>
              </a:ext>
            </a:extLst>
          </p:cNvPr>
          <p:cNvSpPr txBox="1"/>
          <p:nvPr/>
        </p:nvSpPr>
        <p:spPr>
          <a:xfrm>
            <a:off x="320899" y="1268700"/>
            <a:ext cx="8427681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～～～～～～～～（</a:t>
            </a:r>
            <a:r>
              <a:rPr kumimoji="1" lang="en-US" altLang="ja-JP" sz="1000" dirty="0"/>
              <a:t> abbreviation </a:t>
            </a:r>
            <a:r>
              <a:rPr kumimoji="1" lang="ja-JP" altLang="en-US" sz="1000" dirty="0"/>
              <a:t>） ～～～～～～～～</a:t>
            </a:r>
            <a:endParaRPr kumimoji="1" lang="en-US" altLang="ja-JP" sz="1000" dirty="0"/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01/38 Set Language.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02/38 Create database and user for ITA.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03/38 Create tables for </a:t>
            </a:r>
            <a:r>
              <a:rPr kumimoji="1" lang="en-US" altLang="ja-JP" sz="1000" dirty="0" err="1"/>
              <a:t>ita_base</a:t>
            </a:r>
            <a:r>
              <a:rPr kumimoji="1" lang="en-US" altLang="ja-JP" sz="1000" dirty="0"/>
              <a:t>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./log/mysql_ita_model-a.log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04/38 Write </a:t>
            </a:r>
            <a:r>
              <a:rPr kumimoji="1" lang="en-US" altLang="ja-JP" sz="1000" dirty="0" err="1"/>
              <a:t>exastro</a:t>
            </a:r>
            <a:r>
              <a:rPr kumimoji="1" lang="en-US" altLang="ja-JP" sz="1000" dirty="0"/>
              <a:t>-it-automation in /</a:t>
            </a:r>
            <a:r>
              <a:rPr kumimoji="1" lang="en-US" altLang="ja-JP" sz="1000" dirty="0" err="1"/>
              <a:t>etc</a:t>
            </a:r>
            <a:r>
              <a:rPr kumimoji="1" lang="en-US" altLang="ja-JP" sz="1000" dirty="0"/>
              <a:t>/hosts.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05/38 Place the certificate and private-key for https access.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06/38 Place PHP configuration file.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07/38 Place Apache(httpd) configuration file.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08/38 Create directory to place ITA.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09/38 Check the execute permission of the parent directory of ITA.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10/38 Create directory to store session files.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11/38 Create data relay storage for symphony.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12/38 Create data relay storage for conductor.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13/38 Place ITA full functions.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14/38 Place release file for </a:t>
            </a:r>
            <a:r>
              <a:rPr kumimoji="1" lang="en-US" altLang="ja-JP" sz="1000" dirty="0" err="1"/>
              <a:t>ita_base</a:t>
            </a:r>
            <a:r>
              <a:rPr kumimoji="1" lang="en-US" altLang="ja-JP" sz="1000" dirty="0"/>
              <a:t>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15/38 Place config files for </a:t>
            </a:r>
            <a:r>
              <a:rPr kumimoji="1" lang="en-US" altLang="ja-JP" sz="1000" dirty="0" err="1"/>
              <a:t>ita_base</a:t>
            </a:r>
            <a:r>
              <a:rPr kumimoji="1" lang="en-US" altLang="ja-JP" sz="1000" dirty="0"/>
              <a:t>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16/38 Create symbolic link of ITA environment file.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17/38 Create data relay storage for Ansible driver.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18/38 Create tables for Ansible driver.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./log/mysql_ita_model-c.log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19/38 Create tables for Terraform driver.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./log/mysql_ita_model-o.log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20/38 Create tables for </a:t>
            </a:r>
            <a:r>
              <a:rPr kumimoji="1" lang="en-US" altLang="ja-JP" sz="1000" dirty="0" err="1"/>
              <a:t>Createparam</a:t>
            </a:r>
            <a:r>
              <a:rPr kumimoji="1" lang="en-US" altLang="ja-JP" sz="1000" dirty="0"/>
              <a:t>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./log/mysql_ita_model-m.log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21/38 Create tables for Createparam2.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./log/mysql_ita_model-m2.log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22/38 Create tables for Createparam3.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./log/mysql_ita_model-m3.log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23/38 Create tables for </a:t>
            </a:r>
            <a:r>
              <a:rPr kumimoji="1" lang="en-US" altLang="ja-JP" sz="1000" dirty="0" err="1"/>
              <a:t>Hostgroup</a:t>
            </a:r>
            <a:r>
              <a:rPr kumimoji="1" lang="en-US" altLang="ja-JP" sz="1000" dirty="0"/>
              <a:t>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[YYYY-MM-DD 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hh:mm:ss</a:t>
            </a:r>
            <a:r>
              <a:rPr kumimoji="1" lang="en-US" altLang="ja-JP" sz="1000" dirty="0">
                <a:solidFill>
                  <a:srgbClr val="FF0000"/>
                </a:solidFill>
              </a:rPr>
              <a:t>] WARNING : The size of ./log/mysql_ita_model-n.log is incorrect.</a:t>
            </a:r>
          </a:p>
          <a:p>
            <a:r>
              <a:rPr kumimoji="1" lang="en-US" altLang="ja-JP" sz="1000" dirty="0"/>
              <a:t>[YYYY-MM-DD </a:t>
            </a:r>
            <a:r>
              <a:rPr kumimoji="1" lang="en-US" altLang="ja-JP" sz="1000" dirty="0" err="1"/>
              <a:t>hh:mm:ss</a:t>
            </a:r>
            <a:r>
              <a:rPr kumimoji="1" lang="en-US" altLang="ja-JP" sz="1000" dirty="0"/>
              <a:t>] INFO : 24/38 Create </a:t>
            </a:r>
            <a:r>
              <a:rPr kumimoji="1" lang="en-US" altLang="ja-JP" sz="1000" dirty="0" err="1"/>
              <a:t>awx</a:t>
            </a:r>
            <a:r>
              <a:rPr kumimoji="1" lang="en-US" altLang="ja-JP" sz="1000" dirty="0"/>
              <a:t> user and </a:t>
            </a:r>
            <a:r>
              <a:rPr kumimoji="1" lang="en-US" altLang="ja-JP" sz="1000" dirty="0" err="1"/>
              <a:t>ssh</a:t>
            </a:r>
            <a:r>
              <a:rPr kumimoji="1" lang="en-US" altLang="ja-JP" sz="1000" dirty="0"/>
              <a:t> key for Ansible driver.</a:t>
            </a:r>
          </a:p>
          <a:p>
            <a:r>
              <a:rPr kumimoji="1" lang="ja-JP" altLang="en-US" sz="1000" dirty="0"/>
              <a:t>～～～～～～～～（</a:t>
            </a:r>
            <a:r>
              <a:rPr kumimoji="1" lang="en-US" altLang="ja-JP" sz="1000" dirty="0"/>
              <a:t> abbreviation </a:t>
            </a:r>
            <a:r>
              <a:rPr kumimoji="1" lang="ja-JP" altLang="en-US" sz="1000" dirty="0"/>
              <a:t>） ～～～～～～～～</a:t>
            </a:r>
            <a:endParaRPr kumimoji="1" lang="en-US" altLang="ja-JP" sz="10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38AD7B67-029A-43D4-2208-55713EB9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(14/14)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18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/>
          </a:p>
          <a:p>
            <a:pPr lvl="0"/>
            <a:r>
              <a:rPr lang="en-US" altLang="ja-JP" dirty="0"/>
              <a:t>Access URL</a:t>
            </a:r>
          </a:p>
          <a:p>
            <a:pPr lvl="1"/>
            <a:r>
              <a:rPr lang="en-US" altLang="ja-JP" dirty="0"/>
              <a:t>Please access the login screen via the following URL.</a:t>
            </a:r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sz="1200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700" b="1" u="sng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http:// (server IP address) </a:t>
            </a:r>
            <a:endParaRPr kumimoji="1" lang="en-US" altLang="ja-JP" sz="2200" b="1" u="sng" dirty="0"/>
          </a:p>
          <a:p>
            <a:pPr marL="180000" lvl="1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For the accessing with HTTPS, please refer to operation check  (4/4) .</a:t>
            </a:r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Login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Login ID</a:t>
            </a:r>
            <a:r>
              <a:rPr lang="ja-JP" altLang="ja-JP" dirty="0"/>
              <a:t>　　</a:t>
            </a:r>
            <a:r>
              <a:rPr lang="en-US" altLang="ja-JP" dirty="0"/>
              <a:t>      </a:t>
            </a:r>
            <a:r>
              <a:rPr lang="ja-JP" altLang="ja-JP" dirty="0"/>
              <a:t>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Initial password</a:t>
            </a:r>
            <a:r>
              <a:rPr lang="ja-JP" altLang="ja-JP" dirty="0"/>
              <a:t> ： </a:t>
            </a:r>
            <a:r>
              <a:rPr lang="en-US" altLang="ja-JP" dirty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kumimoji="1" lang="en-US" altLang="ja-JP" dirty="0"/>
              <a:t> login screen</a:t>
            </a:r>
          </a:p>
          <a:p>
            <a:pPr lvl="1"/>
            <a:r>
              <a:rPr lang="en-US" altLang="ja-JP" dirty="0"/>
              <a:t>If ITA is installed properly, the following login screen will be displayed.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(2/4) 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6640" y="3398809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Login ID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Initial password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(3/4)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89322"/>
              </p:ext>
            </p:extLst>
          </p:nvPr>
        </p:nvGraphicFramePr>
        <p:xfrm>
          <a:off x="1159986" y="3807948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664013922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4234373287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18631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1591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041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7678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73999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8570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1912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35996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1397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1003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41024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086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12782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1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HTTPS Access preparation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Register the host name set in the "</a:t>
            </a:r>
            <a:r>
              <a:rPr lang="en-US" altLang="ja-JP" dirty="0" err="1">
                <a:latin typeface="+mj-lt"/>
              </a:rPr>
              <a:t>ita_domain</a:t>
            </a:r>
            <a:r>
              <a:rPr lang="en-US" altLang="ja-JP" dirty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device (Windows) .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If you are not using user-specified server certificate, the server certificate will be stored in the following path in the ITA installation package. 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 (Host name entered in the Answer file’s “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 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5920"/>
              </p:ext>
            </p:extLst>
          </p:nvPr>
        </p:nvGraphicFramePr>
        <p:xfrm>
          <a:off x="971500" y="2813862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530026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lang="en-US" altLang="ja-JP" sz="1200" dirty="0"/>
              <a:t>If 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27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5.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0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/>
              <a:t>Reference  (1/2)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access</a:t>
            </a:r>
          </a:p>
          <a:p>
            <a:pPr marL="180000" lvl="1" indent="0">
              <a:buNone/>
            </a:pPr>
            <a:r>
              <a:rPr lang="en-US" altLang="ja-JP" dirty="0"/>
              <a:t>Please perform the following procedure to restrict HTTP or HTTPS access.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Edit “/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httpd</a:t>
            </a:r>
            <a:r>
              <a:rPr lang="en-US" altLang="ja-JP" dirty="0"/>
              <a:t>/</a:t>
            </a:r>
            <a:r>
              <a:rPr lang="en-US" altLang="ja-JP" dirty="0" err="1"/>
              <a:t>conf.d</a:t>
            </a:r>
            <a:r>
              <a:rPr lang="en-US" altLang="ja-JP" dirty="0"/>
              <a:t>/</a:t>
            </a:r>
            <a:r>
              <a:rPr lang="en-US" altLang="ja-JP" dirty="0" err="1"/>
              <a:t>vhosts_exastro</a:t>
            </a:r>
            <a:r>
              <a:rPr lang="en-US" altLang="ja-JP" dirty="0"/>
              <a:t>-it-</a:t>
            </a:r>
            <a:r>
              <a:rPr lang="en-US" altLang="ja-JP" dirty="0" err="1"/>
              <a:t>automation.conf</a:t>
            </a:r>
            <a:r>
              <a:rPr lang="en-US" altLang="ja-JP" dirty="0"/>
              <a:t>”</a:t>
            </a:r>
            <a:br>
              <a:rPr lang="en-US" altLang="ja-JP" dirty="0"/>
            </a:br>
            <a:r>
              <a:rPr lang="en-US" altLang="ja-JP" dirty="0"/>
              <a:t>To restrict HTTP access, please comment out (#) 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br>
              <a:rPr lang="en-US" altLang="ja-JP" dirty="0"/>
            </a:br>
            <a:r>
              <a:rPr lang="en-US" altLang="ja-JP" dirty="0"/>
              <a:t>To restrict HTTPS access, please comment out (#) 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Restart Apache with the following command.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/>
              <a:t>httpd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/>
              <a:t>Reference  (2/2)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Install_Online</a:t>
            </a:r>
            <a:r>
              <a:rPr lang="ja-JP" altLang="en-US" dirty="0"/>
              <a:t>：</a:t>
            </a:r>
            <a:r>
              <a:rPr lang="en-US" altLang="ja-JP" dirty="0"/>
              <a:t> Installs ITA after installing the neccessary libraries online. </a:t>
            </a:r>
          </a:p>
          <a:p>
            <a:pPr lvl="2"/>
            <a:r>
              <a:rPr lang="en-US" altLang="ja-JP" dirty="0" err="1"/>
              <a:t>Install_Offline</a:t>
            </a:r>
            <a:r>
              <a:rPr lang="ja-JP" altLang="en-US" dirty="0"/>
              <a:t>：</a:t>
            </a:r>
            <a:r>
              <a:rPr lang="en-US" altLang="ja-JP" dirty="0"/>
              <a:t> Installs ITA and libraries using the package created by gather_library offline. </a:t>
            </a:r>
          </a:p>
          <a:p>
            <a:pPr lvl="2"/>
            <a:r>
              <a:rPr lang="en-US" altLang="ja-JP" dirty="0" err="1"/>
              <a:t>Gather_Library</a:t>
            </a:r>
            <a:r>
              <a:rPr lang="ja-JP" altLang="en-US" dirty="0"/>
              <a:t>：</a:t>
            </a:r>
            <a:r>
              <a:rPr lang="en-US" altLang="ja-JP" dirty="0"/>
              <a:t> Uses the internet to gather ITA Libraries and creates a package that can be used for </a:t>
            </a:r>
            <a:r>
              <a:rPr lang="en-US" altLang="ja-JP" dirty="0" err="1"/>
              <a:t>Install_offline</a:t>
            </a:r>
            <a:r>
              <a:rPr lang="en-US" altLang="ja-JP" dirty="0"/>
              <a:t>. (Use this before </a:t>
            </a:r>
            <a:r>
              <a:rPr lang="en-US" altLang="ja-JP" dirty="0" err="1"/>
              <a:t>install_offline</a:t>
            </a:r>
            <a:r>
              <a:rPr lang="en-US" altLang="ja-JP" dirty="0"/>
              <a:t>)  </a:t>
            </a:r>
          </a:p>
          <a:p>
            <a:pPr lvl="2"/>
            <a:r>
              <a:rPr lang="en-US" altLang="ja-JP" dirty="0" err="1"/>
              <a:t>Install_ITA</a:t>
            </a:r>
            <a:r>
              <a:rPr lang="ja-JP" altLang="en-US" dirty="0"/>
              <a:t>：</a:t>
            </a:r>
            <a:r>
              <a:rPr lang="en-US" altLang="ja-JP" dirty="0"/>
              <a:t> Installs ITA without installing any libraries. </a:t>
            </a:r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 Updates ITA after installing the necessary libraries online. </a:t>
            </a:r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 Updates ITA without installing any libraries. </a:t>
            </a:r>
          </a:p>
          <a:p>
            <a:pPr lvl="2"/>
            <a:r>
              <a:rPr lang="en-US" altLang="ja-JP" dirty="0"/>
              <a:t>Uninstall</a:t>
            </a:r>
            <a:r>
              <a:rPr lang="ja-JP" altLang="en-US" dirty="0"/>
              <a:t>：</a:t>
            </a:r>
            <a:r>
              <a:rPr lang="en-US" altLang="ja-JP" dirty="0"/>
              <a:t> Uninstalls ITA.  (Libraries will not be deleted)  </a:t>
            </a:r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2413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About This Guide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sz="1800" dirty="0"/>
              <a:t>This guide describes the procedure to construct ITA server in offline environment.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/>
              <a:t>Associated execution function 1/2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80175"/>
              </p:ext>
            </p:extLst>
          </p:nvPr>
        </p:nvGraphicFramePr>
        <p:xfrm>
          <a:off x="107380" y="1586091"/>
          <a:ext cx="8929240" cy="482119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(orchestrator)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○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 (functions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○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 (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 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 CLI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 CLI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 (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 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50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/>
              <a:t>Associated execution function 2/2</a:t>
            </a:r>
            <a:endParaRPr lang="zh-TW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25577"/>
              </p:ext>
            </p:extLst>
          </p:nvPr>
        </p:nvGraphicFramePr>
        <p:xfrm>
          <a:off x="107380" y="836640"/>
          <a:ext cx="8929240" cy="143560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(orchestrator)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IaC</a:t>
                      </a:r>
                      <a:endParaRPr lang="en-US" alt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IaC</a:t>
                      </a:r>
                      <a:r>
                        <a:rPr lang="ja-JP" altLang="en-US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endParaRPr lang="en-US" alt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 clone of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in ITA.</a:t>
                      </a:r>
                      <a:endParaRPr lang="ja-JP" altLang="en-US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Uses the clone to detect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any updates to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files.</a:t>
                      </a:r>
                      <a:endParaRPr lang="ja-JP" altLang="en-US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Configures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the link between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files and the files managed by the link software  (Ansible-Driver or Terraform-Driver) 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50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89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	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r>
              <a:rPr lang="ja-JP" altLang="en-US" dirty="0"/>
              <a:t>　</a:t>
            </a:r>
            <a:r>
              <a:rPr lang="en-US" altLang="ja-JP" dirty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 System requirements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configuration/environment construction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	</a:t>
            </a:r>
            <a:r>
              <a:rPr lang="en-US" altLang="zh-TW" dirty="0"/>
              <a:t>System requirements</a:t>
            </a:r>
            <a:r>
              <a:rPr lang="ja-JP" altLang="en-US" dirty="0"/>
              <a:t>　</a:t>
            </a:r>
            <a:r>
              <a:rPr lang="en-US" altLang="ja-JP" dirty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Prerequisites for executing the library collection script</a:t>
            </a:r>
          </a:p>
          <a:p>
            <a:pPr lvl="1"/>
            <a:r>
              <a:rPr lang="en-US" altLang="ja-JP" sz="1800" dirty="0"/>
              <a:t>To execute the library collection script, it is necessary to match the build status  (OS version, installed packages)  of library collection server  (online environment) /ITA server  (offline environment) .</a:t>
            </a:r>
          </a:p>
          <a:p>
            <a:pPr lvl="1"/>
            <a:r>
              <a:rPr lang="en-US" altLang="ja-JP" sz="1800" dirty="0"/>
              <a:t>The library collection server  (online environment)  must be able to reference the following repositories.</a:t>
            </a:r>
          </a:p>
          <a:p>
            <a:pPr marL="180000" lvl="1" indent="0">
              <a:buNone/>
            </a:pPr>
            <a:r>
              <a:rPr lang="en-US" altLang="ja-JP" sz="1800" dirty="0"/>
              <a:t>   (※ See next page) </a:t>
            </a:r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5957</Words>
  <Application>Microsoft Office PowerPoint</Application>
  <PresentationFormat>画面に合わせる (4:3)</PresentationFormat>
  <Paragraphs>731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38</vt:i4>
      </vt:variant>
    </vt:vector>
  </HeadingPairs>
  <TitlesOfParts>
    <vt:vector size="50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 About This Guide</vt:lpstr>
      <vt:lpstr>2.　System configuration</vt:lpstr>
      <vt:lpstr>2.1　Associated execution function 1/2</vt:lpstr>
      <vt:lpstr>2.1　Associated execution function 2/2</vt:lpstr>
      <vt:lpstr>2.2 System requirements　1/4</vt:lpstr>
      <vt:lpstr>2.2 System requirements　2/4</vt:lpstr>
      <vt:lpstr>2.2 System requirements　3/4</vt:lpstr>
      <vt:lpstr>2.2 System requirements　4/4</vt:lpstr>
      <vt:lpstr>3.　ITA construction procedure</vt:lpstr>
      <vt:lpstr>3.1　Offline installation</vt:lpstr>
      <vt:lpstr>3.2　Preparation</vt:lpstr>
      <vt:lpstr>3.3　ITA construction flow</vt:lpstr>
      <vt:lpstr>3.4　Construction (1/14) </vt:lpstr>
      <vt:lpstr>3.4　Construction (2/14) </vt:lpstr>
      <vt:lpstr>3.4　Construction (3/14) </vt:lpstr>
      <vt:lpstr>3.4　Construction (4/14) </vt:lpstr>
      <vt:lpstr>3.4　Construction (5/14) </vt:lpstr>
      <vt:lpstr>3.4　Construction (6/14) </vt:lpstr>
      <vt:lpstr>3.4　Construction (7/14) </vt:lpstr>
      <vt:lpstr>3.4　Construction (8/14) </vt:lpstr>
      <vt:lpstr>3.4　Construction (9/14) </vt:lpstr>
      <vt:lpstr>3.4　Construction (10/14) </vt:lpstr>
      <vt:lpstr>3.4　Construction (11/14) </vt:lpstr>
      <vt:lpstr>3.4　Construction (12/14) </vt:lpstr>
      <vt:lpstr>3.4　Construction (13/14) </vt:lpstr>
      <vt:lpstr>3.4　Construction (14/14) </vt:lpstr>
      <vt:lpstr>4.　ITA operation check</vt:lpstr>
      <vt:lpstr>4.1　Operation check (1/4) </vt:lpstr>
      <vt:lpstr>4.1　Operation check (2/4) </vt:lpstr>
      <vt:lpstr>4.1　Operation check (3/4) </vt:lpstr>
      <vt:lpstr>4.1　Operation check (4/4) </vt:lpstr>
      <vt:lpstr>5.　Reference</vt:lpstr>
      <vt:lpstr>5.1　Reference  (1/2) </vt:lpstr>
      <vt:lpstr>5.1　Reference  (2/2)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2023-07-21T03:06:43Z</dcterms:modified>
</cp:coreProperties>
</file>