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68"/>
  </p:notesMasterIdLst>
  <p:handoutMasterIdLst>
    <p:handoutMasterId r:id="rId69"/>
  </p:handoutMasterIdLst>
  <p:sldIdLst>
    <p:sldId id="262" r:id="rId3"/>
    <p:sldId id="507" r:id="rId4"/>
    <p:sldId id="708" r:id="rId5"/>
    <p:sldId id="710" r:id="rId6"/>
    <p:sldId id="800" r:id="rId7"/>
    <p:sldId id="712" r:id="rId8"/>
    <p:sldId id="716" r:id="rId9"/>
    <p:sldId id="717" r:id="rId10"/>
    <p:sldId id="799" r:id="rId11"/>
    <p:sldId id="721" r:id="rId12"/>
    <p:sldId id="720" r:id="rId13"/>
    <p:sldId id="798" r:id="rId14"/>
    <p:sldId id="722" r:id="rId15"/>
    <p:sldId id="773" r:id="rId16"/>
    <p:sldId id="718" r:id="rId17"/>
    <p:sldId id="807" r:id="rId18"/>
    <p:sldId id="724" r:id="rId19"/>
    <p:sldId id="726" r:id="rId20"/>
    <p:sldId id="729" r:id="rId21"/>
    <p:sldId id="728" r:id="rId22"/>
    <p:sldId id="789" r:id="rId23"/>
    <p:sldId id="730" r:id="rId24"/>
    <p:sldId id="779" r:id="rId25"/>
    <p:sldId id="790" r:id="rId26"/>
    <p:sldId id="713" r:id="rId27"/>
    <p:sldId id="803" r:id="rId28"/>
    <p:sldId id="714" r:id="rId29"/>
    <p:sldId id="794" r:id="rId30"/>
    <p:sldId id="775" r:id="rId31"/>
    <p:sldId id="735" r:id="rId32"/>
    <p:sldId id="787" r:id="rId33"/>
    <p:sldId id="739" r:id="rId34"/>
    <p:sldId id="734" r:id="rId35"/>
    <p:sldId id="740" r:id="rId36"/>
    <p:sldId id="741" r:id="rId37"/>
    <p:sldId id="805" r:id="rId38"/>
    <p:sldId id="776" r:id="rId39"/>
    <p:sldId id="780" r:id="rId40"/>
    <p:sldId id="746" r:id="rId41"/>
    <p:sldId id="769" r:id="rId42"/>
    <p:sldId id="791" r:id="rId43"/>
    <p:sldId id="737" r:id="rId44"/>
    <p:sldId id="782" r:id="rId45"/>
    <p:sldId id="715" r:id="rId46"/>
    <p:sldId id="806" r:id="rId47"/>
    <p:sldId id="723" r:id="rId48"/>
    <p:sldId id="747" r:id="rId49"/>
    <p:sldId id="801" r:id="rId50"/>
    <p:sldId id="757" r:id="rId51"/>
    <p:sldId id="758" r:id="rId52"/>
    <p:sldId id="756" r:id="rId53"/>
    <p:sldId id="795" r:id="rId54"/>
    <p:sldId id="796" r:id="rId55"/>
    <p:sldId id="760" r:id="rId56"/>
    <p:sldId id="808" r:id="rId57"/>
    <p:sldId id="763" r:id="rId58"/>
    <p:sldId id="781" r:id="rId59"/>
    <p:sldId id="766" r:id="rId60"/>
    <p:sldId id="762" r:id="rId61"/>
    <p:sldId id="792" r:id="rId62"/>
    <p:sldId id="767" r:id="rId63"/>
    <p:sldId id="783" r:id="rId64"/>
    <p:sldId id="784" r:id="rId65"/>
    <p:sldId id="785" r:id="rId66"/>
    <p:sldId id="318" r:id="rId6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717"/>
            <p14:sldId id="799"/>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714"/>
            <p14:sldId id="794"/>
            <p14:sldId id="775"/>
            <p14:sldId id="735"/>
            <p14:sldId id="787"/>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757"/>
            <p14:sldId id="758"/>
            <p14:sldId id="756"/>
            <p14:sldId id="795"/>
            <p14:sldId id="796"/>
            <p14:sldId id="760"/>
            <p14:sldId id="808"/>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336699"/>
    <a:srgbClr val="666699"/>
    <a:srgbClr val="008000"/>
    <a:srgbClr val="FF66FF"/>
    <a:srgbClr val="00FF00"/>
    <a:srgbClr val="9900CC"/>
    <a:srgbClr val="002960"/>
    <a:srgbClr val="31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5" autoAdjust="0"/>
    <p:restoredTop sz="96527" autoAdjust="0"/>
  </p:normalViewPr>
  <p:slideViewPr>
    <p:cSldViewPr>
      <p:cViewPr varScale="1">
        <p:scale>
          <a:sx n="90" d="100"/>
          <a:sy n="90" d="100"/>
        </p:scale>
        <p:origin x="426"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2021/2/26</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2021/2/26</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2021/2/26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5.xml"/><Relationship Id="rId18" Type="http://schemas.openxmlformats.org/officeDocument/2006/relationships/slide" Target="slide16.xml"/><Relationship Id="rId26" Type="http://schemas.openxmlformats.org/officeDocument/2006/relationships/slide" Target="slide32.xml"/><Relationship Id="rId3" Type="http://schemas.openxmlformats.org/officeDocument/2006/relationships/slide" Target="slide47.xml"/><Relationship Id="rId21" Type="http://schemas.openxmlformats.org/officeDocument/2006/relationships/slide" Target="slide20.xml"/><Relationship Id="rId34" Type="http://schemas.openxmlformats.org/officeDocument/2006/relationships/slide" Target="slide63.xml"/><Relationship Id="rId7" Type="http://schemas.openxmlformats.org/officeDocument/2006/relationships/slide" Target="slide55.xml"/><Relationship Id="rId12" Type="http://schemas.openxmlformats.org/officeDocument/2006/relationships/slide" Target="slide61.xml"/><Relationship Id="rId17" Type="http://schemas.openxmlformats.org/officeDocument/2006/relationships/slide" Target="slide15.xml"/><Relationship Id="rId25" Type="http://schemas.openxmlformats.org/officeDocument/2006/relationships/slide" Target="slide28.xml"/><Relationship Id="rId33" Type="http://schemas.openxmlformats.org/officeDocument/2006/relationships/slide" Target="slide42.xml"/><Relationship Id="rId2" Type="http://schemas.openxmlformats.org/officeDocument/2006/relationships/slide" Target="slide45.xml"/><Relationship Id="rId16" Type="http://schemas.openxmlformats.org/officeDocument/2006/relationships/slide" Target="slide14.xml"/><Relationship Id="rId20" Type="http://schemas.openxmlformats.org/officeDocument/2006/relationships/slide" Target="slide19.xml"/><Relationship Id="rId29"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54.xml"/><Relationship Id="rId11" Type="http://schemas.openxmlformats.org/officeDocument/2006/relationships/slide" Target="slide60.xml"/><Relationship Id="rId24" Type="http://schemas.openxmlformats.org/officeDocument/2006/relationships/slide" Target="slide26.xml"/><Relationship Id="rId32" Type="http://schemas.openxmlformats.org/officeDocument/2006/relationships/slide" Target="slide41.xml"/><Relationship Id="rId5" Type="http://schemas.openxmlformats.org/officeDocument/2006/relationships/slide" Target="slide50.xml"/><Relationship Id="rId15" Type="http://schemas.openxmlformats.org/officeDocument/2006/relationships/slide" Target="slide10.xml"/><Relationship Id="rId23" Type="http://schemas.openxmlformats.org/officeDocument/2006/relationships/slide" Target="slide22.xml"/><Relationship Id="rId28" Type="http://schemas.openxmlformats.org/officeDocument/2006/relationships/slide" Target="slide36.xml"/><Relationship Id="rId10" Type="http://schemas.openxmlformats.org/officeDocument/2006/relationships/slide" Target="slide59.xml"/><Relationship Id="rId19" Type="http://schemas.openxmlformats.org/officeDocument/2006/relationships/slide" Target="slide17.xml"/><Relationship Id="rId31" Type="http://schemas.openxmlformats.org/officeDocument/2006/relationships/slide" Target="slide40.xml"/><Relationship Id="rId4" Type="http://schemas.openxmlformats.org/officeDocument/2006/relationships/slide" Target="slide49.xml"/><Relationship Id="rId9" Type="http://schemas.openxmlformats.org/officeDocument/2006/relationships/slide" Target="slide58.xml"/><Relationship Id="rId14" Type="http://schemas.openxmlformats.org/officeDocument/2006/relationships/slide" Target="slide7.xml"/><Relationship Id="rId22" Type="http://schemas.openxmlformats.org/officeDocument/2006/relationships/slide" Target="slide21.xml"/><Relationship Id="rId27" Type="http://schemas.openxmlformats.org/officeDocument/2006/relationships/slide" Target="slide35.xml"/><Relationship Id="rId30" Type="http://schemas.openxmlformats.org/officeDocument/2006/relationships/slide" Target="slide39.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1.6.2</a:t>
            </a:r>
            <a:r>
              <a:rPr lang="ja-JP" altLang="en-US" dirty="0" smtClean="0"/>
              <a:t>版</a:t>
            </a:r>
            <a:endParaRPr lang="en-US" altLang="ja-JP" dirty="0" smtClean="0"/>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321919820"/>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ホスト指定形式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Install_Packages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Open</a:t>
                      </a:r>
                      <a:r>
                        <a:rPr kumimoji="1" lang="en-US" altLang="ja-JP" sz="1400" baseline="0" err="1" smtClean="0"/>
                        <a:t>_Ports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Start_Service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827480" y="3140960"/>
            <a:ext cx="259236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dirty="0" smtClean="0"/>
              <a:t>playbook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0" indent="0">
              <a:lnSpc>
                <a:spcPct val="150000"/>
              </a:lnSpc>
              <a:buNone/>
            </a:pPr>
            <a:r>
              <a:rPr lang="ja-JP" altLang="en-US" sz="1600" dirty="0" smtClean="0"/>
              <a:t>メニュー：</a:t>
            </a:r>
            <a:r>
              <a:rPr lang="en-US" altLang="ja-JP" sz="1600" b="1" dirty="0" err="1" smtClean="0"/>
              <a:t>Ansible</a:t>
            </a:r>
            <a:r>
              <a:rPr lang="en-US" altLang="ja-JP" sz="1600" b="1" dirty="0" smtClean="0"/>
              <a:t>-Legacy &gt; </a:t>
            </a:r>
            <a:r>
              <a:rPr lang="ja-JP" altLang="en-US" sz="1600" b="1" dirty="0" smtClean="0"/>
              <a:t>プレイブック素材集</a:t>
            </a:r>
            <a:endParaRPr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］からプレイブックを選択し、「事前アップロード」を行う。</a:t>
            </a:r>
            <a:endParaRPr lang="en-US" altLang="ja-JP" sz="1600" dirty="0" smtClean="0"/>
          </a:p>
          <a:p>
            <a:pPr marL="457200" indent="-457200">
              <a:buFont typeface="+mj-ea"/>
              <a:buAutoNum type="circleNumDbPlain"/>
            </a:pPr>
            <a:r>
              <a:rPr lang="ja-JP" altLang="en-US" sz="1600" dirty="0"/>
              <a:t>各</a:t>
            </a:r>
            <a:r>
              <a:rPr lang="ja-JP" altLang="en-US" sz="1600" dirty="0" smtClean="0"/>
              <a:t>項目</a:t>
            </a:r>
            <a:r>
              <a:rPr lang="ja-JP" altLang="en-US" sz="1600" dirty="0"/>
              <a:t>へ下表のように</a:t>
            </a:r>
            <a:r>
              <a:rPr lang="ja-JP" altLang="en-US" sz="1600" dirty="0" smtClean="0"/>
              <a:t>入力し、「登録」を押下する。</a:t>
            </a:r>
            <a:endParaRPr lang="en-US" altLang="ja-JP" sz="1600"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pic>
        <p:nvPicPr>
          <p:cNvPr id="4" name="図 3"/>
          <p:cNvPicPr>
            <a:picLocks noChangeAspect="1"/>
          </p:cNvPicPr>
          <p:nvPr/>
        </p:nvPicPr>
        <p:blipFill rotWithShape="1">
          <a:blip r:embed="rId2"/>
          <a:srcRect r="4276" b="5775"/>
          <a:stretch/>
        </p:blipFill>
        <p:spPr>
          <a:xfrm>
            <a:off x="179512" y="2996940"/>
            <a:ext cx="5395975" cy="2130372"/>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3339978648"/>
              </p:ext>
            </p:extLst>
          </p:nvPr>
        </p:nvGraphicFramePr>
        <p:xfrm>
          <a:off x="3203810" y="4437141"/>
          <a:ext cx="5256730" cy="1987476"/>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3878991945"/>
                    </a:ext>
                  </a:extLst>
                </a:gridCol>
                <a:gridCol w="2870047">
                  <a:extLst>
                    <a:ext uri="{9D8B030D-6E8A-4147-A177-3AD203B41FA5}">
                      <a16:colId xmlns:a16="http://schemas.microsoft.com/office/drawing/2014/main" val="1576239730"/>
                    </a:ext>
                  </a:extLst>
                </a:gridCol>
              </a:tblGrid>
              <a:tr h="331246">
                <a:tc>
                  <a:txBody>
                    <a:bodyPr/>
                    <a:lstStyle/>
                    <a:p>
                      <a:r>
                        <a:rPr kumimoji="1" lang="ja-JP" altLang="en-US" sz="1400" smtClean="0"/>
                        <a:t>プレイブック素材名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err="1" smtClean="0"/>
                        <a:t>yum_install</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1-yum_install.yml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smtClean="0"/>
                        <a:t>open_ports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2-open</a:t>
                      </a:r>
                      <a:r>
                        <a:rPr kumimoji="1" lang="en-US" altLang="ja-JP" sz="1400" baseline="0" smtClean="0"/>
                        <a:t>_ports</a:t>
                      </a:r>
                      <a:r>
                        <a:rPr kumimoji="1" lang="en-US" altLang="ja-JP" sz="1400" smtClean="0"/>
                        <a:t>.yml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smtClean="0"/>
                        <a:t>deploy_config</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smtClean="0"/>
                        <a:t>3</a:t>
                      </a:r>
                      <a:r>
                        <a:rPr lang="en-US" altLang="ja-JP" sz="1400" b="0" smtClean="0"/>
                        <a:t>-deploy_config.yml</a:t>
                      </a:r>
                      <a:endParaRPr kumimoji="1" lang="ja-JP" altLang="en-US" sz="1400" b="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err="1" smtClean="0"/>
                        <a:t>start_service</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4-start_service.yml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err="1" smtClean="0"/>
                        <a:t>check_service_state</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5-check_service.yml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611449" y="3356989"/>
            <a:ext cx="2448341" cy="108015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素材</a:t>
            </a:r>
            <a:r>
              <a:rPr kumimoji="1" lang="ja-JP" altLang="en-US" b="1" dirty="0" smtClean="0"/>
              <a:t>ファイルを登録する</a:t>
            </a:r>
            <a:r>
              <a:rPr kumimoji="1" lang="en-US" altLang="ja-JP" dirty="0" smtClean="0"/>
              <a:t/>
            </a:r>
            <a:br>
              <a:rPr kumimoji="1" lang="en-US" altLang="ja-JP" dirty="0" smtClean="0"/>
            </a:br>
            <a:r>
              <a:rPr lang="ja-JP" altLang="en-US" sz="1600" dirty="0"/>
              <a:t>用意</a:t>
            </a:r>
            <a:r>
              <a:rPr lang="ja-JP" altLang="en-US" sz="1600" dirty="0" smtClean="0"/>
              <a:t>した</a:t>
            </a:r>
            <a:r>
              <a:rPr lang="en-US" altLang="ja-JP" sz="1600" dirty="0" err="1" smtClean="0"/>
              <a:t>httpd</a:t>
            </a:r>
            <a:r>
              <a:rPr lang="ja-JP" altLang="en-US" sz="1600" dirty="0" smtClean="0"/>
              <a:t>設定ファイルを、</a:t>
            </a:r>
            <a:r>
              <a:rPr lang="en-US" altLang="ja-JP" sz="1600" dirty="0" smtClean="0"/>
              <a:t>ITA</a:t>
            </a:r>
            <a:r>
              <a:rPr lang="ja-JP" altLang="en-US" sz="1600" dirty="0" err="1" smtClean="0"/>
              <a:t>に登</a:t>
            </a:r>
            <a:r>
              <a:rPr lang="ja-JP" altLang="en-US" sz="1600" dirty="0" smtClean="0"/>
              <a:t>録しましょう。</a:t>
            </a:r>
            <a:endParaRPr lang="en-US" altLang="ja-JP" sz="1600" dirty="0" smtClean="0"/>
          </a:p>
          <a:p>
            <a:endParaRPr kumimoji="1" lang="en-US" altLang="ja-JP" sz="1600" dirty="0"/>
          </a:p>
          <a:p>
            <a:pPr marL="0" indent="0">
              <a:lnSpc>
                <a:spcPct val="150000"/>
              </a:lnSpc>
              <a:buNone/>
            </a:pPr>
            <a:r>
              <a:rPr lang="ja-JP" altLang="en-US" sz="1600" dirty="0"/>
              <a:t>メニュー：</a:t>
            </a:r>
            <a:r>
              <a:rPr lang="en-US" altLang="ja-JP" sz="1600" b="1" dirty="0" err="1" smtClean="0"/>
              <a:t>Ansible</a:t>
            </a:r>
            <a:r>
              <a:rPr lang="ja-JP" altLang="en-US" sz="1600" b="1" dirty="0" smtClean="0"/>
              <a:t>共通</a:t>
            </a:r>
            <a:r>
              <a:rPr lang="en-US" altLang="ja-JP" sz="1600" b="1" dirty="0" smtClean="0"/>
              <a:t> </a:t>
            </a:r>
            <a:r>
              <a:rPr lang="en-US" altLang="ja-JP" sz="1600" b="1" dirty="0"/>
              <a:t>&gt; </a:t>
            </a:r>
            <a:r>
              <a:rPr lang="ja-JP" altLang="en-US" sz="1600" b="1" dirty="0" smtClean="0"/>
              <a:t>ファイル</a:t>
            </a:r>
            <a:r>
              <a:rPr lang="ja-JP" altLang="en-US" sz="1600" b="1" dirty="0"/>
              <a:t>管理</a:t>
            </a:r>
            <a:endParaRPr lang="en-US" altLang="ja-JP" sz="1600" b="1" dirty="0"/>
          </a:p>
          <a:p>
            <a:pPr marL="457200" indent="-457200">
              <a:buFont typeface="+mj-ea"/>
              <a:buAutoNum type="circleNumDbPlain"/>
            </a:pPr>
            <a:r>
              <a:rPr lang="ja-JP" altLang="en-US" sz="1600" dirty="0"/>
              <a:t>登録 </a:t>
            </a:r>
            <a:r>
              <a:rPr lang="en-US" altLang="ja-JP" sz="1600" dirty="0"/>
              <a:t>&gt; </a:t>
            </a:r>
            <a:r>
              <a:rPr lang="ja-JP" altLang="en-US" sz="1600" dirty="0"/>
              <a:t>登録開始 を押下する。</a:t>
            </a:r>
            <a:endParaRPr lang="en-US" altLang="ja-JP" sz="1600" dirty="0"/>
          </a:p>
          <a:p>
            <a:pPr marL="457200" indent="-457200">
              <a:buFont typeface="+mj-ea"/>
              <a:buAutoNum type="circleNumDbPlain"/>
            </a:pPr>
            <a:r>
              <a:rPr lang="ja-JP" altLang="en-US" sz="1600" dirty="0" smtClean="0"/>
              <a:t>［ファイルを選択］から素材</a:t>
            </a:r>
            <a:r>
              <a:rPr lang="ja-JP" altLang="en-US" sz="1600" dirty="0"/>
              <a:t>ファイル</a:t>
            </a:r>
            <a:r>
              <a:rPr lang="ja-JP" altLang="en-US" sz="1600" dirty="0" smtClean="0"/>
              <a:t>を</a:t>
            </a:r>
            <a:r>
              <a:rPr lang="ja-JP" altLang="en-US" sz="1600" dirty="0"/>
              <a:t>選択し、「事前アップロード」を行う。</a:t>
            </a:r>
            <a:endParaRPr lang="en-US" altLang="ja-JP" sz="1600" dirty="0"/>
          </a:p>
          <a:p>
            <a:pPr marL="457200" indent="-457200">
              <a:buFont typeface="+mj-ea"/>
              <a:buAutoNum type="circleNumDbPlain"/>
            </a:pPr>
            <a:r>
              <a:rPr lang="ja-JP" altLang="en-US" sz="1600" dirty="0"/>
              <a:t>各項目へ下表のように入力し、「登録」を押下する。</a:t>
            </a:r>
            <a:endParaRPr lang="en-US" altLang="ja-JP" sz="1600" dirty="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179513" y="3140960"/>
            <a:ext cx="6264748" cy="1972132"/>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066488676"/>
              </p:ext>
            </p:extLst>
          </p:nvPr>
        </p:nvGraphicFramePr>
        <p:xfrm>
          <a:off x="179512" y="5366604"/>
          <a:ext cx="5256730" cy="662492"/>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2965201597"/>
                    </a:ext>
                  </a:extLst>
                </a:gridCol>
                <a:gridCol w="2870047">
                  <a:extLst>
                    <a:ext uri="{9D8B030D-6E8A-4147-A177-3AD203B41FA5}">
                      <a16:colId xmlns:a16="http://schemas.microsoft.com/office/drawing/2014/main" val="1480316901"/>
                    </a:ext>
                  </a:extLst>
                </a:gridCol>
              </a:tblGrid>
              <a:tr h="331246">
                <a:tc>
                  <a:txBody>
                    <a:bodyPr/>
                    <a:lstStyle/>
                    <a:p>
                      <a:r>
                        <a:rPr kumimoji="1" lang="ja-JP" altLang="en-US" sz="1400" smtClean="0"/>
                        <a:t>ファイル埋込変数名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smtClean="0"/>
                        <a:t>CPF_httpd_conf</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httpd_config.txt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7" name="角丸四角形 6"/>
          <p:cNvSpPr/>
          <p:nvPr/>
        </p:nvSpPr>
        <p:spPr bwMode="auto">
          <a:xfrm>
            <a:off x="611450" y="3501010"/>
            <a:ext cx="2160300" cy="9361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11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kumimoji="1" lang="en-US" altLang="ja-JP" b="1" dirty="0" smtClean="0"/>
              <a:t>playbook</a:t>
            </a:r>
            <a:r>
              <a:rPr kumimoji="1" lang="ja-JP" altLang="en-US" b="1" dirty="0" err="1" smtClean="0"/>
              <a:t>を登</a:t>
            </a:r>
            <a:r>
              <a:rPr kumimoji="1" lang="ja-JP" altLang="en-US" b="1" dirty="0" smtClean="0"/>
              <a:t>録する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とプレイブック素材を関連付けましょう。</a:t>
            </a:r>
            <a:r>
              <a:rPr kumimoji="1" lang="en-US" altLang="ja-JP" sz="1800" dirty="0" smtClean="0"/>
              <a:t/>
            </a:r>
            <a:br>
              <a:rPr kumimoji="1" lang="en-US" altLang="ja-JP" sz="1800" dirty="0" smtClean="0"/>
            </a:br>
            <a:r>
              <a:rPr kumimoji="1" lang="ja-JP" altLang="en-US" sz="1600" dirty="0" smtClean="0"/>
              <a:t>作業内容を分割し、分かりやすい名前をつけることで再利用が容易になります。</a:t>
            </a:r>
            <a:r>
              <a:rPr kumimoji="1" lang="en-US" altLang="ja-JP" sz="1600" dirty="0" smtClean="0"/>
              <a:t/>
            </a:r>
            <a:br>
              <a:rPr kumimoji="1" lang="en-US" altLang="ja-JP" sz="16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a:t>
            </a:r>
            <a:r>
              <a:rPr lang="ja-JP" altLang="en-US" sz="1600" b="1" dirty="0" smtClean="0"/>
              <a:t>詳細</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smtClean="0"/>
              <a:t>各項目</a:t>
            </a:r>
            <a:r>
              <a:rPr lang="ja-JP" altLang="en-US" sz="1600" dirty="0"/>
              <a:t>で</a:t>
            </a:r>
            <a:r>
              <a:rPr lang="ja-JP" altLang="en-US" sz="1600" dirty="0" smtClean="0"/>
              <a:t>下表</a:t>
            </a:r>
            <a:r>
              <a:rPr lang="ja-JP" altLang="en-US" sz="1600" dirty="0"/>
              <a:t>のよう</a:t>
            </a:r>
            <a:r>
              <a:rPr lang="ja-JP" altLang="en-US" sz="1600" dirty="0" smtClean="0"/>
              <a:t>に選択または入力し</a:t>
            </a:r>
            <a:r>
              <a:rPr lang="ja-JP" altLang="en-US" sz="1600" dirty="0"/>
              <a:t>、</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600" dirty="0"/>
          </a:p>
          <a:p>
            <a:pPr marL="0" indent="0">
              <a:buNone/>
            </a:pPr>
            <a:endParaRPr lang="en-US" altLang="ja-JP" sz="1600" dirty="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pic>
        <p:nvPicPr>
          <p:cNvPr id="5" name="図 4"/>
          <p:cNvPicPr>
            <a:picLocks noChangeAspect="1"/>
          </p:cNvPicPr>
          <p:nvPr/>
        </p:nvPicPr>
        <p:blipFill>
          <a:blip r:embed="rId3"/>
          <a:stretch>
            <a:fillRect/>
          </a:stretch>
        </p:blipFill>
        <p:spPr>
          <a:xfrm>
            <a:off x="179513" y="2903642"/>
            <a:ext cx="6408768" cy="1720663"/>
          </a:xfrm>
          <a:prstGeom prst="rect">
            <a:avLst/>
          </a:prstGeom>
        </p:spPr>
      </p:pic>
      <p:sp>
        <p:nvSpPr>
          <p:cNvPr id="10" name="角丸四角形 9"/>
          <p:cNvSpPr/>
          <p:nvPr/>
        </p:nvSpPr>
        <p:spPr bwMode="auto">
          <a:xfrm>
            <a:off x="611450" y="3284980"/>
            <a:ext cx="367251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4268427257"/>
              </p:ext>
            </p:extLst>
          </p:nvPr>
        </p:nvGraphicFramePr>
        <p:xfrm>
          <a:off x="230801" y="4736379"/>
          <a:ext cx="6110775" cy="1839136"/>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2036925">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deploy_config</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smtClean="0"/>
                        <a:t>check_service_state</a:t>
                      </a:r>
                      <a:endParaRPr kumimoji="1" lang="ja-JP" altLang="en-US" sz="14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0174" y="5180916"/>
            <a:ext cx="2922444" cy="784349"/>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575309" y="5817608"/>
            <a:ext cx="766267" cy="540000"/>
          </a:xfrm>
          <a:prstGeom prst="wedgeEllipseCallout">
            <a:avLst>
              <a:gd name="adj1" fmla="val -53029"/>
              <a:gd name="adj2" fmla="val 5455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180039" y="2151147"/>
            <a:ext cx="7769199" cy="3850980"/>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Conductor &gt; Conductor</a:t>
            </a:r>
            <a:r>
              <a:rPr lang="ja-JP" altLang="en-US" sz="1600" b="1" dirty="0" smtClean="0"/>
              <a:t>クラス編集</a:t>
            </a:r>
            <a:endParaRPr lang="en-US" altLang="ja-JP" sz="1600" b="1" dirty="0" smtClean="0"/>
          </a:p>
          <a:p>
            <a:pPr marL="0" indent="0">
              <a:buNone/>
            </a:pPr>
            <a:endParaRPr kumimoji="1" lang="en-US" altLang="ja-JP" dirty="0" smtClean="0"/>
          </a:p>
        </p:txBody>
      </p:sp>
      <p:sp>
        <p:nvSpPr>
          <p:cNvPr id="7" name="角丸四角形 6"/>
          <p:cNvSpPr/>
          <p:nvPr/>
        </p:nvSpPr>
        <p:spPr bwMode="auto">
          <a:xfrm>
            <a:off x="6004925" y="2741343"/>
            <a:ext cx="1944313" cy="13144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004925" y="4437140"/>
            <a:ext cx="1944313" cy="134384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5247996" y="3910108"/>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442161" y="5917678"/>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5314273" y="5661310"/>
            <a:ext cx="301542" cy="312200"/>
          </a:xfrm>
          <a:prstGeom prst="wedgeEllipseCallout">
            <a:avLst>
              <a:gd name="adj1" fmla="val 186444"/>
              <a:gd name="adj2" fmla="val -6345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42820" y="3429000"/>
            <a:ext cx="5481340" cy="38281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角丸四角形 16"/>
          <p:cNvSpPr/>
          <p:nvPr/>
        </p:nvSpPr>
        <p:spPr bwMode="auto">
          <a:xfrm>
            <a:off x="1306987" y="5610229"/>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9" name="角丸四角形 18"/>
          <p:cNvSpPr/>
          <p:nvPr/>
        </p:nvSpPr>
        <p:spPr bwMode="auto">
          <a:xfrm>
            <a:off x="179390" y="5780981"/>
            <a:ext cx="720100" cy="221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円形吹き出し 17"/>
          <p:cNvSpPr/>
          <p:nvPr/>
        </p:nvSpPr>
        <p:spPr bwMode="auto">
          <a:xfrm>
            <a:off x="1064081" y="5467014"/>
            <a:ext cx="301542" cy="312200"/>
          </a:xfrm>
          <a:prstGeom prst="wedgeEllipseCallout">
            <a:avLst>
              <a:gd name="adj1" fmla="val -138622"/>
              <a:gd name="adj2" fmla="val 657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1672570741"/>
              </p:ext>
            </p:extLst>
          </p:nvPr>
        </p:nvGraphicFramePr>
        <p:xfrm>
          <a:off x="3109394" y="4668844"/>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3105973" y="4321662"/>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sp>
        <p:nvSpPr>
          <p:cNvPr id="16" name="円形吹き出し 15"/>
          <p:cNvSpPr/>
          <p:nvPr/>
        </p:nvSpPr>
        <p:spPr bwMode="auto">
          <a:xfrm>
            <a:off x="2906075" y="4102184"/>
            <a:ext cx="301542" cy="312200"/>
          </a:xfrm>
          <a:prstGeom prst="wedgeEllipseCallout">
            <a:avLst>
              <a:gd name="adj1" fmla="val 32526"/>
              <a:gd name="adj2" fmla="val -152209"/>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1919234975"/>
              </p:ext>
            </p:extLst>
          </p:nvPr>
        </p:nvGraphicFramePr>
        <p:xfrm>
          <a:off x="7668430" y="2910840"/>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5388572" y="2953890"/>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の名前を入力する。</a:t>
            </a:r>
            <a:endParaRPr lang="en-US" altLang="ja-JP" sz="1200" dirty="0">
              <a:solidFill>
                <a:schemeClr val="tx1"/>
              </a:solidFill>
              <a:latin typeface="+mn-ea"/>
            </a:endParaRPr>
          </a:p>
        </p:txBody>
      </p:sp>
      <p:sp>
        <p:nvSpPr>
          <p:cNvPr id="6" name="円形吹き出し 5"/>
          <p:cNvSpPr/>
          <p:nvPr/>
        </p:nvSpPr>
        <p:spPr bwMode="auto">
          <a:xfrm>
            <a:off x="5277341" y="2747769"/>
            <a:ext cx="301542" cy="312200"/>
          </a:xfrm>
          <a:prstGeom prst="wedgeEllipseCallout">
            <a:avLst>
              <a:gd name="adj1" fmla="val 199252"/>
              <a:gd name="adj2" fmla="val -28876"/>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a:t>
            </a:r>
            <a:r>
              <a:rPr lang="en-US" altLang="ja-JP" sz="1600" dirty="0" smtClean="0"/>
              <a:t>Movement</a:t>
            </a:r>
            <a:r>
              <a:rPr lang="ja-JP" altLang="en-US" sz="1600" dirty="0" smtClean="0"/>
              <a:t>とホストを</a:t>
            </a:r>
            <a:r>
              <a:rPr lang="ja-JP" altLang="en-US" sz="1600" dirty="0"/>
              <a:t>関連</a:t>
            </a:r>
            <a:r>
              <a:rPr lang="ja-JP" altLang="en-US" sz="1600" dirty="0" smtClean="0"/>
              <a:t>付けましょう。</a:t>
            </a:r>
            <a:r>
              <a:rPr lang="en-US" altLang="ja-JP" sz="1600" dirty="0"/>
              <a:t/>
            </a:r>
            <a:br>
              <a:rPr lang="en-US" altLang="ja-JP" sz="1600" dirty="0"/>
            </a:br>
            <a:r>
              <a:rPr lang="en-US" altLang="ja-JP" sz="1600" dirty="0"/>
              <a:t>※</a:t>
            </a:r>
            <a:r>
              <a:rPr lang="ja-JP" altLang="en-US" sz="1600" dirty="0"/>
              <a:t>オペレーションとは、作業全体を示す</a:t>
            </a:r>
            <a:r>
              <a:rPr lang="en-US" altLang="ja-JP" sz="1600" dirty="0"/>
              <a:t>ITA</a:t>
            </a:r>
            <a:r>
              <a:rPr lang="ja-JP" altLang="en-US" sz="1600" dirty="0"/>
              <a:t>システム内で使用する</a:t>
            </a:r>
            <a:r>
              <a:rPr lang="ja-JP" altLang="en-US" sz="1600" dirty="0">
                <a:solidFill>
                  <a:srgbClr val="FF0000"/>
                </a:solidFill>
              </a:rPr>
              <a:t>作業</a:t>
            </a:r>
            <a:r>
              <a:rPr lang="ja-JP" altLang="en-US" sz="1600" dirty="0" smtClean="0">
                <a:solidFill>
                  <a:srgbClr val="FF0000"/>
                </a:solidFill>
              </a:rPr>
              <a:t>名称</a:t>
            </a:r>
            <a:r>
              <a:rPr lang="ja-JP" altLang="en-US" sz="1600" dirty="0" smtClean="0"/>
              <a:t>です。</a:t>
            </a:r>
            <a:endParaRPr lang="en-US" altLang="ja-JP" sz="1600" dirty="0"/>
          </a:p>
          <a:p>
            <a:pPr marL="0" indent="0">
              <a:buNone/>
            </a:pPr>
            <a:endParaRPr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投入オペレーション一覧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469591139"/>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実施予定日時</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smtClean="0"/>
                        <a:t>Install Apache</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smtClean="0"/>
                        <a:t>Install Tomcat</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1.6 </a:t>
            </a:r>
            <a:r>
              <a:rPr lang="ja-JP" altLang="en-US" smtClean="0"/>
              <a:t>機器一覧への登録</a:t>
            </a:r>
            <a:endParaRPr kumimoji="1" lang="ja-JP" altLang="en-US"/>
          </a:p>
        </p:txBody>
      </p:sp>
      <p:pic>
        <p:nvPicPr>
          <p:cNvPr id="8" name="図 7"/>
          <p:cNvPicPr>
            <a:picLocks noChangeAspect="1"/>
          </p:cNvPicPr>
          <p:nvPr/>
        </p:nvPicPr>
        <p:blipFill rotWithShape="1">
          <a:blip r:embed="rId2"/>
          <a:srcRect r="1313"/>
          <a:stretch/>
        </p:blipFill>
        <p:spPr>
          <a:xfrm>
            <a:off x="179512" y="2810899"/>
            <a:ext cx="8569068" cy="1803142"/>
          </a:xfrm>
          <a:prstGeom prst="rect">
            <a:avLst/>
          </a:prstGeom>
        </p:spPr>
      </p:pic>
      <p:sp>
        <p:nvSpPr>
          <p:cNvPr id="3" name="コンテンツ プレースホルダー 2"/>
          <p:cNvSpPr>
            <a:spLocks noGrp="1"/>
          </p:cNvSpPr>
          <p:nvPr>
            <p:ph sz="quarter" idx="10"/>
          </p:nvPr>
        </p:nvSpPr>
        <p:spPr/>
        <p:txBody>
          <a:bodyPr>
            <a:normAutofit/>
          </a:bodyPr>
          <a:lstStyle/>
          <a:p>
            <a:r>
              <a:rPr kumimoji="1" lang="ja-JP" altLang="en-US" b="1" dirty="0" smtClean="0"/>
              <a:t>機器一覧にホストを登録する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146659399"/>
              </p:ext>
            </p:extLst>
          </p:nvPr>
        </p:nvGraphicFramePr>
        <p:xfrm>
          <a:off x="4067930" y="4270626"/>
          <a:ext cx="424859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244834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9" name="角丸四角形 8"/>
          <p:cNvSpPr/>
          <p:nvPr/>
        </p:nvSpPr>
        <p:spPr bwMode="auto">
          <a:xfrm>
            <a:off x="7164360" y="3063720"/>
            <a:ext cx="100814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755470" y="3063720"/>
            <a:ext cx="201628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4067930" y="3063720"/>
            <a:ext cx="194427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92330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0273" y="2132820"/>
            <a:ext cx="2461473" cy="4320914"/>
          </a:xfrm>
          <a:prstGeom prst="rect">
            <a:avLst/>
          </a:prstGeom>
        </p:spPr>
      </p:pic>
      <p:sp>
        <p:nvSpPr>
          <p:cNvPr id="2" name="タイトル 1"/>
          <p:cNvSpPr>
            <a:spLocks noGrp="1"/>
          </p:cNvSpPr>
          <p:nvPr>
            <p:ph type="title"/>
          </p:nvPr>
        </p:nvSpPr>
        <p:spPr/>
        <p:txBody>
          <a:bodyPr/>
          <a:lstStyle/>
          <a:p>
            <a:r>
              <a:rPr kumimoji="1" lang="en-US" altLang="ja-JP" smtClean="0"/>
              <a:t>1.7</a:t>
            </a:r>
            <a:r>
              <a:rPr kumimoji="1" lang="ja-JP" altLang="en-US" smtClean="0"/>
              <a:t> パラメータシートの作成 </a:t>
            </a:r>
            <a:r>
              <a:rPr lang="en-US" altLang="ja-JP"/>
              <a:t>(</a:t>
            </a:r>
            <a:r>
              <a:rPr lang="en-US" altLang="ja-JP" smtClean="0"/>
              <a:t>1/2)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a:t/>
            </a:r>
            <a:br>
              <a:rPr lang="en-US" altLang="ja-JP"/>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p:txBody>
      </p:sp>
      <p:graphicFrame>
        <p:nvGraphicFramePr>
          <p:cNvPr id="7" name="表 6"/>
          <p:cNvGraphicFramePr>
            <a:graphicFrameLocks noGrp="1"/>
          </p:cNvGraphicFramePr>
          <p:nvPr>
            <p:extLst>
              <p:ext uri="{D42A27DB-BD31-4B8C-83A1-F6EECF244321}">
                <p14:modId xmlns:p14="http://schemas.microsoft.com/office/powerpoint/2010/main" val="3071044896"/>
              </p:ext>
            </p:extLst>
          </p:nvPr>
        </p:nvGraphicFramePr>
        <p:xfrm>
          <a:off x="2996304" y="3710195"/>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Legacy</a:t>
                      </a:r>
                      <a:r>
                        <a:rPr kumimoji="1" lang="ja-JP" altLang="en-US" sz="1400" smtClean="0"/>
                        <a:t>実践</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95419" y="2852919"/>
            <a:ext cx="2218669" cy="64809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116015"/>
              <a:gd name="adj2" fmla="val -7091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1.7</a:t>
            </a:r>
            <a:r>
              <a:rPr lang="ja-JP" altLang="en-US" smtClean="0"/>
              <a:t> </a:t>
            </a:r>
            <a:r>
              <a:rPr lang="ja-JP" altLang="en-US"/>
              <a:t>パラメータシートの作成 </a:t>
            </a:r>
            <a:r>
              <a:rPr lang="en-US" altLang="ja-JP" smtClean="0"/>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graphicFrame>
        <p:nvGraphicFramePr>
          <p:cNvPr id="4" name="表 3"/>
          <p:cNvGraphicFramePr>
            <a:graphicFrameLocks noGrp="1"/>
          </p:cNvGraphicFramePr>
          <p:nvPr>
            <p:extLst>
              <p:ext uri="{D42A27DB-BD31-4B8C-83A1-F6EECF244321}">
                <p14:modId xmlns:p14="http://schemas.microsoft.com/office/powerpoint/2010/main" val="99238194"/>
              </p:ext>
            </p:extLst>
          </p:nvPr>
        </p:nvGraphicFramePr>
        <p:xfrm>
          <a:off x="4825913" y="2680595"/>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err="1" smtClean="0"/>
                        <a:t>package_name</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err="1" smtClean="0"/>
                        <a:t>port_number</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err="1" smtClean="0"/>
                        <a:t>service_name</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2678578"/>
            <a:ext cx="4449057" cy="2641074"/>
          </a:xfrm>
          <a:prstGeom prst="rect">
            <a:avLst/>
          </a:prstGeom>
        </p:spPr>
      </p:pic>
      <p:sp>
        <p:nvSpPr>
          <p:cNvPr id="17" name="角丸四角形 16"/>
          <p:cNvSpPr/>
          <p:nvPr/>
        </p:nvSpPr>
        <p:spPr bwMode="auto">
          <a:xfrm>
            <a:off x="220615" y="2648487"/>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4557495"/>
            <a:ext cx="3000415" cy="1403220"/>
          </a:xfrm>
          <a:prstGeom prst="rect">
            <a:avLst/>
          </a:prstGeom>
        </p:spPr>
      </p:pic>
      <p:sp>
        <p:nvSpPr>
          <p:cNvPr id="19" name="角丸四角形 18"/>
          <p:cNvSpPr/>
          <p:nvPr/>
        </p:nvSpPr>
        <p:spPr bwMode="auto">
          <a:xfrm>
            <a:off x="2195670" y="5764480"/>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256261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560838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3" name="円形吹き出し 22"/>
          <p:cNvSpPr/>
          <p:nvPr/>
        </p:nvSpPr>
        <p:spPr bwMode="auto">
          <a:xfrm>
            <a:off x="4591116" y="2412857"/>
            <a:ext cx="301542" cy="312200"/>
          </a:xfrm>
          <a:prstGeom prst="wedgeEllipseCallout">
            <a:avLst>
              <a:gd name="adj1" fmla="val -161444"/>
              <a:gd name="adj2" fmla="val 11570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1.8</a:t>
            </a:r>
            <a:r>
              <a:rPr lang="ja-JP" altLang="en-US" smtClean="0"/>
              <a:t> データの</a:t>
            </a:r>
            <a:r>
              <a:rPr lang="ja-JP" altLang="en-US" dirty="0" smtClean="0"/>
              <a:t>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入力用 </a:t>
            </a:r>
            <a:r>
              <a:rPr lang="en-US" altLang="ja-JP" sz="1600" b="1" smtClean="0"/>
              <a:t>&gt;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584286112"/>
              </p:ext>
            </p:extLst>
          </p:nvPr>
        </p:nvGraphicFramePr>
        <p:xfrm>
          <a:off x="178415" y="4838351"/>
          <a:ext cx="8785098" cy="822960"/>
        </p:xfrm>
        <a:graphic>
          <a:graphicData uri="http://schemas.openxmlformats.org/drawingml/2006/table">
            <a:tbl>
              <a:tblPr firstRow="1" bandRow="1">
                <a:tableStyleId>{93296810-A885-4BE3-A3E7-6D5BEEA58F35}</a:tableStyleId>
              </a:tblPr>
              <a:tblGrid>
                <a:gridCol w="1297155">
                  <a:extLst>
                    <a:ext uri="{9D8B030D-6E8A-4147-A177-3AD203B41FA5}">
                      <a16:colId xmlns:a16="http://schemas.microsoft.com/office/drawing/2014/main" val="3513618482"/>
                    </a:ext>
                  </a:extLst>
                </a:gridCol>
                <a:gridCol w="1368190">
                  <a:extLst>
                    <a:ext uri="{9D8B030D-6E8A-4147-A177-3AD203B41FA5}">
                      <a16:colId xmlns:a16="http://schemas.microsoft.com/office/drawing/2014/main" val="3224140352"/>
                    </a:ext>
                  </a:extLst>
                </a:gridCol>
                <a:gridCol w="1440200">
                  <a:extLst>
                    <a:ext uri="{9D8B030D-6E8A-4147-A177-3AD203B41FA5}">
                      <a16:colId xmlns:a16="http://schemas.microsoft.com/office/drawing/2014/main" val="2571579917"/>
                    </a:ext>
                  </a:extLst>
                </a:gridCol>
                <a:gridCol w="1872260">
                  <a:extLst>
                    <a:ext uri="{9D8B030D-6E8A-4147-A177-3AD203B41FA5}">
                      <a16:colId xmlns:a16="http://schemas.microsoft.com/office/drawing/2014/main" val="525289859"/>
                    </a:ext>
                  </a:extLst>
                </a:gridCol>
                <a:gridCol w="1343110">
                  <a:extLst>
                    <a:ext uri="{9D8B030D-6E8A-4147-A177-3AD203B41FA5}">
                      <a16:colId xmlns:a16="http://schemas.microsoft.com/office/drawing/2014/main" val="431791396"/>
                    </a:ext>
                  </a:extLst>
                </a:gridCol>
                <a:gridCol w="1464183">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package_name_sub</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port_number</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service_name</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Apache Install</a:t>
                      </a:r>
                      <a:endParaRPr kumimoji="1" lang="ja-JP" altLang="en-US" sz="120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58609">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Tomcat Install</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tomcat</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r>
                        <a:rPr kumimoji="1" lang="en-US" altLang="ja-JP" sz="1200" dirty="0" err="1" smtClean="0"/>
                        <a:t>webapps</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8080/</a:t>
                      </a:r>
                      <a:r>
                        <a:rPr kumimoji="1" lang="en-US" altLang="ja-JP" sz="1200" err="1" smtClean="0"/>
                        <a:t>tcp</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pic>
        <p:nvPicPr>
          <p:cNvPr id="5" name="図 4"/>
          <p:cNvPicPr>
            <a:picLocks noChangeAspect="1"/>
          </p:cNvPicPr>
          <p:nvPr/>
        </p:nvPicPr>
        <p:blipFill rotWithShape="1">
          <a:blip r:embed="rId2"/>
          <a:srcRect r="12483"/>
          <a:stretch/>
        </p:blipFill>
        <p:spPr>
          <a:xfrm>
            <a:off x="178415" y="3176965"/>
            <a:ext cx="5987907" cy="1224170"/>
          </a:xfrm>
          <a:prstGeom prst="rect">
            <a:avLst/>
          </a:prstGeom>
        </p:spPr>
      </p:pic>
      <p:sp>
        <p:nvSpPr>
          <p:cNvPr id="6" name="角丸四角形 5"/>
          <p:cNvSpPr/>
          <p:nvPr/>
        </p:nvSpPr>
        <p:spPr bwMode="auto">
          <a:xfrm>
            <a:off x="539440" y="3501010"/>
            <a:ext cx="5626882"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692620"/>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smtClean="0"/>
              <a:t>Ansible-Pioneer</a:t>
            </a:r>
          </a:p>
          <a:p>
            <a:pPr marL="800100" lvl="1" indent="-342900">
              <a:buFont typeface="+mj-lt"/>
              <a:buAutoNum type="arabicPeriod"/>
            </a:pPr>
            <a:r>
              <a:rPr lang="ja-JP" altLang="en-US" sz="1600" smtClean="0">
                <a:hlinkClick r:id="rId2" action="ppaction://hlinksldjump"/>
              </a:rPr>
              <a:t>作業環境とシナリオ</a:t>
            </a:r>
            <a:endParaRPr lang="en-US" altLang="ja-JP" sz="1600" smtClean="0"/>
          </a:p>
          <a:p>
            <a:pPr marL="800100" lvl="1" indent="-342900">
              <a:buFont typeface="+mj-lt"/>
              <a:buAutoNum type="arabicPeriod"/>
            </a:pPr>
            <a:r>
              <a:rPr lang="ja-JP" altLang="en-US" sz="1600" smtClean="0">
                <a:hlinkClick r:id="rId3" action="ppaction://hlinksldjump"/>
              </a:rPr>
              <a:t>対話</a:t>
            </a:r>
            <a:r>
              <a:rPr lang="ja-JP" altLang="en-US" sz="1600">
                <a:hlinkClick r:id="rId3" action="ppaction://hlinksldjump"/>
              </a:rPr>
              <a:t>ファイル</a:t>
            </a:r>
            <a:r>
              <a:rPr lang="ja-JP" altLang="en-US" sz="1600" smtClean="0">
                <a:hlinkClick r:id="rId3" action="ppaction://hlinksldjump"/>
              </a:rPr>
              <a:t>の</a:t>
            </a:r>
            <a:r>
              <a:rPr lang="ja-JP" altLang="en-US" sz="1600">
                <a:hlinkClick r:id="rId3" action="ppaction://hlinksldjump"/>
              </a:rPr>
              <a:t>作成</a:t>
            </a:r>
            <a:endParaRPr lang="en-US" altLang="ja-JP" sz="1600" smtClean="0"/>
          </a:p>
          <a:p>
            <a:pPr marL="800100" lvl="1" indent="-342900">
              <a:buFont typeface="+mj-lt"/>
              <a:buAutoNum type="arabicPeriod"/>
            </a:pPr>
            <a:r>
              <a:rPr lang="en-US" altLang="ja-JP" sz="1600" smtClean="0">
                <a:hlinkClick r:id="rId4" action="ppaction://hlinksldjump"/>
              </a:rPr>
              <a:t>OS</a:t>
            </a:r>
            <a:r>
              <a:rPr lang="ja-JP" altLang="en-US" sz="1600" smtClean="0">
                <a:hlinkClick r:id="rId4" action="ppaction://hlinksldjump"/>
              </a:rPr>
              <a:t>種別の</a:t>
            </a:r>
            <a:r>
              <a:rPr lang="ja-JP" altLang="en-US" sz="1600">
                <a:hlinkClick r:id="rId4" action="ppaction://hlinksldjump"/>
              </a:rPr>
              <a:t>作成</a:t>
            </a:r>
            <a:endParaRPr lang="en-US" altLang="ja-JP" sz="1600" smtClean="0"/>
          </a:p>
          <a:p>
            <a:pPr marL="800100" lvl="1" indent="-342900">
              <a:buFont typeface="+mj-lt"/>
              <a:buAutoNum type="arabicPeriod"/>
            </a:pPr>
            <a:r>
              <a:rPr lang="en-US" altLang="ja-JP" sz="1600" smtClean="0">
                <a:hlinkClick r:id="rId5" action="ppaction://hlinksldjump"/>
              </a:rPr>
              <a:t>Movement</a:t>
            </a:r>
            <a:r>
              <a:rPr lang="ja-JP" altLang="en-US" sz="1600" smtClean="0">
                <a:hlinkClick r:id="rId5" action="ppaction://hlinksldjump"/>
              </a:rPr>
              <a:t>の設定</a:t>
            </a:r>
            <a:endParaRPr lang="en-US" altLang="ja-JP" sz="1600" smtClean="0"/>
          </a:p>
          <a:p>
            <a:pPr marL="800100" lvl="1" indent="-342900">
              <a:buFont typeface="+mj-lt"/>
              <a:buAutoNum type="arabicPeriod"/>
            </a:pPr>
            <a:r>
              <a:rPr lang="ja-JP" altLang="en-US" sz="1600">
                <a:solidFill>
                  <a:srgbClr val="000000"/>
                </a:solidFill>
                <a:hlinkClick r:id="rId6" action="ppaction://hlinksldjump"/>
              </a:rPr>
              <a:t>オペレーション</a:t>
            </a:r>
            <a:r>
              <a:rPr lang="ja-JP" altLang="en-US" sz="1600" smtClean="0">
                <a:solidFill>
                  <a:srgbClr val="000000"/>
                </a:solidFill>
                <a:hlinkClick r:id="rId6" action="ppaction://hlinksldjump"/>
              </a:rPr>
              <a:t>の登録</a:t>
            </a:r>
            <a:endParaRPr lang="en-US" altLang="ja-JP" sz="1600" smtClean="0">
              <a:solidFill>
                <a:srgbClr val="000000"/>
              </a:solidFill>
            </a:endParaRPr>
          </a:p>
          <a:p>
            <a:pPr marL="800100" lvl="1" indent="-342900">
              <a:buFont typeface="+mj-lt"/>
              <a:buAutoNum type="arabicPeriod"/>
            </a:pPr>
            <a:r>
              <a:rPr lang="ja-JP" altLang="en-US" sz="1600" smtClean="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smtClean="0">
                <a:solidFill>
                  <a:srgbClr val="000000"/>
                </a:solidFill>
                <a:hlinkClick r:id="rId9" action="ppaction://hlinksldjump"/>
              </a:rPr>
              <a:t>の</a:t>
            </a:r>
            <a:r>
              <a:rPr lang="ja-JP" altLang="en-US" sz="1600">
                <a:solidFill>
                  <a:srgbClr val="000000"/>
                </a:solidFill>
                <a:hlinkClick r:id="rId9" action="ppaction://hlinksldjump"/>
              </a:rPr>
              <a:t>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a:t>
            </a:r>
            <a:r>
              <a:rPr lang="ja-JP" altLang="en-US" sz="1600" smtClean="0">
                <a:hlinkClick r:id="rId10"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11" action="ppaction://hlinksldjump"/>
              </a:rPr>
              <a:t>代入値</a:t>
            </a:r>
            <a:r>
              <a:rPr lang="ja-JP" altLang="en-US" sz="1600">
                <a:solidFill>
                  <a:srgbClr val="000000"/>
                </a:solidFill>
                <a:hlinkClick r:id="rId11" action="ppaction://hlinksldjump"/>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smtClean="0">
                <a:solidFill>
                  <a:srgbClr val="000000"/>
                </a:solidFill>
                <a:latin typeface="メイリオ"/>
                <a:ea typeface="メイリオ"/>
              </a:rPr>
              <a:t>Ansible-Legacy</a:t>
            </a:r>
            <a:endParaRPr lang="en-US" altLang="ja-JP" u="sng">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a:t>
            </a:r>
            <a:r>
              <a:rPr lang="ja-JP" altLang="en-US" sz="1600" smtClean="0">
                <a:solidFill>
                  <a:srgbClr val="000000"/>
                </a:solidFill>
                <a:latin typeface="メイリオ"/>
                <a:ea typeface="メイリオ"/>
                <a:hlinkClick r:id="rId14" action="ppaction://hlinksldjump"/>
              </a:rPr>
              <a:t>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a:t>
            </a:r>
            <a:r>
              <a:rPr lang="ja-JP" altLang="en-US" sz="1600" smtClean="0">
                <a:solidFill>
                  <a:srgbClr val="000000"/>
                </a:solidFill>
                <a:latin typeface="メイリオ"/>
                <a:ea typeface="メイリオ"/>
                <a:hlinkClick r:id="rId15" action="ppaction://hlinksldjump"/>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6" action="ppaction://hlinksldjump"/>
              </a:rPr>
              <a:t>Conductor</a:t>
            </a:r>
            <a:r>
              <a:rPr lang="ja-JP" altLang="en-US" sz="1600" smtClean="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a:t>
            </a:r>
            <a:r>
              <a:rPr lang="ja-JP" altLang="en-US" sz="1600" smtClean="0">
                <a:solidFill>
                  <a:srgbClr val="000000"/>
                </a:solidFill>
                <a:latin typeface="メイリオ"/>
                <a:ea typeface="メイリオ"/>
                <a:hlinkClick r:id="rId17" action="ppaction://hlinksldjump"/>
              </a:rPr>
              <a:t>の</a:t>
            </a:r>
            <a:r>
              <a:rPr lang="ja-JP" altLang="en-US" sz="1600" smtClean="0">
                <a:hlinkClick r:id="rId17" action="ppaction://hlinksldjump"/>
              </a:rPr>
              <a:t>登録</a:t>
            </a:r>
            <a:endParaRPr lang="en-US" altLang="ja-JP" sz="1600" smtClean="0"/>
          </a:p>
          <a:p>
            <a:pPr marL="800100" lvl="1" indent="-342900">
              <a:buFont typeface="+mj-lt"/>
              <a:buAutoNum type="arabicPeriod"/>
            </a:pPr>
            <a:r>
              <a:rPr lang="ja-JP" altLang="en-US" sz="1600" smtClean="0">
                <a:hlinkClick r:id="rId18" action="ppaction://hlinksldjump"/>
              </a:rPr>
              <a:t>機器</a:t>
            </a:r>
            <a:r>
              <a:rPr lang="ja-JP" altLang="en-US" sz="1600">
                <a:hlinkClick r:id="rId18" action="ppaction://hlinksldjump"/>
              </a:rPr>
              <a:t>一覧</a:t>
            </a:r>
            <a:r>
              <a:rPr lang="ja-JP" altLang="en-US" sz="1600" smtClean="0">
                <a:hlinkClick r:id="rId18" action="ppaction://hlinksldjump"/>
              </a:rPr>
              <a:t>への登録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smtClean="0">
                <a:solidFill>
                  <a:srgbClr val="000000"/>
                </a:solidFill>
                <a:latin typeface="メイリオ"/>
                <a:ea typeface="メイリオ"/>
                <a:hlinkClick r:id="rId20" action="ppaction://hlinksldjump"/>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a:t>
            </a:r>
            <a:r>
              <a:rPr lang="ja-JP" altLang="en-US" sz="1600" smtClean="0">
                <a:hlinkClick r:id="rId2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hlinkClick r:id="rId23" action="ppaction://hlinksldjump"/>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smtClean="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a:t>
            </a:r>
            <a:r>
              <a:rPr lang="ja-JP" altLang="en-US" sz="1600" smtClean="0">
                <a:solidFill>
                  <a:srgbClr val="000000"/>
                </a:solidFill>
                <a:latin typeface="メイリオ"/>
                <a:ea typeface="メイリオ"/>
                <a:hlinkClick r:id="rId25" action="ppaction://hlinksldjump"/>
              </a:rPr>
              <a:t>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a:t>
            </a:r>
            <a:r>
              <a:rPr lang="ja-JP" altLang="en-US" sz="1600" smtClean="0">
                <a:solidFill>
                  <a:srgbClr val="000000"/>
                </a:solidFill>
                <a:latin typeface="メイリオ"/>
                <a:ea typeface="メイリオ"/>
                <a:hlinkClick r:id="rId27" action="ppaction://hlinksldjump"/>
              </a:rPr>
              <a:t>の</a:t>
            </a:r>
            <a:r>
              <a:rPr lang="ja-JP" altLang="en-US" sz="1600" smtClean="0">
                <a:hlinkClick r:id="rId27" action="ppaction://hlinksldjump"/>
              </a:rPr>
              <a:t>登録</a:t>
            </a:r>
            <a:endParaRPr lang="en-US" altLang="ja-JP" sz="1600" smtClean="0"/>
          </a:p>
          <a:p>
            <a:pPr marL="800100" lvl="1" indent="-342900">
              <a:buFont typeface="+mj-lt"/>
              <a:buAutoNum type="arabicPeriod"/>
            </a:pPr>
            <a:r>
              <a:rPr lang="ja-JP" altLang="en-US" sz="1600">
                <a:hlinkClick r:id="rId28" action="ppaction://hlinksldjump"/>
              </a:rPr>
              <a:t>機器一覧への</a:t>
            </a:r>
            <a:r>
              <a:rPr lang="ja-JP" altLang="en-US" sz="1600" smtClean="0">
                <a:hlinkClick r:id="rId28" action="ppaction://hlinksldjump"/>
              </a:rPr>
              <a:t>登録</a:t>
            </a:r>
            <a:endParaRPr lang="en-US" altLang="ja-JP" sz="1600" smtClean="0"/>
          </a:p>
          <a:p>
            <a:pPr marL="800100" lvl="1" indent="-342900">
              <a:buFont typeface="+mj-lt"/>
              <a:buAutoNum type="arabicPeriod"/>
            </a:pPr>
            <a:r>
              <a:rPr lang="ja-JP" altLang="en-US" sz="1600" smtClean="0">
                <a:solidFill>
                  <a:srgbClr val="000000"/>
                </a:solidFill>
                <a:hlinkClick r:id="rId29" action="ppaction://hlinksldjump"/>
              </a:rPr>
              <a:t>パラメータシート</a:t>
            </a:r>
            <a:r>
              <a:rPr lang="ja-JP" altLang="en-US" sz="1600">
                <a:solidFill>
                  <a:srgbClr val="000000"/>
                </a:solidFill>
                <a:hlinkClick r:id="rId29" action="ppaction://hlinksldjump"/>
              </a:rPr>
              <a:t>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smtClean="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a:t>
            </a:r>
            <a:r>
              <a:rPr lang="ja-JP" altLang="en-US" sz="1600" smtClean="0">
                <a:hlinkClick r:id="rId3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32" action="ppaction://hlinksldjump"/>
              </a:rPr>
              <a:t>代入値と対象</a:t>
            </a:r>
            <a:r>
              <a:rPr lang="ja-JP" altLang="en-US" sz="1600">
                <a:solidFill>
                  <a:srgbClr val="000000"/>
                </a:solidFill>
                <a:hlinkClick r:id="rId32" action="ppaction://hlinksldjump"/>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a:t>
            </a:r>
            <a:r>
              <a:rPr lang="ja-JP" altLang="en-US" sz="1600" smtClean="0">
                <a:solidFill>
                  <a:srgbClr val="000000"/>
                </a:solidFill>
                <a:hlinkClick r:id="rId33" action="ppaction://hlinksldjump"/>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hlinkClick r:id="rId34" action="ppaction://hlinksldjump"/>
              </a:rPr>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代入値自動登録設定を行う</a:t>
            </a:r>
            <a:r>
              <a:rPr lang="en-US" altLang="ja-JP"/>
              <a:t/>
            </a:r>
            <a:br>
              <a:rPr lang="en-US" altLang="ja-JP"/>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r>
              <a:rPr lang="en-US" altLang="ja-JP" sz="1600"/>
              <a:t/>
            </a:r>
            <a:br>
              <a:rPr lang="en-US" altLang="ja-JP" sz="160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251399" y="2978632"/>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145897872"/>
              </p:ext>
            </p:extLst>
          </p:nvPr>
        </p:nvGraphicFramePr>
        <p:xfrm>
          <a:off x="251399" y="449532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Start</a:t>
                      </a:r>
                      <a:r>
                        <a:rPr kumimoji="1" lang="en-US" altLang="ja-JP" sz="1200" baseline="0" smtClean="0"/>
                        <a:t> Service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VAR_service_name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611449" y="3266672"/>
            <a:ext cx="6880527"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177722" y="4661386"/>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pic>
        <p:nvPicPr>
          <p:cNvPr id="11" name="図 10"/>
          <p:cNvPicPr>
            <a:picLocks noChangeAspect="1"/>
          </p:cNvPicPr>
          <p:nvPr/>
        </p:nvPicPr>
        <p:blipFill>
          <a:blip r:embed="rId2"/>
          <a:stretch>
            <a:fillRect/>
          </a:stretch>
        </p:blipFill>
        <p:spPr>
          <a:xfrm>
            <a:off x="170575" y="4994959"/>
            <a:ext cx="4697282" cy="1538087"/>
          </a:xfrm>
          <a:prstGeom prst="rect">
            <a:avLst/>
          </a:prstGeom>
        </p:spPr>
      </p:pic>
      <p:pic>
        <p:nvPicPr>
          <p:cNvPr id="5" name="図 4"/>
          <p:cNvPicPr>
            <a:picLocks noChangeAspect="1"/>
          </p:cNvPicPr>
          <p:nvPr/>
        </p:nvPicPr>
        <p:blipFill>
          <a:blip r:embed="rId3"/>
          <a:stretch>
            <a:fillRect/>
          </a:stretch>
        </p:blipFill>
        <p:spPr>
          <a:xfrm>
            <a:off x="177723" y="3288638"/>
            <a:ext cx="4466287" cy="1372199"/>
          </a:xfrm>
          <a:prstGeom prst="rect">
            <a:avLst/>
          </a:prstGeom>
        </p:spPr>
      </p:pic>
      <p:sp>
        <p:nvSpPr>
          <p:cNvPr id="9" name="テキスト ボックス 8"/>
          <p:cNvSpPr txBox="1"/>
          <p:nvPr/>
        </p:nvSpPr>
        <p:spPr>
          <a:xfrm>
            <a:off x="176670" y="2933363"/>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2" name="タイトル 1"/>
          <p:cNvSpPr>
            <a:spLocks noGrp="1"/>
          </p:cNvSpPr>
          <p:nvPr>
            <p:ph type="title"/>
          </p:nvPr>
        </p:nvSpPr>
        <p:spPr/>
        <p:txBody>
          <a:bodyPr/>
          <a:lstStyle/>
          <a:p>
            <a:r>
              <a:rPr kumimoji="1" lang="en-US" altLang="ja-JP" smtClean="0"/>
              <a:t>1.10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Ansible-Legacy </a:t>
            </a:r>
            <a:r>
              <a:rPr lang="en-US" altLang="ja-JP" sz="1600" b="1"/>
              <a:t>&gt; </a:t>
            </a:r>
            <a:r>
              <a:rPr lang="ja-JP" altLang="en-US" sz="1600" b="1" smtClean="0"/>
              <a:t>作業対象ホスト＆ </a:t>
            </a:r>
            <a:r>
              <a:rPr lang="en-US" altLang="ja-JP" sz="1600" b="1" smtClean="0"/>
              <a:t>Ansible-Legacy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legacy</a:t>
            </a:r>
            <a:r>
              <a:rPr lang="ja-JP" altLang="en-US" sz="1600" smtClean="0"/>
              <a:t>代入値自動登録設定プロシージャ」によって正しい値が指定されていることを確認する。</a:t>
            </a:r>
            <a:endParaRPr kumimoji="1" lang="ja-JP" altLang="en-US" sz="1600"/>
          </a:p>
        </p:txBody>
      </p:sp>
      <p:sp>
        <p:nvSpPr>
          <p:cNvPr id="8" name="角丸四角形 7"/>
          <p:cNvSpPr/>
          <p:nvPr/>
        </p:nvSpPr>
        <p:spPr bwMode="auto">
          <a:xfrm>
            <a:off x="3555569" y="3506672"/>
            <a:ext cx="1088441" cy="100247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2" name="角丸四角形 11"/>
          <p:cNvSpPr/>
          <p:nvPr/>
        </p:nvSpPr>
        <p:spPr bwMode="auto">
          <a:xfrm>
            <a:off x="3760569" y="5229250"/>
            <a:ext cx="1116225"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323410" y="2372029"/>
            <a:ext cx="5548319" cy="2910512"/>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sp>
        <p:nvSpPr>
          <p:cNvPr id="6" name="角丸四角形 5"/>
          <p:cNvSpPr/>
          <p:nvPr/>
        </p:nvSpPr>
        <p:spPr bwMode="auto">
          <a:xfrm>
            <a:off x="2786585" y="2747724"/>
            <a:ext cx="266437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Conductor</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角丸四角形 6"/>
          <p:cNvSpPr/>
          <p:nvPr/>
        </p:nvSpPr>
        <p:spPr bwMode="auto">
          <a:xfrm>
            <a:off x="1187530" y="3453422"/>
            <a:ext cx="3024298" cy="1284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635813" y="3014323"/>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0" name="角丸四角形 9"/>
          <p:cNvSpPr/>
          <p:nvPr/>
        </p:nvSpPr>
        <p:spPr bwMode="auto">
          <a:xfrm>
            <a:off x="2808315" y="3835349"/>
            <a:ext cx="2664370"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87530" y="4569932"/>
            <a:ext cx="4320600" cy="20046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657544" y="4060581"/>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143663" y="535551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4" name="円形吹き出し 13"/>
          <p:cNvSpPr/>
          <p:nvPr/>
        </p:nvSpPr>
        <p:spPr bwMode="auto">
          <a:xfrm>
            <a:off x="2554943" y="5555868"/>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9" name="図 8"/>
          <p:cNvPicPr>
            <a:picLocks noChangeAspect="1"/>
          </p:cNvPicPr>
          <p:nvPr/>
        </p:nvPicPr>
        <p:blipFill>
          <a:blip r:embed="rId3"/>
          <a:stretch>
            <a:fillRect/>
          </a:stretch>
        </p:blipFill>
        <p:spPr>
          <a:xfrm>
            <a:off x="2877195" y="5176442"/>
            <a:ext cx="2809262" cy="1268858"/>
          </a:xfrm>
          <a:prstGeom prst="rect">
            <a:avLst/>
          </a:prstGeom>
          <a:ln>
            <a:solidFill>
              <a:schemeClr val="tx1"/>
            </a:solidFill>
          </a:ln>
        </p:spPr>
      </p:pic>
      <p:sp>
        <p:nvSpPr>
          <p:cNvPr id="20" name="角丸四角形 19"/>
          <p:cNvSpPr/>
          <p:nvPr/>
        </p:nvSpPr>
        <p:spPr bwMode="auto">
          <a:xfrm>
            <a:off x="2860156" y="6238755"/>
            <a:ext cx="775714" cy="19488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9512" y="2348850"/>
            <a:ext cx="6828924" cy="3841270"/>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lang="ja-JP" altLang="en-US" b="1" smtClean="0"/>
              <a:t>の実行結果を確認する</a:t>
            </a:r>
            <a:r>
              <a:rPr kumimoji="1" lang="ja-JP" altLang="en-US" smtClean="0"/>
              <a:t>　</a:t>
            </a:r>
            <a:r>
              <a:rPr kumimoji="1" lang="en-US" altLang="ja-JP" smtClean="0"/>
              <a:t/>
            </a:r>
            <a:br>
              <a:rPr kumimoji="1" lang="en-US" altLang="ja-JP" smtClean="0"/>
            </a:br>
            <a:r>
              <a:rPr kumimoji="1" lang="ja-JP" altLang="en-US" sz="1600" smtClean="0"/>
              <a:t>作業確認画面では、全体およびノードごとの実行結果を確認できます。</a:t>
            </a:r>
            <a:r>
              <a:rPr kumimoji="1" lang="en-US" altLang="ja-JP" sz="1600" smtClean="0"/>
              <a:t/>
            </a:r>
            <a:br>
              <a:rPr kumimoji="1" lang="en-US" altLang="ja-JP" sz="1600" smtClean="0"/>
            </a:br>
            <a:r>
              <a:rPr kumimoji="1" lang="ja-JP" altLang="en-US" sz="1600" smtClean="0"/>
              <a:t>投入した</a:t>
            </a:r>
            <a:r>
              <a:rPr kumimoji="1" lang="en-US" altLang="ja-JP" sz="1600" smtClean="0"/>
              <a:t>Movement</a:t>
            </a:r>
            <a:r>
              <a:rPr kumimoji="1" lang="ja-JP" altLang="en-US" sz="1600" smtClean="0"/>
              <a:t>を選択すると、</a:t>
            </a:r>
            <a:r>
              <a:rPr kumimoji="1" lang="ja-JP" altLang="en-US" sz="1600" smtClean="0">
                <a:solidFill>
                  <a:srgbClr val="FF0000"/>
                </a:solidFill>
              </a:rPr>
              <a:t>詳細結果へのリンク</a:t>
            </a:r>
            <a:r>
              <a:rPr kumimoji="1" lang="ja-JP" altLang="en-US" sz="1600" smtClean="0"/>
              <a:t>を表示できます。</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a:t>
            </a:r>
            <a:r>
              <a:rPr lang="ja-JP" altLang="en-US" sz="1600" b="1"/>
              <a:t>確認</a:t>
            </a:r>
            <a:endParaRPr kumimoji="1" lang="en-US" altLang="ja-JP" sz="1600" b="1" smtClean="0"/>
          </a:p>
          <a:p>
            <a:pPr marL="0" indent="0">
              <a:buNone/>
            </a:pPr>
            <a:endParaRPr kumimoji="1" lang="ja-JP" altLang="en-US"/>
          </a:p>
        </p:txBody>
      </p:sp>
      <p:sp>
        <p:nvSpPr>
          <p:cNvPr id="21" name="角丸四角形 20"/>
          <p:cNvSpPr/>
          <p:nvPr/>
        </p:nvSpPr>
        <p:spPr bwMode="auto">
          <a:xfrm>
            <a:off x="5268230" y="2513770"/>
            <a:ext cx="1740205" cy="1390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36365" y="3467318"/>
            <a:ext cx="216030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リンクや作業の情報が</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表示される。</a:t>
            </a:r>
            <a:endParaRPr lang="en-US" altLang="ja-JP" sz="1200">
              <a:solidFill>
                <a:schemeClr val="tx1"/>
              </a:solidFill>
              <a:latin typeface="+mn-ea"/>
            </a:endParaRPr>
          </a:p>
        </p:txBody>
      </p:sp>
      <p:sp>
        <p:nvSpPr>
          <p:cNvPr id="23" name="円形吹き出し 22"/>
          <p:cNvSpPr/>
          <p:nvPr/>
        </p:nvSpPr>
        <p:spPr bwMode="auto">
          <a:xfrm>
            <a:off x="6730973" y="3334949"/>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409248" y="3129035"/>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2186280" y="3370118"/>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1.11</a:t>
            </a:r>
            <a:r>
              <a:rPr lang="ja-JP" altLang="en-US" smtClean="0"/>
              <a:t> </a:t>
            </a:r>
            <a:r>
              <a:rPr lang="ja-JP" altLang="en-US"/>
              <a:t>作業の実行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lang="ja-JP" altLang="en-US" b="1"/>
              <a:t>毎</a:t>
            </a:r>
            <a:r>
              <a:rPr lang="ja-JP" altLang="en-US" b="1" smtClean="0"/>
              <a:t>の詳細結果を確認する</a:t>
            </a:r>
            <a:r>
              <a:rPr lang="en-US" altLang="ja-JP" b="1" smtClean="0"/>
              <a:t/>
            </a:r>
            <a:br>
              <a:rPr lang="en-US" altLang="ja-JP" b="1" smtClean="0"/>
            </a:br>
            <a:r>
              <a:rPr lang="ja-JP" altLang="en-US" sz="1600" smtClean="0"/>
              <a:t>リンクをクリックすると</a:t>
            </a:r>
            <a:r>
              <a:rPr lang="ja-JP" altLang="en-US" sz="1600"/>
              <a:t>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ja-JP" altLang="en-US" sz="1600" smtClean="0"/>
              <a:t>。</a:t>
            </a:r>
            <a:r>
              <a:rPr lang="en-US" altLang="ja-JP" sz="1600" smtClean="0"/>
              <a:t/>
            </a:r>
            <a:br>
              <a:rPr lang="en-US" altLang="ja-JP" sz="1600" smtClean="0"/>
            </a:br>
            <a:r>
              <a:rPr lang="ja-JP" altLang="en-US" sz="1600" smtClean="0"/>
              <a:t>投入データや出力データを確認することもできます。</a:t>
            </a:r>
            <a:r>
              <a:rPr lang="ja-JP" altLang="en-US" sz="1600"/>
              <a:t/>
            </a:r>
            <a:br>
              <a:rPr lang="ja-JP" altLang="en-US" sz="1600"/>
            </a:br>
            <a:endParaRPr lang="en-US" altLang="ja-JP" sz="1600" smtClean="0"/>
          </a:p>
        </p:txBody>
      </p:sp>
      <p:pic>
        <p:nvPicPr>
          <p:cNvPr id="4" name="図 3"/>
          <p:cNvPicPr>
            <a:picLocks noChangeAspect="1"/>
          </p:cNvPicPr>
          <p:nvPr/>
        </p:nvPicPr>
        <p:blipFill>
          <a:blip r:embed="rId2"/>
          <a:stretch>
            <a:fillRect/>
          </a:stretch>
        </p:blipFill>
        <p:spPr>
          <a:xfrm>
            <a:off x="179513" y="2059895"/>
            <a:ext cx="4032438" cy="4537545"/>
          </a:xfrm>
          <a:prstGeom prst="rect">
            <a:avLst/>
          </a:prstGeom>
        </p:spPr>
      </p:pic>
      <p:pic>
        <p:nvPicPr>
          <p:cNvPr id="6" name="図 5"/>
          <p:cNvPicPr>
            <a:picLocks noChangeAspect="1"/>
          </p:cNvPicPr>
          <p:nvPr/>
        </p:nvPicPr>
        <p:blipFill>
          <a:blip r:embed="rId3"/>
          <a:stretch>
            <a:fillRect/>
          </a:stretch>
        </p:blipFill>
        <p:spPr>
          <a:xfrm>
            <a:off x="4388629" y="2059895"/>
            <a:ext cx="4575860" cy="2024818"/>
          </a:xfrm>
          <a:prstGeom prst="rect">
            <a:avLst/>
          </a:prstGeom>
        </p:spPr>
      </p:pic>
      <p:sp>
        <p:nvSpPr>
          <p:cNvPr id="7" name="角丸四角形 6"/>
          <p:cNvSpPr/>
          <p:nvPr/>
        </p:nvSpPr>
        <p:spPr bwMode="auto">
          <a:xfrm>
            <a:off x="2915770" y="5228335"/>
            <a:ext cx="938419" cy="31594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17213" y="4511808"/>
            <a:ext cx="4261763" cy="532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4000854" y="4068225"/>
            <a:ext cx="782123" cy="540000"/>
          </a:xfrm>
          <a:prstGeom prst="wedgeEllipseCallout">
            <a:avLst>
              <a:gd name="adj1" fmla="val -72743"/>
              <a:gd name="adj2" fmla="val 15901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
        <p:nvSpPr>
          <p:cNvPr id="11" name="角丸四角形 10"/>
          <p:cNvSpPr/>
          <p:nvPr/>
        </p:nvSpPr>
        <p:spPr bwMode="auto">
          <a:xfrm>
            <a:off x="5313824" y="5454983"/>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t>以下の</a:t>
            </a:r>
            <a:r>
              <a:rPr lang="en-US" altLang="ja-JP" sz="1200" smtClean="0"/>
              <a:t>URL</a:t>
            </a:r>
            <a:r>
              <a:rPr lang="ja-JP" altLang="en-US" sz="1200" smtClean="0"/>
              <a:t>にて、</a:t>
            </a:r>
            <a:r>
              <a:rPr lang="en-US" altLang="ja-JP" sz="1200" smtClean="0"/>
              <a:t>Apache</a:t>
            </a:r>
            <a:r>
              <a:rPr lang="ja-JP" altLang="en-US" sz="1200" smtClean="0"/>
              <a:t>及び</a:t>
            </a:r>
            <a:r>
              <a:rPr lang="en-US" altLang="ja-JP" sz="1200" smtClean="0"/>
              <a:t>Tomcat</a:t>
            </a:r>
            <a:r>
              <a:rPr lang="ja-JP" altLang="en-US" sz="1200" smtClean="0"/>
              <a:t>の</a:t>
            </a:r>
            <a:r>
              <a:rPr lang="en-US" altLang="ja-JP" sz="1200" smtClean="0"/>
              <a:t/>
            </a:r>
            <a:br>
              <a:rPr lang="en-US" altLang="ja-JP" sz="1200" smtClean="0"/>
            </a:br>
            <a:r>
              <a:rPr lang="ja-JP" altLang="en-US" sz="1200" smtClean="0"/>
              <a:t>インストールを確認できます。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Apache- http://(</a:t>
            </a:r>
            <a:r>
              <a:rPr lang="ja-JP" altLang="en-US" sz="1200" smtClean="0"/>
              <a:t>ホストの</a:t>
            </a:r>
            <a:r>
              <a:rPr lang="en-US" altLang="ja-JP" sz="1200" smtClean="0"/>
              <a:t>IP</a:t>
            </a:r>
            <a:r>
              <a:rPr lang="ja-JP" altLang="en-US" sz="1200" smtClean="0"/>
              <a:t>アドレス</a:t>
            </a:r>
            <a:r>
              <a:rPr lang="en-US" altLang="ja-JP" sz="1200" smtClean="0"/>
              <a:t>):80</a:t>
            </a:r>
          </a:p>
          <a:p>
            <a:r>
              <a:rPr lang="en-US" altLang="ja-JP" sz="1200" smtClean="0"/>
              <a:t>Tomcat- </a:t>
            </a:r>
            <a:r>
              <a:rPr lang="en-US" altLang="ja-JP" sz="1200"/>
              <a:t>http://(</a:t>
            </a:r>
            <a:r>
              <a:rPr lang="ja-JP" altLang="en-US" sz="1200"/>
              <a:t>ホストの</a:t>
            </a:r>
            <a:r>
              <a:rPr lang="en-US" altLang="ja-JP" sz="1200"/>
              <a:t>IP</a:t>
            </a:r>
            <a:r>
              <a:rPr lang="ja-JP" altLang="en-US" sz="1200"/>
              <a:t>アドレス</a:t>
            </a:r>
            <a:r>
              <a:rPr lang="en-US" altLang="ja-JP" sz="1200" smtClean="0"/>
              <a:t>):8080</a:t>
            </a:r>
            <a:endParaRPr lang="en-US" altLang="ja-JP" sz="1200"/>
          </a:p>
          <a:p>
            <a:endParaRPr lang="en-US" altLang="ja-JP" sz="1200"/>
          </a:p>
        </p:txBody>
      </p:sp>
      <p:grpSp>
        <p:nvGrpSpPr>
          <p:cNvPr id="12" name="グループ化 11"/>
          <p:cNvGrpSpPr/>
          <p:nvPr/>
        </p:nvGrpSpPr>
        <p:grpSpPr>
          <a:xfrm>
            <a:off x="4932050" y="5125670"/>
            <a:ext cx="599553" cy="549789"/>
            <a:chOff x="5848257" y="5058261"/>
            <a:chExt cx="599553" cy="549789"/>
          </a:xfrm>
        </p:grpSpPr>
        <p:sp>
          <p:nvSpPr>
            <p:cNvPr id="13"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4" name="テキスト ボックス 13"/>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本章で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1</a:t>
            </a:r>
            <a:r>
              <a:rPr lang="ja-JP" altLang="en-US" sz="1600" dirty="0" smtClean="0"/>
              <a:t>章</a:t>
            </a:r>
            <a:r>
              <a:rPr lang="en-US" altLang="ja-JP" sz="1600" dirty="0" err="1" smtClean="0"/>
              <a:t>Ansible</a:t>
            </a:r>
            <a:r>
              <a:rPr lang="en-US" altLang="ja-JP" sz="1600" dirty="0" smtClean="0"/>
              <a:t>-Legacy</a:t>
            </a:r>
            <a:r>
              <a:rPr lang="ja-JP" altLang="en-US" sz="1600" dirty="0" smtClean="0"/>
              <a:t>編と共通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a:t>
            </a:r>
            <a:r>
              <a:rPr lang="ja-JP" altLang="en-US" sz="1600" dirty="0"/>
              <a:t>ターゲット</a:t>
            </a:r>
            <a:r>
              <a:rPr lang="ja-JP" altLang="en-US" sz="1600" dirty="0" smtClean="0"/>
              <a:t>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a:t>
            </a:r>
            <a:r>
              <a:rPr lang="en-US" altLang="ja-JP" sz="1600" dirty="0" smtClean="0"/>
              <a:t>1.6.2</a:t>
            </a:r>
            <a:r>
              <a:rPr lang="en-US" altLang="ja-JP" sz="1600" dirty="0" smtClean="0"/>
              <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lstStyle/>
          <a:p>
            <a:r>
              <a:rPr kumimoji="1" lang="en-US" altLang="ja-JP" smtClean="0"/>
              <a:t>2.1 </a:t>
            </a:r>
            <a:r>
              <a:rPr kumimoji="1" lang="ja-JP" altLang="en-US" smtClean="0"/>
              <a:t>作業環境とシナリオ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1.6.2</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a:t>
            </a:r>
            <a:r>
              <a:rPr lang="ja-JP" altLang="en-US" sz="1200" dirty="0" smtClean="0"/>
              <a:t>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2.1 </a:t>
            </a:r>
            <a:r>
              <a:rPr lang="ja-JP" altLang="en-US"/>
              <a:t>作業環境とシナリオ</a:t>
            </a:r>
            <a:endParaRPr kumimoji="1" lang="ja-JP" altLang="en-US"/>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kumimoji="1" lang="ja-JP" altLang="en-US" b="1" smtClean="0"/>
              <a:t>シナリオ</a:t>
            </a:r>
            <a:r>
              <a:rPr kumimoji="1" lang="en-US" altLang="ja-JP" smtClean="0"/>
              <a:t/>
            </a:r>
            <a:br>
              <a:rPr kumimoji="1" lang="en-US" altLang="ja-JP" smtClean="0"/>
            </a:br>
            <a:r>
              <a:rPr kumimoji="1" lang="en-US" altLang="ja-JP" sz="1600" err="1" smtClean="0"/>
              <a:t>LegacyRole</a:t>
            </a:r>
            <a:r>
              <a:rPr kumimoji="1" lang="ja-JP" altLang="en-US" sz="1600" smtClean="0"/>
              <a:t>の最</a:t>
            </a:r>
            <a:r>
              <a:rPr lang="ja-JP" altLang="en-US" sz="1600" smtClean="0"/>
              <a:t>たる特長</a:t>
            </a:r>
            <a:r>
              <a:rPr kumimoji="1" lang="ja-JP" altLang="en-US" sz="1600" smtClean="0"/>
              <a:t>は、</a:t>
            </a:r>
            <a:r>
              <a:rPr kumimoji="1" lang="ja-JP" altLang="en-US" sz="1600" smtClean="0">
                <a:solidFill>
                  <a:srgbClr val="FF0000"/>
                </a:solidFill>
              </a:rPr>
              <a:t>ロールパッケージの登録・利用</a:t>
            </a:r>
            <a:r>
              <a:rPr kumimoji="1" lang="ja-JP" altLang="en-US" sz="1600" smtClean="0"/>
              <a:t>が可能な点です。</a:t>
            </a:r>
            <a:r>
              <a:rPr lang="en-US" altLang="ja-JP" sz="1600"/>
              <a:t/>
            </a:r>
            <a:br>
              <a:rPr lang="en-US" altLang="ja-JP" sz="1600"/>
            </a:br>
            <a:r>
              <a:rPr lang="en-US" altLang="ja-JP" sz="1600" smtClean="0"/>
              <a:t/>
            </a:r>
            <a:br>
              <a:rPr lang="en-US" altLang="ja-JP" sz="1600" smtClean="0"/>
            </a:br>
            <a:r>
              <a:rPr lang="ja-JP" altLang="en-US" sz="1600" smtClean="0"/>
              <a:t>本</a:t>
            </a:r>
            <a:r>
              <a:rPr lang="ja-JP" altLang="en-US" sz="1600"/>
              <a:t>章</a:t>
            </a:r>
            <a:r>
              <a:rPr lang="ja-JP" altLang="en-US" sz="1600" smtClean="0"/>
              <a:t>で</a:t>
            </a:r>
            <a:r>
              <a:rPr kumimoji="1" lang="ja-JP" altLang="en-US" sz="1600" smtClean="0"/>
              <a:t>は</a:t>
            </a:r>
            <a:r>
              <a:rPr kumimoji="1" lang="en-US" altLang="ja-JP" sz="1600" u="sng" smtClean="0"/>
              <a:t>Ansible Galaxy</a:t>
            </a:r>
            <a:r>
              <a:rPr kumimoji="1" lang="ja-JP" altLang="en-US" sz="1600" u="sng" smtClean="0"/>
              <a:t>からダウンロードした</a:t>
            </a:r>
            <a:r>
              <a:rPr lang="en-US" altLang="ja-JP" sz="1600" u="sng" smtClean="0"/>
              <a:t>Role</a:t>
            </a:r>
            <a:r>
              <a:rPr lang="ja-JP" altLang="en-US" sz="1600" u="sng" smtClean="0"/>
              <a:t>を</a:t>
            </a:r>
            <a:r>
              <a:rPr lang="en-US" altLang="ja-JP" sz="1600" u="sng" smtClean="0"/>
              <a:t>ITA</a:t>
            </a:r>
            <a:r>
              <a:rPr lang="ja-JP" altLang="en-US" sz="1600" u="sng" err="1" smtClean="0"/>
              <a:t>に</a:t>
            </a:r>
            <a:r>
              <a:rPr lang="ja-JP" altLang="en-US" sz="1600" u="sng" smtClean="0"/>
              <a:t>登録・実行する</a:t>
            </a:r>
            <a:r>
              <a:rPr lang="en-US" altLang="ja-JP" sz="1600"/>
              <a:t/>
            </a:r>
            <a:br>
              <a:rPr lang="en-US" altLang="ja-JP" sz="1600"/>
            </a:br>
            <a:r>
              <a:rPr lang="ja-JP" altLang="en-US" sz="1600" smtClean="0"/>
              <a:t>作業を行います。</a:t>
            </a:r>
            <a:r>
              <a:rPr lang="en-US" altLang="ja-JP" sz="1600" smtClean="0"/>
              <a:t/>
            </a:r>
            <a:br>
              <a:rPr lang="en-US" altLang="ja-JP" sz="1600" smtClean="0"/>
            </a:br>
            <a:r>
              <a:rPr lang="en-US" altLang="ja-JP" sz="1600" smtClean="0"/>
              <a:t/>
            </a:r>
            <a:br>
              <a:rPr lang="en-US" altLang="ja-JP" sz="1600" smtClean="0"/>
            </a:br>
            <a:r>
              <a:rPr lang="ja-JP" altLang="en-US" sz="1600" smtClean="0"/>
              <a:t>まず、以下の</a:t>
            </a:r>
            <a:r>
              <a:rPr lang="en-US" altLang="ja-JP" sz="1600" smtClean="0"/>
              <a:t>URL</a:t>
            </a:r>
            <a:r>
              <a:rPr lang="ja-JP" altLang="en-US" sz="1600" smtClean="0"/>
              <a:t>から</a:t>
            </a:r>
            <a:r>
              <a:rPr lang="en-US" altLang="ja-JP" sz="1600" smtClean="0"/>
              <a:t>Role</a:t>
            </a:r>
            <a:r>
              <a:rPr lang="ja-JP" altLang="en-US" sz="1600" smtClean="0"/>
              <a:t>を</a:t>
            </a:r>
            <a:r>
              <a:rPr lang="ja-JP" altLang="en-US" sz="1600"/>
              <a:t>取得</a:t>
            </a:r>
            <a:r>
              <a:rPr lang="ja-JP" altLang="en-US" sz="1600" smtClean="0"/>
              <a:t>してください。</a:t>
            </a:r>
            <a:r>
              <a:rPr lang="en-US" altLang="ja-JP" sz="1600"/>
              <a:t/>
            </a:r>
            <a:br>
              <a:rPr lang="en-US" altLang="ja-JP" sz="160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/etc/sudoers.d</a:t>
            </a:r>
            <a:r>
              <a:rPr lang="ja-JP" altLang="en-US" sz="1600" smtClean="0"/>
              <a:t>配下にファイルを追加するロールパッケージです。</a:t>
            </a:r>
            <a:endParaRPr lang="en-US" altLang="ja-JP" sz="1600" smtClean="0"/>
          </a:p>
        </p:txBody>
      </p:sp>
      <p:grpSp>
        <p:nvGrpSpPr>
          <p:cNvPr id="4" name="グループ化 3"/>
          <p:cNvGrpSpPr/>
          <p:nvPr/>
        </p:nvGrpSpPr>
        <p:grpSpPr>
          <a:xfrm>
            <a:off x="369906" y="2830724"/>
            <a:ext cx="7201975" cy="429580"/>
            <a:chOff x="179512" y="3188642"/>
            <a:chExt cx="8497058" cy="505503"/>
          </a:xfrm>
        </p:grpSpPr>
        <p:sp>
          <p:nvSpPr>
            <p:cNvPr id="5" name="角丸四角形 4"/>
            <p:cNvSpPr/>
            <p:nvPr/>
          </p:nvSpPr>
          <p:spPr bwMode="auto">
            <a:xfrm>
              <a:off x="179512" y="3188642"/>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a:latin typeface="+mn-ea"/>
                  <a:hlinkClick r:id="rId3"/>
                </a:rPr>
                <a:t>https://</a:t>
              </a:r>
              <a:r>
                <a:rPr lang="en-US" altLang="ja-JP" sz="1600" b="1" smtClean="0">
                  <a:latin typeface="+mn-ea"/>
                  <a:hlinkClick r:id="rId3"/>
                </a:rPr>
                <a:t>galaxy.ansible.com/weareinteractive/sudo</a:t>
              </a:r>
              <a:endParaRPr lang="ja-JP" altLang="en-US" sz="1600" b="1">
                <a:latin typeface="+mn-ea"/>
              </a:endParaRPr>
            </a:p>
          </p:txBody>
        </p:sp>
        <p:pic>
          <p:nvPicPr>
            <p:cNvPr id="6" name="図 5"/>
            <p:cNvPicPr>
              <a:picLocks noChangeAspect="1"/>
            </p:cNvPicPr>
            <p:nvPr/>
          </p:nvPicPr>
          <p:blipFill>
            <a:blip r:embed="rId4"/>
            <a:stretch>
              <a:fillRect/>
            </a:stretch>
          </p:blipFill>
          <p:spPr>
            <a:xfrm>
              <a:off x="545329" y="3237928"/>
              <a:ext cx="398814" cy="383474"/>
            </a:xfrm>
            <a:prstGeom prst="rect">
              <a:avLst/>
            </a:prstGeom>
          </p:spPr>
        </p:pic>
      </p:grpSp>
      <p:sp>
        <p:nvSpPr>
          <p:cNvPr id="8" name="Freeform 76"/>
          <p:cNvSpPr>
            <a:spLocks noChangeAspect="1" noEditPoints="1"/>
          </p:cNvSpPr>
          <p:nvPr/>
        </p:nvSpPr>
        <p:spPr bwMode="gray">
          <a:xfrm>
            <a:off x="715182" y="4901008"/>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369907" y="5558147"/>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037" y="4797414"/>
            <a:ext cx="813929" cy="813929"/>
          </a:xfrm>
          <a:prstGeom prst="rect">
            <a:avLst/>
          </a:prstGeom>
        </p:spPr>
      </p:pic>
      <p:sp>
        <p:nvSpPr>
          <p:cNvPr id="15" name="フローチャート: 複数書類 14"/>
          <p:cNvSpPr/>
          <p:nvPr/>
        </p:nvSpPr>
        <p:spPr bwMode="auto">
          <a:xfrm>
            <a:off x="1746562" y="4778357"/>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17" name="テキスト ボックス 16"/>
          <p:cNvSpPr txBox="1"/>
          <p:nvPr/>
        </p:nvSpPr>
        <p:spPr>
          <a:xfrm>
            <a:off x="2767321" y="5652164"/>
            <a:ext cx="1296179" cy="261610"/>
          </a:xfrm>
          <a:prstGeom prst="rect">
            <a:avLst/>
          </a:prstGeom>
          <a:noFill/>
        </p:spPr>
        <p:txBody>
          <a:bodyPr wrap="square" rtlCol="0">
            <a:spAutoFit/>
          </a:bodyPr>
          <a:lstStyle/>
          <a:p>
            <a:r>
              <a:rPr kumimoji="1" lang="en-US" altLang="ja-JP" sz="1100" b="1" err="1" smtClean="0">
                <a:ln w="0"/>
                <a:solidFill>
                  <a:schemeClr val="accent6">
                    <a:lumMod val="90000"/>
                    <a:lumOff val="10000"/>
                  </a:schemeClr>
                </a:solidFill>
              </a:rPr>
              <a:t>ITALegacyRole</a:t>
            </a:r>
            <a:endParaRPr kumimoji="1" lang="en-US" altLang="ja-JP" sz="1100" b="1" smtClean="0">
              <a:ln w="0"/>
              <a:solidFill>
                <a:schemeClr val="accent6">
                  <a:lumMod val="90000"/>
                  <a:lumOff val="10000"/>
                </a:schemeClr>
              </a:solidFill>
            </a:endParaRPr>
          </a:p>
        </p:txBody>
      </p:sp>
      <p:sp>
        <p:nvSpPr>
          <p:cNvPr id="18" name="テキスト ボックス 17"/>
          <p:cNvSpPr txBox="1"/>
          <p:nvPr/>
        </p:nvSpPr>
        <p:spPr>
          <a:xfrm>
            <a:off x="369906" y="5843141"/>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9" name="テキスト ボックス 18"/>
          <p:cNvSpPr txBox="1"/>
          <p:nvPr/>
        </p:nvSpPr>
        <p:spPr>
          <a:xfrm>
            <a:off x="2787971" y="5853256"/>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cxnSp>
        <p:nvCxnSpPr>
          <p:cNvPr id="24" name="カギ線コネクタ 122"/>
          <p:cNvCxnSpPr>
            <a:stCxn id="11" idx="3"/>
          </p:cNvCxnSpPr>
          <p:nvPr/>
        </p:nvCxnSpPr>
        <p:spPr bwMode="auto">
          <a:xfrm flipV="1">
            <a:off x="3686966" y="5181922"/>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7" name="カギ線コネクタ 122"/>
          <p:cNvCxnSpPr/>
          <p:nvPr/>
        </p:nvCxnSpPr>
        <p:spPr bwMode="auto">
          <a:xfrm flipH="1">
            <a:off x="4573847" y="5019771"/>
            <a:ext cx="1847" cy="18460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2" name="テキスト ボックス 31"/>
          <p:cNvSpPr txBox="1"/>
          <p:nvPr/>
        </p:nvSpPr>
        <p:spPr>
          <a:xfrm>
            <a:off x="4992338" y="4180300"/>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34" name="テキスト ボックス 33"/>
          <p:cNvSpPr txBox="1"/>
          <p:nvPr/>
        </p:nvSpPr>
        <p:spPr>
          <a:xfrm>
            <a:off x="4997725" y="4376792"/>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40" name="グループ化 39"/>
          <p:cNvGrpSpPr>
            <a:grpSpLocks noChangeAspect="1"/>
          </p:cNvGrpSpPr>
          <p:nvPr/>
        </p:nvGrpSpPr>
        <p:grpSpPr bwMode="gray">
          <a:xfrm>
            <a:off x="6861021" y="4788303"/>
            <a:ext cx="447242" cy="769844"/>
            <a:chOff x="5936838" y="1169393"/>
            <a:chExt cx="484187" cy="833438"/>
          </a:xfrm>
        </p:grpSpPr>
        <p:sp>
          <p:nvSpPr>
            <p:cNvPr id="41"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フリーフォーム 41"/>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44" name="テキスト ボックス 43"/>
          <p:cNvSpPr txBox="1"/>
          <p:nvPr/>
        </p:nvSpPr>
        <p:spPr>
          <a:xfrm>
            <a:off x="6797891" y="5592272"/>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45" name="下カーブ矢印 44"/>
          <p:cNvSpPr/>
          <p:nvPr/>
        </p:nvSpPr>
        <p:spPr bwMode="auto">
          <a:xfrm>
            <a:off x="1213492" y="4652194"/>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pic>
        <p:nvPicPr>
          <p:cNvPr id="25" name="図 24"/>
          <p:cNvPicPr>
            <a:picLocks noChangeAspect="1"/>
          </p:cNvPicPr>
          <p:nvPr/>
        </p:nvPicPr>
        <p:blipFill>
          <a:blip r:embed="rId6"/>
          <a:stretch>
            <a:fillRect/>
          </a:stretch>
        </p:blipFill>
        <p:spPr>
          <a:xfrm>
            <a:off x="4141966" y="4188037"/>
            <a:ext cx="839888" cy="839888"/>
          </a:xfrm>
          <a:prstGeom prst="rect">
            <a:avLst/>
          </a:prstGeom>
        </p:spPr>
      </p:pic>
      <p:sp>
        <p:nvSpPr>
          <p:cNvPr id="26" name="コンテンツ プレースホルダー 2"/>
          <p:cNvSpPr txBox="1">
            <a:spLocks/>
          </p:cNvSpPr>
          <p:nvPr/>
        </p:nvSpPr>
        <p:spPr bwMode="gray">
          <a:xfrm>
            <a:off x="251400" y="3933070"/>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シナリオのイメージ</a:t>
            </a:r>
            <a:endParaRPr lang="ja-JP" altLang="en-US" sz="1600" b="1" kern="0"/>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smtClean="0"/>
              <a:t>ロールパッケージの準備</a:t>
            </a:r>
            <a:r>
              <a:rPr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パッケージ準備のまえに</a:t>
            </a:r>
            <a:r>
              <a:rPr lang="en-US" altLang="ja-JP" b="1" dirty="0"/>
              <a:t/>
            </a:r>
            <a:br>
              <a:rPr lang="en-US" altLang="ja-JP" b="1" dirty="0"/>
            </a:br>
            <a:r>
              <a:rPr lang="ja-JP" altLang="en-US" sz="1600" dirty="0" smtClean="0"/>
              <a:t>今回使用する</a:t>
            </a:r>
            <a:r>
              <a:rPr lang="en-US" altLang="ja-JP" sz="1600" dirty="0" smtClean="0"/>
              <a:t>Role</a:t>
            </a:r>
            <a:r>
              <a:rPr lang="ja-JP" altLang="en-US" sz="1600" dirty="0" smtClean="0"/>
              <a:t>の</a:t>
            </a:r>
            <a:r>
              <a:rPr lang="en-US" altLang="ja-JP" sz="1600" dirty="0" smtClean="0"/>
              <a:t>defaults/</a:t>
            </a:r>
            <a:r>
              <a:rPr lang="en-US" altLang="ja-JP" sz="1600" dirty="0" err="1" smtClean="0"/>
              <a:t>main.yml</a:t>
            </a:r>
            <a:r>
              <a:rPr lang="ja-JP" altLang="en-US" sz="1600" dirty="0" smtClean="0"/>
              <a:t>を見てみましょう</a:t>
            </a:r>
            <a:r>
              <a:rPr lang="en-US" altLang="ja-JP" sz="1600" dirty="0" smtClean="0"/>
              <a:t>(</a:t>
            </a:r>
            <a:r>
              <a:rPr lang="ja-JP" altLang="en-US" sz="1600" dirty="0" smtClean="0"/>
              <a:t>下図参照</a:t>
            </a:r>
            <a:r>
              <a:rPr lang="en-US" altLang="ja-JP" sz="1600" dirty="0" smtClean="0"/>
              <a:t>)</a:t>
            </a:r>
            <a:r>
              <a:rPr lang="ja-JP" altLang="en-US" sz="1600" dirty="0" err="1" smtClean="0"/>
              <a:t>。</a:t>
            </a:r>
            <a:r>
              <a:rPr lang="en-US" altLang="ja-JP" sz="1600" dirty="0" smtClean="0"/>
              <a:t/>
            </a:r>
            <a:br>
              <a:rPr lang="en-US" altLang="ja-JP" sz="1600" dirty="0" smtClean="0"/>
            </a:br>
            <a:r>
              <a:rPr lang="ja-JP" altLang="en-US" sz="1600" dirty="0" smtClean="0"/>
              <a:t>実行前に変更す</a:t>
            </a:r>
            <a:r>
              <a:rPr lang="ja-JP" altLang="en-US" sz="1600" dirty="0"/>
              <a:t>る</a:t>
            </a:r>
            <a:r>
              <a:rPr lang="ja-JP" altLang="en-US" sz="1600" dirty="0" smtClean="0"/>
              <a:t>べき箇所が</a:t>
            </a:r>
            <a:r>
              <a:rPr lang="en-US" altLang="ja-JP" sz="1600" dirty="0" smtClean="0"/>
              <a:t>2</a:t>
            </a:r>
            <a:r>
              <a:rPr lang="ja-JP" altLang="en-US" sz="1600" dirty="0"/>
              <a:t>点</a:t>
            </a:r>
            <a:r>
              <a:rPr lang="ja-JP" altLang="en-US" sz="1600" dirty="0" smtClean="0"/>
              <a:t>あります。</a:t>
            </a:r>
            <a:r>
              <a:rPr lang="en-US" altLang="ja-JP" sz="1600" dirty="0" smtClean="0"/>
              <a:t/>
            </a:r>
            <a:br>
              <a:rPr lang="en-US" altLang="ja-JP" sz="1600" dirty="0" smtClean="0"/>
            </a:br>
            <a:r>
              <a:rPr lang="en-US" altLang="ja-JP" b="1" dirty="0"/>
              <a:t/>
            </a:r>
            <a:br>
              <a:rPr lang="en-US" altLang="ja-JP" b="1" dirty="0"/>
            </a:br>
            <a:r>
              <a:rPr lang="ja-JP" altLang="en-US" sz="1600" dirty="0" smtClean="0"/>
              <a:t>このような場合、</a:t>
            </a:r>
            <a:r>
              <a:rPr lang="en-US" altLang="ja-JP" sz="1600" dirty="0" err="1" smtClean="0"/>
              <a:t>ITAreadme</a:t>
            </a:r>
            <a:r>
              <a:rPr lang="ja-JP" altLang="en-US" sz="1600" dirty="0" err="1"/>
              <a:t>と読</a:t>
            </a:r>
            <a:r>
              <a:rPr lang="ja-JP" altLang="en-US" sz="1600" dirty="0"/>
              <a:t>替表を作成することで</a:t>
            </a:r>
            <a:r>
              <a:rPr lang="ja-JP" altLang="en-US" sz="1600" dirty="0" smtClean="0"/>
              <a:t>、パッケージ中</a:t>
            </a:r>
            <a:r>
              <a:rPr lang="ja-JP" altLang="en-US" sz="1600" dirty="0"/>
              <a:t>のファイルを変</a:t>
            </a:r>
            <a:r>
              <a:rPr lang="ja-JP" altLang="en-US" sz="1600" dirty="0" smtClean="0"/>
              <a:t>更することなく</a:t>
            </a:r>
            <a:r>
              <a:rPr lang="ja-JP" altLang="en-US" sz="1600" dirty="0" smtClean="0">
                <a:solidFill>
                  <a:srgbClr val="FF0000"/>
                </a:solidFill>
              </a:rPr>
              <a:t>変数</a:t>
            </a:r>
            <a:r>
              <a:rPr lang="ja-JP" altLang="en-US" sz="1600" dirty="0">
                <a:solidFill>
                  <a:srgbClr val="FF0000"/>
                </a:solidFill>
              </a:rPr>
              <a:t>定義に必要な変更を加える</a:t>
            </a:r>
            <a:r>
              <a:rPr lang="ja-JP" altLang="en-US" sz="1600" dirty="0"/>
              <a:t>ことができます。</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sz="1600" dirty="0" smtClean="0"/>
          </a:p>
        </p:txBody>
      </p:sp>
      <p:sp>
        <p:nvSpPr>
          <p:cNvPr id="4" name="テキスト ボックス 3"/>
          <p:cNvSpPr txBox="1"/>
          <p:nvPr/>
        </p:nvSpPr>
        <p:spPr>
          <a:xfrm>
            <a:off x="323410" y="3140960"/>
            <a:ext cx="3816530" cy="3277820"/>
          </a:xfrm>
          <a:prstGeom prst="rect">
            <a:avLst/>
          </a:prstGeom>
          <a:solidFill>
            <a:schemeClr val="bg2">
              <a:lumMod val="85000"/>
            </a:schemeClr>
          </a:solidFill>
        </p:spPr>
        <p:txBody>
          <a:bodyPr wrap="square" rtlCol="0">
            <a:spAutoFit/>
          </a:bodyPr>
          <a:lstStyle/>
          <a:p>
            <a:r>
              <a:rPr lang="en-US" altLang="ja-JP" sz="900"/>
              <a:t>---</a:t>
            </a:r>
          </a:p>
          <a:p>
            <a:r>
              <a:rPr lang="en-US" altLang="ja-JP" sz="900"/>
              <a:t># sudo_defaults:</a:t>
            </a:r>
          </a:p>
          <a:p>
            <a:r>
              <a:rPr lang="en-US" altLang="ja-JP" sz="900"/>
              <a:t>#(</a:t>
            </a:r>
            <a:r>
              <a:rPr lang="ja-JP" altLang="en-US" sz="900"/>
              <a:t>中略</a:t>
            </a:r>
            <a:r>
              <a:rPr lang="en-US" altLang="ja-JP" sz="900"/>
              <a:t>)</a:t>
            </a:r>
            <a:r>
              <a:rPr lang="ja-JP" altLang="en-US" sz="900"/>
              <a:t> </a:t>
            </a:r>
            <a:r>
              <a:rPr lang="en-US" altLang="ja-JP" sz="900"/>
              <a:t>~~~~</a:t>
            </a:r>
          </a:p>
          <a:p>
            <a:r>
              <a:rPr lang="en-US" altLang="ja-JP" sz="900"/>
              <a:t># package name (version)</a:t>
            </a:r>
          </a:p>
          <a:p>
            <a:r>
              <a:rPr lang="en-US" altLang="ja-JP" sz="900"/>
              <a:t>sudo_package: sudo</a:t>
            </a:r>
          </a:p>
          <a:p>
            <a:r>
              <a:rPr lang="en-US" altLang="ja-JP" sz="900"/>
              <a:t># list of username or %groupname</a:t>
            </a:r>
          </a:p>
          <a:p>
            <a:r>
              <a:rPr lang="en-US" altLang="ja-JP" sz="900"/>
              <a:t>sudo_users: []</a:t>
            </a:r>
          </a:p>
          <a:p>
            <a:r>
              <a:rPr lang="en-US" altLang="ja-JP" sz="900"/>
              <a:t># list of username or %groupname and their defaults</a:t>
            </a:r>
          </a:p>
          <a:p>
            <a:r>
              <a:rPr lang="en-US" altLang="ja-JP" sz="900"/>
              <a:t>sudo_defaults: []</a:t>
            </a:r>
          </a:p>
          <a:p>
            <a:r>
              <a:rPr lang="en-US" altLang="ja-JP" sz="900"/>
              <a:t># default sudoers file</a:t>
            </a:r>
          </a:p>
          <a:p>
            <a:r>
              <a:rPr lang="en-US" altLang="ja-JP" sz="900"/>
              <a:t>sudo_sudoers_file: ansible</a:t>
            </a:r>
          </a:p>
          <a:p>
            <a:r>
              <a:rPr lang="en-US" altLang="ja-JP" sz="900"/>
              <a:t># path of the sudoers.d directory</a:t>
            </a:r>
          </a:p>
          <a:p>
            <a:r>
              <a:rPr lang="en-US" altLang="ja-JP" sz="900"/>
              <a:t>sudo_sudoers_d_path: /etc/sudoers.d</a:t>
            </a:r>
          </a:p>
          <a:p>
            <a:r>
              <a:rPr lang="en-US" altLang="ja-JP" sz="900"/>
              <a:t># delete other files in `sudo_sudoers_d_path`</a:t>
            </a:r>
          </a:p>
          <a:p>
            <a:r>
              <a:rPr lang="en-US" altLang="ja-JP" sz="900"/>
              <a:t>purge_other_sudoers_files: no</a:t>
            </a:r>
          </a:p>
          <a:p>
            <a:r>
              <a:rPr lang="en-US" altLang="ja-JP" sz="900" smtClean="0"/>
              <a:t>  </a:t>
            </a:r>
            <a:r>
              <a:rPr lang="en-US" altLang="ja-JP" sz="900"/>
              <a:t>- defaults: env_reset</a:t>
            </a:r>
          </a:p>
          <a:p>
            <a:r>
              <a:rPr lang="en-US" altLang="ja-JP" sz="900"/>
              <a:t>#  - name: user1</a:t>
            </a:r>
          </a:p>
          <a:p>
            <a:r>
              <a:rPr lang="en-US" altLang="ja-JP" sz="900"/>
              <a:t>#    defaults: requiretty</a:t>
            </a:r>
          </a:p>
          <a:p>
            <a:r>
              <a:rPr lang="en-US" altLang="ja-JP" sz="900"/>
              <a:t># sudo_users:</a:t>
            </a:r>
          </a:p>
          <a:p>
            <a:r>
              <a:rPr lang="en-US" altLang="ja-JP" sz="900"/>
              <a:t>#  - name: '%group1'</a:t>
            </a:r>
          </a:p>
          <a:p>
            <a:r>
              <a:rPr lang="en-US" altLang="ja-JP" sz="900"/>
              <a:t>#  - name: 'bar'</a:t>
            </a:r>
          </a:p>
          <a:p>
            <a:r>
              <a:rPr lang="en-US" altLang="ja-JP" sz="900"/>
              <a:t>#    nopasswd: yes</a:t>
            </a:r>
          </a:p>
          <a:p>
            <a:r>
              <a:rPr lang="en-US" altLang="ja-JP" sz="900" smtClean="0"/>
              <a:t>~~~~</a:t>
            </a:r>
            <a:endParaRPr lang="en-US" altLang="ja-JP" sz="900"/>
          </a:p>
        </p:txBody>
      </p:sp>
      <p:sp>
        <p:nvSpPr>
          <p:cNvPr id="5" name="角丸四角形 4"/>
          <p:cNvSpPr/>
          <p:nvPr/>
        </p:nvSpPr>
        <p:spPr bwMode="auto">
          <a:xfrm>
            <a:off x="3757550" y="3356990"/>
            <a:ext cx="3550829" cy="60844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7" name="角丸四角形 6"/>
          <p:cNvSpPr/>
          <p:nvPr/>
        </p:nvSpPr>
        <p:spPr bwMode="auto">
          <a:xfrm>
            <a:off x="3742310" y="4858507"/>
            <a:ext cx="2448340" cy="56789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smtClean="0">
                <a:ln w="0"/>
                <a:solidFill>
                  <a:srgbClr val="FF0000"/>
                </a:solidFill>
              </a:rPr>
              <a:t>ITAreadme</a:t>
            </a:r>
            <a:r>
              <a:rPr lang="ja-JP" altLang="en-US" sz="1400" b="1" smtClean="0">
                <a:ln w="0"/>
              </a:rPr>
              <a:t>を用いて構造を変更し、</a:t>
            </a:r>
            <a:r>
              <a:rPr lang="en-US" altLang="ja-JP" sz="1400" b="1">
                <a:ln w="0"/>
              </a:rPr>
              <a:t/>
            </a:r>
            <a:br>
              <a:rPr lang="en-US" altLang="ja-JP" sz="1400" b="1">
                <a:ln w="0"/>
              </a:rPr>
            </a:b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dirty="0" err="1" smtClean="0"/>
              <a:t>ITAreadme</a:t>
            </a:r>
            <a:r>
              <a:rPr lang="ja-JP" altLang="en-US" b="1" dirty="0" smtClean="0"/>
              <a:t>の記述</a:t>
            </a:r>
            <a:r>
              <a:rPr lang="en-US" altLang="ja-JP" sz="1600" dirty="0" smtClean="0"/>
              <a:t/>
            </a:r>
            <a:br>
              <a:rPr lang="en-US" altLang="ja-JP" sz="1600" dirty="0" smtClean="0"/>
            </a:br>
            <a:r>
              <a:rPr lang="en-US" altLang="ja-JP" sz="1600" dirty="0" err="1" smtClean="0"/>
              <a:t>ita_readme</a:t>
            </a:r>
            <a:r>
              <a:rPr lang="ja-JP" altLang="en-US" sz="1600" dirty="0" smtClean="0"/>
              <a:t>は、変数の定義を追加・変更するための設定ファイルです。</a:t>
            </a:r>
            <a:r>
              <a:rPr lang="en-US" altLang="ja-JP" sz="1600" dirty="0" smtClean="0"/>
              <a:t/>
            </a:r>
            <a:br>
              <a:rPr lang="en-US" altLang="ja-JP" sz="1600" dirty="0" smtClean="0"/>
            </a:br>
            <a:r>
              <a:rPr lang="en-US" altLang="ja-JP" sz="1400" dirty="0" smtClean="0"/>
              <a:t>※</a:t>
            </a:r>
            <a:r>
              <a:rPr lang="en-US" altLang="ja-JP" sz="1400" dirty="0" err="1" smtClean="0"/>
              <a:t>ITAreadme</a:t>
            </a:r>
            <a:r>
              <a:rPr lang="ja-JP" altLang="en-US" sz="1400" dirty="0" smtClean="0"/>
              <a:t>について、詳細</a:t>
            </a:r>
            <a:r>
              <a:rPr lang="ja-JP" altLang="en-US" sz="1400" dirty="0"/>
              <a:t>は</a:t>
            </a:r>
            <a:r>
              <a:rPr lang="ja-JP" altLang="en-US" sz="1400" kern="1200" dirty="0">
                <a:solidFill>
                  <a:srgbClr val="000000"/>
                </a:solidFill>
                <a:hlinkClick r:id="rId2"/>
              </a:rPr>
              <a:t>マニュアル</a:t>
            </a:r>
            <a:r>
              <a:rPr lang="ja-JP" altLang="en-US" sz="1400" dirty="0"/>
              <a:t>をご参照ください。</a:t>
            </a:r>
            <a:r>
              <a:rPr lang="en-US" altLang="ja-JP" sz="1800" dirty="0"/>
              <a:t/>
            </a:r>
            <a:br>
              <a:rPr lang="en-US" altLang="ja-JP" sz="1800" dirty="0"/>
            </a:br>
            <a:r>
              <a:rPr lang="en-US" altLang="ja-JP" sz="1600" dirty="0"/>
              <a:t/>
            </a:r>
            <a:br>
              <a:rPr lang="en-US" altLang="ja-JP" sz="1600" dirty="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t>
            </a: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(2/4</a:t>
            </a:r>
            <a:r>
              <a:rPr lang="en-US" altLang="ja-JP"/>
              <a:t>)</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193017541"/>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smtClean="0"/>
              <a:t>sudo_users</a:t>
            </a:r>
            <a:r>
              <a:rPr lang="en-US" altLang="ja-JP" sz="1400"/>
              <a:t>: </a:t>
            </a:r>
          </a:p>
          <a:p>
            <a:r>
              <a:rPr lang="en-US" altLang="ja-JP" sz="1400"/>
              <a:t> </a:t>
            </a:r>
            <a:r>
              <a:rPr lang="en-US" altLang="ja-JP" sz="140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a:t>ita_readme_</a:t>
            </a:r>
            <a:r>
              <a:rPr lang="en-US" altLang="ja-JP" sz="1600"/>
              <a:t>ansible-sudo-master</a:t>
            </a:r>
            <a:r>
              <a:rPr lang="en-US" altLang="ja-JP" sz="1600" kern="0"/>
              <a:t>.yml</a:t>
            </a:r>
            <a:endParaRPr kumimoji="1" lang="ja-JP" altLang="en-US" sz="160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読替表</a:t>
            </a:r>
            <a:r>
              <a:rPr lang="ja-JP" altLang="en-US" b="1" dirty="0" smtClean="0"/>
              <a:t>の</a:t>
            </a:r>
            <a:r>
              <a:rPr lang="ja-JP" altLang="en-US" b="1" dirty="0"/>
              <a:t>記述</a:t>
            </a:r>
            <a:r>
              <a:rPr lang="en-US" altLang="ja-JP" sz="1600" b="1" dirty="0" smtClean="0"/>
              <a:t/>
            </a:r>
            <a:br>
              <a:rPr lang="en-US" altLang="ja-JP" sz="1600" b="1" dirty="0" smtClean="0"/>
            </a:br>
            <a:r>
              <a:rPr lang="ja-JP" altLang="en-US" sz="1600" dirty="0" smtClean="0"/>
              <a:t>読替表は、</a:t>
            </a:r>
            <a:r>
              <a:rPr lang="en-US" altLang="ja-JP" sz="1600" dirty="0" smtClean="0"/>
              <a:t>defaults</a:t>
            </a:r>
            <a:r>
              <a:rPr lang="ja-JP" altLang="en-US" sz="1600" dirty="0" smtClean="0"/>
              <a:t>変数定義ファイルまたは</a:t>
            </a:r>
            <a:r>
              <a:rPr lang="en-US" altLang="ja-JP" sz="1600" dirty="0" err="1" smtClean="0"/>
              <a:t>ITAreadme</a:t>
            </a:r>
            <a:r>
              <a:rPr lang="ja-JP" altLang="en-US" sz="1600" dirty="0" smtClean="0"/>
              <a:t>に定義されている</a:t>
            </a:r>
            <a:r>
              <a:rPr lang="en-US" altLang="ja-JP" sz="1600" dirty="0" smtClean="0"/>
              <a:t/>
            </a:r>
            <a:br>
              <a:rPr lang="en-US" altLang="ja-JP" sz="1600" dirty="0" smtClean="0"/>
            </a:br>
            <a:r>
              <a:rPr lang="ja-JP" altLang="en-US" sz="1600" dirty="0" smtClean="0"/>
              <a:t>「</a:t>
            </a:r>
            <a:r>
              <a:rPr lang="en-US" altLang="ja-JP" sz="1600" dirty="0" smtClean="0"/>
              <a:t>VAR_...</a:t>
            </a:r>
            <a:r>
              <a:rPr lang="ja-JP" altLang="en-US" sz="1600" dirty="0" smtClean="0"/>
              <a:t>」以外の変数に対して、</a:t>
            </a:r>
            <a:r>
              <a:rPr lang="en-US" altLang="ja-JP" sz="1600" dirty="0" smtClean="0"/>
              <a:t>ITA</a:t>
            </a:r>
            <a:r>
              <a:rPr lang="ja-JP" altLang="en-US" sz="1600" dirty="0" smtClean="0"/>
              <a:t>で具体値を設定できるようにするファイルです。</a:t>
            </a:r>
            <a:r>
              <a:rPr lang="en-US" altLang="ja-JP" sz="1600" dirty="0" smtClean="0"/>
              <a:t/>
            </a:r>
            <a:br>
              <a:rPr lang="en-US" altLang="ja-JP" sz="1600" dirty="0" smtClean="0"/>
            </a:br>
            <a:r>
              <a:rPr lang="en-US" altLang="ja-JP" sz="1400" dirty="0" smtClean="0"/>
              <a:t>※</a:t>
            </a:r>
            <a:r>
              <a:rPr lang="ja-JP" altLang="en-US" sz="1400" dirty="0" smtClean="0"/>
              <a:t>読替表について、詳細は</a:t>
            </a:r>
            <a:r>
              <a:rPr lang="ja-JP" altLang="en-US" sz="1400" kern="1200" dirty="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r>
              <a:rPr lang="en-US" altLang="ja-JP" sz="1400" dirty="0" smtClean="0"/>
              <a:t/>
            </a:r>
            <a:br>
              <a:rPr lang="en-US" altLang="ja-JP" sz="14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(3/4</a:t>
            </a:r>
            <a:r>
              <a:rPr lang="en-US" altLang="ja-JP"/>
              <a:t>)</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294241505"/>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具体値</a:t>
                      </a:r>
                      <a:endParaRPr kumimoji="1" lang="ja-JP" altLang="en-US" sz="11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smtClean="0"/>
                        <a:t>example_sudoers</a:t>
                      </a:r>
                      <a:endParaRPr kumimoji="1" lang="ja-JP" altLang="en-US" sz="11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err="1" smtClean="0"/>
              <a:t>LCA_sudo_users</a:t>
            </a:r>
            <a:r>
              <a:rPr lang="en-US" altLang="ja-JP" sz="1400"/>
              <a:t>: </a:t>
            </a:r>
            <a:r>
              <a:rPr lang="en-US" altLang="ja-JP" sz="1400" smtClean="0"/>
              <a:t>sudo_users</a:t>
            </a:r>
            <a:endParaRPr lang="en-US" altLang="ja-JP" sz="1400"/>
          </a:p>
          <a:p>
            <a:r>
              <a:rPr lang="en-US" altLang="ja-JP" sz="1400" err="1" smtClean="0"/>
              <a:t>LCA_sudo_sudoers_file</a:t>
            </a:r>
            <a:r>
              <a:rPr lang="en-US" altLang="ja-JP" sz="1400"/>
              <a:t>: sudo_sudoers_file</a:t>
            </a:r>
            <a:endParaRPr kumimoji="1" lang="ja-JP" altLang="en-US" sz="140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smtClean="0"/>
              <a:t>ita_translation-table_</a:t>
            </a:r>
            <a:r>
              <a:rPr lang="en-US" altLang="ja-JP" sz="1600" smtClean="0"/>
              <a:t>ansible-sudo-master</a:t>
            </a:r>
            <a:r>
              <a:rPr lang="en-US" altLang="ja-JP" sz="1600" kern="0" smtClean="0"/>
              <a:t>.txt</a:t>
            </a:r>
            <a:endParaRPr kumimoji="1" lang="ja-JP" altLang="en-US" sz="160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(4/4</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３</a:t>
            </a:r>
          </a:p>
        </p:txBody>
      </p:sp>
      <p:sp>
        <p:nvSpPr>
          <p:cNvPr id="71" name="角丸四角形 70"/>
          <p:cNvSpPr/>
          <p:nvPr/>
        </p:nvSpPr>
        <p:spPr bwMode="auto">
          <a:xfrm>
            <a:off x="6085055" y="5355514"/>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705715714"/>
              </p:ext>
            </p:extLst>
          </p:nvPr>
        </p:nvGraphicFramePr>
        <p:xfrm>
          <a:off x="3635870" y="4315629"/>
          <a:ext cx="3749128" cy="1112520"/>
        </p:xfrm>
        <a:graphic>
          <a:graphicData uri="http://schemas.openxmlformats.org/drawingml/2006/table">
            <a:tbl>
              <a:tblPr firstRow="1" bandRow="1">
                <a:tableStyleId>{93296810-A885-4BE3-A3E7-6D5BEEA58F35}</a:tableStyleId>
              </a:tblPr>
              <a:tblGrid>
                <a:gridCol w="1874564">
                  <a:extLst>
                    <a:ext uri="{9D8B030D-6E8A-4147-A177-3AD203B41FA5}">
                      <a16:colId xmlns:a16="http://schemas.microsoft.com/office/drawing/2014/main" val="3914107317"/>
                    </a:ext>
                  </a:extLst>
                </a:gridCol>
                <a:gridCol w="1874564">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Sudoer</a:t>
                      </a:r>
                      <a:r>
                        <a:rPr kumimoji="1" lang="ja-JP" altLang="en-US" sz="1400" smtClean="0"/>
                        <a:t>登録</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0" y="3140880"/>
            <a:ext cx="2592359" cy="79219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pic>
        <p:nvPicPr>
          <p:cNvPr id="6" name="図 5"/>
          <p:cNvPicPr>
            <a:picLocks noChangeAspect="1"/>
          </p:cNvPicPr>
          <p:nvPr/>
        </p:nvPicPr>
        <p:blipFill>
          <a:blip r:embed="rId2"/>
          <a:stretch>
            <a:fillRect/>
          </a:stretch>
        </p:blipFill>
        <p:spPr>
          <a:xfrm>
            <a:off x="178371" y="3356990"/>
            <a:ext cx="4249610" cy="2100659"/>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ロールパッケージの登録</a:t>
            </a:r>
            <a:r>
              <a:rPr lang="en-US" altLang="ja-JP" sz="1600" dirty="0" smtClean="0"/>
              <a:t/>
            </a:r>
            <a:br>
              <a:rPr lang="en-US" altLang="ja-JP" sz="1600" dirty="0" smtClean="0"/>
            </a:br>
            <a:r>
              <a:rPr lang="ja-JP" altLang="en-US" sz="1600" dirty="0" smtClean="0"/>
              <a:t>作成したロールパッケージファイルを登録しましょう。</a:t>
            </a:r>
            <a:endParaRPr lang="en-US" altLang="ja-JP" sz="1600" dirty="0"/>
          </a:p>
          <a:p>
            <a:pPr marL="0" indent="0">
              <a:buNone/>
            </a:pP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メニュー</a:t>
            </a:r>
            <a:r>
              <a:rPr kumimoji="1" lang="en-US" altLang="ja-JP" sz="1600" dirty="0" smtClean="0"/>
              <a:t>: </a:t>
            </a:r>
            <a:r>
              <a:rPr kumimoji="1" lang="en-US" altLang="ja-JP" sz="1600" b="1" dirty="0" err="1" smtClean="0"/>
              <a:t>Ansible-LegacyRole</a:t>
            </a:r>
            <a:r>
              <a:rPr kumimoji="1" lang="en-US" altLang="ja-JP" sz="1600" b="1" dirty="0" smtClean="0"/>
              <a:t> &gt; </a:t>
            </a:r>
            <a:r>
              <a:rPr kumimoji="1" lang="ja-JP" altLang="en-US" sz="1600" b="1" dirty="0" smtClean="0"/>
              <a:t>ロールパッケージ管理</a:t>
            </a:r>
            <a:endParaRPr kumimoji="1"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a:t>
            </a:r>
            <a:r>
              <a:rPr lang="ja-JP" altLang="en-US" sz="1600" dirty="0" smtClean="0"/>
              <a:t>から作成した</a:t>
            </a:r>
            <a:r>
              <a:rPr lang="en-US" altLang="ja-JP" sz="1600" b="1" dirty="0" smtClean="0"/>
              <a:t>zip</a:t>
            </a:r>
            <a:r>
              <a:rPr lang="ja-JP" altLang="en-US" sz="1600" b="1" dirty="0" smtClean="0"/>
              <a:t>ファイル</a:t>
            </a:r>
            <a:r>
              <a:rPr lang="ja-JP" altLang="en-US" sz="1600" dirty="0" smtClean="0"/>
              <a:t>を</a:t>
            </a:r>
            <a:r>
              <a:rPr lang="ja-JP" altLang="en-US" sz="1600" dirty="0"/>
              <a:t>選択し</a:t>
            </a:r>
            <a:r>
              <a:rPr lang="ja-JP" altLang="en-US" sz="1600" dirty="0" smtClean="0"/>
              <a:t>、「</a:t>
            </a:r>
            <a:r>
              <a:rPr lang="ja-JP" altLang="en-US" sz="1600" dirty="0"/>
              <a:t>事前アップロード」を</a:t>
            </a:r>
            <a:r>
              <a:rPr lang="ja-JP" altLang="en-US" sz="1600" dirty="0" smtClean="0"/>
              <a:t>行う。</a:t>
            </a:r>
            <a:endParaRPr lang="en-US" altLang="ja-JP" sz="1600" dirty="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417241942"/>
              </p:ext>
            </p:extLst>
          </p:nvPr>
        </p:nvGraphicFramePr>
        <p:xfrm>
          <a:off x="179512" y="5693103"/>
          <a:ext cx="3879582" cy="370840"/>
        </p:xfrm>
        <a:graphic>
          <a:graphicData uri="http://schemas.openxmlformats.org/drawingml/2006/table">
            <a:tbl>
              <a:tblPr firstCol="1" bandRow="1">
                <a:tableStyleId>{93296810-A885-4BE3-A3E7-6D5BEEA58F35}</a:tableStyleId>
              </a:tblPr>
              <a:tblGrid>
                <a:gridCol w="1939791">
                  <a:extLst>
                    <a:ext uri="{9D8B030D-6E8A-4147-A177-3AD203B41FA5}">
                      <a16:colId xmlns:a16="http://schemas.microsoft.com/office/drawing/2014/main" val="566703531"/>
                    </a:ext>
                  </a:extLst>
                </a:gridCol>
                <a:gridCol w="1939791">
                  <a:extLst>
                    <a:ext uri="{9D8B030D-6E8A-4147-A177-3AD203B41FA5}">
                      <a16:colId xmlns:a16="http://schemas.microsoft.com/office/drawing/2014/main" val="1127822724"/>
                    </a:ext>
                  </a:extLst>
                </a:gridCol>
              </a:tblGrid>
              <a:tr h="370840">
                <a:tc>
                  <a:txBody>
                    <a:bodyPr/>
                    <a:lstStyle/>
                    <a:p>
                      <a:r>
                        <a:rPr kumimoji="1" lang="ja-JP" altLang="en-US" sz="1400" smtClean="0"/>
                        <a:t>ロールパッケージ名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err="1" smtClean="0"/>
                        <a:t>sudo</a:t>
                      </a:r>
                      <a:r>
                        <a:rPr kumimoji="1" lang="en-US" altLang="ja-JP" sz="1400" dirty="0" smtClean="0"/>
                        <a:t>-master</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sp>
        <p:nvSpPr>
          <p:cNvPr id="7" name="角丸四角形 6"/>
          <p:cNvSpPr/>
          <p:nvPr/>
        </p:nvSpPr>
        <p:spPr bwMode="auto">
          <a:xfrm>
            <a:off x="539440" y="3717040"/>
            <a:ext cx="2448340" cy="108015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lang="ja-JP" altLang="en-US" b="1" smtClean="0"/>
              <a:t>ロール名</a:t>
            </a:r>
            <a:r>
              <a:rPr kumimoji="1" lang="ja-JP" altLang="en-US" b="1" smtClean="0"/>
              <a:t>を登録する</a:t>
            </a:r>
            <a:r>
              <a:rPr lang="en-US" altLang="ja-JP" b="1"/>
              <a:t/>
            </a:r>
            <a:br>
              <a:rPr lang="en-US" altLang="ja-JP" b="1"/>
            </a:br>
            <a:r>
              <a:rPr kumimoji="1" lang="en-US" altLang="ja-JP" sz="1600" smtClean="0"/>
              <a:t>Movement</a:t>
            </a:r>
            <a:r>
              <a:rPr kumimoji="1" lang="ja-JP" altLang="en-US" sz="1600" smtClean="0"/>
              <a:t>に個別のロール名を登録しましょう。</a:t>
            </a:r>
            <a:r>
              <a:rPr kumimoji="1" lang="en-US" altLang="ja-JP" sz="1600" smtClean="0"/>
              <a:t/>
            </a:r>
            <a:br>
              <a:rPr kumimoji="1" lang="en-US" altLang="ja-JP" sz="1600" smtClean="0"/>
            </a:b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en-US" altLang="ja-JP" sz="1600" b="1" smtClean="0"/>
              <a:t>Ansible-LegacyRole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a:p>
          <a:p>
            <a:pPr marL="0" indent="0">
              <a:buNone/>
            </a:pPr>
            <a:endParaRPr lang="en-US" altLang="ja-JP" sz="1600" smtClean="0"/>
          </a:p>
        </p:txBody>
      </p:sp>
      <p:graphicFrame>
        <p:nvGraphicFramePr>
          <p:cNvPr id="4" name="表 3"/>
          <p:cNvGraphicFramePr>
            <a:graphicFrameLocks noGrp="1"/>
          </p:cNvGraphicFramePr>
          <p:nvPr>
            <p:extLst>
              <p:ext uri="{D42A27DB-BD31-4B8C-83A1-F6EECF244321}">
                <p14:modId xmlns:p14="http://schemas.microsoft.com/office/powerpoint/2010/main" val="3495591698"/>
              </p:ext>
            </p:extLst>
          </p:nvPr>
        </p:nvGraphicFramePr>
        <p:xfrm>
          <a:off x="179512" y="4904182"/>
          <a:ext cx="7279952" cy="609600"/>
        </p:xfrm>
        <a:graphic>
          <a:graphicData uri="http://schemas.openxmlformats.org/drawingml/2006/table">
            <a:tbl>
              <a:tblPr firstRow="1" bandRow="1">
                <a:tableStyleId>{93296810-A885-4BE3-A3E7-6D5BEEA58F35}</a:tableStyleId>
              </a:tblPr>
              <a:tblGrid>
                <a:gridCol w="1440078">
                  <a:extLst>
                    <a:ext uri="{9D8B030D-6E8A-4147-A177-3AD203B41FA5}">
                      <a16:colId xmlns:a16="http://schemas.microsoft.com/office/drawing/2014/main" val="3655207279"/>
                    </a:ext>
                  </a:extLst>
                </a:gridCol>
                <a:gridCol w="1800250">
                  <a:extLst>
                    <a:ext uri="{9D8B030D-6E8A-4147-A177-3AD203B41FA5}">
                      <a16:colId xmlns:a16="http://schemas.microsoft.com/office/drawing/2014/main" val="2009616631"/>
                    </a:ext>
                  </a:extLst>
                </a:gridCol>
                <a:gridCol w="23763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ロールパッケージ名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96927" y="5602618"/>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grpSp>
        <p:nvGrpSpPr>
          <p:cNvPr id="5" name="グループ化 4"/>
          <p:cNvGrpSpPr/>
          <p:nvPr/>
        </p:nvGrpSpPr>
        <p:grpSpPr>
          <a:xfrm>
            <a:off x="179512" y="2996940"/>
            <a:ext cx="4299888" cy="1471014"/>
            <a:chOff x="179512" y="2996940"/>
            <a:chExt cx="4299888" cy="1471014"/>
          </a:xfrm>
        </p:grpSpPr>
        <p:pic>
          <p:nvPicPr>
            <p:cNvPr id="9" name="図 8"/>
            <p:cNvPicPr>
              <a:picLocks noChangeAspect="1"/>
            </p:cNvPicPr>
            <p:nvPr/>
          </p:nvPicPr>
          <p:blipFill>
            <a:blip r:embed="rId2"/>
            <a:stretch>
              <a:fillRect/>
            </a:stretch>
          </p:blipFill>
          <p:spPr>
            <a:xfrm>
              <a:off x="179512" y="2996940"/>
              <a:ext cx="4299888" cy="1471014"/>
            </a:xfrm>
            <a:prstGeom prst="rect">
              <a:avLst/>
            </a:prstGeom>
          </p:spPr>
        </p:pic>
        <p:sp>
          <p:nvSpPr>
            <p:cNvPr id="7" name="角丸四角形 6"/>
            <p:cNvSpPr/>
            <p:nvPr/>
          </p:nvSpPr>
          <p:spPr bwMode="auto">
            <a:xfrm>
              <a:off x="617168" y="3303921"/>
              <a:ext cx="3862232" cy="55713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オペレーションの新規登録</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lnSpc>
                <a:spcPct val="150000"/>
              </a:lnSpc>
              <a:buNone/>
            </a:pPr>
            <a:endParaRPr kumimoji="1"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投入オペレーション一覧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pic>
        <p:nvPicPr>
          <p:cNvPr id="9" name="図 8"/>
          <p:cNvPicPr>
            <a:picLocks noChangeAspect="1"/>
          </p:cNvPicPr>
          <p:nvPr/>
        </p:nvPicPr>
        <p:blipFill>
          <a:blip r:embed="rId2"/>
          <a:stretch>
            <a:fillRect/>
          </a:stretch>
        </p:blipFill>
        <p:spPr>
          <a:xfrm>
            <a:off x="179510" y="3215060"/>
            <a:ext cx="3960429" cy="1924346"/>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442714568"/>
              </p:ext>
            </p:extLst>
          </p:nvPr>
        </p:nvGraphicFramePr>
        <p:xfrm>
          <a:off x="3347830" y="4816838"/>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LegacyRole_Practice</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645030"/>
            <a:ext cx="24483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機器一覧への登録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機器一覧へホストを登録する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pic>
        <p:nvPicPr>
          <p:cNvPr id="7" name="図 6"/>
          <p:cNvPicPr>
            <a:picLocks noChangeAspect="1"/>
          </p:cNvPicPr>
          <p:nvPr/>
        </p:nvPicPr>
        <p:blipFill rotWithShape="1">
          <a:blip r:embed="rId2"/>
          <a:srcRect r="1313"/>
          <a:stretch/>
        </p:blipFill>
        <p:spPr>
          <a:xfrm>
            <a:off x="179512" y="2810899"/>
            <a:ext cx="8569068" cy="1803142"/>
          </a:xfrm>
          <a:prstGeom prst="rect">
            <a:avLst/>
          </a:prstGeom>
        </p:spPr>
      </p:pic>
      <p:sp>
        <p:nvSpPr>
          <p:cNvPr id="8" name="角丸四角形 7"/>
          <p:cNvSpPr/>
          <p:nvPr/>
        </p:nvSpPr>
        <p:spPr bwMode="auto">
          <a:xfrm>
            <a:off x="755470" y="3063720"/>
            <a:ext cx="201628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7164360" y="3063720"/>
            <a:ext cx="100814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303170481"/>
              </p:ext>
            </p:extLst>
          </p:nvPr>
        </p:nvGraphicFramePr>
        <p:xfrm>
          <a:off x="4332256" y="4270626"/>
          <a:ext cx="3816530" cy="2203532"/>
        </p:xfrm>
        <a:graphic>
          <a:graphicData uri="http://schemas.openxmlformats.org/drawingml/2006/table">
            <a:tbl>
              <a:tblPr firstRow="1" bandRow="1">
                <a:tableStyleId>{93296810-A885-4BE3-A3E7-6D5BEEA58F35}</a:tableStyleId>
              </a:tblPr>
              <a:tblGrid>
                <a:gridCol w="1728240">
                  <a:extLst>
                    <a:ext uri="{9D8B030D-6E8A-4147-A177-3AD203B41FA5}">
                      <a16:colId xmlns:a16="http://schemas.microsoft.com/office/drawing/2014/main" val="2119812807"/>
                    </a:ext>
                  </a:extLst>
                </a:gridCol>
                <a:gridCol w="208829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入力内容</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0" name="角丸四角形 9"/>
          <p:cNvSpPr/>
          <p:nvPr/>
        </p:nvSpPr>
        <p:spPr bwMode="auto">
          <a:xfrm>
            <a:off x="4067930" y="3063720"/>
            <a:ext cx="194427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823821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95011" y="2132820"/>
            <a:ext cx="2469094" cy="430567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パラメータシート作成</a:t>
            </a:r>
            <a:r>
              <a:rPr lang="en-US" altLang="ja-JP" smtClean="0"/>
              <a:t>(1/2)</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b="1">
                <a:solidFill>
                  <a:schemeClr val="accent3">
                    <a:lumMod val="75000"/>
                    <a:lumOff val="25000"/>
                  </a:schemeClr>
                </a:solidFill>
              </a:rPr>
              <a:t/>
            </a:r>
            <a:br>
              <a:rPr lang="en-US" altLang="ja-JP" b="1">
                <a:solidFill>
                  <a:schemeClr val="accent3">
                    <a:lumMod val="75000"/>
                    <a:lumOff val="25000"/>
                  </a:schemeClr>
                </a:solidFill>
              </a:rPr>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mtClean="0"/>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399660180"/>
              </p:ext>
            </p:extLst>
          </p:nvPr>
        </p:nvGraphicFramePr>
        <p:xfrm>
          <a:off x="2941787" y="3729672"/>
          <a:ext cx="4320600" cy="14381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3036137">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LegacyRole</a:t>
                      </a:r>
                      <a:r>
                        <a:rPr kumimoji="1" lang="ja-JP" altLang="en-US" sz="1400" smtClean="0"/>
                        <a:t>実践</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95419" y="2852920"/>
            <a:ext cx="2160301"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20615" y="2725909"/>
            <a:ext cx="4488235" cy="287602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a:t>
            </a:r>
            <a:r>
              <a:rPr lang="ja-JP" altLang="en-US"/>
              <a:t>パラメータシート作成</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262272" y="2745382"/>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767122698"/>
              </p:ext>
            </p:extLst>
          </p:nvPr>
        </p:nvGraphicFramePr>
        <p:xfrm>
          <a:off x="4828452" y="2751623"/>
          <a:ext cx="4166822" cy="863322"/>
        </p:xfrm>
        <a:graphic>
          <a:graphicData uri="http://schemas.openxmlformats.org/drawingml/2006/table">
            <a:tbl>
              <a:tblPr firstRow="1" bandRow="1">
                <a:tableStyleId>{93296810-A885-4BE3-A3E7-6D5BEEA58F35}</a:tableStyleId>
              </a:tblPr>
              <a:tblGrid>
                <a:gridCol w="1640626">
                  <a:extLst>
                    <a:ext uri="{9D8B030D-6E8A-4147-A177-3AD203B41FA5}">
                      <a16:colId xmlns:a16="http://schemas.microsoft.com/office/drawing/2014/main" val="2131603622"/>
                    </a:ext>
                  </a:extLst>
                </a:gridCol>
                <a:gridCol w="1424294">
                  <a:extLst>
                    <a:ext uri="{9D8B030D-6E8A-4147-A177-3AD203B41FA5}">
                      <a16:colId xmlns:a16="http://schemas.microsoft.com/office/drawing/2014/main" val="428160483"/>
                    </a:ext>
                  </a:extLst>
                </a:gridCol>
                <a:gridCol w="1101902">
                  <a:extLst>
                    <a:ext uri="{9D8B030D-6E8A-4147-A177-3AD203B41FA5}">
                      <a16:colId xmlns:a16="http://schemas.microsoft.com/office/drawing/2014/main" val="2290200986"/>
                    </a:ext>
                  </a:extLst>
                </a:gridCol>
              </a:tblGrid>
              <a:tr h="260268">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err="1" smtClean="0"/>
                        <a:t>sudoer_name</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86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2291483" y="4948099"/>
            <a:ext cx="3000415" cy="1403220"/>
          </a:xfrm>
          <a:prstGeom prst="rect">
            <a:avLst/>
          </a:prstGeom>
        </p:spPr>
      </p:pic>
      <p:sp>
        <p:nvSpPr>
          <p:cNvPr id="23" name="角丸四角形 22"/>
          <p:cNvSpPr/>
          <p:nvPr/>
        </p:nvSpPr>
        <p:spPr bwMode="auto">
          <a:xfrm>
            <a:off x="2267680" y="615508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角丸四角形 23"/>
          <p:cNvSpPr/>
          <p:nvPr/>
        </p:nvSpPr>
        <p:spPr bwMode="auto">
          <a:xfrm>
            <a:off x="978662" y="2613765"/>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6" name="角丸四角形 25"/>
          <p:cNvSpPr/>
          <p:nvPr/>
        </p:nvSpPr>
        <p:spPr bwMode="auto">
          <a:xfrm>
            <a:off x="4791609" y="234885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27" name="円形吹き出し 26"/>
          <p:cNvSpPr/>
          <p:nvPr/>
        </p:nvSpPr>
        <p:spPr bwMode="auto">
          <a:xfrm>
            <a:off x="4517335" y="2501883"/>
            <a:ext cx="301542" cy="312200"/>
          </a:xfrm>
          <a:prstGeom prst="wedgeEllipseCallout">
            <a:avLst>
              <a:gd name="adj1" fmla="val -153035"/>
              <a:gd name="adj2" fmla="val 6422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8" name="角丸四角形 27"/>
          <p:cNvSpPr/>
          <p:nvPr/>
        </p:nvSpPr>
        <p:spPr bwMode="auto">
          <a:xfrm>
            <a:off x="3271016" y="5975661"/>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9" name="円形吹き出し 28"/>
          <p:cNvSpPr/>
          <p:nvPr/>
        </p:nvSpPr>
        <p:spPr bwMode="auto">
          <a:xfrm>
            <a:off x="3059790" y="599898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
        <p:nvSpPr>
          <p:cNvPr id="20" name="円形吹き出し 19"/>
          <p:cNvSpPr/>
          <p:nvPr/>
        </p:nvSpPr>
        <p:spPr bwMode="auto">
          <a:xfrm>
            <a:off x="705081" y="2635658"/>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smtClean="0"/>
              <a:t>データの登録</a:t>
            </a:r>
            <a:endParaRPr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a:t>
            </a:r>
            <a:r>
              <a:rPr lang="en-US" altLang="ja-JP" sz="1600" b="1" smtClean="0"/>
              <a:t>&gt;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782701674"/>
              </p:ext>
            </p:extLst>
          </p:nvPr>
        </p:nvGraphicFramePr>
        <p:xfrm>
          <a:off x="251400" y="5382552"/>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sudoer_name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example_name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example_sudoers</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
        <p:nvSpPr>
          <p:cNvPr id="6" name="テキスト ボックス 5"/>
          <p:cNvSpPr txBox="1"/>
          <p:nvPr/>
        </p:nvSpPr>
        <p:spPr>
          <a:xfrm>
            <a:off x="179512" y="5013220"/>
            <a:ext cx="2736258" cy="369332"/>
          </a:xfrm>
          <a:prstGeom prst="rect">
            <a:avLst/>
          </a:prstGeom>
          <a:noFill/>
        </p:spPr>
        <p:txBody>
          <a:bodyPr wrap="square" rtlCol="0">
            <a:spAutoFit/>
          </a:bodyPr>
          <a:lstStyle/>
          <a:p>
            <a:r>
              <a:rPr kumimoji="1" lang="ja-JP" altLang="en-US" u="sng" smtClean="0"/>
              <a:t>入力例</a:t>
            </a:r>
            <a:endParaRPr kumimoji="1" lang="ja-JP" altLang="en-US" u="sng"/>
          </a:p>
        </p:txBody>
      </p:sp>
      <p:sp>
        <p:nvSpPr>
          <p:cNvPr id="7" name="角丸四角形 6"/>
          <p:cNvSpPr/>
          <p:nvPr/>
        </p:nvSpPr>
        <p:spPr bwMode="auto">
          <a:xfrm>
            <a:off x="683460" y="3640592"/>
            <a:ext cx="5934016"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代入値自動登録設定を行う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smtClean="0"/>
              <a:t/>
            </a:r>
            <a:br>
              <a:rPr lang="en-US" altLang="ja-JP" sz="1600" dirty="0" smtClean="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7" name="図 6"/>
          <p:cNvPicPr>
            <a:picLocks noChangeAspect="1"/>
          </p:cNvPicPr>
          <p:nvPr/>
        </p:nvPicPr>
        <p:blipFill>
          <a:blip r:embed="rId2"/>
          <a:stretch>
            <a:fillRect/>
          </a:stretch>
        </p:blipFill>
        <p:spPr>
          <a:xfrm>
            <a:off x="179512" y="2856201"/>
            <a:ext cx="8803480" cy="1513415"/>
          </a:xfrm>
          <a:prstGeom prst="rect">
            <a:avLst/>
          </a:prstGeom>
        </p:spPr>
      </p:pic>
      <p:sp>
        <p:nvSpPr>
          <p:cNvPr id="2" name="タイトル 1"/>
          <p:cNvSpPr>
            <a:spLocks noGrp="1"/>
          </p:cNvSpPr>
          <p:nvPr>
            <p:ph type="title"/>
          </p:nvPr>
        </p:nvSpPr>
        <p:spPr/>
        <p:txBody>
          <a:bodyPr/>
          <a:lstStyle/>
          <a:p>
            <a:r>
              <a:rPr lang="en-US" altLang="ja-JP" smtClean="0"/>
              <a:t>2.8</a:t>
            </a:r>
            <a:r>
              <a:rPr lang="ja-JP" altLang="en-US" smtClean="0"/>
              <a:t> </a:t>
            </a:r>
            <a:r>
              <a:rPr lang="zh-TW" altLang="en-US" smtClean="0"/>
              <a:t>代入値</a:t>
            </a:r>
            <a:r>
              <a:rPr lang="zh-TW" altLang="en-US"/>
              <a:t>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580027340"/>
              </p:ext>
            </p:extLst>
          </p:nvPr>
        </p:nvGraphicFramePr>
        <p:xfrm>
          <a:off x="251399" y="4495328"/>
          <a:ext cx="8712113"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2016280">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メンバー変数名</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err="1" smtClean="0"/>
                        <a:t>LCA_sudo_sudoers_file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空欄</a:t>
                      </a:r>
                      <a:r>
                        <a:rPr kumimoji="1" lang="en-US" altLang="ja-JP" sz="1200" smtClean="0"/>
                        <a:t>)</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1" y="3140960"/>
            <a:ext cx="446462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6948330" y="3138654"/>
            <a:ext cx="136819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.9 </a:t>
            </a:r>
            <a:r>
              <a:rPr kumimoji="1" lang="ja-JP" altLang="en-US" smtClean="0"/>
              <a:t>代入値・対象ホストの確認</a:t>
            </a:r>
            <a:endParaRPr kumimoji="1" lang="ja-JP" altLang="en-US"/>
          </a:p>
        </p:txBody>
      </p:sp>
      <p:pic>
        <p:nvPicPr>
          <p:cNvPr id="6" name="図 5"/>
          <p:cNvPicPr>
            <a:picLocks noChangeAspect="1"/>
          </p:cNvPicPr>
          <p:nvPr/>
        </p:nvPicPr>
        <p:blipFill>
          <a:blip r:embed="rId2"/>
          <a:stretch>
            <a:fillRect/>
          </a:stretch>
        </p:blipFill>
        <p:spPr>
          <a:xfrm>
            <a:off x="171232" y="4930578"/>
            <a:ext cx="8504705" cy="1091820"/>
          </a:xfrm>
          <a:prstGeom prst="rect">
            <a:avLst/>
          </a:prstGeom>
        </p:spPr>
      </p:pic>
      <p:pic>
        <p:nvPicPr>
          <p:cNvPr id="4" name="図 3"/>
          <p:cNvPicPr>
            <a:picLocks noChangeAspect="1"/>
          </p:cNvPicPr>
          <p:nvPr/>
        </p:nvPicPr>
        <p:blipFill rotWithShape="1">
          <a:blip r:embed="rId3"/>
          <a:srcRect b="28225"/>
          <a:stretch/>
        </p:blipFill>
        <p:spPr>
          <a:xfrm>
            <a:off x="198328" y="3340449"/>
            <a:ext cx="6834504" cy="1162955"/>
          </a:xfrm>
          <a:prstGeom prst="rect">
            <a:avLst/>
          </a:prstGeom>
        </p:spPr>
      </p:pic>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作業対象ホスト＆ </a:t>
            </a:r>
            <a:r>
              <a:rPr lang="en-US" altLang="ja-JP" sz="1600" b="1" smtClean="0"/>
              <a:t>Ansible-</a:t>
            </a:r>
            <a:r>
              <a:rPr lang="en-US" altLang="ja-JP" sz="1600" b="1" err="1" smtClean="0"/>
              <a:t>LegacyRole</a:t>
            </a:r>
            <a:r>
              <a:rPr lang="en-US" altLang="ja-JP" sz="1600" b="1" smtClean="0"/>
              <a:t>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sp>
        <p:nvSpPr>
          <p:cNvPr id="8" name="角丸四角形 7"/>
          <p:cNvSpPr/>
          <p:nvPr/>
        </p:nvSpPr>
        <p:spPr bwMode="auto">
          <a:xfrm>
            <a:off x="5292100" y="3717039"/>
            <a:ext cx="1633320" cy="57608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7184600" y="5243870"/>
            <a:ext cx="1491338" cy="5614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テキスト ボックス 8"/>
          <p:cNvSpPr txBox="1"/>
          <p:nvPr/>
        </p:nvSpPr>
        <p:spPr>
          <a:xfrm>
            <a:off x="104539" y="3071580"/>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1" name="テキスト ボックス 10"/>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 </a:t>
            </a:r>
            <a:r>
              <a:rPr kumimoji="1" lang="ja-JP" altLang="en-US" smtClean="0"/>
              <a:t>作業の実行 </a:t>
            </a:r>
            <a:r>
              <a:rPr lang="en-US" altLang="ja-JP"/>
              <a:t>(1/2)</a:t>
            </a:r>
            <a:endParaRPr kumimoji="1" lang="ja-JP" altLang="en-US"/>
          </a:p>
        </p:txBody>
      </p:sp>
      <p:pic>
        <p:nvPicPr>
          <p:cNvPr id="4" name="図 3"/>
          <p:cNvPicPr>
            <a:picLocks noChangeAspect="1"/>
          </p:cNvPicPr>
          <p:nvPr/>
        </p:nvPicPr>
        <p:blipFill>
          <a:blip r:embed="rId2"/>
          <a:stretch>
            <a:fillRect/>
          </a:stretch>
        </p:blipFill>
        <p:spPr>
          <a:xfrm>
            <a:off x="183368" y="2420860"/>
            <a:ext cx="7275434" cy="3816530"/>
          </a:xfrm>
          <a:prstGeom prst="rect">
            <a:avLst/>
          </a:prstGeom>
        </p:spPr>
      </p:pic>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a:t/>
            </a:r>
            <a:br>
              <a:rPr lang="en-US" altLang="ja-JP" sz="1600"/>
            </a:br>
            <a:r>
              <a:rPr lang="en-US" altLang="ja-JP" sz="1600" smtClean="0"/>
              <a:t>Conductor</a:t>
            </a:r>
            <a:r>
              <a:rPr lang="ja-JP" altLang="en-US" sz="1600" smtClean="0"/>
              <a:t>の作成を省き、</a:t>
            </a:r>
            <a:r>
              <a:rPr lang="ja-JP" altLang="en-US" sz="1600" smtClean="0">
                <a:solidFill>
                  <a:srgbClr val="FF0000"/>
                </a:solidFill>
              </a:rPr>
              <a:t>直接実行</a:t>
            </a:r>
            <a:r>
              <a:rPr lang="ja-JP" altLang="en-US" sz="1600" smtClean="0"/>
              <a:t>機能を使用しましょう。</a:t>
            </a:r>
            <a:r>
              <a:rPr lang="en-US" altLang="ja-JP" sz="1600"/>
              <a:t/>
            </a:r>
            <a:br>
              <a:rPr lang="en-US" altLang="ja-JP" sz="1600"/>
            </a:br>
            <a:endParaRPr lang="en-US" altLang="ja-JP" sz="1600"/>
          </a:p>
          <a:p>
            <a:pPr marL="0" indent="0">
              <a:buNone/>
            </a:pPr>
            <a:r>
              <a:rPr lang="ja-JP" altLang="en-US" sz="1600" smtClean="0"/>
              <a:t>メニュー</a:t>
            </a:r>
            <a:r>
              <a:rPr lang="en-US" altLang="ja-JP" sz="1600" smtClean="0"/>
              <a:t>: </a:t>
            </a:r>
            <a:r>
              <a:rPr lang="en-US" altLang="ja-JP" sz="1600" b="1"/>
              <a:t>Ansible-</a:t>
            </a:r>
            <a:r>
              <a:rPr lang="en-US" altLang="ja-JP" sz="1600" b="1" err="1"/>
              <a:t>LegacyRole</a:t>
            </a:r>
            <a:r>
              <a:rPr lang="en-US" altLang="ja-JP" sz="1600" b="1"/>
              <a:t> &gt; </a:t>
            </a:r>
            <a:r>
              <a:rPr lang="ja-JP" altLang="en-US" sz="1600" b="1" smtClean="0"/>
              <a:t>作業実行</a:t>
            </a:r>
            <a:endParaRPr lang="en-US" altLang="ja-JP" sz="1600"/>
          </a:p>
          <a:p>
            <a:pPr marL="0" indent="0">
              <a:buNone/>
            </a:pPr>
            <a:endParaRPr kumimoji="1" lang="en-US" altLang="ja-JP" sz="1800" smtClean="0"/>
          </a:p>
          <a:p>
            <a:pPr marL="457200" indent="-457200">
              <a:buFont typeface="+mj-ea"/>
              <a:buAutoNum type="circleNumDbPlain"/>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sp>
        <p:nvSpPr>
          <p:cNvPr id="8" name="角丸四角形 7"/>
          <p:cNvSpPr/>
          <p:nvPr/>
        </p:nvSpPr>
        <p:spPr bwMode="auto">
          <a:xfrm>
            <a:off x="1115520" y="3537989"/>
            <a:ext cx="6120850" cy="1656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115520" y="4931448"/>
            <a:ext cx="4536630" cy="12681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2843761" y="4191576"/>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2692989" y="4453743"/>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4" name="角丸四角形 13"/>
          <p:cNvSpPr/>
          <p:nvPr/>
        </p:nvSpPr>
        <p:spPr bwMode="auto">
          <a:xfrm>
            <a:off x="1916011" y="6006660"/>
            <a:ext cx="927749" cy="20222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848257" y="5058261"/>
            <a:ext cx="3197035" cy="1345755"/>
            <a:chOff x="5244298" y="5000704"/>
            <a:chExt cx="3197035" cy="1345755"/>
          </a:xfrm>
        </p:grpSpPr>
        <p:sp>
          <p:nvSpPr>
            <p:cNvPr id="22" name="角丸四角形 21"/>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23"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6" name="角丸四角形 5"/>
          <p:cNvSpPr/>
          <p:nvPr/>
        </p:nvSpPr>
        <p:spPr bwMode="auto">
          <a:xfrm>
            <a:off x="2843761" y="2815325"/>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2692989" y="3077492"/>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2" name="角丸四角形 11"/>
          <p:cNvSpPr/>
          <p:nvPr/>
        </p:nvSpPr>
        <p:spPr bwMode="auto">
          <a:xfrm>
            <a:off x="2850512" y="5589300"/>
            <a:ext cx="2160300" cy="301779"/>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9740" y="5721187"/>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2.10</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作業を実行する</a:t>
            </a:r>
            <a:r>
              <a:rPr lang="ja-JP" altLang="en-US" sz="1600" dirty="0" smtClean="0"/>
              <a:t>と画面が遷移し、</a:t>
            </a:r>
            <a:r>
              <a:rPr lang="ja-JP" altLang="en-US" sz="1600" dirty="0" smtClean="0">
                <a:solidFill>
                  <a:srgbClr val="FF0000"/>
                </a:solidFill>
              </a:rPr>
              <a:t>実行ステータス</a:t>
            </a:r>
            <a:r>
              <a:rPr lang="ja-JP" altLang="en-US" sz="1600" dirty="0" smtClean="0"/>
              <a:t>や</a:t>
            </a:r>
            <a:r>
              <a:rPr lang="ja-JP" altLang="en-US" sz="1600" dirty="0" smtClean="0">
                <a:solidFill>
                  <a:srgbClr val="FF0000"/>
                </a:solidFill>
              </a:rPr>
              <a:t>ログ</a:t>
            </a:r>
            <a:r>
              <a:rPr lang="ja-JP" altLang="en-US" sz="1600" dirty="0" smtClean="0"/>
              <a:t>が表示されます。</a:t>
            </a:r>
            <a:r>
              <a:rPr kumimoji="1" lang="en-US" altLang="ja-JP" sz="1600" dirty="0" smtClean="0"/>
              <a:t/>
            </a:r>
            <a:br>
              <a:rPr kumimoji="1" lang="en-US" altLang="ja-JP" sz="1600" dirty="0" smtClean="0"/>
            </a:br>
            <a:endParaRPr kumimoji="1" lang="en-US" altLang="ja-JP" sz="1600" dirty="0" smtClean="0"/>
          </a:p>
          <a:p>
            <a:pPr marL="0" indent="0">
              <a:buNone/>
            </a:pPr>
            <a:r>
              <a:rPr kumimoji="1" lang="ja-JP" altLang="en-US" sz="1600" dirty="0" smtClean="0"/>
              <a:t>メニュー： </a:t>
            </a:r>
            <a:r>
              <a:rPr lang="en-US" altLang="ja-JP" sz="1600" b="1" dirty="0" err="1"/>
              <a:t>Ansible-LegacyRole</a:t>
            </a:r>
            <a:r>
              <a:rPr lang="en-US" altLang="ja-JP" sz="1600" b="1" dirty="0"/>
              <a:t> &gt; </a:t>
            </a:r>
            <a:r>
              <a:rPr lang="ja-JP" altLang="en-US" sz="1600" b="1" dirty="0" smtClean="0"/>
              <a:t>作業状態確認</a:t>
            </a:r>
            <a:endParaRPr lang="en-US" altLang="ja-JP" sz="1600" dirty="0"/>
          </a:p>
          <a:p>
            <a:pPr marL="0" indent="0">
              <a:buNone/>
            </a:pPr>
            <a:endParaRPr kumimoji="1" lang="ja-JP" altLang="en-US" sz="1600" dirty="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259539" y="5085230"/>
            <a:ext cx="2304321" cy="2511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a:t>
            </a:r>
            <a:r>
              <a:rPr lang="en-US" altLang="ja-JP" smtClean="0"/>
              <a:t>3</a:t>
            </a:r>
            <a:r>
              <a:rPr lang="ja-JP" altLang="en-US" smtClean="0"/>
              <a:t>章 </a:t>
            </a:r>
            <a:r>
              <a:rPr lang="en-US" altLang="ja-JP" smtClean="0"/>
              <a:t>Ansible-Pioneer</a:t>
            </a:r>
            <a:r>
              <a:rPr lang="ja-JP" altLang="en-US"/>
              <a:t>編</a:t>
            </a:r>
            <a:endParaRPr kumimoji="1" lang="ja-JP" altLang="en-US"/>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a:t>本書</a:t>
            </a:r>
            <a:r>
              <a:rPr lang="ja-JP" altLang="en-US" sz="1600" dirty="0" smtClean="0"/>
              <a:t>で</a:t>
            </a:r>
            <a:r>
              <a:rPr lang="ja-JP" altLang="en-US" sz="1600" dirty="0"/>
              <a:t>使用</a:t>
            </a:r>
            <a:r>
              <a:rPr lang="ja-JP" altLang="en-US" sz="1600" dirty="0" smtClean="0"/>
              <a:t>する作業環境は以下の通りです。</a:t>
            </a:r>
            <a:r>
              <a:rPr lang="en-US" altLang="ja-JP" sz="1600" dirty="0"/>
              <a:t/>
            </a:r>
            <a:br>
              <a:rPr lang="en-US" altLang="ja-JP" sz="1600" dirty="0"/>
            </a:br>
            <a:r>
              <a:rPr lang="en-US" altLang="ja-JP" sz="1600" dirty="0" smtClean="0">
                <a:solidFill>
                  <a:srgbClr val="FF0000"/>
                </a:solidFill>
              </a:rPr>
              <a:t>NW</a:t>
            </a:r>
            <a:r>
              <a:rPr lang="ja-JP" altLang="en-US" sz="1600" dirty="0" smtClean="0">
                <a:solidFill>
                  <a:srgbClr val="FF0000"/>
                </a:solidFill>
              </a:rPr>
              <a:t>機器の操作</a:t>
            </a:r>
            <a:r>
              <a:rPr lang="ja-JP" altLang="en-US" sz="1600" dirty="0" smtClean="0"/>
              <a:t>を実施しますので、下記の通り環境をご用意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a:t>
            </a:r>
            <a:r>
              <a:rPr lang="en-US" altLang="ja-JP" sz="1600" dirty="0" smtClean="0"/>
              <a:t>1.6.2</a:t>
            </a:r>
            <a:r>
              <a:rPr lang="en-US" altLang="ja-JP" sz="1600" dirty="0" smtClean="0"/>
              <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・仮想ルータ「</a:t>
            </a:r>
            <a:r>
              <a:rPr lang="en-US" altLang="ja-JP" sz="1600" dirty="0" err="1" smtClean="0"/>
              <a:t>vyos</a:t>
            </a:r>
            <a:r>
              <a:rPr lang="ja-JP" altLang="en-US" sz="1600" dirty="0" smtClean="0"/>
              <a:t>」 １台</a:t>
            </a:r>
            <a:r>
              <a:rPr lang="en-US" altLang="ja-JP" sz="1600" dirty="0"/>
              <a:t/>
            </a:r>
            <a:br>
              <a:rPr lang="en-US" altLang="ja-JP" sz="1600" dirty="0"/>
            </a:br>
            <a:r>
              <a:rPr lang="ja-JP" altLang="en-US" sz="1600" dirty="0" smtClean="0"/>
              <a:t>・</a:t>
            </a:r>
            <a:r>
              <a:rPr lang="en-US" altLang="ja-JP" sz="1600" dirty="0" smtClean="0"/>
              <a:t>Cisco</a:t>
            </a:r>
            <a:r>
              <a:rPr lang="ja-JP" altLang="en-US" sz="1600" dirty="0" smtClean="0"/>
              <a:t>製</a:t>
            </a:r>
            <a:r>
              <a:rPr lang="en-US" altLang="ja-JP" sz="1600" dirty="0" smtClean="0"/>
              <a:t>NW</a:t>
            </a:r>
            <a:r>
              <a:rPr lang="ja-JP" altLang="en-US" sz="1600" dirty="0" smtClean="0"/>
              <a:t>機器 </a:t>
            </a:r>
            <a:r>
              <a:rPr lang="en-US" altLang="ja-JP" sz="1600" dirty="0" smtClean="0"/>
              <a:t>1</a:t>
            </a:r>
            <a:r>
              <a:rPr lang="ja-JP" altLang="en-US" sz="1600" dirty="0" smtClean="0"/>
              <a:t>台</a:t>
            </a:r>
            <a:r>
              <a:rPr lang="en-US" altLang="ja-JP" sz="1600" dirty="0" smtClean="0"/>
              <a:t>(※</a:t>
            </a:r>
            <a:r>
              <a:rPr lang="ja-JP" altLang="en-US" sz="1600" dirty="0" smtClean="0"/>
              <a:t>２</a:t>
            </a:r>
            <a:r>
              <a:rPr lang="en-US" altLang="ja-JP" sz="1600" dirty="0" smtClean="0"/>
              <a:t>)</a:t>
            </a:r>
            <a:endParaRPr lang="en-US" altLang="ja-JP" sz="1600" dirty="0"/>
          </a:p>
        </p:txBody>
      </p:sp>
      <p:sp>
        <p:nvSpPr>
          <p:cNvPr id="2" name="タイトル 1"/>
          <p:cNvSpPr>
            <a:spLocks noGrp="1"/>
          </p:cNvSpPr>
          <p:nvPr>
            <p:ph type="title"/>
          </p:nvPr>
        </p:nvSpPr>
        <p:spPr/>
        <p:txBody>
          <a:bodyPr/>
          <a:lstStyle/>
          <a:p>
            <a:r>
              <a:rPr lang="en-US" altLang="ja-JP" smtClean="0"/>
              <a:t>3.1</a:t>
            </a:r>
            <a:r>
              <a:rPr kumimoji="1" lang="ja-JP" altLang="en-US" smtClean="0"/>
              <a:t> 作業環境とシナリオ</a:t>
            </a:r>
            <a:endParaRPr kumimoji="1" lang="ja-JP" altLang="en-US"/>
          </a:p>
        </p:txBody>
      </p:sp>
      <p:sp>
        <p:nvSpPr>
          <p:cNvPr id="9" name="正方形/長方形 8"/>
          <p:cNvSpPr/>
          <p:nvPr/>
        </p:nvSpPr>
        <p:spPr bwMode="auto">
          <a:xfrm>
            <a:off x="2339690" y="3933070"/>
            <a:ext cx="4392610" cy="143811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2"/>
          <a:stretch>
            <a:fillRect/>
          </a:stretch>
        </p:blipFill>
        <p:spPr>
          <a:xfrm>
            <a:off x="658047" y="4447580"/>
            <a:ext cx="1105563" cy="648089"/>
          </a:xfrm>
          <a:prstGeom prst="rect">
            <a:avLst/>
          </a:prstGeom>
        </p:spPr>
      </p:pic>
      <p:sp>
        <p:nvSpPr>
          <p:cNvPr id="11" name="角丸四角形 10"/>
          <p:cNvSpPr/>
          <p:nvPr/>
        </p:nvSpPr>
        <p:spPr bwMode="auto">
          <a:xfrm>
            <a:off x="262773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1.6.2</a:t>
            </a:r>
            <a:endParaRPr kumimoji="1" lang="ja-JP" altLang="en-US" sz="1200" dirty="0" smtClean="0">
              <a:latin typeface="+mn-ea"/>
            </a:endParaRPr>
          </a:p>
        </p:txBody>
      </p:sp>
      <p:sp>
        <p:nvSpPr>
          <p:cNvPr id="13" name="テキスト ボックス 12"/>
          <p:cNvSpPr txBox="1"/>
          <p:nvPr/>
        </p:nvSpPr>
        <p:spPr>
          <a:xfrm>
            <a:off x="7276155" y="5649811"/>
            <a:ext cx="1662649"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815895" y="5649548"/>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sp>
        <p:nvSpPr>
          <p:cNvPr id="12" name="角丸四角形 11"/>
          <p:cNvSpPr/>
          <p:nvPr/>
        </p:nvSpPr>
        <p:spPr bwMode="auto">
          <a:xfrm>
            <a:off x="514808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233715" y="5886569"/>
            <a:ext cx="8748580" cy="646331"/>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t>
            </a:r>
            <a:r>
              <a:rPr lang="ja-JP" altLang="en-US" sz="1200" smtClean="0"/>
              <a:t>本資料では各項目への入力例としてレイヤ３スイッチを採用しています。ルーターやレイヤ２スイッチを利用する場合、</a:t>
            </a:r>
            <a:r>
              <a:rPr lang="en-US" altLang="ja-JP" sz="1200"/>
              <a:t/>
            </a:r>
            <a:br>
              <a:rPr lang="en-US" altLang="ja-JP" sz="1200"/>
            </a:br>
            <a:r>
              <a:rPr lang="ja-JP" altLang="en-US" sz="1200" smtClean="0"/>
              <a:t>適宜読み替えてください。</a:t>
            </a:r>
            <a:endParaRPr lang="en-US" altLang="ja-JP" sz="1200"/>
          </a:p>
        </p:txBody>
      </p:sp>
      <p:cxnSp>
        <p:nvCxnSpPr>
          <p:cNvPr id="32" name="カギ線コネクタ 122"/>
          <p:cNvCxnSpPr>
            <a:stCxn id="11" idx="3"/>
            <a:endCxn id="12" idx="1"/>
          </p:cNvCxnSpPr>
          <p:nvPr/>
        </p:nvCxnSpPr>
        <p:spPr bwMode="auto">
          <a:xfrm>
            <a:off x="406793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7369594" y="3843915"/>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7369594" y="4910675"/>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6" name="カギ線コネクタ 5"/>
          <p:cNvCxnSpPr>
            <a:stCxn id="12" idx="3"/>
          </p:cNvCxnSpPr>
          <p:nvPr/>
        </p:nvCxnSpPr>
        <p:spPr bwMode="auto">
          <a:xfrm flipV="1">
            <a:off x="6588280" y="4079648"/>
            <a:ext cx="781313" cy="69197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cxnSp>
        <p:nvCxnSpPr>
          <p:cNvPr id="25" name="カギ線コネクタ 24"/>
          <p:cNvCxnSpPr>
            <a:stCxn id="12" idx="3"/>
          </p:cNvCxnSpPr>
          <p:nvPr/>
        </p:nvCxnSpPr>
        <p:spPr bwMode="auto">
          <a:xfrm>
            <a:off x="6588280" y="4771625"/>
            <a:ext cx="781313" cy="37723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318850" y="3945288"/>
            <a:ext cx="1961540" cy="430887"/>
          </a:xfrm>
          <a:prstGeom prst="rect">
            <a:avLst/>
          </a:prstGeom>
          <a:noFill/>
        </p:spPr>
        <p:txBody>
          <a:bodyPr wrap="square" rtlCol="0">
            <a:spAutoFit/>
          </a:bodyPr>
          <a:lstStyle/>
          <a:p>
            <a:pPr algn="ctr"/>
            <a:r>
              <a:rPr lang="ja-JP" altLang="en-US" sz="1100" b="1" u="sng" smtClean="0">
                <a:ln w="0"/>
                <a:solidFill>
                  <a:schemeClr val="accent6">
                    <a:lumMod val="90000"/>
                    <a:lumOff val="10000"/>
                  </a:schemeClr>
                </a:solidFill>
              </a:rPr>
              <a:t>仮想ルータ</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vyos</a:t>
            </a: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
        <p:nvSpPr>
          <p:cNvPr id="39" name="テキスト ボックス 38"/>
          <p:cNvSpPr txBox="1"/>
          <p:nvPr/>
        </p:nvSpPr>
        <p:spPr>
          <a:xfrm>
            <a:off x="7394421" y="5014692"/>
            <a:ext cx="1961540" cy="430887"/>
          </a:xfrm>
          <a:prstGeom prst="rect">
            <a:avLst/>
          </a:prstGeom>
          <a:noFill/>
        </p:spPr>
        <p:txBody>
          <a:bodyPr wrap="square" rtlCol="0">
            <a:spAutoFit/>
          </a:bodyPr>
          <a:lstStyle/>
          <a:p>
            <a:pPr algn="ctr"/>
            <a:r>
              <a:rPr lang="en-US" altLang="ja-JP" sz="1100" b="1" u="sng" smtClean="0">
                <a:ln w="0"/>
                <a:solidFill>
                  <a:schemeClr val="accent6">
                    <a:lumMod val="90000"/>
                    <a:lumOff val="10000"/>
                  </a:schemeClr>
                </a:solidFill>
              </a:rPr>
              <a:t>Cisco</a:t>
            </a:r>
            <a:r>
              <a:rPr lang="ja-JP" altLang="en-US" sz="1100" b="1" u="sng" smtClean="0">
                <a:ln w="0"/>
                <a:solidFill>
                  <a:schemeClr val="accent6">
                    <a:lumMod val="90000"/>
                    <a:lumOff val="10000"/>
                  </a:schemeClr>
                </a:solidFill>
              </a:rPr>
              <a:t>製</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en-US" altLang="ja-JP" sz="1100" b="1" u="sng" smtClean="0">
                <a:ln w="0"/>
                <a:solidFill>
                  <a:schemeClr val="accent6">
                    <a:lumMod val="90000"/>
                    <a:lumOff val="10000"/>
                  </a:schemeClr>
                </a:solidFill>
              </a:rPr>
              <a:t>NW</a:t>
            </a:r>
            <a:r>
              <a:rPr lang="ja-JP" altLang="en-US" sz="1100" b="1" u="sng" smtClean="0">
                <a:ln w="0"/>
                <a:solidFill>
                  <a:schemeClr val="accent6">
                    <a:lumMod val="90000"/>
                    <a:lumOff val="10000"/>
                  </a:schemeClr>
                </a:solidFill>
              </a:rPr>
              <a:t>機器　</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Tree>
    <p:extLst>
      <p:ext uri="{BB962C8B-B14F-4D97-AF65-F5344CB8AC3E}">
        <p14:creationId xmlns:p14="http://schemas.microsoft.com/office/powerpoint/2010/main" val="3386997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60367" y="3861060"/>
            <a:ext cx="4919237" cy="2736380"/>
          </a:xfrm>
          <a:prstGeom prst="roundRect">
            <a:avLst>
              <a:gd name="adj" fmla="val 2867"/>
            </a:avLst>
          </a:prstGeom>
          <a:solidFill>
            <a:schemeClr val="bg1">
              <a:lumMod val="8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grpSp>
        <p:nvGrpSpPr>
          <p:cNvPr id="61" name="グループ化 60"/>
          <p:cNvGrpSpPr>
            <a:grpSpLocks noChangeAspect="1"/>
          </p:cNvGrpSpPr>
          <p:nvPr/>
        </p:nvGrpSpPr>
        <p:grpSpPr bwMode="gray">
          <a:xfrm>
            <a:off x="3762983" y="5420809"/>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2" name="タイトル 1"/>
          <p:cNvSpPr>
            <a:spLocks noGrp="1"/>
          </p:cNvSpPr>
          <p:nvPr>
            <p:ph type="title"/>
          </p:nvPr>
        </p:nvSpPr>
        <p:spPr/>
        <p:txBody>
          <a:bodyPr/>
          <a:lstStyle/>
          <a:p>
            <a:r>
              <a:rPr lang="en-US" altLang="ja-JP" smtClean="0"/>
              <a:t>3.1</a:t>
            </a:r>
            <a:r>
              <a:rPr lang="ja-JP" altLang="en-US"/>
              <a:t> </a:t>
            </a:r>
            <a:r>
              <a:rPr lang="ja-JP" altLang="en-US" smtClean="0"/>
              <a:t>作業環境とシナリオ</a:t>
            </a:r>
            <a:endParaRPr kumimoji="1" lang="ja-JP" altLang="en-US"/>
          </a:p>
        </p:txBody>
      </p:sp>
      <p:sp>
        <p:nvSpPr>
          <p:cNvPr id="3" name="コンテンツ プレースホルダー 2"/>
          <p:cNvSpPr>
            <a:spLocks noGrp="1"/>
          </p:cNvSpPr>
          <p:nvPr>
            <p:ph sz="quarter" idx="10"/>
          </p:nvPr>
        </p:nvSpPr>
        <p:spPr>
          <a:xfrm>
            <a:off x="179512" y="836713"/>
            <a:ext cx="8784976" cy="2016208"/>
          </a:xfrm>
        </p:spPr>
        <p:txBody>
          <a:bodyPr>
            <a:normAutofit/>
          </a:bodyPr>
          <a:lstStyle/>
          <a:p>
            <a:r>
              <a:rPr lang="ja-JP" altLang="en-US" b="1" smtClean="0"/>
              <a:t>シナリオ</a:t>
            </a:r>
            <a:r>
              <a:rPr lang="en-US" altLang="ja-JP" sz="1800"/>
              <a:t/>
            </a:r>
            <a:br>
              <a:rPr lang="en-US" altLang="ja-JP" sz="1800"/>
            </a:br>
            <a:r>
              <a:rPr lang="en-US" altLang="ja-JP" sz="1800" smtClean="0"/>
              <a:t>Ansible-</a:t>
            </a:r>
            <a:r>
              <a:rPr lang="en-US" altLang="ja-JP" sz="1600" smtClean="0"/>
              <a:t>Pionner</a:t>
            </a:r>
            <a:r>
              <a:rPr lang="ja-JP" altLang="en-US" sz="1600" smtClean="0"/>
              <a:t>を用いて</a:t>
            </a:r>
            <a:r>
              <a:rPr lang="ja-JP" altLang="en-US" sz="1600" smtClean="0">
                <a:solidFill>
                  <a:srgbClr val="FF0000"/>
                </a:solidFill>
              </a:rPr>
              <a:t>ベンダの異なる</a:t>
            </a:r>
            <a:r>
              <a:rPr lang="en-US" altLang="ja-JP" sz="1600" smtClean="0">
                <a:solidFill>
                  <a:srgbClr val="FF0000"/>
                </a:solidFill>
              </a:rPr>
              <a:t>NW</a:t>
            </a:r>
            <a:r>
              <a:rPr lang="ja-JP" altLang="en-US" sz="1600" smtClean="0">
                <a:solidFill>
                  <a:srgbClr val="FF0000"/>
                </a:solidFill>
              </a:rPr>
              <a:t>機器に対してログサーバの指定</a:t>
            </a:r>
            <a:r>
              <a:rPr lang="ja-JP" altLang="en-US" sz="1600" smtClean="0"/>
              <a:t>を行います。</a:t>
            </a:r>
            <a:r>
              <a:rPr lang="en-US" altLang="ja-JP" sz="1600" smtClean="0"/>
              <a:t/>
            </a:r>
            <a:br>
              <a:rPr lang="en-US" altLang="ja-JP" sz="1600" smtClean="0"/>
            </a:br>
            <a:r>
              <a:rPr lang="ja-JP" altLang="en-US" sz="1600" smtClean="0"/>
              <a:t>以下</a:t>
            </a:r>
            <a:r>
              <a:rPr lang="en-US" altLang="ja-JP" sz="1600" smtClean="0"/>
              <a:t>3</a:t>
            </a:r>
            <a:r>
              <a:rPr lang="ja-JP" altLang="en-US" sz="1600" smtClean="0"/>
              <a:t>つの</a:t>
            </a:r>
            <a:r>
              <a:rPr lang="en-US" altLang="ja-JP" sz="1600" smtClean="0"/>
              <a:t>Pioneer</a:t>
            </a:r>
            <a:r>
              <a:rPr lang="ja-JP" altLang="en-US" sz="1600" smtClean="0"/>
              <a:t>モードの特長を体験いただけるシナリオとなっています。</a:t>
            </a:r>
            <a:endParaRPr lang="en-US" altLang="ja-JP" sz="1600"/>
          </a:p>
          <a:p>
            <a:pPr marL="342900" indent="-342900">
              <a:buFont typeface="+mj-ea"/>
              <a:buAutoNum type="circleNumDbPlain"/>
            </a:pPr>
            <a:r>
              <a:rPr lang="en-US" altLang="ja-JP" sz="1600" b="1" u="sng" smtClean="0"/>
              <a:t>telnet</a:t>
            </a:r>
            <a:r>
              <a:rPr lang="ja-JP" altLang="en-US" sz="1600" b="1" u="sng" smtClean="0"/>
              <a:t>もしくは</a:t>
            </a:r>
            <a:r>
              <a:rPr lang="en-US" altLang="ja-JP" sz="1600" b="1" u="sng" smtClean="0"/>
              <a:t>ssh</a:t>
            </a:r>
            <a:r>
              <a:rPr lang="ja-JP" altLang="en-US" sz="1600" smtClean="0"/>
              <a:t>の疎通さえあれば、対話ファイルの実行が可能</a:t>
            </a:r>
            <a:endParaRPr lang="en-US" altLang="ja-JP" sz="1600" smtClean="0"/>
          </a:p>
          <a:p>
            <a:pPr marL="342900" indent="-342900">
              <a:buFont typeface="+mj-ea"/>
              <a:buAutoNum type="circleNumDbPlain"/>
            </a:pPr>
            <a:r>
              <a:rPr lang="ja-JP" altLang="en-US" sz="1600" smtClean="0"/>
              <a:t>対話種別と</a:t>
            </a:r>
            <a:r>
              <a:rPr lang="en-US" altLang="ja-JP" sz="1600" smtClean="0"/>
              <a:t>OS</a:t>
            </a:r>
            <a:r>
              <a:rPr lang="ja-JP" altLang="en-US" sz="1600" smtClean="0"/>
              <a:t>種別を活かした、</a:t>
            </a:r>
            <a:r>
              <a:rPr lang="en-US" altLang="ja-JP" sz="1600" b="1" u="sng" smtClean="0"/>
              <a:t>OS</a:t>
            </a:r>
            <a:r>
              <a:rPr lang="ja-JP" altLang="en-US" sz="1600" b="1" u="sng" smtClean="0"/>
              <a:t>の差異を意識しない作業実行</a:t>
            </a:r>
            <a:endParaRPr lang="en-US" altLang="ja-JP" sz="1600" b="1" u="sng" smtClean="0"/>
          </a:p>
          <a:p>
            <a:pPr marL="342900" indent="-342900">
              <a:buFont typeface="+mj-ea"/>
              <a:buAutoNum type="circleNumDbPlain"/>
            </a:pPr>
            <a:r>
              <a:rPr lang="ja-JP" altLang="en-US" sz="1600" smtClean="0"/>
              <a:t>独自モジュールによる作業の</a:t>
            </a:r>
            <a:r>
              <a:rPr lang="ja-JP" altLang="en-US" sz="1600" b="1" u="sng" smtClean="0"/>
              <a:t>繰り返しや条件分岐</a:t>
            </a:r>
            <a:endParaRPr lang="en-US" altLang="ja-JP" sz="1600" b="1" u="sng"/>
          </a:p>
          <a:p>
            <a:pPr marL="0" indent="0">
              <a:buNone/>
            </a:pPr>
            <a:endParaRPr lang="en-US" altLang="ja-JP"/>
          </a:p>
          <a:p>
            <a:pPr marL="0" indent="0">
              <a:buNone/>
            </a:pPr>
            <a:endParaRPr lang="en-US" altLang="ja-JP"/>
          </a:p>
        </p:txBody>
      </p:sp>
      <p:sp>
        <p:nvSpPr>
          <p:cNvPr id="17" name="コンテンツ プレースホルダー 2"/>
          <p:cNvSpPr txBox="1">
            <a:spLocks/>
          </p:cNvSpPr>
          <p:nvPr/>
        </p:nvSpPr>
        <p:spPr bwMode="gray">
          <a:xfrm>
            <a:off x="178537" y="2998974"/>
            <a:ext cx="8784976" cy="45782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シナリオイメージ</a:t>
            </a:r>
          </a:p>
          <a:p>
            <a:pPr marL="0" indent="0">
              <a:buFont typeface="Arial" panose="020B0604020202020204" pitchFamily="34" charset="0"/>
              <a:buNone/>
            </a:pPr>
            <a:endParaRPr lang="ja-JP" altLang="en-US" kern="0" smtClean="0"/>
          </a:p>
          <a:p>
            <a:pPr marL="0" indent="0">
              <a:buFont typeface="Arial" panose="020B0604020202020204" pitchFamily="34" charset="0"/>
              <a:buNone/>
            </a:pPr>
            <a:endParaRPr lang="ja-JP" altLang="en-US" kern="0"/>
          </a:p>
        </p:txBody>
      </p:sp>
      <p:sp>
        <p:nvSpPr>
          <p:cNvPr id="19" name="正方形/長方形 18"/>
          <p:cNvSpPr/>
          <p:nvPr/>
        </p:nvSpPr>
        <p:spPr>
          <a:xfrm>
            <a:off x="3965994" y="6046793"/>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39" name="直線矢印コネクタ 38"/>
          <p:cNvCxnSpPr>
            <a:stCxn id="44" idx="2"/>
            <a:endCxn id="43" idx="0"/>
          </p:cNvCxnSpPr>
          <p:nvPr/>
        </p:nvCxnSpPr>
        <p:spPr bwMode="auto">
          <a:xfrm>
            <a:off x="1590569" y="4643286"/>
            <a:ext cx="4888" cy="997116"/>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sp>
        <p:nvSpPr>
          <p:cNvPr id="43" name="正方形/長方形 94"/>
          <p:cNvSpPr>
            <a:spLocks noChangeArrowheads="1"/>
          </p:cNvSpPr>
          <p:nvPr/>
        </p:nvSpPr>
        <p:spPr bwMode="auto">
          <a:xfrm>
            <a:off x="674307" y="5640402"/>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smtClean="0">
                <a:ln>
                  <a:noFill/>
                </a:ln>
                <a:solidFill>
                  <a:schemeClr val="tx1"/>
                </a:solidFill>
                <a:effectLst/>
                <a:latin typeface="+mn-ea"/>
              </a:rPr>
              <a:t>END</a:t>
            </a:r>
            <a:endParaRPr kumimoji="0" lang="ja-JP" altLang="ja-JP" sz="1200" b="0" i="0" u="none" strike="noStrike" cap="none" normalizeH="0" baseline="0" smtClean="0">
              <a:ln>
                <a:noFill/>
              </a:ln>
              <a:solidFill>
                <a:schemeClr val="tx1"/>
              </a:solidFill>
              <a:effectLst/>
              <a:latin typeface="+mn-ea"/>
            </a:endParaRPr>
          </a:p>
        </p:txBody>
      </p:sp>
      <p:sp>
        <p:nvSpPr>
          <p:cNvPr id="44" name="正方形/長方形 92"/>
          <p:cNvSpPr>
            <a:spLocks noChangeArrowheads="1"/>
          </p:cNvSpPr>
          <p:nvPr/>
        </p:nvSpPr>
        <p:spPr bwMode="auto">
          <a:xfrm>
            <a:off x="669419" y="4262328"/>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smtClean="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grpSp>
        <p:nvGrpSpPr>
          <p:cNvPr id="47" name="グループ化 46"/>
          <p:cNvGrpSpPr>
            <a:grpSpLocks noChangeAspect="1"/>
          </p:cNvGrpSpPr>
          <p:nvPr/>
        </p:nvGrpSpPr>
        <p:grpSpPr bwMode="gray">
          <a:xfrm>
            <a:off x="2599711" y="5420810"/>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2783860" y="6046794"/>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cxnSp>
        <p:nvCxnSpPr>
          <p:cNvPr id="51" name="カギ線コネクタ 122"/>
          <p:cNvCxnSpPr>
            <a:stCxn id="44" idx="2"/>
            <a:endCxn id="43" idx="0"/>
          </p:cNvCxnSpPr>
          <p:nvPr/>
        </p:nvCxnSpPr>
        <p:spPr bwMode="auto">
          <a:xfrm>
            <a:off x="1590569" y="4643286"/>
            <a:ext cx="4888" cy="99711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46" name="正方形/長方形 92"/>
          <p:cNvSpPr>
            <a:spLocks noChangeArrowheads="1"/>
          </p:cNvSpPr>
          <p:nvPr/>
        </p:nvSpPr>
        <p:spPr bwMode="auto">
          <a:xfrm>
            <a:off x="674307" y="4881271"/>
            <a:ext cx="1842300" cy="49345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smtClean="0">
                <a:solidFill>
                  <a:srgbClr val="000000"/>
                </a:solidFill>
                <a:latin typeface="+mn-ea"/>
                <a:cs typeface="Times New Roman" panose="02020603050405020304" pitchFamily="18" charset="0"/>
              </a:rPr>
              <a:t>対話種別①</a:t>
            </a:r>
            <a:r>
              <a:rPr kumimoji="0" lang="en-US" altLang="ja-JP" sz="1200" smtClean="0">
                <a:solidFill>
                  <a:srgbClr val="000000"/>
                </a:solidFill>
                <a:latin typeface="+mn-ea"/>
                <a:cs typeface="Times New Roman" panose="02020603050405020304" pitchFamily="18" charset="0"/>
              </a:rPr>
              <a:t/>
            </a:r>
            <a:br>
              <a:rPr kumimoji="0" lang="en-US" altLang="ja-JP" sz="1200" smtClean="0">
                <a:solidFill>
                  <a:srgbClr val="000000"/>
                </a:solidFill>
                <a:latin typeface="+mn-ea"/>
                <a:cs typeface="Times New Roman" panose="02020603050405020304" pitchFamily="18" charset="0"/>
              </a:rPr>
            </a:br>
            <a:r>
              <a:rPr lang="en-US" altLang="ja-JP" sz="1200" b="1"/>
              <a:t>syslog</a:t>
            </a:r>
            <a:r>
              <a:rPr lang="ja-JP" altLang="en-US" sz="1200" b="1"/>
              <a:t>サーバ</a:t>
            </a:r>
            <a:r>
              <a:rPr lang="ja-JP" altLang="en-US" sz="1200" b="1" smtClean="0"/>
              <a:t>設定</a:t>
            </a:r>
            <a:endParaRPr lang="ja-JP" altLang="en-US" sz="1200" b="1"/>
          </a:p>
        </p:txBody>
      </p:sp>
      <p:grpSp>
        <p:nvGrpSpPr>
          <p:cNvPr id="72" name="グループ化 71"/>
          <p:cNvGrpSpPr>
            <a:grpSpLocks noChangeAspect="1"/>
          </p:cNvGrpSpPr>
          <p:nvPr/>
        </p:nvGrpSpPr>
        <p:grpSpPr>
          <a:xfrm>
            <a:off x="7314874" y="464294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7324512" y="5641048"/>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740440" y="5006585"/>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sp>
        <p:nvSpPr>
          <p:cNvPr id="79" name="正方形/長方形 78"/>
          <p:cNvSpPr/>
          <p:nvPr/>
        </p:nvSpPr>
        <p:spPr>
          <a:xfrm>
            <a:off x="7740440" y="5991755"/>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82" name="カギ線コネクタ 81"/>
          <p:cNvCxnSpPr/>
          <p:nvPr/>
        </p:nvCxnSpPr>
        <p:spPr bwMode="auto">
          <a:xfrm>
            <a:off x="5279604" y="4874416"/>
            <a:ext cx="2035270" cy="978849"/>
          </a:xfrm>
          <a:prstGeom prst="bentConnector3">
            <a:avLst>
              <a:gd name="adj1" fmla="val 84128"/>
            </a:avLst>
          </a:prstGeom>
          <a:ln w="57150" cap="flat" cmpd="sng" algn="ctr">
            <a:solidFill>
              <a:schemeClr val="accent6"/>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3" name="カギ線コネクタ 122"/>
          <p:cNvCxnSpPr>
            <a:endCxn id="74" idx="36"/>
          </p:cNvCxnSpPr>
          <p:nvPr/>
        </p:nvCxnSpPr>
        <p:spPr bwMode="auto">
          <a:xfrm flipV="1">
            <a:off x="5279604" y="4862999"/>
            <a:ext cx="2060097" cy="11118"/>
          </a:xfrm>
          <a:prstGeom prst="straightConnector1">
            <a:avLst/>
          </a:prstGeom>
          <a:ln w="57150">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00" name="直線コネクタ 99"/>
          <p:cNvCxnSpPr>
            <a:stCxn id="46" idx="3"/>
            <a:endCxn id="48" idx="3"/>
          </p:cNvCxnSpPr>
          <p:nvPr/>
        </p:nvCxnSpPr>
        <p:spPr bwMode="auto">
          <a:xfrm>
            <a:off x="2516607" y="5127997"/>
            <a:ext cx="214164" cy="292813"/>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01" name="直線コネクタ 100"/>
          <p:cNvCxnSpPr>
            <a:stCxn id="46" idx="3"/>
            <a:endCxn id="62" idx="3"/>
          </p:cNvCxnSpPr>
          <p:nvPr/>
        </p:nvCxnSpPr>
        <p:spPr bwMode="auto">
          <a:xfrm>
            <a:off x="2516607" y="5127997"/>
            <a:ext cx="1377436" cy="292812"/>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5670134" y="3898731"/>
            <a:ext cx="702116" cy="702116"/>
          </a:xfrm>
          <a:prstGeom prst="rect">
            <a:avLst/>
          </a:prstGeom>
        </p:spPr>
      </p:pic>
      <p:sp>
        <p:nvSpPr>
          <p:cNvPr id="111" name="テキスト ボックス 110"/>
          <p:cNvSpPr txBox="1"/>
          <p:nvPr/>
        </p:nvSpPr>
        <p:spPr>
          <a:xfrm>
            <a:off x="360367" y="3873703"/>
            <a:ext cx="2885877" cy="338554"/>
          </a:xfrm>
          <a:prstGeom prst="rect">
            <a:avLst/>
          </a:prstGeom>
          <a:noFill/>
        </p:spPr>
        <p:txBody>
          <a:bodyPr wrap="square" rtlCol="0">
            <a:spAutoFit/>
          </a:bodyPr>
          <a:lstStyle/>
          <a:p>
            <a:r>
              <a:rPr lang="en-US" altLang="ja-JP" sz="1600" b="1" smtClean="0">
                <a:ln w="0"/>
                <a:solidFill>
                  <a:schemeClr val="accent6">
                    <a:lumMod val="90000"/>
                    <a:lumOff val="10000"/>
                  </a:schemeClr>
                </a:solidFill>
              </a:rPr>
              <a:t>Movement</a:t>
            </a:r>
            <a:r>
              <a:rPr lang="ja-JP" altLang="en-US" sz="1600" b="1" smtClean="0">
                <a:ln w="0"/>
                <a:solidFill>
                  <a:schemeClr val="accent6">
                    <a:lumMod val="90000"/>
                    <a:lumOff val="10000"/>
                  </a:schemeClr>
                </a:solidFill>
              </a:rPr>
              <a:t>①</a:t>
            </a:r>
            <a:endParaRPr lang="en-US" altLang="ja-JP" sz="1600" b="1">
              <a:ln w="0"/>
              <a:solidFill>
                <a:schemeClr val="accent6">
                  <a:lumMod val="90000"/>
                  <a:lumOff val="10000"/>
                </a:schemeClr>
              </a:solidFill>
            </a:endParaRPr>
          </a:p>
        </p:txBody>
      </p:sp>
      <p:sp>
        <p:nvSpPr>
          <p:cNvPr id="112" name="テキスト ボックス 111"/>
          <p:cNvSpPr txBox="1"/>
          <p:nvPr/>
        </p:nvSpPr>
        <p:spPr>
          <a:xfrm>
            <a:off x="2051650" y="3443887"/>
            <a:ext cx="2885877" cy="338554"/>
          </a:xfrm>
          <a:prstGeom prst="rect">
            <a:avLst/>
          </a:prstGeom>
          <a:noFill/>
        </p:spPr>
        <p:txBody>
          <a:bodyPr wrap="square" rtlCol="0">
            <a:spAutoFit/>
          </a:bodyPr>
          <a:lstStyle/>
          <a:p>
            <a:r>
              <a:rPr lang="en-US" altLang="ja-JP" sz="1600" b="1" u="sng" smtClean="0">
                <a:ln w="0"/>
                <a:solidFill>
                  <a:schemeClr val="accent6">
                    <a:lumMod val="90000"/>
                    <a:lumOff val="10000"/>
                  </a:schemeClr>
                </a:solidFill>
              </a:rPr>
              <a:t>Movement</a:t>
            </a:r>
            <a:r>
              <a:rPr lang="ja-JP" altLang="en-US" sz="1600" b="1" u="sng" smtClean="0">
                <a:ln w="0"/>
                <a:solidFill>
                  <a:schemeClr val="accent6">
                    <a:lumMod val="90000"/>
                    <a:lumOff val="10000"/>
                  </a:schemeClr>
                </a:solidFill>
              </a:rPr>
              <a:t>の作成</a:t>
            </a:r>
            <a:endParaRPr lang="en-US" altLang="ja-JP" sz="1600" b="1" u="sng">
              <a:ln w="0"/>
              <a:solidFill>
                <a:schemeClr val="accent6">
                  <a:lumMod val="90000"/>
                  <a:lumOff val="10000"/>
                </a:schemeClr>
              </a:solidFill>
            </a:endParaRPr>
          </a:p>
        </p:txBody>
      </p:sp>
      <p:sp>
        <p:nvSpPr>
          <p:cNvPr id="113" name="テキスト ボックス 112"/>
          <p:cNvSpPr txBox="1"/>
          <p:nvPr/>
        </p:nvSpPr>
        <p:spPr>
          <a:xfrm>
            <a:off x="5748657" y="3377769"/>
            <a:ext cx="2885877" cy="523220"/>
          </a:xfrm>
          <a:prstGeom prst="rect">
            <a:avLst/>
          </a:prstGeom>
          <a:noFill/>
        </p:spPr>
        <p:txBody>
          <a:bodyPr wrap="square" rtlCol="0">
            <a:spAutoFit/>
          </a:bodyPr>
          <a:lstStyle/>
          <a:p>
            <a:r>
              <a:rPr lang="ja-JP" altLang="en-US" sz="1400" b="1" u="sng" smtClean="0">
                <a:ln w="0"/>
                <a:solidFill>
                  <a:schemeClr val="accent6">
                    <a:lumMod val="90000"/>
                    <a:lumOff val="10000"/>
                  </a:schemeClr>
                </a:solidFill>
              </a:rPr>
              <a:t>パラメータシートを利用した</a:t>
            </a:r>
            <a:r>
              <a:rPr lang="en-US" altLang="ja-JP" sz="1400" b="1" u="sng" smtClean="0">
                <a:ln w="0"/>
                <a:solidFill>
                  <a:schemeClr val="accent6">
                    <a:lumMod val="90000"/>
                    <a:lumOff val="10000"/>
                  </a:schemeClr>
                </a:solidFill>
              </a:rPr>
              <a:t/>
            </a:r>
            <a:br>
              <a:rPr lang="en-US" altLang="ja-JP" sz="1400" b="1" u="sng" smtClean="0">
                <a:ln w="0"/>
                <a:solidFill>
                  <a:schemeClr val="accent6">
                    <a:lumMod val="90000"/>
                    <a:lumOff val="10000"/>
                  </a:schemeClr>
                </a:solidFill>
              </a:rPr>
            </a:br>
            <a:r>
              <a:rPr lang="ja-JP" altLang="en-US" sz="1400" b="1" u="sng" smtClean="0">
                <a:ln w="0"/>
                <a:solidFill>
                  <a:schemeClr val="accent6">
                    <a:lumMod val="90000"/>
                    <a:lumOff val="10000"/>
                  </a:schemeClr>
                </a:solidFill>
              </a:rPr>
              <a:t>代入値や作業対象ホストの設定</a:t>
            </a:r>
            <a:endParaRPr lang="en-US" altLang="ja-JP" sz="1400" b="1" u="sng">
              <a:ln w="0"/>
              <a:solidFill>
                <a:schemeClr val="accent6">
                  <a:lumMod val="90000"/>
                  <a:lumOff val="10000"/>
                </a:schemeClr>
              </a:solidFill>
            </a:endParaRPr>
          </a:p>
        </p:txBody>
      </p:sp>
      <p:sp>
        <p:nvSpPr>
          <p:cNvPr id="121" name="加算 120"/>
          <p:cNvSpPr/>
          <p:nvPr/>
        </p:nvSpPr>
        <p:spPr bwMode="auto">
          <a:xfrm>
            <a:off x="5913177" y="4614629"/>
            <a:ext cx="216030" cy="220059"/>
          </a:xfrm>
          <a:prstGeom prst="mathPlus">
            <a:avLst>
              <a:gd name="adj1" fmla="val 16095"/>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a:t> </a:t>
            </a:r>
            <a:r>
              <a:rPr lang="ja-JP" altLang="en-US" smtClean="0"/>
              <a:t>対話</a:t>
            </a:r>
            <a:r>
              <a:rPr lang="ja-JP" altLang="en-US"/>
              <a:t>ファイル</a:t>
            </a:r>
            <a:r>
              <a:rPr lang="ja-JP" altLang="en-US" smtClean="0"/>
              <a:t>の作成</a:t>
            </a:r>
            <a:r>
              <a:rPr lang="en-US" altLang="ja-JP"/>
              <a:t>(1/2</a:t>
            </a:r>
            <a:r>
              <a:rPr lang="en-US" altLang="ja-JP" smtClean="0"/>
              <a:t>)</a:t>
            </a:r>
            <a:endParaRPr kumimoji="1" lang="ja-JP" altLang="en-US"/>
          </a:p>
        </p:txBody>
      </p:sp>
      <p:sp>
        <p:nvSpPr>
          <p:cNvPr id="3" name="コンテンツ プレースホルダー 2"/>
          <p:cNvSpPr>
            <a:spLocks noGrp="1"/>
          </p:cNvSpPr>
          <p:nvPr>
            <p:ph sz="quarter" idx="10"/>
          </p:nvPr>
        </p:nvSpPr>
        <p:spPr>
          <a:xfrm>
            <a:off x="179512" y="836712"/>
            <a:ext cx="7848968" cy="1584148"/>
          </a:xfrm>
        </p:spPr>
        <p:txBody>
          <a:bodyPr>
            <a:normAutofit/>
          </a:bodyPr>
          <a:lstStyle/>
          <a:p>
            <a:r>
              <a:rPr kumimoji="1" lang="ja-JP" altLang="en-US" b="1" smtClean="0"/>
              <a:t>対話ファイルの作成</a:t>
            </a:r>
            <a:r>
              <a:rPr kumimoji="1" lang="en-US" altLang="ja-JP" b="1" smtClean="0"/>
              <a:t/>
            </a:r>
            <a:br>
              <a:rPr kumimoji="1" lang="en-US" altLang="ja-JP" b="1" smtClean="0"/>
            </a:br>
            <a:r>
              <a:rPr lang="ja-JP" altLang="en-US" sz="1700" smtClean="0"/>
              <a:t>本シナリオで使用するファイルを作成しましょう。</a:t>
            </a:r>
            <a:r>
              <a:rPr lang="en-US" altLang="ja-JP" sz="1600" smtClean="0"/>
              <a:t/>
            </a:r>
            <a:br>
              <a:rPr lang="en-US" altLang="ja-JP" sz="1600" smtClean="0"/>
            </a:br>
            <a:r>
              <a:rPr kumimoji="1" lang="en-US" altLang="ja-JP" sz="1200" smtClean="0">
                <a:solidFill>
                  <a:srgbClr val="FF0000"/>
                </a:solidFill>
              </a:rPr>
              <a:t>【</a:t>
            </a:r>
            <a:r>
              <a:rPr kumimoji="1" lang="ja-JP" altLang="en-US" sz="1200" smtClean="0">
                <a:solidFill>
                  <a:srgbClr val="FF0000"/>
                </a:solidFill>
              </a:rPr>
              <a:t>注意</a:t>
            </a:r>
            <a:r>
              <a:rPr kumimoji="1" lang="en-US" altLang="ja-JP" sz="1200" smtClean="0">
                <a:solidFill>
                  <a:srgbClr val="FF0000"/>
                </a:solidFill>
              </a:rPr>
              <a:t>】</a:t>
            </a:r>
            <a:br>
              <a:rPr kumimoji="1" lang="en-US" altLang="ja-JP" sz="1200" smtClean="0">
                <a:solidFill>
                  <a:srgbClr val="FF0000"/>
                </a:solidFill>
              </a:rPr>
            </a:br>
            <a:r>
              <a:rPr kumimoji="1" lang="ja-JP" altLang="en-US" sz="1200" smtClean="0">
                <a:solidFill>
                  <a:srgbClr val="FF0000"/>
                </a:solidFill>
              </a:rPr>
              <a:t>文字コードは“</a:t>
            </a:r>
            <a:r>
              <a:rPr kumimoji="1" lang="en-US" altLang="ja-JP" sz="1200" smtClean="0">
                <a:solidFill>
                  <a:srgbClr val="FF0000"/>
                </a:solidFill>
              </a:rPr>
              <a:t>UTF-8</a:t>
            </a:r>
            <a:r>
              <a:rPr kumimoji="1" lang="ja-JP" altLang="en-US" sz="1200" smtClean="0">
                <a:solidFill>
                  <a:srgbClr val="FF0000"/>
                </a:solidFill>
              </a:rPr>
              <a:t>”を使用してください。</a:t>
            </a:r>
            <a:endParaRPr lang="en-US" altLang="ja-JP"/>
          </a:p>
          <a:p>
            <a:pPr marL="0" indent="0">
              <a:buNone/>
            </a:pPr>
            <a:endParaRPr kumimoji="1" lang="ja-JP" altLang="en-US"/>
          </a:p>
        </p:txBody>
      </p:sp>
      <p:grpSp>
        <p:nvGrpSpPr>
          <p:cNvPr id="10" name="グループ化 9"/>
          <p:cNvGrpSpPr/>
          <p:nvPr/>
        </p:nvGrpSpPr>
        <p:grpSpPr>
          <a:xfrm>
            <a:off x="3514971" y="1556740"/>
            <a:ext cx="5521649" cy="5078313"/>
            <a:chOff x="3514971" y="1394753"/>
            <a:chExt cx="5521649" cy="5078313"/>
          </a:xfrm>
        </p:grpSpPr>
        <p:grpSp>
          <p:nvGrpSpPr>
            <p:cNvPr id="7" name="グループ化 6"/>
            <p:cNvGrpSpPr/>
            <p:nvPr/>
          </p:nvGrpSpPr>
          <p:grpSpPr>
            <a:xfrm>
              <a:off x="3514971" y="1394753"/>
              <a:ext cx="5521649" cy="5078313"/>
              <a:chOff x="361534" y="2471027"/>
              <a:chExt cx="5521649" cy="5078313"/>
            </a:xfrm>
          </p:grpSpPr>
          <p:sp>
            <p:nvSpPr>
              <p:cNvPr id="4" name="テキスト ボックス 3"/>
              <p:cNvSpPr txBox="1"/>
              <p:nvPr/>
            </p:nvSpPr>
            <p:spPr>
              <a:xfrm>
                <a:off x="361534" y="2471027"/>
                <a:ext cx="5434514" cy="5078313"/>
              </a:xfrm>
              <a:prstGeom prst="rect">
                <a:avLst/>
              </a:prstGeom>
              <a:solidFill>
                <a:schemeClr val="bg2">
                  <a:lumMod val="85000"/>
                </a:schemeClr>
              </a:solidFill>
              <a:ln>
                <a:solidFill>
                  <a:schemeClr val="accent1"/>
                </a:solidFill>
              </a:ln>
            </p:spPr>
            <p:txBody>
              <a:bodyPr wrap="square" rtlCol="0">
                <a:spAutoFit/>
              </a:bodyPr>
              <a:lstStyle/>
              <a:p>
                <a:r>
                  <a:rPr lang="en-US" altLang="ja-JP" sz="900"/>
                  <a:t>conf: </a:t>
                </a:r>
              </a:p>
              <a:p>
                <a:r>
                  <a:rPr lang="en-US" altLang="ja-JP" sz="900"/>
                  <a:t>  timeout: 10</a:t>
                </a:r>
              </a:p>
              <a:p>
                <a:endParaRPr lang="en-US" altLang="ja-JP" sz="900"/>
              </a:p>
              <a:p>
                <a:r>
                  <a:rPr lang="en-US" altLang="ja-JP" sz="900"/>
                  <a:t>exec_list:</a:t>
                </a:r>
              </a:p>
              <a:p>
                <a:r>
                  <a:rPr lang="en-US" altLang="ja-JP" sz="900"/>
                  <a:t>  - expect: 'password:'</a:t>
                </a:r>
              </a:p>
              <a:p>
                <a:r>
                  <a:rPr lang="en-US" altLang="ja-JP" sz="900"/>
                  <a:t>    exec: '{{ __loginpassword__ }}'</a:t>
                </a:r>
              </a:p>
              <a:p>
                <a:endParaRPr lang="en-US" altLang="ja-JP" sz="900"/>
              </a:p>
              <a:p>
                <a:r>
                  <a:rPr lang="en-US" altLang="ja-JP" sz="900"/>
                  <a:t>  - expect: '{{ __loginuser__ }}@{{ __loginhostname__ }}'</a:t>
                </a:r>
              </a:p>
              <a:p>
                <a:r>
                  <a:rPr lang="en-US" altLang="ja-JP" sz="900"/>
                  <a:t>    exec: 'set terminal length 0'</a:t>
                </a:r>
              </a:p>
              <a:p>
                <a:endParaRPr lang="en-US" altLang="ja-JP" sz="900"/>
              </a:p>
              <a:p>
                <a:r>
                  <a:rPr lang="en-US" altLang="ja-JP" sz="900"/>
                  <a:t>  - expect: '{{ __loginuser__ }}@{{ __loginhostname__ }}'</a:t>
                </a:r>
              </a:p>
              <a:p>
                <a:r>
                  <a:rPr lang="en-US" altLang="ja-JP" sz="900"/>
                  <a:t>    exec: 'configure'</a:t>
                </a:r>
              </a:p>
              <a:p>
                <a:r>
                  <a:rPr lang="en-US" altLang="ja-JP" sz="900"/>
                  <a:t>    </a:t>
                </a:r>
              </a:p>
              <a:p>
                <a:r>
                  <a:rPr lang="en-US" altLang="ja-JP" sz="900"/>
                  <a:t>  - command: 'set system syslog host {{ item.0 }} facility all level {{ VAR_log_severity }}'</a:t>
                </a:r>
              </a:p>
              <a:p>
                <a:r>
                  <a:rPr lang="en-US" altLang="ja-JP" sz="900"/>
                  <a:t>    prompt: 'vyos@{{ __loginhostname__ }}'</a:t>
                </a:r>
              </a:p>
              <a:p>
                <a:r>
                  <a:rPr lang="en-US" altLang="ja-JP" sz="900"/>
                  <a:t>    with_items: </a:t>
                </a:r>
              </a:p>
              <a:p>
                <a:r>
                  <a:rPr lang="en-US" altLang="ja-JP" sz="900"/>
                  <a:t>      - '{{ </a:t>
                </a:r>
                <a:r>
                  <a:rPr lang="en-US" altLang="ja-JP" sz="900" smtClean="0"/>
                  <a:t>VAR_syslog_server_ip </a:t>
                </a:r>
                <a:r>
                  <a:rPr lang="en-US" altLang="ja-JP" sz="900"/>
                  <a:t>}}'</a:t>
                </a:r>
              </a:p>
              <a:p>
                <a:r>
                  <a:rPr lang="en-US" altLang="ja-JP" sz="900"/>
                  <a:t>    when: </a:t>
                </a:r>
              </a:p>
              <a:p>
                <a:r>
                  <a:rPr lang="en-US" altLang="ja-JP" sz="900"/>
                  <a:t>      - VAR_log_severity is define</a:t>
                </a:r>
              </a:p>
              <a:p>
                <a:endParaRPr lang="en-US" altLang="ja-JP" sz="900"/>
              </a:p>
              <a:p>
                <a:r>
                  <a:rPr lang="en-US" altLang="ja-JP" sz="900"/>
                  <a:t>  - expect: 'vyos@{{ __loginhostname__ }}'</a:t>
                </a:r>
              </a:p>
              <a:p>
                <a:r>
                  <a:rPr lang="en-US" altLang="ja-JP" sz="900"/>
                  <a:t>    exec: 'commit'</a:t>
                </a:r>
              </a:p>
              <a:p>
                <a:r>
                  <a:rPr lang="en-US" altLang="ja-JP" sz="900"/>
                  <a:t>    </a:t>
                </a:r>
              </a:p>
              <a:p>
                <a:r>
                  <a:rPr lang="en-US" altLang="ja-JP" sz="900"/>
                  <a:t>  - expect: 'vyos@{{ __loginhostname__ }}'</a:t>
                </a:r>
              </a:p>
              <a:p>
                <a:r>
                  <a:rPr lang="en-US" altLang="ja-JP" sz="900"/>
                  <a:t>    exec: 'save'</a:t>
                </a:r>
              </a:p>
              <a:p>
                <a:r>
                  <a:rPr lang="en-US" altLang="ja-JP" sz="900"/>
                  <a:t>    </a:t>
                </a:r>
              </a:p>
              <a:p>
                <a:r>
                  <a:rPr lang="en-US" altLang="ja-JP" sz="900"/>
                  <a:t>  - expect: 'vyos@{{ __loginhostname__ }}'</a:t>
                </a:r>
              </a:p>
              <a:p>
                <a:r>
                  <a:rPr lang="en-US" altLang="ja-JP" sz="900"/>
                  <a:t>    exec: 'exit'</a:t>
                </a:r>
              </a:p>
              <a:p>
                <a:r>
                  <a:rPr lang="en-US" altLang="ja-JP" sz="900"/>
                  <a:t>    </a:t>
                </a:r>
              </a:p>
              <a:p>
                <a:r>
                  <a:rPr lang="en-US" altLang="ja-JP" sz="900"/>
                  <a:t>  - command: 'show configuration'</a:t>
                </a:r>
              </a:p>
              <a:p>
                <a:r>
                  <a:rPr lang="en-US" altLang="ja-JP" sz="900"/>
                  <a:t>    prompt: 'vyos@{{ __loginhostname__ }}'</a:t>
                </a:r>
              </a:p>
              <a:p>
                <a:r>
                  <a:rPr lang="en-US" altLang="ja-JP" sz="900"/>
                  <a:t>    with_items:</a:t>
                </a:r>
              </a:p>
              <a:p>
                <a:r>
                  <a:rPr lang="en-US" altLang="ja-JP" sz="900"/>
                  <a:t>      - '{{ </a:t>
                </a:r>
                <a:r>
                  <a:rPr lang="en-US" altLang="ja-JP" sz="900" smtClean="0"/>
                  <a:t>VAR_syslog_server_ip </a:t>
                </a:r>
                <a:r>
                  <a:rPr lang="en-US" altLang="ja-JP" sz="900"/>
                  <a:t>}}'</a:t>
                </a:r>
              </a:p>
              <a:p>
                <a:r>
                  <a:rPr lang="en-US" altLang="ja-JP" sz="900"/>
                  <a:t>    failed_when:</a:t>
                </a:r>
              </a:p>
              <a:p>
                <a:r>
                  <a:rPr lang="en-US" altLang="ja-JP" sz="900"/>
                  <a:t>      - stdout match(host *{{ item.0 }})</a:t>
                </a:r>
              </a:p>
            </p:txBody>
          </p:sp>
          <p:sp>
            <p:nvSpPr>
              <p:cNvPr id="5" name="正方形/長方形 4"/>
              <p:cNvSpPr/>
              <p:nvPr/>
            </p:nvSpPr>
            <p:spPr>
              <a:xfrm>
                <a:off x="2618837" y="2595841"/>
                <a:ext cx="3264346" cy="276999"/>
              </a:xfrm>
              <a:prstGeom prst="rect">
                <a:avLst/>
              </a:prstGeom>
              <a:solidFill>
                <a:schemeClr val="bg1"/>
              </a:solidFill>
              <a:ln>
                <a:solidFill>
                  <a:schemeClr val="tx1"/>
                </a:solidFill>
              </a:ln>
            </p:spPr>
            <p:txBody>
              <a:bodyPr wrap="square">
                <a:spAutoFit/>
              </a:bodyPr>
              <a:lstStyle/>
              <a:p>
                <a:pPr algn="ctr"/>
                <a:r>
                  <a:rPr lang="ja-JP" altLang="en-US" sz="1200"/>
                  <a:t>ファイル名</a:t>
                </a:r>
                <a:r>
                  <a:rPr lang="en-US" altLang="ja-JP" sz="1200"/>
                  <a:t>:</a:t>
                </a:r>
                <a:r>
                  <a:rPr lang="ja-JP" altLang="en-US" sz="1200"/>
                  <a:t> </a:t>
                </a:r>
                <a:r>
                  <a:rPr lang="en-US" altLang="ja-JP" sz="1200" smtClean="0"/>
                  <a:t>vyos_set_syslog_server.yml</a:t>
                </a:r>
                <a:endParaRPr lang="ja-JP" altLang="en-US" sz="1200"/>
              </a:p>
            </p:txBody>
          </p:sp>
        </p:grpSp>
        <p:sp>
          <p:nvSpPr>
            <p:cNvPr id="17" name="正方形/長方形 16"/>
            <p:cNvSpPr/>
            <p:nvPr/>
          </p:nvSpPr>
          <p:spPr bwMode="gray">
            <a:xfrm>
              <a:off x="3579637" y="3159998"/>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grpSp>
      <p:sp>
        <p:nvSpPr>
          <p:cNvPr id="18" name="線吹き出し 1 (枠付き) 17"/>
          <p:cNvSpPr/>
          <p:nvPr/>
        </p:nvSpPr>
        <p:spPr bwMode="auto">
          <a:xfrm>
            <a:off x="179512" y="3338343"/>
            <a:ext cx="309630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vyos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を用いて繰り返し処理を行っています。</a:t>
            </a:r>
            <a:endParaRPr lang="en-US" altLang="ja-JP" sz="1100">
              <a:solidFill>
                <a:schemeClr val="tx1"/>
              </a:solidFill>
              <a:latin typeface="+mn-ea"/>
            </a:endParaRPr>
          </a:p>
        </p:txBody>
      </p:sp>
      <p:sp>
        <p:nvSpPr>
          <p:cNvPr id="26" name="正方形/長方形 25"/>
          <p:cNvSpPr/>
          <p:nvPr/>
        </p:nvSpPr>
        <p:spPr bwMode="gray">
          <a:xfrm>
            <a:off x="3579637" y="5501483"/>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179512" y="5501483"/>
            <a:ext cx="3096308" cy="96990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設定の確認を行っています。</a:t>
            </a:r>
            <a:endParaRPr lang="en-US" altLang="ja-JP" sz="1100" smtClean="0">
              <a:solidFill>
                <a:schemeClr val="tx1"/>
              </a:solidFill>
              <a:latin typeface="+mn-ea"/>
            </a:endParaRPr>
          </a:p>
          <a:p>
            <a:r>
              <a:rPr lang="ja-JP" altLang="en-US" sz="1100" smtClean="0">
                <a:solidFill>
                  <a:schemeClr val="tx1"/>
                </a:solidFill>
                <a:latin typeface="+mn-ea"/>
              </a:rPr>
              <a:t>設定</a:t>
            </a:r>
            <a:r>
              <a:rPr lang="ja-JP" altLang="en-US" sz="1100">
                <a:solidFill>
                  <a:schemeClr val="tx1"/>
                </a:solidFill>
                <a:latin typeface="+mn-ea"/>
              </a:rPr>
              <a:t>情報</a:t>
            </a:r>
            <a:r>
              <a:rPr lang="ja-JP" altLang="en-US" sz="1100" smtClean="0">
                <a:solidFill>
                  <a:schemeClr val="tx1"/>
                </a:solidFill>
                <a:latin typeface="+mn-ea"/>
              </a:rPr>
              <a:t>を出力し、所定の文字列が無い場合に結果を“</a:t>
            </a:r>
            <a:r>
              <a:rPr lang="en-US" altLang="ja-JP" sz="1100" smtClean="0">
                <a:solidFill>
                  <a:schemeClr val="tx1"/>
                </a:solidFill>
                <a:latin typeface="+mn-ea"/>
              </a:rPr>
              <a:t>failed</a:t>
            </a:r>
            <a:r>
              <a:rPr lang="ja-JP" altLang="en-US" sz="1100" smtClean="0">
                <a:solidFill>
                  <a:schemeClr val="tx1"/>
                </a:solidFill>
                <a:latin typeface="+mn-ea"/>
              </a:rPr>
              <a:t>”とします。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“with_items”</a:t>
            </a:r>
            <a:r>
              <a:rPr lang="ja-JP" altLang="en-US" sz="1100" smtClean="0">
                <a:solidFill>
                  <a:schemeClr val="tx1"/>
                </a:solidFill>
                <a:latin typeface="+mn-ea"/>
              </a:rPr>
              <a:t>による繰り返しごとに条件判定が行われます。</a:t>
            </a:r>
            <a:endParaRPr lang="en-US" altLang="ja-JP" sz="1100">
              <a:solidFill>
                <a:schemeClr val="tx1"/>
              </a:solidFill>
              <a:latin typeface="+mn-ea"/>
            </a:endParaRPr>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smtClean="0"/>
              <a:t> 対話ファイルの作成</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同様に、右記のファイルも作成しましょう。</a:t>
            </a:r>
            <a:endParaRPr kumimoji="1" lang="ja-JP" altLang="en-US"/>
          </a:p>
        </p:txBody>
      </p:sp>
      <p:sp>
        <p:nvSpPr>
          <p:cNvPr id="4" name="テキスト ボックス 3"/>
          <p:cNvSpPr txBox="1"/>
          <p:nvPr/>
        </p:nvSpPr>
        <p:spPr>
          <a:xfrm>
            <a:off x="4932050" y="754619"/>
            <a:ext cx="3816530" cy="5909310"/>
          </a:xfrm>
          <a:prstGeom prst="rect">
            <a:avLst/>
          </a:prstGeom>
          <a:solidFill>
            <a:schemeClr val="bg2">
              <a:lumMod val="85000"/>
            </a:schemeClr>
          </a:solidFill>
          <a:ln>
            <a:solidFill>
              <a:schemeClr val="accent1"/>
            </a:solidFill>
          </a:ln>
        </p:spPr>
        <p:txBody>
          <a:bodyPr wrap="square" rtlCol="0">
            <a:spAutoFit/>
          </a:bodyPr>
          <a:lstStyle/>
          <a:p>
            <a:r>
              <a:rPr lang="en-US" altLang="ja-JP" sz="900"/>
              <a:t>conf: </a:t>
            </a:r>
          </a:p>
          <a:p>
            <a:r>
              <a:rPr lang="en-US" altLang="ja-JP" sz="900"/>
              <a:t>  timeout: 10</a:t>
            </a:r>
          </a:p>
          <a:p>
            <a:r>
              <a:rPr lang="en-US" altLang="ja-JP" sz="900"/>
              <a:t>  </a:t>
            </a:r>
          </a:p>
          <a:p>
            <a:r>
              <a:rPr lang="en-US" altLang="ja-JP" sz="900"/>
              <a:t>exec_list:</a:t>
            </a:r>
          </a:p>
          <a:p>
            <a:r>
              <a:rPr lang="ja-JP" altLang="en-US" sz="900"/>
              <a:t> </a:t>
            </a:r>
            <a:r>
              <a:rPr lang="ja-JP" altLang="en-US" sz="900" smtClean="0"/>
              <a:t> </a:t>
            </a:r>
            <a:r>
              <a:rPr lang="en-US" altLang="ja-JP" sz="900" smtClean="0"/>
              <a:t>- </a:t>
            </a:r>
            <a:r>
              <a:rPr lang="en-US" altLang="ja-JP" sz="900"/>
              <a:t>expect: 'Username:'</a:t>
            </a:r>
          </a:p>
          <a:p>
            <a:r>
              <a:rPr lang="en-US" altLang="ja-JP" sz="900"/>
              <a:t>    exec: '{{ __loginuser__ }}'</a:t>
            </a:r>
          </a:p>
          <a:p>
            <a:endParaRPr lang="en-US" altLang="ja-JP" sz="900"/>
          </a:p>
          <a:p>
            <a:r>
              <a:rPr lang="en-US" altLang="ja-JP" sz="900"/>
              <a:t>  - expect: 'Password:'</a:t>
            </a:r>
          </a:p>
          <a:p>
            <a:r>
              <a:rPr lang="en-US" altLang="ja-JP" sz="900"/>
              <a:t>    exec: '{{ __loginpassword__ }}'</a:t>
            </a:r>
          </a:p>
          <a:p>
            <a:r>
              <a:rPr lang="en-US" altLang="ja-JP" sz="900"/>
              <a:t>    </a:t>
            </a:r>
          </a:p>
          <a:p>
            <a:r>
              <a:rPr lang="en-US" altLang="ja-JP" sz="900"/>
              <a:t>  - expect: '{{ __loginhostname__ }}'</a:t>
            </a:r>
          </a:p>
          <a:p>
            <a:r>
              <a:rPr lang="en-US" altLang="ja-JP" sz="900"/>
              <a:t>    exec: 'enable'</a:t>
            </a:r>
          </a:p>
          <a:p>
            <a:endParaRPr lang="en-US" altLang="ja-JP" sz="900"/>
          </a:p>
          <a:p>
            <a:r>
              <a:rPr lang="en-US" altLang="ja-JP" sz="900"/>
              <a:t>  - expect: 'Password:'</a:t>
            </a:r>
          </a:p>
          <a:p>
            <a:r>
              <a:rPr lang="en-US" altLang="ja-JP" sz="900"/>
              <a:t>    exec: '{{ __loginpassword__ }}'</a:t>
            </a:r>
          </a:p>
          <a:p>
            <a:endParaRPr lang="en-US" altLang="ja-JP" sz="900"/>
          </a:p>
          <a:p>
            <a:r>
              <a:rPr lang="en-US" altLang="ja-JP" sz="900"/>
              <a:t>  - expect: '{{ __loginhostname__ }}'</a:t>
            </a:r>
          </a:p>
          <a:p>
            <a:r>
              <a:rPr lang="en-US" altLang="ja-JP" sz="900"/>
              <a:t>    exec: 'terminal length 0'</a:t>
            </a:r>
          </a:p>
          <a:p>
            <a:r>
              <a:rPr lang="en-US" altLang="ja-JP" sz="900"/>
              <a:t>    </a:t>
            </a:r>
          </a:p>
          <a:p>
            <a:r>
              <a:rPr lang="en-US" altLang="ja-JP" sz="900"/>
              <a:t>  - command: 'show logging'</a:t>
            </a:r>
          </a:p>
          <a:p>
            <a:r>
              <a:rPr lang="en-US" altLang="ja-JP" sz="900"/>
              <a:t>    prompt: '{{ __loginhostname__ }}'</a:t>
            </a:r>
          </a:p>
          <a:p>
            <a:r>
              <a:rPr lang="en-US" altLang="ja-JP" sz="900"/>
              <a:t>    register: result_stdout</a:t>
            </a:r>
          </a:p>
          <a:p>
            <a:r>
              <a:rPr lang="en-US" altLang="ja-JP" sz="900"/>
              <a:t>    </a:t>
            </a:r>
          </a:p>
          <a:p>
            <a:r>
              <a:rPr lang="en-US" altLang="ja-JP" sz="900"/>
              <a:t>  - expect: '{{ __loginhostname__ }}'</a:t>
            </a:r>
          </a:p>
          <a:p>
            <a:r>
              <a:rPr lang="en-US" altLang="ja-JP" sz="900"/>
              <a:t>    exec: 'configure terminal'</a:t>
            </a:r>
          </a:p>
          <a:p>
            <a:r>
              <a:rPr lang="en-US" altLang="ja-JP" sz="900"/>
              <a:t>    </a:t>
            </a:r>
          </a:p>
          <a:p>
            <a:r>
              <a:rPr lang="en-US" altLang="ja-JP" sz="900"/>
              <a:t>  - command: 'logging host {{ item.0 }}'</a:t>
            </a:r>
          </a:p>
          <a:p>
            <a:r>
              <a:rPr lang="en-US" altLang="ja-JP" sz="900"/>
              <a:t>    prompt: '{{ __loginhostname__ }}'</a:t>
            </a:r>
          </a:p>
          <a:p>
            <a:r>
              <a:rPr lang="en-US" altLang="ja-JP" sz="900"/>
              <a:t>    with_items: </a:t>
            </a:r>
          </a:p>
          <a:p>
            <a:r>
              <a:rPr lang="en-US" altLang="ja-JP" sz="900"/>
              <a:t>      - '{{ </a:t>
            </a:r>
            <a:r>
              <a:rPr lang="en-US" altLang="ja-JP" sz="900" smtClean="0"/>
              <a:t>VAR_syslog_server_ip </a:t>
            </a:r>
            <a:r>
              <a:rPr lang="en-US" altLang="ja-JP" sz="900"/>
              <a:t>}}'</a:t>
            </a:r>
          </a:p>
          <a:p>
            <a:r>
              <a:rPr lang="en-US" altLang="ja-JP" sz="900" smtClean="0"/>
              <a:t>    </a:t>
            </a:r>
            <a:r>
              <a:rPr lang="en-US" altLang="ja-JP" sz="900"/>
              <a:t>exec_when: </a:t>
            </a:r>
            <a:endParaRPr lang="en-US" altLang="ja-JP" sz="900" smtClean="0"/>
          </a:p>
          <a:p>
            <a:r>
              <a:rPr lang="en-US" altLang="ja-JP" sz="900" smtClean="0"/>
              <a:t>     </a:t>
            </a:r>
            <a:r>
              <a:rPr lang="en-US" altLang="ja-JP" sz="900"/>
              <a:t>- result_stdout no match(Logging to {{ item.0 </a:t>
            </a:r>
            <a:r>
              <a:rPr lang="en-US" altLang="ja-JP" sz="900" smtClean="0"/>
              <a:t>}})</a:t>
            </a:r>
            <a:br>
              <a:rPr lang="en-US" altLang="ja-JP" sz="900" smtClean="0"/>
            </a:br>
            <a:endParaRPr lang="en-US" altLang="ja-JP" sz="900"/>
          </a:p>
          <a:p>
            <a:r>
              <a:rPr lang="en-US" altLang="ja-JP" sz="900"/>
              <a:t>  - command: 'logging facility {{ VAR_log_facility }}'</a:t>
            </a:r>
          </a:p>
          <a:p>
            <a:r>
              <a:rPr lang="en-US" altLang="ja-JP" sz="900"/>
              <a:t>    prompt: '{{ __loginhostname__ }}'</a:t>
            </a:r>
          </a:p>
          <a:p>
            <a:r>
              <a:rPr lang="en-US" altLang="ja-JP" sz="900"/>
              <a:t>    when: </a:t>
            </a:r>
          </a:p>
          <a:p>
            <a:r>
              <a:rPr lang="en-US" altLang="ja-JP" sz="900"/>
              <a:t>      - VAR_log_facility is define</a:t>
            </a:r>
          </a:p>
          <a:p>
            <a:r>
              <a:rPr lang="en-US" altLang="ja-JP" sz="900"/>
              <a:t>    </a:t>
            </a:r>
          </a:p>
          <a:p>
            <a:r>
              <a:rPr lang="en-US" altLang="ja-JP" sz="900"/>
              <a:t>  - command: 'logging trap {{ VAR_log_severity }}'</a:t>
            </a:r>
          </a:p>
          <a:p>
            <a:r>
              <a:rPr lang="en-US" altLang="ja-JP" sz="900"/>
              <a:t>    prompt: '{{ __loginhostname__ }}'</a:t>
            </a:r>
          </a:p>
          <a:p>
            <a:r>
              <a:rPr lang="en-US" altLang="ja-JP" sz="900"/>
              <a:t>    when: </a:t>
            </a:r>
          </a:p>
          <a:p>
            <a:r>
              <a:rPr lang="en-US" altLang="ja-JP" sz="900"/>
              <a:t>      - VAR_log_severity is define</a:t>
            </a:r>
          </a:p>
        </p:txBody>
      </p:sp>
      <p:sp>
        <p:nvSpPr>
          <p:cNvPr id="5" name="正方形/長方形 4"/>
          <p:cNvSpPr/>
          <p:nvPr/>
        </p:nvSpPr>
        <p:spPr>
          <a:xfrm>
            <a:off x="5940067" y="830310"/>
            <a:ext cx="3131888" cy="276999"/>
          </a:xfrm>
          <a:prstGeom prst="rect">
            <a:avLst/>
          </a:prstGeom>
          <a:solidFill>
            <a:schemeClr val="bg1"/>
          </a:solidFill>
          <a:ln w="3175">
            <a:solidFill>
              <a:schemeClr val="tx1"/>
            </a:solidFill>
          </a:ln>
        </p:spPr>
        <p:txBody>
          <a:bodyPr wrap="square">
            <a:spAutoFit/>
          </a:bodyPr>
          <a:lstStyle/>
          <a:p>
            <a:pPr algn="ctr"/>
            <a:r>
              <a:rPr lang="ja-JP" altLang="en-US" sz="1200"/>
              <a:t>ファイル名</a:t>
            </a:r>
            <a:r>
              <a:rPr lang="en-US" altLang="ja-JP" sz="1200"/>
              <a:t>:</a:t>
            </a:r>
            <a:r>
              <a:rPr lang="ja-JP" altLang="en-US" sz="1200"/>
              <a:t> </a:t>
            </a:r>
            <a:r>
              <a:rPr lang="en-US" altLang="ja-JP" sz="1200" smtClean="0"/>
              <a:t>ios_set_syslog_server.yml</a:t>
            </a:r>
            <a:endParaRPr lang="ja-JP" altLang="en-US" sz="1200"/>
          </a:p>
        </p:txBody>
      </p:sp>
      <p:sp>
        <p:nvSpPr>
          <p:cNvPr id="7" name="正方形/長方形 6"/>
          <p:cNvSpPr/>
          <p:nvPr/>
        </p:nvSpPr>
        <p:spPr bwMode="gray">
          <a:xfrm>
            <a:off x="5004059" y="3381006"/>
            <a:ext cx="3608253" cy="507453"/>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ログについての設定を表示し、</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”register”</a:t>
            </a:r>
            <a:r>
              <a:rPr lang="ja-JP" altLang="en-US" sz="1100" smtClean="0">
                <a:solidFill>
                  <a:schemeClr val="tx1"/>
                </a:solidFill>
                <a:latin typeface="+mn-ea"/>
              </a:rPr>
              <a:t>で</a:t>
            </a:r>
            <a:r>
              <a:rPr lang="ja-JP" altLang="en-US" sz="1100" smtClean="0">
                <a:solidFill>
                  <a:srgbClr val="FF0000"/>
                </a:solidFill>
                <a:latin typeface="+mn-ea"/>
              </a:rPr>
              <a:t>標準出力の内容を格納</a:t>
            </a:r>
            <a:r>
              <a:rPr lang="ja-JP" altLang="en-US" sz="1100" smtClean="0">
                <a:solidFill>
                  <a:schemeClr val="tx1"/>
                </a:solidFill>
                <a:latin typeface="+mn-ea"/>
              </a:rPr>
              <a:t>しています。</a:t>
            </a:r>
            <a:endParaRPr lang="en-US" altLang="ja-JP" sz="1100">
              <a:solidFill>
                <a:schemeClr val="tx1"/>
              </a:solidFill>
              <a:latin typeface="+mn-ea"/>
            </a:endParaRPr>
          </a:p>
        </p:txBody>
      </p:sp>
      <p:sp>
        <p:nvSpPr>
          <p:cNvPr id="10" name="正方形/長方形 9"/>
          <p:cNvSpPr/>
          <p:nvPr/>
        </p:nvSpPr>
        <p:spPr bwMode="gray">
          <a:xfrm>
            <a:off x="4994064" y="4301126"/>
            <a:ext cx="3608253" cy="94126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277110"/>
            <a:ext cx="4320478" cy="852276"/>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CiscoIOS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a:t>
            </a:r>
            <a:r>
              <a:rPr lang="ja-JP" altLang="en-US" sz="1100" smtClean="0">
                <a:solidFill>
                  <a:srgbClr val="FF0000"/>
                </a:solidFill>
                <a:latin typeface="+mn-ea"/>
              </a:rPr>
              <a:t>繰り返し処理</a:t>
            </a:r>
            <a:r>
              <a:rPr lang="ja-JP" altLang="en-US" sz="1100" smtClean="0">
                <a:solidFill>
                  <a:schemeClr val="tx1"/>
                </a:solidFill>
                <a:latin typeface="+mn-ea"/>
              </a:rPr>
              <a:t>を行っています。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“exec_when”</a:t>
            </a:r>
            <a:r>
              <a:rPr lang="ja-JP" altLang="en-US" sz="1100" smtClean="0">
                <a:solidFill>
                  <a:schemeClr val="tx1"/>
                </a:solidFill>
                <a:latin typeface="+mn-ea"/>
              </a:rPr>
              <a:t>では、上で格納した内容に応じて処理の実行判定を行っています。</a:t>
            </a:r>
            <a:endParaRPr lang="en-US" altLang="ja-JP" sz="110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3.3 </a:t>
            </a:r>
            <a:r>
              <a:rPr lang="en-US" altLang="ja-JP" smtClean="0"/>
              <a:t>OS</a:t>
            </a:r>
            <a:r>
              <a:rPr lang="ja-JP" altLang="en-US" smtClean="0"/>
              <a:t>種別の作成</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smtClean="0"/>
              <a:t>「</a:t>
            </a:r>
            <a:r>
              <a:rPr lang="en-US" altLang="ja-JP" b="1" smtClean="0"/>
              <a:t>OS</a:t>
            </a:r>
            <a:r>
              <a:rPr lang="ja-JP" altLang="en-US" b="1" smtClean="0"/>
              <a:t>種別」を作成する</a:t>
            </a:r>
            <a:r>
              <a:rPr lang="en-US" altLang="ja-JP" b="1"/>
              <a:t/>
            </a:r>
            <a:br>
              <a:rPr lang="en-US" altLang="ja-JP" b="1"/>
            </a:br>
            <a:r>
              <a:rPr lang="en-US" altLang="ja-JP" sz="1600" smtClean="0"/>
              <a:t>Pioneer</a:t>
            </a:r>
            <a:r>
              <a:rPr lang="ja-JP" altLang="en-US" sz="1600" smtClean="0"/>
              <a:t>はターゲットホストの</a:t>
            </a:r>
            <a:r>
              <a:rPr lang="en-US" altLang="ja-JP" sz="1600" smtClean="0"/>
              <a:t>OS</a:t>
            </a:r>
            <a:r>
              <a:rPr lang="ja-JP" altLang="en-US" sz="1600" smtClean="0"/>
              <a:t>に応じて、実際に投下されるコードを選択することができます。</a:t>
            </a:r>
            <a:r>
              <a:rPr lang="en-US" altLang="ja-JP" sz="1600" smtClean="0"/>
              <a:t/>
            </a:r>
            <a:br>
              <a:rPr lang="en-US" altLang="ja-JP" sz="1600" smtClean="0"/>
            </a:br>
            <a:r>
              <a:rPr lang="ja-JP" altLang="en-US" sz="1600" smtClean="0"/>
              <a:t>まずは「</a:t>
            </a:r>
            <a:r>
              <a:rPr lang="en-US" altLang="ja-JP" sz="1600" smtClean="0"/>
              <a:t>OS</a:t>
            </a:r>
            <a:r>
              <a:rPr lang="ja-JP" altLang="en-US" sz="1600" smtClean="0"/>
              <a:t>種別」を</a:t>
            </a:r>
            <a:r>
              <a:rPr lang="en-US" altLang="ja-JP" sz="1600" smtClean="0"/>
              <a:t>ITA</a:t>
            </a:r>
            <a:r>
              <a:rPr lang="ja-JP" altLang="en-US" sz="1600" smtClean="0"/>
              <a:t>に登録しましょう。</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 </a:t>
            </a:r>
            <a:r>
              <a:rPr lang="en-US" altLang="ja-JP" sz="1600" b="1"/>
              <a:t>Ansible-Pioneer</a:t>
            </a:r>
            <a:r>
              <a:rPr lang="ja-JP" altLang="en-US" sz="1600" b="1" smtClean="0"/>
              <a:t> </a:t>
            </a:r>
            <a:r>
              <a:rPr lang="en-US" altLang="ja-JP" sz="1600" b="1" smtClean="0"/>
              <a:t>&gt;</a:t>
            </a:r>
            <a:r>
              <a:rPr lang="ja-JP" altLang="en-US" sz="1600" b="1" smtClean="0"/>
              <a:t> </a:t>
            </a:r>
            <a:r>
              <a:rPr lang="en-US" altLang="ja-JP" sz="1600" b="1" smtClean="0"/>
              <a:t>OS</a:t>
            </a:r>
            <a:r>
              <a:rPr lang="ja-JP" altLang="en-US" sz="1600" b="1" smtClean="0"/>
              <a:t>種別マスタ</a:t>
            </a:r>
            <a:endParaRPr lang="en-US" altLang="ja-JP" sz="1600" b="1" smtClean="0"/>
          </a:p>
          <a:p>
            <a:pPr marL="342900" indent="-3429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342900" indent="-342900">
              <a:buFont typeface="+mj-ea"/>
              <a:buAutoNum type="circleNumDbPlain"/>
            </a:pPr>
            <a:r>
              <a:rPr lang="ja-JP" altLang="en-US" sz="1600"/>
              <a:t>各項目へ下表のように入力し、</a:t>
            </a:r>
            <a:r>
              <a:rPr lang="en-US" altLang="ja-JP" sz="1600" smtClean="0"/>
              <a:t>[</a:t>
            </a:r>
            <a:r>
              <a:rPr lang="ja-JP" altLang="en-US" sz="1600" smtClean="0"/>
              <a:t>登録</a:t>
            </a:r>
            <a:r>
              <a:rPr lang="en-US" altLang="ja-JP" sz="1600" smtClean="0"/>
              <a:t>]</a:t>
            </a:r>
            <a:r>
              <a:rPr lang="ja-JP" altLang="en-US" sz="1600" smtClean="0"/>
              <a:t>を押下する</a:t>
            </a:r>
            <a:endParaRPr lang="en-US" altLang="ja-JP" sz="1600" smtClean="0"/>
          </a:p>
          <a:p>
            <a:pPr marL="0" indent="0">
              <a:buNone/>
            </a:pPr>
            <a:endParaRPr lang="en-US" altLang="ja-JP" smtClean="0"/>
          </a:p>
          <a:p>
            <a:pPr marL="0" indent="0">
              <a:buNone/>
            </a:pPr>
            <a:endParaRPr lang="en-US" altLang="ja-JP"/>
          </a:p>
        </p:txBody>
      </p:sp>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929932526"/>
              </p:ext>
            </p:extLst>
          </p:nvPr>
        </p:nvGraphicFramePr>
        <p:xfrm>
          <a:off x="188565" y="4869200"/>
          <a:ext cx="4032438" cy="9144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1343412655"/>
                    </a:ext>
                  </a:extLst>
                </a:gridCol>
                <a:gridCol w="2016219">
                  <a:extLst>
                    <a:ext uri="{9D8B030D-6E8A-4147-A177-3AD203B41FA5}">
                      <a16:colId xmlns:a16="http://schemas.microsoft.com/office/drawing/2014/main" val="2477375548"/>
                    </a:ext>
                  </a:extLst>
                </a:gridCol>
              </a:tblGrid>
              <a:tr h="291526">
                <a:tc>
                  <a:txBody>
                    <a:bodyPr/>
                    <a:lstStyle/>
                    <a:p>
                      <a:r>
                        <a:rPr kumimoji="1" lang="en-US" altLang="ja-JP" sz="1400" smtClean="0"/>
                        <a:t>OS</a:t>
                      </a:r>
                      <a:r>
                        <a:rPr kumimoji="1" lang="ja-JP" altLang="en-US" sz="1400" smtClean="0"/>
                        <a:t>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機器種別 </a:t>
                      </a:r>
                      <a:r>
                        <a:rPr kumimoji="1" lang="en-US" altLang="ja-JP" sz="1400" smtClean="0"/>
                        <a:t>/ NW</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smtClean="0"/>
                        <a:t>Cisco_L3SW</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a:t>
            </a:r>
            <a:r>
              <a:rPr lang="ja-JP" altLang="en-US" sz="1600" dirty="0"/>
              <a:t>章</a:t>
            </a:r>
            <a:r>
              <a:rPr lang="ja-JP" altLang="en-US" sz="1600" dirty="0" smtClean="0"/>
              <a:t>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2</a:t>
            </a:r>
            <a:r>
              <a:rPr lang="ja-JP" altLang="en-US" sz="1600" dirty="0" smtClean="0"/>
              <a:t>章</a:t>
            </a:r>
            <a:r>
              <a:rPr lang="en-US" altLang="ja-JP" sz="1600" dirty="0" err="1" smtClean="0"/>
              <a:t>Ansible-LegacyRole</a:t>
            </a:r>
            <a:r>
              <a:rPr lang="ja-JP" altLang="en-US" sz="1600" dirty="0" smtClean="0"/>
              <a:t>編に共通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別に、ターゲットとなるサーバーをご用意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1.6.2</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normAutofit/>
          </a:bodyPr>
          <a:lstStyle/>
          <a:p>
            <a:r>
              <a:rPr kumimoji="1" lang="en-US" altLang="ja-JP" smtClean="0"/>
              <a:t>1.1 </a:t>
            </a:r>
            <a:r>
              <a:rPr kumimoji="1" lang="ja-JP" altLang="en-US" smtClean="0"/>
              <a:t>作業環境</a:t>
            </a:r>
            <a:r>
              <a:rPr lang="ja-JP" altLang="en-US" smtClean="0"/>
              <a:t>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1.6.2</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3.4 Movement</a:t>
            </a:r>
            <a:r>
              <a:rPr kumimoji="1" lang="ja-JP" altLang="en-US" smtClean="0"/>
              <a:t>の設定 </a:t>
            </a:r>
            <a:r>
              <a:rPr kumimoji="1" lang="en-US" altLang="ja-JP" smtClean="0"/>
              <a:t>(1/4)</a:t>
            </a:r>
            <a:endParaRPr kumimoji="1" lang="ja-JP" altLang="en-US"/>
          </a:p>
        </p:txBody>
      </p:sp>
      <p:pic>
        <p:nvPicPr>
          <p:cNvPr id="5" name="図 4"/>
          <p:cNvPicPr>
            <a:picLocks noChangeAspect="1"/>
          </p:cNvPicPr>
          <p:nvPr/>
        </p:nvPicPr>
        <p:blipFill>
          <a:blip r:embed="rId2"/>
          <a:stretch>
            <a:fillRect/>
          </a:stretch>
        </p:blipFill>
        <p:spPr>
          <a:xfrm>
            <a:off x="179513" y="3001274"/>
            <a:ext cx="5472638" cy="1933750"/>
          </a:xfrm>
          <a:prstGeom prst="rect">
            <a:avLst/>
          </a:prstGeom>
        </p:spPr>
      </p:pic>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119053374"/>
              </p:ext>
            </p:extLst>
          </p:nvPr>
        </p:nvGraphicFramePr>
        <p:xfrm>
          <a:off x="179512" y="5168153"/>
          <a:ext cx="4032438" cy="997227"/>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3914107317"/>
                    </a:ext>
                  </a:extLst>
                </a:gridCol>
                <a:gridCol w="2016219">
                  <a:extLst>
                    <a:ext uri="{9D8B030D-6E8A-4147-A177-3AD203B41FA5}">
                      <a16:colId xmlns:a16="http://schemas.microsoft.com/office/drawing/2014/main" val="418709912"/>
                    </a:ext>
                  </a:extLst>
                </a:gridCol>
              </a:tblGrid>
              <a:tr h="33982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ログサーバ設定</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0" y="3429000"/>
            <a:ext cx="86412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2555720" y="3573020"/>
            <a:ext cx="1152160"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08959" y="2996941"/>
            <a:ext cx="4219021" cy="1883842"/>
          </a:xfrm>
          <a:prstGeom prst="rect">
            <a:avLst/>
          </a:prstGeom>
        </p:spPr>
      </p:pic>
      <p:sp>
        <p:nvSpPr>
          <p:cNvPr id="2" name="タイトル 1"/>
          <p:cNvSpPr>
            <a:spLocks noGrp="1"/>
          </p:cNvSpPr>
          <p:nvPr>
            <p:ph type="title"/>
          </p:nvPr>
        </p:nvSpPr>
        <p:spPr>
          <a:xfrm>
            <a:off x="208959" y="116540"/>
            <a:ext cx="8784000" cy="468000"/>
          </a:xfrm>
        </p:spPr>
        <p:txBody>
          <a:bodyPr/>
          <a:lstStyle/>
          <a:p>
            <a:r>
              <a:rPr lang="en-US" altLang="ja-JP" smtClean="0"/>
              <a:t>3.4 </a:t>
            </a:r>
            <a:r>
              <a:rPr lang="en-US" altLang="ja-JP"/>
              <a:t>Movement</a:t>
            </a:r>
            <a:r>
              <a:rPr lang="ja-JP" altLang="en-US"/>
              <a:t>の設定 </a:t>
            </a:r>
            <a:r>
              <a:rPr lang="en-US" altLang="ja-JP" smtClean="0"/>
              <a:t>(</a:t>
            </a:r>
            <a:r>
              <a:rPr lang="en-US" altLang="ja-JP"/>
              <a:t>2</a:t>
            </a:r>
            <a:r>
              <a:rPr lang="en-US" altLang="ja-JP" smtClean="0"/>
              <a:t>/4)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対話種別を作成する</a:t>
            </a:r>
            <a:r>
              <a:rPr kumimoji="1" lang="en-US" altLang="ja-JP" smtClean="0"/>
              <a:t/>
            </a:r>
            <a:br>
              <a:rPr kumimoji="1" lang="en-US" altLang="ja-JP" smtClean="0"/>
            </a:br>
            <a:r>
              <a:rPr kumimoji="1" lang="ja-JP" altLang="en-US" sz="1600" smtClean="0"/>
              <a:t>次に「対話種別」を作成しておきましょう。</a:t>
            </a:r>
            <a:r>
              <a:rPr kumimoji="1" lang="en-US" altLang="ja-JP" sz="1600" smtClean="0"/>
              <a:t/>
            </a:r>
            <a:br>
              <a:rPr kumimoji="1" lang="en-US" altLang="ja-JP" sz="1600" smtClean="0"/>
            </a:br>
            <a:r>
              <a:rPr kumimoji="1" lang="en-US" altLang="ja-JP" sz="1600" smtClean="0"/>
              <a:t/>
            </a:r>
            <a:br>
              <a:rPr kumimoji="1" lang="en-US" altLang="ja-JP" sz="1600" smtClean="0"/>
            </a:br>
            <a:endParaRPr lang="en-US" altLang="ja-JP" sz="1600" smtClean="0"/>
          </a:p>
          <a:p>
            <a:pPr marL="0" indent="0">
              <a:buNone/>
            </a:pPr>
            <a:r>
              <a:rPr lang="ja-JP" altLang="en-US" sz="1600"/>
              <a:t>メニュー</a:t>
            </a:r>
            <a:r>
              <a:rPr lang="en-US" altLang="ja-JP" sz="1600"/>
              <a:t>: </a:t>
            </a:r>
            <a:r>
              <a:rPr lang="en-US" altLang="ja-JP" sz="1600" b="1" smtClean="0"/>
              <a:t>Ansible‐Pioneer</a:t>
            </a:r>
            <a:r>
              <a:rPr lang="ja-JP" altLang="en-US" sz="1600" b="1" smtClean="0"/>
              <a:t> </a:t>
            </a:r>
            <a:r>
              <a:rPr lang="en-US" altLang="ja-JP" sz="1600" b="1" smtClean="0"/>
              <a:t>&gt;</a:t>
            </a:r>
            <a:r>
              <a:rPr lang="ja-JP" altLang="en-US" sz="1600" b="1" smtClean="0"/>
              <a:t> 対話種別リスト</a:t>
            </a:r>
            <a:endParaRPr lang="en-US" altLang="ja-JP" sz="1600" b="1" smtClean="0"/>
          </a:p>
          <a:p>
            <a:pPr marL="342900" indent="-342900">
              <a:buFont typeface="+mj-ea"/>
              <a:buAutoNum type="circleNumDbPlain"/>
            </a:pPr>
            <a:r>
              <a:rPr lang="ja-JP" altLang="en-US" sz="1600" smtClean="0"/>
              <a:t>登録 </a:t>
            </a:r>
            <a:r>
              <a:rPr lang="en-US" altLang="ja-JP" sz="1600"/>
              <a:t>&gt;</a:t>
            </a:r>
            <a:r>
              <a:rPr lang="ja-JP" altLang="en-US" sz="1600"/>
              <a:t> 登録開始 を押下</a:t>
            </a:r>
            <a:r>
              <a:rPr lang="ja-JP" altLang="en-US" sz="1600" smtClean="0"/>
              <a:t>する。</a:t>
            </a:r>
            <a:endParaRPr lang="en-US" altLang="ja-JP" sz="1600" smtClean="0"/>
          </a:p>
          <a:p>
            <a:pPr marL="342900" indent="-342900">
              <a:buFont typeface="+mj-ea"/>
              <a:buAutoNum type="circleNumDbPlain"/>
            </a:pPr>
            <a:r>
              <a:rPr lang="ja-JP" altLang="en-US" sz="1600"/>
              <a:t>各</a:t>
            </a:r>
            <a:r>
              <a:rPr lang="ja-JP" altLang="en-US" sz="1600" smtClean="0"/>
              <a:t>項目へ</a:t>
            </a:r>
            <a:r>
              <a:rPr lang="ja-JP" altLang="en-US" sz="1600"/>
              <a:t>下表</a:t>
            </a:r>
            <a:r>
              <a:rPr lang="ja-JP" altLang="en-US" sz="1600" smtClean="0"/>
              <a:t>のように入力</a:t>
            </a:r>
            <a:r>
              <a:rPr lang="ja-JP" altLang="en-US" sz="1600"/>
              <a:t>し、押下</a:t>
            </a:r>
            <a:r>
              <a:rPr lang="ja-JP" altLang="en-US" sz="1600" smtClean="0"/>
              <a:t>する。</a:t>
            </a:r>
            <a:endParaRPr lang="en-US" altLang="ja-JP" sz="1600" smtClean="0"/>
          </a:p>
          <a:p>
            <a:pPr marL="342900" indent="-342900">
              <a:buFont typeface="+mj-ea"/>
              <a:buAutoNum type="circleNumDbPlain"/>
            </a:pPr>
            <a:endParaRPr lang="en-US" altLang="ja-JP" sz="1800" smtClean="0"/>
          </a:p>
          <a:p>
            <a:pPr marL="0" indent="0">
              <a:buNone/>
            </a:pPr>
            <a:endParaRPr lang="en-US" altLang="ja-JP" sz="1800" smtClean="0"/>
          </a:p>
          <a:p>
            <a:pPr marL="342900" indent="-342900">
              <a:buFont typeface="+mj-ea"/>
              <a:buAutoNum type="circleNumDbPlain"/>
            </a:pPr>
            <a:endParaRPr lang="en-US" altLang="ja-JP" sz="1800" smtClean="0"/>
          </a:p>
          <a:p>
            <a:pPr marL="342900" indent="-342900">
              <a:buFont typeface="+mj-ea"/>
              <a:buAutoNum type="circleNumDbPlain"/>
            </a:pPr>
            <a:endParaRPr lang="en-US" altLang="ja-JP" sz="1800"/>
          </a:p>
          <a:p>
            <a:pPr marL="0" indent="0">
              <a:buNone/>
            </a:pPr>
            <a:endParaRPr lang="en-US" altLang="ja-JP"/>
          </a:p>
          <a:p>
            <a:pPr marL="0" indent="0">
              <a:buNone/>
            </a:pPr>
            <a:endParaRPr lang="en-US" altLang="ja-JP" smtClean="0"/>
          </a:p>
          <a:p>
            <a:pPr marL="0" indent="0">
              <a:buNone/>
            </a:pPr>
            <a:endParaRPr lang="en-US" altLang="ja-JP"/>
          </a:p>
          <a:p>
            <a:pPr marL="0" indent="0">
              <a:buNone/>
            </a:pPr>
            <a:endParaRPr kumimoji="1" lang="ja-JP" altLang="en-US"/>
          </a:p>
        </p:txBody>
      </p:sp>
      <p:sp>
        <p:nvSpPr>
          <p:cNvPr id="5" name="角丸四角形 4"/>
          <p:cNvSpPr/>
          <p:nvPr/>
        </p:nvSpPr>
        <p:spPr bwMode="auto">
          <a:xfrm>
            <a:off x="683460" y="3356989"/>
            <a:ext cx="864120" cy="9141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667064005"/>
              </p:ext>
            </p:extLst>
          </p:nvPr>
        </p:nvGraphicFramePr>
        <p:xfrm>
          <a:off x="179512" y="5224083"/>
          <a:ext cx="4032438" cy="6096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2294670462"/>
                    </a:ext>
                  </a:extLst>
                </a:gridCol>
                <a:gridCol w="2016219">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syslog</a:t>
                      </a:r>
                      <a:r>
                        <a:rPr kumimoji="1" lang="ja-JP" altLang="en-US" sz="1400" dirty="0" smtClean="0"/>
                        <a:t>サーバ指定</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対話ファイルを登録す</a:t>
            </a:r>
            <a:r>
              <a:rPr lang="ja-JP" altLang="en-US" b="1" dirty="0" smtClean="0"/>
              <a:t>る</a:t>
            </a:r>
            <a:r>
              <a:rPr lang="en-US" altLang="ja-JP" b="1" dirty="0" smtClean="0"/>
              <a:t/>
            </a:r>
            <a:br>
              <a:rPr lang="en-US" altLang="ja-JP" b="1" dirty="0" smtClean="0"/>
            </a:br>
            <a:r>
              <a:rPr lang="ja-JP" altLang="en-US" sz="1600" dirty="0" smtClean="0"/>
              <a:t>準備を終えたところで対話ファイルを登録しましょう。</a:t>
            </a:r>
            <a:r>
              <a:rPr lang="en-US" altLang="ja-JP" sz="1600" dirty="0" smtClean="0"/>
              <a:t/>
            </a:r>
            <a:br>
              <a:rPr lang="en-US" altLang="ja-JP" sz="1600" dirty="0" smtClean="0"/>
            </a:br>
            <a:r>
              <a:rPr lang="ja-JP" altLang="en-US" sz="1600" dirty="0" smtClean="0"/>
              <a:t>これまでに作成した対話種別や</a:t>
            </a:r>
            <a:r>
              <a:rPr lang="en-US" altLang="ja-JP" sz="1600" dirty="0" smtClean="0"/>
              <a:t>OS</a:t>
            </a:r>
            <a:r>
              <a:rPr lang="ja-JP" altLang="en-US" sz="1600" dirty="0" smtClean="0"/>
              <a:t>種別と紐づけます。</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「ファイルを選択」</a:t>
            </a:r>
            <a:r>
              <a:rPr lang="ja-JP" altLang="en-US" sz="1600" dirty="0" smtClean="0"/>
              <a:t>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(3/4)</a:t>
            </a:r>
            <a:endParaRPr kumimoji="1" lang="ja-JP" altLang="en-US" dirty="0"/>
          </a:p>
        </p:txBody>
      </p:sp>
      <p:pic>
        <p:nvPicPr>
          <p:cNvPr id="5" name="図 4"/>
          <p:cNvPicPr>
            <a:picLocks noChangeAspect="1"/>
          </p:cNvPicPr>
          <p:nvPr/>
        </p:nvPicPr>
        <p:blipFill>
          <a:blip r:embed="rId2"/>
          <a:stretch>
            <a:fillRect/>
          </a:stretch>
        </p:blipFill>
        <p:spPr>
          <a:xfrm>
            <a:off x="196965" y="3284980"/>
            <a:ext cx="4014985" cy="1948200"/>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655693702"/>
              </p:ext>
            </p:extLst>
          </p:nvPr>
        </p:nvGraphicFramePr>
        <p:xfrm>
          <a:off x="180991" y="5398306"/>
          <a:ext cx="6479298" cy="914400"/>
        </p:xfrm>
        <a:graphic>
          <a:graphicData uri="http://schemas.openxmlformats.org/drawingml/2006/table">
            <a:tbl>
              <a:tblPr firstRow="1" bandRow="1">
                <a:tableStyleId>{93296810-A885-4BE3-A3E7-6D5BEEA58F35}</a:tableStyleId>
              </a:tblPr>
              <a:tblGrid>
                <a:gridCol w="1726639">
                  <a:extLst>
                    <a:ext uri="{9D8B030D-6E8A-4147-A177-3AD203B41FA5}">
                      <a16:colId xmlns:a16="http://schemas.microsoft.com/office/drawing/2014/main" val="1554538419"/>
                    </a:ext>
                  </a:extLst>
                </a:gridCol>
                <a:gridCol w="1656230">
                  <a:extLst>
                    <a:ext uri="{9D8B030D-6E8A-4147-A177-3AD203B41FA5}">
                      <a16:colId xmlns:a16="http://schemas.microsoft.com/office/drawing/2014/main" val="3873305073"/>
                    </a:ext>
                  </a:extLst>
                </a:gridCol>
                <a:gridCol w="3096429">
                  <a:extLst>
                    <a:ext uri="{9D8B030D-6E8A-4147-A177-3AD203B41FA5}">
                      <a16:colId xmlns:a16="http://schemas.microsoft.com/office/drawing/2014/main" val="242535702"/>
                    </a:ext>
                  </a:extLst>
                </a:gridCol>
              </a:tblGrid>
              <a:tr h="291526">
                <a:tc>
                  <a:txBody>
                    <a:bodyPr/>
                    <a:lstStyle/>
                    <a:p>
                      <a:r>
                        <a:rPr kumimoji="1" lang="ja-JP" altLang="en-US" sz="1400" smtClean="0"/>
                        <a:t>対話種別</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smtClean="0"/>
                        <a:t>OS</a:t>
                      </a:r>
                      <a:r>
                        <a:rPr kumimoji="1" lang="ja-JP" altLang="en-US" sz="1400" smtClean="0"/>
                        <a:t>種別</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対話ファイル素材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vyos_set_syslog_server.yml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Cisco_L3SW</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smtClean="0"/>
                        <a:t>ios_set_syslog_server.yml</a:t>
                      </a:r>
                      <a:endParaRPr lang="ja-JP" altLang="en-US" sz="14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611450" y="3644950"/>
            <a:ext cx="3600500" cy="936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に対話種別を</a:t>
            </a:r>
            <a:r>
              <a:rPr kumimoji="1" lang="ja-JP" altLang="en-US" b="1" err="1" smtClean="0"/>
              <a:t>登</a:t>
            </a:r>
            <a:r>
              <a:rPr kumimoji="1" lang="ja-JP" altLang="en-US" b="1" smtClean="0"/>
              <a:t>録する</a:t>
            </a:r>
            <a:r>
              <a:rPr kumimoji="1" lang="en-US" altLang="ja-JP" b="1" smtClean="0"/>
              <a:t/>
            </a:r>
            <a:br>
              <a:rPr kumimoji="1" lang="en-US" altLang="ja-JP" b="1" smtClean="0"/>
            </a:br>
            <a:r>
              <a:rPr kumimoji="1" lang="en-US" altLang="ja-JP" sz="1600" smtClean="0"/>
              <a:t>Movement</a:t>
            </a:r>
            <a:r>
              <a:rPr lang="ja-JP" altLang="en-US" sz="1600" dirty="0" smtClean="0"/>
              <a:t>と対話</a:t>
            </a:r>
            <a:r>
              <a:rPr lang="ja-JP" altLang="en-US" sz="1600" smtClean="0"/>
              <a:t>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詳細</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pic>
        <p:nvPicPr>
          <p:cNvPr id="9" name="図 8"/>
          <p:cNvPicPr>
            <a:picLocks noChangeAspect="1"/>
          </p:cNvPicPr>
          <p:nvPr/>
        </p:nvPicPr>
        <p:blipFill rotWithShape="1">
          <a:blip r:embed="rId2"/>
          <a:srcRect r="9720"/>
          <a:stretch/>
        </p:blipFill>
        <p:spPr>
          <a:xfrm>
            <a:off x="179512" y="2852920"/>
            <a:ext cx="4680528" cy="2043516"/>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4124452769"/>
              </p:ext>
            </p:extLst>
          </p:nvPr>
        </p:nvGraphicFramePr>
        <p:xfrm>
          <a:off x="3851900" y="4581160"/>
          <a:ext cx="4248590" cy="1368192"/>
        </p:xfrm>
        <a:graphic>
          <a:graphicData uri="http://schemas.openxmlformats.org/drawingml/2006/table">
            <a:tbl>
              <a:tblPr firstRow="1" bandRow="1">
                <a:tableStyleId>{93296810-A885-4BE3-A3E7-6D5BEEA58F35}</a:tableStyleId>
              </a:tblPr>
              <a:tblGrid>
                <a:gridCol w="2124295">
                  <a:extLst>
                    <a:ext uri="{9D8B030D-6E8A-4147-A177-3AD203B41FA5}">
                      <a16:colId xmlns:a16="http://schemas.microsoft.com/office/drawing/2014/main" val="3655207279"/>
                    </a:ext>
                  </a:extLst>
                </a:gridCol>
                <a:gridCol w="2124295">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ja-JP" altLang="en-US" sz="1400" smtClean="0"/>
                        <a:t>ログサーバ設定</a:t>
                      </a:r>
                      <a:endParaRPr kumimoji="1" lang="ja-JP" altLang="en-US" sz="140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smtClean="0"/>
                        <a:t>syslog</a:t>
                      </a:r>
                      <a:r>
                        <a:rPr kumimoji="1" lang="ja-JP" altLang="en-US" sz="1400" smtClean="0"/>
                        <a:t>サーバ指定</a:t>
                      </a:r>
                      <a:endParaRPr kumimoji="1" lang="ja-JP" altLang="en-US" sz="140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75858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.5</a:t>
            </a:r>
            <a:r>
              <a:rPr lang="ja-JP" altLang="en-US" smtClean="0"/>
              <a:t> </a:t>
            </a:r>
            <a:r>
              <a:rPr kumimoji="1" lang="ja-JP" altLang="en-US" smtClean="0"/>
              <a:t>オペレーションの登録</a:t>
            </a:r>
            <a:endParaRPr kumimoji="1" lang="ja-JP" altLang="en-US"/>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sp>
        <p:nvSpPr>
          <p:cNvPr id="9" name="角丸四角形 8"/>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b="1"/>
              <a:t/>
            </a:r>
            <a:br>
              <a:rPr lang="en-US" altLang="ja-JP" b="1"/>
            </a:br>
            <a:r>
              <a:rPr lang="ja-JP" altLang="en-US" sz="1600" smtClean="0"/>
              <a:t>オペレーションを作成し、</a:t>
            </a:r>
            <a:r>
              <a:rPr lang="en-US" altLang="ja-JP" sz="1600" smtClean="0"/>
              <a:t>Movement</a:t>
            </a:r>
            <a:r>
              <a:rPr lang="ja-JP" altLang="en-US" sz="1600" smtClean="0"/>
              <a:t>とホストを関連付けましょう。</a:t>
            </a:r>
            <a:endParaRPr lang="en-US" altLang="ja-JP" sz="1600" smtClean="0"/>
          </a:p>
          <a:p>
            <a:pPr marL="0" indent="0">
              <a:buNone/>
            </a:pPr>
            <a:endParaRPr kumimoji="1" lang="en-US" altLang="ja-JP" sz="1600" smtClean="0"/>
          </a:p>
          <a:p>
            <a:pPr marL="0" indent="0">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graphicFrame>
        <p:nvGraphicFramePr>
          <p:cNvPr id="5" name="表 4"/>
          <p:cNvGraphicFramePr>
            <a:graphicFrameLocks noGrp="1"/>
          </p:cNvGraphicFramePr>
          <p:nvPr>
            <p:extLst>
              <p:ext uri="{D42A27DB-BD31-4B8C-83A1-F6EECF244321}">
                <p14:modId xmlns:p14="http://schemas.microsoft.com/office/powerpoint/2010/main" val="1323482168"/>
              </p:ext>
            </p:extLst>
          </p:nvPr>
        </p:nvGraphicFramePr>
        <p:xfrm>
          <a:off x="179512" y="5101630"/>
          <a:ext cx="4896558" cy="977166"/>
        </p:xfrm>
        <a:graphic>
          <a:graphicData uri="http://schemas.openxmlformats.org/drawingml/2006/table">
            <a:tbl>
              <a:tblPr firstRow="1" bandRow="1">
                <a:tableStyleId>{93296810-A885-4BE3-A3E7-6D5BEEA58F35}</a:tableStyleId>
              </a:tblPr>
              <a:tblGrid>
                <a:gridCol w="2448279">
                  <a:extLst>
                    <a:ext uri="{9D8B030D-6E8A-4147-A177-3AD203B41FA5}">
                      <a16:colId xmlns:a16="http://schemas.microsoft.com/office/drawing/2014/main" val="2677977182"/>
                    </a:ext>
                  </a:extLst>
                </a:gridCol>
                <a:gridCol w="2448279">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Pioneer_Practice</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a:t>
                      </a:r>
                      <a:r>
                        <a:rPr kumimoji="1" lang="ja-JP" altLang="en-US" sz="1400" smtClean="0"/>
                        <a:t>任意の値をご入力下さい</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機器</a:t>
            </a:r>
            <a:r>
              <a:rPr lang="ja-JP" altLang="en-US" b="1" dirty="0"/>
              <a:t>一覧</a:t>
            </a:r>
            <a:r>
              <a:rPr lang="ja-JP" altLang="en-US" b="1" dirty="0" smtClean="0"/>
              <a:t>に</a:t>
            </a:r>
            <a:r>
              <a:rPr lang="en-US" altLang="ja-JP" b="1" dirty="0" smtClean="0"/>
              <a:t>NW</a:t>
            </a:r>
            <a:r>
              <a:rPr lang="ja-JP" altLang="en-US" b="1" dirty="0"/>
              <a:t>機器</a:t>
            </a:r>
            <a:r>
              <a:rPr lang="ja-JP" altLang="en-US" b="1" dirty="0" smtClean="0"/>
              <a:t>を登録する</a:t>
            </a:r>
            <a:r>
              <a:rPr lang="en-US" altLang="ja-JP" b="1" dirty="0" smtClean="0"/>
              <a:t/>
            </a:r>
            <a:br>
              <a:rPr lang="en-US" altLang="ja-JP" b="1" dirty="0" smtClean="0"/>
            </a:br>
            <a:r>
              <a:rPr lang="ja-JP" altLang="en-US" sz="1600" dirty="0" smtClean="0"/>
              <a:t>機器一覧から今回の作業対象を登録しましょう。</a:t>
            </a:r>
            <a:r>
              <a:rPr lang="en-US" altLang="ja-JP" sz="1600" dirty="0" smtClean="0"/>
              <a:t/>
            </a:r>
            <a:br>
              <a:rPr lang="en-US" altLang="ja-JP" sz="1600" dirty="0" smtClean="0"/>
            </a:br>
            <a:r>
              <a:rPr lang="en-US" altLang="ja-JP" sz="1600" dirty="0" smtClean="0"/>
              <a:t>Legacy</a:t>
            </a:r>
            <a:r>
              <a:rPr lang="ja-JP" altLang="en-US" sz="1600" dirty="0" smtClean="0"/>
              <a:t>モードや</a:t>
            </a:r>
            <a:r>
              <a:rPr lang="en-US" altLang="ja-JP" sz="1600" dirty="0" smtClean="0"/>
              <a:t>Legacy-Role</a:t>
            </a:r>
            <a:r>
              <a:rPr lang="ja-JP" altLang="en-US" sz="1600" dirty="0" smtClean="0"/>
              <a:t>モードと異なり、</a:t>
            </a:r>
            <a:r>
              <a:rPr lang="ja-JP" altLang="en-US" sz="1600" dirty="0" smtClean="0">
                <a:solidFill>
                  <a:srgbClr val="FF0000"/>
                </a:solidFill>
              </a:rPr>
              <a:t>「</a:t>
            </a:r>
            <a:r>
              <a:rPr lang="en-US" altLang="ja-JP" sz="1600" dirty="0" smtClean="0">
                <a:solidFill>
                  <a:srgbClr val="FF0000"/>
                </a:solidFill>
              </a:rPr>
              <a:t>Pioneer</a:t>
            </a:r>
            <a:r>
              <a:rPr lang="ja-JP" altLang="en-US" sz="1600" dirty="0" smtClean="0">
                <a:solidFill>
                  <a:srgbClr val="FF0000"/>
                </a:solidFill>
              </a:rPr>
              <a:t>利用情報」の記入が必要となる</a:t>
            </a:r>
            <a:r>
              <a:rPr lang="ja-JP" altLang="en-US" sz="1600" dirty="0" smtClean="0"/>
              <a:t>点に留意してください。</a:t>
            </a:r>
            <a:endParaRPr lang="en-US" altLang="ja-JP" sz="1600" dirty="0" smtClean="0"/>
          </a:p>
          <a:p>
            <a:pPr marL="0" indent="0">
              <a:buNone/>
            </a:pPr>
            <a:endParaRPr kumimoji="1" lang="en-US" altLang="ja-JP" sz="1600" dirty="0" smtClean="0"/>
          </a:p>
          <a:p>
            <a:pPr marL="0" indent="0">
              <a:buNone/>
            </a:pPr>
            <a:r>
              <a:rPr lang="ja-JP" altLang="en-US" sz="1600" dirty="0" smtClean="0"/>
              <a:t>メニュー</a:t>
            </a:r>
            <a:r>
              <a:rPr lang="en-US" altLang="ja-JP" sz="1600" dirty="0"/>
              <a:t>: </a:t>
            </a:r>
            <a:r>
              <a:rPr lang="ja-JP" altLang="en-US" sz="1600" b="1" dirty="0"/>
              <a:t>基本コンソール </a:t>
            </a:r>
            <a:r>
              <a:rPr lang="en-US" altLang="ja-JP" sz="1600" b="1" dirty="0"/>
              <a:t>&gt;</a:t>
            </a:r>
            <a:r>
              <a:rPr lang="ja-JP" altLang="en-US" sz="1600" b="1" dirty="0"/>
              <a:t> </a:t>
            </a:r>
            <a:r>
              <a:rPr lang="ja-JP" altLang="en-US" sz="1600" b="1" dirty="0" smtClean="0"/>
              <a:t>機器</a:t>
            </a:r>
            <a:r>
              <a:rPr lang="ja-JP" altLang="en-US" sz="1600" b="1" dirty="0"/>
              <a:t>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smtClean="0"/>
              <a:t>各項目</a:t>
            </a:r>
            <a:r>
              <a:rPr lang="ja-JP" altLang="en-US" sz="1600" dirty="0"/>
              <a:t>で</a:t>
            </a:r>
            <a:r>
              <a:rPr lang="ja-JP" altLang="en-US" sz="1600" dirty="0" smtClean="0"/>
              <a:t>下図の通り</a:t>
            </a:r>
            <a:r>
              <a:rPr lang="ja-JP" altLang="en-US" sz="1600" dirty="0"/>
              <a:t>選択</a:t>
            </a:r>
            <a:r>
              <a:rPr lang="ja-JP" altLang="en-US" sz="1600" dirty="0" smtClean="0"/>
              <a:t>し、</a:t>
            </a:r>
            <a:r>
              <a:rPr lang="en-US" altLang="ja-JP" sz="1600" dirty="0" smtClean="0"/>
              <a:t>[</a:t>
            </a:r>
            <a:r>
              <a:rPr lang="ja-JP" altLang="en-US" sz="1600" dirty="0"/>
              <a:t>登録</a:t>
            </a:r>
            <a:r>
              <a:rPr lang="en-US" altLang="ja-JP" sz="1600" dirty="0" smtClean="0"/>
              <a:t>]</a:t>
            </a:r>
            <a:r>
              <a:rPr lang="ja-JP" altLang="en-US" sz="1600" dirty="0" smtClean="0"/>
              <a:t>を押下する。</a:t>
            </a:r>
            <a:endParaRPr lang="en-US" altLang="ja-JP" sz="1600" dirty="0"/>
          </a:p>
        </p:txBody>
      </p:sp>
      <p:sp>
        <p:nvSpPr>
          <p:cNvPr id="2" name="タイトル 1"/>
          <p:cNvSpPr>
            <a:spLocks noGrp="1"/>
          </p:cNvSpPr>
          <p:nvPr>
            <p:ph type="title"/>
          </p:nvPr>
        </p:nvSpPr>
        <p:spPr/>
        <p:txBody>
          <a:bodyPr/>
          <a:lstStyle/>
          <a:p>
            <a:r>
              <a:rPr lang="en-US" altLang="ja-JP" dirty="0" smtClean="0"/>
              <a:t>3.6 </a:t>
            </a:r>
            <a:r>
              <a:rPr lang="ja-JP" altLang="en-US" dirty="0" smtClean="0"/>
              <a:t>機器一覧への登録</a:t>
            </a:r>
            <a:endParaRPr kumimoji="1" lang="ja-JP" altLang="en-US" dirty="0"/>
          </a:p>
        </p:txBody>
      </p:sp>
      <p:pic>
        <p:nvPicPr>
          <p:cNvPr id="4" name="図 3"/>
          <p:cNvPicPr>
            <a:picLocks noChangeAspect="1"/>
          </p:cNvPicPr>
          <p:nvPr/>
        </p:nvPicPr>
        <p:blipFill>
          <a:blip r:embed="rId3"/>
          <a:stretch>
            <a:fillRect/>
          </a:stretch>
        </p:blipFill>
        <p:spPr>
          <a:xfrm>
            <a:off x="6084332" y="3140960"/>
            <a:ext cx="2232188" cy="1457940"/>
          </a:xfrm>
          <a:prstGeom prst="rect">
            <a:avLst/>
          </a:prstGeom>
        </p:spPr>
      </p:pic>
      <p:pic>
        <p:nvPicPr>
          <p:cNvPr id="7" name="図 6"/>
          <p:cNvPicPr>
            <a:picLocks noChangeAspect="1"/>
          </p:cNvPicPr>
          <p:nvPr/>
        </p:nvPicPr>
        <p:blipFill rotWithShape="1">
          <a:blip r:embed="rId4"/>
          <a:srcRect r="32827"/>
          <a:stretch/>
        </p:blipFill>
        <p:spPr>
          <a:xfrm>
            <a:off x="179512" y="3140960"/>
            <a:ext cx="5832688" cy="1803142"/>
          </a:xfrm>
          <a:prstGeom prst="rect">
            <a:avLst/>
          </a:prstGeom>
        </p:spPr>
      </p:pic>
      <p:sp>
        <p:nvSpPr>
          <p:cNvPr id="10" name="角丸四角形 9"/>
          <p:cNvSpPr/>
          <p:nvPr/>
        </p:nvSpPr>
        <p:spPr bwMode="auto">
          <a:xfrm>
            <a:off x="6084088" y="3393781"/>
            <a:ext cx="1584342"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755470" y="3393781"/>
            <a:ext cx="201628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067930" y="3393781"/>
            <a:ext cx="194427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2004393552"/>
              </p:ext>
            </p:extLst>
          </p:nvPr>
        </p:nvGraphicFramePr>
        <p:xfrm>
          <a:off x="3922813" y="4174719"/>
          <a:ext cx="5040700" cy="2480095"/>
        </p:xfrm>
        <a:graphic>
          <a:graphicData uri="http://schemas.openxmlformats.org/drawingml/2006/table">
            <a:tbl>
              <a:tblPr firstRow="1" bandRow="1">
                <a:tableStyleId>{93296810-A885-4BE3-A3E7-6D5BEEA58F35}</a:tableStyleId>
              </a:tblPr>
              <a:tblGrid>
                <a:gridCol w="2307506">
                  <a:extLst>
                    <a:ext uri="{9D8B030D-6E8A-4147-A177-3AD203B41FA5}">
                      <a16:colId xmlns:a16="http://schemas.microsoft.com/office/drawing/2014/main" val="3251461897"/>
                    </a:ext>
                  </a:extLst>
                </a:gridCol>
                <a:gridCol w="1366597">
                  <a:extLst>
                    <a:ext uri="{9D8B030D-6E8A-4147-A177-3AD203B41FA5}">
                      <a16:colId xmlns:a16="http://schemas.microsoft.com/office/drawing/2014/main" val="3523701423"/>
                    </a:ext>
                  </a:extLst>
                </a:gridCol>
                <a:gridCol w="1366597">
                  <a:extLst>
                    <a:ext uri="{9D8B030D-6E8A-4147-A177-3AD203B41FA5}">
                      <a16:colId xmlns:a16="http://schemas.microsoft.com/office/drawing/2014/main" val="239422915"/>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vyos</a:t>
                      </a:r>
                      <a:r>
                        <a:rPr kumimoji="1" lang="ja-JP" altLang="en-US" sz="1200" smtClean="0"/>
                        <a:t>仮想ルータ</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Cisco</a:t>
                      </a:r>
                      <a:r>
                        <a:rPr kumimoji="1" lang="ja-JP" altLang="en-US" sz="1200" smtClean="0"/>
                        <a:t>機器</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86676361"/>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NW</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4234773710"/>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164780801"/>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018330402"/>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607182562"/>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2847110199"/>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971904456"/>
                  </a:ext>
                </a:extLst>
              </a:tr>
              <a:tr h="276563">
                <a:tc>
                  <a:txBody>
                    <a:bodyPr/>
                    <a:lstStyle/>
                    <a:p>
                      <a:r>
                        <a:rPr kumimoji="1" lang="en-US" altLang="ja-JP" sz="1200" smtClean="0"/>
                        <a:t>Pioneer</a:t>
                      </a:r>
                      <a:r>
                        <a:rPr kumimoji="1" lang="ja-JP" altLang="en-US" sz="1200" smtClean="0"/>
                        <a:t>利用情報</a:t>
                      </a:r>
                      <a:r>
                        <a:rPr kumimoji="1" lang="en-US" altLang="ja-JP" sz="1200" smtClean="0"/>
                        <a:t>/</a:t>
                      </a:r>
                      <a:r>
                        <a:rPr kumimoji="1" lang="ja-JP" altLang="en-US" sz="1200" smtClean="0"/>
                        <a:t>プロトコル</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ctr"/>
                      <a:r>
                        <a:rPr kumimoji="1" lang="en-US" altLang="ja-JP" sz="1200" err="1" smtClean="0"/>
                        <a:t>ssh</a:t>
                      </a:r>
                      <a:endParaRPr kumimoji="1" lang="ja-JP" altLang="en-US" sz="1200"/>
                    </a:p>
                  </a:txBody>
                  <a:tcPr anchor="ctr"/>
                </a:tc>
                <a:tc>
                  <a:txBody>
                    <a:bodyPr/>
                    <a:lstStyle/>
                    <a:p>
                      <a:pPr algn="ctr"/>
                      <a:r>
                        <a:rPr kumimoji="1" lang="en-US" altLang="ja-JP" sz="1200" smtClean="0"/>
                        <a:t>telnet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591034021"/>
                  </a:ext>
                </a:extLst>
              </a:tr>
              <a:tr h="276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利用情報</a:t>
                      </a:r>
                      <a:r>
                        <a:rPr kumimoji="1" lang="en-US" altLang="ja-JP" sz="1200" smtClean="0"/>
                        <a:t>/OS</a:t>
                      </a:r>
                      <a:r>
                        <a:rPr kumimoji="1" lang="ja-JP" altLang="en-US" sz="1200" smtClean="0"/>
                        <a:t>種別</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vyos_RT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Cisco_L3SW</a:t>
                      </a:r>
                      <a:endParaRPr kumimoji="1" lang="ja-JP" altLang="en-US" sz="1200" smtClean="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90478620"/>
                  </a:ext>
                </a:extLst>
              </a:tr>
            </a:tbl>
          </a:graphicData>
        </a:graphic>
      </p:graphicFrame>
    </p:spTree>
    <p:extLst>
      <p:ext uri="{BB962C8B-B14F-4D97-AF65-F5344CB8AC3E}">
        <p14:creationId xmlns:p14="http://schemas.microsoft.com/office/powerpoint/2010/main" val="2159066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4516" y="2276840"/>
            <a:ext cx="2453853" cy="4305673"/>
          </a:xfrm>
          <a:prstGeom prst="rect">
            <a:avLst/>
          </a:prstGeom>
        </p:spPr>
      </p:pic>
      <p:sp>
        <p:nvSpPr>
          <p:cNvPr id="2" name="タイトル 1"/>
          <p:cNvSpPr>
            <a:spLocks noGrp="1"/>
          </p:cNvSpPr>
          <p:nvPr>
            <p:ph type="title"/>
          </p:nvPr>
        </p:nvSpPr>
        <p:spPr/>
        <p:txBody>
          <a:bodyPr>
            <a:normAutofit/>
          </a:bodyPr>
          <a:lstStyle/>
          <a:p>
            <a:r>
              <a:rPr lang="en-US" altLang="ja-JP" smtClean="0"/>
              <a:t>3</a:t>
            </a:r>
            <a:r>
              <a:rPr kumimoji="1" lang="en-US" altLang="ja-JP" smtClean="0"/>
              <a:t>.</a:t>
            </a:r>
            <a:r>
              <a:rPr kumimoji="1" lang="ja-JP" altLang="en-US" smtClean="0"/>
              <a:t>７</a:t>
            </a:r>
            <a:r>
              <a:rPr kumimoji="1" lang="en-US" altLang="ja-JP" smtClean="0"/>
              <a:t> </a:t>
            </a:r>
            <a:r>
              <a:rPr lang="ja-JP" altLang="en-US" smtClean="0"/>
              <a:t>パラメータシート作成 </a:t>
            </a:r>
            <a:r>
              <a:rPr kumimoji="1" lang="en-US" altLang="ja-JP" smtClean="0"/>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smtClean="0"/>
              <a:t>メニューを作成する</a:t>
            </a:r>
            <a:endParaRPr kumimoji="1" lang="en-US" altLang="ja-JP" b="1" smtClean="0"/>
          </a:p>
          <a:p>
            <a:pPr marL="0" indent="0">
              <a:buNone/>
            </a:pPr>
            <a:r>
              <a:rPr kumimoji="1" lang="ja-JP" altLang="en-US" sz="1800" smtClean="0"/>
              <a:t>　</a:t>
            </a:r>
            <a:r>
              <a:rPr lang="ja-JP" altLang="en-US" sz="1600"/>
              <a:t>パラメーターシートを作成し</a:t>
            </a:r>
            <a:r>
              <a:rPr lang="ja-JP" altLang="en-US" sz="1600" smtClean="0"/>
              <a:t>、</a:t>
            </a:r>
            <a:r>
              <a:rPr lang="en-US" altLang="ja-JP" sz="1600" smtClean="0"/>
              <a:t/>
            </a:r>
            <a:br>
              <a:rPr lang="en-US" altLang="ja-JP" sz="1600" smtClean="0"/>
            </a:br>
            <a:r>
              <a:rPr lang="ja-JP" altLang="en-US" sz="1600" smtClean="0"/>
              <a:t>　ターゲットホスト</a:t>
            </a:r>
            <a:r>
              <a:rPr lang="ja-JP" altLang="en-US" sz="1600"/>
              <a:t>に適用するパラメータ</a:t>
            </a:r>
            <a:r>
              <a:rPr lang="ja-JP" altLang="en-US" sz="1600" smtClean="0"/>
              <a:t>を作成・管理</a:t>
            </a:r>
            <a:r>
              <a:rPr lang="ja-JP" altLang="en-US" sz="1600"/>
              <a:t>しましょう。</a:t>
            </a:r>
            <a:endParaRPr kumimoji="1" lang="en-US" altLang="ja-JP" sz="1600" smtClean="0"/>
          </a:p>
          <a:p>
            <a:pPr marL="0" indent="0">
              <a:lnSpc>
                <a:spcPct val="150000"/>
              </a:lnSpc>
              <a:buNone/>
            </a:pPr>
            <a:r>
              <a:rPr lang="ja-JP" altLang="en-US" sz="1600"/>
              <a:t>メニュー</a:t>
            </a:r>
            <a:r>
              <a:rPr lang="en-US" altLang="ja-JP" sz="1600"/>
              <a:t>:</a:t>
            </a:r>
            <a:r>
              <a:rPr lang="ja-JP" altLang="en-US" sz="1600"/>
              <a:t> </a:t>
            </a:r>
            <a:r>
              <a:rPr lang="ja-JP" altLang="en-US" sz="1600" b="1" smtClean="0"/>
              <a:t>メニュー作成</a:t>
            </a:r>
            <a:r>
              <a:rPr lang="en-US" altLang="ja-JP" sz="1600" b="1" smtClean="0"/>
              <a:t> </a:t>
            </a:r>
            <a:r>
              <a:rPr lang="en-US" altLang="ja-JP" sz="1600" b="1"/>
              <a:t>&gt; </a:t>
            </a:r>
            <a:r>
              <a:rPr lang="ja-JP" altLang="en-US" sz="1600" b="1" smtClean="0"/>
              <a:t>メニュー定義</a:t>
            </a:r>
            <a:r>
              <a:rPr lang="en-US" altLang="ja-JP" sz="1600" b="1" smtClean="0"/>
              <a:t>/</a:t>
            </a:r>
            <a:r>
              <a:rPr lang="ja-JP" altLang="en-US" sz="1600" b="1" smtClean="0"/>
              <a:t>作成</a:t>
            </a:r>
            <a:endParaRPr lang="en-US" altLang="ja-JP" sz="1600" b="1"/>
          </a:p>
        </p:txBody>
      </p:sp>
      <p:graphicFrame>
        <p:nvGraphicFramePr>
          <p:cNvPr id="7" name="表 6"/>
          <p:cNvGraphicFramePr>
            <a:graphicFrameLocks noGrp="1"/>
          </p:cNvGraphicFramePr>
          <p:nvPr>
            <p:extLst>
              <p:ext uri="{D42A27DB-BD31-4B8C-83A1-F6EECF244321}">
                <p14:modId xmlns:p14="http://schemas.microsoft.com/office/powerpoint/2010/main" val="1884849585"/>
              </p:ext>
            </p:extLst>
          </p:nvPr>
        </p:nvGraphicFramePr>
        <p:xfrm>
          <a:off x="2941787" y="3766042"/>
          <a:ext cx="4848131" cy="1432560"/>
        </p:xfrm>
        <a:graphic>
          <a:graphicData uri="http://schemas.openxmlformats.org/drawingml/2006/table">
            <a:tbl>
              <a:tblPr firstRow="1" firstCol="1" bandRow="1">
                <a:tableStyleId>{93296810-A885-4BE3-A3E7-6D5BEEA58F35}</a:tableStyleId>
              </a:tblPr>
              <a:tblGrid>
                <a:gridCol w="2111751">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en-US" altLang="ja-JP" sz="1400" err="1"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Pioneer</a:t>
                      </a:r>
                      <a:r>
                        <a:rPr kumimoji="1" lang="ja-JP" altLang="en-US" sz="1400" smtClean="0"/>
                        <a:t>実践</a:t>
                      </a:r>
                      <a:endParaRPr kumimoji="1" lang="en-US" altLang="ja-JP" sz="1400" err="1"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3</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395419" y="2924930"/>
            <a:ext cx="2232311"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2941786" y="3356990"/>
            <a:ext cx="3574483"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1" name="円形吹き出し 10"/>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55205" y="2253103"/>
            <a:ext cx="5730737" cy="2270957"/>
          </a:xfrm>
          <a:prstGeom prst="rect">
            <a:avLst/>
          </a:prstGeom>
        </p:spPr>
      </p:pic>
      <p:sp>
        <p:nvSpPr>
          <p:cNvPr id="2" name="タイトル 1"/>
          <p:cNvSpPr>
            <a:spLocks noGrp="1"/>
          </p:cNvSpPr>
          <p:nvPr>
            <p:ph type="title"/>
          </p:nvPr>
        </p:nvSpPr>
        <p:spPr/>
        <p:txBody>
          <a:bodyPr/>
          <a:lstStyle/>
          <a:p>
            <a:r>
              <a:rPr lang="en-US" altLang="ja-JP" smtClean="0"/>
              <a:t>3.7 </a:t>
            </a:r>
            <a:r>
              <a:rPr lang="ja-JP" altLang="en-US" smtClean="0"/>
              <a:t>パラメータシート</a:t>
            </a:r>
            <a:r>
              <a:rPr lang="ja-JP" altLang="en-US"/>
              <a:t>作成 </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84522" y="2290704"/>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2152267" y="4950012"/>
            <a:ext cx="3000415" cy="1403220"/>
          </a:xfrm>
          <a:prstGeom prst="rect">
            <a:avLst/>
          </a:prstGeom>
        </p:spPr>
      </p:pic>
      <p:sp>
        <p:nvSpPr>
          <p:cNvPr id="19" name="角丸四角形 18"/>
          <p:cNvSpPr/>
          <p:nvPr/>
        </p:nvSpPr>
        <p:spPr bwMode="auto">
          <a:xfrm>
            <a:off x="2128464" y="6156997"/>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3002538907"/>
              </p:ext>
            </p:extLst>
          </p:nvPr>
        </p:nvGraphicFramePr>
        <p:xfrm>
          <a:off x="5176485" y="4082602"/>
          <a:ext cx="3927187" cy="1550992"/>
        </p:xfrm>
        <a:graphic>
          <a:graphicData uri="http://schemas.openxmlformats.org/drawingml/2006/table">
            <a:tbl>
              <a:tblPr firstRow="1" bandRow="1">
                <a:tableStyleId>{93296810-A885-4BE3-A3E7-6D5BEEA58F35}</a:tableStyleId>
              </a:tblPr>
              <a:tblGrid>
                <a:gridCol w="1627825">
                  <a:extLst>
                    <a:ext uri="{9D8B030D-6E8A-4147-A177-3AD203B41FA5}">
                      <a16:colId xmlns:a16="http://schemas.microsoft.com/office/drawing/2014/main" val="2131603622"/>
                    </a:ext>
                  </a:extLst>
                </a:gridCol>
                <a:gridCol w="1217832">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a:effectLst/>
                        </a:rPr>
                        <a:t>項目名</a:t>
                      </a:r>
                      <a:endParaRPr lang="ja-JP" altLang="en-US" sz="10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a:effectLst/>
                        </a:rPr>
                        <a:t>入力方式</a:t>
                      </a:r>
                      <a:endParaRPr lang="ja-JP" altLang="en-US" sz="10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000" smtClean="0"/>
                        <a:t>syslog_server_ip</a:t>
                      </a:r>
                      <a:endParaRPr kumimoji="1" lang="ja-JP" altLang="en-US" sz="10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000" smtClean="0"/>
                        <a:t>sub_syslog_server_ip</a:t>
                      </a:r>
                      <a:endParaRPr kumimoji="1" lang="ja-JP" altLang="en-US" sz="10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log_facility</a:t>
                      </a:r>
                      <a:endParaRPr kumimoji="1" lang="ja-JP" altLang="en-US" sz="10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000" smtClean="0"/>
                        <a:t>log_severity</a:t>
                      </a:r>
                      <a:endParaRPr kumimoji="1" lang="ja-JP" altLang="en-US" sz="10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p:txBody>
      </p:sp>
      <p:sp>
        <p:nvSpPr>
          <p:cNvPr id="22" name="角丸四角形 21"/>
          <p:cNvSpPr/>
          <p:nvPr/>
        </p:nvSpPr>
        <p:spPr bwMode="auto">
          <a:xfrm>
            <a:off x="834048" y="2183238"/>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0" name="円形吹き出し 19"/>
          <p:cNvSpPr/>
          <p:nvPr/>
        </p:nvSpPr>
        <p:spPr bwMode="auto">
          <a:xfrm>
            <a:off x="568988" y="220483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
        <p:nvSpPr>
          <p:cNvPr id="23" name="角丸四角形 22"/>
          <p:cNvSpPr/>
          <p:nvPr/>
        </p:nvSpPr>
        <p:spPr bwMode="auto">
          <a:xfrm>
            <a:off x="5278664" y="370992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15" name="円形吹き出し 14"/>
          <p:cNvSpPr/>
          <p:nvPr/>
        </p:nvSpPr>
        <p:spPr bwMode="auto">
          <a:xfrm>
            <a:off x="5004390" y="3862953"/>
            <a:ext cx="301542" cy="312200"/>
          </a:xfrm>
          <a:prstGeom prst="wedgeEllipseCallout">
            <a:avLst>
              <a:gd name="adj1" fmla="val -115795"/>
              <a:gd name="adj2" fmla="val -10534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4" name="角丸四角形 23"/>
          <p:cNvSpPr/>
          <p:nvPr/>
        </p:nvSpPr>
        <p:spPr bwMode="auto">
          <a:xfrm>
            <a:off x="3131800" y="5977574"/>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1" name="円形吹き出し 20"/>
          <p:cNvSpPr/>
          <p:nvPr/>
        </p:nvSpPr>
        <p:spPr bwMode="auto">
          <a:xfrm>
            <a:off x="2920574" y="6000897"/>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3207145"/>
            <a:ext cx="8378251" cy="859709"/>
          </a:xfrm>
          <a:prstGeom prst="rect">
            <a:avLst/>
          </a:prstGeom>
        </p:spPr>
      </p:pic>
      <p:sp>
        <p:nvSpPr>
          <p:cNvPr id="2" name="タイトル 1"/>
          <p:cNvSpPr>
            <a:spLocks noGrp="1"/>
          </p:cNvSpPr>
          <p:nvPr>
            <p:ph type="title"/>
          </p:nvPr>
        </p:nvSpPr>
        <p:spPr/>
        <p:txBody>
          <a:bodyPr/>
          <a:lstStyle/>
          <a:p>
            <a:r>
              <a:rPr lang="en-US" altLang="ja-JP" smtClean="0"/>
              <a:t>3.8</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a:t/>
            </a:r>
            <a:br>
              <a:rPr lang="en-US" altLang="ja-JP"/>
            </a:br>
            <a:r>
              <a:rPr lang="ja-JP" altLang="en-US" sz="1600" smtClean="0"/>
              <a:t>メニューを作成できたところで、</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 </a:t>
            </a:r>
            <a:r>
              <a:rPr lang="en-US" altLang="ja-JP" sz="1600" b="1" smtClean="0"/>
              <a:t>&gt; Pioneer</a:t>
            </a:r>
            <a:r>
              <a:rPr lang="ja-JP" altLang="en-US" sz="1600" b="1" smtClean="0"/>
              <a:t>実践</a:t>
            </a:r>
            <a:r>
              <a:rPr lang="en-US" altLang="ja-JP" sz="1600" smtClean="0"/>
              <a:t>(</a:t>
            </a:r>
            <a:r>
              <a:rPr lang="ja-JP" altLang="en-US" sz="1600" smtClean="0"/>
              <a:t>作成したメニュー</a:t>
            </a:r>
            <a:r>
              <a:rPr lang="en-US" altLang="ja-JP" sz="1600"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457200" indent="-457200">
              <a:buFont typeface="+mj-ea"/>
              <a:buAutoNum type="circleNumDbPlain"/>
            </a:pP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673006468"/>
              </p:ext>
            </p:extLst>
          </p:nvPr>
        </p:nvGraphicFramePr>
        <p:xfrm>
          <a:off x="180423" y="4338597"/>
          <a:ext cx="8353163" cy="822960"/>
        </p:xfrm>
        <a:graphic>
          <a:graphicData uri="http://schemas.openxmlformats.org/drawingml/2006/table">
            <a:tbl>
              <a:tblPr firstRow="1" bandRow="1">
                <a:tableStyleId>{93296810-A885-4BE3-A3E7-6D5BEEA58F35}</a:tableStyleId>
              </a:tblPr>
              <a:tblGrid>
                <a:gridCol w="1656234">
                  <a:extLst>
                    <a:ext uri="{9D8B030D-6E8A-4147-A177-3AD203B41FA5}">
                      <a16:colId xmlns:a16="http://schemas.microsoft.com/office/drawing/2014/main" val="3513618482"/>
                    </a:ext>
                  </a:extLst>
                </a:gridCol>
                <a:gridCol w="1440200">
                  <a:extLst>
                    <a:ext uri="{9D8B030D-6E8A-4147-A177-3AD203B41FA5}">
                      <a16:colId xmlns:a16="http://schemas.microsoft.com/office/drawing/2014/main" val="3224140352"/>
                    </a:ext>
                  </a:extLst>
                </a:gridCol>
                <a:gridCol w="1453059">
                  <a:extLst>
                    <a:ext uri="{9D8B030D-6E8A-4147-A177-3AD203B41FA5}">
                      <a16:colId xmlns:a16="http://schemas.microsoft.com/office/drawing/2014/main" val="2571579917"/>
                    </a:ext>
                  </a:extLst>
                </a:gridCol>
                <a:gridCol w="1715381">
                  <a:extLst>
                    <a:ext uri="{9D8B030D-6E8A-4147-A177-3AD203B41FA5}">
                      <a16:colId xmlns:a16="http://schemas.microsoft.com/office/drawing/2014/main" val="391067029"/>
                    </a:ext>
                  </a:extLst>
                </a:gridCol>
                <a:gridCol w="969563">
                  <a:extLst>
                    <a:ext uri="{9D8B030D-6E8A-4147-A177-3AD203B41FA5}">
                      <a16:colId xmlns:a16="http://schemas.microsoft.com/office/drawing/2014/main" val="525289859"/>
                    </a:ext>
                  </a:extLst>
                </a:gridCol>
                <a:gridCol w="1118726">
                  <a:extLst>
                    <a:ext uri="{9D8B030D-6E8A-4147-A177-3AD203B41FA5}">
                      <a16:colId xmlns:a16="http://schemas.microsoft.com/office/drawing/2014/main" val="43179139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syslog_server_ip</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sub_syslog_server_ip</a:t>
                      </a:r>
                      <a:endParaRPr kumimoji="1" lang="ja-JP" altLang="en-US" sz="1000" smtClean="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log_facility</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log_severity</a:t>
                      </a:r>
                      <a:endParaRPr kumimoji="1" lang="ja-JP" altLang="en-US" sz="10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(Cisco</a:t>
                      </a:r>
                      <a:r>
                        <a:rPr kumimoji="1" lang="ja-JP" altLang="en-US" sz="1200" smtClean="0"/>
                        <a:t>機器を選択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smtClean="0"/>
                        <a:t>(vyos</a:t>
                      </a:r>
                      <a:r>
                        <a:rPr kumimoji="1" lang="ja-JP" altLang="en-US" sz="1200" smtClean="0"/>
                        <a:t>ルータを選択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539441" y="3207144"/>
            <a:ext cx="6696929" cy="7259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ja-JP" altLang="en-US" b="1" dirty="0"/>
              <a:t>代入値自動登録設定を</a:t>
            </a:r>
            <a:r>
              <a:rPr lang="ja-JP" altLang="en-US" b="1" dirty="0" smtClean="0"/>
              <a:t>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smtClean="0"/>
          </a:p>
          <a:p>
            <a:pPr marL="457200" indent="-457200">
              <a:buFont typeface="+mj-ea"/>
              <a:buAutoNum type="circleNumDbPlain"/>
            </a:pPr>
            <a:endParaRPr lang="en-US" altLang="ja-JP" sz="1600" dirty="0" smtClean="0"/>
          </a:p>
          <a:p>
            <a:pPr marL="457200" indent="-457200">
              <a:buFont typeface="+mj-ea"/>
              <a:buAutoNum type="circleNumDbPlain"/>
            </a:pPr>
            <a:r>
              <a:rPr lang="ja-JP" altLang="en-US" sz="1600" dirty="0" smtClean="0"/>
              <a:t>下表のように関連付け設定を入力し、「登録」を押下する。</a:t>
            </a:r>
            <a:r>
              <a:rPr lang="en-US" altLang="ja-JP" sz="1600" dirty="0" smtClean="0"/>
              <a:t/>
            </a:r>
            <a:br>
              <a:rPr lang="en-US" altLang="ja-JP" sz="1600"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5" name="図 4"/>
          <p:cNvPicPr>
            <a:picLocks noChangeAspect="1"/>
          </p:cNvPicPr>
          <p:nvPr/>
        </p:nvPicPr>
        <p:blipFill rotWithShape="1">
          <a:blip r:embed="rId2"/>
          <a:srcRect b="20855"/>
          <a:stretch/>
        </p:blipFill>
        <p:spPr>
          <a:xfrm>
            <a:off x="179512" y="2564880"/>
            <a:ext cx="7622326" cy="1224170"/>
          </a:xfrm>
          <a:prstGeom prst="rect">
            <a:avLst/>
          </a:prstGeom>
        </p:spPr>
      </p:pic>
      <p:sp>
        <p:nvSpPr>
          <p:cNvPr id="2" name="タイトル 1"/>
          <p:cNvSpPr>
            <a:spLocks noGrp="1"/>
          </p:cNvSpPr>
          <p:nvPr>
            <p:ph type="title"/>
          </p:nvPr>
        </p:nvSpPr>
        <p:spPr/>
        <p:txBody>
          <a:bodyPr/>
          <a:lstStyle/>
          <a:p>
            <a:r>
              <a:rPr lang="en-US" altLang="ja-JP" smtClean="0"/>
              <a:t>3.9</a:t>
            </a:r>
            <a:r>
              <a:rPr lang="ja-JP" altLang="en-US" smtClean="0"/>
              <a:t> 代入値自動登録設定</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0205259"/>
              </p:ext>
            </p:extLst>
          </p:nvPr>
        </p:nvGraphicFramePr>
        <p:xfrm>
          <a:off x="251399" y="4365130"/>
          <a:ext cx="8712114" cy="194056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87226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296180">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1223073">
                  <a:extLst>
                    <a:ext uri="{9D8B030D-6E8A-4147-A177-3AD203B41FA5}">
                      <a16:colId xmlns:a16="http://schemas.microsoft.com/office/drawing/2014/main" val="3291335556"/>
                    </a:ext>
                  </a:extLst>
                </a:gridCol>
              </a:tblGrid>
              <a:tr h="370840">
                <a:tc>
                  <a:txBody>
                    <a:bodyPr/>
                    <a:lstStyle/>
                    <a:p>
                      <a:r>
                        <a:rPr kumimoji="1" lang="ja-JP" altLang="en-US" sz="1200" dirty="0" smtClean="0"/>
                        <a:t>メニューグループ：</a:t>
                      </a:r>
                      <a:endParaRPr kumimoji="1" lang="en-US" altLang="ja-JP" sz="1200" dirty="0" smtClean="0"/>
                    </a:p>
                    <a:p>
                      <a:r>
                        <a:rPr kumimoji="1" lang="ja-JP" altLang="en-US" sz="1200" dirty="0" smtClean="0"/>
                        <a:t>メニュー</a:t>
                      </a:r>
                      <a:endParaRPr kumimoji="1" lang="ja-JP" altLang="en-US" sz="12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変数名</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endParaRPr kumimoji="1" lang="en-US" altLang="ja-JP" sz="1200" dirty="0" smtClean="0"/>
                    </a:p>
                    <a:p>
                      <a:r>
                        <a:rPr kumimoji="1" lang="ja-JP" altLang="en-US" sz="1200" dirty="0" smtClean="0"/>
                        <a:t>代入</a:t>
                      </a:r>
                      <a:r>
                        <a:rPr kumimoji="1" lang="ja-JP" altLang="en-US" sz="1200" dirty="0" smtClean="0"/>
                        <a:t>順序</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syslog_server_ip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sub_syslog_server_ip</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log_facility</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kumimoji="1" lang="en-US" altLang="ja-JP" sz="1200" smtClean="0"/>
                        <a:t>VAR_log_facility</a:t>
                      </a:r>
                      <a:endParaRPr kumimoji="1" lang="ja-JP" altLang="en-US" sz="1200"/>
                    </a:p>
                  </a:txBody>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VAR_log_severity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空欄</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539440" y="2852920"/>
            <a:ext cx="453663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444260" y="2852920"/>
            <a:ext cx="135757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smtClean="0"/>
              <a:t>シナリオ</a:t>
            </a:r>
            <a:r>
              <a:rPr kumimoji="1" lang="en-US" altLang="ja-JP" smtClean="0"/>
              <a:t/>
            </a:r>
            <a:br>
              <a:rPr kumimoji="1" lang="en-US" altLang="ja-JP" smtClean="0"/>
            </a:br>
            <a:r>
              <a:rPr lang="ja-JP" altLang="en-US" sz="1600" smtClean="0"/>
              <a:t>大別して</a:t>
            </a:r>
            <a:r>
              <a:rPr kumimoji="1" lang="en-US" altLang="ja-JP" sz="1600" smtClean="0"/>
              <a:t>3</a:t>
            </a:r>
            <a:r>
              <a:rPr kumimoji="1" lang="ja-JP" altLang="en-US" sz="1600" smtClean="0"/>
              <a:t>ステップから成る作業を実行し、</a:t>
            </a:r>
            <a:r>
              <a:rPr lang="en-US" altLang="ja-JP" sz="1600" smtClean="0">
                <a:solidFill>
                  <a:srgbClr val="FF0000"/>
                </a:solidFill>
              </a:rPr>
              <a:t>playbook</a:t>
            </a:r>
            <a:r>
              <a:rPr lang="ja-JP" altLang="en-US" sz="1600" smtClean="0">
                <a:solidFill>
                  <a:srgbClr val="FF0000"/>
                </a:solidFill>
              </a:rPr>
              <a:t>の再利用性</a:t>
            </a:r>
            <a:r>
              <a:rPr lang="ja-JP" altLang="en-US" sz="1600" smtClean="0"/>
              <a:t>を体感いただけます。</a:t>
            </a:r>
            <a:r>
              <a:rPr lang="en-US" altLang="ja-JP" sz="1600" smtClean="0"/>
              <a:t/>
            </a:r>
            <a:br>
              <a:rPr lang="en-US" altLang="ja-JP" sz="1600" smtClean="0"/>
            </a:br>
            <a:r>
              <a:rPr lang="ja-JP" altLang="en-US" sz="1600" smtClean="0"/>
              <a:t>① </a:t>
            </a:r>
            <a:r>
              <a:rPr lang="en-US" altLang="ja-JP" sz="1600" smtClean="0"/>
              <a:t>Movement</a:t>
            </a:r>
            <a:r>
              <a:rPr lang="ja-JP" altLang="en-US" sz="1600" smtClean="0"/>
              <a:t>を組み合わせて</a:t>
            </a:r>
            <a:r>
              <a:rPr lang="en-US" altLang="ja-JP" sz="1600" smtClean="0"/>
              <a:t>Conductor</a:t>
            </a:r>
            <a:r>
              <a:rPr lang="ja-JP" altLang="en-US" sz="1600" smtClean="0"/>
              <a:t>を作成する。</a:t>
            </a:r>
            <a:r>
              <a:rPr lang="en-US" altLang="ja-JP" sz="1600"/>
              <a:t/>
            </a:r>
            <a:br>
              <a:rPr lang="en-US" altLang="ja-JP" sz="1600"/>
            </a:br>
            <a:r>
              <a:rPr lang="ja-JP" altLang="en-US" sz="1600" smtClean="0"/>
              <a:t>② メニューを作成し、パラメータを登録する。</a:t>
            </a:r>
            <a:r>
              <a:rPr lang="en-US" altLang="ja-JP" sz="1600"/>
              <a:t/>
            </a:r>
            <a:br>
              <a:rPr lang="en-US" altLang="ja-JP" sz="1600"/>
            </a:br>
            <a:r>
              <a:rPr lang="ja-JP" altLang="en-US" sz="1600" smtClean="0"/>
              <a:t>③ 作成した</a:t>
            </a:r>
            <a:r>
              <a:rPr lang="en-US" altLang="ja-JP" sz="1600" smtClean="0"/>
              <a:t>Conductor</a:t>
            </a:r>
            <a:r>
              <a:rPr lang="ja-JP" altLang="en-US" sz="1600" smtClean="0"/>
              <a:t>を</a:t>
            </a:r>
            <a:r>
              <a:rPr lang="ja-JP" altLang="en-US" sz="1600"/>
              <a:t>実行</a:t>
            </a:r>
            <a:r>
              <a:rPr lang="ja-JP" altLang="en-US" sz="1600" smtClean="0"/>
              <a:t>する。</a:t>
            </a:r>
            <a:r>
              <a:rPr lang="en-US" altLang="ja-JP" sz="1600" smtClean="0"/>
              <a:t/>
            </a:r>
            <a:br>
              <a:rPr lang="en-US" altLang="ja-JP" sz="1600" smtClean="0"/>
            </a:br>
            <a:r>
              <a:rPr lang="en-US" altLang="ja-JP" sz="1600"/>
              <a:t/>
            </a:r>
            <a:br>
              <a:rPr lang="en-US" altLang="ja-JP" sz="1600"/>
            </a:br>
            <a:r>
              <a:rPr lang="ja-JP" altLang="en-US" sz="1600" smtClean="0"/>
              <a:t>今回は</a:t>
            </a:r>
            <a:r>
              <a:rPr lang="ja-JP" altLang="en-US" sz="1600" u="sng" smtClean="0"/>
              <a:t>「</a:t>
            </a:r>
            <a:r>
              <a:rPr lang="en-US" altLang="ja-JP" sz="1600" u="sng" smtClean="0"/>
              <a:t>Apache</a:t>
            </a:r>
            <a:r>
              <a:rPr lang="ja-JP" altLang="en-US" sz="1600" u="sng" smtClean="0"/>
              <a:t>・</a:t>
            </a:r>
            <a:r>
              <a:rPr lang="en-US" altLang="ja-JP" sz="1600" u="sng" smtClean="0"/>
              <a:t>Tomcat</a:t>
            </a:r>
            <a:r>
              <a:rPr lang="ja-JP" altLang="en-US" sz="1600" u="sng" smtClean="0"/>
              <a:t>」両サービスのインストールと起動</a:t>
            </a:r>
            <a:r>
              <a:rPr lang="ja-JP" altLang="en-US" sz="1600" smtClean="0"/>
              <a:t>を行います。</a:t>
            </a:r>
            <a:r>
              <a:rPr lang="en-US" altLang="ja-JP" sz="1600" smtClean="0"/>
              <a:t/>
            </a:r>
            <a:br>
              <a:rPr lang="en-US" altLang="ja-JP" sz="1600" smtClean="0"/>
            </a:br>
            <a:endParaRPr lang="en-US" altLang="ja-JP" sz="1600" smtClean="0"/>
          </a:p>
          <a:p>
            <a:r>
              <a:rPr lang="ja-JP" altLang="en-US" b="1"/>
              <a:t>シナリオ</a:t>
            </a:r>
            <a:r>
              <a:rPr lang="ja-JP" altLang="en-US" b="1" smtClean="0"/>
              <a:t>のイメージ</a:t>
            </a:r>
            <a:endParaRPr lang="en-US" altLang="ja-JP" b="1"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作業環境とシナリオ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cxnSp>
        <p:nvCxnSpPr>
          <p:cNvPr id="13" name="直線矢印コネクタ 1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92255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への代入値や作業対象を管理）</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4948023" y="5737105"/>
            <a:ext cx="1712268"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ターゲット</a:t>
            </a:r>
            <a:r>
              <a:rPr lang="ja-JP" altLang="en-US" sz="1100" b="1">
                <a:ln w="0"/>
                <a:solidFill>
                  <a:schemeClr val="accent6">
                    <a:lumMod val="90000"/>
                    <a:lumOff val="10000"/>
                  </a:schemeClr>
                </a:solidFill>
              </a:rPr>
              <a:t>サーバ</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③</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設定ファイルの</a:t>
            </a:r>
            <a:r>
              <a:rPr kumimoji="0" lang="ja-JP" altLang="en-US" sz="1100">
                <a:solidFill>
                  <a:srgbClr val="000000"/>
                </a:solidFill>
                <a:latin typeface="+mn-ea"/>
                <a:cs typeface="Times New Roman" panose="02020603050405020304" pitchFamily="18" charset="0"/>
              </a:rPr>
              <a:t>配置</a:t>
            </a:r>
            <a:endParaRPr kumimoji="0" lang="ja-JP" altLang="ja-JP" sz="2400" b="0" i="0" u="none" strike="noStrike" cap="none" normalizeH="0" baseline="0" smtClean="0">
              <a:ln>
                <a:noFill/>
              </a:ln>
              <a:solidFill>
                <a:schemeClr val="tx1"/>
              </a:solidFill>
              <a:effectLst/>
              <a:latin typeface="+mn-ea"/>
            </a:endParaRPr>
          </a:p>
        </p:txBody>
      </p:sp>
      <p:pic>
        <p:nvPicPr>
          <p:cNvPr id="31" name="図 30"/>
          <p:cNvPicPr>
            <a:picLocks noChangeAspect="1"/>
          </p:cNvPicPr>
          <p:nvPr/>
        </p:nvPicPr>
        <p:blipFill>
          <a:blip r:embed="rId2"/>
          <a:stretch>
            <a:fillRect/>
          </a:stretch>
        </p:blipFill>
        <p:spPr>
          <a:xfrm>
            <a:off x="3864016" y="4088733"/>
            <a:ext cx="839888" cy="839888"/>
          </a:xfrm>
          <a:prstGeom prst="rect">
            <a:avLst/>
          </a:prstGeom>
        </p:spPr>
      </p:pic>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Ansible-Pioneer </a:t>
            </a:r>
            <a:r>
              <a:rPr lang="en-US" altLang="ja-JP" sz="1600" b="1"/>
              <a:t>&gt; </a:t>
            </a:r>
            <a:r>
              <a:rPr lang="ja-JP" altLang="en-US" sz="1600" b="1" smtClean="0"/>
              <a:t>作業対象ホスト＆ </a:t>
            </a:r>
            <a:r>
              <a:rPr lang="en-US" altLang="ja-JP" sz="1600" b="1" smtClean="0"/>
              <a:t>Ansible-Pioneer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pioneer</a:t>
            </a:r>
            <a:r>
              <a:rPr lang="ja-JP" altLang="en-US" sz="1600" smtClean="0"/>
              <a:t>代入値自動登録設定プロシージャ」によって正しい値が指定されていることを確認する。</a:t>
            </a:r>
            <a:endParaRPr kumimoji="1" lang="ja-JP" altLang="en-US" sz="1600"/>
          </a:p>
        </p:txBody>
      </p:sp>
      <p:sp>
        <p:nvSpPr>
          <p:cNvPr id="4" name="テキスト ボックス 3"/>
          <p:cNvSpPr txBox="1"/>
          <p:nvPr/>
        </p:nvSpPr>
        <p:spPr>
          <a:xfrm>
            <a:off x="137312" y="3117231"/>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10" name="テキスト ボックス 9"/>
          <p:cNvSpPr txBox="1"/>
          <p:nvPr/>
        </p:nvSpPr>
        <p:spPr>
          <a:xfrm>
            <a:off x="140793" y="4431243"/>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pic>
        <p:nvPicPr>
          <p:cNvPr id="12" name="図 11"/>
          <p:cNvPicPr>
            <a:picLocks noChangeAspect="1"/>
          </p:cNvPicPr>
          <p:nvPr/>
        </p:nvPicPr>
        <p:blipFill>
          <a:blip r:embed="rId2"/>
          <a:stretch>
            <a:fillRect/>
          </a:stretch>
        </p:blipFill>
        <p:spPr>
          <a:xfrm>
            <a:off x="137313" y="3370743"/>
            <a:ext cx="8604401" cy="803200"/>
          </a:xfrm>
          <a:prstGeom prst="rect">
            <a:avLst/>
          </a:prstGeom>
        </p:spPr>
      </p:pic>
      <p:sp>
        <p:nvSpPr>
          <p:cNvPr id="13" name="角丸四角形 12"/>
          <p:cNvSpPr/>
          <p:nvPr/>
        </p:nvSpPr>
        <p:spPr bwMode="auto">
          <a:xfrm>
            <a:off x="6752143" y="3772343"/>
            <a:ext cx="1989572" cy="4016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140793" y="4680122"/>
            <a:ext cx="8077900" cy="1638442"/>
          </a:xfrm>
          <a:prstGeom prst="rect">
            <a:avLst/>
          </a:prstGeom>
        </p:spPr>
      </p:pic>
      <p:sp>
        <p:nvSpPr>
          <p:cNvPr id="8" name="角丸四角形 7"/>
          <p:cNvSpPr/>
          <p:nvPr/>
        </p:nvSpPr>
        <p:spPr bwMode="auto">
          <a:xfrm>
            <a:off x="6792553" y="4941210"/>
            <a:ext cx="1426140" cy="12241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4540" y="2044772"/>
            <a:ext cx="5739711" cy="4234987"/>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smtClean="0"/>
              <a:t>Conductor</a:t>
            </a:r>
            <a:r>
              <a:rPr lang="ja-JP" altLang="en-US" sz="1600" smtClean="0"/>
              <a:t>を作成する必要はありません。「作業実行」メニューから</a:t>
            </a:r>
            <a:r>
              <a:rPr lang="ja-JP" altLang="en-US" sz="1600" smtClean="0">
                <a:solidFill>
                  <a:srgbClr val="FF0000"/>
                </a:solidFill>
              </a:rPr>
              <a:t>個別実行</a:t>
            </a:r>
            <a:r>
              <a:rPr lang="ja-JP" altLang="en-US" sz="1600" smtClean="0"/>
              <a:t>しましょう。</a:t>
            </a:r>
            <a:endParaRPr lang="en-US" altLang="ja-JP" sz="1600"/>
          </a:p>
          <a:p>
            <a:pPr marL="0" indent="0">
              <a:buNone/>
            </a:pPr>
            <a:r>
              <a:rPr lang="ja-JP" altLang="en-US" sz="1600" smtClean="0"/>
              <a:t>メニュー： </a:t>
            </a:r>
            <a:r>
              <a:rPr lang="en-US" altLang="ja-JP" sz="1600" b="1" smtClean="0"/>
              <a:t>Ansible-Pioneer &gt; </a:t>
            </a:r>
            <a:r>
              <a:rPr lang="ja-JP" altLang="en-US" sz="1600" b="1" smtClean="0"/>
              <a:t>作業実行</a:t>
            </a:r>
            <a:endParaRPr lang="en-US" altLang="ja-JP" sz="1600" b="1" smtClean="0"/>
          </a:p>
          <a:p>
            <a:pPr marL="0" indent="0">
              <a:buNone/>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sp>
        <p:nvSpPr>
          <p:cNvPr id="10" name="角丸四角形 9"/>
          <p:cNvSpPr/>
          <p:nvPr/>
        </p:nvSpPr>
        <p:spPr bwMode="auto">
          <a:xfrm>
            <a:off x="3010081" y="2475605"/>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859309" y="2737772"/>
            <a:ext cx="301542" cy="312200"/>
          </a:xfrm>
          <a:prstGeom prst="wedgeEllipseCallout">
            <a:avLst>
              <a:gd name="adj1" fmla="val 1269"/>
              <a:gd name="adj2" fmla="val 11135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3010081" y="3862773"/>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859309" y="4124940"/>
            <a:ext cx="301542" cy="312200"/>
          </a:xfrm>
          <a:prstGeom prst="wedgeEllipseCallout">
            <a:avLst>
              <a:gd name="adj1" fmla="val -3870"/>
              <a:gd name="adj2" fmla="val 12624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3078337" y="5355514"/>
            <a:ext cx="2383883" cy="360051"/>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859309" y="5555780"/>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作業状態確認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3" name="テキスト ボックス 22"/>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24" name="角丸四角形 23"/>
          <p:cNvSpPr/>
          <p:nvPr/>
        </p:nvSpPr>
        <p:spPr bwMode="auto">
          <a:xfrm>
            <a:off x="2208838" y="5911800"/>
            <a:ext cx="991629" cy="1815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179512" y="2095338"/>
            <a:ext cx="1585888" cy="307777"/>
          </a:xfrm>
          <a:prstGeom prst="rect">
            <a:avLst/>
          </a:prstGeom>
          <a:noFill/>
          <a:ln>
            <a:solidFill>
              <a:schemeClr val="tx1"/>
            </a:solidFill>
          </a:ln>
        </p:spPr>
        <p:txBody>
          <a:bodyPr wrap="square" rtlCol="0">
            <a:spAutoFit/>
          </a:bodyPr>
          <a:lstStyle/>
          <a:p>
            <a:r>
              <a:rPr lang="ja-JP" altLang="en-US" sz="1400" smtClean="0"/>
              <a:t>実行</a:t>
            </a:r>
            <a:r>
              <a:rPr lang="ja-JP" altLang="en-US" sz="1400"/>
              <a:t>ステータス</a:t>
            </a:r>
            <a:endParaRPr kumimoji="1" lang="ja-JP" altLang="en-US" sz="1400"/>
          </a:p>
        </p:txBody>
      </p:sp>
      <p:sp>
        <p:nvSpPr>
          <p:cNvPr id="17" name="テキスト ボックス 16"/>
          <p:cNvSpPr txBox="1"/>
          <p:nvPr/>
        </p:nvSpPr>
        <p:spPr>
          <a:xfrm>
            <a:off x="4436107" y="2118699"/>
            <a:ext cx="1585888" cy="307777"/>
          </a:xfrm>
          <a:prstGeom prst="rect">
            <a:avLst/>
          </a:prstGeom>
          <a:noFill/>
          <a:ln>
            <a:solidFill>
              <a:schemeClr val="tx1"/>
            </a:solidFill>
          </a:ln>
        </p:spPr>
        <p:txBody>
          <a:bodyPr wrap="square" rtlCol="0">
            <a:spAutoFit/>
          </a:bodyPr>
          <a:lstStyle/>
          <a:p>
            <a:r>
              <a:rPr lang="ja-JP" altLang="en-US" sz="1400" smtClean="0"/>
              <a:t>ログ</a:t>
            </a:r>
            <a:endParaRPr kumimoji="1" lang="ja-JP" altLang="en-US" sz="1400"/>
          </a:p>
        </p:txBody>
      </p:sp>
      <p:pic>
        <p:nvPicPr>
          <p:cNvPr id="7" name="図 6"/>
          <p:cNvPicPr>
            <a:picLocks noChangeAspect="1"/>
          </p:cNvPicPr>
          <p:nvPr/>
        </p:nvPicPr>
        <p:blipFill>
          <a:blip r:embed="rId2"/>
          <a:stretch>
            <a:fillRect/>
          </a:stretch>
        </p:blipFill>
        <p:spPr>
          <a:xfrm>
            <a:off x="4427980" y="2348850"/>
            <a:ext cx="4172431" cy="1901811"/>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79512" y="2348850"/>
            <a:ext cx="3926561" cy="4180600"/>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z="1600" smtClean="0"/>
              <a:t>　</a:t>
            </a:r>
            <a:r>
              <a:rPr kumimoji="1" lang="en-US" altLang="ja-JP" sz="1600" smtClean="0"/>
              <a:t/>
            </a:r>
            <a:br>
              <a:rPr kumimoji="1" lang="en-US" altLang="ja-JP" sz="1600" smtClean="0"/>
            </a:br>
            <a:r>
              <a:rPr lang="ja-JP" altLang="en-US" sz="1600"/>
              <a:t>作業を実行すると画面が遷移し、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en-US" altLang="ja-JP" sz="1600"/>
              <a:t/>
            </a:r>
            <a:br>
              <a:rPr lang="en-US" altLang="ja-JP" sz="1600"/>
            </a:br>
            <a:endParaRPr kumimoji="1" lang="en-US" altLang="ja-JP" sz="1600" smtClean="0"/>
          </a:p>
          <a:p>
            <a:pPr marL="0" indent="0">
              <a:buNone/>
            </a:pPr>
            <a:r>
              <a:rPr kumimoji="1" lang="ja-JP" altLang="en-US" sz="1600" smtClean="0"/>
              <a:t>メニュー： </a:t>
            </a:r>
            <a:r>
              <a:rPr lang="en-US" altLang="ja-JP" sz="1600" b="1" smtClean="0"/>
              <a:t>Ansible-Pioneer </a:t>
            </a:r>
            <a:r>
              <a:rPr lang="en-US" altLang="ja-JP" sz="1600" b="1"/>
              <a:t>&gt; </a:t>
            </a:r>
            <a:r>
              <a:rPr lang="ja-JP" altLang="en-US" sz="1600" b="1" smtClean="0"/>
              <a:t>作業状態確認</a:t>
            </a:r>
            <a:endParaRPr lang="en-US" altLang="ja-JP" sz="1600"/>
          </a:p>
          <a:p>
            <a:pPr marL="0" indent="0">
              <a:buNone/>
            </a:pPr>
            <a:endParaRPr kumimoji="1" lang="ja-JP" altLang="en-US"/>
          </a:p>
        </p:txBody>
      </p:sp>
      <p:sp>
        <p:nvSpPr>
          <p:cNvPr id="69" name="角丸四角形 68"/>
          <p:cNvSpPr/>
          <p:nvPr/>
        </p:nvSpPr>
        <p:spPr bwMode="auto">
          <a:xfrm>
            <a:off x="1403559" y="5605048"/>
            <a:ext cx="2592361" cy="27229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578996" y="4618641"/>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投入</a:t>
            </a:r>
            <a:r>
              <a:rPr lang="ja-JP" altLang="en-US" sz="1200" smtClean="0">
                <a:solidFill>
                  <a:schemeClr val="tx1"/>
                </a:solidFill>
                <a:latin typeface="+mn-ea"/>
              </a:rPr>
              <a:t>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293120"/>
            <a:ext cx="782123" cy="540000"/>
          </a:xfrm>
          <a:prstGeom prst="wedgeEllipseCallout">
            <a:avLst>
              <a:gd name="adj1" fmla="val -98415"/>
              <a:gd name="adj2" fmla="val 18637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
        <p:nvSpPr>
          <p:cNvPr id="18" name="角丸四角形 17"/>
          <p:cNvSpPr/>
          <p:nvPr/>
        </p:nvSpPr>
        <p:spPr bwMode="auto">
          <a:xfrm>
            <a:off x="5580141" y="5494684"/>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200" smtClean="0"/>
              <a:t>コマンドで実行結果を確認する場合、</a:t>
            </a:r>
            <a:endParaRPr lang="en-US" altLang="ja-JP" sz="1200" smtClean="0"/>
          </a:p>
          <a:p>
            <a:r>
              <a:rPr lang="ja-JP" altLang="en-US" sz="1200" smtClean="0"/>
              <a:t>以下のコマンド</a:t>
            </a:r>
            <a:r>
              <a:rPr lang="ja-JP" altLang="en-US" sz="1200"/>
              <a:t>で</a:t>
            </a:r>
            <a:r>
              <a:rPr lang="ja-JP" altLang="en-US" sz="1200" smtClean="0"/>
              <a:t>ログの設定を確認できます。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IOS - “# show logging”</a:t>
            </a:r>
          </a:p>
          <a:p>
            <a:r>
              <a:rPr lang="en-US" altLang="ja-JP" sz="1200" smtClean="0"/>
              <a:t>vyos - ”$ show configuration”</a:t>
            </a:r>
            <a:endParaRPr lang="en-US" altLang="ja-JP" sz="1200"/>
          </a:p>
        </p:txBody>
      </p:sp>
      <p:grpSp>
        <p:nvGrpSpPr>
          <p:cNvPr id="19" name="グループ化 18"/>
          <p:cNvGrpSpPr/>
          <p:nvPr/>
        </p:nvGrpSpPr>
        <p:grpSpPr>
          <a:xfrm>
            <a:off x="5148080" y="5186328"/>
            <a:ext cx="599553" cy="549789"/>
            <a:chOff x="5848257" y="5058261"/>
            <a:chExt cx="599553" cy="549789"/>
          </a:xfrm>
        </p:grpSpPr>
        <p:sp>
          <p:nvSpPr>
            <p:cNvPr id="20"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1" name="テキスト ボックス 20"/>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sp>
        <p:nvSpPr>
          <p:cNvPr id="2" name="タイトル 1"/>
          <p:cNvSpPr>
            <a:spLocks noGrp="1"/>
          </p:cNvSpPr>
          <p:nvPr>
            <p:ph type="title"/>
          </p:nvPr>
        </p:nvSpPr>
        <p:spPr/>
        <p:txBody>
          <a:bodyPr>
            <a:normAutofit/>
          </a:bodyPr>
          <a:lstStyle/>
          <a:p>
            <a:r>
              <a:rPr kumimoji="1" lang="ja-JP" altLang="en-US" smtClean="0"/>
              <a:t>付録① </a:t>
            </a:r>
            <a:r>
              <a:rPr kumimoji="1" lang="en-US" altLang="ja-JP" err="1" smtClean="0"/>
              <a:t>Counductor</a:t>
            </a:r>
            <a:r>
              <a:rPr kumimoji="1" lang="ja-JP" altLang="en-US" smtClean="0"/>
              <a:t>で</a:t>
            </a:r>
            <a:r>
              <a:rPr kumimoji="1" lang="en-US" altLang="ja-JP" smtClean="0"/>
              <a:t>3</a:t>
            </a:r>
            <a:r>
              <a:rPr kumimoji="1" lang="ja-JP" altLang="en-US" smtClean="0"/>
              <a:t>モードを束ねて実行する</a:t>
            </a:r>
            <a:endParaRPr kumimoji="1" lang="ja-JP" altLang="en-US"/>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ja-JP" altLang="en-US" sz="1600" b="1" u="sng" smtClean="0"/>
              <a:t>複数のモードの作業を実行するジョブフロー</a:t>
            </a:r>
            <a:r>
              <a:rPr lang="ja-JP" altLang="en-US" sz="1600" smtClean="0"/>
              <a:t>を作成することもできます。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03560" y="3272976"/>
            <a:ext cx="4608640" cy="116490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551693" y="4743972"/>
            <a:ext cx="4395751"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315713"/>
            <a:ext cx="782123" cy="540000"/>
          </a:xfrm>
          <a:prstGeom prst="wedgeEllipseCallout">
            <a:avLst>
              <a:gd name="adj1" fmla="val -65445"/>
              <a:gd name="adj2" fmla="val -4935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smtClean="0"/>
              <a:t>playbook</a:t>
            </a:r>
            <a:r>
              <a:rPr lang="ja-JP" altLang="en-US" b="1" smtClean="0"/>
              <a:t>の作成</a:t>
            </a:r>
            <a:r>
              <a:rPr lang="en-US" altLang="ja-JP" smtClean="0"/>
              <a:t/>
            </a:r>
            <a:br>
              <a:rPr lang="en-US" altLang="ja-JP" smtClean="0"/>
            </a:br>
            <a:r>
              <a:rPr lang="ja-JP" altLang="en-US" sz="1600" smtClean="0"/>
              <a:t>本シナリオで使用する５つの</a:t>
            </a:r>
            <a:r>
              <a:rPr lang="en-US" altLang="ja-JP" sz="1600" smtClean="0"/>
              <a:t>playbook</a:t>
            </a:r>
            <a:r>
              <a:rPr lang="ja-JP" altLang="en-US" sz="1600" smtClean="0"/>
              <a:t>を作成しましょう。</a:t>
            </a:r>
            <a:r>
              <a:rPr lang="en-US" altLang="ja-JP" sz="1600" smtClean="0"/>
              <a:t/>
            </a:r>
            <a:br>
              <a:rPr lang="en-US" altLang="ja-JP" sz="1600" smtClean="0"/>
            </a:br>
            <a:r>
              <a:rPr lang="en-US" altLang="ja-JP" sz="1400" smtClean="0">
                <a:solidFill>
                  <a:srgbClr val="FF0000"/>
                </a:solidFill>
              </a:rPr>
              <a:t>【</a:t>
            </a:r>
            <a:r>
              <a:rPr lang="ja-JP" altLang="en-US" sz="1400" smtClean="0">
                <a:solidFill>
                  <a:srgbClr val="FF0000"/>
                </a:solidFill>
              </a:rPr>
              <a:t>注意</a:t>
            </a:r>
            <a:r>
              <a:rPr lang="en-US" altLang="ja-JP" sz="1400" smtClean="0">
                <a:solidFill>
                  <a:srgbClr val="FF0000"/>
                </a:solidFill>
              </a:rPr>
              <a:t>】</a:t>
            </a:r>
            <a:r>
              <a:rPr lang="ja-JP" altLang="en-US" sz="1400" smtClean="0">
                <a:solidFill>
                  <a:srgbClr val="FF0000"/>
                </a:solidFill>
              </a:rPr>
              <a:t>文字コードは</a:t>
            </a:r>
            <a:r>
              <a:rPr lang="en-US" altLang="ja-JP" sz="1400" smtClean="0">
                <a:solidFill>
                  <a:srgbClr val="FF0000"/>
                </a:solidFill>
              </a:rPr>
              <a:t>“UTF-8”</a:t>
            </a:r>
            <a:r>
              <a:rPr lang="ja-JP" altLang="en-US" sz="1400" err="1" smtClean="0">
                <a:solidFill>
                  <a:srgbClr val="FF0000"/>
                </a:solidFill>
              </a:rPr>
              <a:t>、</a:t>
            </a:r>
            <a:r>
              <a:rPr lang="ja-JP" altLang="en-US" sz="1400" smtClean="0">
                <a:solidFill>
                  <a:srgbClr val="FF0000"/>
                </a:solidFill>
              </a:rPr>
              <a:t>改行コードは</a:t>
            </a:r>
            <a:r>
              <a:rPr lang="en-US" altLang="ja-JP" sz="1400" smtClean="0">
                <a:solidFill>
                  <a:srgbClr val="FF0000"/>
                </a:solidFill>
              </a:rPr>
              <a:t>“LF”</a:t>
            </a:r>
            <a:r>
              <a:rPr lang="ja-JP" altLang="en-US" sz="1400" err="1" smtClean="0">
                <a:solidFill>
                  <a:srgbClr val="FF0000"/>
                </a:solidFill>
              </a:rPr>
              <a:t>、</a:t>
            </a:r>
            <a:r>
              <a:rPr lang="ja-JP" altLang="en-US" sz="1400" smtClean="0">
                <a:solidFill>
                  <a:srgbClr val="FF0000"/>
                </a:solidFill>
              </a:rPr>
              <a:t>拡張子は</a:t>
            </a:r>
            <a:r>
              <a:rPr lang="en-US" altLang="ja-JP" sz="1400" smtClean="0">
                <a:solidFill>
                  <a:srgbClr val="FF0000"/>
                </a:solidFill>
              </a:rPr>
              <a:t>”</a:t>
            </a:r>
            <a:r>
              <a:rPr lang="en-US" altLang="ja-JP" sz="1400" err="1" smtClean="0">
                <a:solidFill>
                  <a:srgbClr val="FF0000"/>
                </a:solidFill>
              </a:rPr>
              <a:t>yml</a:t>
            </a:r>
            <a:r>
              <a:rPr lang="en-US" altLang="ja-JP" sz="1400" smtClean="0">
                <a:solidFill>
                  <a:srgbClr val="FF0000"/>
                </a:solidFill>
              </a:rPr>
              <a:t>”</a:t>
            </a:r>
            <a:r>
              <a:rPr lang="ja-JP" altLang="en-US" sz="1400" smtClean="0">
                <a:solidFill>
                  <a:srgbClr val="FF0000"/>
                </a:solidFill>
              </a:rPr>
              <a:t>で作成してください。</a:t>
            </a:r>
            <a:endParaRPr lang="en-US" altLang="ja-JP" sz="1400">
              <a:solidFill>
                <a:srgbClr val="FF0000"/>
              </a:solidFill>
            </a:endParaRPr>
          </a:p>
        </p:txBody>
      </p:sp>
      <p:sp>
        <p:nvSpPr>
          <p:cNvPr id="2" name="タイトル 1"/>
          <p:cNvSpPr>
            <a:spLocks noGrp="1"/>
          </p:cNvSpPr>
          <p:nvPr>
            <p:ph type="title"/>
          </p:nvPr>
        </p:nvSpPr>
        <p:spPr/>
        <p:txBody>
          <a:bodyPr>
            <a:normAutofit/>
          </a:bodyPr>
          <a:lstStyle/>
          <a:p>
            <a:r>
              <a:rPr kumimoji="1" lang="en-US" altLang="ja-JP" smtClean="0"/>
              <a:t>1.2</a:t>
            </a:r>
            <a:r>
              <a:rPr kumimoji="1" lang="ja-JP" altLang="en-US" smtClean="0"/>
              <a:t> </a:t>
            </a:r>
            <a:r>
              <a:rPr lang="ja-JP" altLang="en-US" smtClean="0"/>
              <a:t>必要</a:t>
            </a:r>
            <a:r>
              <a:rPr lang="ja-JP" altLang="en-US"/>
              <a:t>なファイルの</a:t>
            </a:r>
            <a:r>
              <a:rPr lang="ja-JP" altLang="en-US" smtClean="0"/>
              <a:t>作成 </a:t>
            </a:r>
            <a:r>
              <a:rPr lang="en-US" altLang="ja-JP" smtClean="0"/>
              <a:t>(1/</a:t>
            </a:r>
            <a:r>
              <a:rPr lang="en-US" altLang="ja-JP"/>
              <a:t>3</a:t>
            </a:r>
            <a:r>
              <a:rPr lang="en-US" altLang="ja-JP" smtClean="0"/>
              <a:t>)</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a:t>- name: install package with yum</a:t>
            </a:r>
          </a:p>
          <a:p>
            <a:r>
              <a:rPr lang="en-US" altLang="ja-JP" sz="1400"/>
              <a:t>  yum: </a:t>
            </a:r>
          </a:p>
          <a:p>
            <a:r>
              <a:rPr lang="en-US" altLang="ja-JP" sz="1400"/>
              <a:t>    name: "{{ item }}"</a:t>
            </a:r>
          </a:p>
          <a:p>
            <a:r>
              <a:rPr lang="en-US" altLang="ja-JP" sz="1400"/>
              <a:t>    state: present </a:t>
            </a:r>
          </a:p>
          <a:p>
            <a:r>
              <a:rPr lang="en-US" altLang="ja-JP" sz="1400"/>
              <a:t>  </a:t>
            </a:r>
            <a:r>
              <a:rPr lang="en-US" altLang="ja-JP" sz="1400" err="1"/>
              <a:t>with_items</a:t>
            </a:r>
            <a:r>
              <a:rPr lang="en-US" altLang="ja-JP" sz="1400"/>
              <a:t>: "{{ </a:t>
            </a:r>
            <a:r>
              <a:rPr lang="en-US" altLang="ja-JP" sz="1400" err="1"/>
              <a:t>VAR_package_name</a:t>
            </a:r>
            <a:r>
              <a:rPr lang="en-US" altLang="ja-JP" sz="1400"/>
              <a:t> }}"</a:t>
            </a:r>
            <a:endParaRPr kumimoji="1" lang="ja-JP" altLang="en-US" sz="140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smtClean="0"/>
              <a:t>ファイル名：</a:t>
            </a:r>
            <a:r>
              <a:rPr lang="en-US" altLang="ja-JP" sz="1600" b="1" smtClean="0"/>
              <a:t>1-yum_install.yml</a:t>
            </a:r>
            <a:br>
              <a:rPr lang="en-US" altLang="ja-JP" sz="1600" b="1" smtClean="0"/>
            </a:br>
            <a:endParaRPr lang="en-US" altLang="ja-JP" sz="1600" b="1" smtClean="0"/>
          </a:p>
          <a:p>
            <a:r>
              <a:rPr lang="ja-JP" altLang="en-US" sz="1400" smtClean="0"/>
              <a:t>指定したパッケージをインストールします。</a:t>
            </a:r>
            <a:r>
              <a:rPr lang="en-US" altLang="ja-JP" sz="1400" smtClean="0"/>
              <a:t/>
            </a:r>
            <a:br>
              <a:rPr lang="en-US" altLang="ja-JP" sz="1400" smtClean="0"/>
            </a:br>
            <a:r>
              <a:rPr lang="ja-JP" altLang="en-US" sz="1400" smtClean="0"/>
              <a:t>変数には複数具体値変数が代入されます</a:t>
            </a:r>
            <a:r>
              <a:rPr lang="ja-JP" altLang="en-US" sz="1600" smtClean="0"/>
              <a:t>。</a:t>
            </a:r>
            <a:endParaRPr lang="ja-JP" altLang="en-US" sz="1600"/>
          </a:p>
        </p:txBody>
      </p:sp>
      <p:sp>
        <p:nvSpPr>
          <p:cNvPr id="10" name="テキスト ボックス 9"/>
          <p:cNvSpPr txBox="1"/>
          <p:nvPr/>
        </p:nvSpPr>
        <p:spPr>
          <a:xfrm>
            <a:off x="4383098" y="4298640"/>
            <a:ext cx="4176580" cy="800219"/>
          </a:xfrm>
          <a:prstGeom prst="rect">
            <a:avLst/>
          </a:prstGeom>
          <a:noFill/>
        </p:spPr>
        <p:txBody>
          <a:bodyPr wrap="square" rtlCol="0">
            <a:spAutoFit/>
          </a:bodyPr>
          <a:lstStyle/>
          <a:p>
            <a:r>
              <a:rPr lang="ja-JP" altLang="en-US" sz="1600" b="1" smtClean="0"/>
              <a:t>ファイル名：</a:t>
            </a:r>
            <a:r>
              <a:rPr lang="en-US" altLang="ja-JP" sz="1600" b="1" smtClean="0"/>
              <a:t>2-open_port.yml</a:t>
            </a:r>
            <a:r>
              <a:rPr kumimoji="1" lang="ja-JP" altLang="en-US" sz="1400" b="1" smtClean="0"/>
              <a:t> </a:t>
            </a:r>
            <a:r>
              <a:rPr kumimoji="1" lang="en-US" altLang="ja-JP" sz="1400" smtClean="0"/>
              <a:t/>
            </a:r>
            <a:br>
              <a:rPr kumimoji="1" lang="en-US" altLang="ja-JP" sz="1400" smtClean="0"/>
            </a:br>
            <a:endParaRPr kumimoji="1" lang="en-US" altLang="ja-JP" sz="1400" smtClean="0"/>
          </a:p>
          <a:p>
            <a:r>
              <a:rPr lang="ja-JP" altLang="en-US" sz="1400" smtClean="0"/>
              <a:t>指定したポート宛の通信を許可します</a:t>
            </a:r>
            <a:r>
              <a:rPr lang="ja-JP" altLang="en-US" sz="1600" smtClean="0"/>
              <a:t>。</a:t>
            </a:r>
            <a:endParaRPr lang="en-US" altLang="ja-JP" sz="1600"/>
          </a:p>
        </p:txBody>
      </p:sp>
      <p:sp>
        <p:nvSpPr>
          <p:cNvPr id="7" name="テキスト ボックス 6"/>
          <p:cNvSpPr txBox="1"/>
          <p:nvPr/>
        </p:nvSpPr>
        <p:spPr>
          <a:xfrm>
            <a:off x="318900" y="4298640"/>
            <a:ext cx="3960550" cy="1384995"/>
          </a:xfrm>
          <a:prstGeom prst="rect">
            <a:avLst/>
          </a:prstGeom>
          <a:solidFill>
            <a:schemeClr val="bg2">
              <a:lumMod val="85000"/>
            </a:schemeClr>
          </a:solidFill>
        </p:spPr>
        <p:txBody>
          <a:bodyPr wrap="square" rtlCol="0">
            <a:spAutoFit/>
          </a:bodyPr>
          <a:lstStyle/>
          <a:p>
            <a:r>
              <a:rPr lang="en-US" altLang="ja-JP" sz="1400"/>
              <a:t>- name: open ports</a:t>
            </a:r>
          </a:p>
          <a:p>
            <a:r>
              <a:rPr lang="en-US" altLang="ja-JP" sz="1400"/>
              <a:t>  </a:t>
            </a:r>
            <a:r>
              <a:rPr lang="en-US" altLang="ja-JP" sz="1400" err="1"/>
              <a:t>firewalld</a:t>
            </a:r>
            <a:r>
              <a:rPr lang="en-US" altLang="ja-JP" sz="1400"/>
              <a:t>:</a:t>
            </a:r>
          </a:p>
          <a:p>
            <a:r>
              <a:rPr lang="en-US" altLang="ja-JP" sz="1400"/>
              <a:t>    port: "{{ </a:t>
            </a:r>
            <a:r>
              <a:rPr lang="en-US" altLang="ja-JP" sz="1400" err="1"/>
              <a:t>VAR_port_number</a:t>
            </a:r>
            <a:r>
              <a:rPr lang="en-US" altLang="ja-JP" sz="1400"/>
              <a:t> }}"</a:t>
            </a:r>
          </a:p>
          <a:p>
            <a:r>
              <a:rPr lang="en-US" altLang="ja-JP" sz="1400"/>
              <a:t>    state: enabled</a:t>
            </a:r>
          </a:p>
          <a:p>
            <a:r>
              <a:rPr lang="en-US" altLang="ja-JP" sz="1400"/>
              <a:t>    permanent: yes</a:t>
            </a:r>
          </a:p>
          <a:p>
            <a:r>
              <a:rPr lang="en-US" altLang="ja-JP" sz="1400"/>
              <a:t>    immediate: true</a:t>
            </a:r>
            <a:endParaRPr kumimoji="1" lang="ja-JP" altLang="en-US" sz="1400"/>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playbook</a:t>
            </a:r>
            <a:r>
              <a:rPr lang="ja-JP" altLang="en-US" b="1" smtClean="0"/>
              <a:t>の</a:t>
            </a:r>
            <a:r>
              <a:rPr lang="ja-JP" altLang="en-US" b="1"/>
              <a:t>作成</a:t>
            </a:r>
            <a:endParaRPr kumimoji="1" lang="ja-JP" altLang="en-US" b="1"/>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a:t>- name: check if service is running and enabled</a:t>
            </a:r>
          </a:p>
          <a:p>
            <a:r>
              <a:rPr lang="en-US" altLang="ja-JP" sz="1400"/>
              <a:t>  command: '</a:t>
            </a:r>
            <a:r>
              <a:rPr lang="en-US" altLang="ja-JP" sz="1400" err="1"/>
              <a:t>systemctl</a:t>
            </a:r>
            <a:r>
              <a:rPr lang="en-US" altLang="ja-JP" sz="1400"/>
              <a:t> status {{ </a:t>
            </a:r>
            <a:r>
              <a:rPr lang="en-US" altLang="ja-JP" sz="1400" err="1"/>
              <a:t>VAR_service_name</a:t>
            </a:r>
            <a:r>
              <a:rPr lang="en-US" altLang="ja-JP" sz="1400"/>
              <a:t> }}'</a:t>
            </a:r>
          </a:p>
          <a:p>
            <a:r>
              <a:rPr lang="en-US" altLang="ja-JP" sz="1400"/>
              <a:t>  register: </a:t>
            </a:r>
            <a:r>
              <a:rPr lang="en-US" altLang="ja-JP" sz="1400" err="1"/>
              <a:t>command_result</a:t>
            </a:r>
            <a:endParaRPr lang="en-US" altLang="ja-JP" sz="1400"/>
          </a:p>
          <a:p>
            <a:r>
              <a:rPr lang="en-US" altLang="ja-JP" sz="1400"/>
              <a:t>  </a:t>
            </a:r>
            <a:r>
              <a:rPr lang="en-US" altLang="ja-JP" sz="1400" err="1"/>
              <a:t>failed_when</a:t>
            </a:r>
            <a:r>
              <a:rPr lang="en-US" altLang="ja-JP" sz="1400"/>
              <a:t>:</a:t>
            </a:r>
          </a:p>
          <a:p>
            <a:r>
              <a:rPr lang="en-US" altLang="ja-JP" sz="1400"/>
              <a:t>    - '"enabled" not in </a:t>
            </a:r>
            <a:r>
              <a:rPr lang="en-US" altLang="ja-JP" sz="1400" err="1"/>
              <a:t>command_result.stdout</a:t>
            </a:r>
            <a:r>
              <a:rPr lang="en-US" altLang="ja-JP" sz="1400"/>
              <a:t>'</a:t>
            </a:r>
          </a:p>
          <a:p>
            <a:r>
              <a:rPr lang="en-US" altLang="ja-JP" sz="1400"/>
              <a:t>    - '"running" not in </a:t>
            </a:r>
            <a:r>
              <a:rPr lang="en-US" altLang="ja-JP" sz="1400" err="1"/>
              <a:t>command_result.stdout</a:t>
            </a:r>
            <a:r>
              <a:rPr lang="en-US" altLang="ja-JP" sz="1400"/>
              <a:t>'</a:t>
            </a:r>
            <a:endParaRPr kumimoji="1" lang="ja-JP" altLang="en-US" sz="140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a:t>5</a:t>
            </a:r>
            <a:r>
              <a:rPr lang="en-US" altLang="ja-JP" sz="1600" b="1" smtClean="0"/>
              <a:t>-check_service.y</a:t>
            </a:r>
            <a:r>
              <a:rPr lang="ja-JP" altLang="en-US" sz="1600" b="1" err="1" smtClean="0"/>
              <a:t>ｍ</a:t>
            </a:r>
            <a:r>
              <a:rPr lang="en-US" altLang="ja-JP" sz="1600" b="1" smtClean="0"/>
              <a:t>l</a:t>
            </a:r>
          </a:p>
          <a:p>
            <a:r>
              <a:rPr lang="en-US" altLang="ja-JP" sz="1400" smtClean="0"/>
              <a:t/>
            </a:r>
            <a:br>
              <a:rPr lang="en-US" altLang="ja-JP" sz="1400" smtClean="0"/>
            </a:br>
            <a:r>
              <a:rPr lang="ja-JP" altLang="en-US" sz="1400" smtClean="0"/>
              <a:t>サービスが起動したことを確認します。</a:t>
            </a:r>
            <a:endParaRPr lang="ja-JP" altLang="en-US" sz="140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a:t>- name: start service</a:t>
              </a:r>
            </a:p>
            <a:p>
              <a:r>
                <a:rPr lang="en-US" altLang="ja-JP" sz="1400"/>
                <a:t>  service:</a:t>
              </a:r>
            </a:p>
            <a:p>
              <a:r>
                <a:rPr lang="en-US" altLang="ja-JP" sz="1400"/>
                <a:t>    name: "{{ </a:t>
              </a:r>
              <a:r>
                <a:rPr lang="en-US" altLang="ja-JP" sz="1400" err="1"/>
                <a:t>VAR_service_name</a:t>
              </a:r>
              <a:r>
                <a:rPr lang="en-US" altLang="ja-JP" sz="1400"/>
                <a:t> }}"</a:t>
              </a:r>
            </a:p>
            <a:p>
              <a:r>
                <a:rPr lang="en-US" altLang="ja-JP" sz="1400"/>
                <a:t>    state: started</a:t>
              </a:r>
            </a:p>
            <a:p>
              <a:r>
                <a:rPr lang="en-US" altLang="ja-JP" sz="1400"/>
                <a:t>    enabled: yes</a:t>
              </a:r>
              <a:endParaRPr kumimoji="1" lang="ja-JP" altLang="en-US" sz="140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4</a:t>
              </a:r>
              <a:r>
                <a:rPr lang="en-US" altLang="ja-JP" sz="1600" b="1" smtClean="0"/>
                <a:t>-start_service.yml</a:t>
              </a:r>
            </a:p>
            <a:p>
              <a:r>
                <a:rPr lang="en-US" altLang="ja-JP" sz="1400" smtClean="0"/>
                <a:t/>
              </a:r>
              <a:br>
                <a:rPr lang="en-US" altLang="ja-JP" sz="1400" smtClean="0"/>
              </a:br>
              <a:r>
                <a:rPr lang="ja-JP" altLang="en-US" sz="1400" smtClean="0"/>
                <a:t>指定したサービスを起動します。</a:t>
              </a:r>
              <a:endParaRPr lang="ja-JP" altLang="en-US" sz="140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copy httpd.conf</a:t>
              </a:r>
              <a:endParaRPr lang="en-US" altLang="ja-JP" sz="1400"/>
            </a:p>
            <a:p>
              <a:r>
                <a:rPr lang="en-US" altLang="ja-JP" sz="1400"/>
                <a:t>  </a:t>
              </a:r>
              <a:r>
                <a:rPr lang="en-US" altLang="ja-JP" sz="1400" smtClean="0"/>
                <a:t>copy:</a:t>
              </a:r>
              <a:endParaRPr lang="en-US" altLang="ja-JP" sz="1400"/>
            </a:p>
            <a:p>
              <a:r>
                <a:rPr lang="en-US" altLang="ja-JP" sz="1400"/>
                <a:t>    </a:t>
              </a:r>
              <a:r>
                <a:rPr lang="en-US" altLang="ja-JP" sz="1400" smtClean="0"/>
                <a:t>src: “{{ CPF_httpd_conf }}”</a:t>
              </a:r>
            </a:p>
            <a:p>
              <a:r>
                <a:rPr kumimoji="1" lang="en-US" altLang="ja-JP" sz="1400"/>
                <a:t> </a:t>
              </a:r>
              <a:r>
                <a:rPr kumimoji="1" lang="en-US" altLang="ja-JP" sz="1400" smtClean="0"/>
                <a:t>   dest: /etc/httpd/conf/httpd.conf</a:t>
              </a:r>
              <a:br>
                <a:rPr kumimoji="1" lang="en-US" altLang="ja-JP" sz="1400" smtClean="0"/>
              </a:br>
              <a:r>
                <a:rPr kumimoji="1" lang="en-US" altLang="ja-JP" sz="1400" smtClean="0"/>
                <a:t>    owner: root</a:t>
              </a:r>
              <a:br>
                <a:rPr kumimoji="1" lang="en-US" altLang="ja-JP" sz="1400" smtClean="0"/>
              </a:br>
              <a:r>
                <a:rPr kumimoji="1" lang="en-US" altLang="ja-JP" sz="1400" smtClean="0"/>
                <a:t>    group: root</a:t>
              </a:r>
            </a:p>
            <a:p>
              <a:r>
                <a:rPr lang="en-US" altLang="ja-JP" sz="1400"/>
                <a:t> </a:t>
              </a:r>
              <a:r>
                <a:rPr lang="en-US" altLang="ja-JP" sz="1400" smtClean="0"/>
                <a:t>   mode: 0644</a:t>
              </a:r>
            </a:p>
            <a:p>
              <a:r>
                <a:rPr lang="ja-JP" altLang="en-US" sz="1400" smtClean="0"/>
                <a:t>    </a:t>
              </a:r>
              <a:r>
                <a:rPr lang="en-US" altLang="ja-JP" sz="1400" smtClean="0"/>
                <a:t>backup: yes</a:t>
              </a:r>
              <a:br>
                <a:rPr lang="en-US" altLang="ja-JP" sz="1400" smtClean="0"/>
              </a:br>
              <a:r>
                <a:rPr lang="ja-JP" altLang="en-US" sz="1400"/>
                <a:t> </a:t>
              </a:r>
              <a:r>
                <a:rPr lang="ja-JP" altLang="en-US" sz="1400" smtClean="0"/>
                <a:t> </a:t>
              </a:r>
              <a:r>
                <a:rPr lang="en-US" altLang="ja-JP" sz="1400" smtClean="0"/>
                <a:t>when: ‘VAR_service_name == “httpd”’</a:t>
              </a:r>
              <a:endParaRPr kumimoji="1" lang="ja-JP" altLang="en-US" sz="1400"/>
            </a:p>
          </p:txBody>
        </p:sp>
        <p:sp>
          <p:nvSpPr>
            <p:cNvPr id="12" name="テキスト ボックス 11"/>
            <p:cNvSpPr txBox="1"/>
            <p:nvPr/>
          </p:nvSpPr>
          <p:spPr>
            <a:xfrm>
              <a:off x="5378158" y="3068950"/>
              <a:ext cx="3593451" cy="984885"/>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3</a:t>
              </a:r>
              <a:r>
                <a:rPr lang="en-US" altLang="ja-JP" sz="1600" b="1" smtClean="0"/>
                <a:t>-deploy_config.yml</a:t>
              </a:r>
            </a:p>
            <a:p>
              <a:r>
                <a:rPr lang="en-US" altLang="ja-JP" sz="1400" smtClean="0"/>
                <a:t/>
              </a:r>
              <a:br>
                <a:rPr lang="en-US" altLang="ja-JP" sz="1400" smtClean="0"/>
              </a:br>
              <a:r>
                <a:rPr lang="ja-JP" altLang="en-US" sz="1400"/>
                <a:t>設定</a:t>
              </a:r>
              <a:r>
                <a:rPr lang="ja-JP" altLang="en-US" sz="1400" smtClean="0"/>
                <a:t>ファイルを配置します。</a:t>
              </a:r>
              <a:r>
                <a:rPr lang="en-US" altLang="ja-JP" sz="1400" smtClean="0"/>
                <a:t/>
              </a:r>
              <a:br>
                <a:rPr lang="en-US" altLang="ja-JP" sz="1400" smtClean="0"/>
              </a:br>
              <a:r>
                <a:rPr lang="en-US" altLang="ja-JP" sz="1400" smtClean="0"/>
                <a:t>※</a:t>
              </a:r>
              <a:r>
                <a:rPr lang="ja-JP" altLang="en-US" sz="1400" smtClean="0"/>
                <a:t>今回は</a:t>
              </a:r>
              <a:r>
                <a:rPr lang="en-US" altLang="ja-JP" sz="1400" smtClean="0"/>
                <a:t>httpd.conf</a:t>
              </a:r>
              <a:r>
                <a:rPr lang="ja-JP" altLang="en-US" sz="1400" smtClean="0"/>
                <a:t>の配置のみ行います。</a:t>
              </a:r>
              <a:endParaRPr lang="ja-JP" altLang="en-US" sz="140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a:xfrm>
            <a:off x="179511" y="836712"/>
            <a:ext cx="4467985" cy="5616476"/>
          </a:xfrm>
        </p:spPr>
        <p:txBody>
          <a:bodyPr/>
          <a:lstStyle/>
          <a:p>
            <a:r>
              <a:rPr kumimoji="1" lang="en-US" altLang="ja-JP" b="1" smtClean="0"/>
              <a:t>httpd.conf</a:t>
            </a:r>
            <a:r>
              <a:rPr kumimoji="1" lang="ja-JP" altLang="en-US" b="1" smtClean="0"/>
              <a:t>の作成</a:t>
            </a:r>
            <a:r>
              <a:rPr lang="en-US" altLang="ja-JP" b="1" smtClean="0"/>
              <a:t/>
            </a:r>
            <a:br>
              <a:rPr lang="en-US" altLang="ja-JP" b="1" smtClean="0"/>
            </a:br>
            <a:r>
              <a:rPr lang="ja-JP" altLang="en-US" sz="1600" smtClean="0"/>
              <a:t>本</a:t>
            </a:r>
            <a:r>
              <a:rPr lang="ja-JP" altLang="en-US" sz="1600"/>
              <a:t>シナリオ</a:t>
            </a:r>
            <a:r>
              <a:rPr lang="ja-JP" altLang="en-US" sz="1600" smtClean="0"/>
              <a:t>では「ファイル管理機能」を</a:t>
            </a:r>
            <a:r>
              <a:rPr lang="en-US" altLang="ja-JP" sz="1600" smtClean="0"/>
              <a:t/>
            </a:r>
            <a:br>
              <a:rPr lang="en-US" altLang="ja-JP" sz="1600" smtClean="0"/>
            </a:br>
            <a:r>
              <a:rPr lang="ja-JP" altLang="en-US" sz="1600" smtClean="0"/>
              <a:t>利用した設定ファイルの配置を行います。</a:t>
            </a:r>
            <a:r>
              <a:rPr lang="en-US" altLang="ja-JP" sz="1600" smtClean="0"/>
              <a:t/>
            </a:r>
            <a:br>
              <a:rPr lang="en-US" altLang="ja-JP" sz="1600" smtClean="0"/>
            </a:br>
            <a:r>
              <a:rPr lang="en-US" altLang="ja-JP" b="1"/>
              <a:t/>
            </a:r>
            <a:br>
              <a:rPr lang="en-US" altLang="ja-JP" b="1"/>
            </a:br>
            <a:r>
              <a:rPr lang="ja-JP" altLang="en-US" sz="1600" smtClean="0"/>
              <a:t>以下のテキストファイルを作成して下さい。</a:t>
            </a:r>
            <a:endParaRPr lang="en-US" altLang="ja-JP" sz="1600" smtClean="0"/>
          </a:p>
        </p:txBody>
      </p:sp>
      <p:sp>
        <p:nvSpPr>
          <p:cNvPr id="4" name="テキスト ボックス 3"/>
          <p:cNvSpPr txBox="1"/>
          <p:nvPr/>
        </p:nvSpPr>
        <p:spPr>
          <a:xfrm>
            <a:off x="228724" y="2759869"/>
            <a:ext cx="4312159" cy="3693319"/>
          </a:xfrm>
          <a:prstGeom prst="rect">
            <a:avLst/>
          </a:prstGeom>
          <a:solidFill>
            <a:schemeClr val="bg2">
              <a:lumMod val="85000"/>
            </a:schemeClr>
          </a:solidFill>
        </p:spPr>
        <p:txBody>
          <a:bodyPr wrap="square" rtlCol="0">
            <a:spAutoFit/>
          </a:bodyPr>
          <a:lstStyle/>
          <a:p>
            <a:r>
              <a:rPr lang="en-US" altLang="ja-JP" sz="900"/>
              <a:t># ----- ITA Legacy Practice -----</a:t>
            </a:r>
          </a:p>
          <a:p>
            <a:r>
              <a:rPr lang="en-US" altLang="ja-JP" sz="900"/>
              <a:t>ServerRoot "/etc/httpd"</a:t>
            </a:r>
          </a:p>
          <a:p>
            <a:r>
              <a:rPr lang="en-US" altLang="ja-JP" sz="900"/>
              <a:t>Listen 80</a:t>
            </a:r>
          </a:p>
          <a:p>
            <a:r>
              <a:rPr lang="en-US" altLang="ja-JP" sz="900"/>
              <a:t>Include conf.modules.d/*.conf</a:t>
            </a:r>
          </a:p>
          <a:p>
            <a:r>
              <a:rPr lang="en-US" altLang="ja-JP" sz="900"/>
              <a:t>User apache</a:t>
            </a:r>
          </a:p>
          <a:p>
            <a:r>
              <a:rPr lang="en-US" altLang="ja-JP" sz="900"/>
              <a:t>Group apache</a:t>
            </a:r>
          </a:p>
          <a:p>
            <a:r>
              <a:rPr lang="en-US" altLang="ja-JP" sz="900"/>
              <a:t>ServerAdmin root@localhost</a:t>
            </a:r>
          </a:p>
          <a:p>
            <a:r>
              <a:rPr lang="en-US" altLang="ja-JP" sz="900"/>
              <a:t>ServerName www.example.com:80</a:t>
            </a:r>
          </a:p>
          <a:p>
            <a:endParaRPr lang="en-US" altLang="ja-JP" sz="900"/>
          </a:p>
          <a:p>
            <a:r>
              <a:rPr lang="en-US" altLang="ja-JP" sz="900"/>
              <a:t>&lt;Directory /&gt;</a:t>
            </a:r>
          </a:p>
          <a:p>
            <a:r>
              <a:rPr lang="en-US" altLang="ja-JP" sz="900"/>
              <a:t>  AllowOverride none</a:t>
            </a:r>
          </a:p>
          <a:p>
            <a:r>
              <a:rPr lang="en-US" altLang="ja-JP" sz="900"/>
              <a:t>  Require all denied</a:t>
            </a:r>
          </a:p>
          <a:p>
            <a:r>
              <a:rPr lang="en-US" altLang="ja-JP" sz="900"/>
              <a:t>&lt;/Directory&gt;</a:t>
            </a:r>
          </a:p>
          <a:p>
            <a:r>
              <a:rPr lang="en-US" altLang="ja-JP" sz="900"/>
              <a:t>  DocumentRoot "/var/www/html"</a:t>
            </a:r>
          </a:p>
          <a:p>
            <a:r>
              <a:rPr lang="en-US" altLang="ja-JP" sz="900"/>
              <a:t>&lt;Directory "/var/www"&gt;</a:t>
            </a:r>
          </a:p>
          <a:p>
            <a:r>
              <a:rPr lang="en-US" altLang="ja-JP" sz="900"/>
              <a:t>  AllowOverride None</a:t>
            </a:r>
          </a:p>
          <a:p>
            <a:r>
              <a:rPr lang="en-US" altLang="ja-JP" sz="900"/>
              <a:t>  Require all granted</a:t>
            </a:r>
          </a:p>
          <a:p>
            <a:r>
              <a:rPr lang="en-US" altLang="ja-JP" sz="900"/>
              <a:t>&lt;/Directory&gt;</a:t>
            </a:r>
          </a:p>
          <a:p>
            <a:r>
              <a:rPr lang="en-US" altLang="ja-JP" sz="900"/>
              <a:t>&lt;Directory "/var/www/html"&gt;</a:t>
            </a:r>
          </a:p>
          <a:p>
            <a:r>
              <a:rPr lang="en-US" altLang="ja-JP" sz="900"/>
              <a:t>  Options Indexes FollowSymLinks</a:t>
            </a:r>
          </a:p>
          <a:p>
            <a:r>
              <a:rPr lang="en-US" altLang="ja-JP" sz="900"/>
              <a:t>  AllowOverride None</a:t>
            </a:r>
          </a:p>
          <a:p>
            <a:r>
              <a:rPr lang="en-US" altLang="ja-JP" sz="900"/>
              <a:t>  Require all granted</a:t>
            </a:r>
          </a:p>
          <a:p>
            <a:r>
              <a:rPr lang="en-US" altLang="ja-JP" sz="900"/>
              <a:t>&lt;/Directory&gt;</a:t>
            </a:r>
          </a:p>
          <a:p>
            <a:r>
              <a:rPr lang="en-US" altLang="ja-JP" sz="900"/>
              <a:t>&lt;IfModule dir_module&gt;</a:t>
            </a:r>
          </a:p>
          <a:p>
            <a:r>
              <a:rPr lang="en-US" altLang="ja-JP" sz="900"/>
              <a:t>  DirectoryIndex index.html</a:t>
            </a:r>
          </a:p>
          <a:p>
            <a:r>
              <a:rPr lang="en-US" altLang="ja-JP" sz="900"/>
              <a:t>&lt;/IfModule&gt;</a:t>
            </a:r>
          </a:p>
        </p:txBody>
      </p:sp>
      <p:sp>
        <p:nvSpPr>
          <p:cNvPr id="7" name="テキスト ボックス 6"/>
          <p:cNvSpPr txBox="1"/>
          <p:nvPr/>
        </p:nvSpPr>
        <p:spPr>
          <a:xfrm>
            <a:off x="179511" y="2451722"/>
            <a:ext cx="3441749" cy="338554"/>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smtClean="0"/>
              <a:t>httpd_config.txt</a:t>
            </a:r>
          </a:p>
        </p:txBody>
      </p:sp>
      <p:sp>
        <p:nvSpPr>
          <p:cNvPr id="8" name="テキスト ボックス 7"/>
          <p:cNvSpPr txBox="1"/>
          <p:nvPr/>
        </p:nvSpPr>
        <p:spPr>
          <a:xfrm>
            <a:off x="4647496" y="1237740"/>
            <a:ext cx="4316017" cy="5355312"/>
          </a:xfrm>
          <a:prstGeom prst="rect">
            <a:avLst/>
          </a:prstGeom>
          <a:solidFill>
            <a:schemeClr val="bg2">
              <a:lumMod val="85000"/>
            </a:schemeClr>
          </a:solidFill>
        </p:spPr>
        <p:txBody>
          <a:bodyPr wrap="square" rtlCol="0">
            <a:spAutoFit/>
          </a:bodyPr>
          <a:lstStyle/>
          <a:p>
            <a:r>
              <a:rPr lang="en-US" altLang="ja-JP" sz="900"/>
              <a:t>&lt;Files ".ht*"&gt;</a:t>
            </a:r>
          </a:p>
          <a:p>
            <a:r>
              <a:rPr lang="en-US" altLang="ja-JP" sz="900"/>
              <a:t>  Require all denied</a:t>
            </a:r>
          </a:p>
          <a:p>
            <a:r>
              <a:rPr lang="en-US" altLang="ja-JP" sz="900"/>
              <a:t>&lt;/Files&gt;</a:t>
            </a:r>
          </a:p>
          <a:p>
            <a:r>
              <a:rPr lang="en-US" altLang="ja-JP" sz="900"/>
              <a:t>  IncludeOptional conf.d/*.conf</a:t>
            </a:r>
          </a:p>
          <a:p>
            <a:r>
              <a:rPr lang="en-US" altLang="ja-JP" sz="900"/>
              <a:t>  ErrorLog "logs/error_log"</a:t>
            </a:r>
          </a:p>
          <a:p>
            <a:r>
              <a:rPr lang="en-US" altLang="ja-JP" sz="900"/>
              <a:t>  LogLevel warn</a:t>
            </a:r>
          </a:p>
          <a:p>
            <a:r>
              <a:rPr lang="en-US" altLang="ja-JP" sz="900"/>
              <a:t>&lt;IfModule log_config_module</a:t>
            </a:r>
            <a:r>
              <a:rPr lang="en-US" altLang="ja-JP" sz="900" smtClean="0"/>
              <a:t>&gt;</a:t>
            </a:r>
          </a:p>
          <a:p>
            <a:r>
              <a:rPr lang="en-US" altLang="ja-JP" sz="900" smtClean="0"/>
              <a:t>    </a:t>
            </a:r>
            <a:r>
              <a:rPr lang="en-US" altLang="ja-JP" sz="900"/>
              <a:t>LogFormat "%h %l %u %t \"%r\" %&gt;s %b \"%{Referer}i\" \"%{User-Agent}i\"" combined</a:t>
            </a:r>
          </a:p>
          <a:p>
            <a:r>
              <a:rPr lang="en-US" altLang="ja-JP" sz="900"/>
              <a:t>    LogFormat "%h %l %u %t \"%r\" %&gt;s %b" </a:t>
            </a:r>
            <a:r>
              <a:rPr lang="en-US" altLang="ja-JP" sz="900" smtClean="0"/>
              <a:t>common</a:t>
            </a:r>
            <a:endParaRPr lang="en-US" altLang="ja-JP" sz="900"/>
          </a:p>
          <a:p>
            <a:r>
              <a:rPr lang="en-US" altLang="ja-JP" sz="900"/>
              <a:t>    &lt;IfModule logio_module&gt;</a:t>
            </a:r>
          </a:p>
          <a:p>
            <a:r>
              <a:rPr lang="en-US" altLang="ja-JP" sz="900"/>
              <a:t>      LogFormat "%h %l %u %t \"%r\" %&gt;s %b \"%{Referer}i\" \"%{User-Agent}i\" %I %O" combinedio</a:t>
            </a:r>
          </a:p>
          <a:p>
            <a:r>
              <a:rPr lang="en-US" altLang="ja-JP" sz="900"/>
              <a:t>    &lt;/IfModule&gt;</a:t>
            </a:r>
          </a:p>
          <a:p>
            <a:r>
              <a:rPr lang="en-US" altLang="ja-JP" sz="900"/>
              <a:t>CustomLog logs/access_log </a:t>
            </a:r>
            <a:r>
              <a:rPr lang="en-US" altLang="ja-JP" sz="900" smtClean="0"/>
              <a:t>combined</a:t>
            </a:r>
            <a:endParaRPr lang="en-US" altLang="ja-JP" sz="900"/>
          </a:p>
          <a:p>
            <a:r>
              <a:rPr lang="en-US" altLang="ja-JP" sz="900"/>
              <a:t>&lt;/IfModule&gt;</a:t>
            </a:r>
          </a:p>
          <a:p>
            <a:r>
              <a:rPr lang="en-US" altLang="ja-JP" sz="900"/>
              <a:t>&lt;IfModule alias_module&gt;</a:t>
            </a:r>
          </a:p>
          <a:p>
            <a:r>
              <a:rPr lang="en-US" altLang="ja-JP" sz="900"/>
              <a:t>  ScriptAlias /cgi-bin/ "/var/www/cgi-bin/"</a:t>
            </a:r>
          </a:p>
          <a:p>
            <a:r>
              <a:rPr lang="en-US" altLang="ja-JP" sz="900"/>
              <a:t>&lt;/IfModule&gt;</a:t>
            </a:r>
          </a:p>
          <a:p>
            <a:r>
              <a:rPr lang="en-US" altLang="ja-JP" sz="900"/>
              <a:t>&lt;Directory "/var/www/cgi-bin"&gt;</a:t>
            </a:r>
          </a:p>
          <a:p>
            <a:r>
              <a:rPr lang="en-US" altLang="ja-JP" sz="900"/>
              <a:t>  AllowOverride None</a:t>
            </a:r>
          </a:p>
          <a:p>
            <a:r>
              <a:rPr lang="en-US" altLang="ja-JP" sz="900"/>
              <a:t>  Options None</a:t>
            </a:r>
          </a:p>
          <a:p>
            <a:r>
              <a:rPr lang="en-US" altLang="ja-JP" sz="900"/>
              <a:t>  Require all granted</a:t>
            </a:r>
          </a:p>
          <a:p>
            <a:r>
              <a:rPr lang="en-US" altLang="ja-JP" sz="900"/>
              <a:t>&lt;/Directory&gt;</a:t>
            </a:r>
          </a:p>
          <a:p>
            <a:r>
              <a:rPr lang="en-US" altLang="ja-JP" sz="900"/>
              <a:t>&lt;IfModule mime_module&gt;</a:t>
            </a:r>
          </a:p>
          <a:p>
            <a:r>
              <a:rPr lang="en-US" altLang="ja-JP" sz="900"/>
              <a:t>  TypesConfig /etc/mime.types</a:t>
            </a:r>
          </a:p>
          <a:p>
            <a:r>
              <a:rPr lang="en-US" altLang="ja-JP" sz="900"/>
              <a:t>  AddType application/x-compress .Z</a:t>
            </a:r>
          </a:p>
          <a:p>
            <a:r>
              <a:rPr lang="en-US" altLang="ja-JP" sz="900"/>
              <a:t>  AddType application/x-gzip .gz .tgz</a:t>
            </a:r>
          </a:p>
          <a:p>
            <a:r>
              <a:rPr lang="en-US" altLang="ja-JP" sz="900"/>
              <a:t>  AddType text/html .shtml</a:t>
            </a:r>
          </a:p>
          <a:p>
            <a:r>
              <a:rPr lang="en-US" altLang="ja-JP" sz="900"/>
              <a:t>  AddOutputFilter INCLUDES .shtml</a:t>
            </a:r>
          </a:p>
          <a:p>
            <a:r>
              <a:rPr lang="en-US" altLang="ja-JP" sz="900"/>
              <a:t>&lt;/IfModule&gt;</a:t>
            </a:r>
          </a:p>
          <a:p>
            <a:r>
              <a:rPr lang="en-US" altLang="ja-JP" sz="900"/>
              <a:t>  AddDefaultCharset UTF-8</a:t>
            </a:r>
          </a:p>
          <a:p>
            <a:r>
              <a:rPr lang="en-US" altLang="ja-JP" sz="900"/>
              <a:t>&lt;IfModule mime_magic_module&gt;</a:t>
            </a:r>
          </a:p>
          <a:p>
            <a:r>
              <a:rPr lang="en-US" altLang="ja-JP" sz="900"/>
              <a:t>  MIMEMagicFile conf/magic</a:t>
            </a:r>
          </a:p>
          <a:p>
            <a:r>
              <a:rPr lang="en-US" altLang="ja-JP" sz="900"/>
              <a:t>&lt;/IfModule&gt;</a:t>
            </a:r>
          </a:p>
          <a:p>
            <a:r>
              <a:rPr lang="en-US" altLang="ja-JP" sz="900"/>
              <a:t>EnableSendfile on</a:t>
            </a:r>
          </a:p>
          <a:p>
            <a:r>
              <a:rPr lang="en-US" altLang="ja-JP" sz="900"/>
              <a:t>IncludeOptional conf.d/*.conf</a:t>
            </a:r>
          </a:p>
        </p:txBody>
      </p:sp>
      <p:sp>
        <p:nvSpPr>
          <p:cNvPr id="6" name="右矢印 5"/>
          <p:cNvSpPr/>
          <p:nvPr/>
        </p:nvSpPr>
        <p:spPr bwMode="auto">
          <a:xfrm rot="18749032">
            <a:off x="3775962" y="6063271"/>
            <a:ext cx="396550" cy="199007"/>
          </a:xfrm>
          <a:prstGeom prst="righ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曲折矢印 4"/>
          <p:cNvSpPr/>
          <p:nvPr/>
        </p:nvSpPr>
        <p:spPr bwMode="auto">
          <a:xfrm rot="3215968">
            <a:off x="4697998" y="945993"/>
            <a:ext cx="444765" cy="350154"/>
          </a:xfrm>
          <a:prstGeom prst="ben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92341338"/>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6795</Words>
  <Application>Microsoft Office PowerPoint</Application>
  <PresentationFormat>画面に合わせる (4:3)</PresentationFormat>
  <Paragraphs>1100</Paragraphs>
  <Slides>65</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65</vt:i4>
      </vt:variant>
    </vt:vector>
  </HeadingPairs>
  <TitlesOfParts>
    <vt:vector size="81"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2021-02-26T06:19:30Z</dcterms:modified>
</cp:coreProperties>
</file>