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Lst>
  <p:notesMasterIdLst>
    <p:notesMasterId r:id="rId75"/>
  </p:notesMasterIdLst>
  <p:handoutMasterIdLst>
    <p:handoutMasterId r:id="rId76"/>
  </p:handoutMasterIdLst>
  <p:sldIdLst>
    <p:sldId id="555" r:id="rId2"/>
    <p:sldId id="507" r:id="rId3"/>
    <p:sldId id="508" r:id="rId4"/>
    <p:sldId id="609" r:id="rId5"/>
    <p:sldId id="509" r:id="rId6"/>
    <p:sldId id="510" r:id="rId7"/>
    <p:sldId id="511" r:id="rId8"/>
    <p:sldId id="567" r:id="rId9"/>
    <p:sldId id="512" r:id="rId10"/>
    <p:sldId id="513" r:id="rId11"/>
    <p:sldId id="610" r:id="rId12"/>
    <p:sldId id="514" r:id="rId13"/>
    <p:sldId id="570" r:id="rId14"/>
    <p:sldId id="568" r:id="rId15"/>
    <p:sldId id="593" r:id="rId16"/>
    <p:sldId id="516" r:id="rId17"/>
    <p:sldId id="517" r:id="rId18"/>
    <p:sldId id="518" r:id="rId19"/>
    <p:sldId id="519" r:id="rId20"/>
    <p:sldId id="520" r:id="rId21"/>
    <p:sldId id="521" r:id="rId22"/>
    <p:sldId id="522" r:id="rId23"/>
    <p:sldId id="523" r:id="rId24"/>
    <p:sldId id="524" r:id="rId25"/>
    <p:sldId id="525" r:id="rId26"/>
    <p:sldId id="526" r:id="rId27"/>
    <p:sldId id="527" r:id="rId28"/>
    <p:sldId id="528" r:id="rId29"/>
    <p:sldId id="529" r:id="rId30"/>
    <p:sldId id="594" r:id="rId31"/>
    <p:sldId id="531" r:id="rId32"/>
    <p:sldId id="532" r:id="rId33"/>
    <p:sldId id="533" r:id="rId34"/>
    <p:sldId id="534" r:id="rId35"/>
    <p:sldId id="535" r:id="rId36"/>
    <p:sldId id="536" r:id="rId37"/>
    <p:sldId id="537" r:id="rId38"/>
    <p:sldId id="538" r:id="rId39"/>
    <p:sldId id="539" r:id="rId40"/>
    <p:sldId id="540" r:id="rId41"/>
    <p:sldId id="541" r:id="rId42"/>
    <p:sldId id="603" r:id="rId43"/>
    <p:sldId id="611" r:id="rId44"/>
    <p:sldId id="606" r:id="rId45"/>
    <p:sldId id="608" r:id="rId46"/>
    <p:sldId id="562" r:id="rId47"/>
    <p:sldId id="612" r:id="rId48"/>
    <p:sldId id="543" r:id="rId49"/>
    <p:sldId id="544" r:id="rId50"/>
    <p:sldId id="545" r:id="rId51"/>
    <p:sldId id="595" r:id="rId52"/>
    <p:sldId id="547" r:id="rId53"/>
    <p:sldId id="548" r:id="rId54"/>
    <p:sldId id="558" r:id="rId55"/>
    <p:sldId id="559" r:id="rId56"/>
    <p:sldId id="560" r:id="rId57"/>
    <p:sldId id="550" r:id="rId58"/>
    <p:sldId id="569" r:id="rId59"/>
    <p:sldId id="591" r:id="rId60"/>
    <p:sldId id="564" r:id="rId61"/>
    <p:sldId id="565" r:id="rId62"/>
    <p:sldId id="601" r:id="rId63"/>
    <p:sldId id="592" r:id="rId64"/>
    <p:sldId id="590" r:id="rId65"/>
    <p:sldId id="589" r:id="rId66"/>
    <p:sldId id="588" r:id="rId67"/>
    <p:sldId id="587" r:id="rId68"/>
    <p:sldId id="584" r:id="rId69"/>
    <p:sldId id="586" r:id="rId70"/>
    <p:sldId id="585" r:id="rId71"/>
    <p:sldId id="551" r:id="rId72"/>
    <p:sldId id="579" r:id="rId73"/>
    <p:sldId id="318" r:id="rId74"/>
  </p:sldIdLst>
  <p:sldSz cx="12192000" cy="6858000"/>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題" id="{4EF19667-C7B0-44F7-A06C-271D860154B3}">
          <p14:sldIdLst>
            <p14:sldId id="555"/>
          </p14:sldIdLst>
        </p14:section>
        <p14:section name="目次" id="{14456896-F08C-4836-B0F1-2972F4C2F009}">
          <p14:sldIdLst>
            <p14:sldId id="507"/>
          </p14:sldIdLst>
        </p14:section>
        <p14:section name="はじめに" id="{09CB932C-EAB8-4095-B8EF-3A514A3251E3}">
          <p14:sldIdLst>
            <p14:sldId id="508"/>
            <p14:sldId id="609"/>
            <p14:sldId id="509"/>
            <p14:sldId id="510"/>
          </p14:sldIdLst>
        </p14:section>
        <p14:section name="システム構築・運用の効率化の全体像" id="{8C5AFA22-1B13-4007-8253-FD2211D95713}">
          <p14:sldIdLst>
            <p14:sldId id="511"/>
            <p14:sldId id="567"/>
            <p14:sldId id="512"/>
            <p14:sldId id="513"/>
            <p14:sldId id="610"/>
            <p14:sldId id="514"/>
            <p14:sldId id="570"/>
            <p14:sldId id="568"/>
          </p14:sldIdLst>
        </p14:section>
        <p14:section name="Step 1：設計情報の一元管理" id="{07DBB9EA-A4A6-4087-BB0A-5BFA367D68F7}">
          <p14:sldIdLst>
            <p14:sldId id="593"/>
            <p14:sldId id="516"/>
            <p14:sldId id="517"/>
            <p14:sldId id="518"/>
            <p14:sldId id="519"/>
            <p14:sldId id="520"/>
            <p14:sldId id="521"/>
            <p14:sldId id="522"/>
            <p14:sldId id="523"/>
            <p14:sldId id="524"/>
            <p14:sldId id="525"/>
            <p14:sldId id="526"/>
            <p14:sldId id="527"/>
            <p14:sldId id="528"/>
            <p14:sldId id="529"/>
          </p14:sldIdLst>
        </p14:section>
        <p14:section name="Step 2：自動実行の実現" id="{0D24054F-70B9-4991-96C3-7253BDA1866B}">
          <p14:sldIdLst>
            <p14:sldId id="594"/>
            <p14:sldId id="531"/>
            <p14:sldId id="532"/>
            <p14:sldId id="533"/>
            <p14:sldId id="534"/>
            <p14:sldId id="535"/>
            <p14:sldId id="536"/>
            <p14:sldId id="537"/>
            <p14:sldId id="538"/>
            <p14:sldId id="539"/>
            <p14:sldId id="540"/>
            <p14:sldId id="541"/>
            <p14:sldId id="603"/>
            <p14:sldId id="611"/>
            <p14:sldId id="606"/>
            <p14:sldId id="608"/>
            <p14:sldId id="562"/>
            <p14:sldId id="612"/>
            <p14:sldId id="543"/>
            <p14:sldId id="544"/>
            <p14:sldId id="545"/>
          </p14:sldIdLst>
        </p14:section>
        <p14:section name="Step 3：一元管理と自動実行の連携" id="{12D4CCD2-4835-45B3-940B-BF5E85312980}">
          <p14:sldIdLst>
            <p14:sldId id="595"/>
            <p14:sldId id="547"/>
            <p14:sldId id="548"/>
            <p14:sldId id="558"/>
            <p14:sldId id="559"/>
            <p14:sldId id="560"/>
            <p14:sldId id="550"/>
            <p14:sldId id="569"/>
            <p14:sldId id="591"/>
            <p14:sldId id="564"/>
            <p14:sldId id="565"/>
            <p14:sldId id="601"/>
            <p14:sldId id="592"/>
            <p14:sldId id="590"/>
            <p14:sldId id="589"/>
            <p14:sldId id="588"/>
            <p14:sldId id="587"/>
            <p14:sldId id="584"/>
            <p14:sldId id="586"/>
            <p14:sldId id="585"/>
          </p14:sldIdLst>
        </p14:section>
        <p14:section name="まとめ" id="{3731DB52-0B5E-41E3-94E7-756980FC3FF1}">
          <p14:sldIdLst>
            <p14:sldId id="551"/>
            <p14:sldId id="579"/>
          </p14:sldIdLst>
        </p14:section>
        <p14:section name="エンブレム" id="{F9E140B4-31BA-4096-98C2-E200F7370EB3}">
          <p14:sldIdLst>
            <p14:sldId id="318"/>
          </p14:sldIdLst>
        </p14:section>
      </p14:sectionLst>
    </p:ext>
    <p:ext uri="{EFAFB233-063F-42B5-8137-9DF3F51BA10A}">
      <p15:sldGuideLst xmlns:p15="http://schemas.microsoft.com/office/powerpoint/2012/main">
        <p15:guide id="1" orient="horz" pos="527" userDrawn="1">
          <p15:clr>
            <a:srgbClr val="A4A3A4"/>
          </p15:clr>
        </p15:guide>
        <p15:guide id="2" orient="horz" pos="73" userDrawn="1">
          <p15:clr>
            <a:srgbClr val="A4A3A4"/>
          </p15:clr>
        </p15:guide>
        <p15:guide id="3" orient="horz" pos="4064" userDrawn="1">
          <p15:clr>
            <a:srgbClr val="A4A3A4"/>
          </p15:clr>
        </p15:guide>
        <p15:guide id="4" pos="3840" userDrawn="1">
          <p15:clr>
            <a:srgbClr val="A4A3A4"/>
          </p15:clr>
        </p15:guide>
        <p15:guide id="5" pos="151" userDrawn="1">
          <p15:clr>
            <a:srgbClr val="A4A3A4"/>
          </p15:clr>
        </p15:guide>
        <p15:guide id="6" pos="7529" userDrawn="1">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636A"/>
    <a:srgbClr val="F9E0E1"/>
    <a:srgbClr val="FFFFA3"/>
    <a:srgbClr val="FFFFCC"/>
    <a:srgbClr val="CDFFCD"/>
    <a:srgbClr val="008000"/>
    <a:srgbClr val="FFCCFF"/>
    <a:srgbClr val="FF99CC"/>
    <a:srgbClr val="FFDBC9"/>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12" autoAdjust="0"/>
    <p:restoredTop sz="95507" autoAdjust="0"/>
  </p:normalViewPr>
  <p:slideViewPr>
    <p:cSldViewPr>
      <p:cViewPr varScale="1">
        <p:scale>
          <a:sx n="79" d="100"/>
          <a:sy n="79" d="100"/>
        </p:scale>
        <p:origin x="244" y="72"/>
      </p:cViewPr>
      <p:guideLst>
        <p:guide orient="horz" pos="527"/>
        <p:guide orient="horz" pos="73"/>
        <p:guide orient="horz" pos="4064"/>
        <p:guide pos="3840"/>
        <p:guide pos="151"/>
        <p:guide pos="7529"/>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30"/>
        <p:guide pos="2144"/>
      </p:guideLst>
    </p:cSldViewPr>
  </p:notes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______.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7410991416383911"/>
          <c:y val="4.858913393643443E-2"/>
          <c:w val="0.79686667680512313"/>
          <c:h val="0.83632798907079742"/>
        </c:manualLayout>
      </c:layout>
      <c:lineChart>
        <c:grouping val="standard"/>
        <c:varyColors val="0"/>
        <c:ser>
          <c:idx val="0"/>
          <c:order val="0"/>
          <c:tx>
            <c:strRef>
              <c:f>グラフ!$C$1</c:f>
              <c:strCache>
                <c:ptCount val="1"/>
                <c:pt idx="0">
                  <c:v>自動化前</c:v>
                </c:pt>
              </c:strCache>
            </c:strRef>
          </c:tx>
          <c:spPr>
            <a:ln w="28575" cap="rnd">
              <a:solidFill>
                <a:schemeClr val="accent1"/>
              </a:solidFill>
              <a:round/>
            </a:ln>
            <a:effectLst/>
          </c:spPr>
          <c:marker>
            <c:symbol val="none"/>
          </c:marker>
          <c:cat>
            <c:strRef>
              <c:f>グラフ!$B$2:$B$6</c:f>
              <c:strCache>
                <c:ptCount val="5"/>
                <c:pt idx="0">
                  <c:v>初期投資</c:v>
                </c:pt>
                <c:pt idx="1">
                  <c:v>1回目</c:v>
                </c:pt>
                <c:pt idx="2">
                  <c:v>2回目</c:v>
                </c:pt>
                <c:pt idx="3">
                  <c:v>3回目</c:v>
                </c:pt>
                <c:pt idx="4">
                  <c:v>4回目</c:v>
                </c:pt>
              </c:strCache>
            </c:strRef>
          </c:cat>
          <c:val>
            <c:numRef>
              <c:f>グラフ!$C$2:$C$6</c:f>
              <c:numCache>
                <c:formatCode>General</c:formatCode>
                <c:ptCount val="5"/>
                <c:pt idx="0">
                  <c:v>0</c:v>
                </c:pt>
                <c:pt idx="1">
                  <c:v>143.80000000000001</c:v>
                </c:pt>
                <c:pt idx="2">
                  <c:v>287.60000000000002</c:v>
                </c:pt>
                <c:pt idx="3">
                  <c:v>431.40000000000003</c:v>
                </c:pt>
                <c:pt idx="4">
                  <c:v>575.20000000000005</c:v>
                </c:pt>
              </c:numCache>
            </c:numRef>
          </c:val>
          <c:smooth val="0"/>
          <c:extLst>
            <c:ext xmlns:c16="http://schemas.microsoft.com/office/drawing/2014/chart" uri="{C3380CC4-5D6E-409C-BE32-E72D297353CC}">
              <c16:uniqueId val="{00000000-C08F-4FA7-A529-C3EFC7AC4E6C}"/>
            </c:ext>
          </c:extLst>
        </c:ser>
        <c:ser>
          <c:idx val="1"/>
          <c:order val="1"/>
          <c:tx>
            <c:strRef>
              <c:f>グラフ!$D$1</c:f>
              <c:strCache>
                <c:ptCount val="1"/>
                <c:pt idx="0">
                  <c:v>自動化後</c:v>
                </c:pt>
              </c:strCache>
            </c:strRef>
          </c:tx>
          <c:spPr>
            <a:ln w="28575" cap="rnd">
              <a:solidFill>
                <a:schemeClr val="accent2"/>
              </a:solidFill>
              <a:round/>
            </a:ln>
            <a:effectLst/>
          </c:spPr>
          <c:marker>
            <c:symbol val="none"/>
          </c:marker>
          <c:cat>
            <c:strRef>
              <c:f>グラフ!$B$2:$B$6</c:f>
              <c:strCache>
                <c:ptCount val="5"/>
                <c:pt idx="0">
                  <c:v>初期投資</c:v>
                </c:pt>
                <c:pt idx="1">
                  <c:v>1回目</c:v>
                </c:pt>
                <c:pt idx="2">
                  <c:v>2回目</c:v>
                </c:pt>
                <c:pt idx="3">
                  <c:v>3回目</c:v>
                </c:pt>
                <c:pt idx="4">
                  <c:v>4回目</c:v>
                </c:pt>
              </c:strCache>
            </c:strRef>
          </c:cat>
          <c:val>
            <c:numRef>
              <c:f>グラフ!$D$2:$D$6</c:f>
              <c:numCache>
                <c:formatCode>General</c:formatCode>
                <c:ptCount val="5"/>
                <c:pt idx="0">
                  <c:v>123.39999999999998</c:v>
                </c:pt>
                <c:pt idx="1">
                  <c:v>218.59999999999997</c:v>
                </c:pt>
                <c:pt idx="2">
                  <c:v>313.79999999999995</c:v>
                </c:pt>
                <c:pt idx="3">
                  <c:v>409</c:v>
                </c:pt>
                <c:pt idx="4">
                  <c:v>504.2</c:v>
                </c:pt>
              </c:numCache>
            </c:numRef>
          </c:val>
          <c:smooth val="0"/>
          <c:extLst>
            <c:ext xmlns:c16="http://schemas.microsoft.com/office/drawing/2014/chart" uri="{C3380CC4-5D6E-409C-BE32-E72D297353CC}">
              <c16:uniqueId val="{00000001-C08F-4FA7-A529-C3EFC7AC4E6C}"/>
            </c:ext>
          </c:extLst>
        </c:ser>
        <c:dLbls>
          <c:showLegendKey val="0"/>
          <c:showVal val="0"/>
          <c:showCatName val="0"/>
          <c:showSerName val="0"/>
          <c:showPercent val="0"/>
          <c:showBubbleSize val="0"/>
        </c:dLbls>
        <c:dropLines>
          <c:spPr>
            <a:ln w="9525" cap="flat" cmpd="sng" algn="ctr">
              <a:solidFill>
                <a:schemeClr val="tx1">
                  <a:lumMod val="35000"/>
                  <a:lumOff val="65000"/>
                </a:schemeClr>
              </a:solidFill>
              <a:round/>
            </a:ln>
            <a:effectLst/>
          </c:spPr>
        </c:dropLines>
        <c:smooth val="0"/>
        <c:axId val="355419144"/>
        <c:axId val="355412912"/>
      </c:lineChart>
      <c:catAx>
        <c:axId val="355419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ja-JP"/>
          </a:p>
        </c:txPr>
        <c:crossAx val="355412912"/>
        <c:crosses val="autoZero"/>
        <c:auto val="1"/>
        <c:lblAlgn val="ctr"/>
        <c:lblOffset val="100"/>
        <c:noMultiLvlLbl val="0"/>
      </c:catAx>
      <c:valAx>
        <c:axId val="3554129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wordArtVertRtl" wrap="square" anchor="ctr" anchorCtr="1"/>
              <a:lstStyle/>
              <a:p>
                <a:pPr>
                  <a:defRPr sz="1200" b="1" i="0" u="none" strike="noStrike" kern="1200" baseline="0">
                    <a:solidFill>
                      <a:schemeClr val="tx1">
                        <a:lumMod val="65000"/>
                        <a:lumOff val="35000"/>
                      </a:schemeClr>
                    </a:solidFill>
                    <a:latin typeface="+mn-lt"/>
                    <a:ea typeface="+mn-ea"/>
                    <a:cs typeface="+mn-cs"/>
                  </a:defRPr>
                </a:pPr>
                <a:r>
                  <a:rPr lang="ja-JP" altLang="en-US" sz="1200" b="1"/>
                  <a:t>工数</a:t>
                </a:r>
              </a:p>
            </c:rich>
          </c:tx>
          <c:overlay val="0"/>
          <c:spPr>
            <a:noFill/>
            <a:ln>
              <a:noFill/>
            </a:ln>
            <a:effectLst/>
          </c:spPr>
          <c:txPr>
            <a:bodyPr rot="0" spcFirstLastPara="1" vertOverflow="ellipsis" vert="wordArtVertRtl"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ja-JP"/>
          </a:p>
        </c:txPr>
        <c:crossAx val="355419144"/>
        <c:crosses val="autoZero"/>
        <c:crossBetween val="between"/>
      </c:valAx>
      <c:spPr>
        <a:noFill/>
        <a:ln>
          <a:noFill/>
        </a:ln>
        <a:effectLst/>
      </c:spPr>
    </c:plotArea>
    <c:legend>
      <c:legendPos val="b"/>
      <c:layout>
        <c:manualLayout>
          <c:xMode val="edge"/>
          <c:yMode val="edge"/>
          <c:x val="0.38094709964155093"/>
          <c:y val="7.1931638268424192E-2"/>
          <c:w val="0.56526907989292108"/>
          <c:h val="8.0831337085875005E-2"/>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2023/1/5</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2023/1/5</a:t>
            </a:fld>
            <a:endParaRPr lang="ja-JP" altLang="en-US" dirty="0"/>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2075" y="431800"/>
            <a:ext cx="662305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a:t>
            </a:fld>
            <a:endParaRPr lang="ja-JP" altLang="en-US"/>
          </a:p>
        </p:txBody>
      </p:sp>
    </p:spTree>
    <p:extLst>
      <p:ext uri="{BB962C8B-B14F-4D97-AF65-F5344CB8AC3E}">
        <p14:creationId xmlns:p14="http://schemas.microsoft.com/office/powerpoint/2010/main" val="845146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20</a:t>
            </a:fld>
            <a:endParaRPr lang="ja-JP" altLang="en-US"/>
          </a:p>
        </p:txBody>
      </p:sp>
    </p:spTree>
    <p:extLst>
      <p:ext uri="{BB962C8B-B14F-4D97-AF65-F5344CB8AC3E}">
        <p14:creationId xmlns:p14="http://schemas.microsoft.com/office/powerpoint/2010/main" val="39968676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21</a:t>
            </a:fld>
            <a:endParaRPr lang="ja-JP" altLang="en-US"/>
          </a:p>
        </p:txBody>
      </p:sp>
    </p:spTree>
    <p:extLst>
      <p:ext uri="{BB962C8B-B14F-4D97-AF65-F5344CB8AC3E}">
        <p14:creationId xmlns:p14="http://schemas.microsoft.com/office/powerpoint/2010/main" val="40177367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22</a:t>
            </a:fld>
            <a:endParaRPr lang="ja-JP" altLang="en-US"/>
          </a:p>
        </p:txBody>
      </p:sp>
    </p:spTree>
    <p:extLst>
      <p:ext uri="{BB962C8B-B14F-4D97-AF65-F5344CB8AC3E}">
        <p14:creationId xmlns:p14="http://schemas.microsoft.com/office/powerpoint/2010/main" val="31038763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23</a:t>
            </a:fld>
            <a:endParaRPr lang="ja-JP" altLang="en-US"/>
          </a:p>
        </p:txBody>
      </p:sp>
    </p:spTree>
    <p:extLst>
      <p:ext uri="{BB962C8B-B14F-4D97-AF65-F5344CB8AC3E}">
        <p14:creationId xmlns:p14="http://schemas.microsoft.com/office/powerpoint/2010/main" val="1453698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24</a:t>
            </a:fld>
            <a:endParaRPr lang="ja-JP" altLang="en-US"/>
          </a:p>
        </p:txBody>
      </p:sp>
    </p:spTree>
    <p:extLst>
      <p:ext uri="{BB962C8B-B14F-4D97-AF65-F5344CB8AC3E}">
        <p14:creationId xmlns:p14="http://schemas.microsoft.com/office/powerpoint/2010/main" val="1857926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25</a:t>
            </a:fld>
            <a:endParaRPr lang="ja-JP" altLang="en-US"/>
          </a:p>
        </p:txBody>
      </p:sp>
    </p:spTree>
    <p:extLst>
      <p:ext uri="{BB962C8B-B14F-4D97-AF65-F5344CB8AC3E}">
        <p14:creationId xmlns:p14="http://schemas.microsoft.com/office/powerpoint/2010/main" val="130025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26</a:t>
            </a:fld>
            <a:endParaRPr lang="ja-JP" altLang="en-US"/>
          </a:p>
        </p:txBody>
      </p:sp>
    </p:spTree>
    <p:extLst>
      <p:ext uri="{BB962C8B-B14F-4D97-AF65-F5344CB8AC3E}">
        <p14:creationId xmlns:p14="http://schemas.microsoft.com/office/powerpoint/2010/main" val="35940191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27</a:t>
            </a:fld>
            <a:endParaRPr lang="ja-JP" altLang="en-US"/>
          </a:p>
        </p:txBody>
      </p:sp>
    </p:spTree>
    <p:extLst>
      <p:ext uri="{BB962C8B-B14F-4D97-AF65-F5344CB8AC3E}">
        <p14:creationId xmlns:p14="http://schemas.microsoft.com/office/powerpoint/2010/main" val="955790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28</a:t>
            </a:fld>
            <a:endParaRPr lang="ja-JP" altLang="en-US"/>
          </a:p>
        </p:txBody>
      </p:sp>
    </p:spTree>
    <p:extLst>
      <p:ext uri="{BB962C8B-B14F-4D97-AF65-F5344CB8AC3E}">
        <p14:creationId xmlns:p14="http://schemas.microsoft.com/office/powerpoint/2010/main" val="39699884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29</a:t>
            </a:fld>
            <a:endParaRPr lang="ja-JP" altLang="en-US"/>
          </a:p>
        </p:txBody>
      </p:sp>
    </p:spTree>
    <p:extLst>
      <p:ext uri="{BB962C8B-B14F-4D97-AF65-F5344CB8AC3E}">
        <p14:creationId xmlns:p14="http://schemas.microsoft.com/office/powerpoint/2010/main" val="2908772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5</a:t>
            </a:fld>
            <a:endParaRPr lang="ja-JP" altLang="en-US"/>
          </a:p>
        </p:txBody>
      </p:sp>
    </p:spTree>
    <p:extLst>
      <p:ext uri="{BB962C8B-B14F-4D97-AF65-F5344CB8AC3E}">
        <p14:creationId xmlns:p14="http://schemas.microsoft.com/office/powerpoint/2010/main" val="31258290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31</a:t>
            </a:fld>
            <a:endParaRPr lang="ja-JP" altLang="en-US"/>
          </a:p>
        </p:txBody>
      </p:sp>
    </p:spTree>
    <p:extLst>
      <p:ext uri="{BB962C8B-B14F-4D97-AF65-F5344CB8AC3E}">
        <p14:creationId xmlns:p14="http://schemas.microsoft.com/office/powerpoint/2010/main" val="38052229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32</a:t>
            </a:fld>
            <a:endParaRPr lang="ja-JP" altLang="en-US"/>
          </a:p>
        </p:txBody>
      </p:sp>
    </p:spTree>
    <p:extLst>
      <p:ext uri="{BB962C8B-B14F-4D97-AF65-F5344CB8AC3E}">
        <p14:creationId xmlns:p14="http://schemas.microsoft.com/office/powerpoint/2010/main" val="23225954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33</a:t>
            </a:fld>
            <a:endParaRPr lang="ja-JP" altLang="en-US"/>
          </a:p>
        </p:txBody>
      </p:sp>
    </p:spTree>
    <p:extLst>
      <p:ext uri="{BB962C8B-B14F-4D97-AF65-F5344CB8AC3E}">
        <p14:creationId xmlns:p14="http://schemas.microsoft.com/office/powerpoint/2010/main" val="38359044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34</a:t>
            </a:fld>
            <a:endParaRPr lang="ja-JP" altLang="en-US"/>
          </a:p>
        </p:txBody>
      </p:sp>
    </p:spTree>
    <p:extLst>
      <p:ext uri="{BB962C8B-B14F-4D97-AF65-F5344CB8AC3E}">
        <p14:creationId xmlns:p14="http://schemas.microsoft.com/office/powerpoint/2010/main" val="10970897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35</a:t>
            </a:fld>
            <a:endParaRPr lang="ja-JP" altLang="en-US"/>
          </a:p>
        </p:txBody>
      </p:sp>
    </p:spTree>
    <p:extLst>
      <p:ext uri="{BB962C8B-B14F-4D97-AF65-F5344CB8AC3E}">
        <p14:creationId xmlns:p14="http://schemas.microsoft.com/office/powerpoint/2010/main" val="10240908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36</a:t>
            </a:fld>
            <a:endParaRPr lang="ja-JP" altLang="en-US"/>
          </a:p>
        </p:txBody>
      </p:sp>
    </p:spTree>
    <p:extLst>
      <p:ext uri="{BB962C8B-B14F-4D97-AF65-F5344CB8AC3E}">
        <p14:creationId xmlns:p14="http://schemas.microsoft.com/office/powerpoint/2010/main" val="21307125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37</a:t>
            </a:fld>
            <a:endParaRPr lang="ja-JP" altLang="en-US"/>
          </a:p>
        </p:txBody>
      </p:sp>
    </p:spTree>
    <p:extLst>
      <p:ext uri="{BB962C8B-B14F-4D97-AF65-F5344CB8AC3E}">
        <p14:creationId xmlns:p14="http://schemas.microsoft.com/office/powerpoint/2010/main" val="21984425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38</a:t>
            </a:fld>
            <a:endParaRPr lang="ja-JP" altLang="en-US"/>
          </a:p>
        </p:txBody>
      </p:sp>
    </p:spTree>
    <p:extLst>
      <p:ext uri="{BB962C8B-B14F-4D97-AF65-F5344CB8AC3E}">
        <p14:creationId xmlns:p14="http://schemas.microsoft.com/office/powerpoint/2010/main" val="17341436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39</a:t>
            </a:fld>
            <a:endParaRPr lang="ja-JP" altLang="en-US"/>
          </a:p>
        </p:txBody>
      </p:sp>
    </p:spTree>
    <p:extLst>
      <p:ext uri="{BB962C8B-B14F-4D97-AF65-F5344CB8AC3E}">
        <p14:creationId xmlns:p14="http://schemas.microsoft.com/office/powerpoint/2010/main" val="41276007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40</a:t>
            </a:fld>
            <a:endParaRPr lang="ja-JP" altLang="en-US"/>
          </a:p>
        </p:txBody>
      </p:sp>
    </p:spTree>
    <p:extLst>
      <p:ext uri="{BB962C8B-B14F-4D97-AF65-F5344CB8AC3E}">
        <p14:creationId xmlns:p14="http://schemas.microsoft.com/office/powerpoint/2010/main" val="2766513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9</a:t>
            </a:fld>
            <a:endParaRPr lang="ja-JP" altLang="en-US"/>
          </a:p>
        </p:txBody>
      </p:sp>
    </p:spTree>
    <p:extLst>
      <p:ext uri="{BB962C8B-B14F-4D97-AF65-F5344CB8AC3E}">
        <p14:creationId xmlns:p14="http://schemas.microsoft.com/office/powerpoint/2010/main" val="8367196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41</a:t>
            </a:fld>
            <a:endParaRPr lang="ja-JP" altLang="en-US"/>
          </a:p>
        </p:txBody>
      </p:sp>
    </p:spTree>
    <p:extLst>
      <p:ext uri="{BB962C8B-B14F-4D97-AF65-F5344CB8AC3E}">
        <p14:creationId xmlns:p14="http://schemas.microsoft.com/office/powerpoint/2010/main" val="11757778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42</a:t>
            </a:fld>
            <a:endParaRPr lang="ja-JP" altLang="en-US"/>
          </a:p>
        </p:txBody>
      </p:sp>
    </p:spTree>
    <p:extLst>
      <p:ext uri="{BB962C8B-B14F-4D97-AF65-F5344CB8AC3E}">
        <p14:creationId xmlns:p14="http://schemas.microsoft.com/office/powerpoint/2010/main" val="14302804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43</a:t>
            </a:fld>
            <a:endParaRPr lang="ja-JP" altLang="en-US"/>
          </a:p>
        </p:txBody>
      </p:sp>
    </p:spTree>
    <p:extLst>
      <p:ext uri="{BB962C8B-B14F-4D97-AF65-F5344CB8AC3E}">
        <p14:creationId xmlns:p14="http://schemas.microsoft.com/office/powerpoint/2010/main" val="25621537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44</a:t>
            </a:fld>
            <a:endParaRPr lang="ja-JP" altLang="en-US"/>
          </a:p>
        </p:txBody>
      </p:sp>
    </p:spTree>
    <p:extLst>
      <p:ext uri="{BB962C8B-B14F-4D97-AF65-F5344CB8AC3E}">
        <p14:creationId xmlns:p14="http://schemas.microsoft.com/office/powerpoint/2010/main" val="29537755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45</a:t>
            </a:fld>
            <a:endParaRPr lang="ja-JP" altLang="en-US"/>
          </a:p>
        </p:txBody>
      </p:sp>
    </p:spTree>
    <p:extLst>
      <p:ext uri="{BB962C8B-B14F-4D97-AF65-F5344CB8AC3E}">
        <p14:creationId xmlns:p14="http://schemas.microsoft.com/office/powerpoint/2010/main" val="24595736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46</a:t>
            </a:fld>
            <a:endParaRPr lang="ja-JP" altLang="en-US"/>
          </a:p>
        </p:txBody>
      </p:sp>
    </p:spTree>
    <p:extLst>
      <p:ext uri="{BB962C8B-B14F-4D97-AF65-F5344CB8AC3E}">
        <p14:creationId xmlns:p14="http://schemas.microsoft.com/office/powerpoint/2010/main" val="27369627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47</a:t>
            </a:fld>
            <a:endParaRPr lang="ja-JP" altLang="en-US"/>
          </a:p>
        </p:txBody>
      </p:sp>
    </p:spTree>
    <p:extLst>
      <p:ext uri="{BB962C8B-B14F-4D97-AF65-F5344CB8AC3E}">
        <p14:creationId xmlns:p14="http://schemas.microsoft.com/office/powerpoint/2010/main" val="23285784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48</a:t>
            </a:fld>
            <a:endParaRPr lang="ja-JP" altLang="en-US"/>
          </a:p>
        </p:txBody>
      </p:sp>
    </p:spTree>
    <p:extLst>
      <p:ext uri="{BB962C8B-B14F-4D97-AF65-F5344CB8AC3E}">
        <p14:creationId xmlns:p14="http://schemas.microsoft.com/office/powerpoint/2010/main" val="25665215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49</a:t>
            </a:fld>
            <a:endParaRPr lang="ja-JP" altLang="en-US"/>
          </a:p>
        </p:txBody>
      </p:sp>
    </p:spTree>
    <p:extLst>
      <p:ext uri="{BB962C8B-B14F-4D97-AF65-F5344CB8AC3E}">
        <p14:creationId xmlns:p14="http://schemas.microsoft.com/office/powerpoint/2010/main" val="5174837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50</a:t>
            </a:fld>
            <a:endParaRPr lang="ja-JP" altLang="en-US"/>
          </a:p>
        </p:txBody>
      </p:sp>
    </p:spTree>
    <p:extLst>
      <p:ext uri="{BB962C8B-B14F-4D97-AF65-F5344CB8AC3E}">
        <p14:creationId xmlns:p14="http://schemas.microsoft.com/office/powerpoint/2010/main" val="2522777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10</a:t>
            </a:fld>
            <a:endParaRPr lang="ja-JP" altLang="en-US"/>
          </a:p>
        </p:txBody>
      </p:sp>
    </p:spTree>
    <p:extLst>
      <p:ext uri="{BB962C8B-B14F-4D97-AF65-F5344CB8AC3E}">
        <p14:creationId xmlns:p14="http://schemas.microsoft.com/office/powerpoint/2010/main" val="11218483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52</a:t>
            </a:fld>
            <a:endParaRPr lang="ja-JP" altLang="en-US"/>
          </a:p>
        </p:txBody>
      </p:sp>
    </p:spTree>
    <p:extLst>
      <p:ext uri="{BB962C8B-B14F-4D97-AF65-F5344CB8AC3E}">
        <p14:creationId xmlns:p14="http://schemas.microsoft.com/office/powerpoint/2010/main" val="22935089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53</a:t>
            </a:fld>
            <a:endParaRPr lang="ja-JP" altLang="en-US"/>
          </a:p>
        </p:txBody>
      </p:sp>
    </p:spTree>
    <p:extLst>
      <p:ext uri="{BB962C8B-B14F-4D97-AF65-F5344CB8AC3E}">
        <p14:creationId xmlns:p14="http://schemas.microsoft.com/office/powerpoint/2010/main" val="2167513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54</a:t>
            </a:fld>
            <a:endParaRPr lang="ja-JP" altLang="en-US"/>
          </a:p>
        </p:txBody>
      </p:sp>
    </p:spTree>
    <p:extLst>
      <p:ext uri="{BB962C8B-B14F-4D97-AF65-F5344CB8AC3E}">
        <p14:creationId xmlns:p14="http://schemas.microsoft.com/office/powerpoint/2010/main" val="19558375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55</a:t>
            </a:fld>
            <a:endParaRPr lang="ja-JP" altLang="en-US"/>
          </a:p>
        </p:txBody>
      </p:sp>
    </p:spTree>
    <p:extLst>
      <p:ext uri="{BB962C8B-B14F-4D97-AF65-F5344CB8AC3E}">
        <p14:creationId xmlns:p14="http://schemas.microsoft.com/office/powerpoint/2010/main" val="7719936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56</a:t>
            </a:fld>
            <a:endParaRPr lang="ja-JP" altLang="en-US"/>
          </a:p>
        </p:txBody>
      </p:sp>
    </p:spTree>
    <p:extLst>
      <p:ext uri="{BB962C8B-B14F-4D97-AF65-F5344CB8AC3E}">
        <p14:creationId xmlns:p14="http://schemas.microsoft.com/office/powerpoint/2010/main" val="23804086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57</a:t>
            </a:fld>
            <a:endParaRPr lang="ja-JP" altLang="en-US"/>
          </a:p>
        </p:txBody>
      </p:sp>
    </p:spTree>
    <p:extLst>
      <p:ext uri="{BB962C8B-B14F-4D97-AF65-F5344CB8AC3E}">
        <p14:creationId xmlns:p14="http://schemas.microsoft.com/office/powerpoint/2010/main" val="2544335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7D1F297-0B9B-4D28-8977-2AA9A46648FD}" type="slidenum">
              <a:rPr kumimoji="1" lang="ja-JP" altLang="en-US" smtClean="0"/>
              <a:t>12</a:t>
            </a:fld>
            <a:endParaRPr kumimoji="1" lang="ja-JP" altLang="en-US" dirty="0"/>
          </a:p>
        </p:txBody>
      </p:sp>
    </p:spTree>
    <p:extLst>
      <p:ext uri="{BB962C8B-B14F-4D97-AF65-F5344CB8AC3E}">
        <p14:creationId xmlns:p14="http://schemas.microsoft.com/office/powerpoint/2010/main" val="1387459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13</a:t>
            </a:fld>
            <a:endParaRPr lang="ja-JP" altLang="en-US"/>
          </a:p>
        </p:txBody>
      </p:sp>
    </p:spTree>
    <p:extLst>
      <p:ext uri="{BB962C8B-B14F-4D97-AF65-F5344CB8AC3E}">
        <p14:creationId xmlns:p14="http://schemas.microsoft.com/office/powerpoint/2010/main" val="3505108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16</a:t>
            </a:fld>
            <a:endParaRPr lang="ja-JP" altLang="en-US"/>
          </a:p>
        </p:txBody>
      </p:sp>
    </p:spTree>
    <p:extLst>
      <p:ext uri="{BB962C8B-B14F-4D97-AF65-F5344CB8AC3E}">
        <p14:creationId xmlns:p14="http://schemas.microsoft.com/office/powerpoint/2010/main" val="1593750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17</a:t>
            </a:fld>
            <a:endParaRPr lang="ja-JP" altLang="en-US"/>
          </a:p>
        </p:txBody>
      </p:sp>
    </p:spTree>
    <p:extLst>
      <p:ext uri="{BB962C8B-B14F-4D97-AF65-F5344CB8AC3E}">
        <p14:creationId xmlns:p14="http://schemas.microsoft.com/office/powerpoint/2010/main" val="782383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18</a:t>
            </a:fld>
            <a:endParaRPr lang="ja-JP" altLang="en-US"/>
          </a:p>
        </p:txBody>
      </p:sp>
    </p:spTree>
    <p:extLst>
      <p:ext uri="{BB962C8B-B14F-4D97-AF65-F5344CB8AC3E}">
        <p14:creationId xmlns:p14="http://schemas.microsoft.com/office/powerpoint/2010/main" val="28921272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4" name="タイトル"/>
          <p:cNvSpPr>
            <a:spLocks noGrp="1"/>
          </p:cNvSpPr>
          <p:nvPr>
            <p:ph type="title" hasCustomPrompt="1"/>
          </p:nvPr>
        </p:nvSpPr>
        <p:spPr bwMode="gray">
          <a:xfrm>
            <a:off x="239351" y="3105369"/>
            <a:ext cx="11712000" cy="528794"/>
          </a:xfrm>
        </p:spPr>
        <p:txBody>
          <a:bodyPr anchor="b" anchorCtr="0">
            <a:spAutoFit/>
          </a:bodyPr>
          <a:lstStyle>
            <a:lvl1pPr algn="ctr">
              <a:defRPr sz="3200">
                <a:solidFill>
                  <a:schemeClr val="accent6"/>
                </a:solidFill>
                <a:effectLst/>
              </a:defRPr>
            </a:lvl1pPr>
          </a:lstStyle>
          <a:p>
            <a:r>
              <a:rPr kumimoji="1" lang="ja-JP" altLang="en-US" dirty="0"/>
              <a:t>タイトルを入力</a:t>
            </a:r>
          </a:p>
        </p:txBody>
      </p:sp>
      <p:sp>
        <p:nvSpPr>
          <p:cNvPr id="6" name="テキスト プレースホルダー"/>
          <p:cNvSpPr>
            <a:spLocks noGrp="1"/>
          </p:cNvSpPr>
          <p:nvPr>
            <p:ph type="body" sz="quarter" idx="11" hasCustomPrompt="1"/>
          </p:nvPr>
        </p:nvSpPr>
        <p:spPr>
          <a:xfrm>
            <a:off x="249031" y="260560"/>
            <a:ext cx="8496000" cy="360000"/>
          </a:xfrm>
        </p:spPr>
        <p:txBody>
          <a:bodyPr>
            <a:noAutofit/>
          </a:bodyPr>
          <a:lstStyle>
            <a:lvl1pPr marL="0" indent="0">
              <a:buNone/>
              <a:defRPr sz="1800"/>
            </a:lvl1pPr>
          </a:lstStyle>
          <a:p>
            <a:r>
              <a:rPr lang="ja-JP" altLang="en-US" dirty="0"/>
              <a:t>宛先がある場合は入力</a:t>
            </a:r>
          </a:p>
        </p:txBody>
      </p:sp>
      <p:sp>
        <p:nvSpPr>
          <p:cNvPr id="5" name="テキスト プレースホルダー"/>
          <p:cNvSpPr>
            <a:spLocks noGrp="1"/>
          </p:cNvSpPr>
          <p:nvPr>
            <p:ph type="body" sz="quarter" idx="10" hasCustomPrompt="1"/>
          </p:nvPr>
        </p:nvSpPr>
        <p:spPr bwMode="gray">
          <a:xfrm>
            <a:off x="239352" y="6021360"/>
            <a:ext cx="8736969"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a:t>年月　部署名　氏名など　適宜改行</a:t>
            </a:r>
          </a:p>
        </p:txBody>
      </p:sp>
    </p:spTree>
    <p:extLst>
      <p:ext uri="{BB962C8B-B14F-4D97-AF65-F5344CB8AC3E}">
        <p14:creationId xmlns:p14="http://schemas.microsoft.com/office/powerpoint/2010/main" val="2988715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136500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tIns="36000" bIns="0">
            <a:normAutofit/>
          </a:bodyPr>
          <a:lstStyle>
            <a:lvl1pPr>
              <a:defRPr sz="2400" b="0">
                <a:solidFill>
                  <a:schemeClr val="bg1"/>
                </a:solidFill>
              </a:defRPr>
            </a:lvl1pPr>
          </a:lstStyle>
          <a:p>
            <a:r>
              <a:rPr kumimoji="1" lang="ja-JP" altLang="en-US" dirty="0"/>
              <a:t>タイトルを入力</a:t>
            </a:r>
          </a:p>
        </p:txBody>
      </p:sp>
    </p:spTree>
    <p:extLst>
      <p:ext uri="{BB962C8B-B14F-4D97-AF65-F5344CB8AC3E}">
        <p14:creationId xmlns:p14="http://schemas.microsoft.com/office/powerpoint/2010/main" val="3399009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12" name="コンテンツ プレースホルダー"/>
          <p:cNvSpPr>
            <a:spLocks noGrp="1"/>
          </p:cNvSpPr>
          <p:nvPr>
            <p:ph sz="quarter" idx="10" hasCustomPrompt="1"/>
          </p:nvPr>
        </p:nvSpPr>
        <p:spPr bwMode="gray">
          <a:xfrm>
            <a:off x="239350" y="836712"/>
            <a:ext cx="11713301"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テキスト プレースホルダー"/>
          <p:cNvSpPr>
            <a:spLocks noGrp="1"/>
          </p:cNvSpPr>
          <p:nvPr>
            <p:ph type="body" sz="quarter" idx="11" hasCustomPrompt="1"/>
          </p:nvPr>
        </p:nvSpPr>
        <p:spPr bwMode="gray">
          <a:xfrm>
            <a:off x="237716" y="836613"/>
            <a:ext cx="11713635"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1</a:t>
            </a:r>
            <a:r>
              <a:rPr kumimoji="1" lang="ja-JP" altLang="en-US" dirty="0"/>
              <a:t>行でおさまる場合はこのレイアウトで入力</a:t>
            </a:r>
          </a:p>
        </p:txBody>
      </p:sp>
      <p:sp>
        <p:nvSpPr>
          <p:cNvPr id="12" name="コンテンツ プレースホルダー"/>
          <p:cNvSpPr>
            <a:spLocks noGrp="1"/>
          </p:cNvSpPr>
          <p:nvPr>
            <p:ph sz="quarter" idx="10" hasCustomPrompt="1"/>
          </p:nvPr>
        </p:nvSpPr>
        <p:spPr bwMode="gray">
          <a:xfrm>
            <a:off x="239185" y="1413188"/>
            <a:ext cx="11713633"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9" name="テキスト プレースホルダー"/>
          <p:cNvSpPr>
            <a:spLocks noGrp="1"/>
          </p:cNvSpPr>
          <p:nvPr>
            <p:ph type="body" sz="quarter" idx="11" hasCustomPrompt="1"/>
          </p:nvPr>
        </p:nvSpPr>
        <p:spPr bwMode="gray">
          <a:xfrm>
            <a:off x="239184" y="836613"/>
            <a:ext cx="11712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2</a:t>
            </a:r>
            <a:r>
              <a:rPr kumimoji="1" lang="ja-JP" altLang="en-US" dirty="0"/>
              <a:t>行にわたる場合は</a:t>
            </a:r>
            <a:r>
              <a:rPr kumimoji="1" lang="en-US" altLang="ja-JP" dirty="0"/>
              <a:t/>
            </a:r>
            <a:br>
              <a:rPr kumimoji="1" lang="en-US" altLang="ja-JP" dirty="0"/>
            </a:br>
            <a:r>
              <a:rPr kumimoji="1" lang="ja-JP" altLang="en-US" dirty="0"/>
              <a:t>このレイアウトで入力</a:t>
            </a:r>
          </a:p>
        </p:txBody>
      </p:sp>
      <p:sp>
        <p:nvSpPr>
          <p:cNvPr id="10" name="コンテンツ プレースホルダー"/>
          <p:cNvSpPr>
            <a:spLocks noGrp="1"/>
          </p:cNvSpPr>
          <p:nvPr>
            <p:ph sz="quarter" idx="10" hasCustomPrompt="1"/>
          </p:nvPr>
        </p:nvSpPr>
        <p:spPr bwMode="gray">
          <a:xfrm>
            <a:off x="237883" y="1737188"/>
            <a:ext cx="11713301"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a:t>本文を入力</a:t>
            </a:r>
          </a:p>
          <a:p>
            <a:pPr marR="0" lvl="1" defTabSz="914400" eaLnBrk="0" latinLnBrk="0">
              <a:lnSpc>
                <a:spcPct val="100000"/>
              </a:lnSpc>
              <a:buClr>
                <a:srgbClr val="002B62"/>
              </a:buClr>
              <a:buSzTx/>
              <a:tabLst/>
            </a:pPr>
            <a:r>
              <a:rPr kumimoji="1" lang="ja-JP" altLang="en-US" dirty="0"/>
              <a:t>第</a:t>
            </a:r>
            <a:r>
              <a:rPr kumimoji="1" lang="en-US" altLang="ja-JP" dirty="0"/>
              <a:t>2</a:t>
            </a:r>
            <a:r>
              <a:rPr kumimoji="1" lang="ja-JP" altLang="en-US" dirty="0"/>
              <a:t>レベル</a:t>
            </a:r>
          </a:p>
          <a:p>
            <a:pPr marR="0" lvl="2" defTabSz="914400" eaLnBrk="0" latinLnBrk="0">
              <a:lnSpc>
                <a:spcPct val="100000"/>
              </a:lnSpc>
              <a:buClr>
                <a:srgbClr val="002B62"/>
              </a:buClr>
              <a:buSzTx/>
              <a:tabLst/>
            </a:pPr>
            <a:r>
              <a:rPr kumimoji="1" lang="ja-JP" altLang="en-US" dirty="0"/>
              <a:t>第</a:t>
            </a:r>
            <a:r>
              <a:rPr kumimoji="1" lang="en-US" altLang="ja-JP" dirty="0"/>
              <a:t>3</a:t>
            </a:r>
            <a:r>
              <a:rPr kumimoji="1" lang="ja-JP" altLang="en-US" dirty="0"/>
              <a:t>レベル</a:t>
            </a:r>
          </a:p>
          <a:p>
            <a:pPr marR="0" lvl="3" defTabSz="914400" eaLnBrk="0" latinLnBrk="0">
              <a:lnSpc>
                <a:spcPct val="100000"/>
              </a:lnSpc>
              <a:buClr>
                <a:srgbClr val="002B62"/>
              </a:buClr>
              <a:buSzTx/>
              <a:tabLst/>
            </a:pPr>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186924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コンテンツ プレースホルダー"/>
          <p:cNvSpPr>
            <a:spLocks noGrp="1"/>
          </p:cNvSpPr>
          <p:nvPr>
            <p:ph sz="quarter" idx="10" hasCustomPrompt="1"/>
          </p:nvPr>
        </p:nvSpPr>
        <p:spPr bwMode="gray">
          <a:xfrm>
            <a:off x="239184"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6288817"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p:cNvSpPr>
            <a:spLocks noGrp="1"/>
          </p:cNvSpPr>
          <p:nvPr>
            <p:ph type="title" hasCustomPrompt="1"/>
          </p:nvPr>
        </p:nvSpPr>
        <p:spPr bwMode="gray">
          <a:xfrm>
            <a:off x="239184" y="3045073"/>
            <a:ext cx="11712000" cy="467239"/>
          </a:xfrm>
        </p:spPr>
        <p:txBody>
          <a:bodyPr wrap="square" anchor="b">
            <a:spAutoFit/>
          </a:bodyPr>
          <a:lstStyle>
            <a:lvl1pPr>
              <a:defRPr sz="2800" b="0">
                <a:solidFill>
                  <a:schemeClr val="bg1"/>
                </a:solidFill>
              </a:defRPr>
            </a:lvl1pPr>
          </a:lstStyle>
          <a:p>
            <a:r>
              <a:rPr kumimoji="1" lang="ja-JP" altLang="en-US" dirty="0"/>
              <a:t>タイトルを入力</a:t>
            </a:r>
          </a:p>
        </p:txBody>
      </p:sp>
      <p:sp>
        <p:nvSpPr>
          <p:cNvPr id="5" name="テキスト プレースホルダー"/>
          <p:cNvSpPr>
            <a:spLocks noGrp="1"/>
          </p:cNvSpPr>
          <p:nvPr>
            <p:ph type="body" sz="quarter" idx="10" hasCustomPrompt="1"/>
          </p:nvPr>
        </p:nvSpPr>
        <p:spPr bwMode="gray">
          <a:xfrm>
            <a:off x="239184" y="4365130"/>
            <a:ext cx="9601200" cy="1269578"/>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a:t>サブタイトルを入力</a:t>
            </a:r>
            <a:endParaRPr kumimoji="1" lang="en-US" altLang="ja-JP" dirty="0"/>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p:txBody>
      </p:sp>
    </p:spTree>
    <p:extLst>
      <p:ext uri="{BB962C8B-B14F-4D97-AF65-F5344CB8AC3E}">
        <p14:creationId xmlns:p14="http://schemas.microsoft.com/office/powerpoint/2010/main" val="3123085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p:cNvSpPr>
            <a:spLocks noGrp="1"/>
          </p:cNvSpPr>
          <p:nvPr>
            <p:ph type="title" hasCustomPrompt="1"/>
          </p:nvPr>
        </p:nvSpPr>
        <p:spPr bwMode="gray">
          <a:xfrm>
            <a:off x="1631380" y="430930"/>
            <a:ext cx="9792000" cy="405683"/>
          </a:xfrm>
        </p:spPr>
        <p:txBody>
          <a:bodyPr wrap="square" anchor="b">
            <a:spAutoFit/>
          </a:bodyPr>
          <a:lstStyle>
            <a:lvl1pPr>
              <a:defRPr b="0">
                <a:solidFill>
                  <a:schemeClr val="tx2">
                    <a:lumMod val="65000"/>
                    <a:lumOff val="35000"/>
                  </a:schemeClr>
                </a:solidFill>
              </a:defRPr>
            </a:lvl1pPr>
          </a:lstStyle>
          <a:p>
            <a:r>
              <a:rPr kumimoji="1" lang="ja-JP" altLang="en-US" dirty="0"/>
              <a:t>目次 のタイトルを入力</a:t>
            </a:r>
          </a:p>
        </p:txBody>
      </p:sp>
      <p:sp>
        <p:nvSpPr>
          <p:cNvPr id="5" name="テキスト プレースホルダー"/>
          <p:cNvSpPr>
            <a:spLocks noGrp="1"/>
          </p:cNvSpPr>
          <p:nvPr>
            <p:ph type="body" sz="quarter" idx="10" hasCustomPrompt="1"/>
          </p:nvPr>
        </p:nvSpPr>
        <p:spPr bwMode="gray">
          <a:xfrm>
            <a:off x="1631380" y="1116000"/>
            <a:ext cx="9792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a:t>項目を入力</a:t>
            </a:r>
            <a:endParaRPr kumimoji="1" lang="en-US" altLang="ja-JP" dirty="0"/>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90321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プレースホルダー"/>
          <p:cNvSpPr>
            <a:spLocks noGrp="1"/>
          </p:cNvSpPr>
          <p:nvPr>
            <p:ph type="title"/>
          </p:nvPr>
        </p:nvSpPr>
        <p:spPr bwMode="gray">
          <a:xfrm>
            <a:off x="239184" y="108000"/>
            <a:ext cx="11713633" cy="468000"/>
          </a:xfrm>
          <a:prstGeom prst="rect">
            <a:avLst/>
          </a:prstGeom>
        </p:spPr>
        <p:txBody>
          <a:bodyPr vert="horz" lIns="91440" tIns="36000" rIns="91440" bIns="0" rtlCol="0" anchor="ctr">
            <a:noAutofit/>
          </a:bodyPr>
          <a:lstStyle/>
          <a:p>
            <a:r>
              <a:rPr kumimoji="1" lang="ja-JP" altLang="en-US" dirty="0"/>
              <a:t>マスター タイトルの書式設定</a:t>
            </a:r>
          </a:p>
        </p:txBody>
      </p:sp>
      <p:sp>
        <p:nvSpPr>
          <p:cNvPr id="3" name="テキスト プレースホルダー"/>
          <p:cNvSpPr>
            <a:spLocks noGrp="1"/>
          </p:cNvSpPr>
          <p:nvPr>
            <p:ph type="body" idx="1"/>
          </p:nvPr>
        </p:nvSpPr>
        <p:spPr bwMode="gray">
          <a:xfrm>
            <a:off x="239183" y="836614"/>
            <a:ext cx="11713635" cy="5616574"/>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
        <p:nvSpPr>
          <p:cNvPr id="8" name="PageNumber"/>
          <p:cNvSpPr txBox="1"/>
          <p:nvPr userDrawn="1"/>
        </p:nvSpPr>
        <p:spPr bwMode="black">
          <a:xfrm>
            <a:off x="11088693" y="6606080"/>
            <a:ext cx="912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58146" y="6599089"/>
            <a:ext cx="2193335"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rgbClr val="FFFFFF"/>
                </a:solidFill>
                <a:effectLst/>
                <a:uLnTx/>
                <a:uFillTx/>
                <a:latin typeface="+mn-lt"/>
                <a:ea typeface="+mn-ea"/>
                <a:cs typeface="+mn-cs"/>
              </a:rPr>
              <a:t>Exastro</a:t>
            </a:r>
            <a:endParaRPr kumimoji="1" lang="en-US" altLang="ja-JP" sz="800" b="0" i="0" u="none" strike="noStrike" kern="1200" cap="none" spc="0" normalizeH="0" baseline="0" noProof="0" dirty="0">
              <a:ln>
                <a:noFill/>
              </a:ln>
              <a:solidFill>
                <a:srgbClr val="FFFFFF"/>
              </a:solidFill>
              <a:effectLst/>
              <a:uLnTx/>
              <a:uFillTx/>
              <a:latin typeface="+mn-lt"/>
              <a:ea typeface="+mn-ea"/>
              <a:cs typeface="+mn-cs"/>
            </a:endParaRP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0" r:id="rId8"/>
    <p:sldLayoutId id="2147483701" r:id="rId9"/>
    <p:sldLayoutId id="2147483702" r:id="rId10"/>
  </p:sldLayoutIdLst>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22.jpg"/><Relationship Id="rId5" Type="http://schemas.openxmlformats.org/officeDocument/2006/relationships/image" Target="../media/image21.jpg"/><Relationship Id="rId4" Type="http://schemas.openxmlformats.org/officeDocument/2006/relationships/image" Target="../media/image19.jp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2.jpg"/><Relationship Id="rId5" Type="http://schemas.openxmlformats.org/officeDocument/2006/relationships/image" Target="../media/image21.jpg"/><Relationship Id="rId4" Type="http://schemas.openxmlformats.org/officeDocument/2006/relationships/image" Target="../media/image19.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hyperlink" Target="https://exastro-suite.github.io/it-automation-docs/case_ja.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exastro-suite.github.io/it-automation-docs/case_ja.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22.jpg"/><Relationship Id="rId5" Type="http://schemas.openxmlformats.org/officeDocument/2006/relationships/image" Target="../media/image21.jpg"/><Relationship Id="rId4" Type="http://schemas.openxmlformats.org/officeDocument/2006/relationships/image" Target="../media/image19.jp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42.png"/><Relationship Id="rId2" Type="http://schemas.openxmlformats.org/officeDocument/2006/relationships/notesSlide" Target="../notesSlides/notesSlide40.xml"/><Relationship Id="rId1" Type="http://schemas.openxmlformats.org/officeDocument/2006/relationships/slideLayout" Target="../slideLayouts/slideLayout3.xml"/><Relationship Id="rId6" Type="http://schemas.openxmlformats.org/officeDocument/2006/relationships/image" Target="../media/image22.jpg"/><Relationship Id="rId5" Type="http://schemas.openxmlformats.org/officeDocument/2006/relationships/image" Target="../media/image21.jpg"/><Relationship Id="rId4" Type="http://schemas.openxmlformats.org/officeDocument/2006/relationships/image" Target="../media/image19.jpg"/></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22.jpg"/><Relationship Id="rId5" Type="http://schemas.openxmlformats.org/officeDocument/2006/relationships/image" Target="../media/image21.jp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9351" y="2948096"/>
            <a:ext cx="11712000" cy="651905"/>
          </a:xfrm>
        </p:spPr>
        <p:txBody>
          <a:bodyPr/>
          <a:lstStyle/>
          <a:p>
            <a:r>
              <a:rPr lang="en-US" altLang="ja-JP" sz="4000" dirty="0"/>
              <a:t>PSSO</a:t>
            </a:r>
            <a:r>
              <a:rPr lang="ja-JP" altLang="en-US" sz="4000" dirty="0"/>
              <a:t>メソッドガイドブック</a:t>
            </a:r>
            <a:endParaRPr lang="en-US" altLang="ja-JP" sz="4000" dirty="0"/>
          </a:p>
        </p:txBody>
      </p:sp>
      <p:sp>
        <p:nvSpPr>
          <p:cNvPr id="4" name="タイトル 1">
            <a:extLst>
              <a:ext uri="{FF2B5EF4-FFF2-40B4-BE49-F238E27FC236}">
                <a16:creationId xmlns:a16="http://schemas.microsoft.com/office/drawing/2014/main" id="{AE1054D7-FCAE-4429-968D-98E38F859287}"/>
              </a:ext>
            </a:extLst>
          </p:cNvPr>
          <p:cNvSpPr txBox="1">
            <a:spLocks/>
          </p:cNvSpPr>
          <p:nvPr/>
        </p:nvSpPr>
        <p:spPr bwMode="gray">
          <a:xfrm>
            <a:off x="239351" y="3723112"/>
            <a:ext cx="11712000" cy="528794"/>
          </a:xfrm>
          <a:prstGeom prst="rect">
            <a:avLst/>
          </a:prstGeom>
        </p:spPr>
        <p:txBody>
          <a:bodyPr vert="horz"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ja-JP" altLang="en-US" kern="0" dirty="0"/>
              <a:t>～</a:t>
            </a:r>
            <a:r>
              <a:rPr lang="en-US" altLang="ja-JP" kern="0" dirty="0" err="1"/>
              <a:t>Exastro</a:t>
            </a:r>
            <a:r>
              <a:rPr lang="ja-JP" altLang="en-US" kern="0" dirty="0"/>
              <a:t>でシステム構築・運用を効率化する～</a:t>
            </a:r>
            <a:endParaRPr lang="en-US" altLang="ja-JP" kern="0" dirty="0"/>
          </a:p>
        </p:txBody>
      </p:sp>
    </p:spTree>
    <p:extLst>
      <p:ext uri="{BB962C8B-B14F-4D97-AF65-F5344CB8AC3E}">
        <p14:creationId xmlns:p14="http://schemas.microsoft.com/office/powerpoint/2010/main" val="489470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テキスト ボックス 55"/>
          <p:cNvSpPr txBox="1"/>
          <p:nvPr/>
        </p:nvSpPr>
        <p:spPr>
          <a:xfrm>
            <a:off x="2145563" y="2080163"/>
            <a:ext cx="9805789" cy="1405256"/>
          </a:xfrm>
          <a:prstGeom prst="rect">
            <a:avLst/>
          </a:prstGeom>
          <a:noFill/>
        </p:spPr>
        <p:txBody>
          <a:bodyPr wrap="square" rtlCol="0">
            <a:spAutoFit/>
          </a:bodyPr>
          <a:lstStyle/>
          <a:p>
            <a:pPr marL="457178" indent="-457178">
              <a:buSzPct val="160000"/>
              <a:buBlip>
                <a:blip r:embed="rId3"/>
              </a:buBlip>
            </a:pPr>
            <a:r>
              <a:rPr lang="ja-JP" altLang="en-US" sz="2133" dirty="0"/>
              <a:t>チーム間での設計情報の共有に</a:t>
            </a:r>
            <a:r>
              <a:rPr lang="ja-JP" altLang="en-US" sz="2133" u="sng" dirty="0">
                <a:solidFill>
                  <a:srgbClr val="C00000"/>
                </a:solidFill>
              </a:rPr>
              <a:t>遅延やミス</a:t>
            </a:r>
            <a:r>
              <a:rPr lang="ja-JP" altLang="en-US" sz="2133" dirty="0"/>
              <a:t>が発生する</a:t>
            </a:r>
            <a:endParaRPr lang="en-US" altLang="ja-JP" sz="2133" dirty="0"/>
          </a:p>
          <a:p>
            <a:pPr marL="457178" indent="-457178">
              <a:buSzPct val="160000"/>
              <a:buBlip>
                <a:blip r:embed="rId3"/>
              </a:buBlip>
            </a:pPr>
            <a:r>
              <a:rPr lang="ja-JP" altLang="en-US" sz="2133" dirty="0"/>
              <a:t>データの二重管理や、設定項目名の揺れが</a:t>
            </a:r>
            <a:r>
              <a:rPr lang="ja-JP" altLang="en-US" sz="2133" u="sng" dirty="0">
                <a:solidFill>
                  <a:srgbClr val="C00000"/>
                </a:solidFill>
              </a:rPr>
              <a:t>設計ミス</a:t>
            </a:r>
            <a:r>
              <a:rPr lang="ja-JP" altLang="en-US" sz="2133" dirty="0"/>
              <a:t>につながる</a:t>
            </a:r>
            <a:endParaRPr lang="en-US" altLang="ja-JP" sz="2133" dirty="0"/>
          </a:p>
          <a:p>
            <a:pPr marL="457178" indent="-457178">
              <a:buSzPct val="160000"/>
              <a:buBlip>
                <a:blip r:embed="rId3"/>
              </a:buBlip>
            </a:pPr>
            <a:r>
              <a:rPr lang="ja-JP" altLang="en-US" sz="2133" dirty="0"/>
              <a:t>複数チームでの開発により、</a:t>
            </a:r>
            <a:r>
              <a:rPr lang="ja-JP" altLang="en-US" sz="2133" u="sng" dirty="0">
                <a:solidFill>
                  <a:srgbClr val="C00000"/>
                </a:solidFill>
              </a:rPr>
              <a:t>設計書</a:t>
            </a:r>
            <a:r>
              <a:rPr lang="en-US" altLang="ja-JP" sz="2133" u="sng" dirty="0">
                <a:solidFill>
                  <a:srgbClr val="C00000"/>
                </a:solidFill>
              </a:rPr>
              <a:t>(</a:t>
            </a:r>
            <a:r>
              <a:rPr lang="ja-JP" altLang="en-US" sz="2133" u="sng" dirty="0">
                <a:solidFill>
                  <a:srgbClr val="C00000"/>
                </a:solidFill>
              </a:rPr>
              <a:t>帳票</a:t>
            </a:r>
            <a:r>
              <a:rPr lang="en-US" altLang="ja-JP" sz="2133" u="sng" dirty="0">
                <a:solidFill>
                  <a:srgbClr val="C00000"/>
                </a:solidFill>
              </a:rPr>
              <a:t>)</a:t>
            </a:r>
            <a:r>
              <a:rPr lang="ja-JP" altLang="en-US" sz="2133" u="sng" dirty="0">
                <a:solidFill>
                  <a:srgbClr val="C00000"/>
                </a:solidFill>
              </a:rPr>
              <a:t>の管理が煩雑化</a:t>
            </a:r>
            <a:r>
              <a:rPr lang="ja-JP" altLang="en-US" sz="2133" dirty="0"/>
              <a:t>する</a:t>
            </a:r>
            <a:endParaRPr lang="en-US" altLang="ja-JP" sz="2133" dirty="0"/>
          </a:p>
          <a:p>
            <a:pPr marL="457178" indent="-457178">
              <a:buSzPct val="160000"/>
              <a:buBlip>
                <a:blip r:embed="rId3"/>
              </a:buBlip>
            </a:pPr>
            <a:r>
              <a:rPr lang="ja-JP" altLang="en-US" sz="2133" dirty="0"/>
              <a:t>結果として</a:t>
            </a:r>
            <a:r>
              <a:rPr lang="ja-JP" altLang="en-US" sz="2133" u="sng" dirty="0">
                <a:solidFill>
                  <a:srgbClr val="C00000"/>
                </a:solidFill>
              </a:rPr>
              <a:t>どれが最新の設計情報か分からない</a:t>
            </a:r>
            <a:endParaRPr lang="en-US" altLang="ja-JP" sz="2133" u="sng" dirty="0">
              <a:solidFill>
                <a:srgbClr val="C00000"/>
              </a:solidFill>
            </a:endParaRPr>
          </a:p>
        </p:txBody>
      </p:sp>
      <p:sp>
        <p:nvSpPr>
          <p:cNvPr id="57" name="テキスト ボックス 56"/>
          <p:cNvSpPr txBox="1"/>
          <p:nvPr/>
        </p:nvSpPr>
        <p:spPr>
          <a:xfrm>
            <a:off x="2146295" y="3656303"/>
            <a:ext cx="9805789" cy="1405256"/>
          </a:xfrm>
          <a:prstGeom prst="rect">
            <a:avLst/>
          </a:prstGeom>
          <a:noFill/>
        </p:spPr>
        <p:txBody>
          <a:bodyPr wrap="square" rtlCol="0">
            <a:spAutoFit/>
          </a:bodyPr>
          <a:lstStyle/>
          <a:p>
            <a:pPr marL="457178" indent="-457178">
              <a:buSzPct val="160000"/>
              <a:buBlip>
                <a:blip r:embed="rId3"/>
              </a:buBlip>
            </a:pPr>
            <a:r>
              <a:rPr lang="ja-JP" altLang="en-US" sz="2133" dirty="0"/>
              <a:t>チーム間の作業順序が複雑で毎回</a:t>
            </a:r>
            <a:r>
              <a:rPr lang="ja-JP" altLang="en-US" sz="2133" u="sng" dirty="0">
                <a:solidFill>
                  <a:srgbClr val="C00000"/>
                </a:solidFill>
              </a:rPr>
              <a:t>タイムチャート</a:t>
            </a:r>
            <a:r>
              <a:rPr lang="ja-JP" altLang="en-US" sz="2133" dirty="0"/>
              <a:t>を作成しては使い捨てる</a:t>
            </a:r>
            <a:endParaRPr lang="en-US" altLang="ja-JP" sz="2133" dirty="0"/>
          </a:p>
          <a:p>
            <a:pPr marL="457178" indent="-457178">
              <a:buSzPct val="160000"/>
              <a:buBlip>
                <a:blip r:embed="rId3"/>
              </a:buBlip>
            </a:pPr>
            <a:r>
              <a:rPr lang="ja-JP" altLang="en-US" sz="2133" dirty="0"/>
              <a:t>作業ごとに</a:t>
            </a:r>
            <a:r>
              <a:rPr lang="ja-JP" altLang="en-US" sz="2133" u="sng" dirty="0">
                <a:solidFill>
                  <a:srgbClr val="C00000"/>
                </a:solidFill>
              </a:rPr>
              <a:t>手順書</a:t>
            </a:r>
            <a:r>
              <a:rPr lang="ja-JP" altLang="en-US" sz="2133" dirty="0"/>
              <a:t>を作成</a:t>
            </a:r>
            <a:r>
              <a:rPr lang="en-US" altLang="ja-JP" sz="2133" dirty="0"/>
              <a:t>/</a:t>
            </a:r>
            <a:r>
              <a:rPr lang="ja-JP" altLang="en-US" sz="2133" dirty="0"/>
              <a:t>レビューしては使い捨てる</a:t>
            </a:r>
            <a:endParaRPr lang="en-US" altLang="ja-JP" sz="2133" dirty="0"/>
          </a:p>
          <a:p>
            <a:pPr marL="457178" indent="-457178">
              <a:buSzPct val="160000"/>
              <a:buBlip>
                <a:blip r:embed="rId3"/>
              </a:buBlip>
            </a:pPr>
            <a:r>
              <a:rPr lang="ja-JP" altLang="en-US" sz="2133" dirty="0"/>
              <a:t>手順ごとに個別の設定値を埋め込んでいて、新機種／新</a:t>
            </a:r>
            <a:r>
              <a:rPr lang="en-US" altLang="ja-JP" sz="2133" dirty="0"/>
              <a:t>OS</a:t>
            </a:r>
            <a:r>
              <a:rPr lang="ja-JP" altLang="en-US" sz="2133" dirty="0"/>
              <a:t>を追加するごとに手順書のパターンが増える</a:t>
            </a:r>
            <a:r>
              <a:rPr lang="en-US" altLang="ja-JP" sz="2133" dirty="0">
                <a:solidFill>
                  <a:srgbClr val="C00000"/>
                </a:solidFill>
              </a:rPr>
              <a:t>(</a:t>
            </a:r>
            <a:r>
              <a:rPr lang="ja-JP" altLang="en-US" sz="2133" u="sng" dirty="0">
                <a:solidFill>
                  <a:srgbClr val="C00000"/>
                </a:solidFill>
              </a:rPr>
              <a:t>マルチベンダー対応の障壁</a:t>
            </a:r>
            <a:r>
              <a:rPr lang="en-US" altLang="ja-JP" sz="2133" u="sng" dirty="0">
                <a:solidFill>
                  <a:srgbClr val="C00000"/>
                </a:solidFill>
              </a:rPr>
              <a:t>)</a:t>
            </a:r>
          </a:p>
        </p:txBody>
      </p:sp>
      <p:sp>
        <p:nvSpPr>
          <p:cNvPr id="58" name="テキスト ボックス 57"/>
          <p:cNvSpPr txBox="1"/>
          <p:nvPr/>
        </p:nvSpPr>
        <p:spPr>
          <a:xfrm>
            <a:off x="2146295" y="5191404"/>
            <a:ext cx="9805789" cy="1077026"/>
          </a:xfrm>
          <a:prstGeom prst="rect">
            <a:avLst/>
          </a:prstGeom>
          <a:noFill/>
        </p:spPr>
        <p:txBody>
          <a:bodyPr wrap="square" rtlCol="0">
            <a:spAutoFit/>
          </a:bodyPr>
          <a:lstStyle/>
          <a:p>
            <a:pPr marL="457178" indent="-457178">
              <a:buSzPct val="160000"/>
              <a:buBlip>
                <a:blip r:embed="rId3"/>
              </a:buBlip>
            </a:pPr>
            <a:r>
              <a:rPr lang="ja-JP" altLang="en-US" sz="2133" dirty="0"/>
              <a:t>人手作業なので作業時間が一定でない</a:t>
            </a:r>
            <a:r>
              <a:rPr lang="en-US" altLang="ja-JP" sz="2133" dirty="0"/>
              <a:t/>
            </a:r>
            <a:br>
              <a:rPr lang="en-US" altLang="ja-JP" sz="2133" dirty="0"/>
            </a:br>
            <a:r>
              <a:rPr lang="ja-JP" altLang="en-US" sz="2133" dirty="0"/>
              <a:t>⇒チーム間で</a:t>
            </a:r>
            <a:r>
              <a:rPr lang="ja-JP" altLang="en-US" sz="2133" u="sng" dirty="0">
                <a:solidFill>
                  <a:srgbClr val="C00000"/>
                </a:solidFill>
              </a:rPr>
              <a:t>作業待ち</a:t>
            </a:r>
            <a:r>
              <a:rPr lang="ja-JP" altLang="en-US" sz="2133" dirty="0"/>
              <a:t>が発生</a:t>
            </a:r>
            <a:endParaRPr lang="en-US" altLang="ja-JP" sz="2133" dirty="0"/>
          </a:p>
          <a:p>
            <a:pPr marL="457178" indent="-457178">
              <a:buSzPct val="160000"/>
              <a:buBlip>
                <a:blip r:embed="rId3"/>
              </a:buBlip>
            </a:pPr>
            <a:r>
              <a:rPr lang="ja-JP" altLang="en-US" sz="2133" dirty="0"/>
              <a:t>人手作業なので</a:t>
            </a:r>
            <a:r>
              <a:rPr lang="ja-JP" altLang="en-US" sz="2133" u="sng" dirty="0">
                <a:solidFill>
                  <a:srgbClr val="C00000"/>
                </a:solidFill>
              </a:rPr>
              <a:t>人為ミス</a:t>
            </a:r>
            <a:r>
              <a:rPr lang="ja-JP" altLang="en-US" sz="2133" dirty="0"/>
              <a:t>の懸念から逃れられない</a:t>
            </a:r>
            <a:endParaRPr lang="en-US" altLang="ja-JP" sz="2133" dirty="0"/>
          </a:p>
        </p:txBody>
      </p:sp>
      <p:sp>
        <p:nvSpPr>
          <p:cNvPr id="33" name="タイトル 32"/>
          <p:cNvSpPr>
            <a:spLocks noGrp="1"/>
          </p:cNvSpPr>
          <p:nvPr>
            <p:ph type="title"/>
          </p:nvPr>
        </p:nvSpPr>
        <p:spPr/>
        <p:txBody>
          <a:bodyPr>
            <a:normAutofit/>
          </a:bodyPr>
          <a:lstStyle/>
          <a:p>
            <a:r>
              <a:rPr lang="en-US" altLang="ja-JP" dirty="0"/>
              <a:t>IT</a:t>
            </a:r>
            <a:r>
              <a:rPr lang="ja-JP" altLang="en-US" dirty="0"/>
              <a:t>エンジニアの「苦」の解決策</a:t>
            </a:r>
            <a:endParaRPr kumimoji="1" lang="ja-JP" altLang="en-US" dirty="0"/>
          </a:p>
        </p:txBody>
      </p:sp>
      <p:sp>
        <p:nvSpPr>
          <p:cNvPr id="16" name="正方形/長方形 15"/>
          <p:cNvSpPr/>
          <p:nvPr/>
        </p:nvSpPr>
        <p:spPr bwMode="auto">
          <a:xfrm>
            <a:off x="-649" y="662400"/>
            <a:ext cx="12192000" cy="5894187"/>
          </a:xfrm>
          <a:prstGeom prst="rect">
            <a:avLst/>
          </a:prstGeom>
          <a:solidFill>
            <a:schemeClr val="tx1">
              <a:alpha val="50000"/>
            </a:schemeClr>
          </a:soli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17" name="右矢印 16"/>
          <p:cNvSpPr/>
          <p:nvPr/>
        </p:nvSpPr>
        <p:spPr bwMode="auto">
          <a:xfrm>
            <a:off x="2240165" y="2285267"/>
            <a:ext cx="1570367" cy="883252"/>
          </a:xfrm>
          <a:prstGeom prst="rightArrow">
            <a:avLst/>
          </a:prstGeom>
          <a:solidFill>
            <a:schemeClr val="accent2">
              <a:lumMod val="10000"/>
              <a:lumOff val="90000"/>
            </a:schemeClr>
          </a:solidFill>
          <a:ln>
            <a:solidFill>
              <a:srgbClr val="FF0000"/>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867" b="1" dirty="0">
                <a:solidFill>
                  <a:srgbClr val="FF0000"/>
                </a:solidFill>
                <a:latin typeface="+mj-ea"/>
                <a:ea typeface="+mj-ea"/>
              </a:rPr>
              <a:t>解決策</a:t>
            </a:r>
          </a:p>
        </p:txBody>
      </p:sp>
      <p:sp>
        <p:nvSpPr>
          <p:cNvPr id="18" name="右中かっこ 17"/>
          <p:cNvSpPr/>
          <p:nvPr/>
        </p:nvSpPr>
        <p:spPr bwMode="auto">
          <a:xfrm>
            <a:off x="2211449" y="3707103"/>
            <a:ext cx="401227" cy="2675224"/>
          </a:xfrm>
          <a:prstGeom prst="rightBrace">
            <a:avLst/>
          </a:prstGeom>
          <a:noFill/>
          <a:ln w="57150" cap="flat" cmpd="sng" algn="ctr">
            <a:solidFill>
              <a:schemeClr val="accent2">
                <a:lumMod val="25000"/>
                <a:lumOff val="75000"/>
              </a:schemeClr>
            </a:solidFill>
            <a:prstDash val="solid"/>
            <a:round/>
            <a:headEnd type="none" w="med" len="med"/>
            <a:tailEnd type="none" w="med" len="med"/>
          </a:ln>
          <a:effectLst>
            <a:outerShdw blurRad="63500" sx="102000" sy="102000" algn="ctr" rotWithShape="0">
              <a:prstClr val="black">
                <a:alpha val="40000"/>
              </a:prstClr>
            </a:outerShdw>
          </a:effectLst>
        </p:spPr>
        <p:txBody>
          <a:bodyPr rtlCol="0" anchor="ctr"/>
          <a:lstStyle/>
          <a:p>
            <a:pPr algn="ctr"/>
            <a:endParaRPr lang="ja-JP" altLang="en-US" sz="2400"/>
          </a:p>
        </p:txBody>
      </p:sp>
      <p:sp>
        <p:nvSpPr>
          <p:cNvPr id="19" name="右矢印 18"/>
          <p:cNvSpPr/>
          <p:nvPr/>
        </p:nvSpPr>
        <p:spPr bwMode="auto">
          <a:xfrm>
            <a:off x="2796329" y="4599785"/>
            <a:ext cx="1014203" cy="883252"/>
          </a:xfrm>
          <a:prstGeom prst="rightArrow">
            <a:avLst/>
          </a:prstGeom>
          <a:solidFill>
            <a:schemeClr val="accent2">
              <a:lumMod val="10000"/>
              <a:lumOff val="90000"/>
            </a:schemeClr>
          </a:solidFill>
          <a:ln>
            <a:solidFill>
              <a:srgbClr val="FF0000"/>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867" b="1" dirty="0">
                <a:solidFill>
                  <a:srgbClr val="FF0000"/>
                </a:solidFill>
                <a:latin typeface="+mj-ea"/>
                <a:ea typeface="+mj-ea"/>
              </a:rPr>
              <a:t>解決策</a:t>
            </a:r>
          </a:p>
        </p:txBody>
      </p:sp>
      <p:sp>
        <p:nvSpPr>
          <p:cNvPr id="20" name="角丸四角形 19"/>
          <p:cNvSpPr/>
          <p:nvPr/>
        </p:nvSpPr>
        <p:spPr bwMode="auto">
          <a:xfrm>
            <a:off x="8159592" y="3044620"/>
            <a:ext cx="3820040" cy="2373784"/>
          </a:xfrm>
          <a:prstGeom prst="roundRect">
            <a:avLst/>
          </a:prstGeom>
          <a:solidFill>
            <a:schemeClr val="bg1"/>
          </a:solidFill>
          <a:ln w="38100">
            <a:solidFill>
              <a:schemeClr val="tx1"/>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1" name="右矢印 20"/>
          <p:cNvSpPr/>
          <p:nvPr/>
        </p:nvSpPr>
        <p:spPr bwMode="auto">
          <a:xfrm>
            <a:off x="7276411" y="3704690"/>
            <a:ext cx="755068" cy="883252"/>
          </a:xfrm>
          <a:prstGeom prst="rightArrow">
            <a:avLst/>
          </a:prstGeom>
          <a:solidFill>
            <a:schemeClr val="accent2">
              <a:lumMod val="10000"/>
              <a:lumOff val="90000"/>
            </a:schemeClr>
          </a:solidFill>
          <a:ln>
            <a:solidFill>
              <a:srgbClr val="FF0000"/>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867" b="1" dirty="0">
                <a:solidFill>
                  <a:srgbClr val="FF0000"/>
                </a:solidFill>
                <a:latin typeface="+mj-ea"/>
                <a:ea typeface="+mj-ea"/>
              </a:rPr>
              <a:t>連携</a:t>
            </a:r>
          </a:p>
        </p:txBody>
      </p:sp>
      <p:sp>
        <p:nvSpPr>
          <p:cNvPr id="22" name="右中かっこ 21"/>
          <p:cNvSpPr/>
          <p:nvPr/>
        </p:nvSpPr>
        <p:spPr bwMode="auto">
          <a:xfrm>
            <a:off x="6693800" y="2841580"/>
            <a:ext cx="401227" cy="2675224"/>
          </a:xfrm>
          <a:prstGeom prst="rightBrace">
            <a:avLst/>
          </a:prstGeom>
          <a:noFill/>
          <a:ln w="57150" cap="flat" cmpd="sng" algn="ctr">
            <a:solidFill>
              <a:schemeClr val="accent2">
                <a:lumMod val="25000"/>
                <a:lumOff val="75000"/>
              </a:schemeClr>
            </a:solidFill>
            <a:prstDash val="solid"/>
            <a:round/>
            <a:headEnd type="none" w="med" len="med"/>
            <a:tailEnd type="none" w="med" len="med"/>
          </a:ln>
          <a:effectLst>
            <a:outerShdw blurRad="63500" sx="102000" sy="102000" algn="ctr" rotWithShape="0">
              <a:prstClr val="black">
                <a:alpha val="40000"/>
              </a:prstClr>
            </a:outerShdw>
          </a:effectLst>
        </p:spPr>
        <p:txBody>
          <a:bodyPr rtlCol="0" anchor="ctr"/>
          <a:lstStyle/>
          <a:p>
            <a:pPr algn="ctr"/>
            <a:endParaRPr lang="ja-JP" altLang="en-US" sz="2400"/>
          </a:p>
        </p:txBody>
      </p:sp>
      <p:sp>
        <p:nvSpPr>
          <p:cNvPr id="23" name="テキスト ボックス 22"/>
          <p:cNvSpPr txBox="1"/>
          <p:nvPr/>
        </p:nvSpPr>
        <p:spPr>
          <a:xfrm>
            <a:off x="8223489" y="3079739"/>
            <a:ext cx="3050835" cy="748988"/>
          </a:xfrm>
          <a:prstGeom prst="rect">
            <a:avLst/>
          </a:prstGeom>
          <a:noFill/>
        </p:spPr>
        <p:txBody>
          <a:bodyPr wrap="none" rtlCol="0">
            <a:spAutoFit/>
          </a:bodyPr>
          <a:lstStyle/>
          <a:p>
            <a:r>
              <a:rPr lang="en-US" altLang="ja-JP" sz="2400" b="1" dirty="0">
                <a:solidFill>
                  <a:srgbClr val="FF0000"/>
                </a:solidFill>
              </a:rPr>
              <a:t>Step 3</a:t>
            </a:r>
          </a:p>
          <a:p>
            <a:r>
              <a:rPr lang="ja-JP" altLang="en-US" sz="1867" b="1" dirty="0"/>
              <a:t>一元管理と自動実行の連携</a:t>
            </a:r>
          </a:p>
        </p:txBody>
      </p:sp>
      <p:sp>
        <p:nvSpPr>
          <p:cNvPr id="24" name="角丸四角形 23"/>
          <p:cNvSpPr/>
          <p:nvPr/>
        </p:nvSpPr>
        <p:spPr bwMode="auto">
          <a:xfrm>
            <a:off x="3916493" y="2130808"/>
            <a:ext cx="2638883" cy="2024424"/>
          </a:xfrm>
          <a:prstGeom prst="roundRect">
            <a:avLst/>
          </a:prstGeom>
          <a:solidFill>
            <a:schemeClr val="bg1"/>
          </a:solidFill>
          <a:ln w="38100">
            <a:solidFill>
              <a:schemeClr val="tx1"/>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5" name="角丸四角形 24"/>
          <p:cNvSpPr/>
          <p:nvPr/>
        </p:nvSpPr>
        <p:spPr bwMode="auto">
          <a:xfrm>
            <a:off x="3916492" y="4284976"/>
            <a:ext cx="2638883" cy="2024424"/>
          </a:xfrm>
          <a:prstGeom prst="roundRect">
            <a:avLst/>
          </a:prstGeom>
          <a:solidFill>
            <a:schemeClr val="bg1"/>
          </a:solidFill>
          <a:ln w="38100">
            <a:solidFill>
              <a:schemeClr val="tx1"/>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6" name="テキスト ボックス 25"/>
          <p:cNvSpPr txBox="1"/>
          <p:nvPr/>
        </p:nvSpPr>
        <p:spPr>
          <a:xfrm>
            <a:off x="3957365" y="2180977"/>
            <a:ext cx="2334293" cy="748988"/>
          </a:xfrm>
          <a:prstGeom prst="rect">
            <a:avLst/>
          </a:prstGeom>
          <a:noFill/>
        </p:spPr>
        <p:txBody>
          <a:bodyPr wrap="none" rtlCol="0">
            <a:spAutoFit/>
          </a:bodyPr>
          <a:lstStyle/>
          <a:p>
            <a:r>
              <a:rPr lang="en-US" altLang="ja-JP" sz="2400" b="1" dirty="0">
                <a:solidFill>
                  <a:srgbClr val="FF0000"/>
                </a:solidFill>
              </a:rPr>
              <a:t>Step 1</a:t>
            </a:r>
          </a:p>
          <a:p>
            <a:r>
              <a:rPr lang="ja-JP" altLang="en-US" sz="1867" b="1" dirty="0"/>
              <a:t>設計情報の一元管理</a:t>
            </a:r>
          </a:p>
        </p:txBody>
      </p:sp>
      <p:sp>
        <p:nvSpPr>
          <p:cNvPr id="27" name="テキスト ボックス 26"/>
          <p:cNvSpPr txBox="1"/>
          <p:nvPr/>
        </p:nvSpPr>
        <p:spPr>
          <a:xfrm>
            <a:off x="3957364" y="4323792"/>
            <a:ext cx="1856598" cy="748988"/>
          </a:xfrm>
          <a:prstGeom prst="rect">
            <a:avLst/>
          </a:prstGeom>
          <a:noFill/>
        </p:spPr>
        <p:txBody>
          <a:bodyPr wrap="none" rtlCol="0">
            <a:spAutoFit/>
          </a:bodyPr>
          <a:lstStyle/>
          <a:p>
            <a:r>
              <a:rPr lang="en-US" altLang="ja-JP" sz="2400" b="1" dirty="0">
                <a:solidFill>
                  <a:srgbClr val="FF0000"/>
                </a:solidFill>
              </a:rPr>
              <a:t>Step 2</a:t>
            </a:r>
          </a:p>
          <a:p>
            <a:r>
              <a:rPr lang="ja-JP" altLang="en-US" sz="1867" b="1" dirty="0"/>
              <a:t>自動実行の実現</a:t>
            </a:r>
          </a:p>
        </p:txBody>
      </p:sp>
      <p:sp>
        <p:nvSpPr>
          <p:cNvPr id="28" name="Oval 97"/>
          <p:cNvSpPr>
            <a:spLocks noChangeAspect="1" noChangeArrowheads="1"/>
          </p:cNvSpPr>
          <p:nvPr/>
        </p:nvSpPr>
        <p:spPr bwMode="gray">
          <a:xfrm>
            <a:off x="4408745" y="3079739"/>
            <a:ext cx="1058104" cy="77130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p:spPr>
        <p:txBody>
          <a:bodyPr vert="horz" wrap="none" lIns="121920" tIns="60960" rIns="121920" bIns="60960" numCol="1" anchor="t" anchorCtr="0" compatLnSpc="1">
            <a:prstTxWarp prst="textNoShape">
              <a:avLst/>
            </a:prstTxWarp>
          </a:bodyPr>
          <a:lstStyle/>
          <a:p>
            <a:pPr algn="ctr"/>
            <a:endParaRPr lang="en-US" altLang="ja-JP" sz="2133" b="1" dirty="0">
              <a:solidFill>
                <a:schemeClr val="bg1"/>
              </a:solidFill>
            </a:endParaRPr>
          </a:p>
          <a:p>
            <a:pPr algn="ctr"/>
            <a:r>
              <a:rPr lang="en-US" altLang="ja-JP" sz="2133" b="1" dirty="0">
                <a:solidFill>
                  <a:schemeClr val="bg1"/>
                </a:solidFill>
              </a:rPr>
              <a:t>CMDB</a:t>
            </a:r>
            <a:endParaRPr lang="ja-JP" altLang="en-US" sz="2133" b="1" dirty="0">
              <a:solidFill>
                <a:schemeClr val="bg1"/>
              </a:solidFill>
            </a:endParaRPr>
          </a:p>
        </p:txBody>
      </p:sp>
      <p:sp>
        <p:nvSpPr>
          <p:cNvPr id="29" name="メモ 28"/>
          <p:cNvSpPr/>
          <p:nvPr/>
        </p:nvSpPr>
        <p:spPr bwMode="auto">
          <a:xfrm>
            <a:off x="5212146" y="2949995"/>
            <a:ext cx="502209" cy="525315"/>
          </a:xfrm>
          <a:prstGeom prst="foldedCorner">
            <a:avLst>
              <a:gd name="adj" fmla="val 28038"/>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a:latin typeface="+mj-ea"/>
              <a:ea typeface="+mj-ea"/>
            </a:endParaRPr>
          </a:p>
          <a:p>
            <a:pPr algn="ctr"/>
            <a:r>
              <a:rPr lang="ja-JP" altLang="en-US" sz="1333" b="1" dirty="0">
                <a:latin typeface="+mj-ea"/>
                <a:ea typeface="+mj-ea"/>
              </a:rPr>
              <a:t>設計</a:t>
            </a:r>
            <a:endParaRPr lang="en-US" altLang="ja-JP" sz="1333" b="1" dirty="0">
              <a:latin typeface="+mj-ea"/>
              <a:ea typeface="+mj-ea"/>
            </a:endParaRPr>
          </a:p>
          <a:p>
            <a:pPr algn="ctr"/>
            <a:r>
              <a:rPr lang="ja-JP" altLang="en-US" sz="1333" b="1" dirty="0">
                <a:latin typeface="+mj-ea"/>
                <a:ea typeface="+mj-ea"/>
              </a:rPr>
              <a:t>情報</a:t>
            </a:r>
            <a:endParaRPr lang="en-US" altLang="ja-JP" sz="1600" b="1" dirty="0">
              <a:latin typeface="+mj-ea"/>
              <a:ea typeface="+mj-ea"/>
            </a:endParaRPr>
          </a:p>
        </p:txBody>
      </p:sp>
      <p:sp>
        <p:nvSpPr>
          <p:cNvPr id="30" name="メモ 29"/>
          <p:cNvSpPr/>
          <p:nvPr/>
        </p:nvSpPr>
        <p:spPr bwMode="auto">
          <a:xfrm>
            <a:off x="5415346" y="3153195"/>
            <a:ext cx="502209" cy="525315"/>
          </a:xfrm>
          <a:prstGeom prst="foldedCorner">
            <a:avLst>
              <a:gd name="adj" fmla="val 28038"/>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a:latin typeface="+mj-ea"/>
              <a:ea typeface="+mj-ea"/>
            </a:endParaRPr>
          </a:p>
          <a:p>
            <a:pPr algn="ctr"/>
            <a:r>
              <a:rPr lang="ja-JP" altLang="en-US" sz="1333" b="1" dirty="0">
                <a:latin typeface="+mj-ea"/>
                <a:ea typeface="+mj-ea"/>
              </a:rPr>
              <a:t>設計</a:t>
            </a:r>
            <a:endParaRPr lang="en-US" altLang="ja-JP" sz="1333" b="1" dirty="0">
              <a:latin typeface="+mj-ea"/>
              <a:ea typeface="+mj-ea"/>
            </a:endParaRPr>
          </a:p>
          <a:p>
            <a:pPr algn="ctr"/>
            <a:r>
              <a:rPr lang="ja-JP" altLang="en-US" sz="1333" b="1" dirty="0">
                <a:latin typeface="+mj-ea"/>
                <a:ea typeface="+mj-ea"/>
              </a:rPr>
              <a:t>情報</a:t>
            </a:r>
            <a:endParaRPr lang="en-US" altLang="ja-JP" sz="1600" b="1" dirty="0">
              <a:latin typeface="+mj-ea"/>
              <a:ea typeface="+mj-ea"/>
            </a:endParaRPr>
          </a:p>
        </p:txBody>
      </p:sp>
      <p:sp>
        <p:nvSpPr>
          <p:cNvPr id="31" name="メモ 30"/>
          <p:cNvSpPr/>
          <p:nvPr/>
        </p:nvSpPr>
        <p:spPr bwMode="auto">
          <a:xfrm>
            <a:off x="5618546" y="3356395"/>
            <a:ext cx="502209" cy="525315"/>
          </a:xfrm>
          <a:prstGeom prst="foldedCorner">
            <a:avLst>
              <a:gd name="adj" fmla="val 28038"/>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a:latin typeface="+mj-ea"/>
              <a:ea typeface="+mj-ea"/>
            </a:endParaRPr>
          </a:p>
          <a:p>
            <a:pPr algn="ctr"/>
            <a:r>
              <a:rPr lang="ja-JP" altLang="en-US" sz="1333" b="1" dirty="0">
                <a:latin typeface="+mj-ea"/>
                <a:ea typeface="+mj-ea"/>
              </a:rPr>
              <a:t>設計</a:t>
            </a:r>
            <a:endParaRPr lang="en-US" altLang="ja-JP" sz="1333" b="1" dirty="0">
              <a:latin typeface="+mj-ea"/>
              <a:ea typeface="+mj-ea"/>
            </a:endParaRPr>
          </a:p>
          <a:p>
            <a:pPr algn="ctr"/>
            <a:r>
              <a:rPr lang="ja-JP" altLang="en-US" sz="1333" b="1" dirty="0">
                <a:latin typeface="+mj-ea"/>
                <a:ea typeface="+mj-ea"/>
              </a:rPr>
              <a:t>情報</a:t>
            </a:r>
            <a:endParaRPr lang="en-US" altLang="ja-JP" sz="1600" b="1" dirty="0">
              <a:latin typeface="+mj-ea"/>
              <a:ea typeface="+mj-ea"/>
            </a:endParaRPr>
          </a:p>
        </p:txBody>
      </p:sp>
      <p:sp>
        <p:nvSpPr>
          <p:cNvPr id="32" name="楕円 31"/>
          <p:cNvSpPr/>
          <p:nvPr/>
        </p:nvSpPr>
        <p:spPr bwMode="auto">
          <a:xfrm>
            <a:off x="4551961" y="5141991"/>
            <a:ext cx="956628" cy="276589"/>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34" name="楕円 33"/>
          <p:cNvSpPr/>
          <p:nvPr/>
        </p:nvSpPr>
        <p:spPr bwMode="auto">
          <a:xfrm>
            <a:off x="4551959" y="5537423"/>
            <a:ext cx="956628" cy="276589"/>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35" name="楕円 34"/>
          <p:cNvSpPr/>
          <p:nvPr/>
        </p:nvSpPr>
        <p:spPr bwMode="auto">
          <a:xfrm>
            <a:off x="4538966" y="5905236"/>
            <a:ext cx="956628" cy="276589"/>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36" name="Oval 97"/>
          <p:cNvSpPr>
            <a:spLocks noChangeAspect="1" noChangeArrowheads="1"/>
          </p:cNvSpPr>
          <p:nvPr/>
        </p:nvSpPr>
        <p:spPr bwMode="gray">
          <a:xfrm>
            <a:off x="8278984" y="4224677"/>
            <a:ext cx="1058104" cy="77130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p:spPr>
        <p:txBody>
          <a:bodyPr vert="horz" wrap="none" lIns="121920" tIns="60960" rIns="121920" bIns="60960" numCol="1" anchor="t" anchorCtr="0" compatLnSpc="1">
            <a:prstTxWarp prst="textNoShape">
              <a:avLst/>
            </a:prstTxWarp>
          </a:bodyPr>
          <a:lstStyle/>
          <a:p>
            <a:pPr algn="ctr"/>
            <a:endParaRPr lang="en-US" altLang="ja-JP" sz="2133" b="1" dirty="0">
              <a:solidFill>
                <a:schemeClr val="bg1"/>
              </a:solidFill>
            </a:endParaRPr>
          </a:p>
          <a:p>
            <a:pPr algn="ctr"/>
            <a:r>
              <a:rPr lang="en-US" altLang="ja-JP" sz="2133" b="1" dirty="0">
                <a:solidFill>
                  <a:schemeClr val="bg1"/>
                </a:solidFill>
              </a:rPr>
              <a:t>CMDB</a:t>
            </a:r>
            <a:endParaRPr lang="ja-JP" altLang="en-US" sz="2133" b="1" dirty="0">
              <a:solidFill>
                <a:schemeClr val="bg1"/>
              </a:solidFill>
            </a:endParaRPr>
          </a:p>
        </p:txBody>
      </p:sp>
      <p:sp>
        <p:nvSpPr>
          <p:cNvPr id="37" name="メモ 36"/>
          <p:cNvSpPr/>
          <p:nvPr/>
        </p:nvSpPr>
        <p:spPr bwMode="auto">
          <a:xfrm>
            <a:off x="9082385" y="4094933"/>
            <a:ext cx="502209" cy="525315"/>
          </a:xfrm>
          <a:prstGeom prst="foldedCorner">
            <a:avLst>
              <a:gd name="adj" fmla="val 28038"/>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a:latin typeface="+mj-ea"/>
              <a:ea typeface="+mj-ea"/>
            </a:endParaRPr>
          </a:p>
          <a:p>
            <a:pPr algn="ctr"/>
            <a:r>
              <a:rPr lang="ja-JP" altLang="en-US" sz="1333" b="1" dirty="0">
                <a:latin typeface="+mj-ea"/>
                <a:ea typeface="+mj-ea"/>
              </a:rPr>
              <a:t>設計</a:t>
            </a:r>
            <a:endParaRPr lang="en-US" altLang="ja-JP" sz="1333" b="1" dirty="0">
              <a:latin typeface="+mj-ea"/>
              <a:ea typeface="+mj-ea"/>
            </a:endParaRPr>
          </a:p>
          <a:p>
            <a:pPr algn="ctr"/>
            <a:r>
              <a:rPr lang="ja-JP" altLang="en-US" sz="1333" b="1" dirty="0">
                <a:latin typeface="+mj-ea"/>
                <a:ea typeface="+mj-ea"/>
              </a:rPr>
              <a:t>情報</a:t>
            </a:r>
            <a:endParaRPr lang="en-US" altLang="ja-JP" sz="1600" b="1" dirty="0">
              <a:latin typeface="+mj-ea"/>
              <a:ea typeface="+mj-ea"/>
            </a:endParaRPr>
          </a:p>
        </p:txBody>
      </p:sp>
      <p:sp>
        <p:nvSpPr>
          <p:cNvPr id="38" name="メモ 37"/>
          <p:cNvSpPr/>
          <p:nvPr/>
        </p:nvSpPr>
        <p:spPr bwMode="auto">
          <a:xfrm>
            <a:off x="9285585" y="4298133"/>
            <a:ext cx="502209" cy="525315"/>
          </a:xfrm>
          <a:prstGeom prst="foldedCorner">
            <a:avLst>
              <a:gd name="adj" fmla="val 28038"/>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a:latin typeface="+mj-ea"/>
              <a:ea typeface="+mj-ea"/>
            </a:endParaRPr>
          </a:p>
          <a:p>
            <a:pPr algn="ctr"/>
            <a:r>
              <a:rPr lang="ja-JP" altLang="en-US" sz="1333" b="1" dirty="0">
                <a:latin typeface="+mj-ea"/>
                <a:ea typeface="+mj-ea"/>
              </a:rPr>
              <a:t>設計</a:t>
            </a:r>
            <a:endParaRPr lang="en-US" altLang="ja-JP" sz="1333" b="1" dirty="0">
              <a:latin typeface="+mj-ea"/>
              <a:ea typeface="+mj-ea"/>
            </a:endParaRPr>
          </a:p>
          <a:p>
            <a:pPr algn="ctr"/>
            <a:r>
              <a:rPr lang="ja-JP" altLang="en-US" sz="1333" b="1" dirty="0">
                <a:latin typeface="+mj-ea"/>
                <a:ea typeface="+mj-ea"/>
              </a:rPr>
              <a:t>情報</a:t>
            </a:r>
            <a:endParaRPr lang="en-US" altLang="ja-JP" sz="1600" b="1" dirty="0">
              <a:latin typeface="+mj-ea"/>
              <a:ea typeface="+mj-ea"/>
            </a:endParaRPr>
          </a:p>
        </p:txBody>
      </p:sp>
      <p:sp>
        <p:nvSpPr>
          <p:cNvPr id="39" name="メモ 38"/>
          <p:cNvSpPr/>
          <p:nvPr/>
        </p:nvSpPr>
        <p:spPr bwMode="auto">
          <a:xfrm>
            <a:off x="9488785" y="4501333"/>
            <a:ext cx="502209" cy="525315"/>
          </a:xfrm>
          <a:prstGeom prst="foldedCorner">
            <a:avLst>
              <a:gd name="adj" fmla="val 28038"/>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a:latin typeface="+mj-ea"/>
              <a:ea typeface="+mj-ea"/>
            </a:endParaRPr>
          </a:p>
          <a:p>
            <a:pPr algn="ctr"/>
            <a:r>
              <a:rPr lang="ja-JP" altLang="en-US" sz="1333" b="1" dirty="0">
                <a:latin typeface="+mj-ea"/>
                <a:ea typeface="+mj-ea"/>
              </a:rPr>
              <a:t>設計</a:t>
            </a:r>
            <a:endParaRPr lang="en-US" altLang="ja-JP" sz="1333" b="1" dirty="0">
              <a:latin typeface="+mj-ea"/>
              <a:ea typeface="+mj-ea"/>
            </a:endParaRPr>
          </a:p>
          <a:p>
            <a:pPr algn="ctr"/>
            <a:r>
              <a:rPr lang="ja-JP" altLang="en-US" sz="1333" b="1" dirty="0">
                <a:latin typeface="+mj-ea"/>
                <a:ea typeface="+mj-ea"/>
              </a:rPr>
              <a:t>情報</a:t>
            </a:r>
            <a:endParaRPr lang="en-US" altLang="ja-JP" sz="1600" b="1" dirty="0">
              <a:latin typeface="+mj-ea"/>
              <a:ea typeface="+mj-ea"/>
            </a:endParaRPr>
          </a:p>
        </p:txBody>
      </p:sp>
      <p:sp>
        <p:nvSpPr>
          <p:cNvPr id="40" name="下矢印 39"/>
          <p:cNvSpPr/>
          <p:nvPr/>
        </p:nvSpPr>
        <p:spPr bwMode="auto">
          <a:xfrm>
            <a:off x="5442121" y="5141991"/>
            <a:ext cx="488372" cy="992797"/>
          </a:xfrm>
          <a:prstGeom prst="downArrow">
            <a:avLst/>
          </a:prstGeom>
          <a:solidFill>
            <a:schemeClr val="accent6">
              <a:lumMod val="25000"/>
              <a:lumOff val="75000"/>
            </a:schemeClr>
          </a:solidFill>
          <a:ln>
            <a:solidFill>
              <a:schemeClr val="accent6">
                <a:lumMod val="75000"/>
                <a:lumOff val="25000"/>
              </a:schemeClr>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実行</a:t>
            </a:r>
          </a:p>
        </p:txBody>
      </p:sp>
      <p:sp>
        <p:nvSpPr>
          <p:cNvPr id="41" name="楕円 40"/>
          <p:cNvSpPr/>
          <p:nvPr/>
        </p:nvSpPr>
        <p:spPr bwMode="auto">
          <a:xfrm>
            <a:off x="10535555" y="4037763"/>
            <a:ext cx="956628" cy="276589"/>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42" name="楕円 41"/>
          <p:cNvSpPr/>
          <p:nvPr/>
        </p:nvSpPr>
        <p:spPr bwMode="auto">
          <a:xfrm>
            <a:off x="10535554" y="4433195"/>
            <a:ext cx="956628" cy="276589"/>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43" name="楕円 42"/>
          <p:cNvSpPr/>
          <p:nvPr/>
        </p:nvSpPr>
        <p:spPr bwMode="auto">
          <a:xfrm>
            <a:off x="10522561" y="4801008"/>
            <a:ext cx="956628" cy="276589"/>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44" name="下矢印 43"/>
          <p:cNvSpPr/>
          <p:nvPr/>
        </p:nvSpPr>
        <p:spPr bwMode="auto">
          <a:xfrm>
            <a:off x="11425715" y="4037763"/>
            <a:ext cx="488372" cy="992797"/>
          </a:xfrm>
          <a:prstGeom prst="downArrow">
            <a:avLst/>
          </a:prstGeom>
          <a:solidFill>
            <a:schemeClr val="accent6">
              <a:lumMod val="25000"/>
              <a:lumOff val="75000"/>
            </a:schemeClr>
          </a:solidFill>
          <a:ln>
            <a:solidFill>
              <a:schemeClr val="accent6">
                <a:lumMod val="75000"/>
                <a:lumOff val="25000"/>
              </a:schemeClr>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実行</a:t>
            </a:r>
          </a:p>
        </p:txBody>
      </p:sp>
      <p:sp>
        <p:nvSpPr>
          <p:cNvPr id="45" name="十字形 44"/>
          <p:cNvSpPr/>
          <p:nvPr/>
        </p:nvSpPr>
        <p:spPr bwMode="auto">
          <a:xfrm>
            <a:off x="10063881" y="4357061"/>
            <a:ext cx="352723" cy="352723"/>
          </a:xfrm>
          <a:prstGeom prst="plus">
            <a:avLst>
              <a:gd name="adj" fmla="val 37778"/>
            </a:avLst>
          </a:prstGeom>
          <a:solidFill>
            <a:schemeClr val="accent2">
              <a:lumMod val="10000"/>
              <a:lumOff val="90000"/>
            </a:schemeClr>
          </a:solidFill>
          <a:ln>
            <a:solidFill>
              <a:srgbClr val="FF0000"/>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46" name="テキスト ボックス 45"/>
          <p:cNvSpPr txBox="1"/>
          <p:nvPr/>
        </p:nvSpPr>
        <p:spPr>
          <a:xfrm>
            <a:off x="239916" y="3704690"/>
            <a:ext cx="1792997" cy="1204324"/>
          </a:xfrm>
          <a:prstGeom prst="rect">
            <a:avLst/>
          </a:prstGeom>
          <a:solidFill>
            <a:schemeClr val="bg1"/>
          </a:solidFill>
          <a:ln w="38100">
            <a:noFill/>
          </a:ln>
        </p:spPr>
        <p:txBody>
          <a:bodyPr wrap="square" lIns="96000" tIns="96000" rIns="96000" bIns="48000" rtlCol="0" anchor="ctr" anchorCtr="1">
            <a:noAutofit/>
          </a:bodyPr>
          <a:lstStyle/>
          <a:p>
            <a:pPr algn="ctr"/>
            <a:endPar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endParaRPr>
          </a:p>
        </p:txBody>
      </p:sp>
      <p:sp>
        <p:nvSpPr>
          <p:cNvPr id="47" name="テキスト ボックス 46"/>
          <p:cNvSpPr txBox="1"/>
          <p:nvPr/>
        </p:nvSpPr>
        <p:spPr>
          <a:xfrm>
            <a:off x="239918" y="5191405"/>
            <a:ext cx="1777999" cy="1117996"/>
          </a:xfrm>
          <a:prstGeom prst="rect">
            <a:avLst/>
          </a:prstGeom>
          <a:solidFill>
            <a:schemeClr val="bg1"/>
          </a:solidFill>
          <a:ln w="38100">
            <a:noFill/>
          </a:ln>
        </p:spPr>
        <p:txBody>
          <a:bodyPr wrap="square" lIns="96000" tIns="96000" rIns="96000" bIns="48000" rtlCol="0" anchor="ctr" anchorCtr="1">
            <a:noAutofit/>
          </a:bodyPr>
          <a:lstStyle/>
          <a:p>
            <a:pPr algn="ctr"/>
            <a:endPar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endParaRPr>
          </a:p>
        </p:txBody>
      </p:sp>
      <p:sp>
        <p:nvSpPr>
          <p:cNvPr id="48" name="テキスト ボックス 47"/>
          <p:cNvSpPr txBox="1"/>
          <p:nvPr/>
        </p:nvSpPr>
        <p:spPr>
          <a:xfrm>
            <a:off x="239917" y="2130808"/>
            <a:ext cx="1798168" cy="1198779"/>
          </a:xfrm>
          <a:prstGeom prst="rect">
            <a:avLst/>
          </a:prstGeom>
          <a:solidFill>
            <a:schemeClr val="bg1"/>
          </a:solidFill>
          <a:ln w="38100">
            <a:noFill/>
          </a:ln>
        </p:spPr>
        <p:txBody>
          <a:bodyPr wrap="square" lIns="96000" tIns="96000" rIns="96000" bIns="48000" rtlCol="0" anchor="ctr" anchorCtr="1">
            <a:noAutofit/>
          </a:bodyPr>
          <a:lstStyle/>
          <a:p>
            <a:pPr algn="ctr"/>
            <a:endPar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endParaRPr>
          </a:p>
        </p:txBody>
      </p:sp>
      <p:pic>
        <p:nvPicPr>
          <p:cNvPr id="49" name="図 4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917" y="2130808"/>
            <a:ext cx="1798168" cy="1198779"/>
          </a:xfrm>
          <a:prstGeom prst="rect">
            <a:avLst/>
          </a:prstGeom>
          <a:effectLst>
            <a:softEdge rad="63500"/>
          </a:effectLst>
        </p:spPr>
      </p:pic>
      <p:pic>
        <p:nvPicPr>
          <p:cNvPr id="50" name="図 49"/>
          <p:cNvPicPr>
            <a:picLocks noChangeAspect="1"/>
          </p:cNvPicPr>
          <p:nvPr/>
        </p:nvPicPr>
        <p:blipFill rotWithShape="1">
          <a:blip r:embed="rId5">
            <a:extLst>
              <a:ext uri="{28A0092B-C50C-407E-A947-70E740481C1C}">
                <a14:useLocalDpi xmlns:a14="http://schemas.microsoft.com/office/drawing/2010/main" val="0"/>
              </a:ext>
            </a:extLst>
          </a:blip>
          <a:srcRect l="5794" r="4948"/>
          <a:stretch/>
        </p:blipFill>
        <p:spPr>
          <a:xfrm>
            <a:off x="239916" y="3707103"/>
            <a:ext cx="1778000" cy="1195200"/>
          </a:xfrm>
          <a:prstGeom prst="rect">
            <a:avLst/>
          </a:prstGeom>
          <a:effectLst>
            <a:softEdge rad="63500"/>
          </a:effectLst>
        </p:spPr>
      </p:pic>
      <p:pic>
        <p:nvPicPr>
          <p:cNvPr id="51" name="図 50"/>
          <p:cNvPicPr>
            <a:picLocks noChangeAspect="1"/>
          </p:cNvPicPr>
          <p:nvPr/>
        </p:nvPicPr>
        <p:blipFill rotWithShape="1">
          <a:blip r:embed="rId6">
            <a:extLst>
              <a:ext uri="{28A0092B-C50C-407E-A947-70E740481C1C}">
                <a14:useLocalDpi xmlns:a14="http://schemas.microsoft.com/office/drawing/2010/main" val="0"/>
              </a:ext>
            </a:extLst>
          </a:blip>
          <a:srcRect l="15107" t="15351" r="8676" b="11151"/>
          <a:stretch/>
        </p:blipFill>
        <p:spPr>
          <a:xfrm>
            <a:off x="239917" y="5191405"/>
            <a:ext cx="1682484" cy="1081679"/>
          </a:xfrm>
          <a:prstGeom prst="rect">
            <a:avLst/>
          </a:prstGeom>
          <a:effectLst>
            <a:softEdge rad="63500"/>
          </a:effectLst>
        </p:spPr>
      </p:pic>
      <p:sp>
        <p:nvSpPr>
          <p:cNvPr id="52" name="テキスト ボックス 51"/>
          <p:cNvSpPr txBox="1"/>
          <p:nvPr/>
        </p:nvSpPr>
        <p:spPr>
          <a:xfrm>
            <a:off x="239917" y="2130808"/>
            <a:ext cx="1798168" cy="1198779"/>
          </a:xfrm>
          <a:prstGeom prst="rect">
            <a:avLst/>
          </a:prstGeom>
          <a:solidFill>
            <a:srgbClr val="002B62">
              <a:alpha val="50000"/>
            </a:srgbClr>
          </a:solidFill>
          <a:ln w="38100">
            <a:noFill/>
          </a:ln>
        </p:spPr>
        <p:txBody>
          <a:bodyPr wrap="square" lIns="96000" tIns="96000" rIns="96000" bIns="48000" rtlCol="0" anchor="ctr" anchorCtr="1">
            <a:noAutofit/>
          </a:bodyPr>
          <a:lstStyle/>
          <a:p>
            <a:pPr algn="ctr"/>
            <a:r>
              <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rPr>
              <a:t>設計</a:t>
            </a:r>
          </a:p>
        </p:txBody>
      </p:sp>
      <p:sp>
        <p:nvSpPr>
          <p:cNvPr id="53" name="テキスト ボックス 52"/>
          <p:cNvSpPr txBox="1"/>
          <p:nvPr/>
        </p:nvSpPr>
        <p:spPr>
          <a:xfrm>
            <a:off x="239916" y="3707103"/>
            <a:ext cx="1792997" cy="1201909"/>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ja-JP" altLang="en-US" sz="2667" dirty="0"/>
              <a:t>作業準備</a:t>
            </a:r>
          </a:p>
        </p:txBody>
      </p:sp>
      <p:sp>
        <p:nvSpPr>
          <p:cNvPr id="54" name="テキスト ボックス 53"/>
          <p:cNvSpPr txBox="1"/>
          <p:nvPr/>
        </p:nvSpPr>
        <p:spPr>
          <a:xfrm>
            <a:off x="239917" y="5191405"/>
            <a:ext cx="1778000" cy="1117996"/>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ja-JP" altLang="en-US" sz="2667" dirty="0"/>
              <a:t>作業実施</a:t>
            </a:r>
          </a:p>
        </p:txBody>
      </p:sp>
      <p:sp>
        <p:nvSpPr>
          <p:cNvPr id="55" name="テキスト プレースホルダー 7"/>
          <p:cNvSpPr txBox="1">
            <a:spLocks/>
          </p:cNvSpPr>
          <p:nvPr/>
        </p:nvSpPr>
        <p:spPr bwMode="gray">
          <a:xfrm>
            <a:off x="239916" y="817534"/>
            <a:ext cx="11712168" cy="68302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121920" tIns="144000" rIns="121920" bIns="6096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buClr>
                <a:srgbClr val="002B62"/>
              </a:buClr>
              <a:defRPr/>
            </a:pPr>
            <a:r>
              <a:rPr lang="ja-JP" altLang="en-US" sz="3200" b="1" kern="0" dirty="0">
                <a:solidFill>
                  <a:srgbClr val="005DD6"/>
                </a:solidFill>
                <a:effectLst>
                  <a:glow rad="152400">
                    <a:srgbClr val="FFFFFF"/>
                  </a:glow>
                </a:effectLst>
                <a:latin typeface="メイリオ"/>
              </a:rPr>
              <a:t>設計・作業準備・作業実施の課題を、</a:t>
            </a:r>
            <a:r>
              <a:rPr lang="en-US" altLang="ja-JP" sz="3200" b="1" kern="0" dirty="0">
                <a:solidFill>
                  <a:srgbClr val="C00000"/>
                </a:solidFill>
                <a:effectLst>
                  <a:glow rad="152400">
                    <a:srgbClr val="FFFFFF"/>
                  </a:glow>
                </a:effectLst>
                <a:latin typeface="メイリオ"/>
              </a:rPr>
              <a:t>3</a:t>
            </a:r>
            <a:r>
              <a:rPr lang="ja-JP" altLang="en-US" sz="3200" b="1" kern="0" dirty="0">
                <a:solidFill>
                  <a:srgbClr val="C00000"/>
                </a:solidFill>
                <a:effectLst>
                  <a:glow rad="152400">
                    <a:srgbClr val="FFFFFF"/>
                  </a:glow>
                </a:effectLst>
                <a:latin typeface="メイリオ"/>
              </a:rPr>
              <a:t>ステップで解決</a:t>
            </a:r>
            <a:endParaRPr lang="en-US" altLang="ja-JP" sz="3200" b="1" kern="0" dirty="0">
              <a:solidFill>
                <a:srgbClr val="005DD6"/>
              </a:solidFill>
              <a:effectLst>
                <a:glow rad="152400">
                  <a:srgbClr val="FFFFFF"/>
                </a:glow>
              </a:effectLst>
              <a:latin typeface="メイリオ"/>
            </a:endParaRPr>
          </a:p>
        </p:txBody>
      </p:sp>
      <p:sp>
        <p:nvSpPr>
          <p:cNvPr id="61" name="正方形/長方形 60">
            <a:extLst>
              <a:ext uri="{FF2B5EF4-FFF2-40B4-BE49-F238E27FC236}">
                <a16:creationId xmlns:a16="http://schemas.microsoft.com/office/drawing/2014/main" id="{CF6080BE-9AA5-48C8-9A52-568915A2F619}"/>
              </a:ext>
            </a:extLst>
          </p:cNvPr>
          <p:cNvSpPr/>
          <p:nvPr/>
        </p:nvSpPr>
        <p:spPr bwMode="auto">
          <a:xfrm>
            <a:off x="4225724" y="1576509"/>
            <a:ext cx="7919116" cy="495830"/>
          </a:xfrm>
          <a:prstGeom prst="rect">
            <a:avLst/>
          </a:prstGeom>
          <a:solidFill>
            <a:schemeClr val="accent2">
              <a:lumMod val="10000"/>
              <a:lumOff val="9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ea typeface="+mj-ea"/>
              </a:rPr>
              <a:t>　　</a:t>
            </a:r>
            <a:r>
              <a:rPr lang="en-US" altLang="ja-JP" sz="2133" b="1" dirty="0">
                <a:latin typeface="+mj-ea"/>
              </a:rPr>
              <a:t>Step1</a:t>
            </a:r>
            <a:r>
              <a:rPr lang="ja-JP" altLang="en-US" sz="2133" b="1" dirty="0">
                <a:latin typeface="+mj-ea"/>
              </a:rPr>
              <a:t>が</a:t>
            </a:r>
            <a:r>
              <a:rPr lang="en-US" altLang="ja-JP" sz="2133" b="1" dirty="0">
                <a:latin typeface="+mj-ea"/>
              </a:rPr>
              <a:t>PSSO</a:t>
            </a:r>
            <a:r>
              <a:rPr lang="ja-JP" altLang="en-US" sz="2133" b="1" dirty="0">
                <a:latin typeface="+mj-ea"/>
              </a:rPr>
              <a:t>メソッドにおいて最も重要なステップです。</a:t>
            </a:r>
          </a:p>
        </p:txBody>
      </p:sp>
      <p:sp>
        <p:nvSpPr>
          <p:cNvPr id="62" name="角丸四角形 184">
            <a:extLst>
              <a:ext uri="{FF2B5EF4-FFF2-40B4-BE49-F238E27FC236}">
                <a16:creationId xmlns:a16="http://schemas.microsoft.com/office/drawing/2014/main" id="{957E78B0-9B26-425E-88DE-7BE081C4C107}"/>
              </a:ext>
            </a:extLst>
          </p:cNvPr>
          <p:cNvSpPr/>
          <p:nvPr/>
        </p:nvSpPr>
        <p:spPr bwMode="auto">
          <a:xfrm rot="20999056">
            <a:off x="3630982" y="1578851"/>
            <a:ext cx="1130080"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Tree>
    <p:extLst>
      <p:ext uri="{BB962C8B-B14F-4D97-AF65-F5344CB8AC3E}">
        <p14:creationId xmlns:p14="http://schemas.microsoft.com/office/powerpoint/2010/main" val="3710579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3" name="表 92">
            <a:extLst>
              <a:ext uri="{FF2B5EF4-FFF2-40B4-BE49-F238E27FC236}">
                <a16:creationId xmlns:a16="http://schemas.microsoft.com/office/drawing/2014/main" id="{833E5CC9-E064-4ACD-B0A0-E6588E6DBA2D}"/>
              </a:ext>
            </a:extLst>
          </p:cNvPr>
          <p:cNvGraphicFramePr>
            <a:graphicFrameLocks noGrp="1"/>
          </p:cNvGraphicFramePr>
          <p:nvPr>
            <p:extLst>
              <p:ext uri="{D42A27DB-BD31-4B8C-83A1-F6EECF244321}">
                <p14:modId xmlns:p14="http://schemas.microsoft.com/office/powerpoint/2010/main" val="3138669321"/>
              </p:ext>
            </p:extLst>
          </p:nvPr>
        </p:nvGraphicFramePr>
        <p:xfrm>
          <a:off x="78417" y="1885894"/>
          <a:ext cx="12081656" cy="4654880"/>
        </p:xfrm>
        <a:graphic>
          <a:graphicData uri="http://schemas.openxmlformats.org/drawingml/2006/table">
            <a:tbl>
              <a:tblPr firstRow="1" bandRow="1"/>
              <a:tblGrid>
                <a:gridCol w="1355314">
                  <a:extLst>
                    <a:ext uri="{9D8B030D-6E8A-4147-A177-3AD203B41FA5}">
                      <a16:colId xmlns:a16="http://schemas.microsoft.com/office/drawing/2014/main" val="686735410"/>
                    </a:ext>
                  </a:extLst>
                </a:gridCol>
                <a:gridCol w="10726342">
                  <a:extLst>
                    <a:ext uri="{9D8B030D-6E8A-4147-A177-3AD203B41FA5}">
                      <a16:colId xmlns:a16="http://schemas.microsoft.com/office/drawing/2014/main" val="2011280526"/>
                    </a:ext>
                  </a:extLst>
                </a:gridCol>
              </a:tblGrid>
              <a:tr h="639546">
                <a:tc>
                  <a:txBody>
                    <a:bodyPr/>
                    <a:lstStyle>
                      <a:lvl1pPr marL="0" algn="l" defTabSz="914400" rtl="0" eaLnBrk="1" latinLnBrk="0" hangingPunct="1">
                        <a:defRPr kumimoji="1" sz="1800" kern="1200">
                          <a:solidFill>
                            <a:schemeClr val="tx1"/>
                          </a:solidFill>
                          <a:latin typeface="游ゴシック"/>
                          <a:ea typeface="游ゴシック"/>
                        </a:defRPr>
                      </a:lvl1pPr>
                      <a:lvl2pPr marL="457200" algn="l" defTabSz="914400" rtl="0" eaLnBrk="1" latinLnBrk="0" hangingPunct="1">
                        <a:defRPr kumimoji="1" sz="1800" kern="1200">
                          <a:solidFill>
                            <a:schemeClr val="tx1"/>
                          </a:solidFill>
                          <a:latin typeface="游ゴシック"/>
                          <a:ea typeface="游ゴシック"/>
                        </a:defRPr>
                      </a:lvl2pPr>
                      <a:lvl3pPr marL="914400" algn="l" defTabSz="914400" rtl="0" eaLnBrk="1" latinLnBrk="0" hangingPunct="1">
                        <a:defRPr kumimoji="1" sz="1800" kern="1200">
                          <a:solidFill>
                            <a:schemeClr val="tx1"/>
                          </a:solidFill>
                          <a:latin typeface="游ゴシック"/>
                          <a:ea typeface="游ゴシック"/>
                        </a:defRPr>
                      </a:lvl3pPr>
                      <a:lvl4pPr marL="1371600" algn="l" defTabSz="914400" rtl="0" eaLnBrk="1" latinLnBrk="0" hangingPunct="1">
                        <a:defRPr kumimoji="1" sz="1800" kern="1200">
                          <a:solidFill>
                            <a:schemeClr val="tx1"/>
                          </a:solidFill>
                          <a:latin typeface="游ゴシック"/>
                          <a:ea typeface="游ゴシック"/>
                        </a:defRPr>
                      </a:lvl4pPr>
                      <a:lvl5pPr marL="1828800" algn="l" defTabSz="914400" rtl="0" eaLnBrk="1" latinLnBrk="0" hangingPunct="1">
                        <a:defRPr kumimoji="1" sz="1800" kern="1200">
                          <a:solidFill>
                            <a:schemeClr val="tx1"/>
                          </a:solidFill>
                          <a:latin typeface="游ゴシック"/>
                          <a:ea typeface="游ゴシック"/>
                        </a:defRPr>
                      </a:lvl5pPr>
                      <a:lvl6pPr marL="2286000" algn="l" defTabSz="914400" rtl="0" eaLnBrk="1" latinLnBrk="0" hangingPunct="1">
                        <a:defRPr kumimoji="1" sz="1800" kern="1200">
                          <a:solidFill>
                            <a:schemeClr val="tx1"/>
                          </a:solidFill>
                          <a:latin typeface="游ゴシック"/>
                          <a:ea typeface="游ゴシック"/>
                        </a:defRPr>
                      </a:lvl6pPr>
                      <a:lvl7pPr marL="2743200" algn="l" defTabSz="914400" rtl="0" eaLnBrk="1" latinLnBrk="0" hangingPunct="1">
                        <a:defRPr kumimoji="1" sz="1800" kern="1200">
                          <a:solidFill>
                            <a:schemeClr val="tx1"/>
                          </a:solidFill>
                          <a:latin typeface="游ゴシック"/>
                          <a:ea typeface="游ゴシック"/>
                        </a:defRPr>
                      </a:lvl7pPr>
                      <a:lvl8pPr marL="3200400" algn="l" defTabSz="914400" rtl="0" eaLnBrk="1" latinLnBrk="0" hangingPunct="1">
                        <a:defRPr kumimoji="1" sz="1800" kern="1200">
                          <a:solidFill>
                            <a:schemeClr val="tx1"/>
                          </a:solidFill>
                          <a:latin typeface="游ゴシック"/>
                          <a:ea typeface="游ゴシック"/>
                        </a:defRPr>
                      </a:lvl8pPr>
                      <a:lvl9pPr marL="3657600" algn="l" defTabSz="914400" rtl="0" eaLnBrk="1" latinLnBrk="0" hangingPunct="1">
                        <a:defRPr kumimoji="1" sz="1800" kern="1200">
                          <a:solidFill>
                            <a:schemeClr val="tx1"/>
                          </a:solidFill>
                          <a:latin typeface="游ゴシック"/>
                          <a:ea typeface="游ゴシック"/>
                        </a:defRPr>
                      </a:lvl9pPr>
                    </a:lstStyle>
                    <a:p>
                      <a:r>
                        <a:rPr kumimoji="1" lang="ja-JP" altLang="en-US" sz="1200" b="1" dirty="0">
                          <a:solidFill>
                            <a:schemeClr val="tx1"/>
                          </a:solidFill>
                          <a:latin typeface="+mn-ea"/>
                          <a:ea typeface="+mn-ea"/>
                        </a:rPr>
                        <a:t>ワークフロー</a:t>
                      </a:r>
                      <a:endParaRPr kumimoji="1" lang="en-US" altLang="ja-JP" sz="1200" b="1" dirty="0">
                        <a:solidFill>
                          <a:schemeClr val="tx1"/>
                        </a:solidFill>
                        <a:latin typeface="+mn-ea"/>
                        <a:ea typeface="+mn-ea"/>
                      </a:endParaRPr>
                    </a:p>
                    <a:p>
                      <a:r>
                        <a:rPr kumimoji="1" lang="en-US" altLang="ja-JP" sz="1200" b="1" dirty="0">
                          <a:solidFill>
                            <a:schemeClr val="tx1"/>
                          </a:solidFill>
                          <a:latin typeface="+mn-ea"/>
                          <a:ea typeface="+mn-ea"/>
                        </a:rPr>
                        <a:t>(</a:t>
                      </a:r>
                      <a:r>
                        <a:rPr kumimoji="1" lang="ja-JP" altLang="en-US" sz="1200" b="1" dirty="0">
                          <a:solidFill>
                            <a:schemeClr val="tx1"/>
                          </a:solidFill>
                          <a:latin typeface="+mn-ea"/>
                          <a:ea typeface="+mn-ea"/>
                        </a:rPr>
                        <a:t>組織間連携</a:t>
                      </a:r>
                      <a:r>
                        <a:rPr kumimoji="1" lang="en-US" altLang="ja-JP" sz="1200" b="1" dirty="0">
                          <a:solidFill>
                            <a:schemeClr val="tx1"/>
                          </a:solidFill>
                          <a:latin typeface="+mn-ea"/>
                          <a:ea typeface="+mn-ea"/>
                        </a:rPr>
                        <a:t>)</a:t>
                      </a:r>
                      <a:endParaRPr kumimoji="1" lang="ja-JP" altLang="en-US" sz="1200" b="1" dirty="0">
                        <a:solidFill>
                          <a:schemeClr val="tx1"/>
                        </a:solidFill>
                        <a:latin typeface="+mn-ea"/>
                        <a:ea typeface="+mn-ea"/>
                      </a:endParaRPr>
                    </a:p>
                  </a:txBody>
                  <a:tcPr>
                    <a:lnL w="12700" cmpd="sng">
                      <a:noFill/>
                    </a:lnL>
                    <a:lnR w="12700" cap="flat" cmpd="sng" algn="ctr">
                      <a:solidFill>
                        <a:srgbClr val="FFFFFF">
                          <a:lumMod val="75000"/>
                        </a:srgbClr>
                      </a:solidFill>
                      <a:prstDash val="solid"/>
                      <a:round/>
                      <a:headEnd type="none" w="med" len="med"/>
                      <a:tailEnd type="none" w="med" len="med"/>
                    </a:lnR>
                    <a:lnT w="12700" cmpd="sng">
                      <a:noFill/>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kumimoji="1" sz="1800" kern="1200">
                          <a:solidFill>
                            <a:schemeClr val="tx1"/>
                          </a:solidFill>
                          <a:latin typeface="游ゴシック"/>
                          <a:ea typeface="游ゴシック"/>
                        </a:defRPr>
                      </a:lvl1pPr>
                      <a:lvl2pPr marL="457200" algn="l" defTabSz="914400" rtl="0" eaLnBrk="1" latinLnBrk="0" hangingPunct="1">
                        <a:defRPr kumimoji="1" sz="1800" kern="1200">
                          <a:solidFill>
                            <a:schemeClr val="tx1"/>
                          </a:solidFill>
                          <a:latin typeface="游ゴシック"/>
                          <a:ea typeface="游ゴシック"/>
                        </a:defRPr>
                      </a:lvl2pPr>
                      <a:lvl3pPr marL="914400" algn="l" defTabSz="914400" rtl="0" eaLnBrk="1" latinLnBrk="0" hangingPunct="1">
                        <a:defRPr kumimoji="1" sz="1800" kern="1200">
                          <a:solidFill>
                            <a:schemeClr val="tx1"/>
                          </a:solidFill>
                          <a:latin typeface="游ゴシック"/>
                          <a:ea typeface="游ゴシック"/>
                        </a:defRPr>
                      </a:lvl3pPr>
                      <a:lvl4pPr marL="1371600" algn="l" defTabSz="914400" rtl="0" eaLnBrk="1" latinLnBrk="0" hangingPunct="1">
                        <a:defRPr kumimoji="1" sz="1800" kern="1200">
                          <a:solidFill>
                            <a:schemeClr val="tx1"/>
                          </a:solidFill>
                          <a:latin typeface="游ゴシック"/>
                          <a:ea typeface="游ゴシック"/>
                        </a:defRPr>
                      </a:lvl4pPr>
                      <a:lvl5pPr marL="1828800" algn="l" defTabSz="914400" rtl="0" eaLnBrk="1" latinLnBrk="0" hangingPunct="1">
                        <a:defRPr kumimoji="1" sz="1800" kern="1200">
                          <a:solidFill>
                            <a:schemeClr val="tx1"/>
                          </a:solidFill>
                          <a:latin typeface="游ゴシック"/>
                          <a:ea typeface="游ゴシック"/>
                        </a:defRPr>
                      </a:lvl5pPr>
                      <a:lvl6pPr marL="2286000" algn="l" defTabSz="914400" rtl="0" eaLnBrk="1" latinLnBrk="0" hangingPunct="1">
                        <a:defRPr kumimoji="1" sz="1800" kern="1200">
                          <a:solidFill>
                            <a:schemeClr val="tx1"/>
                          </a:solidFill>
                          <a:latin typeface="游ゴシック"/>
                          <a:ea typeface="游ゴシック"/>
                        </a:defRPr>
                      </a:lvl6pPr>
                      <a:lvl7pPr marL="2743200" algn="l" defTabSz="914400" rtl="0" eaLnBrk="1" latinLnBrk="0" hangingPunct="1">
                        <a:defRPr kumimoji="1" sz="1800" kern="1200">
                          <a:solidFill>
                            <a:schemeClr val="tx1"/>
                          </a:solidFill>
                          <a:latin typeface="游ゴシック"/>
                          <a:ea typeface="游ゴシック"/>
                        </a:defRPr>
                      </a:lvl7pPr>
                      <a:lvl8pPr marL="3200400" algn="l" defTabSz="914400" rtl="0" eaLnBrk="1" latinLnBrk="0" hangingPunct="1">
                        <a:defRPr kumimoji="1" sz="1800" kern="1200">
                          <a:solidFill>
                            <a:schemeClr val="tx1"/>
                          </a:solidFill>
                          <a:latin typeface="游ゴシック"/>
                          <a:ea typeface="游ゴシック"/>
                        </a:defRPr>
                      </a:lvl8pPr>
                      <a:lvl9pPr marL="3657600" algn="l" defTabSz="914400" rtl="0" eaLnBrk="1" latinLnBrk="0" hangingPunct="1">
                        <a:defRPr kumimoji="1" sz="1800" kern="1200">
                          <a:solidFill>
                            <a:schemeClr val="tx1"/>
                          </a:solidFill>
                          <a:latin typeface="游ゴシック"/>
                          <a:ea typeface="游ゴシック"/>
                        </a:defRPr>
                      </a:lvl9pPr>
                    </a:lstStyle>
                    <a:p>
                      <a:endParaRPr kumimoji="1" lang="ja-JP" altLang="en-US" sz="1200" dirty="0">
                        <a:solidFill>
                          <a:schemeClr val="tx1"/>
                        </a:solidFill>
                      </a:endParaRPr>
                    </a:p>
                  </a:txBody>
                  <a:tcPr>
                    <a:lnL w="12700" cap="flat" cmpd="sng" algn="ctr">
                      <a:solidFill>
                        <a:srgbClr val="FFFFFF">
                          <a:lumMod val="75000"/>
                        </a:srgbClr>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6288648"/>
                  </a:ext>
                </a:extLst>
              </a:tr>
              <a:tr h="959320">
                <a:tc>
                  <a:txBody>
                    <a:bodyPr/>
                    <a:lstStyle>
                      <a:lvl1pPr marL="0" algn="l" defTabSz="914400" rtl="0" eaLnBrk="1" latinLnBrk="0" hangingPunct="1">
                        <a:defRPr kumimoji="1" sz="1800" kern="1200">
                          <a:solidFill>
                            <a:schemeClr val="tx1"/>
                          </a:solidFill>
                          <a:latin typeface="游ゴシック"/>
                          <a:ea typeface="游ゴシック"/>
                        </a:defRPr>
                      </a:lvl1pPr>
                      <a:lvl2pPr marL="457200" algn="l" defTabSz="914400" rtl="0" eaLnBrk="1" latinLnBrk="0" hangingPunct="1">
                        <a:defRPr kumimoji="1" sz="1800" kern="1200">
                          <a:solidFill>
                            <a:schemeClr val="tx1"/>
                          </a:solidFill>
                          <a:latin typeface="游ゴシック"/>
                          <a:ea typeface="游ゴシック"/>
                        </a:defRPr>
                      </a:lvl2pPr>
                      <a:lvl3pPr marL="914400" algn="l" defTabSz="914400" rtl="0" eaLnBrk="1" latinLnBrk="0" hangingPunct="1">
                        <a:defRPr kumimoji="1" sz="1800" kern="1200">
                          <a:solidFill>
                            <a:schemeClr val="tx1"/>
                          </a:solidFill>
                          <a:latin typeface="游ゴシック"/>
                          <a:ea typeface="游ゴシック"/>
                        </a:defRPr>
                      </a:lvl3pPr>
                      <a:lvl4pPr marL="1371600" algn="l" defTabSz="914400" rtl="0" eaLnBrk="1" latinLnBrk="0" hangingPunct="1">
                        <a:defRPr kumimoji="1" sz="1800" kern="1200">
                          <a:solidFill>
                            <a:schemeClr val="tx1"/>
                          </a:solidFill>
                          <a:latin typeface="游ゴシック"/>
                          <a:ea typeface="游ゴシック"/>
                        </a:defRPr>
                      </a:lvl4pPr>
                      <a:lvl5pPr marL="1828800" algn="l" defTabSz="914400" rtl="0" eaLnBrk="1" latinLnBrk="0" hangingPunct="1">
                        <a:defRPr kumimoji="1" sz="1800" kern="1200">
                          <a:solidFill>
                            <a:schemeClr val="tx1"/>
                          </a:solidFill>
                          <a:latin typeface="游ゴシック"/>
                          <a:ea typeface="游ゴシック"/>
                        </a:defRPr>
                      </a:lvl5pPr>
                      <a:lvl6pPr marL="2286000" algn="l" defTabSz="914400" rtl="0" eaLnBrk="1" latinLnBrk="0" hangingPunct="1">
                        <a:defRPr kumimoji="1" sz="1800" kern="1200">
                          <a:solidFill>
                            <a:schemeClr val="tx1"/>
                          </a:solidFill>
                          <a:latin typeface="游ゴシック"/>
                          <a:ea typeface="游ゴシック"/>
                        </a:defRPr>
                      </a:lvl6pPr>
                      <a:lvl7pPr marL="2743200" algn="l" defTabSz="914400" rtl="0" eaLnBrk="1" latinLnBrk="0" hangingPunct="1">
                        <a:defRPr kumimoji="1" sz="1800" kern="1200">
                          <a:solidFill>
                            <a:schemeClr val="tx1"/>
                          </a:solidFill>
                          <a:latin typeface="游ゴシック"/>
                          <a:ea typeface="游ゴシック"/>
                        </a:defRPr>
                      </a:lvl7pPr>
                      <a:lvl8pPr marL="3200400" algn="l" defTabSz="914400" rtl="0" eaLnBrk="1" latinLnBrk="0" hangingPunct="1">
                        <a:defRPr kumimoji="1" sz="1800" kern="1200">
                          <a:solidFill>
                            <a:schemeClr val="tx1"/>
                          </a:solidFill>
                          <a:latin typeface="游ゴシック"/>
                          <a:ea typeface="游ゴシック"/>
                        </a:defRPr>
                      </a:lvl8pPr>
                      <a:lvl9pPr marL="3657600" algn="l" defTabSz="914400" rtl="0" eaLnBrk="1" latinLnBrk="0" hangingPunct="1">
                        <a:defRPr kumimoji="1" sz="1800" kern="1200">
                          <a:solidFill>
                            <a:schemeClr val="tx1"/>
                          </a:solidFill>
                          <a:latin typeface="游ゴシック"/>
                          <a:ea typeface="游ゴシック"/>
                        </a:defRPr>
                      </a:lvl9pPr>
                    </a:lstStyle>
                    <a:p>
                      <a:r>
                        <a:rPr kumimoji="1" lang="en-US" altLang="ja-JP" sz="1200" b="1" dirty="0" err="1">
                          <a:solidFill>
                            <a:schemeClr val="tx1"/>
                          </a:solidFill>
                          <a:latin typeface="+mn-ea"/>
                          <a:ea typeface="+mn-ea"/>
                        </a:rPr>
                        <a:t>IaC</a:t>
                      </a:r>
                      <a:r>
                        <a:rPr kumimoji="1" lang="ja-JP" altLang="en-US" sz="1200" b="1" dirty="0">
                          <a:solidFill>
                            <a:schemeClr val="tx1"/>
                          </a:solidFill>
                          <a:latin typeface="+mn-ea"/>
                          <a:ea typeface="+mn-ea"/>
                        </a:rPr>
                        <a:t>管理／</a:t>
                      </a:r>
                      <a:endParaRPr kumimoji="1" lang="en-US" altLang="ja-JP" sz="1200" b="1" dirty="0">
                        <a:solidFill>
                          <a:schemeClr val="tx1"/>
                        </a:solidFill>
                        <a:latin typeface="+mn-ea"/>
                        <a:ea typeface="+mn-ea"/>
                      </a:endParaRPr>
                    </a:p>
                    <a:p>
                      <a:r>
                        <a:rPr kumimoji="1" lang="ja-JP" altLang="en-US" sz="1200" b="1" dirty="0">
                          <a:solidFill>
                            <a:schemeClr val="tx1"/>
                          </a:solidFill>
                          <a:latin typeface="+mn-ea"/>
                          <a:ea typeface="+mn-ea"/>
                        </a:rPr>
                        <a:t>パラメータ管理</a:t>
                      </a:r>
                      <a:endParaRPr kumimoji="1" lang="en-US" altLang="ja-JP" sz="1200" b="1" dirty="0">
                        <a:solidFill>
                          <a:schemeClr val="tx1"/>
                        </a:solidFill>
                        <a:latin typeface="+mn-ea"/>
                        <a:ea typeface="+mn-ea"/>
                      </a:endParaRPr>
                    </a:p>
                    <a:p>
                      <a:r>
                        <a:rPr kumimoji="1" lang="en-US" altLang="ja-JP" sz="1200" b="1" dirty="0">
                          <a:solidFill>
                            <a:schemeClr val="tx1"/>
                          </a:solidFill>
                          <a:latin typeface="+mn-ea"/>
                          <a:ea typeface="+mn-ea"/>
                        </a:rPr>
                        <a:t>(CMDB)</a:t>
                      </a:r>
                      <a:endParaRPr kumimoji="1" lang="ja-JP" altLang="en-US" sz="1200" b="1" dirty="0">
                        <a:solidFill>
                          <a:schemeClr val="tx1"/>
                        </a:solidFill>
                        <a:latin typeface="+mn-ea"/>
                        <a:ea typeface="+mn-ea"/>
                      </a:endParaRPr>
                    </a:p>
                  </a:txBody>
                  <a:tcPr>
                    <a:lnL w="12700" cmpd="sng">
                      <a:noFill/>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kumimoji="1" sz="1800" kern="1200">
                          <a:solidFill>
                            <a:schemeClr val="tx1"/>
                          </a:solidFill>
                          <a:latin typeface="游ゴシック"/>
                          <a:ea typeface="游ゴシック"/>
                        </a:defRPr>
                      </a:lvl1pPr>
                      <a:lvl2pPr marL="457200" algn="l" defTabSz="914400" rtl="0" eaLnBrk="1" latinLnBrk="0" hangingPunct="1">
                        <a:defRPr kumimoji="1" sz="1800" kern="1200">
                          <a:solidFill>
                            <a:schemeClr val="tx1"/>
                          </a:solidFill>
                          <a:latin typeface="游ゴシック"/>
                          <a:ea typeface="游ゴシック"/>
                        </a:defRPr>
                      </a:lvl2pPr>
                      <a:lvl3pPr marL="914400" algn="l" defTabSz="914400" rtl="0" eaLnBrk="1" latinLnBrk="0" hangingPunct="1">
                        <a:defRPr kumimoji="1" sz="1800" kern="1200">
                          <a:solidFill>
                            <a:schemeClr val="tx1"/>
                          </a:solidFill>
                          <a:latin typeface="游ゴシック"/>
                          <a:ea typeface="游ゴシック"/>
                        </a:defRPr>
                      </a:lvl3pPr>
                      <a:lvl4pPr marL="1371600" algn="l" defTabSz="914400" rtl="0" eaLnBrk="1" latinLnBrk="0" hangingPunct="1">
                        <a:defRPr kumimoji="1" sz="1800" kern="1200">
                          <a:solidFill>
                            <a:schemeClr val="tx1"/>
                          </a:solidFill>
                          <a:latin typeface="游ゴシック"/>
                          <a:ea typeface="游ゴシック"/>
                        </a:defRPr>
                      </a:lvl4pPr>
                      <a:lvl5pPr marL="1828800" algn="l" defTabSz="914400" rtl="0" eaLnBrk="1" latinLnBrk="0" hangingPunct="1">
                        <a:defRPr kumimoji="1" sz="1800" kern="1200">
                          <a:solidFill>
                            <a:schemeClr val="tx1"/>
                          </a:solidFill>
                          <a:latin typeface="游ゴシック"/>
                          <a:ea typeface="游ゴシック"/>
                        </a:defRPr>
                      </a:lvl5pPr>
                      <a:lvl6pPr marL="2286000" algn="l" defTabSz="914400" rtl="0" eaLnBrk="1" latinLnBrk="0" hangingPunct="1">
                        <a:defRPr kumimoji="1" sz="1800" kern="1200">
                          <a:solidFill>
                            <a:schemeClr val="tx1"/>
                          </a:solidFill>
                          <a:latin typeface="游ゴシック"/>
                          <a:ea typeface="游ゴシック"/>
                        </a:defRPr>
                      </a:lvl6pPr>
                      <a:lvl7pPr marL="2743200" algn="l" defTabSz="914400" rtl="0" eaLnBrk="1" latinLnBrk="0" hangingPunct="1">
                        <a:defRPr kumimoji="1" sz="1800" kern="1200">
                          <a:solidFill>
                            <a:schemeClr val="tx1"/>
                          </a:solidFill>
                          <a:latin typeface="游ゴシック"/>
                          <a:ea typeface="游ゴシック"/>
                        </a:defRPr>
                      </a:lvl7pPr>
                      <a:lvl8pPr marL="3200400" algn="l" defTabSz="914400" rtl="0" eaLnBrk="1" latinLnBrk="0" hangingPunct="1">
                        <a:defRPr kumimoji="1" sz="1800" kern="1200">
                          <a:solidFill>
                            <a:schemeClr val="tx1"/>
                          </a:solidFill>
                          <a:latin typeface="游ゴシック"/>
                          <a:ea typeface="游ゴシック"/>
                        </a:defRPr>
                      </a:lvl8pPr>
                      <a:lvl9pPr marL="3657600" algn="l" defTabSz="914400" rtl="0" eaLnBrk="1" latinLnBrk="0" hangingPunct="1">
                        <a:defRPr kumimoji="1" sz="1800" kern="1200">
                          <a:solidFill>
                            <a:schemeClr val="tx1"/>
                          </a:solidFill>
                          <a:latin typeface="游ゴシック"/>
                          <a:ea typeface="游ゴシック"/>
                        </a:defRPr>
                      </a:lvl9pPr>
                    </a:lstStyle>
                    <a:p>
                      <a:endParaRPr kumimoji="1" lang="ja-JP" altLang="en-US" sz="1200" dirty="0">
                        <a:solidFill>
                          <a:schemeClr val="tx1"/>
                        </a:solidFill>
                      </a:endParaRPr>
                    </a:p>
                  </a:txBody>
                  <a:tcPr>
                    <a:lnL w="12700" cap="flat" cmpd="sng" algn="ctr">
                      <a:solidFill>
                        <a:srgbClr val="FFFFFF">
                          <a:lumMod val="75000"/>
                        </a:srgb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37780140"/>
                  </a:ext>
                </a:extLst>
              </a:tr>
              <a:tr h="1369937">
                <a:tc>
                  <a:txBody>
                    <a:bodyPr/>
                    <a:lstStyle>
                      <a:lvl1pPr marL="0" algn="l" defTabSz="914400" rtl="0" eaLnBrk="1" latinLnBrk="0" hangingPunct="1">
                        <a:defRPr kumimoji="1" sz="1800" kern="1200">
                          <a:solidFill>
                            <a:schemeClr val="tx1"/>
                          </a:solidFill>
                          <a:latin typeface="游ゴシック"/>
                          <a:ea typeface="游ゴシック"/>
                        </a:defRPr>
                      </a:lvl1pPr>
                      <a:lvl2pPr marL="457200" algn="l" defTabSz="914400" rtl="0" eaLnBrk="1" latinLnBrk="0" hangingPunct="1">
                        <a:defRPr kumimoji="1" sz="1800" kern="1200">
                          <a:solidFill>
                            <a:schemeClr val="tx1"/>
                          </a:solidFill>
                          <a:latin typeface="游ゴシック"/>
                          <a:ea typeface="游ゴシック"/>
                        </a:defRPr>
                      </a:lvl2pPr>
                      <a:lvl3pPr marL="914400" algn="l" defTabSz="914400" rtl="0" eaLnBrk="1" latinLnBrk="0" hangingPunct="1">
                        <a:defRPr kumimoji="1" sz="1800" kern="1200">
                          <a:solidFill>
                            <a:schemeClr val="tx1"/>
                          </a:solidFill>
                          <a:latin typeface="游ゴシック"/>
                          <a:ea typeface="游ゴシック"/>
                        </a:defRPr>
                      </a:lvl3pPr>
                      <a:lvl4pPr marL="1371600" algn="l" defTabSz="914400" rtl="0" eaLnBrk="1" latinLnBrk="0" hangingPunct="1">
                        <a:defRPr kumimoji="1" sz="1800" kern="1200">
                          <a:solidFill>
                            <a:schemeClr val="tx1"/>
                          </a:solidFill>
                          <a:latin typeface="游ゴシック"/>
                          <a:ea typeface="游ゴシック"/>
                        </a:defRPr>
                      </a:lvl4pPr>
                      <a:lvl5pPr marL="1828800" algn="l" defTabSz="914400" rtl="0" eaLnBrk="1" latinLnBrk="0" hangingPunct="1">
                        <a:defRPr kumimoji="1" sz="1800" kern="1200">
                          <a:solidFill>
                            <a:schemeClr val="tx1"/>
                          </a:solidFill>
                          <a:latin typeface="游ゴシック"/>
                          <a:ea typeface="游ゴシック"/>
                        </a:defRPr>
                      </a:lvl5pPr>
                      <a:lvl6pPr marL="2286000" algn="l" defTabSz="914400" rtl="0" eaLnBrk="1" latinLnBrk="0" hangingPunct="1">
                        <a:defRPr kumimoji="1" sz="1800" kern="1200">
                          <a:solidFill>
                            <a:schemeClr val="tx1"/>
                          </a:solidFill>
                          <a:latin typeface="游ゴシック"/>
                          <a:ea typeface="游ゴシック"/>
                        </a:defRPr>
                      </a:lvl6pPr>
                      <a:lvl7pPr marL="2743200" algn="l" defTabSz="914400" rtl="0" eaLnBrk="1" latinLnBrk="0" hangingPunct="1">
                        <a:defRPr kumimoji="1" sz="1800" kern="1200">
                          <a:solidFill>
                            <a:schemeClr val="tx1"/>
                          </a:solidFill>
                          <a:latin typeface="游ゴシック"/>
                          <a:ea typeface="游ゴシック"/>
                        </a:defRPr>
                      </a:lvl7pPr>
                      <a:lvl8pPr marL="3200400" algn="l" defTabSz="914400" rtl="0" eaLnBrk="1" latinLnBrk="0" hangingPunct="1">
                        <a:defRPr kumimoji="1" sz="1800" kern="1200">
                          <a:solidFill>
                            <a:schemeClr val="tx1"/>
                          </a:solidFill>
                          <a:latin typeface="游ゴシック"/>
                          <a:ea typeface="游ゴシック"/>
                        </a:defRPr>
                      </a:lvl8pPr>
                      <a:lvl9pPr marL="3657600" algn="l" defTabSz="914400" rtl="0" eaLnBrk="1" latinLnBrk="0" hangingPunct="1">
                        <a:defRPr kumimoji="1" sz="1800" kern="1200">
                          <a:solidFill>
                            <a:schemeClr val="tx1"/>
                          </a:solidFill>
                          <a:latin typeface="游ゴシック"/>
                          <a:ea typeface="游ゴシック"/>
                        </a:defRPr>
                      </a:lvl9pPr>
                    </a:lstStyle>
                    <a:p>
                      <a:r>
                        <a:rPr kumimoji="1" lang="en-US" altLang="ja-JP" sz="1200" b="1" dirty="0">
                          <a:solidFill>
                            <a:schemeClr val="tx1"/>
                          </a:solidFill>
                          <a:latin typeface="+mn-ea"/>
                          <a:ea typeface="+mn-ea"/>
                        </a:rPr>
                        <a:t>Conductor</a:t>
                      </a:r>
                    </a:p>
                    <a:p>
                      <a:r>
                        <a:rPr kumimoji="1" lang="ja-JP" altLang="en-US" sz="1200" b="1" dirty="0">
                          <a:solidFill>
                            <a:schemeClr val="tx1"/>
                          </a:solidFill>
                          <a:latin typeface="+mn-ea"/>
                          <a:ea typeface="+mn-ea"/>
                        </a:rPr>
                        <a:t> </a:t>
                      </a:r>
                      <a:r>
                        <a:rPr kumimoji="1" lang="en-US" altLang="ja-JP" sz="1200" b="1" dirty="0">
                          <a:solidFill>
                            <a:schemeClr val="tx1"/>
                          </a:solidFill>
                          <a:latin typeface="+mn-ea"/>
                          <a:ea typeface="+mn-ea"/>
                        </a:rPr>
                        <a:t>(Job Flow)</a:t>
                      </a:r>
                    </a:p>
                  </a:txBody>
                  <a:tcPr>
                    <a:lnL w="12700" cmpd="sng">
                      <a:noFill/>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kumimoji="1" sz="1800" kern="1200">
                          <a:solidFill>
                            <a:schemeClr val="tx1"/>
                          </a:solidFill>
                          <a:latin typeface="游ゴシック"/>
                          <a:ea typeface="游ゴシック"/>
                        </a:defRPr>
                      </a:lvl1pPr>
                      <a:lvl2pPr marL="457200" algn="l" defTabSz="914400" rtl="0" eaLnBrk="1" latinLnBrk="0" hangingPunct="1">
                        <a:defRPr kumimoji="1" sz="1800" kern="1200">
                          <a:solidFill>
                            <a:schemeClr val="tx1"/>
                          </a:solidFill>
                          <a:latin typeface="游ゴシック"/>
                          <a:ea typeface="游ゴシック"/>
                        </a:defRPr>
                      </a:lvl2pPr>
                      <a:lvl3pPr marL="914400" algn="l" defTabSz="914400" rtl="0" eaLnBrk="1" latinLnBrk="0" hangingPunct="1">
                        <a:defRPr kumimoji="1" sz="1800" kern="1200">
                          <a:solidFill>
                            <a:schemeClr val="tx1"/>
                          </a:solidFill>
                          <a:latin typeface="游ゴシック"/>
                          <a:ea typeface="游ゴシック"/>
                        </a:defRPr>
                      </a:lvl3pPr>
                      <a:lvl4pPr marL="1371600" algn="l" defTabSz="914400" rtl="0" eaLnBrk="1" latinLnBrk="0" hangingPunct="1">
                        <a:defRPr kumimoji="1" sz="1800" kern="1200">
                          <a:solidFill>
                            <a:schemeClr val="tx1"/>
                          </a:solidFill>
                          <a:latin typeface="游ゴシック"/>
                          <a:ea typeface="游ゴシック"/>
                        </a:defRPr>
                      </a:lvl4pPr>
                      <a:lvl5pPr marL="1828800" algn="l" defTabSz="914400" rtl="0" eaLnBrk="1" latinLnBrk="0" hangingPunct="1">
                        <a:defRPr kumimoji="1" sz="1800" kern="1200">
                          <a:solidFill>
                            <a:schemeClr val="tx1"/>
                          </a:solidFill>
                          <a:latin typeface="游ゴシック"/>
                          <a:ea typeface="游ゴシック"/>
                        </a:defRPr>
                      </a:lvl5pPr>
                      <a:lvl6pPr marL="2286000" algn="l" defTabSz="914400" rtl="0" eaLnBrk="1" latinLnBrk="0" hangingPunct="1">
                        <a:defRPr kumimoji="1" sz="1800" kern="1200">
                          <a:solidFill>
                            <a:schemeClr val="tx1"/>
                          </a:solidFill>
                          <a:latin typeface="游ゴシック"/>
                          <a:ea typeface="游ゴシック"/>
                        </a:defRPr>
                      </a:lvl6pPr>
                      <a:lvl7pPr marL="2743200" algn="l" defTabSz="914400" rtl="0" eaLnBrk="1" latinLnBrk="0" hangingPunct="1">
                        <a:defRPr kumimoji="1" sz="1800" kern="1200">
                          <a:solidFill>
                            <a:schemeClr val="tx1"/>
                          </a:solidFill>
                          <a:latin typeface="游ゴシック"/>
                          <a:ea typeface="游ゴシック"/>
                        </a:defRPr>
                      </a:lvl7pPr>
                      <a:lvl8pPr marL="3200400" algn="l" defTabSz="914400" rtl="0" eaLnBrk="1" latinLnBrk="0" hangingPunct="1">
                        <a:defRPr kumimoji="1" sz="1800" kern="1200">
                          <a:solidFill>
                            <a:schemeClr val="tx1"/>
                          </a:solidFill>
                          <a:latin typeface="游ゴシック"/>
                          <a:ea typeface="游ゴシック"/>
                        </a:defRPr>
                      </a:lvl8pPr>
                      <a:lvl9pPr marL="3657600" algn="l" defTabSz="914400" rtl="0" eaLnBrk="1" latinLnBrk="0" hangingPunct="1">
                        <a:defRPr kumimoji="1" sz="1800" kern="1200">
                          <a:solidFill>
                            <a:schemeClr val="tx1"/>
                          </a:solidFill>
                          <a:latin typeface="游ゴシック"/>
                          <a:ea typeface="游ゴシック"/>
                        </a:defRPr>
                      </a:lvl9pPr>
                    </a:lstStyle>
                    <a:p>
                      <a:endParaRPr kumimoji="1" lang="ja-JP" altLang="en-US" sz="1200" dirty="0">
                        <a:solidFill>
                          <a:schemeClr val="tx1"/>
                        </a:solidFill>
                      </a:endParaRPr>
                    </a:p>
                  </a:txBody>
                  <a:tcPr>
                    <a:lnL w="12700" cap="flat" cmpd="sng" algn="ctr">
                      <a:solidFill>
                        <a:srgbClr val="FFFFFF">
                          <a:lumMod val="75000"/>
                        </a:srgb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556342"/>
                  </a:ext>
                </a:extLst>
              </a:tr>
              <a:tr h="959320">
                <a:tc>
                  <a:txBody>
                    <a:bodyPr/>
                    <a:lstStyle>
                      <a:lvl1pPr marL="0" algn="l" defTabSz="914400" rtl="0" eaLnBrk="1" latinLnBrk="0" hangingPunct="1">
                        <a:defRPr kumimoji="1" sz="1800" kern="1200">
                          <a:solidFill>
                            <a:schemeClr val="tx1"/>
                          </a:solidFill>
                          <a:latin typeface="游ゴシック"/>
                          <a:ea typeface="游ゴシック"/>
                        </a:defRPr>
                      </a:lvl1pPr>
                      <a:lvl2pPr marL="457200" algn="l" defTabSz="914400" rtl="0" eaLnBrk="1" latinLnBrk="0" hangingPunct="1">
                        <a:defRPr kumimoji="1" sz="1800" kern="1200">
                          <a:solidFill>
                            <a:schemeClr val="tx1"/>
                          </a:solidFill>
                          <a:latin typeface="游ゴシック"/>
                          <a:ea typeface="游ゴシック"/>
                        </a:defRPr>
                      </a:lvl2pPr>
                      <a:lvl3pPr marL="914400" algn="l" defTabSz="914400" rtl="0" eaLnBrk="1" latinLnBrk="0" hangingPunct="1">
                        <a:defRPr kumimoji="1" sz="1800" kern="1200">
                          <a:solidFill>
                            <a:schemeClr val="tx1"/>
                          </a:solidFill>
                          <a:latin typeface="游ゴシック"/>
                          <a:ea typeface="游ゴシック"/>
                        </a:defRPr>
                      </a:lvl3pPr>
                      <a:lvl4pPr marL="1371600" algn="l" defTabSz="914400" rtl="0" eaLnBrk="1" latinLnBrk="0" hangingPunct="1">
                        <a:defRPr kumimoji="1" sz="1800" kern="1200">
                          <a:solidFill>
                            <a:schemeClr val="tx1"/>
                          </a:solidFill>
                          <a:latin typeface="游ゴシック"/>
                          <a:ea typeface="游ゴシック"/>
                        </a:defRPr>
                      </a:lvl4pPr>
                      <a:lvl5pPr marL="1828800" algn="l" defTabSz="914400" rtl="0" eaLnBrk="1" latinLnBrk="0" hangingPunct="1">
                        <a:defRPr kumimoji="1" sz="1800" kern="1200">
                          <a:solidFill>
                            <a:schemeClr val="tx1"/>
                          </a:solidFill>
                          <a:latin typeface="游ゴシック"/>
                          <a:ea typeface="游ゴシック"/>
                        </a:defRPr>
                      </a:lvl5pPr>
                      <a:lvl6pPr marL="2286000" algn="l" defTabSz="914400" rtl="0" eaLnBrk="1" latinLnBrk="0" hangingPunct="1">
                        <a:defRPr kumimoji="1" sz="1800" kern="1200">
                          <a:solidFill>
                            <a:schemeClr val="tx1"/>
                          </a:solidFill>
                          <a:latin typeface="游ゴシック"/>
                          <a:ea typeface="游ゴシック"/>
                        </a:defRPr>
                      </a:lvl6pPr>
                      <a:lvl7pPr marL="2743200" algn="l" defTabSz="914400" rtl="0" eaLnBrk="1" latinLnBrk="0" hangingPunct="1">
                        <a:defRPr kumimoji="1" sz="1800" kern="1200">
                          <a:solidFill>
                            <a:schemeClr val="tx1"/>
                          </a:solidFill>
                          <a:latin typeface="游ゴシック"/>
                          <a:ea typeface="游ゴシック"/>
                        </a:defRPr>
                      </a:lvl7pPr>
                      <a:lvl8pPr marL="3200400" algn="l" defTabSz="914400" rtl="0" eaLnBrk="1" latinLnBrk="0" hangingPunct="1">
                        <a:defRPr kumimoji="1" sz="1800" kern="1200">
                          <a:solidFill>
                            <a:schemeClr val="tx1"/>
                          </a:solidFill>
                          <a:latin typeface="游ゴシック"/>
                          <a:ea typeface="游ゴシック"/>
                        </a:defRPr>
                      </a:lvl8pPr>
                      <a:lvl9pPr marL="3657600" algn="l" defTabSz="914400" rtl="0" eaLnBrk="1" latinLnBrk="0" hangingPunct="1">
                        <a:defRPr kumimoji="1" sz="1800" kern="1200">
                          <a:solidFill>
                            <a:schemeClr val="tx1"/>
                          </a:solidFill>
                          <a:latin typeface="游ゴシック"/>
                          <a:ea typeface="游ゴシック"/>
                        </a:defRPr>
                      </a:lvl9pPr>
                    </a:lstStyle>
                    <a:p>
                      <a:r>
                        <a:rPr kumimoji="1" lang="en-US" altLang="ja-JP" sz="1200" b="1" dirty="0" err="1">
                          <a:solidFill>
                            <a:schemeClr val="tx1"/>
                          </a:solidFill>
                          <a:latin typeface="+mn-ea"/>
                          <a:ea typeface="+mn-ea"/>
                        </a:rPr>
                        <a:t>IaC</a:t>
                      </a:r>
                      <a:r>
                        <a:rPr kumimoji="1" lang="ja-JP" altLang="en-US" sz="1200" b="1" dirty="0">
                          <a:solidFill>
                            <a:schemeClr val="tx1"/>
                          </a:solidFill>
                          <a:latin typeface="+mn-ea"/>
                          <a:ea typeface="+mn-ea"/>
                        </a:rPr>
                        <a:t>実行</a:t>
                      </a:r>
                    </a:p>
                  </a:txBody>
                  <a:tcPr>
                    <a:lnL w="12700" cmpd="sng">
                      <a:noFill/>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kumimoji="1" sz="1800" kern="1200">
                          <a:solidFill>
                            <a:schemeClr val="tx1"/>
                          </a:solidFill>
                          <a:latin typeface="游ゴシック"/>
                          <a:ea typeface="游ゴシック"/>
                        </a:defRPr>
                      </a:lvl1pPr>
                      <a:lvl2pPr marL="457200" algn="l" defTabSz="914400" rtl="0" eaLnBrk="1" latinLnBrk="0" hangingPunct="1">
                        <a:defRPr kumimoji="1" sz="1800" kern="1200">
                          <a:solidFill>
                            <a:schemeClr val="tx1"/>
                          </a:solidFill>
                          <a:latin typeface="游ゴシック"/>
                          <a:ea typeface="游ゴシック"/>
                        </a:defRPr>
                      </a:lvl2pPr>
                      <a:lvl3pPr marL="914400" algn="l" defTabSz="914400" rtl="0" eaLnBrk="1" latinLnBrk="0" hangingPunct="1">
                        <a:defRPr kumimoji="1" sz="1800" kern="1200">
                          <a:solidFill>
                            <a:schemeClr val="tx1"/>
                          </a:solidFill>
                          <a:latin typeface="游ゴシック"/>
                          <a:ea typeface="游ゴシック"/>
                        </a:defRPr>
                      </a:lvl3pPr>
                      <a:lvl4pPr marL="1371600" algn="l" defTabSz="914400" rtl="0" eaLnBrk="1" latinLnBrk="0" hangingPunct="1">
                        <a:defRPr kumimoji="1" sz="1800" kern="1200">
                          <a:solidFill>
                            <a:schemeClr val="tx1"/>
                          </a:solidFill>
                          <a:latin typeface="游ゴシック"/>
                          <a:ea typeface="游ゴシック"/>
                        </a:defRPr>
                      </a:lvl4pPr>
                      <a:lvl5pPr marL="1828800" algn="l" defTabSz="914400" rtl="0" eaLnBrk="1" latinLnBrk="0" hangingPunct="1">
                        <a:defRPr kumimoji="1" sz="1800" kern="1200">
                          <a:solidFill>
                            <a:schemeClr val="tx1"/>
                          </a:solidFill>
                          <a:latin typeface="游ゴシック"/>
                          <a:ea typeface="游ゴシック"/>
                        </a:defRPr>
                      </a:lvl5pPr>
                      <a:lvl6pPr marL="2286000" algn="l" defTabSz="914400" rtl="0" eaLnBrk="1" latinLnBrk="0" hangingPunct="1">
                        <a:defRPr kumimoji="1" sz="1800" kern="1200">
                          <a:solidFill>
                            <a:schemeClr val="tx1"/>
                          </a:solidFill>
                          <a:latin typeface="游ゴシック"/>
                          <a:ea typeface="游ゴシック"/>
                        </a:defRPr>
                      </a:lvl6pPr>
                      <a:lvl7pPr marL="2743200" algn="l" defTabSz="914400" rtl="0" eaLnBrk="1" latinLnBrk="0" hangingPunct="1">
                        <a:defRPr kumimoji="1" sz="1800" kern="1200">
                          <a:solidFill>
                            <a:schemeClr val="tx1"/>
                          </a:solidFill>
                          <a:latin typeface="游ゴシック"/>
                          <a:ea typeface="游ゴシック"/>
                        </a:defRPr>
                      </a:lvl7pPr>
                      <a:lvl8pPr marL="3200400" algn="l" defTabSz="914400" rtl="0" eaLnBrk="1" latinLnBrk="0" hangingPunct="1">
                        <a:defRPr kumimoji="1" sz="1800" kern="1200">
                          <a:solidFill>
                            <a:schemeClr val="tx1"/>
                          </a:solidFill>
                          <a:latin typeface="游ゴシック"/>
                          <a:ea typeface="游ゴシック"/>
                        </a:defRPr>
                      </a:lvl8pPr>
                      <a:lvl9pPr marL="3657600" algn="l" defTabSz="914400" rtl="0" eaLnBrk="1" latinLnBrk="0" hangingPunct="1">
                        <a:defRPr kumimoji="1" sz="1800" kern="1200">
                          <a:solidFill>
                            <a:schemeClr val="tx1"/>
                          </a:solidFill>
                          <a:latin typeface="游ゴシック"/>
                          <a:ea typeface="游ゴシック"/>
                        </a:defRPr>
                      </a:lvl9pPr>
                    </a:lstStyle>
                    <a:p>
                      <a:endParaRPr kumimoji="1" lang="ja-JP" altLang="en-US" sz="1200" dirty="0">
                        <a:solidFill>
                          <a:schemeClr val="tx1"/>
                        </a:solidFill>
                      </a:endParaRPr>
                    </a:p>
                  </a:txBody>
                  <a:tcPr>
                    <a:lnL w="12700" cap="flat" cmpd="sng" algn="ctr">
                      <a:solidFill>
                        <a:srgbClr val="FFFFFF">
                          <a:lumMod val="75000"/>
                        </a:srgb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12723517"/>
                  </a:ext>
                </a:extLst>
              </a:tr>
              <a:tr h="726757">
                <a:tc>
                  <a:txBody>
                    <a:bodyPr/>
                    <a:lstStyle>
                      <a:lvl1pPr marL="0" algn="l" defTabSz="914400" rtl="0" eaLnBrk="1" latinLnBrk="0" hangingPunct="1">
                        <a:defRPr kumimoji="1" sz="1800" kern="1200">
                          <a:solidFill>
                            <a:schemeClr val="tx1"/>
                          </a:solidFill>
                          <a:latin typeface="游ゴシック"/>
                          <a:ea typeface="游ゴシック"/>
                        </a:defRPr>
                      </a:lvl1pPr>
                      <a:lvl2pPr marL="457200" algn="l" defTabSz="914400" rtl="0" eaLnBrk="1" latinLnBrk="0" hangingPunct="1">
                        <a:defRPr kumimoji="1" sz="1800" kern="1200">
                          <a:solidFill>
                            <a:schemeClr val="tx1"/>
                          </a:solidFill>
                          <a:latin typeface="游ゴシック"/>
                          <a:ea typeface="游ゴシック"/>
                        </a:defRPr>
                      </a:lvl2pPr>
                      <a:lvl3pPr marL="914400" algn="l" defTabSz="914400" rtl="0" eaLnBrk="1" latinLnBrk="0" hangingPunct="1">
                        <a:defRPr kumimoji="1" sz="1800" kern="1200">
                          <a:solidFill>
                            <a:schemeClr val="tx1"/>
                          </a:solidFill>
                          <a:latin typeface="游ゴシック"/>
                          <a:ea typeface="游ゴシック"/>
                        </a:defRPr>
                      </a:lvl3pPr>
                      <a:lvl4pPr marL="1371600" algn="l" defTabSz="914400" rtl="0" eaLnBrk="1" latinLnBrk="0" hangingPunct="1">
                        <a:defRPr kumimoji="1" sz="1800" kern="1200">
                          <a:solidFill>
                            <a:schemeClr val="tx1"/>
                          </a:solidFill>
                          <a:latin typeface="游ゴシック"/>
                          <a:ea typeface="游ゴシック"/>
                        </a:defRPr>
                      </a:lvl4pPr>
                      <a:lvl5pPr marL="1828800" algn="l" defTabSz="914400" rtl="0" eaLnBrk="1" latinLnBrk="0" hangingPunct="1">
                        <a:defRPr kumimoji="1" sz="1800" kern="1200">
                          <a:solidFill>
                            <a:schemeClr val="tx1"/>
                          </a:solidFill>
                          <a:latin typeface="游ゴシック"/>
                          <a:ea typeface="游ゴシック"/>
                        </a:defRPr>
                      </a:lvl5pPr>
                      <a:lvl6pPr marL="2286000" algn="l" defTabSz="914400" rtl="0" eaLnBrk="1" latinLnBrk="0" hangingPunct="1">
                        <a:defRPr kumimoji="1" sz="1800" kern="1200">
                          <a:solidFill>
                            <a:schemeClr val="tx1"/>
                          </a:solidFill>
                          <a:latin typeface="游ゴシック"/>
                          <a:ea typeface="游ゴシック"/>
                        </a:defRPr>
                      </a:lvl6pPr>
                      <a:lvl7pPr marL="2743200" algn="l" defTabSz="914400" rtl="0" eaLnBrk="1" latinLnBrk="0" hangingPunct="1">
                        <a:defRPr kumimoji="1" sz="1800" kern="1200">
                          <a:solidFill>
                            <a:schemeClr val="tx1"/>
                          </a:solidFill>
                          <a:latin typeface="游ゴシック"/>
                          <a:ea typeface="游ゴシック"/>
                        </a:defRPr>
                      </a:lvl7pPr>
                      <a:lvl8pPr marL="3200400" algn="l" defTabSz="914400" rtl="0" eaLnBrk="1" latinLnBrk="0" hangingPunct="1">
                        <a:defRPr kumimoji="1" sz="1800" kern="1200">
                          <a:solidFill>
                            <a:schemeClr val="tx1"/>
                          </a:solidFill>
                          <a:latin typeface="游ゴシック"/>
                          <a:ea typeface="游ゴシック"/>
                        </a:defRPr>
                      </a:lvl8pPr>
                      <a:lvl9pPr marL="3657600" algn="l" defTabSz="914400" rtl="0" eaLnBrk="1" latinLnBrk="0" hangingPunct="1">
                        <a:defRPr kumimoji="1" sz="1800" kern="1200">
                          <a:solidFill>
                            <a:schemeClr val="tx1"/>
                          </a:solidFill>
                          <a:latin typeface="游ゴシック"/>
                          <a:ea typeface="游ゴシック"/>
                        </a:defRPr>
                      </a:lvl9pPr>
                    </a:lstStyle>
                    <a:p>
                      <a:r>
                        <a:rPr kumimoji="1" lang="ja-JP" altLang="en-US" sz="1200" b="1" dirty="0">
                          <a:solidFill>
                            <a:schemeClr val="tx1"/>
                          </a:solidFill>
                          <a:latin typeface="+mn-ea"/>
                          <a:ea typeface="+mn-ea"/>
                        </a:rPr>
                        <a:t>システム</a:t>
                      </a:r>
                      <a:endParaRPr kumimoji="1" lang="en-US" altLang="ja-JP" sz="1200" b="1" dirty="0">
                        <a:solidFill>
                          <a:schemeClr val="tx1"/>
                        </a:solidFill>
                        <a:latin typeface="+mn-ea"/>
                        <a:ea typeface="+mn-ea"/>
                      </a:endParaRPr>
                    </a:p>
                    <a:p>
                      <a:r>
                        <a:rPr kumimoji="1" lang="en-US" altLang="ja-JP" sz="1200" b="1" dirty="0">
                          <a:solidFill>
                            <a:schemeClr val="tx1"/>
                          </a:solidFill>
                          <a:latin typeface="+mn-ea"/>
                          <a:ea typeface="+mn-ea"/>
                        </a:rPr>
                        <a:t>(</a:t>
                      </a:r>
                      <a:r>
                        <a:rPr kumimoji="1" lang="ja-JP" altLang="en-US" sz="1200" b="1" dirty="0">
                          <a:solidFill>
                            <a:schemeClr val="tx1"/>
                          </a:solidFill>
                          <a:latin typeface="+mn-ea"/>
                          <a:ea typeface="+mn-ea"/>
                        </a:rPr>
                        <a:t>機器の集合</a:t>
                      </a:r>
                      <a:r>
                        <a:rPr kumimoji="1" lang="en-US" altLang="ja-JP" sz="1200" b="1" dirty="0">
                          <a:solidFill>
                            <a:schemeClr val="tx1"/>
                          </a:solidFill>
                          <a:latin typeface="+mn-ea"/>
                          <a:ea typeface="+mn-ea"/>
                        </a:rPr>
                        <a:t>)</a:t>
                      </a:r>
                    </a:p>
                  </a:txBody>
                  <a:tcPr>
                    <a:lnL w="12700" cmpd="sng">
                      <a:noFill/>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kumimoji="1" sz="1800" kern="1200">
                          <a:solidFill>
                            <a:schemeClr val="tx1"/>
                          </a:solidFill>
                          <a:latin typeface="游ゴシック"/>
                          <a:ea typeface="游ゴシック"/>
                        </a:defRPr>
                      </a:lvl1pPr>
                      <a:lvl2pPr marL="457200" algn="l" defTabSz="914400" rtl="0" eaLnBrk="1" latinLnBrk="0" hangingPunct="1">
                        <a:defRPr kumimoji="1" sz="1800" kern="1200">
                          <a:solidFill>
                            <a:schemeClr val="tx1"/>
                          </a:solidFill>
                          <a:latin typeface="游ゴシック"/>
                          <a:ea typeface="游ゴシック"/>
                        </a:defRPr>
                      </a:lvl2pPr>
                      <a:lvl3pPr marL="914400" algn="l" defTabSz="914400" rtl="0" eaLnBrk="1" latinLnBrk="0" hangingPunct="1">
                        <a:defRPr kumimoji="1" sz="1800" kern="1200">
                          <a:solidFill>
                            <a:schemeClr val="tx1"/>
                          </a:solidFill>
                          <a:latin typeface="游ゴシック"/>
                          <a:ea typeface="游ゴシック"/>
                        </a:defRPr>
                      </a:lvl3pPr>
                      <a:lvl4pPr marL="1371600" algn="l" defTabSz="914400" rtl="0" eaLnBrk="1" latinLnBrk="0" hangingPunct="1">
                        <a:defRPr kumimoji="1" sz="1800" kern="1200">
                          <a:solidFill>
                            <a:schemeClr val="tx1"/>
                          </a:solidFill>
                          <a:latin typeface="游ゴシック"/>
                          <a:ea typeface="游ゴシック"/>
                        </a:defRPr>
                      </a:lvl4pPr>
                      <a:lvl5pPr marL="1828800" algn="l" defTabSz="914400" rtl="0" eaLnBrk="1" latinLnBrk="0" hangingPunct="1">
                        <a:defRPr kumimoji="1" sz="1800" kern="1200">
                          <a:solidFill>
                            <a:schemeClr val="tx1"/>
                          </a:solidFill>
                          <a:latin typeface="游ゴシック"/>
                          <a:ea typeface="游ゴシック"/>
                        </a:defRPr>
                      </a:lvl5pPr>
                      <a:lvl6pPr marL="2286000" algn="l" defTabSz="914400" rtl="0" eaLnBrk="1" latinLnBrk="0" hangingPunct="1">
                        <a:defRPr kumimoji="1" sz="1800" kern="1200">
                          <a:solidFill>
                            <a:schemeClr val="tx1"/>
                          </a:solidFill>
                          <a:latin typeface="游ゴシック"/>
                          <a:ea typeface="游ゴシック"/>
                        </a:defRPr>
                      </a:lvl6pPr>
                      <a:lvl7pPr marL="2743200" algn="l" defTabSz="914400" rtl="0" eaLnBrk="1" latinLnBrk="0" hangingPunct="1">
                        <a:defRPr kumimoji="1" sz="1800" kern="1200">
                          <a:solidFill>
                            <a:schemeClr val="tx1"/>
                          </a:solidFill>
                          <a:latin typeface="游ゴシック"/>
                          <a:ea typeface="游ゴシック"/>
                        </a:defRPr>
                      </a:lvl7pPr>
                      <a:lvl8pPr marL="3200400" algn="l" defTabSz="914400" rtl="0" eaLnBrk="1" latinLnBrk="0" hangingPunct="1">
                        <a:defRPr kumimoji="1" sz="1800" kern="1200">
                          <a:solidFill>
                            <a:schemeClr val="tx1"/>
                          </a:solidFill>
                          <a:latin typeface="游ゴシック"/>
                          <a:ea typeface="游ゴシック"/>
                        </a:defRPr>
                      </a:lvl8pPr>
                      <a:lvl9pPr marL="3657600" algn="l" defTabSz="914400" rtl="0" eaLnBrk="1" latinLnBrk="0" hangingPunct="1">
                        <a:defRPr kumimoji="1" sz="1800" kern="1200">
                          <a:solidFill>
                            <a:schemeClr val="tx1"/>
                          </a:solidFill>
                          <a:latin typeface="游ゴシック"/>
                          <a:ea typeface="游ゴシック"/>
                        </a:defRPr>
                      </a:lvl9pPr>
                    </a:lstStyle>
                    <a:p>
                      <a:endParaRPr kumimoji="1" lang="ja-JP" altLang="en-US" sz="1200" dirty="0">
                        <a:solidFill>
                          <a:schemeClr val="tx1"/>
                        </a:solidFill>
                      </a:endParaRPr>
                    </a:p>
                  </a:txBody>
                  <a:tcPr>
                    <a:lnL w="12700" cap="flat" cmpd="sng" algn="ctr">
                      <a:solidFill>
                        <a:srgbClr val="FFFFFF">
                          <a:lumMod val="75000"/>
                        </a:srgb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98543524"/>
                  </a:ext>
                </a:extLst>
              </a:tr>
            </a:tbl>
          </a:graphicData>
        </a:graphic>
      </p:graphicFrame>
      <p:sp>
        <p:nvSpPr>
          <p:cNvPr id="224" name="矢印: 上下 223">
            <a:extLst>
              <a:ext uri="{FF2B5EF4-FFF2-40B4-BE49-F238E27FC236}">
                <a16:creationId xmlns:a16="http://schemas.microsoft.com/office/drawing/2014/main" id="{25912CEE-A8C1-45A7-BC52-2FB026942382}"/>
              </a:ext>
            </a:extLst>
          </p:cNvPr>
          <p:cNvSpPr/>
          <p:nvPr/>
        </p:nvSpPr>
        <p:spPr bwMode="auto">
          <a:xfrm>
            <a:off x="10827651" y="4879382"/>
            <a:ext cx="416470" cy="1632881"/>
          </a:xfrm>
          <a:prstGeom prst="upDownArrow">
            <a:avLst/>
          </a:prstGeom>
          <a:solidFill>
            <a:srgbClr val="D2BE00">
              <a:lumMod val="20000"/>
              <a:lumOff val="80000"/>
            </a:srgbClr>
          </a:solidFill>
          <a:ln w="1905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BIZ UDPゴシック" panose="020B0400000000000000" pitchFamily="50" charset="-128"/>
              <a:ea typeface="BIZ UDPゴシック" panose="020B0400000000000000" pitchFamily="50" charset="-128"/>
              <a:cs typeface="+mn-cs"/>
            </a:endParaRPr>
          </a:p>
        </p:txBody>
      </p:sp>
      <p:sp>
        <p:nvSpPr>
          <p:cNvPr id="223" name="矢印: 上下 222">
            <a:extLst>
              <a:ext uri="{FF2B5EF4-FFF2-40B4-BE49-F238E27FC236}">
                <a16:creationId xmlns:a16="http://schemas.microsoft.com/office/drawing/2014/main" id="{82318BE4-2340-4949-9617-0E9C884CE53D}"/>
              </a:ext>
            </a:extLst>
          </p:cNvPr>
          <p:cNvSpPr/>
          <p:nvPr/>
        </p:nvSpPr>
        <p:spPr bwMode="auto">
          <a:xfrm>
            <a:off x="11443031" y="1896955"/>
            <a:ext cx="416470" cy="4625316"/>
          </a:xfrm>
          <a:prstGeom prst="upDownArrow">
            <a:avLst/>
          </a:prstGeom>
          <a:solidFill>
            <a:srgbClr val="BE375A">
              <a:lumMod val="40000"/>
              <a:lumOff val="60000"/>
            </a:srgbClr>
          </a:solidFill>
          <a:ln w="1905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2" name="タイトル 1"/>
          <p:cNvSpPr>
            <a:spLocks noGrp="1"/>
          </p:cNvSpPr>
          <p:nvPr>
            <p:ph type="title"/>
          </p:nvPr>
        </p:nvSpPr>
        <p:spPr/>
        <p:txBody>
          <a:bodyPr/>
          <a:lstStyle/>
          <a:p>
            <a:r>
              <a:rPr kumimoji="1" lang="ja-JP" altLang="en-US" dirty="0"/>
              <a:t>自動化の範囲と</a:t>
            </a:r>
            <a:r>
              <a:rPr lang="ja-JP" altLang="en-US" dirty="0"/>
              <a:t>ステップの関係性</a:t>
            </a:r>
            <a:endParaRPr kumimoji="1" lang="ja-JP" altLang="en-US" dirty="0"/>
          </a:p>
        </p:txBody>
      </p:sp>
      <p:sp>
        <p:nvSpPr>
          <p:cNvPr id="24" name="正方形/長方形 23">
            <a:extLst>
              <a:ext uri="{FF2B5EF4-FFF2-40B4-BE49-F238E27FC236}">
                <a16:creationId xmlns:a16="http://schemas.microsoft.com/office/drawing/2014/main" id="{54099457-5D70-467C-860F-8827A38A3835}"/>
              </a:ext>
            </a:extLst>
          </p:cNvPr>
          <p:cNvSpPr/>
          <p:nvPr/>
        </p:nvSpPr>
        <p:spPr>
          <a:xfrm>
            <a:off x="1510038" y="2576228"/>
            <a:ext cx="9125508" cy="2233767"/>
          </a:xfrm>
          <a:prstGeom prst="rect">
            <a:avLst/>
          </a:prstGeom>
          <a:solidFill>
            <a:srgbClr val="CCFFFF"/>
          </a:solidFill>
          <a:ln w="19050" cap="flat" cmpd="sng" algn="ctr">
            <a:solidFill>
              <a:srgbClr val="000000"/>
            </a:solidFill>
            <a:prstDash val="solid"/>
          </a:ln>
          <a:effectLst/>
        </p:spPr>
        <p:txBody>
          <a:bodyPr rtlCol="0" anchor="t"/>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61" name="上下矢印 10">
            <a:extLst>
              <a:ext uri="{FF2B5EF4-FFF2-40B4-BE49-F238E27FC236}">
                <a16:creationId xmlns:a16="http://schemas.microsoft.com/office/drawing/2014/main" id="{4FC01BC7-9C6C-4733-9E20-DD727284E41E}"/>
              </a:ext>
            </a:extLst>
          </p:cNvPr>
          <p:cNvSpPr/>
          <p:nvPr/>
        </p:nvSpPr>
        <p:spPr>
          <a:xfrm>
            <a:off x="5796859" y="5401971"/>
            <a:ext cx="360000" cy="196903"/>
          </a:xfrm>
          <a:prstGeom prst="upDownArrow">
            <a:avLst>
              <a:gd name="adj1" fmla="val 50000"/>
              <a:gd name="adj2" fmla="val 29701"/>
            </a:avLst>
          </a:prstGeom>
          <a:solidFill>
            <a:srgbClr val="FFFFFF"/>
          </a:solidFill>
          <a:ln w="19050" cap="flat" cmpd="sng" algn="ctr">
            <a:solidFill>
              <a:srgbClr val="000000">
                <a:lumMod val="50000"/>
                <a:lumOff val="50000"/>
              </a:srgbClr>
            </a:solidFill>
            <a:prstDash val="solid"/>
          </a:ln>
          <a:effectLst/>
        </p:spPr>
        <p:txBody>
          <a:bodyPr rtlCol="0" anchor="t"/>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63" name="正方形/長方形 62">
            <a:extLst>
              <a:ext uri="{FF2B5EF4-FFF2-40B4-BE49-F238E27FC236}">
                <a16:creationId xmlns:a16="http://schemas.microsoft.com/office/drawing/2014/main" id="{AE3A52FE-14DE-472F-8FA1-EDE14EEAE1AC}"/>
              </a:ext>
            </a:extLst>
          </p:cNvPr>
          <p:cNvSpPr/>
          <p:nvPr/>
        </p:nvSpPr>
        <p:spPr>
          <a:xfrm>
            <a:off x="6190791" y="1896954"/>
            <a:ext cx="4441839" cy="576386"/>
          </a:xfrm>
          <a:prstGeom prst="rect">
            <a:avLst/>
          </a:prstGeom>
          <a:solidFill>
            <a:srgbClr val="FFFFFF"/>
          </a:solidFill>
          <a:ln w="19050" cap="flat" cmpd="sng" algn="ctr">
            <a:solidFill>
              <a:srgbClr val="000000"/>
            </a:solidFill>
            <a:prstDash val="solid"/>
          </a:ln>
          <a:effectLst/>
        </p:spPr>
        <p:txBody>
          <a:bodyPr rtlCol="0" anchor="t"/>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err="1">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ServiceNOW</a:t>
            </a:r>
            <a:endPar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a:p>
            <a:pPr marL="0" marR="0" lvl="0" indent="0"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a:t>
            </a:r>
            <a:r>
              <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運用</a:t>
            </a: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a:t>
            </a:r>
            <a:endPar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grpSp>
        <p:nvGrpSpPr>
          <p:cNvPr id="64" name="グループ化 63">
            <a:extLst>
              <a:ext uri="{FF2B5EF4-FFF2-40B4-BE49-F238E27FC236}">
                <a16:creationId xmlns:a16="http://schemas.microsoft.com/office/drawing/2014/main" id="{1B81C255-CACB-424F-8671-8D348E66D52C}"/>
              </a:ext>
            </a:extLst>
          </p:cNvPr>
          <p:cNvGrpSpPr/>
          <p:nvPr/>
        </p:nvGrpSpPr>
        <p:grpSpPr>
          <a:xfrm>
            <a:off x="7634371" y="1972796"/>
            <a:ext cx="2134826" cy="446596"/>
            <a:chOff x="3929700" y="449166"/>
            <a:chExt cx="2224200" cy="540000"/>
          </a:xfrm>
        </p:grpSpPr>
        <p:cxnSp>
          <p:nvCxnSpPr>
            <p:cNvPr id="88" name="直線コネクタ 87">
              <a:extLst>
                <a:ext uri="{FF2B5EF4-FFF2-40B4-BE49-F238E27FC236}">
                  <a16:creationId xmlns:a16="http://schemas.microsoft.com/office/drawing/2014/main" id="{5A3AE8E9-F104-47E5-B4EB-55AAC51FE5FF}"/>
                </a:ext>
              </a:extLst>
            </p:cNvPr>
            <p:cNvCxnSpPr/>
            <p:nvPr/>
          </p:nvCxnSpPr>
          <p:spPr>
            <a:xfrm>
              <a:off x="3929700" y="719166"/>
              <a:ext cx="2224200" cy="0"/>
            </a:xfrm>
            <a:prstGeom prst="line">
              <a:avLst/>
            </a:prstGeom>
            <a:noFill/>
            <a:ln w="12700" cap="flat" cmpd="sng" algn="ctr">
              <a:solidFill>
                <a:srgbClr val="000000">
                  <a:lumMod val="50000"/>
                  <a:lumOff val="50000"/>
                </a:srgbClr>
              </a:solidFill>
              <a:prstDash val="solid"/>
            </a:ln>
            <a:effectLst/>
          </p:spPr>
        </p:cxnSp>
        <p:grpSp>
          <p:nvGrpSpPr>
            <p:cNvPr id="89" name="グループ化 88">
              <a:extLst>
                <a:ext uri="{FF2B5EF4-FFF2-40B4-BE49-F238E27FC236}">
                  <a16:creationId xmlns:a16="http://schemas.microsoft.com/office/drawing/2014/main" id="{24E4EDB2-1974-4310-AF42-570B88A60D67}"/>
                </a:ext>
              </a:extLst>
            </p:cNvPr>
            <p:cNvGrpSpPr/>
            <p:nvPr/>
          </p:nvGrpSpPr>
          <p:grpSpPr>
            <a:xfrm>
              <a:off x="4060881" y="449166"/>
              <a:ext cx="1961838" cy="540000"/>
              <a:chOff x="4031036" y="449166"/>
              <a:chExt cx="1961838" cy="540000"/>
            </a:xfrm>
          </p:grpSpPr>
          <p:sp>
            <p:nvSpPr>
              <p:cNvPr id="90" name="楕円 89">
                <a:extLst>
                  <a:ext uri="{FF2B5EF4-FFF2-40B4-BE49-F238E27FC236}">
                    <a16:creationId xmlns:a16="http://schemas.microsoft.com/office/drawing/2014/main" id="{3B640A16-88E4-4580-B613-3278635583A2}"/>
                  </a:ext>
                </a:extLst>
              </p:cNvPr>
              <p:cNvSpPr/>
              <p:nvPr/>
            </p:nvSpPr>
            <p:spPr>
              <a:xfrm>
                <a:off x="4031036" y="449166"/>
                <a:ext cx="540000" cy="540000"/>
              </a:xfrm>
              <a:prstGeom prst="ellipse">
                <a:avLst/>
              </a:prstGeom>
              <a:solidFill>
                <a:srgbClr val="FFFFFF"/>
              </a:solidFill>
              <a:ln w="19050" cap="flat" cmpd="sng" algn="ctr">
                <a:solidFill>
                  <a:srgbClr val="000000">
                    <a:lumMod val="50000"/>
                    <a:lumOff val="50000"/>
                  </a:srgbClr>
                </a:solidFill>
                <a:prstDash val="solid"/>
              </a:ln>
              <a:effectLst/>
            </p:spPr>
            <p:txBody>
              <a:bodyPr wrap="none" rtlCol="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A</a:t>
                </a:r>
                <a:r>
                  <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組織</a:t>
                </a:r>
              </a:p>
            </p:txBody>
          </p:sp>
          <p:sp>
            <p:nvSpPr>
              <p:cNvPr id="91" name="楕円 90">
                <a:extLst>
                  <a:ext uri="{FF2B5EF4-FFF2-40B4-BE49-F238E27FC236}">
                    <a16:creationId xmlns:a16="http://schemas.microsoft.com/office/drawing/2014/main" id="{DDABE16E-F7AC-416A-94AC-BAF9753AB06D}"/>
                  </a:ext>
                </a:extLst>
              </p:cNvPr>
              <p:cNvSpPr/>
              <p:nvPr/>
            </p:nvSpPr>
            <p:spPr>
              <a:xfrm>
                <a:off x="4741955" y="449166"/>
                <a:ext cx="540000" cy="540000"/>
              </a:xfrm>
              <a:prstGeom prst="ellipse">
                <a:avLst/>
              </a:prstGeom>
              <a:solidFill>
                <a:srgbClr val="FFFFFF"/>
              </a:solidFill>
              <a:ln w="19050" cap="flat" cmpd="sng" algn="ctr">
                <a:solidFill>
                  <a:srgbClr val="000000">
                    <a:lumMod val="50000"/>
                    <a:lumOff val="50000"/>
                  </a:srgbClr>
                </a:solidFill>
                <a:prstDash val="solid"/>
              </a:ln>
              <a:effectLst/>
            </p:spPr>
            <p:txBody>
              <a:bodyPr wrap="none" rtlCol="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B</a:t>
                </a:r>
                <a:r>
                  <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組織</a:t>
                </a:r>
              </a:p>
            </p:txBody>
          </p:sp>
          <p:sp>
            <p:nvSpPr>
              <p:cNvPr id="92" name="楕円 91">
                <a:extLst>
                  <a:ext uri="{FF2B5EF4-FFF2-40B4-BE49-F238E27FC236}">
                    <a16:creationId xmlns:a16="http://schemas.microsoft.com/office/drawing/2014/main" id="{E2B8AE0B-15DD-4FCC-86F5-67EC12FEA7B9}"/>
                  </a:ext>
                </a:extLst>
              </p:cNvPr>
              <p:cNvSpPr/>
              <p:nvPr/>
            </p:nvSpPr>
            <p:spPr>
              <a:xfrm>
                <a:off x="5452874" y="449166"/>
                <a:ext cx="540000" cy="540000"/>
              </a:xfrm>
              <a:prstGeom prst="ellipse">
                <a:avLst/>
              </a:prstGeom>
              <a:solidFill>
                <a:srgbClr val="FFFFFF"/>
              </a:solidFill>
              <a:ln w="19050" cap="flat" cmpd="sng" algn="ctr">
                <a:solidFill>
                  <a:srgbClr val="000000">
                    <a:lumMod val="50000"/>
                    <a:lumOff val="50000"/>
                  </a:srgbClr>
                </a:solidFill>
                <a:prstDash val="solid"/>
              </a:ln>
              <a:effectLst/>
            </p:spPr>
            <p:txBody>
              <a:bodyPr wrap="none" rtlCol="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ジョブ</a:t>
                </a: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
                </a:r>
                <a:b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br>
                <a:r>
                  <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実行</a:t>
                </a:r>
              </a:p>
            </p:txBody>
          </p:sp>
        </p:grpSp>
      </p:grpSp>
      <p:sp>
        <p:nvSpPr>
          <p:cNvPr id="65" name="下矢印 44">
            <a:extLst>
              <a:ext uri="{FF2B5EF4-FFF2-40B4-BE49-F238E27FC236}">
                <a16:creationId xmlns:a16="http://schemas.microsoft.com/office/drawing/2014/main" id="{4FAA2B5C-32C5-44F7-BF55-4526F212C5EB}"/>
              </a:ext>
            </a:extLst>
          </p:cNvPr>
          <p:cNvSpPr/>
          <p:nvPr/>
        </p:nvSpPr>
        <p:spPr>
          <a:xfrm>
            <a:off x="9238951" y="2436452"/>
            <a:ext cx="381408" cy="267266"/>
          </a:xfrm>
          <a:prstGeom prst="downArrow">
            <a:avLst/>
          </a:prstGeom>
          <a:solidFill>
            <a:srgbClr val="FFFFFF"/>
          </a:solidFill>
          <a:ln w="19050" cap="flat" cmpd="sng" algn="ctr">
            <a:solidFill>
              <a:srgbClr val="000000"/>
            </a:solidFill>
            <a:prstDash val="solid"/>
          </a:ln>
          <a:effectLst/>
        </p:spPr>
        <p:txBody>
          <a:bodyPr rtlCol="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BIZ UDPゴシック" panose="020B0400000000000000" pitchFamily="50" charset="-128"/>
              <a:ea typeface="BIZ UDPゴシック" panose="020B0400000000000000" pitchFamily="50" charset="-128"/>
              <a:cs typeface="+mn-cs"/>
            </a:endParaRPr>
          </a:p>
        </p:txBody>
      </p:sp>
      <p:sp>
        <p:nvSpPr>
          <p:cNvPr id="66" name="正方形/長方形 65">
            <a:extLst>
              <a:ext uri="{FF2B5EF4-FFF2-40B4-BE49-F238E27FC236}">
                <a16:creationId xmlns:a16="http://schemas.microsoft.com/office/drawing/2014/main" id="{CBCA4886-88B2-47EC-AFB8-49C47FA5E7CB}"/>
              </a:ext>
            </a:extLst>
          </p:cNvPr>
          <p:cNvSpPr/>
          <p:nvPr/>
        </p:nvSpPr>
        <p:spPr>
          <a:xfrm>
            <a:off x="1487360" y="1891172"/>
            <a:ext cx="4536630" cy="581168"/>
          </a:xfrm>
          <a:prstGeom prst="rect">
            <a:avLst/>
          </a:prstGeom>
          <a:solidFill>
            <a:srgbClr val="FFFFFF"/>
          </a:solidFill>
          <a:ln w="19050" cap="flat" cmpd="sng" algn="ctr">
            <a:solidFill>
              <a:srgbClr val="000000"/>
            </a:solidFill>
            <a:prstDash val="solid"/>
          </a:ln>
          <a:effectLst/>
        </p:spPr>
        <p:txBody>
          <a:bodyPr rtlCol="0" anchor="t"/>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defTabSz="914377"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プロジェクトごと</a:t>
            </a:r>
            <a:endPar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a:p>
            <a:pPr marL="0" marR="0" lvl="0" indent="0"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a:t>
            </a:r>
            <a:r>
              <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開発</a:t>
            </a: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a:t>
            </a:r>
            <a:r>
              <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構築</a:t>
            </a: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a:t>
            </a:r>
          </a:p>
        </p:txBody>
      </p:sp>
      <p:grpSp>
        <p:nvGrpSpPr>
          <p:cNvPr id="67" name="グループ化 66">
            <a:extLst>
              <a:ext uri="{FF2B5EF4-FFF2-40B4-BE49-F238E27FC236}">
                <a16:creationId xmlns:a16="http://schemas.microsoft.com/office/drawing/2014/main" id="{91AE8212-3784-4F15-8790-49A2C7AD8AB1}"/>
              </a:ext>
            </a:extLst>
          </p:cNvPr>
          <p:cNvGrpSpPr/>
          <p:nvPr/>
        </p:nvGrpSpPr>
        <p:grpSpPr>
          <a:xfrm>
            <a:off x="3303385" y="1957204"/>
            <a:ext cx="2134826" cy="446596"/>
            <a:chOff x="3929700" y="449166"/>
            <a:chExt cx="2224200" cy="540000"/>
          </a:xfrm>
        </p:grpSpPr>
        <p:cxnSp>
          <p:nvCxnSpPr>
            <p:cNvPr id="83" name="直線コネクタ 82">
              <a:extLst>
                <a:ext uri="{FF2B5EF4-FFF2-40B4-BE49-F238E27FC236}">
                  <a16:creationId xmlns:a16="http://schemas.microsoft.com/office/drawing/2014/main" id="{6F69E258-E6EE-49D7-8DD0-B3A53F8A338B}"/>
                </a:ext>
              </a:extLst>
            </p:cNvPr>
            <p:cNvCxnSpPr/>
            <p:nvPr/>
          </p:nvCxnSpPr>
          <p:spPr>
            <a:xfrm>
              <a:off x="3929700" y="719166"/>
              <a:ext cx="2224200" cy="0"/>
            </a:xfrm>
            <a:prstGeom prst="line">
              <a:avLst/>
            </a:prstGeom>
            <a:noFill/>
            <a:ln w="12700" cap="flat" cmpd="sng" algn="ctr">
              <a:solidFill>
                <a:srgbClr val="000000">
                  <a:lumMod val="50000"/>
                  <a:lumOff val="50000"/>
                </a:srgbClr>
              </a:solidFill>
              <a:prstDash val="solid"/>
            </a:ln>
            <a:effectLst/>
          </p:spPr>
        </p:cxnSp>
        <p:grpSp>
          <p:nvGrpSpPr>
            <p:cNvPr id="84" name="グループ化 83">
              <a:extLst>
                <a:ext uri="{FF2B5EF4-FFF2-40B4-BE49-F238E27FC236}">
                  <a16:creationId xmlns:a16="http://schemas.microsoft.com/office/drawing/2014/main" id="{DE5A8918-A4CA-40C3-BDC2-E5122B79BA3A}"/>
                </a:ext>
              </a:extLst>
            </p:cNvPr>
            <p:cNvGrpSpPr/>
            <p:nvPr/>
          </p:nvGrpSpPr>
          <p:grpSpPr>
            <a:xfrm>
              <a:off x="4060881" y="449166"/>
              <a:ext cx="1961838" cy="540000"/>
              <a:chOff x="4031036" y="449166"/>
              <a:chExt cx="1961838" cy="540000"/>
            </a:xfrm>
          </p:grpSpPr>
          <p:sp>
            <p:nvSpPr>
              <p:cNvPr id="85" name="楕円 84">
                <a:extLst>
                  <a:ext uri="{FF2B5EF4-FFF2-40B4-BE49-F238E27FC236}">
                    <a16:creationId xmlns:a16="http://schemas.microsoft.com/office/drawing/2014/main" id="{6025A985-48FF-4F10-868C-BE0214CD5F15}"/>
                  </a:ext>
                </a:extLst>
              </p:cNvPr>
              <p:cNvSpPr/>
              <p:nvPr/>
            </p:nvSpPr>
            <p:spPr>
              <a:xfrm>
                <a:off x="4031036" y="449166"/>
                <a:ext cx="540000" cy="540000"/>
              </a:xfrm>
              <a:prstGeom prst="ellipse">
                <a:avLst/>
              </a:prstGeom>
              <a:solidFill>
                <a:srgbClr val="FFFFFF"/>
              </a:solidFill>
              <a:ln w="19050" cap="flat" cmpd="sng" algn="ctr">
                <a:solidFill>
                  <a:srgbClr val="000000">
                    <a:lumMod val="50000"/>
                    <a:lumOff val="50000"/>
                  </a:srgbClr>
                </a:solidFill>
                <a:prstDash val="solid"/>
              </a:ln>
              <a:effectLst/>
            </p:spPr>
            <p:txBody>
              <a:bodyPr wrap="none" rtlCol="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A</a:t>
                </a:r>
                <a:r>
                  <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組織</a:t>
                </a:r>
              </a:p>
            </p:txBody>
          </p:sp>
          <p:sp>
            <p:nvSpPr>
              <p:cNvPr id="86" name="楕円 85">
                <a:extLst>
                  <a:ext uri="{FF2B5EF4-FFF2-40B4-BE49-F238E27FC236}">
                    <a16:creationId xmlns:a16="http://schemas.microsoft.com/office/drawing/2014/main" id="{EC7D9003-D024-4F74-839B-98EBC67A2D95}"/>
                  </a:ext>
                </a:extLst>
              </p:cNvPr>
              <p:cNvSpPr/>
              <p:nvPr/>
            </p:nvSpPr>
            <p:spPr>
              <a:xfrm>
                <a:off x="4741955" y="449166"/>
                <a:ext cx="540000" cy="540000"/>
              </a:xfrm>
              <a:prstGeom prst="ellipse">
                <a:avLst/>
              </a:prstGeom>
              <a:solidFill>
                <a:srgbClr val="FFFFFF"/>
              </a:solidFill>
              <a:ln w="19050" cap="flat" cmpd="sng" algn="ctr">
                <a:solidFill>
                  <a:srgbClr val="000000">
                    <a:lumMod val="50000"/>
                    <a:lumOff val="50000"/>
                  </a:srgbClr>
                </a:solidFill>
                <a:prstDash val="solid"/>
              </a:ln>
              <a:effectLst/>
            </p:spPr>
            <p:txBody>
              <a:bodyPr wrap="none" rtlCol="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B</a:t>
                </a:r>
                <a:r>
                  <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組織</a:t>
                </a:r>
              </a:p>
            </p:txBody>
          </p:sp>
          <p:sp>
            <p:nvSpPr>
              <p:cNvPr id="87" name="楕円 86">
                <a:extLst>
                  <a:ext uri="{FF2B5EF4-FFF2-40B4-BE49-F238E27FC236}">
                    <a16:creationId xmlns:a16="http://schemas.microsoft.com/office/drawing/2014/main" id="{9DDC9920-863C-4AAA-A848-5BCF4DDB630A}"/>
                  </a:ext>
                </a:extLst>
              </p:cNvPr>
              <p:cNvSpPr/>
              <p:nvPr/>
            </p:nvSpPr>
            <p:spPr>
              <a:xfrm>
                <a:off x="5452874" y="449166"/>
                <a:ext cx="540000" cy="540000"/>
              </a:xfrm>
              <a:prstGeom prst="ellipse">
                <a:avLst/>
              </a:prstGeom>
              <a:solidFill>
                <a:srgbClr val="FFFFFF"/>
              </a:solidFill>
              <a:ln w="19050" cap="flat" cmpd="sng" algn="ctr">
                <a:solidFill>
                  <a:srgbClr val="000000">
                    <a:lumMod val="50000"/>
                    <a:lumOff val="50000"/>
                  </a:srgbClr>
                </a:solidFill>
                <a:prstDash val="solid"/>
              </a:ln>
              <a:effectLst/>
            </p:spPr>
            <p:txBody>
              <a:bodyPr wrap="none" rtlCol="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ジョブ</a:t>
                </a: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
                </a:r>
                <a:b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br>
                <a:r>
                  <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実行</a:t>
                </a:r>
              </a:p>
            </p:txBody>
          </p:sp>
        </p:grpSp>
      </p:grpSp>
      <p:sp>
        <p:nvSpPr>
          <p:cNvPr id="68" name="下矢印 43">
            <a:extLst>
              <a:ext uri="{FF2B5EF4-FFF2-40B4-BE49-F238E27FC236}">
                <a16:creationId xmlns:a16="http://schemas.microsoft.com/office/drawing/2014/main" id="{7D55E02D-2DBB-4215-B623-1D12A6C02F1D}"/>
              </a:ext>
            </a:extLst>
          </p:cNvPr>
          <p:cNvSpPr/>
          <p:nvPr/>
        </p:nvSpPr>
        <p:spPr>
          <a:xfrm>
            <a:off x="4907965" y="2420860"/>
            <a:ext cx="381408" cy="267266"/>
          </a:xfrm>
          <a:prstGeom prst="downArrow">
            <a:avLst/>
          </a:prstGeom>
          <a:solidFill>
            <a:srgbClr val="FFFFFF"/>
          </a:solidFill>
          <a:ln w="19050" cap="flat" cmpd="sng" algn="ctr">
            <a:solidFill>
              <a:srgbClr val="000000"/>
            </a:solidFill>
            <a:prstDash val="solid"/>
          </a:ln>
          <a:effectLst/>
        </p:spPr>
        <p:txBody>
          <a:bodyPr rtlCol="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BIZ UDPゴシック" panose="020B0400000000000000" pitchFamily="50" charset="-128"/>
              <a:ea typeface="BIZ UDPゴシック" panose="020B0400000000000000" pitchFamily="50" charset="-128"/>
              <a:cs typeface="+mn-cs"/>
            </a:endParaRPr>
          </a:p>
        </p:txBody>
      </p:sp>
      <p:sp>
        <p:nvSpPr>
          <p:cNvPr id="98" name="テキスト プレースホルダー 7">
            <a:extLst>
              <a:ext uri="{FF2B5EF4-FFF2-40B4-BE49-F238E27FC236}">
                <a16:creationId xmlns:a16="http://schemas.microsoft.com/office/drawing/2014/main" id="{CF962E02-E44F-4EED-B0A8-28C982447C2C}"/>
              </a:ext>
            </a:extLst>
          </p:cNvPr>
          <p:cNvSpPr txBox="1">
            <a:spLocks/>
          </p:cNvSpPr>
          <p:nvPr/>
        </p:nvSpPr>
        <p:spPr bwMode="gray">
          <a:xfrm>
            <a:off x="149914" y="717878"/>
            <a:ext cx="11712168" cy="1037726"/>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121920" tIns="144000" rIns="121920" bIns="6096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fontAlgn="auto">
              <a:spcBef>
                <a:spcPts val="0"/>
              </a:spcBef>
              <a:spcAft>
                <a:spcPts val="0"/>
              </a:spcAft>
              <a:buClr>
                <a:srgbClr val="002B62"/>
              </a:buClr>
              <a:defRPr/>
            </a:pPr>
            <a:r>
              <a:rPr lang="en-US" altLang="ja-JP" sz="3200" b="1" kern="0" dirty="0">
                <a:solidFill>
                  <a:srgbClr val="C00000"/>
                </a:solidFill>
                <a:effectLst>
                  <a:glow rad="152400">
                    <a:srgbClr val="FFFFFF"/>
                  </a:glow>
                </a:effectLst>
                <a:latin typeface="メイリオ"/>
                <a:ea typeface="メイリオ"/>
                <a:cs typeface="+mn-cs"/>
              </a:rPr>
              <a:t>Step</a:t>
            </a:r>
            <a:r>
              <a:rPr kumimoji="1" lang="ja-JP" altLang="en-US" sz="3200" b="1" i="0" u="none" strike="noStrike" kern="0" cap="none" spc="0" normalizeH="0" baseline="0" noProof="0" dirty="0">
                <a:ln>
                  <a:noFill/>
                </a:ln>
                <a:solidFill>
                  <a:srgbClr val="C00000"/>
                </a:solidFill>
                <a:effectLst>
                  <a:glow rad="152400">
                    <a:srgbClr val="FFFFFF"/>
                  </a:glow>
                </a:effectLst>
                <a:uLnTx/>
                <a:uFillTx/>
                <a:latin typeface="メイリオ"/>
                <a:ea typeface="メイリオ"/>
                <a:cs typeface="+mn-cs"/>
              </a:rPr>
              <a:t>２のみ実施 </a:t>
            </a:r>
            <a:r>
              <a:rPr kumimoji="1" lang="ja-JP" altLang="en-US" sz="3200" b="1" i="0" u="none" strike="noStrike" kern="0" cap="none" spc="0" normalizeH="0" baseline="0" noProof="0" dirty="0">
                <a:ln>
                  <a:noFill/>
                </a:ln>
                <a:solidFill>
                  <a:srgbClr val="005DD6"/>
                </a:solidFill>
                <a:effectLst>
                  <a:glow rad="152400">
                    <a:srgbClr val="FFFFFF"/>
                  </a:glow>
                </a:effectLst>
                <a:uLnTx/>
                <a:uFillTx/>
                <a:latin typeface="メイリオ"/>
                <a:ea typeface="メイリオ"/>
                <a:cs typeface="+mn-cs"/>
              </a:rPr>
              <a:t>⇒ 「狭義の自動化」 </a:t>
            </a:r>
            <a:endParaRPr kumimoji="1" lang="en-US" altLang="ja-JP" sz="3200" b="1" i="0" u="none" strike="noStrike" kern="0" cap="none" spc="0" normalizeH="0" baseline="0" noProof="0" dirty="0">
              <a:ln>
                <a:noFill/>
              </a:ln>
              <a:solidFill>
                <a:srgbClr val="C00000"/>
              </a:solidFill>
              <a:effectLst>
                <a:glow rad="152400">
                  <a:srgbClr val="FFFFFF"/>
                </a:glow>
              </a:effectLst>
              <a:uLnTx/>
              <a:uFillTx/>
              <a:latin typeface="メイリオ"/>
              <a:ea typeface="メイリオ"/>
              <a:cs typeface="+mn-cs"/>
            </a:endParaRPr>
          </a:p>
          <a:p>
            <a:pPr fontAlgn="auto">
              <a:spcBef>
                <a:spcPts val="0"/>
              </a:spcBef>
              <a:spcAft>
                <a:spcPts val="0"/>
              </a:spcAft>
              <a:buClr>
                <a:srgbClr val="002B62"/>
              </a:buClr>
              <a:defRPr/>
            </a:pPr>
            <a:r>
              <a:rPr kumimoji="1" lang="en-US" altLang="ja-JP" sz="3200" b="1" i="0" u="none" strike="noStrike" kern="0" cap="none" spc="0" normalizeH="0" baseline="0" noProof="0" dirty="0">
                <a:ln>
                  <a:noFill/>
                </a:ln>
                <a:solidFill>
                  <a:srgbClr val="C00000"/>
                </a:solidFill>
                <a:effectLst>
                  <a:glow rad="152400">
                    <a:srgbClr val="FFFFFF"/>
                  </a:glow>
                </a:effectLst>
                <a:uLnTx/>
                <a:uFillTx/>
                <a:latin typeface="メイリオ"/>
                <a:ea typeface="メイリオ"/>
                <a:cs typeface="+mn-cs"/>
              </a:rPr>
              <a:t>Step</a:t>
            </a:r>
            <a:r>
              <a:rPr kumimoji="1" lang="ja-JP" altLang="en-US" sz="3200" b="1" i="0" u="none" strike="noStrike" kern="0" cap="none" spc="0" normalizeH="0" baseline="0" noProof="0" dirty="0">
                <a:ln>
                  <a:noFill/>
                </a:ln>
                <a:solidFill>
                  <a:srgbClr val="C00000"/>
                </a:solidFill>
                <a:effectLst>
                  <a:glow rad="152400">
                    <a:srgbClr val="FFFFFF"/>
                  </a:glow>
                </a:effectLst>
                <a:uLnTx/>
                <a:uFillTx/>
                <a:latin typeface="メイリオ"/>
                <a:ea typeface="メイリオ"/>
                <a:cs typeface="+mn-cs"/>
              </a:rPr>
              <a:t>１～</a:t>
            </a:r>
            <a:r>
              <a:rPr kumimoji="1" lang="en-US" altLang="ja-JP" sz="3200" b="1" i="0" u="none" strike="noStrike" kern="0" cap="none" spc="0" normalizeH="0" baseline="0" noProof="0" dirty="0">
                <a:ln>
                  <a:noFill/>
                </a:ln>
                <a:solidFill>
                  <a:srgbClr val="C00000"/>
                </a:solidFill>
                <a:effectLst>
                  <a:glow rad="152400">
                    <a:srgbClr val="FFFFFF"/>
                  </a:glow>
                </a:effectLst>
                <a:uLnTx/>
                <a:uFillTx/>
                <a:latin typeface="メイリオ"/>
                <a:ea typeface="メイリオ"/>
                <a:cs typeface="+mn-cs"/>
              </a:rPr>
              <a:t>Step</a:t>
            </a:r>
            <a:r>
              <a:rPr kumimoji="1" lang="ja-JP" altLang="en-US" sz="3200" b="1" i="0" u="none" strike="noStrike" kern="0" cap="none" spc="0" normalizeH="0" baseline="0" noProof="0" dirty="0">
                <a:ln>
                  <a:noFill/>
                </a:ln>
                <a:solidFill>
                  <a:srgbClr val="C00000"/>
                </a:solidFill>
                <a:effectLst>
                  <a:glow rad="152400">
                    <a:srgbClr val="FFFFFF"/>
                  </a:glow>
                </a:effectLst>
                <a:uLnTx/>
                <a:uFillTx/>
                <a:latin typeface="メイリオ"/>
                <a:ea typeface="メイリオ"/>
                <a:cs typeface="+mn-cs"/>
              </a:rPr>
              <a:t>３を実施 </a:t>
            </a:r>
            <a:r>
              <a:rPr kumimoji="1" lang="ja-JP" altLang="en-US" sz="3200" b="1" i="0" u="none" strike="noStrike" kern="0" cap="none" spc="0" normalizeH="0" baseline="0" noProof="0" dirty="0">
                <a:ln>
                  <a:noFill/>
                </a:ln>
                <a:solidFill>
                  <a:srgbClr val="005DD6"/>
                </a:solidFill>
                <a:effectLst>
                  <a:glow rad="152400">
                    <a:srgbClr val="FFFFFF"/>
                  </a:glow>
                </a:effectLst>
                <a:uLnTx/>
                <a:uFillTx/>
                <a:latin typeface="メイリオ"/>
                <a:ea typeface="メイリオ"/>
                <a:cs typeface="+mn-cs"/>
              </a:rPr>
              <a:t>⇒ 「広義の自動化」</a:t>
            </a:r>
            <a:endParaRPr kumimoji="1" lang="en-US" altLang="ja-JP" sz="3200" b="1" i="0" u="none" strike="noStrike" kern="0" cap="none" spc="0" normalizeH="0" baseline="0" noProof="0" dirty="0">
              <a:ln>
                <a:noFill/>
              </a:ln>
              <a:solidFill>
                <a:srgbClr val="005DD6"/>
              </a:solidFill>
              <a:effectLst>
                <a:glow rad="152400">
                  <a:srgbClr val="FFFFFF"/>
                </a:glow>
              </a:effectLst>
              <a:uLnTx/>
              <a:uFillTx/>
              <a:latin typeface="メイリオ"/>
              <a:ea typeface="メイリオ"/>
              <a:cs typeface="+mn-cs"/>
            </a:endParaRPr>
          </a:p>
        </p:txBody>
      </p:sp>
      <p:sp>
        <p:nvSpPr>
          <p:cNvPr id="100" name="正方形/長方形 99">
            <a:extLst>
              <a:ext uri="{FF2B5EF4-FFF2-40B4-BE49-F238E27FC236}">
                <a16:creationId xmlns:a16="http://schemas.microsoft.com/office/drawing/2014/main" id="{AA9F37C1-FECB-4A83-A873-5A56C995DBA4}"/>
              </a:ext>
            </a:extLst>
          </p:cNvPr>
          <p:cNvSpPr/>
          <p:nvPr/>
        </p:nvSpPr>
        <p:spPr>
          <a:xfrm>
            <a:off x="3010777" y="4477248"/>
            <a:ext cx="2520567" cy="247932"/>
          </a:xfrm>
          <a:prstGeom prst="rect">
            <a:avLst/>
          </a:prstGeom>
          <a:solidFill>
            <a:srgbClr val="FFFFFF"/>
          </a:solidFill>
          <a:ln w="19050" cap="flat" cmpd="sng" algn="ctr">
            <a:solidFill>
              <a:srgbClr val="000000">
                <a:lumMod val="50000"/>
                <a:lumOff val="50000"/>
              </a:srgbClr>
            </a:solidFill>
            <a:prstDash val="solid"/>
          </a:ln>
          <a:effectLst/>
        </p:spPr>
        <p:txBody>
          <a:bodyPr tIns="72000" bIns="108000"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Terraform</a:t>
            </a:r>
            <a:r>
              <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連携機能</a:t>
            </a:r>
          </a:p>
        </p:txBody>
      </p:sp>
      <p:sp>
        <p:nvSpPr>
          <p:cNvPr id="101" name="正方形/長方形 100">
            <a:extLst>
              <a:ext uri="{FF2B5EF4-FFF2-40B4-BE49-F238E27FC236}">
                <a16:creationId xmlns:a16="http://schemas.microsoft.com/office/drawing/2014/main" id="{5727C76A-EA8D-4BF6-9ABC-65E3304570D4}"/>
              </a:ext>
            </a:extLst>
          </p:cNvPr>
          <p:cNvSpPr/>
          <p:nvPr/>
        </p:nvSpPr>
        <p:spPr>
          <a:xfrm>
            <a:off x="7916476" y="4467963"/>
            <a:ext cx="2632234" cy="247932"/>
          </a:xfrm>
          <a:prstGeom prst="rect">
            <a:avLst/>
          </a:prstGeom>
          <a:solidFill>
            <a:srgbClr val="FFFFFF"/>
          </a:solidFill>
          <a:ln w="19050" cap="flat" cmpd="sng" algn="ctr">
            <a:solidFill>
              <a:srgbClr val="000000">
                <a:lumMod val="50000"/>
                <a:lumOff val="50000"/>
              </a:srgbClr>
            </a:solidFill>
            <a:prstDash val="solid"/>
          </a:ln>
          <a:effectLst/>
        </p:spPr>
        <p:txBody>
          <a:bodyPr tIns="72000" bIns="108000"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Ansible</a:t>
            </a:r>
            <a:r>
              <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連携機能</a:t>
            </a:r>
          </a:p>
        </p:txBody>
      </p:sp>
      <p:sp>
        <p:nvSpPr>
          <p:cNvPr id="102" name="円柱 101">
            <a:extLst>
              <a:ext uri="{FF2B5EF4-FFF2-40B4-BE49-F238E27FC236}">
                <a16:creationId xmlns:a16="http://schemas.microsoft.com/office/drawing/2014/main" id="{710A0580-36C1-456A-A78B-90AF4092E8AF}"/>
              </a:ext>
            </a:extLst>
          </p:cNvPr>
          <p:cNvSpPr/>
          <p:nvPr/>
        </p:nvSpPr>
        <p:spPr>
          <a:xfrm>
            <a:off x="3585381" y="2719243"/>
            <a:ext cx="6322798" cy="915531"/>
          </a:xfrm>
          <a:prstGeom prst="can">
            <a:avLst>
              <a:gd name="adj" fmla="val 15242"/>
            </a:avLst>
          </a:prstGeom>
          <a:solidFill>
            <a:srgbClr val="FFFFFF"/>
          </a:solidFill>
          <a:ln w="19050" cap="flat" cmpd="sng" algn="ctr">
            <a:solidFill>
              <a:srgbClr val="000000">
                <a:lumMod val="50000"/>
                <a:lumOff val="50000"/>
              </a:srgbClr>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BIZ UDPゴシック" panose="020B0400000000000000" pitchFamily="50" charset="-128"/>
              <a:ea typeface="BIZ UDPゴシック" panose="020B0400000000000000" pitchFamily="50" charset="-128"/>
              <a:cs typeface="+mn-cs"/>
            </a:endParaRPr>
          </a:p>
        </p:txBody>
      </p:sp>
      <p:pic>
        <p:nvPicPr>
          <p:cNvPr id="103" name="図 102">
            <a:extLst>
              <a:ext uri="{FF2B5EF4-FFF2-40B4-BE49-F238E27FC236}">
                <a16:creationId xmlns:a16="http://schemas.microsoft.com/office/drawing/2014/main" id="{F9DCC106-895C-46BE-BD7A-BBA81AC5AE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037" y="2683171"/>
            <a:ext cx="1705563" cy="425681"/>
          </a:xfrm>
          <a:prstGeom prst="rect">
            <a:avLst/>
          </a:prstGeom>
        </p:spPr>
      </p:pic>
      <p:sp>
        <p:nvSpPr>
          <p:cNvPr id="104" name="フローチャート: 論理積ゲート 103">
            <a:extLst>
              <a:ext uri="{FF2B5EF4-FFF2-40B4-BE49-F238E27FC236}">
                <a16:creationId xmlns:a16="http://schemas.microsoft.com/office/drawing/2014/main" id="{5C1E68B5-1570-438C-90D4-2EFAB30ECA2F}"/>
              </a:ext>
            </a:extLst>
          </p:cNvPr>
          <p:cNvSpPr/>
          <p:nvPr/>
        </p:nvSpPr>
        <p:spPr bwMode="auto">
          <a:xfrm flipH="1">
            <a:off x="2275118" y="3747918"/>
            <a:ext cx="436412" cy="408211"/>
          </a:xfrm>
          <a:prstGeom prst="flowChartDelay">
            <a:avLst/>
          </a:prstGeom>
          <a:solidFill>
            <a:srgbClr val="FFFFFF"/>
          </a:solidFill>
          <a:ln w="19050" cap="flat" cmpd="sng" algn="ctr">
            <a:solidFill>
              <a:srgbClr val="000000">
                <a:lumMod val="50000"/>
                <a:lumOff val="50000"/>
              </a:srgbClr>
            </a:solidFill>
            <a:prstDash val="solid"/>
          </a:ln>
          <a:effectLst/>
        </p:spPr>
        <p:txBody>
          <a:bodyPr wrap="none" lIns="36000" tIns="36000" bIns="72000"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Start</a:t>
            </a:r>
            <a:endPar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105" name="フローチャート: 論理積ゲート 104">
            <a:extLst>
              <a:ext uri="{FF2B5EF4-FFF2-40B4-BE49-F238E27FC236}">
                <a16:creationId xmlns:a16="http://schemas.microsoft.com/office/drawing/2014/main" id="{4EAD52C7-9F8D-4720-91E2-D26447843386}"/>
              </a:ext>
            </a:extLst>
          </p:cNvPr>
          <p:cNvSpPr/>
          <p:nvPr/>
        </p:nvSpPr>
        <p:spPr bwMode="auto">
          <a:xfrm>
            <a:off x="9908179" y="3747918"/>
            <a:ext cx="436411" cy="408211"/>
          </a:xfrm>
          <a:prstGeom prst="flowChartDelay">
            <a:avLst/>
          </a:prstGeom>
          <a:solidFill>
            <a:srgbClr val="FFFFFF"/>
          </a:solidFill>
          <a:ln w="19050" cap="flat" cmpd="sng" algn="ctr">
            <a:solidFill>
              <a:srgbClr val="000000">
                <a:lumMod val="50000"/>
                <a:lumOff val="50000"/>
              </a:srgbClr>
            </a:solidFill>
            <a:prstDash val="solid"/>
          </a:ln>
          <a:effectLst/>
        </p:spPr>
        <p:txBody>
          <a:bodyPr wrap="none" tIns="36000" rIns="36000" bIns="72000"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End</a:t>
            </a:r>
            <a:endPar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cxnSp>
        <p:nvCxnSpPr>
          <p:cNvPr id="106" name="直線コネクタ 105">
            <a:extLst>
              <a:ext uri="{FF2B5EF4-FFF2-40B4-BE49-F238E27FC236}">
                <a16:creationId xmlns:a16="http://schemas.microsoft.com/office/drawing/2014/main" id="{2B4E2F6E-6B2A-4205-BD5B-00D03F4BA47C}"/>
              </a:ext>
            </a:extLst>
          </p:cNvPr>
          <p:cNvCxnSpPr>
            <a:stCxn id="104" idx="1"/>
          </p:cNvCxnSpPr>
          <p:nvPr/>
        </p:nvCxnSpPr>
        <p:spPr bwMode="auto">
          <a:xfrm>
            <a:off x="2711530" y="3952024"/>
            <a:ext cx="3246829" cy="32985"/>
          </a:xfrm>
          <a:prstGeom prst="line">
            <a:avLst/>
          </a:prstGeom>
          <a:solidFill>
            <a:srgbClr val="FFFFFF"/>
          </a:solidFill>
          <a:ln w="19050" cap="flat" cmpd="sng" algn="ctr">
            <a:solidFill>
              <a:srgbClr val="000000">
                <a:lumMod val="50000"/>
                <a:lumOff val="50000"/>
              </a:srgbClr>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07" name="楕円 106">
            <a:extLst>
              <a:ext uri="{FF2B5EF4-FFF2-40B4-BE49-F238E27FC236}">
                <a16:creationId xmlns:a16="http://schemas.microsoft.com/office/drawing/2014/main" id="{C6C2F97F-E19B-42DA-B640-FAD2F9BB1656}"/>
              </a:ext>
            </a:extLst>
          </p:cNvPr>
          <p:cNvSpPr/>
          <p:nvPr/>
        </p:nvSpPr>
        <p:spPr bwMode="auto">
          <a:xfrm>
            <a:off x="4007710" y="3746071"/>
            <a:ext cx="507247" cy="475024"/>
          </a:xfrm>
          <a:prstGeom prst="ellipse">
            <a:avLst/>
          </a:prstGeom>
          <a:solidFill>
            <a:srgbClr val="FFFFFF"/>
          </a:solidFill>
          <a:ln w="19050">
            <a:solidFill>
              <a:srgbClr val="000000">
                <a:lumMod val="50000"/>
                <a:lumOff val="50000"/>
              </a:srgb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rPr>
              <a:t>Movement</a:t>
            </a:r>
            <a:endPar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endParaRPr>
          </a:p>
        </p:txBody>
      </p:sp>
      <p:cxnSp>
        <p:nvCxnSpPr>
          <p:cNvPr id="108" name="直線コネクタ 107">
            <a:extLst>
              <a:ext uri="{FF2B5EF4-FFF2-40B4-BE49-F238E27FC236}">
                <a16:creationId xmlns:a16="http://schemas.microsoft.com/office/drawing/2014/main" id="{03956A09-101C-4019-9245-F8D3978E5CAE}"/>
              </a:ext>
            </a:extLst>
          </p:cNvPr>
          <p:cNvCxnSpPr>
            <a:cxnSpLocks/>
          </p:cNvCxnSpPr>
          <p:nvPr/>
        </p:nvCxnSpPr>
        <p:spPr bwMode="auto">
          <a:xfrm>
            <a:off x="5879970" y="3977569"/>
            <a:ext cx="678955" cy="0"/>
          </a:xfrm>
          <a:prstGeom prst="line">
            <a:avLst/>
          </a:prstGeom>
          <a:solidFill>
            <a:srgbClr val="FFFFFF"/>
          </a:solidFill>
          <a:ln w="19050" cap="flat" cmpd="sng" algn="ctr">
            <a:solidFill>
              <a:srgbClr val="000000">
                <a:lumMod val="50000"/>
                <a:lumOff val="50000"/>
              </a:srgbClr>
            </a:solidFill>
            <a:prstDash val="dash"/>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09" name="直線コネクタ 108">
            <a:extLst>
              <a:ext uri="{FF2B5EF4-FFF2-40B4-BE49-F238E27FC236}">
                <a16:creationId xmlns:a16="http://schemas.microsoft.com/office/drawing/2014/main" id="{74556160-2E3C-4193-92A9-5919752F9B47}"/>
              </a:ext>
            </a:extLst>
          </p:cNvPr>
          <p:cNvCxnSpPr>
            <a:endCxn id="105" idx="1"/>
          </p:cNvCxnSpPr>
          <p:nvPr/>
        </p:nvCxnSpPr>
        <p:spPr bwMode="auto">
          <a:xfrm flipV="1">
            <a:off x="6241076" y="3952024"/>
            <a:ext cx="3667103" cy="32985"/>
          </a:xfrm>
          <a:prstGeom prst="line">
            <a:avLst/>
          </a:prstGeom>
          <a:solidFill>
            <a:srgbClr val="FFFFFF"/>
          </a:solidFill>
          <a:ln w="19050" cap="flat" cmpd="sng" algn="ctr">
            <a:solidFill>
              <a:srgbClr val="000000">
                <a:lumMod val="50000"/>
                <a:lumOff val="50000"/>
              </a:srgbClr>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10" name="楕円 109">
            <a:extLst>
              <a:ext uri="{FF2B5EF4-FFF2-40B4-BE49-F238E27FC236}">
                <a16:creationId xmlns:a16="http://schemas.microsoft.com/office/drawing/2014/main" id="{B274F235-6871-4359-9C60-4D7A1B14F8C7}"/>
              </a:ext>
            </a:extLst>
          </p:cNvPr>
          <p:cNvSpPr/>
          <p:nvPr/>
        </p:nvSpPr>
        <p:spPr bwMode="auto">
          <a:xfrm>
            <a:off x="8304005" y="3746071"/>
            <a:ext cx="507247" cy="475024"/>
          </a:xfrm>
          <a:prstGeom prst="ellipse">
            <a:avLst/>
          </a:prstGeom>
          <a:solidFill>
            <a:srgbClr val="FFFFFF"/>
          </a:solidFill>
          <a:ln w="19050">
            <a:solidFill>
              <a:srgbClr val="000000">
                <a:lumMod val="50000"/>
                <a:lumOff val="50000"/>
              </a:srgb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rPr>
              <a:t>Movement</a:t>
            </a:r>
            <a:endPar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endParaRPr>
          </a:p>
        </p:txBody>
      </p:sp>
      <p:sp>
        <p:nvSpPr>
          <p:cNvPr id="111" name="下矢印 21">
            <a:extLst>
              <a:ext uri="{FF2B5EF4-FFF2-40B4-BE49-F238E27FC236}">
                <a16:creationId xmlns:a16="http://schemas.microsoft.com/office/drawing/2014/main" id="{2C8E146E-8B24-462E-8CD2-95B9EC9C20D2}"/>
              </a:ext>
            </a:extLst>
          </p:cNvPr>
          <p:cNvSpPr/>
          <p:nvPr/>
        </p:nvSpPr>
        <p:spPr>
          <a:xfrm>
            <a:off x="4125114" y="4244785"/>
            <a:ext cx="269141" cy="218877"/>
          </a:xfrm>
          <a:prstGeom prst="downArrow">
            <a:avLst/>
          </a:prstGeom>
          <a:solidFill>
            <a:srgbClr val="FFFFFF"/>
          </a:solidFill>
          <a:ln w="19050" cap="flat" cmpd="sng" algn="ctr">
            <a:solidFill>
              <a:srgbClr val="000000">
                <a:lumMod val="50000"/>
                <a:lumOff val="50000"/>
              </a:srgbClr>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BIZ UDPゴシック" panose="020B0400000000000000" pitchFamily="50" charset="-128"/>
              <a:ea typeface="BIZ UDPゴシック" panose="020B0400000000000000" pitchFamily="50" charset="-128"/>
              <a:cs typeface="+mn-cs"/>
            </a:endParaRPr>
          </a:p>
        </p:txBody>
      </p:sp>
      <p:sp>
        <p:nvSpPr>
          <p:cNvPr id="112" name="下矢印 22">
            <a:extLst>
              <a:ext uri="{FF2B5EF4-FFF2-40B4-BE49-F238E27FC236}">
                <a16:creationId xmlns:a16="http://schemas.microsoft.com/office/drawing/2014/main" id="{D0DF1001-8A6D-47C7-BC13-C19F76CCC887}"/>
              </a:ext>
            </a:extLst>
          </p:cNvPr>
          <p:cNvSpPr/>
          <p:nvPr/>
        </p:nvSpPr>
        <p:spPr>
          <a:xfrm>
            <a:off x="8421409" y="4244785"/>
            <a:ext cx="269141" cy="218877"/>
          </a:xfrm>
          <a:prstGeom prst="downArrow">
            <a:avLst/>
          </a:prstGeom>
          <a:solidFill>
            <a:srgbClr val="FFFFFF"/>
          </a:solidFill>
          <a:ln w="19050" cap="flat" cmpd="sng" algn="ctr">
            <a:solidFill>
              <a:srgbClr val="000000">
                <a:lumMod val="50000"/>
                <a:lumOff val="50000"/>
              </a:srgbClr>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BIZ UDPゴシック" panose="020B0400000000000000" pitchFamily="50" charset="-128"/>
              <a:ea typeface="BIZ UDPゴシック" panose="020B0400000000000000" pitchFamily="50" charset="-128"/>
              <a:cs typeface="+mn-cs"/>
            </a:endParaRPr>
          </a:p>
        </p:txBody>
      </p:sp>
      <p:sp>
        <p:nvSpPr>
          <p:cNvPr id="113" name="テキスト ボックス 112">
            <a:extLst>
              <a:ext uri="{FF2B5EF4-FFF2-40B4-BE49-F238E27FC236}">
                <a16:creationId xmlns:a16="http://schemas.microsoft.com/office/drawing/2014/main" id="{E1BD232B-E19A-4624-BCC4-625A2A498A73}"/>
              </a:ext>
            </a:extLst>
          </p:cNvPr>
          <p:cNvSpPr txBox="1"/>
          <p:nvPr/>
        </p:nvSpPr>
        <p:spPr>
          <a:xfrm>
            <a:off x="3531964" y="4024480"/>
            <a:ext cx="1555896" cy="215444"/>
          </a:xfrm>
          <a:prstGeom prst="rect">
            <a:avLst/>
          </a:prstGeom>
          <a:noFill/>
        </p:spPr>
        <p:txBody>
          <a:bodyPr wrap="square" rtlCol="0">
            <a:spAutoFit/>
          </a:bodyPr>
          <a:lstStyle/>
          <a:p>
            <a:pPr algn="ctr" defTabSz="914377"/>
            <a:r>
              <a:rPr lang="en-US" altLang="ja-JP" sz="800" dirty="0">
                <a:solidFill>
                  <a:srgbClr val="000000"/>
                </a:solidFill>
                <a:latin typeface="BIZ UDPゴシック" panose="020B0400000000000000" pitchFamily="50" charset="-128"/>
                <a:ea typeface="BIZ UDPゴシック" panose="020B0400000000000000" pitchFamily="50" charset="-128"/>
              </a:rPr>
              <a:t>(</a:t>
            </a:r>
            <a:r>
              <a:rPr lang="ja-JP" altLang="en-US" sz="800" dirty="0">
                <a:solidFill>
                  <a:srgbClr val="000000"/>
                </a:solidFill>
                <a:latin typeface="BIZ UDPゴシック" panose="020B0400000000000000" pitchFamily="50" charset="-128"/>
                <a:ea typeface="BIZ UDPゴシック" panose="020B0400000000000000" pitchFamily="50" charset="-128"/>
              </a:rPr>
              <a:t>使用する</a:t>
            </a:r>
            <a:r>
              <a:rPr lang="en-US" altLang="ja-JP" sz="800" dirty="0">
                <a:solidFill>
                  <a:srgbClr val="000000"/>
                </a:solidFill>
                <a:latin typeface="BIZ UDPゴシック" panose="020B0400000000000000" pitchFamily="50" charset="-128"/>
                <a:ea typeface="BIZ UDPゴシック" panose="020B0400000000000000" pitchFamily="50" charset="-128"/>
              </a:rPr>
              <a:t>Terraform</a:t>
            </a:r>
            <a:r>
              <a:rPr lang="ja-JP" altLang="en-US" sz="800" dirty="0">
                <a:solidFill>
                  <a:srgbClr val="000000"/>
                </a:solidFill>
                <a:latin typeface="BIZ UDPゴシック" panose="020B0400000000000000" pitchFamily="50" charset="-128"/>
                <a:ea typeface="BIZ UDPゴシック" panose="020B0400000000000000" pitchFamily="50" charset="-128"/>
              </a:rPr>
              <a:t>部品</a:t>
            </a:r>
            <a:r>
              <a:rPr lang="en-US" altLang="ja-JP" sz="800" dirty="0">
                <a:solidFill>
                  <a:srgbClr val="000000"/>
                </a:solidFill>
                <a:latin typeface="BIZ UDPゴシック" panose="020B0400000000000000" pitchFamily="50" charset="-128"/>
                <a:ea typeface="BIZ UDPゴシック" panose="020B0400000000000000" pitchFamily="50" charset="-128"/>
              </a:rPr>
              <a:t>)</a:t>
            </a:r>
            <a:endParaRPr lang="ja-JP" altLang="en-US" sz="800" dirty="0">
              <a:solidFill>
                <a:srgbClr val="000000"/>
              </a:solidFill>
              <a:latin typeface="BIZ UDPゴシック" panose="020B0400000000000000" pitchFamily="50" charset="-128"/>
              <a:ea typeface="BIZ UDPゴシック" panose="020B0400000000000000" pitchFamily="50" charset="-128"/>
            </a:endParaRPr>
          </a:p>
        </p:txBody>
      </p:sp>
      <p:sp>
        <p:nvSpPr>
          <p:cNvPr id="114" name="テキスト ボックス 113">
            <a:extLst>
              <a:ext uri="{FF2B5EF4-FFF2-40B4-BE49-F238E27FC236}">
                <a16:creationId xmlns:a16="http://schemas.microsoft.com/office/drawing/2014/main" id="{D2A3B06B-D52E-4A8E-B732-9D651742BC19}"/>
              </a:ext>
            </a:extLst>
          </p:cNvPr>
          <p:cNvSpPr txBox="1"/>
          <p:nvPr/>
        </p:nvSpPr>
        <p:spPr>
          <a:xfrm>
            <a:off x="7816973" y="4024480"/>
            <a:ext cx="1555896" cy="215444"/>
          </a:xfrm>
          <a:prstGeom prst="rect">
            <a:avLst/>
          </a:prstGeom>
          <a:noFill/>
        </p:spPr>
        <p:txBody>
          <a:bodyPr wrap="square" rtlCol="0">
            <a:spAutoFit/>
          </a:bodyPr>
          <a:lstStyle/>
          <a:p>
            <a:pPr algn="ctr" defTabSz="914377"/>
            <a:r>
              <a:rPr lang="en-US" altLang="ja-JP" sz="800" dirty="0">
                <a:solidFill>
                  <a:srgbClr val="000000"/>
                </a:solidFill>
                <a:latin typeface="BIZ UDPゴシック" panose="020B0400000000000000" pitchFamily="50" charset="-128"/>
                <a:ea typeface="BIZ UDPゴシック" panose="020B0400000000000000" pitchFamily="50" charset="-128"/>
              </a:rPr>
              <a:t>(Playbook</a:t>
            </a:r>
            <a:r>
              <a:rPr lang="ja-JP" altLang="en-US" sz="800" dirty="0">
                <a:solidFill>
                  <a:srgbClr val="000000"/>
                </a:solidFill>
                <a:latin typeface="BIZ UDPゴシック" panose="020B0400000000000000" pitchFamily="50" charset="-128"/>
                <a:ea typeface="BIZ UDPゴシック" panose="020B0400000000000000" pitchFamily="50" charset="-128"/>
              </a:rPr>
              <a:t>部品の走行順序</a:t>
            </a:r>
            <a:r>
              <a:rPr lang="en-US" altLang="ja-JP" sz="800" dirty="0">
                <a:solidFill>
                  <a:srgbClr val="000000"/>
                </a:solidFill>
                <a:latin typeface="BIZ UDPゴシック" panose="020B0400000000000000" pitchFamily="50" charset="-128"/>
                <a:ea typeface="BIZ UDPゴシック" panose="020B0400000000000000" pitchFamily="50" charset="-128"/>
              </a:rPr>
              <a:t>)</a:t>
            </a:r>
          </a:p>
        </p:txBody>
      </p:sp>
      <p:sp>
        <p:nvSpPr>
          <p:cNvPr id="115" name="正方形/長方形 114">
            <a:extLst>
              <a:ext uri="{FF2B5EF4-FFF2-40B4-BE49-F238E27FC236}">
                <a16:creationId xmlns:a16="http://schemas.microsoft.com/office/drawing/2014/main" id="{6063CF2D-8C96-4C91-A292-9DBE9ED8833D}"/>
              </a:ext>
            </a:extLst>
          </p:cNvPr>
          <p:cNvSpPr/>
          <p:nvPr/>
        </p:nvSpPr>
        <p:spPr bwMode="auto">
          <a:xfrm>
            <a:off x="10675046" y="2996940"/>
            <a:ext cx="1502233" cy="1109973"/>
          </a:xfrm>
          <a:prstGeom prst="rect">
            <a:avLst/>
          </a:prstGeom>
          <a:solidFill>
            <a:srgbClr val="BE375A">
              <a:lumMod val="40000"/>
              <a:lumOff val="60000"/>
            </a:srgbClr>
          </a:solidFill>
          <a:ln>
            <a:noFill/>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182563" marR="0" lvl="0" indent="-182563" defTabSz="91437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4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rPr>
              <a:t>広義の自動化</a:t>
            </a:r>
            <a:endParaRPr kumimoji="0" lang="en-US" altLang="ja-JP" sz="14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endParaRPr>
          </a:p>
          <a:p>
            <a:pPr marL="182563" marR="0" lvl="0" indent="-182563" defTabSz="91437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4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rPr>
              <a:t>自動化</a:t>
            </a:r>
            <a:r>
              <a:rPr kumimoji="0" lang="en-US" altLang="ja-JP" sz="14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rPr>
              <a:t>2.0</a:t>
            </a:r>
          </a:p>
          <a:p>
            <a:pPr marL="182563" marR="0" lvl="0" indent="-182563" defTabSz="91437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4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rPr>
              <a:t>構成管理</a:t>
            </a:r>
            <a:r>
              <a:rPr kumimoji="0" lang="en-US" altLang="ja-JP" sz="14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rPr>
              <a:t/>
            </a:r>
            <a:br>
              <a:rPr kumimoji="0" lang="en-US" altLang="ja-JP" sz="14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rPr>
            </a:br>
            <a:r>
              <a:rPr kumimoji="0" lang="en-US" altLang="ja-JP" sz="14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rPr>
              <a:t>(CMDB)</a:t>
            </a:r>
            <a:endParaRPr kumimoji="0" lang="ja-JP" altLang="en-US" sz="14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endParaRPr>
          </a:p>
        </p:txBody>
      </p:sp>
      <p:grpSp>
        <p:nvGrpSpPr>
          <p:cNvPr id="116" name="グループ化 115">
            <a:extLst>
              <a:ext uri="{FF2B5EF4-FFF2-40B4-BE49-F238E27FC236}">
                <a16:creationId xmlns:a16="http://schemas.microsoft.com/office/drawing/2014/main" id="{98965F0E-E8AF-40D4-B9E4-0B5B0C74D2D1}"/>
              </a:ext>
            </a:extLst>
          </p:cNvPr>
          <p:cNvGrpSpPr/>
          <p:nvPr/>
        </p:nvGrpSpPr>
        <p:grpSpPr>
          <a:xfrm>
            <a:off x="3627845" y="2903497"/>
            <a:ext cx="6141352" cy="618238"/>
            <a:chOff x="3407692" y="1991698"/>
            <a:chExt cx="6293160" cy="718151"/>
          </a:xfrm>
        </p:grpSpPr>
        <p:sp>
          <p:nvSpPr>
            <p:cNvPr id="117" name="フローチャート: 手操作入力 116">
              <a:extLst>
                <a:ext uri="{FF2B5EF4-FFF2-40B4-BE49-F238E27FC236}">
                  <a16:creationId xmlns:a16="http://schemas.microsoft.com/office/drawing/2014/main" id="{7772944F-4D6C-47E8-9231-96B632FA3A47}"/>
                </a:ext>
              </a:extLst>
            </p:cNvPr>
            <p:cNvSpPr/>
            <p:nvPr/>
          </p:nvSpPr>
          <p:spPr bwMode="auto">
            <a:xfrm rot="5400000">
              <a:off x="4800011" y="599379"/>
              <a:ext cx="718151" cy="3502789"/>
            </a:xfrm>
            <a:prstGeom prst="flowChartManualInput">
              <a:avLst/>
            </a:prstGeom>
            <a:solidFill>
              <a:srgbClr val="1E32A5">
                <a:lumMod val="40000"/>
                <a:lumOff val="60000"/>
                <a:alpha val="60000"/>
              </a:srgbClr>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BIZ UDPゴシック" panose="020B0400000000000000" pitchFamily="50" charset="-128"/>
                <a:ea typeface="BIZ UDPゴシック" panose="020B0400000000000000" pitchFamily="50" charset="-128"/>
              </a:endParaRPr>
            </a:p>
          </p:txBody>
        </p:sp>
        <p:sp>
          <p:nvSpPr>
            <p:cNvPr id="118" name="フローチャート: 手操作入力 117">
              <a:extLst>
                <a:ext uri="{FF2B5EF4-FFF2-40B4-BE49-F238E27FC236}">
                  <a16:creationId xmlns:a16="http://schemas.microsoft.com/office/drawing/2014/main" id="{A7D6DBF1-1501-47FA-B972-512C3D090832}"/>
                </a:ext>
              </a:extLst>
            </p:cNvPr>
            <p:cNvSpPr/>
            <p:nvPr/>
          </p:nvSpPr>
          <p:spPr bwMode="auto">
            <a:xfrm rot="16200000">
              <a:off x="7590382" y="599379"/>
              <a:ext cx="718151" cy="3502789"/>
            </a:xfrm>
            <a:prstGeom prst="flowChartManualInput">
              <a:avLst/>
            </a:prstGeom>
            <a:solidFill>
              <a:srgbClr val="FF9F9F">
                <a:alpha val="60000"/>
              </a:srgbClr>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BIZ UDPゴシック" panose="020B0400000000000000" pitchFamily="50" charset="-128"/>
                <a:ea typeface="BIZ UDPゴシック" panose="020B0400000000000000" pitchFamily="50" charset="-128"/>
              </a:endParaRPr>
            </a:p>
          </p:txBody>
        </p:sp>
      </p:grpSp>
      <p:sp>
        <p:nvSpPr>
          <p:cNvPr id="119" name="フローチャート: 複数書類 118">
            <a:extLst>
              <a:ext uri="{FF2B5EF4-FFF2-40B4-BE49-F238E27FC236}">
                <a16:creationId xmlns:a16="http://schemas.microsoft.com/office/drawing/2014/main" id="{2E7A472A-8418-4AF2-85FC-05BF04A7AD5E}"/>
              </a:ext>
            </a:extLst>
          </p:cNvPr>
          <p:cNvSpPr/>
          <p:nvPr/>
        </p:nvSpPr>
        <p:spPr>
          <a:xfrm>
            <a:off x="3813753" y="2975784"/>
            <a:ext cx="1048069" cy="489964"/>
          </a:xfrm>
          <a:prstGeom prst="flowChartMultidocument">
            <a:avLst/>
          </a:prstGeom>
          <a:solidFill>
            <a:srgbClr val="FFFFFF"/>
          </a:solidFill>
          <a:ln w="12700" cap="flat" cmpd="sng" algn="ctr">
            <a:solidFill>
              <a:srgbClr val="000000">
                <a:lumMod val="50000"/>
                <a:lumOff val="50000"/>
              </a:srgbClr>
            </a:solidFill>
            <a:prstDash val="solid"/>
          </a:ln>
          <a:effectLst/>
        </p:spPr>
        <p:txBody>
          <a:bodyPr wrap="none"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Terraform</a:t>
            </a:r>
            <a:br>
              <a:rPr kumimoji="0" lang="en-US" altLang="ja-JP" sz="105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br>
            <a:r>
              <a:rPr kumimoji="0" lang="en-US" altLang="ja-JP" sz="105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Template</a:t>
            </a:r>
            <a:r>
              <a:rPr kumimoji="0" lang="ja-JP" altLang="en-US" sz="105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部品</a:t>
            </a:r>
          </a:p>
        </p:txBody>
      </p:sp>
      <p:sp>
        <p:nvSpPr>
          <p:cNvPr id="120" name="フローチャート: 複数書類 119">
            <a:extLst>
              <a:ext uri="{FF2B5EF4-FFF2-40B4-BE49-F238E27FC236}">
                <a16:creationId xmlns:a16="http://schemas.microsoft.com/office/drawing/2014/main" id="{828A88FD-9DF2-4301-B9B8-8038A4D22D01}"/>
              </a:ext>
            </a:extLst>
          </p:cNvPr>
          <p:cNvSpPr/>
          <p:nvPr/>
        </p:nvSpPr>
        <p:spPr>
          <a:xfrm>
            <a:off x="8629909" y="2975784"/>
            <a:ext cx="1048069" cy="489964"/>
          </a:xfrm>
          <a:prstGeom prst="flowChartMultidocument">
            <a:avLst/>
          </a:prstGeom>
          <a:solidFill>
            <a:srgbClr val="FFFFFF"/>
          </a:solidFill>
          <a:ln w="12700" cap="flat" cmpd="sng" algn="ctr">
            <a:solidFill>
              <a:srgbClr val="000000">
                <a:lumMod val="50000"/>
                <a:lumOff val="50000"/>
              </a:srgbClr>
            </a:solidFill>
            <a:prstDash val="solid"/>
          </a:ln>
          <a:effectLst/>
        </p:spPr>
        <p:txBody>
          <a:bodyPr wrap="none"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Playbook</a:t>
            </a:r>
          </a:p>
          <a:p>
            <a:pPr marL="0" marR="0" lvl="0" indent="0" algn="ctr" defTabSz="914377" eaLnBrk="1" fontAlgn="auto" latinLnBrk="0" hangingPunct="1">
              <a:lnSpc>
                <a:spcPct val="100000"/>
              </a:lnSpc>
              <a:spcBef>
                <a:spcPts val="0"/>
              </a:spcBef>
              <a:spcAft>
                <a:spcPts val="0"/>
              </a:spcAft>
              <a:buClrTx/>
              <a:buSzTx/>
              <a:buFontTx/>
              <a:buNone/>
              <a:tabLst/>
              <a:defRPr/>
            </a:pPr>
            <a:r>
              <a:rPr kumimoji="0" lang="ja-JP" altLang="en-US" sz="105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部品</a:t>
            </a:r>
            <a:endParaRPr kumimoji="0" lang="en-US" altLang="ja-JP" sz="4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grpSp>
        <p:nvGrpSpPr>
          <p:cNvPr id="121" name="グループ化 120">
            <a:extLst>
              <a:ext uri="{FF2B5EF4-FFF2-40B4-BE49-F238E27FC236}">
                <a16:creationId xmlns:a16="http://schemas.microsoft.com/office/drawing/2014/main" id="{BDD7F5AF-D9EA-4EEA-A776-35CC56381C9D}"/>
              </a:ext>
            </a:extLst>
          </p:cNvPr>
          <p:cNvGrpSpPr/>
          <p:nvPr/>
        </p:nvGrpSpPr>
        <p:grpSpPr>
          <a:xfrm>
            <a:off x="6268951" y="2976640"/>
            <a:ext cx="962351" cy="488492"/>
            <a:chOff x="3402559" y="1964856"/>
            <a:chExt cx="1075791" cy="711737"/>
          </a:xfrm>
        </p:grpSpPr>
        <p:sp>
          <p:nvSpPr>
            <p:cNvPr id="122" name="フローチャート: 内部記憶 121">
              <a:extLst>
                <a:ext uri="{FF2B5EF4-FFF2-40B4-BE49-F238E27FC236}">
                  <a16:creationId xmlns:a16="http://schemas.microsoft.com/office/drawing/2014/main" id="{A586E9D6-22A1-4F2F-8D78-F3F2A85CDB7F}"/>
                </a:ext>
              </a:extLst>
            </p:cNvPr>
            <p:cNvSpPr/>
            <p:nvPr/>
          </p:nvSpPr>
          <p:spPr>
            <a:xfrm>
              <a:off x="3550211" y="1964856"/>
              <a:ext cx="928139" cy="590763"/>
            </a:xfrm>
            <a:prstGeom prst="flowChartInternalStorage">
              <a:avLst/>
            </a:prstGeom>
            <a:solidFill>
              <a:srgbClr val="FFFFFF"/>
            </a:solidFill>
            <a:ln w="12700" cap="flat" cmpd="sng" algn="ctr">
              <a:solidFill>
                <a:srgbClr val="000000">
                  <a:lumMod val="50000"/>
                  <a:lumOff val="50000"/>
                </a:srgbClr>
              </a:solidFill>
              <a:prstDash val="solid"/>
            </a:ln>
            <a:effectLst/>
          </p:spPr>
          <p:txBody>
            <a:bodyPr wrap="none"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US" altLang="ja-JP" sz="18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123" name="フローチャート: 内部記憶 122">
              <a:extLst>
                <a:ext uri="{FF2B5EF4-FFF2-40B4-BE49-F238E27FC236}">
                  <a16:creationId xmlns:a16="http://schemas.microsoft.com/office/drawing/2014/main" id="{CF678AA9-F12D-492A-9C7F-23CCC870A96D}"/>
                </a:ext>
              </a:extLst>
            </p:cNvPr>
            <p:cNvSpPr/>
            <p:nvPr/>
          </p:nvSpPr>
          <p:spPr>
            <a:xfrm>
              <a:off x="3476385" y="2025343"/>
              <a:ext cx="928139" cy="590763"/>
            </a:xfrm>
            <a:prstGeom prst="flowChartInternalStorage">
              <a:avLst/>
            </a:prstGeom>
            <a:solidFill>
              <a:srgbClr val="FFFFFF"/>
            </a:solidFill>
            <a:ln w="12700" cap="flat" cmpd="sng" algn="ctr">
              <a:solidFill>
                <a:srgbClr val="000000">
                  <a:lumMod val="50000"/>
                  <a:lumOff val="50000"/>
                </a:srgbClr>
              </a:solidFill>
              <a:prstDash val="solid"/>
            </a:ln>
            <a:effectLst/>
          </p:spPr>
          <p:txBody>
            <a:bodyPr wrap="none"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US" altLang="ja-JP" sz="18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124" name="フローチャート: 内部記憶 123">
              <a:extLst>
                <a:ext uri="{FF2B5EF4-FFF2-40B4-BE49-F238E27FC236}">
                  <a16:creationId xmlns:a16="http://schemas.microsoft.com/office/drawing/2014/main" id="{187C7317-B7BC-44A1-8BD8-7201FC849A31}"/>
                </a:ext>
              </a:extLst>
            </p:cNvPr>
            <p:cNvSpPr/>
            <p:nvPr/>
          </p:nvSpPr>
          <p:spPr>
            <a:xfrm>
              <a:off x="3402559" y="2085830"/>
              <a:ext cx="928139" cy="590763"/>
            </a:xfrm>
            <a:prstGeom prst="flowChartInternalStorage">
              <a:avLst/>
            </a:prstGeom>
            <a:solidFill>
              <a:srgbClr val="FFFFFF"/>
            </a:solidFill>
            <a:ln w="12700" cap="flat" cmpd="sng" algn="ctr">
              <a:solidFill>
                <a:srgbClr val="000000">
                  <a:lumMod val="50000"/>
                  <a:lumOff val="50000"/>
                </a:srgbClr>
              </a:solidFill>
              <a:prstDash val="solid"/>
            </a:ln>
            <a:effectLst/>
          </p:spPr>
          <p:txBody>
            <a:bodyPr wrap="none"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ja-JP" altLang="en-US" sz="105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システム</a:t>
              </a:r>
              <a:endParaRPr kumimoji="0" lang="en-US" altLang="ja-JP" sz="105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a:p>
              <a:pPr marL="0" marR="0" lvl="0" indent="0" algn="ctr" defTabSz="914377" eaLnBrk="1" fontAlgn="auto" latinLnBrk="0" hangingPunct="1">
                <a:lnSpc>
                  <a:spcPct val="100000"/>
                </a:lnSpc>
                <a:spcBef>
                  <a:spcPts val="0"/>
                </a:spcBef>
                <a:spcAft>
                  <a:spcPts val="0"/>
                </a:spcAft>
                <a:buClrTx/>
                <a:buSzTx/>
                <a:buFontTx/>
                <a:buNone/>
                <a:tabLst/>
                <a:defRPr/>
              </a:pPr>
              <a:r>
                <a:rPr kumimoji="0" lang="ja-JP" altLang="en-US" sz="105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パラメータ</a:t>
              </a:r>
              <a:endParaRPr kumimoji="0" lang="en-US" altLang="ja-JP" sz="105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grpSp>
      <p:sp>
        <p:nvSpPr>
          <p:cNvPr id="125" name="下矢印 21">
            <a:extLst>
              <a:ext uri="{FF2B5EF4-FFF2-40B4-BE49-F238E27FC236}">
                <a16:creationId xmlns:a16="http://schemas.microsoft.com/office/drawing/2014/main" id="{A02AE217-5296-4099-9020-DE1FBB2A1EBD}"/>
              </a:ext>
            </a:extLst>
          </p:cNvPr>
          <p:cNvSpPr/>
          <p:nvPr/>
        </p:nvSpPr>
        <p:spPr>
          <a:xfrm>
            <a:off x="4125114" y="3489061"/>
            <a:ext cx="269141" cy="247412"/>
          </a:xfrm>
          <a:prstGeom prst="downArrow">
            <a:avLst/>
          </a:prstGeom>
          <a:solidFill>
            <a:srgbClr val="FFFFFF"/>
          </a:solidFill>
          <a:ln w="19050" cap="flat" cmpd="sng" algn="ctr">
            <a:solidFill>
              <a:srgbClr val="000000">
                <a:lumMod val="50000"/>
                <a:lumOff val="50000"/>
              </a:srgbClr>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BIZ UDPゴシック" panose="020B0400000000000000" pitchFamily="50" charset="-128"/>
              <a:ea typeface="BIZ UDPゴシック" panose="020B0400000000000000" pitchFamily="50" charset="-128"/>
              <a:cs typeface="+mn-cs"/>
            </a:endParaRPr>
          </a:p>
        </p:txBody>
      </p:sp>
      <p:sp>
        <p:nvSpPr>
          <p:cNvPr id="126" name="下矢印 21">
            <a:extLst>
              <a:ext uri="{FF2B5EF4-FFF2-40B4-BE49-F238E27FC236}">
                <a16:creationId xmlns:a16="http://schemas.microsoft.com/office/drawing/2014/main" id="{744757B1-281D-4EB7-AB58-6803EC991B41}"/>
              </a:ext>
            </a:extLst>
          </p:cNvPr>
          <p:cNvSpPr/>
          <p:nvPr/>
        </p:nvSpPr>
        <p:spPr>
          <a:xfrm>
            <a:off x="8421409" y="3489061"/>
            <a:ext cx="269141" cy="247412"/>
          </a:xfrm>
          <a:prstGeom prst="downArrow">
            <a:avLst/>
          </a:prstGeom>
          <a:solidFill>
            <a:srgbClr val="FFFFFF"/>
          </a:solidFill>
          <a:ln w="19050" cap="flat" cmpd="sng" algn="ctr">
            <a:solidFill>
              <a:srgbClr val="000000">
                <a:lumMod val="50000"/>
                <a:lumOff val="50000"/>
              </a:srgbClr>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BIZ UDPゴシック" panose="020B0400000000000000" pitchFamily="50" charset="-128"/>
              <a:ea typeface="BIZ UDPゴシック" panose="020B0400000000000000" pitchFamily="50" charset="-128"/>
              <a:cs typeface="+mn-cs"/>
            </a:endParaRPr>
          </a:p>
        </p:txBody>
      </p:sp>
      <p:sp>
        <p:nvSpPr>
          <p:cNvPr id="187" name="正方形/長方形 186">
            <a:extLst>
              <a:ext uri="{FF2B5EF4-FFF2-40B4-BE49-F238E27FC236}">
                <a16:creationId xmlns:a16="http://schemas.microsoft.com/office/drawing/2014/main" id="{A140DF17-5A75-4ECE-8476-77CF74AC5138}"/>
              </a:ext>
            </a:extLst>
          </p:cNvPr>
          <p:cNvSpPr/>
          <p:nvPr/>
        </p:nvSpPr>
        <p:spPr>
          <a:xfrm>
            <a:off x="1510038" y="4923940"/>
            <a:ext cx="3986249" cy="820449"/>
          </a:xfrm>
          <a:prstGeom prst="rect">
            <a:avLst/>
          </a:prstGeom>
          <a:solidFill>
            <a:srgbClr val="FFFFFF"/>
          </a:solidFill>
          <a:ln w="19050" cap="flat" cmpd="sng" algn="ctr">
            <a:solidFill>
              <a:srgbClr val="000000"/>
            </a:solidFill>
            <a:prstDash val="solid"/>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188" name="正方形/長方形 187">
            <a:extLst>
              <a:ext uri="{FF2B5EF4-FFF2-40B4-BE49-F238E27FC236}">
                <a16:creationId xmlns:a16="http://schemas.microsoft.com/office/drawing/2014/main" id="{43BBC9B2-0FB1-4460-92E1-EE1408C387B9}"/>
              </a:ext>
            </a:extLst>
          </p:cNvPr>
          <p:cNvSpPr/>
          <p:nvPr/>
        </p:nvSpPr>
        <p:spPr>
          <a:xfrm>
            <a:off x="2644868" y="4963967"/>
            <a:ext cx="2766501" cy="752048"/>
          </a:xfrm>
          <a:prstGeom prst="rect">
            <a:avLst/>
          </a:prstGeom>
          <a:solidFill>
            <a:srgbClr val="FFFFFF"/>
          </a:solidFill>
          <a:ln w="19050" cap="flat" cmpd="sng" algn="ctr">
            <a:solidFill>
              <a:srgbClr val="000000">
                <a:lumMod val="50000"/>
                <a:lumOff val="50000"/>
              </a:srgbClr>
            </a:solidFill>
            <a:prstDash val="solid"/>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Organization</a:t>
            </a:r>
            <a:endParaRPr kumimoji="0" lang="ja-JP" altLang="en-US" sz="9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189" name="正方形/長方形 188">
            <a:extLst>
              <a:ext uri="{FF2B5EF4-FFF2-40B4-BE49-F238E27FC236}">
                <a16:creationId xmlns:a16="http://schemas.microsoft.com/office/drawing/2014/main" id="{7A231F07-5B3E-4E10-B870-87D5B5D57DBC}"/>
              </a:ext>
            </a:extLst>
          </p:cNvPr>
          <p:cNvSpPr/>
          <p:nvPr/>
        </p:nvSpPr>
        <p:spPr>
          <a:xfrm>
            <a:off x="6667434" y="4923942"/>
            <a:ext cx="3968111" cy="820448"/>
          </a:xfrm>
          <a:prstGeom prst="rect">
            <a:avLst/>
          </a:prstGeom>
          <a:solidFill>
            <a:srgbClr val="FFFFFF"/>
          </a:solidFill>
          <a:ln w="19050" cap="flat" cmpd="sng" algn="ctr">
            <a:solidFill>
              <a:srgbClr val="000000"/>
            </a:solidFill>
            <a:prstDash val="solid"/>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pic>
        <p:nvPicPr>
          <p:cNvPr id="190" name="図 189">
            <a:extLst>
              <a:ext uri="{FF2B5EF4-FFF2-40B4-BE49-F238E27FC236}">
                <a16:creationId xmlns:a16="http://schemas.microsoft.com/office/drawing/2014/main" id="{FE1227C5-DEA5-4150-A8EF-67E477CC8E5B}"/>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52431" y="4948793"/>
            <a:ext cx="1037023" cy="253544"/>
          </a:xfrm>
          <a:prstGeom prst="rect">
            <a:avLst/>
          </a:prstGeom>
          <a:effectLst>
            <a:glow rad="25400">
              <a:srgbClr val="FFFFFF"/>
            </a:glow>
          </a:effectLst>
        </p:spPr>
      </p:pic>
      <p:pic>
        <p:nvPicPr>
          <p:cNvPr id="191" name="図 190">
            <a:extLst>
              <a:ext uri="{FF2B5EF4-FFF2-40B4-BE49-F238E27FC236}">
                <a16:creationId xmlns:a16="http://schemas.microsoft.com/office/drawing/2014/main" id="{F66E778E-8742-4DF9-B269-FC21647F60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0139" y="4984508"/>
            <a:ext cx="1149170" cy="247857"/>
          </a:xfrm>
          <a:prstGeom prst="rect">
            <a:avLst/>
          </a:prstGeom>
          <a:effectLst>
            <a:glow rad="25400">
              <a:srgbClr val="FFFFFF"/>
            </a:glow>
          </a:effectLst>
        </p:spPr>
      </p:pic>
      <p:sp>
        <p:nvSpPr>
          <p:cNvPr id="192" name="正方形/長方形 191">
            <a:extLst>
              <a:ext uri="{FF2B5EF4-FFF2-40B4-BE49-F238E27FC236}">
                <a16:creationId xmlns:a16="http://schemas.microsoft.com/office/drawing/2014/main" id="{1427CE99-5E67-4DC4-9C8D-9B1888F6A853}"/>
              </a:ext>
            </a:extLst>
          </p:cNvPr>
          <p:cNvSpPr/>
          <p:nvPr/>
        </p:nvSpPr>
        <p:spPr>
          <a:xfrm>
            <a:off x="2849498" y="5224729"/>
            <a:ext cx="2357241" cy="443558"/>
          </a:xfrm>
          <a:prstGeom prst="rect">
            <a:avLst/>
          </a:prstGeom>
          <a:solidFill>
            <a:srgbClr val="FFFFFF"/>
          </a:solidFill>
          <a:ln w="12700" cap="flat" cmpd="sng" algn="ctr">
            <a:solidFill>
              <a:srgbClr val="000000">
                <a:lumMod val="50000"/>
                <a:lumOff val="50000"/>
              </a:srgbClr>
            </a:solidFill>
            <a:prstDash val="solid"/>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1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Workspace α</a:t>
            </a:r>
            <a:endParaRPr kumimoji="0" lang="ja-JP" altLang="en-US" sz="8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193" name="メモ 126">
            <a:extLst>
              <a:ext uri="{FF2B5EF4-FFF2-40B4-BE49-F238E27FC236}">
                <a16:creationId xmlns:a16="http://schemas.microsoft.com/office/drawing/2014/main" id="{F699D0E8-48AD-42BA-BF1E-7413A5249E59}"/>
              </a:ext>
            </a:extLst>
          </p:cNvPr>
          <p:cNvSpPr/>
          <p:nvPr/>
        </p:nvSpPr>
        <p:spPr bwMode="auto">
          <a:xfrm>
            <a:off x="2997662" y="5486664"/>
            <a:ext cx="867811" cy="168540"/>
          </a:xfrm>
          <a:prstGeom prst="foldedCorner">
            <a:avLst>
              <a:gd name="adj" fmla="val 50000"/>
            </a:avLst>
          </a:prstGeom>
          <a:solidFill>
            <a:srgbClr val="FFFFFF"/>
          </a:solidFill>
          <a:ln w="12700" cap="flat" cmpd="sng" algn="ctr">
            <a:solidFill>
              <a:srgbClr val="000000">
                <a:lumMod val="50000"/>
                <a:lumOff val="50000"/>
              </a:srgbClr>
            </a:solidFill>
            <a:prstDash val="solid"/>
          </a:ln>
          <a:effectLst/>
        </p:spPr>
        <p:txBody>
          <a:bodyPr tIns="180000"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State File</a:t>
            </a:r>
            <a:endParaRPr kumimoji="0" lang="ja-JP" altLang="en-US" sz="900" b="1"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194" name="正方形/長方形 193">
            <a:extLst>
              <a:ext uri="{FF2B5EF4-FFF2-40B4-BE49-F238E27FC236}">
                <a16:creationId xmlns:a16="http://schemas.microsoft.com/office/drawing/2014/main" id="{5F4E6450-A5FB-4DEB-A0FF-C37E5B38A8B1}"/>
              </a:ext>
            </a:extLst>
          </p:cNvPr>
          <p:cNvSpPr/>
          <p:nvPr/>
        </p:nvSpPr>
        <p:spPr>
          <a:xfrm>
            <a:off x="3997619" y="5485735"/>
            <a:ext cx="1152000" cy="168540"/>
          </a:xfrm>
          <a:prstGeom prst="rect">
            <a:avLst/>
          </a:prstGeom>
          <a:solidFill>
            <a:srgbClr val="FFFFFF"/>
          </a:solidFill>
          <a:ln w="12700" cap="flat" cmpd="sng" algn="ctr">
            <a:solidFill>
              <a:srgbClr val="000000">
                <a:lumMod val="50000"/>
                <a:lumOff val="50000"/>
              </a:srgbClr>
            </a:solidFill>
            <a:prstDash val="solid"/>
          </a:ln>
          <a:effectLst/>
        </p:spPr>
        <p:txBody>
          <a:bodyPr wrap="none"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Terraform Binary</a:t>
            </a:r>
            <a:endParaRPr kumimoji="0" lang="ja-JP" altLang="en-US" sz="900" b="1"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195" name="正方形/長方形 194">
            <a:extLst>
              <a:ext uri="{FF2B5EF4-FFF2-40B4-BE49-F238E27FC236}">
                <a16:creationId xmlns:a16="http://schemas.microsoft.com/office/drawing/2014/main" id="{5C5EF089-E699-4846-93ED-4AC1C642BD00}"/>
              </a:ext>
            </a:extLst>
          </p:cNvPr>
          <p:cNvSpPr/>
          <p:nvPr/>
        </p:nvSpPr>
        <p:spPr>
          <a:xfrm>
            <a:off x="7896250" y="5005385"/>
            <a:ext cx="1358205" cy="357385"/>
          </a:xfrm>
          <a:prstGeom prst="rect">
            <a:avLst/>
          </a:prstGeom>
          <a:solidFill>
            <a:srgbClr val="FFFFFF"/>
          </a:solidFill>
          <a:ln w="19050" cap="flat" cmpd="sng" algn="ctr">
            <a:solidFill>
              <a:srgbClr val="000000">
                <a:lumMod val="50000"/>
                <a:lumOff val="50000"/>
              </a:srgbClr>
            </a:solidFill>
            <a:prstDash val="solid"/>
          </a:ln>
          <a:effectLst/>
        </p:spPr>
        <p:txBody>
          <a:bodyPr wrap="none" tIns="36000" bIns="72000"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1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RedHat</a:t>
            </a:r>
          </a:p>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1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Ansible Tower</a:t>
            </a:r>
            <a:endParaRPr kumimoji="0" lang="ja-JP" altLang="en-US" sz="8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196" name="正方形/長方形 195">
            <a:extLst>
              <a:ext uri="{FF2B5EF4-FFF2-40B4-BE49-F238E27FC236}">
                <a16:creationId xmlns:a16="http://schemas.microsoft.com/office/drawing/2014/main" id="{CFF0DB83-2602-44A3-B02D-5C5BD6DB20EF}"/>
              </a:ext>
            </a:extLst>
          </p:cNvPr>
          <p:cNvSpPr/>
          <p:nvPr/>
        </p:nvSpPr>
        <p:spPr>
          <a:xfrm>
            <a:off x="9345723" y="5005385"/>
            <a:ext cx="1202987" cy="357385"/>
          </a:xfrm>
          <a:prstGeom prst="rect">
            <a:avLst/>
          </a:prstGeom>
          <a:solidFill>
            <a:srgbClr val="FFFFFF"/>
          </a:solidFill>
          <a:ln w="19050" cap="flat" cmpd="sng" algn="ctr">
            <a:solidFill>
              <a:srgbClr val="000000">
                <a:lumMod val="50000"/>
                <a:lumOff val="50000"/>
              </a:srgbClr>
            </a:solidFill>
            <a:prstDash val="solid"/>
          </a:ln>
          <a:effectLst/>
        </p:spPr>
        <p:txBody>
          <a:bodyPr wrap="none" tIns="36000" bIns="72000"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1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ITA</a:t>
            </a:r>
          </a:p>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1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Ansible Agent</a:t>
            </a:r>
            <a:endParaRPr kumimoji="0" lang="ja-JP" altLang="en-US" sz="8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197" name="正方形/長方形 196">
            <a:extLst>
              <a:ext uri="{FF2B5EF4-FFF2-40B4-BE49-F238E27FC236}">
                <a16:creationId xmlns:a16="http://schemas.microsoft.com/office/drawing/2014/main" id="{69F8CC0D-1975-42FF-93C7-55555B448122}"/>
              </a:ext>
            </a:extLst>
          </p:cNvPr>
          <p:cNvSpPr/>
          <p:nvPr/>
        </p:nvSpPr>
        <p:spPr>
          <a:xfrm>
            <a:off x="7916477" y="5479103"/>
            <a:ext cx="2632234" cy="237761"/>
          </a:xfrm>
          <a:prstGeom prst="rect">
            <a:avLst/>
          </a:prstGeom>
          <a:solidFill>
            <a:srgbClr val="FFFFFF"/>
          </a:solidFill>
          <a:ln w="19050" cap="flat" cmpd="sng" algn="ctr">
            <a:solidFill>
              <a:srgbClr val="000000">
                <a:lumMod val="50000"/>
                <a:lumOff val="50000"/>
              </a:srgbClr>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RedHat Ansible Engine</a:t>
            </a:r>
            <a:endParaRPr kumimoji="0" lang="ja-JP" altLang="en-US" sz="9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198" name="下矢印 21">
            <a:extLst>
              <a:ext uri="{FF2B5EF4-FFF2-40B4-BE49-F238E27FC236}">
                <a16:creationId xmlns:a16="http://schemas.microsoft.com/office/drawing/2014/main" id="{4FE315B5-E714-4AC4-8279-B7BD309DEA8B}"/>
              </a:ext>
            </a:extLst>
          </p:cNvPr>
          <p:cNvSpPr/>
          <p:nvPr/>
        </p:nvSpPr>
        <p:spPr>
          <a:xfrm>
            <a:off x="8458264" y="5374364"/>
            <a:ext cx="331370" cy="147110"/>
          </a:xfrm>
          <a:prstGeom prst="downArrow">
            <a:avLst/>
          </a:prstGeom>
          <a:solidFill>
            <a:srgbClr val="FFFFFF"/>
          </a:solidFill>
          <a:ln w="19050" cap="flat" cmpd="sng" algn="ctr">
            <a:solidFill>
              <a:srgbClr val="000000">
                <a:lumMod val="50000"/>
                <a:lumOff val="50000"/>
              </a:srgbClr>
            </a:solidFill>
            <a:prstDash val="solid"/>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199" name="下矢印 21">
            <a:extLst>
              <a:ext uri="{FF2B5EF4-FFF2-40B4-BE49-F238E27FC236}">
                <a16:creationId xmlns:a16="http://schemas.microsoft.com/office/drawing/2014/main" id="{9AA9D9C3-96DA-43D5-86A0-AE872D5104FC}"/>
              </a:ext>
            </a:extLst>
          </p:cNvPr>
          <p:cNvSpPr/>
          <p:nvPr/>
        </p:nvSpPr>
        <p:spPr>
          <a:xfrm>
            <a:off x="9798543" y="5374364"/>
            <a:ext cx="331370" cy="147110"/>
          </a:xfrm>
          <a:prstGeom prst="downArrow">
            <a:avLst/>
          </a:prstGeom>
          <a:solidFill>
            <a:srgbClr val="FFFFFF"/>
          </a:solidFill>
          <a:ln w="19050" cap="flat" cmpd="sng" algn="ctr">
            <a:solidFill>
              <a:srgbClr val="000000">
                <a:lumMod val="50000"/>
                <a:lumOff val="50000"/>
              </a:srgbClr>
            </a:solidFill>
            <a:prstDash val="solid"/>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200" name="角丸四角形 4">
            <a:extLst>
              <a:ext uri="{FF2B5EF4-FFF2-40B4-BE49-F238E27FC236}">
                <a16:creationId xmlns:a16="http://schemas.microsoft.com/office/drawing/2014/main" id="{101CF6AF-2D03-48D1-A8A8-6EA1283209C4}"/>
              </a:ext>
            </a:extLst>
          </p:cNvPr>
          <p:cNvSpPr/>
          <p:nvPr/>
        </p:nvSpPr>
        <p:spPr>
          <a:xfrm>
            <a:off x="5544305" y="4923939"/>
            <a:ext cx="1098110" cy="820447"/>
          </a:xfrm>
          <a:prstGeom prst="rect">
            <a:avLst/>
          </a:prstGeom>
          <a:solidFill>
            <a:srgbClr val="FFFFFF"/>
          </a:solidFill>
          <a:ln w="19050" cap="flat" cmpd="sng" algn="ctr">
            <a:solidFill>
              <a:srgbClr val="000000"/>
            </a:solidFill>
            <a:prstDash val="solid"/>
          </a:ln>
          <a:effectLst/>
        </p:spPr>
        <p:txBody>
          <a:bodyPr wrap="none"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err="1">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CFn</a:t>
            </a: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/ARM/…</a:t>
            </a:r>
            <a:endPar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201" name="上下矢印 10">
            <a:extLst>
              <a:ext uri="{FF2B5EF4-FFF2-40B4-BE49-F238E27FC236}">
                <a16:creationId xmlns:a16="http://schemas.microsoft.com/office/drawing/2014/main" id="{F1AC88B4-301C-4F7C-B589-6AFDDD6FED00}"/>
              </a:ext>
            </a:extLst>
          </p:cNvPr>
          <p:cNvSpPr/>
          <p:nvPr/>
        </p:nvSpPr>
        <p:spPr>
          <a:xfrm>
            <a:off x="2525474" y="5752965"/>
            <a:ext cx="360000" cy="164966"/>
          </a:xfrm>
          <a:prstGeom prst="upDownArrow">
            <a:avLst>
              <a:gd name="adj1" fmla="val 50000"/>
              <a:gd name="adj2" fmla="val 29701"/>
            </a:avLst>
          </a:prstGeom>
          <a:solidFill>
            <a:srgbClr val="FFFFFF"/>
          </a:solidFill>
          <a:ln w="19050" cap="flat" cmpd="sng" algn="ctr">
            <a:solidFill>
              <a:srgbClr val="000000">
                <a:lumMod val="50000"/>
                <a:lumOff val="50000"/>
              </a:srgbClr>
            </a:solidFill>
            <a:prstDash val="solid"/>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202" name="上下矢印 10">
            <a:extLst>
              <a:ext uri="{FF2B5EF4-FFF2-40B4-BE49-F238E27FC236}">
                <a16:creationId xmlns:a16="http://schemas.microsoft.com/office/drawing/2014/main" id="{05541695-60E2-4A49-B472-B7E5BC16A239}"/>
              </a:ext>
            </a:extLst>
          </p:cNvPr>
          <p:cNvSpPr/>
          <p:nvPr/>
        </p:nvSpPr>
        <p:spPr>
          <a:xfrm>
            <a:off x="4185391" y="5752965"/>
            <a:ext cx="360000" cy="164966"/>
          </a:xfrm>
          <a:prstGeom prst="upDownArrow">
            <a:avLst>
              <a:gd name="adj1" fmla="val 50000"/>
              <a:gd name="adj2" fmla="val 29701"/>
            </a:avLst>
          </a:prstGeom>
          <a:solidFill>
            <a:srgbClr val="FFFFFF"/>
          </a:solidFill>
          <a:ln w="19050" cap="flat" cmpd="sng" algn="ctr">
            <a:solidFill>
              <a:srgbClr val="000000">
                <a:lumMod val="50000"/>
                <a:lumOff val="50000"/>
              </a:srgbClr>
            </a:solidFill>
            <a:prstDash val="solid"/>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203" name="楕円 202">
            <a:extLst>
              <a:ext uri="{FF2B5EF4-FFF2-40B4-BE49-F238E27FC236}">
                <a16:creationId xmlns:a16="http://schemas.microsoft.com/office/drawing/2014/main" id="{EE6255C2-905E-42D2-8EFE-F8103E5F915F}"/>
              </a:ext>
            </a:extLst>
          </p:cNvPr>
          <p:cNvSpPr/>
          <p:nvPr/>
        </p:nvSpPr>
        <p:spPr bwMode="auto">
          <a:xfrm>
            <a:off x="9161032" y="5090555"/>
            <a:ext cx="270496" cy="191693"/>
          </a:xfrm>
          <a:prstGeom prst="ellipse">
            <a:avLst/>
          </a:prstGeom>
          <a:solidFill>
            <a:srgbClr val="FFFFFF"/>
          </a:solidFill>
          <a:ln w="19050">
            <a:solidFill>
              <a:srgbClr val="000000">
                <a:lumMod val="50000"/>
                <a:lumOff val="50000"/>
              </a:srgbClr>
            </a:solidFill>
          </a:ln>
          <a:effectLst/>
        </p:spPr>
        <p:txBody>
          <a:bodyPr rot="0" spcFirstLastPara="0" vertOverflow="overflow" horzOverflow="overflow" vert="horz" wrap="none" lIns="72000" tIns="72000" rIns="72000" bIns="108000" numCol="1" spcCol="0" rtlCol="0" fromWordArt="0" anchor="ctr" anchorCtr="0" forceAA="0" compatLnSpc="1">
            <a:prstTxWarp prst="textNoShape">
              <a:avLst/>
            </a:prstTxWarp>
            <a:noAutofit/>
          </a:body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rPr>
              <a:t>or</a:t>
            </a:r>
            <a:endPar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endParaRPr>
          </a:p>
        </p:txBody>
      </p:sp>
      <p:sp>
        <p:nvSpPr>
          <p:cNvPr id="204" name="正方形/長方形 203">
            <a:extLst>
              <a:ext uri="{FF2B5EF4-FFF2-40B4-BE49-F238E27FC236}">
                <a16:creationId xmlns:a16="http://schemas.microsoft.com/office/drawing/2014/main" id="{0083B074-AC48-4F54-BF2A-760F0BF466E6}"/>
              </a:ext>
            </a:extLst>
          </p:cNvPr>
          <p:cNvSpPr/>
          <p:nvPr/>
        </p:nvSpPr>
        <p:spPr bwMode="auto">
          <a:xfrm>
            <a:off x="10671717" y="5266075"/>
            <a:ext cx="1488356" cy="1010526"/>
          </a:xfrm>
          <a:prstGeom prst="rect">
            <a:avLst/>
          </a:prstGeom>
          <a:solidFill>
            <a:srgbClr val="D2BE00">
              <a:lumMod val="20000"/>
              <a:lumOff val="80000"/>
            </a:srgbClr>
          </a:solidFill>
          <a:ln>
            <a:noFill/>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174625" marR="0" lvl="0" indent="-174625" defTabSz="91437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4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rPr>
              <a:t>狭義の自動化</a:t>
            </a:r>
            <a:endParaRPr kumimoji="0" lang="en-US" altLang="ja-JP" sz="14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endParaRPr>
          </a:p>
          <a:p>
            <a:pPr marL="174625" marR="0" lvl="0" indent="-174625" defTabSz="91437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4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rPr>
              <a:t>自動化</a:t>
            </a:r>
            <a:r>
              <a:rPr kumimoji="0" lang="en-US" altLang="ja-JP" sz="14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rPr>
              <a:t>1.0</a:t>
            </a:r>
          </a:p>
          <a:p>
            <a:pPr marL="174625" marR="0" lvl="0" indent="-174625" defTabSz="91437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4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rPr>
              <a:t>スクリプト化</a:t>
            </a:r>
            <a:endParaRPr kumimoji="0" lang="en-US" altLang="ja-JP" sz="14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endParaRPr>
          </a:p>
          <a:p>
            <a:pPr marL="174625" marR="0" lvl="0" indent="-174625" defTabSz="91437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4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rPr>
              <a:t>言語選定</a:t>
            </a:r>
          </a:p>
        </p:txBody>
      </p:sp>
      <p:sp>
        <p:nvSpPr>
          <p:cNvPr id="205" name="上下矢印 10">
            <a:extLst>
              <a:ext uri="{FF2B5EF4-FFF2-40B4-BE49-F238E27FC236}">
                <a16:creationId xmlns:a16="http://schemas.microsoft.com/office/drawing/2014/main" id="{CD25A76A-940E-4A61-967F-836A3B95161D}"/>
              </a:ext>
            </a:extLst>
          </p:cNvPr>
          <p:cNvSpPr/>
          <p:nvPr/>
        </p:nvSpPr>
        <p:spPr>
          <a:xfrm>
            <a:off x="5774694" y="5752965"/>
            <a:ext cx="360000" cy="164966"/>
          </a:xfrm>
          <a:prstGeom prst="upDownArrow">
            <a:avLst>
              <a:gd name="adj1" fmla="val 50000"/>
              <a:gd name="adj2" fmla="val 29701"/>
            </a:avLst>
          </a:prstGeom>
          <a:solidFill>
            <a:srgbClr val="FFFFFF"/>
          </a:solidFill>
          <a:ln w="19050" cap="flat" cmpd="sng" algn="ctr">
            <a:solidFill>
              <a:srgbClr val="000000">
                <a:lumMod val="50000"/>
                <a:lumOff val="50000"/>
              </a:srgbClr>
            </a:solidFill>
            <a:prstDash val="solid"/>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206" name="上下矢印 10">
            <a:extLst>
              <a:ext uri="{FF2B5EF4-FFF2-40B4-BE49-F238E27FC236}">
                <a16:creationId xmlns:a16="http://schemas.microsoft.com/office/drawing/2014/main" id="{51FC8464-AE42-4832-928F-F714706C5B1A}"/>
              </a:ext>
            </a:extLst>
          </p:cNvPr>
          <p:cNvSpPr/>
          <p:nvPr/>
        </p:nvSpPr>
        <p:spPr>
          <a:xfrm>
            <a:off x="9088345" y="5752966"/>
            <a:ext cx="360000" cy="164966"/>
          </a:xfrm>
          <a:prstGeom prst="upDownArrow">
            <a:avLst>
              <a:gd name="adj1" fmla="val 50000"/>
              <a:gd name="adj2" fmla="val 29701"/>
            </a:avLst>
          </a:prstGeom>
          <a:solidFill>
            <a:srgbClr val="FFFFFF"/>
          </a:solidFill>
          <a:ln w="19050" cap="flat" cmpd="sng" algn="ctr">
            <a:solidFill>
              <a:srgbClr val="000000">
                <a:lumMod val="50000"/>
                <a:lumOff val="50000"/>
              </a:srgbClr>
            </a:solidFill>
            <a:prstDash val="solid"/>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207" name="下矢印 21">
            <a:extLst>
              <a:ext uri="{FF2B5EF4-FFF2-40B4-BE49-F238E27FC236}">
                <a16:creationId xmlns:a16="http://schemas.microsoft.com/office/drawing/2014/main" id="{DA0FC3AF-6EB9-44A4-8986-B84F24939C7D}"/>
              </a:ext>
            </a:extLst>
          </p:cNvPr>
          <p:cNvSpPr/>
          <p:nvPr/>
        </p:nvSpPr>
        <p:spPr>
          <a:xfrm rot="5400000">
            <a:off x="7125892" y="4892138"/>
            <a:ext cx="234833" cy="1414619"/>
          </a:xfrm>
          <a:prstGeom prst="downArrow">
            <a:avLst/>
          </a:prstGeom>
          <a:solidFill>
            <a:srgbClr val="FFFFFF"/>
          </a:solidFill>
          <a:ln w="19050" cap="flat" cmpd="sng" algn="ctr">
            <a:solidFill>
              <a:srgbClr val="000000">
                <a:lumMod val="50000"/>
                <a:lumOff val="50000"/>
              </a:srgbClr>
            </a:solidFill>
            <a:prstDash val="solid"/>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210" name="角丸四角形 4">
            <a:extLst>
              <a:ext uri="{FF2B5EF4-FFF2-40B4-BE49-F238E27FC236}">
                <a16:creationId xmlns:a16="http://schemas.microsoft.com/office/drawing/2014/main" id="{596D03FB-4A69-44EB-97FA-BF9D6838435E}"/>
              </a:ext>
            </a:extLst>
          </p:cNvPr>
          <p:cNvSpPr/>
          <p:nvPr/>
        </p:nvSpPr>
        <p:spPr>
          <a:xfrm>
            <a:off x="3859029" y="5947892"/>
            <a:ext cx="2304000" cy="252000"/>
          </a:xfrm>
          <a:prstGeom prst="roundRect">
            <a:avLst/>
          </a:prstGeom>
          <a:solidFill>
            <a:srgbClr val="FFFFFF"/>
          </a:solidFill>
          <a:ln w="19050" cap="flat" cmpd="sng" algn="ctr">
            <a:solidFill>
              <a:srgbClr val="000000"/>
            </a:solidFill>
            <a:prstDash val="solid"/>
          </a:ln>
          <a:effectLst/>
        </p:spPr>
        <p:txBody>
          <a:bodyPr wrap="none"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PaaS</a:t>
            </a:r>
            <a:endPar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211" name="角丸四角形 5">
            <a:extLst>
              <a:ext uri="{FF2B5EF4-FFF2-40B4-BE49-F238E27FC236}">
                <a16:creationId xmlns:a16="http://schemas.microsoft.com/office/drawing/2014/main" id="{9F6384F1-152E-4760-977B-E4D491B9AD3A}"/>
              </a:ext>
            </a:extLst>
          </p:cNvPr>
          <p:cNvSpPr/>
          <p:nvPr/>
        </p:nvSpPr>
        <p:spPr>
          <a:xfrm>
            <a:off x="6211043" y="5942127"/>
            <a:ext cx="4428000" cy="252000"/>
          </a:xfrm>
          <a:prstGeom prst="roundRect">
            <a:avLst/>
          </a:prstGeom>
          <a:solidFill>
            <a:srgbClr val="FFFFFF"/>
          </a:solidFill>
          <a:ln w="19050" cap="flat" cmpd="sng" algn="ctr">
            <a:solidFill>
              <a:srgbClr val="000000"/>
            </a:solidFill>
            <a:prstDash val="solid"/>
          </a:ln>
          <a:effectLst/>
        </p:spPr>
        <p:txBody>
          <a:bodyPr wrap="none"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IaaS</a:t>
            </a:r>
            <a:endPar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212" name="角丸四角形 6">
            <a:extLst>
              <a:ext uri="{FF2B5EF4-FFF2-40B4-BE49-F238E27FC236}">
                <a16:creationId xmlns:a16="http://schemas.microsoft.com/office/drawing/2014/main" id="{33DBEC23-DBAD-47C7-83E6-4C1F368A7065}"/>
              </a:ext>
            </a:extLst>
          </p:cNvPr>
          <p:cNvSpPr/>
          <p:nvPr/>
        </p:nvSpPr>
        <p:spPr>
          <a:xfrm>
            <a:off x="1508876" y="6261938"/>
            <a:ext cx="2304000" cy="252000"/>
          </a:xfrm>
          <a:prstGeom prst="roundRect">
            <a:avLst/>
          </a:prstGeom>
          <a:solidFill>
            <a:srgbClr val="FFFFFF"/>
          </a:solidFill>
          <a:ln w="19050" cap="flat" cmpd="sng" algn="ctr">
            <a:solidFill>
              <a:srgbClr val="000000"/>
            </a:solidFill>
            <a:prstDash val="solid"/>
          </a:ln>
          <a:effectLst/>
        </p:spPr>
        <p:txBody>
          <a:bodyPr wrap="none"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Application</a:t>
            </a:r>
          </a:p>
        </p:txBody>
      </p:sp>
      <p:sp>
        <p:nvSpPr>
          <p:cNvPr id="213" name="角丸四角形 7">
            <a:extLst>
              <a:ext uri="{FF2B5EF4-FFF2-40B4-BE49-F238E27FC236}">
                <a16:creationId xmlns:a16="http://schemas.microsoft.com/office/drawing/2014/main" id="{8F07DBB4-362C-4639-85B5-A426D85BA591}"/>
              </a:ext>
            </a:extLst>
          </p:cNvPr>
          <p:cNvSpPr/>
          <p:nvPr/>
        </p:nvSpPr>
        <p:spPr>
          <a:xfrm>
            <a:off x="3877089" y="6261938"/>
            <a:ext cx="1116000" cy="252000"/>
          </a:xfrm>
          <a:prstGeom prst="roundRect">
            <a:avLst/>
          </a:prstGeom>
          <a:solidFill>
            <a:srgbClr val="FFFFFF"/>
          </a:solidFill>
          <a:ln w="19050" cap="flat" cmpd="sng" algn="ctr">
            <a:solidFill>
              <a:srgbClr val="000000"/>
            </a:solidFill>
            <a:prstDash val="solid"/>
          </a:ln>
          <a:effectLst/>
        </p:spPr>
        <p:txBody>
          <a:bodyPr wrap="none"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Middleware</a:t>
            </a:r>
          </a:p>
        </p:txBody>
      </p:sp>
      <p:sp>
        <p:nvSpPr>
          <p:cNvPr id="214" name="角丸四角形 8">
            <a:extLst>
              <a:ext uri="{FF2B5EF4-FFF2-40B4-BE49-F238E27FC236}">
                <a16:creationId xmlns:a16="http://schemas.microsoft.com/office/drawing/2014/main" id="{6599B96A-2C4A-4B6E-A58A-ED23C7F6BD52}"/>
              </a:ext>
            </a:extLst>
          </p:cNvPr>
          <p:cNvSpPr/>
          <p:nvPr/>
        </p:nvSpPr>
        <p:spPr>
          <a:xfrm>
            <a:off x="5048124" y="6261938"/>
            <a:ext cx="1116000" cy="252000"/>
          </a:xfrm>
          <a:prstGeom prst="roundRect">
            <a:avLst/>
          </a:prstGeom>
          <a:solidFill>
            <a:srgbClr val="FFFFFF"/>
          </a:solidFill>
          <a:ln w="19050" cap="flat" cmpd="sng" algn="ctr">
            <a:solidFill>
              <a:srgbClr val="000000"/>
            </a:solidFill>
            <a:prstDash val="solid"/>
          </a:ln>
          <a:effectLst/>
        </p:spPr>
        <p:txBody>
          <a:bodyPr wrap="none"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OS</a:t>
            </a:r>
          </a:p>
        </p:txBody>
      </p:sp>
      <p:sp>
        <p:nvSpPr>
          <p:cNvPr id="215" name="角丸四角形 8">
            <a:extLst>
              <a:ext uri="{FF2B5EF4-FFF2-40B4-BE49-F238E27FC236}">
                <a16:creationId xmlns:a16="http://schemas.microsoft.com/office/drawing/2014/main" id="{9A8D5B17-BC00-4528-B81B-EC1883992F10}"/>
              </a:ext>
            </a:extLst>
          </p:cNvPr>
          <p:cNvSpPr/>
          <p:nvPr/>
        </p:nvSpPr>
        <p:spPr>
          <a:xfrm>
            <a:off x="6207545" y="6270270"/>
            <a:ext cx="4428000" cy="252000"/>
          </a:xfrm>
          <a:prstGeom prst="roundRect">
            <a:avLst/>
          </a:prstGeom>
          <a:solidFill>
            <a:srgbClr val="FFFFFF"/>
          </a:solidFill>
          <a:ln w="19050" cap="flat" cmpd="sng" algn="ctr">
            <a:solidFill>
              <a:srgbClr val="000000"/>
            </a:solidFill>
            <a:prstDash val="solid"/>
          </a:ln>
          <a:effectLst/>
        </p:spPr>
        <p:txBody>
          <a:bodyPr wrap="none"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物理デバイス</a:t>
            </a:r>
            <a:endPar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216" name="角丸四角形 4">
            <a:extLst>
              <a:ext uri="{FF2B5EF4-FFF2-40B4-BE49-F238E27FC236}">
                <a16:creationId xmlns:a16="http://schemas.microsoft.com/office/drawing/2014/main" id="{40BD10EF-D515-4B79-BCA1-A59907E8512C}"/>
              </a:ext>
            </a:extLst>
          </p:cNvPr>
          <p:cNvSpPr/>
          <p:nvPr/>
        </p:nvSpPr>
        <p:spPr>
          <a:xfrm>
            <a:off x="1508876" y="5942126"/>
            <a:ext cx="2304000" cy="252000"/>
          </a:xfrm>
          <a:prstGeom prst="roundRect">
            <a:avLst/>
          </a:prstGeom>
          <a:solidFill>
            <a:srgbClr val="FFFFFF"/>
          </a:solidFill>
          <a:ln w="19050" cap="flat" cmpd="sng" algn="ctr">
            <a:solidFill>
              <a:srgbClr val="000000"/>
            </a:solidFill>
            <a:prstDash val="solid"/>
          </a:ln>
          <a:effectLst/>
        </p:spPr>
        <p:txBody>
          <a:bodyPr wrap="none"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SaaS</a:t>
            </a:r>
            <a:endPar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220" name="下矢印 21">
            <a:extLst>
              <a:ext uri="{FF2B5EF4-FFF2-40B4-BE49-F238E27FC236}">
                <a16:creationId xmlns:a16="http://schemas.microsoft.com/office/drawing/2014/main" id="{3BDF0693-6ECA-4EC8-A864-374452485A49}"/>
              </a:ext>
            </a:extLst>
          </p:cNvPr>
          <p:cNvSpPr/>
          <p:nvPr/>
        </p:nvSpPr>
        <p:spPr>
          <a:xfrm>
            <a:off x="4118663" y="4747620"/>
            <a:ext cx="269141" cy="218877"/>
          </a:xfrm>
          <a:prstGeom prst="downArrow">
            <a:avLst/>
          </a:prstGeom>
          <a:solidFill>
            <a:srgbClr val="FFFFFF"/>
          </a:solidFill>
          <a:ln w="19050" cap="flat" cmpd="sng" algn="ctr">
            <a:solidFill>
              <a:srgbClr val="000000">
                <a:lumMod val="50000"/>
                <a:lumOff val="50000"/>
              </a:srgbClr>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BIZ UDPゴシック" panose="020B0400000000000000" pitchFamily="50" charset="-128"/>
              <a:ea typeface="BIZ UDPゴシック" panose="020B0400000000000000" pitchFamily="50" charset="-128"/>
              <a:cs typeface="+mn-cs"/>
            </a:endParaRPr>
          </a:p>
        </p:txBody>
      </p:sp>
      <p:sp>
        <p:nvSpPr>
          <p:cNvPr id="221" name="下矢印 22">
            <a:extLst>
              <a:ext uri="{FF2B5EF4-FFF2-40B4-BE49-F238E27FC236}">
                <a16:creationId xmlns:a16="http://schemas.microsoft.com/office/drawing/2014/main" id="{1508F534-A77E-4C4C-A505-2207CCCB6270}"/>
              </a:ext>
            </a:extLst>
          </p:cNvPr>
          <p:cNvSpPr/>
          <p:nvPr/>
        </p:nvSpPr>
        <p:spPr>
          <a:xfrm>
            <a:off x="8331214" y="4747945"/>
            <a:ext cx="269141" cy="218877"/>
          </a:xfrm>
          <a:prstGeom prst="downArrow">
            <a:avLst/>
          </a:prstGeom>
          <a:solidFill>
            <a:srgbClr val="FFFFFF"/>
          </a:solidFill>
          <a:ln w="19050" cap="flat" cmpd="sng" algn="ctr">
            <a:solidFill>
              <a:srgbClr val="000000">
                <a:lumMod val="50000"/>
                <a:lumOff val="50000"/>
              </a:srgbClr>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BIZ UDPゴシック" panose="020B0400000000000000" pitchFamily="50" charset="-128"/>
              <a:ea typeface="BIZ UDPゴシック" panose="020B0400000000000000" pitchFamily="50" charset="-128"/>
              <a:cs typeface="+mn-cs"/>
            </a:endParaRPr>
          </a:p>
        </p:txBody>
      </p:sp>
      <p:sp>
        <p:nvSpPr>
          <p:cNvPr id="222" name="下矢印 22">
            <a:extLst>
              <a:ext uri="{FF2B5EF4-FFF2-40B4-BE49-F238E27FC236}">
                <a16:creationId xmlns:a16="http://schemas.microsoft.com/office/drawing/2014/main" id="{C472179E-026B-4582-87EA-A1BE433759C2}"/>
              </a:ext>
            </a:extLst>
          </p:cNvPr>
          <p:cNvSpPr/>
          <p:nvPr/>
        </p:nvSpPr>
        <p:spPr>
          <a:xfrm>
            <a:off x="9700996" y="4768039"/>
            <a:ext cx="269141" cy="218877"/>
          </a:xfrm>
          <a:prstGeom prst="downArrow">
            <a:avLst/>
          </a:prstGeom>
          <a:solidFill>
            <a:srgbClr val="FFFFFF"/>
          </a:solidFill>
          <a:ln w="19050" cap="flat" cmpd="sng" algn="ctr">
            <a:solidFill>
              <a:srgbClr val="000000">
                <a:lumMod val="50000"/>
                <a:lumOff val="50000"/>
              </a:srgbClr>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BIZ UDPゴシック" panose="020B0400000000000000" pitchFamily="50" charset="-128"/>
              <a:ea typeface="BIZ UDPゴシック" panose="020B0400000000000000" pitchFamily="50" charset="-128"/>
              <a:cs typeface="+mn-cs"/>
            </a:endParaRPr>
          </a:p>
        </p:txBody>
      </p:sp>
    </p:spTree>
    <p:extLst>
      <p:ext uri="{BB962C8B-B14F-4D97-AF65-F5344CB8AC3E}">
        <p14:creationId xmlns:p14="http://schemas.microsoft.com/office/powerpoint/2010/main" val="2663701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概要イメージ図"/>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2461" y="2571574"/>
            <a:ext cx="9552480" cy="4025865"/>
          </a:xfrm>
          <a:prstGeom prst="rect">
            <a:avLst/>
          </a:prstGeom>
          <a:noFill/>
          <a:extLst>
            <a:ext uri="{909E8E84-426E-40DD-AFC4-6F175D3DCCD1}">
              <a14:hiddenFill xmlns:a14="http://schemas.microsoft.com/office/drawing/2010/main">
                <a:solidFill>
                  <a:srgbClr val="FFFFFF"/>
                </a:solidFill>
              </a14:hiddenFill>
            </a:ext>
          </a:extLst>
        </p:spPr>
      </p:pic>
      <p:sp>
        <p:nvSpPr>
          <p:cNvPr id="3" name="タイトル 1"/>
          <p:cNvSpPr txBox="1">
            <a:spLocks/>
          </p:cNvSpPr>
          <p:nvPr/>
        </p:nvSpPr>
        <p:spPr bwMode="gray">
          <a:xfrm>
            <a:off x="1703513" y="115200"/>
            <a:ext cx="8784000" cy="468000"/>
          </a:xfrm>
          <a:prstGeom prst="rect">
            <a:avLst/>
          </a:prstGeom>
        </p:spPr>
        <p:txBody>
          <a:bodyPr vert="horz" lIns="91440" tIns="36000" rIns="91440" bIns="0" rtlCol="0" anchor="ctr">
            <a:norm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endParaRPr lang="ja-JP" altLang="en-US" kern="0" dirty="0"/>
          </a:p>
        </p:txBody>
      </p:sp>
      <p:sp>
        <p:nvSpPr>
          <p:cNvPr id="7" name="タイトル 32"/>
          <p:cNvSpPr>
            <a:spLocks noGrp="1"/>
          </p:cNvSpPr>
          <p:nvPr>
            <p:ph type="title"/>
          </p:nvPr>
        </p:nvSpPr>
        <p:spPr>
          <a:xfrm>
            <a:off x="239351" y="38400"/>
            <a:ext cx="11712000" cy="624000"/>
          </a:xfrm>
        </p:spPr>
        <p:txBody>
          <a:bodyPr>
            <a:normAutofit/>
          </a:bodyPr>
          <a:lstStyle/>
          <a:p>
            <a:r>
              <a:rPr lang="en-US" altLang="ja-JP" dirty="0" err="1"/>
              <a:t>Exastro</a:t>
            </a:r>
            <a:r>
              <a:rPr lang="en-US" altLang="ja-JP" dirty="0"/>
              <a:t> IT Automation</a:t>
            </a:r>
            <a:r>
              <a:rPr lang="ja-JP" altLang="en-US" dirty="0"/>
              <a:t>概要イメージ</a:t>
            </a:r>
            <a:endParaRPr kumimoji="1" lang="ja-JP" altLang="en-US" dirty="0"/>
          </a:p>
        </p:txBody>
      </p:sp>
      <p:sp>
        <p:nvSpPr>
          <p:cNvPr id="12" name="テキスト プレースホルダー 7"/>
          <p:cNvSpPr txBox="1">
            <a:spLocks/>
          </p:cNvSpPr>
          <p:nvPr/>
        </p:nvSpPr>
        <p:spPr bwMode="gray">
          <a:xfrm>
            <a:off x="239916" y="817534"/>
            <a:ext cx="11712168" cy="68302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121920" tIns="144000" rIns="121920" bIns="6096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buClr>
                <a:srgbClr val="002B62"/>
              </a:buClr>
              <a:defRPr/>
            </a:pPr>
            <a:r>
              <a:rPr lang="en-US" altLang="ja-JP" sz="3200" b="1" kern="0" dirty="0" err="1">
                <a:solidFill>
                  <a:srgbClr val="005DD6"/>
                </a:solidFill>
                <a:effectLst>
                  <a:glow rad="152400">
                    <a:srgbClr val="FFFFFF"/>
                  </a:glow>
                </a:effectLst>
                <a:latin typeface="メイリオ"/>
              </a:rPr>
              <a:t>Exastro</a:t>
            </a:r>
            <a:r>
              <a:rPr lang="en-US" altLang="ja-JP" sz="3200" b="1" kern="0" dirty="0">
                <a:solidFill>
                  <a:srgbClr val="005DD6"/>
                </a:solidFill>
                <a:effectLst>
                  <a:glow rad="152400">
                    <a:srgbClr val="FFFFFF"/>
                  </a:glow>
                </a:effectLst>
                <a:latin typeface="メイリオ"/>
              </a:rPr>
              <a:t> IT Automation</a:t>
            </a:r>
            <a:r>
              <a:rPr lang="ja-JP" altLang="en-US" sz="3200" b="1" kern="0" dirty="0">
                <a:solidFill>
                  <a:srgbClr val="005DD6"/>
                </a:solidFill>
                <a:effectLst>
                  <a:glow rad="152400">
                    <a:srgbClr val="FFFFFF"/>
                  </a:glow>
                </a:effectLst>
                <a:latin typeface="メイリオ"/>
              </a:rPr>
              <a:t>は、</a:t>
            </a:r>
            <a:r>
              <a:rPr lang="en-US" altLang="ja-JP" sz="3200" b="1" kern="0" dirty="0">
                <a:solidFill>
                  <a:srgbClr val="C00000"/>
                </a:solidFill>
                <a:effectLst>
                  <a:glow rad="152400">
                    <a:srgbClr val="FFFFFF"/>
                  </a:glow>
                </a:effectLst>
                <a:latin typeface="メイリオ"/>
              </a:rPr>
              <a:t>3</a:t>
            </a:r>
            <a:r>
              <a:rPr lang="ja-JP" altLang="en-US" sz="3200" b="1" kern="0" dirty="0">
                <a:solidFill>
                  <a:srgbClr val="C00000"/>
                </a:solidFill>
                <a:effectLst>
                  <a:glow rad="152400">
                    <a:srgbClr val="FFFFFF"/>
                  </a:glow>
                </a:effectLst>
                <a:latin typeface="メイリオ"/>
              </a:rPr>
              <a:t>ステップでの解決を支援</a:t>
            </a:r>
            <a:endParaRPr lang="en-US" altLang="ja-JP" sz="3200" b="1" kern="0" dirty="0">
              <a:solidFill>
                <a:srgbClr val="005DD6"/>
              </a:solidFill>
              <a:effectLst>
                <a:glow rad="152400">
                  <a:srgbClr val="FFFFFF"/>
                </a:glow>
              </a:effectLst>
              <a:latin typeface="メイリオ"/>
            </a:endParaRPr>
          </a:p>
        </p:txBody>
      </p:sp>
      <p:sp>
        <p:nvSpPr>
          <p:cNvPr id="15" name="六角形 14"/>
          <p:cNvSpPr/>
          <p:nvPr/>
        </p:nvSpPr>
        <p:spPr bwMode="auto">
          <a:xfrm>
            <a:off x="2551077" y="1731648"/>
            <a:ext cx="3854320" cy="448081"/>
          </a:xfrm>
          <a:prstGeom prst="hexagon">
            <a:avLst>
              <a:gd name="adj" fmla="val 52907"/>
              <a:gd name="vf" fmla="val 115470"/>
            </a:avLst>
          </a:prstGeom>
          <a:solidFill>
            <a:srgbClr val="FFC0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600" b="1" dirty="0">
                <a:solidFill>
                  <a:schemeClr val="bg1"/>
                </a:solidFill>
                <a:latin typeface="+mj-ea"/>
              </a:rPr>
              <a:t>Step 3</a:t>
            </a:r>
            <a:r>
              <a:rPr lang="ja-JP" altLang="en-US" sz="1600" b="1" dirty="0">
                <a:solidFill>
                  <a:schemeClr val="bg1"/>
                </a:solidFill>
                <a:latin typeface="+mj-ea"/>
              </a:rPr>
              <a:t>：一元管理と自動実行の連携</a:t>
            </a:r>
          </a:p>
        </p:txBody>
      </p:sp>
      <p:sp>
        <p:nvSpPr>
          <p:cNvPr id="9" name="フリーフォーム 8"/>
          <p:cNvSpPr>
            <a:spLocks/>
          </p:cNvSpPr>
          <p:nvPr/>
        </p:nvSpPr>
        <p:spPr bwMode="gray">
          <a:xfrm>
            <a:off x="2619798" y="2173331"/>
            <a:ext cx="1598909" cy="586059"/>
          </a:xfrm>
          <a:custGeom>
            <a:avLst/>
            <a:gdLst>
              <a:gd name="connsiteX0" fmla="*/ 2386803 w 3072755"/>
              <a:gd name="connsiteY0" fmla="*/ 0 h 2619764"/>
              <a:gd name="connsiteX1" fmla="*/ 3072755 w 3072755"/>
              <a:gd name="connsiteY1" fmla="*/ 749811 h 2619764"/>
              <a:gd name="connsiteX2" fmla="*/ 2635812 w 3072755"/>
              <a:gd name="connsiteY2" fmla="*/ 734539 h 2619764"/>
              <a:gd name="connsiteX3" fmla="*/ 0 w 3072755"/>
              <a:gd name="connsiteY3" fmla="*/ 2619764 h 2619764"/>
              <a:gd name="connsiteX4" fmla="*/ 2076530 w 3072755"/>
              <a:gd name="connsiteY4" fmla="*/ 713404 h 2619764"/>
              <a:gd name="connsiteX5" fmla="*/ 1663760 w 3072755"/>
              <a:gd name="connsiteY5" fmla="*/ 699314 h 2619764"/>
              <a:gd name="connsiteX6" fmla="*/ 2297552 w 3072755"/>
              <a:gd name="connsiteY6" fmla="*/ 86322 h 261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72755" h="2619764">
                <a:moveTo>
                  <a:pt x="2386803" y="0"/>
                </a:moveTo>
                <a:lnTo>
                  <a:pt x="3072755" y="749811"/>
                </a:lnTo>
                <a:lnTo>
                  <a:pt x="2635812" y="734539"/>
                </a:lnTo>
                <a:cubicBezTo>
                  <a:pt x="2607637" y="2619764"/>
                  <a:pt x="0" y="2619764"/>
                  <a:pt x="0" y="2619764"/>
                </a:cubicBezTo>
                <a:cubicBezTo>
                  <a:pt x="0" y="2619764"/>
                  <a:pt x="2068077" y="2540861"/>
                  <a:pt x="2076530" y="713404"/>
                </a:cubicBezTo>
                <a:cubicBezTo>
                  <a:pt x="2076530" y="713404"/>
                  <a:pt x="2076530" y="713404"/>
                  <a:pt x="1663760" y="699314"/>
                </a:cubicBezTo>
                <a:cubicBezTo>
                  <a:pt x="1663760" y="699314"/>
                  <a:pt x="1663760" y="699314"/>
                  <a:pt x="2297552" y="86322"/>
                </a:cubicBezTo>
                <a:close/>
              </a:path>
            </a:pathLst>
          </a:custGeom>
          <a:gradFill flip="none" rotWithShape="1">
            <a:gsLst>
              <a:gs pos="0">
                <a:schemeClr val="accent6">
                  <a:alpha val="0"/>
                </a:schemeClr>
              </a:gs>
              <a:gs pos="55000">
                <a:schemeClr val="accent6">
                  <a:lumMod val="75000"/>
                  <a:lumOff val="25000"/>
                </a:schemeClr>
              </a:gs>
              <a:gs pos="100000">
                <a:schemeClr val="accent6"/>
              </a:gs>
            </a:gsLst>
            <a:lin ang="162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a:latin typeface="+mj-ea"/>
              <a:ea typeface="+mj-ea"/>
            </a:endParaRPr>
          </a:p>
        </p:txBody>
      </p:sp>
      <p:sp>
        <p:nvSpPr>
          <p:cNvPr id="4" name="六角形 3"/>
          <p:cNvSpPr/>
          <p:nvPr/>
        </p:nvSpPr>
        <p:spPr bwMode="auto">
          <a:xfrm>
            <a:off x="1319762" y="2574441"/>
            <a:ext cx="3070389" cy="448081"/>
          </a:xfrm>
          <a:prstGeom prst="hexagon">
            <a:avLst>
              <a:gd name="adj" fmla="val 52907"/>
              <a:gd name="vf" fmla="val 115470"/>
            </a:avLst>
          </a:prstGeom>
          <a:solidFill>
            <a:schemeClr val="accent6">
              <a:lumMod val="50000"/>
              <a:lumOff val="5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600" b="1" dirty="0">
                <a:solidFill>
                  <a:schemeClr val="bg1"/>
                </a:solidFill>
                <a:latin typeface="+mj-ea"/>
                <a:ea typeface="+mj-ea"/>
              </a:rPr>
              <a:t>Step 1</a:t>
            </a:r>
            <a:r>
              <a:rPr lang="ja-JP" altLang="en-US" sz="1600" b="1" dirty="0">
                <a:solidFill>
                  <a:schemeClr val="bg1"/>
                </a:solidFill>
                <a:latin typeface="+mj-ea"/>
                <a:ea typeface="+mj-ea"/>
              </a:rPr>
              <a:t>：設計情報の一元管理</a:t>
            </a:r>
          </a:p>
        </p:txBody>
      </p:sp>
      <p:sp>
        <p:nvSpPr>
          <p:cNvPr id="11" name="フリーフォーム 10"/>
          <p:cNvSpPr>
            <a:spLocks/>
          </p:cNvSpPr>
          <p:nvPr/>
        </p:nvSpPr>
        <p:spPr bwMode="gray">
          <a:xfrm>
            <a:off x="4806488" y="2192261"/>
            <a:ext cx="1598909" cy="586059"/>
          </a:xfrm>
          <a:custGeom>
            <a:avLst/>
            <a:gdLst>
              <a:gd name="connsiteX0" fmla="*/ 2386803 w 3072755"/>
              <a:gd name="connsiteY0" fmla="*/ 0 h 2619764"/>
              <a:gd name="connsiteX1" fmla="*/ 3072755 w 3072755"/>
              <a:gd name="connsiteY1" fmla="*/ 749811 h 2619764"/>
              <a:gd name="connsiteX2" fmla="*/ 2635812 w 3072755"/>
              <a:gd name="connsiteY2" fmla="*/ 734539 h 2619764"/>
              <a:gd name="connsiteX3" fmla="*/ 0 w 3072755"/>
              <a:gd name="connsiteY3" fmla="*/ 2619764 h 2619764"/>
              <a:gd name="connsiteX4" fmla="*/ 2076530 w 3072755"/>
              <a:gd name="connsiteY4" fmla="*/ 713404 h 2619764"/>
              <a:gd name="connsiteX5" fmla="*/ 1663760 w 3072755"/>
              <a:gd name="connsiteY5" fmla="*/ 699314 h 2619764"/>
              <a:gd name="connsiteX6" fmla="*/ 2297552 w 3072755"/>
              <a:gd name="connsiteY6" fmla="*/ 86322 h 261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72755" h="2619764">
                <a:moveTo>
                  <a:pt x="2386803" y="0"/>
                </a:moveTo>
                <a:lnTo>
                  <a:pt x="3072755" y="749811"/>
                </a:lnTo>
                <a:lnTo>
                  <a:pt x="2635812" y="734539"/>
                </a:lnTo>
                <a:cubicBezTo>
                  <a:pt x="2607637" y="2619764"/>
                  <a:pt x="0" y="2619764"/>
                  <a:pt x="0" y="2619764"/>
                </a:cubicBezTo>
                <a:cubicBezTo>
                  <a:pt x="0" y="2619764"/>
                  <a:pt x="2068077" y="2540861"/>
                  <a:pt x="2076530" y="713404"/>
                </a:cubicBezTo>
                <a:cubicBezTo>
                  <a:pt x="2076530" y="713404"/>
                  <a:pt x="2076530" y="713404"/>
                  <a:pt x="1663760" y="699314"/>
                </a:cubicBezTo>
                <a:cubicBezTo>
                  <a:pt x="1663760" y="699314"/>
                  <a:pt x="1663760" y="699314"/>
                  <a:pt x="2297552" y="86322"/>
                </a:cubicBezTo>
                <a:close/>
              </a:path>
            </a:pathLst>
          </a:custGeom>
          <a:gradFill flip="none" rotWithShape="1">
            <a:gsLst>
              <a:gs pos="0">
                <a:schemeClr val="accent6">
                  <a:alpha val="0"/>
                </a:schemeClr>
              </a:gs>
              <a:gs pos="55000">
                <a:schemeClr val="accent3">
                  <a:lumMod val="50000"/>
                  <a:lumOff val="50000"/>
                </a:schemeClr>
              </a:gs>
              <a:gs pos="100000">
                <a:schemeClr val="accent3">
                  <a:lumMod val="75000"/>
                  <a:lumOff val="25000"/>
                </a:schemeClr>
              </a:gs>
            </a:gsLst>
            <a:lin ang="16200000" scaled="0"/>
            <a:tileRect/>
          </a:gradFill>
          <a:ln>
            <a:noFill/>
          </a:ln>
          <a:effectLst/>
          <a:scene3d>
            <a:camera prst="orthographicFront">
              <a:rot lat="0" lon="10800000" rev="0"/>
            </a:camera>
            <a:lightRig rig="threePt" dir="t"/>
          </a:scene3d>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a:latin typeface="+mj-ea"/>
              <a:ea typeface="+mj-ea"/>
            </a:endParaRPr>
          </a:p>
        </p:txBody>
      </p:sp>
      <p:sp>
        <p:nvSpPr>
          <p:cNvPr id="14" name="六角形 13"/>
          <p:cNvSpPr/>
          <p:nvPr/>
        </p:nvSpPr>
        <p:spPr bwMode="auto">
          <a:xfrm>
            <a:off x="4485087" y="2571574"/>
            <a:ext cx="3840621" cy="448081"/>
          </a:xfrm>
          <a:prstGeom prst="hexagon">
            <a:avLst>
              <a:gd name="adj" fmla="val 52907"/>
              <a:gd name="vf" fmla="val 115470"/>
            </a:avLst>
          </a:prstGeom>
          <a:solidFill>
            <a:schemeClr val="accent3">
              <a:lumMod val="50000"/>
              <a:lumOff val="5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600" b="1" dirty="0">
                <a:solidFill>
                  <a:schemeClr val="bg1"/>
                </a:solidFill>
                <a:latin typeface="+mj-ea"/>
                <a:ea typeface="+mj-ea"/>
              </a:rPr>
              <a:t>Step 2</a:t>
            </a:r>
            <a:r>
              <a:rPr lang="ja-JP" altLang="en-US" sz="1600" b="1" dirty="0">
                <a:solidFill>
                  <a:schemeClr val="bg1"/>
                </a:solidFill>
                <a:latin typeface="+mj-ea"/>
                <a:ea typeface="+mj-ea"/>
              </a:rPr>
              <a:t>：自動実行の実現</a:t>
            </a:r>
          </a:p>
        </p:txBody>
      </p:sp>
    </p:spTree>
    <p:extLst>
      <p:ext uri="{BB962C8B-B14F-4D97-AF65-F5344CB8AC3E}">
        <p14:creationId xmlns:p14="http://schemas.microsoft.com/office/powerpoint/2010/main" val="406720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p:cNvGraphicFramePr>
            <a:graphicFrameLocks noGrp="1"/>
          </p:cNvGraphicFramePr>
          <p:nvPr/>
        </p:nvGraphicFramePr>
        <p:xfrm>
          <a:off x="239351" y="836641"/>
          <a:ext cx="11712000" cy="5544770"/>
        </p:xfrm>
        <a:graphic>
          <a:graphicData uri="http://schemas.openxmlformats.org/drawingml/2006/table">
            <a:tbl>
              <a:tblPr firstRow="1" bandRow="1">
                <a:tableStyleId>{2D5ABB26-0587-4C30-8999-92F81FD0307C}</a:tableStyleId>
              </a:tblPr>
              <a:tblGrid>
                <a:gridCol w="5856000">
                  <a:extLst>
                    <a:ext uri="{9D8B030D-6E8A-4147-A177-3AD203B41FA5}">
                      <a16:colId xmlns:a16="http://schemas.microsoft.com/office/drawing/2014/main" val="126209608"/>
                    </a:ext>
                  </a:extLst>
                </a:gridCol>
                <a:gridCol w="5856000">
                  <a:extLst>
                    <a:ext uri="{9D8B030D-6E8A-4147-A177-3AD203B41FA5}">
                      <a16:colId xmlns:a16="http://schemas.microsoft.com/office/drawing/2014/main" val="468553477"/>
                    </a:ext>
                  </a:extLst>
                </a:gridCol>
              </a:tblGrid>
              <a:tr h="545459">
                <a:tc>
                  <a:txBody>
                    <a:bodyPr/>
                    <a:lstStyle/>
                    <a:p>
                      <a:r>
                        <a:rPr kumimoji="1" lang="en-US" altLang="ja-JP" sz="2400" b="1" dirty="0"/>
                        <a:t>QCD (</a:t>
                      </a:r>
                      <a:r>
                        <a:rPr kumimoji="1" lang="ja-JP" altLang="en-US" sz="2400" b="1" dirty="0"/>
                        <a:t>品質・コスト・納期</a:t>
                      </a:r>
                      <a:r>
                        <a:rPr kumimoji="1" lang="en-US" altLang="ja-JP" sz="2400" b="1" dirty="0"/>
                        <a:t>)</a:t>
                      </a:r>
                      <a:endParaRPr kumimoji="1" lang="ja-JP" altLang="en-US" sz="2400" b="1" dirty="0"/>
                    </a:p>
                  </a:txBody>
                  <a:tcPr>
                    <a:lnR w="28575" cap="flat" cmpd="sng" algn="ctr">
                      <a:solidFill>
                        <a:schemeClr val="bg1">
                          <a:lumMod val="50000"/>
                        </a:schemeClr>
                      </a:solidFill>
                      <a:prstDash val="solid"/>
                      <a:round/>
                      <a:headEnd type="none" w="med" len="med"/>
                      <a:tailEnd type="none" w="med" len="med"/>
                    </a:lnR>
                  </a:tcPr>
                </a:tc>
                <a:tc>
                  <a:txBody>
                    <a:bodyPr/>
                    <a:lstStyle/>
                    <a:p>
                      <a:r>
                        <a:rPr kumimoji="1" lang="ja-JP" altLang="en-US" sz="2400" b="1" dirty="0"/>
                        <a:t>タスクと成果物</a:t>
                      </a:r>
                    </a:p>
                  </a:txBody>
                  <a:tcPr>
                    <a:lnL w="28575"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val="1702041583"/>
                  </a:ext>
                </a:extLst>
              </a:tr>
              <a:tr h="4999311">
                <a:tc>
                  <a:txBody>
                    <a:bodyPr/>
                    <a:lstStyle/>
                    <a:p>
                      <a:r>
                        <a:rPr kumimoji="1" lang="ja-JP" altLang="en-US" dirty="0"/>
                        <a:t>　</a:t>
                      </a:r>
                    </a:p>
                  </a:txBody>
                  <a:tcPr>
                    <a:lnR w="28575" cap="flat" cmpd="sng" algn="ctr">
                      <a:solidFill>
                        <a:schemeClr val="bg1">
                          <a:lumMod val="50000"/>
                        </a:schemeClr>
                      </a:solidFill>
                      <a:prstDash val="solid"/>
                      <a:round/>
                      <a:headEnd type="none" w="med" len="med"/>
                      <a:tailEnd type="none" w="med" len="med"/>
                    </a:lnR>
                  </a:tcPr>
                </a:tc>
                <a:tc>
                  <a:txBody>
                    <a:bodyPr/>
                    <a:lstStyle/>
                    <a:p>
                      <a:endParaRPr kumimoji="1" lang="ja-JP" altLang="en-US" dirty="0"/>
                    </a:p>
                  </a:txBody>
                  <a:tcPr>
                    <a:lnL w="28575"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val="1128045948"/>
                  </a:ext>
                </a:extLst>
              </a:tr>
            </a:tbl>
          </a:graphicData>
        </a:graphic>
      </p:graphicFrame>
      <p:pic>
        <p:nvPicPr>
          <p:cNvPr id="36" name="図 35"/>
          <p:cNvPicPr>
            <a:picLocks noChangeAspect="1"/>
          </p:cNvPicPr>
          <p:nvPr/>
        </p:nvPicPr>
        <p:blipFill>
          <a:blip r:embed="rId3"/>
          <a:stretch>
            <a:fillRect/>
          </a:stretch>
        </p:blipFill>
        <p:spPr>
          <a:xfrm>
            <a:off x="129157" y="2060810"/>
            <a:ext cx="5812513" cy="3957546"/>
          </a:xfrm>
          <a:prstGeom prst="rect">
            <a:avLst/>
          </a:prstGeom>
        </p:spPr>
      </p:pic>
      <p:sp>
        <p:nvSpPr>
          <p:cNvPr id="2" name="タイトル 1"/>
          <p:cNvSpPr>
            <a:spLocks noGrp="1"/>
          </p:cNvSpPr>
          <p:nvPr>
            <p:ph type="title"/>
          </p:nvPr>
        </p:nvSpPr>
        <p:spPr/>
        <p:txBody>
          <a:bodyPr/>
          <a:lstStyle/>
          <a:p>
            <a:r>
              <a:rPr kumimoji="1" lang="ja-JP" altLang="en-US" dirty="0"/>
              <a:t>自動化によって「</a:t>
            </a:r>
            <a:r>
              <a:rPr kumimoji="1" lang="en-US" altLang="ja-JP" dirty="0"/>
              <a:t>QCD</a:t>
            </a:r>
            <a:r>
              <a:rPr kumimoji="1" lang="ja-JP" altLang="en-US" dirty="0"/>
              <a:t>」および「タスクと成果物」が変化</a:t>
            </a:r>
          </a:p>
        </p:txBody>
      </p:sp>
      <p:sp>
        <p:nvSpPr>
          <p:cNvPr id="38" name="テキスト プレースホルダー 7"/>
          <p:cNvSpPr txBox="1">
            <a:spLocks/>
          </p:cNvSpPr>
          <p:nvPr/>
        </p:nvSpPr>
        <p:spPr bwMode="gray">
          <a:xfrm>
            <a:off x="359068" y="1465859"/>
            <a:ext cx="5520902" cy="77451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121920" tIns="144000" rIns="121920" bIns="6096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lgn="l"/>
            <a:r>
              <a:rPr lang="ja-JP" altLang="en-US" sz="1600" b="1" dirty="0"/>
              <a:t>手作業 ⇒ 自動実行により、</a:t>
            </a:r>
            <a:r>
              <a:rPr lang="en-US" altLang="ja-JP" sz="1600" b="1" dirty="0"/>
              <a:t>QCD</a:t>
            </a:r>
            <a:r>
              <a:rPr lang="ja-JP" altLang="en-US" sz="1600" b="1" dirty="0"/>
              <a:t>が改善</a:t>
            </a:r>
          </a:p>
        </p:txBody>
      </p:sp>
      <p:sp>
        <p:nvSpPr>
          <p:cNvPr id="50" name="テキスト プレースホルダー 7"/>
          <p:cNvSpPr txBox="1">
            <a:spLocks/>
          </p:cNvSpPr>
          <p:nvPr/>
        </p:nvSpPr>
        <p:spPr bwMode="gray">
          <a:xfrm>
            <a:off x="6474047" y="1465833"/>
            <a:ext cx="5477303" cy="77451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121920" tIns="144000" rIns="121920" bIns="6096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lgn="l"/>
            <a:r>
              <a:rPr lang="ja-JP" altLang="en-US" sz="1600" b="1" dirty="0"/>
              <a:t>タスクと成果物の変化は、以下の</a:t>
            </a:r>
            <a:r>
              <a:rPr lang="en-US" altLang="ja-JP" sz="1600" b="1" dirty="0"/>
              <a:t>4</a:t>
            </a:r>
            <a:r>
              <a:rPr lang="ja-JP" altLang="en-US" sz="1600" b="1" dirty="0"/>
              <a:t>パターンに分類</a:t>
            </a:r>
            <a:endParaRPr lang="en-US" altLang="ja-JP" sz="1600" b="1" dirty="0"/>
          </a:p>
          <a:p>
            <a:pPr algn="l"/>
            <a:r>
              <a:rPr lang="ja-JP" altLang="en-US" sz="1600" b="1" dirty="0"/>
              <a:t>　→ ①変更なし、②変更あり、③新規、④消滅</a:t>
            </a:r>
          </a:p>
        </p:txBody>
      </p:sp>
      <p:sp>
        <p:nvSpPr>
          <p:cNvPr id="51" name="角丸四角形 50"/>
          <p:cNvSpPr/>
          <p:nvPr/>
        </p:nvSpPr>
        <p:spPr bwMode="auto">
          <a:xfrm>
            <a:off x="9821676" y="4886920"/>
            <a:ext cx="719631" cy="504000"/>
          </a:xfrm>
          <a:prstGeom prst="roundRect">
            <a:avLst/>
          </a:prstGeom>
          <a:solidFill>
            <a:schemeClr val="accent2">
              <a:lumMod val="20000"/>
              <a:lumOff val="80000"/>
            </a:schemeClr>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a:t>タスク</a:t>
            </a:r>
          </a:p>
        </p:txBody>
      </p:sp>
      <p:sp>
        <p:nvSpPr>
          <p:cNvPr id="52" name="角丸四角形 51"/>
          <p:cNvSpPr/>
          <p:nvPr/>
        </p:nvSpPr>
        <p:spPr bwMode="auto">
          <a:xfrm>
            <a:off x="8627816" y="4870565"/>
            <a:ext cx="719631" cy="504000"/>
          </a:xfrm>
          <a:prstGeom prst="roundRect">
            <a:avLst/>
          </a:prstGeom>
          <a:solidFill>
            <a:schemeClr val="accent3">
              <a:lumMod val="10000"/>
              <a:lumOff val="90000"/>
            </a:schemeClr>
          </a:solidFill>
          <a:ln w="25400" cap="flat" cmpd="sng" algn="ctr">
            <a:solidFill>
              <a:schemeClr val="accent3">
                <a:lumMod val="90000"/>
                <a:lumOff val="10000"/>
              </a:schemeClr>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a:t>タスク</a:t>
            </a:r>
          </a:p>
        </p:txBody>
      </p:sp>
      <p:cxnSp>
        <p:nvCxnSpPr>
          <p:cNvPr id="53" name="直線矢印コネクタ 52"/>
          <p:cNvCxnSpPr/>
          <p:nvPr/>
        </p:nvCxnSpPr>
        <p:spPr bwMode="auto">
          <a:xfrm>
            <a:off x="8216524" y="5138920"/>
            <a:ext cx="357881"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8" name="角丸四角形 57"/>
          <p:cNvSpPr/>
          <p:nvPr/>
        </p:nvSpPr>
        <p:spPr bwMode="auto">
          <a:xfrm>
            <a:off x="7489984" y="4875875"/>
            <a:ext cx="719631" cy="504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a:t>タスク</a:t>
            </a:r>
          </a:p>
        </p:txBody>
      </p:sp>
      <p:sp>
        <p:nvSpPr>
          <p:cNvPr id="59" name="角丸四角形 58"/>
          <p:cNvSpPr/>
          <p:nvPr/>
        </p:nvSpPr>
        <p:spPr bwMode="auto">
          <a:xfrm>
            <a:off x="8618252" y="2874638"/>
            <a:ext cx="719631" cy="504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a:t>タスク</a:t>
            </a:r>
          </a:p>
        </p:txBody>
      </p:sp>
      <p:cxnSp>
        <p:nvCxnSpPr>
          <p:cNvPr id="60" name="直線矢印コネクタ 59"/>
          <p:cNvCxnSpPr/>
          <p:nvPr/>
        </p:nvCxnSpPr>
        <p:spPr bwMode="auto">
          <a:xfrm>
            <a:off x="7841205" y="3129634"/>
            <a:ext cx="733200"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1" name="角丸四角形 60"/>
          <p:cNvSpPr/>
          <p:nvPr/>
        </p:nvSpPr>
        <p:spPr bwMode="auto">
          <a:xfrm>
            <a:off x="7470480" y="2877634"/>
            <a:ext cx="719631" cy="504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a:t>タスク</a:t>
            </a:r>
          </a:p>
        </p:txBody>
      </p:sp>
      <p:sp>
        <p:nvSpPr>
          <p:cNvPr id="62" name="角丸四角形 61"/>
          <p:cNvSpPr/>
          <p:nvPr/>
        </p:nvSpPr>
        <p:spPr bwMode="auto">
          <a:xfrm>
            <a:off x="7720155" y="3307752"/>
            <a:ext cx="640389" cy="271943"/>
          </a:xfrm>
          <a:prstGeom prst="roundRec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100" b="1" dirty="0">
                <a:latin typeface="+mn-ea"/>
              </a:rPr>
              <a:t>成果物</a:t>
            </a:r>
            <a:endParaRPr kumimoji="1" lang="ja-JP" altLang="en-US" sz="1100" b="1" dirty="0">
              <a:latin typeface="+mn-ea"/>
            </a:endParaRPr>
          </a:p>
        </p:txBody>
      </p:sp>
      <p:cxnSp>
        <p:nvCxnSpPr>
          <p:cNvPr id="63" name="直線矢印コネクタ 62"/>
          <p:cNvCxnSpPr/>
          <p:nvPr/>
        </p:nvCxnSpPr>
        <p:spPr bwMode="auto">
          <a:xfrm>
            <a:off x="7568434" y="3435674"/>
            <a:ext cx="0" cy="144020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4" name="直線矢印コネクタ 63"/>
          <p:cNvCxnSpPr/>
          <p:nvPr/>
        </p:nvCxnSpPr>
        <p:spPr bwMode="auto">
          <a:xfrm>
            <a:off x="8785737" y="3416570"/>
            <a:ext cx="0" cy="1437886"/>
          </a:xfrm>
          <a:prstGeom prst="straightConnector1">
            <a:avLst/>
          </a:prstGeom>
          <a:solidFill>
            <a:schemeClr val="bg1"/>
          </a:solidFill>
          <a:ln w="12700" cap="flat" cmpd="sng" algn="ctr">
            <a:solidFill>
              <a:schemeClr val="accent3">
                <a:lumMod val="90000"/>
                <a:lumOff val="10000"/>
              </a:schemeClr>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5" name="角丸四角形 64"/>
          <p:cNvSpPr/>
          <p:nvPr/>
        </p:nvSpPr>
        <p:spPr bwMode="auto">
          <a:xfrm>
            <a:off x="7720155" y="5311021"/>
            <a:ext cx="640389" cy="271943"/>
          </a:xfrm>
          <a:prstGeom prst="roundRec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100" b="1" dirty="0">
                <a:latin typeface="+mn-ea"/>
              </a:rPr>
              <a:t>成果物</a:t>
            </a:r>
            <a:endParaRPr kumimoji="1" lang="ja-JP" altLang="en-US" sz="1100" b="1" dirty="0">
              <a:latin typeface="+mn-ea"/>
            </a:endParaRPr>
          </a:p>
        </p:txBody>
      </p:sp>
      <p:sp>
        <p:nvSpPr>
          <p:cNvPr id="66" name="角丸四角形 65"/>
          <p:cNvSpPr/>
          <p:nvPr/>
        </p:nvSpPr>
        <p:spPr bwMode="auto">
          <a:xfrm>
            <a:off x="10185039" y="5322066"/>
            <a:ext cx="640389" cy="271943"/>
          </a:xfrm>
          <a:prstGeom prst="roundRect">
            <a:avLst/>
          </a:prstGeom>
          <a:solidFill>
            <a:schemeClr val="accent2">
              <a:lumMod val="20000"/>
              <a:lumOff val="80000"/>
            </a:schemeClr>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100" b="1" dirty="0">
                <a:latin typeface="+mn-ea"/>
              </a:rPr>
              <a:t>成果物</a:t>
            </a:r>
            <a:endParaRPr kumimoji="1" lang="ja-JP" altLang="en-US" sz="1100" b="1" dirty="0">
              <a:latin typeface="+mn-ea"/>
            </a:endParaRPr>
          </a:p>
        </p:txBody>
      </p:sp>
      <p:sp>
        <p:nvSpPr>
          <p:cNvPr id="67" name="角丸四角形 66"/>
          <p:cNvSpPr/>
          <p:nvPr/>
        </p:nvSpPr>
        <p:spPr bwMode="auto">
          <a:xfrm>
            <a:off x="8865448" y="5298264"/>
            <a:ext cx="640389" cy="271943"/>
          </a:xfrm>
          <a:prstGeom prst="roundRect">
            <a:avLst/>
          </a:prstGeom>
          <a:solidFill>
            <a:schemeClr val="accent3">
              <a:lumMod val="10000"/>
              <a:lumOff val="90000"/>
            </a:schemeClr>
          </a:solidFill>
          <a:ln w="12700">
            <a:solidFill>
              <a:schemeClr val="accent3">
                <a:lumMod val="90000"/>
                <a:lumOff val="1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100" b="1" dirty="0">
                <a:latin typeface="+mn-ea"/>
              </a:rPr>
              <a:t>成果物</a:t>
            </a:r>
            <a:endParaRPr kumimoji="1" lang="ja-JP" altLang="en-US" sz="1100" b="1" dirty="0">
              <a:latin typeface="+mn-ea"/>
            </a:endParaRPr>
          </a:p>
        </p:txBody>
      </p:sp>
      <p:sp>
        <p:nvSpPr>
          <p:cNvPr id="68" name="角丸四角形 67"/>
          <p:cNvSpPr/>
          <p:nvPr/>
        </p:nvSpPr>
        <p:spPr bwMode="auto">
          <a:xfrm>
            <a:off x="8855415" y="3299340"/>
            <a:ext cx="722432" cy="271943"/>
          </a:xfrm>
          <a:prstGeom prst="roundRec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100" b="1" dirty="0">
                <a:latin typeface="+mn-ea"/>
              </a:rPr>
              <a:t>成果物</a:t>
            </a:r>
            <a:endParaRPr kumimoji="1" lang="ja-JP" altLang="en-US" sz="1100" b="1" dirty="0">
              <a:latin typeface="+mn-ea"/>
            </a:endParaRPr>
          </a:p>
        </p:txBody>
      </p:sp>
      <p:cxnSp>
        <p:nvCxnSpPr>
          <p:cNvPr id="69" name="直線矢印コネクタ 68"/>
          <p:cNvCxnSpPr/>
          <p:nvPr/>
        </p:nvCxnSpPr>
        <p:spPr bwMode="auto">
          <a:xfrm>
            <a:off x="10541776" y="5137580"/>
            <a:ext cx="357881"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0" name="直線矢印コネクタ 69"/>
          <p:cNvCxnSpPr/>
          <p:nvPr/>
        </p:nvCxnSpPr>
        <p:spPr bwMode="auto">
          <a:xfrm flipV="1">
            <a:off x="9398906" y="3124005"/>
            <a:ext cx="1467835" cy="1"/>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1" name="直線矢印コネクタ 70"/>
          <p:cNvCxnSpPr/>
          <p:nvPr/>
        </p:nvCxnSpPr>
        <p:spPr bwMode="auto">
          <a:xfrm>
            <a:off x="11710093" y="3126638"/>
            <a:ext cx="357881"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2" name="角丸四角形 71"/>
          <p:cNvSpPr/>
          <p:nvPr/>
        </p:nvSpPr>
        <p:spPr bwMode="auto">
          <a:xfrm>
            <a:off x="10950647" y="4873561"/>
            <a:ext cx="719631" cy="504000"/>
          </a:xfrm>
          <a:prstGeom prst="roundRect">
            <a:avLst/>
          </a:prstGeom>
          <a:solidFill>
            <a:schemeClr val="bg1">
              <a:lumMod val="95000"/>
            </a:schemeClr>
          </a:solidFill>
          <a:ln w="25400" cap="flat" cmpd="sng" algn="ctr">
            <a:solidFill>
              <a:schemeClr val="bg1">
                <a:lumMod val="65000"/>
              </a:schemeClr>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a:solidFill>
                  <a:schemeClr val="bg1">
                    <a:lumMod val="65000"/>
                  </a:schemeClr>
                </a:solidFill>
              </a:rPr>
              <a:t>タスク</a:t>
            </a:r>
          </a:p>
        </p:txBody>
      </p:sp>
      <p:sp>
        <p:nvSpPr>
          <p:cNvPr id="73" name="角丸四角形 72"/>
          <p:cNvSpPr/>
          <p:nvPr/>
        </p:nvSpPr>
        <p:spPr bwMode="auto">
          <a:xfrm>
            <a:off x="11188279" y="5301260"/>
            <a:ext cx="640389" cy="271943"/>
          </a:xfrm>
          <a:prstGeom prst="roundRect">
            <a:avLst/>
          </a:prstGeom>
          <a:solidFill>
            <a:schemeClr val="bg1">
              <a:lumMod val="95000"/>
            </a:schemeClr>
          </a:solidFill>
          <a:ln w="12700">
            <a:solidFill>
              <a:schemeClr val="bg1">
                <a:lumMod val="6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100" b="1" dirty="0">
                <a:solidFill>
                  <a:schemeClr val="bg1">
                    <a:lumMod val="65000"/>
                  </a:schemeClr>
                </a:solidFill>
                <a:latin typeface="+mn-ea"/>
              </a:rPr>
              <a:t>成果物</a:t>
            </a:r>
            <a:endParaRPr kumimoji="1" lang="ja-JP" altLang="en-US" sz="1100" b="1" dirty="0">
              <a:solidFill>
                <a:schemeClr val="bg1">
                  <a:lumMod val="65000"/>
                </a:schemeClr>
              </a:solidFill>
              <a:latin typeface="+mn-ea"/>
            </a:endParaRPr>
          </a:p>
        </p:txBody>
      </p:sp>
      <p:cxnSp>
        <p:nvCxnSpPr>
          <p:cNvPr id="74" name="直線矢印コネクタ 73"/>
          <p:cNvCxnSpPr/>
          <p:nvPr/>
        </p:nvCxnSpPr>
        <p:spPr bwMode="auto">
          <a:xfrm>
            <a:off x="9398906" y="5122565"/>
            <a:ext cx="357881"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5" name="直線矢印コネクタ 74"/>
          <p:cNvCxnSpPr/>
          <p:nvPr/>
        </p:nvCxnSpPr>
        <p:spPr bwMode="auto">
          <a:xfrm>
            <a:off x="11745014" y="5124221"/>
            <a:ext cx="357881"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6" name="角丸四角形 75"/>
          <p:cNvSpPr/>
          <p:nvPr/>
        </p:nvSpPr>
        <p:spPr bwMode="auto">
          <a:xfrm>
            <a:off x="10929439" y="2875001"/>
            <a:ext cx="719631" cy="504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a:t>タスク</a:t>
            </a:r>
          </a:p>
        </p:txBody>
      </p:sp>
      <p:sp>
        <p:nvSpPr>
          <p:cNvPr id="77" name="角丸四角形 76"/>
          <p:cNvSpPr/>
          <p:nvPr/>
        </p:nvSpPr>
        <p:spPr bwMode="auto">
          <a:xfrm>
            <a:off x="11166602" y="3299703"/>
            <a:ext cx="722432" cy="271943"/>
          </a:xfrm>
          <a:prstGeom prst="roundRec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100" b="1" dirty="0">
                <a:latin typeface="+mn-ea"/>
              </a:rPr>
              <a:t>成果物</a:t>
            </a:r>
            <a:endParaRPr kumimoji="1" lang="ja-JP" altLang="en-US" sz="1100" b="1" dirty="0">
              <a:latin typeface="+mn-ea"/>
            </a:endParaRPr>
          </a:p>
        </p:txBody>
      </p:sp>
      <p:cxnSp>
        <p:nvCxnSpPr>
          <p:cNvPr id="78" name="直線矢印コネクタ 77"/>
          <p:cNvCxnSpPr/>
          <p:nvPr/>
        </p:nvCxnSpPr>
        <p:spPr bwMode="auto">
          <a:xfrm>
            <a:off x="11064690" y="3435674"/>
            <a:ext cx="0" cy="1437886"/>
          </a:xfrm>
          <a:prstGeom prst="straightConnector1">
            <a:avLst/>
          </a:prstGeom>
          <a:solidFill>
            <a:schemeClr val="bg1"/>
          </a:solidFill>
          <a:ln w="12700" cap="flat" cmpd="sng" algn="ctr">
            <a:solidFill>
              <a:schemeClr val="bg1">
                <a:lumMod val="50000"/>
              </a:schemeClr>
            </a:solidFill>
            <a:prstDash val="dash"/>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9" name="テキスト ボックス 78"/>
          <p:cNvSpPr txBox="1"/>
          <p:nvPr/>
        </p:nvSpPr>
        <p:spPr>
          <a:xfrm>
            <a:off x="6243903" y="3009669"/>
            <a:ext cx="1107996" cy="369332"/>
          </a:xfrm>
          <a:prstGeom prst="rect">
            <a:avLst/>
          </a:prstGeom>
          <a:noFill/>
        </p:spPr>
        <p:txBody>
          <a:bodyPr wrap="none" rtlCol="0">
            <a:spAutoFit/>
          </a:bodyPr>
          <a:lstStyle/>
          <a:p>
            <a:r>
              <a:rPr kumimoji="1" lang="ja-JP" altLang="en-US" b="1" dirty="0"/>
              <a:t>自動化前</a:t>
            </a:r>
          </a:p>
        </p:txBody>
      </p:sp>
      <p:sp>
        <p:nvSpPr>
          <p:cNvPr id="80" name="テキスト ボックス 79"/>
          <p:cNvSpPr txBox="1"/>
          <p:nvPr/>
        </p:nvSpPr>
        <p:spPr>
          <a:xfrm>
            <a:off x="6240020" y="4944670"/>
            <a:ext cx="1107996" cy="369332"/>
          </a:xfrm>
          <a:prstGeom prst="rect">
            <a:avLst/>
          </a:prstGeom>
          <a:noFill/>
        </p:spPr>
        <p:txBody>
          <a:bodyPr wrap="none" rtlCol="0">
            <a:spAutoFit/>
          </a:bodyPr>
          <a:lstStyle/>
          <a:p>
            <a:r>
              <a:rPr kumimoji="1" lang="ja-JP" altLang="en-US" b="1" dirty="0"/>
              <a:t>自動化後</a:t>
            </a:r>
          </a:p>
        </p:txBody>
      </p:sp>
      <p:sp>
        <p:nvSpPr>
          <p:cNvPr id="81" name="テキスト ボックス 80"/>
          <p:cNvSpPr txBox="1"/>
          <p:nvPr/>
        </p:nvSpPr>
        <p:spPr>
          <a:xfrm>
            <a:off x="7608077" y="4547935"/>
            <a:ext cx="1082348" cy="307777"/>
          </a:xfrm>
          <a:prstGeom prst="rect">
            <a:avLst/>
          </a:prstGeom>
          <a:noFill/>
        </p:spPr>
        <p:txBody>
          <a:bodyPr wrap="none" rtlCol="0">
            <a:spAutoFit/>
          </a:bodyPr>
          <a:lstStyle/>
          <a:p>
            <a:r>
              <a:rPr kumimoji="1" lang="ja-JP" altLang="en-US" sz="1400" b="1" dirty="0">
                <a:solidFill>
                  <a:srgbClr val="FF0000"/>
                </a:solidFill>
              </a:rPr>
              <a:t>①変更なし</a:t>
            </a:r>
          </a:p>
        </p:txBody>
      </p:sp>
      <p:sp>
        <p:nvSpPr>
          <p:cNvPr id="82" name="テキスト ボックス 81"/>
          <p:cNvSpPr txBox="1"/>
          <p:nvPr/>
        </p:nvSpPr>
        <p:spPr>
          <a:xfrm>
            <a:off x="10049941" y="4548546"/>
            <a:ext cx="723275" cy="307777"/>
          </a:xfrm>
          <a:prstGeom prst="rect">
            <a:avLst/>
          </a:prstGeom>
          <a:noFill/>
        </p:spPr>
        <p:txBody>
          <a:bodyPr wrap="none" rtlCol="0">
            <a:spAutoFit/>
          </a:bodyPr>
          <a:lstStyle/>
          <a:p>
            <a:r>
              <a:rPr kumimoji="1" lang="ja-JP" altLang="en-US" sz="1400" b="1" dirty="0">
                <a:solidFill>
                  <a:srgbClr val="FF0000"/>
                </a:solidFill>
              </a:rPr>
              <a:t>③新規</a:t>
            </a:r>
          </a:p>
        </p:txBody>
      </p:sp>
      <p:sp>
        <p:nvSpPr>
          <p:cNvPr id="83" name="テキスト ボックス 82"/>
          <p:cNvSpPr txBox="1"/>
          <p:nvPr/>
        </p:nvSpPr>
        <p:spPr>
          <a:xfrm>
            <a:off x="8822749" y="4554733"/>
            <a:ext cx="1082348" cy="307777"/>
          </a:xfrm>
          <a:prstGeom prst="rect">
            <a:avLst/>
          </a:prstGeom>
          <a:noFill/>
        </p:spPr>
        <p:txBody>
          <a:bodyPr wrap="none" rtlCol="0">
            <a:spAutoFit/>
          </a:bodyPr>
          <a:lstStyle/>
          <a:p>
            <a:r>
              <a:rPr kumimoji="1" lang="ja-JP" altLang="en-US" sz="1400" b="1" dirty="0">
                <a:solidFill>
                  <a:srgbClr val="FF0000"/>
                </a:solidFill>
              </a:rPr>
              <a:t>②変更あり</a:t>
            </a:r>
          </a:p>
        </p:txBody>
      </p:sp>
      <p:sp>
        <p:nvSpPr>
          <p:cNvPr id="84" name="テキスト ボックス 83"/>
          <p:cNvSpPr txBox="1"/>
          <p:nvPr/>
        </p:nvSpPr>
        <p:spPr>
          <a:xfrm>
            <a:off x="11137381" y="4555064"/>
            <a:ext cx="723275" cy="307777"/>
          </a:xfrm>
          <a:prstGeom prst="rect">
            <a:avLst/>
          </a:prstGeom>
          <a:noFill/>
        </p:spPr>
        <p:txBody>
          <a:bodyPr wrap="none" rtlCol="0">
            <a:spAutoFit/>
          </a:bodyPr>
          <a:lstStyle/>
          <a:p>
            <a:r>
              <a:rPr kumimoji="1" lang="ja-JP" altLang="en-US" sz="1400" b="1" dirty="0">
                <a:solidFill>
                  <a:srgbClr val="FF0000"/>
                </a:solidFill>
              </a:rPr>
              <a:t>④消滅</a:t>
            </a:r>
          </a:p>
        </p:txBody>
      </p:sp>
    </p:spTree>
    <p:extLst>
      <p:ext uri="{BB962C8B-B14F-4D97-AF65-F5344CB8AC3E}">
        <p14:creationId xmlns:p14="http://schemas.microsoft.com/office/powerpoint/2010/main" val="2999380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9184" y="1752412"/>
            <a:ext cx="11712000" cy="1759900"/>
          </a:xfrm>
        </p:spPr>
        <p:txBody>
          <a:bodyPr/>
          <a:lstStyle/>
          <a:p>
            <a:r>
              <a:rPr lang="ja-JP" altLang="en-US" dirty="0"/>
              <a:t>自動化の事前準備</a:t>
            </a:r>
            <a:r>
              <a:rPr lang="en-US" altLang="ja-JP" dirty="0"/>
              <a:t/>
            </a:r>
            <a:br>
              <a:rPr lang="en-US" altLang="ja-JP" dirty="0"/>
            </a:br>
            <a:r>
              <a:rPr lang="ja-JP" altLang="en-US" dirty="0"/>
              <a:t>　　</a:t>
            </a:r>
            <a:r>
              <a:rPr lang="en-US" altLang="ja-JP" dirty="0"/>
              <a:t>Step 1</a:t>
            </a:r>
            <a:r>
              <a:rPr lang="ja-JP" altLang="en-US" dirty="0"/>
              <a:t>：設計情報の一元管理</a:t>
            </a:r>
            <a:r>
              <a:rPr lang="en-US" altLang="ja-JP" dirty="0"/>
              <a:t/>
            </a:r>
            <a:br>
              <a:rPr lang="en-US" altLang="ja-JP" dirty="0"/>
            </a:br>
            <a:r>
              <a:rPr lang="ja-JP" altLang="en-US" dirty="0"/>
              <a:t>　　</a:t>
            </a:r>
            <a:r>
              <a:rPr lang="en-US" altLang="ja-JP" dirty="0"/>
              <a:t>Step 2</a:t>
            </a:r>
            <a:r>
              <a:rPr lang="ja-JP" altLang="en-US" dirty="0"/>
              <a:t>：自動実行の実現</a:t>
            </a:r>
            <a:r>
              <a:rPr lang="en-US" altLang="ja-JP" dirty="0"/>
              <a:t/>
            </a:r>
            <a:br>
              <a:rPr lang="en-US" altLang="ja-JP" dirty="0"/>
            </a:br>
            <a:r>
              <a:rPr lang="ja-JP" altLang="en-US" dirty="0"/>
              <a:t>　　</a:t>
            </a:r>
            <a:r>
              <a:rPr lang="en-US" altLang="ja-JP" dirty="0"/>
              <a:t>Step 3</a:t>
            </a:r>
            <a:r>
              <a:rPr lang="ja-JP" altLang="en-US" dirty="0"/>
              <a:t>：一元管理と自動実行の連携</a:t>
            </a:r>
            <a:endParaRPr kumimoji="1" lang="ja-JP" altLang="en-US" dirty="0"/>
          </a:p>
        </p:txBody>
      </p:sp>
      <p:sp>
        <p:nvSpPr>
          <p:cNvPr id="3" name="テキスト プレースホルダー 2"/>
          <p:cNvSpPr>
            <a:spLocks noGrp="1"/>
          </p:cNvSpPr>
          <p:nvPr>
            <p:ph type="body" sz="quarter" idx="10"/>
          </p:nvPr>
        </p:nvSpPr>
        <p:spPr>
          <a:xfrm>
            <a:off x="239184" y="4365130"/>
            <a:ext cx="9601200" cy="400110"/>
          </a:xfrm>
        </p:spPr>
        <p:txBody>
          <a:bodyPr/>
          <a:lstStyle/>
          <a:p>
            <a:endParaRPr kumimoji="1" lang="ja-JP" altLang="en-US"/>
          </a:p>
        </p:txBody>
      </p:sp>
    </p:spTree>
    <p:extLst>
      <p:ext uri="{BB962C8B-B14F-4D97-AF65-F5344CB8AC3E}">
        <p14:creationId xmlns:p14="http://schemas.microsoft.com/office/powerpoint/2010/main" val="793076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9184" y="1752412"/>
            <a:ext cx="11712000" cy="1759900"/>
          </a:xfrm>
        </p:spPr>
        <p:txBody>
          <a:bodyPr/>
          <a:lstStyle/>
          <a:p>
            <a:r>
              <a:rPr lang="ja-JP" altLang="en-US" dirty="0">
                <a:solidFill>
                  <a:schemeClr val="bg1">
                    <a:lumMod val="50000"/>
                  </a:schemeClr>
                </a:solidFill>
              </a:rPr>
              <a:t>自動化の事前準備</a:t>
            </a:r>
            <a:r>
              <a:rPr lang="en-US" altLang="ja-JP" dirty="0">
                <a:solidFill>
                  <a:schemeClr val="bg1">
                    <a:lumMod val="50000"/>
                  </a:schemeClr>
                </a:solidFill>
              </a:rPr>
              <a:t/>
            </a:r>
            <a:br>
              <a:rPr lang="en-US" altLang="ja-JP" dirty="0">
                <a:solidFill>
                  <a:schemeClr val="bg1">
                    <a:lumMod val="50000"/>
                  </a:schemeClr>
                </a:solidFill>
              </a:rPr>
            </a:br>
            <a:r>
              <a:rPr lang="ja-JP" altLang="en-US" dirty="0"/>
              <a:t>　　</a:t>
            </a:r>
            <a:r>
              <a:rPr lang="en-US" altLang="ja-JP" dirty="0"/>
              <a:t>Step 1</a:t>
            </a:r>
            <a:r>
              <a:rPr lang="ja-JP" altLang="en-US" dirty="0"/>
              <a:t>：設計情報の一元管理</a:t>
            </a:r>
            <a:r>
              <a:rPr lang="en-US" altLang="ja-JP" dirty="0"/>
              <a:t/>
            </a:r>
            <a:br>
              <a:rPr lang="en-US" altLang="ja-JP" dirty="0"/>
            </a:br>
            <a:r>
              <a:rPr lang="ja-JP" altLang="en-US" dirty="0"/>
              <a:t>　　</a:t>
            </a:r>
            <a:r>
              <a:rPr lang="en-US" altLang="ja-JP" dirty="0">
                <a:solidFill>
                  <a:schemeClr val="bg1">
                    <a:lumMod val="50000"/>
                  </a:schemeClr>
                </a:solidFill>
              </a:rPr>
              <a:t>Step 2</a:t>
            </a:r>
            <a:r>
              <a:rPr lang="ja-JP" altLang="en-US" dirty="0">
                <a:solidFill>
                  <a:schemeClr val="bg1">
                    <a:lumMod val="50000"/>
                  </a:schemeClr>
                </a:solidFill>
              </a:rPr>
              <a:t>：自動実行の実現</a:t>
            </a:r>
            <a:r>
              <a:rPr lang="en-US" altLang="ja-JP" dirty="0">
                <a:solidFill>
                  <a:schemeClr val="bg1">
                    <a:lumMod val="50000"/>
                  </a:schemeClr>
                </a:solidFill>
              </a:rPr>
              <a:t/>
            </a:r>
            <a:br>
              <a:rPr lang="en-US" altLang="ja-JP" dirty="0">
                <a:solidFill>
                  <a:schemeClr val="bg1">
                    <a:lumMod val="50000"/>
                  </a:schemeClr>
                </a:solidFill>
              </a:rPr>
            </a:br>
            <a:r>
              <a:rPr lang="ja-JP" altLang="en-US" dirty="0">
                <a:solidFill>
                  <a:schemeClr val="bg1">
                    <a:lumMod val="50000"/>
                  </a:schemeClr>
                </a:solidFill>
              </a:rPr>
              <a:t>　　</a:t>
            </a:r>
            <a:r>
              <a:rPr lang="en-US" altLang="ja-JP" dirty="0">
                <a:solidFill>
                  <a:schemeClr val="bg1">
                    <a:lumMod val="50000"/>
                  </a:schemeClr>
                </a:solidFill>
              </a:rPr>
              <a:t>Step 3</a:t>
            </a:r>
            <a:r>
              <a:rPr lang="ja-JP" altLang="en-US" dirty="0">
                <a:solidFill>
                  <a:schemeClr val="bg1">
                    <a:lumMod val="50000"/>
                  </a:schemeClr>
                </a:solidFill>
              </a:rPr>
              <a:t>：一元管理と自動実行の連携</a:t>
            </a:r>
            <a:endParaRPr kumimoji="1" lang="ja-JP" altLang="en-US" dirty="0">
              <a:solidFill>
                <a:schemeClr val="bg1">
                  <a:lumMod val="50000"/>
                </a:schemeClr>
              </a:solidFill>
            </a:endParaRPr>
          </a:p>
        </p:txBody>
      </p:sp>
      <p:sp>
        <p:nvSpPr>
          <p:cNvPr id="3" name="テキスト プレースホルダー 2"/>
          <p:cNvSpPr>
            <a:spLocks noGrp="1"/>
          </p:cNvSpPr>
          <p:nvPr>
            <p:ph type="body" sz="quarter" idx="10"/>
          </p:nvPr>
        </p:nvSpPr>
        <p:spPr>
          <a:xfrm>
            <a:off x="239184" y="4365130"/>
            <a:ext cx="9601200" cy="400110"/>
          </a:xfrm>
        </p:spPr>
        <p:txBody>
          <a:bodyPr/>
          <a:lstStyle/>
          <a:p>
            <a:endParaRPr kumimoji="1" lang="ja-JP" altLang="en-US"/>
          </a:p>
        </p:txBody>
      </p:sp>
    </p:spTree>
    <p:extLst>
      <p:ext uri="{BB962C8B-B14F-4D97-AF65-F5344CB8AC3E}">
        <p14:creationId xmlns:p14="http://schemas.microsoft.com/office/powerpoint/2010/main" val="1450905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タイトル 32"/>
          <p:cNvSpPr>
            <a:spLocks noGrp="1"/>
          </p:cNvSpPr>
          <p:nvPr>
            <p:ph type="title"/>
          </p:nvPr>
        </p:nvSpPr>
        <p:spPr/>
        <p:txBody>
          <a:bodyPr>
            <a:normAutofit/>
          </a:bodyPr>
          <a:lstStyle/>
          <a:p>
            <a:r>
              <a:rPr lang="en-US" altLang="ja-JP" dirty="0"/>
              <a:t>Step 1</a:t>
            </a:r>
            <a:r>
              <a:rPr lang="ja-JP" altLang="en-US" dirty="0"/>
              <a:t>：設計情報の一元管理</a:t>
            </a:r>
            <a:endParaRPr kumimoji="1" lang="ja-JP" altLang="en-US" dirty="0"/>
          </a:p>
        </p:txBody>
      </p:sp>
      <p:sp>
        <p:nvSpPr>
          <p:cNvPr id="128" name="テキスト ボックス 127"/>
          <p:cNvSpPr txBox="1"/>
          <p:nvPr/>
        </p:nvSpPr>
        <p:spPr>
          <a:xfrm>
            <a:off x="2145563" y="2080163"/>
            <a:ext cx="9805789" cy="1405256"/>
          </a:xfrm>
          <a:prstGeom prst="rect">
            <a:avLst/>
          </a:prstGeom>
          <a:noFill/>
        </p:spPr>
        <p:txBody>
          <a:bodyPr wrap="square" rtlCol="0">
            <a:spAutoFit/>
          </a:bodyPr>
          <a:lstStyle/>
          <a:p>
            <a:pPr marL="457178" indent="-457178">
              <a:buSzPct val="160000"/>
              <a:buBlip>
                <a:blip r:embed="rId3"/>
              </a:buBlip>
            </a:pPr>
            <a:r>
              <a:rPr lang="ja-JP" altLang="en-US" sz="2133" dirty="0"/>
              <a:t>チーム間の情報伝達に</a:t>
            </a:r>
            <a:r>
              <a:rPr lang="ja-JP" altLang="en-US" sz="2133" u="sng" dirty="0">
                <a:solidFill>
                  <a:srgbClr val="C00000"/>
                </a:solidFill>
              </a:rPr>
              <a:t>遅延やミス</a:t>
            </a:r>
            <a:r>
              <a:rPr lang="ja-JP" altLang="en-US" sz="2133" dirty="0"/>
              <a:t>が発生する</a:t>
            </a:r>
            <a:endParaRPr lang="en-US" altLang="ja-JP" sz="2133" dirty="0"/>
          </a:p>
          <a:p>
            <a:pPr marL="457178" indent="-457178">
              <a:buSzPct val="160000"/>
              <a:buBlip>
                <a:blip r:embed="rId3"/>
              </a:buBlip>
            </a:pPr>
            <a:r>
              <a:rPr lang="ja-JP" altLang="en-US" sz="2133" dirty="0"/>
              <a:t>データの二重管理や独自文言が</a:t>
            </a:r>
            <a:r>
              <a:rPr lang="ja-JP" altLang="en-US" sz="2133" u="sng" dirty="0">
                <a:solidFill>
                  <a:srgbClr val="C00000"/>
                </a:solidFill>
              </a:rPr>
              <a:t>設計ミス</a:t>
            </a:r>
            <a:r>
              <a:rPr lang="ja-JP" altLang="en-US" sz="2133" dirty="0"/>
              <a:t>につながる</a:t>
            </a:r>
            <a:endParaRPr lang="en-US" altLang="ja-JP" sz="2133" dirty="0"/>
          </a:p>
          <a:p>
            <a:pPr marL="457178" indent="-457178">
              <a:buSzPct val="160000"/>
              <a:buBlip>
                <a:blip r:embed="rId3"/>
              </a:buBlip>
            </a:pPr>
            <a:r>
              <a:rPr lang="ja-JP" altLang="en-US" sz="2133" dirty="0"/>
              <a:t>多重開発により</a:t>
            </a:r>
            <a:r>
              <a:rPr lang="ja-JP" altLang="en-US" sz="2133" u="sng" dirty="0">
                <a:solidFill>
                  <a:srgbClr val="C00000"/>
                </a:solidFill>
              </a:rPr>
              <a:t>設計書</a:t>
            </a:r>
            <a:r>
              <a:rPr lang="en-US" altLang="ja-JP" sz="2133" u="sng" dirty="0">
                <a:solidFill>
                  <a:srgbClr val="C00000"/>
                </a:solidFill>
              </a:rPr>
              <a:t>(</a:t>
            </a:r>
            <a:r>
              <a:rPr lang="ja-JP" altLang="en-US" sz="2133" u="sng" dirty="0">
                <a:solidFill>
                  <a:srgbClr val="C00000"/>
                </a:solidFill>
              </a:rPr>
              <a:t>帳票</a:t>
            </a:r>
            <a:r>
              <a:rPr lang="en-US" altLang="ja-JP" sz="2133" u="sng" dirty="0">
                <a:solidFill>
                  <a:srgbClr val="C00000"/>
                </a:solidFill>
              </a:rPr>
              <a:t>)</a:t>
            </a:r>
            <a:r>
              <a:rPr lang="ja-JP" altLang="en-US" sz="2133" u="sng" dirty="0">
                <a:solidFill>
                  <a:srgbClr val="C00000"/>
                </a:solidFill>
              </a:rPr>
              <a:t>の管理が煩雑化</a:t>
            </a:r>
            <a:r>
              <a:rPr lang="ja-JP" altLang="en-US" sz="2133" dirty="0"/>
              <a:t>する</a:t>
            </a:r>
            <a:endParaRPr lang="en-US" altLang="ja-JP" sz="2133" dirty="0"/>
          </a:p>
          <a:p>
            <a:pPr marL="457178" indent="-457178">
              <a:buSzPct val="160000"/>
              <a:buBlip>
                <a:blip r:embed="rId3"/>
              </a:buBlip>
            </a:pPr>
            <a:r>
              <a:rPr lang="ja-JP" altLang="en-US" sz="2133" dirty="0"/>
              <a:t>結果として</a:t>
            </a:r>
            <a:r>
              <a:rPr lang="ja-JP" altLang="en-US" sz="2133" u="sng" dirty="0">
                <a:solidFill>
                  <a:srgbClr val="C00000"/>
                </a:solidFill>
              </a:rPr>
              <a:t>設定の前後性を確認できない</a:t>
            </a:r>
            <a:endParaRPr lang="en-US" altLang="ja-JP" sz="2133" u="sng" dirty="0">
              <a:solidFill>
                <a:srgbClr val="C00000"/>
              </a:solidFill>
            </a:endParaRPr>
          </a:p>
        </p:txBody>
      </p:sp>
      <p:sp>
        <p:nvSpPr>
          <p:cNvPr id="130" name="テキスト ボックス 129"/>
          <p:cNvSpPr txBox="1"/>
          <p:nvPr/>
        </p:nvSpPr>
        <p:spPr>
          <a:xfrm>
            <a:off x="2146295" y="3656303"/>
            <a:ext cx="9805789" cy="1405256"/>
          </a:xfrm>
          <a:prstGeom prst="rect">
            <a:avLst/>
          </a:prstGeom>
          <a:noFill/>
        </p:spPr>
        <p:txBody>
          <a:bodyPr wrap="square" rtlCol="0">
            <a:spAutoFit/>
          </a:bodyPr>
          <a:lstStyle/>
          <a:p>
            <a:pPr marL="457178" indent="-457178">
              <a:buSzPct val="160000"/>
              <a:buBlip>
                <a:blip r:embed="rId3"/>
              </a:buBlip>
            </a:pPr>
            <a:r>
              <a:rPr lang="ja-JP" altLang="en-US" sz="2133" dirty="0"/>
              <a:t>チーム間の作業順序が複雑で毎回</a:t>
            </a:r>
            <a:r>
              <a:rPr lang="ja-JP" altLang="en-US" sz="2133" u="sng" dirty="0">
                <a:solidFill>
                  <a:srgbClr val="C00000"/>
                </a:solidFill>
              </a:rPr>
              <a:t>タイムチャート</a:t>
            </a:r>
            <a:r>
              <a:rPr lang="ja-JP" altLang="en-US" sz="2133" dirty="0"/>
              <a:t>を作成しては使い捨てる</a:t>
            </a:r>
            <a:endParaRPr lang="en-US" altLang="ja-JP" sz="2133" dirty="0"/>
          </a:p>
          <a:p>
            <a:pPr marL="457178" indent="-457178">
              <a:buSzPct val="160000"/>
              <a:buBlip>
                <a:blip r:embed="rId3"/>
              </a:buBlip>
            </a:pPr>
            <a:r>
              <a:rPr lang="ja-JP" altLang="en-US" sz="2133" dirty="0"/>
              <a:t>作業ごとに</a:t>
            </a:r>
            <a:r>
              <a:rPr lang="ja-JP" altLang="en-US" sz="2133" u="sng" dirty="0">
                <a:solidFill>
                  <a:srgbClr val="C00000"/>
                </a:solidFill>
              </a:rPr>
              <a:t>手順書</a:t>
            </a:r>
            <a:r>
              <a:rPr lang="ja-JP" altLang="en-US" sz="2133" dirty="0"/>
              <a:t>を作成</a:t>
            </a:r>
            <a:r>
              <a:rPr lang="en-US" altLang="ja-JP" sz="2133" dirty="0"/>
              <a:t>/</a:t>
            </a:r>
            <a:r>
              <a:rPr lang="ja-JP" altLang="en-US" sz="2133" dirty="0"/>
              <a:t>レビューしては使い捨てる</a:t>
            </a:r>
            <a:endParaRPr lang="en-US" altLang="ja-JP" sz="2133" dirty="0"/>
          </a:p>
          <a:p>
            <a:pPr marL="457178" indent="-457178">
              <a:buSzPct val="160000"/>
              <a:buBlip>
                <a:blip r:embed="rId3"/>
              </a:buBlip>
            </a:pPr>
            <a:r>
              <a:rPr lang="ja-JP" altLang="en-US" sz="2133" dirty="0"/>
              <a:t>手順ごとにコンフィグを埋め込んでいて、新機種／新</a:t>
            </a:r>
            <a:r>
              <a:rPr lang="en-US" altLang="ja-JP" sz="2133" dirty="0"/>
              <a:t>OS</a:t>
            </a:r>
            <a:r>
              <a:rPr lang="ja-JP" altLang="en-US" sz="2133" dirty="0"/>
              <a:t>を追加するごとに手順書のパターンが増える</a:t>
            </a:r>
            <a:r>
              <a:rPr lang="en-US" altLang="ja-JP" sz="2133" dirty="0">
                <a:solidFill>
                  <a:srgbClr val="C00000"/>
                </a:solidFill>
              </a:rPr>
              <a:t>(</a:t>
            </a:r>
            <a:r>
              <a:rPr lang="ja-JP" altLang="en-US" sz="2133" u="sng" dirty="0">
                <a:solidFill>
                  <a:srgbClr val="C00000"/>
                </a:solidFill>
              </a:rPr>
              <a:t>マルチベンダー対応の障壁</a:t>
            </a:r>
            <a:r>
              <a:rPr lang="en-US" altLang="ja-JP" sz="2133" u="sng" dirty="0">
                <a:solidFill>
                  <a:srgbClr val="C00000"/>
                </a:solidFill>
              </a:rPr>
              <a:t>)</a:t>
            </a:r>
          </a:p>
        </p:txBody>
      </p:sp>
      <p:sp>
        <p:nvSpPr>
          <p:cNvPr id="132" name="テキスト ボックス 131"/>
          <p:cNvSpPr txBox="1"/>
          <p:nvPr/>
        </p:nvSpPr>
        <p:spPr>
          <a:xfrm>
            <a:off x="2146295" y="5191404"/>
            <a:ext cx="9805789" cy="1077026"/>
          </a:xfrm>
          <a:prstGeom prst="rect">
            <a:avLst/>
          </a:prstGeom>
          <a:noFill/>
        </p:spPr>
        <p:txBody>
          <a:bodyPr wrap="square" rtlCol="0">
            <a:spAutoFit/>
          </a:bodyPr>
          <a:lstStyle/>
          <a:p>
            <a:pPr marL="457178" indent="-457178">
              <a:buSzPct val="160000"/>
              <a:buBlip>
                <a:blip r:embed="rId3"/>
              </a:buBlip>
            </a:pPr>
            <a:r>
              <a:rPr lang="ja-JP" altLang="en-US" sz="2133" dirty="0"/>
              <a:t>人手作業なので作業時間が一定でない</a:t>
            </a:r>
            <a:r>
              <a:rPr lang="en-US" altLang="ja-JP" sz="2133" dirty="0"/>
              <a:t/>
            </a:r>
            <a:br>
              <a:rPr lang="en-US" altLang="ja-JP" sz="2133" dirty="0"/>
            </a:br>
            <a:r>
              <a:rPr lang="ja-JP" altLang="en-US" sz="2133" dirty="0"/>
              <a:t>⇒チーム間で</a:t>
            </a:r>
            <a:r>
              <a:rPr lang="ja-JP" altLang="en-US" sz="2133" u="sng" dirty="0">
                <a:solidFill>
                  <a:srgbClr val="C00000"/>
                </a:solidFill>
              </a:rPr>
              <a:t>作業待ち</a:t>
            </a:r>
            <a:r>
              <a:rPr lang="ja-JP" altLang="en-US" sz="2133" dirty="0"/>
              <a:t>が発生</a:t>
            </a:r>
            <a:endParaRPr lang="en-US" altLang="ja-JP" sz="2133" dirty="0"/>
          </a:p>
          <a:p>
            <a:pPr marL="457178" indent="-457178">
              <a:buSzPct val="160000"/>
              <a:buBlip>
                <a:blip r:embed="rId3"/>
              </a:buBlip>
            </a:pPr>
            <a:r>
              <a:rPr lang="ja-JP" altLang="en-US" sz="2133" dirty="0"/>
              <a:t>人手作業なので</a:t>
            </a:r>
            <a:r>
              <a:rPr lang="ja-JP" altLang="en-US" sz="2133" u="sng" dirty="0">
                <a:solidFill>
                  <a:srgbClr val="C00000"/>
                </a:solidFill>
              </a:rPr>
              <a:t>人為ミス</a:t>
            </a:r>
            <a:r>
              <a:rPr lang="ja-JP" altLang="en-US" sz="2133" dirty="0"/>
              <a:t>の懸念から逃れられない</a:t>
            </a:r>
            <a:endParaRPr lang="en-US" altLang="ja-JP" sz="2133" dirty="0"/>
          </a:p>
        </p:txBody>
      </p:sp>
      <p:sp>
        <p:nvSpPr>
          <p:cNvPr id="17" name="右矢印 16"/>
          <p:cNvSpPr/>
          <p:nvPr/>
        </p:nvSpPr>
        <p:spPr bwMode="auto">
          <a:xfrm>
            <a:off x="2240165" y="2285267"/>
            <a:ext cx="1570367" cy="883252"/>
          </a:xfrm>
          <a:prstGeom prst="rightArrow">
            <a:avLst/>
          </a:prstGeom>
          <a:solidFill>
            <a:schemeClr val="accent2">
              <a:lumMod val="10000"/>
              <a:lumOff val="90000"/>
            </a:schemeClr>
          </a:solidFill>
          <a:ln>
            <a:solidFill>
              <a:srgbClr val="FF0000"/>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867" b="1" dirty="0">
                <a:solidFill>
                  <a:srgbClr val="FF0000"/>
                </a:solidFill>
                <a:latin typeface="+mj-ea"/>
                <a:ea typeface="+mj-ea"/>
              </a:rPr>
              <a:t>解決策</a:t>
            </a:r>
          </a:p>
        </p:txBody>
      </p:sp>
      <p:sp>
        <p:nvSpPr>
          <p:cNvPr id="18" name="右中かっこ 17"/>
          <p:cNvSpPr/>
          <p:nvPr/>
        </p:nvSpPr>
        <p:spPr bwMode="auto">
          <a:xfrm>
            <a:off x="2211449" y="3707103"/>
            <a:ext cx="401227" cy="2675224"/>
          </a:xfrm>
          <a:prstGeom prst="rightBrace">
            <a:avLst/>
          </a:prstGeom>
          <a:noFill/>
          <a:ln w="57150" cap="flat" cmpd="sng" algn="ctr">
            <a:solidFill>
              <a:schemeClr val="accent2">
                <a:lumMod val="25000"/>
                <a:lumOff val="75000"/>
              </a:schemeClr>
            </a:solidFill>
            <a:prstDash val="solid"/>
            <a:round/>
            <a:headEnd type="none" w="med" len="med"/>
            <a:tailEnd type="none" w="med" len="med"/>
          </a:ln>
          <a:effectLst>
            <a:outerShdw blurRad="63500" sx="102000" sy="102000" algn="ctr" rotWithShape="0">
              <a:prstClr val="black">
                <a:alpha val="40000"/>
              </a:prstClr>
            </a:outerShdw>
          </a:effectLst>
        </p:spPr>
        <p:txBody>
          <a:bodyPr rtlCol="0" anchor="ctr"/>
          <a:lstStyle/>
          <a:p>
            <a:pPr algn="ctr"/>
            <a:endParaRPr lang="ja-JP" altLang="en-US" sz="2400"/>
          </a:p>
        </p:txBody>
      </p:sp>
      <p:sp>
        <p:nvSpPr>
          <p:cNvPr id="19" name="右矢印 18"/>
          <p:cNvSpPr/>
          <p:nvPr/>
        </p:nvSpPr>
        <p:spPr bwMode="auto">
          <a:xfrm>
            <a:off x="2796329" y="4599785"/>
            <a:ext cx="1014203" cy="883252"/>
          </a:xfrm>
          <a:prstGeom prst="rightArrow">
            <a:avLst/>
          </a:prstGeom>
          <a:solidFill>
            <a:schemeClr val="accent2">
              <a:lumMod val="10000"/>
              <a:lumOff val="90000"/>
            </a:schemeClr>
          </a:solidFill>
          <a:ln>
            <a:solidFill>
              <a:srgbClr val="FF0000"/>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867" b="1" dirty="0">
                <a:solidFill>
                  <a:srgbClr val="FF0000"/>
                </a:solidFill>
                <a:latin typeface="+mj-ea"/>
                <a:ea typeface="+mj-ea"/>
              </a:rPr>
              <a:t>解決策</a:t>
            </a:r>
          </a:p>
        </p:txBody>
      </p:sp>
      <p:sp>
        <p:nvSpPr>
          <p:cNvPr id="20" name="角丸四角形 19"/>
          <p:cNvSpPr/>
          <p:nvPr/>
        </p:nvSpPr>
        <p:spPr bwMode="auto">
          <a:xfrm>
            <a:off x="8159592" y="3044620"/>
            <a:ext cx="3820040" cy="2373784"/>
          </a:xfrm>
          <a:prstGeom prst="roundRect">
            <a:avLst/>
          </a:prstGeom>
          <a:solidFill>
            <a:schemeClr val="bg1"/>
          </a:solidFill>
          <a:ln w="38100">
            <a:solidFill>
              <a:schemeClr val="tx1"/>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1" name="右矢印 20"/>
          <p:cNvSpPr/>
          <p:nvPr/>
        </p:nvSpPr>
        <p:spPr bwMode="auto">
          <a:xfrm>
            <a:off x="7276411" y="3704690"/>
            <a:ext cx="755068" cy="883252"/>
          </a:xfrm>
          <a:prstGeom prst="rightArrow">
            <a:avLst/>
          </a:prstGeom>
          <a:solidFill>
            <a:schemeClr val="accent2">
              <a:lumMod val="10000"/>
              <a:lumOff val="90000"/>
            </a:schemeClr>
          </a:solidFill>
          <a:ln>
            <a:solidFill>
              <a:srgbClr val="FF0000"/>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867" b="1" dirty="0">
                <a:solidFill>
                  <a:srgbClr val="FF0000"/>
                </a:solidFill>
                <a:latin typeface="+mj-ea"/>
                <a:ea typeface="+mj-ea"/>
              </a:rPr>
              <a:t>連携</a:t>
            </a:r>
          </a:p>
        </p:txBody>
      </p:sp>
      <p:sp>
        <p:nvSpPr>
          <p:cNvPr id="22" name="右中かっこ 21"/>
          <p:cNvSpPr/>
          <p:nvPr/>
        </p:nvSpPr>
        <p:spPr bwMode="auto">
          <a:xfrm>
            <a:off x="6693800" y="2841580"/>
            <a:ext cx="401227" cy="2675224"/>
          </a:xfrm>
          <a:prstGeom prst="rightBrace">
            <a:avLst/>
          </a:prstGeom>
          <a:noFill/>
          <a:ln w="57150" cap="flat" cmpd="sng" algn="ctr">
            <a:solidFill>
              <a:schemeClr val="accent2">
                <a:lumMod val="25000"/>
                <a:lumOff val="75000"/>
              </a:schemeClr>
            </a:solidFill>
            <a:prstDash val="solid"/>
            <a:round/>
            <a:headEnd type="none" w="med" len="med"/>
            <a:tailEnd type="none" w="med" len="med"/>
          </a:ln>
          <a:effectLst>
            <a:outerShdw blurRad="63500" sx="102000" sy="102000" algn="ctr" rotWithShape="0">
              <a:prstClr val="black">
                <a:alpha val="40000"/>
              </a:prstClr>
            </a:outerShdw>
          </a:effectLst>
        </p:spPr>
        <p:txBody>
          <a:bodyPr rtlCol="0" anchor="ctr"/>
          <a:lstStyle/>
          <a:p>
            <a:pPr algn="ctr"/>
            <a:endParaRPr lang="ja-JP" altLang="en-US" sz="2400"/>
          </a:p>
        </p:txBody>
      </p:sp>
      <p:sp>
        <p:nvSpPr>
          <p:cNvPr id="23" name="テキスト ボックス 22"/>
          <p:cNvSpPr txBox="1"/>
          <p:nvPr/>
        </p:nvSpPr>
        <p:spPr>
          <a:xfrm>
            <a:off x="8223489" y="3079739"/>
            <a:ext cx="3050835" cy="748988"/>
          </a:xfrm>
          <a:prstGeom prst="rect">
            <a:avLst/>
          </a:prstGeom>
          <a:noFill/>
        </p:spPr>
        <p:txBody>
          <a:bodyPr wrap="none" rtlCol="0">
            <a:spAutoFit/>
          </a:bodyPr>
          <a:lstStyle/>
          <a:p>
            <a:r>
              <a:rPr lang="en-US" altLang="ja-JP" sz="2400" b="1" dirty="0">
                <a:solidFill>
                  <a:srgbClr val="FF0000"/>
                </a:solidFill>
              </a:rPr>
              <a:t>Step 3</a:t>
            </a:r>
          </a:p>
          <a:p>
            <a:r>
              <a:rPr lang="ja-JP" altLang="en-US" sz="1867" b="1" dirty="0"/>
              <a:t>一元管理と自動実行の連携</a:t>
            </a:r>
          </a:p>
        </p:txBody>
      </p:sp>
      <p:sp>
        <p:nvSpPr>
          <p:cNvPr id="25" name="角丸四角形 24"/>
          <p:cNvSpPr/>
          <p:nvPr/>
        </p:nvSpPr>
        <p:spPr bwMode="auto">
          <a:xfrm>
            <a:off x="3916492" y="4284976"/>
            <a:ext cx="2638883" cy="2024424"/>
          </a:xfrm>
          <a:prstGeom prst="roundRect">
            <a:avLst/>
          </a:prstGeom>
          <a:solidFill>
            <a:schemeClr val="bg1"/>
          </a:solidFill>
          <a:ln w="38100">
            <a:solidFill>
              <a:schemeClr val="tx1"/>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7" name="テキスト ボックス 26"/>
          <p:cNvSpPr txBox="1"/>
          <p:nvPr/>
        </p:nvSpPr>
        <p:spPr>
          <a:xfrm>
            <a:off x="3957364" y="4323792"/>
            <a:ext cx="1856598" cy="748988"/>
          </a:xfrm>
          <a:prstGeom prst="rect">
            <a:avLst/>
          </a:prstGeom>
          <a:noFill/>
        </p:spPr>
        <p:txBody>
          <a:bodyPr wrap="none" rtlCol="0">
            <a:spAutoFit/>
          </a:bodyPr>
          <a:lstStyle/>
          <a:p>
            <a:r>
              <a:rPr lang="en-US" altLang="ja-JP" sz="2400" b="1" dirty="0">
                <a:solidFill>
                  <a:srgbClr val="FF0000"/>
                </a:solidFill>
              </a:rPr>
              <a:t>Step 2</a:t>
            </a:r>
          </a:p>
          <a:p>
            <a:r>
              <a:rPr lang="ja-JP" altLang="en-US" sz="1867" b="1" dirty="0"/>
              <a:t>自動実行の実現</a:t>
            </a:r>
          </a:p>
        </p:txBody>
      </p:sp>
      <p:sp>
        <p:nvSpPr>
          <p:cNvPr id="32" name="楕円 31"/>
          <p:cNvSpPr/>
          <p:nvPr/>
        </p:nvSpPr>
        <p:spPr bwMode="auto">
          <a:xfrm>
            <a:off x="4551961" y="5141991"/>
            <a:ext cx="956628" cy="276589"/>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34" name="楕円 33"/>
          <p:cNvSpPr/>
          <p:nvPr/>
        </p:nvSpPr>
        <p:spPr bwMode="auto">
          <a:xfrm>
            <a:off x="4551959" y="5537423"/>
            <a:ext cx="956628" cy="276589"/>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35" name="楕円 34"/>
          <p:cNvSpPr/>
          <p:nvPr/>
        </p:nvSpPr>
        <p:spPr bwMode="auto">
          <a:xfrm>
            <a:off x="4538966" y="5905236"/>
            <a:ext cx="956628" cy="276589"/>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36" name="Oval 97"/>
          <p:cNvSpPr>
            <a:spLocks noChangeAspect="1" noChangeArrowheads="1"/>
          </p:cNvSpPr>
          <p:nvPr/>
        </p:nvSpPr>
        <p:spPr bwMode="gray">
          <a:xfrm>
            <a:off x="8278984" y="4224677"/>
            <a:ext cx="1058104" cy="77130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p:spPr>
        <p:txBody>
          <a:bodyPr vert="horz" wrap="none" lIns="121920" tIns="60960" rIns="121920" bIns="60960" numCol="1" anchor="t" anchorCtr="0" compatLnSpc="1">
            <a:prstTxWarp prst="textNoShape">
              <a:avLst/>
            </a:prstTxWarp>
          </a:bodyPr>
          <a:lstStyle/>
          <a:p>
            <a:pPr algn="ctr"/>
            <a:endParaRPr lang="en-US" altLang="ja-JP" sz="2133" b="1" dirty="0">
              <a:solidFill>
                <a:schemeClr val="bg1"/>
              </a:solidFill>
            </a:endParaRPr>
          </a:p>
          <a:p>
            <a:pPr algn="ctr"/>
            <a:r>
              <a:rPr lang="en-US" altLang="ja-JP" sz="2133" b="1" dirty="0">
                <a:solidFill>
                  <a:schemeClr val="bg1"/>
                </a:solidFill>
              </a:rPr>
              <a:t>CMDB</a:t>
            </a:r>
            <a:endParaRPr lang="ja-JP" altLang="en-US" sz="2133" b="1" dirty="0">
              <a:solidFill>
                <a:schemeClr val="bg1"/>
              </a:solidFill>
            </a:endParaRPr>
          </a:p>
        </p:txBody>
      </p:sp>
      <p:sp>
        <p:nvSpPr>
          <p:cNvPr id="37" name="メモ 36"/>
          <p:cNvSpPr/>
          <p:nvPr/>
        </p:nvSpPr>
        <p:spPr bwMode="auto">
          <a:xfrm>
            <a:off x="9082385" y="4094933"/>
            <a:ext cx="502209" cy="525315"/>
          </a:xfrm>
          <a:prstGeom prst="foldedCorner">
            <a:avLst>
              <a:gd name="adj" fmla="val 28038"/>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a:latin typeface="+mj-ea"/>
              <a:ea typeface="+mj-ea"/>
            </a:endParaRPr>
          </a:p>
          <a:p>
            <a:pPr algn="ctr"/>
            <a:r>
              <a:rPr lang="ja-JP" altLang="en-US" sz="1333" b="1" dirty="0">
                <a:latin typeface="+mj-ea"/>
                <a:ea typeface="+mj-ea"/>
              </a:rPr>
              <a:t>設計</a:t>
            </a:r>
            <a:endParaRPr lang="en-US" altLang="ja-JP" sz="1333" b="1" dirty="0">
              <a:latin typeface="+mj-ea"/>
              <a:ea typeface="+mj-ea"/>
            </a:endParaRPr>
          </a:p>
          <a:p>
            <a:pPr algn="ctr"/>
            <a:r>
              <a:rPr lang="ja-JP" altLang="en-US" sz="1333" b="1" dirty="0">
                <a:latin typeface="+mj-ea"/>
                <a:ea typeface="+mj-ea"/>
              </a:rPr>
              <a:t>情報</a:t>
            </a:r>
            <a:endParaRPr lang="en-US" altLang="ja-JP" sz="1600" b="1" dirty="0">
              <a:latin typeface="+mj-ea"/>
              <a:ea typeface="+mj-ea"/>
            </a:endParaRPr>
          </a:p>
        </p:txBody>
      </p:sp>
      <p:sp>
        <p:nvSpPr>
          <p:cNvPr id="38" name="メモ 37"/>
          <p:cNvSpPr/>
          <p:nvPr/>
        </p:nvSpPr>
        <p:spPr bwMode="auto">
          <a:xfrm>
            <a:off x="9285585" y="4298133"/>
            <a:ext cx="502209" cy="525315"/>
          </a:xfrm>
          <a:prstGeom prst="foldedCorner">
            <a:avLst>
              <a:gd name="adj" fmla="val 28038"/>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a:latin typeface="+mj-ea"/>
              <a:ea typeface="+mj-ea"/>
            </a:endParaRPr>
          </a:p>
          <a:p>
            <a:pPr algn="ctr"/>
            <a:r>
              <a:rPr lang="ja-JP" altLang="en-US" sz="1333" b="1" dirty="0">
                <a:latin typeface="+mj-ea"/>
                <a:ea typeface="+mj-ea"/>
              </a:rPr>
              <a:t>設計</a:t>
            </a:r>
            <a:endParaRPr lang="en-US" altLang="ja-JP" sz="1333" b="1" dirty="0">
              <a:latin typeface="+mj-ea"/>
              <a:ea typeface="+mj-ea"/>
            </a:endParaRPr>
          </a:p>
          <a:p>
            <a:pPr algn="ctr"/>
            <a:r>
              <a:rPr lang="ja-JP" altLang="en-US" sz="1333" b="1" dirty="0">
                <a:latin typeface="+mj-ea"/>
                <a:ea typeface="+mj-ea"/>
              </a:rPr>
              <a:t>情報</a:t>
            </a:r>
            <a:endParaRPr lang="en-US" altLang="ja-JP" sz="1600" b="1" dirty="0">
              <a:latin typeface="+mj-ea"/>
              <a:ea typeface="+mj-ea"/>
            </a:endParaRPr>
          </a:p>
        </p:txBody>
      </p:sp>
      <p:sp>
        <p:nvSpPr>
          <p:cNvPr id="39" name="メモ 38"/>
          <p:cNvSpPr/>
          <p:nvPr/>
        </p:nvSpPr>
        <p:spPr bwMode="auto">
          <a:xfrm>
            <a:off x="9488785" y="4501333"/>
            <a:ext cx="502209" cy="525315"/>
          </a:xfrm>
          <a:prstGeom prst="foldedCorner">
            <a:avLst>
              <a:gd name="adj" fmla="val 28038"/>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a:latin typeface="+mj-ea"/>
              <a:ea typeface="+mj-ea"/>
            </a:endParaRPr>
          </a:p>
          <a:p>
            <a:pPr algn="ctr"/>
            <a:r>
              <a:rPr lang="ja-JP" altLang="en-US" sz="1333" b="1" dirty="0">
                <a:latin typeface="+mj-ea"/>
                <a:ea typeface="+mj-ea"/>
              </a:rPr>
              <a:t>設計</a:t>
            </a:r>
            <a:endParaRPr lang="en-US" altLang="ja-JP" sz="1333" b="1" dirty="0">
              <a:latin typeface="+mj-ea"/>
              <a:ea typeface="+mj-ea"/>
            </a:endParaRPr>
          </a:p>
          <a:p>
            <a:pPr algn="ctr"/>
            <a:r>
              <a:rPr lang="ja-JP" altLang="en-US" sz="1333" b="1" dirty="0">
                <a:latin typeface="+mj-ea"/>
                <a:ea typeface="+mj-ea"/>
              </a:rPr>
              <a:t>情報</a:t>
            </a:r>
            <a:endParaRPr lang="en-US" altLang="ja-JP" sz="1600" b="1" dirty="0">
              <a:latin typeface="+mj-ea"/>
              <a:ea typeface="+mj-ea"/>
            </a:endParaRPr>
          </a:p>
        </p:txBody>
      </p:sp>
      <p:sp>
        <p:nvSpPr>
          <p:cNvPr id="40" name="下矢印 39"/>
          <p:cNvSpPr/>
          <p:nvPr/>
        </p:nvSpPr>
        <p:spPr bwMode="auto">
          <a:xfrm>
            <a:off x="5442121" y="5141991"/>
            <a:ext cx="488372" cy="992797"/>
          </a:xfrm>
          <a:prstGeom prst="downArrow">
            <a:avLst/>
          </a:prstGeom>
          <a:solidFill>
            <a:schemeClr val="accent6">
              <a:lumMod val="25000"/>
              <a:lumOff val="75000"/>
            </a:schemeClr>
          </a:solidFill>
          <a:ln>
            <a:solidFill>
              <a:schemeClr val="accent6">
                <a:lumMod val="75000"/>
                <a:lumOff val="25000"/>
              </a:schemeClr>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実行</a:t>
            </a:r>
          </a:p>
        </p:txBody>
      </p:sp>
      <p:sp>
        <p:nvSpPr>
          <p:cNvPr id="41" name="楕円 40"/>
          <p:cNvSpPr/>
          <p:nvPr/>
        </p:nvSpPr>
        <p:spPr bwMode="auto">
          <a:xfrm>
            <a:off x="10535555" y="4037763"/>
            <a:ext cx="956628" cy="276589"/>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42" name="楕円 41"/>
          <p:cNvSpPr/>
          <p:nvPr/>
        </p:nvSpPr>
        <p:spPr bwMode="auto">
          <a:xfrm>
            <a:off x="10535554" y="4433195"/>
            <a:ext cx="956628" cy="276589"/>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43" name="楕円 42"/>
          <p:cNvSpPr/>
          <p:nvPr/>
        </p:nvSpPr>
        <p:spPr bwMode="auto">
          <a:xfrm>
            <a:off x="10522561" y="4801008"/>
            <a:ext cx="956628" cy="276589"/>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44" name="下矢印 43"/>
          <p:cNvSpPr/>
          <p:nvPr/>
        </p:nvSpPr>
        <p:spPr bwMode="auto">
          <a:xfrm>
            <a:off x="11425715" y="4037763"/>
            <a:ext cx="488372" cy="992797"/>
          </a:xfrm>
          <a:prstGeom prst="downArrow">
            <a:avLst/>
          </a:prstGeom>
          <a:solidFill>
            <a:schemeClr val="accent6">
              <a:lumMod val="25000"/>
              <a:lumOff val="75000"/>
            </a:schemeClr>
          </a:solidFill>
          <a:ln>
            <a:solidFill>
              <a:schemeClr val="accent6">
                <a:lumMod val="75000"/>
                <a:lumOff val="25000"/>
              </a:schemeClr>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実行</a:t>
            </a:r>
          </a:p>
        </p:txBody>
      </p:sp>
      <p:sp>
        <p:nvSpPr>
          <p:cNvPr id="45" name="十字形 44"/>
          <p:cNvSpPr/>
          <p:nvPr/>
        </p:nvSpPr>
        <p:spPr bwMode="auto">
          <a:xfrm>
            <a:off x="10063881" y="4357061"/>
            <a:ext cx="352723" cy="352723"/>
          </a:xfrm>
          <a:prstGeom prst="plus">
            <a:avLst>
              <a:gd name="adj" fmla="val 37778"/>
            </a:avLst>
          </a:prstGeom>
          <a:solidFill>
            <a:schemeClr val="accent2">
              <a:lumMod val="10000"/>
              <a:lumOff val="90000"/>
            </a:schemeClr>
          </a:solidFill>
          <a:ln>
            <a:solidFill>
              <a:srgbClr val="FF0000"/>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46" name="テキスト ボックス 45"/>
          <p:cNvSpPr txBox="1"/>
          <p:nvPr/>
        </p:nvSpPr>
        <p:spPr>
          <a:xfrm>
            <a:off x="239916" y="3704690"/>
            <a:ext cx="1792997" cy="1204324"/>
          </a:xfrm>
          <a:prstGeom prst="rect">
            <a:avLst/>
          </a:prstGeom>
          <a:solidFill>
            <a:schemeClr val="bg1"/>
          </a:solidFill>
          <a:ln w="38100">
            <a:noFill/>
          </a:ln>
        </p:spPr>
        <p:txBody>
          <a:bodyPr wrap="square" lIns="96000" tIns="96000" rIns="96000" bIns="48000" rtlCol="0" anchor="ctr" anchorCtr="1">
            <a:noAutofit/>
          </a:bodyPr>
          <a:lstStyle/>
          <a:p>
            <a:pPr algn="ctr"/>
            <a:endPar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endParaRPr>
          </a:p>
        </p:txBody>
      </p:sp>
      <p:sp>
        <p:nvSpPr>
          <p:cNvPr id="47" name="テキスト ボックス 46"/>
          <p:cNvSpPr txBox="1"/>
          <p:nvPr/>
        </p:nvSpPr>
        <p:spPr>
          <a:xfrm>
            <a:off x="239918" y="5191405"/>
            <a:ext cx="1777999" cy="1117996"/>
          </a:xfrm>
          <a:prstGeom prst="rect">
            <a:avLst/>
          </a:prstGeom>
          <a:solidFill>
            <a:schemeClr val="bg1"/>
          </a:solidFill>
          <a:ln w="38100">
            <a:noFill/>
          </a:ln>
        </p:spPr>
        <p:txBody>
          <a:bodyPr wrap="square" lIns="96000" tIns="96000" rIns="96000" bIns="48000" rtlCol="0" anchor="ctr" anchorCtr="1">
            <a:noAutofit/>
          </a:bodyPr>
          <a:lstStyle/>
          <a:p>
            <a:pPr algn="ctr"/>
            <a:endPar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endParaRPr>
          </a:p>
        </p:txBody>
      </p:sp>
      <p:sp>
        <p:nvSpPr>
          <p:cNvPr id="48" name="テキスト ボックス 47"/>
          <p:cNvSpPr txBox="1"/>
          <p:nvPr/>
        </p:nvSpPr>
        <p:spPr>
          <a:xfrm>
            <a:off x="239917" y="2130808"/>
            <a:ext cx="1798168" cy="1198779"/>
          </a:xfrm>
          <a:prstGeom prst="rect">
            <a:avLst/>
          </a:prstGeom>
          <a:solidFill>
            <a:schemeClr val="bg1"/>
          </a:solidFill>
          <a:ln w="38100">
            <a:noFill/>
          </a:ln>
        </p:spPr>
        <p:txBody>
          <a:bodyPr wrap="square" lIns="96000" tIns="96000" rIns="96000" bIns="48000" rtlCol="0" anchor="ctr" anchorCtr="1">
            <a:noAutofit/>
          </a:bodyPr>
          <a:lstStyle/>
          <a:p>
            <a:pPr algn="ctr"/>
            <a:endPar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endParaRPr>
          </a:p>
        </p:txBody>
      </p:sp>
      <p:pic>
        <p:nvPicPr>
          <p:cNvPr id="49" name="図 4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917" y="2130808"/>
            <a:ext cx="1798168" cy="1198779"/>
          </a:xfrm>
          <a:prstGeom prst="rect">
            <a:avLst/>
          </a:prstGeom>
          <a:effectLst>
            <a:softEdge rad="63500"/>
          </a:effectLst>
        </p:spPr>
      </p:pic>
      <p:pic>
        <p:nvPicPr>
          <p:cNvPr id="50" name="図 49"/>
          <p:cNvPicPr>
            <a:picLocks noChangeAspect="1"/>
          </p:cNvPicPr>
          <p:nvPr/>
        </p:nvPicPr>
        <p:blipFill rotWithShape="1">
          <a:blip r:embed="rId5">
            <a:extLst>
              <a:ext uri="{28A0092B-C50C-407E-A947-70E740481C1C}">
                <a14:useLocalDpi xmlns:a14="http://schemas.microsoft.com/office/drawing/2010/main" val="0"/>
              </a:ext>
            </a:extLst>
          </a:blip>
          <a:srcRect l="5794" r="4948"/>
          <a:stretch/>
        </p:blipFill>
        <p:spPr>
          <a:xfrm>
            <a:off x="239916" y="3707103"/>
            <a:ext cx="1778000" cy="1195200"/>
          </a:xfrm>
          <a:prstGeom prst="rect">
            <a:avLst/>
          </a:prstGeom>
          <a:effectLst>
            <a:softEdge rad="63500"/>
          </a:effectLst>
        </p:spPr>
      </p:pic>
      <p:pic>
        <p:nvPicPr>
          <p:cNvPr id="51" name="図 50"/>
          <p:cNvPicPr>
            <a:picLocks noChangeAspect="1"/>
          </p:cNvPicPr>
          <p:nvPr/>
        </p:nvPicPr>
        <p:blipFill rotWithShape="1">
          <a:blip r:embed="rId6">
            <a:extLst>
              <a:ext uri="{28A0092B-C50C-407E-A947-70E740481C1C}">
                <a14:useLocalDpi xmlns:a14="http://schemas.microsoft.com/office/drawing/2010/main" val="0"/>
              </a:ext>
            </a:extLst>
          </a:blip>
          <a:srcRect l="15107" t="15351" r="8676" b="11151"/>
          <a:stretch/>
        </p:blipFill>
        <p:spPr>
          <a:xfrm>
            <a:off x="239917" y="5191405"/>
            <a:ext cx="1682484" cy="1081679"/>
          </a:xfrm>
          <a:prstGeom prst="rect">
            <a:avLst/>
          </a:prstGeom>
          <a:effectLst>
            <a:softEdge rad="63500"/>
          </a:effectLst>
        </p:spPr>
      </p:pic>
      <p:sp>
        <p:nvSpPr>
          <p:cNvPr id="52" name="テキスト ボックス 51"/>
          <p:cNvSpPr txBox="1"/>
          <p:nvPr/>
        </p:nvSpPr>
        <p:spPr>
          <a:xfrm>
            <a:off x="239917" y="2130808"/>
            <a:ext cx="1798168" cy="1198779"/>
          </a:xfrm>
          <a:prstGeom prst="rect">
            <a:avLst/>
          </a:prstGeom>
          <a:solidFill>
            <a:srgbClr val="002B62">
              <a:alpha val="50000"/>
            </a:srgbClr>
          </a:solidFill>
          <a:ln w="38100">
            <a:noFill/>
          </a:ln>
        </p:spPr>
        <p:txBody>
          <a:bodyPr wrap="square" lIns="96000" tIns="96000" rIns="96000" bIns="48000" rtlCol="0" anchor="ctr" anchorCtr="1">
            <a:noAutofit/>
          </a:bodyPr>
          <a:lstStyle/>
          <a:p>
            <a:pPr algn="ctr"/>
            <a:r>
              <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rPr>
              <a:t>設計</a:t>
            </a:r>
          </a:p>
        </p:txBody>
      </p:sp>
      <p:sp>
        <p:nvSpPr>
          <p:cNvPr id="53" name="テキスト ボックス 52"/>
          <p:cNvSpPr txBox="1"/>
          <p:nvPr/>
        </p:nvSpPr>
        <p:spPr>
          <a:xfrm>
            <a:off x="239916" y="3707103"/>
            <a:ext cx="1792997" cy="1201909"/>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ja-JP" altLang="en-US" sz="2667" dirty="0"/>
              <a:t>作業準備</a:t>
            </a:r>
          </a:p>
        </p:txBody>
      </p:sp>
      <p:sp>
        <p:nvSpPr>
          <p:cNvPr id="54" name="テキスト ボックス 53"/>
          <p:cNvSpPr txBox="1"/>
          <p:nvPr/>
        </p:nvSpPr>
        <p:spPr>
          <a:xfrm>
            <a:off x="239917" y="5191405"/>
            <a:ext cx="1778000" cy="1117996"/>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ja-JP" altLang="en-US" sz="2667" dirty="0"/>
              <a:t>作業実施</a:t>
            </a:r>
          </a:p>
        </p:txBody>
      </p:sp>
      <p:sp>
        <p:nvSpPr>
          <p:cNvPr id="16" name="正方形/長方形 15"/>
          <p:cNvSpPr/>
          <p:nvPr/>
        </p:nvSpPr>
        <p:spPr bwMode="auto">
          <a:xfrm>
            <a:off x="0" y="709209"/>
            <a:ext cx="12192000" cy="5894187"/>
          </a:xfrm>
          <a:prstGeom prst="rect">
            <a:avLst/>
          </a:prstGeom>
          <a:solidFill>
            <a:schemeClr val="tx1">
              <a:alpha val="50000"/>
            </a:schemeClr>
          </a:soli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4" name="角丸四角形 23"/>
          <p:cNvSpPr/>
          <p:nvPr/>
        </p:nvSpPr>
        <p:spPr bwMode="auto">
          <a:xfrm>
            <a:off x="3916493" y="2130808"/>
            <a:ext cx="2638883" cy="2024424"/>
          </a:xfrm>
          <a:prstGeom prst="roundRect">
            <a:avLst/>
          </a:prstGeom>
          <a:solidFill>
            <a:schemeClr val="bg1"/>
          </a:solidFill>
          <a:ln w="38100">
            <a:solidFill>
              <a:schemeClr val="tx1"/>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6" name="テキスト ボックス 25"/>
          <p:cNvSpPr txBox="1"/>
          <p:nvPr/>
        </p:nvSpPr>
        <p:spPr>
          <a:xfrm>
            <a:off x="3957365" y="2180977"/>
            <a:ext cx="2334293" cy="748988"/>
          </a:xfrm>
          <a:prstGeom prst="rect">
            <a:avLst/>
          </a:prstGeom>
          <a:noFill/>
        </p:spPr>
        <p:txBody>
          <a:bodyPr wrap="none" rtlCol="0">
            <a:spAutoFit/>
          </a:bodyPr>
          <a:lstStyle/>
          <a:p>
            <a:r>
              <a:rPr lang="en-US" altLang="ja-JP" sz="2400" b="1" dirty="0">
                <a:solidFill>
                  <a:srgbClr val="FF0000"/>
                </a:solidFill>
              </a:rPr>
              <a:t>Step 1</a:t>
            </a:r>
          </a:p>
          <a:p>
            <a:r>
              <a:rPr lang="ja-JP" altLang="en-US" sz="1867" b="1" dirty="0"/>
              <a:t>設計情報の一元管理</a:t>
            </a:r>
          </a:p>
        </p:txBody>
      </p:sp>
      <p:sp>
        <p:nvSpPr>
          <p:cNvPr id="28" name="Oval 97"/>
          <p:cNvSpPr>
            <a:spLocks noChangeAspect="1" noChangeArrowheads="1"/>
          </p:cNvSpPr>
          <p:nvPr/>
        </p:nvSpPr>
        <p:spPr bwMode="gray">
          <a:xfrm>
            <a:off x="4408745" y="3079739"/>
            <a:ext cx="1058104" cy="77130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p:spPr>
        <p:txBody>
          <a:bodyPr vert="horz" wrap="none" lIns="121920" tIns="60960" rIns="121920" bIns="60960" numCol="1" anchor="t" anchorCtr="0" compatLnSpc="1">
            <a:prstTxWarp prst="textNoShape">
              <a:avLst/>
            </a:prstTxWarp>
          </a:bodyPr>
          <a:lstStyle/>
          <a:p>
            <a:pPr algn="ctr"/>
            <a:endParaRPr lang="en-US" altLang="ja-JP" sz="2133" b="1" dirty="0">
              <a:solidFill>
                <a:schemeClr val="bg1"/>
              </a:solidFill>
            </a:endParaRPr>
          </a:p>
          <a:p>
            <a:pPr algn="ctr"/>
            <a:r>
              <a:rPr lang="en-US" altLang="ja-JP" sz="2133" b="1" dirty="0">
                <a:solidFill>
                  <a:schemeClr val="bg1"/>
                </a:solidFill>
              </a:rPr>
              <a:t>CMDB</a:t>
            </a:r>
            <a:endParaRPr lang="ja-JP" altLang="en-US" sz="2133" b="1" dirty="0">
              <a:solidFill>
                <a:schemeClr val="bg1"/>
              </a:solidFill>
            </a:endParaRPr>
          </a:p>
        </p:txBody>
      </p:sp>
      <p:sp>
        <p:nvSpPr>
          <p:cNvPr id="29" name="メモ 28"/>
          <p:cNvSpPr/>
          <p:nvPr/>
        </p:nvSpPr>
        <p:spPr bwMode="auto">
          <a:xfrm>
            <a:off x="5212146" y="2949995"/>
            <a:ext cx="502209" cy="525315"/>
          </a:xfrm>
          <a:prstGeom prst="foldedCorner">
            <a:avLst>
              <a:gd name="adj" fmla="val 28038"/>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a:latin typeface="+mj-ea"/>
              <a:ea typeface="+mj-ea"/>
            </a:endParaRPr>
          </a:p>
          <a:p>
            <a:pPr algn="ctr"/>
            <a:r>
              <a:rPr lang="ja-JP" altLang="en-US" sz="1333" b="1" dirty="0">
                <a:latin typeface="+mj-ea"/>
                <a:ea typeface="+mj-ea"/>
              </a:rPr>
              <a:t>設計</a:t>
            </a:r>
            <a:endParaRPr lang="en-US" altLang="ja-JP" sz="1333" b="1" dirty="0">
              <a:latin typeface="+mj-ea"/>
              <a:ea typeface="+mj-ea"/>
            </a:endParaRPr>
          </a:p>
          <a:p>
            <a:pPr algn="ctr"/>
            <a:r>
              <a:rPr lang="ja-JP" altLang="en-US" sz="1333" b="1" dirty="0">
                <a:latin typeface="+mj-ea"/>
                <a:ea typeface="+mj-ea"/>
              </a:rPr>
              <a:t>情報</a:t>
            </a:r>
            <a:endParaRPr lang="en-US" altLang="ja-JP" sz="1600" b="1" dirty="0">
              <a:latin typeface="+mj-ea"/>
              <a:ea typeface="+mj-ea"/>
            </a:endParaRPr>
          </a:p>
        </p:txBody>
      </p:sp>
      <p:sp>
        <p:nvSpPr>
          <p:cNvPr id="30" name="メモ 29"/>
          <p:cNvSpPr/>
          <p:nvPr/>
        </p:nvSpPr>
        <p:spPr bwMode="auto">
          <a:xfrm>
            <a:off x="5415346" y="3153195"/>
            <a:ext cx="502209" cy="525315"/>
          </a:xfrm>
          <a:prstGeom prst="foldedCorner">
            <a:avLst>
              <a:gd name="adj" fmla="val 28038"/>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a:latin typeface="+mj-ea"/>
              <a:ea typeface="+mj-ea"/>
            </a:endParaRPr>
          </a:p>
          <a:p>
            <a:pPr algn="ctr"/>
            <a:r>
              <a:rPr lang="ja-JP" altLang="en-US" sz="1333" b="1" dirty="0">
                <a:latin typeface="+mj-ea"/>
                <a:ea typeface="+mj-ea"/>
              </a:rPr>
              <a:t>設計</a:t>
            </a:r>
            <a:endParaRPr lang="en-US" altLang="ja-JP" sz="1333" b="1" dirty="0">
              <a:latin typeface="+mj-ea"/>
              <a:ea typeface="+mj-ea"/>
            </a:endParaRPr>
          </a:p>
          <a:p>
            <a:pPr algn="ctr"/>
            <a:r>
              <a:rPr lang="ja-JP" altLang="en-US" sz="1333" b="1" dirty="0">
                <a:latin typeface="+mj-ea"/>
                <a:ea typeface="+mj-ea"/>
              </a:rPr>
              <a:t>情報</a:t>
            </a:r>
            <a:endParaRPr lang="en-US" altLang="ja-JP" sz="1600" b="1" dirty="0">
              <a:latin typeface="+mj-ea"/>
              <a:ea typeface="+mj-ea"/>
            </a:endParaRPr>
          </a:p>
        </p:txBody>
      </p:sp>
      <p:sp>
        <p:nvSpPr>
          <p:cNvPr id="31" name="メモ 30"/>
          <p:cNvSpPr/>
          <p:nvPr/>
        </p:nvSpPr>
        <p:spPr bwMode="auto">
          <a:xfrm>
            <a:off x="5618546" y="3356395"/>
            <a:ext cx="502209" cy="525315"/>
          </a:xfrm>
          <a:prstGeom prst="foldedCorner">
            <a:avLst>
              <a:gd name="adj" fmla="val 28038"/>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a:latin typeface="+mj-ea"/>
              <a:ea typeface="+mj-ea"/>
            </a:endParaRPr>
          </a:p>
          <a:p>
            <a:pPr algn="ctr"/>
            <a:r>
              <a:rPr lang="ja-JP" altLang="en-US" sz="1333" b="1" dirty="0">
                <a:latin typeface="+mj-ea"/>
                <a:ea typeface="+mj-ea"/>
              </a:rPr>
              <a:t>設計</a:t>
            </a:r>
            <a:endParaRPr lang="en-US" altLang="ja-JP" sz="1333" b="1" dirty="0">
              <a:latin typeface="+mj-ea"/>
              <a:ea typeface="+mj-ea"/>
            </a:endParaRPr>
          </a:p>
          <a:p>
            <a:pPr algn="ctr"/>
            <a:r>
              <a:rPr lang="ja-JP" altLang="en-US" sz="1333" b="1" dirty="0">
                <a:latin typeface="+mj-ea"/>
                <a:ea typeface="+mj-ea"/>
              </a:rPr>
              <a:t>情報</a:t>
            </a:r>
            <a:endParaRPr lang="en-US" altLang="ja-JP" sz="1600" b="1" dirty="0">
              <a:latin typeface="+mj-ea"/>
              <a:ea typeface="+mj-ea"/>
            </a:endParaRPr>
          </a:p>
        </p:txBody>
      </p:sp>
      <p:sp>
        <p:nvSpPr>
          <p:cNvPr id="55" name="右矢印 54"/>
          <p:cNvSpPr/>
          <p:nvPr/>
        </p:nvSpPr>
        <p:spPr bwMode="auto">
          <a:xfrm>
            <a:off x="7565771" y="3806125"/>
            <a:ext cx="755068" cy="646176"/>
          </a:xfrm>
          <a:prstGeom prst="rightArrow">
            <a:avLst/>
          </a:prstGeom>
          <a:solidFill>
            <a:schemeClr val="accent2">
              <a:lumMod val="10000"/>
              <a:lumOff val="90000"/>
            </a:schemeClr>
          </a:solidFill>
          <a:ln>
            <a:solidFill>
              <a:srgbClr val="FF0000"/>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867" b="1" dirty="0">
                <a:latin typeface="+mj-ea"/>
                <a:ea typeface="+mj-ea"/>
              </a:rPr>
              <a:t>連携</a:t>
            </a:r>
          </a:p>
        </p:txBody>
      </p:sp>
      <p:sp>
        <p:nvSpPr>
          <p:cNvPr id="56" name="右中かっこ 55"/>
          <p:cNvSpPr/>
          <p:nvPr/>
        </p:nvSpPr>
        <p:spPr bwMode="auto">
          <a:xfrm>
            <a:off x="6961819" y="2821173"/>
            <a:ext cx="401227" cy="2675224"/>
          </a:xfrm>
          <a:prstGeom prst="rightBrace">
            <a:avLst/>
          </a:prstGeom>
          <a:solidFill>
            <a:schemeClr val="bg1"/>
          </a:solidFill>
          <a:ln w="571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rtlCol="0" anchor="ctr"/>
          <a:lstStyle/>
          <a:p>
            <a:pPr algn="ctr"/>
            <a:endParaRPr lang="ja-JP" altLang="en-US" sz="2400"/>
          </a:p>
        </p:txBody>
      </p:sp>
      <p:sp>
        <p:nvSpPr>
          <p:cNvPr id="57" name="四角形吹き出し 56"/>
          <p:cNvSpPr/>
          <p:nvPr/>
        </p:nvSpPr>
        <p:spPr bwMode="auto">
          <a:xfrm>
            <a:off x="6938028" y="2087435"/>
            <a:ext cx="2691312" cy="4274484"/>
          </a:xfrm>
          <a:prstGeom prst="wedgeRectCallout">
            <a:avLst>
              <a:gd name="adj1" fmla="val -69292"/>
              <a:gd name="adj2" fmla="val -23315"/>
            </a:avLst>
          </a:prstGeom>
          <a:solidFill>
            <a:schemeClr val="accent2">
              <a:lumMod val="10000"/>
              <a:lumOff val="90000"/>
            </a:schemeClr>
          </a:solidFill>
          <a:ln w="38100">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pic>
        <p:nvPicPr>
          <p:cNvPr id="58" name="図 57"/>
          <p:cNvPicPr>
            <a:picLocks noChangeAspect="1"/>
          </p:cNvPicPr>
          <p:nvPr/>
        </p:nvPicPr>
        <p:blipFill>
          <a:blip r:embed="rId7"/>
          <a:stretch>
            <a:fillRect/>
          </a:stretch>
        </p:blipFill>
        <p:spPr>
          <a:xfrm>
            <a:off x="7357223" y="2199169"/>
            <a:ext cx="1877567" cy="4083553"/>
          </a:xfrm>
          <a:prstGeom prst="rect">
            <a:avLst/>
          </a:prstGeom>
        </p:spPr>
      </p:pic>
      <p:sp>
        <p:nvSpPr>
          <p:cNvPr id="59" name="テキスト プレースホルダー 7"/>
          <p:cNvSpPr txBox="1">
            <a:spLocks/>
          </p:cNvSpPr>
          <p:nvPr/>
        </p:nvSpPr>
        <p:spPr bwMode="gray">
          <a:xfrm>
            <a:off x="239916" y="817534"/>
            <a:ext cx="11712168" cy="68302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121920" tIns="144000" rIns="121920" bIns="6096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buClr>
                <a:srgbClr val="002B62"/>
              </a:buClr>
              <a:defRPr/>
            </a:pPr>
            <a:r>
              <a:rPr lang="ja-JP" altLang="en-US" sz="2667" b="1" kern="0" dirty="0">
                <a:solidFill>
                  <a:srgbClr val="005DD6"/>
                </a:solidFill>
                <a:effectLst>
                  <a:glow rad="152400">
                    <a:srgbClr val="FFFFFF"/>
                  </a:glow>
                </a:effectLst>
                <a:latin typeface="メイリオ"/>
              </a:rPr>
              <a:t>以降のスライドでは、</a:t>
            </a:r>
            <a:r>
              <a:rPr lang="en-US" altLang="ja-JP" sz="2667" b="1" kern="0" dirty="0">
                <a:solidFill>
                  <a:srgbClr val="005DD6"/>
                </a:solidFill>
                <a:effectLst>
                  <a:glow rad="152400">
                    <a:srgbClr val="FFFFFF"/>
                  </a:glow>
                </a:effectLst>
                <a:latin typeface="メイリオ"/>
              </a:rPr>
              <a:t>Step 1</a:t>
            </a:r>
            <a:r>
              <a:rPr lang="ja-JP" altLang="en-US" sz="2667" b="1" kern="0" dirty="0">
                <a:solidFill>
                  <a:srgbClr val="005DD6"/>
                </a:solidFill>
                <a:effectLst>
                  <a:glow rad="152400">
                    <a:srgbClr val="FFFFFF"/>
                  </a:glow>
                </a:effectLst>
                <a:latin typeface="メイリオ"/>
              </a:rPr>
              <a:t>の</a:t>
            </a:r>
            <a:r>
              <a:rPr lang="en-US" altLang="ja-JP" sz="2667" b="1" kern="0" dirty="0">
                <a:solidFill>
                  <a:srgbClr val="FF0000"/>
                </a:solidFill>
                <a:effectLst>
                  <a:glow rad="152400">
                    <a:srgbClr val="FFFFFF"/>
                  </a:glow>
                </a:effectLst>
                <a:latin typeface="メイリオ"/>
              </a:rPr>
              <a:t>5</a:t>
            </a:r>
            <a:r>
              <a:rPr lang="ja-JP" altLang="en-US" sz="2667" b="1" kern="0" dirty="0" err="1">
                <a:solidFill>
                  <a:srgbClr val="FF0000"/>
                </a:solidFill>
                <a:effectLst>
                  <a:glow rad="152400">
                    <a:srgbClr val="FFFFFF"/>
                  </a:glow>
                </a:effectLst>
                <a:latin typeface="メイリオ"/>
              </a:rPr>
              <a:t>つの</a:t>
            </a:r>
            <a:r>
              <a:rPr lang="ja-JP" altLang="en-US" sz="2667" b="1" kern="0" dirty="0">
                <a:solidFill>
                  <a:srgbClr val="FF0000"/>
                </a:solidFill>
                <a:effectLst>
                  <a:glow rad="152400">
                    <a:srgbClr val="FFFFFF"/>
                  </a:glow>
                </a:effectLst>
                <a:latin typeface="メイリオ"/>
              </a:rPr>
              <a:t>タスク</a:t>
            </a:r>
            <a:r>
              <a:rPr lang="ja-JP" altLang="en-US" sz="2667" b="1" kern="0" dirty="0">
                <a:solidFill>
                  <a:srgbClr val="005DD6"/>
                </a:solidFill>
                <a:effectLst>
                  <a:glow rad="152400">
                    <a:srgbClr val="FFFFFF"/>
                  </a:glow>
                </a:effectLst>
                <a:latin typeface="メイリオ"/>
              </a:rPr>
              <a:t>を説明していきます</a:t>
            </a:r>
            <a:endParaRPr lang="en-US" altLang="ja-JP" sz="2667" b="1" kern="0" dirty="0">
              <a:solidFill>
                <a:srgbClr val="005DD6"/>
              </a:solidFill>
              <a:effectLst>
                <a:glow rad="152400">
                  <a:srgbClr val="FFFFFF"/>
                </a:glow>
              </a:effectLst>
              <a:latin typeface="メイリオ"/>
            </a:endParaRPr>
          </a:p>
        </p:txBody>
      </p:sp>
    </p:spTree>
    <p:extLst>
      <p:ext uri="{BB962C8B-B14F-4D97-AF65-F5344CB8AC3E}">
        <p14:creationId xmlns:p14="http://schemas.microsoft.com/office/powerpoint/2010/main" val="2287349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円/楕円 18"/>
          <p:cNvSpPr/>
          <p:nvPr/>
        </p:nvSpPr>
        <p:spPr bwMode="auto">
          <a:xfrm>
            <a:off x="9695934" y="3995413"/>
            <a:ext cx="985625" cy="1024977"/>
          </a:xfrm>
          <a:prstGeom prst="ellipse">
            <a:avLst/>
          </a:prstGeom>
          <a:gradFill flip="none" rotWithShape="1">
            <a:gsLst>
              <a:gs pos="0">
                <a:srgbClr val="FFFF00"/>
              </a:gs>
              <a:gs pos="0">
                <a:srgbClr val="FFFF00"/>
              </a:gs>
              <a:gs pos="100000">
                <a:schemeClr val="bg1"/>
              </a:gs>
            </a:gsLst>
            <a:path path="circle">
              <a:fillToRect l="50000" t="50000" r="50000" b="50000"/>
            </a:path>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 name="タイトル 1"/>
          <p:cNvSpPr>
            <a:spLocks noGrp="1"/>
          </p:cNvSpPr>
          <p:nvPr>
            <p:ph type="title"/>
          </p:nvPr>
        </p:nvSpPr>
        <p:spPr/>
        <p:txBody>
          <a:bodyPr/>
          <a:lstStyle/>
          <a:p>
            <a:r>
              <a:rPr kumimoji="1" lang="en-US" altLang="ja-JP" dirty="0"/>
              <a:t>Step 1</a:t>
            </a:r>
            <a:r>
              <a:rPr lang="ja-JP" altLang="en-US" dirty="0"/>
              <a:t>：</a:t>
            </a:r>
            <a:r>
              <a:rPr kumimoji="1" lang="ja-JP" altLang="en-US" dirty="0"/>
              <a:t>設計情報の一元管理</a:t>
            </a:r>
          </a:p>
        </p:txBody>
      </p:sp>
      <p:sp>
        <p:nvSpPr>
          <p:cNvPr id="15" name="Freeform 138"/>
          <p:cNvSpPr>
            <a:spLocks noChangeAspect="1"/>
          </p:cNvSpPr>
          <p:nvPr/>
        </p:nvSpPr>
        <p:spPr bwMode="gray">
          <a:xfrm>
            <a:off x="4345691" y="5890425"/>
            <a:ext cx="85120" cy="78379"/>
          </a:xfrm>
          <a:custGeom>
            <a:avLst/>
            <a:gdLst>
              <a:gd name="T0" fmla="*/ 33 w 214"/>
              <a:gd name="T1" fmla="*/ 196 h 196"/>
              <a:gd name="T2" fmla="*/ 22 w 214"/>
              <a:gd name="T3" fmla="*/ 193 h 196"/>
              <a:gd name="T4" fmla="*/ 6 w 214"/>
              <a:gd name="T5" fmla="*/ 156 h 196"/>
              <a:gd name="T6" fmla="*/ 174 w 214"/>
              <a:gd name="T7" fmla="*/ 5 h 196"/>
              <a:gd name="T8" fmla="*/ 209 w 214"/>
              <a:gd name="T9" fmla="*/ 24 h 196"/>
              <a:gd name="T10" fmla="*/ 190 w 214"/>
              <a:gd name="T11" fmla="*/ 60 h 196"/>
              <a:gd name="T12" fmla="*/ 59 w 214"/>
              <a:gd name="T13" fmla="*/ 178 h 196"/>
              <a:gd name="T14" fmla="*/ 33 w 214"/>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 h="196">
                <a:moveTo>
                  <a:pt x="33" y="196"/>
                </a:moveTo>
                <a:cubicBezTo>
                  <a:pt x="29" y="196"/>
                  <a:pt x="25" y="195"/>
                  <a:pt x="22" y="193"/>
                </a:cubicBezTo>
                <a:cubicBezTo>
                  <a:pt x="7" y="187"/>
                  <a:pt x="0" y="170"/>
                  <a:pt x="6" y="156"/>
                </a:cubicBezTo>
                <a:cubicBezTo>
                  <a:pt x="37" y="83"/>
                  <a:pt x="98" y="28"/>
                  <a:pt x="174" y="5"/>
                </a:cubicBezTo>
                <a:cubicBezTo>
                  <a:pt x="189" y="0"/>
                  <a:pt x="205" y="9"/>
                  <a:pt x="209" y="24"/>
                </a:cubicBezTo>
                <a:cubicBezTo>
                  <a:pt x="214" y="39"/>
                  <a:pt x="205" y="55"/>
                  <a:pt x="190" y="60"/>
                </a:cubicBezTo>
                <a:cubicBezTo>
                  <a:pt x="131" y="78"/>
                  <a:pt x="83" y="121"/>
                  <a:pt x="59" y="178"/>
                </a:cubicBezTo>
                <a:cubicBezTo>
                  <a:pt x="55" y="189"/>
                  <a:pt x="44" y="196"/>
                  <a:pt x="33" y="1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cxnSp>
        <p:nvCxnSpPr>
          <p:cNvPr id="16" name="直線コネクタ 15"/>
          <p:cNvCxnSpPr/>
          <p:nvPr/>
        </p:nvCxnSpPr>
        <p:spPr bwMode="auto">
          <a:xfrm>
            <a:off x="7297545" y="2349506"/>
            <a:ext cx="0" cy="2874121"/>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3" name="テキスト ボックス 12"/>
          <p:cNvSpPr txBox="1"/>
          <p:nvPr/>
        </p:nvSpPr>
        <p:spPr>
          <a:xfrm>
            <a:off x="4010207" y="4963931"/>
            <a:ext cx="1556836" cy="297454"/>
          </a:xfrm>
          <a:prstGeom prst="rect">
            <a:avLst/>
          </a:prstGeom>
          <a:noFill/>
        </p:spPr>
        <p:txBody>
          <a:bodyPr wrap="none" rtlCol="0">
            <a:spAutoFit/>
          </a:bodyPr>
          <a:lstStyle/>
          <a:p>
            <a:r>
              <a:rPr lang="ja-JP" altLang="en-US" sz="1333" b="1" dirty="0"/>
              <a:t>各チームの代表者</a:t>
            </a:r>
          </a:p>
        </p:txBody>
      </p:sp>
      <p:sp>
        <p:nvSpPr>
          <p:cNvPr id="43" name="テキスト ボックス 42"/>
          <p:cNvSpPr txBox="1"/>
          <p:nvPr/>
        </p:nvSpPr>
        <p:spPr>
          <a:xfrm>
            <a:off x="2890741" y="3716242"/>
            <a:ext cx="1168910" cy="297454"/>
          </a:xfrm>
          <a:prstGeom prst="rect">
            <a:avLst/>
          </a:prstGeom>
          <a:noFill/>
        </p:spPr>
        <p:txBody>
          <a:bodyPr wrap="none" rtlCol="0">
            <a:spAutoFit/>
          </a:bodyPr>
          <a:lstStyle/>
          <a:p>
            <a:r>
              <a:rPr lang="ja-JP" altLang="en-US" sz="1333" b="1" dirty="0"/>
              <a:t>構築チーム</a:t>
            </a:r>
            <a:r>
              <a:rPr lang="en-US" altLang="ja-JP" sz="1333" b="1" dirty="0"/>
              <a:t>A</a:t>
            </a:r>
            <a:endParaRPr lang="ja-JP" altLang="en-US" sz="1333" b="1" dirty="0"/>
          </a:p>
        </p:txBody>
      </p:sp>
      <p:sp>
        <p:nvSpPr>
          <p:cNvPr id="44" name="テキスト ボックス 43"/>
          <p:cNvSpPr txBox="1"/>
          <p:nvPr/>
        </p:nvSpPr>
        <p:spPr>
          <a:xfrm>
            <a:off x="3667593" y="3143766"/>
            <a:ext cx="1167307" cy="297454"/>
          </a:xfrm>
          <a:prstGeom prst="rect">
            <a:avLst/>
          </a:prstGeom>
          <a:noFill/>
        </p:spPr>
        <p:txBody>
          <a:bodyPr wrap="none" rtlCol="0">
            <a:spAutoFit/>
          </a:bodyPr>
          <a:lstStyle/>
          <a:p>
            <a:r>
              <a:rPr lang="ja-JP" altLang="en-US" sz="1333" b="1" dirty="0"/>
              <a:t>構築チーム</a:t>
            </a:r>
            <a:r>
              <a:rPr lang="en-US" altLang="ja-JP" sz="1333" b="1" dirty="0"/>
              <a:t>B</a:t>
            </a:r>
            <a:endParaRPr lang="ja-JP" altLang="en-US" sz="1333" b="1" dirty="0"/>
          </a:p>
        </p:txBody>
      </p:sp>
      <p:sp>
        <p:nvSpPr>
          <p:cNvPr id="45" name="テキスト ボックス 44"/>
          <p:cNvSpPr txBox="1"/>
          <p:nvPr/>
        </p:nvSpPr>
        <p:spPr>
          <a:xfrm>
            <a:off x="5690116" y="3747906"/>
            <a:ext cx="1167307" cy="297454"/>
          </a:xfrm>
          <a:prstGeom prst="rect">
            <a:avLst/>
          </a:prstGeom>
          <a:noFill/>
        </p:spPr>
        <p:txBody>
          <a:bodyPr wrap="none" rtlCol="0">
            <a:spAutoFit/>
          </a:bodyPr>
          <a:lstStyle/>
          <a:p>
            <a:r>
              <a:rPr lang="ja-JP" altLang="en-US" sz="1333" b="1" dirty="0"/>
              <a:t>運用チーム</a:t>
            </a:r>
            <a:r>
              <a:rPr lang="en-US" altLang="ja-JP" sz="1333" b="1" dirty="0"/>
              <a:t>B</a:t>
            </a:r>
            <a:endParaRPr lang="ja-JP" altLang="en-US" sz="1333" b="1" dirty="0"/>
          </a:p>
        </p:txBody>
      </p:sp>
      <p:sp>
        <p:nvSpPr>
          <p:cNvPr id="46" name="テキスト ボックス 45"/>
          <p:cNvSpPr txBox="1"/>
          <p:nvPr/>
        </p:nvSpPr>
        <p:spPr>
          <a:xfrm>
            <a:off x="4847117" y="3120007"/>
            <a:ext cx="1168910" cy="297454"/>
          </a:xfrm>
          <a:prstGeom prst="rect">
            <a:avLst/>
          </a:prstGeom>
          <a:noFill/>
        </p:spPr>
        <p:txBody>
          <a:bodyPr wrap="none" rtlCol="0">
            <a:spAutoFit/>
          </a:bodyPr>
          <a:lstStyle/>
          <a:p>
            <a:r>
              <a:rPr lang="ja-JP" altLang="en-US" sz="1333" b="1" dirty="0"/>
              <a:t>運用チーム</a:t>
            </a:r>
            <a:r>
              <a:rPr lang="en-US" altLang="ja-JP" sz="1333" b="1" dirty="0"/>
              <a:t>A</a:t>
            </a:r>
            <a:endParaRPr lang="ja-JP" altLang="en-US" sz="1333" b="1" dirty="0"/>
          </a:p>
        </p:txBody>
      </p:sp>
      <p:cxnSp>
        <p:nvCxnSpPr>
          <p:cNvPr id="18" name="直線矢印コネクタ 17"/>
          <p:cNvCxnSpPr>
            <a:endCxn id="43" idx="2"/>
          </p:cNvCxnSpPr>
          <p:nvPr/>
        </p:nvCxnSpPr>
        <p:spPr bwMode="auto">
          <a:xfrm flipH="1" flipV="1">
            <a:off x="3504372" y="4044536"/>
            <a:ext cx="851483" cy="514483"/>
          </a:xfrm>
          <a:prstGeom prst="straightConnector1">
            <a:avLst/>
          </a:prstGeom>
          <a:solidFill>
            <a:schemeClr val="bg1"/>
          </a:solidFill>
          <a:ln w="9525" cap="flat" cmpd="sng" algn="ctr">
            <a:solidFill>
              <a:schemeClr val="accent6"/>
            </a:solidFill>
            <a:prstDash val="solid"/>
            <a:round/>
            <a:headEnd type="triangl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7" name="直線矢印コネクタ 46"/>
          <p:cNvCxnSpPr>
            <a:endCxn id="44" idx="2"/>
          </p:cNvCxnSpPr>
          <p:nvPr/>
        </p:nvCxnSpPr>
        <p:spPr bwMode="auto">
          <a:xfrm flipH="1" flipV="1">
            <a:off x="4281223" y="3472061"/>
            <a:ext cx="298455" cy="765231"/>
          </a:xfrm>
          <a:prstGeom prst="straightConnector1">
            <a:avLst/>
          </a:prstGeom>
          <a:solidFill>
            <a:schemeClr val="bg1"/>
          </a:solidFill>
          <a:ln w="9525" cap="flat" cmpd="sng" algn="ctr">
            <a:solidFill>
              <a:schemeClr val="accent6"/>
            </a:solidFill>
            <a:prstDash val="solid"/>
            <a:round/>
            <a:headEnd type="triangl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9" name="直線矢印コネクタ 48"/>
          <p:cNvCxnSpPr>
            <a:endCxn id="46" idx="2"/>
          </p:cNvCxnSpPr>
          <p:nvPr/>
        </p:nvCxnSpPr>
        <p:spPr bwMode="auto">
          <a:xfrm flipV="1">
            <a:off x="5073140" y="3448302"/>
            <a:ext cx="387609" cy="788989"/>
          </a:xfrm>
          <a:prstGeom prst="straightConnector1">
            <a:avLst/>
          </a:prstGeom>
          <a:solidFill>
            <a:schemeClr val="bg1"/>
          </a:solidFill>
          <a:ln w="9525" cap="flat" cmpd="sng" algn="ctr">
            <a:solidFill>
              <a:schemeClr val="accent6"/>
            </a:solidFill>
            <a:prstDash val="solid"/>
            <a:round/>
            <a:headEnd type="triangl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2" name="直線矢印コネクタ 51"/>
          <p:cNvCxnSpPr>
            <a:endCxn id="45" idx="2"/>
          </p:cNvCxnSpPr>
          <p:nvPr/>
        </p:nvCxnSpPr>
        <p:spPr bwMode="auto">
          <a:xfrm flipV="1">
            <a:off x="5387865" y="4076201"/>
            <a:ext cx="915881" cy="583529"/>
          </a:xfrm>
          <a:prstGeom prst="straightConnector1">
            <a:avLst/>
          </a:prstGeom>
          <a:solidFill>
            <a:schemeClr val="bg1"/>
          </a:solidFill>
          <a:ln w="9525" cap="flat" cmpd="sng" algn="ctr">
            <a:solidFill>
              <a:schemeClr val="accent6"/>
            </a:solidFill>
            <a:prstDash val="solid"/>
            <a:round/>
            <a:headEnd type="triangl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4" name="テキスト ボックス 53"/>
          <p:cNvSpPr txBox="1"/>
          <p:nvPr/>
        </p:nvSpPr>
        <p:spPr>
          <a:xfrm>
            <a:off x="4261491" y="3550789"/>
            <a:ext cx="1210588" cy="584775"/>
          </a:xfrm>
          <a:prstGeom prst="rect">
            <a:avLst/>
          </a:prstGeom>
          <a:noFill/>
        </p:spPr>
        <p:txBody>
          <a:bodyPr wrap="none" rtlCol="0">
            <a:spAutoFit/>
          </a:bodyPr>
          <a:lstStyle/>
          <a:p>
            <a:pPr algn="ctr"/>
            <a:r>
              <a:rPr lang="ja-JP" altLang="en-US" sz="1600" b="1" dirty="0">
                <a:solidFill>
                  <a:srgbClr val="FF0000"/>
                </a:solidFill>
              </a:rPr>
              <a:t>自チームの</a:t>
            </a:r>
            <a:endParaRPr lang="en-US" altLang="ja-JP" sz="1600" b="1" dirty="0">
              <a:solidFill>
                <a:srgbClr val="FF0000"/>
              </a:solidFill>
            </a:endParaRPr>
          </a:p>
          <a:p>
            <a:pPr algn="ctr"/>
            <a:r>
              <a:rPr lang="ja-JP" altLang="en-US" sz="1600" b="1" dirty="0">
                <a:solidFill>
                  <a:srgbClr val="FF0000"/>
                </a:solidFill>
              </a:rPr>
              <a:t>設計情報</a:t>
            </a:r>
          </a:p>
        </p:txBody>
      </p:sp>
      <p:sp>
        <p:nvSpPr>
          <p:cNvPr id="129" name="二等辺三角形 128"/>
          <p:cNvSpPr/>
          <p:nvPr/>
        </p:nvSpPr>
        <p:spPr bwMode="auto">
          <a:xfrm rot="5400000">
            <a:off x="6869641" y="3472517"/>
            <a:ext cx="932116" cy="432879"/>
          </a:xfrm>
          <a:prstGeom prst="triangle">
            <a:avLst/>
          </a:prstGeom>
          <a:solidFill>
            <a:schemeClr val="accent6"/>
          </a:soli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aphicFrame>
        <p:nvGraphicFramePr>
          <p:cNvPr id="79" name="表 78"/>
          <p:cNvGraphicFramePr>
            <a:graphicFrameLocks noGrp="1"/>
          </p:cNvGraphicFramePr>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a:latin typeface="Meiryo UI" panose="020B0604030504040204" pitchFamily="50" charset="-128"/>
                          <a:ea typeface="Meiryo UI" panose="020B0604030504040204" pitchFamily="50" charset="-128"/>
                          <a:cs typeface="Meiryo UI" panose="020B0604030504040204" pitchFamily="50" charset="-128"/>
                        </a:rPr>
                        <a:t>実施するタスク</a:t>
                      </a: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265112918"/>
                  </a:ext>
                </a:extLst>
              </a:tr>
            </a:tbl>
          </a:graphicData>
        </a:graphic>
      </p:graphicFrame>
      <p:sp>
        <p:nvSpPr>
          <p:cNvPr id="80" name="下矢印 79"/>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16" name="下矢印 115"/>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18" name="下矢印 117"/>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23" name="正方形/長方形 122"/>
          <p:cNvSpPr/>
          <p:nvPr/>
        </p:nvSpPr>
        <p:spPr bwMode="auto">
          <a:xfrm>
            <a:off x="3013449" y="1312061"/>
            <a:ext cx="8937252" cy="830855"/>
          </a:xfrm>
          <a:prstGeom prst="rect">
            <a:avLst/>
          </a:prstGeom>
          <a:ln w="9525">
            <a:solidFill>
              <a:schemeClr val="dk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rPr>
              <a:t>各チームの代表者は、自チームの設計情報を収集して、他のチームの代表者と共有する</a:t>
            </a:r>
          </a:p>
        </p:txBody>
      </p:sp>
      <p:sp>
        <p:nvSpPr>
          <p:cNvPr id="206" name="正方形/長方形 205"/>
          <p:cNvSpPr/>
          <p:nvPr/>
        </p:nvSpPr>
        <p:spPr bwMode="auto">
          <a:xfrm>
            <a:off x="3125877" y="3021892"/>
            <a:ext cx="609600" cy="649016"/>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207" name="グループ化 206"/>
          <p:cNvGrpSpPr>
            <a:grpSpLocks noChangeAspect="1"/>
          </p:cNvGrpSpPr>
          <p:nvPr/>
        </p:nvGrpSpPr>
        <p:grpSpPr bwMode="gray">
          <a:xfrm>
            <a:off x="3166960" y="3374079"/>
            <a:ext cx="233547" cy="260096"/>
            <a:chOff x="863600" y="1071564"/>
            <a:chExt cx="823913" cy="917576"/>
          </a:xfrm>
        </p:grpSpPr>
        <p:sp>
          <p:nvSpPr>
            <p:cNvPr id="208" name="フリーフォーム 20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0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10" name="グループ化 209"/>
          <p:cNvGrpSpPr>
            <a:grpSpLocks noChangeAspect="1"/>
          </p:cNvGrpSpPr>
          <p:nvPr/>
        </p:nvGrpSpPr>
        <p:grpSpPr bwMode="gray">
          <a:xfrm>
            <a:off x="3444891" y="3368567"/>
            <a:ext cx="233547" cy="260096"/>
            <a:chOff x="863600" y="1071564"/>
            <a:chExt cx="823913" cy="917576"/>
          </a:xfrm>
        </p:grpSpPr>
        <p:sp>
          <p:nvSpPr>
            <p:cNvPr id="211" name="フリーフォーム 21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1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13" name="グループ化 212"/>
          <p:cNvGrpSpPr>
            <a:grpSpLocks noChangeAspect="1"/>
          </p:cNvGrpSpPr>
          <p:nvPr/>
        </p:nvGrpSpPr>
        <p:grpSpPr bwMode="gray">
          <a:xfrm>
            <a:off x="3166960" y="3057451"/>
            <a:ext cx="233547" cy="260096"/>
            <a:chOff x="863600" y="1071564"/>
            <a:chExt cx="823913" cy="917576"/>
          </a:xfrm>
        </p:grpSpPr>
        <p:sp>
          <p:nvSpPr>
            <p:cNvPr id="214" name="フリーフォーム 21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1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16" name="グループ化 215"/>
          <p:cNvGrpSpPr>
            <a:grpSpLocks noChangeAspect="1"/>
          </p:cNvGrpSpPr>
          <p:nvPr/>
        </p:nvGrpSpPr>
        <p:grpSpPr bwMode="gray">
          <a:xfrm>
            <a:off x="3443765" y="3057451"/>
            <a:ext cx="233547" cy="260096"/>
            <a:chOff x="863600" y="1071564"/>
            <a:chExt cx="823913" cy="917576"/>
          </a:xfrm>
        </p:grpSpPr>
        <p:sp>
          <p:nvSpPr>
            <p:cNvPr id="217" name="フリーフォーム 21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1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sp>
        <p:nvSpPr>
          <p:cNvPr id="219" name="正方形/長方形 218"/>
          <p:cNvSpPr/>
          <p:nvPr/>
        </p:nvSpPr>
        <p:spPr bwMode="auto">
          <a:xfrm>
            <a:off x="4010207" y="2444855"/>
            <a:ext cx="609600" cy="649016"/>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220" name="グループ化 219"/>
          <p:cNvGrpSpPr>
            <a:grpSpLocks noChangeAspect="1"/>
          </p:cNvGrpSpPr>
          <p:nvPr/>
        </p:nvGrpSpPr>
        <p:grpSpPr bwMode="gray">
          <a:xfrm>
            <a:off x="4051289" y="2797041"/>
            <a:ext cx="233547" cy="260096"/>
            <a:chOff x="863600" y="1071564"/>
            <a:chExt cx="823913" cy="917576"/>
          </a:xfrm>
        </p:grpSpPr>
        <p:sp>
          <p:nvSpPr>
            <p:cNvPr id="221" name="フリーフォーム 22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2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23" name="グループ化 222"/>
          <p:cNvGrpSpPr>
            <a:grpSpLocks noChangeAspect="1"/>
          </p:cNvGrpSpPr>
          <p:nvPr/>
        </p:nvGrpSpPr>
        <p:grpSpPr bwMode="gray">
          <a:xfrm>
            <a:off x="4329220" y="2791529"/>
            <a:ext cx="233547" cy="260096"/>
            <a:chOff x="863600" y="1071564"/>
            <a:chExt cx="823913" cy="917576"/>
          </a:xfrm>
        </p:grpSpPr>
        <p:sp>
          <p:nvSpPr>
            <p:cNvPr id="224" name="フリーフォーム 22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2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26" name="グループ化 225"/>
          <p:cNvGrpSpPr>
            <a:grpSpLocks noChangeAspect="1"/>
          </p:cNvGrpSpPr>
          <p:nvPr/>
        </p:nvGrpSpPr>
        <p:grpSpPr bwMode="gray">
          <a:xfrm>
            <a:off x="4051289" y="2480413"/>
            <a:ext cx="233547" cy="260096"/>
            <a:chOff x="863600" y="1071564"/>
            <a:chExt cx="823913" cy="917576"/>
          </a:xfrm>
        </p:grpSpPr>
        <p:sp>
          <p:nvSpPr>
            <p:cNvPr id="227" name="フリーフォーム 22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2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29" name="グループ化 228"/>
          <p:cNvGrpSpPr>
            <a:grpSpLocks noChangeAspect="1"/>
          </p:cNvGrpSpPr>
          <p:nvPr/>
        </p:nvGrpSpPr>
        <p:grpSpPr bwMode="gray">
          <a:xfrm>
            <a:off x="4328095" y="2480413"/>
            <a:ext cx="233547" cy="260096"/>
            <a:chOff x="863600" y="1071564"/>
            <a:chExt cx="823913" cy="917576"/>
          </a:xfrm>
        </p:grpSpPr>
        <p:sp>
          <p:nvSpPr>
            <p:cNvPr id="230" name="フリーフォーム 22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3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sp>
        <p:nvSpPr>
          <p:cNvPr id="82" name="メモ 81"/>
          <p:cNvSpPr/>
          <p:nvPr/>
        </p:nvSpPr>
        <p:spPr bwMode="auto">
          <a:xfrm>
            <a:off x="3832087" y="2688237"/>
            <a:ext cx="303787" cy="397931"/>
          </a:xfrm>
          <a:prstGeom prst="foldedCorner">
            <a:avLst>
              <a:gd name="adj" fmla="val 40078"/>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232" name="メモ 231"/>
          <p:cNvSpPr/>
          <p:nvPr/>
        </p:nvSpPr>
        <p:spPr bwMode="auto">
          <a:xfrm>
            <a:off x="2926484" y="3264347"/>
            <a:ext cx="303787" cy="397931"/>
          </a:xfrm>
          <a:prstGeom prst="foldedCorner">
            <a:avLst>
              <a:gd name="adj" fmla="val 40078"/>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233" name="正方形/長方形 232"/>
          <p:cNvSpPr/>
          <p:nvPr/>
        </p:nvSpPr>
        <p:spPr bwMode="auto">
          <a:xfrm>
            <a:off x="5168665" y="2438660"/>
            <a:ext cx="609600" cy="649016"/>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234" name="グループ化 233"/>
          <p:cNvGrpSpPr>
            <a:grpSpLocks noChangeAspect="1"/>
          </p:cNvGrpSpPr>
          <p:nvPr/>
        </p:nvGrpSpPr>
        <p:grpSpPr bwMode="gray">
          <a:xfrm>
            <a:off x="5209748" y="2790847"/>
            <a:ext cx="233547" cy="260096"/>
            <a:chOff x="863600" y="1071564"/>
            <a:chExt cx="823913" cy="917576"/>
          </a:xfrm>
        </p:grpSpPr>
        <p:sp>
          <p:nvSpPr>
            <p:cNvPr id="235" name="フリーフォーム 23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3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37" name="グループ化 236"/>
          <p:cNvGrpSpPr>
            <a:grpSpLocks noChangeAspect="1"/>
          </p:cNvGrpSpPr>
          <p:nvPr/>
        </p:nvGrpSpPr>
        <p:grpSpPr bwMode="gray">
          <a:xfrm>
            <a:off x="5487679" y="2785335"/>
            <a:ext cx="233547" cy="260096"/>
            <a:chOff x="863600" y="1071564"/>
            <a:chExt cx="823913" cy="917576"/>
          </a:xfrm>
        </p:grpSpPr>
        <p:sp>
          <p:nvSpPr>
            <p:cNvPr id="238" name="フリーフォーム 23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3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40" name="グループ化 239"/>
          <p:cNvGrpSpPr>
            <a:grpSpLocks noChangeAspect="1"/>
          </p:cNvGrpSpPr>
          <p:nvPr/>
        </p:nvGrpSpPr>
        <p:grpSpPr bwMode="gray">
          <a:xfrm>
            <a:off x="5209748" y="2474219"/>
            <a:ext cx="233547" cy="260096"/>
            <a:chOff x="863600" y="1071564"/>
            <a:chExt cx="823913" cy="917576"/>
          </a:xfrm>
        </p:grpSpPr>
        <p:sp>
          <p:nvSpPr>
            <p:cNvPr id="241" name="フリーフォーム 24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4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43" name="グループ化 242"/>
          <p:cNvGrpSpPr>
            <a:grpSpLocks noChangeAspect="1"/>
          </p:cNvGrpSpPr>
          <p:nvPr/>
        </p:nvGrpSpPr>
        <p:grpSpPr bwMode="gray">
          <a:xfrm>
            <a:off x="5486553" y="2474219"/>
            <a:ext cx="233547" cy="260096"/>
            <a:chOff x="863600" y="1071564"/>
            <a:chExt cx="823913" cy="917576"/>
          </a:xfrm>
        </p:grpSpPr>
        <p:sp>
          <p:nvSpPr>
            <p:cNvPr id="244" name="フリーフォーム 24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4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sp>
        <p:nvSpPr>
          <p:cNvPr id="246" name="正方形/長方形 245"/>
          <p:cNvSpPr/>
          <p:nvPr/>
        </p:nvSpPr>
        <p:spPr bwMode="auto">
          <a:xfrm>
            <a:off x="5978095" y="3090715"/>
            <a:ext cx="609600" cy="649016"/>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247" name="グループ化 246"/>
          <p:cNvGrpSpPr>
            <a:grpSpLocks noChangeAspect="1"/>
          </p:cNvGrpSpPr>
          <p:nvPr/>
        </p:nvGrpSpPr>
        <p:grpSpPr bwMode="gray">
          <a:xfrm>
            <a:off x="6019177" y="3442901"/>
            <a:ext cx="233547" cy="260096"/>
            <a:chOff x="863600" y="1071564"/>
            <a:chExt cx="823913" cy="917576"/>
          </a:xfrm>
        </p:grpSpPr>
        <p:sp>
          <p:nvSpPr>
            <p:cNvPr id="248" name="フリーフォーム 24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4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50" name="グループ化 249"/>
          <p:cNvGrpSpPr>
            <a:grpSpLocks noChangeAspect="1"/>
          </p:cNvGrpSpPr>
          <p:nvPr/>
        </p:nvGrpSpPr>
        <p:grpSpPr bwMode="gray">
          <a:xfrm>
            <a:off x="6297108" y="3437389"/>
            <a:ext cx="233547" cy="260096"/>
            <a:chOff x="863600" y="1071564"/>
            <a:chExt cx="823913" cy="917576"/>
          </a:xfrm>
        </p:grpSpPr>
        <p:sp>
          <p:nvSpPr>
            <p:cNvPr id="251" name="フリーフォーム 25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5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53" name="グループ化 252"/>
          <p:cNvGrpSpPr>
            <a:grpSpLocks noChangeAspect="1"/>
          </p:cNvGrpSpPr>
          <p:nvPr/>
        </p:nvGrpSpPr>
        <p:grpSpPr bwMode="gray">
          <a:xfrm>
            <a:off x="6019177" y="3126273"/>
            <a:ext cx="233547" cy="260096"/>
            <a:chOff x="863600" y="1071564"/>
            <a:chExt cx="823913" cy="917576"/>
          </a:xfrm>
        </p:grpSpPr>
        <p:sp>
          <p:nvSpPr>
            <p:cNvPr id="254" name="フリーフォーム 25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5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56" name="グループ化 255"/>
          <p:cNvGrpSpPr>
            <a:grpSpLocks noChangeAspect="1"/>
          </p:cNvGrpSpPr>
          <p:nvPr/>
        </p:nvGrpSpPr>
        <p:grpSpPr bwMode="gray">
          <a:xfrm>
            <a:off x="6295983" y="3126273"/>
            <a:ext cx="233547" cy="260096"/>
            <a:chOff x="863600" y="1071564"/>
            <a:chExt cx="823913" cy="917576"/>
          </a:xfrm>
        </p:grpSpPr>
        <p:sp>
          <p:nvSpPr>
            <p:cNvPr id="257" name="フリーフォーム 25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5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sp>
        <p:nvSpPr>
          <p:cNvPr id="83" name="メモ 82"/>
          <p:cNvSpPr/>
          <p:nvPr/>
        </p:nvSpPr>
        <p:spPr bwMode="auto">
          <a:xfrm>
            <a:off x="4918019" y="2647500"/>
            <a:ext cx="303787" cy="397931"/>
          </a:xfrm>
          <a:prstGeom prst="foldedCorner">
            <a:avLst>
              <a:gd name="adj" fmla="val 40078"/>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84" name="メモ 83"/>
          <p:cNvSpPr/>
          <p:nvPr/>
        </p:nvSpPr>
        <p:spPr bwMode="auto">
          <a:xfrm>
            <a:off x="6508627" y="3220095"/>
            <a:ext cx="303787" cy="397931"/>
          </a:xfrm>
          <a:prstGeom prst="foldedCorner">
            <a:avLst>
              <a:gd name="adj" fmla="val 40078"/>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260" name="正方形/長方形 259"/>
          <p:cNvSpPr/>
          <p:nvPr/>
        </p:nvSpPr>
        <p:spPr bwMode="auto">
          <a:xfrm>
            <a:off x="4528104" y="4295116"/>
            <a:ext cx="609600" cy="649016"/>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261" name="グループ化 260"/>
          <p:cNvGrpSpPr>
            <a:grpSpLocks noChangeAspect="1"/>
          </p:cNvGrpSpPr>
          <p:nvPr/>
        </p:nvGrpSpPr>
        <p:grpSpPr bwMode="gray">
          <a:xfrm>
            <a:off x="4569187" y="4647303"/>
            <a:ext cx="233547" cy="260096"/>
            <a:chOff x="863600" y="1071564"/>
            <a:chExt cx="823913" cy="917576"/>
          </a:xfrm>
        </p:grpSpPr>
        <p:sp>
          <p:nvSpPr>
            <p:cNvPr id="262" name="フリーフォーム 26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6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64" name="グループ化 263"/>
          <p:cNvGrpSpPr>
            <a:grpSpLocks noChangeAspect="1"/>
          </p:cNvGrpSpPr>
          <p:nvPr/>
        </p:nvGrpSpPr>
        <p:grpSpPr bwMode="gray">
          <a:xfrm>
            <a:off x="4847117" y="4641791"/>
            <a:ext cx="233547" cy="260096"/>
            <a:chOff x="863600" y="1071564"/>
            <a:chExt cx="823913" cy="917576"/>
          </a:xfrm>
        </p:grpSpPr>
        <p:sp>
          <p:nvSpPr>
            <p:cNvPr id="265" name="フリーフォーム 26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6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67" name="グループ化 266"/>
          <p:cNvGrpSpPr>
            <a:grpSpLocks noChangeAspect="1"/>
          </p:cNvGrpSpPr>
          <p:nvPr/>
        </p:nvGrpSpPr>
        <p:grpSpPr bwMode="gray">
          <a:xfrm>
            <a:off x="4569187" y="4330675"/>
            <a:ext cx="233547" cy="260096"/>
            <a:chOff x="863600" y="1071564"/>
            <a:chExt cx="823913" cy="917576"/>
          </a:xfrm>
        </p:grpSpPr>
        <p:sp>
          <p:nvSpPr>
            <p:cNvPr id="268" name="フリーフォーム 26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6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70" name="グループ化 269"/>
          <p:cNvGrpSpPr>
            <a:grpSpLocks noChangeAspect="1"/>
          </p:cNvGrpSpPr>
          <p:nvPr/>
        </p:nvGrpSpPr>
        <p:grpSpPr bwMode="gray">
          <a:xfrm>
            <a:off x="4845992" y="4330675"/>
            <a:ext cx="233547" cy="260096"/>
            <a:chOff x="863600" y="1071564"/>
            <a:chExt cx="823913" cy="917576"/>
          </a:xfrm>
        </p:grpSpPr>
        <p:sp>
          <p:nvSpPr>
            <p:cNvPr id="271" name="フリーフォーム 27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7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sp>
        <p:nvSpPr>
          <p:cNvPr id="273" name="テキスト ボックス 272"/>
          <p:cNvSpPr txBox="1"/>
          <p:nvPr/>
        </p:nvSpPr>
        <p:spPr>
          <a:xfrm>
            <a:off x="9177866" y="4692095"/>
            <a:ext cx="918841" cy="297454"/>
          </a:xfrm>
          <a:prstGeom prst="rect">
            <a:avLst/>
          </a:prstGeom>
          <a:noFill/>
        </p:spPr>
        <p:txBody>
          <a:bodyPr wrap="none" rtlCol="0">
            <a:spAutoFit/>
          </a:bodyPr>
          <a:lstStyle/>
          <a:p>
            <a:r>
              <a:rPr lang="ja-JP" altLang="en-US" sz="1333" b="1" dirty="0"/>
              <a:t>自動化</a:t>
            </a:r>
            <a:r>
              <a:rPr lang="en-US" altLang="ja-JP" sz="1333" b="1" dirty="0"/>
              <a:t>TF</a:t>
            </a:r>
            <a:endParaRPr lang="ja-JP" altLang="en-US" sz="1333" b="1" dirty="0"/>
          </a:p>
        </p:txBody>
      </p:sp>
      <p:sp>
        <p:nvSpPr>
          <p:cNvPr id="274" name="テキスト ボックス 273"/>
          <p:cNvSpPr txBox="1"/>
          <p:nvPr/>
        </p:nvSpPr>
        <p:spPr>
          <a:xfrm>
            <a:off x="7713313" y="3654568"/>
            <a:ext cx="1168910" cy="297454"/>
          </a:xfrm>
          <a:prstGeom prst="rect">
            <a:avLst/>
          </a:prstGeom>
          <a:noFill/>
        </p:spPr>
        <p:txBody>
          <a:bodyPr wrap="none" rtlCol="0">
            <a:spAutoFit/>
          </a:bodyPr>
          <a:lstStyle/>
          <a:p>
            <a:r>
              <a:rPr lang="ja-JP" altLang="en-US" sz="1333" b="1" dirty="0"/>
              <a:t>構築チーム</a:t>
            </a:r>
            <a:r>
              <a:rPr lang="en-US" altLang="ja-JP" sz="1333" b="1" dirty="0"/>
              <a:t>A</a:t>
            </a:r>
            <a:endParaRPr lang="ja-JP" altLang="en-US" sz="1333" b="1" dirty="0"/>
          </a:p>
        </p:txBody>
      </p:sp>
      <p:sp>
        <p:nvSpPr>
          <p:cNvPr id="275" name="テキスト ボックス 274"/>
          <p:cNvSpPr txBox="1"/>
          <p:nvPr/>
        </p:nvSpPr>
        <p:spPr>
          <a:xfrm>
            <a:off x="8490165" y="3082092"/>
            <a:ext cx="1167307" cy="297454"/>
          </a:xfrm>
          <a:prstGeom prst="rect">
            <a:avLst/>
          </a:prstGeom>
          <a:noFill/>
        </p:spPr>
        <p:txBody>
          <a:bodyPr wrap="none" rtlCol="0">
            <a:spAutoFit/>
          </a:bodyPr>
          <a:lstStyle/>
          <a:p>
            <a:r>
              <a:rPr lang="ja-JP" altLang="en-US" sz="1333" b="1" dirty="0"/>
              <a:t>構築チーム</a:t>
            </a:r>
            <a:r>
              <a:rPr lang="en-US" altLang="ja-JP" sz="1333" b="1" dirty="0"/>
              <a:t>B</a:t>
            </a:r>
            <a:endParaRPr lang="ja-JP" altLang="en-US" sz="1333" b="1" dirty="0"/>
          </a:p>
        </p:txBody>
      </p:sp>
      <p:sp>
        <p:nvSpPr>
          <p:cNvPr id="276" name="テキスト ボックス 275"/>
          <p:cNvSpPr txBox="1"/>
          <p:nvPr/>
        </p:nvSpPr>
        <p:spPr>
          <a:xfrm>
            <a:off x="10512688" y="3686232"/>
            <a:ext cx="1167307" cy="297454"/>
          </a:xfrm>
          <a:prstGeom prst="rect">
            <a:avLst/>
          </a:prstGeom>
          <a:noFill/>
        </p:spPr>
        <p:txBody>
          <a:bodyPr wrap="none" rtlCol="0">
            <a:spAutoFit/>
          </a:bodyPr>
          <a:lstStyle/>
          <a:p>
            <a:r>
              <a:rPr lang="ja-JP" altLang="en-US" sz="1333" b="1" dirty="0"/>
              <a:t>運用チーム</a:t>
            </a:r>
            <a:r>
              <a:rPr lang="en-US" altLang="ja-JP" sz="1333" b="1" dirty="0"/>
              <a:t>B</a:t>
            </a:r>
            <a:endParaRPr lang="ja-JP" altLang="en-US" sz="1333" b="1" dirty="0"/>
          </a:p>
        </p:txBody>
      </p:sp>
      <p:sp>
        <p:nvSpPr>
          <p:cNvPr id="277" name="テキスト ボックス 276"/>
          <p:cNvSpPr txBox="1"/>
          <p:nvPr/>
        </p:nvSpPr>
        <p:spPr>
          <a:xfrm>
            <a:off x="9669689" y="3058334"/>
            <a:ext cx="1168910" cy="297454"/>
          </a:xfrm>
          <a:prstGeom prst="rect">
            <a:avLst/>
          </a:prstGeom>
          <a:noFill/>
        </p:spPr>
        <p:txBody>
          <a:bodyPr wrap="none" rtlCol="0">
            <a:spAutoFit/>
          </a:bodyPr>
          <a:lstStyle/>
          <a:p>
            <a:r>
              <a:rPr lang="ja-JP" altLang="en-US" sz="1333" b="1" dirty="0"/>
              <a:t>運用チーム</a:t>
            </a:r>
            <a:r>
              <a:rPr lang="en-US" altLang="ja-JP" sz="1333" b="1" dirty="0"/>
              <a:t>A</a:t>
            </a:r>
            <a:endParaRPr lang="ja-JP" altLang="en-US" sz="1333" b="1" dirty="0"/>
          </a:p>
        </p:txBody>
      </p:sp>
      <p:sp>
        <p:nvSpPr>
          <p:cNvPr id="283" name="正方形/長方形 282"/>
          <p:cNvSpPr/>
          <p:nvPr/>
        </p:nvSpPr>
        <p:spPr bwMode="auto">
          <a:xfrm>
            <a:off x="7948449" y="2960219"/>
            <a:ext cx="609600" cy="649016"/>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284" name="グループ化 283"/>
          <p:cNvGrpSpPr>
            <a:grpSpLocks noChangeAspect="1"/>
          </p:cNvGrpSpPr>
          <p:nvPr/>
        </p:nvGrpSpPr>
        <p:grpSpPr bwMode="gray">
          <a:xfrm>
            <a:off x="7989532" y="3312405"/>
            <a:ext cx="233547" cy="260096"/>
            <a:chOff x="863600" y="1071564"/>
            <a:chExt cx="823913" cy="917576"/>
          </a:xfrm>
        </p:grpSpPr>
        <p:sp>
          <p:nvSpPr>
            <p:cNvPr id="285" name="フリーフォーム 28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8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87" name="グループ化 286"/>
          <p:cNvGrpSpPr>
            <a:grpSpLocks noChangeAspect="1"/>
          </p:cNvGrpSpPr>
          <p:nvPr/>
        </p:nvGrpSpPr>
        <p:grpSpPr bwMode="gray">
          <a:xfrm>
            <a:off x="8267463" y="3306893"/>
            <a:ext cx="233547" cy="260096"/>
            <a:chOff x="863600" y="1071564"/>
            <a:chExt cx="823913" cy="917576"/>
          </a:xfrm>
        </p:grpSpPr>
        <p:sp>
          <p:nvSpPr>
            <p:cNvPr id="288" name="フリーフォーム 28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8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90" name="グループ化 289"/>
          <p:cNvGrpSpPr>
            <a:grpSpLocks noChangeAspect="1"/>
          </p:cNvGrpSpPr>
          <p:nvPr/>
        </p:nvGrpSpPr>
        <p:grpSpPr bwMode="gray">
          <a:xfrm>
            <a:off x="7989532" y="2995777"/>
            <a:ext cx="233547" cy="260096"/>
            <a:chOff x="863600" y="1071564"/>
            <a:chExt cx="823913" cy="917576"/>
          </a:xfrm>
        </p:grpSpPr>
        <p:sp>
          <p:nvSpPr>
            <p:cNvPr id="291" name="フリーフォーム 29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9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93" name="グループ化 292"/>
          <p:cNvGrpSpPr>
            <a:grpSpLocks noChangeAspect="1"/>
          </p:cNvGrpSpPr>
          <p:nvPr/>
        </p:nvGrpSpPr>
        <p:grpSpPr bwMode="gray">
          <a:xfrm>
            <a:off x="8266337" y="2995777"/>
            <a:ext cx="233547" cy="260096"/>
            <a:chOff x="863600" y="1071564"/>
            <a:chExt cx="823913" cy="917576"/>
          </a:xfrm>
        </p:grpSpPr>
        <p:sp>
          <p:nvSpPr>
            <p:cNvPr id="294" name="フリーフォーム 29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9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sp>
        <p:nvSpPr>
          <p:cNvPr id="296" name="正方形/長方形 295"/>
          <p:cNvSpPr/>
          <p:nvPr/>
        </p:nvSpPr>
        <p:spPr bwMode="auto">
          <a:xfrm>
            <a:off x="8832779" y="2383181"/>
            <a:ext cx="609600" cy="649016"/>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297" name="グループ化 296"/>
          <p:cNvGrpSpPr>
            <a:grpSpLocks noChangeAspect="1"/>
          </p:cNvGrpSpPr>
          <p:nvPr/>
        </p:nvGrpSpPr>
        <p:grpSpPr bwMode="gray">
          <a:xfrm>
            <a:off x="8873861" y="2735368"/>
            <a:ext cx="233547" cy="260096"/>
            <a:chOff x="863600" y="1071564"/>
            <a:chExt cx="823913" cy="917576"/>
          </a:xfrm>
        </p:grpSpPr>
        <p:sp>
          <p:nvSpPr>
            <p:cNvPr id="298" name="フリーフォーム 29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9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00" name="グループ化 299"/>
          <p:cNvGrpSpPr>
            <a:grpSpLocks noChangeAspect="1"/>
          </p:cNvGrpSpPr>
          <p:nvPr/>
        </p:nvGrpSpPr>
        <p:grpSpPr bwMode="gray">
          <a:xfrm>
            <a:off x="9151792" y="2729856"/>
            <a:ext cx="233547" cy="260096"/>
            <a:chOff x="863600" y="1071564"/>
            <a:chExt cx="823913" cy="917576"/>
          </a:xfrm>
        </p:grpSpPr>
        <p:sp>
          <p:nvSpPr>
            <p:cNvPr id="301" name="フリーフォーム 30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0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03" name="グループ化 302"/>
          <p:cNvGrpSpPr>
            <a:grpSpLocks noChangeAspect="1"/>
          </p:cNvGrpSpPr>
          <p:nvPr/>
        </p:nvGrpSpPr>
        <p:grpSpPr bwMode="gray">
          <a:xfrm>
            <a:off x="8873861" y="2418740"/>
            <a:ext cx="233547" cy="260096"/>
            <a:chOff x="863600" y="1071564"/>
            <a:chExt cx="823913" cy="917576"/>
          </a:xfrm>
        </p:grpSpPr>
        <p:sp>
          <p:nvSpPr>
            <p:cNvPr id="304" name="フリーフォーム 30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0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06" name="グループ化 305"/>
          <p:cNvGrpSpPr>
            <a:grpSpLocks noChangeAspect="1"/>
          </p:cNvGrpSpPr>
          <p:nvPr/>
        </p:nvGrpSpPr>
        <p:grpSpPr bwMode="gray">
          <a:xfrm>
            <a:off x="9150667" y="2418740"/>
            <a:ext cx="233547" cy="260096"/>
            <a:chOff x="863600" y="1071564"/>
            <a:chExt cx="823913" cy="917576"/>
          </a:xfrm>
        </p:grpSpPr>
        <p:sp>
          <p:nvSpPr>
            <p:cNvPr id="307" name="フリーフォーム 30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0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sp>
        <p:nvSpPr>
          <p:cNvPr id="309" name="メモ 308"/>
          <p:cNvSpPr/>
          <p:nvPr/>
        </p:nvSpPr>
        <p:spPr bwMode="auto">
          <a:xfrm>
            <a:off x="8654659" y="2626564"/>
            <a:ext cx="303787" cy="397931"/>
          </a:xfrm>
          <a:prstGeom prst="foldedCorner">
            <a:avLst>
              <a:gd name="adj" fmla="val 40078"/>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310" name="メモ 309"/>
          <p:cNvSpPr/>
          <p:nvPr/>
        </p:nvSpPr>
        <p:spPr bwMode="auto">
          <a:xfrm>
            <a:off x="7749056" y="3202673"/>
            <a:ext cx="303787" cy="397931"/>
          </a:xfrm>
          <a:prstGeom prst="foldedCorner">
            <a:avLst>
              <a:gd name="adj" fmla="val 40078"/>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311" name="正方形/長方形 310"/>
          <p:cNvSpPr/>
          <p:nvPr/>
        </p:nvSpPr>
        <p:spPr bwMode="auto">
          <a:xfrm>
            <a:off x="9991237" y="2376987"/>
            <a:ext cx="609600" cy="649016"/>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312" name="グループ化 311"/>
          <p:cNvGrpSpPr>
            <a:grpSpLocks noChangeAspect="1"/>
          </p:cNvGrpSpPr>
          <p:nvPr/>
        </p:nvGrpSpPr>
        <p:grpSpPr bwMode="gray">
          <a:xfrm>
            <a:off x="10032320" y="2729173"/>
            <a:ext cx="233547" cy="260096"/>
            <a:chOff x="863600" y="1071564"/>
            <a:chExt cx="823913" cy="917576"/>
          </a:xfrm>
        </p:grpSpPr>
        <p:sp>
          <p:nvSpPr>
            <p:cNvPr id="313" name="フリーフォーム 31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1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15" name="グループ化 314"/>
          <p:cNvGrpSpPr>
            <a:grpSpLocks noChangeAspect="1"/>
          </p:cNvGrpSpPr>
          <p:nvPr/>
        </p:nvGrpSpPr>
        <p:grpSpPr bwMode="gray">
          <a:xfrm>
            <a:off x="10310251" y="2723661"/>
            <a:ext cx="233547" cy="260096"/>
            <a:chOff x="863600" y="1071564"/>
            <a:chExt cx="823913" cy="917576"/>
          </a:xfrm>
        </p:grpSpPr>
        <p:sp>
          <p:nvSpPr>
            <p:cNvPr id="316" name="フリーフォーム 31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1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18" name="グループ化 317"/>
          <p:cNvGrpSpPr>
            <a:grpSpLocks noChangeAspect="1"/>
          </p:cNvGrpSpPr>
          <p:nvPr/>
        </p:nvGrpSpPr>
        <p:grpSpPr bwMode="gray">
          <a:xfrm>
            <a:off x="10032320" y="2412545"/>
            <a:ext cx="233547" cy="260096"/>
            <a:chOff x="863600" y="1071564"/>
            <a:chExt cx="823913" cy="917576"/>
          </a:xfrm>
        </p:grpSpPr>
        <p:sp>
          <p:nvSpPr>
            <p:cNvPr id="319" name="フリーフォーム 31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2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21" name="グループ化 320"/>
          <p:cNvGrpSpPr>
            <a:grpSpLocks noChangeAspect="1"/>
          </p:cNvGrpSpPr>
          <p:nvPr/>
        </p:nvGrpSpPr>
        <p:grpSpPr bwMode="gray">
          <a:xfrm>
            <a:off x="10309125" y="2412545"/>
            <a:ext cx="233547" cy="260096"/>
            <a:chOff x="863600" y="1071564"/>
            <a:chExt cx="823913" cy="917576"/>
          </a:xfrm>
        </p:grpSpPr>
        <p:sp>
          <p:nvSpPr>
            <p:cNvPr id="322" name="フリーフォーム 32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2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sp>
        <p:nvSpPr>
          <p:cNvPr id="324" name="正方形/長方形 323"/>
          <p:cNvSpPr/>
          <p:nvPr/>
        </p:nvSpPr>
        <p:spPr bwMode="auto">
          <a:xfrm>
            <a:off x="10800667" y="3029041"/>
            <a:ext cx="609600" cy="649016"/>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325" name="グループ化 324"/>
          <p:cNvGrpSpPr>
            <a:grpSpLocks noChangeAspect="1"/>
          </p:cNvGrpSpPr>
          <p:nvPr/>
        </p:nvGrpSpPr>
        <p:grpSpPr bwMode="gray">
          <a:xfrm>
            <a:off x="10841749" y="3381228"/>
            <a:ext cx="233547" cy="260096"/>
            <a:chOff x="863600" y="1071564"/>
            <a:chExt cx="823913" cy="917576"/>
          </a:xfrm>
        </p:grpSpPr>
        <p:sp>
          <p:nvSpPr>
            <p:cNvPr id="326" name="フリーフォーム 32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2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28" name="グループ化 327"/>
          <p:cNvGrpSpPr>
            <a:grpSpLocks noChangeAspect="1"/>
          </p:cNvGrpSpPr>
          <p:nvPr/>
        </p:nvGrpSpPr>
        <p:grpSpPr bwMode="gray">
          <a:xfrm>
            <a:off x="11119680" y="3375716"/>
            <a:ext cx="233547" cy="260096"/>
            <a:chOff x="863600" y="1071564"/>
            <a:chExt cx="823913" cy="917576"/>
          </a:xfrm>
        </p:grpSpPr>
        <p:sp>
          <p:nvSpPr>
            <p:cNvPr id="329" name="フリーフォーム 32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3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31" name="グループ化 330"/>
          <p:cNvGrpSpPr>
            <a:grpSpLocks noChangeAspect="1"/>
          </p:cNvGrpSpPr>
          <p:nvPr/>
        </p:nvGrpSpPr>
        <p:grpSpPr bwMode="gray">
          <a:xfrm>
            <a:off x="10841749" y="3064600"/>
            <a:ext cx="233547" cy="260096"/>
            <a:chOff x="863600" y="1071564"/>
            <a:chExt cx="823913" cy="917576"/>
          </a:xfrm>
        </p:grpSpPr>
        <p:sp>
          <p:nvSpPr>
            <p:cNvPr id="332" name="フリーフォーム 33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3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34" name="グループ化 333"/>
          <p:cNvGrpSpPr>
            <a:grpSpLocks noChangeAspect="1"/>
          </p:cNvGrpSpPr>
          <p:nvPr/>
        </p:nvGrpSpPr>
        <p:grpSpPr bwMode="gray">
          <a:xfrm>
            <a:off x="11118555" y="3064600"/>
            <a:ext cx="233547" cy="260096"/>
            <a:chOff x="863600" y="1071564"/>
            <a:chExt cx="823913" cy="917576"/>
          </a:xfrm>
        </p:grpSpPr>
        <p:sp>
          <p:nvSpPr>
            <p:cNvPr id="335" name="フリーフォーム 33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3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sp>
        <p:nvSpPr>
          <p:cNvPr id="337" name="メモ 336"/>
          <p:cNvSpPr/>
          <p:nvPr/>
        </p:nvSpPr>
        <p:spPr bwMode="auto">
          <a:xfrm>
            <a:off x="9740591" y="2585827"/>
            <a:ext cx="303787" cy="397931"/>
          </a:xfrm>
          <a:prstGeom prst="foldedCorner">
            <a:avLst>
              <a:gd name="adj" fmla="val 40078"/>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338" name="メモ 337"/>
          <p:cNvSpPr/>
          <p:nvPr/>
        </p:nvSpPr>
        <p:spPr bwMode="auto">
          <a:xfrm>
            <a:off x="11331199" y="3158421"/>
            <a:ext cx="303787" cy="397931"/>
          </a:xfrm>
          <a:prstGeom prst="foldedCorner">
            <a:avLst>
              <a:gd name="adj" fmla="val 40078"/>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339" name="正方形/長方形 338"/>
          <p:cNvSpPr/>
          <p:nvPr/>
        </p:nvSpPr>
        <p:spPr bwMode="auto">
          <a:xfrm>
            <a:off x="9350676" y="4050563"/>
            <a:ext cx="609600" cy="649016"/>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340" name="グループ化 339"/>
          <p:cNvGrpSpPr>
            <a:grpSpLocks noChangeAspect="1"/>
          </p:cNvGrpSpPr>
          <p:nvPr/>
        </p:nvGrpSpPr>
        <p:grpSpPr bwMode="gray">
          <a:xfrm>
            <a:off x="9391759" y="4402749"/>
            <a:ext cx="233547" cy="260096"/>
            <a:chOff x="863600" y="1071564"/>
            <a:chExt cx="823913" cy="917576"/>
          </a:xfrm>
        </p:grpSpPr>
        <p:sp>
          <p:nvSpPr>
            <p:cNvPr id="341" name="フリーフォーム 34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4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43" name="グループ化 342"/>
          <p:cNvGrpSpPr>
            <a:grpSpLocks noChangeAspect="1"/>
          </p:cNvGrpSpPr>
          <p:nvPr/>
        </p:nvGrpSpPr>
        <p:grpSpPr bwMode="gray">
          <a:xfrm>
            <a:off x="9669689" y="4397237"/>
            <a:ext cx="233547" cy="260096"/>
            <a:chOff x="863600" y="1071564"/>
            <a:chExt cx="823913" cy="917576"/>
          </a:xfrm>
        </p:grpSpPr>
        <p:sp>
          <p:nvSpPr>
            <p:cNvPr id="344" name="フリーフォーム 34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4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46" name="グループ化 345"/>
          <p:cNvGrpSpPr>
            <a:grpSpLocks noChangeAspect="1"/>
          </p:cNvGrpSpPr>
          <p:nvPr/>
        </p:nvGrpSpPr>
        <p:grpSpPr bwMode="gray">
          <a:xfrm>
            <a:off x="9391759" y="4086121"/>
            <a:ext cx="233547" cy="260096"/>
            <a:chOff x="863600" y="1071564"/>
            <a:chExt cx="823913" cy="917576"/>
          </a:xfrm>
        </p:grpSpPr>
        <p:sp>
          <p:nvSpPr>
            <p:cNvPr id="347" name="フリーフォーム 34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4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49" name="グループ化 348"/>
          <p:cNvGrpSpPr>
            <a:grpSpLocks noChangeAspect="1"/>
          </p:cNvGrpSpPr>
          <p:nvPr/>
        </p:nvGrpSpPr>
        <p:grpSpPr bwMode="gray">
          <a:xfrm>
            <a:off x="9668564" y="4086121"/>
            <a:ext cx="233547" cy="260096"/>
            <a:chOff x="863600" y="1071564"/>
            <a:chExt cx="823913" cy="917576"/>
          </a:xfrm>
        </p:grpSpPr>
        <p:sp>
          <p:nvSpPr>
            <p:cNvPr id="350" name="フリーフォーム 34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5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1" name="グループ化 20"/>
          <p:cNvGrpSpPr/>
          <p:nvPr/>
        </p:nvGrpSpPr>
        <p:grpSpPr>
          <a:xfrm>
            <a:off x="9919979" y="4219405"/>
            <a:ext cx="578581" cy="630532"/>
            <a:chOff x="7413163" y="3244813"/>
            <a:chExt cx="433936" cy="472899"/>
          </a:xfrm>
        </p:grpSpPr>
        <p:sp>
          <p:nvSpPr>
            <p:cNvPr id="125" name="メモ 124"/>
            <p:cNvSpPr/>
            <p:nvPr/>
          </p:nvSpPr>
          <p:spPr bwMode="auto">
            <a:xfrm>
              <a:off x="7413163" y="3244813"/>
              <a:ext cx="227840" cy="298448"/>
            </a:xfrm>
            <a:prstGeom prst="foldedCorner">
              <a:avLst>
                <a:gd name="adj" fmla="val 40078"/>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126" name="メモ 125"/>
            <p:cNvSpPr/>
            <p:nvPr/>
          </p:nvSpPr>
          <p:spPr bwMode="auto">
            <a:xfrm>
              <a:off x="7474413" y="3303248"/>
              <a:ext cx="227840" cy="298448"/>
            </a:xfrm>
            <a:prstGeom prst="foldedCorner">
              <a:avLst>
                <a:gd name="adj" fmla="val 40078"/>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127" name="メモ 126"/>
            <p:cNvSpPr/>
            <p:nvPr/>
          </p:nvSpPr>
          <p:spPr bwMode="auto">
            <a:xfrm>
              <a:off x="7549738" y="3362804"/>
              <a:ext cx="227840" cy="298448"/>
            </a:xfrm>
            <a:prstGeom prst="foldedCorner">
              <a:avLst>
                <a:gd name="adj" fmla="val 40078"/>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128" name="メモ 127"/>
            <p:cNvSpPr/>
            <p:nvPr/>
          </p:nvSpPr>
          <p:spPr bwMode="auto">
            <a:xfrm>
              <a:off x="7619259" y="3419264"/>
              <a:ext cx="227840" cy="298448"/>
            </a:xfrm>
            <a:prstGeom prst="foldedCorner">
              <a:avLst>
                <a:gd name="adj" fmla="val 40078"/>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grpSp>
      <p:sp>
        <p:nvSpPr>
          <p:cNvPr id="356" name="円/楕円 355"/>
          <p:cNvSpPr/>
          <p:nvPr/>
        </p:nvSpPr>
        <p:spPr bwMode="auto">
          <a:xfrm>
            <a:off x="9686198" y="3976453"/>
            <a:ext cx="985625" cy="1024977"/>
          </a:xfrm>
          <a:prstGeom prst="ellipse">
            <a:avLst/>
          </a:prstGeom>
          <a:noFill/>
          <a:ln w="38100">
            <a:solidFill>
              <a:srgbClr val="FF0000"/>
            </a:solidFill>
            <a:prstDash val="sysDot"/>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357" name="テキスト ボックス 356"/>
          <p:cNvSpPr txBox="1"/>
          <p:nvPr/>
        </p:nvSpPr>
        <p:spPr>
          <a:xfrm>
            <a:off x="9702629" y="5016321"/>
            <a:ext cx="1042273" cy="502573"/>
          </a:xfrm>
          <a:prstGeom prst="rect">
            <a:avLst/>
          </a:prstGeom>
          <a:noFill/>
        </p:spPr>
        <p:txBody>
          <a:bodyPr wrap="none" rtlCol="0">
            <a:spAutoFit/>
          </a:bodyPr>
          <a:lstStyle/>
          <a:p>
            <a:pPr algn="ctr"/>
            <a:r>
              <a:rPr lang="ja-JP" altLang="en-US" sz="1333" b="1" dirty="0">
                <a:solidFill>
                  <a:srgbClr val="FF0000"/>
                </a:solidFill>
              </a:rPr>
              <a:t>共有された</a:t>
            </a:r>
            <a:endParaRPr lang="en-US" altLang="ja-JP" sz="1333" b="1" dirty="0">
              <a:solidFill>
                <a:srgbClr val="FF0000"/>
              </a:solidFill>
            </a:endParaRPr>
          </a:p>
          <a:p>
            <a:pPr algn="ctr"/>
            <a:r>
              <a:rPr lang="ja-JP" altLang="en-US" sz="1333" b="1" dirty="0">
                <a:solidFill>
                  <a:srgbClr val="FF0000"/>
                </a:solidFill>
              </a:rPr>
              <a:t>設計情報</a:t>
            </a:r>
          </a:p>
        </p:txBody>
      </p:sp>
      <p:sp>
        <p:nvSpPr>
          <p:cNvPr id="180" name="下矢印 179"/>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14" name="角丸四角形 113"/>
          <p:cNvSpPr/>
          <p:nvPr/>
        </p:nvSpPr>
        <p:spPr bwMode="auto">
          <a:xfrm>
            <a:off x="423881" y="240046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設計情報の正規化</a:t>
            </a:r>
          </a:p>
        </p:txBody>
      </p:sp>
      <p:sp>
        <p:nvSpPr>
          <p:cNvPr id="115" name="角丸四角形 114"/>
          <p:cNvSpPr/>
          <p:nvPr/>
        </p:nvSpPr>
        <p:spPr bwMode="auto">
          <a:xfrm>
            <a:off x="431373" y="33408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Exastro</a:t>
            </a:r>
            <a:r>
              <a:rPr lang="en-US" altLang="ja-JP" sz="1600" b="1" dirty="0"/>
              <a:t> IT Automation</a:t>
            </a:r>
            <a:br>
              <a:rPr lang="en-US" altLang="ja-JP" sz="1600" b="1" dirty="0"/>
            </a:br>
            <a:r>
              <a:rPr lang="en-US" altLang="ja-JP" sz="1600" b="1" dirty="0"/>
              <a:t>(CMDB)</a:t>
            </a:r>
            <a:r>
              <a:rPr lang="ja-JP" altLang="en-US" sz="1600" b="1" dirty="0"/>
              <a:t>の構築</a:t>
            </a:r>
          </a:p>
        </p:txBody>
      </p:sp>
      <p:sp>
        <p:nvSpPr>
          <p:cNvPr id="117" name="角丸四角形 116"/>
          <p:cNvSpPr/>
          <p:nvPr/>
        </p:nvSpPr>
        <p:spPr bwMode="auto">
          <a:xfrm>
            <a:off x="423879" y="4307729"/>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への</a:t>
            </a:r>
            <a:endParaRPr lang="en-US" altLang="ja-JP" sz="1600" b="1" dirty="0"/>
          </a:p>
          <a:p>
            <a:pPr algn="ctr"/>
            <a:r>
              <a:rPr lang="ja-JP" altLang="en-US" sz="1600" b="1" dirty="0"/>
              <a:t>情報投入</a:t>
            </a:r>
          </a:p>
        </p:txBody>
      </p:sp>
      <p:sp>
        <p:nvSpPr>
          <p:cNvPr id="119" name="角丸四角形 118"/>
          <p:cNvSpPr/>
          <p:nvPr/>
        </p:nvSpPr>
        <p:spPr bwMode="auto">
          <a:xfrm>
            <a:off x="431373" y="1433608"/>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設計情報の管理帳票の収集</a:t>
            </a:r>
          </a:p>
        </p:txBody>
      </p:sp>
      <p:sp>
        <p:nvSpPr>
          <p:cNvPr id="179" name="角丸四角形 178"/>
          <p:cNvSpPr/>
          <p:nvPr/>
        </p:nvSpPr>
        <p:spPr bwMode="auto">
          <a:xfrm>
            <a:off x="431373" y="52609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の活用</a:t>
            </a:r>
            <a:endParaRPr lang="en-US" altLang="ja-JP" sz="1600" b="1" dirty="0"/>
          </a:p>
        </p:txBody>
      </p:sp>
      <p:sp>
        <p:nvSpPr>
          <p:cNvPr id="182" name="正方形/長方形 181"/>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183" name="正方形/長方形 182"/>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タスクの説明</a:t>
            </a:r>
          </a:p>
        </p:txBody>
      </p:sp>
      <p:sp>
        <p:nvSpPr>
          <p:cNvPr id="184" name="正方形/長方形 183"/>
          <p:cNvSpPr/>
          <p:nvPr/>
        </p:nvSpPr>
        <p:spPr bwMode="auto">
          <a:xfrm>
            <a:off x="3003289" y="5518504"/>
            <a:ext cx="8937251" cy="1021283"/>
          </a:xfrm>
          <a:prstGeom prst="rect">
            <a:avLst/>
          </a:prstGeom>
          <a:solidFill>
            <a:schemeClr val="accent2">
              <a:lumMod val="10000"/>
              <a:lumOff val="9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ea typeface="+mj-ea"/>
              </a:rPr>
              <a:t>　　　① </a:t>
            </a:r>
            <a:r>
              <a:rPr lang="ja-JP" altLang="en-US" sz="2133" b="1" dirty="0">
                <a:latin typeface="+mj-ea"/>
              </a:rPr>
              <a:t>目的を明確にして、一元管理の範囲を決める</a:t>
            </a:r>
          </a:p>
          <a:p>
            <a:r>
              <a:rPr lang="ja-JP" altLang="en-US" sz="2133" b="1" dirty="0">
                <a:latin typeface="+mj-ea"/>
              </a:rPr>
              <a:t>　　　② 既存の設計情報の管理方法は多様である</a:t>
            </a:r>
            <a:endParaRPr lang="en-US" altLang="ja-JP" sz="2133" b="1" dirty="0">
              <a:latin typeface="+mj-ea"/>
            </a:endParaRPr>
          </a:p>
          <a:p>
            <a:r>
              <a:rPr lang="ja-JP" altLang="en-US" sz="2133" b="1" dirty="0">
                <a:latin typeface="+mj-ea"/>
              </a:rPr>
              <a:t>　　　③ 事例 ～ 実際のプロジェクトで収集した設計情報</a:t>
            </a:r>
          </a:p>
        </p:txBody>
      </p:sp>
      <p:sp>
        <p:nvSpPr>
          <p:cNvPr id="185" name="角丸四角形 184"/>
          <p:cNvSpPr/>
          <p:nvPr/>
        </p:nvSpPr>
        <p:spPr bwMode="auto">
          <a:xfrm rot="20999056">
            <a:off x="2772852" y="5511279"/>
            <a:ext cx="1150632"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187" name="下矢印 186"/>
          <p:cNvSpPr/>
          <p:nvPr/>
        </p:nvSpPr>
        <p:spPr bwMode="auto">
          <a:xfrm>
            <a:off x="10881360" y="5707694"/>
            <a:ext cx="1069992" cy="726292"/>
          </a:xfrm>
          <a:prstGeom prst="downArrow">
            <a:avLst>
              <a:gd name="adj1" fmla="val 58557"/>
              <a:gd name="adj2" fmla="val 35509"/>
            </a:avLst>
          </a:prstGeom>
          <a:solidFill>
            <a:srgbClr val="FFFF00"/>
          </a:solidFill>
          <a:ln w="25400">
            <a:solidFill>
              <a:schemeClr val="tx2">
                <a:lumMod val="90000"/>
                <a:lumOff val="10000"/>
              </a:schemeClr>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067" b="1" dirty="0">
              <a:latin typeface="+mj-ea"/>
              <a:ea typeface="+mj-ea"/>
            </a:endParaRPr>
          </a:p>
          <a:p>
            <a:pPr algn="ctr"/>
            <a:r>
              <a:rPr lang="ja-JP" altLang="en-US" sz="1600" b="1" dirty="0">
                <a:latin typeface="+mj-ea"/>
                <a:ea typeface="+mj-ea"/>
              </a:rPr>
              <a:t>詳細</a:t>
            </a:r>
            <a:endParaRPr lang="en-US" altLang="ja-JP" sz="1600" b="1" dirty="0">
              <a:latin typeface="+mj-ea"/>
              <a:ea typeface="+mj-ea"/>
            </a:endParaRPr>
          </a:p>
          <a:p>
            <a:pPr algn="ctr"/>
            <a:r>
              <a:rPr lang="ja-JP" altLang="en-US" sz="1600" b="1" dirty="0">
                <a:latin typeface="+mj-ea"/>
                <a:ea typeface="+mj-ea"/>
              </a:rPr>
              <a:t>次頁</a:t>
            </a:r>
          </a:p>
        </p:txBody>
      </p:sp>
    </p:spTree>
    <p:extLst>
      <p:ext uri="{BB962C8B-B14F-4D97-AF65-F5344CB8AC3E}">
        <p14:creationId xmlns:p14="http://schemas.microsoft.com/office/powerpoint/2010/main" val="3141026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1</a:t>
            </a:r>
            <a:r>
              <a:rPr lang="ja-JP" altLang="en-US" dirty="0"/>
              <a:t>：設計情報の一元管理</a:t>
            </a:r>
            <a:endParaRPr kumimoji="1" lang="ja-JP" altLang="en-US" dirty="0"/>
          </a:p>
        </p:txBody>
      </p:sp>
      <p:sp>
        <p:nvSpPr>
          <p:cNvPr id="12" name="正方形/長方形 11"/>
          <p:cNvSpPr/>
          <p:nvPr/>
        </p:nvSpPr>
        <p:spPr bwMode="auto">
          <a:xfrm>
            <a:off x="3013449" y="1312061"/>
            <a:ext cx="8937252" cy="514394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ja-JP" altLang="en-US" sz="1867" b="1" dirty="0">
                <a:latin typeface="+mj-ea"/>
                <a:ea typeface="+mj-ea"/>
              </a:rPr>
              <a:t>まずは、何が目的かを明確にする必要があります。目的が明確になると、収集する設計情報の範囲が決まってきます。具体例を以下に示します。</a:t>
            </a:r>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r>
              <a:rPr lang="ja-JP" altLang="en-US" sz="1867" b="1" dirty="0">
                <a:latin typeface="+mj-ea"/>
                <a:ea typeface="+mj-ea"/>
              </a:rPr>
              <a:t>目的が不明確だと、収集する情報が芋づる式に増えていったり、不要な情報</a:t>
            </a:r>
            <a:r>
              <a:rPr lang="en-US" altLang="ja-JP" sz="1867" b="1" dirty="0">
                <a:latin typeface="+mj-ea"/>
                <a:ea typeface="+mj-ea"/>
              </a:rPr>
              <a:t>(</a:t>
            </a:r>
            <a:r>
              <a:rPr lang="ja-JP" altLang="en-US" sz="1867" b="1" dirty="0">
                <a:latin typeface="+mj-ea"/>
                <a:ea typeface="+mj-ea"/>
              </a:rPr>
              <a:t>ゴミ</a:t>
            </a:r>
            <a:r>
              <a:rPr lang="en-US" altLang="ja-JP" sz="1867" b="1" dirty="0">
                <a:latin typeface="+mj-ea"/>
                <a:ea typeface="+mj-ea"/>
              </a:rPr>
              <a:t>)</a:t>
            </a:r>
            <a:r>
              <a:rPr lang="ja-JP" altLang="en-US" sz="1867" b="1" dirty="0">
                <a:latin typeface="+mj-ea"/>
                <a:ea typeface="+mj-ea"/>
              </a:rPr>
              <a:t>も収集してしまったりなど、問題が発生してしまいます。</a:t>
            </a:r>
            <a:endParaRPr lang="en-US" altLang="ja-JP" sz="1867" b="1" dirty="0">
              <a:latin typeface="+mj-ea"/>
              <a:ea typeface="+mj-ea"/>
            </a:endParaRPr>
          </a:p>
          <a:p>
            <a:endParaRPr lang="en-US" altLang="ja-JP" sz="1867" b="1" dirty="0">
              <a:latin typeface="+mj-ea"/>
              <a:ea typeface="+mj-ea"/>
            </a:endParaRPr>
          </a:p>
          <a:p>
            <a:r>
              <a:rPr lang="ja-JP" altLang="en-US" sz="1867" b="1" dirty="0">
                <a:latin typeface="+mj-ea"/>
              </a:rPr>
              <a:t>また、目的が複数ある場合は優先度をつけて情報を収集し、順番に</a:t>
            </a:r>
            <a:r>
              <a:rPr lang="en-US" altLang="ja-JP" sz="1867" b="1" dirty="0">
                <a:latin typeface="+mj-ea"/>
              </a:rPr>
              <a:t>CMDB</a:t>
            </a:r>
            <a:r>
              <a:rPr lang="ja-JP" altLang="en-US" sz="1867" b="1" dirty="0">
                <a:latin typeface="+mj-ea"/>
              </a:rPr>
              <a:t>を構築していくことを推奨します。</a:t>
            </a:r>
            <a:endParaRPr lang="en-US" altLang="ja-JP" sz="1867" b="1" dirty="0">
              <a:solidFill>
                <a:srgbClr val="FF0000"/>
              </a:solidFill>
              <a:latin typeface="+mj-ea"/>
            </a:endParaRPr>
          </a:p>
        </p:txBody>
      </p:sp>
      <p:graphicFrame>
        <p:nvGraphicFramePr>
          <p:cNvPr id="13" name="コンテンツ プレースホルダー 13"/>
          <p:cNvGraphicFramePr>
            <a:graphicFrameLocks/>
          </p:cNvGraphicFramePr>
          <p:nvPr/>
        </p:nvGraphicFramePr>
        <p:xfrm>
          <a:off x="3226247" y="2320549"/>
          <a:ext cx="4676564" cy="2275840"/>
        </p:xfrm>
        <a:graphic>
          <a:graphicData uri="http://schemas.openxmlformats.org/drawingml/2006/table">
            <a:tbl>
              <a:tblPr firstRow="1" bandRow="1">
                <a:tableStyleId>{5C22544A-7EE6-4342-B048-85BDC9FD1C3A}</a:tableStyleId>
              </a:tblPr>
              <a:tblGrid>
                <a:gridCol w="1892724">
                  <a:extLst>
                    <a:ext uri="{9D8B030D-6E8A-4147-A177-3AD203B41FA5}">
                      <a16:colId xmlns:a16="http://schemas.microsoft.com/office/drawing/2014/main" val="20001"/>
                    </a:ext>
                  </a:extLst>
                </a:gridCol>
                <a:gridCol w="2783840">
                  <a:extLst>
                    <a:ext uri="{9D8B030D-6E8A-4147-A177-3AD203B41FA5}">
                      <a16:colId xmlns:a16="http://schemas.microsoft.com/office/drawing/2014/main" val="20002"/>
                    </a:ext>
                  </a:extLst>
                </a:gridCol>
              </a:tblGrid>
              <a:tr h="325120">
                <a:tc>
                  <a:txBody>
                    <a:bodyPr/>
                    <a:lstStyle/>
                    <a:p>
                      <a:pPr algn="ctr"/>
                      <a:r>
                        <a:rPr kumimoji="1" lang="ja-JP" altLang="en-US" sz="1300" dirty="0"/>
                        <a:t>よくある目的の例</a:t>
                      </a:r>
                    </a:p>
                  </a:txBody>
                  <a:tcPr marL="121920" marR="121920" marT="60960" marB="60960"/>
                </a:tc>
                <a:tc>
                  <a:txBody>
                    <a:bodyPr/>
                    <a:lstStyle/>
                    <a:p>
                      <a:pPr algn="ctr"/>
                      <a:r>
                        <a:rPr kumimoji="1" lang="ja-JP" altLang="en-US" sz="1300" dirty="0"/>
                        <a:t>情報の範囲</a:t>
                      </a:r>
                    </a:p>
                  </a:txBody>
                  <a:tcPr marL="121920" marR="121920" marT="60960" marB="60960"/>
                </a:tc>
                <a:extLst>
                  <a:ext uri="{0D108BD9-81ED-4DB2-BD59-A6C34878D82A}">
                    <a16:rowId xmlns:a16="http://schemas.microsoft.com/office/drawing/2014/main" val="10000"/>
                  </a:ext>
                </a:extLst>
              </a:tr>
              <a:tr h="325120">
                <a:tc>
                  <a:txBody>
                    <a:bodyPr/>
                    <a:lstStyle/>
                    <a:p>
                      <a:r>
                        <a:rPr kumimoji="1" lang="ja-JP" altLang="en-US" sz="1300" dirty="0"/>
                        <a:t>例</a:t>
                      </a:r>
                      <a:r>
                        <a:rPr kumimoji="1" lang="en-US" altLang="ja-JP" sz="1300" dirty="0"/>
                        <a:t>1) IP</a:t>
                      </a:r>
                      <a:r>
                        <a:rPr kumimoji="1" lang="ja-JP" altLang="en-US" sz="1300" dirty="0"/>
                        <a:t>アドレス管理</a:t>
                      </a:r>
                    </a:p>
                  </a:txBody>
                  <a:tcPr marL="121920" marR="121920" marT="60960" marB="60960"/>
                </a:tc>
                <a:tc>
                  <a:txBody>
                    <a:bodyPr/>
                    <a:lstStyle/>
                    <a:p>
                      <a:r>
                        <a:rPr kumimoji="1" lang="en-US" altLang="ja-JP" sz="1300" dirty="0"/>
                        <a:t>IP</a:t>
                      </a:r>
                      <a:r>
                        <a:rPr kumimoji="1" lang="ja-JP" altLang="en-US" sz="1300" dirty="0"/>
                        <a:t>アドレス、セグメント、など</a:t>
                      </a:r>
                    </a:p>
                  </a:txBody>
                  <a:tcPr marL="121920" marR="121920" marT="60960" marB="60960"/>
                </a:tc>
                <a:extLst>
                  <a:ext uri="{0D108BD9-81ED-4DB2-BD59-A6C34878D82A}">
                    <a16:rowId xmlns:a16="http://schemas.microsoft.com/office/drawing/2014/main" val="10001"/>
                  </a:ext>
                </a:extLst>
              </a:tr>
              <a:tr h="325120">
                <a:tc>
                  <a:txBody>
                    <a:bodyPr/>
                    <a:lstStyle/>
                    <a:p>
                      <a:r>
                        <a:rPr kumimoji="1" lang="ja-JP" altLang="en-US" sz="1300" dirty="0"/>
                        <a:t>例</a:t>
                      </a:r>
                      <a:r>
                        <a:rPr kumimoji="1" lang="en-US" altLang="ja-JP" sz="1300" dirty="0"/>
                        <a:t>2) </a:t>
                      </a:r>
                      <a:r>
                        <a:rPr kumimoji="1" lang="ja-JP" altLang="en-US" sz="1300" dirty="0"/>
                        <a:t>資産管理</a:t>
                      </a:r>
                    </a:p>
                  </a:txBody>
                  <a:tcPr marL="121920" marR="121920" marT="60960" marB="60960"/>
                </a:tc>
                <a:tc>
                  <a:txBody>
                    <a:bodyPr/>
                    <a:lstStyle/>
                    <a:p>
                      <a:r>
                        <a:rPr kumimoji="1" lang="ja-JP" altLang="en-US" sz="1300" dirty="0"/>
                        <a:t>製造番号、ライセンス、など</a:t>
                      </a:r>
                    </a:p>
                  </a:txBody>
                  <a:tcPr marL="121920" marR="121920" marT="60960" marB="60960"/>
                </a:tc>
                <a:extLst>
                  <a:ext uri="{0D108BD9-81ED-4DB2-BD59-A6C34878D82A}">
                    <a16:rowId xmlns:a16="http://schemas.microsoft.com/office/drawing/2014/main" val="10002"/>
                  </a:ext>
                </a:extLst>
              </a:tr>
              <a:tr h="325120">
                <a:tc>
                  <a:txBody>
                    <a:bodyPr/>
                    <a:lstStyle/>
                    <a:p>
                      <a:r>
                        <a:rPr kumimoji="1" lang="ja-JP" altLang="en-US" sz="1300" dirty="0"/>
                        <a:t>例</a:t>
                      </a:r>
                      <a:r>
                        <a:rPr kumimoji="1" lang="en-US" altLang="ja-JP" sz="1300" dirty="0"/>
                        <a:t>3) </a:t>
                      </a:r>
                      <a:r>
                        <a:rPr kumimoji="1" lang="ja-JP" altLang="en-US" sz="1300" dirty="0"/>
                        <a:t>サーバ構築</a:t>
                      </a:r>
                    </a:p>
                  </a:txBody>
                  <a:tcPr marL="121920" marR="121920" marT="60960" marB="60960"/>
                </a:tc>
                <a:tc>
                  <a:txBody>
                    <a:bodyPr/>
                    <a:lstStyle/>
                    <a:p>
                      <a:r>
                        <a:rPr kumimoji="1" lang="en-US" altLang="ja-JP" sz="1300" dirty="0"/>
                        <a:t>IP</a:t>
                      </a:r>
                      <a:r>
                        <a:rPr kumimoji="1" lang="ja-JP" altLang="en-US" sz="1300" dirty="0"/>
                        <a:t>アドレス、ホスト名、など</a:t>
                      </a:r>
                    </a:p>
                  </a:txBody>
                  <a:tcPr marL="121920" marR="121920" marT="60960" marB="60960"/>
                </a:tc>
                <a:extLst>
                  <a:ext uri="{0D108BD9-81ED-4DB2-BD59-A6C34878D82A}">
                    <a16:rowId xmlns:a16="http://schemas.microsoft.com/office/drawing/2014/main" val="10003"/>
                  </a:ext>
                </a:extLst>
              </a:tr>
              <a:tr h="325120">
                <a:tc>
                  <a:txBody>
                    <a:bodyPr/>
                    <a:lstStyle/>
                    <a:p>
                      <a:r>
                        <a:rPr kumimoji="1" lang="ja-JP" altLang="en-US" sz="1300" dirty="0"/>
                        <a:t>例</a:t>
                      </a:r>
                      <a:r>
                        <a:rPr kumimoji="1" lang="en-US" altLang="ja-JP" sz="1300" dirty="0"/>
                        <a:t>4) NW</a:t>
                      </a:r>
                      <a:r>
                        <a:rPr kumimoji="1" lang="ja-JP" altLang="en-US" sz="1300" dirty="0"/>
                        <a:t>機器構築</a:t>
                      </a:r>
                    </a:p>
                  </a:txBody>
                  <a:tcPr marL="121920" marR="121920" marT="60960" marB="60960"/>
                </a:tc>
                <a:tc>
                  <a:txBody>
                    <a:bodyPr/>
                    <a:lstStyle/>
                    <a:p>
                      <a:r>
                        <a:rPr kumimoji="1" lang="ja-JP" altLang="en-US" sz="1300" dirty="0"/>
                        <a:t>インタフェース数、</a:t>
                      </a:r>
                      <a:r>
                        <a:rPr kumimoji="1" lang="en-US" altLang="ja-JP" sz="1300" dirty="0"/>
                        <a:t>VLAN</a:t>
                      </a:r>
                      <a:r>
                        <a:rPr kumimoji="1" lang="ja-JP" altLang="en-US" sz="1300" dirty="0" err="1"/>
                        <a:t>、</a:t>
                      </a:r>
                      <a:r>
                        <a:rPr kumimoji="1" lang="ja-JP" altLang="en-US" sz="1300" dirty="0"/>
                        <a:t>など</a:t>
                      </a:r>
                    </a:p>
                  </a:txBody>
                  <a:tcPr marL="121920" marR="121920" marT="60960" marB="60960"/>
                </a:tc>
                <a:extLst>
                  <a:ext uri="{0D108BD9-81ED-4DB2-BD59-A6C34878D82A}">
                    <a16:rowId xmlns:a16="http://schemas.microsoft.com/office/drawing/2014/main" val="10004"/>
                  </a:ext>
                </a:extLst>
              </a:tr>
              <a:tr h="325120">
                <a:tc>
                  <a:txBody>
                    <a:bodyPr/>
                    <a:lstStyle/>
                    <a:p>
                      <a:r>
                        <a:rPr kumimoji="1" lang="ja-JP" altLang="en-US" sz="1300" dirty="0"/>
                        <a:t>例</a:t>
                      </a:r>
                      <a:r>
                        <a:rPr kumimoji="1" lang="en-US" altLang="ja-JP" sz="1300" dirty="0"/>
                        <a:t>5) VM</a:t>
                      </a:r>
                      <a:r>
                        <a:rPr kumimoji="1" lang="ja-JP" altLang="en-US" sz="1300" dirty="0"/>
                        <a:t>払い出し</a:t>
                      </a:r>
                    </a:p>
                  </a:txBody>
                  <a:tcPr marL="121920" marR="121920" marT="60960" marB="60960"/>
                </a:tc>
                <a:tc>
                  <a:txBody>
                    <a:bodyPr/>
                    <a:lstStyle/>
                    <a:p>
                      <a:r>
                        <a:rPr kumimoji="1" lang="ja-JP" altLang="en-US" sz="1300" dirty="0"/>
                        <a:t>ハイパバイザ、</a:t>
                      </a:r>
                      <a:r>
                        <a:rPr kumimoji="1" lang="en-US" altLang="ja-JP" sz="1300" dirty="0"/>
                        <a:t>VM</a:t>
                      </a:r>
                      <a:r>
                        <a:rPr kumimoji="1" lang="ja-JP" altLang="en-US" sz="1300" dirty="0"/>
                        <a:t>名、など</a:t>
                      </a:r>
                    </a:p>
                  </a:txBody>
                  <a:tcPr marL="121920" marR="121920" marT="60960" marB="60960"/>
                </a:tc>
                <a:extLst>
                  <a:ext uri="{0D108BD9-81ED-4DB2-BD59-A6C34878D82A}">
                    <a16:rowId xmlns:a16="http://schemas.microsoft.com/office/drawing/2014/main" val="10005"/>
                  </a:ext>
                </a:extLst>
              </a:tr>
              <a:tr h="325120">
                <a:tc>
                  <a:txBody>
                    <a:bodyPr/>
                    <a:lstStyle/>
                    <a:p>
                      <a:r>
                        <a:rPr kumimoji="1" lang="ja-JP" altLang="en-US" sz="1300" dirty="0"/>
                        <a:t>例</a:t>
                      </a:r>
                      <a:r>
                        <a:rPr kumimoji="1" lang="en-US" altLang="ja-JP" sz="1300" dirty="0"/>
                        <a:t>6) DNS</a:t>
                      </a:r>
                      <a:r>
                        <a:rPr kumimoji="1" lang="ja-JP" altLang="en-US" sz="1300" dirty="0"/>
                        <a:t>保守</a:t>
                      </a:r>
                    </a:p>
                  </a:txBody>
                  <a:tcPr marL="121920" marR="121920" marT="60960" marB="60960"/>
                </a:tc>
                <a:tc>
                  <a:txBody>
                    <a:bodyPr/>
                    <a:lstStyle/>
                    <a:p>
                      <a:r>
                        <a:rPr kumimoji="1" lang="en-US" altLang="ja-JP" sz="1300" dirty="0"/>
                        <a:t>DNS</a:t>
                      </a:r>
                      <a:r>
                        <a:rPr kumimoji="1" lang="ja-JP" altLang="en-US" sz="1300" dirty="0"/>
                        <a:t>サーバ、ドメイン名、など</a:t>
                      </a:r>
                    </a:p>
                  </a:txBody>
                  <a:tcPr marL="121920" marR="121920" marT="60960" marB="60960"/>
                </a:tc>
                <a:extLst>
                  <a:ext uri="{0D108BD9-81ED-4DB2-BD59-A6C34878D82A}">
                    <a16:rowId xmlns:a16="http://schemas.microsoft.com/office/drawing/2014/main" val="10006"/>
                  </a:ext>
                </a:extLst>
              </a:tr>
            </a:tbl>
          </a:graphicData>
        </a:graphic>
      </p:graphicFrame>
      <p:graphicFrame>
        <p:nvGraphicFramePr>
          <p:cNvPr id="15" name="表 14"/>
          <p:cNvGraphicFramePr>
            <a:graphicFrameLocks noGrp="1"/>
          </p:cNvGraphicFramePr>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a:latin typeface="Meiryo UI" panose="020B0604030504040204" pitchFamily="50" charset="-128"/>
                          <a:ea typeface="Meiryo UI" panose="020B0604030504040204" pitchFamily="50" charset="-128"/>
                          <a:cs typeface="Meiryo UI" panose="020B0604030504040204" pitchFamily="50" charset="-128"/>
                        </a:rPr>
                        <a:t>実施するタスク</a:t>
                      </a: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557588380"/>
                  </a:ext>
                </a:extLst>
              </a:tr>
            </a:tbl>
          </a:graphicData>
        </a:graphic>
      </p:graphicFrame>
      <p:sp>
        <p:nvSpPr>
          <p:cNvPr id="16" name="下矢印 15"/>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9" name="下矢印 18"/>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1" name="下矢印 20"/>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4" name="下矢印 13"/>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角丸四角形 16"/>
          <p:cNvSpPr/>
          <p:nvPr/>
        </p:nvSpPr>
        <p:spPr bwMode="auto">
          <a:xfrm>
            <a:off x="423881" y="240046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設計情報の正規化</a:t>
            </a:r>
          </a:p>
        </p:txBody>
      </p:sp>
      <p:sp>
        <p:nvSpPr>
          <p:cNvPr id="18" name="角丸四角形 17"/>
          <p:cNvSpPr/>
          <p:nvPr/>
        </p:nvSpPr>
        <p:spPr bwMode="auto">
          <a:xfrm>
            <a:off x="431373" y="33408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Exastro</a:t>
            </a:r>
            <a:r>
              <a:rPr lang="en-US" altLang="ja-JP" sz="1600" b="1" dirty="0"/>
              <a:t> IT Automation</a:t>
            </a:r>
            <a:br>
              <a:rPr lang="en-US" altLang="ja-JP" sz="1600" b="1" dirty="0"/>
            </a:br>
            <a:r>
              <a:rPr lang="en-US" altLang="ja-JP" sz="1600" b="1" dirty="0"/>
              <a:t>(CMDB)</a:t>
            </a:r>
            <a:r>
              <a:rPr lang="ja-JP" altLang="en-US" sz="1600" b="1" dirty="0"/>
              <a:t>の構築</a:t>
            </a:r>
          </a:p>
        </p:txBody>
      </p:sp>
      <p:sp>
        <p:nvSpPr>
          <p:cNvPr id="20" name="角丸四角形 19"/>
          <p:cNvSpPr/>
          <p:nvPr/>
        </p:nvSpPr>
        <p:spPr bwMode="auto">
          <a:xfrm>
            <a:off x="423879" y="4307729"/>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への</a:t>
            </a:r>
            <a:endParaRPr lang="en-US" altLang="ja-JP" sz="1600" b="1" dirty="0"/>
          </a:p>
          <a:p>
            <a:pPr algn="ctr"/>
            <a:r>
              <a:rPr lang="ja-JP" altLang="en-US" sz="1600" b="1" dirty="0"/>
              <a:t>情報投入</a:t>
            </a:r>
          </a:p>
        </p:txBody>
      </p:sp>
      <p:sp>
        <p:nvSpPr>
          <p:cNvPr id="22" name="角丸四角形 21"/>
          <p:cNvSpPr/>
          <p:nvPr/>
        </p:nvSpPr>
        <p:spPr bwMode="auto">
          <a:xfrm>
            <a:off x="431373" y="1433608"/>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設計情報の管理帳票の収集</a:t>
            </a:r>
          </a:p>
        </p:txBody>
      </p:sp>
      <p:sp>
        <p:nvSpPr>
          <p:cNvPr id="23" name="角丸四角形 22"/>
          <p:cNvSpPr/>
          <p:nvPr/>
        </p:nvSpPr>
        <p:spPr bwMode="auto">
          <a:xfrm>
            <a:off x="423879" y="52609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の活用</a:t>
            </a:r>
            <a:endParaRPr lang="en-US" altLang="ja-JP" sz="1600" b="1" dirty="0"/>
          </a:p>
        </p:txBody>
      </p:sp>
      <p:sp>
        <p:nvSpPr>
          <p:cNvPr id="34" name="テキスト ボックス 33"/>
          <p:cNvSpPr txBox="1"/>
          <p:nvPr/>
        </p:nvSpPr>
        <p:spPr>
          <a:xfrm>
            <a:off x="7871205" y="4469393"/>
            <a:ext cx="984565" cy="256545"/>
          </a:xfrm>
          <a:prstGeom prst="rect">
            <a:avLst/>
          </a:prstGeom>
          <a:noFill/>
        </p:spPr>
        <p:txBody>
          <a:bodyPr wrap="none" rtlCol="0">
            <a:spAutoFit/>
          </a:bodyPr>
          <a:lstStyle/>
          <a:p>
            <a:r>
              <a:rPr lang="en-US" altLang="ja-JP" sz="1067" b="1" dirty="0">
                <a:solidFill>
                  <a:schemeClr val="accent2">
                    <a:lumMod val="50000"/>
                    <a:lumOff val="50000"/>
                  </a:schemeClr>
                </a:solidFill>
              </a:rPr>
              <a:t>NW</a:t>
            </a:r>
            <a:r>
              <a:rPr lang="ja-JP" altLang="en-US" sz="1067" b="1" dirty="0">
                <a:solidFill>
                  <a:schemeClr val="accent2">
                    <a:lumMod val="50000"/>
                    <a:lumOff val="50000"/>
                  </a:schemeClr>
                </a:solidFill>
              </a:rPr>
              <a:t>機器構築</a:t>
            </a:r>
          </a:p>
        </p:txBody>
      </p:sp>
      <p:sp>
        <p:nvSpPr>
          <p:cNvPr id="65" name="正方形/長方形 64"/>
          <p:cNvSpPr/>
          <p:nvPr/>
        </p:nvSpPr>
        <p:spPr bwMode="auto">
          <a:xfrm>
            <a:off x="8859888" y="4345556"/>
            <a:ext cx="2651760" cy="27027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ネットワーク</a:t>
            </a:r>
          </a:p>
        </p:txBody>
      </p:sp>
      <p:sp>
        <p:nvSpPr>
          <p:cNvPr id="66" name="正方形/長方形 65"/>
          <p:cNvSpPr/>
          <p:nvPr/>
        </p:nvSpPr>
        <p:spPr bwMode="auto">
          <a:xfrm>
            <a:off x="8859888" y="3990507"/>
            <a:ext cx="2651760" cy="27027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物理マシン</a:t>
            </a:r>
          </a:p>
        </p:txBody>
      </p:sp>
      <p:sp>
        <p:nvSpPr>
          <p:cNvPr id="67" name="正方形/長方形 66"/>
          <p:cNvSpPr/>
          <p:nvPr/>
        </p:nvSpPr>
        <p:spPr bwMode="auto">
          <a:xfrm>
            <a:off x="10226408" y="3635457"/>
            <a:ext cx="1285240" cy="27027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ハイパバイザ</a:t>
            </a:r>
          </a:p>
        </p:txBody>
      </p:sp>
      <p:sp>
        <p:nvSpPr>
          <p:cNvPr id="68" name="正方形/長方形 67"/>
          <p:cNvSpPr/>
          <p:nvPr/>
        </p:nvSpPr>
        <p:spPr bwMode="auto">
          <a:xfrm>
            <a:off x="10226408" y="3288745"/>
            <a:ext cx="1285240" cy="27027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仮想マシン</a:t>
            </a:r>
          </a:p>
        </p:txBody>
      </p:sp>
      <p:sp>
        <p:nvSpPr>
          <p:cNvPr id="69" name="正方形/長方形 68"/>
          <p:cNvSpPr/>
          <p:nvPr/>
        </p:nvSpPr>
        <p:spPr bwMode="auto">
          <a:xfrm>
            <a:off x="8859888" y="2578647"/>
            <a:ext cx="2651760" cy="27027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ミドルウェア</a:t>
            </a:r>
          </a:p>
        </p:txBody>
      </p:sp>
      <p:sp>
        <p:nvSpPr>
          <p:cNvPr id="70" name="正方形/長方形 69"/>
          <p:cNvSpPr/>
          <p:nvPr/>
        </p:nvSpPr>
        <p:spPr bwMode="auto">
          <a:xfrm>
            <a:off x="8859888" y="2223597"/>
            <a:ext cx="2651760" cy="27027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アプリケーション</a:t>
            </a:r>
          </a:p>
        </p:txBody>
      </p:sp>
      <p:sp>
        <p:nvSpPr>
          <p:cNvPr id="71" name="フリーフォーム 70"/>
          <p:cNvSpPr/>
          <p:nvPr/>
        </p:nvSpPr>
        <p:spPr bwMode="auto">
          <a:xfrm>
            <a:off x="8859888" y="2933697"/>
            <a:ext cx="2651760" cy="972033"/>
          </a:xfrm>
          <a:custGeom>
            <a:avLst/>
            <a:gdLst>
              <a:gd name="connsiteX0" fmla="*/ 0 w 1988820"/>
              <a:gd name="connsiteY0" fmla="*/ 0 h 729025"/>
              <a:gd name="connsiteX1" fmla="*/ 1988820 w 1988820"/>
              <a:gd name="connsiteY1" fmla="*/ 0 h 729025"/>
              <a:gd name="connsiteX2" fmla="*/ 1988820 w 1988820"/>
              <a:gd name="connsiteY2" fmla="*/ 202704 h 729025"/>
              <a:gd name="connsiteX3" fmla="*/ 963930 w 1988820"/>
              <a:gd name="connsiteY3" fmla="*/ 202704 h 729025"/>
              <a:gd name="connsiteX4" fmla="*/ 963930 w 1988820"/>
              <a:gd name="connsiteY4" fmla="*/ 729025 h 729025"/>
              <a:gd name="connsiteX5" fmla="*/ 0 w 1988820"/>
              <a:gd name="connsiteY5" fmla="*/ 729025 h 729025"/>
              <a:gd name="connsiteX6" fmla="*/ 0 w 1988820"/>
              <a:gd name="connsiteY6" fmla="*/ 202704 h 729025"/>
              <a:gd name="connsiteX7" fmla="*/ 0 w 1988820"/>
              <a:gd name="connsiteY7" fmla="*/ 142878 h 729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88820" h="729025">
                <a:moveTo>
                  <a:pt x="0" y="0"/>
                </a:moveTo>
                <a:lnTo>
                  <a:pt x="1988820" y="0"/>
                </a:lnTo>
                <a:lnTo>
                  <a:pt x="1988820" y="202704"/>
                </a:lnTo>
                <a:lnTo>
                  <a:pt x="963930" y="202704"/>
                </a:lnTo>
                <a:lnTo>
                  <a:pt x="963930" y="729025"/>
                </a:lnTo>
                <a:lnTo>
                  <a:pt x="0" y="729025"/>
                </a:lnTo>
                <a:lnTo>
                  <a:pt x="0" y="202704"/>
                </a:lnTo>
                <a:lnTo>
                  <a:pt x="0" y="142878"/>
                </a:lnTo>
                <a:close/>
              </a:path>
            </a:pathLst>
          </a:cu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pPr algn="ctr"/>
            <a:r>
              <a:rPr lang="en-US" altLang="ja-JP" sz="1333" b="1" dirty="0">
                <a:latin typeface="+mj-ea"/>
                <a:ea typeface="+mj-ea"/>
              </a:rPr>
              <a:t>OS</a:t>
            </a:r>
            <a:endParaRPr lang="ja-JP" altLang="en-US" sz="1333" b="1" dirty="0">
              <a:latin typeface="+mj-ea"/>
              <a:ea typeface="+mj-ea"/>
            </a:endParaRPr>
          </a:p>
        </p:txBody>
      </p:sp>
      <p:sp>
        <p:nvSpPr>
          <p:cNvPr id="72" name="楕円 71"/>
          <p:cNvSpPr/>
          <p:nvPr/>
        </p:nvSpPr>
        <p:spPr bwMode="auto">
          <a:xfrm>
            <a:off x="10109708" y="3156317"/>
            <a:ext cx="1545873" cy="785023"/>
          </a:xfrm>
          <a:prstGeom prst="ellipse">
            <a:avLst/>
          </a:prstGeom>
          <a:noFill/>
          <a:ln w="9525">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73" name="楕円 72"/>
          <p:cNvSpPr/>
          <p:nvPr/>
        </p:nvSpPr>
        <p:spPr bwMode="auto">
          <a:xfrm>
            <a:off x="8650761" y="3711325"/>
            <a:ext cx="3023447" cy="1004484"/>
          </a:xfrm>
          <a:prstGeom prst="ellipse">
            <a:avLst/>
          </a:prstGeom>
          <a:noFill/>
          <a:ln w="9525">
            <a:solidFill>
              <a:schemeClr val="accent5">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74" name="楕円 73"/>
          <p:cNvSpPr/>
          <p:nvPr/>
        </p:nvSpPr>
        <p:spPr bwMode="auto">
          <a:xfrm>
            <a:off x="8674045" y="4248671"/>
            <a:ext cx="3023447" cy="406727"/>
          </a:xfrm>
          <a:prstGeom prst="ellipse">
            <a:avLst/>
          </a:prstGeom>
          <a:noFill/>
          <a:ln w="9525">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75" name="テキスト ボックス 74"/>
          <p:cNvSpPr txBox="1"/>
          <p:nvPr/>
        </p:nvSpPr>
        <p:spPr>
          <a:xfrm>
            <a:off x="8091139" y="3525739"/>
            <a:ext cx="1165704" cy="420756"/>
          </a:xfrm>
          <a:prstGeom prst="rect">
            <a:avLst/>
          </a:prstGeom>
          <a:noFill/>
        </p:spPr>
        <p:txBody>
          <a:bodyPr wrap="none" rtlCol="0">
            <a:spAutoFit/>
          </a:bodyPr>
          <a:lstStyle/>
          <a:p>
            <a:r>
              <a:rPr lang="en-US" altLang="ja-JP" sz="1067" b="1" dirty="0">
                <a:solidFill>
                  <a:schemeClr val="accent5">
                    <a:lumMod val="50000"/>
                    <a:lumOff val="50000"/>
                  </a:schemeClr>
                </a:solidFill>
              </a:rPr>
              <a:t>IP</a:t>
            </a:r>
            <a:r>
              <a:rPr lang="ja-JP" altLang="en-US" sz="1067" b="1" dirty="0">
                <a:solidFill>
                  <a:schemeClr val="accent5">
                    <a:lumMod val="50000"/>
                    <a:lumOff val="50000"/>
                  </a:schemeClr>
                </a:solidFill>
              </a:rPr>
              <a:t>アドレス管理</a:t>
            </a:r>
            <a:endParaRPr lang="en-US" altLang="ja-JP" sz="1067" b="1" dirty="0">
              <a:solidFill>
                <a:schemeClr val="accent5">
                  <a:lumMod val="50000"/>
                  <a:lumOff val="50000"/>
                </a:schemeClr>
              </a:solidFill>
            </a:endParaRPr>
          </a:p>
          <a:p>
            <a:r>
              <a:rPr lang="en-US" altLang="ja-JP" sz="1067" b="1" dirty="0">
                <a:solidFill>
                  <a:schemeClr val="accent5">
                    <a:lumMod val="50000"/>
                    <a:lumOff val="50000"/>
                  </a:schemeClr>
                </a:solidFill>
              </a:rPr>
              <a:t>DNS</a:t>
            </a:r>
            <a:r>
              <a:rPr lang="ja-JP" altLang="en-US" sz="1067" b="1" dirty="0">
                <a:solidFill>
                  <a:schemeClr val="accent5">
                    <a:lumMod val="50000"/>
                    <a:lumOff val="50000"/>
                  </a:schemeClr>
                </a:solidFill>
              </a:rPr>
              <a:t>保守</a:t>
            </a:r>
          </a:p>
        </p:txBody>
      </p:sp>
      <p:sp>
        <p:nvSpPr>
          <p:cNvPr id="76" name="楕円 75"/>
          <p:cNvSpPr/>
          <p:nvPr/>
        </p:nvSpPr>
        <p:spPr bwMode="auto">
          <a:xfrm>
            <a:off x="8650760" y="2153609"/>
            <a:ext cx="3046731" cy="1702952"/>
          </a:xfrm>
          <a:prstGeom prst="ellipse">
            <a:avLst/>
          </a:prstGeom>
          <a:noFill/>
          <a:ln w="9525">
            <a:solidFill>
              <a:schemeClr val="tx2">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77" name="テキスト ボックス 76"/>
          <p:cNvSpPr txBox="1"/>
          <p:nvPr/>
        </p:nvSpPr>
        <p:spPr>
          <a:xfrm>
            <a:off x="7988759" y="2480903"/>
            <a:ext cx="865943" cy="256545"/>
          </a:xfrm>
          <a:prstGeom prst="rect">
            <a:avLst/>
          </a:prstGeom>
          <a:noFill/>
        </p:spPr>
        <p:txBody>
          <a:bodyPr wrap="none" rtlCol="0">
            <a:spAutoFit/>
          </a:bodyPr>
          <a:lstStyle/>
          <a:p>
            <a:r>
              <a:rPr lang="ja-JP" altLang="en-US" sz="1067" b="1" dirty="0">
                <a:solidFill>
                  <a:schemeClr val="tx2">
                    <a:lumMod val="75000"/>
                    <a:lumOff val="25000"/>
                  </a:schemeClr>
                </a:solidFill>
              </a:rPr>
              <a:t>サーバ構築</a:t>
            </a:r>
          </a:p>
        </p:txBody>
      </p:sp>
      <p:sp>
        <p:nvSpPr>
          <p:cNvPr id="78" name="楕円 77"/>
          <p:cNvSpPr/>
          <p:nvPr/>
        </p:nvSpPr>
        <p:spPr bwMode="auto">
          <a:xfrm>
            <a:off x="9531801" y="2153610"/>
            <a:ext cx="1155817" cy="2603041"/>
          </a:xfrm>
          <a:prstGeom prst="ellipse">
            <a:avLst/>
          </a:prstGeom>
          <a:noFill/>
          <a:ln w="9525">
            <a:solidFill>
              <a:schemeClr val="accent6">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79" name="テキスト ボックス 78"/>
          <p:cNvSpPr txBox="1"/>
          <p:nvPr/>
        </p:nvSpPr>
        <p:spPr>
          <a:xfrm>
            <a:off x="10109709" y="2006654"/>
            <a:ext cx="729687" cy="256545"/>
          </a:xfrm>
          <a:prstGeom prst="rect">
            <a:avLst/>
          </a:prstGeom>
          <a:noFill/>
        </p:spPr>
        <p:txBody>
          <a:bodyPr wrap="none" rtlCol="0">
            <a:spAutoFit/>
          </a:bodyPr>
          <a:lstStyle/>
          <a:p>
            <a:r>
              <a:rPr lang="ja-JP" altLang="en-US" sz="1067" b="1" dirty="0">
                <a:solidFill>
                  <a:schemeClr val="accent6">
                    <a:lumMod val="75000"/>
                    <a:lumOff val="25000"/>
                  </a:schemeClr>
                </a:solidFill>
              </a:rPr>
              <a:t>資産管理</a:t>
            </a:r>
          </a:p>
        </p:txBody>
      </p:sp>
      <p:sp>
        <p:nvSpPr>
          <p:cNvPr id="80" name="テキスト ボックス 79"/>
          <p:cNvSpPr txBox="1"/>
          <p:nvPr/>
        </p:nvSpPr>
        <p:spPr>
          <a:xfrm>
            <a:off x="10595447" y="2963689"/>
            <a:ext cx="952505" cy="256545"/>
          </a:xfrm>
          <a:prstGeom prst="rect">
            <a:avLst/>
          </a:prstGeom>
          <a:noFill/>
        </p:spPr>
        <p:txBody>
          <a:bodyPr wrap="none" rtlCol="0">
            <a:spAutoFit/>
          </a:bodyPr>
          <a:lstStyle/>
          <a:p>
            <a:r>
              <a:rPr lang="en-US" altLang="ja-JP" sz="1067" b="1" dirty="0">
                <a:solidFill>
                  <a:schemeClr val="accent3">
                    <a:lumMod val="75000"/>
                    <a:lumOff val="25000"/>
                  </a:schemeClr>
                </a:solidFill>
              </a:rPr>
              <a:t>VM</a:t>
            </a:r>
            <a:r>
              <a:rPr lang="ja-JP" altLang="en-US" sz="1067" b="1" dirty="0">
                <a:solidFill>
                  <a:schemeClr val="accent3">
                    <a:lumMod val="75000"/>
                    <a:lumOff val="25000"/>
                  </a:schemeClr>
                </a:solidFill>
              </a:rPr>
              <a:t>払い出し</a:t>
            </a:r>
          </a:p>
        </p:txBody>
      </p:sp>
      <p:sp>
        <p:nvSpPr>
          <p:cNvPr id="33" name="正方形/長方形 32"/>
          <p:cNvSpPr/>
          <p:nvPr/>
        </p:nvSpPr>
        <p:spPr bwMode="auto">
          <a:xfrm>
            <a:off x="3013449" y="814630"/>
            <a:ext cx="8937251" cy="497431"/>
          </a:xfrm>
          <a:prstGeom prst="rect">
            <a:avLst/>
          </a:prstGeom>
          <a:solidFill>
            <a:schemeClr val="accent2">
              <a:lumMod val="10000"/>
              <a:lumOff val="9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① </a:t>
            </a:r>
            <a:r>
              <a:rPr lang="ja-JP" altLang="en-US" sz="2400" b="1" dirty="0">
                <a:latin typeface="+mj-ea"/>
              </a:rPr>
              <a:t>目的を明確にして、一元管理の範囲を決める</a:t>
            </a:r>
            <a:endParaRPr lang="ja-JP" altLang="en-US" sz="2400" b="1" dirty="0">
              <a:latin typeface="+mj-ea"/>
              <a:ea typeface="+mj-ea"/>
            </a:endParaRPr>
          </a:p>
        </p:txBody>
      </p:sp>
      <p:sp>
        <p:nvSpPr>
          <p:cNvPr id="35" name="角丸四角形 34"/>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Tree>
    <p:extLst>
      <p:ext uri="{BB962C8B-B14F-4D97-AF65-F5344CB8AC3E}">
        <p14:creationId xmlns:p14="http://schemas.microsoft.com/office/powerpoint/2010/main" val="4215369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1</a:t>
            </a:r>
            <a:r>
              <a:rPr lang="ja-JP" altLang="en-US" dirty="0"/>
              <a:t>：設計情報の一元管理</a:t>
            </a:r>
            <a:endParaRPr kumimoji="1" lang="ja-JP" altLang="en-US" dirty="0"/>
          </a:p>
        </p:txBody>
      </p:sp>
      <p:graphicFrame>
        <p:nvGraphicFramePr>
          <p:cNvPr id="3" name="表 2"/>
          <p:cNvGraphicFramePr>
            <a:graphicFrameLocks noGrp="1"/>
          </p:cNvGraphicFramePr>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a:latin typeface="Meiryo UI" panose="020B0604030504040204" pitchFamily="50" charset="-128"/>
                          <a:ea typeface="Meiryo UI" panose="020B0604030504040204" pitchFamily="50" charset="-128"/>
                          <a:cs typeface="Meiryo UI" panose="020B0604030504040204" pitchFamily="50" charset="-128"/>
                        </a:rPr>
                        <a:t>実施するタスク</a:t>
                      </a: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365799689"/>
                  </a:ext>
                </a:extLst>
              </a:tr>
            </a:tbl>
          </a:graphicData>
        </a:graphic>
      </p:graphicFrame>
      <p:sp>
        <p:nvSpPr>
          <p:cNvPr id="4" name="下矢印 3"/>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7" name="下矢印 6"/>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9" name="下矢印 8"/>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0" name="角丸四角形 9"/>
          <p:cNvSpPr/>
          <p:nvPr/>
        </p:nvSpPr>
        <p:spPr bwMode="auto">
          <a:xfrm>
            <a:off x="431373" y="1433608"/>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設計情報の管理帳票の収集</a:t>
            </a:r>
          </a:p>
        </p:txBody>
      </p:sp>
      <p:sp>
        <p:nvSpPr>
          <p:cNvPr id="12" name="正方形/長方形 11"/>
          <p:cNvSpPr/>
          <p:nvPr/>
        </p:nvSpPr>
        <p:spPr bwMode="auto">
          <a:xfrm>
            <a:off x="3013449" y="1312061"/>
            <a:ext cx="8937252" cy="514394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ja-JP" altLang="en-US" sz="1867" b="1" dirty="0">
                <a:latin typeface="+mj-ea"/>
                <a:ea typeface="+mj-ea"/>
              </a:rPr>
              <a:t>多くのプロジェクトでは、設計情報は</a:t>
            </a:r>
            <a:r>
              <a:rPr lang="en-US" altLang="ja-JP" sz="1867" b="1" dirty="0">
                <a:latin typeface="+mj-ea"/>
                <a:ea typeface="+mj-ea"/>
              </a:rPr>
              <a:t>Excel</a:t>
            </a:r>
            <a:r>
              <a:rPr lang="ja-JP" altLang="en-US" sz="1867" b="1" dirty="0">
                <a:latin typeface="+mj-ea"/>
                <a:ea typeface="+mj-ea"/>
              </a:rPr>
              <a:t>や</a:t>
            </a:r>
            <a:r>
              <a:rPr lang="en-US" altLang="ja-JP" sz="1867" b="1" dirty="0">
                <a:latin typeface="+mj-ea"/>
                <a:ea typeface="+mj-ea"/>
              </a:rPr>
              <a:t>Word</a:t>
            </a:r>
            <a:r>
              <a:rPr lang="ja-JP" altLang="en-US" sz="1867" b="1" dirty="0">
                <a:latin typeface="+mj-ea"/>
                <a:ea typeface="+mj-ea"/>
              </a:rPr>
              <a:t>の形式で管理していますので、それらファイルを収集してください。もし、設計情報を</a:t>
            </a:r>
            <a:r>
              <a:rPr lang="en-US" altLang="ja-JP" sz="1867" b="1" dirty="0">
                <a:latin typeface="+mj-ea"/>
                <a:ea typeface="+mj-ea"/>
              </a:rPr>
              <a:t>DB</a:t>
            </a:r>
            <a:r>
              <a:rPr lang="ja-JP" altLang="en-US" sz="1867" b="1" dirty="0">
                <a:latin typeface="+mj-ea"/>
                <a:ea typeface="+mj-ea"/>
              </a:rPr>
              <a:t>等に格納している場合は、</a:t>
            </a:r>
            <a:r>
              <a:rPr lang="en-US" altLang="ja-JP" sz="1867" b="1" dirty="0">
                <a:latin typeface="+mj-ea"/>
                <a:ea typeface="+mj-ea"/>
              </a:rPr>
              <a:t>CSV</a:t>
            </a:r>
            <a:r>
              <a:rPr lang="ja-JP" altLang="en-US" sz="1867" b="1" dirty="0">
                <a:latin typeface="+mj-ea"/>
                <a:ea typeface="+mj-ea"/>
              </a:rPr>
              <a:t>形式でのダンプや、</a:t>
            </a:r>
            <a:r>
              <a:rPr lang="en-US" altLang="ja-JP" sz="1867" b="1" dirty="0">
                <a:latin typeface="+mj-ea"/>
                <a:ea typeface="+mj-ea"/>
              </a:rPr>
              <a:t>DB</a:t>
            </a:r>
            <a:r>
              <a:rPr lang="ja-JP" altLang="en-US" sz="1867" b="1" dirty="0">
                <a:latin typeface="+mj-ea"/>
                <a:ea typeface="+mj-ea"/>
              </a:rPr>
              <a:t>と</a:t>
            </a:r>
            <a:r>
              <a:rPr lang="en-US" altLang="ja-JP" sz="1867" b="1" dirty="0" err="1">
                <a:latin typeface="+mj-ea"/>
                <a:ea typeface="+mj-ea"/>
              </a:rPr>
              <a:t>Exastro</a:t>
            </a:r>
            <a:r>
              <a:rPr lang="en-US" altLang="ja-JP" sz="1867" b="1" dirty="0">
                <a:latin typeface="+mj-ea"/>
                <a:ea typeface="+mj-ea"/>
              </a:rPr>
              <a:t> IT Automation</a:t>
            </a:r>
            <a:r>
              <a:rPr lang="ja-JP" altLang="en-US" sz="1867" b="1" dirty="0">
                <a:latin typeface="+mj-ea"/>
                <a:ea typeface="+mj-ea"/>
              </a:rPr>
              <a:t>の直接の連携を検討する必要があります。</a:t>
            </a:r>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r>
              <a:rPr lang="ja-JP" altLang="en-US" sz="1867" b="1" dirty="0">
                <a:latin typeface="+mj-ea"/>
                <a:ea typeface="+mj-ea"/>
              </a:rPr>
              <a:t>プロジェクトによっては設計情報の帳票がなく、運用中の実機</a:t>
            </a:r>
            <a:r>
              <a:rPr lang="en-US" altLang="ja-JP" sz="1867" b="1" dirty="0">
                <a:latin typeface="+mj-ea"/>
                <a:ea typeface="+mj-ea"/>
              </a:rPr>
              <a:t>(</a:t>
            </a:r>
            <a:r>
              <a:rPr lang="ja-JP" altLang="en-US" sz="1867" b="1" dirty="0">
                <a:latin typeface="+mj-ea"/>
                <a:ea typeface="+mj-ea"/>
              </a:rPr>
              <a:t>サーバマシンなど</a:t>
            </a:r>
            <a:r>
              <a:rPr lang="en-US" altLang="ja-JP" sz="1867" b="1" dirty="0">
                <a:latin typeface="+mj-ea"/>
                <a:ea typeface="+mj-ea"/>
              </a:rPr>
              <a:t>)</a:t>
            </a:r>
            <a:r>
              <a:rPr lang="ja-JP" altLang="en-US" sz="1867" b="1" dirty="0">
                <a:latin typeface="+mj-ea"/>
                <a:ea typeface="+mj-ea"/>
              </a:rPr>
              <a:t>から直接収集する必要があります。この場合、</a:t>
            </a:r>
            <a:r>
              <a:rPr lang="en-US" altLang="ja-JP" sz="1867" b="1" dirty="0" err="1">
                <a:latin typeface="+mj-ea"/>
                <a:ea typeface="+mj-ea"/>
              </a:rPr>
              <a:t>Exastro</a:t>
            </a:r>
            <a:r>
              <a:rPr lang="en-US" altLang="ja-JP" sz="1867" b="1" dirty="0">
                <a:latin typeface="+mj-ea"/>
                <a:ea typeface="+mj-ea"/>
              </a:rPr>
              <a:t> IT Automation</a:t>
            </a:r>
            <a:r>
              <a:rPr lang="ja-JP" altLang="en-US" sz="1867" b="1" dirty="0">
                <a:latin typeface="+mj-ea"/>
                <a:ea typeface="+mj-ea"/>
              </a:rPr>
              <a:t>と</a:t>
            </a:r>
            <a:r>
              <a:rPr lang="en-US" altLang="ja-JP" sz="1867" b="1" dirty="0" err="1">
                <a:latin typeface="+mj-ea"/>
                <a:ea typeface="+mj-ea"/>
              </a:rPr>
              <a:t>Ansible</a:t>
            </a:r>
            <a:r>
              <a:rPr lang="ja-JP" altLang="en-US" sz="1867" b="1" dirty="0">
                <a:latin typeface="+mj-ea"/>
                <a:ea typeface="+mj-ea"/>
              </a:rPr>
              <a:t>を活用することで、比較的簡単に実機から情報収集することができます。</a:t>
            </a:r>
          </a:p>
          <a:p>
            <a:endParaRPr lang="en-US" altLang="ja-JP" sz="1867" b="1" dirty="0">
              <a:solidFill>
                <a:schemeClr val="tx1"/>
              </a:solidFill>
              <a:latin typeface="+mj-ea"/>
            </a:endParaRPr>
          </a:p>
        </p:txBody>
      </p:sp>
      <p:sp>
        <p:nvSpPr>
          <p:cNvPr id="17" name="テキスト ボックス 16"/>
          <p:cNvSpPr txBox="1"/>
          <p:nvPr/>
        </p:nvSpPr>
        <p:spPr>
          <a:xfrm>
            <a:off x="6437562" y="4108118"/>
            <a:ext cx="1556836" cy="297454"/>
          </a:xfrm>
          <a:prstGeom prst="rect">
            <a:avLst/>
          </a:prstGeom>
          <a:noFill/>
        </p:spPr>
        <p:txBody>
          <a:bodyPr wrap="none" rtlCol="0">
            <a:spAutoFit/>
          </a:bodyPr>
          <a:lstStyle/>
          <a:p>
            <a:r>
              <a:rPr lang="ja-JP" altLang="en-US" sz="1333" b="1" dirty="0"/>
              <a:t>各チームの代表者</a:t>
            </a:r>
          </a:p>
        </p:txBody>
      </p:sp>
      <p:sp>
        <p:nvSpPr>
          <p:cNvPr id="25" name="テキスト ボックス 24"/>
          <p:cNvSpPr txBox="1"/>
          <p:nvPr/>
        </p:nvSpPr>
        <p:spPr>
          <a:xfrm>
            <a:off x="4595898" y="3631736"/>
            <a:ext cx="656077" cy="297454"/>
          </a:xfrm>
          <a:prstGeom prst="rect">
            <a:avLst/>
          </a:prstGeom>
          <a:noFill/>
        </p:spPr>
        <p:txBody>
          <a:bodyPr wrap="none" rtlCol="0">
            <a:spAutoFit/>
          </a:bodyPr>
          <a:lstStyle/>
          <a:p>
            <a:r>
              <a:rPr lang="en-US" altLang="ja-JP" sz="1333" b="1" dirty="0"/>
              <a:t>Excel</a:t>
            </a:r>
            <a:endParaRPr lang="ja-JP" altLang="en-US" sz="1333" b="1" dirty="0"/>
          </a:p>
        </p:txBody>
      </p:sp>
      <p:sp>
        <p:nvSpPr>
          <p:cNvPr id="26" name="テキスト ボックス 25"/>
          <p:cNvSpPr txBox="1"/>
          <p:nvPr/>
        </p:nvSpPr>
        <p:spPr>
          <a:xfrm>
            <a:off x="4589486" y="4589914"/>
            <a:ext cx="660565" cy="297454"/>
          </a:xfrm>
          <a:prstGeom prst="rect">
            <a:avLst/>
          </a:prstGeom>
          <a:noFill/>
        </p:spPr>
        <p:txBody>
          <a:bodyPr wrap="none" rtlCol="0">
            <a:spAutoFit/>
          </a:bodyPr>
          <a:lstStyle/>
          <a:p>
            <a:r>
              <a:rPr lang="en-US" altLang="ja-JP" sz="1333" b="1" dirty="0"/>
              <a:t>Word</a:t>
            </a:r>
            <a:endParaRPr lang="ja-JP" altLang="en-US" sz="1333" b="1" dirty="0"/>
          </a:p>
        </p:txBody>
      </p:sp>
      <p:grpSp>
        <p:nvGrpSpPr>
          <p:cNvPr id="36" name="グループ化 35"/>
          <p:cNvGrpSpPr>
            <a:grpSpLocks noChangeAspect="1"/>
          </p:cNvGrpSpPr>
          <p:nvPr/>
        </p:nvGrpSpPr>
        <p:grpSpPr bwMode="gray">
          <a:xfrm>
            <a:off x="9736621" y="3235008"/>
            <a:ext cx="852137" cy="256185"/>
            <a:chOff x="7327869" y="1435609"/>
            <a:chExt cx="1003300" cy="301625"/>
          </a:xfrm>
        </p:grpSpPr>
        <p:sp>
          <p:nvSpPr>
            <p:cNvPr id="37" name="Freeform 32"/>
            <p:cNvSpPr>
              <a:spLocks noChangeAspect="1"/>
            </p:cNvSpPr>
            <p:nvPr/>
          </p:nvSpPr>
          <p:spPr bwMode="gray">
            <a:xfrm>
              <a:off x="7327869" y="1435609"/>
              <a:ext cx="1003300" cy="301625"/>
            </a:xfrm>
            <a:custGeom>
              <a:avLst/>
              <a:gdLst>
                <a:gd name="T0" fmla="*/ 1335 w 1335"/>
                <a:gd name="T1" fmla="*/ 374 h 401"/>
                <a:gd name="T2" fmla="*/ 1308 w 1335"/>
                <a:gd name="T3" fmla="*/ 401 h 401"/>
                <a:gd name="T4" fmla="*/ 27 w 1335"/>
                <a:gd name="T5" fmla="*/ 401 h 401"/>
                <a:gd name="T6" fmla="*/ 0 w 1335"/>
                <a:gd name="T7" fmla="*/ 374 h 401"/>
                <a:gd name="T8" fmla="*/ 0 w 1335"/>
                <a:gd name="T9" fmla="*/ 27 h 401"/>
                <a:gd name="T10" fmla="*/ 27 w 1335"/>
                <a:gd name="T11" fmla="*/ 0 h 401"/>
                <a:gd name="T12" fmla="*/ 1308 w 1335"/>
                <a:gd name="T13" fmla="*/ 0 h 401"/>
                <a:gd name="T14" fmla="*/ 1335 w 1335"/>
                <a:gd name="T15" fmla="*/ 27 h 401"/>
                <a:gd name="T16" fmla="*/ 1335 w 1335"/>
                <a:gd name="T17" fmla="*/ 37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5" h="401">
                  <a:moveTo>
                    <a:pt x="1335" y="374"/>
                  </a:moveTo>
                  <a:cubicBezTo>
                    <a:pt x="1335" y="389"/>
                    <a:pt x="1323" y="401"/>
                    <a:pt x="1308" y="401"/>
                  </a:cubicBezTo>
                  <a:cubicBezTo>
                    <a:pt x="27" y="401"/>
                    <a:pt x="27" y="401"/>
                    <a:pt x="27" y="401"/>
                  </a:cubicBezTo>
                  <a:cubicBezTo>
                    <a:pt x="12" y="401"/>
                    <a:pt x="0" y="389"/>
                    <a:pt x="0" y="374"/>
                  </a:cubicBezTo>
                  <a:cubicBezTo>
                    <a:pt x="0" y="27"/>
                    <a:pt x="0" y="27"/>
                    <a:pt x="0" y="27"/>
                  </a:cubicBezTo>
                  <a:cubicBezTo>
                    <a:pt x="0" y="12"/>
                    <a:pt x="12" y="0"/>
                    <a:pt x="27" y="0"/>
                  </a:cubicBezTo>
                  <a:cubicBezTo>
                    <a:pt x="1308" y="0"/>
                    <a:pt x="1308" y="0"/>
                    <a:pt x="1308" y="0"/>
                  </a:cubicBezTo>
                  <a:cubicBezTo>
                    <a:pt x="1323" y="0"/>
                    <a:pt x="1335" y="12"/>
                    <a:pt x="1335" y="27"/>
                  </a:cubicBezTo>
                  <a:lnTo>
                    <a:pt x="1335" y="374"/>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sp>
          <p:nvSpPr>
            <p:cNvPr id="38" name="フリーフォーム 37"/>
            <p:cNvSpPr>
              <a:spLocks noChangeAspect="1"/>
            </p:cNvSpPr>
            <p:nvPr/>
          </p:nvSpPr>
          <p:spPr bwMode="gray">
            <a:xfrm>
              <a:off x="7429469" y="1521334"/>
              <a:ext cx="815975" cy="128587"/>
            </a:xfrm>
            <a:custGeom>
              <a:avLst/>
              <a:gdLst>
                <a:gd name="connsiteX0" fmla="*/ 369870 w 815975"/>
                <a:gd name="connsiteY0" fmla="*/ 84138 h 128587"/>
                <a:gd name="connsiteX1" fmla="*/ 800955 w 815975"/>
                <a:gd name="connsiteY1" fmla="*/ 84138 h 128587"/>
                <a:gd name="connsiteX2" fmla="*/ 815975 w 815975"/>
                <a:gd name="connsiteY2" fmla="*/ 98832 h 128587"/>
                <a:gd name="connsiteX3" fmla="*/ 800955 w 815975"/>
                <a:gd name="connsiteY3" fmla="*/ 114300 h 128587"/>
                <a:gd name="connsiteX4" fmla="*/ 369870 w 815975"/>
                <a:gd name="connsiteY4" fmla="*/ 114300 h 128587"/>
                <a:gd name="connsiteX5" fmla="*/ 355600 w 815975"/>
                <a:gd name="connsiteY5" fmla="*/ 98832 h 128587"/>
                <a:gd name="connsiteX6" fmla="*/ 369870 w 815975"/>
                <a:gd name="connsiteY6" fmla="*/ 84138 h 128587"/>
                <a:gd name="connsiteX7" fmla="*/ 369870 w 815975"/>
                <a:gd name="connsiteY7" fmla="*/ 14288 h 128587"/>
                <a:gd name="connsiteX8" fmla="*/ 800955 w 815975"/>
                <a:gd name="connsiteY8" fmla="*/ 14288 h 128587"/>
                <a:gd name="connsiteX9" fmla="*/ 815975 w 815975"/>
                <a:gd name="connsiteY9" fmla="*/ 29369 h 128587"/>
                <a:gd name="connsiteX10" fmla="*/ 800955 w 815975"/>
                <a:gd name="connsiteY10" fmla="*/ 44450 h 128587"/>
                <a:gd name="connsiteX11" fmla="*/ 369870 w 815975"/>
                <a:gd name="connsiteY11" fmla="*/ 44450 h 128587"/>
                <a:gd name="connsiteX12" fmla="*/ 355600 w 815975"/>
                <a:gd name="connsiteY12" fmla="*/ 29369 h 128587"/>
                <a:gd name="connsiteX13" fmla="*/ 369870 w 815975"/>
                <a:gd name="connsiteY13" fmla="*/ 14288 h 128587"/>
                <a:gd name="connsiteX14" fmla="*/ 0 w 815975"/>
                <a:gd name="connsiteY14" fmla="*/ 0 h 128587"/>
                <a:gd name="connsiteX15" fmla="*/ 123825 w 815975"/>
                <a:gd name="connsiteY15" fmla="*/ 0 h 128587"/>
                <a:gd name="connsiteX16" fmla="*/ 123825 w 815975"/>
                <a:gd name="connsiteY16" fmla="*/ 128587 h 128587"/>
                <a:gd name="connsiteX17" fmla="*/ 0 w 815975"/>
                <a:gd name="connsiteY17" fmla="*/ 128587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15975" h="128587">
                  <a:moveTo>
                    <a:pt x="369870" y="84138"/>
                  </a:moveTo>
                  <a:cubicBezTo>
                    <a:pt x="369870" y="84138"/>
                    <a:pt x="369870" y="84138"/>
                    <a:pt x="800955" y="84138"/>
                  </a:cubicBezTo>
                  <a:cubicBezTo>
                    <a:pt x="809216" y="84138"/>
                    <a:pt x="815975" y="91099"/>
                    <a:pt x="815975" y="98832"/>
                  </a:cubicBezTo>
                  <a:cubicBezTo>
                    <a:pt x="815975" y="107340"/>
                    <a:pt x="809216" y="114300"/>
                    <a:pt x="800955" y="114300"/>
                  </a:cubicBezTo>
                  <a:cubicBezTo>
                    <a:pt x="800955" y="114300"/>
                    <a:pt x="800955" y="114300"/>
                    <a:pt x="369870" y="114300"/>
                  </a:cubicBezTo>
                  <a:cubicBezTo>
                    <a:pt x="361608" y="114300"/>
                    <a:pt x="355600" y="107340"/>
                    <a:pt x="355600" y="98832"/>
                  </a:cubicBezTo>
                  <a:cubicBezTo>
                    <a:pt x="355600" y="91099"/>
                    <a:pt x="361608" y="84138"/>
                    <a:pt x="369870" y="84138"/>
                  </a:cubicBezTo>
                  <a:close/>
                  <a:moveTo>
                    <a:pt x="369870" y="14288"/>
                  </a:moveTo>
                  <a:cubicBezTo>
                    <a:pt x="369870" y="14288"/>
                    <a:pt x="369870" y="14288"/>
                    <a:pt x="800955" y="14288"/>
                  </a:cubicBezTo>
                  <a:cubicBezTo>
                    <a:pt x="809216" y="14288"/>
                    <a:pt x="815975" y="21075"/>
                    <a:pt x="815975" y="29369"/>
                  </a:cubicBezTo>
                  <a:cubicBezTo>
                    <a:pt x="815975" y="37664"/>
                    <a:pt x="809216" y="44450"/>
                    <a:pt x="800955" y="44450"/>
                  </a:cubicBezTo>
                  <a:cubicBezTo>
                    <a:pt x="800955" y="44450"/>
                    <a:pt x="800955" y="44450"/>
                    <a:pt x="369870" y="44450"/>
                  </a:cubicBezTo>
                  <a:cubicBezTo>
                    <a:pt x="361608" y="44450"/>
                    <a:pt x="355600" y="37664"/>
                    <a:pt x="355600" y="29369"/>
                  </a:cubicBezTo>
                  <a:cubicBezTo>
                    <a:pt x="355600" y="21075"/>
                    <a:pt x="361608" y="14288"/>
                    <a:pt x="369870" y="14288"/>
                  </a:cubicBezTo>
                  <a:close/>
                  <a:moveTo>
                    <a:pt x="0" y="0"/>
                  </a:moveTo>
                  <a:lnTo>
                    <a:pt x="123825" y="0"/>
                  </a:lnTo>
                  <a:lnTo>
                    <a:pt x="123825" y="128587"/>
                  </a:lnTo>
                  <a:lnTo>
                    <a:pt x="0" y="1285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p>
          </p:txBody>
        </p:sp>
      </p:grpSp>
      <p:grpSp>
        <p:nvGrpSpPr>
          <p:cNvPr id="39" name="グループ化 38"/>
          <p:cNvGrpSpPr>
            <a:grpSpLocks noChangeAspect="1"/>
          </p:cNvGrpSpPr>
          <p:nvPr/>
        </p:nvGrpSpPr>
        <p:grpSpPr bwMode="gray">
          <a:xfrm>
            <a:off x="9736621" y="4228550"/>
            <a:ext cx="852137" cy="256185"/>
            <a:chOff x="7327869" y="1435609"/>
            <a:chExt cx="1003300" cy="301625"/>
          </a:xfrm>
        </p:grpSpPr>
        <p:sp>
          <p:nvSpPr>
            <p:cNvPr id="40" name="Freeform 32"/>
            <p:cNvSpPr>
              <a:spLocks noChangeAspect="1"/>
            </p:cNvSpPr>
            <p:nvPr/>
          </p:nvSpPr>
          <p:spPr bwMode="gray">
            <a:xfrm>
              <a:off x="7327869" y="1435609"/>
              <a:ext cx="1003300" cy="301625"/>
            </a:xfrm>
            <a:custGeom>
              <a:avLst/>
              <a:gdLst>
                <a:gd name="T0" fmla="*/ 1335 w 1335"/>
                <a:gd name="T1" fmla="*/ 374 h 401"/>
                <a:gd name="T2" fmla="*/ 1308 w 1335"/>
                <a:gd name="T3" fmla="*/ 401 h 401"/>
                <a:gd name="T4" fmla="*/ 27 w 1335"/>
                <a:gd name="T5" fmla="*/ 401 h 401"/>
                <a:gd name="T6" fmla="*/ 0 w 1335"/>
                <a:gd name="T7" fmla="*/ 374 h 401"/>
                <a:gd name="T8" fmla="*/ 0 w 1335"/>
                <a:gd name="T9" fmla="*/ 27 h 401"/>
                <a:gd name="T10" fmla="*/ 27 w 1335"/>
                <a:gd name="T11" fmla="*/ 0 h 401"/>
                <a:gd name="T12" fmla="*/ 1308 w 1335"/>
                <a:gd name="T13" fmla="*/ 0 h 401"/>
                <a:gd name="T14" fmla="*/ 1335 w 1335"/>
                <a:gd name="T15" fmla="*/ 27 h 401"/>
                <a:gd name="T16" fmla="*/ 1335 w 1335"/>
                <a:gd name="T17" fmla="*/ 37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5" h="401">
                  <a:moveTo>
                    <a:pt x="1335" y="374"/>
                  </a:moveTo>
                  <a:cubicBezTo>
                    <a:pt x="1335" y="389"/>
                    <a:pt x="1323" y="401"/>
                    <a:pt x="1308" y="401"/>
                  </a:cubicBezTo>
                  <a:cubicBezTo>
                    <a:pt x="27" y="401"/>
                    <a:pt x="27" y="401"/>
                    <a:pt x="27" y="401"/>
                  </a:cubicBezTo>
                  <a:cubicBezTo>
                    <a:pt x="12" y="401"/>
                    <a:pt x="0" y="389"/>
                    <a:pt x="0" y="374"/>
                  </a:cubicBezTo>
                  <a:cubicBezTo>
                    <a:pt x="0" y="27"/>
                    <a:pt x="0" y="27"/>
                    <a:pt x="0" y="27"/>
                  </a:cubicBezTo>
                  <a:cubicBezTo>
                    <a:pt x="0" y="12"/>
                    <a:pt x="12" y="0"/>
                    <a:pt x="27" y="0"/>
                  </a:cubicBezTo>
                  <a:cubicBezTo>
                    <a:pt x="1308" y="0"/>
                    <a:pt x="1308" y="0"/>
                    <a:pt x="1308" y="0"/>
                  </a:cubicBezTo>
                  <a:cubicBezTo>
                    <a:pt x="1323" y="0"/>
                    <a:pt x="1335" y="12"/>
                    <a:pt x="1335" y="27"/>
                  </a:cubicBezTo>
                  <a:lnTo>
                    <a:pt x="1335" y="374"/>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sp>
          <p:nvSpPr>
            <p:cNvPr id="41" name="フリーフォーム 40"/>
            <p:cNvSpPr>
              <a:spLocks noChangeAspect="1"/>
            </p:cNvSpPr>
            <p:nvPr/>
          </p:nvSpPr>
          <p:spPr bwMode="gray">
            <a:xfrm>
              <a:off x="7429469" y="1521334"/>
              <a:ext cx="815975" cy="128587"/>
            </a:xfrm>
            <a:custGeom>
              <a:avLst/>
              <a:gdLst>
                <a:gd name="connsiteX0" fmla="*/ 369870 w 815975"/>
                <a:gd name="connsiteY0" fmla="*/ 84138 h 128587"/>
                <a:gd name="connsiteX1" fmla="*/ 800955 w 815975"/>
                <a:gd name="connsiteY1" fmla="*/ 84138 h 128587"/>
                <a:gd name="connsiteX2" fmla="*/ 815975 w 815975"/>
                <a:gd name="connsiteY2" fmla="*/ 98832 h 128587"/>
                <a:gd name="connsiteX3" fmla="*/ 800955 w 815975"/>
                <a:gd name="connsiteY3" fmla="*/ 114300 h 128587"/>
                <a:gd name="connsiteX4" fmla="*/ 369870 w 815975"/>
                <a:gd name="connsiteY4" fmla="*/ 114300 h 128587"/>
                <a:gd name="connsiteX5" fmla="*/ 355600 w 815975"/>
                <a:gd name="connsiteY5" fmla="*/ 98832 h 128587"/>
                <a:gd name="connsiteX6" fmla="*/ 369870 w 815975"/>
                <a:gd name="connsiteY6" fmla="*/ 84138 h 128587"/>
                <a:gd name="connsiteX7" fmla="*/ 369870 w 815975"/>
                <a:gd name="connsiteY7" fmla="*/ 14288 h 128587"/>
                <a:gd name="connsiteX8" fmla="*/ 800955 w 815975"/>
                <a:gd name="connsiteY8" fmla="*/ 14288 h 128587"/>
                <a:gd name="connsiteX9" fmla="*/ 815975 w 815975"/>
                <a:gd name="connsiteY9" fmla="*/ 29369 h 128587"/>
                <a:gd name="connsiteX10" fmla="*/ 800955 w 815975"/>
                <a:gd name="connsiteY10" fmla="*/ 44450 h 128587"/>
                <a:gd name="connsiteX11" fmla="*/ 369870 w 815975"/>
                <a:gd name="connsiteY11" fmla="*/ 44450 h 128587"/>
                <a:gd name="connsiteX12" fmla="*/ 355600 w 815975"/>
                <a:gd name="connsiteY12" fmla="*/ 29369 h 128587"/>
                <a:gd name="connsiteX13" fmla="*/ 369870 w 815975"/>
                <a:gd name="connsiteY13" fmla="*/ 14288 h 128587"/>
                <a:gd name="connsiteX14" fmla="*/ 0 w 815975"/>
                <a:gd name="connsiteY14" fmla="*/ 0 h 128587"/>
                <a:gd name="connsiteX15" fmla="*/ 123825 w 815975"/>
                <a:gd name="connsiteY15" fmla="*/ 0 h 128587"/>
                <a:gd name="connsiteX16" fmla="*/ 123825 w 815975"/>
                <a:gd name="connsiteY16" fmla="*/ 128587 h 128587"/>
                <a:gd name="connsiteX17" fmla="*/ 0 w 815975"/>
                <a:gd name="connsiteY17" fmla="*/ 128587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15975" h="128587">
                  <a:moveTo>
                    <a:pt x="369870" y="84138"/>
                  </a:moveTo>
                  <a:cubicBezTo>
                    <a:pt x="369870" y="84138"/>
                    <a:pt x="369870" y="84138"/>
                    <a:pt x="800955" y="84138"/>
                  </a:cubicBezTo>
                  <a:cubicBezTo>
                    <a:pt x="809216" y="84138"/>
                    <a:pt x="815975" y="91099"/>
                    <a:pt x="815975" y="98832"/>
                  </a:cubicBezTo>
                  <a:cubicBezTo>
                    <a:pt x="815975" y="107340"/>
                    <a:pt x="809216" y="114300"/>
                    <a:pt x="800955" y="114300"/>
                  </a:cubicBezTo>
                  <a:cubicBezTo>
                    <a:pt x="800955" y="114300"/>
                    <a:pt x="800955" y="114300"/>
                    <a:pt x="369870" y="114300"/>
                  </a:cubicBezTo>
                  <a:cubicBezTo>
                    <a:pt x="361608" y="114300"/>
                    <a:pt x="355600" y="107340"/>
                    <a:pt x="355600" y="98832"/>
                  </a:cubicBezTo>
                  <a:cubicBezTo>
                    <a:pt x="355600" y="91099"/>
                    <a:pt x="361608" y="84138"/>
                    <a:pt x="369870" y="84138"/>
                  </a:cubicBezTo>
                  <a:close/>
                  <a:moveTo>
                    <a:pt x="369870" y="14288"/>
                  </a:moveTo>
                  <a:cubicBezTo>
                    <a:pt x="369870" y="14288"/>
                    <a:pt x="369870" y="14288"/>
                    <a:pt x="800955" y="14288"/>
                  </a:cubicBezTo>
                  <a:cubicBezTo>
                    <a:pt x="809216" y="14288"/>
                    <a:pt x="815975" y="21075"/>
                    <a:pt x="815975" y="29369"/>
                  </a:cubicBezTo>
                  <a:cubicBezTo>
                    <a:pt x="815975" y="37664"/>
                    <a:pt x="809216" y="44450"/>
                    <a:pt x="800955" y="44450"/>
                  </a:cubicBezTo>
                  <a:cubicBezTo>
                    <a:pt x="800955" y="44450"/>
                    <a:pt x="800955" y="44450"/>
                    <a:pt x="369870" y="44450"/>
                  </a:cubicBezTo>
                  <a:cubicBezTo>
                    <a:pt x="361608" y="44450"/>
                    <a:pt x="355600" y="37664"/>
                    <a:pt x="355600" y="29369"/>
                  </a:cubicBezTo>
                  <a:cubicBezTo>
                    <a:pt x="355600" y="21075"/>
                    <a:pt x="361608" y="14288"/>
                    <a:pt x="369870" y="14288"/>
                  </a:cubicBezTo>
                  <a:close/>
                  <a:moveTo>
                    <a:pt x="0" y="0"/>
                  </a:moveTo>
                  <a:lnTo>
                    <a:pt x="123825" y="0"/>
                  </a:lnTo>
                  <a:lnTo>
                    <a:pt x="123825" y="128587"/>
                  </a:lnTo>
                  <a:lnTo>
                    <a:pt x="0" y="1285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p>
          </p:txBody>
        </p:sp>
      </p:grpSp>
      <p:sp>
        <p:nvSpPr>
          <p:cNvPr id="42" name="テキスト ボックス 41"/>
          <p:cNvSpPr txBox="1"/>
          <p:nvPr/>
        </p:nvSpPr>
        <p:spPr>
          <a:xfrm>
            <a:off x="9693741" y="3489836"/>
            <a:ext cx="958917" cy="297454"/>
          </a:xfrm>
          <a:prstGeom prst="rect">
            <a:avLst/>
          </a:prstGeom>
          <a:noFill/>
        </p:spPr>
        <p:txBody>
          <a:bodyPr wrap="none" rtlCol="0">
            <a:spAutoFit/>
          </a:bodyPr>
          <a:lstStyle/>
          <a:p>
            <a:r>
              <a:rPr lang="en-US" altLang="ja-JP" sz="1333" b="1" dirty="0"/>
              <a:t>DB</a:t>
            </a:r>
            <a:r>
              <a:rPr lang="ja-JP" altLang="en-US" sz="1333" b="1" dirty="0"/>
              <a:t>サーバ</a:t>
            </a:r>
          </a:p>
        </p:txBody>
      </p:sp>
      <p:sp>
        <p:nvSpPr>
          <p:cNvPr id="43" name="テキスト ボックス 42"/>
          <p:cNvSpPr txBox="1"/>
          <p:nvPr/>
        </p:nvSpPr>
        <p:spPr>
          <a:xfrm>
            <a:off x="9567636" y="4456772"/>
            <a:ext cx="1213794" cy="297454"/>
          </a:xfrm>
          <a:prstGeom prst="rect">
            <a:avLst/>
          </a:prstGeom>
          <a:noFill/>
        </p:spPr>
        <p:txBody>
          <a:bodyPr wrap="none" rtlCol="0">
            <a:spAutoFit/>
          </a:bodyPr>
          <a:lstStyle/>
          <a:p>
            <a:r>
              <a:rPr lang="ja-JP" altLang="en-US" sz="1333" b="1" dirty="0"/>
              <a:t>運用中の実機</a:t>
            </a:r>
          </a:p>
        </p:txBody>
      </p:sp>
      <p:cxnSp>
        <p:nvCxnSpPr>
          <p:cNvPr id="44" name="直線矢印コネクタ 43"/>
          <p:cNvCxnSpPr>
            <a:stCxn id="13" idx="3"/>
          </p:cNvCxnSpPr>
          <p:nvPr/>
        </p:nvCxnSpPr>
        <p:spPr bwMode="auto">
          <a:xfrm>
            <a:off x="5280305" y="3383076"/>
            <a:ext cx="1506951" cy="345040"/>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6" name="直線矢印コネクタ 45"/>
          <p:cNvCxnSpPr>
            <a:stCxn id="23" idx="3"/>
          </p:cNvCxnSpPr>
          <p:nvPr/>
        </p:nvCxnSpPr>
        <p:spPr bwMode="auto">
          <a:xfrm flipV="1">
            <a:off x="5280305" y="3974016"/>
            <a:ext cx="1506951" cy="383841"/>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9" name="直線矢印コネクタ 48"/>
          <p:cNvCxnSpPr/>
          <p:nvPr/>
        </p:nvCxnSpPr>
        <p:spPr bwMode="auto">
          <a:xfrm flipH="1">
            <a:off x="7706202" y="3426867"/>
            <a:ext cx="1815487" cy="325252"/>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2" name="直線矢印コネクタ 51"/>
          <p:cNvCxnSpPr/>
          <p:nvPr/>
        </p:nvCxnSpPr>
        <p:spPr bwMode="auto">
          <a:xfrm flipH="1" flipV="1">
            <a:off x="7749081" y="3948994"/>
            <a:ext cx="1738440" cy="452785"/>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5" name="テキスト ボックス 54"/>
          <p:cNvSpPr txBox="1"/>
          <p:nvPr/>
        </p:nvSpPr>
        <p:spPr>
          <a:xfrm>
            <a:off x="7961686" y="3127462"/>
            <a:ext cx="1055545" cy="502573"/>
          </a:xfrm>
          <a:prstGeom prst="rect">
            <a:avLst/>
          </a:prstGeom>
          <a:noFill/>
        </p:spPr>
        <p:txBody>
          <a:bodyPr wrap="none" rtlCol="0">
            <a:spAutoFit/>
          </a:bodyPr>
          <a:lstStyle/>
          <a:p>
            <a:r>
              <a:rPr lang="ja-JP" altLang="en-US" sz="1333" b="1" dirty="0"/>
              <a:t>・</a:t>
            </a:r>
            <a:r>
              <a:rPr lang="en-US" altLang="ja-JP" sz="1333" b="1" dirty="0"/>
              <a:t>CSV</a:t>
            </a:r>
            <a:r>
              <a:rPr lang="ja-JP" altLang="en-US" sz="1333" b="1" dirty="0"/>
              <a:t>出力</a:t>
            </a:r>
            <a:endParaRPr lang="en-US" altLang="ja-JP" sz="1333" b="1" dirty="0"/>
          </a:p>
          <a:p>
            <a:r>
              <a:rPr lang="ja-JP" altLang="en-US" sz="1333" b="1" dirty="0"/>
              <a:t>・</a:t>
            </a:r>
            <a:r>
              <a:rPr lang="en-US" altLang="ja-JP" sz="1333" b="1" dirty="0"/>
              <a:t>ITA</a:t>
            </a:r>
            <a:r>
              <a:rPr lang="ja-JP" altLang="en-US" sz="1333" b="1" dirty="0"/>
              <a:t>連携</a:t>
            </a:r>
          </a:p>
        </p:txBody>
      </p:sp>
      <p:sp>
        <p:nvSpPr>
          <p:cNvPr id="58" name="テキスト ボックス 57"/>
          <p:cNvSpPr txBox="1"/>
          <p:nvPr/>
        </p:nvSpPr>
        <p:spPr>
          <a:xfrm>
            <a:off x="7908636" y="4124021"/>
            <a:ext cx="1728358" cy="502573"/>
          </a:xfrm>
          <a:prstGeom prst="rect">
            <a:avLst/>
          </a:prstGeom>
          <a:noFill/>
        </p:spPr>
        <p:txBody>
          <a:bodyPr wrap="none" rtlCol="0">
            <a:spAutoFit/>
          </a:bodyPr>
          <a:lstStyle/>
          <a:p>
            <a:r>
              <a:rPr lang="ja-JP" altLang="en-US" sz="1333" b="1" dirty="0"/>
              <a:t>・ログインして収集</a:t>
            </a:r>
            <a:endParaRPr lang="en-US" altLang="ja-JP" sz="1333" b="1" dirty="0"/>
          </a:p>
          <a:p>
            <a:r>
              <a:rPr lang="ja-JP" altLang="en-US" sz="1333" b="1" dirty="0"/>
              <a:t>・</a:t>
            </a:r>
            <a:r>
              <a:rPr lang="en-US" altLang="ja-JP" sz="1333" b="1" dirty="0"/>
              <a:t>ITA + </a:t>
            </a:r>
            <a:r>
              <a:rPr lang="en-US" altLang="ja-JP" sz="1333" b="1" dirty="0" err="1"/>
              <a:t>Ansible</a:t>
            </a:r>
            <a:endParaRPr lang="ja-JP" altLang="en-US" sz="1333" b="1" dirty="0"/>
          </a:p>
        </p:txBody>
      </p:sp>
      <p:grpSp>
        <p:nvGrpSpPr>
          <p:cNvPr id="45" name="グループ化 44"/>
          <p:cNvGrpSpPr/>
          <p:nvPr/>
        </p:nvGrpSpPr>
        <p:grpSpPr>
          <a:xfrm>
            <a:off x="4189791" y="2909861"/>
            <a:ext cx="609600" cy="649016"/>
            <a:chOff x="531334" y="767018"/>
            <a:chExt cx="457200" cy="486762"/>
          </a:xfrm>
        </p:grpSpPr>
        <p:sp>
          <p:nvSpPr>
            <p:cNvPr id="47" name="正方形/長方形 46"/>
            <p:cNvSpPr/>
            <p:nvPr/>
          </p:nvSpPr>
          <p:spPr bwMode="auto">
            <a:xfrm>
              <a:off x="531334" y="767018"/>
              <a:ext cx="457200" cy="486762"/>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48" name="グループ化 47"/>
            <p:cNvGrpSpPr>
              <a:grpSpLocks noChangeAspect="1"/>
            </p:cNvGrpSpPr>
            <p:nvPr/>
          </p:nvGrpSpPr>
          <p:grpSpPr bwMode="gray">
            <a:xfrm>
              <a:off x="562146" y="1031158"/>
              <a:ext cx="175160" cy="195072"/>
              <a:chOff x="863600" y="1071564"/>
              <a:chExt cx="823913" cy="917576"/>
            </a:xfrm>
          </p:grpSpPr>
          <p:sp>
            <p:nvSpPr>
              <p:cNvPr id="68" name="フリーフォーム 6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6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50" name="グループ化 49"/>
            <p:cNvGrpSpPr>
              <a:grpSpLocks noChangeAspect="1"/>
            </p:cNvGrpSpPr>
            <p:nvPr/>
          </p:nvGrpSpPr>
          <p:grpSpPr bwMode="gray">
            <a:xfrm>
              <a:off x="770594" y="1027024"/>
              <a:ext cx="175160" cy="195072"/>
              <a:chOff x="863600" y="1071564"/>
              <a:chExt cx="823913" cy="917576"/>
            </a:xfrm>
          </p:grpSpPr>
          <p:sp>
            <p:nvSpPr>
              <p:cNvPr id="66" name="フリーフォーム 6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6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51" name="グループ化 50"/>
            <p:cNvGrpSpPr>
              <a:grpSpLocks noChangeAspect="1"/>
            </p:cNvGrpSpPr>
            <p:nvPr/>
          </p:nvGrpSpPr>
          <p:grpSpPr bwMode="gray">
            <a:xfrm>
              <a:off x="562146" y="793687"/>
              <a:ext cx="175160" cy="195072"/>
              <a:chOff x="863600" y="1071564"/>
              <a:chExt cx="823913" cy="917576"/>
            </a:xfrm>
          </p:grpSpPr>
          <p:sp>
            <p:nvSpPr>
              <p:cNvPr id="57" name="フリーフォーム 5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6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53" name="グループ化 52"/>
            <p:cNvGrpSpPr>
              <a:grpSpLocks noChangeAspect="1"/>
            </p:cNvGrpSpPr>
            <p:nvPr/>
          </p:nvGrpSpPr>
          <p:grpSpPr bwMode="gray">
            <a:xfrm>
              <a:off x="769750" y="793687"/>
              <a:ext cx="175160" cy="195072"/>
              <a:chOff x="863600" y="1071564"/>
              <a:chExt cx="823913" cy="917576"/>
            </a:xfrm>
          </p:grpSpPr>
          <p:sp>
            <p:nvSpPr>
              <p:cNvPr id="54" name="フリーフォーム 5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5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grpSp>
        <p:nvGrpSpPr>
          <p:cNvPr id="70" name="グループ化 69"/>
          <p:cNvGrpSpPr/>
          <p:nvPr/>
        </p:nvGrpSpPr>
        <p:grpSpPr>
          <a:xfrm>
            <a:off x="4189791" y="3920200"/>
            <a:ext cx="609600" cy="649016"/>
            <a:chOff x="531334" y="1943055"/>
            <a:chExt cx="457200" cy="486762"/>
          </a:xfrm>
        </p:grpSpPr>
        <p:sp>
          <p:nvSpPr>
            <p:cNvPr id="71" name="正方形/長方形 70"/>
            <p:cNvSpPr/>
            <p:nvPr/>
          </p:nvSpPr>
          <p:spPr bwMode="auto">
            <a:xfrm>
              <a:off x="531334" y="1943055"/>
              <a:ext cx="457200" cy="486762"/>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72" name="グループ化 71"/>
            <p:cNvGrpSpPr>
              <a:grpSpLocks noChangeAspect="1"/>
            </p:cNvGrpSpPr>
            <p:nvPr/>
          </p:nvGrpSpPr>
          <p:grpSpPr bwMode="gray">
            <a:xfrm>
              <a:off x="562146" y="2207195"/>
              <a:ext cx="175160" cy="195072"/>
              <a:chOff x="863600" y="1071564"/>
              <a:chExt cx="823913" cy="917576"/>
            </a:xfrm>
          </p:grpSpPr>
          <p:sp>
            <p:nvSpPr>
              <p:cNvPr id="82" name="フリーフォーム 8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8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73" name="グループ化 72"/>
            <p:cNvGrpSpPr>
              <a:grpSpLocks noChangeAspect="1"/>
            </p:cNvGrpSpPr>
            <p:nvPr/>
          </p:nvGrpSpPr>
          <p:grpSpPr bwMode="gray">
            <a:xfrm>
              <a:off x="770594" y="2203061"/>
              <a:ext cx="175160" cy="195072"/>
              <a:chOff x="863600" y="1071564"/>
              <a:chExt cx="823913" cy="917576"/>
            </a:xfrm>
          </p:grpSpPr>
          <p:sp>
            <p:nvSpPr>
              <p:cNvPr id="80" name="フリーフォーム 7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8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74" name="グループ化 73"/>
            <p:cNvGrpSpPr>
              <a:grpSpLocks noChangeAspect="1"/>
            </p:cNvGrpSpPr>
            <p:nvPr/>
          </p:nvGrpSpPr>
          <p:grpSpPr bwMode="gray">
            <a:xfrm>
              <a:off x="562146" y="1969724"/>
              <a:ext cx="175160" cy="195072"/>
              <a:chOff x="863600" y="1071564"/>
              <a:chExt cx="823913" cy="917576"/>
            </a:xfrm>
          </p:grpSpPr>
          <p:sp>
            <p:nvSpPr>
              <p:cNvPr id="78" name="フリーフォーム 7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7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75" name="グループ化 74"/>
            <p:cNvGrpSpPr>
              <a:grpSpLocks noChangeAspect="1"/>
            </p:cNvGrpSpPr>
            <p:nvPr/>
          </p:nvGrpSpPr>
          <p:grpSpPr bwMode="gray">
            <a:xfrm>
              <a:off x="769750" y="1969724"/>
              <a:ext cx="175160" cy="195072"/>
              <a:chOff x="863600" y="1071564"/>
              <a:chExt cx="823913" cy="917576"/>
            </a:xfrm>
          </p:grpSpPr>
          <p:sp>
            <p:nvSpPr>
              <p:cNvPr id="76" name="フリーフォーム 7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7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grpSp>
        <p:nvGrpSpPr>
          <p:cNvPr id="84" name="グループ化 83"/>
          <p:cNvGrpSpPr/>
          <p:nvPr/>
        </p:nvGrpSpPr>
        <p:grpSpPr>
          <a:xfrm>
            <a:off x="6939820" y="3440721"/>
            <a:ext cx="609600" cy="649016"/>
            <a:chOff x="530490" y="3113413"/>
            <a:chExt cx="457200" cy="486762"/>
          </a:xfrm>
        </p:grpSpPr>
        <p:sp>
          <p:nvSpPr>
            <p:cNvPr id="85" name="正方形/長方形 84"/>
            <p:cNvSpPr/>
            <p:nvPr/>
          </p:nvSpPr>
          <p:spPr bwMode="auto">
            <a:xfrm>
              <a:off x="530490" y="3113413"/>
              <a:ext cx="457200" cy="486762"/>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86" name="グループ化 85"/>
            <p:cNvGrpSpPr>
              <a:grpSpLocks noChangeAspect="1"/>
            </p:cNvGrpSpPr>
            <p:nvPr/>
          </p:nvGrpSpPr>
          <p:grpSpPr bwMode="gray">
            <a:xfrm>
              <a:off x="561302" y="3377553"/>
              <a:ext cx="175160" cy="195072"/>
              <a:chOff x="863600" y="1071564"/>
              <a:chExt cx="823913" cy="917576"/>
            </a:xfrm>
          </p:grpSpPr>
          <p:sp>
            <p:nvSpPr>
              <p:cNvPr id="96" name="フリーフォーム 9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87" name="グループ化 86"/>
            <p:cNvGrpSpPr>
              <a:grpSpLocks noChangeAspect="1"/>
            </p:cNvGrpSpPr>
            <p:nvPr/>
          </p:nvGrpSpPr>
          <p:grpSpPr bwMode="gray">
            <a:xfrm>
              <a:off x="769750" y="3373419"/>
              <a:ext cx="175160" cy="195072"/>
              <a:chOff x="863600" y="1071564"/>
              <a:chExt cx="823913" cy="917576"/>
            </a:xfrm>
          </p:grpSpPr>
          <p:sp>
            <p:nvSpPr>
              <p:cNvPr id="94" name="フリーフォーム 9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88" name="グループ化 87"/>
            <p:cNvGrpSpPr>
              <a:grpSpLocks noChangeAspect="1"/>
            </p:cNvGrpSpPr>
            <p:nvPr/>
          </p:nvGrpSpPr>
          <p:grpSpPr bwMode="gray">
            <a:xfrm>
              <a:off x="561302" y="3140082"/>
              <a:ext cx="175160" cy="195072"/>
              <a:chOff x="863600" y="1071564"/>
              <a:chExt cx="823913" cy="917576"/>
            </a:xfrm>
          </p:grpSpPr>
          <p:sp>
            <p:nvSpPr>
              <p:cNvPr id="92" name="フリーフォーム 9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89" name="グループ化 88"/>
            <p:cNvGrpSpPr>
              <a:grpSpLocks noChangeAspect="1"/>
            </p:cNvGrpSpPr>
            <p:nvPr/>
          </p:nvGrpSpPr>
          <p:grpSpPr bwMode="gray">
            <a:xfrm>
              <a:off x="768906" y="3140082"/>
              <a:ext cx="175160" cy="195072"/>
              <a:chOff x="863600" y="1071564"/>
              <a:chExt cx="823913" cy="917576"/>
            </a:xfrm>
          </p:grpSpPr>
          <p:sp>
            <p:nvSpPr>
              <p:cNvPr id="90" name="フリーフォーム 8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pic>
        <p:nvPicPr>
          <p:cNvPr id="23" name="図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0064" y="4032736"/>
            <a:ext cx="650240" cy="650240"/>
          </a:xfrm>
          <a:prstGeom prst="rect">
            <a:avLst/>
          </a:prstGeom>
        </p:spPr>
      </p:pic>
      <p:pic>
        <p:nvPicPr>
          <p:cNvPr id="13" name="図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0064" y="3057956"/>
            <a:ext cx="650240" cy="650240"/>
          </a:xfrm>
          <a:prstGeom prst="rect">
            <a:avLst/>
          </a:prstGeom>
        </p:spPr>
      </p:pic>
      <p:sp>
        <p:nvSpPr>
          <p:cNvPr id="98" name="下矢印 97"/>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5" name="角丸四角形 4"/>
          <p:cNvSpPr/>
          <p:nvPr/>
        </p:nvSpPr>
        <p:spPr bwMode="auto">
          <a:xfrm>
            <a:off x="423881" y="240046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設計情報の正規化</a:t>
            </a:r>
          </a:p>
        </p:txBody>
      </p:sp>
      <p:sp>
        <p:nvSpPr>
          <p:cNvPr id="6" name="角丸四角形 5"/>
          <p:cNvSpPr/>
          <p:nvPr/>
        </p:nvSpPr>
        <p:spPr bwMode="auto">
          <a:xfrm>
            <a:off x="431373" y="33408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Exastro</a:t>
            </a:r>
            <a:r>
              <a:rPr lang="en-US" altLang="ja-JP" sz="1600" b="1" dirty="0"/>
              <a:t> IT Automation</a:t>
            </a:r>
            <a:br>
              <a:rPr lang="en-US" altLang="ja-JP" sz="1600" b="1" dirty="0"/>
            </a:br>
            <a:r>
              <a:rPr lang="en-US" altLang="ja-JP" sz="1600" b="1" dirty="0"/>
              <a:t>(CMDB)</a:t>
            </a:r>
            <a:r>
              <a:rPr lang="ja-JP" altLang="en-US" sz="1600" b="1" dirty="0"/>
              <a:t>の構築</a:t>
            </a:r>
          </a:p>
        </p:txBody>
      </p:sp>
      <p:sp>
        <p:nvSpPr>
          <p:cNvPr id="8" name="角丸四角形 7"/>
          <p:cNvSpPr/>
          <p:nvPr/>
        </p:nvSpPr>
        <p:spPr bwMode="auto">
          <a:xfrm>
            <a:off x="423879" y="4307729"/>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への</a:t>
            </a:r>
            <a:endParaRPr lang="en-US" altLang="ja-JP" sz="1600" b="1" dirty="0"/>
          </a:p>
          <a:p>
            <a:pPr algn="ctr"/>
            <a:r>
              <a:rPr lang="ja-JP" altLang="en-US" sz="1600" b="1" dirty="0"/>
              <a:t>情報投入</a:t>
            </a:r>
          </a:p>
        </p:txBody>
      </p:sp>
      <p:sp>
        <p:nvSpPr>
          <p:cNvPr id="99" name="角丸四角形 98"/>
          <p:cNvSpPr/>
          <p:nvPr/>
        </p:nvSpPr>
        <p:spPr bwMode="auto">
          <a:xfrm>
            <a:off x="423878" y="52609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の活用</a:t>
            </a:r>
            <a:endParaRPr lang="en-US" altLang="ja-JP" sz="1600" b="1" dirty="0"/>
          </a:p>
        </p:txBody>
      </p:sp>
      <p:sp>
        <p:nvSpPr>
          <p:cNvPr id="100" name="正方形/長方形 99"/>
          <p:cNvSpPr/>
          <p:nvPr/>
        </p:nvSpPr>
        <p:spPr bwMode="auto">
          <a:xfrm>
            <a:off x="3013449" y="814630"/>
            <a:ext cx="8937251" cy="497431"/>
          </a:xfrm>
          <a:prstGeom prst="rect">
            <a:avLst/>
          </a:prstGeom>
          <a:solidFill>
            <a:schemeClr val="accent2">
              <a:lumMod val="10000"/>
              <a:lumOff val="9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② 既存の</a:t>
            </a:r>
            <a:r>
              <a:rPr lang="ja-JP" altLang="en-US" sz="2400" b="1" dirty="0">
                <a:latin typeface="+mj-ea"/>
              </a:rPr>
              <a:t>設計情報の管理方法は多様である</a:t>
            </a:r>
            <a:endParaRPr lang="ja-JP" altLang="en-US" sz="2400" b="1" dirty="0">
              <a:latin typeface="+mj-ea"/>
              <a:ea typeface="+mj-ea"/>
            </a:endParaRPr>
          </a:p>
        </p:txBody>
      </p:sp>
      <p:sp>
        <p:nvSpPr>
          <p:cNvPr id="101" name="角丸四角形 100"/>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Tree>
    <p:extLst>
      <p:ext uri="{BB962C8B-B14F-4D97-AF65-F5344CB8AC3E}">
        <p14:creationId xmlns:p14="http://schemas.microsoft.com/office/powerpoint/2010/main" val="666940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目次</a:t>
            </a:r>
          </a:p>
        </p:txBody>
      </p:sp>
      <p:sp>
        <p:nvSpPr>
          <p:cNvPr id="3" name="テキスト プレースホルダー 2"/>
          <p:cNvSpPr>
            <a:spLocks noGrp="1"/>
          </p:cNvSpPr>
          <p:nvPr>
            <p:ph type="body" sz="quarter" idx="10"/>
          </p:nvPr>
        </p:nvSpPr>
        <p:spPr/>
        <p:txBody>
          <a:bodyPr/>
          <a:lstStyle/>
          <a:p>
            <a:r>
              <a:rPr kumimoji="1" lang="ja-JP" altLang="en-US" sz="2000" dirty="0"/>
              <a:t>はじめに</a:t>
            </a:r>
            <a:endParaRPr kumimoji="1" lang="en-US" altLang="ja-JP" sz="2000" dirty="0"/>
          </a:p>
          <a:p>
            <a:r>
              <a:rPr lang="ja-JP" altLang="en-US" sz="2000" dirty="0"/>
              <a:t>システム構築・運用の効率化の全体像</a:t>
            </a:r>
            <a:endParaRPr kumimoji="1" lang="en-US" altLang="ja-JP" sz="2000" dirty="0"/>
          </a:p>
          <a:p>
            <a:r>
              <a:rPr lang="ja-JP" altLang="en-US" sz="2000" dirty="0"/>
              <a:t>自動化の事前準備</a:t>
            </a:r>
            <a:endParaRPr lang="en-US" altLang="ja-JP" sz="2000" dirty="0"/>
          </a:p>
          <a:p>
            <a:r>
              <a:rPr lang="ja-JP" altLang="en-US" sz="2000" dirty="0"/>
              <a:t>　</a:t>
            </a:r>
            <a:r>
              <a:rPr lang="en-US" altLang="ja-JP" sz="2000" dirty="0"/>
              <a:t>Step 1</a:t>
            </a:r>
            <a:r>
              <a:rPr lang="ja-JP" altLang="en-US" sz="2000" dirty="0"/>
              <a:t>：設計情報の一元管理</a:t>
            </a:r>
            <a:endParaRPr lang="en-US" altLang="ja-JP" sz="2000" dirty="0"/>
          </a:p>
          <a:p>
            <a:r>
              <a:rPr lang="ja-JP" altLang="en-US" sz="2000" dirty="0"/>
              <a:t>　</a:t>
            </a:r>
            <a:r>
              <a:rPr lang="en-US" altLang="ja-JP" sz="2000" dirty="0"/>
              <a:t>Step 2</a:t>
            </a:r>
            <a:r>
              <a:rPr lang="ja-JP" altLang="en-US" sz="2000" dirty="0"/>
              <a:t>：自動実行の実現</a:t>
            </a:r>
            <a:endParaRPr lang="en-US" altLang="ja-JP" sz="2000" dirty="0"/>
          </a:p>
          <a:p>
            <a:r>
              <a:rPr lang="ja-JP" altLang="en-US" sz="2000" dirty="0"/>
              <a:t>　</a:t>
            </a:r>
            <a:r>
              <a:rPr lang="en-US" altLang="ja-JP" sz="2000" dirty="0"/>
              <a:t>Step 3</a:t>
            </a:r>
            <a:r>
              <a:rPr lang="ja-JP" altLang="en-US" sz="2000" dirty="0"/>
              <a:t>：設計情報と自動実行の相互連携</a:t>
            </a:r>
            <a:endParaRPr lang="en-US" altLang="ja-JP" sz="2000" dirty="0"/>
          </a:p>
          <a:p>
            <a:r>
              <a:rPr lang="ja-JP" altLang="en-US" sz="2000" dirty="0"/>
              <a:t>自動化された</a:t>
            </a:r>
            <a:r>
              <a:rPr lang="en-US" altLang="ja-JP" sz="2000" dirty="0"/>
              <a:t>SI</a:t>
            </a:r>
            <a:r>
              <a:rPr lang="ja-JP" altLang="en-US" sz="2000" dirty="0"/>
              <a:t>の実施</a:t>
            </a:r>
            <a:endParaRPr lang="en-US" altLang="ja-JP" sz="2000" dirty="0"/>
          </a:p>
          <a:p>
            <a:r>
              <a:rPr lang="ja-JP" altLang="en-US" sz="2000" dirty="0"/>
              <a:t>　効果の事例と見積りの観点</a:t>
            </a:r>
            <a:endParaRPr lang="en-US" altLang="ja-JP" sz="2000" dirty="0"/>
          </a:p>
          <a:p>
            <a:r>
              <a:rPr lang="ja-JP" altLang="en-US" sz="2000" dirty="0"/>
              <a:t>　自動化後のプロセスと成果物の変更点</a:t>
            </a:r>
            <a:endParaRPr lang="en-US" altLang="ja-JP" sz="2000" dirty="0"/>
          </a:p>
          <a:p>
            <a:r>
              <a:rPr lang="ja-JP" altLang="en-US" sz="2000" dirty="0"/>
              <a:t>まとめ</a:t>
            </a:r>
            <a:endParaRPr kumimoji="1" lang="en-US" altLang="ja-JP" sz="2000" dirty="0"/>
          </a:p>
        </p:txBody>
      </p:sp>
    </p:spTree>
    <p:extLst>
      <p:ext uri="{BB962C8B-B14F-4D97-AF65-F5344CB8AC3E}">
        <p14:creationId xmlns:p14="http://schemas.microsoft.com/office/powerpoint/2010/main" val="30436431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1</a:t>
            </a:r>
            <a:r>
              <a:rPr lang="ja-JP" altLang="en-US" dirty="0"/>
              <a:t>：設計情報の一元管理</a:t>
            </a:r>
            <a:endParaRPr kumimoji="1" lang="ja-JP" altLang="en-US" dirty="0"/>
          </a:p>
        </p:txBody>
      </p:sp>
      <p:graphicFrame>
        <p:nvGraphicFramePr>
          <p:cNvPr id="12" name="表 11"/>
          <p:cNvGraphicFramePr>
            <a:graphicFrameLocks noGrp="1"/>
          </p:cNvGraphicFramePr>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a:latin typeface="Meiryo UI" panose="020B0604030504040204" pitchFamily="50" charset="-128"/>
                          <a:ea typeface="Meiryo UI" panose="020B0604030504040204" pitchFamily="50" charset="-128"/>
                          <a:cs typeface="Meiryo UI" panose="020B0604030504040204" pitchFamily="50" charset="-128"/>
                        </a:rPr>
                        <a:t>実施するタスク</a:t>
                      </a: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290057569"/>
                  </a:ext>
                </a:extLst>
              </a:tr>
            </a:tbl>
          </a:graphicData>
        </a:graphic>
      </p:graphicFrame>
      <p:sp>
        <p:nvSpPr>
          <p:cNvPr id="13" name="下矢印 12"/>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下矢印 16"/>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9" name="下矢印 18"/>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1" name="正方形/長方形 20"/>
          <p:cNvSpPr/>
          <p:nvPr/>
        </p:nvSpPr>
        <p:spPr bwMode="auto">
          <a:xfrm>
            <a:off x="3013449" y="1312061"/>
            <a:ext cx="8937252" cy="514394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ja-JP" altLang="en-US" sz="1867" b="1" dirty="0">
                <a:solidFill>
                  <a:schemeClr val="tx1"/>
                </a:solidFill>
                <a:latin typeface="+mj-ea"/>
              </a:rPr>
              <a:t>ここで、サーバとネットワーク機器の構成管理を実現した事例を紹介します。このプロジェクトでは、サービス停止の影響範囲を容易に特定するために、以下の設計情報を各チームの代表者で共有しました。</a:t>
            </a:r>
            <a:endParaRPr lang="en-US" altLang="ja-JP" sz="1867" b="1" dirty="0">
              <a:solidFill>
                <a:schemeClr val="tx1"/>
              </a:solidFill>
              <a:latin typeface="+mj-ea"/>
            </a:endParaRPr>
          </a:p>
          <a:p>
            <a:endParaRPr lang="en-US" altLang="ja-JP" sz="1867" b="1" dirty="0">
              <a:solidFill>
                <a:schemeClr val="tx1"/>
              </a:solidFill>
              <a:latin typeface="+mj-ea"/>
            </a:endParaRPr>
          </a:p>
          <a:p>
            <a:endParaRPr lang="en-US" altLang="ja-JP" sz="1867" b="1" dirty="0">
              <a:solidFill>
                <a:schemeClr val="tx1"/>
              </a:solidFill>
              <a:latin typeface="+mj-ea"/>
            </a:endParaRPr>
          </a:p>
          <a:p>
            <a:endParaRPr lang="en-US" altLang="ja-JP" sz="1867" b="1" dirty="0">
              <a:solidFill>
                <a:schemeClr val="tx1"/>
              </a:solidFill>
              <a:latin typeface="+mj-ea"/>
            </a:endParaRPr>
          </a:p>
          <a:p>
            <a:endParaRPr lang="en-US" altLang="ja-JP" sz="1867" b="1" dirty="0">
              <a:solidFill>
                <a:schemeClr val="tx1"/>
              </a:solidFill>
              <a:latin typeface="+mj-ea"/>
            </a:endParaRPr>
          </a:p>
          <a:p>
            <a:endParaRPr lang="en-US" altLang="ja-JP" sz="1867" b="1" dirty="0">
              <a:solidFill>
                <a:schemeClr val="tx1"/>
              </a:solidFill>
              <a:latin typeface="+mj-ea"/>
            </a:endParaRPr>
          </a:p>
          <a:p>
            <a:endParaRPr lang="en-US" altLang="ja-JP" sz="1867" b="1" dirty="0">
              <a:solidFill>
                <a:schemeClr val="tx1"/>
              </a:solidFill>
              <a:latin typeface="+mj-ea"/>
            </a:endParaRPr>
          </a:p>
          <a:p>
            <a:endParaRPr lang="en-US" altLang="ja-JP" sz="1867" b="1" dirty="0">
              <a:solidFill>
                <a:schemeClr val="tx1"/>
              </a:solidFill>
              <a:latin typeface="+mj-ea"/>
            </a:endParaRPr>
          </a:p>
          <a:p>
            <a:endParaRPr lang="en-US" altLang="ja-JP" sz="1867" b="1" dirty="0">
              <a:solidFill>
                <a:schemeClr val="tx1"/>
              </a:solidFill>
              <a:latin typeface="+mj-ea"/>
            </a:endParaRPr>
          </a:p>
          <a:p>
            <a:endParaRPr lang="en-US" altLang="ja-JP" sz="1867" b="1" dirty="0">
              <a:solidFill>
                <a:schemeClr val="tx1"/>
              </a:solidFill>
              <a:latin typeface="+mj-ea"/>
            </a:endParaRPr>
          </a:p>
          <a:p>
            <a:endParaRPr lang="en-US" altLang="ja-JP" sz="1867" b="1" dirty="0">
              <a:solidFill>
                <a:schemeClr val="tx1"/>
              </a:solidFill>
              <a:latin typeface="+mj-ea"/>
            </a:endParaRPr>
          </a:p>
          <a:p>
            <a:endParaRPr lang="en-US" altLang="ja-JP" sz="1867" b="1" dirty="0">
              <a:solidFill>
                <a:schemeClr val="tx1"/>
              </a:solidFill>
              <a:latin typeface="+mj-ea"/>
            </a:endParaRPr>
          </a:p>
          <a:p>
            <a:endParaRPr lang="en-US" altLang="ja-JP" sz="1867" b="1" dirty="0">
              <a:solidFill>
                <a:schemeClr val="tx1"/>
              </a:solidFill>
              <a:latin typeface="+mj-ea"/>
            </a:endParaRPr>
          </a:p>
          <a:p>
            <a:r>
              <a:rPr lang="ja-JP" altLang="en-US" sz="1867" b="1" dirty="0">
                <a:solidFill>
                  <a:schemeClr val="tx1"/>
                </a:solidFill>
                <a:latin typeface="+mj-ea"/>
              </a:rPr>
              <a:t>本事例の詳細は、以下の</a:t>
            </a:r>
            <a:r>
              <a:rPr lang="en-US" altLang="ja-JP" sz="1867" b="1" dirty="0">
                <a:solidFill>
                  <a:schemeClr val="tx1"/>
                </a:solidFill>
                <a:latin typeface="+mj-ea"/>
              </a:rPr>
              <a:t>URL</a:t>
            </a:r>
            <a:r>
              <a:rPr lang="ja-JP" altLang="en-US" sz="1867" b="1" dirty="0">
                <a:solidFill>
                  <a:schemeClr val="tx1"/>
                </a:solidFill>
                <a:latin typeface="+mj-ea"/>
              </a:rPr>
              <a:t>で公開しています。</a:t>
            </a:r>
            <a:endParaRPr lang="en-US" altLang="ja-JP" sz="1867" b="1" dirty="0">
              <a:solidFill>
                <a:schemeClr val="tx1"/>
              </a:solidFill>
              <a:latin typeface="+mj-ea"/>
            </a:endParaRPr>
          </a:p>
          <a:p>
            <a:r>
              <a:rPr lang="en-US" altLang="ja-JP" sz="1867" dirty="0">
                <a:hlinkClick r:id="rId3"/>
              </a:rPr>
              <a:t>https://exastro-suite.github.io/it-automation-docs/case_ja.html</a:t>
            </a:r>
            <a:endParaRPr lang="en-US" altLang="ja-JP" sz="1867" b="1" dirty="0">
              <a:solidFill>
                <a:schemeClr val="tx1"/>
              </a:solidFill>
              <a:latin typeface="+mj-ea"/>
            </a:endParaRPr>
          </a:p>
        </p:txBody>
      </p:sp>
      <p:graphicFrame>
        <p:nvGraphicFramePr>
          <p:cNvPr id="5" name="表 4"/>
          <p:cNvGraphicFramePr>
            <a:graphicFrameLocks noGrp="1"/>
          </p:cNvGraphicFramePr>
          <p:nvPr/>
        </p:nvGraphicFramePr>
        <p:xfrm>
          <a:off x="4756574" y="2475917"/>
          <a:ext cx="5449148" cy="3169920"/>
        </p:xfrm>
        <a:graphic>
          <a:graphicData uri="http://schemas.openxmlformats.org/drawingml/2006/table">
            <a:tbl>
              <a:tblPr firstRow="1" bandRow="1">
                <a:tableStyleId>{5C22544A-7EE6-4342-B048-85BDC9FD1C3A}</a:tableStyleId>
              </a:tblPr>
              <a:tblGrid>
                <a:gridCol w="1681057">
                  <a:extLst>
                    <a:ext uri="{9D8B030D-6E8A-4147-A177-3AD203B41FA5}">
                      <a16:colId xmlns:a16="http://schemas.microsoft.com/office/drawing/2014/main" val="20000"/>
                    </a:ext>
                  </a:extLst>
                </a:gridCol>
                <a:gridCol w="3768091">
                  <a:extLst>
                    <a:ext uri="{9D8B030D-6E8A-4147-A177-3AD203B41FA5}">
                      <a16:colId xmlns:a16="http://schemas.microsoft.com/office/drawing/2014/main" val="20001"/>
                    </a:ext>
                  </a:extLst>
                </a:gridCol>
              </a:tblGrid>
              <a:tr h="325120">
                <a:tc>
                  <a:txBody>
                    <a:bodyPr/>
                    <a:lstStyle/>
                    <a:p>
                      <a:r>
                        <a:rPr kumimoji="1" lang="ja-JP" altLang="en-US" sz="1300" dirty="0"/>
                        <a:t>チーム</a:t>
                      </a:r>
                    </a:p>
                  </a:txBody>
                  <a:tcPr marL="121920" marR="121920" marT="60960" marB="60960"/>
                </a:tc>
                <a:tc>
                  <a:txBody>
                    <a:bodyPr/>
                    <a:lstStyle/>
                    <a:p>
                      <a:r>
                        <a:rPr kumimoji="1" lang="ja-JP" altLang="en-US" sz="1300" dirty="0"/>
                        <a:t>収集した設計情報</a:t>
                      </a:r>
                    </a:p>
                  </a:txBody>
                  <a:tcPr marL="121920" marR="121920" marT="60960" marB="60960"/>
                </a:tc>
                <a:extLst>
                  <a:ext uri="{0D108BD9-81ED-4DB2-BD59-A6C34878D82A}">
                    <a16:rowId xmlns:a16="http://schemas.microsoft.com/office/drawing/2014/main" val="10000"/>
                  </a:ext>
                </a:extLst>
              </a:tr>
              <a:tr h="528320">
                <a:tc>
                  <a:txBody>
                    <a:bodyPr/>
                    <a:lstStyle/>
                    <a:p>
                      <a:r>
                        <a:rPr kumimoji="1" lang="ja-JP" altLang="en-US" sz="1300" b="0" dirty="0"/>
                        <a:t>サーバ</a:t>
                      </a:r>
                      <a:r>
                        <a:rPr kumimoji="1" lang="en-US" altLang="ja-JP" sz="1300" b="0" dirty="0"/>
                        <a:t>G</a:t>
                      </a:r>
                      <a:endParaRPr kumimoji="1" lang="ja-JP" altLang="en-US" sz="1300" b="0" dirty="0"/>
                    </a:p>
                  </a:txBody>
                  <a:tcPr marL="121920" marR="121920" marT="60960" marB="60960"/>
                </a:tc>
                <a:tc>
                  <a:txBody>
                    <a:bodyPr/>
                    <a:lstStyle/>
                    <a:p>
                      <a:r>
                        <a:rPr kumimoji="1" lang="ja-JP" altLang="en-US" sz="1300" b="0" dirty="0"/>
                        <a:t>・サーバ一覧</a:t>
                      </a:r>
                      <a:endParaRPr kumimoji="1" lang="en-US" altLang="ja-JP" sz="1300" b="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300" b="0" dirty="0"/>
                        <a:t>・サーバに搭載したソフトウェア一覧</a:t>
                      </a:r>
                    </a:p>
                  </a:txBody>
                  <a:tcPr marL="121920" marR="121920" marT="60960" marB="60960"/>
                </a:tc>
                <a:extLst>
                  <a:ext uri="{0D108BD9-81ED-4DB2-BD59-A6C34878D82A}">
                    <a16:rowId xmlns:a16="http://schemas.microsoft.com/office/drawing/2014/main" val="10001"/>
                  </a:ext>
                </a:extLst>
              </a:tr>
              <a:tr h="731520">
                <a:tc>
                  <a:txBody>
                    <a:bodyPr/>
                    <a:lstStyle/>
                    <a:p>
                      <a:r>
                        <a:rPr kumimoji="1" lang="ja-JP" altLang="en-US" sz="1300" b="0" dirty="0"/>
                        <a:t>ネットワーク</a:t>
                      </a:r>
                      <a:r>
                        <a:rPr kumimoji="1" lang="en-US" altLang="ja-JP" sz="1300" b="0" dirty="0"/>
                        <a:t>G</a:t>
                      </a:r>
                      <a:endParaRPr kumimoji="1" lang="ja-JP" altLang="en-US" sz="1300" b="0" dirty="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300" b="0" dirty="0"/>
                        <a:t>・</a:t>
                      </a:r>
                      <a:r>
                        <a:rPr kumimoji="1" lang="en-US" altLang="ja-JP" sz="1300" b="0" dirty="0"/>
                        <a:t>IP</a:t>
                      </a:r>
                      <a:r>
                        <a:rPr kumimoji="1" lang="ja-JP" altLang="en-US" sz="1300" b="0" dirty="0"/>
                        <a:t>アドレス一覧</a:t>
                      </a:r>
                      <a:endParaRPr kumimoji="1" lang="en-US" altLang="ja-JP" sz="1300" b="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300" b="0" dirty="0"/>
                        <a:t>・ネットワーク機器一覧</a:t>
                      </a:r>
                      <a:endParaRPr kumimoji="1" lang="en-US" altLang="ja-JP" sz="1300" b="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300" b="0" dirty="0"/>
                        <a:t>・ネットワーク経路一覧</a:t>
                      </a:r>
                    </a:p>
                  </a:txBody>
                  <a:tcPr marL="121920" marR="121920" marT="60960" marB="60960"/>
                </a:tc>
                <a:extLst>
                  <a:ext uri="{0D108BD9-81ED-4DB2-BD59-A6C34878D82A}">
                    <a16:rowId xmlns:a16="http://schemas.microsoft.com/office/drawing/2014/main" val="10002"/>
                  </a:ext>
                </a:extLst>
              </a:tr>
              <a:tr h="528320">
                <a:tc>
                  <a:txBody>
                    <a:bodyPr/>
                    <a:lstStyle/>
                    <a:p>
                      <a:r>
                        <a:rPr kumimoji="1" lang="ja-JP" altLang="en-US" sz="1300" b="0" dirty="0"/>
                        <a:t>ストレージ</a:t>
                      </a:r>
                      <a:r>
                        <a:rPr kumimoji="1" lang="en-US" altLang="ja-JP" sz="1300" b="0" dirty="0"/>
                        <a:t>G</a:t>
                      </a:r>
                      <a:endParaRPr kumimoji="1" lang="ja-JP" altLang="en-US" sz="1300" b="0" dirty="0"/>
                    </a:p>
                  </a:txBody>
                  <a:tcPr marL="121920" marR="121920" marT="60960" marB="60960"/>
                </a:tc>
                <a:tc>
                  <a:txBody>
                    <a:bodyPr/>
                    <a:lstStyle/>
                    <a:p>
                      <a:r>
                        <a:rPr kumimoji="1" lang="ja-JP" altLang="en-US" sz="1300" b="0" dirty="0"/>
                        <a:t>・パスリスト</a:t>
                      </a:r>
                      <a:endParaRPr kumimoji="1" lang="en-US" altLang="ja-JP" sz="1300" b="0" dirty="0"/>
                    </a:p>
                    <a:p>
                      <a:r>
                        <a:rPr kumimoji="1" lang="ja-JP" altLang="en-US" sz="1300" b="0" dirty="0"/>
                        <a:t>・ストレージ搭載ディスク一覧</a:t>
                      </a:r>
                    </a:p>
                  </a:txBody>
                  <a:tcPr marL="121920" marR="121920" marT="60960" marB="60960"/>
                </a:tc>
                <a:extLst>
                  <a:ext uri="{0D108BD9-81ED-4DB2-BD59-A6C34878D82A}">
                    <a16:rowId xmlns:a16="http://schemas.microsoft.com/office/drawing/2014/main" val="10003"/>
                  </a:ext>
                </a:extLst>
              </a:tr>
              <a:tr h="325120">
                <a:tc>
                  <a:txBody>
                    <a:bodyPr/>
                    <a:lstStyle/>
                    <a:p>
                      <a:r>
                        <a:rPr kumimoji="1" lang="ja-JP" altLang="en-US" sz="1300" b="0" dirty="0"/>
                        <a:t>運用監視</a:t>
                      </a:r>
                      <a:r>
                        <a:rPr kumimoji="1" lang="en-US" altLang="ja-JP" sz="1300" b="0" dirty="0"/>
                        <a:t>G</a:t>
                      </a:r>
                      <a:endParaRPr kumimoji="1" lang="ja-JP" altLang="en-US" sz="1300" b="0" dirty="0"/>
                    </a:p>
                  </a:txBody>
                  <a:tcPr marL="121920" marR="121920" marT="60960" marB="60960"/>
                </a:tc>
                <a:tc>
                  <a:txBody>
                    <a:bodyPr/>
                    <a:lstStyle/>
                    <a:p>
                      <a:r>
                        <a:rPr kumimoji="1" lang="ja-JP" altLang="en-US" sz="1300" b="0" dirty="0"/>
                        <a:t>・メッセージ一覧</a:t>
                      </a:r>
                    </a:p>
                  </a:txBody>
                  <a:tcPr marL="121920" marR="121920" marT="60960" marB="60960"/>
                </a:tc>
                <a:extLst>
                  <a:ext uri="{0D108BD9-81ED-4DB2-BD59-A6C34878D82A}">
                    <a16:rowId xmlns:a16="http://schemas.microsoft.com/office/drawing/2014/main" val="10004"/>
                  </a:ext>
                </a:extLst>
              </a:tr>
              <a:tr h="731520">
                <a:tc>
                  <a:txBody>
                    <a:bodyPr/>
                    <a:lstStyle/>
                    <a:p>
                      <a:r>
                        <a:rPr kumimoji="1" lang="ja-JP" altLang="en-US" sz="1300" b="0" dirty="0"/>
                        <a:t>業務</a:t>
                      </a:r>
                      <a:r>
                        <a:rPr kumimoji="1" lang="en-US" altLang="ja-JP" sz="1300" b="0" dirty="0"/>
                        <a:t>G</a:t>
                      </a:r>
                      <a:endParaRPr kumimoji="1" lang="ja-JP" altLang="en-US" sz="1300" b="0" dirty="0"/>
                    </a:p>
                  </a:txBody>
                  <a:tcPr marL="121920" marR="121920" marT="60960" marB="60960"/>
                </a:tc>
                <a:tc>
                  <a:txBody>
                    <a:bodyPr/>
                    <a:lstStyle/>
                    <a:p>
                      <a:r>
                        <a:rPr kumimoji="1" lang="ja-JP" altLang="en-US" sz="1300" b="0" dirty="0"/>
                        <a:t>・コンポーネント一覧</a:t>
                      </a:r>
                      <a:endParaRPr kumimoji="1" lang="en-US" altLang="ja-JP" sz="1300" b="0" dirty="0"/>
                    </a:p>
                    <a:p>
                      <a:r>
                        <a:rPr kumimoji="1" lang="ja-JP" altLang="en-US" sz="1300" b="0" dirty="0"/>
                        <a:t>・サーバコンポーネント一覧</a:t>
                      </a:r>
                      <a:endParaRPr kumimoji="1" lang="en-US" altLang="ja-JP" sz="1300" b="0" dirty="0"/>
                    </a:p>
                    <a:p>
                      <a:r>
                        <a:rPr kumimoji="1" lang="ja-JP" altLang="en-US" sz="1300" b="0" dirty="0"/>
                        <a:t>・通信条件一覧</a:t>
                      </a:r>
                    </a:p>
                  </a:txBody>
                  <a:tcPr marL="121920" marR="121920" marT="60960" marB="60960"/>
                </a:tc>
                <a:extLst>
                  <a:ext uri="{0D108BD9-81ED-4DB2-BD59-A6C34878D82A}">
                    <a16:rowId xmlns:a16="http://schemas.microsoft.com/office/drawing/2014/main" val="10005"/>
                  </a:ext>
                </a:extLst>
              </a:tr>
            </a:tbl>
          </a:graphicData>
        </a:graphic>
      </p:graphicFrame>
      <p:sp>
        <p:nvSpPr>
          <p:cNvPr id="15" name="下矢印 14"/>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4" name="角丸四角形 13"/>
          <p:cNvSpPr/>
          <p:nvPr/>
        </p:nvSpPr>
        <p:spPr bwMode="auto">
          <a:xfrm>
            <a:off x="423881" y="240046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設計情報の正規化</a:t>
            </a:r>
          </a:p>
        </p:txBody>
      </p:sp>
      <p:sp>
        <p:nvSpPr>
          <p:cNvPr id="16" name="角丸四角形 15"/>
          <p:cNvSpPr/>
          <p:nvPr/>
        </p:nvSpPr>
        <p:spPr bwMode="auto">
          <a:xfrm>
            <a:off x="431373" y="33408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Exastro</a:t>
            </a:r>
            <a:r>
              <a:rPr lang="en-US" altLang="ja-JP" sz="1600" b="1" dirty="0"/>
              <a:t> IT Automation</a:t>
            </a:r>
            <a:br>
              <a:rPr lang="en-US" altLang="ja-JP" sz="1600" b="1" dirty="0"/>
            </a:br>
            <a:r>
              <a:rPr lang="en-US" altLang="ja-JP" sz="1600" b="1" dirty="0"/>
              <a:t>(CMDB)</a:t>
            </a:r>
            <a:r>
              <a:rPr lang="ja-JP" altLang="en-US" sz="1600" b="1" dirty="0"/>
              <a:t>の構築</a:t>
            </a:r>
          </a:p>
        </p:txBody>
      </p:sp>
      <p:sp>
        <p:nvSpPr>
          <p:cNvPr id="18" name="角丸四角形 17"/>
          <p:cNvSpPr/>
          <p:nvPr/>
        </p:nvSpPr>
        <p:spPr bwMode="auto">
          <a:xfrm>
            <a:off x="423879" y="4307729"/>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への</a:t>
            </a:r>
            <a:endParaRPr lang="en-US" altLang="ja-JP" sz="1600" b="1" dirty="0"/>
          </a:p>
          <a:p>
            <a:pPr algn="ctr"/>
            <a:r>
              <a:rPr lang="ja-JP" altLang="en-US" sz="1600" b="1" dirty="0"/>
              <a:t>情報投入</a:t>
            </a:r>
          </a:p>
        </p:txBody>
      </p:sp>
      <p:sp>
        <p:nvSpPr>
          <p:cNvPr id="20" name="角丸四角形 19"/>
          <p:cNvSpPr/>
          <p:nvPr/>
        </p:nvSpPr>
        <p:spPr bwMode="auto">
          <a:xfrm>
            <a:off x="431373" y="1433608"/>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設計情報の管理帳票の収集</a:t>
            </a:r>
          </a:p>
        </p:txBody>
      </p:sp>
      <p:sp>
        <p:nvSpPr>
          <p:cNvPr id="23" name="角丸四角形 22"/>
          <p:cNvSpPr/>
          <p:nvPr/>
        </p:nvSpPr>
        <p:spPr bwMode="auto">
          <a:xfrm>
            <a:off x="423878" y="52609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の活用</a:t>
            </a:r>
            <a:endParaRPr lang="en-US" altLang="ja-JP" sz="1600" b="1" dirty="0"/>
          </a:p>
        </p:txBody>
      </p:sp>
      <p:sp>
        <p:nvSpPr>
          <p:cNvPr id="24" name="正方形/長方形 23"/>
          <p:cNvSpPr/>
          <p:nvPr/>
        </p:nvSpPr>
        <p:spPr bwMode="auto">
          <a:xfrm>
            <a:off x="3013449" y="814630"/>
            <a:ext cx="8937251" cy="497431"/>
          </a:xfrm>
          <a:prstGeom prst="rect">
            <a:avLst/>
          </a:prstGeom>
          <a:solidFill>
            <a:schemeClr val="accent2">
              <a:lumMod val="10000"/>
              <a:lumOff val="9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a:t>
            </a:r>
            <a:r>
              <a:rPr lang="ja-JP" altLang="en-US" sz="2400" b="1" dirty="0">
                <a:latin typeface="+mj-ea"/>
              </a:rPr>
              <a:t>③ 事例 ～ 実際のプロジェクトで収集した設計情報</a:t>
            </a:r>
            <a:endParaRPr lang="ja-JP" altLang="en-US" sz="2400" b="1" dirty="0">
              <a:latin typeface="+mj-ea"/>
              <a:ea typeface="+mj-ea"/>
            </a:endParaRPr>
          </a:p>
        </p:txBody>
      </p:sp>
      <p:sp>
        <p:nvSpPr>
          <p:cNvPr id="25" name="角丸四角形 24"/>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Tree>
    <p:extLst>
      <p:ext uri="{BB962C8B-B14F-4D97-AF65-F5344CB8AC3E}">
        <p14:creationId xmlns:p14="http://schemas.microsoft.com/office/powerpoint/2010/main" val="3149529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1</a:t>
            </a:r>
            <a:r>
              <a:rPr lang="ja-JP" altLang="en-US" dirty="0"/>
              <a:t>：設計情報の一元管理</a:t>
            </a:r>
            <a:endParaRPr kumimoji="1" lang="ja-JP" altLang="en-US" dirty="0"/>
          </a:p>
        </p:txBody>
      </p:sp>
      <p:graphicFrame>
        <p:nvGraphicFramePr>
          <p:cNvPr id="3" name="表 2"/>
          <p:cNvGraphicFramePr>
            <a:graphicFrameLocks noGrp="1"/>
          </p:cNvGraphicFramePr>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a:latin typeface="Meiryo UI" panose="020B0604030504040204" pitchFamily="50" charset="-128"/>
                          <a:ea typeface="Meiryo UI" panose="020B0604030504040204" pitchFamily="50" charset="-128"/>
                          <a:cs typeface="Meiryo UI" panose="020B0604030504040204" pitchFamily="50" charset="-128"/>
                        </a:rPr>
                        <a:t>実施するタスク</a:t>
                      </a: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496304766"/>
                  </a:ext>
                </a:extLst>
              </a:tr>
            </a:tbl>
          </a:graphicData>
        </a:graphic>
      </p:graphicFrame>
      <p:sp>
        <p:nvSpPr>
          <p:cNvPr id="4" name="下矢印 3"/>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7" name="下矢印 6"/>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9" name="下矢印 8"/>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2" name="正方形/長方形 11"/>
          <p:cNvSpPr/>
          <p:nvPr/>
        </p:nvSpPr>
        <p:spPr bwMode="auto">
          <a:xfrm>
            <a:off x="3013449" y="1312061"/>
            <a:ext cx="8937252" cy="819639"/>
          </a:xfrm>
          <a:prstGeom prst="rect">
            <a:avLst/>
          </a:prstGeom>
          <a:ln w="9525">
            <a:solidFill>
              <a:schemeClr val="dk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rPr>
              <a:t>各チームの代表者は、重複の排除、項目名の統一、冗長な情報の分割などにより、収集した設計情報を表形式で正規化します。</a:t>
            </a:r>
          </a:p>
        </p:txBody>
      </p:sp>
      <p:sp>
        <p:nvSpPr>
          <p:cNvPr id="51" name="テキスト ボックス 50"/>
          <p:cNvSpPr txBox="1"/>
          <p:nvPr/>
        </p:nvSpPr>
        <p:spPr>
          <a:xfrm>
            <a:off x="4936050" y="3632662"/>
            <a:ext cx="1556836" cy="297454"/>
          </a:xfrm>
          <a:prstGeom prst="rect">
            <a:avLst/>
          </a:prstGeom>
          <a:noFill/>
        </p:spPr>
        <p:txBody>
          <a:bodyPr wrap="none" rtlCol="0">
            <a:spAutoFit/>
          </a:bodyPr>
          <a:lstStyle/>
          <a:p>
            <a:r>
              <a:rPr lang="ja-JP" altLang="en-US" sz="1333" b="1" dirty="0"/>
              <a:t>各チームの代表者</a:t>
            </a:r>
          </a:p>
        </p:txBody>
      </p:sp>
      <p:sp>
        <p:nvSpPr>
          <p:cNvPr id="53" name="メモ 52"/>
          <p:cNvSpPr/>
          <p:nvPr/>
        </p:nvSpPr>
        <p:spPr bwMode="auto">
          <a:xfrm>
            <a:off x="3285505" y="3618177"/>
            <a:ext cx="303787" cy="397931"/>
          </a:xfrm>
          <a:prstGeom prst="foldedCorner">
            <a:avLst>
              <a:gd name="adj" fmla="val 40078"/>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54" name="メモ 53"/>
          <p:cNvSpPr/>
          <p:nvPr/>
        </p:nvSpPr>
        <p:spPr bwMode="auto">
          <a:xfrm>
            <a:off x="3488705" y="3738148"/>
            <a:ext cx="303787" cy="397931"/>
          </a:xfrm>
          <a:prstGeom prst="foldedCorner">
            <a:avLst>
              <a:gd name="adj" fmla="val 40078"/>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56" name="メモ 55"/>
          <p:cNvSpPr/>
          <p:nvPr/>
        </p:nvSpPr>
        <p:spPr bwMode="auto">
          <a:xfrm>
            <a:off x="3691905" y="3836783"/>
            <a:ext cx="303787" cy="397931"/>
          </a:xfrm>
          <a:prstGeom prst="foldedCorner">
            <a:avLst>
              <a:gd name="adj" fmla="val 40078"/>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57" name="メモ 56"/>
          <p:cNvSpPr/>
          <p:nvPr/>
        </p:nvSpPr>
        <p:spPr bwMode="auto">
          <a:xfrm>
            <a:off x="3895105" y="3921791"/>
            <a:ext cx="303787" cy="397931"/>
          </a:xfrm>
          <a:prstGeom prst="foldedCorner">
            <a:avLst>
              <a:gd name="adj" fmla="val 40078"/>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59" name="テキスト ボックス 58"/>
          <p:cNvSpPr txBox="1"/>
          <p:nvPr/>
        </p:nvSpPr>
        <p:spPr>
          <a:xfrm>
            <a:off x="3073503" y="4323990"/>
            <a:ext cx="1556836" cy="297454"/>
          </a:xfrm>
          <a:prstGeom prst="rect">
            <a:avLst/>
          </a:prstGeom>
          <a:noFill/>
        </p:spPr>
        <p:txBody>
          <a:bodyPr wrap="none" rtlCol="0">
            <a:spAutoFit/>
          </a:bodyPr>
          <a:lstStyle/>
          <a:p>
            <a:r>
              <a:rPr lang="ja-JP" altLang="en-US" sz="1333" b="1" dirty="0"/>
              <a:t>収集した設計情報</a:t>
            </a:r>
          </a:p>
        </p:txBody>
      </p:sp>
      <p:sp>
        <p:nvSpPr>
          <p:cNvPr id="20" name="テキスト ボックス 19"/>
          <p:cNvSpPr txBox="1"/>
          <p:nvPr/>
        </p:nvSpPr>
        <p:spPr>
          <a:xfrm>
            <a:off x="5062707" y="4339252"/>
            <a:ext cx="1385316" cy="912814"/>
          </a:xfrm>
          <a:prstGeom prst="rect">
            <a:avLst/>
          </a:prstGeom>
          <a:noFill/>
        </p:spPr>
        <p:txBody>
          <a:bodyPr wrap="none" rtlCol="0">
            <a:spAutoFit/>
          </a:bodyPr>
          <a:lstStyle/>
          <a:p>
            <a:r>
              <a:rPr lang="ja-JP" altLang="en-US" sz="1333" b="1" dirty="0"/>
              <a:t>・重複排除</a:t>
            </a:r>
            <a:endParaRPr lang="en-US" altLang="ja-JP" sz="1333" b="1" dirty="0"/>
          </a:p>
          <a:p>
            <a:r>
              <a:rPr lang="ja-JP" altLang="en-US" sz="1333" b="1" dirty="0"/>
              <a:t>・項目名の統一</a:t>
            </a:r>
            <a:endParaRPr lang="en-US" altLang="ja-JP" sz="1333" b="1" dirty="0"/>
          </a:p>
          <a:p>
            <a:r>
              <a:rPr lang="ja-JP" altLang="en-US" sz="1333" b="1" dirty="0"/>
              <a:t>・クレンジング</a:t>
            </a:r>
            <a:endParaRPr lang="en-US" altLang="ja-JP" sz="1333" b="1" dirty="0"/>
          </a:p>
          <a:p>
            <a:r>
              <a:rPr lang="ja-JP" altLang="en-US" sz="1333" b="1" dirty="0"/>
              <a:t>・</a:t>
            </a:r>
            <a:r>
              <a:rPr lang="en-US" altLang="ja-JP" sz="1333" b="1" dirty="0" err="1"/>
              <a:t>etc</a:t>
            </a:r>
            <a:endParaRPr lang="ja-JP" altLang="en-US" sz="1333" b="1" dirty="0"/>
          </a:p>
        </p:txBody>
      </p:sp>
      <p:graphicFrame>
        <p:nvGraphicFramePr>
          <p:cNvPr id="77" name="表 76"/>
          <p:cNvGraphicFramePr>
            <a:graphicFrameLocks noGrp="1"/>
          </p:cNvGraphicFramePr>
          <p:nvPr/>
        </p:nvGraphicFramePr>
        <p:xfrm>
          <a:off x="9551036" y="2301359"/>
          <a:ext cx="1440000" cy="960000"/>
        </p:xfrm>
        <a:graphic>
          <a:graphicData uri="http://schemas.openxmlformats.org/drawingml/2006/table">
            <a:tbl>
              <a:tblPr firstRow="1" bandRow="1">
                <a:tableStyleId>{5940675A-B579-460E-94D1-54222C63F5DA}</a:tableStyleId>
              </a:tblPr>
              <a:tblGrid>
                <a:gridCol w="1440000">
                  <a:extLst>
                    <a:ext uri="{9D8B030D-6E8A-4147-A177-3AD203B41FA5}">
                      <a16:colId xmlns:a16="http://schemas.microsoft.com/office/drawing/2014/main" val="2720522522"/>
                    </a:ext>
                  </a:extLst>
                </a:gridCol>
              </a:tblGrid>
              <a:tr h="192000">
                <a:tc>
                  <a:txBody>
                    <a:bodyPr/>
                    <a:lstStyle/>
                    <a:p>
                      <a:r>
                        <a:rPr kumimoji="1" lang="en-US" altLang="ja-JP" sz="1100" b="1" dirty="0"/>
                        <a:t>OS</a:t>
                      </a:r>
                      <a:r>
                        <a:rPr kumimoji="1" lang="ja-JP" altLang="en-US" sz="1100" b="1" dirty="0"/>
                        <a:t>種別</a:t>
                      </a:r>
                    </a:p>
                  </a:txBody>
                  <a:tcPr marL="48000" marR="4800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0270992"/>
                  </a:ext>
                </a:extLst>
              </a:tr>
              <a:tr h="192000">
                <a:tc>
                  <a:txBody>
                    <a:bodyPr/>
                    <a:lstStyle/>
                    <a:p>
                      <a:r>
                        <a:rPr kumimoji="1" lang="en-US" altLang="ja-JP" sz="1100" b="1" dirty="0"/>
                        <a:t>OS</a:t>
                      </a:r>
                      <a:r>
                        <a:rPr kumimoji="1" lang="ja-JP" altLang="en-US" sz="1100" b="1" dirty="0"/>
                        <a:t>種別</a:t>
                      </a:r>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459068178"/>
                  </a:ext>
                </a:extLst>
              </a:tr>
              <a:tr h="192000">
                <a:tc>
                  <a:txBody>
                    <a:bodyPr/>
                    <a:lstStyle/>
                    <a:p>
                      <a:r>
                        <a:rPr kumimoji="1" lang="en-US" altLang="ja-JP" sz="1100" b="1" dirty="0"/>
                        <a:t>RHEL7</a:t>
                      </a:r>
                      <a:endParaRPr kumimoji="1" lang="ja-JP" altLang="en-US" sz="1100" b="1" dirty="0"/>
                    </a:p>
                  </a:txBody>
                  <a:tcPr marL="48000" marR="48000" marT="0" marB="0">
                    <a:solidFill>
                      <a:schemeClr val="bg1"/>
                    </a:solidFill>
                  </a:tcPr>
                </a:tc>
                <a:extLst>
                  <a:ext uri="{0D108BD9-81ED-4DB2-BD59-A6C34878D82A}">
                    <a16:rowId xmlns:a16="http://schemas.microsoft.com/office/drawing/2014/main" val="673664836"/>
                  </a:ext>
                </a:extLst>
              </a:tr>
              <a:tr h="192000">
                <a:tc>
                  <a:txBody>
                    <a:bodyPr/>
                    <a:lstStyle/>
                    <a:p>
                      <a:r>
                        <a:rPr kumimoji="1" lang="en-US" altLang="ja-JP" sz="1100" b="1" dirty="0"/>
                        <a:t>RHEL8</a:t>
                      </a:r>
                      <a:endParaRPr kumimoji="1" lang="ja-JP" altLang="en-US" sz="1100" b="1" dirty="0"/>
                    </a:p>
                  </a:txBody>
                  <a:tcPr marL="48000" marR="48000" marT="0" marB="0">
                    <a:solidFill>
                      <a:schemeClr val="bg1"/>
                    </a:solidFill>
                  </a:tcPr>
                </a:tc>
                <a:extLst>
                  <a:ext uri="{0D108BD9-81ED-4DB2-BD59-A6C34878D82A}">
                    <a16:rowId xmlns:a16="http://schemas.microsoft.com/office/drawing/2014/main" val="3419434209"/>
                  </a:ext>
                </a:extLst>
              </a:tr>
              <a:tr h="192000">
                <a:tc>
                  <a:txBody>
                    <a:bodyPr/>
                    <a:lstStyle/>
                    <a:p>
                      <a:r>
                        <a:rPr kumimoji="1" lang="en-US" altLang="ja-JP" sz="1100" b="1" dirty="0"/>
                        <a:t>WinServer2019</a:t>
                      </a:r>
                      <a:endParaRPr kumimoji="1" lang="ja-JP" altLang="en-US" sz="1100" b="1" dirty="0"/>
                    </a:p>
                  </a:txBody>
                  <a:tcPr marL="48000" marR="48000" marT="0" marB="0">
                    <a:solidFill>
                      <a:schemeClr val="bg1"/>
                    </a:solidFill>
                  </a:tcPr>
                </a:tc>
                <a:extLst>
                  <a:ext uri="{0D108BD9-81ED-4DB2-BD59-A6C34878D82A}">
                    <a16:rowId xmlns:a16="http://schemas.microsoft.com/office/drawing/2014/main" val="2656584651"/>
                  </a:ext>
                </a:extLst>
              </a:tr>
            </a:tbl>
          </a:graphicData>
        </a:graphic>
      </p:graphicFrame>
      <p:graphicFrame>
        <p:nvGraphicFramePr>
          <p:cNvPr id="78" name="表 77"/>
          <p:cNvGraphicFramePr>
            <a:graphicFrameLocks noGrp="1"/>
          </p:cNvGraphicFramePr>
          <p:nvPr>
            <p:extLst>
              <p:ext uri="{D42A27DB-BD31-4B8C-83A1-F6EECF244321}">
                <p14:modId xmlns:p14="http://schemas.microsoft.com/office/powerpoint/2010/main" val="59602972"/>
              </p:ext>
            </p:extLst>
          </p:nvPr>
        </p:nvGraphicFramePr>
        <p:xfrm>
          <a:off x="7399211" y="3468328"/>
          <a:ext cx="3499750" cy="935640"/>
        </p:xfrm>
        <a:graphic>
          <a:graphicData uri="http://schemas.openxmlformats.org/drawingml/2006/table">
            <a:tbl>
              <a:tblPr firstRow="1" bandRow="1">
                <a:tableStyleId>{5940675A-B579-460E-94D1-54222C63F5DA}</a:tableStyleId>
              </a:tblPr>
              <a:tblGrid>
                <a:gridCol w="888163">
                  <a:extLst>
                    <a:ext uri="{9D8B030D-6E8A-4147-A177-3AD203B41FA5}">
                      <a16:colId xmlns:a16="http://schemas.microsoft.com/office/drawing/2014/main" val="2720522522"/>
                    </a:ext>
                  </a:extLst>
                </a:gridCol>
                <a:gridCol w="405033">
                  <a:extLst>
                    <a:ext uri="{9D8B030D-6E8A-4147-A177-3AD203B41FA5}">
                      <a16:colId xmlns:a16="http://schemas.microsoft.com/office/drawing/2014/main" val="3676687206"/>
                    </a:ext>
                  </a:extLst>
                </a:gridCol>
                <a:gridCol w="919621">
                  <a:extLst>
                    <a:ext uri="{9D8B030D-6E8A-4147-A177-3AD203B41FA5}">
                      <a16:colId xmlns:a16="http://schemas.microsoft.com/office/drawing/2014/main" val="4264851823"/>
                    </a:ext>
                  </a:extLst>
                </a:gridCol>
                <a:gridCol w="1286933">
                  <a:extLst>
                    <a:ext uri="{9D8B030D-6E8A-4147-A177-3AD203B41FA5}">
                      <a16:colId xmlns:a16="http://schemas.microsoft.com/office/drawing/2014/main" val="3620127100"/>
                    </a:ext>
                  </a:extLst>
                </a:gridCol>
              </a:tblGrid>
              <a:tr h="162560">
                <a:tc gridSpan="4">
                  <a:txBody>
                    <a:bodyPr/>
                    <a:lstStyle/>
                    <a:p>
                      <a:r>
                        <a:rPr kumimoji="1" lang="ja-JP" altLang="en-US" sz="1100" b="1" dirty="0"/>
                        <a:t>サーバ機器一覧</a:t>
                      </a:r>
                    </a:p>
                  </a:txBody>
                  <a:tcPr marL="48000" marR="4800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800270992"/>
                  </a:ext>
                </a:extLst>
              </a:tr>
              <a:tr h="192000">
                <a:tc>
                  <a:txBody>
                    <a:bodyPr/>
                    <a:lstStyle/>
                    <a:p>
                      <a:r>
                        <a:rPr kumimoji="1" lang="ja-JP" altLang="en-US" sz="1100" b="1" dirty="0"/>
                        <a:t>サーバ種別</a:t>
                      </a:r>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kumimoji="1" lang="ja-JP" altLang="en-US" sz="1100" b="1" dirty="0"/>
                        <a:t>号機</a:t>
                      </a:r>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kumimoji="1" lang="ja-JP" altLang="en-US" sz="1100" b="1" dirty="0"/>
                        <a:t>ホスト名</a:t>
                      </a:r>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kumimoji="1" lang="en-US" altLang="ja-JP" sz="1100" b="1" dirty="0"/>
                        <a:t>OS</a:t>
                      </a:r>
                      <a:r>
                        <a:rPr kumimoji="1" lang="ja-JP" altLang="en-US" sz="1100" b="1" dirty="0"/>
                        <a:t>種別</a:t>
                      </a:r>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459068178"/>
                  </a:ext>
                </a:extLst>
              </a:tr>
              <a:tr h="192000">
                <a:tc>
                  <a:txBody>
                    <a:bodyPr/>
                    <a:lstStyle/>
                    <a:p>
                      <a:r>
                        <a:rPr kumimoji="1" lang="en-US" altLang="ja-JP" sz="1100" b="1" dirty="0"/>
                        <a:t>Web</a:t>
                      </a:r>
                      <a:r>
                        <a:rPr kumimoji="1" lang="ja-JP" altLang="en-US" sz="1100" b="1" dirty="0"/>
                        <a:t>サーバ</a:t>
                      </a:r>
                    </a:p>
                  </a:txBody>
                  <a:tcPr marL="48000" marR="48000" marT="0" marB="0">
                    <a:solidFill>
                      <a:schemeClr val="bg1"/>
                    </a:solidFill>
                  </a:tcPr>
                </a:tc>
                <a:tc>
                  <a:txBody>
                    <a:bodyPr/>
                    <a:lstStyle/>
                    <a:p>
                      <a:r>
                        <a:rPr kumimoji="1" lang="en-US" altLang="ja-JP" sz="1100" b="1" dirty="0"/>
                        <a:t>#1</a:t>
                      </a:r>
                      <a:endParaRPr kumimoji="1" lang="ja-JP" altLang="en-US" sz="1100" b="1" dirty="0"/>
                    </a:p>
                  </a:txBody>
                  <a:tcPr marL="48000" marR="48000" marT="0" marB="0">
                    <a:solidFill>
                      <a:schemeClr val="bg1"/>
                    </a:solidFill>
                  </a:tcPr>
                </a:tc>
                <a:tc>
                  <a:txBody>
                    <a:bodyPr/>
                    <a:lstStyle/>
                    <a:p>
                      <a:r>
                        <a:rPr kumimoji="1" lang="en-US" altLang="ja-JP" sz="1100" b="1" dirty="0"/>
                        <a:t>web001</a:t>
                      </a:r>
                      <a:endParaRPr kumimoji="1" lang="ja-JP" altLang="en-US" sz="1100" b="1" dirty="0"/>
                    </a:p>
                  </a:txBody>
                  <a:tcPr marL="48000" marR="48000" marT="0" marB="0">
                    <a:solidFill>
                      <a:schemeClr val="bg1"/>
                    </a:solidFill>
                  </a:tcPr>
                </a:tc>
                <a:tc>
                  <a:txBody>
                    <a:bodyPr/>
                    <a:lstStyle/>
                    <a:p>
                      <a:r>
                        <a:rPr kumimoji="1" lang="en-US" altLang="ja-JP" sz="1100" b="1" dirty="0"/>
                        <a:t>WinServer2019</a:t>
                      </a:r>
                      <a:endParaRPr kumimoji="1" lang="ja-JP" altLang="en-US" sz="1100" b="1" dirty="0"/>
                    </a:p>
                  </a:txBody>
                  <a:tcPr marL="48000" marR="48000" marT="0" marB="0">
                    <a:solidFill>
                      <a:schemeClr val="bg1"/>
                    </a:solidFill>
                  </a:tcPr>
                </a:tc>
                <a:extLst>
                  <a:ext uri="{0D108BD9-81ED-4DB2-BD59-A6C34878D82A}">
                    <a16:rowId xmlns:a16="http://schemas.microsoft.com/office/drawing/2014/main" val="673664836"/>
                  </a:ext>
                </a:extLst>
              </a:tr>
              <a:tr h="192000">
                <a:tc>
                  <a:txBody>
                    <a:bodyPr/>
                    <a:lstStyle/>
                    <a:p>
                      <a:r>
                        <a:rPr kumimoji="1" lang="en-US" altLang="ja-JP" sz="1100" b="1" dirty="0"/>
                        <a:t>Web</a:t>
                      </a:r>
                      <a:r>
                        <a:rPr kumimoji="1" lang="ja-JP" altLang="en-US" sz="1100" b="1" dirty="0"/>
                        <a:t>サーバ</a:t>
                      </a:r>
                    </a:p>
                  </a:txBody>
                  <a:tcPr marL="48000" marR="48000" marT="0" marB="0">
                    <a:solidFill>
                      <a:schemeClr val="bg1"/>
                    </a:solidFill>
                  </a:tcPr>
                </a:tc>
                <a:tc>
                  <a:txBody>
                    <a:bodyPr/>
                    <a:lstStyle/>
                    <a:p>
                      <a:r>
                        <a:rPr kumimoji="1" lang="en-US" altLang="ja-JP" sz="1100" b="1" dirty="0"/>
                        <a:t>#2</a:t>
                      </a:r>
                      <a:endParaRPr kumimoji="1" lang="ja-JP" altLang="en-US" sz="1100" b="1" dirty="0"/>
                    </a:p>
                  </a:txBody>
                  <a:tcPr marL="48000" marR="48000" marT="0" marB="0">
                    <a:solidFill>
                      <a:schemeClr val="bg1"/>
                    </a:solidFill>
                  </a:tcPr>
                </a:tc>
                <a:tc>
                  <a:txBody>
                    <a:bodyPr/>
                    <a:lstStyle/>
                    <a:p>
                      <a:r>
                        <a:rPr kumimoji="1" lang="en-US" altLang="ja-JP" sz="1100" b="1" dirty="0"/>
                        <a:t>web002</a:t>
                      </a:r>
                      <a:endParaRPr kumimoji="1" lang="ja-JP" altLang="en-US" sz="1100" b="1" dirty="0"/>
                    </a:p>
                  </a:txBody>
                  <a:tcPr marL="48000" marR="48000" marT="0" marB="0">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t>RHEL8</a:t>
                      </a:r>
                      <a:endParaRPr kumimoji="1" lang="ja-JP" altLang="en-US" sz="1100" b="1" dirty="0"/>
                    </a:p>
                  </a:txBody>
                  <a:tcPr marL="48000" marR="48000" marT="0" marB="0">
                    <a:solidFill>
                      <a:schemeClr val="bg1"/>
                    </a:solidFill>
                  </a:tcPr>
                </a:tc>
                <a:extLst>
                  <a:ext uri="{0D108BD9-81ED-4DB2-BD59-A6C34878D82A}">
                    <a16:rowId xmlns:a16="http://schemas.microsoft.com/office/drawing/2014/main" val="3042717453"/>
                  </a:ext>
                </a:extLst>
              </a:tr>
              <a:tr h="192000">
                <a:tc>
                  <a:txBody>
                    <a:bodyPr/>
                    <a:lstStyle/>
                    <a:p>
                      <a:r>
                        <a:rPr kumimoji="1" lang="en-US" altLang="ja-JP" sz="1100" b="1" dirty="0"/>
                        <a:t>AP</a:t>
                      </a:r>
                      <a:r>
                        <a:rPr kumimoji="1" lang="ja-JP" altLang="en-US" sz="1100" b="1" dirty="0"/>
                        <a:t>サーバ</a:t>
                      </a:r>
                    </a:p>
                  </a:txBody>
                  <a:tcPr marL="48000" marR="48000" marT="0" marB="0">
                    <a:solidFill>
                      <a:schemeClr val="bg1"/>
                    </a:solidFill>
                  </a:tcPr>
                </a:tc>
                <a:tc>
                  <a:txBody>
                    <a:bodyPr/>
                    <a:lstStyle/>
                    <a:p>
                      <a:r>
                        <a:rPr kumimoji="1" lang="en-US" altLang="ja-JP" sz="1100" b="1" dirty="0"/>
                        <a:t>#1</a:t>
                      </a:r>
                      <a:endParaRPr kumimoji="1" lang="ja-JP" altLang="en-US" sz="1100" b="1" dirty="0"/>
                    </a:p>
                  </a:txBody>
                  <a:tcPr marL="48000" marR="48000" marT="0" marB="0">
                    <a:solidFill>
                      <a:schemeClr val="bg1"/>
                    </a:solidFill>
                  </a:tcPr>
                </a:tc>
                <a:tc>
                  <a:txBody>
                    <a:bodyPr/>
                    <a:lstStyle/>
                    <a:p>
                      <a:r>
                        <a:rPr kumimoji="1" lang="en-US" altLang="ja-JP" sz="1100" b="1" dirty="0"/>
                        <a:t>apsvr001</a:t>
                      </a:r>
                      <a:endParaRPr kumimoji="1" lang="ja-JP" altLang="en-US" sz="1100" b="1" dirty="0"/>
                    </a:p>
                  </a:txBody>
                  <a:tcPr marL="48000" marR="48000" marT="0" marB="0">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t>RHEL8</a:t>
                      </a:r>
                      <a:endParaRPr kumimoji="1" lang="ja-JP" altLang="en-US" sz="1100" b="1" dirty="0"/>
                    </a:p>
                  </a:txBody>
                  <a:tcPr marL="48000" marR="48000" marT="0" marB="0">
                    <a:solidFill>
                      <a:schemeClr val="bg1"/>
                    </a:solidFill>
                  </a:tcPr>
                </a:tc>
                <a:extLst>
                  <a:ext uri="{0D108BD9-81ED-4DB2-BD59-A6C34878D82A}">
                    <a16:rowId xmlns:a16="http://schemas.microsoft.com/office/drawing/2014/main" val="10004"/>
                  </a:ext>
                </a:extLst>
              </a:tr>
            </a:tbl>
          </a:graphicData>
        </a:graphic>
      </p:graphicFrame>
      <p:graphicFrame>
        <p:nvGraphicFramePr>
          <p:cNvPr id="79" name="表 78"/>
          <p:cNvGraphicFramePr>
            <a:graphicFrameLocks noGrp="1"/>
          </p:cNvGraphicFramePr>
          <p:nvPr/>
        </p:nvGraphicFramePr>
        <p:xfrm>
          <a:off x="7399211" y="2296704"/>
          <a:ext cx="1150252" cy="960000"/>
        </p:xfrm>
        <a:graphic>
          <a:graphicData uri="http://schemas.openxmlformats.org/drawingml/2006/table">
            <a:tbl>
              <a:tblPr firstRow="1" bandRow="1">
                <a:tableStyleId>{5940675A-B579-460E-94D1-54222C63F5DA}</a:tableStyleId>
              </a:tblPr>
              <a:tblGrid>
                <a:gridCol w="1150252">
                  <a:extLst>
                    <a:ext uri="{9D8B030D-6E8A-4147-A177-3AD203B41FA5}">
                      <a16:colId xmlns:a16="http://schemas.microsoft.com/office/drawing/2014/main" val="2720522522"/>
                    </a:ext>
                  </a:extLst>
                </a:gridCol>
              </a:tblGrid>
              <a:tr h="192000">
                <a:tc>
                  <a:txBody>
                    <a:bodyPr/>
                    <a:lstStyle/>
                    <a:p>
                      <a:r>
                        <a:rPr kumimoji="1" lang="ja-JP" altLang="en-US" sz="1100" b="1" dirty="0"/>
                        <a:t>サーバ種別</a:t>
                      </a:r>
                    </a:p>
                  </a:txBody>
                  <a:tcPr marL="48000" marR="4800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0270992"/>
                  </a:ext>
                </a:extLst>
              </a:tr>
              <a:tr h="192000">
                <a:tc>
                  <a:txBody>
                    <a:bodyPr/>
                    <a:lstStyle/>
                    <a:p>
                      <a:r>
                        <a:rPr kumimoji="1" lang="ja-JP" altLang="en-US" sz="1100" b="1" dirty="0"/>
                        <a:t>サーバ種別</a:t>
                      </a:r>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459068178"/>
                  </a:ext>
                </a:extLst>
              </a:tr>
              <a:tr h="192000">
                <a:tc>
                  <a:txBody>
                    <a:bodyPr/>
                    <a:lstStyle/>
                    <a:p>
                      <a:r>
                        <a:rPr kumimoji="1" lang="en-US" altLang="ja-JP" sz="1100" b="1" dirty="0"/>
                        <a:t>Web</a:t>
                      </a:r>
                      <a:r>
                        <a:rPr kumimoji="1" lang="ja-JP" altLang="en-US" sz="1100" b="1" dirty="0"/>
                        <a:t>サーバ</a:t>
                      </a:r>
                    </a:p>
                  </a:txBody>
                  <a:tcPr marL="48000" marR="48000" marT="0" marB="0">
                    <a:solidFill>
                      <a:schemeClr val="bg1"/>
                    </a:solidFill>
                  </a:tcPr>
                </a:tc>
                <a:extLst>
                  <a:ext uri="{0D108BD9-81ED-4DB2-BD59-A6C34878D82A}">
                    <a16:rowId xmlns:a16="http://schemas.microsoft.com/office/drawing/2014/main" val="673664836"/>
                  </a:ext>
                </a:extLst>
              </a:tr>
              <a:tr h="192000">
                <a:tc>
                  <a:txBody>
                    <a:bodyPr/>
                    <a:lstStyle/>
                    <a:p>
                      <a:r>
                        <a:rPr kumimoji="1" lang="en-US" altLang="ja-JP" sz="1100" b="1" dirty="0"/>
                        <a:t>DB</a:t>
                      </a:r>
                      <a:r>
                        <a:rPr kumimoji="1" lang="ja-JP" altLang="en-US" sz="1100" b="1" dirty="0"/>
                        <a:t>サーバ</a:t>
                      </a:r>
                    </a:p>
                  </a:txBody>
                  <a:tcPr marL="48000" marR="48000" marT="0" marB="0">
                    <a:solidFill>
                      <a:schemeClr val="bg1"/>
                    </a:solidFill>
                  </a:tcPr>
                </a:tc>
                <a:extLst>
                  <a:ext uri="{0D108BD9-81ED-4DB2-BD59-A6C34878D82A}">
                    <a16:rowId xmlns:a16="http://schemas.microsoft.com/office/drawing/2014/main" val="3419434209"/>
                  </a:ext>
                </a:extLst>
              </a:tr>
              <a:tr h="192000">
                <a:tc>
                  <a:txBody>
                    <a:bodyPr/>
                    <a:lstStyle/>
                    <a:p>
                      <a:r>
                        <a:rPr kumimoji="1" lang="en-US" altLang="ja-JP" sz="1100" b="1" dirty="0"/>
                        <a:t>AP</a:t>
                      </a:r>
                      <a:r>
                        <a:rPr kumimoji="1" lang="ja-JP" altLang="en-US" sz="1100" b="1" dirty="0"/>
                        <a:t>サーバ</a:t>
                      </a:r>
                    </a:p>
                  </a:txBody>
                  <a:tcPr marL="48000" marR="48000" marT="0" marB="0">
                    <a:solidFill>
                      <a:schemeClr val="bg1"/>
                    </a:solidFill>
                  </a:tcPr>
                </a:tc>
                <a:extLst>
                  <a:ext uri="{0D108BD9-81ED-4DB2-BD59-A6C34878D82A}">
                    <a16:rowId xmlns:a16="http://schemas.microsoft.com/office/drawing/2014/main" val="2656584651"/>
                  </a:ext>
                </a:extLst>
              </a:tr>
            </a:tbl>
          </a:graphicData>
        </a:graphic>
      </p:graphicFrame>
      <p:cxnSp>
        <p:nvCxnSpPr>
          <p:cNvPr id="80" name="直線矢印コネクタ 79"/>
          <p:cNvCxnSpPr>
            <a:stCxn id="77" idx="2"/>
          </p:cNvCxnSpPr>
          <p:nvPr/>
        </p:nvCxnSpPr>
        <p:spPr>
          <a:xfrm>
            <a:off x="10271036" y="3261359"/>
            <a:ext cx="0" cy="35681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a:stCxn id="79" idx="2"/>
          </p:cNvCxnSpPr>
          <p:nvPr/>
        </p:nvCxnSpPr>
        <p:spPr>
          <a:xfrm flipH="1">
            <a:off x="7968260" y="3256704"/>
            <a:ext cx="6077" cy="28907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2" name="表 81"/>
          <p:cNvGraphicFramePr>
            <a:graphicFrameLocks noGrp="1"/>
          </p:cNvGraphicFramePr>
          <p:nvPr/>
        </p:nvGraphicFramePr>
        <p:xfrm>
          <a:off x="7399211" y="4683645"/>
          <a:ext cx="4008914" cy="768000"/>
        </p:xfrm>
        <a:graphic>
          <a:graphicData uri="http://schemas.openxmlformats.org/drawingml/2006/table">
            <a:tbl>
              <a:tblPr firstRow="1" bandRow="1">
                <a:tableStyleId>{5940675A-B579-460E-94D1-54222C63F5DA}</a:tableStyleId>
              </a:tblPr>
              <a:tblGrid>
                <a:gridCol w="540500">
                  <a:extLst>
                    <a:ext uri="{9D8B030D-6E8A-4147-A177-3AD203B41FA5}">
                      <a16:colId xmlns:a16="http://schemas.microsoft.com/office/drawing/2014/main" val="2720522522"/>
                    </a:ext>
                  </a:extLst>
                </a:gridCol>
                <a:gridCol w="1206121">
                  <a:extLst>
                    <a:ext uri="{9D8B030D-6E8A-4147-A177-3AD203B41FA5}">
                      <a16:colId xmlns:a16="http://schemas.microsoft.com/office/drawing/2014/main" val="2288316279"/>
                    </a:ext>
                  </a:extLst>
                </a:gridCol>
                <a:gridCol w="629920">
                  <a:extLst>
                    <a:ext uri="{9D8B030D-6E8A-4147-A177-3AD203B41FA5}">
                      <a16:colId xmlns:a16="http://schemas.microsoft.com/office/drawing/2014/main" val="4270368412"/>
                    </a:ext>
                  </a:extLst>
                </a:gridCol>
                <a:gridCol w="595309">
                  <a:extLst>
                    <a:ext uri="{9D8B030D-6E8A-4147-A177-3AD203B41FA5}">
                      <a16:colId xmlns:a16="http://schemas.microsoft.com/office/drawing/2014/main" val="1022849353"/>
                    </a:ext>
                  </a:extLst>
                </a:gridCol>
                <a:gridCol w="1037064">
                  <a:extLst>
                    <a:ext uri="{9D8B030D-6E8A-4147-A177-3AD203B41FA5}">
                      <a16:colId xmlns:a16="http://schemas.microsoft.com/office/drawing/2014/main" val="49160330"/>
                    </a:ext>
                  </a:extLst>
                </a:gridCol>
              </a:tblGrid>
              <a:tr h="192000">
                <a:tc gridSpan="5">
                  <a:txBody>
                    <a:bodyPr/>
                    <a:lstStyle/>
                    <a:p>
                      <a:r>
                        <a:rPr kumimoji="1" lang="ja-JP" altLang="en-US" sz="1100" b="1" dirty="0"/>
                        <a:t>通信リスト</a:t>
                      </a:r>
                      <a:r>
                        <a:rPr kumimoji="1" lang="en-US" altLang="ja-JP" sz="1100" b="1" dirty="0"/>
                        <a:t>(</a:t>
                      </a:r>
                      <a:r>
                        <a:rPr kumimoji="1" lang="ja-JP" altLang="en-US" sz="1100" b="1" dirty="0"/>
                        <a:t>許可</a:t>
                      </a:r>
                      <a:r>
                        <a:rPr kumimoji="1" lang="en-US" altLang="ja-JP" sz="1100" b="1" dirty="0"/>
                        <a:t>)</a:t>
                      </a:r>
                      <a:endParaRPr kumimoji="1" lang="ja-JP" altLang="en-US" sz="1100" b="1" dirty="0"/>
                    </a:p>
                  </a:txBody>
                  <a:tcPr marL="48000" marR="4800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dirty="0"/>
                    </a:p>
                  </a:txBody>
                  <a:tcPr marL="36000" marR="36000" marT="36000" marB="3600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dirty="0"/>
                    </a:p>
                  </a:txBody>
                  <a:tcPr marL="36000" marR="36000" marT="36000" marB="3600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tc hMerge="1">
                  <a:txBody>
                    <a:bodyPr/>
                    <a:lstStyle/>
                    <a:p>
                      <a:endParaRPr kumimoji="1" lang="ja-JP" altLang="en-US" dirty="0"/>
                    </a:p>
                  </a:txBody>
                  <a:tcPr marL="36000" marR="36000" marT="36000" marB="3600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0270992"/>
                  </a:ext>
                </a:extLst>
              </a:tr>
              <a:tr h="192000">
                <a:tc>
                  <a:txBody>
                    <a:bodyPr/>
                    <a:lstStyle/>
                    <a:p>
                      <a:r>
                        <a:rPr kumimoji="1" lang="ja-JP" altLang="en-US" sz="1100" b="1" dirty="0"/>
                        <a:t>通信№</a:t>
                      </a:r>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kumimoji="1" lang="en-US" altLang="ja-JP" sz="1100" b="1" dirty="0"/>
                        <a:t>FROM</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r>
                        <a:rPr kumimoji="1" lang="ja-JP" altLang="en-US" sz="1100" b="1" dirty="0"/>
                        <a:t>プロトコル</a:t>
                      </a:r>
                    </a:p>
                  </a:txBody>
                  <a:tcPr marL="48000" marR="4800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kumimoji="1" lang="ja-JP" altLang="en-US"/>
                    </a:p>
                  </a:txBody>
                  <a:tcPr/>
                </a:tc>
                <a:tc>
                  <a:txBody>
                    <a:bodyPr/>
                    <a:lstStyle/>
                    <a:p>
                      <a:r>
                        <a:rPr kumimoji="1" lang="en-US" altLang="ja-JP" sz="1100" b="1" dirty="0"/>
                        <a:t>TO</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459068178"/>
                  </a:ext>
                </a:extLst>
              </a:tr>
              <a:tr h="192000">
                <a:tc>
                  <a:txBody>
                    <a:bodyPr/>
                    <a:lstStyle/>
                    <a:p>
                      <a:r>
                        <a:rPr kumimoji="1" lang="ja-JP" altLang="en-US" sz="1100" b="1" dirty="0"/>
                        <a:t>①</a:t>
                      </a:r>
                    </a:p>
                  </a:txBody>
                  <a:tcPr marL="48000" marR="48000" marT="0" marB="0">
                    <a:solidFill>
                      <a:schemeClr val="bg1"/>
                    </a:solidFill>
                  </a:tcPr>
                </a:tc>
                <a:tc>
                  <a:txBody>
                    <a:bodyPr/>
                    <a:lstStyle/>
                    <a:p>
                      <a:r>
                        <a:rPr kumimoji="1" lang="en-US" altLang="ja-JP" sz="1100" b="1" dirty="0"/>
                        <a:t>Web</a:t>
                      </a:r>
                      <a:r>
                        <a:rPr kumimoji="1" lang="ja-JP" altLang="en-US" sz="1100" b="1" dirty="0"/>
                        <a:t>サーバ</a:t>
                      </a:r>
                      <a:r>
                        <a:rPr kumimoji="1" lang="en-US" altLang="ja-JP" sz="1100" b="1" dirty="0"/>
                        <a:t>#1</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solidFill>
                  </a:tcPr>
                </a:tc>
                <a:tc>
                  <a:txBody>
                    <a:bodyPr/>
                    <a:lstStyle/>
                    <a:p>
                      <a:r>
                        <a:rPr kumimoji="1" lang="en-US" altLang="ja-JP" sz="1100" b="1" dirty="0"/>
                        <a:t>https</a:t>
                      </a:r>
                      <a:endParaRPr kumimoji="1" lang="ja-JP" altLang="en-US" sz="1100" b="1" dirty="0"/>
                    </a:p>
                  </a:txBody>
                  <a:tcPr marL="48000" marR="4800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r>
                        <a:rPr kumimoji="1" lang="en-US" altLang="ja-JP" sz="1100" b="1" dirty="0" err="1"/>
                        <a:t>tcp</a:t>
                      </a:r>
                      <a:endParaRPr kumimoji="1" lang="ja-JP" altLang="en-US" sz="1100" b="1" dirty="0"/>
                    </a:p>
                  </a:txBody>
                  <a:tcPr marL="48000" marR="48000" marT="0" marB="0">
                    <a:lnL w="12700" cap="flat" cmpd="sng" algn="ctr">
                      <a:solidFill>
                        <a:schemeClr val="tx1"/>
                      </a:solidFill>
                      <a:prstDash val="solid"/>
                      <a:round/>
                      <a:headEnd type="none" w="med" len="med"/>
                      <a:tailEnd type="none" w="med" len="med"/>
                    </a:lnL>
                    <a:solidFill>
                      <a:schemeClr val="bg1"/>
                    </a:solidFill>
                  </a:tcPr>
                </a:tc>
                <a:tc>
                  <a:txBody>
                    <a:bodyPr/>
                    <a:lstStyle/>
                    <a:p>
                      <a:r>
                        <a:rPr kumimoji="1" lang="en-US" altLang="ja-JP" sz="1100" b="1" dirty="0"/>
                        <a:t>AP</a:t>
                      </a:r>
                      <a:r>
                        <a:rPr kumimoji="1" lang="ja-JP" altLang="en-US" sz="1100" b="1" dirty="0"/>
                        <a:t>サーバ</a:t>
                      </a:r>
                      <a:r>
                        <a:rPr kumimoji="1" lang="en-US" altLang="ja-JP" sz="1100" b="1" dirty="0"/>
                        <a:t>#1</a:t>
                      </a:r>
                      <a:endParaRPr kumimoji="1" lang="ja-JP" altLang="en-US" sz="1100" b="1" dirty="0"/>
                    </a:p>
                  </a:txBody>
                  <a:tcPr marL="48000" marR="48000" marT="0" marB="0">
                    <a:solidFill>
                      <a:schemeClr val="bg1"/>
                    </a:solidFill>
                  </a:tcPr>
                </a:tc>
                <a:extLst>
                  <a:ext uri="{0D108BD9-81ED-4DB2-BD59-A6C34878D82A}">
                    <a16:rowId xmlns:a16="http://schemas.microsoft.com/office/drawing/2014/main" val="673664836"/>
                  </a:ext>
                </a:extLst>
              </a:tr>
              <a:tr h="192000">
                <a:tc>
                  <a:txBody>
                    <a:bodyPr/>
                    <a:lstStyle/>
                    <a:p>
                      <a:r>
                        <a:rPr kumimoji="1" lang="ja-JP" altLang="en-US" sz="1100" b="1" dirty="0"/>
                        <a:t>②</a:t>
                      </a:r>
                    </a:p>
                  </a:txBody>
                  <a:tcPr marL="48000" marR="48000" marT="0" marB="0">
                    <a:solidFill>
                      <a:schemeClr val="bg1"/>
                    </a:solidFill>
                  </a:tcPr>
                </a:tc>
                <a:tc>
                  <a:txBody>
                    <a:bodyPr/>
                    <a:lstStyle/>
                    <a:p>
                      <a:r>
                        <a:rPr kumimoji="1" lang="en-US" altLang="ja-JP" sz="1100" b="1" dirty="0"/>
                        <a:t>AP</a:t>
                      </a:r>
                      <a:r>
                        <a:rPr kumimoji="1" lang="ja-JP" altLang="en-US" sz="1100" b="1" dirty="0"/>
                        <a:t>サーバ</a:t>
                      </a:r>
                      <a:r>
                        <a:rPr kumimoji="1" lang="en-US" altLang="ja-JP" sz="1100" b="1" dirty="0"/>
                        <a:t>#1</a:t>
                      </a:r>
                      <a:endParaRPr kumimoji="1" lang="ja-JP" altLang="en-US" sz="1100" b="1" dirty="0"/>
                    </a:p>
                  </a:txBody>
                  <a:tcPr marL="48000" marR="48000" marT="0" marB="0">
                    <a:solidFill>
                      <a:schemeClr val="bg1"/>
                    </a:solidFill>
                  </a:tcPr>
                </a:tc>
                <a:tc>
                  <a:txBody>
                    <a:bodyPr/>
                    <a:lstStyle/>
                    <a:p>
                      <a:r>
                        <a:rPr kumimoji="1" lang="en-US" altLang="ja-JP" sz="1100" b="1" dirty="0"/>
                        <a:t>ODBC</a:t>
                      </a:r>
                      <a:endParaRPr kumimoji="1" lang="ja-JP" altLang="en-US" sz="1100" b="1" dirty="0"/>
                    </a:p>
                  </a:txBody>
                  <a:tcPr marL="48000" marR="48000" marT="0" marB="0">
                    <a:lnR w="12700" cap="flat" cmpd="sng" algn="ctr">
                      <a:solidFill>
                        <a:schemeClr val="tx1"/>
                      </a:solidFill>
                      <a:prstDash val="solid"/>
                      <a:round/>
                      <a:headEnd type="none" w="med" len="med"/>
                      <a:tailEnd type="none" w="med" len="med"/>
                    </a:lnR>
                    <a:solidFill>
                      <a:schemeClr val="bg1"/>
                    </a:solidFill>
                  </a:tcPr>
                </a:tc>
                <a:tc>
                  <a:txBody>
                    <a:bodyPr/>
                    <a:lstStyle/>
                    <a:p>
                      <a:r>
                        <a:rPr kumimoji="1" lang="en-US" altLang="ja-JP" sz="1100" b="1" dirty="0" err="1"/>
                        <a:t>tcp</a:t>
                      </a:r>
                      <a:endParaRPr kumimoji="1" lang="ja-JP" altLang="en-US" sz="1100" b="1" dirty="0"/>
                    </a:p>
                  </a:txBody>
                  <a:tcPr marL="48000" marR="48000" marT="0" marB="0">
                    <a:lnL w="12700" cap="flat" cmpd="sng" algn="ctr">
                      <a:solidFill>
                        <a:schemeClr val="tx1"/>
                      </a:solidFill>
                      <a:prstDash val="solid"/>
                      <a:round/>
                      <a:headEnd type="none" w="med" len="med"/>
                      <a:tailEnd type="none" w="med" len="med"/>
                    </a:lnL>
                    <a:solidFill>
                      <a:schemeClr val="bg1"/>
                    </a:solidFill>
                  </a:tcPr>
                </a:tc>
                <a:tc>
                  <a:txBody>
                    <a:bodyPr/>
                    <a:lstStyle/>
                    <a:p>
                      <a:r>
                        <a:rPr kumimoji="1" lang="en-US" altLang="ja-JP" sz="1100" b="1" dirty="0"/>
                        <a:t>DB</a:t>
                      </a:r>
                      <a:r>
                        <a:rPr kumimoji="1" lang="ja-JP" altLang="en-US" sz="1100" b="1" dirty="0"/>
                        <a:t>サーバ</a:t>
                      </a:r>
                      <a:r>
                        <a:rPr kumimoji="1" lang="en-US" altLang="ja-JP" sz="1100" b="1" dirty="0"/>
                        <a:t>#1</a:t>
                      </a:r>
                      <a:endParaRPr kumimoji="1" lang="ja-JP" altLang="en-US" sz="1100" b="1" dirty="0"/>
                    </a:p>
                  </a:txBody>
                  <a:tcPr marL="48000" marR="48000" marT="0" marB="0">
                    <a:solidFill>
                      <a:schemeClr val="bg1"/>
                    </a:solidFill>
                  </a:tcPr>
                </a:tc>
                <a:extLst>
                  <a:ext uri="{0D108BD9-81ED-4DB2-BD59-A6C34878D82A}">
                    <a16:rowId xmlns:a16="http://schemas.microsoft.com/office/drawing/2014/main" val="1729277020"/>
                  </a:ext>
                </a:extLst>
              </a:tr>
            </a:tbl>
          </a:graphicData>
        </a:graphic>
      </p:graphicFrame>
      <p:cxnSp>
        <p:nvCxnSpPr>
          <p:cNvPr id="83" name="直線矢印コネクタ 82"/>
          <p:cNvCxnSpPr/>
          <p:nvPr/>
        </p:nvCxnSpPr>
        <p:spPr>
          <a:xfrm>
            <a:off x="7784392" y="4409172"/>
            <a:ext cx="2748696" cy="43363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p:nvPr/>
        </p:nvCxnSpPr>
        <p:spPr>
          <a:xfrm>
            <a:off x="7784393" y="4398889"/>
            <a:ext cx="610100" cy="44392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右矢印 28"/>
          <p:cNvSpPr/>
          <p:nvPr/>
        </p:nvSpPr>
        <p:spPr bwMode="auto">
          <a:xfrm>
            <a:off x="4648592" y="3822225"/>
            <a:ext cx="2344219" cy="646176"/>
          </a:xfrm>
          <a:prstGeom prst="rightArrow">
            <a:avLst/>
          </a:prstGeom>
          <a:solidFill>
            <a:schemeClr val="accent6"/>
          </a:soli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867" b="1" dirty="0">
                <a:solidFill>
                  <a:schemeClr val="bg1"/>
                </a:solidFill>
                <a:latin typeface="+mj-ea"/>
                <a:ea typeface="+mj-ea"/>
              </a:rPr>
              <a:t>正規化</a:t>
            </a:r>
          </a:p>
        </p:txBody>
      </p:sp>
      <p:grpSp>
        <p:nvGrpSpPr>
          <p:cNvPr id="72" name="グループ化 71"/>
          <p:cNvGrpSpPr/>
          <p:nvPr/>
        </p:nvGrpSpPr>
        <p:grpSpPr>
          <a:xfrm>
            <a:off x="5466488" y="2939008"/>
            <a:ext cx="609600" cy="649016"/>
            <a:chOff x="530490" y="3113413"/>
            <a:chExt cx="457200" cy="486762"/>
          </a:xfrm>
        </p:grpSpPr>
        <p:sp>
          <p:nvSpPr>
            <p:cNvPr id="73" name="正方形/長方形 72"/>
            <p:cNvSpPr/>
            <p:nvPr/>
          </p:nvSpPr>
          <p:spPr bwMode="auto">
            <a:xfrm>
              <a:off x="530490" y="3113413"/>
              <a:ext cx="457200" cy="486762"/>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74" name="グループ化 73"/>
            <p:cNvGrpSpPr>
              <a:grpSpLocks noChangeAspect="1"/>
            </p:cNvGrpSpPr>
            <p:nvPr/>
          </p:nvGrpSpPr>
          <p:grpSpPr bwMode="gray">
            <a:xfrm>
              <a:off x="561302" y="3377553"/>
              <a:ext cx="175160" cy="195072"/>
              <a:chOff x="863600" y="1071564"/>
              <a:chExt cx="823913" cy="917576"/>
            </a:xfrm>
          </p:grpSpPr>
          <p:sp>
            <p:nvSpPr>
              <p:cNvPr id="92" name="フリーフォーム 9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75" name="グループ化 74"/>
            <p:cNvGrpSpPr>
              <a:grpSpLocks noChangeAspect="1"/>
            </p:cNvGrpSpPr>
            <p:nvPr/>
          </p:nvGrpSpPr>
          <p:grpSpPr bwMode="gray">
            <a:xfrm>
              <a:off x="769750" y="3373419"/>
              <a:ext cx="175160" cy="195072"/>
              <a:chOff x="863600" y="1071564"/>
              <a:chExt cx="823913" cy="917576"/>
            </a:xfrm>
          </p:grpSpPr>
          <p:sp>
            <p:nvSpPr>
              <p:cNvPr id="90" name="フリーフォーム 8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76" name="グループ化 75"/>
            <p:cNvGrpSpPr>
              <a:grpSpLocks noChangeAspect="1"/>
            </p:cNvGrpSpPr>
            <p:nvPr/>
          </p:nvGrpSpPr>
          <p:grpSpPr bwMode="gray">
            <a:xfrm>
              <a:off x="561302" y="3140082"/>
              <a:ext cx="175160" cy="195072"/>
              <a:chOff x="863600" y="1071564"/>
              <a:chExt cx="823913" cy="917576"/>
            </a:xfrm>
          </p:grpSpPr>
          <p:sp>
            <p:nvSpPr>
              <p:cNvPr id="88" name="フリーフォーム 8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8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85" name="グループ化 84"/>
            <p:cNvGrpSpPr>
              <a:grpSpLocks noChangeAspect="1"/>
            </p:cNvGrpSpPr>
            <p:nvPr/>
          </p:nvGrpSpPr>
          <p:grpSpPr bwMode="gray">
            <a:xfrm>
              <a:off x="768906" y="3140082"/>
              <a:ext cx="175160" cy="195072"/>
              <a:chOff x="863600" y="1071564"/>
              <a:chExt cx="823913" cy="917576"/>
            </a:xfrm>
          </p:grpSpPr>
          <p:sp>
            <p:nvSpPr>
              <p:cNvPr id="86" name="フリーフォーム 8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8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sp>
        <p:nvSpPr>
          <p:cNvPr id="46" name="下矢印 45"/>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5" name="角丸四角形 4"/>
          <p:cNvSpPr/>
          <p:nvPr/>
        </p:nvSpPr>
        <p:spPr bwMode="auto">
          <a:xfrm>
            <a:off x="423881" y="2400460"/>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設計情報の正規化</a:t>
            </a:r>
          </a:p>
        </p:txBody>
      </p:sp>
      <p:sp>
        <p:nvSpPr>
          <p:cNvPr id="6" name="角丸四角形 5"/>
          <p:cNvSpPr/>
          <p:nvPr/>
        </p:nvSpPr>
        <p:spPr bwMode="auto">
          <a:xfrm>
            <a:off x="431373" y="33408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Exastro</a:t>
            </a:r>
            <a:r>
              <a:rPr lang="en-US" altLang="ja-JP" sz="1600" b="1" dirty="0"/>
              <a:t> IT Automation</a:t>
            </a:r>
            <a:br>
              <a:rPr lang="en-US" altLang="ja-JP" sz="1600" b="1" dirty="0"/>
            </a:br>
            <a:r>
              <a:rPr lang="en-US" altLang="ja-JP" sz="1600" b="1" dirty="0"/>
              <a:t>(CMDB)</a:t>
            </a:r>
            <a:r>
              <a:rPr lang="ja-JP" altLang="en-US" sz="1600" b="1" dirty="0"/>
              <a:t>の構築</a:t>
            </a:r>
          </a:p>
        </p:txBody>
      </p:sp>
      <p:sp>
        <p:nvSpPr>
          <p:cNvPr id="8" name="角丸四角形 7"/>
          <p:cNvSpPr/>
          <p:nvPr/>
        </p:nvSpPr>
        <p:spPr bwMode="auto">
          <a:xfrm>
            <a:off x="423879" y="4307729"/>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への</a:t>
            </a:r>
            <a:endParaRPr lang="en-US" altLang="ja-JP" sz="1600" b="1" dirty="0"/>
          </a:p>
          <a:p>
            <a:pPr algn="ctr"/>
            <a:r>
              <a:rPr lang="ja-JP" altLang="en-US" sz="1600" b="1" dirty="0"/>
              <a:t>情報投入</a:t>
            </a:r>
          </a:p>
        </p:txBody>
      </p:sp>
      <p:sp>
        <p:nvSpPr>
          <p:cNvPr id="35" name="角丸四角形 34"/>
          <p:cNvSpPr/>
          <p:nvPr/>
        </p:nvSpPr>
        <p:spPr bwMode="auto">
          <a:xfrm>
            <a:off x="431373" y="143508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設計情報の管理帳票の収集</a:t>
            </a:r>
          </a:p>
        </p:txBody>
      </p:sp>
      <p:sp>
        <p:nvSpPr>
          <p:cNvPr id="47" name="角丸四角形 46"/>
          <p:cNvSpPr/>
          <p:nvPr/>
        </p:nvSpPr>
        <p:spPr bwMode="auto">
          <a:xfrm>
            <a:off x="423878" y="52609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の活用</a:t>
            </a:r>
            <a:endParaRPr lang="en-US" altLang="ja-JP" sz="1600" b="1" dirty="0"/>
          </a:p>
        </p:txBody>
      </p:sp>
      <p:sp>
        <p:nvSpPr>
          <p:cNvPr id="48" name="正方形/長方形 47"/>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49" name="正方形/長方形 48"/>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タスクの説明</a:t>
            </a:r>
          </a:p>
        </p:txBody>
      </p:sp>
      <p:sp>
        <p:nvSpPr>
          <p:cNvPr id="50" name="正方形/長方形 49"/>
          <p:cNvSpPr/>
          <p:nvPr/>
        </p:nvSpPr>
        <p:spPr bwMode="auto">
          <a:xfrm>
            <a:off x="3013449" y="5650584"/>
            <a:ext cx="8937251" cy="830656"/>
          </a:xfrm>
          <a:prstGeom prst="rect">
            <a:avLst/>
          </a:prstGeom>
          <a:solidFill>
            <a:schemeClr val="accent2">
              <a:lumMod val="10000"/>
              <a:lumOff val="9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ea typeface="+mj-ea"/>
              </a:rPr>
              <a:t>　　　 ① </a:t>
            </a:r>
            <a:r>
              <a:rPr lang="ja-JP" altLang="en-US" sz="2133" b="1" dirty="0">
                <a:latin typeface="+mj-ea"/>
              </a:rPr>
              <a:t>設計情報の仕分けを行う</a:t>
            </a:r>
          </a:p>
          <a:p>
            <a:r>
              <a:rPr lang="en-US" altLang="ja-JP" sz="2133" b="1" dirty="0">
                <a:latin typeface="+mj-ea"/>
              </a:rPr>
              <a:t>          </a:t>
            </a:r>
            <a:r>
              <a:rPr lang="ja-JP" altLang="en-US" sz="2133" b="1" dirty="0">
                <a:latin typeface="+mj-ea"/>
              </a:rPr>
              <a:t>② 設計情報の項目</a:t>
            </a:r>
            <a:r>
              <a:rPr lang="en-US" altLang="ja-JP" sz="2133" b="1" dirty="0">
                <a:latin typeface="+mj-ea"/>
              </a:rPr>
              <a:t>(</a:t>
            </a:r>
            <a:r>
              <a:rPr lang="ja-JP" altLang="en-US" sz="2133" b="1" dirty="0">
                <a:latin typeface="+mj-ea"/>
              </a:rPr>
              <a:t>表の列</a:t>
            </a:r>
            <a:r>
              <a:rPr lang="en-US" altLang="ja-JP" sz="2133" b="1" dirty="0">
                <a:latin typeface="+mj-ea"/>
              </a:rPr>
              <a:t>)</a:t>
            </a:r>
            <a:r>
              <a:rPr lang="ja-JP" altLang="en-US" sz="2133" b="1" dirty="0">
                <a:latin typeface="+mj-ea"/>
              </a:rPr>
              <a:t>を整理する</a:t>
            </a:r>
          </a:p>
        </p:txBody>
      </p:sp>
      <p:sp>
        <p:nvSpPr>
          <p:cNvPr id="52" name="角丸四角形 51"/>
          <p:cNvSpPr/>
          <p:nvPr/>
        </p:nvSpPr>
        <p:spPr bwMode="auto">
          <a:xfrm rot="20999056">
            <a:off x="2783012" y="5643359"/>
            <a:ext cx="1150632"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55" name="下矢印 54"/>
          <p:cNvSpPr/>
          <p:nvPr/>
        </p:nvSpPr>
        <p:spPr bwMode="auto">
          <a:xfrm>
            <a:off x="10881360" y="5707694"/>
            <a:ext cx="1069992" cy="726292"/>
          </a:xfrm>
          <a:prstGeom prst="downArrow">
            <a:avLst>
              <a:gd name="adj1" fmla="val 58557"/>
              <a:gd name="adj2" fmla="val 35509"/>
            </a:avLst>
          </a:prstGeom>
          <a:solidFill>
            <a:srgbClr val="FFFF00"/>
          </a:solidFill>
          <a:ln w="25400">
            <a:solidFill>
              <a:schemeClr val="tx2">
                <a:lumMod val="90000"/>
                <a:lumOff val="10000"/>
              </a:schemeClr>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067" b="1" dirty="0">
              <a:latin typeface="+mj-ea"/>
              <a:ea typeface="+mj-ea"/>
            </a:endParaRPr>
          </a:p>
          <a:p>
            <a:pPr algn="ctr"/>
            <a:r>
              <a:rPr lang="ja-JP" altLang="en-US" sz="1600" b="1" dirty="0">
                <a:latin typeface="+mj-ea"/>
                <a:ea typeface="+mj-ea"/>
              </a:rPr>
              <a:t>詳細</a:t>
            </a:r>
            <a:endParaRPr lang="en-US" altLang="ja-JP" sz="1600" b="1" dirty="0">
              <a:latin typeface="+mj-ea"/>
              <a:ea typeface="+mj-ea"/>
            </a:endParaRPr>
          </a:p>
          <a:p>
            <a:pPr algn="ctr"/>
            <a:r>
              <a:rPr lang="ja-JP" altLang="en-US" sz="1600" b="1" dirty="0">
                <a:latin typeface="+mj-ea"/>
                <a:ea typeface="+mj-ea"/>
              </a:rPr>
              <a:t>次頁</a:t>
            </a:r>
          </a:p>
        </p:txBody>
      </p:sp>
    </p:spTree>
    <p:extLst>
      <p:ext uri="{BB962C8B-B14F-4D97-AF65-F5344CB8AC3E}">
        <p14:creationId xmlns:p14="http://schemas.microsoft.com/office/powerpoint/2010/main" val="1741935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1</a:t>
            </a:r>
            <a:r>
              <a:rPr lang="ja-JP" altLang="en-US" dirty="0"/>
              <a:t>：設計情報の一元管理</a:t>
            </a:r>
            <a:endParaRPr kumimoji="1" lang="ja-JP" altLang="en-US" dirty="0"/>
          </a:p>
        </p:txBody>
      </p:sp>
      <p:sp>
        <p:nvSpPr>
          <p:cNvPr id="12" name="正方形/長方形 11"/>
          <p:cNvSpPr/>
          <p:nvPr/>
        </p:nvSpPr>
        <p:spPr bwMode="auto">
          <a:xfrm>
            <a:off x="3013449" y="1312061"/>
            <a:ext cx="8937252" cy="514394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ja-JP" altLang="en-US" sz="1867" b="1" dirty="0">
                <a:solidFill>
                  <a:schemeClr val="tx1"/>
                </a:solidFill>
                <a:latin typeface="+mj-ea"/>
                <a:ea typeface="+mj-ea"/>
              </a:rPr>
              <a:t>各チームから集めた設計情報は、以下の観点で仕分けを行います。</a:t>
            </a:r>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pPr marL="237061" lvl="1"/>
            <a:r>
              <a:rPr lang="ja-JP" altLang="en-US" sz="1867" b="1" dirty="0">
                <a:solidFill>
                  <a:schemeClr val="tx1"/>
                </a:solidFill>
                <a:latin typeface="+mj-ea"/>
                <a:ea typeface="+mj-ea"/>
              </a:rPr>
              <a:t>① </a:t>
            </a:r>
            <a:r>
              <a:rPr lang="ja-JP" altLang="en-US" sz="1867" b="1" dirty="0">
                <a:solidFill>
                  <a:schemeClr val="tx1"/>
                </a:solidFill>
                <a:latin typeface="+mj-ea"/>
              </a:rPr>
              <a:t>自分のチームに閉じた設計情報か、他のチームと連携している設計情報か</a:t>
            </a:r>
            <a:endParaRPr lang="en-US" altLang="ja-JP" sz="1867" b="1" dirty="0">
              <a:solidFill>
                <a:schemeClr val="tx1"/>
              </a:solidFill>
              <a:latin typeface="+mj-ea"/>
              <a:ea typeface="+mj-ea"/>
            </a:endParaRPr>
          </a:p>
          <a:p>
            <a:pPr marL="846646" lvl="2"/>
            <a:r>
              <a:rPr lang="ja-JP" altLang="en-US" sz="1867" b="1" dirty="0">
                <a:solidFill>
                  <a:schemeClr val="tx1"/>
                </a:solidFill>
                <a:latin typeface="+mj-ea"/>
                <a:ea typeface="+mj-ea"/>
              </a:rPr>
              <a:t>他のチームと連携している情報がある場合、他の情報と分離します。これにより、設計情報を共通化することができます。</a:t>
            </a:r>
            <a:endParaRPr lang="en-US" altLang="ja-JP" sz="1867" b="1" dirty="0">
              <a:solidFill>
                <a:schemeClr val="tx1"/>
              </a:solidFill>
              <a:latin typeface="+mj-ea"/>
              <a:ea typeface="+mj-ea"/>
            </a:endParaRPr>
          </a:p>
          <a:p>
            <a:pPr marL="237061" lvl="1"/>
            <a:endParaRPr lang="en-US" altLang="ja-JP" sz="1867" b="1" dirty="0">
              <a:solidFill>
                <a:schemeClr val="tx1"/>
              </a:solidFill>
              <a:latin typeface="+mj-ea"/>
              <a:ea typeface="+mj-ea"/>
            </a:endParaRPr>
          </a:p>
          <a:p>
            <a:pPr marL="237061" lvl="1"/>
            <a:r>
              <a:rPr lang="ja-JP" altLang="en-US" sz="1867" b="1" dirty="0">
                <a:solidFill>
                  <a:schemeClr val="tx1"/>
                </a:solidFill>
                <a:latin typeface="+mj-ea"/>
                <a:ea typeface="+mj-ea"/>
              </a:rPr>
              <a:t>② </a:t>
            </a:r>
            <a:r>
              <a:rPr lang="en-US" altLang="ja-JP" sz="1867" b="1" dirty="0" err="1">
                <a:solidFill>
                  <a:schemeClr val="tx1"/>
                </a:solidFill>
                <a:latin typeface="+mj-ea"/>
                <a:ea typeface="+mj-ea"/>
              </a:rPr>
              <a:t>Exastro</a:t>
            </a:r>
            <a:r>
              <a:rPr lang="en-US" altLang="ja-JP" sz="1867" b="1" dirty="0">
                <a:solidFill>
                  <a:schemeClr val="tx1"/>
                </a:solidFill>
                <a:latin typeface="+mj-ea"/>
                <a:ea typeface="+mj-ea"/>
              </a:rPr>
              <a:t> ITA</a:t>
            </a:r>
            <a:r>
              <a:rPr lang="ja-JP" altLang="en-US" sz="1867" b="1" dirty="0">
                <a:solidFill>
                  <a:schemeClr val="tx1"/>
                </a:solidFill>
                <a:latin typeface="+mj-ea"/>
                <a:ea typeface="+mj-ea"/>
              </a:rPr>
              <a:t>の画面でプルダウンで選択させるかどうか</a:t>
            </a:r>
            <a:endParaRPr lang="en-US" altLang="ja-JP" sz="1867" b="1" dirty="0">
              <a:solidFill>
                <a:schemeClr val="tx1"/>
              </a:solidFill>
              <a:latin typeface="+mj-ea"/>
              <a:ea typeface="+mj-ea"/>
            </a:endParaRPr>
          </a:p>
          <a:p>
            <a:pPr marL="846646" lvl="2"/>
            <a:r>
              <a:rPr lang="ja-JP" altLang="en-US" sz="1867" b="1" dirty="0">
                <a:solidFill>
                  <a:schemeClr val="tx1"/>
                </a:solidFill>
                <a:latin typeface="+mj-ea"/>
                <a:ea typeface="+mj-ea"/>
              </a:rPr>
              <a:t>設計情報を登録する際、自由記述にするものと、プルダウンから選択式にするものを分けます。選択式にするものは、その値を「マスター」として登録します。</a:t>
            </a:r>
            <a:endParaRPr lang="en-US" altLang="ja-JP" sz="1867" b="1" dirty="0">
              <a:solidFill>
                <a:schemeClr val="tx1"/>
              </a:solidFill>
              <a:latin typeface="+mj-ea"/>
              <a:ea typeface="+mj-ea"/>
            </a:endParaRPr>
          </a:p>
          <a:p>
            <a:pPr marL="237061" lvl="1"/>
            <a:endParaRPr lang="en-US" altLang="ja-JP" sz="1867" b="1" dirty="0">
              <a:solidFill>
                <a:schemeClr val="tx1"/>
              </a:solidFill>
              <a:latin typeface="+mj-ea"/>
              <a:ea typeface="+mj-ea"/>
            </a:endParaRPr>
          </a:p>
          <a:p>
            <a:pPr marL="237061" lvl="1"/>
            <a:r>
              <a:rPr lang="ja-JP" altLang="en-US" sz="1867" b="1" dirty="0">
                <a:solidFill>
                  <a:schemeClr val="tx1"/>
                </a:solidFill>
                <a:latin typeface="+mj-ea"/>
                <a:ea typeface="+mj-ea"/>
              </a:rPr>
              <a:t>③ 設計情報の関係 </a:t>
            </a:r>
            <a:r>
              <a:rPr lang="en-US" altLang="ja-JP" sz="1867" b="1" dirty="0">
                <a:solidFill>
                  <a:schemeClr val="tx1"/>
                </a:solidFill>
                <a:latin typeface="+mj-ea"/>
                <a:ea typeface="+mj-ea"/>
              </a:rPr>
              <a:t>(</a:t>
            </a:r>
            <a:r>
              <a:rPr lang="ja-JP" altLang="en-US" sz="1867" b="1" dirty="0">
                <a:solidFill>
                  <a:schemeClr val="tx1"/>
                </a:solidFill>
                <a:latin typeface="+mj-ea"/>
                <a:ea typeface="+mj-ea"/>
              </a:rPr>
              <a:t>リレーションの設計</a:t>
            </a:r>
            <a:r>
              <a:rPr lang="en-US" altLang="ja-JP" sz="1867" b="1" dirty="0">
                <a:solidFill>
                  <a:schemeClr val="tx1"/>
                </a:solidFill>
                <a:latin typeface="+mj-ea"/>
                <a:ea typeface="+mj-ea"/>
              </a:rPr>
              <a:t>)</a:t>
            </a:r>
          </a:p>
          <a:p>
            <a:pPr marL="846646" lvl="2"/>
            <a:r>
              <a:rPr lang="ja-JP" altLang="en-US" sz="1867" b="1" dirty="0">
                <a:solidFill>
                  <a:schemeClr val="tx1"/>
                </a:solidFill>
                <a:latin typeface="+mj-ea"/>
                <a:ea typeface="+mj-ea"/>
              </a:rPr>
              <a:t>設計情報の関係</a:t>
            </a:r>
            <a:r>
              <a:rPr lang="en-US" altLang="ja-JP" sz="1867" b="1" dirty="0">
                <a:solidFill>
                  <a:schemeClr val="tx1"/>
                </a:solidFill>
                <a:latin typeface="+mj-ea"/>
                <a:ea typeface="+mj-ea"/>
              </a:rPr>
              <a:t>(</a:t>
            </a:r>
            <a:r>
              <a:rPr lang="ja-JP" altLang="en-US" sz="1867" b="1" dirty="0">
                <a:solidFill>
                  <a:schemeClr val="tx1"/>
                </a:solidFill>
                <a:latin typeface="+mj-ea"/>
                <a:ea typeface="+mj-ea"/>
              </a:rPr>
              <a:t>依存関係</a:t>
            </a:r>
            <a:r>
              <a:rPr lang="en-US" altLang="ja-JP" sz="1867" b="1" dirty="0">
                <a:solidFill>
                  <a:schemeClr val="tx1"/>
                </a:solidFill>
                <a:latin typeface="+mj-ea"/>
                <a:ea typeface="+mj-ea"/>
              </a:rPr>
              <a:t>)</a:t>
            </a:r>
            <a:r>
              <a:rPr lang="ja-JP" altLang="en-US" sz="1867" b="1" dirty="0">
                <a:solidFill>
                  <a:schemeClr val="tx1"/>
                </a:solidFill>
                <a:latin typeface="+mj-ea"/>
                <a:ea typeface="+mj-ea"/>
              </a:rPr>
              <a:t>を決めます。これは、設計情報の作成と登録の順序に影響するため、重要です。</a:t>
            </a:r>
            <a:r>
              <a:rPr lang="ja-JP" altLang="en-US" sz="1867" b="1" dirty="0">
                <a:solidFill>
                  <a:schemeClr val="tx1"/>
                </a:solidFill>
                <a:latin typeface="+mj-ea"/>
              </a:rPr>
              <a:t>例えば「サーバ一覧」を作成するためには、その前に「</a:t>
            </a:r>
            <a:r>
              <a:rPr lang="en-US" altLang="ja-JP" sz="1867" b="1" dirty="0">
                <a:solidFill>
                  <a:schemeClr val="tx1"/>
                </a:solidFill>
                <a:latin typeface="+mj-ea"/>
              </a:rPr>
              <a:t>OS</a:t>
            </a:r>
            <a:r>
              <a:rPr lang="ja-JP" altLang="en-US" sz="1867" b="1" dirty="0">
                <a:solidFill>
                  <a:schemeClr val="tx1"/>
                </a:solidFill>
                <a:latin typeface="+mj-ea"/>
              </a:rPr>
              <a:t>種別」の作成と登録が必要になる、などです。</a:t>
            </a:r>
            <a:endParaRPr lang="en-US" altLang="ja-JP" sz="1867" b="1" dirty="0">
              <a:solidFill>
                <a:schemeClr val="tx1"/>
              </a:solidFill>
              <a:latin typeface="+mj-ea"/>
              <a:ea typeface="+mj-ea"/>
            </a:endParaRPr>
          </a:p>
        </p:txBody>
      </p:sp>
      <p:graphicFrame>
        <p:nvGraphicFramePr>
          <p:cNvPr id="15" name="表 14"/>
          <p:cNvGraphicFramePr>
            <a:graphicFrameLocks noGrp="1"/>
          </p:cNvGraphicFramePr>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a:latin typeface="Meiryo UI" panose="020B0604030504040204" pitchFamily="50" charset="-128"/>
                          <a:ea typeface="Meiryo UI" panose="020B0604030504040204" pitchFamily="50" charset="-128"/>
                          <a:cs typeface="Meiryo UI" panose="020B0604030504040204" pitchFamily="50" charset="-128"/>
                        </a:rPr>
                        <a:t>実施するタスク</a:t>
                      </a: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458964347"/>
                  </a:ext>
                </a:extLst>
              </a:tr>
            </a:tbl>
          </a:graphicData>
        </a:graphic>
      </p:graphicFrame>
      <p:sp>
        <p:nvSpPr>
          <p:cNvPr id="16" name="下矢印 15"/>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9" name="下矢印 18"/>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1" name="下矢印 20"/>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3" name="下矢印 12"/>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 name="角丸四角形 17"/>
          <p:cNvSpPr/>
          <p:nvPr/>
        </p:nvSpPr>
        <p:spPr bwMode="auto">
          <a:xfrm>
            <a:off x="431373" y="33408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Exastro</a:t>
            </a:r>
            <a:r>
              <a:rPr lang="en-US" altLang="ja-JP" sz="1600" b="1" dirty="0"/>
              <a:t> IT Automation</a:t>
            </a:r>
            <a:br>
              <a:rPr lang="en-US" altLang="ja-JP" sz="1600" b="1" dirty="0"/>
            </a:br>
            <a:r>
              <a:rPr lang="en-US" altLang="ja-JP" sz="1600" b="1" dirty="0"/>
              <a:t>(CMDB)</a:t>
            </a:r>
            <a:r>
              <a:rPr lang="ja-JP" altLang="en-US" sz="1600" b="1" dirty="0"/>
              <a:t>の構築</a:t>
            </a:r>
          </a:p>
        </p:txBody>
      </p:sp>
      <p:sp>
        <p:nvSpPr>
          <p:cNvPr id="20" name="角丸四角形 19"/>
          <p:cNvSpPr/>
          <p:nvPr/>
        </p:nvSpPr>
        <p:spPr bwMode="auto">
          <a:xfrm>
            <a:off x="423879" y="4307729"/>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への</a:t>
            </a:r>
            <a:endParaRPr lang="en-US" altLang="ja-JP" sz="1600" b="1" dirty="0"/>
          </a:p>
          <a:p>
            <a:pPr algn="ctr"/>
            <a:r>
              <a:rPr lang="ja-JP" altLang="en-US" sz="1600" b="1" dirty="0"/>
              <a:t>情報投入</a:t>
            </a:r>
          </a:p>
        </p:txBody>
      </p:sp>
      <p:sp>
        <p:nvSpPr>
          <p:cNvPr id="14" name="角丸四角形 13"/>
          <p:cNvSpPr/>
          <p:nvPr/>
        </p:nvSpPr>
        <p:spPr bwMode="auto">
          <a:xfrm>
            <a:off x="423881" y="2400460"/>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設計情報の正規化</a:t>
            </a:r>
          </a:p>
        </p:txBody>
      </p:sp>
      <p:sp>
        <p:nvSpPr>
          <p:cNvPr id="23" name="角丸四角形 22"/>
          <p:cNvSpPr/>
          <p:nvPr/>
        </p:nvSpPr>
        <p:spPr bwMode="auto">
          <a:xfrm>
            <a:off x="431373" y="143508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設計情報の管理帳票の収集</a:t>
            </a:r>
          </a:p>
        </p:txBody>
      </p:sp>
      <p:sp>
        <p:nvSpPr>
          <p:cNvPr id="17" name="角丸四角形 16"/>
          <p:cNvSpPr/>
          <p:nvPr/>
        </p:nvSpPr>
        <p:spPr bwMode="auto">
          <a:xfrm>
            <a:off x="423878" y="52609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の活用</a:t>
            </a:r>
            <a:endParaRPr lang="en-US" altLang="ja-JP" sz="1600" b="1" dirty="0"/>
          </a:p>
        </p:txBody>
      </p:sp>
      <p:sp>
        <p:nvSpPr>
          <p:cNvPr id="22" name="正方形/長方形 21"/>
          <p:cNvSpPr/>
          <p:nvPr/>
        </p:nvSpPr>
        <p:spPr bwMode="auto">
          <a:xfrm>
            <a:off x="3013449" y="814630"/>
            <a:ext cx="8937251" cy="497431"/>
          </a:xfrm>
          <a:prstGeom prst="rect">
            <a:avLst/>
          </a:prstGeom>
          <a:solidFill>
            <a:schemeClr val="accent2">
              <a:lumMod val="10000"/>
              <a:lumOff val="9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① </a:t>
            </a:r>
            <a:r>
              <a:rPr lang="ja-JP" altLang="en-US" sz="2400" b="1" dirty="0">
                <a:latin typeface="+mj-ea"/>
              </a:rPr>
              <a:t>設計情報の仕分けを行う</a:t>
            </a:r>
          </a:p>
        </p:txBody>
      </p:sp>
      <p:sp>
        <p:nvSpPr>
          <p:cNvPr id="24" name="角丸四角形 23"/>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Tree>
    <p:extLst>
      <p:ext uri="{BB962C8B-B14F-4D97-AF65-F5344CB8AC3E}">
        <p14:creationId xmlns:p14="http://schemas.microsoft.com/office/powerpoint/2010/main" val="27452057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1</a:t>
            </a:r>
            <a:r>
              <a:rPr lang="ja-JP" altLang="en-US" dirty="0"/>
              <a:t>：設計情報の一元管理</a:t>
            </a:r>
            <a:endParaRPr kumimoji="1" lang="ja-JP" altLang="en-US" dirty="0"/>
          </a:p>
        </p:txBody>
      </p:sp>
      <p:sp>
        <p:nvSpPr>
          <p:cNvPr id="12" name="正方形/長方形 11"/>
          <p:cNvSpPr/>
          <p:nvPr/>
        </p:nvSpPr>
        <p:spPr bwMode="auto">
          <a:xfrm>
            <a:off x="3013449" y="1312061"/>
            <a:ext cx="8937252" cy="514394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ja-JP" altLang="en-US" sz="1867" b="1" dirty="0">
                <a:latin typeface="+mj-ea"/>
                <a:ea typeface="+mj-ea"/>
              </a:rPr>
              <a:t>最終的に、設計情報は表の形にまとめます。そのため表の「列」が何になるかを、</a:t>
            </a:r>
            <a:r>
              <a:rPr lang="ja-JP" altLang="en-US" sz="1867" b="1" dirty="0">
                <a:solidFill>
                  <a:schemeClr val="tx1"/>
                </a:solidFill>
                <a:latin typeface="+mj-ea"/>
                <a:ea typeface="+mj-ea"/>
              </a:rPr>
              <a:t>以下の観点で整理していく必要があります。</a:t>
            </a:r>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pPr marL="239178" lvl="1"/>
            <a:r>
              <a:rPr lang="ja-JP" altLang="en-US" sz="1867" b="1" dirty="0">
                <a:solidFill>
                  <a:schemeClr val="tx1"/>
                </a:solidFill>
                <a:latin typeface="+mj-ea"/>
                <a:ea typeface="+mj-ea"/>
              </a:rPr>
              <a:t>① 設定情報の項目名 </a:t>
            </a:r>
            <a:r>
              <a:rPr lang="en-US" altLang="ja-JP" sz="1867" b="1" dirty="0">
                <a:solidFill>
                  <a:schemeClr val="tx1"/>
                </a:solidFill>
                <a:latin typeface="+mj-ea"/>
                <a:ea typeface="+mj-ea"/>
              </a:rPr>
              <a:t>(</a:t>
            </a:r>
            <a:r>
              <a:rPr lang="ja-JP" altLang="en-US" sz="1867" b="1" dirty="0">
                <a:solidFill>
                  <a:schemeClr val="tx1"/>
                </a:solidFill>
                <a:latin typeface="+mj-ea"/>
                <a:ea typeface="+mj-ea"/>
              </a:rPr>
              <a:t>表の列名</a:t>
            </a:r>
            <a:r>
              <a:rPr lang="en-US" altLang="ja-JP" sz="1867" b="1" dirty="0">
                <a:solidFill>
                  <a:schemeClr val="tx1"/>
                </a:solidFill>
                <a:latin typeface="+mj-ea"/>
                <a:ea typeface="+mj-ea"/>
              </a:rPr>
              <a:t>)</a:t>
            </a:r>
            <a:r>
              <a:rPr lang="ja-JP" altLang="en-US" sz="1867" b="1" dirty="0">
                <a:solidFill>
                  <a:schemeClr val="tx1"/>
                </a:solidFill>
                <a:latin typeface="+mj-ea"/>
                <a:ea typeface="+mj-ea"/>
              </a:rPr>
              <a:t> の統一</a:t>
            </a:r>
            <a:endParaRPr lang="en-US" altLang="ja-JP" sz="1867" b="1" dirty="0">
              <a:solidFill>
                <a:schemeClr val="tx1"/>
              </a:solidFill>
              <a:latin typeface="+mj-ea"/>
              <a:ea typeface="+mj-ea"/>
            </a:endParaRPr>
          </a:p>
          <a:p>
            <a:pPr marL="848763" lvl="2"/>
            <a:r>
              <a:rPr lang="ja-JP" altLang="en-US" sz="1867" b="1" dirty="0">
                <a:solidFill>
                  <a:schemeClr val="tx1"/>
                </a:solidFill>
                <a:latin typeface="+mj-ea"/>
              </a:rPr>
              <a:t>同じ設計情報であっても、各チームで別の名前で管理している場合があります。例えば、同じ</a:t>
            </a:r>
            <a:r>
              <a:rPr lang="en-US" altLang="ja-JP" sz="1867" b="1" dirty="0">
                <a:solidFill>
                  <a:schemeClr val="tx1"/>
                </a:solidFill>
                <a:latin typeface="+mj-ea"/>
              </a:rPr>
              <a:t>IP</a:t>
            </a:r>
            <a:r>
              <a:rPr lang="ja-JP" altLang="en-US" sz="1867" b="1" dirty="0">
                <a:solidFill>
                  <a:schemeClr val="tx1"/>
                </a:solidFill>
                <a:latin typeface="+mj-ea"/>
              </a:rPr>
              <a:t>アドレスであっても、サーバチームは「</a:t>
            </a:r>
            <a:r>
              <a:rPr lang="en-US" altLang="ja-JP" sz="1867" b="1" dirty="0">
                <a:solidFill>
                  <a:schemeClr val="tx1"/>
                </a:solidFill>
                <a:latin typeface="+mj-ea"/>
              </a:rPr>
              <a:t>IP</a:t>
            </a:r>
            <a:r>
              <a:rPr lang="ja-JP" altLang="en-US" sz="1867" b="1" dirty="0">
                <a:solidFill>
                  <a:schemeClr val="tx1"/>
                </a:solidFill>
                <a:latin typeface="+mj-ea"/>
              </a:rPr>
              <a:t>」として管理していたり、ネットワークチームは「</a:t>
            </a:r>
            <a:r>
              <a:rPr lang="en-US" altLang="ja-JP" sz="1867" b="1" dirty="0" err="1">
                <a:solidFill>
                  <a:schemeClr val="tx1"/>
                </a:solidFill>
                <a:latin typeface="+mj-ea"/>
              </a:rPr>
              <a:t>ip_addr</a:t>
            </a:r>
            <a:r>
              <a:rPr lang="ja-JP" altLang="en-US" sz="1867" b="1" dirty="0">
                <a:solidFill>
                  <a:schemeClr val="tx1"/>
                </a:solidFill>
                <a:latin typeface="+mj-ea"/>
              </a:rPr>
              <a:t>」として管理していたりなどです。この場合は、チーム間で同じ名前を使うように調整して、共通の設計情報として切り出してください。</a:t>
            </a:r>
            <a:endParaRPr lang="en-US" altLang="ja-JP" sz="1867" b="1" dirty="0">
              <a:solidFill>
                <a:schemeClr val="tx1"/>
              </a:solidFill>
              <a:latin typeface="+mj-ea"/>
            </a:endParaRPr>
          </a:p>
          <a:p>
            <a:pPr marL="848763" lvl="2"/>
            <a:endParaRPr lang="en-US" altLang="ja-JP" sz="1867" b="1" dirty="0">
              <a:solidFill>
                <a:schemeClr val="tx1"/>
              </a:solidFill>
              <a:latin typeface="+mj-ea"/>
            </a:endParaRPr>
          </a:p>
          <a:p>
            <a:pPr marL="239178" lvl="1"/>
            <a:r>
              <a:rPr lang="ja-JP" altLang="en-US" sz="1867" b="1" dirty="0">
                <a:solidFill>
                  <a:schemeClr val="tx1"/>
                </a:solidFill>
                <a:latin typeface="+mj-ea"/>
              </a:rPr>
              <a:t>② 設定情報のグループ化</a:t>
            </a:r>
            <a:endParaRPr lang="en-US" altLang="ja-JP" sz="1867" b="1" dirty="0">
              <a:solidFill>
                <a:schemeClr val="tx1"/>
              </a:solidFill>
              <a:latin typeface="+mj-ea"/>
            </a:endParaRPr>
          </a:p>
          <a:p>
            <a:pPr marL="848763" lvl="2"/>
            <a:r>
              <a:rPr lang="ja-JP" altLang="en-US" sz="1867" b="1" dirty="0">
                <a:solidFill>
                  <a:schemeClr val="tx1"/>
                </a:solidFill>
                <a:latin typeface="+mj-ea"/>
              </a:rPr>
              <a:t>設定情報はグループ化したほうが可読性が高まる場合があります。例を挙げると、「</a:t>
            </a:r>
            <a:r>
              <a:rPr lang="en-US" altLang="ja-JP" sz="1867" b="1" dirty="0">
                <a:solidFill>
                  <a:schemeClr val="tx1"/>
                </a:solidFill>
                <a:latin typeface="+mj-ea"/>
              </a:rPr>
              <a:t>IP</a:t>
            </a:r>
            <a:r>
              <a:rPr lang="ja-JP" altLang="en-US" sz="1867" b="1" dirty="0">
                <a:solidFill>
                  <a:schemeClr val="tx1"/>
                </a:solidFill>
                <a:latin typeface="+mj-ea"/>
              </a:rPr>
              <a:t>アドレス」と「ポート番号」は、「接続情報」としてグループ化すると、可読性や保守性が高まります。</a:t>
            </a:r>
            <a:endParaRPr lang="en-US" altLang="ja-JP" sz="1867" b="1" dirty="0">
              <a:solidFill>
                <a:schemeClr val="tx1"/>
              </a:solidFill>
              <a:latin typeface="+mj-ea"/>
            </a:endParaRPr>
          </a:p>
        </p:txBody>
      </p:sp>
      <p:graphicFrame>
        <p:nvGraphicFramePr>
          <p:cNvPr id="15" name="表 14"/>
          <p:cNvGraphicFramePr>
            <a:graphicFrameLocks noGrp="1"/>
          </p:cNvGraphicFramePr>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a:latin typeface="Meiryo UI" panose="020B0604030504040204" pitchFamily="50" charset="-128"/>
                          <a:ea typeface="Meiryo UI" panose="020B0604030504040204" pitchFamily="50" charset="-128"/>
                          <a:cs typeface="Meiryo UI" panose="020B0604030504040204" pitchFamily="50" charset="-128"/>
                        </a:rPr>
                        <a:t>実施するタスク</a:t>
                      </a: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321357372"/>
                  </a:ext>
                </a:extLst>
              </a:tr>
            </a:tbl>
          </a:graphicData>
        </a:graphic>
      </p:graphicFrame>
      <p:sp>
        <p:nvSpPr>
          <p:cNvPr id="16" name="下矢印 15"/>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9" name="下矢印 18"/>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1" name="下矢印 20"/>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3" name="下矢印 12"/>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 name="角丸四角形 17"/>
          <p:cNvSpPr/>
          <p:nvPr/>
        </p:nvSpPr>
        <p:spPr bwMode="auto">
          <a:xfrm>
            <a:off x="431373" y="33408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Exastro</a:t>
            </a:r>
            <a:r>
              <a:rPr lang="en-US" altLang="ja-JP" sz="1600" b="1" dirty="0"/>
              <a:t> IT Automation</a:t>
            </a:r>
            <a:br>
              <a:rPr lang="en-US" altLang="ja-JP" sz="1600" b="1" dirty="0"/>
            </a:br>
            <a:r>
              <a:rPr lang="en-US" altLang="ja-JP" sz="1600" b="1" dirty="0"/>
              <a:t>(CMDB)</a:t>
            </a:r>
            <a:r>
              <a:rPr lang="ja-JP" altLang="en-US" sz="1600" b="1" dirty="0"/>
              <a:t>の構築</a:t>
            </a:r>
          </a:p>
        </p:txBody>
      </p:sp>
      <p:sp>
        <p:nvSpPr>
          <p:cNvPr id="20" name="角丸四角形 19"/>
          <p:cNvSpPr/>
          <p:nvPr/>
        </p:nvSpPr>
        <p:spPr bwMode="auto">
          <a:xfrm>
            <a:off x="423879" y="4307729"/>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への</a:t>
            </a:r>
            <a:endParaRPr lang="en-US" altLang="ja-JP" sz="1600" b="1" dirty="0"/>
          </a:p>
          <a:p>
            <a:pPr algn="ctr"/>
            <a:r>
              <a:rPr lang="ja-JP" altLang="en-US" sz="1600" b="1" dirty="0"/>
              <a:t>情報投入</a:t>
            </a:r>
          </a:p>
        </p:txBody>
      </p:sp>
      <p:sp>
        <p:nvSpPr>
          <p:cNvPr id="14" name="角丸四角形 13"/>
          <p:cNvSpPr/>
          <p:nvPr/>
        </p:nvSpPr>
        <p:spPr bwMode="auto">
          <a:xfrm>
            <a:off x="423881" y="2400460"/>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設計情報の正規化</a:t>
            </a:r>
          </a:p>
        </p:txBody>
      </p:sp>
      <p:sp>
        <p:nvSpPr>
          <p:cNvPr id="23" name="角丸四角形 22"/>
          <p:cNvSpPr/>
          <p:nvPr/>
        </p:nvSpPr>
        <p:spPr bwMode="auto">
          <a:xfrm>
            <a:off x="431373" y="143508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設計情報の管理帳票の収集</a:t>
            </a:r>
          </a:p>
        </p:txBody>
      </p:sp>
      <p:sp>
        <p:nvSpPr>
          <p:cNvPr id="17" name="角丸四角形 16"/>
          <p:cNvSpPr/>
          <p:nvPr/>
        </p:nvSpPr>
        <p:spPr bwMode="auto">
          <a:xfrm>
            <a:off x="423878" y="52609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の活用</a:t>
            </a:r>
            <a:endParaRPr lang="en-US" altLang="ja-JP" sz="1600" b="1" dirty="0"/>
          </a:p>
        </p:txBody>
      </p:sp>
      <p:sp>
        <p:nvSpPr>
          <p:cNvPr id="25" name="正方形/長方形 24"/>
          <p:cNvSpPr/>
          <p:nvPr/>
        </p:nvSpPr>
        <p:spPr bwMode="auto">
          <a:xfrm>
            <a:off x="3013449" y="814630"/>
            <a:ext cx="8937251" cy="497431"/>
          </a:xfrm>
          <a:prstGeom prst="rect">
            <a:avLst/>
          </a:prstGeom>
          <a:solidFill>
            <a:schemeClr val="accent2">
              <a:lumMod val="10000"/>
              <a:lumOff val="9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② </a:t>
            </a:r>
            <a:r>
              <a:rPr lang="ja-JP" altLang="en-US" sz="2400" b="1" dirty="0">
                <a:latin typeface="+mj-ea"/>
              </a:rPr>
              <a:t>設計情報の項目</a:t>
            </a:r>
            <a:r>
              <a:rPr lang="en-US" altLang="ja-JP" sz="2400" b="1" dirty="0">
                <a:latin typeface="+mj-ea"/>
              </a:rPr>
              <a:t>(</a:t>
            </a:r>
            <a:r>
              <a:rPr lang="ja-JP" altLang="en-US" sz="2400" b="1" dirty="0">
                <a:latin typeface="+mj-ea"/>
              </a:rPr>
              <a:t>表の列</a:t>
            </a:r>
            <a:r>
              <a:rPr lang="en-US" altLang="ja-JP" sz="2400" b="1" dirty="0">
                <a:latin typeface="+mj-ea"/>
              </a:rPr>
              <a:t>)</a:t>
            </a:r>
            <a:r>
              <a:rPr lang="ja-JP" altLang="en-US" sz="2400" b="1" dirty="0">
                <a:latin typeface="+mj-ea"/>
              </a:rPr>
              <a:t>を整理する</a:t>
            </a:r>
            <a:endParaRPr lang="ja-JP" altLang="en-US" sz="2400" b="1" dirty="0">
              <a:latin typeface="+mj-ea"/>
              <a:ea typeface="+mj-ea"/>
            </a:endParaRPr>
          </a:p>
        </p:txBody>
      </p:sp>
      <p:sp>
        <p:nvSpPr>
          <p:cNvPr id="26" name="角丸四角形 25"/>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Tree>
    <p:extLst>
      <p:ext uri="{BB962C8B-B14F-4D97-AF65-F5344CB8AC3E}">
        <p14:creationId xmlns:p14="http://schemas.microsoft.com/office/powerpoint/2010/main" val="509912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1</a:t>
            </a:r>
            <a:r>
              <a:rPr lang="ja-JP" altLang="en-US" dirty="0"/>
              <a:t>：設計情報の一元管理</a:t>
            </a:r>
            <a:endParaRPr kumimoji="1" lang="ja-JP" altLang="en-US" dirty="0"/>
          </a:p>
        </p:txBody>
      </p:sp>
      <p:graphicFrame>
        <p:nvGraphicFramePr>
          <p:cNvPr id="3" name="表 2"/>
          <p:cNvGraphicFramePr>
            <a:graphicFrameLocks noGrp="1"/>
          </p:cNvGraphicFramePr>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a:latin typeface="Meiryo UI" panose="020B0604030504040204" pitchFamily="50" charset="-128"/>
                          <a:ea typeface="Meiryo UI" panose="020B0604030504040204" pitchFamily="50" charset="-128"/>
                          <a:cs typeface="Meiryo UI" panose="020B0604030504040204" pitchFamily="50" charset="-128"/>
                        </a:rPr>
                        <a:t>実施するタスク</a:t>
                      </a: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38938355"/>
                  </a:ext>
                </a:extLst>
              </a:tr>
            </a:tbl>
          </a:graphicData>
        </a:graphic>
      </p:graphicFrame>
      <p:sp>
        <p:nvSpPr>
          <p:cNvPr id="4" name="下矢印 3"/>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7" name="下矢印 6"/>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9" name="下矢印 8"/>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2" name="正方形/長方形 11"/>
          <p:cNvSpPr/>
          <p:nvPr/>
        </p:nvSpPr>
        <p:spPr bwMode="auto">
          <a:xfrm>
            <a:off x="3013449" y="1312061"/>
            <a:ext cx="8937252" cy="819639"/>
          </a:xfrm>
          <a:prstGeom prst="rect">
            <a:avLst/>
          </a:prstGeom>
          <a:ln w="9525">
            <a:solidFill>
              <a:schemeClr val="dk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rPr>
              <a:t>正規化した設計情報を元に、</a:t>
            </a:r>
            <a:r>
              <a:rPr lang="en-US" altLang="ja-JP" sz="2133" b="1" dirty="0" err="1">
                <a:latin typeface="+mj-ea"/>
              </a:rPr>
              <a:t>Exastro</a:t>
            </a:r>
            <a:r>
              <a:rPr lang="en-US" altLang="ja-JP" sz="2133" b="1" dirty="0">
                <a:latin typeface="+mj-ea"/>
              </a:rPr>
              <a:t> IT Automation</a:t>
            </a:r>
            <a:r>
              <a:rPr lang="ja-JP" altLang="en-US" sz="2133" b="1" dirty="0">
                <a:latin typeface="+mj-ea"/>
              </a:rPr>
              <a:t>の</a:t>
            </a:r>
            <a:r>
              <a:rPr lang="en-US" altLang="ja-JP" sz="2133" b="1" dirty="0">
                <a:latin typeface="+mj-ea"/>
              </a:rPr>
              <a:t>CMDB</a:t>
            </a:r>
            <a:r>
              <a:rPr lang="ja-JP" altLang="en-US" sz="2133" b="1" dirty="0">
                <a:latin typeface="+mj-ea"/>
              </a:rPr>
              <a:t>に、設計情報を格納するための「表の一覧」と「表の枠」を作成します。</a:t>
            </a:r>
          </a:p>
        </p:txBody>
      </p:sp>
      <p:sp>
        <p:nvSpPr>
          <p:cNvPr id="14" name="下矢印 13"/>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6" name="角丸四角形 5"/>
          <p:cNvSpPr/>
          <p:nvPr/>
        </p:nvSpPr>
        <p:spPr bwMode="auto">
          <a:xfrm>
            <a:off x="431373" y="3340877"/>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Exastro</a:t>
            </a:r>
            <a:r>
              <a:rPr lang="en-US" altLang="ja-JP" sz="1600" b="1" dirty="0"/>
              <a:t> IT Automation</a:t>
            </a:r>
            <a:br>
              <a:rPr lang="en-US" altLang="ja-JP" sz="1600" b="1" dirty="0"/>
            </a:br>
            <a:r>
              <a:rPr lang="en-US" altLang="ja-JP" sz="1600" b="1" dirty="0"/>
              <a:t>(CMDB)</a:t>
            </a:r>
            <a:r>
              <a:rPr lang="ja-JP" altLang="en-US" sz="1600" b="1" dirty="0"/>
              <a:t>の構築</a:t>
            </a:r>
          </a:p>
        </p:txBody>
      </p:sp>
      <p:sp>
        <p:nvSpPr>
          <p:cNvPr id="8" name="角丸四角形 7"/>
          <p:cNvSpPr/>
          <p:nvPr/>
        </p:nvSpPr>
        <p:spPr bwMode="auto">
          <a:xfrm>
            <a:off x="423879" y="4307729"/>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への</a:t>
            </a:r>
            <a:endParaRPr lang="en-US" altLang="ja-JP" sz="1600" b="1" dirty="0"/>
          </a:p>
          <a:p>
            <a:pPr algn="ctr"/>
            <a:r>
              <a:rPr lang="ja-JP" altLang="en-US" sz="1600" b="1" dirty="0"/>
              <a:t>情報投入</a:t>
            </a:r>
          </a:p>
        </p:txBody>
      </p:sp>
      <p:sp>
        <p:nvSpPr>
          <p:cNvPr id="35" name="角丸四角形 34"/>
          <p:cNvSpPr/>
          <p:nvPr/>
        </p:nvSpPr>
        <p:spPr bwMode="auto">
          <a:xfrm>
            <a:off x="431373" y="143508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設計情報の管理帳票の収集</a:t>
            </a:r>
          </a:p>
        </p:txBody>
      </p:sp>
      <p:sp>
        <p:nvSpPr>
          <p:cNvPr id="44" name="角丸四角形 43"/>
          <p:cNvSpPr/>
          <p:nvPr/>
        </p:nvSpPr>
        <p:spPr bwMode="auto">
          <a:xfrm>
            <a:off x="423881" y="240046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設計情報の正規化</a:t>
            </a:r>
          </a:p>
        </p:txBody>
      </p:sp>
      <p:sp>
        <p:nvSpPr>
          <p:cNvPr id="15" name="角丸四角形 14"/>
          <p:cNvSpPr/>
          <p:nvPr/>
        </p:nvSpPr>
        <p:spPr bwMode="auto">
          <a:xfrm>
            <a:off x="423878" y="52609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の活用</a:t>
            </a:r>
            <a:endParaRPr lang="en-US" altLang="ja-JP" sz="1600" b="1" dirty="0"/>
          </a:p>
        </p:txBody>
      </p:sp>
      <p:pic>
        <p:nvPicPr>
          <p:cNvPr id="98" name="図 9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5126" y="2769829"/>
            <a:ext cx="1212769" cy="455320"/>
          </a:xfrm>
          <a:prstGeom prst="rect">
            <a:avLst/>
          </a:prstGeom>
        </p:spPr>
      </p:pic>
      <p:sp>
        <p:nvSpPr>
          <p:cNvPr id="99" name="正方形/長方形 98"/>
          <p:cNvSpPr/>
          <p:nvPr/>
        </p:nvSpPr>
        <p:spPr bwMode="auto">
          <a:xfrm>
            <a:off x="4365125" y="3325583"/>
            <a:ext cx="1219200" cy="12192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100" name="Oval 97"/>
          <p:cNvSpPr>
            <a:spLocks noChangeAspect="1" noChangeArrowheads="1"/>
          </p:cNvSpPr>
          <p:nvPr/>
        </p:nvSpPr>
        <p:spPr bwMode="gray">
          <a:xfrm>
            <a:off x="4445673" y="3526451"/>
            <a:ext cx="1058104" cy="77130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p:spPr>
        <p:txBody>
          <a:bodyPr vert="horz" wrap="none" lIns="121920" tIns="60960" rIns="121920" bIns="60960" numCol="1" anchor="t" anchorCtr="0" compatLnSpc="1">
            <a:prstTxWarp prst="textNoShape">
              <a:avLst/>
            </a:prstTxWarp>
          </a:bodyPr>
          <a:lstStyle/>
          <a:p>
            <a:pPr algn="ctr"/>
            <a:endParaRPr lang="en-US" altLang="ja-JP" sz="2133" b="1" dirty="0">
              <a:solidFill>
                <a:schemeClr val="bg1"/>
              </a:solidFill>
            </a:endParaRPr>
          </a:p>
          <a:p>
            <a:pPr algn="ctr"/>
            <a:r>
              <a:rPr lang="en-US" altLang="ja-JP" sz="2133" b="1" dirty="0">
                <a:solidFill>
                  <a:schemeClr val="bg1"/>
                </a:solidFill>
              </a:rPr>
              <a:t>CMDB</a:t>
            </a:r>
            <a:endParaRPr lang="ja-JP" altLang="en-US" sz="2133" b="1" dirty="0">
              <a:solidFill>
                <a:schemeClr val="bg1"/>
              </a:solidFill>
            </a:endParaRPr>
          </a:p>
        </p:txBody>
      </p:sp>
      <p:cxnSp>
        <p:nvCxnSpPr>
          <p:cNvPr id="101" name="直線矢印コネクタ 100"/>
          <p:cNvCxnSpPr>
            <a:stCxn id="104" idx="3"/>
          </p:cNvCxnSpPr>
          <p:nvPr/>
        </p:nvCxnSpPr>
        <p:spPr bwMode="auto">
          <a:xfrm>
            <a:off x="3573083" y="3501368"/>
            <a:ext cx="662960" cy="185976"/>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02" name="直線矢印コネクタ 101"/>
          <p:cNvCxnSpPr>
            <a:stCxn id="118" idx="3"/>
          </p:cNvCxnSpPr>
          <p:nvPr/>
        </p:nvCxnSpPr>
        <p:spPr bwMode="auto">
          <a:xfrm flipV="1">
            <a:off x="3573083" y="4252007"/>
            <a:ext cx="605315" cy="259700"/>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03" name="グループ化 102"/>
          <p:cNvGrpSpPr/>
          <p:nvPr/>
        </p:nvGrpSpPr>
        <p:grpSpPr>
          <a:xfrm>
            <a:off x="2963483" y="3176860"/>
            <a:ext cx="609600" cy="649016"/>
            <a:chOff x="531334" y="767018"/>
            <a:chExt cx="457200" cy="486762"/>
          </a:xfrm>
        </p:grpSpPr>
        <p:sp>
          <p:nvSpPr>
            <p:cNvPr id="104" name="正方形/長方形 103"/>
            <p:cNvSpPr/>
            <p:nvPr/>
          </p:nvSpPr>
          <p:spPr bwMode="auto">
            <a:xfrm>
              <a:off x="531334" y="767018"/>
              <a:ext cx="457200" cy="486762"/>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105" name="グループ化 104"/>
            <p:cNvGrpSpPr>
              <a:grpSpLocks noChangeAspect="1"/>
            </p:cNvGrpSpPr>
            <p:nvPr/>
          </p:nvGrpSpPr>
          <p:grpSpPr bwMode="gray">
            <a:xfrm>
              <a:off x="562146" y="1031158"/>
              <a:ext cx="175160" cy="195072"/>
              <a:chOff x="863600" y="1071564"/>
              <a:chExt cx="823913" cy="917576"/>
            </a:xfrm>
          </p:grpSpPr>
          <p:sp>
            <p:nvSpPr>
              <p:cNvPr id="115" name="フリーフォーム 11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6" name="グループ化 105"/>
            <p:cNvGrpSpPr>
              <a:grpSpLocks noChangeAspect="1"/>
            </p:cNvGrpSpPr>
            <p:nvPr/>
          </p:nvGrpSpPr>
          <p:grpSpPr bwMode="gray">
            <a:xfrm>
              <a:off x="770594" y="1027024"/>
              <a:ext cx="175160" cy="195072"/>
              <a:chOff x="863600" y="1071564"/>
              <a:chExt cx="823913" cy="917576"/>
            </a:xfrm>
          </p:grpSpPr>
          <p:sp>
            <p:nvSpPr>
              <p:cNvPr id="113" name="フリーフォーム 11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7" name="グループ化 106"/>
            <p:cNvGrpSpPr>
              <a:grpSpLocks noChangeAspect="1"/>
            </p:cNvGrpSpPr>
            <p:nvPr/>
          </p:nvGrpSpPr>
          <p:grpSpPr bwMode="gray">
            <a:xfrm>
              <a:off x="562146" y="793687"/>
              <a:ext cx="175160" cy="195072"/>
              <a:chOff x="863600" y="1071564"/>
              <a:chExt cx="823913" cy="917576"/>
            </a:xfrm>
          </p:grpSpPr>
          <p:sp>
            <p:nvSpPr>
              <p:cNvPr id="111" name="フリーフォーム 11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8" name="グループ化 107"/>
            <p:cNvGrpSpPr>
              <a:grpSpLocks noChangeAspect="1"/>
            </p:cNvGrpSpPr>
            <p:nvPr/>
          </p:nvGrpSpPr>
          <p:grpSpPr bwMode="gray">
            <a:xfrm>
              <a:off x="769750" y="793687"/>
              <a:ext cx="175160" cy="195072"/>
              <a:chOff x="863600" y="1071564"/>
              <a:chExt cx="823913" cy="917576"/>
            </a:xfrm>
          </p:grpSpPr>
          <p:sp>
            <p:nvSpPr>
              <p:cNvPr id="109" name="フリーフォーム 10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grpSp>
        <p:nvGrpSpPr>
          <p:cNvPr id="117" name="グループ化 116"/>
          <p:cNvGrpSpPr/>
          <p:nvPr/>
        </p:nvGrpSpPr>
        <p:grpSpPr>
          <a:xfrm>
            <a:off x="2963483" y="4187199"/>
            <a:ext cx="609600" cy="649016"/>
            <a:chOff x="531334" y="1943055"/>
            <a:chExt cx="457200" cy="486762"/>
          </a:xfrm>
        </p:grpSpPr>
        <p:sp>
          <p:nvSpPr>
            <p:cNvPr id="118" name="正方形/長方形 117"/>
            <p:cNvSpPr/>
            <p:nvPr/>
          </p:nvSpPr>
          <p:spPr bwMode="auto">
            <a:xfrm>
              <a:off x="531334" y="1943055"/>
              <a:ext cx="457200" cy="486762"/>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119" name="グループ化 118"/>
            <p:cNvGrpSpPr>
              <a:grpSpLocks noChangeAspect="1"/>
            </p:cNvGrpSpPr>
            <p:nvPr/>
          </p:nvGrpSpPr>
          <p:grpSpPr bwMode="gray">
            <a:xfrm>
              <a:off x="562146" y="2207195"/>
              <a:ext cx="175160" cy="195072"/>
              <a:chOff x="863600" y="1071564"/>
              <a:chExt cx="823913" cy="917576"/>
            </a:xfrm>
          </p:grpSpPr>
          <p:sp>
            <p:nvSpPr>
              <p:cNvPr id="129" name="フリーフォーム 12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3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20" name="グループ化 119"/>
            <p:cNvGrpSpPr>
              <a:grpSpLocks noChangeAspect="1"/>
            </p:cNvGrpSpPr>
            <p:nvPr/>
          </p:nvGrpSpPr>
          <p:grpSpPr bwMode="gray">
            <a:xfrm>
              <a:off x="770594" y="2203061"/>
              <a:ext cx="175160" cy="195072"/>
              <a:chOff x="863600" y="1071564"/>
              <a:chExt cx="823913" cy="917576"/>
            </a:xfrm>
          </p:grpSpPr>
          <p:sp>
            <p:nvSpPr>
              <p:cNvPr id="127" name="フリーフォーム 12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2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21" name="グループ化 120"/>
            <p:cNvGrpSpPr>
              <a:grpSpLocks noChangeAspect="1"/>
            </p:cNvGrpSpPr>
            <p:nvPr/>
          </p:nvGrpSpPr>
          <p:grpSpPr bwMode="gray">
            <a:xfrm>
              <a:off x="562146" y="1969724"/>
              <a:ext cx="175160" cy="195072"/>
              <a:chOff x="863600" y="1071564"/>
              <a:chExt cx="823913" cy="917576"/>
            </a:xfrm>
          </p:grpSpPr>
          <p:sp>
            <p:nvSpPr>
              <p:cNvPr id="125" name="フリーフォーム 12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2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22" name="グループ化 121"/>
            <p:cNvGrpSpPr>
              <a:grpSpLocks noChangeAspect="1"/>
            </p:cNvGrpSpPr>
            <p:nvPr/>
          </p:nvGrpSpPr>
          <p:grpSpPr bwMode="gray">
            <a:xfrm>
              <a:off x="769750" y="1969724"/>
              <a:ext cx="175160" cy="195072"/>
              <a:chOff x="863600" y="1071564"/>
              <a:chExt cx="823913" cy="917576"/>
            </a:xfrm>
          </p:grpSpPr>
          <p:sp>
            <p:nvSpPr>
              <p:cNvPr id="123" name="フリーフォーム 12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2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sp>
        <p:nvSpPr>
          <p:cNvPr id="131" name="四角形吹き出し 130"/>
          <p:cNvSpPr/>
          <p:nvPr/>
        </p:nvSpPr>
        <p:spPr bwMode="auto">
          <a:xfrm>
            <a:off x="5969872" y="2296161"/>
            <a:ext cx="5981480" cy="3261360"/>
          </a:xfrm>
          <a:prstGeom prst="wedgeRectCallout">
            <a:avLst>
              <a:gd name="adj1" fmla="val -59259"/>
              <a:gd name="adj2" fmla="val -3520"/>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aphicFrame>
        <p:nvGraphicFramePr>
          <p:cNvPr id="132" name="表 131"/>
          <p:cNvGraphicFramePr>
            <a:graphicFrameLocks noGrp="1"/>
          </p:cNvGraphicFramePr>
          <p:nvPr/>
        </p:nvGraphicFramePr>
        <p:xfrm>
          <a:off x="6171180" y="3025564"/>
          <a:ext cx="1416473" cy="1447800"/>
        </p:xfrm>
        <a:graphic>
          <a:graphicData uri="http://schemas.openxmlformats.org/drawingml/2006/table">
            <a:tbl>
              <a:tblPr firstRow="1">
                <a:tableStyleId>{3C2FFA5D-87B4-456A-9821-1D502468CF0F}</a:tableStyleId>
              </a:tblPr>
              <a:tblGrid>
                <a:gridCol w="1416473">
                  <a:extLst>
                    <a:ext uri="{9D8B030D-6E8A-4147-A177-3AD203B41FA5}">
                      <a16:colId xmlns:a16="http://schemas.microsoft.com/office/drawing/2014/main" val="3799808865"/>
                    </a:ext>
                  </a:extLst>
                </a:gridCol>
              </a:tblGrid>
              <a:tr h="284480">
                <a:tc>
                  <a:txBody>
                    <a:bodyPr/>
                    <a:lstStyle/>
                    <a:p>
                      <a:r>
                        <a:rPr kumimoji="1" lang="ja-JP" altLang="en-US" sz="1100" b="1" dirty="0">
                          <a:solidFill>
                            <a:schemeClr val="bg1"/>
                          </a:solidFill>
                        </a:rPr>
                        <a:t>三 </a:t>
                      </a:r>
                      <a:r>
                        <a:rPr kumimoji="1" lang="en-US" altLang="ja-JP" sz="1100" b="1" dirty="0">
                          <a:solidFill>
                            <a:schemeClr val="bg1"/>
                          </a:solidFill>
                        </a:rPr>
                        <a:t>Menu</a:t>
                      </a:r>
                      <a:endParaRPr kumimoji="1" lang="ja-JP" altLang="en-US" sz="1100" b="1" dirty="0">
                        <a:solidFill>
                          <a:schemeClr val="bg1"/>
                        </a:solidFill>
                      </a:endParaRPr>
                    </a:p>
                  </a:txBody>
                  <a:tcPr marL="121920" marR="121920" marT="60960" marB="60960"/>
                </a:tc>
                <a:extLst>
                  <a:ext uri="{0D108BD9-81ED-4DB2-BD59-A6C34878D82A}">
                    <a16:rowId xmlns:a16="http://schemas.microsoft.com/office/drawing/2014/main" val="4183087090"/>
                  </a:ext>
                </a:extLst>
              </a:tr>
              <a:tr h="284480">
                <a:tc>
                  <a:txBody>
                    <a:bodyPr/>
                    <a:lstStyle/>
                    <a:p>
                      <a:r>
                        <a:rPr kumimoji="1" lang="ja-JP" altLang="en-US" sz="1100" b="1" dirty="0">
                          <a:solidFill>
                            <a:schemeClr val="bg1"/>
                          </a:solidFill>
                        </a:rPr>
                        <a:t>サーバ種別</a:t>
                      </a:r>
                    </a:p>
                  </a:txBody>
                  <a:tcPr marL="121920" marR="121920" marT="60960" marB="60960">
                    <a:solidFill>
                      <a:schemeClr val="tx1">
                        <a:lumMod val="50000"/>
                        <a:lumOff val="50000"/>
                      </a:schemeClr>
                    </a:solidFill>
                  </a:tcPr>
                </a:tc>
                <a:extLst>
                  <a:ext uri="{0D108BD9-81ED-4DB2-BD59-A6C34878D82A}">
                    <a16:rowId xmlns:a16="http://schemas.microsoft.com/office/drawing/2014/main" val="3815151462"/>
                  </a:ext>
                </a:extLst>
              </a:tr>
              <a:tr h="284480">
                <a:tc>
                  <a:txBody>
                    <a:bodyPr/>
                    <a:lstStyle/>
                    <a:p>
                      <a:r>
                        <a:rPr kumimoji="1" lang="en-US" altLang="ja-JP" sz="1100" b="1" dirty="0">
                          <a:solidFill>
                            <a:schemeClr val="bg1"/>
                          </a:solidFill>
                        </a:rPr>
                        <a:t>OS</a:t>
                      </a:r>
                      <a:r>
                        <a:rPr kumimoji="1" lang="ja-JP" altLang="en-US" sz="1100" b="1" dirty="0">
                          <a:solidFill>
                            <a:schemeClr val="bg1"/>
                          </a:solidFill>
                        </a:rPr>
                        <a:t>種別</a:t>
                      </a:r>
                    </a:p>
                  </a:txBody>
                  <a:tcPr marL="121920" marR="121920" marT="60960" marB="60960">
                    <a:solidFill>
                      <a:schemeClr val="tx1">
                        <a:lumMod val="50000"/>
                        <a:lumOff val="50000"/>
                      </a:schemeClr>
                    </a:solidFill>
                  </a:tcPr>
                </a:tc>
                <a:extLst>
                  <a:ext uri="{0D108BD9-81ED-4DB2-BD59-A6C34878D82A}">
                    <a16:rowId xmlns:a16="http://schemas.microsoft.com/office/drawing/2014/main" val="1112618683"/>
                  </a:ext>
                </a:extLst>
              </a:tr>
              <a:tr h="284480">
                <a:tc>
                  <a:txBody>
                    <a:bodyPr/>
                    <a:lstStyle/>
                    <a:p>
                      <a:r>
                        <a:rPr kumimoji="1" lang="ja-JP" altLang="en-US" sz="1100" b="1" dirty="0">
                          <a:solidFill>
                            <a:schemeClr val="bg1"/>
                          </a:solidFill>
                        </a:rPr>
                        <a:t>サーバ機器一覧</a:t>
                      </a:r>
                    </a:p>
                  </a:txBody>
                  <a:tcPr marL="121920" marR="121920" marT="60960" marB="60960">
                    <a:solidFill>
                      <a:schemeClr val="tx1">
                        <a:lumMod val="50000"/>
                        <a:lumOff val="50000"/>
                      </a:schemeClr>
                    </a:solidFill>
                  </a:tcPr>
                </a:tc>
                <a:extLst>
                  <a:ext uri="{0D108BD9-81ED-4DB2-BD59-A6C34878D82A}">
                    <a16:rowId xmlns:a16="http://schemas.microsoft.com/office/drawing/2014/main" val="3182710892"/>
                  </a:ext>
                </a:extLst>
              </a:tr>
              <a:tr h="284480">
                <a:tc>
                  <a:txBody>
                    <a:bodyPr/>
                    <a:lstStyle/>
                    <a:p>
                      <a:r>
                        <a:rPr kumimoji="1" lang="ja-JP" altLang="en-US" sz="1100" b="1" dirty="0">
                          <a:solidFill>
                            <a:schemeClr val="bg1"/>
                          </a:solidFill>
                        </a:rPr>
                        <a:t>通信リスト </a:t>
                      </a:r>
                      <a:r>
                        <a:rPr kumimoji="1" lang="en-US" altLang="ja-JP" sz="1100" b="1" dirty="0">
                          <a:solidFill>
                            <a:schemeClr val="bg1"/>
                          </a:solidFill>
                        </a:rPr>
                        <a:t>(</a:t>
                      </a:r>
                      <a:r>
                        <a:rPr kumimoji="1" lang="ja-JP" altLang="en-US" sz="1100" b="1" dirty="0">
                          <a:solidFill>
                            <a:schemeClr val="bg1"/>
                          </a:solidFill>
                        </a:rPr>
                        <a:t>許可</a:t>
                      </a:r>
                      <a:r>
                        <a:rPr kumimoji="1" lang="en-US" altLang="ja-JP" sz="1100" b="1" dirty="0">
                          <a:solidFill>
                            <a:schemeClr val="bg1"/>
                          </a:solidFill>
                        </a:rPr>
                        <a:t>)</a:t>
                      </a:r>
                      <a:endParaRPr kumimoji="1" lang="ja-JP" altLang="en-US" sz="1100" b="1" dirty="0">
                        <a:solidFill>
                          <a:schemeClr val="bg1"/>
                        </a:solidFill>
                      </a:endParaRPr>
                    </a:p>
                  </a:txBody>
                  <a:tcPr marL="121920" marR="121920" marT="60960" marB="60960">
                    <a:solidFill>
                      <a:schemeClr val="tx1">
                        <a:lumMod val="50000"/>
                        <a:lumOff val="50000"/>
                      </a:schemeClr>
                    </a:solidFill>
                  </a:tcPr>
                </a:tc>
                <a:extLst>
                  <a:ext uri="{0D108BD9-81ED-4DB2-BD59-A6C34878D82A}">
                    <a16:rowId xmlns:a16="http://schemas.microsoft.com/office/drawing/2014/main" val="2312752337"/>
                  </a:ext>
                </a:extLst>
              </a:tr>
            </a:tbl>
          </a:graphicData>
        </a:graphic>
      </p:graphicFrame>
      <p:graphicFrame>
        <p:nvGraphicFramePr>
          <p:cNvPr id="133" name="表 132"/>
          <p:cNvGraphicFramePr>
            <a:graphicFrameLocks noGrp="1"/>
          </p:cNvGraphicFramePr>
          <p:nvPr/>
        </p:nvGraphicFramePr>
        <p:xfrm>
          <a:off x="10314915" y="2496215"/>
          <a:ext cx="1440000" cy="960000"/>
        </p:xfrm>
        <a:graphic>
          <a:graphicData uri="http://schemas.openxmlformats.org/drawingml/2006/table">
            <a:tbl>
              <a:tblPr firstRow="1" bandRow="1">
                <a:tableStyleId>{5940675A-B579-460E-94D1-54222C63F5DA}</a:tableStyleId>
              </a:tblPr>
              <a:tblGrid>
                <a:gridCol w="1440000">
                  <a:extLst>
                    <a:ext uri="{9D8B030D-6E8A-4147-A177-3AD203B41FA5}">
                      <a16:colId xmlns:a16="http://schemas.microsoft.com/office/drawing/2014/main" val="2720522522"/>
                    </a:ext>
                  </a:extLst>
                </a:gridCol>
              </a:tblGrid>
              <a:tr h="192000">
                <a:tc>
                  <a:txBody>
                    <a:bodyPr/>
                    <a:lstStyle/>
                    <a:p>
                      <a:endParaRPr kumimoji="1" lang="ja-JP" altLang="en-US" sz="1100" b="1" dirty="0"/>
                    </a:p>
                  </a:txBody>
                  <a:tcPr marL="48000" marR="4800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0270992"/>
                  </a:ext>
                </a:extLst>
              </a:tr>
              <a:tr h="192000">
                <a:tc>
                  <a:txBody>
                    <a:bodyPr/>
                    <a:lstStyle/>
                    <a:p>
                      <a:r>
                        <a:rPr kumimoji="1" lang="en-US" altLang="ja-JP" sz="1100" b="1" dirty="0"/>
                        <a:t>OS</a:t>
                      </a:r>
                      <a:r>
                        <a:rPr kumimoji="1" lang="ja-JP" altLang="en-US" sz="1100" b="1" dirty="0"/>
                        <a:t>種別</a:t>
                      </a:r>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459068178"/>
                  </a:ext>
                </a:extLst>
              </a:tr>
              <a:tr h="192000">
                <a:tc>
                  <a:txBody>
                    <a:bodyPr/>
                    <a:lstStyle/>
                    <a:p>
                      <a:endParaRPr kumimoji="1" lang="ja-JP" altLang="en-US" sz="1100" b="1" dirty="0"/>
                    </a:p>
                  </a:txBody>
                  <a:tcPr marL="48000" marR="48000" marT="0" marB="0">
                    <a:solidFill>
                      <a:schemeClr val="bg1"/>
                    </a:solidFill>
                  </a:tcPr>
                </a:tc>
                <a:extLst>
                  <a:ext uri="{0D108BD9-81ED-4DB2-BD59-A6C34878D82A}">
                    <a16:rowId xmlns:a16="http://schemas.microsoft.com/office/drawing/2014/main" val="673664836"/>
                  </a:ext>
                </a:extLst>
              </a:tr>
              <a:tr h="192000">
                <a:tc>
                  <a:txBody>
                    <a:bodyPr/>
                    <a:lstStyle/>
                    <a:p>
                      <a:endParaRPr kumimoji="1" lang="ja-JP" altLang="en-US" sz="1100" b="1" dirty="0"/>
                    </a:p>
                  </a:txBody>
                  <a:tcPr marL="48000" marR="48000" marT="0" marB="0">
                    <a:solidFill>
                      <a:schemeClr val="bg1"/>
                    </a:solidFill>
                  </a:tcPr>
                </a:tc>
                <a:extLst>
                  <a:ext uri="{0D108BD9-81ED-4DB2-BD59-A6C34878D82A}">
                    <a16:rowId xmlns:a16="http://schemas.microsoft.com/office/drawing/2014/main" val="3419434209"/>
                  </a:ext>
                </a:extLst>
              </a:tr>
              <a:tr h="192000">
                <a:tc>
                  <a:txBody>
                    <a:bodyPr/>
                    <a:lstStyle/>
                    <a:p>
                      <a:endParaRPr kumimoji="1" lang="ja-JP" altLang="en-US" sz="1100" b="1" dirty="0"/>
                    </a:p>
                  </a:txBody>
                  <a:tcPr marL="48000" marR="48000" marT="0" marB="0">
                    <a:solidFill>
                      <a:schemeClr val="bg1"/>
                    </a:solidFill>
                  </a:tcPr>
                </a:tc>
                <a:extLst>
                  <a:ext uri="{0D108BD9-81ED-4DB2-BD59-A6C34878D82A}">
                    <a16:rowId xmlns:a16="http://schemas.microsoft.com/office/drawing/2014/main" val="2656584651"/>
                  </a:ext>
                </a:extLst>
              </a:tr>
            </a:tbl>
          </a:graphicData>
        </a:graphic>
      </p:graphicFrame>
      <p:graphicFrame>
        <p:nvGraphicFramePr>
          <p:cNvPr id="134" name="表 133"/>
          <p:cNvGraphicFramePr>
            <a:graphicFrameLocks noGrp="1"/>
          </p:cNvGraphicFramePr>
          <p:nvPr/>
        </p:nvGraphicFramePr>
        <p:xfrm>
          <a:off x="8305329" y="3553344"/>
          <a:ext cx="3439954" cy="935640"/>
        </p:xfrm>
        <a:graphic>
          <a:graphicData uri="http://schemas.openxmlformats.org/drawingml/2006/table">
            <a:tbl>
              <a:tblPr firstRow="1" bandRow="1">
                <a:tableStyleId>{5940675A-B579-460E-94D1-54222C63F5DA}</a:tableStyleId>
              </a:tblPr>
              <a:tblGrid>
                <a:gridCol w="828367">
                  <a:extLst>
                    <a:ext uri="{9D8B030D-6E8A-4147-A177-3AD203B41FA5}">
                      <a16:colId xmlns:a16="http://schemas.microsoft.com/office/drawing/2014/main" val="2720522522"/>
                    </a:ext>
                  </a:extLst>
                </a:gridCol>
                <a:gridCol w="405033">
                  <a:extLst>
                    <a:ext uri="{9D8B030D-6E8A-4147-A177-3AD203B41FA5}">
                      <a16:colId xmlns:a16="http://schemas.microsoft.com/office/drawing/2014/main" val="3676687206"/>
                    </a:ext>
                  </a:extLst>
                </a:gridCol>
                <a:gridCol w="919621">
                  <a:extLst>
                    <a:ext uri="{9D8B030D-6E8A-4147-A177-3AD203B41FA5}">
                      <a16:colId xmlns:a16="http://schemas.microsoft.com/office/drawing/2014/main" val="4264851823"/>
                    </a:ext>
                  </a:extLst>
                </a:gridCol>
                <a:gridCol w="1286933">
                  <a:extLst>
                    <a:ext uri="{9D8B030D-6E8A-4147-A177-3AD203B41FA5}">
                      <a16:colId xmlns:a16="http://schemas.microsoft.com/office/drawing/2014/main" val="3620127100"/>
                    </a:ext>
                  </a:extLst>
                </a:gridCol>
              </a:tblGrid>
              <a:tr h="162560">
                <a:tc gridSpan="4">
                  <a:txBody>
                    <a:bodyPr/>
                    <a:lstStyle/>
                    <a:p>
                      <a:endParaRPr kumimoji="1" lang="ja-JP" altLang="en-US" sz="1100" b="1" dirty="0"/>
                    </a:p>
                  </a:txBody>
                  <a:tcPr marL="48000" marR="4800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800270992"/>
                  </a:ext>
                </a:extLst>
              </a:tr>
              <a:tr h="192000">
                <a:tc>
                  <a:txBody>
                    <a:bodyPr/>
                    <a:lstStyle/>
                    <a:p>
                      <a:r>
                        <a:rPr kumimoji="1" lang="ja-JP" altLang="en-US" sz="1100" b="1" dirty="0"/>
                        <a:t>サーバ種別</a:t>
                      </a:r>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kumimoji="1" lang="ja-JP" altLang="en-US" sz="1100" b="1" dirty="0"/>
                        <a:t>号機</a:t>
                      </a:r>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kumimoji="1" lang="ja-JP" altLang="en-US" sz="1100" b="1" dirty="0"/>
                        <a:t>ホスト名</a:t>
                      </a:r>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kumimoji="1" lang="en-US" altLang="ja-JP" sz="1100" b="1" dirty="0"/>
                        <a:t>OS</a:t>
                      </a:r>
                      <a:r>
                        <a:rPr kumimoji="1" lang="ja-JP" altLang="en-US" sz="1100" b="1" dirty="0"/>
                        <a:t>種別</a:t>
                      </a:r>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459068178"/>
                  </a:ext>
                </a:extLst>
              </a:tr>
              <a:tr h="192000">
                <a:tc>
                  <a:txBody>
                    <a:bodyPr/>
                    <a:lstStyle/>
                    <a:p>
                      <a:endParaRPr kumimoji="1" lang="ja-JP" altLang="en-US" sz="1100" b="1" dirty="0"/>
                    </a:p>
                  </a:txBody>
                  <a:tcPr marL="48000" marR="48000" marT="0" marB="0">
                    <a:solidFill>
                      <a:schemeClr val="bg1"/>
                    </a:solidFill>
                  </a:tcPr>
                </a:tc>
                <a:tc>
                  <a:txBody>
                    <a:bodyPr/>
                    <a:lstStyle/>
                    <a:p>
                      <a:endParaRPr kumimoji="1" lang="ja-JP" altLang="en-US" sz="1100" b="1" dirty="0"/>
                    </a:p>
                  </a:txBody>
                  <a:tcPr marL="48000" marR="48000" marT="0" marB="0">
                    <a:solidFill>
                      <a:schemeClr val="bg1"/>
                    </a:solidFill>
                  </a:tcPr>
                </a:tc>
                <a:tc>
                  <a:txBody>
                    <a:bodyPr/>
                    <a:lstStyle/>
                    <a:p>
                      <a:endParaRPr kumimoji="1" lang="ja-JP" altLang="en-US" sz="1100" b="1" dirty="0"/>
                    </a:p>
                  </a:txBody>
                  <a:tcPr marL="48000" marR="48000" marT="0" marB="0">
                    <a:solidFill>
                      <a:schemeClr val="bg1"/>
                    </a:solidFill>
                  </a:tcPr>
                </a:tc>
                <a:tc>
                  <a:txBody>
                    <a:bodyPr/>
                    <a:lstStyle/>
                    <a:p>
                      <a:endParaRPr kumimoji="1" lang="ja-JP" altLang="en-US" sz="1100" b="1" dirty="0"/>
                    </a:p>
                  </a:txBody>
                  <a:tcPr marL="48000" marR="48000" marT="0" marB="0">
                    <a:solidFill>
                      <a:schemeClr val="bg1"/>
                    </a:solidFill>
                  </a:tcPr>
                </a:tc>
                <a:extLst>
                  <a:ext uri="{0D108BD9-81ED-4DB2-BD59-A6C34878D82A}">
                    <a16:rowId xmlns:a16="http://schemas.microsoft.com/office/drawing/2014/main" val="673664836"/>
                  </a:ext>
                </a:extLst>
              </a:tr>
              <a:tr h="192000">
                <a:tc>
                  <a:txBody>
                    <a:bodyPr/>
                    <a:lstStyle/>
                    <a:p>
                      <a:endParaRPr kumimoji="1" lang="ja-JP" altLang="en-US" sz="1100" b="1" dirty="0"/>
                    </a:p>
                  </a:txBody>
                  <a:tcPr marL="48000" marR="48000" marT="0" marB="0">
                    <a:solidFill>
                      <a:schemeClr val="bg1"/>
                    </a:solidFill>
                  </a:tcPr>
                </a:tc>
                <a:tc>
                  <a:txBody>
                    <a:bodyPr/>
                    <a:lstStyle/>
                    <a:p>
                      <a:endParaRPr kumimoji="1" lang="ja-JP" altLang="en-US" sz="1100" b="1" dirty="0"/>
                    </a:p>
                  </a:txBody>
                  <a:tcPr marL="48000" marR="48000" marT="0" marB="0">
                    <a:solidFill>
                      <a:schemeClr val="bg1"/>
                    </a:solidFill>
                  </a:tcPr>
                </a:tc>
                <a:tc>
                  <a:txBody>
                    <a:bodyPr/>
                    <a:lstStyle/>
                    <a:p>
                      <a:endParaRPr kumimoji="1" lang="ja-JP" altLang="en-US" sz="1100" b="1" dirty="0"/>
                    </a:p>
                  </a:txBody>
                  <a:tcPr marL="48000" marR="48000" marT="0" marB="0">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100" b="1" dirty="0"/>
                    </a:p>
                  </a:txBody>
                  <a:tcPr marL="48000" marR="48000" marT="0" marB="0">
                    <a:solidFill>
                      <a:schemeClr val="bg1"/>
                    </a:solidFill>
                  </a:tcPr>
                </a:tc>
                <a:extLst>
                  <a:ext uri="{0D108BD9-81ED-4DB2-BD59-A6C34878D82A}">
                    <a16:rowId xmlns:a16="http://schemas.microsoft.com/office/drawing/2014/main" val="3042717453"/>
                  </a:ext>
                </a:extLst>
              </a:tr>
              <a:tr h="192000">
                <a:tc>
                  <a:txBody>
                    <a:bodyPr/>
                    <a:lstStyle/>
                    <a:p>
                      <a:endParaRPr kumimoji="1" lang="ja-JP" altLang="en-US" sz="1100" b="1" dirty="0"/>
                    </a:p>
                  </a:txBody>
                  <a:tcPr marL="48000" marR="48000" marT="0" marB="0">
                    <a:solidFill>
                      <a:schemeClr val="bg1"/>
                    </a:solidFill>
                  </a:tcPr>
                </a:tc>
                <a:tc>
                  <a:txBody>
                    <a:bodyPr/>
                    <a:lstStyle/>
                    <a:p>
                      <a:endParaRPr kumimoji="1" lang="ja-JP" altLang="en-US" sz="1100" b="1" dirty="0"/>
                    </a:p>
                  </a:txBody>
                  <a:tcPr marL="48000" marR="48000" marT="0" marB="0">
                    <a:solidFill>
                      <a:schemeClr val="bg1"/>
                    </a:solidFill>
                  </a:tcPr>
                </a:tc>
                <a:tc>
                  <a:txBody>
                    <a:bodyPr/>
                    <a:lstStyle/>
                    <a:p>
                      <a:endParaRPr kumimoji="1" lang="ja-JP" altLang="en-US" sz="1100" b="1" dirty="0"/>
                    </a:p>
                  </a:txBody>
                  <a:tcPr marL="48000" marR="48000" marT="0" marB="0">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100" b="1" dirty="0"/>
                    </a:p>
                  </a:txBody>
                  <a:tcPr marL="48000" marR="48000" marT="0" marB="0">
                    <a:solidFill>
                      <a:schemeClr val="bg1"/>
                    </a:solidFill>
                  </a:tcPr>
                </a:tc>
                <a:extLst>
                  <a:ext uri="{0D108BD9-81ED-4DB2-BD59-A6C34878D82A}">
                    <a16:rowId xmlns:a16="http://schemas.microsoft.com/office/drawing/2014/main" val="10004"/>
                  </a:ext>
                </a:extLst>
              </a:tr>
            </a:tbl>
          </a:graphicData>
        </a:graphic>
      </p:graphicFrame>
      <p:graphicFrame>
        <p:nvGraphicFramePr>
          <p:cNvPr id="135" name="表 134"/>
          <p:cNvGraphicFramePr>
            <a:graphicFrameLocks noGrp="1"/>
          </p:cNvGraphicFramePr>
          <p:nvPr/>
        </p:nvGraphicFramePr>
        <p:xfrm>
          <a:off x="8305330" y="2491560"/>
          <a:ext cx="1150252" cy="960000"/>
        </p:xfrm>
        <a:graphic>
          <a:graphicData uri="http://schemas.openxmlformats.org/drawingml/2006/table">
            <a:tbl>
              <a:tblPr firstRow="1" bandRow="1">
                <a:tableStyleId>{5940675A-B579-460E-94D1-54222C63F5DA}</a:tableStyleId>
              </a:tblPr>
              <a:tblGrid>
                <a:gridCol w="1150252">
                  <a:extLst>
                    <a:ext uri="{9D8B030D-6E8A-4147-A177-3AD203B41FA5}">
                      <a16:colId xmlns:a16="http://schemas.microsoft.com/office/drawing/2014/main" val="2720522522"/>
                    </a:ext>
                  </a:extLst>
                </a:gridCol>
              </a:tblGrid>
              <a:tr h="192000">
                <a:tc>
                  <a:txBody>
                    <a:bodyPr/>
                    <a:lstStyle/>
                    <a:p>
                      <a:endParaRPr kumimoji="1" lang="ja-JP" altLang="en-US" sz="1100" b="1" dirty="0"/>
                    </a:p>
                  </a:txBody>
                  <a:tcPr marL="48000" marR="4800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0270992"/>
                  </a:ext>
                </a:extLst>
              </a:tr>
              <a:tr h="192000">
                <a:tc>
                  <a:txBody>
                    <a:bodyPr/>
                    <a:lstStyle/>
                    <a:p>
                      <a:r>
                        <a:rPr kumimoji="1" lang="ja-JP" altLang="en-US" sz="1100" b="1" dirty="0"/>
                        <a:t>サーバ種別</a:t>
                      </a:r>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459068178"/>
                  </a:ext>
                </a:extLst>
              </a:tr>
              <a:tr h="192000">
                <a:tc>
                  <a:txBody>
                    <a:bodyPr/>
                    <a:lstStyle/>
                    <a:p>
                      <a:endParaRPr kumimoji="1" lang="ja-JP" altLang="en-US" sz="1100" b="1" dirty="0"/>
                    </a:p>
                  </a:txBody>
                  <a:tcPr marL="48000" marR="48000" marT="0" marB="0">
                    <a:solidFill>
                      <a:schemeClr val="bg1"/>
                    </a:solidFill>
                  </a:tcPr>
                </a:tc>
                <a:extLst>
                  <a:ext uri="{0D108BD9-81ED-4DB2-BD59-A6C34878D82A}">
                    <a16:rowId xmlns:a16="http://schemas.microsoft.com/office/drawing/2014/main" val="673664836"/>
                  </a:ext>
                </a:extLst>
              </a:tr>
              <a:tr h="192000">
                <a:tc>
                  <a:txBody>
                    <a:bodyPr/>
                    <a:lstStyle/>
                    <a:p>
                      <a:endParaRPr kumimoji="1" lang="ja-JP" altLang="en-US" sz="1100" b="1" dirty="0"/>
                    </a:p>
                  </a:txBody>
                  <a:tcPr marL="48000" marR="48000" marT="0" marB="0">
                    <a:solidFill>
                      <a:schemeClr val="bg1"/>
                    </a:solidFill>
                  </a:tcPr>
                </a:tc>
                <a:extLst>
                  <a:ext uri="{0D108BD9-81ED-4DB2-BD59-A6C34878D82A}">
                    <a16:rowId xmlns:a16="http://schemas.microsoft.com/office/drawing/2014/main" val="3419434209"/>
                  </a:ext>
                </a:extLst>
              </a:tr>
              <a:tr h="192000">
                <a:tc>
                  <a:txBody>
                    <a:bodyPr/>
                    <a:lstStyle/>
                    <a:p>
                      <a:endParaRPr kumimoji="1" lang="ja-JP" altLang="en-US" sz="1100" b="1" dirty="0"/>
                    </a:p>
                  </a:txBody>
                  <a:tcPr marL="48000" marR="48000" marT="0" marB="0">
                    <a:solidFill>
                      <a:schemeClr val="bg1"/>
                    </a:solidFill>
                  </a:tcPr>
                </a:tc>
                <a:extLst>
                  <a:ext uri="{0D108BD9-81ED-4DB2-BD59-A6C34878D82A}">
                    <a16:rowId xmlns:a16="http://schemas.microsoft.com/office/drawing/2014/main" val="2656584651"/>
                  </a:ext>
                </a:extLst>
              </a:tr>
            </a:tbl>
          </a:graphicData>
        </a:graphic>
      </p:graphicFrame>
      <p:cxnSp>
        <p:nvCxnSpPr>
          <p:cNvPr id="136" name="直線矢印コネクタ 135"/>
          <p:cNvCxnSpPr>
            <a:stCxn id="133" idx="2"/>
          </p:cNvCxnSpPr>
          <p:nvPr/>
        </p:nvCxnSpPr>
        <p:spPr>
          <a:xfrm>
            <a:off x="11034915" y="3456216"/>
            <a:ext cx="0" cy="24202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線矢印コネクタ 136"/>
          <p:cNvCxnSpPr>
            <a:stCxn id="135" idx="2"/>
          </p:cNvCxnSpPr>
          <p:nvPr/>
        </p:nvCxnSpPr>
        <p:spPr>
          <a:xfrm>
            <a:off x="8880455" y="3451560"/>
            <a:ext cx="0" cy="24668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38" name="表 137"/>
          <p:cNvGraphicFramePr>
            <a:graphicFrameLocks noGrp="1"/>
          </p:cNvGraphicFramePr>
          <p:nvPr/>
        </p:nvGraphicFramePr>
        <p:xfrm>
          <a:off x="8305330" y="4658821"/>
          <a:ext cx="3477202" cy="768000"/>
        </p:xfrm>
        <a:graphic>
          <a:graphicData uri="http://schemas.openxmlformats.org/drawingml/2006/table">
            <a:tbl>
              <a:tblPr firstRow="1" bandRow="1">
                <a:tableStyleId>{5940675A-B579-460E-94D1-54222C63F5DA}</a:tableStyleId>
              </a:tblPr>
              <a:tblGrid>
                <a:gridCol w="540500">
                  <a:extLst>
                    <a:ext uri="{9D8B030D-6E8A-4147-A177-3AD203B41FA5}">
                      <a16:colId xmlns:a16="http://schemas.microsoft.com/office/drawing/2014/main" val="2720522522"/>
                    </a:ext>
                  </a:extLst>
                </a:gridCol>
                <a:gridCol w="1067551">
                  <a:extLst>
                    <a:ext uri="{9D8B030D-6E8A-4147-A177-3AD203B41FA5}">
                      <a16:colId xmlns:a16="http://schemas.microsoft.com/office/drawing/2014/main" val="2288316279"/>
                    </a:ext>
                  </a:extLst>
                </a:gridCol>
                <a:gridCol w="548967">
                  <a:extLst>
                    <a:ext uri="{9D8B030D-6E8A-4147-A177-3AD203B41FA5}">
                      <a16:colId xmlns:a16="http://schemas.microsoft.com/office/drawing/2014/main" val="4270368412"/>
                    </a:ext>
                  </a:extLst>
                </a:gridCol>
                <a:gridCol w="362700">
                  <a:extLst>
                    <a:ext uri="{9D8B030D-6E8A-4147-A177-3AD203B41FA5}">
                      <a16:colId xmlns:a16="http://schemas.microsoft.com/office/drawing/2014/main" val="1022849353"/>
                    </a:ext>
                  </a:extLst>
                </a:gridCol>
                <a:gridCol w="957484">
                  <a:extLst>
                    <a:ext uri="{9D8B030D-6E8A-4147-A177-3AD203B41FA5}">
                      <a16:colId xmlns:a16="http://schemas.microsoft.com/office/drawing/2014/main" val="49160330"/>
                    </a:ext>
                  </a:extLst>
                </a:gridCol>
              </a:tblGrid>
              <a:tr h="192000">
                <a:tc gridSpan="5">
                  <a:txBody>
                    <a:bodyPr/>
                    <a:lstStyle/>
                    <a:p>
                      <a:endParaRPr kumimoji="1" lang="ja-JP" altLang="en-US" sz="1100" b="1" dirty="0"/>
                    </a:p>
                  </a:txBody>
                  <a:tcPr marL="48000" marR="4800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dirty="0"/>
                    </a:p>
                  </a:txBody>
                  <a:tcPr marL="36000" marR="36000" marT="36000" marB="3600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dirty="0"/>
                    </a:p>
                  </a:txBody>
                  <a:tcPr marL="36000" marR="36000" marT="36000" marB="3600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tc hMerge="1">
                  <a:txBody>
                    <a:bodyPr/>
                    <a:lstStyle/>
                    <a:p>
                      <a:endParaRPr kumimoji="1" lang="ja-JP" altLang="en-US" dirty="0"/>
                    </a:p>
                  </a:txBody>
                  <a:tcPr marL="36000" marR="36000" marT="36000" marB="3600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0270992"/>
                  </a:ext>
                </a:extLst>
              </a:tr>
              <a:tr h="192000">
                <a:tc>
                  <a:txBody>
                    <a:bodyPr/>
                    <a:lstStyle/>
                    <a:p>
                      <a:r>
                        <a:rPr kumimoji="1" lang="ja-JP" altLang="en-US" sz="1100" b="1" dirty="0"/>
                        <a:t>通信№</a:t>
                      </a:r>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kumimoji="1" lang="en-US" altLang="ja-JP" sz="1100" b="1" dirty="0"/>
                        <a:t>FROM</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r>
                        <a:rPr kumimoji="1" lang="ja-JP" altLang="en-US" sz="1100" b="1" dirty="0"/>
                        <a:t>プロトコル</a:t>
                      </a:r>
                    </a:p>
                  </a:txBody>
                  <a:tcPr marL="48000" marR="4800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kumimoji="1" lang="ja-JP" altLang="en-US"/>
                    </a:p>
                  </a:txBody>
                  <a:tcPr/>
                </a:tc>
                <a:tc>
                  <a:txBody>
                    <a:bodyPr/>
                    <a:lstStyle/>
                    <a:p>
                      <a:r>
                        <a:rPr kumimoji="1" lang="en-US" altLang="ja-JP" sz="1100" b="1" dirty="0"/>
                        <a:t>TO</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459068178"/>
                  </a:ext>
                </a:extLst>
              </a:tr>
              <a:tr h="192000">
                <a:tc>
                  <a:txBody>
                    <a:bodyPr/>
                    <a:lstStyle/>
                    <a:p>
                      <a:endParaRPr kumimoji="1" lang="ja-JP" altLang="en-US" sz="1100" b="1" dirty="0"/>
                    </a:p>
                  </a:txBody>
                  <a:tcPr marL="48000" marR="48000" marT="0" marB="0">
                    <a:solidFill>
                      <a:schemeClr val="bg1"/>
                    </a:solidFill>
                  </a:tcPr>
                </a:tc>
                <a:tc>
                  <a:txBody>
                    <a:bodyPr/>
                    <a:lstStyle/>
                    <a:p>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solidFill>
                  </a:tcPr>
                </a:tc>
                <a:tc>
                  <a:txBody>
                    <a:bodyPr/>
                    <a:lstStyle/>
                    <a:p>
                      <a:endParaRPr kumimoji="1" lang="ja-JP" altLang="en-US" sz="1100" b="1" dirty="0"/>
                    </a:p>
                  </a:txBody>
                  <a:tcPr marL="48000" marR="4800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endParaRPr kumimoji="1" lang="ja-JP" altLang="en-US" sz="1100" b="1" dirty="0"/>
                    </a:p>
                  </a:txBody>
                  <a:tcPr marL="48000" marR="48000" marT="0" marB="0">
                    <a:lnL w="12700" cap="flat" cmpd="sng" algn="ctr">
                      <a:solidFill>
                        <a:schemeClr val="tx1"/>
                      </a:solidFill>
                      <a:prstDash val="solid"/>
                      <a:round/>
                      <a:headEnd type="none" w="med" len="med"/>
                      <a:tailEnd type="none" w="med" len="med"/>
                    </a:lnL>
                    <a:solidFill>
                      <a:schemeClr val="bg1"/>
                    </a:solidFill>
                  </a:tcPr>
                </a:tc>
                <a:tc>
                  <a:txBody>
                    <a:bodyPr/>
                    <a:lstStyle/>
                    <a:p>
                      <a:endParaRPr kumimoji="1" lang="ja-JP" altLang="en-US" sz="1100" b="1" dirty="0"/>
                    </a:p>
                  </a:txBody>
                  <a:tcPr marL="48000" marR="48000" marT="0" marB="0">
                    <a:solidFill>
                      <a:schemeClr val="bg1"/>
                    </a:solidFill>
                  </a:tcPr>
                </a:tc>
                <a:extLst>
                  <a:ext uri="{0D108BD9-81ED-4DB2-BD59-A6C34878D82A}">
                    <a16:rowId xmlns:a16="http://schemas.microsoft.com/office/drawing/2014/main" val="673664836"/>
                  </a:ext>
                </a:extLst>
              </a:tr>
              <a:tr h="192000">
                <a:tc>
                  <a:txBody>
                    <a:bodyPr/>
                    <a:lstStyle/>
                    <a:p>
                      <a:endParaRPr kumimoji="1" lang="ja-JP" altLang="en-US" sz="1100" b="1" dirty="0"/>
                    </a:p>
                  </a:txBody>
                  <a:tcPr marL="48000" marR="48000" marT="0" marB="0">
                    <a:solidFill>
                      <a:schemeClr val="bg1"/>
                    </a:solidFill>
                  </a:tcPr>
                </a:tc>
                <a:tc>
                  <a:txBody>
                    <a:bodyPr/>
                    <a:lstStyle/>
                    <a:p>
                      <a:endParaRPr kumimoji="1" lang="ja-JP" altLang="en-US" sz="1100" b="1" dirty="0"/>
                    </a:p>
                  </a:txBody>
                  <a:tcPr marL="48000" marR="48000" marT="0" marB="0">
                    <a:solidFill>
                      <a:schemeClr val="bg1"/>
                    </a:solidFill>
                  </a:tcPr>
                </a:tc>
                <a:tc>
                  <a:txBody>
                    <a:bodyPr/>
                    <a:lstStyle/>
                    <a:p>
                      <a:endParaRPr kumimoji="1" lang="ja-JP" altLang="en-US" sz="1100" b="1" dirty="0"/>
                    </a:p>
                  </a:txBody>
                  <a:tcPr marL="48000" marR="48000" marT="0" marB="0">
                    <a:lnR w="12700" cap="flat" cmpd="sng" algn="ctr">
                      <a:solidFill>
                        <a:schemeClr val="tx1"/>
                      </a:solidFill>
                      <a:prstDash val="solid"/>
                      <a:round/>
                      <a:headEnd type="none" w="med" len="med"/>
                      <a:tailEnd type="none" w="med" len="med"/>
                    </a:lnR>
                    <a:solidFill>
                      <a:schemeClr val="bg1"/>
                    </a:solidFill>
                  </a:tcPr>
                </a:tc>
                <a:tc>
                  <a:txBody>
                    <a:bodyPr/>
                    <a:lstStyle/>
                    <a:p>
                      <a:endParaRPr kumimoji="1" lang="ja-JP" altLang="en-US" sz="1100" b="1" dirty="0"/>
                    </a:p>
                  </a:txBody>
                  <a:tcPr marL="48000" marR="48000" marT="0" marB="0">
                    <a:lnL w="12700" cap="flat" cmpd="sng" algn="ctr">
                      <a:solidFill>
                        <a:schemeClr val="tx1"/>
                      </a:solidFill>
                      <a:prstDash val="solid"/>
                      <a:round/>
                      <a:headEnd type="none" w="med" len="med"/>
                      <a:tailEnd type="none" w="med" len="med"/>
                    </a:lnL>
                    <a:solidFill>
                      <a:schemeClr val="bg1"/>
                    </a:solidFill>
                  </a:tcPr>
                </a:tc>
                <a:tc>
                  <a:txBody>
                    <a:bodyPr/>
                    <a:lstStyle/>
                    <a:p>
                      <a:endParaRPr kumimoji="1" lang="ja-JP" altLang="en-US" sz="1100" b="1" dirty="0"/>
                    </a:p>
                  </a:txBody>
                  <a:tcPr marL="48000" marR="48000" marT="0" marB="0">
                    <a:solidFill>
                      <a:schemeClr val="bg1"/>
                    </a:solidFill>
                  </a:tcPr>
                </a:tc>
                <a:extLst>
                  <a:ext uri="{0D108BD9-81ED-4DB2-BD59-A6C34878D82A}">
                    <a16:rowId xmlns:a16="http://schemas.microsoft.com/office/drawing/2014/main" val="1729277020"/>
                  </a:ext>
                </a:extLst>
              </a:tr>
            </a:tbl>
          </a:graphicData>
        </a:graphic>
      </p:graphicFrame>
      <p:cxnSp>
        <p:nvCxnSpPr>
          <p:cNvPr id="139" name="直線矢印コネクタ 138"/>
          <p:cNvCxnSpPr/>
          <p:nvPr/>
        </p:nvCxnSpPr>
        <p:spPr>
          <a:xfrm>
            <a:off x="8690512" y="4494189"/>
            <a:ext cx="2333089" cy="28101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線矢印コネクタ 139"/>
          <p:cNvCxnSpPr/>
          <p:nvPr/>
        </p:nvCxnSpPr>
        <p:spPr>
          <a:xfrm>
            <a:off x="8690512" y="4483904"/>
            <a:ext cx="514449" cy="32177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1" name="テキスト ボックス 140"/>
          <p:cNvSpPr txBox="1"/>
          <p:nvPr/>
        </p:nvSpPr>
        <p:spPr>
          <a:xfrm>
            <a:off x="6295573" y="2677054"/>
            <a:ext cx="1005403" cy="338554"/>
          </a:xfrm>
          <a:prstGeom prst="rect">
            <a:avLst/>
          </a:prstGeom>
          <a:noFill/>
        </p:spPr>
        <p:txBody>
          <a:bodyPr wrap="none" rtlCol="0">
            <a:spAutoFit/>
          </a:bodyPr>
          <a:lstStyle/>
          <a:p>
            <a:r>
              <a:rPr lang="ja-JP" altLang="en-US" sz="1600" b="1" dirty="0">
                <a:solidFill>
                  <a:srgbClr val="FF0000"/>
                </a:solidFill>
              </a:rPr>
              <a:t>表の一覧</a:t>
            </a:r>
          </a:p>
        </p:txBody>
      </p:sp>
      <p:cxnSp>
        <p:nvCxnSpPr>
          <p:cNvPr id="142" name="直線矢印コネクタ 141"/>
          <p:cNvCxnSpPr/>
          <p:nvPr/>
        </p:nvCxnSpPr>
        <p:spPr bwMode="auto">
          <a:xfrm flipV="1">
            <a:off x="7587653" y="2769830"/>
            <a:ext cx="689281" cy="672597"/>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43" name="直線矢印コネクタ 142"/>
          <p:cNvCxnSpPr>
            <a:stCxn id="132" idx="3"/>
          </p:cNvCxnSpPr>
          <p:nvPr/>
        </p:nvCxnSpPr>
        <p:spPr bwMode="auto">
          <a:xfrm flipV="1">
            <a:off x="7587653" y="2769830"/>
            <a:ext cx="2669769" cy="966935"/>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44" name="直線矢印コネクタ 143"/>
          <p:cNvCxnSpPr/>
          <p:nvPr/>
        </p:nvCxnSpPr>
        <p:spPr bwMode="auto">
          <a:xfrm flipV="1">
            <a:off x="7579323" y="3816578"/>
            <a:ext cx="697611" cy="210865"/>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45" name="直線矢印コネクタ 144"/>
          <p:cNvCxnSpPr/>
          <p:nvPr/>
        </p:nvCxnSpPr>
        <p:spPr bwMode="auto">
          <a:xfrm>
            <a:off x="7579323" y="4349147"/>
            <a:ext cx="690917" cy="619093"/>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46" name="テキスト ボックス 145"/>
          <p:cNvSpPr txBox="1"/>
          <p:nvPr/>
        </p:nvSpPr>
        <p:spPr>
          <a:xfrm>
            <a:off x="9447043" y="2336898"/>
            <a:ext cx="800219" cy="338554"/>
          </a:xfrm>
          <a:prstGeom prst="rect">
            <a:avLst/>
          </a:prstGeom>
          <a:noFill/>
        </p:spPr>
        <p:txBody>
          <a:bodyPr wrap="none" rtlCol="0">
            <a:spAutoFit/>
          </a:bodyPr>
          <a:lstStyle/>
          <a:p>
            <a:r>
              <a:rPr lang="ja-JP" altLang="en-US" sz="1600" b="1" dirty="0">
                <a:solidFill>
                  <a:srgbClr val="FF0000"/>
                </a:solidFill>
              </a:rPr>
              <a:t>表の枠</a:t>
            </a:r>
          </a:p>
        </p:txBody>
      </p:sp>
      <p:sp>
        <p:nvSpPr>
          <p:cNvPr id="81" name="正方形/長方形 80"/>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68" name="正方形/長方形 67"/>
          <p:cNvSpPr/>
          <p:nvPr/>
        </p:nvSpPr>
        <p:spPr bwMode="auto">
          <a:xfrm>
            <a:off x="3013449" y="5650584"/>
            <a:ext cx="8937251" cy="830656"/>
          </a:xfrm>
          <a:prstGeom prst="rect">
            <a:avLst/>
          </a:prstGeom>
          <a:solidFill>
            <a:schemeClr val="accent2">
              <a:lumMod val="10000"/>
              <a:lumOff val="9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ea typeface="+mj-ea"/>
              </a:rPr>
              <a:t>　　　① </a:t>
            </a:r>
            <a:r>
              <a:rPr lang="ja-JP" altLang="en-US" sz="2133" b="1" dirty="0">
                <a:latin typeface="+mj-ea"/>
              </a:rPr>
              <a:t>設計値の入力ミスを防ぐために、列に制約を付ける</a:t>
            </a:r>
            <a:endParaRPr lang="en-US" altLang="ja-JP" sz="2133" b="1" dirty="0">
              <a:latin typeface="+mj-ea"/>
            </a:endParaRPr>
          </a:p>
        </p:txBody>
      </p:sp>
      <p:sp>
        <p:nvSpPr>
          <p:cNvPr id="69" name="角丸四角形 68"/>
          <p:cNvSpPr/>
          <p:nvPr/>
        </p:nvSpPr>
        <p:spPr bwMode="auto">
          <a:xfrm rot="20999056">
            <a:off x="2783012" y="5643359"/>
            <a:ext cx="1150632"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80" name="下矢印 79"/>
          <p:cNvSpPr/>
          <p:nvPr/>
        </p:nvSpPr>
        <p:spPr bwMode="auto">
          <a:xfrm>
            <a:off x="10881360" y="5707694"/>
            <a:ext cx="1069992" cy="726292"/>
          </a:xfrm>
          <a:prstGeom prst="downArrow">
            <a:avLst>
              <a:gd name="adj1" fmla="val 58557"/>
              <a:gd name="adj2" fmla="val 35509"/>
            </a:avLst>
          </a:prstGeom>
          <a:solidFill>
            <a:srgbClr val="FFFF00"/>
          </a:solidFill>
          <a:ln w="25400">
            <a:solidFill>
              <a:schemeClr val="tx2">
                <a:lumMod val="90000"/>
                <a:lumOff val="10000"/>
              </a:schemeClr>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067" b="1" dirty="0">
              <a:latin typeface="+mj-ea"/>
              <a:ea typeface="+mj-ea"/>
            </a:endParaRPr>
          </a:p>
          <a:p>
            <a:pPr algn="ctr"/>
            <a:r>
              <a:rPr lang="ja-JP" altLang="en-US" sz="1600" b="1" dirty="0">
                <a:latin typeface="+mj-ea"/>
                <a:ea typeface="+mj-ea"/>
              </a:rPr>
              <a:t>詳細</a:t>
            </a:r>
            <a:endParaRPr lang="en-US" altLang="ja-JP" sz="1600" b="1" dirty="0">
              <a:latin typeface="+mj-ea"/>
              <a:ea typeface="+mj-ea"/>
            </a:endParaRPr>
          </a:p>
          <a:p>
            <a:pPr algn="ctr"/>
            <a:r>
              <a:rPr lang="ja-JP" altLang="en-US" sz="1600" b="1" dirty="0">
                <a:latin typeface="+mj-ea"/>
                <a:ea typeface="+mj-ea"/>
              </a:rPr>
              <a:t>次頁</a:t>
            </a:r>
          </a:p>
        </p:txBody>
      </p:sp>
      <p:sp>
        <p:nvSpPr>
          <p:cNvPr id="11" name="正方形/長方形 10"/>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タスクの説明</a:t>
            </a:r>
          </a:p>
        </p:txBody>
      </p:sp>
    </p:spTree>
    <p:extLst>
      <p:ext uri="{BB962C8B-B14F-4D97-AF65-F5344CB8AC3E}">
        <p14:creationId xmlns:p14="http://schemas.microsoft.com/office/powerpoint/2010/main" val="1461872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正方形/長方形 37"/>
          <p:cNvSpPr/>
          <p:nvPr/>
        </p:nvSpPr>
        <p:spPr bwMode="auto">
          <a:xfrm>
            <a:off x="3013449" y="814630"/>
            <a:ext cx="8937251" cy="497431"/>
          </a:xfrm>
          <a:prstGeom prst="rect">
            <a:avLst/>
          </a:prstGeom>
          <a:solidFill>
            <a:schemeClr val="accent2">
              <a:lumMod val="10000"/>
              <a:lumOff val="9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① </a:t>
            </a:r>
            <a:r>
              <a:rPr lang="ja-JP" altLang="en-US" sz="2400" b="1" dirty="0">
                <a:latin typeface="+mj-ea"/>
              </a:rPr>
              <a:t>設計値の入力ミスを防ぐために、列に制約を付ける</a:t>
            </a:r>
            <a:endParaRPr lang="ja-JP" altLang="en-US" sz="2400" b="1" dirty="0">
              <a:latin typeface="+mj-ea"/>
              <a:ea typeface="+mj-ea"/>
            </a:endParaRPr>
          </a:p>
        </p:txBody>
      </p:sp>
      <p:sp>
        <p:nvSpPr>
          <p:cNvPr id="2" name="タイトル 1"/>
          <p:cNvSpPr>
            <a:spLocks noGrp="1"/>
          </p:cNvSpPr>
          <p:nvPr>
            <p:ph type="title"/>
          </p:nvPr>
        </p:nvSpPr>
        <p:spPr/>
        <p:txBody>
          <a:bodyPr/>
          <a:lstStyle/>
          <a:p>
            <a:r>
              <a:rPr lang="en-US" altLang="ja-JP" dirty="0"/>
              <a:t>Step 1</a:t>
            </a:r>
            <a:r>
              <a:rPr lang="ja-JP" altLang="en-US" dirty="0"/>
              <a:t>：設計情報の一元管理</a:t>
            </a:r>
            <a:endParaRPr kumimoji="1" lang="ja-JP" altLang="en-US" dirty="0"/>
          </a:p>
        </p:txBody>
      </p:sp>
      <p:sp>
        <p:nvSpPr>
          <p:cNvPr id="12" name="正方形/長方形 11"/>
          <p:cNvSpPr/>
          <p:nvPr/>
        </p:nvSpPr>
        <p:spPr bwMode="auto">
          <a:xfrm>
            <a:off x="3013449" y="1312061"/>
            <a:ext cx="8937252" cy="514394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867" b="1" dirty="0">
                <a:latin typeface="+mj-ea"/>
                <a:ea typeface="+mj-ea"/>
              </a:rPr>
              <a:t>CMDB</a:t>
            </a:r>
            <a:r>
              <a:rPr lang="ja-JP" altLang="en-US" sz="1867" b="1" dirty="0">
                <a:latin typeface="+mj-ea"/>
                <a:ea typeface="+mj-ea"/>
              </a:rPr>
              <a:t>に設計情報を登録する際に、設計値の入力ミスがあると</a:t>
            </a:r>
            <a:r>
              <a:rPr lang="en-US" altLang="ja-JP" sz="1867" b="1" dirty="0">
                <a:latin typeface="+mj-ea"/>
                <a:ea typeface="+mj-ea"/>
              </a:rPr>
              <a:t>CMDB</a:t>
            </a:r>
            <a:r>
              <a:rPr lang="ja-JP" altLang="en-US" sz="1867" b="1" dirty="0">
                <a:latin typeface="+mj-ea"/>
                <a:ea typeface="+mj-ea"/>
              </a:rPr>
              <a:t>をクリーンな状態に保つことができません。</a:t>
            </a:r>
            <a:endParaRPr lang="en-US" altLang="ja-JP" sz="1867" b="1" dirty="0">
              <a:latin typeface="+mj-ea"/>
              <a:ea typeface="+mj-ea"/>
            </a:endParaRPr>
          </a:p>
          <a:p>
            <a:endParaRPr lang="en-US" altLang="ja-JP" sz="1067" b="1" dirty="0">
              <a:latin typeface="+mj-ea"/>
              <a:ea typeface="+mj-ea"/>
            </a:endParaRPr>
          </a:p>
          <a:p>
            <a:r>
              <a:rPr lang="en-US" altLang="ja-JP" sz="1867" b="1" dirty="0" err="1">
                <a:latin typeface="+mj-ea"/>
                <a:ea typeface="+mj-ea"/>
              </a:rPr>
              <a:t>Exastro</a:t>
            </a:r>
            <a:r>
              <a:rPr lang="en-US" altLang="ja-JP" sz="1867" b="1" dirty="0">
                <a:latin typeface="+mj-ea"/>
                <a:ea typeface="+mj-ea"/>
              </a:rPr>
              <a:t> IT Automation</a:t>
            </a:r>
            <a:r>
              <a:rPr lang="ja-JP" altLang="en-US" sz="1867" b="1" dirty="0">
                <a:latin typeface="+mj-ea"/>
                <a:ea typeface="+mj-ea"/>
              </a:rPr>
              <a:t>では表の列に制約を付けることで、設計値を</a:t>
            </a:r>
            <a:r>
              <a:rPr lang="ja-JP" altLang="en-US" sz="1867" b="1" dirty="0" err="1">
                <a:latin typeface="+mj-ea"/>
                <a:ea typeface="+mj-ea"/>
              </a:rPr>
              <a:t>の</a:t>
            </a:r>
            <a:r>
              <a:rPr lang="ja-JP" altLang="en-US" sz="1867" b="1" dirty="0">
                <a:latin typeface="+mj-ea"/>
                <a:ea typeface="+mj-ea"/>
              </a:rPr>
              <a:t>入力時に正しさを検査することができます。これにより、</a:t>
            </a:r>
            <a:r>
              <a:rPr lang="en-US" altLang="ja-JP" sz="1867" b="1" dirty="0">
                <a:latin typeface="+mj-ea"/>
                <a:ea typeface="+mj-ea"/>
              </a:rPr>
              <a:t>CMDB</a:t>
            </a:r>
            <a:r>
              <a:rPr lang="ja-JP" altLang="en-US" sz="1867" b="1" dirty="0">
                <a:latin typeface="+mj-ea"/>
                <a:ea typeface="+mj-ea"/>
              </a:rPr>
              <a:t>をクリーンな状態に保つことができます。</a:t>
            </a:r>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p:txBody>
      </p:sp>
      <p:graphicFrame>
        <p:nvGraphicFramePr>
          <p:cNvPr id="15" name="表 14"/>
          <p:cNvGraphicFramePr>
            <a:graphicFrameLocks noGrp="1"/>
          </p:cNvGraphicFramePr>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a:latin typeface="Meiryo UI" panose="020B0604030504040204" pitchFamily="50" charset="-128"/>
                          <a:ea typeface="Meiryo UI" panose="020B0604030504040204" pitchFamily="50" charset="-128"/>
                          <a:cs typeface="Meiryo UI" panose="020B0604030504040204" pitchFamily="50" charset="-128"/>
                        </a:rPr>
                        <a:t>実施するタスク</a:t>
                      </a: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557588380"/>
                  </a:ext>
                </a:extLst>
              </a:tr>
            </a:tbl>
          </a:graphicData>
        </a:graphic>
      </p:graphicFrame>
      <p:sp>
        <p:nvSpPr>
          <p:cNvPr id="16" name="下矢印 15"/>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9" name="下矢印 18"/>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1" name="下矢印 20"/>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4" name="下矢印 13"/>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角丸四角形 16"/>
          <p:cNvSpPr/>
          <p:nvPr/>
        </p:nvSpPr>
        <p:spPr bwMode="auto">
          <a:xfrm>
            <a:off x="423881" y="240046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設計情報の正規化</a:t>
            </a:r>
          </a:p>
        </p:txBody>
      </p:sp>
      <p:sp>
        <p:nvSpPr>
          <p:cNvPr id="20" name="角丸四角形 19"/>
          <p:cNvSpPr/>
          <p:nvPr/>
        </p:nvSpPr>
        <p:spPr bwMode="auto">
          <a:xfrm>
            <a:off x="423879" y="4307729"/>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への</a:t>
            </a:r>
            <a:endParaRPr lang="en-US" altLang="ja-JP" sz="1600" b="1" dirty="0"/>
          </a:p>
          <a:p>
            <a:pPr algn="ctr"/>
            <a:r>
              <a:rPr lang="ja-JP" altLang="en-US" sz="1600" b="1" dirty="0"/>
              <a:t>情報投入</a:t>
            </a:r>
          </a:p>
        </p:txBody>
      </p:sp>
      <p:sp>
        <p:nvSpPr>
          <p:cNvPr id="23" name="角丸四角形 22"/>
          <p:cNvSpPr/>
          <p:nvPr/>
        </p:nvSpPr>
        <p:spPr bwMode="auto">
          <a:xfrm>
            <a:off x="423879" y="52609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の活用</a:t>
            </a:r>
            <a:endParaRPr lang="en-US" altLang="ja-JP" sz="1600" b="1" dirty="0"/>
          </a:p>
        </p:txBody>
      </p:sp>
      <p:sp>
        <p:nvSpPr>
          <p:cNvPr id="42" name="角丸四角形 41"/>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43" name="角丸四角形 42"/>
          <p:cNvSpPr/>
          <p:nvPr/>
        </p:nvSpPr>
        <p:spPr bwMode="auto">
          <a:xfrm>
            <a:off x="431373" y="143508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設計情報の管理帳票の収集</a:t>
            </a:r>
          </a:p>
        </p:txBody>
      </p:sp>
      <p:sp>
        <p:nvSpPr>
          <p:cNvPr id="44" name="角丸四角形 43"/>
          <p:cNvSpPr/>
          <p:nvPr/>
        </p:nvSpPr>
        <p:spPr bwMode="auto">
          <a:xfrm>
            <a:off x="431373" y="3340877"/>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Exastro</a:t>
            </a:r>
            <a:r>
              <a:rPr lang="en-US" altLang="ja-JP" sz="1600" b="1" dirty="0"/>
              <a:t> IT Automation</a:t>
            </a:r>
            <a:br>
              <a:rPr lang="en-US" altLang="ja-JP" sz="1600" b="1" dirty="0"/>
            </a:br>
            <a:r>
              <a:rPr lang="en-US" altLang="ja-JP" sz="1600" b="1" dirty="0"/>
              <a:t>(CMDB)</a:t>
            </a:r>
            <a:r>
              <a:rPr lang="ja-JP" altLang="en-US" sz="1600" b="1" dirty="0"/>
              <a:t>の構築</a:t>
            </a:r>
          </a:p>
        </p:txBody>
      </p:sp>
      <p:graphicFrame>
        <p:nvGraphicFramePr>
          <p:cNvPr id="4" name="表 3"/>
          <p:cNvGraphicFramePr>
            <a:graphicFrameLocks noGrp="1"/>
          </p:cNvGraphicFramePr>
          <p:nvPr/>
        </p:nvGraphicFramePr>
        <p:xfrm>
          <a:off x="3804154" y="4223739"/>
          <a:ext cx="7758482" cy="1828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136915038"/>
                    </a:ext>
                  </a:extLst>
                </a:gridCol>
                <a:gridCol w="2032000">
                  <a:extLst>
                    <a:ext uri="{9D8B030D-6E8A-4147-A177-3AD203B41FA5}">
                      <a16:colId xmlns:a16="http://schemas.microsoft.com/office/drawing/2014/main" val="3189928082"/>
                    </a:ext>
                  </a:extLst>
                </a:gridCol>
                <a:gridCol w="2708667">
                  <a:extLst>
                    <a:ext uri="{9D8B030D-6E8A-4147-A177-3AD203B41FA5}">
                      <a16:colId xmlns:a16="http://schemas.microsoft.com/office/drawing/2014/main" val="3322815589"/>
                    </a:ext>
                  </a:extLst>
                </a:gridCol>
                <a:gridCol w="985815">
                  <a:extLst>
                    <a:ext uri="{9D8B030D-6E8A-4147-A177-3AD203B41FA5}">
                      <a16:colId xmlns:a16="http://schemas.microsoft.com/office/drawing/2014/main" val="3423204116"/>
                    </a:ext>
                  </a:extLst>
                </a:gridCol>
              </a:tblGrid>
              <a:tr h="365760">
                <a:tc>
                  <a:txBody>
                    <a:bodyPr/>
                    <a:lstStyle/>
                    <a:p>
                      <a:r>
                        <a:rPr kumimoji="1" lang="ja-JP" altLang="en-US" sz="1600" dirty="0"/>
                        <a:t>ホスト名</a:t>
                      </a:r>
                    </a:p>
                  </a:txBody>
                  <a:tcPr marL="121920" marR="121920" marT="60960" marB="60960"/>
                </a:tc>
                <a:tc>
                  <a:txBody>
                    <a:bodyPr/>
                    <a:lstStyle/>
                    <a:p>
                      <a:r>
                        <a:rPr kumimoji="1" lang="en-US" altLang="ja-JP" sz="1600" dirty="0"/>
                        <a:t>IP</a:t>
                      </a:r>
                      <a:r>
                        <a:rPr kumimoji="1" lang="ja-JP" altLang="en-US" sz="1600" dirty="0"/>
                        <a:t>アドレス</a:t>
                      </a:r>
                    </a:p>
                  </a:txBody>
                  <a:tcPr marL="121920" marR="121920" marT="60960" marB="60960"/>
                </a:tc>
                <a:tc>
                  <a:txBody>
                    <a:bodyPr/>
                    <a:lstStyle/>
                    <a:p>
                      <a:r>
                        <a:rPr kumimoji="1" lang="en-US" altLang="ja-JP" sz="1600" dirty="0"/>
                        <a:t>OS</a:t>
                      </a:r>
                      <a:r>
                        <a:rPr kumimoji="1" lang="ja-JP" altLang="en-US" sz="1600" dirty="0"/>
                        <a:t>種別</a:t>
                      </a:r>
                    </a:p>
                  </a:txBody>
                  <a:tcPr marL="121920" marR="121920" marT="60960" marB="60960"/>
                </a:tc>
                <a:tc>
                  <a:txBody>
                    <a:bodyPr/>
                    <a:lstStyle/>
                    <a:p>
                      <a:r>
                        <a:rPr kumimoji="1" lang="ja-JP" altLang="en-US" sz="1600" dirty="0"/>
                        <a:t>・・・</a:t>
                      </a:r>
                    </a:p>
                  </a:txBody>
                  <a:tcPr marL="121920" marR="121920" marT="60960" marB="60960"/>
                </a:tc>
                <a:extLst>
                  <a:ext uri="{0D108BD9-81ED-4DB2-BD59-A6C34878D82A}">
                    <a16:rowId xmlns:a16="http://schemas.microsoft.com/office/drawing/2014/main" val="1326309359"/>
                  </a:ext>
                </a:extLst>
              </a:tr>
              <a:tr h="365760">
                <a:tc>
                  <a:txBody>
                    <a:bodyPr/>
                    <a:lstStyle/>
                    <a:p>
                      <a:r>
                        <a:rPr kumimoji="1" lang="en-US" altLang="ja-JP" sz="1600" dirty="0"/>
                        <a:t>web-server</a:t>
                      </a:r>
                      <a:endParaRPr kumimoji="1" lang="ja-JP" altLang="en-US" sz="1600" dirty="0"/>
                    </a:p>
                  </a:txBody>
                  <a:tcPr marL="121920" marR="121920" marT="60960" marB="60960"/>
                </a:tc>
                <a:tc>
                  <a:txBody>
                    <a:bodyPr/>
                    <a:lstStyle/>
                    <a:p>
                      <a:r>
                        <a:rPr kumimoji="1" lang="en-US" altLang="ja-JP" sz="1600" dirty="0"/>
                        <a:t>10.0.10.100</a:t>
                      </a:r>
                      <a:endParaRPr kumimoji="1" lang="ja-JP" altLang="en-US" sz="1600" dirty="0"/>
                    </a:p>
                  </a:txBody>
                  <a:tcPr marL="121920" marR="121920" marT="60960" marB="60960"/>
                </a:tc>
                <a:tc>
                  <a:txBody>
                    <a:bodyPr/>
                    <a:lstStyle/>
                    <a:p>
                      <a:r>
                        <a:rPr kumimoji="1" lang="en-US" altLang="ja-JP" sz="1600" dirty="0"/>
                        <a:t>Windows Server</a:t>
                      </a:r>
                      <a:r>
                        <a:rPr kumimoji="1" lang="en-US" altLang="ja-JP" sz="1600" baseline="0" dirty="0"/>
                        <a:t> 2019</a:t>
                      </a:r>
                      <a:endParaRPr kumimoji="1" lang="ja-JP" altLang="en-US" sz="1600" dirty="0"/>
                    </a:p>
                  </a:txBody>
                  <a:tcPr marL="121920" marR="121920" marT="60960" marB="60960"/>
                </a:tc>
                <a:tc>
                  <a:txBody>
                    <a:bodyPr/>
                    <a:lstStyle/>
                    <a:p>
                      <a:r>
                        <a:rPr kumimoji="1" lang="ja-JP" altLang="en-US" sz="1600" dirty="0"/>
                        <a:t>・・・</a:t>
                      </a:r>
                    </a:p>
                  </a:txBody>
                  <a:tcPr marL="121920" marR="121920" marT="60960" marB="60960"/>
                </a:tc>
                <a:extLst>
                  <a:ext uri="{0D108BD9-81ED-4DB2-BD59-A6C34878D82A}">
                    <a16:rowId xmlns:a16="http://schemas.microsoft.com/office/drawing/2014/main" val="2352036865"/>
                  </a:ext>
                </a:extLst>
              </a:tr>
              <a:tr h="365760">
                <a:tc>
                  <a:txBody>
                    <a:bodyPr/>
                    <a:lstStyle/>
                    <a:p>
                      <a:r>
                        <a:rPr kumimoji="1" lang="en-US" altLang="ja-JP" sz="1600" dirty="0"/>
                        <a:t>log-server</a:t>
                      </a:r>
                      <a:endParaRPr kumimoji="1" lang="ja-JP" altLang="en-US" sz="1600" dirty="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dirty="0">
                          <a:solidFill>
                            <a:srgbClr val="FF0000"/>
                          </a:solidFill>
                        </a:rPr>
                        <a:t>log-server</a:t>
                      </a:r>
                      <a:endParaRPr kumimoji="1" lang="ja-JP" altLang="en-US" sz="1600" b="1" dirty="0">
                        <a:solidFill>
                          <a:srgbClr val="FF0000"/>
                        </a:solidFill>
                      </a:endParaRPr>
                    </a:p>
                  </a:txBody>
                  <a:tcPr marL="121920" marR="121920" marT="60960" marB="60960"/>
                </a:tc>
                <a:tc>
                  <a:txBody>
                    <a:bodyPr/>
                    <a:lstStyle/>
                    <a:p>
                      <a:endParaRPr kumimoji="1" lang="ja-JP" altLang="en-US" sz="1600" dirty="0"/>
                    </a:p>
                  </a:txBody>
                  <a:tcPr marL="121920" marR="121920" marT="60960" marB="60960"/>
                </a:tc>
                <a:tc>
                  <a:txBody>
                    <a:bodyPr/>
                    <a:lstStyle/>
                    <a:p>
                      <a:r>
                        <a:rPr kumimoji="1" lang="ja-JP" altLang="en-US" sz="1600" dirty="0"/>
                        <a:t>・・・</a:t>
                      </a:r>
                    </a:p>
                  </a:txBody>
                  <a:tcPr marL="121920" marR="121920" marT="60960" marB="60960"/>
                </a:tc>
                <a:extLst>
                  <a:ext uri="{0D108BD9-81ED-4DB2-BD59-A6C34878D82A}">
                    <a16:rowId xmlns:a16="http://schemas.microsoft.com/office/drawing/2014/main" val="2907782906"/>
                  </a:ext>
                </a:extLst>
              </a:tr>
              <a:tr h="365760">
                <a:tc>
                  <a:txBody>
                    <a:bodyPr/>
                    <a:lstStyle/>
                    <a:p>
                      <a:r>
                        <a:rPr kumimoji="1" lang="en-US" altLang="ja-JP" sz="1600" b="1" i="0" dirty="0">
                          <a:solidFill>
                            <a:srgbClr val="FF0000"/>
                          </a:solidFill>
                        </a:rPr>
                        <a:t>DB</a:t>
                      </a:r>
                      <a:r>
                        <a:rPr kumimoji="1" lang="ja-JP" altLang="en-US" sz="1600" b="1" i="0" dirty="0">
                          <a:solidFill>
                            <a:srgbClr val="FF0000"/>
                          </a:solidFill>
                        </a:rPr>
                        <a:t>サーバ</a:t>
                      </a:r>
                    </a:p>
                  </a:txBody>
                  <a:tcPr marL="121920" marR="121920" marT="60960" marB="60960"/>
                </a:tc>
                <a:tc>
                  <a:txBody>
                    <a:bodyPr/>
                    <a:lstStyle/>
                    <a:p>
                      <a:r>
                        <a:rPr kumimoji="1" lang="en-US" altLang="ja-JP" sz="1600" dirty="0"/>
                        <a:t>10.0.10.300</a:t>
                      </a:r>
                      <a:endParaRPr kumimoji="1" lang="ja-JP" altLang="en-US" sz="1600" dirty="0"/>
                    </a:p>
                  </a:txBody>
                  <a:tcPr marL="121920" marR="121920" marT="60960" marB="60960"/>
                </a:tc>
                <a:tc>
                  <a:txBody>
                    <a:bodyPr/>
                    <a:lstStyle/>
                    <a:p>
                      <a:endParaRPr kumimoji="1" lang="ja-JP" altLang="en-US" sz="1600" dirty="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a:t>
                      </a:r>
                    </a:p>
                  </a:txBody>
                  <a:tcPr marL="121920" marR="121920" marT="60960" marB="60960"/>
                </a:tc>
                <a:extLst>
                  <a:ext uri="{0D108BD9-81ED-4DB2-BD59-A6C34878D82A}">
                    <a16:rowId xmlns:a16="http://schemas.microsoft.com/office/drawing/2014/main" val="1226337179"/>
                  </a:ext>
                </a:extLst>
              </a:tr>
              <a:tr h="365760">
                <a:tc>
                  <a:txBody>
                    <a:bodyPr/>
                    <a:lstStyle/>
                    <a:p>
                      <a:r>
                        <a:rPr kumimoji="1" lang="ja-JP" altLang="en-US" sz="1600" dirty="0"/>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a:t>
                      </a:r>
                    </a:p>
                  </a:txBody>
                  <a:tcPr marL="121920" marR="121920" marT="60960" marB="60960"/>
                </a:tc>
                <a:tc>
                  <a:txBody>
                    <a:bodyPr/>
                    <a:lstStyle/>
                    <a:p>
                      <a:endParaRPr kumimoji="1" lang="ja-JP" altLang="en-US" sz="1600" dirty="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a:t>
                      </a:r>
                    </a:p>
                  </a:txBody>
                  <a:tcPr marL="121920" marR="121920" marT="60960" marB="60960"/>
                </a:tc>
                <a:extLst>
                  <a:ext uri="{0D108BD9-81ED-4DB2-BD59-A6C34878D82A}">
                    <a16:rowId xmlns:a16="http://schemas.microsoft.com/office/drawing/2014/main" val="2987775185"/>
                  </a:ext>
                </a:extLst>
              </a:tr>
            </a:tbl>
          </a:graphicData>
        </a:graphic>
      </p:graphicFrame>
      <p:graphicFrame>
        <p:nvGraphicFramePr>
          <p:cNvPr id="7" name="表 6"/>
          <p:cNvGraphicFramePr>
            <a:graphicFrameLocks noGrp="1"/>
          </p:cNvGraphicFramePr>
          <p:nvPr/>
        </p:nvGraphicFramePr>
        <p:xfrm>
          <a:off x="7876685" y="4956444"/>
          <a:ext cx="2710035" cy="1463040"/>
        </p:xfrm>
        <a:graphic>
          <a:graphicData uri="http://schemas.openxmlformats.org/drawingml/2006/table">
            <a:tbl>
              <a:tblPr>
                <a:tableStyleId>{5C22544A-7EE6-4342-B048-85BDC9FD1C3A}</a:tableStyleId>
              </a:tblPr>
              <a:tblGrid>
                <a:gridCol w="2710035">
                  <a:extLst>
                    <a:ext uri="{9D8B030D-6E8A-4147-A177-3AD203B41FA5}">
                      <a16:colId xmlns:a16="http://schemas.microsoft.com/office/drawing/2014/main" val="1484521332"/>
                    </a:ext>
                  </a:extLst>
                </a:gridCol>
              </a:tblGrid>
              <a:tr h="365760">
                <a:tc>
                  <a:txBody>
                    <a:bodyPr/>
                    <a:lstStyle/>
                    <a:p>
                      <a:r>
                        <a:rPr kumimoji="1" lang="en-US" altLang="ja-JP" sz="1600" dirty="0"/>
                        <a:t>RHEL 8</a:t>
                      </a:r>
                      <a:endParaRPr kumimoji="1" lang="ja-JP" altLang="en-US" sz="1600" dirty="0"/>
                    </a:p>
                  </a:txBody>
                  <a:tcPr marL="121920" marR="121920" marT="60960" marB="6096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194948"/>
                  </a:ext>
                </a:extLst>
              </a:tr>
              <a:tr h="365760">
                <a:tc>
                  <a:txBody>
                    <a:bodyPr/>
                    <a:lstStyle/>
                    <a:p>
                      <a:r>
                        <a:rPr kumimoji="1" lang="en-US" altLang="ja-JP" sz="1600" b="0" i="0" u="none" strike="noStrike" kern="1200" cap="none" spc="0" normalizeH="0" baseline="0" noProof="0" dirty="0">
                          <a:ln>
                            <a:noFill/>
                          </a:ln>
                          <a:solidFill>
                            <a:srgbClr val="000000"/>
                          </a:solidFill>
                          <a:effectLst/>
                          <a:uLnTx/>
                          <a:uFillTx/>
                          <a:latin typeface="メイリオ"/>
                          <a:ea typeface="メイリオ"/>
                          <a:cs typeface="+mn-cs"/>
                        </a:rPr>
                        <a:t>Windows Server 2019 </a:t>
                      </a:r>
                      <a:endParaRPr kumimoji="1" lang="ja-JP" altLang="en-US" sz="1600" dirty="0"/>
                    </a:p>
                  </a:txBody>
                  <a:tcPr marL="121920" marR="121920" marT="60960" marB="6096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37073596"/>
                  </a:ext>
                </a:extLst>
              </a:tr>
              <a:tr h="365760">
                <a:tc>
                  <a:txBody>
                    <a:bodyPr/>
                    <a:lstStyle/>
                    <a:p>
                      <a:r>
                        <a:rPr kumimoji="1" lang="en-US" altLang="ja-JP" sz="1600" b="0" i="0" u="none" strike="noStrike" kern="1200" cap="none" spc="0" normalizeH="0" baseline="0" noProof="0" dirty="0">
                          <a:ln>
                            <a:noFill/>
                          </a:ln>
                          <a:solidFill>
                            <a:srgbClr val="000000"/>
                          </a:solidFill>
                          <a:effectLst/>
                          <a:uLnTx/>
                          <a:uFillTx/>
                          <a:latin typeface="メイリオ"/>
                          <a:ea typeface="メイリオ"/>
                          <a:cs typeface="+mn-cs"/>
                        </a:rPr>
                        <a:t>Windows Server 2016</a:t>
                      </a:r>
                      <a:endParaRPr kumimoji="1" lang="ja-JP" altLang="en-US" sz="1600" dirty="0"/>
                    </a:p>
                  </a:txBody>
                  <a:tcPr marL="121920" marR="121920" marT="60960" marB="6096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384228885"/>
                  </a:ext>
                </a:extLst>
              </a:tr>
              <a:tr h="365760">
                <a:tc>
                  <a:txBody>
                    <a:bodyPr/>
                    <a:lstStyle/>
                    <a:p>
                      <a:r>
                        <a:rPr kumimoji="1" lang="en-US" altLang="ja-JP" sz="1600" dirty="0"/>
                        <a:t>RHEL 8</a:t>
                      </a:r>
                      <a:endParaRPr kumimoji="1" lang="ja-JP" altLang="en-US" sz="1600" dirty="0"/>
                    </a:p>
                  </a:txBody>
                  <a:tcPr marL="121920" marR="121920" marT="60960" marB="6096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4128480"/>
                  </a:ext>
                </a:extLst>
              </a:tr>
            </a:tbl>
          </a:graphicData>
        </a:graphic>
      </p:graphicFrame>
      <p:sp>
        <p:nvSpPr>
          <p:cNvPr id="8" name="正方形/長方形 7"/>
          <p:cNvSpPr/>
          <p:nvPr/>
        </p:nvSpPr>
        <p:spPr bwMode="auto">
          <a:xfrm>
            <a:off x="10224152" y="5013781"/>
            <a:ext cx="293273" cy="248715"/>
          </a:xfrm>
          <a:prstGeom prst="rect">
            <a:avLst/>
          </a:prstGeom>
          <a:noFill/>
          <a:ln w="127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latin typeface="+mj-ea"/>
                <a:ea typeface="+mj-ea"/>
              </a:rPr>
              <a:t>▼</a:t>
            </a:r>
          </a:p>
        </p:txBody>
      </p:sp>
      <p:sp>
        <p:nvSpPr>
          <p:cNvPr id="26" name="正方形/長方形 25"/>
          <p:cNvSpPr/>
          <p:nvPr/>
        </p:nvSpPr>
        <p:spPr bwMode="auto">
          <a:xfrm>
            <a:off x="10224152" y="4640709"/>
            <a:ext cx="293273" cy="248715"/>
          </a:xfrm>
          <a:prstGeom prst="rect">
            <a:avLst/>
          </a:prstGeom>
          <a:noFill/>
          <a:ln w="127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latin typeface="+mj-ea"/>
                <a:ea typeface="+mj-ea"/>
              </a:rPr>
              <a:t>▼</a:t>
            </a:r>
          </a:p>
        </p:txBody>
      </p:sp>
      <p:sp>
        <p:nvSpPr>
          <p:cNvPr id="10" name="角丸四角形吹き出し 9"/>
          <p:cNvSpPr/>
          <p:nvPr/>
        </p:nvSpPr>
        <p:spPr bwMode="auto">
          <a:xfrm>
            <a:off x="4873625" y="5616727"/>
            <a:ext cx="1142883" cy="373907"/>
          </a:xfrm>
          <a:prstGeom prst="wedgeRoundRectCallout">
            <a:avLst>
              <a:gd name="adj1" fmla="val -69465"/>
              <a:gd name="adj2" fmla="val -47141"/>
              <a:gd name="adj3" fmla="val 16667"/>
            </a:avLst>
          </a:prstGeom>
          <a:ln w="9525">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solidFill>
                  <a:srgbClr val="FF0000"/>
                </a:solidFill>
                <a:latin typeface="+mj-ea"/>
                <a:ea typeface="+mj-ea"/>
              </a:rPr>
              <a:t>エラー検出</a:t>
            </a:r>
          </a:p>
        </p:txBody>
      </p:sp>
      <p:sp>
        <p:nvSpPr>
          <p:cNvPr id="30" name="角丸四角形吹き出し 29"/>
          <p:cNvSpPr/>
          <p:nvPr/>
        </p:nvSpPr>
        <p:spPr bwMode="auto">
          <a:xfrm>
            <a:off x="6642361" y="5262496"/>
            <a:ext cx="1142883" cy="373907"/>
          </a:xfrm>
          <a:prstGeom prst="wedgeRoundRectCallout">
            <a:avLst>
              <a:gd name="adj1" fmla="val -69465"/>
              <a:gd name="adj2" fmla="val -47141"/>
              <a:gd name="adj3" fmla="val 16667"/>
            </a:avLst>
          </a:prstGeom>
          <a:ln w="9525">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solidFill>
                  <a:srgbClr val="FF0000"/>
                </a:solidFill>
                <a:latin typeface="+mj-ea"/>
                <a:ea typeface="+mj-ea"/>
              </a:rPr>
              <a:t>エラー検出</a:t>
            </a:r>
          </a:p>
        </p:txBody>
      </p:sp>
      <p:sp>
        <p:nvSpPr>
          <p:cNvPr id="3" name="四角形吹き出し 2"/>
          <p:cNvSpPr/>
          <p:nvPr/>
        </p:nvSpPr>
        <p:spPr bwMode="auto">
          <a:xfrm>
            <a:off x="4099228" y="3321640"/>
            <a:ext cx="1451184" cy="816864"/>
          </a:xfrm>
          <a:prstGeom prst="wedgeRectCallout">
            <a:avLst/>
          </a:prstGeom>
          <a:ln w="9525">
            <a:solidFill>
              <a:schemeClr val="accent6">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solidFill>
                  <a:schemeClr val="accent6">
                    <a:lumMod val="75000"/>
                    <a:lumOff val="25000"/>
                  </a:schemeClr>
                </a:solidFill>
                <a:latin typeface="+mj-ea"/>
              </a:rPr>
              <a:t>英数字</a:t>
            </a:r>
            <a:endParaRPr lang="en-US" altLang="ja-JP" sz="1600" b="1" dirty="0">
              <a:solidFill>
                <a:schemeClr val="accent6">
                  <a:lumMod val="75000"/>
                  <a:lumOff val="25000"/>
                </a:schemeClr>
              </a:solidFill>
              <a:latin typeface="+mj-ea"/>
            </a:endParaRPr>
          </a:p>
          <a:p>
            <a:pPr algn="ctr"/>
            <a:r>
              <a:rPr lang="ja-JP" altLang="en-US" sz="1600" b="1" dirty="0">
                <a:solidFill>
                  <a:schemeClr val="accent6">
                    <a:lumMod val="75000"/>
                    <a:lumOff val="25000"/>
                  </a:schemeClr>
                </a:solidFill>
                <a:latin typeface="+mj-ea"/>
              </a:rPr>
              <a:t>ハイフン</a:t>
            </a:r>
            <a:endParaRPr lang="en-US" altLang="ja-JP" sz="1600" b="1" dirty="0">
              <a:solidFill>
                <a:schemeClr val="accent6">
                  <a:lumMod val="75000"/>
                  <a:lumOff val="25000"/>
                </a:schemeClr>
              </a:solidFill>
              <a:latin typeface="+mj-ea"/>
            </a:endParaRPr>
          </a:p>
          <a:p>
            <a:pPr algn="ctr"/>
            <a:r>
              <a:rPr lang="ja-JP" altLang="en-US" sz="1600" b="1" dirty="0">
                <a:solidFill>
                  <a:schemeClr val="accent6">
                    <a:lumMod val="75000"/>
                    <a:lumOff val="25000"/>
                  </a:schemeClr>
                </a:solidFill>
                <a:latin typeface="+mj-ea"/>
              </a:rPr>
              <a:t>ピリオド</a:t>
            </a:r>
            <a:endParaRPr lang="en-US" altLang="ja-JP" sz="1600" b="1" dirty="0">
              <a:solidFill>
                <a:schemeClr val="accent6">
                  <a:lumMod val="75000"/>
                  <a:lumOff val="25000"/>
                </a:schemeClr>
              </a:solidFill>
              <a:latin typeface="+mj-ea"/>
            </a:endParaRPr>
          </a:p>
        </p:txBody>
      </p:sp>
      <p:sp>
        <p:nvSpPr>
          <p:cNvPr id="5" name="正方形/長方形 4"/>
          <p:cNvSpPr/>
          <p:nvPr/>
        </p:nvSpPr>
        <p:spPr bwMode="auto">
          <a:xfrm>
            <a:off x="3909528" y="3223535"/>
            <a:ext cx="516464" cy="252440"/>
          </a:xfrm>
          <a:prstGeom prst="rect">
            <a:avLst/>
          </a:prstGeom>
          <a:solidFill>
            <a:schemeClr val="accent6">
              <a:lumMod val="75000"/>
              <a:lumOff val="2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467" b="1" dirty="0">
                <a:solidFill>
                  <a:schemeClr val="bg1"/>
                </a:solidFill>
                <a:latin typeface="+mj-ea"/>
                <a:ea typeface="+mj-ea"/>
              </a:rPr>
              <a:t>制約</a:t>
            </a:r>
          </a:p>
        </p:txBody>
      </p:sp>
      <p:sp>
        <p:nvSpPr>
          <p:cNvPr id="28" name="四角形吹き出し 27"/>
          <p:cNvSpPr/>
          <p:nvPr/>
        </p:nvSpPr>
        <p:spPr bwMode="auto">
          <a:xfrm>
            <a:off x="6080101" y="3321640"/>
            <a:ext cx="1451184" cy="816864"/>
          </a:xfrm>
          <a:prstGeom prst="wedgeRectCallout">
            <a:avLst/>
          </a:prstGeom>
          <a:ln w="9525">
            <a:solidFill>
              <a:schemeClr val="accent6">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600" b="1" dirty="0" err="1">
                <a:solidFill>
                  <a:schemeClr val="accent6">
                    <a:lumMod val="75000"/>
                    <a:lumOff val="25000"/>
                  </a:schemeClr>
                </a:solidFill>
                <a:latin typeface="+mj-ea"/>
              </a:rPr>
              <a:t>n.n.n.n</a:t>
            </a:r>
            <a:r>
              <a:rPr lang="ja-JP" altLang="en-US" sz="1600" b="1" dirty="0">
                <a:solidFill>
                  <a:schemeClr val="accent6">
                    <a:lumMod val="75000"/>
                    <a:lumOff val="25000"/>
                  </a:schemeClr>
                </a:solidFill>
                <a:latin typeface="+mj-ea"/>
              </a:rPr>
              <a:t>の形式</a:t>
            </a:r>
            <a:endParaRPr lang="en-US" altLang="ja-JP" sz="1600" b="1" dirty="0">
              <a:solidFill>
                <a:schemeClr val="accent6">
                  <a:lumMod val="75000"/>
                  <a:lumOff val="25000"/>
                </a:schemeClr>
              </a:solidFill>
              <a:latin typeface="+mj-ea"/>
            </a:endParaRPr>
          </a:p>
          <a:p>
            <a:pPr algn="ctr"/>
            <a:r>
              <a:rPr lang="en-US" altLang="ja-JP" sz="1600" b="1" dirty="0">
                <a:solidFill>
                  <a:schemeClr val="accent6">
                    <a:lumMod val="75000"/>
                    <a:lumOff val="25000"/>
                  </a:schemeClr>
                </a:solidFill>
                <a:latin typeface="+mj-ea"/>
              </a:rPr>
              <a:t>(n</a:t>
            </a:r>
            <a:r>
              <a:rPr lang="ja-JP" altLang="en-US" sz="1600" b="1" dirty="0">
                <a:solidFill>
                  <a:schemeClr val="accent6">
                    <a:lumMod val="75000"/>
                    <a:lumOff val="25000"/>
                  </a:schemeClr>
                </a:solidFill>
                <a:latin typeface="+mj-ea"/>
              </a:rPr>
              <a:t>は数字</a:t>
            </a:r>
            <a:r>
              <a:rPr lang="en-US" altLang="ja-JP" sz="1600" b="1" dirty="0">
                <a:solidFill>
                  <a:schemeClr val="accent6">
                    <a:lumMod val="75000"/>
                    <a:lumOff val="25000"/>
                  </a:schemeClr>
                </a:solidFill>
                <a:latin typeface="+mj-ea"/>
              </a:rPr>
              <a:t>)</a:t>
            </a:r>
          </a:p>
        </p:txBody>
      </p:sp>
      <p:sp>
        <p:nvSpPr>
          <p:cNvPr id="29" name="正方形/長方形 28"/>
          <p:cNvSpPr/>
          <p:nvPr/>
        </p:nvSpPr>
        <p:spPr bwMode="auto">
          <a:xfrm>
            <a:off x="5890401" y="3223535"/>
            <a:ext cx="516464" cy="252440"/>
          </a:xfrm>
          <a:prstGeom prst="rect">
            <a:avLst/>
          </a:prstGeom>
          <a:solidFill>
            <a:schemeClr val="accent6">
              <a:lumMod val="75000"/>
              <a:lumOff val="2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467" b="1" dirty="0">
                <a:solidFill>
                  <a:schemeClr val="bg1"/>
                </a:solidFill>
                <a:latin typeface="+mj-ea"/>
                <a:ea typeface="+mj-ea"/>
              </a:rPr>
              <a:t>制約</a:t>
            </a:r>
          </a:p>
        </p:txBody>
      </p:sp>
      <p:sp>
        <p:nvSpPr>
          <p:cNvPr id="31" name="四角形吹き出し 30"/>
          <p:cNvSpPr/>
          <p:nvPr/>
        </p:nvSpPr>
        <p:spPr bwMode="auto">
          <a:xfrm>
            <a:off x="8427061" y="3293929"/>
            <a:ext cx="1570379" cy="816864"/>
          </a:xfrm>
          <a:prstGeom prst="wedgeRectCallout">
            <a:avLst/>
          </a:prstGeom>
          <a:ln w="9525">
            <a:solidFill>
              <a:schemeClr val="accent6">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solidFill>
                  <a:schemeClr val="accent6">
                    <a:lumMod val="75000"/>
                    <a:lumOff val="25000"/>
                  </a:schemeClr>
                </a:solidFill>
                <a:latin typeface="+mj-ea"/>
              </a:rPr>
              <a:t>プルダウン選択</a:t>
            </a:r>
            <a:endParaRPr lang="en-US" altLang="ja-JP" sz="1600" b="1" dirty="0">
              <a:solidFill>
                <a:schemeClr val="accent6">
                  <a:lumMod val="75000"/>
                  <a:lumOff val="25000"/>
                </a:schemeClr>
              </a:solidFill>
              <a:latin typeface="+mj-ea"/>
            </a:endParaRPr>
          </a:p>
        </p:txBody>
      </p:sp>
      <p:sp>
        <p:nvSpPr>
          <p:cNvPr id="32" name="正方形/長方形 31"/>
          <p:cNvSpPr/>
          <p:nvPr/>
        </p:nvSpPr>
        <p:spPr bwMode="auto">
          <a:xfrm>
            <a:off x="8237361" y="3195824"/>
            <a:ext cx="516464" cy="252440"/>
          </a:xfrm>
          <a:prstGeom prst="rect">
            <a:avLst/>
          </a:prstGeom>
          <a:solidFill>
            <a:schemeClr val="accent6">
              <a:lumMod val="75000"/>
              <a:lumOff val="2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467" b="1" dirty="0">
                <a:solidFill>
                  <a:schemeClr val="bg1"/>
                </a:solidFill>
                <a:latin typeface="+mj-ea"/>
                <a:ea typeface="+mj-ea"/>
              </a:rPr>
              <a:t>制約</a:t>
            </a:r>
          </a:p>
        </p:txBody>
      </p:sp>
      <p:sp>
        <p:nvSpPr>
          <p:cNvPr id="33" name="角丸四角形吹き出し 32"/>
          <p:cNvSpPr/>
          <p:nvPr/>
        </p:nvSpPr>
        <p:spPr bwMode="auto">
          <a:xfrm>
            <a:off x="10248573" y="4176268"/>
            <a:ext cx="1583100" cy="591664"/>
          </a:xfrm>
          <a:prstGeom prst="wedgeRoundRectCallout">
            <a:avLst>
              <a:gd name="adj1" fmla="val -68182"/>
              <a:gd name="adj2" fmla="val 103972"/>
              <a:gd name="adj3" fmla="val 16667"/>
            </a:avLst>
          </a:prstGeom>
          <a:ln w="9525">
            <a:solidFill>
              <a:schemeClr val="accent3">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solidFill>
                  <a:schemeClr val="accent3">
                    <a:lumMod val="75000"/>
                    <a:lumOff val="25000"/>
                  </a:schemeClr>
                </a:solidFill>
                <a:latin typeface="+mj-ea"/>
                <a:ea typeface="+mj-ea"/>
              </a:rPr>
              <a:t>選択式のため</a:t>
            </a:r>
            <a:endParaRPr lang="en-US" altLang="ja-JP" sz="1600" b="1" dirty="0">
              <a:solidFill>
                <a:schemeClr val="accent3">
                  <a:lumMod val="75000"/>
                  <a:lumOff val="25000"/>
                </a:schemeClr>
              </a:solidFill>
              <a:latin typeface="+mj-ea"/>
              <a:ea typeface="+mj-ea"/>
            </a:endParaRPr>
          </a:p>
          <a:p>
            <a:pPr algn="ctr"/>
            <a:r>
              <a:rPr lang="ja-JP" altLang="en-US" sz="1600" b="1" dirty="0">
                <a:solidFill>
                  <a:schemeClr val="accent3">
                    <a:lumMod val="75000"/>
                    <a:lumOff val="25000"/>
                  </a:schemeClr>
                </a:solidFill>
                <a:latin typeface="+mj-ea"/>
                <a:ea typeface="+mj-ea"/>
              </a:rPr>
              <a:t>入力ミス排除</a:t>
            </a:r>
          </a:p>
        </p:txBody>
      </p:sp>
    </p:spTree>
    <p:extLst>
      <p:ext uri="{BB962C8B-B14F-4D97-AF65-F5344CB8AC3E}">
        <p14:creationId xmlns:p14="http://schemas.microsoft.com/office/powerpoint/2010/main" val="24265927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1</a:t>
            </a:r>
            <a:r>
              <a:rPr lang="ja-JP" altLang="en-US" dirty="0"/>
              <a:t>：設計情報の一元管理</a:t>
            </a:r>
            <a:endParaRPr kumimoji="1" lang="ja-JP" altLang="en-US" dirty="0"/>
          </a:p>
        </p:txBody>
      </p:sp>
      <p:graphicFrame>
        <p:nvGraphicFramePr>
          <p:cNvPr id="3" name="表 2"/>
          <p:cNvGraphicFramePr>
            <a:graphicFrameLocks noGrp="1"/>
          </p:cNvGraphicFramePr>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a:latin typeface="Meiryo UI" panose="020B0604030504040204" pitchFamily="50" charset="-128"/>
                          <a:ea typeface="Meiryo UI" panose="020B0604030504040204" pitchFamily="50" charset="-128"/>
                          <a:cs typeface="Meiryo UI" panose="020B0604030504040204" pitchFamily="50" charset="-128"/>
                        </a:rPr>
                        <a:t>実施するタスク</a:t>
                      </a: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38938355"/>
                  </a:ext>
                </a:extLst>
              </a:tr>
            </a:tbl>
          </a:graphicData>
        </a:graphic>
      </p:graphicFrame>
      <p:sp>
        <p:nvSpPr>
          <p:cNvPr id="4" name="下矢印 3"/>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7" name="下矢印 6"/>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9" name="下矢印 8"/>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2" name="正方形/長方形 11"/>
          <p:cNvSpPr/>
          <p:nvPr/>
        </p:nvSpPr>
        <p:spPr bwMode="auto">
          <a:xfrm>
            <a:off x="3013449" y="1312061"/>
            <a:ext cx="8937252" cy="819639"/>
          </a:xfrm>
          <a:prstGeom prst="rect">
            <a:avLst/>
          </a:prstGeom>
          <a:ln w="9525">
            <a:solidFill>
              <a:schemeClr val="dk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rPr>
              <a:t>各チームは、正規化した設計情報を</a:t>
            </a:r>
            <a:r>
              <a:rPr lang="en-US" altLang="ja-JP" sz="2133" b="1" dirty="0">
                <a:latin typeface="+mj-ea"/>
              </a:rPr>
              <a:t>CMDB</a:t>
            </a:r>
            <a:r>
              <a:rPr lang="ja-JP" altLang="en-US" sz="2133" b="1" dirty="0" err="1">
                <a:latin typeface="+mj-ea"/>
              </a:rPr>
              <a:t>に登</a:t>
            </a:r>
            <a:r>
              <a:rPr lang="ja-JP" altLang="en-US" sz="2133" b="1" dirty="0">
                <a:latin typeface="+mj-ea"/>
              </a:rPr>
              <a:t>録していきます。</a:t>
            </a:r>
          </a:p>
        </p:txBody>
      </p:sp>
      <p:sp>
        <p:nvSpPr>
          <p:cNvPr id="14" name="下矢印 13"/>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35" name="角丸四角形 34"/>
          <p:cNvSpPr/>
          <p:nvPr/>
        </p:nvSpPr>
        <p:spPr bwMode="auto">
          <a:xfrm>
            <a:off x="431373" y="143508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設計情報の管理帳票の収集</a:t>
            </a:r>
          </a:p>
        </p:txBody>
      </p:sp>
      <p:sp>
        <p:nvSpPr>
          <p:cNvPr id="44" name="角丸四角形 43"/>
          <p:cNvSpPr/>
          <p:nvPr/>
        </p:nvSpPr>
        <p:spPr bwMode="auto">
          <a:xfrm>
            <a:off x="423881" y="240046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設計情報の正規化</a:t>
            </a:r>
          </a:p>
        </p:txBody>
      </p:sp>
      <p:sp>
        <p:nvSpPr>
          <p:cNvPr id="15" name="角丸四角形 14"/>
          <p:cNvSpPr/>
          <p:nvPr/>
        </p:nvSpPr>
        <p:spPr bwMode="auto">
          <a:xfrm>
            <a:off x="423878" y="52609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の活用</a:t>
            </a:r>
            <a:endParaRPr lang="en-US" altLang="ja-JP" sz="1600" b="1" dirty="0"/>
          </a:p>
        </p:txBody>
      </p:sp>
      <p:pic>
        <p:nvPicPr>
          <p:cNvPr id="98" name="図 9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5126" y="2769829"/>
            <a:ext cx="1212769" cy="455320"/>
          </a:xfrm>
          <a:prstGeom prst="rect">
            <a:avLst/>
          </a:prstGeom>
        </p:spPr>
      </p:pic>
      <p:sp>
        <p:nvSpPr>
          <p:cNvPr id="99" name="正方形/長方形 98"/>
          <p:cNvSpPr/>
          <p:nvPr/>
        </p:nvSpPr>
        <p:spPr bwMode="auto">
          <a:xfrm>
            <a:off x="4365125" y="3325583"/>
            <a:ext cx="1219200" cy="12192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100" name="Oval 97"/>
          <p:cNvSpPr>
            <a:spLocks noChangeAspect="1" noChangeArrowheads="1"/>
          </p:cNvSpPr>
          <p:nvPr/>
        </p:nvSpPr>
        <p:spPr bwMode="gray">
          <a:xfrm>
            <a:off x="4445673" y="3526451"/>
            <a:ext cx="1058104" cy="77130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p:spPr>
        <p:txBody>
          <a:bodyPr vert="horz" wrap="none" lIns="121920" tIns="60960" rIns="121920" bIns="60960" numCol="1" anchor="t" anchorCtr="0" compatLnSpc="1">
            <a:prstTxWarp prst="textNoShape">
              <a:avLst/>
            </a:prstTxWarp>
          </a:bodyPr>
          <a:lstStyle/>
          <a:p>
            <a:pPr algn="ctr"/>
            <a:endParaRPr lang="en-US" altLang="ja-JP" sz="2133" b="1" dirty="0">
              <a:solidFill>
                <a:schemeClr val="bg1"/>
              </a:solidFill>
            </a:endParaRPr>
          </a:p>
          <a:p>
            <a:pPr algn="ctr"/>
            <a:r>
              <a:rPr lang="en-US" altLang="ja-JP" sz="2133" b="1" dirty="0">
                <a:solidFill>
                  <a:schemeClr val="bg1"/>
                </a:solidFill>
              </a:rPr>
              <a:t>CMDB</a:t>
            </a:r>
            <a:endParaRPr lang="ja-JP" altLang="en-US" sz="2133" b="1" dirty="0">
              <a:solidFill>
                <a:schemeClr val="bg1"/>
              </a:solidFill>
            </a:endParaRPr>
          </a:p>
        </p:txBody>
      </p:sp>
      <p:cxnSp>
        <p:nvCxnSpPr>
          <p:cNvPr id="101" name="直線矢印コネクタ 100"/>
          <p:cNvCxnSpPr>
            <a:stCxn id="104" idx="3"/>
          </p:cNvCxnSpPr>
          <p:nvPr/>
        </p:nvCxnSpPr>
        <p:spPr bwMode="auto">
          <a:xfrm>
            <a:off x="3573083" y="3501368"/>
            <a:ext cx="662960" cy="185976"/>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02" name="直線矢印コネクタ 101"/>
          <p:cNvCxnSpPr>
            <a:stCxn id="118" idx="3"/>
          </p:cNvCxnSpPr>
          <p:nvPr/>
        </p:nvCxnSpPr>
        <p:spPr bwMode="auto">
          <a:xfrm flipV="1">
            <a:off x="3573083" y="4252007"/>
            <a:ext cx="605315" cy="259700"/>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03" name="グループ化 102"/>
          <p:cNvGrpSpPr/>
          <p:nvPr/>
        </p:nvGrpSpPr>
        <p:grpSpPr>
          <a:xfrm>
            <a:off x="2963483" y="3176860"/>
            <a:ext cx="609600" cy="649016"/>
            <a:chOff x="531334" y="767018"/>
            <a:chExt cx="457200" cy="486762"/>
          </a:xfrm>
        </p:grpSpPr>
        <p:sp>
          <p:nvSpPr>
            <p:cNvPr id="104" name="正方形/長方形 103"/>
            <p:cNvSpPr/>
            <p:nvPr/>
          </p:nvSpPr>
          <p:spPr bwMode="auto">
            <a:xfrm>
              <a:off x="531334" y="767018"/>
              <a:ext cx="457200" cy="486762"/>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105" name="グループ化 104"/>
            <p:cNvGrpSpPr>
              <a:grpSpLocks noChangeAspect="1"/>
            </p:cNvGrpSpPr>
            <p:nvPr/>
          </p:nvGrpSpPr>
          <p:grpSpPr bwMode="gray">
            <a:xfrm>
              <a:off x="562146" y="1031158"/>
              <a:ext cx="175160" cy="195072"/>
              <a:chOff x="863600" y="1071564"/>
              <a:chExt cx="823913" cy="917576"/>
            </a:xfrm>
          </p:grpSpPr>
          <p:sp>
            <p:nvSpPr>
              <p:cNvPr id="115" name="フリーフォーム 11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6" name="グループ化 105"/>
            <p:cNvGrpSpPr>
              <a:grpSpLocks noChangeAspect="1"/>
            </p:cNvGrpSpPr>
            <p:nvPr/>
          </p:nvGrpSpPr>
          <p:grpSpPr bwMode="gray">
            <a:xfrm>
              <a:off x="770594" y="1027024"/>
              <a:ext cx="175160" cy="195072"/>
              <a:chOff x="863600" y="1071564"/>
              <a:chExt cx="823913" cy="917576"/>
            </a:xfrm>
          </p:grpSpPr>
          <p:sp>
            <p:nvSpPr>
              <p:cNvPr id="113" name="フリーフォーム 11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7" name="グループ化 106"/>
            <p:cNvGrpSpPr>
              <a:grpSpLocks noChangeAspect="1"/>
            </p:cNvGrpSpPr>
            <p:nvPr/>
          </p:nvGrpSpPr>
          <p:grpSpPr bwMode="gray">
            <a:xfrm>
              <a:off x="562146" y="793687"/>
              <a:ext cx="175160" cy="195072"/>
              <a:chOff x="863600" y="1071564"/>
              <a:chExt cx="823913" cy="917576"/>
            </a:xfrm>
          </p:grpSpPr>
          <p:sp>
            <p:nvSpPr>
              <p:cNvPr id="111" name="フリーフォーム 11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8" name="グループ化 107"/>
            <p:cNvGrpSpPr>
              <a:grpSpLocks noChangeAspect="1"/>
            </p:cNvGrpSpPr>
            <p:nvPr/>
          </p:nvGrpSpPr>
          <p:grpSpPr bwMode="gray">
            <a:xfrm>
              <a:off x="769750" y="793687"/>
              <a:ext cx="175160" cy="195072"/>
              <a:chOff x="863600" y="1071564"/>
              <a:chExt cx="823913" cy="917576"/>
            </a:xfrm>
          </p:grpSpPr>
          <p:sp>
            <p:nvSpPr>
              <p:cNvPr id="109" name="フリーフォーム 10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grpSp>
        <p:nvGrpSpPr>
          <p:cNvPr id="117" name="グループ化 116"/>
          <p:cNvGrpSpPr/>
          <p:nvPr/>
        </p:nvGrpSpPr>
        <p:grpSpPr>
          <a:xfrm>
            <a:off x="2963483" y="4187199"/>
            <a:ext cx="609600" cy="649016"/>
            <a:chOff x="531334" y="1943055"/>
            <a:chExt cx="457200" cy="486762"/>
          </a:xfrm>
        </p:grpSpPr>
        <p:sp>
          <p:nvSpPr>
            <p:cNvPr id="118" name="正方形/長方形 117"/>
            <p:cNvSpPr/>
            <p:nvPr/>
          </p:nvSpPr>
          <p:spPr bwMode="auto">
            <a:xfrm>
              <a:off x="531334" y="1943055"/>
              <a:ext cx="457200" cy="486762"/>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119" name="グループ化 118"/>
            <p:cNvGrpSpPr>
              <a:grpSpLocks noChangeAspect="1"/>
            </p:cNvGrpSpPr>
            <p:nvPr/>
          </p:nvGrpSpPr>
          <p:grpSpPr bwMode="gray">
            <a:xfrm>
              <a:off x="562146" y="2207195"/>
              <a:ext cx="175160" cy="195072"/>
              <a:chOff x="863600" y="1071564"/>
              <a:chExt cx="823913" cy="917576"/>
            </a:xfrm>
          </p:grpSpPr>
          <p:sp>
            <p:nvSpPr>
              <p:cNvPr id="129" name="フリーフォーム 12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3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20" name="グループ化 119"/>
            <p:cNvGrpSpPr>
              <a:grpSpLocks noChangeAspect="1"/>
            </p:cNvGrpSpPr>
            <p:nvPr/>
          </p:nvGrpSpPr>
          <p:grpSpPr bwMode="gray">
            <a:xfrm>
              <a:off x="770594" y="2203061"/>
              <a:ext cx="175160" cy="195072"/>
              <a:chOff x="863600" y="1071564"/>
              <a:chExt cx="823913" cy="917576"/>
            </a:xfrm>
          </p:grpSpPr>
          <p:sp>
            <p:nvSpPr>
              <p:cNvPr id="127" name="フリーフォーム 12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2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21" name="グループ化 120"/>
            <p:cNvGrpSpPr>
              <a:grpSpLocks noChangeAspect="1"/>
            </p:cNvGrpSpPr>
            <p:nvPr/>
          </p:nvGrpSpPr>
          <p:grpSpPr bwMode="gray">
            <a:xfrm>
              <a:off x="562146" y="1969724"/>
              <a:ext cx="175160" cy="195072"/>
              <a:chOff x="863600" y="1071564"/>
              <a:chExt cx="823913" cy="917576"/>
            </a:xfrm>
          </p:grpSpPr>
          <p:sp>
            <p:nvSpPr>
              <p:cNvPr id="125" name="フリーフォーム 12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2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22" name="グループ化 121"/>
            <p:cNvGrpSpPr>
              <a:grpSpLocks noChangeAspect="1"/>
            </p:cNvGrpSpPr>
            <p:nvPr/>
          </p:nvGrpSpPr>
          <p:grpSpPr bwMode="gray">
            <a:xfrm>
              <a:off x="769750" y="1969724"/>
              <a:ext cx="175160" cy="195072"/>
              <a:chOff x="863600" y="1071564"/>
              <a:chExt cx="823913" cy="917576"/>
            </a:xfrm>
          </p:grpSpPr>
          <p:sp>
            <p:nvSpPr>
              <p:cNvPr id="123" name="フリーフォーム 12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2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sp>
        <p:nvSpPr>
          <p:cNvPr id="131" name="四角形吹き出し 130"/>
          <p:cNvSpPr/>
          <p:nvPr/>
        </p:nvSpPr>
        <p:spPr bwMode="auto">
          <a:xfrm>
            <a:off x="5969872" y="2296161"/>
            <a:ext cx="5981480" cy="3261360"/>
          </a:xfrm>
          <a:prstGeom prst="wedgeRectCallout">
            <a:avLst>
              <a:gd name="adj1" fmla="val -59259"/>
              <a:gd name="adj2" fmla="val -3520"/>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aphicFrame>
        <p:nvGraphicFramePr>
          <p:cNvPr id="132" name="表 131"/>
          <p:cNvGraphicFramePr>
            <a:graphicFrameLocks noGrp="1"/>
          </p:cNvGraphicFramePr>
          <p:nvPr/>
        </p:nvGraphicFramePr>
        <p:xfrm>
          <a:off x="6171180" y="3025564"/>
          <a:ext cx="1416473" cy="1447800"/>
        </p:xfrm>
        <a:graphic>
          <a:graphicData uri="http://schemas.openxmlformats.org/drawingml/2006/table">
            <a:tbl>
              <a:tblPr firstRow="1">
                <a:tableStyleId>{3C2FFA5D-87B4-456A-9821-1D502468CF0F}</a:tableStyleId>
              </a:tblPr>
              <a:tblGrid>
                <a:gridCol w="1416473">
                  <a:extLst>
                    <a:ext uri="{9D8B030D-6E8A-4147-A177-3AD203B41FA5}">
                      <a16:colId xmlns:a16="http://schemas.microsoft.com/office/drawing/2014/main" val="3799808865"/>
                    </a:ext>
                  </a:extLst>
                </a:gridCol>
              </a:tblGrid>
              <a:tr h="284480">
                <a:tc>
                  <a:txBody>
                    <a:bodyPr/>
                    <a:lstStyle/>
                    <a:p>
                      <a:r>
                        <a:rPr kumimoji="1" lang="ja-JP" altLang="en-US" sz="1100" b="1" dirty="0">
                          <a:solidFill>
                            <a:schemeClr val="bg1"/>
                          </a:solidFill>
                        </a:rPr>
                        <a:t>三 </a:t>
                      </a:r>
                      <a:r>
                        <a:rPr kumimoji="1" lang="en-US" altLang="ja-JP" sz="1100" b="1" dirty="0">
                          <a:solidFill>
                            <a:schemeClr val="bg1"/>
                          </a:solidFill>
                        </a:rPr>
                        <a:t>Menu</a:t>
                      </a:r>
                      <a:endParaRPr kumimoji="1" lang="ja-JP" altLang="en-US" sz="1100" b="1" dirty="0">
                        <a:solidFill>
                          <a:schemeClr val="bg1"/>
                        </a:solidFill>
                      </a:endParaRPr>
                    </a:p>
                  </a:txBody>
                  <a:tcPr marL="121920" marR="121920" marT="60960" marB="60960"/>
                </a:tc>
                <a:extLst>
                  <a:ext uri="{0D108BD9-81ED-4DB2-BD59-A6C34878D82A}">
                    <a16:rowId xmlns:a16="http://schemas.microsoft.com/office/drawing/2014/main" val="4183087090"/>
                  </a:ext>
                </a:extLst>
              </a:tr>
              <a:tr h="284480">
                <a:tc>
                  <a:txBody>
                    <a:bodyPr/>
                    <a:lstStyle/>
                    <a:p>
                      <a:r>
                        <a:rPr kumimoji="1" lang="ja-JP" altLang="en-US" sz="1100" b="1" dirty="0">
                          <a:solidFill>
                            <a:schemeClr val="bg1"/>
                          </a:solidFill>
                        </a:rPr>
                        <a:t>サーバ種別</a:t>
                      </a:r>
                    </a:p>
                  </a:txBody>
                  <a:tcPr marL="121920" marR="121920" marT="60960" marB="60960">
                    <a:solidFill>
                      <a:schemeClr val="tx1">
                        <a:lumMod val="50000"/>
                        <a:lumOff val="50000"/>
                      </a:schemeClr>
                    </a:solidFill>
                  </a:tcPr>
                </a:tc>
                <a:extLst>
                  <a:ext uri="{0D108BD9-81ED-4DB2-BD59-A6C34878D82A}">
                    <a16:rowId xmlns:a16="http://schemas.microsoft.com/office/drawing/2014/main" val="3815151462"/>
                  </a:ext>
                </a:extLst>
              </a:tr>
              <a:tr h="284480">
                <a:tc>
                  <a:txBody>
                    <a:bodyPr/>
                    <a:lstStyle/>
                    <a:p>
                      <a:r>
                        <a:rPr kumimoji="1" lang="en-US" altLang="ja-JP" sz="1100" b="1" dirty="0">
                          <a:solidFill>
                            <a:schemeClr val="bg1"/>
                          </a:solidFill>
                        </a:rPr>
                        <a:t>OS</a:t>
                      </a:r>
                      <a:r>
                        <a:rPr kumimoji="1" lang="ja-JP" altLang="en-US" sz="1100" b="1" dirty="0">
                          <a:solidFill>
                            <a:schemeClr val="bg1"/>
                          </a:solidFill>
                        </a:rPr>
                        <a:t>種別</a:t>
                      </a:r>
                    </a:p>
                  </a:txBody>
                  <a:tcPr marL="121920" marR="121920" marT="60960" marB="60960">
                    <a:solidFill>
                      <a:schemeClr val="tx1">
                        <a:lumMod val="50000"/>
                        <a:lumOff val="50000"/>
                      </a:schemeClr>
                    </a:solidFill>
                  </a:tcPr>
                </a:tc>
                <a:extLst>
                  <a:ext uri="{0D108BD9-81ED-4DB2-BD59-A6C34878D82A}">
                    <a16:rowId xmlns:a16="http://schemas.microsoft.com/office/drawing/2014/main" val="1112618683"/>
                  </a:ext>
                </a:extLst>
              </a:tr>
              <a:tr h="284480">
                <a:tc>
                  <a:txBody>
                    <a:bodyPr/>
                    <a:lstStyle/>
                    <a:p>
                      <a:r>
                        <a:rPr kumimoji="1" lang="ja-JP" altLang="en-US" sz="1100" b="1" dirty="0">
                          <a:solidFill>
                            <a:schemeClr val="bg1"/>
                          </a:solidFill>
                        </a:rPr>
                        <a:t>サーバ機器一覧</a:t>
                      </a:r>
                    </a:p>
                  </a:txBody>
                  <a:tcPr marL="121920" marR="121920" marT="60960" marB="60960">
                    <a:solidFill>
                      <a:schemeClr val="tx1">
                        <a:lumMod val="50000"/>
                        <a:lumOff val="50000"/>
                      </a:schemeClr>
                    </a:solidFill>
                  </a:tcPr>
                </a:tc>
                <a:extLst>
                  <a:ext uri="{0D108BD9-81ED-4DB2-BD59-A6C34878D82A}">
                    <a16:rowId xmlns:a16="http://schemas.microsoft.com/office/drawing/2014/main" val="3182710892"/>
                  </a:ext>
                </a:extLst>
              </a:tr>
              <a:tr h="284480">
                <a:tc>
                  <a:txBody>
                    <a:bodyPr/>
                    <a:lstStyle/>
                    <a:p>
                      <a:r>
                        <a:rPr kumimoji="1" lang="ja-JP" altLang="en-US" sz="1100" b="1" dirty="0">
                          <a:solidFill>
                            <a:schemeClr val="bg1"/>
                          </a:solidFill>
                        </a:rPr>
                        <a:t>通信リスト </a:t>
                      </a:r>
                      <a:r>
                        <a:rPr kumimoji="1" lang="en-US" altLang="ja-JP" sz="1100" b="1" dirty="0">
                          <a:solidFill>
                            <a:schemeClr val="bg1"/>
                          </a:solidFill>
                        </a:rPr>
                        <a:t>(</a:t>
                      </a:r>
                      <a:r>
                        <a:rPr kumimoji="1" lang="ja-JP" altLang="en-US" sz="1100" b="1" dirty="0">
                          <a:solidFill>
                            <a:schemeClr val="bg1"/>
                          </a:solidFill>
                        </a:rPr>
                        <a:t>許可</a:t>
                      </a:r>
                      <a:r>
                        <a:rPr kumimoji="1" lang="en-US" altLang="ja-JP" sz="1100" b="1" dirty="0">
                          <a:solidFill>
                            <a:schemeClr val="bg1"/>
                          </a:solidFill>
                        </a:rPr>
                        <a:t>)</a:t>
                      </a:r>
                      <a:endParaRPr kumimoji="1" lang="ja-JP" altLang="en-US" sz="1100" b="1" dirty="0">
                        <a:solidFill>
                          <a:schemeClr val="bg1"/>
                        </a:solidFill>
                      </a:endParaRPr>
                    </a:p>
                  </a:txBody>
                  <a:tcPr marL="121920" marR="121920" marT="60960" marB="60960">
                    <a:solidFill>
                      <a:schemeClr val="tx1">
                        <a:lumMod val="50000"/>
                        <a:lumOff val="50000"/>
                      </a:schemeClr>
                    </a:solidFill>
                  </a:tcPr>
                </a:tc>
                <a:extLst>
                  <a:ext uri="{0D108BD9-81ED-4DB2-BD59-A6C34878D82A}">
                    <a16:rowId xmlns:a16="http://schemas.microsoft.com/office/drawing/2014/main" val="2312752337"/>
                  </a:ext>
                </a:extLst>
              </a:tr>
            </a:tbl>
          </a:graphicData>
        </a:graphic>
      </p:graphicFrame>
      <p:graphicFrame>
        <p:nvGraphicFramePr>
          <p:cNvPr id="133" name="表 132"/>
          <p:cNvGraphicFramePr>
            <a:graphicFrameLocks noGrp="1"/>
          </p:cNvGraphicFramePr>
          <p:nvPr/>
        </p:nvGraphicFramePr>
        <p:xfrm>
          <a:off x="10314915" y="2496215"/>
          <a:ext cx="1440000" cy="960000"/>
        </p:xfrm>
        <a:graphic>
          <a:graphicData uri="http://schemas.openxmlformats.org/drawingml/2006/table">
            <a:tbl>
              <a:tblPr firstRow="1" bandRow="1">
                <a:tableStyleId>{5940675A-B579-460E-94D1-54222C63F5DA}</a:tableStyleId>
              </a:tblPr>
              <a:tblGrid>
                <a:gridCol w="1440000">
                  <a:extLst>
                    <a:ext uri="{9D8B030D-6E8A-4147-A177-3AD203B41FA5}">
                      <a16:colId xmlns:a16="http://schemas.microsoft.com/office/drawing/2014/main" val="2720522522"/>
                    </a:ext>
                  </a:extLst>
                </a:gridCol>
              </a:tblGrid>
              <a:tr h="192000">
                <a:tc>
                  <a:txBody>
                    <a:bodyPr/>
                    <a:lstStyle/>
                    <a:p>
                      <a:endParaRPr kumimoji="1" lang="ja-JP" altLang="en-US" sz="1100" b="1" dirty="0"/>
                    </a:p>
                  </a:txBody>
                  <a:tcPr marL="48000" marR="4800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0270992"/>
                  </a:ext>
                </a:extLst>
              </a:tr>
              <a:tr h="192000">
                <a:tc>
                  <a:txBody>
                    <a:bodyPr/>
                    <a:lstStyle/>
                    <a:p>
                      <a:r>
                        <a:rPr kumimoji="1" lang="en-US" altLang="ja-JP" sz="1100" b="1" dirty="0"/>
                        <a:t>OS</a:t>
                      </a:r>
                      <a:r>
                        <a:rPr kumimoji="1" lang="ja-JP" altLang="en-US" sz="1100" b="1" dirty="0"/>
                        <a:t>種別</a:t>
                      </a:r>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459068178"/>
                  </a:ext>
                </a:extLst>
              </a:tr>
              <a:tr h="192000">
                <a:tc>
                  <a:txBody>
                    <a:bodyPr/>
                    <a:lstStyle/>
                    <a:p>
                      <a:r>
                        <a:rPr kumimoji="1" lang="en-US" altLang="ja-JP" sz="1100" b="1" dirty="0"/>
                        <a:t>RHEL7</a:t>
                      </a:r>
                      <a:endParaRPr kumimoji="1" lang="ja-JP" altLang="en-US" sz="1100" b="1" dirty="0"/>
                    </a:p>
                  </a:txBody>
                  <a:tcPr marL="48000" marR="48000" marT="0" marB="0">
                    <a:solidFill>
                      <a:schemeClr val="bg1"/>
                    </a:solidFill>
                  </a:tcPr>
                </a:tc>
                <a:extLst>
                  <a:ext uri="{0D108BD9-81ED-4DB2-BD59-A6C34878D82A}">
                    <a16:rowId xmlns:a16="http://schemas.microsoft.com/office/drawing/2014/main" val="673664836"/>
                  </a:ext>
                </a:extLst>
              </a:tr>
              <a:tr h="192000">
                <a:tc>
                  <a:txBody>
                    <a:bodyPr/>
                    <a:lstStyle/>
                    <a:p>
                      <a:r>
                        <a:rPr kumimoji="1" lang="en-US" altLang="ja-JP" sz="1100" b="1" dirty="0"/>
                        <a:t>RHEL8</a:t>
                      </a:r>
                      <a:endParaRPr kumimoji="1" lang="ja-JP" altLang="en-US" sz="1100" b="1" dirty="0"/>
                    </a:p>
                  </a:txBody>
                  <a:tcPr marL="48000" marR="48000" marT="0" marB="0">
                    <a:solidFill>
                      <a:schemeClr val="bg1"/>
                    </a:solidFill>
                  </a:tcPr>
                </a:tc>
                <a:extLst>
                  <a:ext uri="{0D108BD9-81ED-4DB2-BD59-A6C34878D82A}">
                    <a16:rowId xmlns:a16="http://schemas.microsoft.com/office/drawing/2014/main" val="3419434209"/>
                  </a:ext>
                </a:extLst>
              </a:tr>
              <a:tr h="192000">
                <a:tc>
                  <a:txBody>
                    <a:bodyPr/>
                    <a:lstStyle/>
                    <a:p>
                      <a:r>
                        <a:rPr kumimoji="1" lang="en-US" altLang="ja-JP" sz="1100" b="1" dirty="0"/>
                        <a:t>WinServer2019</a:t>
                      </a:r>
                      <a:endParaRPr kumimoji="1" lang="ja-JP" altLang="en-US" sz="1100" b="1" dirty="0"/>
                    </a:p>
                  </a:txBody>
                  <a:tcPr marL="48000" marR="48000" marT="0" marB="0">
                    <a:solidFill>
                      <a:schemeClr val="bg1"/>
                    </a:solidFill>
                  </a:tcPr>
                </a:tc>
                <a:extLst>
                  <a:ext uri="{0D108BD9-81ED-4DB2-BD59-A6C34878D82A}">
                    <a16:rowId xmlns:a16="http://schemas.microsoft.com/office/drawing/2014/main" val="2656584651"/>
                  </a:ext>
                </a:extLst>
              </a:tr>
            </a:tbl>
          </a:graphicData>
        </a:graphic>
      </p:graphicFrame>
      <p:graphicFrame>
        <p:nvGraphicFramePr>
          <p:cNvPr id="134" name="表 133"/>
          <p:cNvGraphicFramePr>
            <a:graphicFrameLocks noGrp="1"/>
          </p:cNvGraphicFramePr>
          <p:nvPr>
            <p:extLst>
              <p:ext uri="{D42A27DB-BD31-4B8C-83A1-F6EECF244321}">
                <p14:modId xmlns:p14="http://schemas.microsoft.com/office/powerpoint/2010/main" val="1330494049"/>
              </p:ext>
            </p:extLst>
          </p:nvPr>
        </p:nvGraphicFramePr>
        <p:xfrm>
          <a:off x="8305329" y="3553344"/>
          <a:ext cx="3499750" cy="935640"/>
        </p:xfrm>
        <a:graphic>
          <a:graphicData uri="http://schemas.openxmlformats.org/drawingml/2006/table">
            <a:tbl>
              <a:tblPr firstRow="1" bandRow="1">
                <a:tableStyleId>{5940675A-B579-460E-94D1-54222C63F5DA}</a:tableStyleId>
              </a:tblPr>
              <a:tblGrid>
                <a:gridCol w="888163">
                  <a:extLst>
                    <a:ext uri="{9D8B030D-6E8A-4147-A177-3AD203B41FA5}">
                      <a16:colId xmlns:a16="http://schemas.microsoft.com/office/drawing/2014/main" val="2720522522"/>
                    </a:ext>
                  </a:extLst>
                </a:gridCol>
                <a:gridCol w="405033">
                  <a:extLst>
                    <a:ext uri="{9D8B030D-6E8A-4147-A177-3AD203B41FA5}">
                      <a16:colId xmlns:a16="http://schemas.microsoft.com/office/drawing/2014/main" val="3676687206"/>
                    </a:ext>
                  </a:extLst>
                </a:gridCol>
                <a:gridCol w="919621">
                  <a:extLst>
                    <a:ext uri="{9D8B030D-6E8A-4147-A177-3AD203B41FA5}">
                      <a16:colId xmlns:a16="http://schemas.microsoft.com/office/drawing/2014/main" val="4264851823"/>
                    </a:ext>
                  </a:extLst>
                </a:gridCol>
                <a:gridCol w="1286933">
                  <a:extLst>
                    <a:ext uri="{9D8B030D-6E8A-4147-A177-3AD203B41FA5}">
                      <a16:colId xmlns:a16="http://schemas.microsoft.com/office/drawing/2014/main" val="3620127100"/>
                    </a:ext>
                  </a:extLst>
                </a:gridCol>
              </a:tblGrid>
              <a:tr h="162560">
                <a:tc gridSpan="4">
                  <a:txBody>
                    <a:bodyPr/>
                    <a:lstStyle/>
                    <a:p>
                      <a:endParaRPr kumimoji="1" lang="ja-JP" altLang="en-US" sz="1100" b="1" dirty="0"/>
                    </a:p>
                  </a:txBody>
                  <a:tcPr marL="48000" marR="4800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800270992"/>
                  </a:ext>
                </a:extLst>
              </a:tr>
              <a:tr h="192000">
                <a:tc>
                  <a:txBody>
                    <a:bodyPr/>
                    <a:lstStyle/>
                    <a:p>
                      <a:r>
                        <a:rPr kumimoji="1" lang="ja-JP" altLang="en-US" sz="1100" b="1" dirty="0"/>
                        <a:t>サーバ種別</a:t>
                      </a:r>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kumimoji="1" lang="ja-JP" altLang="en-US" sz="1100" b="1" dirty="0"/>
                        <a:t>号機</a:t>
                      </a:r>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kumimoji="1" lang="ja-JP" altLang="en-US" sz="1100" b="1" dirty="0"/>
                        <a:t>ホスト名</a:t>
                      </a:r>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kumimoji="1" lang="en-US" altLang="ja-JP" sz="1100" b="1" dirty="0"/>
                        <a:t>OS</a:t>
                      </a:r>
                      <a:r>
                        <a:rPr kumimoji="1" lang="ja-JP" altLang="en-US" sz="1100" b="1" dirty="0"/>
                        <a:t>種別</a:t>
                      </a:r>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459068178"/>
                  </a:ext>
                </a:extLst>
              </a:tr>
              <a:tr h="192000">
                <a:tc>
                  <a:txBody>
                    <a:bodyPr/>
                    <a:lstStyle/>
                    <a:p>
                      <a:r>
                        <a:rPr kumimoji="1" lang="en-US" altLang="ja-JP" sz="1100" b="1" dirty="0"/>
                        <a:t>Web</a:t>
                      </a:r>
                      <a:r>
                        <a:rPr kumimoji="1" lang="ja-JP" altLang="en-US" sz="1100" b="1" dirty="0"/>
                        <a:t>サーバ</a:t>
                      </a:r>
                    </a:p>
                  </a:txBody>
                  <a:tcPr marL="48000" marR="48000" marT="0" marB="0">
                    <a:solidFill>
                      <a:schemeClr val="bg1"/>
                    </a:solidFill>
                  </a:tcPr>
                </a:tc>
                <a:tc>
                  <a:txBody>
                    <a:bodyPr/>
                    <a:lstStyle/>
                    <a:p>
                      <a:r>
                        <a:rPr kumimoji="1" lang="en-US" altLang="ja-JP" sz="1100" b="1" dirty="0"/>
                        <a:t>#1</a:t>
                      </a:r>
                      <a:endParaRPr kumimoji="1" lang="ja-JP" altLang="en-US" sz="1100" b="1" dirty="0"/>
                    </a:p>
                  </a:txBody>
                  <a:tcPr marL="48000" marR="48000" marT="0" marB="0">
                    <a:solidFill>
                      <a:schemeClr val="bg1"/>
                    </a:solidFill>
                  </a:tcPr>
                </a:tc>
                <a:tc>
                  <a:txBody>
                    <a:bodyPr/>
                    <a:lstStyle/>
                    <a:p>
                      <a:r>
                        <a:rPr kumimoji="1" lang="en-US" altLang="ja-JP" sz="1100" b="1" dirty="0"/>
                        <a:t>web001</a:t>
                      </a:r>
                      <a:endParaRPr kumimoji="1" lang="ja-JP" altLang="en-US" sz="1100" b="1" dirty="0"/>
                    </a:p>
                  </a:txBody>
                  <a:tcPr marL="48000" marR="48000" marT="0" marB="0">
                    <a:solidFill>
                      <a:schemeClr val="bg1"/>
                    </a:solidFill>
                  </a:tcPr>
                </a:tc>
                <a:tc>
                  <a:txBody>
                    <a:bodyPr/>
                    <a:lstStyle/>
                    <a:p>
                      <a:r>
                        <a:rPr kumimoji="1" lang="en-US" altLang="ja-JP" sz="1100" b="1" dirty="0"/>
                        <a:t>WinServer2019</a:t>
                      </a:r>
                      <a:endParaRPr kumimoji="1" lang="ja-JP" altLang="en-US" sz="1100" b="1" dirty="0"/>
                    </a:p>
                  </a:txBody>
                  <a:tcPr marL="48000" marR="48000" marT="0" marB="0">
                    <a:solidFill>
                      <a:schemeClr val="bg1"/>
                    </a:solidFill>
                  </a:tcPr>
                </a:tc>
                <a:extLst>
                  <a:ext uri="{0D108BD9-81ED-4DB2-BD59-A6C34878D82A}">
                    <a16:rowId xmlns:a16="http://schemas.microsoft.com/office/drawing/2014/main" val="673664836"/>
                  </a:ext>
                </a:extLst>
              </a:tr>
              <a:tr h="192000">
                <a:tc>
                  <a:txBody>
                    <a:bodyPr/>
                    <a:lstStyle/>
                    <a:p>
                      <a:r>
                        <a:rPr kumimoji="1" lang="en-US" altLang="ja-JP" sz="1100" b="1" dirty="0"/>
                        <a:t>Web</a:t>
                      </a:r>
                      <a:r>
                        <a:rPr kumimoji="1" lang="ja-JP" altLang="en-US" sz="1100" b="1" dirty="0"/>
                        <a:t>サーバ</a:t>
                      </a:r>
                    </a:p>
                  </a:txBody>
                  <a:tcPr marL="48000" marR="48000" marT="0" marB="0">
                    <a:solidFill>
                      <a:schemeClr val="bg1"/>
                    </a:solidFill>
                  </a:tcPr>
                </a:tc>
                <a:tc>
                  <a:txBody>
                    <a:bodyPr/>
                    <a:lstStyle/>
                    <a:p>
                      <a:r>
                        <a:rPr kumimoji="1" lang="en-US" altLang="ja-JP" sz="1100" b="1" dirty="0"/>
                        <a:t>#2</a:t>
                      </a:r>
                      <a:endParaRPr kumimoji="1" lang="ja-JP" altLang="en-US" sz="1100" b="1" dirty="0"/>
                    </a:p>
                  </a:txBody>
                  <a:tcPr marL="48000" marR="48000" marT="0" marB="0">
                    <a:solidFill>
                      <a:schemeClr val="bg1"/>
                    </a:solidFill>
                  </a:tcPr>
                </a:tc>
                <a:tc>
                  <a:txBody>
                    <a:bodyPr/>
                    <a:lstStyle/>
                    <a:p>
                      <a:r>
                        <a:rPr kumimoji="1" lang="en-US" altLang="ja-JP" sz="1100" b="1" dirty="0"/>
                        <a:t>web002</a:t>
                      </a:r>
                      <a:endParaRPr kumimoji="1" lang="ja-JP" altLang="en-US" sz="1100" b="1" dirty="0"/>
                    </a:p>
                  </a:txBody>
                  <a:tcPr marL="48000" marR="48000" marT="0" marB="0">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t>RHEL8</a:t>
                      </a:r>
                      <a:endParaRPr kumimoji="1" lang="ja-JP" altLang="en-US" sz="1100" b="1" dirty="0"/>
                    </a:p>
                  </a:txBody>
                  <a:tcPr marL="48000" marR="48000" marT="0" marB="0">
                    <a:solidFill>
                      <a:schemeClr val="bg1"/>
                    </a:solidFill>
                  </a:tcPr>
                </a:tc>
                <a:extLst>
                  <a:ext uri="{0D108BD9-81ED-4DB2-BD59-A6C34878D82A}">
                    <a16:rowId xmlns:a16="http://schemas.microsoft.com/office/drawing/2014/main" val="3042717453"/>
                  </a:ext>
                </a:extLst>
              </a:tr>
              <a:tr h="192000">
                <a:tc>
                  <a:txBody>
                    <a:bodyPr/>
                    <a:lstStyle/>
                    <a:p>
                      <a:r>
                        <a:rPr kumimoji="1" lang="en-US" altLang="ja-JP" sz="1100" b="1" dirty="0"/>
                        <a:t>AP</a:t>
                      </a:r>
                      <a:r>
                        <a:rPr kumimoji="1" lang="ja-JP" altLang="en-US" sz="1100" b="1" dirty="0"/>
                        <a:t>サーバ</a:t>
                      </a:r>
                    </a:p>
                  </a:txBody>
                  <a:tcPr marL="48000" marR="48000" marT="0" marB="0">
                    <a:solidFill>
                      <a:schemeClr val="bg1"/>
                    </a:solidFill>
                  </a:tcPr>
                </a:tc>
                <a:tc>
                  <a:txBody>
                    <a:bodyPr/>
                    <a:lstStyle/>
                    <a:p>
                      <a:r>
                        <a:rPr kumimoji="1" lang="en-US" altLang="ja-JP" sz="1100" b="1" dirty="0"/>
                        <a:t>#1</a:t>
                      </a:r>
                      <a:endParaRPr kumimoji="1" lang="ja-JP" altLang="en-US" sz="1100" b="1" dirty="0"/>
                    </a:p>
                  </a:txBody>
                  <a:tcPr marL="48000" marR="48000" marT="0" marB="0">
                    <a:solidFill>
                      <a:schemeClr val="bg1"/>
                    </a:solidFill>
                  </a:tcPr>
                </a:tc>
                <a:tc>
                  <a:txBody>
                    <a:bodyPr/>
                    <a:lstStyle/>
                    <a:p>
                      <a:r>
                        <a:rPr kumimoji="1" lang="en-US" altLang="ja-JP" sz="1100" b="1" dirty="0"/>
                        <a:t>apsvr001</a:t>
                      </a:r>
                      <a:endParaRPr kumimoji="1" lang="ja-JP" altLang="en-US" sz="1100" b="1" dirty="0"/>
                    </a:p>
                  </a:txBody>
                  <a:tcPr marL="48000" marR="48000" marT="0" marB="0">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t>RHEL8</a:t>
                      </a:r>
                      <a:endParaRPr kumimoji="1" lang="ja-JP" altLang="en-US" sz="1100" b="1" dirty="0"/>
                    </a:p>
                  </a:txBody>
                  <a:tcPr marL="48000" marR="48000" marT="0" marB="0">
                    <a:solidFill>
                      <a:schemeClr val="bg1"/>
                    </a:solidFill>
                  </a:tcPr>
                </a:tc>
                <a:extLst>
                  <a:ext uri="{0D108BD9-81ED-4DB2-BD59-A6C34878D82A}">
                    <a16:rowId xmlns:a16="http://schemas.microsoft.com/office/drawing/2014/main" val="10004"/>
                  </a:ext>
                </a:extLst>
              </a:tr>
            </a:tbl>
          </a:graphicData>
        </a:graphic>
      </p:graphicFrame>
      <p:graphicFrame>
        <p:nvGraphicFramePr>
          <p:cNvPr id="135" name="表 134"/>
          <p:cNvGraphicFramePr>
            <a:graphicFrameLocks noGrp="1"/>
          </p:cNvGraphicFramePr>
          <p:nvPr/>
        </p:nvGraphicFramePr>
        <p:xfrm>
          <a:off x="8305330" y="2491560"/>
          <a:ext cx="1150252" cy="960000"/>
        </p:xfrm>
        <a:graphic>
          <a:graphicData uri="http://schemas.openxmlformats.org/drawingml/2006/table">
            <a:tbl>
              <a:tblPr firstRow="1" bandRow="1">
                <a:tableStyleId>{5940675A-B579-460E-94D1-54222C63F5DA}</a:tableStyleId>
              </a:tblPr>
              <a:tblGrid>
                <a:gridCol w="1150252">
                  <a:extLst>
                    <a:ext uri="{9D8B030D-6E8A-4147-A177-3AD203B41FA5}">
                      <a16:colId xmlns:a16="http://schemas.microsoft.com/office/drawing/2014/main" val="2720522522"/>
                    </a:ext>
                  </a:extLst>
                </a:gridCol>
              </a:tblGrid>
              <a:tr h="192000">
                <a:tc>
                  <a:txBody>
                    <a:bodyPr/>
                    <a:lstStyle/>
                    <a:p>
                      <a:endParaRPr kumimoji="1" lang="ja-JP" altLang="en-US" sz="1100" b="1" dirty="0"/>
                    </a:p>
                  </a:txBody>
                  <a:tcPr marL="48000" marR="4800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0270992"/>
                  </a:ext>
                </a:extLst>
              </a:tr>
              <a:tr h="192000">
                <a:tc>
                  <a:txBody>
                    <a:bodyPr/>
                    <a:lstStyle/>
                    <a:p>
                      <a:r>
                        <a:rPr kumimoji="1" lang="ja-JP" altLang="en-US" sz="1100" b="1" dirty="0"/>
                        <a:t>サーバ種別</a:t>
                      </a:r>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459068178"/>
                  </a:ext>
                </a:extLst>
              </a:tr>
              <a:tr h="192000">
                <a:tc>
                  <a:txBody>
                    <a:bodyPr/>
                    <a:lstStyle/>
                    <a:p>
                      <a:r>
                        <a:rPr kumimoji="1" lang="en-US" altLang="ja-JP" sz="1100" b="1" dirty="0"/>
                        <a:t>Web</a:t>
                      </a:r>
                      <a:r>
                        <a:rPr kumimoji="1" lang="ja-JP" altLang="en-US" sz="1100" b="1" dirty="0"/>
                        <a:t>サーバ</a:t>
                      </a:r>
                    </a:p>
                  </a:txBody>
                  <a:tcPr marL="48000" marR="48000" marT="0" marB="0">
                    <a:solidFill>
                      <a:schemeClr val="bg1"/>
                    </a:solidFill>
                  </a:tcPr>
                </a:tc>
                <a:extLst>
                  <a:ext uri="{0D108BD9-81ED-4DB2-BD59-A6C34878D82A}">
                    <a16:rowId xmlns:a16="http://schemas.microsoft.com/office/drawing/2014/main" val="673664836"/>
                  </a:ext>
                </a:extLst>
              </a:tr>
              <a:tr h="192000">
                <a:tc>
                  <a:txBody>
                    <a:bodyPr/>
                    <a:lstStyle/>
                    <a:p>
                      <a:r>
                        <a:rPr kumimoji="1" lang="en-US" altLang="ja-JP" sz="1100" b="1" dirty="0"/>
                        <a:t>DB</a:t>
                      </a:r>
                      <a:r>
                        <a:rPr kumimoji="1" lang="ja-JP" altLang="en-US" sz="1100" b="1" dirty="0"/>
                        <a:t>サーバ</a:t>
                      </a:r>
                    </a:p>
                  </a:txBody>
                  <a:tcPr marL="48000" marR="48000" marT="0" marB="0">
                    <a:solidFill>
                      <a:schemeClr val="bg1"/>
                    </a:solidFill>
                  </a:tcPr>
                </a:tc>
                <a:extLst>
                  <a:ext uri="{0D108BD9-81ED-4DB2-BD59-A6C34878D82A}">
                    <a16:rowId xmlns:a16="http://schemas.microsoft.com/office/drawing/2014/main" val="3419434209"/>
                  </a:ext>
                </a:extLst>
              </a:tr>
              <a:tr h="192000">
                <a:tc>
                  <a:txBody>
                    <a:bodyPr/>
                    <a:lstStyle/>
                    <a:p>
                      <a:r>
                        <a:rPr kumimoji="1" lang="en-US" altLang="ja-JP" sz="1100" b="1" dirty="0"/>
                        <a:t>AP</a:t>
                      </a:r>
                      <a:r>
                        <a:rPr kumimoji="1" lang="ja-JP" altLang="en-US" sz="1100" b="1" dirty="0"/>
                        <a:t>サーバ</a:t>
                      </a:r>
                    </a:p>
                  </a:txBody>
                  <a:tcPr marL="48000" marR="48000" marT="0" marB="0">
                    <a:solidFill>
                      <a:schemeClr val="bg1"/>
                    </a:solidFill>
                  </a:tcPr>
                </a:tc>
                <a:extLst>
                  <a:ext uri="{0D108BD9-81ED-4DB2-BD59-A6C34878D82A}">
                    <a16:rowId xmlns:a16="http://schemas.microsoft.com/office/drawing/2014/main" val="2656584651"/>
                  </a:ext>
                </a:extLst>
              </a:tr>
            </a:tbl>
          </a:graphicData>
        </a:graphic>
      </p:graphicFrame>
      <p:cxnSp>
        <p:nvCxnSpPr>
          <p:cNvPr id="136" name="直線矢印コネクタ 135"/>
          <p:cNvCxnSpPr>
            <a:stCxn id="133" idx="2"/>
          </p:cNvCxnSpPr>
          <p:nvPr/>
        </p:nvCxnSpPr>
        <p:spPr>
          <a:xfrm>
            <a:off x="11034915" y="3456216"/>
            <a:ext cx="0" cy="24202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線矢印コネクタ 136"/>
          <p:cNvCxnSpPr>
            <a:stCxn id="135" idx="2"/>
          </p:cNvCxnSpPr>
          <p:nvPr/>
        </p:nvCxnSpPr>
        <p:spPr>
          <a:xfrm>
            <a:off x="8880455" y="3451560"/>
            <a:ext cx="0" cy="24668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38" name="表 137"/>
          <p:cNvGraphicFramePr>
            <a:graphicFrameLocks noGrp="1"/>
          </p:cNvGraphicFramePr>
          <p:nvPr/>
        </p:nvGraphicFramePr>
        <p:xfrm>
          <a:off x="8305330" y="4658821"/>
          <a:ext cx="3477202" cy="768000"/>
        </p:xfrm>
        <a:graphic>
          <a:graphicData uri="http://schemas.openxmlformats.org/drawingml/2006/table">
            <a:tbl>
              <a:tblPr firstRow="1" bandRow="1">
                <a:tableStyleId>{5940675A-B579-460E-94D1-54222C63F5DA}</a:tableStyleId>
              </a:tblPr>
              <a:tblGrid>
                <a:gridCol w="540500">
                  <a:extLst>
                    <a:ext uri="{9D8B030D-6E8A-4147-A177-3AD203B41FA5}">
                      <a16:colId xmlns:a16="http://schemas.microsoft.com/office/drawing/2014/main" val="2720522522"/>
                    </a:ext>
                  </a:extLst>
                </a:gridCol>
                <a:gridCol w="1067551">
                  <a:extLst>
                    <a:ext uri="{9D8B030D-6E8A-4147-A177-3AD203B41FA5}">
                      <a16:colId xmlns:a16="http://schemas.microsoft.com/office/drawing/2014/main" val="2288316279"/>
                    </a:ext>
                  </a:extLst>
                </a:gridCol>
                <a:gridCol w="548967">
                  <a:extLst>
                    <a:ext uri="{9D8B030D-6E8A-4147-A177-3AD203B41FA5}">
                      <a16:colId xmlns:a16="http://schemas.microsoft.com/office/drawing/2014/main" val="4270368412"/>
                    </a:ext>
                  </a:extLst>
                </a:gridCol>
                <a:gridCol w="362700">
                  <a:extLst>
                    <a:ext uri="{9D8B030D-6E8A-4147-A177-3AD203B41FA5}">
                      <a16:colId xmlns:a16="http://schemas.microsoft.com/office/drawing/2014/main" val="1022849353"/>
                    </a:ext>
                  </a:extLst>
                </a:gridCol>
                <a:gridCol w="957484">
                  <a:extLst>
                    <a:ext uri="{9D8B030D-6E8A-4147-A177-3AD203B41FA5}">
                      <a16:colId xmlns:a16="http://schemas.microsoft.com/office/drawing/2014/main" val="49160330"/>
                    </a:ext>
                  </a:extLst>
                </a:gridCol>
              </a:tblGrid>
              <a:tr h="192000">
                <a:tc gridSpan="5">
                  <a:txBody>
                    <a:bodyPr/>
                    <a:lstStyle/>
                    <a:p>
                      <a:endParaRPr kumimoji="1" lang="ja-JP" altLang="en-US" sz="1100" b="1" dirty="0"/>
                    </a:p>
                  </a:txBody>
                  <a:tcPr marL="48000" marR="4800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dirty="0"/>
                    </a:p>
                  </a:txBody>
                  <a:tcPr marL="36000" marR="36000" marT="36000" marB="3600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dirty="0"/>
                    </a:p>
                  </a:txBody>
                  <a:tcPr marL="36000" marR="36000" marT="36000" marB="3600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tc hMerge="1">
                  <a:txBody>
                    <a:bodyPr/>
                    <a:lstStyle/>
                    <a:p>
                      <a:endParaRPr kumimoji="1" lang="ja-JP" altLang="en-US" dirty="0"/>
                    </a:p>
                  </a:txBody>
                  <a:tcPr marL="36000" marR="36000" marT="36000" marB="3600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0270992"/>
                  </a:ext>
                </a:extLst>
              </a:tr>
              <a:tr h="192000">
                <a:tc>
                  <a:txBody>
                    <a:bodyPr/>
                    <a:lstStyle/>
                    <a:p>
                      <a:r>
                        <a:rPr kumimoji="1" lang="ja-JP" altLang="en-US" sz="1100" b="1" dirty="0"/>
                        <a:t>通信№</a:t>
                      </a:r>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kumimoji="1" lang="en-US" altLang="ja-JP" sz="1100" b="1" dirty="0"/>
                        <a:t>FROM</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r>
                        <a:rPr kumimoji="1" lang="ja-JP" altLang="en-US" sz="1100" b="1" dirty="0"/>
                        <a:t>プロトコル</a:t>
                      </a:r>
                    </a:p>
                  </a:txBody>
                  <a:tcPr marL="48000" marR="4800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kumimoji="1" lang="ja-JP" altLang="en-US"/>
                    </a:p>
                  </a:txBody>
                  <a:tcPr/>
                </a:tc>
                <a:tc>
                  <a:txBody>
                    <a:bodyPr/>
                    <a:lstStyle/>
                    <a:p>
                      <a:r>
                        <a:rPr kumimoji="1" lang="en-US" altLang="ja-JP" sz="1100" b="1" dirty="0"/>
                        <a:t>TO</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459068178"/>
                  </a:ext>
                </a:extLst>
              </a:tr>
              <a:tr h="192000">
                <a:tc>
                  <a:txBody>
                    <a:bodyPr/>
                    <a:lstStyle/>
                    <a:p>
                      <a:r>
                        <a:rPr kumimoji="1" lang="ja-JP" altLang="en-US" sz="1100" b="1" dirty="0"/>
                        <a:t>①</a:t>
                      </a:r>
                    </a:p>
                  </a:txBody>
                  <a:tcPr marL="48000" marR="48000" marT="0" marB="0">
                    <a:solidFill>
                      <a:schemeClr val="bg1"/>
                    </a:solidFill>
                  </a:tcPr>
                </a:tc>
                <a:tc>
                  <a:txBody>
                    <a:bodyPr/>
                    <a:lstStyle/>
                    <a:p>
                      <a:r>
                        <a:rPr kumimoji="1" lang="en-US" altLang="ja-JP" sz="1100" b="1" dirty="0"/>
                        <a:t>Web</a:t>
                      </a:r>
                      <a:r>
                        <a:rPr kumimoji="1" lang="ja-JP" altLang="en-US" sz="1100" b="1" dirty="0"/>
                        <a:t>サーバ</a:t>
                      </a:r>
                      <a:r>
                        <a:rPr kumimoji="1" lang="en-US" altLang="ja-JP" sz="1100" b="1" dirty="0"/>
                        <a:t>#1</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solidFill>
                  </a:tcPr>
                </a:tc>
                <a:tc>
                  <a:txBody>
                    <a:bodyPr/>
                    <a:lstStyle/>
                    <a:p>
                      <a:r>
                        <a:rPr kumimoji="1" lang="en-US" altLang="ja-JP" sz="1100" b="1" dirty="0"/>
                        <a:t>https</a:t>
                      </a:r>
                      <a:endParaRPr kumimoji="1" lang="ja-JP" altLang="en-US" sz="1100" b="1" dirty="0"/>
                    </a:p>
                  </a:txBody>
                  <a:tcPr marL="48000" marR="4800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r>
                        <a:rPr kumimoji="1" lang="en-US" altLang="ja-JP" sz="1100" b="1" dirty="0" err="1"/>
                        <a:t>tcp</a:t>
                      </a:r>
                      <a:endParaRPr kumimoji="1" lang="ja-JP" altLang="en-US" sz="1100" b="1" dirty="0"/>
                    </a:p>
                  </a:txBody>
                  <a:tcPr marL="48000" marR="48000" marT="0" marB="0">
                    <a:lnL w="12700" cap="flat" cmpd="sng" algn="ctr">
                      <a:solidFill>
                        <a:schemeClr val="tx1"/>
                      </a:solidFill>
                      <a:prstDash val="solid"/>
                      <a:round/>
                      <a:headEnd type="none" w="med" len="med"/>
                      <a:tailEnd type="none" w="med" len="med"/>
                    </a:lnL>
                    <a:solidFill>
                      <a:schemeClr val="bg1"/>
                    </a:solidFill>
                  </a:tcPr>
                </a:tc>
                <a:tc>
                  <a:txBody>
                    <a:bodyPr/>
                    <a:lstStyle/>
                    <a:p>
                      <a:r>
                        <a:rPr kumimoji="1" lang="en-US" altLang="ja-JP" sz="1100" b="1" dirty="0"/>
                        <a:t>AP</a:t>
                      </a:r>
                      <a:r>
                        <a:rPr kumimoji="1" lang="ja-JP" altLang="en-US" sz="1100" b="1" dirty="0"/>
                        <a:t>サーバ</a:t>
                      </a:r>
                      <a:r>
                        <a:rPr kumimoji="1" lang="en-US" altLang="ja-JP" sz="1100" b="1" dirty="0"/>
                        <a:t>#1</a:t>
                      </a:r>
                      <a:endParaRPr kumimoji="1" lang="ja-JP" altLang="en-US" sz="1100" b="1" dirty="0"/>
                    </a:p>
                  </a:txBody>
                  <a:tcPr marL="48000" marR="48000" marT="0" marB="0">
                    <a:solidFill>
                      <a:schemeClr val="bg1"/>
                    </a:solidFill>
                  </a:tcPr>
                </a:tc>
                <a:extLst>
                  <a:ext uri="{0D108BD9-81ED-4DB2-BD59-A6C34878D82A}">
                    <a16:rowId xmlns:a16="http://schemas.microsoft.com/office/drawing/2014/main" val="673664836"/>
                  </a:ext>
                </a:extLst>
              </a:tr>
              <a:tr h="192000">
                <a:tc>
                  <a:txBody>
                    <a:bodyPr/>
                    <a:lstStyle/>
                    <a:p>
                      <a:r>
                        <a:rPr kumimoji="1" lang="ja-JP" altLang="en-US" sz="1100" b="1" dirty="0"/>
                        <a:t>②</a:t>
                      </a:r>
                    </a:p>
                  </a:txBody>
                  <a:tcPr marL="48000" marR="48000" marT="0" marB="0">
                    <a:solidFill>
                      <a:schemeClr val="bg1"/>
                    </a:solidFill>
                  </a:tcPr>
                </a:tc>
                <a:tc>
                  <a:txBody>
                    <a:bodyPr/>
                    <a:lstStyle/>
                    <a:p>
                      <a:r>
                        <a:rPr kumimoji="1" lang="en-US" altLang="ja-JP" sz="1100" b="1" dirty="0"/>
                        <a:t>AP</a:t>
                      </a:r>
                      <a:r>
                        <a:rPr kumimoji="1" lang="ja-JP" altLang="en-US" sz="1100" b="1" dirty="0"/>
                        <a:t>サーバ</a:t>
                      </a:r>
                      <a:r>
                        <a:rPr kumimoji="1" lang="en-US" altLang="ja-JP" sz="1100" b="1" dirty="0"/>
                        <a:t>#1</a:t>
                      </a:r>
                      <a:endParaRPr kumimoji="1" lang="ja-JP" altLang="en-US" sz="1100" b="1" dirty="0"/>
                    </a:p>
                  </a:txBody>
                  <a:tcPr marL="48000" marR="48000" marT="0" marB="0">
                    <a:solidFill>
                      <a:schemeClr val="bg1"/>
                    </a:solidFill>
                  </a:tcPr>
                </a:tc>
                <a:tc>
                  <a:txBody>
                    <a:bodyPr/>
                    <a:lstStyle/>
                    <a:p>
                      <a:r>
                        <a:rPr kumimoji="1" lang="en-US" altLang="ja-JP" sz="1100" b="1" dirty="0"/>
                        <a:t>ODBC</a:t>
                      </a:r>
                      <a:endParaRPr kumimoji="1" lang="ja-JP" altLang="en-US" sz="1100" b="1" dirty="0"/>
                    </a:p>
                  </a:txBody>
                  <a:tcPr marL="48000" marR="48000" marT="0" marB="0">
                    <a:lnR w="12700" cap="flat" cmpd="sng" algn="ctr">
                      <a:solidFill>
                        <a:schemeClr val="tx1"/>
                      </a:solidFill>
                      <a:prstDash val="solid"/>
                      <a:round/>
                      <a:headEnd type="none" w="med" len="med"/>
                      <a:tailEnd type="none" w="med" len="med"/>
                    </a:lnR>
                    <a:solidFill>
                      <a:schemeClr val="bg1"/>
                    </a:solidFill>
                  </a:tcPr>
                </a:tc>
                <a:tc>
                  <a:txBody>
                    <a:bodyPr/>
                    <a:lstStyle/>
                    <a:p>
                      <a:r>
                        <a:rPr kumimoji="1" lang="en-US" altLang="ja-JP" sz="1100" b="1" dirty="0" err="1"/>
                        <a:t>tcp</a:t>
                      </a:r>
                      <a:endParaRPr kumimoji="1" lang="ja-JP" altLang="en-US" sz="1100" b="1" dirty="0"/>
                    </a:p>
                  </a:txBody>
                  <a:tcPr marL="48000" marR="48000" marT="0" marB="0">
                    <a:lnL w="12700" cap="flat" cmpd="sng" algn="ctr">
                      <a:solidFill>
                        <a:schemeClr val="tx1"/>
                      </a:solidFill>
                      <a:prstDash val="solid"/>
                      <a:round/>
                      <a:headEnd type="none" w="med" len="med"/>
                      <a:tailEnd type="none" w="med" len="med"/>
                    </a:lnL>
                    <a:solidFill>
                      <a:schemeClr val="bg1"/>
                    </a:solidFill>
                  </a:tcPr>
                </a:tc>
                <a:tc>
                  <a:txBody>
                    <a:bodyPr/>
                    <a:lstStyle/>
                    <a:p>
                      <a:r>
                        <a:rPr kumimoji="1" lang="en-US" altLang="ja-JP" sz="1100" b="1" dirty="0"/>
                        <a:t>DB</a:t>
                      </a:r>
                      <a:r>
                        <a:rPr kumimoji="1" lang="ja-JP" altLang="en-US" sz="1100" b="1" dirty="0"/>
                        <a:t>サーバ</a:t>
                      </a:r>
                      <a:r>
                        <a:rPr kumimoji="1" lang="en-US" altLang="ja-JP" sz="1100" b="1" dirty="0"/>
                        <a:t>#1</a:t>
                      </a:r>
                      <a:endParaRPr kumimoji="1" lang="ja-JP" altLang="en-US" sz="1100" b="1" dirty="0"/>
                    </a:p>
                  </a:txBody>
                  <a:tcPr marL="48000" marR="48000" marT="0" marB="0">
                    <a:solidFill>
                      <a:schemeClr val="bg1"/>
                    </a:solidFill>
                  </a:tcPr>
                </a:tc>
                <a:extLst>
                  <a:ext uri="{0D108BD9-81ED-4DB2-BD59-A6C34878D82A}">
                    <a16:rowId xmlns:a16="http://schemas.microsoft.com/office/drawing/2014/main" val="1729277020"/>
                  </a:ext>
                </a:extLst>
              </a:tr>
            </a:tbl>
          </a:graphicData>
        </a:graphic>
      </p:graphicFrame>
      <p:cxnSp>
        <p:nvCxnSpPr>
          <p:cNvPr id="139" name="直線矢印コネクタ 138"/>
          <p:cNvCxnSpPr/>
          <p:nvPr/>
        </p:nvCxnSpPr>
        <p:spPr>
          <a:xfrm>
            <a:off x="8690512" y="4494189"/>
            <a:ext cx="2333089" cy="28101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線矢印コネクタ 139"/>
          <p:cNvCxnSpPr/>
          <p:nvPr/>
        </p:nvCxnSpPr>
        <p:spPr>
          <a:xfrm>
            <a:off x="8690512" y="4483904"/>
            <a:ext cx="514449" cy="32177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1" name="テキスト ボックス 140"/>
          <p:cNvSpPr txBox="1"/>
          <p:nvPr/>
        </p:nvSpPr>
        <p:spPr>
          <a:xfrm>
            <a:off x="6295573" y="2677054"/>
            <a:ext cx="1005403" cy="338554"/>
          </a:xfrm>
          <a:prstGeom prst="rect">
            <a:avLst/>
          </a:prstGeom>
          <a:noFill/>
        </p:spPr>
        <p:txBody>
          <a:bodyPr wrap="none" rtlCol="0">
            <a:spAutoFit/>
          </a:bodyPr>
          <a:lstStyle/>
          <a:p>
            <a:r>
              <a:rPr lang="ja-JP" altLang="en-US" sz="1600" b="1" dirty="0">
                <a:solidFill>
                  <a:srgbClr val="FF0000"/>
                </a:solidFill>
              </a:rPr>
              <a:t>表の一覧</a:t>
            </a:r>
          </a:p>
        </p:txBody>
      </p:sp>
      <p:cxnSp>
        <p:nvCxnSpPr>
          <p:cNvPr id="142" name="直線矢印コネクタ 141"/>
          <p:cNvCxnSpPr/>
          <p:nvPr/>
        </p:nvCxnSpPr>
        <p:spPr bwMode="auto">
          <a:xfrm flipV="1">
            <a:off x="7587653" y="2769830"/>
            <a:ext cx="689281" cy="672597"/>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43" name="直線矢印コネクタ 142"/>
          <p:cNvCxnSpPr>
            <a:stCxn id="132" idx="3"/>
          </p:cNvCxnSpPr>
          <p:nvPr/>
        </p:nvCxnSpPr>
        <p:spPr bwMode="auto">
          <a:xfrm flipV="1">
            <a:off x="7587653" y="2769830"/>
            <a:ext cx="2669769" cy="966935"/>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44" name="直線矢印コネクタ 143"/>
          <p:cNvCxnSpPr/>
          <p:nvPr/>
        </p:nvCxnSpPr>
        <p:spPr bwMode="auto">
          <a:xfrm flipV="1">
            <a:off x="7579323" y="3816578"/>
            <a:ext cx="697611" cy="210865"/>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45" name="直線矢印コネクタ 144"/>
          <p:cNvCxnSpPr/>
          <p:nvPr/>
        </p:nvCxnSpPr>
        <p:spPr bwMode="auto">
          <a:xfrm>
            <a:off x="7579323" y="4349147"/>
            <a:ext cx="690917" cy="619093"/>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46" name="テキスト ボックス 145"/>
          <p:cNvSpPr txBox="1"/>
          <p:nvPr/>
        </p:nvSpPr>
        <p:spPr>
          <a:xfrm>
            <a:off x="9630799" y="2336898"/>
            <a:ext cx="389850" cy="338554"/>
          </a:xfrm>
          <a:prstGeom prst="rect">
            <a:avLst/>
          </a:prstGeom>
          <a:noFill/>
        </p:spPr>
        <p:txBody>
          <a:bodyPr wrap="none" rtlCol="0">
            <a:spAutoFit/>
          </a:bodyPr>
          <a:lstStyle/>
          <a:p>
            <a:r>
              <a:rPr lang="ja-JP" altLang="en-US" sz="1600" b="1" dirty="0">
                <a:solidFill>
                  <a:srgbClr val="FF0000"/>
                </a:solidFill>
              </a:rPr>
              <a:t>表</a:t>
            </a:r>
          </a:p>
        </p:txBody>
      </p:sp>
      <p:sp>
        <p:nvSpPr>
          <p:cNvPr id="81" name="正方形/長方形 80"/>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68" name="正方形/長方形 67"/>
          <p:cNvSpPr/>
          <p:nvPr/>
        </p:nvSpPr>
        <p:spPr bwMode="auto">
          <a:xfrm>
            <a:off x="3013449" y="5650584"/>
            <a:ext cx="8937251" cy="830656"/>
          </a:xfrm>
          <a:prstGeom prst="rect">
            <a:avLst/>
          </a:prstGeom>
          <a:solidFill>
            <a:schemeClr val="accent2">
              <a:lumMod val="10000"/>
              <a:lumOff val="9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ea typeface="+mj-ea"/>
              </a:rPr>
              <a:t>　　　① </a:t>
            </a:r>
            <a:r>
              <a:rPr lang="ja-JP" altLang="en-US" sz="2133" b="1" dirty="0">
                <a:latin typeface="+mj-ea"/>
              </a:rPr>
              <a:t>エクセルを利用した一括登録を活用する</a:t>
            </a:r>
            <a:endParaRPr lang="en-US" altLang="ja-JP" sz="2133" b="1" dirty="0">
              <a:latin typeface="+mj-ea"/>
            </a:endParaRPr>
          </a:p>
        </p:txBody>
      </p:sp>
      <p:sp>
        <p:nvSpPr>
          <p:cNvPr id="69" name="角丸四角形 68"/>
          <p:cNvSpPr/>
          <p:nvPr/>
        </p:nvSpPr>
        <p:spPr bwMode="auto">
          <a:xfrm rot="20999056">
            <a:off x="2783012" y="5643359"/>
            <a:ext cx="1150632"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80" name="下矢印 79"/>
          <p:cNvSpPr/>
          <p:nvPr/>
        </p:nvSpPr>
        <p:spPr bwMode="auto">
          <a:xfrm>
            <a:off x="10881360" y="5707694"/>
            <a:ext cx="1069992" cy="726292"/>
          </a:xfrm>
          <a:prstGeom prst="downArrow">
            <a:avLst>
              <a:gd name="adj1" fmla="val 58557"/>
              <a:gd name="adj2" fmla="val 35509"/>
            </a:avLst>
          </a:prstGeom>
          <a:solidFill>
            <a:srgbClr val="FFFF00"/>
          </a:solidFill>
          <a:ln w="25400">
            <a:solidFill>
              <a:schemeClr val="tx2">
                <a:lumMod val="90000"/>
                <a:lumOff val="10000"/>
              </a:schemeClr>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067" b="1" dirty="0">
              <a:latin typeface="+mj-ea"/>
              <a:ea typeface="+mj-ea"/>
            </a:endParaRPr>
          </a:p>
          <a:p>
            <a:pPr algn="ctr"/>
            <a:r>
              <a:rPr lang="ja-JP" altLang="en-US" sz="1600" b="1" dirty="0">
                <a:latin typeface="+mj-ea"/>
                <a:ea typeface="+mj-ea"/>
              </a:rPr>
              <a:t>詳細</a:t>
            </a:r>
            <a:endParaRPr lang="en-US" altLang="ja-JP" sz="1600" b="1" dirty="0">
              <a:latin typeface="+mj-ea"/>
              <a:ea typeface="+mj-ea"/>
            </a:endParaRPr>
          </a:p>
          <a:p>
            <a:pPr algn="ctr"/>
            <a:r>
              <a:rPr lang="ja-JP" altLang="en-US" sz="1600" b="1" dirty="0">
                <a:latin typeface="+mj-ea"/>
                <a:ea typeface="+mj-ea"/>
              </a:rPr>
              <a:t>次頁</a:t>
            </a:r>
          </a:p>
        </p:txBody>
      </p:sp>
      <p:sp>
        <p:nvSpPr>
          <p:cNvPr id="11" name="正方形/長方形 10"/>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タスクの説明</a:t>
            </a:r>
          </a:p>
        </p:txBody>
      </p:sp>
      <p:sp>
        <p:nvSpPr>
          <p:cNvPr id="70" name="角丸四角形 69"/>
          <p:cNvSpPr/>
          <p:nvPr/>
        </p:nvSpPr>
        <p:spPr bwMode="auto">
          <a:xfrm>
            <a:off x="431373" y="33408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Exastro</a:t>
            </a:r>
            <a:r>
              <a:rPr lang="en-US" altLang="ja-JP" sz="1600" b="1" dirty="0"/>
              <a:t> IT Automation</a:t>
            </a:r>
            <a:br>
              <a:rPr lang="en-US" altLang="ja-JP" sz="1600" b="1" dirty="0"/>
            </a:br>
            <a:r>
              <a:rPr lang="en-US" altLang="ja-JP" sz="1600" b="1" dirty="0"/>
              <a:t>(CMDB)</a:t>
            </a:r>
            <a:r>
              <a:rPr lang="ja-JP" altLang="en-US" sz="1600" b="1" dirty="0"/>
              <a:t>の構築</a:t>
            </a:r>
          </a:p>
        </p:txBody>
      </p:sp>
      <p:sp>
        <p:nvSpPr>
          <p:cNvPr id="71" name="角丸四角形 70"/>
          <p:cNvSpPr/>
          <p:nvPr/>
        </p:nvSpPr>
        <p:spPr bwMode="auto">
          <a:xfrm>
            <a:off x="423879" y="4307729"/>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への</a:t>
            </a:r>
            <a:endParaRPr lang="en-US" altLang="ja-JP" sz="1600" b="1" dirty="0"/>
          </a:p>
          <a:p>
            <a:pPr algn="ctr"/>
            <a:r>
              <a:rPr lang="ja-JP" altLang="en-US" sz="1600" b="1" dirty="0"/>
              <a:t>情報投入</a:t>
            </a:r>
          </a:p>
        </p:txBody>
      </p:sp>
    </p:spTree>
    <p:extLst>
      <p:ext uri="{BB962C8B-B14F-4D97-AF65-F5344CB8AC3E}">
        <p14:creationId xmlns:p14="http://schemas.microsoft.com/office/powerpoint/2010/main" val="16043706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正方形/長方形 37"/>
          <p:cNvSpPr/>
          <p:nvPr/>
        </p:nvSpPr>
        <p:spPr bwMode="auto">
          <a:xfrm>
            <a:off x="3013449" y="814630"/>
            <a:ext cx="8937251" cy="497431"/>
          </a:xfrm>
          <a:prstGeom prst="rect">
            <a:avLst/>
          </a:prstGeom>
          <a:solidFill>
            <a:schemeClr val="accent2">
              <a:lumMod val="10000"/>
              <a:lumOff val="9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① </a:t>
            </a:r>
            <a:r>
              <a:rPr lang="ja-JP" altLang="en-US" sz="2400" b="1" dirty="0">
                <a:latin typeface="+mj-ea"/>
              </a:rPr>
              <a:t>エクセルを利用した一括登録を活用する</a:t>
            </a:r>
            <a:endParaRPr lang="ja-JP" altLang="en-US" sz="2400" b="1" dirty="0">
              <a:latin typeface="+mj-ea"/>
              <a:ea typeface="+mj-ea"/>
            </a:endParaRPr>
          </a:p>
        </p:txBody>
      </p:sp>
      <p:sp>
        <p:nvSpPr>
          <p:cNvPr id="2" name="タイトル 1"/>
          <p:cNvSpPr>
            <a:spLocks noGrp="1"/>
          </p:cNvSpPr>
          <p:nvPr>
            <p:ph type="title"/>
          </p:nvPr>
        </p:nvSpPr>
        <p:spPr/>
        <p:txBody>
          <a:bodyPr/>
          <a:lstStyle/>
          <a:p>
            <a:r>
              <a:rPr lang="en-US" altLang="ja-JP" dirty="0"/>
              <a:t>Step 1</a:t>
            </a:r>
            <a:r>
              <a:rPr lang="ja-JP" altLang="en-US" dirty="0"/>
              <a:t>：設計情報の一元管理</a:t>
            </a:r>
            <a:endParaRPr kumimoji="1" lang="ja-JP" altLang="en-US" dirty="0"/>
          </a:p>
        </p:txBody>
      </p:sp>
      <p:sp>
        <p:nvSpPr>
          <p:cNvPr id="12" name="正方形/長方形 11"/>
          <p:cNvSpPr/>
          <p:nvPr/>
        </p:nvSpPr>
        <p:spPr bwMode="auto">
          <a:xfrm>
            <a:off x="3014099" y="1312061"/>
            <a:ext cx="8937252" cy="514394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867" b="1" dirty="0" err="1">
                <a:latin typeface="+mj-ea"/>
                <a:ea typeface="+mj-ea"/>
              </a:rPr>
              <a:t>Exastro</a:t>
            </a:r>
            <a:r>
              <a:rPr lang="en-US" altLang="ja-JP" sz="1867" b="1" dirty="0">
                <a:latin typeface="+mj-ea"/>
                <a:ea typeface="+mj-ea"/>
              </a:rPr>
              <a:t> IT Automation</a:t>
            </a:r>
            <a:r>
              <a:rPr lang="ja-JP" altLang="en-US" sz="1867" b="1" dirty="0">
                <a:latin typeface="+mj-ea"/>
                <a:ea typeface="+mj-ea"/>
              </a:rPr>
              <a:t>の表は、</a:t>
            </a:r>
            <a:r>
              <a:rPr lang="en-US" altLang="ja-JP" sz="1867" b="1" dirty="0">
                <a:latin typeface="+mj-ea"/>
                <a:ea typeface="+mj-ea"/>
              </a:rPr>
              <a:t>Excel</a:t>
            </a:r>
            <a:r>
              <a:rPr lang="ja-JP" altLang="en-US" sz="1867" b="1" dirty="0">
                <a:latin typeface="+mj-ea"/>
                <a:ea typeface="+mj-ea"/>
              </a:rPr>
              <a:t>ファイルの形式でダウンロードできます。この</a:t>
            </a:r>
            <a:r>
              <a:rPr lang="en-US" altLang="ja-JP" sz="1867" b="1" dirty="0">
                <a:latin typeface="+mj-ea"/>
                <a:ea typeface="+mj-ea"/>
              </a:rPr>
              <a:t>Excel</a:t>
            </a:r>
            <a:r>
              <a:rPr lang="ja-JP" altLang="en-US" sz="1867" b="1" dirty="0">
                <a:latin typeface="+mj-ea"/>
                <a:ea typeface="+mj-ea"/>
              </a:rPr>
              <a:t>ファイルに対して設計情報を追加</a:t>
            </a:r>
            <a:r>
              <a:rPr lang="en-US" altLang="ja-JP" sz="1867" b="1" dirty="0">
                <a:latin typeface="+mj-ea"/>
                <a:ea typeface="+mj-ea"/>
              </a:rPr>
              <a:t>/</a:t>
            </a:r>
            <a:r>
              <a:rPr lang="ja-JP" altLang="en-US" sz="1867" b="1" dirty="0">
                <a:latin typeface="+mj-ea"/>
                <a:ea typeface="+mj-ea"/>
              </a:rPr>
              <a:t>更新し、アップロードすることで、効率的に設計情報を登録することができます。</a:t>
            </a:r>
            <a:endParaRPr lang="en-US" altLang="ja-JP" sz="1867" b="1" dirty="0">
              <a:latin typeface="+mj-ea"/>
              <a:ea typeface="+mj-ea"/>
            </a:endParaRPr>
          </a:p>
        </p:txBody>
      </p:sp>
      <p:graphicFrame>
        <p:nvGraphicFramePr>
          <p:cNvPr id="15" name="表 14"/>
          <p:cNvGraphicFramePr>
            <a:graphicFrameLocks noGrp="1"/>
          </p:cNvGraphicFramePr>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a:latin typeface="Meiryo UI" panose="020B0604030504040204" pitchFamily="50" charset="-128"/>
                          <a:ea typeface="Meiryo UI" panose="020B0604030504040204" pitchFamily="50" charset="-128"/>
                          <a:cs typeface="Meiryo UI" panose="020B0604030504040204" pitchFamily="50" charset="-128"/>
                        </a:rPr>
                        <a:t>実施するタスク</a:t>
                      </a: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557588380"/>
                  </a:ext>
                </a:extLst>
              </a:tr>
            </a:tbl>
          </a:graphicData>
        </a:graphic>
      </p:graphicFrame>
      <p:sp>
        <p:nvSpPr>
          <p:cNvPr id="16" name="下矢印 15"/>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9" name="下矢印 18"/>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1" name="下矢印 20"/>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4" name="下矢印 13"/>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角丸四角形 16"/>
          <p:cNvSpPr/>
          <p:nvPr/>
        </p:nvSpPr>
        <p:spPr bwMode="auto">
          <a:xfrm>
            <a:off x="423881" y="240046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設計情報の正規化</a:t>
            </a:r>
          </a:p>
        </p:txBody>
      </p:sp>
      <p:sp>
        <p:nvSpPr>
          <p:cNvPr id="42" name="角丸四角形 41"/>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43" name="角丸四角形 42"/>
          <p:cNvSpPr/>
          <p:nvPr/>
        </p:nvSpPr>
        <p:spPr bwMode="auto">
          <a:xfrm>
            <a:off x="431373" y="143508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設計情報の管理帳票の収集</a:t>
            </a:r>
          </a:p>
        </p:txBody>
      </p:sp>
      <p:sp>
        <p:nvSpPr>
          <p:cNvPr id="18" name="角丸四角形 17"/>
          <p:cNvSpPr/>
          <p:nvPr/>
        </p:nvSpPr>
        <p:spPr bwMode="auto">
          <a:xfrm>
            <a:off x="431373" y="33408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Exastro</a:t>
            </a:r>
            <a:r>
              <a:rPr lang="en-US" altLang="ja-JP" sz="1600" b="1" dirty="0"/>
              <a:t> IT Automation</a:t>
            </a:r>
            <a:br>
              <a:rPr lang="en-US" altLang="ja-JP" sz="1600" b="1" dirty="0"/>
            </a:br>
            <a:r>
              <a:rPr lang="en-US" altLang="ja-JP" sz="1600" b="1" dirty="0"/>
              <a:t>(CMDB)</a:t>
            </a:r>
            <a:r>
              <a:rPr lang="ja-JP" altLang="en-US" sz="1600" b="1" dirty="0"/>
              <a:t>の構築</a:t>
            </a:r>
          </a:p>
        </p:txBody>
      </p:sp>
      <p:grpSp>
        <p:nvGrpSpPr>
          <p:cNvPr id="5" name="グループ化 4"/>
          <p:cNvGrpSpPr/>
          <p:nvPr/>
        </p:nvGrpSpPr>
        <p:grpSpPr>
          <a:xfrm>
            <a:off x="3167276" y="2747697"/>
            <a:ext cx="2568325" cy="1227907"/>
            <a:chOff x="2651556" y="2419043"/>
            <a:chExt cx="1926244" cy="920930"/>
          </a:xfrm>
        </p:grpSpPr>
        <p:pic>
          <p:nvPicPr>
            <p:cNvPr id="24" name="図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3668" y="2419043"/>
              <a:ext cx="571735" cy="214651"/>
            </a:xfrm>
            <a:prstGeom prst="rect">
              <a:avLst/>
            </a:prstGeom>
          </p:spPr>
        </p:pic>
        <p:sp>
          <p:nvSpPr>
            <p:cNvPr id="25" name="正方形/長方形 24"/>
            <p:cNvSpPr/>
            <p:nvPr/>
          </p:nvSpPr>
          <p:spPr bwMode="auto">
            <a:xfrm>
              <a:off x="2651556" y="2666974"/>
              <a:ext cx="635960" cy="5335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6" name="Oval 97"/>
            <p:cNvSpPr>
              <a:spLocks noChangeAspect="1" noChangeArrowheads="1"/>
            </p:cNvSpPr>
            <p:nvPr/>
          </p:nvSpPr>
          <p:spPr bwMode="gray">
            <a:xfrm>
              <a:off x="2729319" y="2733534"/>
              <a:ext cx="480434" cy="403400"/>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p:spPr>
          <p:txBody>
            <a:bodyPr vert="horz" wrap="none" lIns="121920" tIns="60960" rIns="121920" bIns="60960" numCol="1" anchor="t" anchorCtr="0" compatLnSpc="1">
              <a:prstTxWarp prst="textNoShape">
                <a:avLst/>
              </a:prstTxWarp>
            </a:bodyPr>
            <a:lstStyle/>
            <a:p>
              <a:pPr algn="ctr"/>
              <a:endParaRPr lang="en-US" altLang="ja-JP" sz="1333" b="1" dirty="0">
                <a:solidFill>
                  <a:schemeClr val="bg1"/>
                </a:solidFill>
              </a:endParaRPr>
            </a:p>
            <a:p>
              <a:pPr algn="ctr"/>
              <a:r>
                <a:rPr lang="en-US" altLang="ja-JP" sz="1333" b="1" dirty="0">
                  <a:solidFill>
                    <a:schemeClr val="bg1"/>
                  </a:solidFill>
                </a:rPr>
                <a:t>CMDB</a:t>
              </a:r>
              <a:endParaRPr lang="ja-JP" altLang="en-US" sz="1333" b="1" dirty="0">
                <a:solidFill>
                  <a:schemeClr val="bg1"/>
                </a:solidFill>
              </a:endParaRPr>
            </a:p>
          </p:txBody>
        </p:sp>
        <p:sp>
          <p:nvSpPr>
            <p:cNvPr id="44" name="四角形吹き出し 43"/>
            <p:cNvSpPr/>
            <p:nvPr/>
          </p:nvSpPr>
          <p:spPr bwMode="auto">
            <a:xfrm>
              <a:off x="3412019" y="2526263"/>
              <a:ext cx="1165781" cy="813710"/>
            </a:xfrm>
            <a:prstGeom prst="wedgeRectCallout">
              <a:avLst>
                <a:gd name="adj1" fmla="val -69723"/>
                <a:gd name="adj2" fmla="val -3381"/>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graphicFrame>
        <p:nvGraphicFramePr>
          <p:cNvPr id="47" name="表 46"/>
          <p:cNvGraphicFramePr>
            <a:graphicFrameLocks noGrp="1"/>
          </p:cNvGraphicFramePr>
          <p:nvPr/>
        </p:nvGraphicFramePr>
        <p:xfrm>
          <a:off x="4282756" y="2975617"/>
          <a:ext cx="1391919" cy="566913"/>
        </p:xfrm>
        <a:graphic>
          <a:graphicData uri="http://schemas.openxmlformats.org/drawingml/2006/table">
            <a:tbl>
              <a:tblPr firstRow="1" bandRow="1">
                <a:tableStyleId>{5C22544A-7EE6-4342-B048-85BDC9FD1C3A}</a:tableStyleId>
              </a:tblPr>
              <a:tblGrid>
                <a:gridCol w="463973">
                  <a:extLst>
                    <a:ext uri="{9D8B030D-6E8A-4147-A177-3AD203B41FA5}">
                      <a16:colId xmlns:a16="http://schemas.microsoft.com/office/drawing/2014/main" val="3359214156"/>
                    </a:ext>
                  </a:extLst>
                </a:gridCol>
                <a:gridCol w="463973">
                  <a:extLst>
                    <a:ext uri="{9D8B030D-6E8A-4147-A177-3AD203B41FA5}">
                      <a16:colId xmlns:a16="http://schemas.microsoft.com/office/drawing/2014/main" val="1261700536"/>
                    </a:ext>
                  </a:extLst>
                </a:gridCol>
                <a:gridCol w="463973">
                  <a:extLst>
                    <a:ext uri="{9D8B030D-6E8A-4147-A177-3AD203B41FA5}">
                      <a16:colId xmlns:a16="http://schemas.microsoft.com/office/drawing/2014/main" val="1342716617"/>
                    </a:ext>
                  </a:extLst>
                </a:gridCol>
              </a:tblGrid>
              <a:tr h="182880">
                <a:tc>
                  <a:txBody>
                    <a:bodyPr/>
                    <a:lstStyle/>
                    <a:p>
                      <a:r>
                        <a:rPr kumimoji="1" lang="ja-JP" altLang="en-US" sz="400" dirty="0"/>
                        <a:t>●●●●</a:t>
                      </a:r>
                    </a:p>
                  </a:txBody>
                  <a:tcPr marL="121920" marR="121920" marT="60960" marB="60960"/>
                </a:tc>
                <a:tc>
                  <a:txBody>
                    <a:bodyPr/>
                    <a:lstStyle/>
                    <a:p>
                      <a:r>
                        <a:rPr kumimoji="1" lang="ja-JP" altLang="en-US" sz="400" dirty="0"/>
                        <a:t>●●●●</a:t>
                      </a:r>
                    </a:p>
                  </a:txBody>
                  <a:tcPr marL="121920" marR="121920" marT="60960" marB="60960"/>
                </a:tc>
                <a:tc>
                  <a:txBody>
                    <a:bodyPr/>
                    <a:lstStyle/>
                    <a:p>
                      <a:r>
                        <a:rPr kumimoji="1" lang="ja-JP" altLang="en-US" sz="400" dirty="0"/>
                        <a:t>●●●●</a:t>
                      </a:r>
                    </a:p>
                  </a:txBody>
                  <a:tcPr marL="121920" marR="121920" marT="60960" marB="60960"/>
                </a:tc>
                <a:extLst>
                  <a:ext uri="{0D108BD9-81ED-4DB2-BD59-A6C34878D82A}">
                    <a16:rowId xmlns:a16="http://schemas.microsoft.com/office/drawing/2014/main" val="2610677780"/>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308587605"/>
                  </a:ext>
                </a:extLst>
              </a:tr>
              <a:tr h="201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3169380855"/>
                  </a:ext>
                </a:extLst>
              </a:tr>
            </a:tbl>
          </a:graphicData>
        </a:graphic>
      </p:graphicFrame>
      <p:grpSp>
        <p:nvGrpSpPr>
          <p:cNvPr id="65" name="グループ化 64"/>
          <p:cNvGrpSpPr/>
          <p:nvPr/>
        </p:nvGrpSpPr>
        <p:grpSpPr>
          <a:xfrm>
            <a:off x="6197911" y="2754643"/>
            <a:ext cx="2568325" cy="1227907"/>
            <a:chOff x="2651556" y="2419043"/>
            <a:chExt cx="1926244" cy="920930"/>
          </a:xfrm>
        </p:grpSpPr>
        <p:pic>
          <p:nvPicPr>
            <p:cNvPr id="66" name="図 6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3668" y="2419043"/>
              <a:ext cx="571735" cy="214651"/>
            </a:xfrm>
            <a:prstGeom prst="rect">
              <a:avLst/>
            </a:prstGeom>
          </p:spPr>
        </p:pic>
        <p:sp>
          <p:nvSpPr>
            <p:cNvPr id="67" name="正方形/長方形 66"/>
            <p:cNvSpPr/>
            <p:nvPr/>
          </p:nvSpPr>
          <p:spPr bwMode="auto">
            <a:xfrm>
              <a:off x="2651556" y="2666974"/>
              <a:ext cx="635960" cy="5335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68" name="Oval 97"/>
            <p:cNvSpPr>
              <a:spLocks noChangeAspect="1" noChangeArrowheads="1"/>
            </p:cNvSpPr>
            <p:nvPr/>
          </p:nvSpPr>
          <p:spPr bwMode="gray">
            <a:xfrm>
              <a:off x="2729319" y="2733534"/>
              <a:ext cx="480434" cy="403400"/>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p:spPr>
          <p:txBody>
            <a:bodyPr vert="horz" wrap="none" lIns="121920" tIns="60960" rIns="121920" bIns="60960" numCol="1" anchor="t" anchorCtr="0" compatLnSpc="1">
              <a:prstTxWarp prst="textNoShape">
                <a:avLst/>
              </a:prstTxWarp>
            </a:bodyPr>
            <a:lstStyle/>
            <a:p>
              <a:pPr algn="ctr"/>
              <a:endParaRPr lang="en-US" altLang="ja-JP" sz="1333" b="1" dirty="0">
                <a:solidFill>
                  <a:schemeClr val="bg1"/>
                </a:solidFill>
              </a:endParaRPr>
            </a:p>
            <a:p>
              <a:pPr algn="ctr"/>
              <a:r>
                <a:rPr lang="en-US" altLang="ja-JP" sz="1333" b="1" dirty="0">
                  <a:solidFill>
                    <a:schemeClr val="bg1"/>
                  </a:solidFill>
                </a:rPr>
                <a:t>CMDB</a:t>
              </a:r>
              <a:endParaRPr lang="ja-JP" altLang="en-US" sz="1333" b="1" dirty="0">
                <a:solidFill>
                  <a:schemeClr val="bg1"/>
                </a:solidFill>
              </a:endParaRPr>
            </a:p>
          </p:txBody>
        </p:sp>
        <p:sp>
          <p:nvSpPr>
            <p:cNvPr id="69" name="四角形吹き出し 68"/>
            <p:cNvSpPr/>
            <p:nvPr/>
          </p:nvSpPr>
          <p:spPr bwMode="auto">
            <a:xfrm>
              <a:off x="3412019" y="2526263"/>
              <a:ext cx="1165781" cy="813710"/>
            </a:xfrm>
            <a:prstGeom prst="wedgeRectCallout">
              <a:avLst>
                <a:gd name="adj1" fmla="val -69723"/>
                <a:gd name="adj2" fmla="val -3381"/>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grpSp>
        <p:nvGrpSpPr>
          <p:cNvPr id="70" name="グループ化 69"/>
          <p:cNvGrpSpPr/>
          <p:nvPr/>
        </p:nvGrpSpPr>
        <p:grpSpPr>
          <a:xfrm>
            <a:off x="9228547" y="2757645"/>
            <a:ext cx="2568325" cy="1227907"/>
            <a:chOff x="2651556" y="2419043"/>
            <a:chExt cx="1926244" cy="920930"/>
          </a:xfrm>
        </p:grpSpPr>
        <p:pic>
          <p:nvPicPr>
            <p:cNvPr id="71" name="図 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3668" y="2419043"/>
              <a:ext cx="571735" cy="214651"/>
            </a:xfrm>
            <a:prstGeom prst="rect">
              <a:avLst/>
            </a:prstGeom>
          </p:spPr>
        </p:pic>
        <p:sp>
          <p:nvSpPr>
            <p:cNvPr id="72" name="正方形/長方形 71"/>
            <p:cNvSpPr/>
            <p:nvPr/>
          </p:nvSpPr>
          <p:spPr bwMode="auto">
            <a:xfrm>
              <a:off x="2651556" y="2666974"/>
              <a:ext cx="635960" cy="5335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73" name="Oval 97"/>
            <p:cNvSpPr>
              <a:spLocks noChangeAspect="1" noChangeArrowheads="1"/>
            </p:cNvSpPr>
            <p:nvPr/>
          </p:nvSpPr>
          <p:spPr bwMode="gray">
            <a:xfrm>
              <a:off x="2729319" y="2733534"/>
              <a:ext cx="480434" cy="403400"/>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p:spPr>
          <p:txBody>
            <a:bodyPr vert="horz" wrap="none" lIns="121920" tIns="60960" rIns="121920" bIns="60960" numCol="1" anchor="t" anchorCtr="0" compatLnSpc="1">
              <a:prstTxWarp prst="textNoShape">
                <a:avLst/>
              </a:prstTxWarp>
            </a:bodyPr>
            <a:lstStyle/>
            <a:p>
              <a:pPr algn="ctr"/>
              <a:endParaRPr lang="en-US" altLang="ja-JP" sz="1333" b="1" dirty="0">
                <a:solidFill>
                  <a:schemeClr val="bg1"/>
                </a:solidFill>
              </a:endParaRPr>
            </a:p>
            <a:p>
              <a:pPr algn="ctr"/>
              <a:r>
                <a:rPr lang="en-US" altLang="ja-JP" sz="1333" b="1" dirty="0">
                  <a:solidFill>
                    <a:schemeClr val="bg1"/>
                  </a:solidFill>
                </a:rPr>
                <a:t>CMDB</a:t>
              </a:r>
              <a:endParaRPr lang="ja-JP" altLang="en-US" sz="1333" b="1" dirty="0">
                <a:solidFill>
                  <a:schemeClr val="bg1"/>
                </a:solidFill>
              </a:endParaRPr>
            </a:p>
          </p:txBody>
        </p:sp>
        <p:sp>
          <p:nvSpPr>
            <p:cNvPr id="74" name="四角形吹き出し 73"/>
            <p:cNvSpPr/>
            <p:nvPr/>
          </p:nvSpPr>
          <p:spPr bwMode="auto">
            <a:xfrm>
              <a:off x="3412019" y="2526263"/>
              <a:ext cx="1165781" cy="813710"/>
            </a:xfrm>
            <a:prstGeom prst="wedgeRectCallout">
              <a:avLst>
                <a:gd name="adj1" fmla="val -69723"/>
                <a:gd name="adj2" fmla="val -3381"/>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cxnSp>
        <p:nvCxnSpPr>
          <p:cNvPr id="7" name="直線コネクタ 6"/>
          <p:cNvCxnSpPr/>
          <p:nvPr/>
        </p:nvCxnSpPr>
        <p:spPr bwMode="auto">
          <a:xfrm>
            <a:off x="5970953" y="2597900"/>
            <a:ext cx="0" cy="3491848"/>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5" name="直線コネクタ 74"/>
          <p:cNvCxnSpPr/>
          <p:nvPr/>
        </p:nvCxnSpPr>
        <p:spPr bwMode="auto">
          <a:xfrm>
            <a:off x="9008533" y="2597901"/>
            <a:ext cx="0" cy="3485279"/>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aphicFrame>
        <p:nvGraphicFramePr>
          <p:cNvPr id="76" name="表 75"/>
          <p:cNvGraphicFramePr>
            <a:graphicFrameLocks noGrp="1"/>
          </p:cNvGraphicFramePr>
          <p:nvPr/>
        </p:nvGraphicFramePr>
        <p:xfrm>
          <a:off x="7288155" y="2985338"/>
          <a:ext cx="1391919" cy="566913"/>
        </p:xfrm>
        <a:graphic>
          <a:graphicData uri="http://schemas.openxmlformats.org/drawingml/2006/table">
            <a:tbl>
              <a:tblPr firstRow="1" bandRow="1">
                <a:tableStyleId>{5C22544A-7EE6-4342-B048-85BDC9FD1C3A}</a:tableStyleId>
              </a:tblPr>
              <a:tblGrid>
                <a:gridCol w="463973">
                  <a:extLst>
                    <a:ext uri="{9D8B030D-6E8A-4147-A177-3AD203B41FA5}">
                      <a16:colId xmlns:a16="http://schemas.microsoft.com/office/drawing/2014/main" val="3359214156"/>
                    </a:ext>
                  </a:extLst>
                </a:gridCol>
                <a:gridCol w="463973">
                  <a:extLst>
                    <a:ext uri="{9D8B030D-6E8A-4147-A177-3AD203B41FA5}">
                      <a16:colId xmlns:a16="http://schemas.microsoft.com/office/drawing/2014/main" val="1261700536"/>
                    </a:ext>
                  </a:extLst>
                </a:gridCol>
                <a:gridCol w="463973">
                  <a:extLst>
                    <a:ext uri="{9D8B030D-6E8A-4147-A177-3AD203B41FA5}">
                      <a16:colId xmlns:a16="http://schemas.microsoft.com/office/drawing/2014/main" val="1342716617"/>
                    </a:ext>
                  </a:extLst>
                </a:gridCol>
              </a:tblGrid>
              <a:tr h="182880">
                <a:tc>
                  <a:txBody>
                    <a:bodyPr/>
                    <a:lstStyle/>
                    <a:p>
                      <a:r>
                        <a:rPr kumimoji="1" lang="ja-JP" altLang="en-US" sz="400" dirty="0"/>
                        <a:t>●●●●</a:t>
                      </a:r>
                    </a:p>
                  </a:txBody>
                  <a:tcPr marL="121920" marR="121920" marT="60960" marB="60960"/>
                </a:tc>
                <a:tc>
                  <a:txBody>
                    <a:bodyPr/>
                    <a:lstStyle/>
                    <a:p>
                      <a:r>
                        <a:rPr kumimoji="1" lang="ja-JP" altLang="en-US" sz="400" dirty="0"/>
                        <a:t>●●●●</a:t>
                      </a:r>
                    </a:p>
                  </a:txBody>
                  <a:tcPr marL="121920" marR="121920" marT="60960" marB="60960"/>
                </a:tc>
                <a:tc>
                  <a:txBody>
                    <a:bodyPr/>
                    <a:lstStyle/>
                    <a:p>
                      <a:r>
                        <a:rPr kumimoji="1" lang="ja-JP" altLang="en-US" sz="400" dirty="0"/>
                        <a:t>●●●●</a:t>
                      </a:r>
                    </a:p>
                  </a:txBody>
                  <a:tcPr marL="121920" marR="121920" marT="60960" marB="60960"/>
                </a:tc>
                <a:extLst>
                  <a:ext uri="{0D108BD9-81ED-4DB2-BD59-A6C34878D82A}">
                    <a16:rowId xmlns:a16="http://schemas.microsoft.com/office/drawing/2014/main" val="2610677780"/>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308587605"/>
                  </a:ext>
                </a:extLst>
              </a:tr>
              <a:tr h="201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3169380855"/>
                  </a:ext>
                </a:extLst>
              </a:tr>
            </a:tbl>
          </a:graphicData>
        </a:graphic>
      </p:graphicFrame>
      <p:graphicFrame>
        <p:nvGraphicFramePr>
          <p:cNvPr id="77" name="表 76"/>
          <p:cNvGraphicFramePr>
            <a:graphicFrameLocks noGrp="1"/>
          </p:cNvGraphicFramePr>
          <p:nvPr/>
        </p:nvGraphicFramePr>
        <p:xfrm>
          <a:off x="10339321" y="2972796"/>
          <a:ext cx="1391919" cy="932673"/>
        </p:xfrm>
        <a:graphic>
          <a:graphicData uri="http://schemas.openxmlformats.org/drawingml/2006/table">
            <a:tbl>
              <a:tblPr firstRow="1" bandRow="1">
                <a:tableStyleId>{5C22544A-7EE6-4342-B048-85BDC9FD1C3A}</a:tableStyleId>
              </a:tblPr>
              <a:tblGrid>
                <a:gridCol w="463973">
                  <a:extLst>
                    <a:ext uri="{9D8B030D-6E8A-4147-A177-3AD203B41FA5}">
                      <a16:colId xmlns:a16="http://schemas.microsoft.com/office/drawing/2014/main" val="3359214156"/>
                    </a:ext>
                  </a:extLst>
                </a:gridCol>
                <a:gridCol w="463973">
                  <a:extLst>
                    <a:ext uri="{9D8B030D-6E8A-4147-A177-3AD203B41FA5}">
                      <a16:colId xmlns:a16="http://schemas.microsoft.com/office/drawing/2014/main" val="1261700536"/>
                    </a:ext>
                  </a:extLst>
                </a:gridCol>
                <a:gridCol w="463973">
                  <a:extLst>
                    <a:ext uri="{9D8B030D-6E8A-4147-A177-3AD203B41FA5}">
                      <a16:colId xmlns:a16="http://schemas.microsoft.com/office/drawing/2014/main" val="1342716617"/>
                    </a:ext>
                  </a:extLst>
                </a:gridCol>
              </a:tblGrid>
              <a:tr h="182880">
                <a:tc>
                  <a:txBody>
                    <a:bodyPr/>
                    <a:lstStyle/>
                    <a:p>
                      <a:r>
                        <a:rPr kumimoji="1" lang="ja-JP" altLang="en-US" sz="400" dirty="0"/>
                        <a:t>●●●●</a:t>
                      </a:r>
                    </a:p>
                  </a:txBody>
                  <a:tcPr marL="121920" marR="121920" marT="60960" marB="60960"/>
                </a:tc>
                <a:tc>
                  <a:txBody>
                    <a:bodyPr/>
                    <a:lstStyle/>
                    <a:p>
                      <a:r>
                        <a:rPr kumimoji="1" lang="ja-JP" altLang="en-US" sz="400" dirty="0"/>
                        <a:t>●●●●</a:t>
                      </a:r>
                    </a:p>
                  </a:txBody>
                  <a:tcPr marL="121920" marR="121920" marT="60960" marB="60960"/>
                </a:tc>
                <a:tc>
                  <a:txBody>
                    <a:bodyPr/>
                    <a:lstStyle/>
                    <a:p>
                      <a:r>
                        <a:rPr kumimoji="1" lang="ja-JP" altLang="en-US" sz="400" dirty="0"/>
                        <a:t>●●●●</a:t>
                      </a:r>
                    </a:p>
                  </a:txBody>
                  <a:tcPr marL="121920" marR="121920" marT="60960" marB="60960"/>
                </a:tc>
                <a:extLst>
                  <a:ext uri="{0D108BD9-81ED-4DB2-BD59-A6C34878D82A}">
                    <a16:rowId xmlns:a16="http://schemas.microsoft.com/office/drawing/2014/main" val="2610677780"/>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308587605"/>
                  </a:ext>
                </a:extLst>
              </a:tr>
              <a:tr h="201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3169380855"/>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endParaRPr>
                    </a:p>
                  </a:txBody>
                  <a:tcPr marL="121920" marR="121920" marT="60960" marB="60960"/>
                </a:tc>
                <a:extLst>
                  <a:ext uri="{0D108BD9-81ED-4DB2-BD59-A6C34878D82A}">
                    <a16:rowId xmlns:a16="http://schemas.microsoft.com/office/drawing/2014/main" val="3055711747"/>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119556958"/>
                  </a:ext>
                </a:extLst>
              </a:tr>
            </a:tbl>
          </a:graphicData>
        </a:graphic>
      </p:graphicFrame>
      <p:graphicFrame>
        <p:nvGraphicFramePr>
          <p:cNvPr id="79" name="表 78"/>
          <p:cNvGraphicFramePr>
            <a:graphicFrameLocks noGrp="1"/>
          </p:cNvGraphicFramePr>
          <p:nvPr/>
        </p:nvGraphicFramePr>
        <p:xfrm>
          <a:off x="7288155" y="5233686"/>
          <a:ext cx="1391919" cy="932673"/>
        </p:xfrm>
        <a:graphic>
          <a:graphicData uri="http://schemas.openxmlformats.org/drawingml/2006/table">
            <a:tbl>
              <a:tblPr firstRow="1" bandRow="1">
                <a:tableStyleId>{5C22544A-7EE6-4342-B048-85BDC9FD1C3A}</a:tableStyleId>
              </a:tblPr>
              <a:tblGrid>
                <a:gridCol w="463973">
                  <a:extLst>
                    <a:ext uri="{9D8B030D-6E8A-4147-A177-3AD203B41FA5}">
                      <a16:colId xmlns:a16="http://schemas.microsoft.com/office/drawing/2014/main" val="3359214156"/>
                    </a:ext>
                  </a:extLst>
                </a:gridCol>
                <a:gridCol w="463973">
                  <a:extLst>
                    <a:ext uri="{9D8B030D-6E8A-4147-A177-3AD203B41FA5}">
                      <a16:colId xmlns:a16="http://schemas.microsoft.com/office/drawing/2014/main" val="1261700536"/>
                    </a:ext>
                  </a:extLst>
                </a:gridCol>
                <a:gridCol w="463973">
                  <a:extLst>
                    <a:ext uri="{9D8B030D-6E8A-4147-A177-3AD203B41FA5}">
                      <a16:colId xmlns:a16="http://schemas.microsoft.com/office/drawing/2014/main" val="1342716617"/>
                    </a:ext>
                  </a:extLst>
                </a:gridCol>
              </a:tblGrid>
              <a:tr h="182880">
                <a:tc>
                  <a:txBody>
                    <a:bodyPr/>
                    <a:lstStyle/>
                    <a:p>
                      <a:r>
                        <a:rPr kumimoji="1" lang="ja-JP" altLang="en-US" sz="400" dirty="0"/>
                        <a:t>●●●●</a:t>
                      </a:r>
                    </a:p>
                  </a:txBody>
                  <a:tcPr marL="121920" marR="121920" marT="60960" marB="60960"/>
                </a:tc>
                <a:tc>
                  <a:txBody>
                    <a:bodyPr/>
                    <a:lstStyle/>
                    <a:p>
                      <a:r>
                        <a:rPr kumimoji="1" lang="ja-JP" altLang="en-US" sz="400" dirty="0"/>
                        <a:t>●●●●</a:t>
                      </a:r>
                    </a:p>
                  </a:txBody>
                  <a:tcPr marL="121920" marR="121920" marT="60960" marB="60960"/>
                </a:tc>
                <a:tc>
                  <a:txBody>
                    <a:bodyPr/>
                    <a:lstStyle/>
                    <a:p>
                      <a:r>
                        <a:rPr kumimoji="1" lang="ja-JP" altLang="en-US" sz="400" dirty="0"/>
                        <a:t>●●●●</a:t>
                      </a:r>
                    </a:p>
                  </a:txBody>
                  <a:tcPr marL="121920" marR="121920" marT="60960" marB="60960"/>
                </a:tc>
                <a:extLst>
                  <a:ext uri="{0D108BD9-81ED-4DB2-BD59-A6C34878D82A}">
                    <a16:rowId xmlns:a16="http://schemas.microsoft.com/office/drawing/2014/main" val="2610677780"/>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308587605"/>
                  </a:ext>
                </a:extLst>
              </a:tr>
              <a:tr h="201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3169380855"/>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endParaRPr>
                    </a:p>
                  </a:txBody>
                  <a:tcPr marL="121920" marR="121920" marT="60960" marB="60960"/>
                </a:tc>
                <a:extLst>
                  <a:ext uri="{0D108BD9-81ED-4DB2-BD59-A6C34878D82A}">
                    <a16:rowId xmlns:a16="http://schemas.microsoft.com/office/drawing/2014/main" val="3055711747"/>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119556958"/>
                  </a:ext>
                </a:extLst>
              </a:tr>
            </a:tbl>
          </a:graphicData>
        </a:graphic>
      </p:graphicFrame>
      <p:sp>
        <p:nvSpPr>
          <p:cNvPr id="8" name="正方形/長方形 7"/>
          <p:cNvSpPr/>
          <p:nvPr/>
        </p:nvSpPr>
        <p:spPr bwMode="auto">
          <a:xfrm>
            <a:off x="7288156" y="5804747"/>
            <a:ext cx="1390913" cy="361612"/>
          </a:xfrm>
          <a:prstGeom prst="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80" name="二等辺三角形 79"/>
          <p:cNvSpPr/>
          <p:nvPr/>
        </p:nvSpPr>
        <p:spPr bwMode="auto">
          <a:xfrm rot="5400000">
            <a:off x="5619979" y="4342774"/>
            <a:ext cx="818868" cy="324788"/>
          </a:xfrm>
          <a:prstGeom prst="triangle">
            <a:avLst/>
          </a:prstGeom>
          <a:solidFill>
            <a:schemeClr val="accent6"/>
          </a:soli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81" name="二等辺三角形 80"/>
          <p:cNvSpPr/>
          <p:nvPr/>
        </p:nvSpPr>
        <p:spPr bwMode="auto">
          <a:xfrm rot="5400000">
            <a:off x="8658653" y="4342774"/>
            <a:ext cx="818868" cy="324788"/>
          </a:xfrm>
          <a:prstGeom prst="triangle">
            <a:avLst/>
          </a:prstGeom>
          <a:solidFill>
            <a:schemeClr val="accent6"/>
          </a:soli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83" name="正方形/長方形 82"/>
          <p:cNvSpPr/>
          <p:nvPr/>
        </p:nvSpPr>
        <p:spPr bwMode="auto">
          <a:xfrm>
            <a:off x="10325734" y="3552251"/>
            <a:ext cx="1390913" cy="361612"/>
          </a:xfrm>
          <a:prstGeom prst="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pic>
        <p:nvPicPr>
          <p:cNvPr id="85" name="図 8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6457" y="4260799"/>
            <a:ext cx="723928" cy="723928"/>
          </a:xfrm>
          <a:prstGeom prst="rect">
            <a:avLst/>
          </a:prstGeom>
        </p:spPr>
      </p:pic>
      <p:pic>
        <p:nvPicPr>
          <p:cNvPr id="86" name="図 8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5202" y="4853659"/>
            <a:ext cx="519863" cy="519863"/>
          </a:xfrm>
          <a:prstGeom prst="rect">
            <a:avLst/>
          </a:prstGeom>
        </p:spPr>
      </p:pic>
      <p:grpSp>
        <p:nvGrpSpPr>
          <p:cNvPr id="88" name="グループ化 87"/>
          <p:cNvGrpSpPr/>
          <p:nvPr/>
        </p:nvGrpSpPr>
        <p:grpSpPr>
          <a:xfrm>
            <a:off x="3286125" y="5476116"/>
            <a:ext cx="609600" cy="649016"/>
            <a:chOff x="531334" y="767018"/>
            <a:chExt cx="457200" cy="486762"/>
          </a:xfrm>
        </p:grpSpPr>
        <p:sp>
          <p:nvSpPr>
            <p:cNvPr id="89" name="正方形/長方形 88"/>
            <p:cNvSpPr/>
            <p:nvPr/>
          </p:nvSpPr>
          <p:spPr bwMode="auto">
            <a:xfrm>
              <a:off x="531334" y="767018"/>
              <a:ext cx="457200" cy="486762"/>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90" name="グループ化 89"/>
            <p:cNvGrpSpPr>
              <a:grpSpLocks noChangeAspect="1"/>
            </p:cNvGrpSpPr>
            <p:nvPr/>
          </p:nvGrpSpPr>
          <p:grpSpPr bwMode="gray">
            <a:xfrm>
              <a:off x="562146" y="1031158"/>
              <a:ext cx="175160" cy="195072"/>
              <a:chOff x="863600" y="1071564"/>
              <a:chExt cx="823913" cy="917576"/>
            </a:xfrm>
          </p:grpSpPr>
          <p:sp>
            <p:nvSpPr>
              <p:cNvPr id="100" name="フリーフォーム 9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0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91" name="グループ化 90"/>
            <p:cNvGrpSpPr>
              <a:grpSpLocks noChangeAspect="1"/>
            </p:cNvGrpSpPr>
            <p:nvPr/>
          </p:nvGrpSpPr>
          <p:grpSpPr bwMode="gray">
            <a:xfrm>
              <a:off x="770594" y="1027024"/>
              <a:ext cx="175160" cy="195072"/>
              <a:chOff x="863600" y="1071564"/>
              <a:chExt cx="823913" cy="917576"/>
            </a:xfrm>
          </p:grpSpPr>
          <p:sp>
            <p:nvSpPr>
              <p:cNvPr id="98" name="フリーフォーム 9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92" name="グループ化 91"/>
            <p:cNvGrpSpPr>
              <a:grpSpLocks noChangeAspect="1"/>
            </p:cNvGrpSpPr>
            <p:nvPr/>
          </p:nvGrpSpPr>
          <p:grpSpPr bwMode="gray">
            <a:xfrm>
              <a:off x="562146" y="793687"/>
              <a:ext cx="175160" cy="195072"/>
              <a:chOff x="863600" y="1071564"/>
              <a:chExt cx="823913" cy="917576"/>
            </a:xfrm>
          </p:grpSpPr>
          <p:sp>
            <p:nvSpPr>
              <p:cNvPr id="96" name="フリーフォーム 9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93" name="グループ化 92"/>
            <p:cNvGrpSpPr>
              <a:grpSpLocks noChangeAspect="1"/>
            </p:cNvGrpSpPr>
            <p:nvPr/>
          </p:nvGrpSpPr>
          <p:grpSpPr bwMode="gray">
            <a:xfrm>
              <a:off x="769750" y="793687"/>
              <a:ext cx="175160" cy="195072"/>
              <a:chOff x="863600" y="1071564"/>
              <a:chExt cx="823913" cy="917576"/>
            </a:xfrm>
          </p:grpSpPr>
          <p:sp>
            <p:nvSpPr>
              <p:cNvPr id="94" name="フリーフォーム 9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sp>
        <p:nvSpPr>
          <p:cNvPr id="9" name="下矢印 8"/>
          <p:cNvSpPr/>
          <p:nvPr/>
        </p:nvSpPr>
        <p:spPr bwMode="auto">
          <a:xfrm>
            <a:off x="3336474" y="4004863"/>
            <a:ext cx="508137" cy="1247917"/>
          </a:xfrm>
          <a:prstGeom prst="downArrow">
            <a:avLst/>
          </a:prstGeom>
          <a:solidFill>
            <a:schemeClr val="accent2">
              <a:lumMod val="10000"/>
              <a:lumOff val="90000"/>
            </a:schemeClr>
          </a:solidFill>
          <a:ln w="19050">
            <a:solidFill>
              <a:srgbClr val="FF0000"/>
            </a:solidFill>
          </a:ln>
          <a:effectLst/>
        </p:spPr>
        <p:txBody>
          <a:bodyPr rot="0" spcFirstLastPara="0" vertOverflow="overflow" horzOverflow="overflow" vert="eaVert" wrap="none" lIns="121920" tIns="60960" rIns="121920" bIns="60960" numCol="1" spcCol="0" rtlCol="0" fromWordArt="0" anchor="ctr" anchorCtr="0" forceAA="0" compatLnSpc="1">
            <a:prstTxWarp prst="textNoShape">
              <a:avLst/>
            </a:prstTxWarp>
            <a:noAutofit/>
          </a:bodyPr>
          <a:lstStyle/>
          <a:p>
            <a:pPr algn="ctr"/>
            <a:r>
              <a:rPr lang="ja-JP" altLang="en-US" sz="1400" b="1" dirty="0">
                <a:solidFill>
                  <a:srgbClr val="FF0000"/>
                </a:solidFill>
                <a:latin typeface="+mj-ea"/>
                <a:ea typeface="+mj-ea"/>
              </a:rPr>
              <a:t>ダウンロード</a:t>
            </a:r>
          </a:p>
        </p:txBody>
      </p:sp>
      <p:grpSp>
        <p:nvGrpSpPr>
          <p:cNvPr id="102" name="グループ化 101"/>
          <p:cNvGrpSpPr/>
          <p:nvPr/>
        </p:nvGrpSpPr>
        <p:grpSpPr>
          <a:xfrm>
            <a:off x="6303807" y="5480239"/>
            <a:ext cx="609600" cy="649016"/>
            <a:chOff x="531334" y="767018"/>
            <a:chExt cx="457200" cy="486762"/>
          </a:xfrm>
        </p:grpSpPr>
        <p:sp>
          <p:nvSpPr>
            <p:cNvPr id="103" name="正方形/長方形 102"/>
            <p:cNvSpPr/>
            <p:nvPr/>
          </p:nvSpPr>
          <p:spPr bwMode="auto">
            <a:xfrm>
              <a:off x="531334" y="767018"/>
              <a:ext cx="457200" cy="486762"/>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104" name="グループ化 103"/>
            <p:cNvGrpSpPr>
              <a:grpSpLocks noChangeAspect="1"/>
            </p:cNvGrpSpPr>
            <p:nvPr/>
          </p:nvGrpSpPr>
          <p:grpSpPr bwMode="gray">
            <a:xfrm>
              <a:off x="562146" y="1031158"/>
              <a:ext cx="175160" cy="195072"/>
              <a:chOff x="863600" y="1071564"/>
              <a:chExt cx="823913" cy="917576"/>
            </a:xfrm>
          </p:grpSpPr>
          <p:sp>
            <p:nvSpPr>
              <p:cNvPr id="114" name="フリーフォーム 11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5" name="グループ化 104"/>
            <p:cNvGrpSpPr>
              <a:grpSpLocks noChangeAspect="1"/>
            </p:cNvGrpSpPr>
            <p:nvPr/>
          </p:nvGrpSpPr>
          <p:grpSpPr bwMode="gray">
            <a:xfrm>
              <a:off x="770594" y="1027024"/>
              <a:ext cx="175160" cy="195072"/>
              <a:chOff x="863600" y="1071564"/>
              <a:chExt cx="823913" cy="917576"/>
            </a:xfrm>
          </p:grpSpPr>
          <p:sp>
            <p:nvSpPr>
              <p:cNvPr id="112" name="フリーフォーム 11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6" name="グループ化 105"/>
            <p:cNvGrpSpPr>
              <a:grpSpLocks noChangeAspect="1"/>
            </p:cNvGrpSpPr>
            <p:nvPr/>
          </p:nvGrpSpPr>
          <p:grpSpPr bwMode="gray">
            <a:xfrm>
              <a:off x="562146" y="793687"/>
              <a:ext cx="175160" cy="195072"/>
              <a:chOff x="863600" y="1071564"/>
              <a:chExt cx="823913" cy="917576"/>
            </a:xfrm>
          </p:grpSpPr>
          <p:sp>
            <p:nvSpPr>
              <p:cNvPr id="110" name="フリーフォーム 10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7" name="グループ化 106"/>
            <p:cNvGrpSpPr>
              <a:grpSpLocks noChangeAspect="1"/>
            </p:cNvGrpSpPr>
            <p:nvPr/>
          </p:nvGrpSpPr>
          <p:grpSpPr bwMode="gray">
            <a:xfrm>
              <a:off x="769750" y="793687"/>
              <a:ext cx="175160" cy="195072"/>
              <a:chOff x="863600" y="1071564"/>
              <a:chExt cx="823913" cy="917576"/>
            </a:xfrm>
          </p:grpSpPr>
          <p:sp>
            <p:nvSpPr>
              <p:cNvPr id="108" name="フリーフォーム 10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0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grpSp>
        <p:nvGrpSpPr>
          <p:cNvPr id="116" name="グループ化 115"/>
          <p:cNvGrpSpPr/>
          <p:nvPr/>
        </p:nvGrpSpPr>
        <p:grpSpPr>
          <a:xfrm>
            <a:off x="9351685" y="5476116"/>
            <a:ext cx="609600" cy="649016"/>
            <a:chOff x="531334" y="767018"/>
            <a:chExt cx="457200" cy="486762"/>
          </a:xfrm>
        </p:grpSpPr>
        <p:sp>
          <p:nvSpPr>
            <p:cNvPr id="117" name="正方形/長方形 116"/>
            <p:cNvSpPr/>
            <p:nvPr/>
          </p:nvSpPr>
          <p:spPr bwMode="auto">
            <a:xfrm>
              <a:off x="531334" y="767018"/>
              <a:ext cx="457200" cy="486762"/>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118" name="グループ化 117"/>
            <p:cNvGrpSpPr>
              <a:grpSpLocks noChangeAspect="1"/>
            </p:cNvGrpSpPr>
            <p:nvPr/>
          </p:nvGrpSpPr>
          <p:grpSpPr bwMode="gray">
            <a:xfrm>
              <a:off x="562146" y="1031158"/>
              <a:ext cx="175160" cy="195072"/>
              <a:chOff x="863600" y="1071564"/>
              <a:chExt cx="823913" cy="917576"/>
            </a:xfrm>
          </p:grpSpPr>
          <p:sp>
            <p:nvSpPr>
              <p:cNvPr id="128" name="フリーフォーム 12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2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19" name="グループ化 118"/>
            <p:cNvGrpSpPr>
              <a:grpSpLocks noChangeAspect="1"/>
            </p:cNvGrpSpPr>
            <p:nvPr/>
          </p:nvGrpSpPr>
          <p:grpSpPr bwMode="gray">
            <a:xfrm>
              <a:off x="770594" y="1027024"/>
              <a:ext cx="175160" cy="195072"/>
              <a:chOff x="863600" y="1071564"/>
              <a:chExt cx="823913" cy="917576"/>
            </a:xfrm>
          </p:grpSpPr>
          <p:sp>
            <p:nvSpPr>
              <p:cNvPr id="126" name="フリーフォーム 12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2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20" name="グループ化 119"/>
            <p:cNvGrpSpPr>
              <a:grpSpLocks noChangeAspect="1"/>
            </p:cNvGrpSpPr>
            <p:nvPr/>
          </p:nvGrpSpPr>
          <p:grpSpPr bwMode="gray">
            <a:xfrm>
              <a:off x="562146" y="793687"/>
              <a:ext cx="175160" cy="195072"/>
              <a:chOff x="863600" y="1071564"/>
              <a:chExt cx="823913" cy="917576"/>
            </a:xfrm>
          </p:grpSpPr>
          <p:sp>
            <p:nvSpPr>
              <p:cNvPr id="124" name="フリーフォーム 12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2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21" name="グループ化 120"/>
            <p:cNvGrpSpPr>
              <a:grpSpLocks noChangeAspect="1"/>
            </p:cNvGrpSpPr>
            <p:nvPr/>
          </p:nvGrpSpPr>
          <p:grpSpPr bwMode="gray">
            <a:xfrm>
              <a:off x="769750" y="793687"/>
              <a:ext cx="175160" cy="195072"/>
              <a:chOff x="863600" y="1071564"/>
              <a:chExt cx="823913" cy="917576"/>
            </a:xfrm>
          </p:grpSpPr>
          <p:sp>
            <p:nvSpPr>
              <p:cNvPr id="122" name="フリーフォーム 12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2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sp>
        <p:nvSpPr>
          <p:cNvPr id="134" name="右矢印 133"/>
          <p:cNvSpPr/>
          <p:nvPr/>
        </p:nvSpPr>
        <p:spPr bwMode="auto">
          <a:xfrm>
            <a:off x="6706607" y="5596587"/>
            <a:ext cx="629812" cy="748021"/>
          </a:xfrm>
          <a:prstGeom prst="rightArrow">
            <a:avLst>
              <a:gd name="adj1" fmla="val 68475"/>
              <a:gd name="adj2" fmla="val 50000"/>
            </a:avLst>
          </a:prstGeom>
          <a:solidFill>
            <a:schemeClr val="accent2">
              <a:lumMod val="10000"/>
              <a:lumOff val="90000"/>
            </a:schemeClr>
          </a:solidFill>
          <a:ln w="19050">
            <a:solidFill>
              <a:srgbClr val="FF0000"/>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400" b="1" dirty="0">
                <a:latin typeface="+mj-ea"/>
                <a:ea typeface="+mj-ea"/>
              </a:rPr>
              <a:t> </a:t>
            </a:r>
            <a:r>
              <a:rPr lang="ja-JP" altLang="en-US" sz="1400" b="1" dirty="0">
                <a:solidFill>
                  <a:srgbClr val="FF0000"/>
                </a:solidFill>
                <a:latin typeface="+mj-ea"/>
                <a:ea typeface="+mj-ea"/>
              </a:rPr>
              <a:t>追加</a:t>
            </a:r>
            <a:endParaRPr lang="en-US" altLang="ja-JP" sz="1400" b="1" dirty="0">
              <a:solidFill>
                <a:srgbClr val="FF0000"/>
              </a:solidFill>
              <a:latin typeface="+mj-ea"/>
              <a:ea typeface="+mj-ea"/>
            </a:endParaRPr>
          </a:p>
          <a:p>
            <a:pPr algn="ctr"/>
            <a:r>
              <a:rPr lang="ja-JP" altLang="en-US" sz="1400" b="1" dirty="0">
                <a:solidFill>
                  <a:srgbClr val="FF0000"/>
                </a:solidFill>
                <a:latin typeface="+mj-ea"/>
                <a:ea typeface="+mj-ea"/>
              </a:rPr>
              <a:t> 更新</a:t>
            </a:r>
            <a:endParaRPr lang="en-US" altLang="ja-JP" sz="1400" b="1" dirty="0">
              <a:solidFill>
                <a:srgbClr val="FF0000"/>
              </a:solidFill>
              <a:latin typeface="+mj-ea"/>
              <a:ea typeface="+mj-ea"/>
            </a:endParaRPr>
          </a:p>
        </p:txBody>
      </p:sp>
      <p:sp>
        <p:nvSpPr>
          <p:cNvPr id="135" name="上矢印 134"/>
          <p:cNvSpPr/>
          <p:nvPr/>
        </p:nvSpPr>
        <p:spPr bwMode="auto">
          <a:xfrm>
            <a:off x="9407883" y="4008414"/>
            <a:ext cx="523380" cy="1254545"/>
          </a:xfrm>
          <a:prstGeom prst="upArrow">
            <a:avLst/>
          </a:prstGeom>
          <a:solidFill>
            <a:schemeClr val="accent2">
              <a:lumMod val="10000"/>
              <a:lumOff val="90000"/>
            </a:schemeClr>
          </a:solidFill>
          <a:ln w="19050">
            <a:solidFill>
              <a:srgbClr val="FF0000"/>
            </a:solidFill>
          </a:ln>
          <a:effectLst/>
        </p:spPr>
        <p:txBody>
          <a:bodyPr rot="0" spcFirstLastPara="0" vertOverflow="overflow" horzOverflow="overflow" vert="eaVert" wrap="none" lIns="121920" tIns="60960" rIns="121920" bIns="60960" numCol="1" spcCol="0" rtlCol="0" fromWordArt="0" anchor="ctr" anchorCtr="0" forceAA="0" compatLnSpc="1">
            <a:prstTxWarp prst="textNoShape">
              <a:avLst/>
            </a:prstTxWarp>
            <a:noAutofit/>
          </a:bodyPr>
          <a:lstStyle/>
          <a:p>
            <a:pPr algn="ctr"/>
            <a:r>
              <a:rPr lang="ja-JP" altLang="en-US" sz="1400" b="1" dirty="0">
                <a:solidFill>
                  <a:srgbClr val="FF0000"/>
                </a:solidFill>
                <a:latin typeface="+mj-ea"/>
                <a:ea typeface="+mj-ea"/>
              </a:rPr>
              <a:t>アップロード</a:t>
            </a:r>
          </a:p>
        </p:txBody>
      </p:sp>
      <p:sp>
        <p:nvSpPr>
          <p:cNvPr id="137" name="テキスト ボックス 136"/>
          <p:cNvSpPr txBox="1"/>
          <p:nvPr/>
        </p:nvSpPr>
        <p:spPr>
          <a:xfrm>
            <a:off x="10730208" y="3975605"/>
            <a:ext cx="1082348" cy="307777"/>
          </a:xfrm>
          <a:prstGeom prst="rect">
            <a:avLst/>
          </a:prstGeom>
          <a:noFill/>
        </p:spPr>
        <p:txBody>
          <a:bodyPr wrap="none" rtlCol="0">
            <a:spAutoFit/>
          </a:bodyPr>
          <a:lstStyle/>
          <a:p>
            <a:r>
              <a:rPr lang="ja-JP" altLang="en-US" sz="1400" b="1" dirty="0">
                <a:solidFill>
                  <a:srgbClr val="FF0000"/>
                </a:solidFill>
              </a:rPr>
              <a:t>変更が反映</a:t>
            </a:r>
          </a:p>
        </p:txBody>
      </p:sp>
      <p:graphicFrame>
        <p:nvGraphicFramePr>
          <p:cNvPr id="130" name="表 129"/>
          <p:cNvGraphicFramePr>
            <a:graphicFrameLocks noGrp="1"/>
          </p:cNvGraphicFramePr>
          <p:nvPr/>
        </p:nvGraphicFramePr>
        <p:xfrm>
          <a:off x="10339321" y="5196582"/>
          <a:ext cx="1391919" cy="932673"/>
        </p:xfrm>
        <a:graphic>
          <a:graphicData uri="http://schemas.openxmlformats.org/drawingml/2006/table">
            <a:tbl>
              <a:tblPr firstRow="1" bandRow="1">
                <a:tableStyleId>{5C22544A-7EE6-4342-B048-85BDC9FD1C3A}</a:tableStyleId>
              </a:tblPr>
              <a:tblGrid>
                <a:gridCol w="463973">
                  <a:extLst>
                    <a:ext uri="{9D8B030D-6E8A-4147-A177-3AD203B41FA5}">
                      <a16:colId xmlns:a16="http://schemas.microsoft.com/office/drawing/2014/main" val="3359214156"/>
                    </a:ext>
                  </a:extLst>
                </a:gridCol>
                <a:gridCol w="463973">
                  <a:extLst>
                    <a:ext uri="{9D8B030D-6E8A-4147-A177-3AD203B41FA5}">
                      <a16:colId xmlns:a16="http://schemas.microsoft.com/office/drawing/2014/main" val="1261700536"/>
                    </a:ext>
                  </a:extLst>
                </a:gridCol>
                <a:gridCol w="463973">
                  <a:extLst>
                    <a:ext uri="{9D8B030D-6E8A-4147-A177-3AD203B41FA5}">
                      <a16:colId xmlns:a16="http://schemas.microsoft.com/office/drawing/2014/main" val="1342716617"/>
                    </a:ext>
                  </a:extLst>
                </a:gridCol>
              </a:tblGrid>
              <a:tr h="182880">
                <a:tc>
                  <a:txBody>
                    <a:bodyPr/>
                    <a:lstStyle/>
                    <a:p>
                      <a:r>
                        <a:rPr kumimoji="1" lang="ja-JP" altLang="en-US" sz="400" dirty="0"/>
                        <a:t>●●●●</a:t>
                      </a:r>
                    </a:p>
                  </a:txBody>
                  <a:tcPr marL="121920" marR="121920" marT="60960" marB="60960"/>
                </a:tc>
                <a:tc>
                  <a:txBody>
                    <a:bodyPr/>
                    <a:lstStyle/>
                    <a:p>
                      <a:r>
                        <a:rPr kumimoji="1" lang="ja-JP" altLang="en-US" sz="400" dirty="0"/>
                        <a:t>●●●●</a:t>
                      </a:r>
                    </a:p>
                  </a:txBody>
                  <a:tcPr marL="121920" marR="121920" marT="60960" marB="60960"/>
                </a:tc>
                <a:tc>
                  <a:txBody>
                    <a:bodyPr/>
                    <a:lstStyle/>
                    <a:p>
                      <a:r>
                        <a:rPr kumimoji="1" lang="ja-JP" altLang="en-US" sz="400" dirty="0"/>
                        <a:t>●●●●</a:t>
                      </a:r>
                    </a:p>
                  </a:txBody>
                  <a:tcPr marL="121920" marR="121920" marT="60960" marB="60960"/>
                </a:tc>
                <a:extLst>
                  <a:ext uri="{0D108BD9-81ED-4DB2-BD59-A6C34878D82A}">
                    <a16:rowId xmlns:a16="http://schemas.microsoft.com/office/drawing/2014/main" val="2610677780"/>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308587605"/>
                  </a:ext>
                </a:extLst>
              </a:tr>
              <a:tr h="201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3169380855"/>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endParaRPr>
                    </a:p>
                  </a:txBody>
                  <a:tcPr marL="121920" marR="121920" marT="60960" marB="60960"/>
                </a:tc>
                <a:extLst>
                  <a:ext uri="{0D108BD9-81ED-4DB2-BD59-A6C34878D82A}">
                    <a16:rowId xmlns:a16="http://schemas.microsoft.com/office/drawing/2014/main" val="3055711747"/>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119556958"/>
                  </a:ext>
                </a:extLst>
              </a:tr>
            </a:tbl>
          </a:graphicData>
        </a:graphic>
      </p:graphicFrame>
      <p:pic>
        <p:nvPicPr>
          <p:cNvPr id="132" name="図 1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16369" y="4816555"/>
            <a:ext cx="519863" cy="519863"/>
          </a:xfrm>
          <a:prstGeom prst="rect">
            <a:avLst/>
          </a:prstGeom>
        </p:spPr>
      </p:pic>
      <p:sp>
        <p:nvSpPr>
          <p:cNvPr id="131" name="角丸四角形 130"/>
          <p:cNvSpPr/>
          <p:nvPr/>
        </p:nvSpPr>
        <p:spPr bwMode="auto">
          <a:xfrm>
            <a:off x="423878" y="52609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の活用</a:t>
            </a:r>
            <a:endParaRPr lang="en-US" altLang="ja-JP" sz="1600" b="1" dirty="0"/>
          </a:p>
        </p:txBody>
      </p:sp>
      <p:sp>
        <p:nvSpPr>
          <p:cNvPr id="136" name="角丸四角形 135"/>
          <p:cNvSpPr/>
          <p:nvPr/>
        </p:nvSpPr>
        <p:spPr bwMode="auto">
          <a:xfrm>
            <a:off x="423879" y="4307729"/>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への</a:t>
            </a:r>
            <a:endParaRPr lang="en-US" altLang="ja-JP" sz="1600" b="1" dirty="0"/>
          </a:p>
          <a:p>
            <a:pPr algn="ctr"/>
            <a:r>
              <a:rPr lang="ja-JP" altLang="en-US" sz="1600" b="1" dirty="0"/>
              <a:t>情報投入</a:t>
            </a:r>
          </a:p>
        </p:txBody>
      </p:sp>
    </p:spTree>
    <p:extLst>
      <p:ext uri="{BB962C8B-B14F-4D97-AF65-F5344CB8AC3E}">
        <p14:creationId xmlns:p14="http://schemas.microsoft.com/office/powerpoint/2010/main" val="11472631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p:cNvSpPr/>
          <p:nvPr/>
        </p:nvSpPr>
        <p:spPr bwMode="auto">
          <a:xfrm>
            <a:off x="3013449" y="1312061"/>
            <a:ext cx="8937252" cy="819639"/>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rPr>
              <a:t>設計情報を参照したり、更新したりして、目的に応じて活用します。</a:t>
            </a:r>
            <a:endParaRPr lang="en-US" altLang="ja-JP" sz="2133" b="1" dirty="0">
              <a:latin typeface="+mj-ea"/>
            </a:endParaRPr>
          </a:p>
          <a:p>
            <a:r>
              <a:rPr lang="ja-JP" altLang="en-US" sz="2133" b="1" dirty="0">
                <a:latin typeface="+mj-ea"/>
              </a:rPr>
              <a:t>また、設計値を</a:t>
            </a:r>
            <a:r>
              <a:rPr lang="en-US" altLang="ja-JP" sz="2133" b="1" dirty="0">
                <a:latin typeface="+mj-ea"/>
              </a:rPr>
              <a:t>Excel</a:t>
            </a:r>
            <a:r>
              <a:rPr lang="ja-JP" altLang="en-US" sz="2133" b="1" dirty="0">
                <a:latin typeface="+mj-ea"/>
              </a:rPr>
              <a:t>でダウンロードして納品物にすることもできます。</a:t>
            </a:r>
          </a:p>
        </p:txBody>
      </p:sp>
      <p:sp>
        <p:nvSpPr>
          <p:cNvPr id="2" name="タイトル 1"/>
          <p:cNvSpPr>
            <a:spLocks noGrp="1"/>
          </p:cNvSpPr>
          <p:nvPr>
            <p:ph type="title"/>
          </p:nvPr>
        </p:nvSpPr>
        <p:spPr/>
        <p:txBody>
          <a:bodyPr/>
          <a:lstStyle/>
          <a:p>
            <a:r>
              <a:rPr lang="en-US" altLang="ja-JP" dirty="0"/>
              <a:t>Step 1</a:t>
            </a:r>
            <a:r>
              <a:rPr lang="ja-JP" altLang="en-US" dirty="0"/>
              <a:t>：設計情報の一元管理</a:t>
            </a:r>
            <a:endParaRPr kumimoji="1" lang="ja-JP" altLang="en-US" dirty="0"/>
          </a:p>
        </p:txBody>
      </p:sp>
      <p:graphicFrame>
        <p:nvGraphicFramePr>
          <p:cNvPr id="3" name="表 2"/>
          <p:cNvGraphicFramePr>
            <a:graphicFrameLocks noGrp="1"/>
          </p:cNvGraphicFramePr>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a:latin typeface="Meiryo UI" panose="020B0604030504040204" pitchFamily="50" charset="-128"/>
                          <a:ea typeface="Meiryo UI" panose="020B0604030504040204" pitchFamily="50" charset="-128"/>
                          <a:cs typeface="Meiryo UI" panose="020B0604030504040204" pitchFamily="50" charset="-128"/>
                        </a:rPr>
                        <a:t>実施するタスク</a:t>
                      </a: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339915452"/>
                  </a:ext>
                </a:extLst>
              </a:tr>
            </a:tbl>
          </a:graphicData>
        </a:graphic>
      </p:graphicFrame>
      <p:sp>
        <p:nvSpPr>
          <p:cNvPr id="4" name="下矢印 3"/>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7" name="下矢印 6"/>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9" name="下矢印 8"/>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35" name="角丸四角形 34"/>
          <p:cNvSpPr/>
          <p:nvPr/>
        </p:nvSpPr>
        <p:spPr bwMode="auto">
          <a:xfrm>
            <a:off x="431373" y="143508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設計情報の管理帳票の収集</a:t>
            </a:r>
          </a:p>
        </p:txBody>
      </p:sp>
      <p:sp>
        <p:nvSpPr>
          <p:cNvPr id="44" name="角丸四角形 43"/>
          <p:cNvSpPr/>
          <p:nvPr/>
        </p:nvSpPr>
        <p:spPr bwMode="auto">
          <a:xfrm>
            <a:off x="423881" y="240046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設計情報の正規化</a:t>
            </a:r>
          </a:p>
        </p:txBody>
      </p:sp>
      <p:sp>
        <p:nvSpPr>
          <p:cNvPr id="46" name="角丸四角形 45"/>
          <p:cNvSpPr/>
          <p:nvPr/>
        </p:nvSpPr>
        <p:spPr bwMode="auto">
          <a:xfrm>
            <a:off x="431373" y="33408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Exastro</a:t>
            </a:r>
            <a:r>
              <a:rPr lang="en-US" altLang="ja-JP" sz="1600" b="1" dirty="0"/>
              <a:t> IT Automation</a:t>
            </a:r>
            <a:br>
              <a:rPr lang="en-US" altLang="ja-JP" sz="1600" b="1" dirty="0"/>
            </a:br>
            <a:r>
              <a:rPr lang="en-US" altLang="ja-JP" sz="1600" b="1" dirty="0"/>
              <a:t>(CMDB)</a:t>
            </a:r>
            <a:r>
              <a:rPr lang="ja-JP" altLang="en-US" sz="1600" b="1" dirty="0"/>
              <a:t>の構築</a:t>
            </a:r>
          </a:p>
        </p:txBody>
      </p:sp>
      <p:sp>
        <p:nvSpPr>
          <p:cNvPr id="14" name="下矢印 13"/>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5" name="角丸四角形 14"/>
          <p:cNvSpPr/>
          <p:nvPr/>
        </p:nvSpPr>
        <p:spPr bwMode="auto">
          <a:xfrm>
            <a:off x="423878" y="5260977"/>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の活用</a:t>
            </a:r>
            <a:endParaRPr lang="en-US" altLang="ja-JP" sz="1600" b="1" dirty="0"/>
          </a:p>
        </p:txBody>
      </p:sp>
      <p:sp>
        <p:nvSpPr>
          <p:cNvPr id="16" name="角丸四角形 15"/>
          <p:cNvSpPr/>
          <p:nvPr/>
        </p:nvSpPr>
        <p:spPr bwMode="auto">
          <a:xfrm>
            <a:off x="423879" y="4307729"/>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への</a:t>
            </a:r>
            <a:endParaRPr lang="en-US" altLang="ja-JP" sz="1600" b="1" dirty="0"/>
          </a:p>
          <a:p>
            <a:pPr algn="ctr"/>
            <a:r>
              <a:rPr lang="ja-JP" altLang="en-US" sz="1600" b="1" dirty="0"/>
              <a:t>情報投入</a:t>
            </a:r>
          </a:p>
        </p:txBody>
      </p:sp>
      <p:sp>
        <p:nvSpPr>
          <p:cNvPr id="17" name="正方形/長方形 16"/>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18" name="正方形/長方形 17"/>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タスクの説明</a:t>
            </a:r>
          </a:p>
        </p:txBody>
      </p:sp>
      <p:sp>
        <p:nvSpPr>
          <p:cNvPr id="20" name="正方形/長方形 19"/>
          <p:cNvSpPr/>
          <p:nvPr/>
        </p:nvSpPr>
        <p:spPr bwMode="auto">
          <a:xfrm>
            <a:off x="3013449" y="5650584"/>
            <a:ext cx="8937251" cy="830656"/>
          </a:xfrm>
          <a:prstGeom prst="rect">
            <a:avLst/>
          </a:prstGeom>
          <a:solidFill>
            <a:schemeClr val="accent2">
              <a:lumMod val="10000"/>
              <a:lumOff val="9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ea typeface="+mj-ea"/>
              </a:rPr>
              <a:t>　　　① 事例 ～ サービス停止の影響範囲の調査</a:t>
            </a:r>
            <a:endParaRPr lang="en-US" altLang="ja-JP" sz="2133" b="1" dirty="0">
              <a:latin typeface="+mj-ea"/>
              <a:ea typeface="+mj-ea"/>
            </a:endParaRPr>
          </a:p>
        </p:txBody>
      </p:sp>
      <p:sp>
        <p:nvSpPr>
          <p:cNvPr id="21" name="角丸四角形 20"/>
          <p:cNvSpPr/>
          <p:nvPr/>
        </p:nvSpPr>
        <p:spPr bwMode="auto">
          <a:xfrm rot="20999056">
            <a:off x="2783012" y="5643359"/>
            <a:ext cx="1150632"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22" name="下矢印 21"/>
          <p:cNvSpPr/>
          <p:nvPr/>
        </p:nvSpPr>
        <p:spPr bwMode="auto">
          <a:xfrm>
            <a:off x="10881360" y="5707694"/>
            <a:ext cx="1069992" cy="726292"/>
          </a:xfrm>
          <a:prstGeom prst="downArrow">
            <a:avLst>
              <a:gd name="adj1" fmla="val 58557"/>
              <a:gd name="adj2" fmla="val 35509"/>
            </a:avLst>
          </a:prstGeom>
          <a:solidFill>
            <a:srgbClr val="FFFF00"/>
          </a:solidFill>
          <a:ln w="25400">
            <a:solidFill>
              <a:schemeClr val="tx2">
                <a:lumMod val="90000"/>
                <a:lumOff val="10000"/>
              </a:schemeClr>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067" b="1" dirty="0">
              <a:latin typeface="+mj-ea"/>
              <a:ea typeface="+mj-ea"/>
            </a:endParaRPr>
          </a:p>
          <a:p>
            <a:pPr algn="ctr"/>
            <a:r>
              <a:rPr lang="ja-JP" altLang="en-US" sz="1600" b="1" dirty="0">
                <a:latin typeface="+mj-ea"/>
                <a:ea typeface="+mj-ea"/>
              </a:rPr>
              <a:t>詳細</a:t>
            </a:r>
            <a:endParaRPr lang="en-US" altLang="ja-JP" sz="1600" b="1" dirty="0">
              <a:latin typeface="+mj-ea"/>
              <a:ea typeface="+mj-ea"/>
            </a:endParaRPr>
          </a:p>
          <a:p>
            <a:pPr algn="ctr"/>
            <a:r>
              <a:rPr lang="ja-JP" altLang="en-US" sz="1600" b="1" dirty="0">
                <a:latin typeface="+mj-ea"/>
                <a:ea typeface="+mj-ea"/>
              </a:rPr>
              <a:t>次頁</a:t>
            </a:r>
          </a:p>
        </p:txBody>
      </p:sp>
      <p:cxnSp>
        <p:nvCxnSpPr>
          <p:cNvPr id="6" name="直線コネクタ 5"/>
          <p:cNvCxnSpPr/>
          <p:nvPr/>
        </p:nvCxnSpPr>
        <p:spPr bwMode="auto">
          <a:xfrm>
            <a:off x="7477760" y="2499360"/>
            <a:ext cx="0" cy="3048091"/>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pic>
        <p:nvPicPr>
          <p:cNvPr id="24" name="図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0905" y="3389324"/>
            <a:ext cx="762313" cy="286201"/>
          </a:xfrm>
          <a:prstGeom prst="rect">
            <a:avLst/>
          </a:prstGeom>
        </p:spPr>
      </p:pic>
      <p:sp>
        <p:nvSpPr>
          <p:cNvPr id="25" name="正方形/長方形 24"/>
          <p:cNvSpPr/>
          <p:nvPr/>
        </p:nvSpPr>
        <p:spPr bwMode="auto">
          <a:xfrm>
            <a:off x="6338088" y="3719898"/>
            <a:ext cx="847947" cy="71133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6" name="Oval 97"/>
          <p:cNvSpPr>
            <a:spLocks noChangeAspect="1" noChangeArrowheads="1"/>
          </p:cNvSpPr>
          <p:nvPr/>
        </p:nvSpPr>
        <p:spPr bwMode="gray">
          <a:xfrm>
            <a:off x="6441772" y="3808644"/>
            <a:ext cx="640579" cy="53786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p:spPr>
        <p:txBody>
          <a:bodyPr vert="horz" wrap="none" lIns="121920" tIns="60960" rIns="121920" bIns="60960" numCol="1" anchor="t" anchorCtr="0" compatLnSpc="1">
            <a:prstTxWarp prst="textNoShape">
              <a:avLst/>
            </a:prstTxWarp>
          </a:bodyPr>
          <a:lstStyle/>
          <a:p>
            <a:pPr algn="ctr"/>
            <a:endParaRPr lang="en-US" altLang="ja-JP" sz="1333" b="1" dirty="0">
              <a:solidFill>
                <a:schemeClr val="bg1"/>
              </a:solidFill>
            </a:endParaRPr>
          </a:p>
          <a:p>
            <a:pPr algn="ctr"/>
            <a:r>
              <a:rPr lang="en-US" altLang="ja-JP" sz="1333" b="1" dirty="0">
                <a:solidFill>
                  <a:schemeClr val="bg1"/>
                </a:solidFill>
              </a:rPr>
              <a:t>CMDB</a:t>
            </a:r>
            <a:endParaRPr lang="ja-JP" altLang="en-US" sz="1333" b="1" dirty="0">
              <a:solidFill>
                <a:schemeClr val="bg1"/>
              </a:solidFill>
            </a:endParaRPr>
          </a:p>
        </p:txBody>
      </p:sp>
      <p:grpSp>
        <p:nvGrpSpPr>
          <p:cNvPr id="28" name="グループ化 27"/>
          <p:cNvGrpSpPr/>
          <p:nvPr/>
        </p:nvGrpSpPr>
        <p:grpSpPr>
          <a:xfrm>
            <a:off x="4934213" y="4319387"/>
            <a:ext cx="609600" cy="649016"/>
            <a:chOff x="531334" y="767018"/>
            <a:chExt cx="457200" cy="486762"/>
          </a:xfrm>
        </p:grpSpPr>
        <p:sp>
          <p:nvSpPr>
            <p:cNvPr id="29" name="正方形/長方形 28"/>
            <p:cNvSpPr/>
            <p:nvPr/>
          </p:nvSpPr>
          <p:spPr bwMode="auto">
            <a:xfrm>
              <a:off x="531334" y="767018"/>
              <a:ext cx="457200" cy="486762"/>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30" name="グループ化 29"/>
            <p:cNvGrpSpPr>
              <a:grpSpLocks noChangeAspect="1"/>
            </p:cNvGrpSpPr>
            <p:nvPr/>
          </p:nvGrpSpPr>
          <p:grpSpPr bwMode="gray">
            <a:xfrm>
              <a:off x="562146" y="1031158"/>
              <a:ext cx="175160" cy="195072"/>
              <a:chOff x="863600" y="1071564"/>
              <a:chExt cx="823913" cy="917576"/>
            </a:xfrm>
          </p:grpSpPr>
          <p:sp>
            <p:nvSpPr>
              <p:cNvPr id="41" name="フリーフォーム 4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4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1" name="グループ化 30"/>
            <p:cNvGrpSpPr>
              <a:grpSpLocks noChangeAspect="1"/>
            </p:cNvGrpSpPr>
            <p:nvPr/>
          </p:nvGrpSpPr>
          <p:grpSpPr bwMode="gray">
            <a:xfrm>
              <a:off x="770594" y="1027024"/>
              <a:ext cx="175160" cy="195072"/>
              <a:chOff x="863600" y="1071564"/>
              <a:chExt cx="823913" cy="917576"/>
            </a:xfrm>
          </p:grpSpPr>
          <p:sp>
            <p:nvSpPr>
              <p:cNvPr id="39" name="フリーフォーム 3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4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2" name="グループ化 31"/>
            <p:cNvGrpSpPr>
              <a:grpSpLocks noChangeAspect="1"/>
            </p:cNvGrpSpPr>
            <p:nvPr/>
          </p:nvGrpSpPr>
          <p:grpSpPr bwMode="gray">
            <a:xfrm>
              <a:off x="562146" y="793687"/>
              <a:ext cx="175160" cy="195072"/>
              <a:chOff x="863600" y="1071564"/>
              <a:chExt cx="823913" cy="917576"/>
            </a:xfrm>
          </p:grpSpPr>
          <p:sp>
            <p:nvSpPr>
              <p:cNvPr id="37" name="フリーフォーム 3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3" name="グループ化 32"/>
            <p:cNvGrpSpPr>
              <a:grpSpLocks noChangeAspect="1"/>
            </p:cNvGrpSpPr>
            <p:nvPr/>
          </p:nvGrpSpPr>
          <p:grpSpPr bwMode="gray">
            <a:xfrm>
              <a:off x="769750" y="793687"/>
              <a:ext cx="175160" cy="195072"/>
              <a:chOff x="863600" y="1071564"/>
              <a:chExt cx="823913" cy="917576"/>
            </a:xfrm>
          </p:grpSpPr>
          <p:sp>
            <p:nvSpPr>
              <p:cNvPr id="34" name="フリーフォーム 3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grpSp>
        <p:nvGrpSpPr>
          <p:cNvPr id="8" name="グループ化 7"/>
          <p:cNvGrpSpPr/>
          <p:nvPr/>
        </p:nvGrpSpPr>
        <p:grpSpPr>
          <a:xfrm>
            <a:off x="4974229" y="3124047"/>
            <a:ext cx="609600" cy="649016"/>
            <a:chOff x="2588821" y="3414978"/>
            <a:chExt cx="457200" cy="486762"/>
          </a:xfrm>
        </p:grpSpPr>
        <p:sp>
          <p:nvSpPr>
            <p:cNvPr id="58" name="正方形/長方形 57"/>
            <p:cNvSpPr/>
            <p:nvPr/>
          </p:nvSpPr>
          <p:spPr bwMode="auto">
            <a:xfrm>
              <a:off x="2588821" y="3414978"/>
              <a:ext cx="457200" cy="486762"/>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59" name="グループ化 58"/>
            <p:cNvGrpSpPr>
              <a:grpSpLocks noChangeAspect="1"/>
            </p:cNvGrpSpPr>
            <p:nvPr/>
          </p:nvGrpSpPr>
          <p:grpSpPr bwMode="gray">
            <a:xfrm>
              <a:off x="2619633" y="3679118"/>
              <a:ext cx="175160" cy="195072"/>
              <a:chOff x="863600" y="1071564"/>
              <a:chExt cx="823913" cy="917576"/>
            </a:xfrm>
          </p:grpSpPr>
          <p:sp>
            <p:nvSpPr>
              <p:cNvPr id="60" name="フリーフォーム 5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6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62" name="グループ化 61"/>
            <p:cNvGrpSpPr>
              <a:grpSpLocks noChangeAspect="1"/>
            </p:cNvGrpSpPr>
            <p:nvPr/>
          </p:nvGrpSpPr>
          <p:grpSpPr bwMode="gray">
            <a:xfrm>
              <a:off x="2828081" y="3674984"/>
              <a:ext cx="175160" cy="195072"/>
              <a:chOff x="863600" y="1071564"/>
              <a:chExt cx="823913" cy="917576"/>
            </a:xfrm>
          </p:grpSpPr>
          <p:sp>
            <p:nvSpPr>
              <p:cNvPr id="63" name="フリーフォーム 6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6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65" name="グループ化 64"/>
            <p:cNvGrpSpPr>
              <a:grpSpLocks noChangeAspect="1"/>
            </p:cNvGrpSpPr>
            <p:nvPr/>
          </p:nvGrpSpPr>
          <p:grpSpPr bwMode="gray">
            <a:xfrm>
              <a:off x="2619633" y="3441647"/>
              <a:ext cx="175160" cy="195072"/>
              <a:chOff x="863600" y="1071564"/>
              <a:chExt cx="823913" cy="917576"/>
            </a:xfrm>
          </p:grpSpPr>
          <p:sp>
            <p:nvSpPr>
              <p:cNvPr id="66" name="フリーフォーム 6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6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68" name="グループ化 67"/>
            <p:cNvGrpSpPr>
              <a:grpSpLocks noChangeAspect="1"/>
            </p:cNvGrpSpPr>
            <p:nvPr/>
          </p:nvGrpSpPr>
          <p:grpSpPr bwMode="gray">
            <a:xfrm>
              <a:off x="2827237" y="3441647"/>
              <a:ext cx="175160" cy="195072"/>
              <a:chOff x="863600" y="1071564"/>
              <a:chExt cx="823913" cy="917576"/>
            </a:xfrm>
          </p:grpSpPr>
          <p:sp>
            <p:nvSpPr>
              <p:cNvPr id="69" name="フリーフォーム 6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7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sp>
        <p:nvSpPr>
          <p:cNvPr id="10" name="テキスト ボックス 9"/>
          <p:cNvSpPr txBox="1"/>
          <p:nvPr/>
        </p:nvSpPr>
        <p:spPr>
          <a:xfrm>
            <a:off x="4730965" y="4986954"/>
            <a:ext cx="1042273" cy="502573"/>
          </a:xfrm>
          <a:prstGeom prst="rect">
            <a:avLst/>
          </a:prstGeom>
          <a:noFill/>
        </p:spPr>
        <p:txBody>
          <a:bodyPr wrap="none" rtlCol="0">
            <a:spAutoFit/>
          </a:bodyPr>
          <a:lstStyle/>
          <a:p>
            <a:pPr algn="ctr"/>
            <a:r>
              <a:rPr lang="ja-JP" altLang="en-US" sz="1333" b="1" dirty="0"/>
              <a:t>サーバ</a:t>
            </a:r>
            <a:endParaRPr lang="en-US" altLang="ja-JP" sz="1333" b="1" dirty="0"/>
          </a:p>
          <a:p>
            <a:pPr algn="ctr"/>
            <a:r>
              <a:rPr lang="ja-JP" altLang="en-US" sz="1333" b="1" dirty="0"/>
              <a:t>構築チーム</a:t>
            </a:r>
          </a:p>
        </p:txBody>
      </p:sp>
      <p:sp>
        <p:nvSpPr>
          <p:cNvPr id="71" name="テキスト ボックス 70"/>
          <p:cNvSpPr txBox="1"/>
          <p:nvPr/>
        </p:nvSpPr>
        <p:spPr>
          <a:xfrm>
            <a:off x="4728452" y="3791443"/>
            <a:ext cx="1042273" cy="297454"/>
          </a:xfrm>
          <a:prstGeom prst="rect">
            <a:avLst/>
          </a:prstGeom>
          <a:noFill/>
        </p:spPr>
        <p:txBody>
          <a:bodyPr wrap="none" rtlCol="0">
            <a:spAutoFit/>
          </a:bodyPr>
          <a:lstStyle/>
          <a:p>
            <a:r>
              <a:rPr lang="ja-JP" altLang="en-US" sz="1333" b="1" dirty="0"/>
              <a:t>運用チーム</a:t>
            </a:r>
          </a:p>
        </p:txBody>
      </p:sp>
      <p:sp>
        <p:nvSpPr>
          <p:cNvPr id="11" name="角丸四角形吹き出し 10"/>
          <p:cNvSpPr/>
          <p:nvPr/>
        </p:nvSpPr>
        <p:spPr bwMode="auto">
          <a:xfrm>
            <a:off x="2865600" y="4241289"/>
            <a:ext cx="1822835" cy="816864"/>
          </a:xfrm>
          <a:prstGeom prst="wedgeRoundRectCallout">
            <a:avLst>
              <a:gd name="adj1" fmla="val 66117"/>
              <a:gd name="adj2" fmla="val 7773"/>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333" b="1" dirty="0">
                <a:latin typeface="+mj-ea"/>
                <a:ea typeface="+mj-ea"/>
              </a:rPr>
              <a:t>Web</a:t>
            </a:r>
            <a:r>
              <a:rPr lang="ja-JP" altLang="en-US" sz="1333" b="1" dirty="0">
                <a:latin typeface="+mj-ea"/>
                <a:ea typeface="+mj-ea"/>
              </a:rPr>
              <a:t>サーバ増設のため、サーバ一覧を更新しよう</a:t>
            </a:r>
          </a:p>
        </p:txBody>
      </p:sp>
      <p:sp>
        <p:nvSpPr>
          <p:cNvPr id="72" name="角丸四角形吹き出し 71"/>
          <p:cNvSpPr/>
          <p:nvPr/>
        </p:nvSpPr>
        <p:spPr bwMode="auto">
          <a:xfrm>
            <a:off x="2858113" y="2988941"/>
            <a:ext cx="1970255" cy="816864"/>
          </a:xfrm>
          <a:prstGeom prst="wedgeRoundRectCallout">
            <a:avLst>
              <a:gd name="adj1" fmla="val 59506"/>
              <a:gd name="adj2" fmla="val 311"/>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パッチ適用のために全サーバのバージョン情報を参照したい</a:t>
            </a:r>
          </a:p>
        </p:txBody>
      </p:sp>
      <p:sp>
        <p:nvSpPr>
          <p:cNvPr id="12" name="テキスト ボックス 11"/>
          <p:cNvSpPr txBox="1"/>
          <p:nvPr/>
        </p:nvSpPr>
        <p:spPr>
          <a:xfrm>
            <a:off x="2614333" y="2370824"/>
            <a:ext cx="3179075" cy="420564"/>
          </a:xfrm>
          <a:prstGeom prst="rect">
            <a:avLst/>
          </a:prstGeom>
          <a:noFill/>
        </p:spPr>
        <p:txBody>
          <a:bodyPr wrap="none" rtlCol="0">
            <a:spAutoFit/>
          </a:bodyPr>
          <a:lstStyle/>
          <a:p>
            <a:r>
              <a:rPr lang="en-US" altLang="ja-JP" sz="2133" u="sng" dirty="0"/>
              <a:t>【CMDB</a:t>
            </a:r>
            <a:r>
              <a:rPr lang="ja-JP" altLang="en-US" sz="2133" u="sng" dirty="0"/>
              <a:t>の参照や更新</a:t>
            </a:r>
            <a:r>
              <a:rPr lang="en-US" altLang="ja-JP" sz="2133" u="sng" dirty="0"/>
              <a:t>】</a:t>
            </a:r>
            <a:endParaRPr lang="ja-JP" altLang="en-US" sz="2133" u="sng" dirty="0"/>
          </a:p>
        </p:txBody>
      </p:sp>
      <p:sp>
        <p:nvSpPr>
          <p:cNvPr id="73" name="テキスト ボックス 72"/>
          <p:cNvSpPr txBox="1"/>
          <p:nvPr/>
        </p:nvSpPr>
        <p:spPr>
          <a:xfrm>
            <a:off x="7512021" y="2403427"/>
            <a:ext cx="3882025" cy="420564"/>
          </a:xfrm>
          <a:prstGeom prst="rect">
            <a:avLst/>
          </a:prstGeom>
          <a:noFill/>
        </p:spPr>
        <p:txBody>
          <a:bodyPr wrap="none" rtlCol="0">
            <a:spAutoFit/>
          </a:bodyPr>
          <a:lstStyle/>
          <a:p>
            <a:r>
              <a:rPr lang="en-US" altLang="ja-JP" sz="2133" u="sng" dirty="0"/>
              <a:t>【Excel</a:t>
            </a:r>
            <a:r>
              <a:rPr lang="ja-JP" altLang="en-US" sz="2133" u="sng" dirty="0"/>
              <a:t>を納品物として提出</a:t>
            </a:r>
            <a:r>
              <a:rPr lang="en-US" altLang="ja-JP" sz="2133" u="sng" dirty="0"/>
              <a:t>】</a:t>
            </a:r>
            <a:endParaRPr lang="ja-JP" altLang="en-US" sz="2133" u="sng" dirty="0"/>
          </a:p>
        </p:txBody>
      </p:sp>
      <p:cxnSp>
        <p:nvCxnSpPr>
          <p:cNvPr id="74" name="直線矢印コネクタ 73"/>
          <p:cNvCxnSpPr/>
          <p:nvPr/>
        </p:nvCxnSpPr>
        <p:spPr bwMode="auto">
          <a:xfrm>
            <a:off x="5720080" y="3505483"/>
            <a:ext cx="467360" cy="375637"/>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5" name="直線矢印コネクタ 74"/>
          <p:cNvCxnSpPr/>
          <p:nvPr/>
        </p:nvCxnSpPr>
        <p:spPr bwMode="auto">
          <a:xfrm flipV="1">
            <a:off x="5720081" y="4267955"/>
            <a:ext cx="478844" cy="432869"/>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pic>
        <p:nvPicPr>
          <p:cNvPr id="78" name="図 7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2925" y="2989282"/>
            <a:ext cx="762313" cy="286201"/>
          </a:xfrm>
          <a:prstGeom prst="rect">
            <a:avLst/>
          </a:prstGeom>
        </p:spPr>
      </p:pic>
      <p:sp>
        <p:nvSpPr>
          <p:cNvPr id="79" name="正方形/長方形 78"/>
          <p:cNvSpPr/>
          <p:nvPr/>
        </p:nvSpPr>
        <p:spPr bwMode="auto">
          <a:xfrm>
            <a:off x="8090108" y="3319857"/>
            <a:ext cx="847947" cy="71133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80" name="Oval 97"/>
          <p:cNvSpPr>
            <a:spLocks noChangeAspect="1" noChangeArrowheads="1"/>
          </p:cNvSpPr>
          <p:nvPr/>
        </p:nvSpPr>
        <p:spPr bwMode="gray">
          <a:xfrm>
            <a:off x="8193792" y="3408603"/>
            <a:ext cx="640579" cy="53786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p:spPr>
        <p:txBody>
          <a:bodyPr vert="horz" wrap="none" lIns="121920" tIns="60960" rIns="121920" bIns="60960" numCol="1" anchor="t" anchorCtr="0" compatLnSpc="1">
            <a:prstTxWarp prst="textNoShape">
              <a:avLst/>
            </a:prstTxWarp>
          </a:bodyPr>
          <a:lstStyle/>
          <a:p>
            <a:pPr algn="ctr"/>
            <a:endParaRPr lang="en-US" altLang="ja-JP" sz="1333" b="1" dirty="0">
              <a:solidFill>
                <a:schemeClr val="bg1"/>
              </a:solidFill>
            </a:endParaRPr>
          </a:p>
          <a:p>
            <a:pPr algn="ctr"/>
            <a:r>
              <a:rPr lang="en-US" altLang="ja-JP" sz="1333" b="1" dirty="0">
                <a:solidFill>
                  <a:schemeClr val="bg1"/>
                </a:solidFill>
              </a:rPr>
              <a:t>CMDB</a:t>
            </a:r>
            <a:endParaRPr lang="ja-JP" altLang="en-US" sz="1333" b="1" dirty="0">
              <a:solidFill>
                <a:schemeClr val="bg1"/>
              </a:solidFill>
            </a:endParaRPr>
          </a:p>
        </p:txBody>
      </p:sp>
      <p:pic>
        <p:nvPicPr>
          <p:cNvPr id="82" name="図 8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17082" y="4110214"/>
            <a:ext cx="542741" cy="542741"/>
          </a:xfrm>
          <a:prstGeom prst="rect">
            <a:avLst/>
          </a:prstGeom>
        </p:spPr>
      </p:pic>
      <p:grpSp>
        <p:nvGrpSpPr>
          <p:cNvPr id="83" name="グループ化 82"/>
          <p:cNvGrpSpPr/>
          <p:nvPr/>
        </p:nvGrpSpPr>
        <p:grpSpPr>
          <a:xfrm>
            <a:off x="8233653" y="4747739"/>
            <a:ext cx="609600" cy="649016"/>
            <a:chOff x="531334" y="767018"/>
            <a:chExt cx="457200" cy="486762"/>
          </a:xfrm>
        </p:grpSpPr>
        <p:sp>
          <p:nvSpPr>
            <p:cNvPr id="84" name="正方形/長方形 83"/>
            <p:cNvSpPr/>
            <p:nvPr/>
          </p:nvSpPr>
          <p:spPr bwMode="auto">
            <a:xfrm>
              <a:off x="531334" y="767018"/>
              <a:ext cx="457200" cy="486762"/>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85" name="グループ化 84"/>
            <p:cNvGrpSpPr>
              <a:grpSpLocks noChangeAspect="1"/>
            </p:cNvGrpSpPr>
            <p:nvPr/>
          </p:nvGrpSpPr>
          <p:grpSpPr bwMode="gray">
            <a:xfrm>
              <a:off x="562146" y="1031158"/>
              <a:ext cx="175160" cy="195072"/>
              <a:chOff x="863600" y="1071564"/>
              <a:chExt cx="823913" cy="917576"/>
            </a:xfrm>
          </p:grpSpPr>
          <p:sp>
            <p:nvSpPr>
              <p:cNvPr id="95" name="フリーフォーム 9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86" name="グループ化 85"/>
            <p:cNvGrpSpPr>
              <a:grpSpLocks noChangeAspect="1"/>
            </p:cNvGrpSpPr>
            <p:nvPr/>
          </p:nvGrpSpPr>
          <p:grpSpPr bwMode="gray">
            <a:xfrm>
              <a:off x="770594" y="1027024"/>
              <a:ext cx="175160" cy="195072"/>
              <a:chOff x="863600" y="1071564"/>
              <a:chExt cx="823913" cy="917576"/>
            </a:xfrm>
          </p:grpSpPr>
          <p:sp>
            <p:nvSpPr>
              <p:cNvPr id="93" name="フリーフォーム 9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87" name="グループ化 86"/>
            <p:cNvGrpSpPr>
              <a:grpSpLocks noChangeAspect="1"/>
            </p:cNvGrpSpPr>
            <p:nvPr/>
          </p:nvGrpSpPr>
          <p:grpSpPr bwMode="gray">
            <a:xfrm>
              <a:off x="562146" y="793687"/>
              <a:ext cx="175160" cy="195072"/>
              <a:chOff x="863600" y="1071564"/>
              <a:chExt cx="823913" cy="917576"/>
            </a:xfrm>
          </p:grpSpPr>
          <p:sp>
            <p:nvSpPr>
              <p:cNvPr id="91" name="フリーフォーム 9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88" name="グループ化 87"/>
            <p:cNvGrpSpPr>
              <a:grpSpLocks noChangeAspect="1"/>
            </p:cNvGrpSpPr>
            <p:nvPr/>
          </p:nvGrpSpPr>
          <p:grpSpPr bwMode="gray">
            <a:xfrm>
              <a:off x="769750" y="793687"/>
              <a:ext cx="175160" cy="195072"/>
              <a:chOff x="863600" y="1071564"/>
              <a:chExt cx="823913" cy="917576"/>
            </a:xfrm>
          </p:grpSpPr>
          <p:sp>
            <p:nvSpPr>
              <p:cNvPr id="89" name="フリーフォーム 8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cxnSp>
        <p:nvCxnSpPr>
          <p:cNvPr id="98" name="直線矢印コネクタ 97"/>
          <p:cNvCxnSpPr/>
          <p:nvPr/>
        </p:nvCxnSpPr>
        <p:spPr bwMode="auto">
          <a:xfrm>
            <a:off x="8527168" y="4119737"/>
            <a:ext cx="0" cy="495304"/>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01" name="グループ化 100"/>
          <p:cNvGrpSpPr>
            <a:grpSpLocks noChangeAspect="1"/>
          </p:cNvGrpSpPr>
          <p:nvPr/>
        </p:nvGrpSpPr>
        <p:grpSpPr bwMode="gray">
          <a:xfrm>
            <a:off x="10794849" y="4570708"/>
            <a:ext cx="672697" cy="751043"/>
            <a:chOff x="-1284288" y="2855912"/>
            <a:chExt cx="1022350" cy="1141412"/>
          </a:xfrm>
        </p:grpSpPr>
        <p:sp>
          <p:nvSpPr>
            <p:cNvPr id="102" name="フリーフォーム 101"/>
            <p:cNvSpPr>
              <a:spLocks/>
            </p:cNvSpPr>
            <p:nvPr/>
          </p:nvSpPr>
          <p:spPr bwMode="gray">
            <a:xfrm>
              <a:off x="-1284288" y="2855912"/>
              <a:ext cx="1022350" cy="1141412"/>
            </a:xfrm>
            <a:custGeom>
              <a:avLst/>
              <a:gdLst>
                <a:gd name="connsiteX0" fmla="*/ 301376 w 1022350"/>
                <a:gd name="connsiteY0" fmla="*/ 585787 h 1141412"/>
                <a:gd name="connsiteX1" fmla="*/ 434611 w 1022350"/>
                <a:gd name="connsiteY1" fmla="*/ 1005134 h 1141412"/>
                <a:gd name="connsiteX2" fmla="*/ 479274 w 1022350"/>
                <a:gd name="connsiteY2" fmla="*/ 615821 h 1141412"/>
                <a:gd name="connsiteX3" fmla="*/ 543077 w 1022350"/>
                <a:gd name="connsiteY3" fmla="*/ 615821 h 1141412"/>
                <a:gd name="connsiteX4" fmla="*/ 587739 w 1022350"/>
                <a:gd name="connsiteY4" fmla="*/ 1005509 h 1141412"/>
                <a:gd name="connsiteX5" fmla="*/ 720974 w 1022350"/>
                <a:gd name="connsiteY5" fmla="*/ 585787 h 1141412"/>
                <a:gd name="connsiteX6" fmla="*/ 979564 w 1022350"/>
                <a:gd name="connsiteY6" fmla="*/ 657117 h 1141412"/>
                <a:gd name="connsiteX7" fmla="*/ 1022350 w 1022350"/>
                <a:gd name="connsiteY7" fmla="*/ 729949 h 1141412"/>
                <a:gd name="connsiteX8" fmla="*/ 1022350 w 1022350"/>
                <a:gd name="connsiteY8" fmla="*/ 1116634 h 1141412"/>
                <a:gd name="connsiteX9" fmla="*/ 997204 w 1022350"/>
                <a:gd name="connsiteY9" fmla="*/ 1141412 h 1141412"/>
                <a:gd name="connsiteX10" fmla="*/ 25146 w 1022350"/>
                <a:gd name="connsiteY10" fmla="*/ 1141412 h 1141412"/>
                <a:gd name="connsiteX11" fmla="*/ 0 w 1022350"/>
                <a:gd name="connsiteY11" fmla="*/ 1116634 h 1141412"/>
                <a:gd name="connsiteX12" fmla="*/ 0 w 1022350"/>
                <a:gd name="connsiteY12" fmla="*/ 729949 h 1141412"/>
                <a:gd name="connsiteX13" fmla="*/ 42786 w 1022350"/>
                <a:gd name="connsiteY13" fmla="*/ 657117 h 1141412"/>
                <a:gd name="connsiteX14" fmla="*/ 301376 w 1022350"/>
                <a:gd name="connsiteY14" fmla="*/ 585787 h 1141412"/>
                <a:gd name="connsiteX15" fmla="*/ 461096 w 1022350"/>
                <a:gd name="connsiteY15" fmla="*/ 0 h 1141412"/>
                <a:gd name="connsiteX16" fmla="*/ 554903 w 1022350"/>
                <a:gd name="connsiteY16" fmla="*/ 0 h 1141412"/>
                <a:gd name="connsiteX17" fmla="*/ 735012 w 1022350"/>
                <a:gd name="connsiteY17" fmla="*/ 180447 h 1141412"/>
                <a:gd name="connsiteX18" fmla="*/ 735012 w 1022350"/>
                <a:gd name="connsiteY18" fmla="*/ 225935 h 1141412"/>
                <a:gd name="connsiteX19" fmla="*/ 733886 w 1022350"/>
                <a:gd name="connsiteY19" fmla="*/ 226311 h 1141412"/>
                <a:gd name="connsiteX20" fmla="*/ 735012 w 1022350"/>
                <a:gd name="connsiteY20" fmla="*/ 239844 h 1141412"/>
                <a:gd name="connsiteX21" fmla="*/ 735012 w 1022350"/>
                <a:gd name="connsiteY21" fmla="*/ 353375 h 1141412"/>
                <a:gd name="connsiteX22" fmla="*/ 519256 w 1022350"/>
                <a:gd name="connsiteY22" fmla="*/ 569912 h 1141412"/>
                <a:gd name="connsiteX23" fmla="*/ 496743 w 1022350"/>
                <a:gd name="connsiteY23" fmla="*/ 569912 h 1141412"/>
                <a:gd name="connsiteX24" fmla="*/ 280987 w 1022350"/>
                <a:gd name="connsiteY24" fmla="*/ 353375 h 1141412"/>
                <a:gd name="connsiteX25" fmla="*/ 280987 w 1022350"/>
                <a:gd name="connsiteY25" fmla="*/ 239844 h 1141412"/>
                <a:gd name="connsiteX26" fmla="*/ 281362 w 1022350"/>
                <a:gd name="connsiteY26" fmla="*/ 235333 h 1141412"/>
                <a:gd name="connsiteX27" fmla="*/ 280987 w 1022350"/>
                <a:gd name="connsiteY27" fmla="*/ 235333 h 1141412"/>
                <a:gd name="connsiteX28" fmla="*/ 280987 w 1022350"/>
                <a:gd name="connsiteY28" fmla="*/ 180447 h 1141412"/>
                <a:gd name="connsiteX29" fmla="*/ 461096 w 1022350"/>
                <a:gd name="connsiteY29" fmla="*/ 0 h 114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22350" h="1141412">
                  <a:moveTo>
                    <a:pt x="301376" y="585787"/>
                  </a:moveTo>
                  <a:cubicBezTo>
                    <a:pt x="301376" y="585787"/>
                    <a:pt x="301376" y="585787"/>
                    <a:pt x="434611" y="1005134"/>
                  </a:cubicBezTo>
                  <a:cubicBezTo>
                    <a:pt x="434611" y="1005134"/>
                    <a:pt x="434611" y="1005134"/>
                    <a:pt x="479274" y="615821"/>
                  </a:cubicBezTo>
                  <a:cubicBezTo>
                    <a:pt x="479274" y="615821"/>
                    <a:pt x="479274" y="615821"/>
                    <a:pt x="543077" y="615821"/>
                  </a:cubicBezTo>
                  <a:cubicBezTo>
                    <a:pt x="543077" y="615821"/>
                    <a:pt x="543077" y="615821"/>
                    <a:pt x="587739" y="1005509"/>
                  </a:cubicBezTo>
                  <a:cubicBezTo>
                    <a:pt x="587739" y="1005509"/>
                    <a:pt x="587739" y="1005509"/>
                    <a:pt x="720974" y="585787"/>
                  </a:cubicBezTo>
                  <a:cubicBezTo>
                    <a:pt x="720974" y="585787"/>
                    <a:pt x="961549" y="651861"/>
                    <a:pt x="979564" y="657117"/>
                  </a:cubicBezTo>
                  <a:cubicBezTo>
                    <a:pt x="1021599" y="668755"/>
                    <a:pt x="1022350" y="689028"/>
                    <a:pt x="1022350" y="729949"/>
                  </a:cubicBezTo>
                  <a:cubicBezTo>
                    <a:pt x="1022350" y="729949"/>
                    <a:pt x="1022350" y="729949"/>
                    <a:pt x="1022350" y="1116634"/>
                  </a:cubicBezTo>
                  <a:cubicBezTo>
                    <a:pt x="1022350" y="1130149"/>
                    <a:pt x="1011091" y="1141412"/>
                    <a:pt x="997204" y="1141412"/>
                  </a:cubicBezTo>
                  <a:cubicBezTo>
                    <a:pt x="997204" y="1141412"/>
                    <a:pt x="997204" y="1141412"/>
                    <a:pt x="25146" y="1141412"/>
                  </a:cubicBezTo>
                  <a:cubicBezTo>
                    <a:pt x="11259" y="1141412"/>
                    <a:pt x="0" y="1130149"/>
                    <a:pt x="0" y="1116634"/>
                  </a:cubicBezTo>
                  <a:cubicBezTo>
                    <a:pt x="0" y="1116634"/>
                    <a:pt x="0" y="1116634"/>
                    <a:pt x="0" y="729949"/>
                  </a:cubicBezTo>
                  <a:cubicBezTo>
                    <a:pt x="0" y="689028"/>
                    <a:pt x="751" y="668755"/>
                    <a:pt x="42786" y="657117"/>
                  </a:cubicBezTo>
                  <a:cubicBezTo>
                    <a:pt x="60801" y="651861"/>
                    <a:pt x="301376" y="585787"/>
                    <a:pt x="301376" y="585787"/>
                  </a:cubicBezTo>
                  <a:close/>
                  <a:moveTo>
                    <a:pt x="461096" y="0"/>
                  </a:moveTo>
                  <a:cubicBezTo>
                    <a:pt x="461096" y="0"/>
                    <a:pt x="461096" y="0"/>
                    <a:pt x="554903" y="0"/>
                  </a:cubicBezTo>
                  <a:cubicBezTo>
                    <a:pt x="653963" y="0"/>
                    <a:pt x="735012" y="81201"/>
                    <a:pt x="735012" y="180447"/>
                  </a:cubicBezTo>
                  <a:cubicBezTo>
                    <a:pt x="735012" y="180447"/>
                    <a:pt x="735012" y="180447"/>
                    <a:pt x="735012" y="225935"/>
                  </a:cubicBezTo>
                  <a:cubicBezTo>
                    <a:pt x="734637" y="225935"/>
                    <a:pt x="734262" y="226311"/>
                    <a:pt x="733886" y="226311"/>
                  </a:cubicBezTo>
                  <a:cubicBezTo>
                    <a:pt x="734262" y="230822"/>
                    <a:pt x="735012" y="235333"/>
                    <a:pt x="735012" y="239844"/>
                  </a:cubicBezTo>
                  <a:cubicBezTo>
                    <a:pt x="735012" y="239844"/>
                    <a:pt x="735012" y="239844"/>
                    <a:pt x="735012" y="353375"/>
                  </a:cubicBezTo>
                  <a:cubicBezTo>
                    <a:pt x="735012" y="472922"/>
                    <a:pt x="638203" y="569912"/>
                    <a:pt x="519256" y="569912"/>
                  </a:cubicBezTo>
                  <a:cubicBezTo>
                    <a:pt x="519256" y="569912"/>
                    <a:pt x="519256" y="569912"/>
                    <a:pt x="496743" y="569912"/>
                  </a:cubicBezTo>
                  <a:cubicBezTo>
                    <a:pt x="377796" y="569912"/>
                    <a:pt x="280987" y="472922"/>
                    <a:pt x="280987" y="353375"/>
                  </a:cubicBezTo>
                  <a:cubicBezTo>
                    <a:pt x="280987" y="353375"/>
                    <a:pt x="280987" y="353375"/>
                    <a:pt x="280987" y="239844"/>
                  </a:cubicBezTo>
                  <a:cubicBezTo>
                    <a:pt x="280987" y="238340"/>
                    <a:pt x="281362" y="236837"/>
                    <a:pt x="281362" y="235333"/>
                  </a:cubicBezTo>
                  <a:cubicBezTo>
                    <a:pt x="281362" y="235333"/>
                    <a:pt x="281362" y="235333"/>
                    <a:pt x="280987" y="235333"/>
                  </a:cubicBezTo>
                  <a:cubicBezTo>
                    <a:pt x="280987" y="235333"/>
                    <a:pt x="280987" y="235333"/>
                    <a:pt x="280987" y="180447"/>
                  </a:cubicBezTo>
                  <a:cubicBezTo>
                    <a:pt x="280987" y="81201"/>
                    <a:pt x="362036" y="0"/>
                    <a:pt x="461096"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p>
          </p:txBody>
        </p:sp>
        <p:sp>
          <p:nvSpPr>
            <p:cNvPr id="103" name="フリーフォーム 102"/>
            <p:cNvSpPr>
              <a:spLocks/>
            </p:cNvSpPr>
            <p:nvPr/>
          </p:nvSpPr>
          <p:spPr bwMode="gray">
            <a:xfrm>
              <a:off x="-968376" y="2979738"/>
              <a:ext cx="382588" cy="409575"/>
            </a:xfrm>
            <a:custGeom>
              <a:avLst/>
              <a:gdLst>
                <a:gd name="connsiteX0" fmla="*/ 177416 w 382588"/>
                <a:gd name="connsiteY0" fmla="*/ 180975 h 409575"/>
                <a:gd name="connsiteX1" fmla="*/ 208923 w 382588"/>
                <a:gd name="connsiteY1" fmla="*/ 180975 h 409575"/>
                <a:gd name="connsiteX2" fmla="*/ 226177 w 382588"/>
                <a:gd name="connsiteY2" fmla="*/ 216518 h 409575"/>
                <a:gd name="connsiteX3" fmla="*/ 311697 w 382588"/>
                <a:gd name="connsiteY3" fmla="*/ 247198 h 409575"/>
                <a:gd name="connsiteX4" fmla="*/ 314697 w 382588"/>
                <a:gd name="connsiteY4" fmla="*/ 247198 h 409575"/>
                <a:gd name="connsiteX5" fmla="*/ 382588 w 382588"/>
                <a:gd name="connsiteY5" fmla="*/ 218763 h 409575"/>
                <a:gd name="connsiteX6" fmla="*/ 382588 w 382588"/>
                <a:gd name="connsiteY6" fmla="*/ 229988 h 409575"/>
                <a:gd name="connsiteX7" fmla="*/ 202547 w 382588"/>
                <a:gd name="connsiteY7" fmla="*/ 409575 h 409575"/>
                <a:gd name="connsiteX8" fmla="*/ 180041 w 382588"/>
                <a:gd name="connsiteY8" fmla="*/ 409575 h 409575"/>
                <a:gd name="connsiteX9" fmla="*/ 0 w 382588"/>
                <a:gd name="connsiteY9" fmla="*/ 229988 h 409575"/>
                <a:gd name="connsiteX10" fmla="*/ 0 w 382588"/>
                <a:gd name="connsiteY10" fmla="*/ 213151 h 409575"/>
                <a:gd name="connsiteX11" fmla="*/ 3751 w 382588"/>
                <a:gd name="connsiteY11" fmla="*/ 218763 h 409575"/>
                <a:gd name="connsiteX12" fmla="*/ 71642 w 382588"/>
                <a:gd name="connsiteY12" fmla="*/ 247198 h 409575"/>
                <a:gd name="connsiteX13" fmla="*/ 74642 w 382588"/>
                <a:gd name="connsiteY13" fmla="*/ 247198 h 409575"/>
                <a:gd name="connsiteX14" fmla="*/ 160537 w 382588"/>
                <a:gd name="connsiteY14" fmla="*/ 216518 h 409575"/>
                <a:gd name="connsiteX15" fmla="*/ 177416 w 382588"/>
                <a:gd name="connsiteY15" fmla="*/ 180975 h 409575"/>
                <a:gd name="connsiteX16" fmla="*/ 311703 w 382588"/>
                <a:gd name="connsiteY16" fmla="*/ 119062 h 409575"/>
                <a:gd name="connsiteX17" fmla="*/ 316553 w 382588"/>
                <a:gd name="connsiteY17" fmla="*/ 119062 h 409575"/>
                <a:gd name="connsiteX18" fmla="*/ 382588 w 382588"/>
                <a:gd name="connsiteY18" fmla="*/ 147924 h 409575"/>
                <a:gd name="connsiteX19" fmla="*/ 382588 w 382588"/>
                <a:gd name="connsiteY19" fmla="*/ 175661 h 409575"/>
                <a:gd name="connsiteX20" fmla="*/ 367292 w 382588"/>
                <a:gd name="connsiteY20" fmla="*/ 204523 h 409575"/>
                <a:gd name="connsiteX21" fmla="*/ 312076 w 382588"/>
                <a:gd name="connsiteY21" fmla="*/ 226262 h 409575"/>
                <a:gd name="connsiteX22" fmla="*/ 241936 w 382588"/>
                <a:gd name="connsiteY22" fmla="*/ 202274 h 409575"/>
                <a:gd name="connsiteX23" fmla="*/ 228878 w 382588"/>
                <a:gd name="connsiteY23" fmla="*/ 165166 h 409575"/>
                <a:gd name="connsiteX24" fmla="*/ 311703 w 382588"/>
                <a:gd name="connsiteY24" fmla="*/ 119062 h 409575"/>
                <a:gd name="connsiteX25" fmla="*/ 71431 w 382588"/>
                <a:gd name="connsiteY25" fmla="*/ 119062 h 409575"/>
                <a:gd name="connsiteX26" fmla="*/ 76688 w 382588"/>
                <a:gd name="connsiteY26" fmla="*/ 119062 h 409575"/>
                <a:gd name="connsiteX27" fmla="*/ 160049 w 382588"/>
                <a:gd name="connsiteY27" fmla="*/ 165166 h 409575"/>
                <a:gd name="connsiteX28" fmla="*/ 146906 w 382588"/>
                <a:gd name="connsiteY28" fmla="*/ 202274 h 409575"/>
                <a:gd name="connsiteX29" fmla="*/ 75561 w 382588"/>
                <a:gd name="connsiteY29" fmla="*/ 226262 h 409575"/>
                <a:gd name="connsiteX30" fmla="*/ 20363 w 382588"/>
                <a:gd name="connsiteY30" fmla="*/ 204523 h 409575"/>
                <a:gd name="connsiteX31" fmla="*/ 3466 w 382588"/>
                <a:gd name="connsiteY31" fmla="*/ 152422 h 409575"/>
                <a:gd name="connsiteX32" fmla="*/ 71431 w 382588"/>
                <a:gd name="connsiteY32" fmla="*/ 119062 h 409575"/>
                <a:gd name="connsiteX33" fmla="*/ 242681 w 382588"/>
                <a:gd name="connsiteY33" fmla="*/ 0 h 409575"/>
                <a:gd name="connsiteX34" fmla="*/ 380713 w 382588"/>
                <a:gd name="connsiteY34" fmla="*/ 101020 h 409575"/>
                <a:gd name="connsiteX35" fmla="*/ 382588 w 382588"/>
                <a:gd name="connsiteY35" fmla="*/ 116041 h 409575"/>
                <a:gd name="connsiteX36" fmla="*/ 382588 w 382588"/>
                <a:gd name="connsiteY36" fmla="*/ 118670 h 409575"/>
                <a:gd name="connsiteX37" fmla="*/ 316948 w 382588"/>
                <a:gd name="connsiteY37" fmla="*/ 98767 h 409575"/>
                <a:gd name="connsiteX38" fmla="*/ 311322 w 382588"/>
                <a:gd name="connsiteY38" fmla="*/ 98767 h 409575"/>
                <a:gd name="connsiteX39" fmla="*/ 216800 w 382588"/>
                <a:gd name="connsiteY39" fmla="*/ 139700 h 409575"/>
                <a:gd name="connsiteX40" fmla="*/ 169914 w 382588"/>
                <a:gd name="connsiteY40" fmla="*/ 139700 h 409575"/>
                <a:gd name="connsiteX41" fmla="*/ 75017 w 382588"/>
                <a:gd name="connsiteY41" fmla="*/ 98767 h 409575"/>
                <a:gd name="connsiteX42" fmla="*/ 69766 w 382588"/>
                <a:gd name="connsiteY42" fmla="*/ 98767 h 409575"/>
                <a:gd name="connsiteX43" fmla="*/ 0 w 382588"/>
                <a:gd name="connsiteY43" fmla="*/ 121674 h 409575"/>
                <a:gd name="connsiteX44" fmla="*/ 0 w 382588"/>
                <a:gd name="connsiteY44" fmla="*/ 116041 h 409575"/>
                <a:gd name="connsiteX45" fmla="*/ 2251 w 382588"/>
                <a:gd name="connsiteY45" fmla="*/ 94636 h 409575"/>
                <a:gd name="connsiteX46" fmla="*/ 93021 w 382588"/>
                <a:gd name="connsiteY46" fmla="*/ 14271 h 409575"/>
                <a:gd name="connsiteX47" fmla="*/ 150035 w 382588"/>
                <a:gd name="connsiteY47" fmla="*/ 35676 h 409575"/>
                <a:gd name="connsiteX48" fmla="*/ 242681 w 382588"/>
                <a:gd name="connsiteY48" fmla="*/ 0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82588" h="409575">
                  <a:moveTo>
                    <a:pt x="177416" y="180975"/>
                  </a:moveTo>
                  <a:cubicBezTo>
                    <a:pt x="177416" y="180975"/>
                    <a:pt x="177416" y="180975"/>
                    <a:pt x="208923" y="180975"/>
                  </a:cubicBezTo>
                  <a:cubicBezTo>
                    <a:pt x="211174" y="192573"/>
                    <a:pt x="216050" y="205294"/>
                    <a:pt x="226177" y="216518"/>
                  </a:cubicBezTo>
                  <a:cubicBezTo>
                    <a:pt x="244181" y="236722"/>
                    <a:pt x="273063" y="246824"/>
                    <a:pt x="311697" y="247198"/>
                  </a:cubicBezTo>
                  <a:cubicBezTo>
                    <a:pt x="312447" y="247198"/>
                    <a:pt x="313572" y="247198"/>
                    <a:pt x="314697" y="247198"/>
                  </a:cubicBezTo>
                  <a:cubicBezTo>
                    <a:pt x="349956" y="247198"/>
                    <a:pt x="370960" y="231858"/>
                    <a:pt x="382588" y="218763"/>
                  </a:cubicBezTo>
                  <a:cubicBezTo>
                    <a:pt x="382588" y="218763"/>
                    <a:pt x="382588" y="218763"/>
                    <a:pt x="382588" y="229988"/>
                  </a:cubicBezTo>
                  <a:cubicBezTo>
                    <a:pt x="382588" y="328761"/>
                    <a:pt x="301569" y="409575"/>
                    <a:pt x="202547" y="409575"/>
                  </a:cubicBezTo>
                  <a:cubicBezTo>
                    <a:pt x="202547" y="409575"/>
                    <a:pt x="202547" y="409575"/>
                    <a:pt x="180041" y="409575"/>
                  </a:cubicBezTo>
                  <a:cubicBezTo>
                    <a:pt x="81019" y="409575"/>
                    <a:pt x="0" y="328761"/>
                    <a:pt x="0" y="229988"/>
                  </a:cubicBezTo>
                  <a:cubicBezTo>
                    <a:pt x="0" y="229988"/>
                    <a:pt x="0" y="229988"/>
                    <a:pt x="0" y="213151"/>
                  </a:cubicBezTo>
                  <a:cubicBezTo>
                    <a:pt x="1500" y="215022"/>
                    <a:pt x="2251" y="216893"/>
                    <a:pt x="3751" y="218763"/>
                  </a:cubicBezTo>
                  <a:cubicBezTo>
                    <a:pt x="15379" y="231858"/>
                    <a:pt x="36383" y="247198"/>
                    <a:pt x="71642" y="247198"/>
                  </a:cubicBezTo>
                  <a:cubicBezTo>
                    <a:pt x="72767" y="247198"/>
                    <a:pt x="73892" y="247198"/>
                    <a:pt x="74642" y="247198"/>
                  </a:cubicBezTo>
                  <a:cubicBezTo>
                    <a:pt x="113651" y="246824"/>
                    <a:pt x="142533" y="236722"/>
                    <a:pt x="160537" y="216518"/>
                  </a:cubicBezTo>
                  <a:cubicBezTo>
                    <a:pt x="170664" y="205294"/>
                    <a:pt x="175540" y="192573"/>
                    <a:pt x="177416" y="180975"/>
                  </a:cubicBezTo>
                  <a:close/>
                  <a:moveTo>
                    <a:pt x="311703" y="119062"/>
                  </a:moveTo>
                  <a:cubicBezTo>
                    <a:pt x="313195" y="119062"/>
                    <a:pt x="315060" y="119062"/>
                    <a:pt x="316553" y="119062"/>
                  </a:cubicBezTo>
                  <a:cubicBezTo>
                    <a:pt x="359830" y="120187"/>
                    <a:pt x="377365" y="138178"/>
                    <a:pt x="382588" y="147924"/>
                  </a:cubicBezTo>
                  <a:lnTo>
                    <a:pt x="382588" y="175661"/>
                  </a:lnTo>
                  <a:cubicBezTo>
                    <a:pt x="379976" y="185032"/>
                    <a:pt x="375126" y="195527"/>
                    <a:pt x="367292" y="204523"/>
                  </a:cubicBezTo>
                  <a:cubicBezTo>
                    <a:pt x="354234" y="219516"/>
                    <a:pt x="335580" y="227012"/>
                    <a:pt x="312076" y="226262"/>
                  </a:cubicBezTo>
                  <a:cubicBezTo>
                    <a:pt x="279618" y="225888"/>
                    <a:pt x="255740" y="218016"/>
                    <a:pt x="241936" y="202274"/>
                  </a:cubicBezTo>
                  <a:cubicBezTo>
                    <a:pt x="227013" y="185406"/>
                    <a:pt x="228505" y="165915"/>
                    <a:pt x="228878" y="165166"/>
                  </a:cubicBezTo>
                  <a:cubicBezTo>
                    <a:pt x="228878" y="164416"/>
                    <a:pt x="234102" y="119062"/>
                    <a:pt x="311703" y="119062"/>
                  </a:cubicBezTo>
                  <a:close/>
                  <a:moveTo>
                    <a:pt x="71431" y="119062"/>
                  </a:moveTo>
                  <a:cubicBezTo>
                    <a:pt x="73308" y="119062"/>
                    <a:pt x="74810" y="119062"/>
                    <a:pt x="76688" y="119062"/>
                  </a:cubicBezTo>
                  <a:cubicBezTo>
                    <a:pt x="154416" y="119062"/>
                    <a:pt x="160049" y="164416"/>
                    <a:pt x="160049" y="165166"/>
                  </a:cubicBezTo>
                  <a:cubicBezTo>
                    <a:pt x="160049" y="165915"/>
                    <a:pt x="161926" y="185406"/>
                    <a:pt x="146906" y="202274"/>
                  </a:cubicBezTo>
                  <a:cubicBezTo>
                    <a:pt x="132637" y="218016"/>
                    <a:pt x="108605" y="225888"/>
                    <a:pt x="75561" y="226262"/>
                  </a:cubicBezTo>
                  <a:cubicBezTo>
                    <a:pt x="52280" y="227012"/>
                    <a:pt x="33505" y="219516"/>
                    <a:pt x="20363" y="204523"/>
                  </a:cubicBezTo>
                  <a:cubicBezTo>
                    <a:pt x="4592" y="186531"/>
                    <a:pt x="1588" y="163292"/>
                    <a:pt x="3466" y="152422"/>
                  </a:cubicBezTo>
                  <a:cubicBezTo>
                    <a:pt x="4592" y="146050"/>
                    <a:pt x="19987" y="120561"/>
                    <a:pt x="71431" y="119062"/>
                  </a:cubicBezTo>
                  <a:close/>
                  <a:moveTo>
                    <a:pt x="242681" y="0"/>
                  </a:moveTo>
                  <a:cubicBezTo>
                    <a:pt x="305695" y="0"/>
                    <a:pt x="358583" y="42060"/>
                    <a:pt x="380713" y="101020"/>
                  </a:cubicBezTo>
                  <a:cubicBezTo>
                    <a:pt x="381463" y="106277"/>
                    <a:pt x="382588" y="111159"/>
                    <a:pt x="382588" y="116041"/>
                  </a:cubicBezTo>
                  <a:lnTo>
                    <a:pt x="382588" y="118670"/>
                  </a:lnTo>
                  <a:cubicBezTo>
                    <a:pt x="369085" y="108531"/>
                    <a:pt x="348455" y="99518"/>
                    <a:pt x="316948" y="98767"/>
                  </a:cubicBezTo>
                  <a:cubicBezTo>
                    <a:pt x="315073" y="98767"/>
                    <a:pt x="313197" y="98767"/>
                    <a:pt x="311322" y="98767"/>
                  </a:cubicBezTo>
                  <a:cubicBezTo>
                    <a:pt x="257309" y="98767"/>
                    <a:pt x="229178" y="119421"/>
                    <a:pt x="216800" y="139700"/>
                  </a:cubicBezTo>
                  <a:cubicBezTo>
                    <a:pt x="216800" y="139700"/>
                    <a:pt x="216800" y="139700"/>
                    <a:pt x="169914" y="139700"/>
                  </a:cubicBezTo>
                  <a:cubicBezTo>
                    <a:pt x="157161" y="119421"/>
                    <a:pt x="129405" y="98767"/>
                    <a:pt x="75017" y="98767"/>
                  </a:cubicBezTo>
                  <a:cubicBezTo>
                    <a:pt x="73142" y="98767"/>
                    <a:pt x="71642" y="98767"/>
                    <a:pt x="69766" y="98767"/>
                  </a:cubicBezTo>
                  <a:cubicBezTo>
                    <a:pt x="34883" y="99893"/>
                    <a:pt x="13128" y="110033"/>
                    <a:pt x="0" y="121674"/>
                  </a:cubicBezTo>
                  <a:cubicBezTo>
                    <a:pt x="0" y="121674"/>
                    <a:pt x="0" y="121674"/>
                    <a:pt x="0" y="116041"/>
                  </a:cubicBezTo>
                  <a:cubicBezTo>
                    <a:pt x="0" y="108906"/>
                    <a:pt x="1500" y="101771"/>
                    <a:pt x="2251" y="94636"/>
                  </a:cubicBezTo>
                  <a:cubicBezTo>
                    <a:pt x="10878" y="48820"/>
                    <a:pt x="48011" y="14271"/>
                    <a:pt x="93021" y="14271"/>
                  </a:cubicBezTo>
                  <a:cubicBezTo>
                    <a:pt x="114776" y="14271"/>
                    <a:pt x="134281" y="22532"/>
                    <a:pt x="150035" y="35676"/>
                  </a:cubicBezTo>
                  <a:cubicBezTo>
                    <a:pt x="175540" y="13519"/>
                    <a:pt x="207423" y="0"/>
                    <a:pt x="242681"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p>
          </p:txBody>
        </p:sp>
      </p:grpSp>
      <p:pic>
        <p:nvPicPr>
          <p:cNvPr id="104" name="図 10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35735" y="4248645"/>
            <a:ext cx="723928" cy="723928"/>
          </a:xfrm>
          <a:prstGeom prst="rect">
            <a:avLst/>
          </a:prstGeom>
        </p:spPr>
      </p:pic>
      <p:sp>
        <p:nvSpPr>
          <p:cNvPr id="108" name="正方形/長方形 107"/>
          <p:cNvSpPr/>
          <p:nvPr/>
        </p:nvSpPr>
        <p:spPr bwMode="auto">
          <a:xfrm>
            <a:off x="10004492" y="3405050"/>
            <a:ext cx="1636969" cy="602061"/>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333" dirty="0">
                <a:latin typeface="+mj-ea"/>
                <a:ea typeface="+mj-ea"/>
              </a:rPr>
              <a:t>事前にお客様との合意が必要です。</a:t>
            </a:r>
          </a:p>
        </p:txBody>
      </p:sp>
      <p:sp>
        <p:nvSpPr>
          <p:cNvPr id="109" name="角丸四角形 108"/>
          <p:cNvSpPr/>
          <p:nvPr/>
        </p:nvSpPr>
        <p:spPr bwMode="auto">
          <a:xfrm>
            <a:off x="9798082" y="3134784"/>
            <a:ext cx="716884" cy="309739"/>
          </a:xfrm>
          <a:prstGeom prst="roundRect">
            <a:avLst>
              <a:gd name="adj" fmla="val 50000"/>
            </a:avLst>
          </a:prstGeom>
          <a:solidFill>
            <a:schemeClr val="accent2">
              <a:lumMod val="10000"/>
              <a:lumOff val="90000"/>
            </a:schemeClr>
          </a:solidFill>
          <a:ln>
            <a:solidFill>
              <a:srgbClr val="FF0000"/>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solidFill>
                  <a:srgbClr val="FF0000"/>
                </a:solidFill>
                <a:latin typeface="+mj-ea"/>
                <a:ea typeface="+mj-ea"/>
              </a:rPr>
              <a:t>注意</a:t>
            </a:r>
          </a:p>
        </p:txBody>
      </p:sp>
      <p:sp>
        <p:nvSpPr>
          <p:cNvPr id="112" name="テキスト ボックス 111"/>
          <p:cNvSpPr txBox="1"/>
          <p:nvPr/>
        </p:nvSpPr>
        <p:spPr>
          <a:xfrm>
            <a:off x="9231460" y="4811076"/>
            <a:ext cx="1213794" cy="297454"/>
          </a:xfrm>
          <a:prstGeom prst="rect">
            <a:avLst/>
          </a:prstGeom>
          <a:noFill/>
        </p:spPr>
        <p:txBody>
          <a:bodyPr wrap="none" rtlCol="0">
            <a:spAutoFit/>
          </a:bodyPr>
          <a:lstStyle/>
          <a:p>
            <a:r>
              <a:rPr lang="ja-JP" altLang="en-US" sz="1333" b="1" dirty="0"/>
              <a:t>納品物の提出</a:t>
            </a:r>
          </a:p>
        </p:txBody>
      </p:sp>
      <p:cxnSp>
        <p:nvCxnSpPr>
          <p:cNvPr id="117" name="直線矢印コネクタ 116"/>
          <p:cNvCxnSpPr/>
          <p:nvPr/>
        </p:nvCxnSpPr>
        <p:spPr bwMode="auto">
          <a:xfrm>
            <a:off x="9040235" y="5143616"/>
            <a:ext cx="1658245" cy="0"/>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20" name="テキスト ボックス 119"/>
          <p:cNvSpPr txBox="1"/>
          <p:nvPr/>
        </p:nvSpPr>
        <p:spPr>
          <a:xfrm>
            <a:off x="10748992" y="5328510"/>
            <a:ext cx="699230" cy="297454"/>
          </a:xfrm>
          <a:prstGeom prst="rect">
            <a:avLst/>
          </a:prstGeom>
          <a:noFill/>
        </p:spPr>
        <p:txBody>
          <a:bodyPr wrap="none" rtlCol="0">
            <a:spAutoFit/>
          </a:bodyPr>
          <a:lstStyle/>
          <a:p>
            <a:r>
              <a:rPr lang="ja-JP" altLang="en-US" sz="1333" b="1" dirty="0"/>
              <a:t>お客様</a:t>
            </a:r>
          </a:p>
        </p:txBody>
      </p:sp>
      <p:sp>
        <p:nvSpPr>
          <p:cNvPr id="121" name="テキスト ボックス 120"/>
          <p:cNvSpPr txBox="1"/>
          <p:nvPr/>
        </p:nvSpPr>
        <p:spPr>
          <a:xfrm>
            <a:off x="7945770" y="5383303"/>
            <a:ext cx="1213794" cy="297454"/>
          </a:xfrm>
          <a:prstGeom prst="rect">
            <a:avLst/>
          </a:prstGeom>
          <a:noFill/>
        </p:spPr>
        <p:txBody>
          <a:bodyPr wrap="none" rtlCol="0">
            <a:spAutoFit/>
          </a:bodyPr>
          <a:lstStyle/>
          <a:p>
            <a:pPr algn="ctr"/>
            <a:r>
              <a:rPr lang="ja-JP" altLang="en-US" sz="1333" b="1" dirty="0"/>
              <a:t>プロジェクト</a:t>
            </a:r>
          </a:p>
        </p:txBody>
      </p:sp>
    </p:spTree>
    <p:extLst>
      <p:ext uri="{BB962C8B-B14F-4D97-AF65-F5344CB8AC3E}">
        <p14:creationId xmlns:p14="http://schemas.microsoft.com/office/powerpoint/2010/main" val="30257527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正方形/長方形 37"/>
          <p:cNvSpPr/>
          <p:nvPr/>
        </p:nvSpPr>
        <p:spPr bwMode="auto">
          <a:xfrm>
            <a:off x="3013449" y="814630"/>
            <a:ext cx="8937251" cy="497431"/>
          </a:xfrm>
          <a:prstGeom prst="rect">
            <a:avLst/>
          </a:prstGeom>
          <a:solidFill>
            <a:schemeClr val="accent2">
              <a:lumMod val="10000"/>
              <a:lumOff val="9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① </a:t>
            </a:r>
            <a:r>
              <a:rPr lang="ja-JP" altLang="en-US" sz="2400" b="1" dirty="0">
                <a:latin typeface="+mj-ea"/>
              </a:rPr>
              <a:t>事例 ～ サービス停止の影響範囲の調査</a:t>
            </a:r>
            <a:endParaRPr lang="ja-JP" altLang="en-US" sz="2400" b="1" dirty="0">
              <a:latin typeface="+mj-ea"/>
              <a:ea typeface="+mj-ea"/>
            </a:endParaRPr>
          </a:p>
        </p:txBody>
      </p:sp>
      <p:sp>
        <p:nvSpPr>
          <p:cNvPr id="2" name="タイトル 1"/>
          <p:cNvSpPr>
            <a:spLocks noGrp="1"/>
          </p:cNvSpPr>
          <p:nvPr>
            <p:ph type="title"/>
          </p:nvPr>
        </p:nvSpPr>
        <p:spPr/>
        <p:txBody>
          <a:bodyPr/>
          <a:lstStyle/>
          <a:p>
            <a:r>
              <a:rPr lang="en-US" altLang="ja-JP" dirty="0"/>
              <a:t>Step 1</a:t>
            </a:r>
            <a:r>
              <a:rPr lang="ja-JP" altLang="en-US" dirty="0"/>
              <a:t>：設計情報の一元管理</a:t>
            </a:r>
            <a:endParaRPr kumimoji="1" lang="ja-JP" altLang="en-US" dirty="0"/>
          </a:p>
        </p:txBody>
      </p:sp>
      <p:sp>
        <p:nvSpPr>
          <p:cNvPr id="12" name="正方形/長方形 11"/>
          <p:cNvSpPr/>
          <p:nvPr/>
        </p:nvSpPr>
        <p:spPr bwMode="auto">
          <a:xfrm>
            <a:off x="3013449" y="1312061"/>
            <a:ext cx="8937252" cy="514394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2" spcCol="0" rtlCol="0" fromWordArt="0" anchor="t" anchorCtr="0" forceAA="0" compatLnSpc="1">
            <a:prstTxWarp prst="textNoShape">
              <a:avLst/>
            </a:prstTxWarp>
            <a:noAutofit/>
          </a:bodyPr>
          <a:lstStyle/>
          <a:p>
            <a:endParaRPr lang="en-US" altLang="ja-JP" sz="1067" b="1" dirty="0">
              <a:latin typeface="+mj-ea"/>
              <a:ea typeface="+mj-ea"/>
            </a:endParaRPr>
          </a:p>
          <a:p>
            <a:r>
              <a:rPr lang="ja-JP" altLang="en-US" sz="1867" b="1" dirty="0">
                <a:latin typeface="+mj-ea"/>
                <a:ea typeface="+mj-ea"/>
              </a:rPr>
              <a:t>ここで、</a:t>
            </a:r>
            <a:r>
              <a:rPr lang="en-US" altLang="ja-JP" sz="1867" b="1" dirty="0">
                <a:latin typeface="+mj-ea"/>
                <a:ea typeface="+mj-ea"/>
              </a:rPr>
              <a:t>CMDB</a:t>
            </a:r>
            <a:r>
              <a:rPr lang="ja-JP" altLang="en-US" sz="1867" b="1" dirty="0">
                <a:latin typeface="+mj-ea"/>
                <a:ea typeface="+mj-ea"/>
              </a:rPr>
              <a:t>を利用したサービス停止の影響範囲の調査の事例を紹介します。</a:t>
            </a:r>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p:txBody>
      </p:sp>
      <p:graphicFrame>
        <p:nvGraphicFramePr>
          <p:cNvPr id="15" name="表 14"/>
          <p:cNvGraphicFramePr>
            <a:graphicFrameLocks noGrp="1"/>
          </p:cNvGraphicFramePr>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a:latin typeface="Meiryo UI" panose="020B0604030504040204" pitchFamily="50" charset="-128"/>
                          <a:ea typeface="Meiryo UI" panose="020B0604030504040204" pitchFamily="50" charset="-128"/>
                          <a:cs typeface="Meiryo UI" panose="020B0604030504040204" pitchFamily="50" charset="-128"/>
                        </a:rPr>
                        <a:t>実施するタスク</a:t>
                      </a: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557588380"/>
                  </a:ext>
                </a:extLst>
              </a:tr>
            </a:tbl>
          </a:graphicData>
        </a:graphic>
      </p:graphicFrame>
      <p:sp>
        <p:nvSpPr>
          <p:cNvPr id="16" name="下矢印 15"/>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9" name="下矢印 18"/>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1" name="下矢印 20"/>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4" name="下矢印 13"/>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角丸四角形 16"/>
          <p:cNvSpPr/>
          <p:nvPr/>
        </p:nvSpPr>
        <p:spPr bwMode="auto">
          <a:xfrm>
            <a:off x="423881" y="240046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設計情報の正規化</a:t>
            </a:r>
          </a:p>
        </p:txBody>
      </p:sp>
      <p:sp>
        <p:nvSpPr>
          <p:cNvPr id="20" name="角丸四角形 19"/>
          <p:cNvSpPr/>
          <p:nvPr/>
        </p:nvSpPr>
        <p:spPr bwMode="auto">
          <a:xfrm>
            <a:off x="423879" y="4307729"/>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への</a:t>
            </a:r>
            <a:endParaRPr lang="en-US" altLang="ja-JP" sz="1600" b="1" dirty="0"/>
          </a:p>
          <a:p>
            <a:pPr algn="ctr"/>
            <a:r>
              <a:rPr lang="ja-JP" altLang="en-US" sz="1600" b="1" dirty="0"/>
              <a:t>情報投入</a:t>
            </a:r>
          </a:p>
        </p:txBody>
      </p:sp>
      <p:sp>
        <p:nvSpPr>
          <p:cNvPr id="42" name="角丸四角形 41"/>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43" name="角丸四角形 42"/>
          <p:cNvSpPr/>
          <p:nvPr/>
        </p:nvSpPr>
        <p:spPr bwMode="auto">
          <a:xfrm>
            <a:off x="431373" y="143508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設計情報の管理帳票の収集</a:t>
            </a:r>
          </a:p>
        </p:txBody>
      </p:sp>
      <p:sp>
        <p:nvSpPr>
          <p:cNvPr id="18" name="角丸四角形 17"/>
          <p:cNvSpPr/>
          <p:nvPr/>
        </p:nvSpPr>
        <p:spPr bwMode="auto">
          <a:xfrm>
            <a:off x="431373" y="33408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Exastro</a:t>
            </a:r>
            <a:r>
              <a:rPr lang="en-US" altLang="ja-JP" sz="1600" b="1" dirty="0"/>
              <a:t> IT Automation</a:t>
            </a:r>
            <a:br>
              <a:rPr lang="en-US" altLang="ja-JP" sz="1600" b="1" dirty="0"/>
            </a:br>
            <a:r>
              <a:rPr lang="en-US" altLang="ja-JP" sz="1600" b="1" dirty="0"/>
              <a:t>(CMDB)</a:t>
            </a:r>
            <a:r>
              <a:rPr lang="ja-JP" altLang="en-US" sz="1600" b="1" dirty="0"/>
              <a:t>の構築</a:t>
            </a:r>
          </a:p>
        </p:txBody>
      </p:sp>
      <p:sp>
        <p:nvSpPr>
          <p:cNvPr id="22" name="角丸四角形 21"/>
          <p:cNvSpPr/>
          <p:nvPr/>
        </p:nvSpPr>
        <p:spPr bwMode="auto">
          <a:xfrm>
            <a:off x="423878" y="5260977"/>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の活用</a:t>
            </a:r>
            <a:endParaRPr lang="en-US" altLang="ja-JP" sz="1600" b="1" dirty="0"/>
          </a:p>
        </p:txBody>
      </p:sp>
      <p:pic>
        <p:nvPicPr>
          <p:cNvPr id="1026" name="Picture 2" descr="概要図"/>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8801" y="1793936"/>
            <a:ext cx="4221680" cy="3825897"/>
          </a:xfrm>
          <a:prstGeom prst="rect">
            <a:avLst/>
          </a:prstGeom>
          <a:noFill/>
          <a:extLst>
            <a:ext uri="{909E8E84-426E-40DD-AFC4-6F175D3DCCD1}">
              <a14:hiddenFill xmlns:a14="http://schemas.microsoft.com/office/drawing/2010/main">
                <a:solidFill>
                  <a:srgbClr val="FFFFFF"/>
                </a:solidFill>
              </a14:hiddenFill>
            </a:ext>
          </a:extLst>
        </p:spPr>
      </p:pic>
      <p:sp>
        <p:nvSpPr>
          <p:cNvPr id="4" name="下矢印 3"/>
          <p:cNvSpPr/>
          <p:nvPr/>
        </p:nvSpPr>
        <p:spPr bwMode="auto">
          <a:xfrm>
            <a:off x="5000083" y="3183935"/>
            <a:ext cx="646176" cy="495251"/>
          </a:xfrm>
          <a:prstGeom prst="downArrow">
            <a:avLst/>
          </a:prstGeom>
          <a:solidFill>
            <a:schemeClr val="accent6"/>
          </a:soli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5" name="テキスト ボックス 4"/>
          <p:cNvSpPr txBox="1"/>
          <p:nvPr/>
        </p:nvSpPr>
        <p:spPr>
          <a:xfrm>
            <a:off x="5543712" y="3222085"/>
            <a:ext cx="1409360" cy="379656"/>
          </a:xfrm>
          <a:prstGeom prst="rect">
            <a:avLst/>
          </a:prstGeom>
          <a:noFill/>
        </p:spPr>
        <p:txBody>
          <a:bodyPr wrap="none" rtlCol="0">
            <a:spAutoFit/>
          </a:bodyPr>
          <a:lstStyle/>
          <a:p>
            <a:r>
              <a:rPr lang="en-US" altLang="ja-JP" sz="1867" b="1" dirty="0"/>
              <a:t>CMDB</a:t>
            </a:r>
            <a:r>
              <a:rPr lang="ja-JP" altLang="en-US" sz="1867" b="1" dirty="0"/>
              <a:t>構築</a:t>
            </a:r>
          </a:p>
        </p:txBody>
      </p:sp>
      <p:sp>
        <p:nvSpPr>
          <p:cNvPr id="6" name="テキスト ボックス 5"/>
          <p:cNvSpPr txBox="1"/>
          <p:nvPr/>
        </p:nvSpPr>
        <p:spPr>
          <a:xfrm>
            <a:off x="3060691" y="5744774"/>
            <a:ext cx="7699095" cy="666977"/>
          </a:xfrm>
          <a:prstGeom prst="rect">
            <a:avLst/>
          </a:prstGeom>
          <a:noFill/>
        </p:spPr>
        <p:txBody>
          <a:bodyPr wrap="none" rtlCol="0">
            <a:spAutoFit/>
          </a:bodyPr>
          <a:lstStyle/>
          <a:p>
            <a:r>
              <a:rPr lang="ja-JP" altLang="en-US" sz="1867" b="1" dirty="0">
                <a:latin typeface="+mj-ea"/>
              </a:rPr>
              <a:t>本事例は、以下の</a:t>
            </a:r>
            <a:r>
              <a:rPr lang="en-US" altLang="ja-JP" sz="1867" b="1" dirty="0">
                <a:latin typeface="+mj-ea"/>
              </a:rPr>
              <a:t>URL</a:t>
            </a:r>
            <a:r>
              <a:rPr lang="ja-JP" altLang="en-US" sz="1867" b="1" dirty="0">
                <a:latin typeface="+mj-ea"/>
              </a:rPr>
              <a:t>で公開しています。</a:t>
            </a:r>
            <a:endParaRPr lang="en-US" altLang="ja-JP" sz="1867" b="1" dirty="0">
              <a:latin typeface="+mj-ea"/>
            </a:endParaRPr>
          </a:p>
          <a:p>
            <a:r>
              <a:rPr lang="en-US" altLang="ja-JP" sz="1867" dirty="0">
                <a:hlinkClick r:id="rId4"/>
              </a:rPr>
              <a:t>https://exastro-suite.github.io/it-automation-docs/case_ja.html</a:t>
            </a:r>
            <a:endParaRPr lang="en-US" altLang="ja-JP" sz="1867" b="1" dirty="0">
              <a:latin typeface="+mj-ea"/>
            </a:endParaRPr>
          </a:p>
        </p:txBody>
      </p:sp>
      <p:graphicFrame>
        <p:nvGraphicFramePr>
          <p:cNvPr id="7" name="表 6"/>
          <p:cNvGraphicFramePr>
            <a:graphicFrameLocks noGrp="1"/>
          </p:cNvGraphicFramePr>
          <p:nvPr/>
        </p:nvGraphicFramePr>
        <p:xfrm>
          <a:off x="3254123" y="2242701"/>
          <a:ext cx="4154005" cy="853587"/>
        </p:xfrm>
        <a:graphic>
          <a:graphicData uri="http://schemas.openxmlformats.org/drawingml/2006/table">
            <a:tbl>
              <a:tblPr bandRow="1">
                <a:tableStyleId>{5C22544A-7EE6-4342-B048-85BDC9FD1C3A}</a:tableStyleId>
              </a:tblPr>
              <a:tblGrid>
                <a:gridCol w="528320">
                  <a:extLst>
                    <a:ext uri="{9D8B030D-6E8A-4147-A177-3AD203B41FA5}">
                      <a16:colId xmlns:a16="http://schemas.microsoft.com/office/drawing/2014/main" val="2995359110"/>
                    </a:ext>
                  </a:extLst>
                </a:gridCol>
                <a:gridCol w="3625685">
                  <a:extLst>
                    <a:ext uri="{9D8B030D-6E8A-4147-A177-3AD203B41FA5}">
                      <a16:colId xmlns:a16="http://schemas.microsoft.com/office/drawing/2014/main" val="1556262752"/>
                    </a:ext>
                  </a:extLst>
                </a:gridCol>
              </a:tblGrid>
              <a:tr h="853587">
                <a:tc>
                  <a:txBody>
                    <a:bodyPr/>
                    <a:lstStyle/>
                    <a:p>
                      <a:r>
                        <a:rPr kumimoji="1" lang="ja-JP" altLang="en-US" sz="1900" b="1" dirty="0"/>
                        <a:t>課題</a:t>
                      </a:r>
                    </a:p>
                  </a:txBody>
                  <a:tcPr marL="121920" marR="121920" marT="60960" marB="60960" vert="eaVert"/>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b="0" dirty="0"/>
                        <a:t>大規模キャリアシステムで、計画および突発の機器停止によるサービス影響の調査に多くの工数が必要。</a:t>
                      </a:r>
                      <a:endParaRPr kumimoji="1" lang="ja-JP" altLang="en-US" sz="1600" b="0" kern="1200" dirty="0">
                        <a:solidFill>
                          <a:schemeClr val="dk1"/>
                        </a:solidFill>
                        <a:latin typeface="+mj-ea"/>
                        <a:ea typeface="+mn-ea"/>
                        <a:cs typeface="+mn-cs"/>
                      </a:endParaRPr>
                    </a:p>
                  </a:txBody>
                  <a:tcPr marL="121920" marR="121920" marT="60960" marB="60960"/>
                </a:tc>
                <a:extLst>
                  <a:ext uri="{0D108BD9-81ED-4DB2-BD59-A6C34878D82A}">
                    <a16:rowId xmlns:a16="http://schemas.microsoft.com/office/drawing/2014/main" val="945430262"/>
                  </a:ext>
                </a:extLst>
              </a:tr>
            </a:tbl>
          </a:graphicData>
        </a:graphic>
      </p:graphicFrame>
      <p:graphicFrame>
        <p:nvGraphicFramePr>
          <p:cNvPr id="26" name="表 25"/>
          <p:cNvGraphicFramePr>
            <a:graphicFrameLocks noGrp="1"/>
          </p:cNvGraphicFramePr>
          <p:nvPr/>
        </p:nvGraphicFramePr>
        <p:xfrm>
          <a:off x="3246168" y="3771413"/>
          <a:ext cx="4154005" cy="853587"/>
        </p:xfrm>
        <a:graphic>
          <a:graphicData uri="http://schemas.openxmlformats.org/drawingml/2006/table">
            <a:tbl>
              <a:tblPr bandRow="1">
                <a:tableStyleId>{5C22544A-7EE6-4342-B048-85BDC9FD1C3A}</a:tableStyleId>
              </a:tblPr>
              <a:tblGrid>
                <a:gridCol w="528320">
                  <a:extLst>
                    <a:ext uri="{9D8B030D-6E8A-4147-A177-3AD203B41FA5}">
                      <a16:colId xmlns:a16="http://schemas.microsoft.com/office/drawing/2014/main" val="2995359110"/>
                    </a:ext>
                  </a:extLst>
                </a:gridCol>
                <a:gridCol w="3625685">
                  <a:extLst>
                    <a:ext uri="{9D8B030D-6E8A-4147-A177-3AD203B41FA5}">
                      <a16:colId xmlns:a16="http://schemas.microsoft.com/office/drawing/2014/main" val="1556262752"/>
                    </a:ext>
                  </a:extLst>
                </a:gridCol>
              </a:tblGrid>
              <a:tr h="853587">
                <a:tc>
                  <a:txBody>
                    <a:bodyPr/>
                    <a:lstStyle/>
                    <a:p>
                      <a:r>
                        <a:rPr kumimoji="1" lang="ja-JP" altLang="en-US" sz="1900" b="1" dirty="0"/>
                        <a:t>解決</a:t>
                      </a:r>
                    </a:p>
                  </a:txBody>
                  <a:tcPr marL="121920" marR="121920" marT="60960" marB="60960" vert="eaVert">
                    <a:solidFill>
                      <a:schemeClr val="accent2">
                        <a:lumMod val="10000"/>
                        <a:lumOff val="90000"/>
                      </a:schemeClr>
                    </a:solidFill>
                  </a:tcPr>
                </a:tc>
                <a:tc>
                  <a:txBody>
                    <a:bodyPr/>
                    <a:lstStyle/>
                    <a:p>
                      <a:r>
                        <a:rPr lang="ja-JP" altLang="en-US" sz="1600" b="0" dirty="0"/>
                        <a:t>システムを構成管理することにより、機器停止によるサービス影響を自動予測することを可能とした。</a:t>
                      </a:r>
                      <a:endParaRPr kumimoji="1" lang="ja-JP" altLang="en-US" sz="1600" b="0" kern="1200" dirty="0">
                        <a:solidFill>
                          <a:schemeClr val="dk1"/>
                        </a:solidFill>
                        <a:latin typeface="+mj-ea"/>
                        <a:ea typeface="+mn-ea"/>
                        <a:cs typeface="+mn-cs"/>
                      </a:endParaRPr>
                    </a:p>
                  </a:txBody>
                  <a:tcPr marL="121920" marR="121920" marT="60960" marB="60960">
                    <a:solidFill>
                      <a:schemeClr val="accent2">
                        <a:lumMod val="10000"/>
                        <a:lumOff val="90000"/>
                      </a:schemeClr>
                    </a:solidFill>
                  </a:tcPr>
                </a:tc>
                <a:extLst>
                  <a:ext uri="{0D108BD9-81ED-4DB2-BD59-A6C34878D82A}">
                    <a16:rowId xmlns:a16="http://schemas.microsoft.com/office/drawing/2014/main" val="945430262"/>
                  </a:ext>
                </a:extLst>
              </a:tr>
            </a:tbl>
          </a:graphicData>
        </a:graphic>
      </p:graphicFrame>
      <p:graphicFrame>
        <p:nvGraphicFramePr>
          <p:cNvPr id="27" name="表 26"/>
          <p:cNvGraphicFramePr>
            <a:graphicFrameLocks noGrp="1"/>
          </p:cNvGraphicFramePr>
          <p:nvPr>
            <p:extLst>
              <p:ext uri="{D42A27DB-BD31-4B8C-83A1-F6EECF244321}">
                <p14:modId xmlns:p14="http://schemas.microsoft.com/office/powerpoint/2010/main" val="2334340887"/>
              </p:ext>
            </p:extLst>
          </p:nvPr>
        </p:nvGraphicFramePr>
        <p:xfrm>
          <a:off x="3246168" y="4757237"/>
          <a:ext cx="4154005" cy="853587"/>
        </p:xfrm>
        <a:graphic>
          <a:graphicData uri="http://schemas.openxmlformats.org/drawingml/2006/table">
            <a:tbl>
              <a:tblPr bandRow="1">
                <a:tableStyleId>{5C22544A-7EE6-4342-B048-85BDC9FD1C3A}</a:tableStyleId>
              </a:tblPr>
              <a:tblGrid>
                <a:gridCol w="528320">
                  <a:extLst>
                    <a:ext uri="{9D8B030D-6E8A-4147-A177-3AD203B41FA5}">
                      <a16:colId xmlns:a16="http://schemas.microsoft.com/office/drawing/2014/main" val="2995359110"/>
                    </a:ext>
                  </a:extLst>
                </a:gridCol>
                <a:gridCol w="3625685">
                  <a:extLst>
                    <a:ext uri="{9D8B030D-6E8A-4147-A177-3AD203B41FA5}">
                      <a16:colId xmlns:a16="http://schemas.microsoft.com/office/drawing/2014/main" val="1556262752"/>
                    </a:ext>
                  </a:extLst>
                </a:gridCol>
              </a:tblGrid>
              <a:tr h="853587">
                <a:tc>
                  <a:txBody>
                    <a:bodyPr/>
                    <a:lstStyle/>
                    <a:p>
                      <a:r>
                        <a:rPr kumimoji="1" lang="ja-JP" altLang="en-US" sz="1900" b="1" dirty="0"/>
                        <a:t>効果</a:t>
                      </a:r>
                    </a:p>
                  </a:txBody>
                  <a:tcPr marL="121920" marR="121920" marT="60960" marB="60960" vert="eaVert">
                    <a:solidFill>
                      <a:schemeClr val="tx2">
                        <a:lumMod val="10000"/>
                        <a:lumOff val="90000"/>
                      </a:schemeClr>
                    </a:solidFill>
                  </a:tcPr>
                </a:tc>
                <a:tc>
                  <a:txBody>
                    <a:bodyPr/>
                    <a:lstStyle/>
                    <a:p>
                      <a:r>
                        <a:rPr lang="en-US" altLang="ja-JP" sz="1600" b="0" dirty="0"/>
                        <a:t>1</a:t>
                      </a:r>
                      <a:r>
                        <a:rPr lang="ja-JP" altLang="en-US" sz="1600" b="0" dirty="0"/>
                        <a:t>回の調査費用</a:t>
                      </a:r>
                      <a:r>
                        <a:rPr lang="en-US" altLang="ja-JP" sz="1600" b="0" dirty="0"/>
                        <a:t>80</a:t>
                      </a:r>
                      <a:r>
                        <a:rPr lang="ja-JP" altLang="en-US" sz="1600" b="0" dirty="0"/>
                        <a:t>万が不要に。年間で約</a:t>
                      </a:r>
                      <a:r>
                        <a:rPr lang="en-US" altLang="ja-JP" sz="1600" b="0" dirty="0"/>
                        <a:t>9,400</a:t>
                      </a:r>
                      <a:r>
                        <a:rPr lang="ja-JP" altLang="en-US" sz="1600" b="0" dirty="0"/>
                        <a:t>万円</a:t>
                      </a:r>
                      <a:r>
                        <a:rPr lang="en-US" altLang="ja-JP" sz="1600" b="0" dirty="0"/>
                        <a:t>(120</a:t>
                      </a:r>
                      <a:r>
                        <a:rPr lang="ja-JP" altLang="en-US" sz="1600" b="0" dirty="0"/>
                        <a:t>回の調査</a:t>
                      </a:r>
                      <a:r>
                        <a:rPr lang="en-US" altLang="ja-JP" sz="1600" b="0" dirty="0"/>
                        <a:t>)</a:t>
                      </a:r>
                      <a:r>
                        <a:rPr lang="ja-JP" altLang="en-US" sz="1600" b="0" dirty="0"/>
                        <a:t>の費用削減効果があった。</a:t>
                      </a:r>
                      <a:endParaRPr kumimoji="1" lang="ja-JP" altLang="en-US" sz="1600" b="0" kern="1200" dirty="0">
                        <a:solidFill>
                          <a:schemeClr val="dk1"/>
                        </a:solidFill>
                        <a:latin typeface="+mj-ea"/>
                        <a:ea typeface="+mn-ea"/>
                        <a:cs typeface="+mn-cs"/>
                      </a:endParaRPr>
                    </a:p>
                  </a:txBody>
                  <a:tcPr marL="121920" marR="121920" marT="60960" marB="60960">
                    <a:solidFill>
                      <a:schemeClr val="tx2">
                        <a:lumMod val="10000"/>
                        <a:lumOff val="90000"/>
                      </a:schemeClr>
                    </a:solidFill>
                  </a:tcPr>
                </a:tc>
                <a:extLst>
                  <a:ext uri="{0D108BD9-81ED-4DB2-BD59-A6C34878D82A}">
                    <a16:rowId xmlns:a16="http://schemas.microsoft.com/office/drawing/2014/main" val="945430262"/>
                  </a:ext>
                </a:extLst>
              </a:tr>
            </a:tbl>
          </a:graphicData>
        </a:graphic>
      </p:graphicFrame>
    </p:spTree>
    <p:extLst>
      <p:ext uri="{BB962C8B-B14F-4D97-AF65-F5344CB8AC3E}">
        <p14:creationId xmlns:p14="http://schemas.microsoft.com/office/powerpoint/2010/main" val="2545126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はじめに</a:t>
            </a:r>
          </a:p>
        </p:txBody>
      </p:sp>
    </p:spTree>
    <p:extLst>
      <p:ext uri="{BB962C8B-B14F-4D97-AF65-F5344CB8AC3E}">
        <p14:creationId xmlns:p14="http://schemas.microsoft.com/office/powerpoint/2010/main" val="32508058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9184" y="1752412"/>
            <a:ext cx="11712000" cy="1759900"/>
          </a:xfrm>
        </p:spPr>
        <p:txBody>
          <a:bodyPr/>
          <a:lstStyle/>
          <a:p>
            <a:r>
              <a:rPr lang="ja-JP" altLang="en-US" dirty="0">
                <a:solidFill>
                  <a:schemeClr val="bg1">
                    <a:lumMod val="50000"/>
                  </a:schemeClr>
                </a:solidFill>
              </a:rPr>
              <a:t>自動化の事前準備</a:t>
            </a:r>
            <a:r>
              <a:rPr lang="en-US" altLang="ja-JP" dirty="0">
                <a:solidFill>
                  <a:schemeClr val="bg1">
                    <a:lumMod val="50000"/>
                  </a:schemeClr>
                </a:solidFill>
              </a:rPr>
              <a:t/>
            </a:r>
            <a:br>
              <a:rPr lang="en-US" altLang="ja-JP" dirty="0">
                <a:solidFill>
                  <a:schemeClr val="bg1">
                    <a:lumMod val="50000"/>
                  </a:schemeClr>
                </a:solidFill>
              </a:rPr>
            </a:br>
            <a:r>
              <a:rPr lang="ja-JP" altLang="en-US" dirty="0">
                <a:solidFill>
                  <a:schemeClr val="bg1">
                    <a:lumMod val="50000"/>
                  </a:schemeClr>
                </a:solidFill>
              </a:rPr>
              <a:t>　　</a:t>
            </a:r>
            <a:r>
              <a:rPr lang="en-US" altLang="ja-JP" dirty="0">
                <a:solidFill>
                  <a:schemeClr val="bg1">
                    <a:lumMod val="50000"/>
                  </a:schemeClr>
                </a:solidFill>
              </a:rPr>
              <a:t>Step 1</a:t>
            </a:r>
            <a:r>
              <a:rPr lang="ja-JP" altLang="en-US" dirty="0">
                <a:solidFill>
                  <a:schemeClr val="bg1">
                    <a:lumMod val="50000"/>
                  </a:schemeClr>
                </a:solidFill>
              </a:rPr>
              <a:t>：設計情報の一元管理</a:t>
            </a:r>
            <a:r>
              <a:rPr lang="en-US" altLang="ja-JP" dirty="0">
                <a:solidFill>
                  <a:schemeClr val="bg1">
                    <a:lumMod val="50000"/>
                  </a:schemeClr>
                </a:solidFill>
              </a:rPr>
              <a:t/>
            </a:r>
            <a:br>
              <a:rPr lang="en-US" altLang="ja-JP" dirty="0">
                <a:solidFill>
                  <a:schemeClr val="bg1">
                    <a:lumMod val="50000"/>
                  </a:schemeClr>
                </a:solidFill>
              </a:rPr>
            </a:br>
            <a:r>
              <a:rPr lang="ja-JP" altLang="en-US" dirty="0"/>
              <a:t>　　</a:t>
            </a:r>
            <a:r>
              <a:rPr lang="en-US" altLang="ja-JP" dirty="0"/>
              <a:t>Step 2</a:t>
            </a:r>
            <a:r>
              <a:rPr lang="ja-JP" altLang="en-US" dirty="0"/>
              <a:t>：自動実行の実現</a:t>
            </a:r>
            <a:r>
              <a:rPr lang="en-US" altLang="ja-JP" dirty="0"/>
              <a:t/>
            </a:r>
            <a:br>
              <a:rPr lang="en-US" altLang="ja-JP" dirty="0"/>
            </a:br>
            <a:r>
              <a:rPr lang="ja-JP" altLang="en-US" dirty="0"/>
              <a:t>　　</a:t>
            </a:r>
            <a:r>
              <a:rPr lang="en-US" altLang="ja-JP" dirty="0">
                <a:solidFill>
                  <a:schemeClr val="bg1">
                    <a:lumMod val="50000"/>
                  </a:schemeClr>
                </a:solidFill>
              </a:rPr>
              <a:t>Step 3</a:t>
            </a:r>
            <a:r>
              <a:rPr lang="ja-JP" altLang="en-US" dirty="0">
                <a:solidFill>
                  <a:schemeClr val="bg1">
                    <a:lumMod val="50000"/>
                  </a:schemeClr>
                </a:solidFill>
              </a:rPr>
              <a:t>：一元管理と自動実行の連携</a:t>
            </a:r>
            <a:endParaRPr kumimoji="1" lang="ja-JP" altLang="en-US" dirty="0">
              <a:solidFill>
                <a:schemeClr val="bg1">
                  <a:lumMod val="50000"/>
                </a:schemeClr>
              </a:solidFill>
            </a:endParaRPr>
          </a:p>
        </p:txBody>
      </p:sp>
      <p:sp>
        <p:nvSpPr>
          <p:cNvPr id="3" name="テキスト プレースホルダー 2"/>
          <p:cNvSpPr>
            <a:spLocks noGrp="1"/>
          </p:cNvSpPr>
          <p:nvPr>
            <p:ph type="body" sz="quarter" idx="10"/>
          </p:nvPr>
        </p:nvSpPr>
        <p:spPr>
          <a:xfrm>
            <a:off x="239184" y="4365130"/>
            <a:ext cx="9601200" cy="400110"/>
          </a:xfrm>
        </p:spPr>
        <p:txBody>
          <a:bodyPr/>
          <a:lstStyle/>
          <a:p>
            <a:endParaRPr kumimoji="1" lang="ja-JP" altLang="en-US"/>
          </a:p>
        </p:txBody>
      </p:sp>
    </p:spTree>
    <p:extLst>
      <p:ext uri="{BB962C8B-B14F-4D97-AF65-F5344CB8AC3E}">
        <p14:creationId xmlns:p14="http://schemas.microsoft.com/office/powerpoint/2010/main" val="6309659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タイトル 32"/>
          <p:cNvSpPr>
            <a:spLocks noGrp="1"/>
          </p:cNvSpPr>
          <p:nvPr>
            <p:ph type="title"/>
          </p:nvPr>
        </p:nvSpPr>
        <p:spPr/>
        <p:txBody>
          <a:bodyPr>
            <a:normAutofit/>
          </a:bodyPr>
          <a:lstStyle/>
          <a:p>
            <a:r>
              <a:rPr lang="en-US" altLang="ja-JP" dirty="0"/>
              <a:t>Step 2</a:t>
            </a:r>
            <a:r>
              <a:rPr lang="ja-JP" altLang="en-US" dirty="0"/>
              <a:t>：自動実行の実現</a:t>
            </a:r>
            <a:endParaRPr kumimoji="1" lang="ja-JP" altLang="en-US" dirty="0"/>
          </a:p>
        </p:txBody>
      </p:sp>
      <p:sp>
        <p:nvSpPr>
          <p:cNvPr id="128" name="テキスト ボックス 127"/>
          <p:cNvSpPr txBox="1"/>
          <p:nvPr/>
        </p:nvSpPr>
        <p:spPr>
          <a:xfrm>
            <a:off x="2145563" y="2080163"/>
            <a:ext cx="9805789" cy="1405256"/>
          </a:xfrm>
          <a:prstGeom prst="rect">
            <a:avLst/>
          </a:prstGeom>
          <a:noFill/>
        </p:spPr>
        <p:txBody>
          <a:bodyPr wrap="square" rtlCol="0">
            <a:spAutoFit/>
          </a:bodyPr>
          <a:lstStyle/>
          <a:p>
            <a:pPr marL="457178" indent="-457178">
              <a:buSzPct val="160000"/>
              <a:buBlip>
                <a:blip r:embed="rId3"/>
              </a:buBlip>
            </a:pPr>
            <a:r>
              <a:rPr lang="ja-JP" altLang="en-US" sz="2133" dirty="0"/>
              <a:t>チーム間の情報伝達に</a:t>
            </a:r>
            <a:r>
              <a:rPr lang="ja-JP" altLang="en-US" sz="2133" u="sng" dirty="0">
                <a:solidFill>
                  <a:srgbClr val="C00000"/>
                </a:solidFill>
              </a:rPr>
              <a:t>遅延やミス</a:t>
            </a:r>
            <a:r>
              <a:rPr lang="ja-JP" altLang="en-US" sz="2133" dirty="0"/>
              <a:t>が発生する</a:t>
            </a:r>
            <a:endParaRPr lang="en-US" altLang="ja-JP" sz="2133" dirty="0"/>
          </a:p>
          <a:p>
            <a:pPr marL="457178" indent="-457178">
              <a:buSzPct val="160000"/>
              <a:buBlip>
                <a:blip r:embed="rId3"/>
              </a:buBlip>
            </a:pPr>
            <a:r>
              <a:rPr lang="ja-JP" altLang="en-US" sz="2133" dirty="0"/>
              <a:t>データの二重管理や独自文言が</a:t>
            </a:r>
            <a:r>
              <a:rPr lang="ja-JP" altLang="en-US" sz="2133" u="sng" dirty="0">
                <a:solidFill>
                  <a:srgbClr val="C00000"/>
                </a:solidFill>
              </a:rPr>
              <a:t>設計ミス</a:t>
            </a:r>
            <a:r>
              <a:rPr lang="ja-JP" altLang="en-US" sz="2133" dirty="0"/>
              <a:t>につながる</a:t>
            </a:r>
            <a:endParaRPr lang="en-US" altLang="ja-JP" sz="2133" dirty="0"/>
          </a:p>
          <a:p>
            <a:pPr marL="457178" indent="-457178">
              <a:buSzPct val="160000"/>
              <a:buBlip>
                <a:blip r:embed="rId3"/>
              </a:buBlip>
            </a:pPr>
            <a:r>
              <a:rPr lang="ja-JP" altLang="en-US" sz="2133" dirty="0"/>
              <a:t>多重開発により</a:t>
            </a:r>
            <a:r>
              <a:rPr lang="ja-JP" altLang="en-US" sz="2133" u="sng" dirty="0">
                <a:solidFill>
                  <a:srgbClr val="C00000"/>
                </a:solidFill>
              </a:rPr>
              <a:t>設計書</a:t>
            </a:r>
            <a:r>
              <a:rPr lang="en-US" altLang="ja-JP" sz="2133" u="sng" dirty="0">
                <a:solidFill>
                  <a:srgbClr val="C00000"/>
                </a:solidFill>
              </a:rPr>
              <a:t>(</a:t>
            </a:r>
            <a:r>
              <a:rPr lang="ja-JP" altLang="en-US" sz="2133" u="sng" dirty="0">
                <a:solidFill>
                  <a:srgbClr val="C00000"/>
                </a:solidFill>
              </a:rPr>
              <a:t>帳票</a:t>
            </a:r>
            <a:r>
              <a:rPr lang="en-US" altLang="ja-JP" sz="2133" u="sng" dirty="0">
                <a:solidFill>
                  <a:srgbClr val="C00000"/>
                </a:solidFill>
              </a:rPr>
              <a:t>)</a:t>
            </a:r>
            <a:r>
              <a:rPr lang="ja-JP" altLang="en-US" sz="2133" u="sng" dirty="0">
                <a:solidFill>
                  <a:srgbClr val="C00000"/>
                </a:solidFill>
              </a:rPr>
              <a:t>の管理が煩雑化</a:t>
            </a:r>
            <a:r>
              <a:rPr lang="ja-JP" altLang="en-US" sz="2133" dirty="0"/>
              <a:t>する</a:t>
            </a:r>
            <a:endParaRPr lang="en-US" altLang="ja-JP" sz="2133" dirty="0"/>
          </a:p>
          <a:p>
            <a:pPr marL="457178" indent="-457178">
              <a:buSzPct val="160000"/>
              <a:buBlip>
                <a:blip r:embed="rId3"/>
              </a:buBlip>
            </a:pPr>
            <a:r>
              <a:rPr lang="ja-JP" altLang="en-US" sz="2133" dirty="0"/>
              <a:t>結果として</a:t>
            </a:r>
            <a:r>
              <a:rPr lang="ja-JP" altLang="en-US" sz="2133" u="sng" dirty="0">
                <a:solidFill>
                  <a:srgbClr val="C00000"/>
                </a:solidFill>
              </a:rPr>
              <a:t>設定の前後性を確認できない</a:t>
            </a:r>
            <a:endParaRPr lang="en-US" altLang="ja-JP" sz="2133" u="sng" dirty="0">
              <a:solidFill>
                <a:srgbClr val="C00000"/>
              </a:solidFill>
            </a:endParaRPr>
          </a:p>
        </p:txBody>
      </p:sp>
      <p:sp>
        <p:nvSpPr>
          <p:cNvPr id="130" name="テキスト ボックス 129"/>
          <p:cNvSpPr txBox="1"/>
          <p:nvPr/>
        </p:nvSpPr>
        <p:spPr>
          <a:xfrm>
            <a:off x="2146295" y="3656303"/>
            <a:ext cx="9805789" cy="1405256"/>
          </a:xfrm>
          <a:prstGeom prst="rect">
            <a:avLst/>
          </a:prstGeom>
          <a:noFill/>
        </p:spPr>
        <p:txBody>
          <a:bodyPr wrap="square" rtlCol="0">
            <a:spAutoFit/>
          </a:bodyPr>
          <a:lstStyle/>
          <a:p>
            <a:pPr marL="457178" indent="-457178">
              <a:buSzPct val="160000"/>
              <a:buBlip>
                <a:blip r:embed="rId3"/>
              </a:buBlip>
            </a:pPr>
            <a:r>
              <a:rPr lang="ja-JP" altLang="en-US" sz="2133" dirty="0"/>
              <a:t>チーム間の作業順序が複雑で毎回</a:t>
            </a:r>
            <a:r>
              <a:rPr lang="ja-JP" altLang="en-US" sz="2133" u="sng" dirty="0">
                <a:solidFill>
                  <a:srgbClr val="C00000"/>
                </a:solidFill>
              </a:rPr>
              <a:t>タイムチャート</a:t>
            </a:r>
            <a:r>
              <a:rPr lang="ja-JP" altLang="en-US" sz="2133" dirty="0"/>
              <a:t>を作成しては使い捨てる</a:t>
            </a:r>
            <a:endParaRPr lang="en-US" altLang="ja-JP" sz="2133" dirty="0"/>
          </a:p>
          <a:p>
            <a:pPr marL="457178" indent="-457178">
              <a:buSzPct val="160000"/>
              <a:buBlip>
                <a:blip r:embed="rId3"/>
              </a:buBlip>
            </a:pPr>
            <a:r>
              <a:rPr lang="ja-JP" altLang="en-US" sz="2133" dirty="0"/>
              <a:t>作業ごとに</a:t>
            </a:r>
            <a:r>
              <a:rPr lang="ja-JP" altLang="en-US" sz="2133" u="sng" dirty="0">
                <a:solidFill>
                  <a:srgbClr val="C00000"/>
                </a:solidFill>
              </a:rPr>
              <a:t>手順書</a:t>
            </a:r>
            <a:r>
              <a:rPr lang="ja-JP" altLang="en-US" sz="2133" dirty="0"/>
              <a:t>を作成</a:t>
            </a:r>
            <a:r>
              <a:rPr lang="en-US" altLang="ja-JP" sz="2133" dirty="0"/>
              <a:t>/</a:t>
            </a:r>
            <a:r>
              <a:rPr lang="ja-JP" altLang="en-US" sz="2133" dirty="0"/>
              <a:t>レビューしては使い捨てる</a:t>
            </a:r>
            <a:endParaRPr lang="en-US" altLang="ja-JP" sz="2133" dirty="0"/>
          </a:p>
          <a:p>
            <a:pPr marL="457178" indent="-457178">
              <a:buSzPct val="160000"/>
              <a:buBlip>
                <a:blip r:embed="rId3"/>
              </a:buBlip>
            </a:pPr>
            <a:r>
              <a:rPr lang="ja-JP" altLang="en-US" sz="2133" dirty="0"/>
              <a:t>手順ごとにコンフィグを埋め込んでいて、新機種／新</a:t>
            </a:r>
            <a:r>
              <a:rPr lang="en-US" altLang="ja-JP" sz="2133" dirty="0"/>
              <a:t>OS</a:t>
            </a:r>
            <a:r>
              <a:rPr lang="ja-JP" altLang="en-US" sz="2133" dirty="0"/>
              <a:t>を追加するごとに手順書のパターンが増える</a:t>
            </a:r>
            <a:r>
              <a:rPr lang="en-US" altLang="ja-JP" sz="2133" dirty="0">
                <a:solidFill>
                  <a:srgbClr val="C00000"/>
                </a:solidFill>
              </a:rPr>
              <a:t>(</a:t>
            </a:r>
            <a:r>
              <a:rPr lang="ja-JP" altLang="en-US" sz="2133" u="sng" dirty="0">
                <a:solidFill>
                  <a:srgbClr val="C00000"/>
                </a:solidFill>
              </a:rPr>
              <a:t>マルチベンダー対応の障壁</a:t>
            </a:r>
            <a:r>
              <a:rPr lang="en-US" altLang="ja-JP" sz="2133" u="sng" dirty="0">
                <a:solidFill>
                  <a:srgbClr val="C00000"/>
                </a:solidFill>
              </a:rPr>
              <a:t>)</a:t>
            </a:r>
          </a:p>
        </p:txBody>
      </p:sp>
      <p:sp>
        <p:nvSpPr>
          <p:cNvPr id="132" name="テキスト ボックス 131"/>
          <p:cNvSpPr txBox="1"/>
          <p:nvPr/>
        </p:nvSpPr>
        <p:spPr>
          <a:xfrm>
            <a:off x="2146295" y="5191404"/>
            <a:ext cx="9805789" cy="1077026"/>
          </a:xfrm>
          <a:prstGeom prst="rect">
            <a:avLst/>
          </a:prstGeom>
          <a:noFill/>
        </p:spPr>
        <p:txBody>
          <a:bodyPr wrap="square" rtlCol="0">
            <a:spAutoFit/>
          </a:bodyPr>
          <a:lstStyle/>
          <a:p>
            <a:pPr marL="457178" indent="-457178">
              <a:buSzPct val="160000"/>
              <a:buBlip>
                <a:blip r:embed="rId3"/>
              </a:buBlip>
            </a:pPr>
            <a:r>
              <a:rPr lang="ja-JP" altLang="en-US" sz="2133" dirty="0"/>
              <a:t>人手作業なので作業時間が一定でない</a:t>
            </a:r>
            <a:r>
              <a:rPr lang="en-US" altLang="ja-JP" sz="2133" dirty="0"/>
              <a:t/>
            </a:r>
            <a:br>
              <a:rPr lang="en-US" altLang="ja-JP" sz="2133" dirty="0"/>
            </a:br>
            <a:r>
              <a:rPr lang="ja-JP" altLang="en-US" sz="2133" dirty="0"/>
              <a:t>⇒チーム間で</a:t>
            </a:r>
            <a:r>
              <a:rPr lang="ja-JP" altLang="en-US" sz="2133" u="sng" dirty="0">
                <a:solidFill>
                  <a:srgbClr val="C00000"/>
                </a:solidFill>
              </a:rPr>
              <a:t>作業待ち</a:t>
            </a:r>
            <a:r>
              <a:rPr lang="ja-JP" altLang="en-US" sz="2133" dirty="0"/>
              <a:t>が発生</a:t>
            </a:r>
            <a:endParaRPr lang="en-US" altLang="ja-JP" sz="2133" dirty="0"/>
          </a:p>
          <a:p>
            <a:pPr marL="457178" indent="-457178">
              <a:buSzPct val="160000"/>
              <a:buBlip>
                <a:blip r:embed="rId3"/>
              </a:buBlip>
            </a:pPr>
            <a:r>
              <a:rPr lang="ja-JP" altLang="en-US" sz="2133" dirty="0"/>
              <a:t>人手作業なので</a:t>
            </a:r>
            <a:r>
              <a:rPr lang="ja-JP" altLang="en-US" sz="2133" u="sng" dirty="0">
                <a:solidFill>
                  <a:srgbClr val="C00000"/>
                </a:solidFill>
              </a:rPr>
              <a:t>人為ミス</a:t>
            </a:r>
            <a:r>
              <a:rPr lang="ja-JP" altLang="en-US" sz="2133" dirty="0"/>
              <a:t>の懸念から逃れられない</a:t>
            </a:r>
            <a:endParaRPr lang="en-US" altLang="ja-JP" sz="2133" dirty="0"/>
          </a:p>
        </p:txBody>
      </p:sp>
      <p:sp>
        <p:nvSpPr>
          <p:cNvPr id="17" name="右矢印 16"/>
          <p:cNvSpPr/>
          <p:nvPr/>
        </p:nvSpPr>
        <p:spPr bwMode="auto">
          <a:xfrm>
            <a:off x="2240165" y="2285267"/>
            <a:ext cx="1570367" cy="883252"/>
          </a:xfrm>
          <a:prstGeom prst="rightArrow">
            <a:avLst/>
          </a:prstGeom>
          <a:solidFill>
            <a:schemeClr val="accent2">
              <a:lumMod val="10000"/>
              <a:lumOff val="90000"/>
            </a:schemeClr>
          </a:solidFill>
          <a:ln>
            <a:solidFill>
              <a:srgbClr val="FF0000"/>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867" b="1" dirty="0">
                <a:solidFill>
                  <a:srgbClr val="FF0000"/>
                </a:solidFill>
                <a:latin typeface="+mj-ea"/>
                <a:ea typeface="+mj-ea"/>
              </a:rPr>
              <a:t>解決策</a:t>
            </a:r>
          </a:p>
        </p:txBody>
      </p:sp>
      <p:sp>
        <p:nvSpPr>
          <p:cNvPr id="18" name="右中かっこ 17"/>
          <p:cNvSpPr/>
          <p:nvPr/>
        </p:nvSpPr>
        <p:spPr bwMode="auto">
          <a:xfrm>
            <a:off x="2211449" y="3707103"/>
            <a:ext cx="401227" cy="2675224"/>
          </a:xfrm>
          <a:prstGeom prst="rightBrace">
            <a:avLst/>
          </a:prstGeom>
          <a:noFill/>
          <a:ln w="57150" cap="flat" cmpd="sng" algn="ctr">
            <a:solidFill>
              <a:schemeClr val="accent2">
                <a:lumMod val="25000"/>
                <a:lumOff val="75000"/>
              </a:schemeClr>
            </a:solidFill>
            <a:prstDash val="solid"/>
            <a:round/>
            <a:headEnd type="none" w="med" len="med"/>
            <a:tailEnd type="none" w="med" len="med"/>
          </a:ln>
          <a:effectLst>
            <a:outerShdw blurRad="63500" sx="102000" sy="102000" algn="ctr" rotWithShape="0">
              <a:prstClr val="black">
                <a:alpha val="40000"/>
              </a:prstClr>
            </a:outerShdw>
          </a:effectLst>
        </p:spPr>
        <p:txBody>
          <a:bodyPr rtlCol="0" anchor="ctr"/>
          <a:lstStyle/>
          <a:p>
            <a:pPr algn="ctr"/>
            <a:endParaRPr lang="ja-JP" altLang="en-US" sz="2400"/>
          </a:p>
        </p:txBody>
      </p:sp>
      <p:sp>
        <p:nvSpPr>
          <p:cNvPr id="19" name="右矢印 18"/>
          <p:cNvSpPr/>
          <p:nvPr/>
        </p:nvSpPr>
        <p:spPr bwMode="auto">
          <a:xfrm>
            <a:off x="2796329" y="4599785"/>
            <a:ext cx="1014203" cy="883252"/>
          </a:xfrm>
          <a:prstGeom prst="rightArrow">
            <a:avLst/>
          </a:prstGeom>
          <a:solidFill>
            <a:schemeClr val="accent2">
              <a:lumMod val="10000"/>
              <a:lumOff val="90000"/>
            </a:schemeClr>
          </a:solidFill>
          <a:ln>
            <a:solidFill>
              <a:srgbClr val="FF0000"/>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867" b="1" dirty="0">
                <a:solidFill>
                  <a:srgbClr val="FF0000"/>
                </a:solidFill>
                <a:latin typeface="+mj-ea"/>
                <a:ea typeface="+mj-ea"/>
              </a:rPr>
              <a:t>解決策</a:t>
            </a:r>
          </a:p>
        </p:txBody>
      </p:sp>
      <p:sp>
        <p:nvSpPr>
          <p:cNvPr id="20" name="角丸四角形 19"/>
          <p:cNvSpPr/>
          <p:nvPr/>
        </p:nvSpPr>
        <p:spPr bwMode="auto">
          <a:xfrm>
            <a:off x="8159592" y="3044620"/>
            <a:ext cx="3820040" cy="2373784"/>
          </a:xfrm>
          <a:prstGeom prst="roundRect">
            <a:avLst/>
          </a:prstGeom>
          <a:solidFill>
            <a:schemeClr val="bg1"/>
          </a:solidFill>
          <a:ln w="38100">
            <a:solidFill>
              <a:schemeClr val="tx1"/>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1" name="右矢印 20"/>
          <p:cNvSpPr/>
          <p:nvPr/>
        </p:nvSpPr>
        <p:spPr bwMode="auto">
          <a:xfrm>
            <a:off x="7276411" y="3704690"/>
            <a:ext cx="755068" cy="883252"/>
          </a:xfrm>
          <a:prstGeom prst="rightArrow">
            <a:avLst/>
          </a:prstGeom>
          <a:solidFill>
            <a:schemeClr val="accent2">
              <a:lumMod val="10000"/>
              <a:lumOff val="90000"/>
            </a:schemeClr>
          </a:solidFill>
          <a:ln>
            <a:solidFill>
              <a:srgbClr val="FF0000"/>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867" b="1" dirty="0">
                <a:solidFill>
                  <a:srgbClr val="FF0000"/>
                </a:solidFill>
                <a:latin typeface="+mj-ea"/>
                <a:ea typeface="+mj-ea"/>
              </a:rPr>
              <a:t>連携</a:t>
            </a:r>
          </a:p>
        </p:txBody>
      </p:sp>
      <p:sp>
        <p:nvSpPr>
          <p:cNvPr id="22" name="右中かっこ 21"/>
          <p:cNvSpPr/>
          <p:nvPr/>
        </p:nvSpPr>
        <p:spPr bwMode="auto">
          <a:xfrm>
            <a:off x="6693800" y="2841580"/>
            <a:ext cx="401227" cy="2675224"/>
          </a:xfrm>
          <a:prstGeom prst="rightBrace">
            <a:avLst/>
          </a:prstGeom>
          <a:noFill/>
          <a:ln w="57150" cap="flat" cmpd="sng" algn="ctr">
            <a:solidFill>
              <a:schemeClr val="accent2">
                <a:lumMod val="25000"/>
                <a:lumOff val="75000"/>
              </a:schemeClr>
            </a:solidFill>
            <a:prstDash val="solid"/>
            <a:round/>
            <a:headEnd type="none" w="med" len="med"/>
            <a:tailEnd type="none" w="med" len="med"/>
          </a:ln>
          <a:effectLst>
            <a:outerShdw blurRad="63500" sx="102000" sy="102000" algn="ctr" rotWithShape="0">
              <a:prstClr val="black">
                <a:alpha val="40000"/>
              </a:prstClr>
            </a:outerShdw>
          </a:effectLst>
        </p:spPr>
        <p:txBody>
          <a:bodyPr rtlCol="0" anchor="ctr"/>
          <a:lstStyle/>
          <a:p>
            <a:pPr algn="ctr"/>
            <a:endParaRPr lang="ja-JP" altLang="en-US" sz="2400"/>
          </a:p>
        </p:txBody>
      </p:sp>
      <p:sp>
        <p:nvSpPr>
          <p:cNvPr id="23" name="テキスト ボックス 22"/>
          <p:cNvSpPr txBox="1"/>
          <p:nvPr/>
        </p:nvSpPr>
        <p:spPr>
          <a:xfrm>
            <a:off x="8223489" y="3079739"/>
            <a:ext cx="3050835" cy="748988"/>
          </a:xfrm>
          <a:prstGeom prst="rect">
            <a:avLst/>
          </a:prstGeom>
          <a:noFill/>
        </p:spPr>
        <p:txBody>
          <a:bodyPr wrap="none" rtlCol="0">
            <a:spAutoFit/>
          </a:bodyPr>
          <a:lstStyle/>
          <a:p>
            <a:r>
              <a:rPr lang="en-US" altLang="ja-JP" sz="2400" b="1" dirty="0">
                <a:solidFill>
                  <a:srgbClr val="FF0000"/>
                </a:solidFill>
              </a:rPr>
              <a:t>Step 3</a:t>
            </a:r>
          </a:p>
          <a:p>
            <a:r>
              <a:rPr lang="ja-JP" altLang="en-US" sz="1867" b="1" dirty="0"/>
              <a:t>一元管理と自動実行の連携</a:t>
            </a:r>
          </a:p>
        </p:txBody>
      </p:sp>
      <p:sp>
        <p:nvSpPr>
          <p:cNvPr id="36" name="Oval 97"/>
          <p:cNvSpPr>
            <a:spLocks noChangeAspect="1" noChangeArrowheads="1"/>
          </p:cNvSpPr>
          <p:nvPr/>
        </p:nvSpPr>
        <p:spPr bwMode="gray">
          <a:xfrm>
            <a:off x="8278984" y="4224677"/>
            <a:ext cx="1058104" cy="77130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p:spPr>
        <p:txBody>
          <a:bodyPr vert="horz" wrap="none" lIns="121920" tIns="60960" rIns="121920" bIns="60960" numCol="1" anchor="t" anchorCtr="0" compatLnSpc="1">
            <a:prstTxWarp prst="textNoShape">
              <a:avLst/>
            </a:prstTxWarp>
          </a:bodyPr>
          <a:lstStyle/>
          <a:p>
            <a:pPr algn="ctr"/>
            <a:endParaRPr lang="en-US" altLang="ja-JP" sz="2133" b="1" dirty="0">
              <a:solidFill>
                <a:schemeClr val="bg1"/>
              </a:solidFill>
            </a:endParaRPr>
          </a:p>
          <a:p>
            <a:pPr algn="ctr"/>
            <a:r>
              <a:rPr lang="en-US" altLang="ja-JP" sz="2133" b="1" dirty="0">
                <a:solidFill>
                  <a:schemeClr val="bg1"/>
                </a:solidFill>
              </a:rPr>
              <a:t>CMDB</a:t>
            </a:r>
            <a:endParaRPr lang="ja-JP" altLang="en-US" sz="2133" b="1" dirty="0">
              <a:solidFill>
                <a:schemeClr val="bg1"/>
              </a:solidFill>
            </a:endParaRPr>
          </a:p>
        </p:txBody>
      </p:sp>
      <p:sp>
        <p:nvSpPr>
          <p:cNvPr id="37" name="メモ 36"/>
          <p:cNvSpPr/>
          <p:nvPr/>
        </p:nvSpPr>
        <p:spPr bwMode="auto">
          <a:xfrm>
            <a:off x="9082385" y="4094933"/>
            <a:ext cx="502209" cy="525315"/>
          </a:xfrm>
          <a:prstGeom prst="foldedCorner">
            <a:avLst>
              <a:gd name="adj" fmla="val 28038"/>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a:latin typeface="+mj-ea"/>
              <a:ea typeface="+mj-ea"/>
            </a:endParaRPr>
          </a:p>
          <a:p>
            <a:pPr algn="ctr"/>
            <a:r>
              <a:rPr lang="ja-JP" altLang="en-US" sz="1333" b="1" dirty="0">
                <a:latin typeface="+mj-ea"/>
                <a:ea typeface="+mj-ea"/>
              </a:rPr>
              <a:t>設計</a:t>
            </a:r>
            <a:endParaRPr lang="en-US" altLang="ja-JP" sz="1333" b="1" dirty="0">
              <a:latin typeface="+mj-ea"/>
              <a:ea typeface="+mj-ea"/>
            </a:endParaRPr>
          </a:p>
          <a:p>
            <a:pPr algn="ctr"/>
            <a:r>
              <a:rPr lang="ja-JP" altLang="en-US" sz="1333" b="1" dirty="0">
                <a:latin typeface="+mj-ea"/>
                <a:ea typeface="+mj-ea"/>
              </a:rPr>
              <a:t>情報</a:t>
            </a:r>
            <a:endParaRPr lang="en-US" altLang="ja-JP" sz="1600" b="1" dirty="0">
              <a:latin typeface="+mj-ea"/>
              <a:ea typeface="+mj-ea"/>
            </a:endParaRPr>
          </a:p>
        </p:txBody>
      </p:sp>
      <p:sp>
        <p:nvSpPr>
          <p:cNvPr id="38" name="メモ 37"/>
          <p:cNvSpPr/>
          <p:nvPr/>
        </p:nvSpPr>
        <p:spPr bwMode="auto">
          <a:xfrm>
            <a:off x="9285585" y="4298133"/>
            <a:ext cx="502209" cy="525315"/>
          </a:xfrm>
          <a:prstGeom prst="foldedCorner">
            <a:avLst>
              <a:gd name="adj" fmla="val 28038"/>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a:latin typeface="+mj-ea"/>
              <a:ea typeface="+mj-ea"/>
            </a:endParaRPr>
          </a:p>
          <a:p>
            <a:pPr algn="ctr"/>
            <a:r>
              <a:rPr lang="ja-JP" altLang="en-US" sz="1333" b="1" dirty="0">
                <a:latin typeface="+mj-ea"/>
                <a:ea typeface="+mj-ea"/>
              </a:rPr>
              <a:t>設計</a:t>
            </a:r>
            <a:endParaRPr lang="en-US" altLang="ja-JP" sz="1333" b="1" dirty="0">
              <a:latin typeface="+mj-ea"/>
              <a:ea typeface="+mj-ea"/>
            </a:endParaRPr>
          </a:p>
          <a:p>
            <a:pPr algn="ctr"/>
            <a:r>
              <a:rPr lang="ja-JP" altLang="en-US" sz="1333" b="1" dirty="0">
                <a:latin typeface="+mj-ea"/>
                <a:ea typeface="+mj-ea"/>
              </a:rPr>
              <a:t>情報</a:t>
            </a:r>
            <a:endParaRPr lang="en-US" altLang="ja-JP" sz="1600" b="1" dirty="0">
              <a:latin typeface="+mj-ea"/>
              <a:ea typeface="+mj-ea"/>
            </a:endParaRPr>
          </a:p>
        </p:txBody>
      </p:sp>
      <p:sp>
        <p:nvSpPr>
          <p:cNvPr id="39" name="メモ 38"/>
          <p:cNvSpPr/>
          <p:nvPr/>
        </p:nvSpPr>
        <p:spPr bwMode="auto">
          <a:xfrm>
            <a:off x="9488785" y="4501333"/>
            <a:ext cx="502209" cy="525315"/>
          </a:xfrm>
          <a:prstGeom prst="foldedCorner">
            <a:avLst>
              <a:gd name="adj" fmla="val 28038"/>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a:latin typeface="+mj-ea"/>
              <a:ea typeface="+mj-ea"/>
            </a:endParaRPr>
          </a:p>
          <a:p>
            <a:pPr algn="ctr"/>
            <a:r>
              <a:rPr lang="ja-JP" altLang="en-US" sz="1333" b="1" dirty="0">
                <a:latin typeface="+mj-ea"/>
                <a:ea typeface="+mj-ea"/>
              </a:rPr>
              <a:t>設計</a:t>
            </a:r>
            <a:endParaRPr lang="en-US" altLang="ja-JP" sz="1333" b="1" dirty="0">
              <a:latin typeface="+mj-ea"/>
              <a:ea typeface="+mj-ea"/>
            </a:endParaRPr>
          </a:p>
          <a:p>
            <a:pPr algn="ctr"/>
            <a:r>
              <a:rPr lang="ja-JP" altLang="en-US" sz="1333" b="1" dirty="0">
                <a:latin typeface="+mj-ea"/>
                <a:ea typeface="+mj-ea"/>
              </a:rPr>
              <a:t>情報</a:t>
            </a:r>
            <a:endParaRPr lang="en-US" altLang="ja-JP" sz="1600" b="1" dirty="0">
              <a:latin typeface="+mj-ea"/>
              <a:ea typeface="+mj-ea"/>
            </a:endParaRPr>
          </a:p>
        </p:txBody>
      </p:sp>
      <p:sp>
        <p:nvSpPr>
          <p:cNvPr id="41" name="楕円 40"/>
          <p:cNvSpPr/>
          <p:nvPr/>
        </p:nvSpPr>
        <p:spPr bwMode="auto">
          <a:xfrm>
            <a:off x="10535555" y="4037763"/>
            <a:ext cx="956628" cy="276589"/>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42" name="楕円 41"/>
          <p:cNvSpPr/>
          <p:nvPr/>
        </p:nvSpPr>
        <p:spPr bwMode="auto">
          <a:xfrm>
            <a:off x="10535554" y="4433195"/>
            <a:ext cx="956628" cy="276589"/>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43" name="楕円 42"/>
          <p:cNvSpPr/>
          <p:nvPr/>
        </p:nvSpPr>
        <p:spPr bwMode="auto">
          <a:xfrm>
            <a:off x="10522561" y="4801008"/>
            <a:ext cx="956628" cy="276589"/>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44" name="下矢印 43"/>
          <p:cNvSpPr/>
          <p:nvPr/>
        </p:nvSpPr>
        <p:spPr bwMode="auto">
          <a:xfrm>
            <a:off x="11425715" y="4037763"/>
            <a:ext cx="488372" cy="992797"/>
          </a:xfrm>
          <a:prstGeom prst="downArrow">
            <a:avLst/>
          </a:prstGeom>
          <a:solidFill>
            <a:schemeClr val="accent6">
              <a:lumMod val="25000"/>
              <a:lumOff val="75000"/>
            </a:schemeClr>
          </a:solidFill>
          <a:ln>
            <a:solidFill>
              <a:schemeClr val="accent6">
                <a:lumMod val="75000"/>
                <a:lumOff val="25000"/>
              </a:schemeClr>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実行</a:t>
            </a:r>
          </a:p>
        </p:txBody>
      </p:sp>
      <p:sp>
        <p:nvSpPr>
          <p:cNvPr id="45" name="十字形 44"/>
          <p:cNvSpPr/>
          <p:nvPr/>
        </p:nvSpPr>
        <p:spPr bwMode="auto">
          <a:xfrm>
            <a:off x="10063881" y="4357061"/>
            <a:ext cx="352723" cy="352723"/>
          </a:xfrm>
          <a:prstGeom prst="plus">
            <a:avLst>
              <a:gd name="adj" fmla="val 37778"/>
            </a:avLst>
          </a:prstGeom>
          <a:solidFill>
            <a:schemeClr val="accent2">
              <a:lumMod val="10000"/>
              <a:lumOff val="90000"/>
            </a:schemeClr>
          </a:solidFill>
          <a:ln>
            <a:solidFill>
              <a:srgbClr val="FF0000"/>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46" name="テキスト ボックス 45"/>
          <p:cNvSpPr txBox="1"/>
          <p:nvPr/>
        </p:nvSpPr>
        <p:spPr>
          <a:xfrm>
            <a:off x="239916" y="3704690"/>
            <a:ext cx="1792997" cy="1204324"/>
          </a:xfrm>
          <a:prstGeom prst="rect">
            <a:avLst/>
          </a:prstGeom>
          <a:solidFill>
            <a:schemeClr val="bg1"/>
          </a:solidFill>
          <a:ln w="38100">
            <a:noFill/>
          </a:ln>
        </p:spPr>
        <p:txBody>
          <a:bodyPr wrap="square" lIns="96000" tIns="96000" rIns="96000" bIns="48000" rtlCol="0" anchor="ctr" anchorCtr="1">
            <a:noAutofit/>
          </a:bodyPr>
          <a:lstStyle/>
          <a:p>
            <a:pPr algn="ctr"/>
            <a:endPar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endParaRPr>
          </a:p>
        </p:txBody>
      </p:sp>
      <p:sp>
        <p:nvSpPr>
          <p:cNvPr id="47" name="テキスト ボックス 46"/>
          <p:cNvSpPr txBox="1"/>
          <p:nvPr/>
        </p:nvSpPr>
        <p:spPr>
          <a:xfrm>
            <a:off x="239918" y="5191405"/>
            <a:ext cx="1777999" cy="1117996"/>
          </a:xfrm>
          <a:prstGeom prst="rect">
            <a:avLst/>
          </a:prstGeom>
          <a:solidFill>
            <a:schemeClr val="bg1"/>
          </a:solidFill>
          <a:ln w="38100">
            <a:noFill/>
          </a:ln>
        </p:spPr>
        <p:txBody>
          <a:bodyPr wrap="square" lIns="96000" tIns="96000" rIns="96000" bIns="48000" rtlCol="0" anchor="ctr" anchorCtr="1">
            <a:noAutofit/>
          </a:bodyPr>
          <a:lstStyle/>
          <a:p>
            <a:pPr algn="ctr"/>
            <a:endPar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endParaRPr>
          </a:p>
        </p:txBody>
      </p:sp>
      <p:sp>
        <p:nvSpPr>
          <p:cNvPr id="48" name="テキスト ボックス 47"/>
          <p:cNvSpPr txBox="1"/>
          <p:nvPr/>
        </p:nvSpPr>
        <p:spPr>
          <a:xfrm>
            <a:off x="239917" y="2130808"/>
            <a:ext cx="1798168" cy="1198779"/>
          </a:xfrm>
          <a:prstGeom prst="rect">
            <a:avLst/>
          </a:prstGeom>
          <a:solidFill>
            <a:schemeClr val="bg1"/>
          </a:solidFill>
          <a:ln w="38100">
            <a:noFill/>
          </a:ln>
        </p:spPr>
        <p:txBody>
          <a:bodyPr wrap="square" lIns="96000" tIns="96000" rIns="96000" bIns="48000" rtlCol="0" anchor="ctr" anchorCtr="1">
            <a:noAutofit/>
          </a:bodyPr>
          <a:lstStyle/>
          <a:p>
            <a:pPr algn="ctr"/>
            <a:endPar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endParaRPr>
          </a:p>
        </p:txBody>
      </p:sp>
      <p:pic>
        <p:nvPicPr>
          <p:cNvPr id="49" name="図 4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917" y="2130808"/>
            <a:ext cx="1798168" cy="1198779"/>
          </a:xfrm>
          <a:prstGeom prst="rect">
            <a:avLst/>
          </a:prstGeom>
          <a:effectLst>
            <a:softEdge rad="63500"/>
          </a:effectLst>
        </p:spPr>
      </p:pic>
      <p:pic>
        <p:nvPicPr>
          <p:cNvPr id="50" name="図 49"/>
          <p:cNvPicPr>
            <a:picLocks noChangeAspect="1"/>
          </p:cNvPicPr>
          <p:nvPr/>
        </p:nvPicPr>
        <p:blipFill rotWithShape="1">
          <a:blip r:embed="rId5">
            <a:extLst>
              <a:ext uri="{28A0092B-C50C-407E-A947-70E740481C1C}">
                <a14:useLocalDpi xmlns:a14="http://schemas.microsoft.com/office/drawing/2010/main" val="0"/>
              </a:ext>
            </a:extLst>
          </a:blip>
          <a:srcRect l="5794" r="4948"/>
          <a:stretch/>
        </p:blipFill>
        <p:spPr>
          <a:xfrm>
            <a:off x="239916" y="3707103"/>
            <a:ext cx="1778000" cy="1195200"/>
          </a:xfrm>
          <a:prstGeom prst="rect">
            <a:avLst/>
          </a:prstGeom>
          <a:effectLst>
            <a:softEdge rad="63500"/>
          </a:effectLst>
        </p:spPr>
      </p:pic>
      <p:pic>
        <p:nvPicPr>
          <p:cNvPr id="51" name="図 50"/>
          <p:cNvPicPr>
            <a:picLocks noChangeAspect="1"/>
          </p:cNvPicPr>
          <p:nvPr/>
        </p:nvPicPr>
        <p:blipFill rotWithShape="1">
          <a:blip r:embed="rId6">
            <a:extLst>
              <a:ext uri="{28A0092B-C50C-407E-A947-70E740481C1C}">
                <a14:useLocalDpi xmlns:a14="http://schemas.microsoft.com/office/drawing/2010/main" val="0"/>
              </a:ext>
            </a:extLst>
          </a:blip>
          <a:srcRect l="15107" t="15351" r="8676" b="11151"/>
          <a:stretch/>
        </p:blipFill>
        <p:spPr>
          <a:xfrm>
            <a:off x="239917" y="5191405"/>
            <a:ext cx="1682484" cy="1081679"/>
          </a:xfrm>
          <a:prstGeom prst="rect">
            <a:avLst/>
          </a:prstGeom>
          <a:effectLst>
            <a:softEdge rad="63500"/>
          </a:effectLst>
        </p:spPr>
      </p:pic>
      <p:sp>
        <p:nvSpPr>
          <p:cNvPr id="52" name="テキスト ボックス 51"/>
          <p:cNvSpPr txBox="1"/>
          <p:nvPr/>
        </p:nvSpPr>
        <p:spPr>
          <a:xfrm>
            <a:off x="239917" y="2130808"/>
            <a:ext cx="1798168" cy="1198779"/>
          </a:xfrm>
          <a:prstGeom prst="rect">
            <a:avLst/>
          </a:prstGeom>
          <a:solidFill>
            <a:srgbClr val="002B62">
              <a:alpha val="50000"/>
            </a:srgbClr>
          </a:solidFill>
          <a:ln w="38100">
            <a:noFill/>
          </a:ln>
        </p:spPr>
        <p:txBody>
          <a:bodyPr wrap="square" lIns="96000" tIns="96000" rIns="96000" bIns="48000" rtlCol="0" anchor="ctr" anchorCtr="1">
            <a:noAutofit/>
          </a:bodyPr>
          <a:lstStyle/>
          <a:p>
            <a:pPr algn="ctr"/>
            <a:r>
              <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rPr>
              <a:t>設計</a:t>
            </a:r>
          </a:p>
        </p:txBody>
      </p:sp>
      <p:sp>
        <p:nvSpPr>
          <p:cNvPr id="53" name="テキスト ボックス 52"/>
          <p:cNvSpPr txBox="1"/>
          <p:nvPr/>
        </p:nvSpPr>
        <p:spPr>
          <a:xfrm>
            <a:off x="239916" y="3707103"/>
            <a:ext cx="1792997" cy="1201909"/>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ja-JP" altLang="en-US" sz="2667" dirty="0"/>
              <a:t>作業準備</a:t>
            </a:r>
          </a:p>
        </p:txBody>
      </p:sp>
      <p:sp>
        <p:nvSpPr>
          <p:cNvPr id="54" name="テキスト ボックス 53"/>
          <p:cNvSpPr txBox="1"/>
          <p:nvPr/>
        </p:nvSpPr>
        <p:spPr>
          <a:xfrm>
            <a:off x="239917" y="5191405"/>
            <a:ext cx="1778000" cy="1117996"/>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ja-JP" altLang="en-US" sz="2667" dirty="0"/>
              <a:t>作業実施</a:t>
            </a:r>
          </a:p>
        </p:txBody>
      </p:sp>
      <p:sp>
        <p:nvSpPr>
          <p:cNvPr id="24" name="角丸四角形 23"/>
          <p:cNvSpPr/>
          <p:nvPr/>
        </p:nvSpPr>
        <p:spPr bwMode="auto">
          <a:xfrm>
            <a:off x="3916493" y="2130808"/>
            <a:ext cx="2638883" cy="2024424"/>
          </a:xfrm>
          <a:prstGeom prst="roundRect">
            <a:avLst/>
          </a:prstGeom>
          <a:solidFill>
            <a:schemeClr val="bg1"/>
          </a:solidFill>
          <a:ln w="38100">
            <a:solidFill>
              <a:schemeClr val="tx1"/>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6" name="テキスト ボックス 25"/>
          <p:cNvSpPr txBox="1"/>
          <p:nvPr/>
        </p:nvSpPr>
        <p:spPr>
          <a:xfrm>
            <a:off x="3957365" y="2180977"/>
            <a:ext cx="2334293" cy="748988"/>
          </a:xfrm>
          <a:prstGeom prst="rect">
            <a:avLst/>
          </a:prstGeom>
          <a:noFill/>
        </p:spPr>
        <p:txBody>
          <a:bodyPr wrap="none" rtlCol="0">
            <a:spAutoFit/>
          </a:bodyPr>
          <a:lstStyle/>
          <a:p>
            <a:r>
              <a:rPr lang="en-US" altLang="ja-JP" sz="2400" b="1" dirty="0">
                <a:solidFill>
                  <a:srgbClr val="FF0000"/>
                </a:solidFill>
              </a:rPr>
              <a:t>Step 1</a:t>
            </a:r>
          </a:p>
          <a:p>
            <a:r>
              <a:rPr lang="ja-JP" altLang="en-US" sz="1867" b="1" dirty="0"/>
              <a:t>設計情報の一元管理</a:t>
            </a:r>
          </a:p>
        </p:txBody>
      </p:sp>
      <p:sp>
        <p:nvSpPr>
          <p:cNvPr id="28" name="Oval 97"/>
          <p:cNvSpPr>
            <a:spLocks noChangeAspect="1" noChangeArrowheads="1"/>
          </p:cNvSpPr>
          <p:nvPr/>
        </p:nvSpPr>
        <p:spPr bwMode="gray">
          <a:xfrm>
            <a:off x="4408745" y="3079739"/>
            <a:ext cx="1058104" cy="77130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p:spPr>
        <p:txBody>
          <a:bodyPr vert="horz" wrap="none" lIns="121920" tIns="60960" rIns="121920" bIns="60960" numCol="1" anchor="t" anchorCtr="0" compatLnSpc="1">
            <a:prstTxWarp prst="textNoShape">
              <a:avLst/>
            </a:prstTxWarp>
          </a:bodyPr>
          <a:lstStyle/>
          <a:p>
            <a:pPr algn="ctr"/>
            <a:endParaRPr lang="en-US" altLang="ja-JP" sz="2133" b="1" dirty="0">
              <a:solidFill>
                <a:schemeClr val="bg1"/>
              </a:solidFill>
            </a:endParaRPr>
          </a:p>
          <a:p>
            <a:pPr algn="ctr"/>
            <a:r>
              <a:rPr lang="en-US" altLang="ja-JP" sz="2133" b="1" dirty="0">
                <a:solidFill>
                  <a:schemeClr val="bg1"/>
                </a:solidFill>
              </a:rPr>
              <a:t>CMDB</a:t>
            </a:r>
            <a:endParaRPr lang="ja-JP" altLang="en-US" sz="2133" b="1" dirty="0">
              <a:solidFill>
                <a:schemeClr val="bg1"/>
              </a:solidFill>
            </a:endParaRPr>
          </a:p>
        </p:txBody>
      </p:sp>
      <p:sp>
        <p:nvSpPr>
          <p:cNvPr id="29" name="メモ 28"/>
          <p:cNvSpPr/>
          <p:nvPr/>
        </p:nvSpPr>
        <p:spPr bwMode="auto">
          <a:xfrm>
            <a:off x="5212146" y="2949995"/>
            <a:ext cx="502209" cy="525315"/>
          </a:xfrm>
          <a:prstGeom prst="foldedCorner">
            <a:avLst>
              <a:gd name="adj" fmla="val 28038"/>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a:latin typeface="+mj-ea"/>
              <a:ea typeface="+mj-ea"/>
            </a:endParaRPr>
          </a:p>
          <a:p>
            <a:pPr algn="ctr"/>
            <a:r>
              <a:rPr lang="ja-JP" altLang="en-US" sz="1333" b="1" dirty="0">
                <a:latin typeface="+mj-ea"/>
                <a:ea typeface="+mj-ea"/>
              </a:rPr>
              <a:t>設計</a:t>
            </a:r>
            <a:endParaRPr lang="en-US" altLang="ja-JP" sz="1333" b="1" dirty="0">
              <a:latin typeface="+mj-ea"/>
              <a:ea typeface="+mj-ea"/>
            </a:endParaRPr>
          </a:p>
          <a:p>
            <a:pPr algn="ctr"/>
            <a:r>
              <a:rPr lang="ja-JP" altLang="en-US" sz="1333" b="1" dirty="0">
                <a:latin typeface="+mj-ea"/>
                <a:ea typeface="+mj-ea"/>
              </a:rPr>
              <a:t>情報</a:t>
            </a:r>
            <a:endParaRPr lang="en-US" altLang="ja-JP" sz="1600" b="1" dirty="0">
              <a:latin typeface="+mj-ea"/>
              <a:ea typeface="+mj-ea"/>
            </a:endParaRPr>
          </a:p>
        </p:txBody>
      </p:sp>
      <p:sp>
        <p:nvSpPr>
          <p:cNvPr id="30" name="メモ 29"/>
          <p:cNvSpPr/>
          <p:nvPr/>
        </p:nvSpPr>
        <p:spPr bwMode="auto">
          <a:xfrm>
            <a:off x="5415346" y="3153195"/>
            <a:ext cx="502209" cy="525315"/>
          </a:xfrm>
          <a:prstGeom prst="foldedCorner">
            <a:avLst>
              <a:gd name="adj" fmla="val 28038"/>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a:latin typeface="+mj-ea"/>
              <a:ea typeface="+mj-ea"/>
            </a:endParaRPr>
          </a:p>
          <a:p>
            <a:pPr algn="ctr"/>
            <a:r>
              <a:rPr lang="ja-JP" altLang="en-US" sz="1333" b="1" dirty="0">
                <a:latin typeface="+mj-ea"/>
                <a:ea typeface="+mj-ea"/>
              </a:rPr>
              <a:t>設計</a:t>
            </a:r>
            <a:endParaRPr lang="en-US" altLang="ja-JP" sz="1333" b="1" dirty="0">
              <a:latin typeface="+mj-ea"/>
              <a:ea typeface="+mj-ea"/>
            </a:endParaRPr>
          </a:p>
          <a:p>
            <a:pPr algn="ctr"/>
            <a:r>
              <a:rPr lang="ja-JP" altLang="en-US" sz="1333" b="1" dirty="0">
                <a:latin typeface="+mj-ea"/>
                <a:ea typeface="+mj-ea"/>
              </a:rPr>
              <a:t>情報</a:t>
            </a:r>
            <a:endParaRPr lang="en-US" altLang="ja-JP" sz="1600" b="1" dirty="0">
              <a:latin typeface="+mj-ea"/>
              <a:ea typeface="+mj-ea"/>
            </a:endParaRPr>
          </a:p>
        </p:txBody>
      </p:sp>
      <p:sp>
        <p:nvSpPr>
          <p:cNvPr id="31" name="メモ 30"/>
          <p:cNvSpPr/>
          <p:nvPr/>
        </p:nvSpPr>
        <p:spPr bwMode="auto">
          <a:xfrm>
            <a:off x="5618546" y="3356395"/>
            <a:ext cx="502209" cy="525315"/>
          </a:xfrm>
          <a:prstGeom prst="foldedCorner">
            <a:avLst>
              <a:gd name="adj" fmla="val 28038"/>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a:latin typeface="+mj-ea"/>
              <a:ea typeface="+mj-ea"/>
            </a:endParaRPr>
          </a:p>
          <a:p>
            <a:pPr algn="ctr"/>
            <a:r>
              <a:rPr lang="ja-JP" altLang="en-US" sz="1333" b="1" dirty="0">
                <a:latin typeface="+mj-ea"/>
                <a:ea typeface="+mj-ea"/>
              </a:rPr>
              <a:t>設計</a:t>
            </a:r>
            <a:endParaRPr lang="en-US" altLang="ja-JP" sz="1333" b="1" dirty="0">
              <a:latin typeface="+mj-ea"/>
              <a:ea typeface="+mj-ea"/>
            </a:endParaRPr>
          </a:p>
          <a:p>
            <a:pPr algn="ctr"/>
            <a:r>
              <a:rPr lang="ja-JP" altLang="en-US" sz="1333" b="1" dirty="0">
                <a:latin typeface="+mj-ea"/>
                <a:ea typeface="+mj-ea"/>
              </a:rPr>
              <a:t>情報</a:t>
            </a:r>
            <a:endParaRPr lang="en-US" altLang="ja-JP" sz="1600" b="1" dirty="0">
              <a:latin typeface="+mj-ea"/>
              <a:ea typeface="+mj-ea"/>
            </a:endParaRPr>
          </a:p>
        </p:txBody>
      </p:sp>
      <p:sp>
        <p:nvSpPr>
          <p:cNvPr id="55" name="右矢印 54"/>
          <p:cNvSpPr/>
          <p:nvPr/>
        </p:nvSpPr>
        <p:spPr bwMode="auto">
          <a:xfrm>
            <a:off x="7565771" y="3806125"/>
            <a:ext cx="755068" cy="646176"/>
          </a:xfrm>
          <a:prstGeom prst="rightArrow">
            <a:avLst/>
          </a:prstGeom>
          <a:solidFill>
            <a:schemeClr val="accent2">
              <a:lumMod val="10000"/>
              <a:lumOff val="90000"/>
            </a:schemeClr>
          </a:solidFill>
          <a:ln>
            <a:solidFill>
              <a:srgbClr val="FF0000"/>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867" b="1" dirty="0">
                <a:latin typeface="+mj-ea"/>
                <a:ea typeface="+mj-ea"/>
              </a:rPr>
              <a:t>連携</a:t>
            </a:r>
          </a:p>
        </p:txBody>
      </p:sp>
      <p:sp>
        <p:nvSpPr>
          <p:cNvPr id="56" name="右中かっこ 55"/>
          <p:cNvSpPr/>
          <p:nvPr/>
        </p:nvSpPr>
        <p:spPr bwMode="auto">
          <a:xfrm>
            <a:off x="6961819" y="2821173"/>
            <a:ext cx="401227" cy="2675224"/>
          </a:xfrm>
          <a:prstGeom prst="rightBrace">
            <a:avLst/>
          </a:prstGeom>
          <a:solidFill>
            <a:schemeClr val="bg1"/>
          </a:solidFill>
          <a:ln w="571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rtlCol="0" anchor="ctr"/>
          <a:lstStyle/>
          <a:p>
            <a:pPr algn="ctr"/>
            <a:endParaRPr lang="ja-JP" altLang="en-US" sz="2400"/>
          </a:p>
        </p:txBody>
      </p:sp>
      <p:sp>
        <p:nvSpPr>
          <p:cNvPr id="16" name="正方形/長方形 15"/>
          <p:cNvSpPr/>
          <p:nvPr/>
        </p:nvSpPr>
        <p:spPr bwMode="auto">
          <a:xfrm>
            <a:off x="7827" y="662400"/>
            <a:ext cx="12192000" cy="5894187"/>
          </a:xfrm>
          <a:prstGeom prst="rect">
            <a:avLst/>
          </a:prstGeom>
          <a:solidFill>
            <a:schemeClr val="tx1">
              <a:alpha val="50000"/>
            </a:schemeClr>
          </a:soli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57" name="四角形吹き出し 56"/>
          <p:cNvSpPr/>
          <p:nvPr/>
        </p:nvSpPr>
        <p:spPr bwMode="auto">
          <a:xfrm>
            <a:off x="6938028" y="2087435"/>
            <a:ext cx="2691312" cy="4274484"/>
          </a:xfrm>
          <a:prstGeom prst="wedgeRectCallout">
            <a:avLst>
              <a:gd name="adj1" fmla="val -67782"/>
              <a:gd name="adj2" fmla="val 28501"/>
            </a:avLst>
          </a:prstGeom>
          <a:solidFill>
            <a:schemeClr val="accent2">
              <a:lumMod val="10000"/>
              <a:lumOff val="90000"/>
            </a:schemeClr>
          </a:solidFill>
          <a:ln w="38100">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5" name="角丸四角形 24"/>
          <p:cNvSpPr/>
          <p:nvPr/>
        </p:nvSpPr>
        <p:spPr bwMode="auto">
          <a:xfrm>
            <a:off x="3916492" y="4284976"/>
            <a:ext cx="2638883" cy="2024424"/>
          </a:xfrm>
          <a:prstGeom prst="roundRect">
            <a:avLst/>
          </a:prstGeom>
          <a:solidFill>
            <a:schemeClr val="bg1"/>
          </a:solidFill>
          <a:ln w="38100">
            <a:solidFill>
              <a:schemeClr val="tx1"/>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7" name="テキスト ボックス 26"/>
          <p:cNvSpPr txBox="1"/>
          <p:nvPr/>
        </p:nvSpPr>
        <p:spPr>
          <a:xfrm>
            <a:off x="3957364" y="4323792"/>
            <a:ext cx="1856598" cy="748988"/>
          </a:xfrm>
          <a:prstGeom prst="rect">
            <a:avLst/>
          </a:prstGeom>
          <a:noFill/>
        </p:spPr>
        <p:txBody>
          <a:bodyPr wrap="none" rtlCol="0">
            <a:spAutoFit/>
          </a:bodyPr>
          <a:lstStyle/>
          <a:p>
            <a:r>
              <a:rPr lang="en-US" altLang="ja-JP" sz="2400" b="1" dirty="0">
                <a:solidFill>
                  <a:srgbClr val="FF0000"/>
                </a:solidFill>
              </a:rPr>
              <a:t>Step 2</a:t>
            </a:r>
          </a:p>
          <a:p>
            <a:r>
              <a:rPr lang="ja-JP" altLang="en-US" sz="1867" b="1" dirty="0"/>
              <a:t>自動実行の実現</a:t>
            </a:r>
          </a:p>
        </p:txBody>
      </p:sp>
      <p:sp>
        <p:nvSpPr>
          <p:cNvPr id="32" name="楕円 31"/>
          <p:cNvSpPr/>
          <p:nvPr/>
        </p:nvSpPr>
        <p:spPr bwMode="auto">
          <a:xfrm>
            <a:off x="4551961" y="5141991"/>
            <a:ext cx="956628" cy="276589"/>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34" name="楕円 33"/>
          <p:cNvSpPr/>
          <p:nvPr/>
        </p:nvSpPr>
        <p:spPr bwMode="auto">
          <a:xfrm>
            <a:off x="4551959" y="5537423"/>
            <a:ext cx="956628" cy="276589"/>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35" name="楕円 34"/>
          <p:cNvSpPr/>
          <p:nvPr/>
        </p:nvSpPr>
        <p:spPr bwMode="auto">
          <a:xfrm>
            <a:off x="4538966" y="5905236"/>
            <a:ext cx="956628" cy="276589"/>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40" name="下矢印 39"/>
          <p:cNvSpPr/>
          <p:nvPr/>
        </p:nvSpPr>
        <p:spPr bwMode="auto">
          <a:xfrm>
            <a:off x="5442121" y="5141991"/>
            <a:ext cx="488372" cy="992797"/>
          </a:xfrm>
          <a:prstGeom prst="downArrow">
            <a:avLst/>
          </a:prstGeom>
          <a:solidFill>
            <a:schemeClr val="accent6">
              <a:lumMod val="25000"/>
              <a:lumOff val="75000"/>
            </a:schemeClr>
          </a:solidFill>
          <a:ln>
            <a:solidFill>
              <a:schemeClr val="accent6">
                <a:lumMod val="75000"/>
                <a:lumOff val="25000"/>
              </a:schemeClr>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実行</a:t>
            </a:r>
          </a:p>
        </p:txBody>
      </p:sp>
      <p:pic>
        <p:nvPicPr>
          <p:cNvPr id="2" name="図 1"/>
          <p:cNvPicPr>
            <a:picLocks noChangeAspect="1"/>
          </p:cNvPicPr>
          <p:nvPr/>
        </p:nvPicPr>
        <p:blipFill>
          <a:blip r:embed="rId7"/>
          <a:stretch>
            <a:fillRect/>
          </a:stretch>
        </p:blipFill>
        <p:spPr>
          <a:xfrm>
            <a:off x="7362141" y="2217911"/>
            <a:ext cx="1845372" cy="4013532"/>
          </a:xfrm>
          <a:prstGeom prst="rect">
            <a:avLst/>
          </a:prstGeom>
        </p:spPr>
      </p:pic>
      <p:sp>
        <p:nvSpPr>
          <p:cNvPr id="58" name="テキスト プレースホルダー 7"/>
          <p:cNvSpPr txBox="1">
            <a:spLocks/>
          </p:cNvSpPr>
          <p:nvPr/>
        </p:nvSpPr>
        <p:spPr bwMode="gray">
          <a:xfrm>
            <a:off x="239916" y="817534"/>
            <a:ext cx="11712168" cy="68302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121920" tIns="144000" rIns="121920" bIns="6096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buClr>
                <a:srgbClr val="002B62"/>
              </a:buClr>
              <a:defRPr/>
            </a:pPr>
            <a:r>
              <a:rPr lang="ja-JP" altLang="en-US" sz="2667" b="1" kern="0" dirty="0">
                <a:solidFill>
                  <a:srgbClr val="005DD6"/>
                </a:solidFill>
                <a:effectLst>
                  <a:glow rad="152400">
                    <a:srgbClr val="FFFFFF"/>
                  </a:glow>
                </a:effectLst>
                <a:latin typeface="メイリオ"/>
              </a:rPr>
              <a:t>以降のスライドでは、</a:t>
            </a:r>
            <a:r>
              <a:rPr lang="en-US" altLang="ja-JP" sz="2667" b="1" kern="0" dirty="0">
                <a:solidFill>
                  <a:srgbClr val="005DD6"/>
                </a:solidFill>
                <a:effectLst>
                  <a:glow rad="152400">
                    <a:srgbClr val="FFFFFF"/>
                  </a:glow>
                </a:effectLst>
                <a:latin typeface="メイリオ"/>
              </a:rPr>
              <a:t>Step 2</a:t>
            </a:r>
            <a:r>
              <a:rPr lang="ja-JP" altLang="en-US" sz="2667" b="1" kern="0" dirty="0">
                <a:solidFill>
                  <a:srgbClr val="005DD6"/>
                </a:solidFill>
                <a:effectLst>
                  <a:glow rad="152400">
                    <a:srgbClr val="FFFFFF"/>
                  </a:glow>
                </a:effectLst>
                <a:latin typeface="メイリオ"/>
              </a:rPr>
              <a:t>の</a:t>
            </a:r>
            <a:r>
              <a:rPr lang="en-US" altLang="ja-JP" sz="2667" b="1" kern="0" dirty="0">
                <a:solidFill>
                  <a:srgbClr val="FF0000"/>
                </a:solidFill>
                <a:effectLst>
                  <a:glow rad="152400">
                    <a:srgbClr val="FFFFFF"/>
                  </a:glow>
                </a:effectLst>
                <a:latin typeface="メイリオ"/>
              </a:rPr>
              <a:t>5</a:t>
            </a:r>
            <a:r>
              <a:rPr lang="ja-JP" altLang="en-US" sz="2667" b="1" kern="0" dirty="0" err="1">
                <a:solidFill>
                  <a:srgbClr val="FF0000"/>
                </a:solidFill>
                <a:effectLst>
                  <a:glow rad="152400">
                    <a:srgbClr val="FFFFFF"/>
                  </a:glow>
                </a:effectLst>
                <a:latin typeface="メイリオ"/>
              </a:rPr>
              <a:t>つの</a:t>
            </a:r>
            <a:r>
              <a:rPr lang="ja-JP" altLang="en-US" sz="2667" b="1" kern="0" dirty="0">
                <a:solidFill>
                  <a:srgbClr val="FF0000"/>
                </a:solidFill>
                <a:effectLst>
                  <a:glow rad="152400">
                    <a:srgbClr val="FFFFFF"/>
                  </a:glow>
                </a:effectLst>
                <a:latin typeface="メイリオ"/>
              </a:rPr>
              <a:t>タスク</a:t>
            </a:r>
            <a:r>
              <a:rPr lang="ja-JP" altLang="en-US" sz="2667" b="1" kern="0" dirty="0">
                <a:solidFill>
                  <a:srgbClr val="005DD6"/>
                </a:solidFill>
                <a:effectLst>
                  <a:glow rad="152400">
                    <a:srgbClr val="FFFFFF"/>
                  </a:glow>
                </a:effectLst>
                <a:latin typeface="メイリオ"/>
              </a:rPr>
              <a:t>を説明していきます</a:t>
            </a:r>
            <a:endParaRPr lang="en-US" altLang="ja-JP" sz="2667" b="1" kern="0" dirty="0">
              <a:solidFill>
                <a:srgbClr val="005DD6"/>
              </a:solidFill>
              <a:effectLst>
                <a:glow rad="152400">
                  <a:srgbClr val="FFFFFF"/>
                </a:glow>
              </a:effectLst>
              <a:latin typeface="メイリオ"/>
            </a:endParaRPr>
          </a:p>
        </p:txBody>
      </p:sp>
    </p:spTree>
    <p:extLst>
      <p:ext uri="{BB962C8B-B14F-4D97-AF65-F5344CB8AC3E}">
        <p14:creationId xmlns:p14="http://schemas.microsoft.com/office/powerpoint/2010/main" val="3552334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2</a:t>
            </a:r>
            <a:r>
              <a:rPr lang="ja-JP" altLang="en-US" dirty="0"/>
              <a:t>：自動実行の実現</a:t>
            </a:r>
            <a:endParaRPr kumimoji="1" lang="ja-JP" altLang="en-US" dirty="0"/>
          </a:p>
        </p:txBody>
      </p:sp>
      <p:sp>
        <p:nvSpPr>
          <p:cNvPr id="15" name="Freeform 138"/>
          <p:cNvSpPr>
            <a:spLocks noChangeAspect="1"/>
          </p:cNvSpPr>
          <p:nvPr/>
        </p:nvSpPr>
        <p:spPr bwMode="gray">
          <a:xfrm>
            <a:off x="4355851" y="6022505"/>
            <a:ext cx="85120" cy="78379"/>
          </a:xfrm>
          <a:custGeom>
            <a:avLst/>
            <a:gdLst>
              <a:gd name="T0" fmla="*/ 33 w 214"/>
              <a:gd name="T1" fmla="*/ 196 h 196"/>
              <a:gd name="T2" fmla="*/ 22 w 214"/>
              <a:gd name="T3" fmla="*/ 193 h 196"/>
              <a:gd name="T4" fmla="*/ 6 w 214"/>
              <a:gd name="T5" fmla="*/ 156 h 196"/>
              <a:gd name="T6" fmla="*/ 174 w 214"/>
              <a:gd name="T7" fmla="*/ 5 h 196"/>
              <a:gd name="T8" fmla="*/ 209 w 214"/>
              <a:gd name="T9" fmla="*/ 24 h 196"/>
              <a:gd name="T10" fmla="*/ 190 w 214"/>
              <a:gd name="T11" fmla="*/ 60 h 196"/>
              <a:gd name="T12" fmla="*/ 59 w 214"/>
              <a:gd name="T13" fmla="*/ 178 h 196"/>
              <a:gd name="T14" fmla="*/ 33 w 214"/>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 h="196">
                <a:moveTo>
                  <a:pt x="33" y="196"/>
                </a:moveTo>
                <a:cubicBezTo>
                  <a:pt x="29" y="196"/>
                  <a:pt x="25" y="195"/>
                  <a:pt x="22" y="193"/>
                </a:cubicBezTo>
                <a:cubicBezTo>
                  <a:pt x="7" y="187"/>
                  <a:pt x="0" y="170"/>
                  <a:pt x="6" y="156"/>
                </a:cubicBezTo>
                <a:cubicBezTo>
                  <a:pt x="37" y="83"/>
                  <a:pt x="98" y="28"/>
                  <a:pt x="174" y="5"/>
                </a:cubicBezTo>
                <a:cubicBezTo>
                  <a:pt x="189" y="0"/>
                  <a:pt x="205" y="9"/>
                  <a:pt x="209" y="24"/>
                </a:cubicBezTo>
                <a:cubicBezTo>
                  <a:pt x="214" y="39"/>
                  <a:pt x="205" y="55"/>
                  <a:pt x="190" y="60"/>
                </a:cubicBezTo>
                <a:cubicBezTo>
                  <a:pt x="131" y="78"/>
                  <a:pt x="83" y="121"/>
                  <a:pt x="59" y="178"/>
                </a:cubicBezTo>
                <a:cubicBezTo>
                  <a:pt x="55" y="189"/>
                  <a:pt x="44" y="196"/>
                  <a:pt x="33" y="1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graphicFrame>
        <p:nvGraphicFramePr>
          <p:cNvPr id="79" name="表 78"/>
          <p:cNvGraphicFramePr>
            <a:graphicFrameLocks noGrp="1"/>
          </p:cNvGraphicFramePr>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a:latin typeface="Meiryo UI" panose="020B0604030504040204" pitchFamily="50" charset="-128"/>
                          <a:ea typeface="Meiryo UI" panose="020B0604030504040204" pitchFamily="50" charset="-128"/>
                          <a:cs typeface="Meiryo UI" panose="020B0604030504040204" pitchFamily="50" charset="-128"/>
                        </a:rPr>
                        <a:t>実施するタスク</a:t>
                      </a: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23" name="正方形/長方形 122"/>
          <p:cNvSpPr/>
          <p:nvPr/>
        </p:nvSpPr>
        <p:spPr bwMode="auto">
          <a:xfrm>
            <a:off x="3013449" y="1312061"/>
            <a:ext cx="8937252" cy="830855"/>
          </a:xfrm>
          <a:prstGeom prst="rect">
            <a:avLst/>
          </a:prstGeom>
          <a:ln w="127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rPr>
              <a:t>手作業で実施している作業を整理して、自動化する作業を選定します。</a:t>
            </a:r>
            <a:endParaRPr lang="en-US" altLang="ja-JP" sz="2133" b="1" dirty="0">
              <a:latin typeface="+mj-ea"/>
            </a:endParaRPr>
          </a:p>
          <a:p>
            <a:r>
              <a:rPr lang="ja-JP" altLang="en-US" sz="2133" b="1" dirty="0">
                <a:latin typeface="+mj-ea"/>
              </a:rPr>
              <a:t>整理が複数のチームをまたぐ場合は、各チームの代表者が調整します。</a:t>
            </a:r>
            <a:endParaRPr lang="en-US" altLang="ja-JP" sz="2133" b="1" dirty="0">
              <a:latin typeface="+mj-ea"/>
            </a:endParaRPr>
          </a:p>
        </p:txBody>
      </p:sp>
      <p:sp>
        <p:nvSpPr>
          <p:cNvPr id="180" name="下矢印 179"/>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3" name="下矢印 182"/>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5" name="下矢印 184"/>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下矢印 16"/>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1" name="角丸四角形 180"/>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作業の詳細化</a:t>
            </a:r>
          </a:p>
        </p:txBody>
      </p:sp>
      <p:sp>
        <p:nvSpPr>
          <p:cNvPr id="182" name="角丸四角形 181"/>
          <p:cNvSpPr/>
          <p:nvPr/>
        </p:nvSpPr>
        <p:spPr bwMode="auto">
          <a:xfrm>
            <a:off x="417962" y="3325221"/>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Ansible</a:t>
            </a:r>
            <a:r>
              <a:rPr lang="ja-JP" altLang="en-US" sz="1600" b="1" dirty="0"/>
              <a:t>資材準備</a:t>
            </a:r>
            <a:endParaRPr lang="en-US" altLang="ja-JP" sz="1600" b="1" dirty="0"/>
          </a:p>
          <a:p>
            <a:pPr algn="ctr"/>
            <a:r>
              <a:rPr lang="en-US" altLang="ja-JP" sz="1600" b="1" dirty="0"/>
              <a:t>(Playbook</a:t>
            </a:r>
            <a:r>
              <a:rPr lang="ja-JP" altLang="en-US" sz="1600" b="1" dirty="0"/>
              <a:t>等</a:t>
            </a:r>
            <a:r>
              <a:rPr lang="en-US" altLang="ja-JP" sz="1600" b="1" dirty="0"/>
              <a:t>)</a:t>
            </a:r>
          </a:p>
        </p:txBody>
      </p:sp>
      <p:sp>
        <p:nvSpPr>
          <p:cNvPr id="184" name="角丸四角形 183"/>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ジョブフロー構築</a:t>
            </a:r>
            <a:endParaRPr lang="en-US" altLang="ja-JP" sz="1600" b="1" dirty="0"/>
          </a:p>
          <a:p>
            <a:pPr algn="ctr"/>
            <a:r>
              <a:rPr lang="en-US" altLang="ja-JP" sz="1600" b="1" dirty="0" smtClean="0"/>
              <a:t>(Conductor)</a:t>
            </a:r>
            <a:endParaRPr lang="ja-JP" altLang="en-US" sz="1600" b="1" dirty="0"/>
          </a:p>
        </p:txBody>
      </p:sp>
      <p:sp>
        <p:nvSpPr>
          <p:cNvPr id="186" name="角丸四角形 185"/>
          <p:cNvSpPr/>
          <p:nvPr/>
        </p:nvSpPr>
        <p:spPr bwMode="auto">
          <a:xfrm>
            <a:off x="417962" y="1419424"/>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自動化対象となる作業の分類</a:t>
            </a:r>
          </a:p>
        </p:txBody>
      </p:sp>
      <p:sp>
        <p:nvSpPr>
          <p:cNvPr id="187" name="角丸四角形 186"/>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ジョブフロー実行</a:t>
            </a:r>
            <a:endParaRPr lang="en-US" altLang="ja-JP" sz="1600" b="1" dirty="0"/>
          </a:p>
          <a:p>
            <a:pPr algn="ctr"/>
            <a:r>
              <a:rPr lang="en-US" altLang="ja-JP" sz="1600" b="1" dirty="0" smtClean="0"/>
              <a:t>(Conductor)</a:t>
            </a:r>
            <a:endParaRPr lang="en-US" altLang="ja-JP" sz="1600" b="1" dirty="0"/>
          </a:p>
          <a:p>
            <a:pPr algn="ctr"/>
            <a:r>
              <a:rPr lang="ja-JP" altLang="en-US" sz="1067" b="1" dirty="0"/>
              <a:t>ここではパラメータは手動登録</a:t>
            </a:r>
            <a:endParaRPr lang="en-US" altLang="ja-JP" sz="1067" b="1" dirty="0"/>
          </a:p>
        </p:txBody>
      </p:sp>
      <p:sp>
        <p:nvSpPr>
          <p:cNvPr id="19" name="テキスト ボックス 18"/>
          <p:cNvSpPr txBox="1"/>
          <p:nvPr/>
        </p:nvSpPr>
        <p:spPr>
          <a:xfrm>
            <a:off x="6438447" y="5198412"/>
            <a:ext cx="1556836" cy="297454"/>
          </a:xfrm>
          <a:prstGeom prst="rect">
            <a:avLst/>
          </a:prstGeom>
          <a:noFill/>
        </p:spPr>
        <p:txBody>
          <a:bodyPr wrap="none" rtlCol="0">
            <a:spAutoFit/>
          </a:bodyPr>
          <a:lstStyle/>
          <a:p>
            <a:r>
              <a:rPr lang="ja-JP" altLang="en-US" sz="1333" b="1" dirty="0"/>
              <a:t>各チームの代表者</a:t>
            </a:r>
          </a:p>
        </p:txBody>
      </p:sp>
      <p:sp>
        <p:nvSpPr>
          <p:cNvPr id="21" name="正方形/長方形 20"/>
          <p:cNvSpPr/>
          <p:nvPr/>
        </p:nvSpPr>
        <p:spPr bwMode="auto">
          <a:xfrm>
            <a:off x="6956344" y="4529597"/>
            <a:ext cx="609600" cy="649016"/>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22" name="グループ化 21"/>
          <p:cNvGrpSpPr>
            <a:grpSpLocks noChangeAspect="1"/>
          </p:cNvGrpSpPr>
          <p:nvPr/>
        </p:nvGrpSpPr>
        <p:grpSpPr bwMode="gray">
          <a:xfrm>
            <a:off x="6997427" y="4881784"/>
            <a:ext cx="233547" cy="260096"/>
            <a:chOff x="863600" y="1071564"/>
            <a:chExt cx="823913" cy="917576"/>
          </a:xfrm>
        </p:grpSpPr>
        <p:sp>
          <p:nvSpPr>
            <p:cNvPr id="23" name="フリーフォーム 2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5" name="グループ化 24"/>
          <p:cNvGrpSpPr>
            <a:grpSpLocks noChangeAspect="1"/>
          </p:cNvGrpSpPr>
          <p:nvPr/>
        </p:nvGrpSpPr>
        <p:grpSpPr bwMode="gray">
          <a:xfrm>
            <a:off x="7275357" y="4876272"/>
            <a:ext cx="233547" cy="260096"/>
            <a:chOff x="863600" y="1071564"/>
            <a:chExt cx="823913" cy="917576"/>
          </a:xfrm>
        </p:grpSpPr>
        <p:sp>
          <p:nvSpPr>
            <p:cNvPr id="26" name="フリーフォーム 2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8" name="グループ化 27"/>
          <p:cNvGrpSpPr>
            <a:grpSpLocks noChangeAspect="1"/>
          </p:cNvGrpSpPr>
          <p:nvPr/>
        </p:nvGrpSpPr>
        <p:grpSpPr bwMode="gray">
          <a:xfrm>
            <a:off x="6997427" y="4565156"/>
            <a:ext cx="233547" cy="260096"/>
            <a:chOff x="863600" y="1071564"/>
            <a:chExt cx="823913" cy="917576"/>
          </a:xfrm>
        </p:grpSpPr>
        <p:sp>
          <p:nvSpPr>
            <p:cNvPr id="29" name="フリーフォーム 2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1" name="グループ化 30"/>
          <p:cNvGrpSpPr>
            <a:grpSpLocks noChangeAspect="1"/>
          </p:cNvGrpSpPr>
          <p:nvPr/>
        </p:nvGrpSpPr>
        <p:grpSpPr bwMode="gray">
          <a:xfrm>
            <a:off x="7274232" y="4565156"/>
            <a:ext cx="233547" cy="260096"/>
            <a:chOff x="863600" y="1071564"/>
            <a:chExt cx="823913" cy="917576"/>
          </a:xfrm>
        </p:grpSpPr>
        <p:sp>
          <p:nvSpPr>
            <p:cNvPr id="32" name="フリーフォーム 3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4" name="グループ化 33"/>
          <p:cNvGrpSpPr/>
          <p:nvPr/>
        </p:nvGrpSpPr>
        <p:grpSpPr>
          <a:xfrm>
            <a:off x="7763274" y="4706475"/>
            <a:ext cx="578581" cy="630532"/>
            <a:chOff x="7413163" y="3244813"/>
            <a:chExt cx="433936" cy="472899"/>
          </a:xfrm>
        </p:grpSpPr>
        <p:sp>
          <p:nvSpPr>
            <p:cNvPr id="35" name="メモ 34"/>
            <p:cNvSpPr/>
            <p:nvPr/>
          </p:nvSpPr>
          <p:spPr bwMode="auto">
            <a:xfrm>
              <a:off x="7413163" y="3244813"/>
              <a:ext cx="227840" cy="298448"/>
            </a:xfrm>
            <a:prstGeom prst="foldedCorner">
              <a:avLst>
                <a:gd name="adj" fmla="val 40078"/>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36" name="メモ 35"/>
            <p:cNvSpPr/>
            <p:nvPr/>
          </p:nvSpPr>
          <p:spPr bwMode="auto">
            <a:xfrm>
              <a:off x="7474413" y="3303248"/>
              <a:ext cx="227840" cy="298448"/>
            </a:xfrm>
            <a:prstGeom prst="foldedCorner">
              <a:avLst>
                <a:gd name="adj" fmla="val 40078"/>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37" name="メモ 36"/>
            <p:cNvSpPr/>
            <p:nvPr/>
          </p:nvSpPr>
          <p:spPr bwMode="auto">
            <a:xfrm>
              <a:off x="7549738" y="3362804"/>
              <a:ext cx="227840" cy="298448"/>
            </a:xfrm>
            <a:prstGeom prst="foldedCorner">
              <a:avLst>
                <a:gd name="adj" fmla="val 40078"/>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38" name="メモ 37"/>
            <p:cNvSpPr/>
            <p:nvPr/>
          </p:nvSpPr>
          <p:spPr bwMode="auto">
            <a:xfrm>
              <a:off x="7619259" y="3419264"/>
              <a:ext cx="227840" cy="298448"/>
            </a:xfrm>
            <a:prstGeom prst="foldedCorner">
              <a:avLst>
                <a:gd name="adj" fmla="val 40078"/>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grpSp>
      <p:sp>
        <p:nvSpPr>
          <p:cNvPr id="5" name="角丸四角形 4"/>
          <p:cNvSpPr/>
          <p:nvPr/>
        </p:nvSpPr>
        <p:spPr bwMode="auto">
          <a:xfrm>
            <a:off x="3413293" y="3007585"/>
            <a:ext cx="2323647" cy="1675428"/>
          </a:xfrm>
          <a:prstGeom prst="roundRect">
            <a:avLst/>
          </a:prstGeom>
          <a:ln>
            <a:solidFill>
              <a:schemeClr val="accent6">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600" b="1" dirty="0">
                <a:latin typeface="+mj-ea"/>
                <a:ea typeface="+mj-ea"/>
              </a:rPr>
              <a:t>・</a:t>
            </a:r>
            <a:r>
              <a:rPr lang="en-US" altLang="ja-JP" sz="1600" b="1" dirty="0">
                <a:latin typeface="+mj-ea"/>
                <a:ea typeface="+mj-ea"/>
              </a:rPr>
              <a:t>OS</a:t>
            </a:r>
            <a:r>
              <a:rPr lang="ja-JP" altLang="en-US" sz="1600" b="1" dirty="0">
                <a:latin typeface="+mj-ea"/>
                <a:ea typeface="+mj-ea"/>
              </a:rPr>
              <a:t>設定</a:t>
            </a:r>
            <a:endParaRPr lang="en-US" altLang="ja-JP" sz="1600" b="1" dirty="0">
              <a:latin typeface="+mj-ea"/>
              <a:ea typeface="+mj-ea"/>
            </a:endParaRPr>
          </a:p>
          <a:p>
            <a:r>
              <a:rPr lang="ja-JP" altLang="en-US" sz="1600" b="1" dirty="0">
                <a:latin typeface="+mj-ea"/>
                <a:ea typeface="+mj-ea"/>
              </a:rPr>
              <a:t>・</a:t>
            </a:r>
            <a:r>
              <a:rPr lang="en-US" altLang="ja-JP" sz="1600" b="1" dirty="0">
                <a:latin typeface="+mj-ea"/>
                <a:ea typeface="+mj-ea"/>
              </a:rPr>
              <a:t>OS</a:t>
            </a:r>
            <a:r>
              <a:rPr lang="ja-JP" altLang="en-US" sz="1600" b="1" dirty="0">
                <a:latin typeface="+mj-ea"/>
                <a:ea typeface="+mj-ea"/>
              </a:rPr>
              <a:t>アップデート</a:t>
            </a:r>
            <a:endParaRPr lang="en-US" altLang="ja-JP" sz="1600" b="1" dirty="0">
              <a:latin typeface="+mj-ea"/>
              <a:ea typeface="+mj-ea"/>
            </a:endParaRPr>
          </a:p>
          <a:p>
            <a:r>
              <a:rPr lang="ja-JP" altLang="en-US" sz="1600" b="1" dirty="0">
                <a:latin typeface="+mj-ea"/>
                <a:ea typeface="+mj-ea"/>
              </a:rPr>
              <a:t>・</a:t>
            </a:r>
            <a:r>
              <a:rPr lang="en-US" altLang="ja-JP" sz="1600" b="1" dirty="0" err="1">
                <a:latin typeface="+mj-ea"/>
                <a:ea typeface="+mj-ea"/>
              </a:rPr>
              <a:t>SELinux</a:t>
            </a:r>
            <a:r>
              <a:rPr lang="ja-JP" altLang="en-US" sz="1600" b="1" dirty="0">
                <a:latin typeface="+mj-ea"/>
                <a:ea typeface="+mj-ea"/>
              </a:rPr>
              <a:t>設定</a:t>
            </a:r>
            <a:endParaRPr lang="en-US" altLang="ja-JP" sz="1600" b="1" dirty="0">
              <a:latin typeface="+mj-ea"/>
              <a:ea typeface="+mj-ea"/>
            </a:endParaRPr>
          </a:p>
          <a:p>
            <a:r>
              <a:rPr lang="ja-JP" altLang="en-US" sz="1600" b="1" dirty="0">
                <a:latin typeface="+mj-ea"/>
                <a:ea typeface="+mj-ea"/>
              </a:rPr>
              <a:t>・</a:t>
            </a:r>
            <a:r>
              <a:rPr lang="en-US" altLang="ja-JP" sz="1600" b="1" dirty="0" err="1">
                <a:latin typeface="+mj-ea"/>
                <a:ea typeface="+mj-ea"/>
              </a:rPr>
              <a:t>firewalld</a:t>
            </a:r>
            <a:r>
              <a:rPr lang="ja-JP" altLang="en-US" sz="1600" b="1" dirty="0">
                <a:latin typeface="+mj-ea"/>
                <a:ea typeface="+mj-ea"/>
              </a:rPr>
              <a:t>設定</a:t>
            </a:r>
            <a:endParaRPr lang="en-US" altLang="ja-JP" sz="1600" b="1" dirty="0">
              <a:latin typeface="+mj-ea"/>
              <a:ea typeface="+mj-ea"/>
            </a:endParaRPr>
          </a:p>
          <a:p>
            <a:r>
              <a:rPr lang="ja-JP" altLang="en-US" sz="1600" b="1" dirty="0">
                <a:latin typeface="+mj-ea"/>
                <a:ea typeface="+mj-ea"/>
              </a:rPr>
              <a:t>・</a:t>
            </a:r>
            <a:r>
              <a:rPr lang="en-US" altLang="ja-JP" sz="1600" b="1" dirty="0" err="1">
                <a:latin typeface="+mj-ea"/>
                <a:ea typeface="+mj-ea"/>
              </a:rPr>
              <a:t>etc</a:t>
            </a:r>
            <a:endParaRPr lang="ja-JP" altLang="en-US" sz="1600" b="1" dirty="0">
              <a:latin typeface="+mj-ea"/>
              <a:ea typeface="+mj-ea"/>
            </a:endParaRPr>
          </a:p>
        </p:txBody>
      </p:sp>
      <p:sp>
        <p:nvSpPr>
          <p:cNvPr id="39" name="角丸四角形 38"/>
          <p:cNvSpPr/>
          <p:nvPr/>
        </p:nvSpPr>
        <p:spPr bwMode="auto">
          <a:xfrm>
            <a:off x="6142464" y="2409906"/>
            <a:ext cx="2706897" cy="1401388"/>
          </a:xfrm>
          <a:prstGeom prst="roundRect">
            <a:avLst/>
          </a:prstGeom>
          <a:ln>
            <a:solidFill>
              <a:schemeClr val="accent2">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600" b="1" dirty="0">
                <a:latin typeface="+mj-ea"/>
                <a:ea typeface="+mj-ea"/>
              </a:rPr>
              <a:t>・監視エージェント導入</a:t>
            </a:r>
            <a:endParaRPr lang="en-US" altLang="ja-JP" sz="1600" b="1" dirty="0">
              <a:latin typeface="+mj-ea"/>
              <a:ea typeface="+mj-ea"/>
            </a:endParaRPr>
          </a:p>
          <a:p>
            <a:r>
              <a:rPr lang="ja-JP" altLang="en-US" sz="1600" b="1" dirty="0">
                <a:latin typeface="+mj-ea"/>
                <a:ea typeface="+mj-ea"/>
              </a:rPr>
              <a:t>・疎通確認</a:t>
            </a:r>
            <a:r>
              <a:rPr lang="en-US" altLang="ja-JP" sz="1600" b="1" dirty="0">
                <a:latin typeface="+mj-ea"/>
                <a:ea typeface="+mj-ea"/>
              </a:rPr>
              <a:t>(ping)</a:t>
            </a:r>
          </a:p>
          <a:p>
            <a:r>
              <a:rPr lang="ja-JP" altLang="en-US" sz="1600" b="1" dirty="0">
                <a:latin typeface="+mj-ea"/>
                <a:ea typeface="+mj-ea"/>
              </a:rPr>
              <a:t>・</a:t>
            </a:r>
            <a:r>
              <a:rPr lang="en-US" altLang="ja-JP" sz="1600" b="1" dirty="0">
                <a:latin typeface="+mj-ea"/>
                <a:ea typeface="+mj-ea"/>
              </a:rPr>
              <a:t>hosts</a:t>
            </a:r>
            <a:r>
              <a:rPr lang="ja-JP" altLang="en-US" sz="1600" b="1" dirty="0">
                <a:latin typeface="+mj-ea"/>
                <a:ea typeface="+mj-ea"/>
              </a:rPr>
              <a:t>ファイル配布</a:t>
            </a:r>
            <a:endParaRPr lang="en-US" altLang="ja-JP" sz="1600" b="1" dirty="0">
              <a:latin typeface="+mj-ea"/>
              <a:ea typeface="+mj-ea"/>
            </a:endParaRPr>
          </a:p>
          <a:p>
            <a:r>
              <a:rPr lang="ja-JP" altLang="en-US" sz="1600" b="1" dirty="0">
                <a:latin typeface="+mj-ea"/>
                <a:ea typeface="+mj-ea"/>
              </a:rPr>
              <a:t>・</a:t>
            </a:r>
            <a:r>
              <a:rPr lang="en-US" altLang="ja-JP" sz="1600" b="1" dirty="0" err="1">
                <a:latin typeface="+mj-ea"/>
                <a:ea typeface="+mj-ea"/>
              </a:rPr>
              <a:t>etc</a:t>
            </a:r>
            <a:endParaRPr lang="ja-JP" altLang="en-US" sz="1600" b="1" dirty="0">
              <a:latin typeface="+mj-ea"/>
              <a:ea typeface="+mj-ea"/>
            </a:endParaRPr>
          </a:p>
        </p:txBody>
      </p:sp>
      <p:sp>
        <p:nvSpPr>
          <p:cNvPr id="40" name="角丸四角形 39"/>
          <p:cNvSpPr/>
          <p:nvPr/>
        </p:nvSpPr>
        <p:spPr bwMode="auto">
          <a:xfrm>
            <a:off x="9227679" y="3003135"/>
            <a:ext cx="2323647" cy="1675428"/>
          </a:xfrm>
          <a:prstGeom prst="roundRect">
            <a:avLst/>
          </a:prstGeom>
          <a:ln>
            <a:solidFill>
              <a:schemeClr val="accent3">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600" b="1" dirty="0">
                <a:latin typeface="+mj-ea"/>
                <a:ea typeface="+mj-ea"/>
              </a:rPr>
              <a:t>・</a:t>
            </a:r>
            <a:r>
              <a:rPr lang="en-US" altLang="ja-JP" sz="1600" b="1" dirty="0">
                <a:latin typeface="+mj-ea"/>
                <a:ea typeface="+mj-ea"/>
              </a:rPr>
              <a:t>IF</a:t>
            </a:r>
            <a:r>
              <a:rPr lang="ja-JP" altLang="en-US" sz="1600" b="1" dirty="0">
                <a:latin typeface="+mj-ea"/>
                <a:ea typeface="+mj-ea"/>
              </a:rPr>
              <a:t>設定</a:t>
            </a:r>
            <a:endParaRPr lang="en-US" altLang="ja-JP" sz="1600" b="1" dirty="0">
              <a:latin typeface="+mj-ea"/>
              <a:ea typeface="+mj-ea"/>
            </a:endParaRPr>
          </a:p>
          <a:p>
            <a:r>
              <a:rPr lang="ja-JP" altLang="en-US" sz="1600" b="1" dirty="0">
                <a:latin typeface="+mj-ea"/>
                <a:ea typeface="+mj-ea"/>
              </a:rPr>
              <a:t>・</a:t>
            </a:r>
            <a:r>
              <a:rPr lang="en-US" altLang="ja-JP" sz="1600" b="1" dirty="0">
                <a:latin typeface="+mj-ea"/>
                <a:ea typeface="+mj-ea"/>
              </a:rPr>
              <a:t>VLAN</a:t>
            </a:r>
            <a:r>
              <a:rPr lang="ja-JP" altLang="en-US" sz="1600" b="1" dirty="0">
                <a:latin typeface="+mj-ea"/>
                <a:ea typeface="+mj-ea"/>
              </a:rPr>
              <a:t>構築</a:t>
            </a:r>
            <a:endParaRPr lang="en-US" altLang="ja-JP" sz="1600" b="1" dirty="0">
              <a:latin typeface="+mj-ea"/>
              <a:ea typeface="+mj-ea"/>
            </a:endParaRPr>
          </a:p>
          <a:p>
            <a:r>
              <a:rPr lang="ja-JP" altLang="en-US" sz="1600" b="1" dirty="0">
                <a:latin typeface="+mj-ea"/>
                <a:ea typeface="+mj-ea"/>
              </a:rPr>
              <a:t>・通信許可設定</a:t>
            </a:r>
            <a:endParaRPr lang="en-US" altLang="ja-JP" sz="1600" b="1" dirty="0">
              <a:latin typeface="+mj-ea"/>
              <a:ea typeface="+mj-ea"/>
            </a:endParaRPr>
          </a:p>
          <a:p>
            <a:r>
              <a:rPr lang="ja-JP" altLang="en-US" sz="1600" b="1" dirty="0">
                <a:latin typeface="+mj-ea"/>
                <a:ea typeface="+mj-ea"/>
              </a:rPr>
              <a:t>・</a:t>
            </a:r>
            <a:r>
              <a:rPr lang="en-US" altLang="ja-JP" sz="1600" b="1" dirty="0" err="1">
                <a:latin typeface="+mj-ea"/>
                <a:ea typeface="+mj-ea"/>
              </a:rPr>
              <a:t>etc</a:t>
            </a:r>
            <a:endParaRPr lang="en-US" altLang="ja-JP" sz="1600" b="1" dirty="0">
              <a:latin typeface="+mj-ea"/>
              <a:ea typeface="+mj-ea"/>
            </a:endParaRPr>
          </a:p>
        </p:txBody>
      </p:sp>
      <p:cxnSp>
        <p:nvCxnSpPr>
          <p:cNvPr id="7" name="直線矢印コネクタ 6"/>
          <p:cNvCxnSpPr/>
          <p:nvPr/>
        </p:nvCxnSpPr>
        <p:spPr bwMode="auto">
          <a:xfrm flipV="1">
            <a:off x="7507779" y="3901440"/>
            <a:ext cx="0" cy="414637"/>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4" name="直線矢印コネクタ 43"/>
          <p:cNvCxnSpPr/>
          <p:nvPr/>
        </p:nvCxnSpPr>
        <p:spPr bwMode="auto">
          <a:xfrm flipV="1">
            <a:off x="8341856" y="4045222"/>
            <a:ext cx="649745" cy="659759"/>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7" name="直線矢印コネクタ 46"/>
          <p:cNvCxnSpPr/>
          <p:nvPr/>
        </p:nvCxnSpPr>
        <p:spPr bwMode="auto">
          <a:xfrm flipH="1" flipV="1">
            <a:off x="5902962" y="4078286"/>
            <a:ext cx="721359" cy="732257"/>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3" name="テキスト ボックス 12"/>
          <p:cNvSpPr txBox="1"/>
          <p:nvPr/>
        </p:nvSpPr>
        <p:spPr>
          <a:xfrm>
            <a:off x="6327157" y="2184203"/>
            <a:ext cx="1281120" cy="420564"/>
          </a:xfrm>
          <a:prstGeom prst="rect">
            <a:avLst/>
          </a:prstGeom>
          <a:solidFill>
            <a:schemeClr val="bg1"/>
          </a:solidFill>
        </p:spPr>
        <p:txBody>
          <a:bodyPr wrap="none" rtlCol="0">
            <a:spAutoFit/>
          </a:bodyPr>
          <a:lstStyle/>
          <a:p>
            <a:r>
              <a:rPr lang="ja-JP" altLang="en-US" sz="2133" b="1" dirty="0"/>
              <a:t>共通作業</a:t>
            </a:r>
          </a:p>
        </p:txBody>
      </p:sp>
      <p:sp>
        <p:nvSpPr>
          <p:cNvPr id="51" name="テキスト ボックス 50"/>
          <p:cNvSpPr txBox="1"/>
          <p:nvPr/>
        </p:nvSpPr>
        <p:spPr>
          <a:xfrm>
            <a:off x="3591352" y="2730315"/>
            <a:ext cx="1555234" cy="420564"/>
          </a:xfrm>
          <a:prstGeom prst="rect">
            <a:avLst/>
          </a:prstGeom>
          <a:solidFill>
            <a:schemeClr val="bg1"/>
          </a:solidFill>
        </p:spPr>
        <p:txBody>
          <a:bodyPr wrap="none" rtlCol="0">
            <a:spAutoFit/>
          </a:bodyPr>
          <a:lstStyle/>
          <a:p>
            <a:r>
              <a:rPr lang="ja-JP" altLang="en-US" sz="2133" b="1" dirty="0"/>
              <a:t>サーバ構築</a:t>
            </a:r>
          </a:p>
        </p:txBody>
      </p:sp>
      <p:sp>
        <p:nvSpPr>
          <p:cNvPr id="52" name="テキスト ボックス 51"/>
          <p:cNvSpPr txBox="1"/>
          <p:nvPr/>
        </p:nvSpPr>
        <p:spPr>
          <a:xfrm>
            <a:off x="9430500" y="2763607"/>
            <a:ext cx="1789272" cy="420564"/>
          </a:xfrm>
          <a:prstGeom prst="rect">
            <a:avLst/>
          </a:prstGeom>
          <a:solidFill>
            <a:schemeClr val="bg1"/>
          </a:solidFill>
        </p:spPr>
        <p:txBody>
          <a:bodyPr wrap="none" rtlCol="0">
            <a:spAutoFit/>
          </a:bodyPr>
          <a:lstStyle/>
          <a:p>
            <a:r>
              <a:rPr lang="en-US" altLang="ja-JP" sz="2133" b="1" dirty="0"/>
              <a:t>NW</a:t>
            </a:r>
            <a:r>
              <a:rPr lang="ja-JP" altLang="en-US" sz="2133" b="1" dirty="0"/>
              <a:t>機器構築</a:t>
            </a:r>
          </a:p>
        </p:txBody>
      </p:sp>
      <p:sp>
        <p:nvSpPr>
          <p:cNvPr id="46" name="正方形/長方形 45"/>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48" name="正方形/長方形 47"/>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タスクの説明</a:t>
            </a:r>
          </a:p>
        </p:txBody>
      </p:sp>
      <p:sp>
        <p:nvSpPr>
          <p:cNvPr id="49" name="正方形/長方形 48"/>
          <p:cNvSpPr/>
          <p:nvPr/>
        </p:nvSpPr>
        <p:spPr bwMode="auto">
          <a:xfrm>
            <a:off x="3013449" y="5650584"/>
            <a:ext cx="8937251" cy="830656"/>
          </a:xfrm>
          <a:prstGeom prst="rect">
            <a:avLst/>
          </a:prstGeom>
          <a:solidFill>
            <a:schemeClr val="accent2">
              <a:lumMod val="10000"/>
              <a:lumOff val="9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ea typeface="+mj-ea"/>
              </a:rPr>
              <a:t>　　　① </a:t>
            </a:r>
            <a:r>
              <a:rPr lang="ja-JP" altLang="en-US" sz="2133" b="1" dirty="0">
                <a:latin typeface="+mj-ea"/>
              </a:rPr>
              <a:t>「丁度よい」粒度で作業を分類する</a:t>
            </a:r>
            <a:endParaRPr lang="en-US" altLang="ja-JP" sz="2133" b="1" dirty="0">
              <a:latin typeface="+mj-ea"/>
            </a:endParaRPr>
          </a:p>
          <a:p>
            <a:r>
              <a:rPr lang="ja-JP" altLang="en-US" sz="2133" b="1" dirty="0">
                <a:latin typeface="+mj-ea"/>
                <a:ea typeface="+mj-ea"/>
              </a:rPr>
              <a:t>　　　② </a:t>
            </a:r>
            <a:r>
              <a:rPr lang="ja-JP" altLang="en-US" sz="2133" b="1" dirty="0">
                <a:latin typeface="+mj-ea"/>
              </a:rPr>
              <a:t>作業の効果を見積もって、優先度をつける</a:t>
            </a:r>
            <a:endParaRPr lang="en-US" altLang="ja-JP" sz="2133" b="1" dirty="0">
              <a:latin typeface="+mj-ea"/>
            </a:endParaRPr>
          </a:p>
        </p:txBody>
      </p:sp>
      <p:sp>
        <p:nvSpPr>
          <p:cNvPr id="50" name="角丸四角形 49"/>
          <p:cNvSpPr/>
          <p:nvPr/>
        </p:nvSpPr>
        <p:spPr bwMode="auto">
          <a:xfrm rot="20999056">
            <a:off x="2783012" y="5643359"/>
            <a:ext cx="1150632"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53" name="下矢印 52"/>
          <p:cNvSpPr/>
          <p:nvPr/>
        </p:nvSpPr>
        <p:spPr bwMode="auto">
          <a:xfrm>
            <a:off x="10881360" y="5707694"/>
            <a:ext cx="1069992" cy="726292"/>
          </a:xfrm>
          <a:prstGeom prst="downArrow">
            <a:avLst>
              <a:gd name="adj1" fmla="val 58557"/>
              <a:gd name="adj2" fmla="val 35509"/>
            </a:avLst>
          </a:prstGeom>
          <a:solidFill>
            <a:srgbClr val="FFFF00"/>
          </a:solidFill>
          <a:ln w="25400">
            <a:solidFill>
              <a:schemeClr val="tx2">
                <a:lumMod val="90000"/>
                <a:lumOff val="10000"/>
              </a:schemeClr>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067" b="1" dirty="0">
              <a:latin typeface="+mj-ea"/>
              <a:ea typeface="+mj-ea"/>
            </a:endParaRPr>
          </a:p>
          <a:p>
            <a:pPr algn="ctr"/>
            <a:r>
              <a:rPr lang="ja-JP" altLang="en-US" sz="1600" b="1" dirty="0">
                <a:latin typeface="+mj-ea"/>
                <a:ea typeface="+mj-ea"/>
              </a:rPr>
              <a:t>詳細</a:t>
            </a:r>
            <a:endParaRPr lang="en-US" altLang="ja-JP" sz="1600" b="1" dirty="0">
              <a:latin typeface="+mj-ea"/>
              <a:ea typeface="+mj-ea"/>
            </a:endParaRPr>
          </a:p>
          <a:p>
            <a:pPr algn="ctr"/>
            <a:r>
              <a:rPr lang="ja-JP" altLang="en-US" sz="1600" b="1" dirty="0">
                <a:latin typeface="+mj-ea"/>
                <a:ea typeface="+mj-ea"/>
              </a:rPr>
              <a:t>次頁</a:t>
            </a:r>
          </a:p>
        </p:txBody>
      </p:sp>
    </p:spTree>
    <p:extLst>
      <p:ext uri="{BB962C8B-B14F-4D97-AF65-F5344CB8AC3E}">
        <p14:creationId xmlns:p14="http://schemas.microsoft.com/office/powerpoint/2010/main" val="39266145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2</a:t>
            </a:r>
            <a:r>
              <a:rPr lang="ja-JP" altLang="en-US" dirty="0"/>
              <a:t>：自動実行の実現</a:t>
            </a:r>
            <a:endParaRPr kumimoji="1" lang="ja-JP" altLang="en-US" dirty="0"/>
          </a:p>
        </p:txBody>
      </p:sp>
      <p:graphicFrame>
        <p:nvGraphicFramePr>
          <p:cNvPr id="79" name="表 78"/>
          <p:cNvGraphicFramePr>
            <a:graphicFrameLocks noGrp="1"/>
          </p:cNvGraphicFramePr>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a:latin typeface="Meiryo UI" panose="020B0604030504040204" pitchFamily="50" charset="-128"/>
                          <a:ea typeface="Meiryo UI" panose="020B0604030504040204" pitchFamily="50" charset="-128"/>
                          <a:cs typeface="Meiryo UI" panose="020B0604030504040204" pitchFamily="50" charset="-128"/>
                        </a:rPr>
                        <a:t>実施するタスク</a:t>
                      </a: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80" name="下矢印 179"/>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3" name="下矢印 182"/>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5" name="下矢印 184"/>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下矢印 16"/>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1" name="角丸四角形 180"/>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作業の詳細化</a:t>
            </a:r>
          </a:p>
        </p:txBody>
      </p:sp>
      <p:sp>
        <p:nvSpPr>
          <p:cNvPr id="182" name="角丸四角形 181"/>
          <p:cNvSpPr/>
          <p:nvPr/>
        </p:nvSpPr>
        <p:spPr bwMode="auto">
          <a:xfrm>
            <a:off x="417962" y="3325221"/>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Ansible</a:t>
            </a:r>
            <a:r>
              <a:rPr lang="ja-JP" altLang="en-US" sz="1600" b="1" dirty="0"/>
              <a:t>資材準備</a:t>
            </a:r>
            <a:endParaRPr lang="en-US" altLang="ja-JP" sz="1600" b="1" dirty="0"/>
          </a:p>
          <a:p>
            <a:pPr algn="ctr"/>
            <a:r>
              <a:rPr lang="en-US" altLang="ja-JP" sz="1600" b="1" dirty="0"/>
              <a:t>(Playbook</a:t>
            </a:r>
            <a:r>
              <a:rPr lang="ja-JP" altLang="en-US" sz="1600" b="1" dirty="0"/>
              <a:t>等</a:t>
            </a:r>
            <a:r>
              <a:rPr lang="en-US" altLang="ja-JP" sz="1600" b="1" dirty="0"/>
              <a:t>)</a:t>
            </a:r>
          </a:p>
        </p:txBody>
      </p:sp>
      <p:sp>
        <p:nvSpPr>
          <p:cNvPr id="184" name="角丸四角形 183"/>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ジョブフロー構築</a:t>
            </a:r>
            <a:endParaRPr lang="en-US" altLang="ja-JP" sz="1600" b="1" dirty="0"/>
          </a:p>
          <a:p>
            <a:pPr algn="ctr"/>
            <a:r>
              <a:rPr lang="en-US" altLang="ja-JP" sz="1600" b="1" dirty="0" smtClean="0"/>
              <a:t>(Conductor)</a:t>
            </a:r>
            <a:endParaRPr lang="ja-JP" altLang="en-US" sz="1600" b="1" dirty="0"/>
          </a:p>
        </p:txBody>
      </p:sp>
      <p:sp>
        <p:nvSpPr>
          <p:cNvPr id="186" name="角丸四角形 185"/>
          <p:cNvSpPr/>
          <p:nvPr/>
        </p:nvSpPr>
        <p:spPr bwMode="auto">
          <a:xfrm>
            <a:off x="417962" y="1419424"/>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自動化対象となる作業の分類</a:t>
            </a:r>
          </a:p>
        </p:txBody>
      </p:sp>
      <p:sp>
        <p:nvSpPr>
          <p:cNvPr id="187" name="角丸四角形 186"/>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ジョブフロー実行</a:t>
            </a:r>
            <a:endParaRPr lang="en-US" altLang="ja-JP" sz="1600" b="1" dirty="0"/>
          </a:p>
          <a:p>
            <a:pPr algn="ctr"/>
            <a:r>
              <a:rPr lang="en-US" altLang="ja-JP" sz="1600" b="1" dirty="0" smtClean="0"/>
              <a:t>(Conductor)</a:t>
            </a:r>
            <a:endParaRPr lang="en-US" altLang="ja-JP" sz="1600" b="1" dirty="0"/>
          </a:p>
          <a:p>
            <a:pPr algn="ctr"/>
            <a:r>
              <a:rPr lang="ja-JP" altLang="en-US" sz="1067" b="1" dirty="0"/>
              <a:t>ここではパラメータは手動登録</a:t>
            </a:r>
            <a:endParaRPr lang="en-US" altLang="ja-JP" sz="1067" b="1" dirty="0"/>
          </a:p>
        </p:txBody>
      </p:sp>
      <p:sp>
        <p:nvSpPr>
          <p:cNvPr id="19" name="正方形/長方形 18"/>
          <p:cNvSpPr/>
          <p:nvPr/>
        </p:nvSpPr>
        <p:spPr bwMode="auto">
          <a:xfrm>
            <a:off x="3013449" y="1312061"/>
            <a:ext cx="8937252" cy="514394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ja-JP" altLang="en-US" sz="1867" b="1" dirty="0">
                <a:latin typeface="+mj-ea"/>
                <a:ea typeface="+mj-ea"/>
              </a:rPr>
              <a:t>自動化の候補となる作業を「丁度よい」粒度で分類します。例えばサーバ構築の場合、左下の図のような単にサーバ構築作業全体では粒度が粗すぎます。また、右下の図のような個々の作業手順では粒度が細かすぎます。</a:t>
            </a:r>
            <a:endParaRPr lang="en-US" altLang="ja-JP" sz="1867" b="1" dirty="0">
              <a:latin typeface="+mj-ea"/>
              <a:ea typeface="+mj-ea"/>
            </a:endParaRPr>
          </a:p>
          <a:p>
            <a:endParaRPr lang="en-US" altLang="ja-JP" sz="1067" b="1" dirty="0">
              <a:solidFill>
                <a:schemeClr val="tx1"/>
              </a:solidFill>
              <a:latin typeface="+mj-ea"/>
              <a:ea typeface="+mj-ea"/>
            </a:endParaRPr>
          </a:p>
          <a:p>
            <a:r>
              <a:rPr lang="ja-JP" altLang="en-US" sz="1867" b="1" dirty="0">
                <a:solidFill>
                  <a:schemeClr val="tx1"/>
                </a:solidFill>
                <a:latin typeface="+mj-ea"/>
                <a:ea typeface="+mj-ea"/>
              </a:rPr>
              <a:t>「丁度よい粒度」とは、繰り返し実行できる意味のある単位です。ここの例では中央下の図のような、「</a:t>
            </a:r>
            <a:r>
              <a:rPr lang="en-US" altLang="ja-JP" sz="1867" b="1" dirty="0">
                <a:solidFill>
                  <a:schemeClr val="tx1"/>
                </a:solidFill>
                <a:latin typeface="+mj-ea"/>
                <a:ea typeface="+mj-ea"/>
              </a:rPr>
              <a:t>OS</a:t>
            </a:r>
            <a:r>
              <a:rPr lang="ja-JP" altLang="en-US" sz="1867" b="1" dirty="0">
                <a:solidFill>
                  <a:schemeClr val="tx1"/>
                </a:solidFill>
                <a:latin typeface="+mj-ea"/>
                <a:ea typeface="+mj-ea"/>
              </a:rPr>
              <a:t>設定」などが丁度よい粒度になります。</a:t>
            </a:r>
            <a:endParaRPr lang="en-US" altLang="ja-JP" sz="1867" b="1" dirty="0">
              <a:solidFill>
                <a:schemeClr val="tx1"/>
              </a:solidFill>
              <a:latin typeface="+mj-ea"/>
            </a:endParaRPr>
          </a:p>
        </p:txBody>
      </p:sp>
      <p:grpSp>
        <p:nvGrpSpPr>
          <p:cNvPr id="168" name="グループ化 167"/>
          <p:cNvGrpSpPr/>
          <p:nvPr/>
        </p:nvGrpSpPr>
        <p:grpSpPr>
          <a:xfrm>
            <a:off x="6153897" y="3251505"/>
            <a:ext cx="2656354" cy="3182060"/>
            <a:chOff x="2546659" y="2008620"/>
            <a:chExt cx="1992266" cy="2386545"/>
          </a:xfrm>
        </p:grpSpPr>
        <p:sp>
          <p:nvSpPr>
            <p:cNvPr id="170" name="テキスト ボックス 169"/>
            <p:cNvSpPr txBox="1"/>
            <p:nvPr/>
          </p:nvSpPr>
          <p:spPr>
            <a:xfrm>
              <a:off x="2546659" y="2008620"/>
              <a:ext cx="1215718" cy="253916"/>
            </a:xfrm>
            <a:prstGeom prst="rect">
              <a:avLst/>
            </a:prstGeom>
            <a:noFill/>
          </p:spPr>
          <p:txBody>
            <a:bodyPr wrap="none" rtlCol="0">
              <a:spAutoFit/>
            </a:bodyPr>
            <a:lstStyle/>
            <a:p>
              <a:r>
                <a:rPr lang="ja-JP" altLang="en-US" sz="1600" b="1" dirty="0">
                  <a:solidFill>
                    <a:schemeClr val="bg1">
                      <a:lumMod val="75000"/>
                    </a:schemeClr>
                  </a:solidFill>
                </a:rPr>
                <a:t>サーバ構築作業</a:t>
              </a:r>
            </a:p>
          </p:txBody>
        </p:sp>
        <p:sp>
          <p:nvSpPr>
            <p:cNvPr id="171" name="角丸四角形 170"/>
            <p:cNvSpPr/>
            <p:nvPr/>
          </p:nvSpPr>
          <p:spPr bwMode="auto">
            <a:xfrm>
              <a:off x="2791949" y="3922396"/>
              <a:ext cx="1577340" cy="447674"/>
            </a:xfrm>
            <a:prstGeom prst="roundRect">
              <a:avLst>
                <a:gd name="adj" fmla="val 19075"/>
              </a:avLst>
            </a:prstGeom>
            <a:ln>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latin typeface="+mj-ea"/>
                <a:ea typeface="+mj-ea"/>
              </a:endParaRPr>
            </a:p>
            <a:p>
              <a:r>
                <a:rPr lang="ja-JP" altLang="en-US" sz="1067" b="1" dirty="0">
                  <a:solidFill>
                    <a:schemeClr val="bg1">
                      <a:lumMod val="75000"/>
                    </a:schemeClr>
                  </a:solidFill>
                  <a:latin typeface="+mj-ea"/>
                  <a:ea typeface="+mj-ea"/>
                </a:rPr>
                <a:t>・インストーラ実行</a:t>
              </a:r>
              <a:endParaRPr lang="en-US" altLang="ja-JP" sz="1067" b="1" dirty="0">
                <a:solidFill>
                  <a:schemeClr val="bg1">
                    <a:lumMod val="75000"/>
                  </a:schemeClr>
                </a:solidFill>
                <a:latin typeface="+mj-ea"/>
                <a:ea typeface="+mj-ea"/>
              </a:endParaRPr>
            </a:p>
            <a:p>
              <a:r>
                <a:rPr lang="ja-JP" altLang="en-US" sz="1067" b="1" dirty="0">
                  <a:solidFill>
                    <a:schemeClr val="bg1">
                      <a:lumMod val="75000"/>
                    </a:schemeClr>
                  </a:solidFill>
                  <a:latin typeface="+mj-ea"/>
                  <a:ea typeface="+mj-ea"/>
                </a:rPr>
                <a:t>・ライセンス投入</a:t>
              </a:r>
            </a:p>
          </p:txBody>
        </p:sp>
        <p:sp>
          <p:nvSpPr>
            <p:cNvPr id="172" name="テキスト ボックス 171"/>
            <p:cNvSpPr txBox="1"/>
            <p:nvPr/>
          </p:nvSpPr>
          <p:spPr>
            <a:xfrm>
              <a:off x="2847809" y="3797320"/>
              <a:ext cx="1424909" cy="223091"/>
            </a:xfrm>
            <a:prstGeom prst="rect">
              <a:avLst/>
            </a:prstGeom>
            <a:solidFill>
              <a:schemeClr val="lt1"/>
            </a:solidFill>
          </p:spPr>
          <p:txBody>
            <a:bodyPr wrap="none" rtlCol="0">
              <a:spAutoFit/>
            </a:bodyPr>
            <a:lstStyle/>
            <a:p>
              <a:r>
                <a:rPr lang="ja-JP" altLang="en-US" sz="1333" b="1" dirty="0">
                  <a:solidFill>
                    <a:srgbClr val="FF0000"/>
                  </a:solidFill>
                </a:rPr>
                <a:t>監視エージェント導入</a:t>
              </a:r>
            </a:p>
          </p:txBody>
        </p:sp>
        <p:sp>
          <p:nvSpPr>
            <p:cNvPr id="173" name="角丸四角形 172"/>
            <p:cNvSpPr/>
            <p:nvPr/>
          </p:nvSpPr>
          <p:spPr bwMode="auto">
            <a:xfrm>
              <a:off x="2785110" y="3139753"/>
              <a:ext cx="1577340" cy="644631"/>
            </a:xfrm>
            <a:prstGeom prst="roundRect">
              <a:avLst>
                <a:gd name="adj" fmla="val 9125"/>
              </a:avLst>
            </a:prstGeom>
            <a:ln>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latin typeface="+mj-ea"/>
                <a:ea typeface="+mj-ea"/>
              </a:endParaRPr>
            </a:p>
            <a:p>
              <a:r>
                <a:rPr lang="ja-JP" altLang="en-US" sz="1067" b="1" dirty="0">
                  <a:solidFill>
                    <a:schemeClr val="bg1">
                      <a:lumMod val="75000"/>
                    </a:schemeClr>
                  </a:solidFill>
                  <a:latin typeface="+mj-ea"/>
                </a:rPr>
                <a:t>・</a:t>
              </a:r>
              <a:r>
                <a:rPr lang="en-US" altLang="ja-JP" sz="1067" b="1" dirty="0" err="1">
                  <a:solidFill>
                    <a:schemeClr val="bg1">
                      <a:lumMod val="75000"/>
                    </a:schemeClr>
                  </a:solidFill>
                  <a:latin typeface="+mj-ea"/>
                </a:rPr>
                <a:t>scp</a:t>
              </a:r>
              <a:r>
                <a:rPr lang="ja-JP" altLang="en-US" sz="1067" b="1" dirty="0">
                  <a:solidFill>
                    <a:schemeClr val="bg1">
                      <a:lumMod val="75000"/>
                    </a:schemeClr>
                  </a:solidFill>
                  <a:latin typeface="+mj-ea"/>
                </a:rPr>
                <a:t>で</a:t>
              </a:r>
              <a:r>
                <a:rPr lang="en-US" altLang="ja-JP" sz="1067" b="1" dirty="0">
                  <a:solidFill>
                    <a:schemeClr val="bg1">
                      <a:lumMod val="75000"/>
                    </a:schemeClr>
                  </a:solidFill>
                  <a:latin typeface="+mj-ea"/>
                </a:rPr>
                <a:t>hosts</a:t>
              </a:r>
              <a:r>
                <a:rPr lang="ja-JP" altLang="en-US" sz="1067" b="1" dirty="0">
                  <a:solidFill>
                    <a:schemeClr val="bg1">
                      <a:lumMod val="75000"/>
                    </a:schemeClr>
                  </a:solidFill>
                  <a:latin typeface="+mj-ea"/>
                </a:rPr>
                <a:t>をコピー</a:t>
              </a:r>
              <a:endParaRPr lang="en-US" altLang="ja-JP" sz="1067" b="1" dirty="0">
                <a:solidFill>
                  <a:schemeClr val="bg1">
                    <a:lumMod val="75000"/>
                  </a:schemeClr>
                </a:solidFill>
                <a:latin typeface="+mj-ea"/>
              </a:endParaRPr>
            </a:p>
            <a:p>
              <a:r>
                <a:rPr lang="ja-JP" altLang="en-US" sz="1067" b="1" dirty="0">
                  <a:solidFill>
                    <a:schemeClr val="bg1">
                      <a:lumMod val="75000"/>
                    </a:schemeClr>
                  </a:solidFill>
                  <a:latin typeface="+mj-ea"/>
                </a:rPr>
                <a:t>・元の</a:t>
              </a:r>
              <a:r>
                <a:rPr lang="en-US" altLang="ja-JP" sz="1067" b="1" dirty="0">
                  <a:solidFill>
                    <a:schemeClr val="bg1">
                      <a:lumMod val="75000"/>
                    </a:schemeClr>
                  </a:solidFill>
                  <a:latin typeface="+mj-ea"/>
                </a:rPr>
                <a:t>hosts</a:t>
              </a:r>
              <a:r>
                <a:rPr lang="ja-JP" altLang="en-US" sz="1067" b="1" dirty="0">
                  <a:solidFill>
                    <a:schemeClr val="bg1">
                      <a:lumMod val="75000"/>
                    </a:schemeClr>
                  </a:solidFill>
                  <a:latin typeface="+mj-ea"/>
                </a:rPr>
                <a:t>をバックアップ</a:t>
              </a:r>
              <a:endParaRPr lang="en-US" altLang="ja-JP" sz="1067" b="1" dirty="0">
                <a:solidFill>
                  <a:schemeClr val="bg1">
                    <a:lumMod val="75000"/>
                  </a:schemeClr>
                </a:solidFill>
                <a:latin typeface="+mj-ea"/>
              </a:endParaRPr>
            </a:p>
            <a:p>
              <a:r>
                <a:rPr lang="ja-JP" altLang="en-US" sz="1067" b="1" dirty="0">
                  <a:solidFill>
                    <a:schemeClr val="bg1">
                      <a:lumMod val="75000"/>
                    </a:schemeClr>
                  </a:solidFill>
                  <a:latin typeface="+mj-ea"/>
                </a:rPr>
                <a:t>・</a:t>
              </a:r>
              <a:r>
                <a:rPr lang="en-US" altLang="ja-JP" sz="1067" b="1" dirty="0">
                  <a:solidFill>
                    <a:schemeClr val="bg1">
                      <a:lumMod val="75000"/>
                    </a:schemeClr>
                  </a:solidFill>
                  <a:latin typeface="+mj-ea"/>
                </a:rPr>
                <a:t>hosts</a:t>
              </a:r>
              <a:r>
                <a:rPr lang="ja-JP" altLang="en-US" sz="1067" b="1" dirty="0">
                  <a:solidFill>
                    <a:schemeClr val="bg1">
                      <a:lumMod val="75000"/>
                    </a:schemeClr>
                  </a:solidFill>
                  <a:latin typeface="+mj-ea"/>
                </a:rPr>
                <a:t>を置換</a:t>
              </a:r>
            </a:p>
          </p:txBody>
        </p:sp>
        <p:sp>
          <p:nvSpPr>
            <p:cNvPr id="174" name="テキスト ボックス 173"/>
            <p:cNvSpPr txBox="1"/>
            <p:nvPr/>
          </p:nvSpPr>
          <p:spPr>
            <a:xfrm>
              <a:off x="2840970" y="3022298"/>
              <a:ext cx="1277033" cy="223091"/>
            </a:xfrm>
            <a:prstGeom prst="rect">
              <a:avLst/>
            </a:prstGeom>
            <a:solidFill>
              <a:schemeClr val="lt1"/>
            </a:solidFill>
          </p:spPr>
          <p:txBody>
            <a:bodyPr wrap="none" rtlCol="0">
              <a:spAutoFit/>
            </a:bodyPr>
            <a:lstStyle/>
            <a:p>
              <a:r>
                <a:rPr lang="en-US" altLang="ja-JP" sz="1333" b="1" dirty="0">
                  <a:solidFill>
                    <a:srgbClr val="FF0000"/>
                  </a:solidFill>
                </a:rPr>
                <a:t>hosts</a:t>
              </a:r>
              <a:r>
                <a:rPr lang="ja-JP" altLang="en-US" sz="1333" b="1" dirty="0">
                  <a:solidFill>
                    <a:srgbClr val="FF0000"/>
                  </a:solidFill>
                </a:rPr>
                <a:t>ファイル配布</a:t>
              </a:r>
            </a:p>
          </p:txBody>
        </p:sp>
        <p:sp>
          <p:nvSpPr>
            <p:cNvPr id="175" name="テキスト ボックス 174"/>
            <p:cNvSpPr txBox="1"/>
            <p:nvPr/>
          </p:nvSpPr>
          <p:spPr>
            <a:xfrm>
              <a:off x="3428219" y="3600080"/>
              <a:ext cx="214242" cy="161727"/>
            </a:xfrm>
            <a:prstGeom prst="rect">
              <a:avLst/>
            </a:prstGeom>
            <a:noFill/>
          </p:spPr>
          <p:txBody>
            <a:bodyPr wrap="none" rtlCol="0">
              <a:spAutoFit/>
            </a:bodyPr>
            <a:lstStyle/>
            <a:p>
              <a:r>
                <a:rPr lang="ja-JP" altLang="en-US" sz="267" b="1" dirty="0">
                  <a:solidFill>
                    <a:schemeClr val="bg1">
                      <a:lumMod val="75000"/>
                    </a:schemeClr>
                  </a:solidFill>
                </a:rPr>
                <a:t>　●　</a:t>
              </a:r>
              <a:endParaRPr lang="en-US" altLang="ja-JP" sz="267" b="1" dirty="0">
                <a:solidFill>
                  <a:schemeClr val="bg1">
                    <a:lumMod val="75000"/>
                  </a:schemeClr>
                </a:solidFill>
              </a:endParaRPr>
            </a:p>
            <a:p>
              <a:r>
                <a:rPr lang="ja-JP" altLang="en-US" sz="267" b="1" dirty="0">
                  <a:solidFill>
                    <a:schemeClr val="bg1">
                      <a:lumMod val="75000"/>
                    </a:schemeClr>
                  </a:solidFill>
                </a:rPr>
                <a:t>　●　</a:t>
              </a:r>
              <a:endParaRPr lang="en-US" altLang="ja-JP" sz="267" b="1" dirty="0">
                <a:solidFill>
                  <a:schemeClr val="bg1">
                    <a:lumMod val="75000"/>
                  </a:schemeClr>
                </a:solidFill>
              </a:endParaRPr>
            </a:p>
            <a:p>
              <a:r>
                <a:rPr lang="ja-JP" altLang="en-US" sz="267" b="1" dirty="0">
                  <a:solidFill>
                    <a:schemeClr val="bg1">
                      <a:lumMod val="75000"/>
                    </a:schemeClr>
                  </a:solidFill>
                </a:rPr>
                <a:t>　●　</a:t>
              </a:r>
            </a:p>
          </p:txBody>
        </p:sp>
        <p:sp>
          <p:nvSpPr>
            <p:cNvPr id="176" name="角丸四角形 175"/>
            <p:cNvSpPr/>
            <p:nvPr/>
          </p:nvSpPr>
          <p:spPr bwMode="auto">
            <a:xfrm>
              <a:off x="2785110" y="2364740"/>
              <a:ext cx="1577340" cy="644631"/>
            </a:xfrm>
            <a:prstGeom prst="roundRect">
              <a:avLst>
                <a:gd name="adj" fmla="val 9125"/>
              </a:avLst>
            </a:prstGeom>
            <a:ln>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latin typeface="+mj-ea"/>
                <a:ea typeface="+mj-ea"/>
              </a:endParaRPr>
            </a:p>
            <a:p>
              <a:r>
                <a:rPr lang="ja-JP" altLang="en-US" sz="1067" b="1" dirty="0">
                  <a:solidFill>
                    <a:schemeClr val="bg1">
                      <a:lumMod val="75000"/>
                    </a:schemeClr>
                  </a:solidFill>
                  <a:latin typeface="+mj-ea"/>
                  <a:ea typeface="+mj-ea"/>
                </a:rPr>
                <a:t>・</a:t>
              </a:r>
              <a:r>
                <a:rPr lang="en-US" altLang="ja-JP" sz="1067" b="1" dirty="0" err="1">
                  <a:solidFill>
                    <a:schemeClr val="bg1">
                      <a:lumMod val="75000"/>
                    </a:schemeClr>
                  </a:solidFill>
                  <a:latin typeface="+mj-ea"/>
                  <a:ea typeface="+mj-ea"/>
                </a:rPr>
                <a:t>ssh</a:t>
              </a:r>
              <a:r>
                <a:rPr lang="ja-JP" altLang="en-US" sz="1067" b="1" dirty="0">
                  <a:solidFill>
                    <a:schemeClr val="bg1">
                      <a:lumMod val="75000"/>
                    </a:schemeClr>
                  </a:solidFill>
                  <a:latin typeface="+mj-ea"/>
                  <a:ea typeface="+mj-ea"/>
                </a:rPr>
                <a:t>でログイン</a:t>
              </a:r>
              <a:endParaRPr lang="en-US" altLang="ja-JP" sz="1067" b="1" dirty="0">
                <a:solidFill>
                  <a:schemeClr val="bg1">
                    <a:lumMod val="75000"/>
                  </a:schemeClr>
                </a:solidFill>
                <a:latin typeface="+mj-ea"/>
                <a:ea typeface="+mj-ea"/>
              </a:endParaRPr>
            </a:p>
            <a:p>
              <a:r>
                <a:rPr lang="ja-JP" altLang="en-US" sz="1067" b="1" dirty="0">
                  <a:solidFill>
                    <a:schemeClr val="bg1">
                      <a:lumMod val="75000"/>
                    </a:schemeClr>
                  </a:solidFill>
                  <a:latin typeface="+mj-ea"/>
                  <a:ea typeface="+mj-ea"/>
                </a:rPr>
                <a:t>・スーパーユーザに切り替え</a:t>
              </a:r>
              <a:endParaRPr lang="en-US" altLang="ja-JP" sz="1067" b="1" dirty="0">
                <a:solidFill>
                  <a:schemeClr val="bg1">
                    <a:lumMod val="75000"/>
                  </a:schemeClr>
                </a:solidFill>
                <a:latin typeface="+mj-ea"/>
                <a:ea typeface="+mj-ea"/>
              </a:endParaRPr>
            </a:p>
            <a:p>
              <a:r>
                <a:rPr lang="ja-JP" altLang="en-US" sz="1067" b="1" dirty="0">
                  <a:solidFill>
                    <a:schemeClr val="bg1">
                      <a:lumMod val="75000"/>
                    </a:schemeClr>
                  </a:solidFill>
                  <a:latin typeface="+mj-ea"/>
                  <a:ea typeface="+mj-ea"/>
                </a:rPr>
                <a:t>・</a:t>
              </a:r>
              <a:r>
                <a:rPr lang="en-US" altLang="ja-JP" sz="1067" b="1" dirty="0">
                  <a:solidFill>
                    <a:schemeClr val="bg1">
                      <a:lumMod val="75000"/>
                    </a:schemeClr>
                  </a:solidFill>
                  <a:latin typeface="+mj-ea"/>
                  <a:ea typeface="+mj-ea"/>
                </a:rPr>
                <a:t>yum</a:t>
              </a:r>
              <a:r>
                <a:rPr lang="ja-JP" altLang="en-US" sz="1067" b="1" dirty="0">
                  <a:solidFill>
                    <a:schemeClr val="bg1">
                      <a:lumMod val="75000"/>
                    </a:schemeClr>
                  </a:solidFill>
                  <a:latin typeface="+mj-ea"/>
                  <a:ea typeface="+mj-ea"/>
                </a:rPr>
                <a:t>を実行して</a:t>
              </a:r>
              <a:r>
                <a:rPr lang="en-US" altLang="ja-JP" sz="1067" b="1" dirty="0">
                  <a:solidFill>
                    <a:schemeClr val="bg1">
                      <a:lumMod val="75000"/>
                    </a:schemeClr>
                  </a:solidFill>
                  <a:latin typeface="+mj-ea"/>
                  <a:ea typeface="+mj-ea"/>
                </a:rPr>
                <a:t>OS</a:t>
              </a:r>
              <a:r>
                <a:rPr lang="ja-JP" altLang="en-US" sz="1067" b="1" dirty="0">
                  <a:solidFill>
                    <a:schemeClr val="bg1">
                      <a:lumMod val="75000"/>
                    </a:schemeClr>
                  </a:solidFill>
                  <a:latin typeface="+mj-ea"/>
                  <a:ea typeface="+mj-ea"/>
                </a:rPr>
                <a:t>最新化</a:t>
              </a:r>
            </a:p>
          </p:txBody>
        </p:sp>
        <p:sp>
          <p:nvSpPr>
            <p:cNvPr id="177" name="テキスト ボックス 176"/>
            <p:cNvSpPr txBox="1"/>
            <p:nvPr/>
          </p:nvSpPr>
          <p:spPr>
            <a:xfrm>
              <a:off x="2840970" y="2247285"/>
              <a:ext cx="584536" cy="223091"/>
            </a:xfrm>
            <a:prstGeom prst="rect">
              <a:avLst/>
            </a:prstGeom>
            <a:solidFill>
              <a:schemeClr val="lt1"/>
            </a:solidFill>
          </p:spPr>
          <p:txBody>
            <a:bodyPr wrap="none" rtlCol="0">
              <a:spAutoFit/>
            </a:bodyPr>
            <a:lstStyle/>
            <a:p>
              <a:r>
                <a:rPr lang="en-US" altLang="ja-JP" sz="1333" b="1" dirty="0">
                  <a:solidFill>
                    <a:srgbClr val="FF0000"/>
                  </a:solidFill>
                </a:rPr>
                <a:t>OS</a:t>
              </a:r>
              <a:r>
                <a:rPr lang="ja-JP" altLang="en-US" sz="1333" b="1" dirty="0">
                  <a:solidFill>
                    <a:srgbClr val="FF0000"/>
                  </a:solidFill>
                </a:rPr>
                <a:t>設定</a:t>
              </a:r>
            </a:p>
          </p:txBody>
        </p:sp>
        <p:sp>
          <p:nvSpPr>
            <p:cNvPr id="178" name="テキスト ボックス 177"/>
            <p:cNvSpPr txBox="1"/>
            <p:nvPr/>
          </p:nvSpPr>
          <p:spPr>
            <a:xfrm>
              <a:off x="3428219" y="2825067"/>
              <a:ext cx="214242" cy="161727"/>
            </a:xfrm>
            <a:prstGeom prst="rect">
              <a:avLst/>
            </a:prstGeom>
            <a:noFill/>
          </p:spPr>
          <p:txBody>
            <a:bodyPr wrap="none" rtlCol="0">
              <a:spAutoFit/>
            </a:bodyPr>
            <a:lstStyle/>
            <a:p>
              <a:r>
                <a:rPr lang="ja-JP" altLang="en-US" sz="267" b="1" dirty="0">
                  <a:solidFill>
                    <a:schemeClr val="bg1">
                      <a:lumMod val="75000"/>
                    </a:schemeClr>
                  </a:solidFill>
                </a:rPr>
                <a:t>　●　</a:t>
              </a:r>
              <a:endParaRPr lang="en-US" altLang="ja-JP" sz="267" b="1" dirty="0">
                <a:solidFill>
                  <a:schemeClr val="bg1">
                    <a:lumMod val="75000"/>
                  </a:schemeClr>
                </a:solidFill>
              </a:endParaRPr>
            </a:p>
            <a:p>
              <a:r>
                <a:rPr lang="ja-JP" altLang="en-US" sz="267" b="1" dirty="0">
                  <a:solidFill>
                    <a:schemeClr val="bg1">
                      <a:lumMod val="75000"/>
                    </a:schemeClr>
                  </a:solidFill>
                </a:rPr>
                <a:t>　●　</a:t>
              </a:r>
              <a:endParaRPr lang="en-US" altLang="ja-JP" sz="267" b="1" dirty="0">
                <a:solidFill>
                  <a:schemeClr val="bg1">
                    <a:lumMod val="75000"/>
                  </a:schemeClr>
                </a:solidFill>
              </a:endParaRPr>
            </a:p>
            <a:p>
              <a:r>
                <a:rPr lang="ja-JP" altLang="en-US" sz="267" b="1" dirty="0">
                  <a:solidFill>
                    <a:schemeClr val="bg1">
                      <a:lumMod val="75000"/>
                    </a:schemeClr>
                  </a:solidFill>
                </a:rPr>
                <a:t>　●　</a:t>
              </a:r>
            </a:p>
          </p:txBody>
        </p:sp>
        <p:sp>
          <p:nvSpPr>
            <p:cNvPr id="169" name="角丸四角形 168"/>
            <p:cNvSpPr/>
            <p:nvPr/>
          </p:nvSpPr>
          <p:spPr bwMode="auto">
            <a:xfrm>
              <a:off x="2678430" y="2234358"/>
              <a:ext cx="1793805" cy="2135711"/>
            </a:xfrm>
            <a:prstGeom prst="roundRect">
              <a:avLst>
                <a:gd name="adj" fmla="val 3688"/>
              </a:avLst>
            </a:prstGeom>
            <a:no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endParaRPr lang="ja-JP" altLang="en-US" sz="1067" b="1" dirty="0">
                <a:latin typeface="+mj-ea"/>
                <a:ea typeface="+mj-ea"/>
              </a:endParaRPr>
            </a:p>
          </p:txBody>
        </p:sp>
        <p:sp>
          <p:nvSpPr>
            <p:cNvPr id="179" name="正方形/長方形 178"/>
            <p:cNvSpPr/>
            <p:nvPr/>
          </p:nvSpPr>
          <p:spPr bwMode="auto">
            <a:xfrm>
              <a:off x="2622313" y="4286250"/>
              <a:ext cx="1916612" cy="108915"/>
            </a:xfrm>
            <a:prstGeom prst="rect">
              <a:avLst/>
            </a:prstGeom>
            <a:solidFill>
              <a:schemeClr val="bg1"/>
            </a:soli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grpSp>
        <p:nvGrpSpPr>
          <p:cNvPr id="224" name="グループ化 223"/>
          <p:cNvGrpSpPr/>
          <p:nvPr/>
        </p:nvGrpSpPr>
        <p:grpSpPr>
          <a:xfrm>
            <a:off x="3179018" y="3252583"/>
            <a:ext cx="2656354" cy="3182060"/>
            <a:chOff x="2546659" y="2008620"/>
            <a:chExt cx="1992266" cy="2386545"/>
          </a:xfrm>
        </p:grpSpPr>
        <p:sp>
          <p:nvSpPr>
            <p:cNvPr id="226" name="テキスト ボックス 225"/>
            <p:cNvSpPr txBox="1"/>
            <p:nvPr/>
          </p:nvSpPr>
          <p:spPr>
            <a:xfrm>
              <a:off x="2546659" y="2008620"/>
              <a:ext cx="1215718" cy="253916"/>
            </a:xfrm>
            <a:prstGeom prst="rect">
              <a:avLst/>
            </a:prstGeom>
            <a:noFill/>
          </p:spPr>
          <p:txBody>
            <a:bodyPr wrap="none" rtlCol="0">
              <a:spAutoFit/>
            </a:bodyPr>
            <a:lstStyle/>
            <a:p>
              <a:r>
                <a:rPr lang="ja-JP" altLang="en-US" sz="1600" b="1" dirty="0">
                  <a:solidFill>
                    <a:srgbClr val="FF0000"/>
                  </a:solidFill>
                </a:rPr>
                <a:t>サーバ構築作業</a:t>
              </a:r>
            </a:p>
          </p:txBody>
        </p:sp>
        <p:sp>
          <p:nvSpPr>
            <p:cNvPr id="227" name="角丸四角形 226"/>
            <p:cNvSpPr/>
            <p:nvPr/>
          </p:nvSpPr>
          <p:spPr bwMode="auto">
            <a:xfrm>
              <a:off x="2791949" y="3922396"/>
              <a:ext cx="1577340" cy="447674"/>
            </a:xfrm>
            <a:prstGeom prst="roundRect">
              <a:avLst>
                <a:gd name="adj" fmla="val 19075"/>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chemeClr val="bg1">
                    <a:lumMod val="75000"/>
                  </a:schemeClr>
                </a:solidFill>
                <a:latin typeface="+mj-ea"/>
                <a:ea typeface="+mj-ea"/>
              </a:endParaRPr>
            </a:p>
            <a:p>
              <a:r>
                <a:rPr lang="ja-JP" altLang="en-US" sz="1067" b="1" dirty="0">
                  <a:solidFill>
                    <a:schemeClr val="bg1">
                      <a:lumMod val="75000"/>
                    </a:schemeClr>
                  </a:solidFill>
                  <a:latin typeface="+mj-ea"/>
                  <a:ea typeface="+mj-ea"/>
                </a:rPr>
                <a:t>・インストーラ実行</a:t>
              </a:r>
              <a:endParaRPr lang="en-US" altLang="ja-JP" sz="1067" b="1" dirty="0">
                <a:solidFill>
                  <a:schemeClr val="bg1">
                    <a:lumMod val="75000"/>
                  </a:schemeClr>
                </a:solidFill>
                <a:latin typeface="+mj-ea"/>
                <a:ea typeface="+mj-ea"/>
              </a:endParaRPr>
            </a:p>
            <a:p>
              <a:r>
                <a:rPr lang="ja-JP" altLang="en-US" sz="1067" b="1" dirty="0">
                  <a:solidFill>
                    <a:schemeClr val="bg1">
                      <a:lumMod val="75000"/>
                    </a:schemeClr>
                  </a:solidFill>
                  <a:latin typeface="+mj-ea"/>
                  <a:ea typeface="+mj-ea"/>
                </a:rPr>
                <a:t>・ライセンス投入</a:t>
              </a:r>
            </a:p>
          </p:txBody>
        </p:sp>
        <p:sp>
          <p:nvSpPr>
            <p:cNvPr id="228" name="テキスト ボックス 227"/>
            <p:cNvSpPr txBox="1"/>
            <p:nvPr/>
          </p:nvSpPr>
          <p:spPr>
            <a:xfrm>
              <a:off x="2847809" y="3797320"/>
              <a:ext cx="1424909" cy="223091"/>
            </a:xfrm>
            <a:prstGeom prst="rect">
              <a:avLst/>
            </a:prstGeom>
            <a:solidFill>
              <a:schemeClr val="lt1"/>
            </a:solidFill>
          </p:spPr>
          <p:txBody>
            <a:bodyPr wrap="none" rtlCol="0">
              <a:spAutoFit/>
            </a:bodyPr>
            <a:lstStyle/>
            <a:p>
              <a:r>
                <a:rPr lang="ja-JP" altLang="en-US" sz="1333" b="1" dirty="0">
                  <a:solidFill>
                    <a:schemeClr val="bg1">
                      <a:lumMod val="75000"/>
                    </a:schemeClr>
                  </a:solidFill>
                </a:rPr>
                <a:t>監視エージェント導入</a:t>
              </a:r>
            </a:p>
          </p:txBody>
        </p:sp>
        <p:sp>
          <p:nvSpPr>
            <p:cNvPr id="229" name="角丸四角形 228"/>
            <p:cNvSpPr/>
            <p:nvPr/>
          </p:nvSpPr>
          <p:spPr bwMode="auto">
            <a:xfrm>
              <a:off x="2785110" y="3139753"/>
              <a:ext cx="1577340" cy="644631"/>
            </a:xfrm>
            <a:prstGeom prst="roundRect">
              <a:avLst>
                <a:gd name="adj" fmla="val 9125"/>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chemeClr val="bg1">
                    <a:lumMod val="75000"/>
                  </a:schemeClr>
                </a:solidFill>
                <a:latin typeface="+mj-ea"/>
                <a:ea typeface="+mj-ea"/>
              </a:endParaRPr>
            </a:p>
            <a:p>
              <a:r>
                <a:rPr lang="ja-JP" altLang="en-US" sz="1067" b="1" dirty="0">
                  <a:solidFill>
                    <a:schemeClr val="bg1">
                      <a:lumMod val="75000"/>
                    </a:schemeClr>
                  </a:solidFill>
                  <a:latin typeface="+mj-ea"/>
                  <a:ea typeface="+mj-ea"/>
                </a:rPr>
                <a:t>・</a:t>
              </a:r>
              <a:r>
                <a:rPr lang="en-US" altLang="ja-JP" sz="1067" b="1" dirty="0" err="1">
                  <a:solidFill>
                    <a:schemeClr val="bg1">
                      <a:lumMod val="75000"/>
                    </a:schemeClr>
                  </a:solidFill>
                  <a:latin typeface="+mj-ea"/>
                  <a:ea typeface="+mj-ea"/>
                </a:rPr>
                <a:t>scp</a:t>
              </a:r>
              <a:r>
                <a:rPr lang="ja-JP" altLang="en-US" sz="1067" b="1" dirty="0">
                  <a:solidFill>
                    <a:schemeClr val="bg1">
                      <a:lumMod val="75000"/>
                    </a:schemeClr>
                  </a:solidFill>
                  <a:latin typeface="+mj-ea"/>
                  <a:ea typeface="+mj-ea"/>
                </a:rPr>
                <a:t>で</a:t>
              </a:r>
              <a:r>
                <a:rPr lang="en-US" altLang="ja-JP" sz="1067" b="1" dirty="0">
                  <a:solidFill>
                    <a:schemeClr val="bg1">
                      <a:lumMod val="75000"/>
                    </a:schemeClr>
                  </a:solidFill>
                  <a:latin typeface="+mj-ea"/>
                  <a:ea typeface="+mj-ea"/>
                </a:rPr>
                <a:t>hosts</a:t>
              </a:r>
              <a:r>
                <a:rPr lang="ja-JP" altLang="en-US" sz="1067" b="1" dirty="0">
                  <a:solidFill>
                    <a:schemeClr val="bg1">
                      <a:lumMod val="75000"/>
                    </a:schemeClr>
                  </a:solidFill>
                  <a:latin typeface="+mj-ea"/>
                  <a:ea typeface="+mj-ea"/>
                </a:rPr>
                <a:t>をコピー</a:t>
              </a:r>
              <a:endParaRPr lang="en-US" altLang="ja-JP" sz="1067" b="1" dirty="0">
                <a:solidFill>
                  <a:schemeClr val="bg1">
                    <a:lumMod val="75000"/>
                  </a:schemeClr>
                </a:solidFill>
                <a:latin typeface="+mj-ea"/>
                <a:ea typeface="+mj-ea"/>
              </a:endParaRPr>
            </a:p>
            <a:p>
              <a:r>
                <a:rPr lang="ja-JP" altLang="en-US" sz="1067" b="1" dirty="0">
                  <a:solidFill>
                    <a:schemeClr val="bg1">
                      <a:lumMod val="75000"/>
                    </a:schemeClr>
                  </a:solidFill>
                  <a:latin typeface="+mj-ea"/>
                  <a:ea typeface="+mj-ea"/>
                </a:rPr>
                <a:t>・元の</a:t>
              </a:r>
              <a:r>
                <a:rPr lang="en-US" altLang="ja-JP" sz="1067" b="1" dirty="0">
                  <a:solidFill>
                    <a:schemeClr val="bg1">
                      <a:lumMod val="75000"/>
                    </a:schemeClr>
                  </a:solidFill>
                  <a:latin typeface="+mj-ea"/>
                  <a:ea typeface="+mj-ea"/>
                </a:rPr>
                <a:t>hosts</a:t>
              </a:r>
              <a:r>
                <a:rPr lang="ja-JP" altLang="en-US" sz="1067" b="1" dirty="0">
                  <a:solidFill>
                    <a:schemeClr val="bg1">
                      <a:lumMod val="75000"/>
                    </a:schemeClr>
                  </a:solidFill>
                  <a:latin typeface="+mj-ea"/>
                  <a:ea typeface="+mj-ea"/>
                </a:rPr>
                <a:t>をバックアップ</a:t>
              </a:r>
              <a:endParaRPr lang="en-US" altLang="ja-JP" sz="1067" b="1" dirty="0">
                <a:solidFill>
                  <a:schemeClr val="bg1">
                    <a:lumMod val="75000"/>
                  </a:schemeClr>
                </a:solidFill>
                <a:latin typeface="+mj-ea"/>
                <a:ea typeface="+mj-ea"/>
              </a:endParaRPr>
            </a:p>
            <a:p>
              <a:r>
                <a:rPr lang="ja-JP" altLang="en-US" sz="1067" b="1" dirty="0">
                  <a:solidFill>
                    <a:schemeClr val="bg1">
                      <a:lumMod val="75000"/>
                    </a:schemeClr>
                  </a:solidFill>
                  <a:latin typeface="+mj-ea"/>
                  <a:ea typeface="+mj-ea"/>
                </a:rPr>
                <a:t>・</a:t>
              </a:r>
              <a:r>
                <a:rPr lang="en-US" altLang="ja-JP" sz="1067" b="1" dirty="0">
                  <a:solidFill>
                    <a:schemeClr val="bg1">
                      <a:lumMod val="75000"/>
                    </a:schemeClr>
                  </a:solidFill>
                  <a:latin typeface="+mj-ea"/>
                  <a:ea typeface="+mj-ea"/>
                </a:rPr>
                <a:t>hosts</a:t>
              </a:r>
              <a:r>
                <a:rPr lang="ja-JP" altLang="en-US" sz="1067" b="1" dirty="0">
                  <a:solidFill>
                    <a:schemeClr val="bg1">
                      <a:lumMod val="75000"/>
                    </a:schemeClr>
                  </a:solidFill>
                  <a:latin typeface="+mj-ea"/>
                  <a:ea typeface="+mj-ea"/>
                </a:rPr>
                <a:t>を置換</a:t>
              </a:r>
            </a:p>
          </p:txBody>
        </p:sp>
        <p:sp>
          <p:nvSpPr>
            <p:cNvPr id="230" name="テキスト ボックス 229"/>
            <p:cNvSpPr txBox="1"/>
            <p:nvPr/>
          </p:nvSpPr>
          <p:spPr>
            <a:xfrm>
              <a:off x="2840970" y="3022298"/>
              <a:ext cx="1277033" cy="223091"/>
            </a:xfrm>
            <a:prstGeom prst="rect">
              <a:avLst/>
            </a:prstGeom>
            <a:solidFill>
              <a:schemeClr val="lt1"/>
            </a:solidFill>
          </p:spPr>
          <p:txBody>
            <a:bodyPr wrap="none" rtlCol="0">
              <a:spAutoFit/>
            </a:bodyPr>
            <a:lstStyle/>
            <a:p>
              <a:r>
                <a:rPr lang="en-US" altLang="ja-JP" sz="1333" b="1" dirty="0">
                  <a:solidFill>
                    <a:schemeClr val="bg1">
                      <a:lumMod val="75000"/>
                    </a:schemeClr>
                  </a:solidFill>
                </a:rPr>
                <a:t>hosts</a:t>
              </a:r>
              <a:r>
                <a:rPr lang="ja-JP" altLang="en-US" sz="1333" b="1" dirty="0">
                  <a:solidFill>
                    <a:schemeClr val="bg1">
                      <a:lumMod val="75000"/>
                    </a:schemeClr>
                  </a:solidFill>
                </a:rPr>
                <a:t>ファイル配布</a:t>
              </a:r>
            </a:p>
          </p:txBody>
        </p:sp>
        <p:sp>
          <p:nvSpPr>
            <p:cNvPr id="231" name="テキスト ボックス 230"/>
            <p:cNvSpPr txBox="1"/>
            <p:nvPr/>
          </p:nvSpPr>
          <p:spPr>
            <a:xfrm>
              <a:off x="3428219" y="3600080"/>
              <a:ext cx="214242" cy="161727"/>
            </a:xfrm>
            <a:prstGeom prst="rect">
              <a:avLst/>
            </a:prstGeom>
            <a:noFill/>
          </p:spPr>
          <p:txBody>
            <a:bodyPr wrap="none" rtlCol="0">
              <a:spAutoFit/>
            </a:bodyPr>
            <a:lstStyle/>
            <a:p>
              <a:r>
                <a:rPr lang="ja-JP" altLang="en-US" sz="267" b="1" dirty="0"/>
                <a:t>　●　</a:t>
              </a:r>
              <a:endParaRPr lang="en-US" altLang="ja-JP" sz="267" b="1" dirty="0"/>
            </a:p>
            <a:p>
              <a:r>
                <a:rPr lang="ja-JP" altLang="en-US" sz="267" b="1" dirty="0"/>
                <a:t>　●　</a:t>
              </a:r>
              <a:endParaRPr lang="en-US" altLang="ja-JP" sz="267" b="1" dirty="0"/>
            </a:p>
            <a:p>
              <a:r>
                <a:rPr lang="ja-JP" altLang="en-US" sz="267" b="1" dirty="0"/>
                <a:t>　●　</a:t>
              </a:r>
            </a:p>
          </p:txBody>
        </p:sp>
        <p:sp>
          <p:nvSpPr>
            <p:cNvPr id="232" name="角丸四角形 231"/>
            <p:cNvSpPr/>
            <p:nvPr/>
          </p:nvSpPr>
          <p:spPr bwMode="auto">
            <a:xfrm>
              <a:off x="2785110" y="2364740"/>
              <a:ext cx="1577340" cy="644631"/>
            </a:xfrm>
            <a:prstGeom prst="roundRect">
              <a:avLst>
                <a:gd name="adj" fmla="val 9125"/>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chemeClr val="bg1">
                    <a:lumMod val="75000"/>
                  </a:schemeClr>
                </a:solidFill>
                <a:latin typeface="+mj-ea"/>
                <a:ea typeface="+mj-ea"/>
              </a:endParaRPr>
            </a:p>
            <a:p>
              <a:r>
                <a:rPr lang="ja-JP" altLang="en-US" sz="1067" b="1" dirty="0">
                  <a:solidFill>
                    <a:schemeClr val="bg1">
                      <a:lumMod val="75000"/>
                    </a:schemeClr>
                  </a:solidFill>
                  <a:latin typeface="+mj-ea"/>
                  <a:ea typeface="+mj-ea"/>
                </a:rPr>
                <a:t>・</a:t>
              </a:r>
              <a:r>
                <a:rPr lang="en-US" altLang="ja-JP" sz="1067" b="1" dirty="0" err="1">
                  <a:solidFill>
                    <a:schemeClr val="bg1">
                      <a:lumMod val="75000"/>
                    </a:schemeClr>
                  </a:solidFill>
                  <a:latin typeface="+mj-ea"/>
                  <a:ea typeface="+mj-ea"/>
                </a:rPr>
                <a:t>ssh</a:t>
              </a:r>
              <a:r>
                <a:rPr lang="ja-JP" altLang="en-US" sz="1067" b="1" dirty="0">
                  <a:solidFill>
                    <a:schemeClr val="bg1">
                      <a:lumMod val="75000"/>
                    </a:schemeClr>
                  </a:solidFill>
                  <a:latin typeface="+mj-ea"/>
                  <a:ea typeface="+mj-ea"/>
                </a:rPr>
                <a:t>でログイン</a:t>
              </a:r>
              <a:endParaRPr lang="en-US" altLang="ja-JP" sz="1067" b="1" dirty="0">
                <a:solidFill>
                  <a:schemeClr val="bg1">
                    <a:lumMod val="75000"/>
                  </a:schemeClr>
                </a:solidFill>
                <a:latin typeface="+mj-ea"/>
                <a:ea typeface="+mj-ea"/>
              </a:endParaRPr>
            </a:p>
            <a:p>
              <a:r>
                <a:rPr lang="ja-JP" altLang="en-US" sz="1067" b="1" dirty="0">
                  <a:solidFill>
                    <a:schemeClr val="bg1">
                      <a:lumMod val="75000"/>
                    </a:schemeClr>
                  </a:solidFill>
                  <a:latin typeface="+mj-ea"/>
                  <a:ea typeface="+mj-ea"/>
                </a:rPr>
                <a:t>・スーパーユーザに切り替え</a:t>
              </a:r>
              <a:endParaRPr lang="en-US" altLang="ja-JP" sz="1067" b="1" dirty="0">
                <a:solidFill>
                  <a:schemeClr val="bg1">
                    <a:lumMod val="75000"/>
                  </a:schemeClr>
                </a:solidFill>
                <a:latin typeface="+mj-ea"/>
                <a:ea typeface="+mj-ea"/>
              </a:endParaRPr>
            </a:p>
            <a:p>
              <a:r>
                <a:rPr lang="ja-JP" altLang="en-US" sz="1067" b="1" dirty="0">
                  <a:solidFill>
                    <a:schemeClr val="bg1">
                      <a:lumMod val="75000"/>
                    </a:schemeClr>
                  </a:solidFill>
                  <a:latin typeface="+mj-ea"/>
                  <a:ea typeface="+mj-ea"/>
                </a:rPr>
                <a:t>・</a:t>
              </a:r>
              <a:r>
                <a:rPr lang="en-US" altLang="ja-JP" sz="1067" b="1" dirty="0">
                  <a:solidFill>
                    <a:schemeClr val="bg1">
                      <a:lumMod val="75000"/>
                    </a:schemeClr>
                  </a:solidFill>
                  <a:latin typeface="+mj-ea"/>
                  <a:ea typeface="+mj-ea"/>
                </a:rPr>
                <a:t>yum</a:t>
              </a:r>
              <a:r>
                <a:rPr lang="ja-JP" altLang="en-US" sz="1067" b="1" dirty="0">
                  <a:solidFill>
                    <a:schemeClr val="bg1">
                      <a:lumMod val="75000"/>
                    </a:schemeClr>
                  </a:solidFill>
                  <a:latin typeface="+mj-ea"/>
                  <a:ea typeface="+mj-ea"/>
                </a:rPr>
                <a:t>を実行して</a:t>
              </a:r>
              <a:r>
                <a:rPr lang="en-US" altLang="ja-JP" sz="1067" b="1" dirty="0">
                  <a:solidFill>
                    <a:schemeClr val="bg1">
                      <a:lumMod val="75000"/>
                    </a:schemeClr>
                  </a:solidFill>
                  <a:latin typeface="+mj-ea"/>
                  <a:ea typeface="+mj-ea"/>
                </a:rPr>
                <a:t>OS</a:t>
              </a:r>
              <a:r>
                <a:rPr lang="ja-JP" altLang="en-US" sz="1067" b="1" dirty="0">
                  <a:solidFill>
                    <a:schemeClr val="bg1">
                      <a:lumMod val="75000"/>
                    </a:schemeClr>
                  </a:solidFill>
                  <a:latin typeface="+mj-ea"/>
                  <a:ea typeface="+mj-ea"/>
                </a:rPr>
                <a:t>最新化</a:t>
              </a:r>
            </a:p>
          </p:txBody>
        </p:sp>
        <p:sp>
          <p:nvSpPr>
            <p:cNvPr id="233" name="テキスト ボックス 232"/>
            <p:cNvSpPr txBox="1"/>
            <p:nvPr/>
          </p:nvSpPr>
          <p:spPr>
            <a:xfrm>
              <a:off x="2840970" y="2247285"/>
              <a:ext cx="584536" cy="223091"/>
            </a:xfrm>
            <a:prstGeom prst="rect">
              <a:avLst/>
            </a:prstGeom>
            <a:solidFill>
              <a:schemeClr val="lt1"/>
            </a:solidFill>
          </p:spPr>
          <p:txBody>
            <a:bodyPr wrap="none" rtlCol="0">
              <a:spAutoFit/>
            </a:bodyPr>
            <a:lstStyle/>
            <a:p>
              <a:r>
                <a:rPr lang="en-US" altLang="ja-JP" sz="1333" b="1" dirty="0">
                  <a:solidFill>
                    <a:schemeClr val="bg1">
                      <a:lumMod val="75000"/>
                    </a:schemeClr>
                  </a:solidFill>
                </a:rPr>
                <a:t>OS</a:t>
              </a:r>
              <a:r>
                <a:rPr lang="ja-JP" altLang="en-US" sz="1333" b="1" dirty="0">
                  <a:solidFill>
                    <a:schemeClr val="bg1">
                      <a:lumMod val="75000"/>
                    </a:schemeClr>
                  </a:solidFill>
                </a:rPr>
                <a:t>設定</a:t>
              </a:r>
            </a:p>
          </p:txBody>
        </p:sp>
        <p:sp>
          <p:nvSpPr>
            <p:cNvPr id="234" name="テキスト ボックス 233"/>
            <p:cNvSpPr txBox="1"/>
            <p:nvPr/>
          </p:nvSpPr>
          <p:spPr>
            <a:xfrm>
              <a:off x="3428219" y="2825067"/>
              <a:ext cx="214242" cy="161727"/>
            </a:xfrm>
            <a:prstGeom prst="rect">
              <a:avLst/>
            </a:prstGeom>
            <a:noFill/>
          </p:spPr>
          <p:txBody>
            <a:bodyPr wrap="none" rtlCol="0">
              <a:spAutoFit/>
            </a:bodyPr>
            <a:lstStyle/>
            <a:p>
              <a:r>
                <a:rPr lang="ja-JP" altLang="en-US" sz="267" b="1" dirty="0">
                  <a:solidFill>
                    <a:schemeClr val="bg1">
                      <a:lumMod val="75000"/>
                    </a:schemeClr>
                  </a:solidFill>
                </a:rPr>
                <a:t>　●　</a:t>
              </a:r>
              <a:endParaRPr lang="en-US" altLang="ja-JP" sz="267" b="1" dirty="0">
                <a:solidFill>
                  <a:schemeClr val="bg1">
                    <a:lumMod val="75000"/>
                  </a:schemeClr>
                </a:solidFill>
              </a:endParaRPr>
            </a:p>
            <a:p>
              <a:r>
                <a:rPr lang="ja-JP" altLang="en-US" sz="267" b="1" dirty="0">
                  <a:solidFill>
                    <a:schemeClr val="bg1">
                      <a:lumMod val="75000"/>
                    </a:schemeClr>
                  </a:solidFill>
                </a:rPr>
                <a:t>　●　</a:t>
              </a:r>
              <a:endParaRPr lang="en-US" altLang="ja-JP" sz="267" b="1" dirty="0">
                <a:solidFill>
                  <a:schemeClr val="bg1">
                    <a:lumMod val="75000"/>
                  </a:schemeClr>
                </a:solidFill>
              </a:endParaRPr>
            </a:p>
            <a:p>
              <a:r>
                <a:rPr lang="ja-JP" altLang="en-US" sz="267" b="1" dirty="0">
                  <a:solidFill>
                    <a:schemeClr val="bg1">
                      <a:lumMod val="75000"/>
                    </a:schemeClr>
                  </a:solidFill>
                </a:rPr>
                <a:t>　●　</a:t>
              </a:r>
            </a:p>
          </p:txBody>
        </p:sp>
        <p:sp>
          <p:nvSpPr>
            <p:cNvPr id="225" name="角丸四角形 224"/>
            <p:cNvSpPr/>
            <p:nvPr/>
          </p:nvSpPr>
          <p:spPr bwMode="auto">
            <a:xfrm>
              <a:off x="2678430" y="2234358"/>
              <a:ext cx="1793805" cy="2135711"/>
            </a:xfrm>
            <a:prstGeom prst="roundRect">
              <a:avLst>
                <a:gd name="adj" fmla="val 3688"/>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endParaRPr lang="ja-JP" altLang="en-US" sz="1067" b="1" dirty="0">
                <a:latin typeface="+mj-ea"/>
                <a:ea typeface="+mj-ea"/>
              </a:endParaRPr>
            </a:p>
          </p:txBody>
        </p:sp>
        <p:sp>
          <p:nvSpPr>
            <p:cNvPr id="235" name="正方形/長方形 234"/>
            <p:cNvSpPr/>
            <p:nvPr/>
          </p:nvSpPr>
          <p:spPr bwMode="auto">
            <a:xfrm>
              <a:off x="2622313" y="4286250"/>
              <a:ext cx="1916612" cy="108915"/>
            </a:xfrm>
            <a:prstGeom prst="rect">
              <a:avLst/>
            </a:prstGeom>
            <a:solidFill>
              <a:schemeClr val="bg1"/>
            </a:soli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grpSp>
        <p:nvGrpSpPr>
          <p:cNvPr id="236" name="グループ化 235"/>
          <p:cNvGrpSpPr/>
          <p:nvPr/>
        </p:nvGrpSpPr>
        <p:grpSpPr>
          <a:xfrm>
            <a:off x="9128776" y="3251505"/>
            <a:ext cx="2656354" cy="3182060"/>
            <a:chOff x="2546659" y="2008620"/>
            <a:chExt cx="1992266" cy="2386545"/>
          </a:xfrm>
        </p:grpSpPr>
        <p:sp>
          <p:nvSpPr>
            <p:cNvPr id="238" name="テキスト ボックス 237"/>
            <p:cNvSpPr txBox="1"/>
            <p:nvPr/>
          </p:nvSpPr>
          <p:spPr>
            <a:xfrm>
              <a:off x="2546659" y="2008620"/>
              <a:ext cx="1215718" cy="253916"/>
            </a:xfrm>
            <a:prstGeom prst="rect">
              <a:avLst/>
            </a:prstGeom>
            <a:noFill/>
          </p:spPr>
          <p:txBody>
            <a:bodyPr wrap="none" rtlCol="0">
              <a:spAutoFit/>
            </a:bodyPr>
            <a:lstStyle/>
            <a:p>
              <a:r>
                <a:rPr lang="ja-JP" altLang="en-US" sz="1600" b="1" dirty="0">
                  <a:solidFill>
                    <a:schemeClr val="bg1">
                      <a:lumMod val="75000"/>
                    </a:schemeClr>
                  </a:solidFill>
                </a:rPr>
                <a:t>サーバ構築作業</a:t>
              </a:r>
            </a:p>
          </p:txBody>
        </p:sp>
        <p:sp>
          <p:nvSpPr>
            <p:cNvPr id="239" name="角丸四角形 238"/>
            <p:cNvSpPr/>
            <p:nvPr/>
          </p:nvSpPr>
          <p:spPr bwMode="auto">
            <a:xfrm>
              <a:off x="2791949" y="3922396"/>
              <a:ext cx="1577340" cy="447674"/>
            </a:xfrm>
            <a:prstGeom prst="roundRect">
              <a:avLst>
                <a:gd name="adj" fmla="val 19075"/>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rgbClr val="FF0000"/>
                </a:solidFill>
                <a:latin typeface="+mj-ea"/>
                <a:ea typeface="+mj-ea"/>
              </a:endParaRPr>
            </a:p>
            <a:p>
              <a:r>
                <a:rPr lang="ja-JP" altLang="en-US" sz="1067" b="1" dirty="0">
                  <a:solidFill>
                    <a:srgbClr val="FF0000"/>
                  </a:solidFill>
                  <a:latin typeface="+mj-ea"/>
                  <a:ea typeface="+mj-ea"/>
                </a:rPr>
                <a:t>・インストーラ実行</a:t>
              </a:r>
              <a:endParaRPr lang="en-US" altLang="ja-JP" sz="1067" b="1" dirty="0">
                <a:solidFill>
                  <a:srgbClr val="FF0000"/>
                </a:solidFill>
                <a:latin typeface="+mj-ea"/>
                <a:ea typeface="+mj-ea"/>
              </a:endParaRPr>
            </a:p>
            <a:p>
              <a:r>
                <a:rPr lang="ja-JP" altLang="en-US" sz="1067" b="1" dirty="0">
                  <a:solidFill>
                    <a:srgbClr val="FF0000"/>
                  </a:solidFill>
                  <a:latin typeface="+mj-ea"/>
                  <a:ea typeface="+mj-ea"/>
                </a:rPr>
                <a:t>・ライセンス投入</a:t>
              </a:r>
            </a:p>
          </p:txBody>
        </p:sp>
        <p:sp>
          <p:nvSpPr>
            <p:cNvPr id="240" name="テキスト ボックス 239"/>
            <p:cNvSpPr txBox="1"/>
            <p:nvPr/>
          </p:nvSpPr>
          <p:spPr>
            <a:xfrm>
              <a:off x="2847809" y="3797320"/>
              <a:ext cx="1553551" cy="223091"/>
            </a:xfrm>
            <a:prstGeom prst="rect">
              <a:avLst/>
            </a:prstGeom>
            <a:solidFill>
              <a:schemeClr val="lt1"/>
            </a:solidFill>
          </p:spPr>
          <p:txBody>
            <a:bodyPr wrap="none" rtlCol="0">
              <a:spAutoFit/>
            </a:bodyPr>
            <a:lstStyle/>
            <a:p>
              <a:r>
                <a:rPr lang="ja-JP" altLang="en-US" sz="1333" b="1" dirty="0">
                  <a:solidFill>
                    <a:schemeClr val="bg1">
                      <a:lumMod val="75000"/>
                    </a:schemeClr>
                  </a:solidFill>
                </a:rPr>
                <a:t>監視エージェントの導入</a:t>
              </a:r>
            </a:p>
          </p:txBody>
        </p:sp>
        <p:sp>
          <p:nvSpPr>
            <p:cNvPr id="241" name="角丸四角形 240"/>
            <p:cNvSpPr/>
            <p:nvPr/>
          </p:nvSpPr>
          <p:spPr bwMode="auto">
            <a:xfrm>
              <a:off x="2785110" y="3139753"/>
              <a:ext cx="1577340" cy="644631"/>
            </a:xfrm>
            <a:prstGeom prst="roundRect">
              <a:avLst>
                <a:gd name="adj" fmla="val 9125"/>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rgbClr val="FF0000"/>
                </a:solidFill>
                <a:latin typeface="+mj-ea"/>
                <a:ea typeface="+mj-ea"/>
              </a:endParaRPr>
            </a:p>
            <a:p>
              <a:r>
                <a:rPr lang="ja-JP" altLang="en-US" sz="1067" b="1" dirty="0">
                  <a:solidFill>
                    <a:srgbClr val="FF0000"/>
                  </a:solidFill>
                  <a:latin typeface="+mj-ea"/>
                  <a:ea typeface="+mj-ea"/>
                </a:rPr>
                <a:t>・</a:t>
              </a:r>
              <a:r>
                <a:rPr lang="en-US" altLang="ja-JP" sz="1067" b="1" dirty="0" err="1">
                  <a:solidFill>
                    <a:srgbClr val="FF0000"/>
                  </a:solidFill>
                  <a:latin typeface="+mj-ea"/>
                  <a:ea typeface="+mj-ea"/>
                </a:rPr>
                <a:t>scp</a:t>
              </a:r>
              <a:r>
                <a:rPr lang="ja-JP" altLang="en-US" sz="1067" b="1" dirty="0">
                  <a:solidFill>
                    <a:srgbClr val="FF0000"/>
                  </a:solidFill>
                  <a:latin typeface="+mj-ea"/>
                  <a:ea typeface="+mj-ea"/>
                </a:rPr>
                <a:t>で</a:t>
              </a:r>
              <a:r>
                <a:rPr lang="en-US" altLang="ja-JP" sz="1067" b="1" dirty="0">
                  <a:solidFill>
                    <a:srgbClr val="FF0000"/>
                  </a:solidFill>
                  <a:latin typeface="+mj-ea"/>
                  <a:ea typeface="+mj-ea"/>
                </a:rPr>
                <a:t>hosts</a:t>
              </a:r>
              <a:r>
                <a:rPr lang="ja-JP" altLang="en-US" sz="1067" b="1" dirty="0">
                  <a:solidFill>
                    <a:srgbClr val="FF0000"/>
                  </a:solidFill>
                  <a:latin typeface="+mj-ea"/>
                  <a:ea typeface="+mj-ea"/>
                </a:rPr>
                <a:t>をコピー</a:t>
              </a:r>
            </a:p>
            <a:p>
              <a:r>
                <a:rPr lang="ja-JP" altLang="en-US" sz="1067" b="1" dirty="0">
                  <a:solidFill>
                    <a:srgbClr val="FF0000"/>
                  </a:solidFill>
                  <a:latin typeface="+mj-ea"/>
                  <a:ea typeface="+mj-ea"/>
                </a:rPr>
                <a:t>・元の</a:t>
              </a:r>
              <a:r>
                <a:rPr lang="en-US" altLang="ja-JP" sz="1067" b="1" dirty="0">
                  <a:solidFill>
                    <a:srgbClr val="FF0000"/>
                  </a:solidFill>
                  <a:latin typeface="+mj-ea"/>
                  <a:ea typeface="+mj-ea"/>
                </a:rPr>
                <a:t>hosts</a:t>
              </a:r>
              <a:r>
                <a:rPr lang="ja-JP" altLang="en-US" sz="1067" b="1" dirty="0">
                  <a:solidFill>
                    <a:srgbClr val="FF0000"/>
                  </a:solidFill>
                  <a:latin typeface="+mj-ea"/>
                  <a:ea typeface="+mj-ea"/>
                </a:rPr>
                <a:t>をバックアップ</a:t>
              </a:r>
            </a:p>
            <a:p>
              <a:r>
                <a:rPr lang="ja-JP" altLang="en-US" sz="1067" b="1" dirty="0">
                  <a:solidFill>
                    <a:srgbClr val="FF0000"/>
                  </a:solidFill>
                  <a:latin typeface="+mj-ea"/>
                  <a:ea typeface="+mj-ea"/>
                </a:rPr>
                <a:t>・</a:t>
              </a:r>
              <a:r>
                <a:rPr lang="en-US" altLang="ja-JP" sz="1067" b="1" dirty="0">
                  <a:solidFill>
                    <a:srgbClr val="FF0000"/>
                  </a:solidFill>
                  <a:latin typeface="+mj-ea"/>
                  <a:ea typeface="+mj-ea"/>
                </a:rPr>
                <a:t>hosts</a:t>
              </a:r>
              <a:r>
                <a:rPr lang="ja-JP" altLang="en-US" sz="1067" b="1" dirty="0">
                  <a:solidFill>
                    <a:srgbClr val="FF0000"/>
                  </a:solidFill>
                  <a:latin typeface="+mj-ea"/>
                  <a:ea typeface="+mj-ea"/>
                </a:rPr>
                <a:t>を置換</a:t>
              </a:r>
            </a:p>
          </p:txBody>
        </p:sp>
        <p:sp>
          <p:nvSpPr>
            <p:cNvPr id="242" name="テキスト ボックス 241"/>
            <p:cNvSpPr txBox="1"/>
            <p:nvPr/>
          </p:nvSpPr>
          <p:spPr>
            <a:xfrm>
              <a:off x="2840970" y="3022298"/>
              <a:ext cx="1277033" cy="223091"/>
            </a:xfrm>
            <a:prstGeom prst="rect">
              <a:avLst/>
            </a:prstGeom>
            <a:solidFill>
              <a:schemeClr val="lt1"/>
            </a:solidFill>
          </p:spPr>
          <p:txBody>
            <a:bodyPr wrap="none" rtlCol="0">
              <a:spAutoFit/>
            </a:bodyPr>
            <a:lstStyle/>
            <a:p>
              <a:r>
                <a:rPr lang="en-US" altLang="ja-JP" sz="1333" b="1" dirty="0">
                  <a:solidFill>
                    <a:schemeClr val="bg1">
                      <a:lumMod val="75000"/>
                    </a:schemeClr>
                  </a:solidFill>
                </a:rPr>
                <a:t>hosts</a:t>
              </a:r>
              <a:r>
                <a:rPr lang="ja-JP" altLang="en-US" sz="1333" b="1" dirty="0">
                  <a:solidFill>
                    <a:schemeClr val="bg1">
                      <a:lumMod val="75000"/>
                    </a:schemeClr>
                  </a:solidFill>
                </a:rPr>
                <a:t>ファイル配布</a:t>
              </a:r>
            </a:p>
          </p:txBody>
        </p:sp>
        <p:sp>
          <p:nvSpPr>
            <p:cNvPr id="243" name="テキスト ボックス 242"/>
            <p:cNvSpPr txBox="1"/>
            <p:nvPr/>
          </p:nvSpPr>
          <p:spPr>
            <a:xfrm>
              <a:off x="3428219" y="3600080"/>
              <a:ext cx="214242" cy="161727"/>
            </a:xfrm>
            <a:prstGeom prst="rect">
              <a:avLst/>
            </a:prstGeom>
            <a:noFill/>
          </p:spPr>
          <p:txBody>
            <a:bodyPr wrap="none" rtlCol="0">
              <a:spAutoFit/>
            </a:bodyPr>
            <a:lstStyle/>
            <a:p>
              <a:r>
                <a:rPr lang="ja-JP" altLang="en-US" sz="267" b="1" dirty="0">
                  <a:solidFill>
                    <a:srgbClr val="FF0000"/>
                  </a:solidFill>
                </a:rPr>
                <a:t>　●　</a:t>
              </a:r>
              <a:endParaRPr lang="en-US" altLang="ja-JP" sz="267" b="1" dirty="0">
                <a:solidFill>
                  <a:srgbClr val="FF0000"/>
                </a:solidFill>
              </a:endParaRPr>
            </a:p>
            <a:p>
              <a:r>
                <a:rPr lang="ja-JP" altLang="en-US" sz="267" b="1" dirty="0">
                  <a:solidFill>
                    <a:srgbClr val="FF0000"/>
                  </a:solidFill>
                </a:rPr>
                <a:t>　●　</a:t>
              </a:r>
              <a:endParaRPr lang="en-US" altLang="ja-JP" sz="267" b="1" dirty="0">
                <a:solidFill>
                  <a:srgbClr val="FF0000"/>
                </a:solidFill>
              </a:endParaRPr>
            </a:p>
            <a:p>
              <a:r>
                <a:rPr lang="ja-JP" altLang="en-US" sz="267" b="1" dirty="0">
                  <a:solidFill>
                    <a:srgbClr val="FF0000"/>
                  </a:solidFill>
                </a:rPr>
                <a:t>　●　</a:t>
              </a:r>
            </a:p>
          </p:txBody>
        </p:sp>
        <p:sp>
          <p:nvSpPr>
            <p:cNvPr id="244" name="角丸四角形 243"/>
            <p:cNvSpPr/>
            <p:nvPr/>
          </p:nvSpPr>
          <p:spPr bwMode="auto">
            <a:xfrm>
              <a:off x="2785110" y="2364740"/>
              <a:ext cx="1577340" cy="644631"/>
            </a:xfrm>
            <a:prstGeom prst="roundRect">
              <a:avLst>
                <a:gd name="adj" fmla="val 9125"/>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rgbClr val="FF0000"/>
                </a:solidFill>
                <a:latin typeface="+mj-ea"/>
                <a:ea typeface="+mj-ea"/>
              </a:endParaRPr>
            </a:p>
            <a:p>
              <a:r>
                <a:rPr lang="ja-JP" altLang="en-US" sz="1067" b="1" dirty="0">
                  <a:solidFill>
                    <a:srgbClr val="FF0000"/>
                  </a:solidFill>
                  <a:latin typeface="+mj-ea"/>
                  <a:ea typeface="+mj-ea"/>
                </a:rPr>
                <a:t>・</a:t>
              </a:r>
              <a:r>
                <a:rPr lang="en-US" altLang="ja-JP" sz="1067" b="1" dirty="0" err="1">
                  <a:solidFill>
                    <a:srgbClr val="FF0000"/>
                  </a:solidFill>
                  <a:latin typeface="+mj-ea"/>
                  <a:ea typeface="+mj-ea"/>
                </a:rPr>
                <a:t>ssh</a:t>
              </a:r>
              <a:r>
                <a:rPr lang="ja-JP" altLang="en-US" sz="1067" b="1" dirty="0">
                  <a:solidFill>
                    <a:srgbClr val="FF0000"/>
                  </a:solidFill>
                  <a:latin typeface="+mj-ea"/>
                  <a:ea typeface="+mj-ea"/>
                </a:rPr>
                <a:t>でログイン</a:t>
              </a:r>
              <a:endParaRPr lang="en-US" altLang="ja-JP" sz="1067" b="1" dirty="0">
                <a:solidFill>
                  <a:srgbClr val="FF0000"/>
                </a:solidFill>
                <a:latin typeface="+mj-ea"/>
                <a:ea typeface="+mj-ea"/>
              </a:endParaRPr>
            </a:p>
            <a:p>
              <a:r>
                <a:rPr lang="ja-JP" altLang="en-US" sz="1067" b="1" dirty="0">
                  <a:solidFill>
                    <a:srgbClr val="FF0000"/>
                  </a:solidFill>
                  <a:latin typeface="+mj-ea"/>
                  <a:ea typeface="+mj-ea"/>
                </a:rPr>
                <a:t>・スーパーユーザに切り替え</a:t>
              </a:r>
              <a:endParaRPr lang="en-US" altLang="ja-JP" sz="1067" b="1" dirty="0">
                <a:solidFill>
                  <a:srgbClr val="FF0000"/>
                </a:solidFill>
                <a:latin typeface="+mj-ea"/>
                <a:ea typeface="+mj-ea"/>
              </a:endParaRPr>
            </a:p>
            <a:p>
              <a:r>
                <a:rPr lang="ja-JP" altLang="en-US" sz="1067" b="1" dirty="0">
                  <a:solidFill>
                    <a:srgbClr val="FF0000"/>
                  </a:solidFill>
                  <a:latin typeface="+mj-ea"/>
                  <a:ea typeface="+mj-ea"/>
                </a:rPr>
                <a:t>・</a:t>
              </a:r>
              <a:r>
                <a:rPr lang="en-US" altLang="ja-JP" sz="1067" b="1" dirty="0">
                  <a:solidFill>
                    <a:srgbClr val="FF0000"/>
                  </a:solidFill>
                  <a:latin typeface="+mj-ea"/>
                  <a:ea typeface="+mj-ea"/>
                </a:rPr>
                <a:t>yum</a:t>
              </a:r>
              <a:r>
                <a:rPr lang="ja-JP" altLang="en-US" sz="1067" b="1" dirty="0">
                  <a:solidFill>
                    <a:srgbClr val="FF0000"/>
                  </a:solidFill>
                  <a:latin typeface="+mj-ea"/>
                  <a:ea typeface="+mj-ea"/>
                </a:rPr>
                <a:t>を実行して</a:t>
              </a:r>
              <a:r>
                <a:rPr lang="en-US" altLang="ja-JP" sz="1067" b="1" dirty="0">
                  <a:solidFill>
                    <a:srgbClr val="FF0000"/>
                  </a:solidFill>
                  <a:latin typeface="+mj-ea"/>
                  <a:ea typeface="+mj-ea"/>
                </a:rPr>
                <a:t>OS</a:t>
              </a:r>
              <a:r>
                <a:rPr lang="ja-JP" altLang="en-US" sz="1067" b="1" dirty="0">
                  <a:solidFill>
                    <a:srgbClr val="FF0000"/>
                  </a:solidFill>
                  <a:latin typeface="+mj-ea"/>
                  <a:ea typeface="+mj-ea"/>
                </a:rPr>
                <a:t>最新化</a:t>
              </a:r>
            </a:p>
          </p:txBody>
        </p:sp>
        <p:sp>
          <p:nvSpPr>
            <p:cNvPr id="245" name="テキスト ボックス 244"/>
            <p:cNvSpPr txBox="1"/>
            <p:nvPr/>
          </p:nvSpPr>
          <p:spPr>
            <a:xfrm>
              <a:off x="2840970" y="2247285"/>
              <a:ext cx="584536" cy="223091"/>
            </a:xfrm>
            <a:prstGeom prst="rect">
              <a:avLst/>
            </a:prstGeom>
            <a:solidFill>
              <a:schemeClr val="lt1"/>
            </a:solidFill>
          </p:spPr>
          <p:txBody>
            <a:bodyPr wrap="none" rtlCol="0">
              <a:spAutoFit/>
            </a:bodyPr>
            <a:lstStyle/>
            <a:p>
              <a:r>
                <a:rPr lang="en-US" altLang="ja-JP" sz="1333" b="1" dirty="0">
                  <a:solidFill>
                    <a:schemeClr val="bg1">
                      <a:lumMod val="75000"/>
                    </a:schemeClr>
                  </a:solidFill>
                </a:rPr>
                <a:t>OS</a:t>
              </a:r>
              <a:r>
                <a:rPr lang="ja-JP" altLang="en-US" sz="1333" b="1" dirty="0">
                  <a:solidFill>
                    <a:schemeClr val="bg1">
                      <a:lumMod val="75000"/>
                    </a:schemeClr>
                  </a:solidFill>
                </a:rPr>
                <a:t>設定</a:t>
              </a:r>
            </a:p>
          </p:txBody>
        </p:sp>
        <p:sp>
          <p:nvSpPr>
            <p:cNvPr id="246" name="テキスト ボックス 245"/>
            <p:cNvSpPr txBox="1"/>
            <p:nvPr/>
          </p:nvSpPr>
          <p:spPr>
            <a:xfrm>
              <a:off x="3428219" y="2825067"/>
              <a:ext cx="214242" cy="161727"/>
            </a:xfrm>
            <a:prstGeom prst="rect">
              <a:avLst/>
            </a:prstGeom>
            <a:noFill/>
          </p:spPr>
          <p:txBody>
            <a:bodyPr wrap="none" rtlCol="0">
              <a:spAutoFit/>
            </a:bodyPr>
            <a:lstStyle/>
            <a:p>
              <a:r>
                <a:rPr lang="ja-JP" altLang="en-US" sz="267" b="1" dirty="0">
                  <a:solidFill>
                    <a:srgbClr val="FF0000"/>
                  </a:solidFill>
                </a:rPr>
                <a:t>　●　</a:t>
              </a:r>
              <a:endParaRPr lang="en-US" altLang="ja-JP" sz="267" b="1" dirty="0">
                <a:solidFill>
                  <a:srgbClr val="FF0000"/>
                </a:solidFill>
              </a:endParaRPr>
            </a:p>
            <a:p>
              <a:r>
                <a:rPr lang="ja-JP" altLang="en-US" sz="267" b="1" dirty="0">
                  <a:solidFill>
                    <a:srgbClr val="FF0000"/>
                  </a:solidFill>
                </a:rPr>
                <a:t>　●　</a:t>
              </a:r>
              <a:endParaRPr lang="en-US" altLang="ja-JP" sz="267" b="1" dirty="0">
                <a:solidFill>
                  <a:srgbClr val="FF0000"/>
                </a:solidFill>
              </a:endParaRPr>
            </a:p>
            <a:p>
              <a:r>
                <a:rPr lang="ja-JP" altLang="en-US" sz="267" b="1" dirty="0">
                  <a:solidFill>
                    <a:srgbClr val="FF0000"/>
                  </a:solidFill>
                </a:rPr>
                <a:t>　●　</a:t>
              </a:r>
            </a:p>
          </p:txBody>
        </p:sp>
        <p:sp>
          <p:nvSpPr>
            <p:cNvPr id="237" name="角丸四角形 236"/>
            <p:cNvSpPr/>
            <p:nvPr/>
          </p:nvSpPr>
          <p:spPr bwMode="auto">
            <a:xfrm>
              <a:off x="2678430" y="2234358"/>
              <a:ext cx="1793805" cy="2135711"/>
            </a:xfrm>
            <a:prstGeom prst="roundRect">
              <a:avLst>
                <a:gd name="adj" fmla="val 3688"/>
              </a:avLst>
            </a:prstGeom>
            <a:no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endParaRPr lang="ja-JP" altLang="en-US" sz="1067" b="1" dirty="0">
                <a:latin typeface="+mj-ea"/>
                <a:ea typeface="+mj-ea"/>
              </a:endParaRPr>
            </a:p>
          </p:txBody>
        </p:sp>
        <p:sp>
          <p:nvSpPr>
            <p:cNvPr id="247" name="正方形/長方形 246"/>
            <p:cNvSpPr/>
            <p:nvPr/>
          </p:nvSpPr>
          <p:spPr bwMode="auto">
            <a:xfrm>
              <a:off x="2622313" y="4286250"/>
              <a:ext cx="1916612" cy="108915"/>
            </a:xfrm>
            <a:prstGeom prst="rect">
              <a:avLst/>
            </a:prstGeom>
            <a:solidFill>
              <a:schemeClr val="bg1"/>
            </a:soli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sp>
        <p:nvSpPr>
          <p:cNvPr id="5" name="正方形/長方形 4"/>
          <p:cNvSpPr/>
          <p:nvPr/>
        </p:nvSpPr>
        <p:spPr bwMode="auto">
          <a:xfrm rot="379106">
            <a:off x="4890962" y="3238512"/>
            <a:ext cx="1129375" cy="428051"/>
          </a:xfrm>
          <a:prstGeom prst="rect">
            <a:avLst/>
          </a:prstGeom>
          <a:solidFill>
            <a:schemeClr val="accent6"/>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867" b="1" dirty="0">
                <a:solidFill>
                  <a:schemeClr val="bg1"/>
                </a:solidFill>
                <a:latin typeface="+mj-ea"/>
                <a:ea typeface="+mj-ea"/>
              </a:rPr>
              <a:t>粗すぎ</a:t>
            </a:r>
          </a:p>
        </p:txBody>
      </p:sp>
      <p:sp>
        <p:nvSpPr>
          <p:cNvPr id="248" name="正方形/長方形 247"/>
          <p:cNvSpPr/>
          <p:nvPr/>
        </p:nvSpPr>
        <p:spPr bwMode="auto">
          <a:xfrm rot="379106">
            <a:off x="10921711" y="3223223"/>
            <a:ext cx="1129375" cy="428051"/>
          </a:xfrm>
          <a:prstGeom prst="rect">
            <a:avLst/>
          </a:prstGeom>
          <a:solidFill>
            <a:schemeClr val="accent6"/>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867" b="1" dirty="0">
                <a:solidFill>
                  <a:schemeClr val="bg1"/>
                </a:solidFill>
                <a:latin typeface="+mj-ea"/>
                <a:ea typeface="+mj-ea"/>
              </a:rPr>
              <a:t>細かすぎ</a:t>
            </a:r>
          </a:p>
        </p:txBody>
      </p:sp>
      <p:sp>
        <p:nvSpPr>
          <p:cNvPr id="249" name="正方形/長方形 248"/>
          <p:cNvSpPr/>
          <p:nvPr/>
        </p:nvSpPr>
        <p:spPr bwMode="auto">
          <a:xfrm rot="379106">
            <a:off x="7853650" y="3218147"/>
            <a:ext cx="1129375" cy="428051"/>
          </a:xfrm>
          <a:prstGeom prst="rect">
            <a:avLst/>
          </a:prstGeom>
          <a:solidFill>
            <a:schemeClr val="accent6"/>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867" b="1" dirty="0">
                <a:solidFill>
                  <a:schemeClr val="bg1"/>
                </a:solidFill>
                <a:latin typeface="+mj-ea"/>
                <a:ea typeface="+mj-ea"/>
              </a:rPr>
              <a:t>丁度よい</a:t>
            </a:r>
          </a:p>
        </p:txBody>
      </p:sp>
      <p:sp>
        <p:nvSpPr>
          <p:cNvPr id="54" name="正方形/長方形 53"/>
          <p:cNvSpPr/>
          <p:nvPr/>
        </p:nvSpPr>
        <p:spPr bwMode="auto">
          <a:xfrm>
            <a:off x="3013449" y="814630"/>
            <a:ext cx="8937251" cy="497431"/>
          </a:xfrm>
          <a:prstGeom prst="rect">
            <a:avLst/>
          </a:prstGeom>
          <a:solidFill>
            <a:schemeClr val="accent2">
              <a:lumMod val="10000"/>
              <a:lumOff val="9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① </a:t>
            </a:r>
            <a:r>
              <a:rPr lang="ja-JP" altLang="en-US" sz="2400" b="1" dirty="0">
                <a:latin typeface="+mj-ea"/>
              </a:rPr>
              <a:t>「丁度よい」粒度で作業を分類する</a:t>
            </a:r>
            <a:endParaRPr lang="ja-JP" altLang="en-US" sz="2400" b="1" dirty="0">
              <a:latin typeface="+mj-ea"/>
              <a:ea typeface="+mj-ea"/>
            </a:endParaRPr>
          </a:p>
        </p:txBody>
      </p:sp>
      <p:sp>
        <p:nvSpPr>
          <p:cNvPr id="55" name="角丸四角形 54"/>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Tree>
    <p:extLst>
      <p:ext uri="{BB962C8B-B14F-4D97-AF65-F5344CB8AC3E}">
        <p14:creationId xmlns:p14="http://schemas.microsoft.com/office/powerpoint/2010/main" val="42035035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2</a:t>
            </a:r>
            <a:r>
              <a:rPr lang="ja-JP" altLang="en-US" dirty="0"/>
              <a:t>：自動実行の実現</a:t>
            </a:r>
            <a:endParaRPr kumimoji="1" lang="ja-JP" altLang="en-US" dirty="0"/>
          </a:p>
        </p:txBody>
      </p:sp>
      <p:graphicFrame>
        <p:nvGraphicFramePr>
          <p:cNvPr id="79" name="表 78"/>
          <p:cNvGraphicFramePr>
            <a:graphicFrameLocks noGrp="1"/>
          </p:cNvGraphicFramePr>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a:latin typeface="Meiryo UI" panose="020B0604030504040204" pitchFamily="50" charset="-128"/>
                          <a:ea typeface="Meiryo UI" panose="020B0604030504040204" pitchFamily="50" charset="-128"/>
                          <a:cs typeface="Meiryo UI" panose="020B0604030504040204" pitchFamily="50" charset="-128"/>
                        </a:rPr>
                        <a:t>実施するタスク</a:t>
                      </a: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80" name="下矢印 179"/>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3" name="下矢印 182"/>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5" name="下矢印 184"/>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下矢印 16"/>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1" name="角丸四角形 180"/>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作業の詳細化</a:t>
            </a:r>
          </a:p>
        </p:txBody>
      </p:sp>
      <p:sp>
        <p:nvSpPr>
          <p:cNvPr id="182" name="角丸四角形 181"/>
          <p:cNvSpPr/>
          <p:nvPr/>
        </p:nvSpPr>
        <p:spPr bwMode="auto">
          <a:xfrm>
            <a:off x="417962" y="3325221"/>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Ansible</a:t>
            </a:r>
            <a:r>
              <a:rPr lang="ja-JP" altLang="en-US" sz="1600" b="1" dirty="0"/>
              <a:t>資材準備</a:t>
            </a:r>
            <a:endParaRPr lang="en-US" altLang="ja-JP" sz="1600" b="1" dirty="0"/>
          </a:p>
          <a:p>
            <a:pPr algn="ctr"/>
            <a:r>
              <a:rPr lang="en-US" altLang="ja-JP" sz="1600" b="1" dirty="0"/>
              <a:t>(Playbook</a:t>
            </a:r>
            <a:r>
              <a:rPr lang="ja-JP" altLang="en-US" sz="1600" b="1" dirty="0"/>
              <a:t>等</a:t>
            </a:r>
            <a:r>
              <a:rPr lang="en-US" altLang="ja-JP" sz="1600" b="1" dirty="0"/>
              <a:t>)</a:t>
            </a:r>
          </a:p>
        </p:txBody>
      </p:sp>
      <p:sp>
        <p:nvSpPr>
          <p:cNvPr id="184" name="角丸四角形 183"/>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ジョブフロー構築</a:t>
            </a:r>
            <a:endParaRPr lang="en-US" altLang="ja-JP" sz="1600" b="1" dirty="0"/>
          </a:p>
          <a:p>
            <a:pPr algn="ctr"/>
            <a:r>
              <a:rPr lang="en-US" altLang="ja-JP" sz="1600" b="1" dirty="0" smtClean="0"/>
              <a:t>(Conductor)</a:t>
            </a:r>
            <a:endParaRPr lang="ja-JP" altLang="en-US" sz="1600" b="1" dirty="0"/>
          </a:p>
        </p:txBody>
      </p:sp>
      <p:sp>
        <p:nvSpPr>
          <p:cNvPr id="186" name="角丸四角形 185"/>
          <p:cNvSpPr/>
          <p:nvPr/>
        </p:nvSpPr>
        <p:spPr bwMode="auto">
          <a:xfrm>
            <a:off x="417962" y="1419424"/>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自動化対象となる作業の分類</a:t>
            </a:r>
          </a:p>
        </p:txBody>
      </p:sp>
      <p:sp>
        <p:nvSpPr>
          <p:cNvPr id="187" name="角丸四角形 186"/>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ジョブフロー実行</a:t>
            </a:r>
            <a:endParaRPr lang="en-US" altLang="ja-JP" sz="1600" b="1" dirty="0"/>
          </a:p>
          <a:p>
            <a:pPr algn="ctr"/>
            <a:r>
              <a:rPr lang="en-US" altLang="ja-JP" sz="1600" b="1" dirty="0" smtClean="0"/>
              <a:t>(Conductor)</a:t>
            </a:r>
            <a:endParaRPr lang="en-US" altLang="ja-JP" sz="1600" b="1" dirty="0"/>
          </a:p>
          <a:p>
            <a:pPr algn="ctr"/>
            <a:r>
              <a:rPr lang="ja-JP" altLang="en-US" sz="1067" b="1" dirty="0"/>
              <a:t>ここではパラメータは手動登録</a:t>
            </a:r>
            <a:endParaRPr lang="en-US" altLang="ja-JP" sz="1067" b="1" dirty="0"/>
          </a:p>
        </p:txBody>
      </p:sp>
      <p:sp>
        <p:nvSpPr>
          <p:cNvPr id="19" name="正方形/長方形 18"/>
          <p:cNvSpPr/>
          <p:nvPr/>
        </p:nvSpPr>
        <p:spPr bwMode="auto">
          <a:xfrm>
            <a:off x="3013449" y="1312061"/>
            <a:ext cx="8937252" cy="514394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ja-JP" altLang="en-US" sz="1867" b="1" dirty="0">
                <a:latin typeface="+mj-ea"/>
                <a:ea typeface="+mj-ea"/>
              </a:rPr>
              <a:t>分類した作業に対して、自動化した場合の効果を見積もります。効果が分かれば、自動化の優先度を付けたり、自動化するかしないかを判断したりできます。</a:t>
            </a:r>
            <a:endParaRPr lang="en-US" altLang="ja-JP" sz="1867" b="1" dirty="0">
              <a:latin typeface="+mj-ea"/>
              <a:ea typeface="+mj-ea"/>
            </a:endParaRPr>
          </a:p>
          <a:p>
            <a:endParaRPr lang="en-US" altLang="ja-JP" sz="1067" b="1" dirty="0">
              <a:latin typeface="+mj-ea"/>
              <a:ea typeface="+mj-ea"/>
            </a:endParaRPr>
          </a:p>
          <a:p>
            <a:r>
              <a:rPr lang="ja-JP" altLang="en-US" sz="1867" b="1" dirty="0">
                <a:latin typeface="+mj-ea"/>
                <a:ea typeface="+mj-ea"/>
              </a:rPr>
              <a:t>効果の見積もりの観点は、年間の実施回数、対象の機器台数、</a:t>
            </a:r>
            <a:r>
              <a:rPr lang="en-US" altLang="ja-JP" sz="1867" b="1" dirty="0">
                <a:latin typeface="+mj-ea"/>
                <a:ea typeface="+mj-ea"/>
              </a:rPr>
              <a:t>1</a:t>
            </a:r>
            <a:r>
              <a:rPr lang="ja-JP" altLang="en-US" sz="1867" b="1" dirty="0">
                <a:latin typeface="+mj-ea"/>
                <a:ea typeface="+mj-ea"/>
              </a:rPr>
              <a:t>回あたりの作業工数や作業時間などです。定量的な数字がなければ大、中、小などの仕分けでも可能です。以下に、まとめ方の例を挙げます。</a:t>
            </a:r>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r>
              <a:rPr lang="ja-JP" altLang="en-US" sz="1867" b="1" dirty="0">
                <a:solidFill>
                  <a:schemeClr val="tx1"/>
                </a:solidFill>
                <a:latin typeface="+mj-ea"/>
                <a:ea typeface="+mj-ea"/>
              </a:rPr>
              <a:t>一般論として、共通的な作業は</a:t>
            </a:r>
            <a:r>
              <a:rPr lang="ja-JP" altLang="en-US" sz="1867" b="1" dirty="0">
                <a:latin typeface="+mj-ea"/>
              </a:rPr>
              <a:t>年間の実施回数が多くなるため、自動化の効果が高い傾向にあります。また、作業の粒度を見直すことで、共通的な作業を発見できる場合もあります。</a:t>
            </a:r>
            <a:endParaRPr lang="en-US" altLang="ja-JP" sz="1867" b="1" dirty="0">
              <a:solidFill>
                <a:schemeClr val="tx1"/>
              </a:solidFill>
              <a:latin typeface="+mj-ea"/>
            </a:endParaRPr>
          </a:p>
        </p:txBody>
      </p:sp>
      <p:graphicFrame>
        <p:nvGraphicFramePr>
          <p:cNvPr id="3" name="表 2"/>
          <p:cNvGraphicFramePr>
            <a:graphicFrameLocks noGrp="1"/>
          </p:cNvGraphicFramePr>
          <p:nvPr>
            <p:extLst>
              <p:ext uri="{D42A27DB-BD31-4B8C-83A1-F6EECF244321}">
                <p14:modId xmlns:p14="http://schemas.microsoft.com/office/powerpoint/2010/main" val="2714712215"/>
              </p:ext>
            </p:extLst>
          </p:nvPr>
        </p:nvGraphicFramePr>
        <p:xfrm>
          <a:off x="3179018" y="3215012"/>
          <a:ext cx="8647223" cy="1950720"/>
        </p:xfrm>
        <a:graphic>
          <a:graphicData uri="http://schemas.openxmlformats.org/drawingml/2006/table">
            <a:tbl>
              <a:tblPr firstRow="1" bandRow="1">
                <a:tableStyleId>{93296810-A885-4BE3-A3E7-6D5BEEA58F35}</a:tableStyleId>
              </a:tblPr>
              <a:tblGrid>
                <a:gridCol w="1994324">
                  <a:extLst>
                    <a:ext uri="{9D8B030D-6E8A-4147-A177-3AD203B41FA5}">
                      <a16:colId xmlns:a16="http://schemas.microsoft.com/office/drawing/2014/main" val="1855014555"/>
                    </a:ext>
                  </a:extLst>
                </a:gridCol>
                <a:gridCol w="1008000">
                  <a:extLst>
                    <a:ext uri="{9D8B030D-6E8A-4147-A177-3AD203B41FA5}">
                      <a16:colId xmlns:a16="http://schemas.microsoft.com/office/drawing/2014/main" val="1183324811"/>
                    </a:ext>
                  </a:extLst>
                </a:gridCol>
                <a:gridCol w="1008000">
                  <a:extLst>
                    <a:ext uri="{9D8B030D-6E8A-4147-A177-3AD203B41FA5}">
                      <a16:colId xmlns:a16="http://schemas.microsoft.com/office/drawing/2014/main" val="4014778675"/>
                    </a:ext>
                  </a:extLst>
                </a:gridCol>
                <a:gridCol w="1008000">
                  <a:extLst>
                    <a:ext uri="{9D8B030D-6E8A-4147-A177-3AD203B41FA5}">
                      <a16:colId xmlns:a16="http://schemas.microsoft.com/office/drawing/2014/main" val="3707405367"/>
                    </a:ext>
                  </a:extLst>
                </a:gridCol>
                <a:gridCol w="1008000">
                  <a:extLst>
                    <a:ext uri="{9D8B030D-6E8A-4147-A177-3AD203B41FA5}">
                      <a16:colId xmlns:a16="http://schemas.microsoft.com/office/drawing/2014/main" val="3265459060"/>
                    </a:ext>
                  </a:extLst>
                </a:gridCol>
                <a:gridCol w="808991">
                  <a:extLst>
                    <a:ext uri="{9D8B030D-6E8A-4147-A177-3AD203B41FA5}">
                      <a16:colId xmlns:a16="http://schemas.microsoft.com/office/drawing/2014/main" val="2083707772"/>
                    </a:ext>
                  </a:extLst>
                </a:gridCol>
                <a:gridCol w="1811908">
                  <a:extLst>
                    <a:ext uri="{9D8B030D-6E8A-4147-A177-3AD203B41FA5}">
                      <a16:colId xmlns:a16="http://schemas.microsoft.com/office/drawing/2014/main" val="3667022289"/>
                    </a:ext>
                  </a:extLst>
                </a:gridCol>
              </a:tblGrid>
              <a:tr h="325120">
                <a:tc>
                  <a:txBody>
                    <a:bodyPr/>
                    <a:lstStyle/>
                    <a:p>
                      <a:r>
                        <a:rPr kumimoji="1" lang="ja-JP" altLang="en-US" sz="1300" dirty="0"/>
                        <a:t>作業</a:t>
                      </a:r>
                    </a:p>
                  </a:txBody>
                  <a:tcPr marL="121920" marR="121920" marT="60960" marB="60960"/>
                </a:tc>
                <a:tc>
                  <a:txBody>
                    <a:bodyPr/>
                    <a:lstStyle/>
                    <a:p>
                      <a:r>
                        <a:rPr kumimoji="1" lang="ja-JP" altLang="en-US" sz="1300" dirty="0"/>
                        <a:t>実施回数</a:t>
                      </a:r>
                    </a:p>
                  </a:txBody>
                  <a:tcPr marL="121920" marR="121920" marT="60960" marB="60960"/>
                </a:tc>
                <a:tc>
                  <a:txBody>
                    <a:bodyPr/>
                    <a:lstStyle/>
                    <a:p>
                      <a:r>
                        <a:rPr kumimoji="1" lang="ja-JP" altLang="en-US" sz="1300" dirty="0"/>
                        <a:t>機器台数</a:t>
                      </a:r>
                    </a:p>
                  </a:txBody>
                  <a:tcPr marL="121920" marR="121920" marT="60960" marB="60960"/>
                </a:tc>
                <a:tc>
                  <a:txBody>
                    <a:bodyPr/>
                    <a:lstStyle/>
                    <a:p>
                      <a:r>
                        <a:rPr kumimoji="1" lang="ja-JP" altLang="en-US" sz="1300" dirty="0"/>
                        <a:t>作業工数</a:t>
                      </a:r>
                    </a:p>
                  </a:txBody>
                  <a:tcPr marL="121920" marR="121920" marT="60960" marB="60960"/>
                </a:tc>
                <a:tc>
                  <a:txBody>
                    <a:bodyPr/>
                    <a:lstStyle/>
                    <a:p>
                      <a:r>
                        <a:rPr kumimoji="1" lang="ja-JP" altLang="en-US" sz="1300" dirty="0"/>
                        <a:t>作業時間</a:t>
                      </a:r>
                    </a:p>
                  </a:txBody>
                  <a:tcPr marL="121920" marR="121920" marT="60960" marB="60960"/>
                </a:tc>
                <a:tc>
                  <a:txBody>
                    <a:bodyPr/>
                    <a:lstStyle/>
                    <a:p>
                      <a:r>
                        <a:rPr kumimoji="1" lang="ja-JP" altLang="en-US" sz="1300" dirty="0"/>
                        <a:t>優先度</a:t>
                      </a:r>
                    </a:p>
                  </a:txBody>
                  <a:tcPr marL="121920" marR="121920" marT="60960" marB="60960"/>
                </a:tc>
                <a:tc>
                  <a:txBody>
                    <a:bodyPr/>
                    <a:lstStyle/>
                    <a:p>
                      <a:r>
                        <a:rPr kumimoji="1" lang="ja-JP" altLang="en-US" sz="1300" dirty="0"/>
                        <a:t>備考</a:t>
                      </a:r>
                    </a:p>
                  </a:txBody>
                  <a:tcPr marL="121920" marR="121920" marT="60960" marB="60960"/>
                </a:tc>
                <a:extLst>
                  <a:ext uri="{0D108BD9-81ED-4DB2-BD59-A6C34878D82A}">
                    <a16:rowId xmlns:a16="http://schemas.microsoft.com/office/drawing/2014/main" val="262913053"/>
                  </a:ext>
                </a:extLst>
              </a:tr>
              <a:tr h="325120">
                <a:tc>
                  <a:txBody>
                    <a:bodyPr/>
                    <a:lstStyle/>
                    <a:p>
                      <a:r>
                        <a:rPr kumimoji="1" lang="en-US" altLang="ja-JP" sz="1300" dirty="0"/>
                        <a:t>OS</a:t>
                      </a:r>
                      <a:r>
                        <a:rPr kumimoji="1" lang="ja-JP" altLang="en-US" sz="1300" dirty="0"/>
                        <a:t>設定</a:t>
                      </a:r>
                    </a:p>
                  </a:txBody>
                  <a:tcPr marL="121920" marR="121920" marT="60960" marB="60960"/>
                </a:tc>
                <a:tc>
                  <a:txBody>
                    <a:bodyPr/>
                    <a:lstStyle/>
                    <a:p>
                      <a:pPr algn="r"/>
                      <a:r>
                        <a:rPr kumimoji="1" lang="en-US" altLang="ja-JP" sz="1300" dirty="0"/>
                        <a:t>50</a:t>
                      </a:r>
                      <a:r>
                        <a:rPr kumimoji="1" lang="ja-JP" altLang="en-US" sz="1300" dirty="0"/>
                        <a:t>回</a:t>
                      </a:r>
                    </a:p>
                  </a:txBody>
                  <a:tcPr marL="121920" marR="121920" marT="60960" marB="60960"/>
                </a:tc>
                <a:tc>
                  <a:txBody>
                    <a:bodyPr/>
                    <a:lstStyle/>
                    <a:p>
                      <a:pPr algn="r"/>
                      <a:r>
                        <a:rPr kumimoji="1" lang="en-US" altLang="ja-JP" sz="1300" dirty="0"/>
                        <a:t>50</a:t>
                      </a:r>
                      <a:r>
                        <a:rPr kumimoji="1" lang="ja-JP" altLang="en-US" sz="1300" dirty="0"/>
                        <a:t>台</a:t>
                      </a:r>
                    </a:p>
                  </a:txBody>
                  <a:tcPr marL="121920" marR="121920" marT="60960" marB="60960"/>
                </a:tc>
                <a:tc>
                  <a:txBody>
                    <a:bodyPr/>
                    <a:lstStyle/>
                    <a:p>
                      <a:pPr algn="r"/>
                      <a:r>
                        <a:rPr kumimoji="1" lang="en-US" altLang="ja-JP" sz="1300" dirty="0"/>
                        <a:t>10H</a:t>
                      </a:r>
                      <a:endParaRPr kumimoji="1" lang="ja-JP" altLang="en-US" sz="1300" dirty="0"/>
                    </a:p>
                  </a:txBody>
                  <a:tcPr marL="121920" marR="121920" marT="60960" marB="60960"/>
                </a:tc>
                <a:tc>
                  <a:txBody>
                    <a:bodyPr/>
                    <a:lstStyle/>
                    <a:p>
                      <a:pPr algn="r"/>
                      <a:r>
                        <a:rPr kumimoji="1" lang="en-US" altLang="ja-JP" sz="1300" dirty="0"/>
                        <a:t>5H</a:t>
                      </a:r>
                      <a:endParaRPr kumimoji="1" lang="ja-JP" altLang="en-US" sz="1300" dirty="0"/>
                    </a:p>
                  </a:txBody>
                  <a:tcPr marL="121920" marR="121920" marT="60960" marB="60960"/>
                </a:tc>
                <a:tc>
                  <a:txBody>
                    <a:bodyPr/>
                    <a:lstStyle/>
                    <a:p>
                      <a:pPr algn="ctr"/>
                      <a:r>
                        <a:rPr kumimoji="1" lang="ja-JP" altLang="en-US" sz="1300" b="1" dirty="0">
                          <a:solidFill>
                            <a:srgbClr val="FF0000"/>
                          </a:solidFill>
                        </a:rPr>
                        <a:t>高</a:t>
                      </a:r>
                    </a:p>
                  </a:txBody>
                  <a:tcPr marL="121920" marR="121920" marT="60960" marB="60960"/>
                </a:tc>
                <a:tc>
                  <a:txBody>
                    <a:bodyPr/>
                    <a:lstStyle/>
                    <a:p>
                      <a:r>
                        <a:rPr kumimoji="1" lang="en-US" altLang="ja-JP" sz="1300" dirty="0"/>
                        <a:t>1</a:t>
                      </a:r>
                      <a:r>
                        <a:rPr kumimoji="1" lang="ja-JP" altLang="en-US" sz="1300" dirty="0"/>
                        <a:t>回に要員</a:t>
                      </a:r>
                      <a:r>
                        <a:rPr kumimoji="1" lang="en-US" altLang="ja-JP" sz="1300" dirty="0"/>
                        <a:t>2</a:t>
                      </a:r>
                      <a:r>
                        <a:rPr kumimoji="1" lang="ja-JP" altLang="en-US" sz="1300" dirty="0"/>
                        <a:t>名必要</a:t>
                      </a:r>
                    </a:p>
                  </a:txBody>
                  <a:tcPr marL="121920" marR="121920" marT="60960" marB="60960"/>
                </a:tc>
                <a:extLst>
                  <a:ext uri="{0D108BD9-81ED-4DB2-BD59-A6C34878D82A}">
                    <a16:rowId xmlns:a16="http://schemas.microsoft.com/office/drawing/2014/main" val="980766265"/>
                  </a:ext>
                </a:extLst>
              </a:tr>
              <a:tr h="325120">
                <a:tc>
                  <a:txBody>
                    <a:bodyPr/>
                    <a:lstStyle/>
                    <a:p>
                      <a:r>
                        <a:rPr kumimoji="1" lang="en-US" altLang="ja-JP" sz="1300" dirty="0"/>
                        <a:t>hosts</a:t>
                      </a:r>
                      <a:r>
                        <a:rPr kumimoji="1" lang="ja-JP" altLang="en-US" sz="1300" dirty="0"/>
                        <a:t>ファイル配布</a:t>
                      </a:r>
                    </a:p>
                  </a:txBody>
                  <a:tcPr marL="121920" marR="121920" marT="60960" marB="60960"/>
                </a:tc>
                <a:tc>
                  <a:txBody>
                    <a:bodyPr/>
                    <a:lstStyle/>
                    <a:p>
                      <a:pPr algn="r"/>
                      <a:r>
                        <a:rPr kumimoji="1" lang="en-US" altLang="ja-JP" sz="1300" dirty="0"/>
                        <a:t>200</a:t>
                      </a:r>
                      <a:r>
                        <a:rPr kumimoji="1" lang="ja-JP" altLang="en-US" sz="1300" dirty="0"/>
                        <a:t>回</a:t>
                      </a:r>
                    </a:p>
                  </a:txBody>
                  <a:tcPr marL="121920" marR="121920" marT="60960" marB="6096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300" dirty="0"/>
                        <a:t>50</a:t>
                      </a:r>
                      <a:r>
                        <a:rPr kumimoji="1" lang="ja-JP" altLang="en-US" sz="1300" dirty="0"/>
                        <a:t>台</a:t>
                      </a:r>
                    </a:p>
                  </a:txBody>
                  <a:tcPr marL="121920" marR="121920" marT="60960" marB="60960"/>
                </a:tc>
                <a:tc>
                  <a:txBody>
                    <a:bodyPr/>
                    <a:lstStyle/>
                    <a:p>
                      <a:pPr algn="r"/>
                      <a:r>
                        <a:rPr kumimoji="1" lang="en-US" altLang="ja-JP" sz="1300" dirty="0"/>
                        <a:t>1H</a:t>
                      </a:r>
                      <a:endParaRPr kumimoji="1" lang="ja-JP" altLang="en-US" sz="1300" dirty="0"/>
                    </a:p>
                  </a:txBody>
                  <a:tcPr marL="121920" marR="121920" marT="60960" marB="60960"/>
                </a:tc>
                <a:tc>
                  <a:txBody>
                    <a:bodyPr/>
                    <a:lstStyle/>
                    <a:p>
                      <a:pPr algn="r"/>
                      <a:r>
                        <a:rPr kumimoji="1" lang="en-US" altLang="ja-JP" sz="1300" dirty="0"/>
                        <a:t>0.5H</a:t>
                      </a:r>
                      <a:endParaRPr kumimoji="1" lang="ja-JP" altLang="en-US" sz="1300" dirty="0"/>
                    </a:p>
                  </a:txBody>
                  <a:tcPr marL="121920" marR="121920" marT="60960" marB="60960"/>
                </a:tc>
                <a:tc>
                  <a:txBody>
                    <a:bodyPr/>
                    <a:lstStyle/>
                    <a:p>
                      <a:pPr algn="ctr"/>
                      <a:r>
                        <a:rPr kumimoji="1" lang="ja-JP" altLang="en-US" sz="1300" b="1" dirty="0">
                          <a:solidFill>
                            <a:srgbClr val="FF0000"/>
                          </a:solidFill>
                        </a:rPr>
                        <a:t>中</a:t>
                      </a:r>
                    </a:p>
                  </a:txBody>
                  <a:tcPr marL="121920" marR="121920" marT="60960" marB="60960"/>
                </a:tc>
                <a:tc>
                  <a:txBody>
                    <a:bodyPr/>
                    <a:lstStyle/>
                    <a:p>
                      <a:r>
                        <a:rPr kumimoji="1" lang="ja-JP" altLang="en-US" sz="1300" dirty="0"/>
                        <a:t>年に</a:t>
                      </a:r>
                      <a:r>
                        <a:rPr kumimoji="1" lang="en-US" altLang="ja-JP" sz="1300" dirty="0"/>
                        <a:t>4</a:t>
                      </a:r>
                      <a:r>
                        <a:rPr kumimoji="1" lang="ja-JP" altLang="en-US" sz="1300" dirty="0"/>
                        <a:t>回の更新</a:t>
                      </a:r>
                    </a:p>
                  </a:txBody>
                  <a:tcPr marL="121920" marR="121920" marT="60960" marB="60960"/>
                </a:tc>
                <a:extLst>
                  <a:ext uri="{0D108BD9-81ED-4DB2-BD59-A6C34878D82A}">
                    <a16:rowId xmlns:a16="http://schemas.microsoft.com/office/drawing/2014/main" val="1846480229"/>
                  </a:ext>
                </a:extLst>
              </a:tr>
              <a:tr h="325120">
                <a:tc>
                  <a:txBody>
                    <a:bodyPr/>
                    <a:lstStyle/>
                    <a:p>
                      <a:r>
                        <a:rPr kumimoji="1" lang="ja-JP" altLang="en-US" sz="1300" dirty="0"/>
                        <a:t>監視エージェント導入</a:t>
                      </a:r>
                    </a:p>
                  </a:txBody>
                  <a:tcPr marL="121920" marR="121920" marT="60960" marB="60960"/>
                </a:tc>
                <a:tc>
                  <a:txBody>
                    <a:bodyPr/>
                    <a:lstStyle/>
                    <a:p>
                      <a:pPr algn="r"/>
                      <a:r>
                        <a:rPr kumimoji="1" lang="en-US" altLang="ja-JP" sz="1300" dirty="0"/>
                        <a:t>30</a:t>
                      </a:r>
                      <a:r>
                        <a:rPr kumimoji="1" lang="ja-JP" altLang="en-US" sz="1300" dirty="0"/>
                        <a:t>回</a:t>
                      </a:r>
                    </a:p>
                  </a:txBody>
                  <a:tcPr marL="121920" marR="121920" marT="60960" marB="60960"/>
                </a:tc>
                <a:tc>
                  <a:txBody>
                    <a:bodyPr/>
                    <a:lstStyle/>
                    <a:p>
                      <a:pPr algn="r"/>
                      <a:r>
                        <a:rPr kumimoji="1" lang="en-US" altLang="ja-JP" sz="1300" dirty="0"/>
                        <a:t>30</a:t>
                      </a:r>
                      <a:r>
                        <a:rPr kumimoji="1" lang="ja-JP" altLang="en-US" sz="1300" dirty="0"/>
                        <a:t>台</a:t>
                      </a:r>
                    </a:p>
                  </a:txBody>
                  <a:tcPr marL="121920" marR="121920" marT="60960" marB="60960"/>
                </a:tc>
                <a:tc>
                  <a:txBody>
                    <a:bodyPr/>
                    <a:lstStyle/>
                    <a:p>
                      <a:pPr algn="r"/>
                      <a:r>
                        <a:rPr kumimoji="1" lang="en-US" altLang="ja-JP" sz="1300" dirty="0"/>
                        <a:t>5H</a:t>
                      </a:r>
                      <a:endParaRPr kumimoji="1" lang="ja-JP" altLang="en-US" sz="1300" dirty="0"/>
                    </a:p>
                  </a:txBody>
                  <a:tcPr marL="121920" marR="121920" marT="60960" marB="60960"/>
                </a:tc>
                <a:tc>
                  <a:txBody>
                    <a:bodyPr/>
                    <a:lstStyle/>
                    <a:p>
                      <a:pPr algn="r"/>
                      <a:r>
                        <a:rPr kumimoji="1" lang="en-US" altLang="ja-JP" sz="1300" dirty="0"/>
                        <a:t>5H</a:t>
                      </a:r>
                      <a:endParaRPr kumimoji="1" lang="ja-JP" altLang="en-US" sz="1300" dirty="0"/>
                    </a:p>
                  </a:txBody>
                  <a:tcPr marL="121920" marR="121920" marT="60960" marB="60960"/>
                </a:tc>
                <a:tc>
                  <a:txBody>
                    <a:bodyPr/>
                    <a:lstStyle/>
                    <a:p>
                      <a:pPr algn="ctr"/>
                      <a:r>
                        <a:rPr kumimoji="1" lang="ja-JP" altLang="en-US" sz="1300" b="1" dirty="0">
                          <a:solidFill>
                            <a:srgbClr val="FF0000"/>
                          </a:solidFill>
                        </a:rPr>
                        <a:t>低</a:t>
                      </a:r>
                    </a:p>
                  </a:txBody>
                  <a:tcPr marL="121920" marR="121920" marT="60960" marB="60960"/>
                </a:tc>
                <a:tc>
                  <a:txBody>
                    <a:bodyPr/>
                    <a:lstStyle/>
                    <a:p>
                      <a:endParaRPr kumimoji="1" lang="ja-JP" altLang="en-US" sz="1300" dirty="0"/>
                    </a:p>
                  </a:txBody>
                  <a:tcPr marL="121920" marR="121920" marT="60960" marB="60960"/>
                </a:tc>
                <a:extLst>
                  <a:ext uri="{0D108BD9-81ED-4DB2-BD59-A6C34878D82A}">
                    <a16:rowId xmlns:a16="http://schemas.microsoft.com/office/drawing/2014/main" val="4243030109"/>
                  </a:ext>
                </a:extLst>
              </a:tr>
              <a:tr h="325120">
                <a:tc>
                  <a:txBody>
                    <a:bodyPr/>
                    <a:lstStyle/>
                    <a:p>
                      <a:r>
                        <a:rPr kumimoji="1" lang="en-US" altLang="ja-JP" sz="1300"/>
                        <a:t>Web</a:t>
                      </a:r>
                      <a:r>
                        <a:rPr kumimoji="1" lang="ja-JP" altLang="en-US" sz="1300"/>
                        <a:t>コンテンツ更新</a:t>
                      </a:r>
                      <a:endParaRPr kumimoji="1" lang="ja-JP" altLang="en-US" sz="1300" dirty="0"/>
                    </a:p>
                  </a:txBody>
                  <a:tcPr marL="121920" marR="121920" marT="60960" marB="60960"/>
                </a:tc>
                <a:tc>
                  <a:txBody>
                    <a:bodyPr/>
                    <a:lstStyle/>
                    <a:p>
                      <a:pPr algn="r"/>
                      <a:r>
                        <a:rPr kumimoji="1" lang="en-US" altLang="ja-JP" sz="1300" dirty="0"/>
                        <a:t>600</a:t>
                      </a:r>
                      <a:r>
                        <a:rPr kumimoji="1" lang="ja-JP" altLang="en-US" sz="1300" dirty="0"/>
                        <a:t>回</a:t>
                      </a:r>
                    </a:p>
                  </a:txBody>
                  <a:tcPr marL="121920" marR="121920" marT="60960" marB="60960"/>
                </a:tc>
                <a:tc>
                  <a:txBody>
                    <a:bodyPr/>
                    <a:lstStyle/>
                    <a:p>
                      <a:pPr algn="r"/>
                      <a:r>
                        <a:rPr kumimoji="1" lang="en-US" altLang="ja-JP" sz="1300" dirty="0"/>
                        <a:t>5</a:t>
                      </a:r>
                      <a:r>
                        <a:rPr kumimoji="1" lang="ja-JP" altLang="en-US" sz="1300" dirty="0"/>
                        <a:t>台</a:t>
                      </a:r>
                    </a:p>
                  </a:txBody>
                  <a:tcPr marL="121920" marR="121920" marT="60960" marB="60960"/>
                </a:tc>
                <a:tc>
                  <a:txBody>
                    <a:bodyPr/>
                    <a:lstStyle/>
                    <a:p>
                      <a:pPr algn="r"/>
                      <a:r>
                        <a:rPr kumimoji="1" lang="en-US" altLang="ja-JP" sz="1300" dirty="0"/>
                        <a:t>1H</a:t>
                      </a:r>
                      <a:endParaRPr kumimoji="1" lang="ja-JP" altLang="en-US" sz="1300" dirty="0"/>
                    </a:p>
                  </a:txBody>
                  <a:tcPr marL="121920" marR="121920" marT="60960" marB="60960"/>
                </a:tc>
                <a:tc>
                  <a:txBody>
                    <a:bodyPr/>
                    <a:lstStyle/>
                    <a:p>
                      <a:pPr algn="r"/>
                      <a:r>
                        <a:rPr kumimoji="1" lang="en-US" altLang="ja-JP" sz="1300" dirty="0"/>
                        <a:t>1H</a:t>
                      </a:r>
                      <a:endParaRPr kumimoji="1" lang="ja-JP" altLang="en-US" sz="1300" dirty="0"/>
                    </a:p>
                  </a:txBody>
                  <a:tcPr marL="121920" marR="121920" marT="60960" marB="60960"/>
                </a:tc>
                <a:tc>
                  <a:txBody>
                    <a:bodyPr/>
                    <a:lstStyle/>
                    <a:p>
                      <a:pPr algn="ctr"/>
                      <a:r>
                        <a:rPr kumimoji="1" lang="ja-JP" altLang="en-US" sz="1300" b="1" dirty="0">
                          <a:solidFill>
                            <a:srgbClr val="FF0000"/>
                          </a:solidFill>
                        </a:rPr>
                        <a:t>高</a:t>
                      </a:r>
                    </a:p>
                  </a:txBody>
                  <a:tcPr marL="121920" marR="121920" marT="60960" marB="60960"/>
                </a:tc>
                <a:tc>
                  <a:txBody>
                    <a:bodyPr/>
                    <a:lstStyle/>
                    <a:p>
                      <a:r>
                        <a:rPr kumimoji="1" lang="ja-JP" altLang="en-US" sz="1300" dirty="0"/>
                        <a:t>月平均</a:t>
                      </a:r>
                      <a:r>
                        <a:rPr kumimoji="1" lang="en-US" altLang="ja-JP" sz="1300" dirty="0"/>
                        <a:t>10</a:t>
                      </a:r>
                      <a:r>
                        <a:rPr kumimoji="1" lang="ja-JP" altLang="en-US" sz="1300" dirty="0"/>
                        <a:t>回の更新</a:t>
                      </a:r>
                    </a:p>
                  </a:txBody>
                  <a:tcPr marL="121920" marR="121920" marT="60960" marB="60960"/>
                </a:tc>
                <a:extLst>
                  <a:ext uri="{0D108BD9-81ED-4DB2-BD59-A6C34878D82A}">
                    <a16:rowId xmlns:a16="http://schemas.microsoft.com/office/drawing/2014/main" val="2195210369"/>
                  </a:ext>
                </a:extLst>
              </a:tr>
              <a:tr h="325120">
                <a:tc>
                  <a:txBody>
                    <a:bodyPr/>
                    <a:lstStyle/>
                    <a:p>
                      <a:r>
                        <a:rPr kumimoji="1" lang="ja-JP" altLang="en-US" sz="1300" dirty="0"/>
                        <a:t>アクセスログ集計</a:t>
                      </a:r>
                    </a:p>
                  </a:txBody>
                  <a:tcPr marL="121920" marR="121920" marT="60960" marB="60960"/>
                </a:tc>
                <a:tc>
                  <a:txBody>
                    <a:bodyPr/>
                    <a:lstStyle/>
                    <a:p>
                      <a:pPr algn="r"/>
                      <a:r>
                        <a:rPr kumimoji="1" lang="en-US" altLang="ja-JP" sz="1300" dirty="0"/>
                        <a:t>60</a:t>
                      </a:r>
                      <a:r>
                        <a:rPr kumimoji="1" lang="ja-JP" altLang="en-US" sz="1300" dirty="0"/>
                        <a:t>回</a:t>
                      </a:r>
                    </a:p>
                  </a:txBody>
                  <a:tcPr marL="121920" marR="121920" marT="60960" marB="60960"/>
                </a:tc>
                <a:tc>
                  <a:txBody>
                    <a:bodyPr/>
                    <a:lstStyle/>
                    <a:p>
                      <a:pPr algn="r"/>
                      <a:r>
                        <a:rPr kumimoji="1" lang="en-US" altLang="ja-JP" sz="1300" dirty="0"/>
                        <a:t>5</a:t>
                      </a:r>
                      <a:r>
                        <a:rPr kumimoji="1" lang="ja-JP" altLang="en-US" sz="1300" dirty="0"/>
                        <a:t>台</a:t>
                      </a:r>
                    </a:p>
                  </a:txBody>
                  <a:tcPr marL="121920" marR="121920" marT="60960" marB="60960"/>
                </a:tc>
                <a:tc>
                  <a:txBody>
                    <a:bodyPr/>
                    <a:lstStyle/>
                    <a:p>
                      <a:pPr algn="r"/>
                      <a:r>
                        <a:rPr kumimoji="1" lang="en-US" altLang="ja-JP" sz="1300" dirty="0"/>
                        <a:t>2H</a:t>
                      </a:r>
                      <a:endParaRPr kumimoji="1" lang="ja-JP" altLang="en-US" sz="1300" dirty="0"/>
                    </a:p>
                  </a:txBody>
                  <a:tcPr marL="121920" marR="121920" marT="60960" marB="60960"/>
                </a:tc>
                <a:tc>
                  <a:txBody>
                    <a:bodyPr/>
                    <a:lstStyle/>
                    <a:p>
                      <a:pPr algn="r"/>
                      <a:r>
                        <a:rPr kumimoji="1" lang="en-US" altLang="ja-JP" sz="1300" dirty="0"/>
                        <a:t>2H</a:t>
                      </a:r>
                      <a:endParaRPr kumimoji="1" lang="ja-JP" altLang="en-US" sz="1300" dirty="0"/>
                    </a:p>
                  </a:txBody>
                  <a:tcPr marL="121920" marR="121920" marT="60960" marB="60960"/>
                </a:tc>
                <a:tc>
                  <a:txBody>
                    <a:bodyPr/>
                    <a:lstStyle/>
                    <a:p>
                      <a:pPr algn="ctr"/>
                      <a:r>
                        <a:rPr kumimoji="1" lang="ja-JP" altLang="en-US" sz="1300" b="1" dirty="0">
                          <a:solidFill>
                            <a:srgbClr val="FF0000"/>
                          </a:solidFill>
                        </a:rPr>
                        <a:t>低</a:t>
                      </a:r>
                    </a:p>
                  </a:txBody>
                  <a:tcPr marL="121920" marR="121920" marT="60960" marB="60960"/>
                </a:tc>
                <a:tc>
                  <a:txBody>
                    <a:bodyPr/>
                    <a:lstStyle/>
                    <a:p>
                      <a:r>
                        <a:rPr kumimoji="1" lang="ja-JP" altLang="en-US" sz="1300" dirty="0"/>
                        <a:t>月末に実施</a:t>
                      </a:r>
                    </a:p>
                  </a:txBody>
                  <a:tcPr marL="121920" marR="121920" marT="60960" marB="60960"/>
                </a:tc>
                <a:extLst>
                  <a:ext uri="{0D108BD9-81ED-4DB2-BD59-A6C34878D82A}">
                    <a16:rowId xmlns:a16="http://schemas.microsoft.com/office/drawing/2014/main" val="1881358318"/>
                  </a:ext>
                </a:extLst>
              </a:tr>
            </a:tbl>
          </a:graphicData>
        </a:graphic>
      </p:graphicFrame>
      <p:sp>
        <p:nvSpPr>
          <p:cNvPr id="16" name="正方形/長方形 15"/>
          <p:cNvSpPr/>
          <p:nvPr/>
        </p:nvSpPr>
        <p:spPr bwMode="auto">
          <a:xfrm>
            <a:off x="3013449" y="814630"/>
            <a:ext cx="8937251" cy="497431"/>
          </a:xfrm>
          <a:prstGeom prst="rect">
            <a:avLst/>
          </a:prstGeom>
          <a:solidFill>
            <a:schemeClr val="accent2">
              <a:lumMod val="10000"/>
              <a:lumOff val="9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② </a:t>
            </a:r>
            <a:r>
              <a:rPr lang="ja-JP" altLang="en-US" sz="2400" b="1" dirty="0">
                <a:latin typeface="+mj-ea"/>
              </a:rPr>
              <a:t>作業の効果を見積もって、優先度をつける</a:t>
            </a:r>
            <a:endParaRPr lang="en-US" altLang="ja-JP" sz="2400" b="1" dirty="0">
              <a:latin typeface="+mj-ea"/>
            </a:endParaRPr>
          </a:p>
        </p:txBody>
      </p:sp>
      <p:sp>
        <p:nvSpPr>
          <p:cNvPr id="20" name="角丸四角形 19"/>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Tree>
    <p:extLst>
      <p:ext uri="{BB962C8B-B14F-4D97-AF65-F5344CB8AC3E}">
        <p14:creationId xmlns:p14="http://schemas.microsoft.com/office/powerpoint/2010/main" val="41839242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2</a:t>
            </a:r>
            <a:r>
              <a:rPr lang="ja-JP" altLang="en-US" dirty="0"/>
              <a:t>：自動実行の実現</a:t>
            </a:r>
            <a:endParaRPr kumimoji="1" lang="ja-JP" altLang="en-US" dirty="0"/>
          </a:p>
        </p:txBody>
      </p:sp>
      <p:sp>
        <p:nvSpPr>
          <p:cNvPr id="15" name="Freeform 138"/>
          <p:cNvSpPr>
            <a:spLocks noChangeAspect="1"/>
          </p:cNvSpPr>
          <p:nvPr/>
        </p:nvSpPr>
        <p:spPr bwMode="gray">
          <a:xfrm>
            <a:off x="4355851" y="6022505"/>
            <a:ext cx="85120" cy="78379"/>
          </a:xfrm>
          <a:custGeom>
            <a:avLst/>
            <a:gdLst>
              <a:gd name="T0" fmla="*/ 33 w 214"/>
              <a:gd name="T1" fmla="*/ 196 h 196"/>
              <a:gd name="T2" fmla="*/ 22 w 214"/>
              <a:gd name="T3" fmla="*/ 193 h 196"/>
              <a:gd name="T4" fmla="*/ 6 w 214"/>
              <a:gd name="T5" fmla="*/ 156 h 196"/>
              <a:gd name="T6" fmla="*/ 174 w 214"/>
              <a:gd name="T7" fmla="*/ 5 h 196"/>
              <a:gd name="T8" fmla="*/ 209 w 214"/>
              <a:gd name="T9" fmla="*/ 24 h 196"/>
              <a:gd name="T10" fmla="*/ 190 w 214"/>
              <a:gd name="T11" fmla="*/ 60 h 196"/>
              <a:gd name="T12" fmla="*/ 59 w 214"/>
              <a:gd name="T13" fmla="*/ 178 h 196"/>
              <a:gd name="T14" fmla="*/ 33 w 214"/>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 h="196">
                <a:moveTo>
                  <a:pt x="33" y="196"/>
                </a:moveTo>
                <a:cubicBezTo>
                  <a:pt x="29" y="196"/>
                  <a:pt x="25" y="195"/>
                  <a:pt x="22" y="193"/>
                </a:cubicBezTo>
                <a:cubicBezTo>
                  <a:pt x="7" y="187"/>
                  <a:pt x="0" y="170"/>
                  <a:pt x="6" y="156"/>
                </a:cubicBezTo>
                <a:cubicBezTo>
                  <a:pt x="37" y="83"/>
                  <a:pt x="98" y="28"/>
                  <a:pt x="174" y="5"/>
                </a:cubicBezTo>
                <a:cubicBezTo>
                  <a:pt x="189" y="0"/>
                  <a:pt x="205" y="9"/>
                  <a:pt x="209" y="24"/>
                </a:cubicBezTo>
                <a:cubicBezTo>
                  <a:pt x="214" y="39"/>
                  <a:pt x="205" y="55"/>
                  <a:pt x="190" y="60"/>
                </a:cubicBezTo>
                <a:cubicBezTo>
                  <a:pt x="131" y="78"/>
                  <a:pt x="83" y="121"/>
                  <a:pt x="59" y="178"/>
                </a:cubicBezTo>
                <a:cubicBezTo>
                  <a:pt x="55" y="189"/>
                  <a:pt x="44" y="196"/>
                  <a:pt x="33" y="1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graphicFrame>
        <p:nvGraphicFramePr>
          <p:cNvPr id="79" name="表 78"/>
          <p:cNvGraphicFramePr>
            <a:graphicFrameLocks noGrp="1"/>
          </p:cNvGraphicFramePr>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a:latin typeface="Meiryo UI" panose="020B0604030504040204" pitchFamily="50" charset="-128"/>
                          <a:ea typeface="Meiryo UI" panose="020B0604030504040204" pitchFamily="50" charset="-128"/>
                          <a:cs typeface="Meiryo UI" panose="020B0604030504040204" pitchFamily="50" charset="-128"/>
                        </a:rPr>
                        <a:t>実施するタスク</a:t>
                      </a: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23" name="正方形/長方形 122"/>
          <p:cNvSpPr/>
          <p:nvPr/>
        </p:nvSpPr>
        <p:spPr bwMode="auto">
          <a:xfrm>
            <a:off x="3013449" y="1312061"/>
            <a:ext cx="8937252" cy="830855"/>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rPr>
              <a:t>分類した作業を詳細化して、具体的な作業手順に落とし込みます。</a:t>
            </a:r>
            <a:endParaRPr lang="en-US" altLang="ja-JP" sz="2133" b="1" dirty="0">
              <a:latin typeface="+mj-ea"/>
            </a:endParaRPr>
          </a:p>
          <a:p>
            <a:r>
              <a:rPr lang="ja-JP" altLang="en-US" sz="2133" b="1" dirty="0">
                <a:latin typeface="+mj-ea"/>
              </a:rPr>
              <a:t>作業の詳細化は、既存の手順書などを参考にすることができます。</a:t>
            </a:r>
          </a:p>
        </p:txBody>
      </p:sp>
      <p:sp>
        <p:nvSpPr>
          <p:cNvPr id="17" name="下矢印 16"/>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 name="下矢印 17"/>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9" name="下矢印 18"/>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1" name="下矢印 20"/>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2" name="角丸四角形 21"/>
          <p:cNvSpPr/>
          <p:nvPr/>
        </p:nvSpPr>
        <p:spPr bwMode="auto">
          <a:xfrm>
            <a:off x="410470" y="2384804"/>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作業の詳細化</a:t>
            </a:r>
          </a:p>
        </p:txBody>
      </p:sp>
      <p:sp>
        <p:nvSpPr>
          <p:cNvPr id="23" name="角丸四角形 22"/>
          <p:cNvSpPr/>
          <p:nvPr/>
        </p:nvSpPr>
        <p:spPr bwMode="auto">
          <a:xfrm>
            <a:off x="417962" y="3325221"/>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Ansible</a:t>
            </a:r>
            <a:r>
              <a:rPr lang="ja-JP" altLang="en-US" sz="1600" b="1" dirty="0"/>
              <a:t>資材準備</a:t>
            </a:r>
            <a:endParaRPr lang="en-US" altLang="ja-JP" sz="1600" b="1" dirty="0"/>
          </a:p>
          <a:p>
            <a:pPr algn="ctr"/>
            <a:r>
              <a:rPr lang="en-US" altLang="ja-JP" sz="1600" b="1" dirty="0"/>
              <a:t>(Playbook</a:t>
            </a:r>
            <a:r>
              <a:rPr lang="ja-JP" altLang="en-US" sz="1600" b="1" dirty="0"/>
              <a:t>等</a:t>
            </a:r>
            <a:r>
              <a:rPr lang="en-US" altLang="ja-JP" sz="1600" b="1" dirty="0"/>
              <a:t>)</a:t>
            </a:r>
          </a:p>
        </p:txBody>
      </p:sp>
      <p:sp>
        <p:nvSpPr>
          <p:cNvPr id="24" name="角丸四角形 23"/>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ジョブフロー構築</a:t>
            </a:r>
            <a:endParaRPr lang="en-US" altLang="ja-JP" sz="1600" b="1" dirty="0"/>
          </a:p>
          <a:p>
            <a:pPr algn="ctr"/>
            <a:r>
              <a:rPr lang="en-US" altLang="ja-JP" sz="1600" b="1" dirty="0" smtClean="0"/>
              <a:t>(Conductor)</a:t>
            </a:r>
            <a:endParaRPr lang="ja-JP" altLang="en-US" sz="1600" b="1" dirty="0"/>
          </a:p>
        </p:txBody>
      </p:sp>
      <p:sp>
        <p:nvSpPr>
          <p:cNvPr id="26" name="角丸四角形 25"/>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ジョブフロー実行</a:t>
            </a:r>
            <a:endParaRPr lang="en-US" altLang="ja-JP" sz="1600" b="1" dirty="0"/>
          </a:p>
          <a:p>
            <a:pPr algn="ctr"/>
            <a:r>
              <a:rPr lang="en-US" altLang="ja-JP" sz="1600" b="1" dirty="0" smtClean="0"/>
              <a:t>(Conductor)</a:t>
            </a:r>
            <a:endParaRPr lang="en-US" altLang="ja-JP" sz="1600" b="1" dirty="0"/>
          </a:p>
          <a:p>
            <a:pPr algn="ctr"/>
            <a:r>
              <a:rPr lang="ja-JP" altLang="en-US" sz="1067" b="1" dirty="0"/>
              <a:t>ここではパラメータは手動登録</a:t>
            </a:r>
            <a:endParaRPr lang="en-US" altLang="ja-JP" sz="1067" b="1" dirty="0"/>
          </a:p>
        </p:txBody>
      </p:sp>
      <p:sp>
        <p:nvSpPr>
          <p:cNvPr id="27" name="角丸四角形 26"/>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自動化対象となる作業の分類</a:t>
            </a:r>
          </a:p>
        </p:txBody>
      </p:sp>
      <p:graphicFrame>
        <p:nvGraphicFramePr>
          <p:cNvPr id="25" name="表 24"/>
          <p:cNvGraphicFramePr>
            <a:graphicFrameLocks noGrp="1"/>
          </p:cNvGraphicFramePr>
          <p:nvPr/>
        </p:nvGraphicFramePr>
        <p:xfrm>
          <a:off x="3013448" y="2592019"/>
          <a:ext cx="2345691" cy="2560320"/>
        </p:xfrm>
        <a:graphic>
          <a:graphicData uri="http://schemas.openxmlformats.org/drawingml/2006/table">
            <a:tbl>
              <a:tblPr firstRow="1" bandRow="1">
                <a:tableStyleId>{93296810-A885-4BE3-A3E7-6D5BEEA58F35}</a:tableStyleId>
              </a:tblPr>
              <a:tblGrid>
                <a:gridCol w="2345691">
                  <a:extLst>
                    <a:ext uri="{9D8B030D-6E8A-4147-A177-3AD203B41FA5}">
                      <a16:colId xmlns:a16="http://schemas.microsoft.com/office/drawing/2014/main" val="1855014555"/>
                    </a:ext>
                  </a:extLst>
                </a:gridCol>
              </a:tblGrid>
              <a:tr h="365760">
                <a:tc>
                  <a:txBody>
                    <a:bodyPr/>
                    <a:lstStyle/>
                    <a:p>
                      <a:r>
                        <a:rPr kumimoji="1" lang="ja-JP" altLang="en-US" sz="1600" dirty="0"/>
                        <a:t>分類した作業</a:t>
                      </a:r>
                    </a:p>
                  </a:txBody>
                  <a:tcPr marL="121920" marR="121920" marT="60960" marB="60960"/>
                </a:tc>
                <a:extLst>
                  <a:ext uri="{0D108BD9-81ED-4DB2-BD59-A6C34878D82A}">
                    <a16:rowId xmlns:a16="http://schemas.microsoft.com/office/drawing/2014/main" val="262913053"/>
                  </a:ext>
                </a:extLst>
              </a:tr>
              <a:tr h="365760">
                <a:tc>
                  <a:txBody>
                    <a:bodyPr/>
                    <a:lstStyle/>
                    <a:p>
                      <a:r>
                        <a:rPr kumimoji="1" lang="en-US" altLang="ja-JP" sz="1600" dirty="0"/>
                        <a:t>OS</a:t>
                      </a:r>
                      <a:r>
                        <a:rPr kumimoji="1" lang="ja-JP" altLang="en-US" sz="1600" dirty="0"/>
                        <a:t>設定</a:t>
                      </a:r>
                    </a:p>
                  </a:txBody>
                  <a:tcPr marL="121920" marR="121920" marT="60960" marB="60960"/>
                </a:tc>
                <a:extLst>
                  <a:ext uri="{0D108BD9-81ED-4DB2-BD59-A6C34878D82A}">
                    <a16:rowId xmlns:a16="http://schemas.microsoft.com/office/drawing/2014/main" val="980766265"/>
                  </a:ext>
                </a:extLst>
              </a:tr>
              <a:tr h="365760">
                <a:tc>
                  <a:txBody>
                    <a:bodyPr/>
                    <a:lstStyle/>
                    <a:p>
                      <a:r>
                        <a:rPr kumimoji="1" lang="en-US" altLang="ja-JP" sz="1600" dirty="0"/>
                        <a:t>hosts</a:t>
                      </a:r>
                      <a:r>
                        <a:rPr kumimoji="1" lang="ja-JP" altLang="en-US" sz="1600" dirty="0"/>
                        <a:t>ファイル配布</a:t>
                      </a:r>
                    </a:p>
                  </a:txBody>
                  <a:tcPr marL="121920" marR="121920" marT="60960" marB="60960"/>
                </a:tc>
                <a:extLst>
                  <a:ext uri="{0D108BD9-81ED-4DB2-BD59-A6C34878D82A}">
                    <a16:rowId xmlns:a16="http://schemas.microsoft.com/office/drawing/2014/main" val="1846480229"/>
                  </a:ext>
                </a:extLst>
              </a:tr>
              <a:tr h="365760">
                <a:tc>
                  <a:txBody>
                    <a:bodyPr/>
                    <a:lstStyle/>
                    <a:p>
                      <a:r>
                        <a:rPr kumimoji="1" lang="ja-JP" altLang="en-US" sz="1600" dirty="0"/>
                        <a:t>監視エージェント導入</a:t>
                      </a:r>
                    </a:p>
                  </a:txBody>
                  <a:tcPr marL="121920" marR="121920" marT="60960" marB="60960"/>
                </a:tc>
                <a:extLst>
                  <a:ext uri="{0D108BD9-81ED-4DB2-BD59-A6C34878D82A}">
                    <a16:rowId xmlns:a16="http://schemas.microsoft.com/office/drawing/2014/main" val="4243030109"/>
                  </a:ext>
                </a:extLst>
              </a:tr>
              <a:tr h="365760">
                <a:tc>
                  <a:txBody>
                    <a:bodyPr/>
                    <a:lstStyle/>
                    <a:p>
                      <a:r>
                        <a:rPr kumimoji="1" lang="en-US" altLang="ja-JP" sz="1600" dirty="0"/>
                        <a:t>Web</a:t>
                      </a:r>
                      <a:r>
                        <a:rPr kumimoji="1" lang="ja-JP" altLang="en-US" sz="1600" dirty="0"/>
                        <a:t>コンテンツ更新</a:t>
                      </a:r>
                    </a:p>
                  </a:txBody>
                  <a:tcPr marL="121920" marR="121920" marT="60960" marB="60960"/>
                </a:tc>
                <a:extLst>
                  <a:ext uri="{0D108BD9-81ED-4DB2-BD59-A6C34878D82A}">
                    <a16:rowId xmlns:a16="http://schemas.microsoft.com/office/drawing/2014/main" val="2195210369"/>
                  </a:ext>
                </a:extLst>
              </a:tr>
              <a:tr h="365760">
                <a:tc>
                  <a:txBody>
                    <a:bodyPr/>
                    <a:lstStyle/>
                    <a:p>
                      <a:r>
                        <a:rPr kumimoji="1" lang="ja-JP" altLang="en-US" sz="1600" b="0" dirty="0"/>
                        <a:t>アクセスログ集計</a:t>
                      </a:r>
                    </a:p>
                  </a:txBody>
                  <a:tcPr marL="121920" marR="121920" marT="60960" marB="60960"/>
                </a:tc>
                <a:extLst>
                  <a:ext uri="{0D108BD9-81ED-4DB2-BD59-A6C34878D82A}">
                    <a16:rowId xmlns:a16="http://schemas.microsoft.com/office/drawing/2014/main" val="1881358318"/>
                  </a:ext>
                </a:extLst>
              </a:tr>
              <a:tr h="365760">
                <a:tc>
                  <a:txBody>
                    <a:bodyPr/>
                    <a:lstStyle/>
                    <a:p>
                      <a:pPr algn="ctr"/>
                      <a:r>
                        <a:rPr kumimoji="1" lang="en-US" altLang="ja-JP" sz="1600" b="0" dirty="0"/>
                        <a:t>………</a:t>
                      </a:r>
                      <a:endParaRPr kumimoji="1" lang="ja-JP" altLang="en-US" sz="1600" b="0" dirty="0"/>
                    </a:p>
                  </a:txBody>
                  <a:tcPr marL="121920" marR="121920" marT="60960" marB="60960"/>
                </a:tc>
                <a:extLst>
                  <a:ext uri="{0D108BD9-81ED-4DB2-BD59-A6C34878D82A}">
                    <a16:rowId xmlns:a16="http://schemas.microsoft.com/office/drawing/2014/main" val="2521151943"/>
                  </a:ext>
                </a:extLst>
              </a:tr>
            </a:tbl>
          </a:graphicData>
        </a:graphic>
      </p:graphicFrame>
      <p:sp>
        <p:nvSpPr>
          <p:cNvPr id="28" name="正方形/長方形 27"/>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31" name="正方形/長方形 30"/>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タスクの説明</a:t>
            </a:r>
          </a:p>
        </p:txBody>
      </p:sp>
      <p:sp>
        <p:nvSpPr>
          <p:cNvPr id="32" name="正方形/長方形 31"/>
          <p:cNvSpPr/>
          <p:nvPr/>
        </p:nvSpPr>
        <p:spPr bwMode="auto">
          <a:xfrm>
            <a:off x="3013449" y="5650584"/>
            <a:ext cx="8937251" cy="830656"/>
          </a:xfrm>
          <a:prstGeom prst="rect">
            <a:avLst/>
          </a:prstGeom>
          <a:solidFill>
            <a:schemeClr val="accent2">
              <a:lumMod val="10000"/>
              <a:lumOff val="9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ea typeface="+mj-ea"/>
              </a:rPr>
              <a:t>　　　①</a:t>
            </a:r>
            <a:r>
              <a:rPr lang="ja-JP" altLang="en-US" sz="2133" b="1" dirty="0">
                <a:latin typeface="+mj-ea"/>
              </a:rPr>
              <a:t>バックアップ</a:t>
            </a:r>
            <a:r>
              <a:rPr lang="en-US" altLang="ja-JP" sz="2133" b="1" dirty="0">
                <a:latin typeface="+mj-ea"/>
              </a:rPr>
              <a:t>/</a:t>
            </a:r>
            <a:r>
              <a:rPr lang="ja-JP" altLang="en-US" sz="2133" b="1" dirty="0">
                <a:latin typeface="+mj-ea"/>
              </a:rPr>
              <a:t>実作業</a:t>
            </a:r>
            <a:r>
              <a:rPr lang="en-US" altLang="ja-JP" sz="2133" b="1" dirty="0">
                <a:latin typeface="+mj-ea"/>
              </a:rPr>
              <a:t>/</a:t>
            </a:r>
            <a:r>
              <a:rPr lang="ja-JP" altLang="en-US" sz="2133" b="1" dirty="0">
                <a:latin typeface="+mj-ea"/>
              </a:rPr>
              <a:t>エビデンス取得の</a:t>
            </a:r>
            <a:r>
              <a:rPr lang="en-US" altLang="ja-JP" sz="2133" b="1" dirty="0">
                <a:latin typeface="+mj-ea"/>
              </a:rPr>
              <a:t>3</a:t>
            </a:r>
            <a:r>
              <a:rPr lang="ja-JP" altLang="en-US" sz="2133" b="1" dirty="0">
                <a:latin typeface="+mj-ea"/>
              </a:rPr>
              <a:t>点セットで</a:t>
            </a:r>
            <a:endParaRPr lang="en-US" altLang="ja-JP" sz="2133" b="1" dirty="0">
              <a:latin typeface="+mj-ea"/>
            </a:endParaRPr>
          </a:p>
        </p:txBody>
      </p:sp>
      <p:sp>
        <p:nvSpPr>
          <p:cNvPr id="33" name="角丸四角形 32"/>
          <p:cNvSpPr/>
          <p:nvPr/>
        </p:nvSpPr>
        <p:spPr bwMode="auto">
          <a:xfrm rot="20999056">
            <a:off x="2783012" y="5643359"/>
            <a:ext cx="1150632"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34" name="下矢印 33"/>
          <p:cNvSpPr/>
          <p:nvPr/>
        </p:nvSpPr>
        <p:spPr bwMode="auto">
          <a:xfrm>
            <a:off x="10881360" y="5707694"/>
            <a:ext cx="1069992" cy="726292"/>
          </a:xfrm>
          <a:prstGeom prst="downArrow">
            <a:avLst>
              <a:gd name="adj1" fmla="val 58557"/>
              <a:gd name="adj2" fmla="val 35509"/>
            </a:avLst>
          </a:prstGeom>
          <a:solidFill>
            <a:srgbClr val="FFFF00"/>
          </a:solidFill>
          <a:ln w="25400">
            <a:solidFill>
              <a:schemeClr val="tx2">
                <a:lumMod val="90000"/>
                <a:lumOff val="10000"/>
              </a:schemeClr>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067" b="1" dirty="0">
              <a:latin typeface="+mj-ea"/>
              <a:ea typeface="+mj-ea"/>
            </a:endParaRPr>
          </a:p>
          <a:p>
            <a:pPr algn="ctr"/>
            <a:r>
              <a:rPr lang="ja-JP" altLang="en-US" sz="1600" b="1" dirty="0">
                <a:latin typeface="+mj-ea"/>
                <a:ea typeface="+mj-ea"/>
              </a:rPr>
              <a:t>詳細</a:t>
            </a:r>
            <a:endParaRPr lang="en-US" altLang="ja-JP" sz="1600" b="1" dirty="0">
              <a:latin typeface="+mj-ea"/>
              <a:ea typeface="+mj-ea"/>
            </a:endParaRPr>
          </a:p>
          <a:p>
            <a:pPr algn="ctr"/>
            <a:r>
              <a:rPr lang="ja-JP" altLang="en-US" sz="1600" b="1" dirty="0">
                <a:latin typeface="+mj-ea"/>
                <a:ea typeface="+mj-ea"/>
              </a:rPr>
              <a:t>次頁</a:t>
            </a:r>
          </a:p>
        </p:txBody>
      </p:sp>
      <p:grpSp>
        <p:nvGrpSpPr>
          <p:cNvPr id="4" name="グループ化 3"/>
          <p:cNvGrpSpPr/>
          <p:nvPr/>
        </p:nvGrpSpPr>
        <p:grpSpPr>
          <a:xfrm>
            <a:off x="6457180" y="2199295"/>
            <a:ext cx="2984963" cy="1665701"/>
            <a:chOff x="4198163" y="1650232"/>
            <a:chExt cx="2238722" cy="1249276"/>
          </a:xfrm>
        </p:grpSpPr>
        <p:sp>
          <p:nvSpPr>
            <p:cNvPr id="39" name="角丸四角形 38"/>
            <p:cNvSpPr/>
            <p:nvPr/>
          </p:nvSpPr>
          <p:spPr bwMode="auto">
            <a:xfrm>
              <a:off x="4198163" y="1815161"/>
              <a:ext cx="2238722" cy="1084347"/>
            </a:xfrm>
            <a:prstGeom prst="roundRect">
              <a:avLst>
                <a:gd name="adj" fmla="val 9125"/>
              </a:avLst>
            </a:prstGeom>
            <a:ln>
              <a:solidFill>
                <a:schemeClr val="accent6">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chemeClr val="tx1"/>
                </a:solidFill>
                <a:latin typeface="+mj-ea"/>
                <a:ea typeface="+mj-ea"/>
              </a:endParaRPr>
            </a:p>
            <a:p>
              <a:r>
                <a:rPr lang="ja-JP" altLang="en-US" sz="1600" b="1" dirty="0">
                  <a:solidFill>
                    <a:schemeClr val="tx1"/>
                  </a:solidFill>
                  <a:latin typeface="+mj-ea"/>
                  <a:ea typeface="+mj-ea"/>
                </a:rPr>
                <a:t>・</a:t>
              </a:r>
              <a:r>
                <a:rPr lang="en-US" altLang="ja-JP" sz="1600" b="1" dirty="0" err="1">
                  <a:solidFill>
                    <a:schemeClr val="tx1"/>
                  </a:solidFill>
                  <a:latin typeface="+mj-ea"/>
                  <a:ea typeface="+mj-ea"/>
                </a:rPr>
                <a:t>ssh</a:t>
              </a:r>
              <a:r>
                <a:rPr lang="ja-JP" altLang="en-US" sz="1600" b="1" dirty="0">
                  <a:solidFill>
                    <a:schemeClr val="tx1"/>
                  </a:solidFill>
                  <a:latin typeface="+mj-ea"/>
                  <a:ea typeface="+mj-ea"/>
                </a:rPr>
                <a:t>でログイン</a:t>
              </a:r>
              <a:endParaRPr lang="en-US" altLang="ja-JP" sz="1600" b="1" dirty="0">
                <a:solidFill>
                  <a:schemeClr val="tx1"/>
                </a:solidFill>
                <a:latin typeface="+mj-ea"/>
                <a:ea typeface="+mj-ea"/>
              </a:endParaRPr>
            </a:p>
            <a:p>
              <a:r>
                <a:rPr lang="ja-JP" altLang="en-US" sz="1600" b="1" dirty="0">
                  <a:solidFill>
                    <a:schemeClr val="tx1"/>
                  </a:solidFill>
                  <a:latin typeface="+mj-ea"/>
                  <a:ea typeface="+mj-ea"/>
                </a:rPr>
                <a:t>・スーパーユーザに切り替え</a:t>
              </a:r>
              <a:endParaRPr lang="en-US" altLang="ja-JP" sz="1600" b="1" dirty="0">
                <a:solidFill>
                  <a:schemeClr val="tx1"/>
                </a:solidFill>
                <a:latin typeface="+mj-ea"/>
                <a:ea typeface="+mj-ea"/>
              </a:endParaRPr>
            </a:p>
            <a:p>
              <a:r>
                <a:rPr lang="ja-JP" altLang="en-US" sz="1600" b="1" dirty="0">
                  <a:solidFill>
                    <a:schemeClr val="tx1"/>
                  </a:solidFill>
                  <a:latin typeface="+mj-ea"/>
                  <a:ea typeface="+mj-ea"/>
                </a:rPr>
                <a:t>・</a:t>
              </a:r>
              <a:r>
                <a:rPr lang="en-US" altLang="ja-JP" sz="1600" b="1" dirty="0">
                  <a:solidFill>
                    <a:schemeClr val="tx1"/>
                  </a:solidFill>
                  <a:latin typeface="+mj-ea"/>
                  <a:ea typeface="+mj-ea"/>
                </a:rPr>
                <a:t>yum</a:t>
              </a:r>
              <a:r>
                <a:rPr lang="ja-JP" altLang="en-US" sz="1600" b="1" dirty="0">
                  <a:solidFill>
                    <a:schemeClr val="tx1"/>
                  </a:solidFill>
                  <a:latin typeface="+mj-ea"/>
                  <a:ea typeface="+mj-ea"/>
                </a:rPr>
                <a:t>を実行して</a:t>
              </a:r>
              <a:r>
                <a:rPr lang="en-US" altLang="ja-JP" sz="1600" b="1" dirty="0">
                  <a:solidFill>
                    <a:schemeClr val="tx1"/>
                  </a:solidFill>
                  <a:latin typeface="+mj-ea"/>
                  <a:ea typeface="+mj-ea"/>
                </a:rPr>
                <a:t>OS</a:t>
              </a:r>
              <a:r>
                <a:rPr lang="ja-JP" altLang="en-US" sz="1600" b="1" dirty="0">
                  <a:solidFill>
                    <a:schemeClr val="tx1"/>
                  </a:solidFill>
                  <a:latin typeface="+mj-ea"/>
                  <a:ea typeface="+mj-ea"/>
                </a:rPr>
                <a:t>最新化</a:t>
              </a:r>
              <a:endParaRPr lang="en-US" altLang="ja-JP" sz="1600" b="1" dirty="0">
                <a:solidFill>
                  <a:schemeClr val="tx1"/>
                </a:solidFill>
                <a:latin typeface="+mj-ea"/>
                <a:ea typeface="+mj-ea"/>
              </a:endParaRPr>
            </a:p>
            <a:p>
              <a:r>
                <a:rPr lang="ja-JP" altLang="en-US" sz="1600" b="1" dirty="0">
                  <a:solidFill>
                    <a:schemeClr val="tx1"/>
                  </a:solidFill>
                  <a:latin typeface="+mj-ea"/>
                  <a:ea typeface="+mj-ea"/>
                </a:rPr>
                <a:t>・</a:t>
              </a:r>
              <a:r>
                <a:rPr lang="en-US" altLang="ja-JP" sz="1600" b="1" dirty="0">
                  <a:solidFill>
                    <a:schemeClr val="tx1"/>
                  </a:solidFill>
                  <a:latin typeface="+mj-ea"/>
                  <a:ea typeface="+mj-ea"/>
                </a:rPr>
                <a:t>etc…</a:t>
              </a:r>
              <a:endParaRPr lang="ja-JP" altLang="en-US" sz="1600" b="1" dirty="0">
                <a:solidFill>
                  <a:schemeClr val="tx1"/>
                </a:solidFill>
                <a:latin typeface="+mj-ea"/>
                <a:ea typeface="+mj-ea"/>
              </a:endParaRPr>
            </a:p>
          </p:txBody>
        </p:sp>
        <p:sp>
          <p:nvSpPr>
            <p:cNvPr id="40" name="テキスト ボックス 39"/>
            <p:cNvSpPr txBox="1"/>
            <p:nvPr/>
          </p:nvSpPr>
          <p:spPr>
            <a:xfrm>
              <a:off x="4254023" y="1650232"/>
              <a:ext cx="673502" cy="253916"/>
            </a:xfrm>
            <a:prstGeom prst="rect">
              <a:avLst/>
            </a:prstGeom>
            <a:solidFill>
              <a:schemeClr val="lt1"/>
            </a:solidFill>
          </p:spPr>
          <p:txBody>
            <a:bodyPr wrap="none" rtlCol="0">
              <a:spAutoFit/>
            </a:bodyPr>
            <a:lstStyle/>
            <a:p>
              <a:r>
                <a:rPr lang="en-US" altLang="ja-JP" sz="1600" b="1" dirty="0"/>
                <a:t>OS</a:t>
              </a:r>
              <a:r>
                <a:rPr lang="ja-JP" altLang="en-US" sz="1600" b="1" dirty="0"/>
                <a:t>設定</a:t>
              </a:r>
            </a:p>
          </p:txBody>
        </p:sp>
      </p:grpSp>
      <p:grpSp>
        <p:nvGrpSpPr>
          <p:cNvPr id="3" name="グループ化 2"/>
          <p:cNvGrpSpPr/>
          <p:nvPr/>
        </p:nvGrpSpPr>
        <p:grpSpPr>
          <a:xfrm>
            <a:off x="7482074" y="3429119"/>
            <a:ext cx="2995457" cy="1440724"/>
            <a:chOff x="6616052" y="2294158"/>
            <a:chExt cx="2246593" cy="1080543"/>
          </a:xfrm>
        </p:grpSpPr>
        <p:sp>
          <p:nvSpPr>
            <p:cNvPr id="37" name="角丸四角形 36"/>
            <p:cNvSpPr/>
            <p:nvPr/>
          </p:nvSpPr>
          <p:spPr bwMode="auto">
            <a:xfrm>
              <a:off x="6616052" y="2432658"/>
              <a:ext cx="2246593" cy="942043"/>
            </a:xfrm>
            <a:prstGeom prst="roundRect">
              <a:avLst>
                <a:gd name="adj" fmla="val 9125"/>
              </a:avLst>
            </a:prstGeom>
            <a:ln>
              <a:solidFill>
                <a:schemeClr val="accent2">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chemeClr val="tx1"/>
                </a:solidFill>
                <a:latin typeface="+mj-ea"/>
                <a:ea typeface="+mj-ea"/>
              </a:endParaRPr>
            </a:p>
            <a:p>
              <a:r>
                <a:rPr lang="ja-JP" altLang="en-US" sz="1600" b="1" dirty="0">
                  <a:solidFill>
                    <a:schemeClr val="tx1"/>
                  </a:solidFill>
                  <a:latin typeface="+mj-ea"/>
                  <a:ea typeface="+mj-ea"/>
                </a:rPr>
                <a:t>・</a:t>
              </a:r>
              <a:r>
                <a:rPr lang="en-US" altLang="ja-JP" sz="1600" b="1" dirty="0" err="1">
                  <a:solidFill>
                    <a:schemeClr val="tx1"/>
                  </a:solidFill>
                  <a:latin typeface="+mj-ea"/>
                  <a:ea typeface="+mj-ea"/>
                </a:rPr>
                <a:t>scp</a:t>
              </a:r>
              <a:r>
                <a:rPr lang="ja-JP" altLang="en-US" sz="1600" b="1" dirty="0">
                  <a:solidFill>
                    <a:schemeClr val="tx1"/>
                  </a:solidFill>
                  <a:latin typeface="+mj-ea"/>
                  <a:ea typeface="+mj-ea"/>
                </a:rPr>
                <a:t>で</a:t>
              </a:r>
              <a:r>
                <a:rPr lang="en-US" altLang="ja-JP" sz="1600" b="1" dirty="0">
                  <a:solidFill>
                    <a:schemeClr val="tx1"/>
                  </a:solidFill>
                  <a:latin typeface="+mj-ea"/>
                  <a:ea typeface="+mj-ea"/>
                </a:rPr>
                <a:t>hosts</a:t>
              </a:r>
              <a:r>
                <a:rPr lang="ja-JP" altLang="en-US" sz="1600" b="1" dirty="0">
                  <a:solidFill>
                    <a:schemeClr val="tx1"/>
                  </a:solidFill>
                  <a:latin typeface="+mj-ea"/>
                  <a:ea typeface="+mj-ea"/>
                </a:rPr>
                <a:t>をコピー</a:t>
              </a:r>
            </a:p>
            <a:p>
              <a:r>
                <a:rPr lang="ja-JP" altLang="en-US" sz="1600" b="1" dirty="0">
                  <a:solidFill>
                    <a:schemeClr val="tx1"/>
                  </a:solidFill>
                  <a:latin typeface="+mj-ea"/>
                  <a:ea typeface="+mj-ea"/>
                </a:rPr>
                <a:t>・元の</a:t>
              </a:r>
              <a:r>
                <a:rPr lang="en-US" altLang="ja-JP" sz="1600" b="1" dirty="0">
                  <a:solidFill>
                    <a:schemeClr val="tx1"/>
                  </a:solidFill>
                  <a:latin typeface="+mj-ea"/>
                  <a:ea typeface="+mj-ea"/>
                </a:rPr>
                <a:t>hosts</a:t>
              </a:r>
              <a:r>
                <a:rPr lang="ja-JP" altLang="en-US" sz="1600" b="1" dirty="0">
                  <a:solidFill>
                    <a:schemeClr val="tx1"/>
                  </a:solidFill>
                  <a:latin typeface="+mj-ea"/>
                  <a:ea typeface="+mj-ea"/>
                </a:rPr>
                <a:t>をバックアップ</a:t>
              </a:r>
            </a:p>
            <a:p>
              <a:r>
                <a:rPr lang="ja-JP" altLang="en-US" sz="1600" b="1" dirty="0">
                  <a:solidFill>
                    <a:schemeClr val="tx1"/>
                  </a:solidFill>
                  <a:latin typeface="+mj-ea"/>
                  <a:ea typeface="+mj-ea"/>
                </a:rPr>
                <a:t>・</a:t>
              </a:r>
              <a:r>
                <a:rPr lang="en-US" altLang="ja-JP" sz="1600" b="1" dirty="0">
                  <a:solidFill>
                    <a:schemeClr val="tx1"/>
                  </a:solidFill>
                  <a:latin typeface="+mj-ea"/>
                  <a:ea typeface="+mj-ea"/>
                </a:rPr>
                <a:t>hosts</a:t>
              </a:r>
              <a:r>
                <a:rPr lang="ja-JP" altLang="en-US" sz="1600" b="1" dirty="0">
                  <a:solidFill>
                    <a:schemeClr val="tx1"/>
                  </a:solidFill>
                  <a:latin typeface="+mj-ea"/>
                  <a:ea typeface="+mj-ea"/>
                </a:rPr>
                <a:t>を置換</a:t>
              </a:r>
              <a:endParaRPr lang="en-US" altLang="ja-JP" sz="1600" b="1" dirty="0">
                <a:solidFill>
                  <a:schemeClr val="tx1"/>
                </a:solidFill>
                <a:latin typeface="+mj-ea"/>
                <a:ea typeface="+mj-ea"/>
              </a:endParaRPr>
            </a:p>
            <a:p>
              <a:r>
                <a:rPr lang="ja-JP" altLang="en-US" sz="1600" b="1" dirty="0">
                  <a:solidFill>
                    <a:schemeClr val="tx1"/>
                  </a:solidFill>
                  <a:latin typeface="+mj-ea"/>
                  <a:ea typeface="+mj-ea"/>
                </a:rPr>
                <a:t>・</a:t>
              </a:r>
              <a:r>
                <a:rPr lang="en-US" altLang="ja-JP" sz="1600" b="1" dirty="0">
                  <a:solidFill>
                    <a:schemeClr val="tx1"/>
                  </a:solidFill>
                  <a:latin typeface="+mj-ea"/>
                  <a:ea typeface="+mj-ea"/>
                </a:rPr>
                <a:t>etc…</a:t>
              </a:r>
            </a:p>
          </p:txBody>
        </p:sp>
        <p:sp>
          <p:nvSpPr>
            <p:cNvPr id="38" name="テキスト ボックス 37"/>
            <p:cNvSpPr txBox="1"/>
            <p:nvPr/>
          </p:nvSpPr>
          <p:spPr>
            <a:xfrm>
              <a:off x="6721620" y="2294158"/>
              <a:ext cx="1500652" cy="253916"/>
            </a:xfrm>
            <a:prstGeom prst="rect">
              <a:avLst/>
            </a:prstGeom>
            <a:solidFill>
              <a:schemeClr val="lt1"/>
            </a:solidFill>
          </p:spPr>
          <p:txBody>
            <a:bodyPr wrap="none" rtlCol="0">
              <a:spAutoFit/>
            </a:bodyPr>
            <a:lstStyle/>
            <a:p>
              <a:r>
                <a:rPr lang="en-US" altLang="ja-JP" sz="1600" b="1" dirty="0"/>
                <a:t>hosts</a:t>
              </a:r>
              <a:r>
                <a:rPr lang="ja-JP" altLang="en-US" sz="1600" b="1" dirty="0"/>
                <a:t>ファイル配布</a:t>
              </a:r>
            </a:p>
          </p:txBody>
        </p:sp>
      </p:grpSp>
      <p:grpSp>
        <p:nvGrpSpPr>
          <p:cNvPr id="5" name="グループ化 4"/>
          <p:cNvGrpSpPr/>
          <p:nvPr/>
        </p:nvGrpSpPr>
        <p:grpSpPr>
          <a:xfrm>
            <a:off x="8714288" y="4421949"/>
            <a:ext cx="2796097" cy="1180249"/>
            <a:chOff x="6257572" y="3691546"/>
            <a:chExt cx="2097073" cy="885187"/>
          </a:xfrm>
        </p:grpSpPr>
        <p:sp>
          <p:nvSpPr>
            <p:cNvPr id="30" name="角丸四角形 29"/>
            <p:cNvSpPr/>
            <p:nvPr/>
          </p:nvSpPr>
          <p:spPr bwMode="auto">
            <a:xfrm>
              <a:off x="6257572" y="3840343"/>
              <a:ext cx="2097073" cy="736390"/>
            </a:xfrm>
            <a:prstGeom prst="roundRect">
              <a:avLst>
                <a:gd name="adj" fmla="val 19075"/>
              </a:avLst>
            </a:prstGeom>
            <a:ln>
              <a:solidFill>
                <a:schemeClr val="accent3">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chemeClr val="tx1"/>
                </a:solidFill>
                <a:latin typeface="+mj-ea"/>
                <a:ea typeface="+mj-ea"/>
              </a:endParaRPr>
            </a:p>
            <a:p>
              <a:r>
                <a:rPr lang="ja-JP" altLang="en-US" sz="1600" b="1" dirty="0">
                  <a:solidFill>
                    <a:schemeClr val="tx1"/>
                  </a:solidFill>
                  <a:latin typeface="+mj-ea"/>
                  <a:ea typeface="+mj-ea"/>
                </a:rPr>
                <a:t>・インストーラ実行</a:t>
              </a:r>
              <a:endParaRPr lang="en-US" altLang="ja-JP" sz="1600" b="1" dirty="0">
                <a:solidFill>
                  <a:schemeClr val="tx1"/>
                </a:solidFill>
                <a:latin typeface="+mj-ea"/>
                <a:ea typeface="+mj-ea"/>
              </a:endParaRPr>
            </a:p>
            <a:p>
              <a:r>
                <a:rPr lang="ja-JP" altLang="en-US" sz="1600" b="1" dirty="0">
                  <a:solidFill>
                    <a:schemeClr val="tx1"/>
                  </a:solidFill>
                  <a:latin typeface="+mj-ea"/>
                  <a:ea typeface="+mj-ea"/>
                </a:rPr>
                <a:t>・ライセンス投入</a:t>
              </a:r>
              <a:endParaRPr lang="en-US" altLang="ja-JP" sz="1600" b="1" dirty="0">
                <a:solidFill>
                  <a:schemeClr val="tx1"/>
                </a:solidFill>
                <a:latin typeface="+mj-ea"/>
                <a:ea typeface="+mj-ea"/>
              </a:endParaRPr>
            </a:p>
            <a:p>
              <a:r>
                <a:rPr lang="ja-JP" altLang="en-US" sz="1600" b="1" dirty="0">
                  <a:solidFill>
                    <a:schemeClr val="tx1"/>
                  </a:solidFill>
                  <a:latin typeface="+mj-ea"/>
                  <a:ea typeface="+mj-ea"/>
                </a:rPr>
                <a:t>・</a:t>
              </a:r>
              <a:r>
                <a:rPr lang="en-US" altLang="ja-JP" sz="1600" b="1" dirty="0">
                  <a:solidFill>
                    <a:schemeClr val="tx1"/>
                  </a:solidFill>
                  <a:latin typeface="+mj-ea"/>
                  <a:ea typeface="+mj-ea"/>
                </a:rPr>
                <a:t>etc…</a:t>
              </a:r>
              <a:endParaRPr lang="ja-JP" altLang="en-US" sz="1600" b="1" dirty="0">
                <a:solidFill>
                  <a:schemeClr val="tx1"/>
                </a:solidFill>
                <a:latin typeface="+mj-ea"/>
                <a:ea typeface="+mj-ea"/>
              </a:endParaRPr>
            </a:p>
          </p:txBody>
        </p:sp>
        <p:sp>
          <p:nvSpPr>
            <p:cNvPr id="36" name="テキスト ボックス 35"/>
            <p:cNvSpPr txBox="1"/>
            <p:nvPr/>
          </p:nvSpPr>
          <p:spPr>
            <a:xfrm>
              <a:off x="6313433" y="3691546"/>
              <a:ext cx="1831271" cy="253916"/>
            </a:xfrm>
            <a:prstGeom prst="rect">
              <a:avLst/>
            </a:prstGeom>
            <a:solidFill>
              <a:schemeClr val="lt1"/>
            </a:solidFill>
          </p:spPr>
          <p:txBody>
            <a:bodyPr wrap="none" rtlCol="0">
              <a:spAutoFit/>
            </a:bodyPr>
            <a:lstStyle/>
            <a:p>
              <a:r>
                <a:rPr lang="ja-JP" altLang="en-US" sz="1600" b="1" dirty="0"/>
                <a:t>監視エージェントの導入</a:t>
              </a:r>
            </a:p>
          </p:txBody>
        </p:sp>
      </p:grpSp>
      <p:cxnSp>
        <p:nvCxnSpPr>
          <p:cNvPr id="7" name="直線矢印コネクタ 6"/>
          <p:cNvCxnSpPr/>
          <p:nvPr/>
        </p:nvCxnSpPr>
        <p:spPr bwMode="auto">
          <a:xfrm flipV="1">
            <a:off x="5359139" y="2990687"/>
            <a:ext cx="966112" cy="151411"/>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1" name="直線矢印コネクタ 40"/>
          <p:cNvCxnSpPr/>
          <p:nvPr/>
        </p:nvCxnSpPr>
        <p:spPr bwMode="auto">
          <a:xfrm>
            <a:off x="5359139" y="3498041"/>
            <a:ext cx="2020047" cy="818035"/>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2" name="直線矢印コネクタ 41"/>
          <p:cNvCxnSpPr>
            <a:stCxn id="25" idx="3"/>
          </p:cNvCxnSpPr>
          <p:nvPr/>
        </p:nvCxnSpPr>
        <p:spPr bwMode="auto">
          <a:xfrm>
            <a:off x="5359139" y="3872180"/>
            <a:ext cx="3355148" cy="1623865"/>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4" name="テキスト ボックス 43"/>
          <p:cNvSpPr txBox="1"/>
          <p:nvPr/>
        </p:nvSpPr>
        <p:spPr>
          <a:xfrm>
            <a:off x="5406878" y="2692259"/>
            <a:ext cx="800219" cy="338554"/>
          </a:xfrm>
          <a:prstGeom prst="rect">
            <a:avLst/>
          </a:prstGeom>
          <a:noFill/>
        </p:spPr>
        <p:txBody>
          <a:bodyPr wrap="none" rtlCol="0">
            <a:spAutoFit/>
          </a:bodyPr>
          <a:lstStyle/>
          <a:p>
            <a:r>
              <a:rPr lang="ja-JP" altLang="en-US" sz="1600" b="1" dirty="0">
                <a:solidFill>
                  <a:srgbClr val="FF0000"/>
                </a:solidFill>
              </a:rPr>
              <a:t>詳細化</a:t>
            </a:r>
          </a:p>
        </p:txBody>
      </p:sp>
      <p:sp>
        <p:nvSpPr>
          <p:cNvPr id="47" name="テキスト ボックス 46"/>
          <p:cNvSpPr txBox="1"/>
          <p:nvPr/>
        </p:nvSpPr>
        <p:spPr>
          <a:xfrm>
            <a:off x="5562445" y="3393519"/>
            <a:ext cx="800219" cy="338554"/>
          </a:xfrm>
          <a:prstGeom prst="rect">
            <a:avLst/>
          </a:prstGeom>
          <a:noFill/>
        </p:spPr>
        <p:txBody>
          <a:bodyPr wrap="none" rtlCol="0">
            <a:spAutoFit/>
          </a:bodyPr>
          <a:lstStyle/>
          <a:p>
            <a:r>
              <a:rPr lang="ja-JP" altLang="en-US" sz="1600" b="1" dirty="0">
                <a:solidFill>
                  <a:srgbClr val="FF0000"/>
                </a:solidFill>
              </a:rPr>
              <a:t>詳細化</a:t>
            </a:r>
          </a:p>
        </p:txBody>
      </p:sp>
      <p:sp>
        <p:nvSpPr>
          <p:cNvPr id="48" name="テキスト ボックス 47"/>
          <p:cNvSpPr txBox="1"/>
          <p:nvPr/>
        </p:nvSpPr>
        <p:spPr>
          <a:xfrm>
            <a:off x="5698323" y="4338502"/>
            <a:ext cx="800219" cy="338554"/>
          </a:xfrm>
          <a:prstGeom prst="rect">
            <a:avLst/>
          </a:prstGeom>
          <a:noFill/>
        </p:spPr>
        <p:txBody>
          <a:bodyPr wrap="none" rtlCol="0">
            <a:spAutoFit/>
          </a:bodyPr>
          <a:lstStyle/>
          <a:p>
            <a:r>
              <a:rPr lang="ja-JP" altLang="en-US" sz="1600" b="1" dirty="0">
                <a:solidFill>
                  <a:srgbClr val="FF0000"/>
                </a:solidFill>
              </a:rPr>
              <a:t>詳細化</a:t>
            </a:r>
          </a:p>
        </p:txBody>
      </p:sp>
    </p:spTree>
    <p:extLst>
      <p:ext uri="{BB962C8B-B14F-4D97-AF65-F5344CB8AC3E}">
        <p14:creationId xmlns:p14="http://schemas.microsoft.com/office/powerpoint/2010/main" val="38730090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2</a:t>
            </a:r>
            <a:r>
              <a:rPr lang="ja-JP" altLang="en-US" dirty="0"/>
              <a:t>：自動実行の実現</a:t>
            </a:r>
            <a:endParaRPr kumimoji="1" lang="ja-JP" altLang="en-US" dirty="0"/>
          </a:p>
        </p:txBody>
      </p:sp>
      <p:graphicFrame>
        <p:nvGraphicFramePr>
          <p:cNvPr id="79" name="表 78"/>
          <p:cNvGraphicFramePr>
            <a:graphicFrameLocks noGrp="1"/>
          </p:cNvGraphicFramePr>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a:latin typeface="Meiryo UI" panose="020B0604030504040204" pitchFamily="50" charset="-128"/>
                          <a:ea typeface="Meiryo UI" panose="020B0604030504040204" pitchFamily="50" charset="-128"/>
                          <a:cs typeface="Meiryo UI" panose="020B0604030504040204" pitchFamily="50" charset="-128"/>
                        </a:rPr>
                        <a:t>実施するタスク</a:t>
                      </a: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80" name="下矢印 179"/>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3" name="下矢印 182"/>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5" name="下矢印 184"/>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下矢印 16"/>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2" name="角丸四角形 181"/>
          <p:cNvSpPr/>
          <p:nvPr/>
        </p:nvSpPr>
        <p:spPr bwMode="auto">
          <a:xfrm>
            <a:off x="417962" y="3325221"/>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Ansible</a:t>
            </a:r>
            <a:r>
              <a:rPr lang="ja-JP" altLang="en-US" sz="1600" b="1" dirty="0"/>
              <a:t>資材準備</a:t>
            </a:r>
            <a:endParaRPr lang="en-US" altLang="ja-JP" sz="1600" b="1" dirty="0"/>
          </a:p>
          <a:p>
            <a:pPr algn="ctr"/>
            <a:r>
              <a:rPr lang="en-US" altLang="ja-JP" sz="1600" b="1" dirty="0"/>
              <a:t>(Playbook</a:t>
            </a:r>
            <a:r>
              <a:rPr lang="ja-JP" altLang="en-US" sz="1600" b="1" dirty="0"/>
              <a:t>等</a:t>
            </a:r>
            <a:r>
              <a:rPr lang="en-US" altLang="ja-JP" sz="1600" b="1" dirty="0"/>
              <a:t>)</a:t>
            </a:r>
          </a:p>
        </p:txBody>
      </p:sp>
      <p:sp>
        <p:nvSpPr>
          <p:cNvPr id="184" name="角丸四角形 183"/>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ジョブフロー構築</a:t>
            </a:r>
            <a:endParaRPr lang="en-US" altLang="ja-JP" sz="1600" b="1" dirty="0"/>
          </a:p>
          <a:p>
            <a:pPr algn="ctr"/>
            <a:r>
              <a:rPr lang="en-US" altLang="ja-JP" sz="1600" b="1" dirty="0" smtClean="0"/>
              <a:t>(Conductor)</a:t>
            </a:r>
            <a:endParaRPr lang="ja-JP" altLang="en-US" sz="1600" b="1" dirty="0"/>
          </a:p>
        </p:txBody>
      </p:sp>
      <p:sp>
        <p:nvSpPr>
          <p:cNvPr id="187" name="角丸四角形 186"/>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ジョブフロー実行</a:t>
            </a:r>
            <a:endParaRPr lang="en-US" altLang="ja-JP" sz="1600" b="1" dirty="0"/>
          </a:p>
          <a:p>
            <a:pPr algn="ctr"/>
            <a:r>
              <a:rPr lang="en-US" altLang="ja-JP" sz="1600" b="1" dirty="0" smtClean="0"/>
              <a:t>(Conductor)</a:t>
            </a:r>
            <a:endParaRPr lang="en-US" altLang="ja-JP" sz="1600" b="1" dirty="0"/>
          </a:p>
          <a:p>
            <a:pPr algn="ctr"/>
            <a:r>
              <a:rPr lang="ja-JP" altLang="en-US" sz="1067" b="1" dirty="0"/>
              <a:t>ここではパラメータは手動登録</a:t>
            </a:r>
            <a:endParaRPr lang="en-US" altLang="ja-JP" sz="1067" b="1" dirty="0"/>
          </a:p>
        </p:txBody>
      </p:sp>
      <p:sp>
        <p:nvSpPr>
          <p:cNvPr id="19" name="正方形/長方形 18"/>
          <p:cNvSpPr/>
          <p:nvPr/>
        </p:nvSpPr>
        <p:spPr bwMode="auto">
          <a:xfrm>
            <a:off x="3013449" y="1312061"/>
            <a:ext cx="8937252" cy="514394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ja-JP" altLang="en-US" sz="1867" b="1" dirty="0">
                <a:latin typeface="+mj-ea"/>
                <a:ea typeface="+mj-ea"/>
              </a:rPr>
              <a:t>詳細化した作業は、以下のような</a:t>
            </a:r>
            <a:r>
              <a:rPr lang="en-US" altLang="ja-JP" sz="1867" b="1" dirty="0">
                <a:latin typeface="+mj-ea"/>
                <a:ea typeface="+mj-ea"/>
              </a:rPr>
              <a:t>3</a:t>
            </a:r>
            <a:r>
              <a:rPr lang="ja-JP" altLang="en-US" sz="1867" b="1" dirty="0">
                <a:latin typeface="+mj-ea"/>
                <a:ea typeface="+mj-ea"/>
              </a:rPr>
              <a:t>点セットで構成にすることを推奨します。</a:t>
            </a:r>
            <a:endParaRPr lang="en-US" altLang="ja-JP" sz="1867" b="1" dirty="0">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r>
              <a:rPr lang="ja-JP" altLang="en-US" sz="1867" b="1" dirty="0">
                <a:solidFill>
                  <a:schemeClr val="tx1"/>
                </a:solidFill>
                <a:latin typeface="+mj-ea"/>
                <a:ea typeface="+mj-ea"/>
              </a:rPr>
              <a:t>このような構成にすることで、バックアップとエビデンスを確実に取得できるため、作業を安全に再利用することができます。</a:t>
            </a:r>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r>
              <a:rPr lang="ja-JP" altLang="en-US" sz="1867" b="1" dirty="0">
                <a:solidFill>
                  <a:schemeClr val="tx1"/>
                </a:solidFill>
                <a:latin typeface="+mj-ea"/>
                <a:ea typeface="+mj-ea"/>
              </a:rPr>
              <a:t>具体例として、</a:t>
            </a:r>
            <a:r>
              <a:rPr lang="en-US" altLang="ja-JP" sz="1867" b="1" dirty="0">
                <a:solidFill>
                  <a:schemeClr val="tx1"/>
                </a:solidFill>
                <a:latin typeface="+mj-ea"/>
                <a:ea typeface="+mj-ea"/>
              </a:rPr>
              <a:t>hosts</a:t>
            </a:r>
            <a:r>
              <a:rPr lang="ja-JP" altLang="en-US" sz="1867" b="1" dirty="0">
                <a:solidFill>
                  <a:schemeClr val="tx1"/>
                </a:solidFill>
                <a:latin typeface="+mj-ea"/>
                <a:ea typeface="+mj-ea"/>
              </a:rPr>
              <a:t>ファイルの配布手順をこの構成で詳細化すると、以下のようになります。</a:t>
            </a:r>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p:txBody>
      </p:sp>
      <p:sp>
        <p:nvSpPr>
          <p:cNvPr id="15" name="角丸四角形 14"/>
          <p:cNvSpPr/>
          <p:nvPr/>
        </p:nvSpPr>
        <p:spPr bwMode="auto">
          <a:xfrm>
            <a:off x="410470" y="2384804"/>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作業の詳細化</a:t>
            </a:r>
          </a:p>
        </p:txBody>
      </p:sp>
      <p:sp>
        <p:nvSpPr>
          <p:cNvPr id="16" name="角丸四角形 15"/>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自動化対象となる作業の分類</a:t>
            </a:r>
          </a:p>
        </p:txBody>
      </p:sp>
      <p:graphicFrame>
        <p:nvGraphicFramePr>
          <p:cNvPr id="20" name="表 19"/>
          <p:cNvGraphicFramePr>
            <a:graphicFrameLocks noGrp="1"/>
          </p:cNvGraphicFramePr>
          <p:nvPr/>
        </p:nvGraphicFramePr>
        <p:xfrm>
          <a:off x="4280191" y="4529484"/>
          <a:ext cx="6403764" cy="1463040"/>
        </p:xfrm>
        <a:graphic>
          <a:graphicData uri="http://schemas.openxmlformats.org/drawingml/2006/table">
            <a:tbl>
              <a:tblPr firstRow="1" bandRow="1">
                <a:tableStyleId>{93296810-A885-4BE3-A3E7-6D5BEEA58F35}</a:tableStyleId>
              </a:tblPr>
              <a:tblGrid>
                <a:gridCol w="2110740">
                  <a:extLst>
                    <a:ext uri="{9D8B030D-6E8A-4147-A177-3AD203B41FA5}">
                      <a16:colId xmlns:a16="http://schemas.microsoft.com/office/drawing/2014/main" val="1855014555"/>
                    </a:ext>
                  </a:extLst>
                </a:gridCol>
                <a:gridCol w="4293024">
                  <a:extLst>
                    <a:ext uri="{9D8B030D-6E8A-4147-A177-3AD203B41FA5}">
                      <a16:colId xmlns:a16="http://schemas.microsoft.com/office/drawing/2014/main" val="1183324811"/>
                    </a:ext>
                  </a:extLst>
                </a:gridCol>
              </a:tblGrid>
              <a:tr h="365760">
                <a:tc>
                  <a:txBody>
                    <a:bodyPr/>
                    <a:lstStyle/>
                    <a:p>
                      <a:r>
                        <a:rPr kumimoji="1" lang="ja-JP" altLang="en-US" sz="1600" dirty="0"/>
                        <a:t>処理</a:t>
                      </a:r>
                    </a:p>
                  </a:txBody>
                  <a:tcPr marL="121920" marR="121920" marT="60960" marB="60960"/>
                </a:tc>
                <a:tc>
                  <a:txBody>
                    <a:bodyPr/>
                    <a:lstStyle/>
                    <a:p>
                      <a:r>
                        <a:rPr kumimoji="1" lang="ja-JP" altLang="en-US" sz="1600" dirty="0"/>
                        <a:t>具体的な作業手順</a:t>
                      </a:r>
                    </a:p>
                  </a:txBody>
                  <a:tcPr marL="121920" marR="121920" marT="60960" marB="60960"/>
                </a:tc>
                <a:extLst>
                  <a:ext uri="{0D108BD9-81ED-4DB2-BD59-A6C34878D82A}">
                    <a16:rowId xmlns:a16="http://schemas.microsoft.com/office/drawing/2014/main" val="262913053"/>
                  </a:ext>
                </a:extLst>
              </a:tr>
              <a:tr h="365760">
                <a:tc>
                  <a:txBody>
                    <a:bodyPr/>
                    <a:lstStyle/>
                    <a:p>
                      <a:pPr algn="l"/>
                      <a:r>
                        <a:rPr kumimoji="1" lang="en-US" altLang="ja-JP" sz="1600" dirty="0"/>
                        <a:t>(1) </a:t>
                      </a:r>
                      <a:r>
                        <a:rPr kumimoji="1" lang="ja-JP" altLang="en-US" sz="1600" dirty="0"/>
                        <a:t>バックアップ</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現行の</a:t>
                      </a:r>
                      <a:r>
                        <a:rPr kumimoji="1" lang="en-US" altLang="ja-JP" sz="1600" dirty="0"/>
                        <a:t>hosts</a:t>
                      </a:r>
                      <a:r>
                        <a:rPr kumimoji="1" lang="ja-JP" altLang="en-US" sz="1600" dirty="0"/>
                        <a:t>ファイルをバックアップ</a:t>
                      </a:r>
                    </a:p>
                  </a:txBody>
                  <a:tcPr marL="121920" marR="121920" marT="60960" marB="60960"/>
                </a:tc>
                <a:extLst>
                  <a:ext uri="{0D108BD9-81ED-4DB2-BD59-A6C34878D82A}">
                    <a16:rowId xmlns:a16="http://schemas.microsoft.com/office/drawing/2014/main" val="980766265"/>
                  </a:ext>
                </a:extLst>
              </a:tr>
              <a:tr h="3657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(2) </a:t>
                      </a:r>
                      <a:r>
                        <a:rPr kumimoji="1" lang="ja-JP" altLang="en-US" sz="1600" dirty="0"/>
                        <a:t>実処理</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aseline="0" dirty="0"/>
                        <a:t>新しい</a:t>
                      </a:r>
                      <a:r>
                        <a:rPr kumimoji="1" lang="en-US" altLang="ja-JP" sz="1600" baseline="0" dirty="0"/>
                        <a:t>hosts</a:t>
                      </a:r>
                      <a:r>
                        <a:rPr kumimoji="1" lang="ja-JP" altLang="en-US" sz="1600" baseline="0" dirty="0"/>
                        <a:t>ファイルを所定の場所にコピー</a:t>
                      </a:r>
                      <a:endParaRPr kumimoji="1" lang="ja-JP" altLang="en-US" sz="1600" dirty="0"/>
                    </a:p>
                  </a:txBody>
                  <a:tcPr marL="121920" marR="121920" marT="60960" marB="60960"/>
                </a:tc>
                <a:extLst>
                  <a:ext uri="{0D108BD9-81ED-4DB2-BD59-A6C34878D82A}">
                    <a16:rowId xmlns:a16="http://schemas.microsoft.com/office/drawing/2014/main" val="1846480229"/>
                  </a:ext>
                </a:extLst>
              </a:tr>
              <a:tr h="365760">
                <a:tc>
                  <a:txBody>
                    <a:bodyPr/>
                    <a:lstStyle/>
                    <a:p>
                      <a:pPr algn="l"/>
                      <a:r>
                        <a:rPr kumimoji="1" lang="en-US" altLang="ja-JP" sz="1600" dirty="0"/>
                        <a:t>(3) </a:t>
                      </a:r>
                      <a:r>
                        <a:rPr kumimoji="1" lang="ja-JP" altLang="en-US" sz="1600" dirty="0"/>
                        <a:t>エビデンス取得</a:t>
                      </a:r>
                    </a:p>
                  </a:txBody>
                  <a:tcPr marL="121920" marR="121920" marT="60960" marB="60960"/>
                </a:tc>
                <a:tc>
                  <a:txBody>
                    <a:bodyPr/>
                    <a:lstStyle/>
                    <a:p>
                      <a:pPr algn="l"/>
                      <a:r>
                        <a:rPr kumimoji="1" lang="ja-JP" altLang="en-US" sz="1600" dirty="0"/>
                        <a:t>名前解決成功の結果を保存</a:t>
                      </a:r>
                    </a:p>
                  </a:txBody>
                  <a:tcPr marL="121920" marR="121920" marT="60960" marB="60960"/>
                </a:tc>
                <a:extLst>
                  <a:ext uri="{0D108BD9-81ED-4DB2-BD59-A6C34878D82A}">
                    <a16:rowId xmlns:a16="http://schemas.microsoft.com/office/drawing/2014/main" val="2195210369"/>
                  </a:ext>
                </a:extLst>
              </a:tr>
            </a:tbl>
          </a:graphicData>
        </a:graphic>
      </p:graphicFrame>
      <p:sp>
        <p:nvSpPr>
          <p:cNvPr id="21" name="正方形/長方形 20"/>
          <p:cNvSpPr/>
          <p:nvPr/>
        </p:nvSpPr>
        <p:spPr bwMode="auto">
          <a:xfrm>
            <a:off x="3013449" y="814630"/>
            <a:ext cx="8937251" cy="497431"/>
          </a:xfrm>
          <a:prstGeom prst="rect">
            <a:avLst/>
          </a:prstGeom>
          <a:solidFill>
            <a:schemeClr val="accent2">
              <a:lumMod val="10000"/>
              <a:lumOff val="9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① </a:t>
            </a:r>
            <a:r>
              <a:rPr lang="ja-JP" altLang="en-US" sz="2400" b="1" dirty="0">
                <a:latin typeface="+mj-ea"/>
              </a:rPr>
              <a:t>バックアップ</a:t>
            </a:r>
            <a:r>
              <a:rPr lang="en-US" altLang="ja-JP" sz="2400" b="1" dirty="0">
                <a:latin typeface="+mj-ea"/>
              </a:rPr>
              <a:t>/</a:t>
            </a:r>
            <a:r>
              <a:rPr lang="ja-JP" altLang="en-US" sz="2400" b="1" dirty="0">
                <a:latin typeface="+mj-ea"/>
              </a:rPr>
              <a:t>実作業</a:t>
            </a:r>
            <a:r>
              <a:rPr lang="en-US" altLang="ja-JP" sz="2400" b="1" dirty="0">
                <a:latin typeface="+mj-ea"/>
              </a:rPr>
              <a:t>/</a:t>
            </a:r>
            <a:r>
              <a:rPr lang="ja-JP" altLang="en-US" sz="2400" b="1" dirty="0">
                <a:latin typeface="+mj-ea"/>
              </a:rPr>
              <a:t>エビデンス取得の</a:t>
            </a:r>
            <a:r>
              <a:rPr lang="en-US" altLang="ja-JP" sz="2400" b="1" dirty="0">
                <a:latin typeface="+mj-ea"/>
              </a:rPr>
              <a:t>3</a:t>
            </a:r>
            <a:r>
              <a:rPr lang="ja-JP" altLang="en-US" sz="2400" b="1" dirty="0">
                <a:latin typeface="+mj-ea"/>
              </a:rPr>
              <a:t>点セットで</a:t>
            </a:r>
            <a:endParaRPr lang="en-US" altLang="ja-JP" sz="2400" b="1" dirty="0">
              <a:latin typeface="+mj-ea"/>
            </a:endParaRPr>
          </a:p>
        </p:txBody>
      </p:sp>
      <p:sp>
        <p:nvSpPr>
          <p:cNvPr id="22" name="角丸四角形 21"/>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5" name="ホームベース 4"/>
          <p:cNvSpPr/>
          <p:nvPr/>
        </p:nvSpPr>
        <p:spPr bwMode="auto">
          <a:xfrm>
            <a:off x="8887801" y="2066607"/>
            <a:ext cx="2279811" cy="646176"/>
          </a:xfrm>
          <a:prstGeom prst="homePlate">
            <a:avLst/>
          </a:prstGeom>
          <a:solidFill>
            <a:schemeClr val="accent6"/>
          </a:soli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solidFill>
                  <a:schemeClr val="bg1"/>
                </a:solidFill>
                <a:latin typeface="+mj-ea"/>
                <a:ea typeface="+mj-ea"/>
              </a:rPr>
              <a:t>(3) </a:t>
            </a:r>
            <a:r>
              <a:rPr lang="ja-JP" altLang="en-US" sz="1600" b="1" dirty="0">
                <a:solidFill>
                  <a:schemeClr val="bg1"/>
                </a:solidFill>
                <a:latin typeface="+mj-ea"/>
                <a:ea typeface="+mj-ea"/>
              </a:rPr>
              <a:t>エビデンス取得</a:t>
            </a:r>
          </a:p>
        </p:txBody>
      </p:sp>
      <p:sp>
        <p:nvSpPr>
          <p:cNvPr id="25" name="ホームベース 24"/>
          <p:cNvSpPr/>
          <p:nvPr/>
        </p:nvSpPr>
        <p:spPr bwMode="auto">
          <a:xfrm>
            <a:off x="6342168" y="2066607"/>
            <a:ext cx="2279811" cy="646176"/>
          </a:xfrm>
          <a:prstGeom prst="homePlate">
            <a:avLst/>
          </a:prstGeom>
          <a:solidFill>
            <a:schemeClr val="accent6"/>
          </a:soli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solidFill>
                  <a:schemeClr val="bg1"/>
                </a:solidFill>
                <a:latin typeface="+mj-ea"/>
                <a:ea typeface="+mj-ea"/>
              </a:rPr>
              <a:t>(2) </a:t>
            </a:r>
            <a:r>
              <a:rPr lang="ja-JP" altLang="en-US" sz="1600" b="1" dirty="0">
                <a:solidFill>
                  <a:schemeClr val="bg1"/>
                </a:solidFill>
                <a:latin typeface="+mj-ea"/>
                <a:ea typeface="+mj-ea"/>
              </a:rPr>
              <a:t>実処理</a:t>
            </a:r>
          </a:p>
        </p:txBody>
      </p:sp>
      <p:sp>
        <p:nvSpPr>
          <p:cNvPr id="26" name="ホームベース 25"/>
          <p:cNvSpPr/>
          <p:nvPr/>
        </p:nvSpPr>
        <p:spPr bwMode="auto">
          <a:xfrm>
            <a:off x="3796535" y="2066607"/>
            <a:ext cx="2279811" cy="646176"/>
          </a:xfrm>
          <a:prstGeom prst="homePlate">
            <a:avLst/>
          </a:prstGeom>
          <a:solidFill>
            <a:schemeClr val="accent6"/>
          </a:soli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solidFill>
                  <a:schemeClr val="bg1"/>
                </a:solidFill>
                <a:latin typeface="+mj-ea"/>
                <a:ea typeface="+mj-ea"/>
              </a:rPr>
              <a:t>(1) </a:t>
            </a:r>
            <a:r>
              <a:rPr lang="ja-JP" altLang="en-US" sz="1600" b="1" dirty="0">
                <a:solidFill>
                  <a:schemeClr val="bg1"/>
                </a:solidFill>
                <a:latin typeface="+mj-ea"/>
                <a:ea typeface="+mj-ea"/>
              </a:rPr>
              <a:t>バックアップ</a:t>
            </a:r>
          </a:p>
        </p:txBody>
      </p:sp>
    </p:spTree>
    <p:extLst>
      <p:ext uri="{BB962C8B-B14F-4D97-AF65-F5344CB8AC3E}">
        <p14:creationId xmlns:p14="http://schemas.microsoft.com/office/powerpoint/2010/main" val="2422550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2</a:t>
            </a:r>
            <a:r>
              <a:rPr lang="ja-JP" altLang="en-US" dirty="0"/>
              <a:t>：自動実行の実現</a:t>
            </a:r>
            <a:endParaRPr kumimoji="1" lang="ja-JP" altLang="en-US" dirty="0"/>
          </a:p>
        </p:txBody>
      </p:sp>
      <p:sp>
        <p:nvSpPr>
          <p:cNvPr id="15" name="Freeform 138"/>
          <p:cNvSpPr>
            <a:spLocks noChangeAspect="1"/>
          </p:cNvSpPr>
          <p:nvPr/>
        </p:nvSpPr>
        <p:spPr bwMode="gray">
          <a:xfrm>
            <a:off x="4355851" y="6022505"/>
            <a:ext cx="85120" cy="78379"/>
          </a:xfrm>
          <a:custGeom>
            <a:avLst/>
            <a:gdLst>
              <a:gd name="T0" fmla="*/ 33 w 214"/>
              <a:gd name="T1" fmla="*/ 196 h 196"/>
              <a:gd name="T2" fmla="*/ 22 w 214"/>
              <a:gd name="T3" fmla="*/ 193 h 196"/>
              <a:gd name="T4" fmla="*/ 6 w 214"/>
              <a:gd name="T5" fmla="*/ 156 h 196"/>
              <a:gd name="T6" fmla="*/ 174 w 214"/>
              <a:gd name="T7" fmla="*/ 5 h 196"/>
              <a:gd name="T8" fmla="*/ 209 w 214"/>
              <a:gd name="T9" fmla="*/ 24 h 196"/>
              <a:gd name="T10" fmla="*/ 190 w 214"/>
              <a:gd name="T11" fmla="*/ 60 h 196"/>
              <a:gd name="T12" fmla="*/ 59 w 214"/>
              <a:gd name="T13" fmla="*/ 178 h 196"/>
              <a:gd name="T14" fmla="*/ 33 w 214"/>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 h="196">
                <a:moveTo>
                  <a:pt x="33" y="196"/>
                </a:moveTo>
                <a:cubicBezTo>
                  <a:pt x="29" y="196"/>
                  <a:pt x="25" y="195"/>
                  <a:pt x="22" y="193"/>
                </a:cubicBezTo>
                <a:cubicBezTo>
                  <a:pt x="7" y="187"/>
                  <a:pt x="0" y="170"/>
                  <a:pt x="6" y="156"/>
                </a:cubicBezTo>
                <a:cubicBezTo>
                  <a:pt x="37" y="83"/>
                  <a:pt x="98" y="28"/>
                  <a:pt x="174" y="5"/>
                </a:cubicBezTo>
                <a:cubicBezTo>
                  <a:pt x="189" y="0"/>
                  <a:pt x="205" y="9"/>
                  <a:pt x="209" y="24"/>
                </a:cubicBezTo>
                <a:cubicBezTo>
                  <a:pt x="214" y="39"/>
                  <a:pt x="205" y="55"/>
                  <a:pt x="190" y="60"/>
                </a:cubicBezTo>
                <a:cubicBezTo>
                  <a:pt x="131" y="78"/>
                  <a:pt x="83" y="121"/>
                  <a:pt x="59" y="178"/>
                </a:cubicBezTo>
                <a:cubicBezTo>
                  <a:pt x="55" y="189"/>
                  <a:pt x="44" y="196"/>
                  <a:pt x="33" y="1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graphicFrame>
        <p:nvGraphicFramePr>
          <p:cNvPr id="79" name="表 78"/>
          <p:cNvGraphicFramePr>
            <a:graphicFrameLocks noGrp="1"/>
          </p:cNvGraphicFramePr>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a:latin typeface="Meiryo UI" panose="020B0604030504040204" pitchFamily="50" charset="-128"/>
                          <a:ea typeface="Meiryo UI" panose="020B0604030504040204" pitchFamily="50" charset="-128"/>
                          <a:cs typeface="Meiryo UI" panose="020B0604030504040204" pitchFamily="50" charset="-128"/>
                        </a:rPr>
                        <a:t>実施するタスク</a:t>
                      </a: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23" name="正方形/長方形 122"/>
          <p:cNvSpPr/>
          <p:nvPr/>
        </p:nvSpPr>
        <p:spPr bwMode="auto">
          <a:xfrm>
            <a:off x="3013449" y="1312061"/>
            <a:ext cx="8937252" cy="830855"/>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rPr>
              <a:t>詳細化した手順を実施する</a:t>
            </a:r>
            <a:r>
              <a:rPr lang="en-US" altLang="ja-JP" sz="2133" b="1" u="sng" dirty="0" err="1">
                <a:latin typeface="+mj-ea"/>
              </a:rPr>
              <a:t>Ansible</a:t>
            </a:r>
            <a:r>
              <a:rPr lang="ja-JP" altLang="en-US" sz="2133" b="1" u="sng" dirty="0">
                <a:latin typeface="+mj-ea"/>
              </a:rPr>
              <a:t>の資材</a:t>
            </a:r>
            <a:r>
              <a:rPr lang="en-US" altLang="ja-JP" sz="2133" b="1" u="sng" dirty="0">
                <a:latin typeface="+mj-ea"/>
              </a:rPr>
              <a:t>(Playbook</a:t>
            </a:r>
            <a:r>
              <a:rPr lang="ja-JP" altLang="en-US" sz="2133" b="1" u="sng" dirty="0">
                <a:latin typeface="+mj-ea"/>
              </a:rPr>
              <a:t>等</a:t>
            </a:r>
            <a:r>
              <a:rPr lang="en-US" altLang="ja-JP" sz="2133" b="1" u="sng" dirty="0">
                <a:latin typeface="+mj-ea"/>
              </a:rPr>
              <a:t>)</a:t>
            </a:r>
            <a:r>
              <a:rPr lang="ja-JP" altLang="en-US" sz="2133" b="1" dirty="0">
                <a:latin typeface="+mj-ea"/>
              </a:rPr>
              <a:t>を準備します。資材は、新規に作成するか、既存のものを再利用します。</a:t>
            </a:r>
          </a:p>
        </p:txBody>
      </p:sp>
      <p:sp>
        <p:nvSpPr>
          <p:cNvPr id="17" name="下矢印 16"/>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 name="下矢印 17"/>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9" name="下矢印 18"/>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1" name="下矢印 20"/>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2" name="角丸四角形 21"/>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作業の詳細化</a:t>
            </a:r>
          </a:p>
        </p:txBody>
      </p:sp>
      <p:sp>
        <p:nvSpPr>
          <p:cNvPr id="23" name="角丸四角形 22"/>
          <p:cNvSpPr/>
          <p:nvPr/>
        </p:nvSpPr>
        <p:spPr bwMode="auto">
          <a:xfrm>
            <a:off x="417962" y="3325221"/>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Ansible</a:t>
            </a:r>
            <a:r>
              <a:rPr lang="ja-JP" altLang="en-US" sz="1600" b="1" dirty="0"/>
              <a:t>資材準備</a:t>
            </a:r>
            <a:endParaRPr lang="en-US" altLang="ja-JP" sz="1600" b="1" dirty="0"/>
          </a:p>
          <a:p>
            <a:pPr algn="ctr"/>
            <a:r>
              <a:rPr lang="en-US" altLang="ja-JP" sz="1600" b="1" dirty="0"/>
              <a:t>(Playbook</a:t>
            </a:r>
            <a:r>
              <a:rPr lang="ja-JP" altLang="en-US" sz="1600" b="1" dirty="0"/>
              <a:t>等</a:t>
            </a:r>
            <a:r>
              <a:rPr lang="en-US" altLang="ja-JP" sz="1600" b="1" dirty="0"/>
              <a:t>)</a:t>
            </a:r>
          </a:p>
        </p:txBody>
      </p:sp>
      <p:sp>
        <p:nvSpPr>
          <p:cNvPr id="24" name="角丸四角形 23"/>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ジョブフロー構築</a:t>
            </a:r>
            <a:endParaRPr lang="en-US" altLang="ja-JP" sz="1600" b="1" dirty="0"/>
          </a:p>
          <a:p>
            <a:pPr algn="ctr"/>
            <a:r>
              <a:rPr lang="en-US" altLang="ja-JP" sz="1600" b="1" dirty="0" smtClean="0"/>
              <a:t>(Conductor)</a:t>
            </a:r>
            <a:endParaRPr lang="ja-JP" altLang="en-US" sz="1600" b="1" dirty="0"/>
          </a:p>
        </p:txBody>
      </p:sp>
      <p:sp>
        <p:nvSpPr>
          <p:cNvPr id="26" name="角丸四角形 25"/>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ジョブフロー実行</a:t>
            </a:r>
            <a:endParaRPr lang="en-US" altLang="ja-JP" sz="1600" b="1" dirty="0"/>
          </a:p>
          <a:p>
            <a:pPr algn="ctr"/>
            <a:r>
              <a:rPr lang="en-US" altLang="ja-JP" sz="1600" b="1" dirty="0" smtClean="0"/>
              <a:t>(Conductor)</a:t>
            </a:r>
            <a:endParaRPr lang="en-US" altLang="ja-JP" sz="1600" b="1" dirty="0"/>
          </a:p>
          <a:p>
            <a:pPr algn="ctr"/>
            <a:r>
              <a:rPr lang="ja-JP" altLang="en-US" sz="1067" b="1" dirty="0"/>
              <a:t>ここではパラメータは手動登録</a:t>
            </a:r>
            <a:endParaRPr lang="en-US" altLang="ja-JP" sz="1067" b="1" dirty="0"/>
          </a:p>
        </p:txBody>
      </p:sp>
      <p:sp>
        <p:nvSpPr>
          <p:cNvPr id="27" name="角丸四角形 26"/>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自動化対象となる作業の分類</a:t>
            </a:r>
          </a:p>
        </p:txBody>
      </p:sp>
      <p:sp>
        <p:nvSpPr>
          <p:cNvPr id="25" name="正方形/長方形 24"/>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29" name="正方形/長方形 28"/>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タスクの説明</a:t>
            </a:r>
          </a:p>
        </p:txBody>
      </p:sp>
      <p:sp>
        <p:nvSpPr>
          <p:cNvPr id="30" name="正方形/長方形 29"/>
          <p:cNvSpPr/>
          <p:nvPr/>
        </p:nvSpPr>
        <p:spPr bwMode="auto">
          <a:xfrm>
            <a:off x="3013449" y="5091784"/>
            <a:ext cx="8937251" cy="1377381"/>
          </a:xfrm>
          <a:prstGeom prst="rect">
            <a:avLst/>
          </a:prstGeom>
          <a:solidFill>
            <a:schemeClr val="accent2">
              <a:lumMod val="10000"/>
              <a:lumOff val="9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ea typeface="+mj-ea"/>
              </a:rPr>
              <a:t>　　　① </a:t>
            </a:r>
            <a:r>
              <a:rPr lang="ja-JP" altLang="en-US" sz="2133" b="1" dirty="0">
                <a:latin typeface="+mj-ea"/>
              </a:rPr>
              <a:t>再利用可能な既存の資材を活用する</a:t>
            </a:r>
            <a:endParaRPr lang="en-US" altLang="ja-JP" sz="2133" b="1" dirty="0">
              <a:latin typeface="+mj-ea"/>
            </a:endParaRPr>
          </a:p>
          <a:p>
            <a:r>
              <a:rPr lang="ja-JP" altLang="en-US" sz="2133" b="1" dirty="0">
                <a:latin typeface="+mj-ea"/>
              </a:rPr>
              <a:t>　　　② 作業の実施ごとに変わる値は、変数化しておく</a:t>
            </a:r>
            <a:endParaRPr lang="en-US" altLang="ja-JP" sz="2133" b="1" dirty="0">
              <a:latin typeface="+mj-ea"/>
            </a:endParaRPr>
          </a:p>
          <a:p>
            <a:r>
              <a:rPr lang="ja-JP" altLang="en-US" sz="2133" b="1" dirty="0">
                <a:latin typeface="+mj-ea"/>
              </a:rPr>
              <a:t>　　　③ 同じような処理は「繰り返し」で簡潔に</a:t>
            </a:r>
            <a:endParaRPr lang="en-US" altLang="ja-JP" sz="2133" b="1" dirty="0">
              <a:latin typeface="+mj-ea"/>
            </a:endParaRPr>
          </a:p>
          <a:p>
            <a:r>
              <a:rPr lang="ja-JP" altLang="en-US" sz="2133" b="1" dirty="0">
                <a:latin typeface="+mj-ea"/>
              </a:rPr>
              <a:t>　　　④ 定型の設定ファイルは「ひな形」で生成する</a:t>
            </a:r>
            <a:endParaRPr lang="en-US" altLang="ja-JP" sz="2133" b="1" dirty="0">
              <a:latin typeface="+mj-ea"/>
            </a:endParaRPr>
          </a:p>
        </p:txBody>
      </p:sp>
      <p:sp>
        <p:nvSpPr>
          <p:cNvPr id="31" name="角丸四角形 30"/>
          <p:cNvSpPr/>
          <p:nvPr/>
        </p:nvSpPr>
        <p:spPr bwMode="auto">
          <a:xfrm rot="20999056">
            <a:off x="2783012" y="5084559"/>
            <a:ext cx="1150632"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33" name="下矢印 32"/>
          <p:cNvSpPr/>
          <p:nvPr/>
        </p:nvSpPr>
        <p:spPr bwMode="auto">
          <a:xfrm>
            <a:off x="10881360" y="5707694"/>
            <a:ext cx="1069992" cy="726292"/>
          </a:xfrm>
          <a:prstGeom prst="downArrow">
            <a:avLst>
              <a:gd name="adj1" fmla="val 58557"/>
              <a:gd name="adj2" fmla="val 35509"/>
            </a:avLst>
          </a:prstGeom>
          <a:solidFill>
            <a:srgbClr val="FFFF00"/>
          </a:solidFill>
          <a:ln w="25400">
            <a:solidFill>
              <a:schemeClr val="tx2">
                <a:lumMod val="90000"/>
                <a:lumOff val="10000"/>
              </a:schemeClr>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067" b="1" dirty="0">
              <a:latin typeface="+mj-ea"/>
              <a:ea typeface="+mj-ea"/>
            </a:endParaRPr>
          </a:p>
          <a:p>
            <a:pPr algn="ctr"/>
            <a:r>
              <a:rPr lang="ja-JP" altLang="en-US" sz="1600" b="1" dirty="0">
                <a:latin typeface="+mj-ea"/>
                <a:ea typeface="+mj-ea"/>
              </a:rPr>
              <a:t>詳細</a:t>
            </a:r>
            <a:endParaRPr lang="en-US" altLang="ja-JP" sz="1600" b="1" dirty="0">
              <a:latin typeface="+mj-ea"/>
              <a:ea typeface="+mj-ea"/>
            </a:endParaRPr>
          </a:p>
          <a:p>
            <a:pPr algn="ctr"/>
            <a:r>
              <a:rPr lang="ja-JP" altLang="en-US" sz="1600" b="1" dirty="0">
                <a:latin typeface="+mj-ea"/>
                <a:ea typeface="+mj-ea"/>
              </a:rPr>
              <a:t>次頁</a:t>
            </a:r>
          </a:p>
        </p:txBody>
      </p:sp>
      <p:cxnSp>
        <p:nvCxnSpPr>
          <p:cNvPr id="28" name="直線コネクタ 27"/>
          <p:cNvCxnSpPr/>
          <p:nvPr/>
        </p:nvCxnSpPr>
        <p:spPr bwMode="auto">
          <a:xfrm>
            <a:off x="7297545" y="2349506"/>
            <a:ext cx="0" cy="2547615"/>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2" name="二等辺三角形 31"/>
          <p:cNvSpPr/>
          <p:nvPr/>
        </p:nvSpPr>
        <p:spPr bwMode="auto">
          <a:xfrm rot="5400000">
            <a:off x="6910246" y="3572262"/>
            <a:ext cx="818868" cy="324788"/>
          </a:xfrm>
          <a:prstGeom prst="triangle">
            <a:avLst/>
          </a:prstGeom>
          <a:solidFill>
            <a:schemeClr val="accent6"/>
          </a:soli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35" name="テキスト ボックス 34"/>
          <p:cNvSpPr txBox="1"/>
          <p:nvPr/>
        </p:nvSpPr>
        <p:spPr>
          <a:xfrm>
            <a:off x="2614333" y="2370824"/>
            <a:ext cx="3055645" cy="420564"/>
          </a:xfrm>
          <a:prstGeom prst="rect">
            <a:avLst/>
          </a:prstGeom>
          <a:noFill/>
        </p:spPr>
        <p:txBody>
          <a:bodyPr wrap="none" rtlCol="0">
            <a:spAutoFit/>
          </a:bodyPr>
          <a:lstStyle/>
          <a:p>
            <a:r>
              <a:rPr lang="en-US" altLang="ja-JP" sz="2133" u="sng" dirty="0"/>
              <a:t>【</a:t>
            </a:r>
            <a:r>
              <a:rPr lang="en-US" altLang="ja-JP" sz="2133" u="sng" dirty="0" err="1"/>
              <a:t>Ansible</a:t>
            </a:r>
            <a:r>
              <a:rPr lang="ja-JP" altLang="en-US" sz="2133" u="sng" dirty="0"/>
              <a:t>資材の準備</a:t>
            </a:r>
            <a:r>
              <a:rPr lang="en-US" altLang="ja-JP" sz="2133" u="sng" dirty="0"/>
              <a:t>】</a:t>
            </a:r>
            <a:endParaRPr lang="ja-JP" altLang="en-US" sz="2133" u="sng" dirty="0"/>
          </a:p>
        </p:txBody>
      </p:sp>
      <p:sp>
        <p:nvSpPr>
          <p:cNvPr id="36" name="テキスト ボックス 35"/>
          <p:cNvSpPr txBox="1"/>
          <p:nvPr/>
        </p:nvSpPr>
        <p:spPr>
          <a:xfrm>
            <a:off x="7482074" y="2368573"/>
            <a:ext cx="3055645" cy="420564"/>
          </a:xfrm>
          <a:prstGeom prst="rect">
            <a:avLst/>
          </a:prstGeom>
          <a:noFill/>
        </p:spPr>
        <p:txBody>
          <a:bodyPr wrap="none" rtlCol="0">
            <a:spAutoFit/>
          </a:bodyPr>
          <a:lstStyle/>
          <a:p>
            <a:r>
              <a:rPr lang="en-US" altLang="ja-JP" sz="2133" u="sng" dirty="0"/>
              <a:t>【</a:t>
            </a:r>
            <a:r>
              <a:rPr lang="en-US" altLang="ja-JP" sz="2133" u="sng" dirty="0" err="1"/>
              <a:t>Ansible</a:t>
            </a:r>
            <a:r>
              <a:rPr lang="ja-JP" altLang="en-US" sz="2133" u="sng" dirty="0"/>
              <a:t>資材の登録</a:t>
            </a:r>
            <a:r>
              <a:rPr lang="en-US" altLang="ja-JP" sz="2133" u="sng" dirty="0"/>
              <a:t>】</a:t>
            </a:r>
            <a:endParaRPr lang="ja-JP" altLang="en-US" sz="2133" u="sng" dirty="0"/>
          </a:p>
        </p:txBody>
      </p:sp>
      <p:grpSp>
        <p:nvGrpSpPr>
          <p:cNvPr id="40" name="グループ化 39"/>
          <p:cNvGrpSpPr/>
          <p:nvPr/>
        </p:nvGrpSpPr>
        <p:grpSpPr>
          <a:xfrm>
            <a:off x="8055468" y="4035264"/>
            <a:ext cx="609600" cy="649016"/>
            <a:chOff x="531334" y="767018"/>
            <a:chExt cx="457200" cy="486762"/>
          </a:xfrm>
        </p:grpSpPr>
        <p:sp>
          <p:nvSpPr>
            <p:cNvPr id="41" name="正方形/長方形 40"/>
            <p:cNvSpPr/>
            <p:nvPr/>
          </p:nvSpPr>
          <p:spPr bwMode="auto">
            <a:xfrm>
              <a:off x="531334" y="767018"/>
              <a:ext cx="457200" cy="486762"/>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42" name="グループ化 41"/>
            <p:cNvGrpSpPr>
              <a:grpSpLocks noChangeAspect="1"/>
            </p:cNvGrpSpPr>
            <p:nvPr/>
          </p:nvGrpSpPr>
          <p:grpSpPr bwMode="gray">
            <a:xfrm>
              <a:off x="562146" y="1031158"/>
              <a:ext cx="175160" cy="195072"/>
              <a:chOff x="863600" y="1071564"/>
              <a:chExt cx="823913" cy="917576"/>
            </a:xfrm>
          </p:grpSpPr>
          <p:sp>
            <p:nvSpPr>
              <p:cNvPr id="52" name="フリーフォーム 5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5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43" name="グループ化 42"/>
            <p:cNvGrpSpPr>
              <a:grpSpLocks noChangeAspect="1"/>
            </p:cNvGrpSpPr>
            <p:nvPr/>
          </p:nvGrpSpPr>
          <p:grpSpPr bwMode="gray">
            <a:xfrm>
              <a:off x="770594" y="1027024"/>
              <a:ext cx="175160" cy="195072"/>
              <a:chOff x="863600" y="1071564"/>
              <a:chExt cx="823913" cy="917576"/>
            </a:xfrm>
          </p:grpSpPr>
          <p:sp>
            <p:nvSpPr>
              <p:cNvPr id="50" name="フリーフォーム 4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5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44" name="グループ化 43"/>
            <p:cNvGrpSpPr>
              <a:grpSpLocks noChangeAspect="1"/>
            </p:cNvGrpSpPr>
            <p:nvPr/>
          </p:nvGrpSpPr>
          <p:grpSpPr bwMode="gray">
            <a:xfrm>
              <a:off x="562146" y="793687"/>
              <a:ext cx="175160" cy="195072"/>
              <a:chOff x="863600" y="1071564"/>
              <a:chExt cx="823913" cy="917576"/>
            </a:xfrm>
          </p:grpSpPr>
          <p:sp>
            <p:nvSpPr>
              <p:cNvPr id="48" name="フリーフォーム 4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4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45" name="グループ化 44"/>
            <p:cNvGrpSpPr>
              <a:grpSpLocks noChangeAspect="1"/>
            </p:cNvGrpSpPr>
            <p:nvPr/>
          </p:nvGrpSpPr>
          <p:grpSpPr bwMode="gray">
            <a:xfrm>
              <a:off x="769750" y="793687"/>
              <a:ext cx="175160" cy="195072"/>
              <a:chOff x="863600" y="1071564"/>
              <a:chExt cx="823913" cy="917576"/>
            </a:xfrm>
          </p:grpSpPr>
          <p:sp>
            <p:nvSpPr>
              <p:cNvPr id="46" name="フリーフォーム 4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4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grpSp>
        <p:nvGrpSpPr>
          <p:cNvPr id="54" name="グループ化 53"/>
          <p:cNvGrpSpPr/>
          <p:nvPr/>
        </p:nvGrpSpPr>
        <p:grpSpPr>
          <a:xfrm>
            <a:off x="8062419" y="2879565"/>
            <a:ext cx="609600" cy="649016"/>
            <a:chOff x="2588821" y="3414978"/>
            <a:chExt cx="457200" cy="486762"/>
          </a:xfrm>
        </p:grpSpPr>
        <p:sp>
          <p:nvSpPr>
            <p:cNvPr id="55" name="正方形/長方形 54"/>
            <p:cNvSpPr/>
            <p:nvPr/>
          </p:nvSpPr>
          <p:spPr bwMode="auto">
            <a:xfrm>
              <a:off x="2588821" y="3414978"/>
              <a:ext cx="457200" cy="486762"/>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56" name="グループ化 55"/>
            <p:cNvGrpSpPr>
              <a:grpSpLocks noChangeAspect="1"/>
            </p:cNvGrpSpPr>
            <p:nvPr/>
          </p:nvGrpSpPr>
          <p:grpSpPr bwMode="gray">
            <a:xfrm>
              <a:off x="2619633" y="3679118"/>
              <a:ext cx="175160" cy="195072"/>
              <a:chOff x="863600" y="1071564"/>
              <a:chExt cx="823913" cy="917576"/>
            </a:xfrm>
          </p:grpSpPr>
          <p:sp>
            <p:nvSpPr>
              <p:cNvPr id="66" name="フリーフォーム 6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6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57" name="グループ化 56"/>
            <p:cNvGrpSpPr>
              <a:grpSpLocks noChangeAspect="1"/>
            </p:cNvGrpSpPr>
            <p:nvPr/>
          </p:nvGrpSpPr>
          <p:grpSpPr bwMode="gray">
            <a:xfrm>
              <a:off x="2828081" y="3674984"/>
              <a:ext cx="175160" cy="195072"/>
              <a:chOff x="863600" y="1071564"/>
              <a:chExt cx="823913" cy="917576"/>
            </a:xfrm>
          </p:grpSpPr>
          <p:sp>
            <p:nvSpPr>
              <p:cNvPr id="64" name="フリーフォーム 6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6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58" name="グループ化 57"/>
            <p:cNvGrpSpPr>
              <a:grpSpLocks noChangeAspect="1"/>
            </p:cNvGrpSpPr>
            <p:nvPr/>
          </p:nvGrpSpPr>
          <p:grpSpPr bwMode="gray">
            <a:xfrm>
              <a:off x="2619633" y="3441647"/>
              <a:ext cx="175160" cy="195072"/>
              <a:chOff x="863600" y="1071564"/>
              <a:chExt cx="823913" cy="917576"/>
            </a:xfrm>
          </p:grpSpPr>
          <p:sp>
            <p:nvSpPr>
              <p:cNvPr id="62" name="フリーフォーム 6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6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59" name="グループ化 58"/>
            <p:cNvGrpSpPr>
              <a:grpSpLocks noChangeAspect="1"/>
            </p:cNvGrpSpPr>
            <p:nvPr/>
          </p:nvGrpSpPr>
          <p:grpSpPr bwMode="gray">
            <a:xfrm>
              <a:off x="2827237" y="3441647"/>
              <a:ext cx="175160" cy="195072"/>
              <a:chOff x="863600" y="1071564"/>
              <a:chExt cx="823913" cy="917576"/>
            </a:xfrm>
          </p:grpSpPr>
          <p:sp>
            <p:nvSpPr>
              <p:cNvPr id="60" name="フリーフォーム 5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6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cxnSp>
        <p:nvCxnSpPr>
          <p:cNvPr id="72" name="直線矢印コネクタ 71"/>
          <p:cNvCxnSpPr/>
          <p:nvPr/>
        </p:nvCxnSpPr>
        <p:spPr bwMode="auto">
          <a:xfrm>
            <a:off x="8750768" y="3231752"/>
            <a:ext cx="686123" cy="296829"/>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3" name="直線矢印コネクタ 72"/>
          <p:cNvCxnSpPr/>
          <p:nvPr/>
        </p:nvCxnSpPr>
        <p:spPr bwMode="auto">
          <a:xfrm flipV="1">
            <a:off x="8750768" y="4100072"/>
            <a:ext cx="672221" cy="287379"/>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1" name="グループ化 10"/>
          <p:cNvGrpSpPr/>
          <p:nvPr/>
        </p:nvGrpSpPr>
        <p:grpSpPr>
          <a:xfrm>
            <a:off x="9555548" y="3446522"/>
            <a:ext cx="847947" cy="711335"/>
            <a:chOff x="7950657" y="2600826"/>
            <a:chExt cx="635960" cy="533501"/>
          </a:xfrm>
        </p:grpSpPr>
        <p:sp>
          <p:nvSpPr>
            <p:cNvPr id="38" name="正方形/長方形 37"/>
            <p:cNvSpPr/>
            <p:nvPr/>
          </p:nvSpPr>
          <p:spPr bwMode="auto">
            <a:xfrm>
              <a:off x="7950657" y="2600826"/>
              <a:ext cx="635960" cy="5335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pic>
          <p:nvPicPr>
            <p:cNvPr id="37" name="図 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2769" y="2768419"/>
              <a:ext cx="571735" cy="214651"/>
            </a:xfrm>
            <a:prstGeom prst="rect">
              <a:avLst/>
            </a:prstGeom>
          </p:spPr>
        </p:pic>
      </p:grpSp>
      <p:grpSp>
        <p:nvGrpSpPr>
          <p:cNvPr id="74" name="グループ化 73"/>
          <p:cNvGrpSpPr/>
          <p:nvPr/>
        </p:nvGrpSpPr>
        <p:grpSpPr>
          <a:xfrm>
            <a:off x="3198911" y="2986448"/>
            <a:ext cx="609600" cy="649016"/>
            <a:chOff x="531334" y="767018"/>
            <a:chExt cx="457200" cy="486762"/>
          </a:xfrm>
        </p:grpSpPr>
        <p:sp>
          <p:nvSpPr>
            <p:cNvPr id="75" name="正方形/長方形 74"/>
            <p:cNvSpPr/>
            <p:nvPr/>
          </p:nvSpPr>
          <p:spPr bwMode="auto">
            <a:xfrm>
              <a:off x="531334" y="767018"/>
              <a:ext cx="457200" cy="486762"/>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76" name="グループ化 75"/>
            <p:cNvGrpSpPr>
              <a:grpSpLocks noChangeAspect="1"/>
            </p:cNvGrpSpPr>
            <p:nvPr/>
          </p:nvGrpSpPr>
          <p:grpSpPr bwMode="gray">
            <a:xfrm>
              <a:off x="562146" y="1031158"/>
              <a:ext cx="175160" cy="195072"/>
              <a:chOff x="863600" y="1071564"/>
              <a:chExt cx="823913" cy="917576"/>
            </a:xfrm>
          </p:grpSpPr>
          <p:sp>
            <p:nvSpPr>
              <p:cNvPr id="87" name="フリーフォーム 8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8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77" name="グループ化 76"/>
            <p:cNvGrpSpPr>
              <a:grpSpLocks noChangeAspect="1"/>
            </p:cNvGrpSpPr>
            <p:nvPr/>
          </p:nvGrpSpPr>
          <p:grpSpPr bwMode="gray">
            <a:xfrm>
              <a:off x="770594" y="1027024"/>
              <a:ext cx="175160" cy="195072"/>
              <a:chOff x="863600" y="1071564"/>
              <a:chExt cx="823913" cy="917576"/>
            </a:xfrm>
          </p:grpSpPr>
          <p:sp>
            <p:nvSpPr>
              <p:cNvPr id="85" name="フリーフォーム 8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8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78" name="グループ化 77"/>
            <p:cNvGrpSpPr>
              <a:grpSpLocks noChangeAspect="1"/>
            </p:cNvGrpSpPr>
            <p:nvPr/>
          </p:nvGrpSpPr>
          <p:grpSpPr bwMode="gray">
            <a:xfrm>
              <a:off x="562146" y="793687"/>
              <a:ext cx="175160" cy="195072"/>
              <a:chOff x="863600" y="1071564"/>
              <a:chExt cx="823913" cy="917576"/>
            </a:xfrm>
          </p:grpSpPr>
          <p:sp>
            <p:nvSpPr>
              <p:cNvPr id="83" name="フリーフォーム 8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8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80" name="グループ化 79"/>
            <p:cNvGrpSpPr>
              <a:grpSpLocks noChangeAspect="1"/>
            </p:cNvGrpSpPr>
            <p:nvPr/>
          </p:nvGrpSpPr>
          <p:grpSpPr bwMode="gray">
            <a:xfrm>
              <a:off x="769750" y="793687"/>
              <a:ext cx="175160" cy="195072"/>
              <a:chOff x="863600" y="1071564"/>
              <a:chExt cx="823913" cy="917576"/>
            </a:xfrm>
          </p:grpSpPr>
          <p:sp>
            <p:nvSpPr>
              <p:cNvPr id="81" name="フリーフォーム 8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8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grpSp>
        <p:nvGrpSpPr>
          <p:cNvPr id="103" name="グループ化 102"/>
          <p:cNvGrpSpPr/>
          <p:nvPr/>
        </p:nvGrpSpPr>
        <p:grpSpPr>
          <a:xfrm>
            <a:off x="3844192" y="3131215"/>
            <a:ext cx="578581" cy="630532"/>
            <a:chOff x="7413163" y="3244813"/>
            <a:chExt cx="433936" cy="472899"/>
          </a:xfrm>
        </p:grpSpPr>
        <p:sp>
          <p:nvSpPr>
            <p:cNvPr id="104" name="メモ 103"/>
            <p:cNvSpPr/>
            <p:nvPr/>
          </p:nvSpPr>
          <p:spPr bwMode="auto">
            <a:xfrm>
              <a:off x="7413163" y="3244813"/>
              <a:ext cx="227840" cy="298448"/>
            </a:xfrm>
            <a:prstGeom prst="foldedCorner">
              <a:avLst>
                <a:gd name="adj" fmla="val 40078"/>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105" name="メモ 104"/>
            <p:cNvSpPr/>
            <p:nvPr/>
          </p:nvSpPr>
          <p:spPr bwMode="auto">
            <a:xfrm>
              <a:off x="7474413" y="3303248"/>
              <a:ext cx="227840" cy="298448"/>
            </a:xfrm>
            <a:prstGeom prst="foldedCorner">
              <a:avLst>
                <a:gd name="adj" fmla="val 40078"/>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106" name="メモ 105"/>
            <p:cNvSpPr/>
            <p:nvPr/>
          </p:nvSpPr>
          <p:spPr bwMode="auto">
            <a:xfrm>
              <a:off x="7549738" y="3362804"/>
              <a:ext cx="227840" cy="298448"/>
            </a:xfrm>
            <a:prstGeom prst="foldedCorner">
              <a:avLst>
                <a:gd name="adj" fmla="val 40078"/>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107" name="メモ 106"/>
            <p:cNvSpPr/>
            <p:nvPr/>
          </p:nvSpPr>
          <p:spPr bwMode="auto">
            <a:xfrm>
              <a:off x="7619259" y="3419264"/>
              <a:ext cx="227840" cy="298448"/>
            </a:xfrm>
            <a:prstGeom prst="foldedCorner">
              <a:avLst>
                <a:gd name="adj" fmla="val 40078"/>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grpSp>
      <p:sp>
        <p:nvSpPr>
          <p:cNvPr id="108" name="メモ 107"/>
          <p:cNvSpPr/>
          <p:nvPr/>
        </p:nvSpPr>
        <p:spPr bwMode="auto">
          <a:xfrm>
            <a:off x="3000275" y="4379702"/>
            <a:ext cx="1224000" cy="299964"/>
          </a:xfrm>
          <a:prstGeom prst="foldedCorner">
            <a:avLst>
              <a:gd name="adj" fmla="val 50000"/>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p:txBody>
      </p:sp>
      <p:sp>
        <p:nvSpPr>
          <p:cNvPr id="109" name="メモ 108"/>
          <p:cNvSpPr/>
          <p:nvPr/>
        </p:nvSpPr>
        <p:spPr bwMode="auto">
          <a:xfrm>
            <a:off x="3140601" y="4493749"/>
            <a:ext cx="1224000" cy="299964"/>
          </a:xfrm>
          <a:prstGeom prst="foldedCorner">
            <a:avLst>
              <a:gd name="adj" fmla="val 50000"/>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p:txBody>
      </p:sp>
      <p:sp>
        <p:nvSpPr>
          <p:cNvPr id="110" name="メモ 109"/>
          <p:cNvSpPr/>
          <p:nvPr/>
        </p:nvSpPr>
        <p:spPr bwMode="auto">
          <a:xfrm>
            <a:off x="3302471" y="4613755"/>
            <a:ext cx="1224000" cy="299964"/>
          </a:xfrm>
          <a:prstGeom prst="foldedCorner">
            <a:avLst>
              <a:gd name="adj" fmla="val 50000"/>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a:p>
            <a:pPr algn="ctr"/>
            <a:r>
              <a:rPr lang="en-US" altLang="ja-JP" sz="1333" b="1" dirty="0" err="1">
                <a:latin typeface="+mj-ea"/>
                <a:ea typeface="+mj-ea"/>
              </a:rPr>
              <a:t>Ansible</a:t>
            </a:r>
            <a:r>
              <a:rPr lang="ja-JP" altLang="en-US" sz="1333" b="1" dirty="0">
                <a:latin typeface="+mj-ea"/>
                <a:ea typeface="+mj-ea"/>
              </a:rPr>
              <a:t>資材  </a:t>
            </a:r>
          </a:p>
        </p:txBody>
      </p:sp>
      <p:cxnSp>
        <p:nvCxnSpPr>
          <p:cNvPr id="10" name="直線矢印コネクタ 9"/>
          <p:cNvCxnSpPr/>
          <p:nvPr/>
        </p:nvCxnSpPr>
        <p:spPr bwMode="auto">
          <a:xfrm>
            <a:off x="3691162" y="3830128"/>
            <a:ext cx="4887" cy="422213"/>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17" name="メモ 116"/>
          <p:cNvSpPr/>
          <p:nvPr/>
        </p:nvSpPr>
        <p:spPr bwMode="auto">
          <a:xfrm>
            <a:off x="10297183" y="4001829"/>
            <a:ext cx="1224000" cy="299964"/>
          </a:xfrm>
          <a:prstGeom prst="foldedCorner">
            <a:avLst>
              <a:gd name="adj" fmla="val 50000"/>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p:txBody>
      </p:sp>
      <p:sp>
        <p:nvSpPr>
          <p:cNvPr id="118" name="メモ 117"/>
          <p:cNvSpPr/>
          <p:nvPr/>
        </p:nvSpPr>
        <p:spPr bwMode="auto">
          <a:xfrm>
            <a:off x="10437509" y="4115875"/>
            <a:ext cx="1224000" cy="299964"/>
          </a:xfrm>
          <a:prstGeom prst="foldedCorner">
            <a:avLst>
              <a:gd name="adj" fmla="val 50000"/>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p:txBody>
      </p:sp>
      <p:sp>
        <p:nvSpPr>
          <p:cNvPr id="119" name="メモ 118"/>
          <p:cNvSpPr/>
          <p:nvPr/>
        </p:nvSpPr>
        <p:spPr bwMode="auto">
          <a:xfrm>
            <a:off x="10599379" y="4235882"/>
            <a:ext cx="1224000" cy="299964"/>
          </a:xfrm>
          <a:prstGeom prst="foldedCorner">
            <a:avLst>
              <a:gd name="adj" fmla="val 50000"/>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a:p>
            <a:pPr algn="ctr"/>
            <a:r>
              <a:rPr lang="en-US" altLang="ja-JP" sz="1333" b="1" dirty="0" err="1">
                <a:latin typeface="+mj-ea"/>
                <a:ea typeface="+mj-ea"/>
              </a:rPr>
              <a:t>Ansible</a:t>
            </a:r>
            <a:r>
              <a:rPr lang="ja-JP" altLang="en-US" sz="1333" b="1" dirty="0">
                <a:latin typeface="+mj-ea"/>
                <a:ea typeface="+mj-ea"/>
              </a:rPr>
              <a:t>資材  </a:t>
            </a:r>
          </a:p>
        </p:txBody>
      </p:sp>
      <p:sp>
        <p:nvSpPr>
          <p:cNvPr id="20" name="テキスト ボックス 19"/>
          <p:cNvSpPr txBox="1"/>
          <p:nvPr/>
        </p:nvSpPr>
        <p:spPr>
          <a:xfrm>
            <a:off x="3736421" y="3813080"/>
            <a:ext cx="1042273" cy="502573"/>
          </a:xfrm>
          <a:prstGeom prst="rect">
            <a:avLst/>
          </a:prstGeom>
          <a:noFill/>
        </p:spPr>
        <p:txBody>
          <a:bodyPr wrap="none" rtlCol="0">
            <a:spAutoFit/>
          </a:bodyPr>
          <a:lstStyle/>
          <a:p>
            <a:r>
              <a:rPr lang="ja-JP" altLang="en-US" sz="1333" b="1" dirty="0"/>
              <a:t>手順書から</a:t>
            </a:r>
            <a:endParaRPr lang="en-US" altLang="ja-JP" sz="1333" b="1" dirty="0"/>
          </a:p>
          <a:p>
            <a:r>
              <a:rPr lang="ja-JP" altLang="en-US" sz="1333" b="1" dirty="0"/>
              <a:t>新規作成</a:t>
            </a:r>
          </a:p>
        </p:txBody>
      </p:sp>
      <p:grpSp>
        <p:nvGrpSpPr>
          <p:cNvPr id="121" name="グループ化 120"/>
          <p:cNvGrpSpPr/>
          <p:nvPr/>
        </p:nvGrpSpPr>
        <p:grpSpPr>
          <a:xfrm>
            <a:off x="5788917" y="2989527"/>
            <a:ext cx="609600" cy="649016"/>
            <a:chOff x="2588821" y="3414978"/>
            <a:chExt cx="457200" cy="486762"/>
          </a:xfrm>
        </p:grpSpPr>
        <p:sp>
          <p:nvSpPr>
            <p:cNvPr id="122" name="正方形/長方形 121"/>
            <p:cNvSpPr/>
            <p:nvPr/>
          </p:nvSpPr>
          <p:spPr bwMode="auto">
            <a:xfrm>
              <a:off x="2588821" y="3414978"/>
              <a:ext cx="457200" cy="486762"/>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124" name="グループ化 123"/>
            <p:cNvGrpSpPr>
              <a:grpSpLocks noChangeAspect="1"/>
            </p:cNvGrpSpPr>
            <p:nvPr/>
          </p:nvGrpSpPr>
          <p:grpSpPr bwMode="gray">
            <a:xfrm>
              <a:off x="2619633" y="3679118"/>
              <a:ext cx="175160" cy="195072"/>
              <a:chOff x="863600" y="1071564"/>
              <a:chExt cx="823913" cy="917576"/>
            </a:xfrm>
          </p:grpSpPr>
          <p:sp>
            <p:nvSpPr>
              <p:cNvPr id="134" name="フリーフォーム 13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3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25" name="グループ化 124"/>
            <p:cNvGrpSpPr>
              <a:grpSpLocks noChangeAspect="1"/>
            </p:cNvGrpSpPr>
            <p:nvPr/>
          </p:nvGrpSpPr>
          <p:grpSpPr bwMode="gray">
            <a:xfrm>
              <a:off x="2828081" y="3674984"/>
              <a:ext cx="175160" cy="195072"/>
              <a:chOff x="863600" y="1071564"/>
              <a:chExt cx="823913" cy="917576"/>
            </a:xfrm>
          </p:grpSpPr>
          <p:sp>
            <p:nvSpPr>
              <p:cNvPr id="132" name="フリーフォーム 13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3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26" name="グループ化 125"/>
            <p:cNvGrpSpPr>
              <a:grpSpLocks noChangeAspect="1"/>
            </p:cNvGrpSpPr>
            <p:nvPr/>
          </p:nvGrpSpPr>
          <p:grpSpPr bwMode="gray">
            <a:xfrm>
              <a:off x="2619633" y="3441647"/>
              <a:ext cx="175160" cy="195072"/>
              <a:chOff x="863600" y="1071564"/>
              <a:chExt cx="823913" cy="917576"/>
            </a:xfrm>
          </p:grpSpPr>
          <p:sp>
            <p:nvSpPr>
              <p:cNvPr id="130" name="フリーフォーム 12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3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27" name="グループ化 126"/>
            <p:cNvGrpSpPr>
              <a:grpSpLocks noChangeAspect="1"/>
            </p:cNvGrpSpPr>
            <p:nvPr/>
          </p:nvGrpSpPr>
          <p:grpSpPr bwMode="gray">
            <a:xfrm>
              <a:off x="2827237" y="3441647"/>
              <a:ext cx="175160" cy="195072"/>
              <a:chOff x="863600" y="1071564"/>
              <a:chExt cx="823913" cy="917576"/>
            </a:xfrm>
          </p:grpSpPr>
          <p:sp>
            <p:nvSpPr>
              <p:cNvPr id="128" name="フリーフォーム 12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2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cxnSp>
        <p:nvCxnSpPr>
          <p:cNvPr id="136" name="直線矢印コネクタ 135"/>
          <p:cNvCxnSpPr/>
          <p:nvPr/>
        </p:nvCxnSpPr>
        <p:spPr bwMode="auto">
          <a:xfrm>
            <a:off x="6088831" y="3772268"/>
            <a:ext cx="4887" cy="422213"/>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37" name="メモ 136"/>
          <p:cNvSpPr/>
          <p:nvPr/>
        </p:nvSpPr>
        <p:spPr bwMode="auto">
          <a:xfrm>
            <a:off x="5409903" y="4338418"/>
            <a:ext cx="1224000" cy="299964"/>
          </a:xfrm>
          <a:prstGeom prst="foldedCorner">
            <a:avLst>
              <a:gd name="adj" fmla="val 50000"/>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p:txBody>
      </p:sp>
      <p:sp>
        <p:nvSpPr>
          <p:cNvPr id="138" name="メモ 137"/>
          <p:cNvSpPr/>
          <p:nvPr/>
        </p:nvSpPr>
        <p:spPr bwMode="auto">
          <a:xfrm>
            <a:off x="5550229" y="4452465"/>
            <a:ext cx="1224000" cy="299964"/>
          </a:xfrm>
          <a:prstGeom prst="foldedCorner">
            <a:avLst>
              <a:gd name="adj" fmla="val 50000"/>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p:txBody>
      </p:sp>
      <p:sp>
        <p:nvSpPr>
          <p:cNvPr id="139" name="メモ 138"/>
          <p:cNvSpPr/>
          <p:nvPr/>
        </p:nvSpPr>
        <p:spPr bwMode="auto">
          <a:xfrm>
            <a:off x="5712099" y="4572471"/>
            <a:ext cx="1224000" cy="299964"/>
          </a:xfrm>
          <a:prstGeom prst="foldedCorner">
            <a:avLst>
              <a:gd name="adj" fmla="val 50000"/>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a:p>
            <a:pPr algn="ctr"/>
            <a:r>
              <a:rPr lang="en-US" altLang="ja-JP" sz="1333" b="1" dirty="0" err="1">
                <a:latin typeface="+mj-ea"/>
                <a:ea typeface="+mj-ea"/>
              </a:rPr>
              <a:t>Ansible</a:t>
            </a:r>
            <a:r>
              <a:rPr lang="ja-JP" altLang="en-US" sz="1333" b="1" dirty="0">
                <a:latin typeface="+mj-ea"/>
                <a:ea typeface="+mj-ea"/>
              </a:rPr>
              <a:t>資材  </a:t>
            </a:r>
          </a:p>
        </p:txBody>
      </p:sp>
      <p:sp>
        <p:nvSpPr>
          <p:cNvPr id="140" name="テキスト ボックス 139"/>
          <p:cNvSpPr txBox="1"/>
          <p:nvPr/>
        </p:nvSpPr>
        <p:spPr>
          <a:xfrm>
            <a:off x="6127732" y="3649119"/>
            <a:ext cx="699230" cy="707694"/>
          </a:xfrm>
          <a:prstGeom prst="rect">
            <a:avLst/>
          </a:prstGeom>
          <a:noFill/>
        </p:spPr>
        <p:txBody>
          <a:bodyPr wrap="none" rtlCol="0">
            <a:spAutoFit/>
          </a:bodyPr>
          <a:lstStyle/>
          <a:p>
            <a:r>
              <a:rPr lang="ja-JP" altLang="en-US" sz="1333" b="1" dirty="0"/>
              <a:t>既存の</a:t>
            </a:r>
            <a:endParaRPr lang="en-US" altLang="ja-JP" sz="1333" b="1" dirty="0"/>
          </a:p>
          <a:p>
            <a:r>
              <a:rPr lang="ja-JP" altLang="en-US" sz="1333" b="1" dirty="0"/>
              <a:t>ものを</a:t>
            </a:r>
            <a:endParaRPr lang="en-US" altLang="ja-JP" sz="1333" b="1" dirty="0"/>
          </a:p>
          <a:p>
            <a:r>
              <a:rPr lang="ja-JP" altLang="en-US" sz="1333" b="1" dirty="0"/>
              <a:t>再利用</a:t>
            </a:r>
          </a:p>
        </p:txBody>
      </p:sp>
      <p:sp>
        <p:nvSpPr>
          <p:cNvPr id="141" name="テキスト ボックス 140"/>
          <p:cNvSpPr txBox="1"/>
          <p:nvPr/>
        </p:nvSpPr>
        <p:spPr>
          <a:xfrm>
            <a:off x="8858997" y="4274151"/>
            <a:ext cx="527709" cy="297454"/>
          </a:xfrm>
          <a:prstGeom prst="rect">
            <a:avLst/>
          </a:prstGeom>
          <a:noFill/>
        </p:spPr>
        <p:txBody>
          <a:bodyPr wrap="none" rtlCol="0">
            <a:spAutoFit/>
          </a:bodyPr>
          <a:lstStyle/>
          <a:p>
            <a:r>
              <a:rPr lang="ja-JP" altLang="en-US" sz="1333" b="1" dirty="0"/>
              <a:t>登録</a:t>
            </a:r>
          </a:p>
        </p:txBody>
      </p:sp>
      <p:sp>
        <p:nvSpPr>
          <p:cNvPr id="142" name="テキスト ボックス 141"/>
          <p:cNvSpPr txBox="1"/>
          <p:nvPr/>
        </p:nvSpPr>
        <p:spPr>
          <a:xfrm>
            <a:off x="8829315" y="3126606"/>
            <a:ext cx="527709" cy="297454"/>
          </a:xfrm>
          <a:prstGeom prst="rect">
            <a:avLst/>
          </a:prstGeom>
          <a:noFill/>
        </p:spPr>
        <p:txBody>
          <a:bodyPr wrap="none" rtlCol="0">
            <a:spAutoFit/>
          </a:bodyPr>
          <a:lstStyle/>
          <a:p>
            <a:r>
              <a:rPr lang="ja-JP" altLang="en-US" sz="1333" b="1" dirty="0"/>
              <a:t>登録</a:t>
            </a:r>
          </a:p>
        </p:txBody>
      </p:sp>
      <p:sp>
        <p:nvSpPr>
          <p:cNvPr id="3" name="正方形/長方形 2"/>
          <p:cNvSpPr/>
          <p:nvPr/>
        </p:nvSpPr>
        <p:spPr bwMode="auto">
          <a:xfrm>
            <a:off x="10341520" y="1855585"/>
            <a:ext cx="1726701" cy="1235024"/>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067" dirty="0" err="1">
                <a:latin typeface="+mj-ea"/>
                <a:ea typeface="+mj-ea"/>
              </a:rPr>
              <a:t>Ansible</a:t>
            </a:r>
            <a:r>
              <a:rPr lang="ja-JP" altLang="en-US" sz="1067" dirty="0">
                <a:latin typeface="+mj-ea"/>
                <a:ea typeface="+mj-ea"/>
              </a:rPr>
              <a:t>資材とは、実行に必要な以下のファイル群です</a:t>
            </a:r>
            <a:endParaRPr lang="en-US" altLang="ja-JP" sz="1067" dirty="0">
              <a:latin typeface="+mj-ea"/>
              <a:ea typeface="+mj-ea"/>
            </a:endParaRPr>
          </a:p>
          <a:p>
            <a:r>
              <a:rPr lang="ja-JP" altLang="en-US" sz="1067" dirty="0">
                <a:latin typeface="+mj-ea"/>
                <a:ea typeface="+mj-ea"/>
              </a:rPr>
              <a:t>・</a:t>
            </a:r>
            <a:r>
              <a:rPr lang="en-US" altLang="ja-JP" sz="1067" dirty="0">
                <a:latin typeface="+mj-ea"/>
                <a:ea typeface="+mj-ea"/>
              </a:rPr>
              <a:t>Playbook</a:t>
            </a:r>
          </a:p>
          <a:p>
            <a:r>
              <a:rPr lang="ja-JP" altLang="en-US" sz="1067" dirty="0">
                <a:latin typeface="+mj-ea"/>
                <a:ea typeface="+mj-ea"/>
              </a:rPr>
              <a:t>・</a:t>
            </a:r>
            <a:r>
              <a:rPr lang="en-US" altLang="ja-JP" sz="1067" dirty="0">
                <a:latin typeface="+mj-ea"/>
                <a:ea typeface="+mj-ea"/>
              </a:rPr>
              <a:t>Role</a:t>
            </a:r>
          </a:p>
          <a:p>
            <a:r>
              <a:rPr lang="ja-JP" altLang="en-US" sz="1067" dirty="0">
                <a:latin typeface="+mj-ea"/>
                <a:ea typeface="+mj-ea"/>
              </a:rPr>
              <a:t>・ファイル</a:t>
            </a:r>
            <a:endParaRPr lang="en-US" altLang="ja-JP" sz="1067" dirty="0">
              <a:latin typeface="+mj-ea"/>
              <a:ea typeface="+mj-ea"/>
            </a:endParaRPr>
          </a:p>
          <a:p>
            <a:r>
              <a:rPr lang="ja-JP" altLang="en-US" sz="1067" dirty="0">
                <a:latin typeface="+mj-ea"/>
                <a:ea typeface="+mj-ea"/>
              </a:rPr>
              <a:t>・テンプレート</a:t>
            </a:r>
          </a:p>
        </p:txBody>
      </p:sp>
      <p:cxnSp>
        <p:nvCxnSpPr>
          <p:cNvPr id="5" name="直線コネクタ 4"/>
          <p:cNvCxnSpPr/>
          <p:nvPr/>
        </p:nvCxnSpPr>
        <p:spPr bwMode="auto">
          <a:xfrm>
            <a:off x="9908845" y="1646144"/>
            <a:ext cx="432676" cy="310656"/>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22171472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2</a:t>
            </a:r>
            <a:r>
              <a:rPr lang="ja-JP" altLang="en-US" dirty="0"/>
              <a:t>：自動実行の実現</a:t>
            </a:r>
            <a:endParaRPr kumimoji="1" lang="ja-JP" altLang="en-US" dirty="0"/>
          </a:p>
        </p:txBody>
      </p:sp>
      <p:graphicFrame>
        <p:nvGraphicFramePr>
          <p:cNvPr id="79" name="表 78"/>
          <p:cNvGraphicFramePr>
            <a:graphicFrameLocks noGrp="1"/>
          </p:cNvGraphicFramePr>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a:latin typeface="Meiryo UI" panose="020B0604030504040204" pitchFamily="50" charset="-128"/>
                          <a:ea typeface="Meiryo UI" panose="020B0604030504040204" pitchFamily="50" charset="-128"/>
                          <a:cs typeface="Meiryo UI" panose="020B0604030504040204" pitchFamily="50" charset="-128"/>
                        </a:rPr>
                        <a:t>実施するタスク</a:t>
                      </a: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80" name="下矢印 179"/>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3" name="下矢印 182"/>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5" name="下矢印 184"/>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下矢印 16"/>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4" name="角丸四角形 183"/>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ジョブフロー構築</a:t>
            </a:r>
            <a:endParaRPr lang="en-US" altLang="ja-JP" sz="1600" b="1" dirty="0"/>
          </a:p>
          <a:p>
            <a:pPr algn="ctr"/>
            <a:r>
              <a:rPr lang="en-US" altLang="ja-JP" sz="1600" b="1" dirty="0" smtClean="0"/>
              <a:t>(Conductor)</a:t>
            </a:r>
            <a:endParaRPr lang="ja-JP" altLang="en-US" sz="1600" b="1" dirty="0"/>
          </a:p>
        </p:txBody>
      </p:sp>
      <p:sp>
        <p:nvSpPr>
          <p:cNvPr id="187" name="角丸四角形 186"/>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ジョブフロー実行</a:t>
            </a:r>
            <a:endParaRPr lang="en-US" altLang="ja-JP" sz="1600" b="1" dirty="0"/>
          </a:p>
          <a:p>
            <a:pPr algn="ctr"/>
            <a:r>
              <a:rPr lang="en-US" altLang="ja-JP" sz="1600" b="1" dirty="0" smtClean="0"/>
              <a:t>(Conductor)</a:t>
            </a:r>
            <a:endParaRPr lang="en-US" altLang="ja-JP" sz="1600" b="1" dirty="0"/>
          </a:p>
          <a:p>
            <a:pPr algn="ctr"/>
            <a:r>
              <a:rPr lang="ja-JP" altLang="en-US" sz="1067" b="1" dirty="0"/>
              <a:t>ここではパラメータは手動登録</a:t>
            </a:r>
            <a:endParaRPr lang="en-US" altLang="ja-JP" sz="1067" b="1" dirty="0"/>
          </a:p>
        </p:txBody>
      </p:sp>
      <p:sp>
        <p:nvSpPr>
          <p:cNvPr id="19" name="正方形/長方形 18"/>
          <p:cNvSpPr/>
          <p:nvPr/>
        </p:nvSpPr>
        <p:spPr bwMode="auto">
          <a:xfrm>
            <a:off x="3013449" y="1312061"/>
            <a:ext cx="8937252" cy="514394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867" b="1" dirty="0" err="1">
                <a:latin typeface="+mj-ea"/>
                <a:ea typeface="+mj-ea"/>
              </a:rPr>
              <a:t>Ansible</a:t>
            </a:r>
            <a:r>
              <a:rPr lang="ja-JP" altLang="en-US" sz="1867" b="1" dirty="0">
                <a:latin typeface="+mj-ea"/>
                <a:ea typeface="+mj-ea"/>
              </a:rPr>
              <a:t>の資材は、全てを自分で作る必要はありません。もし既存の</a:t>
            </a:r>
            <a:r>
              <a:rPr lang="en-US" altLang="ja-JP" sz="1867" b="1" dirty="0" err="1">
                <a:latin typeface="+mj-ea"/>
                <a:ea typeface="+mj-ea"/>
              </a:rPr>
              <a:t>Ansible</a:t>
            </a:r>
            <a:r>
              <a:rPr lang="ja-JP" altLang="en-US" sz="1867" b="1" dirty="0">
                <a:latin typeface="+mj-ea"/>
                <a:ea typeface="+mj-ea"/>
              </a:rPr>
              <a:t>の資材があるならば、それを再利用することで効率的に資材の準備を行うことができます。</a:t>
            </a:r>
            <a:endParaRPr lang="en-US" altLang="ja-JP" sz="1867" b="1" dirty="0">
              <a:latin typeface="+mj-ea"/>
              <a:ea typeface="+mj-ea"/>
            </a:endParaRPr>
          </a:p>
          <a:p>
            <a:endParaRPr lang="en-US" altLang="ja-JP" sz="1067" b="1" dirty="0">
              <a:solidFill>
                <a:schemeClr val="tx1"/>
              </a:solidFill>
              <a:latin typeface="+mj-ea"/>
              <a:ea typeface="+mj-ea"/>
            </a:endParaRPr>
          </a:p>
          <a:p>
            <a:r>
              <a:rPr lang="ja-JP" altLang="en-US" sz="1867" b="1" dirty="0">
                <a:solidFill>
                  <a:schemeClr val="tx1"/>
                </a:solidFill>
                <a:latin typeface="+mj-ea"/>
                <a:ea typeface="+mj-ea"/>
              </a:rPr>
              <a:t>以下は、様々な場所から</a:t>
            </a:r>
            <a:r>
              <a:rPr lang="en-US" altLang="ja-JP" sz="1867" b="1" dirty="0" err="1">
                <a:solidFill>
                  <a:schemeClr val="tx1"/>
                </a:solidFill>
                <a:latin typeface="+mj-ea"/>
                <a:ea typeface="+mj-ea"/>
              </a:rPr>
              <a:t>Ansible</a:t>
            </a:r>
            <a:r>
              <a:rPr lang="ja-JP" altLang="en-US" sz="1867" b="1" dirty="0">
                <a:solidFill>
                  <a:schemeClr val="tx1"/>
                </a:solidFill>
                <a:latin typeface="+mj-ea"/>
                <a:ea typeface="+mj-ea"/>
              </a:rPr>
              <a:t>の資材を調達して、</a:t>
            </a:r>
            <a:r>
              <a:rPr lang="en-US" altLang="ja-JP" sz="1867" b="1" dirty="0">
                <a:solidFill>
                  <a:schemeClr val="tx1"/>
                </a:solidFill>
                <a:latin typeface="+mj-ea"/>
                <a:ea typeface="+mj-ea"/>
              </a:rPr>
              <a:t>Web</a:t>
            </a:r>
            <a:r>
              <a:rPr lang="ja-JP" altLang="en-US" sz="1867" b="1" dirty="0">
                <a:solidFill>
                  <a:schemeClr val="tx1"/>
                </a:solidFill>
                <a:latin typeface="+mj-ea"/>
                <a:ea typeface="+mj-ea"/>
              </a:rPr>
              <a:t>サーバの構築手順を組み立てているイメージ図です。</a:t>
            </a:r>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p:txBody>
      </p:sp>
      <p:sp>
        <p:nvSpPr>
          <p:cNvPr id="16" name="角丸四角形 15"/>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自動化対象となる作業の分類</a:t>
            </a:r>
          </a:p>
        </p:txBody>
      </p:sp>
      <p:sp>
        <p:nvSpPr>
          <p:cNvPr id="21" name="角丸四角形 20"/>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作業の詳細化</a:t>
            </a:r>
          </a:p>
        </p:txBody>
      </p:sp>
      <p:sp>
        <p:nvSpPr>
          <p:cNvPr id="22" name="角丸四角形 21"/>
          <p:cNvSpPr/>
          <p:nvPr/>
        </p:nvSpPr>
        <p:spPr bwMode="auto">
          <a:xfrm>
            <a:off x="417962" y="3325221"/>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Ansible</a:t>
            </a:r>
            <a:r>
              <a:rPr lang="ja-JP" altLang="en-US" sz="1600" b="1" dirty="0"/>
              <a:t>資材準備</a:t>
            </a:r>
            <a:endParaRPr lang="en-US" altLang="ja-JP" sz="1600" b="1" dirty="0"/>
          </a:p>
          <a:p>
            <a:pPr algn="ctr"/>
            <a:r>
              <a:rPr lang="en-US" altLang="ja-JP" sz="1600" b="1" dirty="0"/>
              <a:t>(Playbook</a:t>
            </a:r>
            <a:r>
              <a:rPr lang="ja-JP" altLang="en-US" sz="1600" b="1" dirty="0"/>
              <a:t>等</a:t>
            </a:r>
            <a:r>
              <a:rPr lang="en-US" altLang="ja-JP" sz="1600" b="1" dirty="0"/>
              <a:t>)</a:t>
            </a:r>
          </a:p>
        </p:txBody>
      </p:sp>
      <p:sp>
        <p:nvSpPr>
          <p:cNvPr id="26" name="角丸四角形 25"/>
          <p:cNvSpPr/>
          <p:nvPr/>
        </p:nvSpPr>
        <p:spPr bwMode="auto">
          <a:xfrm>
            <a:off x="4073889" y="3339244"/>
            <a:ext cx="2103120" cy="580800"/>
          </a:xfrm>
          <a:prstGeom prst="roundRect">
            <a:avLst>
              <a:gd name="adj" fmla="val 9125"/>
            </a:avLst>
          </a:prstGeom>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chemeClr val="tx1"/>
              </a:solidFill>
              <a:latin typeface="+mj-ea"/>
              <a:ea typeface="+mj-ea"/>
            </a:endParaRPr>
          </a:p>
        </p:txBody>
      </p:sp>
      <p:sp>
        <p:nvSpPr>
          <p:cNvPr id="27" name="テキスト ボックス 26"/>
          <p:cNvSpPr txBox="1"/>
          <p:nvPr/>
        </p:nvSpPr>
        <p:spPr>
          <a:xfrm>
            <a:off x="4148370" y="3182636"/>
            <a:ext cx="779381" cy="297454"/>
          </a:xfrm>
          <a:prstGeom prst="rect">
            <a:avLst/>
          </a:prstGeom>
          <a:solidFill>
            <a:schemeClr val="lt1"/>
          </a:solidFill>
        </p:spPr>
        <p:txBody>
          <a:bodyPr wrap="none" rtlCol="0">
            <a:spAutoFit/>
          </a:bodyPr>
          <a:lstStyle/>
          <a:p>
            <a:r>
              <a:rPr lang="en-US" altLang="ja-JP" sz="1333" b="1" dirty="0"/>
              <a:t>OS</a:t>
            </a:r>
            <a:r>
              <a:rPr lang="ja-JP" altLang="en-US" sz="1333" b="1" dirty="0"/>
              <a:t>設定</a:t>
            </a:r>
          </a:p>
        </p:txBody>
      </p:sp>
      <p:sp>
        <p:nvSpPr>
          <p:cNvPr id="28" name="角丸四角形 27"/>
          <p:cNvSpPr/>
          <p:nvPr/>
        </p:nvSpPr>
        <p:spPr bwMode="auto">
          <a:xfrm>
            <a:off x="4065899" y="4132605"/>
            <a:ext cx="2103120" cy="580800"/>
          </a:xfrm>
          <a:prstGeom prst="roundRect">
            <a:avLst>
              <a:gd name="adj" fmla="val 9125"/>
            </a:avLst>
          </a:prstGeom>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chemeClr val="tx1"/>
              </a:solidFill>
              <a:latin typeface="+mj-ea"/>
              <a:ea typeface="+mj-ea"/>
            </a:endParaRPr>
          </a:p>
        </p:txBody>
      </p:sp>
      <p:sp>
        <p:nvSpPr>
          <p:cNvPr id="29" name="テキスト ボックス 28"/>
          <p:cNvSpPr txBox="1"/>
          <p:nvPr/>
        </p:nvSpPr>
        <p:spPr>
          <a:xfrm>
            <a:off x="4140379" y="3975998"/>
            <a:ext cx="1702710" cy="297454"/>
          </a:xfrm>
          <a:prstGeom prst="rect">
            <a:avLst/>
          </a:prstGeom>
          <a:solidFill>
            <a:schemeClr val="lt1"/>
          </a:solidFill>
        </p:spPr>
        <p:txBody>
          <a:bodyPr wrap="none" rtlCol="0">
            <a:spAutoFit/>
          </a:bodyPr>
          <a:lstStyle/>
          <a:p>
            <a:r>
              <a:rPr lang="en-US" altLang="ja-JP" sz="1333" b="1" dirty="0"/>
              <a:t>hosts</a:t>
            </a:r>
            <a:r>
              <a:rPr lang="ja-JP" altLang="en-US" sz="1333" b="1" dirty="0"/>
              <a:t>ファイル配布</a:t>
            </a:r>
          </a:p>
        </p:txBody>
      </p:sp>
      <p:sp>
        <p:nvSpPr>
          <p:cNvPr id="32" name="角丸四角形 31"/>
          <p:cNvSpPr/>
          <p:nvPr/>
        </p:nvSpPr>
        <p:spPr bwMode="auto">
          <a:xfrm>
            <a:off x="4073889" y="4936029"/>
            <a:ext cx="2103120" cy="580800"/>
          </a:xfrm>
          <a:prstGeom prst="roundRect">
            <a:avLst>
              <a:gd name="adj" fmla="val 9125"/>
            </a:avLst>
          </a:prstGeom>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chemeClr val="tx1"/>
              </a:solidFill>
              <a:latin typeface="+mj-ea"/>
              <a:ea typeface="+mj-ea"/>
            </a:endParaRPr>
          </a:p>
        </p:txBody>
      </p:sp>
      <p:sp>
        <p:nvSpPr>
          <p:cNvPr id="34" name="テキスト ボックス 33"/>
          <p:cNvSpPr txBox="1"/>
          <p:nvPr/>
        </p:nvSpPr>
        <p:spPr>
          <a:xfrm>
            <a:off x="4148370" y="4779422"/>
            <a:ext cx="1899879" cy="297454"/>
          </a:xfrm>
          <a:prstGeom prst="rect">
            <a:avLst/>
          </a:prstGeom>
          <a:solidFill>
            <a:schemeClr val="lt1"/>
          </a:solidFill>
        </p:spPr>
        <p:txBody>
          <a:bodyPr wrap="none" rtlCol="0">
            <a:spAutoFit/>
          </a:bodyPr>
          <a:lstStyle/>
          <a:p>
            <a:r>
              <a:rPr lang="ja-JP" altLang="en-US" sz="1333" b="1" dirty="0"/>
              <a:t>監視エージェント導入</a:t>
            </a:r>
          </a:p>
        </p:txBody>
      </p:sp>
      <p:sp>
        <p:nvSpPr>
          <p:cNvPr id="35" name="角丸四角形 34"/>
          <p:cNvSpPr/>
          <p:nvPr/>
        </p:nvSpPr>
        <p:spPr bwMode="auto">
          <a:xfrm>
            <a:off x="4065899" y="5706856"/>
            <a:ext cx="2103120" cy="582184"/>
          </a:xfrm>
          <a:prstGeom prst="roundRect">
            <a:avLst>
              <a:gd name="adj" fmla="val 9125"/>
            </a:avLst>
          </a:prstGeom>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chemeClr val="tx1"/>
              </a:solidFill>
              <a:latin typeface="+mj-ea"/>
              <a:ea typeface="+mj-ea"/>
            </a:endParaRPr>
          </a:p>
        </p:txBody>
      </p:sp>
      <p:sp>
        <p:nvSpPr>
          <p:cNvPr id="36" name="テキスト ボックス 35"/>
          <p:cNvSpPr txBox="1"/>
          <p:nvPr/>
        </p:nvSpPr>
        <p:spPr>
          <a:xfrm>
            <a:off x="4140379" y="5550248"/>
            <a:ext cx="1433213" cy="297454"/>
          </a:xfrm>
          <a:prstGeom prst="rect">
            <a:avLst/>
          </a:prstGeom>
          <a:solidFill>
            <a:schemeClr val="lt1"/>
          </a:solidFill>
        </p:spPr>
        <p:txBody>
          <a:bodyPr wrap="none" rtlCol="0">
            <a:spAutoFit/>
          </a:bodyPr>
          <a:lstStyle/>
          <a:p>
            <a:r>
              <a:rPr lang="en-US" altLang="ja-JP" sz="1333" b="1" dirty="0"/>
              <a:t>Web</a:t>
            </a:r>
            <a:r>
              <a:rPr lang="ja-JP" altLang="en-US" sz="1333" b="1" dirty="0"/>
              <a:t>サーバ構築</a:t>
            </a:r>
          </a:p>
        </p:txBody>
      </p:sp>
      <p:cxnSp>
        <p:nvCxnSpPr>
          <p:cNvPr id="37" name="直線矢印コネクタ 36"/>
          <p:cNvCxnSpPr/>
          <p:nvPr/>
        </p:nvCxnSpPr>
        <p:spPr bwMode="auto">
          <a:xfrm>
            <a:off x="3789667" y="3458469"/>
            <a:ext cx="0" cy="2643840"/>
          </a:xfrm>
          <a:prstGeom prst="straightConnector1">
            <a:avLst/>
          </a:prstGeom>
          <a:solidFill>
            <a:schemeClr val="bg1"/>
          </a:solidFill>
          <a:ln w="50800"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8" name="テキスト ボックス 37"/>
          <p:cNvSpPr txBox="1"/>
          <p:nvPr/>
        </p:nvSpPr>
        <p:spPr>
          <a:xfrm>
            <a:off x="3370324" y="3698170"/>
            <a:ext cx="430887" cy="1998111"/>
          </a:xfrm>
          <a:prstGeom prst="rect">
            <a:avLst/>
          </a:prstGeom>
          <a:noFill/>
        </p:spPr>
        <p:txBody>
          <a:bodyPr vert="eaVert" wrap="none" rtlCol="0">
            <a:spAutoFit/>
          </a:bodyPr>
          <a:lstStyle/>
          <a:p>
            <a:r>
              <a:rPr lang="en-US" altLang="ja-JP" sz="1600" b="1" dirty="0"/>
              <a:t>Web</a:t>
            </a:r>
            <a:r>
              <a:rPr lang="ja-JP" altLang="en-US" sz="1600" b="1" dirty="0"/>
              <a:t>サーバ構築手順</a:t>
            </a:r>
          </a:p>
        </p:txBody>
      </p:sp>
      <p:sp>
        <p:nvSpPr>
          <p:cNvPr id="39" name="テキスト ボックス 38"/>
          <p:cNvSpPr txBox="1"/>
          <p:nvPr/>
        </p:nvSpPr>
        <p:spPr>
          <a:xfrm>
            <a:off x="8075740" y="3490631"/>
            <a:ext cx="1728358" cy="297454"/>
          </a:xfrm>
          <a:prstGeom prst="rect">
            <a:avLst/>
          </a:prstGeom>
          <a:noFill/>
        </p:spPr>
        <p:txBody>
          <a:bodyPr wrap="none" rtlCol="0">
            <a:spAutoFit/>
          </a:bodyPr>
          <a:lstStyle/>
          <a:p>
            <a:r>
              <a:rPr lang="ja-JP" altLang="en-US" sz="1333" b="1" dirty="0"/>
              <a:t>インターネットから</a:t>
            </a:r>
          </a:p>
        </p:txBody>
      </p:sp>
      <p:sp>
        <p:nvSpPr>
          <p:cNvPr id="40" name="テキスト ボックス 39"/>
          <p:cNvSpPr txBox="1"/>
          <p:nvPr/>
        </p:nvSpPr>
        <p:spPr>
          <a:xfrm>
            <a:off x="8038865" y="4292074"/>
            <a:ext cx="2071401" cy="297454"/>
          </a:xfrm>
          <a:prstGeom prst="rect">
            <a:avLst/>
          </a:prstGeom>
          <a:noFill/>
        </p:spPr>
        <p:txBody>
          <a:bodyPr wrap="none" rtlCol="0">
            <a:spAutoFit/>
          </a:bodyPr>
          <a:lstStyle/>
          <a:p>
            <a:r>
              <a:rPr lang="ja-JP" altLang="en-US" sz="1333" b="1" dirty="0"/>
              <a:t>以前のプロジェクトから</a:t>
            </a:r>
          </a:p>
        </p:txBody>
      </p:sp>
      <p:cxnSp>
        <p:nvCxnSpPr>
          <p:cNvPr id="47" name="直線矢印コネクタ 46"/>
          <p:cNvCxnSpPr/>
          <p:nvPr/>
        </p:nvCxnSpPr>
        <p:spPr bwMode="auto">
          <a:xfrm flipH="1">
            <a:off x="5899835" y="3600437"/>
            <a:ext cx="1618987" cy="0"/>
          </a:xfrm>
          <a:prstGeom prst="straightConnector1">
            <a:avLst/>
          </a:prstGeom>
          <a:solidFill>
            <a:schemeClr val="bg1"/>
          </a:solidFill>
          <a:ln w="50800" cap="flat" cmpd="sng" algn="ctr">
            <a:solidFill>
              <a:schemeClr val="accent2">
                <a:lumMod val="25000"/>
                <a:lumOff val="7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8" name="直線矢印コネクタ 47"/>
          <p:cNvCxnSpPr/>
          <p:nvPr/>
        </p:nvCxnSpPr>
        <p:spPr bwMode="auto">
          <a:xfrm flipH="1" flipV="1">
            <a:off x="5899836" y="5972374"/>
            <a:ext cx="1618987" cy="2396"/>
          </a:xfrm>
          <a:prstGeom prst="straightConnector1">
            <a:avLst/>
          </a:prstGeom>
          <a:solidFill>
            <a:schemeClr val="bg1"/>
          </a:solidFill>
          <a:ln w="50800" cap="flat" cmpd="sng" algn="ctr">
            <a:solidFill>
              <a:schemeClr val="accent2">
                <a:lumMod val="25000"/>
                <a:lumOff val="7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9" name="直線矢印コネクタ 48"/>
          <p:cNvCxnSpPr/>
          <p:nvPr/>
        </p:nvCxnSpPr>
        <p:spPr bwMode="auto">
          <a:xfrm flipH="1">
            <a:off x="5899835" y="5270916"/>
            <a:ext cx="1628492" cy="0"/>
          </a:xfrm>
          <a:prstGeom prst="straightConnector1">
            <a:avLst/>
          </a:prstGeom>
          <a:solidFill>
            <a:schemeClr val="bg1"/>
          </a:solidFill>
          <a:ln w="50800" cap="flat" cmpd="sng" algn="ctr">
            <a:solidFill>
              <a:schemeClr val="accent2">
                <a:lumMod val="25000"/>
                <a:lumOff val="7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0" name="直線矢印コネクタ 49"/>
          <p:cNvCxnSpPr/>
          <p:nvPr/>
        </p:nvCxnSpPr>
        <p:spPr bwMode="auto">
          <a:xfrm flipH="1">
            <a:off x="5899835" y="4406257"/>
            <a:ext cx="1583431" cy="0"/>
          </a:xfrm>
          <a:prstGeom prst="straightConnector1">
            <a:avLst/>
          </a:prstGeom>
          <a:solidFill>
            <a:schemeClr val="bg1"/>
          </a:solidFill>
          <a:ln w="50800" cap="flat" cmpd="sng" algn="ctr">
            <a:solidFill>
              <a:schemeClr val="accent2">
                <a:lumMod val="25000"/>
                <a:lumOff val="7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pic>
        <p:nvPicPr>
          <p:cNvPr id="51" name="図 50"/>
          <p:cNvPicPr>
            <a:picLocks noChangeAspect="1"/>
          </p:cNvPicPr>
          <p:nvPr/>
        </p:nvPicPr>
        <p:blipFill>
          <a:blip r:embed="rId3"/>
          <a:stretch>
            <a:fillRect/>
          </a:stretch>
        </p:blipFill>
        <p:spPr>
          <a:xfrm>
            <a:off x="7597136" y="5757913"/>
            <a:ext cx="634315" cy="448395"/>
          </a:xfrm>
          <a:prstGeom prst="rect">
            <a:avLst/>
          </a:prstGeom>
        </p:spPr>
      </p:pic>
      <p:pic>
        <p:nvPicPr>
          <p:cNvPr id="52" name="図 51"/>
          <p:cNvPicPr>
            <a:picLocks noChangeAspect="1"/>
          </p:cNvPicPr>
          <p:nvPr/>
        </p:nvPicPr>
        <p:blipFill>
          <a:blip r:embed="rId4"/>
          <a:stretch>
            <a:fillRect/>
          </a:stretch>
        </p:blipFill>
        <p:spPr>
          <a:xfrm>
            <a:off x="7648243" y="3366924"/>
            <a:ext cx="467027" cy="467027"/>
          </a:xfrm>
          <a:prstGeom prst="rect">
            <a:avLst/>
          </a:prstGeom>
        </p:spPr>
      </p:pic>
      <p:pic>
        <p:nvPicPr>
          <p:cNvPr id="53" name="図 52"/>
          <p:cNvPicPr>
            <a:picLocks noChangeAspect="1"/>
          </p:cNvPicPr>
          <p:nvPr/>
        </p:nvPicPr>
        <p:blipFill>
          <a:blip r:embed="rId5"/>
          <a:stretch>
            <a:fillRect/>
          </a:stretch>
        </p:blipFill>
        <p:spPr>
          <a:xfrm>
            <a:off x="7648603" y="5033610"/>
            <a:ext cx="467632" cy="474612"/>
          </a:xfrm>
          <a:prstGeom prst="rect">
            <a:avLst/>
          </a:prstGeom>
        </p:spPr>
      </p:pic>
      <p:pic>
        <p:nvPicPr>
          <p:cNvPr id="54" name="図 53"/>
          <p:cNvPicPr>
            <a:picLocks noChangeAspect="1"/>
          </p:cNvPicPr>
          <p:nvPr/>
        </p:nvPicPr>
        <p:blipFill>
          <a:blip r:embed="rId6"/>
          <a:stretch>
            <a:fillRect/>
          </a:stretch>
        </p:blipFill>
        <p:spPr>
          <a:xfrm>
            <a:off x="7648243" y="4190083"/>
            <a:ext cx="391943" cy="432349"/>
          </a:xfrm>
          <a:prstGeom prst="rect">
            <a:avLst/>
          </a:prstGeom>
        </p:spPr>
      </p:pic>
      <p:sp>
        <p:nvSpPr>
          <p:cNvPr id="55" name="テキスト ボックス 54"/>
          <p:cNvSpPr txBox="1"/>
          <p:nvPr/>
        </p:nvSpPr>
        <p:spPr>
          <a:xfrm>
            <a:off x="8231451" y="5795782"/>
            <a:ext cx="2757486" cy="297454"/>
          </a:xfrm>
          <a:prstGeom prst="rect">
            <a:avLst/>
          </a:prstGeom>
          <a:noFill/>
        </p:spPr>
        <p:txBody>
          <a:bodyPr wrap="none" rtlCol="0">
            <a:spAutoFit/>
          </a:bodyPr>
          <a:lstStyle/>
          <a:p>
            <a:r>
              <a:rPr lang="ja-JP" altLang="en-US" sz="1333" b="1" dirty="0"/>
              <a:t>社内のエンジニアリング部門から</a:t>
            </a:r>
          </a:p>
        </p:txBody>
      </p:sp>
      <p:sp>
        <p:nvSpPr>
          <p:cNvPr id="56" name="テキスト ボックス 55"/>
          <p:cNvSpPr txBox="1"/>
          <p:nvPr/>
        </p:nvSpPr>
        <p:spPr>
          <a:xfrm>
            <a:off x="8085247" y="5179927"/>
            <a:ext cx="2585964" cy="297454"/>
          </a:xfrm>
          <a:prstGeom prst="rect">
            <a:avLst/>
          </a:prstGeom>
          <a:noFill/>
        </p:spPr>
        <p:txBody>
          <a:bodyPr wrap="none" rtlCol="0">
            <a:spAutoFit/>
          </a:bodyPr>
          <a:lstStyle/>
          <a:p>
            <a:r>
              <a:rPr lang="ja-JP" altLang="en-US" sz="1333" b="1" dirty="0"/>
              <a:t>監視ソフトウェアのベンダから</a:t>
            </a:r>
          </a:p>
        </p:txBody>
      </p:sp>
      <p:sp>
        <p:nvSpPr>
          <p:cNvPr id="58" name="メモ 57"/>
          <p:cNvSpPr/>
          <p:nvPr/>
        </p:nvSpPr>
        <p:spPr bwMode="auto">
          <a:xfrm>
            <a:off x="4570092" y="3493045"/>
            <a:ext cx="1224000" cy="299964"/>
          </a:xfrm>
          <a:prstGeom prst="foldedCorner">
            <a:avLst>
              <a:gd name="adj" fmla="val 50000"/>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a:p>
            <a:pPr algn="ctr"/>
            <a:r>
              <a:rPr lang="en-US" altLang="ja-JP" sz="1333" b="1" dirty="0" err="1">
                <a:latin typeface="+mj-ea"/>
                <a:ea typeface="+mj-ea"/>
              </a:rPr>
              <a:t>Ansible</a:t>
            </a:r>
            <a:r>
              <a:rPr lang="ja-JP" altLang="en-US" sz="1333" b="1" dirty="0">
                <a:latin typeface="+mj-ea"/>
                <a:ea typeface="+mj-ea"/>
              </a:rPr>
              <a:t>資材  </a:t>
            </a:r>
          </a:p>
        </p:txBody>
      </p:sp>
      <p:sp>
        <p:nvSpPr>
          <p:cNvPr id="59" name="メモ 58"/>
          <p:cNvSpPr/>
          <p:nvPr/>
        </p:nvSpPr>
        <p:spPr bwMode="auto">
          <a:xfrm>
            <a:off x="4576555" y="4292074"/>
            <a:ext cx="1224000" cy="299964"/>
          </a:xfrm>
          <a:prstGeom prst="foldedCorner">
            <a:avLst>
              <a:gd name="adj" fmla="val 50000"/>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a:p>
            <a:pPr algn="ctr"/>
            <a:r>
              <a:rPr lang="en-US" altLang="ja-JP" sz="1333" b="1" dirty="0" err="1">
                <a:latin typeface="+mj-ea"/>
              </a:rPr>
              <a:t>Ansible</a:t>
            </a:r>
            <a:r>
              <a:rPr lang="ja-JP" altLang="en-US" sz="1333" b="1" dirty="0">
                <a:latin typeface="+mj-ea"/>
              </a:rPr>
              <a:t>資材  </a:t>
            </a:r>
          </a:p>
        </p:txBody>
      </p:sp>
      <p:sp>
        <p:nvSpPr>
          <p:cNvPr id="60" name="メモ 59"/>
          <p:cNvSpPr/>
          <p:nvPr/>
        </p:nvSpPr>
        <p:spPr bwMode="auto">
          <a:xfrm>
            <a:off x="4576555" y="5097537"/>
            <a:ext cx="1224000" cy="299964"/>
          </a:xfrm>
          <a:prstGeom prst="foldedCorner">
            <a:avLst>
              <a:gd name="adj" fmla="val 50000"/>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a:p>
            <a:pPr algn="ctr"/>
            <a:r>
              <a:rPr lang="en-US" altLang="ja-JP" sz="1333" b="1" dirty="0" err="1">
                <a:latin typeface="+mj-ea"/>
              </a:rPr>
              <a:t>Ansible</a:t>
            </a:r>
            <a:r>
              <a:rPr lang="ja-JP" altLang="en-US" sz="1333" b="1" dirty="0">
                <a:latin typeface="+mj-ea"/>
              </a:rPr>
              <a:t>資材  </a:t>
            </a:r>
          </a:p>
        </p:txBody>
      </p:sp>
      <p:sp>
        <p:nvSpPr>
          <p:cNvPr id="61" name="メモ 60"/>
          <p:cNvSpPr/>
          <p:nvPr/>
        </p:nvSpPr>
        <p:spPr bwMode="auto">
          <a:xfrm>
            <a:off x="4570092" y="5869102"/>
            <a:ext cx="1224000" cy="299964"/>
          </a:xfrm>
          <a:prstGeom prst="foldedCorner">
            <a:avLst>
              <a:gd name="adj" fmla="val 50000"/>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a:p>
            <a:pPr algn="ctr"/>
            <a:r>
              <a:rPr lang="en-US" altLang="ja-JP" sz="1333" b="1" dirty="0" err="1">
                <a:latin typeface="+mj-ea"/>
              </a:rPr>
              <a:t>Ansible</a:t>
            </a:r>
            <a:r>
              <a:rPr lang="ja-JP" altLang="en-US" sz="1333" b="1" dirty="0">
                <a:latin typeface="+mj-ea"/>
              </a:rPr>
              <a:t>資材  </a:t>
            </a:r>
          </a:p>
        </p:txBody>
      </p:sp>
      <p:sp>
        <p:nvSpPr>
          <p:cNvPr id="42" name="正方形/長方形 41"/>
          <p:cNvSpPr/>
          <p:nvPr/>
        </p:nvSpPr>
        <p:spPr bwMode="auto">
          <a:xfrm>
            <a:off x="3013449" y="814630"/>
            <a:ext cx="8937251" cy="497431"/>
          </a:xfrm>
          <a:prstGeom prst="rect">
            <a:avLst/>
          </a:prstGeom>
          <a:solidFill>
            <a:schemeClr val="accent2">
              <a:lumMod val="10000"/>
              <a:lumOff val="9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① </a:t>
            </a:r>
            <a:r>
              <a:rPr lang="ja-JP" altLang="en-US" sz="2400" b="1" dirty="0">
                <a:latin typeface="+mj-ea"/>
              </a:rPr>
              <a:t>再利用可能な既存の資材を活用する</a:t>
            </a:r>
            <a:endParaRPr lang="en-US" altLang="ja-JP" sz="2400" b="1" dirty="0">
              <a:latin typeface="+mj-ea"/>
            </a:endParaRPr>
          </a:p>
        </p:txBody>
      </p:sp>
      <p:sp>
        <p:nvSpPr>
          <p:cNvPr id="43" name="角丸四角形 42"/>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Tree>
    <p:extLst>
      <p:ext uri="{BB962C8B-B14F-4D97-AF65-F5344CB8AC3E}">
        <p14:creationId xmlns:p14="http://schemas.microsoft.com/office/powerpoint/2010/main" val="996689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2</a:t>
            </a:r>
            <a:r>
              <a:rPr lang="ja-JP" altLang="en-US" dirty="0"/>
              <a:t>：自動実行の実現</a:t>
            </a:r>
            <a:endParaRPr kumimoji="1" lang="ja-JP" altLang="en-US" dirty="0"/>
          </a:p>
        </p:txBody>
      </p:sp>
      <p:graphicFrame>
        <p:nvGraphicFramePr>
          <p:cNvPr id="79" name="表 78"/>
          <p:cNvGraphicFramePr>
            <a:graphicFrameLocks noGrp="1"/>
          </p:cNvGraphicFramePr>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a:latin typeface="Meiryo UI" panose="020B0604030504040204" pitchFamily="50" charset="-128"/>
                          <a:ea typeface="Meiryo UI" panose="020B0604030504040204" pitchFamily="50" charset="-128"/>
                          <a:cs typeface="Meiryo UI" panose="020B0604030504040204" pitchFamily="50" charset="-128"/>
                        </a:rPr>
                        <a:t>実施するタスク</a:t>
                      </a: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80" name="下矢印 179"/>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3" name="下矢印 182"/>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5" name="下矢印 184"/>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下矢印 16"/>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4" name="角丸四角形 183"/>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ジョブフロー構築</a:t>
            </a:r>
            <a:endParaRPr lang="en-US" altLang="ja-JP" sz="1600" b="1" dirty="0"/>
          </a:p>
          <a:p>
            <a:pPr algn="ctr"/>
            <a:r>
              <a:rPr lang="en-US" altLang="ja-JP" sz="1600" b="1" dirty="0" smtClean="0"/>
              <a:t>(Conductor)</a:t>
            </a:r>
            <a:endParaRPr lang="ja-JP" altLang="en-US" sz="1600" b="1" dirty="0"/>
          </a:p>
        </p:txBody>
      </p:sp>
      <p:sp>
        <p:nvSpPr>
          <p:cNvPr id="187" name="角丸四角形 186"/>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ジョブフロー実行</a:t>
            </a:r>
            <a:endParaRPr lang="en-US" altLang="ja-JP" sz="1600" b="1" dirty="0"/>
          </a:p>
          <a:p>
            <a:pPr algn="ctr"/>
            <a:r>
              <a:rPr lang="en-US" altLang="ja-JP" sz="1600" b="1" dirty="0" smtClean="0"/>
              <a:t>(Conductor)</a:t>
            </a:r>
            <a:endParaRPr lang="en-US" altLang="ja-JP" sz="1600" b="1" dirty="0"/>
          </a:p>
          <a:p>
            <a:pPr algn="ctr"/>
            <a:r>
              <a:rPr lang="ja-JP" altLang="en-US" sz="1067" b="1" dirty="0"/>
              <a:t>ここではパラメータは手動登録</a:t>
            </a:r>
            <a:endParaRPr lang="en-US" altLang="ja-JP" sz="1067" b="1" dirty="0"/>
          </a:p>
        </p:txBody>
      </p:sp>
      <p:sp>
        <p:nvSpPr>
          <p:cNvPr id="19" name="正方形/長方形 18"/>
          <p:cNvSpPr/>
          <p:nvPr/>
        </p:nvSpPr>
        <p:spPr bwMode="auto">
          <a:xfrm>
            <a:off x="3013449" y="1312061"/>
            <a:ext cx="8937252" cy="514394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ja-JP" altLang="en-US" sz="1867" b="1" dirty="0">
                <a:solidFill>
                  <a:schemeClr val="tx1"/>
                </a:solidFill>
                <a:latin typeface="+mj-ea"/>
                <a:ea typeface="+mj-ea"/>
              </a:rPr>
              <a:t>マシンに設定するホスト名など、作業の実施ごとに値が変わるものがあります。このような値を、</a:t>
            </a:r>
            <a:r>
              <a:rPr lang="en-US" altLang="ja-JP" sz="1867" b="1" dirty="0" err="1">
                <a:solidFill>
                  <a:schemeClr val="tx1"/>
                </a:solidFill>
                <a:latin typeface="+mj-ea"/>
                <a:ea typeface="+mj-ea"/>
              </a:rPr>
              <a:t>Ansible</a:t>
            </a:r>
            <a:r>
              <a:rPr lang="ja-JP" altLang="en-US" sz="1867" b="1" dirty="0">
                <a:solidFill>
                  <a:schemeClr val="tx1"/>
                </a:solidFill>
                <a:latin typeface="+mj-ea"/>
                <a:ea typeface="+mj-ea"/>
              </a:rPr>
              <a:t>の資材に固定値で埋め込んでしまうと、作業を実施するたびに</a:t>
            </a:r>
            <a:r>
              <a:rPr lang="en-US" altLang="ja-JP" sz="1867" b="1" dirty="0" err="1">
                <a:solidFill>
                  <a:schemeClr val="tx1"/>
                </a:solidFill>
                <a:latin typeface="+mj-ea"/>
                <a:ea typeface="+mj-ea"/>
              </a:rPr>
              <a:t>Ansible</a:t>
            </a:r>
            <a:r>
              <a:rPr lang="ja-JP" altLang="en-US" sz="1867" b="1" dirty="0">
                <a:solidFill>
                  <a:schemeClr val="tx1"/>
                </a:solidFill>
                <a:latin typeface="+mj-ea"/>
                <a:ea typeface="+mj-ea"/>
              </a:rPr>
              <a:t>の資材の修正が必要になってしまいます。</a:t>
            </a:r>
            <a:endParaRPr lang="en-US" altLang="ja-JP" sz="1867" b="1" dirty="0">
              <a:solidFill>
                <a:schemeClr val="tx1"/>
              </a:solidFill>
              <a:latin typeface="+mj-ea"/>
              <a:ea typeface="+mj-ea"/>
            </a:endParaRPr>
          </a:p>
          <a:p>
            <a:endParaRPr lang="en-US" altLang="ja-JP" sz="1067" b="1" dirty="0">
              <a:solidFill>
                <a:schemeClr val="tx1"/>
              </a:solidFill>
              <a:latin typeface="+mj-ea"/>
              <a:ea typeface="+mj-ea"/>
            </a:endParaRPr>
          </a:p>
          <a:p>
            <a:r>
              <a:rPr lang="ja-JP" altLang="en-US" sz="1867" b="1" dirty="0">
                <a:solidFill>
                  <a:schemeClr val="tx1"/>
                </a:solidFill>
                <a:latin typeface="+mj-ea"/>
                <a:ea typeface="+mj-ea"/>
              </a:rPr>
              <a:t>これを解決するためには、</a:t>
            </a:r>
            <a:r>
              <a:rPr lang="en-US" altLang="ja-JP" sz="1867" b="1" dirty="0" err="1">
                <a:solidFill>
                  <a:schemeClr val="tx1"/>
                </a:solidFill>
                <a:latin typeface="+mj-ea"/>
                <a:ea typeface="+mj-ea"/>
              </a:rPr>
              <a:t>Ansible</a:t>
            </a:r>
            <a:r>
              <a:rPr lang="ja-JP" altLang="en-US" sz="1867" b="1" dirty="0">
                <a:solidFill>
                  <a:schemeClr val="tx1"/>
                </a:solidFill>
                <a:latin typeface="+mj-ea"/>
                <a:ea typeface="+mj-ea"/>
              </a:rPr>
              <a:t>の資材に「変数」を利用します。例えば、ホスト名を変更する</a:t>
            </a:r>
            <a:r>
              <a:rPr lang="en-US" altLang="ja-JP" sz="1867" b="1" dirty="0" err="1">
                <a:solidFill>
                  <a:schemeClr val="tx1"/>
                </a:solidFill>
                <a:latin typeface="+mj-ea"/>
                <a:ea typeface="+mj-ea"/>
              </a:rPr>
              <a:t>Ansible</a:t>
            </a:r>
            <a:r>
              <a:rPr lang="ja-JP" altLang="en-US" sz="1867" b="1" dirty="0">
                <a:solidFill>
                  <a:schemeClr val="tx1"/>
                </a:solidFill>
                <a:latin typeface="+mj-ea"/>
                <a:ea typeface="+mj-ea"/>
              </a:rPr>
              <a:t>の資材</a:t>
            </a:r>
            <a:r>
              <a:rPr lang="en-US" altLang="ja-JP" sz="1867" b="1" dirty="0">
                <a:solidFill>
                  <a:schemeClr val="tx1"/>
                </a:solidFill>
                <a:latin typeface="+mj-ea"/>
                <a:ea typeface="+mj-ea"/>
              </a:rPr>
              <a:t>(Playbook)</a:t>
            </a:r>
            <a:r>
              <a:rPr lang="ja-JP" altLang="en-US" sz="1867" b="1" dirty="0">
                <a:solidFill>
                  <a:schemeClr val="tx1"/>
                </a:solidFill>
                <a:latin typeface="+mj-ea"/>
                <a:ea typeface="+mj-ea"/>
              </a:rPr>
              <a:t>は次のように記述します。</a:t>
            </a:r>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r>
              <a:rPr lang="ja-JP" altLang="en-US" sz="1867" b="1" dirty="0">
                <a:solidFill>
                  <a:schemeClr val="tx1"/>
                </a:solidFill>
                <a:latin typeface="+mj-ea"/>
                <a:ea typeface="+mj-ea"/>
              </a:rPr>
              <a:t>左の</a:t>
            </a:r>
            <a:r>
              <a:rPr lang="en-US" altLang="ja-JP" sz="1867" b="1" dirty="0">
                <a:solidFill>
                  <a:schemeClr val="tx1"/>
                </a:solidFill>
                <a:latin typeface="+mj-ea"/>
                <a:ea typeface="+mj-ea"/>
              </a:rPr>
              <a:t>Playbook</a:t>
            </a:r>
            <a:r>
              <a:rPr lang="ja-JP" altLang="en-US" sz="1867" b="1" dirty="0">
                <a:solidFill>
                  <a:schemeClr val="tx1"/>
                </a:solidFill>
                <a:latin typeface="+mj-ea"/>
                <a:ea typeface="+mj-ea"/>
              </a:rPr>
              <a:t>には「</a:t>
            </a:r>
            <a:r>
              <a:rPr lang="en-US" altLang="ja-JP" sz="1867" b="1" dirty="0">
                <a:solidFill>
                  <a:schemeClr val="tx1"/>
                </a:solidFill>
                <a:latin typeface="+mj-ea"/>
                <a:ea typeface="+mj-ea"/>
              </a:rPr>
              <a:t>web01</a:t>
            </a:r>
            <a:r>
              <a:rPr lang="ja-JP" altLang="en-US" sz="1867" b="1" dirty="0">
                <a:solidFill>
                  <a:schemeClr val="tx1"/>
                </a:solidFill>
                <a:latin typeface="+mj-ea"/>
                <a:ea typeface="+mj-ea"/>
              </a:rPr>
              <a:t>」というホスト名が固定で記述されています。このままでは、別マシンに「</a:t>
            </a:r>
            <a:r>
              <a:rPr lang="en-US" altLang="ja-JP" sz="1867" b="1" dirty="0">
                <a:solidFill>
                  <a:schemeClr val="tx1"/>
                </a:solidFill>
                <a:latin typeface="+mj-ea"/>
                <a:ea typeface="+mj-ea"/>
              </a:rPr>
              <a:t>web02</a:t>
            </a:r>
            <a:r>
              <a:rPr lang="ja-JP" altLang="en-US" sz="1867" b="1" dirty="0">
                <a:solidFill>
                  <a:schemeClr val="tx1"/>
                </a:solidFill>
                <a:latin typeface="+mj-ea"/>
                <a:ea typeface="+mj-ea"/>
              </a:rPr>
              <a:t>」を設定するには、</a:t>
            </a:r>
            <a:r>
              <a:rPr lang="en-US" altLang="ja-JP" sz="1867" b="1" dirty="0">
                <a:solidFill>
                  <a:schemeClr val="tx1"/>
                </a:solidFill>
                <a:latin typeface="+mj-ea"/>
                <a:ea typeface="+mj-ea"/>
              </a:rPr>
              <a:t>Playbook</a:t>
            </a:r>
            <a:r>
              <a:rPr lang="ja-JP" altLang="en-US" sz="1867" b="1" dirty="0">
                <a:solidFill>
                  <a:schemeClr val="tx1"/>
                </a:solidFill>
                <a:latin typeface="+mj-ea"/>
                <a:ea typeface="+mj-ea"/>
              </a:rPr>
              <a:t>の修正が必要です。</a:t>
            </a:r>
            <a:endParaRPr lang="en-US" altLang="ja-JP" sz="1867" b="1" dirty="0">
              <a:solidFill>
                <a:schemeClr val="tx1"/>
              </a:solidFill>
              <a:latin typeface="+mj-ea"/>
              <a:ea typeface="+mj-ea"/>
            </a:endParaRPr>
          </a:p>
          <a:p>
            <a:endParaRPr lang="en-US" altLang="ja-JP" sz="1067" b="1" dirty="0">
              <a:solidFill>
                <a:schemeClr val="tx1"/>
              </a:solidFill>
              <a:latin typeface="+mj-ea"/>
              <a:ea typeface="+mj-ea"/>
            </a:endParaRPr>
          </a:p>
          <a:p>
            <a:r>
              <a:rPr lang="ja-JP" altLang="en-US" sz="1867" b="1" dirty="0">
                <a:solidFill>
                  <a:schemeClr val="tx1"/>
                </a:solidFill>
                <a:latin typeface="+mj-ea"/>
                <a:ea typeface="+mj-ea"/>
              </a:rPr>
              <a:t>一方、右の</a:t>
            </a:r>
            <a:r>
              <a:rPr lang="en-US" altLang="ja-JP" sz="1867" b="1" dirty="0">
                <a:solidFill>
                  <a:schemeClr val="tx1"/>
                </a:solidFill>
                <a:latin typeface="+mj-ea"/>
                <a:ea typeface="+mj-ea"/>
              </a:rPr>
              <a:t>Playbook</a:t>
            </a:r>
            <a:r>
              <a:rPr lang="ja-JP" altLang="en-US" sz="1867" b="1" dirty="0">
                <a:solidFill>
                  <a:schemeClr val="tx1"/>
                </a:solidFill>
                <a:latin typeface="+mj-ea"/>
                <a:ea typeface="+mj-ea"/>
              </a:rPr>
              <a:t>ではホスト名の部分が </a:t>
            </a:r>
            <a:r>
              <a:rPr lang="en-US" altLang="ja-JP" sz="1867" b="1" dirty="0">
                <a:solidFill>
                  <a:schemeClr val="tx1"/>
                </a:solidFill>
                <a:latin typeface="+mj-ea"/>
                <a:ea typeface="+mj-ea"/>
              </a:rPr>
              <a:t>{{ </a:t>
            </a:r>
            <a:r>
              <a:rPr lang="en-US" altLang="ja-JP" sz="1867" b="1" dirty="0" err="1">
                <a:solidFill>
                  <a:schemeClr val="tx1"/>
                </a:solidFill>
                <a:latin typeface="+mj-ea"/>
                <a:ea typeface="+mj-ea"/>
              </a:rPr>
              <a:t>VAR_hostname</a:t>
            </a:r>
            <a:r>
              <a:rPr lang="ja-JP" altLang="en-US" sz="1867" b="1" dirty="0">
                <a:solidFill>
                  <a:schemeClr val="tx1"/>
                </a:solidFill>
                <a:latin typeface="+mj-ea"/>
                <a:ea typeface="+mj-ea"/>
              </a:rPr>
              <a:t> </a:t>
            </a:r>
            <a:r>
              <a:rPr lang="en-US" altLang="ja-JP" sz="1867" b="1" dirty="0">
                <a:solidFill>
                  <a:schemeClr val="tx1"/>
                </a:solidFill>
                <a:latin typeface="+mj-ea"/>
                <a:ea typeface="+mj-ea"/>
              </a:rPr>
              <a:t>}}</a:t>
            </a:r>
            <a:r>
              <a:rPr lang="ja-JP" altLang="en-US" sz="1867" b="1" dirty="0">
                <a:solidFill>
                  <a:schemeClr val="tx1"/>
                </a:solidFill>
                <a:latin typeface="+mj-ea"/>
                <a:ea typeface="+mj-ea"/>
              </a:rPr>
              <a:t> という形式で変数化されています。別途、変数に具体値を設定しておくことで、作業の実行時に変数化された部分を期待する値で置換することができます。</a:t>
            </a:r>
            <a:endParaRPr lang="en-US" altLang="ja-JP" sz="1867" b="1" dirty="0">
              <a:solidFill>
                <a:schemeClr val="tx1"/>
              </a:solidFill>
              <a:latin typeface="+mj-ea"/>
              <a:ea typeface="+mj-ea"/>
            </a:endParaRPr>
          </a:p>
        </p:txBody>
      </p:sp>
      <p:sp>
        <p:nvSpPr>
          <p:cNvPr id="16" name="角丸四角形 15"/>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自動化対象となる作業の分類</a:t>
            </a:r>
          </a:p>
        </p:txBody>
      </p:sp>
      <p:sp>
        <p:nvSpPr>
          <p:cNvPr id="21" name="角丸四角形 20"/>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作業の詳細化</a:t>
            </a:r>
          </a:p>
        </p:txBody>
      </p:sp>
      <p:sp>
        <p:nvSpPr>
          <p:cNvPr id="22" name="角丸四角形 21"/>
          <p:cNvSpPr/>
          <p:nvPr/>
        </p:nvSpPr>
        <p:spPr bwMode="auto">
          <a:xfrm>
            <a:off x="417962" y="3325221"/>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Ansible</a:t>
            </a:r>
            <a:r>
              <a:rPr lang="ja-JP" altLang="en-US" sz="1600" b="1" dirty="0"/>
              <a:t>資材準備</a:t>
            </a:r>
            <a:endParaRPr lang="en-US" altLang="ja-JP" sz="1600" b="1" dirty="0"/>
          </a:p>
          <a:p>
            <a:pPr algn="ctr"/>
            <a:r>
              <a:rPr lang="en-US" altLang="ja-JP" sz="1600" b="1" dirty="0"/>
              <a:t>(Playbook</a:t>
            </a:r>
            <a:r>
              <a:rPr lang="ja-JP" altLang="en-US" sz="1600" b="1" dirty="0"/>
              <a:t>等</a:t>
            </a:r>
            <a:r>
              <a:rPr lang="en-US" altLang="ja-JP" sz="1600" b="1" dirty="0"/>
              <a:t>)</a:t>
            </a:r>
          </a:p>
        </p:txBody>
      </p:sp>
      <p:sp>
        <p:nvSpPr>
          <p:cNvPr id="20" name="正方形/長方形 19"/>
          <p:cNvSpPr/>
          <p:nvPr/>
        </p:nvSpPr>
        <p:spPr bwMode="auto">
          <a:xfrm>
            <a:off x="7862493" y="3755491"/>
            <a:ext cx="3703219" cy="66983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600" b="1" dirty="0">
                <a:latin typeface="Courier New" panose="02070309020205020404" pitchFamily="49" charset="0"/>
                <a:ea typeface="+mj-ea"/>
                <a:cs typeface="Courier New" panose="02070309020205020404" pitchFamily="49" charset="0"/>
              </a:rPr>
              <a:t>-</a:t>
            </a:r>
            <a:r>
              <a:rPr lang="ja-JP" altLang="en-US" sz="1600" b="1" dirty="0">
                <a:latin typeface="Courier New" panose="02070309020205020404" pitchFamily="49" charset="0"/>
                <a:ea typeface="+mj-ea"/>
                <a:cs typeface="Courier New" panose="02070309020205020404" pitchFamily="49" charset="0"/>
              </a:rPr>
              <a:t> </a:t>
            </a:r>
            <a:r>
              <a:rPr lang="en-US" altLang="ja-JP" sz="1600" b="1" dirty="0">
                <a:latin typeface="Courier New" panose="02070309020205020404" pitchFamily="49" charset="0"/>
                <a:ea typeface="+mj-ea"/>
                <a:cs typeface="Courier New" panose="02070309020205020404" pitchFamily="49" charset="0"/>
              </a:rPr>
              <a:t>hostname:</a:t>
            </a:r>
          </a:p>
          <a:p>
            <a:r>
              <a:rPr lang="en-US" altLang="ja-JP" sz="1600" b="1" dirty="0">
                <a:latin typeface="Courier New" panose="02070309020205020404" pitchFamily="49" charset="0"/>
                <a:ea typeface="+mj-ea"/>
                <a:cs typeface="Courier New" panose="02070309020205020404" pitchFamily="49" charset="0"/>
              </a:rPr>
              <a:t>    name: </a:t>
            </a:r>
            <a:r>
              <a:rPr lang="en-US" altLang="ja-JP" sz="1600" b="1" dirty="0">
                <a:solidFill>
                  <a:srgbClr val="FF0000"/>
                </a:solidFill>
                <a:latin typeface="Courier New" panose="02070309020205020404" pitchFamily="49" charset="0"/>
                <a:ea typeface="+mj-ea"/>
                <a:cs typeface="Courier New" panose="02070309020205020404" pitchFamily="49" charset="0"/>
              </a:rPr>
              <a:t>{{ </a:t>
            </a:r>
            <a:r>
              <a:rPr lang="en-US" altLang="ja-JP" sz="1600" b="1" dirty="0" err="1">
                <a:solidFill>
                  <a:srgbClr val="FF0000"/>
                </a:solidFill>
                <a:latin typeface="Courier New" panose="02070309020205020404" pitchFamily="49" charset="0"/>
                <a:ea typeface="+mj-ea"/>
                <a:cs typeface="Courier New" panose="02070309020205020404" pitchFamily="49" charset="0"/>
              </a:rPr>
              <a:t>VAR_hostname</a:t>
            </a:r>
            <a:r>
              <a:rPr lang="en-US" altLang="ja-JP" sz="1600" b="1" dirty="0">
                <a:solidFill>
                  <a:srgbClr val="FF0000"/>
                </a:solidFill>
                <a:latin typeface="Courier New" panose="02070309020205020404" pitchFamily="49" charset="0"/>
                <a:ea typeface="+mj-ea"/>
                <a:cs typeface="Courier New" panose="02070309020205020404" pitchFamily="49" charset="0"/>
              </a:rPr>
              <a:t>}}</a:t>
            </a:r>
            <a:endParaRPr lang="ja-JP" altLang="en-US" sz="1600" b="1" dirty="0">
              <a:solidFill>
                <a:srgbClr val="FF0000"/>
              </a:solidFill>
              <a:latin typeface="Courier New" panose="02070309020205020404" pitchFamily="49" charset="0"/>
              <a:ea typeface="+mj-ea"/>
              <a:cs typeface="Courier New" panose="02070309020205020404" pitchFamily="49" charset="0"/>
            </a:endParaRPr>
          </a:p>
        </p:txBody>
      </p:sp>
      <p:sp>
        <p:nvSpPr>
          <p:cNvPr id="23" name="正方形/長方形 22"/>
          <p:cNvSpPr/>
          <p:nvPr/>
        </p:nvSpPr>
        <p:spPr bwMode="auto">
          <a:xfrm>
            <a:off x="3345887" y="3755491"/>
            <a:ext cx="3703219" cy="66983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600" b="1" dirty="0">
                <a:latin typeface="Courier New" panose="02070309020205020404" pitchFamily="49" charset="0"/>
                <a:ea typeface="+mj-ea"/>
                <a:cs typeface="Courier New" panose="02070309020205020404" pitchFamily="49" charset="0"/>
              </a:rPr>
              <a:t>-</a:t>
            </a:r>
            <a:r>
              <a:rPr lang="ja-JP" altLang="en-US" sz="1600" b="1" dirty="0">
                <a:latin typeface="Courier New" panose="02070309020205020404" pitchFamily="49" charset="0"/>
                <a:ea typeface="+mj-ea"/>
                <a:cs typeface="Courier New" panose="02070309020205020404" pitchFamily="49" charset="0"/>
              </a:rPr>
              <a:t> </a:t>
            </a:r>
            <a:r>
              <a:rPr lang="en-US" altLang="ja-JP" sz="1600" b="1" dirty="0">
                <a:latin typeface="Courier New" panose="02070309020205020404" pitchFamily="49" charset="0"/>
                <a:ea typeface="+mj-ea"/>
                <a:cs typeface="Courier New" panose="02070309020205020404" pitchFamily="49" charset="0"/>
              </a:rPr>
              <a:t>hostname:</a:t>
            </a:r>
          </a:p>
          <a:p>
            <a:r>
              <a:rPr lang="en-US" altLang="ja-JP" sz="1600" b="1" dirty="0">
                <a:latin typeface="Courier New" panose="02070309020205020404" pitchFamily="49" charset="0"/>
                <a:ea typeface="+mj-ea"/>
                <a:cs typeface="Courier New" panose="02070309020205020404" pitchFamily="49" charset="0"/>
              </a:rPr>
              <a:t>    name: web01</a:t>
            </a:r>
            <a:endParaRPr lang="ja-JP" altLang="en-US" sz="1600" b="1" dirty="0">
              <a:solidFill>
                <a:srgbClr val="FF0000"/>
              </a:solidFill>
              <a:latin typeface="Courier New" panose="02070309020205020404" pitchFamily="49" charset="0"/>
              <a:ea typeface="+mj-ea"/>
              <a:cs typeface="Courier New" panose="02070309020205020404" pitchFamily="49" charset="0"/>
            </a:endParaRPr>
          </a:p>
        </p:txBody>
      </p:sp>
      <p:sp>
        <p:nvSpPr>
          <p:cNvPr id="7" name="右矢印 6"/>
          <p:cNvSpPr/>
          <p:nvPr/>
        </p:nvSpPr>
        <p:spPr bwMode="auto">
          <a:xfrm>
            <a:off x="7136592" y="3770639"/>
            <a:ext cx="682467" cy="646176"/>
          </a:xfrm>
          <a:prstGeom prst="rightArrow">
            <a:avLst/>
          </a:prstGeom>
          <a:solidFill>
            <a:schemeClr val="accent2">
              <a:lumMod val="10000"/>
              <a:lumOff val="90000"/>
            </a:schemeClr>
          </a:solidFill>
          <a:ln>
            <a:solidFill>
              <a:schemeClr val="accent2">
                <a:lumMod val="50000"/>
                <a:lumOff val="50000"/>
              </a:schemeClr>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 変数化</a:t>
            </a:r>
          </a:p>
        </p:txBody>
      </p:sp>
      <p:sp>
        <p:nvSpPr>
          <p:cNvPr id="8" name="テキスト ボックス 7"/>
          <p:cNvSpPr txBox="1"/>
          <p:nvPr/>
        </p:nvSpPr>
        <p:spPr>
          <a:xfrm>
            <a:off x="3214965" y="3413799"/>
            <a:ext cx="2194703" cy="338554"/>
          </a:xfrm>
          <a:prstGeom prst="rect">
            <a:avLst/>
          </a:prstGeom>
          <a:noFill/>
        </p:spPr>
        <p:txBody>
          <a:bodyPr wrap="none" rtlCol="0">
            <a:spAutoFit/>
          </a:bodyPr>
          <a:lstStyle/>
          <a:p>
            <a:r>
              <a:rPr lang="ja-JP" altLang="en-US" sz="1600" b="1" dirty="0"/>
              <a:t>変数化前の</a:t>
            </a:r>
            <a:r>
              <a:rPr lang="en-US" altLang="ja-JP" sz="1600" b="1" dirty="0" err="1"/>
              <a:t>Palybook</a:t>
            </a:r>
            <a:endParaRPr lang="ja-JP" altLang="en-US" sz="1600" b="1" dirty="0"/>
          </a:p>
        </p:txBody>
      </p:sp>
      <p:sp>
        <p:nvSpPr>
          <p:cNvPr id="24" name="テキスト ボックス 23"/>
          <p:cNvSpPr txBox="1"/>
          <p:nvPr/>
        </p:nvSpPr>
        <p:spPr>
          <a:xfrm>
            <a:off x="7731570" y="3406334"/>
            <a:ext cx="2194703" cy="338554"/>
          </a:xfrm>
          <a:prstGeom prst="rect">
            <a:avLst/>
          </a:prstGeom>
          <a:noFill/>
        </p:spPr>
        <p:txBody>
          <a:bodyPr wrap="none" rtlCol="0">
            <a:spAutoFit/>
          </a:bodyPr>
          <a:lstStyle/>
          <a:p>
            <a:r>
              <a:rPr lang="ja-JP" altLang="en-US" sz="1600" b="1" dirty="0"/>
              <a:t>変数化後の</a:t>
            </a:r>
            <a:r>
              <a:rPr lang="en-US" altLang="ja-JP" sz="1600" b="1" dirty="0" err="1"/>
              <a:t>Palybook</a:t>
            </a:r>
            <a:endParaRPr lang="ja-JP" altLang="en-US" sz="1600" b="1" dirty="0"/>
          </a:p>
        </p:txBody>
      </p:sp>
      <p:sp>
        <p:nvSpPr>
          <p:cNvPr id="25" name="正方形/長方形 24"/>
          <p:cNvSpPr/>
          <p:nvPr/>
        </p:nvSpPr>
        <p:spPr bwMode="auto">
          <a:xfrm>
            <a:off x="3013449" y="814630"/>
            <a:ext cx="8937251" cy="497431"/>
          </a:xfrm>
          <a:prstGeom prst="rect">
            <a:avLst/>
          </a:prstGeom>
          <a:solidFill>
            <a:schemeClr val="accent2">
              <a:lumMod val="10000"/>
              <a:lumOff val="9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② </a:t>
            </a:r>
            <a:r>
              <a:rPr lang="ja-JP" altLang="en-US" sz="2400" b="1" dirty="0">
                <a:latin typeface="+mj-ea"/>
              </a:rPr>
              <a:t>作業の実施ごとに変わる値は、変数化しておく</a:t>
            </a:r>
            <a:endParaRPr lang="en-US" altLang="ja-JP" sz="2400" b="1" dirty="0">
              <a:latin typeface="+mj-ea"/>
            </a:endParaRPr>
          </a:p>
        </p:txBody>
      </p:sp>
      <p:sp>
        <p:nvSpPr>
          <p:cNvPr id="26" name="角丸四角形 25"/>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Tree>
    <p:extLst>
      <p:ext uri="{BB962C8B-B14F-4D97-AF65-F5344CB8AC3E}">
        <p14:creationId xmlns:p14="http://schemas.microsoft.com/office/powerpoint/2010/main" val="750553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本書の目的</a:t>
            </a:r>
          </a:p>
        </p:txBody>
      </p:sp>
      <p:sp>
        <p:nvSpPr>
          <p:cNvPr id="3" name="コンテンツ プレースホルダー 2"/>
          <p:cNvSpPr>
            <a:spLocks noGrp="1"/>
          </p:cNvSpPr>
          <p:nvPr>
            <p:ph sz="quarter" idx="10"/>
          </p:nvPr>
        </p:nvSpPr>
        <p:spPr/>
        <p:txBody>
          <a:bodyPr>
            <a:noAutofit/>
          </a:bodyPr>
          <a:lstStyle/>
          <a:p>
            <a:pPr marL="0" indent="0">
              <a:buNone/>
            </a:pPr>
            <a:r>
              <a:rPr kumimoji="1" lang="ja-JP" altLang="en-US" sz="2400" dirty="0"/>
              <a:t>現場の</a:t>
            </a:r>
            <a:r>
              <a:rPr kumimoji="1" lang="en-US" altLang="ja-JP" sz="2400" dirty="0"/>
              <a:t>IT</a:t>
            </a:r>
            <a:r>
              <a:rPr kumimoji="1" lang="ja-JP" altLang="en-US" sz="2400" dirty="0"/>
              <a:t>エンジニアは、非効率な</a:t>
            </a:r>
            <a:r>
              <a:rPr lang="ja-JP" altLang="en-US" sz="2400" dirty="0"/>
              <a:t>システム構築・運用に苦しんでいます。このような状況を改善するためには効率化が必要ですが、どのように取り掛かればよいか、迷われている方も多いと思います。</a:t>
            </a:r>
            <a:endParaRPr lang="en-US" altLang="ja-JP" sz="2400" dirty="0"/>
          </a:p>
          <a:p>
            <a:pPr marL="0" indent="0">
              <a:buNone/>
            </a:pPr>
            <a:endParaRPr lang="en-US" altLang="ja-JP" sz="1400" dirty="0"/>
          </a:p>
          <a:p>
            <a:pPr marL="0" indent="0">
              <a:buNone/>
            </a:pPr>
            <a:r>
              <a:rPr lang="ja-JP" altLang="en-US" sz="2400" dirty="0"/>
              <a:t>本書では、オンプレミスの環境で、どのような障壁を取り払って、自動化</a:t>
            </a:r>
            <a:r>
              <a:rPr lang="en-US" altLang="ja-JP" sz="2400" dirty="0"/>
              <a:t>/</a:t>
            </a:r>
            <a:r>
              <a:rPr lang="ja-JP" altLang="en-US" sz="2400" dirty="0"/>
              <a:t>効率化の準備を進めていくのかを、以下の</a:t>
            </a:r>
            <a:r>
              <a:rPr lang="en-US" altLang="ja-JP" sz="2400" dirty="0"/>
              <a:t>3</a:t>
            </a:r>
            <a:r>
              <a:rPr lang="ja-JP" altLang="en-US" sz="2400" dirty="0"/>
              <a:t>つのステップ</a:t>
            </a:r>
            <a:r>
              <a:rPr lang="en-US" altLang="ja-JP" sz="2400" dirty="0"/>
              <a:t>(</a:t>
            </a:r>
            <a:r>
              <a:rPr lang="ja-JP" altLang="en-US" sz="2400" dirty="0"/>
              <a:t>通称：</a:t>
            </a:r>
            <a:r>
              <a:rPr lang="en-US" altLang="ja-JP" sz="2400" b="1" dirty="0">
                <a:solidFill>
                  <a:srgbClr val="FF0000"/>
                </a:solidFill>
              </a:rPr>
              <a:t>PSSO</a:t>
            </a:r>
            <a:r>
              <a:rPr lang="ja-JP" altLang="en-US" sz="2400" b="1" dirty="0">
                <a:solidFill>
                  <a:srgbClr val="FF0000"/>
                </a:solidFill>
              </a:rPr>
              <a:t>メソッド</a:t>
            </a:r>
            <a:r>
              <a:rPr lang="en-US" altLang="ja-JP" sz="2400" dirty="0"/>
              <a:t>)</a:t>
            </a:r>
            <a:r>
              <a:rPr lang="ja-JP" altLang="en-US" sz="2400" dirty="0"/>
              <a:t>で分かりやすく解説します。</a:t>
            </a:r>
            <a:endParaRPr lang="en-US" altLang="ja-JP" sz="2400" dirty="0"/>
          </a:p>
          <a:p>
            <a:pPr marL="0" indent="0">
              <a:buNone/>
            </a:pPr>
            <a:endParaRPr lang="en-US" altLang="ja-JP" sz="1100" dirty="0"/>
          </a:p>
          <a:p>
            <a:pPr marL="0" indent="0">
              <a:buNone/>
            </a:pPr>
            <a:r>
              <a:rPr lang="ja-JP" altLang="en-US" sz="2400" dirty="0"/>
              <a:t>　</a:t>
            </a:r>
            <a:r>
              <a:rPr lang="en-US" altLang="ja-JP" sz="2400" dirty="0"/>
              <a:t>Step 1</a:t>
            </a:r>
            <a:r>
              <a:rPr lang="ja-JP" altLang="en-US" sz="2400" dirty="0"/>
              <a:t>：設計情報の一元管理</a:t>
            </a:r>
          </a:p>
          <a:p>
            <a:pPr marL="0" indent="0">
              <a:buNone/>
            </a:pPr>
            <a:r>
              <a:rPr lang="ja-JP" altLang="en-US" sz="2400" dirty="0"/>
              <a:t>　</a:t>
            </a:r>
            <a:r>
              <a:rPr lang="en-US" altLang="ja-JP" sz="2400" dirty="0"/>
              <a:t>Step 2</a:t>
            </a:r>
            <a:r>
              <a:rPr lang="ja-JP" altLang="en-US" sz="2400" dirty="0"/>
              <a:t>：自動実行の実現</a:t>
            </a:r>
          </a:p>
          <a:p>
            <a:pPr marL="0" indent="0">
              <a:buNone/>
            </a:pPr>
            <a:r>
              <a:rPr lang="ja-JP" altLang="en-US" sz="2400" dirty="0"/>
              <a:t>　</a:t>
            </a:r>
            <a:r>
              <a:rPr lang="en-US" altLang="ja-JP" sz="2400" dirty="0"/>
              <a:t>Step 3</a:t>
            </a:r>
            <a:r>
              <a:rPr lang="ja-JP" altLang="en-US" sz="2400" dirty="0"/>
              <a:t>：設計情報と自動実行の相互連携</a:t>
            </a:r>
          </a:p>
          <a:p>
            <a:pPr marL="0" indent="0">
              <a:buNone/>
            </a:pPr>
            <a:r>
              <a:rPr kumimoji="1" lang="en-US" altLang="ja-JP" sz="2400" dirty="0"/>
              <a:t/>
            </a:r>
            <a:br>
              <a:rPr kumimoji="1" lang="en-US" altLang="ja-JP" sz="2400" dirty="0"/>
            </a:br>
            <a:r>
              <a:rPr kumimoji="1" lang="ja-JP" altLang="en-US" sz="2400" dirty="0"/>
              <a:t>また、自動化</a:t>
            </a:r>
            <a:r>
              <a:rPr kumimoji="1" lang="en-US" altLang="ja-JP" sz="2400" dirty="0"/>
              <a:t>/</a:t>
            </a:r>
            <a:r>
              <a:rPr kumimoji="1" lang="ja-JP" altLang="en-US" sz="2400" dirty="0"/>
              <a:t>効率化の見積もりを行えるようにするために、自動化後のプロセスと成果物の変化をフェーズごとに整理しています。</a:t>
            </a:r>
            <a:endParaRPr kumimoji="1" lang="en-US" altLang="ja-JP" sz="2400" dirty="0"/>
          </a:p>
        </p:txBody>
      </p:sp>
    </p:spTree>
    <p:extLst>
      <p:ext uri="{BB962C8B-B14F-4D97-AF65-F5344CB8AC3E}">
        <p14:creationId xmlns:p14="http://schemas.microsoft.com/office/powerpoint/2010/main" val="38656436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2</a:t>
            </a:r>
            <a:r>
              <a:rPr lang="ja-JP" altLang="en-US" dirty="0"/>
              <a:t>：自動実行の実現</a:t>
            </a:r>
            <a:endParaRPr kumimoji="1" lang="ja-JP" altLang="en-US" dirty="0"/>
          </a:p>
        </p:txBody>
      </p:sp>
      <p:graphicFrame>
        <p:nvGraphicFramePr>
          <p:cNvPr id="79" name="表 78"/>
          <p:cNvGraphicFramePr>
            <a:graphicFrameLocks noGrp="1"/>
          </p:cNvGraphicFramePr>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a:latin typeface="Meiryo UI" panose="020B0604030504040204" pitchFamily="50" charset="-128"/>
                          <a:ea typeface="Meiryo UI" panose="020B0604030504040204" pitchFamily="50" charset="-128"/>
                          <a:cs typeface="Meiryo UI" panose="020B0604030504040204" pitchFamily="50" charset="-128"/>
                        </a:rPr>
                        <a:t>実施するタスク</a:t>
                      </a: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80" name="下矢印 179"/>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3" name="下矢印 182"/>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5" name="下矢印 184"/>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下矢印 16"/>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4" name="角丸四角形 183"/>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ジョブフロー構築</a:t>
            </a:r>
            <a:endParaRPr lang="en-US" altLang="ja-JP" sz="1600" b="1" dirty="0"/>
          </a:p>
          <a:p>
            <a:pPr algn="ctr"/>
            <a:r>
              <a:rPr lang="en-US" altLang="ja-JP" sz="1600" b="1" dirty="0" smtClean="0"/>
              <a:t>(Conductor)</a:t>
            </a:r>
            <a:endParaRPr lang="ja-JP" altLang="en-US" sz="1600" b="1" dirty="0"/>
          </a:p>
        </p:txBody>
      </p:sp>
      <p:sp>
        <p:nvSpPr>
          <p:cNvPr id="187" name="角丸四角形 186"/>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ジョブフロー実行</a:t>
            </a:r>
            <a:endParaRPr lang="en-US" altLang="ja-JP" sz="1600" b="1" dirty="0"/>
          </a:p>
          <a:p>
            <a:pPr algn="ctr"/>
            <a:r>
              <a:rPr lang="en-US" altLang="ja-JP" sz="1600" b="1" dirty="0" smtClean="0"/>
              <a:t>(Conductor)</a:t>
            </a:r>
            <a:endParaRPr lang="en-US" altLang="ja-JP" sz="1600" b="1" dirty="0"/>
          </a:p>
          <a:p>
            <a:pPr algn="ctr"/>
            <a:r>
              <a:rPr lang="ja-JP" altLang="en-US" sz="1067" b="1" dirty="0"/>
              <a:t>ここではパラメータは手動登録</a:t>
            </a:r>
            <a:endParaRPr lang="en-US" altLang="ja-JP" sz="1067" b="1" dirty="0"/>
          </a:p>
        </p:txBody>
      </p:sp>
      <p:sp>
        <p:nvSpPr>
          <p:cNvPr id="19" name="正方形/長方形 18"/>
          <p:cNvSpPr/>
          <p:nvPr/>
        </p:nvSpPr>
        <p:spPr bwMode="auto">
          <a:xfrm>
            <a:off x="3013449" y="1312061"/>
            <a:ext cx="8937252" cy="514394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ja-JP" altLang="en-US" sz="1867" b="1" dirty="0">
                <a:solidFill>
                  <a:schemeClr val="tx1"/>
                </a:solidFill>
                <a:latin typeface="+mj-ea"/>
                <a:ea typeface="+mj-ea"/>
              </a:rPr>
              <a:t>自動実行する作業を整理すると、同じような作業を何度も実施していることがあります。この場合は「繰り返し」を利用すると簡潔になります。</a:t>
            </a:r>
            <a:r>
              <a:rPr lang="en-US" altLang="ja-JP" sz="1867" b="1" dirty="0" err="1">
                <a:solidFill>
                  <a:schemeClr val="tx1"/>
                </a:solidFill>
                <a:latin typeface="+mj-ea"/>
                <a:ea typeface="+mj-ea"/>
              </a:rPr>
              <a:t>Ansible</a:t>
            </a:r>
            <a:r>
              <a:rPr lang="ja-JP" altLang="en-US" sz="1867" b="1" dirty="0">
                <a:solidFill>
                  <a:schemeClr val="tx1"/>
                </a:solidFill>
                <a:latin typeface="+mj-ea"/>
                <a:ea typeface="+mj-ea"/>
              </a:rPr>
              <a:t>の</a:t>
            </a:r>
            <a:r>
              <a:rPr lang="en-US" altLang="ja-JP" sz="1867" b="1" dirty="0">
                <a:solidFill>
                  <a:schemeClr val="tx1"/>
                </a:solidFill>
                <a:latin typeface="+mj-ea"/>
                <a:ea typeface="+mj-ea"/>
              </a:rPr>
              <a:t>Playbook</a:t>
            </a:r>
            <a:r>
              <a:rPr lang="ja-JP" altLang="en-US" sz="1867" b="1" dirty="0">
                <a:solidFill>
                  <a:schemeClr val="tx1"/>
                </a:solidFill>
                <a:latin typeface="+mj-ea"/>
                <a:ea typeface="+mj-ea"/>
              </a:rPr>
              <a:t>の場合は、</a:t>
            </a:r>
            <a:r>
              <a:rPr lang="en-US" altLang="ja-JP" sz="1867" b="1" dirty="0">
                <a:solidFill>
                  <a:schemeClr val="tx1"/>
                </a:solidFill>
                <a:latin typeface="+mj-ea"/>
                <a:ea typeface="+mj-ea"/>
              </a:rPr>
              <a:t>loop</a:t>
            </a:r>
            <a:r>
              <a:rPr lang="ja-JP" altLang="en-US" sz="1867" b="1" dirty="0">
                <a:solidFill>
                  <a:schemeClr val="tx1"/>
                </a:solidFill>
                <a:latin typeface="+mj-ea"/>
                <a:ea typeface="+mj-ea"/>
              </a:rPr>
              <a:t>という命令を利用することができます。</a:t>
            </a:r>
            <a:endParaRPr lang="en-US" altLang="ja-JP" sz="1867" b="1" dirty="0">
              <a:solidFill>
                <a:schemeClr val="tx1"/>
              </a:solidFill>
              <a:latin typeface="+mj-ea"/>
              <a:ea typeface="+mj-ea"/>
            </a:endParaRPr>
          </a:p>
          <a:p>
            <a:endParaRPr lang="en-US" altLang="ja-JP" sz="1067" b="1" dirty="0">
              <a:solidFill>
                <a:schemeClr val="tx1"/>
              </a:solidFill>
              <a:latin typeface="+mj-ea"/>
              <a:ea typeface="+mj-ea"/>
            </a:endParaRPr>
          </a:p>
          <a:p>
            <a:r>
              <a:rPr lang="ja-JP" altLang="en-US" sz="1867" b="1" dirty="0">
                <a:solidFill>
                  <a:schemeClr val="tx1"/>
                </a:solidFill>
                <a:latin typeface="+mj-ea"/>
                <a:ea typeface="+mj-ea"/>
              </a:rPr>
              <a:t>以下に、</a:t>
            </a:r>
            <a:r>
              <a:rPr lang="en-US" altLang="ja-JP" sz="1867" b="1" dirty="0">
                <a:solidFill>
                  <a:schemeClr val="tx1"/>
                </a:solidFill>
                <a:latin typeface="+mj-ea"/>
                <a:ea typeface="+mj-ea"/>
              </a:rPr>
              <a:t>/dir1</a:t>
            </a:r>
            <a:r>
              <a:rPr lang="ja-JP" altLang="en-US" sz="1867" b="1" dirty="0">
                <a:solidFill>
                  <a:schemeClr val="tx1"/>
                </a:solidFill>
                <a:latin typeface="+mj-ea"/>
                <a:ea typeface="+mj-ea"/>
              </a:rPr>
              <a:t>と</a:t>
            </a:r>
            <a:r>
              <a:rPr lang="en-US" altLang="ja-JP" sz="1867" b="1" dirty="0">
                <a:solidFill>
                  <a:schemeClr val="tx1"/>
                </a:solidFill>
                <a:latin typeface="+mj-ea"/>
                <a:ea typeface="+mj-ea"/>
              </a:rPr>
              <a:t>/dir2</a:t>
            </a:r>
            <a:r>
              <a:rPr lang="ja-JP" altLang="en-US" sz="1867" b="1" dirty="0">
                <a:solidFill>
                  <a:schemeClr val="tx1"/>
                </a:solidFill>
                <a:latin typeface="+mj-ea"/>
                <a:ea typeface="+mj-ea"/>
              </a:rPr>
              <a:t>と</a:t>
            </a:r>
            <a:r>
              <a:rPr lang="en-US" altLang="ja-JP" sz="1867" b="1" dirty="0">
                <a:solidFill>
                  <a:schemeClr val="tx1"/>
                </a:solidFill>
                <a:latin typeface="+mj-ea"/>
                <a:ea typeface="+mj-ea"/>
              </a:rPr>
              <a:t>/dir3</a:t>
            </a:r>
            <a:r>
              <a:rPr lang="ja-JP" altLang="en-US" sz="1867" b="1" dirty="0">
                <a:solidFill>
                  <a:schemeClr val="tx1"/>
                </a:solidFill>
                <a:latin typeface="+mj-ea"/>
                <a:ea typeface="+mj-ea"/>
              </a:rPr>
              <a:t>の、</a:t>
            </a:r>
            <a:r>
              <a:rPr lang="en-US" altLang="ja-JP" sz="1867" b="1" dirty="0">
                <a:solidFill>
                  <a:schemeClr val="tx1"/>
                </a:solidFill>
                <a:latin typeface="+mj-ea"/>
                <a:ea typeface="+mj-ea"/>
              </a:rPr>
              <a:t>3</a:t>
            </a:r>
            <a:r>
              <a:rPr lang="ja-JP" altLang="en-US" sz="1867" b="1" dirty="0" err="1">
                <a:solidFill>
                  <a:schemeClr val="tx1"/>
                </a:solidFill>
                <a:latin typeface="+mj-ea"/>
                <a:ea typeface="+mj-ea"/>
              </a:rPr>
              <a:t>つの</a:t>
            </a:r>
            <a:r>
              <a:rPr lang="ja-JP" altLang="en-US" sz="1867" b="1" dirty="0">
                <a:solidFill>
                  <a:schemeClr val="tx1"/>
                </a:solidFill>
                <a:latin typeface="+mj-ea"/>
                <a:ea typeface="+mj-ea"/>
              </a:rPr>
              <a:t>ディレクトリを作成する</a:t>
            </a:r>
            <a:r>
              <a:rPr lang="en-US" altLang="ja-JP" sz="1867" b="1" dirty="0">
                <a:solidFill>
                  <a:schemeClr val="tx1"/>
                </a:solidFill>
                <a:latin typeface="+mj-ea"/>
                <a:ea typeface="+mj-ea"/>
              </a:rPr>
              <a:t>Playbook</a:t>
            </a:r>
            <a:r>
              <a:rPr lang="ja-JP" altLang="en-US" sz="1867" b="1" dirty="0">
                <a:solidFill>
                  <a:schemeClr val="tx1"/>
                </a:solidFill>
                <a:latin typeface="+mj-ea"/>
                <a:ea typeface="+mj-ea"/>
              </a:rPr>
              <a:t>の例を示します。左側は同じような処理を</a:t>
            </a:r>
            <a:r>
              <a:rPr lang="en-US" altLang="ja-JP" sz="1867" b="1" dirty="0">
                <a:solidFill>
                  <a:schemeClr val="tx1"/>
                </a:solidFill>
                <a:latin typeface="+mj-ea"/>
                <a:ea typeface="+mj-ea"/>
              </a:rPr>
              <a:t>3</a:t>
            </a:r>
            <a:r>
              <a:rPr lang="ja-JP" altLang="en-US" sz="1867" b="1" dirty="0">
                <a:solidFill>
                  <a:schemeClr val="tx1"/>
                </a:solidFill>
                <a:latin typeface="+mj-ea"/>
                <a:ea typeface="+mj-ea"/>
              </a:rPr>
              <a:t>回記述しています。これに対し、右側は</a:t>
            </a:r>
            <a:r>
              <a:rPr lang="en-US" altLang="ja-JP" sz="1867" b="1" dirty="0">
                <a:solidFill>
                  <a:schemeClr val="tx1"/>
                </a:solidFill>
                <a:latin typeface="+mj-ea"/>
                <a:ea typeface="+mj-ea"/>
              </a:rPr>
              <a:t>loop</a:t>
            </a:r>
            <a:r>
              <a:rPr lang="ja-JP" altLang="en-US" sz="1867" b="1" dirty="0">
                <a:solidFill>
                  <a:schemeClr val="tx1"/>
                </a:solidFill>
                <a:latin typeface="+mj-ea"/>
                <a:ea typeface="+mj-ea"/>
              </a:rPr>
              <a:t>を利用して</a:t>
            </a:r>
            <a:r>
              <a:rPr lang="en-US" altLang="ja-JP" sz="1867" b="1" dirty="0">
                <a:solidFill>
                  <a:schemeClr val="tx1"/>
                </a:solidFill>
                <a:latin typeface="+mj-ea"/>
                <a:ea typeface="+mj-ea"/>
              </a:rPr>
              <a:t>3</a:t>
            </a:r>
            <a:r>
              <a:rPr lang="ja-JP" altLang="en-US" sz="1867" b="1" dirty="0">
                <a:solidFill>
                  <a:schemeClr val="tx1"/>
                </a:solidFill>
                <a:latin typeface="+mj-ea"/>
                <a:ea typeface="+mj-ea"/>
              </a:rPr>
              <a:t>回繰り返しているため簡潔になり、保守性が高まります。</a:t>
            </a:r>
            <a:endParaRPr lang="en-US" altLang="ja-JP" sz="1867" b="1" dirty="0">
              <a:solidFill>
                <a:schemeClr val="tx1"/>
              </a:solidFill>
              <a:latin typeface="+mj-ea"/>
              <a:ea typeface="+mj-ea"/>
            </a:endParaRPr>
          </a:p>
        </p:txBody>
      </p:sp>
      <p:sp>
        <p:nvSpPr>
          <p:cNvPr id="16" name="角丸四角形 15"/>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自動化対象となる作業の分類</a:t>
            </a:r>
          </a:p>
        </p:txBody>
      </p:sp>
      <p:sp>
        <p:nvSpPr>
          <p:cNvPr id="21" name="角丸四角形 20"/>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作業の詳細化</a:t>
            </a:r>
          </a:p>
        </p:txBody>
      </p:sp>
      <p:sp>
        <p:nvSpPr>
          <p:cNvPr id="22" name="角丸四角形 21"/>
          <p:cNvSpPr/>
          <p:nvPr/>
        </p:nvSpPr>
        <p:spPr bwMode="auto">
          <a:xfrm>
            <a:off x="417962" y="3325221"/>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Ansible</a:t>
            </a:r>
            <a:r>
              <a:rPr lang="ja-JP" altLang="en-US" sz="1600" b="1" dirty="0"/>
              <a:t>資材準備</a:t>
            </a:r>
            <a:endParaRPr lang="en-US" altLang="ja-JP" sz="1600" b="1" dirty="0"/>
          </a:p>
          <a:p>
            <a:pPr algn="ctr"/>
            <a:r>
              <a:rPr lang="en-US" altLang="ja-JP" sz="1600" b="1" dirty="0"/>
              <a:t>(Playbook</a:t>
            </a:r>
            <a:r>
              <a:rPr lang="ja-JP" altLang="en-US" sz="1600" b="1" dirty="0"/>
              <a:t>等</a:t>
            </a:r>
            <a:r>
              <a:rPr lang="en-US" altLang="ja-JP" sz="1600" b="1" dirty="0"/>
              <a:t>)</a:t>
            </a:r>
          </a:p>
        </p:txBody>
      </p:sp>
      <p:sp>
        <p:nvSpPr>
          <p:cNvPr id="42" name="正方形/長方形 41"/>
          <p:cNvSpPr/>
          <p:nvPr/>
        </p:nvSpPr>
        <p:spPr bwMode="auto">
          <a:xfrm>
            <a:off x="3328290" y="3791712"/>
            <a:ext cx="3550537" cy="261013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600" b="1" dirty="0">
                <a:latin typeface="Courier New" panose="02070309020205020404" pitchFamily="49" charset="0"/>
                <a:ea typeface="+mj-ea"/>
                <a:cs typeface="Courier New" panose="02070309020205020404" pitchFamily="49" charset="0"/>
              </a:rPr>
              <a:t>- file:</a:t>
            </a:r>
          </a:p>
          <a:p>
            <a:r>
              <a:rPr lang="en-US" altLang="ja-JP" sz="1600" b="1" dirty="0">
                <a:latin typeface="Courier New" panose="02070309020205020404" pitchFamily="49" charset="0"/>
                <a:ea typeface="+mj-ea"/>
                <a:cs typeface="Courier New" panose="02070309020205020404" pitchFamily="49" charset="0"/>
              </a:rPr>
              <a:t>    path: /dir1</a:t>
            </a:r>
          </a:p>
          <a:p>
            <a:r>
              <a:rPr lang="en-US" altLang="ja-JP" sz="1600" b="1" dirty="0">
                <a:latin typeface="Courier New" panose="02070309020205020404" pitchFamily="49" charset="0"/>
                <a:ea typeface="+mj-ea"/>
                <a:cs typeface="Courier New" panose="02070309020205020404" pitchFamily="49" charset="0"/>
              </a:rPr>
              <a:t>    state: directory</a:t>
            </a:r>
          </a:p>
          <a:p>
            <a:endParaRPr lang="en-US" altLang="ja-JP" sz="1067" b="1" dirty="0">
              <a:latin typeface="Courier New" panose="02070309020205020404" pitchFamily="49" charset="0"/>
              <a:ea typeface="+mj-ea"/>
              <a:cs typeface="Courier New" panose="02070309020205020404" pitchFamily="49" charset="0"/>
            </a:endParaRPr>
          </a:p>
          <a:p>
            <a:r>
              <a:rPr lang="en-US" altLang="ja-JP" sz="1600" b="1" dirty="0">
                <a:latin typeface="Courier New" panose="02070309020205020404" pitchFamily="49" charset="0"/>
                <a:ea typeface="+mj-ea"/>
                <a:cs typeface="Courier New" panose="02070309020205020404" pitchFamily="49" charset="0"/>
              </a:rPr>
              <a:t>- file:</a:t>
            </a:r>
          </a:p>
          <a:p>
            <a:r>
              <a:rPr lang="en-US" altLang="ja-JP" sz="1600" b="1" dirty="0">
                <a:latin typeface="Courier New" panose="02070309020205020404" pitchFamily="49" charset="0"/>
                <a:ea typeface="+mj-ea"/>
                <a:cs typeface="Courier New" panose="02070309020205020404" pitchFamily="49" charset="0"/>
              </a:rPr>
              <a:t>    path: /dir2</a:t>
            </a:r>
          </a:p>
          <a:p>
            <a:r>
              <a:rPr lang="en-US" altLang="ja-JP" sz="1600" b="1" dirty="0">
                <a:latin typeface="Courier New" panose="02070309020205020404" pitchFamily="49" charset="0"/>
                <a:ea typeface="+mj-ea"/>
                <a:cs typeface="Courier New" panose="02070309020205020404" pitchFamily="49" charset="0"/>
              </a:rPr>
              <a:t>    state: directory</a:t>
            </a:r>
          </a:p>
          <a:p>
            <a:endParaRPr lang="en-US" altLang="ja-JP" sz="1067" b="1" dirty="0">
              <a:latin typeface="Courier New" panose="02070309020205020404" pitchFamily="49" charset="0"/>
              <a:ea typeface="+mj-ea"/>
              <a:cs typeface="Courier New" panose="02070309020205020404" pitchFamily="49" charset="0"/>
            </a:endParaRPr>
          </a:p>
          <a:p>
            <a:r>
              <a:rPr lang="en-US" altLang="ja-JP" sz="1600" b="1" dirty="0">
                <a:latin typeface="Courier New" panose="02070309020205020404" pitchFamily="49" charset="0"/>
                <a:ea typeface="+mj-ea"/>
                <a:cs typeface="Courier New" panose="02070309020205020404" pitchFamily="49" charset="0"/>
              </a:rPr>
              <a:t>- file:</a:t>
            </a:r>
          </a:p>
          <a:p>
            <a:r>
              <a:rPr lang="en-US" altLang="ja-JP" sz="1600" b="1" dirty="0">
                <a:latin typeface="Courier New" panose="02070309020205020404" pitchFamily="49" charset="0"/>
                <a:ea typeface="+mj-ea"/>
                <a:cs typeface="Courier New" panose="02070309020205020404" pitchFamily="49" charset="0"/>
              </a:rPr>
              <a:t>    path: /dir3</a:t>
            </a:r>
          </a:p>
          <a:p>
            <a:r>
              <a:rPr lang="en-US" altLang="ja-JP" sz="1600" b="1" dirty="0">
                <a:latin typeface="Courier New" panose="02070309020205020404" pitchFamily="49" charset="0"/>
                <a:ea typeface="+mj-ea"/>
                <a:cs typeface="Courier New" panose="02070309020205020404" pitchFamily="49" charset="0"/>
              </a:rPr>
              <a:t>    state: directory</a:t>
            </a:r>
          </a:p>
        </p:txBody>
      </p:sp>
      <p:sp>
        <p:nvSpPr>
          <p:cNvPr id="44" name="正方形/長方形 43"/>
          <p:cNvSpPr/>
          <p:nvPr/>
        </p:nvSpPr>
        <p:spPr bwMode="auto">
          <a:xfrm>
            <a:off x="7866741" y="4434155"/>
            <a:ext cx="3825387" cy="1325247"/>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600" b="1" dirty="0">
                <a:latin typeface="Courier New" panose="02070309020205020404" pitchFamily="49" charset="0"/>
                <a:cs typeface="Courier New" panose="02070309020205020404" pitchFamily="49" charset="0"/>
              </a:rPr>
              <a:t>- file:</a:t>
            </a:r>
          </a:p>
          <a:p>
            <a:r>
              <a:rPr lang="en-US" altLang="ja-JP" sz="1600" b="1" dirty="0">
                <a:latin typeface="Courier New" panose="02070309020205020404" pitchFamily="49" charset="0"/>
                <a:cs typeface="Courier New" panose="02070309020205020404" pitchFamily="49" charset="0"/>
              </a:rPr>
              <a:t>    path: ”{{ item }}”</a:t>
            </a:r>
          </a:p>
          <a:p>
            <a:r>
              <a:rPr lang="en-US" altLang="ja-JP" sz="1600" b="1" dirty="0">
                <a:latin typeface="Courier New" panose="02070309020205020404" pitchFamily="49" charset="0"/>
                <a:cs typeface="Courier New" panose="02070309020205020404" pitchFamily="49" charset="0"/>
              </a:rPr>
              <a:t>    state: directory</a:t>
            </a:r>
          </a:p>
          <a:p>
            <a:r>
              <a:rPr lang="en-US" altLang="ja-JP" sz="1600" b="1" dirty="0">
                <a:latin typeface="Courier New" panose="02070309020205020404" pitchFamily="49" charset="0"/>
                <a:cs typeface="Courier New" panose="02070309020205020404" pitchFamily="49" charset="0"/>
              </a:rPr>
              <a:t>  loop: {{ </a:t>
            </a:r>
            <a:r>
              <a:rPr lang="en-US" altLang="ja-JP" sz="1600" b="1" dirty="0" err="1">
                <a:latin typeface="Courier New" panose="02070309020205020404" pitchFamily="49" charset="0"/>
                <a:cs typeface="Courier New" panose="02070309020205020404" pitchFamily="49" charset="0"/>
              </a:rPr>
              <a:t>VAR_dirs</a:t>
            </a:r>
            <a:r>
              <a:rPr lang="en-US" altLang="ja-JP" sz="1600" b="1" dirty="0">
                <a:latin typeface="Courier New" panose="02070309020205020404" pitchFamily="49" charset="0"/>
                <a:cs typeface="Courier New" panose="02070309020205020404" pitchFamily="49" charset="0"/>
              </a:rPr>
              <a:t> }}</a:t>
            </a:r>
          </a:p>
        </p:txBody>
      </p:sp>
      <p:sp>
        <p:nvSpPr>
          <p:cNvPr id="45" name="右矢印 44"/>
          <p:cNvSpPr/>
          <p:nvPr/>
        </p:nvSpPr>
        <p:spPr bwMode="auto">
          <a:xfrm>
            <a:off x="6960235" y="4829064"/>
            <a:ext cx="825099" cy="646176"/>
          </a:xfrm>
          <a:prstGeom prst="rightArrow">
            <a:avLst/>
          </a:prstGeom>
          <a:solidFill>
            <a:schemeClr val="accent2">
              <a:lumMod val="10000"/>
              <a:lumOff val="90000"/>
            </a:schemeClr>
          </a:solidFill>
          <a:ln>
            <a:solidFill>
              <a:schemeClr val="accent2">
                <a:lumMod val="50000"/>
                <a:lumOff val="50000"/>
              </a:schemeClr>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 繰り返し</a:t>
            </a:r>
          </a:p>
        </p:txBody>
      </p:sp>
      <p:sp>
        <p:nvSpPr>
          <p:cNvPr id="46" name="テキスト ボックス 45"/>
          <p:cNvSpPr txBox="1"/>
          <p:nvPr/>
        </p:nvSpPr>
        <p:spPr>
          <a:xfrm>
            <a:off x="7693514" y="4119108"/>
            <a:ext cx="3015441" cy="338554"/>
          </a:xfrm>
          <a:prstGeom prst="rect">
            <a:avLst/>
          </a:prstGeom>
          <a:noFill/>
        </p:spPr>
        <p:txBody>
          <a:bodyPr wrap="none" rtlCol="0">
            <a:spAutoFit/>
          </a:bodyPr>
          <a:lstStyle/>
          <a:p>
            <a:r>
              <a:rPr lang="ja-JP" altLang="en-US" sz="1600" b="1" dirty="0"/>
              <a:t>繰り返しを利用した</a:t>
            </a:r>
            <a:r>
              <a:rPr lang="en-US" altLang="ja-JP" sz="1600" b="1" dirty="0" err="1"/>
              <a:t>Palybook</a:t>
            </a:r>
            <a:endParaRPr lang="ja-JP" altLang="en-US" sz="1600" b="1" dirty="0"/>
          </a:p>
        </p:txBody>
      </p:sp>
      <p:sp>
        <p:nvSpPr>
          <p:cNvPr id="57" name="テキスト ボックス 56"/>
          <p:cNvSpPr txBox="1"/>
          <p:nvPr/>
        </p:nvSpPr>
        <p:spPr>
          <a:xfrm>
            <a:off x="3139332" y="3514698"/>
            <a:ext cx="3630994" cy="338554"/>
          </a:xfrm>
          <a:prstGeom prst="rect">
            <a:avLst/>
          </a:prstGeom>
          <a:noFill/>
        </p:spPr>
        <p:txBody>
          <a:bodyPr wrap="none" rtlCol="0">
            <a:spAutoFit/>
          </a:bodyPr>
          <a:lstStyle/>
          <a:p>
            <a:r>
              <a:rPr lang="ja-JP" altLang="en-US" sz="1600" b="1" dirty="0"/>
              <a:t>繰り返しを利用していない</a:t>
            </a:r>
            <a:r>
              <a:rPr lang="en-US" altLang="ja-JP" sz="1600" b="1" dirty="0" err="1"/>
              <a:t>Palybook</a:t>
            </a:r>
            <a:endParaRPr lang="ja-JP" altLang="en-US" sz="1600" b="1" dirty="0"/>
          </a:p>
        </p:txBody>
      </p:sp>
      <p:sp>
        <p:nvSpPr>
          <p:cNvPr id="20" name="正方形/長方形 19"/>
          <p:cNvSpPr/>
          <p:nvPr/>
        </p:nvSpPr>
        <p:spPr bwMode="auto">
          <a:xfrm>
            <a:off x="3013449" y="814630"/>
            <a:ext cx="8937251" cy="497431"/>
          </a:xfrm>
          <a:prstGeom prst="rect">
            <a:avLst/>
          </a:prstGeom>
          <a:solidFill>
            <a:schemeClr val="accent2">
              <a:lumMod val="10000"/>
              <a:lumOff val="9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③ </a:t>
            </a:r>
            <a:r>
              <a:rPr lang="ja-JP" altLang="en-US" sz="2400" b="1" dirty="0">
                <a:latin typeface="+mj-ea"/>
              </a:rPr>
              <a:t>同じような処理は「繰り返し」で簡潔に</a:t>
            </a:r>
            <a:endParaRPr lang="en-US" altLang="ja-JP" sz="2400" b="1" dirty="0">
              <a:latin typeface="+mj-ea"/>
            </a:endParaRPr>
          </a:p>
        </p:txBody>
      </p:sp>
      <p:sp>
        <p:nvSpPr>
          <p:cNvPr id="23" name="角丸四角形 22"/>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Tree>
    <p:extLst>
      <p:ext uri="{BB962C8B-B14F-4D97-AF65-F5344CB8AC3E}">
        <p14:creationId xmlns:p14="http://schemas.microsoft.com/office/powerpoint/2010/main" val="37389007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2</a:t>
            </a:r>
            <a:r>
              <a:rPr lang="ja-JP" altLang="en-US" dirty="0"/>
              <a:t>：自動実行の実現</a:t>
            </a:r>
            <a:endParaRPr kumimoji="1" lang="ja-JP" altLang="en-US" dirty="0"/>
          </a:p>
        </p:txBody>
      </p:sp>
      <p:graphicFrame>
        <p:nvGraphicFramePr>
          <p:cNvPr id="79" name="表 78"/>
          <p:cNvGraphicFramePr>
            <a:graphicFrameLocks noGrp="1"/>
          </p:cNvGraphicFramePr>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a:latin typeface="Meiryo UI" panose="020B0604030504040204" pitchFamily="50" charset="-128"/>
                          <a:ea typeface="Meiryo UI" panose="020B0604030504040204" pitchFamily="50" charset="-128"/>
                          <a:cs typeface="Meiryo UI" panose="020B0604030504040204" pitchFamily="50" charset="-128"/>
                        </a:rPr>
                        <a:t>実施するタスク</a:t>
                      </a: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80" name="下矢印 179"/>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3" name="下矢印 182"/>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5" name="下矢印 184"/>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下矢印 16"/>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4" name="角丸四角形 183"/>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ジョブフロー構築</a:t>
            </a:r>
            <a:endParaRPr lang="en-US" altLang="ja-JP" sz="1600" b="1" dirty="0"/>
          </a:p>
          <a:p>
            <a:pPr algn="ctr"/>
            <a:r>
              <a:rPr lang="en-US" altLang="ja-JP" sz="1600" b="1" dirty="0" smtClean="0"/>
              <a:t>(Conductor)</a:t>
            </a:r>
            <a:endParaRPr lang="ja-JP" altLang="en-US" sz="1600" b="1" dirty="0"/>
          </a:p>
        </p:txBody>
      </p:sp>
      <p:sp>
        <p:nvSpPr>
          <p:cNvPr id="187" name="角丸四角形 186"/>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ジョブフロー実行</a:t>
            </a:r>
            <a:endParaRPr lang="en-US" altLang="ja-JP" sz="1600" b="1" dirty="0"/>
          </a:p>
          <a:p>
            <a:pPr algn="ctr"/>
            <a:r>
              <a:rPr lang="en-US" altLang="ja-JP" sz="1600" b="1" dirty="0" smtClean="0"/>
              <a:t>(Conductor)</a:t>
            </a:r>
            <a:endParaRPr lang="en-US" altLang="ja-JP" sz="1600" b="1" dirty="0"/>
          </a:p>
          <a:p>
            <a:pPr algn="ctr"/>
            <a:r>
              <a:rPr lang="ja-JP" altLang="en-US" sz="1067" b="1" dirty="0"/>
              <a:t>ここではパラメータは手動登録</a:t>
            </a:r>
            <a:endParaRPr lang="en-US" altLang="ja-JP" sz="1067" b="1" dirty="0"/>
          </a:p>
        </p:txBody>
      </p:sp>
      <p:sp>
        <p:nvSpPr>
          <p:cNvPr id="19" name="正方形/長方形 18"/>
          <p:cNvSpPr/>
          <p:nvPr/>
        </p:nvSpPr>
        <p:spPr bwMode="auto">
          <a:xfrm>
            <a:off x="3013449" y="1312061"/>
            <a:ext cx="8937252" cy="514394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ja-JP" altLang="en-US" sz="1867" b="1" dirty="0">
                <a:solidFill>
                  <a:schemeClr val="tx1"/>
                </a:solidFill>
                <a:latin typeface="+mj-ea"/>
                <a:ea typeface="+mj-ea"/>
              </a:rPr>
              <a:t>複数台のサーバに対して設定ファイルを配布する状況では、設定ファイルの内容はほぼ同じで、一部の設定値だけ異なるということがよくあります。このような場合は「ひな形」を活用して設定ファイルを生成すると効率がよいです。</a:t>
            </a:r>
            <a:endParaRPr lang="en-US" altLang="ja-JP" sz="1867" b="1" dirty="0">
              <a:solidFill>
                <a:schemeClr val="tx1"/>
              </a:solidFill>
              <a:latin typeface="+mj-ea"/>
              <a:ea typeface="+mj-ea"/>
            </a:endParaRPr>
          </a:p>
          <a:p>
            <a:endParaRPr lang="en-US" altLang="ja-JP" sz="1067" b="1" dirty="0">
              <a:solidFill>
                <a:schemeClr val="tx1"/>
              </a:solidFill>
              <a:latin typeface="+mj-ea"/>
              <a:ea typeface="+mj-ea"/>
            </a:endParaRPr>
          </a:p>
          <a:p>
            <a:r>
              <a:rPr lang="en-US" altLang="ja-JP" sz="1867" b="1" dirty="0" err="1">
                <a:solidFill>
                  <a:schemeClr val="tx1"/>
                </a:solidFill>
                <a:latin typeface="+mj-ea"/>
                <a:ea typeface="+mj-ea"/>
              </a:rPr>
              <a:t>Ansible</a:t>
            </a:r>
            <a:r>
              <a:rPr lang="ja-JP" altLang="en-US" sz="1867" b="1" dirty="0">
                <a:solidFill>
                  <a:schemeClr val="tx1"/>
                </a:solidFill>
                <a:latin typeface="+mj-ea"/>
                <a:ea typeface="+mj-ea"/>
              </a:rPr>
              <a:t>では、拡張子が</a:t>
            </a:r>
            <a:r>
              <a:rPr lang="en-US" altLang="ja-JP" sz="1867" b="1" dirty="0">
                <a:solidFill>
                  <a:schemeClr val="tx1"/>
                </a:solidFill>
                <a:latin typeface="+mj-ea"/>
                <a:ea typeface="+mj-ea"/>
              </a:rPr>
              <a:t>.j2</a:t>
            </a:r>
            <a:r>
              <a:rPr lang="ja-JP" altLang="en-US" sz="1867" b="1" dirty="0">
                <a:solidFill>
                  <a:schemeClr val="tx1"/>
                </a:solidFill>
                <a:latin typeface="+mj-ea"/>
                <a:ea typeface="+mj-ea"/>
              </a:rPr>
              <a:t>であるファイルがひな形になります。</a:t>
            </a:r>
            <a:r>
              <a:rPr lang="en-US" altLang="ja-JP" sz="1867" b="1" dirty="0">
                <a:solidFill>
                  <a:schemeClr val="tx1"/>
                </a:solidFill>
                <a:latin typeface="+mj-ea"/>
                <a:ea typeface="+mj-ea"/>
              </a:rPr>
              <a:t>Playbook</a:t>
            </a:r>
            <a:r>
              <a:rPr lang="ja-JP" altLang="en-US" sz="1867" b="1" dirty="0">
                <a:solidFill>
                  <a:schemeClr val="tx1"/>
                </a:solidFill>
                <a:latin typeface="+mj-ea"/>
                <a:ea typeface="+mj-ea"/>
              </a:rPr>
              <a:t>と同様に、ひな形でも変数が利用できます。以下は</a:t>
            </a:r>
            <a:r>
              <a:rPr lang="en-US" altLang="ja-JP" sz="1867" b="1" dirty="0">
                <a:solidFill>
                  <a:schemeClr val="tx1"/>
                </a:solidFill>
                <a:latin typeface="+mj-ea"/>
                <a:ea typeface="+mj-ea"/>
              </a:rPr>
              <a:t>Apache</a:t>
            </a:r>
            <a:r>
              <a:rPr lang="ja-JP" altLang="en-US" sz="1867" b="1" dirty="0">
                <a:solidFill>
                  <a:schemeClr val="tx1"/>
                </a:solidFill>
                <a:latin typeface="+mj-ea"/>
                <a:ea typeface="+mj-ea"/>
              </a:rPr>
              <a:t>の設定ファイルの生成例ですが、青い部分が変数で、赤い部分が生成後に置換された値です。</a:t>
            </a:r>
            <a:endParaRPr lang="en-US" altLang="ja-JP" sz="1867" b="1" dirty="0">
              <a:solidFill>
                <a:schemeClr val="tx1"/>
              </a:solidFill>
              <a:latin typeface="+mj-ea"/>
              <a:ea typeface="+mj-ea"/>
            </a:endParaRPr>
          </a:p>
        </p:txBody>
      </p:sp>
      <p:sp>
        <p:nvSpPr>
          <p:cNvPr id="16" name="角丸四角形 15"/>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自動化対象となる作業の分類</a:t>
            </a:r>
          </a:p>
        </p:txBody>
      </p:sp>
      <p:sp>
        <p:nvSpPr>
          <p:cNvPr id="21" name="角丸四角形 20"/>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作業の詳細化</a:t>
            </a:r>
          </a:p>
        </p:txBody>
      </p:sp>
      <p:sp>
        <p:nvSpPr>
          <p:cNvPr id="22" name="角丸四角形 21"/>
          <p:cNvSpPr/>
          <p:nvPr/>
        </p:nvSpPr>
        <p:spPr bwMode="auto">
          <a:xfrm>
            <a:off x="417962" y="3325221"/>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Ansible</a:t>
            </a:r>
            <a:r>
              <a:rPr lang="ja-JP" altLang="en-US" sz="1600" b="1" dirty="0"/>
              <a:t>資材準備</a:t>
            </a:r>
            <a:endParaRPr lang="en-US" altLang="ja-JP" sz="1600" b="1" dirty="0"/>
          </a:p>
          <a:p>
            <a:pPr algn="ctr"/>
            <a:r>
              <a:rPr lang="en-US" altLang="ja-JP" sz="1600" b="1" dirty="0"/>
              <a:t>(Playbook</a:t>
            </a:r>
            <a:r>
              <a:rPr lang="ja-JP" altLang="en-US" sz="1600" b="1" dirty="0"/>
              <a:t>等</a:t>
            </a:r>
            <a:r>
              <a:rPr lang="en-US" altLang="ja-JP" sz="1600" b="1" dirty="0"/>
              <a:t>)</a:t>
            </a:r>
          </a:p>
        </p:txBody>
      </p:sp>
      <p:sp>
        <p:nvSpPr>
          <p:cNvPr id="42" name="正方形/長方形 41"/>
          <p:cNvSpPr/>
          <p:nvPr/>
        </p:nvSpPr>
        <p:spPr bwMode="auto">
          <a:xfrm>
            <a:off x="3171941" y="4446253"/>
            <a:ext cx="4265179" cy="120228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600" b="1" dirty="0">
                <a:latin typeface="Courier New" panose="02070309020205020404" pitchFamily="49" charset="0"/>
                <a:ea typeface="+mj-ea"/>
                <a:cs typeface="Courier New" panose="02070309020205020404" pitchFamily="49" charset="0"/>
              </a:rPr>
              <a:t>&lt;</a:t>
            </a:r>
            <a:r>
              <a:rPr lang="en-US" altLang="ja-JP" sz="1600" b="1" dirty="0" err="1">
                <a:latin typeface="Courier New" panose="02070309020205020404" pitchFamily="49" charset="0"/>
                <a:ea typeface="+mj-ea"/>
                <a:cs typeface="Courier New" panose="02070309020205020404" pitchFamily="49" charset="0"/>
              </a:rPr>
              <a:t>VirtualHost</a:t>
            </a:r>
            <a:r>
              <a:rPr lang="en-US" altLang="ja-JP" sz="1600" b="1" dirty="0">
                <a:latin typeface="Courier New" panose="02070309020205020404" pitchFamily="49" charset="0"/>
                <a:ea typeface="+mj-ea"/>
                <a:cs typeface="Courier New" panose="02070309020205020404" pitchFamily="49" charset="0"/>
              </a:rPr>
              <a:t> *:80&gt;</a:t>
            </a:r>
          </a:p>
          <a:p>
            <a:r>
              <a:rPr lang="en-US" altLang="ja-JP" sz="1600" b="1" dirty="0">
                <a:latin typeface="Courier New" panose="02070309020205020404" pitchFamily="49" charset="0"/>
                <a:ea typeface="+mj-ea"/>
                <a:cs typeface="Courier New" panose="02070309020205020404" pitchFamily="49" charset="0"/>
              </a:rPr>
              <a:t>  </a:t>
            </a:r>
            <a:r>
              <a:rPr lang="en-US" altLang="ja-JP" sz="1600" b="1" dirty="0" err="1">
                <a:latin typeface="Courier New" panose="02070309020205020404" pitchFamily="49" charset="0"/>
                <a:ea typeface="+mj-ea"/>
                <a:cs typeface="Courier New" panose="02070309020205020404" pitchFamily="49" charset="0"/>
              </a:rPr>
              <a:t>ServerName</a:t>
            </a:r>
            <a:r>
              <a:rPr lang="en-US" altLang="ja-JP" sz="1600" b="1" dirty="0">
                <a:latin typeface="Courier New" panose="02070309020205020404" pitchFamily="49" charset="0"/>
                <a:ea typeface="+mj-ea"/>
                <a:cs typeface="Courier New" panose="02070309020205020404" pitchFamily="49" charset="0"/>
              </a:rPr>
              <a:t> </a:t>
            </a:r>
            <a:r>
              <a:rPr lang="en-US" altLang="ja-JP" sz="1600" b="1" dirty="0">
                <a:solidFill>
                  <a:schemeClr val="accent6">
                    <a:lumMod val="75000"/>
                    <a:lumOff val="25000"/>
                  </a:schemeClr>
                </a:solidFill>
                <a:latin typeface="Courier New" panose="02070309020205020404" pitchFamily="49" charset="0"/>
                <a:ea typeface="+mj-ea"/>
                <a:cs typeface="Courier New" panose="02070309020205020404" pitchFamily="49" charset="0"/>
              </a:rPr>
              <a:t>{{ </a:t>
            </a:r>
            <a:r>
              <a:rPr lang="en-US" altLang="ja-JP" sz="1600" b="1" dirty="0" err="1">
                <a:solidFill>
                  <a:schemeClr val="accent6">
                    <a:lumMod val="75000"/>
                    <a:lumOff val="25000"/>
                  </a:schemeClr>
                </a:solidFill>
                <a:latin typeface="Courier New" panose="02070309020205020404" pitchFamily="49" charset="0"/>
                <a:ea typeface="+mj-ea"/>
                <a:cs typeface="Courier New" panose="02070309020205020404" pitchFamily="49" charset="0"/>
              </a:rPr>
              <a:t>VAR_hostname</a:t>
            </a:r>
            <a:r>
              <a:rPr lang="en-US" altLang="ja-JP" sz="1600" b="1" dirty="0">
                <a:solidFill>
                  <a:schemeClr val="accent6">
                    <a:lumMod val="75000"/>
                    <a:lumOff val="25000"/>
                  </a:schemeClr>
                </a:solidFill>
                <a:latin typeface="Courier New" panose="02070309020205020404" pitchFamily="49" charset="0"/>
                <a:ea typeface="+mj-ea"/>
                <a:cs typeface="Courier New" panose="02070309020205020404" pitchFamily="49" charset="0"/>
              </a:rPr>
              <a:t> }}</a:t>
            </a:r>
          </a:p>
          <a:p>
            <a:r>
              <a:rPr lang="en-US" altLang="ja-JP" sz="1600" b="1" dirty="0">
                <a:latin typeface="Courier New" panose="02070309020205020404" pitchFamily="49" charset="0"/>
                <a:ea typeface="+mj-ea"/>
                <a:cs typeface="Courier New" panose="02070309020205020404" pitchFamily="49" charset="0"/>
              </a:rPr>
              <a:t>  </a:t>
            </a:r>
            <a:r>
              <a:rPr lang="en-US" altLang="ja-JP" sz="1600" b="1" dirty="0" err="1">
                <a:latin typeface="Courier New" panose="02070309020205020404" pitchFamily="49" charset="0"/>
                <a:ea typeface="+mj-ea"/>
                <a:cs typeface="Courier New" panose="02070309020205020404" pitchFamily="49" charset="0"/>
              </a:rPr>
              <a:t>DocumentRoot</a:t>
            </a:r>
            <a:r>
              <a:rPr lang="en-US" altLang="ja-JP" sz="1600" b="1" dirty="0">
                <a:latin typeface="Courier New" panose="02070309020205020404" pitchFamily="49" charset="0"/>
                <a:ea typeface="+mj-ea"/>
                <a:cs typeface="Courier New" panose="02070309020205020404" pitchFamily="49" charset="0"/>
              </a:rPr>
              <a:t> </a:t>
            </a:r>
            <a:r>
              <a:rPr lang="en-US" altLang="ja-JP" sz="1600" b="1" dirty="0">
                <a:solidFill>
                  <a:schemeClr val="accent6">
                    <a:lumMod val="75000"/>
                    <a:lumOff val="25000"/>
                  </a:schemeClr>
                </a:solidFill>
                <a:latin typeface="Courier New" panose="02070309020205020404" pitchFamily="49" charset="0"/>
                <a:ea typeface="+mj-ea"/>
                <a:cs typeface="Courier New" panose="02070309020205020404" pitchFamily="49" charset="0"/>
              </a:rPr>
              <a:t>{{ </a:t>
            </a:r>
            <a:r>
              <a:rPr lang="en-US" altLang="ja-JP" sz="1600" b="1" dirty="0" err="1">
                <a:solidFill>
                  <a:schemeClr val="accent6">
                    <a:lumMod val="75000"/>
                    <a:lumOff val="25000"/>
                  </a:schemeClr>
                </a:solidFill>
                <a:latin typeface="Courier New" panose="02070309020205020404" pitchFamily="49" charset="0"/>
                <a:ea typeface="+mj-ea"/>
                <a:cs typeface="Courier New" panose="02070309020205020404" pitchFamily="49" charset="0"/>
              </a:rPr>
              <a:t>VAR_docroot</a:t>
            </a:r>
            <a:r>
              <a:rPr lang="en-US" altLang="ja-JP" sz="1600" b="1" dirty="0">
                <a:solidFill>
                  <a:schemeClr val="accent6">
                    <a:lumMod val="75000"/>
                    <a:lumOff val="25000"/>
                  </a:schemeClr>
                </a:solidFill>
                <a:latin typeface="Courier New" panose="02070309020205020404" pitchFamily="49" charset="0"/>
                <a:ea typeface="+mj-ea"/>
                <a:cs typeface="Courier New" panose="02070309020205020404" pitchFamily="49" charset="0"/>
              </a:rPr>
              <a:t> }}</a:t>
            </a:r>
          </a:p>
          <a:p>
            <a:r>
              <a:rPr lang="en-US" altLang="ja-JP" sz="1600" b="1" dirty="0">
                <a:latin typeface="Courier New" panose="02070309020205020404" pitchFamily="49" charset="0"/>
                <a:ea typeface="+mj-ea"/>
                <a:cs typeface="Courier New" panose="02070309020205020404" pitchFamily="49" charset="0"/>
              </a:rPr>
              <a:t>&lt;/</a:t>
            </a:r>
            <a:r>
              <a:rPr lang="en-US" altLang="ja-JP" sz="1600" b="1" dirty="0" err="1">
                <a:latin typeface="Courier New" panose="02070309020205020404" pitchFamily="49" charset="0"/>
                <a:ea typeface="+mj-ea"/>
                <a:cs typeface="Courier New" panose="02070309020205020404" pitchFamily="49" charset="0"/>
              </a:rPr>
              <a:t>VirtualHost</a:t>
            </a:r>
            <a:r>
              <a:rPr lang="en-US" altLang="ja-JP" sz="1600" b="1" dirty="0">
                <a:latin typeface="Courier New" panose="02070309020205020404" pitchFamily="49" charset="0"/>
                <a:ea typeface="+mj-ea"/>
                <a:cs typeface="Courier New" panose="02070309020205020404" pitchFamily="49" charset="0"/>
              </a:rPr>
              <a:t>&gt;</a:t>
            </a:r>
          </a:p>
        </p:txBody>
      </p:sp>
      <p:sp>
        <p:nvSpPr>
          <p:cNvPr id="20" name="正方形/長方形 19"/>
          <p:cNvSpPr/>
          <p:nvPr/>
        </p:nvSpPr>
        <p:spPr bwMode="auto">
          <a:xfrm>
            <a:off x="8373415" y="3678337"/>
            <a:ext cx="3448732" cy="120228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600" b="1" dirty="0">
                <a:latin typeface="Courier New" panose="02070309020205020404" pitchFamily="49" charset="0"/>
                <a:ea typeface="+mj-ea"/>
                <a:cs typeface="Courier New" panose="02070309020205020404" pitchFamily="49" charset="0"/>
              </a:rPr>
              <a:t>&lt;</a:t>
            </a:r>
            <a:r>
              <a:rPr lang="en-US" altLang="ja-JP" sz="1600" b="1" dirty="0" err="1">
                <a:latin typeface="Courier New" panose="02070309020205020404" pitchFamily="49" charset="0"/>
                <a:ea typeface="+mj-ea"/>
                <a:cs typeface="Courier New" panose="02070309020205020404" pitchFamily="49" charset="0"/>
              </a:rPr>
              <a:t>VirtualHost</a:t>
            </a:r>
            <a:r>
              <a:rPr lang="en-US" altLang="ja-JP" sz="1600" b="1" dirty="0">
                <a:latin typeface="Courier New" panose="02070309020205020404" pitchFamily="49" charset="0"/>
                <a:ea typeface="+mj-ea"/>
                <a:cs typeface="Courier New" panose="02070309020205020404" pitchFamily="49" charset="0"/>
              </a:rPr>
              <a:t> *:80&gt;</a:t>
            </a:r>
          </a:p>
          <a:p>
            <a:r>
              <a:rPr lang="en-US" altLang="ja-JP" sz="1600" b="1" dirty="0">
                <a:latin typeface="Courier New" panose="02070309020205020404" pitchFamily="49" charset="0"/>
                <a:ea typeface="+mj-ea"/>
                <a:cs typeface="Courier New" panose="02070309020205020404" pitchFamily="49" charset="0"/>
              </a:rPr>
              <a:t>  </a:t>
            </a:r>
            <a:r>
              <a:rPr lang="en-US" altLang="ja-JP" sz="1600" b="1" dirty="0" err="1">
                <a:latin typeface="Courier New" panose="02070309020205020404" pitchFamily="49" charset="0"/>
                <a:ea typeface="+mj-ea"/>
                <a:cs typeface="Courier New" panose="02070309020205020404" pitchFamily="49" charset="0"/>
              </a:rPr>
              <a:t>ServerName</a:t>
            </a:r>
            <a:r>
              <a:rPr lang="en-US" altLang="ja-JP" sz="1600" b="1" dirty="0">
                <a:latin typeface="Courier New" panose="02070309020205020404" pitchFamily="49" charset="0"/>
                <a:ea typeface="+mj-ea"/>
                <a:cs typeface="Courier New" panose="02070309020205020404" pitchFamily="49" charset="0"/>
              </a:rPr>
              <a:t> </a:t>
            </a:r>
            <a:r>
              <a:rPr lang="en-US" altLang="ja-JP" sz="1600" b="1" dirty="0">
                <a:solidFill>
                  <a:srgbClr val="FF0000"/>
                </a:solidFill>
                <a:latin typeface="Courier New" panose="02070309020205020404" pitchFamily="49" charset="0"/>
                <a:ea typeface="+mj-ea"/>
                <a:cs typeface="Courier New" panose="02070309020205020404" pitchFamily="49" charset="0"/>
              </a:rPr>
              <a:t>www.test.com</a:t>
            </a:r>
          </a:p>
          <a:p>
            <a:r>
              <a:rPr lang="en-US" altLang="ja-JP" sz="1600" b="1" dirty="0">
                <a:latin typeface="Courier New" panose="02070309020205020404" pitchFamily="49" charset="0"/>
                <a:ea typeface="+mj-ea"/>
                <a:cs typeface="Courier New" panose="02070309020205020404" pitchFamily="49" charset="0"/>
              </a:rPr>
              <a:t>  </a:t>
            </a:r>
            <a:r>
              <a:rPr lang="en-US" altLang="ja-JP" sz="1600" b="1" dirty="0" err="1">
                <a:latin typeface="Courier New" panose="02070309020205020404" pitchFamily="49" charset="0"/>
                <a:ea typeface="+mj-ea"/>
                <a:cs typeface="Courier New" panose="02070309020205020404" pitchFamily="49" charset="0"/>
              </a:rPr>
              <a:t>DocumentRoot</a:t>
            </a:r>
            <a:r>
              <a:rPr lang="en-US" altLang="ja-JP" sz="1600" b="1" dirty="0">
                <a:latin typeface="Courier New" panose="02070309020205020404" pitchFamily="49" charset="0"/>
                <a:ea typeface="+mj-ea"/>
                <a:cs typeface="Courier New" panose="02070309020205020404" pitchFamily="49" charset="0"/>
              </a:rPr>
              <a:t> </a:t>
            </a:r>
            <a:r>
              <a:rPr lang="en-US" altLang="ja-JP" sz="1600" b="1" dirty="0">
                <a:solidFill>
                  <a:srgbClr val="FF0000"/>
                </a:solidFill>
                <a:latin typeface="Courier New" panose="02070309020205020404" pitchFamily="49" charset="0"/>
                <a:ea typeface="+mj-ea"/>
                <a:cs typeface="Courier New" panose="02070309020205020404" pitchFamily="49" charset="0"/>
              </a:rPr>
              <a:t>/contents</a:t>
            </a:r>
          </a:p>
          <a:p>
            <a:r>
              <a:rPr lang="en-US" altLang="ja-JP" sz="1600" b="1" dirty="0">
                <a:latin typeface="Courier New" panose="02070309020205020404" pitchFamily="49" charset="0"/>
                <a:ea typeface="+mj-ea"/>
                <a:cs typeface="Courier New" panose="02070309020205020404" pitchFamily="49" charset="0"/>
              </a:rPr>
              <a:t>&lt;/</a:t>
            </a:r>
            <a:r>
              <a:rPr lang="en-US" altLang="ja-JP" sz="1600" b="1" dirty="0" err="1">
                <a:latin typeface="Courier New" panose="02070309020205020404" pitchFamily="49" charset="0"/>
                <a:ea typeface="+mj-ea"/>
                <a:cs typeface="Courier New" panose="02070309020205020404" pitchFamily="49" charset="0"/>
              </a:rPr>
              <a:t>VirtualHost</a:t>
            </a:r>
            <a:r>
              <a:rPr lang="en-US" altLang="ja-JP" sz="1600" b="1" dirty="0">
                <a:latin typeface="Courier New" panose="02070309020205020404" pitchFamily="49" charset="0"/>
                <a:ea typeface="+mj-ea"/>
                <a:cs typeface="Courier New" panose="02070309020205020404" pitchFamily="49" charset="0"/>
              </a:rPr>
              <a:t>&gt;</a:t>
            </a:r>
          </a:p>
        </p:txBody>
      </p:sp>
      <p:sp>
        <p:nvSpPr>
          <p:cNvPr id="23" name="右矢印 22"/>
          <p:cNvSpPr/>
          <p:nvPr/>
        </p:nvSpPr>
        <p:spPr bwMode="auto">
          <a:xfrm rot="19800000">
            <a:off x="7561779" y="4280217"/>
            <a:ext cx="716539" cy="646176"/>
          </a:xfrm>
          <a:prstGeom prst="rightArrow">
            <a:avLst/>
          </a:prstGeom>
          <a:solidFill>
            <a:schemeClr val="accent2">
              <a:lumMod val="10000"/>
              <a:lumOff val="90000"/>
            </a:schemeClr>
          </a:solidFill>
          <a:ln>
            <a:solidFill>
              <a:schemeClr val="accent2">
                <a:lumMod val="50000"/>
                <a:lumOff val="50000"/>
              </a:schemeClr>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 生成</a:t>
            </a:r>
          </a:p>
        </p:txBody>
      </p:sp>
      <p:sp>
        <p:nvSpPr>
          <p:cNvPr id="24" name="正方形/長方形 23"/>
          <p:cNvSpPr/>
          <p:nvPr/>
        </p:nvSpPr>
        <p:spPr bwMode="auto">
          <a:xfrm>
            <a:off x="8373414" y="5150600"/>
            <a:ext cx="3448732" cy="120228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600" b="1" dirty="0">
                <a:latin typeface="Courier New" panose="02070309020205020404" pitchFamily="49" charset="0"/>
                <a:ea typeface="+mj-ea"/>
                <a:cs typeface="Courier New" panose="02070309020205020404" pitchFamily="49" charset="0"/>
              </a:rPr>
              <a:t>&lt;</a:t>
            </a:r>
            <a:r>
              <a:rPr lang="en-US" altLang="ja-JP" sz="1600" b="1" dirty="0" err="1">
                <a:latin typeface="Courier New" panose="02070309020205020404" pitchFamily="49" charset="0"/>
                <a:ea typeface="+mj-ea"/>
                <a:cs typeface="Courier New" panose="02070309020205020404" pitchFamily="49" charset="0"/>
              </a:rPr>
              <a:t>VirtualHost</a:t>
            </a:r>
            <a:r>
              <a:rPr lang="en-US" altLang="ja-JP" sz="1600" b="1" dirty="0">
                <a:latin typeface="Courier New" panose="02070309020205020404" pitchFamily="49" charset="0"/>
                <a:ea typeface="+mj-ea"/>
                <a:cs typeface="Courier New" panose="02070309020205020404" pitchFamily="49" charset="0"/>
              </a:rPr>
              <a:t> *:80&gt;</a:t>
            </a:r>
          </a:p>
          <a:p>
            <a:r>
              <a:rPr lang="en-US" altLang="ja-JP" sz="1600" b="1" dirty="0">
                <a:latin typeface="Courier New" panose="02070309020205020404" pitchFamily="49" charset="0"/>
                <a:ea typeface="+mj-ea"/>
                <a:cs typeface="Courier New" panose="02070309020205020404" pitchFamily="49" charset="0"/>
              </a:rPr>
              <a:t>  </a:t>
            </a:r>
            <a:r>
              <a:rPr lang="en-US" altLang="ja-JP" sz="1600" b="1" dirty="0" err="1">
                <a:latin typeface="Courier New" panose="02070309020205020404" pitchFamily="49" charset="0"/>
                <a:ea typeface="+mj-ea"/>
                <a:cs typeface="Courier New" panose="02070309020205020404" pitchFamily="49" charset="0"/>
              </a:rPr>
              <a:t>ServerName</a:t>
            </a:r>
            <a:r>
              <a:rPr lang="en-US" altLang="ja-JP" sz="1600" b="1" dirty="0">
                <a:latin typeface="Courier New" panose="02070309020205020404" pitchFamily="49" charset="0"/>
                <a:ea typeface="+mj-ea"/>
                <a:cs typeface="Courier New" panose="02070309020205020404" pitchFamily="49" charset="0"/>
              </a:rPr>
              <a:t> </a:t>
            </a:r>
            <a:r>
              <a:rPr lang="en-US" altLang="ja-JP" sz="1600" b="1" dirty="0">
                <a:solidFill>
                  <a:srgbClr val="FF0000"/>
                </a:solidFill>
                <a:latin typeface="Courier New" panose="02070309020205020404" pitchFamily="49" charset="0"/>
                <a:ea typeface="+mj-ea"/>
                <a:cs typeface="Courier New" panose="02070309020205020404" pitchFamily="49" charset="0"/>
              </a:rPr>
              <a:t>www.dev.com</a:t>
            </a:r>
          </a:p>
          <a:p>
            <a:r>
              <a:rPr lang="en-US" altLang="ja-JP" sz="1600" b="1" dirty="0">
                <a:latin typeface="Courier New" panose="02070309020205020404" pitchFamily="49" charset="0"/>
                <a:ea typeface="+mj-ea"/>
                <a:cs typeface="Courier New" panose="02070309020205020404" pitchFamily="49" charset="0"/>
              </a:rPr>
              <a:t>  </a:t>
            </a:r>
            <a:r>
              <a:rPr lang="en-US" altLang="ja-JP" sz="1600" b="1" dirty="0" err="1">
                <a:latin typeface="Courier New" panose="02070309020205020404" pitchFamily="49" charset="0"/>
                <a:ea typeface="+mj-ea"/>
                <a:cs typeface="Courier New" panose="02070309020205020404" pitchFamily="49" charset="0"/>
              </a:rPr>
              <a:t>DocumentRoot</a:t>
            </a:r>
            <a:r>
              <a:rPr lang="en-US" altLang="ja-JP" sz="1600" b="1" dirty="0">
                <a:latin typeface="Courier New" panose="02070309020205020404" pitchFamily="49" charset="0"/>
                <a:ea typeface="+mj-ea"/>
                <a:cs typeface="Courier New" panose="02070309020205020404" pitchFamily="49" charset="0"/>
              </a:rPr>
              <a:t> </a:t>
            </a:r>
            <a:r>
              <a:rPr lang="en-US" altLang="ja-JP" sz="1600" b="1" dirty="0">
                <a:solidFill>
                  <a:srgbClr val="FF0000"/>
                </a:solidFill>
                <a:latin typeface="Courier New" panose="02070309020205020404" pitchFamily="49" charset="0"/>
                <a:ea typeface="+mj-ea"/>
                <a:cs typeface="Courier New" panose="02070309020205020404" pitchFamily="49" charset="0"/>
              </a:rPr>
              <a:t>/public</a:t>
            </a:r>
          </a:p>
          <a:p>
            <a:r>
              <a:rPr lang="en-US" altLang="ja-JP" sz="1600" b="1" dirty="0">
                <a:latin typeface="Courier New" panose="02070309020205020404" pitchFamily="49" charset="0"/>
                <a:ea typeface="+mj-ea"/>
                <a:cs typeface="Courier New" panose="02070309020205020404" pitchFamily="49" charset="0"/>
              </a:rPr>
              <a:t>&lt;/</a:t>
            </a:r>
            <a:r>
              <a:rPr lang="en-US" altLang="ja-JP" sz="1600" b="1" dirty="0" err="1">
                <a:latin typeface="Courier New" panose="02070309020205020404" pitchFamily="49" charset="0"/>
                <a:ea typeface="+mj-ea"/>
                <a:cs typeface="Courier New" panose="02070309020205020404" pitchFamily="49" charset="0"/>
              </a:rPr>
              <a:t>VirtualHost</a:t>
            </a:r>
            <a:r>
              <a:rPr lang="en-US" altLang="ja-JP" sz="1600" b="1" dirty="0">
                <a:latin typeface="Courier New" panose="02070309020205020404" pitchFamily="49" charset="0"/>
                <a:ea typeface="+mj-ea"/>
                <a:cs typeface="Courier New" panose="02070309020205020404" pitchFamily="49" charset="0"/>
              </a:rPr>
              <a:t>&gt;</a:t>
            </a:r>
          </a:p>
        </p:txBody>
      </p:sp>
      <p:sp>
        <p:nvSpPr>
          <p:cNvPr id="25" name="テキスト ボックス 24"/>
          <p:cNvSpPr txBox="1"/>
          <p:nvPr/>
        </p:nvSpPr>
        <p:spPr>
          <a:xfrm>
            <a:off x="3027162" y="4094810"/>
            <a:ext cx="2467855" cy="338554"/>
          </a:xfrm>
          <a:prstGeom prst="rect">
            <a:avLst/>
          </a:prstGeom>
          <a:noFill/>
        </p:spPr>
        <p:txBody>
          <a:bodyPr wrap="none" rtlCol="0">
            <a:spAutoFit/>
          </a:bodyPr>
          <a:lstStyle/>
          <a:p>
            <a:r>
              <a:rPr lang="en-US" altLang="ja-JP" sz="1600" b="1" dirty="0"/>
              <a:t>httpd.conf.j2</a:t>
            </a:r>
            <a:r>
              <a:rPr lang="ja-JP" altLang="en-US" sz="1600" b="1" dirty="0"/>
              <a:t> </a:t>
            </a:r>
            <a:r>
              <a:rPr lang="en-US" altLang="ja-JP" sz="1600" b="1" dirty="0"/>
              <a:t>(</a:t>
            </a:r>
            <a:r>
              <a:rPr lang="ja-JP" altLang="en-US" sz="1600" b="1" dirty="0"/>
              <a:t>ひな形</a:t>
            </a:r>
            <a:r>
              <a:rPr lang="en-US" altLang="ja-JP" sz="1600" b="1" dirty="0"/>
              <a:t>)</a:t>
            </a:r>
            <a:endParaRPr lang="ja-JP" altLang="en-US" sz="1600" b="1" dirty="0"/>
          </a:p>
        </p:txBody>
      </p:sp>
      <p:sp>
        <p:nvSpPr>
          <p:cNvPr id="26" name="右矢印 25"/>
          <p:cNvSpPr/>
          <p:nvPr/>
        </p:nvSpPr>
        <p:spPr bwMode="auto">
          <a:xfrm rot="1800000">
            <a:off x="7561776" y="5181255"/>
            <a:ext cx="716539" cy="646176"/>
          </a:xfrm>
          <a:prstGeom prst="rightArrow">
            <a:avLst/>
          </a:prstGeom>
          <a:solidFill>
            <a:schemeClr val="accent2">
              <a:lumMod val="10000"/>
              <a:lumOff val="90000"/>
            </a:schemeClr>
          </a:solidFill>
          <a:ln>
            <a:solidFill>
              <a:schemeClr val="accent2">
                <a:lumMod val="50000"/>
                <a:lumOff val="50000"/>
              </a:schemeClr>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 生成</a:t>
            </a:r>
          </a:p>
        </p:txBody>
      </p:sp>
      <p:sp>
        <p:nvSpPr>
          <p:cNvPr id="27" name="正方形/長方形 26"/>
          <p:cNvSpPr/>
          <p:nvPr/>
        </p:nvSpPr>
        <p:spPr bwMode="auto">
          <a:xfrm>
            <a:off x="3013449" y="814630"/>
            <a:ext cx="8937251" cy="497431"/>
          </a:xfrm>
          <a:prstGeom prst="rect">
            <a:avLst/>
          </a:prstGeom>
          <a:solidFill>
            <a:schemeClr val="accent2">
              <a:lumMod val="10000"/>
              <a:lumOff val="9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④ </a:t>
            </a:r>
            <a:r>
              <a:rPr lang="ja-JP" altLang="en-US" sz="2400" b="1" dirty="0">
                <a:latin typeface="+mj-ea"/>
              </a:rPr>
              <a:t>定型の設定ファイルは「ひな形」で生成する</a:t>
            </a:r>
            <a:endParaRPr lang="en-US" altLang="ja-JP" sz="2400" b="1" dirty="0">
              <a:latin typeface="+mj-ea"/>
            </a:endParaRPr>
          </a:p>
        </p:txBody>
      </p:sp>
      <p:sp>
        <p:nvSpPr>
          <p:cNvPr id="28" name="角丸四角形 27"/>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Tree>
    <p:extLst>
      <p:ext uri="{BB962C8B-B14F-4D97-AF65-F5344CB8AC3E}">
        <p14:creationId xmlns:p14="http://schemas.microsoft.com/office/powerpoint/2010/main" val="29325330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2</a:t>
            </a:r>
            <a:r>
              <a:rPr lang="ja-JP" altLang="en-US" dirty="0"/>
              <a:t>：自動実行の実現</a:t>
            </a:r>
            <a:endParaRPr kumimoji="1" lang="ja-JP" altLang="en-US" dirty="0"/>
          </a:p>
        </p:txBody>
      </p:sp>
      <p:sp>
        <p:nvSpPr>
          <p:cNvPr id="15" name="Freeform 138"/>
          <p:cNvSpPr>
            <a:spLocks noChangeAspect="1"/>
          </p:cNvSpPr>
          <p:nvPr/>
        </p:nvSpPr>
        <p:spPr bwMode="gray">
          <a:xfrm>
            <a:off x="4355851" y="6022505"/>
            <a:ext cx="85120" cy="78379"/>
          </a:xfrm>
          <a:custGeom>
            <a:avLst/>
            <a:gdLst>
              <a:gd name="T0" fmla="*/ 33 w 214"/>
              <a:gd name="T1" fmla="*/ 196 h 196"/>
              <a:gd name="T2" fmla="*/ 22 w 214"/>
              <a:gd name="T3" fmla="*/ 193 h 196"/>
              <a:gd name="T4" fmla="*/ 6 w 214"/>
              <a:gd name="T5" fmla="*/ 156 h 196"/>
              <a:gd name="T6" fmla="*/ 174 w 214"/>
              <a:gd name="T7" fmla="*/ 5 h 196"/>
              <a:gd name="T8" fmla="*/ 209 w 214"/>
              <a:gd name="T9" fmla="*/ 24 h 196"/>
              <a:gd name="T10" fmla="*/ 190 w 214"/>
              <a:gd name="T11" fmla="*/ 60 h 196"/>
              <a:gd name="T12" fmla="*/ 59 w 214"/>
              <a:gd name="T13" fmla="*/ 178 h 196"/>
              <a:gd name="T14" fmla="*/ 33 w 214"/>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 h="196">
                <a:moveTo>
                  <a:pt x="33" y="196"/>
                </a:moveTo>
                <a:cubicBezTo>
                  <a:pt x="29" y="196"/>
                  <a:pt x="25" y="195"/>
                  <a:pt x="22" y="193"/>
                </a:cubicBezTo>
                <a:cubicBezTo>
                  <a:pt x="7" y="187"/>
                  <a:pt x="0" y="170"/>
                  <a:pt x="6" y="156"/>
                </a:cubicBezTo>
                <a:cubicBezTo>
                  <a:pt x="37" y="83"/>
                  <a:pt x="98" y="28"/>
                  <a:pt x="174" y="5"/>
                </a:cubicBezTo>
                <a:cubicBezTo>
                  <a:pt x="189" y="0"/>
                  <a:pt x="205" y="9"/>
                  <a:pt x="209" y="24"/>
                </a:cubicBezTo>
                <a:cubicBezTo>
                  <a:pt x="214" y="39"/>
                  <a:pt x="205" y="55"/>
                  <a:pt x="190" y="60"/>
                </a:cubicBezTo>
                <a:cubicBezTo>
                  <a:pt x="131" y="78"/>
                  <a:pt x="83" y="121"/>
                  <a:pt x="59" y="178"/>
                </a:cubicBezTo>
                <a:cubicBezTo>
                  <a:pt x="55" y="189"/>
                  <a:pt x="44" y="196"/>
                  <a:pt x="33" y="1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graphicFrame>
        <p:nvGraphicFramePr>
          <p:cNvPr id="79" name="表 78"/>
          <p:cNvGraphicFramePr>
            <a:graphicFrameLocks noGrp="1"/>
          </p:cNvGraphicFramePr>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a:latin typeface="Meiryo UI" panose="020B0604030504040204" pitchFamily="50" charset="-128"/>
                          <a:ea typeface="Meiryo UI" panose="020B0604030504040204" pitchFamily="50" charset="-128"/>
                          <a:cs typeface="Meiryo UI" panose="020B0604030504040204" pitchFamily="50" charset="-128"/>
                        </a:rPr>
                        <a:t>実施するタスク</a:t>
                      </a: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23" name="正方形/長方形 122"/>
          <p:cNvSpPr/>
          <p:nvPr/>
        </p:nvSpPr>
        <p:spPr bwMode="auto">
          <a:xfrm>
            <a:off x="3013449" y="1312061"/>
            <a:ext cx="8937252" cy="830855"/>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2133" b="1" u="sng" dirty="0" err="1">
                <a:latin typeface="+mj-ea"/>
              </a:rPr>
              <a:t>Ansible</a:t>
            </a:r>
            <a:r>
              <a:rPr lang="ja-JP" altLang="en-US" sz="2133" b="1" u="sng" dirty="0">
                <a:latin typeface="+mj-ea"/>
              </a:rPr>
              <a:t>の資材</a:t>
            </a:r>
            <a:r>
              <a:rPr lang="en-US" altLang="ja-JP" sz="2133" b="1" u="sng" dirty="0">
                <a:latin typeface="+mj-ea"/>
              </a:rPr>
              <a:t>(Playbook</a:t>
            </a:r>
            <a:r>
              <a:rPr lang="ja-JP" altLang="en-US" sz="2133" b="1" u="sng" dirty="0">
                <a:latin typeface="+mj-ea"/>
              </a:rPr>
              <a:t>等</a:t>
            </a:r>
            <a:r>
              <a:rPr lang="en-US" altLang="ja-JP" sz="2133" b="1" u="sng" dirty="0">
                <a:latin typeface="+mj-ea"/>
              </a:rPr>
              <a:t>)</a:t>
            </a:r>
            <a:r>
              <a:rPr lang="ja-JP" altLang="en-US" sz="2133" b="1" u="sng" dirty="0">
                <a:latin typeface="+mj-ea"/>
              </a:rPr>
              <a:t>の管理方法について、実際に起きた問題とその解決方法を記載します</a:t>
            </a:r>
            <a:r>
              <a:rPr lang="ja-JP" altLang="en-US" sz="2133" b="1" dirty="0">
                <a:latin typeface="+mj-ea"/>
              </a:rPr>
              <a:t>。</a:t>
            </a:r>
          </a:p>
        </p:txBody>
      </p:sp>
      <p:sp>
        <p:nvSpPr>
          <p:cNvPr id="17" name="下矢印 16"/>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 name="下矢印 17"/>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9" name="下矢印 18"/>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1" name="下矢印 20"/>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2" name="角丸四角形 21"/>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作業の詳細化</a:t>
            </a:r>
          </a:p>
        </p:txBody>
      </p:sp>
      <p:sp>
        <p:nvSpPr>
          <p:cNvPr id="23" name="角丸四角形 22"/>
          <p:cNvSpPr/>
          <p:nvPr/>
        </p:nvSpPr>
        <p:spPr bwMode="auto">
          <a:xfrm>
            <a:off x="417962" y="3325221"/>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Ansible</a:t>
            </a:r>
            <a:r>
              <a:rPr lang="ja-JP" altLang="en-US" sz="1600" b="1" dirty="0"/>
              <a:t>資材準備</a:t>
            </a:r>
            <a:endParaRPr lang="en-US" altLang="ja-JP" sz="1600" b="1" dirty="0"/>
          </a:p>
          <a:p>
            <a:pPr algn="ctr"/>
            <a:r>
              <a:rPr lang="en-US" altLang="ja-JP" sz="1600" b="1" dirty="0"/>
              <a:t>(Playbook</a:t>
            </a:r>
            <a:r>
              <a:rPr lang="ja-JP" altLang="en-US" sz="1600" b="1" dirty="0"/>
              <a:t>等</a:t>
            </a:r>
            <a:r>
              <a:rPr lang="en-US" altLang="ja-JP" sz="1600" b="1" dirty="0"/>
              <a:t>)</a:t>
            </a:r>
          </a:p>
        </p:txBody>
      </p:sp>
      <p:sp>
        <p:nvSpPr>
          <p:cNvPr id="24" name="角丸四角形 23"/>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ジョブフロー構築</a:t>
            </a:r>
            <a:endParaRPr lang="en-US" altLang="ja-JP" sz="1600" b="1" dirty="0"/>
          </a:p>
          <a:p>
            <a:pPr algn="ctr"/>
            <a:r>
              <a:rPr lang="en-US" altLang="ja-JP" sz="1600" b="1" dirty="0" smtClean="0"/>
              <a:t>(Conductor)</a:t>
            </a:r>
            <a:endParaRPr lang="ja-JP" altLang="en-US" sz="1600" b="1" dirty="0"/>
          </a:p>
        </p:txBody>
      </p:sp>
      <p:sp>
        <p:nvSpPr>
          <p:cNvPr id="26" name="角丸四角形 25"/>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ジョブフロー実行</a:t>
            </a:r>
            <a:endParaRPr lang="en-US" altLang="ja-JP" sz="1600" b="1" dirty="0"/>
          </a:p>
          <a:p>
            <a:pPr algn="ctr"/>
            <a:r>
              <a:rPr lang="en-US" altLang="ja-JP" sz="1600" b="1" dirty="0" smtClean="0"/>
              <a:t>(Conductor)</a:t>
            </a:r>
            <a:endParaRPr lang="en-US" altLang="ja-JP" sz="1600" b="1" dirty="0"/>
          </a:p>
          <a:p>
            <a:pPr algn="ctr"/>
            <a:r>
              <a:rPr lang="ja-JP" altLang="en-US" sz="1067" b="1" dirty="0"/>
              <a:t>ここではパラメータは手動登録</a:t>
            </a:r>
            <a:endParaRPr lang="en-US" altLang="ja-JP" sz="1067" b="1" dirty="0"/>
          </a:p>
        </p:txBody>
      </p:sp>
      <p:sp>
        <p:nvSpPr>
          <p:cNvPr id="27" name="角丸四角形 26"/>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自動化対象となる作業の分類</a:t>
            </a:r>
          </a:p>
        </p:txBody>
      </p:sp>
      <p:sp>
        <p:nvSpPr>
          <p:cNvPr id="25" name="正方形/長方形 24"/>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29" name="正方形/長方形 28"/>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2400" b="1" dirty="0">
                <a:latin typeface="+mj-ea"/>
                <a:ea typeface="+mj-ea"/>
              </a:rPr>
              <a:t>Appendix</a:t>
            </a:r>
            <a:r>
              <a:rPr lang="ja-JP" altLang="en-US" sz="2400" b="1" dirty="0">
                <a:latin typeface="+mj-ea"/>
                <a:ea typeface="+mj-ea"/>
              </a:rPr>
              <a:t>：</a:t>
            </a:r>
            <a:r>
              <a:rPr lang="en-US" altLang="ja-JP" sz="2400" b="1" dirty="0">
                <a:latin typeface="+mj-ea"/>
                <a:ea typeface="+mj-ea"/>
              </a:rPr>
              <a:t>playbook</a:t>
            </a:r>
            <a:r>
              <a:rPr lang="ja-JP" altLang="en-US" sz="2400" b="1" dirty="0">
                <a:latin typeface="+mj-ea"/>
                <a:ea typeface="+mj-ea"/>
              </a:rPr>
              <a:t>の管理方法</a:t>
            </a:r>
          </a:p>
        </p:txBody>
      </p:sp>
      <p:sp>
        <p:nvSpPr>
          <p:cNvPr id="113" name="テキスト ボックス 112"/>
          <p:cNvSpPr txBox="1"/>
          <p:nvPr/>
        </p:nvSpPr>
        <p:spPr>
          <a:xfrm>
            <a:off x="3026835" y="2654767"/>
            <a:ext cx="8923865" cy="1077026"/>
          </a:xfrm>
          <a:prstGeom prst="rect">
            <a:avLst/>
          </a:prstGeom>
          <a:solidFill>
            <a:srgbClr val="FFFFCC"/>
          </a:solidFill>
        </p:spPr>
        <p:txBody>
          <a:bodyPr wrap="square" rtlCol="0">
            <a:spAutoFit/>
          </a:bodyPr>
          <a:lstStyle/>
          <a:p>
            <a:r>
              <a:rPr lang="ja-JP" altLang="en-US" sz="2133" b="1" dirty="0">
                <a:latin typeface="+mj-ea"/>
                <a:ea typeface="+mj-ea"/>
              </a:rPr>
              <a:t>         ① 複数のディレクトリにまたがり同じ</a:t>
            </a:r>
            <a:r>
              <a:rPr lang="en-US" altLang="ja-JP" sz="2133" b="1" dirty="0">
                <a:latin typeface="+mj-ea"/>
                <a:ea typeface="+mj-ea"/>
              </a:rPr>
              <a:t>playbook</a:t>
            </a:r>
            <a:r>
              <a:rPr lang="ja-JP" altLang="en-US" sz="2133" b="1" dirty="0">
                <a:latin typeface="+mj-ea"/>
                <a:ea typeface="+mj-ea"/>
              </a:rPr>
              <a:t>が存在する</a:t>
            </a:r>
            <a:endParaRPr lang="en-US" altLang="ja-JP" sz="2133" b="1" dirty="0">
              <a:latin typeface="+mj-ea"/>
              <a:ea typeface="+mj-ea"/>
            </a:endParaRPr>
          </a:p>
          <a:p>
            <a:r>
              <a:rPr lang="ja-JP" altLang="en-US" sz="2133" b="1" dirty="0">
                <a:latin typeface="+mj-ea"/>
                <a:ea typeface="+mj-ea"/>
              </a:rPr>
              <a:t>　　   ② 同じ名前なのに処理内容が違う</a:t>
            </a:r>
            <a:r>
              <a:rPr lang="en-US" altLang="ja-JP" sz="2133" b="1" dirty="0">
                <a:latin typeface="+mj-ea"/>
                <a:ea typeface="+mj-ea"/>
              </a:rPr>
              <a:t>playbook</a:t>
            </a:r>
            <a:r>
              <a:rPr lang="ja-JP" altLang="en-US" sz="2133" b="1" dirty="0">
                <a:latin typeface="+mj-ea"/>
                <a:ea typeface="+mj-ea"/>
              </a:rPr>
              <a:t>が存在する</a:t>
            </a:r>
            <a:endParaRPr lang="en-US" altLang="ja-JP" sz="2133" b="1" dirty="0">
              <a:latin typeface="+mj-ea"/>
              <a:ea typeface="+mj-ea"/>
            </a:endParaRPr>
          </a:p>
          <a:p>
            <a:r>
              <a:rPr lang="ja-JP" altLang="en-US" sz="2133" b="1" dirty="0">
                <a:latin typeface="+mj-ea"/>
              </a:rPr>
              <a:t>　　　</a:t>
            </a:r>
            <a:r>
              <a:rPr lang="ja-JP" altLang="en-US" sz="2133" b="1" dirty="0">
                <a:latin typeface="+mj-ea"/>
                <a:ea typeface="+mj-ea"/>
              </a:rPr>
              <a:t>③ バージョン管理ツールと</a:t>
            </a:r>
            <a:r>
              <a:rPr lang="en-US" altLang="ja-JP" sz="2133" b="1" dirty="0">
                <a:latin typeface="+mj-ea"/>
                <a:ea typeface="+mj-ea"/>
              </a:rPr>
              <a:t>ITA</a:t>
            </a:r>
            <a:r>
              <a:rPr lang="ja-JP" altLang="en-US" sz="2133" b="1" dirty="0">
                <a:latin typeface="+mj-ea"/>
                <a:ea typeface="+mj-ea"/>
              </a:rPr>
              <a:t>で</a:t>
            </a:r>
            <a:r>
              <a:rPr lang="en-US" altLang="ja-JP" sz="2133" b="1" dirty="0">
                <a:latin typeface="+mj-ea"/>
                <a:ea typeface="+mj-ea"/>
              </a:rPr>
              <a:t>playbook</a:t>
            </a:r>
            <a:r>
              <a:rPr lang="ja-JP" altLang="en-US" sz="2133" b="1" dirty="0">
                <a:latin typeface="+mj-ea"/>
                <a:ea typeface="+mj-ea"/>
              </a:rPr>
              <a:t>の内容に差異</a:t>
            </a:r>
            <a:endParaRPr lang="en-US" altLang="ja-JP" sz="2133" b="1" dirty="0">
              <a:latin typeface="+mj-ea"/>
              <a:ea typeface="+mj-ea"/>
            </a:endParaRPr>
          </a:p>
        </p:txBody>
      </p:sp>
      <p:sp>
        <p:nvSpPr>
          <p:cNvPr id="115" name="正方形/長方形 114"/>
          <p:cNvSpPr/>
          <p:nvPr/>
        </p:nvSpPr>
        <p:spPr bwMode="auto">
          <a:xfrm>
            <a:off x="3033004" y="4283929"/>
            <a:ext cx="8917696" cy="1377381"/>
          </a:xfrm>
          <a:prstGeom prst="rect">
            <a:avLst/>
          </a:prstGeom>
          <a:solidFill>
            <a:srgbClr val="F9E0E1"/>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0" b="1" dirty="0">
                <a:latin typeface="+mj-ea"/>
                <a:ea typeface="+mj-ea"/>
              </a:rPr>
              <a:t>　　　① </a:t>
            </a:r>
            <a:r>
              <a:rPr lang="ja-JP" altLang="en-US" sz="2130" b="1" dirty="0" smtClean="0">
                <a:solidFill>
                  <a:schemeClr val="tx1"/>
                </a:solidFill>
                <a:latin typeface="+mj-ea"/>
              </a:rPr>
              <a:t>複数</a:t>
            </a:r>
            <a:r>
              <a:rPr lang="ja-JP" altLang="en-US" sz="2130" b="1" dirty="0">
                <a:solidFill>
                  <a:schemeClr val="tx1"/>
                </a:solidFill>
                <a:latin typeface="+mj-ea"/>
              </a:rPr>
              <a:t>の処理</a:t>
            </a:r>
            <a:r>
              <a:rPr lang="ja-JP" altLang="en-US" sz="2130" b="1" dirty="0" smtClean="0">
                <a:solidFill>
                  <a:schemeClr val="tx1"/>
                </a:solidFill>
                <a:latin typeface="+mj-ea"/>
              </a:rPr>
              <a:t>で同じ</a:t>
            </a:r>
            <a:r>
              <a:rPr lang="en-US" altLang="ja-JP" sz="2130" b="1" dirty="0" smtClean="0">
                <a:solidFill>
                  <a:schemeClr val="tx1"/>
                </a:solidFill>
                <a:latin typeface="+mj-ea"/>
              </a:rPr>
              <a:t>Playbook</a:t>
            </a:r>
            <a:r>
              <a:rPr lang="ja-JP" altLang="en-US" sz="2130" b="1" dirty="0" smtClean="0">
                <a:solidFill>
                  <a:schemeClr val="tx1"/>
                </a:solidFill>
                <a:latin typeface="+mj-ea"/>
              </a:rPr>
              <a:t>を利用</a:t>
            </a:r>
            <a:r>
              <a:rPr lang="ja-JP" altLang="en-US" sz="2130" b="1" dirty="0">
                <a:solidFill>
                  <a:schemeClr val="tx1"/>
                </a:solidFill>
                <a:latin typeface="+mj-ea"/>
              </a:rPr>
              <a:t>できるように</a:t>
            </a:r>
            <a:r>
              <a:rPr lang="ja-JP" altLang="en-US" sz="2130" b="1" dirty="0" smtClean="0">
                <a:solidFill>
                  <a:schemeClr val="tx1"/>
                </a:solidFill>
                <a:latin typeface="+mj-ea"/>
              </a:rPr>
              <a:t>する</a:t>
            </a:r>
            <a:endParaRPr lang="en-US" altLang="ja-JP" sz="2130" b="1" dirty="0">
              <a:latin typeface="+mj-ea"/>
            </a:endParaRPr>
          </a:p>
          <a:p>
            <a:r>
              <a:rPr lang="ja-JP" altLang="en-US" sz="2130" b="1" dirty="0">
                <a:latin typeface="+mj-ea"/>
              </a:rPr>
              <a:t>　　　② </a:t>
            </a:r>
            <a:r>
              <a:rPr lang="ja-JP" altLang="en-US" sz="2130" b="1" dirty="0">
                <a:solidFill>
                  <a:schemeClr val="tx1"/>
                </a:solidFill>
              </a:rPr>
              <a:t>事前に命名規則を決め、同名のファイルを非許容とする</a:t>
            </a:r>
            <a:endParaRPr lang="en-US" altLang="ja-JP" sz="2130" b="1" dirty="0">
              <a:latin typeface="+mj-ea"/>
            </a:endParaRPr>
          </a:p>
          <a:p>
            <a:r>
              <a:rPr lang="ja-JP" altLang="en-US" sz="2130" b="1" dirty="0" smtClean="0">
                <a:latin typeface="+mj-ea"/>
              </a:rPr>
              <a:t>　　　③ </a:t>
            </a:r>
            <a:r>
              <a:rPr lang="en-US" altLang="ja-JP" sz="2130" b="1" dirty="0">
                <a:latin typeface="+mj-ea"/>
              </a:rPr>
              <a:t>ITA</a:t>
            </a:r>
            <a:r>
              <a:rPr lang="ja-JP" altLang="en-US" sz="2130" b="1" dirty="0">
                <a:latin typeface="+mj-ea"/>
              </a:rPr>
              <a:t>の</a:t>
            </a:r>
            <a:r>
              <a:rPr lang="en-US" altLang="ja-JP" sz="2130" b="1" dirty="0">
                <a:latin typeface="+mj-ea"/>
              </a:rPr>
              <a:t>CI/CD For </a:t>
            </a:r>
            <a:r>
              <a:rPr lang="en-US" altLang="ja-JP" sz="2130" b="1" dirty="0" err="1">
                <a:latin typeface="+mj-ea"/>
              </a:rPr>
              <a:t>IaC</a:t>
            </a:r>
            <a:r>
              <a:rPr lang="ja-JP" altLang="en-US" sz="2130" b="1" dirty="0">
                <a:latin typeface="+mj-ea"/>
              </a:rPr>
              <a:t>機能を利用して管理</a:t>
            </a:r>
            <a:r>
              <a:rPr lang="ja-JP" altLang="en-US" sz="2130" b="1" dirty="0" smtClean="0">
                <a:latin typeface="+mj-ea"/>
              </a:rPr>
              <a:t>する</a:t>
            </a:r>
            <a:endParaRPr lang="ja-JP" altLang="en-US" sz="2130" b="1" dirty="0">
              <a:latin typeface="+mj-ea"/>
            </a:endParaRPr>
          </a:p>
        </p:txBody>
      </p:sp>
      <p:sp>
        <p:nvSpPr>
          <p:cNvPr id="116" name="角丸四角形 115"/>
          <p:cNvSpPr/>
          <p:nvPr/>
        </p:nvSpPr>
        <p:spPr bwMode="auto">
          <a:xfrm rot="20999056">
            <a:off x="2674816" y="4024452"/>
            <a:ext cx="1584493"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SOLUTION</a:t>
            </a:r>
            <a:endParaRPr lang="ja-JP" altLang="en-US" sz="2133" b="1" dirty="0">
              <a:solidFill>
                <a:schemeClr val="bg1"/>
              </a:solidFill>
              <a:latin typeface="+mj-ea"/>
              <a:ea typeface="+mj-ea"/>
            </a:endParaRPr>
          </a:p>
        </p:txBody>
      </p:sp>
      <p:sp>
        <p:nvSpPr>
          <p:cNvPr id="120" name="下矢印 119"/>
          <p:cNvSpPr/>
          <p:nvPr/>
        </p:nvSpPr>
        <p:spPr bwMode="auto">
          <a:xfrm>
            <a:off x="10870994" y="5725191"/>
            <a:ext cx="1069992" cy="726292"/>
          </a:xfrm>
          <a:prstGeom prst="downArrow">
            <a:avLst>
              <a:gd name="adj1" fmla="val 58557"/>
              <a:gd name="adj2" fmla="val 35509"/>
            </a:avLst>
          </a:prstGeom>
          <a:solidFill>
            <a:srgbClr val="FFFF00"/>
          </a:solidFill>
          <a:ln w="25400">
            <a:solidFill>
              <a:schemeClr val="tx2">
                <a:lumMod val="90000"/>
                <a:lumOff val="10000"/>
              </a:schemeClr>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067" b="1" dirty="0">
              <a:latin typeface="+mj-ea"/>
              <a:ea typeface="+mj-ea"/>
            </a:endParaRPr>
          </a:p>
          <a:p>
            <a:pPr algn="ctr"/>
            <a:r>
              <a:rPr lang="ja-JP" altLang="en-US" sz="1600" b="1" dirty="0">
                <a:latin typeface="+mj-ea"/>
                <a:ea typeface="+mj-ea"/>
              </a:rPr>
              <a:t>詳細</a:t>
            </a:r>
            <a:endParaRPr lang="en-US" altLang="ja-JP" sz="1600" b="1" dirty="0">
              <a:latin typeface="+mj-ea"/>
              <a:ea typeface="+mj-ea"/>
            </a:endParaRPr>
          </a:p>
          <a:p>
            <a:pPr algn="ctr"/>
            <a:r>
              <a:rPr lang="ja-JP" altLang="en-US" sz="1600" b="1" dirty="0">
                <a:latin typeface="+mj-ea"/>
                <a:ea typeface="+mj-ea"/>
              </a:rPr>
              <a:t>次頁</a:t>
            </a:r>
          </a:p>
        </p:txBody>
      </p:sp>
      <p:sp>
        <p:nvSpPr>
          <p:cNvPr id="144" name="角丸四角形 143"/>
          <p:cNvSpPr/>
          <p:nvPr/>
        </p:nvSpPr>
        <p:spPr bwMode="auto">
          <a:xfrm rot="20999056">
            <a:off x="2634773" y="2245791"/>
            <a:ext cx="1457221"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PROBLEM</a:t>
            </a:r>
            <a:endParaRPr lang="ja-JP" altLang="en-US" sz="2133" b="1" dirty="0">
              <a:solidFill>
                <a:schemeClr val="bg1"/>
              </a:solidFill>
              <a:latin typeface="+mj-ea"/>
              <a:ea typeface="+mj-ea"/>
            </a:endParaRPr>
          </a:p>
        </p:txBody>
      </p:sp>
    </p:spTree>
    <p:extLst>
      <p:ext uri="{BB962C8B-B14F-4D97-AF65-F5344CB8AC3E}">
        <p14:creationId xmlns:p14="http://schemas.microsoft.com/office/powerpoint/2010/main" val="16125728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正方形/長方形 74"/>
          <p:cNvSpPr/>
          <p:nvPr/>
        </p:nvSpPr>
        <p:spPr bwMode="auto">
          <a:xfrm>
            <a:off x="3013449" y="3859469"/>
            <a:ext cx="8937252" cy="2665962"/>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r>
              <a:rPr lang="en-US" altLang="ja-JP" sz="1600" b="1" dirty="0" smtClean="0">
                <a:solidFill>
                  <a:schemeClr val="tx1"/>
                </a:solidFill>
                <a:latin typeface="+mj-ea"/>
              </a:rPr>
              <a:t>ITA</a:t>
            </a:r>
            <a:r>
              <a:rPr lang="ja-JP" altLang="en-US" sz="1600" b="1" dirty="0" smtClean="0">
                <a:solidFill>
                  <a:schemeClr val="tx1"/>
                </a:solidFill>
                <a:latin typeface="+mj-ea"/>
              </a:rPr>
              <a:t>では、</a:t>
            </a:r>
            <a:r>
              <a:rPr lang="en-US" altLang="ja-JP" sz="1600" b="1" dirty="0" smtClean="0">
                <a:solidFill>
                  <a:schemeClr val="tx1"/>
                </a:solidFill>
                <a:latin typeface="+mj-ea"/>
              </a:rPr>
              <a:t>playbook</a:t>
            </a:r>
            <a:r>
              <a:rPr lang="ja-JP" altLang="en-US" sz="1600" b="1" dirty="0" smtClean="0">
                <a:solidFill>
                  <a:schemeClr val="tx1"/>
                </a:solidFill>
                <a:latin typeface="+mj-ea"/>
              </a:rPr>
              <a:t>を一元管理し、同じ</a:t>
            </a:r>
            <a:r>
              <a:rPr lang="en-US" altLang="ja-JP" sz="1600" b="1" dirty="0" smtClean="0">
                <a:solidFill>
                  <a:schemeClr val="tx1"/>
                </a:solidFill>
                <a:latin typeface="+mj-ea"/>
              </a:rPr>
              <a:t>Playbook</a:t>
            </a:r>
            <a:r>
              <a:rPr lang="ja-JP" altLang="en-US" sz="1600" b="1" dirty="0" smtClean="0">
                <a:solidFill>
                  <a:schemeClr val="tx1"/>
                </a:solidFill>
                <a:latin typeface="+mj-ea"/>
              </a:rPr>
              <a:t>を複数</a:t>
            </a:r>
            <a:r>
              <a:rPr lang="ja-JP" altLang="en-US" sz="1600" b="1" dirty="0">
                <a:solidFill>
                  <a:schemeClr val="tx1"/>
                </a:solidFill>
                <a:latin typeface="+mj-ea"/>
              </a:rPr>
              <a:t>の</a:t>
            </a:r>
            <a:r>
              <a:rPr lang="en-US" altLang="ja-JP" sz="1600" b="1" dirty="0">
                <a:solidFill>
                  <a:schemeClr val="tx1"/>
                </a:solidFill>
                <a:latin typeface="+mj-ea"/>
              </a:rPr>
              <a:t>Movement</a:t>
            </a:r>
            <a:r>
              <a:rPr lang="ja-JP" altLang="en-US" sz="1600" b="1" dirty="0">
                <a:solidFill>
                  <a:schemeClr val="tx1"/>
                </a:solidFill>
                <a:latin typeface="+mj-ea"/>
              </a:rPr>
              <a:t>で</a:t>
            </a:r>
            <a:r>
              <a:rPr lang="ja-JP" altLang="en-US" sz="1600" b="1" dirty="0" smtClean="0">
                <a:solidFill>
                  <a:schemeClr val="tx1"/>
                </a:solidFill>
                <a:latin typeface="+mj-ea"/>
              </a:rPr>
              <a:t>利用できる仕組みとなっております。</a:t>
            </a:r>
            <a:endParaRPr lang="en-US" altLang="ja-JP" sz="1000" b="1" dirty="0">
              <a:solidFill>
                <a:schemeClr val="tx1"/>
              </a:solidFill>
              <a:latin typeface="+mj-ea"/>
            </a:endParaRPr>
          </a:p>
          <a:p>
            <a:endParaRPr lang="en-US" altLang="ja-JP" sz="1600" b="1" dirty="0">
              <a:solidFill>
                <a:schemeClr val="tx1"/>
              </a:solidFill>
              <a:latin typeface="+mj-ea"/>
              <a:ea typeface="+mj-ea"/>
            </a:endParaRPr>
          </a:p>
        </p:txBody>
      </p:sp>
      <p:sp>
        <p:nvSpPr>
          <p:cNvPr id="2" name="タイトル 1"/>
          <p:cNvSpPr>
            <a:spLocks noGrp="1"/>
          </p:cNvSpPr>
          <p:nvPr>
            <p:ph type="title"/>
          </p:nvPr>
        </p:nvSpPr>
        <p:spPr/>
        <p:txBody>
          <a:bodyPr/>
          <a:lstStyle/>
          <a:p>
            <a:r>
              <a:rPr lang="en-US" altLang="ja-JP" dirty="0"/>
              <a:t>Step 2</a:t>
            </a:r>
            <a:r>
              <a:rPr lang="ja-JP" altLang="en-US" dirty="0"/>
              <a:t>：自動実行の実現</a:t>
            </a:r>
            <a:endParaRPr kumimoji="1" lang="ja-JP" altLang="en-US" dirty="0"/>
          </a:p>
        </p:txBody>
      </p:sp>
      <p:graphicFrame>
        <p:nvGraphicFramePr>
          <p:cNvPr id="79" name="表 78"/>
          <p:cNvGraphicFramePr>
            <a:graphicFrameLocks noGrp="1"/>
          </p:cNvGraphicFramePr>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a:latin typeface="Meiryo UI" panose="020B0604030504040204" pitchFamily="50" charset="-128"/>
                          <a:ea typeface="Meiryo UI" panose="020B0604030504040204" pitchFamily="50" charset="-128"/>
                          <a:cs typeface="Meiryo UI" panose="020B0604030504040204" pitchFamily="50" charset="-128"/>
                        </a:rPr>
                        <a:t>実施するタスク</a:t>
                      </a: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80" name="下矢印 179"/>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3" name="下矢印 182"/>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5" name="下矢印 184"/>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下矢印 16"/>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4" name="角丸四角形 183"/>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ジョブフロー構築</a:t>
            </a:r>
            <a:endParaRPr lang="en-US" altLang="ja-JP" sz="1600" b="1" dirty="0"/>
          </a:p>
          <a:p>
            <a:pPr algn="ctr"/>
            <a:r>
              <a:rPr lang="en-US" altLang="ja-JP" sz="1600" b="1" dirty="0" smtClean="0"/>
              <a:t>(Conductor)</a:t>
            </a:r>
            <a:endParaRPr lang="ja-JP" altLang="en-US" sz="1600" b="1" dirty="0"/>
          </a:p>
        </p:txBody>
      </p:sp>
      <p:sp>
        <p:nvSpPr>
          <p:cNvPr id="187" name="角丸四角形 186"/>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ジョブフロー実行</a:t>
            </a:r>
            <a:endParaRPr lang="en-US" altLang="ja-JP" sz="1600" b="1" dirty="0"/>
          </a:p>
          <a:p>
            <a:pPr algn="ctr"/>
            <a:r>
              <a:rPr lang="en-US" altLang="ja-JP" sz="1600" b="1" dirty="0" smtClean="0"/>
              <a:t>(Conductor)</a:t>
            </a:r>
            <a:endParaRPr lang="en-US" altLang="ja-JP" sz="1600" b="1" dirty="0"/>
          </a:p>
          <a:p>
            <a:pPr algn="ctr"/>
            <a:r>
              <a:rPr lang="ja-JP" altLang="en-US" sz="1067" b="1" dirty="0"/>
              <a:t>ここではパラメータは手動登録</a:t>
            </a:r>
            <a:endParaRPr lang="en-US" altLang="ja-JP" sz="1067" b="1" dirty="0"/>
          </a:p>
        </p:txBody>
      </p:sp>
      <p:sp>
        <p:nvSpPr>
          <p:cNvPr id="19" name="正方形/長方形 18"/>
          <p:cNvSpPr/>
          <p:nvPr/>
        </p:nvSpPr>
        <p:spPr bwMode="auto">
          <a:xfrm>
            <a:off x="3013813" y="1309083"/>
            <a:ext cx="8937252" cy="1963863"/>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r>
              <a:rPr lang="ja-JP" altLang="en-US" sz="1600" b="1" dirty="0" smtClean="0">
                <a:solidFill>
                  <a:schemeClr val="tx1"/>
                </a:solidFill>
                <a:latin typeface="+mj-ea"/>
                <a:ea typeface="+mj-ea"/>
              </a:rPr>
              <a:t>共有</a:t>
            </a:r>
            <a:r>
              <a:rPr lang="ja-JP" altLang="en-US" sz="1600" b="1" dirty="0">
                <a:solidFill>
                  <a:schemeClr val="tx1"/>
                </a:solidFill>
                <a:latin typeface="+mj-ea"/>
                <a:ea typeface="+mj-ea"/>
              </a:rPr>
              <a:t>ディレクトリで管理しようとした際に</a:t>
            </a:r>
            <a:r>
              <a:rPr lang="ja-JP" altLang="en-US" sz="1600" b="1" dirty="0" smtClean="0">
                <a:solidFill>
                  <a:schemeClr val="tx1"/>
                </a:solidFill>
                <a:latin typeface="+mj-ea"/>
                <a:ea typeface="+mj-ea"/>
              </a:rPr>
              <a:t>、処理単位</a:t>
            </a:r>
            <a:r>
              <a:rPr lang="ja-JP" altLang="en-US" sz="1600" b="1" dirty="0">
                <a:solidFill>
                  <a:schemeClr val="tx1"/>
                </a:solidFill>
                <a:latin typeface="+mj-ea"/>
                <a:ea typeface="+mj-ea"/>
              </a:rPr>
              <a:t>でディレクトリを作成したために複数ディレクトリに同ファイルが存在してしまった。</a:t>
            </a:r>
            <a:endParaRPr lang="en-US" altLang="ja-JP" sz="1600" b="1" dirty="0">
              <a:solidFill>
                <a:schemeClr val="tx1"/>
              </a:solidFill>
              <a:latin typeface="+mj-ea"/>
              <a:ea typeface="+mj-ea"/>
            </a:endParaRPr>
          </a:p>
        </p:txBody>
      </p:sp>
      <p:sp>
        <p:nvSpPr>
          <p:cNvPr id="16" name="角丸四角形 15"/>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自動化対象となる作業の分類</a:t>
            </a:r>
          </a:p>
        </p:txBody>
      </p:sp>
      <p:sp>
        <p:nvSpPr>
          <p:cNvPr id="39" name="正方形/長方形 38"/>
          <p:cNvSpPr/>
          <p:nvPr/>
        </p:nvSpPr>
        <p:spPr bwMode="auto">
          <a:xfrm>
            <a:off x="3315165" y="4509150"/>
            <a:ext cx="5066543" cy="1894589"/>
          </a:xfrm>
          <a:prstGeom prst="rect">
            <a:avLst/>
          </a:prstGeom>
          <a:solidFill>
            <a:srgbClr val="CCFF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en-US" altLang="ja-JP" sz="1600" b="1" dirty="0">
              <a:latin typeface="Courier New" panose="02070309020205020404" pitchFamily="49" charset="0"/>
              <a:ea typeface="+mj-ea"/>
              <a:cs typeface="Courier New" panose="02070309020205020404" pitchFamily="49" charset="0"/>
            </a:endParaRPr>
          </a:p>
        </p:txBody>
      </p:sp>
      <p:sp>
        <p:nvSpPr>
          <p:cNvPr id="21" name="角丸四角形 20"/>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作業の詳細化</a:t>
            </a:r>
          </a:p>
        </p:txBody>
      </p:sp>
      <p:sp>
        <p:nvSpPr>
          <p:cNvPr id="22" name="角丸四角形 21"/>
          <p:cNvSpPr/>
          <p:nvPr/>
        </p:nvSpPr>
        <p:spPr bwMode="auto">
          <a:xfrm>
            <a:off x="417962" y="3325221"/>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Ansible</a:t>
            </a:r>
            <a:r>
              <a:rPr lang="ja-JP" altLang="en-US" sz="1600" b="1" dirty="0"/>
              <a:t>資材準備</a:t>
            </a:r>
            <a:endParaRPr lang="en-US" altLang="ja-JP" sz="1600" b="1" dirty="0"/>
          </a:p>
          <a:p>
            <a:pPr algn="ctr"/>
            <a:r>
              <a:rPr lang="en-US" altLang="ja-JP" sz="1600" b="1" dirty="0"/>
              <a:t>(Playbook</a:t>
            </a:r>
            <a:r>
              <a:rPr lang="ja-JP" altLang="en-US" sz="1600" b="1" dirty="0"/>
              <a:t>等</a:t>
            </a:r>
            <a:r>
              <a:rPr lang="en-US" altLang="ja-JP" sz="1600" b="1" dirty="0"/>
              <a:t>)</a:t>
            </a:r>
          </a:p>
        </p:txBody>
      </p:sp>
      <p:sp>
        <p:nvSpPr>
          <p:cNvPr id="42" name="正方形/長方形 41"/>
          <p:cNvSpPr/>
          <p:nvPr/>
        </p:nvSpPr>
        <p:spPr bwMode="auto">
          <a:xfrm>
            <a:off x="6851377" y="5595211"/>
            <a:ext cx="1219521" cy="7536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200" b="1" dirty="0">
                <a:cs typeface="Courier New" panose="02070309020205020404" pitchFamily="49" charset="0"/>
              </a:rPr>
              <a:t>更新</a:t>
            </a:r>
            <a:endParaRPr lang="en-US" altLang="ja-JP" sz="1200" b="1" dirty="0">
              <a:cs typeface="Courier New" panose="02070309020205020404" pitchFamily="49" charset="0"/>
            </a:endParaRPr>
          </a:p>
          <a:p>
            <a:r>
              <a:rPr lang="en-US" altLang="ja-JP" sz="1200" b="1" dirty="0" err="1">
                <a:solidFill>
                  <a:srgbClr val="FF0000"/>
                </a:solidFill>
                <a:cs typeface="Courier New" panose="02070309020205020404" pitchFamily="49" charset="0"/>
              </a:rPr>
              <a:t>Pre.yml</a:t>
            </a:r>
            <a:endParaRPr lang="en-US" altLang="ja-JP" sz="1200" b="1" dirty="0">
              <a:cs typeface="Courier New" panose="02070309020205020404" pitchFamily="49" charset="0"/>
            </a:endParaRPr>
          </a:p>
          <a:p>
            <a:r>
              <a:rPr lang="en-US" altLang="ja-JP" sz="1200" b="1" dirty="0" err="1">
                <a:cs typeface="Courier New" panose="02070309020205020404" pitchFamily="49" charset="0"/>
              </a:rPr>
              <a:t>change.yml</a:t>
            </a:r>
            <a:endParaRPr lang="en-US" altLang="ja-JP" sz="1200" b="1" dirty="0">
              <a:cs typeface="Courier New" panose="02070309020205020404" pitchFamily="49" charset="0"/>
            </a:endParaRPr>
          </a:p>
          <a:p>
            <a:r>
              <a:rPr lang="en-US" altLang="ja-JP" sz="1200" b="1" dirty="0" err="1" smtClean="0">
                <a:solidFill>
                  <a:srgbClr val="0070C0"/>
                </a:solidFill>
                <a:cs typeface="Courier New" panose="02070309020205020404" pitchFamily="49" charset="0"/>
              </a:rPr>
              <a:t>Post.yml</a:t>
            </a:r>
            <a:endParaRPr lang="en-US" altLang="ja-JP" sz="1200" b="1" dirty="0">
              <a:solidFill>
                <a:srgbClr val="0070C0"/>
              </a:solidFill>
              <a:cs typeface="Courier New" panose="02070309020205020404" pitchFamily="49" charset="0"/>
            </a:endParaRPr>
          </a:p>
        </p:txBody>
      </p:sp>
      <p:sp>
        <p:nvSpPr>
          <p:cNvPr id="27" name="正方形/長方形 26"/>
          <p:cNvSpPr/>
          <p:nvPr/>
        </p:nvSpPr>
        <p:spPr bwMode="auto">
          <a:xfrm>
            <a:off x="3013449" y="814630"/>
            <a:ext cx="8937251" cy="497431"/>
          </a:xfrm>
          <a:prstGeom prst="rect">
            <a:avLst/>
          </a:prstGeom>
          <a:solidFill>
            <a:srgbClr val="FFFFCC"/>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000" b="1" dirty="0">
                <a:latin typeface="+mj-ea"/>
                <a:ea typeface="+mj-ea"/>
              </a:rPr>
              <a:t>　　　　① </a:t>
            </a:r>
            <a:r>
              <a:rPr lang="ja-JP" altLang="en-US" sz="2000" b="1" dirty="0">
                <a:latin typeface="+mj-ea"/>
              </a:rPr>
              <a:t>複数のディレクトリにまたがり同じ</a:t>
            </a:r>
            <a:r>
              <a:rPr lang="en-US" altLang="ja-JP" sz="2000" b="1" dirty="0">
                <a:latin typeface="+mj-ea"/>
              </a:rPr>
              <a:t>playbook</a:t>
            </a:r>
            <a:r>
              <a:rPr lang="ja-JP" altLang="en-US" sz="2000" b="1" dirty="0">
                <a:latin typeface="+mj-ea"/>
              </a:rPr>
              <a:t>が存在する</a:t>
            </a:r>
            <a:endParaRPr lang="en-US" altLang="ja-JP" sz="2000" b="1" dirty="0">
              <a:latin typeface="+mj-ea"/>
            </a:endParaRPr>
          </a:p>
        </p:txBody>
      </p:sp>
      <p:sp>
        <p:nvSpPr>
          <p:cNvPr id="28" name="角丸四角形 27"/>
          <p:cNvSpPr/>
          <p:nvPr/>
        </p:nvSpPr>
        <p:spPr bwMode="auto">
          <a:xfrm rot="20999056">
            <a:off x="2461536" y="830237"/>
            <a:ext cx="1615477"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rPr>
              <a:t>PROBLEM</a:t>
            </a:r>
            <a:endParaRPr lang="ja-JP" altLang="en-US" sz="2133" b="1" dirty="0">
              <a:solidFill>
                <a:schemeClr val="bg1"/>
              </a:solidFill>
              <a:latin typeface="+mj-ea"/>
            </a:endParaRPr>
          </a:p>
        </p:txBody>
      </p:sp>
      <p:sp>
        <p:nvSpPr>
          <p:cNvPr id="29" name="正方形/長方形 28"/>
          <p:cNvSpPr/>
          <p:nvPr/>
        </p:nvSpPr>
        <p:spPr bwMode="auto">
          <a:xfrm>
            <a:off x="6858240" y="4785892"/>
            <a:ext cx="1223528" cy="7524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200" b="1" dirty="0">
                <a:cs typeface="Courier New" panose="02070309020205020404" pitchFamily="49" charset="0"/>
              </a:rPr>
              <a:t>追加</a:t>
            </a:r>
            <a:endParaRPr lang="en-US" altLang="ja-JP" sz="1200" b="1" dirty="0">
              <a:cs typeface="Courier New" panose="02070309020205020404" pitchFamily="49" charset="0"/>
            </a:endParaRPr>
          </a:p>
          <a:p>
            <a:r>
              <a:rPr lang="en-US" altLang="ja-JP" sz="1200" b="1" dirty="0" err="1">
                <a:solidFill>
                  <a:srgbClr val="FF0000"/>
                </a:solidFill>
                <a:cs typeface="Courier New" panose="02070309020205020404" pitchFamily="49" charset="0"/>
              </a:rPr>
              <a:t>Pre.yml</a:t>
            </a:r>
            <a:endParaRPr lang="en-US" altLang="ja-JP" sz="1200" b="1" dirty="0">
              <a:cs typeface="Courier New" panose="02070309020205020404" pitchFamily="49" charset="0"/>
            </a:endParaRPr>
          </a:p>
          <a:p>
            <a:r>
              <a:rPr lang="en-US" altLang="ja-JP" sz="1200" b="1" dirty="0" err="1">
                <a:cs typeface="Courier New" panose="02070309020205020404" pitchFamily="49" charset="0"/>
              </a:rPr>
              <a:t>Add.yml</a:t>
            </a:r>
            <a:endParaRPr lang="en-US" altLang="ja-JP" sz="1200" b="1" dirty="0">
              <a:cs typeface="Courier New" panose="02070309020205020404" pitchFamily="49" charset="0"/>
            </a:endParaRPr>
          </a:p>
          <a:p>
            <a:r>
              <a:rPr lang="en-US" altLang="ja-JP" sz="1200" b="1" dirty="0" err="1" smtClean="0">
                <a:solidFill>
                  <a:srgbClr val="0070C0"/>
                </a:solidFill>
                <a:cs typeface="Courier New" panose="02070309020205020404" pitchFamily="49" charset="0"/>
              </a:rPr>
              <a:t>Post.yml</a:t>
            </a:r>
            <a:endParaRPr lang="en-US" altLang="ja-JP" sz="1200" b="1" dirty="0">
              <a:solidFill>
                <a:srgbClr val="0070C0"/>
              </a:solidFill>
              <a:cs typeface="Courier New" panose="02070309020205020404" pitchFamily="49" charset="0"/>
            </a:endParaRPr>
          </a:p>
        </p:txBody>
      </p:sp>
      <p:sp>
        <p:nvSpPr>
          <p:cNvPr id="31" name="テキスト ボックス 30"/>
          <p:cNvSpPr txBox="1"/>
          <p:nvPr/>
        </p:nvSpPr>
        <p:spPr>
          <a:xfrm>
            <a:off x="6755136" y="4509150"/>
            <a:ext cx="1447191" cy="338554"/>
          </a:xfrm>
          <a:prstGeom prst="rect">
            <a:avLst/>
          </a:prstGeom>
          <a:noFill/>
        </p:spPr>
        <p:txBody>
          <a:bodyPr wrap="none" rtlCol="0">
            <a:spAutoFit/>
          </a:bodyPr>
          <a:lstStyle/>
          <a:p>
            <a:r>
              <a:rPr lang="en-US" altLang="ja-JP" sz="1200" b="1" dirty="0"/>
              <a:t>Movement</a:t>
            </a:r>
            <a:r>
              <a:rPr lang="ja-JP" altLang="en-US" sz="1600" b="1" dirty="0"/>
              <a:t>詳細</a:t>
            </a:r>
            <a:endParaRPr lang="en-US" altLang="ja-JP" sz="1600" b="1" dirty="0"/>
          </a:p>
        </p:txBody>
      </p:sp>
      <p:sp>
        <p:nvSpPr>
          <p:cNvPr id="52" name="正方形/長方形 51"/>
          <p:cNvSpPr/>
          <p:nvPr/>
        </p:nvSpPr>
        <p:spPr bwMode="auto">
          <a:xfrm>
            <a:off x="3345887" y="1902502"/>
            <a:ext cx="2705740" cy="1259951"/>
          </a:xfrm>
          <a:prstGeom prst="rect">
            <a:avLst/>
          </a:prstGeom>
          <a:solidFill>
            <a:srgbClr val="FFCC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en-US" altLang="ja-JP" sz="1600" b="1" dirty="0">
              <a:latin typeface="Courier New" panose="02070309020205020404" pitchFamily="49" charset="0"/>
              <a:ea typeface="+mj-ea"/>
              <a:cs typeface="Courier New" panose="02070309020205020404" pitchFamily="49" charset="0"/>
            </a:endParaRPr>
          </a:p>
        </p:txBody>
      </p:sp>
      <p:sp>
        <p:nvSpPr>
          <p:cNvPr id="32" name="正方形/長方形 31"/>
          <p:cNvSpPr/>
          <p:nvPr/>
        </p:nvSpPr>
        <p:spPr bwMode="auto">
          <a:xfrm>
            <a:off x="3469587" y="2251668"/>
            <a:ext cx="1223236" cy="84850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200" b="1" dirty="0">
                <a:ea typeface="+mj-ea"/>
                <a:cs typeface="Courier New" panose="02070309020205020404" pitchFamily="49" charset="0"/>
              </a:rPr>
              <a:t>共有</a:t>
            </a:r>
            <a:r>
              <a:rPr lang="en-US" altLang="ja-JP" sz="1200" b="1" dirty="0">
                <a:ea typeface="+mj-ea"/>
                <a:cs typeface="Courier New" panose="02070309020205020404" pitchFamily="49" charset="0"/>
              </a:rPr>
              <a:t>/</a:t>
            </a:r>
            <a:r>
              <a:rPr lang="ja-JP" altLang="en-US" sz="1200" b="1" dirty="0">
                <a:ea typeface="+mj-ea"/>
                <a:cs typeface="Courier New" panose="02070309020205020404" pitchFamily="49" charset="0"/>
              </a:rPr>
              <a:t>追加</a:t>
            </a:r>
            <a:r>
              <a:rPr lang="en-US" altLang="ja-JP" sz="1200" b="1" dirty="0">
                <a:ea typeface="+mj-ea"/>
                <a:cs typeface="Courier New" panose="02070309020205020404" pitchFamily="49" charset="0"/>
              </a:rPr>
              <a:t>/</a:t>
            </a:r>
          </a:p>
          <a:p>
            <a:r>
              <a:rPr lang="en-US" altLang="ja-JP" sz="1200" b="1" dirty="0" err="1">
                <a:solidFill>
                  <a:srgbClr val="FF0000"/>
                </a:solidFill>
                <a:ea typeface="+mj-ea"/>
                <a:cs typeface="Courier New" panose="02070309020205020404" pitchFamily="49" charset="0"/>
              </a:rPr>
              <a:t>Pre.yml</a:t>
            </a:r>
            <a:endParaRPr lang="en-US" altLang="ja-JP" sz="1200" b="1" dirty="0">
              <a:solidFill>
                <a:srgbClr val="FF0000"/>
              </a:solidFill>
              <a:ea typeface="+mj-ea"/>
              <a:cs typeface="Courier New" panose="02070309020205020404" pitchFamily="49" charset="0"/>
            </a:endParaRPr>
          </a:p>
          <a:p>
            <a:r>
              <a:rPr lang="en-US" altLang="ja-JP" sz="1200" b="1" dirty="0" err="1">
                <a:ea typeface="+mj-ea"/>
                <a:cs typeface="Courier New" panose="02070309020205020404" pitchFamily="49" charset="0"/>
              </a:rPr>
              <a:t>Add.yml</a:t>
            </a:r>
            <a:endParaRPr lang="en-US" altLang="ja-JP" sz="1200" b="1" dirty="0">
              <a:ea typeface="+mj-ea"/>
              <a:cs typeface="Courier New" panose="02070309020205020404" pitchFamily="49" charset="0"/>
            </a:endParaRPr>
          </a:p>
          <a:p>
            <a:r>
              <a:rPr lang="en-US" altLang="ja-JP" sz="1200" b="1" dirty="0" err="1">
                <a:solidFill>
                  <a:srgbClr val="0070C0"/>
                </a:solidFill>
                <a:ea typeface="+mj-ea"/>
                <a:cs typeface="Courier New" panose="02070309020205020404" pitchFamily="49" charset="0"/>
              </a:rPr>
              <a:t>Post.yml</a:t>
            </a:r>
            <a:endParaRPr lang="en-US" altLang="ja-JP" sz="1200" b="1" dirty="0">
              <a:solidFill>
                <a:srgbClr val="0070C0"/>
              </a:solidFill>
              <a:ea typeface="+mj-ea"/>
              <a:cs typeface="Courier New" panose="02070309020205020404" pitchFamily="49" charset="0"/>
            </a:endParaRPr>
          </a:p>
        </p:txBody>
      </p:sp>
      <p:sp>
        <p:nvSpPr>
          <p:cNvPr id="33" name="正方形/長方形 32"/>
          <p:cNvSpPr/>
          <p:nvPr/>
        </p:nvSpPr>
        <p:spPr bwMode="auto">
          <a:xfrm>
            <a:off x="4766701" y="2241766"/>
            <a:ext cx="1223236" cy="84850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200" b="1" dirty="0">
                <a:ea typeface="+mj-ea"/>
                <a:cs typeface="Courier New" panose="02070309020205020404" pitchFamily="49" charset="0"/>
              </a:rPr>
              <a:t>共有</a:t>
            </a:r>
            <a:r>
              <a:rPr lang="en-US" altLang="ja-JP" sz="1200" b="1" dirty="0">
                <a:ea typeface="+mj-ea"/>
                <a:cs typeface="Courier New" panose="02070309020205020404" pitchFamily="49" charset="0"/>
              </a:rPr>
              <a:t>/</a:t>
            </a:r>
            <a:r>
              <a:rPr lang="ja-JP" altLang="en-US" sz="1200" b="1" dirty="0">
                <a:ea typeface="+mj-ea"/>
                <a:cs typeface="Courier New" panose="02070309020205020404" pitchFamily="49" charset="0"/>
              </a:rPr>
              <a:t>更新</a:t>
            </a:r>
            <a:r>
              <a:rPr lang="en-US" altLang="ja-JP" sz="1200" b="1" dirty="0">
                <a:ea typeface="+mj-ea"/>
                <a:cs typeface="Courier New" panose="02070309020205020404" pitchFamily="49" charset="0"/>
              </a:rPr>
              <a:t>/</a:t>
            </a:r>
          </a:p>
          <a:p>
            <a:r>
              <a:rPr lang="en-US" altLang="ja-JP" sz="1200" b="1" dirty="0" err="1">
                <a:solidFill>
                  <a:srgbClr val="FF0000"/>
                </a:solidFill>
                <a:ea typeface="+mj-ea"/>
                <a:cs typeface="Courier New" panose="02070309020205020404" pitchFamily="49" charset="0"/>
              </a:rPr>
              <a:t>Pre.yml</a:t>
            </a:r>
            <a:endParaRPr lang="en-US" altLang="ja-JP" sz="1200" b="1" dirty="0">
              <a:ea typeface="+mj-ea"/>
              <a:cs typeface="Courier New" panose="02070309020205020404" pitchFamily="49" charset="0"/>
            </a:endParaRPr>
          </a:p>
          <a:p>
            <a:r>
              <a:rPr lang="en-US" altLang="ja-JP" sz="1200" b="1" dirty="0" err="1">
                <a:ea typeface="+mj-ea"/>
                <a:cs typeface="Courier New" panose="02070309020205020404" pitchFamily="49" charset="0"/>
              </a:rPr>
              <a:t>change.yml</a:t>
            </a:r>
            <a:endParaRPr lang="en-US" altLang="ja-JP" sz="1200" b="1" dirty="0">
              <a:ea typeface="+mj-ea"/>
              <a:cs typeface="Courier New" panose="02070309020205020404" pitchFamily="49" charset="0"/>
            </a:endParaRPr>
          </a:p>
          <a:p>
            <a:r>
              <a:rPr lang="en-US" altLang="ja-JP" sz="1200" b="1" dirty="0" err="1">
                <a:solidFill>
                  <a:srgbClr val="0070C0"/>
                </a:solidFill>
                <a:ea typeface="+mj-ea"/>
                <a:cs typeface="Courier New" panose="02070309020205020404" pitchFamily="49" charset="0"/>
              </a:rPr>
              <a:t>Post.yml</a:t>
            </a:r>
            <a:endParaRPr lang="en-US" altLang="ja-JP" sz="1200" b="1" dirty="0">
              <a:solidFill>
                <a:srgbClr val="0070C0"/>
              </a:solidFill>
              <a:ea typeface="+mj-ea"/>
              <a:cs typeface="Courier New" panose="02070309020205020404" pitchFamily="49" charset="0"/>
            </a:endParaRPr>
          </a:p>
        </p:txBody>
      </p:sp>
      <p:sp>
        <p:nvSpPr>
          <p:cNvPr id="34" name="テキスト ボックス 33"/>
          <p:cNvSpPr txBox="1"/>
          <p:nvPr/>
        </p:nvSpPr>
        <p:spPr>
          <a:xfrm>
            <a:off x="4027544" y="1933635"/>
            <a:ext cx="1498374" cy="276999"/>
          </a:xfrm>
          <a:prstGeom prst="rect">
            <a:avLst/>
          </a:prstGeom>
          <a:noFill/>
        </p:spPr>
        <p:txBody>
          <a:bodyPr wrap="square" rtlCol="0">
            <a:spAutoFit/>
          </a:bodyPr>
          <a:lstStyle/>
          <a:p>
            <a:r>
              <a:rPr lang="ja-JP" altLang="en-US" sz="1200" b="1" dirty="0"/>
              <a:t>共有ディレクトリ</a:t>
            </a:r>
            <a:endParaRPr lang="en-US" altLang="ja-JP" sz="1200" b="1" dirty="0"/>
          </a:p>
        </p:txBody>
      </p:sp>
      <p:sp>
        <p:nvSpPr>
          <p:cNvPr id="36" name="テキスト ボックス 35"/>
          <p:cNvSpPr txBox="1"/>
          <p:nvPr/>
        </p:nvSpPr>
        <p:spPr>
          <a:xfrm>
            <a:off x="3973780" y="4743495"/>
            <a:ext cx="1382686" cy="276999"/>
          </a:xfrm>
          <a:prstGeom prst="rect">
            <a:avLst/>
          </a:prstGeom>
          <a:noFill/>
        </p:spPr>
        <p:txBody>
          <a:bodyPr wrap="none" rtlCol="0">
            <a:spAutoFit/>
          </a:bodyPr>
          <a:lstStyle/>
          <a:p>
            <a:r>
              <a:rPr lang="en-US" altLang="ja-JP" sz="1200" b="1" dirty="0"/>
              <a:t>playbook</a:t>
            </a:r>
            <a:r>
              <a:rPr lang="ja-JP" altLang="en-US" sz="1200" b="1" dirty="0"/>
              <a:t>素材集</a:t>
            </a:r>
            <a:endParaRPr lang="en-US" altLang="ja-JP" sz="1200" b="1" dirty="0"/>
          </a:p>
        </p:txBody>
      </p:sp>
      <p:sp>
        <p:nvSpPr>
          <p:cNvPr id="38" name="正方形/長方形 37"/>
          <p:cNvSpPr/>
          <p:nvPr/>
        </p:nvSpPr>
        <p:spPr bwMode="auto">
          <a:xfrm>
            <a:off x="4007478" y="4997808"/>
            <a:ext cx="2348478" cy="89134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200" b="1" dirty="0">
                <a:ea typeface="+mj-ea"/>
                <a:cs typeface="Courier New" panose="02070309020205020404" pitchFamily="49" charset="0"/>
              </a:rPr>
              <a:t>１．</a:t>
            </a:r>
            <a:r>
              <a:rPr lang="en-US" altLang="ja-JP" sz="1200" b="1" dirty="0" err="1">
                <a:solidFill>
                  <a:srgbClr val="FF0000"/>
                </a:solidFill>
                <a:ea typeface="+mj-ea"/>
                <a:cs typeface="Courier New" panose="02070309020205020404" pitchFamily="49" charset="0"/>
              </a:rPr>
              <a:t>Pre.yml</a:t>
            </a:r>
            <a:r>
              <a:rPr lang="en-US" altLang="ja-JP" sz="1200" b="1" dirty="0">
                <a:ea typeface="+mj-ea"/>
                <a:cs typeface="Courier New" panose="02070309020205020404" pitchFamily="49" charset="0"/>
              </a:rPr>
              <a:t>(</a:t>
            </a:r>
            <a:r>
              <a:rPr lang="ja-JP" altLang="en-US" sz="1200" b="1" dirty="0">
                <a:ea typeface="+mj-ea"/>
                <a:cs typeface="Courier New" panose="02070309020205020404" pitchFamily="49" charset="0"/>
              </a:rPr>
              <a:t>事前処理</a:t>
            </a:r>
            <a:r>
              <a:rPr lang="en-US" altLang="ja-JP" sz="1200" b="1" dirty="0">
                <a:ea typeface="+mj-ea"/>
                <a:cs typeface="Courier New" panose="02070309020205020404" pitchFamily="49" charset="0"/>
              </a:rPr>
              <a:t>)</a:t>
            </a:r>
          </a:p>
          <a:p>
            <a:r>
              <a:rPr lang="ja-JP" altLang="en-US" sz="1200" b="1" dirty="0">
                <a:ea typeface="+mj-ea"/>
                <a:cs typeface="Courier New" panose="02070309020205020404" pitchFamily="49" charset="0"/>
              </a:rPr>
              <a:t>２．</a:t>
            </a:r>
            <a:r>
              <a:rPr lang="en-US" altLang="ja-JP" sz="1200" b="1" dirty="0" err="1">
                <a:ea typeface="+mj-ea"/>
                <a:cs typeface="Courier New" panose="02070309020205020404" pitchFamily="49" charset="0"/>
              </a:rPr>
              <a:t>Add.yml</a:t>
            </a:r>
            <a:r>
              <a:rPr lang="en-US" altLang="ja-JP" sz="1200" b="1" dirty="0">
                <a:ea typeface="+mj-ea"/>
                <a:cs typeface="Courier New" panose="02070309020205020404" pitchFamily="49" charset="0"/>
              </a:rPr>
              <a:t>(</a:t>
            </a:r>
            <a:r>
              <a:rPr lang="ja-JP" altLang="en-US" sz="1200" b="1" dirty="0">
                <a:ea typeface="+mj-ea"/>
                <a:cs typeface="Courier New" panose="02070309020205020404" pitchFamily="49" charset="0"/>
              </a:rPr>
              <a:t>追加</a:t>
            </a:r>
            <a:r>
              <a:rPr lang="en-US" altLang="ja-JP" sz="1200" b="1" dirty="0">
                <a:ea typeface="+mj-ea"/>
                <a:cs typeface="Courier New" panose="02070309020205020404" pitchFamily="49" charset="0"/>
              </a:rPr>
              <a:t>)</a:t>
            </a:r>
          </a:p>
          <a:p>
            <a:r>
              <a:rPr lang="ja-JP" altLang="en-US" sz="1200" b="1" dirty="0">
                <a:ea typeface="+mj-ea"/>
                <a:cs typeface="Courier New" panose="02070309020205020404" pitchFamily="49" charset="0"/>
              </a:rPr>
              <a:t>３．</a:t>
            </a:r>
            <a:r>
              <a:rPr lang="en-US" altLang="ja-JP" sz="1200" b="1" dirty="0" err="1">
                <a:solidFill>
                  <a:srgbClr val="0070C0"/>
                </a:solidFill>
                <a:ea typeface="+mj-ea"/>
                <a:cs typeface="Courier New" panose="02070309020205020404" pitchFamily="49" charset="0"/>
              </a:rPr>
              <a:t>Post.yml</a:t>
            </a:r>
            <a:r>
              <a:rPr lang="ja-JP" altLang="en-US" sz="1200" b="1" dirty="0">
                <a:ea typeface="+mj-ea"/>
                <a:cs typeface="Courier New" panose="02070309020205020404" pitchFamily="49" charset="0"/>
              </a:rPr>
              <a:t>（事後処理）</a:t>
            </a:r>
            <a:endParaRPr lang="en-US" altLang="ja-JP" sz="1200" b="1" dirty="0">
              <a:ea typeface="+mj-ea"/>
              <a:cs typeface="Courier New" panose="02070309020205020404" pitchFamily="49" charset="0"/>
            </a:endParaRPr>
          </a:p>
          <a:p>
            <a:r>
              <a:rPr lang="ja-JP" altLang="en-US" sz="1200" b="1" dirty="0">
                <a:ea typeface="+mj-ea"/>
                <a:cs typeface="Courier New" panose="02070309020205020404" pitchFamily="49" charset="0"/>
              </a:rPr>
              <a:t>４．</a:t>
            </a:r>
            <a:r>
              <a:rPr lang="en-US" altLang="ja-JP" sz="1200" b="1" dirty="0" err="1">
                <a:ea typeface="+mj-ea"/>
                <a:cs typeface="Courier New" panose="02070309020205020404" pitchFamily="49" charset="0"/>
              </a:rPr>
              <a:t>Change.yml</a:t>
            </a:r>
            <a:r>
              <a:rPr lang="ja-JP" altLang="en-US" sz="1200" b="1" dirty="0">
                <a:ea typeface="+mj-ea"/>
                <a:cs typeface="Courier New" panose="02070309020205020404" pitchFamily="49" charset="0"/>
              </a:rPr>
              <a:t>（更新）</a:t>
            </a:r>
            <a:endParaRPr lang="en-US" altLang="ja-JP" sz="1200" b="1" dirty="0">
              <a:ea typeface="+mj-ea"/>
              <a:cs typeface="Courier New" panose="02070309020205020404" pitchFamily="49" charset="0"/>
            </a:endParaRPr>
          </a:p>
        </p:txBody>
      </p:sp>
      <p:grpSp>
        <p:nvGrpSpPr>
          <p:cNvPr id="40" name="グループ化 39"/>
          <p:cNvGrpSpPr/>
          <p:nvPr/>
        </p:nvGrpSpPr>
        <p:grpSpPr>
          <a:xfrm>
            <a:off x="3337721" y="4518643"/>
            <a:ext cx="624404" cy="501851"/>
            <a:chOff x="7950657" y="2600826"/>
            <a:chExt cx="635960" cy="533501"/>
          </a:xfrm>
        </p:grpSpPr>
        <p:sp>
          <p:nvSpPr>
            <p:cNvPr id="41" name="正方形/長方形 40"/>
            <p:cNvSpPr/>
            <p:nvPr/>
          </p:nvSpPr>
          <p:spPr bwMode="auto">
            <a:xfrm>
              <a:off x="7950657" y="2600826"/>
              <a:ext cx="635960" cy="5335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pic>
          <p:nvPicPr>
            <p:cNvPr id="43" name="図 4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2770" y="2768419"/>
              <a:ext cx="571735" cy="214651"/>
            </a:xfrm>
            <a:prstGeom prst="rect">
              <a:avLst/>
            </a:prstGeom>
          </p:spPr>
        </p:pic>
      </p:grpSp>
      <p:sp>
        <p:nvSpPr>
          <p:cNvPr id="44" name="右矢印 43"/>
          <p:cNvSpPr/>
          <p:nvPr/>
        </p:nvSpPr>
        <p:spPr bwMode="auto">
          <a:xfrm rot="19811177">
            <a:off x="6343221" y="5077217"/>
            <a:ext cx="549987" cy="314859"/>
          </a:xfrm>
          <a:prstGeom prst="rightArrow">
            <a:avLst/>
          </a:prstGeom>
          <a:solidFill>
            <a:schemeClr val="accent2">
              <a:lumMod val="10000"/>
              <a:lumOff val="90000"/>
            </a:schemeClr>
          </a:solidFill>
          <a:ln>
            <a:solidFill>
              <a:schemeClr val="accent2">
                <a:lumMod val="50000"/>
                <a:lumOff val="50000"/>
              </a:schemeClr>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ja-JP" altLang="en-US" sz="1333" b="1" dirty="0">
              <a:latin typeface="+mj-ea"/>
              <a:ea typeface="+mj-ea"/>
            </a:endParaRPr>
          </a:p>
        </p:txBody>
      </p:sp>
      <p:sp>
        <p:nvSpPr>
          <p:cNvPr id="71" name="正方形/長方形 70"/>
          <p:cNvSpPr/>
          <p:nvPr/>
        </p:nvSpPr>
        <p:spPr bwMode="auto">
          <a:xfrm>
            <a:off x="3013449" y="3356990"/>
            <a:ext cx="8937251" cy="497431"/>
          </a:xfrm>
          <a:prstGeom prst="rect">
            <a:avLst/>
          </a:prstGeom>
          <a:solidFill>
            <a:srgbClr val="F9E0E1"/>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000" b="1" dirty="0">
                <a:latin typeface="+mj-ea"/>
              </a:rPr>
              <a:t>　　　　①複数の処理で同じ</a:t>
            </a:r>
            <a:r>
              <a:rPr lang="en-US" altLang="ja-JP" sz="2000" b="1" dirty="0">
                <a:latin typeface="+mj-ea"/>
              </a:rPr>
              <a:t>Playbook</a:t>
            </a:r>
            <a:r>
              <a:rPr lang="ja-JP" altLang="en-US" sz="2000" b="1" dirty="0">
                <a:latin typeface="+mj-ea"/>
              </a:rPr>
              <a:t>を利用できるようにする</a:t>
            </a:r>
            <a:endParaRPr lang="en-US" altLang="ja-JP" sz="2000" b="1" dirty="0">
              <a:latin typeface="+mj-ea"/>
            </a:endParaRPr>
          </a:p>
        </p:txBody>
      </p:sp>
      <p:sp>
        <p:nvSpPr>
          <p:cNvPr id="72" name="角丸四角形 71"/>
          <p:cNvSpPr/>
          <p:nvPr/>
        </p:nvSpPr>
        <p:spPr bwMode="auto">
          <a:xfrm rot="20999056">
            <a:off x="2457913" y="3284549"/>
            <a:ext cx="1698943"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rPr>
              <a:t>SOLUTION</a:t>
            </a:r>
            <a:endParaRPr lang="ja-JP" altLang="en-US" sz="2133" b="1" dirty="0">
              <a:solidFill>
                <a:schemeClr val="bg1"/>
              </a:solidFill>
              <a:latin typeface="+mj-ea"/>
              <a:ea typeface="+mj-ea"/>
            </a:endParaRPr>
          </a:p>
        </p:txBody>
      </p:sp>
      <p:sp>
        <p:nvSpPr>
          <p:cNvPr id="62" name="右矢印 61"/>
          <p:cNvSpPr/>
          <p:nvPr/>
        </p:nvSpPr>
        <p:spPr bwMode="auto">
          <a:xfrm rot="1788823" flipV="1">
            <a:off x="6343222" y="5650361"/>
            <a:ext cx="549987" cy="314859"/>
          </a:xfrm>
          <a:prstGeom prst="rightArrow">
            <a:avLst/>
          </a:prstGeom>
          <a:solidFill>
            <a:schemeClr val="accent2">
              <a:lumMod val="10000"/>
              <a:lumOff val="90000"/>
            </a:schemeClr>
          </a:solidFill>
          <a:ln>
            <a:solidFill>
              <a:schemeClr val="accent2">
                <a:lumMod val="50000"/>
                <a:lumOff val="50000"/>
              </a:schemeClr>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ja-JP" altLang="en-US" sz="1333" b="1" dirty="0">
              <a:latin typeface="+mj-ea"/>
              <a:ea typeface="+mj-ea"/>
            </a:endParaRPr>
          </a:p>
        </p:txBody>
      </p:sp>
    </p:spTree>
    <p:extLst>
      <p:ext uri="{BB962C8B-B14F-4D97-AF65-F5344CB8AC3E}">
        <p14:creationId xmlns:p14="http://schemas.microsoft.com/office/powerpoint/2010/main" val="19380090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2</a:t>
            </a:r>
            <a:r>
              <a:rPr lang="ja-JP" altLang="en-US" dirty="0"/>
              <a:t>：自動実行の実現</a:t>
            </a:r>
            <a:endParaRPr kumimoji="1" lang="ja-JP" altLang="en-US" dirty="0"/>
          </a:p>
        </p:txBody>
      </p:sp>
      <p:graphicFrame>
        <p:nvGraphicFramePr>
          <p:cNvPr id="79" name="表 78"/>
          <p:cNvGraphicFramePr>
            <a:graphicFrameLocks noGrp="1"/>
          </p:cNvGraphicFramePr>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a:latin typeface="Meiryo UI" panose="020B0604030504040204" pitchFamily="50" charset="-128"/>
                          <a:ea typeface="Meiryo UI" panose="020B0604030504040204" pitchFamily="50" charset="-128"/>
                          <a:cs typeface="Meiryo UI" panose="020B0604030504040204" pitchFamily="50" charset="-128"/>
                        </a:rPr>
                        <a:t>実施するタスク</a:t>
                      </a: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80" name="下矢印 179"/>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3" name="下矢印 182"/>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5" name="下矢印 184"/>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下矢印 16"/>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4" name="角丸四角形 183"/>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ジョブフロー構築</a:t>
            </a:r>
            <a:endParaRPr lang="en-US" altLang="ja-JP" sz="1600" b="1" dirty="0"/>
          </a:p>
          <a:p>
            <a:pPr algn="ctr"/>
            <a:r>
              <a:rPr lang="en-US" altLang="ja-JP" sz="1600" b="1" dirty="0" smtClean="0"/>
              <a:t>(Conductor)</a:t>
            </a:r>
            <a:endParaRPr lang="ja-JP" altLang="en-US" sz="1600" b="1" dirty="0"/>
          </a:p>
        </p:txBody>
      </p:sp>
      <p:sp>
        <p:nvSpPr>
          <p:cNvPr id="187" name="角丸四角形 186"/>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ジョブフロー実行</a:t>
            </a:r>
            <a:endParaRPr lang="en-US" altLang="ja-JP" sz="1600" b="1" dirty="0"/>
          </a:p>
          <a:p>
            <a:pPr algn="ctr"/>
            <a:r>
              <a:rPr lang="en-US" altLang="ja-JP" sz="1600" b="1" dirty="0" smtClean="0"/>
              <a:t>(Conductor)</a:t>
            </a:r>
            <a:endParaRPr lang="en-US" altLang="ja-JP" sz="1600" b="1" dirty="0"/>
          </a:p>
          <a:p>
            <a:pPr algn="ctr"/>
            <a:r>
              <a:rPr lang="ja-JP" altLang="en-US" sz="1067" b="1" dirty="0"/>
              <a:t>ここではパラメータは手動登録</a:t>
            </a:r>
            <a:endParaRPr lang="en-US" altLang="ja-JP" sz="1067" b="1" dirty="0"/>
          </a:p>
        </p:txBody>
      </p:sp>
      <p:sp>
        <p:nvSpPr>
          <p:cNvPr id="19" name="正方形/長方形 18"/>
          <p:cNvSpPr/>
          <p:nvPr/>
        </p:nvSpPr>
        <p:spPr bwMode="auto">
          <a:xfrm>
            <a:off x="3013813" y="1309083"/>
            <a:ext cx="8937252" cy="2391915"/>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r>
              <a:rPr lang="en-US" altLang="ja-JP" sz="1600" b="1" dirty="0" err="1">
                <a:solidFill>
                  <a:schemeClr val="tx1"/>
                </a:solidFill>
                <a:ea typeface="+mj-ea"/>
              </a:rPr>
              <a:t>Ansible</a:t>
            </a:r>
            <a:r>
              <a:rPr lang="ja-JP" altLang="en-US" sz="1600" b="1" dirty="0">
                <a:solidFill>
                  <a:schemeClr val="tx1"/>
                </a:solidFill>
                <a:ea typeface="+mj-ea"/>
              </a:rPr>
              <a:t> </a:t>
            </a:r>
            <a:r>
              <a:rPr lang="en-US" altLang="ja-JP" sz="1600" b="1" dirty="0">
                <a:solidFill>
                  <a:schemeClr val="tx1"/>
                </a:solidFill>
                <a:ea typeface="+mj-ea"/>
              </a:rPr>
              <a:t>Legacy</a:t>
            </a:r>
            <a:r>
              <a:rPr lang="ja-JP" altLang="en-US" sz="1600" b="1" dirty="0">
                <a:solidFill>
                  <a:schemeClr val="tx1"/>
                </a:solidFill>
                <a:ea typeface="+mj-ea"/>
              </a:rPr>
              <a:t> </a:t>
            </a:r>
            <a:r>
              <a:rPr lang="en-US" altLang="ja-JP" sz="1600" b="1" dirty="0">
                <a:solidFill>
                  <a:schemeClr val="tx1"/>
                </a:solidFill>
                <a:ea typeface="+mj-ea"/>
              </a:rPr>
              <a:t>Role</a:t>
            </a:r>
            <a:r>
              <a:rPr lang="ja-JP" altLang="en-US" sz="1600" b="1" dirty="0">
                <a:solidFill>
                  <a:schemeClr val="tx1"/>
                </a:solidFill>
                <a:ea typeface="+mj-ea"/>
              </a:rPr>
              <a:t>にて、まったく同じファイル名にもかかわらず処理内容がことなるファイルを作ってしまった。そのため、追加の</a:t>
            </a:r>
            <a:r>
              <a:rPr lang="en-US" altLang="ja-JP" sz="1600" b="1" dirty="0" err="1">
                <a:solidFill>
                  <a:schemeClr val="tx1"/>
                </a:solidFill>
                <a:ea typeface="+mj-ea"/>
              </a:rPr>
              <a:t>Pre.yml</a:t>
            </a:r>
            <a:r>
              <a:rPr lang="ja-JP" altLang="en-US" sz="1600" b="1" dirty="0" err="1">
                <a:solidFill>
                  <a:schemeClr val="tx1"/>
                </a:solidFill>
                <a:ea typeface="+mj-ea"/>
              </a:rPr>
              <a:t>を修</a:t>
            </a:r>
            <a:r>
              <a:rPr lang="ja-JP" altLang="en-US" sz="1600" b="1" dirty="0">
                <a:solidFill>
                  <a:schemeClr val="tx1"/>
                </a:solidFill>
                <a:ea typeface="+mj-ea"/>
              </a:rPr>
              <a:t>正したついでに同名のファイルということで更新の</a:t>
            </a:r>
            <a:r>
              <a:rPr lang="en-US" altLang="ja-JP" sz="1600" b="1" dirty="0" err="1">
                <a:solidFill>
                  <a:schemeClr val="tx1"/>
                </a:solidFill>
                <a:ea typeface="+mj-ea"/>
              </a:rPr>
              <a:t>Pre.yml</a:t>
            </a:r>
            <a:r>
              <a:rPr lang="ja-JP" altLang="en-US" sz="1600" b="1" dirty="0">
                <a:solidFill>
                  <a:schemeClr val="tx1"/>
                </a:solidFill>
                <a:ea typeface="+mj-ea"/>
              </a:rPr>
              <a:t>も更新してしまいバグが起きた。</a:t>
            </a:r>
            <a:endParaRPr lang="en-US" altLang="ja-JP" sz="1600" b="1" dirty="0">
              <a:solidFill>
                <a:schemeClr val="tx1"/>
              </a:solidFill>
              <a:ea typeface="+mj-ea"/>
            </a:endParaRPr>
          </a:p>
        </p:txBody>
      </p:sp>
      <p:sp>
        <p:nvSpPr>
          <p:cNvPr id="16" name="角丸四角形 15"/>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自動化対象となる作業の分類</a:t>
            </a:r>
          </a:p>
        </p:txBody>
      </p:sp>
      <p:sp>
        <p:nvSpPr>
          <p:cNvPr id="39" name="正方形/長方形 38"/>
          <p:cNvSpPr/>
          <p:nvPr/>
        </p:nvSpPr>
        <p:spPr bwMode="auto">
          <a:xfrm>
            <a:off x="3169274" y="2205980"/>
            <a:ext cx="5376088" cy="1329501"/>
          </a:xfrm>
          <a:prstGeom prst="rect">
            <a:avLst/>
          </a:prstGeom>
          <a:solidFill>
            <a:srgbClr val="CCFF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en-US" altLang="ja-JP" sz="1200" b="1" dirty="0">
              <a:ea typeface="+mj-ea"/>
              <a:cs typeface="Courier New" panose="02070309020205020404" pitchFamily="49" charset="0"/>
            </a:endParaRPr>
          </a:p>
        </p:txBody>
      </p:sp>
      <p:sp>
        <p:nvSpPr>
          <p:cNvPr id="21" name="角丸四角形 20"/>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作業の詳細化</a:t>
            </a:r>
          </a:p>
        </p:txBody>
      </p:sp>
      <p:sp>
        <p:nvSpPr>
          <p:cNvPr id="22" name="角丸四角形 21"/>
          <p:cNvSpPr/>
          <p:nvPr/>
        </p:nvSpPr>
        <p:spPr bwMode="auto">
          <a:xfrm>
            <a:off x="417962" y="3325221"/>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Ansible</a:t>
            </a:r>
            <a:r>
              <a:rPr lang="ja-JP" altLang="en-US" sz="1600" b="1" dirty="0"/>
              <a:t>資材準備</a:t>
            </a:r>
            <a:endParaRPr lang="en-US" altLang="ja-JP" sz="1600" b="1" dirty="0"/>
          </a:p>
          <a:p>
            <a:pPr algn="ctr"/>
            <a:r>
              <a:rPr lang="en-US" altLang="ja-JP" sz="1600" b="1" dirty="0"/>
              <a:t>(Playbook</a:t>
            </a:r>
            <a:r>
              <a:rPr lang="ja-JP" altLang="en-US" sz="1600" b="1" dirty="0"/>
              <a:t>等</a:t>
            </a:r>
            <a:r>
              <a:rPr lang="en-US" altLang="ja-JP" sz="1600" b="1" dirty="0"/>
              <a:t>)</a:t>
            </a:r>
          </a:p>
        </p:txBody>
      </p:sp>
      <p:sp>
        <p:nvSpPr>
          <p:cNvPr id="42" name="正方形/長方形 41"/>
          <p:cNvSpPr/>
          <p:nvPr/>
        </p:nvSpPr>
        <p:spPr bwMode="auto">
          <a:xfrm>
            <a:off x="5447910" y="2469983"/>
            <a:ext cx="1275601" cy="97113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200" b="1" dirty="0">
                <a:ea typeface="+mj-ea"/>
                <a:cs typeface="Courier New" panose="02070309020205020404" pitchFamily="49" charset="0"/>
              </a:rPr>
              <a:t>roles</a:t>
            </a:r>
            <a:r>
              <a:rPr lang="ja-JP" altLang="en-US" sz="1200" b="1" dirty="0">
                <a:ea typeface="+mj-ea"/>
                <a:cs typeface="Courier New" panose="02070309020205020404" pitchFamily="49" charset="0"/>
              </a:rPr>
              <a:t>（追加）</a:t>
            </a:r>
            <a:endParaRPr lang="en-US" altLang="ja-JP" sz="1200" b="1" dirty="0">
              <a:ea typeface="+mj-ea"/>
              <a:cs typeface="Courier New" panose="02070309020205020404" pitchFamily="49" charset="0"/>
            </a:endParaRPr>
          </a:p>
          <a:p>
            <a:r>
              <a:rPr lang="ja-JP" altLang="en-US" sz="1200" b="1" dirty="0">
                <a:ea typeface="+mj-ea"/>
                <a:cs typeface="Courier New" panose="02070309020205020404" pitchFamily="49" charset="0"/>
              </a:rPr>
              <a:t>└</a:t>
            </a:r>
            <a:r>
              <a:rPr lang="en-US" altLang="ja-JP" sz="1200" b="1" dirty="0">
                <a:ea typeface="+mj-ea"/>
                <a:cs typeface="Courier New" panose="02070309020205020404" pitchFamily="49" charset="0"/>
              </a:rPr>
              <a:t>tasks</a:t>
            </a:r>
          </a:p>
          <a:p>
            <a:r>
              <a:rPr lang="ja-JP" altLang="en-US" sz="1200" b="1" dirty="0">
                <a:ea typeface="+mj-ea"/>
                <a:cs typeface="Courier New" panose="02070309020205020404" pitchFamily="49" charset="0"/>
              </a:rPr>
              <a:t>　└ </a:t>
            </a:r>
            <a:r>
              <a:rPr lang="en-US" altLang="ja-JP" sz="1200" b="1" dirty="0" err="1">
                <a:solidFill>
                  <a:srgbClr val="FF0000"/>
                </a:solidFill>
                <a:ea typeface="+mj-ea"/>
                <a:cs typeface="Courier New" panose="02070309020205020404" pitchFamily="49" charset="0"/>
              </a:rPr>
              <a:t>Pre.yml</a:t>
            </a:r>
            <a:endParaRPr lang="en-US" altLang="ja-JP" sz="1200" b="1" dirty="0">
              <a:solidFill>
                <a:srgbClr val="FF0000"/>
              </a:solidFill>
              <a:ea typeface="+mj-ea"/>
              <a:cs typeface="Courier New" panose="02070309020205020404" pitchFamily="49" charset="0"/>
            </a:endParaRPr>
          </a:p>
          <a:p>
            <a:r>
              <a:rPr lang="ja-JP" altLang="en-US" sz="1200" b="1" dirty="0">
                <a:cs typeface="Courier New" panose="02070309020205020404" pitchFamily="49" charset="0"/>
              </a:rPr>
              <a:t>　└ </a:t>
            </a:r>
            <a:r>
              <a:rPr lang="en-US" altLang="ja-JP" sz="1200" b="1" dirty="0" err="1">
                <a:cs typeface="Courier New" panose="02070309020205020404" pitchFamily="49" charset="0"/>
              </a:rPr>
              <a:t>Add.yml</a:t>
            </a:r>
            <a:endParaRPr lang="en-US" altLang="ja-JP" sz="1200" b="1" dirty="0">
              <a:cs typeface="Courier New" panose="02070309020205020404" pitchFamily="49" charset="0"/>
            </a:endParaRPr>
          </a:p>
          <a:p>
            <a:r>
              <a:rPr lang="ja-JP" altLang="en-US" sz="1200" b="1" dirty="0">
                <a:cs typeface="Courier New" panose="02070309020205020404" pitchFamily="49" charset="0"/>
              </a:rPr>
              <a:t>　└ </a:t>
            </a:r>
            <a:r>
              <a:rPr lang="en-US" altLang="ja-JP" sz="1200" b="1" dirty="0" err="1">
                <a:cs typeface="Courier New" panose="02070309020205020404" pitchFamily="49" charset="0"/>
              </a:rPr>
              <a:t>End.yml</a:t>
            </a:r>
            <a:endParaRPr lang="en-US" altLang="ja-JP" sz="1200" b="1" dirty="0">
              <a:ea typeface="+mj-ea"/>
              <a:cs typeface="Courier New" panose="02070309020205020404" pitchFamily="49" charset="0"/>
            </a:endParaRPr>
          </a:p>
        </p:txBody>
      </p:sp>
      <p:sp>
        <p:nvSpPr>
          <p:cNvPr id="27" name="正方形/長方形 26"/>
          <p:cNvSpPr/>
          <p:nvPr/>
        </p:nvSpPr>
        <p:spPr bwMode="auto">
          <a:xfrm>
            <a:off x="3013449" y="814630"/>
            <a:ext cx="8937251" cy="497431"/>
          </a:xfrm>
          <a:prstGeom prst="rect">
            <a:avLst/>
          </a:prstGeom>
          <a:solidFill>
            <a:srgbClr val="FFFFCC"/>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000" b="1" dirty="0">
                <a:latin typeface="+mj-ea"/>
                <a:ea typeface="+mj-ea"/>
              </a:rPr>
              <a:t>　　　　② </a:t>
            </a:r>
            <a:r>
              <a:rPr lang="ja-JP" altLang="en-US" sz="2000" b="1" dirty="0">
                <a:latin typeface="+mj-ea"/>
              </a:rPr>
              <a:t>同じ名前なのに処理内容が違う</a:t>
            </a:r>
            <a:r>
              <a:rPr lang="en-US" altLang="ja-JP" sz="2000" b="1" dirty="0">
                <a:latin typeface="+mj-ea"/>
              </a:rPr>
              <a:t>playbook</a:t>
            </a:r>
            <a:r>
              <a:rPr lang="ja-JP" altLang="en-US" sz="2000" b="1" dirty="0">
                <a:latin typeface="+mj-ea"/>
              </a:rPr>
              <a:t>が存在する</a:t>
            </a:r>
            <a:endParaRPr lang="en-US" altLang="ja-JP" sz="2000" b="1" dirty="0">
              <a:latin typeface="+mj-ea"/>
            </a:endParaRPr>
          </a:p>
        </p:txBody>
      </p:sp>
      <p:sp>
        <p:nvSpPr>
          <p:cNvPr id="28" name="角丸四角形 27"/>
          <p:cNvSpPr/>
          <p:nvPr/>
        </p:nvSpPr>
        <p:spPr bwMode="auto">
          <a:xfrm rot="20999056">
            <a:off x="2461536" y="756940"/>
            <a:ext cx="1615477"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rPr>
              <a:t>PROBLEM</a:t>
            </a:r>
            <a:endParaRPr lang="ja-JP" altLang="en-US" sz="2133" b="1" dirty="0">
              <a:solidFill>
                <a:schemeClr val="bg1"/>
              </a:solidFill>
              <a:latin typeface="+mj-ea"/>
            </a:endParaRPr>
          </a:p>
        </p:txBody>
      </p:sp>
      <p:sp>
        <p:nvSpPr>
          <p:cNvPr id="31" name="テキスト ボックス 30"/>
          <p:cNvSpPr txBox="1"/>
          <p:nvPr/>
        </p:nvSpPr>
        <p:spPr>
          <a:xfrm>
            <a:off x="5375900" y="2223373"/>
            <a:ext cx="1616405" cy="276999"/>
          </a:xfrm>
          <a:prstGeom prst="rect">
            <a:avLst/>
          </a:prstGeom>
          <a:noFill/>
        </p:spPr>
        <p:txBody>
          <a:bodyPr wrap="none" rtlCol="0">
            <a:spAutoFit/>
          </a:bodyPr>
          <a:lstStyle/>
          <a:p>
            <a:r>
              <a:rPr lang="en-US" altLang="ja-JP" sz="1200" b="1" dirty="0"/>
              <a:t>Role</a:t>
            </a:r>
            <a:r>
              <a:rPr lang="ja-JP" altLang="en-US" sz="1200" b="1" dirty="0"/>
              <a:t>パッケージ管理</a:t>
            </a:r>
            <a:endParaRPr lang="en-US" altLang="ja-JP" sz="1200" b="1" dirty="0"/>
          </a:p>
        </p:txBody>
      </p:sp>
      <p:sp>
        <p:nvSpPr>
          <p:cNvPr id="36" name="テキスト ボックス 35"/>
          <p:cNvSpPr txBox="1"/>
          <p:nvPr/>
        </p:nvSpPr>
        <p:spPr>
          <a:xfrm>
            <a:off x="3983987" y="2208321"/>
            <a:ext cx="1344599" cy="276999"/>
          </a:xfrm>
          <a:prstGeom prst="rect">
            <a:avLst/>
          </a:prstGeom>
          <a:noFill/>
        </p:spPr>
        <p:txBody>
          <a:bodyPr wrap="none" rtlCol="0">
            <a:spAutoFit/>
          </a:bodyPr>
          <a:lstStyle/>
          <a:p>
            <a:r>
              <a:rPr lang="en-US" altLang="ja-JP" sz="1200" b="1" dirty="0"/>
              <a:t>Movement</a:t>
            </a:r>
            <a:r>
              <a:rPr lang="ja-JP" altLang="en-US" sz="1200" b="1" dirty="0"/>
              <a:t>一覧</a:t>
            </a:r>
            <a:endParaRPr lang="en-US" altLang="ja-JP" sz="1200" b="1" dirty="0"/>
          </a:p>
        </p:txBody>
      </p:sp>
      <p:sp>
        <p:nvSpPr>
          <p:cNvPr id="38" name="正方形/長方形 37"/>
          <p:cNvSpPr/>
          <p:nvPr/>
        </p:nvSpPr>
        <p:spPr bwMode="auto">
          <a:xfrm>
            <a:off x="4067245" y="2468686"/>
            <a:ext cx="899526" cy="47603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200" b="1" dirty="0">
                <a:ea typeface="+mj-ea"/>
                <a:cs typeface="Courier New" panose="02070309020205020404" pitchFamily="49" charset="0"/>
              </a:rPr>
              <a:t>１．</a:t>
            </a:r>
            <a:r>
              <a:rPr lang="ja-JP" altLang="en-US" sz="1200" b="1" dirty="0">
                <a:solidFill>
                  <a:schemeClr val="tx1"/>
                </a:solidFill>
                <a:ea typeface="+mj-ea"/>
                <a:cs typeface="Courier New" panose="02070309020205020404" pitchFamily="49" charset="0"/>
              </a:rPr>
              <a:t>追加</a:t>
            </a:r>
            <a:endParaRPr lang="en-US" altLang="ja-JP" sz="1200" b="1" dirty="0">
              <a:solidFill>
                <a:schemeClr val="tx1"/>
              </a:solidFill>
              <a:ea typeface="+mj-ea"/>
              <a:cs typeface="Courier New" panose="02070309020205020404" pitchFamily="49" charset="0"/>
            </a:endParaRPr>
          </a:p>
          <a:p>
            <a:r>
              <a:rPr lang="ja-JP" altLang="en-US" sz="1200" b="1" dirty="0">
                <a:ea typeface="+mj-ea"/>
                <a:cs typeface="Courier New" panose="02070309020205020404" pitchFamily="49" charset="0"/>
              </a:rPr>
              <a:t>２．更新</a:t>
            </a:r>
            <a:endParaRPr lang="en-US" altLang="ja-JP" sz="1200" b="1" dirty="0">
              <a:ea typeface="+mj-ea"/>
              <a:cs typeface="Courier New" panose="02070309020205020404" pitchFamily="49" charset="0"/>
            </a:endParaRPr>
          </a:p>
        </p:txBody>
      </p:sp>
      <p:grpSp>
        <p:nvGrpSpPr>
          <p:cNvPr id="40" name="グループ化 39"/>
          <p:cNvGrpSpPr/>
          <p:nvPr/>
        </p:nvGrpSpPr>
        <p:grpSpPr>
          <a:xfrm>
            <a:off x="3167277" y="2208199"/>
            <a:ext cx="696414" cy="534225"/>
            <a:chOff x="7950657" y="2600826"/>
            <a:chExt cx="635960" cy="533501"/>
          </a:xfrm>
        </p:grpSpPr>
        <p:sp>
          <p:nvSpPr>
            <p:cNvPr id="41" name="正方形/長方形 40"/>
            <p:cNvSpPr/>
            <p:nvPr/>
          </p:nvSpPr>
          <p:spPr bwMode="auto">
            <a:xfrm>
              <a:off x="7950657" y="2600826"/>
              <a:ext cx="635960" cy="5335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ea typeface="+mj-ea"/>
              </a:endParaRPr>
            </a:p>
          </p:txBody>
        </p:sp>
        <p:pic>
          <p:nvPicPr>
            <p:cNvPr id="43" name="図 4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2770" y="2768419"/>
              <a:ext cx="571735" cy="214651"/>
            </a:xfrm>
            <a:prstGeom prst="rect">
              <a:avLst/>
            </a:prstGeom>
          </p:spPr>
        </p:pic>
      </p:grpSp>
      <p:sp>
        <p:nvSpPr>
          <p:cNvPr id="35" name="正方形/長方形 34"/>
          <p:cNvSpPr/>
          <p:nvPr/>
        </p:nvSpPr>
        <p:spPr bwMode="auto">
          <a:xfrm>
            <a:off x="6816100" y="2468686"/>
            <a:ext cx="1581963" cy="97113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200" b="1" dirty="0">
                <a:ea typeface="+mj-ea"/>
                <a:cs typeface="Courier New" panose="02070309020205020404" pitchFamily="49" charset="0"/>
              </a:rPr>
              <a:t>roles</a:t>
            </a:r>
            <a:r>
              <a:rPr lang="ja-JP" altLang="en-US" sz="1200" b="1" dirty="0">
                <a:ea typeface="+mj-ea"/>
                <a:cs typeface="Courier New" panose="02070309020205020404" pitchFamily="49" charset="0"/>
              </a:rPr>
              <a:t>（更新）</a:t>
            </a:r>
            <a:endParaRPr lang="en-US" altLang="ja-JP" sz="1200" b="1" dirty="0">
              <a:ea typeface="+mj-ea"/>
              <a:cs typeface="Courier New" panose="02070309020205020404" pitchFamily="49" charset="0"/>
            </a:endParaRPr>
          </a:p>
          <a:p>
            <a:r>
              <a:rPr lang="ja-JP" altLang="en-US" sz="1200" b="1" dirty="0">
                <a:ea typeface="+mj-ea"/>
                <a:cs typeface="Courier New" panose="02070309020205020404" pitchFamily="49" charset="0"/>
              </a:rPr>
              <a:t>└</a:t>
            </a:r>
            <a:r>
              <a:rPr lang="en-US" altLang="ja-JP" sz="1200" b="1" dirty="0">
                <a:ea typeface="+mj-ea"/>
                <a:cs typeface="Courier New" panose="02070309020205020404" pitchFamily="49" charset="0"/>
              </a:rPr>
              <a:t>tasks</a:t>
            </a:r>
          </a:p>
          <a:p>
            <a:r>
              <a:rPr lang="ja-JP" altLang="en-US" sz="1200" b="1" dirty="0">
                <a:ea typeface="+mj-ea"/>
                <a:cs typeface="Courier New" panose="02070309020205020404" pitchFamily="49" charset="0"/>
              </a:rPr>
              <a:t>　└ </a:t>
            </a:r>
            <a:r>
              <a:rPr lang="en-US" altLang="ja-JP" sz="1200" b="1" dirty="0" err="1">
                <a:solidFill>
                  <a:srgbClr val="FF0000"/>
                </a:solidFill>
                <a:ea typeface="+mj-ea"/>
                <a:cs typeface="Courier New" panose="02070309020205020404" pitchFamily="49" charset="0"/>
              </a:rPr>
              <a:t>Pre.yml</a:t>
            </a:r>
            <a:endParaRPr lang="en-US" altLang="ja-JP" sz="1200" b="1" dirty="0">
              <a:solidFill>
                <a:srgbClr val="FF0000"/>
              </a:solidFill>
              <a:ea typeface="+mj-ea"/>
              <a:cs typeface="Courier New" panose="02070309020205020404" pitchFamily="49" charset="0"/>
            </a:endParaRPr>
          </a:p>
          <a:p>
            <a:r>
              <a:rPr lang="ja-JP" altLang="en-US" sz="1200" b="1" dirty="0">
                <a:cs typeface="Courier New" panose="02070309020205020404" pitchFamily="49" charset="0"/>
              </a:rPr>
              <a:t>　└ </a:t>
            </a:r>
            <a:r>
              <a:rPr lang="en-US" altLang="ja-JP" sz="1200" b="1" dirty="0" err="1">
                <a:cs typeface="Courier New" panose="02070309020205020404" pitchFamily="49" charset="0"/>
              </a:rPr>
              <a:t>Change.yml</a:t>
            </a:r>
            <a:endParaRPr lang="en-US" altLang="ja-JP" sz="1200" b="1" dirty="0">
              <a:cs typeface="Courier New" panose="02070309020205020404" pitchFamily="49" charset="0"/>
            </a:endParaRPr>
          </a:p>
          <a:p>
            <a:r>
              <a:rPr lang="ja-JP" altLang="en-US" sz="1200" b="1" dirty="0">
                <a:cs typeface="Courier New" panose="02070309020205020404" pitchFamily="49" charset="0"/>
              </a:rPr>
              <a:t>　└ </a:t>
            </a:r>
            <a:r>
              <a:rPr lang="en-US" altLang="ja-JP" sz="1200" b="1" dirty="0" err="1">
                <a:cs typeface="Courier New" panose="02070309020205020404" pitchFamily="49" charset="0"/>
              </a:rPr>
              <a:t>Post.yml</a:t>
            </a:r>
            <a:endParaRPr lang="en-US" altLang="ja-JP" sz="1200" b="1" dirty="0">
              <a:ea typeface="+mj-ea"/>
              <a:cs typeface="Courier New" panose="02070309020205020404" pitchFamily="49" charset="0"/>
            </a:endParaRPr>
          </a:p>
        </p:txBody>
      </p:sp>
      <p:grpSp>
        <p:nvGrpSpPr>
          <p:cNvPr id="6" name="グループ化 5"/>
          <p:cNvGrpSpPr/>
          <p:nvPr/>
        </p:nvGrpSpPr>
        <p:grpSpPr>
          <a:xfrm>
            <a:off x="8803160" y="2878198"/>
            <a:ext cx="2154833" cy="789292"/>
            <a:chOff x="8694544" y="2875444"/>
            <a:chExt cx="2154833" cy="789292"/>
          </a:xfrm>
        </p:grpSpPr>
        <p:sp>
          <p:nvSpPr>
            <p:cNvPr id="3" name="テキスト ボックス 2"/>
            <p:cNvSpPr txBox="1"/>
            <p:nvPr/>
          </p:nvSpPr>
          <p:spPr>
            <a:xfrm>
              <a:off x="8703367" y="2875444"/>
              <a:ext cx="2031249" cy="707886"/>
            </a:xfrm>
            <a:prstGeom prst="rect">
              <a:avLst/>
            </a:prstGeom>
            <a:noFill/>
          </p:spPr>
          <p:txBody>
            <a:bodyPr wrap="square" rtlCol="0">
              <a:spAutoFit/>
            </a:bodyPr>
            <a:lstStyle/>
            <a:p>
              <a:r>
                <a:rPr lang="en-US" altLang="ja-JP" sz="1000" dirty="0" err="1"/>
                <a:t>Pre.yml</a:t>
              </a:r>
              <a:r>
                <a:rPr lang="ja-JP" altLang="en-US" sz="1000" dirty="0"/>
                <a:t>（更新）</a:t>
              </a:r>
              <a:endParaRPr lang="en-US" altLang="ja-JP" sz="1000" dirty="0"/>
            </a:p>
            <a:p>
              <a:pPr marL="171450" indent="-171450">
                <a:buFontTx/>
                <a:buChar char="-"/>
              </a:pPr>
              <a:r>
                <a:rPr lang="en-US" altLang="ja-JP" sz="1000" dirty="0"/>
                <a:t>name: </a:t>
              </a:r>
              <a:r>
                <a:rPr lang="ja-JP" altLang="en-US" sz="1000" dirty="0"/>
                <a:t>ファイルの存在確認</a:t>
              </a:r>
              <a:endParaRPr lang="en-US" altLang="ja-JP" sz="1000" dirty="0"/>
            </a:p>
            <a:p>
              <a:r>
                <a:rPr lang="ja-JP" altLang="en-US" sz="1000" dirty="0"/>
                <a:t>    </a:t>
              </a:r>
              <a:r>
                <a:rPr lang="en-US" altLang="ja-JP" sz="1000" dirty="0"/>
                <a:t>stat: /</a:t>
              </a:r>
              <a:r>
                <a:rPr lang="en-US" altLang="ja-JP" sz="1000" dirty="0" err="1"/>
                <a:t>var</a:t>
              </a:r>
              <a:r>
                <a:rPr lang="en-US" altLang="ja-JP" sz="1000" dirty="0"/>
                <a:t>/</a:t>
              </a:r>
              <a:r>
                <a:rPr lang="en-US" altLang="ja-JP" sz="1000" dirty="0" err="1"/>
                <a:t>tmp</a:t>
              </a:r>
              <a:r>
                <a:rPr lang="en-US" altLang="ja-JP" sz="1000" dirty="0"/>
                <a:t>/test.txt</a:t>
              </a:r>
            </a:p>
            <a:p>
              <a:r>
                <a:rPr lang="ja-JP" altLang="en-US" sz="1000" dirty="0"/>
                <a:t>    </a:t>
              </a:r>
              <a:r>
                <a:rPr lang="en-US" altLang="ja-JP" sz="1000" dirty="0"/>
                <a:t>register: </a:t>
              </a:r>
              <a:r>
                <a:rPr lang="en-US" altLang="ja-JP" sz="1000" dirty="0" err="1"/>
                <a:t>RegStat</a:t>
              </a:r>
              <a:endParaRPr kumimoji="1" lang="ja-JP" altLang="en-US" sz="1000" dirty="0"/>
            </a:p>
          </p:txBody>
        </p:sp>
        <p:sp>
          <p:nvSpPr>
            <p:cNvPr id="56" name="フローチャート: 書類 55"/>
            <p:cNvSpPr/>
            <p:nvPr/>
          </p:nvSpPr>
          <p:spPr bwMode="auto">
            <a:xfrm>
              <a:off x="8694544" y="2895215"/>
              <a:ext cx="2154833" cy="769521"/>
            </a:xfrm>
            <a:prstGeom prst="flowChartDocument">
              <a:avLst/>
            </a:prstGeom>
            <a:no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p>
          </p:txBody>
        </p:sp>
      </p:grpSp>
      <p:grpSp>
        <p:nvGrpSpPr>
          <p:cNvPr id="5" name="グループ化 4"/>
          <p:cNvGrpSpPr/>
          <p:nvPr/>
        </p:nvGrpSpPr>
        <p:grpSpPr>
          <a:xfrm>
            <a:off x="8789430" y="2185318"/>
            <a:ext cx="2154833" cy="613994"/>
            <a:chOff x="8694544" y="2205970"/>
            <a:chExt cx="2154833" cy="613994"/>
          </a:xfrm>
        </p:grpSpPr>
        <p:sp>
          <p:nvSpPr>
            <p:cNvPr id="4" name="フローチャート: 書類 3"/>
            <p:cNvSpPr/>
            <p:nvPr/>
          </p:nvSpPr>
          <p:spPr bwMode="auto">
            <a:xfrm>
              <a:off x="8694544" y="2205970"/>
              <a:ext cx="2154833" cy="613994"/>
            </a:xfrm>
            <a:prstGeom prst="flowChartDocument">
              <a:avLst/>
            </a:prstGeom>
            <a:no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p>
          </p:txBody>
        </p:sp>
        <p:sp>
          <p:nvSpPr>
            <p:cNvPr id="57" name="テキスト ボックス 56"/>
            <p:cNvSpPr txBox="1"/>
            <p:nvPr/>
          </p:nvSpPr>
          <p:spPr>
            <a:xfrm>
              <a:off x="8721264" y="2221962"/>
              <a:ext cx="2031249" cy="553998"/>
            </a:xfrm>
            <a:prstGeom prst="rect">
              <a:avLst/>
            </a:prstGeom>
            <a:noFill/>
          </p:spPr>
          <p:txBody>
            <a:bodyPr wrap="square" rtlCol="0">
              <a:spAutoFit/>
            </a:bodyPr>
            <a:lstStyle/>
            <a:p>
              <a:r>
                <a:rPr lang="en-US" altLang="ja-JP" sz="1000" dirty="0" err="1"/>
                <a:t>Pre.yml</a:t>
              </a:r>
              <a:r>
                <a:rPr lang="ja-JP" altLang="en-US" sz="1000" dirty="0"/>
                <a:t>（追加）</a:t>
              </a:r>
              <a:endParaRPr lang="en-US" altLang="ja-JP" sz="1000" dirty="0"/>
            </a:p>
            <a:p>
              <a:pPr marL="171450" indent="-171450">
                <a:buFontTx/>
                <a:buChar char="-"/>
              </a:pPr>
              <a:r>
                <a:rPr lang="en-US" altLang="ja-JP" sz="1000" dirty="0"/>
                <a:t>name:</a:t>
              </a:r>
              <a:r>
                <a:rPr lang="ja-JP" altLang="en-US" sz="1000" dirty="0"/>
                <a:t> 追加処理開始</a:t>
              </a:r>
              <a:endParaRPr lang="en-US" altLang="ja-JP" sz="1000" dirty="0"/>
            </a:p>
            <a:p>
              <a:r>
                <a:rPr lang="ja-JP" altLang="en-US" sz="1000" dirty="0"/>
                <a:t>    </a:t>
              </a:r>
              <a:r>
                <a:rPr lang="en-US" altLang="ja-JP" sz="1000" dirty="0"/>
                <a:t>debug: </a:t>
              </a:r>
              <a:r>
                <a:rPr lang="ja-JP" altLang="en-US" sz="1000" dirty="0"/>
                <a:t>“追加開始”</a:t>
              </a:r>
              <a:endParaRPr lang="en-US" altLang="ja-JP" sz="1000" dirty="0"/>
            </a:p>
          </p:txBody>
        </p:sp>
      </p:grpSp>
      <p:sp>
        <p:nvSpPr>
          <p:cNvPr id="9" name="爆発 2 8"/>
          <p:cNvSpPr/>
          <p:nvPr/>
        </p:nvSpPr>
        <p:spPr bwMode="auto">
          <a:xfrm rot="415823">
            <a:off x="10376734" y="2354373"/>
            <a:ext cx="1504327" cy="704064"/>
          </a:xfrm>
          <a:prstGeom prst="irregularSeal2">
            <a:avLst/>
          </a:prstGeom>
          <a:solidFill>
            <a:srgbClr val="FFDBC9"/>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p>
        </p:txBody>
      </p:sp>
      <p:sp>
        <p:nvSpPr>
          <p:cNvPr id="67" name="テキスト ボックス 66"/>
          <p:cNvSpPr txBox="1"/>
          <p:nvPr/>
        </p:nvSpPr>
        <p:spPr>
          <a:xfrm>
            <a:off x="10587479" y="2568637"/>
            <a:ext cx="1005038" cy="276999"/>
          </a:xfrm>
          <a:prstGeom prst="rect">
            <a:avLst/>
          </a:prstGeom>
          <a:noFill/>
        </p:spPr>
        <p:txBody>
          <a:bodyPr wrap="square" rtlCol="0">
            <a:spAutoFit/>
          </a:bodyPr>
          <a:lstStyle/>
          <a:p>
            <a:r>
              <a:rPr lang="ja-JP" altLang="en-US" sz="1200" dirty="0"/>
              <a:t>中身が違う</a:t>
            </a:r>
            <a:endParaRPr lang="en-US" altLang="ja-JP" sz="1200" dirty="0"/>
          </a:p>
        </p:txBody>
      </p:sp>
      <p:sp>
        <p:nvSpPr>
          <p:cNvPr id="44" name="正方形/長方形 43"/>
          <p:cNvSpPr/>
          <p:nvPr/>
        </p:nvSpPr>
        <p:spPr bwMode="auto">
          <a:xfrm>
            <a:off x="2999570" y="3812489"/>
            <a:ext cx="8951130" cy="497431"/>
          </a:xfrm>
          <a:prstGeom prst="rect">
            <a:avLst/>
          </a:prstGeom>
          <a:solidFill>
            <a:srgbClr val="F9E0E1"/>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000" b="1" dirty="0">
                <a:latin typeface="+mj-ea"/>
                <a:ea typeface="+mj-ea"/>
              </a:rPr>
              <a:t>　　　　② </a:t>
            </a:r>
            <a:r>
              <a:rPr lang="ja-JP" altLang="en-US" sz="2000" b="1" dirty="0">
                <a:solidFill>
                  <a:schemeClr val="tx1"/>
                </a:solidFill>
              </a:rPr>
              <a:t>事前に命名規則を決め、同名のファイルを非許容とする</a:t>
            </a:r>
            <a:endParaRPr lang="en-US" altLang="ja-JP" sz="2000" b="1" dirty="0">
              <a:latin typeface="+mj-ea"/>
            </a:endParaRPr>
          </a:p>
        </p:txBody>
      </p:sp>
      <p:sp>
        <p:nvSpPr>
          <p:cNvPr id="48" name="正方形/長方形 47"/>
          <p:cNvSpPr/>
          <p:nvPr/>
        </p:nvSpPr>
        <p:spPr bwMode="auto">
          <a:xfrm>
            <a:off x="3013813" y="4309558"/>
            <a:ext cx="8937252" cy="2215871"/>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r>
              <a:rPr lang="en-US" altLang="ja-JP" sz="1600" b="1" dirty="0" err="1">
                <a:solidFill>
                  <a:schemeClr val="tx1"/>
                </a:solidFill>
                <a:ea typeface="+mj-ea"/>
              </a:rPr>
              <a:t>Ansible</a:t>
            </a:r>
            <a:r>
              <a:rPr lang="ja-JP" altLang="en-US" sz="1600" b="1" dirty="0">
                <a:solidFill>
                  <a:schemeClr val="tx1"/>
                </a:solidFill>
                <a:ea typeface="+mj-ea"/>
              </a:rPr>
              <a:t> </a:t>
            </a:r>
            <a:r>
              <a:rPr lang="en-US" altLang="ja-JP" sz="1600" b="1" dirty="0">
                <a:solidFill>
                  <a:schemeClr val="tx1"/>
                </a:solidFill>
                <a:ea typeface="+mj-ea"/>
              </a:rPr>
              <a:t>Role</a:t>
            </a:r>
            <a:r>
              <a:rPr lang="ja-JP" altLang="en-US" sz="1600" b="1" dirty="0">
                <a:solidFill>
                  <a:schemeClr val="tx1"/>
                </a:solidFill>
                <a:ea typeface="+mj-ea"/>
              </a:rPr>
              <a:t>は別パッケージであれば同名ファイルを許容可能ですが、バグが起こりやくなるため、事前に命名規則を決めて同名のファイルを非許容とすることをお勧めします。</a:t>
            </a:r>
            <a:endParaRPr lang="en-US" altLang="ja-JP" sz="1600" b="1" dirty="0">
              <a:solidFill>
                <a:schemeClr val="tx1"/>
              </a:solidFill>
              <a:ea typeface="+mj-ea"/>
            </a:endParaRPr>
          </a:p>
          <a:p>
            <a:r>
              <a:rPr lang="ja-JP" altLang="en-US" sz="1600" b="1" dirty="0">
                <a:solidFill>
                  <a:schemeClr val="tx1"/>
                </a:solidFill>
                <a:ea typeface="+mj-ea"/>
              </a:rPr>
              <a:t>例：</a:t>
            </a:r>
            <a:r>
              <a:rPr lang="en-US" altLang="ja-JP" sz="1600" b="1" dirty="0">
                <a:solidFill>
                  <a:schemeClr val="tx1"/>
                </a:solidFill>
                <a:ea typeface="+mj-ea"/>
              </a:rPr>
              <a:t>playbook</a:t>
            </a:r>
            <a:r>
              <a:rPr lang="ja-JP" altLang="en-US" sz="1600" b="1" dirty="0">
                <a:solidFill>
                  <a:schemeClr val="tx1"/>
                </a:solidFill>
                <a:ea typeface="+mj-ea"/>
              </a:rPr>
              <a:t>は「処理名</a:t>
            </a:r>
            <a:r>
              <a:rPr lang="en-US" altLang="ja-JP" sz="1600" b="1" dirty="0">
                <a:solidFill>
                  <a:schemeClr val="tx1"/>
                </a:solidFill>
                <a:ea typeface="+mj-ea"/>
              </a:rPr>
              <a:t>_</a:t>
            </a:r>
            <a:r>
              <a:rPr lang="en-US" altLang="ja-JP" sz="1600" b="1" dirty="0" err="1">
                <a:solidFill>
                  <a:schemeClr val="tx1"/>
                </a:solidFill>
                <a:ea typeface="+mj-ea"/>
              </a:rPr>
              <a:t>XXX.yml</a:t>
            </a:r>
            <a:r>
              <a:rPr lang="ja-JP" altLang="en-US" sz="1600" b="1" dirty="0">
                <a:solidFill>
                  <a:schemeClr val="tx1"/>
                </a:solidFill>
                <a:ea typeface="+mj-ea"/>
              </a:rPr>
              <a:t>」の形式とする</a:t>
            </a:r>
            <a:endParaRPr lang="en-US" altLang="ja-JP" sz="1600" b="1" dirty="0">
              <a:solidFill>
                <a:schemeClr val="tx1"/>
              </a:solidFill>
              <a:ea typeface="+mj-ea"/>
            </a:endParaRPr>
          </a:p>
          <a:p>
            <a:endParaRPr lang="en-US" altLang="ja-JP" sz="1600" b="1" dirty="0">
              <a:solidFill>
                <a:schemeClr val="tx1"/>
              </a:solidFill>
              <a:ea typeface="+mj-ea"/>
            </a:endParaRPr>
          </a:p>
        </p:txBody>
      </p:sp>
      <p:sp>
        <p:nvSpPr>
          <p:cNvPr id="49" name="右矢印 48"/>
          <p:cNvSpPr/>
          <p:nvPr/>
        </p:nvSpPr>
        <p:spPr bwMode="auto">
          <a:xfrm>
            <a:off x="5052409" y="2513446"/>
            <a:ext cx="359935" cy="328176"/>
          </a:xfrm>
          <a:prstGeom prst="rightArrow">
            <a:avLst/>
          </a:prstGeom>
          <a:solidFill>
            <a:schemeClr val="accent2">
              <a:lumMod val="10000"/>
              <a:lumOff val="90000"/>
            </a:schemeClr>
          </a:solidFill>
          <a:ln>
            <a:solidFill>
              <a:schemeClr val="accent2">
                <a:lumMod val="50000"/>
                <a:lumOff val="50000"/>
              </a:schemeClr>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ja-JP" altLang="en-US" sz="1333" b="1" dirty="0">
              <a:latin typeface="+mj-ea"/>
              <a:ea typeface="+mj-ea"/>
            </a:endParaRPr>
          </a:p>
        </p:txBody>
      </p:sp>
      <p:sp>
        <p:nvSpPr>
          <p:cNvPr id="50" name="右矢印 49"/>
          <p:cNvSpPr/>
          <p:nvPr/>
        </p:nvSpPr>
        <p:spPr bwMode="auto">
          <a:xfrm>
            <a:off x="8425083" y="2670265"/>
            <a:ext cx="359935" cy="328176"/>
          </a:xfrm>
          <a:prstGeom prst="rightArrow">
            <a:avLst/>
          </a:prstGeom>
          <a:solidFill>
            <a:schemeClr val="accent2">
              <a:lumMod val="10000"/>
              <a:lumOff val="90000"/>
            </a:schemeClr>
          </a:solidFill>
          <a:ln>
            <a:solidFill>
              <a:schemeClr val="accent2">
                <a:lumMod val="50000"/>
                <a:lumOff val="50000"/>
              </a:schemeClr>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ja-JP" altLang="en-US" sz="1333" b="1" dirty="0">
              <a:latin typeface="+mj-ea"/>
              <a:ea typeface="+mj-ea"/>
            </a:endParaRPr>
          </a:p>
        </p:txBody>
      </p:sp>
      <p:sp>
        <p:nvSpPr>
          <p:cNvPr id="52" name="正方形/長方形 51"/>
          <p:cNvSpPr/>
          <p:nvPr/>
        </p:nvSpPr>
        <p:spPr bwMode="auto">
          <a:xfrm>
            <a:off x="3168446" y="5119520"/>
            <a:ext cx="8184284" cy="1329501"/>
          </a:xfrm>
          <a:prstGeom prst="rect">
            <a:avLst/>
          </a:prstGeom>
          <a:solidFill>
            <a:srgbClr val="CCFF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en-US" altLang="ja-JP" sz="1200" b="1" dirty="0">
              <a:ea typeface="+mj-ea"/>
              <a:cs typeface="Courier New" panose="02070309020205020404" pitchFamily="49" charset="0"/>
            </a:endParaRPr>
          </a:p>
        </p:txBody>
      </p:sp>
      <p:sp>
        <p:nvSpPr>
          <p:cNvPr id="53" name="正方形/長方形 52"/>
          <p:cNvSpPr/>
          <p:nvPr/>
        </p:nvSpPr>
        <p:spPr bwMode="auto">
          <a:xfrm>
            <a:off x="6046096" y="5383523"/>
            <a:ext cx="2130181" cy="97113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200" b="1" dirty="0">
                <a:ea typeface="+mj-ea"/>
                <a:cs typeface="Courier New" panose="02070309020205020404" pitchFamily="49" charset="0"/>
              </a:rPr>
              <a:t>roles</a:t>
            </a:r>
            <a:r>
              <a:rPr lang="ja-JP" altLang="en-US" sz="1200" b="1" dirty="0">
                <a:ea typeface="+mj-ea"/>
                <a:cs typeface="Courier New" panose="02070309020205020404" pitchFamily="49" charset="0"/>
              </a:rPr>
              <a:t>（追加）</a:t>
            </a:r>
            <a:endParaRPr lang="en-US" altLang="ja-JP" sz="1200" b="1" dirty="0">
              <a:ea typeface="+mj-ea"/>
              <a:cs typeface="Courier New" panose="02070309020205020404" pitchFamily="49" charset="0"/>
            </a:endParaRPr>
          </a:p>
          <a:p>
            <a:r>
              <a:rPr lang="ja-JP" altLang="en-US" sz="1200" b="1" dirty="0">
                <a:ea typeface="+mj-ea"/>
                <a:cs typeface="Courier New" panose="02070309020205020404" pitchFamily="49" charset="0"/>
              </a:rPr>
              <a:t>└</a:t>
            </a:r>
            <a:r>
              <a:rPr lang="en-US" altLang="ja-JP" sz="1200" b="1" dirty="0">
                <a:ea typeface="+mj-ea"/>
                <a:cs typeface="Courier New" panose="02070309020205020404" pitchFamily="49" charset="0"/>
              </a:rPr>
              <a:t>tasks</a:t>
            </a:r>
          </a:p>
          <a:p>
            <a:r>
              <a:rPr lang="ja-JP" altLang="en-US" sz="1200" b="1" dirty="0">
                <a:ea typeface="+mj-ea"/>
                <a:cs typeface="Courier New" panose="02070309020205020404" pitchFamily="49" charset="0"/>
              </a:rPr>
              <a:t>　└ </a:t>
            </a:r>
            <a:r>
              <a:rPr lang="en-US" altLang="ja-JP" sz="1200" b="1" dirty="0" err="1">
                <a:solidFill>
                  <a:schemeClr val="tx1"/>
                </a:solidFill>
                <a:ea typeface="+mj-ea"/>
                <a:cs typeface="Courier New" panose="02070309020205020404" pitchFamily="49" charset="0"/>
              </a:rPr>
              <a:t>AddFile_Pre.yml</a:t>
            </a:r>
            <a:endParaRPr lang="en-US" altLang="ja-JP" sz="1200" b="1" dirty="0">
              <a:solidFill>
                <a:schemeClr val="tx1"/>
              </a:solidFill>
              <a:ea typeface="+mj-ea"/>
              <a:cs typeface="Courier New" panose="02070309020205020404" pitchFamily="49" charset="0"/>
            </a:endParaRPr>
          </a:p>
          <a:p>
            <a:r>
              <a:rPr lang="ja-JP" altLang="en-US" sz="1200" b="1" dirty="0">
                <a:cs typeface="Courier New" panose="02070309020205020404" pitchFamily="49" charset="0"/>
              </a:rPr>
              <a:t>　└ </a:t>
            </a:r>
            <a:r>
              <a:rPr lang="en-US" altLang="ja-JP" sz="1200" b="1" dirty="0" err="1">
                <a:cs typeface="Courier New" panose="02070309020205020404" pitchFamily="49" charset="0"/>
              </a:rPr>
              <a:t>AddFile_Add.yml</a:t>
            </a:r>
            <a:endParaRPr lang="en-US" altLang="ja-JP" sz="1200" b="1" dirty="0">
              <a:cs typeface="Courier New" panose="02070309020205020404" pitchFamily="49" charset="0"/>
            </a:endParaRPr>
          </a:p>
          <a:p>
            <a:r>
              <a:rPr lang="ja-JP" altLang="en-US" sz="1200" b="1" dirty="0">
                <a:cs typeface="Courier New" panose="02070309020205020404" pitchFamily="49" charset="0"/>
              </a:rPr>
              <a:t>　└ </a:t>
            </a:r>
            <a:r>
              <a:rPr lang="en-US" altLang="ja-JP" sz="1200" b="1" dirty="0" err="1">
                <a:cs typeface="Courier New" panose="02070309020205020404" pitchFamily="49" charset="0"/>
              </a:rPr>
              <a:t>AddFile_End.yml</a:t>
            </a:r>
            <a:endParaRPr lang="en-US" altLang="ja-JP" sz="1200" b="1" dirty="0">
              <a:ea typeface="+mj-ea"/>
              <a:cs typeface="Courier New" panose="02070309020205020404" pitchFamily="49" charset="0"/>
            </a:endParaRPr>
          </a:p>
        </p:txBody>
      </p:sp>
      <p:sp>
        <p:nvSpPr>
          <p:cNvPr id="54" name="テキスト ボックス 53"/>
          <p:cNvSpPr txBox="1"/>
          <p:nvPr/>
        </p:nvSpPr>
        <p:spPr>
          <a:xfrm>
            <a:off x="5991805" y="5136913"/>
            <a:ext cx="1616405" cy="276999"/>
          </a:xfrm>
          <a:prstGeom prst="rect">
            <a:avLst/>
          </a:prstGeom>
          <a:noFill/>
        </p:spPr>
        <p:txBody>
          <a:bodyPr wrap="none" rtlCol="0">
            <a:spAutoFit/>
          </a:bodyPr>
          <a:lstStyle/>
          <a:p>
            <a:r>
              <a:rPr lang="en-US" altLang="ja-JP" sz="1200" b="1" dirty="0"/>
              <a:t>Role</a:t>
            </a:r>
            <a:r>
              <a:rPr lang="ja-JP" altLang="en-US" sz="1200" b="1" dirty="0"/>
              <a:t>パッケージ管理</a:t>
            </a:r>
            <a:endParaRPr lang="en-US" altLang="ja-JP" sz="1200" b="1" dirty="0"/>
          </a:p>
        </p:txBody>
      </p:sp>
      <p:sp>
        <p:nvSpPr>
          <p:cNvPr id="55" name="テキスト ボックス 54"/>
          <p:cNvSpPr txBox="1"/>
          <p:nvPr/>
        </p:nvSpPr>
        <p:spPr>
          <a:xfrm>
            <a:off x="3983160" y="5121861"/>
            <a:ext cx="1344599" cy="276999"/>
          </a:xfrm>
          <a:prstGeom prst="rect">
            <a:avLst/>
          </a:prstGeom>
          <a:noFill/>
        </p:spPr>
        <p:txBody>
          <a:bodyPr wrap="none" rtlCol="0">
            <a:spAutoFit/>
          </a:bodyPr>
          <a:lstStyle/>
          <a:p>
            <a:r>
              <a:rPr lang="en-US" altLang="ja-JP" sz="1200" b="1" dirty="0"/>
              <a:t>Movement</a:t>
            </a:r>
            <a:r>
              <a:rPr lang="ja-JP" altLang="en-US" sz="1200" b="1" dirty="0"/>
              <a:t>一覧</a:t>
            </a:r>
            <a:endParaRPr lang="en-US" altLang="ja-JP" sz="1200" b="1" dirty="0"/>
          </a:p>
        </p:txBody>
      </p:sp>
      <p:sp>
        <p:nvSpPr>
          <p:cNvPr id="58" name="正方形/長方形 57"/>
          <p:cNvSpPr/>
          <p:nvPr/>
        </p:nvSpPr>
        <p:spPr bwMode="auto">
          <a:xfrm>
            <a:off x="4066417" y="5382226"/>
            <a:ext cx="1478171" cy="47603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200" b="1" dirty="0">
                <a:ea typeface="+mj-ea"/>
                <a:cs typeface="Courier New" panose="02070309020205020404" pitchFamily="49" charset="0"/>
              </a:rPr>
              <a:t>１．ファイル</a:t>
            </a:r>
            <a:r>
              <a:rPr lang="ja-JP" altLang="en-US" sz="1200" b="1" dirty="0">
                <a:solidFill>
                  <a:schemeClr val="tx1"/>
                </a:solidFill>
                <a:ea typeface="+mj-ea"/>
                <a:cs typeface="Courier New" panose="02070309020205020404" pitchFamily="49" charset="0"/>
              </a:rPr>
              <a:t>追加</a:t>
            </a:r>
            <a:endParaRPr lang="en-US" altLang="ja-JP" sz="1200" b="1" dirty="0">
              <a:solidFill>
                <a:schemeClr val="tx1"/>
              </a:solidFill>
              <a:ea typeface="+mj-ea"/>
              <a:cs typeface="Courier New" panose="02070309020205020404" pitchFamily="49" charset="0"/>
            </a:endParaRPr>
          </a:p>
          <a:p>
            <a:r>
              <a:rPr lang="ja-JP" altLang="en-US" sz="1200" b="1" dirty="0">
                <a:ea typeface="+mj-ea"/>
                <a:cs typeface="Courier New" panose="02070309020205020404" pitchFamily="49" charset="0"/>
              </a:rPr>
              <a:t>２．ファイル更新</a:t>
            </a:r>
            <a:endParaRPr lang="en-US" altLang="ja-JP" sz="1200" b="1" dirty="0">
              <a:ea typeface="+mj-ea"/>
              <a:cs typeface="Courier New" panose="02070309020205020404" pitchFamily="49" charset="0"/>
            </a:endParaRPr>
          </a:p>
        </p:txBody>
      </p:sp>
      <p:grpSp>
        <p:nvGrpSpPr>
          <p:cNvPr id="59" name="グループ化 58"/>
          <p:cNvGrpSpPr/>
          <p:nvPr/>
        </p:nvGrpSpPr>
        <p:grpSpPr>
          <a:xfrm>
            <a:off x="3166450" y="5121739"/>
            <a:ext cx="696414" cy="534225"/>
            <a:chOff x="7950657" y="2600826"/>
            <a:chExt cx="635960" cy="533501"/>
          </a:xfrm>
        </p:grpSpPr>
        <p:sp>
          <p:nvSpPr>
            <p:cNvPr id="60" name="正方形/長方形 59"/>
            <p:cNvSpPr/>
            <p:nvPr/>
          </p:nvSpPr>
          <p:spPr bwMode="auto">
            <a:xfrm>
              <a:off x="7950657" y="2600826"/>
              <a:ext cx="635960" cy="5335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ea typeface="+mj-ea"/>
              </a:endParaRPr>
            </a:p>
          </p:txBody>
        </p:sp>
        <p:pic>
          <p:nvPicPr>
            <p:cNvPr id="63" name="図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2770" y="2768419"/>
              <a:ext cx="571735" cy="214651"/>
            </a:xfrm>
            <a:prstGeom prst="rect">
              <a:avLst/>
            </a:prstGeom>
          </p:spPr>
        </p:pic>
      </p:grpSp>
      <p:sp>
        <p:nvSpPr>
          <p:cNvPr id="64" name="正方形/長方形 63"/>
          <p:cNvSpPr/>
          <p:nvPr/>
        </p:nvSpPr>
        <p:spPr bwMode="auto">
          <a:xfrm>
            <a:off x="8260035" y="5372691"/>
            <a:ext cx="2732645" cy="97113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200" b="1" dirty="0">
                <a:ea typeface="+mj-ea"/>
                <a:cs typeface="Courier New" panose="02070309020205020404" pitchFamily="49" charset="0"/>
              </a:rPr>
              <a:t>roles</a:t>
            </a:r>
            <a:r>
              <a:rPr lang="ja-JP" altLang="en-US" sz="1200" b="1" dirty="0">
                <a:ea typeface="+mj-ea"/>
                <a:cs typeface="Courier New" panose="02070309020205020404" pitchFamily="49" charset="0"/>
              </a:rPr>
              <a:t>（更新）</a:t>
            </a:r>
            <a:endParaRPr lang="en-US" altLang="ja-JP" sz="1200" b="1" dirty="0">
              <a:ea typeface="+mj-ea"/>
              <a:cs typeface="Courier New" panose="02070309020205020404" pitchFamily="49" charset="0"/>
            </a:endParaRPr>
          </a:p>
          <a:p>
            <a:r>
              <a:rPr lang="ja-JP" altLang="en-US" sz="1200" b="1" dirty="0">
                <a:ea typeface="+mj-ea"/>
                <a:cs typeface="Courier New" panose="02070309020205020404" pitchFamily="49" charset="0"/>
              </a:rPr>
              <a:t>└</a:t>
            </a:r>
            <a:r>
              <a:rPr lang="en-US" altLang="ja-JP" sz="1200" b="1" dirty="0">
                <a:ea typeface="+mj-ea"/>
                <a:cs typeface="Courier New" panose="02070309020205020404" pitchFamily="49" charset="0"/>
              </a:rPr>
              <a:t>tasks</a:t>
            </a:r>
          </a:p>
          <a:p>
            <a:r>
              <a:rPr lang="ja-JP" altLang="en-US" sz="1200" b="1" dirty="0">
                <a:ea typeface="+mj-ea"/>
                <a:cs typeface="Courier New" panose="02070309020205020404" pitchFamily="49" charset="0"/>
              </a:rPr>
              <a:t>　└ </a:t>
            </a:r>
            <a:r>
              <a:rPr lang="en-US" altLang="ja-JP" sz="1200" b="1" dirty="0" err="1">
                <a:solidFill>
                  <a:schemeClr val="tx1"/>
                </a:solidFill>
                <a:cs typeface="Courier New" panose="02070309020205020404" pitchFamily="49" charset="0"/>
              </a:rPr>
              <a:t>ChangeFile_</a:t>
            </a:r>
            <a:r>
              <a:rPr lang="en-US" altLang="ja-JP" sz="1200" b="1" dirty="0" err="1">
                <a:solidFill>
                  <a:schemeClr val="tx1"/>
                </a:solidFill>
                <a:ea typeface="+mj-ea"/>
                <a:cs typeface="Courier New" panose="02070309020205020404" pitchFamily="49" charset="0"/>
              </a:rPr>
              <a:t>Pre.yml</a:t>
            </a:r>
            <a:endParaRPr lang="en-US" altLang="ja-JP" sz="1200" b="1" dirty="0">
              <a:solidFill>
                <a:schemeClr val="tx1"/>
              </a:solidFill>
              <a:ea typeface="+mj-ea"/>
              <a:cs typeface="Courier New" panose="02070309020205020404" pitchFamily="49" charset="0"/>
            </a:endParaRPr>
          </a:p>
          <a:p>
            <a:r>
              <a:rPr lang="ja-JP" altLang="en-US" sz="1200" b="1" dirty="0">
                <a:cs typeface="Courier New" panose="02070309020205020404" pitchFamily="49" charset="0"/>
              </a:rPr>
              <a:t>　└ </a:t>
            </a:r>
            <a:r>
              <a:rPr lang="en-US" altLang="ja-JP" sz="1200" b="1" dirty="0" err="1">
                <a:cs typeface="Courier New" panose="02070309020205020404" pitchFamily="49" charset="0"/>
              </a:rPr>
              <a:t>ChangeFile_Change.yml</a:t>
            </a:r>
            <a:endParaRPr lang="en-US" altLang="ja-JP" sz="1200" b="1" dirty="0">
              <a:cs typeface="Courier New" panose="02070309020205020404" pitchFamily="49" charset="0"/>
            </a:endParaRPr>
          </a:p>
          <a:p>
            <a:r>
              <a:rPr lang="ja-JP" altLang="en-US" sz="1200" b="1" dirty="0">
                <a:cs typeface="Courier New" panose="02070309020205020404" pitchFamily="49" charset="0"/>
              </a:rPr>
              <a:t>　└ </a:t>
            </a:r>
            <a:r>
              <a:rPr lang="en-US" altLang="ja-JP" sz="1200" b="1" dirty="0" err="1">
                <a:cs typeface="Courier New" panose="02070309020205020404" pitchFamily="49" charset="0"/>
              </a:rPr>
              <a:t>ChangeFile_Post.yml</a:t>
            </a:r>
            <a:endParaRPr lang="en-US" altLang="ja-JP" sz="1200" b="1" dirty="0">
              <a:ea typeface="+mj-ea"/>
              <a:cs typeface="Courier New" panose="02070309020205020404" pitchFamily="49" charset="0"/>
            </a:endParaRPr>
          </a:p>
        </p:txBody>
      </p:sp>
      <p:sp>
        <p:nvSpPr>
          <p:cNvPr id="68" name="右矢印 67"/>
          <p:cNvSpPr/>
          <p:nvPr/>
        </p:nvSpPr>
        <p:spPr bwMode="auto">
          <a:xfrm>
            <a:off x="5592045" y="5428839"/>
            <a:ext cx="359935" cy="328176"/>
          </a:xfrm>
          <a:prstGeom prst="rightArrow">
            <a:avLst/>
          </a:prstGeom>
          <a:solidFill>
            <a:schemeClr val="accent2">
              <a:lumMod val="10000"/>
              <a:lumOff val="90000"/>
            </a:schemeClr>
          </a:solidFill>
          <a:ln>
            <a:solidFill>
              <a:schemeClr val="accent2">
                <a:lumMod val="50000"/>
                <a:lumOff val="50000"/>
              </a:schemeClr>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ja-JP" altLang="en-US" sz="1333" b="1" dirty="0">
              <a:latin typeface="+mj-ea"/>
              <a:ea typeface="+mj-ea"/>
            </a:endParaRPr>
          </a:p>
        </p:txBody>
      </p:sp>
      <p:sp>
        <p:nvSpPr>
          <p:cNvPr id="69" name="角丸四角形 68"/>
          <p:cNvSpPr/>
          <p:nvPr/>
        </p:nvSpPr>
        <p:spPr bwMode="auto">
          <a:xfrm rot="20999056">
            <a:off x="2457913" y="3676817"/>
            <a:ext cx="1698943"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rPr>
              <a:t>SOLUTION</a:t>
            </a:r>
            <a:endParaRPr lang="ja-JP" altLang="en-US" sz="2133" b="1" dirty="0">
              <a:solidFill>
                <a:schemeClr val="bg1"/>
              </a:solidFill>
              <a:latin typeface="+mj-ea"/>
              <a:ea typeface="+mj-ea"/>
            </a:endParaRPr>
          </a:p>
        </p:txBody>
      </p:sp>
    </p:spTree>
    <p:extLst>
      <p:ext uri="{BB962C8B-B14F-4D97-AF65-F5344CB8AC3E}">
        <p14:creationId xmlns:p14="http://schemas.microsoft.com/office/powerpoint/2010/main" val="11458954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2</a:t>
            </a:r>
            <a:r>
              <a:rPr lang="ja-JP" altLang="en-US" dirty="0"/>
              <a:t>：自動実行の実現</a:t>
            </a:r>
            <a:endParaRPr kumimoji="1" lang="ja-JP" altLang="en-US" dirty="0"/>
          </a:p>
        </p:txBody>
      </p:sp>
      <p:graphicFrame>
        <p:nvGraphicFramePr>
          <p:cNvPr id="79" name="表 78"/>
          <p:cNvGraphicFramePr>
            <a:graphicFrameLocks noGrp="1"/>
          </p:cNvGraphicFramePr>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a:latin typeface="Meiryo UI" panose="020B0604030504040204" pitchFamily="50" charset="-128"/>
                          <a:ea typeface="Meiryo UI" panose="020B0604030504040204" pitchFamily="50" charset="-128"/>
                          <a:cs typeface="Meiryo UI" panose="020B0604030504040204" pitchFamily="50" charset="-128"/>
                        </a:rPr>
                        <a:t>実施するタスク</a:t>
                      </a: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80" name="下矢印 179"/>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3" name="下矢印 182"/>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5" name="下矢印 184"/>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下矢印 16"/>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4" name="角丸四角形 183"/>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ジョブフロー構築</a:t>
            </a:r>
            <a:endParaRPr lang="en-US" altLang="ja-JP" sz="1600" b="1" dirty="0"/>
          </a:p>
          <a:p>
            <a:pPr algn="ctr"/>
            <a:r>
              <a:rPr lang="en-US" altLang="ja-JP" sz="1600" b="1" dirty="0" smtClean="0"/>
              <a:t>(Conductor)</a:t>
            </a:r>
            <a:endParaRPr lang="ja-JP" altLang="en-US" sz="1600" b="1" dirty="0"/>
          </a:p>
        </p:txBody>
      </p:sp>
      <p:sp>
        <p:nvSpPr>
          <p:cNvPr id="187" name="角丸四角形 186"/>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ジョブフロー実行</a:t>
            </a:r>
            <a:endParaRPr lang="en-US" altLang="ja-JP" sz="1600" b="1" dirty="0"/>
          </a:p>
          <a:p>
            <a:pPr algn="ctr"/>
            <a:r>
              <a:rPr lang="en-US" altLang="ja-JP" sz="1600" b="1" dirty="0" smtClean="0"/>
              <a:t>(Conductor)</a:t>
            </a:r>
            <a:endParaRPr lang="en-US" altLang="ja-JP" sz="1600" b="1" dirty="0"/>
          </a:p>
          <a:p>
            <a:pPr algn="ctr"/>
            <a:r>
              <a:rPr lang="ja-JP" altLang="en-US" sz="1067" b="1" dirty="0"/>
              <a:t>ここではパラメータは手動登録</a:t>
            </a:r>
            <a:endParaRPr lang="en-US" altLang="ja-JP" sz="1067" b="1" dirty="0"/>
          </a:p>
        </p:txBody>
      </p:sp>
      <p:sp>
        <p:nvSpPr>
          <p:cNvPr id="19" name="正方形/長方形 18"/>
          <p:cNvSpPr/>
          <p:nvPr/>
        </p:nvSpPr>
        <p:spPr bwMode="auto">
          <a:xfrm>
            <a:off x="3013813" y="1309084"/>
            <a:ext cx="8937252" cy="2501097"/>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r>
              <a:rPr lang="en-US" altLang="ja-JP" sz="1600" b="1" dirty="0">
                <a:solidFill>
                  <a:schemeClr val="tx1"/>
                </a:solidFill>
                <a:ea typeface="+mj-ea"/>
              </a:rPr>
              <a:t>Playbook</a:t>
            </a:r>
            <a:r>
              <a:rPr lang="ja-JP" altLang="en-US" sz="1600" b="1" dirty="0">
                <a:solidFill>
                  <a:schemeClr val="tx1"/>
                </a:solidFill>
                <a:ea typeface="+mj-ea"/>
              </a:rPr>
              <a:t>の追加や改修をした際に、</a:t>
            </a:r>
            <a:r>
              <a:rPr lang="en-US" altLang="ja-JP" sz="1600" b="1" dirty="0">
                <a:solidFill>
                  <a:schemeClr val="tx1"/>
                </a:solidFill>
                <a:ea typeface="+mj-ea"/>
              </a:rPr>
              <a:t>ITA</a:t>
            </a:r>
            <a:r>
              <a:rPr lang="ja-JP" altLang="en-US" sz="1600" b="1" dirty="0">
                <a:solidFill>
                  <a:schemeClr val="tx1"/>
                </a:solidFill>
                <a:ea typeface="+mj-ea"/>
              </a:rPr>
              <a:t>とバージョン管理ツール（</a:t>
            </a:r>
            <a:r>
              <a:rPr lang="en-US" altLang="ja-JP" sz="1600" b="1" dirty="0" err="1">
                <a:solidFill>
                  <a:schemeClr val="tx1"/>
                </a:solidFill>
                <a:ea typeface="+mj-ea"/>
              </a:rPr>
              <a:t>Git</a:t>
            </a:r>
            <a:r>
              <a:rPr lang="ja-JP" altLang="en-US" sz="1600" b="1" dirty="0">
                <a:solidFill>
                  <a:schemeClr val="tx1"/>
                </a:solidFill>
                <a:ea typeface="+mj-ea"/>
              </a:rPr>
              <a:t>など）の両方に手動でアップロードしていたが、アップロード忘れが起きて修正が反映されていなかった。</a:t>
            </a:r>
            <a:endParaRPr lang="en-US" altLang="ja-JP" sz="1600" b="1" dirty="0">
              <a:solidFill>
                <a:schemeClr val="tx1"/>
              </a:solidFill>
              <a:ea typeface="+mj-ea"/>
            </a:endParaRPr>
          </a:p>
        </p:txBody>
      </p:sp>
      <p:sp>
        <p:nvSpPr>
          <p:cNvPr id="16" name="角丸四角形 15"/>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自動化対象となる作業の分類</a:t>
            </a:r>
          </a:p>
        </p:txBody>
      </p:sp>
      <p:sp>
        <p:nvSpPr>
          <p:cNvPr id="39" name="正方形/長方形 38"/>
          <p:cNvSpPr/>
          <p:nvPr/>
        </p:nvSpPr>
        <p:spPr bwMode="auto">
          <a:xfrm>
            <a:off x="5303891" y="1919893"/>
            <a:ext cx="2304320" cy="1369165"/>
          </a:xfrm>
          <a:prstGeom prst="rect">
            <a:avLst/>
          </a:prstGeom>
          <a:solidFill>
            <a:srgbClr val="CCFF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en-US" altLang="ja-JP" sz="1600" b="1" dirty="0">
              <a:latin typeface="Courier New" panose="02070309020205020404" pitchFamily="49" charset="0"/>
              <a:ea typeface="+mj-ea"/>
              <a:cs typeface="Courier New" panose="02070309020205020404" pitchFamily="49" charset="0"/>
            </a:endParaRPr>
          </a:p>
        </p:txBody>
      </p:sp>
      <p:sp>
        <p:nvSpPr>
          <p:cNvPr id="21" name="角丸四角形 20"/>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作業の詳細化</a:t>
            </a:r>
          </a:p>
        </p:txBody>
      </p:sp>
      <p:sp>
        <p:nvSpPr>
          <p:cNvPr id="22" name="角丸四角形 21"/>
          <p:cNvSpPr/>
          <p:nvPr/>
        </p:nvSpPr>
        <p:spPr bwMode="auto">
          <a:xfrm>
            <a:off x="417962" y="3325221"/>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Ansible</a:t>
            </a:r>
            <a:r>
              <a:rPr lang="ja-JP" altLang="en-US" sz="1600" b="1" dirty="0"/>
              <a:t>資材準備</a:t>
            </a:r>
            <a:endParaRPr lang="en-US" altLang="ja-JP" sz="1600" b="1" dirty="0"/>
          </a:p>
          <a:p>
            <a:pPr algn="ctr"/>
            <a:r>
              <a:rPr lang="en-US" altLang="ja-JP" sz="1600" b="1" dirty="0"/>
              <a:t>(Playbook</a:t>
            </a:r>
            <a:r>
              <a:rPr lang="ja-JP" altLang="en-US" sz="1600" b="1" dirty="0"/>
              <a:t>等</a:t>
            </a:r>
            <a:r>
              <a:rPr lang="en-US" altLang="ja-JP" sz="1600" b="1" dirty="0"/>
              <a:t>)</a:t>
            </a:r>
          </a:p>
        </p:txBody>
      </p:sp>
      <p:sp>
        <p:nvSpPr>
          <p:cNvPr id="27" name="正方形/長方形 26"/>
          <p:cNvSpPr/>
          <p:nvPr/>
        </p:nvSpPr>
        <p:spPr bwMode="auto">
          <a:xfrm>
            <a:off x="3013449" y="814630"/>
            <a:ext cx="8937251" cy="497431"/>
          </a:xfrm>
          <a:prstGeom prst="rect">
            <a:avLst/>
          </a:prstGeom>
          <a:solidFill>
            <a:srgbClr val="FFFFCC"/>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000" b="1" dirty="0">
                <a:latin typeface="+mj-ea"/>
                <a:ea typeface="+mj-ea"/>
              </a:rPr>
              <a:t>　　　　③ </a:t>
            </a:r>
            <a:r>
              <a:rPr lang="ja-JP" altLang="en-US" sz="2000" b="1" dirty="0">
                <a:latin typeface="+mj-ea"/>
              </a:rPr>
              <a:t>バージョン管理ツールと</a:t>
            </a:r>
            <a:r>
              <a:rPr lang="en-US" altLang="ja-JP" sz="2000" b="1" dirty="0">
                <a:latin typeface="+mj-ea"/>
              </a:rPr>
              <a:t>ITA</a:t>
            </a:r>
            <a:r>
              <a:rPr lang="ja-JP" altLang="en-US" sz="2000" b="1" dirty="0">
                <a:latin typeface="+mj-ea"/>
              </a:rPr>
              <a:t>で</a:t>
            </a:r>
            <a:r>
              <a:rPr lang="en-US" altLang="ja-JP" sz="2000" b="1" dirty="0">
                <a:latin typeface="+mj-ea"/>
              </a:rPr>
              <a:t>playbook</a:t>
            </a:r>
            <a:r>
              <a:rPr lang="ja-JP" altLang="en-US" sz="2000" b="1" dirty="0">
                <a:latin typeface="+mj-ea"/>
              </a:rPr>
              <a:t>の内容に差異がでた</a:t>
            </a:r>
            <a:endParaRPr lang="en-US" altLang="ja-JP" sz="2000" b="1" dirty="0">
              <a:latin typeface="+mj-ea"/>
            </a:endParaRPr>
          </a:p>
        </p:txBody>
      </p:sp>
      <p:sp>
        <p:nvSpPr>
          <p:cNvPr id="28" name="角丸四角形 27"/>
          <p:cNvSpPr/>
          <p:nvPr/>
        </p:nvSpPr>
        <p:spPr bwMode="auto">
          <a:xfrm rot="20999056">
            <a:off x="2461536" y="756940"/>
            <a:ext cx="1615477"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rPr>
              <a:t>PROBLEM</a:t>
            </a:r>
            <a:endParaRPr lang="ja-JP" altLang="en-US" sz="2133" b="1" dirty="0">
              <a:solidFill>
                <a:schemeClr val="bg1"/>
              </a:solidFill>
              <a:latin typeface="+mj-ea"/>
            </a:endParaRPr>
          </a:p>
        </p:txBody>
      </p:sp>
      <p:grpSp>
        <p:nvGrpSpPr>
          <p:cNvPr id="40" name="グループ化 39"/>
          <p:cNvGrpSpPr/>
          <p:nvPr/>
        </p:nvGrpSpPr>
        <p:grpSpPr>
          <a:xfrm>
            <a:off x="5303891" y="1935149"/>
            <a:ext cx="612874" cy="508536"/>
            <a:chOff x="7950657" y="2600826"/>
            <a:chExt cx="635960" cy="533501"/>
          </a:xfrm>
        </p:grpSpPr>
        <p:sp>
          <p:nvSpPr>
            <p:cNvPr id="41" name="正方形/長方形 40"/>
            <p:cNvSpPr/>
            <p:nvPr/>
          </p:nvSpPr>
          <p:spPr bwMode="auto">
            <a:xfrm>
              <a:off x="7950657" y="2600826"/>
              <a:ext cx="635960" cy="5335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pic>
          <p:nvPicPr>
            <p:cNvPr id="43" name="図 4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2770" y="2768419"/>
              <a:ext cx="571735" cy="214651"/>
            </a:xfrm>
            <a:prstGeom prst="rect">
              <a:avLst/>
            </a:prstGeom>
          </p:spPr>
        </p:pic>
      </p:grpSp>
      <p:sp>
        <p:nvSpPr>
          <p:cNvPr id="44" name="テキスト ボックス 43"/>
          <p:cNvSpPr txBox="1"/>
          <p:nvPr/>
        </p:nvSpPr>
        <p:spPr>
          <a:xfrm>
            <a:off x="5939090" y="1938423"/>
            <a:ext cx="1382686" cy="276999"/>
          </a:xfrm>
          <a:prstGeom prst="rect">
            <a:avLst/>
          </a:prstGeom>
          <a:noFill/>
        </p:spPr>
        <p:txBody>
          <a:bodyPr wrap="none" rtlCol="0">
            <a:spAutoFit/>
          </a:bodyPr>
          <a:lstStyle/>
          <a:p>
            <a:r>
              <a:rPr lang="en-US" altLang="ja-JP" sz="1200" b="1" dirty="0"/>
              <a:t>playbook</a:t>
            </a:r>
            <a:r>
              <a:rPr lang="ja-JP" altLang="en-US" sz="1200" b="1" dirty="0"/>
              <a:t>素材集</a:t>
            </a:r>
            <a:endParaRPr lang="en-US" altLang="ja-JP" sz="1200" b="1" dirty="0"/>
          </a:p>
        </p:txBody>
      </p:sp>
      <p:sp>
        <p:nvSpPr>
          <p:cNvPr id="45" name="正方形/長方形 44"/>
          <p:cNvSpPr/>
          <p:nvPr/>
        </p:nvSpPr>
        <p:spPr bwMode="auto">
          <a:xfrm>
            <a:off x="5960757" y="2198238"/>
            <a:ext cx="1503433" cy="9960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200" b="1" dirty="0">
                <a:solidFill>
                  <a:schemeClr val="tx1"/>
                </a:solidFill>
                <a:ea typeface="+mj-ea"/>
                <a:cs typeface="Courier New" panose="02070309020205020404" pitchFamily="49" charset="0"/>
              </a:rPr>
              <a:t>１．</a:t>
            </a:r>
            <a:r>
              <a:rPr lang="en-US" altLang="ja-JP" sz="1200" b="1" dirty="0" err="1">
                <a:solidFill>
                  <a:schemeClr val="tx1"/>
                </a:solidFill>
                <a:ea typeface="+mj-ea"/>
                <a:cs typeface="Courier New" panose="02070309020205020404" pitchFamily="49" charset="0"/>
              </a:rPr>
              <a:t>Pre.yml</a:t>
            </a:r>
            <a:endParaRPr lang="en-US" altLang="ja-JP" sz="1200" b="1" dirty="0">
              <a:solidFill>
                <a:schemeClr val="tx1"/>
              </a:solidFill>
              <a:ea typeface="+mj-ea"/>
              <a:cs typeface="Courier New" panose="02070309020205020404" pitchFamily="49" charset="0"/>
            </a:endParaRPr>
          </a:p>
          <a:p>
            <a:r>
              <a:rPr lang="ja-JP" altLang="en-US" sz="1200" b="1" dirty="0">
                <a:ea typeface="+mj-ea"/>
                <a:cs typeface="Courier New" panose="02070309020205020404" pitchFamily="49" charset="0"/>
              </a:rPr>
              <a:t>２．</a:t>
            </a:r>
            <a:r>
              <a:rPr lang="en-US" altLang="ja-JP" sz="1200" b="1" dirty="0" err="1">
                <a:ea typeface="+mj-ea"/>
                <a:cs typeface="Courier New" panose="02070309020205020404" pitchFamily="49" charset="0"/>
              </a:rPr>
              <a:t>Add.yml</a:t>
            </a:r>
            <a:endParaRPr lang="en-US" altLang="ja-JP" sz="1200" b="1" dirty="0">
              <a:ea typeface="+mj-ea"/>
              <a:cs typeface="Courier New" panose="02070309020205020404" pitchFamily="49" charset="0"/>
            </a:endParaRPr>
          </a:p>
          <a:p>
            <a:r>
              <a:rPr lang="ja-JP" altLang="en-US" sz="1200" b="1" dirty="0">
                <a:ea typeface="+mj-ea"/>
                <a:cs typeface="Courier New" panose="02070309020205020404" pitchFamily="49" charset="0"/>
              </a:rPr>
              <a:t>３．</a:t>
            </a:r>
            <a:r>
              <a:rPr lang="en-US" altLang="ja-JP" sz="1200" b="1" dirty="0" err="1">
                <a:solidFill>
                  <a:schemeClr val="tx1"/>
                </a:solidFill>
                <a:ea typeface="+mj-ea"/>
                <a:cs typeface="Courier New" panose="02070309020205020404" pitchFamily="49" charset="0"/>
              </a:rPr>
              <a:t>Post.yml</a:t>
            </a:r>
            <a:endParaRPr lang="en-US" altLang="ja-JP" sz="1200" b="1" dirty="0">
              <a:solidFill>
                <a:schemeClr val="tx1"/>
              </a:solidFill>
              <a:ea typeface="+mj-ea"/>
              <a:cs typeface="Courier New" panose="02070309020205020404" pitchFamily="49" charset="0"/>
            </a:endParaRPr>
          </a:p>
          <a:p>
            <a:r>
              <a:rPr lang="ja-JP" altLang="en-US" sz="1200" b="1" dirty="0">
                <a:ea typeface="+mj-ea"/>
                <a:cs typeface="Courier New" panose="02070309020205020404" pitchFamily="49" charset="0"/>
              </a:rPr>
              <a:t>４．</a:t>
            </a:r>
            <a:r>
              <a:rPr lang="en-US" altLang="ja-JP" sz="1200" b="1" dirty="0" err="1">
                <a:ea typeface="+mj-ea"/>
                <a:cs typeface="Courier New" panose="02070309020205020404" pitchFamily="49" charset="0"/>
              </a:rPr>
              <a:t>Change.yml</a:t>
            </a:r>
            <a:endParaRPr lang="en-US" altLang="ja-JP" sz="1200" b="1" dirty="0">
              <a:ea typeface="+mj-ea"/>
              <a:cs typeface="Courier New" panose="02070309020205020404" pitchFamily="49" charset="0"/>
            </a:endParaRPr>
          </a:p>
        </p:txBody>
      </p:sp>
      <p:sp>
        <p:nvSpPr>
          <p:cNvPr id="46" name="正方形/長方形 45"/>
          <p:cNvSpPr/>
          <p:nvPr/>
        </p:nvSpPr>
        <p:spPr bwMode="auto">
          <a:xfrm>
            <a:off x="7746890" y="1959139"/>
            <a:ext cx="3965889" cy="1383419"/>
          </a:xfrm>
          <a:prstGeom prst="rect">
            <a:avLst/>
          </a:prstGeom>
          <a:solidFill>
            <a:srgbClr val="CDFFCD"/>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en-US" altLang="ja-JP" sz="1600" b="1" dirty="0">
              <a:latin typeface="Courier New" panose="02070309020205020404" pitchFamily="49" charset="0"/>
              <a:ea typeface="+mj-ea"/>
              <a:cs typeface="Courier New" panose="02070309020205020404" pitchFamily="49" charset="0"/>
            </a:endParaRPr>
          </a:p>
        </p:txBody>
      </p:sp>
      <p:sp>
        <p:nvSpPr>
          <p:cNvPr id="55" name="正方形/長方形 54"/>
          <p:cNvSpPr/>
          <p:nvPr/>
        </p:nvSpPr>
        <p:spPr bwMode="auto">
          <a:xfrm>
            <a:off x="7746393" y="1957684"/>
            <a:ext cx="1713891" cy="37942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100" b="1" dirty="0">
              <a:latin typeface="+mj-ea"/>
              <a:ea typeface="+mj-ea"/>
            </a:endParaRPr>
          </a:p>
        </p:txBody>
      </p:sp>
      <p:sp>
        <p:nvSpPr>
          <p:cNvPr id="52" name="正方形/長方形 51"/>
          <p:cNvSpPr/>
          <p:nvPr/>
        </p:nvSpPr>
        <p:spPr bwMode="auto">
          <a:xfrm>
            <a:off x="9790985" y="2181459"/>
            <a:ext cx="1395646" cy="47846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200" b="1" dirty="0">
                <a:cs typeface="Courier New" panose="02070309020205020404" pitchFamily="49" charset="0"/>
              </a:rPr>
              <a:t>xxx</a:t>
            </a:r>
            <a:r>
              <a:rPr lang="en-US" altLang="ja-JP" sz="1200" b="1" dirty="0">
                <a:ea typeface="+mj-ea"/>
                <a:cs typeface="Courier New" panose="02070309020205020404" pitchFamily="49" charset="0"/>
              </a:rPr>
              <a:t>/</a:t>
            </a:r>
            <a:r>
              <a:rPr lang="ja-JP" altLang="en-US" sz="1200" b="1" dirty="0">
                <a:cs typeface="Courier New" panose="02070309020205020404" pitchFamily="49" charset="0"/>
              </a:rPr>
              <a:t>〇〇</a:t>
            </a:r>
            <a:r>
              <a:rPr lang="ja-JP" altLang="en-US" sz="1200" b="1" dirty="0">
                <a:ea typeface="+mj-ea"/>
                <a:cs typeface="Courier New" panose="02070309020205020404" pitchFamily="49" charset="0"/>
              </a:rPr>
              <a:t>追加</a:t>
            </a:r>
            <a:r>
              <a:rPr lang="en-US" altLang="ja-JP" sz="1200" b="1" dirty="0">
                <a:ea typeface="+mj-ea"/>
                <a:cs typeface="Courier New" panose="02070309020205020404" pitchFamily="49" charset="0"/>
              </a:rPr>
              <a:t>/</a:t>
            </a:r>
          </a:p>
          <a:p>
            <a:r>
              <a:rPr lang="en-US" altLang="ja-JP" sz="1200" b="1" dirty="0" err="1">
                <a:ea typeface="+mj-ea"/>
                <a:cs typeface="Courier New" panose="02070309020205020404" pitchFamily="49" charset="0"/>
              </a:rPr>
              <a:t>Add.yml</a:t>
            </a:r>
            <a:endParaRPr lang="en-US" altLang="ja-JP" sz="1200" b="1" dirty="0">
              <a:ea typeface="+mj-ea"/>
              <a:cs typeface="Courier New" panose="02070309020205020404" pitchFamily="49" charset="0"/>
            </a:endParaRPr>
          </a:p>
        </p:txBody>
      </p:sp>
      <p:sp>
        <p:nvSpPr>
          <p:cNvPr id="53" name="正方形/長方形 52"/>
          <p:cNvSpPr/>
          <p:nvPr/>
        </p:nvSpPr>
        <p:spPr bwMode="auto">
          <a:xfrm>
            <a:off x="9790985" y="2757219"/>
            <a:ext cx="1395646" cy="47846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200" b="1" dirty="0">
                <a:ea typeface="+mj-ea"/>
                <a:cs typeface="Courier New" panose="02070309020205020404" pitchFamily="49" charset="0"/>
              </a:rPr>
              <a:t>xxx/</a:t>
            </a:r>
            <a:r>
              <a:rPr lang="ja-JP" altLang="en-US" sz="1200" b="1" dirty="0">
                <a:cs typeface="Courier New" panose="02070309020205020404" pitchFamily="49" charset="0"/>
              </a:rPr>
              <a:t>〇〇</a:t>
            </a:r>
            <a:r>
              <a:rPr lang="ja-JP" altLang="en-US" sz="1200" b="1" dirty="0">
                <a:ea typeface="+mj-ea"/>
                <a:cs typeface="Courier New" panose="02070309020205020404" pitchFamily="49" charset="0"/>
              </a:rPr>
              <a:t>更新</a:t>
            </a:r>
            <a:r>
              <a:rPr lang="en-US" altLang="ja-JP" sz="1200" b="1" dirty="0">
                <a:ea typeface="+mj-ea"/>
                <a:cs typeface="Courier New" panose="02070309020205020404" pitchFamily="49" charset="0"/>
              </a:rPr>
              <a:t>/</a:t>
            </a:r>
          </a:p>
          <a:p>
            <a:r>
              <a:rPr lang="en-US" altLang="ja-JP" sz="1200" b="1" dirty="0" err="1">
                <a:ea typeface="+mj-ea"/>
                <a:cs typeface="Courier New" panose="02070309020205020404" pitchFamily="49" charset="0"/>
              </a:rPr>
              <a:t>change.yml</a:t>
            </a:r>
            <a:endParaRPr lang="en-US" altLang="ja-JP" sz="1200" b="1" dirty="0">
              <a:ea typeface="+mj-ea"/>
              <a:cs typeface="Courier New" panose="02070309020205020404" pitchFamily="49" charset="0"/>
            </a:endParaRPr>
          </a:p>
        </p:txBody>
      </p:sp>
      <p:sp>
        <p:nvSpPr>
          <p:cNvPr id="54" name="正方形/長方形 53"/>
          <p:cNvSpPr/>
          <p:nvPr/>
        </p:nvSpPr>
        <p:spPr bwMode="auto">
          <a:xfrm>
            <a:off x="7813008" y="2385342"/>
            <a:ext cx="1739472" cy="61209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200" b="1" dirty="0">
                <a:solidFill>
                  <a:schemeClr val="tx1"/>
                </a:solidFill>
                <a:ea typeface="+mj-ea"/>
                <a:cs typeface="Courier New" panose="02070309020205020404" pitchFamily="49" charset="0"/>
              </a:rPr>
              <a:t>xxx/</a:t>
            </a:r>
            <a:r>
              <a:rPr lang="ja-JP" altLang="en-US" sz="1200" b="1" dirty="0">
                <a:solidFill>
                  <a:schemeClr val="tx1"/>
                </a:solidFill>
                <a:cs typeface="Courier New" panose="02070309020205020404" pitchFamily="49" charset="0"/>
              </a:rPr>
              <a:t>〇〇</a:t>
            </a:r>
            <a:r>
              <a:rPr lang="ja-JP" altLang="en-US" sz="1200" b="1" dirty="0">
                <a:solidFill>
                  <a:schemeClr val="tx1"/>
                </a:solidFill>
                <a:ea typeface="+mj-ea"/>
                <a:cs typeface="Courier New" panose="02070309020205020404" pitchFamily="49" charset="0"/>
              </a:rPr>
              <a:t>共通処理</a:t>
            </a:r>
            <a:r>
              <a:rPr lang="en-US" altLang="ja-JP" sz="1200" b="1" dirty="0">
                <a:solidFill>
                  <a:schemeClr val="tx1"/>
                </a:solidFill>
                <a:ea typeface="+mj-ea"/>
                <a:cs typeface="Courier New" panose="02070309020205020404" pitchFamily="49" charset="0"/>
              </a:rPr>
              <a:t>/</a:t>
            </a:r>
          </a:p>
          <a:p>
            <a:r>
              <a:rPr lang="en-US" altLang="ja-JP" sz="1200" b="1" dirty="0" err="1">
                <a:solidFill>
                  <a:schemeClr val="tx1"/>
                </a:solidFill>
                <a:ea typeface="+mj-ea"/>
                <a:cs typeface="Courier New" panose="02070309020205020404" pitchFamily="49" charset="0"/>
              </a:rPr>
              <a:t>Pre.yml</a:t>
            </a:r>
            <a:endParaRPr lang="en-US" altLang="ja-JP" sz="1200" b="1" dirty="0">
              <a:solidFill>
                <a:schemeClr val="tx1"/>
              </a:solidFill>
              <a:ea typeface="+mj-ea"/>
              <a:cs typeface="Courier New" panose="02070309020205020404" pitchFamily="49" charset="0"/>
            </a:endParaRPr>
          </a:p>
          <a:p>
            <a:r>
              <a:rPr lang="en-US" altLang="ja-JP" sz="1200" b="1" dirty="0" err="1">
                <a:solidFill>
                  <a:schemeClr val="tx1"/>
                </a:solidFill>
                <a:ea typeface="+mj-ea"/>
                <a:cs typeface="Courier New" panose="02070309020205020404" pitchFamily="49" charset="0"/>
              </a:rPr>
              <a:t>Post.yml</a:t>
            </a:r>
            <a:endParaRPr lang="en-US" altLang="ja-JP" sz="1200" b="1" dirty="0">
              <a:solidFill>
                <a:schemeClr val="tx1"/>
              </a:solidFill>
              <a:ea typeface="+mj-ea"/>
              <a:cs typeface="Courier New" panose="02070309020205020404" pitchFamily="49" charset="0"/>
            </a:endParaRPr>
          </a:p>
        </p:txBody>
      </p:sp>
      <p:sp>
        <p:nvSpPr>
          <p:cNvPr id="59" name="正方形/長方形 58"/>
          <p:cNvSpPr/>
          <p:nvPr/>
        </p:nvSpPr>
        <p:spPr bwMode="auto">
          <a:xfrm>
            <a:off x="3130347" y="1916790"/>
            <a:ext cx="1896059" cy="1059528"/>
          </a:xfrm>
          <a:prstGeom prst="rect">
            <a:avLst/>
          </a:prstGeom>
          <a:solidFill>
            <a:srgbClr val="FFFFA3"/>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en-US" altLang="ja-JP" sz="1600" b="1" dirty="0">
              <a:latin typeface="Courier New" panose="02070309020205020404" pitchFamily="49" charset="0"/>
              <a:ea typeface="+mj-ea"/>
              <a:cs typeface="Courier New" panose="02070309020205020404" pitchFamily="49" charset="0"/>
            </a:endParaRPr>
          </a:p>
        </p:txBody>
      </p:sp>
      <p:sp>
        <p:nvSpPr>
          <p:cNvPr id="60" name="正方形/長方形 59"/>
          <p:cNvSpPr/>
          <p:nvPr/>
        </p:nvSpPr>
        <p:spPr bwMode="auto">
          <a:xfrm>
            <a:off x="3128576" y="1916790"/>
            <a:ext cx="771636" cy="30905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100" b="1" dirty="0">
              <a:latin typeface="+mj-ea"/>
              <a:ea typeface="+mj-ea"/>
            </a:endParaRPr>
          </a:p>
        </p:txBody>
      </p:sp>
      <p:sp>
        <p:nvSpPr>
          <p:cNvPr id="50" name="テキスト ボックス 49"/>
          <p:cNvSpPr txBox="1"/>
          <p:nvPr/>
        </p:nvSpPr>
        <p:spPr>
          <a:xfrm>
            <a:off x="7703080" y="1999841"/>
            <a:ext cx="1723549" cy="276999"/>
          </a:xfrm>
          <a:prstGeom prst="rect">
            <a:avLst/>
          </a:prstGeom>
          <a:noFill/>
        </p:spPr>
        <p:txBody>
          <a:bodyPr wrap="none" rtlCol="0">
            <a:spAutoFit/>
          </a:bodyPr>
          <a:lstStyle/>
          <a:p>
            <a:r>
              <a:rPr lang="ja-JP" altLang="en-US" sz="1200" b="1" dirty="0"/>
              <a:t>バージョン管理ツール</a:t>
            </a:r>
            <a:endParaRPr lang="en-US" altLang="ja-JP" sz="1200" b="1" dirty="0"/>
          </a:p>
        </p:txBody>
      </p:sp>
      <p:sp>
        <p:nvSpPr>
          <p:cNvPr id="6" name="フローチャート: 書類 5"/>
          <p:cNvSpPr/>
          <p:nvPr/>
        </p:nvSpPr>
        <p:spPr bwMode="auto">
          <a:xfrm>
            <a:off x="3416076" y="2327575"/>
            <a:ext cx="1309913" cy="483766"/>
          </a:xfrm>
          <a:prstGeom prst="flowChartDocumen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200" b="1" dirty="0" err="1">
                <a:cs typeface="Courier New" panose="02070309020205020404" pitchFamily="49" charset="0"/>
              </a:rPr>
              <a:t>Pre.yml</a:t>
            </a:r>
            <a:endParaRPr kumimoji="1" lang="ja-JP" altLang="en-US" sz="1200" b="1" dirty="0"/>
          </a:p>
        </p:txBody>
      </p:sp>
      <p:sp>
        <p:nvSpPr>
          <p:cNvPr id="63" name="テキスト ボックス 62"/>
          <p:cNvSpPr txBox="1"/>
          <p:nvPr/>
        </p:nvSpPr>
        <p:spPr>
          <a:xfrm>
            <a:off x="3099993" y="1948849"/>
            <a:ext cx="800219" cy="276999"/>
          </a:xfrm>
          <a:prstGeom prst="rect">
            <a:avLst/>
          </a:prstGeom>
          <a:noFill/>
        </p:spPr>
        <p:txBody>
          <a:bodyPr wrap="none" rtlCol="0">
            <a:spAutoFit/>
          </a:bodyPr>
          <a:lstStyle/>
          <a:p>
            <a:r>
              <a:rPr lang="ja-JP" altLang="en-US" sz="1200" b="1" dirty="0"/>
              <a:t>ローカル</a:t>
            </a:r>
            <a:endParaRPr lang="en-US" altLang="ja-JP" sz="1200" b="1" dirty="0"/>
          </a:p>
        </p:txBody>
      </p:sp>
      <p:sp>
        <p:nvSpPr>
          <p:cNvPr id="68" name="上カーブ矢印 67"/>
          <p:cNvSpPr/>
          <p:nvPr/>
        </p:nvSpPr>
        <p:spPr bwMode="auto">
          <a:xfrm>
            <a:off x="4511780" y="3031503"/>
            <a:ext cx="4500354" cy="541120"/>
          </a:xfrm>
          <a:prstGeom prst="curvedUpArrow">
            <a:avLst/>
          </a:prstGeom>
          <a:solidFill>
            <a:schemeClr val="accent2">
              <a:lumMod val="10000"/>
              <a:lumOff val="90000"/>
            </a:schemeClr>
          </a:solidFill>
          <a:ln>
            <a:solidFill>
              <a:schemeClr val="accent2">
                <a:lumMod val="50000"/>
                <a:lumOff val="50000"/>
              </a:schemeClr>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a:ea typeface="+mj-ea"/>
            </a:endParaRPr>
          </a:p>
        </p:txBody>
      </p:sp>
      <p:sp>
        <p:nvSpPr>
          <p:cNvPr id="7" name="乗算 6"/>
          <p:cNvSpPr/>
          <p:nvPr/>
        </p:nvSpPr>
        <p:spPr bwMode="auto">
          <a:xfrm>
            <a:off x="5964519" y="3275644"/>
            <a:ext cx="721619" cy="576080"/>
          </a:xfrm>
          <a:prstGeom prst="mathMultiply">
            <a:avLst/>
          </a:prstGeom>
          <a:solidFill>
            <a:srgbClr val="FF0000"/>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p>
        </p:txBody>
      </p:sp>
      <p:sp>
        <p:nvSpPr>
          <p:cNvPr id="69" name="正方形/長方形 68"/>
          <p:cNvSpPr/>
          <p:nvPr/>
        </p:nvSpPr>
        <p:spPr bwMode="auto">
          <a:xfrm>
            <a:off x="4506462" y="2950901"/>
            <a:ext cx="1390709" cy="346501"/>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067" dirty="0">
                <a:ea typeface="+mj-ea"/>
              </a:rPr>
              <a:t>アップロード忘れ</a:t>
            </a:r>
          </a:p>
        </p:txBody>
      </p:sp>
      <p:cxnSp>
        <p:nvCxnSpPr>
          <p:cNvPr id="70" name="直線コネクタ 69"/>
          <p:cNvCxnSpPr>
            <a:stCxn id="7" idx="0"/>
            <a:endCxn id="69" idx="2"/>
          </p:cNvCxnSpPr>
          <p:nvPr/>
        </p:nvCxnSpPr>
        <p:spPr bwMode="auto">
          <a:xfrm flipH="1" flipV="1">
            <a:off x="5201817" y="3297402"/>
            <a:ext cx="936017" cy="116602"/>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7" name="右矢印 36"/>
          <p:cNvSpPr/>
          <p:nvPr/>
        </p:nvSpPr>
        <p:spPr bwMode="auto">
          <a:xfrm>
            <a:off x="4889003" y="2385342"/>
            <a:ext cx="359935" cy="328176"/>
          </a:xfrm>
          <a:prstGeom prst="rightArrow">
            <a:avLst/>
          </a:prstGeom>
          <a:solidFill>
            <a:schemeClr val="accent2">
              <a:lumMod val="10000"/>
              <a:lumOff val="90000"/>
            </a:schemeClr>
          </a:solidFill>
          <a:ln>
            <a:solidFill>
              <a:schemeClr val="accent2">
                <a:lumMod val="50000"/>
                <a:lumOff val="50000"/>
              </a:schemeClr>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ja-JP" altLang="en-US" sz="1333" b="1" dirty="0">
              <a:latin typeface="+mj-ea"/>
              <a:ea typeface="+mj-ea"/>
            </a:endParaRPr>
          </a:p>
        </p:txBody>
      </p:sp>
      <p:sp>
        <p:nvSpPr>
          <p:cNvPr id="38" name="正方形/長方形 37"/>
          <p:cNvSpPr/>
          <p:nvPr/>
        </p:nvSpPr>
        <p:spPr bwMode="auto">
          <a:xfrm>
            <a:off x="2999998" y="4377054"/>
            <a:ext cx="8937252" cy="2364406"/>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r>
              <a:rPr lang="en-US" altLang="ja-JP" sz="1600" b="1" dirty="0" smtClean="0">
                <a:solidFill>
                  <a:schemeClr val="tx1"/>
                </a:solidFill>
                <a:latin typeface="+mj-ea"/>
                <a:ea typeface="+mj-ea"/>
              </a:rPr>
              <a:t>ITA</a:t>
            </a:r>
            <a:r>
              <a:rPr lang="ja-JP" altLang="en-US" sz="1600" b="1" dirty="0" smtClean="0">
                <a:solidFill>
                  <a:schemeClr val="tx1"/>
                </a:solidFill>
                <a:latin typeface="+mj-ea"/>
                <a:ea typeface="+mj-ea"/>
              </a:rPr>
              <a:t>の、</a:t>
            </a:r>
            <a:r>
              <a:rPr lang="en-US" altLang="ja-JP" sz="1600" b="1" dirty="0" smtClean="0">
                <a:solidFill>
                  <a:schemeClr val="tx1"/>
                </a:solidFill>
                <a:latin typeface="+mj-ea"/>
                <a:ea typeface="+mj-ea"/>
              </a:rPr>
              <a:t>CI/CD For </a:t>
            </a:r>
            <a:r>
              <a:rPr lang="en-US" altLang="ja-JP" sz="1600" b="1" dirty="0" err="1" smtClean="0">
                <a:solidFill>
                  <a:schemeClr val="tx1"/>
                </a:solidFill>
                <a:latin typeface="+mj-ea"/>
                <a:ea typeface="+mj-ea"/>
              </a:rPr>
              <a:t>IaC</a:t>
            </a:r>
            <a:r>
              <a:rPr lang="ja-JP" altLang="en-US" sz="1600" b="1" dirty="0" smtClean="0">
                <a:solidFill>
                  <a:schemeClr val="tx1"/>
                </a:solidFill>
                <a:latin typeface="+mj-ea"/>
                <a:ea typeface="+mj-ea"/>
              </a:rPr>
              <a:t>機能を活用することをお勧めします。本機能を活用することで、バージョン</a:t>
            </a:r>
            <a:r>
              <a:rPr lang="ja-JP" altLang="en-US" sz="1600" b="1" dirty="0">
                <a:solidFill>
                  <a:schemeClr val="tx1"/>
                </a:solidFill>
                <a:latin typeface="+mj-ea"/>
                <a:ea typeface="+mj-ea"/>
              </a:rPr>
              <a:t>管理</a:t>
            </a:r>
            <a:r>
              <a:rPr lang="ja-JP" altLang="en-US" sz="1600" b="1" dirty="0" smtClean="0">
                <a:solidFill>
                  <a:schemeClr val="tx1"/>
                </a:solidFill>
                <a:latin typeface="+mj-ea"/>
                <a:ea typeface="+mj-ea"/>
              </a:rPr>
              <a:t>ツールの資材の更新のタイミングで、</a:t>
            </a:r>
            <a:r>
              <a:rPr lang="en-US" altLang="ja-JP" sz="1600" b="1" dirty="0" smtClean="0">
                <a:solidFill>
                  <a:schemeClr val="tx1"/>
                </a:solidFill>
                <a:latin typeface="+mj-ea"/>
                <a:ea typeface="+mj-ea"/>
              </a:rPr>
              <a:t>ITA</a:t>
            </a:r>
            <a:r>
              <a:rPr lang="ja-JP" altLang="en-US" sz="1600" b="1" dirty="0" smtClean="0">
                <a:solidFill>
                  <a:schemeClr val="tx1"/>
                </a:solidFill>
                <a:latin typeface="+mj-ea"/>
                <a:ea typeface="+mj-ea"/>
              </a:rPr>
              <a:t>上の資材の更新を自動で実施し、更に事前に</a:t>
            </a:r>
            <a:r>
              <a:rPr lang="en-US" altLang="ja-JP" sz="1600" b="1" dirty="0" smtClean="0">
                <a:solidFill>
                  <a:schemeClr val="tx1"/>
                </a:solidFill>
                <a:latin typeface="+mj-ea"/>
                <a:ea typeface="+mj-ea"/>
              </a:rPr>
              <a:t>Movement</a:t>
            </a:r>
            <a:r>
              <a:rPr lang="ja-JP" altLang="en-US" sz="1600" b="1" dirty="0" smtClean="0">
                <a:solidFill>
                  <a:schemeClr val="tx1"/>
                </a:solidFill>
                <a:latin typeface="+mj-ea"/>
                <a:ea typeface="+mj-ea"/>
              </a:rPr>
              <a:t>と連携しておくことで</a:t>
            </a:r>
            <a:r>
              <a:rPr lang="en-US" altLang="ja-JP" sz="1600" b="1" dirty="0" smtClean="0">
                <a:solidFill>
                  <a:schemeClr val="tx1"/>
                </a:solidFill>
                <a:latin typeface="+mj-ea"/>
                <a:ea typeface="+mj-ea"/>
              </a:rPr>
              <a:t>CI/CD</a:t>
            </a:r>
            <a:r>
              <a:rPr lang="ja-JP" altLang="en-US" sz="1600" b="1" dirty="0" smtClean="0">
                <a:solidFill>
                  <a:schemeClr val="tx1"/>
                </a:solidFill>
                <a:latin typeface="+mj-ea"/>
                <a:ea typeface="+mj-ea"/>
              </a:rPr>
              <a:t>の実現が可能です。</a:t>
            </a:r>
            <a:endParaRPr lang="en-US" altLang="ja-JP" sz="1600" b="1" dirty="0">
              <a:solidFill>
                <a:schemeClr val="tx1"/>
              </a:solidFill>
              <a:latin typeface="+mj-ea"/>
              <a:ea typeface="+mj-ea"/>
            </a:endParaRPr>
          </a:p>
        </p:txBody>
      </p:sp>
      <p:sp>
        <p:nvSpPr>
          <p:cNvPr id="42" name="正方形/長方形 41"/>
          <p:cNvSpPr/>
          <p:nvPr/>
        </p:nvSpPr>
        <p:spPr bwMode="auto">
          <a:xfrm>
            <a:off x="3013449" y="3861060"/>
            <a:ext cx="8937251" cy="497431"/>
          </a:xfrm>
          <a:prstGeom prst="rect">
            <a:avLst/>
          </a:prstGeom>
          <a:solidFill>
            <a:srgbClr val="F9E0E1"/>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000" b="1" dirty="0">
                <a:latin typeface="+mj-ea"/>
                <a:ea typeface="+mj-ea"/>
              </a:rPr>
              <a:t>　　　　③ </a:t>
            </a:r>
            <a:r>
              <a:rPr lang="en-US" altLang="ja-JP" sz="2000" b="1" dirty="0" smtClean="0">
                <a:latin typeface="+mj-ea"/>
                <a:ea typeface="+mj-ea"/>
              </a:rPr>
              <a:t>ITA</a:t>
            </a:r>
            <a:r>
              <a:rPr lang="ja-JP" altLang="en-US" sz="2000" b="1" dirty="0" smtClean="0">
                <a:latin typeface="+mj-ea"/>
                <a:ea typeface="+mj-ea"/>
              </a:rPr>
              <a:t>の</a:t>
            </a:r>
            <a:r>
              <a:rPr lang="en-US" altLang="ja-JP" sz="2000" b="1" dirty="0" smtClean="0">
                <a:latin typeface="+mj-ea"/>
                <a:ea typeface="+mj-ea"/>
              </a:rPr>
              <a:t>CI/CD For </a:t>
            </a:r>
            <a:r>
              <a:rPr lang="en-US" altLang="ja-JP" sz="2000" b="1" dirty="0" err="1" smtClean="0">
                <a:latin typeface="+mj-ea"/>
                <a:ea typeface="+mj-ea"/>
              </a:rPr>
              <a:t>IaC</a:t>
            </a:r>
            <a:r>
              <a:rPr lang="ja-JP" altLang="en-US" sz="2000" b="1" dirty="0" smtClean="0">
                <a:latin typeface="+mj-ea"/>
                <a:ea typeface="+mj-ea"/>
              </a:rPr>
              <a:t>機能を</a:t>
            </a:r>
            <a:r>
              <a:rPr lang="ja-JP" altLang="en-US" sz="2000" b="1" dirty="0">
                <a:latin typeface="+mj-ea"/>
                <a:ea typeface="+mj-ea"/>
              </a:rPr>
              <a:t>利用して管理する</a:t>
            </a:r>
            <a:endParaRPr lang="en-US" altLang="ja-JP" sz="2000" b="1" dirty="0">
              <a:latin typeface="+mj-ea"/>
            </a:endParaRPr>
          </a:p>
        </p:txBody>
      </p:sp>
      <p:sp>
        <p:nvSpPr>
          <p:cNvPr id="48" name="正方形/長方形 47"/>
          <p:cNvSpPr/>
          <p:nvPr/>
        </p:nvSpPr>
        <p:spPr bwMode="auto">
          <a:xfrm>
            <a:off x="5056367" y="5206557"/>
            <a:ext cx="1952435" cy="1275869"/>
          </a:xfrm>
          <a:prstGeom prst="rect">
            <a:avLst/>
          </a:prstGeom>
          <a:solidFill>
            <a:srgbClr val="CDFFCD"/>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en-US" altLang="ja-JP" sz="1600" b="1" dirty="0">
              <a:latin typeface="Courier New" panose="02070309020205020404" pitchFamily="49" charset="0"/>
              <a:ea typeface="+mj-ea"/>
              <a:cs typeface="Courier New" panose="02070309020205020404" pitchFamily="49" charset="0"/>
            </a:endParaRPr>
          </a:p>
        </p:txBody>
      </p:sp>
      <p:sp>
        <p:nvSpPr>
          <p:cNvPr id="49" name="正方形/長方形 48"/>
          <p:cNvSpPr/>
          <p:nvPr/>
        </p:nvSpPr>
        <p:spPr bwMode="auto">
          <a:xfrm>
            <a:off x="5050140" y="5201062"/>
            <a:ext cx="1689740" cy="30896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200" b="1" dirty="0">
              <a:latin typeface="+mj-ea"/>
              <a:ea typeface="+mj-ea"/>
            </a:endParaRPr>
          </a:p>
        </p:txBody>
      </p:sp>
      <p:sp>
        <p:nvSpPr>
          <p:cNvPr id="51" name="正方形/長方形 50"/>
          <p:cNvSpPr/>
          <p:nvPr/>
        </p:nvSpPr>
        <p:spPr bwMode="auto">
          <a:xfrm>
            <a:off x="5231752" y="5545699"/>
            <a:ext cx="1672512" cy="82400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200" b="1" dirty="0">
                <a:solidFill>
                  <a:schemeClr val="tx1"/>
                </a:solidFill>
                <a:ea typeface="+mj-ea"/>
                <a:cs typeface="Courier New" panose="02070309020205020404" pitchFamily="49" charset="0"/>
              </a:rPr>
              <a:t>xxx/</a:t>
            </a:r>
            <a:r>
              <a:rPr lang="ja-JP" altLang="en-US" sz="1200" b="1" dirty="0">
                <a:solidFill>
                  <a:schemeClr val="tx1"/>
                </a:solidFill>
                <a:cs typeface="Courier New" panose="02070309020205020404" pitchFamily="49" charset="0"/>
              </a:rPr>
              <a:t>〇〇</a:t>
            </a:r>
            <a:r>
              <a:rPr lang="ja-JP" altLang="en-US" sz="1200" b="1" dirty="0">
                <a:solidFill>
                  <a:schemeClr val="tx1"/>
                </a:solidFill>
                <a:ea typeface="+mj-ea"/>
                <a:cs typeface="Courier New" panose="02070309020205020404" pitchFamily="49" charset="0"/>
              </a:rPr>
              <a:t>共通処理</a:t>
            </a:r>
            <a:r>
              <a:rPr lang="en-US" altLang="ja-JP" sz="1200" b="1" dirty="0">
                <a:solidFill>
                  <a:schemeClr val="tx1"/>
                </a:solidFill>
                <a:ea typeface="+mj-ea"/>
                <a:cs typeface="Courier New" panose="02070309020205020404" pitchFamily="49" charset="0"/>
              </a:rPr>
              <a:t>/</a:t>
            </a:r>
          </a:p>
          <a:p>
            <a:r>
              <a:rPr lang="en-US" altLang="ja-JP" sz="1200" b="1" dirty="0" err="1">
                <a:solidFill>
                  <a:srgbClr val="FF0000"/>
                </a:solidFill>
                <a:ea typeface="+mj-ea"/>
                <a:cs typeface="Courier New" panose="02070309020205020404" pitchFamily="49" charset="0"/>
              </a:rPr>
              <a:t>Pre.yml</a:t>
            </a:r>
            <a:endParaRPr lang="en-US" altLang="ja-JP" sz="1200" b="1" dirty="0">
              <a:solidFill>
                <a:srgbClr val="FF0000"/>
              </a:solidFill>
              <a:ea typeface="+mj-ea"/>
              <a:cs typeface="Courier New" panose="02070309020205020404" pitchFamily="49" charset="0"/>
            </a:endParaRPr>
          </a:p>
          <a:p>
            <a:r>
              <a:rPr lang="en-US" altLang="ja-JP" sz="1200" b="1" dirty="0" err="1" smtClean="0">
                <a:solidFill>
                  <a:schemeClr val="tx1"/>
                </a:solidFill>
                <a:ea typeface="+mj-ea"/>
                <a:cs typeface="Courier New" panose="02070309020205020404" pitchFamily="49" charset="0"/>
              </a:rPr>
              <a:t>Post.yml</a:t>
            </a:r>
            <a:endParaRPr lang="en-US" altLang="ja-JP" sz="1200" b="1" dirty="0" smtClean="0">
              <a:solidFill>
                <a:schemeClr val="tx1"/>
              </a:solidFill>
              <a:ea typeface="+mj-ea"/>
              <a:cs typeface="Courier New" panose="02070309020205020404" pitchFamily="49" charset="0"/>
            </a:endParaRPr>
          </a:p>
          <a:p>
            <a:r>
              <a:rPr lang="en-US" altLang="ja-JP" sz="1200" b="1" dirty="0" err="1" smtClean="0">
                <a:solidFill>
                  <a:schemeClr val="tx1"/>
                </a:solidFill>
                <a:cs typeface="Courier New" panose="02070309020205020404" pitchFamily="49" charset="0"/>
              </a:rPr>
              <a:t>Post.yml</a:t>
            </a:r>
            <a:endParaRPr lang="en-US" altLang="ja-JP" sz="1200" b="1" dirty="0">
              <a:solidFill>
                <a:schemeClr val="tx1"/>
              </a:solidFill>
              <a:cs typeface="Courier New" panose="02070309020205020404" pitchFamily="49" charset="0"/>
            </a:endParaRPr>
          </a:p>
        </p:txBody>
      </p:sp>
      <p:sp>
        <p:nvSpPr>
          <p:cNvPr id="56" name="正方形/長方形 55"/>
          <p:cNvSpPr/>
          <p:nvPr/>
        </p:nvSpPr>
        <p:spPr bwMode="auto">
          <a:xfrm>
            <a:off x="3130348" y="5198128"/>
            <a:ext cx="1665536" cy="1284298"/>
          </a:xfrm>
          <a:prstGeom prst="rect">
            <a:avLst/>
          </a:prstGeom>
          <a:solidFill>
            <a:srgbClr val="FFFFA3"/>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en-US" altLang="ja-JP" sz="1600" b="1" dirty="0">
              <a:latin typeface="Courier New" panose="02070309020205020404" pitchFamily="49" charset="0"/>
              <a:ea typeface="+mj-ea"/>
              <a:cs typeface="Courier New" panose="02070309020205020404" pitchFamily="49" charset="0"/>
            </a:endParaRPr>
          </a:p>
        </p:txBody>
      </p:sp>
      <p:sp>
        <p:nvSpPr>
          <p:cNvPr id="57" name="正方形/長方形 56"/>
          <p:cNvSpPr/>
          <p:nvPr/>
        </p:nvSpPr>
        <p:spPr bwMode="auto">
          <a:xfrm>
            <a:off x="3128576" y="5198127"/>
            <a:ext cx="813314" cy="37942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100" b="1" dirty="0">
              <a:latin typeface="+mj-ea"/>
              <a:ea typeface="+mj-ea"/>
            </a:endParaRPr>
          </a:p>
        </p:txBody>
      </p:sp>
      <p:sp>
        <p:nvSpPr>
          <p:cNvPr id="58" name="テキスト ボックス 57"/>
          <p:cNvSpPr txBox="1"/>
          <p:nvPr/>
        </p:nvSpPr>
        <p:spPr>
          <a:xfrm>
            <a:off x="5015850" y="5236737"/>
            <a:ext cx="1723549" cy="276999"/>
          </a:xfrm>
          <a:prstGeom prst="rect">
            <a:avLst/>
          </a:prstGeom>
          <a:noFill/>
        </p:spPr>
        <p:txBody>
          <a:bodyPr wrap="none" rtlCol="0">
            <a:spAutoFit/>
          </a:bodyPr>
          <a:lstStyle/>
          <a:p>
            <a:r>
              <a:rPr lang="ja-JP" altLang="en-US" sz="1200" b="1" dirty="0"/>
              <a:t>バージョン管理ツール</a:t>
            </a:r>
            <a:endParaRPr lang="en-US" altLang="ja-JP" sz="1200" b="1" dirty="0"/>
          </a:p>
        </p:txBody>
      </p:sp>
      <p:sp>
        <p:nvSpPr>
          <p:cNvPr id="61" name="フローチャート: 書類 60"/>
          <p:cNvSpPr/>
          <p:nvPr/>
        </p:nvSpPr>
        <p:spPr bwMode="auto">
          <a:xfrm>
            <a:off x="3322630" y="5646326"/>
            <a:ext cx="1309913" cy="583676"/>
          </a:xfrm>
          <a:prstGeom prst="flowChartDocumen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200" b="1" dirty="0" err="1">
                <a:cs typeface="Courier New" panose="02070309020205020404" pitchFamily="49" charset="0"/>
              </a:rPr>
              <a:t>Pre.yml</a:t>
            </a:r>
            <a:endParaRPr kumimoji="1" lang="ja-JP" altLang="en-US" sz="1200" b="1" dirty="0"/>
          </a:p>
        </p:txBody>
      </p:sp>
      <p:sp>
        <p:nvSpPr>
          <p:cNvPr id="62" name="テキスト ボックス 61"/>
          <p:cNvSpPr txBox="1"/>
          <p:nvPr/>
        </p:nvSpPr>
        <p:spPr>
          <a:xfrm>
            <a:off x="3099993" y="5230186"/>
            <a:ext cx="800219" cy="276999"/>
          </a:xfrm>
          <a:prstGeom prst="rect">
            <a:avLst/>
          </a:prstGeom>
          <a:noFill/>
        </p:spPr>
        <p:txBody>
          <a:bodyPr wrap="none" rtlCol="0">
            <a:spAutoFit/>
          </a:bodyPr>
          <a:lstStyle/>
          <a:p>
            <a:r>
              <a:rPr lang="ja-JP" altLang="en-US" sz="1200" b="1" dirty="0"/>
              <a:t>ローカル</a:t>
            </a:r>
            <a:endParaRPr lang="en-US" altLang="ja-JP" sz="1200" b="1" dirty="0"/>
          </a:p>
        </p:txBody>
      </p:sp>
      <p:sp>
        <p:nvSpPr>
          <p:cNvPr id="65" name="正方形/長方形 64"/>
          <p:cNvSpPr/>
          <p:nvPr/>
        </p:nvSpPr>
        <p:spPr bwMode="auto">
          <a:xfrm>
            <a:off x="7464189" y="5141526"/>
            <a:ext cx="3245724" cy="1618497"/>
          </a:xfrm>
          <a:prstGeom prst="rect">
            <a:avLst/>
          </a:prstGeom>
          <a:solidFill>
            <a:srgbClr val="CCFF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en-US" altLang="ja-JP" sz="1200" b="1" dirty="0">
              <a:ea typeface="+mj-ea"/>
              <a:cs typeface="Courier New" panose="02070309020205020404" pitchFamily="49" charset="0"/>
            </a:endParaRPr>
          </a:p>
        </p:txBody>
      </p:sp>
      <p:grpSp>
        <p:nvGrpSpPr>
          <p:cNvPr id="66" name="グループ化 65"/>
          <p:cNvGrpSpPr/>
          <p:nvPr/>
        </p:nvGrpSpPr>
        <p:grpSpPr>
          <a:xfrm>
            <a:off x="7464190" y="5138492"/>
            <a:ext cx="481454" cy="403038"/>
            <a:chOff x="7950657" y="2600826"/>
            <a:chExt cx="635960" cy="533501"/>
          </a:xfrm>
        </p:grpSpPr>
        <p:sp>
          <p:nvSpPr>
            <p:cNvPr id="67" name="正方形/長方形 66"/>
            <p:cNvSpPr/>
            <p:nvPr/>
          </p:nvSpPr>
          <p:spPr bwMode="auto">
            <a:xfrm>
              <a:off x="7950657" y="2600826"/>
              <a:ext cx="635960" cy="5335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pic>
          <p:nvPicPr>
            <p:cNvPr id="71" name="図 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2770" y="2768419"/>
              <a:ext cx="571735" cy="214651"/>
            </a:xfrm>
            <a:prstGeom prst="rect">
              <a:avLst/>
            </a:prstGeom>
          </p:spPr>
        </p:pic>
      </p:grpSp>
      <p:sp>
        <p:nvSpPr>
          <p:cNvPr id="72" name="テキスト ボックス 71"/>
          <p:cNvSpPr txBox="1"/>
          <p:nvPr/>
        </p:nvSpPr>
        <p:spPr>
          <a:xfrm>
            <a:off x="7635965" y="5572518"/>
            <a:ext cx="1382686" cy="276999"/>
          </a:xfrm>
          <a:prstGeom prst="rect">
            <a:avLst/>
          </a:prstGeom>
          <a:noFill/>
        </p:spPr>
        <p:txBody>
          <a:bodyPr wrap="none" rtlCol="0">
            <a:spAutoFit/>
          </a:bodyPr>
          <a:lstStyle/>
          <a:p>
            <a:r>
              <a:rPr lang="en-US" altLang="ja-JP" sz="1200" b="1" dirty="0"/>
              <a:t>playbook</a:t>
            </a:r>
            <a:r>
              <a:rPr lang="ja-JP" altLang="en-US" sz="1200" b="1" dirty="0"/>
              <a:t>素材集</a:t>
            </a:r>
            <a:endParaRPr lang="en-US" altLang="ja-JP" sz="1200" b="1" dirty="0"/>
          </a:p>
        </p:txBody>
      </p:sp>
      <p:sp>
        <p:nvSpPr>
          <p:cNvPr id="73" name="正方形/長方形 72"/>
          <p:cNvSpPr/>
          <p:nvPr/>
        </p:nvSpPr>
        <p:spPr bwMode="auto">
          <a:xfrm>
            <a:off x="7575187" y="5799328"/>
            <a:ext cx="1293540" cy="67985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200" b="1" dirty="0">
                <a:solidFill>
                  <a:schemeClr val="tx1"/>
                </a:solidFill>
                <a:ea typeface="+mj-ea"/>
                <a:cs typeface="Courier New" panose="02070309020205020404" pitchFamily="49" charset="0"/>
              </a:rPr>
              <a:t>１．</a:t>
            </a:r>
            <a:r>
              <a:rPr lang="en-US" altLang="ja-JP" sz="1200" b="1" dirty="0" err="1">
                <a:solidFill>
                  <a:srgbClr val="FF0000"/>
                </a:solidFill>
                <a:ea typeface="+mj-ea"/>
                <a:cs typeface="Courier New" panose="02070309020205020404" pitchFamily="49" charset="0"/>
              </a:rPr>
              <a:t>Pre.yml</a:t>
            </a:r>
            <a:endParaRPr lang="en-US" altLang="ja-JP" sz="1200" b="1" dirty="0">
              <a:solidFill>
                <a:srgbClr val="FF0000"/>
              </a:solidFill>
              <a:ea typeface="+mj-ea"/>
              <a:cs typeface="Courier New" panose="02070309020205020404" pitchFamily="49" charset="0"/>
            </a:endParaRPr>
          </a:p>
          <a:p>
            <a:r>
              <a:rPr lang="ja-JP" altLang="en-US" sz="1200" b="1" dirty="0">
                <a:ea typeface="+mj-ea"/>
                <a:cs typeface="Courier New" panose="02070309020205020404" pitchFamily="49" charset="0"/>
              </a:rPr>
              <a:t>２．</a:t>
            </a:r>
            <a:r>
              <a:rPr lang="en-US" altLang="ja-JP" sz="1200" b="1" dirty="0" err="1">
                <a:ea typeface="+mj-ea"/>
                <a:cs typeface="Courier New" panose="02070309020205020404" pitchFamily="49" charset="0"/>
              </a:rPr>
              <a:t>Add.yml</a:t>
            </a:r>
            <a:endParaRPr lang="en-US" altLang="ja-JP" sz="1200" b="1" dirty="0">
              <a:ea typeface="+mj-ea"/>
              <a:cs typeface="Courier New" panose="02070309020205020404" pitchFamily="49" charset="0"/>
            </a:endParaRPr>
          </a:p>
          <a:p>
            <a:r>
              <a:rPr lang="ja-JP" altLang="en-US" sz="1200" b="1" dirty="0">
                <a:ea typeface="+mj-ea"/>
                <a:cs typeface="Courier New" panose="02070309020205020404" pitchFamily="49" charset="0"/>
              </a:rPr>
              <a:t>３．</a:t>
            </a:r>
            <a:r>
              <a:rPr lang="en-US" altLang="ja-JP" sz="1200" b="1" dirty="0" err="1" smtClean="0">
                <a:solidFill>
                  <a:schemeClr val="tx1"/>
                </a:solidFill>
                <a:ea typeface="+mj-ea"/>
                <a:cs typeface="Courier New" panose="02070309020205020404" pitchFamily="49" charset="0"/>
              </a:rPr>
              <a:t>Post.yml</a:t>
            </a:r>
            <a:endParaRPr lang="en-US" altLang="ja-JP" sz="1200" b="1" dirty="0">
              <a:solidFill>
                <a:schemeClr val="tx1"/>
              </a:solidFill>
              <a:ea typeface="+mj-ea"/>
              <a:cs typeface="Courier New" panose="02070309020205020404" pitchFamily="49" charset="0"/>
            </a:endParaRPr>
          </a:p>
        </p:txBody>
      </p:sp>
      <p:sp>
        <p:nvSpPr>
          <p:cNvPr id="81" name="正方形/長方形 80"/>
          <p:cNvSpPr/>
          <p:nvPr/>
        </p:nvSpPr>
        <p:spPr bwMode="auto">
          <a:xfrm>
            <a:off x="6221736" y="6276654"/>
            <a:ext cx="1415568" cy="411544"/>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000" dirty="0" smtClean="0">
                <a:latin typeface="+mj-ea"/>
                <a:ea typeface="+mj-ea"/>
              </a:rPr>
              <a:t>クローン生成／更新</a:t>
            </a:r>
            <a:endParaRPr lang="ja-JP" altLang="en-US" sz="1000" dirty="0">
              <a:latin typeface="+mj-ea"/>
              <a:ea typeface="+mj-ea"/>
            </a:endParaRPr>
          </a:p>
        </p:txBody>
      </p:sp>
      <p:cxnSp>
        <p:nvCxnSpPr>
          <p:cNvPr id="82" name="直線コネクタ 81"/>
          <p:cNvCxnSpPr>
            <a:endCxn id="81" idx="0"/>
          </p:cNvCxnSpPr>
          <p:nvPr/>
        </p:nvCxnSpPr>
        <p:spPr bwMode="auto">
          <a:xfrm flipH="1">
            <a:off x="6929520" y="6087655"/>
            <a:ext cx="176184" cy="188999"/>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3" name="右矢印 82"/>
          <p:cNvSpPr/>
          <p:nvPr/>
        </p:nvSpPr>
        <p:spPr bwMode="auto">
          <a:xfrm>
            <a:off x="4727925" y="5708635"/>
            <a:ext cx="359935" cy="328176"/>
          </a:xfrm>
          <a:prstGeom prst="rightArrow">
            <a:avLst/>
          </a:prstGeom>
          <a:solidFill>
            <a:srgbClr val="F9E0E1"/>
          </a:solidFill>
          <a:ln>
            <a:solidFill>
              <a:srgbClr val="E2636A"/>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ja-JP" altLang="en-US" sz="1333" b="1" dirty="0">
              <a:latin typeface="+mj-ea"/>
              <a:ea typeface="+mj-ea"/>
            </a:endParaRPr>
          </a:p>
        </p:txBody>
      </p:sp>
      <p:sp>
        <p:nvSpPr>
          <p:cNvPr id="86" name="角丸四角形 85"/>
          <p:cNvSpPr/>
          <p:nvPr/>
        </p:nvSpPr>
        <p:spPr bwMode="auto">
          <a:xfrm rot="20999056">
            <a:off x="2457913" y="3748827"/>
            <a:ext cx="1698943"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rPr>
              <a:t>SOLUTION</a:t>
            </a:r>
            <a:endParaRPr lang="ja-JP" altLang="en-US" sz="2133" b="1" dirty="0">
              <a:solidFill>
                <a:schemeClr val="bg1"/>
              </a:solidFill>
              <a:latin typeface="+mj-ea"/>
              <a:ea typeface="+mj-ea"/>
            </a:endParaRPr>
          </a:p>
        </p:txBody>
      </p:sp>
      <p:sp>
        <p:nvSpPr>
          <p:cNvPr id="4" name="右カーブ矢印 3"/>
          <p:cNvSpPr/>
          <p:nvPr/>
        </p:nvSpPr>
        <p:spPr bwMode="auto">
          <a:xfrm>
            <a:off x="6970410" y="5751678"/>
            <a:ext cx="599409" cy="439284"/>
          </a:xfrm>
          <a:prstGeom prst="curvedRightArrow">
            <a:avLst/>
          </a:prstGeom>
          <a:solidFill>
            <a:srgbClr val="F9E0E1"/>
          </a:solidFill>
          <a:ln w="12700">
            <a:solidFill>
              <a:srgbClr val="E2636A"/>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nvGrpSpPr>
          <p:cNvPr id="95" name="グループ化 94"/>
          <p:cNvGrpSpPr>
            <a:grpSpLocks noChangeAspect="1"/>
          </p:cNvGrpSpPr>
          <p:nvPr/>
        </p:nvGrpSpPr>
        <p:grpSpPr bwMode="gray">
          <a:xfrm>
            <a:off x="10920670" y="5957703"/>
            <a:ext cx="785053" cy="236017"/>
            <a:chOff x="7327869" y="1435609"/>
            <a:chExt cx="1003300" cy="301625"/>
          </a:xfrm>
        </p:grpSpPr>
        <p:sp>
          <p:nvSpPr>
            <p:cNvPr id="96" name="Freeform 32"/>
            <p:cNvSpPr>
              <a:spLocks noChangeAspect="1"/>
            </p:cNvSpPr>
            <p:nvPr/>
          </p:nvSpPr>
          <p:spPr bwMode="gray">
            <a:xfrm>
              <a:off x="7327869" y="1435609"/>
              <a:ext cx="1003300" cy="301625"/>
            </a:xfrm>
            <a:custGeom>
              <a:avLst/>
              <a:gdLst>
                <a:gd name="T0" fmla="*/ 1335 w 1335"/>
                <a:gd name="T1" fmla="*/ 374 h 401"/>
                <a:gd name="T2" fmla="*/ 1308 w 1335"/>
                <a:gd name="T3" fmla="*/ 401 h 401"/>
                <a:gd name="T4" fmla="*/ 27 w 1335"/>
                <a:gd name="T5" fmla="*/ 401 h 401"/>
                <a:gd name="T6" fmla="*/ 0 w 1335"/>
                <a:gd name="T7" fmla="*/ 374 h 401"/>
                <a:gd name="T8" fmla="*/ 0 w 1335"/>
                <a:gd name="T9" fmla="*/ 27 h 401"/>
                <a:gd name="T10" fmla="*/ 27 w 1335"/>
                <a:gd name="T11" fmla="*/ 0 h 401"/>
                <a:gd name="T12" fmla="*/ 1308 w 1335"/>
                <a:gd name="T13" fmla="*/ 0 h 401"/>
                <a:gd name="T14" fmla="*/ 1335 w 1335"/>
                <a:gd name="T15" fmla="*/ 27 h 401"/>
                <a:gd name="T16" fmla="*/ 1335 w 1335"/>
                <a:gd name="T17" fmla="*/ 37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5" h="401">
                  <a:moveTo>
                    <a:pt x="1335" y="374"/>
                  </a:moveTo>
                  <a:cubicBezTo>
                    <a:pt x="1335" y="389"/>
                    <a:pt x="1323" y="401"/>
                    <a:pt x="1308" y="401"/>
                  </a:cubicBezTo>
                  <a:cubicBezTo>
                    <a:pt x="27" y="401"/>
                    <a:pt x="27" y="401"/>
                    <a:pt x="27" y="401"/>
                  </a:cubicBezTo>
                  <a:cubicBezTo>
                    <a:pt x="12" y="401"/>
                    <a:pt x="0" y="389"/>
                    <a:pt x="0" y="374"/>
                  </a:cubicBezTo>
                  <a:cubicBezTo>
                    <a:pt x="0" y="27"/>
                    <a:pt x="0" y="27"/>
                    <a:pt x="0" y="27"/>
                  </a:cubicBezTo>
                  <a:cubicBezTo>
                    <a:pt x="0" y="12"/>
                    <a:pt x="12" y="0"/>
                    <a:pt x="27" y="0"/>
                  </a:cubicBezTo>
                  <a:cubicBezTo>
                    <a:pt x="1308" y="0"/>
                    <a:pt x="1308" y="0"/>
                    <a:pt x="1308" y="0"/>
                  </a:cubicBezTo>
                  <a:cubicBezTo>
                    <a:pt x="1323" y="0"/>
                    <a:pt x="1335" y="12"/>
                    <a:pt x="1335" y="27"/>
                  </a:cubicBezTo>
                  <a:lnTo>
                    <a:pt x="1335" y="374"/>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sp>
          <p:nvSpPr>
            <p:cNvPr id="97" name="フリーフォーム 96"/>
            <p:cNvSpPr>
              <a:spLocks noChangeAspect="1"/>
            </p:cNvSpPr>
            <p:nvPr/>
          </p:nvSpPr>
          <p:spPr bwMode="gray">
            <a:xfrm>
              <a:off x="7429469" y="1521334"/>
              <a:ext cx="815975" cy="128587"/>
            </a:xfrm>
            <a:custGeom>
              <a:avLst/>
              <a:gdLst>
                <a:gd name="connsiteX0" fmla="*/ 369870 w 815975"/>
                <a:gd name="connsiteY0" fmla="*/ 84138 h 128587"/>
                <a:gd name="connsiteX1" fmla="*/ 800955 w 815975"/>
                <a:gd name="connsiteY1" fmla="*/ 84138 h 128587"/>
                <a:gd name="connsiteX2" fmla="*/ 815975 w 815975"/>
                <a:gd name="connsiteY2" fmla="*/ 98832 h 128587"/>
                <a:gd name="connsiteX3" fmla="*/ 800955 w 815975"/>
                <a:gd name="connsiteY3" fmla="*/ 114300 h 128587"/>
                <a:gd name="connsiteX4" fmla="*/ 369870 w 815975"/>
                <a:gd name="connsiteY4" fmla="*/ 114300 h 128587"/>
                <a:gd name="connsiteX5" fmla="*/ 355600 w 815975"/>
                <a:gd name="connsiteY5" fmla="*/ 98832 h 128587"/>
                <a:gd name="connsiteX6" fmla="*/ 369870 w 815975"/>
                <a:gd name="connsiteY6" fmla="*/ 84138 h 128587"/>
                <a:gd name="connsiteX7" fmla="*/ 369870 w 815975"/>
                <a:gd name="connsiteY7" fmla="*/ 14288 h 128587"/>
                <a:gd name="connsiteX8" fmla="*/ 800955 w 815975"/>
                <a:gd name="connsiteY8" fmla="*/ 14288 h 128587"/>
                <a:gd name="connsiteX9" fmla="*/ 815975 w 815975"/>
                <a:gd name="connsiteY9" fmla="*/ 29369 h 128587"/>
                <a:gd name="connsiteX10" fmla="*/ 800955 w 815975"/>
                <a:gd name="connsiteY10" fmla="*/ 44450 h 128587"/>
                <a:gd name="connsiteX11" fmla="*/ 369870 w 815975"/>
                <a:gd name="connsiteY11" fmla="*/ 44450 h 128587"/>
                <a:gd name="connsiteX12" fmla="*/ 355600 w 815975"/>
                <a:gd name="connsiteY12" fmla="*/ 29369 h 128587"/>
                <a:gd name="connsiteX13" fmla="*/ 369870 w 815975"/>
                <a:gd name="connsiteY13" fmla="*/ 14288 h 128587"/>
                <a:gd name="connsiteX14" fmla="*/ 0 w 815975"/>
                <a:gd name="connsiteY14" fmla="*/ 0 h 128587"/>
                <a:gd name="connsiteX15" fmla="*/ 123825 w 815975"/>
                <a:gd name="connsiteY15" fmla="*/ 0 h 128587"/>
                <a:gd name="connsiteX16" fmla="*/ 123825 w 815975"/>
                <a:gd name="connsiteY16" fmla="*/ 128587 h 128587"/>
                <a:gd name="connsiteX17" fmla="*/ 0 w 815975"/>
                <a:gd name="connsiteY17" fmla="*/ 128587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15975" h="128587">
                  <a:moveTo>
                    <a:pt x="369870" y="84138"/>
                  </a:moveTo>
                  <a:cubicBezTo>
                    <a:pt x="369870" y="84138"/>
                    <a:pt x="369870" y="84138"/>
                    <a:pt x="800955" y="84138"/>
                  </a:cubicBezTo>
                  <a:cubicBezTo>
                    <a:pt x="809216" y="84138"/>
                    <a:pt x="815975" y="91099"/>
                    <a:pt x="815975" y="98832"/>
                  </a:cubicBezTo>
                  <a:cubicBezTo>
                    <a:pt x="815975" y="107340"/>
                    <a:pt x="809216" y="114300"/>
                    <a:pt x="800955" y="114300"/>
                  </a:cubicBezTo>
                  <a:cubicBezTo>
                    <a:pt x="800955" y="114300"/>
                    <a:pt x="800955" y="114300"/>
                    <a:pt x="369870" y="114300"/>
                  </a:cubicBezTo>
                  <a:cubicBezTo>
                    <a:pt x="361608" y="114300"/>
                    <a:pt x="355600" y="107340"/>
                    <a:pt x="355600" y="98832"/>
                  </a:cubicBezTo>
                  <a:cubicBezTo>
                    <a:pt x="355600" y="91099"/>
                    <a:pt x="361608" y="84138"/>
                    <a:pt x="369870" y="84138"/>
                  </a:cubicBezTo>
                  <a:close/>
                  <a:moveTo>
                    <a:pt x="369870" y="14288"/>
                  </a:moveTo>
                  <a:cubicBezTo>
                    <a:pt x="369870" y="14288"/>
                    <a:pt x="369870" y="14288"/>
                    <a:pt x="800955" y="14288"/>
                  </a:cubicBezTo>
                  <a:cubicBezTo>
                    <a:pt x="809216" y="14288"/>
                    <a:pt x="815975" y="21075"/>
                    <a:pt x="815975" y="29369"/>
                  </a:cubicBezTo>
                  <a:cubicBezTo>
                    <a:pt x="815975" y="37664"/>
                    <a:pt x="809216" y="44450"/>
                    <a:pt x="800955" y="44450"/>
                  </a:cubicBezTo>
                  <a:cubicBezTo>
                    <a:pt x="800955" y="44450"/>
                    <a:pt x="800955" y="44450"/>
                    <a:pt x="369870" y="44450"/>
                  </a:cubicBezTo>
                  <a:cubicBezTo>
                    <a:pt x="361608" y="44450"/>
                    <a:pt x="355600" y="37664"/>
                    <a:pt x="355600" y="29369"/>
                  </a:cubicBezTo>
                  <a:cubicBezTo>
                    <a:pt x="355600" y="21075"/>
                    <a:pt x="361608" y="14288"/>
                    <a:pt x="369870" y="14288"/>
                  </a:cubicBezTo>
                  <a:close/>
                  <a:moveTo>
                    <a:pt x="0" y="0"/>
                  </a:moveTo>
                  <a:lnTo>
                    <a:pt x="123825" y="0"/>
                  </a:lnTo>
                  <a:lnTo>
                    <a:pt x="123825" y="128587"/>
                  </a:lnTo>
                  <a:lnTo>
                    <a:pt x="0" y="1285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p>
          </p:txBody>
        </p:sp>
      </p:grpSp>
      <p:sp>
        <p:nvSpPr>
          <p:cNvPr id="120" name="正方形/長方形 119"/>
          <p:cNvSpPr/>
          <p:nvPr/>
        </p:nvSpPr>
        <p:spPr bwMode="auto">
          <a:xfrm>
            <a:off x="9226561" y="6093370"/>
            <a:ext cx="1219521" cy="6516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050" b="1" dirty="0">
                <a:ea typeface="+mj-ea"/>
                <a:cs typeface="Courier New" panose="02070309020205020404" pitchFamily="49" charset="0"/>
              </a:rPr>
              <a:t>追加</a:t>
            </a:r>
            <a:endParaRPr lang="en-US" altLang="ja-JP" sz="1050" b="1" dirty="0">
              <a:ea typeface="+mj-ea"/>
              <a:cs typeface="Courier New" panose="02070309020205020404" pitchFamily="49" charset="0"/>
            </a:endParaRPr>
          </a:p>
          <a:p>
            <a:r>
              <a:rPr lang="en-US" altLang="ja-JP" sz="1050" b="1" dirty="0" err="1">
                <a:solidFill>
                  <a:srgbClr val="FF0000"/>
                </a:solidFill>
                <a:ea typeface="+mj-ea"/>
                <a:cs typeface="Courier New" panose="02070309020205020404" pitchFamily="49" charset="0"/>
              </a:rPr>
              <a:t>Pre.yml</a:t>
            </a:r>
            <a:endParaRPr lang="en-US" altLang="ja-JP" sz="1050" b="1" dirty="0">
              <a:ea typeface="+mj-ea"/>
              <a:cs typeface="Courier New" panose="02070309020205020404" pitchFamily="49" charset="0"/>
            </a:endParaRPr>
          </a:p>
          <a:p>
            <a:r>
              <a:rPr lang="en-US" altLang="ja-JP" sz="1050" b="1" dirty="0" err="1">
                <a:ea typeface="+mj-ea"/>
                <a:cs typeface="Courier New" panose="02070309020205020404" pitchFamily="49" charset="0"/>
              </a:rPr>
              <a:t>Add.yml</a:t>
            </a:r>
            <a:endParaRPr lang="en-US" altLang="ja-JP" sz="1050" b="1" dirty="0">
              <a:ea typeface="+mj-ea"/>
              <a:cs typeface="Courier New" panose="02070309020205020404" pitchFamily="49" charset="0"/>
            </a:endParaRPr>
          </a:p>
          <a:p>
            <a:r>
              <a:rPr lang="en-US" altLang="ja-JP" sz="1050" b="1" dirty="0" err="1">
                <a:solidFill>
                  <a:srgbClr val="0070C0"/>
                </a:solidFill>
                <a:ea typeface="+mj-ea"/>
                <a:cs typeface="Courier New" panose="02070309020205020404" pitchFamily="49" charset="0"/>
              </a:rPr>
              <a:t>Post.yml</a:t>
            </a:r>
            <a:endParaRPr lang="en-US" altLang="ja-JP" sz="1050" b="1" dirty="0">
              <a:solidFill>
                <a:srgbClr val="0070C0"/>
              </a:solidFill>
              <a:ea typeface="+mj-ea"/>
              <a:cs typeface="Courier New" panose="02070309020205020404" pitchFamily="49" charset="0"/>
            </a:endParaRPr>
          </a:p>
        </p:txBody>
      </p:sp>
      <p:sp>
        <p:nvSpPr>
          <p:cNvPr id="121" name="正方形/長方形 120"/>
          <p:cNvSpPr/>
          <p:nvPr/>
        </p:nvSpPr>
        <p:spPr bwMode="auto">
          <a:xfrm>
            <a:off x="9233424" y="5384877"/>
            <a:ext cx="1223528" cy="65028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050" b="1" dirty="0">
                <a:ea typeface="+mj-ea"/>
                <a:cs typeface="Courier New" panose="02070309020205020404" pitchFamily="49" charset="0"/>
              </a:rPr>
              <a:t>更新</a:t>
            </a:r>
            <a:endParaRPr lang="en-US" altLang="ja-JP" sz="1050" b="1" dirty="0">
              <a:ea typeface="+mj-ea"/>
              <a:cs typeface="Courier New" panose="02070309020205020404" pitchFamily="49" charset="0"/>
            </a:endParaRPr>
          </a:p>
          <a:p>
            <a:r>
              <a:rPr lang="en-US" altLang="ja-JP" sz="1050" b="1" dirty="0" err="1">
                <a:solidFill>
                  <a:srgbClr val="FF0000"/>
                </a:solidFill>
                <a:ea typeface="+mj-ea"/>
                <a:cs typeface="Courier New" panose="02070309020205020404" pitchFamily="49" charset="0"/>
              </a:rPr>
              <a:t>Pre.yml</a:t>
            </a:r>
            <a:endParaRPr lang="en-US" altLang="ja-JP" sz="1050" b="1" dirty="0">
              <a:ea typeface="+mj-ea"/>
              <a:cs typeface="Courier New" panose="02070309020205020404" pitchFamily="49" charset="0"/>
            </a:endParaRPr>
          </a:p>
          <a:p>
            <a:r>
              <a:rPr lang="en-US" altLang="ja-JP" sz="1050" b="1" dirty="0" err="1">
                <a:ea typeface="+mj-ea"/>
                <a:cs typeface="Courier New" panose="02070309020205020404" pitchFamily="49" charset="0"/>
              </a:rPr>
              <a:t>change.yml</a:t>
            </a:r>
            <a:endParaRPr lang="en-US" altLang="ja-JP" sz="1050" b="1" dirty="0">
              <a:ea typeface="+mj-ea"/>
              <a:cs typeface="Courier New" panose="02070309020205020404" pitchFamily="49" charset="0"/>
            </a:endParaRPr>
          </a:p>
          <a:p>
            <a:r>
              <a:rPr lang="en-US" altLang="ja-JP" sz="1050" b="1" dirty="0" err="1">
                <a:solidFill>
                  <a:srgbClr val="0070C0"/>
                </a:solidFill>
                <a:ea typeface="+mj-ea"/>
                <a:cs typeface="Courier New" panose="02070309020205020404" pitchFamily="49" charset="0"/>
              </a:rPr>
              <a:t>Post.yml</a:t>
            </a:r>
            <a:endParaRPr lang="en-US" altLang="ja-JP" sz="1050" b="1" dirty="0">
              <a:solidFill>
                <a:srgbClr val="0070C0"/>
              </a:solidFill>
              <a:ea typeface="+mj-ea"/>
              <a:cs typeface="Courier New" panose="02070309020205020404" pitchFamily="49" charset="0"/>
            </a:endParaRPr>
          </a:p>
        </p:txBody>
      </p:sp>
      <p:sp>
        <p:nvSpPr>
          <p:cNvPr id="122" name="テキスト ボックス 121"/>
          <p:cNvSpPr txBox="1"/>
          <p:nvPr/>
        </p:nvSpPr>
        <p:spPr>
          <a:xfrm>
            <a:off x="9059595" y="5145315"/>
            <a:ext cx="1237839" cy="276999"/>
          </a:xfrm>
          <a:prstGeom prst="rect">
            <a:avLst/>
          </a:prstGeom>
          <a:noFill/>
        </p:spPr>
        <p:txBody>
          <a:bodyPr wrap="none" rtlCol="0">
            <a:spAutoFit/>
          </a:bodyPr>
          <a:lstStyle/>
          <a:p>
            <a:r>
              <a:rPr lang="en-US" altLang="ja-JP" sz="1050" b="1" dirty="0"/>
              <a:t>Movement</a:t>
            </a:r>
            <a:r>
              <a:rPr lang="ja-JP" altLang="en-US" sz="1200" b="1" dirty="0"/>
              <a:t>詳細</a:t>
            </a:r>
            <a:endParaRPr lang="en-US" altLang="ja-JP" sz="1200" b="1" dirty="0"/>
          </a:p>
        </p:txBody>
      </p:sp>
      <p:sp>
        <p:nvSpPr>
          <p:cNvPr id="123" name="右矢印 122"/>
          <p:cNvSpPr/>
          <p:nvPr/>
        </p:nvSpPr>
        <p:spPr bwMode="auto">
          <a:xfrm rot="19811177">
            <a:off x="8784602" y="5601379"/>
            <a:ext cx="549987" cy="314859"/>
          </a:xfrm>
          <a:prstGeom prst="rightArrow">
            <a:avLst/>
          </a:prstGeom>
          <a:solidFill>
            <a:schemeClr val="accent2">
              <a:lumMod val="10000"/>
              <a:lumOff val="90000"/>
            </a:schemeClr>
          </a:solidFill>
          <a:ln>
            <a:solidFill>
              <a:schemeClr val="accent2">
                <a:lumMod val="50000"/>
                <a:lumOff val="50000"/>
              </a:schemeClr>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ja-JP" altLang="en-US" sz="1100" b="1" dirty="0">
              <a:latin typeface="+mj-ea"/>
              <a:ea typeface="+mj-ea"/>
            </a:endParaRPr>
          </a:p>
        </p:txBody>
      </p:sp>
      <p:sp>
        <p:nvSpPr>
          <p:cNvPr id="124" name="右矢印 123"/>
          <p:cNvSpPr/>
          <p:nvPr/>
        </p:nvSpPr>
        <p:spPr bwMode="auto">
          <a:xfrm rot="1788823" flipV="1">
            <a:off x="8784603" y="6174523"/>
            <a:ext cx="549987" cy="314859"/>
          </a:xfrm>
          <a:prstGeom prst="rightArrow">
            <a:avLst/>
          </a:prstGeom>
          <a:solidFill>
            <a:schemeClr val="accent2">
              <a:lumMod val="10000"/>
              <a:lumOff val="90000"/>
            </a:schemeClr>
          </a:solidFill>
          <a:ln>
            <a:solidFill>
              <a:schemeClr val="accent2">
                <a:lumMod val="50000"/>
                <a:lumOff val="50000"/>
              </a:schemeClr>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ja-JP" altLang="en-US" sz="1100" b="1" dirty="0">
              <a:latin typeface="+mj-ea"/>
              <a:ea typeface="+mj-ea"/>
            </a:endParaRPr>
          </a:p>
        </p:txBody>
      </p:sp>
      <p:sp>
        <p:nvSpPr>
          <p:cNvPr id="126" name="正方形/長方形 125"/>
          <p:cNvSpPr/>
          <p:nvPr/>
        </p:nvSpPr>
        <p:spPr bwMode="auto">
          <a:xfrm>
            <a:off x="10244010" y="6331671"/>
            <a:ext cx="1415568" cy="411544"/>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000" dirty="0" smtClean="0">
                <a:latin typeface="+mj-ea"/>
                <a:ea typeface="+mj-ea"/>
              </a:rPr>
              <a:t>作業実行</a:t>
            </a:r>
            <a:endParaRPr lang="en-US" altLang="ja-JP" sz="1000" dirty="0" smtClean="0">
              <a:latin typeface="+mj-ea"/>
              <a:ea typeface="+mj-ea"/>
            </a:endParaRPr>
          </a:p>
          <a:p>
            <a:pPr algn="ctr"/>
            <a:r>
              <a:rPr lang="en-US" altLang="ja-JP" sz="1000" dirty="0" smtClean="0">
                <a:latin typeface="+mj-ea"/>
                <a:ea typeface="+mj-ea"/>
              </a:rPr>
              <a:t>(</a:t>
            </a:r>
            <a:r>
              <a:rPr lang="ja-JP" altLang="en-US" sz="1000" dirty="0" smtClean="0">
                <a:latin typeface="+mj-ea"/>
                <a:ea typeface="+mj-ea"/>
              </a:rPr>
              <a:t>ドライランも可能</a:t>
            </a:r>
            <a:r>
              <a:rPr lang="en-US" altLang="ja-JP" sz="1000" dirty="0" smtClean="0">
                <a:latin typeface="+mj-ea"/>
                <a:ea typeface="+mj-ea"/>
              </a:rPr>
              <a:t>)</a:t>
            </a:r>
            <a:endParaRPr lang="ja-JP" altLang="en-US" sz="1000" dirty="0">
              <a:latin typeface="+mj-ea"/>
              <a:ea typeface="+mj-ea"/>
            </a:endParaRPr>
          </a:p>
        </p:txBody>
      </p:sp>
      <p:cxnSp>
        <p:nvCxnSpPr>
          <p:cNvPr id="128" name="直線コネクタ 127"/>
          <p:cNvCxnSpPr/>
          <p:nvPr/>
        </p:nvCxnSpPr>
        <p:spPr bwMode="auto">
          <a:xfrm flipH="1">
            <a:off x="10488539" y="6148998"/>
            <a:ext cx="113080" cy="180918"/>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29" name="右矢印 128"/>
          <p:cNvSpPr/>
          <p:nvPr/>
        </p:nvSpPr>
        <p:spPr bwMode="auto">
          <a:xfrm>
            <a:off x="10488539" y="5889655"/>
            <a:ext cx="359935" cy="328176"/>
          </a:xfrm>
          <a:prstGeom prst="rightArrow">
            <a:avLst/>
          </a:prstGeom>
          <a:solidFill>
            <a:srgbClr val="F9E0E1"/>
          </a:solidFill>
          <a:ln>
            <a:solidFill>
              <a:srgbClr val="E2636A"/>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ja-JP" altLang="en-US" sz="1333" b="1" dirty="0">
              <a:latin typeface="+mj-ea"/>
              <a:ea typeface="+mj-ea"/>
            </a:endParaRPr>
          </a:p>
        </p:txBody>
      </p:sp>
      <p:sp>
        <p:nvSpPr>
          <p:cNvPr id="130" name="テキスト ボックス 129"/>
          <p:cNvSpPr txBox="1"/>
          <p:nvPr/>
        </p:nvSpPr>
        <p:spPr>
          <a:xfrm>
            <a:off x="10827292" y="5693722"/>
            <a:ext cx="992579" cy="253916"/>
          </a:xfrm>
          <a:prstGeom prst="rect">
            <a:avLst/>
          </a:prstGeom>
          <a:noFill/>
        </p:spPr>
        <p:txBody>
          <a:bodyPr wrap="none" rtlCol="0">
            <a:spAutoFit/>
          </a:bodyPr>
          <a:lstStyle/>
          <a:p>
            <a:r>
              <a:rPr lang="ja-JP" altLang="en-US" sz="1050" b="1" dirty="0" smtClean="0"/>
              <a:t>実行対象機器</a:t>
            </a:r>
            <a:endParaRPr lang="en-US" altLang="ja-JP" sz="1200" b="1" dirty="0"/>
          </a:p>
        </p:txBody>
      </p:sp>
    </p:spTree>
    <p:extLst>
      <p:ext uri="{BB962C8B-B14F-4D97-AF65-F5344CB8AC3E}">
        <p14:creationId xmlns:p14="http://schemas.microsoft.com/office/powerpoint/2010/main" val="31746592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2</a:t>
            </a:r>
            <a:r>
              <a:rPr lang="ja-JP" altLang="en-US" dirty="0"/>
              <a:t>：自動実行の実現</a:t>
            </a:r>
            <a:endParaRPr kumimoji="1" lang="ja-JP" altLang="en-US" dirty="0"/>
          </a:p>
        </p:txBody>
      </p:sp>
      <p:graphicFrame>
        <p:nvGraphicFramePr>
          <p:cNvPr id="79" name="表 78"/>
          <p:cNvGraphicFramePr>
            <a:graphicFrameLocks noGrp="1"/>
          </p:cNvGraphicFramePr>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a:latin typeface="Meiryo UI" panose="020B0604030504040204" pitchFamily="50" charset="-128"/>
                          <a:ea typeface="Meiryo UI" panose="020B0604030504040204" pitchFamily="50" charset="-128"/>
                          <a:cs typeface="Meiryo UI" panose="020B0604030504040204" pitchFamily="50" charset="-128"/>
                        </a:rPr>
                        <a:t>実施するタスク</a:t>
                      </a: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80" name="下矢印 179"/>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3" name="下矢印 182"/>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5" name="下矢印 184"/>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下矢印 16"/>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4" name="角丸四角形 183"/>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ジョブフロー構築</a:t>
            </a:r>
            <a:endParaRPr lang="en-US" altLang="ja-JP" sz="1600" b="1" dirty="0"/>
          </a:p>
          <a:p>
            <a:pPr algn="ctr"/>
            <a:r>
              <a:rPr lang="en-US" altLang="ja-JP" sz="1600" b="1" dirty="0" smtClean="0"/>
              <a:t>(Conductor)</a:t>
            </a:r>
            <a:endParaRPr lang="ja-JP" altLang="en-US" sz="1600" b="1" dirty="0"/>
          </a:p>
        </p:txBody>
      </p:sp>
      <p:sp>
        <p:nvSpPr>
          <p:cNvPr id="187" name="角丸四角形 186"/>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ジョブフロー実行</a:t>
            </a:r>
            <a:endParaRPr lang="en-US" altLang="ja-JP" sz="1600" b="1" dirty="0"/>
          </a:p>
          <a:p>
            <a:pPr algn="ctr"/>
            <a:r>
              <a:rPr lang="en-US" altLang="ja-JP" sz="1600" b="1" dirty="0" smtClean="0"/>
              <a:t>(Conductor)</a:t>
            </a:r>
            <a:endParaRPr lang="en-US" altLang="ja-JP" sz="1600" b="1" dirty="0"/>
          </a:p>
          <a:p>
            <a:pPr algn="ctr"/>
            <a:r>
              <a:rPr lang="ja-JP" altLang="en-US" sz="1067" b="1" dirty="0"/>
              <a:t>ここではパラメータは手動登録</a:t>
            </a:r>
            <a:endParaRPr lang="en-US" altLang="ja-JP" sz="1067" b="1" dirty="0"/>
          </a:p>
        </p:txBody>
      </p:sp>
      <p:sp>
        <p:nvSpPr>
          <p:cNvPr id="19" name="正方形/長方形 18"/>
          <p:cNvSpPr/>
          <p:nvPr/>
        </p:nvSpPr>
        <p:spPr bwMode="auto">
          <a:xfrm>
            <a:off x="3013449" y="1312061"/>
            <a:ext cx="8937252" cy="514394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867" b="1" dirty="0" err="1">
                <a:solidFill>
                  <a:schemeClr val="tx1"/>
                </a:solidFill>
                <a:latin typeface="+mj-ea"/>
                <a:ea typeface="+mj-ea"/>
              </a:rPr>
              <a:t>Ansible</a:t>
            </a:r>
            <a:r>
              <a:rPr lang="ja-JP" altLang="en-US" sz="1867" b="1" dirty="0">
                <a:solidFill>
                  <a:schemeClr val="tx1"/>
                </a:solidFill>
                <a:latin typeface="+mj-ea"/>
                <a:ea typeface="+mj-ea"/>
              </a:rPr>
              <a:t> </a:t>
            </a:r>
            <a:r>
              <a:rPr lang="en-US" altLang="ja-JP" sz="1867" b="1" dirty="0">
                <a:solidFill>
                  <a:schemeClr val="tx1"/>
                </a:solidFill>
                <a:latin typeface="+mj-ea"/>
                <a:ea typeface="+mj-ea"/>
              </a:rPr>
              <a:t>Trail Map</a:t>
            </a:r>
            <a:r>
              <a:rPr lang="ja-JP" altLang="en-US" sz="1867" b="1" dirty="0">
                <a:solidFill>
                  <a:schemeClr val="tx1"/>
                </a:solidFill>
                <a:latin typeface="+mj-ea"/>
                <a:ea typeface="+mj-ea"/>
              </a:rPr>
              <a:t>は、</a:t>
            </a:r>
            <a:r>
              <a:rPr lang="en-US" altLang="ja-JP" sz="1867" b="1" dirty="0" err="1">
                <a:solidFill>
                  <a:schemeClr val="tx1"/>
                </a:solidFill>
                <a:latin typeface="+mj-ea"/>
                <a:ea typeface="+mj-ea"/>
              </a:rPr>
              <a:t>Ansible</a:t>
            </a:r>
            <a:r>
              <a:rPr lang="ja-JP" altLang="en-US" sz="1867" b="1" dirty="0">
                <a:solidFill>
                  <a:schemeClr val="tx1"/>
                </a:solidFill>
                <a:latin typeface="+mj-ea"/>
                <a:ea typeface="+mj-ea"/>
              </a:rPr>
              <a:t>を学習し活用するために</a:t>
            </a:r>
            <a:r>
              <a:rPr lang="ja-JP" altLang="en-US" sz="1867" b="1" dirty="0">
                <a:solidFill>
                  <a:schemeClr val="tx1"/>
                </a:solidFill>
                <a:latin typeface="+mj-ea"/>
              </a:rPr>
              <a:t>レッドハット社が提供する</a:t>
            </a:r>
            <a:r>
              <a:rPr lang="ja-JP" altLang="en-US" sz="1867" b="1" dirty="0">
                <a:solidFill>
                  <a:schemeClr val="tx1"/>
                </a:solidFill>
                <a:latin typeface="+mj-ea"/>
                <a:ea typeface="+mj-ea"/>
              </a:rPr>
              <a:t>手引書です。</a:t>
            </a:r>
            <a:r>
              <a:rPr lang="en-US" altLang="ja-JP" sz="1867" b="1" dirty="0">
                <a:solidFill>
                  <a:schemeClr val="tx1"/>
                </a:solidFill>
                <a:latin typeface="+mj-ea"/>
                <a:ea typeface="+mj-ea"/>
              </a:rPr>
              <a:t>Playbook</a:t>
            </a:r>
            <a:r>
              <a:rPr lang="ja-JP" altLang="en-US" sz="1867" b="1" dirty="0">
                <a:solidFill>
                  <a:schemeClr val="tx1"/>
                </a:solidFill>
                <a:latin typeface="+mj-ea"/>
                <a:ea typeface="+mj-ea"/>
              </a:rPr>
              <a:t>の書き方など明解に説明されていますので本ガイドブックと合わせてご活用ください。</a:t>
            </a:r>
            <a:endParaRPr lang="en-US" altLang="ja-JP" sz="1867" b="1" dirty="0">
              <a:solidFill>
                <a:schemeClr val="tx1"/>
              </a:solidFill>
              <a:latin typeface="+mj-ea"/>
              <a:ea typeface="+mj-ea"/>
            </a:endParaRPr>
          </a:p>
        </p:txBody>
      </p:sp>
      <p:sp>
        <p:nvSpPr>
          <p:cNvPr id="16" name="角丸四角形 15"/>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自動化対象となる作業の分類</a:t>
            </a:r>
          </a:p>
        </p:txBody>
      </p:sp>
      <p:sp>
        <p:nvSpPr>
          <p:cNvPr id="21" name="角丸四角形 20"/>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作業の詳細化</a:t>
            </a:r>
          </a:p>
        </p:txBody>
      </p:sp>
      <p:sp>
        <p:nvSpPr>
          <p:cNvPr id="22" name="角丸四角形 21"/>
          <p:cNvSpPr/>
          <p:nvPr/>
        </p:nvSpPr>
        <p:spPr bwMode="auto">
          <a:xfrm>
            <a:off x="417962" y="3325221"/>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Ansible</a:t>
            </a:r>
            <a:r>
              <a:rPr lang="ja-JP" altLang="en-US" sz="1600" b="1" dirty="0"/>
              <a:t>資材準備</a:t>
            </a:r>
            <a:endParaRPr lang="en-US" altLang="ja-JP" sz="1600" b="1" dirty="0"/>
          </a:p>
          <a:p>
            <a:pPr algn="ctr"/>
            <a:r>
              <a:rPr lang="en-US" altLang="ja-JP" sz="1600" b="1" dirty="0"/>
              <a:t>(Playbook</a:t>
            </a:r>
            <a:r>
              <a:rPr lang="ja-JP" altLang="en-US" sz="1600" b="1" dirty="0"/>
              <a:t>等</a:t>
            </a:r>
            <a:r>
              <a:rPr lang="en-US" altLang="ja-JP" sz="1600" b="1" dirty="0"/>
              <a:t>)</a:t>
            </a:r>
          </a:p>
        </p:txBody>
      </p:sp>
      <p:sp>
        <p:nvSpPr>
          <p:cNvPr id="27" name="正方形/長方形 26"/>
          <p:cNvSpPr/>
          <p:nvPr/>
        </p:nvSpPr>
        <p:spPr bwMode="auto">
          <a:xfrm>
            <a:off x="3013449" y="814630"/>
            <a:ext cx="8937251" cy="497431"/>
          </a:xfrm>
          <a:prstGeom prst="rect">
            <a:avLst/>
          </a:prstGeom>
          <a:solidFill>
            <a:schemeClr val="accent2">
              <a:lumMod val="10000"/>
              <a:lumOff val="9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a:t>
            </a:r>
            <a:r>
              <a:rPr lang="en-US" altLang="ja-JP" sz="2400" b="1" dirty="0" err="1">
                <a:latin typeface="+mj-ea"/>
                <a:ea typeface="+mj-ea"/>
              </a:rPr>
              <a:t>Ansible</a:t>
            </a:r>
            <a:r>
              <a:rPr lang="en-US" altLang="ja-JP" sz="2400" b="1" dirty="0">
                <a:latin typeface="+mj-ea"/>
                <a:ea typeface="+mj-ea"/>
              </a:rPr>
              <a:t> Trail Map </a:t>
            </a:r>
            <a:r>
              <a:rPr lang="en-US" altLang="ja-JP" sz="2000" b="1" dirty="0">
                <a:latin typeface="+mj-ea"/>
                <a:ea typeface="+mj-ea"/>
              </a:rPr>
              <a:t>- The Journey of Automation -</a:t>
            </a:r>
            <a:endParaRPr lang="en-US" altLang="ja-JP" sz="2400" b="1" dirty="0">
              <a:latin typeface="+mj-ea"/>
            </a:endParaRPr>
          </a:p>
        </p:txBody>
      </p:sp>
      <p:sp>
        <p:nvSpPr>
          <p:cNvPr id="28" name="角丸四角形 27"/>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2133" b="1" dirty="0">
                <a:solidFill>
                  <a:schemeClr val="bg1"/>
                </a:solidFill>
                <a:latin typeface="+mj-ea"/>
                <a:ea typeface="+mj-ea"/>
              </a:rPr>
              <a:t>参考</a:t>
            </a:r>
          </a:p>
        </p:txBody>
      </p:sp>
      <p:pic>
        <p:nvPicPr>
          <p:cNvPr id="3" name="図 2"/>
          <p:cNvPicPr>
            <a:picLocks noChangeAspect="1"/>
          </p:cNvPicPr>
          <p:nvPr/>
        </p:nvPicPr>
        <p:blipFill>
          <a:blip r:embed="rId3"/>
          <a:stretch>
            <a:fillRect/>
          </a:stretch>
        </p:blipFill>
        <p:spPr>
          <a:xfrm>
            <a:off x="3187378" y="2425191"/>
            <a:ext cx="8597412" cy="3684605"/>
          </a:xfrm>
          <a:prstGeom prst="rect">
            <a:avLst/>
          </a:prstGeom>
        </p:spPr>
      </p:pic>
      <p:sp>
        <p:nvSpPr>
          <p:cNvPr id="30" name="テキスト ボックス 29"/>
          <p:cNvSpPr txBox="1"/>
          <p:nvPr/>
        </p:nvSpPr>
        <p:spPr>
          <a:xfrm>
            <a:off x="4020777" y="6137244"/>
            <a:ext cx="6930615" cy="369332"/>
          </a:xfrm>
          <a:prstGeom prst="rect">
            <a:avLst/>
          </a:prstGeom>
          <a:noFill/>
        </p:spPr>
        <p:txBody>
          <a:bodyPr wrap="none" rtlCol="0">
            <a:spAutoFit/>
          </a:bodyPr>
          <a:lstStyle/>
          <a:p>
            <a:r>
              <a:rPr lang="en-US" altLang="ja-JP" b="1" dirty="0"/>
              <a:t>https://www.redhat.com/ja/explore/ansible/trailmap</a:t>
            </a:r>
            <a:endParaRPr kumimoji="1" lang="ja-JP" altLang="en-US" b="1" dirty="0"/>
          </a:p>
        </p:txBody>
      </p:sp>
    </p:spTree>
    <p:extLst>
      <p:ext uri="{BB962C8B-B14F-4D97-AF65-F5344CB8AC3E}">
        <p14:creationId xmlns:p14="http://schemas.microsoft.com/office/powerpoint/2010/main" val="28529083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2</a:t>
            </a:r>
            <a:r>
              <a:rPr lang="ja-JP" altLang="en-US" dirty="0"/>
              <a:t>：自動実行の実現</a:t>
            </a:r>
            <a:endParaRPr kumimoji="1" lang="ja-JP" altLang="en-US" dirty="0"/>
          </a:p>
        </p:txBody>
      </p:sp>
      <p:graphicFrame>
        <p:nvGraphicFramePr>
          <p:cNvPr id="79" name="表 78"/>
          <p:cNvGraphicFramePr>
            <a:graphicFrameLocks noGrp="1"/>
          </p:cNvGraphicFramePr>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a:latin typeface="Meiryo UI" panose="020B0604030504040204" pitchFamily="50" charset="-128"/>
                          <a:ea typeface="Meiryo UI" panose="020B0604030504040204" pitchFamily="50" charset="-128"/>
                          <a:cs typeface="Meiryo UI" panose="020B0604030504040204" pitchFamily="50" charset="-128"/>
                        </a:rPr>
                        <a:t>実施するタスク</a:t>
                      </a: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23" name="正方形/長方形 122"/>
          <p:cNvSpPr/>
          <p:nvPr/>
        </p:nvSpPr>
        <p:spPr bwMode="auto">
          <a:xfrm>
            <a:off x="3013449" y="1312061"/>
            <a:ext cx="8937252" cy="532719"/>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2133" b="1" dirty="0" err="1">
                <a:latin typeface="+mj-ea"/>
              </a:rPr>
              <a:t>Exastro</a:t>
            </a:r>
            <a:r>
              <a:rPr lang="en-US" altLang="ja-JP" sz="2133" b="1" dirty="0">
                <a:latin typeface="+mj-ea"/>
              </a:rPr>
              <a:t> IT Automation</a:t>
            </a:r>
            <a:r>
              <a:rPr lang="ja-JP" altLang="en-US" sz="2133" b="1" dirty="0">
                <a:latin typeface="+mj-ea"/>
              </a:rPr>
              <a:t>でジョブフローを作成します。</a:t>
            </a:r>
          </a:p>
        </p:txBody>
      </p:sp>
      <p:sp>
        <p:nvSpPr>
          <p:cNvPr id="26" name="下矢印 25"/>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7" name="下矢印 26"/>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8" name="下矢印 27"/>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9" name="下矢印 28"/>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30" name="角丸四角形 29"/>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作業の詳細化</a:t>
            </a:r>
          </a:p>
        </p:txBody>
      </p:sp>
      <p:sp>
        <p:nvSpPr>
          <p:cNvPr id="31" name="角丸四角形 30"/>
          <p:cNvSpPr/>
          <p:nvPr/>
        </p:nvSpPr>
        <p:spPr bwMode="auto">
          <a:xfrm>
            <a:off x="417962" y="3325221"/>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Ansible</a:t>
            </a:r>
            <a:r>
              <a:rPr lang="ja-JP" altLang="en-US" sz="1600" b="1" dirty="0"/>
              <a:t>資材準備</a:t>
            </a:r>
            <a:endParaRPr lang="en-US" altLang="ja-JP" sz="1600" b="1" dirty="0"/>
          </a:p>
          <a:p>
            <a:pPr algn="ctr"/>
            <a:r>
              <a:rPr lang="en-US" altLang="ja-JP" sz="1600" b="1" dirty="0"/>
              <a:t>(Playbook</a:t>
            </a:r>
            <a:r>
              <a:rPr lang="ja-JP" altLang="en-US" sz="1600" b="1" dirty="0"/>
              <a:t>等</a:t>
            </a:r>
            <a:r>
              <a:rPr lang="en-US" altLang="ja-JP" sz="1600" b="1" dirty="0"/>
              <a:t>)</a:t>
            </a:r>
          </a:p>
        </p:txBody>
      </p:sp>
      <p:sp>
        <p:nvSpPr>
          <p:cNvPr id="32" name="角丸四角形 31"/>
          <p:cNvSpPr/>
          <p:nvPr/>
        </p:nvSpPr>
        <p:spPr bwMode="auto">
          <a:xfrm>
            <a:off x="410469" y="4292073"/>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ジョブフロー構築</a:t>
            </a:r>
            <a:endParaRPr lang="en-US" altLang="ja-JP" sz="1600" b="1" dirty="0"/>
          </a:p>
          <a:p>
            <a:pPr algn="ctr"/>
            <a:r>
              <a:rPr lang="en-US" altLang="ja-JP" sz="1600" b="1" dirty="0" smtClean="0"/>
              <a:t>(Conductor)</a:t>
            </a:r>
            <a:endParaRPr lang="ja-JP" altLang="en-US" sz="1600" b="1" dirty="0"/>
          </a:p>
        </p:txBody>
      </p:sp>
      <p:sp>
        <p:nvSpPr>
          <p:cNvPr id="34" name="角丸四角形 33"/>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ジョブフロー実行</a:t>
            </a:r>
            <a:endParaRPr lang="en-US" altLang="ja-JP" sz="1600" b="1" dirty="0"/>
          </a:p>
          <a:p>
            <a:pPr algn="ctr"/>
            <a:r>
              <a:rPr lang="en-US" altLang="ja-JP" sz="1600" b="1" dirty="0" smtClean="0"/>
              <a:t>(Conductor)</a:t>
            </a:r>
            <a:endParaRPr lang="en-US" altLang="ja-JP" sz="1600" b="1" dirty="0"/>
          </a:p>
          <a:p>
            <a:pPr algn="ctr"/>
            <a:r>
              <a:rPr lang="ja-JP" altLang="en-US" sz="1067" b="1" dirty="0"/>
              <a:t>ここではパラメータは手動登録</a:t>
            </a:r>
            <a:endParaRPr lang="en-US" altLang="ja-JP" sz="1067" b="1" dirty="0"/>
          </a:p>
        </p:txBody>
      </p:sp>
      <p:sp>
        <p:nvSpPr>
          <p:cNvPr id="35" name="角丸四角形 34"/>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自動化対象となる作業の分類</a:t>
            </a:r>
          </a:p>
        </p:txBody>
      </p:sp>
      <p:sp>
        <p:nvSpPr>
          <p:cNvPr id="18" name="正方形/長方形 17"/>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19" name="正方形/長方形 18"/>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タスクの説明</a:t>
            </a:r>
          </a:p>
        </p:txBody>
      </p:sp>
      <p:sp>
        <p:nvSpPr>
          <p:cNvPr id="21" name="正方形/長方形 20"/>
          <p:cNvSpPr/>
          <p:nvPr/>
        </p:nvSpPr>
        <p:spPr bwMode="auto">
          <a:xfrm>
            <a:off x="3013449" y="5650584"/>
            <a:ext cx="8937251" cy="830656"/>
          </a:xfrm>
          <a:prstGeom prst="rect">
            <a:avLst/>
          </a:prstGeom>
          <a:solidFill>
            <a:schemeClr val="accent2">
              <a:lumMod val="10000"/>
              <a:lumOff val="9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ea typeface="+mj-ea"/>
              </a:rPr>
              <a:t>　　　① ジョブとジョブフローの組み立て方を理解する</a:t>
            </a:r>
            <a:endParaRPr lang="en-US" altLang="ja-JP" sz="2133" b="1" dirty="0">
              <a:latin typeface="+mj-ea"/>
            </a:endParaRPr>
          </a:p>
        </p:txBody>
      </p:sp>
      <p:sp>
        <p:nvSpPr>
          <p:cNvPr id="23" name="下矢印 22"/>
          <p:cNvSpPr/>
          <p:nvPr/>
        </p:nvSpPr>
        <p:spPr bwMode="auto">
          <a:xfrm>
            <a:off x="10881360" y="5707694"/>
            <a:ext cx="1069992" cy="726292"/>
          </a:xfrm>
          <a:prstGeom prst="downArrow">
            <a:avLst>
              <a:gd name="adj1" fmla="val 58557"/>
              <a:gd name="adj2" fmla="val 35509"/>
            </a:avLst>
          </a:prstGeom>
          <a:solidFill>
            <a:srgbClr val="FFFF00"/>
          </a:solidFill>
          <a:ln w="25400">
            <a:solidFill>
              <a:schemeClr val="tx2">
                <a:lumMod val="90000"/>
                <a:lumOff val="10000"/>
              </a:schemeClr>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067" b="1" dirty="0">
              <a:latin typeface="+mj-ea"/>
              <a:ea typeface="+mj-ea"/>
            </a:endParaRPr>
          </a:p>
          <a:p>
            <a:pPr algn="ctr"/>
            <a:r>
              <a:rPr lang="ja-JP" altLang="en-US" sz="1600" b="1" dirty="0">
                <a:latin typeface="+mj-ea"/>
                <a:ea typeface="+mj-ea"/>
              </a:rPr>
              <a:t>詳細</a:t>
            </a:r>
            <a:endParaRPr lang="en-US" altLang="ja-JP" sz="1600" b="1" dirty="0">
              <a:latin typeface="+mj-ea"/>
              <a:ea typeface="+mj-ea"/>
            </a:endParaRPr>
          </a:p>
          <a:p>
            <a:pPr algn="ctr"/>
            <a:r>
              <a:rPr lang="ja-JP" altLang="en-US" sz="1600" b="1" dirty="0">
                <a:latin typeface="+mj-ea"/>
                <a:ea typeface="+mj-ea"/>
              </a:rPr>
              <a:t>次頁</a:t>
            </a:r>
          </a:p>
        </p:txBody>
      </p:sp>
      <p:sp>
        <p:nvSpPr>
          <p:cNvPr id="25" name="テキスト ボックス 24"/>
          <p:cNvSpPr txBox="1"/>
          <p:nvPr/>
        </p:nvSpPr>
        <p:spPr>
          <a:xfrm>
            <a:off x="2838754" y="1926704"/>
            <a:ext cx="2646878" cy="338554"/>
          </a:xfrm>
          <a:prstGeom prst="rect">
            <a:avLst/>
          </a:prstGeom>
          <a:noFill/>
        </p:spPr>
        <p:txBody>
          <a:bodyPr wrap="none" rtlCol="0">
            <a:spAutoFit/>
          </a:bodyPr>
          <a:lstStyle/>
          <a:p>
            <a:r>
              <a:rPr lang="en-US" altLang="ja-JP" sz="1600" u="sng" dirty="0"/>
              <a:t>【</a:t>
            </a:r>
            <a:r>
              <a:rPr lang="ja-JP" altLang="en-US" sz="1600" u="sng" dirty="0"/>
              <a:t>ジョブフロー作成画面</a:t>
            </a:r>
            <a:r>
              <a:rPr lang="en-US" altLang="ja-JP" sz="1600" u="sng" dirty="0"/>
              <a:t>】</a:t>
            </a:r>
            <a:endParaRPr lang="ja-JP" altLang="en-US" sz="1600" u="sng" dirty="0"/>
          </a:p>
        </p:txBody>
      </p:sp>
      <p:pic>
        <p:nvPicPr>
          <p:cNvPr id="8" name="図 7"/>
          <p:cNvPicPr>
            <a:picLocks noChangeAspect="1"/>
          </p:cNvPicPr>
          <p:nvPr/>
        </p:nvPicPr>
        <p:blipFill rotWithShape="1">
          <a:blip r:embed="rId3"/>
          <a:srcRect l="13728" b="28809"/>
          <a:stretch/>
        </p:blipFill>
        <p:spPr>
          <a:xfrm>
            <a:off x="10613203" y="4198517"/>
            <a:ext cx="1433655" cy="1298772"/>
          </a:xfrm>
          <a:prstGeom prst="rect">
            <a:avLst/>
          </a:prstGeom>
        </p:spPr>
      </p:pic>
      <p:grpSp>
        <p:nvGrpSpPr>
          <p:cNvPr id="9" name="グループ化 8"/>
          <p:cNvGrpSpPr/>
          <p:nvPr/>
        </p:nvGrpSpPr>
        <p:grpSpPr>
          <a:xfrm>
            <a:off x="3215600" y="2225172"/>
            <a:ext cx="7273010" cy="3529662"/>
            <a:chOff x="3215600" y="2225172"/>
            <a:chExt cx="7273010" cy="3529662"/>
          </a:xfrm>
        </p:grpSpPr>
        <p:pic>
          <p:nvPicPr>
            <p:cNvPr id="4" name="図 3"/>
            <p:cNvPicPr>
              <a:picLocks noChangeAspect="1"/>
            </p:cNvPicPr>
            <p:nvPr/>
          </p:nvPicPr>
          <p:blipFill>
            <a:blip r:embed="rId4"/>
            <a:stretch>
              <a:fillRect/>
            </a:stretch>
          </p:blipFill>
          <p:spPr>
            <a:xfrm>
              <a:off x="3215600" y="2225172"/>
              <a:ext cx="7273010" cy="3529662"/>
            </a:xfrm>
            <a:prstGeom prst="rect">
              <a:avLst/>
            </a:prstGeom>
          </p:spPr>
        </p:pic>
        <p:sp>
          <p:nvSpPr>
            <p:cNvPr id="5" name="テキスト ボックス 4"/>
            <p:cNvSpPr txBox="1"/>
            <p:nvPr/>
          </p:nvSpPr>
          <p:spPr>
            <a:xfrm>
              <a:off x="5229726" y="3010486"/>
              <a:ext cx="1656230" cy="307777"/>
            </a:xfrm>
            <a:prstGeom prst="rect">
              <a:avLst/>
            </a:prstGeom>
            <a:noFill/>
          </p:spPr>
          <p:txBody>
            <a:bodyPr wrap="square" rtlCol="0">
              <a:spAutoFit/>
            </a:bodyPr>
            <a:lstStyle/>
            <a:p>
              <a:r>
                <a:rPr kumimoji="1" lang="en-US" altLang="ja-JP" sz="1400" u="sng" dirty="0" smtClean="0">
                  <a:solidFill>
                    <a:srgbClr val="FF0000"/>
                  </a:solidFill>
                </a:rPr>
                <a:t>Movement</a:t>
              </a:r>
              <a:endParaRPr kumimoji="1" lang="ja-JP" altLang="en-US" sz="1400" u="sng" dirty="0">
                <a:solidFill>
                  <a:srgbClr val="FF0000"/>
                </a:solidFill>
              </a:endParaRPr>
            </a:p>
          </p:txBody>
        </p:sp>
        <p:sp>
          <p:nvSpPr>
            <p:cNvPr id="6" name="線吹き出し 1 (枠付き) 5"/>
            <p:cNvSpPr/>
            <p:nvPr/>
          </p:nvSpPr>
          <p:spPr bwMode="auto">
            <a:xfrm>
              <a:off x="7078808" y="2985989"/>
              <a:ext cx="2088290" cy="457442"/>
            </a:xfrm>
            <a:prstGeom prst="borderCallout1">
              <a:avLst>
                <a:gd name="adj1" fmla="val 42308"/>
                <a:gd name="adj2" fmla="val -401"/>
                <a:gd name="adj3" fmla="val 105051"/>
                <a:gd name="adj4" fmla="val -14719"/>
              </a:avLst>
            </a:prstGeom>
            <a:solidFill>
              <a:schemeClr val="bg1"/>
            </a:solidFill>
            <a:ln w="12700">
              <a:solidFill>
                <a:srgbClr val="E2636A"/>
              </a:solidFill>
            </a:ln>
            <a:effectLst>
              <a:glow rad="63500">
                <a:schemeClr val="bg1"/>
              </a:glo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100" dirty="0" smtClean="0">
                  <a:latin typeface="+mn-ea"/>
                </a:rPr>
                <a:t>各</a:t>
              </a:r>
              <a:r>
                <a:rPr kumimoji="1" lang="en-US" altLang="ja-JP" sz="1100" dirty="0" smtClean="0">
                  <a:latin typeface="+mn-ea"/>
                </a:rPr>
                <a:t>Movement</a:t>
              </a:r>
              <a:r>
                <a:rPr kumimoji="1" lang="ja-JP" altLang="en-US" sz="1100" dirty="0" smtClean="0">
                  <a:latin typeface="+mn-ea"/>
                </a:rPr>
                <a:t>や</a:t>
              </a:r>
              <a:r>
                <a:rPr kumimoji="1" lang="en-US" altLang="ja-JP" sz="1100" dirty="0" smtClean="0">
                  <a:latin typeface="+mn-ea"/>
                </a:rPr>
                <a:t>Function</a:t>
              </a:r>
              <a:r>
                <a:rPr kumimoji="1" lang="ja-JP" altLang="en-US" sz="1100" dirty="0" smtClean="0">
                  <a:latin typeface="+mn-ea"/>
                </a:rPr>
                <a:t>は</a:t>
              </a:r>
              <a:endParaRPr kumimoji="1" lang="en-US" altLang="ja-JP" sz="1100" dirty="0" smtClean="0">
                <a:latin typeface="+mn-ea"/>
              </a:endParaRPr>
            </a:p>
            <a:p>
              <a:pPr algn="ctr"/>
              <a:r>
                <a:rPr kumimoji="1" lang="ja-JP" altLang="en-US" sz="1100" dirty="0" smtClean="0">
                  <a:latin typeface="+mn-ea"/>
                </a:rPr>
                <a:t>自由に紐づけが可能です</a:t>
              </a:r>
            </a:p>
          </p:txBody>
        </p:sp>
        <p:pic>
          <p:nvPicPr>
            <p:cNvPr id="36" name="図 35"/>
            <p:cNvPicPr>
              <a:picLocks noChangeAspect="1"/>
            </p:cNvPicPr>
            <p:nvPr/>
          </p:nvPicPr>
          <p:blipFill rotWithShape="1">
            <a:blip r:embed="rId5"/>
            <a:srcRect t="48918" r="1733"/>
            <a:stretch/>
          </p:blipFill>
          <p:spPr>
            <a:xfrm rot="4246204">
              <a:off x="7573579" y="4173967"/>
              <a:ext cx="981005" cy="1152638"/>
            </a:xfrm>
            <a:prstGeom prst="rect">
              <a:avLst/>
            </a:prstGeom>
          </p:spPr>
        </p:pic>
        <p:sp>
          <p:nvSpPr>
            <p:cNvPr id="37" name="線吹き出し 1 (枠付き) 36"/>
            <p:cNvSpPr/>
            <p:nvPr/>
          </p:nvSpPr>
          <p:spPr bwMode="auto">
            <a:xfrm>
              <a:off x="5479741" y="4973686"/>
              <a:ext cx="2088290" cy="457442"/>
            </a:xfrm>
            <a:prstGeom prst="borderCallout1">
              <a:avLst>
                <a:gd name="adj1" fmla="val 1622"/>
                <a:gd name="adj2" fmla="val 89886"/>
                <a:gd name="adj3" fmla="val -34698"/>
                <a:gd name="adj4" fmla="val 102692"/>
              </a:avLst>
            </a:prstGeom>
            <a:solidFill>
              <a:schemeClr val="bg1"/>
            </a:solidFill>
            <a:ln w="12700">
              <a:solidFill>
                <a:srgbClr val="E2636A"/>
              </a:solidFill>
            </a:ln>
            <a:effectLst>
              <a:glow rad="63500">
                <a:schemeClr val="bg1"/>
              </a:glo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100" dirty="0" smtClean="0">
                  <a:latin typeface="+mn-ea"/>
                </a:rPr>
                <a:t>ドラッグ＆ドロップで</a:t>
              </a:r>
              <a:endParaRPr kumimoji="1" lang="en-US" altLang="ja-JP" sz="1100" dirty="0" smtClean="0">
                <a:latin typeface="+mn-ea"/>
              </a:endParaRPr>
            </a:p>
            <a:p>
              <a:pPr algn="ctr"/>
              <a:r>
                <a:rPr lang="en-US" altLang="ja-JP" sz="1100" dirty="0" smtClean="0">
                  <a:latin typeface="+mn-ea"/>
                </a:rPr>
                <a:t>Movement</a:t>
              </a:r>
              <a:r>
                <a:rPr lang="ja-JP" altLang="en-US" sz="1100" dirty="0" smtClean="0">
                  <a:latin typeface="+mn-ea"/>
                </a:rPr>
                <a:t>が追加されます</a:t>
              </a:r>
              <a:endParaRPr kumimoji="1" lang="ja-JP" altLang="en-US" sz="1100" dirty="0" smtClean="0">
                <a:latin typeface="+mn-ea"/>
              </a:endParaRPr>
            </a:p>
          </p:txBody>
        </p:sp>
      </p:grpSp>
      <p:sp>
        <p:nvSpPr>
          <p:cNvPr id="10" name="正方形/長方形 9"/>
          <p:cNvSpPr/>
          <p:nvPr/>
        </p:nvSpPr>
        <p:spPr bwMode="auto">
          <a:xfrm>
            <a:off x="9048410" y="4181696"/>
            <a:ext cx="360050" cy="255444"/>
          </a:xfrm>
          <a:prstGeom prst="rect">
            <a:avLst/>
          </a:prstGeom>
          <a:noFill/>
          <a:ln w="38100">
            <a:solidFill>
              <a:srgbClr val="E2636A"/>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 name="線吹き出し 1 (枠付き) 10"/>
          <p:cNvSpPr/>
          <p:nvPr/>
        </p:nvSpPr>
        <p:spPr bwMode="auto">
          <a:xfrm>
            <a:off x="10488610" y="4045221"/>
            <a:ext cx="1664241" cy="1709613"/>
          </a:xfrm>
          <a:prstGeom prst="borderCallout1">
            <a:avLst>
              <a:gd name="adj1" fmla="val 18750"/>
              <a:gd name="adj2" fmla="val -1682"/>
              <a:gd name="adj3" fmla="val 14995"/>
              <a:gd name="adj4" fmla="val -63986"/>
            </a:avLst>
          </a:prstGeom>
          <a:noFill/>
          <a:ln w="38100">
            <a:solidFill>
              <a:srgbClr val="E2636A"/>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 name="テキスト ボックス 37"/>
          <p:cNvSpPr txBox="1"/>
          <p:nvPr/>
        </p:nvSpPr>
        <p:spPr>
          <a:xfrm>
            <a:off x="10496621" y="3708889"/>
            <a:ext cx="1656230" cy="307777"/>
          </a:xfrm>
          <a:prstGeom prst="rect">
            <a:avLst/>
          </a:prstGeom>
          <a:noFill/>
        </p:spPr>
        <p:txBody>
          <a:bodyPr wrap="square" rtlCol="0">
            <a:spAutoFit/>
          </a:bodyPr>
          <a:lstStyle/>
          <a:p>
            <a:r>
              <a:rPr kumimoji="1" lang="en-US" altLang="ja-JP" sz="1400" u="sng" dirty="0" smtClean="0">
                <a:solidFill>
                  <a:srgbClr val="FF0000"/>
                </a:solidFill>
              </a:rPr>
              <a:t>Function</a:t>
            </a:r>
            <a:endParaRPr kumimoji="1" lang="ja-JP" altLang="en-US" sz="1400" u="sng" dirty="0">
              <a:solidFill>
                <a:srgbClr val="FF0000"/>
              </a:solidFill>
            </a:endParaRPr>
          </a:p>
        </p:txBody>
      </p:sp>
      <p:sp>
        <p:nvSpPr>
          <p:cNvPr id="39" name="線吹き出し 1 (枠付き) 38"/>
          <p:cNvSpPr/>
          <p:nvPr/>
        </p:nvSpPr>
        <p:spPr bwMode="auto">
          <a:xfrm>
            <a:off x="10020714" y="3112485"/>
            <a:ext cx="2088290" cy="457442"/>
          </a:xfrm>
          <a:prstGeom prst="borderCallout1">
            <a:avLst>
              <a:gd name="adj1" fmla="val 104222"/>
              <a:gd name="adj2" fmla="val 77873"/>
              <a:gd name="adj3" fmla="val 204114"/>
              <a:gd name="adj4" fmla="val 71693"/>
            </a:avLst>
          </a:prstGeom>
          <a:solidFill>
            <a:schemeClr val="bg1"/>
          </a:solidFill>
          <a:ln w="12700">
            <a:solidFill>
              <a:srgbClr val="E2636A"/>
            </a:solidFill>
          </a:ln>
          <a:effectLst>
            <a:glow rad="63500">
              <a:schemeClr val="bg1"/>
            </a:glo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100" dirty="0" smtClean="0">
                <a:latin typeface="+mn-ea"/>
              </a:rPr>
              <a:t>Movement</a:t>
            </a:r>
            <a:r>
              <a:rPr kumimoji="1" lang="ja-JP" altLang="en-US" sz="1100" dirty="0" smtClean="0">
                <a:latin typeface="+mn-ea"/>
              </a:rPr>
              <a:t>の条件分岐等の</a:t>
            </a:r>
            <a:endParaRPr kumimoji="1" lang="en-US" altLang="ja-JP" sz="1100" dirty="0" smtClean="0">
              <a:latin typeface="+mn-ea"/>
            </a:endParaRPr>
          </a:p>
          <a:p>
            <a:pPr algn="ctr"/>
            <a:r>
              <a:rPr lang="en-US" altLang="ja-JP" sz="1100" dirty="0" smtClean="0">
                <a:latin typeface="+mn-ea"/>
              </a:rPr>
              <a:t>Function</a:t>
            </a:r>
            <a:r>
              <a:rPr lang="ja-JP" altLang="en-US" sz="1100" dirty="0" smtClean="0">
                <a:latin typeface="+mn-ea"/>
              </a:rPr>
              <a:t>の利用が可能です</a:t>
            </a:r>
            <a:endParaRPr kumimoji="1" lang="ja-JP" altLang="en-US" sz="1100" dirty="0" smtClean="0">
              <a:latin typeface="+mn-ea"/>
            </a:endParaRPr>
          </a:p>
        </p:txBody>
      </p:sp>
      <p:sp>
        <p:nvSpPr>
          <p:cNvPr id="22" name="角丸四角形 21"/>
          <p:cNvSpPr/>
          <p:nvPr/>
        </p:nvSpPr>
        <p:spPr bwMode="auto">
          <a:xfrm rot="20999056">
            <a:off x="2783012" y="5643359"/>
            <a:ext cx="1150632"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Tree>
    <p:extLst>
      <p:ext uri="{BB962C8B-B14F-4D97-AF65-F5344CB8AC3E}">
        <p14:creationId xmlns:p14="http://schemas.microsoft.com/office/powerpoint/2010/main" val="32435169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p:cNvSpPr/>
          <p:nvPr/>
        </p:nvSpPr>
        <p:spPr bwMode="auto">
          <a:xfrm>
            <a:off x="3013449" y="1312061"/>
            <a:ext cx="8937252" cy="514394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867" b="1" dirty="0">
                <a:latin typeface="+mj-ea"/>
                <a:ea typeface="+mj-ea"/>
              </a:rPr>
              <a:t>Step 2</a:t>
            </a:r>
            <a:r>
              <a:rPr lang="ja-JP" altLang="en-US" sz="1867" b="1" dirty="0">
                <a:latin typeface="+mj-ea"/>
                <a:ea typeface="+mj-ea"/>
              </a:rPr>
              <a:t>の最初のタスク「自動化対象となる作業の分類」で分類した作業を、ここでは「ジョブ」と呼ぶことにします。「ジョブフロー」とは、ジョブを順番に実行するために、いくつかのジョブを並べてまとめたものです。</a:t>
            </a:r>
            <a:endParaRPr lang="en-US" altLang="ja-JP" sz="1867" b="1" dirty="0">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r>
              <a:rPr lang="en-US" altLang="ja-JP" sz="1867" b="1" dirty="0" err="1">
                <a:solidFill>
                  <a:schemeClr val="tx1"/>
                </a:solidFill>
                <a:latin typeface="+mj-ea"/>
                <a:ea typeface="+mj-ea"/>
              </a:rPr>
              <a:t>Exastro</a:t>
            </a:r>
            <a:r>
              <a:rPr lang="en-US" altLang="ja-JP" sz="1867" b="1" dirty="0">
                <a:solidFill>
                  <a:schemeClr val="tx1"/>
                </a:solidFill>
                <a:latin typeface="+mj-ea"/>
                <a:ea typeface="+mj-ea"/>
              </a:rPr>
              <a:t> IT Automation</a:t>
            </a:r>
            <a:r>
              <a:rPr lang="ja-JP" altLang="en-US" sz="1867" b="1" dirty="0">
                <a:solidFill>
                  <a:schemeClr val="tx1"/>
                </a:solidFill>
                <a:latin typeface="+mj-ea"/>
                <a:ea typeface="+mj-ea"/>
              </a:rPr>
              <a:t>では、ジョブフローを</a:t>
            </a:r>
            <a:r>
              <a:rPr lang="ja-JP" altLang="en-US" sz="1867" b="1" dirty="0" smtClean="0">
                <a:solidFill>
                  <a:schemeClr val="tx1"/>
                </a:solidFill>
                <a:latin typeface="+mj-ea"/>
                <a:ea typeface="+mj-ea"/>
              </a:rPr>
              <a:t>「</a:t>
            </a:r>
            <a:r>
              <a:rPr lang="en-US" altLang="ja-JP" sz="1867" b="1" dirty="0" smtClean="0">
                <a:solidFill>
                  <a:schemeClr val="tx1"/>
                </a:solidFill>
                <a:latin typeface="+mj-ea"/>
                <a:ea typeface="+mj-ea"/>
              </a:rPr>
              <a:t>Conductor</a:t>
            </a:r>
            <a:r>
              <a:rPr lang="ja-JP" altLang="en-US" sz="1867" b="1" dirty="0" smtClean="0">
                <a:solidFill>
                  <a:schemeClr val="tx1"/>
                </a:solidFill>
                <a:latin typeface="+mj-ea"/>
                <a:ea typeface="+mj-ea"/>
              </a:rPr>
              <a:t>」</a:t>
            </a:r>
            <a:r>
              <a:rPr lang="ja-JP" altLang="en-US" sz="1867" b="1" dirty="0">
                <a:solidFill>
                  <a:schemeClr val="tx1"/>
                </a:solidFill>
                <a:latin typeface="+mj-ea"/>
                <a:ea typeface="+mj-ea"/>
              </a:rPr>
              <a:t>という機能で、またジョブを「</a:t>
            </a:r>
            <a:r>
              <a:rPr lang="en-US" altLang="ja-JP" sz="1867" b="1" dirty="0">
                <a:solidFill>
                  <a:schemeClr val="tx1"/>
                </a:solidFill>
                <a:latin typeface="+mj-ea"/>
                <a:ea typeface="+mj-ea"/>
              </a:rPr>
              <a:t>Movement</a:t>
            </a:r>
            <a:r>
              <a:rPr lang="ja-JP" altLang="en-US" sz="1867" b="1" dirty="0">
                <a:solidFill>
                  <a:schemeClr val="tx1"/>
                </a:solidFill>
                <a:latin typeface="+mj-ea"/>
                <a:ea typeface="+mj-ea"/>
              </a:rPr>
              <a:t>」という機能で実現しています。</a:t>
            </a:r>
            <a:r>
              <a:rPr lang="en-US" altLang="ja-JP" sz="1867" b="1" dirty="0">
                <a:solidFill>
                  <a:schemeClr val="tx1"/>
                </a:solidFill>
                <a:latin typeface="+mj-ea"/>
              </a:rPr>
              <a:t> Movement</a:t>
            </a:r>
            <a:r>
              <a:rPr lang="ja-JP" altLang="en-US" sz="1867" b="1" dirty="0">
                <a:solidFill>
                  <a:schemeClr val="tx1"/>
                </a:solidFill>
                <a:latin typeface="+mj-ea"/>
                <a:ea typeface="+mj-ea"/>
              </a:rPr>
              <a:t>に</a:t>
            </a:r>
            <a:r>
              <a:rPr lang="en-US" altLang="ja-JP" sz="1867" b="1" dirty="0" err="1">
                <a:solidFill>
                  <a:schemeClr val="tx1"/>
                </a:solidFill>
                <a:latin typeface="+mj-ea"/>
                <a:ea typeface="+mj-ea"/>
              </a:rPr>
              <a:t>Ansible</a:t>
            </a:r>
            <a:r>
              <a:rPr lang="ja-JP" altLang="en-US" sz="1867" b="1" dirty="0">
                <a:solidFill>
                  <a:schemeClr val="tx1"/>
                </a:solidFill>
                <a:latin typeface="+mj-ea"/>
                <a:ea typeface="+mj-ea"/>
              </a:rPr>
              <a:t>資材</a:t>
            </a:r>
            <a:r>
              <a:rPr lang="en-US" altLang="ja-JP" sz="1867" b="1" dirty="0">
                <a:solidFill>
                  <a:schemeClr val="tx1"/>
                </a:solidFill>
                <a:latin typeface="+mj-ea"/>
                <a:ea typeface="+mj-ea"/>
              </a:rPr>
              <a:t>(Playbook</a:t>
            </a:r>
            <a:r>
              <a:rPr lang="ja-JP" altLang="en-US" sz="1867" b="1" dirty="0">
                <a:solidFill>
                  <a:schemeClr val="tx1"/>
                </a:solidFill>
                <a:latin typeface="+mj-ea"/>
                <a:ea typeface="+mj-ea"/>
              </a:rPr>
              <a:t>等</a:t>
            </a:r>
            <a:r>
              <a:rPr lang="en-US" altLang="ja-JP" sz="1867" b="1" dirty="0">
                <a:solidFill>
                  <a:schemeClr val="tx1"/>
                </a:solidFill>
                <a:latin typeface="+mj-ea"/>
                <a:ea typeface="+mj-ea"/>
              </a:rPr>
              <a:t>)</a:t>
            </a:r>
            <a:r>
              <a:rPr lang="ja-JP" altLang="en-US" sz="1867" b="1" dirty="0">
                <a:solidFill>
                  <a:schemeClr val="tx1"/>
                </a:solidFill>
                <a:latin typeface="+mj-ea"/>
                <a:ea typeface="+mj-ea"/>
              </a:rPr>
              <a:t>を関連付けることで、実際の作業を実施できます。</a:t>
            </a:r>
            <a:endParaRPr lang="en-US" altLang="ja-JP" sz="1867" b="1" dirty="0">
              <a:solidFill>
                <a:schemeClr val="tx1"/>
              </a:solidFill>
              <a:latin typeface="+mj-ea"/>
              <a:ea typeface="+mj-ea"/>
            </a:endParaRPr>
          </a:p>
        </p:txBody>
      </p:sp>
      <p:sp>
        <p:nvSpPr>
          <p:cNvPr id="73" name="正方形/長方形 72"/>
          <p:cNvSpPr/>
          <p:nvPr/>
        </p:nvSpPr>
        <p:spPr bwMode="auto">
          <a:xfrm>
            <a:off x="8121064" y="2995071"/>
            <a:ext cx="1792224" cy="206044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0" name="正方形/長方形 19"/>
          <p:cNvSpPr/>
          <p:nvPr/>
        </p:nvSpPr>
        <p:spPr bwMode="auto">
          <a:xfrm>
            <a:off x="3720767" y="2995071"/>
            <a:ext cx="1792224" cy="206044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 name="タイトル 1"/>
          <p:cNvSpPr>
            <a:spLocks noGrp="1"/>
          </p:cNvSpPr>
          <p:nvPr>
            <p:ph type="title"/>
          </p:nvPr>
        </p:nvSpPr>
        <p:spPr/>
        <p:txBody>
          <a:bodyPr/>
          <a:lstStyle/>
          <a:p>
            <a:r>
              <a:rPr lang="en-US" altLang="ja-JP" dirty="0"/>
              <a:t>Step 2</a:t>
            </a:r>
            <a:r>
              <a:rPr lang="ja-JP" altLang="en-US" dirty="0"/>
              <a:t>：自動実行の実現</a:t>
            </a:r>
            <a:endParaRPr kumimoji="1" lang="ja-JP" altLang="en-US" dirty="0"/>
          </a:p>
        </p:txBody>
      </p:sp>
      <p:graphicFrame>
        <p:nvGraphicFramePr>
          <p:cNvPr id="79" name="表 78"/>
          <p:cNvGraphicFramePr>
            <a:graphicFrameLocks noGrp="1"/>
          </p:cNvGraphicFramePr>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a:latin typeface="Meiryo UI" panose="020B0604030504040204" pitchFamily="50" charset="-128"/>
                          <a:ea typeface="Meiryo UI" panose="020B0604030504040204" pitchFamily="50" charset="-128"/>
                          <a:cs typeface="Meiryo UI" panose="020B0604030504040204" pitchFamily="50" charset="-128"/>
                        </a:rPr>
                        <a:t>実施するタスク</a:t>
                      </a: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80" name="下矢印 179"/>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3" name="下矢印 182"/>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5" name="下矢印 184"/>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下矢印 16"/>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7" name="角丸四角形 186"/>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ジョブフロー実行</a:t>
            </a:r>
            <a:endParaRPr lang="en-US" altLang="ja-JP" sz="1600" b="1" dirty="0"/>
          </a:p>
          <a:p>
            <a:pPr algn="ctr"/>
            <a:r>
              <a:rPr lang="en-US" altLang="ja-JP" sz="1600" b="1" dirty="0" smtClean="0"/>
              <a:t>(Conductor)</a:t>
            </a:r>
            <a:endParaRPr lang="en-US" altLang="ja-JP" sz="1600" b="1" dirty="0"/>
          </a:p>
          <a:p>
            <a:pPr algn="ctr"/>
            <a:r>
              <a:rPr lang="ja-JP" altLang="en-US" sz="1067" b="1" dirty="0"/>
              <a:t>ここではパラメータは手動登録</a:t>
            </a:r>
            <a:endParaRPr lang="en-US" altLang="ja-JP" sz="1067" b="1" dirty="0"/>
          </a:p>
        </p:txBody>
      </p:sp>
      <p:sp>
        <p:nvSpPr>
          <p:cNvPr id="16" name="角丸四角形 15"/>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自動化対象となる作業の分類</a:t>
            </a:r>
          </a:p>
        </p:txBody>
      </p:sp>
      <p:sp>
        <p:nvSpPr>
          <p:cNvPr id="21" name="角丸四角形 20"/>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作業の詳細化</a:t>
            </a:r>
          </a:p>
        </p:txBody>
      </p:sp>
      <p:cxnSp>
        <p:nvCxnSpPr>
          <p:cNvPr id="7" name="直線矢印コネクタ 6"/>
          <p:cNvCxnSpPr>
            <a:stCxn id="66" idx="4"/>
            <a:endCxn id="65" idx="0"/>
          </p:cNvCxnSpPr>
          <p:nvPr/>
        </p:nvCxnSpPr>
        <p:spPr bwMode="auto">
          <a:xfrm>
            <a:off x="9017177" y="3651519"/>
            <a:ext cx="0" cy="177915"/>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7" name="直線矢印コネクタ 56"/>
          <p:cNvCxnSpPr>
            <a:stCxn id="65" idx="4"/>
            <a:endCxn id="64" idx="0"/>
          </p:cNvCxnSpPr>
          <p:nvPr/>
        </p:nvCxnSpPr>
        <p:spPr bwMode="auto">
          <a:xfrm>
            <a:off x="9017178" y="4269885"/>
            <a:ext cx="1996" cy="160761"/>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4" name="楕円 63"/>
          <p:cNvSpPr/>
          <p:nvPr/>
        </p:nvSpPr>
        <p:spPr bwMode="auto">
          <a:xfrm>
            <a:off x="8305103" y="4430645"/>
            <a:ext cx="1428140" cy="440451"/>
          </a:xfrm>
          <a:prstGeom prst="ellipse">
            <a:avLst/>
          </a:prstGeom>
          <a:solidFill>
            <a:srgbClr val="00206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solidFill>
                  <a:schemeClr val="bg1"/>
                </a:solidFill>
                <a:latin typeface="+mj-ea"/>
                <a:ea typeface="+mj-ea"/>
              </a:rPr>
              <a:t>コンテンツ転送</a:t>
            </a:r>
          </a:p>
        </p:txBody>
      </p:sp>
      <p:sp>
        <p:nvSpPr>
          <p:cNvPr id="65" name="楕円 64"/>
          <p:cNvSpPr/>
          <p:nvPr/>
        </p:nvSpPr>
        <p:spPr bwMode="auto">
          <a:xfrm>
            <a:off x="8303107" y="3829433"/>
            <a:ext cx="1428140" cy="440451"/>
          </a:xfrm>
          <a:prstGeom prst="ellipse">
            <a:avLst/>
          </a:prstGeom>
          <a:solidFill>
            <a:srgbClr val="00206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a:solidFill>
                  <a:schemeClr val="bg1"/>
                </a:solidFill>
                <a:latin typeface="+mj-ea"/>
              </a:rPr>
              <a:t>Web</a:t>
            </a:r>
            <a:r>
              <a:rPr lang="ja-JP" altLang="en-US" sz="1333" b="1">
                <a:solidFill>
                  <a:schemeClr val="bg1"/>
                </a:solidFill>
                <a:latin typeface="+mj-ea"/>
              </a:rPr>
              <a:t>サーバ導入</a:t>
            </a:r>
            <a:endParaRPr lang="ja-JP" altLang="en-US" sz="1333" b="1" dirty="0">
              <a:solidFill>
                <a:schemeClr val="bg1"/>
              </a:solidFill>
              <a:latin typeface="+mj-ea"/>
            </a:endParaRPr>
          </a:p>
        </p:txBody>
      </p:sp>
      <p:sp>
        <p:nvSpPr>
          <p:cNvPr id="66" name="楕円 65"/>
          <p:cNvSpPr/>
          <p:nvPr/>
        </p:nvSpPr>
        <p:spPr bwMode="auto">
          <a:xfrm>
            <a:off x="8303107" y="3211068"/>
            <a:ext cx="1428140" cy="440451"/>
          </a:xfrm>
          <a:prstGeom prst="ellipse">
            <a:avLst/>
          </a:prstGeom>
          <a:solidFill>
            <a:srgbClr val="00206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a:solidFill>
                  <a:schemeClr val="bg1"/>
                </a:solidFill>
                <a:latin typeface="+mj-ea"/>
                <a:ea typeface="+mj-ea"/>
              </a:rPr>
              <a:t>hosts</a:t>
            </a:r>
            <a:r>
              <a:rPr lang="ja-JP" altLang="en-US" sz="1333" b="1" dirty="0">
                <a:solidFill>
                  <a:schemeClr val="bg1"/>
                </a:solidFill>
                <a:latin typeface="+mj-ea"/>
                <a:ea typeface="+mj-ea"/>
              </a:rPr>
              <a:t>配布</a:t>
            </a:r>
          </a:p>
        </p:txBody>
      </p:sp>
      <p:cxnSp>
        <p:nvCxnSpPr>
          <p:cNvPr id="68" name="直線矢印コネクタ 67"/>
          <p:cNvCxnSpPr>
            <a:stCxn id="72" idx="4"/>
            <a:endCxn id="71" idx="0"/>
          </p:cNvCxnSpPr>
          <p:nvPr/>
        </p:nvCxnSpPr>
        <p:spPr bwMode="auto">
          <a:xfrm>
            <a:off x="4614883" y="3658104"/>
            <a:ext cx="0" cy="177915"/>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9" name="直線矢印コネクタ 68"/>
          <p:cNvCxnSpPr>
            <a:stCxn id="71" idx="4"/>
            <a:endCxn id="70" idx="0"/>
          </p:cNvCxnSpPr>
          <p:nvPr/>
        </p:nvCxnSpPr>
        <p:spPr bwMode="auto">
          <a:xfrm>
            <a:off x="4614883" y="4276470"/>
            <a:ext cx="1996" cy="160761"/>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0" name="楕円 69"/>
          <p:cNvSpPr/>
          <p:nvPr/>
        </p:nvSpPr>
        <p:spPr bwMode="auto">
          <a:xfrm>
            <a:off x="3902809" y="4437231"/>
            <a:ext cx="1428140" cy="440451"/>
          </a:xfrm>
          <a:prstGeom prst="ellipse">
            <a:avLst/>
          </a:prstGeom>
          <a:solidFill>
            <a:srgbClr val="00206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solidFill>
                  <a:schemeClr val="bg1"/>
                </a:solidFill>
                <a:latin typeface="+mj-ea"/>
                <a:ea typeface="+mj-ea"/>
              </a:rPr>
              <a:t>ジョブ</a:t>
            </a:r>
          </a:p>
        </p:txBody>
      </p:sp>
      <p:sp>
        <p:nvSpPr>
          <p:cNvPr id="71" name="楕円 70"/>
          <p:cNvSpPr/>
          <p:nvPr/>
        </p:nvSpPr>
        <p:spPr bwMode="auto">
          <a:xfrm>
            <a:off x="3900813" y="3836019"/>
            <a:ext cx="1428140" cy="440451"/>
          </a:xfrm>
          <a:prstGeom prst="ellipse">
            <a:avLst/>
          </a:prstGeom>
          <a:solidFill>
            <a:srgbClr val="00206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solidFill>
                  <a:schemeClr val="bg1"/>
                </a:solidFill>
                <a:latin typeface="+mj-ea"/>
                <a:ea typeface="+mj-ea"/>
              </a:rPr>
              <a:t>ジョブ</a:t>
            </a:r>
          </a:p>
        </p:txBody>
      </p:sp>
      <p:sp>
        <p:nvSpPr>
          <p:cNvPr id="72" name="楕円 71"/>
          <p:cNvSpPr/>
          <p:nvPr/>
        </p:nvSpPr>
        <p:spPr bwMode="auto">
          <a:xfrm>
            <a:off x="3900813" y="3217653"/>
            <a:ext cx="1428140" cy="440451"/>
          </a:xfrm>
          <a:prstGeom prst="ellipse">
            <a:avLst/>
          </a:prstGeom>
          <a:solidFill>
            <a:srgbClr val="00206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solidFill>
                  <a:schemeClr val="bg1"/>
                </a:solidFill>
                <a:latin typeface="+mj-ea"/>
                <a:ea typeface="+mj-ea"/>
              </a:rPr>
              <a:t>ジョブ</a:t>
            </a:r>
          </a:p>
        </p:txBody>
      </p:sp>
      <p:sp>
        <p:nvSpPr>
          <p:cNvPr id="23" name="テキスト ボックス 22"/>
          <p:cNvSpPr txBox="1"/>
          <p:nvPr/>
        </p:nvSpPr>
        <p:spPr>
          <a:xfrm>
            <a:off x="3543812" y="2714543"/>
            <a:ext cx="1415772" cy="338554"/>
          </a:xfrm>
          <a:prstGeom prst="rect">
            <a:avLst/>
          </a:prstGeom>
          <a:noFill/>
        </p:spPr>
        <p:txBody>
          <a:bodyPr wrap="none" rtlCol="0">
            <a:spAutoFit/>
          </a:bodyPr>
          <a:lstStyle/>
          <a:p>
            <a:r>
              <a:rPr lang="ja-JP" altLang="en-US" sz="1600" dirty="0"/>
              <a:t>ジョブフロー</a:t>
            </a:r>
          </a:p>
        </p:txBody>
      </p:sp>
      <p:sp>
        <p:nvSpPr>
          <p:cNvPr id="74" name="テキスト ボックス 73"/>
          <p:cNvSpPr txBox="1"/>
          <p:nvPr/>
        </p:nvSpPr>
        <p:spPr>
          <a:xfrm>
            <a:off x="7946188" y="2680975"/>
            <a:ext cx="3573222" cy="338554"/>
          </a:xfrm>
          <a:prstGeom prst="rect">
            <a:avLst/>
          </a:prstGeom>
          <a:noFill/>
        </p:spPr>
        <p:txBody>
          <a:bodyPr wrap="none" rtlCol="0">
            <a:spAutoFit/>
          </a:bodyPr>
          <a:lstStyle/>
          <a:p>
            <a:r>
              <a:rPr lang="en-US" altLang="ja-JP" sz="1600" dirty="0"/>
              <a:t>Web</a:t>
            </a:r>
            <a:r>
              <a:rPr lang="ja-JP" altLang="en-US" sz="1600" dirty="0"/>
              <a:t>サーバ構築手順 </a:t>
            </a:r>
            <a:r>
              <a:rPr lang="en-US" altLang="ja-JP" sz="1600" dirty="0"/>
              <a:t>(= </a:t>
            </a:r>
            <a:r>
              <a:rPr lang="en-US" altLang="ja-JP" sz="1600" dirty="0" smtClean="0"/>
              <a:t>Conductor)</a:t>
            </a:r>
            <a:endParaRPr lang="ja-JP" altLang="en-US" sz="1600" dirty="0"/>
          </a:p>
        </p:txBody>
      </p:sp>
      <p:sp>
        <p:nvSpPr>
          <p:cNvPr id="75" name="テキスト ボックス 74"/>
          <p:cNvSpPr txBox="1"/>
          <p:nvPr/>
        </p:nvSpPr>
        <p:spPr>
          <a:xfrm>
            <a:off x="7469606" y="2997554"/>
            <a:ext cx="1228413" cy="338554"/>
          </a:xfrm>
          <a:prstGeom prst="rect">
            <a:avLst/>
          </a:prstGeom>
          <a:noFill/>
        </p:spPr>
        <p:txBody>
          <a:bodyPr wrap="none" rtlCol="0">
            <a:spAutoFit/>
          </a:bodyPr>
          <a:lstStyle/>
          <a:p>
            <a:r>
              <a:rPr lang="en-US" altLang="ja-JP" sz="1600" dirty="0"/>
              <a:t>Movement</a:t>
            </a:r>
            <a:endParaRPr lang="ja-JP" altLang="en-US" sz="1600" dirty="0"/>
          </a:p>
        </p:txBody>
      </p:sp>
      <p:sp>
        <p:nvSpPr>
          <p:cNvPr id="76" name="テキスト ボックス 75"/>
          <p:cNvSpPr txBox="1"/>
          <p:nvPr/>
        </p:nvSpPr>
        <p:spPr>
          <a:xfrm>
            <a:off x="7469606" y="3599711"/>
            <a:ext cx="1228413" cy="338554"/>
          </a:xfrm>
          <a:prstGeom prst="rect">
            <a:avLst/>
          </a:prstGeom>
          <a:noFill/>
        </p:spPr>
        <p:txBody>
          <a:bodyPr wrap="none" rtlCol="0">
            <a:spAutoFit/>
          </a:bodyPr>
          <a:lstStyle/>
          <a:p>
            <a:r>
              <a:rPr lang="en-US" altLang="ja-JP" sz="1600" dirty="0"/>
              <a:t>Movement</a:t>
            </a:r>
            <a:endParaRPr lang="ja-JP" altLang="en-US" sz="1600" dirty="0"/>
          </a:p>
        </p:txBody>
      </p:sp>
      <p:sp>
        <p:nvSpPr>
          <p:cNvPr id="77" name="テキスト ボックス 76"/>
          <p:cNvSpPr txBox="1"/>
          <p:nvPr/>
        </p:nvSpPr>
        <p:spPr>
          <a:xfrm>
            <a:off x="7477939" y="4201868"/>
            <a:ext cx="1228413" cy="338554"/>
          </a:xfrm>
          <a:prstGeom prst="rect">
            <a:avLst/>
          </a:prstGeom>
          <a:noFill/>
        </p:spPr>
        <p:txBody>
          <a:bodyPr wrap="none" rtlCol="0">
            <a:spAutoFit/>
          </a:bodyPr>
          <a:lstStyle/>
          <a:p>
            <a:r>
              <a:rPr lang="en-US" altLang="ja-JP" sz="1600" dirty="0"/>
              <a:t>Movement</a:t>
            </a:r>
            <a:endParaRPr lang="ja-JP" altLang="en-US" sz="1600" dirty="0"/>
          </a:p>
        </p:txBody>
      </p:sp>
      <p:sp>
        <p:nvSpPr>
          <p:cNvPr id="80" name="メモ 79"/>
          <p:cNvSpPr/>
          <p:nvPr/>
        </p:nvSpPr>
        <p:spPr bwMode="auto">
          <a:xfrm>
            <a:off x="10105343" y="3106599"/>
            <a:ext cx="1224000" cy="299964"/>
          </a:xfrm>
          <a:prstGeom prst="foldedCorner">
            <a:avLst>
              <a:gd name="adj" fmla="val 50000"/>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p:txBody>
      </p:sp>
      <p:sp>
        <p:nvSpPr>
          <p:cNvPr id="81" name="メモ 80"/>
          <p:cNvSpPr/>
          <p:nvPr/>
        </p:nvSpPr>
        <p:spPr bwMode="auto">
          <a:xfrm>
            <a:off x="10257506" y="3211069"/>
            <a:ext cx="1222564" cy="299964"/>
          </a:xfrm>
          <a:prstGeom prst="foldedCorner">
            <a:avLst>
              <a:gd name="adj" fmla="val 50000"/>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a:p>
            <a:pPr algn="ctr"/>
            <a:r>
              <a:rPr lang="en-US" altLang="ja-JP" sz="1333" b="1" dirty="0" err="1">
                <a:latin typeface="+mj-ea"/>
                <a:ea typeface="+mj-ea"/>
              </a:rPr>
              <a:t>Ansible</a:t>
            </a:r>
            <a:r>
              <a:rPr lang="ja-JP" altLang="en-US" sz="1333" b="1" dirty="0">
                <a:latin typeface="+mj-ea"/>
                <a:ea typeface="+mj-ea"/>
              </a:rPr>
              <a:t>資材  </a:t>
            </a:r>
          </a:p>
        </p:txBody>
      </p:sp>
      <p:cxnSp>
        <p:nvCxnSpPr>
          <p:cNvPr id="25" name="直線コネクタ 24"/>
          <p:cNvCxnSpPr>
            <a:stCxn id="66" idx="6"/>
            <a:endCxn id="80" idx="1"/>
          </p:cNvCxnSpPr>
          <p:nvPr/>
        </p:nvCxnSpPr>
        <p:spPr bwMode="auto">
          <a:xfrm flipV="1">
            <a:off x="9731247" y="3256581"/>
            <a:ext cx="374096" cy="174712"/>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82" name="直線コネクタ 81"/>
          <p:cNvCxnSpPr>
            <a:stCxn id="66" idx="6"/>
          </p:cNvCxnSpPr>
          <p:nvPr/>
        </p:nvCxnSpPr>
        <p:spPr bwMode="auto">
          <a:xfrm>
            <a:off x="9731248" y="3431294"/>
            <a:ext cx="515113" cy="49425"/>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9" name="メモ 88"/>
          <p:cNvSpPr/>
          <p:nvPr/>
        </p:nvSpPr>
        <p:spPr bwMode="auto">
          <a:xfrm>
            <a:off x="10106780" y="3734074"/>
            <a:ext cx="1224000" cy="299964"/>
          </a:xfrm>
          <a:prstGeom prst="foldedCorner">
            <a:avLst>
              <a:gd name="adj" fmla="val 50000"/>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p:txBody>
      </p:sp>
      <p:sp>
        <p:nvSpPr>
          <p:cNvPr id="90" name="メモ 89"/>
          <p:cNvSpPr/>
          <p:nvPr/>
        </p:nvSpPr>
        <p:spPr bwMode="auto">
          <a:xfrm>
            <a:off x="10257505" y="3857145"/>
            <a:ext cx="1224000" cy="299964"/>
          </a:xfrm>
          <a:prstGeom prst="foldedCorner">
            <a:avLst>
              <a:gd name="adj" fmla="val 50000"/>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a:p>
            <a:pPr algn="ctr"/>
            <a:r>
              <a:rPr lang="en-US" altLang="ja-JP" sz="1333" b="1" dirty="0" err="1">
                <a:latin typeface="+mj-ea"/>
              </a:rPr>
              <a:t>Ansible</a:t>
            </a:r>
            <a:r>
              <a:rPr lang="ja-JP" altLang="en-US" sz="1333" b="1" dirty="0">
                <a:latin typeface="+mj-ea"/>
              </a:rPr>
              <a:t>資材  </a:t>
            </a:r>
          </a:p>
        </p:txBody>
      </p:sp>
      <p:cxnSp>
        <p:nvCxnSpPr>
          <p:cNvPr id="91" name="直線コネクタ 90"/>
          <p:cNvCxnSpPr>
            <a:endCxn id="89" idx="1"/>
          </p:cNvCxnSpPr>
          <p:nvPr/>
        </p:nvCxnSpPr>
        <p:spPr bwMode="auto">
          <a:xfrm flipV="1">
            <a:off x="9732684" y="3884056"/>
            <a:ext cx="374096" cy="174712"/>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92" name="直線コネクタ 91"/>
          <p:cNvCxnSpPr/>
          <p:nvPr/>
        </p:nvCxnSpPr>
        <p:spPr bwMode="auto">
          <a:xfrm>
            <a:off x="9732685" y="4058769"/>
            <a:ext cx="518756" cy="62031"/>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93" name="メモ 92"/>
          <p:cNvSpPr/>
          <p:nvPr/>
        </p:nvSpPr>
        <p:spPr bwMode="auto">
          <a:xfrm>
            <a:off x="10123245" y="4331865"/>
            <a:ext cx="1224000" cy="299964"/>
          </a:xfrm>
          <a:prstGeom prst="foldedCorner">
            <a:avLst>
              <a:gd name="adj" fmla="val 50000"/>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ja-JP" altLang="en-US" sz="1600" b="1" dirty="0">
              <a:latin typeface="+mj-ea"/>
            </a:endParaRPr>
          </a:p>
        </p:txBody>
      </p:sp>
      <p:sp>
        <p:nvSpPr>
          <p:cNvPr id="94" name="メモ 93"/>
          <p:cNvSpPr/>
          <p:nvPr/>
        </p:nvSpPr>
        <p:spPr bwMode="auto">
          <a:xfrm>
            <a:off x="10257505" y="4456362"/>
            <a:ext cx="1224000" cy="299964"/>
          </a:xfrm>
          <a:prstGeom prst="foldedCorner">
            <a:avLst>
              <a:gd name="adj" fmla="val 50000"/>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a:p>
            <a:pPr algn="ctr"/>
            <a:r>
              <a:rPr lang="en-US" altLang="ja-JP" sz="1333" b="1" dirty="0" err="1">
                <a:latin typeface="+mj-ea"/>
              </a:rPr>
              <a:t>Ansible</a:t>
            </a:r>
            <a:r>
              <a:rPr lang="ja-JP" altLang="en-US" sz="1333" b="1" dirty="0">
                <a:latin typeface="+mj-ea"/>
              </a:rPr>
              <a:t>資材  </a:t>
            </a:r>
          </a:p>
        </p:txBody>
      </p:sp>
      <p:cxnSp>
        <p:nvCxnSpPr>
          <p:cNvPr id="95" name="直線コネクタ 94"/>
          <p:cNvCxnSpPr>
            <a:endCxn id="93" idx="1"/>
          </p:cNvCxnSpPr>
          <p:nvPr/>
        </p:nvCxnSpPr>
        <p:spPr bwMode="auto">
          <a:xfrm flipV="1">
            <a:off x="9749149" y="4481847"/>
            <a:ext cx="374096" cy="174712"/>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96" name="直線コネクタ 95"/>
          <p:cNvCxnSpPr/>
          <p:nvPr/>
        </p:nvCxnSpPr>
        <p:spPr bwMode="auto">
          <a:xfrm>
            <a:off x="9749149" y="4656559"/>
            <a:ext cx="492131" cy="58600"/>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97" name="右矢印 96"/>
          <p:cNvSpPr/>
          <p:nvPr/>
        </p:nvSpPr>
        <p:spPr bwMode="auto">
          <a:xfrm>
            <a:off x="5765979" y="3642279"/>
            <a:ext cx="1704395" cy="646176"/>
          </a:xfrm>
          <a:prstGeom prst="rightArrow">
            <a:avLst/>
          </a:prstGeom>
          <a:solidFill>
            <a:schemeClr val="accent2">
              <a:lumMod val="10000"/>
              <a:lumOff val="90000"/>
            </a:schemeClr>
          </a:solidFill>
          <a:ln>
            <a:solidFill>
              <a:schemeClr val="accent2">
                <a:lumMod val="50000"/>
                <a:lumOff val="50000"/>
              </a:schemeClr>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 </a:t>
            </a:r>
            <a:r>
              <a:rPr lang="en-US" altLang="ja-JP" sz="1333" b="1" dirty="0" err="1">
                <a:latin typeface="+mj-ea"/>
                <a:ea typeface="+mj-ea"/>
              </a:rPr>
              <a:t>Exastro</a:t>
            </a:r>
            <a:r>
              <a:rPr lang="ja-JP" altLang="en-US" sz="1333" b="1" dirty="0">
                <a:latin typeface="+mj-ea"/>
                <a:ea typeface="+mj-ea"/>
              </a:rPr>
              <a:t>で実現</a:t>
            </a:r>
          </a:p>
        </p:txBody>
      </p:sp>
      <p:sp>
        <p:nvSpPr>
          <p:cNvPr id="98" name="角丸四角形 97"/>
          <p:cNvSpPr/>
          <p:nvPr/>
        </p:nvSpPr>
        <p:spPr bwMode="auto">
          <a:xfrm>
            <a:off x="417962" y="3325221"/>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Ansible</a:t>
            </a:r>
            <a:r>
              <a:rPr lang="ja-JP" altLang="en-US" sz="1600" b="1" dirty="0"/>
              <a:t>資材準備</a:t>
            </a:r>
            <a:endParaRPr lang="en-US" altLang="ja-JP" sz="1600" b="1" dirty="0"/>
          </a:p>
          <a:p>
            <a:pPr algn="ctr"/>
            <a:r>
              <a:rPr lang="en-US" altLang="ja-JP" sz="1600" b="1" dirty="0"/>
              <a:t>(Playbook</a:t>
            </a:r>
            <a:r>
              <a:rPr lang="ja-JP" altLang="en-US" sz="1600" b="1" dirty="0"/>
              <a:t>等</a:t>
            </a:r>
            <a:r>
              <a:rPr lang="en-US" altLang="ja-JP" sz="1600" b="1" dirty="0"/>
              <a:t>)</a:t>
            </a:r>
          </a:p>
        </p:txBody>
      </p:sp>
      <p:sp>
        <p:nvSpPr>
          <p:cNvPr id="99" name="角丸四角形 98"/>
          <p:cNvSpPr/>
          <p:nvPr/>
        </p:nvSpPr>
        <p:spPr bwMode="auto">
          <a:xfrm>
            <a:off x="410469" y="4292073"/>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ジョブフロー構築</a:t>
            </a:r>
            <a:endParaRPr lang="en-US" altLang="ja-JP" sz="1600" b="1" dirty="0"/>
          </a:p>
          <a:p>
            <a:pPr algn="ctr"/>
            <a:r>
              <a:rPr lang="en-US" altLang="ja-JP" sz="1600" b="1" dirty="0" smtClean="0"/>
              <a:t>(Conductor)</a:t>
            </a:r>
            <a:endParaRPr lang="ja-JP" altLang="en-US" sz="1600" b="1" dirty="0"/>
          </a:p>
        </p:txBody>
      </p:sp>
      <p:sp>
        <p:nvSpPr>
          <p:cNvPr id="45" name="正方形/長方形 44"/>
          <p:cNvSpPr/>
          <p:nvPr/>
        </p:nvSpPr>
        <p:spPr bwMode="auto">
          <a:xfrm>
            <a:off x="3013449" y="814630"/>
            <a:ext cx="8937251" cy="497431"/>
          </a:xfrm>
          <a:prstGeom prst="rect">
            <a:avLst/>
          </a:prstGeom>
          <a:solidFill>
            <a:schemeClr val="accent2">
              <a:lumMod val="10000"/>
              <a:lumOff val="9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① </a:t>
            </a:r>
            <a:r>
              <a:rPr lang="ja-JP" altLang="en-US" sz="2400" b="1" dirty="0">
                <a:latin typeface="+mj-ea"/>
              </a:rPr>
              <a:t>ジョブとジョブフローの組み立て方を理解する</a:t>
            </a:r>
            <a:endParaRPr lang="en-US" altLang="ja-JP" sz="2400" b="1" dirty="0">
              <a:latin typeface="+mj-ea"/>
            </a:endParaRPr>
          </a:p>
        </p:txBody>
      </p:sp>
      <p:sp>
        <p:nvSpPr>
          <p:cNvPr id="46" name="角丸四角形 45"/>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Tree>
    <p:extLst>
      <p:ext uri="{BB962C8B-B14F-4D97-AF65-F5344CB8AC3E}">
        <p14:creationId xmlns:p14="http://schemas.microsoft.com/office/powerpoint/2010/main" val="2141173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2</a:t>
            </a:r>
            <a:r>
              <a:rPr lang="ja-JP" altLang="en-US" dirty="0"/>
              <a:t>：自動実行の実現</a:t>
            </a:r>
            <a:endParaRPr kumimoji="1" lang="ja-JP" altLang="en-US" dirty="0"/>
          </a:p>
        </p:txBody>
      </p:sp>
      <p:sp>
        <p:nvSpPr>
          <p:cNvPr id="15" name="Freeform 138"/>
          <p:cNvSpPr>
            <a:spLocks noChangeAspect="1"/>
          </p:cNvSpPr>
          <p:nvPr/>
        </p:nvSpPr>
        <p:spPr bwMode="gray">
          <a:xfrm>
            <a:off x="4355851" y="6022505"/>
            <a:ext cx="85120" cy="78379"/>
          </a:xfrm>
          <a:custGeom>
            <a:avLst/>
            <a:gdLst>
              <a:gd name="T0" fmla="*/ 33 w 214"/>
              <a:gd name="T1" fmla="*/ 196 h 196"/>
              <a:gd name="T2" fmla="*/ 22 w 214"/>
              <a:gd name="T3" fmla="*/ 193 h 196"/>
              <a:gd name="T4" fmla="*/ 6 w 214"/>
              <a:gd name="T5" fmla="*/ 156 h 196"/>
              <a:gd name="T6" fmla="*/ 174 w 214"/>
              <a:gd name="T7" fmla="*/ 5 h 196"/>
              <a:gd name="T8" fmla="*/ 209 w 214"/>
              <a:gd name="T9" fmla="*/ 24 h 196"/>
              <a:gd name="T10" fmla="*/ 190 w 214"/>
              <a:gd name="T11" fmla="*/ 60 h 196"/>
              <a:gd name="T12" fmla="*/ 59 w 214"/>
              <a:gd name="T13" fmla="*/ 178 h 196"/>
              <a:gd name="T14" fmla="*/ 33 w 214"/>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 h="196">
                <a:moveTo>
                  <a:pt x="33" y="196"/>
                </a:moveTo>
                <a:cubicBezTo>
                  <a:pt x="29" y="196"/>
                  <a:pt x="25" y="195"/>
                  <a:pt x="22" y="193"/>
                </a:cubicBezTo>
                <a:cubicBezTo>
                  <a:pt x="7" y="187"/>
                  <a:pt x="0" y="170"/>
                  <a:pt x="6" y="156"/>
                </a:cubicBezTo>
                <a:cubicBezTo>
                  <a:pt x="37" y="83"/>
                  <a:pt x="98" y="28"/>
                  <a:pt x="174" y="5"/>
                </a:cubicBezTo>
                <a:cubicBezTo>
                  <a:pt x="189" y="0"/>
                  <a:pt x="205" y="9"/>
                  <a:pt x="209" y="24"/>
                </a:cubicBezTo>
                <a:cubicBezTo>
                  <a:pt x="214" y="39"/>
                  <a:pt x="205" y="55"/>
                  <a:pt x="190" y="60"/>
                </a:cubicBezTo>
                <a:cubicBezTo>
                  <a:pt x="131" y="78"/>
                  <a:pt x="83" y="121"/>
                  <a:pt x="59" y="178"/>
                </a:cubicBezTo>
                <a:cubicBezTo>
                  <a:pt x="55" y="189"/>
                  <a:pt x="44" y="196"/>
                  <a:pt x="33" y="1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graphicFrame>
        <p:nvGraphicFramePr>
          <p:cNvPr id="79" name="表 78"/>
          <p:cNvGraphicFramePr>
            <a:graphicFrameLocks noGrp="1"/>
          </p:cNvGraphicFramePr>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a:latin typeface="Meiryo UI" panose="020B0604030504040204" pitchFamily="50" charset="-128"/>
                          <a:ea typeface="Meiryo UI" panose="020B0604030504040204" pitchFamily="50" charset="-128"/>
                          <a:cs typeface="Meiryo UI" panose="020B0604030504040204" pitchFamily="50" charset="-128"/>
                        </a:rPr>
                        <a:t>実施するタスク</a:t>
                      </a: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23" name="正方形/長方形 122"/>
          <p:cNvSpPr/>
          <p:nvPr/>
        </p:nvSpPr>
        <p:spPr bwMode="auto">
          <a:xfrm>
            <a:off x="3013449" y="1312061"/>
            <a:ext cx="8937252" cy="830855"/>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rPr>
              <a:t>ジョブフローとオペレーションを関連付けて、作業を自動実行する</a:t>
            </a:r>
          </a:p>
        </p:txBody>
      </p:sp>
      <p:sp>
        <p:nvSpPr>
          <p:cNvPr id="17" name="下矢印 16"/>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 name="下矢印 17"/>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9" name="下矢印 18"/>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1" name="下矢印 20"/>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2" name="角丸四角形 21"/>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作業の詳細化</a:t>
            </a:r>
          </a:p>
        </p:txBody>
      </p:sp>
      <p:sp>
        <p:nvSpPr>
          <p:cNvPr id="23" name="角丸四角形 22"/>
          <p:cNvSpPr/>
          <p:nvPr/>
        </p:nvSpPr>
        <p:spPr bwMode="auto">
          <a:xfrm>
            <a:off x="417962" y="3325221"/>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Ansible</a:t>
            </a:r>
            <a:r>
              <a:rPr lang="ja-JP" altLang="en-US" sz="1600" b="1" dirty="0"/>
              <a:t>資材準備</a:t>
            </a:r>
            <a:endParaRPr lang="en-US" altLang="ja-JP" sz="1600" b="1" dirty="0"/>
          </a:p>
          <a:p>
            <a:pPr algn="ctr"/>
            <a:r>
              <a:rPr lang="en-US" altLang="ja-JP" sz="1600" b="1" dirty="0"/>
              <a:t>(Playbook</a:t>
            </a:r>
            <a:r>
              <a:rPr lang="ja-JP" altLang="en-US" sz="1600" b="1" dirty="0"/>
              <a:t>等</a:t>
            </a:r>
            <a:r>
              <a:rPr lang="en-US" altLang="ja-JP" sz="1600" b="1" dirty="0"/>
              <a:t>)</a:t>
            </a:r>
          </a:p>
        </p:txBody>
      </p:sp>
      <p:sp>
        <p:nvSpPr>
          <p:cNvPr id="24" name="角丸四角形 23"/>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ジョブフロー構築</a:t>
            </a:r>
            <a:endParaRPr lang="en-US" altLang="ja-JP" sz="1600" b="1" dirty="0"/>
          </a:p>
          <a:p>
            <a:pPr algn="ctr"/>
            <a:r>
              <a:rPr lang="en-US" altLang="ja-JP" sz="1600" b="1" dirty="0" smtClean="0"/>
              <a:t>(Conductor)</a:t>
            </a:r>
            <a:endParaRPr lang="ja-JP" altLang="en-US" sz="1600" b="1" dirty="0"/>
          </a:p>
        </p:txBody>
      </p:sp>
      <p:sp>
        <p:nvSpPr>
          <p:cNvPr id="26" name="角丸四角形 25"/>
          <p:cNvSpPr/>
          <p:nvPr/>
        </p:nvSpPr>
        <p:spPr bwMode="auto">
          <a:xfrm>
            <a:off x="417962" y="5272524"/>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ジョブフロー実行</a:t>
            </a:r>
            <a:endParaRPr lang="en-US" altLang="ja-JP" sz="1600" b="1" dirty="0"/>
          </a:p>
          <a:p>
            <a:pPr algn="ctr"/>
            <a:r>
              <a:rPr lang="en-US" altLang="ja-JP" sz="1600" b="1" dirty="0" smtClean="0"/>
              <a:t>(Conductor)</a:t>
            </a:r>
            <a:endParaRPr lang="en-US" altLang="ja-JP" sz="1600" b="1" dirty="0"/>
          </a:p>
          <a:p>
            <a:pPr algn="ctr"/>
            <a:r>
              <a:rPr lang="ja-JP" altLang="en-US" sz="1067" b="1" dirty="0"/>
              <a:t>ここではパラメータは手動登録</a:t>
            </a:r>
            <a:endParaRPr lang="en-US" altLang="ja-JP" sz="1067" b="1" dirty="0"/>
          </a:p>
        </p:txBody>
      </p:sp>
      <p:sp>
        <p:nvSpPr>
          <p:cNvPr id="27" name="角丸四角形 26"/>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自動化対象となる作業の分類</a:t>
            </a:r>
          </a:p>
        </p:txBody>
      </p:sp>
      <p:sp>
        <p:nvSpPr>
          <p:cNvPr id="29" name="正方形/長方形 28"/>
          <p:cNvSpPr/>
          <p:nvPr/>
        </p:nvSpPr>
        <p:spPr bwMode="auto">
          <a:xfrm>
            <a:off x="5191177" y="3058627"/>
            <a:ext cx="3720203" cy="1822477"/>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cxnSp>
        <p:nvCxnSpPr>
          <p:cNvPr id="31" name="直線矢印コネクタ 30"/>
          <p:cNvCxnSpPr>
            <a:stCxn id="34" idx="3"/>
          </p:cNvCxnSpPr>
          <p:nvPr/>
        </p:nvCxnSpPr>
        <p:spPr bwMode="auto">
          <a:xfrm>
            <a:off x="4140499" y="3500317"/>
            <a:ext cx="887263" cy="185976"/>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2" name="直線矢印コネクタ 31"/>
          <p:cNvCxnSpPr>
            <a:stCxn id="48" idx="3"/>
          </p:cNvCxnSpPr>
          <p:nvPr/>
        </p:nvCxnSpPr>
        <p:spPr bwMode="auto">
          <a:xfrm flipV="1">
            <a:off x="4140499" y="4186149"/>
            <a:ext cx="911515" cy="324508"/>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33" name="グループ化 32"/>
          <p:cNvGrpSpPr/>
          <p:nvPr/>
        </p:nvGrpSpPr>
        <p:grpSpPr>
          <a:xfrm>
            <a:off x="3530899" y="3175809"/>
            <a:ext cx="609600" cy="649016"/>
            <a:chOff x="531334" y="767018"/>
            <a:chExt cx="457200" cy="486762"/>
          </a:xfrm>
        </p:grpSpPr>
        <p:sp>
          <p:nvSpPr>
            <p:cNvPr id="34" name="正方形/長方形 33"/>
            <p:cNvSpPr/>
            <p:nvPr/>
          </p:nvSpPr>
          <p:spPr bwMode="auto">
            <a:xfrm>
              <a:off x="531334" y="767018"/>
              <a:ext cx="457200" cy="486762"/>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35" name="グループ化 34"/>
            <p:cNvGrpSpPr>
              <a:grpSpLocks noChangeAspect="1"/>
            </p:cNvGrpSpPr>
            <p:nvPr/>
          </p:nvGrpSpPr>
          <p:grpSpPr bwMode="gray">
            <a:xfrm>
              <a:off x="562146" y="1031158"/>
              <a:ext cx="175160" cy="195072"/>
              <a:chOff x="863600" y="1071564"/>
              <a:chExt cx="823913" cy="917576"/>
            </a:xfrm>
          </p:grpSpPr>
          <p:sp>
            <p:nvSpPr>
              <p:cNvPr id="45" name="フリーフォーム 4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4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6" name="グループ化 35"/>
            <p:cNvGrpSpPr>
              <a:grpSpLocks noChangeAspect="1"/>
            </p:cNvGrpSpPr>
            <p:nvPr/>
          </p:nvGrpSpPr>
          <p:grpSpPr bwMode="gray">
            <a:xfrm>
              <a:off x="770594" y="1027024"/>
              <a:ext cx="175160" cy="195072"/>
              <a:chOff x="863600" y="1071564"/>
              <a:chExt cx="823913" cy="917576"/>
            </a:xfrm>
          </p:grpSpPr>
          <p:sp>
            <p:nvSpPr>
              <p:cNvPr id="43" name="フリーフォーム 4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4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7" name="グループ化 36"/>
            <p:cNvGrpSpPr>
              <a:grpSpLocks noChangeAspect="1"/>
            </p:cNvGrpSpPr>
            <p:nvPr/>
          </p:nvGrpSpPr>
          <p:grpSpPr bwMode="gray">
            <a:xfrm>
              <a:off x="562146" y="793687"/>
              <a:ext cx="175160" cy="195072"/>
              <a:chOff x="863600" y="1071564"/>
              <a:chExt cx="823913" cy="917576"/>
            </a:xfrm>
          </p:grpSpPr>
          <p:sp>
            <p:nvSpPr>
              <p:cNvPr id="41" name="フリーフォーム 4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4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8" name="グループ化 37"/>
            <p:cNvGrpSpPr>
              <a:grpSpLocks noChangeAspect="1"/>
            </p:cNvGrpSpPr>
            <p:nvPr/>
          </p:nvGrpSpPr>
          <p:grpSpPr bwMode="gray">
            <a:xfrm>
              <a:off x="769750" y="793687"/>
              <a:ext cx="175160" cy="195072"/>
              <a:chOff x="863600" y="1071564"/>
              <a:chExt cx="823913" cy="917576"/>
            </a:xfrm>
          </p:grpSpPr>
          <p:sp>
            <p:nvSpPr>
              <p:cNvPr id="39" name="フリーフォーム 3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4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grpSp>
        <p:nvGrpSpPr>
          <p:cNvPr id="47" name="グループ化 46"/>
          <p:cNvGrpSpPr/>
          <p:nvPr/>
        </p:nvGrpSpPr>
        <p:grpSpPr>
          <a:xfrm>
            <a:off x="3530899" y="4186148"/>
            <a:ext cx="609600" cy="649016"/>
            <a:chOff x="531334" y="1943055"/>
            <a:chExt cx="457200" cy="486762"/>
          </a:xfrm>
        </p:grpSpPr>
        <p:sp>
          <p:nvSpPr>
            <p:cNvPr id="48" name="正方形/長方形 47"/>
            <p:cNvSpPr/>
            <p:nvPr/>
          </p:nvSpPr>
          <p:spPr bwMode="auto">
            <a:xfrm>
              <a:off x="531334" y="1943055"/>
              <a:ext cx="457200" cy="486762"/>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49" name="グループ化 48"/>
            <p:cNvGrpSpPr>
              <a:grpSpLocks noChangeAspect="1"/>
            </p:cNvGrpSpPr>
            <p:nvPr/>
          </p:nvGrpSpPr>
          <p:grpSpPr bwMode="gray">
            <a:xfrm>
              <a:off x="562146" y="2207195"/>
              <a:ext cx="175160" cy="195072"/>
              <a:chOff x="863600" y="1071564"/>
              <a:chExt cx="823913" cy="917576"/>
            </a:xfrm>
          </p:grpSpPr>
          <p:sp>
            <p:nvSpPr>
              <p:cNvPr id="59" name="フリーフォーム 5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6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50" name="グループ化 49"/>
            <p:cNvGrpSpPr>
              <a:grpSpLocks noChangeAspect="1"/>
            </p:cNvGrpSpPr>
            <p:nvPr/>
          </p:nvGrpSpPr>
          <p:grpSpPr bwMode="gray">
            <a:xfrm>
              <a:off x="770594" y="2203061"/>
              <a:ext cx="175160" cy="195072"/>
              <a:chOff x="863600" y="1071564"/>
              <a:chExt cx="823913" cy="917576"/>
            </a:xfrm>
          </p:grpSpPr>
          <p:sp>
            <p:nvSpPr>
              <p:cNvPr id="57" name="フリーフォーム 5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5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51" name="グループ化 50"/>
            <p:cNvGrpSpPr>
              <a:grpSpLocks noChangeAspect="1"/>
            </p:cNvGrpSpPr>
            <p:nvPr/>
          </p:nvGrpSpPr>
          <p:grpSpPr bwMode="gray">
            <a:xfrm>
              <a:off x="562146" y="1969724"/>
              <a:ext cx="175160" cy="195072"/>
              <a:chOff x="863600" y="1071564"/>
              <a:chExt cx="823913" cy="917576"/>
            </a:xfrm>
          </p:grpSpPr>
          <p:sp>
            <p:nvSpPr>
              <p:cNvPr id="55" name="フリーフォーム 5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5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52" name="グループ化 51"/>
            <p:cNvGrpSpPr>
              <a:grpSpLocks noChangeAspect="1"/>
            </p:cNvGrpSpPr>
            <p:nvPr/>
          </p:nvGrpSpPr>
          <p:grpSpPr bwMode="gray">
            <a:xfrm>
              <a:off x="769750" y="1969724"/>
              <a:ext cx="175160" cy="195072"/>
              <a:chOff x="863600" y="1071564"/>
              <a:chExt cx="823913" cy="917576"/>
            </a:xfrm>
          </p:grpSpPr>
          <p:sp>
            <p:nvSpPr>
              <p:cNvPr id="53" name="フリーフォーム 5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5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pic>
        <p:nvPicPr>
          <p:cNvPr id="25" name="図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78" y="2484237"/>
            <a:ext cx="1212769" cy="455320"/>
          </a:xfrm>
          <a:prstGeom prst="rect">
            <a:avLst/>
          </a:prstGeom>
        </p:spPr>
      </p:pic>
      <p:grpSp>
        <p:nvGrpSpPr>
          <p:cNvPr id="3" name="グループ化 2"/>
          <p:cNvGrpSpPr/>
          <p:nvPr/>
        </p:nvGrpSpPr>
        <p:grpSpPr>
          <a:xfrm>
            <a:off x="5409157" y="3527997"/>
            <a:ext cx="929936" cy="1237196"/>
            <a:chOff x="5534940" y="2217613"/>
            <a:chExt cx="697452" cy="927897"/>
          </a:xfrm>
        </p:grpSpPr>
        <p:sp>
          <p:nvSpPr>
            <p:cNvPr id="75" name="正方形/長方形 74"/>
            <p:cNvSpPr/>
            <p:nvPr/>
          </p:nvSpPr>
          <p:spPr bwMode="auto">
            <a:xfrm>
              <a:off x="5534940" y="2217613"/>
              <a:ext cx="697452" cy="927897"/>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76" name="楕円 75"/>
            <p:cNvSpPr/>
            <p:nvPr/>
          </p:nvSpPr>
          <p:spPr bwMode="auto">
            <a:xfrm>
              <a:off x="5626381" y="2274832"/>
              <a:ext cx="526674" cy="207442"/>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77" name="楕円 76"/>
            <p:cNvSpPr/>
            <p:nvPr/>
          </p:nvSpPr>
          <p:spPr bwMode="auto">
            <a:xfrm>
              <a:off x="5626380" y="2571406"/>
              <a:ext cx="526674" cy="207442"/>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78" name="楕円 77"/>
            <p:cNvSpPr/>
            <p:nvPr/>
          </p:nvSpPr>
          <p:spPr bwMode="auto">
            <a:xfrm>
              <a:off x="5616635" y="2847266"/>
              <a:ext cx="526674" cy="207442"/>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grpSp>
      <p:sp>
        <p:nvSpPr>
          <p:cNvPr id="7" name="テキスト ボックス 6"/>
          <p:cNvSpPr txBox="1"/>
          <p:nvPr/>
        </p:nvSpPr>
        <p:spPr>
          <a:xfrm>
            <a:off x="5271144" y="3169866"/>
            <a:ext cx="1261884" cy="307777"/>
          </a:xfrm>
          <a:prstGeom prst="rect">
            <a:avLst/>
          </a:prstGeom>
          <a:noFill/>
        </p:spPr>
        <p:txBody>
          <a:bodyPr wrap="none" rtlCol="0">
            <a:spAutoFit/>
          </a:bodyPr>
          <a:lstStyle/>
          <a:p>
            <a:r>
              <a:rPr lang="ja-JP" altLang="en-US" sz="1400" b="1" dirty="0"/>
              <a:t>ジョブフロー</a:t>
            </a:r>
          </a:p>
        </p:txBody>
      </p:sp>
      <p:sp>
        <p:nvSpPr>
          <p:cNvPr id="69" name="正方形/長方形 68"/>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85" name="正方形/長方形 84"/>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タスクの説明</a:t>
            </a:r>
          </a:p>
        </p:txBody>
      </p:sp>
      <p:sp>
        <p:nvSpPr>
          <p:cNvPr id="86" name="正方形/長方形 85"/>
          <p:cNvSpPr/>
          <p:nvPr/>
        </p:nvSpPr>
        <p:spPr bwMode="auto">
          <a:xfrm>
            <a:off x="3013449" y="5650584"/>
            <a:ext cx="8937251" cy="830656"/>
          </a:xfrm>
          <a:prstGeom prst="rect">
            <a:avLst/>
          </a:prstGeom>
          <a:solidFill>
            <a:schemeClr val="accent2">
              <a:lumMod val="10000"/>
              <a:lumOff val="9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ea typeface="+mj-ea"/>
              </a:rPr>
              <a:t>　　　①ジョブフローとオペレーションの関係を理解する</a:t>
            </a:r>
            <a:endParaRPr lang="en-US" altLang="ja-JP" sz="2133" b="1" dirty="0">
              <a:latin typeface="+mj-ea"/>
            </a:endParaRPr>
          </a:p>
        </p:txBody>
      </p:sp>
      <p:sp>
        <p:nvSpPr>
          <p:cNvPr id="87" name="角丸四角形 86"/>
          <p:cNvSpPr/>
          <p:nvPr/>
        </p:nvSpPr>
        <p:spPr bwMode="auto">
          <a:xfrm rot="20999056">
            <a:off x="2783012" y="5643359"/>
            <a:ext cx="1150632"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88" name="下矢印 87"/>
          <p:cNvSpPr/>
          <p:nvPr/>
        </p:nvSpPr>
        <p:spPr bwMode="auto">
          <a:xfrm>
            <a:off x="10881360" y="5707694"/>
            <a:ext cx="1069992" cy="726292"/>
          </a:xfrm>
          <a:prstGeom prst="downArrow">
            <a:avLst>
              <a:gd name="adj1" fmla="val 58557"/>
              <a:gd name="adj2" fmla="val 35509"/>
            </a:avLst>
          </a:prstGeom>
          <a:solidFill>
            <a:srgbClr val="FFFF00"/>
          </a:solidFill>
          <a:ln w="25400">
            <a:solidFill>
              <a:schemeClr val="tx2">
                <a:lumMod val="90000"/>
                <a:lumOff val="10000"/>
              </a:schemeClr>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067" b="1" dirty="0">
              <a:latin typeface="+mj-ea"/>
              <a:ea typeface="+mj-ea"/>
            </a:endParaRPr>
          </a:p>
          <a:p>
            <a:pPr algn="ctr"/>
            <a:r>
              <a:rPr lang="ja-JP" altLang="en-US" sz="1600" b="1" dirty="0">
                <a:latin typeface="+mj-ea"/>
                <a:ea typeface="+mj-ea"/>
              </a:rPr>
              <a:t>詳細</a:t>
            </a:r>
            <a:endParaRPr lang="en-US" altLang="ja-JP" sz="1600" b="1" dirty="0">
              <a:latin typeface="+mj-ea"/>
              <a:ea typeface="+mj-ea"/>
            </a:endParaRPr>
          </a:p>
          <a:p>
            <a:pPr algn="ctr"/>
            <a:r>
              <a:rPr lang="ja-JP" altLang="en-US" sz="1600" b="1" dirty="0">
                <a:latin typeface="+mj-ea"/>
                <a:ea typeface="+mj-ea"/>
              </a:rPr>
              <a:t>次頁</a:t>
            </a:r>
          </a:p>
        </p:txBody>
      </p:sp>
      <p:sp>
        <p:nvSpPr>
          <p:cNvPr id="90" name="加算 89"/>
          <p:cNvSpPr/>
          <p:nvPr/>
        </p:nvSpPr>
        <p:spPr bwMode="auto">
          <a:xfrm>
            <a:off x="6453394" y="3869763"/>
            <a:ext cx="496469" cy="496469"/>
          </a:xfrm>
          <a:prstGeom prst="mathPlus">
            <a:avLst/>
          </a:prstGeom>
          <a:solidFill>
            <a:schemeClr val="accent2">
              <a:lumMod val="50000"/>
              <a:lumOff val="50000"/>
            </a:schemeClr>
          </a:soli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91" name="テキスト ボックス 90"/>
          <p:cNvSpPr txBox="1"/>
          <p:nvPr/>
        </p:nvSpPr>
        <p:spPr>
          <a:xfrm>
            <a:off x="7141774" y="3272540"/>
            <a:ext cx="1441420" cy="307777"/>
          </a:xfrm>
          <a:prstGeom prst="rect">
            <a:avLst/>
          </a:prstGeom>
          <a:noFill/>
        </p:spPr>
        <p:txBody>
          <a:bodyPr wrap="none" rtlCol="0">
            <a:spAutoFit/>
          </a:bodyPr>
          <a:lstStyle/>
          <a:p>
            <a:r>
              <a:rPr lang="ja-JP" altLang="en-US" sz="1400" b="1" dirty="0"/>
              <a:t>オペレーション</a:t>
            </a:r>
          </a:p>
        </p:txBody>
      </p:sp>
      <p:sp>
        <p:nvSpPr>
          <p:cNvPr id="94" name="正方形/長方形 93"/>
          <p:cNvSpPr/>
          <p:nvPr/>
        </p:nvSpPr>
        <p:spPr bwMode="auto">
          <a:xfrm>
            <a:off x="7071828" y="3583781"/>
            <a:ext cx="1676136" cy="112495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aphicFrame>
        <p:nvGraphicFramePr>
          <p:cNvPr id="92" name="表 91"/>
          <p:cNvGraphicFramePr>
            <a:graphicFrameLocks noGrp="1"/>
          </p:cNvGraphicFramePr>
          <p:nvPr/>
        </p:nvGraphicFramePr>
        <p:xfrm>
          <a:off x="7240447" y="3662661"/>
          <a:ext cx="1391919" cy="932673"/>
        </p:xfrm>
        <a:graphic>
          <a:graphicData uri="http://schemas.openxmlformats.org/drawingml/2006/table">
            <a:tbl>
              <a:tblPr firstRow="1" bandRow="1">
                <a:tableStyleId>{5C22544A-7EE6-4342-B048-85BDC9FD1C3A}</a:tableStyleId>
              </a:tblPr>
              <a:tblGrid>
                <a:gridCol w="463973">
                  <a:extLst>
                    <a:ext uri="{9D8B030D-6E8A-4147-A177-3AD203B41FA5}">
                      <a16:colId xmlns:a16="http://schemas.microsoft.com/office/drawing/2014/main" val="3359214156"/>
                    </a:ext>
                  </a:extLst>
                </a:gridCol>
                <a:gridCol w="463973">
                  <a:extLst>
                    <a:ext uri="{9D8B030D-6E8A-4147-A177-3AD203B41FA5}">
                      <a16:colId xmlns:a16="http://schemas.microsoft.com/office/drawing/2014/main" val="1261700536"/>
                    </a:ext>
                  </a:extLst>
                </a:gridCol>
                <a:gridCol w="463973">
                  <a:extLst>
                    <a:ext uri="{9D8B030D-6E8A-4147-A177-3AD203B41FA5}">
                      <a16:colId xmlns:a16="http://schemas.microsoft.com/office/drawing/2014/main" val="1342716617"/>
                    </a:ext>
                  </a:extLst>
                </a:gridCol>
              </a:tblGrid>
              <a:tr h="182880">
                <a:tc>
                  <a:txBody>
                    <a:bodyPr/>
                    <a:lstStyle/>
                    <a:p>
                      <a:r>
                        <a:rPr kumimoji="1" lang="ja-JP" altLang="en-US" sz="400" dirty="0"/>
                        <a:t>●●●●</a:t>
                      </a:r>
                    </a:p>
                  </a:txBody>
                  <a:tcPr marL="121920" marR="121920" marT="60960" marB="60960"/>
                </a:tc>
                <a:tc>
                  <a:txBody>
                    <a:bodyPr/>
                    <a:lstStyle/>
                    <a:p>
                      <a:r>
                        <a:rPr kumimoji="1" lang="ja-JP" altLang="en-US" sz="400" dirty="0"/>
                        <a:t>●●●●</a:t>
                      </a:r>
                    </a:p>
                  </a:txBody>
                  <a:tcPr marL="121920" marR="121920" marT="60960" marB="60960"/>
                </a:tc>
                <a:tc>
                  <a:txBody>
                    <a:bodyPr/>
                    <a:lstStyle/>
                    <a:p>
                      <a:r>
                        <a:rPr kumimoji="1" lang="ja-JP" altLang="en-US" sz="400" dirty="0"/>
                        <a:t>●●●●</a:t>
                      </a:r>
                    </a:p>
                  </a:txBody>
                  <a:tcPr marL="121920" marR="121920" marT="60960" marB="60960"/>
                </a:tc>
                <a:extLst>
                  <a:ext uri="{0D108BD9-81ED-4DB2-BD59-A6C34878D82A}">
                    <a16:rowId xmlns:a16="http://schemas.microsoft.com/office/drawing/2014/main" val="2610677780"/>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308587605"/>
                  </a:ext>
                </a:extLst>
              </a:tr>
              <a:tr h="201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3169380855"/>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endParaRPr>
                    </a:p>
                  </a:txBody>
                  <a:tcPr marL="121920" marR="121920" marT="60960" marB="60960"/>
                </a:tc>
                <a:extLst>
                  <a:ext uri="{0D108BD9-81ED-4DB2-BD59-A6C34878D82A}">
                    <a16:rowId xmlns:a16="http://schemas.microsoft.com/office/drawing/2014/main" val="3055711747"/>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119556958"/>
                  </a:ext>
                </a:extLst>
              </a:tr>
            </a:tbl>
          </a:graphicData>
        </a:graphic>
      </p:graphicFrame>
      <p:grpSp>
        <p:nvGrpSpPr>
          <p:cNvPr id="62" name="グループ化 61"/>
          <p:cNvGrpSpPr>
            <a:grpSpLocks noChangeAspect="1"/>
          </p:cNvGrpSpPr>
          <p:nvPr/>
        </p:nvGrpSpPr>
        <p:grpSpPr bwMode="gray">
          <a:xfrm>
            <a:off x="10148665" y="2878798"/>
            <a:ext cx="1088887" cy="327361"/>
            <a:chOff x="7327869" y="1435609"/>
            <a:chExt cx="1003300" cy="301625"/>
          </a:xfrm>
        </p:grpSpPr>
        <p:sp>
          <p:nvSpPr>
            <p:cNvPr id="63" name="Freeform 32"/>
            <p:cNvSpPr>
              <a:spLocks noChangeAspect="1"/>
            </p:cNvSpPr>
            <p:nvPr/>
          </p:nvSpPr>
          <p:spPr bwMode="gray">
            <a:xfrm>
              <a:off x="7327869" y="1435609"/>
              <a:ext cx="1003300" cy="301625"/>
            </a:xfrm>
            <a:custGeom>
              <a:avLst/>
              <a:gdLst>
                <a:gd name="T0" fmla="*/ 1335 w 1335"/>
                <a:gd name="T1" fmla="*/ 374 h 401"/>
                <a:gd name="T2" fmla="*/ 1308 w 1335"/>
                <a:gd name="T3" fmla="*/ 401 h 401"/>
                <a:gd name="T4" fmla="*/ 27 w 1335"/>
                <a:gd name="T5" fmla="*/ 401 h 401"/>
                <a:gd name="T6" fmla="*/ 0 w 1335"/>
                <a:gd name="T7" fmla="*/ 374 h 401"/>
                <a:gd name="T8" fmla="*/ 0 w 1335"/>
                <a:gd name="T9" fmla="*/ 27 h 401"/>
                <a:gd name="T10" fmla="*/ 27 w 1335"/>
                <a:gd name="T11" fmla="*/ 0 h 401"/>
                <a:gd name="T12" fmla="*/ 1308 w 1335"/>
                <a:gd name="T13" fmla="*/ 0 h 401"/>
                <a:gd name="T14" fmla="*/ 1335 w 1335"/>
                <a:gd name="T15" fmla="*/ 27 h 401"/>
                <a:gd name="T16" fmla="*/ 1335 w 1335"/>
                <a:gd name="T17" fmla="*/ 37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5" h="401">
                  <a:moveTo>
                    <a:pt x="1335" y="374"/>
                  </a:moveTo>
                  <a:cubicBezTo>
                    <a:pt x="1335" y="389"/>
                    <a:pt x="1323" y="401"/>
                    <a:pt x="1308" y="401"/>
                  </a:cubicBezTo>
                  <a:cubicBezTo>
                    <a:pt x="27" y="401"/>
                    <a:pt x="27" y="401"/>
                    <a:pt x="27" y="401"/>
                  </a:cubicBezTo>
                  <a:cubicBezTo>
                    <a:pt x="12" y="401"/>
                    <a:pt x="0" y="389"/>
                    <a:pt x="0" y="374"/>
                  </a:cubicBezTo>
                  <a:cubicBezTo>
                    <a:pt x="0" y="27"/>
                    <a:pt x="0" y="27"/>
                    <a:pt x="0" y="27"/>
                  </a:cubicBezTo>
                  <a:cubicBezTo>
                    <a:pt x="0" y="12"/>
                    <a:pt x="12" y="0"/>
                    <a:pt x="27" y="0"/>
                  </a:cubicBezTo>
                  <a:cubicBezTo>
                    <a:pt x="1308" y="0"/>
                    <a:pt x="1308" y="0"/>
                    <a:pt x="1308" y="0"/>
                  </a:cubicBezTo>
                  <a:cubicBezTo>
                    <a:pt x="1323" y="0"/>
                    <a:pt x="1335" y="12"/>
                    <a:pt x="1335" y="27"/>
                  </a:cubicBezTo>
                  <a:lnTo>
                    <a:pt x="1335" y="374"/>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sp>
          <p:nvSpPr>
            <p:cNvPr id="64" name="フリーフォーム 63"/>
            <p:cNvSpPr>
              <a:spLocks noChangeAspect="1"/>
            </p:cNvSpPr>
            <p:nvPr/>
          </p:nvSpPr>
          <p:spPr bwMode="gray">
            <a:xfrm>
              <a:off x="7429469" y="1521334"/>
              <a:ext cx="815975" cy="128587"/>
            </a:xfrm>
            <a:custGeom>
              <a:avLst/>
              <a:gdLst>
                <a:gd name="connsiteX0" fmla="*/ 369870 w 815975"/>
                <a:gd name="connsiteY0" fmla="*/ 84138 h 128587"/>
                <a:gd name="connsiteX1" fmla="*/ 800955 w 815975"/>
                <a:gd name="connsiteY1" fmla="*/ 84138 h 128587"/>
                <a:gd name="connsiteX2" fmla="*/ 815975 w 815975"/>
                <a:gd name="connsiteY2" fmla="*/ 98832 h 128587"/>
                <a:gd name="connsiteX3" fmla="*/ 800955 w 815975"/>
                <a:gd name="connsiteY3" fmla="*/ 114300 h 128587"/>
                <a:gd name="connsiteX4" fmla="*/ 369870 w 815975"/>
                <a:gd name="connsiteY4" fmla="*/ 114300 h 128587"/>
                <a:gd name="connsiteX5" fmla="*/ 355600 w 815975"/>
                <a:gd name="connsiteY5" fmla="*/ 98832 h 128587"/>
                <a:gd name="connsiteX6" fmla="*/ 369870 w 815975"/>
                <a:gd name="connsiteY6" fmla="*/ 84138 h 128587"/>
                <a:gd name="connsiteX7" fmla="*/ 369870 w 815975"/>
                <a:gd name="connsiteY7" fmla="*/ 14288 h 128587"/>
                <a:gd name="connsiteX8" fmla="*/ 800955 w 815975"/>
                <a:gd name="connsiteY8" fmla="*/ 14288 h 128587"/>
                <a:gd name="connsiteX9" fmla="*/ 815975 w 815975"/>
                <a:gd name="connsiteY9" fmla="*/ 29369 h 128587"/>
                <a:gd name="connsiteX10" fmla="*/ 800955 w 815975"/>
                <a:gd name="connsiteY10" fmla="*/ 44450 h 128587"/>
                <a:gd name="connsiteX11" fmla="*/ 369870 w 815975"/>
                <a:gd name="connsiteY11" fmla="*/ 44450 h 128587"/>
                <a:gd name="connsiteX12" fmla="*/ 355600 w 815975"/>
                <a:gd name="connsiteY12" fmla="*/ 29369 h 128587"/>
                <a:gd name="connsiteX13" fmla="*/ 369870 w 815975"/>
                <a:gd name="connsiteY13" fmla="*/ 14288 h 128587"/>
                <a:gd name="connsiteX14" fmla="*/ 0 w 815975"/>
                <a:gd name="connsiteY14" fmla="*/ 0 h 128587"/>
                <a:gd name="connsiteX15" fmla="*/ 123825 w 815975"/>
                <a:gd name="connsiteY15" fmla="*/ 0 h 128587"/>
                <a:gd name="connsiteX16" fmla="*/ 123825 w 815975"/>
                <a:gd name="connsiteY16" fmla="*/ 128587 h 128587"/>
                <a:gd name="connsiteX17" fmla="*/ 0 w 815975"/>
                <a:gd name="connsiteY17" fmla="*/ 128587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15975" h="128587">
                  <a:moveTo>
                    <a:pt x="369870" y="84138"/>
                  </a:moveTo>
                  <a:cubicBezTo>
                    <a:pt x="369870" y="84138"/>
                    <a:pt x="369870" y="84138"/>
                    <a:pt x="800955" y="84138"/>
                  </a:cubicBezTo>
                  <a:cubicBezTo>
                    <a:pt x="809216" y="84138"/>
                    <a:pt x="815975" y="91099"/>
                    <a:pt x="815975" y="98832"/>
                  </a:cubicBezTo>
                  <a:cubicBezTo>
                    <a:pt x="815975" y="107340"/>
                    <a:pt x="809216" y="114300"/>
                    <a:pt x="800955" y="114300"/>
                  </a:cubicBezTo>
                  <a:cubicBezTo>
                    <a:pt x="800955" y="114300"/>
                    <a:pt x="800955" y="114300"/>
                    <a:pt x="369870" y="114300"/>
                  </a:cubicBezTo>
                  <a:cubicBezTo>
                    <a:pt x="361608" y="114300"/>
                    <a:pt x="355600" y="107340"/>
                    <a:pt x="355600" y="98832"/>
                  </a:cubicBezTo>
                  <a:cubicBezTo>
                    <a:pt x="355600" y="91099"/>
                    <a:pt x="361608" y="84138"/>
                    <a:pt x="369870" y="84138"/>
                  </a:cubicBezTo>
                  <a:close/>
                  <a:moveTo>
                    <a:pt x="369870" y="14288"/>
                  </a:moveTo>
                  <a:cubicBezTo>
                    <a:pt x="369870" y="14288"/>
                    <a:pt x="369870" y="14288"/>
                    <a:pt x="800955" y="14288"/>
                  </a:cubicBezTo>
                  <a:cubicBezTo>
                    <a:pt x="809216" y="14288"/>
                    <a:pt x="815975" y="21075"/>
                    <a:pt x="815975" y="29369"/>
                  </a:cubicBezTo>
                  <a:cubicBezTo>
                    <a:pt x="815975" y="37664"/>
                    <a:pt x="809216" y="44450"/>
                    <a:pt x="800955" y="44450"/>
                  </a:cubicBezTo>
                  <a:cubicBezTo>
                    <a:pt x="800955" y="44450"/>
                    <a:pt x="800955" y="44450"/>
                    <a:pt x="369870" y="44450"/>
                  </a:cubicBezTo>
                  <a:cubicBezTo>
                    <a:pt x="361608" y="44450"/>
                    <a:pt x="355600" y="37664"/>
                    <a:pt x="355600" y="29369"/>
                  </a:cubicBezTo>
                  <a:cubicBezTo>
                    <a:pt x="355600" y="21075"/>
                    <a:pt x="361608" y="14288"/>
                    <a:pt x="369870" y="14288"/>
                  </a:cubicBezTo>
                  <a:close/>
                  <a:moveTo>
                    <a:pt x="0" y="0"/>
                  </a:moveTo>
                  <a:lnTo>
                    <a:pt x="123825" y="0"/>
                  </a:lnTo>
                  <a:lnTo>
                    <a:pt x="123825" y="128587"/>
                  </a:lnTo>
                  <a:lnTo>
                    <a:pt x="0" y="1285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p>
          </p:txBody>
        </p:sp>
      </p:grpSp>
      <p:grpSp>
        <p:nvGrpSpPr>
          <p:cNvPr id="65" name="グループ化 64"/>
          <p:cNvGrpSpPr>
            <a:grpSpLocks noChangeAspect="1"/>
          </p:cNvGrpSpPr>
          <p:nvPr/>
        </p:nvGrpSpPr>
        <p:grpSpPr bwMode="gray">
          <a:xfrm>
            <a:off x="10148663" y="3782309"/>
            <a:ext cx="1088887" cy="327361"/>
            <a:chOff x="7327869" y="1435609"/>
            <a:chExt cx="1003300" cy="301625"/>
          </a:xfrm>
        </p:grpSpPr>
        <p:sp>
          <p:nvSpPr>
            <p:cNvPr id="66" name="Freeform 32"/>
            <p:cNvSpPr>
              <a:spLocks noChangeAspect="1"/>
            </p:cNvSpPr>
            <p:nvPr/>
          </p:nvSpPr>
          <p:spPr bwMode="gray">
            <a:xfrm>
              <a:off x="7327869" y="1435609"/>
              <a:ext cx="1003300" cy="301625"/>
            </a:xfrm>
            <a:custGeom>
              <a:avLst/>
              <a:gdLst>
                <a:gd name="T0" fmla="*/ 1335 w 1335"/>
                <a:gd name="T1" fmla="*/ 374 h 401"/>
                <a:gd name="T2" fmla="*/ 1308 w 1335"/>
                <a:gd name="T3" fmla="*/ 401 h 401"/>
                <a:gd name="T4" fmla="*/ 27 w 1335"/>
                <a:gd name="T5" fmla="*/ 401 h 401"/>
                <a:gd name="T6" fmla="*/ 0 w 1335"/>
                <a:gd name="T7" fmla="*/ 374 h 401"/>
                <a:gd name="T8" fmla="*/ 0 w 1335"/>
                <a:gd name="T9" fmla="*/ 27 h 401"/>
                <a:gd name="T10" fmla="*/ 27 w 1335"/>
                <a:gd name="T11" fmla="*/ 0 h 401"/>
                <a:gd name="T12" fmla="*/ 1308 w 1335"/>
                <a:gd name="T13" fmla="*/ 0 h 401"/>
                <a:gd name="T14" fmla="*/ 1335 w 1335"/>
                <a:gd name="T15" fmla="*/ 27 h 401"/>
                <a:gd name="T16" fmla="*/ 1335 w 1335"/>
                <a:gd name="T17" fmla="*/ 37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5" h="401">
                  <a:moveTo>
                    <a:pt x="1335" y="374"/>
                  </a:moveTo>
                  <a:cubicBezTo>
                    <a:pt x="1335" y="389"/>
                    <a:pt x="1323" y="401"/>
                    <a:pt x="1308" y="401"/>
                  </a:cubicBezTo>
                  <a:cubicBezTo>
                    <a:pt x="27" y="401"/>
                    <a:pt x="27" y="401"/>
                    <a:pt x="27" y="401"/>
                  </a:cubicBezTo>
                  <a:cubicBezTo>
                    <a:pt x="12" y="401"/>
                    <a:pt x="0" y="389"/>
                    <a:pt x="0" y="374"/>
                  </a:cubicBezTo>
                  <a:cubicBezTo>
                    <a:pt x="0" y="27"/>
                    <a:pt x="0" y="27"/>
                    <a:pt x="0" y="27"/>
                  </a:cubicBezTo>
                  <a:cubicBezTo>
                    <a:pt x="0" y="12"/>
                    <a:pt x="12" y="0"/>
                    <a:pt x="27" y="0"/>
                  </a:cubicBezTo>
                  <a:cubicBezTo>
                    <a:pt x="1308" y="0"/>
                    <a:pt x="1308" y="0"/>
                    <a:pt x="1308" y="0"/>
                  </a:cubicBezTo>
                  <a:cubicBezTo>
                    <a:pt x="1323" y="0"/>
                    <a:pt x="1335" y="12"/>
                    <a:pt x="1335" y="27"/>
                  </a:cubicBezTo>
                  <a:lnTo>
                    <a:pt x="1335" y="374"/>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sp>
          <p:nvSpPr>
            <p:cNvPr id="67" name="フリーフォーム 66"/>
            <p:cNvSpPr>
              <a:spLocks noChangeAspect="1"/>
            </p:cNvSpPr>
            <p:nvPr/>
          </p:nvSpPr>
          <p:spPr bwMode="gray">
            <a:xfrm>
              <a:off x="7429469" y="1521334"/>
              <a:ext cx="815975" cy="128587"/>
            </a:xfrm>
            <a:custGeom>
              <a:avLst/>
              <a:gdLst>
                <a:gd name="connsiteX0" fmla="*/ 369870 w 815975"/>
                <a:gd name="connsiteY0" fmla="*/ 84138 h 128587"/>
                <a:gd name="connsiteX1" fmla="*/ 800955 w 815975"/>
                <a:gd name="connsiteY1" fmla="*/ 84138 h 128587"/>
                <a:gd name="connsiteX2" fmla="*/ 815975 w 815975"/>
                <a:gd name="connsiteY2" fmla="*/ 98832 h 128587"/>
                <a:gd name="connsiteX3" fmla="*/ 800955 w 815975"/>
                <a:gd name="connsiteY3" fmla="*/ 114300 h 128587"/>
                <a:gd name="connsiteX4" fmla="*/ 369870 w 815975"/>
                <a:gd name="connsiteY4" fmla="*/ 114300 h 128587"/>
                <a:gd name="connsiteX5" fmla="*/ 355600 w 815975"/>
                <a:gd name="connsiteY5" fmla="*/ 98832 h 128587"/>
                <a:gd name="connsiteX6" fmla="*/ 369870 w 815975"/>
                <a:gd name="connsiteY6" fmla="*/ 84138 h 128587"/>
                <a:gd name="connsiteX7" fmla="*/ 369870 w 815975"/>
                <a:gd name="connsiteY7" fmla="*/ 14288 h 128587"/>
                <a:gd name="connsiteX8" fmla="*/ 800955 w 815975"/>
                <a:gd name="connsiteY8" fmla="*/ 14288 h 128587"/>
                <a:gd name="connsiteX9" fmla="*/ 815975 w 815975"/>
                <a:gd name="connsiteY9" fmla="*/ 29369 h 128587"/>
                <a:gd name="connsiteX10" fmla="*/ 800955 w 815975"/>
                <a:gd name="connsiteY10" fmla="*/ 44450 h 128587"/>
                <a:gd name="connsiteX11" fmla="*/ 369870 w 815975"/>
                <a:gd name="connsiteY11" fmla="*/ 44450 h 128587"/>
                <a:gd name="connsiteX12" fmla="*/ 355600 w 815975"/>
                <a:gd name="connsiteY12" fmla="*/ 29369 h 128587"/>
                <a:gd name="connsiteX13" fmla="*/ 369870 w 815975"/>
                <a:gd name="connsiteY13" fmla="*/ 14288 h 128587"/>
                <a:gd name="connsiteX14" fmla="*/ 0 w 815975"/>
                <a:gd name="connsiteY14" fmla="*/ 0 h 128587"/>
                <a:gd name="connsiteX15" fmla="*/ 123825 w 815975"/>
                <a:gd name="connsiteY15" fmla="*/ 0 h 128587"/>
                <a:gd name="connsiteX16" fmla="*/ 123825 w 815975"/>
                <a:gd name="connsiteY16" fmla="*/ 128587 h 128587"/>
                <a:gd name="connsiteX17" fmla="*/ 0 w 815975"/>
                <a:gd name="connsiteY17" fmla="*/ 128587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15975" h="128587">
                  <a:moveTo>
                    <a:pt x="369870" y="84138"/>
                  </a:moveTo>
                  <a:cubicBezTo>
                    <a:pt x="369870" y="84138"/>
                    <a:pt x="369870" y="84138"/>
                    <a:pt x="800955" y="84138"/>
                  </a:cubicBezTo>
                  <a:cubicBezTo>
                    <a:pt x="809216" y="84138"/>
                    <a:pt x="815975" y="91099"/>
                    <a:pt x="815975" y="98832"/>
                  </a:cubicBezTo>
                  <a:cubicBezTo>
                    <a:pt x="815975" y="107340"/>
                    <a:pt x="809216" y="114300"/>
                    <a:pt x="800955" y="114300"/>
                  </a:cubicBezTo>
                  <a:cubicBezTo>
                    <a:pt x="800955" y="114300"/>
                    <a:pt x="800955" y="114300"/>
                    <a:pt x="369870" y="114300"/>
                  </a:cubicBezTo>
                  <a:cubicBezTo>
                    <a:pt x="361608" y="114300"/>
                    <a:pt x="355600" y="107340"/>
                    <a:pt x="355600" y="98832"/>
                  </a:cubicBezTo>
                  <a:cubicBezTo>
                    <a:pt x="355600" y="91099"/>
                    <a:pt x="361608" y="84138"/>
                    <a:pt x="369870" y="84138"/>
                  </a:cubicBezTo>
                  <a:close/>
                  <a:moveTo>
                    <a:pt x="369870" y="14288"/>
                  </a:moveTo>
                  <a:cubicBezTo>
                    <a:pt x="369870" y="14288"/>
                    <a:pt x="369870" y="14288"/>
                    <a:pt x="800955" y="14288"/>
                  </a:cubicBezTo>
                  <a:cubicBezTo>
                    <a:pt x="809216" y="14288"/>
                    <a:pt x="815975" y="21075"/>
                    <a:pt x="815975" y="29369"/>
                  </a:cubicBezTo>
                  <a:cubicBezTo>
                    <a:pt x="815975" y="37664"/>
                    <a:pt x="809216" y="44450"/>
                    <a:pt x="800955" y="44450"/>
                  </a:cubicBezTo>
                  <a:cubicBezTo>
                    <a:pt x="800955" y="44450"/>
                    <a:pt x="800955" y="44450"/>
                    <a:pt x="369870" y="44450"/>
                  </a:cubicBezTo>
                  <a:cubicBezTo>
                    <a:pt x="361608" y="44450"/>
                    <a:pt x="355600" y="37664"/>
                    <a:pt x="355600" y="29369"/>
                  </a:cubicBezTo>
                  <a:cubicBezTo>
                    <a:pt x="355600" y="21075"/>
                    <a:pt x="361608" y="14288"/>
                    <a:pt x="369870" y="14288"/>
                  </a:cubicBezTo>
                  <a:close/>
                  <a:moveTo>
                    <a:pt x="0" y="0"/>
                  </a:moveTo>
                  <a:lnTo>
                    <a:pt x="123825" y="0"/>
                  </a:lnTo>
                  <a:lnTo>
                    <a:pt x="123825" y="128587"/>
                  </a:lnTo>
                  <a:lnTo>
                    <a:pt x="0" y="1285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p>
          </p:txBody>
        </p:sp>
      </p:grpSp>
      <p:grpSp>
        <p:nvGrpSpPr>
          <p:cNvPr id="68" name="グループ化 67"/>
          <p:cNvGrpSpPr>
            <a:grpSpLocks noChangeAspect="1"/>
          </p:cNvGrpSpPr>
          <p:nvPr/>
        </p:nvGrpSpPr>
        <p:grpSpPr bwMode="gray">
          <a:xfrm>
            <a:off x="10141685" y="4683385"/>
            <a:ext cx="1088887" cy="327361"/>
            <a:chOff x="7327869" y="1435609"/>
            <a:chExt cx="1003300" cy="301625"/>
          </a:xfrm>
        </p:grpSpPr>
        <p:sp>
          <p:nvSpPr>
            <p:cNvPr id="70" name="Freeform 32"/>
            <p:cNvSpPr>
              <a:spLocks noChangeAspect="1"/>
            </p:cNvSpPr>
            <p:nvPr/>
          </p:nvSpPr>
          <p:spPr bwMode="gray">
            <a:xfrm>
              <a:off x="7327869" y="1435609"/>
              <a:ext cx="1003300" cy="301625"/>
            </a:xfrm>
            <a:custGeom>
              <a:avLst/>
              <a:gdLst>
                <a:gd name="T0" fmla="*/ 1335 w 1335"/>
                <a:gd name="T1" fmla="*/ 374 h 401"/>
                <a:gd name="T2" fmla="*/ 1308 w 1335"/>
                <a:gd name="T3" fmla="*/ 401 h 401"/>
                <a:gd name="T4" fmla="*/ 27 w 1335"/>
                <a:gd name="T5" fmla="*/ 401 h 401"/>
                <a:gd name="T6" fmla="*/ 0 w 1335"/>
                <a:gd name="T7" fmla="*/ 374 h 401"/>
                <a:gd name="T8" fmla="*/ 0 w 1335"/>
                <a:gd name="T9" fmla="*/ 27 h 401"/>
                <a:gd name="T10" fmla="*/ 27 w 1335"/>
                <a:gd name="T11" fmla="*/ 0 h 401"/>
                <a:gd name="T12" fmla="*/ 1308 w 1335"/>
                <a:gd name="T13" fmla="*/ 0 h 401"/>
                <a:gd name="T14" fmla="*/ 1335 w 1335"/>
                <a:gd name="T15" fmla="*/ 27 h 401"/>
                <a:gd name="T16" fmla="*/ 1335 w 1335"/>
                <a:gd name="T17" fmla="*/ 37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5" h="401">
                  <a:moveTo>
                    <a:pt x="1335" y="374"/>
                  </a:moveTo>
                  <a:cubicBezTo>
                    <a:pt x="1335" y="389"/>
                    <a:pt x="1323" y="401"/>
                    <a:pt x="1308" y="401"/>
                  </a:cubicBezTo>
                  <a:cubicBezTo>
                    <a:pt x="27" y="401"/>
                    <a:pt x="27" y="401"/>
                    <a:pt x="27" y="401"/>
                  </a:cubicBezTo>
                  <a:cubicBezTo>
                    <a:pt x="12" y="401"/>
                    <a:pt x="0" y="389"/>
                    <a:pt x="0" y="374"/>
                  </a:cubicBezTo>
                  <a:cubicBezTo>
                    <a:pt x="0" y="27"/>
                    <a:pt x="0" y="27"/>
                    <a:pt x="0" y="27"/>
                  </a:cubicBezTo>
                  <a:cubicBezTo>
                    <a:pt x="0" y="12"/>
                    <a:pt x="12" y="0"/>
                    <a:pt x="27" y="0"/>
                  </a:cubicBezTo>
                  <a:cubicBezTo>
                    <a:pt x="1308" y="0"/>
                    <a:pt x="1308" y="0"/>
                    <a:pt x="1308" y="0"/>
                  </a:cubicBezTo>
                  <a:cubicBezTo>
                    <a:pt x="1323" y="0"/>
                    <a:pt x="1335" y="12"/>
                    <a:pt x="1335" y="27"/>
                  </a:cubicBezTo>
                  <a:lnTo>
                    <a:pt x="1335" y="374"/>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sp>
          <p:nvSpPr>
            <p:cNvPr id="71" name="フリーフォーム 70"/>
            <p:cNvSpPr>
              <a:spLocks noChangeAspect="1"/>
            </p:cNvSpPr>
            <p:nvPr/>
          </p:nvSpPr>
          <p:spPr bwMode="gray">
            <a:xfrm>
              <a:off x="7429469" y="1521334"/>
              <a:ext cx="815975" cy="128587"/>
            </a:xfrm>
            <a:custGeom>
              <a:avLst/>
              <a:gdLst>
                <a:gd name="connsiteX0" fmla="*/ 369870 w 815975"/>
                <a:gd name="connsiteY0" fmla="*/ 84138 h 128587"/>
                <a:gd name="connsiteX1" fmla="*/ 800955 w 815975"/>
                <a:gd name="connsiteY1" fmla="*/ 84138 h 128587"/>
                <a:gd name="connsiteX2" fmla="*/ 815975 w 815975"/>
                <a:gd name="connsiteY2" fmla="*/ 98832 h 128587"/>
                <a:gd name="connsiteX3" fmla="*/ 800955 w 815975"/>
                <a:gd name="connsiteY3" fmla="*/ 114300 h 128587"/>
                <a:gd name="connsiteX4" fmla="*/ 369870 w 815975"/>
                <a:gd name="connsiteY4" fmla="*/ 114300 h 128587"/>
                <a:gd name="connsiteX5" fmla="*/ 355600 w 815975"/>
                <a:gd name="connsiteY5" fmla="*/ 98832 h 128587"/>
                <a:gd name="connsiteX6" fmla="*/ 369870 w 815975"/>
                <a:gd name="connsiteY6" fmla="*/ 84138 h 128587"/>
                <a:gd name="connsiteX7" fmla="*/ 369870 w 815975"/>
                <a:gd name="connsiteY7" fmla="*/ 14288 h 128587"/>
                <a:gd name="connsiteX8" fmla="*/ 800955 w 815975"/>
                <a:gd name="connsiteY8" fmla="*/ 14288 h 128587"/>
                <a:gd name="connsiteX9" fmla="*/ 815975 w 815975"/>
                <a:gd name="connsiteY9" fmla="*/ 29369 h 128587"/>
                <a:gd name="connsiteX10" fmla="*/ 800955 w 815975"/>
                <a:gd name="connsiteY10" fmla="*/ 44450 h 128587"/>
                <a:gd name="connsiteX11" fmla="*/ 369870 w 815975"/>
                <a:gd name="connsiteY11" fmla="*/ 44450 h 128587"/>
                <a:gd name="connsiteX12" fmla="*/ 355600 w 815975"/>
                <a:gd name="connsiteY12" fmla="*/ 29369 h 128587"/>
                <a:gd name="connsiteX13" fmla="*/ 369870 w 815975"/>
                <a:gd name="connsiteY13" fmla="*/ 14288 h 128587"/>
                <a:gd name="connsiteX14" fmla="*/ 0 w 815975"/>
                <a:gd name="connsiteY14" fmla="*/ 0 h 128587"/>
                <a:gd name="connsiteX15" fmla="*/ 123825 w 815975"/>
                <a:gd name="connsiteY15" fmla="*/ 0 h 128587"/>
                <a:gd name="connsiteX16" fmla="*/ 123825 w 815975"/>
                <a:gd name="connsiteY16" fmla="*/ 128587 h 128587"/>
                <a:gd name="connsiteX17" fmla="*/ 0 w 815975"/>
                <a:gd name="connsiteY17" fmla="*/ 128587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15975" h="128587">
                  <a:moveTo>
                    <a:pt x="369870" y="84138"/>
                  </a:moveTo>
                  <a:cubicBezTo>
                    <a:pt x="369870" y="84138"/>
                    <a:pt x="369870" y="84138"/>
                    <a:pt x="800955" y="84138"/>
                  </a:cubicBezTo>
                  <a:cubicBezTo>
                    <a:pt x="809216" y="84138"/>
                    <a:pt x="815975" y="91099"/>
                    <a:pt x="815975" y="98832"/>
                  </a:cubicBezTo>
                  <a:cubicBezTo>
                    <a:pt x="815975" y="107340"/>
                    <a:pt x="809216" y="114300"/>
                    <a:pt x="800955" y="114300"/>
                  </a:cubicBezTo>
                  <a:cubicBezTo>
                    <a:pt x="800955" y="114300"/>
                    <a:pt x="800955" y="114300"/>
                    <a:pt x="369870" y="114300"/>
                  </a:cubicBezTo>
                  <a:cubicBezTo>
                    <a:pt x="361608" y="114300"/>
                    <a:pt x="355600" y="107340"/>
                    <a:pt x="355600" y="98832"/>
                  </a:cubicBezTo>
                  <a:cubicBezTo>
                    <a:pt x="355600" y="91099"/>
                    <a:pt x="361608" y="84138"/>
                    <a:pt x="369870" y="84138"/>
                  </a:cubicBezTo>
                  <a:close/>
                  <a:moveTo>
                    <a:pt x="369870" y="14288"/>
                  </a:moveTo>
                  <a:cubicBezTo>
                    <a:pt x="369870" y="14288"/>
                    <a:pt x="369870" y="14288"/>
                    <a:pt x="800955" y="14288"/>
                  </a:cubicBezTo>
                  <a:cubicBezTo>
                    <a:pt x="809216" y="14288"/>
                    <a:pt x="815975" y="21075"/>
                    <a:pt x="815975" y="29369"/>
                  </a:cubicBezTo>
                  <a:cubicBezTo>
                    <a:pt x="815975" y="37664"/>
                    <a:pt x="809216" y="44450"/>
                    <a:pt x="800955" y="44450"/>
                  </a:cubicBezTo>
                  <a:cubicBezTo>
                    <a:pt x="800955" y="44450"/>
                    <a:pt x="800955" y="44450"/>
                    <a:pt x="369870" y="44450"/>
                  </a:cubicBezTo>
                  <a:cubicBezTo>
                    <a:pt x="361608" y="44450"/>
                    <a:pt x="355600" y="37664"/>
                    <a:pt x="355600" y="29369"/>
                  </a:cubicBezTo>
                  <a:cubicBezTo>
                    <a:pt x="355600" y="21075"/>
                    <a:pt x="361608" y="14288"/>
                    <a:pt x="369870" y="14288"/>
                  </a:cubicBezTo>
                  <a:close/>
                  <a:moveTo>
                    <a:pt x="0" y="0"/>
                  </a:moveTo>
                  <a:lnTo>
                    <a:pt x="123825" y="0"/>
                  </a:lnTo>
                  <a:lnTo>
                    <a:pt x="123825" y="128587"/>
                  </a:lnTo>
                  <a:lnTo>
                    <a:pt x="0" y="1285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p>
          </p:txBody>
        </p:sp>
      </p:grpSp>
      <p:cxnSp>
        <p:nvCxnSpPr>
          <p:cNvPr id="5" name="直線矢印コネクタ 4"/>
          <p:cNvCxnSpPr>
            <a:stCxn id="29" idx="3"/>
          </p:cNvCxnSpPr>
          <p:nvPr/>
        </p:nvCxnSpPr>
        <p:spPr bwMode="auto">
          <a:xfrm flipV="1">
            <a:off x="8911381" y="3111396"/>
            <a:ext cx="1137265" cy="858469"/>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80" name="直線矢印コネクタ 79"/>
          <p:cNvCxnSpPr>
            <a:stCxn id="29" idx="3"/>
          </p:cNvCxnSpPr>
          <p:nvPr/>
        </p:nvCxnSpPr>
        <p:spPr bwMode="auto">
          <a:xfrm>
            <a:off x="8911381" y="3969865"/>
            <a:ext cx="1144244" cy="0"/>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81" name="直線矢印コネクタ 80"/>
          <p:cNvCxnSpPr>
            <a:stCxn id="29" idx="3"/>
          </p:cNvCxnSpPr>
          <p:nvPr/>
        </p:nvCxnSpPr>
        <p:spPr bwMode="auto">
          <a:xfrm>
            <a:off x="8911381" y="3969865"/>
            <a:ext cx="1137265" cy="841547"/>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0" name="テキスト ボックス 19"/>
          <p:cNvSpPr txBox="1"/>
          <p:nvPr/>
        </p:nvSpPr>
        <p:spPr>
          <a:xfrm>
            <a:off x="4417407" y="3252011"/>
            <a:ext cx="430887" cy="1528624"/>
          </a:xfrm>
          <a:prstGeom prst="rect">
            <a:avLst/>
          </a:prstGeom>
          <a:noFill/>
        </p:spPr>
        <p:txBody>
          <a:bodyPr vert="eaVert" wrap="none" rtlCol="0">
            <a:spAutoFit/>
          </a:bodyPr>
          <a:lstStyle/>
          <a:p>
            <a:r>
              <a:rPr lang="ja-JP" altLang="en-US" sz="1600" b="1" dirty="0">
                <a:solidFill>
                  <a:srgbClr val="FF0000"/>
                </a:solidFill>
              </a:rPr>
              <a:t>関連付けと実行</a:t>
            </a:r>
          </a:p>
        </p:txBody>
      </p:sp>
      <p:sp>
        <p:nvSpPr>
          <p:cNvPr id="89" name="テキスト ボックス 88"/>
          <p:cNvSpPr txBox="1"/>
          <p:nvPr/>
        </p:nvSpPr>
        <p:spPr>
          <a:xfrm>
            <a:off x="9292431" y="3307975"/>
            <a:ext cx="430887" cy="1528624"/>
          </a:xfrm>
          <a:prstGeom prst="rect">
            <a:avLst/>
          </a:prstGeom>
          <a:noFill/>
        </p:spPr>
        <p:txBody>
          <a:bodyPr vert="eaVert" wrap="none" rtlCol="0">
            <a:spAutoFit/>
          </a:bodyPr>
          <a:lstStyle/>
          <a:p>
            <a:r>
              <a:rPr lang="ja-JP" altLang="en-US" sz="1600" b="1" dirty="0">
                <a:solidFill>
                  <a:srgbClr val="FF0000"/>
                </a:solidFill>
              </a:rPr>
              <a:t>実際の作業実施</a:t>
            </a:r>
          </a:p>
        </p:txBody>
      </p:sp>
    </p:spTree>
    <p:extLst>
      <p:ext uri="{BB962C8B-B14F-4D97-AF65-F5344CB8AC3E}">
        <p14:creationId xmlns:p14="http://schemas.microsoft.com/office/powerpoint/2010/main" val="3089519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PSSO</a:t>
            </a:r>
            <a:r>
              <a:rPr kumimoji="1" lang="ja-JP" altLang="en-US" dirty="0"/>
              <a:t>メソッドとは？</a:t>
            </a:r>
          </a:p>
        </p:txBody>
      </p:sp>
      <p:sp>
        <p:nvSpPr>
          <p:cNvPr id="5" name="コンテンツ プレースホルダー 4">
            <a:extLst>
              <a:ext uri="{FF2B5EF4-FFF2-40B4-BE49-F238E27FC236}">
                <a16:creationId xmlns:a16="http://schemas.microsoft.com/office/drawing/2014/main" id="{AE3834A8-BC7F-4DFA-ACD3-8FBF0DD509B3}"/>
              </a:ext>
            </a:extLst>
          </p:cNvPr>
          <p:cNvSpPr>
            <a:spLocks noGrp="1"/>
          </p:cNvSpPr>
          <p:nvPr>
            <p:ph sz="quarter" idx="10"/>
          </p:nvPr>
        </p:nvSpPr>
        <p:spPr/>
        <p:txBody>
          <a:bodyPr>
            <a:normAutofit/>
          </a:bodyPr>
          <a:lstStyle/>
          <a:p>
            <a:pPr marL="0" indent="0">
              <a:buNone/>
            </a:pPr>
            <a:r>
              <a:rPr lang="en-US" altLang="ja-JP" sz="2400" dirty="0"/>
              <a:t>PSSO</a:t>
            </a:r>
            <a:r>
              <a:rPr lang="ja-JP" altLang="en-US" sz="2400" dirty="0"/>
              <a:t>（</a:t>
            </a:r>
            <a:r>
              <a:rPr lang="en-US" altLang="ja-JP" sz="2800" b="1" dirty="0"/>
              <a:t>P</a:t>
            </a:r>
            <a:r>
              <a:rPr lang="en-US" altLang="ja-JP" sz="2400" dirty="0"/>
              <a:t>rocedures for </a:t>
            </a:r>
            <a:r>
              <a:rPr lang="en-US" altLang="ja-JP" sz="2800" b="1" dirty="0"/>
              <a:t>s</a:t>
            </a:r>
            <a:r>
              <a:rPr lang="en-US" altLang="ja-JP" sz="2400" dirty="0"/>
              <a:t>treamlining </a:t>
            </a:r>
            <a:r>
              <a:rPr lang="en-US" altLang="ja-JP" sz="2800" b="1" dirty="0"/>
              <a:t>s</a:t>
            </a:r>
            <a:r>
              <a:rPr lang="en-US" altLang="ja-JP" sz="2400" dirty="0"/>
              <a:t>ystem </a:t>
            </a:r>
            <a:r>
              <a:rPr lang="en-US" altLang="ja-JP" sz="2800" b="1" dirty="0"/>
              <a:t>o</a:t>
            </a:r>
            <a:r>
              <a:rPr lang="en-US" altLang="ja-JP" sz="2400" dirty="0"/>
              <a:t>peration</a:t>
            </a:r>
            <a:r>
              <a:rPr lang="ja-JP" altLang="en-US" sz="2400" dirty="0"/>
              <a:t>）メソッドとは設計・作業準備・作業実施の課題を解決し、従来の「手作業でのシステム構築</a:t>
            </a:r>
            <a:r>
              <a:rPr lang="en-US" altLang="ja-JP" sz="2400" dirty="0"/>
              <a:t>/</a:t>
            </a:r>
            <a:r>
              <a:rPr lang="ja-JP" altLang="en-US" sz="2400" dirty="0"/>
              <a:t>運用」を「自動化されたシステム構築</a:t>
            </a:r>
            <a:r>
              <a:rPr lang="en-US" altLang="ja-JP" sz="2400" dirty="0"/>
              <a:t>/</a:t>
            </a:r>
            <a:r>
              <a:rPr lang="ja-JP" altLang="en-US" sz="2400" dirty="0"/>
              <a:t>運用」へ移行させる自動化ステップのことです。</a:t>
            </a:r>
            <a:endParaRPr lang="en-US" altLang="ja-JP" sz="2400" dirty="0"/>
          </a:p>
          <a:p>
            <a:pPr marL="0" indent="0">
              <a:buNone/>
            </a:pPr>
            <a:endParaRPr lang="en-US" altLang="ja-JP" sz="2400" dirty="0"/>
          </a:p>
        </p:txBody>
      </p:sp>
      <p:sp>
        <p:nvSpPr>
          <p:cNvPr id="46" name="正方形/長方形 45">
            <a:extLst>
              <a:ext uri="{FF2B5EF4-FFF2-40B4-BE49-F238E27FC236}">
                <a16:creationId xmlns:a16="http://schemas.microsoft.com/office/drawing/2014/main" id="{0B2836BE-A0F8-47BF-9205-5DB46C6EA47E}"/>
              </a:ext>
            </a:extLst>
          </p:cNvPr>
          <p:cNvSpPr/>
          <p:nvPr/>
        </p:nvSpPr>
        <p:spPr bwMode="auto">
          <a:xfrm>
            <a:off x="2144391" y="4382612"/>
            <a:ext cx="7633184" cy="1489632"/>
          </a:xfrm>
          <a:prstGeom prst="rect">
            <a:avLst/>
          </a:prstGeom>
          <a:solidFill>
            <a:schemeClr val="accent6">
              <a:lumMod val="10000"/>
              <a:lumOff val="90000"/>
            </a:schemeClr>
          </a:solidFill>
          <a:ln>
            <a:noFill/>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游ゴシック"/>
              <a:ea typeface="游ゴシック"/>
              <a:cs typeface="+mn-cs"/>
            </a:endParaRPr>
          </a:p>
        </p:txBody>
      </p:sp>
      <p:sp>
        <p:nvSpPr>
          <p:cNvPr id="47" name="右矢印 16">
            <a:extLst>
              <a:ext uri="{FF2B5EF4-FFF2-40B4-BE49-F238E27FC236}">
                <a16:creationId xmlns:a16="http://schemas.microsoft.com/office/drawing/2014/main" id="{0E31FC47-0D2D-4CFB-8855-68A133DFB212}"/>
              </a:ext>
            </a:extLst>
          </p:cNvPr>
          <p:cNvSpPr/>
          <p:nvPr/>
        </p:nvSpPr>
        <p:spPr bwMode="gray">
          <a:xfrm>
            <a:off x="2193625" y="4792094"/>
            <a:ext cx="2520000" cy="970909"/>
          </a:xfrm>
          <a:prstGeom prst="rightArrow">
            <a:avLst>
              <a:gd name="adj1" fmla="val 100000"/>
              <a:gd name="adj2" fmla="val 34907"/>
            </a:avLst>
          </a:prstGeom>
          <a:solidFill>
            <a:schemeClr val="accent6">
              <a:lumMod val="75000"/>
              <a:lumOff val="25000"/>
            </a:schemeClr>
          </a:solidFill>
          <a:ln>
            <a:noFill/>
          </a:ln>
          <a:effectLst/>
          <a:scene3d>
            <a:camera prst="orthographicFront"/>
            <a:lightRig rig="threePt" dir="t"/>
          </a:scene3d>
          <a:sp3d/>
        </p:spPr>
        <p:txBody>
          <a:bodyPr rot="0" spcFirstLastPara="0" vert="horz" wrap="none" lIns="91440" tIns="72000" rIns="91440" bIns="3600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dirty="0">
                <a:ln>
                  <a:noFill/>
                </a:ln>
                <a:solidFill>
                  <a:srgbClr val="FFFFFF"/>
                </a:solidFill>
                <a:effectLst/>
                <a:uLnTx/>
                <a:uFillTx/>
                <a:latin typeface="游ゴシック"/>
                <a:ea typeface="游ゴシック"/>
                <a:cs typeface="+mn-cs"/>
              </a:rPr>
              <a:t>[Step1]</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1" lang="en-US" altLang="ja-JP" sz="300" b="1" i="0" u="none" strike="noStrike" kern="1200" cap="none" spc="0" normalizeH="0" baseline="0" noProof="0" dirty="0">
              <a:ln>
                <a:noFill/>
              </a:ln>
              <a:solidFill>
                <a:srgbClr val="FFFFFF"/>
              </a:solidFill>
              <a:effectLst/>
              <a:uLnTx/>
              <a:uFillTx/>
              <a:latin typeface="游ゴシック"/>
              <a:ea typeface="游ゴシック"/>
              <a:cs typeface="+mn-cs"/>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FFFFFF"/>
                </a:solidFill>
                <a:effectLst/>
                <a:uLnTx/>
                <a:uFillTx/>
                <a:latin typeface="游ゴシック"/>
                <a:ea typeface="游ゴシック"/>
                <a:cs typeface="+mn-cs"/>
              </a:rPr>
              <a:t>設計情報の</a:t>
            </a:r>
            <a:endParaRPr kumimoji="1" lang="en-US" altLang="ja-JP" sz="1400" b="0" i="0" u="none" strike="noStrike" kern="1200" cap="none" spc="0" normalizeH="0" baseline="0" noProof="0" dirty="0">
              <a:ln>
                <a:noFill/>
              </a:ln>
              <a:solidFill>
                <a:srgbClr val="FFFFFF"/>
              </a:solidFill>
              <a:effectLst/>
              <a:uLnTx/>
              <a:uFillTx/>
              <a:latin typeface="游ゴシック"/>
              <a:ea typeface="游ゴシック"/>
              <a:cs typeface="+mn-cs"/>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FFFFFF"/>
                </a:solidFill>
                <a:effectLst/>
                <a:uLnTx/>
                <a:uFillTx/>
                <a:latin typeface="游ゴシック"/>
                <a:ea typeface="游ゴシック"/>
                <a:cs typeface="+mn-cs"/>
              </a:rPr>
              <a:t>一元管理</a:t>
            </a:r>
            <a:endParaRPr kumimoji="1" lang="en-US" altLang="ja-JP" sz="1400" b="0" i="0" u="none" strike="noStrike" kern="1200" cap="none" spc="0" normalizeH="0" baseline="0" noProof="0" dirty="0">
              <a:ln>
                <a:noFill/>
              </a:ln>
              <a:solidFill>
                <a:srgbClr val="FFFFFF"/>
              </a:solidFill>
              <a:effectLst/>
              <a:uLnTx/>
              <a:uFillTx/>
              <a:latin typeface="游ゴシック"/>
              <a:ea typeface="游ゴシック"/>
              <a:cs typeface="+mn-cs"/>
            </a:endParaRPr>
          </a:p>
        </p:txBody>
      </p:sp>
      <p:sp>
        <p:nvSpPr>
          <p:cNvPr id="48" name="右矢印 16">
            <a:extLst>
              <a:ext uri="{FF2B5EF4-FFF2-40B4-BE49-F238E27FC236}">
                <a16:creationId xmlns:a16="http://schemas.microsoft.com/office/drawing/2014/main" id="{62C5C70C-0AE5-4D76-A870-39576BDF0096}"/>
              </a:ext>
            </a:extLst>
          </p:cNvPr>
          <p:cNvSpPr/>
          <p:nvPr/>
        </p:nvSpPr>
        <p:spPr bwMode="gray">
          <a:xfrm>
            <a:off x="4762859" y="4804231"/>
            <a:ext cx="2520000" cy="958772"/>
          </a:xfrm>
          <a:prstGeom prst="rightArrow">
            <a:avLst>
              <a:gd name="adj1" fmla="val 100000"/>
              <a:gd name="adj2" fmla="val 34907"/>
            </a:avLst>
          </a:prstGeom>
          <a:solidFill>
            <a:schemeClr val="accent6">
              <a:lumMod val="75000"/>
              <a:lumOff val="25000"/>
            </a:schemeClr>
          </a:solidFill>
          <a:ln>
            <a:noFill/>
          </a:ln>
          <a:effectLst/>
          <a:scene3d>
            <a:camera prst="orthographicFront"/>
            <a:lightRig rig="threePt" dir="t"/>
          </a:scene3d>
          <a:sp3d/>
        </p:spPr>
        <p:txBody>
          <a:bodyPr rot="0" spcFirstLastPara="0" vert="horz" wrap="none" lIns="91440" tIns="72000" rIns="91440" bIns="3600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dirty="0">
                <a:ln>
                  <a:noFill/>
                </a:ln>
                <a:solidFill>
                  <a:srgbClr val="FFFFFF"/>
                </a:solidFill>
                <a:effectLst/>
                <a:uLnTx/>
                <a:uFillTx/>
                <a:latin typeface="游ゴシック"/>
                <a:ea typeface="游ゴシック"/>
                <a:cs typeface="+mn-cs"/>
              </a:rPr>
              <a:t>[Step2]</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1" lang="en-US" altLang="ja-JP" sz="300" b="1" i="0" u="none" strike="noStrike" kern="1200" cap="none" spc="0" normalizeH="0" baseline="0" noProof="0" dirty="0">
              <a:ln>
                <a:noFill/>
              </a:ln>
              <a:solidFill>
                <a:srgbClr val="FFFFFF"/>
              </a:solidFill>
              <a:effectLst/>
              <a:uLnTx/>
              <a:uFillTx/>
              <a:latin typeface="游ゴシック"/>
              <a:ea typeface="游ゴシック"/>
              <a:cs typeface="+mn-cs"/>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FFFFFF"/>
                </a:solidFill>
                <a:effectLst/>
                <a:uLnTx/>
                <a:uFillTx/>
                <a:latin typeface="游ゴシック"/>
                <a:ea typeface="游ゴシック"/>
                <a:cs typeface="+mn-cs"/>
              </a:rPr>
              <a:t>自動実行の</a:t>
            </a:r>
            <a:endParaRPr kumimoji="1" lang="en-US" altLang="ja-JP" sz="1400" b="0" i="0" u="none" strike="noStrike" kern="1200" cap="none" spc="0" normalizeH="0" baseline="0" noProof="0" dirty="0">
              <a:ln>
                <a:noFill/>
              </a:ln>
              <a:solidFill>
                <a:srgbClr val="FFFFFF"/>
              </a:solidFill>
              <a:effectLst/>
              <a:uLnTx/>
              <a:uFillTx/>
              <a:latin typeface="游ゴシック"/>
              <a:ea typeface="游ゴシック"/>
              <a:cs typeface="+mn-cs"/>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FFFFFF"/>
                </a:solidFill>
                <a:effectLst/>
                <a:uLnTx/>
                <a:uFillTx/>
                <a:latin typeface="游ゴシック"/>
                <a:ea typeface="游ゴシック"/>
                <a:cs typeface="+mn-cs"/>
              </a:rPr>
              <a:t>実現</a:t>
            </a:r>
            <a:endParaRPr kumimoji="1" lang="en-US" altLang="ja-JP" sz="1400" b="0" i="0" u="none" strike="noStrike" kern="1200" cap="none" spc="0" normalizeH="0" baseline="0" noProof="0" dirty="0">
              <a:ln>
                <a:noFill/>
              </a:ln>
              <a:solidFill>
                <a:srgbClr val="FFFFFF"/>
              </a:solidFill>
              <a:effectLst/>
              <a:uLnTx/>
              <a:uFillTx/>
              <a:latin typeface="游ゴシック"/>
              <a:ea typeface="游ゴシック"/>
              <a:cs typeface="+mn-cs"/>
            </a:endParaRPr>
          </a:p>
        </p:txBody>
      </p:sp>
      <p:sp>
        <p:nvSpPr>
          <p:cNvPr id="49" name="右矢印 16">
            <a:extLst>
              <a:ext uri="{FF2B5EF4-FFF2-40B4-BE49-F238E27FC236}">
                <a16:creationId xmlns:a16="http://schemas.microsoft.com/office/drawing/2014/main" id="{9F5C33BA-390F-4971-A1A9-006D9B8A307D}"/>
              </a:ext>
            </a:extLst>
          </p:cNvPr>
          <p:cNvSpPr/>
          <p:nvPr/>
        </p:nvSpPr>
        <p:spPr bwMode="gray">
          <a:xfrm>
            <a:off x="7257575" y="4804231"/>
            <a:ext cx="2520000" cy="958772"/>
          </a:xfrm>
          <a:prstGeom prst="rightArrow">
            <a:avLst>
              <a:gd name="adj1" fmla="val 100000"/>
              <a:gd name="adj2" fmla="val 34907"/>
            </a:avLst>
          </a:prstGeom>
          <a:solidFill>
            <a:schemeClr val="accent6">
              <a:lumMod val="75000"/>
              <a:lumOff val="25000"/>
            </a:schemeClr>
          </a:solidFill>
          <a:ln>
            <a:noFill/>
          </a:ln>
          <a:effectLst/>
          <a:scene3d>
            <a:camera prst="orthographicFront"/>
            <a:lightRig rig="threePt" dir="t"/>
          </a:scene3d>
          <a:sp3d/>
        </p:spPr>
        <p:txBody>
          <a:bodyPr rot="0" spcFirstLastPara="0" vert="horz" wrap="none" lIns="91440" tIns="0" rIns="91440" bIns="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dirty="0">
                <a:ln>
                  <a:noFill/>
                </a:ln>
                <a:solidFill>
                  <a:srgbClr val="FFFFFF"/>
                </a:solidFill>
                <a:effectLst/>
                <a:uLnTx/>
                <a:uFillTx/>
                <a:latin typeface="游ゴシック"/>
                <a:ea typeface="游ゴシック"/>
                <a:cs typeface="+mn-cs"/>
              </a:rPr>
              <a:t>[Step3]</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1" lang="en-US" altLang="ja-JP" sz="300" b="1" i="0" u="none" strike="noStrike" kern="1200" cap="none" spc="0" normalizeH="0" baseline="0" noProof="0" dirty="0">
              <a:ln>
                <a:noFill/>
              </a:ln>
              <a:solidFill>
                <a:srgbClr val="FFFFFF"/>
              </a:solidFill>
              <a:effectLst/>
              <a:uLnTx/>
              <a:uFillTx/>
              <a:latin typeface="游ゴシック"/>
              <a:ea typeface="游ゴシック"/>
              <a:cs typeface="+mn-cs"/>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FFFFFF"/>
                </a:solidFill>
                <a:effectLst/>
                <a:uLnTx/>
                <a:uFillTx/>
                <a:latin typeface="游ゴシック"/>
                <a:ea typeface="游ゴシック"/>
                <a:cs typeface="+mn-cs"/>
              </a:rPr>
              <a:t>一元管理と</a:t>
            </a:r>
            <a:endParaRPr kumimoji="1" lang="en-US" altLang="ja-JP" sz="1400" b="0" i="0" u="none" strike="noStrike" kern="1200" cap="none" spc="0" normalizeH="0" baseline="0" noProof="0" dirty="0">
              <a:ln>
                <a:noFill/>
              </a:ln>
              <a:solidFill>
                <a:srgbClr val="FFFFFF"/>
              </a:solidFill>
              <a:effectLst/>
              <a:uLnTx/>
              <a:uFillTx/>
              <a:latin typeface="游ゴシック"/>
              <a:ea typeface="游ゴシック"/>
              <a:cs typeface="+mn-cs"/>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FFFFFF"/>
                </a:solidFill>
                <a:effectLst/>
                <a:uLnTx/>
                <a:uFillTx/>
                <a:latin typeface="游ゴシック"/>
                <a:ea typeface="游ゴシック"/>
                <a:cs typeface="+mn-cs"/>
              </a:rPr>
              <a:t>自動実行の連携</a:t>
            </a:r>
          </a:p>
        </p:txBody>
      </p:sp>
      <p:sp>
        <p:nvSpPr>
          <p:cNvPr id="50" name="右矢印 15">
            <a:extLst>
              <a:ext uri="{FF2B5EF4-FFF2-40B4-BE49-F238E27FC236}">
                <a16:creationId xmlns:a16="http://schemas.microsoft.com/office/drawing/2014/main" id="{D0B18CC0-7519-42CD-8938-7259AE1633DB}"/>
              </a:ext>
            </a:extLst>
          </p:cNvPr>
          <p:cNvSpPr/>
          <p:nvPr/>
        </p:nvSpPr>
        <p:spPr bwMode="gray">
          <a:xfrm>
            <a:off x="530539" y="4804231"/>
            <a:ext cx="1613852" cy="958772"/>
          </a:xfrm>
          <a:prstGeom prst="rightArrow">
            <a:avLst>
              <a:gd name="adj1" fmla="val 100000"/>
              <a:gd name="adj2" fmla="val 34907"/>
            </a:avLst>
          </a:prstGeom>
          <a:solidFill>
            <a:schemeClr val="accent6">
              <a:lumMod val="10000"/>
              <a:lumOff val="90000"/>
            </a:schemeClr>
          </a:solidFill>
          <a:ln w="34925">
            <a:solidFill>
              <a:schemeClr val="accent6">
                <a:lumMod val="75000"/>
                <a:lumOff val="25000"/>
              </a:schemeClr>
            </a:solidFill>
          </a:ln>
          <a:effectLst/>
          <a:scene3d>
            <a:camera prst="orthographicFront"/>
            <a:lightRig rig="threePt" dir="t"/>
          </a:scene3d>
          <a:sp3d/>
        </p:spPr>
        <p:txBody>
          <a:bodyPr rot="0" spcFirstLastPara="0" vert="horz" wrap="none" lIns="91440" tIns="72000" rIns="91440" bIns="3600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000000">
                    <a:lumMod val="75000"/>
                    <a:lumOff val="25000"/>
                  </a:srgbClr>
                </a:solidFill>
                <a:effectLst/>
                <a:uLnTx/>
                <a:uFillTx/>
                <a:latin typeface="游ゴシック"/>
                <a:ea typeface="游ゴシック"/>
                <a:cs typeface="+mn-cs"/>
              </a:rPr>
              <a:t>要件定義</a:t>
            </a:r>
            <a:endParaRPr kumimoji="1" lang="en-US" altLang="ja-JP" sz="1400" b="0" i="0" u="none" strike="noStrike" kern="1200" cap="none" spc="0" normalizeH="0" baseline="0" noProof="0" dirty="0">
              <a:ln>
                <a:noFill/>
              </a:ln>
              <a:solidFill>
                <a:srgbClr val="000000">
                  <a:lumMod val="75000"/>
                  <a:lumOff val="25000"/>
                </a:srgbClr>
              </a:solidFill>
              <a:effectLst/>
              <a:uLnTx/>
              <a:uFillTx/>
              <a:latin typeface="游ゴシック"/>
              <a:ea typeface="游ゴシック"/>
              <a:cs typeface="+mn-cs"/>
            </a:endParaRPr>
          </a:p>
          <a:p>
            <a:pPr marL="0" marR="0" lvl="0" indent="0" algn="ctr" defTabSz="914377"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rgbClr val="000000">
                    <a:lumMod val="75000"/>
                    <a:lumOff val="25000"/>
                  </a:srgbClr>
                </a:solidFill>
                <a:effectLst/>
                <a:uLnTx/>
                <a:uFillTx/>
                <a:latin typeface="游ゴシック"/>
                <a:ea typeface="游ゴシック"/>
                <a:cs typeface="+mn-cs"/>
              </a:rPr>
              <a:t>(</a:t>
            </a:r>
            <a:r>
              <a:rPr kumimoji="1" lang="ja-JP" altLang="en-US" sz="1400" b="0" i="0" u="none" strike="noStrike" kern="1200" cap="none" spc="0" normalizeH="0" baseline="0" noProof="0" dirty="0">
                <a:ln>
                  <a:noFill/>
                </a:ln>
                <a:solidFill>
                  <a:srgbClr val="000000">
                    <a:lumMod val="75000"/>
                    <a:lumOff val="25000"/>
                  </a:srgbClr>
                </a:solidFill>
                <a:effectLst/>
                <a:uLnTx/>
                <a:uFillTx/>
                <a:latin typeface="游ゴシック"/>
                <a:ea typeface="游ゴシック"/>
                <a:cs typeface="+mn-cs"/>
              </a:rPr>
              <a:t>目標設定</a:t>
            </a:r>
            <a:r>
              <a:rPr kumimoji="1" lang="en-US" altLang="ja-JP" sz="1400" b="0" i="0" u="none" strike="noStrike" kern="1200" cap="none" spc="0" normalizeH="0" baseline="0" noProof="0" dirty="0">
                <a:ln>
                  <a:noFill/>
                </a:ln>
                <a:solidFill>
                  <a:srgbClr val="000000">
                    <a:lumMod val="75000"/>
                    <a:lumOff val="25000"/>
                  </a:srgbClr>
                </a:solidFill>
                <a:effectLst/>
                <a:uLnTx/>
                <a:uFillTx/>
                <a:latin typeface="游ゴシック"/>
                <a:ea typeface="游ゴシック"/>
                <a:cs typeface="+mn-cs"/>
              </a:rPr>
              <a:t>)</a:t>
            </a:r>
            <a:endParaRPr kumimoji="1" lang="ja-JP" altLang="en-US" sz="1400" b="0" i="0" u="none" strike="noStrike" kern="1200" cap="none" spc="0" normalizeH="0" baseline="0" noProof="0" dirty="0">
              <a:ln>
                <a:noFill/>
              </a:ln>
              <a:solidFill>
                <a:srgbClr val="000000">
                  <a:lumMod val="75000"/>
                  <a:lumOff val="25000"/>
                </a:srgbClr>
              </a:solidFill>
              <a:effectLst/>
              <a:uLnTx/>
              <a:uFillTx/>
              <a:latin typeface="游ゴシック"/>
              <a:ea typeface="游ゴシック"/>
              <a:cs typeface="+mn-cs"/>
            </a:endParaRPr>
          </a:p>
        </p:txBody>
      </p:sp>
      <p:sp>
        <p:nvSpPr>
          <p:cNvPr id="51" name="二等辺三角形 50">
            <a:extLst>
              <a:ext uri="{FF2B5EF4-FFF2-40B4-BE49-F238E27FC236}">
                <a16:creationId xmlns:a16="http://schemas.microsoft.com/office/drawing/2014/main" id="{D4D87B7B-F4B5-4D7C-AB1C-59B7EAFC24FD}"/>
              </a:ext>
            </a:extLst>
          </p:cNvPr>
          <p:cNvSpPr/>
          <p:nvPr/>
        </p:nvSpPr>
        <p:spPr bwMode="auto">
          <a:xfrm rot="5400000">
            <a:off x="1497569" y="5134030"/>
            <a:ext cx="962163" cy="302566"/>
          </a:xfrm>
          <a:prstGeom prst="triangle">
            <a:avLst/>
          </a:prstGeom>
          <a:solidFill>
            <a:schemeClr val="accent6">
              <a:lumMod val="75000"/>
              <a:lumOff val="25000"/>
            </a:schemeClr>
          </a:solidFill>
          <a:ln>
            <a:noFill/>
          </a:ln>
        </p:spPr>
        <p:style>
          <a:lnRef idx="2">
            <a:schemeClr val="dk1"/>
          </a:lnRef>
          <a:fillRef idx="1">
            <a:schemeClr val="lt1"/>
          </a:fillRef>
          <a:effectRef idx="0">
            <a:schemeClr val="dk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defPPr>
              <a:defRPr lang="ja-JP"/>
            </a:defPPr>
            <a:lvl1pPr marL="0" algn="l" defTabSz="914377" rtl="0" eaLnBrk="1" latinLnBrk="0" hangingPunct="1">
              <a:defRPr kumimoji="1" sz="1800" kern="1200">
                <a:solidFill>
                  <a:schemeClr val="dk1"/>
                </a:solidFill>
                <a:latin typeface="+mn-lt"/>
                <a:ea typeface="+mn-ea"/>
                <a:cs typeface="+mn-cs"/>
              </a:defRPr>
            </a:lvl1pPr>
            <a:lvl2pPr marL="457189" algn="l" defTabSz="914377" rtl="0" eaLnBrk="1" latinLnBrk="0" hangingPunct="1">
              <a:defRPr kumimoji="1" sz="1800" kern="1200">
                <a:solidFill>
                  <a:schemeClr val="dk1"/>
                </a:solidFill>
                <a:latin typeface="+mn-lt"/>
                <a:ea typeface="+mn-ea"/>
                <a:cs typeface="+mn-cs"/>
              </a:defRPr>
            </a:lvl2pPr>
            <a:lvl3pPr marL="914377" algn="l" defTabSz="914377" rtl="0" eaLnBrk="1" latinLnBrk="0" hangingPunct="1">
              <a:defRPr kumimoji="1" sz="1800" kern="1200">
                <a:solidFill>
                  <a:schemeClr val="dk1"/>
                </a:solidFill>
                <a:latin typeface="+mn-lt"/>
                <a:ea typeface="+mn-ea"/>
                <a:cs typeface="+mn-cs"/>
              </a:defRPr>
            </a:lvl3pPr>
            <a:lvl4pPr marL="1371566" algn="l" defTabSz="914377" rtl="0" eaLnBrk="1" latinLnBrk="0" hangingPunct="1">
              <a:defRPr kumimoji="1" sz="1800" kern="1200">
                <a:solidFill>
                  <a:schemeClr val="dk1"/>
                </a:solidFill>
                <a:latin typeface="+mn-lt"/>
                <a:ea typeface="+mn-ea"/>
                <a:cs typeface="+mn-cs"/>
              </a:defRPr>
            </a:lvl4pPr>
            <a:lvl5pPr marL="1828754" algn="l" defTabSz="914377" rtl="0" eaLnBrk="1" latinLnBrk="0" hangingPunct="1">
              <a:defRPr kumimoji="1" sz="1800" kern="1200">
                <a:solidFill>
                  <a:schemeClr val="dk1"/>
                </a:solidFill>
                <a:latin typeface="+mn-lt"/>
                <a:ea typeface="+mn-ea"/>
                <a:cs typeface="+mn-cs"/>
              </a:defRPr>
            </a:lvl5pPr>
            <a:lvl6pPr marL="2285943" algn="l" defTabSz="914377" rtl="0" eaLnBrk="1" latinLnBrk="0" hangingPunct="1">
              <a:defRPr kumimoji="1" sz="1800" kern="1200">
                <a:solidFill>
                  <a:schemeClr val="dk1"/>
                </a:solidFill>
                <a:latin typeface="+mn-lt"/>
                <a:ea typeface="+mn-ea"/>
                <a:cs typeface="+mn-cs"/>
              </a:defRPr>
            </a:lvl6pPr>
            <a:lvl7pPr marL="2743131" algn="l" defTabSz="914377" rtl="0" eaLnBrk="1" latinLnBrk="0" hangingPunct="1">
              <a:defRPr kumimoji="1" sz="1800" kern="1200">
                <a:solidFill>
                  <a:schemeClr val="dk1"/>
                </a:solidFill>
                <a:latin typeface="+mn-lt"/>
                <a:ea typeface="+mn-ea"/>
                <a:cs typeface="+mn-cs"/>
              </a:defRPr>
            </a:lvl7pPr>
            <a:lvl8pPr marL="3200320" algn="l" defTabSz="914377" rtl="0" eaLnBrk="1" latinLnBrk="0" hangingPunct="1">
              <a:defRPr kumimoji="1" sz="1800" kern="1200">
                <a:solidFill>
                  <a:schemeClr val="dk1"/>
                </a:solidFill>
                <a:latin typeface="+mn-lt"/>
                <a:ea typeface="+mn-ea"/>
                <a:cs typeface="+mn-cs"/>
              </a:defRPr>
            </a:lvl8pPr>
            <a:lvl9pPr marL="3657509" algn="l" defTabSz="914377" rtl="0" eaLnBrk="1" latinLnBrk="0" hangingPunct="1">
              <a:defRPr kumimoji="1" sz="1800" kern="1200">
                <a:solidFill>
                  <a:schemeClr val="dk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a:ln>
                <a:noFill/>
              </a:ln>
              <a:solidFill>
                <a:sysClr val="windowText" lastClr="000000"/>
              </a:solidFill>
              <a:effectLst/>
              <a:uLnTx/>
              <a:uFillTx/>
              <a:latin typeface="BIZ UDPゴシック"/>
              <a:ea typeface="BIZ UDPゴシック"/>
              <a:cs typeface="+mn-cs"/>
            </a:endParaRPr>
          </a:p>
        </p:txBody>
      </p:sp>
      <p:pic>
        <p:nvPicPr>
          <p:cNvPr id="52" name="図 51" descr="テキスト&#10;&#10;自動的に生成された説明">
            <a:extLst>
              <a:ext uri="{FF2B5EF4-FFF2-40B4-BE49-F238E27FC236}">
                <a16:creationId xmlns:a16="http://schemas.microsoft.com/office/drawing/2014/main" id="{C8AB20C0-FD05-4366-B4B7-1FFAC1B4C822}"/>
              </a:ext>
            </a:extLst>
          </p:cNvPr>
          <p:cNvPicPr>
            <a:picLocks noChangeAspect="1"/>
          </p:cNvPicPr>
          <p:nvPr/>
        </p:nvPicPr>
        <p:blipFill>
          <a:blip r:embed="rId3"/>
          <a:stretch>
            <a:fillRect/>
          </a:stretch>
        </p:blipFill>
        <p:spPr>
          <a:xfrm>
            <a:off x="5591930" y="2852920"/>
            <a:ext cx="2017425" cy="1184651"/>
          </a:xfrm>
          <a:prstGeom prst="rect">
            <a:avLst/>
          </a:prstGeom>
          <a:effectLst/>
        </p:spPr>
      </p:pic>
      <p:sp>
        <p:nvSpPr>
          <p:cNvPr id="53" name="上下矢印 23">
            <a:extLst>
              <a:ext uri="{FF2B5EF4-FFF2-40B4-BE49-F238E27FC236}">
                <a16:creationId xmlns:a16="http://schemas.microsoft.com/office/drawing/2014/main" id="{3943FF00-1B10-4A5A-AD38-BD1CF9C7F66C}"/>
              </a:ext>
            </a:extLst>
          </p:cNvPr>
          <p:cNvSpPr/>
          <p:nvPr/>
        </p:nvSpPr>
        <p:spPr bwMode="gray">
          <a:xfrm>
            <a:off x="2871711" y="3357641"/>
            <a:ext cx="421529" cy="1266977"/>
          </a:xfrm>
          <a:prstGeom prst="upDownArrow">
            <a:avLst/>
          </a:prstGeom>
          <a:gradFill>
            <a:gsLst>
              <a:gs pos="50000">
                <a:schemeClr val="accent2">
                  <a:lumMod val="20000"/>
                  <a:lumOff val="80000"/>
                </a:schemeClr>
              </a:gs>
              <a:gs pos="75000">
                <a:schemeClr val="accent2">
                  <a:lumMod val="60000"/>
                  <a:lumOff val="40000"/>
                </a:schemeClr>
              </a:gs>
              <a:gs pos="25000">
                <a:schemeClr val="accent2">
                  <a:lumMod val="60000"/>
                  <a:lumOff val="40000"/>
                </a:schemeClr>
              </a:gs>
              <a:gs pos="0">
                <a:schemeClr val="accent2">
                  <a:lumMod val="60000"/>
                  <a:lumOff val="40000"/>
                </a:schemeClr>
              </a:gs>
              <a:gs pos="100000">
                <a:schemeClr val="accent2">
                  <a:lumMod val="60000"/>
                  <a:lumOff val="40000"/>
                </a:schemeClr>
              </a:gs>
            </a:gsLst>
            <a:lin ang="5400000" scaled="1"/>
          </a:gradFill>
          <a:ln>
            <a:noFill/>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dirty="0">
              <a:ln>
                <a:noFill/>
              </a:ln>
              <a:solidFill>
                <a:srgbClr val="000000"/>
              </a:solidFill>
              <a:effectLst/>
              <a:uLnTx/>
              <a:uFillTx/>
              <a:latin typeface="游ゴシック"/>
              <a:ea typeface="游ゴシック"/>
              <a:cs typeface="+mn-cs"/>
            </a:endParaRPr>
          </a:p>
        </p:txBody>
      </p:sp>
      <p:sp>
        <p:nvSpPr>
          <p:cNvPr id="54" name="矢印: 五方向 53">
            <a:extLst>
              <a:ext uri="{FF2B5EF4-FFF2-40B4-BE49-F238E27FC236}">
                <a16:creationId xmlns:a16="http://schemas.microsoft.com/office/drawing/2014/main" id="{4C0048EF-1790-4996-B5EA-E2BDBA767340}"/>
              </a:ext>
            </a:extLst>
          </p:cNvPr>
          <p:cNvSpPr/>
          <p:nvPr/>
        </p:nvSpPr>
        <p:spPr bwMode="auto">
          <a:xfrm>
            <a:off x="449129" y="3078629"/>
            <a:ext cx="4843411" cy="688202"/>
          </a:xfrm>
          <a:prstGeom prst="homePlate">
            <a:avLst/>
          </a:prstGeom>
          <a:solidFill>
            <a:schemeClr val="accent2">
              <a:lumMod val="60000"/>
              <a:lumOff val="40000"/>
            </a:schemeClr>
          </a:solidFill>
          <a:ln>
            <a:noFill/>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FFFFFF"/>
                </a:solidFill>
                <a:effectLst/>
                <a:uLnTx/>
                <a:uFillTx/>
                <a:latin typeface="游ゴシック"/>
                <a:ea typeface="游ゴシック"/>
                <a:cs typeface="+mn-cs"/>
              </a:rPr>
              <a:t>従来のシステム運用プロセス</a:t>
            </a:r>
            <a:endParaRPr kumimoji="1" lang="en-US" altLang="ja-JP" sz="1400" b="0" i="0" u="none" strike="noStrike" kern="1200" cap="none" spc="0" normalizeH="0" baseline="0" noProof="0" dirty="0">
              <a:ln>
                <a:noFill/>
              </a:ln>
              <a:solidFill>
                <a:srgbClr val="FFFFFF"/>
              </a:solidFill>
              <a:effectLst/>
              <a:uLnTx/>
              <a:uFillTx/>
              <a:latin typeface="游ゴシック"/>
              <a:ea typeface="游ゴシック"/>
              <a:cs typeface="+mn-cs"/>
            </a:endParaRPr>
          </a:p>
          <a:p>
            <a:pPr marL="0" marR="0" lvl="0" indent="0" algn="ctr" defTabSz="914377"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FFFFFF"/>
                </a:solidFill>
                <a:effectLst/>
                <a:uLnTx/>
                <a:uFillTx/>
                <a:latin typeface="游ゴシック"/>
                <a:ea typeface="游ゴシック"/>
                <a:cs typeface="+mn-cs"/>
              </a:rPr>
              <a:t>（手作業・非効率）</a:t>
            </a:r>
          </a:p>
        </p:txBody>
      </p:sp>
      <p:sp>
        <p:nvSpPr>
          <p:cNvPr id="55" name="テキスト ボックス 42">
            <a:extLst>
              <a:ext uri="{FF2B5EF4-FFF2-40B4-BE49-F238E27FC236}">
                <a16:creationId xmlns:a16="http://schemas.microsoft.com/office/drawing/2014/main" id="{BA89423C-3989-414C-BD9E-676719CA084D}"/>
              </a:ext>
            </a:extLst>
          </p:cNvPr>
          <p:cNvSpPr txBox="1"/>
          <p:nvPr/>
        </p:nvSpPr>
        <p:spPr>
          <a:xfrm>
            <a:off x="3190763" y="3864164"/>
            <a:ext cx="841897" cy="369332"/>
          </a:xfrm>
          <a:prstGeom prst="rect">
            <a:avLst/>
          </a:prstGeom>
          <a:noFill/>
        </p:spPr>
        <p:txBody>
          <a:bodyPr wrap="none" rtlCol="0">
            <a:sp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marL="0" marR="0" lvl="0" indent="0" algn="l" defTabSz="914377" rtl="0" eaLnBrk="1" fontAlgn="base"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000000">
                    <a:lumMod val="85000"/>
                    <a:lumOff val="15000"/>
                  </a:srgbClr>
                </a:solidFill>
                <a:effectLst/>
                <a:uLnTx/>
                <a:uFillTx/>
                <a:latin typeface="游ゴシック"/>
                <a:ea typeface="游ゴシック"/>
                <a:cs typeface="+mn-cs"/>
              </a:rPr>
              <a:t>棚卸し</a:t>
            </a:r>
          </a:p>
        </p:txBody>
      </p:sp>
      <p:sp>
        <p:nvSpPr>
          <p:cNvPr id="56" name="矢印: 五方向 55">
            <a:extLst>
              <a:ext uri="{FF2B5EF4-FFF2-40B4-BE49-F238E27FC236}">
                <a16:creationId xmlns:a16="http://schemas.microsoft.com/office/drawing/2014/main" id="{8B0688B8-3560-4F23-BF15-461D811F19D6}"/>
              </a:ext>
            </a:extLst>
          </p:cNvPr>
          <p:cNvSpPr/>
          <p:nvPr/>
        </p:nvSpPr>
        <p:spPr bwMode="auto">
          <a:xfrm>
            <a:off x="8044733" y="3080093"/>
            <a:ext cx="3783596" cy="686738"/>
          </a:xfrm>
          <a:prstGeom prst="homePlate">
            <a:avLst/>
          </a:prstGeom>
          <a:solidFill>
            <a:schemeClr val="accent6"/>
          </a:solidFill>
          <a:ln>
            <a:noFill/>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FFFFFF"/>
                </a:solidFill>
                <a:effectLst/>
                <a:uLnTx/>
                <a:uFillTx/>
                <a:latin typeface="游ゴシック"/>
                <a:ea typeface="游ゴシック"/>
                <a:cs typeface="+mn-cs"/>
              </a:rPr>
              <a:t>効率化された運用プロセス</a:t>
            </a:r>
            <a:endParaRPr kumimoji="1" lang="en-US" altLang="ja-JP" sz="1400" b="0" i="0" u="none" strike="noStrike" kern="1200" cap="none" spc="0" normalizeH="0" baseline="0" noProof="0" dirty="0">
              <a:ln>
                <a:noFill/>
              </a:ln>
              <a:solidFill>
                <a:srgbClr val="FFFFFF"/>
              </a:solidFill>
              <a:effectLst/>
              <a:uLnTx/>
              <a:uFillTx/>
              <a:latin typeface="游ゴシック"/>
              <a:ea typeface="游ゴシック"/>
              <a:cs typeface="+mn-cs"/>
            </a:endParaRPr>
          </a:p>
          <a:p>
            <a:pPr marL="0" marR="0" lvl="0" indent="0" algn="ctr" defTabSz="914377"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FFFFFF"/>
                </a:solidFill>
                <a:effectLst/>
                <a:uLnTx/>
                <a:uFillTx/>
                <a:latin typeface="游ゴシック"/>
                <a:ea typeface="游ゴシック"/>
                <a:cs typeface="+mn-cs"/>
              </a:rPr>
              <a:t>（自動・効率的）</a:t>
            </a:r>
          </a:p>
        </p:txBody>
      </p:sp>
      <p:sp>
        <p:nvSpPr>
          <p:cNvPr id="57" name="右矢印 15">
            <a:extLst>
              <a:ext uri="{FF2B5EF4-FFF2-40B4-BE49-F238E27FC236}">
                <a16:creationId xmlns:a16="http://schemas.microsoft.com/office/drawing/2014/main" id="{26001862-DB85-4DC4-8B23-0C8B3AE2B10C}"/>
              </a:ext>
            </a:extLst>
          </p:cNvPr>
          <p:cNvSpPr/>
          <p:nvPr/>
        </p:nvSpPr>
        <p:spPr bwMode="gray">
          <a:xfrm>
            <a:off x="9826809" y="4804231"/>
            <a:ext cx="2001520" cy="958772"/>
          </a:xfrm>
          <a:prstGeom prst="rightArrow">
            <a:avLst>
              <a:gd name="adj1" fmla="val 100000"/>
              <a:gd name="adj2" fmla="val 34907"/>
            </a:avLst>
          </a:prstGeom>
          <a:solidFill>
            <a:schemeClr val="accent3">
              <a:lumMod val="20000"/>
              <a:lumOff val="80000"/>
            </a:schemeClr>
          </a:solidFill>
          <a:ln w="34925">
            <a:solidFill>
              <a:schemeClr val="accent3"/>
            </a:solidFill>
          </a:ln>
          <a:effectLst/>
          <a:scene3d>
            <a:camera prst="orthographicFront"/>
            <a:lightRig rig="threePt" dir="t"/>
          </a:scene3d>
          <a:sp3d/>
        </p:spPr>
        <p:txBody>
          <a:bodyPr rot="0" spcFirstLastPara="0" vert="horz" wrap="none" lIns="91440" tIns="72000" rIns="91440" bIns="3600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000000">
                    <a:lumMod val="75000"/>
                    <a:lumOff val="25000"/>
                  </a:srgbClr>
                </a:solidFill>
                <a:effectLst/>
                <a:uLnTx/>
                <a:uFillTx/>
                <a:latin typeface="游ゴシック"/>
                <a:ea typeface="游ゴシック"/>
                <a:cs typeface="+mn-cs"/>
              </a:rPr>
              <a:t>運用・保守</a:t>
            </a:r>
            <a:endParaRPr kumimoji="1" lang="en-US" altLang="ja-JP" sz="1400" b="0" i="0" u="none" strike="noStrike" kern="1200" cap="none" spc="0" normalizeH="0" baseline="0" noProof="0" dirty="0">
              <a:ln>
                <a:noFill/>
              </a:ln>
              <a:solidFill>
                <a:srgbClr val="000000">
                  <a:lumMod val="75000"/>
                  <a:lumOff val="25000"/>
                </a:srgbClr>
              </a:solidFill>
              <a:effectLst/>
              <a:uLnTx/>
              <a:uFillTx/>
              <a:latin typeface="游ゴシック"/>
              <a:ea typeface="游ゴシック"/>
              <a:cs typeface="+mn-cs"/>
            </a:endParaRPr>
          </a:p>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en-US" altLang="ja-JP" sz="200" b="0" i="0" u="none" strike="noStrike" kern="1200" cap="none" spc="0" normalizeH="0" baseline="0" noProof="0" dirty="0">
              <a:ln>
                <a:noFill/>
              </a:ln>
              <a:solidFill>
                <a:srgbClr val="000000">
                  <a:lumMod val="75000"/>
                  <a:lumOff val="25000"/>
                </a:srgbClr>
              </a:solidFill>
              <a:effectLst/>
              <a:uLnTx/>
              <a:uFillTx/>
              <a:latin typeface="游ゴシック"/>
              <a:ea typeface="游ゴシック"/>
              <a:cs typeface="+mn-cs"/>
            </a:endParaRPr>
          </a:p>
          <a:p>
            <a:pPr marL="0" marR="0" lvl="0" indent="0" algn="ctr" defTabSz="914377"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srgbClr val="000000">
                    <a:lumMod val="75000"/>
                    <a:lumOff val="25000"/>
                  </a:srgbClr>
                </a:solidFill>
                <a:effectLst/>
                <a:uLnTx/>
                <a:uFillTx/>
                <a:latin typeface="游ゴシック"/>
                <a:ea typeface="游ゴシック"/>
                <a:cs typeface="+mn-cs"/>
              </a:rPr>
              <a:t>※</a:t>
            </a:r>
            <a:r>
              <a:rPr kumimoji="1" lang="ja-JP" altLang="en-US" sz="1100" b="0" i="0" u="none" strike="noStrike" kern="1200" cap="none" spc="0" normalizeH="0" baseline="0" noProof="0" dirty="0">
                <a:ln>
                  <a:noFill/>
                </a:ln>
                <a:solidFill>
                  <a:srgbClr val="000000">
                    <a:lumMod val="75000"/>
                    <a:lumOff val="25000"/>
                  </a:srgbClr>
                </a:solidFill>
                <a:effectLst/>
                <a:uLnTx/>
                <a:uFillTx/>
                <a:latin typeface="游ゴシック"/>
                <a:ea typeface="游ゴシック"/>
                <a:cs typeface="+mn-cs"/>
              </a:rPr>
              <a:t>運用保守サポート</a:t>
            </a:r>
            <a:endParaRPr kumimoji="1" lang="en-US" altLang="ja-JP" sz="1100" b="0" i="0" u="none" strike="noStrike" kern="1200" cap="none" spc="0" normalizeH="0" baseline="0" noProof="0" dirty="0">
              <a:ln>
                <a:noFill/>
              </a:ln>
              <a:solidFill>
                <a:srgbClr val="000000">
                  <a:lumMod val="75000"/>
                  <a:lumOff val="25000"/>
                </a:srgbClr>
              </a:solidFill>
              <a:effectLst/>
              <a:uLnTx/>
              <a:uFillTx/>
              <a:latin typeface="游ゴシック"/>
              <a:ea typeface="游ゴシック"/>
              <a:cs typeface="+mn-cs"/>
            </a:endParaRPr>
          </a:p>
          <a:p>
            <a:pPr marL="0" marR="0" lvl="0" indent="0" algn="ctr" defTabSz="914377"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srgbClr val="000000">
                    <a:lumMod val="75000"/>
                    <a:lumOff val="25000"/>
                  </a:srgbClr>
                </a:solidFill>
                <a:effectLst/>
                <a:uLnTx/>
                <a:uFillTx/>
                <a:latin typeface="游ゴシック"/>
                <a:ea typeface="游ゴシック"/>
                <a:cs typeface="+mn-cs"/>
              </a:rPr>
              <a:t>　 での有償サービス</a:t>
            </a:r>
            <a:endParaRPr kumimoji="1" lang="en-US" altLang="ja-JP" sz="1500" b="0" i="0" u="none" strike="noStrike" kern="1200" cap="none" spc="0" normalizeH="0" baseline="0" noProof="0" dirty="0">
              <a:ln>
                <a:noFill/>
              </a:ln>
              <a:solidFill>
                <a:srgbClr val="000000">
                  <a:lumMod val="75000"/>
                  <a:lumOff val="25000"/>
                </a:srgbClr>
              </a:solidFill>
              <a:effectLst/>
              <a:uLnTx/>
              <a:uFillTx/>
              <a:latin typeface="游ゴシック"/>
              <a:ea typeface="游ゴシック"/>
              <a:cs typeface="+mn-cs"/>
            </a:endParaRPr>
          </a:p>
        </p:txBody>
      </p:sp>
      <p:sp>
        <p:nvSpPr>
          <p:cNvPr id="58" name="正方形/長方形 57">
            <a:extLst>
              <a:ext uri="{FF2B5EF4-FFF2-40B4-BE49-F238E27FC236}">
                <a16:creationId xmlns:a16="http://schemas.microsoft.com/office/drawing/2014/main" id="{3FA61371-85A7-4ECD-A681-AD9AE3883D52}"/>
              </a:ext>
            </a:extLst>
          </p:cNvPr>
          <p:cNvSpPr/>
          <p:nvPr/>
        </p:nvSpPr>
        <p:spPr bwMode="auto">
          <a:xfrm>
            <a:off x="1763676" y="4814494"/>
            <a:ext cx="63692" cy="958771"/>
          </a:xfrm>
          <a:prstGeom prst="rect">
            <a:avLst/>
          </a:prstGeom>
          <a:solidFill>
            <a:schemeClr val="accent6">
              <a:lumMod val="75000"/>
              <a:lumOff val="25000"/>
            </a:schemeClr>
          </a:solidFill>
          <a:ln>
            <a:noFill/>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游ゴシック"/>
              <a:ea typeface="游ゴシック"/>
              <a:cs typeface="+mn-cs"/>
            </a:endParaRPr>
          </a:p>
        </p:txBody>
      </p:sp>
      <p:grpSp>
        <p:nvGrpSpPr>
          <p:cNvPr id="59" name="グループ化 58">
            <a:extLst>
              <a:ext uri="{FF2B5EF4-FFF2-40B4-BE49-F238E27FC236}">
                <a16:creationId xmlns:a16="http://schemas.microsoft.com/office/drawing/2014/main" id="{A297DE31-D55E-4B03-B2F0-18A5332FD30E}"/>
              </a:ext>
            </a:extLst>
          </p:cNvPr>
          <p:cNvGrpSpPr>
            <a:grpSpLocks noChangeAspect="1"/>
          </p:cNvGrpSpPr>
          <p:nvPr/>
        </p:nvGrpSpPr>
        <p:grpSpPr>
          <a:xfrm>
            <a:off x="3504416" y="4935611"/>
            <a:ext cx="866527" cy="746516"/>
            <a:chOff x="357020" y="3119663"/>
            <a:chExt cx="3831687" cy="3301016"/>
          </a:xfrm>
          <a:solidFill>
            <a:schemeClr val="tx1"/>
          </a:solidFill>
        </p:grpSpPr>
        <p:pic>
          <p:nvPicPr>
            <p:cNvPr id="72" name="図 71">
              <a:extLst>
                <a:ext uri="{FF2B5EF4-FFF2-40B4-BE49-F238E27FC236}">
                  <a16:creationId xmlns:a16="http://schemas.microsoft.com/office/drawing/2014/main" id="{FB2CC0C6-7A2E-4096-8169-31C3BFBC0D07}"/>
                </a:ext>
              </a:extLst>
            </p:cNvPr>
            <p:cNvPicPr>
              <a:picLocks noChangeAspect="1"/>
            </p:cNvPicPr>
            <p:nvPr/>
          </p:nvPicPr>
          <p:blipFill>
            <a:blip r:embed="rId4"/>
            <a:stretch>
              <a:fillRect/>
            </a:stretch>
          </p:blipFill>
          <p:spPr>
            <a:xfrm>
              <a:off x="357020" y="3119663"/>
              <a:ext cx="3048426" cy="1714740"/>
            </a:xfrm>
            <a:prstGeom prst="rect">
              <a:avLst/>
            </a:prstGeom>
            <a:grpFill/>
            <a:ln>
              <a:solidFill>
                <a:schemeClr val="bg1">
                  <a:lumMod val="50000"/>
                </a:schemeClr>
              </a:solidFill>
            </a:ln>
          </p:spPr>
        </p:pic>
        <p:pic>
          <p:nvPicPr>
            <p:cNvPr id="73" name="図 72">
              <a:extLst>
                <a:ext uri="{FF2B5EF4-FFF2-40B4-BE49-F238E27FC236}">
                  <a16:creationId xmlns:a16="http://schemas.microsoft.com/office/drawing/2014/main" id="{32B5A9F4-A33B-4AFE-A6AD-819F5A04F100}"/>
                </a:ext>
              </a:extLst>
            </p:cNvPr>
            <p:cNvPicPr>
              <a:picLocks noChangeAspect="1"/>
            </p:cNvPicPr>
            <p:nvPr/>
          </p:nvPicPr>
          <p:blipFill>
            <a:blip r:embed="rId5"/>
            <a:stretch>
              <a:fillRect/>
            </a:stretch>
          </p:blipFill>
          <p:spPr>
            <a:xfrm>
              <a:off x="509420" y="3272063"/>
              <a:ext cx="3048426" cy="1714740"/>
            </a:xfrm>
            <a:prstGeom prst="rect">
              <a:avLst/>
            </a:prstGeom>
            <a:grpFill/>
            <a:ln>
              <a:solidFill>
                <a:schemeClr val="bg1">
                  <a:lumMod val="50000"/>
                </a:schemeClr>
              </a:solidFill>
            </a:ln>
          </p:spPr>
        </p:pic>
        <p:pic>
          <p:nvPicPr>
            <p:cNvPr id="74" name="図 73">
              <a:extLst>
                <a:ext uri="{FF2B5EF4-FFF2-40B4-BE49-F238E27FC236}">
                  <a16:creationId xmlns:a16="http://schemas.microsoft.com/office/drawing/2014/main" id="{DEFC8383-D747-4D08-9588-F00FE5AB716B}"/>
                </a:ext>
              </a:extLst>
            </p:cNvPr>
            <p:cNvPicPr>
              <a:picLocks noChangeAspect="1"/>
            </p:cNvPicPr>
            <p:nvPr/>
          </p:nvPicPr>
          <p:blipFill>
            <a:blip r:embed="rId6"/>
            <a:stretch>
              <a:fillRect/>
            </a:stretch>
          </p:blipFill>
          <p:spPr>
            <a:xfrm>
              <a:off x="661820" y="3424463"/>
              <a:ext cx="3048426" cy="1714740"/>
            </a:xfrm>
            <a:prstGeom prst="rect">
              <a:avLst/>
            </a:prstGeom>
            <a:grpFill/>
            <a:ln>
              <a:solidFill>
                <a:schemeClr val="bg1">
                  <a:lumMod val="50000"/>
                </a:schemeClr>
              </a:solidFill>
            </a:ln>
          </p:spPr>
        </p:pic>
        <p:pic>
          <p:nvPicPr>
            <p:cNvPr id="75" name="図 74">
              <a:extLst>
                <a:ext uri="{FF2B5EF4-FFF2-40B4-BE49-F238E27FC236}">
                  <a16:creationId xmlns:a16="http://schemas.microsoft.com/office/drawing/2014/main" id="{935BC2B4-F333-44FC-90AB-88469E9491AF}"/>
                </a:ext>
              </a:extLst>
            </p:cNvPr>
            <p:cNvPicPr>
              <a:picLocks noChangeAspect="1"/>
            </p:cNvPicPr>
            <p:nvPr/>
          </p:nvPicPr>
          <p:blipFill>
            <a:blip r:embed="rId7"/>
            <a:stretch>
              <a:fillRect/>
            </a:stretch>
          </p:blipFill>
          <p:spPr>
            <a:xfrm>
              <a:off x="814220" y="3576863"/>
              <a:ext cx="3048426" cy="1714740"/>
            </a:xfrm>
            <a:prstGeom prst="rect">
              <a:avLst/>
            </a:prstGeom>
            <a:grpFill/>
            <a:ln>
              <a:solidFill>
                <a:schemeClr val="bg1">
                  <a:lumMod val="50000"/>
                </a:schemeClr>
              </a:solidFill>
            </a:ln>
          </p:spPr>
        </p:pic>
        <p:pic>
          <p:nvPicPr>
            <p:cNvPr id="76" name="図 75">
              <a:extLst>
                <a:ext uri="{FF2B5EF4-FFF2-40B4-BE49-F238E27FC236}">
                  <a16:creationId xmlns:a16="http://schemas.microsoft.com/office/drawing/2014/main" id="{80E03D2B-EF33-4E8A-BAA5-89B40A306DE4}"/>
                </a:ext>
              </a:extLst>
            </p:cNvPr>
            <p:cNvPicPr>
              <a:picLocks noChangeAspect="1"/>
            </p:cNvPicPr>
            <p:nvPr/>
          </p:nvPicPr>
          <p:blipFill>
            <a:blip r:embed="rId8"/>
            <a:stretch>
              <a:fillRect/>
            </a:stretch>
          </p:blipFill>
          <p:spPr>
            <a:xfrm>
              <a:off x="966620" y="3729263"/>
              <a:ext cx="3048426" cy="1714740"/>
            </a:xfrm>
            <a:prstGeom prst="rect">
              <a:avLst/>
            </a:prstGeom>
            <a:grpFill/>
            <a:ln>
              <a:solidFill>
                <a:schemeClr val="bg1">
                  <a:lumMod val="50000"/>
                </a:schemeClr>
              </a:solidFill>
            </a:ln>
          </p:spPr>
        </p:pic>
        <p:sp>
          <p:nvSpPr>
            <p:cNvPr id="77" name="テキスト ボックス 18">
              <a:extLst>
                <a:ext uri="{FF2B5EF4-FFF2-40B4-BE49-F238E27FC236}">
                  <a16:creationId xmlns:a16="http://schemas.microsoft.com/office/drawing/2014/main" id="{5E5D4FB4-61ED-4E03-8ED4-B823EB8E9D19}"/>
                </a:ext>
              </a:extLst>
            </p:cNvPr>
            <p:cNvSpPr txBox="1"/>
            <p:nvPr/>
          </p:nvSpPr>
          <p:spPr>
            <a:xfrm>
              <a:off x="1160580" y="5536054"/>
              <a:ext cx="3028127" cy="884625"/>
            </a:xfrm>
            <a:prstGeom prst="rect">
              <a:avLst/>
            </a:prstGeom>
            <a:noFill/>
          </p:spPr>
          <p:txBody>
            <a:bodyPr wrap="none" rtlCol="0">
              <a:sp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1" lang="en-US" altLang="ja-JP" sz="700" b="1" i="0" u="none" strike="noStrike" kern="1200" cap="none" spc="0" normalizeH="0" baseline="0" noProof="0" dirty="0">
                  <a:ln>
                    <a:noFill/>
                  </a:ln>
                  <a:solidFill>
                    <a:srgbClr val="FFFFFF"/>
                  </a:solidFill>
                  <a:effectLst/>
                  <a:uLnTx/>
                  <a:uFillTx/>
                  <a:latin typeface="游ゴシック"/>
                  <a:ea typeface="游ゴシック"/>
                  <a:cs typeface="+mn-cs"/>
                </a:rPr>
                <a:t>5</a:t>
              </a:r>
              <a:r>
                <a:rPr kumimoji="1" lang="ja-JP" altLang="en-US" sz="700" b="1" i="0" u="none" strike="noStrike" kern="1200" cap="none" spc="0" normalizeH="0" baseline="0" noProof="0" dirty="0" err="1">
                  <a:ln>
                    <a:noFill/>
                  </a:ln>
                  <a:solidFill>
                    <a:srgbClr val="FFFFFF"/>
                  </a:solidFill>
                  <a:effectLst/>
                  <a:uLnTx/>
                  <a:uFillTx/>
                  <a:latin typeface="游ゴシック"/>
                  <a:ea typeface="游ゴシック"/>
                  <a:cs typeface="+mn-cs"/>
                </a:rPr>
                <a:t>つの</a:t>
              </a:r>
              <a:r>
                <a:rPr kumimoji="1" lang="ja-JP" altLang="en-US" sz="700" b="1" i="0" u="none" strike="noStrike" kern="1200" cap="none" spc="0" normalizeH="0" baseline="0" noProof="0" dirty="0">
                  <a:ln>
                    <a:noFill/>
                  </a:ln>
                  <a:solidFill>
                    <a:srgbClr val="FFFFFF"/>
                  </a:solidFill>
                  <a:effectLst/>
                  <a:uLnTx/>
                  <a:uFillTx/>
                  <a:latin typeface="游ゴシック"/>
                  <a:ea typeface="游ゴシック"/>
                  <a:cs typeface="+mn-cs"/>
                </a:rPr>
                <a:t>タスク</a:t>
              </a:r>
            </a:p>
          </p:txBody>
        </p:sp>
      </p:grpSp>
      <p:grpSp>
        <p:nvGrpSpPr>
          <p:cNvPr id="60" name="グループ化 59">
            <a:extLst>
              <a:ext uri="{FF2B5EF4-FFF2-40B4-BE49-F238E27FC236}">
                <a16:creationId xmlns:a16="http://schemas.microsoft.com/office/drawing/2014/main" id="{26DA78E2-DE82-4770-9DA5-E4F32983D1BC}"/>
              </a:ext>
            </a:extLst>
          </p:cNvPr>
          <p:cNvGrpSpPr>
            <a:grpSpLocks noChangeAspect="1"/>
          </p:cNvGrpSpPr>
          <p:nvPr/>
        </p:nvGrpSpPr>
        <p:grpSpPr>
          <a:xfrm>
            <a:off x="5927926" y="4941400"/>
            <a:ext cx="967445" cy="778077"/>
            <a:chOff x="4247340" y="3132522"/>
            <a:chExt cx="3768402" cy="3030786"/>
          </a:xfrm>
        </p:grpSpPr>
        <p:pic>
          <p:nvPicPr>
            <p:cNvPr id="66" name="図 65">
              <a:extLst>
                <a:ext uri="{FF2B5EF4-FFF2-40B4-BE49-F238E27FC236}">
                  <a16:creationId xmlns:a16="http://schemas.microsoft.com/office/drawing/2014/main" id="{CB73F4C1-B0E2-4BE5-B93B-452853B612B0}"/>
                </a:ext>
              </a:extLst>
            </p:cNvPr>
            <p:cNvPicPr>
              <a:picLocks noChangeAspect="1"/>
            </p:cNvPicPr>
            <p:nvPr/>
          </p:nvPicPr>
          <p:blipFill>
            <a:blip r:embed="rId9"/>
            <a:stretch>
              <a:fillRect/>
            </a:stretch>
          </p:blipFill>
          <p:spPr>
            <a:xfrm>
              <a:off x="4247340" y="3132522"/>
              <a:ext cx="3048426" cy="1714740"/>
            </a:xfrm>
            <a:prstGeom prst="rect">
              <a:avLst/>
            </a:prstGeom>
            <a:ln>
              <a:solidFill>
                <a:schemeClr val="bg1">
                  <a:lumMod val="50000"/>
                </a:schemeClr>
              </a:solidFill>
            </a:ln>
          </p:spPr>
        </p:pic>
        <p:pic>
          <p:nvPicPr>
            <p:cNvPr id="67" name="図 66">
              <a:extLst>
                <a:ext uri="{FF2B5EF4-FFF2-40B4-BE49-F238E27FC236}">
                  <a16:creationId xmlns:a16="http://schemas.microsoft.com/office/drawing/2014/main" id="{1910E5FE-06EB-4ADC-A8EA-2153C7593C2D}"/>
                </a:ext>
              </a:extLst>
            </p:cNvPr>
            <p:cNvPicPr>
              <a:picLocks noChangeAspect="1"/>
            </p:cNvPicPr>
            <p:nvPr/>
          </p:nvPicPr>
          <p:blipFill>
            <a:blip r:embed="rId10"/>
            <a:stretch>
              <a:fillRect/>
            </a:stretch>
          </p:blipFill>
          <p:spPr>
            <a:xfrm>
              <a:off x="4415216" y="3272471"/>
              <a:ext cx="3048426" cy="1714740"/>
            </a:xfrm>
            <a:prstGeom prst="rect">
              <a:avLst/>
            </a:prstGeom>
            <a:ln>
              <a:solidFill>
                <a:schemeClr val="bg1">
                  <a:lumMod val="50000"/>
                </a:schemeClr>
              </a:solidFill>
            </a:ln>
          </p:spPr>
        </p:pic>
        <p:pic>
          <p:nvPicPr>
            <p:cNvPr id="68" name="図 67">
              <a:extLst>
                <a:ext uri="{FF2B5EF4-FFF2-40B4-BE49-F238E27FC236}">
                  <a16:creationId xmlns:a16="http://schemas.microsoft.com/office/drawing/2014/main" id="{19E23B63-CB0F-4FC5-BBE5-3E5E13E88366}"/>
                </a:ext>
              </a:extLst>
            </p:cNvPr>
            <p:cNvPicPr>
              <a:picLocks noChangeAspect="1"/>
            </p:cNvPicPr>
            <p:nvPr/>
          </p:nvPicPr>
          <p:blipFill>
            <a:blip r:embed="rId11"/>
            <a:stretch>
              <a:fillRect/>
            </a:stretch>
          </p:blipFill>
          <p:spPr>
            <a:xfrm>
              <a:off x="4605956" y="3416777"/>
              <a:ext cx="3048426" cy="1714740"/>
            </a:xfrm>
            <a:prstGeom prst="rect">
              <a:avLst/>
            </a:prstGeom>
            <a:ln>
              <a:solidFill>
                <a:schemeClr val="bg1">
                  <a:lumMod val="50000"/>
                </a:schemeClr>
              </a:solidFill>
            </a:ln>
          </p:spPr>
        </p:pic>
        <p:pic>
          <p:nvPicPr>
            <p:cNvPr id="69" name="図 68">
              <a:extLst>
                <a:ext uri="{FF2B5EF4-FFF2-40B4-BE49-F238E27FC236}">
                  <a16:creationId xmlns:a16="http://schemas.microsoft.com/office/drawing/2014/main" id="{DC63A372-C087-4675-AA0C-3BF887564B04}"/>
                </a:ext>
              </a:extLst>
            </p:cNvPr>
            <p:cNvPicPr>
              <a:picLocks noChangeAspect="1"/>
            </p:cNvPicPr>
            <p:nvPr/>
          </p:nvPicPr>
          <p:blipFill>
            <a:blip r:embed="rId12"/>
            <a:stretch>
              <a:fillRect/>
            </a:stretch>
          </p:blipFill>
          <p:spPr>
            <a:xfrm>
              <a:off x="4776836" y="3573020"/>
              <a:ext cx="3048426" cy="1714740"/>
            </a:xfrm>
            <a:prstGeom prst="rect">
              <a:avLst/>
            </a:prstGeom>
            <a:ln>
              <a:solidFill>
                <a:schemeClr val="bg1">
                  <a:lumMod val="50000"/>
                </a:schemeClr>
              </a:solidFill>
            </a:ln>
          </p:spPr>
        </p:pic>
        <p:pic>
          <p:nvPicPr>
            <p:cNvPr id="70" name="図 69">
              <a:extLst>
                <a:ext uri="{FF2B5EF4-FFF2-40B4-BE49-F238E27FC236}">
                  <a16:creationId xmlns:a16="http://schemas.microsoft.com/office/drawing/2014/main" id="{1860C49B-61FF-4592-BFB7-455A824CD6BB}"/>
                </a:ext>
              </a:extLst>
            </p:cNvPr>
            <p:cNvPicPr>
              <a:picLocks noChangeAspect="1"/>
            </p:cNvPicPr>
            <p:nvPr/>
          </p:nvPicPr>
          <p:blipFill>
            <a:blip r:embed="rId13"/>
            <a:stretch>
              <a:fillRect/>
            </a:stretch>
          </p:blipFill>
          <p:spPr>
            <a:xfrm>
              <a:off x="4943840" y="3729263"/>
              <a:ext cx="3048426" cy="1714740"/>
            </a:xfrm>
            <a:prstGeom prst="rect">
              <a:avLst/>
            </a:prstGeom>
            <a:ln>
              <a:solidFill>
                <a:schemeClr val="bg1">
                  <a:lumMod val="50000"/>
                </a:schemeClr>
              </a:solidFill>
            </a:ln>
          </p:spPr>
        </p:pic>
        <p:sp>
          <p:nvSpPr>
            <p:cNvPr id="71" name="テキスト ボックス 26">
              <a:extLst>
                <a:ext uri="{FF2B5EF4-FFF2-40B4-BE49-F238E27FC236}">
                  <a16:creationId xmlns:a16="http://schemas.microsoft.com/office/drawing/2014/main" id="{8096BA96-59E5-4599-A844-66E2AE0378DD}"/>
                </a:ext>
              </a:extLst>
            </p:cNvPr>
            <p:cNvSpPr txBox="1"/>
            <p:nvPr/>
          </p:nvSpPr>
          <p:spPr>
            <a:xfrm>
              <a:off x="5348290" y="5384050"/>
              <a:ext cx="2667452" cy="779258"/>
            </a:xfrm>
            <a:prstGeom prst="rect">
              <a:avLst/>
            </a:prstGeom>
            <a:noFill/>
          </p:spPr>
          <p:txBody>
            <a:bodyPr wrap="none" rtlCol="0">
              <a:sp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1" lang="en-US" altLang="ja-JP" sz="700" b="1" i="0" u="none" strike="noStrike" kern="1200" cap="none" spc="0" normalizeH="0" baseline="0" noProof="0" dirty="0">
                  <a:ln>
                    <a:noFill/>
                  </a:ln>
                  <a:solidFill>
                    <a:srgbClr val="FFFFFF"/>
                  </a:solidFill>
                  <a:effectLst/>
                  <a:uLnTx/>
                  <a:uFillTx/>
                  <a:latin typeface="游ゴシック"/>
                  <a:ea typeface="游ゴシック"/>
                  <a:cs typeface="+mn-cs"/>
                </a:rPr>
                <a:t>5</a:t>
              </a:r>
              <a:r>
                <a:rPr kumimoji="1" lang="ja-JP" altLang="en-US" sz="700" b="1" i="0" u="none" strike="noStrike" kern="1200" cap="none" spc="0" normalizeH="0" baseline="0" noProof="0" dirty="0" err="1">
                  <a:ln>
                    <a:noFill/>
                  </a:ln>
                  <a:solidFill>
                    <a:srgbClr val="FFFFFF"/>
                  </a:solidFill>
                  <a:effectLst/>
                  <a:uLnTx/>
                  <a:uFillTx/>
                  <a:latin typeface="游ゴシック"/>
                  <a:ea typeface="游ゴシック"/>
                  <a:cs typeface="+mn-cs"/>
                </a:rPr>
                <a:t>つの</a:t>
              </a:r>
              <a:r>
                <a:rPr kumimoji="1" lang="ja-JP" altLang="en-US" sz="700" b="1" i="0" u="none" strike="noStrike" kern="1200" cap="none" spc="0" normalizeH="0" baseline="0" noProof="0" dirty="0">
                  <a:ln>
                    <a:noFill/>
                  </a:ln>
                  <a:solidFill>
                    <a:srgbClr val="FFFFFF"/>
                  </a:solidFill>
                  <a:effectLst/>
                  <a:uLnTx/>
                  <a:uFillTx/>
                  <a:latin typeface="游ゴシック"/>
                  <a:ea typeface="游ゴシック"/>
                  <a:cs typeface="+mn-cs"/>
                </a:rPr>
                <a:t>タスク</a:t>
              </a:r>
            </a:p>
          </p:txBody>
        </p:sp>
      </p:grpSp>
      <p:grpSp>
        <p:nvGrpSpPr>
          <p:cNvPr id="61" name="グループ化 60">
            <a:extLst>
              <a:ext uri="{FF2B5EF4-FFF2-40B4-BE49-F238E27FC236}">
                <a16:creationId xmlns:a16="http://schemas.microsoft.com/office/drawing/2014/main" id="{78BC4112-1B05-418D-96C9-48FA3F09281C}"/>
              </a:ext>
            </a:extLst>
          </p:cNvPr>
          <p:cNvGrpSpPr>
            <a:grpSpLocks noChangeAspect="1"/>
          </p:cNvGrpSpPr>
          <p:nvPr/>
        </p:nvGrpSpPr>
        <p:grpSpPr>
          <a:xfrm>
            <a:off x="8633548" y="4958375"/>
            <a:ext cx="892015" cy="697774"/>
            <a:chOff x="8449346" y="3573020"/>
            <a:chExt cx="3215433" cy="2515255"/>
          </a:xfrm>
        </p:grpSpPr>
        <p:pic>
          <p:nvPicPr>
            <p:cNvPr id="63" name="図 62">
              <a:extLst>
                <a:ext uri="{FF2B5EF4-FFF2-40B4-BE49-F238E27FC236}">
                  <a16:creationId xmlns:a16="http://schemas.microsoft.com/office/drawing/2014/main" id="{660CA722-91DF-4C14-A244-5F532BD36783}"/>
                </a:ext>
              </a:extLst>
            </p:cNvPr>
            <p:cNvPicPr>
              <a:picLocks noChangeAspect="1"/>
            </p:cNvPicPr>
            <p:nvPr/>
          </p:nvPicPr>
          <p:blipFill>
            <a:blip r:embed="rId14"/>
            <a:stretch>
              <a:fillRect/>
            </a:stretch>
          </p:blipFill>
          <p:spPr>
            <a:xfrm>
              <a:off x="8449346" y="3573020"/>
              <a:ext cx="3048426" cy="1714740"/>
            </a:xfrm>
            <a:prstGeom prst="rect">
              <a:avLst/>
            </a:prstGeom>
            <a:ln>
              <a:solidFill>
                <a:schemeClr val="bg1">
                  <a:lumMod val="50000"/>
                </a:schemeClr>
              </a:solidFill>
            </a:ln>
          </p:spPr>
        </p:pic>
        <p:pic>
          <p:nvPicPr>
            <p:cNvPr id="64" name="図 63">
              <a:extLst>
                <a:ext uri="{FF2B5EF4-FFF2-40B4-BE49-F238E27FC236}">
                  <a16:creationId xmlns:a16="http://schemas.microsoft.com/office/drawing/2014/main" id="{1DE9AF70-C1D4-4D27-A2F9-5AAD416A78AF}"/>
                </a:ext>
              </a:extLst>
            </p:cNvPr>
            <p:cNvPicPr>
              <a:picLocks noChangeAspect="1"/>
            </p:cNvPicPr>
            <p:nvPr/>
          </p:nvPicPr>
          <p:blipFill>
            <a:blip r:embed="rId15"/>
            <a:stretch>
              <a:fillRect/>
            </a:stretch>
          </p:blipFill>
          <p:spPr>
            <a:xfrm>
              <a:off x="8616350" y="3729263"/>
              <a:ext cx="3048426" cy="1714740"/>
            </a:xfrm>
            <a:prstGeom prst="rect">
              <a:avLst/>
            </a:prstGeom>
            <a:ln>
              <a:solidFill>
                <a:schemeClr val="bg1">
                  <a:lumMod val="50000"/>
                </a:schemeClr>
              </a:solidFill>
            </a:ln>
          </p:spPr>
        </p:pic>
        <p:sp>
          <p:nvSpPr>
            <p:cNvPr id="65" name="テキスト ボックス 31">
              <a:extLst>
                <a:ext uri="{FF2B5EF4-FFF2-40B4-BE49-F238E27FC236}">
                  <a16:creationId xmlns:a16="http://schemas.microsoft.com/office/drawing/2014/main" id="{1B1C1848-F2CD-4456-A1C4-8DE72BB70BB1}"/>
                </a:ext>
              </a:extLst>
            </p:cNvPr>
            <p:cNvSpPr txBox="1"/>
            <p:nvPr/>
          </p:nvSpPr>
          <p:spPr>
            <a:xfrm>
              <a:off x="9196280" y="5367140"/>
              <a:ext cx="2468499" cy="721135"/>
            </a:xfrm>
            <a:prstGeom prst="rect">
              <a:avLst/>
            </a:prstGeom>
            <a:noFill/>
          </p:spPr>
          <p:txBody>
            <a:bodyPr wrap="none" rtlCol="0">
              <a:sp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1" lang="en-US" altLang="ja-JP" sz="700" b="1" i="0" u="none" strike="noStrike" kern="1200" cap="none" spc="0" normalizeH="0" baseline="0" noProof="0" dirty="0">
                  <a:ln>
                    <a:noFill/>
                  </a:ln>
                  <a:solidFill>
                    <a:srgbClr val="FFFFFF"/>
                  </a:solidFill>
                  <a:effectLst/>
                  <a:uLnTx/>
                  <a:uFillTx/>
                  <a:latin typeface="游ゴシック"/>
                  <a:ea typeface="游ゴシック"/>
                  <a:cs typeface="+mn-cs"/>
                </a:rPr>
                <a:t>2</a:t>
              </a:r>
              <a:r>
                <a:rPr kumimoji="1" lang="ja-JP" altLang="en-US" sz="700" b="1" i="0" u="none" strike="noStrike" kern="1200" cap="none" spc="0" normalizeH="0" baseline="0" noProof="0" dirty="0" err="1">
                  <a:ln>
                    <a:noFill/>
                  </a:ln>
                  <a:solidFill>
                    <a:srgbClr val="FFFFFF"/>
                  </a:solidFill>
                  <a:effectLst/>
                  <a:uLnTx/>
                  <a:uFillTx/>
                  <a:latin typeface="游ゴシック"/>
                  <a:ea typeface="游ゴシック"/>
                  <a:cs typeface="+mn-cs"/>
                </a:rPr>
                <a:t>つの</a:t>
              </a:r>
              <a:r>
                <a:rPr kumimoji="1" lang="ja-JP" altLang="en-US" sz="700" b="1" i="0" u="none" strike="noStrike" kern="1200" cap="none" spc="0" normalizeH="0" baseline="0" noProof="0" dirty="0">
                  <a:ln>
                    <a:noFill/>
                  </a:ln>
                  <a:solidFill>
                    <a:srgbClr val="FFFFFF"/>
                  </a:solidFill>
                  <a:effectLst/>
                  <a:uLnTx/>
                  <a:uFillTx/>
                  <a:latin typeface="游ゴシック"/>
                  <a:ea typeface="游ゴシック"/>
                  <a:cs typeface="+mn-cs"/>
                </a:rPr>
                <a:t>タスク</a:t>
              </a:r>
            </a:p>
          </p:txBody>
        </p:sp>
      </p:grpSp>
      <p:sp>
        <p:nvSpPr>
          <p:cNvPr id="62" name="テキスト ボックス 50">
            <a:extLst>
              <a:ext uri="{FF2B5EF4-FFF2-40B4-BE49-F238E27FC236}">
                <a16:creationId xmlns:a16="http://schemas.microsoft.com/office/drawing/2014/main" id="{DA0850A4-72A3-4643-B950-A54A678F7F5A}"/>
              </a:ext>
            </a:extLst>
          </p:cNvPr>
          <p:cNvSpPr txBox="1"/>
          <p:nvPr/>
        </p:nvSpPr>
        <p:spPr>
          <a:xfrm>
            <a:off x="4553785" y="4432044"/>
            <a:ext cx="2433680" cy="400110"/>
          </a:xfrm>
          <a:prstGeom prst="rect">
            <a:avLst/>
          </a:prstGeom>
          <a:noFill/>
        </p:spPr>
        <p:txBody>
          <a:bodyPr wrap="none" rtlCol="0">
            <a:sp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marL="0" marR="0" lvl="0" indent="0" algn="l" defTabSz="914377" rtl="0" eaLnBrk="1" fontAlgn="base"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srgbClr val="1E32A5"/>
                </a:solidFill>
                <a:effectLst/>
                <a:uLnTx/>
                <a:uFillTx/>
                <a:latin typeface="游ゴシック"/>
                <a:ea typeface="游ゴシック"/>
                <a:cs typeface="+mn-cs"/>
              </a:rPr>
              <a:t>「</a:t>
            </a:r>
            <a:r>
              <a:rPr kumimoji="1" lang="en-US" altLang="ja-JP" sz="2000" b="1" i="0" u="none" strike="noStrike" kern="1200" cap="none" spc="0" normalizeH="0" baseline="0" noProof="0" dirty="0">
                <a:ln>
                  <a:noFill/>
                </a:ln>
                <a:solidFill>
                  <a:srgbClr val="1E32A5"/>
                </a:solidFill>
                <a:effectLst/>
                <a:uLnTx/>
                <a:uFillTx/>
                <a:latin typeface="游ゴシック"/>
                <a:ea typeface="游ゴシック"/>
                <a:cs typeface="+mn-cs"/>
              </a:rPr>
              <a:t>PSSO</a:t>
            </a:r>
            <a:r>
              <a:rPr kumimoji="1" lang="ja-JP" altLang="en-US" sz="2000" b="1" i="0" u="none" strike="noStrike" kern="1200" cap="none" spc="0" normalizeH="0" baseline="0" noProof="0" dirty="0">
                <a:ln>
                  <a:noFill/>
                </a:ln>
                <a:solidFill>
                  <a:srgbClr val="1E32A5"/>
                </a:solidFill>
                <a:effectLst/>
                <a:uLnTx/>
                <a:uFillTx/>
                <a:latin typeface="游ゴシック"/>
                <a:ea typeface="游ゴシック"/>
                <a:cs typeface="+mn-cs"/>
              </a:rPr>
              <a:t>」メソッド</a:t>
            </a:r>
          </a:p>
        </p:txBody>
      </p:sp>
      <p:sp>
        <p:nvSpPr>
          <p:cNvPr id="78" name="吹き出し: 四角形 77">
            <a:extLst>
              <a:ext uri="{FF2B5EF4-FFF2-40B4-BE49-F238E27FC236}">
                <a16:creationId xmlns:a16="http://schemas.microsoft.com/office/drawing/2014/main" id="{9FBED0E6-74FF-4185-820C-880BBA901219}"/>
              </a:ext>
            </a:extLst>
          </p:cNvPr>
          <p:cNvSpPr/>
          <p:nvPr/>
        </p:nvSpPr>
        <p:spPr bwMode="auto">
          <a:xfrm>
            <a:off x="295486" y="4233496"/>
            <a:ext cx="11664950" cy="1676134"/>
          </a:xfrm>
          <a:prstGeom prst="wedgeRectCallout">
            <a:avLst>
              <a:gd name="adj1" fmla="val 7996"/>
              <a:gd name="adj2" fmla="val -65345"/>
            </a:avLst>
          </a:prstGeom>
          <a:noFill/>
          <a:ln w="22225">
            <a:solidFill>
              <a:srgbClr val="00B0F0"/>
            </a:solid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游ゴシック"/>
              <a:ea typeface="游ゴシック"/>
              <a:cs typeface="+mn-cs"/>
            </a:endParaRPr>
          </a:p>
        </p:txBody>
      </p:sp>
    </p:spTree>
    <p:extLst>
      <p:ext uri="{BB962C8B-B14F-4D97-AF65-F5344CB8AC3E}">
        <p14:creationId xmlns:p14="http://schemas.microsoft.com/office/powerpoint/2010/main" val="1838367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p:cNvSpPr/>
          <p:nvPr/>
        </p:nvSpPr>
        <p:spPr bwMode="auto">
          <a:xfrm>
            <a:off x="3013449" y="1312061"/>
            <a:ext cx="8937252" cy="514394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ja-JP" altLang="en-US" sz="1867" b="1" dirty="0">
                <a:latin typeface="+mj-ea"/>
                <a:ea typeface="+mj-ea"/>
              </a:rPr>
              <a:t>ジョブフローに対して、「対象機器」と具体的な「設定値」を関連付けるものがオペレーションです。以下に、ファイルをサーバに転送するだけの、シンプルなジョブフローの実行を考えてみます。</a:t>
            </a:r>
            <a:endParaRPr lang="en-US" altLang="ja-JP" sz="1867" b="1" dirty="0">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r>
              <a:rPr lang="ja-JP" altLang="en-US" sz="1867" b="1" dirty="0">
                <a:solidFill>
                  <a:schemeClr val="tx1"/>
                </a:solidFill>
                <a:latin typeface="+mj-ea"/>
                <a:ea typeface="+mj-ea"/>
              </a:rPr>
              <a:t>ジョブフローに対し、オペレーションにより「対象機器」と「転送元」と「転送先」が関連付けられています。上記の組み合わせでは</a:t>
            </a:r>
            <a:r>
              <a:rPr lang="en-US" altLang="ja-JP" sz="1867" b="1" dirty="0">
                <a:solidFill>
                  <a:schemeClr val="tx1"/>
                </a:solidFill>
                <a:latin typeface="+mj-ea"/>
                <a:ea typeface="+mj-ea"/>
              </a:rPr>
              <a:t>webserver</a:t>
            </a:r>
            <a:r>
              <a:rPr lang="ja-JP" altLang="en-US" sz="1867" b="1" dirty="0">
                <a:solidFill>
                  <a:schemeClr val="tx1"/>
                </a:solidFill>
                <a:latin typeface="+mj-ea"/>
                <a:ea typeface="+mj-ea"/>
              </a:rPr>
              <a:t>に</a:t>
            </a:r>
            <a:r>
              <a:rPr lang="en-US" altLang="ja-JP" sz="1867" b="1" dirty="0">
                <a:solidFill>
                  <a:schemeClr val="tx1"/>
                </a:solidFill>
                <a:latin typeface="+mj-ea"/>
                <a:ea typeface="+mj-ea"/>
              </a:rPr>
              <a:t>data.txt</a:t>
            </a:r>
            <a:r>
              <a:rPr lang="ja-JP" altLang="en-US" sz="1867" b="1" dirty="0">
                <a:solidFill>
                  <a:schemeClr val="tx1"/>
                </a:solidFill>
                <a:latin typeface="+mj-ea"/>
                <a:ea typeface="+mj-ea"/>
              </a:rPr>
              <a:t>が配置されます。</a:t>
            </a:r>
            <a:endParaRPr lang="en-US" altLang="ja-JP" sz="1867" b="1" dirty="0">
              <a:solidFill>
                <a:schemeClr val="tx1"/>
              </a:solidFill>
              <a:latin typeface="+mj-ea"/>
              <a:ea typeface="+mj-ea"/>
            </a:endParaRPr>
          </a:p>
          <a:p>
            <a:endParaRPr lang="en-US" altLang="ja-JP" sz="1067" b="1" dirty="0">
              <a:solidFill>
                <a:schemeClr val="tx1"/>
              </a:solidFill>
              <a:latin typeface="+mj-ea"/>
              <a:ea typeface="+mj-ea"/>
            </a:endParaRPr>
          </a:p>
          <a:p>
            <a:r>
              <a:rPr lang="ja-JP" altLang="en-US" sz="1867" b="1" dirty="0">
                <a:solidFill>
                  <a:schemeClr val="tx1"/>
                </a:solidFill>
                <a:latin typeface="+mj-ea"/>
                <a:ea typeface="+mj-ea"/>
              </a:rPr>
              <a:t>ここで、オペレーションを別のものに切り替えることにより、様々な機器に対して、様々なファイルを転送することができます。</a:t>
            </a:r>
            <a:endParaRPr lang="en-US" altLang="ja-JP" sz="1867" b="1" dirty="0">
              <a:solidFill>
                <a:schemeClr val="tx1"/>
              </a:solidFill>
              <a:latin typeface="+mj-ea"/>
              <a:ea typeface="+mj-ea"/>
            </a:endParaRPr>
          </a:p>
        </p:txBody>
      </p:sp>
      <p:sp>
        <p:nvSpPr>
          <p:cNvPr id="2" name="タイトル 1"/>
          <p:cNvSpPr>
            <a:spLocks noGrp="1"/>
          </p:cNvSpPr>
          <p:nvPr>
            <p:ph type="title"/>
          </p:nvPr>
        </p:nvSpPr>
        <p:spPr/>
        <p:txBody>
          <a:bodyPr/>
          <a:lstStyle/>
          <a:p>
            <a:r>
              <a:rPr lang="en-US" altLang="ja-JP" dirty="0"/>
              <a:t>Step 2</a:t>
            </a:r>
            <a:r>
              <a:rPr lang="ja-JP" altLang="en-US" dirty="0"/>
              <a:t>：自動実行の実現</a:t>
            </a:r>
            <a:endParaRPr kumimoji="1" lang="ja-JP" altLang="en-US" dirty="0"/>
          </a:p>
        </p:txBody>
      </p:sp>
      <p:graphicFrame>
        <p:nvGraphicFramePr>
          <p:cNvPr id="79" name="表 78"/>
          <p:cNvGraphicFramePr>
            <a:graphicFrameLocks noGrp="1"/>
          </p:cNvGraphicFramePr>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a:latin typeface="Meiryo UI" panose="020B0604030504040204" pitchFamily="50" charset="-128"/>
                          <a:ea typeface="Meiryo UI" panose="020B0604030504040204" pitchFamily="50" charset="-128"/>
                          <a:cs typeface="Meiryo UI" panose="020B0604030504040204" pitchFamily="50" charset="-128"/>
                        </a:rPr>
                        <a:t>実施するタスク</a:t>
                      </a: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80" name="下矢印 179"/>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3" name="下矢印 182"/>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5" name="下矢印 184"/>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下矢印 16"/>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6" name="角丸四角形 15"/>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自動化対象となる作業の分類</a:t>
            </a:r>
          </a:p>
        </p:txBody>
      </p:sp>
      <p:sp>
        <p:nvSpPr>
          <p:cNvPr id="21" name="角丸四角形 20"/>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作業の詳細化</a:t>
            </a:r>
          </a:p>
        </p:txBody>
      </p:sp>
      <p:sp>
        <p:nvSpPr>
          <p:cNvPr id="98" name="角丸四角形 97"/>
          <p:cNvSpPr/>
          <p:nvPr/>
        </p:nvSpPr>
        <p:spPr bwMode="auto">
          <a:xfrm>
            <a:off x="417962" y="3325221"/>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Ansible</a:t>
            </a:r>
            <a:r>
              <a:rPr lang="ja-JP" altLang="en-US" sz="1600" b="1" dirty="0"/>
              <a:t>資材準備</a:t>
            </a:r>
            <a:endParaRPr lang="en-US" altLang="ja-JP" sz="1600" b="1" dirty="0"/>
          </a:p>
          <a:p>
            <a:pPr algn="ctr"/>
            <a:r>
              <a:rPr lang="en-US" altLang="ja-JP" sz="1600" b="1" dirty="0"/>
              <a:t>(Playbook</a:t>
            </a:r>
            <a:r>
              <a:rPr lang="ja-JP" altLang="en-US" sz="1600" b="1" dirty="0"/>
              <a:t>等</a:t>
            </a:r>
            <a:r>
              <a:rPr lang="en-US" altLang="ja-JP" sz="1600" b="1" dirty="0"/>
              <a:t>)</a:t>
            </a:r>
          </a:p>
        </p:txBody>
      </p:sp>
      <p:sp>
        <p:nvSpPr>
          <p:cNvPr id="45" name="正方形/長方形 44"/>
          <p:cNvSpPr/>
          <p:nvPr/>
        </p:nvSpPr>
        <p:spPr bwMode="auto">
          <a:xfrm>
            <a:off x="3013449" y="814630"/>
            <a:ext cx="8937251" cy="497431"/>
          </a:xfrm>
          <a:prstGeom prst="rect">
            <a:avLst/>
          </a:prstGeom>
          <a:solidFill>
            <a:schemeClr val="accent2">
              <a:lumMod val="10000"/>
              <a:lumOff val="9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①</a:t>
            </a:r>
            <a:r>
              <a:rPr lang="ja-JP" altLang="en-US" sz="2400" b="1" dirty="0">
                <a:latin typeface="+mj-ea"/>
              </a:rPr>
              <a:t>ジョブフローとオペレーションの関係を理解する</a:t>
            </a:r>
            <a:endParaRPr lang="en-US" altLang="ja-JP" sz="2400" b="1" dirty="0">
              <a:latin typeface="+mj-ea"/>
            </a:endParaRPr>
          </a:p>
        </p:txBody>
      </p:sp>
      <p:sp>
        <p:nvSpPr>
          <p:cNvPr id="46" name="角丸四角形 45"/>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47" name="角丸四角形 46"/>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ジョブフロー構築</a:t>
            </a:r>
            <a:endParaRPr lang="en-US" altLang="ja-JP" sz="1600" b="1" dirty="0"/>
          </a:p>
          <a:p>
            <a:pPr algn="ctr"/>
            <a:r>
              <a:rPr lang="en-US" altLang="ja-JP" sz="1600" b="1" dirty="0" smtClean="0"/>
              <a:t>(Conductor)</a:t>
            </a:r>
            <a:endParaRPr lang="ja-JP" altLang="en-US" sz="1600" b="1" dirty="0"/>
          </a:p>
        </p:txBody>
      </p:sp>
      <p:sp>
        <p:nvSpPr>
          <p:cNvPr id="48" name="角丸四角形 47"/>
          <p:cNvSpPr/>
          <p:nvPr/>
        </p:nvSpPr>
        <p:spPr bwMode="auto">
          <a:xfrm>
            <a:off x="417962" y="5272524"/>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ジョブフロー実行</a:t>
            </a:r>
            <a:endParaRPr lang="en-US" altLang="ja-JP" sz="1600" b="1" dirty="0"/>
          </a:p>
          <a:p>
            <a:pPr algn="ctr"/>
            <a:r>
              <a:rPr lang="en-US" altLang="ja-JP" sz="1600" b="1" dirty="0" smtClean="0"/>
              <a:t>(Conductor)</a:t>
            </a:r>
            <a:endParaRPr lang="en-US" altLang="ja-JP" sz="1600" b="1" dirty="0"/>
          </a:p>
          <a:p>
            <a:pPr algn="ctr"/>
            <a:r>
              <a:rPr lang="ja-JP" altLang="en-US" sz="1067" b="1" dirty="0"/>
              <a:t>ここではパラメータは手動登録</a:t>
            </a:r>
            <a:endParaRPr lang="en-US" altLang="ja-JP" sz="1067" b="1" dirty="0"/>
          </a:p>
        </p:txBody>
      </p:sp>
      <p:grpSp>
        <p:nvGrpSpPr>
          <p:cNvPr id="3" name="グループ化 2"/>
          <p:cNvGrpSpPr/>
          <p:nvPr/>
        </p:nvGrpSpPr>
        <p:grpSpPr>
          <a:xfrm>
            <a:off x="3059806" y="2693787"/>
            <a:ext cx="1760557" cy="1250469"/>
            <a:chOff x="2846468" y="2233700"/>
            <a:chExt cx="1320418" cy="937852"/>
          </a:xfrm>
        </p:grpSpPr>
        <p:sp>
          <p:nvSpPr>
            <p:cNvPr id="18" name="正方形/長方形 17"/>
            <p:cNvSpPr/>
            <p:nvPr/>
          </p:nvSpPr>
          <p:spPr bwMode="auto">
            <a:xfrm>
              <a:off x="2979184" y="2444096"/>
              <a:ext cx="1187702" cy="727456"/>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2" name="テキスト ボックス 21"/>
            <p:cNvSpPr txBox="1"/>
            <p:nvPr/>
          </p:nvSpPr>
          <p:spPr>
            <a:xfrm>
              <a:off x="2846468" y="2233700"/>
              <a:ext cx="1061829" cy="253916"/>
            </a:xfrm>
            <a:prstGeom prst="rect">
              <a:avLst/>
            </a:prstGeom>
            <a:noFill/>
          </p:spPr>
          <p:txBody>
            <a:bodyPr wrap="none" rtlCol="0">
              <a:spAutoFit/>
            </a:bodyPr>
            <a:lstStyle/>
            <a:p>
              <a:r>
                <a:rPr lang="ja-JP" altLang="en-US" sz="1600" dirty="0"/>
                <a:t>ジョブフロー</a:t>
              </a:r>
            </a:p>
          </p:txBody>
        </p:sp>
        <p:cxnSp>
          <p:nvCxnSpPr>
            <p:cNvPr id="23" name="直線矢印コネクタ 22"/>
            <p:cNvCxnSpPr/>
            <p:nvPr/>
          </p:nvCxnSpPr>
          <p:spPr bwMode="auto">
            <a:xfrm>
              <a:off x="3590308" y="2526392"/>
              <a:ext cx="1" cy="568960"/>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0" name="楕円 19"/>
            <p:cNvSpPr/>
            <p:nvPr/>
          </p:nvSpPr>
          <p:spPr bwMode="auto">
            <a:xfrm>
              <a:off x="3114219" y="2611033"/>
              <a:ext cx="924280" cy="330338"/>
            </a:xfrm>
            <a:prstGeom prst="ellipse">
              <a:avLst/>
            </a:prstGeom>
            <a:solidFill>
              <a:srgbClr val="00206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solidFill>
                    <a:schemeClr val="bg1"/>
                  </a:solidFill>
                  <a:latin typeface="+mj-ea"/>
                  <a:ea typeface="+mj-ea"/>
                </a:rPr>
                <a:t>ファイル転送</a:t>
              </a:r>
            </a:p>
          </p:txBody>
        </p:sp>
      </p:grpSp>
      <p:grpSp>
        <p:nvGrpSpPr>
          <p:cNvPr id="4" name="グループ化 3"/>
          <p:cNvGrpSpPr/>
          <p:nvPr/>
        </p:nvGrpSpPr>
        <p:grpSpPr>
          <a:xfrm>
            <a:off x="5252460" y="2706262"/>
            <a:ext cx="3501635" cy="1250469"/>
            <a:chOff x="4834262" y="2233700"/>
            <a:chExt cx="2626226" cy="937852"/>
          </a:xfrm>
        </p:grpSpPr>
        <p:sp>
          <p:nvSpPr>
            <p:cNvPr id="32" name="正方形/長方形 31"/>
            <p:cNvSpPr/>
            <p:nvPr/>
          </p:nvSpPr>
          <p:spPr bwMode="auto">
            <a:xfrm>
              <a:off x="4966977" y="2444096"/>
              <a:ext cx="2493511" cy="727456"/>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600" b="1" dirty="0">
                <a:latin typeface="+mj-ea"/>
                <a:ea typeface="+mj-ea"/>
              </a:endParaRPr>
            </a:p>
          </p:txBody>
        </p:sp>
        <p:sp>
          <p:nvSpPr>
            <p:cNvPr id="33" name="テキスト ボックス 32"/>
            <p:cNvSpPr txBox="1"/>
            <p:nvPr/>
          </p:nvSpPr>
          <p:spPr>
            <a:xfrm>
              <a:off x="4834262" y="2233700"/>
              <a:ext cx="1215718" cy="253916"/>
            </a:xfrm>
            <a:prstGeom prst="rect">
              <a:avLst/>
            </a:prstGeom>
            <a:noFill/>
          </p:spPr>
          <p:txBody>
            <a:bodyPr wrap="none" rtlCol="0">
              <a:spAutoFit/>
            </a:bodyPr>
            <a:lstStyle/>
            <a:p>
              <a:r>
                <a:rPr lang="ja-JP" altLang="en-US" sz="1600" dirty="0"/>
                <a:t>オペレーション</a:t>
              </a:r>
            </a:p>
          </p:txBody>
        </p:sp>
      </p:grpSp>
      <p:graphicFrame>
        <p:nvGraphicFramePr>
          <p:cNvPr id="34" name="表 33"/>
          <p:cNvGraphicFramePr>
            <a:graphicFrameLocks noGrp="1"/>
          </p:cNvGraphicFramePr>
          <p:nvPr/>
        </p:nvGraphicFramePr>
        <p:xfrm>
          <a:off x="5533081" y="3119057"/>
          <a:ext cx="3150871" cy="650240"/>
        </p:xfrm>
        <a:graphic>
          <a:graphicData uri="http://schemas.openxmlformats.org/drawingml/2006/table">
            <a:tbl>
              <a:tblPr firstRow="1" bandRow="1">
                <a:tableStyleId>{93296810-A885-4BE3-A3E7-6D5BEEA58F35}</a:tableStyleId>
              </a:tblPr>
              <a:tblGrid>
                <a:gridCol w="1158240">
                  <a:extLst>
                    <a:ext uri="{9D8B030D-6E8A-4147-A177-3AD203B41FA5}">
                      <a16:colId xmlns:a16="http://schemas.microsoft.com/office/drawing/2014/main" val="1855014555"/>
                    </a:ext>
                  </a:extLst>
                </a:gridCol>
                <a:gridCol w="942340">
                  <a:extLst>
                    <a:ext uri="{9D8B030D-6E8A-4147-A177-3AD203B41FA5}">
                      <a16:colId xmlns:a16="http://schemas.microsoft.com/office/drawing/2014/main" val="1183324811"/>
                    </a:ext>
                  </a:extLst>
                </a:gridCol>
                <a:gridCol w="1050291">
                  <a:extLst>
                    <a:ext uri="{9D8B030D-6E8A-4147-A177-3AD203B41FA5}">
                      <a16:colId xmlns:a16="http://schemas.microsoft.com/office/drawing/2014/main" val="1393148492"/>
                    </a:ext>
                  </a:extLst>
                </a:gridCol>
              </a:tblGrid>
              <a:tr h="325120">
                <a:tc>
                  <a:txBody>
                    <a:bodyPr/>
                    <a:lstStyle/>
                    <a:p>
                      <a:r>
                        <a:rPr kumimoji="1" lang="ja-JP" altLang="en-US" sz="1300" dirty="0"/>
                        <a:t>対象機器</a:t>
                      </a:r>
                    </a:p>
                  </a:txBody>
                  <a:tcPr marL="121920" marR="121920" marT="60960" marB="60960"/>
                </a:tc>
                <a:tc>
                  <a:txBody>
                    <a:bodyPr/>
                    <a:lstStyle/>
                    <a:p>
                      <a:r>
                        <a:rPr kumimoji="1" lang="ja-JP" altLang="en-US" sz="1300" dirty="0"/>
                        <a:t>転送元</a:t>
                      </a:r>
                    </a:p>
                  </a:txBody>
                  <a:tcPr marL="121920" marR="121920" marT="60960" marB="60960"/>
                </a:tc>
                <a:tc>
                  <a:txBody>
                    <a:bodyPr/>
                    <a:lstStyle/>
                    <a:p>
                      <a:r>
                        <a:rPr kumimoji="1" lang="ja-JP" altLang="en-US" sz="1300" dirty="0"/>
                        <a:t>転送先</a:t>
                      </a:r>
                    </a:p>
                  </a:txBody>
                  <a:tcPr marL="121920" marR="121920" marT="60960" marB="60960"/>
                </a:tc>
                <a:extLst>
                  <a:ext uri="{0D108BD9-81ED-4DB2-BD59-A6C34878D82A}">
                    <a16:rowId xmlns:a16="http://schemas.microsoft.com/office/drawing/2014/main" val="262913053"/>
                  </a:ext>
                </a:extLst>
              </a:tr>
              <a:tr h="325120">
                <a:tc>
                  <a:txBody>
                    <a:bodyPr/>
                    <a:lstStyle/>
                    <a:p>
                      <a:pPr algn="l"/>
                      <a:r>
                        <a:rPr kumimoji="1" lang="en-US" altLang="ja-JP" sz="1300" dirty="0"/>
                        <a:t>webserver</a:t>
                      </a:r>
                      <a:endParaRPr kumimoji="1" lang="ja-JP" altLang="en-US" sz="1300" dirty="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300" dirty="0"/>
                        <a:t>data.txt</a:t>
                      </a:r>
                      <a:endParaRPr kumimoji="1" lang="ja-JP" altLang="en-US" sz="1300" dirty="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300" dirty="0"/>
                        <a:t>/</a:t>
                      </a:r>
                      <a:r>
                        <a:rPr kumimoji="1" lang="en-US" altLang="ja-JP" sz="1300" dirty="0" err="1"/>
                        <a:t>etc</a:t>
                      </a:r>
                      <a:r>
                        <a:rPr kumimoji="1" lang="en-US" altLang="ja-JP" sz="1300" dirty="0"/>
                        <a:t>/</a:t>
                      </a:r>
                      <a:r>
                        <a:rPr kumimoji="1" lang="en-US" altLang="ja-JP" sz="1300" dirty="0" err="1"/>
                        <a:t>conf</a:t>
                      </a:r>
                      <a:endParaRPr kumimoji="1" lang="ja-JP" altLang="en-US" sz="1300" dirty="0"/>
                    </a:p>
                  </a:txBody>
                  <a:tcPr marL="121920" marR="121920" marT="60960" marB="60960"/>
                </a:tc>
                <a:extLst>
                  <a:ext uri="{0D108BD9-81ED-4DB2-BD59-A6C34878D82A}">
                    <a16:rowId xmlns:a16="http://schemas.microsoft.com/office/drawing/2014/main" val="980766265"/>
                  </a:ext>
                </a:extLst>
              </a:tr>
            </a:tbl>
          </a:graphicData>
        </a:graphic>
      </p:graphicFrame>
      <p:sp>
        <p:nvSpPr>
          <p:cNvPr id="14" name="加算 13"/>
          <p:cNvSpPr/>
          <p:nvPr/>
        </p:nvSpPr>
        <p:spPr bwMode="auto">
          <a:xfrm>
            <a:off x="4873435" y="3218439"/>
            <a:ext cx="496469" cy="496469"/>
          </a:xfrm>
          <a:prstGeom prst="mathPlus">
            <a:avLst/>
          </a:prstGeom>
          <a:solidFill>
            <a:schemeClr val="accent2">
              <a:lumMod val="50000"/>
              <a:lumOff val="50000"/>
            </a:schemeClr>
          </a:soli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8" name="テキスト ボックス 27"/>
          <p:cNvSpPr txBox="1"/>
          <p:nvPr/>
        </p:nvSpPr>
        <p:spPr>
          <a:xfrm>
            <a:off x="10791440" y="2954910"/>
            <a:ext cx="898003" cy="297454"/>
          </a:xfrm>
          <a:prstGeom prst="rect">
            <a:avLst/>
          </a:prstGeom>
          <a:noFill/>
        </p:spPr>
        <p:txBody>
          <a:bodyPr wrap="none" rtlCol="0">
            <a:spAutoFit/>
          </a:bodyPr>
          <a:lstStyle/>
          <a:p>
            <a:r>
              <a:rPr lang="en-US" altLang="ja-JP" sz="1333" b="1" dirty="0"/>
              <a:t>data.txt</a:t>
            </a:r>
            <a:endParaRPr lang="ja-JP" altLang="en-US" sz="1333" b="1" dirty="0"/>
          </a:p>
        </p:txBody>
      </p:sp>
      <p:sp>
        <p:nvSpPr>
          <p:cNvPr id="29" name="正方形/長方形 28"/>
          <p:cNvSpPr/>
          <p:nvPr/>
        </p:nvSpPr>
        <p:spPr bwMode="auto">
          <a:xfrm>
            <a:off x="9762113" y="3390479"/>
            <a:ext cx="2032705" cy="46552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b" anchorCtr="0" forceAA="0" compatLnSpc="1">
            <a:prstTxWarp prst="textNoShape">
              <a:avLst/>
            </a:prstTxWarp>
            <a:noAutofit/>
          </a:bodyPr>
          <a:lstStyle/>
          <a:p>
            <a:pPr algn="ctr"/>
            <a:r>
              <a:rPr lang="en-US" altLang="ja-JP" sz="1333" b="1" dirty="0"/>
              <a:t>/</a:t>
            </a:r>
            <a:r>
              <a:rPr lang="en-US" altLang="ja-JP" sz="1333" b="1" dirty="0" err="1"/>
              <a:t>etc</a:t>
            </a:r>
            <a:r>
              <a:rPr lang="en-US" altLang="ja-JP" sz="1333" b="1" dirty="0"/>
              <a:t>/</a:t>
            </a:r>
            <a:r>
              <a:rPr lang="en-US" altLang="ja-JP" sz="1333" b="1" dirty="0" err="1"/>
              <a:t>conf</a:t>
            </a:r>
            <a:r>
              <a:rPr lang="en-US" altLang="ja-JP" sz="1333" b="1" dirty="0"/>
              <a:t>/data.txt</a:t>
            </a:r>
            <a:endParaRPr lang="ja-JP" altLang="en-US" sz="1333" b="1" dirty="0">
              <a:latin typeface="+mj-ea"/>
              <a:ea typeface="+mj-ea"/>
            </a:endParaRPr>
          </a:p>
        </p:txBody>
      </p:sp>
      <p:sp>
        <p:nvSpPr>
          <p:cNvPr id="50" name="テキスト ボックス 49"/>
          <p:cNvSpPr txBox="1"/>
          <p:nvPr/>
        </p:nvSpPr>
        <p:spPr>
          <a:xfrm>
            <a:off x="9526096" y="2844400"/>
            <a:ext cx="1128322" cy="297454"/>
          </a:xfrm>
          <a:prstGeom prst="rect">
            <a:avLst/>
          </a:prstGeom>
          <a:noFill/>
        </p:spPr>
        <p:txBody>
          <a:bodyPr wrap="none" rtlCol="0">
            <a:spAutoFit/>
          </a:bodyPr>
          <a:lstStyle/>
          <a:p>
            <a:r>
              <a:rPr lang="en-US" altLang="ja-JP" sz="1333" b="1" dirty="0"/>
              <a:t>webserver</a:t>
            </a:r>
            <a:endParaRPr lang="ja-JP" altLang="en-US" sz="1333" b="1" dirty="0"/>
          </a:p>
        </p:txBody>
      </p:sp>
      <p:grpSp>
        <p:nvGrpSpPr>
          <p:cNvPr id="37" name="グループ化 36"/>
          <p:cNvGrpSpPr>
            <a:grpSpLocks noChangeAspect="1"/>
          </p:cNvGrpSpPr>
          <p:nvPr/>
        </p:nvGrpSpPr>
        <p:grpSpPr bwMode="gray">
          <a:xfrm>
            <a:off x="9595378" y="3167837"/>
            <a:ext cx="1088887" cy="327361"/>
            <a:chOff x="7327869" y="1435609"/>
            <a:chExt cx="1003300" cy="301625"/>
          </a:xfrm>
        </p:grpSpPr>
        <p:sp>
          <p:nvSpPr>
            <p:cNvPr id="38" name="Freeform 32"/>
            <p:cNvSpPr>
              <a:spLocks noChangeAspect="1"/>
            </p:cNvSpPr>
            <p:nvPr/>
          </p:nvSpPr>
          <p:spPr bwMode="gray">
            <a:xfrm>
              <a:off x="7327869" y="1435609"/>
              <a:ext cx="1003300" cy="301625"/>
            </a:xfrm>
            <a:custGeom>
              <a:avLst/>
              <a:gdLst>
                <a:gd name="T0" fmla="*/ 1335 w 1335"/>
                <a:gd name="T1" fmla="*/ 374 h 401"/>
                <a:gd name="T2" fmla="*/ 1308 w 1335"/>
                <a:gd name="T3" fmla="*/ 401 h 401"/>
                <a:gd name="T4" fmla="*/ 27 w 1335"/>
                <a:gd name="T5" fmla="*/ 401 h 401"/>
                <a:gd name="T6" fmla="*/ 0 w 1335"/>
                <a:gd name="T7" fmla="*/ 374 h 401"/>
                <a:gd name="T8" fmla="*/ 0 w 1335"/>
                <a:gd name="T9" fmla="*/ 27 h 401"/>
                <a:gd name="T10" fmla="*/ 27 w 1335"/>
                <a:gd name="T11" fmla="*/ 0 h 401"/>
                <a:gd name="T12" fmla="*/ 1308 w 1335"/>
                <a:gd name="T13" fmla="*/ 0 h 401"/>
                <a:gd name="T14" fmla="*/ 1335 w 1335"/>
                <a:gd name="T15" fmla="*/ 27 h 401"/>
                <a:gd name="T16" fmla="*/ 1335 w 1335"/>
                <a:gd name="T17" fmla="*/ 37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5" h="401">
                  <a:moveTo>
                    <a:pt x="1335" y="374"/>
                  </a:moveTo>
                  <a:cubicBezTo>
                    <a:pt x="1335" y="389"/>
                    <a:pt x="1323" y="401"/>
                    <a:pt x="1308" y="401"/>
                  </a:cubicBezTo>
                  <a:cubicBezTo>
                    <a:pt x="27" y="401"/>
                    <a:pt x="27" y="401"/>
                    <a:pt x="27" y="401"/>
                  </a:cubicBezTo>
                  <a:cubicBezTo>
                    <a:pt x="12" y="401"/>
                    <a:pt x="0" y="389"/>
                    <a:pt x="0" y="374"/>
                  </a:cubicBezTo>
                  <a:cubicBezTo>
                    <a:pt x="0" y="27"/>
                    <a:pt x="0" y="27"/>
                    <a:pt x="0" y="27"/>
                  </a:cubicBezTo>
                  <a:cubicBezTo>
                    <a:pt x="0" y="12"/>
                    <a:pt x="12" y="0"/>
                    <a:pt x="27" y="0"/>
                  </a:cubicBezTo>
                  <a:cubicBezTo>
                    <a:pt x="1308" y="0"/>
                    <a:pt x="1308" y="0"/>
                    <a:pt x="1308" y="0"/>
                  </a:cubicBezTo>
                  <a:cubicBezTo>
                    <a:pt x="1323" y="0"/>
                    <a:pt x="1335" y="12"/>
                    <a:pt x="1335" y="27"/>
                  </a:cubicBezTo>
                  <a:lnTo>
                    <a:pt x="1335" y="374"/>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sp>
          <p:nvSpPr>
            <p:cNvPr id="39" name="フリーフォーム 38"/>
            <p:cNvSpPr>
              <a:spLocks noChangeAspect="1"/>
            </p:cNvSpPr>
            <p:nvPr/>
          </p:nvSpPr>
          <p:spPr bwMode="gray">
            <a:xfrm>
              <a:off x="7429469" y="1521334"/>
              <a:ext cx="815975" cy="128587"/>
            </a:xfrm>
            <a:custGeom>
              <a:avLst/>
              <a:gdLst>
                <a:gd name="connsiteX0" fmla="*/ 369870 w 815975"/>
                <a:gd name="connsiteY0" fmla="*/ 84138 h 128587"/>
                <a:gd name="connsiteX1" fmla="*/ 800955 w 815975"/>
                <a:gd name="connsiteY1" fmla="*/ 84138 h 128587"/>
                <a:gd name="connsiteX2" fmla="*/ 815975 w 815975"/>
                <a:gd name="connsiteY2" fmla="*/ 98832 h 128587"/>
                <a:gd name="connsiteX3" fmla="*/ 800955 w 815975"/>
                <a:gd name="connsiteY3" fmla="*/ 114300 h 128587"/>
                <a:gd name="connsiteX4" fmla="*/ 369870 w 815975"/>
                <a:gd name="connsiteY4" fmla="*/ 114300 h 128587"/>
                <a:gd name="connsiteX5" fmla="*/ 355600 w 815975"/>
                <a:gd name="connsiteY5" fmla="*/ 98832 h 128587"/>
                <a:gd name="connsiteX6" fmla="*/ 369870 w 815975"/>
                <a:gd name="connsiteY6" fmla="*/ 84138 h 128587"/>
                <a:gd name="connsiteX7" fmla="*/ 369870 w 815975"/>
                <a:gd name="connsiteY7" fmla="*/ 14288 h 128587"/>
                <a:gd name="connsiteX8" fmla="*/ 800955 w 815975"/>
                <a:gd name="connsiteY8" fmla="*/ 14288 h 128587"/>
                <a:gd name="connsiteX9" fmla="*/ 815975 w 815975"/>
                <a:gd name="connsiteY9" fmla="*/ 29369 h 128587"/>
                <a:gd name="connsiteX10" fmla="*/ 800955 w 815975"/>
                <a:gd name="connsiteY10" fmla="*/ 44450 h 128587"/>
                <a:gd name="connsiteX11" fmla="*/ 369870 w 815975"/>
                <a:gd name="connsiteY11" fmla="*/ 44450 h 128587"/>
                <a:gd name="connsiteX12" fmla="*/ 355600 w 815975"/>
                <a:gd name="connsiteY12" fmla="*/ 29369 h 128587"/>
                <a:gd name="connsiteX13" fmla="*/ 369870 w 815975"/>
                <a:gd name="connsiteY13" fmla="*/ 14288 h 128587"/>
                <a:gd name="connsiteX14" fmla="*/ 0 w 815975"/>
                <a:gd name="connsiteY14" fmla="*/ 0 h 128587"/>
                <a:gd name="connsiteX15" fmla="*/ 123825 w 815975"/>
                <a:gd name="connsiteY15" fmla="*/ 0 h 128587"/>
                <a:gd name="connsiteX16" fmla="*/ 123825 w 815975"/>
                <a:gd name="connsiteY16" fmla="*/ 128587 h 128587"/>
                <a:gd name="connsiteX17" fmla="*/ 0 w 815975"/>
                <a:gd name="connsiteY17" fmla="*/ 128587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15975" h="128587">
                  <a:moveTo>
                    <a:pt x="369870" y="84138"/>
                  </a:moveTo>
                  <a:cubicBezTo>
                    <a:pt x="369870" y="84138"/>
                    <a:pt x="369870" y="84138"/>
                    <a:pt x="800955" y="84138"/>
                  </a:cubicBezTo>
                  <a:cubicBezTo>
                    <a:pt x="809216" y="84138"/>
                    <a:pt x="815975" y="91099"/>
                    <a:pt x="815975" y="98832"/>
                  </a:cubicBezTo>
                  <a:cubicBezTo>
                    <a:pt x="815975" y="107340"/>
                    <a:pt x="809216" y="114300"/>
                    <a:pt x="800955" y="114300"/>
                  </a:cubicBezTo>
                  <a:cubicBezTo>
                    <a:pt x="800955" y="114300"/>
                    <a:pt x="800955" y="114300"/>
                    <a:pt x="369870" y="114300"/>
                  </a:cubicBezTo>
                  <a:cubicBezTo>
                    <a:pt x="361608" y="114300"/>
                    <a:pt x="355600" y="107340"/>
                    <a:pt x="355600" y="98832"/>
                  </a:cubicBezTo>
                  <a:cubicBezTo>
                    <a:pt x="355600" y="91099"/>
                    <a:pt x="361608" y="84138"/>
                    <a:pt x="369870" y="84138"/>
                  </a:cubicBezTo>
                  <a:close/>
                  <a:moveTo>
                    <a:pt x="369870" y="14288"/>
                  </a:moveTo>
                  <a:cubicBezTo>
                    <a:pt x="369870" y="14288"/>
                    <a:pt x="369870" y="14288"/>
                    <a:pt x="800955" y="14288"/>
                  </a:cubicBezTo>
                  <a:cubicBezTo>
                    <a:pt x="809216" y="14288"/>
                    <a:pt x="815975" y="21075"/>
                    <a:pt x="815975" y="29369"/>
                  </a:cubicBezTo>
                  <a:cubicBezTo>
                    <a:pt x="815975" y="37664"/>
                    <a:pt x="809216" y="44450"/>
                    <a:pt x="800955" y="44450"/>
                  </a:cubicBezTo>
                  <a:cubicBezTo>
                    <a:pt x="800955" y="44450"/>
                    <a:pt x="800955" y="44450"/>
                    <a:pt x="369870" y="44450"/>
                  </a:cubicBezTo>
                  <a:cubicBezTo>
                    <a:pt x="361608" y="44450"/>
                    <a:pt x="355600" y="37664"/>
                    <a:pt x="355600" y="29369"/>
                  </a:cubicBezTo>
                  <a:cubicBezTo>
                    <a:pt x="355600" y="21075"/>
                    <a:pt x="361608" y="14288"/>
                    <a:pt x="369870" y="14288"/>
                  </a:cubicBezTo>
                  <a:close/>
                  <a:moveTo>
                    <a:pt x="0" y="0"/>
                  </a:moveTo>
                  <a:lnTo>
                    <a:pt x="123825" y="0"/>
                  </a:lnTo>
                  <a:lnTo>
                    <a:pt x="123825" y="128587"/>
                  </a:lnTo>
                  <a:lnTo>
                    <a:pt x="0" y="1285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p>
          </p:txBody>
        </p:sp>
      </p:grpSp>
      <p:grpSp>
        <p:nvGrpSpPr>
          <p:cNvPr id="5" name="グループ化 4"/>
          <p:cNvGrpSpPr/>
          <p:nvPr/>
        </p:nvGrpSpPr>
        <p:grpSpPr>
          <a:xfrm>
            <a:off x="8919977" y="3069405"/>
            <a:ext cx="645441" cy="862244"/>
            <a:chOff x="6520939" y="2478629"/>
            <a:chExt cx="484081" cy="646683"/>
          </a:xfrm>
        </p:grpSpPr>
        <p:sp>
          <p:nvSpPr>
            <p:cNvPr id="24" name="二等辺三角形 23"/>
            <p:cNvSpPr/>
            <p:nvPr/>
          </p:nvSpPr>
          <p:spPr bwMode="auto">
            <a:xfrm rot="5400000">
              <a:off x="6461954" y="2582246"/>
              <a:ext cx="646683" cy="439449"/>
            </a:xfrm>
            <a:prstGeom prst="triangle">
              <a:avLst/>
            </a:prstGeom>
            <a:solidFill>
              <a:schemeClr val="accent2">
                <a:lumMod val="50000"/>
                <a:lumOff val="50000"/>
              </a:schemeClr>
            </a:soli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30" name="テキスト ボックス 29"/>
            <p:cNvSpPr txBox="1"/>
            <p:nvPr/>
          </p:nvSpPr>
          <p:spPr>
            <a:xfrm>
              <a:off x="6520939" y="2680988"/>
              <a:ext cx="395782" cy="223091"/>
            </a:xfrm>
            <a:prstGeom prst="rect">
              <a:avLst/>
            </a:prstGeom>
            <a:noFill/>
          </p:spPr>
          <p:txBody>
            <a:bodyPr wrap="none" rtlCol="0">
              <a:spAutoFit/>
            </a:bodyPr>
            <a:lstStyle/>
            <a:p>
              <a:r>
                <a:rPr lang="ja-JP" altLang="en-US" sz="1333" b="1" dirty="0">
                  <a:solidFill>
                    <a:schemeClr val="bg1"/>
                  </a:solidFill>
                </a:rPr>
                <a:t>実行</a:t>
              </a:r>
            </a:p>
          </p:txBody>
        </p:sp>
      </p:grpSp>
      <p:cxnSp>
        <p:nvCxnSpPr>
          <p:cNvPr id="26" name="直線矢印コネクタ 25"/>
          <p:cNvCxnSpPr/>
          <p:nvPr/>
        </p:nvCxnSpPr>
        <p:spPr bwMode="auto">
          <a:xfrm>
            <a:off x="10795451" y="2890927"/>
            <a:ext cx="0" cy="667920"/>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19964720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9184" y="1752412"/>
            <a:ext cx="11712000" cy="1759900"/>
          </a:xfrm>
        </p:spPr>
        <p:txBody>
          <a:bodyPr/>
          <a:lstStyle/>
          <a:p>
            <a:r>
              <a:rPr lang="ja-JP" altLang="en-US" dirty="0">
                <a:solidFill>
                  <a:schemeClr val="bg1">
                    <a:lumMod val="50000"/>
                  </a:schemeClr>
                </a:solidFill>
              </a:rPr>
              <a:t>自動化の事前準備</a:t>
            </a:r>
            <a:r>
              <a:rPr lang="en-US" altLang="ja-JP" dirty="0">
                <a:solidFill>
                  <a:schemeClr val="bg1">
                    <a:lumMod val="50000"/>
                  </a:schemeClr>
                </a:solidFill>
              </a:rPr>
              <a:t/>
            </a:r>
            <a:br>
              <a:rPr lang="en-US" altLang="ja-JP" dirty="0">
                <a:solidFill>
                  <a:schemeClr val="bg1">
                    <a:lumMod val="50000"/>
                  </a:schemeClr>
                </a:solidFill>
              </a:rPr>
            </a:br>
            <a:r>
              <a:rPr lang="ja-JP" altLang="en-US" dirty="0">
                <a:solidFill>
                  <a:schemeClr val="bg1">
                    <a:lumMod val="50000"/>
                  </a:schemeClr>
                </a:solidFill>
              </a:rPr>
              <a:t>　　</a:t>
            </a:r>
            <a:r>
              <a:rPr lang="en-US" altLang="ja-JP" dirty="0">
                <a:solidFill>
                  <a:schemeClr val="bg1">
                    <a:lumMod val="50000"/>
                  </a:schemeClr>
                </a:solidFill>
              </a:rPr>
              <a:t>Step 1</a:t>
            </a:r>
            <a:r>
              <a:rPr lang="ja-JP" altLang="en-US" dirty="0">
                <a:solidFill>
                  <a:schemeClr val="bg1">
                    <a:lumMod val="50000"/>
                  </a:schemeClr>
                </a:solidFill>
              </a:rPr>
              <a:t>：設計情報の一元管理</a:t>
            </a:r>
            <a:r>
              <a:rPr lang="en-US" altLang="ja-JP" dirty="0">
                <a:solidFill>
                  <a:schemeClr val="bg1">
                    <a:lumMod val="50000"/>
                  </a:schemeClr>
                </a:solidFill>
              </a:rPr>
              <a:t/>
            </a:r>
            <a:br>
              <a:rPr lang="en-US" altLang="ja-JP" dirty="0">
                <a:solidFill>
                  <a:schemeClr val="bg1">
                    <a:lumMod val="50000"/>
                  </a:schemeClr>
                </a:solidFill>
              </a:rPr>
            </a:br>
            <a:r>
              <a:rPr lang="ja-JP" altLang="en-US" dirty="0">
                <a:solidFill>
                  <a:schemeClr val="bg1">
                    <a:lumMod val="50000"/>
                  </a:schemeClr>
                </a:solidFill>
              </a:rPr>
              <a:t>　　</a:t>
            </a:r>
            <a:r>
              <a:rPr lang="en-US" altLang="ja-JP" dirty="0">
                <a:solidFill>
                  <a:schemeClr val="bg1">
                    <a:lumMod val="50000"/>
                  </a:schemeClr>
                </a:solidFill>
              </a:rPr>
              <a:t>Step 2</a:t>
            </a:r>
            <a:r>
              <a:rPr lang="ja-JP" altLang="en-US" dirty="0">
                <a:solidFill>
                  <a:schemeClr val="bg1">
                    <a:lumMod val="50000"/>
                  </a:schemeClr>
                </a:solidFill>
              </a:rPr>
              <a:t>：自動実行の実現</a:t>
            </a:r>
            <a:r>
              <a:rPr lang="en-US" altLang="ja-JP" dirty="0">
                <a:solidFill>
                  <a:schemeClr val="bg1">
                    <a:lumMod val="50000"/>
                  </a:schemeClr>
                </a:solidFill>
              </a:rPr>
              <a:t/>
            </a:r>
            <a:br>
              <a:rPr lang="en-US" altLang="ja-JP" dirty="0">
                <a:solidFill>
                  <a:schemeClr val="bg1">
                    <a:lumMod val="50000"/>
                  </a:schemeClr>
                </a:solidFill>
              </a:rPr>
            </a:br>
            <a:r>
              <a:rPr lang="ja-JP" altLang="en-US" dirty="0"/>
              <a:t>　　</a:t>
            </a:r>
            <a:r>
              <a:rPr lang="en-US" altLang="ja-JP" dirty="0"/>
              <a:t>Step 3</a:t>
            </a:r>
            <a:r>
              <a:rPr lang="ja-JP" altLang="en-US" dirty="0"/>
              <a:t>：一元管理と自動実行の連携</a:t>
            </a:r>
            <a:endParaRPr kumimoji="1" lang="ja-JP" altLang="en-US" dirty="0"/>
          </a:p>
        </p:txBody>
      </p:sp>
      <p:sp>
        <p:nvSpPr>
          <p:cNvPr id="3" name="テキスト プレースホルダー 2"/>
          <p:cNvSpPr>
            <a:spLocks noGrp="1"/>
          </p:cNvSpPr>
          <p:nvPr>
            <p:ph type="body" sz="quarter" idx="10"/>
          </p:nvPr>
        </p:nvSpPr>
        <p:spPr>
          <a:xfrm>
            <a:off x="239184" y="4365130"/>
            <a:ext cx="9601200" cy="400110"/>
          </a:xfrm>
        </p:spPr>
        <p:txBody>
          <a:bodyPr/>
          <a:lstStyle/>
          <a:p>
            <a:endParaRPr kumimoji="1" lang="ja-JP" altLang="en-US"/>
          </a:p>
        </p:txBody>
      </p:sp>
    </p:spTree>
    <p:extLst>
      <p:ext uri="{BB962C8B-B14F-4D97-AF65-F5344CB8AC3E}">
        <p14:creationId xmlns:p14="http://schemas.microsoft.com/office/powerpoint/2010/main" val="24742292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タイトル 32"/>
          <p:cNvSpPr>
            <a:spLocks noGrp="1"/>
          </p:cNvSpPr>
          <p:nvPr>
            <p:ph type="title"/>
          </p:nvPr>
        </p:nvSpPr>
        <p:spPr/>
        <p:txBody>
          <a:bodyPr>
            <a:normAutofit/>
          </a:bodyPr>
          <a:lstStyle/>
          <a:p>
            <a:r>
              <a:rPr lang="en-US" altLang="ja-JP" dirty="0"/>
              <a:t>Step 3</a:t>
            </a:r>
            <a:r>
              <a:rPr lang="ja-JP" altLang="en-US" dirty="0"/>
              <a:t>：一元管理と自動実行の連携</a:t>
            </a:r>
            <a:endParaRPr kumimoji="1" lang="ja-JP" altLang="en-US" dirty="0"/>
          </a:p>
        </p:txBody>
      </p:sp>
      <p:sp>
        <p:nvSpPr>
          <p:cNvPr id="128" name="テキスト ボックス 127"/>
          <p:cNvSpPr txBox="1"/>
          <p:nvPr/>
        </p:nvSpPr>
        <p:spPr>
          <a:xfrm>
            <a:off x="2145563" y="2080163"/>
            <a:ext cx="9805789" cy="1405256"/>
          </a:xfrm>
          <a:prstGeom prst="rect">
            <a:avLst/>
          </a:prstGeom>
          <a:noFill/>
        </p:spPr>
        <p:txBody>
          <a:bodyPr wrap="square" rtlCol="0">
            <a:spAutoFit/>
          </a:bodyPr>
          <a:lstStyle/>
          <a:p>
            <a:pPr marL="457178" indent="-457178">
              <a:buSzPct val="160000"/>
              <a:buBlip>
                <a:blip r:embed="rId3"/>
              </a:buBlip>
            </a:pPr>
            <a:r>
              <a:rPr lang="ja-JP" altLang="en-US" sz="2133" dirty="0"/>
              <a:t>チーム間の情報伝達に</a:t>
            </a:r>
            <a:r>
              <a:rPr lang="ja-JP" altLang="en-US" sz="2133" u="sng" dirty="0">
                <a:solidFill>
                  <a:srgbClr val="C00000"/>
                </a:solidFill>
              </a:rPr>
              <a:t>遅延やミス</a:t>
            </a:r>
            <a:r>
              <a:rPr lang="ja-JP" altLang="en-US" sz="2133" dirty="0"/>
              <a:t>が発生する</a:t>
            </a:r>
            <a:endParaRPr lang="en-US" altLang="ja-JP" sz="2133" dirty="0"/>
          </a:p>
          <a:p>
            <a:pPr marL="457178" indent="-457178">
              <a:buSzPct val="160000"/>
              <a:buBlip>
                <a:blip r:embed="rId3"/>
              </a:buBlip>
            </a:pPr>
            <a:r>
              <a:rPr lang="ja-JP" altLang="en-US" sz="2133" dirty="0"/>
              <a:t>データの二重管理や独自文言が</a:t>
            </a:r>
            <a:r>
              <a:rPr lang="ja-JP" altLang="en-US" sz="2133" u="sng" dirty="0">
                <a:solidFill>
                  <a:srgbClr val="C00000"/>
                </a:solidFill>
              </a:rPr>
              <a:t>設計ミス</a:t>
            </a:r>
            <a:r>
              <a:rPr lang="ja-JP" altLang="en-US" sz="2133" dirty="0"/>
              <a:t>につながる</a:t>
            </a:r>
            <a:endParaRPr lang="en-US" altLang="ja-JP" sz="2133" dirty="0"/>
          </a:p>
          <a:p>
            <a:pPr marL="457178" indent="-457178">
              <a:buSzPct val="160000"/>
              <a:buBlip>
                <a:blip r:embed="rId3"/>
              </a:buBlip>
            </a:pPr>
            <a:r>
              <a:rPr lang="ja-JP" altLang="en-US" sz="2133" dirty="0"/>
              <a:t>多重開発により</a:t>
            </a:r>
            <a:r>
              <a:rPr lang="ja-JP" altLang="en-US" sz="2133" u="sng" dirty="0">
                <a:solidFill>
                  <a:srgbClr val="C00000"/>
                </a:solidFill>
              </a:rPr>
              <a:t>設計書</a:t>
            </a:r>
            <a:r>
              <a:rPr lang="en-US" altLang="ja-JP" sz="2133" u="sng" dirty="0">
                <a:solidFill>
                  <a:srgbClr val="C00000"/>
                </a:solidFill>
              </a:rPr>
              <a:t>(</a:t>
            </a:r>
            <a:r>
              <a:rPr lang="ja-JP" altLang="en-US" sz="2133" u="sng" dirty="0">
                <a:solidFill>
                  <a:srgbClr val="C00000"/>
                </a:solidFill>
              </a:rPr>
              <a:t>帳票</a:t>
            </a:r>
            <a:r>
              <a:rPr lang="en-US" altLang="ja-JP" sz="2133" u="sng" dirty="0">
                <a:solidFill>
                  <a:srgbClr val="C00000"/>
                </a:solidFill>
              </a:rPr>
              <a:t>)</a:t>
            </a:r>
            <a:r>
              <a:rPr lang="ja-JP" altLang="en-US" sz="2133" u="sng" dirty="0">
                <a:solidFill>
                  <a:srgbClr val="C00000"/>
                </a:solidFill>
              </a:rPr>
              <a:t>の管理が煩雑化</a:t>
            </a:r>
            <a:r>
              <a:rPr lang="ja-JP" altLang="en-US" sz="2133" dirty="0"/>
              <a:t>する</a:t>
            </a:r>
            <a:endParaRPr lang="en-US" altLang="ja-JP" sz="2133" dirty="0"/>
          </a:p>
          <a:p>
            <a:pPr marL="457178" indent="-457178">
              <a:buSzPct val="160000"/>
              <a:buBlip>
                <a:blip r:embed="rId3"/>
              </a:buBlip>
            </a:pPr>
            <a:r>
              <a:rPr lang="ja-JP" altLang="en-US" sz="2133" dirty="0"/>
              <a:t>結果として</a:t>
            </a:r>
            <a:r>
              <a:rPr lang="ja-JP" altLang="en-US" sz="2133" u="sng" dirty="0">
                <a:solidFill>
                  <a:srgbClr val="C00000"/>
                </a:solidFill>
              </a:rPr>
              <a:t>設定の前後性を確認できない</a:t>
            </a:r>
            <a:endParaRPr lang="en-US" altLang="ja-JP" sz="2133" u="sng" dirty="0">
              <a:solidFill>
                <a:srgbClr val="C00000"/>
              </a:solidFill>
            </a:endParaRPr>
          </a:p>
        </p:txBody>
      </p:sp>
      <p:sp>
        <p:nvSpPr>
          <p:cNvPr id="130" name="テキスト ボックス 129"/>
          <p:cNvSpPr txBox="1"/>
          <p:nvPr/>
        </p:nvSpPr>
        <p:spPr>
          <a:xfrm>
            <a:off x="2146295" y="3656303"/>
            <a:ext cx="9805789" cy="1405256"/>
          </a:xfrm>
          <a:prstGeom prst="rect">
            <a:avLst/>
          </a:prstGeom>
          <a:noFill/>
        </p:spPr>
        <p:txBody>
          <a:bodyPr wrap="square" rtlCol="0">
            <a:spAutoFit/>
          </a:bodyPr>
          <a:lstStyle/>
          <a:p>
            <a:pPr marL="457178" indent="-457178">
              <a:buSzPct val="160000"/>
              <a:buBlip>
                <a:blip r:embed="rId3"/>
              </a:buBlip>
            </a:pPr>
            <a:r>
              <a:rPr lang="ja-JP" altLang="en-US" sz="2133" dirty="0"/>
              <a:t>チーム間の作業順序が複雑で毎回</a:t>
            </a:r>
            <a:r>
              <a:rPr lang="ja-JP" altLang="en-US" sz="2133" u="sng" dirty="0">
                <a:solidFill>
                  <a:srgbClr val="C00000"/>
                </a:solidFill>
              </a:rPr>
              <a:t>タイムチャート</a:t>
            </a:r>
            <a:r>
              <a:rPr lang="ja-JP" altLang="en-US" sz="2133" dirty="0"/>
              <a:t>を作成しては使い捨てる</a:t>
            </a:r>
            <a:endParaRPr lang="en-US" altLang="ja-JP" sz="2133" dirty="0"/>
          </a:p>
          <a:p>
            <a:pPr marL="457178" indent="-457178">
              <a:buSzPct val="160000"/>
              <a:buBlip>
                <a:blip r:embed="rId3"/>
              </a:buBlip>
            </a:pPr>
            <a:r>
              <a:rPr lang="ja-JP" altLang="en-US" sz="2133" dirty="0"/>
              <a:t>作業ごとに</a:t>
            </a:r>
            <a:r>
              <a:rPr lang="ja-JP" altLang="en-US" sz="2133" u="sng" dirty="0">
                <a:solidFill>
                  <a:srgbClr val="C00000"/>
                </a:solidFill>
              </a:rPr>
              <a:t>手順書</a:t>
            </a:r>
            <a:r>
              <a:rPr lang="ja-JP" altLang="en-US" sz="2133" dirty="0"/>
              <a:t>を作成</a:t>
            </a:r>
            <a:r>
              <a:rPr lang="en-US" altLang="ja-JP" sz="2133" dirty="0"/>
              <a:t>/</a:t>
            </a:r>
            <a:r>
              <a:rPr lang="ja-JP" altLang="en-US" sz="2133" dirty="0"/>
              <a:t>レビューしては使い捨てる</a:t>
            </a:r>
            <a:endParaRPr lang="en-US" altLang="ja-JP" sz="2133" dirty="0"/>
          </a:p>
          <a:p>
            <a:pPr marL="457178" indent="-457178">
              <a:buSzPct val="160000"/>
              <a:buBlip>
                <a:blip r:embed="rId3"/>
              </a:buBlip>
            </a:pPr>
            <a:r>
              <a:rPr lang="ja-JP" altLang="en-US" sz="2133" dirty="0"/>
              <a:t>手順ごとにコンフィグを埋め込んでいて、新機種／新</a:t>
            </a:r>
            <a:r>
              <a:rPr lang="en-US" altLang="ja-JP" sz="2133" dirty="0"/>
              <a:t>OS</a:t>
            </a:r>
            <a:r>
              <a:rPr lang="ja-JP" altLang="en-US" sz="2133" dirty="0"/>
              <a:t>を追加するごとに手順書のパターンが増える</a:t>
            </a:r>
            <a:r>
              <a:rPr lang="en-US" altLang="ja-JP" sz="2133" dirty="0">
                <a:solidFill>
                  <a:srgbClr val="C00000"/>
                </a:solidFill>
              </a:rPr>
              <a:t>(</a:t>
            </a:r>
            <a:r>
              <a:rPr lang="ja-JP" altLang="en-US" sz="2133" u="sng" dirty="0">
                <a:solidFill>
                  <a:srgbClr val="C00000"/>
                </a:solidFill>
              </a:rPr>
              <a:t>マルチベンダー対応の障壁</a:t>
            </a:r>
            <a:r>
              <a:rPr lang="en-US" altLang="ja-JP" sz="2133" u="sng" dirty="0">
                <a:solidFill>
                  <a:srgbClr val="C00000"/>
                </a:solidFill>
              </a:rPr>
              <a:t>)</a:t>
            </a:r>
          </a:p>
        </p:txBody>
      </p:sp>
      <p:sp>
        <p:nvSpPr>
          <p:cNvPr id="132" name="テキスト ボックス 131"/>
          <p:cNvSpPr txBox="1"/>
          <p:nvPr/>
        </p:nvSpPr>
        <p:spPr>
          <a:xfrm>
            <a:off x="2146295" y="5191404"/>
            <a:ext cx="9805789" cy="1077026"/>
          </a:xfrm>
          <a:prstGeom prst="rect">
            <a:avLst/>
          </a:prstGeom>
          <a:noFill/>
        </p:spPr>
        <p:txBody>
          <a:bodyPr wrap="square" rtlCol="0">
            <a:spAutoFit/>
          </a:bodyPr>
          <a:lstStyle/>
          <a:p>
            <a:pPr marL="457178" indent="-457178">
              <a:buSzPct val="160000"/>
              <a:buBlip>
                <a:blip r:embed="rId3"/>
              </a:buBlip>
            </a:pPr>
            <a:r>
              <a:rPr lang="ja-JP" altLang="en-US" sz="2133" dirty="0"/>
              <a:t>人手作業なので作業時間が一定でない</a:t>
            </a:r>
            <a:r>
              <a:rPr lang="en-US" altLang="ja-JP" sz="2133" dirty="0"/>
              <a:t/>
            </a:r>
            <a:br>
              <a:rPr lang="en-US" altLang="ja-JP" sz="2133" dirty="0"/>
            </a:br>
            <a:r>
              <a:rPr lang="ja-JP" altLang="en-US" sz="2133" dirty="0"/>
              <a:t>⇒チーム間で</a:t>
            </a:r>
            <a:r>
              <a:rPr lang="ja-JP" altLang="en-US" sz="2133" u="sng" dirty="0">
                <a:solidFill>
                  <a:srgbClr val="C00000"/>
                </a:solidFill>
              </a:rPr>
              <a:t>作業待ち</a:t>
            </a:r>
            <a:r>
              <a:rPr lang="ja-JP" altLang="en-US" sz="2133" dirty="0"/>
              <a:t>が発生</a:t>
            </a:r>
            <a:endParaRPr lang="en-US" altLang="ja-JP" sz="2133" dirty="0"/>
          </a:p>
          <a:p>
            <a:pPr marL="457178" indent="-457178">
              <a:buSzPct val="160000"/>
              <a:buBlip>
                <a:blip r:embed="rId3"/>
              </a:buBlip>
            </a:pPr>
            <a:r>
              <a:rPr lang="ja-JP" altLang="en-US" sz="2133" dirty="0"/>
              <a:t>人手作業なので</a:t>
            </a:r>
            <a:r>
              <a:rPr lang="ja-JP" altLang="en-US" sz="2133" u="sng" dirty="0">
                <a:solidFill>
                  <a:srgbClr val="C00000"/>
                </a:solidFill>
              </a:rPr>
              <a:t>人為ミス</a:t>
            </a:r>
            <a:r>
              <a:rPr lang="ja-JP" altLang="en-US" sz="2133" dirty="0"/>
              <a:t>の懸念から逃れられない</a:t>
            </a:r>
            <a:endParaRPr lang="en-US" altLang="ja-JP" sz="2133" dirty="0"/>
          </a:p>
        </p:txBody>
      </p:sp>
      <p:sp>
        <p:nvSpPr>
          <p:cNvPr id="17" name="右矢印 16"/>
          <p:cNvSpPr/>
          <p:nvPr/>
        </p:nvSpPr>
        <p:spPr bwMode="auto">
          <a:xfrm>
            <a:off x="2240165" y="2285267"/>
            <a:ext cx="1570367" cy="883252"/>
          </a:xfrm>
          <a:prstGeom prst="rightArrow">
            <a:avLst/>
          </a:prstGeom>
          <a:solidFill>
            <a:schemeClr val="accent2">
              <a:lumMod val="10000"/>
              <a:lumOff val="90000"/>
            </a:schemeClr>
          </a:solidFill>
          <a:ln>
            <a:solidFill>
              <a:srgbClr val="FF0000"/>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867" b="1" dirty="0">
                <a:solidFill>
                  <a:srgbClr val="FF0000"/>
                </a:solidFill>
                <a:latin typeface="+mj-ea"/>
                <a:ea typeface="+mj-ea"/>
              </a:rPr>
              <a:t>解決策</a:t>
            </a:r>
          </a:p>
        </p:txBody>
      </p:sp>
      <p:sp>
        <p:nvSpPr>
          <p:cNvPr id="18" name="右中かっこ 17"/>
          <p:cNvSpPr/>
          <p:nvPr/>
        </p:nvSpPr>
        <p:spPr bwMode="auto">
          <a:xfrm>
            <a:off x="2211449" y="3707103"/>
            <a:ext cx="401227" cy="2675224"/>
          </a:xfrm>
          <a:prstGeom prst="rightBrace">
            <a:avLst/>
          </a:prstGeom>
          <a:noFill/>
          <a:ln w="57150" cap="flat" cmpd="sng" algn="ctr">
            <a:solidFill>
              <a:schemeClr val="accent2">
                <a:lumMod val="25000"/>
                <a:lumOff val="75000"/>
              </a:schemeClr>
            </a:solidFill>
            <a:prstDash val="solid"/>
            <a:round/>
            <a:headEnd type="none" w="med" len="med"/>
            <a:tailEnd type="none" w="med" len="med"/>
          </a:ln>
          <a:effectLst>
            <a:outerShdw blurRad="63500" sx="102000" sy="102000" algn="ctr" rotWithShape="0">
              <a:prstClr val="black">
                <a:alpha val="40000"/>
              </a:prstClr>
            </a:outerShdw>
          </a:effectLst>
        </p:spPr>
        <p:txBody>
          <a:bodyPr rtlCol="0" anchor="ctr"/>
          <a:lstStyle/>
          <a:p>
            <a:pPr algn="ctr"/>
            <a:endParaRPr lang="ja-JP" altLang="en-US" sz="2400"/>
          </a:p>
        </p:txBody>
      </p:sp>
      <p:sp>
        <p:nvSpPr>
          <p:cNvPr id="19" name="右矢印 18"/>
          <p:cNvSpPr/>
          <p:nvPr/>
        </p:nvSpPr>
        <p:spPr bwMode="auto">
          <a:xfrm>
            <a:off x="2796329" y="4599785"/>
            <a:ext cx="1014203" cy="883252"/>
          </a:xfrm>
          <a:prstGeom prst="rightArrow">
            <a:avLst/>
          </a:prstGeom>
          <a:solidFill>
            <a:schemeClr val="accent2">
              <a:lumMod val="10000"/>
              <a:lumOff val="90000"/>
            </a:schemeClr>
          </a:solidFill>
          <a:ln>
            <a:solidFill>
              <a:srgbClr val="FF0000"/>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867" b="1" dirty="0">
                <a:solidFill>
                  <a:srgbClr val="FF0000"/>
                </a:solidFill>
                <a:latin typeface="+mj-ea"/>
                <a:ea typeface="+mj-ea"/>
              </a:rPr>
              <a:t>解決策</a:t>
            </a:r>
          </a:p>
        </p:txBody>
      </p:sp>
      <p:sp>
        <p:nvSpPr>
          <p:cNvPr id="21" name="右矢印 20"/>
          <p:cNvSpPr/>
          <p:nvPr/>
        </p:nvSpPr>
        <p:spPr bwMode="auto">
          <a:xfrm>
            <a:off x="7276411" y="3704690"/>
            <a:ext cx="755068" cy="883252"/>
          </a:xfrm>
          <a:prstGeom prst="rightArrow">
            <a:avLst/>
          </a:prstGeom>
          <a:solidFill>
            <a:schemeClr val="accent2">
              <a:lumMod val="10000"/>
              <a:lumOff val="90000"/>
            </a:schemeClr>
          </a:solidFill>
          <a:ln>
            <a:solidFill>
              <a:srgbClr val="FF0000"/>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867" b="1" dirty="0">
                <a:solidFill>
                  <a:srgbClr val="FF0000"/>
                </a:solidFill>
                <a:latin typeface="+mj-ea"/>
                <a:ea typeface="+mj-ea"/>
              </a:rPr>
              <a:t>連携</a:t>
            </a:r>
          </a:p>
        </p:txBody>
      </p:sp>
      <p:sp>
        <p:nvSpPr>
          <p:cNvPr id="22" name="右中かっこ 21"/>
          <p:cNvSpPr/>
          <p:nvPr/>
        </p:nvSpPr>
        <p:spPr bwMode="auto">
          <a:xfrm>
            <a:off x="6693800" y="2841580"/>
            <a:ext cx="401227" cy="2675224"/>
          </a:xfrm>
          <a:prstGeom prst="rightBrace">
            <a:avLst/>
          </a:prstGeom>
          <a:noFill/>
          <a:ln w="57150" cap="flat" cmpd="sng" algn="ctr">
            <a:solidFill>
              <a:schemeClr val="accent2">
                <a:lumMod val="25000"/>
                <a:lumOff val="75000"/>
              </a:schemeClr>
            </a:solidFill>
            <a:prstDash val="solid"/>
            <a:round/>
            <a:headEnd type="none" w="med" len="med"/>
            <a:tailEnd type="none" w="med" len="med"/>
          </a:ln>
          <a:effectLst>
            <a:outerShdw blurRad="63500" sx="102000" sy="102000" algn="ctr" rotWithShape="0">
              <a:prstClr val="black">
                <a:alpha val="40000"/>
              </a:prstClr>
            </a:outerShdw>
          </a:effectLst>
        </p:spPr>
        <p:txBody>
          <a:bodyPr rtlCol="0" anchor="ctr"/>
          <a:lstStyle/>
          <a:p>
            <a:pPr algn="ctr"/>
            <a:endParaRPr lang="ja-JP" altLang="en-US" sz="2400"/>
          </a:p>
        </p:txBody>
      </p:sp>
      <p:sp>
        <p:nvSpPr>
          <p:cNvPr id="46" name="テキスト ボックス 45"/>
          <p:cNvSpPr txBox="1"/>
          <p:nvPr/>
        </p:nvSpPr>
        <p:spPr>
          <a:xfrm>
            <a:off x="239916" y="3704690"/>
            <a:ext cx="1792997" cy="1204324"/>
          </a:xfrm>
          <a:prstGeom prst="rect">
            <a:avLst/>
          </a:prstGeom>
          <a:solidFill>
            <a:schemeClr val="bg1"/>
          </a:solidFill>
          <a:ln w="38100">
            <a:noFill/>
          </a:ln>
        </p:spPr>
        <p:txBody>
          <a:bodyPr wrap="square" lIns="96000" tIns="96000" rIns="96000" bIns="48000" rtlCol="0" anchor="ctr" anchorCtr="1">
            <a:noAutofit/>
          </a:bodyPr>
          <a:lstStyle/>
          <a:p>
            <a:pPr algn="ctr"/>
            <a:endPar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endParaRPr>
          </a:p>
        </p:txBody>
      </p:sp>
      <p:sp>
        <p:nvSpPr>
          <p:cNvPr id="47" name="テキスト ボックス 46"/>
          <p:cNvSpPr txBox="1"/>
          <p:nvPr/>
        </p:nvSpPr>
        <p:spPr>
          <a:xfrm>
            <a:off x="239918" y="5191405"/>
            <a:ext cx="1777999" cy="1117996"/>
          </a:xfrm>
          <a:prstGeom prst="rect">
            <a:avLst/>
          </a:prstGeom>
          <a:solidFill>
            <a:schemeClr val="bg1"/>
          </a:solidFill>
          <a:ln w="38100">
            <a:noFill/>
          </a:ln>
        </p:spPr>
        <p:txBody>
          <a:bodyPr wrap="square" lIns="96000" tIns="96000" rIns="96000" bIns="48000" rtlCol="0" anchor="ctr" anchorCtr="1">
            <a:noAutofit/>
          </a:bodyPr>
          <a:lstStyle/>
          <a:p>
            <a:pPr algn="ctr"/>
            <a:endPar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endParaRPr>
          </a:p>
        </p:txBody>
      </p:sp>
      <p:sp>
        <p:nvSpPr>
          <p:cNvPr id="48" name="テキスト ボックス 47"/>
          <p:cNvSpPr txBox="1"/>
          <p:nvPr/>
        </p:nvSpPr>
        <p:spPr>
          <a:xfrm>
            <a:off x="239917" y="2130808"/>
            <a:ext cx="1798168" cy="1198779"/>
          </a:xfrm>
          <a:prstGeom prst="rect">
            <a:avLst/>
          </a:prstGeom>
          <a:solidFill>
            <a:schemeClr val="bg1"/>
          </a:solidFill>
          <a:ln w="38100">
            <a:noFill/>
          </a:ln>
        </p:spPr>
        <p:txBody>
          <a:bodyPr wrap="square" lIns="96000" tIns="96000" rIns="96000" bIns="48000" rtlCol="0" anchor="ctr" anchorCtr="1">
            <a:noAutofit/>
          </a:bodyPr>
          <a:lstStyle/>
          <a:p>
            <a:pPr algn="ctr"/>
            <a:endPar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endParaRPr>
          </a:p>
        </p:txBody>
      </p:sp>
      <p:pic>
        <p:nvPicPr>
          <p:cNvPr id="49" name="図 4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917" y="2130808"/>
            <a:ext cx="1798168" cy="1198779"/>
          </a:xfrm>
          <a:prstGeom prst="rect">
            <a:avLst/>
          </a:prstGeom>
          <a:effectLst>
            <a:softEdge rad="63500"/>
          </a:effectLst>
        </p:spPr>
      </p:pic>
      <p:pic>
        <p:nvPicPr>
          <p:cNvPr id="50" name="図 49"/>
          <p:cNvPicPr>
            <a:picLocks noChangeAspect="1"/>
          </p:cNvPicPr>
          <p:nvPr/>
        </p:nvPicPr>
        <p:blipFill rotWithShape="1">
          <a:blip r:embed="rId5">
            <a:extLst>
              <a:ext uri="{28A0092B-C50C-407E-A947-70E740481C1C}">
                <a14:useLocalDpi xmlns:a14="http://schemas.microsoft.com/office/drawing/2010/main" val="0"/>
              </a:ext>
            </a:extLst>
          </a:blip>
          <a:srcRect l="5794" r="4948"/>
          <a:stretch/>
        </p:blipFill>
        <p:spPr>
          <a:xfrm>
            <a:off x="239916" y="3707103"/>
            <a:ext cx="1778000" cy="1195200"/>
          </a:xfrm>
          <a:prstGeom prst="rect">
            <a:avLst/>
          </a:prstGeom>
          <a:effectLst>
            <a:softEdge rad="63500"/>
          </a:effectLst>
        </p:spPr>
      </p:pic>
      <p:pic>
        <p:nvPicPr>
          <p:cNvPr id="51" name="図 50"/>
          <p:cNvPicPr>
            <a:picLocks noChangeAspect="1"/>
          </p:cNvPicPr>
          <p:nvPr/>
        </p:nvPicPr>
        <p:blipFill rotWithShape="1">
          <a:blip r:embed="rId6">
            <a:extLst>
              <a:ext uri="{28A0092B-C50C-407E-A947-70E740481C1C}">
                <a14:useLocalDpi xmlns:a14="http://schemas.microsoft.com/office/drawing/2010/main" val="0"/>
              </a:ext>
            </a:extLst>
          </a:blip>
          <a:srcRect l="15107" t="15351" r="8676" b="11151"/>
          <a:stretch/>
        </p:blipFill>
        <p:spPr>
          <a:xfrm>
            <a:off x="239917" y="5191405"/>
            <a:ext cx="1682484" cy="1081679"/>
          </a:xfrm>
          <a:prstGeom prst="rect">
            <a:avLst/>
          </a:prstGeom>
          <a:effectLst>
            <a:softEdge rad="63500"/>
          </a:effectLst>
        </p:spPr>
      </p:pic>
      <p:sp>
        <p:nvSpPr>
          <p:cNvPr id="52" name="テキスト ボックス 51"/>
          <p:cNvSpPr txBox="1"/>
          <p:nvPr/>
        </p:nvSpPr>
        <p:spPr>
          <a:xfrm>
            <a:off x="239917" y="2130808"/>
            <a:ext cx="1798168" cy="1198779"/>
          </a:xfrm>
          <a:prstGeom prst="rect">
            <a:avLst/>
          </a:prstGeom>
          <a:solidFill>
            <a:srgbClr val="002B62">
              <a:alpha val="50000"/>
            </a:srgbClr>
          </a:solidFill>
          <a:ln w="38100">
            <a:noFill/>
          </a:ln>
        </p:spPr>
        <p:txBody>
          <a:bodyPr wrap="square" lIns="96000" tIns="96000" rIns="96000" bIns="48000" rtlCol="0" anchor="ctr" anchorCtr="1">
            <a:noAutofit/>
          </a:bodyPr>
          <a:lstStyle/>
          <a:p>
            <a:pPr algn="ctr"/>
            <a:r>
              <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rPr>
              <a:t>設計</a:t>
            </a:r>
          </a:p>
        </p:txBody>
      </p:sp>
      <p:sp>
        <p:nvSpPr>
          <p:cNvPr id="53" name="テキスト ボックス 52"/>
          <p:cNvSpPr txBox="1"/>
          <p:nvPr/>
        </p:nvSpPr>
        <p:spPr>
          <a:xfrm>
            <a:off x="239916" y="3707103"/>
            <a:ext cx="1792997" cy="1201909"/>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ja-JP" altLang="en-US" sz="2667" dirty="0"/>
              <a:t>作業準備</a:t>
            </a:r>
          </a:p>
        </p:txBody>
      </p:sp>
      <p:sp>
        <p:nvSpPr>
          <p:cNvPr id="54" name="テキスト ボックス 53"/>
          <p:cNvSpPr txBox="1"/>
          <p:nvPr/>
        </p:nvSpPr>
        <p:spPr>
          <a:xfrm>
            <a:off x="239917" y="5191405"/>
            <a:ext cx="1778000" cy="1117996"/>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ja-JP" altLang="en-US" sz="2667" dirty="0"/>
              <a:t>作業実施</a:t>
            </a:r>
          </a:p>
        </p:txBody>
      </p:sp>
      <p:sp>
        <p:nvSpPr>
          <p:cNvPr id="24" name="角丸四角形 23"/>
          <p:cNvSpPr/>
          <p:nvPr/>
        </p:nvSpPr>
        <p:spPr bwMode="auto">
          <a:xfrm>
            <a:off x="3916493" y="2130808"/>
            <a:ext cx="2638883" cy="2024424"/>
          </a:xfrm>
          <a:prstGeom prst="roundRect">
            <a:avLst/>
          </a:prstGeom>
          <a:solidFill>
            <a:schemeClr val="bg1"/>
          </a:solidFill>
          <a:ln w="38100">
            <a:solidFill>
              <a:schemeClr val="tx1"/>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6" name="テキスト ボックス 25"/>
          <p:cNvSpPr txBox="1"/>
          <p:nvPr/>
        </p:nvSpPr>
        <p:spPr>
          <a:xfrm>
            <a:off x="3957365" y="2180977"/>
            <a:ext cx="2334293" cy="748988"/>
          </a:xfrm>
          <a:prstGeom prst="rect">
            <a:avLst/>
          </a:prstGeom>
          <a:noFill/>
        </p:spPr>
        <p:txBody>
          <a:bodyPr wrap="none" rtlCol="0">
            <a:spAutoFit/>
          </a:bodyPr>
          <a:lstStyle/>
          <a:p>
            <a:r>
              <a:rPr lang="en-US" altLang="ja-JP" sz="2400" b="1" dirty="0">
                <a:solidFill>
                  <a:srgbClr val="FF0000"/>
                </a:solidFill>
              </a:rPr>
              <a:t>Step 1</a:t>
            </a:r>
          </a:p>
          <a:p>
            <a:r>
              <a:rPr lang="ja-JP" altLang="en-US" sz="1867" b="1" dirty="0"/>
              <a:t>設計情報の一元管理</a:t>
            </a:r>
          </a:p>
        </p:txBody>
      </p:sp>
      <p:sp>
        <p:nvSpPr>
          <p:cNvPr id="28" name="Oval 97"/>
          <p:cNvSpPr>
            <a:spLocks noChangeAspect="1" noChangeArrowheads="1"/>
          </p:cNvSpPr>
          <p:nvPr/>
        </p:nvSpPr>
        <p:spPr bwMode="gray">
          <a:xfrm>
            <a:off x="4408745" y="3079739"/>
            <a:ext cx="1058104" cy="77130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p:spPr>
        <p:txBody>
          <a:bodyPr vert="horz" wrap="none" lIns="121920" tIns="60960" rIns="121920" bIns="60960" numCol="1" anchor="t" anchorCtr="0" compatLnSpc="1">
            <a:prstTxWarp prst="textNoShape">
              <a:avLst/>
            </a:prstTxWarp>
          </a:bodyPr>
          <a:lstStyle/>
          <a:p>
            <a:pPr algn="ctr"/>
            <a:endParaRPr lang="en-US" altLang="ja-JP" sz="2133" b="1" dirty="0">
              <a:solidFill>
                <a:schemeClr val="bg1"/>
              </a:solidFill>
            </a:endParaRPr>
          </a:p>
          <a:p>
            <a:pPr algn="ctr"/>
            <a:r>
              <a:rPr lang="en-US" altLang="ja-JP" sz="2133" b="1" dirty="0">
                <a:solidFill>
                  <a:schemeClr val="bg1"/>
                </a:solidFill>
              </a:rPr>
              <a:t>CMDB</a:t>
            </a:r>
            <a:endParaRPr lang="ja-JP" altLang="en-US" sz="2133" b="1" dirty="0">
              <a:solidFill>
                <a:schemeClr val="bg1"/>
              </a:solidFill>
            </a:endParaRPr>
          </a:p>
        </p:txBody>
      </p:sp>
      <p:sp>
        <p:nvSpPr>
          <p:cNvPr id="29" name="メモ 28"/>
          <p:cNvSpPr/>
          <p:nvPr/>
        </p:nvSpPr>
        <p:spPr bwMode="auto">
          <a:xfrm>
            <a:off x="5212146" y="2949995"/>
            <a:ext cx="502209" cy="525315"/>
          </a:xfrm>
          <a:prstGeom prst="foldedCorner">
            <a:avLst>
              <a:gd name="adj" fmla="val 28038"/>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a:latin typeface="+mj-ea"/>
              <a:ea typeface="+mj-ea"/>
            </a:endParaRPr>
          </a:p>
          <a:p>
            <a:pPr algn="ctr"/>
            <a:r>
              <a:rPr lang="ja-JP" altLang="en-US" sz="1333" b="1" dirty="0">
                <a:latin typeface="+mj-ea"/>
                <a:ea typeface="+mj-ea"/>
              </a:rPr>
              <a:t>設計</a:t>
            </a:r>
            <a:endParaRPr lang="en-US" altLang="ja-JP" sz="1333" b="1" dirty="0">
              <a:latin typeface="+mj-ea"/>
              <a:ea typeface="+mj-ea"/>
            </a:endParaRPr>
          </a:p>
          <a:p>
            <a:pPr algn="ctr"/>
            <a:r>
              <a:rPr lang="ja-JP" altLang="en-US" sz="1333" b="1" dirty="0">
                <a:latin typeface="+mj-ea"/>
                <a:ea typeface="+mj-ea"/>
              </a:rPr>
              <a:t>情報</a:t>
            </a:r>
            <a:endParaRPr lang="en-US" altLang="ja-JP" sz="1600" b="1" dirty="0">
              <a:latin typeface="+mj-ea"/>
              <a:ea typeface="+mj-ea"/>
            </a:endParaRPr>
          </a:p>
        </p:txBody>
      </p:sp>
      <p:sp>
        <p:nvSpPr>
          <p:cNvPr id="30" name="メモ 29"/>
          <p:cNvSpPr/>
          <p:nvPr/>
        </p:nvSpPr>
        <p:spPr bwMode="auto">
          <a:xfrm>
            <a:off x="5415346" y="3153195"/>
            <a:ext cx="502209" cy="525315"/>
          </a:xfrm>
          <a:prstGeom prst="foldedCorner">
            <a:avLst>
              <a:gd name="adj" fmla="val 28038"/>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a:latin typeface="+mj-ea"/>
              <a:ea typeface="+mj-ea"/>
            </a:endParaRPr>
          </a:p>
          <a:p>
            <a:pPr algn="ctr"/>
            <a:r>
              <a:rPr lang="ja-JP" altLang="en-US" sz="1333" b="1" dirty="0">
                <a:latin typeface="+mj-ea"/>
                <a:ea typeface="+mj-ea"/>
              </a:rPr>
              <a:t>設計</a:t>
            </a:r>
            <a:endParaRPr lang="en-US" altLang="ja-JP" sz="1333" b="1" dirty="0">
              <a:latin typeface="+mj-ea"/>
              <a:ea typeface="+mj-ea"/>
            </a:endParaRPr>
          </a:p>
          <a:p>
            <a:pPr algn="ctr"/>
            <a:r>
              <a:rPr lang="ja-JP" altLang="en-US" sz="1333" b="1" dirty="0">
                <a:latin typeface="+mj-ea"/>
                <a:ea typeface="+mj-ea"/>
              </a:rPr>
              <a:t>情報</a:t>
            </a:r>
            <a:endParaRPr lang="en-US" altLang="ja-JP" sz="1600" b="1" dirty="0">
              <a:latin typeface="+mj-ea"/>
              <a:ea typeface="+mj-ea"/>
            </a:endParaRPr>
          </a:p>
        </p:txBody>
      </p:sp>
      <p:sp>
        <p:nvSpPr>
          <p:cNvPr id="31" name="メモ 30"/>
          <p:cNvSpPr/>
          <p:nvPr/>
        </p:nvSpPr>
        <p:spPr bwMode="auto">
          <a:xfrm>
            <a:off x="5618546" y="3356395"/>
            <a:ext cx="502209" cy="525315"/>
          </a:xfrm>
          <a:prstGeom prst="foldedCorner">
            <a:avLst>
              <a:gd name="adj" fmla="val 28038"/>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a:latin typeface="+mj-ea"/>
              <a:ea typeface="+mj-ea"/>
            </a:endParaRPr>
          </a:p>
          <a:p>
            <a:pPr algn="ctr"/>
            <a:r>
              <a:rPr lang="ja-JP" altLang="en-US" sz="1333" b="1" dirty="0">
                <a:latin typeface="+mj-ea"/>
                <a:ea typeface="+mj-ea"/>
              </a:rPr>
              <a:t>設計</a:t>
            </a:r>
            <a:endParaRPr lang="en-US" altLang="ja-JP" sz="1333" b="1" dirty="0">
              <a:latin typeface="+mj-ea"/>
              <a:ea typeface="+mj-ea"/>
            </a:endParaRPr>
          </a:p>
          <a:p>
            <a:pPr algn="ctr"/>
            <a:r>
              <a:rPr lang="ja-JP" altLang="en-US" sz="1333" b="1" dirty="0">
                <a:latin typeface="+mj-ea"/>
                <a:ea typeface="+mj-ea"/>
              </a:rPr>
              <a:t>情報</a:t>
            </a:r>
            <a:endParaRPr lang="en-US" altLang="ja-JP" sz="1600" b="1" dirty="0">
              <a:latin typeface="+mj-ea"/>
              <a:ea typeface="+mj-ea"/>
            </a:endParaRPr>
          </a:p>
        </p:txBody>
      </p:sp>
      <p:sp>
        <p:nvSpPr>
          <p:cNvPr id="55" name="右矢印 54"/>
          <p:cNvSpPr/>
          <p:nvPr/>
        </p:nvSpPr>
        <p:spPr bwMode="auto">
          <a:xfrm>
            <a:off x="7565771" y="3806125"/>
            <a:ext cx="755068" cy="646176"/>
          </a:xfrm>
          <a:prstGeom prst="rightArrow">
            <a:avLst/>
          </a:prstGeom>
          <a:solidFill>
            <a:schemeClr val="accent2">
              <a:lumMod val="10000"/>
              <a:lumOff val="90000"/>
            </a:schemeClr>
          </a:solidFill>
          <a:ln>
            <a:solidFill>
              <a:srgbClr val="FF0000"/>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867" b="1" dirty="0">
                <a:latin typeface="+mj-ea"/>
                <a:ea typeface="+mj-ea"/>
              </a:rPr>
              <a:t>連携</a:t>
            </a:r>
          </a:p>
        </p:txBody>
      </p:sp>
      <p:sp>
        <p:nvSpPr>
          <p:cNvPr id="56" name="右中かっこ 55"/>
          <p:cNvSpPr/>
          <p:nvPr/>
        </p:nvSpPr>
        <p:spPr bwMode="auto">
          <a:xfrm>
            <a:off x="6961819" y="2821173"/>
            <a:ext cx="401227" cy="2675224"/>
          </a:xfrm>
          <a:prstGeom prst="rightBrace">
            <a:avLst/>
          </a:prstGeom>
          <a:solidFill>
            <a:schemeClr val="bg1"/>
          </a:solidFill>
          <a:ln w="571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rtlCol="0" anchor="ctr"/>
          <a:lstStyle/>
          <a:p>
            <a:pPr algn="ctr"/>
            <a:endParaRPr lang="ja-JP" altLang="en-US" sz="2400"/>
          </a:p>
        </p:txBody>
      </p:sp>
      <p:sp>
        <p:nvSpPr>
          <p:cNvPr id="25" name="角丸四角形 24"/>
          <p:cNvSpPr/>
          <p:nvPr/>
        </p:nvSpPr>
        <p:spPr bwMode="auto">
          <a:xfrm>
            <a:off x="3916492" y="4284976"/>
            <a:ext cx="2638883" cy="2024424"/>
          </a:xfrm>
          <a:prstGeom prst="roundRect">
            <a:avLst/>
          </a:prstGeom>
          <a:solidFill>
            <a:schemeClr val="bg1"/>
          </a:solidFill>
          <a:ln w="38100">
            <a:solidFill>
              <a:schemeClr val="tx1"/>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7" name="テキスト ボックス 26"/>
          <p:cNvSpPr txBox="1"/>
          <p:nvPr/>
        </p:nvSpPr>
        <p:spPr>
          <a:xfrm>
            <a:off x="3957364" y="4323792"/>
            <a:ext cx="1856598" cy="748988"/>
          </a:xfrm>
          <a:prstGeom prst="rect">
            <a:avLst/>
          </a:prstGeom>
          <a:noFill/>
        </p:spPr>
        <p:txBody>
          <a:bodyPr wrap="none" rtlCol="0">
            <a:spAutoFit/>
          </a:bodyPr>
          <a:lstStyle/>
          <a:p>
            <a:r>
              <a:rPr lang="en-US" altLang="ja-JP" sz="2400" b="1" dirty="0">
                <a:solidFill>
                  <a:srgbClr val="FF0000"/>
                </a:solidFill>
              </a:rPr>
              <a:t>Step 2</a:t>
            </a:r>
          </a:p>
          <a:p>
            <a:r>
              <a:rPr lang="ja-JP" altLang="en-US" sz="1867" b="1" dirty="0"/>
              <a:t>自動実行の実現</a:t>
            </a:r>
          </a:p>
        </p:txBody>
      </p:sp>
      <p:sp>
        <p:nvSpPr>
          <p:cNvPr id="32" name="楕円 31"/>
          <p:cNvSpPr/>
          <p:nvPr/>
        </p:nvSpPr>
        <p:spPr bwMode="auto">
          <a:xfrm>
            <a:off x="4551961" y="5141991"/>
            <a:ext cx="956628" cy="276589"/>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34" name="楕円 33"/>
          <p:cNvSpPr/>
          <p:nvPr/>
        </p:nvSpPr>
        <p:spPr bwMode="auto">
          <a:xfrm>
            <a:off x="4551959" y="5537423"/>
            <a:ext cx="956628" cy="276589"/>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35" name="楕円 34"/>
          <p:cNvSpPr/>
          <p:nvPr/>
        </p:nvSpPr>
        <p:spPr bwMode="auto">
          <a:xfrm>
            <a:off x="4538966" y="5905236"/>
            <a:ext cx="956628" cy="276589"/>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40" name="下矢印 39"/>
          <p:cNvSpPr/>
          <p:nvPr/>
        </p:nvSpPr>
        <p:spPr bwMode="auto">
          <a:xfrm>
            <a:off x="5442121" y="5141991"/>
            <a:ext cx="488372" cy="992797"/>
          </a:xfrm>
          <a:prstGeom prst="downArrow">
            <a:avLst/>
          </a:prstGeom>
          <a:solidFill>
            <a:schemeClr val="accent6">
              <a:lumMod val="25000"/>
              <a:lumOff val="75000"/>
            </a:schemeClr>
          </a:solidFill>
          <a:ln>
            <a:solidFill>
              <a:schemeClr val="accent6">
                <a:lumMod val="75000"/>
                <a:lumOff val="25000"/>
              </a:schemeClr>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実行</a:t>
            </a:r>
          </a:p>
        </p:txBody>
      </p:sp>
      <p:sp>
        <p:nvSpPr>
          <p:cNvPr id="16" name="正方形/長方形 15"/>
          <p:cNvSpPr/>
          <p:nvPr/>
        </p:nvSpPr>
        <p:spPr bwMode="auto">
          <a:xfrm>
            <a:off x="5817" y="671959"/>
            <a:ext cx="12192000" cy="5894187"/>
          </a:xfrm>
          <a:prstGeom prst="rect">
            <a:avLst/>
          </a:prstGeom>
          <a:solidFill>
            <a:schemeClr val="tx1">
              <a:alpha val="50000"/>
            </a:schemeClr>
          </a:soli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0" name="角丸四角形 19"/>
          <p:cNvSpPr/>
          <p:nvPr/>
        </p:nvSpPr>
        <p:spPr bwMode="auto">
          <a:xfrm>
            <a:off x="8159592" y="3044620"/>
            <a:ext cx="3820040" cy="2373784"/>
          </a:xfrm>
          <a:prstGeom prst="roundRect">
            <a:avLst/>
          </a:prstGeom>
          <a:solidFill>
            <a:schemeClr val="bg1"/>
          </a:solidFill>
          <a:ln w="38100">
            <a:solidFill>
              <a:schemeClr val="tx1"/>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3" name="テキスト ボックス 22"/>
          <p:cNvSpPr txBox="1"/>
          <p:nvPr/>
        </p:nvSpPr>
        <p:spPr>
          <a:xfrm>
            <a:off x="8223489" y="3079739"/>
            <a:ext cx="3050835" cy="748988"/>
          </a:xfrm>
          <a:prstGeom prst="rect">
            <a:avLst/>
          </a:prstGeom>
          <a:noFill/>
        </p:spPr>
        <p:txBody>
          <a:bodyPr wrap="none" rtlCol="0">
            <a:spAutoFit/>
          </a:bodyPr>
          <a:lstStyle/>
          <a:p>
            <a:r>
              <a:rPr lang="en-US" altLang="ja-JP" sz="2400" b="1" dirty="0">
                <a:solidFill>
                  <a:srgbClr val="FF0000"/>
                </a:solidFill>
              </a:rPr>
              <a:t>Step 3</a:t>
            </a:r>
          </a:p>
          <a:p>
            <a:r>
              <a:rPr lang="ja-JP" altLang="en-US" sz="1867" b="1" dirty="0"/>
              <a:t>一元管理と自動実行の連携</a:t>
            </a:r>
          </a:p>
        </p:txBody>
      </p:sp>
      <p:sp>
        <p:nvSpPr>
          <p:cNvPr id="36" name="Oval 97"/>
          <p:cNvSpPr>
            <a:spLocks noChangeAspect="1" noChangeArrowheads="1"/>
          </p:cNvSpPr>
          <p:nvPr/>
        </p:nvSpPr>
        <p:spPr bwMode="gray">
          <a:xfrm>
            <a:off x="8278984" y="4224677"/>
            <a:ext cx="1058104" cy="77130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p:spPr>
        <p:txBody>
          <a:bodyPr vert="horz" wrap="none" lIns="121920" tIns="60960" rIns="121920" bIns="60960" numCol="1" anchor="t" anchorCtr="0" compatLnSpc="1">
            <a:prstTxWarp prst="textNoShape">
              <a:avLst/>
            </a:prstTxWarp>
          </a:bodyPr>
          <a:lstStyle/>
          <a:p>
            <a:pPr algn="ctr"/>
            <a:endParaRPr lang="en-US" altLang="ja-JP" sz="2133" b="1" dirty="0">
              <a:solidFill>
                <a:schemeClr val="bg1"/>
              </a:solidFill>
            </a:endParaRPr>
          </a:p>
          <a:p>
            <a:pPr algn="ctr"/>
            <a:r>
              <a:rPr lang="en-US" altLang="ja-JP" sz="2133" b="1" dirty="0">
                <a:solidFill>
                  <a:schemeClr val="bg1"/>
                </a:solidFill>
              </a:rPr>
              <a:t>CMDB</a:t>
            </a:r>
            <a:endParaRPr lang="ja-JP" altLang="en-US" sz="2133" b="1" dirty="0">
              <a:solidFill>
                <a:schemeClr val="bg1"/>
              </a:solidFill>
            </a:endParaRPr>
          </a:p>
        </p:txBody>
      </p:sp>
      <p:sp>
        <p:nvSpPr>
          <p:cNvPr id="37" name="メモ 36"/>
          <p:cNvSpPr/>
          <p:nvPr/>
        </p:nvSpPr>
        <p:spPr bwMode="auto">
          <a:xfrm>
            <a:off x="9082385" y="4094933"/>
            <a:ext cx="502209" cy="525315"/>
          </a:xfrm>
          <a:prstGeom prst="foldedCorner">
            <a:avLst>
              <a:gd name="adj" fmla="val 28038"/>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a:latin typeface="+mj-ea"/>
              <a:ea typeface="+mj-ea"/>
            </a:endParaRPr>
          </a:p>
          <a:p>
            <a:pPr algn="ctr"/>
            <a:r>
              <a:rPr lang="ja-JP" altLang="en-US" sz="1333" b="1" dirty="0">
                <a:latin typeface="+mj-ea"/>
                <a:ea typeface="+mj-ea"/>
              </a:rPr>
              <a:t>設計</a:t>
            </a:r>
            <a:endParaRPr lang="en-US" altLang="ja-JP" sz="1333" b="1" dirty="0">
              <a:latin typeface="+mj-ea"/>
              <a:ea typeface="+mj-ea"/>
            </a:endParaRPr>
          </a:p>
          <a:p>
            <a:pPr algn="ctr"/>
            <a:r>
              <a:rPr lang="ja-JP" altLang="en-US" sz="1333" b="1" dirty="0">
                <a:latin typeface="+mj-ea"/>
                <a:ea typeface="+mj-ea"/>
              </a:rPr>
              <a:t>情報</a:t>
            </a:r>
            <a:endParaRPr lang="en-US" altLang="ja-JP" sz="1600" b="1" dirty="0">
              <a:latin typeface="+mj-ea"/>
              <a:ea typeface="+mj-ea"/>
            </a:endParaRPr>
          </a:p>
        </p:txBody>
      </p:sp>
      <p:sp>
        <p:nvSpPr>
          <p:cNvPr id="38" name="メモ 37"/>
          <p:cNvSpPr/>
          <p:nvPr/>
        </p:nvSpPr>
        <p:spPr bwMode="auto">
          <a:xfrm>
            <a:off x="9285585" y="4298133"/>
            <a:ext cx="502209" cy="525315"/>
          </a:xfrm>
          <a:prstGeom prst="foldedCorner">
            <a:avLst>
              <a:gd name="adj" fmla="val 28038"/>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a:latin typeface="+mj-ea"/>
              <a:ea typeface="+mj-ea"/>
            </a:endParaRPr>
          </a:p>
          <a:p>
            <a:pPr algn="ctr"/>
            <a:r>
              <a:rPr lang="ja-JP" altLang="en-US" sz="1333" b="1" dirty="0">
                <a:latin typeface="+mj-ea"/>
                <a:ea typeface="+mj-ea"/>
              </a:rPr>
              <a:t>設計</a:t>
            </a:r>
            <a:endParaRPr lang="en-US" altLang="ja-JP" sz="1333" b="1" dirty="0">
              <a:latin typeface="+mj-ea"/>
              <a:ea typeface="+mj-ea"/>
            </a:endParaRPr>
          </a:p>
          <a:p>
            <a:pPr algn="ctr"/>
            <a:r>
              <a:rPr lang="ja-JP" altLang="en-US" sz="1333" b="1" dirty="0">
                <a:latin typeface="+mj-ea"/>
                <a:ea typeface="+mj-ea"/>
              </a:rPr>
              <a:t>情報</a:t>
            </a:r>
            <a:endParaRPr lang="en-US" altLang="ja-JP" sz="1600" b="1" dirty="0">
              <a:latin typeface="+mj-ea"/>
              <a:ea typeface="+mj-ea"/>
            </a:endParaRPr>
          </a:p>
        </p:txBody>
      </p:sp>
      <p:sp>
        <p:nvSpPr>
          <p:cNvPr id="39" name="メモ 38"/>
          <p:cNvSpPr/>
          <p:nvPr/>
        </p:nvSpPr>
        <p:spPr bwMode="auto">
          <a:xfrm>
            <a:off x="9488785" y="4501333"/>
            <a:ext cx="502209" cy="525315"/>
          </a:xfrm>
          <a:prstGeom prst="foldedCorner">
            <a:avLst>
              <a:gd name="adj" fmla="val 28038"/>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a:latin typeface="+mj-ea"/>
              <a:ea typeface="+mj-ea"/>
            </a:endParaRPr>
          </a:p>
          <a:p>
            <a:pPr algn="ctr"/>
            <a:r>
              <a:rPr lang="ja-JP" altLang="en-US" sz="1333" b="1" dirty="0">
                <a:latin typeface="+mj-ea"/>
                <a:ea typeface="+mj-ea"/>
              </a:rPr>
              <a:t>設計</a:t>
            </a:r>
            <a:endParaRPr lang="en-US" altLang="ja-JP" sz="1333" b="1" dirty="0">
              <a:latin typeface="+mj-ea"/>
              <a:ea typeface="+mj-ea"/>
            </a:endParaRPr>
          </a:p>
          <a:p>
            <a:pPr algn="ctr"/>
            <a:r>
              <a:rPr lang="ja-JP" altLang="en-US" sz="1333" b="1" dirty="0">
                <a:latin typeface="+mj-ea"/>
                <a:ea typeface="+mj-ea"/>
              </a:rPr>
              <a:t>情報</a:t>
            </a:r>
            <a:endParaRPr lang="en-US" altLang="ja-JP" sz="1600" b="1" dirty="0">
              <a:latin typeface="+mj-ea"/>
              <a:ea typeface="+mj-ea"/>
            </a:endParaRPr>
          </a:p>
        </p:txBody>
      </p:sp>
      <p:sp>
        <p:nvSpPr>
          <p:cNvPr id="41" name="楕円 40"/>
          <p:cNvSpPr/>
          <p:nvPr/>
        </p:nvSpPr>
        <p:spPr bwMode="auto">
          <a:xfrm>
            <a:off x="10535555" y="4037763"/>
            <a:ext cx="956628" cy="276589"/>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42" name="楕円 41"/>
          <p:cNvSpPr/>
          <p:nvPr/>
        </p:nvSpPr>
        <p:spPr bwMode="auto">
          <a:xfrm>
            <a:off x="10535554" y="4433195"/>
            <a:ext cx="956628" cy="276589"/>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43" name="楕円 42"/>
          <p:cNvSpPr/>
          <p:nvPr/>
        </p:nvSpPr>
        <p:spPr bwMode="auto">
          <a:xfrm>
            <a:off x="10522561" y="4801008"/>
            <a:ext cx="956628" cy="276589"/>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44" name="下矢印 43"/>
          <p:cNvSpPr/>
          <p:nvPr/>
        </p:nvSpPr>
        <p:spPr bwMode="auto">
          <a:xfrm>
            <a:off x="11425715" y="4037763"/>
            <a:ext cx="488372" cy="992797"/>
          </a:xfrm>
          <a:prstGeom prst="downArrow">
            <a:avLst/>
          </a:prstGeom>
          <a:solidFill>
            <a:schemeClr val="accent6">
              <a:lumMod val="25000"/>
              <a:lumOff val="75000"/>
            </a:schemeClr>
          </a:solidFill>
          <a:ln>
            <a:solidFill>
              <a:schemeClr val="accent6">
                <a:lumMod val="75000"/>
                <a:lumOff val="25000"/>
              </a:schemeClr>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実行</a:t>
            </a:r>
          </a:p>
        </p:txBody>
      </p:sp>
      <p:sp>
        <p:nvSpPr>
          <p:cNvPr id="45" name="十字形 44"/>
          <p:cNvSpPr/>
          <p:nvPr/>
        </p:nvSpPr>
        <p:spPr bwMode="auto">
          <a:xfrm>
            <a:off x="10063881" y="4357061"/>
            <a:ext cx="352723" cy="352723"/>
          </a:xfrm>
          <a:prstGeom prst="plus">
            <a:avLst>
              <a:gd name="adj" fmla="val 37778"/>
            </a:avLst>
          </a:prstGeom>
          <a:solidFill>
            <a:schemeClr val="accent2">
              <a:lumMod val="10000"/>
              <a:lumOff val="90000"/>
            </a:schemeClr>
          </a:solidFill>
          <a:ln>
            <a:solidFill>
              <a:srgbClr val="FF0000"/>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58" name="テキスト プレースホルダー 7"/>
          <p:cNvSpPr txBox="1">
            <a:spLocks/>
          </p:cNvSpPr>
          <p:nvPr/>
        </p:nvSpPr>
        <p:spPr bwMode="gray">
          <a:xfrm>
            <a:off x="239916" y="817534"/>
            <a:ext cx="11712168" cy="68302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121920" tIns="144000" rIns="121920" bIns="6096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buClr>
                <a:srgbClr val="002B62"/>
              </a:buClr>
              <a:defRPr/>
            </a:pPr>
            <a:r>
              <a:rPr lang="ja-JP" altLang="en-US" sz="2667" b="1" kern="0" dirty="0">
                <a:solidFill>
                  <a:srgbClr val="005DD6"/>
                </a:solidFill>
                <a:effectLst>
                  <a:glow rad="152400">
                    <a:srgbClr val="FFFFFF"/>
                  </a:glow>
                </a:effectLst>
                <a:latin typeface="メイリオ"/>
              </a:rPr>
              <a:t>以降のスライドでは、</a:t>
            </a:r>
            <a:r>
              <a:rPr lang="en-US" altLang="ja-JP" sz="2667" b="1" kern="0" dirty="0">
                <a:solidFill>
                  <a:srgbClr val="005DD6"/>
                </a:solidFill>
                <a:effectLst>
                  <a:glow rad="152400">
                    <a:srgbClr val="FFFFFF"/>
                  </a:glow>
                </a:effectLst>
                <a:latin typeface="メイリオ"/>
              </a:rPr>
              <a:t>Step 3</a:t>
            </a:r>
            <a:r>
              <a:rPr lang="ja-JP" altLang="en-US" sz="2667" b="1" kern="0" dirty="0">
                <a:solidFill>
                  <a:srgbClr val="005DD6"/>
                </a:solidFill>
                <a:effectLst>
                  <a:glow rad="152400">
                    <a:srgbClr val="FFFFFF"/>
                  </a:glow>
                </a:effectLst>
                <a:latin typeface="メイリオ"/>
              </a:rPr>
              <a:t>の</a:t>
            </a:r>
            <a:r>
              <a:rPr lang="en-US" altLang="ja-JP" sz="2667" b="1" kern="0" dirty="0">
                <a:solidFill>
                  <a:srgbClr val="FF0000"/>
                </a:solidFill>
                <a:effectLst>
                  <a:glow rad="152400">
                    <a:srgbClr val="FFFFFF"/>
                  </a:glow>
                </a:effectLst>
                <a:latin typeface="メイリオ"/>
              </a:rPr>
              <a:t>2</a:t>
            </a:r>
            <a:r>
              <a:rPr lang="ja-JP" altLang="en-US" sz="2667" b="1" kern="0" dirty="0" err="1">
                <a:solidFill>
                  <a:srgbClr val="FF0000"/>
                </a:solidFill>
                <a:effectLst>
                  <a:glow rad="152400">
                    <a:srgbClr val="FFFFFF"/>
                  </a:glow>
                </a:effectLst>
                <a:latin typeface="メイリオ"/>
              </a:rPr>
              <a:t>つの</a:t>
            </a:r>
            <a:r>
              <a:rPr lang="ja-JP" altLang="en-US" sz="2667" b="1" kern="0" dirty="0">
                <a:solidFill>
                  <a:srgbClr val="FF0000"/>
                </a:solidFill>
                <a:effectLst>
                  <a:glow rad="152400">
                    <a:srgbClr val="FFFFFF"/>
                  </a:glow>
                </a:effectLst>
                <a:latin typeface="メイリオ"/>
              </a:rPr>
              <a:t>タスク</a:t>
            </a:r>
            <a:r>
              <a:rPr lang="ja-JP" altLang="en-US" sz="2667" b="1" kern="0" dirty="0">
                <a:solidFill>
                  <a:srgbClr val="005DD6"/>
                </a:solidFill>
                <a:effectLst>
                  <a:glow rad="152400">
                    <a:srgbClr val="FFFFFF"/>
                  </a:glow>
                </a:effectLst>
                <a:latin typeface="メイリオ"/>
              </a:rPr>
              <a:t>を説明していきます</a:t>
            </a:r>
            <a:endParaRPr lang="en-US" altLang="ja-JP" sz="2667" b="1" kern="0" dirty="0">
              <a:solidFill>
                <a:srgbClr val="005DD6"/>
              </a:solidFill>
              <a:effectLst>
                <a:glow rad="152400">
                  <a:srgbClr val="FFFFFF"/>
                </a:glow>
              </a:effectLst>
              <a:latin typeface="メイリオ"/>
            </a:endParaRPr>
          </a:p>
        </p:txBody>
      </p:sp>
      <p:grpSp>
        <p:nvGrpSpPr>
          <p:cNvPr id="5" name="グループ化 4"/>
          <p:cNvGrpSpPr/>
          <p:nvPr/>
        </p:nvGrpSpPr>
        <p:grpSpPr>
          <a:xfrm>
            <a:off x="4646983" y="2839910"/>
            <a:ext cx="2691312" cy="2713573"/>
            <a:chOff x="4646983" y="2839910"/>
            <a:chExt cx="2691312" cy="2713573"/>
          </a:xfrm>
        </p:grpSpPr>
        <p:sp>
          <p:nvSpPr>
            <p:cNvPr id="57" name="四角形吹き出し 56"/>
            <p:cNvSpPr/>
            <p:nvPr/>
          </p:nvSpPr>
          <p:spPr bwMode="auto">
            <a:xfrm>
              <a:off x="4646983" y="2839910"/>
              <a:ext cx="2691312" cy="2713573"/>
            </a:xfrm>
            <a:prstGeom prst="wedgeRectCallout">
              <a:avLst>
                <a:gd name="adj1" fmla="val 83959"/>
                <a:gd name="adj2" fmla="val -356"/>
              </a:avLst>
            </a:prstGeom>
            <a:solidFill>
              <a:schemeClr val="accent2">
                <a:lumMod val="10000"/>
                <a:lumOff val="90000"/>
              </a:schemeClr>
            </a:solidFill>
            <a:ln w="38100">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pic>
          <p:nvPicPr>
            <p:cNvPr id="4" name="図 3"/>
            <p:cNvPicPr>
              <a:picLocks noChangeAspect="1"/>
            </p:cNvPicPr>
            <p:nvPr/>
          </p:nvPicPr>
          <p:blipFill>
            <a:blip r:embed="rId7"/>
            <a:stretch>
              <a:fillRect/>
            </a:stretch>
          </p:blipFill>
          <p:spPr>
            <a:xfrm>
              <a:off x="4921542" y="3086892"/>
              <a:ext cx="2175957" cy="2243255"/>
            </a:xfrm>
            <a:prstGeom prst="rect">
              <a:avLst/>
            </a:prstGeom>
          </p:spPr>
        </p:pic>
      </p:grpSp>
    </p:spTree>
    <p:extLst>
      <p:ext uri="{BB962C8B-B14F-4D97-AF65-F5344CB8AC3E}">
        <p14:creationId xmlns:p14="http://schemas.microsoft.com/office/powerpoint/2010/main" val="1959983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Step 3</a:t>
            </a:r>
            <a:r>
              <a:rPr lang="ja-JP" altLang="en-US" dirty="0"/>
              <a:t>：一元管理と自動実行の連携</a:t>
            </a:r>
            <a:endParaRPr kumimoji="1" lang="ja-JP" altLang="en-US" dirty="0"/>
          </a:p>
        </p:txBody>
      </p:sp>
      <p:sp>
        <p:nvSpPr>
          <p:cNvPr id="15" name="Freeform 138"/>
          <p:cNvSpPr>
            <a:spLocks noChangeAspect="1"/>
          </p:cNvSpPr>
          <p:nvPr/>
        </p:nvSpPr>
        <p:spPr bwMode="gray">
          <a:xfrm>
            <a:off x="4355851" y="6221425"/>
            <a:ext cx="85120" cy="78379"/>
          </a:xfrm>
          <a:custGeom>
            <a:avLst/>
            <a:gdLst>
              <a:gd name="T0" fmla="*/ 33 w 214"/>
              <a:gd name="T1" fmla="*/ 196 h 196"/>
              <a:gd name="T2" fmla="*/ 22 w 214"/>
              <a:gd name="T3" fmla="*/ 193 h 196"/>
              <a:gd name="T4" fmla="*/ 6 w 214"/>
              <a:gd name="T5" fmla="*/ 156 h 196"/>
              <a:gd name="T6" fmla="*/ 174 w 214"/>
              <a:gd name="T7" fmla="*/ 5 h 196"/>
              <a:gd name="T8" fmla="*/ 209 w 214"/>
              <a:gd name="T9" fmla="*/ 24 h 196"/>
              <a:gd name="T10" fmla="*/ 190 w 214"/>
              <a:gd name="T11" fmla="*/ 60 h 196"/>
              <a:gd name="T12" fmla="*/ 59 w 214"/>
              <a:gd name="T13" fmla="*/ 178 h 196"/>
              <a:gd name="T14" fmla="*/ 33 w 214"/>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 h="196">
                <a:moveTo>
                  <a:pt x="33" y="196"/>
                </a:moveTo>
                <a:cubicBezTo>
                  <a:pt x="29" y="196"/>
                  <a:pt x="25" y="195"/>
                  <a:pt x="22" y="193"/>
                </a:cubicBezTo>
                <a:cubicBezTo>
                  <a:pt x="7" y="187"/>
                  <a:pt x="0" y="170"/>
                  <a:pt x="6" y="156"/>
                </a:cubicBezTo>
                <a:cubicBezTo>
                  <a:pt x="37" y="83"/>
                  <a:pt x="98" y="28"/>
                  <a:pt x="174" y="5"/>
                </a:cubicBezTo>
                <a:cubicBezTo>
                  <a:pt x="189" y="0"/>
                  <a:pt x="205" y="9"/>
                  <a:pt x="209" y="24"/>
                </a:cubicBezTo>
                <a:cubicBezTo>
                  <a:pt x="214" y="39"/>
                  <a:pt x="205" y="55"/>
                  <a:pt x="190" y="60"/>
                </a:cubicBezTo>
                <a:cubicBezTo>
                  <a:pt x="131" y="78"/>
                  <a:pt x="83" y="121"/>
                  <a:pt x="59" y="178"/>
                </a:cubicBezTo>
                <a:cubicBezTo>
                  <a:pt x="55" y="189"/>
                  <a:pt x="44" y="196"/>
                  <a:pt x="33" y="1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graphicFrame>
        <p:nvGraphicFramePr>
          <p:cNvPr id="79" name="表 78"/>
          <p:cNvGraphicFramePr>
            <a:graphicFrameLocks noGrp="1"/>
          </p:cNvGraphicFramePr>
          <p:nvPr/>
        </p:nvGraphicFramePr>
        <p:xfrm>
          <a:off x="239351" y="814629"/>
          <a:ext cx="2400000" cy="240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a:latin typeface="Meiryo UI" panose="020B0604030504040204" pitchFamily="50" charset="-128"/>
                          <a:ea typeface="Meiryo UI" panose="020B0604030504040204" pitchFamily="50" charset="-128"/>
                          <a:cs typeface="Meiryo UI" panose="020B0604030504040204" pitchFamily="50" charset="-128"/>
                        </a:rPr>
                        <a:t>実施するタスク</a:t>
                      </a: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64869644"/>
                  </a:ext>
                </a:extLst>
              </a:tr>
            </a:tbl>
          </a:graphicData>
        </a:graphic>
      </p:graphicFrame>
      <p:sp>
        <p:nvSpPr>
          <p:cNvPr id="123" name="正方形/長方形 122"/>
          <p:cNvSpPr/>
          <p:nvPr/>
        </p:nvSpPr>
        <p:spPr bwMode="auto">
          <a:xfrm>
            <a:off x="3013449" y="1312061"/>
            <a:ext cx="8937252" cy="830855"/>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2133" b="1" dirty="0" err="1">
                <a:latin typeface="+mj-ea"/>
              </a:rPr>
              <a:t>Exastro</a:t>
            </a:r>
            <a:r>
              <a:rPr lang="en-US" altLang="ja-JP" sz="2133" b="1" dirty="0">
                <a:latin typeface="+mj-ea"/>
              </a:rPr>
              <a:t> IT Automation</a:t>
            </a:r>
            <a:r>
              <a:rPr lang="ja-JP" altLang="en-US" sz="2133" b="1" dirty="0">
                <a:latin typeface="+mj-ea"/>
              </a:rPr>
              <a:t>の「代入値自動登録設定」を利用して、パラメータシートの値とジョブ内の変数とを紐づける</a:t>
            </a:r>
          </a:p>
        </p:txBody>
      </p:sp>
      <p:sp>
        <p:nvSpPr>
          <p:cNvPr id="12" name="下矢印 11"/>
          <p:cNvSpPr/>
          <p:nvPr/>
        </p:nvSpPr>
        <p:spPr bwMode="auto">
          <a:xfrm>
            <a:off x="959295" y="2148841"/>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6" name="角丸四角形 185"/>
          <p:cNvSpPr/>
          <p:nvPr/>
        </p:nvSpPr>
        <p:spPr bwMode="auto">
          <a:xfrm>
            <a:off x="423881" y="1428840"/>
            <a:ext cx="2030940" cy="720000"/>
          </a:xfrm>
          <a:prstGeom prst="roundRect">
            <a:avLst/>
          </a:prstGeom>
          <a:solidFill>
            <a:schemeClr val="accent2">
              <a:lumMod val="10000"/>
              <a:lumOff val="90000"/>
            </a:schemeClr>
          </a:solid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変数と具体値の紐づけ</a:t>
            </a:r>
          </a:p>
        </p:txBody>
      </p:sp>
      <p:sp>
        <p:nvSpPr>
          <p:cNvPr id="11" name="角丸四角形 10"/>
          <p:cNvSpPr/>
          <p:nvPr/>
        </p:nvSpPr>
        <p:spPr bwMode="auto">
          <a:xfrm>
            <a:off x="423879" y="2378328"/>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ジョブフロー実行</a:t>
            </a:r>
            <a:endParaRPr lang="en-US" altLang="ja-JP" sz="1600" b="1" dirty="0"/>
          </a:p>
          <a:p>
            <a:pPr algn="ctr"/>
            <a:r>
              <a:rPr lang="en-US" altLang="ja-JP" sz="1600" b="1" dirty="0" smtClean="0"/>
              <a:t>(Conductor)</a:t>
            </a:r>
            <a:endParaRPr lang="en-US" altLang="ja-JP" sz="1600" b="1" dirty="0"/>
          </a:p>
        </p:txBody>
      </p:sp>
      <p:sp>
        <p:nvSpPr>
          <p:cNvPr id="13" name="正方形/長方形 12"/>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14" name="正方形/長方形 13"/>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タスクの説明</a:t>
            </a:r>
          </a:p>
        </p:txBody>
      </p:sp>
      <p:sp>
        <p:nvSpPr>
          <p:cNvPr id="16" name="正方形/長方形 15"/>
          <p:cNvSpPr/>
          <p:nvPr/>
        </p:nvSpPr>
        <p:spPr bwMode="auto">
          <a:xfrm>
            <a:off x="3013449" y="5550753"/>
            <a:ext cx="8937251" cy="957971"/>
          </a:xfrm>
          <a:prstGeom prst="rect">
            <a:avLst/>
          </a:prstGeom>
          <a:solidFill>
            <a:schemeClr val="accent2">
              <a:lumMod val="10000"/>
              <a:lumOff val="9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ea typeface="+mj-ea"/>
              </a:rPr>
              <a:t>　　　① </a:t>
            </a:r>
            <a:r>
              <a:rPr lang="en-US" altLang="ja-JP" sz="2133" b="1" dirty="0">
                <a:latin typeface="+mj-ea"/>
                <a:ea typeface="+mj-ea"/>
              </a:rPr>
              <a:t>Value</a:t>
            </a:r>
            <a:r>
              <a:rPr lang="ja-JP" altLang="en-US" sz="2133" b="1" dirty="0">
                <a:latin typeface="+mj-ea"/>
                <a:ea typeface="+mj-ea"/>
              </a:rPr>
              <a:t>タイプの活用方法</a:t>
            </a:r>
            <a:endParaRPr lang="en-US" altLang="ja-JP" sz="2133" b="1" dirty="0">
              <a:latin typeface="+mj-ea"/>
              <a:ea typeface="+mj-ea"/>
            </a:endParaRPr>
          </a:p>
          <a:p>
            <a:r>
              <a:rPr lang="ja-JP" altLang="en-US" sz="2133" b="1" dirty="0">
                <a:latin typeface="+mj-ea"/>
                <a:ea typeface="+mj-ea"/>
              </a:rPr>
              <a:t>         ② </a:t>
            </a:r>
            <a:r>
              <a:rPr lang="en-US" altLang="ja-JP" sz="2133" b="1" dirty="0">
                <a:latin typeface="+mj-ea"/>
                <a:ea typeface="+mj-ea"/>
              </a:rPr>
              <a:t>Key</a:t>
            </a:r>
            <a:r>
              <a:rPr lang="ja-JP" altLang="en-US" sz="2133" b="1" dirty="0">
                <a:latin typeface="+mj-ea"/>
                <a:ea typeface="+mj-ea"/>
              </a:rPr>
              <a:t>タイプの活用方法</a:t>
            </a:r>
            <a:endParaRPr lang="en-US" altLang="ja-JP" sz="2133" b="1" dirty="0">
              <a:latin typeface="+mj-ea"/>
              <a:ea typeface="+mj-ea"/>
            </a:endParaRPr>
          </a:p>
          <a:p>
            <a:r>
              <a:rPr lang="ja-JP" altLang="en-US" sz="2133" b="1" dirty="0">
                <a:latin typeface="+mj-ea"/>
                <a:ea typeface="+mj-ea"/>
              </a:rPr>
              <a:t>         ③ </a:t>
            </a:r>
            <a:r>
              <a:rPr lang="en-US" altLang="ja-JP" sz="2133" b="1" dirty="0">
                <a:latin typeface="+mj-ea"/>
                <a:ea typeface="+mj-ea"/>
              </a:rPr>
              <a:t>Key-Value</a:t>
            </a:r>
            <a:r>
              <a:rPr lang="ja-JP" altLang="en-US" sz="2133" b="1" dirty="0">
                <a:latin typeface="+mj-ea"/>
                <a:ea typeface="+mj-ea"/>
              </a:rPr>
              <a:t>タイプの活用方法</a:t>
            </a:r>
            <a:endParaRPr lang="en-US" altLang="ja-JP" sz="2133" b="1" dirty="0">
              <a:latin typeface="+mj-ea"/>
            </a:endParaRPr>
          </a:p>
        </p:txBody>
      </p:sp>
      <p:sp>
        <p:nvSpPr>
          <p:cNvPr id="17" name="角丸四角形 16"/>
          <p:cNvSpPr/>
          <p:nvPr/>
        </p:nvSpPr>
        <p:spPr bwMode="auto">
          <a:xfrm rot="20999056">
            <a:off x="2783012" y="5543529"/>
            <a:ext cx="1150632"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18" name="下矢印 17"/>
          <p:cNvSpPr/>
          <p:nvPr/>
        </p:nvSpPr>
        <p:spPr bwMode="auto">
          <a:xfrm>
            <a:off x="10881360" y="5707694"/>
            <a:ext cx="1069992" cy="726292"/>
          </a:xfrm>
          <a:prstGeom prst="downArrow">
            <a:avLst>
              <a:gd name="adj1" fmla="val 58557"/>
              <a:gd name="adj2" fmla="val 35509"/>
            </a:avLst>
          </a:prstGeom>
          <a:solidFill>
            <a:srgbClr val="FFFF00"/>
          </a:solidFill>
          <a:ln w="25400">
            <a:solidFill>
              <a:schemeClr val="tx2">
                <a:lumMod val="90000"/>
                <a:lumOff val="10000"/>
              </a:schemeClr>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067" b="1" dirty="0">
              <a:latin typeface="+mj-ea"/>
              <a:ea typeface="+mj-ea"/>
            </a:endParaRPr>
          </a:p>
          <a:p>
            <a:pPr algn="ctr"/>
            <a:r>
              <a:rPr lang="ja-JP" altLang="en-US" sz="1600" b="1" dirty="0">
                <a:latin typeface="+mj-ea"/>
                <a:ea typeface="+mj-ea"/>
              </a:rPr>
              <a:t>詳細</a:t>
            </a:r>
            <a:endParaRPr lang="en-US" altLang="ja-JP" sz="1600" b="1" dirty="0">
              <a:latin typeface="+mj-ea"/>
              <a:ea typeface="+mj-ea"/>
            </a:endParaRPr>
          </a:p>
          <a:p>
            <a:pPr algn="ctr"/>
            <a:r>
              <a:rPr lang="ja-JP" altLang="en-US" sz="1600" b="1" dirty="0">
                <a:latin typeface="+mj-ea"/>
                <a:ea typeface="+mj-ea"/>
              </a:rPr>
              <a:t>次頁</a:t>
            </a:r>
          </a:p>
        </p:txBody>
      </p:sp>
      <p:sp>
        <p:nvSpPr>
          <p:cNvPr id="83" name="正方形/長方形 82"/>
          <p:cNvSpPr/>
          <p:nvPr/>
        </p:nvSpPr>
        <p:spPr bwMode="auto">
          <a:xfrm>
            <a:off x="5640849" y="2427281"/>
            <a:ext cx="4979025" cy="301799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cxnSp>
        <p:nvCxnSpPr>
          <p:cNvPr id="84" name="直線矢印コネクタ 83"/>
          <p:cNvCxnSpPr>
            <a:stCxn id="87" idx="3"/>
          </p:cNvCxnSpPr>
          <p:nvPr/>
        </p:nvCxnSpPr>
        <p:spPr bwMode="auto">
          <a:xfrm>
            <a:off x="4163451" y="3653844"/>
            <a:ext cx="1313983" cy="185976"/>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85" name="直線矢印コネクタ 84"/>
          <p:cNvCxnSpPr>
            <a:stCxn id="101" idx="3"/>
          </p:cNvCxnSpPr>
          <p:nvPr/>
        </p:nvCxnSpPr>
        <p:spPr bwMode="auto">
          <a:xfrm flipV="1">
            <a:off x="4163451" y="4339676"/>
            <a:ext cx="1338235" cy="324507"/>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86" name="グループ化 85"/>
          <p:cNvGrpSpPr/>
          <p:nvPr/>
        </p:nvGrpSpPr>
        <p:grpSpPr>
          <a:xfrm>
            <a:off x="3553851" y="3329336"/>
            <a:ext cx="609600" cy="649016"/>
            <a:chOff x="531334" y="767018"/>
            <a:chExt cx="457200" cy="486762"/>
          </a:xfrm>
        </p:grpSpPr>
        <p:sp>
          <p:nvSpPr>
            <p:cNvPr id="87" name="正方形/長方形 86"/>
            <p:cNvSpPr/>
            <p:nvPr/>
          </p:nvSpPr>
          <p:spPr bwMode="auto">
            <a:xfrm>
              <a:off x="531334" y="767018"/>
              <a:ext cx="457200" cy="486762"/>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88" name="グループ化 87"/>
            <p:cNvGrpSpPr>
              <a:grpSpLocks noChangeAspect="1"/>
            </p:cNvGrpSpPr>
            <p:nvPr/>
          </p:nvGrpSpPr>
          <p:grpSpPr bwMode="gray">
            <a:xfrm>
              <a:off x="562146" y="1031158"/>
              <a:ext cx="175160" cy="195072"/>
              <a:chOff x="863600" y="1071564"/>
              <a:chExt cx="823913" cy="917576"/>
            </a:xfrm>
          </p:grpSpPr>
          <p:sp>
            <p:nvSpPr>
              <p:cNvPr id="98" name="フリーフォーム 9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89" name="グループ化 88"/>
            <p:cNvGrpSpPr>
              <a:grpSpLocks noChangeAspect="1"/>
            </p:cNvGrpSpPr>
            <p:nvPr/>
          </p:nvGrpSpPr>
          <p:grpSpPr bwMode="gray">
            <a:xfrm>
              <a:off x="770594" y="1027024"/>
              <a:ext cx="175160" cy="195072"/>
              <a:chOff x="863600" y="1071564"/>
              <a:chExt cx="823913" cy="917576"/>
            </a:xfrm>
          </p:grpSpPr>
          <p:sp>
            <p:nvSpPr>
              <p:cNvPr id="96" name="フリーフォーム 9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90" name="グループ化 89"/>
            <p:cNvGrpSpPr>
              <a:grpSpLocks noChangeAspect="1"/>
            </p:cNvGrpSpPr>
            <p:nvPr/>
          </p:nvGrpSpPr>
          <p:grpSpPr bwMode="gray">
            <a:xfrm>
              <a:off x="562146" y="793687"/>
              <a:ext cx="175160" cy="195072"/>
              <a:chOff x="863600" y="1071564"/>
              <a:chExt cx="823913" cy="917576"/>
            </a:xfrm>
          </p:grpSpPr>
          <p:sp>
            <p:nvSpPr>
              <p:cNvPr id="94" name="フリーフォーム 9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91" name="グループ化 90"/>
            <p:cNvGrpSpPr>
              <a:grpSpLocks noChangeAspect="1"/>
            </p:cNvGrpSpPr>
            <p:nvPr/>
          </p:nvGrpSpPr>
          <p:grpSpPr bwMode="gray">
            <a:xfrm>
              <a:off x="769750" y="793687"/>
              <a:ext cx="175160" cy="195072"/>
              <a:chOff x="863600" y="1071564"/>
              <a:chExt cx="823913" cy="917576"/>
            </a:xfrm>
          </p:grpSpPr>
          <p:sp>
            <p:nvSpPr>
              <p:cNvPr id="92" name="フリーフォーム 9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grpSp>
        <p:nvGrpSpPr>
          <p:cNvPr id="100" name="グループ化 99"/>
          <p:cNvGrpSpPr/>
          <p:nvPr/>
        </p:nvGrpSpPr>
        <p:grpSpPr>
          <a:xfrm>
            <a:off x="3553851" y="4339675"/>
            <a:ext cx="609600" cy="649016"/>
            <a:chOff x="531334" y="1943055"/>
            <a:chExt cx="457200" cy="486762"/>
          </a:xfrm>
        </p:grpSpPr>
        <p:sp>
          <p:nvSpPr>
            <p:cNvPr id="101" name="正方形/長方形 100"/>
            <p:cNvSpPr/>
            <p:nvPr/>
          </p:nvSpPr>
          <p:spPr bwMode="auto">
            <a:xfrm>
              <a:off x="531334" y="1943055"/>
              <a:ext cx="457200" cy="486762"/>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102" name="グループ化 101"/>
            <p:cNvGrpSpPr>
              <a:grpSpLocks noChangeAspect="1"/>
            </p:cNvGrpSpPr>
            <p:nvPr/>
          </p:nvGrpSpPr>
          <p:grpSpPr bwMode="gray">
            <a:xfrm>
              <a:off x="562146" y="2207195"/>
              <a:ext cx="175160" cy="195072"/>
              <a:chOff x="863600" y="1071564"/>
              <a:chExt cx="823913" cy="917576"/>
            </a:xfrm>
          </p:grpSpPr>
          <p:sp>
            <p:nvSpPr>
              <p:cNvPr id="112" name="フリーフォーム 11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3" name="グループ化 102"/>
            <p:cNvGrpSpPr>
              <a:grpSpLocks noChangeAspect="1"/>
            </p:cNvGrpSpPr>
            <p:nvPr/>
          </p:nvGrpSpPr>
          <p:grpSpPr bwMode="gray">
            <a:xfrm>
              <a:off x="770594" y="2203061"/>
              <a:ext cx="175160" cy="195072"/>
              <a:chOff x="863600" y="1071564"/>
              <a:chExt cx="823913" cy="917576"/>
            </a:xfrm>
          </p:grpSpPr>
          <p:sp>
            <p:nvSpPr>
              <p:cNvPr id="110" name="フリーフォーム 10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4" name="グループ化 103"/>
            <p:cNvGrpSpPr>
              <a:grpSpLocks noChangeAspect="1"/>
            </p:cNvGrpSpPr>
            <p:nvPr/>
          </p:nvGrpSpPr>
          <p:grpSpPr bwMode="gray">
            <a:xfrm>
              <a:off x="562146" y="1969724"/>
              <a:ext cx="175160" cy="195072"/>
              <a:chOff x="863600" y="1071564"/>
              <a:chExt cx="823913" cy="917576"/>
            </a:xfrm>
          </p:grpSpPr>
          <p:sp>
            <p:nvSpPr>
              <p:cNvPr id="108" name="フリーフォーム 10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0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5" name="グループ化 104"/>
            <p:cNvGrpSpPr>
              <a:grpSpLocks noChangeAspect="1"/>
            </p:cNvGrpSpPr>
            <p:nvPr/>
          </p:nvGrpSpPr>
          <p:grpSpPr bwMode="gray">
            <a:xfrm>
              <a:off x="769750" y="1969724"/>
              <a:ext cx="175160" cy="195072"/>
              <a:chOff x="863600" y="1071564"/>
              <a:chExt cx="823913" cy="917576"/>
            </a:xfrm>
          </p:grpSpPr>
          <p:sp>
            <p:nvSpPr>
              <p:cNvPr id="106" name="フリーフォーム 10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0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pic>
        <p:nvPicPr>
          <p:cNvPr id="114" name="図 1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6356" y="2347734"/>
            <a:ext cx="1074912" cy="403563"/>
          </a:xfrm>
          <a:prstGeom prst="rect">
            <a:avLst/>
          </a:prstGeom>
        </p:spPr>
      </p:pic>
      <p:graphicFrame>
        <p:nvGraphicFramePr>
          <p:cNvPr id="125" name="表 124"/>
          <p:cNvGraphicFramePr>
            <a:graphicFrameLocks noGrp="1"/>
          </p:cNvGraphicFramePr>
          <p:nvPr>
            <p:extLst>
              <p:ext uri="{D42A27DB-BD31-4B8C-83A1-F6EECF244321}">
                <p14:modId xmlns:p14="http://schemas.microsoft.com/office/powerpoint/2010/main" val="4258877924"/>
              </p:ext>
            </p:extLst>
          </p:nvPr>
        </p:nvGraphicFramePr>
        <p:xfrm>
          <a:off x="5924523" y="2552162"/>
          <a:ext cx="1391919" cy="768066"/>
        </p:xfrm>
        <a:graphic>
          <a:graphicData uri="http://schemas.openxmlformats.org/drawingml/2006/table">
            <a:tbl>
              <a:tblPr firstRow="1" bandRow="1">
                <a:tableStyleId>{5C22544A-7EE6-4342-B048-85BDC9FD1C3A}</a:tableStyleId>
              </a:tblPr>
              <a:tblGrid>
                <a:gridCol w="463973">
                  <a:extLst>
                    <a:ext uri="{9D8B030D-6E8A-4147-A177-3AD203B41FA5}">
                      <a16:colId xmlns:a16="http://schemas.microsoft.com/office/drawing/2014/main" val="3359214156"/>
                    </a:ext>
                  </a:extLst>
                </a:gridCol>
                <a:gridCol w="463973">
                  <a:extLst>
                    <a:ext uri="{9D8B030D-6E8A-4147-A177-3AD203B41FA5}">
                      <a16:colId xmlns:a16="http://schemas.microsoft.com/office/drawing/2014/main" val="1261700536"/>
                    </a:ext>
                  </a:extLst>
                </a:gridCol>
                <a:gridCol w="463973">
                  <a:extLst>
                    <a:ext uri="{9D8B030D-6E8A-4147-A177-3AD203B41FA5}">
                      <a16:colId xmlns:a16="http://schemas.microsoft.com/office/drawing/2014/main" val="1342716617"/>
                    </a:ext>
                  </a:extLst>
                </a:gridCol>
              </a:tblGrid>
              <a:tr h="182880">
                <a:tc>
                  <a:txBody>
                    <a:bodyPr/>
                    <a:lstStyle/>
                    <a:p>
                      <a:r>
                        <a:rPr kumimoji="1" lang="ja-JP" altLang="en-US" sz="400" dirty="0"/>
                        <a:t>●●●●</a:t>
                      </a:r>
                    </a:p>
                  </a:txBody>
                  <a:tcPr marL="121920" marR="121920" marT="60960" marB="60960"/>
                </a:tc>
                <a:tc>
                  <a:txBody>
                    <a:bodyPr/>
                    <a:lstStyle/>
                    <a:p>
                      <a:r>
                        <a:rPr kumimoji="1" lang="ja-JP" altLang="en-US" sz="400" dirty="0"/>
                        <a:t>●●●●</a:t>
                      </a:r>
                    </a:p>
                  </a:txBody>
                  <a:tcPr marL="121920" marR="121920" marT="60960" marB="60960"/>
                </a:tc>
                <a:tc>
                  <a:txBody>
                    <a:bodyPr/>
                    <a:lstStyle/>
                    <a:p>
                      <a:r>
                        <a:rPr kumimoji="1" lang="ja-JP" altLang="en-US" sz="400" dirty="0"/>
                        <a:t>●●●●</a:t>
                      </a:r>
                    </a:p>
                  </a:txBody>
                  <a:tcPr marL="121920" marR="121920" marT="60960" marB="60960"/>
                </a:tc>
                <a:extLst>
                  <a:ext uri="{0D108BD9-81ED-4DB2-BD59-A6C34878D82A}">
                    <a16:rowId xmlns:a16="http://schemas.microsoft.com/office/drawing/2014/main" val="2610677780"/>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308587605"/>
                  </a:ext>
                </a:extLst>
              </a:tr>
              <a:tr h="201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3169380855"/>
                  </a:ext>
                </a:extLst>
              </a:tr>
              <a:tr h="201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2547023643"/>
                  </a:ext>
                </a:extLst>
              </a:tr>
            </a:tbl>
          </a:graphicData>
        </a:graphic>
      </p:graphicFrame>
      <p:sp>
        <p:nvSpPr>
          <p:cNvPr id="126" name="テキスト ボックス 125"/>
          <p:cNvSpPr txBox="1"/>
          <p:nvPr/>
        </p:nvSpPr>
        <p:spPr>
          <a:xfrm>
            <a:off x="4694166" y="3192452"/>
            <a:ext cx="430887" cy="1938992"/>
          </a:xfrm>
          <a:prstGeom prst="rect">
            <a:avLst/>
          </a:prstGeom>
          <a:noFill/>
        </p:spPr>
        <p:txBody>
          <a:bodyPr vert="eaVert" wrap="none" rtlCol="0">
            <a:spAutoFit/>
          </a:bodyPr>
          <a:lstStyle/>
          <a:p>
            <a:r>
              <a:rPr lang="ja-JP" altLang="en-US" sz="1600" b="1" dirty="0">
                <a:solidFill>
                  <a:srgbClr val="FF0000"/>
                </a:solidFill>
              </a:rPr>
              <a:t>代入値自動登録設定</a:t>
            </a:r>
          </a:p>
        </p:txBody>
      </p:sp>
      <p:graphicFrame>
        <p:nvGraphicFramePr>
          <p:cNvPr id="58" name="表 57"/>
          <p:cNvGraphicFramePr>
            <a:graphicFrameLocks noGrp="1"/>
          </p:cNvGraphicFramePr>
          <p:nvPr>
            <p:extLst>
              <p:ext uri="{D42A27DB-BD31-4B8C-83A1-F6EECF244321}">
                <p14:modId xmlns:p14="http://schemas.microsoft.com/office/powerpoint/2010/main" val="4215894531"/>
              </p:ext>
            </p:extLst>
          </p:nvPr>
        </p:nvGraphicFramePr>
        <p:xfrm>
          <a:off x="5924523" y="3549610"/>
          <a:ext cx="1391919" cy="768066"/>
        </p:xfrm>
        <a:graphic>
          <a:graphicData uri="http://schemas.openxmlformats.org/drawingml/2006/table">
            <a:tbl>
              <a:tblPr firstRow="1" bandRow="1">
                <a:tableStyleId>{5C22544A-7EE6-4342-B048-85BDC9FD1C3A}</a:tableStyleId>
              </a:tblPr>
              <a:tblGrid>
                <a:gridCol w="463973">
                  <a:extLst>
                    <a:ext uri="{9D8B030D-6E8A-4147-A177-3AD203B41FA5}">
                      <a16:colId xmlns:a16="http://schemas.microsoft.com/office/drawing/2014/main" val="3359214156"/>
                    </a:ext>
                  </a:extLst>
                </a:gridCol>
                <a:gridCol w="463973">
                  <a:extLst>
                    <a:ext uri="{9D8B030D-6E8A-4147-A177-3AD203B41FA5}">
                      <a16:colId xmlns:a16="http://schemas.microsoft.com/office/drawing/2014/main" val="1261700536"/>
                    </a:ext>
                  </a:extLst>
                </a:gridCol>
                <a:gridCol w="463973">
                  <a:extLst>
                    <a:ext uri="{9D8B030D-6E8A-4147-A177-3AD203B41FA5}">
                      <a16:colId xmlns:a16="http://schemas.microsoft.com/office/drawing/2014/main" val="1342716617"/>
                    </a:ext>
                  </a:extLst>
                </a:gridCol>
              </a:tblGrid>
              <a:tr h="182880">
                <a:tc>
                  <a:txBody>
                    <a:bodyPr/>
                    <a:lstStyle/>
                    <a:p>
                      <a:r>
                        <a:rPr kumimoji="1" lang="ja-JP" altLang="en-US" sz="400" dirty="0"/>
                        <a:t>●●●●</a:t>
                      </a:r>
                    </a:p>
                  </a:txBody>
                  <a:tcPr marL="121920" marR="121920" marT="60960" marB="60960"/>
                </a:tc>
                <a:tc>
                  <a:txBody>
                    <a:bodyPr/>
                    <a:lstStyle/>
                    <a:p>
                      <a:r>
                        <a:rPr kumimoji="1" lang="ja-JP" altLang="en-US" sz="400" dirty="0"/>
                        <a:t>●●●●</a:t>
                      </a:r>
                    </a:p>
                  </a:txBody>
                  <a:tcPr marL="121920" marR="121920" marT="60960" marB="60960"/>
                </a:tc>
                <a:tc>
                  <a:txBody>
                    <a:bodyPr/>
                    <a:lstStyle/>
                    <a:p>
                      <a:r>
                        <a:rPr kumimoji="1" lang="ja-JP" altLang="en-US" sz="400" dirty="0"/>
                        <a:t>●●●●</a:t>
                      </a:r>
                    </a:p>
                  </a:txBody>
                  <a:tcPr marL="121920" marR="121920" marT="60960" marB="60960"/>
                </a:tc>
                <a:extLst>
                  <a:ext uri="{0D108BD9-81ED-4DB2-BD59-A6C34878D82A}">
                    <a16:rowId xmlns:a16="http://schemas.microsoft.com/office/drawing/2014/main" val="2610677780"/>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308587605"/>
                  </a:ext>
                </a:extLst>
              </a:tr>
              <a:tr h="201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3169380855"/>
                  </a:ext>
                </a:extLst>
              </a:tr>
              <a:tr h="201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473015831"/>
                  </a:ext>
                </a:extLst>
              </a:tr>
            </a:tbl>
          </a:graphicData>
        </a:graphic>
      </p:graphicFrame>
      <p:graphicFrame>
        <p:nvGraphicFramePr>
          <p:cNvPr id="59" name="表 58"/>
          <p:cNvGraphicFramePr>
            <a:graphicFrameLocks noGrp="1"/>
          </p:cNvGraphicFramePr>
          <p:nvPr>
            <p:extLst>
              <p:ext uri="{D42A27DB-BD31-4B8C-83A1-F6EECF244321}">
                <p14:modId xmlns:p14="http://schemas.microsoft.com/office/powerpoint/2010/main" val="3686787290"/>
              </p:ext>
            </p:extLst>
          </p:nvPr>
        </p:nvGraphicFramePr>
        <p:xfrm>
          <a:off x="5924523" y="4550278"/>
          <a:ext cx="1391919" cy="768066"/>
        </p:xfrm>
        <a:graphic>
          <a:graphicData uri="http://schemas.openxmlformats.org/drawingml/2006/table">
            <a:tbl>
              <a:tblPr firstRow="1" bandRow="1">
                <a:tableStyleId>{5C22544A-7EE6-4342-B048-85BDC9FD1C3A}</a:tableStyleId>
              </a:tblPr>
              <a:tblGrid>
                <a:gridCol w="463973">
                  <a:extLst>
                    <a:ext uri="{9D8B030D-6E8A-4147-A177-3AD203B41FA5}">
                      <a16:colId xmlns:a16="http://schemas.microsoft.com/office/drawing/2014/main" val="3359214156"/>
                    </a:ext>
                  </a:extLst>
                </a:gridCol>
                <a:gridCol w="463973">
                  <a:extLst>
                    <a:ext uri="{9D8B030D-6E8A-4147-A177-3AD203B41FA5}">
                      <a16:colId xmlns:a16="http://schemas.microsoft.com/office/drawing/2014/main" val="1261700536"/>
                    </a:ext>
                  </a:extLst>
                </a:gridCol>
                <a:gridCol w="463973">
                  <a:extLst>
                    <a:ext uri="{9D8B030D-6E8A-4147-A177-3AD203B41FA5}">
                      <a16:colId xmlns:a16="http://schemas.microsoft.com/office/drawing/2014/main" val="1342716617"/>
                    </a:ext>
                  </a:extLst>
                </a:gridCol>
              </a:tblGrid>
              <a:tr h="182880">
                <a:tc>
                  <a:txBody>
                    <a:bodyPr/>
                    <a:lstStyle/>
                    <a:p>
                      <a:r>
                        <a:rPr kumimoji="1" lang="ja-JP" altLang="en-US" sz="400" dirty="0"/>
                        <a:t>●●●●</a:t>
                      </a:r>
                    </a:p>
                  </a:txBody>
                  <a:tcPr marL="121920" marR="121920" marT="60960" marB="60960"/>
                </a:tc>
                <a:tc>
                  <a:txBody>
                    <a:bodyPr/>
                    <a:lstStyle/>
                    <a:p>
                      <a:r>
                        <a:rPr kumimoji="1" lang="ja-JP" altLang="en-US" sz="400" dirty="0"/>
                        <a:t>●●●●</a:t>
                      </a:r>
                    </a:p>
                  </a:txBody>
                  <a:tcPr marL="121920" marR="121920" marT="60960" marB="60960"/>
                </a:tc>
                <a:tc>
                  <a:txBody>
                    <a:bodyPr/>
                    <a:lstStyle/>
                    <a:p>
                      <a:r>
                        <a:rPr kumimoji="1" lang="ja-JP" altLang="en-US" sz="400" dirty="0"/>
                        <a:t>●●●●</a:t>
                      </a:r>
                    </a:p>
                  </a:txBody>
                  <a:tcPr marL="121920" marR="121920" marT="60960" marB="60960"/>
                </a:tc>
                <a:extLst>
                  <a:ext uri="{0D108BD9-81ED-4DB2-BD59-A6C34878D82A}">
                    <a16:rowId xmlns:a16="http://schemas.microsoft.com/office/drawing/2014/main" val="2610677780"/>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308587605"/>
                  </a:ext>
                </a:extLst>
              </a:tr>
              <a:tr h="201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3169380855"/>
                  </a:ext>
                </a:extLst>
              </a:tr>
              <a:tr h="201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3229471011"/>
                  </a:ext>
                </a:extLst>
              </a:tr>
            </a:tbl>
          </a:graphicData>
        </a:graphic>
      </p:graphicFrame>
      <p:sp>
        <p:nvSpPr>
          <p:cNvPr id="62" name="楕円 61"/>
          <p:cNvSpPr/>
          <p:nvPr/>
        </p:nvSpPr>
        <p:spPr bwMode="auto">
          <a:xfrm>
            <a:off x="6327925" y="2709186"/>
            <a:ext cx="543344" cy="207156"/>
          </a:xfrm>
          <a:prstGeom prst="ellipse">
            <a:avLst/>
          </a:prstGeom>
          <a:noFill/>
          <a:ln>
            <a:solidFill>
              <a:schemeClr val="accent3">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63" name="楕円 62"/>
          <p:cNvSpPr/>
          <p:nvPr/>
        </p:nvSpPr>
        <p:spPr bwMode="auto">
          <a:xfrm>
            <a:off x="6356612" y="3714744"/>
            <a:ext cx="543344" cy="207156"/>
          </a:xfrm>
          <a:prstGeom prst="ellipse">
            <a:avLst/>
          </a:prstGeom>
          <a:noFill/>
          <a:ln>
            <a:solidFill>
              <a:srgbClr val="00206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64" name="楕円 63"/>
          <p:cNvSpPr/>
          <p:nvPr/>
        </p:nvSpPr>
        <p:spPr bwMode="auto">
          <a:xfrm>
            <a:off x="6806815" y="4913214"/>
            <a:ext cx="543344" cy="207156"/>
          </a:xfrm>
          <a:prstGeom prst="ellipse">
            <a:avLst/>
          </a:prstGeom>
          <a:noFill/>
          <a:ln>
            <a:solidFill>
              <a:srgbClr val="00206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65" name="正方形/長方形 64"/>
          <p:cNvSpPr/>
          <p:nvPr/>
        </p:nvSpPr>
        <p:spPr bwMode="auto">
          <a:xfrm>
            <a:off x="9240280" y="2676081"/>
            <a:ext cx="1180353" cy="675525"/>
          </a:xfrm>
          <a:prstGeom prst="rect">
            <a:avLst/>
          </a:prstGeom>
          <a:solidFill>
            <a:schemeClr val="lt1"/>
          </a:solidFill>
          <a:ln w="9525">
            <a:solidFill>
              <a:srgbClr val="FF0000"/>
            </a:solidFill>
          </a:ln>
          <a:effectLst/>
        </p:spPr>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067" b="1" dirty="0" err="1">
                <a:solidFill>
                  <a:srgbClr val="FF0000"/>
                </a:solidFill>
                <a:latin typeface="+mj-ea"/>
                <a:ea typeface="+mj-ea"/>
              </a:rPr>
              <a:t>VAR_value</a:t>
            </a:r>
            <a:endParaRPr lang="en-US" altLang="ja-JP" sz="1067" b="1" dirty="0">
              <a:solidFill>
                <a:srgbClr val="FF0000"/>
              </a:solidFill>
              <a:latin typeface="+mj-ea"/>
              <a:ea typeface="+mj-ea"/>
            </a:endParaRPr>
          </a:p>
        </p:txBody>
      </p:sp>
      <p:sp>
        <p:nvSpPr>
          <p:cNvPr id="66" name="楕円 65"/>
          <p:cNvSpPr/>
          <p:nvPr/>
        </p:nvSpPr>
        <p:spPr bwMode="auto">
          <a:xfrm>
            <a:off x="9343953" y="2556847"/>
            <a:ext cx="964076" cy="297329"/>
          </a:xfrm>
          <a:prstGeom prst="ellipse">
            <a:avLst/>
          </a:prstGeom>
          <a:solidFill>
            <a:srgbClr val="00206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solidFill>
                  <a:schemeClr val="bg1"/>
                </a:solidFill>
                <a:latin typeface="+mj-ea"/>
                <a:ea typeface="+mj-ea"/>
              </a:rPr>
              <a:t>ジョブ</a:t>
            </a:r>
          </a:p>
        </p:txBody>
      </p:sp>
      <p:sp>
        <p:nvSpPr>
          <p:cNvPr id="67" name="正方形/長方形 66"/>
          <p:cNvSpPr/>
          <p:nvPr/>
        </p:nvSpPr>
        <p:spPr bwMode="auto">
          <a:xfrm>
            <a:off x="9232428" y="3645138"/>
            <a:ext cx="1180353" cy="675525"/>
          </a:xfrm>
          <a:prstGeom prst="rect">
            <a:avLst/>
          </a:prstGeom>
          <a:solidFill>
            <a:schemeClr val="lt1"/>
          </a:solidFill>
          <a:ln w="9525">
            <a:solidFill>
              <a:schemeClr val="accent3">
                <a:lumMod val="75000"/>
                <a:lumOff val="25000"/>
              </a:schemeClr>
            </a:solidFill>
          </a:ln>
          <a:effectLst/>
        </p:spPr>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067" b="1" dirty="0">
                <a:solidFill>
                  <a:schemeClr val="accent3">
                    <a:lumMod val="75000"/>
                    <a:lumOff val="25000"/>
                  </a:schemeClr>
                </a:solidFill>
                <a:latin typeface="+mj-ea"/>
                <a:ea typeface="+mj-ea"/>
              </a:rPr>
              <a:t>VAR_value1</a:t>
            </a:r>
          </a:p>
          <a:p>
            <a:r>
              <a:rPr lang="en-US" altLang="ja-JP" sz="1067" b="1" dirty="0">
                <a:solidFill>
                  <a:schemeClr val="accent3">
                    <a:lumMod val="75000"/>
                    <a:lumOff val="25000"/>
                  </a:schemeClr>
                </a:solidFill>
                <a:latin typeface="+mj-ea"/>
                <a:ea typeface="+mj-ea"/>
              </a:rPr>
              <a:t>VAR_value2</a:t>
            </a:r>
          </a:p>
        </p:txBody>
      </p:sp>
      <p:sp>
        <p:nvSpPr>
          <p:cNvPr id="68" name="楕円 67"/>
          <p:cNvSpPr/>
          <p:nvPr/>
        </p:nvSpPr>
        <p:spPr bwMode="auto">
          <a:xfrm>
            <a:off x="9336101" y="3525904"/>
            <a:ext cx="964076" cy="297329"/>
          </a:xfrm>
          <a:prstGeom prst="ellipse">
            <a:avLst/>
          </a:prstGeom>
          <a:solidFill>
            <a:srgbClr val="00206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solidFill>
                  <a:schemeClr val="bg1"/>
                </a:solidFill>
                <a:latin typeface="+mj-ea"/>
                <a:ea typeface="+mj-ea"/>
              </a:rPr>
              <a:t>ジョブ</a:t>
            </a:r>
          </a:p>
        </p:txBody>
      </p:sp>
      <p:sp>
        <p:nvSpPr>
          <p:cNvPr id="69" name="正方形/長方形 68"/>
          <p:cNvSpPr/>
          <p:nvPr/>
        </p:nvSpPr>
        <p:spPr bwMode="auto">
          <a:xfrm>
            <a:off x="9232428" y="4614195"/>
            <a:ext cx="1180353" cy="675525"/>
          </a:xfrm>
          <a:prstGeom prst="rect">
            <a:avLst/>
          </a:prstGeom>
          <a:solidFill>
            <a:schemeClr val="lt1"/>
          </a:solidFill>
          <a:ln w="9525">
            <a:solidFill>
              <a:srgbClr val="002060"/>
            </a:solidFill>
          </a:ln>
          <a:effectLst/>
        </p:spPr>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067" b="1" dirty="0">
                <a:solidFill>
                  <a:srgbClr val="002060"/>
                </a:solidFill>
                <a:latin typeface="+mj-ea"/>
                <a:ea typeface="+mj-ea"/>
              </a:rPr>
              <a:t>VAR_value1</a:t>
            </a:r>
          </a:p>
          <a:p>
            <a:r>
              <a:rPr lang="en-US" altLang="ja-JP" sz="1067" b="1" dirty="0">
                <a:solidFill>
                  <a:srgbClr val="002060"/>
                </a:solidFill>
                <a:latin typeface="+mj-ea"/>
                <a:ea typeface="+mj-ea"/>
              </a:rPr>
              <a:t>VAR_value2</a:t>
            </a:r>
          </a:p>
        </p:txBody>
      </p:sp>
      <p:sp>
        <p:nvSpPr>
          <p:cNvPr id="70" name="楕円 69"/>
          <p:cNvSpPr/>
          <p:nvPr/>
        </p:nvSpPr>
        <p:spPr bwMode="auto">
          <a:xfrm>
            <a:off x="9336101" y="4494961"/>
            <a:ext cx="964076" cy="297329"/>
          </a:xfrm>
          <a:prstGeom prst="ellipse">
            <a:avLst/>
          </a:prstGeom>
          <a:solidFill>
            <a:srgbClr val="00206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solidFill>
                  <a:schemeClr val="bg1"/>
                </a:solidFill>
                <a:latin typeface="+mj-ea"/>
                <a:ea typeface="+mj-ea"/>
              </a:rPr>
              <a:t>ジョブ</a:t>
            </a:r>
          </a:p>
        </p:txBody>
      </p:sp>
      <p:sp>
        <p:nvSpPr>
          <p:cNvPr id="71" name="楕円 70"/>
          <p:cNvSpPr/>
          <p:nvPr/>
        </p:nvSpPr>
        <p:spPr bwMode="auto">
          <a:xfrm>
            <a:off x="6781261" y="3723426"/>
            <a:ext cx="543344" cy="207156"/>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72" name="楕円 71"/>
          <p:cNvSpPr/>
          <p:nvPr/>
        </p:nvSpPr>
        <p:spPr bwMode="auto">
          <a:xfrm>
            <a:off x="5927105" y="4890318"/>
            <a:ext cx="543344" cy="207156"/>
          </a:xfrm>
          <a:prstGeom prst="ellipse">
            <a:avLst/>
          </a:prstGeom>
          <a:noFill/>
          <a:ln>
            <a:solidFill>
              <a:schemeClr val="accent3">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cxnSp>
        <p:nvCxnSpPr>
          <p:cNvPr id="7" name="直線矢印コネクタ 6"/>
          <p:cNvCxnSpPr>
            <a:stCxn id="71" idx="7"/>
          </p:cNvCxnSpPr>
          <p:nvPr/>
        </p:nvCxnSpPr>
        <p:spPr bwMode="auto">
          <a:xfrm flipV="1">
            <a:off x="7245035" y="2996720"/>
            <a:ext cx="2047979" cy="757044"/>
          </a:xfrm>
          <a:prstGeom prst="straightConnector1">
            <a:avLst/>
          </a:prstGeom>
          <a:solidFill>
            <a:schemeClr val="bg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7" name="直線矢印コネクタ 76"/>
          <p:cNvCxnSpPr>
            <a:stCxn id="72" idx="7"/>
          </p:cNvCxnSpPr>
          <p:nvPr/>
        </p:nvCxnSpPr>
        <p:spPr bwMode="auto">
          <a:xfrm flipV="1">
            <a:off x="6390879" y="4127866"/>
            <a:ext cx="2942775" cy="792789"/>
          </a:xfrm>
          <a:prstGeom prst="straightConnector1">
            <a:avLst/>
          </a:prstGeom>
          <a:solidFill>
            <a:schemeClr val="bg1"/>
          </a:solidFill>
          <a:ln w="9525" cap="flat" cmpd="sng" algn="ctr">
            <a:solidFill>
              <a:schemeClr val="accent3">
                <a:lumMod val="75000"/>
                <a:lumOff val="2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81" name="直線矢印コネクタ 80"/>
          <p:cNvCxnSpPr>
            <a:stCxn id="63" idx="6"/>
          </p:cNvCxnSpPr>
          <p:nvPr/>
        </p:nvCxnSpPr>
        <p:spPr bwMode="auto">
          <a:xfrm>
            <a:off x="6899957" y="3818322"/>
            <a:ext cx="2386284" cy="1102024"/>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27" name="直線矢印コネクタ 126"/>
          <p:cNvCxnSpPr>
            <a:stCxn id="62" idx="5"/>
          </p:cNvCxnSpPr>
          <p:nvPr/>
        </p:nvCxnSpPr>
        <p:spPr bwMode="auto">
          <a:xfrm>
            <a:off x="6791699" y="2886004"/>
            <a:ext cx="2492979" cy="1036056"/>
          </a:xfrm>
          <a:prstGeom prst="straightConnector1">
            <a:avLst/>
          </a:prstGeom>
          <a:solidFill>
            <a:schemeClr val="bg1"/>
          </a:solidFill>
          <a:ln w="9525" cap="flat" cmpd="sng" algn="ctr">
            <a:solidFill>
              <a:schemeClr val="accent3">
                <a:lumMod val="75000"/>
                <a:lumOff val="2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28" name="直線矢印コネクタ 127"/>
          <p:cNvCxnSpPr>
            <a:stCxn id="64" idx="6"/>
          </p:cNvCxnSpPr>
          <p:nvPr/>
        </p:nvCxnSpPr>
        <p:spPr bwMode="auto">
          <a:xfrm>
            <a:off x="7350159" y="5016793"/>
            <a:ext cx="1949628" cy="32247"/>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 name="角丸四角形 2"/>
          <p:cNvSpPr/>
          <p:nvPr/>
        </p:nvSpPr>
        <p:spPr bwMode="auto">
          <a:xfrm>
            <a:off x="7577752" y="3525858"/>
            <a:ext cx="1372982" cy="998668"/>
          </a:xfrm>
          <a:prstGeom prst="roundRect">
            <a:avLst/>
          </a:prstGeom>
          <a:solidFill>
            <a:schemeClr val="lt1">
              <a:alpha val="7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kumimoji="1" lang="ja-JP" altLang="en-US" sz="1400" b="1" dirty="0">
                <a:solidFill>
                  <a:srgbClr val="FF0000"/>
                </a:solidFill>
                <a:latin typeface="+mn-ea"/>
              </a:rPr>
              <a:t>紐づけ方式 </a:t>
            </a:r>
            <a:endParaRPr kumimoji="1" lang="en-US" altLang="ja-JP" sz="1400" b="1" dirty="0">
              <a:solidFill>
                <a:srgbClr val="FF0000"/>
              </a:solidFill>
              <a:latin typeface="+mn-ea"/>
            </a:endParaRPr>
          </a:p>
          <a:p>
            <a:r>
              <a:rPr lang="ja-JP" altLang="en-US" sz="1400" b="1" dirty="0">
                <a:solidFill>
                  <a:srgbClr val="FF0000"/>
                </a:solidFill>
                <a:latin typeface="+mn-ea"/>
              </a:rPr>
              <a:t>・</a:t>
            </a:r>
            <a:r>
              <a:rPr lang="en-US" altLang="ja-JP" sz="1400" b="1" dirty="0">
                <a:solidFill>
                  <a:srgbClr val="FF0000"/>
                </a:solidFill>
                <a:latin typeface="+mn-ea"/>
              </a:rPr>
              <a:t>Value</a:t>
            </a:r>
          </a:p>
          <a:p>
            <a:r>
              <a:rPr kumimoji="1" lang="ja-JP" altLang="en-US" sz="1400" b="1" dirty="0">
                <a:solidFill>
                  <a:srgbClr val="FF0000"/>
                </a:solidFill>
                <a:latin typeface="+mn-ea"/>
              </a:rPr>
              <a:t>・</a:t>
            </a:r>
            <a:r>
              <a:rPr kumimoji="1" lang="en-US" altLang="ja-JP" sz="1400" b="1" dirty="0">
                <a:solidFill>
                  <a:srgbClr val="FF0000"/>
                </a:solidFill>
                <a:latin typeface="+mn-ea"/>
              </a:rPr>
              <a:t>Key</a:t>
            </a:r>
          </a:p>
          <a:p>
            <a:r>
              <a:rPr lang="ja-JP" altLang="en-US" sz="1400" b="1" dirty="0">
                <a:solidFill>
                  <a:srgbClr val="FF0000"/>
                </a:solidFill>
                <a:latin typeface="+mn-ea"/>
              </a:rPr>
              <a:t>・</a:t>
            </a:r>
            <a:r>
              <a:rPr lang="en-US" altLang="ja-JP" sz="1400" b="1" dirty="0">
                <a:solidFill>
                  <a:srgbClr val="FF0000"/>
                </a:solidFill>
                <a:latin typeface="+mn-ea"/>
              </a:rPr>
              <a:t>Key-Value</a:t>
            </a:r>
            <a:endParaRPr kumimoji="1" lang="ja-JP" altLang="en-US" sz="1400" b="1" dirty="0">
              <a:solidFill>
                <a:srgbClr val="FF0000"/>
              </a:solidFill>
              <a:latin typeface="+mn-ea"/>
            </a:endParaRPr>
          </a:p>
        </p:txBody>
      </p:sp>
    </p:spTree>
    <p:extLst>
      <p:ext uri="{BB962C8B-B14F-4D97-AF65-F5344CB8AC3E}">
        <p14:creationId xmlns:p14="http://schemas.microsoft.com/office/powerpoint/2010/main" val="26666900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p:cNvSpPr/>
          <p:nvPr/>
        </p:nvSpPr>
        <p:spPr bwMode="auto">
          <a:xfrm>
            <a:off x="3013449" y="1313634"/>
            <a:ext cx="8937252" cy="514394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867" b="1" dirty="0">
                <a:latin typeface="+mj-ea"/>
                <a:ea typeface="+mj-ea"/>
              </a:rPr>
              <a:t>Value</a:t>
            </a:r>
            <a:r>
              <a:rPr lang="ja-JP" altLang="en-US" sz="1867" b="1" dirty="0">
                <a:latin typeface="+mj-ea"/>
                <a:ea typeface="+mj-ea"/>
              </a:rPr>
              <a:t>タイプは基本的なタイプであり、表の中の値を変数に紐づけるものです。システム設定やコマンドライン引数など、様々な場面で活用できます。</a:t>
            </a:r>
            <a:endParaRPr lang="en-US" altLang="ja-JP" sz="1867" b="1" dirty="0">
              <a:latin typeface="+mj-ea"/>
              <a:ea typeface="+mj-ea"/>
            </a:endParaRPr>
          </a:p>
          <a:p>
            <a:endParaRPr lang="en-US" altLang="ja-JP" sz="800" b="1" dirty="0">
              <a:latin typeface="+mj-ea"/>
              <a:ea typeface="+mj-ea"/>
            </a:endParaRPr>
          </a:p>
          <a:p>
            <a:r>
              <a:rPr lang="ja-JP" altLang="en-US" sz="1867" b="1" dirty="0">
                <a:latin typeface="+mj-ea"/>
              </a:rPr>
              <a:t>具体例として、サーバの各種設定と変数の紐づけの方法を以下に示します。</a:t>
            </a:r>
            <a:endParaRPr lang="en-US" altLang="ja-JP" sz="1867" b="1" dirty="0">
              <a:latin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r>
              <a:rPr lang="ja-JP" altLang="en-US" sz="1867" b="1" dirty="0">
                <a:latin typeface="+mj-ea"/>
              </a:rPr>
              <a:t>上記の例では「</a:t>
            </a:r>
            <a:r>
              <a:rPr lang="en-US" altLang="ja-JP" sz="1867" b="1" dirty="0">
                <a:latin typeface="+mj-ea"/>
              </a:rPr>
              <a:t>web2</a:t>
            </a:r>
            <a:r>
              <a:rPr lang="ja-JP" altLang="en-US" sz="1867" b="1" dirty="0">
                <a:latin typeface="+mj-ea"/>
              </a:rPr>
              <a:t>」の各値を、ジョブが持つ各変数と紐づけています。</a:t>
            </a:r>
            <a:endParaRPr lang="en-US" altLang="ja-JP" sz="1867" b="1" dirty="0">
              <a:latin typeface="+mj-ea"/>
              <a:ea typeface="+mj-ea"/>
            </a:endParaRPr>
          </a:p>
        </p:txBody>
      </p:sp>
      <p:sp>
        <p:nvSpPr>
          <p:cNvPr id="2" name="タイトル 1"/>
          <p:cNvSpPr>
            <a:spLocks noGrp="1"/>
          </p:cNvSpPr>
          <p:nvPr>
            <p:ph type="title"/>
          </p:nvPr>
        </p:nvSpPr>
        <p:spPr/>
        <p:txBody>
          <a:bodyPr/>
          <a:lstStyle/>
          <a:p>
            <a:r>
              <a:rPr lang="en-US" altLang="ja-JP" dirty="0"/>
              <a:t>Step 3</a:t>
            </a:r>
            <a:r>
              <a:rPr lang="ja-JP" altLang="en-US" dirty="0"/>
              <a:t>：一元管理と自動実行の連携</a:t>
            </a:r>
            <a:endParaRPr kumimoji="1" lang="ja-JP" altLang="en-US" dirty="0"/>
          </a:p>
        </p:txBody>
      </p:sp>
      <p:sp>
        <p:nvSpPr>
          <p:cNvPr id="45" name="正方形/長方形 44"/>
          <p:cNvSpPr/>
          <p:nvPr/>
        </p:nvSpPr>
        <p:spPr bwMode="auto">
          <a:xfrm>
            <a:off x="3013449" y="814630"/>
            <a:ext cx="8937251" cy="497431"/>
          </a:xfrm>
          <a:prstGeom prst="rect">
            <a:avLst/>
          </a:prstGeom>
          <a:solidFill>
            <a:schemeClr val="accent2">
              <a:lumMod val="10000"/>
              <a:lumOff val="9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a:t>
            </a:r>
            <a:r>
              <a:rPr lang="ja-JP" altLang="en-US" sz="2400" b="1" dirty="0">
                <a:latin typeface="+mj-ea"/>
              </a:rPr>
              <a:t>① </a:t>
            </a:r>
            <a:r>
              <a:rPr lang="en-US" altLang="ja-JP" sz="2400" b="1" dirty="0">
                <a:latin typeface="+mj-ea"/>
              </a:rPr>
              <a:t>Value</a:t>
            </a:r>
            <a:r>
              <a:rPr lang="ja-JP" altLang="en-US" sz="2400" b="1" dirty="0">
                <a:latin typeface="+mj-ea"/>
              </a:rPr>
              <a:t>タイプの活用方法</a:t>
            </a:r>
            <a:endParaRPr lang="en-US" altLang="ja-JP" sz="2400" b="1" dirty="0">
              <a:latin typeface="+mj-ea"/>
            </a:endParaRPr>
          </a:p>
        </p:txBody>
      </p:sp>
      <p:sp>
        <p:nvSpPr>
          <p:cNvPr id="46" name="角丸四角形 45"/>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graphicFrame>
        <p:nvGraphicFramePr>
          <p:cNvPr id="18" name="表 17"/>
          <p:cNvGraphicFramePr>
            <a:graphicFrameLocks noGrp="1"/>
          </p:cNvGraphicFramePr>
          <p:nvPr/>
        </p:nvGraphicFramePr>
        <p:xfrm>
          <a:off x="239351" y="814629"/>
          <a:ext cx="2400000" cy="240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a:latin typeface="Meiryo UI" panose="020B0604030504040204" pitchFamily="50" charset="-128"/>
                          <a:ea typeface="Meiryo UI" panose="020B0604030504040204" pitchFamily="50" charset="-128"/>
                          <a:cs typeface="Meiryo UI" panose="020B0604030504040204" pitchFamily="50" charset="-128"/>
                        </a:rPr>
                        <a:t>実施するタスク</a:t>
                      </a: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64869644"/>
                  </a:ext>
                </a:extLst>
              </a:tr>
            </a:tbl>
          </a:graphicData>
        </a:graphic>
      </p:graphicFrame>
      <p:sp>
        <p:nvSpPr>
          <p:cNvPr id="20" name="下矢印 19"/>
          <p:cNvSpPr/>
          <p:nvPr/>
        </p:nvSpPr>
        <p:spPr bwMode="auto">
          <a:xfrm>
            <a:off x="959295" y="2148841"/>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2" name="角丸四角形 21"/>
          <p:cNvSpPr/>
          <p:nvPr/>
        </p:nvSpPr>
        <p:spPr bwMode="auto">
          <a:xfrm>
            <a:off x="423881" y="1428840"/>
            <a:ext cx="2030940" cy="720000"/>
          </a:xfrm>
          <a:prstGeom prst="roundRect">
            <a:avLst/>
          </a:prstGeom>
          <a:solidFill>
            <a:schemeClr val="accent2">
              <a:lumMod val="10000"/>
              <a:lumOff val="90000"/>
            </a:schemeClr>
          </a:solid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変数と具体値の紐づけ</a:t>
            </a:r>
          </a:p>
        </p:txBody>
      </p:sp>
      <p:sp>
        <p:nvSpPr>
          <p:cNvPr id="23" name="角丸四角形 22"/>
          <p:cNvSpPr/>
          <p:nvPr/>
        </p:nvSpPr>
        <p:spPr bwMode="auto">
          <a:xfrm>
            <a:off x="423879" y="2378328"/>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ジョブフロー実行</a:t>
            </a:r>
            <a:endParaRPr lang="en-US" altLang="ja-JP" sz="1600" b="1" dirty="0"/>
          </a:p>
          <a:p>
            <a:pPr algn="ctr"/>
            <a:r>
              <a:rPr lang="en-US" altLang="ja-JP" sz="1600" b="1" dirty="0" smtClean="0"/>
              <a:t>(Conductor)</a:t>
            </a:r>
            <a:endParaRPr lang="en-US" altLang="ja-JP" sz="1600" b="1" dirty="0"/>
          </a:p>
        </p:txBody>
      </p:sp>
      <p:graphicFrame>
        <p:nvGraphicFramePr>
          <p:cNvPr id="10" name="表 9"/>
          <p:cNvGraphicFramePr>
            <a:graphicFrameLocks noGrp="1"/>
          </p:cNvGraphicFramePr>
          <p:nvPr>
            <p:extLst>
              <p:ext uri="{D42A27DB-BD31-4B8C-83A1-F6EECF244321}">
                <p14:modId xmlns:p14="http://schemas.microsoft.com/office/powerpoint/2010/main" val="386734103"/>
              </p:ext>
            </p:extLst>
          </p:nvPr>
        </p:nvGraphicFramePr>
        <p:xfrm>
          <a:off x="3287610" y="3330410"/>
          <a:ext cx="4269987" cy="1432560"/>
        </p:xfrm>
        <a:graphic>
          <a:graphicData uri="http://schemas.openxmlformats.org/drawingml/2006/table">
            <a:tbl>
              <a:tblPr bandRow="1">
                <a:tableStyleId>{5C22544A-7EE6-4342-B048-85BDC9FD1C3A}</a:tableStyleId>
              </a:tblPr>
              <a:tblGrid>
                <a:gridCol w="1157161">
                  <a:extLst>
                    <a:ext uri="{9D8B030D-6E8A-4147-A177-3AD203B41FA5}">
                      <a16:colId xmlns:a16="http://schemas.microsoft.com/office/drawing/2014/main" val="3143021831"/>
                    </a:ext>
                  </a:extLst>
                </a:gridCol>
                <a:gridCol w="775018">
                  <a:extLst>
                    <a:ext uri="{9D8B030D-6E8A-4147-A177-3AD203B41FA5}">
                      <a16:colId xmlns:a16="http://schemas.microsoft.com/office/drawing/2014/main" val="3063350675"/>
                    </a:ext>
                  </a:extLst>
                </a:gridCol>
                <a:gridCol w="1080000">
                  <a:extLst>
                    <a:ext uri="{9D8B030D-6E8A-4147-A177-3AD203B41FA5}">
                      <a16:colId xmlns:a16="http://schemas.microsoft.com/office/drawing/2014/main" val="2927812385"/>
                    </a:ext>
                  </a:extLst>
                </a:gridCol>
                <a:gridCol w="1257808">
                  <a:extLst>
                    <a:ext uri="{9D8B030D-6E8A-4147-A177-3AD203B41FA5}">
                      <a16:colId xmlns:a16="http://schemas.microsoft.com/office/drawing/2014/main" val="2247829396"/>
                    </a:ext>
                  </a:extLst>
                </a:gridCol>
              </a:tblGrid>
              <a:tr h="144020">
                <a:tc>
                  <a:txBody>
                    <a:bodyPr/>
                    <a:lstStyle/>
                    <a:p>
                      <a:r>
                        <a:rPr kumimoji="1" lang="ja-JP" altLang="en-US" sz="1400" b="1" dirty="0">
                          <a:solidFill>
                            <a:schemeClr val="bg2"/>
                          </a:solidFill>
                        </a:rPr>
                        <a:t>ホスト名</a:t>
                      </a:r>
                    </a:p>
                  </a:txBody>
                  <a:tcPr>
                    <a:solidFill>
                      <a:srgbClr val="002060"/>
                    </a:solidFill>
                  </a:tcPr>
                </a:tc>
                <a:tc>
                  <a:txBody>
                    <a:bodyPr/>
                    <a:lstStyle/>
                    <a:p>
                      <a:pPr algn="ctr"/>
                      <a:r>
                        <a:rPr kumimoji="1" lang="ja-JP" altLang="en-US" sz="1400" b="1" dirty="0">
                          <a:solidFill>
                            <a:schemeClr val="bg2"/>
                          </a:solidFill>
                        </a:rPr>
                        <a:t>タイム</a:t>
                      </a:r>
                      <a:endParaRPr kumimoji="1" lang="en-US" altLang="ja-JP" sz="1400" b="1" dirty="0">
                        <a:solidFill>
                          <a:schemeClr val="bg2"/>
                        </a:solidFill>
                      </a:endParaRPr>
                    </a:p>
                    <a:p>
                      <a:pPr algn="ctr"/>
                      <a:r>
                        <a:rPr kumimoji="1" lang="ja-JP" altLang="en-US" sz="1400" b="1" dirty="0">
                          <a:solidFill>
                            <a:schemeClr val="bg2"/>
                          </a:solidFill>
                        </a:rPr>
                        <a:t>アウト</a:t>
                      </a:r>
                    </a:p>
                  </a:txBody>
                  <a:tcPr>
                    <a:solidFill>
                      <a:srgbClr val="002060"/>
                    </a:solidFill>
                  </a:tcPr>
                </a:tc>
                <a:tc>
                  <a:txBody>
                    <a:bodyPr/>
                    <a:lstStyle/>
                    <a:p>
                      <a:pPr algn="ctr"/>
                      <a:r>
                        <a:rPr kumimoji="1" lang="ja-JP" altLang="en-US" sz="1400" b="1" dirty="0">
                          <a:solidFill>
                            <a:schemeClr val="bg2"/>
                          </a:solidFill>
                        </a:rPr>
                        <a:t>スレッド数</a:t>
                      </a:r>
                    </a:p>
                  </a:txBody>
                  <a:tcPr>
                    <a:solidFill>
                      <a:srgbClr val="002060"/>
                    </a:solidFill>
                  </a:tcPr>
                </a:tc>
                <a:tc>
                  <a:txBody>
                    <a:bodyPr/>
                    <a:lstStyle/>
                    <a:p>
                      <a:pPr algn="ctr"/>
                      <a:r>
                        <a:rPr kumimoji="1" lang="en-US" altLang="ja-JP" sz="1400" b="1" dirty="0" err="1">
                          <a:solidFill>
                            <a:schemeClr val="bg2"/>
                          </a:solidFill>
                        </a:rPr>
                        <a:t>SELinux</a:t>
                      </a:r>
                      <a:endParaRPr kumimoji="1" lang="ja-JP" altLang="en-US" sz="1400" b="1" dirty="0">
                        <a:solidFill>
                          <a:schemeClr val="bg2"/>
                        </a:solidFill>
                      </a:endParaRPr>
                    </a:p>
                  </a:txBody>
                  <a:tcPr>
                    <a:solidFill>
                      <a:srgbClr val="002060"/>
                    </a:solidFill>
                  </a:tcPr>
                </a:tc>
                <a:extLst>
                  <a:ext uri="{0D108BD9-81ED-4DB2-BD59-A6C34878D82A}">
                    <a16:rowId xmlns:a16="http://schemas.microsoft.com/office/drawing/2014/main" val="4198545125"/>
                  </a:ext>
                </a:extLst>
              </a:tr>
              <a:tr h="157740">
                <a:tc>
                  <a:txBody>
                    <a:bodyPr/>
                    <a:lstStyle/>
                    <a:p>
                      <a:r>
                        <a:rPr kumimoji="1" lang="en-US" altLang="ja-JP" sz="1400" b="1" dirty="0"/>
                        <a:t>web1</a:t>
                      </a:r>
                      <a:endParaRPr kumimoji="1" lang="ja-JP" altLang="en-US" sz="1400" b="1" dirty="0"/>
                    </a:p>
                  </a:txBody>
                  <a:tcPr/>
                </a:tc>
                <a:tc>
                  <a:txBody>
                    <a:bodyPr/>
                    <a:lstStyle/>
                    <a:p>
                      <a:pPr algn="ctr"/>
                      <a:r>
                        <a:rPr kumimoji="1" lang="en-US" altLang="ja-JP" sz="1400" b="1" dirty="0">
                          <a:solidFill>
                            <a:schemeClr val="tx1"/>
                          </a:solidFill>
                        </a:rPr>
                        <a:t>60</a:t>
                      </a:r>
                      <a:endParaRPr kumimoji="1" lang="ja-JP" altLang="en-US" sz="1400" b="1" dirty="0">
                        <a:solidFill>
                          <a:schemeClr val="tx1"/>
                        </a:solidFill>
                      </a:endParaRPr>
                    </a:p>
                  </a:txBody>
                  <a:tcPr/>
                </a:tc>
                <a:tc>
                  <a:txBody>
                    <a:bodyPr/>
                    <a:lstStyle/>
                    <a:p>
                      <a:pPr algn="ctr"/>
                      <a:r>
                        <a:rPr kumimoji="1" lang="en-US" altLang="ja-JP" sz="1400" b="1" dirty="0">
                          <a:solidFill>
                            <a:schemeClr val="tx1"/>
                          </a:solidFill>
                        </a:rPr>
                        <a:t>200</a:t>
                      </a:r>
                      <a:endParaRPr kumimoji="1" lang="ja-JP" altLang="en-US" sz="1400" b="1" dirty="0">
                        <a:solidFill>
                          <a:schemeClr val="tx1"/>
                        </a:solidFill>
                      </a:endParaRPr>
                    </a:p>
                  </a:txBody>
                  <a:tcPr/>
                </a:tc>
                <a:tc>
                  <a:txBody>
                    <a:bodyPr/>
                    <a:lstStyle/>
                    <a:p>
                      <a:pPr algn="ctr"/>
                      <a:r>
                        <a:rPr kumimoji="1" lang="en-US" altLang="ja-JP" sz="1400" b="1" dirty="0">
                          <a:solidFill>
                            <a:schemeClr val="tx1"/>
                          </a:solidFill>
                        </a:rPr>
                        <a:t>enforcing </a:t>
                      </a:r>
                      <a:endParaRPr kumimoji="1" lang="ja-JP" altLang="en-US" sz="1400" b="1" dirty="0">
                        <a:solidFill>
                          <a:schemeClr val="tx1"/>
                        </a:solidFill>
                      </a:endParaRPr>
                    </a:p>
                  </a:txBody>
                  <a:tcPr/>
                </a:tc>
                <a:extLst>
                  <a:ext uri="{0D108BD9-81ED-4DB2-BD59-A6C34878D82A}">
                    <a16:rowId xmlns:a16="http://schemas.microsoft.com/office/drawing/2014/main" val="3047509718"/>
                  </a:ext>
                </a:extLst>
              </a:tr>
              <a:tr h="0">
                <a:tc>
                  <a:txBody>
                    <a:bodyPr/>
                    <a:lstStyle/>
                    <a:p>
                      <a:r>
                        <a:rPr kumimoji="1" lang="en-US" altLang="ja-JP" sz="1400" b="1" dirty="0"/>
                        <a:t>web2</a:t>
                      </a:r>
                      <a:endParaRPr kumimoji="1" lang="ja-JP" altLang="en-US" sz="1400" b="1" dirty="0"/>
                    </a:p>
                  </a:txBody>
                  <a:tcPr/>
                </a:tc>
                <a:tc>
                  <a:txBody>
                    <a:bodyPr/>
                    <a:lstStyle/>
                    <a:p>
                      <a:pPr algn="ctr"/>
                      <a:r>
                        <a:rPr kumimoji="1" lang="en-US" altLang="ja-JP" sz="1400" b="1" dirty="0">
                          <a:solidFill>
                            <a:schemeClr val="tx1"/>
                          </a:solidFill>
                        </a:rPr>
                        <a:t>60</a:t>
                      </a:r>
                      <a:endParaRPr kumimoji="1" lang="ja-JP" altLang="en-US" sz="1400" b="1" dirty="0">
                        <a:solidFill>
                          <a:schemeClr val="tx1"/>
                        </a:solidFill>
                      </a:endParaRPr>
                    </a:p>
                  </a:txBody>
                  <a:tcPr/>
                </a:tc>
                <a:tc>
                  <a:txBody>
                    <a:bodyPr/>
                    <a:lstStyle/>
                    <a:p>
                      <a:pPr algn="ctr"/>
                      <a:r>
                        <a:rPr kumimoji="1" lang="en-US" altLang="ja-JP" sz="1400" b="1" dirty="0">
                          <a:solidFill>
                            <a:schemeClr val="tx1"/>
                          </a:solidFill>
                        </a:rPr>
                        <a:t>200</a:t>
                      </a:r>
                      <a:endParaRPr kumimoji="1" lang="ja-JP" altLang="en-US" sz="1400" b="1" dirty="0">
                        <a:solidFill>
                          <a:schemeClr val="tx1"/>
                        </a:solidFill>
                      </a:endParaRPr>
                    </a:p>
                  </a:txBody>
                  <a:tcPr/>
                </a:tc>
                <a:tc>
                  <a:txBody>
                    <a:bodyPr/>
                    <a:lstStyle/>
                    <a:p>
                      <a:pPr algn="ctr"/>
                      <a:r>
                        <a:rPr kumimoji="1" lang="en-US" altLang="ja-JP" sz="1400" b="1" dirty="0">
                          <a:solidFill>
                            <a:schemeClr val="tx1"/>
                          </a:solidFill>
                        </a:rPr>
                        <a:t>enforcing </a:t>
                      </a:r>
                      <a:endParaRPr kumimoji="1" lang="ja-JP" altLang="en-US" sz="1400" b="1" dirty="0">
                        <a:solidFill>
                          <a:schemeClr val="tx1"/>
                        </a:solidFill>
                      </a:endParaRPr>
                    </a:p>
                  </a:txBody>
                  <a:tcPr/>
                </a:tc>
                <a:extLst>
                  <a:ext uri="{0D108BD9-81ED-4DB2-BD59-A6C34878D82A}">
                    <a16:rowId xmlns:a16="http://schemas.microsoft.com/office/drawing/2014/main" val="2923726326"/>
                  </a:ext>
                </a:extLst>
              </a:tr>
              <a:tr h="0">
                <a:tc>
                  <a:txBody>
                    <a:bodyPr/>
                    <a:lstStyle/>
                    <a:p>
                      <a:r>
                        <a:rPr kumimoji="1" lang="en-US" altLang="ja-JP" sz="1400" b="1" dirty="0" err="1"/>
                        <a:t>db</a:t>
                      </a:r>
                      <a:r>
                        <a:rPr kumimoji="1" lang="en-US" altLang="ja-JP" sz="1400" b="1" dirty="0"/>
                        <a:t>-server</a:t>
                      </a:r>
                      <a:endParaRPr kumimoji="1" lang="ja-JP" altLang="en-US" sz="1400" b="1" dirty="0"/>
                    </a:p>
                  </a:txBody>
                  <a:tcPr/>
                </a:tc>
                <a:tc>
                  <a:txBody>
                    <a:bodyPr/>
                    <a:lstStyle/>
                    <a:p>
                      <a:pPr algn="ctr"/>
                      <a:r>
                        <a:rPr kumimoji="1" lang="en-US" altLang="ja-JP" sz="1400" b="1" dirty="0">
                          <a:solidFill>
                            <a:schemeClr val="tx1"/>
                          </a:solidFill>
                        </a:rPr>
                        <a:t>30</a:t>
                      </a:r>
                      <a:endParaRPr kumimoji="1" lang="ja-JP" altLang="en-US" sz="1400" b="1" dirty="0">
                        <a:solidFill>
                          <a:schemeClr val="tx1"/>
                        </a:solidFill>
                      </a:endParaRPr>
                    </a:p>
                  </a:txBody>
                  <a:tcPr/>
                </a:tc>
                <a:tc>
                  <a:txBody>
                    <a:bodyPr/>
                    <a:lstStyle/>
                    <a:p>
                      <a:pPr algn="ctr"/>
                      <a:r>
                        <a:rPr kumimoji="1" lang="en-US" altLang="ja-JP" sz="1400" b="1" dirty="0">
                          <a:solidFill>
                            <a:schemeClr val="tx1"/>
                          </a:solidFill>
                        </a:rPr>
                        <a:t>50</a:t>
                      </a:r>
                      <a:endParaRPr kumimoji="1" lang="ja-JP" altLang="en-US" sz="1400" b="1" dirty="0">
                        <a:solidFill>
                          <a:schemeClr val="tx1"/>
                        </a:solidFill>
                      </a:endParaRPr>
                    </a:p>
                  </a:txBody>
                  <a:tcPr/>
                </a:tc>
                <a:tc>
                  <a:txBody>
                    <a:bodyPr/>
                    <a:lstStyle/>
                    <a:p>
                      <a:pPr algn="ctr"/>
                      <a:r>
                        <a:rPr kumimoji="1" lang="en-US" altLang="ja-JP" sz="1400" b="1" dirty="0">
                          <a:solidFill>
                            <a:schemeClr val="tx1"/>
                          </a:solidFill>
                        </a:rPr>
                        <a:t>permissive</a:t>
                      </a:r>
                      <a:endParaRPr kumimoji="1" lang="ja-JP" altLang="en-US" sz="1400" b="1" dirty="0">
                        <a:solidFill>
                          <a:schemeClr val="tx1"/>
                        </a:solidFill>
                      </a:endParaRPr>
                    </a:p>
                  </a:txBody>
                  <a:tcPr/>
                </a:tc>
                <a:extLst>
                  <a:ext uri="{0D108BD9-81ED-4DB2-BD59-A6C34878D82A}">
                    <a16:rowId xmlns:a16="http://schemas.microsoft.com/office/drawing/2014/main" val="1195036935"/>
                  </a:ext>
                </a:extLst>
              </a:tr>
            </a:tbl>
          </a:graphicData>
        </a:graphic>
      </p:graphicFrame>
      <p:sp>
        <p:nvSpPr>
          <p:cNvPr id="11" name="正方形/長方形 10"/>
          <p:cNvSpPr/>
          <p:nvPr/>
        </p:nvSpPr>
        <p:spPr bwMode="auto">
          <a:xfrm>
            <a:off x="8760370" y="3128060"/>
            <a:ext cx="2908244" cy="1669130"/>
          </a:xfrm>
          <a:prstGeom prst="rect">
            <a:avLst/>
          </a:prstGeom>
          <a:solidFill>
            <a:schemeClr val="lt1"/>
          </a:solidFill>
          <a:ln w="9525">
            <a:solidFill>
              <a:schemeClr val="tx1"/>
            </a:solidFill>
          </a:ln>
          <a:effectLst/>
        </p:spPr>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800" b="1" dirty="0">
              <a:latin typeface="+mj-ea"/>
              <a:ea typeface="+mj-ea"/>
            </a:endParaRPr>
          </a:p>
        </p:txBody>
      </p:sp>
      <p:cxnSp>
        <p:nvCxnSpPr>
          <p:cNvPr id="12" name="直線矢印コネクタ 11"/>
          <p:cNvCxnSpPr/>
          <p:nvPr/>
        </p:nvCxnSpPr>
        <p:spPr bwMode="auto">
          <a:xfrm>
            <a:off x="10200570" y="2882398"/>
            <a:ext cx="13922" cy="2274842"/>
          </a:xfrm>
          <a:prstGeom prst="straightConnector1">
            <a:avLst/>
          </a:prstGeom>
          <a:solidFill>
            <a:schemeClr val="bg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3" name="正方形/長方形 12"/>
          <p:cNvSpPr/>
          <p:nvPr/>
        </p:nvSpPr>
        <p:spPr bwMode="auto">
          <a:xfrm>
            <a:off x="8976400" y="3514520"/>
            <a:ext cx="2481870" cy="994630"/>
          </a:xfrm>
          <a:prstGeom prst="rect">
            <a:avLst/>
          </a:prstGeom>
          <a:solidFill>
            <a:schemeClr val="lt1"/>
          </a:solidFill>
          <a:ln w="9525">
            <a:solidFill>
              <a:schemeClr val="tx1"/>
            </a:solidFill>
          </a:ln>
          <a:effectLst/>
        </p:spPr>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800" b="1" dirty="0">
              <a:latin typeface="+mj-ea"/>
              <a:ea typeface="+mj-ea"/>
            </a:endParaRPr>
          </a:p>
          <a:p>
            <a:r>
              <a:rPr lang="en-US" altLang="ja-JP" sz="1400" b="1" dirty="0" err="1">
                <a:latin typeface="+mj-ea"/>
                <a:ea typeface="+mj-ea"/>
              </a:rPr>
              <a:t>VAR_timeout</a:t>
            </a:r>
            <a:r>
              <a:rPr lang="en-US" altLang="ja-JP" sz="1400" b="1" dirty="0">
                <a:latin typeface="+mj-ea"/>
                <a:ea typeface="+mj-ea"/>
              </a:rPr>
              <a:t>: </a:t>
            </a:r>
            <a:r>
              <a:rPr lang="en-US" altLang="ja-JP" sz="1400" b="1" dirty="0">
                <a:solidFill>
                  <a:srgbClr val="FF0000"/>
                </a:solidFill>
                <a:latin typeface="+mj-ea"/>
                <a:ea typeface="+mj-ea"/>
              </a:rPr>
              <a:t>60</a:t>
            </a:r>
          </a:p>
          <a:p>
            <a:r>
              <a:rPr lang="en-US" altLang="ja-JP" sz="1400" b="1" dirty="0" err="1">
                <a:latin typeface="+mj-ea"/>
                <a:ea typeface="+mj-ea"/>
              </a:rPr>
              <a:t>VAR_thread</a:t>
            </a:r>
            <a:r>
              <a:rPr lang="en-US" altLang="ja-JP" sz="1400" b="1" dirty="0">
                <a:latin typeface="+mj-ea"/>
                <a:ea typeface="+mj-ea"/>
              </a:rPr>
              <a:t>: </a:t>
            </a:r>
            <a:r>
              <a:rPr lang="en-US" altLang="ja-JP" sz="1400" b="1" dirty="0">
                <a:solidFill>
                  <a:srgbClr val="FF0000"/>
                </a:solidFill>
                <a:latin typeface="+mj-ea"/>
                <a:ea typeface="+mj-ea"/>
              </a:rPr>
              <a:t>200</a:t>
            </a:r>
          </a:p>
          <a:p>
            <a:r>
              <a:rPr lang="en-US" altLang="ja-JP" sz="1400" b="1" dirty="0" err="1">
                <a:latin typeface="+mj-ea"/>
                <a:ea typeface="+mj-ea"/>
              </a:rPr>
              <a:t>VAR_selinux</a:t>
            </a:r>
            <a:r>
              <a:rPr lang="en-US" altLang="ja-JP" sz="1400" b="1" dirty="0">
                <a:latin typeface="+mj-ea"/>
                <a:ea typeface="+mj-ea"/>
              </a:rPr>
              <a:t>: </a:t>
            </a:r>
            <a:r>
              <a:rPr lang="en-US" altLang="ja-JP" sz="1400" b="1" dirty="0">
                <a:solidFill>
                  <a:srgbClr val="FF0000"/>
                </a:solidFill>
                <a:latin typeface="+mj-ea"/>
                <a:ea typeface="+mj-ea"/>
              </a:rPr>
              <a:t>enforcing</a:t>
            </a:r>
          </a:p>
        </p:txBody>
      </p:sp>
      <p:sp>
        <p:nvSpPr>
          <p:cNvPr id="14" name="楕円 13"/>
          <p:cNvSpPr/>
          <p:nvPr/>
        </p:nvSpPr>
        <p:spPr bwMode="auto">
          <a:xfrm>
            <a:off x="8891955" y="3309547"/>
            <a:ext cx="964076" cy="297329"/>
          </a:xfrm>
          <a:prstGeom prst="ellipse">
            <a:avLst/>
          </a:prstGeom>
          <a:solidFill>
            <a:srgbClr val="00206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400" b="1" dirty="0">
                <a:solidFill>
                  <a:schemeClr val="bg1"/>
                </a:solidFill>
                <a:latin typeface="+mj-ea"/>
                <a:ea typeface="+mj-ea"/>
              </a:rPr>
              <a:t>ジョブ</a:t>
            </a:r>
          </a:p>
        </p:txBody>
      </p:sp>
      <p:sp>
        <p:nvSpPr>
          <p:cNvPr id="3" name="テキスト ボックス 2"/>
          <p:cNvSpPr txBox="1"/>
          <p:nvPr/>
        </p:nvSpPr>
        <p:spPr>
          <a:xfrm>
            <a:off x="8645443" y="2835952"/>
            <a:ext cx="1210588" cy="338554"/>
          </a:xfrm>
          <a:prstGeom prst="rect">
            <a:avLst/>
          </a:prstGeom>
          <a:noFill/>
        </p:spPr>
        <p:txBody>
          <a:bodyPr wrap="none" rtlCol="0">
            <a:spAutoFit/>
          </a:bodyPr>
          <a:lstStyle/>
          <a:p>
            <a:r>
              <a:rPr lang="ja-JP" altLang="en-US" sz="1600" b="1" dirty="0"/>
              <a:t>ジョブロー</a:t>
            </a:r>
            <a:endParaRPr kumimoji="1" lang="ja-JP" altLang="en-US" sz="1600" b="1" dirty="0"/>
          </a:p>
        </p:txBody>
      </p:sp>
      <p:sp>
        <p:nvSpPr>
          <p:cNvPr id="17" name="正方形/長方形 16"/>
          <p:cNvSpPr/>
          <p:nvPr/>
        </p:nvSpPr>
        <p:spPr bwMode="auto">
          <a:xfrm>
            <a:off x="3251605" y="4109880"/>
            <a:ext cx="4481017" cy="381633"/>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39" name="直線矢印コネクタ 38"/>
          <p:cNvCxnSpPr>
            <a:stCxn id="17" idx="3"/>
          </p:cNvCxnSpPr>
          <p:nvPr/>
        </p:nvCxnSpPr>
        <p:spPr bwMode="auto">
          <a:xfrm flipV="1">
            <a:off x="7732622" y="3830320"/>
            <a:ext cx="1330098" cy="470377"/>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4" name="直線矢印コネクタ 43"/>
          <p:cNvCxnSpPr/>
          <p:nvPr/>
        </p:nvCxnSpPr>
        <p:spPr bwMode="auto">
          <a:xfrm flipV="1">
            <a:off x="7768627" y="4023360"/>
            <a:ext cx="1273773" cy="277337"/>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8" name="直線矢印コネクタ 47"/>
          <p:cNvCxnSpPr/>
          <p:nvPr/>
        </p:nvCxnSpPr>
        <p:spPr bwMode="auto">
          <a:xfrm flipV="1">
            <a:off x="7768627" y="4216400"/>
            <a:ext cx="1283933" cy="84297"/>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28888064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p:cNvSpPr/>
          <p:nvPr/>
        </p:nvSpPr>
        <p:spPr bwMode="auto">
          <a:xfrm>
            <a:off x="3013449" y="1312061"/>
            <a:ext cx="8937252" cy="514394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867" b="1" dirty="0">
                <a:latin typeface="+mj-ea"/>
                <a:ea typeface="+mj-ea"/>
              </a:rPr>
              <a:t>Key</a:t>
            </a:r>
            <a:r>
              <a:rPr lang="ja-JP" altLang="en-US" sz="1867" b="1" dirty="0">
                <a:latin typeface="+mj-ea"/>
                <a:ea typeface="+mj-ea"/>
              </a:rPr>
              <a:t>タイプは表の列名を変数に紐づけるもので、主にフラグとして活用します。具体例として、サーバ上で動作させるサービスと変数の紐づけの方法を以下に示します。</a:t>
            </a:r>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r>
              <a:rPr lang="ja-JP" altLang="en-US" sz="1867" b="1" dirty="0">
                <a:latin typeface="+mj-ea"/>
                <a:ea typeface="+mj-ea"/>
              </a:rPr>
              <a:t>上記の例では「</a:t>
            </a:r>
            <a:r>
              <a:rPr lang="en-US" altLang="ja-JP" sz="1867" b="1" dirty="0">
                <a:latin typeface="+mj-ea"/>
                <a:ea typeface="+mj-ea"/>
              </a:rPr>
              <a:t>web2</a:t>
            </a:r>
            <a:r>
              <a:rPr lang="ja-JP" altLang="en-US" sz="1867" b="1" dirty="0">
                <a:latin typeface="+mj-ea"/>
                <a:ea typeface="+mj-ea"/>
              </a:rPr>
              <a:t>」は列「</a:t>
            </a:r>
            <a:r>
              <a:rPr lang="en-US" altLang="ja-JP" sz="1867" b="1" dirty="0" err="1">
                <a:latin typeface="+mj-ea"/>
                <a:ea typeface="+mj-ea"/>
              </a:rPr>
              <a:t>httpd</a:t>
            </a:r>
            <a:r>
              <a:rPr lang="ja-JP" altLang="en-US" sz="1867" b="1" dirty="0">
                <a:latin typeface="+mj-ea"/>
                <a:ea typeface="+mj-ea"/>
              </a:rPr>
              <a:t>」と「</a:t>
            </a:r>
            <a:r>
              <a:rPr lang="en-US" altLang="ja-JP" sz="1867" b="1" dirty="0" err="1">
                <a:latin typeface="+mj-ea"/>
                <a:ea typeface="+mj-ea"/>
              </a:rPr>
              <a:t>firewalld</a:t>
            </a:r>
            <a:r>
              <a:rPr lang="ja-JP" altLang="en-US" sz="1867" b="1" dirty="0">
                <a:latin typeface="+mj-ea"/>
                <a:ea typeface="+mj-ea"/>
              </a:rPr>
              <a:t>」の値が「</a:t>
            </a:r>
            <a:r>
              <a:rPr lang="en-US" altLang="ja-JP" sz="1867" b="1" dirty="0">
                <a:latin typeface="+mj-ea"/>
                <a:ea typeface="+mj-ea"/>
              </a:rPr>
              <a:t>yes</a:t>
            </a:r>
            <a:r>
              <a:rPr lang="ja-JP" altLang="en-US" sz="1867" b="1" dirty="0">
                <a:latin typeface="+mj-ea"/>
                <a:ea typeface="+mj-ea"/>
              </a:rPr>
              <a:t>」になっているため、この列名が変数の具体値として紐づけられて、ジョブが実行されます。</a:t>
            </a:r>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p:txBody>
      </p:sp>
      <p:sp>
        <p:nvSpPr>
          <p:cNvPr id="15" name="正方形/長方形 14"/>
          <p:cNvSpPr/>
          <p:nvPr/>
        </p:nvSpPr>
        <p:spPr bwMode="auto">
          <a:xfrm>
            <a:off x="8760370" y="2623990"/>
            <a:ext cx="2908244" cy="1957170"/>
          </a:xfrm>
          <a:prstGeom prst="rect">
            <a:avLst/>
          </a:prstGeom>
          <a:solidFill>
            <a:schemeClr val="lt1"/>
          </a:solidFill>
          <a:ln w="9525">
            <a:solidFill>
              <a:schemeClr val="tx1"/>
            </a:solidFill>
          </a:ln>
          <a:effectLst/>
        </p:spPr>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800" b="1" dirty="0">
              <a:latin typeface="+mj-ea"/>
              <a:ea typeface="+mj-ea"/>
            </a:endParaRPr>
          </a:p>
        </p:txBody>
      </p:sp>
      <p:sp>
        <p:nvSpPr>
          <p:cNvPr id="2" name="タイトル 1"/>
          <p:cNvSpPr>
            <a:spLocks noGrp="1"/>
          </p:cNvSpPr>
          <p:nvPr>
            <p:ph type="title"/>
          </p:nvPr>
        </p:nvSpPr>
        <p:spPr/>
        <p:txBody>
          <a:bodyPr/>
          <a:lstStyle/>
          <a:p>
            <a:r>
              <a:rPr lang="en-US" altLang="ja-JP" dirty="0"/>
              <a:t>Step 3</a:t>
            </a:r>
            <a:r>
              <a:rPr lang="ja-JP" altLang="en-US" dirty="0"/>
              <a:t>：一元管理と自動実行の連携</a:t>
            </a:r>
            <a:endParaRPr kumimoji="1" lang="ja-JP" altLang="en-US" dirty="0"/>
          </a:p>
        </p:txBody>
      </p:sp>
      <p:sp>
        <p:nvSpPr>
          <p:cNvPr id="45" name="正方形/長方形 44"/>
          <p:cNvSpPr/>
          <p:nvPr/>
        </p:nvSpPr>
        <p:spPr bwMode="auto">
          <a:xfrm>
            <a:off x="3013449" y="814630"/>
            <a:ext cx="8937251" cy="497431"/>
          </a:xfrm>
          <a:prstGeom prst="rect">
            <a:avLst/>
          </a:prstGeom>
          <a:solidFill>
            <a:schemeClr val="accent2">
              <a:lumMod val="10000"/>
              <a:lumOff val="9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a:t>
            </a:r>
            <a:r>
              <a:rPr lang="ja-JP" altLang="en-US" sz="2400" b="1" dirty="0">
                <a:latin typeface="+mj-ea"/>
              </a:rPr>
              <a:t>② </a:t>
            </a:r>
            <a:r>
              <a:rPr lang="en-US" altLang="ja-JP" sz="2400" b="1" dirty="0">
                <a:latin typeface="+mj-ea"/>
              </a:rPr>
              <a:t>Key</a:t>
            </a:r>
            <a:r>
              <a:rPr lang="ja-JP" altLang="en-US" sz="2400" b="1" dirty="0">
                <a:latin typeface="+mj-ea"/>
              </a:rPr>
              <a:t>タイプの活用方法</a:t>
            </a:r>
            <a:endParaRPr lang="en-US" altLang="ja-JP" sz="2400" b="1" dirty="0">
              <a:latin typeface="+mj-ea"/>
            </a:endParaRPr>
          </a:p>
        </p:txBody>
      </p:sp>
      <p:sp>
        <p:nvSpPr>
          <p:cNvPr id="46" name="角丸四角形 45"/>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graphicFrame>
        <p:nvGraphicFramePr>
          <p:cNvPr id="18" name="表 17"/>
          <p:cNvGraphicFramePr>
            <a:graphicFrameLocks noGrp="1"/>
          </p:cNvGraphicFramePr>
          <p:nvPr/>
        </p:nvGraphicFramePr>
        <p:xfrm>
          <a:off x="239351" y="814629"/>
          <a:ext cx="2400000" cy="240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a:latin typeface="Meiryo UI" panose="020B0604030504040204" pitchFamily="50" charset="-128"/>
                          <a:ea typeface="Meiryo UI" panose="020B0604030504040204" pitchFamily="50" charset="-128"/>
                          <a:cs typeface="Meiryo UI" panose="020B0604030504040204" pitchFamily="50" charset="-128"/>
                        </a:rPr>
                        <a:t>実施するタスク</a:t>
                      </a: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64869644"/>
                  </a:ext>
                </a:extLst>
              </a:tr>
            </a:tbl>
          </a:graphicData>
        </a:graphic>
      </p:graphicFrame>
      <p:sp>
        <p:nvSpPr>
          <p:cNvPr id="20" name="下矢印 19"/>
          <p:cNvSpPr/>
          <p:nvPr/>
        </p:nvSpPr>
        <p:spPr bwMode="auto">
          <a:xfrm>
            <a:off x="959295" y="2148841"/>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2" name="角丸四角形 21"/>
          <p:cNvSpPr/>
          <p:nvPr/>
        </p:nvSpPr>
        <p:spPr bwMode="auto">
          <a:xfrm>
            <a:off x="423881" y="1428840"/>
            <a:ext cx="2030940" cy="720000"/>
          </a:xfrm>
          <a:prstGeom prst="roundRect">
            <a:avLst/>
          </a:prstGeom>
          <a:solidFill>
            <a:schemeClr val="accent2">
              <a:lumMod val="10000"/>
              <a:lumOff val="90000"/>
            </a:schemeClr>
          </a:solid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変数と具体値の紐づけ</a:t>
            </a:r>
          </a:p>
        </p:txBody>
      </p:sp>
      <p:sp>
        <p:nvSpPr>
          <p:cNvPr id="23" name="角丸四角形 22"/>
          <p:cNvSpPr/>
          <p:nvPr/>
        </p:nvSpPr>
        <p:spPr bwMode="auto">
          <a:xfrm>
            <a:off x="423879" y="2378328"/>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ジョブフロー実行</a:t>
            </a:r>
            <a:endParaRPr lang="en-US" altLang="ja-JP" sz="1600" b="1" dirty="0"/>
          </a:p>
          <a:p>
            <a:pPr algn="ctr"/>
            <a:r>
              <a:rPr lang="en-US" altLang="ja-JP" sz="1600" b="1" dirty="0" smtClean="0"/>
              <a:t>(Conductor)</a:t>
            </a:r>
            <a:endParaRPr lang="en-US" altLang="ja-JP" sz="1600" b="1" dirty="0"/>
          </a:p>
        </p:txBody>
      </p:sp>
      <p:graphicFrame>
        <p:nvGraphicFramePr>
          <p:cNvPr id="3" name="表 2"/>
          <p:cNvGraphicFramePr>
            <a:graphicFrameLocks noGrp="1"/>
          </p:cNvGraphicFramePr>
          <p:nvPr>
            <p:extLst>
              <p:ext uri="{D42A27DB-BD31-4B8C-83A1-F6EECF244321}">
                <p14:modId xmlns:p14="http://schemas.microsoft.com/office/powerpoint/2010/main" val="3511276184"/>
              </p:ext>
            </p:extLst>
          </p:nvPr>
        </p:nvGraphicFramePr>
        <p:xfrm>
          <a:off x="3287610" y="2970360"/>
          <a:ext cx="4397161" cy="1524000"/>
        </p:xfrm>
        <a:graphic>
          <a:graphicData uri="http://schemas.openxmlformats.org/drawingml/2006/table">
            <a:tbl>
              <a:tblPr bandRow="1">
                <a:tableStyleId>{5C22544A-7EE6-4342-B048-85BDC9FD1C3A}</a:tableStyleId>
              </a:tblPr>
              <a:tblGrid>
                <a:gridCol w="1157161">
                  <a:extLst>
                    <a:ext uri="{9D8B030D-6E8A-4147-A177-3AD203B41FA5}">
                      <a16:colId xmlns:a16="http://schemas.microsoft.com/office/drawing/2014/main" val="3143021831"/>
                    </a:ext>
                  </a:extLst>
                </a:gridCol>
                <a:gridCol w="1080000">
                  <a:extLst>
                    <a:ext uri="{9D8B030D-6E8A-4147-A177-3AD203B41FA5}">
                      <a16:colId xmlns:a16="http://schemas.microsoft.com/office/drawing/2014/main" val="3063350675"/>
                    </a:ext>
                  </a:extLst>
                </a:gridCol>
                <a:gridCol w="1080000">
                  <a:extLst>
                    <a:ext uri="{9D8B030D-6E8A-4147-A177-3AD203B41FA5}">
                      <a16:colId xmlns:a16="http://schemas.microsoft.com/office/drawing/2014/main" val="2927812385"/>
                    </a:ext>
                  </a:extLst>
                </a:gridCol>
                <a:gridCol w="1080000">
                  <a:extLst>
                    <a:ext uri="{9D8B030D-6E8A-4147-A177-3AD203B41FA5}">
                      <a16:colId xmlns:a16="http://schemas.microsoft.com/office/drawing/2014/main" val="2247829396"/>
                    </a:ext>
                  </a:extLst>
                </a:gridCol>
              </a:tblGrid>
              <a:tr h="144020">
                <a:tc rowSpan="2">
                  <a:txBody>
                    <a:bodyPr/>
                    <a:lstStyle/>
                    <a:p>
                      <a:r>
                        <a:rPr kumimoji="1" lang="ja-JP" altLang="en-US" sz="1400" b="1" dirty="0">
                          <a:solidFill>
                            <a:schemeClr val="bg2"/>
                          </a:solidFill>
                        </a:rPr>
                        <a:t>ホスト名</a:t>
                      </a:r>
                    </a:p>
                  </a:txBody>
                  <a:tcPr>
                    <a:solidFill>
                      <a:srgbClr val="002060"/>
                    </a:solidFill>
                  </a:tcPr>
                </a:tc>
                <a:tc gridSpan="3">
                  <a:txBody>
                    <a:bodyPr/>
                    <a:lstStyle/>
                    <a:p>
                      <a:pPr algn="ctr"/>
                      <a:r>
                        <a:rPr kumimoji="1" lang="en-US" altLang="ja-JP" sz="1400" b="1" dirty="0" err="1">
                          <a:solidFill>
                            <a:schemeClr val="bg2"/>
                          </a:solidFill>
                        </a:rPr>
                        <a:t>systemctl</a:t>
                      </a:r>
                      <a:r>
                        <a:rPr kumimoji="1" lang="ja-JP" altLang="en-US" sz="1400" b="1" dirty="0">
                          <a:solidFill>
                            <a:schemeClr val="bg2"/>
                          </a:solidFill>
                        </a:rPr>
                        <a:t>のサービス名</a:t>
                      </a:r>
                    </a:p>
                  </a:txBody>
                  <a:tcPr>
                    <a:solidFill>
                      <a:srgbClr val="002060"/>
                    </a:solidFill>
                  </a:tcPr>
                </a:tc>
                <a:tc hMerge="1">
                  <a:txBody>
                    <a:bodyPr/>
                    <a:lstStyle/>
                    <a:p>
                      <a:endParaRPr kumimoji="1" lang="ja-JP" altLang="en-US" sz="1400" b="1" dirty="0">
                        <a:solidFill>
                          <a:schemeClr val="bg2"/>
                        </a:solidFill>
                      </a:endParaRPr>
                    </a:p>
                  </a:txBody>
                  <a:tcPr>
                    <a:solidFill>
                      <a:schemeClr val="accent2"/>
                    </a:solidFill>
                  </a:tcPr>
                </a:tc>
                <a:tc hMerge="1">
                  <a:txBody>
                    <a:bodyPr/>
                    <a:lstStyle/>
                    <a:p>
                      <a:endParaRPr kumimoji="1" lang="ja-JP" altLang="en-US" sz="1400" b="1" dirty="0">
                        <a:solidFill>
                          <a:schemeClr val="bg2"/>
                        </a:solidFill>
                      </a:endParaRPr>
                    </a:p>
                  </a:txBody>
                  <a:tcPr>
                    <a:solidFill>
                      <a:schemeClr val="accent2"/>
                    </a:solidFill>
                  </a:tcPr>
                </a:tc>
                <a:extLst>
                  <a:ext uri="{0D108BD9-81ED-4DB2-BD59-A6C34878D82A}">
                    <a16:rowId xmlns:a16="http://schemas.microsoft.com/office/drawing/2014/main" val="3592729397"/>
                  </a:ext>
                </a:extLst>
              </a:tr>
              <a:tr h="144020">
                <a:tc vMerge="1">
                  <a:txBody>
                    <a:bodyPr/>
                    <a:lstStyle/>
                    <a:p>
                      <a:endParaRPr kumimoji="1" lang="ja-JP" altLang="en-US" sz="1400" b="1" dirty="0">
                        <a:solidFill>
                          <a:schemeClr val="bg2"/>
                        </a:solidFill>
                      </a:endParaRPr>
                    </a:p>
                  </a:txBody>
                  <a:tcPr>
                    <a:solidFill>
                      <a:schemeClr val="accent2"/>
                    </a:solidFill>
                  </a:tcPr>
                </a:tc>
                <a:tc>
                  <a:txBody>
                    <a:bodyPr/>
                    <a:lstStyle/>
                    <a:p>
                      <a:pPr algn="ctr"/>
                      <a:r>
                        <a:rPr kumimoji="1" lang="en-US" altLang="ja-JP" sz="1400" b="1" dirty="0" err="1">
                          <a:solidFill>
                            <a:schemeClr val="bg2"/>
                          </a:solidFill>
                        </a:rPr>
                        <a:t>httpd</a:t>
                      </a:r>
                      <a:endParaRPr kumimoji="1" lang="ja-JP" altLang="en-US" sz="1400" b="1" dirty="0">
                        <a:solidFill>
                          <a:schemeClr val="bg2"/>
                        </a:solidFill>
                      </a:endParaRPr>
                    </a:p>
                  </a:txBody>
                  <a:tcPr>
                    <a:solidFill>
                      <a:srgbClr val="002060"/>
                    </a:solidFill>
                  </a:tcPr>
                </a:tc>
                <a:tc>
                  <a:txBody>
                    <a:bodyPr/>
                    <a:lstStyle/>
                    <a:p>
                      <a:pPr algn="ctr"/>
                      <a:r>
                        <a:rPr kumimoji="1" lang="en-US" altLang="ja-JP" sz="1400" b="1" dirty="0" err="1">
                          <a:solidFill>
                            <a:schemeClr val="bg2"/>
                          </a:solidFill>
                        </a:rPr>
                        <a:t>mariadb</a:t>
                      </a:r>
                      <a:endParaRPr kumimoji="1" lang="ja-JP" altLang="en-US" sz="1400" b="1" dirty="0">
                        <a:solidFill>
                          <a:schemeClr val="bg2"/>
                        </a:solidFill>
                      </a:endParaRPr>
                    </a:p>
                  </a:txBody>
                  <a:tcPr>
                    <a:solidFill>
                      <a:srgbClr val="002060"/>
                    </a:solidFill>
                  </a:tcPr>
                </a:tc>
                <a:tc>
                  <a:txBody>
                    <a:bodyPr/>
                    <a:lstStyle/>
                    <a:p>
                      <a:pPr algn="ctr"/>
                      <a:r>
                        <a:rPr kumimoji="1" lang="en-US" altLang="ja-JP" sz="1400" b="1" dirty="0" err="1">
                          <a:solidFill>
                            <a:schemeClr val="bg2"/>
                          </a:solidFill>
                        </a:rPr>
                        <a:t>firewalld</a:t>
                      </a:r>
                      <a:endParaRPr kumimoji="1" lang="ja-JP" altLang="en-US" sz="1400" b="1" dirty="0">
                        <a:solidFill>
                          <a:schemeClr val="bg2"/>
                        </a:solidFill>
                      </a:endParaRPr>
                    </a:p>
                  </a:txBody>
                  <a:tcPr>
                    <a:solidFill>
                      <a:srgbClr val="002060"/>
                    </a:solidFill>
                  </a:tcPr>
                </a:tc>
                <a:extLst>
                  <a:ext uri="{0D108BD9-81ED-4DB2-BD59-A6C34878D82A}">
                    <a16:rowId xmlns:a16="http://schemas.microsoft.com/office/drawing/2014/main" val="4198545125"/>
                  </a:ext>
                </a:extLst>
              </a:tr>
              <a:tr h="157740">
                <a:tc>
                  <a:txBody>
                    <a:bodyPr/>
                    <a:lstStyle/>
                    <a:p>
                      <a:r>
                        <a:rPr kumimoji="1" lang="en-US" altLang="ja-JP" sz="1400" b="1" dirty="0"/>
                        <a:t>web1</a:t>
                      </a:r>
                      <a:endParaRPr kumimoji="1" lang="ja-JP" altLang="en-US" sz="1400" b="1" dirty="0"/>
                    </a:p>
                  </a:txBody>
                  <a:tcPr/>
                </a:tc>
                <a:tc>
                  <a:txBody>
                    <a:bodyPr/>
                    <a:lstStyle/>
                    <a:p>
                      <a:pPr algn="ctr"/>
                      <a:r>
                        <a:rPr kumimoji="1" lang="en-US" altLang="ja-JP" sz="1400" b="1" dirty="0"/>
                        <a:t>yes</a:t>
                      </a:r>
                      <a:endParaRPr kumimoji="1" lang="ja-JP" altLang="en-US" sz="1400" b="1" dirty="0"/>
                    </a:p>
                  </a:txBody>
                  <a:tcPr/>
                </a:tc>
                <a:tc>
                  <a:txBody>
                    <a:bodyPr/>
                    <a:lstStyle/>
                    <a:p>
                      <a:pPr algn="ctr"/>
                      <a:endParaRPr kumimoji="1" lang="ja-JP" altLang="en-US" sz="1400" b="1" dirty="0"/>
                    </a:p>
                  </a:txBody>
                  <a:tcPr/>
                </a:tc>
                <a:tc>
                  <a:txBody>
                    <a:bodyPr/>
                    <a:lstStyle/>
                    <a:p>
                      <a:pPr algn="ctr"/>
                      <a:r>
                        <a:rPr kumimoji="1" lang="en-US" altLang="ja-JP" sz="1400" b="1" dirty="0"/>
                        <a:t>yes</a:t>
                      </a:r>
                      <a:endParaRPr kumimoji="1" lang="ja-JP" altLang="en-US" sz="1400" b="1" dirty="0"/>
                    </a:p>
                  </a:txBody>
                  <a:tcPr/>
                </a:tc>
                <a:extLst>
                  <a:ext uri="{0D108BD9-81ED-4DB2-BD59-A6C34878D82A}">
                    <a16:rowId xmlns:a16="http://schemas.microsoft.com/office/drawing/2014/main" val="3047509718"/>
                  </a:ext>
                </a:extLst>
              </a:tr>
              <a:tr h="0">
                <a:tc>
                  <a:txBody>
                    <a:bodyPr/>
                    <a:lstStyle/>
                    <a:p>
                      <a:r>
                        <a:rPr kumimoji="1" lang="en-US" altLang="ja-JP" sz="1400" b="1" dirty="0"/>
                        <a:t>web2</a:t>
                      </a:r>
                      <a:endParaRPr kumimoji="1" lang="ja-JP" altLang="en-US" sz="1400" b="1" dirty="0"/>
                    </a:p>
                  </a:txBody>
                  <a:tcPr/>
                </a:tc>
                <a:tc>
                  <a:txBody>
                    <a:bodyPr/>
                    <a:lstStyle/>
                    <a:p>
                      <a:pPr algn="ctr"/>
                      <a:r>
                        <a:rPr kumimoji="1" lang="en-US" altLang="ja-JP" sz="1400" b="1" dirty="0">
                          <a:solidFill>
                            <a:srgbClr val="FF0000"/>
                          </a:solidFill>
                        </a:rPr>
                        <a:t>yes</a:t>
                      </a:r>
                      <a:endParaRPr kumimoji="1" lang="ja-JP" altLang="en-US" sz="1400" b="1" dirty="0">
                        <a:solidFill>
                          <a:srgbClr val="FF0000"/>
                        </a:solidFill>
                      </a:endParaRPr>
                    </a:p>
                  </a:txBody>
                  <a:tcPr/>
                </a:tc>
                <a:tc>
                  <a:txBody>
                    <a:bodyPr/>
                    <a:lstStyle/>
                    <a:p>
                      <a:pPr algn="ctr"/>
                      <a:endParaRPr kumimoji="1" lang="ja-JP" altLang="en-US" sz="1400" b="1" dirty="0"/>
                    </a:p>
                  </a:txBody>
                  <a:tcPr/>
                </a:tc>
                <a:tc>
                  <a:txBody>
                    <a:bodyPr/>
                    <a:lstStyle/>
                    <a:p>
                      <a:pPr algn="ctr"/>
                      <a:r>
                        <a:rPr kumimoji="1" lang="en-US" altLang="ja-JP" sz="1400" b="1" dirty="0">
                          <a:solidFill>
                            <a:srgbClr val="FF0000"/>
                          </a:solidFill>
                        </a:rPr>
                        <a:t>yes</a:t>
                      </a:r>
                      <a:endParaRPr kumimoji="1" lang="ja-JP" altLang="en-US" sz="1400" b="1" dirty="0">
                        <a:solidFill>
                          <a:srgbClr val="FF0000"/>
                        </a:solidFill>
                      </a:endParaRPr>
                    </a:p>
                  </a:txBody>
                  <a:tcPr/>
                </a:tc>
                <a:extLst>
                  <a:ext uri="{0D108BD9-81ED-4DB2-BD59-A6C34878D82A}">
                    <a16:rowId xmlns:a16="http://schemas.microsoft.com/office/drawing/2014/main" val="2923726326"/>
                  </a:ext>
                </a:extLst>
              </a:tr>
              <a:tr h="0">
                <a:tc>
                  <a:txBody>
                    <a:bodyPr/>
                    <a:lstStyle/>
                    <a:p>
                      <a:r>
                        <a:rPr kumimoji="1" lang="en-US" altLang="ja-JP" sz="1400" b="1" dirty="0" err="1"/>
                        <a:t>db</a:t>
                      </a:r>
                      <a:r>
                        <a:rPr kumimoji="1" lang="en-US" altLang="ja-JP" sz="1400" b="1" dirty="0"/>
                        <a:t>-server</a:t>
                      </a:r>
                      <a:endParaRPr kumimoji="1" lang="ja-JP" altLang="en-US" sz="1400" b="1" dirty="0"/>
                    </a:p>
                  </a:txBody>
                  <a:tcPr/>
                </a:tc>
                <a:tc>
                  <a:txBody>
                    <a:bodyPr/>
                    <a:lstStyle/>
                    <a:p>
                      <a:pPr algn="ctr"/>
                      <a:endParaRPr kumimoji="1" lang="ja-JP" altLang="en-US" sz="1400" b="1" dirty="0"/>
                    </a:p>
                  </a:txBody>
                  <a:tcPr/>
                </a:tc>
                <a:tc>
                  <a:txBody>
                    <a:bodyPr/>
                    <a:lstStyle/>
                    <a:p>
                      <a:pPr algn="ctr"/>
                      <a:r>
                        <a:rPr kumimoji="1" lang="en-US" altLang="ja-JP" sz="1400" b="1" dirty="0"/>
                        <a:t>yes</a:t>
                      </a:r>
                      <a:endParaRPr kumimoji="1" lang="ja-JP" altLang="en-US" sz="1400" b="1" dirty="0"/>
                    </a:p>
                  </a:txBody>
                  <a:tcPr/>
                </a:tc>
                <a:tc>
                  <a:txBody>
                    <a:bodyPr/>
                    <a:lstStyle/>
                    <a:p>
                      <a:pPr algn="ctr"/>
                      <a:r>
                        <a:rPr kumimoji="1" lang="en-US" altLang="ja-JP" sz="1400" b="1" dirty="0"/>
                        <a:t>yes</a:t>
                      </a:r>
                      <a:endParaRPr kumimoji="1" lang="ja-JP" altLang="en-US" sz="1400" b="1" dirty="0"/>
                    </a:p>
                  </a:txBody>
                  <a:tcPr/>
                </a:tc>
                <a:extLst>
                  <a:ext uri="{0D108BD9-81ED-4DB2-BD59-A6C34878D82A}">
                    <a16:rowId xmlns:a16="http://schemas.microsoft.com/office/drawing/2014/main" val="1195036935"/>
                  </a:ext>
                </a:extLst>
              </a:tr>
            </a:tbl>
          </a:graphicData>
        </a:graphic>
      </p:graphicFrame>
      <p:sp>
        <p:nvSpPr>
          <p:cNvPr id="4" name="楕円 3"/>
          <p:cNvSpPr/>
          <p:nvPr/>
        </p:nvSpPr>
        <p:spPr bwMode="auto">
          <a:xfrm>
            <a:off x="4403047" y="3210431"/>
            <a:ext cx="1119947" cy="392144"/>
          </a:xfrm>
          <a:prstGeom prst="ellipse">
            <a:avLst/>
          </a:prstGeom>
          <a:noFill/>
          <a:ln w="38100">
            <a:solidFill>
              <a:schemeClr val="accent3">
                <a:lumMod val="50000"/>
                <a:lumOff val="5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 name="正方形/長方形 4"/>
          <p:cNvSpPr/>
          <p:nvPr/>
        </p:nvSpPr>
        <p:spPr bwMode="auto">
          <a:xfrm>
            <a:off x="3215600" y="3842497"/>
            <a:ext cx="4562675" cy="381633"/>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4" name="楕円 23"/>
          <p:cNvSpPr/>
          <p:nvPr/>
        </p:nvSpPr>
        <p:spPr bwMode="auto">
          <a:xfrm>
            <a:off x="6657033" y="3222309"/>
            <a:ext cx="1023187" cy="392144"/>
          </a:xfrm>
          <a:prstGeom prst="ellipse">
            <a:avLst/>
          </a:prstGeom>
          <a:noFill/>
          <a:ln w="38100">
            <a:solidFill>
              <a:schemeClr val="accent6">
                <a:lumMod val="50000"/>
                <a:lumOff val="5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7" name="直線矢印コネクタ 6"/>
          <p:cNvCxnSpPr/>
          <p:nvPr/>
        </p:nvCxnSpPr>
        <p:spPr bwMode="auto">
          <a:xfrm>
            <a:off x="10200570" y="2378328"/>
            <a:ext cx="0" cy="2634892"/>
          </a:xfrm>
          <a:prstGeom prst="straightConnector1">
            <a:avLst/>
          </a:prstGeom>
          <a:solidFill>
            <a:schemeClr val="bg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1" name="正方形/長方形 10"/>
          <p:cNvSpPr/>
          <p:nvPr/>
        </p:nvSpPr>
        <p:spPr bwMode="auto">
          <a:xfrm>
            <a:off x="9035974" y="3010450"/>
            <a:ext cx="2422296" cy="427889"/>
          </a:xfrm>
          <a:prstGeom prst="rect">
            <a:avLst/>
          </a:prstGeom>
          <a:solidFill>
            <a:schemeClr val="lt1"/>
          </a:solidFill>
          <a:ln w="9525">
            <a:solidFill>
              <a:schemeClr val="tx1"/>
            </a:solidFill>
          </a:ln>
          <a:effectLst/>
        </p:spPr>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800" b="1" dirty="0">
              <a:latin typeface="+mj-ea"/>
              <a:ea typeface="+mj-ea"/>
            </a:endParaRPr>
          </a:p>
          <a:p>
            <a:r>
              <a:rPr lang="en-US" altLang="ja-JP" sz="1400" b="1" dirty="0" err="1">
                <a:latin typeface="+mj-ea"/>
                <a:ea typeface="+mj-ea"/>
              </a:rPr>
              <a:t>VAR_service</a:t>
            </a:r>
            <a:r>
              <a:rPr lang="en-US" altLang="ja-JP" sz="1400" b="1" dirty="0">
                <a:latin typeface="+mj-ea"/>
                <a:ea typeface="+mj-ea"/>
              </a:rPr>
              <a:t>: </a:t>
            </a:r>
            <a:r>
              <a:rPr lang="en-US" altLang="ja-JP" sz="1400" b="1" dirty="0" err="1">
                <a:solidFill>
                  <a:schemeClr val="accent3">
                    <a:lumMod val="75000"/>
                    <a:lumOff val="25000"/>
                  </a:schemeClr>
                </a:solidFill>
                <a:latin typeface="+mj-ea"/>
                <a:ea typeface="+mj-ea"/>
              </a:rPr>
              <a:t>httpd</a:t>
            </a:r>
            <a:endParaRPr lang="en-US" altLang="ja-JP" sz="1400" b="1" dirty="0">
              <a:solidFill>
                <a:schemeClr val="accent3">
                  <a:lumMod val="75000"/>
                  <a:lumOff val="25000"/>
                </a:schemeClr>
              </a:solidFill>
              <a:latin typeface="+mj-ea"/>
              <a:ea typeface="+mj-ea"/>
            </a:endParaRPr>
          </a:p>
        </p:txBody>
      </p:sp>
      <p:sp>
        <p:nvSpPr>
          <p:cNvPr id="12" name="楕円 11"/>
          <p:cNvSpPr/>
          <p:nvPr/>
        </p:nvSpPr>
        <p:spPr bwMode="auto">
          <a:xfrm>
            <a:off x="8891955" y="2805477"/>
            <a:ext cx="964076" cy="297329"/>
          </a:xfrm>
          <a:prstGeom prst="ellipse">
            <a:avLst/>
          </a:prstGeom>
          <a:solidFill>
            <a:srgbClr val="00206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400" b="1" dirty="0">
                <a:solidFill>
                  <a:schemeClr val="bg1"/>
                </a:solidFill>
                <a:latin typeface="+mj-ea"/>
                <a:ea typeface="+mj-ea"/>
              </a:rPr>
              <a:t>ジョブ</a:t>
            </a:r>
          </a:p>
        </p:txBody>
      </p:sp>
      <p:sp>
        <p:nvSpPr>
          <p:cNvPr id="13" name="正方形/長方形 12"/>
          <p:cNvSpPr/>
          <p:nvPr/>
        </p:nvSpPr>
        <p:spPr bwMode="auto">
          <a:xfrm>
            <a:off x="9035974" y="3935770"/>
            <a:ext cx="2422296" cy="427889"/>
          </a:xfrm>
          <a:prstGeom prst="rect">
            <a:avLst/>
          </a:prstGeom>
          <a:solidFill>
            <a:schemeClr val="lt1"/>
          </a:solidFill>
          <a:ln w="9525">
            <a:solidFill>
              <a:schemeClr val="tx1"/>
            </a:solidFill>
          </a:ln>
          <a:effectLst/>
        </p:spPr>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800" b="1" dirty="0">
              <a:latin typeface="+mj-ea"/>
              <a:ea typeface="+mj-ea"/>
            </a:endParaRPr>
          </a:p>
          <a:p>
            <a:r>
              <a:rPr lang="en-US" altLang="ja-JP" sz="1400" b="1" dirty="0" err="1">
                <a:latin typeface="+mj-ea"/>
                <a:ea typeface="+mj-ea"/>
              </a:rPr>
              <a:t>VAR_service</a:t>
            </a:r>
            <a:r>
              <a:rPr lang="en-US" altLang="ja-JP" sz="1400" b="1" dirty="0">
                <a:latin typeface="+mj-ea"/>
                <a:ea typeface="+mj-ea"/>
              </a:rPr>
              <a:t>: </a:t>
            </a:r>
            <a:r>
              <a:rPr lang="en-US" altLang="ja-JP" sz="1400" b="1" dirty="0" err="1">
                <a:solidFill>
                  <a:schemeClr val="accent6">
                    <a:lumMod val="50000"/>
                    <a:lumOff val="50000"/>
                  </a:schemeClr>
                </a:solidFill>
                <a:latin typeface="+mj-ea"/>
                <a:ea typeface="+mj-ea"/>
              </a:rPr>
              <a:t>firewalld</a:t>
            </a:r>
            <a:endParaRPr lang="en-US" altLang="ja-JP" sz="1400" b="1" dirty="0">
              <a:solidFill>
                <a:schemeClr val="accent6">
                  <a:lumMod val="50000"/>
                  <a:lumOff val="50000"/>
                </a:schemeClr>
              </a:solidFill>
              <a:latin typeface="+mj-ea"/>
              <a:ea typeface="+mj-ea"/>
            </a:endParaRPr>
          </a:p>
        </p:txBody>
      </p:sp>
      <p:sp>
        <p:nvSpPr>
          <p:cNvPr id="14" name="楕円 13"/>
          <p:cNvSpPr/>
          <p:nvPr/>
        </p:nvSpPr>
        <p:spPr bwMode="auto">
          <a:xfrm>
            <a:off x="8891955" y="3730797"/>
            <a:ext cx="964076" cy="297329"/>
          </a:xfrm>
          <a:prstGeom prst="ellipse">
            <a:avLst/>
          </a:prstGeom>
          <a:solidFill>
            <a:srgbClr val="00206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400" b="1" dirty="0">
                <a:solidFill>
                  <a:schemeClr val="bg1"/>
                </a:solidFill>
                <a:latin typeface="+mj-ea"/>
                <a:ea typeface="+mj-ea"/>
              </a:rPr>
              <a:t>ジョブ</a:t>
            </a:r>
          </a:p>
        </p:txBody>
      </p:sp>
      <p:cxnSp>
        <p:nvCxnSpPr>
          <p:cNvPr id="51" name="曲線コネクタ 50"/>
          <p:cNvCxnSpPr>
            <a:stCxn id="24" idx="5"/>
            <a:endCxn id="13" idx="1"/>
          </p:cNvCxnSpPr>
          <p:nvPr/>
        </p:nvCxnSpPr>
        <p:spPr bwMode="auto">
          <a:xfrm rot="16200000" flipH="1">
            <a:off x="7986831" y="3100572"/>
            <a:ext cx="592690" cy="1505596"/>
          </a:xfrm>
          <a:prstGeom prst="curvedConnector2">
            <a:avLst/>
          </a:prstGeom>
          <a:solidFill>
            <a:schemeClr val="bg1"/>
          </a:solidFill>
          <a:ln w="38100" cap="flat" cmpd="sng" algn="ctr">
            <a:solidFill>
              <a:schemeClr val="accent6">
                <a:lumMod val="50000"/>
                <a:lumOff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4" name="曲線コネクタ 53"/>
          <p:cNvCxnSpPr>
            <a:stCxn id="4" idx="0"/>
            <a:endCxn id="11" idx="1"/>
          </p:cNvCxnSpPr>
          <p:nvPr/>
        </p:nvCxnSpPr>
        <p:spPr bwMode="auto">
          <a:xfrm rot="16200000" flipH="1">
            <a:off x="6992515" y="1180937"/>
            <a:ext cx="13964" cy="4072953"/>
          </a:xfrm>
          <a:prstGeom prst="curvedConnector4">
            <a:avLst>
              <a:gd name="adj1" fmla="val -5511472"/>
              <a:gd name="adj2" fmla="val 79699"/>
            </a:avLst>
          </a:prstGeom>
          <a:solidFill>
            <a:schemeClr val="bg1"/>
          </a:solidFill>
          <a:ln w="38100" cap="flat" cmpd="sng" algn="ctr">
            <a:solidFill>
              <a:schemeClr val="accent3">
                <a:lumMod val="50000"/>
                <a:lumOff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8" name="テキスト ボックス 77"/>
          <p:cNvSpPr txBox="1"/>
          <p:nvPr/>
        </p:nvSpPr>
        <p:spPr>
          <a:xfrm>
            <a:off x="8615884" y="2370304"/>
            <a:ext cx="1210588" cy="338554"/>
          </a:xfrm>
          <a:prstGeom prst="rect">
            <a:avLst/>
          </a:prstGeom>
          <a:noFill/>
        </p:spPr>
        <p:txBody>
          <a:bodyPr wrap="none" rtlCol="0">
            <a:spAutoFit/>
          </a:bodyPr>
          <a:lstStyle/>
          <a:p>
            <a:r>
              <a:rPr lang="ja-JP" altLang="en-US" sz="1600" b="1" dirty="0"/>
              <a:t>ジョブロー</a:t>
            </a:r>
            <a:endParaRPr kumimoji="1" lang="ja-JP" altLang="en-US" sz="1600" b="1" dirty="0"/>
          </a:p>
        </p:txBody>
      </p:sp>
    </p:spTree>
    <p:extLst>
      <p:ext uri="{BB962C8B-B14F-4D97-AF65-F5344CB8AC3E}">
        <p14:creationId xmlns:p14="http://schemas.microsoft.com/office/powerpoint/2010/main" val="11830692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p:cNvSpPr/>
          <p:nvPr/>
        </p:nvSpPr>
        <p:spPr bwMode="auto">
          <a:xfrm>
            <a:off x="3013449" y="1312061"/>
            <a:ext cx="8937252" cy="514394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867" b="1" dirty="0">
                <a:latin typeface="+mj-ea"/>
                <a:ea typeface="+mj-ea"/>
              </a:rPr>
              <a:t>Key-Value</a:t>
            </a:r>
            <a:r>
              <a:rPr lang="ja-JP" altLang="en-US" sz="1867" b="1" dirty="0">
                <a:latin typeface="+mj-ea"/>
                <a:ea typeface="+mj-ea"/>
              </a:rPr>
              <a:t>タイプを利用すると、</a:t>
            </a:r>
            <a:r>
              <a:rPr lang="en-US" altLang="ja-JP" sz="1867" b="1" dirty="0">
                <a:latin typeface="+mj-ea"/>
                <a:ea typeface="+mj-ea"/>
              </a:rPr>
              <a:t>Key</a:t>
            </a:r>
            <a:r>
              <a:rPr lang="ja-JP" altLang="en-US" sz="1867" b="1" dirty="0">
                <a:latin typeface="+mj-ea"/>
                <a:ea typeface="+mj-ea"/>
              </a:rPr>
              <a:t>と</a:t>
            </a:r>
            <a:r>
              <a:rPr lang="en-US" altLang="ja-JP" sz="1867" b="1" dirty="0">
                <a:latin typeface="+mj-ea"/>
                <a:ea typeface="+mj-ea"/>
              </a:rPr>
              <a:t>Value</a:t>
            </a:r>
            <a:r>
              <a:rPr lang="ja-JP" altLang="en-US" sz="1867" b="1" dirty="0">
                <a:latin typeface="+mj-ea"/>
                <a:ea typeface="+mj-ea"/>
              </a:rPr>
              <a:t>の両方を変数に紐づけることができます。</a:t>
            </a:r>
            <a:r>
              <a:rPr lang="ja-JP" altLang="en-US" sz="1867" b="1" dirty="0">
                <a:latin typeface="+mj-ea"/>
              </a:rPr>
              <a:t>具体例として、環境変数の定義表を利用して、サーバに環境変数を設定する方法を以下に示します。</a:t>
            </a:r>
            <a:endParaRPr lang="en-US" altLang="ja-JP" sz="1867" b="1" dirty="0">
              <a:latin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r>
              <a:rPr lang="ja-JP" altLang="en-US" sz="1867" b="1" dirty="0">
                <a:latin typeface="+mj-ea"/>
                <a:ea typeface="+mj-ea"/>
              </a:rPr>
              <a:t>上記の例では列名が環境変数名になっており、「</a:t>
            </a:r>
            <a:r>
              <a:rPr lang="en-US" altLang="ja-JP" sz="1867" b="1" dirty="0" err="1">
                <a:latin typeface="+mj-ea"/>
                <a:ea typeface="+mj-ea"/>
              </a:rPr>
              <a:t>http_proxy</a:t>
            </a:r>
            <a:r>
              <a:rPr lang="ja-JP" altLang="en-US" sz="1867" b="1" dirty="0">
                <a:latin typeface="+mj-ea"/>
                <a:ea typeface="+mj-ea"/>
              </a:rPr>
              <a:t>」という環境変数名と、その値「</a:t>
            </a:r>
            <a:r>
              <a:rPr lang="en-US" altLang="ja-JP" sz="1867" b="1" dirty="0">
                <a:latin typeface="+mj-ea"/>
                <a:ea typeface="+mj-ea"/>
              </a:rPr>
              <a:t>http://host</a:t>
            </a:r>
            <a:r>
              <a:rPr lang="ja-JP" altLang="en-US" sz="1867" b="1" dirty="0">
                <a:latin typeface="+mj-ea"/>
                <a:ea typeface="+mj-ea"/>
              </a:rPr>
              <a:t>」の両方を、変数に紐づけています。</a:t>
            </a:r>
          </a:p>
          <a:p>
            <a:endParaRPr lang="en-US" altLang="ja-JP" sz="1867" b="1" dirty="0">
              <a:latin typeface="+mj-ea"/>
              <a:ea typeface="+mj-ea"/>
            </a:endParaRPr>
          </a:p>
        </p:txBody>
      </p:sp>
      <p:sp>
        <p:nvSpPr>
          <p:cNvPr id="2" name="タイトル 1"/>
          <p:cNvSpPr>
            <a:spLocks noGrp="1"/>
          </p:cNvSpPr>
          <p:nvPr>
            <p:ph type="title"/>
          </p:nvPr>
        </p:nvSpPr>
        <p:spPr/>
        <p:txBody>
          <a:bodyPr/>
          <a:lstStyle/>
          <a:p>
            <a:r>
              <a:rPr lang="en-US" altLang="ja-JP" dirty="0"/>
              <a:t>Step 3</a:t>
            </a:r>
            <a:r>
              <a:rPr lang="ja-JP" altLang="en-US" dirty="0"/>
              <a:t>：一元管理と自動実行の連携</a:t>
            </a:r>
            <a:endParaRPr kumimoji="1" lang="ja-JP" altLang="en-US" dirty="0"/>
          </a:p>
        </p:txBody>
      </p:sp>
      <p:sp>
        <p:nvSpPr>
          <p:cNvPr id="45" name="正方形/長方形 44"/>
          <p:cNvSpPr/>
          <p:nvPr/>
        </p:nvSpPr>
        <p:spPr bwMode="auto">
          <a:xfrm>
            <a:off x="3013449" y="814630"/>
            <a:ext cx="8937251" cy="497431"/>
          </a:xfrm>
          <a:prstGeom prst="rect">
            <a:avLst/>
          </a:prstGeom>
          <a:solidFill>
            <a:schemeClr val="accent2">
              <a:lumMod val="10000"/>
              <a:lumOff val="9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a:t>
            </a:r>
            <a:r>
              <a:rPr lang="ja-JP" altLang="en-US" sz="2400" b="1" dirty="0">
                <a:latin typeface="+mj-ea"/>
              </a:rPr>
              <a:t>③ </a:t>
            </a:r>
            <a:r>
              <a:rPr lang="en-US" altLang="ja-JP" sz="2400" b="1" dirty="0">
                <a:latin typeface="+mj-ea"/>
              </a:rPr>
              <a:t>Key-Value</a:t>
            </a:r>
            <a:r>
              <a:rPr lang="ja-JP" altLang="en-US" sz="2400" b="1" dirty="0">
                <a:latin typeface="+mj-ea"/>
              </a:rPr>
              <a:t>タイプの活用方法</a:t>
            </a:r>
            <a:endParaRPr lang="en-US" altLang="ja-JP" sz="2400" b="1" dirty="0">
              <a:latin typeface="+mj-ea"/>
            </a:endParaRPr>
          </a:p>
        </p:txBody>
      </p:sp>
      <p:sp>
        <p:nvSpPr>
          <p:cNvPr id="46" name="角丸四角形 45"/>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graphicFrame>
        <p:nvGraphicFramePr>
          <p:cNvPr id="18" name="表 17"/>
          <p:cNvGraphicFramePr>
            <a:graphicFrameLocks noGrp="1"/>
          </p:cNvGraphicFramePr>
          <p:nvPr/>
        </p:nvGraphicFramePr>
        <p:xfrm>
          <a:off x="239351" y="814629"/>
          <a:ext cx="2400000" cy="240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a:latin typeface="Meiryo UI" panose="020B0604030504040204" pitchFamily="50" charset="-128"/>
                          <a:ea typeface="Meiryo UI" panose="020B0604030504040204" pitchFamily="50" charset="-128"/>
                          <a:cs typeface="Meiryo UI" panose="020B0604030504040204" pitchFamily="50" charset="-128"/>
                        </a:rPr>
                        <a:t>実施するタスク</a:t>
                      </a: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64869644"/>
                  </a:ext>
                </a:extLst>
              </a:tr>
            </a:tbl>
          </a:graphicData>
        </a:graphic>
      </p:graphicFrame>
      <p:sp>
        <p:nvSpPr>
          <p:cNvPr id="20" name="下矢印 19"/>
          <p:cNvSpPr/>
          <p:nvPr/>
        </p:nvSpPr>
        <p:spPr bwMode="auto">
          <a:xfrm>
            <a:off x="959295" y="2148841"/>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2" name="角丸四角形 21"/>
          <p:cNvSpPr/>
          <p:nvPr/>
        </p:nvSpPr>
        <p:spPr bwMode="auto">
          <a:xfrm>
            <a:off x="423881" y="1428840"/>
            <a:ext cx="2030940" cy="720000"/>
          </a:xfrm>
          <a:prstGeom prst="roundRect">
            <a:avLst/>
          </a:prstGeom>
          <a:solidFill>
            <a:schemeClr val="accent2">
              <a:lumMod val="10000"/>
              <a:lumOff val="90000"/>
            </a:schemeClr>
          </a:solid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変数と具体値の紐づけ</a:t>
            </a:r>
          </a:p>
        </p:txBody>
      </p:sp>
      <p:sp>
        <p:nvSpPr>
          <p:cNvPr id="23" name="角丸四角形 22"/>
          <p:cNvSpPr/>
          <p:nvPr/>
        </p:nvSpPr>
        <p:spPr bwMode="auto">
          <a:xfrm>
            <a:off x="423879" y="2378328"/>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ジョブフロー実行</a:t>
            </a:r>
            <a:endParaRPr lang="en-US" altLang="ja-JP" sz="1600" b="1" dirty="0"/>
          </a:p>
          <a:p>
            <a:pPr algn="ctr"/>
            <a:r>
              <a:rPr lang="en-US" altLang="ja-JP" sz="1600" b="1" dirty="0" smtClean="0"/>
              <a:t>(Conductor)</a:t>
            </a:r>
            <a:endParaRPr lang="en-US" altLang="ja-JP" sz="1600" b="1" dirty="0"/>
          </a:p>
        </p:txBody>
      </p:sp>
      <p:graphicFrame>
        <p:nvGraphicFramePr>
          <p:cNvPr id="10" name="表 9"/>
          <p:cNvGraphicFramePr>
            <a:graphicFrameLocks noGrp="1"/>
          </p:cNvGraphicFramePr>
          <p:nvPr>
            <p:extLst>
              <p:ext uri="{D42A27DB-BD31-4B8C-83A1-F6EECF244321}">
                <p14:modId xmlns:p14="http://schemas.microsoft.com/office/powerpoint/2010/main" val="3479037301"/>
              </p:ext>
            </p:extLst>
          </p:nvPr>
        </p:nvGraphicFramePr>
        <p:xfrm>
          <a:off x="3287610" y="3123561"/>
          <a:ext cx="4140074" cy="1219200"/>
        </p:xfrm>
        <a:graphic>
          <a:graphicData uri="http://schemas.openxmlformats.org/drawingml/2006/table">
            <a:tbl>
              <a:tblPr bandRow="1">
                <a:tableStyleId>{5C22544A-7EE6-4342-B048-85BDC9FD1C3A}</a:tableStyleId>
              </a:tblPr>
              <a:tblGrid>
                <a:gridCol w="1157161">
                  <a:extLst>
                    <a:ext uri="{9D8B030D-6E8A-4147-A177-3AD203B41FA5}">
                      <a16:colId xmlns:a16="http://schemas.microsoft.com/office/drawing/2014/main" val="3143021831"/>
                    </a:ext>
                  </a:extLst>
                </a:gridCol>
                <a:gridCol w="1525270">
                  <a:extLst>
                    <a:ext uri="{9D8B030D-6E8A-4147-A177-3AD203B41FA5}">
                      <a16:colId xmlns:a16="http://schemas.microsoft.com/office/drawing/2014/main" val="3063350675"/>
                    </a:ext>
                  </a:extLst>
                </a:gridCol>
                <a:gridCol w="1457643">
                  <a:extLst>
                    <a:ext uri="{9D8B030D-6E8A-4147-A177-3AD203B41FA5}">
                      <a16:colId xmlns:a16="http://schemas.microsoft.com/office/drawing/2014/main" val="3203886850"/>
                    </a:ext>
                  </a:extLst>
                </a:gridCol>
              </a:tblGrid>
              <a:tr h="144020">
                <a:tc>
                  <a:txBody>
                    <a:bodyPr/>
                    <a:lstStyle/>
                    <a:p>
                      <a:r>
                        <a:rPr kumimoji="1" lang="ja-JP" altLang="en-US" sz="1400" b="1" dirty="0">
                          <a:solidFill>
                            <a:schemeClr val="bg2"/>
                          </a:solidFill>
                        </a:rPr>
                        <a:t>ホスト名</a:t>
                      </a:r>
                    </a:p>
                  </a:txBody>
                  <a:tcPr>
                    <a:solidFill>
                      <a:srgbClr val="002060"/>
                    </a:solidFill>
                  </a:tcPr>
                </a:tc>
                <a:tc>
                  <a:txBody>
                    <a:bodyPr/>
                    <a:lstStyle/>
                    <a:p>
                      <a:pPr algn="ctr"/>
                      <a:r>
                        <a:rPr kumimoji="1" lang="en-US" altLang="ja-JP" sz="1400" b="1" dirty="0">
                          <a:solidFill>
                            <a:schemeClr val="bg2"/>
                          </a:solidFill>
                        </a:rPr>
                        <a:t>PATH</a:t>
                      </a:r>
                      <a:endParaRPr kumimoji="1" lang="ja-JP" altLang="en-US" sz="1400" b="1" dirty="0">
                        <a:solidFill>
                          <a:schemeClr val="bg2"/>
                        </a:solidFill>
                      </a:endParaRPr>
                    </a:p>
                  </a:txBody>
                  <a:tcPr>
                    <a:solidFill>
                      <a:srgbClr val="002060"/>
                    </a:solidFill>
                  </a:tcPr>
                </a:tc>
                <a:tc>
                  <a:txBody>
                    <a:bodyPr/>
                    <a:lstStyle/>
                    <a:p>
                      <a:pPr algn="ctr"/>
                      <a:r>
                        <a:rPr kumimoji="1" lang="en-US" altLang="ja-JP" sz="1400" b="1" dirty="0" err="1">
                          <a:solidFill>
                            <a:schemeClr val="bg2"/>
                          </a:solidFill>
                        </a:rPr>
                        <a:t>http_proxy</a:t>
                      </a:r>
                      <a:endParaRPr kumimoji="1" lang="ja-JP" altLang="en-US" sz="1400" b="1" dirty="0">
                        <a:solidFill>
                          <a:schemeClr val="bg2"/>
                        </a:solidFill>
                      </a:endParaRPr>
                    </a:p>
                  </a:txBody>
                  <a:tcPr>
                    <a:solidFill>
                      <a:srgbClr val="002060"/>
                    </a:solidFill>
                  </a:tcPr>
                </a:tc>
                <a:extLst>
                  <a:ext uri="{0D108BD9-81ED-4DB2-BD59-A6C34878D82A}">
                    <a16:rowId xmlns:a16="http://schemas.microsoft.com/office/drawing/2014/main" val="4198545125"/>
                  </a:ext>
                </a:extLst>
              </a:tr>
              <a:tr h="157740">
                <a:tc>
                  <a:txBody>
                    <a:bodyPr/>
                    <a:lstStyle/>
                    <a:p>
                      <a:pPr algn="l"/>
                      <a:r>
                        <a:rPr kumimoji="1" lang="en-US" altLang="ja-JP" sz="1400" b="1" dirty="0"/>
                        <a:t>web1</a:t>
                      </a:r>
                      <a:endParaRPr kumimoji="1" lang="ja-JP" alt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tx1"/>
                          </a:solidFill>
                        </a:rPr>
                        <a:t>/bin:/</a:t>
                      </a:r>
                      <a:r>
                        <a:rPr kumimoji="1" lang="en-US" altLang="ja-JP" sz="1400" b="1" dirty="0" err="1">
                          <a:solidFill>
                            <a:schemeClr val="tx1"/>
                          </a:solidFill>
                        </a:rPr>
                        <a:t>usr</a:t>
                      </a:r>
                      <a:r>
                        <a:rPr kumimoji="1" lang="en-US" altLang="ja-JP" sz="1400" b="1" dirty="0">
                          <a:solidFill>
                            <a:schemeClr val="tx1"/>
                          </a:solidFill>
                        </a:rPr>
                        <a:t>/bin</a:t>
                      </a:r>
                      <a:endParaRPr kumimoji="1" lang="ja-JP" altLang="en-US" sz="1400"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tx1"/>
                          </a:solidFill>
                        </a:rPr>
                        <a:t>http://host</a:t>
                      </a:r>
                      <a:endParaRPr kumimoji="1" lang="ja-JP" altLang="en-US" sz="1400" b="1" dirty="0">
                        <a:solidFill>
                          <a:schemeClr val="tx1"/>
                        </a:solidFill>
                      </a:endParaRPr>
                    </a:p>
                  </a:txBody>
                  <a:tcPr/>
                </a:tc>
                <a:extLst>
                  <a:ext uri="{0D108BD9-81ED-4DB2-BD59-A6C34878D82A}">
                    <a16:rowId xmlns:a16="http://schemas.microsoft.com/office/drawing/2014/main" val="3047509718"/>
                  </a:ext>
                </a:extLst>
              </a:tr>
              <a:tr h="0">
                <a:tc>
                  <a:txBody>
                    <a:bodyPr/>
                    <a:lstStyle/>
                    <a:p>
                      <a:pPr algn="l"/>
                      <a:r>
                        <a:rPr kumimoji="1" lang="en-US" altLang="ja-JP" sz="1400" b="1" dirty="0"/>
                        <a:t>web2</a:t>
                      </a:r>
                      <a:endParaRPr kumimoji="1" lang="ja-JP" alt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tx1"/>
                          </a:solidFill>
                        </a:rPr>
                        <a:t>/bin:/</a:t>
                      </a:r>
                      <a:r>
                        <a:rPr kumimoji="1" lang="en-US" altLang="ja-JP" sz="1400" b="1" dirty="0" err="1">
                          <a:solidFill>
                            <a:schemeClr val="tx1"/>
                          </a:solidFill>
                        </a:rPr>
                        <a:t>usr</a:t>
                      </a:r>
                      <a:r>
                        <a:rPr kumimoji="1" lang="en-US" altLang="ja-JP" sz="1400" b="1" dirty="0">
                          <a:solidFill>
                            <a:schemeClr val="tx1"/>
                          </a:solidFill>
                        </a:rPr>
                        <a:t>/bin</a:t>
                      </a:r>
                      <a:endParaRPr kumimoji="1" lang="ja-JP" altLang="en-US" sz="1400"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tx1"/>
                          </a:solidFill>
                        </a:rPr>
                        <a:t>http://host</a:t>
                      </a:r>
                      <a:endParaRPr kumimoji="1" lang="ja-JP" altLang="en-US" sz="1400" b="1" dirty="0">
                        <a:solidFill>
                          <a:schemeClr val="tx1"/>
                        </a:solidFill>
                      </a:endParaRPr>
                    </a:p>
                  </a:txBody>
                  <a:tcPr/>
                </a:tc>
                <a:extLst>
                  <a:ext uri="{0D108BD9-81ED-4DB2-BD59-A6C34878D82A}">
                    <a16:rowId xmlns:a16="http://schemas.microsoft.com/office/drawing/2014/main" val="2923726326"/>
                  </a:ext>
                </a:extLst>
              </a:tr>
              <a:tr h="0">
                <a:tc>
                  <a:txBody>
                    <a:bodyPr/>
                    <a:lstStyle/>
                    <a:p>
                      <a:pPr algn="l"/>
                      <a:r>
                        <a:rPr kumimoji="1" lang="en-US" altLang="ja-JP" sz="1400" b="1" dirty="0" err="1"/>
                        <a:t>db</a:t>
                      </a:r>
                      <a:r>
                        <a:rPr kumimoji="1" lang="en-US" altLang="ja-JP" sz="1400" b="1" dirty="0"/>
                        <a:t>-server</a:t>
                      </a:r>
                      <a:endParaRPr kumimoji="1" lang="ja-JP" alt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tx1"/>
                          </a:solidFill>
                        </a:rPr>
                        <a:t>/bin:/</a:t>
                      </a:r>
                      <a:r>
                        <a:rPr kumimoji="1" lang="en-US" altLang="ja-JP" sz="1400" b="1" dirty="0" err="1">
                          <a:solidFill>
                            <a:schemeClr val="tx1"/>
                          </a:solidFill>
                        </a:rPr>
                        <a:t>sbin</a:t>
                      </a:r>
                      <a:endParaRPr kumimoji="1" lang="ja-JP" altLang="en-US" sz="1400"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tx1"/>
                          </a:solidFill>
                        </a:rPr>
                        <a:t>http://proxy</a:t>
                      </a:r>
                      <a:endParaRPr kumimoji="1" lang="ja-JP" altLang="en-US" sz="1400" b="1" dirty="0">
                        <a:solidFill>
                          <a:schemeClr val="tx1"/>
                        </a:solidFill>
                      </a:endParaRPr>
                    </a:p>
                  </a:txBody>
                  <a:tcPr/>
                </a:tc>
                <a:extLst>
                  <a:ext uri="{0D108BD9-81ED-4DB2-BD59-A6C34878D82A}">
                    <a16:rowId xmlns:a16="http://schemas.microsoft.com/office/drawing/2014/main" val="1195036935"/>
                  </a:ext>
                </a:extLst>
              </a:tr>
            </a:tbl>
          </a:graphicData>
        </a:graphic>
      </p:graphicFrame>
      <p:sp>
        <p:nvSpPr>
          <p:cNvPr id="11" name="正方形/長方形 10"/>
          <p:cNvSpPr/>
          <p:nvPr/>
        </p:nvSpPr>
        <p:spPr bwMode="auto">
          <a:xfrm>
            <a:off x="8472330" y="2962586"/>
            <a:ext cx="3190330" cy="1227235"/>
          </a:xfrm>
          <a:prstGeom prst="rect">
            <a:avLst/>
          </a:prstGeom>
          <a:solidFill>
            <a:schemeClr val="lt1"/>
          </a:solidFill>
          <a:ln w="9525">
            <a:solidFill>
              <a:schemeClr val="tx1"/>
            </a:solidFill>
          </a:ln>
          <a:effectLst/>
        </p:spPr>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800" b="1" dirty="0">
              <a:latin typeface="+mj-ea"/>
              <a:ea typeface="+mj-ea"/>
            </a:endParaRPr>
          </a:p>
        </p:txBody>
      </p:sp>
      <p:cxnSp>
        <p:nvCxnSpPr>
          <p:cNvPr id="12" name="直線矢印コネクタ 11"/>
          <p:cNvCxnSpPr/>
          <p:nvPr/>
        </p:nvCxnSpPr>
        <p:spPr bwMode="auto">
          <a:xfrm>
            <a:off x="10200570" y="2708900"/>
            <a:ext cx="0" cy="1849891"/>
          </a:xfrm>
          <a:prstGeom prst="straightConnector1">
            <a:avLst/>
          </a:prstGeom>
          <a:solidFill>
            <a:schemeClr val="bg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3" name="正方形/長方形 12"/>
          <p:cNvSpPr/>
          <p:nvPr/>
        </p:nvSpPr>
        <p:spPr bwMode="auto">
          <a:xfrm>
            <a:off x="8747933" y="3349046"/>
            <a:ext cx="2676807" cy="657089"/>
          </a:xfrm>
          <a:prstGeom prst="rect">
            <a:avLst/>
          </a:prstGeom>
          <a:solidFill>
            <a:schemeClr val="lt1"/>
          </a:solidFill>
          <a:ln w="9525">
            <a:solidFill>
              <a:schemeClr val="tx1"/>
            </a:solidFill>
          </a:ln>
          <a:effectLst/>
        </p:spPr>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800" b="1" dirty="0">
              <a:latin typeface="+mj-ea"/>
              <a:ea typeface="+mj-ea"/>
            </a:endParaRPr>
          </a:p>
          <a:p>
            <a:r>
              <a:rPr lang="en-US" altLang="ja-JP" sz="1400" b="1" dirty="0" err="1">
                <a:latin typeface="+mj-ea"/>
                <a:ea typeface="+mj-ea"/>
              </a:rPr>
              <a:t>VAR_key</a:t>
            </a:r>
            <a:r>
              <a:rPr lang="en-US" altLang="ja-JP" sz="1400" b="1" dirty="0">
                <a:latin typeface="+mj-ea"/>
                <a:ea typeface="+mj-ea"/>
              </a:rPr>
              <a:t>: </a:t>
            </a:r>
            <a:r>
              <a:rPr lang="en-US" altLang="ja-JP" sz="1400" b="1" dirty="0" err="1">
                <a:solidFill>
                  <a:schemeClr val="accent3">
                    <a:lumMod val="75000"/>
                    <a:lumOff val="25000"/>
                  </a:schemeClr>
                </a:solidFill>
                <a:latin typeface="+mj-ea"/>
                <a:ea typeface="+mj-ea"/>
              </a:rPr>
              <a:t>http_proxy</a:t>
            </a:r>
            <a:endParaRPr lang="en-US" altLang="ja-JP" sz="1400" b="1" dirty="0">
              <a:solidFill>
                <a:schemeClr val="accent3">
                  <a:lumMod val="75000"/>
                  <a:lumOff val="25000"/>
                </a:schemeClr>
              </a:solidFill>
              <a:latin typeface="+mj-ea"/>
              <a:ea typeface="+mj-ea"/>
            </a:endParaRPr>
          </a:p>
          <a:p>
            <a:r>
              <a:rPr lang="en-US" altLang="ja-JP" sz="1400" b="1" dirty="0" err="1">
                <a:latin typeface="+mj-ea"/>
                <a:ea typeface="+mj-ea"/>
              </a:rPr>
              <a:t>VAR_value</a:t>
            </a:r>
            <a:r>
              <a:rPr lang="en-US" altLang="ja-JP" sz="1400" b="1" dirty="0">
                <a:latin typeface="+mj-ea"/>
                <a:ea typeface="+mj-ea"/>
              </a:rPr>
              <a:t>: </a:t>
            </a:r>
            <a:r>
              <a:rPr lang="en-US" altLang="ja-JP" sz="1400" b="1" dirty="0">
                <a:solidFill>
                  <a:schemeClr val="accent6">
                    <a:lumMod val="50000"/>
                    <a:lumOff val="50000"/>
                  </a:schemeClr>
                </a:solidFill>
                <a:latin typeface="+mj-ea"/>
                <a:ea typeface="+mj-ea"/>
              </a:rPr>
              <a:t>http://host</a:t>
            </a:r>
          </a:p>
        </p:txBody>
      </p:sp>
      <p:sp>
        <p:nvSpPr>
          <p:cNvPr id="14" name="楕円 13"/>
          <p:cNvSpPr/>
          <p:nvPr/>
        </p:nvSpPr>
        <p:spPr bwMode="auto">
          <a:xfrm>
            <a:off x="8603915" y="3144073"/>
            <a:ext cx="964076" cy="297329"/>
          </a:xfrm>
          <a:prstGeom prst="ellipse">
            <a:avLst/>
          </a:prstGeom>
          <a:solidFill>
            <a:srgbClr val="00206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400" b="1" dirty="0">
                <a:solidFill>
                  <a:schemeClr val="bg1"/>
                </a:solidFill>
                <a:latin typeface="+mj-ea"/>
                <a:ea typeface="+mj-ea"/>
              </a:rPr>
              <a:t>ジョブ</a:t>
            </a:r>
          </a:p>
        </p:txBody>
      </p:sp>
      <p:sp>
        <p:nvSpPr>
          <p:cNvPr id="17" name="テキスト ボックス 16"/>
          <p:cNvSpPr txBox="1"/>
          <p:nvPr/>
        </p:nvSpPr>
        <p:spPr>
          <a:xfrm>
            <a:off x="8327844" y="2708900"/>
            <a:ext cx="1210588" cy="338554"/>
          </a:xfrm>
          <a:prstGeom prst="rect">
            <a:avLst/>
          </a:prstGeom>
          <a:noFill/>
        </p:spPr>
        <p:txBody>
          <a:bodyPr wrap="none" rtlCol="0">
            <a:spAutoFit/>
          </a:bodyPr>
          <a:lstStyle/>
          <a:p>
            <a:r>
              <a:rPr lang="ja-JP" altLang="en-US" sz="1600" b="1" dirty="0"/>
              <a:t>ジョブロー</a:t>
            </a:r>
            <a:endParaRPr kumimoji="1" lang="ja-JP" altLang="en-US" sz="1600" b="1" dirty="0"/>
          </a:p>
        </p:txBody>
      </p:sp>
      <p:sp>
        <p:nvSpPr>
          <p:cNvPr id="21" name="正方形/長方形 20"/>
          <p:cNvSpPr/>
          <p:nvPr/>
        </p:nvSpPr>
        <p:spPr bwMode="auto">
          <a:xfrm>
            <a:off x="3214450" y="3690974"/>
            <a:ext cx="4381326" cy="381633"/>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4" name="楕円 23"/>
          <p:cNvSpPr/>
          <p:nvPr/>
        </p:nvSpPr>
        <p:spPr bwMode="auto">
          <a:xfrm>
            <a:off x="6020942" y="3079606"/>
            <a:ext cx="1406742" cy="392144"/>
          </a:xfrm>
          <a:prstGeom prst="ellipse">
            <a:avLst/>
          </a:prstGeom>
          <a:noFill/>
          <a:ln w="38100">
            <a:solidFill>
              <a:schemeClr val="accent3">
                <a:lumMod val="50000"/>
                <a:lumOff val="5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7" name="楕円 26"/>
          <p:cNvSpPr/>
          <p:nvPr/>
        </p:nvSpPr>
        <p:spPr bwMode="auto">
          <a:xfrm>
            <a:off x="6020942" y="3667800"/>
            <a:ext cx="1406742" cy="392144"/>
          </a:xfrm>
          <a:prstGeom prst="ellipse">
            <a:avLst/>
          </a:prstGeom>
          <a:noFill/>
          <a:ln w="38100">
            <a:solidFill>
              <a:schemeClr val="accent6">
                <a:lumMod val="50000"/>
                <a:lumOff val="5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53" name="直線矢印コネクタ 52"/>
          <p:cNvCxnSpPr>
            <a:stCxn id="27" idx="6"/>
          </p:cNvCxnSpPr>
          <p:nvPr/>
        </p:nvCxnSpPr>
        <p:spPr bwMode="auto">
          <a:xfrm>
            <a:off x="7427684" y="3863872"/>
            <a:ext cx="1391196" cy="5929"/>
          </a:xfrm>
          <a:prstGeom prst="straightConnector1">
            <a:avLst/>
          </a:prstGeom>
          <a:solidFill>
            <a:schemeClr val="bg1"/>
          </a:solidFill>
          <a:ln w="38100" cap="flat" cmpd="sng" algn="ctr">
            <a:solidFill>
              <a:schemeClr val="accent6">
                <a:lumMod val="50000"/>
                <a:lumOff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5" name="直線矢印コネクタ 64"/>
          <p:cNvCxnSpPr>
            <a:stCxn id="24" idx="6"/>
          </p:cNvCxnSpPr>
          <p:nvPr/>
        </p:nvCxnSpPr>
        <p:spPr bwMode="auto">
          <a:xfrm>
            <a:off x="7427684" y="3275678"/>
            <a:ext cx="1411516" cy="360443"/>
          </a:xfrm>
          <a:prstGeom prst="straightConnector1">
            <a:avLst/>
          </a:prstGeom>
          <a:solidFill>
            <a:schemeClr val="bg1"/>
          </a:solidFill>
          <a:ln w="38100" cap="flat" cmpd="sng" algn="ctr">
            <a:solidFill>
              <a:schemeClr val="accent3">
                <a:lumMod val="50000"/>
                <a:lumOff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24521527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Step 3</a:t>
            </a:r>
            <a:r>
              <a:rPr lang="ja-JP" altLang="en-US" dirty="0"/>
              <a:t>：一元管理と自動実行の連携</a:t>
            </a:r>
            <a:endParaRPr kumimoji="1" lang="ja-JP" altLang="en-US" dirty="0"/>
          </a:p>
        </p:txBody>
      </p:sp>
      <p:graphicFrame>
        <p:nvGraphicFramePr>
          <p:cNvPr id="79" name="表 78"/>
          <p:cNvGraphicFramePr>
            <a:graphicFrameLocks noGrp="1"/>
          </p:cNvGraphicFramePr>
          <p:nvPr/>
        </p:nvGraphicFramePr>
        <p:xfrm>
          <a:off x="239351" y="814629"/>
          <a:ext cx="2400000" cy="240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a:latin typeface="Meiryo UI" panose="020B0604030504040204" pitchFamily="50" charset="-128"/>
                          <a:ea typeface="Meiryo UI" panose="020B0604030504040204" pitchFamily="50" charset="-128"/>
                          <a:cs typeface="Meiryo UI" panose="020B0604030504040204" pitchFamily="50" charset="-128"/>
                        </a:rPr>
                        <a:t>実施するタスク</a:t>
                      </a: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64869644"/>
                  </a:ext>
                </a:extLst>
              </a:tr>
            </a:tbl>
          </a:graphicData>
        </a:graphic>
      </p:graphicFrame>
      <p:sp>
        <p:nvSpPr>
          <p:cNvPr id="123" name="正方形/長方形 122"/>
          <p:cNvSpPr/>
          <p:nvPr/>
        </p:nvSpPr>
        <p:spPr bwMode="auto">
          <a:xfrm>
            <a:off x="3013449" y="1312061"/>
            <a:ext cx="8937252" cy="830855"/>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rPr>
              <a:t>ジョブフローとオペレーションを関連付けて、作業を自動実行する。</a:t>
            </a:r>
            <a:endParaRPr lang="en-US" altLang="ja-JP" sz="2133" b="1" dirty="0">
              <a:latin typeface="+mj-ea"/>
            </a:endParaRPr>
          </a:p>
          <a:p>
            <a:r>
              <a:rPr lang="ja-JP" altLang="en-US" sz="2133" b="1" dirty="0">
                <a:latin typeface="+mj-ea"/>
              </a:rPr>
              <a:t>「パラメータ編集 → 実行」の</a:t>
            </a:r>
            <a:r>
              <a:rPr lang="en-US" altLang="ja-JP" sz="2133" b="1" dirty="0">
                <a:latin typeface="+mj-ea"/>
              </a:rPr>
              <a:t>2</a:t>
            </a:r>
            <a:r>
              <a:rPr lang="ja-JP" altLang="en-US" sz="2133" b="1" dirty="0">
                <a:latin typeface="+mj-ea"/>
              </a:rPr>
              <a:t>アクションでシステム構築を実現。</a:t>
            </a:r>
          </a:p>
        </p:txBody>
      </p:sp>
      <p:sp>
        <p:nvSpPr>
          <p:cNvPr id="12" name="下矢印 11"/>
          <p:cNvSpPr/>
          <p:nvPr/>
        </p:nvSpPr>
        <p:spPr bwMode="auto">
          <a:xfrm>
            <a:off x="959295" y="2148841"/>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3" name="正方形/長方形 12"/>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14" name="正方形/長方形 13"/>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タスクの説明</a:t>
            </a:r>
          </a:p>
        </p:txBody>
      </p:sp>
      <p:sp>
        <p:nvSpPr>
          <p:cNvPr id="19" name="角丸四角形 18"/>
          <p:cNvSpPr/>
          <p:nvPr/>
        </p:nvSpPr>
        <p:spPr bwMode="auto">
          <a:xfrm>
            <a:off x="423881" y="1428840"/>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変数と具体値の紐づけ</a:t>
            </a:r>
          </a:p>
        </p:txBody>
      </p:sp>
      <p:sp>
        <p:nvSpPr>
          <p:cNvPr id="20" name="角丸四角形 19"/>
          <p:cNvSpPr/>
          <p:nvPr/>
        </p:nvSpPr>
        <p:spPr bwMode="auto">
          <a:xfrm>
            <a:off x="423879" y="2378328"/>
            <a:ext cx="2030940" cy="720000"/>
          </a:xfrm>
          <a:prstGeom prst="roundRect">
            <a:avLst/>
          </a:prstGeom>
          <a:solidFill>
            <a:schemeClr val="accent2">
              <a:lumMod val="10000"/>
              <a:lumOff val="90000"/>
            </a:schemeClr>
          </a:solid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ジョブフロー実行</a:t>
            </a:r>
            <a:endParaRPr lang="en-US" altLang="ja-JP" sz="1600" b="1" dirty="0"/>
          </a:p>
          <a:p>
            <a:pPr algn="ctr"/>
            <a:r>
              <a:rPr lang="en-US" altLang="ja-JP" sz="1600" b="1" dirty="0" smtClean="0"/>
              <a:t>(Conductor)</a:t>
            </a:r>
            <a:endParaRPr lang="en-US" altLang="ja-JP" sz="1600" b="1" dirty="0"/>
          </a:p>
        </p:txBody>
      </p:sp>
      <p:pic>
        <p:nvPicPr>
          <p:cNvPr id="3" name="図 2"/>
          <p:cNvPicPr>
            <a:picLocks noChangeAspect="1"/>
          </p:cNvPicPr>
          <p:nvPr/>
        </p:nvPicPr>
        <p:blipFill>
          <a:blip r:embed="rId3"/>
          <a:stretch>
            <a:fillRect/>
          </a:stretch>
        </p:blipFill>
        <p:spPr>
          <a:xfrm>
            <a:off x="3249707" y="2276840"/>
            <a:ext cx="8330252" cy="4242209"/>
          </a:xfrm>
          <a:prstGeom prst="rect">
            <a:avLst/>
          </a:prstGeom>
        </p:spPr>
      </p:pic>
    </p:spTree>
    <p:extLst>
      <p:ext uri="{BB962C8B-B14F-4D97-AF65-F5344CB8AC3E}">
        <p14:creationId xmlns:p14="http://schemas.microsoft.com/office/powerpoint/2010/main" val="5977893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9184" y="2183299"/>
            <a:ext cx="11712000" cy="1329013"/>
          </a:xfrm>
        </p:spPr>
        <p:txBody>
          <a:bodyPr/>
          <a:lstStyle/>
          <a:p>
            <a:r>
              <a:rPr lang="ja-JP" altLang="en-US" dirty="0"/>
              <a:t>自動化された</a:t>
            </a:r>
            <a:r>
              <a:rPr lang="en-US" altLang="ja-JP" dirty="0"/>
              <a:t>SI</a:t>
            </a:r>
            <a:r>
              <a:rPr lang="ja-JP" altLang="en-US" dirty="0"/>
              <a:t>の実施</a:t>
            </a:r>
            <a:r>
              <a:rPr lang="en-US" altLang="ja-JP" dirty="0"/>
              <a:t/>
            </a:r>
            <a:br>
              <a:rPr lang="en-US" altLang="ja-JP" dirty="0"/>
            </a:br>
            <a:r>
              <a:rPr lang="ja-JP" altLang="en-US" dirty="0"/>
              <a:t>　　効果の事例と見積りの観点</a:t>
            </a:r>
            <a:r>
              <a:rPr lang="en-US" altLang="ja-JP" dirty="0"/>
              <a:t/>
            </a:r>
            <a:br>
              <a:rPr lang="en-US" altLang="ja-JP" dirty="0"/>
            </a:br>
            <a:r>
              <a:rPr lang="ja-JP" altLang="en-US" dirty="0"/>
              <a:t>　　自動化後のプロセスと成果物の変更点</a:t>
            </a:r>
            <a:endParaRPr lang="en-US" altLang="ja-JP" dirty="0"/>
          </a:p>
        </p:txBody>
      </p:sp>
      <p:sp>
        <p:nvSpPr>
          <p:cNvPr id="3" name="テキスト プレースホルダー 2"/>
          <p:cNvSpPr>
            <a:spLocks noGrp="1"/>
          </p:cNvSpPr>
          <p:nvPr>
            <p:ph type="body" sz="quarter" idx="10"/>
          </p:nvPr>
        </p:nvSpPr>
        <p:spPr>
          <a:xfrm>
            <a:off x="239184" y="4365130"/>
            <a:ext cx="9601200" cy="400110"/>
          </a:xfrm>
        </p:spPr>
        <p:txBody>
          <a:bodyPr/>
          <a:lstStyle/>
          <a:p>
            <a:endParaRPr kumimoji="1" lang="ja-JP" altLang="en-US"/>
          </a:p>
        </p:txBody>
      </p:sp>
    </p:spTree>
    <p:extLst>
      <p:ext uri="{BB962C8B-B14F-4D97-AF65-F5344CB8AC3E}">
        <p14:creationId xmlns:p14="http://schemas.microsoft.com/office/powerpoint/2010/main" val="14362668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9184" y="2183299"/>
            <a:ext cx="11712000" cy="1329013"/>
          </a:xfrm>
        </p:spPr>
        <p:txBody>
          <a:bodyPr/>
          <a:lstStyle/>
          <a:p>
            <a:r>
              <a:rPr lang="ja-JP" altLang="en-US" dirty="0">
                <a:solidFill>
                  <a:schemeClr val="bg1">
                    <a:lumMod val="50000"/>
                  </a:schemeClr>
                </a:solidFill>
              </a:rPr>
              <a:t>自動化された</a:t>
            </a:r>
            <a:r>
              <a:rPr lang="en-US" altLang="ja-JP" dirty="0">
                <a:solidFill>
                  <a:schemeClr val="bg1">
                    <a:lumMod val="50000"/>
                  </a:schemeClr>
                </a:solidFill>
              </a:rPr>
              <a:t>SI</a:t>
            </a:r>
            <a:r>
              <a:rPr lang="ja-JP" altLang="en-US" dirty="0">
                <a:solidFill>
                  <a:schemeClr val="bg1">
                    <a:lumMod val="50000"/>
                  </a:schemeClr>
                </a:solidFill>
              </a:rPr>
              <a:t>の実施</a:t>
            </a:r>
            <a:r>
              <a:rPr lang="en-US" altLang="ja-JP" dirty="0"/>
              <a:t/>
            </a:r>
            <a:br>
              <a:rPr lang="en-US" altLang="ja-JP" dirty="0"/>
            </a:br>
            <a:r>
              <a:rPr lang="ja-JP" altLang="en-US" dirty="0"/>
              <a:t>　　効果の事例と見積りの観点</a:t>
            </a:r>
            <a:r>
              <a:rPr lang="en-US" altLang="ja-JP" dirty="0"/>
              <a:t/>
            </a:r>
            <a:br>
              <a:rPr lang="en-US" altLang="ja-JP" dirty="0"/>
            </a:br>
            <a:r>
              <a:rPr lang="ja-JP" altLang="en-US" dirty="0"/>
              <a:t>　　</a:t>
            </a:r>
            <a:r>
              <a:rPr lang="ja-JP" altLang="en-US" dirty="0">
                <a:solidFill>
                  <a:schemeClr val="bg1">
                    <a:lumMod val="50000"/>
                  </a:schemeClr>
                </a:solidFill>
              </a:rPr>
              <a:t>自動化後のプロセスと成果物の変更点</a:t>
            </a:r>
            <a:endParaRPr lang="en-US" altLang="ja-JP" dirty="0">
              <a:solidFill>
                <a:schemeClr val="bg1">
                  <a:lumMod val="50000"/>
                </a:schemeClr>
              </a:solidFill>
            </a:endParaRPr>
          </a:p>
        </p:txBody>
      </p:sp>
      <p:sp>
        <p:nvSpPr>
          <p:cNvPr id="3" name="テキスト プレースホルダー 2"/>
          <p:cNvSpPr>
            <a:spLocks noGrp="1"/>
          </p:cNvSpPr>
          <p:nvPr>
            <p:ph type="body" sz="quarter" idx="10"/>
          </p:nvPr>
        </p:nvSpPr>
        <p:spPr>
          <a:xfrm>
            <a:off x="239184" y="4365130"/>
            <a:ext cx="9601200" cy="400110"/>
          </a:xfrm>
        </p:spPr>
        <p:txBody>
          <a:bodyPr/>
          <a:lstStyle/>
          <a:p>
            <a:endParaRPr kumimoji="1" lang="ja-JP" altLang="en-US"/>
          </a:p>
        </p:txBody>
      </p:sp>
    </p:spTree>
    <p:extLst>
      <p:ext uri="{BB962C8B-B14F-4D97-AF65-F5344CB8AC3E}">
        <p14:creationId xmlns:p14="http://schemas.microsoft.com/office/powerpoint/2010/main" val="2062612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登場人物について</a:t>
            </a:r>
          </a:p>
        </p:txBody>
      </p:sp>
      <p:sp>
        <p:nvSpPr>
          <p:cNvPr id="3" name="テキスト プレースホルダー 2"/>
          <p:cNvSpPr>
            <a:spLocks noGrp="1"/>
          </p:cNvSpPr>
          <p:nvPr>
            <p:ph type="body" sz="quarter" idx="11"/>
          </p:nvPr>
        </p:nvSpPr>
        <p:spPr/>
        <p:txBody>
          <a:bodyPr/>
          <a:lstStyle/>
          <a:p>
            <a:r>
              <a:rPr kumimoji="1" lang="ja-JP" altLang="en-US" dirty="0"/>
              <a:t>説明の便宜上、関係者について以下の表現を用います。</a:t>
            </a:r>
          </a:p>
        </p:txBody>
      </p:sp>
      <p:sp>
        <p:nvSpPr>
          <p:cNvPr id="4" name="コンテンツ プレースホルダー 3"/>
          <p:cNvSpPr>
            <a:spLocks noGrp="1"/>
          </p:cNvSpPr>
          <p:nvPr>
            <p:ph sz="quarter" idx="10"/>
          </p:nvPr>
        </p:nvSpPr>
        <p:spPr/>
        <p:txBody>
          <a:bodyPr>
            <a:normAutofit/>
          </a:bodyPr>
          <a:lstStyle/>
          <a:p>
            <a:endParaRPr kumimoji="1" lang="en-US" altLang="ja-JP" sz="2800" dirty="0"/>
          </a:p>
          <a:p>
            <a:r>
              <a:rPr kumimoji="1" lang="ja-JP" altLang="en-US" sz="2800" dirty="0"/>
              <a:t>　　 開発・構築チーム</a:t>
            </a:r>
            <a:endParaRPr kumimoji="1" lang="en-US" altLang="ja-JP" sz="2800" dirty="0"/>
          </a:p>
          <a:p>
            <a:pPr lvl="1"/>
            <a:r>
              <a:rPr lang="ja-JP" altLang="en-US" sz="2000" dirty="0"/>
              <a:t>システム構築を担当するチームを総称して「構築チーム」と呼ぶことにします。実際のプロジェクトでは、業務担当やインフラ担当などの複数のチームがあることが多いです。</a:t>
            </a:r>
            <a:endParaRPr lang="en-US" altLang="ja-JP" sz="1200" dirty="0"/>
          </a:p>
          <a:p>
            <a:endParaRPr lang="en-US" altLang="ja-JP" sz="2800" dirty="0"/>
          </a:p>
          <a:p>
            <a:r>
              <a:rPr kumimoji="1" lang="ja-JP" altLang="en-US" sz="2800" dirty="0"/>
              <a:t>　　 運用チーム</a:t>
            </a:r>
            <a:endParaRPr kumimoji="1" lang="en-US" altLang="ja-JP" sz="2800" dirty="0"/>
          </a:p>
          <a:p>
            <a:pPr lvl="1"/>
            <a:r>
              <a:rPr lang="ja-JP" altLang="en-US" sz="2000" dirty="0"/>
              <a:t>稼働中のシステムの運用を担当するチームを「運用チーム」と呼ぶことにします。</a:t>
            </a:r>
            <a:endParaRPr lang="en-US" altLang="ja-JP" sz="2000" dirty="0"/>
          </a:p>
          <a:p>
            <a:endParaRPr lang="en-US" altLang="ja-JP" sz="2800" dirty="0"/>
          </a:p>
          <a:p>
            <a:r>
              <a:rPr lang="ja-JP" altLang="en-US" sz="2800" dirty="0"/>
              <a:t>　　 各チームの代表者</a:t>
            </a:r>
            <a:endParaRPr lang="en-US" altLang="ja-JP" sz="2800" dirty="0"/>
          </a:p>
          <a:p>
            <a:pPr lvl="1"/>
            <a:r>
              <a:rPr lang="ja-JP" altLang="en-US" sz="2000" dirty="0"/>
              <a:t>チーム間での情報共有や調整を行う、各チームの代表者たちです。</a:t>
            </a:r>
            <a:endParaRPr lang="en-US" altLang="ja-JP" sz="2000" dirty="0"/>
          </a:p>
        </p:txBody>
      </p:sp>
      <p:grpSp>
        <p:nvGrpSpPr>
          <p:cNvPr id="5" name="グループ化 4"/>
          <p:cNvGrpSpPr/>
          <p:nvPr/>
        </p:nvGrpSpPr>
        <p:grpSpPr>
          <a:xfrm>
            <a:off x="696501" y="1644556"/>
            <a:ext cx="609600" cy="649016"/>
            <a:chOff x="531334" y="767018"/>
            <a:chExt cx="457200" cy="486762"/>
          </a:xfrm>
        </p:grpSpPr>
        <p:sp>
          <p:nvSpPr>
            <p:cNvPr id="6" name="正方形/長方形 5"/>
            <p:cNvSpPr/>
            <p:nvPr/>
          </p:nvSpPr>
          <p:spPr bwMode="auto">
            <a:xfrm>
              <a:off x="531334" y="767018"/>
              <a:ext cx="457200" cy="486762"/>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7" name="グループ化 6"/>
            <p:cNvGrpSpPr>
              <a:grpSpLocks noChangeAspect="1"/>
            </p:cNvGrpSpPr>
            <p:nvPr/>
          </p:nvGrpSpPr>
          <p:grpSpPr bwMode="gray">
            <a:xfrm>
              <a:off x="562146" y="1031158"/>
              <a:ext cx="175160" cy="195072"/>
              <a:chOff x="863600" y="1071564"/>
              <a:chExt cx="823913" cy="917576"/>
            </a:xfrm>
          </p:grpSpPr>
          <p:sp>
            <p:nvSpPr>
              <p:cNvPr id="17" name="フリーフォーム 1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8" name="グループ化 7"/>
            <p:cNvGrpSpPr>
              <a:grpSpLocks noChangeAspect="1"/>
            </p:cNvGrpSpPr>
            <p:nvPr/>
          </p:nvGrpSpPr>
          <p:grpSpPr bwMode="gray">
            <a:xfrm>
              <a:off x="770594" y="1027024"/>
              <a:ext cx="175160" cy="195072"/>
              <a:chOff x="863600" y="1071564"/>
              <a:chExt cx="823913" cy="917576"/>
            </a:xfrm>
          </p:grpSpPr>
          <p:sp>
            <p:nvSpPr>
              <p:cNvPr id="15" name="フリーフォーム 1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9" name="グループ化 8"/>
            <p:cNvGrpSpPr>
              <a:grpSpLocks noChangeAspect="1"/>
            </p:cNvGrpSpPr>
            <p:nvPr/>
          </p:nvGrpSpPr>
          <p:grpSpPr bwMode="gray">
            <a:xfrm>
              <a:off x="562146" y="793687"/>
              <a:ext cx="175160" cy="195072"/>
              <a:chOff x="863600" y="1071564"/>
              <a:chExt cx="823913" cy="917576"/>
            </a:xfrm>
          </p:grpSpPr>
          <p:sp>
            <p:nvSpPr>
              <p:cNvPr id="13" name="フリーフォーム 1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 name="グループ化 9"/>
            <p:cNvGrpSpPr>
              <a:grpSpLocks noChangeAspect="1"/>
            </p:cNvGrpSpPr>
            <p:nvPr/>
          </p:nvGrpSpPr>
          <p:grpSpPr bwMode="gray">
            <a:xfrm>
              <a:off x="769750" y="793687"/>
              <a:ext cx="175160" cy="195072"/>
              <a:chOff x="863600" y="1071564"/>
              <a:chExt cx="823913" cy="917576"/>
            </a:xfrm>
          </p:grpSpPr>
          <p:sp>
            <p:nvSpPr>
              <p:cNvPr id="11" name="フリーフォーム 1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grpSp>
        <p:nvGrpSpPr>
          <p:cNvPr id="19" name="グループ化 18"/>
          <p:cNvGrpSpPr/>
          <p:nvPr/>
        </p:nvGrpSpPr>
        <p:grpSpPr>
          <a:xfrm>
            <a:off x="696501" y="3361873"/>
            <a:ext cx="609600" cy="649016"/>
            <a:chOff x="531334" y="1943055"/>
            <a:chExt cx="457200" cy="486762"/>
          </a:xfrm>
        </p:grpSpPr>
        <p:sp>
          <p:nvSpPr>
            <p:cNvPr id="20" name="正方形/長方形 19"/>
            <p:cNvSpPr/>
            <p:nvPr/>
          </p:nvSpPr>
          <p:spPr bwMode="auto">
            <a:xfrm>
              <a:off x="531334" y="1943055"/>
              <a:ext cx="457200" cy="486762"/>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21" name="グループ化 20"/>
            <p:cNvGrpSpPr>
              <a:grpSpLocks noChangeAspect="1"/>
            </p:cNvGrpSpPr>
            <p:nvPr/>
          </p:nvGrpSpPr>
          <p:grpSpPr bwMode="gray">
            <a:xfrm>
              <a:off x="562146" y="2207195"/>
              <a:ext cx="175160" cy="195072"/>
              <a:chOff x="863600" y="1071564"/>
              <a:chExt cx="823913" cy="917576"/>
            </a:xfrm>
          </p:grpSpPr>
          <p:sp>
            <p:nvSpPr>
              <p:cNvPr id="31" name="フリーフォーム 3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2" name="グループ化 21"/>
            <p:cNvGrpSpPr>
              <a:grpSpLocks noChangeAspect="1"/>
            </p:cNvGrpSpPr>
            <p:nvPr/>
          </p:nvGrpSpPr>
          <p:grpSpPr bwMode="gray">
            <a:xfrm>
              <a:off x="770594" y="2203061"/>
              <a:ext cx="175160" cy="195072"/>
              <a:chOff x="863600" y="1071564"/>
              <a:chExt cx="823913" cy="917576"/>
            </a:xfrm>
          </p:grpSpPr>
          <p:sp>
            <p:nvSpPr>
              <p:cNvPr id="29" name="フリーフォーム 2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3" name="グループ化 22"/>
            <p:cNvGrpSpPr>
              <a:grpSpLocks noChangeAspect="1"/>
            </p:cNvGrpSpPr>
            <p:nvPr/>
          </p:nvGrpSpPr>
          <p:grpSpPr bwMode="gray">
            <a:xfrm>
              <a:off x="562146" y="1969724"/>
              <a:ext cx="175160" cy="195072"/>
              <a:chOff x="863600" y="1071564"/>
              <a:chExt cx="823913" cy="917576"/>
            </a:xfrm>
          </p:grpSpPr>
          <p:sp>
            <p:nvSpPr>
              <p:cNvPr id="27" name="フリーフォーム 2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4" name="グループ化 23"/>
            <p:cNvGrpSpPr>
              <a:grpSpLocks noChangeAspect="1"/>
            </p:cNvGrpSpPr>
            <p:nvPr/>
          </p:nvGrpSpPr>
          <p:grpSpPr bwMode="gray">
            <a:xfrm>
              <a:off x="769750" y="1969724"/>
              <a:ext cx="175160" cy="195072"/>
              <a:chOff x="863600" y="1071564"/>
              <a:chExt cx="823913" cy="917576"/>
            </a:xfrm>
          </p:grpSpPr>
          <p:sp>
            <p:nvSpPr>
              <p:cNvPr id="25" name="フリーフォーム 2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grpSp>
        <p:nvGrpSpPr>
          <p:cNvPr id="33" name="グループ化 32"/>
          <p:cNvGrpSpPr/>
          <p:nvPr/>
        </p:nvGrpSpPr>
        <p:grpSpPr>
          <a:xfrm>
            <a:off x="695250" y="4725180"/>
            <a:ext cx="609600" cy="649016"/>
            <a:chOff x="530490" y="3113413"/>
            <a:chExt cx="457200" cy="486762"/>
          </a:xfrm>
        </p:grpSpPr>
        <p:sp>
          <p:nvSpPr>
            <p:cNvPr id="34" name="正方形/長方形 33"/>
            <p:cNvSpPr/>
            <p:nvPr/>
          </p:nvSpPr>
          <p:spPr bwMode="auto">
            <a:xfrm>
              <a:off x="530490" y="3113413"/>
              <a:ext cx="457200" cy="486762"/>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35" name="グループ化 34"/>
            <p:cNvGrpSpPr>
              <a:grpSpLocks noChangeAspect="1"/>
            </p:cNvGrpSpPr>
            <p:nvPr/>
          </p:nvGrpSpPr>
          <p:grpSpPr bwMode="gray">
            <a:xfrm>
              <a:off x="561302" y="3377553"/>
              <a:ext cx="175160" cy="195072"/>
              <a:chOff x="863600" y="1071564"/>
              <a:chExt cx="823913" cy="917576"/>
            </a:xfrm>
          </p:grpSpPr>
          <p:sp>
            <p:nvSpPr>
              <p:cNvPr id="45" name="フリーフォーム 4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4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6" name="グループ化 35"/>
            <p:cNvGrpSpPr>
              <a:grpSpLocks noChangeAspect="1"/>
            </p:cNvGrpSpPr>
            <p:nvPr/>
          </p:nvGrpSpPr>
          <p:grpSpPr bwMode="gray">
            <a:xfrm>
              <a:off x="769750" y="3373419"/>
              <a:ext cx="175160" cy="195072"/>
              <a:chOff x="863600" y="1071564"/>
              <a:chExt cx="823913" cy="917576"/>
            </a:xfrm>
          </p:grpSpPr>
          <p:sp>
            <p:nvSpPr>
              <p:cNvPr id="43" name="フリーフォーム 4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4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7" name="グループ化 36"/>
            <p:cNvGrpSpPr>
              <a:grpSpLocks noChangeAspect="1"/>
            </p:cNvGrpSpPr>
            <p:nvPr/>
          </p:nvGrpSpPr>
          <p:grpSpPr bwMode="gray">
            <a:xfrm>
              <a:off x="561302" y="3140082"/>
              <a:ext cx="175160" cy="195072"/>
              <a:chOff x="863600" y="1071564"/>
              <a:chExt cx="823913" cy="917576"/>
            </a:xfrm>
          </p:grpSpPr>
          <p:sp>
            <p:nvSpPr>
              <p:cNvPr id="41" name="フリーフォーム 4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4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8" name="グループ化 37"/>
            <p:cNvGrpSpPr>
              <a:grpSpLocks noChangeAspect="1"/>
            </p:cNvGrpSpPr>
            <p:nvPr/>
          </p:nvGrpSpPr>
          <p:grpSpPr bwMode="gray">
            <a:xfrm>
              <a:off x="768906" y="3140082"/>
              <a:ext cx="175160" cy="195072"/>
              <a:chOff x="863600" y="1071564"/>
              <a:chExt cx="823913" cy="917576"/>
            </a:xfrm>
          </p:grpSpPr>
          <p:sp>
            <p:nvSpPr>
              <p:cNvPr id="39" name="フリーフォーム 3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4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spTree>
    <p:extLst>
      <p:ext uri="{BB962C8B-B14F-4D97-AF65-F5344CB8AC3E}">
        <p14:creationId xmlns:p14="http://schemas.microsoft.com/office/powerpoint/2010/main" val="15003004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効果の見積もりの観点 </a:t>
            </a:r>
            <a:r>
              <a:rPr kumimoji="1" lang="en-US" altLang="ja-JP" dirty="0"/>
              <a:t>(</a:t>
            </a:r>
            <a:r>
              <a:rPr kumimoji="1" lang="ja-JP" altLang="en-US" dirty="0"/>
              <a:t>再掲</a:t>
            </a:r>
            <a:r>
              <a:rPr kumimoji="1" lang="en-US" altLang="ja-JP" dirty="0"/>
              <a:t>)</a:t>
            </a:r>
            <a:endParaRPr kumimoji="1" lang="ja-JP" altLang="en-US" dirty="0"/>
          </a:p>
        </p:txBody>
      </p:sp>
      <p:pic>
        <p:nvPicPr>
          <p:cNvPr id="11" name="図 10"/>
          <p:cNvPicPr>
            <a:picLocks noChangeAspect="1"/>
          </p:cNvPicPr>
          <p:nvPr/>
        </p:nvPicPr>
        <p:blipFill>
          <a:blip r:embed="rId2"/>
          <a:stretch>
            <a:fillRect/>
          </a:stretch>
        </p:blipFill>
        <p:spPr>
          <a:xfrm>
            <a:off x="1061154" y="764630"/>
            <a:ext cx="10068394" cy="5739799"/>
          </a:xfrm>
          <a:prstGeom prst="rect">
            <a:avLst/>
          </a:prstGeom>
        </p:spPr>
      </p:pic>
      <p:sp>
        <p:nvSpPr>
          <p:cNvPr id="3" name="角丸四角形 2"/>
          <p:cNvSpPr/>
          <p:nvPr/>
        </p:nvSpPr>
        <p:spPr bwMode="auto">
          <a:xfrm>
            <a:off x="3431630" y="2852920"/>
            <a:ext cx="1224170" cy="2232310"/>
          </a:xfrm>
          <a:prstGeom prst="round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 name="角丸四角形 4"/>
          <p:cNvSpPr/>
          <p:nvPr/>
        </p:nvSpPr>
        <p:spPr bwMode="auto">
          <a:xfrm>
            <a:off x="5663940" y="2852920"/>
            <a:ext cx="1224170" cy="2232310"/>
          </a:xfrm>
          <a:prstGeom prst="round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19175615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事例：ネットワーク機器構築 </a:t>
            </a:r>
            <a:r>
              <a:rPr lang="en-US" altLang="ja-JP" dirty="0"/>
              <a:t>(1/2)</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ja-JP" altLang="en-US" sz="2400" dirty="0"/>
              <a:t>事例の概要</a:t>
            </a:r>
            <a:endParaRPr lang="en-US" altLang="ja-JP" sz="2400" dirty="0"/>
          </a:p>
          <a:p>
            <a:pPr lvl="1"/>
            <a:r>
              <a:rPr lang="ja-JP" altLang="en-US" sz="1800" dirty="0"/>
              <a:t>キャリア系のシステムにおける、ネットワーク機器の増設</a:t>
            </a:r>
          </a:p>
          <a:p>
            <a:pPr lvl="1"/>
            <a:r>
              <a:rPr lang="ja-JP" altLang="en-US" sz="1800" dirty="0"/>
              <a:t>仮想</a:t>
            </a:r>
            <a:r>
              <a:rPr lang="en-US" altLang="ja-JP" sz="1800" dirty="0"/>
              <a:t>IP</a:t>
            </a:r>
            <a:r>
              <a:rPr lang="ja-JP" altLang="en-US" sz="1800" dirty="0"/>
              <a:t>の追加作業を自動化し、作業コストを自動化前後で比較</a:t>
            </a:r>
            <a:endParaRPr lang="en-US" altLang="ja-JP" sz="1800" dirty="0"/>
          </a:p>
          <a:p>
            <a:endParaRPr lang="en-US" altLang="ja-JP" sz="2400" dirty="0"/>
          </a:p>
          <a:p>
            <a:r>
              <a:rPr lang="ja-JP" altLang="en-US" sz="2400" dirty="0"/>
              <a:t>自動化対象の構成</a:t>
            </a:r>
            <a:endParaRPr lang="en-US" altLang="ja-JP" sz="2400" dirty="0"/>
          </a:p>
          <a:p>
            <a:pPr lvl="1"/>
            <a:r>
              <a:rPr lang="ja-JP" altLang="en-US" sz="2000" dirty="0"/>
              <a:t>構成は右図参照</a:t>
            </a:r>
            <a:endParaRPr lang="en-US" altLang="ja-JP" sz="2000" dirty="0"/>
          </a:p>
          <a:p>
            <a:pPr lvl="1"/>
            <a:r>
              <a:rPr lang="ja-JP" altLang="en-US" sz="2000" dirty="0"/>
              <a:t>ネットワーク機器は合計</a:t>
            </a:r>
            <a:r>
              <a:rPr lang="en-US" altLang="ja-JP" sz="2000" dirty="0"/>
              <a:t>30</a:t>
            </a:r>
            <a:r>
              <a:rPr lang="ja-JP" altLang="en-US" sz="2000" dirty="0"/>
              <a:t>台</a:t>
            </a:r>
            <a:endParaRPr lang="en-US" altLang="ja-JP" sz="2000" dirty="0"/>
          </a:p>
          <a:p>
            <a:endParaRPr lang="ja-JP" altLang="en-US" sz="2400" dirty="0"/>
          </a:p>
          <a:p>
            <a:r>
              <a:rPr lang="ja-JP" altLang="en-US" sz="2400" dirty="0"/>
              <a:t>自動化対象の構成と作業</a:t>
            </a:r>
          </a:p>
          <a:p>
            <a:pPr lvl="1"/>
            <a:r>
              <a:rPr lang="ja-JP" altLang="en-US" sz="1800" dirty="0"/>
              <a:t>ロードバランサへの仮想</a:t>
            </a:r>
            <a:r>
              <a:rPr lang="en-US" altLang="ja-JP" sz="1800" dirty="0"/>
              <a:t>IP</a:t>
            </a:r>
            <a:r>
              <a:rPr lang="ja-JP" altLang="en-US" sz="1800" dirty="0"/>
              <a:t>とメンバの追加</a:t>
            </a:r>
          </a:p>
          <a:p>
            <a:pPr lvl="1"/>
            <a:r>
              <a:rPr lang="ja-JP" altLang="en-US" sz="1800" dirty="0"/>
              <a:t>ファイアウォールへのポリシーの追加</a:t>
            </a:r>
          </a:p>
          <a:p>
            <a:pPr lvl="1"/>
            <a:r>
              <a:rPr lang="ja-JP" altLang="en-US" sz="1800" dirty="0"/>
              <a:t>スイッチへの静的ルートの追加</a:t>
            </a:r>
          </a:p>
        </p:txBody>
      </p:sp>
      <p:cxnSp>
        <p:nvCxnSpPr>
          <p:cNvPr id="6" name="直線コネクタ 5"/>
          <p:cNvCxnSpPr/>
          <p:nvPr/>
        </p:nvCxnSpPr>
        <p:spPr bwMode="auto">
          <a:xfrm>
            <a:off x="5679728" y="3677312"/>
            <a:ext cx="0" cy="1872260"/>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 name="正方形/長方形 6"/>
          <p:cNvSpPr/>
          <p:nvPr/>
        </p:nvSpPr>
        <p:spPr bwMode="auto">
          <a:xfrm>
            <a:off x="7721517" y="4224865"/>
            <a:ext cx="1080000" cy="720000"/>
          </a:xfrm>
          <a:prstGeom prst="rect">
            <a:avLst/>
          </a:prstGeom>
          <a:no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b="1" dirty="0">
                <a:latin typeface="+mn-ea"/>
              </a:rPr>
              <a:t>ファイア</a:t>
            </a:r>
            <a:endParaRPr kumimoji="1" lang="en-US" altLang="ja-JP" sz="1200" b="1" dirty="0">
              <a:latin typeface="+mn-ea"/>
            </a:endParaRPr>
          </a:p>
          <a:p>
            <a:pPr algn="ctr"/>
            <a:r>
              <a:rPr lang="ja-JP" altLang="en-US" sz="1200" b="1" dirty="0">
                <a:latin typeface="+mn-ea"/>
              </a:rPr>
              <a:t>ウォール</a:t>
            </a:r>
            <a:endParaRPr kumimoji="1" lang="ja-JP" altLang="en-US" sz="1200" b="1" dirty="0">
              <a:latin typeface="+mn-ea"/>
            </a:endParaRPr>
          </a:p>
        </p:txBody>
      </p:sp>
      <p:sp>
        <p:nvSpPr>
          <p:cNvPr id="8" name="正方形/長方形 7"/>
          <p:cNvSpPr/>
          <p:nvPr/>
        </p:nvSpPr>
        <p:spPr bwMode="auto">
          <a:xfrm>
            <a:off x="6137448" y="4225015"/>
            <a:ext cx="1080000" cy="720000"/>
          </a:xfrm>
          <a:prstGeom prst="rect">
            <a:avLst/>
          </a:prstGeom>
          <a:no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b="1" dirty="0">
                <a:latin typeface="+mn-ea"/>
              </a:rPr>
              <a:t>スイッチ</a:t>
            </a:r>
          </a:p>
        </p:txBody>
      </p:sp>
      <p:sp>
        <p:nvSpPr>
          <p:cNvPr id="9" name="正方形/長方形 8"/>
          <p:cNvSpPr/>
          <p:nvPr/>
        </p:nvSpPr>
        <p:spPr bwMode="auto">
          <a:xfrm>
            <a:off x="9305586" y="4221160"/>
            <a:ext cx="1080000" cy="720000"/>
          </a:xfrm>
          <a:prstGeom prst="rect">
            <a:avLst/>
          </a:prstGeom>
          <a:no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b="1" dirty="0">
                <a:latin typeface="+mn-ea"/>
              </a:rPr>
              <a:t>スイッチ</a:t>
            </a:r>
          </a:p>
        </p:txBody>
      </p:sp>
      <p:sp>
        <p:nvSpPr>
          <p:cNvPr id="10" name="正方形/長方形 9"/>
          <p:cNvSpPr/>
          <p:nvPr/>
        </p:nvSpPr>
        <p:spPr bwMode="auto">
          <a:xfrm>
            <a:off x="11178148" y="4345225"/>
            <a:ext cx="792563" cy="471870"/>
          </a:xfrm>
          <a:prstGeom prst="rect">
            <a:avLst/>
          </a:prstGeom>
          <a:no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200" b="1" dirty="0">
                <a:latin typeface="+mn-ea"/>
              </a:rPr>
              <a:t>DMZ</a:t>
            </a:r>
          </a:p>
          <a:p>
            <a:pPr algn="ctr"/>
            <a:r>
              <a:rPr lang="ja-JP" altLang="en-US" sz="1200" b="1" dirty="0">
                <a:latin typeface="+mn-ea"/>
              </a:rPr>
              <a:t>サーバ</a:t>
            </a:r>
            <a:endParaRPr kumimoji="1" lang="ja-JP" altLang="en-US" sz="1200" b="1" dirty="0">
              <a:latin typeface="+mn-ea"/>
            </a:endParaRPr>
          </a:p>
        </p:txBody>
      </p:sp>
      <p:sp>
        <p:nvSpPr>
          <p:cNvPr id="11" name="正方形/長方形 10"/>
          <p:cNvSpPr/>
          <p:nvPr/>
        </p:nvSpPr>
        <p:spPr bwMode="auto">
          <a:xfrm>
            <a:off x="9305586" y="2957312"/>
            <a:ext cx="1080000" cy="720000"/>
          </a:xfrm>
          <a:prstGeom prst="rect">
            <a:avLst/>
          </a:prstGeom>
          <a:no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b="1" dirty="0">
                <a:latin typeface="+mn-ea"/>
              </a:rPr>
              <a:t>ロード</a:t>
            </a:r>
            <a:endParaRPr kumimoji="1" lang="en-US" altLang="ja-JP" sz="1200" b="1" dirty="0">
              <a:latin typeface="+mn-ea"/>
            </a:endParaRPr>
          </a:p>
          <a:p>
            <a:pPr algn="ctr"/>
            <a:r>
              <a:rPr lang="ja-JP" altLang="en-US" sz="1200" b="1" dirty="0">
                <a:latin typeface="+mn-ea"/>
              </a:rPr>
              <a:t>バランサ</a:t>
            </a:r>
            <a:endParaRPr kumimoji="1" lang="ja-JP" altLang="en-US" sz="1200" b="1" dirty="0">
              <a:latin typeface="+mn-ea"/>
            </a:endParaRPr>
          </a:p>
        </p:txBody>
      </p:sp>
      <p:sp>
        <p:nvSpPr>
          <p:cNvPr id="13" name="角丸四角形吹き出し 12"/>
          <p:cNvSpPr/>
          <p:nvPr/>
        </p:nvSpPr>
        <p:spPr>
          <a:xfrm>
            <a:off x="6360890" y="3591053"/>
            <a:ext cx="1139466" cy="507206"/>
          </a:xfrm>
          <a:prstGeom prst="wedgeRoundRectCallout">
            <a:avLst>
              <a:gd name="adj1" fmla="val -20833"/>
              <a:gd name="adj2" fmla="val 70254"/>
              <a:gd name="adj3" fmla="val 16667"/>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2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ポリシー追加</a:t>
            </a:r>
          </a:p>
        </p:txBody>
      </p:sp>
      <p:sp>
        <p:nvSpPr>
          <p:cNvPr id="14" name="角丸四角形吹き出し 13"/>
          <p:cNvSpPr/>
          <p:nvPr/>
        </p:nvSpPr>
        <p:spPr>
          <a:xfrm>
            <a:off x="9053551" y="2286812"/>
            <a:ext cx="1139466" cy="507206"/>
          </a:xfrm>
          <a:prstGeom prst="wedgeRoundRectCallout">
            <a:avLst>
              <a:gd name="adj1" fmla="val 24864"/>
              <a:gd name="adj2" fmla="val 67750"/>
              <a:gd name="adj3" fmla="val 16667"/>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2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VIP</a:t>
            </a:r>
            <a:r>
              <a:rPr kumimoji="1" lang="ja-JP" altLang="en-US" sz="12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追加</a:t>
            </a:r>
            <a:endParaRPr kumimoji="1" lang="en-US" altLang="ja-JP" sz="12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12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メンバ追加</a:t>
            </a:r>
            <a:endParaRPr kumimoji="1" lang="ja-JP" altLang="en-US" sz="12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角丸四角形吹き出し 14"/>
          <p:cNvSpPr/>
          <p:nvPr/>
        </p:nvSpPr>
        <p:spPr>
          <a:xfrm>
            <a:off x="10013221" y="5222385"/>
            <a:ext cx="1139466" cy="507206"/>
          </a:xfrm>
          <a:prstGeom prst="wedgeRoundRectCallout">
            <a:avLst>
              <a:gd name="adj1" fmla="val -41542"/>
              <a:gd name="adj2" fmla="val -88786"/>
              <a:gd name="adj3" fmla="val 16667"/>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2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Static-Route</a:t>
            </a:r>
            <a:r>
              <a:rPr kumimoji="1" lang="ja-JP" altLang="en-US" sz="12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追加</a:t>
            </a:r>
            <a:endParaRPr kumimoji="1" lang="en-US" altLang="ja-JP" sz="12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7" name="直線コネクタ 16"/>
          <p:cNvCxnSpPr/>
          <p:nvPr/>
        </p:nvCxnSpPr>
        <p:spPr bwMode="auto">
          <a:xfrm flipV="1">
            <a:off x="7217448" y="4615364"/>
            <a:ext cx="504069" cy="150"/>
          </a:xfrm>
          <a:prstGeom prst="line">
            <a:avLst/>
          </a:prstGeom>
          <a:solidFill>
            <a:schemeClr val="bg1"/>
          </a:solidFill>
          <a:ln w="12700" cap="flat" cmpd="sng" algn="ctr">
            <a:solidFill>
              <a:schemeClr val="tx1"/>
            </a:solidFill>
            <a:prstDash val="solid"/>
            <a:round/>
            <a:headEnd type="oval" w="lg" len="lg"/>
            <a:tailEnd type="oval"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0" name="直線コネクタ 19"/>
          <p:cNvCxnSpPr>
            <a:stCxn id="7" idx="3"/>
            <a:endCxn id="9" idx="1"/>
          </p:cNvCxnSpPr>
          <p:nvPr/>
        </p:nvCxnSpPr>
        <p:spPr bwMode="auto">
          <a:xfrm flipV="1">
            <a:off x="8801517" y="4581160"/>
            <a:ext cx="504069" cy="3705"/>
          </a:xfrm>
          <a:prstGeom prst="line">
            <a:avLst/>
          </a:prstGeom>
          <a:solidFill>
            <a:schemeClr val="bg1"/>
          </a:solidFill>
          <a:ln w="12700" cap="flat" cmpd="sng" algn="ctr">
            <a:solidFill>
              <a:schemeClr val="tx1"/>
            </a:solidFill>
            <a:prstDash val="solid"/>
            <a:round/>
            <a:headEnd type="oval" w="lg" len="lg"/>
            <a:tailEnd type="oval"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3" name="直線コネクタ 22"/>
          <p:cNvCxnSpPr>
            <a:stCxn id="11" idx="2"/>
            <a:endCxn id="9" idx="0"/>
          </p:cNvCxnSpPr>
          <p:nvPr/>
        </p:nvCxnSpPr>
        <p:spPr bwMode="auto">
          <a:xfrm>
            <a:off x="9845586" y="3677312"/>
            <a:ext cx="0" cy="543848"/>
          </a:xfrm>
          <a:prstGeom prst="line">
            <a:avLst/>
          </a:prstGeom>
          <a:solidFill>
            <a:schemeClr val="bg1"/>
          </a:solidFill>
          <a:ln w="12700" cap="flat" cmpd="sng" algn="ctr">
            <a:solidFill>
              <a:schemeClr val="tx1"/>
            </a:solidFill>
            <a:prstDash val="solid"/>
            <a:round/>
            <a:headEnd type="oval" w="lg" len="lg"/>
            <a:tailEnd type="oval"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6" name="直線コネクタ 25"/>
          <p:cNvCxnSpPr>
            <a:stCxn id="9" idx="3"/>
            <a:endCxn id="10" idx="1"/>
          </p:cNvCxnSpPr>
          <p:nvPr/>
        </p:nvCxnSpPr>
        <p:spPr bwMode="auto">
          <a:xfrm>
            <a:off x="10385586" y="4581160"/>
            <a:ext cx="792562" cy="0"/>
          </a:xfrm>
          <a:prstGeom prst="line">
            <a:avLst/>
          </a:prstGeom>
          <a:solidFill>
            <a:schemeClr val="bg1"/>
          </a:solidFill>
          <a:ln w="12700" cap="flat" cmpd="sng" algn="ctr">
            <a:solidFill>
              <a:schemeClr val="tx1"/>
            </a:solidFill>
            <a:prstDash val="solid"/>
            <a:round/>
            <a:headEnd type="oval" w="lg" len="lg"/>
            <a:tailEnd type="oval"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9" name="直線コネクタ 28"/>
          <p:cNvCxnSpPr>
            <a:endCxn id="8" idx="1"/>
          </p:cNvCxnSpPr>
          <p:nvPr/>
        </p:nvCxnSpPr>
        <p:spPr bwMode="auto">
          <a:xfrm>
            <a:off x="5679728" y="4581160"/>
            <a:ext cx="457720" cy="3855"/>
          </a:xfrm>
          <a:prstGeom prst="line">
            <a:avLst/>
          </a:prstGeom>
          <a:solidFill>
            <a:schemeClr val="bg1"/>
          </a:solidFill>
          <a:ln w="12700" cap="flat" cmpd="sng" algn="ctr">
            <a:solidFill>
              <a:schemeClr val="tx1"/>
            </a:solidFill>
            <a:prstDash val="solid"/>
            <a:round/>
            <a:headEnd type="oval" w="lg" len="lg"/>
            <a:tailEnd type="oval"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13986600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事例：ネットワーク機器構築 </a:t>
            </a:r>
            <a:r>
              <a:rPr lang="en-US" altLang="ja-JP" dirty="0"/>
              <a:t>(2/2)</a:t>
            </a:r>
            <a:endParaRPr kumimoji="1" lang="ja-JP" altLang="en-US" dirty="0"/>
          </a:p>
        </p:txBody>
      </p:sp>
      <p:sp>
        <p:nvSpPr>
          <p:cNvPr id="3" name="コンテンツ プレースホルダー 2"/>
          <p:cNvSpPr>
            <a:spLocks noGrp="1"/>
          </p:cNvSpPr>
          <p:nvPr>
            <p:ph sz="quarter" idx="10"/>
          </p:nvPr>
        </p:nvSpPr>
        <p:spPr>
          <a:xfrm>
            <a:off x="239350" y="836712"/>
            <a:ext cx="7728910" cy="5616476"/>
          </a:xfrm>
        </p:spPr>
        <p:txBody>
          <a:bodyPr>
            <a:normAutofit/>
          </a:bodyPr>
          <a:lstStyle/>
          <a:p>
            <a:r>
              <a:rPr lang="ja-JP" altLang="en-US" sz="2400" dirty="0"/>
              <a:t>自動化前後の工数の増減と追加作業</a:t>
            </a:r>
            <a:endParaRPr lang="en-US" altLang="ja-JP" sz="2400" dirty="0"/>
          </a:p>
          <a:p>
            <a:pPr lvl="1"/>
            <a:endParaRPr lang="en-US" altLang="ja-JP" sz="2000" dirty="0"/>
          </a:p>
          <a:p>
            <a:endParaRPr lang="en-US" altLang="ja-JP" sz="2400" dirty="0"/>
          </a:p>
          <a:p>
            <a:endParaRPr lang="en-US" altLang="ja-JP" sz="2400" dirty="0"/>
          </a:p>
          <a:p>
            <a:pPr marL="0" indent="0">
              <a:buNone/>
            </a:pPr>
            <a:endParaRPr lang="en-US" altLang="ja-JP" sz="800" dirty="0"/>
          </a:p>
          <a:p>
            <a:r>
              <a:rPr lang="ja-JP" altLang="en-US" sz="2400" dirty="0"/>
              <a:t>投資回収の考え方</a:t>
            </a:r>
            <a:endParaRPr lang="en-US" altLang="ja-JP" sz="2400" dirty="0"/>
          </a:p>
          <a:p>
            <a:pPr lvl="1"/>
            <a:r>
              <a:rPr lang="ja-JP" altLang="en-US" sz="2000" dirty="0"/>
              <a:t>自動化の準備</a:t>
            </a:r>
            <a:r>
              <a:rPr lang="en-US" altLang="ja-JP" sz="2000" dirty="0"/>
              <a:t>(</a:t>
            </a:r>
            <a:r>
              <a:rPr lang="ja-JP" altLang="en-US" sz="2000" dirty="0"/>
              <a:t>初期投資</a:t>
            </a:r>
            <a:r>
              <a:rPr lang="en-US" altLang="ja-JP" sz="2000" dirty="0"/>
              <a:t>)</a:t>
            </a:r>
            <a:r>
              <a:rPr lang="ja-JP" altLang="en-US" sz="2000" dirty="0"/>
              <a:t>の工数：</a:t>
            </a:r>
            <a:r>
              <a:rPr lang="en-US" altLang="ja-JP" sz="2000" dirty="0">
                <a:solidFill>
                  <a:srgbClr val="0070C0"/>
                </a:solidFill>
              </a:rPr>
              <a:t>123.4</a:t>
            </a:r>
            <a:r>
              <a:rPr lang="ja-JP" altLang="en-US" sz="2000" dirty="0">
                <a:solidFill>
                  <a:srgbClr val="0070C0"/>
                </a:solidFill>
              </a:rPr>
              <a:t>人</a:t>
            </a:r>
            <a:r>
              <a:rPr lang="en-US" altLang="ja-JP" sz="2000" dirty="0">
                <a:solidFill>
                  <a:srgbClr val="0070C0"/>
                </a:solidFill>
              </a:rPr>
              <a:t>H</a:t>
            </a:r>
            <a:endParaRPr lang="en-US" altLang="ja-JP" sz="2000" dirty="0"/>
          </a:p>
          <a:p>
            <a:pPr lvl="2"/>
            <a:r>
              <a:rPr lang="en-US" altLang="ja-JP" sz="1800" dirty="0"/>
              <a:t>Step 1</a:t>
            </a:r>
            <a:r>
              <a:rPr lang="ja-JP" altLang="en-US" sz="1800" dirty="0"/>
              <a:t>：</a:t>
            </a:r>
            <a:r>
              <a:rPr lang="en-US" altLang="ja-JP" sz="1800" dirty="0"/>
              <a:t>44.7 </a:t>
            </a:r>
            <a:r>
              <a:rPr lang="ja-JP" altLang="en-US" sz="1800" dirty="0"/>
              <a:t>人</a:t>
            </a:r>
            <a:r>
              <a:rPr lang="en-US" altLang="ja-JP" sz="1800" dirty="0"/>
              <a:t>H</a:t>
            </a:r>
            <a:r>
              <a:rPr lang="ja-JP" altLang="en-US" sz="1800" dirty="0"/>
              <a:t>　　</a:t>
            </a:r>
            <a:r>
              <a:rPr lang="en-US" altLang="ja-JP" sz="1800" dirty="0"/>
              <a:t>Step 2</a:t>
            </a:r>
            <a:r>
              <a:rPr lang="ja-JP" altLang="en-US" sz="1800" dirty="0"/>
              <a:t>：</a:t>
            </a:r>
            <a:r>
              <a:rPr lang="en-US" altLang="ja-JP" sz="1800" dirty="0"/>
              <a:t>63.5 </a:t>
            </a:r>
            <a:r>
              <a:rPr lang="ja-JP" altLang="en-US" sz="1800" dirty="0"/>
              <a:t>人</a:t>
            </a:r>
            <a:r>
              <a:rPr lang="en-US" altLang="ja-JP" sz="1800" dirty="0"/>
              <a:t>H</a:t>
            </a:r>
            <a:r>
              <a:rPr lang="ja-JP" altLang="en-US" sz="1800" dirty="0"/>
              <a:t>　　</a:t>
            </a:r>
            <a:r>
              <a:rPr lang="en-US" altLang="ja-JP" sz="1800" dirty="0"/>
              <a:t>Step 3</a:t>
            </a:r>
            <a:r>
              <a:rPr lang="ja-JP" altLang="en-US" sz="1800" dirty="0"/>
              <a:t>：</a:t>
            </a:r>
            <a:r>
              <a:rPr lang="en-US" altLang="ja-JP" sz="1800" dirty="0"/>
              <a:t>15.2 </a:t>
            </a:r>
            <a:r>
              <a:rPr lang="ja-JP" altLang="en-US" sz="1800" dirty="0"/>
              <a:t>人</a:t>
            </a:r>
            <a:r>
              <a:rPr lang="en-US" altLang="ja-JP" sz="1800" dirty="0"/>
              <a:t>H</a:t>
            </a:r>
          </a:p>
          <a:p>
            <a:pPr lvl="2"/>
            <a:endParaRPr lang="en-US" altLang="ja-JP" sz="400" dirty="0"/>
          </a:p>
          <a:p>
            <a:pPr lvl="1"/>
            <a:r>
              <a:rPr lang="ja-JP" altLang="en-US" sz="2000" dirty="0"/>
              <a:t>自動化前の工数：</a:t>
            </a:r>
            <a:r>
              <a:rPr lang="en-US" altLang="ja-JP" sz="2000" dirty="0">
                <a:solidFill>
                  <a:srgbClr val="0070C0"/>
                </a:solidFill>
              </a:rPr>
              <a:t>143.8</a:t>
            </a:r>
            <a:r>
              <a:rPr lang="ja-JP" altLang="en-US" sz="2000" dirty="0">
                <a:solidFill>
                  <a:srgbClr val="0070C0"/>
                </a:solidFill>
              </a:rPr>
              <a:t>人</a:t>
            </a:r>
            <a:r>
              <a:rPr lang="en-US" altLang="ja-JP" sz="2000" dirty="0">
                <a:solidFill>
                  <a:srgbClr val="0070C0"/>
                </a:solidFill>
              </a:rPr>
              <a:t>H</a:t>
            </a:r>
            <a:r>
              <a:rPr lang="ja-JP" altLang="en-US" sz="2000" dirty="0">
                <a:solidFill>
                  <a:srgbClr val="0070C0"/>
                </a:solidFill>
              </a:rPr>
              <a:t> </a:t>
            </a:r>
            <a:r>
              <a:rPr lang="ja-JP" altLang="en-US" sz="2000" dirty="0"/>
              <a:t>⇒</a:t>
            </a:r>
            <a:r>
              <a:rPr lang="ja-JP" altLang="en-US" sz="2000" dirty="0">
                <a:solidFill>
                  <a:srgbClr val="0070C0"/>
                </a:solidFill>
              </a:rPr>
              <a:t> </a:t>
            </a:r>
            <a:r>
              <a:rPr lang="ja-JP" altLang="en-US" sz="2000" dirty="0"/>
              <a:t>自動化後の工数：</a:t>
            </a:r>
            <a:r>
              <a:rPr lang="en-US" altLang="ja-JP" sz="2000" dirty="0">
                <a:solidFill>
                  <a:srgbClr val="0070C0"/>
                </a:solidFill>
              </a:rPr>
              <a:t>95.2</a:t>
            </a:r>
            <a:r>
              <a:rPr lang="ja-JP" altLang="en-US" sz="2000" dirty="0">
                <a:solidFill>
                  <a:srgbClr val="0070C0"/>
                </a:solidFill>
              </a:rPr>
              <a:t>人</a:t>
            </a:r>
            <a:r>
              <a:rPr lang="en-US" altLang="ja-JP" sz="2000" dirty="0">
                <a:solidFill>
                  <a:srgbClr val="0070C0"/>
                </a:solidFill>
              </a:rPr>
              <a:t>H</a:t>
            </a:r>
          </a:p>
          <a:p>
            <a:pPr lvl="2"/>
            <a:r>
              <a:rPr lang="ja-JP" altLang="en-US" sz="1800" dirty="0">
                <a:solidFill>
                  <a:srgbClr val="0070C0"/>
                </a:solidFill>
              </a:rPr>
              <a:t> </a:t>
            </a:r>
            <a:r>
              <a:rPr lang="ja-JP" altLang="en-US" sz="1800" dirty="0"/>
              <a:t>作業工数は</a:t>
            </a:r>
            <a:r>
              <a:rPr lang="en-US" altLang="ja-JP" sz="1800" dirty="0">
                <a:solidFill>
                  <a:srgbClr val="0070C0"/>
                </a:solidFill>
              </a:rPr>
              <a:t>34%</a:t>
            </a:r>
            <a:r>
              <a:rPr lang="ja-JP" altLang="en-US" sz="1800" dirty="0">
                <a:solidFill>
                  <a:srgbClr val="0070C0"/>
                </a:solidFill>
              </a:rPr>
              <a:t>減</a:t>
            </a:r>
            <a:r>
              <a:rPr lang="ja-JP" altLang="en-US" sz="1800" dirty="0"/>
              <a:t>で、初期投資を含めて</a:t>
            </a:r>
            <a:r>
              <a:rPr lang="en-US" altLang="ja-JP" sz="1800" dirty="0">
                <a:solidFill>
                  <a:srgbClr val="FF0000"/>
                </a:solidFill>
              </a:rPr>
              <a:t>3</a:t>
            </a:r>
            <a:r>
              <a:rPr lang="ja-JP" altLang="en-US" sz="1800" dirty="0">
                <a:solidFill>
                  <a:srgbClr val="FF0000"/>
                </a:solidFill>
              </a:rPr>
              <a:t>回目</a:t>
            </a:r>
            <a:r>
              <a:rPr lang="ja-JP" altLang="en-US" sz="1800" dirty="0"/>
              <a:t>で投資回収が可能</a:t>
            </a:r>
            <a:endParaRPr lang="en-US" altLang="ja-JP" sz="1800" dirty="0"/>
          </a:p>
          <a:p>
            <a:pPr lvl="1"/>
            <a:endParaRPr lang="en-US" altLang="ja-JP" sz="400" dirty="0"/>
          </a:p>
          <a:p>
            <a:pPr lvl="1"/>
            <a:r>
              <a:rPr lang="ja-JP" altLang="en-US" sz="2000" dirty="0"/>
              <a:t>案件により、自動化準備</a:t>
            </a:r>
            <a:r>
              <a:rPr lang="en-US" altLang="ja-JP" sz="2000" dirty="0"/>
              <a:t>(</a:t>
            </a:r>
            <a:r>
              <a:rPr lang="ja-JP" altLang="en-US" sz="2000" dirty="0"/>
              <a:t>初期投資</a:t>
            </a:r>
            <a:r>
              <a:rPr lang="en-US" altLang="ja-JP" sz="2000" dirty="0"/>
              <a:t>)</a:t>
            </a:r>
            <a:r>
              <a:rPr lang="ja-JP" altLang="en-US" sz="2000" dirty="0"/>
              <a:t>と自動化実施を個別に行う場合と、同時に行う場合がある。この事例では個別に実施。</a:t>
            </a:r>
            <a:endParaRPr lang="en-US" altLang="ja-JP" sz="2400" dirty="0"/>
          </a:p>
          <a:p>
            <a:endParaRPr lang="en-US" altLang="ja-JP" sz="2400" dirty="0"/>
          </a:p>
        </p:txBody>
      </p:sp>
      <p:sp>
        <p:nvSpPr>
          <p:cNvPr id="21" name="正方形/長方形 20"/>
          <p:cNvSpPr/>
          <p:nvPr/>
        </p:nvSpPr>
        <p:spPr bwMode="auto">
          <a:xfrm>
            <a:off x="1068344" y="4129093"/>
            <a:ext cx="383073" cy="253393"/>
          </a:xfrm>
          <a:prstGeom prst="rect">
            <a:avLst/>
          </a:prstGeom>
          <a:no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graphicFrame>
        <p:nvGraphicFramePr>
          <p:cNvPr id="13" name="グラフ 12"/>
          <p:cNvGraphicFramePr>
            <a:graphicFrameLocks/>
          </p:cNvGraphicFramePr>
          <p:nvPr/>
        </p:nvGraphicFramePr>
        <p:xfrm>
          <a:off x="7858095" y="3284980"/>
          <a:ext cx="4093256" cy="2736148"/>
        </p:xfrm>
        <a:graphic>
          <a:graphicData uri="http://schemas.openxmlformats.org/drawingml/2006/chart">
            <c:chart xmlns:c="http://schemas.openxmlformats.org/drawingml/2006/chart" xmlns:r="http://schemas.openxmlformats.org/officeDocument/2006/relationships" r:id="rId2"/>
          </a:graphicData>
        </a:graphic>
      </p:graphicFrame>
      <p:sp>
        <p:nvSpPr>
          <p:cNvPr id="15" name="角丸四角形吹き出し 14"/>
          <p:cNvSpPr/>
          <p:nvPr/>
        </p:nvSpPr>
        <p:spPr>
          <a:xfrm>
            <a:off x="10728940" y="4653054"/>
            <a:ext cx="1030681" cy="468145"/>
          </a:xfrm>
          <a:prstGeom prst="wedgeRoundRectCallout">
            <a:avLst>
              <a:gd name="adj1" fmla="val -35321"/>
              <a:gd name="adj2" fmla="val -109638"/>
              <a:gd name="adj3" fmla="val 16667"/>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2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3</a:t>
            </a:r>
            <a:r>
              <a:rPr kumimoji="1" lang="ja-JP" altLang="en-US" sz="12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回目で</a:t>
            </a:r>
            <a:endParaRPr kumimoji="1" lang="en-US" altLang="ja-JP" sz="12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2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投資回収</a:t>
            </a:r>
          </a:p>
        </p:txBody>
      </p:sp>
      <p:graphicFrame>
        <p:nvGraphicFramePr>
          <p:cNvPr id="10" name="表 9"/>
          <p:cNvGraphicFramePr>
            <a:graphicFrameLocks noGrp="1"/>
          </p:cNvGraphicFramePr>
          <p:nvPr/>
        </p:nvGraphicFramePr>
        <p:xfrm>
          <a:off x="768644" y="1263152"/>
          <a:ext cx="10679045" cy="1280160"/>
        </p:xfrm>
        <a:graphic>
          <a:graphicData uri="http://schemas.openxmlformats.org/drawingml/2006/table">
            <a:tbl>
              <a:tblPr/>
              <a:tblGrid>
                <a:gridCol w="984561">
                  <a:extLst>
                    <a:ext uri="{9D8B030D-6E8A-4147-A177-3AD203B41FA5}">
                      <a16:colId xmlns:a16="http://schemas.microsoft.com/office/drawing/2014/main" val="2057840479"/>
                    </a:ext>
                  </a:extLst>
                </a:gridCol>
                <a:gridCol w="1002665">
                  <a:extLst>
                    <a:ext uri="{9D8B030D-6E8A-4147-A177-3AD203B41FA5}">
                      <a16:colId xmlns:a16="http://schemas.microsoft.com/office/drawing/2014/main" val="510838364"/>
                    </a:ext>
                  </a:extLst>
                </a:gridCol>
                <a:gridCol w="1080000">
                  <a:extLst>
                    <a:ext uri="{9D8B030D-6E8A-4147-A177-3AD203B41FA5}">
                      <a16:colId xmlns:a16="http://schemas.microsoft.com/office/drawing/2014/main" val="547459292"/>
                    </a:ext>
                  </a:extLst>
                </a:gridCol>
                <a:gridCol w="1080000">
                  <a:extLst>
                    <a:ext uri="{9D8B030D-6E8A-4147-A177-3AD203B41FA5}">
                      <a16:colId xmlns:a16="http://schemas.microsoft.com/office/drawing/2014/main" val="1695835220"/>
                    </a:ext>
                  </a:extLst>
                </a:gridCol>
                <a:gridCol w="1080000">
                  <a:extLst>
                    <a:ext uri="{9D8B030D-6E8A-4147-A177-3AD203B41FA5}">
                      <a16:colId xmlns:a16="http://schemas.microsoft.com/office/drawing/2014/main" val="911063197"/>
                    </a:ext>
                  </a:extLst>
                </a:gridCol>
                <a:gridCol w="1080000">
                  <a:extLst>
                    <a:ext uri="{9D8B030D-6E8A-4147-A177-3AD203B41FA5}">
                      <a16:colId xmlns:a16="http://schemas.microsoft.com/office/drawing/2014/main" val="1953342046"/>
                    </a:ext>
                  </a:extLst>
                </a:gridCol>
                <a:gridCol w="1080000">
                  <a:extLst>
                    <a:ext uri="{9D8B030D-6E8A-4147-A177-3AD203B41FA5}">
                      <a16:colId xmlns:a16="http://schemas.microsoft.com/office/drawing/2014/main" val="1833383771"/>
                    </a:ext>
                  </a:extLst>
                </a:gridCol>
                <a:gridCol w="1080000">
                  <a:extLst>
                    <a:ext uri="{9D8B030D-6E8A-4147-A177-3AD203B41FA5}">
                      <a16:colId xmlns:a16="http://schemas.microsoft.com/office/drawing/2014/main" val="18254929"/>
                    </a:ext>
                  </a:extLst>
                </a:gridCol>
                <a:gridCol w="1080000">
                  <a:extLst>
                    <a:ext uri="{9D8B030D-6E8A-4147-A177-3AD203B41FA5}">
                      <a16:colId xmlns:a16="http://schemas.microsoft.com/office/drawing/2014/main" val="248675452"/>
                    </a:ext>
                  </a:extLst>
                </a:gridCol>
                <a:gridCol w="51819">
                  <a:extLst>
                    <a:ext uri="{9D8B030D-6E8A-4147-A177-3AD203B41FA5}">
                      <a16:colId xmlns:a16="http://schemas.microsoft.com/office/drawing/2014/main" val="1476762438"/>
                    </a:ext>
                  </a:extLst>
                </a:gridCol>
                <a:gridCol w="1080000">
                  <a:extLst>
                    <a:ext uri="{9D8B030D-6E8A-4147-A177-3AD203B41FA5}">
                      <a16:colId xmlns:a16="http://schemas.microsoft.com/office/drawing/2014/main" val="3000922784"/>
                    </a:ext>
                  </a:extLst>
                </a:gridCol>
              </a:tblGrid>
              <a:tr h="217345">
                <a:tc gridSpan="2">
                  <a:txBody>
                    <a:bodyPr/>
                    <a:lstStyle/>
                    <a:p>
                      <a:pPr algn="ctr" fontAlgn="ctr"/>
                      <a:r>
                        <a:rPr lang="ja-JP" altLang="en-US" sz="1400" b="1" i="0" u="none" strike="noStrike" dirty="0">
                          <a:solidFill>
                            <a:srgbClr val="FFFFFF"/>
                          </a:solidFill>
                          <a:effectLst/>
                          <a:latin typeface="游ゴシック" panose="020B0400000000000000" pitchFamily="50" charset="-128"/>
                          <a:ea typeface="游ゴシック" panose="020B0400000000000000" pitchFamily="50" charset="-128"/>
                        </a:rPr>
                        <a:t>　</a:t>
                      </a: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endParaRPr kumimoji="1" lang="ja-JP" altLang="en-US"/>
                    </a:p>
                  </a:txBody>
                  <a:tcPr/>
                </a:tc>
                <a:tc>
                  <a:txBody>
                    <a:bodyPr/>
                    <a:lstStyle/>
                    <a:p>
                      <a:pPr algn="ctr" fontAlgn="ctr"/>
                      <a:r>
                        <a:rPr lang="ja-JP" altLang="en-US" sz="1400" b="1" i="0" u="none" strike="noStrike" dirty="0">
                          <a:solidFill>
                            <a:srgbClr val="FFFFFF"/>
                          </a:solidFill>
                          <a:effectLst/>
                          <a:latin typeface="游ゴシック" panose="020B0400000000000000" pitchFamily="50" charset="-128"/>
                          <a:ea typeface="游ゴシック" panose="020B0400000000000000" pitchFamily="50" charset="-128"/>
                        </a:rPr>
                        <a:t>要件定義</a:t>
                      </a: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ctr"/>
                      <a:r>
                        <a:rPr lang="ja-JP" altLang="en-US" sz="1400" b="1" i="0" u="none" strike="noStrike" dirty="0">
                          <a:solidFill>
                            <a:srgbClr val="FFFFFF"/>
                          </a:solidFill>
                          <a:effectLst/>
                          <a:latin typeface="游ゴシック" panose="020B0400000000000000" pitchFamily="50" charset="-128"/>
                          <a:ea typeface="游ゴシック" panose="020B0400000000000000" pitchFamily="50" charset="-128"/>
                        </a:rPr>
                        <a:t>基本設計</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ctr"/>
                      <a:r>
                        <a:rPr lang="ja-JP" altLang="en-US" sz="1400" b="1" i="0" u="none" strike="noStrike">
                          <a:solidFill>
                            <a:srgbClr val="FFFFFF"/>
                          </a:solidFill>
                          <a:effectLst/>
                          <a:latin typeface="游ゴシック" panose="020B0400000000000000" pitchFamily="50" charset="-128"/>
                          <a:ea typeface="游ゴシック" panose="020B0400000000000000" pitchFamily="50" charset="-128"/>
                        </a:rPr>
                        <a:t>詳細設計</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ctr"/>
                      <a:r>
                        <a:rPr lang="ja-JP" altLang="en-US" sz="1400" b="1" i="0" u="none" strike="noStrike">
                          <a:solidFill>
                            <a:srgbClr val="FFFFFF"/>
                          </a:solidFill>
                          <a:effectLst/>
                          <a:latin typeface="游ゴシック" panose="020B0400000000000000" pitchFamily="50" charset="-128"/>
                          <a:ea typeface="游ゴシック" panose="020B0400000000000000" pitchFamily="50" charset="-128"/>
                        </a:rPr>
                        <a:t>運用設計</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ctr"/>
                      <a:r>
                        <a:rPr lang="ja-JP" altLang="en-US" sz="1400" b="1" i="0" u="none" strike="noStrike">
                          <a:solidFill>
                            <a:srgbClr val="FFFFFF"/>
                          </a:solidFill>
                          <a:effectLst/>
                          <a:latin typeface="游ゴシック" panose="020B0400000000000000" pitchFamily="50" charset="-128"/>
                          <a:ea typeface="游ゴシック" panose="020B0400000000000000" pitchFamily="50" charset="-128"/>
                        </a:rPr>
                        <a:t>製造</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ctr"/>
                      <a:r>
                        <a:rPr lang="ja-JP" altLang="en-US" sz="1400" b="1" i="0" u="none" strike="noStrike">
                          <a:solidFill>
                            <a:srgbClr val="FFFFFF"/>
                          </a:solidFill>
                          <a:effectLst/>
                          <a:latin typeface="游ゴシック" panose="020B0400000000000000" pitchFamily="50" charset="-128"/>
                          <a:ea typeface="游ゴシック" panose="020B0400000000000000" pitchFamily="50" charset="-128"/>
                        </a:rPr>
                        <a:t>評価</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ctr"/>
                      <a:r>
                        <a:rPr lang="ja-JP" altLang="en-US" sz="1400" b="1" i="0" u="none" strike="noStrike">
                          <a:solidFill>
                            <a:srgbClr val="FFFFFF"/>
                          </a:solidFill>
                          <a:effectLst/>
                          <a:latin typeface="游ゴシック" panose="020B0400000000000000" pitchFamily="50" charset="-128"/>
                          <a:ea typeface="游ゴシック" panose="020B0400000000000000" pitchFamily="50" charset="-128"/>
                        </a:rPr>
                        <a:t>リリース</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ctr"/>
                      <a:r>
                        <a:rPr lang="ja-JP" altLang="en-US" sz="1400" b="1" i="0" u="none" strike="noStrike">
                          <a:solidFill>
                            <a:srgbClr val="FFFFFF"/>
                          </a:solidFill>
                          <a:effectLst/>
                          <a:latin typeface="游ゴシック" panose="020B0400000000000000" pitchFamily="50" charset="-128"/>
                          <a:ea typeface="游ゴシック" panose="020B0400000000000000" pitchFamily="50" charset="-128"/>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ctr"/>
                      <a:r>
                        <a:rPr lang="ja-JP" altLang="en-US" sz="1400" b="1" i="0" u="none" strike="noStrike">
                          <a:solidFill>
                            <a:srgbClr val="FFFFFF"/>
                          </a:solidFill>
                          <a:effectLst/>
                          <a:latin typeface="游ゴシック" panose="020B0400000000000000" pitchFamily="50" charset="-128"/>
                          <a:ea typeface="游ゴシック" panose="020B0400000000000000" pitchFamily="50" charset="-128"/>
                        </a:rPr>
                        <a:t>合計</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4974445"/>
                  </a:ext>
                </a:extLst>
              </a:tr>
              <a:tr h="212395">
                <a:tc>
                  <a:txBody>
                    <a:bodyPr/>
                    <a:lstStyle/>
                    <a:p>
                      <a:pPr algn="l" fontAlgn="ctr"/>
                      <a:r>
                        <a:rPr lang="ja-JP" altLang="en-US" sz="1400" b="1" i="0" u="none" strike="noStrike">
                          <a:solidFill>
                            <a:srgbClr val="FFFFFF"/>
                          </a:solidFill>
                          <a:effectLst/>
                          <a:latin typeface="游ゴシック" panose="020B0400000000000000" pitchFamily="50" charset="-128"/>
                          <a:ea typeface="游ゴシック" panose="020B0400000000000000" pitchFamily="50" charset="-128"/>
                        </a:rPr>
                        <a:t>自動化前</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ctr"/>
                      <a:r>
                        <a:rPr lang="ja-JP" altLang="en-US" sz="1400" b="1" i="0" u="none" strike="noStrike" dirty="0">
                          <a:solidFill>
                            <a:srgbClr val="FFFFFF"/>
                          </a:solidFill>
                          <a:effectLst/>
                          <a:latin typeface="游ゴシック" panose="020B0400000000000000" pitchFamily="50" charset="-128"/>
                          <a:ea typeface="游ゴシック" panose="020B0400000000000000" pitchFamily="50" charset="-128"/>
                        </a:rPr>
                        <a:t>工数</a:t>
                      </a:r>
                      <a:r>
                        <a:rPr lang="en-US" altLang="ja-JP" sz="1400" b="1" i="0" u="none" strike="noStrike" dirty="0">
                          <a:solidFill>
                            <a:srgbClr val="FFFFFF"/>
                          </a:solidFill>
                          <a:effectLst/>
                          <a:latin typeface="游ゴシック" panose="020B0400000000000000" pitchFamily="50" charset="-128"/>
                          <a:ea typeface="游ゴシック" panose="020B0400000000000000" pitchFamily="50" charset="-128"/>
                        </a:rPr>
                        <a:t>(</a:t>
                      </a:r>
                      <a:r>
                        <a:rPr lang="ja-JP" altLang="en-US" sz="1400" b="1" i="0" u="none" strike="noStrike" dirty="0">
                          <a:solidFill>
                            <a:srgbClr val="FFFFFF"/>
                          </a:solidFill>
                          <a:effectLst/>
                          <a:latin typeface="游ゴシック" panose="020B0400000000000000" pitchFamily="50" charset="-128"/>
                          <a:ea typeface="游ゴシック" panose="020B0400000000000000" pitchFamily="50" charset="-128"/>
                        </a:rPr>
                        <a:t>人</a:t>
                      </a:r>
                      <a:r>
                        <a:rPr lang="en-US" sz="1400" b="1" i="0" u="none" strike="noStrike" dirty="0">
                          <a:solidFill>
                            <a:srgbClr val="FFFFFF"/>
                          </a:solidFill>
                          <a:effectLst/>
                          <a:latin typeface="游ゴシック" panose="020B0400000000000000" pitchFamily="50" charset="-128"/>
                          <a:ea typeface="游ゴシック" panose="020B0400000000000000" pitchFamily="50" charset="-128"/>
                        </a:rPr>
                        <a:t>H)</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20.1</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22.4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11.2</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19.7</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12</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58.4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l" fontAlgn="ct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143.8</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80242474"/>
                  </a:ext>
                </a:extLst>
              </a:tr>
              <a:tr h="176965">
                <a:tc rowSpan="3">
                  <a:txBody>
                    <a:bodyPr/>
                    <a:lstStyle/>
                    <a:p>
                      <a:pPr algn="l" fontAlgn="t"/>
                      <a:r>
                        <a:rPr lang="ja-JP" altLang="en-US" sz="1400" b="1" i="0" u="none" strike="noStrike" dirty="0">
                          <a:solidFill>
                            <a:srgbClr val="FFFFFF"/>
                          </a:solidFill>
                          <a:effectLst/>
                          <a:latin typeface="游ゴシック" panose="020B0400000000000000" pitchFamily="50" charset="-128"/>
                          <a:ea typeface="游ゴシック" panose="020B0400000000000000" pitchFamily="50" charset="-128"/>
                        </a:rPr>
                        <a:t>自動化後</a:t>
                      </a:r>
                    </a:p>
                  </a:txBody>
                  <a:tcPr marL="7620" marR="762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ctr"/>
                      <a:r>
                        <a:rPr lang="ja-JP" altLang="en-US" sz="1400" b="1" i="0" u="none" strike="noStrike">
                          <a:solidFill>
                            <a:srgbClr val="FFFFFF"/>
                          </a:solidFill>
                          <a:effectLst/>
                          <a:latin typeface="游ゴシック" panose="020B0400000000000000" pitchFamily="50" charset="-128"/>
                          <a:ea typeface="游ゴシック" panose="020B0400000000000000" pitchFamily="50" charset="-128"/>
                        </a:rPr>
                        <a:t>工数</a:t>
                      </a:r>
                      <a:r>
                        <a:rPr lang="en-US" altLang="ja-JP" sz="1400" b="1" i="0" u="none" strike="noStrike">
                          <a:solidFill>
                            <a:srgbClr val="FFFFFF"/>
                          </a:solidFill>
                          <a:effectLst/>
                          <a:latin typeface="游ゴシック" panose="020B0400000000000000" pitchFamily="50" charset="-128"/>
                          <a:ea typeface="游ゴシック" panose="020B0400000000000000" pitchFamily="50" charset="-128"/>
                        </a:rPr>
                        <a:t>(</a:t>
                      </a:r>
                      <a:r>
                        <a:rPr lang="ja-JP" altLang="en-US" sz="1400" b="1" i="0" u="none" strike="noStrike">
                          <a:solidFill>
                            <a:srgbClr val="FFFFFF"/>
                          </a:solidFill>
                          <a:effectLst/>
                          <a:latin typeface="游ゴシック" panose="020B0400000000000000" pitchFamily="50" charset="-128"/>
                          <a:ea typeface="游ゴシック" panose="020B0400000000000000" pitchFamily="50" charset="-128"/>
                        </a:rPr>
                        <a:t>人</a:t>
                      </a:r>
                      <a:r>
                        <a:rPr lang="en-US" sz="1400" b="1" i="0" u="none" strike="noStrike">
                          <a:solidFill>
                            <a:srgbClr val="FFFFFF"/>
                          </a:solidFill>
                          <a:effectLst/>
                          <a:latin typeface="游ゴシック" panose="020B0400000000000000" pitchFamily="50" charset="-128"/>
                          <a:ea typeface="游ゴシック" panose="020B0400000000000000" pitchFamily="50" charset="-128"/>
                        </a:rPr>
                        <a:t>H)</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0070C0"/>
                    </a:solidFill>
                  </a:tcPr>
                </a:tc>
                <a:tc>
                  <a:txBody>
                    <a:bodyPr/>
                    <a:lstStyle/>
                    <a:p>
                      <a:pPr algn="r" fontAlgn="ctr"/>
                      <a:r>
                        <a:rPr lang="en-US" altLang="ja-JP" sz="1600" b="1" i="0" u="none" strike="noStrike" dirty="0">
                          <a:solidFill>
                            <a:srgbClr val="FF0000"/>
                          </a:solidFill>
                          <a:effectLst/>
                          <a:latin typeface="游ゴシック" panose="020B0400000000000000" pitchFamily="50" charset="-128"/>
                          <a:ea typeface="游ゴシック" panose="020B0400000000000000" pitchFamily="50" charset="-128"/>
                        </a:rPr>
                        <a:t>28.7</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CE4D6"/>
                    </a:solidFill>
                  </a:tcPr>
                </a:tc>
                <a:tc>
                  <a:txBody>
                    <a:bodyPr/>
                    <a:lstStyle/>
                    <a:p>
                      <a:pPr algn="r" fontAlgn="ctr"/>
                      <a:r>
                        <a:rPr lang="en-US" altLang="ja-JP" sz="1600" b="1" i="0" u="none" strike="noStrike" dirty="0">
                          <a:solidFill>
                            <a:srgbClr val="0070C0"/>
                          </a:solidFill>
                          <a:effectLst/>
                          <a:latin typeface="游ゴシック" panose="020B0400000000000000" pitchFamily="50" charset="-128"/>
                          <a:ea typeface="游ゴシック" panose="020B0400000000000000" pitchFamily="50" charset="-128"/>
                        </a:rPr>
                        <a:t>20.6</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CE4D6"/>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20.3</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CE4D6"/>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CE4D6"/>
                    </a:solidFill>
                  </a:tcPr>
                </a:tc>
                <a:tc>
                  <a:txBody>
                    <a:bodyPr/>
                    <a:lstStyle/>
                    <a:p>
                      <a:pPr algn="r" fontAlgn="ctr"/>
                      <a:r>
                        <a:rPr lang="en-US" altLang="ja-JP" sz="1600" b="1" i="0" u="none" strike="noStrike" dirty="0">
                          <a:solidFill>
                            <a:srgbClr val="0070C0"/>
                          </a:solidFill>
                          <a:effectLst/>
                          <a:latin typeface="游ゴシック" panose="020B0400000000000000" pitchFamily="50" charset="-128"/>
                          <a:ea typeface="游ゴシック" panose="020B0400000000000000" pitchFamily="50" charset="-128"/>
                        </a:rPr>
                        <a:t>12.1</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CE4D6"/>
                    </a:solidFill>
                  </a:tcPr>
                </a:tc>
                <a:tc>
                  <a:txBody>
                    <a:bodyPr/>
                    <a:lstStyle/>
                    <a:p>
                      <a:pPr algn="r" fontAlgn="ctr"/>
                      <a:r>
                        <a:rPr lang="en-US" altLang="ja-JP" sz="1600" b="1" i="0" u="none" strike="noStrike" dirty="0">
                          <a:solidFill>
                            <a:srgbClr val="0070C0"/>
                          </a:solidFill>
                          <a:effectLst/>
                          <a:latin typeface="游ゴシック" panose="020B0400000000000000" pitchFamily="50" charset="-128"/>
                          <a:ea typeface="游ゴシック" panose="020B0400000000000000" pitchFamily="50" charset="-128"/>
                        </a:rPr>
                        <a:t>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CE4D6"/>
                    </a:solidFill>
                  </a:tcPr>
                </a:tc>
                <a:tc>
                  <a:txBody>
                    <a:bodyPr/>
                    <a:lstStyle/>
                    <a:p>
                      <a:pPr algn="r" fontAlgn="ctr"/>
                      <a:r>
                        <a:rPr lang="en-US" altLang="ja-JP" sz="1600" b="1" i="0" u="none" strike="noStrike" dirty="0">
                          <a:solidFill>
                            <a:srgbClr val="0070C0"/>
                          </a:solidFill>
                          <a:effectLst/>
                          <a:latin typeface="游ゴシック" panose="020B0400000000000000" pitchFamily="50" charset="-128"/>
                          <a:ea typeface="游ゴシック" panose="020B0400000000000000" pitchFamily="50" charset="-128"/>
                        </a:rPr>
                        <a:t>9.5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CE4D6"/>
                    </a:solidFill>
                  </a:tcPr>
                </a:tc>
                <a:tc>
                  <a:txBody>
                    <a:bodyPr/>
                    <a:lstStyle/>
                    <a:p>
                      <a:pPr algn="l" fontAlgn="ctr"/>
                      <a:r>
                        <a:rPr lang="ja-JP" altLang="en-US" sz="1600" b="1" i="0" u="none" strike="noStrike">
                          <a:solidFill>
                            <a:srgbClr val="0070C0"/>
                          </a:solidFill>
                          <a:effectLst/>
                          <a:latin typeface="游ゴシック" panose="020B0400000000000000" pitchFamily="50" charset="-128"/>
                          <a:ea typeface="游ゴシック" panose="020B0400000000000000" pitchFamily="50" charset="-128"/>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CE4D6"/>
                    </a:solidFill>
                  </a:tcPr>
                </a:tc>
                <a:tc>
                  <a:txBody>
                    <a:bodyPr/>
                    <a:lstStyle/>
                    <a:p>
                      <a:pPr algn="r" fontAlgn="ctr"/>
                      <a:r>
                        <a:rPr lang="en-US" altLang="ja-JP" sz="1600" b="1" i="0" u="none" strike="noStrike" dirty="0">
                          <a:solidFill>
                            <a:srgbClr val="0070C0"/>
                          </a:solidFill>
                          <a:effectLst/>
                          <a:latin typeface="游ゴシック" panose="020B0400000000000000" pitchFamily="50" charset="-128"/>
                          <a:ea typeface="游ゴシック" panose="020B0400000000000000" pitchFamily="50" charset="-128"/>
                        </a:rPr>
                        <a:t>95.2</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CE4D6"/>
                    </a:solidFill>
                  </a:tcPr>
                </a:tc>
                <a:extLst>
                  <a:ext uri="{0D108BD9-81ED-4DB2-BD59-A6C34878D82A}">
                    <a16:rowId xmlns:a16="http://schemas.microsoft.com/office/drawing/2014/main" val="4056128842"/>
                  </a:ext>
                </a:extLst>
              </a:tr>
              <a:tr h="335280">
                <a:tc vMerge="1">
                  <a:txBody>
                    <a:bodyPr/>
                    <a:lstStyle/>
                    <a:p>
                      <a:endParaRPr kumimoji="1" lang="ja-JP" altLang="en-US"/>
                    </a:p>
                  </a:txBody>
                  <a:tcPr/>
                </a:tc>
                <a:tc>
                  <a:txBody>
                    <a:bodyPr/>
                    <a:lstStyle/>
                    <a:p>
                      <a:pPr algn="l" fontAlgn="ctr"/>
                      <a:r>
                        <a:rPr lang="ja-JP" altLang="en-US" sz="1400" b="1" i="0" u="none" strike="noStrike">
                          <a:solidFill>
                            <a:srgbClr val="FFFFFF"/>
                          </a:solidFill>
                          <a:effectLst/>
                          <a:latin typeface="游ゴシック" panose="020B0400000000000000" pitchFamily="50" charset="-128"/>
                          <a:ea typeface="游ゴシック" panose="020B0400000000000000" pitchFamily="50" charset="-128"/>
                        </a:rPr>
                        <a:t>増減</a:t>
                      </a:r>
                      <a:r>
                        <a:rPr lang="en-US" altLang="ja-JP" sz="1400" b="1" i="0" u="none" strike="noStrike">
                          <a:solidFill>
                            <a:srgbClr val="FFFFFF"/>
                          </a:solidFill>
                          <a:effectLst/>
                          <a:latin typeface="游ゴシック" panose="020B0400000000000000" pitchFamily="50" charset="-128"/>
                          <a:ea typeface="游ゴシック" panose="020B0400000000000000" pitchFamily="50" charset="-128"/>
                        </a:rPr>
                        <a:t>(%)</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0070C0"/>
                    </a:solidFill>
                  </a:tcPr>
                </a:tc>
                <a:tc>
                  <a:txBody>
                    <a:bodyPr/>
                    <a:lstStyle/>
                    <a:p>
                      <a:pPr algn="r" fontAlgn="ctr"/>
                      <a:r>
                        <a:rPr lang="en-US" altLang="ja-JP" sz="1600" b="1" i="0" u="none" strike="noStrike" dirty="0">
                          <a:solidFill>
                            <a:srgbClr val="FF0000"/>
                          </a:solidFill>
                          <a:effectLst/>
                          <a:latin typeface="游ゴシック" panose="020B0400000000000000" pitchFamily="50" charset="-128"/>
                          <a:ea typeface="游ゴシック" panose="020B0400000000000000" pitchFamily="50" charset="-128"/>
                        </a:rPr>
                        <a:t>(↑43%)</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ctr"/>
                      <a:r>
                        <a:rPr lang="en-US" altLang="ja-JP" sz="1600" b="1" i="0" u="none" strike="noStrike" dirty="0">
                          <a:solidFill>
                            <a:srgbClr val="0070C0"/>
                          </a:solidFill>
                          <a:effectLst/>
                          <a:latin typeface="游ゴシック" panose="020B0400000000000000" pitchFamily="50" charset="-128"/>
                          <a:ea typeface="游ゴシック" panose="020B0400000000000000" pitchFamily="50" charset="-128"/>
                        </a:rPr>
                        <a:t>(↓8%)</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ctr"/>
                      <a:r>
                        <a:rPr lang="en-US" altLang="ja-JP" sz="1600" b="1" i="0" u="none" strike="noStrike" dirty="0">
                          <a:solidFill>
                            <a:srgbClr val="FF0000"/>
                          </a:solidFill>
                          <a:effectLst/>
                          <a:latin typeface="游ゴシック" panose="020B0400000000000000" pitchFamily="50" charset="-128"/>
                          <a:ea typeface="游ゴシック" panose="020B0400000000000000" pitchFamily="50" charset="-128"/>
                        </a:rPr>
                        <a:t>(↑81%)</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ctr" fontAlgn="ctr"/>
                      <a:r>
                        <a:rPr lang="en-US" altLang="ja-JP" sz="1600" b="1" i="0" u="none" strike="noStrike" dirty="0">
                          <a:solidFill>
                            <a:schemeClr val="tx1"/>
                          </a:solidFill>
                          <a:effectLst/>
                          <a:latin typeface="游ゴシック" panose="020B0400000000000000" pitchFamily="50" charset="-128"/>
                          <a:ea typeface="游ゴシック" panose="020B0400000000000000" pitchFamily="50" charset="-128"/>
                        </a:rPr>
                        <a:t>-----</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ctr"/>
                      <a:r>
                        <a:rPr lang="en-US" altLang="ja-JP" sz="1600" b="1" i="0" u="none" strike="noStrike" dirty="0">
                          <a:solidFill>
                            <a:srgbClr val="0070C0"/>
                          </a:solidFill>
                          <a:effectLst/>
                          <a:latin typeface="游ゴシック" panose="020B0400000000000000" pitchFamily="50" charset="-128"/>
                          <a:ea typeface="游ゴシック" panose="020B0400000000000000" pitchFamily="50" charset="-128"/>
                        </a:rPr>
                        <a:t>(↓39%)</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ctr"/>
                      <a:r>
                        <a:rPr lang="en-US" altLang="ja-JP" sz="1600" b="1" i="0" u="none" strike="noStrike">
                          <a:solidFill>
                            <a:srgbClr val="0070C0"/>
                          </a:solidFill>
                          <a:effectLst/>
                          <a:latin typeface="游ゴシック" panose="020B0400000000000000" pitchFamily="50" charset="-128"/>
                          <a:ea typeface="游ゴシック" panose="020B0400000000000000" pitchFamily="50" charset="-128"/>
                        </a:rPr>
                        <a:t>(↓67%)</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ctr"/>
                      <a:r>
                        <a:rPr lang="en-US" altLang="ja-JP" sz="1600" b="1" i="0" u="none" strike="noStrike" dirty="0">
                          <a:solidFill>
                            <a:srgbClr val="0070C0"/>
                          </a:solidFill>
                          <a:effectLst/>
                          <a:latin typeface="游ゴシック" panose="020B0400000000000000" pitchFamily="50" charset="-128"/>
                          <a:ea typeface="游ゴシック" panose="020B0400000000000000" pitchFamily="50" charset="-128"/>
                        </a:rPr>
                        <a:t>(↓84%)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l" fontAlgn="ctr"/>
                      <a:r>
                        <a:rPr lang="ja-JP" altLang="en-US" sz="1600" b="1" i="0" u="none" strike="noStrike" dirty="0">
                          <a:solidFill>
                            <a:srgbClr val="0070C0"/>
                          </a:solidFill>
                          <a:effectLst/>
                          <a:latin typeface="游ゴシック" panose="020B0400000000000000" pitchFamily="50" charset="-128"/>
                          <a:ea typeface="游ゴシック" panose="020B0400000000000000" pitchFamily="50" charset="-128"/>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ctr"/>
                      <a:r>
                        <a:rPr lang="en-US" altLang="ja-JP" sz="1600" b="1" i="0" u="none" strike="noStrike" dirty="0">
                          <a:solidFill>
                            <a:srgbClr val="0070C0"/>
                          </a:solidFill>
                          <a:effectLst/>
                          <a:latin typeface="游ゴシック" panose="020B0400000000000000" pitchFamily="50" charset="-128"/>
                          <a:ea typeface="游ゴシック" panose="020B0400000000000000" pitchFamily="50" charset="-128"/>
                        </a:rPr>
                        <a:t>(↓34%)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extLst>
                  <a:ext uri="{0D108BD9-81ED-4DB2-BD59-A6C34878D82A}">
                    <a16:rowId xmlns:a16="http://schemas.microsoft.com/office/drawing/2014/main" val="3841707724"/>
                  </a:ext>
                </a:extLst>
              </a:tr>
              <a:tr h="94295">
                <a:tc vMerge="1">
                  <a:txBody>
                    <a:bodyPr/>
                    <a:lstStyle/>
                    <a:p>
                      <a:endParaRPr kumimoji="1" lang="ja-JP" altLang="en-US"/>
                    </a:p>
                  </a:txBody>
                  <a:tcPr/>
                </a:tc>
                <a:tc>
                  <a:txBody>
                    <a:bodyPr/>
                    <a:lstStyle/>
                    <a:p>
                      <a:pPr algn="l" fontAlgn="ctr"/>
                      <a:r>
                        <a:rPr lang="ja-JP" altLang="en-US" sz="1400" b="1" i="0" u="none" strike="noStrike" dirty="0">
                          <a:solidFill>
                            <a:srgbClr val="FFFFFF"/>
                          </a:solidFill>
                          <a:effectLst/>
                          <a:latin typeface="游ゴシック" panose="020B0400000000000000" pitchFamily="50" charset="-128"/>
                          <a:ea typeface="游ゴシック" panose="020B0400000000000000" pitchFamily="50" charset="-128"/>
                        </a:rPr>
                        <a:t>新規作業</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ctr"/>
                      <a:r>
                        <a:rPr lang="ja-JP" altLang="en-US" sz="1000" b="1" i="0" u="none" strike="noStrike" dirty="0">
                          <a:solidFill>
                            <a:srgbClr val="000000"/>
                          </a:solidFill>
                          <a:effectLst/>
                          <a:latin typeface="游ゴシック" panose="020B0400000000000000" pitchFamily="50" charset="-128"/>
                          <a:ea typeface="游ゴシック" panose="020B0400000000000000" pitchFamily="50" charset="-128"/>
                        </a:rPr>
                        <a:t>自動化検討</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1000" b="1"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000" b="1" i="0" u="none" strike="noStrike" dirty="0">
                          <a:solidFill>
                            <a:srgbClr val="000000"/>
                          </a:solidFill>
                          <a:effectLst/>
                          <a:latin typeface="游ゴシック" panose="020B0400000000000000" pitchFamily="50" charset="-128"/>
                          <a:ea typeface="游ゴシック" panose="020B0400000000000000" pitchFamily="50" charset="-128"/>
                        </a:rPr>
                        <a:t>CMDB</a:t>
                      </a:r>
                      <a:r>
                        <a:rPr lang="ja-JP" altLang="en-US" sz="1000" b="1" i="0" u="none" strike="noStrike" dirty="0">
                          <a:solidFill>
                            <a:srgbClr val="000000"/>
                          </a:solidFill>
                          <a:effectLst/>
                          <a:latin typeface="游ゴシック" panose="020B0400000000000000" pitchFamily="50" charset="-128"/>
                          <a:ea typeface="游ゴシック" panose="020B0400000000000000" pitchFamily="50" charset="-128"/>
                        </a:rPr>
                        <a:t>登録</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1000" b="1"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1000" b="1" i="0" u="none" strike="noStrike" dirty="0">
                          <a:solidFill>
                            <a:srgbClr val="000000"/>
                          </a:solidFill>
                          <a:effectLst/>
                          <a:latin typeface="游ゴシック" panose="020B0400000000000000" pitchFamily="50" charset="-128"/>
                          <a:ea typeface="游ゴシック" panose="020B0400000000000000" pitchFamily="50" charset="-128"/>
                        </a:rPr>
                        <a:t>ジョブフロー実行</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1000" b="1"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600" b="1"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600" b="1"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600" b="1"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2225257"/>
                  </a:ext>
                </a:extLst>
              </a:tr>
            </a:tbl>
          </a:graphicData>
        </a:graphic>
      </p:graphicFrame>
      <p:pic>
        <p:nvPicPr>
          <p:cNvPr id="9" name="図 8"/>
          <p:cNvPicPr>
            <a:picLocks noChangeAspect="1"/>
          </p:cNvPicPr>
          <p:nvPr/>
        </p:nvPicPr>
        <p:blipFill>
          <a:blip r:embed="rId3"/>
          <a:stretch>
            <a:fillRect/>
          </a:stretch>
        </p:blipFill>
        <p:spPr>
          <a:xfrm>
            <a:off x="4752145" y="5595904"/>
            <a:ext cx="2712045" cy="1124680"/>
          </a:xfrm>
          <a:prstGeom prst="rect">
            <a:avLst/>
          </a:prstGeom>
        </p:spPr>
      </p:pic>
      <p:pic>
        <p:nvPicPr>
          <p:cNvPr id="19" name="図 18"/>
          <p:cNvPicPr>
            <a:picLocks noChangeAspect="1"/>
          </p:cNvPicPr>
          <p:nvPr/>
        </p:nvPicPr>
        <p:blipFill>
          <a:blip r:embed="rId3"/>
          <a:stretch>
            <a:fillRect/>
          </a:stretch>
        </p:blipFill>
        <p:spPr>
          <a:xfrm>
            <a:off x="1439685" y="5604898"/>
            <a:ext cx="2712045" cy="1124680"/>
          </a:xfrm>
          <a:prstGeom prst="rect">
            <a:avLst/>
          </a:prstGeom>
        </p:spPr>
      </p:pic>
      <p:sp>
        <p:nvSpPr>
          <p:cNvPr id="11" name="角丸四角形 10"/>
          <p:cNvSpPr/>
          <p:nvPr/>
        </p:nvSpPr>
        <p:spPr bwMode="auto">
          <a:xfrm>
            <a:off x="4986905" y="6000715"/>
            <a:ext cx="924793" cy="737857"/>
          </a:xfrm>
          <a:prstGeom prst="roundRect">
            <a:avLst/>
          </a:prstGeom>
          <a:noFill/>
          <a:ln w="28575">
            <a:solidFill>
              <a:srgbClr val="FF0000"/>
            </a:solidFill>
            <a:prstDash val="sysDash"/>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8" name="角丸四角形 27"/>
          <p:cNvSpPr/>
          <p:nvPr/>
        </p:nvSpPr>
        <p:spPr bwMode="auto">
          <a:xfrm>
            <a:off x="2208156" y="6000715"/>
            <a:ext cx="352405" cy="728863"/>
          </a:xfrm>
          <a:prstGeom prst="roundRect">
            <a:avLst/>
          </a:prstGeom>
          <a:noFill/>
          <a:ln w="28575">
            <a:solidFill>
              <a:srgbClr val="FF0000"/>
            </a:solidFill>
            <a:prstDash val="sysDash"/>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0" name="角丸四角形 29"/>
          <p:cNvSpPr/>
          <p:nvPr/>
        </p:nvSpPr>
        <p:spPr bwMode="auto">
          <a:xfrm>
            <a:off x="1774803" y="6144736"/>
            <a:ext cx="352405" cy="593836"/>
          </a:xfrm>
          <a:prstGeom prst="roundRect">
            <a:avLst/>
          </a:prstGeom>
          <a:noFill/>
          <a:ln w="28575">
            <a:solidFill>
              <a:srgbClr val="FF0000"/>
            </a:solidFill>
            <a:prstDash val="sysDash"/>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2" name="テキスト ボックス 11"/>
          <p:cNvSpPr txBox="1"/>
          <p:nvPr/>
        </p:nvSpPr>
        <p:spPr>
          <a:xfrm>
            <a:off x="911280" y="5517290"/>
            <a:ext cx="1082348" cy="307777"/>
          </a:xfrm>
          <a:prstGeom prst="rect">
            <a:avLst/>
          </a:prstGeom>
          <a:noFill/>
        </p:spPr>
        <p:txBody>
          <a:bodyPr wrap="none" rtlCol="0">
            <a:spAutoFit/>
          </a:bodyPr>
          <a:lstStyle/>
          <a:p>
            <a:r>
              <a:rPr kumimoji="1" lang="ja-JP" altLang="en-US" sz="1400" dirty="0"/>
              <a:t>個別に実施</a:t>
            </a:r>
          </a:p>
        </p:txBody>
      </p:sp>
      <p:sp>
        <p:nvSpPr>
          <p:cNvPr id="31" name="テキスト ボックス 30"/>
          <p:cNvSpPr txBox="1"/>
          <p:nvPr/>
        </p:nvSpPr>
        <p:spPr>
          <a:xfrm>
            <a:off x="4306262" y="5556814"/>
            <a:ext cx="1082348" cy="307777"/>
          </a:xfrm>
          <a:prstGeom prst="rect">
            <a:avLst/>
          </a:prstGeom>
          <a:noFill/>
        </p:spPr>
        <p:txBody>
          <a:bodyPr wrap="none" rtlCol="0">
            <a:spAutoFit/>
          </a:bodyPr>
          <a:lstStyle/>
          <a:p>
            <a:r>
              <a:rPr kumimoji="1" lang="ja-JP" altLang="en-US" sz="1400" dirty="0"/>
              <a:t>同時に実施</a:t>
            </a:r>
          </a:p>
        </p:txBody>
      </p:sp>
      <p:sp>
        <p:nvSpPr>
          <p:cNvPr id="32" name="正方形/長方形 31"/>
          <p:cNvSpPr/>
          <p:nvPr/>
        </p:nvSpPr>
        <p:spPr bwMode="auto">
          <a:xfrm>
            <a:off x="10344591" y="1221855"/>
            <a:ext cx="1103098" cy="1321458"/>
          </a:xfrm>
          <a:prstGeom prst="rect">
            <a:avLst/>
          </a:prstGeom>
          <a:noFill/>
          <a:ln w="57150">
            <a:solidFill>
              <a:srgbClr val="FF0000"/>
            </a:solidFill>
          </a:ln>
          <a:effectLst>
            <a:outerShdw blurRad="63500" sx="102000" sy="102000" algn="ctr" rotWithShape="0">
              <a:prstClr val="black">
                <a:alpha val="40000"/>
              </a:prstClr>
            </a:outerShd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 name="楕円 3"/>
          <p:cNvSpPr/>
          <p:nvPr/>
        </p:nvSpPr>
        <p:spPr bwMode="auto">
          <a:xfrm>
            <a:off x="8792846" y="5206632"/>
            <a:ext cx="216030" cy="576080"/>
          </a:xfrm>
          <a:prstGeom prst="ellipse">
            <a:avLst/>
          </a:prstGeom>
          <a:solidFill>
            <a:srgbClr val="FFC000">
              <a:alpha val="30000"/>
            </a:srgbClr>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 name="フリーフォーム 5"/>
          <p:cNvSpPr/>
          <p:nvPr/>
        </p:nvSpPr>
        <p:spPr bwMode="auto">
          <a:xfrm>
            <a:off x="5735950" y="3225799"/>
            <a:ext cx="3128650" cy="1938045"/>
          </a:xfrm>
          <a:custGeom>
            <a:avLst/>
            <a:gdLst>
              <a:gd name="connsiteX0" fmla="*/ 0 w 2857500"/>
              <a:gd name="connsiteY0" fmla="*/ 0 h 2032000"/>
              <a:gd name="connsiteX1" fmla="*/ 1841500 w 2857500"/>
              <a:gd name="connsiteY1" fmla="*/ 419100 h 2032000"/>
              <a:gd name="connsiteX2" fmla="*/ 2857500 w 2857500"/>
              <a:gd name="connsiteY2" fmla="*/ 2032000 h 2032000"/>
            </a:gdLst>
            <a:ahLst/>
            <a:cxnLst>
              <a:cxn ang="0">
                <a:pos x="connsiteX0" y="connsiteY0"/>
              </a:cxn>
              <a:cxn ang="0">
                <a:pos x="connsiteX1" y="connsiteY1"/>
              </a:cxn>
              <a:cxn ang="0">
                <a:pos x="connsiteX2" y="connsiteY2"/>
              </a:cxn>
            </a:cxnLst>
            <a:rect l="l" t="t" r="r" b="b"/>
            <a:pathLst>
              <a:path w="2857500" h="2032000">
                <a:moveTo>
                  <a:pt x="0" y="0"/>
                </a:moveTo>
                <a:cubicBezTo>
                  <a:pt x="682625" y="40216"/>
                  <a:pt x="1365250" y="80433"/>
                  <a:pt x="1841500" y="419100"/>
                </a:cubicBezTo>
                <a:cubicBezTo>
                  <a:pt x="2317750" y="757767"/>
                  <a:pt x="2587625" y="1394883"/>
                  <a:pt x="2857500" y="2032000"/>
                </a:cubicBezTo>
              </a:path>
            </a:pathLst>
          </a:custGeom>
          <a:noFill/>
          <a:ln w="12700">
            <a:solidFill>
              <a:srgbClr val="FFC000"/>
            </a:solidFill>
            <a:tailEnd type="triangle"/>
          </a:ln>
          <a:effectLst/>
        </p:spPr>
        <p:txBody>
          <a:bodyPr rtlCol="0" anchor="ctr"/>
          <a:lstStyle/>
          <a:p>
            <a:pPr algn="ctr"/>
            <a:endParaRPr kumimoji="1" lang="ja-JP" altLang="en-US"/>
          </a:p>
        </p:txBody>
      </p:sp>
      <p:sp>
        <p:nvSpPr>
          <p:cNvPr id="29" name="テキスト ボックス 28"/>
          <p:cNvSpPr txBox="1"/>
          <p:nvPr/>
        </p:nvSpPr>
        <p:spPr>
          <a:xfrm>
            <a:off x="9014568" y="6210016"/>
            <a:ext cx="2137124" cy="307777"/>
          </a:xfrm>
          <a:prstGeom prst="rect">
            <a:avLst/>
          </a:prstGeom>
          <a:noFill/>
        </p:spPr>
        <p:txBody>
          <a:bodyPr wrap="none" rtlCol="0">
            <a:spAutoFit/>
          </a:bodyPr>
          <a:lstStyle/>
          <a:p>
            <a:r>
              <a:rPr kumimoji="1" lang="ja-JP" altLang="en-US" sz="1400" dirty="0"/>
              <a:t>工数</a:t>
            </a:r>
            <a:r>
              <a:rPr kumimoji="1" lang="en-US" altLang="ja-JP" sz="1400" dirty="0"/>
              <a:t>(</a:t>
            </a:r>
            <a:r>
              <a:rPr kumimoji="1" lang="ja-JP" altLang="en-US" sz="1400" dirty="0"/>
              <a:t>コスト</a:t>
            </a:r>
            <a:r>
              <a:rPr kumimoji="1" lang="en-US" altLang="ja-JP" sz="1400" dirty="0"/>
              <a:t>)</a:t>
            </a:r>
            <a:r>
              <a:rPr kumimoji="1" lang="ja-JP" altLang="en-US" sz="1400" dirty="0"/>
              <a:t>の損益分岐</a:t>
            </a:r>
          </a:p>
        </p:txBody>
      </p:sp>
    </p:spTree>
    <p:extLst>
      <p:ext uri="{BB962C8B-B14F-4D97-AF65-F5344CB8AC3E}">
        <p14:creationId xmlns:p14="http://schemas.microsoft.com/office/powerpoint/2010/main" val="34952274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9184" y="2183299"/>
            <a:ext cx="11712000" cy="1329013"/>
          </a:xfrm>
        </p:spPr>
        <p:txBody>
          <a:bodyPr/>
          <a:lstStyle/>
          <a:p>
            <a:r>
              <a:rPr lang="ja-JP" altLang="en-US" dirty="0">
                <a:solidFill>
                  <a:schemeClr val="bg1">
                    <a:lumMod val="50000"/>
                  </a:schemeClr>
                </a:solidFill>
              </a:rPr>
              <a:t>自動化された</a:t>
            </a:r>
            <a:r>
              <a:rPr lang="en-US" altLang="ja-JP" dirty="0">
                <a:solidFill>
                  <a:schemeClr val="bg1">
                    <a:lumMod val="50000"/>
                  </a:schemeClr>
                </a:solidFill>
              </a:rPr>
              <a:t>SI</a:t>
            </a:r>
            <a:r>
              <a:rPr lang="ja-JP" altLang="en-US" dirty="0">
                <a:solidFill>
                  <a:schemeClr val="bg1">
                    <a:lumMod val="50000"/>
                  </a:schemeClr>
                </a:solidFill>
              </a:rPr>
              <a:t>の実施</a:t>
            </a:r>
            <a:r>
              <a:rPr lang="en-US" altLang="ja-JP" dirty="0"/>
              <a:t/>
            </a:r>
            <a:br>
              <a:rPr lang="en-US" altLang="ja-JP" dirty="0"/>
            </a:br>
            <a:r>
              <a:rPr lang="ja-JP" altLang="en-US" dirty="0"/>
              <a:t>　　</a:t>
            </a:r>
            <a:r>
              <a:rPr lang="ja-JP" altLang="en-US" dirty="0">
                <a:solidFill>
                  <a:schemeClr val="bg1">
                    <a:lumMod val="50000"/>
                  </a:schemeClr>
                </a:solidFill>
              </a:rPr>
              <a:t>効果の事例と見積りの観点</a:t>
            </a:r>
            <a:r>
              <a:rPr lang="en-US" altLang="ja-JP" dirty="0">
                <a:solidFill>
                  <a:schemeClr val="bg1">
                    <a:lumMod val="50000"/>
                  </a:schemeClr>
                </a:solidFill>
              </a:rPr>
              <a:t/>
            </a:r>
            <a:br>
              <a:rPr lang="en-US" altLang="ja-JP" dirty="0">
                <a:solidFill>
                  <a:schemeClr val="bg1">
                    <a:lumMod val="50000"/>
                  </a:schemeClr>
                </a:solidFill>
              </a:rPr>
            </a:br>
            <a:r>
              <a:rPr lang="ja-JP" altLang="en-US" dirty="0"/>
              <a:t>　　自動化後のプロセスと成果物の変更点</a:t>
            </a:r>
            <a:endParaRPr lang="en-US" altLang="ja-JP" dirty="0"/>
          </a:p>
        </p:txBody>
      </p:sp>
      <p:sp>
        <p:nvSpPr>
          <p:cNvPr id="3" name="テキスト プレースホルダー 2"/>
          <p:cNvSpPr>
            <a:spLocks noGrp="1"/>
          </p:cNvSpPr>
          <p:nvPr>
            <p:ph type="body" sz="quarter" idx="10"/>
          </p:nvPr>
        </p:nvSpPr>
        <p:spPr>
          <a:xfrm>
            <a:off x="239184" y="4365130"/>
            <a:ext cx="9601200" cy="400110"/>
          </a:xfrm>
        </p:spPr>
        <p:txBody>
          <a:bodyPr/>
          <a:lstStyle/>
          <a:p>
            <a:endParaRPr kumimoji="1" lang="ja-JP" altLang="en-US"/>
          </a:p>
        </p:txBody>
      </p:sp>
    </p:spTree>
    <p:extLst>
      <p:ext uri="{BB962C8B-B14F-4D97-AF65-F5344CB8AC3E}">
        <p14:creationId xmlns:p14="http://schemas.microsoft.com/office/powerpoint/2010/main" val="22015700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要件定義</a:t>
            </a:r>
            <a:endParaRPr kumimoji="1" lang="ja-JP" altLang="en-US" dirty="0"/>
          </a:p>
        </p:txBody>
      </p:sp>
      <p:sp>
        <p:nvSpPr>
          <p:cNvPr id="3" name="コンテンツ プレースホルダー 2"/>
          <p:cNvSpPr>
            <a:spLocks noGrp="1"/>
          </p:cNvSpPr>
          <p:nvPr>
            <p:ph sz="quarter" idx="10"/>
          </p:nvPr>
        </p:nvSpPr>
        <p:spPr/>
        <p:txBody>
          <a:bodyPr/>
          <a:lstStyle/>
          <a:p>
            <a:r>
              <a:rPr lang="ja-JP" altLang="en-US" sz="2400" b="1" dirty="0"/>
              <a:t>フェーズにおける</a:t>
            </a:r>
            <a:r>
              <a:rPr lang="en-US" altLang="ja-JP" sz="2400" b="1" dirty="0"/>
              <a:t>QCD</a:t>
            </a:r>
            <a:r>
              <a:rPr lang="ja-JP" altLang="en-US" sz="2400" b="1" dirty="0"/>
              <a:t>の変化</a:t>
            </a:r>
            <a:endParaRPr lang="en-US" altLang="ja-JP" b="1" dirty="0"/>
          </a:p>
          <a:p>
            <a:pPr lvl="1"/>
            <a:endParaRPr lang="en-US" altLang="ja-JP" sz="2000" b="1" dirty="0"/>
          </a:p>
          <a:p>
            <a:pPr lvl="1"/>
            <a:endParaRPr lang="en-US" altLang="ja-JP" sz="2000" b="1" dirty="0"/>
          </a:p>
          <a:p>
            <a:pPr lvl="1"/>
            <a:endParaRPr lang="en-US" altLang="ja-JP" sz="2000" b="1" dirty="0"/>
          </a:p>
          <a:p>
            <a:pPr marL="180000" lvl="1" indent="0">
              <a:buNone/>
            </a:pPr>
            <a:endParaRPr lang="en-US" altLang="ja-JP" sz="1200" b="1" dirty="0"/>
          </a:p>
          <a:p>
            <a:pPr marL="180000" lvl="1" indent="0">
              <a:buNone/>
            </a:pPr>
            <a:endParaRPr lang="en-US" altLang="ja-JP" sz="800" b="1" dirty="0"/>
          </a:p>
          <a:p>
            <a:r>
              <a:rPr lang="ja-JP" altLang="en-US" sz="2400" b="1" dirty="0"/>
              <a:t>プロセスと成果物の変化</a:t>
            </a:r>
            <a:endParaRPr lang="ja-JP" altLang="en-US" sz="2400" dirty="0"/>
          </a:p>
        </p:txBody>
      </p:sp>
      <p:graphicFrame>
        <p:nvGraphicFramePr>
          <p:cNvPr id="200" name="表 199"/>
          <p:cNvGraphicFramePr>
            <a:graphicFrameLocks noGrp="1"/>
          </p:cNvGraphicFramePr>
          <p:nvPr/>
        </p:nvGraphicFramePr>
        <p:xfrm>
          <a:off x="383345" y="3285420"/>
          <a:ext cx="8593055" cy="3168000"/>
        </p:xfrm>
        <a:graphic>
          <a:graphicData uri="http://schemas.openxmlformats.org/drawingml/2006/table">
            <a:tbl>
              <a:tblPr firstRow="1" bandRow="1">
                <a:tableStyleId>{2D5ABB26-0587-4C30-8999-92F81FD0307C}</a:tableStyleId>
              </a:tblPr>
              <a:tblGrid>
                <a:gridCol w="396240">
                  <a:extLst>
                    <a:ext uri="{9D8B030D-6E8A-4147-A177-3AD203B41FA5}">
                      <a16:colId xmlns:a16="http://schemas.microsoft.com/office/drawing/2014/main" val="2722025018"/>
                    </a:ext>
                  </a:extLst>
                </a:gridCol>
                <a:gridCol w="396240">
                  <a:extLst>
                    <a:ext uri="{9D8B030D-6E8A-4147-A177-3AD203B41FA5}">
                      <a16:colId xmlns:a16="http://schemas.microsoft.com/office/drawing/2014/main" val="2106001937"/>
                    </a:ext>
                  </a:extLst>
                </a:gridCol>
                <a:gridCol w="7800575">
                  <a:extLst>
                    <a:ext uri="{9D8B030D-6E8A-4147-A177-3AD203B41FA5}">
                      <a16:colId xmlns:a16="http://schemas.microsoft.com/office/drawing/2014/main" val="863483973"/>
                    </a:ext>
                  </a:extLst>
                </a:gridCol>
              </a:tblGrid>
              <a:tr h="864000">
                <a:tc rowSpan="2">
                  <a:txBody>
                    <a:bodyPr/>
                    <a:lstStyle/>
                    <a:p>
                      <a:pPr algn="ctr"/>
                      <a:r>
                        <a:rPr kumimoji="1" lang="ja-JP" altLang="en-US" sz="1400" b="1" dirty="0"/>
                        <a:t>自動化前</a:t>
                      </a:r>
                    </a:p>
                  </a:txBody>
                  <a:tcPr vert="eaVert" anchor="ctr">
                    <a:lnL>
                      <a:noFill/>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400" b="1" dirty="0"/>
                        <a:t>プロセス</a:t>
                      </a:r>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3514920171"/>
                  </a:ext>
                </a:extLst>
              </a:tr>
              <a:tr h="720000">
                <a:tc vMerge="1">
                  <a:txBody>
                    <a:bodyPr/>
                    <a:lstStyle/>
                    <a:p>
                      <a:endParaRPr kumimoji="1" lang="ja-JP" altLang="en-US" sz="1600" b="1" dirty="0"/>
                    </a:p>
                  </a:txBody>
                  <a:tcPr>
                    <a:lnL>
                      <a:noFill/>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400" b="1" dirty="0"/>
                        <a:t>成果物</a:t>
                      </a:r>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4067920"/>
                  </a:ext>
                </a:extLst>
              </a:tr>
              <a:tr h="864000">
                <a:tc rowSpan="2">
                  <a:txBody>
                    <a:bodyPr/>
                    <a:lstStyle/>
                    <a:p>
                      <a:pPr algn="ctr"/>
                      <a:r>
                        <a:rPr kumimoji="1" lang="ja-JP" altLang="en-US" sz="1400" b="1" dirty="0"/>
                        <a:t>自動化後</a:t>
                      </a:r>
                    </a:p>
                  </a:txBody>
                  <a:tcPr vert="eaVert" anchor="ctr">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kumimoji="1" lang="ja-JP" altLang="en-US" sz="1400" b="1" dirty="0"/>
                        <a:t>プロセス</a:t>
                      </a:r>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2716321206"/>
                  </a:ext>
                </a:extLst>
              </a:tr>
              <a:tr h="720000">
                <a:tc vMerge="1">
                  <a:txBody>
                    <a:bodyPr/>
                    <a:lstStyle/>
                    <a:p>
                      <a:endParaRPr kumimoji="1" lang="ja-JP" altLang="en-US" sz="1600" b="1" dirty="0"/>
                    </a:p>
                  </a:txBody>
                  <a:tcPr>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kumimoji="1" lang="ja-JP" altLang="en-US" sz="1400" b="1" dirty="0"/>
                        <a:t>成果物</a:t>
                      </a:r>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375170"/>
                  </a:ext>
                </a:extLst>
              </a:tr>
            </a:tbl>
          </a:graphicData>
        </a:graphic>
      </p:graphicFrame>
      <p:graphicFrame>
        <p:nvGraphicFramePr>
          <p:cNvPr id="271" name="表 270"/>
          <p:cNvGraphicFramePr>
            <a:graphicFrameLocks noGrp="1"/>
          </p:cNvGraphicFramePr>
          <p:nvPr/>
        </p:nvGraphicFramePr>
        <p:xfrm>
          <a:off x="405826" y="1340710"/>
          <a:ext cx="8614410" cy="1310640"/>
        </p:xfrm>
        <a:graphic>
          <a:graphicData uri="http://schemas.openxmlformats.org/drawingml/2006/table">
            <a:tbl>
              <a:tblPr>
                <a:tableStyleId>{93296810-A885-4BE3-A3E7-6D5BEEA58F35}</a:tableStyleId>
              </a:tblPr>
              <a:tblGrid>
                <a:gridCol w="1063943">
                  <a:extLst>
                    <a:ext uri="{9D8B030D-6E8A-4147-A177-3AD203B41FA5}">
                      <a16:colId xmlns:a16="http://schemas.microsoft.com/office/drawing/2014/main" val="3567959943"/>
                    </a:ext>
                  </a:extLst>
                </a:gridCol>
                <a:gridCol w="355917">
                  <a:extLst>
                    <a:ext uri="{9D8B030D-6E8A-4147-A177-3AD203B41FA5}">
                      <a16:colId xmlns:a16="http://schemas.microsoft.com/office/drawing/2014/main" val="3328790202"/>
                    </a:ext>
                  </a:extLst>
                </a:gridCol>
                <a:gridCol w="353696">
                  <a:extLst>
                    <a:ext uri="{9D8B030D-6E8A-4147-A177-3AD203B41FA5}">
                      <a16:colId xmlns:a16="http://schemas.microsoft.com/office/drawing/2014/main" val="4058008479"/>
                    </a:ext>
                  </a:extLst>
                </a:gridCol>
                <a:gridCol w="354330">
                  <a:extLst>
                    <a:ext uri="{9D8B030D-6E8A-4147-A177-3AD203B41FA5}">
                      <a16:colId xmlns:a16="http://schemas.microsoft.com/office/drawing/2014/main" val="2029921815"/>
                    </a:ext>
                  </a:extLst>
                </a:gridCol>
                <a:gridCol w="355917">
                  <a:extLst>
                    <a:ext uri="{9D8B030D-6E8A-4147-A177-3AD203B41FA5}">
                      <a16:colId xmlns:a16="http://schemas.microsoft.com/office/drawing/2014/main" val="1137867542"/>
                    </a:ext>
                  </a:extLst>
                </a:gridCol>
                <a:gridCol w="338455">
                  <a:extLst>
                    <a:ext uri="{9D8B030D-6E8A-4147-A177-3AD203B41FA5}">
                      <a16:colId xmlns:a16="http://schemas.microsoft.com/office/drawing/2014/main" val="2857131712"/>
                    </a:ext>
                  </a:extLst>
                </a:gridCol>
                <a:gridCol w="354330">
                  <a:extLst>
                    <a:ext uri="{9D8B030D-6E8A-4147-A177-3AD203B41FA5}">
                      <a16:colId xmlns:a16="http://schemas.microsoft.com/office/drawing/2014/main" val="967013745"/>
                    </a:ext>
                  </a:extLst>
                </a:gridCol>
                <a:gridCol w="365760">
                  <a:extLst>
                    <a:ext uri="{9D8B030D-6E8A-4147-A177-3AD203B41FA5}">
                      <a16:colId xmlns:a16="http://schemas.microsoft.com/office/drawing/2014/main" val="3074165518"/>
                    </a:ext>
                  </a:extLst>
                </a:gridCol>
                <a:gridCol w="365760">
                  <a:extLst>
                    <a:ext uri="{9D8B030D-6E8A-4147-A177-3AD203B41FA5}">
                      <a16:colId xmlns:a16="http://schemas.microsoft.com/office/drawing/2014/main" val="1303426779"/>
                    </a:ext>
                  </a:extLst>
                </a:gridCol>
                <a:gridCol w="365760">
                  <a:extLst>
                    <a:ext uri="{9D8B030D-6E8A-4147-A177-3AD203B41FA5}">
                      <a16:colId xmlns:a16="http://schemas.microsoft.com/office/drawing/2014/main" val="1308630539"/>
                    </a:ext>
                  </a:extLst>
                </a:gridCol>
                <a:gridCol w="365760">
                  <a:extLst>
                    <a:ext uri="{9D8B030D-6E8A-4147-A177-3AD203B41FA5}">
                      <a16:colId xmlns:a16="http://schemas.microsoft.com/office/drawing/2014/main" val="3702291708"/>
                    </a:ext>
                  </a:extLst>
                </a:gridCol>
                <a:gridCol w="365760">
                  <a:extLst>
                    <a:ext uri="{9D8B030D-6E8A-4147-A177-3AD203B41FA5}">
                      <a16:colId xmlns:a16="http://schemas.microsoft.com/office/drawing/2014/main" val="1491814366"/>
                    </a:ext>
                  </a:extLst>
                </a:gridCol>
                <a:gridCol w="365760">
                  <a:extLst>
                    <a:ext uri="{9D8B030D-6E8A-4147-A177-3AD203B41FA5}">
                      <a16:colId xmlns:a16="http://schemas.microsoft.com/office/drawing/2014/main" val="4025769555"/>
                    </a:ext>
                  </a:extLst>
                </a:gridCol>
                <a:gridCol w="365760">
                  <a:extLst>
                    <a:ext uri="{9D8B030D-6E8A-4147-A177-3AD203B41FA5}">
                      <a16:colId xmlns:a16="http://schemas.microsoft.com/office/drawing/2014/main" val="114787569"/>
                    </a:ext>
                  </a:extLst>
                </a:gridCol>
                <a:gridCol w="365760">
                  <a:extLst>
                    <a:ext uri="{9D8B030D-6E8A-4147-A177-3AD203B41FA5}">
                      <a16:colId xmlns:a16="http://schemas.microsoft.com/office/drawing/2014/main" val="2560194123"/>
                    </a:ext>
                  </a:extLst>
                </a:gridCol>
                <a:gridCol w="365760">
                  <a:extLst>
                    <a:ext uri="{9D8B030D-6E8A-4147-A177-3AD203B41FA5}">
                      <a16:colId xmlns:a16="http://schemas.microsoft.com/office/drawing/2014/main" val="1732437759"/>
                    </a:ext>
                  </a:extLst>
                </a:gridCol>
                <a:gridCol w="365760">
                  <a:extLst>
                    <a:ext uri="{9D8B030D-6E8A-4147-A177-3AD203B41FA5}">
                      <a16:colId xmlns:a16="http://schemas.microsoft.com/office/drawing/2014/main" val="2497066511"/>
                    </a:ext>
                  </a:extLst>
                </a:gridCol>
                <a:gridCol w="365760">
                  <a:extLst>
                    <a:ext uri="{9D8B030D-6E8A-4147-A177-3AD203B41FA5}">
                      <a16:colId xmlns:a16="http://schemas.microsoft.com/office/drawing/2014/main" val="1873265275"/>
                    </a:ext>
                  </a:extLst>
                </a:gridCol>
                <a:gridCol w="365760">
                  <a:extLst>
                    <a:ext uri="{9D8B030D-6E8A-4147-A177-3AD203B41FA5}">
                      <a16:colId xmlns:a16="http://schemas.microsoft.com/office/drawing/2014/main" val="1366960537"/>
                    </a:ext>
                  </a:extLst>
                </a:gridCol>
                <a:gridCol w="355917">
                  <a:extLst>
                    <a:ext uri="{9D8B030D-6E8A-4147-A177-3AD203B41FA5}">
                      <a16:colId xmlns:a16="http://schemas.microsoft.com/office/drawing/2014/main" val="3748828619"/>
                    </a:ext>
                  </a:extLst>
                </a:gridCol>
                <a:gridCol w="338455">
                  <a:extLst>
                    <a:ext uri="{9D8B030D-6E8A-4147-A177-3AD203B41FA5}">
                      <a16:colId xmlns:a16="http://schemas.microsoft.com/office/drawing/2014/main" val="4161475186"/>
                    </a:ext>
                  </a:extLst>
                </a:gridCol>
                <a:gridCol w="354330">
                  <a:extLst>
                    <a:ext uri="{9D8B030D-6E8A-4147-A177-3AD203B41FA5}">
                      <a16:colId xmlns:a16="http://schemas.microsoft.com/office/drawing/2014/main" val="1053590518"/>
                    </a:ext>
                  </a:extLst>
                </a:gridCol>
              </a:tblGrid>
              <a:tr h="216030">
                <a:tc rowSpan="2">
                  <a:txBody>
                    <a:bodyPr/>
                    <a:lstStyle/>
                    <a:p>
                      <a:endParaRPr kumimoji="1" lang="ja-JP" altLang="en-US"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1" dirty="0">
                          <a:solidFill>
                            <a:schemeClr val="bg1"/>
                          </a:solidFill>
                        </a:rPr>
                        <a:t>要件定義</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基本設計</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詳細設計</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運用設計</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製造</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テスト</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リリース</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469966047"/>
                  </a:ext>
                </a:extLst>
              </a:tr>
              <a:tr h="138310">
                <a:tc vMerge="1">
                  <a:txBody>
                    <a:bodyPr/>
                    <a:lstStyle/>
                    <a:p>
                      <a:endParaRPr kumimoji="1" lang="ja-JP" altLang="en-US" dirty="0"/>
                    </a:p>
                  </a:txBody>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extLst>
                  <a:ext uri="{0D108BD9-81ED-4DB2-BD59-A6C34878D82A}">
                    <a16:rowId xmlns:a16="http://schemas.microsoft.com/office/drawing/2014/main" val="3257369240"/>
                  </a:ext>
                </a:extLst>
              </a:tr>
              <a:tr h="176310">
                <a:tc>
                  <a:txBody>
                    <a:bodyPr/>
                    <a:lstStyle/>
                    <a:p>
                      <a:r>
                        <a:rPr kumimoji="1" lang="ja-JP" altLang="en-US" sz="1600" b="1" dirty="0"/>
                        <a:t>自動化前</a:t>
                      </a:r>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92609075"/>
                  </a:ext>
                </a:extLst>
              </a:tr>
              <a:tr h="225850">
                <a:tc>
                  <a:txBody>
                    <a:bodyPr/>
                    <a:lstStyle/>
                    <a:p>
                      <a:r>
                        <a:rPr kumimoji="1" lang="ja-JP" altLang="en-US" sz="1600" b="1" dirty="0"/>
                        <a:t>自動化後</a:t>
                      </a:r>
                      <a:endParaRPr kumimoji="1" lang="ja-JP" altLang="en-US" sz="1100" b="1" dirty="0"/>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05717213"/>
                  </a:ext>
                </a:extLst>
              </a:tr>
            </a:tbl>
          </a:graphicData>
        </a:graphic>
      </p:graphicFrame>
      <p:sp>
        <p:nvSpPr>
          <p:cNvPr id="226" name="角丸四角形 225"/>
          <p:cNvSpPr/>
          <p:nvPr/>
        </p:nvSpPr>
        <p:spPr bwMode="auto">
          <a:xfrm>
            <a:off x="9226557" y="1340710"/>
            <a:ext cx="2724793" cy="5112477"/>
          </a:xfrm>
          <a:prstGeom prst="roundRect">
            <a:avLst>
              <a:gd name="adj" fmla="val 6773"/>
            </a:avLst>
          </a:prstGeom>
          <a:solidFill>
            <a:schemeClr val="bg1">
              <a:lumMod val="95000"/>
            </a:schemeClr>
          </a:solidFill>
          <a:ln w="12700">
            <a:solidFill>
              <a:schemeClr val="bg1">
                <a:lumMod val="85000"/>
              </a:schemeClr>
            </a:solidFill>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ja-JP" altLang="en-US" dirty="0">
                <a:latin typeface="+mn-ea"/>
              </a:rPr>
              <a:t>要件の確認の段階で、自動化の適用範囲等について検討を行い、合意を取る必要がある。その検討分として</a:t>
            </a:r>
            <a:r>
              <a:rPr lang="en-US" altLang="ja-JP" dirty="0">
                <a:latin typeface="+mn-ea"/>
              </a:rPr>
              <a:t>C</a:t>
            </a:r>
            <a:r>
              <a:rPr lang="ja-JP" altLang="en-US" dirty="0">
                <a:latin typeface="+mn-ea"/>
              </a:rPr>
              <a:t>と</a:t>
            </a:r>
            <a:r>
              <a:rPr lang="en-US" altLang="ja-JP" dirty="0">
                <a:latin typeface="+mn-ea"/>
              </a:rPr>
              <a:t>D</a:t>
            </a:r>
            <a:r>
              <a:rPr lang="ja-JP" altLang="en-US" dirty="0">
                <a:latin typeface="+mn-ea"/>
              </a:rPr>
              <a:t>が増加する。</a:t>
            </a:r>
          </a:p>
        </p:txBody>
      </p:sp>
      <p:sp>
        <p:nvSpPr>
          <p:cNvPr id="4" name="テキスト ボックス 3"/>
          <p:cNvSpPr txBox="1"/>
          <p:nvPr/>
        </p:nvSpPr>
        <p:spPr>
          <a:xfrm>
            <a:off x="9187934" y="1013899"/>
            <a:ext cx="697627" cy="400110"/>
          </a:xfrm>
          <a:prstGeom prst="rect">
            <a:avLst/>
          </a:prstGeom>
          <a:noFill/>
        </p:spPr>
        <p:txBody>
          <a:bodyPr wrap="none" rtlCol="0">
            <a:spAutoFit/>
          </a:bodyPr>
          <a:lstStyle/>
          <a:p>
            <a:r>
              <a:rPr lang="ja-JP" altLang="en-US" sz="2000" b="1" dirty="0"/>
              <a:t>解説</a:t>
            </a:r>
            <a:endParaRPr kumimoji="1" lang="ja-JP" altLang="en-US" sz="2000" b="1" dirty="0"/>
          </a:p>
        </p:txBody>
      </p:sp>
      <p:grpSp>
        <p:nvGrpSpPr>
          <p:cNvPr id="284" name="グループ化 283"/>
          <p:cNvGrpSpPr/>
          <p:nvPr/>
        </p:nvGrpSpPr>
        <p:grpSpPr>
          <a:xfrm>
            <a:off x="3296582" y="3284980"/>
            <a:ext cx="1809222" cy="1194124"/>
            <a:chOff x="5884207" y="4971256"/>
            <a:chExt cx="1809222" cy="1194124"/>
          </a:xfrm>
        </p:grpSpPr>
        <p:grpSp>
          <p:nvGrpSpPr>
            <p:cNvPr id="285" name="グループ化 284"/>
            <p:cNvGrpSpPr/>
            <p:nvPr/>
          </p:nvGrpSpPr>
          <p:grpSpPr>
            <a:xfrm>
              <a:off x="5931768" y="5202599"/>
              <a:ext cx="1761661" cy="962781"/>
              <a:chOff x="3575650" y="3645030"/>
              <a:chExt cx="1761661" cy="962781"/>
            </a:xfrm>
          </p:grpSpPr>
          <p:cxnSp>
            <p:nvCxnSpPr>
              <p:cNvPr id="287" name="直線矢印コネクタ 286"/>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292" name="グループ化 291"/>
              <p:cNvGrpSpPr/>
              <p:nvPr/>
            </p:nvGrpSpPr>
            <p:grpSpPr>
              <a:xfrm>
                <a:off x="3575650" y="3645030"/>
                <a:ext cx="1441011" cy="962781"/>
                <a:chOff x="3859824" y="3656220"/>
                <a:chExt cx="1441011" cy="962781"/>
              </a:xfrm>
            </p:grpSpPr>
            <p:sp>
              <p:nvSpPr>
                <p:cNvPr id="293" name="角丸四角形 292"/>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a:t>要件の確認</a:t>
                  </a:r>
                </a:p>
              </p:txBody>
            </p:sp>
            <p:sp>
              <p:nvSpPr>
                <p:cNvPr id="294" name="テキスト ボックス 293"/>
                <p:cNvSpPr txBox="1"/>
                <p:nvPr/>
              </p:nvSpPr>
              <p:spPr>
                <a:xfrm>
                  <a:off x="3859882" y="4342002"/>
                  <a:ext cx="1261884" cy="276999"/>
                </a:xfrm>
                <a:prstGeom prst="rect">
                  <a:avLst/>
                </a:prstGeom>
                <a:noFill/>
              </p:spPr>
              <p:txBody>
                <a:bodyPr wrap="none" rtlCol="0">
                  <a:spAutoFit/>
                </a:bodyPr>
                <a:lstStyle/>
                <a:p>
                  <a:r>
                    <a:rPr kumimoji="1" lang="ja-JP" altLang="en-US" sz="1200" b="1" dirty="0"/>
                    <a:t>・</a:t>
                  </a:r>
                  <a:r>
                    <a:rPr lang="ja-JP" altLang="en-US" sz="1200" b="1" dirty="0"/>
                    <a:t>要件のリスト</a:t>
                  </a:r>
                  <a:endParaRPr kumimoji="1" lang="ja-JP" altLang="en-US" sz="1200" b="1" dirty="0"/>
                </a:p>
              </p:txBody>
            </p:sp>
          </p:grpSp>
        </p:grpSp>
        <p:sp>
          <p:nvSpPr>
            <p:cNvPr id="286" name="テキスト ボックス 285"/>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cxnSp>
        <p:nvCxnSpPr>
          <p:cNvPr id="445" name="直線矢印コネクタ 444"/>
          <p:cNvCxnSpPr/>
          <p:nvPr/>
        </p:nvCxnSpPr>
        <p:spPr bwMode="auto">
          <a:xfrm>
            <a:off x="2999570" y="3756899"/>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46" name="グループ化 445"/>
          <p:cNvGrpSpPr/>
          <p:nvPr/>
        </p:nvGrpSpPr>
        <p:grpSpPr>
          <a:xfrm>
            <a:off x="5168842" y="3284980"/>
            <a:ext cx="1809222" cy="1194124"/>
            <a:chOff x="5884207" y="4971256"/>
            <a:chExt cx="1809222" cy="1194124"/>
          </a:xfrm>
        </p:grpSpPr>
        <p:grpSp>
          <p:nvGrpSpPr>
            <p:cNvPr id="447" name="グループ化 446"/>
            <p:cNvGrpSpPr/>
            <p:nvPr/>
          </p:nvGrpSpPr>
          <p:grpSpPr>
            <a:xfrm>
              <a:off x="5931768" y="5202599"/>
              <a:ext cx="1761661" cy="962781"/>
              <a:chOff x="3575650" y="3645030"/>
              <a:chExt cx="1761661" cy="962781"/>
            </a:xfrm>
          </p:grpSpPr>
          <p:cxnSp>
            <p:nvCxnSpPr>
              <p:cNvPr id="449" name="直線矢印コネクタ 448"/>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50" name="グループ化 449"/>
              <p:cNvGrpSpPr/>
              <p:nvPr/>
            </p:nvGrpSpPr>
            <p:grpSpPr>
              <a:xfrm>
                <a:off x="3575650" y="3645030"/>
                <a:ext cx="1441011" cy="962781"/>
                <a:chOff x="3859824" y="3656220"/>
                <a:chExt cx="1441011" cy="962781"/>
              </a:xfrm>
            </p:grpSpPr>
            <p:sp>
              <p:nvSpPr>
                <p:cNvPr id="451" name="角丸四角形 450"/>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a:t>要件定義書の作成</a:t>
                  </a:r>
                </a:p>
              </p:txBody>
            </p:sp>
            <p:sp>
              <p:nvSpPr>
                <p:cNvPr id="452" name="テキスト ボックス 451"/>
                <p:cNvSpPr txBox="1"/>
                <p:nvPr/>
              </p:nvSpPr>
              <p:spPr>
                <a:xfrm>
                  <a:off x="3859882" y="4342002"/>
                  <a:ext cx="1107996" cy="276999"/>
                </a:xfrm>
                <a:prstGeom prst="rect">
                  <a:avLst/>
                </a:prstGeom>
                <a:noFill/>
              </p:spPr>
              <p:txBody>
                <a:bodyPr wrap="none" rtlCol="0">
                  <a:spAutoFit/>
                </a:bodyPr>
                <a:lstStyle/>
                <a:p>
                  <a:r>
                    <a:rPr kumimoji="1" lang="ja-JP" altLang="en-US" sz="1200" b="1" dirty="0"/>
                    <a:t>・要件定義書</a:t>
                  </a:r>
                </a:p>
              </p:txBody>
            </p:sp>
          </p:grpSp>
        </p:grpSp>
        <p:sp>
          <p:nvSpPr>
            <p:cNvPr id="448" name="テキスト ボックス 447"/>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grpSp>
        <p:nvGrpSpPr>
          <p:cNvPr id="5" name="グループ化 4"/>
          <p:cNvGrpSpPr/>
          <p:nvPr/>
        </p:nvGrpSpPr>
        <p:grpSpPr>
          <a:xfrm>
            <a:off x="4325935" y="2900916"/>
            <a:ext cx="4650465" cy="307777"/>
            <a:chOff x="4295750" y="2857879"/>
            <a:chExt cx="4650465" cy="307777"/>
          </a:xfrm>
        </p:grpSpPr>
        <p:grpSp>
          <p:nvGrpSpPr>
            <p:cNvPr id="143" name="グループ化 142"/>
            <p:cNvGrpSpPr/>
            <p:nvPr/>
          </p:nvGrpSpPr>
          <p:grpSpPr>
            <a:xfrm>
              <a:off x="4854842" y="2868149"/>
              <a:ext cx="1123035" cy="261610"/>
              <a:chOff x="4151730" y="5154945"/>
              <a:chExt cx="1123035" cy="261610"/>
            </a:xfrm>
          </p:grpSpPr>
          <p:sp>
            <p:nvSpPr>
              <p:cNvPr id="144" name="テキスト ボックス 143"/>
              <p:cNvSpPr txBox="1"/>
              <p:nvPr/>
            </p:nvSpPr>
            <p:spPr>
              <a:xfrm>
                <a:off x="4151730" y="5154945"/>
                <a:ext cx="748923" cy="261610"/>
              </a:xfrm>
              <a:prstGeom prst="rect">
                <a:avLst/>
              </a:prstGeom>
              <a:noFill/>
            </p:spPr>
            <p:txBody>
              <a:bodyPr wrap="none" rtlCol="0">
                <a:spAutoFit/>
              </a:bodyPr>
              <a:lstStyle/>
              <a:p>
                <a:r>
                  <a:rPr lang="ja-JP" altLang="en-US" sz="1100" dirty="0"/>
                  <a:t>変更なし</a:t>
                </a:r>
                <a:endParaRPr kumimoji="1" lang="ja-JP" altLang="en-US" sz="1100" dirty="0"/>
              </a:p>
            </p:txBody>
          </p:sp>
          <p:sp>
            <p:nvSpPr>
              <p:cNvPr id="145" name="角丸四角形 144"/>
              <p:cNvSpPr/>
              <p:nvPr/>
            </p:nvSpPr>
            <p:spPr bwMode="auto">
              <a:xfrm>
                <a:off x="4842765" y="5170997"/>
                <a:ext cx="432000" cy="196592"/>
              </a:xfrm>
              <a:prstGeom prst="roundRect">
                <a:avLst/>
              </a:prstGeom>
              <a:solidFill>
                <a:schemeClr val="bg1"/>
              </a:solidFill>
              <a:ln w="25400" cap="flat" cmpd="sng" algn="ctr">
                <a:solidFill>
                  <a:schemeClr val="tx1"/>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t>作業名</a:t>
                </a:r>
              </a:p>
            </p:txBody>
          </p:sp>
        </p:grpSp>
        <p:grpSp>
          <p:nvGrpSpPr>
            <p:cNvPr id="146" name="グループ化 145"/>
            <p:cNvGrpSpPr/>
            <p:nvPr/>
          </p:nvGrpSpPr>
          <p:grpSpPr>
            <a:xfrm>
              <a:off x="6024776" y="2868149"/>
              <a:ext cx="1114500" cy="261610"/>
              <a:chOff x="4151730" y="5154945"/>
              <a:chExt cx="1114500" cy="261610"/>
            </a:xfrm>
          </p:grpSpPr>
          <p:sp>
            <p:nvSpPr>
              <p:cNvPr id="147" name="テキスト ボックス 146"/>
              <p:cNvSpPr txBox="1"/>
              <p:nvPr/>
            </p:nvSpPr>
            <p:spPr>
              <a:xfrm>
                <a:off x="4151730" y="5154945"/>
                <a:ext cx="748923" cy="261610"/>
              </a:xfrm>
              <a:prstGeom prst="rect">
                <a:avLst/>
              </a:prstGeom>
              <a:noFill/>
            </p:spPr>
            <p:txBody>
              <a:bodyPr wrap="none" rtlCol="0">
                <a:spAutoFit/>
              </a:bodyPr>
              <a:lstStyle/>
              <a:p>
                <a:r>
                  <a:rPr lang="ja-JP" altLang="en-US" sz="1100" dirty="0"/>
                  <a:t>変更あり</a:t>
                </a:r>
                <a:endParaRPr kumimoji="1" lang="ja-JP" altLang="en-US" sz="1100" dirty="0"/>
              </a:p>
            </p:txBody>
          </p:sp>
          <p:sp>
            <p:nvSpPr>
              <p:cNvPr id="148" name="角丸四角形 147"/>
              <p:cNvSpPr/>
              <p:nvPr/>
            </p:nvSpPr>
            <p:spPr bwMode="auto">
              <a:xfrm>
                <a:off x="4834230" y="5170997"/>
                <a:ext cx="432000" cy="196592"/>
              </a:xfrm>
              <a:prstGeom prst="roundRect">
                <a:avLst/>
              </a:prstGeom>
              <a:solidFill>
                <a:schemeClr val="accent3">
                  <a:lumMod val="10000"/>
                  <a:lumOff val="90000"/>
                </a:schemeClr>
              </a:solidFill>
              <a:ln w="25400" cap="flat" cmpd="sng" algn="ctr">
                <a:solidFill>
                  <a:schemeClr val="accent3">
                    <a:lumMod val="90000"/>
                    <a:lumOff val="10000"/>
                  </a:schemeClr>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solidFill>
                      <a:schemeClr val="accent3">
                        <a:lumMod val="90000"/>
                        <a:lumOff val="10000"/>
                      </a:schemeClr>
                    </a:solidFill>
                  </a:rPr>
                  <a:t>作業名</a:t>
                </a:r>
              </a:p>
            </p:txBody>
          </p:sp>
        </p:grpSp>
        <p:grpSp>
          <p:nvGrpSpPr>
            <p:cNvPr id="149" name="グループ化 148"/>
            <p:cNvGrpSpPr/>
            <p:nvPr/>
          </p:nvGrpSpPr>
          <p:grpSpPr>
            <a:xfrm>
              <a:off x="7184995" y="2871276"/>
              <a:ext cx="859625" cy="261610"/>
              <a:chOff x="4151730" y="5154945"/>
              <a:chExt cx="859625" cy="261610"/>
            </a:xfrm>
          </p:grpSpPr>
          <p:sp>
            <p:nvSpPr>
              <p:cNvPr id="150" name="テキスト ボックス 149"/>
              <p:cNvSpPr txBox="1"/>
              <p:nvPr/>
            </p:nvSpPr>
            <p:spPr>
              <a:xfrm>
                <a:off x="4151730" y="5154945"/>
                <a:ext cx="466794" cy="261610"/>
              </a:xfrm>
              <a:prstGeom prst="rect">
                <a:avLst/>
              </a:prstGeom>
              <a:noFill/>
            </p:spPr>
            <p:txBody>
              <a:bodyPr wrap="none" rtlCol="0">
                <a:spAutoFit/>
              </a:bodyPr>
              <a:lstStyle/>
              <a:p>
                <a:r>
                  <a:rPr lang="ja-JP" altLang="en-US" sz="1100" dirty="0"/>
                  <a:t>追加</a:t>
                </a:r>
                <a:endParaRPr kumimoji="1" lang="ja-JP" altLang="en-US" sz="1100" dirty="0"/>
              </a:p>
            </p:txBody>
          </p:sp>
          <p:sp>
            <p:nvSpPr>
              <p:cNvPr id="151" name="角丸四角形 150"/>
              <p:cNvSpPr/>
              <p:nvPr/>
            </p:nvSpPr>
            <p:spPr bwMode="auto">
              <a:xfrm>
                <a:off x="4579355" y="5170997"/>
                <a:ext cx="432000" cy="196592"/>
              </a:xfrm>
              <a:prstGeom prst="roundRect">
                <a:avLst/>
              </a:prstGeom>
              <a:solidFill>
                <a:schemeClr val="accent2">
                  <a:lumMod val="20000"/>
                  <a:lumOff val="80000"/>
                </a:schemeClr>
              </a:solidFill>
              <a:ln w="25400" cap="flat" cmpd="sng" algn="ctr">
                <a:solidFill>
                  <a:schemeClr val="accent2">
                    <a:lumMod val="75000"/>
                  </a:schemeClr>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solidFill>
                      <a:schemeClr val="accent2">
                        <a:lumMod val="75000"/>
                      </a:schemeClr>
                    </a:solidFill>
                  </a:rPr>
                  <a:t>作業名</a:t>
                </a:r>
              </a:p>
            </p:txBody>
          </p:sp>
        </p:grpSp>
        <p:grpSp>
          <p:nvGrpSpPr>
            <p:cNvPr id="152" name="グループ化 151"/>
            <p:cNvGrpSpPr/>
            <p:nvPr/>
          </p:nvGrpSpPr>
          <p:grpSpPr>
            <a:xfrm>
              <a:off x="8085849" y="2869897"/>
              <a:ext cx="860366" cy="261610"/>
              <a:chOff x="4151730" y="5154945"/>
              <a:chExt cx="860366" cy="261610"/>
            </a:xfrm>
          </p:grpSpPr>
          <p:sp>
            <p:nvSpPr>
              <p:cNvPr id="153" name="テキスト ボックス 152"/>
              <p:cNvSpPr txBox="1"/>
              <p:nvPr/>
            </p:nvSpPr>
            <p:spPr>
              <a:xfrm>
                <a:off x="4151730" y="5154945"/>
                <a:ext cx="466794" cy="261610"/>
              </a:xfrm>
              <a:prstGeom prst="rect">
                <a:avLst/>
              </a:prstGeom>
              <a:noFill/>
            </p:spPr>
            <p:txBody>
              <a:bodyPr wrap="none" rtlCol="0">
                <a:spAutoFit/>
              </a:bodyPr>
              <a:lstStyle/>
              <a:p>
                <a:r>
                  <a:rPr lang="ja-JP" altLang="en-US" sz="1100" dirty="0"/>
                  <a:t>消滅</a:t>
                </a:r>
                <a:endParaRPr kumimoji="1" lang="ja-JP" altLang="en-US" sz="1100" dirty="0"/>
              </a:p>
            </p:txBody>
          </p:sp>
          <p:sp>
            <p:nvSpPr>
              <p:cNvPr id="154" name="角丸四角形 153"/>
              <p:cNvSpPr/>
              <p:nvPr/>
            </p:nvSpPr>
            <p:spPr bwMode="auto">
              <a:xfrm>
                <a:off x="4580096" y="5170997"/>
                <a:ext cx="432000" cy="196592"/>
              </a:xfrm>
              <a:prstGeom prst="roundRect">
                <a:avLst/>
              </a:prstGeom>
              <a:solidFill>
                <a:schemeClr val="bg1"/>
              </a:solidFill>
              <a:ln w="25400" cap="flat" cmpd="sng" algn="ctr">
                <a:solidFill>
                  <a:schemeClr val="bg1">
                    <a:lumMod val="85000"/>
                  </a:schemeClr>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solidFill>
                      <a:schemeClr val="bg1">
                        <a:lumMod val="85000"/>
                      </a:schemeClr>
                    </a:solidFill>
                  </a:rPr>
                  <a:t>作業名</a:t>
                </a:r>
              </a:p>
            </p:txBody>
          </p:sp>
        </p:grpSp>
        <p:sp>
          <p:nvSpPr>
            <p:cNvPr id="155" name="テキスト ボックス 154"/>
            <p:cNvSpPr txBox="1"/>
            <p:nvPr/>
          </p:nvSpPr>
          <p:spPr>
            <a:xfrm>
              <a:off x="4295750" y="2857879"/>
              <a:ext cx="723275" cy="307777"/>
            </a:xfrm>
            <a:prstGeom prst="rect">
              <a:avLst/>
            </a:prstGeom>
            <a:noFill/>
          </p:spPr>
          <p:txBody>
            <a:bodyPr wrap="none" rtlCol="0">
              <a:spAutoFit/>
            </a:bodyPr>
            <a:lstStyle/>
            <a:p>
              <a:r>
                <a:rPr lang="ja-JP" altLang="en-US" sz="1400" b="1" dirty="0"/>
                <a:t>凡例：</a:t>
              </a:r>
              <a:endParaRPr kumimoji="1" lang="ja-JP" altLang="en-US" sz="1400" b="1" dirty="0"/>
            </a:p>
          </p:txBody>
        </p:sp>
      </p:grpSp>
      <p:grpSp>
        <p:nvGrpSpPr>
          <p:cNvPr id="160" name="グループ化 159"/>
          <p:cNvGrpSpPr/>
          <p:nvPr/>
        </p:nvGrpSpPr>
        <p:grpSpPr>
          <a:xfrm>
            <a:off x="3344143" y="4878223"/>
            <a:ext cx="1925056" cy="1378790"/>
            <a:chOff x="5884207" y="4971256"/>
            <a:chExt cx="1925056" cy="1378790"/>
          </a:xfrm>
        </p:grpSpPr>
        <p:grpSp>
          <p:nvGrpSpPr>
            <p:cNvPr id="161" name="グループ化 160"/>
            <p:cNvGrpSpPr/>
            <p:nvPr/>
          </p:nvGrpSpPr>
          <p:grpSpPr>
            <a:xfrm>
              <a:off x="5931768" y="5202599"/>
              <a:ext cx="1877495" cy="1147447"/>
              <a:chOff x="3575650" y="3645030"/>
              <a:chExt cx="1877495" cy="1147447"/>
            </a:xfrm>
          </p:grpSpPr>
          <p:cxnSp>
            <p:nvCxnSpPr>
              <p:cNvPr id="163" name="直線矢印コネクタ 162"/>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64" name="グループ化 163"/>
              <p:cNvGrpSpPr/>
              <p:nvPr/>
            </p:nvGrpSpPr>
            <p:grpSpPr>
              <a:xfrm>
                <a:off x="3575650" y="3645030"/>
                <a:ext cx="1877495" cy="1147447"/>
                <a:chOff x="3859824" y="3656220"/>
                <a:chExt cx="1877495" cy="1147447"/>
              </a:xfrm>
            </p:grpSpPr>
            <p:sp>
              <p:nvSpPr>
                <p:cNvPr id="165" name="角丸四角形 164"/>
                <p:cNvSpPr/>
                <p:nvPr/>
              </p:nvSpPr>
              <p:spPr bwMode="auto">
                <a:xfrm>
                  <a:off x="3859824" y="3656220"/>
                  <a:ext cx="1441011" cy="505685"/>
                </a:xfrm>
                <a:prstGeom prst="roundRect">
                  <a:avLst/>
                </a:prstGeom>
                <a:solidFill>
                  <a:schemeClr val="accent3">
                    <a:lumMod val="10000"/>
                    <a:lumOff val="90000"/>
                  </a:schemeClr>
                </a:solidFill>
                <a:ln w="25400" cap="flat" cmpd="sng" algn="ctr">
                  <a:solidFill>
                    <a:schemeClr val="accent3">
                      <a:lumMod val="90000"/>
                      <a:lumOff val="10000"/>
                    </a:schemeClr>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a:solidFill>
                        <a:schemeClr val="accent3">
                          <a:lumMod val="90000"/>
                          <a:lumOff val="10000"/>
                        </a:schemeClr>
                      </a:solidFill>
                    </a:rPr>
                    <a:t>要件の確認</a:t>
                  </a:r>
                  <a:endParaRPr lang="en-US" altLang="ja-JP" sz="1200" b="1" dirty="0">
                    <a:solidFill>
                      <a:schemeClr val="accent3">
                        <a:lumMod val="90000"/>
                        <a:lumOff val="10000"/>
                      </a:schemeClr>
                    </a:solidFill>
                  </a:endParaRPr>
                </a:p>
                <a:p>
                  <a:pPr algn="ctr"/>
                  <a:r>
                    <a:rPr lang="en-US" altLang="ja-JP" sz="1200" b="1" dirty="0">
                      <a:solidFill>
                        <a:schemeClr val="accent3">
                          <a:lumMod val="90000"/>
                          <a:lumOff val="10000"/>
                        </a:schemeClr>
                      </a:solidFill>
                    </a:rPr>
                    <a:t>(</a:t>
                  </a:r>
                  <a:r>
                    <a:rPr lang="ja-JP" altLang="en-US" sz="1200" b="1" dirty="0">
                      <a:solidFill>
                        <a:schemeClr val="accent3">
                          <a:lumMod val="90000"/>
                          <a:lumOff val="10000"/>
                        </a:schemeClr>
                      </a:solidFill>
                    </a:rPr>
                    <a:t>自動化適用の検討</a:t>
                  </a:r>
                  <a:r>
                    <a:rPr lang="en-US" altLang="ja-JP" sz="1200" b="1" dirty="0">
                      <a:solidFill>
                        <a:schemeClr val="accent3">
                          <a:lumMod val="90000"/>
                          <a:lumOff val="10000"/>
                        </a:schemeClr>
                      </a:solidFill>
                    </a:rPr>
                    <a:t>)</a:t>
                  </a:r>
                  <a:endParaRPr lang="ja-JP" altLang="en-US" sz="1200" b="1" dirty="0">
                    <a:solidFill>
                      <a:schemeClr val="accent3">
                        <a:lumMod val="90000"/>
                        <a:lumOff val="10000"/>
                      </a:schemeClr>
                    </a:solidFill>
                  </a:endParaRPr>
                </a:p>
              </p:txBody>
            </p:sp>
            <p:sp>
              <p:nvSpPr>
                <p:cNvPr id="166" name="テキスト ボックス 165"/>
                <p:cNvSpPr txBox="1"/>
                <p:nvPr/>
              </p:nvSpPr>
              <p:spPr>
                <a:xfrm>
                  <a:off x="3859882" y="4342002"/>
                  <a:ext cx="1877437" cy="461665"/>
                </a:xfrm>
                <a:prstGeom prst="rect">
                  <a:avLst/>
                </a:prstGeom>
                <a:noFill/>
              </p:spPr>
              <p:txBody>
                <a:bodyPr wrap="none" rtlCol="0">
                  <a:spAutoFit/>
                </a:bodyPr>
                <a:lstStyle/>
                <a:p>
                  <a:r>
                    <a:rPr kumimoji="1" lang="ja-JP" altLang="en-US" sz="1200" b="1" dirty="0"/>
                    <a:t>・</a:t>
                  </a:r>
                  <a:r>
                    <a:rPr lang="ja-JP" altLang="en-US" sz="1200" b="1" dirty="0"/>
                    <a:t>要件のリスト</a:t>
                  </a:r>
                  <a:endParaRPr lang="en-US" altLang="ja-JP" sz="1200" b="1" dirty="0"/>
                </a:p>
                <a:p>
                  <a:r>
                    <a:rPr kumimoji="1" lang="ja-JP" altLang="en-US" sz="1200" b="1" dirty="0">
                      <a:solidFill>
                        <a:schemeClr val="accent3">
                          <a:lumMod val="90000"/>
                          <a:lumOff val="10000"/>
                        </a:schemeClr>
                      </a:solidFill>
                    </a:rPr>
                    <a:t>・自動化適用の検討結果</a:t>
                  </a:r>
                </a:p>
              </p:txBody>
            </p:sp>
          </p:grpSp>
        </p:grpSp>
        <p:sp>
          <p:nvSpPr>
            <p:cNvPr id="162" name="テキスト ボックス 161"/>
            <p:cNvSpPr txBox="1"/>
            <p:nvPr/>
          </p:nvSpPr>
          <p:spPr>
            <a:xfrm>
              <a:off x="5884207" y="4971256"/>
              <a:ext cx="1191352" cy="307777"/>
            </a:xfrm>
            <a:prstGeom prst="rect">
              <a:avLst/>
            </a:prstGeom>
            <a:noFill/>
          </p:spPr>
          <p:txBody>
            <a:bodyPr wrap="none" rtlCol="0">
              <a:spAutoFit/>
            </a:bodyPr>
            <a:lstStyle/>
            <a:p>
              <a:r>
                <a:rPr kumimoji="1" lang="en-US" altLang="ja-JP" sz="1400" dirty="0"/>
                <a:t>&lt;</a:t>
              </a:r>
              <a:r>
                <a:rPr kumimoji="1" lang="ja-JP" altLang="en-US" sz="1400" dirty="0"/>
                <a:t>変更あり</a:t>
              </a:r>
              <a:r>
                <a:rPr kumimoji="1" lang="en-US" altLang="ja-JP" sz="1400" dirty="0"/>
                <a:t>&gt;</a:t>
              </a:r>
              <a:endParaRPr kumimoji="1" lang="ja-JP" altLang="en-US" sz="1400" dirty="0"/>
            </a:p>
          </p:txBody>
        </p:sp>
      </p:grpSp>
      <p:cxnSp>
        <p:nvCxnSpPr>
          <p:cNvPr id="167" name="直線矢印コネクタ 166"/>
          <p:cNvCxnSpPr/>
          <p:nvPr/>
        </p:nvCxnSpPr>
        <p:spPr bwMode="auto">
          <a:xfrm>
            <a:off x="3047131" y="535014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68" name="グループ化 167"/>
          <p:cNvGrpSpPr/>
          <p:nvPr/>
        </p:nvGrpSpPr>
        <p:grpSpPr>
          <a:xfrm>
            <a:off x="5216403" y="4878223"/>
            <a:ext cx="1809222" cy="1194124"/>
            <a:chOff x="5884207" y="4971256"/>
            <a:chExt cx="1809222" cy="1194124"/>
          </a:xfrm>
        </p:grpSpPr>
        <p:grpSp>
          <p:nvGrpSpPr>
            <p:cNvPr id="169" name="グループ化 168"/>
            <p:cNvGrpSpPr/>
            <p:nvPr/>
          </p:nvGrpSpPr>
          <p:grpSpPr>
            <a:xfrm>
              <a:off x="5931768" y="5202599"/>
              <a:ext cx="1761661" cy="962781"/>
              <a:chOff x="3575650" y="3645030"/>
              <a:chExt cx="1761661" cy="962781"/>
            </a:xfrm>
          </p:grpSpPr>
          <p:cxnSp>
            <p:nvCxnSpPr>
              <p:cNvPr id="171" name="直線矢印コネクタ 170"/>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72" name="グループ化 171"/>
              <p:cNvGrpSpPr/>
              <p:nvPr/>
            </p:nvGrpSpPr>
            <p:grpSpPr>
              <a:xfrm>
                <a:off x="3575650" y="3645030"/>
                <a:ext cx="1441011" cy="962781"/>
                <a:chOff x="3859824" y="3656220"/>
                <a:chExt cx="1441011" cy="962781"/>
              </a:xfrm>
            </p:grpSpPr>
            <p:sp>
              <p:nvSpPr>
                <p:cNvPr id="173" name="角丸四角形 172"/>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a:t>要件定義書の作成</a:t>
                  </a:r>
                </a:p>
              </p:txBody>
            </p:sp>
            <p:sp>
              <p:nvSpPr>
                <p:cNvPr id="174" name="テキスト ボックス 173"/>
                <p:cNvSpPr txBox="1"/>
                <p:nvPr/>
              </p:nvSpPr>
              <p:spPr>
                <a:xfrm>
                  <a:off x="3859882" y="4342002"/>
                  <a:ext cx="1107996" cy="276999"/>
                </a:xfrm>
                <a:prstGeom prst="rect">
                  <a:avLst/>
                </a:prstGeom>
                <a:noFill/>
              </p:spPr>
              <p:txBody>
                <a:bodyPr wrap="none" rtlCol="0">
                  <a:spAutoFit/>
                </a:bodyPr>
                <a:lstStyle/>
                <a:p>
                  <a:r>
                    <a:rPr kumimoji="1" lang="ja-JP" altLang="en-US" sz="1200" b="1" dirty="0"/>
                    <a:t>・要件定義書</a:t>
                  </a:r>
                </a:p>
              </p:txBody>
            </p:sp>
          </p:grpSp>
        </p:grpSp>
        <p:sp>
          <p:nvSpPr>
            <p:cNvPr id="170" name="テキスト ボックス 169"/>
            <p:cNvSpPr txBox="1"/>
            <p:nvPr/>
          </p:nvSpPr>
          <p:spPr>
            <a:xfrm>
              <a:off x="5884207" y="4971256"/>
              <a:ext cx="1191352" cy="307777"/>
            </a:xfrm>
            <a:prstGeom prst="rect">
              <a:avLst/>
            </a:prstGeom>
            <a:noFill/>
          </p:spPr>
          <p:txBody>
            <a:bodyPr wrap="none" rtlCol="0">
              <a:spAutoFit/>
            </a:bodyPr>
            <a:lstStyle/>
            <a:p>
              <a:r>
                <a:rPr kumimoji="1" lang="en-US" altLang="ja-JP" sz="1400" dirty="0"/>
                <a:t>&lt;</a:t>
              </a:r>
              <a:r>
                <a:rPr kumimoji="1" lang="ja-JP" altLang="en-US" sz="1400" dirty="0"/>
                <a:t>変更なし</a:t>
              </a:r>
              <a:r>
                <a:rPr kumimoji="1" lang="en-US" altLang="ja-JP" sz="1400" dirty="0"/>
                <a:t>&gt;</a:t>
              </a:r>
              <a:endParaRPr kumimoji="1" lang="ja-JP" altLang="en-US" sz="1400" dirty="0"/>
            </a:p>
          </p:txBody>
        </p:sp>
      </p:grpSp>
      <p:grpSp>
        <p:nvGrpSpPr>
          <p:cNvPr id="52" name="グループ化 51"/>
          <p:cNvGrpSpPr/>
          <p:nvPr/>
        </p:nvGrpSpPr>
        <p:grpSpPr>
          <a:xfrm>
            <a:off x="1550412" y="2368925"/>
            <a:ext cx="220013" cy="220228"/>
            <a:chOff x="3286729" y="2128421"/>
            <a:chExt cx="678044" cy="678705"/>
          </a:xfrm>
        </p:grpSpPr>
        <p:sp>
          <p:nvSpPr>
            <p:cNvPr id="53" name="楕円 52"/>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4" name="楕円 53"/>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5" name="フリーフォーム 5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56" name="グループ化 55"/>
          <p:cNvGrpSpPr/>
          <p:nvPr/>
        </p:nvGrpSpPr>
        <p:grpSpPr>
          <a:xfrm>
            <a:off x="1548320" y="2002354"/>
            <a:ext cx="220013" cy="220228"/>
            <a:chOff x="3286729" y="2128421"/>
            <a:chExt cx="678044" cy="678705"/>
          </a:xfrm>
        </p:grpSpPr>
        <p:sp>
          <p:nvSpPr>
            <p:cNvPr id="57" name="楕円 56"/>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8" name="楕円 57"/>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9" name="フリーフォーム 5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64" name="グループ化 63"/>
          <p:cNvGrpSpPr/>
          <p:nvPr/>
        </p:nvGrpSpPr>
        <p:grpSpPr>
          <a:xfrm>
            <a:off x="1903185" y="2002713"/>
            <a:ext cx="220013" cy="220228"/>
            <a:chOff x="3286729" y="2128421"/>
            <a:chExt cx="678044" cy="678705"/>
          </a:xfrm>
        </p:grpSpPr>
        <p:sp>
          <p:nvSpPr>
            <p:cNvPr id="65" name="楕円 64"/>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6" name="楕円 65"/>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7" name="フリーフォーム 6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72" name="グループ化 71"/>
          <p:cNvGrpSpPr/>
          <p:nvPr/>
        </p:nvGrpSpPr>
        <p:grpSpPr>
          <a:xfrm>
            <a:off x="2229672" y="2002354"/>
            <a:ext cx="220013" cy="220228"/>
            <a:chOff x="3286729" y="2128421"/>
            <a:chExt cx="678044" cy="678705"/>
          </a:xfrm>
        </p:grpSpPr>
        <p:sp>
          <p:nvSpPr>
            <p:cNvPr id="73" name="楕円 72"/>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4" name="楕円 73"/>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5" name="フリーフォーム 7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76" name="グループ化 75"/>
          <p:cNvGrpSpPr/>
          <p:nvPr/>
        </p:nvGrpSpPr>
        <p:grpSpPr>
          <a:xfrm>
            <a:off x="2604974" y="2368925"/>
            <a:ext cx="220013" cy="220228"/>
            <a:chOff x="3286729" y="2128421"/>
            <a:chExt cx="678044" cy="678705"/>
          </a:xfrm>
        </p:grpSpPr>
        <p:sp>
          <p:nvSpPr>
            <p:cNvPr id="77" name="楕円 76"/>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8" name="楕円 77"/>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9" name="フリーフォーム 7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80" name="グループ化 79"/>
          <p:cNvGrpSpPr/>
          <p:nvPr/>
        </p:nvGrpSpPr>
        <p:grpSpPr>
          <a:xfrm>
            <a:off x="2602882" y="2002354"/>
            <a:ext cx="220013" cy="220228"/>
            <a:chOff x="3286729" y="2128421"/>
            <a:chExt cx="678044" cy="678705"/>
          </a:xfrm>
        </p:grpSpPr>
        <p:sp>
          <p:nvSpPr>
            <p:cNvPr id="81" name="楕円 80"/>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2" name="楕円 81"/>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3" name="フリーフォーム 8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84" name="グループ化 83"/>
          <p:cNvGrpSpPr/>
          <p:nvPr/>
        </p:nvGrpSpPr>
        <p:grpSpPr>
          <a:xfrm>
            <a:off x="2949784" y="2369284"/>
            <a:ext cx="220013" cy="220228"/>
            <a:chOff x="3286729" y="2128421"/>
            <a:chExt cx="678044" cy="678705"/>
          </a:xfrm>
        </p:grpSpPr>
        <p:sp>
          <p:nvSpPr>
            <p:cNvPr id="85" name="楕円 84"/>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6" name="楕円 85"/>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7" name="フリーフォーム 8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88" name="グループ化 87"/>
          <p:cNvGrpSpPr/>
          <p:nvPr/>
        </p:nvGrpSpPr>
        <p:grpSpPr>
          <a:xfrm>
            <a:off x="2947692" y="2002713"/>
            <a:ext cx="220013" cy="220228"/>
            <a:chOff x="3286729" y="2128421"/>
            <a:chExt cx="678044" cy="678705"/>
          </a:xfrm>
        </p:grpSpPr>
        <p:sp>
          <p:nvSpPr>
            <p:cNvPr id="89" name="楕円 88"/>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90" name="楕円 89"/>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91" name="フリーフォーム 9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92" name="グループ化 91"/>
          <p:cNvGrpSpPr/>
          <p:nvPr/>
        </p:nvGrpSpPr>
        <p:grpSpPr>
          <a:xfrm>
            <a:off x="3276271" y="2368925"/>
            <a:ext cx="220013" cy="220228"/>
            <a:chOff x="3286729" y="2128421"/>
            <a:chExt cx="678044" cy="678705"/>
          </a:xfrm>
        </p:grpSpPr>
        <p:sp>
          <p:nvSpPr>
            <p:cNvPr id="93" name="楕円 92"/>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94" name="楕円 93"/>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95" name="フリーフォーム 9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96" name="グループ化 95"/>
          <p:cNvGrpSpPr/>
          <p:nvPr/>
        </p:nvGrpSpPr>
        <p:grpSpPr>
          <a:xfrm>
            <a:off x="3274179" y="2002354"/>
            <a:ext cx="220013" cy="220228"/>
            <a:chOff x="3286729" y="2128421"/>
            <a:chExt cx="678044" cy="678705"/>
          </a:xfrm>
        </p:grpSpPr>
        <p:sp>
          <p:nvSpPr>
            <p:cNvPr id="97" name="楕円 96"/>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98" name="楕円 97"/>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99" name="フリーフォーム 9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4" name="グループ化 103"/>
          <p:cNvGrpSpPr/>
          <p:nvPr/>
        </p:nvGrpSpPr>
        <p:grpSpPr>
          <a:xfrm>
            <a:off x="3674505" y="2003826"/>
            <a:ext cx="220013" cy="220228"/>
            <a:chOff x="3286729" y="2128421"/>
            <a:chExt cx="678044" cy="678705"/>
          </a:xfrm>
        </p:grpSpPr>
        <p:sp>
          <p:nvSpPr>
            <p:cNvPr id="105" name="楕円 104"/>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6" name="楕円 105"/>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7" name="フリーフォーム 10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2" name="グループ化 111"/>
          <p:cNvGrpSpPr/>
          <p:nvPr/>
        </p:nvGrpSpPr>
        <p:grpSpPr>
          <a:xfrm>
            <a:off x="4024648" y="2004255"/>
            <a:ext cx="220013" cy="220228"/>
            <a:chOff x="3286729" y="2128421"/>
            <a:chExt cx="678044" cy="678705"/>
          </a:xfrm>
        </p:grpSpPr>
        <p:sp>
          <p:nvSpPr>
            <p:cNvPr id="113" name="楕円 112"/>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14" name="楕円 113"/>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15" name="フリーフォーム 11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20" name="グループ化 119"/>
          <p:cNvGrpSpPr/>
          <p:nvPr/>
        </p:nvGrpSpPr>
        <p:grpSpPr>
          <a:xfrm>
            <a:off x="4375176" y="2004254"/>
            <a:ext cx="220013" cy="220228"/>
            <a:chOff x="3286729" y="2128421"/>
            <a:chExt cx="678044" cy="678705"/>
          </a:xfrm>
        </p:grpSpPr>
        <p:sp>
          <p:nvSpPr>
            <p:cNvPr id="121" name="楕円 120"/>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22" name="楕円 121"/>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23" name="フリーフォーム 12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76" name="グループ化 175"/>
          <p:cNvGrpSpPr/>
          <p:nvPr/>
        </p:nvGrpSpPr>
        <p:grpSpPr>
          <a:xfrm>
            <a:off x="4779561" y="2375068"/>
            <a:ext cx="220013" cy="220228"/>
            <a:chOff x="3286729" y="2128421"/>
            <a:chExt cx="678044" cy="678705"/>
          </a:xfrm>
        </p:grpSpPr>
        <p:sp>
          <p:nvSpPr>
            <p:cNvPr id="177" name="楕円 176"/>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78" name="楕円 177"/>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79" name="フリーフォーム 17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80" name="グループ化 179"/>
          <p:cNvGrpSpPr/>
          <p:nvPr/>
        </p:nvGrpSpPr>
        <p:grpSpPr>
          <a:xfrm>
            <a:off x="4777469" y="2008497"/>
            <a:ext cx="220013" cy="220228"/>
            <a:chOff x="3286729" y="2128421"/>
            <a:chExt cx="678044" cy="678705"/>
          </a:xfrm>
        </p:grpSpPr>
        <p:sp>
          <p:nvSpPr>
            <p:cNvPr id="181" name="楕円 180"/>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82" name="楕円 181"/>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83" name="フリーフォーム 18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84" name="グループ化 183"/>
          <p:cNvGrpSpPr/>
          <p:nvPr/>
        </p:nvGrpSpPr>
        <p:grpSpPr>
          <a:xfrm>
            <a:off x="5124371" y="2375427"/>
            <a:ext cx="220013" cy="220228"/>
            <a:chOff x="3286729" y="2128421"/>
            <a:chExt cx="678044" cy="678705"/>
          </a:xfrm>
        </p:grpSpPr>
        <p:sp>
          <p:nvSpPr>
            <p:cNvPr id="185" name="楕円 184"/>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86" name="楕円 185"/>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87" name="フリーフォーム 18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88" name="グループ化 187"/>
          <p:cNvGrpSpPr/>
          <p:nvPr/>
        </p:nvGrpSpPr>
        <p:grpSpPr>
          <a:xfrm>
            <a:off x="5122279" y="2008856"/>
            <a:ext cx="220013" cy="220228"/>
            <a:chOff x="3286729" y="2128421"/>
            <a:chExt cx="678044" cy="678705"/>
          </a:xfrm>
        </p:grpSpPr>
        <p:sp>
          <p:nvSpPr>
            <p:cNvPr id="189" name="楕円 188"/>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90" name="楕円 189"/>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91" name="フリーフォーム 19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92" name="グループ化 191"/>
          <p:cNvGrpSpPr/>
          <p:nvPr/>
        </p:nvGrpSpPr>
        <p:grpSpPr>
          <a:xfrm>
            <a:off x="5450858" y="2375068"/>
            <a:ext cx="220013" cy="220228"/>
            <a:chOff x="3286729" y="2128421"/>
            <a:chExt cx="678044" cy="678705"/>
          </a:xfrm>
        </p:grpSpPr>
        <p:sp>
          <p:nvSpPr>
            <p:cNvPr id="193" name="楕円 192"/>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94" name="楕円 193"/>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95" name="フリーフォーム 19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96" name="グループ化 195"/>
          <p:cNvGrpSpPr/>
          <p:nvPr/>
        </p:nvGrpSpPr>
        <p:grpSpPr>
          <a:xfrm>
            <a:off x="5448766" y="2008497"/>
            <a:ext cx="220013" cy="220228"/>
            <a:chOff x="3286729" y="2128421"/>
            <a:chExt cx="678044" cy="678705"/>
          </a:xfrm>
        </p:grpSpPr>
        <p:sp>
          <p:nvSpPr>
            <p:cNvPr id="197" name="楕円 196"/>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98" name="楕円 197"/>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99" name="フリーフォーム 19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05" name="グループ化 204"/>
          <p:cNvGrpSpPr/>
          <p:nvPr/>
        </p:nvGrpSpPr>
        <p:grpSpPr>
          <a:xfrm>
            <a:off x="5863875" y="1997623"/>
            <a:ext cx="220013" cy="220228"/>
            <a:chOff x="3286729" y="2128421"/>
            <a:chExt cx="678044" cy="678705"/>
          </a:xfrm>
        </p:grpSpPr>
        <p:sp>
          <p:nvSpPr>
            <p:cNvPr id="206" name="楕円 205"/>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07" name="楕円 206"/>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08" name="フリーフォーム 20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13" name="グループ化 212"/>
          <p:cNvGrpSpPr/>
          <p:nvPr/>
        </p:nvGrpSpPr>
        <p:grpSpPr>
          <a:xfrm>
            <a:off x="6223925" y="1997982"/>
            <a:ext cx="220013" cy="220228"/>
            <a:chOff x="3286729" y="2128421"/>
            <a:chExt cx="678044" cy="678705"/>
          </a:xfrm>
        </p:grpSpPr>
        <p:sp>
          <p:nvSpPr>
            <p:cNvPr id="214" name="楕円 213"/>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15" name="楕円 214"/>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16" name="フリーフォーム 21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21" name="グループ化 220"/>
          <p:cNvGrpSpPr/>
          <p:nvPr/>
        </p:nvGrpSpPr>
        <p:grpSpPr>
          <a:xfrm>
            <a:off x="6550412" y="1997623"/>
            <a:ext cx="220013" cy="220228"/>
            <a:chOff x="3286729" y="2128421"/>
            <a:chExt cx="678044" cy="678705"/>
          </a:xfrm>
        </p:grpSpPr>
        <p:sp>
          <p:nvSpPr>
            <p:cNvPr id="222" name="楕円 221"/>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23" name="楕円 222"/>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24" name="フリーフォーム 22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25" name="グループ化 224"/>
          <p:cNvGrpSpPr/>
          <p:nvPr/>
        </p:nvGrpSpPr>
        <p:grpSpPr>
          <a:xfrm>
            <a:off x="6969231" y="2368925"/>
            <a:ext cx="220013" cy="220228"/>
            <a:chOff x="3286729" y="2128421"/>
            <a:chExt cx="678044" cy="678705"/>
          </a:xfrm>
        </p:grpSpPr>
        <p:sp>
          <p:nvSpPr>
            <p:cNvPr id="227" name="楕円 226"/>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28" name="楕円 227"/>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29" name="フリーフォーム 22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30" name="グループ化 229"/>
          <p:cNvGrpSpPr/>
          <p:nvPr/>
        </p:nvGrpSpPr>
        <p:grpSpPr>
          <a:xfrm>
            <a:off x="6967139" y="2002354"/>
            <a:ext cx="220013" cy="220228"/>
            <a:chOff x="3286729" y="2128421"/>
            <a:chExt cx="678044" cy="678705"/>
          </a:xfrm>
        </p:grpSpPr>
        <p:sp>
          <p:nvSpPr>
            <p:cNvPr id="231" name="楕円 230"/>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32" name="楕円 231"/>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33" name="フリーフォーム 23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34" name="グループ化 233"/>
          <p:cNvGrpSpPr/>
          <p:nvPr/>
        </p:nvGrpSpPr>
        <p:grpSpPr>
          <a:xfrm>
            <a:off x="7329281" y="2369284"/>
            <a:ext cx="220013" cy="220228"/>
            <a:chOff x="3286729" y="2128421"/>
            <a:chExt cx="678044" cy="678705"/>
          </a:xfrm>
        </p:grpSpPr>
        <p:sp>
          <p:nvSpPr>
            <p:cNvPr id="235" name="楕円 234"/>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36" name="楕円 235"/>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37" name="フリーフォーム 23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38" name="グループ化 237"/>
          <p:cNvGrpSpPr/>
          <p:nvPr/>
        </p:nvGrpSpPr>
        <p:grpSpPr>
          <a:xfrm>
            <a:off x="7327189" y="2002713"/>
            <a:ext cx="220013" cy="220228"/>
            <a:chOff x="3286729" y="2128421"/>
            <a:chExt cx="678044" cy="678705"/>
          </a:xfrm>
        </p:grpSpPr>
        <p:sp>
          <p:nvSpPr>
            <p:cNvPr id="239" name="楕円 238"/>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40" name="楕円 239"/>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41" name="フリーフォーム 24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42" name="グループ化 241"/>
          <p:cNvGrpSpPr/>
          <p:nvPr/>
        </p:nvGrpSpPr>
        <p:grpSpPr>
          <a:xfrm>
            <a:off x="7655768" y="2368925"/>
            <a:ext cx="220013" cy="220228"/>
            <a:chOff x="3286729" y="2128421"/>
            <a:chExt cx="678044" cy="678705"/>
          </a:xfrm>
        </p:grpSpPr>
        <p:sp>
          <p:nvSpPr>
            <p:cNvPr id="243" name="楕円 242"/>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44" name="楕円 243"/>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45" name="フリーフォーム 24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46" name="グループ化 245"/>
          <p:cNvGrpSpPr/>
          <p:nvPr/>
        </p:nvGrpSpPr>
        <p:grpSpPr>
          <a:xfrm>
            <a:off x="7653676" y="2002354"/>
            <a:ext cx="220013" cy="220228"/>
            <a:chOff x="3286729" y="2128421"/>
            <a:chExt cx="678044" cy="678705"/>
          </a:xfrm>
        </p:grpSpPr>
        <p:sp>
          <p:nvSpPr>
            <p:cNvPr id="247" name="楕円 246"/>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48" name="楕円 247"/>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49" name="フリーフォーム 24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54" name="グループ化 253"/>
          <p:cNvGrpSpPr/>
          <p:nvPr/>
        </p:nvGrpSpPr>
        <p:grpSpPr>
          <a:xfrm>
            <a:off x="8049389" y="2002354"/>
            <a:ext cx="220013" cy="220228"/>
            <a:chOff x="3286729" y="2128421"/>
            <a:chExt cx="678044" cy="678705"/>
          </a:xfrm>
        </p:grpSpPr>
        <p:sp>
          <p:nvSpPr>
            <p:cNvPr id="255" name="楕円 254"/>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56" name="楕円 255"/>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57" name="フリーフォーム 25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62" name="グループ化 261"/>
          <p:cNvGrpSpPr/>
          <p:nvPr/>
        </p:nvGrpSpPr>
        <p:grpSpPr>
          <a:xfrm>
            <a:off x="8394199" y="2002713"/>
            <a:ext cx="220013" cy="220228"/>
            <a:chOff x="3286729" y="2128421"/>
            <a:chExt cx="678044" cy="678705"/>
          </a:xfrm>
        </p:grpSpPr>
        <p:sp>
          <p:nvSpPr>
            <p:cNvPr id="263" name="楕円 262"/>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64" name="楕円 263"/>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65" name="フリーフォーム 26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70" name="グループ化 269"/>
          <p:cNvGrpSpPr/>
          <p:nvPr/>
        </p:nvGrpSpPr>
        <p:grpSpPr>
          <a:xfrm>
            <a:off x="8720686" y="2002354"/>
            <a:ext cx="220013" cy="220228"/>
            <a:chOff x="3286729" y="2128421"/>
            <a:chExt cx="678044" cy="678705"/>
          </a:xfrm>
        </p:grpSpPr>
        <p:sp>
          <p:nvSpPr>
            <p:cNvPr id="272" name="楕円 271"/>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73" name="楕円 272"/>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74" name="フリーフォーム 27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82" name="グループ化 281"/>
          <p:cNvGrpSpPr>
            <a:grpSpLocks/>
          </p:cNvGrpSpPr>
          <p:nvPr/>
        </p:nvGrpSpPr>
        <p:grpSpPr>
          <a:xfrm>
            <a:off x="5858565" y="2356479"/>
            <a:ext cx="229767" cy="229767"/>
            <a:chOff x="4234914" y="2134263"/>
            <a:chExt cx="665935" cy="668719"/>
          </a:xfrm>
        </p:grpSpPr>
        <p:sp>
          <p:nvSpPr>
            <p:cNvPr id="283" name="楕円 282"/>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88" name="フリーフォーム 287"/>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89" name="グループ化 288"/>
          <p:cNvGrpSpPr>
            <a:grpSpLocks/>
          </p:cNvGrpSpPr>
          <p:nvPr/>
        </p:nvGrpSpPr>
        <p:grpSpPr>
          <a:xfrm>
            <a:off x="6221704" y="2355273"/>
            <a:ext cx="229767" cy="229767"/>
            <a:chOff x="4234914" y="2134263"/>
            <a:chExt cx="665935" cy="668719"/>
          </a:xfrm>
        </p:grpSpPr>
        <p:sp>
          <p:nvSpPr>
            <p:cNvPr id="290" name="楕円 289"/>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91" name="フリーフォーム 290"/>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95" name="グループ化 294"/>
          <p:cNvGrpSpPr>
            <a:grpSpLocks/>
          </p:cNvGrpSpPr>
          <p:nvPr/>
        </p:nvGrpSpPr>
        <p:grpSpPr>
          <a:xfrm>
            <a:off x="6545271" y="2355526"/>
            <a:ext cx="229767" cy="229767"/>
            <a:chOff x="4234914" y="2134263"/>
            <a:chExt cx="665935" cy="668719"/>
          </a:xfrm>
        </p:grpSpPr>
        <p:sp>
          <p:nvSpPr>
            <p:cNvPr id="296" name="楕円 295"/>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97" name="フリーフォーム 296"/>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98" name="グループ化 297"/>
          <p:cNvGrpSpPr>
            <a:grpSpLocks/>
          </p:cNvGrpSpPr>
          <p:nvPr/>
        </p:nvGrpSpPr>
        <p:grpSpPr>
          <a:xfrm>
            <a:off x="8030050" y="2356226"/>
            <a:ext cx="229767" cy="229767"/>
            <a:chOff x="4234914" y="2134263"/>
            <a:chExt cx="665935" cy="668719"/>
          </a:xfrm>
        </p:grpSpPr>
        <p:sp>
          <p:nvSpPr>
            <p:cNvPr id="299" name="楕円 298"/>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00" name="フリーフォーム 299"/>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301" name="グループ化 300"/>
          <p:cNvGrpSpPr>
            <a:grpSpLocks/>
          </p:cNvGrpSpPr>
          <p:nvPr/>
        </p:nvGrpSpPr>
        <p:grpSpPr>
          <a:xfrm>
            <a:off x="8393189" y="2355020"/>
            <a:ext cx="229767" cy="229767"/>
            <a:chOff x="4234914" y="2134263"/>
            <a:chExt cx="665935" cy="668719"/>
          </a:xfrm>
        </p:grpSpPr>
        <p:sp>
          <p:nvSpPr>
            <p:cNvPr id="302" name="楕円 301"/>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03" name="フリーフォーム 302"/>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304" name="グループ化 303"/>
          <p:cNvGrpSpPr>
            <a:grpSpLocks/>
          </p:cNvGrpSpPr>
          <p:nvPr/>
        </p:nvGrpSpPr>
        <p:grpSpPr>
          <a:xfrm>
            <a:off x="8716756" y="2355273"/>
            <a:ext cx="229767" cy="229767"/>
            <a:chOff x="4234914" y="2134263"/>
            <a:chExt cx="665935" cy="668719"/>
          </a:xfrm>
        </p:grpSpPr>
        <p:sp>
          <p:nvSpPr>
            <p:cNvPr id="305" name="楕円 304"/>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06" name="フリーフォーム 305"/>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307" name="グループ化 306"/>
          <p:cNvGrpSpPr>
            <a:grpSpLocks/>
          </p:cNvGrpSpPr>
          <p:nvPr/>
        </p:nvGrpSpPr>
        <p:grpSpPr>
          <a:xfrm>
            <a:off x="3668816" y="2360802"/>
            <a:ext cx="229767" cy="229767"/>
            <a:chOff x="4234914" y="2134263"/>
            <a:chExt cx="665935" cy="668719"/>
          </a:xfrm>
        </p:grpSpPr>
        <p:sp>
          <p:nvSpPr>
            <p:cNvPr id="308" name="楕円 307"/>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09" name="フリーフォーム 308"/>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11" name="グループ化 10"/>
          <p:cNvGrpSpPr/>
          <p:nvPr/>
        </p:nvGrpSpPr>
        <p:grpSpPr>
          <a:xfrm>
            <a:off x="1909423" y="2312487"/>
            <a:ext cx="279169" cy="275089"/>
            <a:chOff x="93443" y="1883892"/>
            <a:chExt cx="279169" cy="275089"/>
          </a:xfrm>
        </p:grpSpPr>
        <p:grpSp>
          <p:nvGrpSpPr>
            <p:cNvPr id="278" name="グループ化 277"/>
            <p:cNvGrpSpPr/>
            <p:nvPr/>
          </p:nvGrpSpPr>
          <p:grpSpPr>
            <a:xfrm>
              <a:off x="93443" y="1938753"/>
              <a:ext cx="220013" cy="220228"/>
              <a:chOff x="3286729" y="2128421"/>
              <a:chExt cx="678044" cy="678705"/>
            </a:xfrm>
          </p:grpSpPr>
          <p:sp>
            <p:nvSpPr>
              <p:cNvPr id="279" name="楕円 278"/>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80" name="楕円 279"/>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81" name="フリーフォーム 28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9" name="楕円 8"/>
            <p:cNvSpPr/>
            <p:nvPr/>
          </p:nvSpPr>
          <p:spPr bwMode="auto">
            <a:xfrm>
              <a:off x="128507" y="2039975"/>
              <a:ext cx="143820" cy="88510"/>
            </a:xfrm>
            <a:prstGeom prst="ellipse">
              <a:avLst/>
            </a:prstGeom>
            <a:ln w="3175">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7" name="直線コネクタ 6"/>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13" name="フリーフォーム 312"/>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14" name="グループ化 313"/>
          <p:cNvGrpSpPr/>
          <p:nvPr/>
        </p:nvGrpSpPr>
        <p:grpSpPr>
          <a:xfrm>
            <a:off x="2232005" y="2312886"/>
            <a:ext cx="279169" cy="275089"/>
            <a:chOff x="93443" y="1883892"/>
            <a:chExt cx="279169" cy="275089"/>
          </a:xfrm>
        </p:grpSpPr>
        <p:grpSp>
          <p:nvGrpSpPr>
            <p:cNvPr id="315" name="グループ化 314"/>
            <p:cNvGrpSpPr/>
            <p:nvPr/>
          </p:nvGrpSpPr>
          <p:grpSpPr>
            <a:xfrm>
              <a:off x="93443" y="1938753"/>
              <a:ext cx="220013" cy="220228"/>
              <a:chOff x="3286729" y="2128421"/>
              <a:chExt cx="678044" cy="678705"/>
            </a:xfrm>
          </p:grpSpPr>
          <p:sp>
            <p:nvSpPr>
              <p:cNvPr id="319" name="楕円 318"/>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20" name="楕円 319"/>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21" name="フリーフォーム 32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316" name="楕円 315"/>
            <p:cNvSpPr/>
            <p:nvPr/>
          </p:nvSpPr>
          <p:spPr bwMode="auto">
            <a:xfrm>
              <a:off x="128507" y="2039975"/>
              <a:ext cx="143820" cy="88510"/>
            </a:xfrm>
            <a:prstGeom prst="ellipse">
              <a:avLst/>
            </a:prstGeom>
            <a:ln w="3175">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317" name="直線コネクタ 316"/>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18" name="フリーフォーム 317"/>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p:spPr>
          <p:txBody>
            <a:bodyPr vert="horz" wrap="square" lIns="91440" tIns="45720" rIns="91440" bIns="45720" numCol="1" anchor="t" anchorCtr="0" compatLnSpc="1">
              <a:prstTxWarp prst="textNoShape">
                <a:avLst/>
              </a:prstTxWarp>
              <a:noAutofit/>
            </a:bodyPr>
            <a:lstStyle/>
            <a:p>
              <a:endParaRPr lang="ja-JP" altLang="en-US"/>
            </a:p>
          </p:txBody>
        </p:sp>
      </p:grpSp>
      <p:sp>
        <p:nvSpPr>
          <p:cNvPr id="338" name="正方形/長方形 337"/>
          <p:cNvSpPr/>
          <p:nvPr/>
        </p:nvSpPr>
        <p:spPr bwMode="auto">
          <a:xfrm>
            <a:off x="1461719" y="1321335"/>
            <a:ext cx="1072808" cy="1362755"/>
          </a:xfrm>
          <a:prstGeom prst="rect">
            <a:avLst/>
          </a:prstGeom>
          <a:solidFill>
            <a:schemeClr val="accent2">
              <a:lumMod val="40000"/>
              <a:lumOff val="60000"/>
              <a:alpha val="30000"/>
            </a:schemeClr>
          </a:solidFill>
          <a:ln w="57150">
            <a:solidFill>
              <a:srgbClr val="FF0000"/>
            </a:solidFill>
          </a:ln>
          <a:effectLst>
            <a:outerShdw blurRad="63500" sx="102000" sy="102000" algn="ctr" rotWithShape="0">
              <a:prstClr val="black">
                <a:alpha val="40000"/>
              </a:prstClr>
            </a:outerShd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grpSp>
        <p:nvGrpSpPr>
          <p:cNvPr id="8" name="グループ化 7"/>
          <p:cNvGrpSpPr/>
          <p:nvPr/>
        </p:nvGrpSpPr>
        <p:grpSpPr>
          <a:xfrm>
            <a:off x="4871830" y="913444"/>
            <a:ext cx="4207239" cy="336164"/>
            <a:chOff x="4871830" y="913444"/>
            <a:chExt cx="4207239" cy="336164"/>
          </a:xfrm>
        </p:grpSpPr>
        <p:sp>
          <p:nvSpPr>
            <p:cNvPr id="351" name="テキスト ボックス 350"/>
            <p:cNvSpPr txBox="1"/>
            <p:nvPr/>
          </p:nvSpPr>
          <p:spPr>
            <a:xfrm>
              <a:off x="5772856" y="940238"/>
              <a:ext cx="748923" cy="261610"/>
            </a:xfrm>
            <a:prstGeom prst="rect">
              <a:avLst/>
            </a:prstGeom>
            <a:noFill/>
          </p:spPr>
          <p:txBody>
            <a:bodyPr wrap="none" rtlCol="0">
              <a:spAutoFit/>
            </a:bodyPr>
            <a:lstStyle/>
            <a:p>
              <a:r>
                <a:rPr lang="ja-JP" altLang="en-US" sz="1100" dirty="0"/>
                <a:t>変化なし</a:t>
              </a:r>
              <a:endParaRPr kumimoji="1" lang="ja-JP" altLang="en-US" sz="1100" dirty="0"/>
            </a:p>
          </p:txBody>
        </p:sp>
        <p:sp>
          <p:nvSpPr>
            <p:cNvPr id="349" name="テキスト ボックス 348"/>
            <p:cNvSpPr txBox="1"/>
            <p:nvPr/>
          </p:nvSpPr>
          <p:spPr>
            <a:xfrm>
              <a:off x="6807974" y="938016"/>
              <a:ext cx="466794" cy="261610"/>
            </a:xfrm>
            <a:prstGeom prst="rect">
              <a:avLst/>
            </a:prstGeom>
            <a:noFill/>
          </p:spPr>
          <p:txBody>
            <a:bodyPr wrap="none" rtlCol="0">
              <a:spAutoFit/>
            </a:bodyPr>
            <a:lstStyle/>
            <a:p>
              <a:r>
                <a:rPr lang="ja-JP" altLang="en-US" sz="1100" dirty="0"/>
                <a:t>改善</a:t>
              </a:r>
              <a:endParaRPr kumimoji="1" lang="ja-JP" altLang="en-US" sz="1100" dirty="0"/>
            </a:p>
          </p:txBody>
        </p:sp>
        <p:sp>
          <p:nvSpPr>
            <p:cNvPr id="347" name="テキスト ボックス 346"/>
            <p:cNvSpPr txBox="1"/>
            <p:nvPr/>
          </p:nvSpPr>
          <p:spPr>
            <a:xfrm>
              <a:off x="7624825" y="937863"/>
              <a:ext cx="1454244" cy="261610"/>
            </a:xfrm>
            <a:prstGeom prst="rect">
              <a:avLst/>
            </a:prstGeom>
            <a:noFill/>
          </p:spPr>
          <p:txBody>
            <a:bodyPr wrap="none" rtlCol="0">
              <a:spAutoFit/>
            </a:bodyPr>
            <a:lstStyle/>
            <a:p>
              <a:r>
                <a:rPr kumimoji="1" lang="ja-JP" altLang="en-US" sz="1100" dirty="0"/>
                <a:t>追加の検討項目あり</a:t>
              </a:r>
            </a:p>
          </p:txBody>
        </p:sp>
        <p:sp>
          <p:nvSpPr>
            <p:cNvPr id="344" name="テキスト ボックス 343"/>
            <p:cNvSpPr txBox="1"/>
            <p:nvPr/>
          </p:nvSpPr>
          <p:spPr>
            <a:xfrm>
              <a:off x="4871830" y="941831"/>
              <a:ext cx="723275" cy="307777"/>
            </a:xfrm>
            <a:prstGeom prst="rect">
              <a:avLst/>
            </a:prstGeom>
            <a:noFill/>
          </p:spPr>
          <p:txBody>
            <a:bodyPr wrap="none" rtlCol="0">
              <a:spAutoFit/>
            </a:bodyPr>
            <a:lstStyle/>
            <a:p>
              <a:r>
                <a:rPr lang="ja-JP" altLang="en-US" sz="1400" b="1" dirty="0"/>
                <a:t>凡例：</a:t>
              </a:r>
              <a:endParaRPr kumimoji="1" lang="ja-JP" altLang="en-US" sz="1400" b="1" dirty="0"/>
            </a:p>
          </p:txBody>
        </p:sp>
        <p:grpSp>
          <p:nvGrpSpPr>
            <p:cNvPr id="353" name="グループ化 352"/>
            <p:cNvGrpSpPr>
              <a:grpSpLocks/>
            </p:cNvGrpSpPr>
            <p:nvPr/>
          </p:nvGrpSpPr>
          <p:grpSpPr>
            <a:xfrm>
              <a:off x="6600070" y="942833"/>
              <a:ext cx="229767" cy="229767"/>
              <a:chOff x="3051411" y="2134263"/>
              <a:chExt cx="665935" cy="668719"/>
            </a:xfrm>
          </p:grpSpPr>
          <p:sp>
            <p:nvSpPr>
              <p:cNvPr id="354" name="楕円 353"/>
              <p:cNvSpPr/>
              <p:nvPr/>
            </p:nvSpPr>
            <p:spPr bwMode="auto">
              <a:xfrm>
                <a:off x="3082826"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55" name="フリーフォーム 354"/>
              <p:cNvSpPr>
                <a:spLocks noChangeAspect="1"/>
              </p:cNvSpPr>
              <p:nvPr/>
            </p:nvSpPr>
            <p:spPr bwMode="gray">
              <a:xfrm>
                <a:off x="3051411" y="2134263"/>
                <a:ext cx="665935" cy="667252"/>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356" name="グループ化 355"/>
            <p:cNvGrpSpPr/>
            <p:nvPr/>
          </p:nvGrpSpPr>
          <p:grpSpPr>
            <a:xfrm>
              <a:off x="5587947" y="945895"/>
              <a:ext cx="220013" cy="220228"/>
              <a:chOff x="2028283" y="2128421"/>
              <a:chExt cx="678044" cy="678705"/>
            </a:xfrm>
          </p:grpSpPr>
          <p:sp>
            <p:nvSpPr>
              <p:cNvPr id="357" name="楕円 356"/>
              <p:cNvSpPr/>
              <p:nvPr/>
            </p:nvSpPr>
            <p:spPr bwMode="auto">
              <a:xfrm>
                <a:off x="2093451" y="21388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58" name="楕円 357"/>
              <p:cNvSpPr/>
              <p:nvPr/>
            </p:nvSpPr>
            <p:spPr bwMode="auto">
              <a:xfrm>
                <a:off x="2093451" y="21467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59" name="フリーフォーム 358"/>
              <p:cNvSpPr>
                <a:spLocks noChangeAspect="1"/>
              </p:cNvSpPr>
              <p:nvPr/>
            </p:nvSpPr>
            <p:spPr bwMode="gray">
              <a:xfrm>
                <a:off x="2028283"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60" name="グループ化 359"/>
            <p:cNvGrpSpPr/>
            <p:nvPr/>
          </p:nvGrpSpPr>
          <p:grpSpPr>
            <a:xfrm>
              <a:off x="7401051" y="913444"/>
              <a:ext cx="279169" cy="275089"/>
              <a:chOff x="93443" y="1883892"/>
              <a:chExt cx="279169" cy="275089"/>
            </a:xfrm>
          </p:grpSpPr>
          <p:grpSp>
            <p:nvGrpSpPr>
              <p:cNvPr id="361" name="グループ化 360"/>
              <p:cNvGrpSpPr/>
              <p:nvPr/>
            </p:nvGrpSpPr>
            <p:grpSpPr>
              <a:xfrm>
                <a:off x="93443" y="1938753"/>
                <a:ext cx="220013" cy="220228"/>
                <a:chOff x="3286729" y="2128421"/>
                <a:chExt cx="678044" cy="678705"/>
              </a:xfrm>
            </p:grpSpPr>
            <p:sp>
              <p:nvSpPr>
                <p:cNvPr id="365" name="楕円 364"/>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66" name="楕円 365"/>
                <p:cNvSpPr/>
                <p:nvPr/>
              </p:nvSpPr>
              <p:spPr bwMode="auto">
                <a:xfrm>
                  <a:off x="3317757" y="21467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67" name="フリーフォーム 36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362" name="楕円 361"/>
              <p:cNvSpPr/>
              <p:nvPr/>
            </p:nvSpPr>
            <p:spPr bwMode="auto">
              <a:xfrm>
                <a:off x="128507" y="2039975"/>
                <a:ext cx="143820" cy="88510"/>
              </a:xfrm>
              <a:prstGeom prst="ellipse">
                <a:avLst/>
              </a:prstGeom>
              <a:ln w="3175">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363" name="直線コネクタ 362"/>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64" name="フリーフォーム 363"/>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p:spPr>
            <p:txBody>
              <a:bodyPr vert="horz" wrap="square" lIns="91440" tIns="45720" rIns="91440" bIns="45720" numCol="1" anchor="t" anchorCtr="0" compatLnSpc="1">
                <a:prstTxWarp prst="textNoShape">
                  <a:avLst/>
                </a:prstTxWarp>
                <a:noAutofit/>
              </a:bodyPr>
              <a:lstStyle/>
              <a:p>
                <a:endParaRPr lang="ja-JP" altLang="en-US"/>
              </a:p>
            </p:txBody>
          </p:sp>
        </p:grpSp>
      </p:grpSp>
      <p:grpSp>
        <p:nvGrpSpPr>
          <p:cNvPr id="368" name="グループ化 367"/>
          <p:cNvGrpSpPr>
            <a:grpSpLocks/>
          </p:cNvGrpSpPr>
          <p:nvPr/>
        </p:nvGrpSpPr>
        <p:grpSpPr>
          <a:xfrm>
            <a:off x="4023017" y="2363912"/>
            <a:ext cx="229767" cy="229767"/>
            <a:chOff x="4234914" y="2134263"/>
            <a:chExt cx="665935" cy="668719"/>
          </a:xfrm>
        </p:grpSpPr>
        <p:sp>
          <p:nvSpPr>
            <p:cNvPr id="369" name="楕円 368"/>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70" name="フリーフォーム 369"/>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371" name="グループ化 370"/>
          <p:cNvGrpSpPr>
            <a:grpSpLocks/>
          </p:cNvGrpSpPr>
          <p:nvPr/>
        </p:nvGrpSpPr>
        <p:grpSpPr>
          <a:xfrm>
            <a:off x="4367760" y="2362706"/>
            <a:ext cx="229767" cy="229767"/>
            <a:chOff x="4234914" y="2134263"/>
            <a:chExt cx="665935" cy="668719"/>
          </a:xfrm>
        </p:grpSpPr>
        <p:sp>
          <p:nvSpPr>
            <p:cNvPr id="372" name="楕円 371"/>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73" name="フリーフォーム 372"/>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spTree>
    <p:extLst>
      <p:ext uri="{BB962C8B-B14F-4D97-AF65-F5344CB8AC3E}">
        <p14:creationId xmlns:p14="http://schemas.microsoft.com/office/powerpoint/2010/main" val="36662978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基本設計</a:t>
            </a:r>
            <a:endParaRPr kumimoji="1" lang="ja-JP" altLang="en-US" dirty="0"/>
          </a:p>
        </p:txBody>
      </p:sp>
      <p:sp>
        <p:nvSpPr>
          <p:cNvPr id="3" name="コンテンツ プレースホルダー 2"/>
          <p:cNvSpPr>
            <a:spLocks noGrp="1"/>
          </p:cNvSpPr>
          <p:nvPr>
            <p:ph sz="quarter" idx="10"/>
          </p:nvPr>
        </p:nvSpPr>
        <p:spPr/>
        <p:txBody>
          <a:bodyPr/>
          <a:lstStyle/>
          <a:p>
            <a:r>
              <a:rPr lang="ja-JP" altLang="en-US" sz="2400" b="1" dirty="0"/>
              <a:t>フェーズにおける</a:t>
            </a:r>
            <a:r>
              <a:rPr lang="en-US" altLang="ja-JP" sz="2400" b="1" dirty="0"/>
              <a:t>QCD</a:t>
            </a:r>
            <a:r>
              <a:rPr lang="ja-JP" altLang="en-US" sz="2400" b="1" dirty="0"/>
              <a:t>の変化</a:t>
            </a:r>
            <a:endParaRPr lang="en-US" altLang="ja-JP" b="1" dirty="0"/>
          </a:p>
          <a:p>
            <a:pPr lvl="1"/>
            <a:endParaRPr lang="en-US" altLang="ja-JP" sz="2000" b="1" dirty="0"/>
          </a:p>
          <a:p>
            <a:pPr lvl="1"/>
            <a:endParaRPr lang="en-US" altLang="ja-JP" sz="2000" b="1" dirty="0"/>
          </a:p>
          <a:p>
            <a:pPr lvl="1"/>
            <a:endParaRPr lang="en-US" altLang="ja-JP" sz="2000" b="1" dirty="0"/>
          </a:p>
          <a:p>
            <a:pPr marL="180000" lvl="1" indent="0">
              <a:buNone/>
            </a:pPr>
            <a:endParaRPr lang="en-US" altLang="ja-JP" sz="1200" b="1" dirty="0"/>
          </a:p>
          <a:p>
            <a:pPr marL="180000" lvl="1" indent="0">
              <a:buNone/>
            </a:pPr>
            <a:endParaRPr lang="en-US" altLang="ja-JP" sz="800" b="1" dirty="0"/>
          </a:p>
          <a:p>
            <a:r>
              <a:rPr lang="ja-JP" altLang="en-US" sz="2400" b="1" dirty="0"/>
              <a:t>プロセスと成果物の変化</a:t>
            </a:r>
            <a:endParaRPr lang="ja-JP" altLang="en-US" sz="2400" dirty="0"/>
          </a:p>
        </p:txBody>
      </p:sp>
      <p:graphicFrame>
        <p:nvGraphicFramePr>
          <p:cNvPr id="200" name="表 199"/>
          <p:cNvGraphicFramePr>
            <a:graphicFrameLocks noGrp="1"/>
          </p:cNvGraphicFramePr>
          <p:nvPr/>
        </p:nvGraphicFramePr>
        <p:xfrm>
          <a:off x="383345" y="3285420"/>
          <a:ext cx="8593055" cy="3168000"/>
        </p:xfrm>
        <a:graphic>
          <a:graphicData uri="http://schemas.openxmlformats.org/drawingml/2006/table">
            <a:tbl>
              <a:tblPr firstRow="1" bandRow="1">
                <a:tableStyleId>{2D5ABB26-0587-4C30-8999-92F81FD0307C}</a:tableStyleId>
              </a:tblPr>
              <a:tblGrid>
                <a:gridCol w="396240">
                  <a:extLst>
                    <a:ext uri="{9D8B030D-6E8A-4147-A177-3AD203B41FA5}">
                      <a16:colId xmlns:a16="http://schemas.microsoft.com/office/drawing/2014/main" val="2722025018"/>
                    </a:ext>
                  </a:extLst>
                </a:gridCol>
                <a:gridCol w="396240">
                  <a:extLst>
                    <a:ext uri="{9D8B030D-6E8A-4147-A177-3AD203B41FA5}">
                      <a16:colId xmlns:a16="http://schemas.microsoft.com/office/drawing/2014/main" val="2106001937"/>
                    </a:ext>
                  </a:extLst>
                </a:gridCol>
                <a:gridCol w="7800575">
                  <a:extLst>
                    <a:ext uri="{9D8B030D-6E8A-4147-A177-3AD203B41FA5}">
                      <a16:colId xmlns:a16="http://schemas.microsoft.com/office/drawing/2014/main" val="863483973"/>
                    </a:ext>
                  </a:extLst>
                </a:gridCol>
              </a:tblGrid>
              <a:tr h="864000">
                <a:tc rowSpan="2">
                  <a:txBody>
                    <a:bodyPr/>
                    <a:lstStyle/>
                    <a:p>
                      <a:pPr algn="ctr"/>
                      <a:r>
                        <a:rPr kumimoji="1" lang="ja-JP" altLang="en-US" sz="1400" b="1" dirty="0"/>
                        <a:t>自動化前</a:t>
                      </a:r>
                    </a:p>
                  </a:txBody>
                  <a:tcPr vert="eaVert" anchor="ctr">
                    <a:lnL>
                      <a:noFill/>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400" b="1" dirty="0"/>
                        <a:t>プロセス</a:t>
                      </a:r>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3514920171"/>
                  </a:ext>
                </a:extLst>
              </a:tr>
              <a:tr h="720000">
                <a:tc vMerge="1">
                  <a:txBody>
                    <a:bodyPr/>
                    <a:lstStyle/>
                    <a:p>
                      <a:endParaRPr kumimoji="1" lang="ja-JP" altLang="en-US" sz="1600" b="1" dirty="0"/>
                    </a:p>
                  </a:txBody>
                  <a:tcPr>
                    <a:lnL>
                      <a:noFill/>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400" b="1" dirty="0"/>
                        <a:t>成果物</a:t>
                      </a:r>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4067920"/>
                  </a:ext>
                </a:extLst>
              </a:tr>
              <a:tr h="864000">
                <a:tc rowSpan="2">
                  <a:txBody>
                    <a:bodyPr/>
                    <a:lstStyle/>
                    <a:p>
                      <a:pPr algn="ctr"/>
                      <a:r>
                        <a:rPr kumimoji="1" lang="ja-JP" altLang="en-US" sz="1400" b="1" dirty="0"/>
                        <a:t>自動化後</a:t>
                      </a:r>
                    </a:p>
                  </a:txBody>
                  <a:tcPr vert="eaVert" anchor="ctr">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kumimoji="1" lang="ja-JP" altLang="en-US" sz="1400" b="1" dirty="0"/>
                        <a:t>プロセス</a:t>
                      </a:r>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2716321206"/>
                  </a:ext>
                </a:extLst>
              </a:tr>
              <a:tr h="720000">
                <a:tc vMerge="1">
                  <a:txBody>
                    <a:bodyPr/>
                    <a:lstStyle/>
                    <a:p>
                      <a:endParaRPr kumimoji="1" lang="ja-JP" altLang="en-US" sz="1600" b="1" dirty="0"/>
                    </a:p>
                  </a:txBody>
                  <a:tcPr>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kumimoji="1" lang="ja-JP" altLang="en-US" sz="1400" b="1" dirty="0"/>
                        <a:t>成果物</a:t>
                      </a:r>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375170"/>
                  </a:ext>
                </a:extLst>
              </a:tr>
            </a:tbl>
          </a:graphicData>
        </a:graphic>
      </p:graphicFrame>
      <p:sp>
        <p:nvSpPr>
          <p:cNvPr id="226" name="角丸四角形 225"/>
          <p:cNvSpPr/>
          <p:nvPr/>
        </p:nvSpPr>
        <p:spPr bwMode="auto">
          <a:xfrm>
            <a:off x="9226557" y="1340710"/>
            <a:ext cx="2724793" cy="5112477"/>
          </a:xfrm>
          <a:prstGeom prst="roundRect">
            <a:avLst>
              <a:gd name="adj" fmla="val 6773"/>
            </a:avLst>
          </a:prstGeom>
          <a:solidFill>
            <a:schemeClr val="bg1">
              <a:lumMod val="95000"/>
            </a:schemeClr>
          </a:solidFill>
          <a:ln w="12700">
            <a:solidFill>
              <a:schemeClr val="bg1">
                <a:lumMod val="85000"/>
              </a:schemeClr>
            </a:solidFill>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ja-JP" altLang="en-US" dirty="0">
                <a:latin typeface="+mn-ea"/>
              </a:rPr>
              <a:t>基本設計に取り込むべき内容は、自動化の事前準備の段階で検討済みであるため、ここでは追加の作業はない。</a:t>
            </a:r>
          </a:p>
        </p:txBody>
      </p:sp>
      <p:sp>
        <p:nvSpPr>
          <p:cNvPr id="4" name="テキスト ボックス 3"/>
          <p:cNvSpPr txBox="1"/>
          <p:nvPr/>
        </p:nvSpPr>
        <p:spPr>
          <a:xfrm>
            <a:off x="9187934" y="1013899"/>
            <a:ext cx="697627" cy="400110"/>
          </a:xfrm>
          <a:prstGeom prst="rect">
            <a:avLst/>
          </a:prstGeom>
          <a:noFill/>
        </p:spPr>
        <p:txBody>
          <a:bodyPr wrap="none" rtlCol="0">
            <a:spAutoFit/>
          </a:bodyPr>
          <a:lstStyle/>
          <a:p>
            <a:r>
              <a:rPr lang="ja-JP" altLang="en-US" sz="2000" b="1" dirty="0"/>
              <a:t>解説</a:t>
            </a:r>
            <a:endParaRPr kumimoji="1" lang="ja-JP" altLang="en-US" sz="2000" b="1" dirty="0"/>
          </a:p>
        </p:txBody>
      </p:sp>
      <p:grpSp>
        <p:nvGrpSpPr>
          <p:cNvPr id="284" name="グループ化 283"/>
          <p:cNvGrpSpPr/>
          <p:nvPr/>
        </p:nvGrpSpPr>
        <p:grpSpPr>
          <a:xfrm>
            <a:off x="4095197" y="3284980"/>
            <a:ext cx="1809222" cy="1194124"/>
            <a:chOff x="5884207" y="4971256"/>
            <a:chExt cx="1809222" cy="1194124"/>
          </a:xfrm>
        </p:grpSpPr>
        <p:grpSp>
          <p:nvGrpSpPr>
            <p:cNvPr id="285" name="グループ化 284"/>
            <p:cNvGrpSpPr/>
            <p:nvPr/>
          </p:nvGrpSpPr>
          <p:grpSpPr>
            <a:xfrm>
              <a:off x="5931768" y="5202599"/>
              <a:ext cx="1761661" cy="962781"/>
              <a:chOff x="3575650" y="3645030"/>
              <a:chExt cx="1761661" cy="962781"/>
            </a:xfrm>
          </p:grpSpPr>
          <p:cxnSp>
            <p:nvCxnSpPr>
              <p:cNvPr id="287" name="直線矢印コネクタ 286"/>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292" name="グループ化 291"/>
              <p:cNvGrpSpPr/>
              <p:nvPr/>
            </p:nvGrpSpPr>
            <p:grpSpPr>
              <a:xfrm>
                <a:off x="3575650" y="3645030"/>
                <a:ext cx="1441011" cy="962781"/>
                <a:chOff x="3859824" y="3656220"/>
                <a:chExt cx="1441011" cy="962781"/>
              </a:xfrm>
            </p:grpSpPr>
            <p:sp>
              <p:nvSpPr>
                <p:cNvPr id="293" name="角丸四角形 292"/>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a:t>基本設計書の作成</a:t>
                  </a:r>
                </a:p>
              </p:txBody>
            </p:sp>
            <p:sp>
              <p:nvSpPr>
                <p:cNvPr id="294" name="テキスト ボックス 293"/>
                <p:cNvSpPr txBox="1"/>
                <p:nvPr/>
              </p:nvSpPr>
              <p:spPr>
                <a:xfrm>
                  <a:off x="3859882" y="4342002"/>
                  <a:ext cx="1107996" cy="276999"/>
                </a:xfrm>
                <a:prstGeom prst="rect">
                  <a:avLst/>
                </a:prstGeom>
                <a:noFill/>
              </p:spPr>
              <p:txBody>
                <a:bodyPr wrap="none" rtlCol="0">
                  <a:spAutoFit/>
                </a:bodyPr>
                <a:lstStyle/>
                <a:p>
                  <a:r>
                    <a:rPr kumimoji="1" lang="ja-JP" altLang="en-US" sz="1200" b="1" dirty="0"/>
                    <a:t>・</a:t>
                  </a:r>
                  <a:r>
                    <a:rPr lang="ja-JP" altLang="en-US" sz="1200" b="1" dirty="0"/>
                    <a:t>基本設計書</a:t>
                  </a:r>
                  <a:endParaRPr kumimoji="1" lang="ja-JP" altLang="en-US" sz="1200" b="1" dirty="0"/>
                </a:p>
              </p:txBody>
            </p:sp>
          </p:grpSp>
        </p:grpSp>
        <p:sp>
          <p:nvSpPr>
            <p:cNvPr id="286" name="テキスト ボックス 285"/>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cxnSp>
        <p:nvCxnSpPr>
          <p:cNvPr id="445" name="直線矢印コネクタ 444"/>
          <p:cNvCxnSpPr/>
          <p:nvPr/>
        </p:nvCxnSpPr>
        <p:spPr bwMode="auto">
          <a:xfrm>
            <a:off x="3798185" y="3756899"/>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5" name="グループ化 4"/>
          <p:cNvGrpSpPr/>
          <p:nvPr/>
        </p:nvGrpSpPr>
        <p:grpSpPr>
          <a:xfrm>
            <a:off x="4325935" y="2900916"/>
            <a:ext cx="4650465" cy="307777"/>
            <a:chOff x="4295750" y="2857879"/>
            <a:chExt cx="4650465" cy="307777"/>
          </a:xfrm>
        </p:grpSpPr>
        <p:grpSp>
          <p:nvGrpSpPr>
            <p:cNvPr id="143" name="グループ化 142"/>
            <p:cNvGrpSpPr/>
            <p:nvPr/>
          </p:nvGrpSpPr>
          <p:grpSpPr>
            <a:xfrm>
              <a:off x="4854842" y="2868149"/>
              <a:ext cx="1123035" cy="261610"/>
              <a:chOff x="4151730" y="5154945"/>
              <a:chExt cx="1123035" cy="261610"/>
            </a:xfrm>
          </p:grpSpPr>
          <p:sp>
            <p:nvSpPr>
              <p:cNvPr id="144" name="テキスト ボックス 143"/>
              <p:cNvSpPr txBox="1"/>
              <p:nvPr/>
            </p:nvSpPr>
            <p:spPr>
              <a:xfrm>
                <a:off x="4151730" y="5154945"/>
                <a:ext cx="748923" cy="261610"/>
              </a:xfrm>
              <a:prstGeom prst="rect">
                <a:avLst/>
              </a:prstGeom>
              <a:noFill/>
            </p:spPr>
            <p:txBody>
              <a:bodyPr wrap="none" rtlCol="0">
                <a:spAutoFit/>
              </a:bodyPr>
              <a:lstStyle/>
              <a:p>
                <a:r>
                  <a:rPr lang="ja-JP" altLang="en-US" sz="1100" dirty="0"/>
                  <a:t>変更なし</a:t>
                </a:r>
                <a:endParaRPr kumimoji="1" lang="ja-JP" altLang="en-US" sz="1100" dirty="0"/>
              </a:p>
            </p:txBody>
          </p:sp>
          <p:sp>
            <p:nvSpPr>
              <p:cNvPr id="145" name="角丸四角形 144"/>
              <p:cNvSpPr/>
              <p:nvPr/>
            </p:nvSpPr>
            <p:spPr bwMode="auto">
              <a:xfrm>
                <a:off x="4842765" y="5170997"/>
                <a:ext cx="432000" cy="196592"/>
              </a:xfrm>
              <a:prstGeom prst="roundRect">
                <a:avLst/>
              </a:prstGeom>
              <a:solidFill>
                <a:schemeClr val="bg1"/>
              </a:solidFill>
              <a:ln w="25400" cap="flat" cmpd="sng" algn="ctr">
                <a:solidFill>
                  <a:schemeClr val="tx1"/>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t>作業名</a:t>
                </a:r>
              </a:p>
            </p:txBody>
          </p:sp>
        </p:grpSp>
        <p:grpSp>
          <p:nvGrpSpPr>
            <p:cNvPr id="146" name="グループ化 145"/>
            <p:cNvGrpSpPr/>
            <p:nvPr/>
          </p:nvGrpSpPr>
          <p:grpSpPr>
            <a:xfrm>
              <a:off x="6024776" y="2868149"/>
              <a:ext cx="1114500" cy="261610"/>
              <a:chOff x="4151730" y="5154945"/>
              <a:chExt cx="1114500" cy="261610"/>
            </a:xfrm>
          </p:grpSpPr>
          <p:sp>
            <p:nvSpPr>
              <p:cNvPr id="147" name="テキスト ボックス 146"/>
              <p:cNvSpPr txBox="1"/>
              <p:nvPr/>
            </p:nvSpPr>
            <p:spPr>
              <a:xfrm>
                <a:off x="4151730" y="5154945"/>
                <a:ext cx="748923" cy="261610"/>
              </a:xfrm>
              <a:prstGeom prst="rect">
                <a:avLst/>
              </a:prstGeom>
              <a:noFill/>
            </p:spPr>
            <p:txBody>
              <a:bodyPr wrap="none" rtlCol="0">
                <a:spAutoFit/>
              </a:bodyPr>
              <a:lstStyle/>
              <a:p>
                <a:r>
                  <a:rPr lang="ja-JP" altLang="en-US" sz="1100" dirty="0"/>
                  <a:t>変更あり</a:t>
                </a:r>
                <a:endParaRPr kumimoji="1" lang="ja-JP" altLang="en-US" sz="1100" dirty="0"/>
              </a:p>
            </p:txBody>
          </p:sp>
          <p:sp>
            <p:nvSpPr>
              <p:cNvPr id="148" name="角丸四角形 147"/>
              <p:cNvSpPr/>
              <p:nvPr/>
            </p:nvSpPr>
            <p:spPr bwMode="auto">
              <a:xfrm>
                <a:off x="4834230" y="5170997"/>
                <a:ext cx="432000" cy="196592"/>
              </a:xfrm>
              <a:prstGeom prst="roundRect">
                <a:avLst/>
              </a:prstGeom>
              <a:solidFill>
                <a:schemeClr val="accent3">
                  <a:lumMod val="10000"/>
                  <a:lumOff val="90000"/>
                </a:schemeClr>
              </a:solidFill>
              <a:ln w="25400" cap="flat" cmpd="sng" algn="ctr">
                <a:solidFill>
                  <a:schemeClr val="accent3">
                    <a:lumMod val="90000"/>
                    <a:lumOff val="10000"/>
                  </a:schemeClr>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solidFill>
                      <a:schemeClr val="accent3">
                        <a:lumMod val="90000"/>
                        <a:lumOff val="10000"/>
                      </a:schemeClr>
                    </a:solidFill>
                  </a:rPr>
                  <a:t>作業名</a:t>
                </a:r>
              </a:p>
            </p:txBody>
          </p:sp>
        </p:grpSp>
        <p:grpSp>
          <p:nvGrpSpPr>
            <p:cNvPr id="149" name="グループ化 148"/>
            <p:cNvGrpSpPr/>
            <p:nvPr/>
          </p:nvGrpSpPr>
          <p:grpSpPr>
            <a:xfrm>
              <a:off x="7184995" y="2871276"/>
              <a:ext cx="859625" cy="261610"/>
              <a:chOff x="4151730" y="5154945"/>
              <a:chExt cx="859625" cy="261610"/>
            </a:xfrm>
          </p:grpSpPr>
          <p:sp>
            <p:nvSpPr>
              <p:cNvPr id="150" name="テキスト ボックス 149"/>
              <p:cNvSpPr txBox="1"/>
              <p:nvPr/>
            </p:nvSpPr>
            <p:spPr>
              <a:xfrm>
                <a:off x="4151730" y="5154945"/>
                <a:ext cx="466794" cy="261610"/>
              </a:xfrm>
              <a:prstGeom prst="rect">
                <a:avLst/>
              </a:prstGeom>
              <a:noFill/>
            </p:spPr>
            <p:txBody>
              <a:bodyPr wrap="none" rtlCol="0">
                <a:spAutoFit/>
              </a:bodyPr>
              <a:lstStyle/>
              <a:p>
                <a:r>
                  <a:rPr lang="ja-JP" altLang="en-US" sz="1100" dirty="0"/>
                  <a:t>追加</a:t>
                </a:r>
                <a:endParaRPr kumimoji="1" lang="ja-JP" altLang="en-US" sz="1100" dirty="0"/>
              </a:p>
            </p:txBody>
          </p:sp>
          <p:sp>
            <p:nvSpPr>
              <p:cNvPr id="151" name="角丸四角形 150"/>
              <p:cNvSpPr/>
              <p:nvPr/>
            </p:nvSpPr>
            <p:spPr bwMode="auto">
              <a:xfrm>
                <a:off x="4579355" y="5170997"/>
                <a:ext cx="432000" cy="196592"/>
              </a:xfrm>
              <a:prstGeom prst="roundRect">
                <a:avLst/>
              </a:prstGeom>
              <a:solidFill>
                <a:schemeClr val="accent2">
                  <a:lumMod val="20000"/>
                  <a:lumOff val="80000"/>
                </a:schemeClr>
              </a:solidFill>
              <a:ln w="25400" cap="flat" cmpd="sng" algn="ctr">
                <a:solidFill>
                  <a:schemeClr val="accent2">
                    <a:lumMod val="75000"/>
                  </a:schemeClr>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solidFill>
                      <a:schemeClr val="accent2">
                        <a:lumMod val="75000"/>
                      </a:schemeClr>
                    </a:solidFill>
                  </a:rPr>
                  <a:t>作業名</a:t>
                </a:r>
              </a:p>
            </p:txBody>
          </p:sp>
        </p:grpSp>
        <p:grpSp>
          <p:nvGrpSpPr>
            <p:cNvPr id="152" name="グループ化 151"/>
            <p:cNvGrpSpPr/>
            <p:nvPr/>
          </p:nvGrpSpPr>
          <p:grpSpPr>
            <a:xfrm>
              <a:off x="8085849" y="2869897"/>
              <a:ext cx="860366" cy="261610"/>
              <a:chOff x="4151730" y="5154945"/>
              <a:chExt cx="860366" cy="261610"/>
            </a:xfrm>
          </p:grpSpPr>
          <p:sp>
            <p:nvSpPr>
              <p:cNvPr id="153" name="テキスト ボックス 152"/>
              <p:cNvSpPr txBox="1"/>
              <p:nvPr/>
            </p:nvSpPr>
            <p:spPr>
              <a:xfrm>
                <a:off x="4151730" y="5154945"/>
                <a:ext cx="466794" cy="261610"/>
              </a:xfrm>
              <a:prstGeom prst="rect">
                <a:avLst/>
              </a:prstGeom>
              <a:noFill/>
            </p:spPr>
            <p:txBody>
              <a:bodyPr wrap="none" rtlCol="0">
                <a:spAutoFit/>
              </a:bodyPr>
              <a:lstStyle/>
              <a:p>
                <a:r>
                  <a:rPr lang="ja-JP" altLang="en-US" sz="1100" dirty="0"/>
                  <a:t>消滅</a:t>
                </a:r>
                <a:endParaRPr kumimoji="1" lang="ja-JP" altLang="en-US" sz="1100" dirty="0"/>
              </a:p>
            </p:txBody>
          </p:sp>
          <p:sp>
            <p:nvSpPr>
              <p:cNvPr id="154" name="角丸四角形 153"/>
              <p:cNvSpPr/>
              <p:nvPr/>
            </p:nvSpPr>
            <p:spPr bwMode="auto">
              <a:xfrm>
                <a:off x="4580096" y="5170997"/>
                <a:ext cx="432000" cy="196592"/>
              </a:xfrm>
              <a:prstGeom prst="roundRect">
                <a:avLst/>
              </a:prstGeom>
              <a:solidFill>
                <a:schemeClr val="bg1"/>
              </a:solidFill>
              <a:ln w="25400" cap="flat" cmpd="sng" algn="ctr">
                <a:solidFill>
                  <a:schemeClr val="bg1">
                    <a:lumMod val="85000"/>
                  </a:schemeClr>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solidFill>
                      <a:schemeClr val="bg1">
                        <a:lumMod val="85000"/>
                      </a:schemeClr>
                    </a:solidFill>
                  </a:rPr>
                  <a:t>作業名</a:t>
                </a:r>
              </a:p>
            </p:txBody>
          </p:sp>
        </p:grpSp>
        <p:sp>
          <p:nvSpPr>
            <p:cNvPr id="155" name="テキスト ボックス 154"/>
            <p:cNvSpPr txBox="1"/>
            <p:nvPr/>
          </p:nvSpPr>
          <p:spPr>
            <a:xfrm>
              <a:off x="4295750" y="2857879"/>
              <a:ext cx="723275" cy="307777"/>
            </a:xfrm>
            <a:prstGeom prst="rect">
              <a:avLst/>
            </a:prstGeom>
            <a:noFill/>
          </p:spPr>
          <p:txBody>
            <a:bodyPr wrap="none" rtlCol="0">
              <a:spAutoFit/>
            </a:bodyPr>
            <a:lstStyle/>
            <a:p>
              <a:r>
                <a:rPr lang="ja-JP" altLang="en-US" sz="1400" b="1" dirty="0"/>
                <a:t>凡例：</a:t>
              </a:r>
              <a:endParaRPr kumimoji="1" lang="ja-JP" altLang="en-US" sz="1400" b="1" dirty="0"/>
            </a:p>
          </p:txBody>
        </p:sp>
      </p:grpSp>
      <p:grpSp>
        <p:nvGrpSpPr>
          <p:cNvPr id="37" name="グループ化 36"/>
          <p:cNvGrpSpPr/>
          <p:nvPr/>
        </p:nvGrpSpPr>
        <p:grpSpPr>
          <a:xfrm>
            <a:off x="4095197" y="4876628"/>
            <a:ext cx="1809222" cy="1194124"/>
            <a:chOff x="5884207" y="4971256"/>
            <a:chExt cx="1809222" cy="1194124"/>
          </a:xfrm>
        </p:grpSpPr>
        <p:grpSp>
          <p:nvGrpSpPr>
            <p:cNvPr id="38" name="グループ化 37"/>
            <p:cNvGrpSpPr/>
            <p:nvPr/>
          </p:nvGrpSpPr>
          <p:grpSpPr>
            <a:xfrm>
              <a:off x="5931768" y="5202599"/>
              <a:ext cx="1761661" cy="962781"/>
              <a:chOff x="3575650" y="3645030"/>
              <a:chExt cx="1761661" cy="962781"/>
            </a:xfrm>
          </p:grpSpPr>
          <p:cxnSp>
            <p:nvCxnSpPr>
              <p:cNvPr id="40" name="直線矢印コネクタ 39"/>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1" name="グループ化 40"/>
              <p:cNvGrpSpPr/>
              <p:nvPr/>
            </p:nvGrpSpPr>
            <p:grpSpPr>
              <a:xfrm>
                <a:off x="3575650" y="3645030"/>
                <a:ext cx="1441011" cy="962781"/>
                <a:chOff x="3859824" y="3656220"/>
                <a:chExt cx="1441011" cy="962781"/>
              </a:xfrm>
            </p:grpSpPr>
            <p:sp>
              <p:nvSpPr>
                <p:cNvPr id="42" name="角丸四角形 41"/>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a:t>基本設計書の作成</a:t>
                  </a:r>
                </a:p>
              </p:txBody>
            </p:sp>
            <p:sp>
              <p:nvSpPr>
                <p:cNvPr id="43" name="テキスト ボックス 42"/>
                <p:cNvSpPr txBox="1"/>
                <p:nvPr/>
              </p:nvSpPr>
              <p:spPr>
                <a:xfrm>
                  <a:off x="3859882" y="4342002"/>
                  <a:ext cx="1107996" cy="276999"/>
                </a:xfrm>
                <a:prstGeom prst="rect">
                  <a:avLst/>
                </a:prstGeom>
                <a:noFill/>
              </p:spPr>
              <p:txBody>
                <a:bodyPr wrap="none" rtlCol="0">
                  <a:spAutoFit/>
                </a:bodyPr>
                <a:lstStyle/>
                <a:p>
                  <a:r>
                    <a:rPr kumimoji="1" lang="ja-JP" altLang="en-US" sz="1200" b="1" dirty="0"/>
                    <a:t>・</a:t>
                  </a:r>
                  <a:r>
                    <a:rPr lang="ja-JP" altLang="en-US" sz="1200" b="1" dirty="0"/>
                    <a:t>基本設計書</a:t>
                  </a:r>
                  <a:endParaRPr kumimoji="1" lang="ja-JP" altLang="en-US" sz="1200" b="1" dirty="0"/>
                </a:p>
              </p:txBody>
            </p:sp>
          </p:grpSp>
        </p:grpSp>
        <p:sp>
          <p:nvSpPr>
            <p:cNvPr id="39" name="テキスト ボックス 38"/>
            <p:cNvSpPr txBox="1"/>
            <p:nvPr/>
          </p:nvSpPr>
          <p:spPr>
            <a:xfrm>
              <a:off x="5884207" y="4971256"/>
              <a:ext cx="1191352" cy="307777"/>
            </a:xfrm>
            <a:prstGeom prst="rect">
              <a:avLst/>
            </a:prstGeom>
            <a:noFill/>
          </p:spPr>
          <p:txBody>
            <a:bodyPr wrap="none" rtlCol="0">
              <a:spAutoFit/>
            </a:bodyPr>
            <a:lstStyle/>
            <a:p>
              <a:r>
                <a:rPr kumimoji="1" lang="en-US" altLang="ja-JP" sz="1400" dirty="0"/>
                <a:t>&lt;</a:t>
              </a:r>
              <a:r>
                <a:rPr kumimoji="1" lang="ja-JP" altLang="en-US" sz="1400" dirty="0"/>
                <a:t>変更なし</a:t>
              </a:r>
              <a:r>
                <a:rPr kumimoji="1" lang="en-US" altLang="ja-JP" sz="1400" dirty="0"/>
                <a:t>&gt;</a:t>
              </a:r>
              <a:endParaRPr kumimoji="1" lang="ja-JP" altLang="en-US" sz="1400" dirty="0"/>
            </a:p>
          </p:txBody>
        </p:sp>
      </p:grpSp>
      <p:cxnSp>
        <p:nvCxnSpPr>
          <p:cNvPr id="44" name="直線矢印コネクタ 43"/>
          <p:cNvCxnSpPr/>
          <p:nvPr/>
        </p:nvCxnSpPr>
        <p:spPr bwMode="auto">
          <a:xfrm>
            <a:off x="3798185" y="5360813"/>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aphicFrame>
        <p:nvGraphicFramePr>
          <p:cNvPr id="45" name="表 44"/>
          <p:cNvGraphicFramePr>
            <a:graphicFrameLocks noGrp="1"/>
          </p:cNvGraphicFramePr>
          <p:nvPr/>
        </p:nvGraphicFramePr>
        <p:xfrm>
          <a:off x="405826" y="1340710"/>
          <a:ext cx="8614410" cy="1310640"/>
        </p:xfrm>
        <a:graphic>
          <a:graphicData uri="http://schemas.openxmlformats.org/drawingml/2006/table">
            <a:tbl>
              <a:tblPr>
                <a:tableStyleId>{93296810-A885-4BE3-A3E7-6D5BEEA58F35}</a:tableStyleId>
              </a:tblPr>
              <a:tblGrid>
                <a:gridCol w="1063943">
                  <a:extLst>
                    <a:ext uri="{9D8B030D-6E8A-4147-A177-3AD203B41FA5}">
                      <a16:colId xmlns:a16="http://schemas.microsoft.com/office/drawing/2014/main" val="3567959943"/>
                    </a:ext>
                  </a:extLst>
                </a:gridCol>
                <a:gridCol w="355917">
                  <a:extLst>
                    <a:ext uri="{9D8B030D-6E8A-4147-A177-3AD203B41FA5}">
                      <a16:colId xmlns:a16="http://schemas.microsoft.com/office/drawing/2014/main" val="3328790202"/>
                    </a:ext>
                  </a:extLst>
                </a:gridCol>
                <a:gridCol w="353696">
                  <a:extLst>
                    <a:ext uri="{9D8B030D-6E8A-4147-A177-3AD203B41FA5}">
                      <a16:colId xmlns:a16="http://schemas.microsoft.com/office/drawing/2014/main" val="4058008479"/>
                    </a:ext>
                  </a:extLst>
                </a:gridCol>
                <a:gridCol w="354330">
                  <a:extLst>
                    <a:ext uri="{9D8B030D-6E8A-4147-A177-3AD203B41FA5}">
                      <a16:colId xmlns:a16="http://schemas.microsoft.com/office/drawing/2014/main" val="2029921815"/>
                    </a:ext>
                  </a:extLst>
                </a:gridCol>
                <a:gridCol w="355917">
                  <a:extLst>
                    <a:ext uri="{9D8B030D-6E8A-4147-A177-3AD203B41FA5}">
                      <a16:colId xmlns:a16="http://schemas.microsoft.com/office/drawing/2014/main" val="1137867542"/>
                    </a:ext>
                  </a:extLst>
                </a:gridCol>
                <a:gridCol w="338455">
                  <a:extLst>
                    <a:ext uri="{9D8B030D-6E8A-4147-A177-3AD203B41FA5}">
                      <a16:colId xmlns:a16="http://schemas.microsoft.com/office/drawing/2014/main" val="2857131712"/>
                    </a:ext>
                  </a:extLst>
                </a:gridCol>
                <a:gridCol w="354330">
                  <a:extLst>
                    <a:ext uri="{9D8B030D-6E8A-4147-A177-3AD203B41FA5}">
                      <a16:colId xmlns:a16="http://schemas.microsoft.com/office/drawing/2014/main" val="967013745"/>
                    </a:ext>
                  </a:extLst>
                </a:gridCol>
                <a:gridCol w="365760">
                  <a:extLst>
                    <a:ext uri="{9D8B030D-6E8A-4147-A177-3AD203B41FA5}">
                      <a16:colId xmlns:a16="http://schemas.microsoft.com/office/drawing/2014/main" val="3074165518"/>
                    </a:ext>
                  </a:extLst>
                </a:gridCol>
                <a:gridCol w="365760">
                  <a:extLst>
                    <a:ext uri="{9D8B030D-6E8A-4147-A177-3AD203B41FA5}">
                      <a16:colId xmlns:a16="http://schemas.microsoft.com/office/drawing/2014/main" val="1303426779"/>
                    </a:ext>
                  </a:extLst>
                </a:gridCol>
                <a:gridCol w="365760">
                  <a:extLst>
                    <a:ext uri="{9D8B030D-6E8A-4147-A177-3AD203B41FA5}">
                      <a16:colId xmlns:a16="http://schemas.microsoft.com/office/drawing/2014/main" val="1308630539"/>
                    </a:ext>
                  </a:extLst>
                </a:gridCol>
                <a:gridCol w="365760">
                  <a:extLst>
                    <a:ext uri="{9D8B030D-6E8A-4147-A177-3AD203B41FA5}">
                      <a16:colId xmlns:a16="http://schemas.microsoft.com/office/drawing/2014/main" val="3702291708"/>
                    </a:ext>
                  </a:extLst>
                </a:gridCol>
                <a:gridCol w="365760">
                  <a:extLst>
                    <a:ext uri="{9D8B030D-6E8A-4147-A177-3AD203B41FA5}">
                      <a16:colId xmlns:a16="http://schemas.microsoft.com/office/drawing/2014/main" val="1491814366"/>
                    </a:ext>
                  </a:extLst>
                </a:gridCol>
                <a:gridCol w="365760">
                  <a:extLst>
                    <a:ext uri="{9D8B030D-6E8A-4147-A177-3AD203B41FA5}">
                      <a16:colId xmlns:a16="http://schemas.microsoft.com/office/drawing/2014/main" val="4025769555"/>
                    </a:ext>
                  </a:extLst>
                </a:gridCol>
                <a:gridCol w="365760">
                  <a:extLst>
                    <a:ext uri="{9D8B030D-6E8A-4147-A177-3AD203B41FA5}">
                      <a16:colId xmlns:a16="http://schemas.microsoft.com/office/drawing/2014/main" val="114787569"/>
                    </a:ext>
                  </a:extLst>
                </a:gridCol>
                <a:gridCol w="365760">
                  <a:extLst>
                    <a:ext uri="{9D8B030D-6E8A-4147-A177-3AD203B41FA5}">
                      <a16:colId xmlns:a16="http://schemas.microsoft.com/office/drawing/2014/main" val="2560194123"/>
                    </a:ext>
                  </a:extLst>
                </a:gridCol>
                <a:gridCol w="365760">
                  <a:extLst>
                    <a:ext uri="{9D8B030D-6E8A-4147-A177-3AD203B41FA5}">
                      <a16:colId xmlns:a16="http://schemas.microsoft.com/office/drawing/2014/main" val="1732437759"/>
                    </a:ext>
                  </a:extLst>
                </a:gridCol>
                <a:gridCol w="365760">
                  <a:extLst>
                    <a:ext uri="{9D8B030D-6E8A-4147-A177-3AD203B41FA5}">
                      <a16:colId xmlns:a16="http://schemas.microsoft.com/office/drawing/2014/main" val="2497066511"/>
                    </a:ext>
                  </a:extLst>
                </a:gridCol>
                <a:gridCol w="365760">
                  <a:extLst>
                    <a:ext uri="{9D8B030D-6E8A-4147-A177-3AD203B41FA5}">
                      <a16:colId xmlns:a16="http://schemas.microsoft.com/office/drawing/2014/main" val="1873265275"/>
                    </a:ext>
                  </a:extLst>
                </a:gridCol>
                <a:gridCol w="365760">
                  <a:extLst>
                    <a:ext uri="{9D8B030D-6E8A-4147-A177-3AD203B41FA5}">
                      <a16:colId xmlns:a16="http://schemas.microsoft.com/office/drawing/2014/main" val="1366960537"/>
                    </a:ext>
                  </a:extLst>
                </a:gridCol>
                <a:gridCol w="355917">
                  <a:extLst>
                    <a:ext uri="{9D8B030D-6E8A-4147-A177-3AD203B41FA5}">
                      <a16:colId xmlns:a16="http://schemas.microsoft.com/office/drawing/2014/main" val="3748828619"/>
                    </a:ext>
                  </a:extLst>
                </a:gridCol>
                <a:gridCol w="338455">
                  <a:extLst>
                    <a:ext uri="{9D8B030D-6E8A-4147-A177-3AD203B41FA5}">
                      <a16:colId xmlns:a16="http://schemas.microsoft.com/office/drawing/2014/main" val="4161475186"/>
                    </a:ext>
                  </a:extLst>
                </a:gridCol>
                <a:gridCol w="354330">
                  <a:extLst>
                    <a:ext uri="{9D8B030D-6E8A-4147-A177-3AD203B41FA5}">
                      <a16:colId xmlns:a16="http://schemas.microsoft.com/office/drawing/2014/main" val="1053590518"/>
                    </a:ext>
                  </a:extLst>
                </a:gridCol>
              </a:tblGrid>
              <a:tr h="216030">
                <a:tc rowSpan="2">
                  <a:txBody>
                    <a:bodyPr/>
                    <a:lstStyle/>
                    <a:p>
                      <a:endParaRPr kumimoji="1" lang="ja-JP" altLang="en-US"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1" dirty="0">
                          <a:solidFill>
                            <a:schemeClr val="bg1"/>
                          </a:solidFill>
                        </a:rPr>
                        <a:t>要件定義</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基本設計</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詳細設計</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運用設計</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製造</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テスト</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リリース</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469966047"/>
                  </a:ext>
                </a:extLst>
              </a:tr>
              <a:tr h="138310">
                <a:tc vMerge="1">
                  <a:txBody>
                    <a:bodyPr/>
                    <a:lstStyle/>
                    <a:p>
                      <a:endParaRPr kumimoji="1" lang="ja-JP" altLang="en-US" dirty="0"/>
                    </a:p>
                  </a:txBody>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extLst>
                  <a:ext uri="{0D108BD9-81ED-4DB2-BD59-A6C34878D82A}">
                    <a16:rowId xmlns:a16="http://schemas.microsoft.com/office/drawing/2014/main" val="3257369240"/>
                  </a:ext>
                </a:extLst>
              </a:tr>
              <a:tr h="176310">
                <a:tc>
                  <a:txBody>
                    <a:bodyPr/>
                    <a:lstStyle/>
                    <a:p>
                      <a:r>
                        <a:rPr kumimoji="1" lang="ja-JP" altLang="en-US" sz="1600" b="1" dirty="0"/>
                        <a:t>自動化前</a:t>
                      </a:r>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92609075"/>
                  </a:ext>
                </a:extLst>
              </a:tr>
              <a:tr h="225850">
                <a:tc>
                  <a:txBody>
                    <a:bodyPr/>
                    <a:lstStyle/>
                    <a:p>
                      <a:r>
                        <a:rPr kumimoji="1" lang="ja-JP" altLang="en-US" sz="1600" b="1" dirty="0"/>
                        <a:t>自動化後</a:t>
                      </a:r>
                      <a:endParaRPr kumimoji="1" lang="ja-JP" altLang="en-US" sz="1100" b="1" dirty="0"/>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05717213"/>
                  </a:ext>
                </a:extLst>
              </a:tr>
            </a:tbl>
          </a:graphicData>
        </a:graphic>
      </p:graphicFrame>
      <p:grpSp>
        <p:nvGrpSpPr>
          <p:cNvPr id="46" name="グループ化 45"/>
          <p:cNvGrpSpPr/>
          <p:nvPr/>
        </p:nvGrpSpPr>
        <p:grpSpPr>
          <a:xfrm>
            <a:off x="1550412" y="2368925"/>
            <a:ext cx="220013" cy="220228"/>
            <a:chOff x="3286729" y="2128421"/>
            <a:chExt cx="678044" cy="678705"/>
          </a:xfrm>
        </p:grpSpPr>
        <p:sp>
          <p:nvSpPr>
            <p:cNvPr id="47" name="楕円 46"/>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8" name="楕円 47"/>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9" name="フリーフォーム 4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50" name="グループ化 49"/>
          <p:cNvGrpSpPr/>
          <p:nvPr/>
        </p:nvGrpSpPr>
        <p:grpSpPr>
          <a:xfrm>
            <a:off x="1548320" y="2002354"/>
            <a:ext cx="220013" cy="220228"/>
            <a:chOff x="3286729" y="2128421"/>
            <a:chExt cx="678044" cy="678705"/>
          </a:xfrm>
        </p:grpSpPr>
        <p:sp>
          <p:nvSpPr>
            <p:cNvPr id="51" name="楕円 50"/>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2" name="楕円 51"/>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3" name="フリーフォーム 5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54" name="グループ化 53"/>
          <p:cNvGrpSpPr/>
          <p:nvPr/>
        </p:nvGrpSpPr>
        <p:grpSpPr>
          <a:xfrm>
            <a:off x="1903185" y="2002713"/>
            <a:ext cx="220013" cy="220228"/>
            <a:chOff x="3286729" y="2128421"/>
            <a:chExt cx="678044" cy="678705"/>
          </a:xfrm>
        </p:grpSpPr>
        <p:sp>
          <p:nvSpPr>
            <p:cNvPr id="55" name="楕円 54"/>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6" name="楕円 55"/>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7" name="フリーフォーム 5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58" name="グループ化 57"/>
          <p:cNvGrpSpPr/>
          <p:nvPr/>
        </p:nvGrpSpPr>
        <p:grpSpPr>
          <a:xfrm>
            <a:off x="2229672" y="2002354"/>
            <a:ext cx="220013" cy="220228"/>
            <a:chOff x="3286729" y="2128421"/>
            <a:chExt cx="678044" cy="678705"/>
          </a:xfrm>
        </p:grpSpPr>
        <p:sp>
          <p:nvSpPr>
            <p:cNvPr id="59" name="楕円 58"/>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0" name="楕円 59"/>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1" name="フリーフォーム 6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62" name="グループ化 61"/>
          <p:cNvGrpSpPr/>
          <p:nvPr/>
        </p:nvGrpSpPr>
        <p:grpSpPr>
          <a:xfrm>
            <a:off x="2604974" y="2368925"/>
            <a:ext cx="220013" cy="220228"/>
            <a:chOff x="3286729" y="2128421"/>
            <a:chExt cx="678044" cy="678705"/>
          </a:xfrm>
        </p:grpSpPr>
        <p:sp>
          <p:nvSpPr>
            <p:cNvPr id="63" name="楕円 62"/>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4" name="楕円 63"/>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5" name="フリーフォーム 6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66" name="グループ化 65"/>
          <p:cNvGrpSpPr/>
          <p:nvPr/>
        </p:nvGrpSpPr>
        <p:grpSpPr>
          <a:xfrm>
            <a:off x="2602882" y="2002354"/>
            <a:ext cx="220013" cy="220228"/>
            <a:chOff x="3286729" y="2128421"/>
            <a:chExt cx="678044" cy="678705"/>
          </a:xfrm>
        </p:grpSpPr>
        <p:sp>
          <p:nvSpPr>
            <p:cNvPr id="67" name="楕円 66"/>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8" name="楕円 67"/>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9" name="フリーフォーム 6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70" name="グループ化 69"/>
          <p:cNvGrpSpPr/>
          <p:nvPr/>
        </p:nvGrpSpPr>
        <p:grpSpPr>
          <a:xfrm>
            <a:off x="2949784" y="2369284"/>
            <a:ext cx="220013" cy="220228"/>
            <a:chOff x="3286729" y="2128421"/>
            <a:chExt cx="678044" cy="678705"/>
          </a:xfrm>
        </p:grpSpPr>
        <p:sp>
          <p:nvSpPr>
            <p:cNvPr id="71" name="楕円 70"/>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2" name="楕円 71"/>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3" name="フリーフォーム 7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74" name="グループ化 73"/>
          <p:cNvGrpSpPr/>
          <p:nvPr/>
        </p:nvGrpSpPr>
        <p:grpSpPr>
          <a:xfrm>
            <a:off x="2947692" y="2002713"/>
            <a:ext cx="220013" cy="220228"/>
            <a:chOff x="3286729" y="2128421"/>
            <a:chExt cx="678044" cy="678705"/>
          </a:xfrm>
        </p:grpSpPr>
        <p:sp>
          <p:nvSpPr>
            <p:cNvPr id="75" name="楕円 74"/>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6" name="楕円 75"/>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7" name="フリーフォーム 7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78" name="グループ化 77"/>
          <p:cNvGrpSpPr/>
          <p:nvPr/>
        </p:nvGrpSpPr>
        <p:grpSpPr>
          <a:xfrm>
            <a:off x="3276271" y="2368925"/>
            <a:ext cx="220013" cy="220228"/>
            <a:chOff x="3286729" y="2128421"/>
            <a:chExt cx="678044" cy="678705"/>
          </a:xfrm>
        </p:grpSpPr>
        <p:sp>
          <p:nvSpPr>
            <p:cNvPr id="79" name="楕円 78"/>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0" name="楕円 79"/>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1" name="フリーフォーム 8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82" name="グループ化 81"/>
          <p:cNvGrpSpPr/>
          <p:nvPr/>
        </p:nvGrpSpPr>
        <p:grpSpPr>
          <a:xfrm>
            <a:off x="3274179" y="2002354"/>
            <a:ext cx="220013" cy="220228"/>
            <a:chOff x="3286729" y="2128421"/>
            <a:chExt cx="678044" cy="678705"/>
          </a:xfrm>
        </p:grpSpPr>
        <p:sp>
          <p:nvSpPr>
            <p:cNvPr id="83" name="楕円 82"/>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4" name="楕円 83"/>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5" name="フリーフォーム 8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86" name="グループ化 85"/>
          <p:cNvGrpSpPr/>
          <p:nvPr/>
        </p:nvGrpSpPr>
        <p:grpSpPr>
          <a:xfrm>
            <a:off x="3674505" y="2003826"/>
            <a:ext cx="220013" cy="220228"/>
            <a:chOff x="3286729" y="2128421"/>
            <a:chExt cx="678044" cy="678705"/>
          </a:xfrm>
        </p:grpSpPr>
        <p:sp>
          <p:nvSpPr>
            <p:cNvPr id="87" name="楕円 86"/>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8" name="楕円 87"/>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9" name="フリーフォーム 8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90" name="グループ化 89"/>
          <p:cNvGrpSpPr/>
          <p:nvPr/>
        </p:nvGrpSpPr>
        <p:grpSpPr>
          <a:xfrm>
            <a:off x="4024648" y="2004255"/>
            <a:ext cx="220013" cy="220228"/>
            <a:chOff x="3286729" y="2128421"/>
            <a:chExt cx="678044" cy="678705"/>
          </a:xfrm>
        </p:grpSpPr>
        <p:sp>
          <p:nvSpPr>
            <p:cNvPr id="91" name="楕円 90"/>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92" name="楕円 91"/>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93" name="フリーフォーム 9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94" name="グループ化 93"/>
          <p:cNvGrpSpPr/>
          <p:nvPr/>
        </p:nvGrpSpPr>
        <p:grpSpPr>
          <a:xfrm>
            <a:off x="4375176" y="2004254"/>
            <a:ext cx="220013" cy="220228"/>
            <a:chOff x="3286729" y="2128421"/>
            <a:chExt cx="678044" cy="678705"/>
          </a:xfrm>
        </p:grpSpPr>
        <p:sp>
          <p:nvSpPr>
            <p:cNvPr id="95" name="楕円 94"/>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96" name="楕円 95"/>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97" name="フリーフォーム 9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98" name="グループ化 97"/>
          <p:cNvGrpSpPr/>
          <p:nvPr/>
        </p:nvGrpSpPr>
        <p:grpSpPr>
          <a:xfrm>
            <a:off x="4779561" y="2375068"/>
            <a:ext cx="220013" cy="220228"/>
            <a:chOff x="3286729" y="2128421"/>
            <a:chExt cx="678044" cy="678705"/>
          </a:xfrm>
        </p:grpSpPr>
        <p:sp>
          <p:nvSpPr>
            <p:cNvPr id="99" name="楕円 98"/>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0" name="楕円 99"/>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1" name="フリーフォーム 10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2" name="グループ化 101"/>
          <p:cNvGrpSpPr/>
          <p:nvPr/>
        </p:nvGrpSpPr>
        <p:grpSpPr>
          <a:xfrm>
            <a:off x="4777469" y="2008497"/>
            <a:ext cx="220013" cy="220228"/>
            <a:chOff x="3286729" y="2128421"/>
            <a:chExt cx="678044" cy="678705"/>
          </a:xfrm>
        </p:grpSpPr>
        <p:sp>
          <p:nvSpPr>
            <p:cNvPr id="103" name="楕円 102"/>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4" name="楕円 103"/>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5" name="フリーフォーム 10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6" name="グループ化 105"/>
          <p:cNvGrpSpPr/>
          <p:nvPr/>
        </p:nvGrpSpPr>
        <p:grpSpPr>
          <a:xfrm>
            <a:off x="5124371" y="2375427"/>
            <a:ext cx="220013" cy="220228"/>
            <a:chOff x="3286729" y="2128421"/>
            <a:chExt cx="678044" cy="678705"/>
          </a:xfrm>
        </p:grpSpPr>
        <p:sp>
          <p:nvSpPr>
            <p:cNvPr id="107" name="楕円 106"/>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8" name="楕円 107"/>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9" name="フリーフォーム 10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0" name="グループ化 109"/>
          <p:cNvGrpSpPr/>
          <p:nvPr/>
        </p:nvGrpSpPr>
        <p:grpSpPr>
          <a:xfrm>
            <a:off x="5122279" y="2008856"/>
            <a:ext cx="220013" cy="220228"/>
            <a:chOff x="3286729" y="2128421"/>
            <a:chExt cx="678044" cy="678705"/>
          </a:xfrm>
        </p:grpSpPr>
        <p:sp>
          <p:nvSpPr>
            <p:cNvPr id="111" name="楕円 110"/>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12" name="楕円 111"/>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13" name="フリーフォーム 11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4" name="グループ化 113"/>
          <p:cNvGrpSpPr/>
          <p:nvPr/>
        </p:nvGrpSpPr>
        <p:grpSpPr>
          <a:xfrm>
            <a:off x="5450858" y="2375068"/>
            <a:ext cx="220013" cy="220228"/>
            <a:chOff x="3286729" y="2128421"/>
            <a:chExt cx="678044" cy="678705"/>
          </a:xfrm>
        </p:grpSpPr>
        <p:sp>
          <p:nvSpPr>
            <p:cNvPr id="115" name="楕円 114"/>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16" name="楕円 115"/>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17" name="フリーフォーム 11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8" name="グループ化 117"/>
          <p:cNvGrpSpPr/>
          <p:nvPr/>
        </p:nvGrpSpPr>
        <p:grpSpPr>
          <a:xfrm>
            <a:off x="5448766" y="2008497"/>
            <a:ext cx="220013" cy="220228"/>
            <a:chOff x="3286729" y="2128421"/>
            <a:chExt cx="678044" cy="678705"/>
          </a:xfrm>
        </p:grpSpPr>
        <p:sp>
          <p:nvSpPr>
            <p:cNvPr id="119" name="楕円 118"/>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20" name="楕円 119"/>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21" name="フリーフォーム 12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22" name="グループ化 121"/>
          <p:cNvGrpSpPr/>
          <p:nvPr/>
        </p:nvGrpSpPr>
        <p:grpSpPr>
          <a:xfrm>
            <a:off x="5863875" y="1997623"/>
            <a:ext cx="220013" cy="220228"/>
            <a:chOff x="3286729" y="2128421"/>
            <a:chExt cx="678044" cy="678705"/>
          </a:xfrm>
        </p:grpSpPr>
        <p:sp>
          <p:nvSpPr>
            <p:cNvPr id="123" name="楕円 122"/>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24" name="楕円 123"/>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25" name="フリーフォーム 12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26" name="グループ化 125"/>
          <p:cNvGrpSpPr/>
          <p:nvPr/>
        </p:nvGrpSpPr>
        <p:grpSpPr>
          <a:xfrm>
            <a:off x="6223925" y="1997982"/>
            <a:ext cx="220013" cy="220228"/>
            <a:chOff x="3286729" y="2128421"/>
            <a:chExt cx="678044" cy="678705"/>
          </a:xfrm>
        </p:grpSpPr>
        <p:sp>
          <p:nvSpPr>
            <p:cNvPr id="127" name="楕円 126"/>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28" name="楕円 127"/>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29" name="フリーフォーム 12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30" name="グループ化 129"/>
          <p:cNvGrpSpPr/>
          <p:nvPr/>
        </p:nvGrpSpPr>
        <p:grpSpPr>
          <a:xfrm>
            <a:off x="6550412" y="1997623"/>
            <a:ext cx="220013" cy="220228"/>
            <a:chOff x="3286729" y="2128421"/>
            <a:chExt cx="678044" cy="678705"/>
          </a:xfrm>
        </p:grpSpPr>
        <p:sp>
          <p:nvSpPr>
            <p:cNvPr id="131" name="楕円 130"/>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32" name="楕円 131"/>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33" name="フリーフォーム 13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34" name="グループ化 133"/>
          <p:cNvGrpSpPr/>
          <p:nvPr/>
        </p:nvGrpSpPr>
        <p:grpSpPr>
          <a:xfrm>
            <a:off x="6969231" y="2368925"/>
            <a:ext cx="220013" cy="220228"/>
            <a:chOff x="3286729" y="2128421"/>
            <a:chExt cx="678044" cy="678705"/>
          </a:xfrm>
        </p:grpSpPr>
        <p:sp>
          <p:nvSpPr>
            <p:cNvPr id="135" name="楕円 134"/>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36" name="楕円 135"/>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37" name="フリーフォーム 13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38" name="グループ化 137"/>
          <p:cNvGrpSpPr/>
          <p:nvPr/>
        </p:nvGrpSpPr>
        <p:grpSpPr>
          <a:xfrm>
            <a:off x="6967139" y="2002354"/>
            <a:ext cx="220013" cy="220228"/>
            <a:chOff x="3286729" y="2128421"/>
            <a:chExt cx="678044" cy="678705"/>
          </a:xfrm>
        </p:grpSpPr>
        <p:sp>
          <p:nvSpPr>
            <p:cNvPr id="139" name="楕円 138"/>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40" name="楕円 139"/>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41" name="フリーフォーム 14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42" name="グループ化 141"/>
          <p:cNvGrpSpPr/>
          <p:nvPr/>
        </p:nvGrpSpPr>
        <p:grpSpPr>
          <a:xfrm>
            <a:off x="7329281" y="2369284"/>
            <a:ext cx="220013" cy="220228"/>
            <a:chOff x="3286729" y="2128421"/>
            <a:chExt cx="678044" cy="678705"/>
          </a:xfrm>
        </p:grpSpPr>
        <p:sp>
          <p:nvSpPr>
            <p:cNvPr id="156" name="楕円 155"/>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57" name="楕円 156"/>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58" name="フリーフォーム 15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59" name="グループ化 158"/>
          <p:cNvGrpSpPr/>
          <p:nvPr/>
        </p:nvGrpSpPr>
        <p:grpSpPr>
          <a:xfrm>
            <a:off x="7327189" y="2002713"/>
            <a:ext cx="220013" cy="220228"/>
            <a:chOff x="3286729" y="2128421"/>
            <a:chExt cx="678044" cy="678705"/>
          </a:xfrm>
        </p:grpSpPr>
        <p:sp>
          <p:nvSpPr>
            <p:cNvPr id="160" name="楕円 159"/>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61" name="楕円 160"/>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62" name="フリーフォーム 16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63" name="グループ化 162"/>
          <p:cNvGrpSpPr/>
          <p:nvPr/>
        </p:nvGrpSpPr>
        <p:grpSpPr>
          <a:xfrm>
            <a:off x="7655768" y="2368925"/>
            <a:ext cx="220013" cy="220228"/>
            <a:chOff x="3286729" y="2128421"/>
            <a:chExt cx="678044" cy="678705"/>
          </a:xfrm>
        </p:grpSpPr>
        <p:sp>
          <p:nvSpPr>
            <p:cNvPr id="164" name="楕円 163"/>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65" name="楕円 164"/>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66" name="フリーフォーム 16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67" name="グループ化 166"/>
          <p:cNvGrpSpPr/>
          <p:nvPr/>
        </p:nvGrpSpPr>
        <p:grpSpPr>
          <a:xfrm>
            <a:off x="7653676" y="2002354"/>
            <a:ext cx="220013" cy="220228"/>
            <a:chOff x="3286729" y="2128421"/>
            <a:chExt cx="678044" cy="678705"/>
          </a:xfrm>
        </p:grpSpPr>
        <p:sp>
          <p:nvSpPr>
            <p:cNvPr id="168" name="楕円 167"/>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69" name="楕円 168"/>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70" name="フリーフォーム 16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71" name="グループ化 170"/>
          <p:cNvGrpSpPr/>
          <p:nvPr/>
        </p:nvGrpSpPr>
        <p:grpSpPr>
          <a:xfrm>
            <a:off x="8049389" y="2002354"/>
            <a:ext cx="220013" cy="220228"/>
            <a:chOff x="3286729" y="2128421"/>
            <a:chExt cx="678044" cy="678705"/>
          </a:xfrm>
        </p:grpSpPr>
        <p:sp>
          <p:nvSpPr>
            <p:cNvPr id="172" name="楕円 171"/>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73" name="楕円 172"/>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74" name="フリーフォーム 17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75" name="グループ化 174"/>
          <p:cNvGrpSpPr/>
          <p:nvPr/>
        </p:nvGrpSpPr>
        <p:grpSpPr>
          <a:xfrm>
            <a:off x="8394199" y="2002713"/>
            <a:ext cx="220013" cy="220228"/>
            <a:chOff x="3286729" y="2128421"/>
            <a:chExt cx="678044" cy="678705"/>
          </a:xfrm>
        </p:grpSpPr>
        <p:sp>
          <p:nvSpPr>
            <p:cNvPr id="176" name="楕円 175"/>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77" name="楕円 176"/>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78" name="フリーフォーム 17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79" name="グループ化 178"/>
          <p:cNvGrpSpPr/>
          <p:nvPr/>
        </p:nvGrpSpPr>
        <p:grpSpPr>
          <a:xfrm>
            <a:off x="8720686" y="2002354"/>
            <a:ext cx="220013" cy="220228"/>
            <a:chOff x="3286729" y="2128421"/>
            <a:chExt cx="678044" cy="678705"/>
          </a:xfrm>
        </p:grpSpPr>
        <p:sp>
          <p:nvSpPr>
            <p:cNvPr id="180" name="楕円 179"/>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81" name="楕円 180"/>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82" name="フリーフォーム 18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83" name="グループ化 182"/>
          <p:cNvGrpSpPr>
            <a:grpSpLocks/>
          </p:cNvGrpSpPr>
          <p:nvPr/>
        </p:nvGrpSpPr>
        <p:grpSpPr>
          <a:xfrm>
            <a:off x="5858565" y="2356479"/>
            <a:ext cx="229767" cy="229767"/>
            <a:chOff x="4234914" y="2134263"/>
            <a:chExt cx="665935" cy="668719"/>
          </a:xfrm>
        </p:grpSpPr>
        <p:sp>
          <p:nvSpPr>
            <p:cNvPr id="184" name="楕円 183"/>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85" name="フリーフォーム 184"/>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186" name="グループ化 185"/>
          <p:cNvGrpSpPr>
            <a:grpSpLocks/>
          </p:cNvGrpSpPr>
          <p:nvPr/>
        </p:nvGrpSpPr>
        <p:grpSpPr>
          <a:xfrm>
            <a:off x="6221704" y="2355273"/>
            <a:ext cx="229767" cy="229767"/>
            <a:chOff x="4234914" y="2134263"/>
            <a:chExt cx="665935" cy="668719"/>
          </a:xfrm>
        </p:grpSpPr>
        <p:sp>
          <p:nvSpPr>
            <p:cNvPr id="187" name="楕円 186"/>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88" name="フリーフォーム 187"/>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189" name="グループ化 188"/>
          <p:cNvGrpSpPr>
            <a:grpSpLocks/>
          </p:cNvGrpSpPr>
          <p:nvPr/>
        </p:nvGrpSpPr>
        <p:grpSpPr>
          <a:xfrm>
            <a:off x="6545271" y="2355526"/>
            <a:ext cx="229767" cy="229767"/>
            <a:chOff x="4234914" y="2134263"/>
            <a:chExt cx="665935" cy="668719"/>
          </a:xfrm>
        </p:grpSpPr>
        <p:sp>
          <p:nvSpPr>
            <p:cNvPr id="190" name="楕円 189"/>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91" name="フリーフォーム 190"/>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192" name="グループ化 191"/>
          <p:cNvGrpSpPr>
            <a:grpSpLocks/>
          </p:cNvGrpSpPr>
          <p:nvPr/>
        </p:nvGrpSpPr>
        <p:grpSpPr>
          <a:xfrm>
            <a:off x="8030050" y="2356226"/>
            <a:ext cx="229767" cy="229767"/>
            <a:chOff x="4234914" y="2134263"/>
            <a:chExt cx="665935" cy="668719"/>
          </a:xfrm>
        </p:grpSpPr>
        <p:sp>
          <p:nvSpPr>
            <p:cNvPr id="193" name="楕円 192"/>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94" name="フリーフォーム 193"/>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195" name="グループ化 194"/>
          <p:cNvGrpSpPr>
            <a:grpSpLocks/>
          </p:cNvGrpSpPr>
          <p:nvPr/>
        </p:nvGrpSpPr>
        <p:grpSpPr>
          <a:xfrm>
            <a:off x="8393189" y="2355020"/>
            <a:ext cx="229767" cy="229767"/>
            <a:chOff x="4234914" y="2134263"/>
            <a:chExt cx="665935" cy="668719"/>
          </a:xfrm>
        </p:grpSpPr>
        <p:sp>
          <p:nvSpPr>
            <p:cNvPr id="196" name="楕円 195"/>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97" name="フリーフォーム 196"/>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198" name="グループ化 197"/>
          <p:cNvGrpSpPr>
            <a:grpSpLocks/>
          </p:cNvGrpSpPr>
          <p:nvPr/>
        </p:nvGrpSpPr>
        <p:grpSpPr>
          <a:xfrm>
            <a:off x="8716756" y="2355273"/>
            <a:ext cx="229767" cy="229767"/>
            <a:chOff x="4234914" y="2134263"/>
            <a:chExt cx="665935" cy="668719"/>
          </a:xfrm>
        </p:grpSpPr>
        <p:sp>
          <p:nvSpPr>
            <p:cNvPr id="199" name="楕円 198"/>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01" name="フリーフォーム 200"/>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02" name="グループ化 201"/>
          <p:cNvGrpSpPr>
            <a:grpSpLocks/>
          </p:cNvGrpSpPr>
          <p:nvPr/>
        </p:nvGrpSpPr>
        <p:grpSpPr>
          <a:xfrm>
            <a:off x="3668816" y="2360802"/>
            <a:ext cx="229767" cy="229767"/>
            <a:chOff x="4234914" y="2134263"/>
            <a:chExt cx="665935" cy="668719"/>
          </a:xfrm>
        </p:grpSpPr>
        <p:sp>
          <p:nvSpPr>
            <p:cNvPr id="203" name="楕円 202"/>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04" name="フリーフォーム 203"/>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05" name="グループ化 204"/>
          <p:cNvGrpSpPr/>
          <p:nvPr/>
        </p:nvGrpSpPr>
        <p:grpSpPr>
          <a:xfrm>
            <a:off x="1909423" y="2312487"/>
            <a:ext cx="279169" cy="275089"/>
            <a:chOff x="93443" y="1883892"/>
            <a:chExt cx="279169" cy="275089"/>
          </a:xfrm>
        </p:grpSpPr>
        <p:grpSp>
          <p:nvGrpSpPr>
            <p:cNvPr id="206" name="グループ化 205"/>
            <p:cNvGrpSpPr/>
            <p:nvPr/>
          </p:nvGrpSpPr>
          <p:grpSpPr>
            <a:xfrm>
              <a:off x="93443" y="1938753"/>
              <a:ext cx="220013" cy="220228"/>
              <a:chOff x="3286729" y="2128421"/>
              <a:chExt cx="678044" cy="678705"/>
            </a:xfrm>
          </p:grpSpPr>
          <p:sp>
            <p:nvSpPr>
              <p:cNvPr id="210" name="楕円 209"/>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11" name="楕円 210"/>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12" name="フリーフォーム 21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207" name="楕円 206"/>
            <p:cNvSpPr/>
            <p:nvPr/>
          </p:nvSpPr>
          <p:spPr bwMode="auto">
            <a:xfrm>
              <a:off x="128507" y="2039975"/>
              <a:ext cx="143820" cy="88510"/>
            </a:xfrm>
            <a:prstGeom prst="ellipse">
              <a:avLst/>
            </a:prstGeom>
            <a:ln w="3175">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208" name="直線コネクタ 207"/>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09" name="フリーフォーム 208"/>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13" name="グループ化 212"/>
          <p:cNvGrpSpPr/>
          <p:nvPr/>
        </p:nvGrpSpPr>
        <p:grpSpPr>
          <a:xfrm>
            <a:off x="2232005" y="2312886"/>
            <a:ext cx="279169" cy="275089"/>
            <a:chOff x="93443" y="1883892"/>
            <a:chExt cx="279169" cy="275089"/>
          </a:xfrm>
        </p:grpSpPr>
        <p:grpSp>
          <p:nvGrpSpPr>
            <p:cNvPr id="214" name="グループ化 213"/>
            <p:cNvGrpSpPr/>
            <p:nvPr/>
          </p:nvGrpSpPr>
          <p:grpSpPr>
            <a:xfrm>
              <a:off x="93443" y="1938753"/>
              <a:ext cx="220013" cy="220228"/>
              <a:chOff x="3286729" y="2128421"/>
              <a:chExt cx="678044" cy="678705"/>
            </a:xfrm>
          </p:grpSpPr>
          <p:sp>
            <p:nvSpPr>
              <p:cNvPr id="218" name="楕円 217"/>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19" name="楕円 218"/>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20" name="フリーフォーム 21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215" name="楕円 214"/>
            <p:cNvSpPr/>
            <p:nvPr/>
          </p:nvSpPr>
          <p:spPr bwMode="auto">
            <a:xfrm>
              <a:off x="128507" y="2039975"/>
              <a:ext cx="143820" cy="88510"/>
            </a:xfrm>
            <a:prstGeom prst="ellipse">
              <a:avLst/>
            </a:prstGeom>
            <a:ln w="3175">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216" name="直線コネクタ 215"/>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17" name="フリーフォーム 216"/>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p:spPr>
          <p:txBody>
            <a:bodyPr vert="horz" wrap="square" lIns="91440" tIns="45720" rIns="91440" bIns="45720" numCol="1" anchor="t" anchorCtr="0" compatLnSpc="1">
              <a:prstTxWarp prst="textNoShape">
                <a:avLst/>
              </a:prstTxWarp>
              <a:noAutofit/>
            </a:bodyPr>
            <a:lstStyle/>
            <a:p>
              <a:endParaRPr lang="ja-JP" altLang="en-US"/>
            </a:p>
          </p:txBody>
        </p:sp>
      </p:grpSp>
      <p:sp>
        <p:nvSpPr>
          <p:cNvPr id="221" name="正方形/長方形 220"/>
          <p:cNvSpPr/>
          <p:nvPr/>
        </p:nvSpPr>
        <p:spPr bwMode="auto">
          <a:xfrm>
            <a:off x="2515667" y="1328390"/>
            <a:ext cx="1072808" cy="1362755"/>
          </a:xfrm>
          <a:prstGeom prst="rect">
            <a:avLst/>
          </a:prstGeom>
          <a:solidFill>
            <a:schemeClr val="accent2">
              <a:lumMod val="40000"/>
              <a:lumOff val="60000"/>
              <a:alpha val="30000"/>
            </a:schemeClr>
          </a:solidFill>
          <a:ln w="57150">
            <a:solidFill>
              <a:srgbClr val="FF0000"/>
            </a:solidFill>
          </a:ln>
          <a:effectLst>
            <a:outerShdw blurRad="63500" sx="102000" sy="102000" algn="ctr" rotWithShape="0">
              <a:prstClr val="black">
                <a:alpha val="40000"/>
              </a:prstClr>
            </a:outerShd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grpSp>
        <p:nvGrpSpPr>
          <p:cNvPr id="243" name="グループ化 242"/>
          <p:cNvGrpSpPr>
            <a:grpSpLocks/>
          </p:cNvGrpSpPr>
          <p:nvPr/>
        </p:nvGrpSpPr>
        <p:grpSpPr>
          <a:xfrm>
            <a:off x="4023017" y="2363912"/>
            <a:ext cx="229767" cy="229767"/>
            <a:chOff x="4234914" y="2134263"/>
            <a:chExt cx="665935" cy="668719"/>
          </a:xfrm>
        </p:grpSpPr>
        <p:sp>
          <p:nvSpPr>
            <p:cNvPr id="244" name="楕円 243"/>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45" name="フリーフォーム 244"/>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46" name="グループ化 245"/>
          <p:cNvGrpSpPr>
            <a:grpSpLocks/>
          </p:cNvGrpSpPr>
          <p:nvPr/>
        </p:nvGrpSpPr>
        <p:grpSpPr>
          <a:xfrm>
            <a:off x="4367760" y="2362706"/>
            <a:ext cx="229767" cy="229767"/>
            <a:chOff x="4234914" y="2134263"/>
            <a:chExt cx="665935" cy="668719"/>
          </a:xfrm>
        </p:grpSpPr>
        <p:sp>
          <p:nvSpPr>
            <p:cNvPr id="247" name="楕円 246"/>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48" name="フリーフォーム 247"/>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27" name="グループ化 226"/>
          <p:cNvGrpSpPr/>
          <p:nvPr/>
        </p:nvGrpSpPr>
        <p:grpSpPr>
          <a:xfrm>
            <a:off x="4871830" y="913444"/>
            <a:ext cx="4207239" cy="336164"/>
            <a:chOff x="4871830" y="913444"/>
            <a:chExt cx="4207239" cy="336164"/>
          </a:xfrm>
        </p:grpSpPr>
        <p:sp>
          <p:nvSpPr>
            <p:cNvPr id="228" name="テキスト ボックス 227"/>
            <p:cNvSpPr txBox="1"/>
            <p:nvPr/>
          </p:nvSpPr>
          <p:spPr>
            <a:xfrm>
              <a:off x="5772856" y="940238"/>
              <a:ext cx="748923" cy="261610"/>
            </a:xfrm>
            <a:prstGeom prst="rect">
              <a:avLst/>
            </a:prstGeom>
            <a:noFill/>
          </p:spPr>
          <p:txBody>
            <a:bodyPr wrap="none" rtlCol="0">
              <a:spAutoFit/>
            </a:bodyPr>
            <a:lstStyle/>
            <a:p>
              <a:r>
                <a:rPr lang="ja-JP" altLang="en-US" sz="1100" dirty="0"/>
                <a:t>変化なし</a:t>
              </a:r>
              <a:endParaRPr kumimoji="1" lang="ja-JP" altLang="en-US" sz="1100" dirty="0"/>
            </a:p>
          </p:txBody>
        </p:sp>
        <p:sp>
          <p:nvSpPr>
            <p:cNvPr id="229" name="テキスト ボックス 228"/>
            <p:cNvSpPr txBox="1"/>
            <p:nvPr/>
          </p:nvSpPr>
          <p:spPr>
            <a:xfrm>
              <a:off x="6807974" y="938016"/>
              <a:ext cx="466794" cy="261610"/>
            </a:xfrm>
            <a:prstGeom prst="rect">
              <a:avLst/>
            </a:prstGeom>
            <a:noFill/>
          </p:spPr>
          <p:txBody>
            <a:bodyPr wrap="none" rtlCol="0">
              <a:spAutoFit/>
            </a:bodyPr>
            <a:lstStyle/>
            <a:p>
              <a:r>
                <a:rPr lang="ja-JP" altLang="en-US" sz="1100" dirty="0"/>
                <a:t>改善</a:t>
              </a:r>
              <a:endParaRPr kumimoji="1" lang="ja-JP" altLang="en-US" sz="1100" dirty="0"/>
            </a:p>
          </p:txBody>
        </p:sp>
        <p:sp>
          <p:nvSpPr>
            <p:cNvPr id="230" name="テキスト ボックス 229"/>
            <p:cNvSpPr txBox="1"/>
            <p:nvPr/>
          </p:nvSpPr>
          <p:spPr>
            <a:xfrm>
              <a:off x="7624825" y="937863"/>
              <a:ext cx="1454244" cy="261610"/>
            </a:xfrm>
            <a:prstGeom prst="rect">
              <a:avLst/>
            </a:prstGeom>
            <a:noFill/>
          </p:spPr>
          <p:txBody>
            <a:bodyPr wrap="none" rtlCol="0">
              <a:spAutoFit/>
            </a:bodyPr>
            <a:lstStyle/>
            <a:p>
              <a:r>
                <a:rPr kumimoji="1" lang="ja-JP" altLang="en-US" sz="1100" dirty="0"/>
                <a:t>追加の検討項目あり</a:t>
              </a:r>
            </a:p>
          </p:txBody>
        </p:sp>
        <p:sp>
          <p:nvSpPr>
            <p:cNvPr id="231" name="テキスト ボックス 230"/>
            <p:cNvSpPr txBox="1"/>
            <p:nvPr/>
          </p:nvSpPr>
          <p:spPr>
            <a:xfrm>
              <a:off x="4871830" y="941831"/>
              <a:ext cx="723275" cy="307777"/>
            </a:xfrm>
            <a:prstGeom prst="rect">
              <a:avLst/>
            </a:prstGeom>
            <a:noFill/>
          </p:spPr>
          <p:txBody>
            <a:bodyPr wrap="none" rtlCol="0">
              <a:spAutoFit/>
            </a:bodyPr>
            <a:lstStyle/>
            <a:p>
              <a:r>
                <a:rPr lang="ja-JP" altLang="en-US" sz="1400" b="1" dirty="0"/>
                <a:t>凡例：</a:t>
              </a:r>
              <a:endParaRPr kumimoji="1" lang="ja-JP" altLang="en-US" sz="1400" b="1" dirty="0"/>
            </a:p>
          </p:txBody>
        </p:sp>
        <p:grpSp>
          <p:nvGrpSpPr>
            <p:cNvPr id="232" name="グループ化 231"/>
            <p:cNvGrpSpPr>
              <a:grpSpLocks/>
            </p:cNvGrpSpPr>
            <p:nvPr/>
          </p:nvGrpSpPr>
          <p:grpSpPr>
            <a:xfrm>
              <a:off x="6600070" y="942833"/>
              <a:ext cx="229767" cy="229767"/>
              <a:chOff x="3051411" y="2134263"/>
              <a:chExt cx="665935" cy="668719"/>
            </a:xfrm>
          </p:grpSpPr>
          <p:sp>
            <p:nvSpPr>
              <p:cNvPr id="251" name="楕円 250"/>
              <p:cNvSpPr/>
              <p:nvPr/>
            </p:nvSpPr>
            <p:spPr bwMode="auto">
              <a:xfrm>
                <a:off x="3082826"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52" name="フリーフォーム 251"/>
              <p:cNvSpPr>
                <a:spLocks noChangeAspect="1"/>
              </p:cNvSpPr>
              <p:nvPr/>
            </p:nvSpPr>
            <p:spPr bwMode="gray">
              <a:xfrm>
                <a:off x="3051411" y="2134263"/>
                <a:ext cx="665935" cy="667252"/>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33" name="グループ化 232"/>
            <p:cNvGrpSpPr/>
            <p:nvPr/>
          </p:nvGrpSpPr>
          <p:grpSpPr>
            <a:xfrm>
              <a:off x="5587947" y="945895"/>
              <a:ext cx="220013" cy="220228"/>
              <a:chOff x="2028283" y="2128421"/>
              <a:chExt cx="678044" cy="678705"/>
            </a:xfrm>
          </p:grpSpPr>
          <p:sp>
            <p:nvSpPr>
              <p:cNvPr id="242" name="楕円 241"/>
              <p:cNvSpPr/>
              <p:nvPr/>
            </p:nvSpPr>
            <p:spPr bwMode="auto">
              <a:xfrm>
                <a:off x="2093451" y="21388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49" name="楕円 248"/>
              <p:cNvSpPr/>
              <p:nvPr/>
            </p:nvSpPr>
            <p:spPr bwMode="auto">
              <a:xfrm>
                <a:off x="2093451" y="21467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50" name="フリーフォーム 249"/>
              <p:cNvSpPr>
                <a:spLocks noChangeAspect="1"/>
              </p:cNvSpPr>
              <p:nvPr/>
            </p:nvSpPr>
            <p:spPr bwMode="gray">
              <a:xfrm>
                <a:off x="2028283"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34" name="グループ化 233"/>
            <p:cNvGrpSpPr/>
            <p:nvPr/>
          </p:nvGrpSpPr>
          <p:grpSpPr>
            <a:xfrm>
              <a:off x="7401051" y="913444"/>
              <a:ext cx="279169" cy="275089"/>
              <a:chOff x="93443" y="1883892"/>
              <a:chExt cx="279169" cy="275089"/>
            </a:xfrm>
          </p:grpSpPr>
          <p:grpSp>
            <p:nvGrpSpPr>
              <p:cNvPr id="235" name="グループ化 234"/>
              <p:cNvGrpSpPr/>
              <p:nvPr/>
            </p:nvGrpSpPr>
            <p:grpSpPr>
              <a:xfrm>
                <a:off x="93443" y="1938753"/>
                <a:ext cx="220013" cy="220228"/>
                <a:chOff x="3286729" y="2128421"/>
                <a:chExt cx="678044" cy="678705"/>
              </a:xfrm>
            </p:grpSpPr>
            <p:sp>
              <p:nvSpPr>
                <p:cNvPr id="239" name="楕円 238"/>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40" name="楕円 239"/>
                <p:cNvSpPr/>
                <p:nvPr/>
              </p:nvSpPr>
              <p:spPr bwMode="auto">
                <a:xfrm>
                  <a:off x="3317757" y="21467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41" name="フリーフォーム 24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236" name="楕円 235"/>
              <p:cNvSpPr/>
              <p:nvPr/>
            </p:nvSpPr>
            <p:spPr bwMode="auto">
              <a:xfrm>
                <a:off x="128507" y="2039975"/>
                <a:ext cx="143820" cy="88510"/>
              </a:xfrm>
              <a:prstGeom prst="ellipse">
                <a:avLst/>
              </a:prstGeom>
              <a:ln w="3175">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237" name="直線コネクタ 236"/>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38" name="フリーフォーム 237"/>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p:spPr>
            <p:txBody>
              <a:bodyPr vert="horz" wrap="square" lIns="91440" tIns="45720" rIns="91440" bIns="45720" numCol="1" anchor="t" anchorCtr="0" compatLnSpc="1">
                <a:prstTxWarp prst="textNoShape">
                  <a:avLst/>
                </a:prstTxWarp>
                <a:noAutofit/>
              </a:bodyPr>
              <a:lstStyle/>
              <a:p>
                <a:endParaRPr lang="ja-JP" altLang="en-US"/>
              </a:p>
            </p:txBody>
          </p:sp>
        </p:grpSp>
      </p:grpSp>
    </p:spTree>
    <p:extLst>
      <p:ext uri="{BB962C8B-B14F-4D97-AF65-F5344CB8AC3E}">
        <p14:creationId xmlns:p14="http://schemas.microsoft.com/office/powerpoint/2010/main" val="33889969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詳細設計</a:t>
            </a:r>
          </a:p>
        </p:txBody>
      </p:sp>
      <p:sp>
        <p:nvSpPr>
          <p:cNvPr id="3" name="コンテンツ プレースホルダー 2"/>
          <p:cNvSpPr>
            <a:spLocks noGrp="1"/>
          </p:cNvSpPr>
          <p:nvPr>
            <p:ph sz="quarter" idx="10"/>
          </p:nvPr>
        </p:nvSpPr>
        <p:spPr/>
        <p:txBody>
          <a:bodyPr/>
          <a:lstStyle/>
          <a:p>
            <a:r>
              <a:rPr lang="ja-JP" altLang="en-US" sz="2400" b="1" dirty="0"/>
              <a:t>フェーズにおける</a:t>
            </a:r>
            <a:r>
              <a:rPr lang="en-US" altLang="ja-JP" sz="2400" b="1" dirty="0"/>
              <a:t>QCD</a:t>
            </a:r>
            <a:r>
              <a:rPr lang="ja-JP" altLang="en-US" sz="2400" b="1" dirty="0"/>
              <a:t>の変化</a:t>
            </a:r>
            <a:endParaRPr lang="en-US" altLang="ja-JP" b="1" dirty="0"/>
          </a:p>
          <a:p>
            <a:pPr lvl="1"/>
            <a:endParaRPr lang="en-US" altLang="ja-JP" sz="2000" b="1" dirty="0"/>
          </a:p>
          <a:p>
            <a:pPr lvl="1"/>
            <a:endParaRPr lang="en-US" altLang="ja-JP" sz="2000" b="1" dirty="0"/>
          </a:p>
          <a:p>
            <a:pPr lvl="1"/>
            <a:endParaRPr lang="en-US" altLang="ja-JP" sz="2000" b="1" dirty="0"/>
          </a:p>
          <a:p>
            <a:pPr marL="180000" lvl="1" indent="0">
              <a:buNone/>
            </a:pPr>
            <a:endParaRPr lang="en-US" altLang="ja-JP" sz="1200" b="1" dirty="0"/>
          </a:p>
          <a:p>
            <a:pPr marL="180000" lvl="1" indent="0">
              <a:buNone/>
            </a:pPr>
            <a:endParaRPr lang="en-US" altLang="ja-JP" sz="800" b="1" dirty="0"/>
          </a:p>
          <a:p>
            <a:r>
              <a:rPr lang="ja-JP" altLang="en-US" sz="2400" b="1" dirty="0"/>
              <a:t>プロセスと成果物の変化</a:t>
            </a:r>
            <a:endParaRPr lang="ja-JP" altLang="en-US" sz="2400" dirty="0"/>
          </a:p>
        </p:txBody>
      </p:sp>
      <p:graphicFrame>
        <p:nvGraphicFramePr>
          <p:cNvPr id="200" name="表 199"/>
          <p:cNvGraphicFramePr>
            <a:graphicFrameLocks noGrp="1"/>
          </p:cNvGraphicFramePr>
          <p:nvPr/>
        </p:nvGraphicFramePr>
        <p:xfrm>
          <a:off x="383345" y="3285420"/>
          <a:ext cx="8593055" cy="3168000"/>
        </p:xfrm>
        <a:graphic>
          <a:graphicData uri="http://schemas.openxmlformats.org/drawingml/2006/table">
            <a:tbl>
              <a:tblPr firstRow="1" bandRow="1">
                <a:tableStyleId>{2D5ABB26-0587-4C30-8999-92F81FD0307C}</a:tableStyleId>
              </a:tblPr>
              <a:tblGrid>
                <a:gridCol w="396240">
                  <a:extLst>
                    <a:ext uri="{9D8B030D-6E8A-4147-A177-3AD203B41FA5}">
                      <a16:colId xmlns:a16="http://schemas.microsoft.com/office/drawing/2014/main" val="2722025018"/>
                    </a:ext>
                  </a:extLst>
                </a:gridCol>
                <a:gridCol w="396240">
                  <a:extLst>
                    <a:ext uri="{9D8B030D-6E8A-4147-A177-3AD203B41FA5}">
                      <a16:colId xmlns:a16="http://schemas.microsoft.com/office/drawing/2014/main" val="2106001937"/>
                    </a:ext>
                  </a:extLst>
                </a:gridCol>
                <a:gridCol w="7800575">
                  <a:extLst>
                    <a:ext uri="{9D8B030D-6E8A-4147-A177-3AD203B41FA5}">
                      <a16:colId xmlns:a16="http://schemas.microsoft.com/office/drawing/2014/main" val="863483973"/>
                    </a:ext>
                  </a:extLst>
                </a:gridCol>
              </a:tblGrid>
              <a:tr h="864000">
                <a:tc rowSpan="2">
                  <a:txBody>
                    <a:bodyPr/>
                    <a:lstStyle/>
                    <a:p>
                      <a:pPr algn="ctr"/>
                      <a:r>
                        <a:rPr kumimoji="1" lang="ja-JP" altLang="en-US" sz="1400" b="1" dirty="0"/>
                        <a:t>自動化前</a:t>
                      </a:r>
                    </a:p>
                  </a:txBody>
                  <a:tcPr vert="eaVert" anchor="ctr">
                    <a:lnL>
                      <a:noFill/>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400" b="1" dirty="0"/>
                        <a:t>プロセス</a:t>
                      </a:r>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3514920171"/>
                  </a:ext>
                </a:extLst>
              </a:tr>
              <a:tr h="720000">
                <a:tc vMerge="1">
                  <a:txBody>
                    <a:bodyPr/>
                    <a:lstStyle/>
                    <a:p>
                      <a:endParaRPr kumimoji="1" lang="ja-JP" altLang="en-US" sz="1600" b="1" dirty="0"/>
                    </a:p>
                  </a:txBody>
                  <a:tcPr>
                    <a:lnL>
                      <a:noFill/>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400" b="1" dirty="0"/>
                        <a:t>成果物</a:t>
                      </a:r>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4067920"/>
                  </a:ext>
                </a:extLst>
              </a:tr>
              <a:tr h="864000">
                <a:tc rowSpan="2">
                  <a:txBody>
                    <a:bodyPr/>
                    <a:lstStyle/>
                    <a:p>
                      <a:pPr algn="ctr"/>
                      <a:r>
                        <a:rPr kumimoji="1" lang="ja-JP" altLang="en-US" sz="1400" b="1" dirty="0"/>
                        <a:t>自動化後</a:t>
                      </a:r>
                    </a:p>
                  </a:txBody>
                  <a:tcPr vert="eaVert" anchor="ctr">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kumimoji="1" lang="ja-JP" altLang="en-US" sz="1400" b="1" dirty="0"/>
                        <a:t>プロセス</a:t>
                      </a:r>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2716321206"/>
                  </a:ext>
                </a:extLst>
              </a:tr>
              <a:tr h="720000">
                <a:tc vMerge="1">
                  <a:txBody>
                    <a:bodyPr/>
                    <a:lstStyle/>
                    <a:p>
                      <a:endParaRPr kumimoji="1" lang="ja-JP" altLang="en-US" sz="1600" b="1" dirty="0"/>
                    </a:p>
                  </a:txBody>
                  <a:tcPr>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kumimoji="1" lang="ja-JP" altLang="en-US" sz="1400" b="1" dirty="0"/>
                        <a:t>成果物</a:t>
                      </a:r>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375170"/>
                  </a:ext>
                </a:extLst>
              </a:tr>
            </a:tbl>
          </a:graphicData>
        </a:graphic>
      </p:graphicFrame>
      <p:sp>
        <p:nvSpPr>
          <p:cNvPr id="226" name="角丸四角形 225"/>
          <p:cNvSpPr/>
          <p:nvPr/>
        </p:nvSpPr>
        <p:spPr bwMode="auto">
          <a:xfrm>
            <a:off x="9226557" y="1340710"/>
            <a:ext cx="2724793" cy="5112477"/>
          </a:xfrm>
          <a:prstGeom prst="roundRect">
            <a:avLst>
              <a:gd name="adj" fmla="val 6773"/>
            </a:avLst>
          </a:prstGeom>
          <a:solidFill>
            <a:schemeClr val="bg1">
              <a:lumMod val="95000"/>
            </a:schemeClr>
          </a:solidFill>
          <a:ln w="12700">
            <a:solidFill>
              <a:schemeClr val="bg1">
                <a:lumMod val="85000"/>
              </a:schemeClr>
            </a:solidFill>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ja-JP" altLang="en-US" dirty="0">
                <a:latin typeface="+mn-ea"/>
              </a:rPr>
              <a:t>パラメータ設計で作成された各パラメータは、</a:t>
            </a:r>
            <a:r>
              <a:rPr lang="en-US" altLang="ja-JP" dirty="0">
                <a:latin typeface="+mn-ea"/>
              </a:rPr>
              <a:t>CMDB</a:t>
            </a:r>
            <a:r>
              <a:rPr lang="ja-JP" altLang="en-US" dirty="0">
                <a:latin typeface="+mn-ea"/>
              </a:rPr>
              <a:t>に登録していく。これによりパラメータの形式化が進み、表記ゆれや曖昧さが低減するため、</a:t>
            </a:r>
            <a:r>
              <a:rPr lang="en-US" altLang="ja-JP" dirty="0">
                <a:latin typeface="+mn-ea"/>
              </a:rPr>
              <a:t>Q</a:t>
            </a:r>
            <a:r>
              <a:rPr lang="ja-JP" altLang="en-US" dirty="0">
                <a:latin typeface="+mn-ea"/>
              </a:rPr>
              <a:t>が改善する。</a:t>
            </a:r>
            <a:endParaRPr lang="en-US" altLang="ja-JP" dirty="0">
              <a:latin typeface="+mn-ea"/>
            </a:endParaRPr>
          </a:p>
          <a:p>
            <a:endParaRPr lang="en-US" altLang="ja-JP" dirty="0">
              <a:latin typeface="+mn-ea"/>
            </a:endParaRPr>
          </a:p>
          <a:p>
            <a:r>
              <a:rPr lang="ja-JP" altLang="en-US" dirty="0">
                <a:latin typeface="+mn-ea"/>
              </a:rPr>
              <a:t>また、パラメータの適用順序などの作業手順は、自動化の事前準備の段階で作成したジョブフローに置き換わるため、作業手順書の作成のタスクが消滅する。これにより、</a:t>
            </a:r>
            <a:r>
              <a:rPr lang="en-US" altLang="ja-JP" dirty="0">
                <a:latin typeface="+mn-ea"/>
              </a:rPr>
              <a:t>C</a:t>
            </a:r>
            <a:r>
              <a:rPr lang="ja-JP" altLang="en-US" dirty="0">
                <a:latin typeface="+mn-ea"/>
              </a:rPr>
              <a:t>と</a:t>
            </a:r>
            <a:r>
              <a:rPr lang="en-US" altLang="ja-JP" dirty="0">
                <a:latin typeface="+mn-ea"/>
              </a:rPr>
              <a:t>D</a:t>
            </a:r>
            <a:r>
              <a:rPr lang="ja-JP" altLang="en-US" dirty="0">
                <a:latin typeface="+mn-ea"/>
              </a:rPr>
              <a:t>も改善する。</a:t>
            </a:r>
          </a:p>
        </p:txBody>
      </p:sp>
      <p:sp>
        <p:nvSpPr>
          <p:cNvPr id="4" name="テキスト ボックス 3"/>
          <p:cNvSpPr txBox="1"/>
          <p:nvPr/>
        </p:nvSpPr>
        <p:spPr>
          <a:xfrm>
            <a:off x="9187934" y="1013899"/>
            <a:ext cx="697627" cy="400110"/>
          </a:xfrm>
          <a:prstGeom prst="rect">
            <a:avLst/>
          </a:prstGeom>
          <a:noFill/>
        </p:spPr>
        <p:txBody>
          <a:bodyPr wrap="none" rtlCol="0">
            <a:spAutoFit/>
          </a:bodyPr>
          <a:lstStyle/>
          <a:p>
            <a:r>
              <a:rPr lang="ja-JP" altLang="en-US" sz="2000" b="1" dirty="0"/>
              <a:t>解説</a:t>
            </a:r>
            <a:endParaRPr kumimoji="1" lang="ja-JP" altLang="en-US" sz="2000" b="1" dirty="0"/>
          </a:p>
        </p:txBody>
      </p:sp>
      <p:grpSp>
        <p:nvGrpSpPr>
          <p:cNvPr id="284" name="グループ化 283"/>
          <p:cNvGrpSpPr/>
          <p:nvPr/>
        </p:nvGrpSpPr>
        <p:grpSpPr>
          <a:xfrm>
            <a:off x="2396784" y="3284980"/>
            <a:ext cx="1809222" cy="1194124"/>
            <a:chOff x="5884207" y="4971256"/>
            <a:chExt cx="1809222" cy="1194124"/>
          </a:xfrm>
        </p:grpSpPr>
        <p:grpSp>
          <p:nvGrpSpPr>
            <p:cNvPr id="285" name="グループ化 284"/>
            <p:cNvGrpSpPr/>
            <p:nvPr/>
          </p:nvGrpSpPr>
          <p:grpSpPr>
            <a:xfrm>
              <a:off x="5931768" y="5202599"/>
              <a:ext cx="1761661" cy="962781"/>
              <a:chOff x="3575650" y="3645030"/>
              <a:chExt cx="1761661" cy="962781"/>
            </a:xfrm>
          </p:grpSpPr>
          <p:cxnSp>
            <p:nvCxnSpPr>
              <p:cNvPr id="287" name="直線矢印コネクタ 286"/>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292" name="グループ化 291"/>
              <p:cNvGrpSpPr/>
              <p:nvPr/>
            </p:nvGrpSpPr>
            <p:grpSpPr>
              <a:xfrm>
                <a:off x="3575650" y="3645030"/>
                <a:ext cx="1569718" cy="962781"/>
                <a:chOff x="3859824" y="3656220"/>
                <a:chExt cx="1569718" cy="962781"/>
              </a:xfrm>
            </p:grpSpPr>
            <p:sp>
              <p:nvSpPr>
                <p:cNvPr id="293" name="角丸四角形 292"/>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a:t>パラメータ設計</a:t>
                  </a:r>
                </a:p>
              </p:txBody>
            </p:sp>
            <p:sp>
              <p:nvSpPr>
                <p:cNvPr id="294" name="テキスト ボックス 293"/>
                <p:cNvSpPr txBox="1"/>
                <p:nvPr/>
              </p:nvSpPr>
              <p:spPr>
                <a:xfrm>
                  <a:off x="3859882" y="4342002"/>
                  <a:ext cx="1569660" cy="276999"/>
                </a:xfrm>
                <a:prstGeom prst="rect">
                  <a:avLst/>
                </a:prstGeom>
                <a:noFill/>
              </p:spPr>
              <p:txBody>
                <a:bodyPr wrap="none" rtlCol="0">
                  <a:spAutoFit/>
                </a:bodyPr>
                <a:lstStyle/>
                <a:p>
                  <a:r>
                    <a:rPr kumimoji="1" lang="ja-JP" altLang="en-US" sz="1200" b="1" dirty="0"/>
                    <a:t>・</a:t>
                  </a:r>
                  <a:r>
                    <a:rPr lang="ja-JP" altLang="en-US" sz="1200" b="1" dirty="0"/>
                    <a:t>パラメータ設計書</a:t>
                  </a:r>
                  <a:endParaRPr kumimoji="1" lang="ja-JP" altLang="en-US" sz="1200" b="1" dirty="0"/>
                </a:p>
              </p:txBody>
            </p:sp>
          </p:grpSp>
        </p:grpSp>
        <p:sp>
          <p:nvSpPr>
            <p:cNvPr id="286" name="テキスト ボックス 285"/>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cxnSp>
        <p:nvCxnSpPr>
          <p:cNvPr id="445" name="直線矢印コネクタ 444"/>
          <p:cNvCxnSpPr/>
          <p:nvPr/>
        </p:nvCxnSpPr>
        <p:spPr bwMode="auto">
          <a:xfrm>
            <a:off x="2099772" y="3756899"/>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46" name="グループ化 445"/>
          <p:cNvGrpSpPr/>
          <p:nvPr/>
        </p:nvGrpSpPr>
        <p:grpSpPr>
          <a:xfrm>
            <a:off x="4269044" y="3284980"/>
            <a:ext cx="1809222" cy="1194124"/>
            <a:chOff x="5884207" y="4971256"/>
            <a:chExt cx="1809222" cy="1194124"/>
          </a:xfrm>
        </p:grpSpPr>
        <p:grpSp>
          <p:nvGrpSpPr>
            <p:cNvPr id="447" name="グループ化 446"/>
            <p:cNvGrpSpPr/>
            <p:nvPr/>
          </p:nvGrpSpPr>
          <p:grpSpPr>
            <a:xfrm>
              <a:off x="5931768" y="5202599"/>
              <a:ext cx="1761661" cy="962781"/>
              <a:chOff x="3575650" y="3645030"/>
              <a:chExt cx="1761661" cy="962781"/>
            </a:xfrm>
          </p:grpSpPr>
          <p:cxnSp>
            <p:nvCxnSpPr>
              <p:cNvPr id="449" name="直線矢印コネクタ 448"/>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50" name="グループ化 449"/>
              <p:cNvGrpSpPr/>
              <p:nvPr/>
            </p:nvGrpSpPr>
            <p:grpSpPr>
              <a:xfrm>
                <a:off x="3575650" y="3645030"/>
                <a:ext cx="1569718" cy="962781"/>
                <a:chOff x="3859824" y="3656220"/>
                <a:chExt cx="1569718" cy="962781"/>
              </a:xfrm>
            </p:grpSpPr>
            <p:sp>
              <p:nvSpPr>
                <p:cNvPr id="451" name="角丸四角形 450"/>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a:t>パラメータ</a:t>
                  </a:r>
                  <a:endParaRPr lang="en-US" altLang="ja-JP" sz="1200" b="1" dirty="0"/>
                </a:p>
                <a:p>
                  <a:pPr algn="ctr"/>
                  <a:r>
                    <a:rPr lang="ja-JP" altLang="en-US" sz="1200" b="1" dirty="0"/>
                    <a:t>シート作成</a:t>
                  </a:r>
                </a:p>
              </p:txBody>
            </p:sp>
            <p:sp>
              <p:nvSpPr>
                <p:cNvPr id="452" name="テキスト ボックス 451"/>
                <p:cNvSpPr txBox="1"/>
                <p:nvPr/>
              </p:nvSpPr>
              <p:spPr>
                <a:xfrm>
                  <a:off x="3859882" y="4342002"/>
                  <a:ext cx="1569660" cy="276999"/>
                </a:xfrm>
                <a:prstGeom prst="rect">
                  <a:avLst/>
                </a:prstGeom>
                <a:noFill/>
              </p:spPr>
              <p:txBody>
                <a:bodyPr wrap="none" rtlCol="0">
                  <a:spAutoFit/>
                </a:bodyPr>
                <a:lstStyle/>
                <a:p>
                  <a:r>
                    <a:rPr kumimoji="1" lang="ja-JP" altLang="en-US" sz="1200" b="1" dirty="0"/>
                    <a:t>・パラメータシート</a:t>
                  </a:r>
                </a:p>
              </p:txBody>
            </p:sp>
          </p:grpSp>
        </p:grpSp>
        <p:sp>
          <p:nvSpPr>
            <p:cNvPr id="448" name="テキスト ボックス 447"/>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grpSp>
        <p:nvGrpSpPr>
          <p:cNvPr id="453" name="グループ化 452"/>
          <p:cNvGrpSpPr/>
          <p:nvPr/>
        </p:nvGrpSpPr>
        <p:grpSpPr>
          <a:xfrm>
            <a:off x="6132332" y="3284980"/>
            <a:ext cx="1835928" cy="1194124"/>
            <a:chOff x="5884207" y="4971256"/>
            <a:chExt cx="1835928" cy="1194124"/>
          </a:xfrm>
        </p:grpSpPr>
        <p:grpSp>
          <p:nvGrpSpPr>
            <p:cNvPr id="454" name="グループ化 453"/>
            <p:cNvGrpSpPr/>
            <p:nvPr/>
          </p:nvGrpSpPr>
          <p:grpSpPr>
            <a:xfrm>
              <a:off x="5931768" y="5202599"/>
              <a:ext cx="1788367" cy="962781"/>
              <a:chOff x="3575650" y="3645030"/>
              <a:chExt cx="1788367" cy="962781"/>
            </a:xfrm>
          </p:grpSpPr>
          <p:cxnSp>
            <p:nvCxnSpPr>
              <p:cNvPr id="456" name="直線矢印コネクタ 455"/>
              <p:cNvCxnSpPr/>
              <p:nvPr/>
            </p:nvCxnSpPr>
            <p:spPr bwMode="auto">
              <a:xfrm>
                <a:off x="5112309" y="3897872"/>
                <a:ext cx="251708"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57" name="グループ化 456"/>
              <p:cNvGrpSpPr/>
              <p:nvPr/>
            </p:nvGrpSpPr>
            <p:grpSpPr>
              <a:xfrm>
                <a:off x="3575650" y="3645030"/>
                <a:ext cx="1441011" cy="962781"/>
                <a:chOff x="3859824" y="3656220"/>
                <a:chExt cx="1441011" cy="962781"/>
              </a:xfrm>
            </p:grpSpPr>
            <p:sp>
              <p:nvSpPr>
                <p:cNvPr id="458" name="角丸四角形 457"/>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a:t>作業手順書の作成</a:t>
                  </a:r>
                </a:p>
              </p:txBody>
            </p:sp>
            <p:sp>
              <p:nvSpPr>
                <p:cNvPr id="459" name="テキスト ボックス 458"/>
                <p:cNvSpPr txBox="1"/>
                <p:nvPr/>
              </p:nvSpPr>
              <p:spPr>
                <a:xfrm>
                  <a:off x="3859882" y="4342002"/>
                  <a:ext cx="1107996" cy="276999"/>
                </a:xfrm>
                <a:prstGeom prst="rect">
                  <a:avLst/>
                </a:prstGeom>
                <a:noFill/>
              </p:spPr>
              <p:txBody>
                <a:bodyPr wrap="none" rtlCol="0">
                  <a:spAutoFit/>
                </a:bodyPr>
                <a:lstStyle/>
                <a:p>
                  <a:r>
                    <a:rPr kumimoji="1" lang="ja-JP" altLang="en-US" sz="1200" b="1" dirty="0"/>
                    <a:t>・作業手順書</a:t>
                  </a:r>
                </a:p>
              </p:txBody>
            </p:sp>
          </p:grpSp>
        </p:grpSp>
        <p:sp>
          <p:nvSpPr>
            <p:cNvPr id="455" name="テキスト ボックス 454"/>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grpSp>
        <p:nvGrpSpPr>
          <p:cNvPr id="475" name="グループ化 474"/>
          <p:cNvGrpSpPr/>
          <p:nvPr/>
        </p:nvGrpSpPr>
        <p:grpSpPr>
          <a:xfrm>
            <a:off x="4295750" y="4899246"/>
            <a:ext cx="1488572" cy="1194124"/>
            <a:chOff x="5884207" y="4971256"/>
            <a:chExt cx="1488572" cy="1194124"/>
          </a:xfrm>
        </p:grpSpPr>
        <p:grpSp>
          <p:nvGrpSpPr>
            <p:cNvPr id="479" name="グループ化 478"/>
            <p:cNvGrpSpPr/>
            <p:nvPr/>
          </p:nvGrpSpPr>
          <p:grpSpPr>
            <a:xfrm>
              <a:off x="5931768" y="5202599"/>
              <a:ext cx="1441011" cy="962781"/>
              <a:chOff x="3859824" y="3656220"/>
              <a:chExt cx="1441011" cy="962781"/>
            </a:xfrm>
          </p:grpSpPr>
          <p:sp>
            <p:nvSpPr>
              <p:cNvPr id="480" name="角丸四角形 479"/>
              <p:cNvSpPr/>
              <p:nvPr/>
            </p:nvSpPr>
            <p:spPr bwMode="auto">
              <a:xfrm>
                <a:off x="3859824" y="3656220"/>
                <a:ext cx="1441011" cy="505685"/>
              </a:xfrm>
              <a:prstGeom prst="roundRect">
                <a:avLst/>
              </a:prstGeom>
              <a:solidFill>
                <a:schemeClr val="accent3">
                  <a:lumMod val="10000"/>
                  <a:lumOff val="90000"/>
                </a:schemeClr>
              </a:solidFill>
              <a:ln w="25400" cap="flat" cmpd="sng" algn="ctr">
                <a:solidFill>
                  <a:schemeClr val="accent3">
                    <a:lumMod val="90000"/>
                    <a:lumOff val="10000"/>
                  </a:schemeClr>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a:solidFill>
                      <a:schemeClr val="accent3">
                        <a:lumMod val="90000"/>
                        <a:lumOff val="10000"/>
                      </a:schemeClr>
                    </a:solidFill>
                  </a:rPr>
                  <a:t>CMDB</a:t>
                </a:r>
                <a:r>
                  <a:rPr lang="ja-JP" altLang="en-US" sz="1200" b="1" dirty="0">
                    <a:solidFill>
                      <a:schemeClr val="accent3">
                        <a:lumMod val="90000"/>
                        <a:lumOff val="10000"/>
                      </a:schemeClr>
                    </a:solidFill>
                  </a:rPr>
                  <a:t>への</a:t>
                </a:r>
                <a:endParaRPr lang="en-US" altLang="ja-JP" sz="1200" b="1" dirty="0">
                  <a:solidFill>
                    <a:schemeClr val="accent3">
                      <a:lumMod val="90000"/>
                      <a:lumOff val="10000"/>
                    </a:schemeClr>
                  </a:solidFill>
                </a:endParaRPr>
              </a:p>
              <a:p>
                <a:pPr algn="ctr"/>
                <a:r>
                  <a:rPr lang="ja-JP" altLang="en-US" sz="1200" b="1" dirty="0">
                    <a:solidFill>
                      <a:schemeClr val="accent3">
                        <a:lumMod val="90000"/>
                        <a:lumOff val="10000"/>
                      </a:schemeClr>
                    </a:solidFill>
                  </a:rPr>
                  <a:t>パラメータ登録</a:t>
                </a:r>
              </a:p>
            </p:txBody>
          </p:sp>
          <p:sp>
            <p:nvSpPr>
              <p:cNvPr id="481" name="テキスト ボックス 480"/>
              <p:cNvSpPr txBox="1"/>
              <p:nvPr/>
            </p:nvSpPr>
            <p:spPr>
              <a:xfrm>
                <a:off x="3859882" y="4342002"/>
                <a:ext cx="817853" cy="276999"/>
              </a:xfrm>
              <a:prstGeom prst="rect">
                <a:avLst/>
              </a:prstGeom>
              <a:noFill/>
            </p:spPr>
            <p:txBody>
              <a:bodyPr wrap="none" rtlCol="0">
                <a:spAutoFit/>
              </a:bodyPr>
              <a:lstStyle/>
              <a:p>
                <a:r>
                  <a:rPr kumimoji="1" lang="ja-JP" altLang="en-US" sz="1200" b="1" dirty="0">
                    <a:solidFill>
                      <a:schemeClr val="accent3">
                        <a:lumMod val="90000"/>
                        <a:lumOff val="10000"/>
                      </a:schemeClr>
                    </a:solidFill>
                  </a:rPr>
                  <a:t>・</a:t>
                </a:r>
                <a:r>
                  <a:rPr kumimoji="1" lang="en-US" altLang="ja-JP" sz="1200" b="1" dirty="0">
                    <a:solidFill>
                      <a:schemeClr val="accent3">
                        <a:lumMod val="90000"/>
                        <a:lumOff val="10000"/>
                      </a:schemeClr>
                    </a:solidFill>
                  </a:rPr>
                  <a:t>CMDB</a:t>
                </a:r>
                <a:endParaRPr kumimoji="1" lang="ja-JP" altLang="en-US" sz="1200" b="1" dirty="0">
                  <a:solidFill>
                    <a:schemeClr val="accent3">
                      <a:lumMod val="90000"/>
                      <a:lumOff val="10000"/>
                    </a:schemeClr>
                  </a:solidFill>
                </a:endParaRPr>
              </a:p>
            </p:txBody>
          </p:sp>
        </p:grpSp>
        <p:sp>
          <p:nvSpPr>
            <p:cNvPr id="477" name="テキスト ボックス 476"/>
            <p:cNvSpPr txBox="1"/>
            <p:nvPr/>
          </p:nvSpPr>
          <p:spPr>
            <a:xfrm>
              <a:off x="5884207" y="4971256"/>
              <a:ext cx="1191352" cy="307777"/>
            </a:xfrm>
            <a:prstGeom prst="rect">
              <a:avLst/>
            </a:prstGeom>
            <a:noFill/>
          </p:spPr>
          <p:txBody>
            <a:bodyPr wrap="none" rtlCol="0">
              <a:spAutoFit/>
            </a:bodyPr>
            <a:lstStyle/>
            <a:p>
              <a:r>
                <a:rPr kumimoji="1" lang="en-US" altLang="ja-JP" sz="1400" dirty="0"/>
                <a:t>&lt;</a:t>
              </a:r>
              <a:r>
                <a:rPr kumimoji="1" lang="ja-JP" altLang="en-US" sz="1400" dirty="0"/>
                <a:t>変更あり</a:t>
              </a:r>
              <a:r>
                <a:rPr kumimoji="1" lang="en-US" altLang="ja-JP" sz="1400" dirty="0"/>
                <a:t>&gt;</a:t>
              </a:r>
              <a:endParaRPr kumimoji="1" lang="ja-JP" altLang="en-US" sz="1400" dirty="0"/>
            </a:p>
          </p:txBody>
        </p:sp>
      </p:grpSp>
      <p:grpSp>
        <p:nvGrpSpPr>
          <p:cNvPr id="482" name="グループ化 481"/>
          <p:cNvGrpSpPr/>
          <p:nvPr/>
        </p:nvGrpSpPr>
        <p:grpSpPr>
          <a:xfrm>
            <a:off x="5853264" y="4899246"/>
            <a:ext cx="2114996" cy="1194124"/>
            <a:chOff x="5578433" y="4971256"/>
            <a:chExt cx="2114996" cy="1194124"/>
          </a:xfrm>
        </p:grpSpPr>
        <p:grpSp>
          <p:nvGrpSpPr>
            <p:cNvPr id="483" name="グループ化 482"/>
            <p:cNvGrpSpPr/>
            <p:nvPr/>
          </p:nvGrpSpPr>
          <p:grpSpPr>
            <a:xfrm>
              <a:off x="5578433" y="5202599"/>
              <a:ext cx="2114996" cy="962781"/>
              <a:chOff x="3222315" y="3645030"/>
              <a:chExt cx="2114996" cy="962781"/>
            </a:xfrm>
          </p:grpSpPr>
          <p:grpSp>
            <p:nvGrpSpPr>
              <p:cNvPr id="486" name="グループ化 485"/>
              <p:cNvGrpSpPr/>
              <p:nvPr/>
            </p:nvGrpSpPr>
            <p:grpSpPr>
              <a:xfrm>
                <a:off x="3575650" y="3645030"/>
                <a:ext cx="1441011" cy="962781"/>
                <a:chOff x="3859824" y="3656220"/>
                <a:chExt cx="1441011" cy="962781"/>
              </a:xfrm>
            </p:grpSpPr>
            <p:sp>
              <p:nvSpPr>
                <p:cNvPr id="487" name="角丸四角形 486"/>
                <p:cNvSpPr/>
                <p:nvPr/>
              </p:nvSpPr>
              <p:spPr bwMode="auto">
                <a:xfrm>
                  <a:off x="3859824" y="3656220"/>
                  <a:ext cx="1441011" cy="505685"/>
                </a:xfrm>
                <a:prstGeom prst="roundRect">
                  <a:avLst/>
                </a:prstGeom>
                <a:solidFill>
                  <a:schemeClr val="bg1"/>
                </a:solidFill>
                <a:ln w="25400" cap="flat" cmpd="sng" algn="ctr">
                  <a:solidFill>
                    <a:schemeClr val="bg1">
                      <a:lumMod val="85000"/>
                    </a:schemeClr>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a:solidFill>
                        <a:schemeClr val="bg1">
                          <a:lumMod val="85000"/>
                        </a:schemeClr>
                      </a:solidFill>
                    </a:rPr>
                    <a:t>作業手順書の作成</a:t>
                  </a:r>
                </a:p>
              </p:txBody>
            </p:sp>
            <p:sp>
              <p:nvSpPr>
                <p:cNvPr id="488" name="テキスト ボックス 487"/>
                <p:cNvSpPr txBox="1"/>
                <p:nvPr/>
              </p:nvSpPr>
              <p:spPr>
                <a:xfrm>
                  <a:off x="3859882" y="4342002"/>
                  <a:ext cx="1107996" cy="276999"/>
                </a:xfrm>
                <a:prstGeom prst="rect">
                  <a:avLst/>
                </a:prstGeom>
                <a:noFill/>
              </p:spPr>
              <p:txBody>
                <a:bodyPr wrap="none" rtlCol="0">
                  <a:spAutoFit/>
                </a:bodyPr>
                <a:lstStyle/>
                <a:p>
                  <a:r>
                    <a:rPr kumimoji="1" lang="ja-JP" altLang="en-US" sz="1200" b="1" dirty="0">
                      <a:solidFill>
                        <a:schemeClr val="bg1">
                          <a:lumMod val="85000"/>
                        </a:schemeClr>
                      </a:solidFill>
                    </a:rPr>
                    <a:t>・</a:t>
                  </a:r>
                  <a:r>
                    <a:rPr lang="ja-JP" altLang="en-US" sz="1200" b="1" dirty="0">
                      <a:solidFill>
                        <a:schemeClr val="bg1">
                          <a:lumMod val="85000"/>
                        </a:schemeClr>
                      </a:solidFill>
                    </a:rPr>
                    <a:t>作業手順書</a:t>
                  </a:r>
                  <a:endParaRPr kumimoji="1" lang="ja-JP" altLang="en-US" sz="1200" b="1" dirty="0">
                    <a:solidFill>
                      <a:schemeClr val="bg1">
                        <a:lumMod val="85000"/>
                      </a:schemeClr>
                    </a:solidFill>
                  </a:endParaRPr>
                </a:p>
              </p:txBody>
            </p:sp>
          </p:grpSp>
          <p:cxnSp>
            <p:nvCxnSpPr>
              <p:cNvPr id="485" name="直線矢印コネクタ 484"/>
              <p:cNvCxnSpPr/>
              <p:nvPr/>
            </p:nvCxnSpPr>
            <p:spPr bwMode="auto">
              <a:xfrm>
                <a:off x="3222315" y="3897872"/>
                <a:ext cx="2114996"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sp>
          <p:nvSpPr>
            <p:cNvPr id="484" name="テキスト ボックス 483"/>
            <p:cNvSpPr txBox="1"/>
            <p:nvPr/>
          </p:nvSpPr>
          <p:spPr>
            <a:xfrm>
              <a:off x="5884207" y="4971256"/>
              <a:ext cx="832279" cy="307777"/>
            </a:xfrm>
            <a:prstGeom prst="rect">
              <a:avLst/>
            </a:prstGeom>
            <a:noFill/>
          </p:spPr>
          <p:txBody>
            <a:bodyPr wrap="none" rtlCol="0">
              <a:spAutoFit/>
            </a:bodyPr>
            <a:lstStyle/>
            <a:p>
              <a:r>
                <a:rPr kumimoji="1" lang="en-US" altLang="ja-JP" sz="1400" dirty="0"/>
                <a:t>&lt;</a:t>
              </a:r>
              <a:r>
                <a:rPr kumimoji="1" lang="ja-JP" altLang="en-US" sz="1400" dirty="0"/>
                <a:t>消滅</a:t>
              </a:r>
              <a:r>
                <a:rPr kumimoji="1" lang="en-US" altLang="ja-JP" sz="1400" dirty="0"/>
                <a:t>&gt;</a:t>
              </a:r>
              <a:endParaRPr kumimoji="1" lang="ja-JP" altLang="en-US" sz="1400" dirty="0"/>
            </a:p>
          </p:txBody>
        </p:sp>
      </p:grpSp>
      <p:grpSp>
        <p:nvGrpSpPr>
          <p:cNvPr id="5" name="グループ化 4"/>
          <p:cNvGrpSpPr/>
          <p:nvPr/>
        </p:nvGrpSpPr>
        <p:grpSpPr>
          <a:xfrm>
            <a:off x="4325935" y="2900916"/>
            <a:ext cx="4650465" cy="307777"/>
            <a:chOff x="4295750" y="2857879"/>
            <a:chExt cx="4650465" cy="307777"/>
          </a:xfrm>
        </p:grpSpPr>
        <p:grpSp>
          <p:nvGrpSpPr>
            <p:cNvPr id="143" name="グループ化 142"/>
            <p:cNvGrpSpPr/>
            <p:nvPr/>
          </p:nvGrpSpPr>
          <p:grpSpPr>
            <a:xfrm>
              <a:off x="4854842" y="2868149"/>
              <a:ext cx="1123035" cy="261610"/>
              <a:chOff x="4151730" y="5154945"/>
              <a:chExt cx="1123035" cy="261610"/>
            </a:xfrm>
          </p:grpSpPr>
          <p:sp>
            <p:nvSpPr>
              <p:cNvPr id="144" name="テキスト ボックス 143"/>
              <p:cNvSpPr txBox="1"/>
              <p:nvPr/>
            </p:nvSpPr>
            <p:spPr>
              <a:xfrm>
                <a:off x="4151730" y="5154945"/>
                <a:ext cx="748923" cy="261610"/>
              </a:xfrm>
              <a:prstGeom prst="rect">
                <a:avLst/>
              </a:prstGeom>
              <a:noFill/>
            </p:spPr>
            <p:txBody>
              <a:bodyPr wrap="none" rtlCol="0">
                <a:spAutoFit/>
              </a:bodyPr>
              <a:lstStyle/>
              <a:p>
                <a:r>
                  <a:rPr lang="ja-JP" altLang="en-US" sz="1100" dirty="0"/>
                  <a:t>変更なし</a:t>
                </a:r>
                <a:endParaRPr kumimoji="1" lang="ja-JP" altLang="en-US" sz="1100" dirty="0"/>
              </a:p>
            </p:txBody>
          </p:sp>
          <p:sp>
            <p:nvSpPr>
              <p:cNvPr id="145" name="角丸四角形 144"/>
              <p:cNvSpPr/>
              <p:nvPr/>
            </p:nvSpPr>
            <p:spPr bwMode="auto">
              <a:xfrm>
                <a:off x="4842765" y="5170997"/>
                <a:ext cx="432000" cy="196592"/>
              </a:xfrm>
              <a:prstGeom prst="roundRect">
                <a:avLst/>
              </a:prstGeom>
              <a:solidFill>
                <a:schemeClr val="bg1"/>
              </a:solidFill>
              <a:ln w="25400" cap="flat" cmpd="sng" algn="ctr">
                <a:solidFill>
                  <a:schemeClr val="tx1"/>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t>作業名</a:t>
                </a:r>
              </a:p>
            </p:txBody>
          </p:sp>
        </p:grpSp>
        <p:grpSp>
          <p:nvGrpSpPr>
            <p:cNvPr id="146" name="グループ化 145"/>
            <p:cNvGrpSpPr/>
            <p:nvPr/>
          </p:nvGrpSpPr>
          <p:grpSpPr>
            <a:xfrm>
              <a:off x="6024776" y="2868149"/>
              <a:ext cx="1114500" cy="261610"/>
              <a:chOff x="4151730" y="5154945"/>
              <a:chExt cx="1114500" cy="261610"/>
            </a:xfrm>
          </p:grpSpPr>
          <p:sp>
            <p:nvSpPr>
              <p:cNvPr id="147" name="テキスト ボックス 146"/>
              <p:cNvSpPr txBox="1"/>
              <p:nvPr/>
            </p:nvSpPr>
            <p:spPr>
              <a:xfrm>
                <a:off x="4151730" y="5154945"/>
                <a:ext cx="748923" cy="261610"/>
              </a:xfrm>
              <a:prstGeom prst="rect">
                <a:avLst/>
              </a:prstGeom>
              <a:noFill/>
            </p:spPr>
            <p:txBody>
              <a:bodyPr wrap="none" rtlCol="0">
                <a:spAutoFit/>
              </a:bodyPr>
              <a:lstStyle/>
              <a:p>
                <a:r>
                  <a:rPr lang="ja-JP" altLang="en-US" sz="1100" dirty="0"/>
                  <a:t>変更あり</a:t>
                </a:r>
                <a:endParaRPr kumimoji="1" lang="ja-JP" altLang="en-US" sz="1100" dirty="0"/>
              </a:p>
            </p:txBody>
          </p:sp>
          <p:sp>
            <p:nvSpPr>
              <p:cNvPr id="148" name="角丸四角形 147"/>
              <p:cNvSpPr/>
              <p:nvPr/>
            </p:nvSpPr>
            <p:spPr bwMode="auto">
              <a:xfrm>
                <a:off x="4834230" y="5170997"/>
                <a:ext cx="432000" cy="196592"/>
              </a:xfrm>
              <a:prstGeom prst="roundRect">
                <a:avLst/>
              </a:prstGeom>
              <a:solidFill>
                <a:schemeClr val="accent3">
                  <a:lumMod val="10000"/>
                  <a:lumOff val="90000"/>
                </a:schemeClr>
              </a:solidFill>
              <a:ln w="25400" cap="flat" cmpd="sng" algn="ctr">
                <a:solidFill>
                  <a:schemeClr val="accent3">
                    <a:lumMod val="90000"/>
                    <a:lumOff val="10000"/>
                  </a:schemeClr>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solidFill>
                      <a:schemeClr val="accent3">
                        <a:lumMod val="90000"/>
                        <a:lumOff val="10000"/>
                      </a:schemeClr>
                    </a:solidFill>
                  </a:rPr>
                  <a:t>作業名</a:t>
                </a:r>
              </a:p>
            </p:txBody>
          </p:sp>
        </p:grpSp>
        <p:grpSp>
          <p:nvGrpSpPr>
            <p:cNvPr id="149" name="グループ化 148"/>
            <p:cNvGrpSpPr/>
            <p:nvPr/>
          </p:nvGrpSpPr>
          <p:grpSpPr>
            <a:xfrm>
              <a:off x="7184995" y="2871276"/>
              <a:ext cx="859625" cy="261610"/>
              <a:chOff x="4151730" y="5154945"/>
              <a:chExt cx="859625" cy="261610"/>
            </a:xfrm>
          </p:grpSpPr>
          <p:sp>
            <p:nvSpPr>
              <p:cNvPr id="150" name="テキスト ボックス 149"/>
              <p:cNvSpPr txBox="1"/>
              <p:nvPr/>
            </p:nvSpPr>
            <p:spPr>
              <a:xfrm>
                <a:off x="4151730" y="5154945"/>
                <a:ext cx="466794" cy="261610"/>
              </a:xfrm>
              <a:prstGeom prst="rect">
                <a:avLst/>
              </a:prstGeom>
              <a:noFill/>
            </p:spPr>
            <p:txBody>
              <a:bodyPr wrap="none" rtlCol="0">
                <a:spAutoFit/>
              </a:bodyPr>
              <a:lstStyle/>
              <a:p>
                <a:r>
                  <a:rPr lang="ja-JP" altLang="en-US" sz="1100" dirty="0"/>
                  <a:t>追加</a:t>
                </a:r>
                <a:endParaRPr kumimoji="1" lang="ja-JP" altLang="en-US" sz="1100" dirty="0"/>
              </a:p>
            </p:txBody>
          </p:sp>
          <p:sp>
            <p:nvSpPr>
              <p:cNvPr id="151" name="角丸四角形 150"/>
              <p:cNvSpPr/>
              <p:nvPr/>
            </p:nvSpPr>
            <p:spPr bwMode="auto">
              <a:xfrm>
                <a:off x="4579355" y="5170997"/>
                <a:ext cx="432000" cy="196592"/>
              </a:xfrm>
              <a:prstGeom prst="roundRect">
                <a:avLst/>
              </a:prstGeom>
              <a:solidFill>
                <a:schemeClr val="accent2">
                  <a:lumMod val="20000"/>
                  <a:lumOff val="80000"/>
                </a:schemeClr>
              </a:solidFill>
              <a:ln w="25400" cap="flat" cmpd="sng" algn="ctr">
                <a:solidFill>
                  <a:schemeClr val="accent2">
                    <a:lumMod val="75000"/>
                  </a:schemeClr>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solidFill>
                      <a:schemeClr val="accent2">
                        <a:lumMod val="75000"/>
                      </a:schemeClr>
                    </a:solidFill>
                  </a:rPr>
                  <a:t>作業名</a:t>
                </a:r>
              </a:p>
            </p:txBody>
          </p:sp>
        </p:grpSp>
        <p:grpSp>
          <p:nvGrpSpPr>
            <p:cNvPr id="152" name="グループ化 151"/>
            <p:cNvGrpSpPr/>
            <p:nvPr/>
          </p:nvGrpSpPr>
          <p:grpSpPr>
            <a:xfrm>
              <a:off x="8085849" y="2869897"/>
              <a:ext cx="860366" cy="261610"/>
              <a:chOff x="4151730" y="5154945"/>
              <a:chExt cx="860366" cy="261610"/>
            </a:xfrm>
          </p:grpSpPr>
          <p:sp>
            <p:nvSpPr>
              <p:cNvPr id="153" name="テキスト ボックス 152"/>
              <p:cNvSpPr txBox="1"/>
              <p:nvPr/>
            </p:nvSpPr>
            <p:spPr>
              <a:xfrm>
                <a:off x="4151730" y="5154945"/>
                <a:ext cx="466794" cy="261610"/>
              </a:xfrm>
              <a:prstGeom prst="rect">
                <a:avLst/>
              </a:prstGeom>
              <a:noFill/>
            </p:spPr>
            <p:txBody>
              <a:bodyPr wrap="none" rtlCol="0">
                <a:spAutoFit/>
              </a:bodyPr>
              <a:lstStyle/>
              <a:p>
                <a:r>
                  <a:rPr lang="ja-JP" altLang="en-US" sz="1100" dirty="0"/>
                  <a:t>消滅</a:t>
                </a:r>
                <a:endParaRPr kumimoji="1" lang="ja-JP" altLang="en-US" sz="1100" dirty="0"/>
              </a:p>
            </p:txBody>
          </p:sp>
          <p:sp>
            <p:nvSpPr>
              <p:cNvPr id="154" name="角丸四角形 153"/>
              <p:cNvSpPr/>
              <p:nvPr/>
            </p:nvSpPr>
            <p:spPr bwMode="auto">
              <a:xfrm>
                <a:off x="4580096" y="5170997"/>
                <a:ext cx="432000" cy="196592"/>
              </a:xfrm>
              <a:prstGeom prst="roundRect">
                <a:avLst/>
              </a:prstGeom>
              <a:solidFill>
                <a:schemeClr val="bg1"/>
              </a:solidFill>
              <a:ln w="25400" cap="flat" cmpd="sng" algn="ctr">
                <a:solidFill>
                  <a:schemeClr val="bg1">
                    <a:lumMod val="85000"/>
                  </a:schemeClr>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solidFill>
                      <a:schemeClr val="bg1">
                        <a:lumMod val="85000"/>
                      </a:schemeClr>
                    </a:solidFill>
                  </a:rPr>
                  <a:t>作業名</a:t>
                </a:r>
              </a:p>
            </p:txBody>
          </p:sp>
        </p:grpSp>
        <p:sp>
          <p:nvSpPr>
            <p:cNvPr id="155" name="テキスト ボックス 154"/>
            <p:cNvSpPr txBox="1"/>
            <p:nvPr/>
          </p:nvSpPr>
          <p:spPr>
            <a:xfrm>
              <a:off x="4295750" y="2857879"/>
              <a:ext cx="723275" cy="307777"/>
            </a:xfrm>
            <a:prstGeom prst="rect">
              <a:avLst/>
            </a:prstGeom>
            <a:noFill/>
          </p:spPr>
          <p:txBody>
            <a:bodyPr wrap="none" rtlCol="0">
              <a:spAutoFit/>
            </a:bodyPr>
            <a:lstStyle/>
            <a:p>
              <a:r>
                <a:rPr lang="ja-JP" altLang="en-US" sz="1400" b="1" dirty="0"/>
                <a:t>凡例：</a:t>
              </a:r>
              <a:endParaRPr kumimoji="1" lang="ja-JP" altLang="en-US" sz="1400" b="1" dirty="0"/>
            </a:p>
          </p:txBody>
        </p:sp>
      </p:grpSp>
      <p:grpSp>
        <p:nvGrpSpPr>
          <p:cNvPr id="70" name="グループ化 69"/>
          <p:cNvGrpSpPr/>
          <p:nvPr/>
        </p:nvGrpSpPr>
        <p:grpSpPr>
          <a:xfrm>
            <a:off x="2396784" y="4899246"/>
            <a:ext cx="1809222" cy="1194124"/>
            <a:chOff x="5884207" y="4971256"/>
            <a:chExt cx="1809222" cy="1194124"/>
          </a:xfrm>
        </p:grpSpPr>
        <p:grpSp>
          <p:nvGrpSpPr>
            <p:cNvPr id="71" name="グループ化 70"/>
            <p:cNvGrpSpPr/>
            <p:nvPr/>
          </p:nvGrpSpPr>
          <p:grpSpPr>
            <a:xfrm>
              <a:off x="5931768" y="5202599"/>
              <a:ext cx="1761661" cy="962781"/>
              <a:chOff x="3575650" y="3645030"/>
              <a:chExt cx="1761661" cy="962781"/>
            </a:xfrm>
          </p:grpSpPr>
          <p:cxnSp>
            <p:nvCxnSpPr>
              <p:cNvPr id="73" name="直線矢印コネクタ 72"/>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74" name="グループ化 73"/>
              <p:cNvGrpSpPr/>
              <p:nvPr/>
            </p:nvGrpSpPr>
            <p:grpSpPr>
              <a:xfrm>
                <a:off x="3575650" y="3645030"/>
                <a:ext cx="1569718" cy="962781"/>
                <a:chOff x="3859824" y="3656220"/>
                <a:chExt cx="1569718" cy="962781"/>
              </a:xfrm>
            </p:grpSpPr>
            <p:sp>
              <p:nvSpPr>
                <p:cNvPr id="75" name="角丸四角形 74"/>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a:t>パラメータ設計</a:t>
                  </a:r>
                </a:p>
              </p:txBody>
            </p:sp>
            <p:sp>
              <p:nvSpPr>
                <p:cNvPr id="76" name="テキスト ボックス 75"/>
                <p:cNvSpPr txBox="1"/>
                <p:nvPr/>
              </p:nvSpPr>
              <p:spPr>
                <a:xfrm>
                  <a:off x="3859882" y="4342002"/>
                  <a:ext cx="1569660" cy="276999"/>
                </a:xfrm>
                <a:prstGeom prst="rect">
                  <a:avLst/>
                </a:prstGeom>
                <a:noFill/>
              </p:spPr>
              <p:txBody>
                <a:bodyPr wrap="none" rtlCol="0">
                  <a:spAutoFit/>
                </a:bodyPr>
                <a:lstStyle/>
                <a:p>
                  <a:r>
                    <a:rPr kumimoji="1" lang="ja-JP" altLang="en-US" sz="1200" b="1" dirty="0"/>
                    <a:t>・</a:t>
                  </a:r>
                  <a:r>
                    <a:rPr lang="ja-JP" altLang="en-US" sz="1200" b="1" dirty="0"/>
                    <a:t>パラメータ設計書</a:t>
                  </a:r>
                  <a:endParaRPr kumimoji="1" lang="ja-JP" altLang="en-US" sz="1200" b="1" dirty="0"/>
                </a:p>
              </p:txBody>
            </p:sp>
          </p:grpSp>
        </p:grpSp>
        <p:sp>
          <p:nvSpPr>
            <p:cNvPr id="72" name="テキスト ボックス 71"/>
            <p:cNvSpPr txBox="1"/>
            <p:nvPr/>
          </p:nvSpPr>
          <p:spPr>
            <a:xfrm>
              <a:off x="5884207" y="4971256"/>
              <a:ext cx="1191352" cy="307777"/>
            </a:xfrm>
            <a:prstGeom prst="rect">
              <a:avLst/>
            </a:prstGeom>
            <a:noFill/>
          </p:spPr>
          <p:txBody>
            <a:bodyPr wrap="none" rtlCol="0">
              <a:spAutoFit/>
            </a:bodyPr>
            <a:lstStyle/>
            <a:p>
              <a:r>
                <a:rPr kumimoji="1" lang="en-US" altLang="ja-JP" sz="1400" dirty="0"/>
                <a:t>&lt;</a:t>
              </a:r>
              <a:r>
                <a:rPr kumimoji="1" lang="ja-JP" altLang="en-US" sz="1400" dirty="0"/>
                <a:t>変更なし</a:t>
              </a:r>
              <a:r>
                <a:rPr kumimoji="1" lang="en-US" altLang="ja-JP" sz="1400" dirty="0"/>
                <a:t>&gt;</a:t>
              </a:r>
              <a:endParaRPr kumimoji="1" lang="ja-JP" altLang="en-US" sz="1400" dirty="0"/>
            </a:p>
          </p:txBody>
        </p:sp>
      </p:grpSp>
      <p:cxnSp>
        <p:nvCxnSpPr>
          <p:cNvPr id="77" name="直線矢印コネクタ 76"/>
          <p:cNvCxnSpPr/>
          <p:nvPr/>
        </p:nvCxnSpPr>
        <p:spPr bwMode="auto">
          <a:xfrm>
            <a:off x="2123351" y="5383431"/>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aphicFrame>
        <p:nvGraphicFramePr>
          <p:cNvPr id="277" name="表 276"/>
          <p:cNvGraphicFramePr>
            <a:graphicFrameLocks noGrp="1"/>
          </p:cNvGraphicFramePr>
          <p:nvPr/>
        </p:nvGraphicFramePr>
        <p:xfrm>
          <a:off x="405826" y="1340710"/>
          <a:ext cx="8614410" cy="1310640"/>
        </p:xfrm>
        <a:graphic>
          <a:graphicData uri="http://schemas.openxmlformats.org/drawingml/2006/table">
            <a:tbl>
              <a:tblPr>
                <a:tableStyleId>{93296810-A885-4BE3-A3E7-6D5BEEA58F35}</a:tableStyleId>
              </a:tblPr>
              <a:tblGrid>
                <a:gridCol w="1063943">
                  <a:extLst>
                    <a:ext uri="{9D8B030D-6E8A-4147-A177-3AD203B41FA5}">
                      <a16:colId xmlns:a16="http://schemas.microsoft.com/office/drawing/2014/main" val="3567959943"/>
                    </a:ext>
                  </a:extLst>
                </a:gridCol>
                <a:gridCol w="355917">
                  <a:extLst>
                    <a:ext uri="{9D8B030D-6E8A-4147-A177-3AD203B41FA5}">
                      <a16:colId xmlns:a16="http://schemas.microsoft.com/office/drawing/2014/main" val="3328790202"/>
                    </a:ext>
                  </a:extLst>
                </a:gridCol>
                <a:gridCol w="353696">
                  <a:extLst>
                    <a:ext uri="{9D8B030D-6E8A-4147-A177-3AD203B41FA5}">
                      <a16:colId xmlns:a16="http://schemas.microsoft.com/office/drawing/2014/main" val="4058008479"/>
                    </a:ext>
                  </a:extLst>
                </a:gridCol>
                <a:gridCol w="354330">
                  <a:extLst>
                    <a:ext uri="{9D8B030D-6E8A-4147-A177-3AD203B41FA5}">
                      <a16:colId xmlns:a16="http://schemas.microsoft.com/office/drawing/2014/main" val="2029921815"/>
                    </a:ext>
                  </a:extLst>
                </a:gridCol>
                <a:gridCol w="355917">
                  <a:extLst>
                    <a:ext uri="{9D8B030D-6E8A-4147-A177-3AD203B41FA5}">
                      <a16:colId xmlns:a16="http://schemas.microsoft.com/office/drawing/2014/main" val="1137867542"/>
                    </a:ext>
                  </a:extLst>
                </a:gridCol>
                <a:gridCol w="338455">
                  <a:extLst>
                    <a:ext uri="{9D8B030D-6E8A-4147-A177-3AD203B41FA5}">
                      <a16:colId xmlns:a16="http://schemas.microsoft.com/office/drawing/2014/main" val="2857131712"/>
                    </a:ext>
                  </a:extLst>
                </a:gridCol>
                <a:gridCol w="354330">
                  <a:extLst>
                    <a:ext uri="{9D8B030D-6E8A-4147-A177-3AD203B41FA5}">
                      <a16:colId xmlns:a16="http://schemas.microsoft.com/office/drawing/2014/main" val="967013745"/>
                    </a:ext>
                  </a:extLst>
                </a:gridCol>
                <a:gridCol w="365760">
                  <a:extLst>
                    <a:ext uri="{9D8B030D-6E8A-4147-A177-3AD203B41FA5}">
                      <a16:colId xmlns:a16="http://schemas.microsoft.com/office/drawing/2014/main" val="3074165518"/>
                    </a:ext>
                  </a:extLst>
                </a:gridCol>
                <a:gridCol w="365760">
                  <a:extLst>
                    <a:ext uri="{9D8B030D-6E8A-4147-A177-3AD203B41FA5}">
                      <a16:colId xmlns:a16="http://schemas.microsoft.com/office/drawing/2014/main" val="1303426779"/>
                    </a:ext>
                  </a:extLst>
                </a:gridCol>
                <a:gridCol w="365760">
                  <a:extLst>
                    <a:ext uri="{9D8B030D-6E8A-4147-A177-3AD203B41FA5}">
                      <a16:colId xmlns:a16="http://schemas.microsoft.com/office/drawing/2014/main" val="1308630539"/>
                    </a:ext>
                  </a:extLst>
                </a:gridCol>
                <a:gridCol w="365760">
                  <a:extLst>
                    <a:ext uri="{9D8B030D-6E8A-4147-A177-3AD203B41FA5}">
                      <a16:colId xmlns:a16="http://schemas.microsoft.com/office/drawing/2014/main" val="3702291708"/>
                    </a:ext>
                  </a:extLst>
                </a:gridCol>
                <a:gridCol w="365760">
                  <a:extLst>
                    <a:ext uri="{9D8B030D-6E8A-4147-A177-3AD203B41FA5}">
                      <a16:colId xmlns:a16="http://schemas.microsoft.com/office/drawing/2014/main" val="1491814366"/>
                    </a:ext>
                  </a:extLst>
                </a:gridCol>
                <a:gridCol w="365760">
                  <a:extLst>
                    <a:ext uri="{9D8B030D-6E8A-4147-A177-3AD203B41FA5}">
                      <a16:colId xmlns:a16="http://schemas.microsoft.com/office/drawing/2014/main" val="4025769555"/>
                    </a:ext>
                  </a:extLst>
                </a:gridCol>
                <a:gridCol w="365760">
                  <a:extLst>
                    <a:ext uri="{9D8B030D-6E8A-4147-A177-3AD203B41FA5}">
                      <a16:colId xmlns:a16="http://schemas.microsoft.com/office/drawing/2014/main" val="114787569"/>
                    </a:ext>
                  </a:extLst>
                </a:gridCol>
                <a:gridCol w="365760">
                  <a:extLst>
                    <a:ext uri="{9D8B030D-6E8A-4147-A177-3AD203B41FA5}">
                      <a16:colId xmlns:a16="http://schemas.microsoft.com/office/drawing/2014/main" val="2560194123"/>
                    </a:ext>
                  </a:extLst>
                </a:gridCol>
                <a:gridCol w="365760">
                  <a:extLst>
                    <a:ext uri="{9D8B030D-6E8A-4147-A177-3AD203B41FA5}">
                      <a16:colId xmlns:a16="http://schemas.microsoft.com/office/drawing/2014/main" val="1732437759"/>
                    </a:ext>
                  </a:extLst>
                </a:gridCol>
                <a:gridCol w="365760">
                  <a:extLst>
                    <a:ext uri="{9D8B030D-6E8A-4147-A177-3AD203B41FA5}">
                      <a16:colId xmlns:a16="http://schemas.microsoft.com/office/drawing/2014/main" val="2497066511"/>
                    </a:ext>
                  </a:extLst>
                </a:gridCol>
                <a:gridCol w="365760">
                  <a:extLst>
                    <a:ext uri="{9D8B030D-6E8A-4147-A177-3AD203B41FA5}">
                      <a16:colId xmlns:a16="http://schemas.microsoft.com/office/drawing/2014/main" val="1873265275"/>
                    </a:ext>
                  </a:extLst>
                </a:gridCol>
                <a:gridCol w="365760">
                  <a:extLst>
                    <a:ext uri="{9D8B030D-6E8A-4147-A177-3AD203B41FA5}">
                      <a16:colId xmlns:a16="http://schemas.microsoft.com/office/drawing/2014/main" val="1366960537"/>
                    </a:ext>
                  </a:extLst>
                </a:gridCol>
                <a:gridCol w="355917">
                  <a:extLst>
                    <a:ext uri="{9D8B030D-6E8A-4147-A177-3AD203B41FA5}">
                      <a16:colId xmlns:a16="http://schemas.microsoft.com/office/drawing/2014/main" val="3748828619"/>
                    </a:ext>
                  </a:extLst>
                </a:gridCol>
                <a:gridCol w="338455">
                  <a:extLst>
                    <a:ext uri="{9D8B030D-6E8A-4147-A177-3AD203B41FA5}">
                      <a16:colId xmlns:a16="http://schemas.microsoft.com/office/drawing/2014/main" val="4161475186"/>
                    </a:ext>
                  </a:extLst>
                </a:gridCol>
                <a:gridCol w="354330">
                  <a:extLst>
                    <a:ext uri="{9D8B030D-6E8A-4147-A177-3AD203B41FA5}">
                      <a16:colId xmlns:a16="http://schemas.microsoft.com/office/drawing/2014/main" val="1053590518"/>
                    </a:ext>
                  </a:extLst>
                </a:gridCol>
              </a:tblGrid>
              <a:tr h="216030">
                <a:tc rowSpan="2">
                  <a:txBody>
                    <a:bodyPr/>
                    <a:lstStyle/>
                    <a:p>
                      <a:endParaRPr kumimoji="1" lang="ja-JP" altLang="en-US"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1" dirty="0">
                          <a:solidFill>
                            <a:schemeClr val="bg1"/>
                          </a:solidFill>
                        </a:rPr>
                        <a:t>要件定義</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基本設計</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詳細設計</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運用設計</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製造</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テスト</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リリース</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469966047"/>
                  </a:ext>
                </a:extLst>
              </a:tr>
              <a:tr h="138310">
                <a:tc vMerge="1">
                  <a:txBody>
                    <a:bodyPr/>
                    <a:lstStyle/>
                    <a:p>
                      <a:endParaRPr kumimoji="1" lang="ja-JP" altLang="en-US" dirty="0"/>
                    </a:p>
                  </a:txBody>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extLst>
                  <a:ext uri="{0D108BD9-81ED-4DB2-BD59-A6C34878D82A}">
                    <a16:rowId xmlns:a16="http://schemas.microsoft.com/office/drawing/2014/main" val="3257369240"/>
                  </a:ext>
                </a:extLst>
              </a:tr>
              <a:tr h="176310">
                <a:tc>
                  <a:txBody>
                    <a:bodyPr/>
                    <a:lstStyle/>
                    <a:p>
                      <a:r>
                        <a:rPr kumimoji="1" lang="ja-JP" altLang="en-US" sz="1600" b="1" dirty="0"/>
                        <a:t>自動化前</a:t>
                      </a:r>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92609075"/>
                  </a:ext>
                </a:extLst>
              </a:tr>
              <a:tr h="225850">
                <a:tc>
                  <a:txBody>
                    <a:bodyPr/>
                    <a:lstStyle/>
                    <a:p>
                      <a:r>
                        <a:rPr kumimoji="1" lang="ja-JP" altLang="en-US" sz="1600" b="1" dirty="0"/>
                        <a:t>自動化後</a:t>
                      </a:r>
                      <a:endParaRPr kumimoji="1" lang="ja-JP" altLang="en-US" sz="1100" b="1" dirty="0"/>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05717213"/>
                  </a:ext>
                </a:extLst>
              </a:tr>
            </a:tbl>
          </a:graphicData>
        </a:graphic>
      </p:graphicFrame>
      <p:grpSp>
        <p:nvGrpSpPr>
          <p:cNvPr id="278" name="グループ化 277"/>
          <p:cNvGrpSpPr/>
          <p:nvPr/>
        </p:nvGrpSpPr>
        <p:grpSpPr>
          <a:xfrm>
            <a:off x="1550412" y="2368925"/>
            <a:ext cx="220013" cy="220228"/>
            <a:chOff x="3286729" y="2128421"/>
            <a:chExt cx="678044" cy="678705"/>
          </a:xfrm>
        </p:grpSpPr>
        <p:sp>
          <p:nvSpPr>
            <p:cNvPr id="279" name="楕円 278"/>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80" name="楕円 279"/>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81" name="フリーフォーム 28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82" name="グループ化 281"/>
          <p:cNvGrpSpPr/>
          <p:nvPr/>
        </p:nvGrpSpPr>
        <p:grpSpPr>
          <a:xfrm>
            <a:off x="1548320" y="2002354"/>
            <a:ext cx="220013" cy="220228"/>
            <a:chOff x="3286729" y="2128421"/>
            <a:chExt cx="678044" cy="678705"/>
          </a:xfrm>
        </p:grpSpPr>
        <p:sp>
          <p:nvSpPr>
            <p:cNvPr id="283" name="楕円 282"/>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88" name="楕円 287"/>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89" name="フリーフォーム 28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90" name="グループ化 289"/>
          <p:cNvGrpSpPr/>
          <p:nvPr/>
        </p:nvGrpSpPr>
        <p:grpSpPr>
          <a:xfrm>
            <a:off x="1903185" y="2002713"/>
            <a:ext cx="220013" cy="220228"/>
            <a:chOff x="3286729" y="2128421"/>
            <a:chExt cx="678044" cy="678705"/>
          </a:xfrm>
        </p:grpSpPr>
        <p:sp>
          <p:nvSpPr>
            <p:cNvPr id="291" name="楕円 290"/>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95" name="楕円 294"/>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96" name="フリーフォーム 29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97" name="グループ化 296"/>
          <p:cNvGrpSpPr/>
          <p:nvPr/>
        </p:nvGrpSpPr>
        <p:grpSpPr>
          <a:xfrm>
            <a:off x="2229672" y="2002354"/>
            <a:ext cx="220013" cy="220228"/>
            <a:chOff x="3286729" y="2128421"/>
            <a:chExt cx="678044" cy="678705"/>
          </a:xfrm>
        </p:grpSpPr>
        <p:sp>
          <p:nvSpPr>
            <p:cNvPr id="298" name="楕円 297"/>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99" name="楕円 298"/>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00" name="フリーフォーム 29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01" name="グループ化 300"/>
          <p:cNvGrpSpPr/>
          <p:nvPr/>
        </p:nvGrpSpPr>
        <p:grpSpPr>
          <a:xfrm>
            <a:off x="2604974" y="2368925"/>
            <a:ext cx="220013" cy="220228"/>
            <a:chOff x="3286729" y="2128421"/>
            <a:chExt cx="678044" cy="678705"/>
          </a:xfrm>
        </p:grpSpPr>
        <p:sp>
          <p:nvSpPr>
            <p:cNvPr id="302" name="楕円 301"/>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03" name="楕円 302"/>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04" name="フリーフォーム 30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05" name="グループ化 304"/>
          <p:cNvGrpSpPr/>
          <p:nvPr/>
        </p:nvGrpSpPr>
        <p:grpSpPr>
          <a:xfrm>
            <a:off x="2602882" y="2002354"/>
            <a:ext cx="220013" cy="220228"/>
            <a:chOff x="3286729" y="2128421"/>
            <a:chExt cx="678044" cy="678705"/>
          </a:xfrm>
        </p:grpSpPr>
        <p:sp>
          <p:nvSpPr>
            <p:cNvPr id="306" name="楕円 305"/>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07" name="楕円 306"/>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08" name="フリーフォーム 30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09" name="グループ化 308"/>
          <p:cNvGrpSpPr/>
          <p:nvPr/>
        </p:nvGrpSpPr>
        <p:grpSpPr>
          <a:xfrm>
            <a:off x="2949784" y="2369284"/>
            <a:ext cx="220013" cy="220228"/>
            <a:chOff x="3286729" y="2128421"/>
            <a:chExt cx="678044" cy="678705"/>
          </a:xfrm>
        </p:grpSpPr>
        <p:sp>
          <p:nvSpPr>
            <p:cNvPr id="310" name="楕円 309"/>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11" name="楕円 310"/>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12" name="フリーフォーム 31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13" name="グループ化 312"/>
          <p:cNvGrpSpPr/>
          <p:nvPr/>
        </p:nvGrpSpPr>
        <p:grpSpPr>
          <a:xfrm>
            <a:off x="2947692" y="2002713"/>
            <a:ext cx="220013" cy="220228"/>
            <a:chOff x="3286729" y="2128421"/>
            <a:chExt cx="678044" cy="678705"/>
          </a:xfrm>
        </p:grpSpPr>
        <p:sp>
          <p:nvSpPr>
            <p:cNvPr id="314" name="楕円 313"/>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15" name="楕円 314"/>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16" name="フリーフォーム 31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17" name="グループ化 316"/>
          <p:cNvGrpSpPr/>
          <p:nvPr/>
        </p:nvGrpSpPr>
        <p:grpSpPr>
          <a:xfrm>
            <a:off x="3276271" y="2368925"/>
            <a:ext cx="220013" cy="220228"/>
            <a:chOff x="3286729" y="2128421"/>
            <a:chExt cx="678044" cy="678705"/>
          </a:xfrm>
        </p:grpSpPr>
        <p:sp>
          <p:nvSpPr>
            <p:cNvPr id="318" name="楕円 317"/>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19" name="楕円 318"/>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20" name="フリーフォーム 31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21" name="グループ化 320"/>
          <p:cNvGrpSpPr/>
          <p:nvPr/>
        </p:nvGrpSpPr>
        <p:grpSpPr>
          <a:xfrm>
            <a:off x="3274179" y="2002354"/>
            <a:ext cx="220013" cy="220228"/>
            <a:chOff x="3286729" y="2128421"/>
            <a:chExt cx="678044" cy="678705"/>
          </a:xfrm>
        </p:grpSpPr>
        <p:sp>
          <p:nvSpPr>
            <p:cNvPr id="322" name="楕円 321"/>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23" name="楕円 322"/>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24" name="フリーフォーム 32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25" name="グループ化 324"/>
          <p:cNvGrpSpPr/>
          <p:nvPr/>
        </p:nvGrpSpPr>
        <p:grpSpPr>
          <a:xfrm>
            <a:off x="3674505" y="2003826"/>
            <a:ext cx="220013" cy="220228"/>
            <a:chOff x="3286729" y="2128421"/>
            <a:chExt cx="678044" cy="678705"/>
          </a:xfrm>
        </p:grpSpPr>
        <p:sp>
          <p:nvSpPr>
            <p:cNvPr id="326" name="楕円 325"/>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27" name="楕円 326"/>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28" name="フリーフォーム 32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29" name="グループ化 328"/>
          <p:cNvGrpSpPr/>
          <p:nvPr/>
        </p:nvGrpSpPr>
        <p:grpSpPr>
          <a:xfrm>
            <a:off x="4024648" y="2004255"/>
            <a:ext cx="220013" cy="220228"/>
            <a:chOff x="3286729" y="2128421"/>
            <a:chExt cx="678044" cy="678705"/>
          </a:xfrm>
        </p:grpSpPr>
        <p:sp>
          <p:nvSpPr>
            <p:cNvPr id="330" name="楕円 329"/>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31" name="楕円 330"/>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32" name="フリーフォーム 33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33" name="グループ化 332"/>
          <p:cNvGrpSpPr/>
          <p:nvPr/>
        </p:nvGrpSpPr>
        <p:grpSpPr>
          <a:xfrm>
            <a:off x="4375176" y="2004254"/>
            <a:ext cx="220013" cy="220228"/>
            <a:chOff x="3286729" y="2128421"/>
            <a:chExt cx="678044" cy="678705"/>
          </a:xfrm>
        </p:grpSpPr>
        <p:sp>
          <p:nvSpPr>
            <p:cNvPr id="334" name="楕円 333"/>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35" name="楕円 334"/>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36" name="フリーフォーム 33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37" name="グループ化 336"/>
          <p:cNvGrpSpPr/>
          <p:nvPr/>
        </p:nvGrpSpPr>
        <p:grpSpPr>
          <a:xfrm>
            <a:off x="4779561" y="2375068"/>
            <a:ext cx="220013" cy="220228"/>
            <a:chOff x="3286729" y="2128421"/>
            <a:chExt cx="678044" cy="678705"/>
          </a:xfrm>
        </p:grpSpPr>
        <p:sp>
          <p:nvSpPr>
            <p:cNvPr id="338" name="楕円 337"/>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39" name="楕円 338"/>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40" name="フリーフォーム 33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41" name="グループ化 340"/>
          <p:cNvGrpSpPr/>
          <p:nvPr/>
        </p:nvGrpSpPr>
        <p:grpSpPr>
          <a:xfrm>
            <a:off x="4777469" y="2008497"/>
            <a:ext cx="220013" cy="220228"/>
            <a:chOff x="3286729" y="2128421"/>
            <a:chExt cx="678044" cy="678705"/>
          </a:xfrm>
        </p:grpSpPr>
        <p:sp>
          <p:nvSpPr>
            <p:cNvPr id="342" name="楕円 341"/>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43" name="楕円 342"/>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44" name="フリーフォーム 34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45" name="グループ化 344"/>
          <p:cNvGrpSpPr/>
          <p:nvPr/>
        </p:nvGrpSpPr>
        <p:grpSpPr>
          <a:xfrm>
            <a:off x="5124371" y="2375427"/>
            <a:ext cx="220013" cy="220228"/>
            <a:chOff x="3286729" y="2128421"/>
            <a:chExt cx="678044" cy="678705"/>
          </a:xfrm>
        </p:grpSpPr>
        <p:sp>
          <p:nvSpPr>
            <p:cNvPr id="346" name="楕円 345"/>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47" name="楕円 346"/>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48" name="フリーフォーム 34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49" name="グループ化 348"/>
          <p:cNvGrpSpPr/>
          <p:nvPr/>
        </p:nvGrpSpPr>
        <p:grpSpPr>
          <a:xfrm>
            <a:off x="5122279" y="2008856"/>
            <a:ext cx="220013" cy="220228"/>
            <a:chOff x="3286729" y="2128421"/>
            <a:chExt cx="678044" cy="678705"/>
          </a:xfrm>
        </p:grpSpPr>
        <p:sp>
          <p:nvSpPr>
            <p:cNvPr id="350" name="楕円 349"/>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51" name="楕円 350"/>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52" name="フリーフォーム 35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53" name="グループ化 352"/>
          <p:cNvGrpSpPr/>
          <p:nvPr/>
        </p:nvGrpSpPr>
        <p:grpSpPr>
          <a:xfrm>
            <a:off x="5450858" y="2375068"/>
            <a:ext cx="220013" cy="220228"/>
            <a:chOff x="3286729" y="2128421"/>
            <a:chExt cx="678044" cy="678705"/>
          </a:xfrm>
        </p:grpSpPr>
        <p:sp>
          <p:nvSpPr>
            <p:cNvPr id="354" name="楕円 353"/>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55" name="楕円 354"/>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56" name="フリーフォーム 35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57" name="グループ化 356"/>
          <p:cNvGrpSpPr/>
          <p:nvPr/>
        </p:nvGrpSpPr>
        <p:grpSpPr>
          <a:xfrm>
            <a:off x="5448766" y="2008497"/>
            <a:ext cx="220013" cy="220228"/>
            <a:chOff x="3286729" y="2128421"/>
            <a:chExt cx="678044" cy="678705"/>
          </a:xfrm>
        </p:grpSpPr>
        <p:sp>
          <p:nvSpPr>
            <p:cNvPr id="358" name="楕円 357"/>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59" name="楕円 358"/>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60" name="フリーフォーム 35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61" name="グループ化 360"/>
          <p:cNvGrpSpPr/>
          <p:nvPr/>
        </p:nvGrpSpPr>
        <p:grpSpPr>
          <a:xfrm>
            <a:off x="5863875" y="1997623"/>
            <a:ext cx="220013" cy="220228"/>
            <a:chOff x="3286729" y="2128421"/>
            <a:chExt cx="678044" cy="678705"/>
          </a:xfrm>
        </p:grpSpPr>
        <p:sp>
          <p:nvSpPr>
            <p:cNvPr id="362" name="楕円 361"/>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63" name="楕円 362"/>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64" name="フリーフォーム 36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65" name="グループ化 364"/>
          <p:cNvGrpSpPr/>
          <p:nvPr/>
        </p:nvGrpSpPr>
        <p:grpSpPr>
          <a:xfrm>
            <a:off x="6223925" y="1997982"/>
            <a:ext cx="220013" cy="220228"/>
            <a:chOff x="3286729" y="2128421"/>
            <a:chExt cx="678044" cy="678705"/>
          </a:xfrm>
        </p:grpSpPr>
        <p:sp>
          <p:nvSpPr>
            <p:cNvPr id="366" name="楕円 365"/>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67" name="楕円 366"/>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68" name="フリーフォーム 36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69" name="グループ化 368"/>
          <p:cNvGrpSpPr/>
          <p:nvPr/>
        </p:nvGrpSpPr>
        <p:grpSpPr>
          <a:xfrm>
            <a:off x="6550412" y="1997623"/>
            <a:ext cx="220013" cy="220228"/>
            <a:chOff x="3286729" y="2128421"/>
            <a:chExt cx="678044" cy="678705"/>
          </a:xfrm>
        </p:grpSpPr>
        <p:sp>
          <p:nvSpPr>
            <p:cNvPr id="370" name="楕円 369"/>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71" name="楕円 370"/>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72" name="フリーフォーム 37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73" name="グループ化 372"/>
          <p:cNvGrpSpPr/>
          <p:nvPr/>
        </p:nvGrpSpPr>
        <p:grpSpPr>
          <a:xfrm>
            <a:off x="6969231" y="2368925"/>
            <a:ext cx="220013" cy="220228"/>
            <a:chOff x="3286729" y="2128421"/>
            <a:chExt cx="678044" cy="678705"/>
          </a:xfrm>
        </p:grpSpPr>
        <p:sp>
          <p:nvSpPr>
            <p:cNvPr id="374" name="楕円 373"/>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75" name="楕円 374"/>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76" name="フリーフォーム 37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77" name="グループ化 376"/>
          <p:cNvGrpSpPr/>
          <p:nvPr/>
        </p:nvGrpSpPr>
        <p:grpSpPr>
          <a:xfrm>
            <a:off x="6967139" y="2002354"/>
            <a:ext cx="220013" cy="220228"/>
            <a:chOff x="3286729" y="2128421"/>
            <a:chExt cx="678044" cy="678705"/>
          </a:xfrm>
        </p:grpSpPr>
        <p:sp>
          <p:nvSpPr>
            <p:cNvPr id="378" name="楕円 377"/>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79" name="楕円 378"/>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80" name="フリーフォーム 37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81" name="グループ化 380"/>
          <p:cNvGrpSpPr/>
          <p:nvPr/>
        </p:nvGrpSpPr>
        <p:grpSpPr>
          <a:xfrm>
            <a:off x="7329281" y="2369284"/>
            <a:ext cx="220013" cy="220228"/>
            <a:chOff x="3286729" y="2128421"/>
            <a:chExt cx="678044" cy="678705"/>
          </a:xfrm>
        </p:grpSpPr>
        <p:sp>
          <p:nvSpPr>
            <p:cNvPr id="382" name="楕円 381"/>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83" name="楕円 382"/>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84" name="フリーフォーム 38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85" name="グループ化 384"/>
          <p:cNvGrpSpPr/>
          <p:nvPr/>
        </p:nvGrpSpPr>
        <p:grpSpPr>
          <a:xfrm>
            <a:off x="7327189" y="2002713"/>
            <a:ext cx="220013" cy="220228"/>
            <a:chOff x="3286729" y="2128421"/>
            <a:chExt cx="678044" cy="678705"/>
          </a:xfrm>
        </p:grpSpPr>
        <p:sp>
          <p:nvSpPr>
            <p:cNvPr id="386" name="楕円 385"/>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87" name="楕円 386"/>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88" name="フリーフォーム 38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89" name="グループ化 388"/>
          <p:cNvGrpSpPr/>
          <p:nvPr/>
        </p:nvGrpSpPr>
        <p:grpSpPr>
          <a:xfrm>
            <a:off x="7655768" y="2368925"/>
            <a:ext cx="220013" cy="220228"/>
            <a:chOff x="3286729" y="2128421"/>
            <a:chExt cx="678044" cy="678705"/>
          </a:xfrm>
        </p:grpSpPr>
        <p:sp>
          <p:nvSpPr>
            <p:cNvPr id="390" name="楕円 389"/>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91" name="楕円 390"/>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92" name="フリーフォーム 39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93" name="グループ化 392"/>
          <p:cNvGrpSpPr/>
          <p:nvPr/>
        </p:nvGrpSpPr>
        <p:grpSpPr>
          <a:xfrm>
            <a:off x="7653676" y="2002354"/>
            <a:ext cx="220013" cy="220228"/>
            <a:chOff x="3286729" y="2128421"/>
            <a:chExt cx="678044" cy="678705"/>
          </a:xfrm>
        </p:grpSpPr>
        <p:sp>
          <p:nvSpPr>
            <p:cNvPr id="394" name="楕円 393"/>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95" name="楕円 394"/>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96" name="フリーフォーム 39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97" name="グループ化 396"/>
          <p:cNvGrpSpPr/>
          <p:nvPr/>
        </p:nvGrpSpPr>
        <p:grpSpPr>
          <a:xfrm>
            <a:off x="8049389" y="2002354"/>
            <a:ext cx="220013" cy="220228"/>
            <a:chOff x="3286729" y="2128421"/>
            <a:chExt cx="678044" cy="678705"/>
          </a:xfrm>
        </p:grpSpPr>
        <p:sp>
          <p:nvSpPr>
            <p:cNvPr id="398" name="楕円 397"/>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99" name="楕円 398"/>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00" name="フリーフォーム 39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401" name="グループ化 400"/>
          <p:cNvGrpSpPr/>
          <p:nvPr/>
        </p:nvGrpSpPr>
        <p:grpSpPr>
          <a:xfrm>
            <a:off x="8394199" y="2002713"/>
            <a:ext cx="220013" cy="220228"/>
            <a:chOff x="3286729" y="2128421"/>
            <a:chExt cx="678044" cy="678705"/>
          </a:xfrm>
        </p:grpSpPr>
        <p:sp>
          <p:nvSpPr>
            <p:cNvPr id="402" name="楕円 401"/>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03" name="楕円 402"/>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04" name="フリーフォーム 40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405" name="グループ化 404"/>
          <p:cNvGrpSpPr/>
          <p:nvPr/>
        </p:nvGrpSpPr>
        <p:grpSpPr>
          <a:xfrm>
            <a:off x="8720686" y="2002354"/>
            <a:ext cx="220013" cy="220228"/>
            <a:chOff x="3286729" y="2128421"/>
            <a:chExt cx="678044" cy="678705"/>
          </a:xfrm>
        </p:grpSpPr>
        <p:sp>
          <p:nvSpPr>
            <p:cNvPr id="406" name="楕円 405"/>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07" name="楕円 406"/>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08" name="フリーフォーム 40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409" name="グループ化 408"/>
          <p:cNvGrpSpPr>
            <a:grpSpLocks/>
          </p:cNvGrpSpPr>
          <p:nvPr/>
        </p:nvGrpSpPr>
        <p:grpSpPr>
          <a:xfrm>
            <a:off x="5858565" y="2356479"/>
            <a:ext cx="229767" cy="229767"/>
            <a:chOff x="4234914" y="2134263"/>
            <a:chExt cx="665935" cy="668719"/>
          </a:xfrm>
        </p:grpSpPr>
        <p:sp>
          <p:nvSpPr>
            <p:cNvPr id="410" name="楕円 409"/>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11" name="フリーフォーム 410"/>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12" name="グループ化 411"/>
          <p:cNvGrpSpPr>
            <a:grpSpLocks/>
          </p:cNvGrpSpPr>
          <p:nvPr/>
        </p:nvGrpSpPr>
        <p:grpSpPr>
          <a:xfrm>
            <a:off x="6221704" y="2355273"/>
            <a:ext cx="229767" cy="229767"/>
            <a:chOff x="4234914" y="2134263"/>
            <a:chExt cx="665935" cy="668719"/>
          </a:xfrm>
        </p:grpSpPr>
        <p:sp>
          <p:nvSpPr>
            <p:cNvPr id="413" name="楕円 412"/>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14" name="フリーフォーム 413"/>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15" name="グループ化 414"/>
          <p:cNvGrpSpPr>
            <a:grpSpLocks/>
          </p:cNvGrpSpPr>
          <p:nvPr/>
        </p:nvGrpSpPr>
        <p:grpSpPr>
          <a:xfrm>
            <a:off x="6545271" y="2355526"/>
            <a:ext cx="229767" cy="229767"/>
            <a:chOff x="4234914" y="2134263"/>
            <a:chExt cx="665935" cy="668719"/>
          </a:xfrm>
        </p:grpSpPr>
        <p:sp>
          <p:nvSpPr>
            <p:cNvPr id="416" name="楕円 415"/>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17" name="フリーフォーム 416"/>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18" name="グループ化 417"/>
          <p:cNvGrpSpPr>
            <a:grpSpLocks/>
          </p:cNvGrpSpPr>
          <p:nvPr/>
        </p:nvGrpSpPr>
        <p:grpSpPr>
          <a:xfrm>
            <a:off x="8030050" y="2356226"/>
            <a:ext cx="229767" cy="229767"/>
            <a:chOff x="4234914" y="2134263"/>
            <a:chExt cx="665935" cy="668719"/>
          </a:xfrm>
        </p:grpSpPr>
        <p:sp>
          <p:nvSpPr>
            <p:cNvPr id="419" name="楕円 418"/>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20" name="フリーフォーム 419"/>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21" name="グループ化 420"/>
          <p:cNvGrpSpPr>
            <a:grpSpLocks/>
          </p:cNvGrpSpPr>
          <p:nvPr/>
        </p:nvGrpSpPr>
        <p:grpSpPr>
          <a:xfrm>
            <a:off x="8393189" y="2355020"/>
            <a:ext cx="229767" cy="229767"/>
            <a:chOff x="4234914" y="2134263"/>
            <a:chExt cx="665935" cy="668719"/>
          </a:xfrm>
        </p:grpSpPr>
        <p:sp>
          <p:nvSpPr>
            <p:cNvPr id="422" name="楕円 421"/>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23" name="フリーフォーム 422"/>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24" name="グループ化 423"/>
          <p:cNvGrpSpPr>
            <a:grpSpLocks/>
          </p:cNvGrpSpPr>
          <p:nvPr/>
        </p:nvGrpSpPr>
        <p:grpSpPr>
          <a:xfrm>
            <a:off x="8716756" y="2355273"/>
            <a:ext cx="229767" cy="229767"/>
            <a:chOff x="4234914" y="2134263"/>
            <a:chExt cx="665935" cy="668719"/>
          </a:xfrm>
        </p:grpSpPr>
        <p:sp>
          <p:nvSpPr>
            <p:cNvPr id="425" name="楕円 424"/>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26" name="フリーフォーム 425"/>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27" name="グループ化 426"/>
          <p:cNvGrpSpPr>
            <a:grpSpLocks/>
          </p:cNvGrpSpPr>
          <p:nvPr/>
        </p:nvGrpSpPr>
        <p:grpSpPr>
          <a:xfrm>
            <a:off x="3668816" y="2360802"/>
            <a:ext cx="229767" cy="229767"/>
            <a:chOff x="4234914" y="2134263"/>
            <a:chExt cx="665935" cy="668719"/>
          </a:xfrm>
        </p:grpSpPr>
        <p:sp>
          <p:nvSpPr>
            <p:cNvPr id="428" name="楕円 427"/>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29" name="フリーフォーム 428"/>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30" name="グループ化 429"/>
          <p:cNvGrpSpPr/>
          <p:nvPr/>
        </p:nvGrpSpPr>
        <p:grpSpPr>
          <a:xfrm>
            <a:off x="1909423" y="2312487"/>
            <a:ext cx="279169" cy="275089"/>
            <a:chOff x="93443" y="1883892"/>
            <a:chExt cx="279169" cy="275089"/>
          </a:xfrm>
        </p:grpSpPr>
        <p:grpSp>
          <p:nvGrpSpPr>
            <p:cNvPr id="431" name="グループ化 430"/>
            <p:cNvGrpSpPr/>
            <p:nvPr/>
          </p:nvGrpSpPr>
          <p:grpSpPr>
            <a:xfrm>
              <a:off x="93443" y="1938753"/>
              <a:ext cx="220013" cy="220228"/>
              <a:chOff x="3286729" y="2128421"/>
              <a:chExt cx="678044" cy="678705"/>
            </a:xfrm>
          </p:grpSpPr>
          <p:sp>
            <p:nvSpPr>
              <p:cNvPr id="435" name="楕円 434"/>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36" name="楕円 435"/>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37" name="フリーフォーム 43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432" name="楕円 431"/>
            <p:cNvSpPr/>
            <p:nvPr/>
          </p:nvSpPr>
          <p:spPr bwMode="auto">
            <a:xfrm>
              <a:off x="128507" y="2039975"/>
              <a:ext cx="143820" cy="88510"/>
            </a:xfrm>
            <a:prstGeom prst="ellipse">
              <a:avLst/>
            </a:prstGeom>
            <a:ln w="3175">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433" name="直線コネクタ 432"/>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34" name="フリーフォーム 433"/>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438" name="グループ化 437"/>
          <p:cNvGrpSpPr/>
          <p:nvPr/>
        </p:nvGrpSpPr>
        <p:grpSpPr>
          <a:xfrm>
            <a:off x="2232005" y="2312886"/>
            <a:ext cx="279169" cy="275089"/>
            <a:chOff x="93443" y="1883892"/>
            <a:chExt cx="279169" cy="275089"/>
          </a:xfrm>
        </p:grpSpPr>
        <p:grpSp>
          <p:nvGrpSpPr>
            <p:cNvPr id="439" name="グループ化 438"/>
            <p:cNvGrpSpPr/>
            <p:nvPr/>
          </p:nvGrpSpPr>
          <p:grpSpPr>
            <a:xfrm>
              <a:off x="93443" y="1938753"/>
              <a:ext cx="220013" cy="220228"/>
              <a:chOff x="3286729" y="2128421"/>
              <a:chExt cx="678044" cy="678705"/>
            </a:xfrm>
          </p:grpSpPr>
          <p:sp>
            <p:nvSpPr>
              <p:cNvPr id="443" name="楕円 442"/>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44" name="楕円 443"/>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60" name="フリーフォーム 45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440" name="楕円 439"/>
            <p:cNvSpPr/>
            <p:nvPr/>
          </p:nvSpPr>
          <p:spPr bwMode="auto">
            <a:xfrm>
              <a:off x="128507" y="2039975"/>
              <a:ext cx="143820" cy="88510"/>
            </a:xfrm>
            <a:prstGeom prst="ellipse">
              <a:avLst/>
            </a:prstGeom>
            <a:ln w="3175">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441" name="直線コネクタ 440"/>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42" name="フリーフォーム 441"/>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p:spPr>
          <p:txBody>
            <a:bodyPr vert="horz" wrap="square" lIns="91440" tIns="45720" rIns="91440" bIns="45720" numCol="1" anchor="t" anchorCtr="0" compatLnSpc="1">
              <a:prstTxWarp prst="textNoShape">
                <a:avLst/>
              </a:prstTxWarp>
              <a:noAutofit/>
            </a:bodyPr>
            <a:lstStyle/>
            <a:p>
              <a:endParaRPr lang="ja-JP" altLang="en-US"/>
            </a:p>
          </p:txBody>
        </p:sp>
      </p:grpSp>
      <p:sp>
        <p:nvSpPr>
          <p:cNvPr id="461" name="正方形/長方形 460"/>
          <p:cNvSpPr/>
          <p:nvPr/>
        </p:nvSpPr>
        <p:spPr bwMode="auto">
          <a:xfrm>
            <a:off x="3587909" y="1340710"/>
            <a:ext cx="1072808" cy="1362755"/>
          </a:xfrm>
          <a:prstGeom prst="rect">
            <a:avLst/>
          </a:prstGeom>
          <a:solidFill>
            <a:schemeClr val="accent2">
              <a:lumMod val="40000"/>
              <a:lumOff val="60000"/>
              <a:alpha val="30000"/>
            </a:schemeClr>
          </a:solidFill>
          <a:ln w="57150">
            <a:solidFill>
              <a:srgbClr val="FF0000"/>
            </a:solidFill>
          </a:ln>
          <a:effectLst>
            <a:outerShdw blurRad="63500" sx="102000" sy="102000" algn="ctr" rotWithShape="0">
              <a:prstClr val="black">
                <a:alpha val="40000"/>
              </a:prstClr>
            </a:outerShd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grpSp>
        <p:nvGrpSpPr>
          <p:cNvPr id="494" name="グループ化 493"/>
          <p:cNvGrpSpPr>
            <a:grpSpLocks/>
          </p:cNvGrpSpPr>
          <p:nvPr/>
        </p:nvGrpSpPr>
        <p:grpSpPr>
          <a:xfrm>
            <a:off x="4023017" y="2363912"/>
            <a:ext cx="229767" cy="229767"/>
            <a:chOff x="4234914" y="2134263"/>
            <a:chExt cx="665935" cy="668719"/>
          </a:xfrm>
        </p:grpSpPr>
        <p:sp>
          <p:nvSpPr>
            <p:cNvPr id="495" name="楕円 494"/>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96" name="フリーフォーム 495"/>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97" name="グループ化 496"/>
          <p:cNvGrpSpPr>
            <a:grpSpLocks/>
          </p:cNvGrpSpPr>
          <p:nvPr/>
        </p:nvGrpSpPr>
        <p:grpSpPr>
          <a:xfrm>
            <a:off x="4367760" y="2362706"/>
            <a:ext cx="229767" cy="229767"/>
            <a:chOff x="4234914" y="2134263"/>
            <a:chExt cx="665935" cy="668719"/>
          </a:xfrm>
        </p:grpSpPr>
        <p:sp>
          <p:nvSpPr>
            <p:cNvPr id="498" name="楕円 497"/>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99" name="フリーフォーム 498"/>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52" name="グループ化 251"/>
          <p:cNvGrpSpPr/>
          <p:nvPr/>
        </p:nvGrpSpPr>
        <p:grpSpPr>
          <a:xfrm>
            <a:off x="4871830" y="913444"/>
            <a:ext cx="4207239" cy="336164"/>
            <a:chOff x="4871830" y="913444"/>
            <a:chExt cx="4207239" cy="336164"/>
          </a:xfrm>
        </p:grpSpPr>
        <p:sp>
          <p:nvSpPr>
            <p:cNvPr id="253" name="テキスト ボックス 252"/>
            <p:cNvSpPr txBox="1"/>
            <p:nvPr/>
          </p:nvSpPr>
          <p:spPr>
            <a:xfrm>
              <a:off x="5772856" y="940238"/>
              <a:ext cx="748923" cy="261610"/>
            </a:xfrm>
            <a:prstGeom prst="rect">
              <a:avLst/>
            </a:prstGeom>
            <a:noFill/>
          </p:spPr>
          <p:txBody>
            <a:bodyPr wrap="none" rtlCol="0">
              <a:spAutoFit/>
            </a:bodyPr>
            <a:lstStyle/>
            <a:p>
              <a:r>
                <a:rPr lang="ja-JP" altLang="en-US" sz="1100" dirty="0"/>
                <a:t>変化なし</a:t>
              </a:r>
              <a:endParaRPr kumimoji="1" lang="ja-JP" altLang="en-US" sz="1100" dirty="0"/>
            </a:p>
          </p:txBody>
        </p:sp>
        <p:sp>
          <p:nvSpPr>
            <p:cNvPr id="254" name="テキスト ボックス 253"/>
            <p:cNvSpPr txBox="1"/>
            <p:nvPr/>
          </p:nvSpPr>
          <p:spPr>
            <a:xfrm>
              <a:off x="6807974" y="938016"/>
              <a:ext cx="466794" cy="261610"/>
            </a:xfrm>
            <a:prstGeom prst="rect">
              <a:avLst/>
            </a:prstGeom>
            <a:noFill/>
          </p:spPr>
          <p:txBody>
            <a:bodyPr wrap="none" rtlCol="0">
              <a:spAutoFit/>
            </a:bodyPr>
            <a:lstStyle/>
            <a:p>
              <a:r>
                <a:rPr lang="ja-JP" altLang="en-US" sz="1100" dirty="0"/>
                <a:t>改善</a:t>
              </a:r>
              <a:endParaRPr kumimoji="1" lang="ja-JP" altLang="en-US" sz="1100" dirty="0"/>
            </a:p>
          </p:txBody>
        </p:sp>
        <p:sp>
          <p:nvSpPr>
            <p:cNvPr id="255" name="テキスト ボックス 254"/>
            <p:cNvSpPr txBox="1"/>
            <p:nvPr/>
          </p:nvSpPr>
          <p:spPr>
            <a:xfrm>
              <a:off x="7624825" y="937863"/>
              <a:ext cx="1454244" cy="261610"/>
            </a:xfrm>
            <a:prstGeom prst="rect">
              <a:avLst/>
            </a:prstGeom>
            <a:noFill/>
          </p:spPr>
          <p:txBody>
            <a:bodyPr wrap="none" rtlCol="0">
              <a:spAutoFit/>
            </a:bodyPr>
            <a:lstStyle/>
            <a:p>
              <a:r>
                <a:rPr kumimoji="1" lang="ja-JP" altLang="en-US" sz="1100" dirty="0"/>
                <a:t>追加の検討項目あり</a:t>
              </a:r>
            </a:p>
          </p:txBody>
        </p:sp>
        <p:sp>
          <p:nvSpPr>
            <p:cNvPr id="256" name="テキスト ボックス 255"/>
            <p:cNvSpPr txBox="1"/>
            <p:nvPr/>
          </p:nvSpPr>
          <p:spPr>
            <a:xfrm>
              <a:off x="4871830" y="941831"/>
              <a:ext cx="723275" cy="307777"/>
            </a:xfrm>
            <a:prstGeom prst="rect">
              <a:avLst/>
            </a:prstGeom>
            <a:noFill/>
          </p:spPr>
          <p:txBody>
            <a:bodyPr wrap="none" rtlCol="0">
              <a:spAutoFit/>
            </a:bodyPr>
            <a:lstStyle/>
            <a:p>
              <a:r>
                <a:rPr lang="ja-JP" altLang="en-US" sz="1400" b="1" dirty="0"/>
                <a:t>凡例：</a:t>
              </a:r>
              <a:endParaRPr kumimoji="1" lang="ja-JP" altLang="en-US" sz="1400" b="1" dirty="0"/>
            </a:p>
          </p:txBody>
        </p:sp>
        <p:grpSp>
          <p:nvGrpSpPr>
            <p:cNvPr id="257" name="グループ化 256"/>
            <p:cNvGrpSpPr>
              <a:grpSpLocks/>
            </p:cNvGrpSpPr>
            <p:nvPr/>
          </p:nvGrpSpPr>
          <p:grpSpPr>
            <a:xfrm>
              <a:off x="6600070" y="942833"/>
              <a:ext cx="229767" cy="229767"/>
              <a:chOff x="3051411" y="2134263"/>
              <a:chExt cx="665935" cy="668719"/>
            </a:xfrm>
          </p:grpSpPr>
          <p:sp>
            <p:nvSpPr>
              <p:cNvPr id="270" name="楕円 269"/>
              <p:cNvSpPr/>
              <p:nvPr/>
            </p:nvSpPr>
            <p:spPr bwMode="auto">
              <a:xfrm>
                <a:off x="3082826"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71" name="フリーフォーム 270"/>
              <p:cNvSpPr>
                <a:spLocks noChangeAspect="1"/>
              </p:cNvSpPr>
              <p:nvPr/>
            </p:nvSpPr>
            <p:spPr bwMode="gray">
              <a:xfrm>
                <a:off x="3051411" y="2134263"/>
                <a:ext cx="665935" cy="667252"/>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58" name="グループ化 257"/>
            <p:cNvGrpSpPr/>
            <p:nvPr/>
          </p:nvGrpSpPr>
          <p:grpSpPr>
            <a:xfrm>
              <a:off x="5587947" y="945895"/>
              <a:ext cx="220013" cy="220228"/>
              <a:chOff x="2028283" y="2128421"/>
              <a:chExt cx="678044" cy="678705"/>
            </a:xfrm>
          </p:grpSpPr>
          <p:sp>
            <p:nvSpPr>
              <p:cNvPr id="267" name="楕円 266"/>
              <p:cNvSpPr/>
              <p:nvPr/>
            </p:nvSpPr>
            <p:spPr bwMode="auto">
              <a:xfrm>
                <a:off x="2093451" y="21388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68" name="楕円 267"/>
              <p:cNvSpPr/>
              <p:nvPr/>
            </p:nvSpPr>
            <p:spPr bwMode="auto">
              <a:xfrm>
                <a:off x="2093451" y="21467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69" name="フリーフォーム 268"/>
              <p:cNvSpPr>
                <a:spLocks noChangeAspect="1"/>
              </p:cNvSpPr>
              <p:nvPr/>
            </p:nvSpPr>
            <p:spPr bwMode="gray">
              <a:xfrm>
                <a:off x="2028283"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59" name="グループ化 258"/>
            <p:cNvGrpSpPr/>
            <p:nvPr/>
          </p:nvGrpSpPr>
          <p:grpSpPr>
            <a:xfrm>
              <a:off x="7401051" y="913444"/>
              <a:ext cx="279169" cy="275089"/>
              <a:chOff x="93443" y="1883892"/>
              <a:chExt cx="279169" cy="275089"/>
            </a:xfrm>
          </p:grpSpPr>
          <p:grpSp>
            <p:nvGrpSpPr>
              <p:cNvPr id="260" name="グループ化 259"/>
              <p:cNvGrpSpPr/>
              <p:nvPr/>
            </p:nvGrpSpPr>
            <p:grpSpPr>
              <a:xfrm>
                <a:off x="93443" y="1938753"/>
                <a:ext cx="220013" cy="220228"/>
                <a:chOff x="3286729" y="2128421"/>
                <a:chExt cx="678044" cy="678705"/>
              </a:xfrm>
            </p:grpSpPr>
            <p:sp>
              <p:nvSpPr>
                <p:cNvPr id="264" name="楕円 263"/>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65" name="楕円 264"/>
                <p:cNvSpPr/>
                <p:nvPr/>
              </p:nvSpPr>
              <p:spPr bwMode="auto">
                <a:xfrm>
                  <a:off x="3317757" y="21467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66" name="フリーフォーム 26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261" name="楕円 260"/>
              <p:cNvSpPr/>
              <p:nvPr/>
            </p:nvSpPr>
            <p:spPr bwMode="auto">
              <a:xfrm>
                <a:off x="128507" y="2039975"/>
                <a:ext cx="143820" cy="88510"/>
              </a:xfrm>
              <a:prstGeom prst="ellipse">
                <a:avLst/>
              </a:prstGeom>
              <a:ln w="3175">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262" name="直線コネクタ 261"/>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63" name="フリーフォーム 262"/>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p:spPr>
            <p:txBody>
              <a:bodyPr vert="horz" wrap="square" lIns="91440" tIns="45720" rIns="91440" bIns="45720" numCol="1" anchor="t" anchorCtr="0" compatLnSpc="1">
                <a:prstTxWarp prst="textNoShape">
                  <a:avLst/>
                </a:prstTxWarp>
                <a:noAutofit/>
              </a:bodyPr>
              <a:lstStyle/>
              <a:p>
                <a:endParaRPr lang="ja-JP" altLang="en-US"/>
              </a:p>
            </p:txBody>
          </p:sp>
        </p:grpSp>
      </p:grpSp>
    </p:spTree>
    <p:extLst>
      <p:ext uri="{BB962C8B-B14F-4D97-AF65-F5344CB8AC3E}">
        <p14:creationId xmlns:p14="http://schemas.microsoft.com/office/powerpoint/2010/main" val="33844749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運用設計</a:t>
            </a:r>
            <a:endParaRPr kumimoji="1" lang="ja-JP" altLang="en-US" dirty="0"/>
          </a:p>
        </p:txBody>
      </p:sp>
      <p:sp>
        <p:nvSpPr>
          <p:cNvPr id="3" name="コンテンツ プレースホルダー 2"/>
          <p:cNvSpPr>
            <a:spLocks noGrp="1"/>
          </p:cNvSpPr>
          <p:nvPr>
            <p:ph sz="quarter" idx="10"/>
          </p:nvPr>
        </p:nvSpPr>
        <p:spPr/>
        <p:txBody>
          <a:bodyPr/>
          <a:lstStyle/>
          <a:p>
            <a:r>
              <a:rPr lang="ja-JP" altLang="en-US" sz="2400" b="1" dirty="0"/>
              <a:t>フェーズにおける</a:t>
            </a:r>
            <a:r>
              <a:rPr lang="en-US" altLang="ja-JP" sz="2400" b="1" dirty="0"/>
              <a:t>QCD</a:t>
            </a:r>
            <a:r>
              <a:rPr lang="ja-JP" altLang="en-US" sz="2400" b="1" dirty="0"/>
              <a:t>の変化</a:t>
            </a:r>
            <a:endParaRPr lang="en-US" altLang="ja-JP" b="1" dirty="0"/>
          </a:p>
          <a:p>
            <a:pPr lvl="1"/>
            <a:endParaRPr lang="en-US" altLang="ja-JP" sz="2000" b="1" dirty="0"/>
          </a:p>
          <a:p>
            <a:pPr lvl="1"/>
            <a:endParaRPr lang="en-US" altLang="ja-JP" sz="2000" b="1" dirty="0"/>
          </a:p>
          <a:p>
            <a:pPr lvl="1"/>
            <a:endParaRPr lang="en-US" altLang="ja-JP" sz="2000" b="1" dirty="0"/>
          </a:p>
          <a:p>
            <a:pPr marL="180000" lvl="1" indent="0">
              <a:buNone/>
            </a:pPr>
            <a:endParaRPr lang="en-US" altLang="ja-JP" sz="1200" b="1" dirty="0"/>
          </a:p>
          <a:p>
            <a:pPr marL="180000" lvl="1" indent="0">
              <a:buNone/>
            </a:pPr>
            <a:endParaRPr lang="en-US" altLang="ja-JP" sz="800" b="1" dirty="0"/>
          </a:p>
          <a:p>
            <a:r>
              <a:rPr lang="ja-JP" altLang="en-US" sz="2400" b="1" dirty="0"/>
              <a:t>プロセスと成果物の変化</a:t>
            </a:r>
            <a:endParaRPr lang="ja-JP" altLang="en-US" sz="2400" dirty="0"/>
          </a:p>
        </p:txBody>
      </p:sp>
      <p:graphicFrame>
        <p:nvGraphicFramePr>
          <p:cNvPr id="200" name="表 199"/>
          <p:cNvGraphicFramePr>
            <a:graphicFrameLocks noGrp="1"/>
          </p:cNvGraphicFramePr>
          <p:nvPr/>
        </p:nvGraphicFramePr>
        <p:xfrm>
          <a:off x="383345" y="3285420"/>
          <a:ext cx="8593055" cy="3168000"/>
        </p:xfrm>
        <a:graphic>
          <a:graphicData uri="http://schemas.openxmlformats.org/drawingml/2006/table">
            <a:tbl>
              <a:tblPr firstRow="1" bandRow="1">
                <a:tableStyleId>{2D5ABB26-0587-4C30-8999-92F81FD0307C}</a:tableStyleId>
              </a:tblPr>
              <a:tblGrid>
                <a:gridCol w="396240">
                  <a:extLst>
                    <a:ext uri="{9D8B030D-6E8A-4147-A177-3AD203B41FA5}">
                      <a16:colId xmlns:a16="http://schemas.microsoft.com/office/drawing/2014/main" val="2722025018"/>
                    </a:ext>
                  </a:extLst>
                </a:gridCol>
                <a:gridCol w="396240">
                  <a:extLst>
                    <a:ext uri="{9D8B030D-6E8A-4147-A177-3AD203B41FA5}">
                      <a16:colId xmlns:a16="http://schemas.microsoft.com/office/drawing/2014/main" val="2106001937"/>
                    </a:ext>
                  </a:extLst>
                </a:gridCol>
                <a:gridCol w="7800575">
                  <a:extLst>
                    <a:ext uri="{9D8B030D-6E8A-4147-A177-3AD203B41FA5}">
                      <a16:colId xmlns:a16="http://schemas.microsoft.com/office/drawing/2014/main" val="863483973"/>
                    </a:ext>
                  </a:extLst>
                </a:gridCol>
              </a:tblGrid>
              <a:tr h="864000">
                <a:tc rowSpan="2">
                  <a:txBody>
                    <a:bodyPr/>
                    <a:lstStyle/>
                    <a:p>
                      <a:pPr algn="ctr"/>
                      <a:r>
                        <a:rPr kumimoji="1" lang="ja-JP" altLang="en-US" sz="1400" b="1" dirty="0"/>
                        <a:t>自動化前</a:t>
                      </a:r>
                    </a:p>
                  </a:txBody>
                  <a:tcPr vert="eaVert" anchor="ctr">
                    <a:lnL>
                      <a:noFill/>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400" b="1" dirty="0"/>
                        <a:t>プロセス</a:t>
                      </a:r>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3514920171"/>
                  </a:ext>
                </a:extLst>
              </a:tr>
              <a:tr h="720000">
                <a:tc vMerge="1">
                  <a:txBody>
                    <a:bodyPr/>
                    <a:lstStyle/>
                    <a:p>
                      <a:endParaRPr kumimoji="1" lang="ja-JP" altLang="en-US" sz="1600" b="1" dirty="0"/>
                    </a:p>
                  </a:txBody>
                  <a:tcPr>
                    <a:lnL>
                      <a:noFill/>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400" b="1" dirty="0"/>
                        <a:t>成果物</a:t>
                      </a:r>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4067920"/>
                  </a:ext>
                </a:extLst>
              </a:tr>
              <a:tr h="864000">
                <a:tc rowSpan="2">
                  <a:txBody>
                    <a:bodyPr/>
                    <a:lstStyle/>
                    <a:p>
                      <a:pPr algn="ctr"/>
                      <a:r>
                        <a:rPr kumimoji="1" lang="ja-JP" altLang="en-US" sz="1400" b="1" dirty="0"/>
                        <a:t>自動化後</a:t>
                      </a:r>
                    </a:p>
                  </a:txBody>
                  <a:tcPr vert="eaVert" anchor="ctr">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kumimoji="1" lang="ja-JP" altLang="en-US" sz="1400" b="1" dirty="0"/>
                        <a:t>プロセス</a:t>
                      </a:r>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2716321206"/>
                  </a:ext>
                </a:extLst>
              </a:tr>
              <a:tr h="720000">
                <a:tc vMerge="1">
                  <a:txBody>
                    <a:bodyPr/>
                    <a:lstStyle/>
                    <a:p>
                      <a:endParaRPr kumimoji="1" lang="ja-JP" altLang="en-US" sz="1600" b="1" dirty="0"/>
                    </a:p>
                  </a:txBody>
                  <a:tcPr>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kumimoji="1" lang="ja-JP" altLang="en-US" sz="1400" b="1" dirty="0"/>
                        <a:t>成果物</a:t>
                      </a:r>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375170"/>
                  </a:ext>
                </a:extLst>
              </a:tr>
            </a:tbl>
          </a:graphicData>
        </a:graphic>
      </p:graphicFrame>
      <p:sp>
        <p:nvSpPr>
          <p:cNvPr id="226" name="角丸四角形 225"/>
          <p:cNvSpPr/>
          <p:nvPr/>
        </p:nvSpPr>
        <p:spPr bwMode="auto">
          <a:xfrm>
            <a:off x="9226557" y="1340710"/>
            <a:ext cx="2724793" cy="5112477"/>
          </a:xfrm>
          <a:prstGeom prst="roundRect">
            <a:avLst>
              <a:gd name="adj" fmla="val 6773"/>
            </a:avLst>
          </a:prstGeom>
          <a:solidFill>
            <a:schemeClr val="bg1">
              <a:lumMod val="95000"/>
            </a:schemeClr>
          </a:solidFill>
          <a:ln w="12700">
            <a:solidFill>
              <a:schemeClr val="bg1">
                <a:lumMod val="85000"/>
              </a:schemeClr>
            </a:solidFill>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ja-JP" altLang="en-US" dirty="0">
                <a:latin typeface="+mn-ea"/>
              </a:rPr>
              <a:t>本書は構築の自動化に焦点を当てているため、運用の自動化は範囲外とする。</a:t>
            </a:r>
            <a:endParaRPr lang="en-US" altLang="ja-JP" dirty="0">
              <a:latin typeface="+mn-ea"/>
            </a:endParaRPr>
          </a:p>
          <a:p>
            <a:endParaRPr kumimoji="1" lang="en-US" altLang="ja-JP" dirty="0">
              <a:latin typeface="+mn-ea"/>
            </a:endParaRPr>
          </a:p>
          <a:p>
            <a:r>
              <a:rPr lang="ja-JP" altLang="en-US" dirty="0">
                <a:latin typeface="+mn-ea"/>
              </a:rPr>
              <a:t>運用の自動化を実施する場合は、</a:t>
            </a:r>
            <a:r>
              <a:rPr lang="en-US" altLang="ja-JP" dirty="0">
                <a:latin typeface="+mn-ea"/>
              </a:rPr>
              <a:t>QCD</a:t>
            </a:r>
            <a:r>
              <a:rPr lang="ja-JP" altLang="en-US" dirty="0">
                <a:latin typeface="+mn-ea"/>
              </a:rPr>
              <a:t>およびプロセスの変化が発生する。</a:t>
            </a:r>
            <a:endParaRPr kumimoji="1" lang="en-US" altLang="ja-JP" dirty="0">
              <a:latin typeface="+mn-ea"/>
            </a:endParaRPr>
          </a:p>
        </p:txBody>
      </p:sp>
      <p:sp>
        <p:nvSpPr>
          <p:cNvPr id="4" name="テキスト ボックス 3"/>
          <p:cNvSpPr txBox="1"/>
          <p:nvPr/>
        </p:nvSpPr>
        <p:spPr>
          <a:xfrm>
            <a:off x="9187934" y="1013899"/>
            <a:ext cx="697627" cy="400110"/>
          </a:xfrm>
          <a:prstGeom prst="rect">
            <a:avLst/>
          </a:prstGeom>
          <a:noFill/>
        </p:spPr>
        <p:txBody>
          <a:bodyPr wrap="none" rtlCol="0">
            <a:spAutoFit/>
          </a:bodyPr>
          <a:lstStyle/>
          <a:p>
            <a:r>
              <a:rPr lang="ja-JP" altLang="en-US" sz="2000" b="1" dirty="0"/>
              <a:t>解説</a:t>
            </a:r>
            <a:endParaRPr kumimoji="1" lang="ja-JP" altLang="en-US" sz="2000" b="1" dirty="0"/>
          </a:p>
        </p:txBody>
      </p:sp>
      <p:grpSp>
        <p:nvGrpSpPr>
          <p:cNvPr id="284" name="グループ化 283"/>
          <p:cNvGrpSpPr/>
          <p:nvPr/>
        </p:nvGrpSpPr>
        <p:grpSpPr>
          <a:xfrm>
            <a:off x="3296582" y="3284980"/>
            <a:ext cx="1809222" cy="1194124"/>
            <a:chOff x="5884207" y="4971256"/>
            <a:chExt cx="1809222" cy="1194124"/>
          </a:xfrm>
        </p:grpSpPr>
        <p:grpSp>
          <p:nvGrpSpPr>
            <p:cNvPr id="285" name="グループ化 284"/>
            <p:cNvGrpSpPr/>
            <p:nvPr/>
          </p:nvGrpSpPr>
          <p:grpSpPr>
            <a:xfrm>
              <a:off x="5931768" y="5202599"/>
              <a:ext cx="1761661" cy="962781"/>
              <a:chOff x="3575650" y="3645030"/>
              <a:chExt cx="1761661" cy="962781"/>
            </a:xfrm>
          </p:grpSpPr>
          <p:cxnSp>
            <p:nvCxnSpPr>
              <p:cNvPr id="287" name="直線矢印コネクタ 286"/>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292" name="グループ化 291"/>
              <p:cNvGrpSpPr/>
              <p:nvPr/>
            </p:nvGrpSpPr>
            <p:grpSpPr>
              <a:xfrm>
                <a:off x="3575650" y="3645030"/>
                <a:ext cx="1441011" cy="962781"/>
                <a:chOff x="3859824" y="3656220"/>
                <a:chExt cx="1441011" cy="962781"/>
              </a:xfrm>
            </p:grpSpPr>
            <p:sp>
              <p:nvSpPr>
                <p:cNvPr id="293" name="角丸四角形 292"/>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a:t>監視設計書の作成</a:t>
                  </a:r>
                </a:p>
              </p:txBody>
            </p:sp>
            <p:sp>
              <p:nvSpPr>
                <p:cNvPr id="294" name="テキスト ボックス 293"/>
                <p:cNvSpPr txBox="1"/>
                <p:nvPr/>
              </p:nvSpPr>
              <p:spPr>
                <a:xfrm>
                  <a:off x="3859882" y="4342002"/>
                  <a:ext cx="1107996" cy="276999"/>
                </a:xfrm>
                <a:prstGeom prst="rect">
                  <a:avLst/>
                </a:prstGeom>
                <a:noFill/>
              </p:spPr>
              <p:txBody>
                <a:bodyPr wrap="none" rtlCol="0">
                  <a:spAutoFit/>
                </a:bodyPr>
                <a:lstStyle/>
                <a:p>
                  <a:r>
                    <a:rPr kumimoji="1" lang="ja-JP" altLang="en-US" sz="1200" b="1" dirty="0"/>
                    <a:t>・</a:t>
                  </a:r>
                  <a:r>
                    <a:rPr lang="ja-JP" altLang="en-US" sz="1200" b="1" dirty="0"/>
                    <a:t>監視設計書</a:t>
                  </a:r>
                  <a:endParaRPr kumimoji="1" lang="ja-JP" altLang="en-US" sz="1200" b="1" dirty="0"/>
                </a:p>
              </p:txBody>
            </p:sp>
          </p:grpSp>
        </p:grpSp>
        <p:sp>
          <p:nvSpPr>
            <p:cNvPr id="286" name="テキスト ボックス 285"/>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cxnSp>
        <p:nvCxnSpPr>
          <p:cNvPr id="445" name="直線矢印コネクタ 444"/>
          <p:cNvCxnSpPr/>
          <p:nvPr/>
        </p:nvCxnSpPr>
        <p:spPr bwMode="auto">
          <a:xfrm>
            <a:off x="2999570" y="3756899"/>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46" name="グループ化 445"/>
          <p:cNvGrpSpPr/>
          <p:nvPr/>
        </p:nvGrpSpPr>
        <p:grpSpPr>
          <a:xfrm>
            <a:off x="5168842" y="3284980"/>
            <a:ext cx="1809222" cy="1194124"/>
            <a:chOff x="5884207" y="4971256"/>
            <a:chExt cx="1809222" cy="1194124"/>
          </a:xfrm>
        </p:grpSpPr>
        <p:grpSp>
          <p:nvGrpSpPr>
            <p:cNvPr id="447" name="グループ化 446"/>
            <p:cNvGrpSpPr/>
            <p:nvPr/>
          </p:nvGrpSpPr>
          <p:grpSpPr>
            <a:xfrm>
              <a:off x="5931768" y="5202599"/>
              <a:ext cx="1761661" cy="962781"/>
              <a:chOff x="3575650" y="3645030"/>
              <a:chExt cx="1761661" cy="962781"/>
            </a:xfrm>
          </p:grpSpPr>
          <p:cxnSp>
            <p:nvCxnSpPr>
              <p:cNvPr id="449" name="直線矢印コネクタ 448"/>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50" name="グループ化 449"/>
              <p:cNvGrpSpPr/>
              <p:nvPr/>
            </p:nvGrpSpPr>
            <p:grpSpPr>
              <a:xfrm>
                <a:off x="3575650" y="3645030"/>
                <a:ext cx="1441011" cy="962781"/>
                <a:chOff x="3859824" y="3656220"/>
                <a:chExt cx="1441011" cy="962781"/>
              </a:xfrm>
            </p:grpSpPr>
            <p:sp>
              <p:nvSpPr>
                <p:cNvPr id="451" name="角丸四角形 450"/>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a:t>運用手順書の作成</a:t>
                  </a:r>
                </a:p>
              </p:txBody>
            </p:sp>
            <p:sp>
              <p:nvSpPr>
                <p:cNvPr id="452" name="テキスト ボックス 451"/>
                <p:cNvSpPr txBox="1"/>
                <p:nvPr/>
              </p:nvSpPr>
              <p:spPr>
                <a:xfrm>
                  <a:off x="3859882" y="4342002"/>
                  <a:ext cx="1107996" cy="276999"/>
                </a:xfrm>
                <a:prstGeom prst="rect">
                  <a:avLst/>
                </a:prstGeom>
                <a:noFill/>
              </p:spPr>
              <p:txBody>
                <a:bodyPr wrap="none" rtlCol="0">
                  <a:spAutoFit/>
                </a:bodyPr>
                <a:lstStyle/>
                <a:p>
                  <a:r>
                    <a:rPr kumimoji="1" lang="ja-JP" altLang="en-US" sz="1200" b="1" dirty="0"/>
                    <a:t>・運用手順書</a:t>
                  </a:r>
                </a:p>
              </p:txBody>
            </p:sp>
          </p:grpSp>
        </p:grpSp>
        <p:sp>
          <p:nvSpPr>
            <p:cNvPr id="448" name="テキスト ボックス 447"/>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grpSp>
        <p:nvGrpSpPr>
          <p:cNvPr id="5" name="グループ化 4"/>
          <p:cNvGrpSpPr/>
          <p:nvPr/>
        </p:nvGrpSpPr>
        <p:grpSpPr>
          <a:xfrm>
            <a:off x="4325935" y="2900916"/>
            <a:ext cx="4650465" cy="307777"/>
            <a:chOff x="4295750" y="2857879"/>
            <a:chExt cx="4650465" cy="307777"/>
          </a:xfrm>
        </p:grpSpPr>
        <p:grpSp>
          <p:nvGrpSpPr>
            <p:cNvPr id="143" name="グループ化 142"/>
            <p:cNvGrpSpPr/>
            <p:nvPr/>
          </p:nvGrpSpPr>
          <p:grpSpPr>
            <a:xfrm>
              <a:off x="4854842" y="2868149"/>
              <a:ext cx="1123035" cy="261610"/>
              <a:chOff x="4151730" y="5154945"/>
              <a:chExt cx="1123035" cy="261610"/>
            </a:xfrm>
          </p:grpSpPr>
          <p:sp>
            <p:nvSpPr>
              <p:cNvPr id="144" name="テキスト ボックス 143"/>
              <p:cNvSpPr txBox="1"/>
              <p:nvPr/>
            </p:nvSpPr>
            <p:spPr>
              <a:xfrm>
                <a:off x="4151730" y="5154945"/>
                <a:ext cx="748923" cy="261610"/>
              </a:xfrm>
              <a:prstGeom prst="rect">
                <a:avLst/>
              </a:prstGeom>
              <a:noFill/>
            </p:spPr>
            <p:txBody>
              <a:bodyPr wrap="none" rtlCol="0">
                <a:spAutoFit/>
              </a:bodyPr>
              <a:lstStyle/>
              <a:p>
                <a:r>
                  <a:rPr lang="ja-JP" altLang="en-US" sz="1100" dirty="0"/>
                  <a:t>変更なし</a:t>
                </a:r>
                <a:endParaRPr kumimoji="1" lang="ja-JP" altLang="en-US" sz="1100" dirty="0"/>
              </a:p>
            </p:txBody>
          </p:sp>
          <p:sp>
            <p:nvSpPr>
              <p:cNvPr id="145" name="角丸四角形 144"/>
              <p:cNvSpPr/>
              <p:nvPr/>
            </p:nvSpPr>
            <p:spPr bwMode="auto">
              <a:xfrm>
                <a:off x="4842765" y="5170997"/>
                <a:ext cx="432000" cy="196592"/>
              </a:xfrm>
              <a:prstGeom prst="roundRect">
                <a:avLst/>
              </a:prstGeom>
              <a:solidFill>
                <a:schemeClr val="bg1"/>
              </a:solidFill>
              <a:ln w="25400" cap="flat" cmpd="sng" algn="ctr">
                <a:solidFill>
                  <a:schemeClr val="tx1"/>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t>作業名</a:t>
                </a:r>
              </a:p>
            </p:txBody>
          </p:sp>
        </p:grpSp>
        <p:grpSp>
          <p:nvGrpSpPr>
            <p:cNvPr id="146" name="グループ化 145"/>
            <p:cNvGrpSpPr/>
            <p:nvPr/>
          </p:nvGrpSpPr>
          <p:grpSpPr>
            <a:xfrm>
              <a:off x="6024776" y="2868149"/>
              <a:ext cx="1114500" cy="261610"/>
              <a:chOff x="4151730" y="5154945"/>
              <a:chExt cx="1114500" cy="261610"/>
            </a:xfrm>
          </p:grpSpPr>
          <p:sp>
            <p:nvSpPr>
              <p:cNvPr id="147" name="テキスト ボックス 146"/>
              <p:cNvSpPr txBox="1"/>
              <p:nvPr/>
            </p:nvSpPr>
            <p:spPr>
              <a:xfrm>
                <a:off x="4151730" y="5154945"/>
                <a:ext cx="748923" cy="261610"/>
              </a:xfrm>
              <a:prstGeom prst="rect">
                <a:avLst/>
              </a:prstGeom>
              <a:noFill/>
            </p:spPr>
            <p:txBody>
              <a:bodyPr wrap="none" rtlCol="0">
                <a:spAutoFit/>
              </a:bodyPr>
              <a:lstStyle/>
              <a:p>
                <a:r>
                  <a:rPr lang="ja-JP" altLang="en-US" sz="1100" dirty="0"/>
                  <a:t>変更あり</a:t>
                </a:r>
                <a:endParaRPr kumimoji="1" lang="ja-JP" altLang="en-US" sz="1100" dirty="0"/>
              </a:p>
            </p:txBody>
          </p:sp>
          <p:sp>
            <p:nvSpPr>
              <p:cNvPr id="148" name="角丸四角形 147"/>
              <p:cNvSpPr/>
              <p:nvPr/>
            </p:nvSpPr>
            <p:spPr bwMode="auto">
              <a:xfrm>
                <a:off x="4834230" y="5170997"/>
                <a:ext cx="432000" cy="196592"/>
              </a:xfrm>
              <a:prstGeom prst="roundRect">
                <a:avLst/>
              </a:prstGeom>
              <a:solidFill>
                <a:schemeClr val="accent3">
                  <a:lumMod val="10000"/>
                  <a:lumOff val="90000"/>
                </a:schemeClr>
              </a:solidFill>
              <a:ln w="25400" cap="flat" cmpd="sng" algn="ctr">
                <a:solidFill>
                  <a:schemeClr val="accent3">
                    <a:lumMod val="90000"/>
                    <a:lumOff val="10000"/>
                  </a:schemeClr>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solidFill>
                      <a:schemeClr val="accent3">
                        <a:lumMod val="90000"/>
                        <a:lumOff val="10000"/>
                      </a:schemeClr>
                    </a:solidFill>
                  </a:rPr>
                  <a:t>作業名</a:t>
                </a:r>
              </a:p>
            </p:txBody>
          </p:sp>
        </p:grpSp>
        <p:grpSp>
          <p:nvGrpSpPr>
            <p:cNvPr id="149" name="グループ化 148"/>
            <p:cNvGrpSpPr/>
            <p:nvPr/>
          </p:nvGrpSpPr>
          <p:grpSpPr>
            <a:xfrm>
              <a:off x="7184995" y="2871276"/>
              <a:ext cx="859625" cy="261610"/>
              <a:chOff x="4151730" y="5154945"/>
              <a:chExt cx="859625" cy="261610"/>
            </a:xfrm>
          </p:grpSpPr>
          <p:sp>
            <p:nvSpPr>
              <p:cNvPr id="150" name="テキスト ボックス 149"/>
              <p:cNvSpPr txBox="1"/>
              <p:nvPr/>
            </p:nvSpPr>
            <p:spPr>
              <a:xfrm>
                <a:off x="4151730" y="5154945"/>
                <a:ext cx="466794" cy="261610"/>
              </a:xfrm>
              <a:prstGeom prst="rect">
                <a:avLst/>
              </a:prstGeom>
              <a:noFill/>
            </p:spPr>
            <p:txBody>
              <a:bodyPr wrap="none" rtlCol="0">
                <a:spAutoFit/>
              </a:bodyPr>
              <a:lstStyle/>
              <a:p>
                <a:r>
                  <a:rPr lang="ja-JP" altLang="en-US" sz="1100" dirty="0"/>
                  <a:t>追加</a:t>
                </a:r>
                <a:endParaRPr kumimoji="1" lang="ja-JP" altLang="en-US" sz="1100" dirty="0"/>
              </a:p>
            </p:txBody>
          </p:sp>
          <p:sp>
            <p:nvSpPr>
              <p:cNvPr id="151" name="角丸四角形 150"/>
              <p:cNvSpPr/>
              <p:nvPr/>
            </p:nvSpPr>
            <p:spPr bwMode="auto">
              <a:xfrm>
                <a:off x="4579355" y="5170997"/>
                <a:ext cx="432000" cy="196592"/>
              </a:xfrm>
              <a:prstGeom prst="roundRect">
                <a:avLst/>
              </a:prstGeom>
              <a:solidFill>
                <a:schemeClr val="accent2">
                  <a:lumMod val="20000"/>
                  <a:lumOff val="80000"/>
                </a:schemeClr>
              </a:solidFill>
              <a:ln w="25400" cap="flat" cmpd="sng" algn="ctr">
                <a:solidFill>
                  <a:schemeClr val="accent2">
                    <a:lumMod val="75000"/>
                  </a:schemeClr>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solidFill>
                      <a:schemeClr val="accent2">
                        <a:lumMod val="75000"/>
                      </a:schemeClr>
                    </a:solidFill>
                  </a:rPr>
                  <a:t>作業名</a:t>
                </a:r>
              </a:p>
            </p:txBody>
          </p:sp>
        </p:grpSp>
        <p:grpSp>
          <p:nvGrpSpPr>
            <p:cNvPr id="152" name="グループ化 151"/>
            <p:cNvGrpSpPr/>
            <p:nvPr/>
          </p:nvGrpSpPr>
          <p:grpSpPr>
            <a:xfrm>
              <a:off x="8085849" y="2869897"/>
              <a:ext cx="860366" cy="261610"/>
              <a:chOff x="4151730" y="5154945"/>
              <a:chExt cx="860366" cy="261610"/>
            </a:xfrm>
          </p:grpSpPr>
          <p:sp>
            <p:nvSpPr>
              <p:cNvPr id="153" name="テキスト ボックス 152"/>
              <p:cNvSpPr txBox="1"/>
              <p:nvPr/>
            </p:nvSpPr>
            <p:spPr>
              <a:xfrm>
                <a:off x="4151730" y="5154945"/>
                <a:ext cx="466794" cy="261610"/>
              </a:xfrm>
              <a:prstGeom prst="rect">
                <a:avLst/>
              </a:prstGeom>
              <a:noFill/>
            </p:spPr>
            <p:txBody>
              <a:bodyPr wrap="none" rtlCol="0">
                <a:spAutoFit/>
              </a:bodyPr>
              <a:lstStyle/>
              <a:p>
                <a:r>
                  <a:rPr lang="ja-JP" altLang="en-US" sz="1100" dirty="0"/>
                  <a:t>消滅</a:t>
                </a:r>
                <a:endParaRPr kumimoji="1" lang="ja-JP" altLang="en-US" sz="1100" dirty="0"/>
              </a:p>
            </p:txBody>
          </p:sp>
          <p:sp>
            <p:nvSpPr>
              <p:cNvPr id="154" name="角丸四角形 153"/>
              <p:cNvSpPr/>
              <p:nvPr/>
            </p:nvSpPr>
            <p:spPr bwMode="auto">
              <a:xfrm>
                <a:off x="4580096" y="5170997"/>
                <a:ext cx="432000" cy="196592"/>
              </a:xfrm>
              <a:prstGeom prst="roundRect">
                <a:avLst/>
              </a:prstGeom>
              <a:solidFill>
                <a:schemeClr val="bg1"/>
              </a:solidFill>
              <a:ln w="25400" cap="flat" cmpd="sng" algn="ctr">
                <a:solidFill>
                  <a:schemeClr val="bg1">
                    <a:lumMod val="85000"/>
                  </a:schemeClr>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solidFill>
                      <a:schemeClr val="bg1">
                        <a:lumMod val="85000"/>
                      </a:schemeClr>
                    </a:solidFill>
                  </a:rPr>
                  <a:t>作業名</a:t>
                </a:r>
              </a:p>
            </p:txBody>
          </p:sp>
        </p:grpSp>
        <p:sp>
          <p:nvSpPr>
            <p:cNvPr id="155" name="テキスト ボックス 154"/>
            <p:cNvSpPr txBox="1"/>
            <p:nvPr/>
          </p:nvSpPr>
          <p:spPr>
            <a:xfrm>
              <a:off x="4295750" y="2857879"/>
              <a:ext cx="723275" cy="307777"/>
            </a:xfrm>
            <a:prstGeom prst="rect">
              <a:avLst/>
            </a:prstGeom>
            <a:noFill/>
          </p:spPr>
          <p:txBody>
            <a:bodyPr wrap="none" rtlCol="0">
              <a:spAutoFit/>
            </a:bodyPr>
            <a:lstStyle/>
            <a:p>
              <a:r>
                <a:rPr lang="ja-JP" altLang="en-US" sz="1400" b="1" dirty="0"/>
                <a:t>凡例：</a:t>
              </a:r>
              <a:endParaRPr kumimoji="1" lang="ja-JP" altLang="en-US" sz="1400" b="1" dirty="0"/>
            </a:p>
          </p:txBody>
        </p:sp>
      </p:grpSp>
      <p:grpSp>
        <p:nvGrpSpPr>
          <p:cNvPr id="160" name="グループ化 159"/>
          <p:cNvGrpSpPr/>
          <p:nvPr/>
        </p:nvGrpSpPr>
        <p:grpSpPr>
          <a:xfrm>
            <a:off x="3344143" y="4878223"/>
            <a:ext cx="1809222" cy="1194124"/>
            <a:chOff x="5884207" y="4971256"/>
            <a:chExt cx="1809222" cy="1194124"/>
          </a:xfrm>
        </p:grpSpPr>
        <p:grpSp>
          <p:nvGrpSpPr>
            <p:cNvPr id="161" name="グループ化 160"/>
            <p:cNvGrpSpPr/>
            <p:nvPr/>
          </p:nvGrpSpPr>
          <p:grpSpPr>
            <a:xfrm>
              <a:off x="5931768" y="5202599"/>
              <a:ext cx="1761661" cy="962781"/>
              <a:chOff x="3575650" y="3645030"/>
              <a:chExt cx="1761661" cy="962781"/>
            </a:xfrm>
          </p:grpSpPr>
          <p:cxnSp>
            <p:nvCxnSpPr>
              <p:cNvPr id="163" name="直線矢印コネクタ 162"/>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64" name="グループ化 163"/>
              <p:cNvGrpSpPr/>
              <p:nvPr/>
            </p:nvGrpSpPr>
            <p:grpSpPr>
              <a:xfrm>
                <a:off x="3575650" y="3645030"/>
                <a:ext cx="1441011" cy="962781"/>
                <a:chOff x="3859824" y="3656220"/>
                <a:chExt cx="1441011" cy="962781"/>
              </a:xfrm>
            </p:grpSpPr>
            <p:sp>
              <p:nvSpPr>
                <p:cNvPr id="165" name="角丸四角形 164"/>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a:t>監視設計書の作成</a:t>
                  </a:r>
                </a:p>
              </p:txBody>
            </p:sp>
            <p:sp>
              <p:nvSpPr>
                <p:cNvPr id="166" name="テキスト ボックス 165"/>
                <p:cNvSpPr txBox="1"/>
                <p:nvPr/>
              </p:nvSpPr>
              <p:spPr>
                <a:xfrm>
                  <a:off x="3859882" y="4342002"/>
                  <a:ext cx="1107996" cy="276999"/>
                </a:xfrm>
                <a:prstGeom prst="rect">
                  <a:avLst/>
                </a:prstGeom>
                <a:noFill/>
              </p:spPr>
              <p:txBody>
                <a:bodyPr wrap="none" rtlCol="0">
                  <a:spAutoFit/>
                </a:bodyPr>
                <a:lstStyle/>
                <a:p>
                  <a:r>
                    <a:rPr kumimoji="1" lang="ja-JP" altLang="en-US" sz="1200" b="1" dirty="0"/>
                    <a:t>・</a:t>
                  </a:r>
                  <a:r>
                    <a:rPr lang="ja-JP" altLang="en-US" sz="1200" b="1" dirty="0"/>
                    <a:t>監視設計書</a:t>
                  </a:r>
                  <a:endParaRPr kumimoji="1" lang="ja-JP" altLang="en-US" sz="1200" b="1" dirty="0"/>
                </a:p>
              </p:txBody>
            </p:sp>
          </p:grpSp>
        </p:grpSp>
        <p:sp>
          <p:nvSpPr>
            <p:cNvPr id="162" name="テキスト ボックス 161"/>
            <p:cNvSpPr txBox="1"/>
            <p:nvPr/>
          </p:nvSpPr>
          <p:spPr>
            <a:xfrm>
              <a:off x="5884207" y="4971256"/>
              <a:ext cx="1191352" cy="307777"/>
            </a:xfrm>
            <a:prstGeom prst="rect">
              <a:avLst/>
            </a:prstGeom>
            <a:noFill/>
          </p:spPr>
          <p:txBody>
            <a:bodyPr wrap="none" rtlCol="0">
              <a:spAutoFit/>
            </a:bodyPr>
            <a:lstStyle/>
            <a:p>
              <a:r>
                <a:rPr kumimoji="1" lang="en-US" altLang="ja-JP" sz="1400" dirty="0"/>
                <a:t>&lt;</a:t>
              </a:r>
              <a:r>
                <a:rPr kumimoji="1" lang="ja-JP" altLang="en-US" sz="1400" dirty="0"/>
                <a:t>変更なし</a:t>
              </a:r>
              <a:r>
                <a:rPr kumimoji="1" lang="en-US" altLang="ja-JP" sz="1400" dirty="0"/>
                <a:t>&gt;</a:t>
              </a:r>
              <a:endParaRPr kumimoji="1" lang="ja-JP" altLang="en-US" sz="1400" dirty="0"/>
            </a:p>
          </p:txBody>
        </p:sp>
      </p:grpSp>
      <p:cxnSp>
        <p:nvCxnSpPr>
          <p:cNvPr id="167" name="直線矢印コネクタ 166"/>
          <p:cNvCxnSpPr/>
          <p:nvPr/>
        </p:nvCxnSpPr>
        <p:spPr bwMode="auto">
          <a:xfrm>
            <a:off x="3047131" y="535014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68" name="グループ化 167"/>
          <p:cNvGrpSpPr/>
          <p:nvPr/>
        </p:nvGrpSpPr>
        <p:grpSpPr>
          <a:xfrm>
            <a:off x="5216403" y="4878223"/>
            <a:ext cx="1809222" cy="1194124"/>
            <a:chOff x="5884207" y="4971256"/>
            <a:chExt cx="1809222" cy="1194124"/>
          </a:xfrm>
        </p:grpSpPr>
        <p:grpSp>
          <p:nvGrpSpPr>
            <p:cNvPr id="169" name="グループ化 168"/>
            <p:cNvGrpSpPr/>
            <p:nvPr/>
          </p:nvGrpSpPr>
          <p:grpSpPr>
            <a:xfrm>
              <a:off x="5931768" y="5202599"/>
              <a:ext cx="1761661" cy="962781"/>
              <a:chOff x="3575650" y="3645030"/>
              <a:chExt cx="1761661" cy="962781"/>
            </a:xfrm>
          </p:grpSpPr>
          <p:cxnSp>
            <p:nvCxnSpPr>
              <p:cNvPr id="171" name="直線矢印コネクタ 170"/>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72" name="グループ化 171"/>
              <p:cNvGrpSpPr/>
              <p:nvPr/>
            </p:nvGrpSpPr>
            <p:grpSpPr>
              <a:xfrm>
                <a:off x="3575650" y="3645030"/>
                <a:ext cx="1441011" cy="962781"/>
                <a:chOff x="3859824" y="3656220"/>
                <a:chExt cx="1441011" cy="962781"/>
              </a:xfrm>
            </p:grpSpPr>
            <p:sp>
              <p:nvSpPr>
                <p:cNvPr id="173" name="角丸四角形 172"/>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a:t>運用手順書の作成</a:t>
                  </a:r>
                </a:p>
              </p:txBody>
            </p:sp>
            <p:sp>
              <p:nvSpPr>
                <p:cNvPr id="174" name="テキスト ボックス 173"/>
                <p:cNvSpPr txBox="1"/>
                <p:nvPr/>
              </p:nvSpPr>
              <p:spPr>
                <a:xfrm>
                  <a:off x="3859882" y="4342002"/>
                  <a:ext cx="1107996" cy="276999"/>
                </a:xfrm>
                <a:prstGeom prst="rect">
                  <a:avLst/>
                </a:prstGeom>
                <a:noFill/>
              </p:spPr>
              <p:txBody>
                <a:bodyPr wrap="none" rtlCol="0">
                  <a:spAutoFit/>
                </a:bodyPr>
                <a:lstStyle/>
                <a:p>
                  <a:r>
                    <a:rPr kumimoji="1" lang="ja-JP" altLang="en-US" sz="1200" b="1" dirty="0"/>
                    <a:t>・運用手順書</a:t>
                  </a:r>
                </a:p>
              </p:txBody>
            </p:sp>
          </p:grpSp>
        </p:grpSp>
        <p:sp>
          <p:nvSpPr>
            <p:cNvPr id="170" name="テキスト ボックス 169"/>
            <p:cNvSpPr txBox="1"/>
            <p:nvPr/>
          </p:nvSpPr>
          <p:spPr>
            <a:xfrm>
              <a:off x="5884207" y="4971256"/>
              <a:ext cx="1191352" cy="307777"/>
            </a:xfrm>
            <a:prstGeom prst="rect">
              <a:avLst/>
            </a:prstGeom>
            <a:noFill/>
          </p:spPr>
          <p:txBody>
            <a:bodyPr wrap="none" rtlCol="0">
              <a:spAutoFit/>
            </a:bodyPr>
            <a:lstStyle/>
            <a:p>
              <a:r>
                <a:rPr kumimoji="1" lang="en-US" altLang="ja-JP" sz="1400" dirty="0"/>
                <a:t>&lt;</a:t>
              </a:r>
              <a:r>
                <a:rPr kumimoji="1" lang="ja-JP" altLang="en-US" sz="1400" dirty="0"/>
                <a:t>変更なし</a:t>
              </a:r>
              <a:r>
                <a:rPr kumimoji="1" lang="en-US" altLang="ja-JP" sz="1400" dirty="0"/>
                <a:t>&gt;</a:t>
              </a:r>
              <a:endParaRPr kumimoji="1" lang="ja-JP" altLang="en-US" sz="1400" dirty="0"/>
            </a:p>
          </p:txBody>
        </p:sp>
      </p:grpSp>
      <p:graphicFrame>
        <p:nvGraphicFramePr>
          <p:cNvPr id="52" name="表 51"/>
          <p:cNvGraphicFramePr>
            <a:graphicFrameLocks noGrp="1"/>
          </p:cNvGraphicFramePr>
          <p:nvPr/>
        </p:nvGraphicFramePr>
        <p:xfrm>
          <a:off x="405826" y="1340710"/>
          <a:ext cx="8614410" cy="1310640"/>
        </p:xfrm>
        <a:graphic>
          <a:graphicData uri="http://schemas.openxmlformats.org/drawingml/2006/table">
            <a:tbl>
              <a:tblPr>
                <a:tableStyleId>{93296810-A885-4BE3-A3E7-6D5BEEA58F35}</a:tableStyleId>
              </a:tblPr>
              <a:tblGrid>
                <a:gridCol w="1063943">
                  <a:extLst>
                    <a:ext uri="{9D8B030D-6E8A-4147-A177-3AD203B41FA5}">
                      <a16:colId xmlns:a16="http://schemas.microsoft.com/office/drawing/2014/main" val="3567959943"/>
                    </a:ext>
                  </a:extLst>
                </a:gridCol>
                <a:gridCol w="355917">
                  <a:extLst>
                    <a:ext uri="{9D8B030D-6E8A-4147-A177-3AD203B41FA5}">
                      <a16:colId xmlns:a16="http://schemas.microsoft.com/office/drawing/2014/main" val="3328790202"/>
                    </a:ext>
                  </a:extLst>
                </a:gridCol>
                <a:gridCol w="353696">
                  <a:extLst>
                    <a:ext uri="{9D8B030D-6E8A-4147-A177-3AD203B41FA5}">
                      <a16:colId xmlns:a16="http://schemas.microsoft.com/office/drawing/2014/main" val="4058008479"/>
                    </a:ext>
                  </a:extLst>
                </a:gridCol>
                <a:gridCol w="354330">
                  <a:extLst>
                    <a:ext uri="{9D8B030D-6E8A-4147-A177-3AD203B41FA5}">
                      <a16:colId xmlns:a16="http://schemas.microsoft.com/office/drawing/2014/main" val="2029921815"/>
                    </a:ext>
                  </a:extLst>
                </a:gridCol>
                <a:gridCol w="355917">
                  <a:extLst>
                    <a:ext uri="{9D8B030D-6E8A-4147-A177-3AD203B41FA5}">
                      <a16:colId xmlns:a16="http://schemas.microsoft.com/office/drawing/2014/main" val="1137867542"/>
                    </a:ext>
                  </a:extLst>
                </a:gridCol>
                <a:gridCol w="338455">
                  <a:extLst>
                    <a:ext uri="{9D8B030D-6E8A-4147-A177-3AD203B41FA5}">
                      <a16:colId xmlns:a16="http://schemas.microsoft.com/office/drawing/2014/main" val="2857131712"/>
                    </a:ext>
                  </a:extLst>
                </a:gridCol>
                <a:gridCol w="354330">
                  <a:extLst>
                    <a:ext uri="{9D8B030D-6E8A-4147-A177-3AD203B41FA5}">
                      <a16:colId xmlns:a16="http://schemas.microsoft.com/office/drawing/2014/main" val="967013745"/>
                    </a:ext>
                  </a:extLst>
                </a:gridCol>
                <a:gridCol w="365760">
                  <a:extLst>
                    <a:ext uri="{9D8B030D-6E8A-4147-A177-3AD203B41FA5}">
                      <a16:colId xmlns:a16="http://schemas.microsoft.com/office/drawing/2014/main" val="3074165518"/>
                    </a:ext>
                  </a:extLst>
                </a:gridCol>
                <a:gridCol w="365760">
                  <a:extLst>
                    <a:ext uri="{9D8B030D-6E8A-4147-A177-3AD203B41FA5}">
                      <a16:colId xmlns:a16="http://schemas.microsoft.com/office/drawing/2014/main" val="1303426779"/>
                    </a:ext>
                  </a:extLst>
                </a:gridCol>
                <a:gridCol w="365760">
                  <a:extLst>
                    <a:ext uri="{9D8B030D-6E8A-4147-A177-3AD203B41FA5}">
                      <a16:colId xmlns:a16="http://schemas.microsoft.com/office/drawing/2014/main" val="1308630539"/>
                    </a:ext>
                  </a:extLst>
                </a:gridCol>
                <a:gridCol w="365760">
                  <a:extLst>
                    <a:ext uri="{9D8B030D-6E8A-4147-A177-3AD203B41FA5}">
                      <a16:colId xmlns:a16="http://schemas.microsoft.com/office/drawing/2014/main" val="3702291708"/>
                    </a:ext>
                  </a:extLst>
                </a:gridCol>
                <a:gridCol w="365760">
                  <a:extLst>
                    <a:ext uri="{9D8B030D-6E8A-4147-A177-3AD203B41FA5}">
                      <a16:colId xmlns:a16="http://schemas.microsoft.com/office/drawing/2014/main" val="1491814366"/>
                    </a:ext>
                  </a:extLst>
                </a:gridCol>
                <a:gridCol w="365760">
                  <a:extLst>
                    <a:ext uri="{9D8B030D-6E8A-4147-A177-3AD203B41FA5}">
                      <a16:colId xmlns:a16="http://schemas.microsoft.com/office/drawing/2014/main" val="4025769555"/>
                    </a:ext>
                  </a:extLst>
                </a:gridCol>
                <a:gridCol w="365760">
                  <a:extLst>
                    <a:ext uri="{9D8B030D-6E8A-4147-A177-3AD203B41FA5}">
                      <a16:colId xmlns:a16="http://schemas.microsoft.com/office/drawing/2014/main" val="114787569"/>
                    </a:ext>
                  </a:extLst>
                </a:gridCol>
                <a:gridCol w="365760">
                  <a:extLst>
                    <a:ext uri="{9D8B030D-6E8A-4147-A177-3AD203B41FA5}">
                      <a16:colId xmlns:a16="http://schemas.microsoft.com/office/drawing/2014/main" val="2560194123"/>
                    </a:ext>
                  </a:extLst>
                </a:gridCol>
                <a:gridCol w="365760">
                  <a:extLst>
                    <a:ext uri="{9D8B030D-6E8A-4147-A177-3AD203B41FA5}">
                      <a16:colId xmlns:a16="http://schemas.microsoft.com/office/drawing/2014/main" val="1732437759"/>
                    </a:ext>
                  </a:extLst>
                </a:gridCol>
                <a:gridCol w="365760">
                  <a:extLst>
                    <a:ext uri="{9D8B030D-6E8A-4147-A177-3AD203B41FA5}">
                      <a16:colId xmlns:a16="http://schemas.microsoft.com/office/drawing/2014/main" val="2497066511"/>
                    </a:ext>
                  </a:extLst>
                </a:gridCol>
                <a:gridCol w="365760">
                  <a:extLst>
                    <a:ext uri="{9D8B030D-6E8A-4147-A177-3AD203B41FA5}">
                      <a16:colId xmlns:a16="http://schemas.microsoft.com/office/drawing/2014/main" val="1873265275"/>
                    </a:ext>
                  </a:extLst>
                </a:gridCol>
                <a:gridCol w="365760">
                  <a:extLst>
                    <a:ext uri="{9D8B030D-6E8A-4147-A177-3AD203B41FA5}">
                      <a16:colId xmlns:a16="http://schemas.microsoft.com/office/drawing/2014/main" val="1366960537"/>
                    </a:ext>
                  </a:extLst>
                </a:gridCol>
                <a:gridCol w="355917">
                  <a:extLst>
                    <a:ext uri="{9D8B030D-6E8A-4147-A177-3AD203B41FA5}">
                      <a16:colId xmlns:a16="http://schemas.microsoft.com/office/drawing/2014/main" val="3748828619"/>
                    </a:ext>
                  </a:extLst>
                </a:gridCol>
                <a:gridCol w="338455">
                  <a:extLst>
                    <a:ext uri="{9D8B030D-6E8A-4147-A177-3AD203B41FA5}">
                      <a16:colId xmlns:a16="http://schemas.microsoft.com/office/drawing/2014/main" val="4161475186"/>
                    </a:ext>
                  </a:extLst>
                </a:gridCol>
                <a:gridCol w="354330">
                  <a:extLst>
                    <a:ext uri="{9D8B030D-6E8A-4147-A177-3AD203B41FA5}">
                      <a16:colId xmlns:a16="http://schemas.microsoft.com/office/drawing/2014/main" val="1053590518"/>
                    </a:ext>
                  </a:extLst>
                </a:gridCol>
              </a:tblGrid>
              <a:tr h="216030">
                <a:tc rowSpan="2">
                  <a:txBody>
                    <a:bodyPr/>
                    <a:lstStyle/>
                    <a:p>
                      <a:endParaRPr kumimoji="1" lang="ja-JP" altLang="en-US"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1" dirty="0">
                          <a:solidFill>
                            <a:schemeClr val="bg1"/>
                          </a:solidFill>
                        </a:rPr>
                        <a:t>要件定義</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基本設計</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詳細設計</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運用設計</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製造</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テスト</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リリース</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469966047"/>
                  </a:ext>
                </a:extLst>
              </a:tr>
              <a:tr h="138310">
                <a:tc vMerge="1">
                  <a:txBody>
                    <a:bodyPr/>
                    <a:lstStyle/>
                    <a:p>
                      <a:endParaRPr kumimoji="1" lang="ja-JP" altLang="en-US" dirty="0"/>
                    </a:p>
                  </a:txBody>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extLst>
                  <a:ext uri="{0D108BD9-81ED-4DB2-BD59-A6C34878D82A}">
                    <a16:rowId xmlns:a16="http://schemas.microsoft.com/office/drawing/2014/main" val="3257369240"/>
                  </a:ext>
                </a:extLst>
              </a:tr>
              <a:tr h="176310">
                <a:tc>
                  <a:txBody>
                    <a:bodyPr/>
                    <a:lstStyle/>
                    <a:p>
                      <a:r>
                        <a:rPr kumimoji="1" lang="ja-JP" altLang="en-US" sz="1600" b="1" dirty="0"/>
                        <a:t>自動化前</a:t>
                      </a:r>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92609075"/>
                  </a:ext>
                </a:extLst>
              </a:tr>
              <a:tr h="225850">
                <a:tc>
                  <a:txBody>
                    <a:bodyPr/>
                    <a:lstStyle/>
                    <a:p>
                      <a:r>
                        <a:rPr kumimoji="1" lang="ja-JP" altLang="en-US" sz="1600" b="1" dirty="0"/>
                        <a:t>自動化後</a:t>
                      </a:r>
                      <a:endParaRPr kumimoji="1" lang="ja-JP" altLang="en-US" sz="1100" b="1" dirty="0"/>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05717213"/>
                  </a:ext>
                </a:extLst>
              </a:tr>
            </a:tbl>
          </a:graphicData>
        </a:graphic>
      </p:graphicFrame>
      <p:grpSp>
        <p:nvGrpSpPr>
          <p:cNvPr id="53" name="グループ化 52"/>
          <p:cNvGrpSpPr/>
          <p:nvPr/>
        </p:nvGrpSpPr>
        <p:grpSpPr>
          <a:xfrm>
            <a:off x="1550412" y="2368925"/>
            <a:ext cx="220013" cy="220228"/>
            <a:chOff x="3286729" y="2128421"/>
            <a:chExt cx="678044" cy="678705"/>
          </a:xfrm>
        </p:grpSpPr>
        <p:sp>
          <p:nvSpPr>
            <p:cNvPr id="54" name="楕円 53"/>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5" name="楕円 54"/>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6" name="フリーフォーム 5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57" name="グループ化 56"/>
          <p:cNvGrpSpPr/>
          <p:nvPr/>
        </p:nvGrpSpPr>
        <p:grpSpPr>
          <a:xfrm>
            <a:off x="1548320" y="2002354"/>
            <a:ext cx="220013" cy="220228"/>
            <a:chOff x="3286729" y="2128421"/>
            <a:chExt cx="678044" cy="678705"/>
          </a:xfrm>
        </p:grpSpPr>
        <p:sp>
          <p:nvSpPr>
            <p:cNvPr id="58" name="楕円 57"/>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9" name="楕円 58"/>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0" name="フリーフォーム 5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61" name="グループ化 60"/>
          <p:cNvGrpSpPr/>
          <p:nvPr/>
        </p:nvGrpSpPr>
        <p:grpSpPr>
          <a:xfrm>
            <a:off x="1903185" y="2002713"/>
            <a:ext cx="220013" cy="220228"/>
            <a:chOff x="3286729" y="2128421"/>
            <a:chExt cx="678044" cy="678705"/>
          </a:xfrm>
        </p:grpSpPr>
        <p:sp>
          <p:nvSpPr>
            <p:cNvPr id="62" name="楕円 61"/>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3" name="楕円 62"/>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4" name="フリーフォーム 6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65" name="グループ化 64"/>
          <p:cNvGrpSpPr/>
          <p:nvPr/>
        </p:nvGrpSpPr>
        <p:grpSpPr>
          <a:xfrm>
            <a:off x="2229672" y="2002354"/>
            <a:ext cx="220013" cy="220228"/>
            <a:chOff x="3286729" y="2128421"/>
            <a:chExt cx="678044" cy="678705"/>
          </a:xfrm>
        </p:grpSpPr>
        <p:sp>
          <p:nvSpPr>
            <p:cNvPr id="66" name="楕円 65"/>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7" name="楕円 66"/>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8" name="フリーフォーム 6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69" name="グループ化 68"/>
          <p:cNvGrpSpPr/>
          <p:nvPr/>
        </p:nvGrpSpPr>
        <p:grpSpPr>
          <a:xfrm>
            <a:off x="2604974" y="2368925"/>
            <a:ext cx="220013" cy="220228"/>
            <a:chOff x="3286729" y="2128421"/>
            <a:chExt cx="678044" cy="678705"/>
          </a:xfrm>
        </p:grpSpPr>
        <p:sp>
          <p:nvSpPr>
            <p:cNvPr id="70" name="楕円 69"/>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1" name="楕円 70"/>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2" name="フリーフォーム 7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73" name="グループ化 72"/>
          <p:cNvGrpSpPr/>
          <p:nvPr/>
        </p:nvGrpSpPr>
        <p:grpSpPr>
          <a:xfrm>
            <a:off x="2602882" y="2002354"/>
            <a:ext cx="220013" cy="220228"/>
            <a:chOff x="3286729" y="2128421"/>
            <a:chExt cx="678044" cy="678705"/>
          </a:xfrm>
        </p:grpSpPr>
        <p:sp>
          <p:nvSpPr>
            <p:cNvPr id="74" name="楕円 73"/>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5" name="楕円 74"/>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6" name="フリーフォーム 7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77" name="グループ化 76"/>
          <p:cNvGrpSpPr/>
          <p:nvPr/>
        </p:nvGrpSpPr>
        <p:grpSpPr>
          <a:xfrm>
            <a:off x="2949784" y="2369284"/>
            <a:ext cx="220013" cy="220228"/>
            <a:chOff x="3286729" y="2128421"/>
            <a:chExt cx="678044" cy="678705"/>
          </a:xfrm>
        </p:grpSpPr>
        <p:sp>
          <p:nvSpPr>
            <p:cNvPr id="78" name="楕円 77"/>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9" name="楕円 78"/>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0" name="フリーフォーム 7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81" name="グループ化 80"/>
          <p:cNvGrpSpPr/>
          <p:nvPr/>
        </p:nvGrpSpPr>
        <p:grpSpPr>
          <a:xfrm>
            <a:off x="2947692" y="2002713"/>
            <a:ext cx="220013" cy="220228"/>
            <a:chOff x="3286729" y="2128421"/>
            <a:chExt cx="678044" cy="678705"/>
          </a:xfrm>
        </p:grpSpPr>
        <p:sp>
          <p:nvSpPr>
            <p:cNvPr id="82" name="楕円 81"/>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3" name="楕円 82"/>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4" name="フリーフォーム 8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85" name="グループ化 84"/>
          <p:cNvGrpSpPr/>
          <p:nvPr/>
        </p:nvGrpSpPr>
        <p:grpSpPr>
          <a:xfrm>
            <a:off x="3276271" y="2368925"/>
            <a:ext cx="220013" cy="220228"/>
            <a:chOff x="3286729" y="2128421"/>
            <a:chExt cx="678044" cy="678705"/>
          </a:xfrm>
        </p:grpSpPr>
        <p:sp>
          <p:nvSpPr>
            <p:cNvPr id="86" name="楕円 85"/>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7" name="楕円 86"/>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8" name="フリーフォーム 8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89" name="グループ化 88"/>
          <p:cNvGrpSpPr/>
          <p:nvPr/>
        </p:nvGrpSpPr>
        <p:grpSpPr>
          <a:xfrm>
            <a:off x="3274179" y="2002354"/>
            <a:ext cx="220013" cy="220228"/>
            <a:chOff x="3286729" y="2128421"/>
            <a:chExt cx="678044" cy="678705"/>
          </a:xfrm>
        </p:grpSpPr>
        <p:sp>
          <p:nvSpPr>
            <p:cNvPr id="90" name="楕円 89"/>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91" name="楕円 90"/>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92" name="フリーフォーム 9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93" name="グループ化 92"/>
          <p:cNvGrpSpPr/>
          <p:nvPr/>
        </p:nvGrpSpPr>
        <p:grpSpPr>
          <a:xfrm>
            <a:off x="3674505" y="2003826"/>
            <a:ext cx="220013" cy="220228"/>
            <a:chOff x="3286729" y="2128421"/>
            <a:chExt cx="678044" cy="678705"/>
          </a:xfrm>
        </p:grpSpPr>
        <p:sp>
          <p:nvSpPr>
            <p:cNvPr id="94" name="楕円 93"/>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95" name="楕円 94"/>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96" name="フリーフォーム 9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97" name="グループ化 96"/>
          <p:cNvGrpSpPr/>
          <p:nvPr/>
        </p:nvGrpSpPr>
        <p:grpSpPr>
          <a:xfrm>
            <a:off x="4024648" y="2004255"/>
            <a:ext cx="220013" cy="220228"/>
            <a:chOff x="3286729" y="2128421"/>
            <a:chExt cx="678044" cy="678705"/>
          </a:xfrm>
        </p:grpSpPr>
        <p:sp>
          <p:nvSpPr>
            <p:cNvPr id="98" name="楕円 97"/>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99" name="楕円 98"/>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0" name="フリーフォーム 9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1" name="グループ化 100"/>
          <p:cNvGrpSpPr/>
          <p:nvPr/>
        </p:nvGrpSpPr>
        <p:grpSpPr>
          <a:xfrm>
            <a:off x="4375176" y="2004254"/>
            <a:ext cx="220013" cy="220228"/>
            <a:chOff x="3286729" y="2128421"/>
            <a:chExt cx="678044" cy="678705"/>
          </a:xfrm>
        </p:grpSpPr>
        <p:sp>
          <p:nvSpPr>
            <p:cNvPr id="102" name="楕円 101"/>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3" name="楕円 102"/>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4" name="フリーフォーム 10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5" name="グループ化 104"/>
          <p:cNvGrpSpPr/>
          <p:nvPr/>
        </p:nvGrpSpPr>
        <p:grpSpPr>
          <a:xfrm>
            <a:off x="4779561" y="2375068"/>
            <a:ext cx="220013" cy="220228"/>
            <a:chOff x="3286729" y="2128421"/>
            <a:chExt cx="678044" cy="678705"/>
          </a:xfrm>
        </p:grpSpPr>
        <p:sp>
          <p:nvSpPr>
            <p:cNvPr id="106" name="楕円 105"/>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7" name="楕円 106"/>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8" name="フリーフォーム 10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9" name="グループ化 108"/>
          <p:cNvGrpSpPr/>
          <p:nvPr/>
        </p:nvGrpSpPr>
        <p:grpSpPr>
          <a:xfrm>
            <a:off x="4777469" y="2008497"/>
            <a:ext cx="220013" cy="220228"/>
            <a:chOff x="3286729" y="2128421"/>
            <a:chExt cx="678044" cy="678705"/>
          </a:xfrm>
        </p:grpSpPr>
        <p:sp>
          <p:nvSpPr>
            <p:cNvPr id="110" name="楕円 109"/>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11" name="楕円 110"/>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12" name="フリーフォーム 11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3" name="グループ化 112"/>
          <p:cNvGrpSpPr/>
          <p:nvPr/>
        </p:nvGrpSpPr>
        <p:grpSpPr>
          <a:xfrm>
            <a:off x="5124371" y="2375427"/>
            <a:ext cx="220013" cy="220228"/>
            <a:chOff x="3286729" y="2128421"/>
            <a:chExt cx="678044" cy="678705"/>
          </a:xfrm>
        </p:grpSpPr>
        <p:sp>
          <p:nvSpPr>
            <p:cNvPr id="114" name="楕円 113"/>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15" name="楕円 114"/>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16" name="フリーフォーム 11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7" name="グループ化 116"/>
          <p:cNvGrpSpPr/>
          <p:nvPr/>
        </p:nvGrpSpPr>
        <p:grpSpPr>
          <a:xfrm>
            <a:off x="5122279" y="2008856"/>
            <a:ext cx="220013" cy="220228"/>
            <a:chOff x="3286729" y="2128421"/>
            <a:chExt cx="678044" cy="678705"/>
          </a:xfrm>
        </p:grpSpPr>
        <p:sp>
          <p:nvSpPr>
            <p:cNvPr id="118" name="楕円 117"/>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19" name="楕円 118"/>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20" name="フリーフォーム 11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21" name="グループ化 120"/>
          <p:cNvGrpSpPr/>
          <p:nvPr/>
        </p:nvGrpSpPr>
        <p:grpSpPr>
          <a:xfrm>
            <a:off x="5450858" y="2375068"/>
            <a:ext cx="220013" cy="220228"/>
            <a:chOff x="3286729" y="2128421"/>
            <a:chExt cx="678044" cy="678705"/>
          </a:xfrm>
        </p:grpSpPr>
        <p:sp>
          <p:nvSpPr>
            <p:cNvPr id="122" name="楕円 121"/>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23" name="楕円 122"/>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24" name="フリーフォーム 12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25" name="グループ化 124"/>
          <p:cNvGrpSpPr/>
          <p:nvPr/>
        </p:nvGrpSpPr>
        <p:grpSpPr>
          <a:xfrm>
            <a:off x="5448766" y="2008497"/>
            <a:ext cx="220013" cy="220228"/>
            <a:chOff x="3286729" y="2128421"/>
            <a:chExt cx="678044" cy="678705"/>
          </a:xfrm>
        </p:grpSpPr>
        <p:sp>
          <p:nvSpPr>
            <p:cNvPr id="126" name="楕円 125"/>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27" name="楕円 126"/>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28" name="フリーフォーム 12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29" name="グループ化 128"/>
          <p:cNvGrpSpPr/>
          <p:nvPr/>
        </p:nvGrpSpPr>
        <p:grpSpPr>
          <a:xfrm>
            <a:off x="5863875" y="1997623"/>
            <a:ext cx="220013" cy="220228"/>
            <a:chOff x="3286729" y="2128421"/>
            <a:chExt cx="678044" cy="678705"/>
          </a:xfrm>
        </p:grpSpPr>
        <p:sp>
          <p:nvSpPr>
            <p:cNvPr id="130" name="楕円 129"/>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31" name="楕円 130"/>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32" name="フリーフォーム 13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33" name="グループ化 132"/>
          <p:cNvGrpSpPr/>
          <p:nvPr/>
        </p:nvGrpSpPr>
        <p:grpSpPr>
          <a:xfrm>
            <a:off x="6223925" y="1997982"/>
            <a:ext cx="220013" cy="220228"/>
            <a:chOff x="3286729" y="2128421"/>
            <a:chExt cx="678044" cy="678705"/>
          </a:xfrm>
        </p:grpSpPr>
        <p:sp>
          <p:nvSpPr>
            <p:cNvPr id="134" name="楕円 133"/>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35" name="楕円 134"/>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36" name="フリーフォーム 13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37" name="グループ化 136"/>
          <p:cNvGrpSpPr/>
          <p:nvPr/>
        </p:nvGrpSpPr>
        <p:grpSpPr>
          <a:xfrm>
            <a:off x="6550412" y="1997623"/>
            <a:ext cx="220013" cy="220228"/>
            <a:chOff x="3286729" y="2128421"/>
            <a:chExt cx="678044" cy="678705"/>
          </a:xfrm>
        </p:grpSpPr>
        <p:sp>
          <p:nvSpPr>
            <p:cNvPr id="138" name="楕円 137"/>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39" name="楕円 138"/>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40" name="フリーフォーム 13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41" name="グループ化 140"/>
          <p:cNvGrpSpPr/>
          <p:nvPr/>
        </p:nvGrpSpPr>
        <p:grpSpPr>
          <a:xfrm>
            <a:off x="6969231" y="2368925"/>
            <a:ext cx="220013" cy="220228"/>
            <a:chOff x="3286729" y="2128421"/>
            <a:chExt cx="678044" cy="678705"/>
          </a:xfrm>
        </p:grpSpPr>
        <p:sp>
          <p:nvSpPr>
            <p:cNvPr id="142" name="楕円 141"/>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56" name="楕円 155"/>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57" name="フリーフォーム 15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58" name="グループ化 157"/>
          <p:cNvGrpSpPr/>
          <p:nvPr/>
        </p:nvGrpSpPr>
        <p:grpSpPr>
          <a:xfrm>
            <a:off x="6967139" y="2002354"/>
            <a:ext cx="220013" cy="220228"/>
            <a:chOff x="3286729" y="2128421"/>
            <a:chExt cx="678044" cy="678705"/>
          </a:xfrm>
        </p:grpSpPr>
        <p:sp>
          <p:nvSpPr>
            <p:cNvPr id="159" name="楕円 158"/>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75" name="楕円 174"/>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76" name="フリーフォーム 17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77" name="グループ化 176"/>
          <p:cNvGrpSpPr/>
          <p:nvPr/>
        </p:nvGrpSpPr>
        <p:grpSpPr>
          <a:xfrm>
            <a:off x="7329281" y="2369284"/>
            <a:ext cx="220013" cy="220228"/>
            <a:chOff x="3286729" y="2128421"/>
            <a:chExt cx="678044" cy="678705"/>
          </a:xfrm>
        </p:grpSpPr>
        <p:sp>
          <p:nvSpPr>
            <p:cNvPr id="178" name="楕円 177"/>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79" name="楕円 178"/>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80" name="フリーフォーム 17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81" name="グループ化 180"/>
          <p:cNvGrpSpPr/>
          <p:nvPr/>
        </p:nvGrpSpPr>
        <p:grpSpPr>
          <a:xfrm>
            <a:off x="7327189" y="2002713"/>
            <a:ext cx="220013" cy="220228"/>
            <a:chOff x="3286729" y="2128421"/>
            <a:chExt cx="678044" cy="678705"/>
          </a:xfrm>
        </p:grpSpPr>
        <p:sp>
          <p:nvSpPr>
            <p:cNvPr id="182" name="楕円 181"/>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83" name="楕円 182"/>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84" name="フリーフォーム 18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85" name="グループ化 184"/>
          <p:cNvGrpSpPr/>
          <p:nvPr/>
        </p:nvGrpSpPr>
        <p:grpSpPr>
          <a:xfrm>
            <a:off x="7655768" y="2368925"/>
            <a:ext cx="220013" cy="220228"/>
            <a:chOff x="3286729" y="2128421"/>
            <a:chExt cx="678044" cy="678705"/>
          </a:xfrm>
        </p:grpSpPr>
        <p:sp>
          <p:nvSpPr>
            <p:cNvPr id="186" name="楕円 185"/>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87" name="楕円 186"/>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88" name="フリーフォーム 18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89" name="グループ化 188"/>
          <p:cNvGrpSpPr/>
          <p:nvPr/>
        </p:nvGrpSpPr>
        <p:grpSpPr>
          <a:xfrm>
            <a:off x="7653676" y="2002354"/>
            <a:ext cx="220013" cy="220228"/>
            <a:chOff x="3286729" y="2128421"/>
            <a:chExt cx="678044" cy="678705"/>
          </a:xfrm>
        </p:grpSpPr>
        <p:sp>
          <p:nvSpPr>
            <p:cNvPr id="190" name="楕円 189"/>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91" name="楕円 190"/>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92" name="フリーフォーム 19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93" name="グループ化 192"/>
          <p:cNvGrpSpPr/>
          <p:nvPr/>
        </p:nvGrpSpPr>
        <p:grpSpPr>
          <a:xfrm>
            <a:off x="8049389" y="2002354"/>
            <a:ext cx="220013" cy="220228"/>
            <a:chOff x="3286729" y="2128421"/>
            <a:chExt cx="678044" cy="678705"/>
          </a:xfrm>
        </p:grpSpPr>
        <p:sp>
          <p:nvSpPr>
            <p:cNvPr id="194" name="楕円 193"/>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95" name="楕円 194"/>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96" name="フリーフォーム 19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97" name="グループ化 196"/>
          <p:cNvGrpSpPr/>
          <p:nvPr/>
        </p:nvGrpSpPr>
        <p:grpSpPr>
          <a:xfrm>
            <a:off x="8394199" y="2002713"/>
            <a:ext cx="220013" cy="220228"/>
            <a:chOff x="3286729" y="2128421"/>
            <a:chExt cx="678044" cy="678705"/>
          </a:xfrm>
        </p:grpSpPr>
        <p:sp>
          <p:nvSpPr>
            <p:cNvPr id="198" name="楕円 197"/>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99" name="楕円 198"/>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01" name="フリーフォーム 20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02" name="グループ化 201"/>
          <p:cNvGrpSpPr/>
          <p:nvPr/>
        </p:nvGrpSpPr>
        <p:grpSpPr>
          <a:xfrm>
            <a:off x="8720686" y="2002354"/>
            <a:ext cx="220013" cy="220228"/>
            <a:chOff x="3286729" y="2128421"/>
            <a:chExt cx="678044" cy="678705"/>
          </a:xfrm>
        </p:grpSpPr>
        <p:sp>
          <p:nvSpPr>
            <p:cNvPr id="203" name="楕円 202"/>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04" name="楕円 203"/>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05" name="フリーフォーム 20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06" name="グループ化 205"/>
          <p:cNvGrpSpPr>
            <a:grpSpLocks/>
          </p:cNvGrpSpPr>
          <p:nvPr/>
        </p:nvGrpSpPr>
        <p:grpSpPr>
          <a:xfrm>
            <a:off x="5858565" y="2356479"/>
            <a:ext cx="229767" cy="229767"/>
            <a:chOff x="4234914" y="2134263"/>
            <a:chExt cx="665935" cy="668719"/>
          </a:xfrm>
        </p:grpSpPr>
        <p:sp>
          <p:nvSpPr>
            <p:cNvPr id="207" name="楕円 206"/>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08" name="フリーフォーム 207"/>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09" name="グループ化 208"/>
          <p:cNvGrpSpPr>
            <a:grpSpLocks/>
          </p:cNvGrpSpPr>
          <p:nvPr/>
        </p:nvGrpSpPr>
        <p:grpSpPr>
          <a:xfrm>
            <a:off x="6221704" y="2355273"/>
            <a:ext cx="229767" cy="229767"/>
            <a:chOff x="4234914" y="2134263"/>
            <a:chExt cx="665935" cy="668719"/>
          </a:xfrm>
        </p:grpSpPr>
        <p:sp>
          <p:nvSpPr>
            <p:cNvPr id="210" name="楕円 209"/>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11" name="フリーフォーム 210"/>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12" name="グループ化 211"/>
          <p:cNvGrpSpPr>
            <a:grpSpLocks/>
          </p:cNvGrpSpPr>
          <p:nvPr/>
        </p:nvGrpSpPr>
        <p:grpSpPr>
          <a:xfrm>
            <a:off x="6545271" y="2355526"/>
            <a:ext cx="229767" cy="229767"/>
            <a:chOff x="4234914" y="2134263"/>
            <a:chExt cx="665935" cy="668719"/>
          </a:xfrm>
        </p:grpSpPr>
        <p:sp>
          <p:nvSpPr>
            <p:cNvPr id="213" name="楕円 212"/>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14" name="フリーフォーム 213"/>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15" name="グループ化 214"/>
          <p:cNvGrpSpPr>
            <a:grpSpLocks/>
          </p:cNvGrpSpPr>
          <p:nvPr/>
        </p:nvGrpSpPr>
        <p:grpSpPr>
          <a:xfrm>
            <a:off x="8030050" y="2356226"/>
            <a:ext cx="229767" cy="229767"/>
            <a:chOff x="4234914" y="2134263"/>
            <a:chExt cx="665935" cy="668719"/>
          </a:xfrm>
        </p:grpSpPr>
        <p:sp>
          <p:nvSpPr>
            <p:cNvPr id="216" name="楕円 215"/>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17" name="フリーフォーム 216"/>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18" name="グループ化 217"/>
          <p:cNvGrpSpPr>
            <a:grpSpLocks/>
          </p:cNvGrpSpPr>
          <p:nvPr/>
        </p:nvGrpSpPr>
        <p:grpSpPr>
          <a:xfrm>
            <a:off x="8393189" y="2355020"/>
            <a:ext cx="229767" cy="229767"/>
            <a:chOff x="4234914" y="2134263"/>
            <a:chExt cx="665935" cy="668719"/>
          </a:xfrm>
        </p:grpSpPr>
        <p:sp>
          <p:nvSpPr>
            <p:cNvPr id="219" name="楕円 218"/>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20" name="フリーフォーム 219"/>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21" name="グループ化 220"/>
          <p:cNvGrpSpPr>
            <a:grpSpLocks/>
          </p:cNvGrpSpPr>
          <p:nvPr/>
        </p:nvGrpSpPr>
        <p:grpSpPr>
          <a:xfrm>
            <a:off x="8716756" y="2355273"/>
            <a:ext cx="229767" cy="229767"/>
            <a:chOff x="4234914" y="2134263"/>
            <a:chExt cx="665935" cy="668719"/>
          </a:xfrm>
        </p:grpSpPr>
        <p:sp>
          <p:nvSpPr>
            <p:cNvPr id="222" name="楕円 221"/>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23" name="フリーフォーム 222"/>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24" name="グループ化 223"/>
          <p:cNvGrpSpPr>
            <a:grpSpLocks/>
          </p:cNvGrpSpPr>
          <p:nvPr/>
        </p:nvGrpSpPr>
        <p:grpSpPr>
          <a:xfrm>
            <a:off x="3668816" y="2360802"/>
            <a:ext cx="229767" cy="229767"/>
            <a:chOff x="4234914" y="2134263"/>
            <a:chExt cx="665935" cy="668719"/>
          </a:xfrm>
        </p:grpSpPr>
        <p:sp>
          <p:nvSpPr>
            <p:cNvPr id="225" name="楕円 224"/>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27" name="フリーフォーム 226"/>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28" name="グループ化 227"/>
          <p:cNvGrpSpPr/>
          <p:nvPr/>
        </p:nvGrpSpPr>
        <p:grpSpPr>
          <a:xfrm>
            <a:off x="1909423" y="2312487"/>
            <a:ext cx="279169" cy="275089"/>
            <a:chOff x="93443" y="1883892"/>
            <a:chExt cx="279169" cy="275089"/>
          </a:xfrm>
        </p:grpSpPr>
        <p:grpSp>
          <p:nvGrpSpPr>
            <p:cNvPr id="229" name="グループ化 228"/>
            <p:cNvGrpSpPr/>
            <p:nvPr/>
          </p:nvGrpSpPr>
          <p:grpSpPr>
            <a:xfrm>
              <a:off x="93443" y="1938753"/>
              <a:ext cx="220013" cy="220228"/>
              <a:chOff x="3286729" y="2128421"/>
              <a:chExt cx="678044" cy="678705"/>
            </a:xfrm>
          </p:grpSpPr>
          <p:sp>
            <p:nvSpPr>
              <p:cNvPr id="233" name="楕円 232"/>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34" name="楕円 233"/>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35" name="フリーフォーム 23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230" name="楕円 229"/>
            <p:cNvSpPr/>
            <p:nvPr/>
          </p:nvSpPr>
          <p:spPr bwMode="auto">
            <a:xfrm>
              <a:off x="128507" y="2039975"/>
              <a:ext cx="143820" cy="88510"/>
            </a:xfrm>
            <a:prstGeom prst="ellipse">
              <a:avLst/>
            </a:prstGeom>
            <a:ln w="3175">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231" name="直線コネクタ 230"/>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32" name="フリーフォーム 231"/>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36" name="グループ化 235"/>
          <p:cNvGrpSpPr/>
          <p:nvPr/>
        </p:nvGrpSpPr>
        <p:grpSpPr>
          <a:xfrm>
            <a:off x="2232005" y="2312886"/>
            <a:ext cx="279169" cy="275089"/>
            <a:chOff x="93443" y="1883892"/>
            <a:chExt cx="279169" cy="275089"/>
          </a:xfrm>
        </p:grpSpPr>
        <p:grpSp>
          <p:nvGrpSpPr>
            <p:cNvPr id="237" name="グループ化 236"/>
            <p:cNvGrpSpPr/>
            <p:nvPr/>
          </p:nvGrpSpPr>
          <p:grpSpPr>
            <a:xfrm>
              <a:off x="93443" y="1938753"/>
              <a:ext cx="220013" cy="220228"/>
              <a:chOff x="3286729" y="2128421"/>
              <a:chExt cx="678044" cy="678705"/>
            </a:xfrm>
          </p:grpSpPr>
          <p:sp>
            <p:nvSpPr>
              <p:cNvPr id="241" name="楕円 240"/>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42" name="楕円 241"/>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43" name="フリーフォーム 24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238" name="楕円 237"/>
            <p:cNvSpPr/>
            <p:nvPr/>
          </p:nvSpPr>
          <p:spPr bwMode="auto">
            <a:xfrm>
              <a:off x="128507" y="2039975"/>
              <a:ext cx="143820" cy="88510"/>
            </a:xfrm>
            <a:prstGeom prst="ellipse">
              <a:avLst/>
            </a:prstGeom>
            <a:ln w="3175">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239" name="直線コネクタ 238"/>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40" name="フリーフォーム 239"/>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p:spPr>
          <p:txBody>
            <a:bodyPr vert="horz" wrap="square" lIns="91440" tIns="45720" rIns="91440" bIns="45720" numCol="1" anchor="t" anchorCtr="0" compatLnSpc="1">
              <a:prstTxWarp prst="textNoShape">
                <a:avLst/>
              </a:prstTxWarp>
              <a:noAutofit/>
            </a:bodyPr>
            <a:lstStyle/>
            <a:p>
              <a:endParaRPr lang="ja-JP" altLang="en-US"/>
            </a:p>
          </p:txBody>
        </p:sp>
      </p:grpSp>
      <p:sp>
        <p:nvSpPr>
          <p:cNvPr id="244" name="正方形/長方形 243"/>
          <p:cNvSpPr/>
          <p:nvPr/>
        </p:nvSpPr>
        <p:spPr bwMode="auto">
          <a:xfrm>
            <a:off x="4690123" y="1339992"/>
            <a:ext cx="1072808" cy="1362755"/>
          </a:xfrm>
          <a:prstGeom prst="rect">
            <a:avLst/>
          </a:prstGeom>
          <a:solidFill>
            <a:schemeClr val="accent2">
              <a:lumMod val="40000"/>
              <a:lumOff val="60000"/>
              <a:alpha val="30000"/>
            </a:schemeClr>
          </a:solidFill>
          <a:ln w="57150">
            <a:solidFill>
              <a:srgbClr val="FF0000"/>
            </a:solidFill>
          </a:ln>
          <a:effectLst>
            <a:outerShdw blurRad="63500" sx="102000" sy="102000" algn="ctr" rotWithShape="0">
              <a:prstClr val="black">
                <a:alpha val="40000"/>
              </a:prstClr>
            </a:outerShd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grpSp>
        <p:nvGrpSpPr>
          <p:cNvPr id="265" name="グループ化 264"/>
          <p:cNvGrpSpPr>
            <a:grpSpLocks/>
          </p:cNvGrpSpPr>
          <p:nvPr/>
        </p:nvGrpSpPr>
        <p:grpSpPr>
          <a:xfrm>
            <a:off x="4023017" y="2363912"/>
            <a:ext cx="229767" cy="229767"/>
            <a:chOff x="4234914" y="2134263"/>
            <a:chExt cx="665935" cy="668719"/>
          </a:xfrm>
        </p:grpSpPr>
        <p:sp>
          <p:nvSpPr>
            <p:cNvPr id="266" name="楕円 265"/>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67" name="フリーフォーム 266"/>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68" name="グループ化 267"/>
          <p:cNvGrpSpPr>
            <a:grpSpLocks/>
          </p:cNvGrpSpPr>
          <p:nvPr/>
        </p:nvGrpSpPr>
        <p:grpSpPr>
          <a:xfrm>
            <a:off x="4367760" y="2362706"/>
            <a:ext cx="229767" cy="229767"/>
            <a:chOff x="4234914" y="2134263"/>
            <a:chExt cx="665935" cy="668719"/>
          </a:xfrm>
        </p:grpSpPr>
        <p:sp>
          <p:nvSpPr>
            <p:cNvPr id="269" name="楕円 268"/>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70" name="フリーフォーム 269"/>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45" name="グループ化 244"/>
          <p:cNvGrpSpPr/>
          <p:nvPr/>
        </p:nvGrpSpPr>
        <p:grpSpPr>
          <a:xfrm>
            <a:off x="4871830" y="913444"/>
            <a:ext cx="4207239" cy="336164"/>
            <a:chOff x="4871830" y="913444"/>
            <a:chExt cx="4207239" cy="336164"/>
          </a:xfrm>
        </p:grpSpPr>
        <p:sp>
          <p:nvSpPr>
            <p:cNvPr id="246" name="テキスト ボックス 245"/>
            <p:cNvSpPr txBox="1"/>
            <p:nvPr/>
          </p:nvSpPr>
          <p:spPr>
            <a:xfrm>
              <a:off x="5772856" y="940238"/>
              <a:ext cx="748923" cy="261610"/>
            </a:xfrm>
            <a:prstGeom prst="rect">
              <a:avLst/>
            </a:prstGeom>
            <a:noFill/>
          </p:spPr>
          <p:txBody>
            <a:bodyPr wrap="none" rtlCol="0">
              <a:spAutoFit/>
            </a:bodyPr>
            <a:lstStyle/>
            <a:p>
              <a:r>
                <a:rPr lang="ja-JP" altLang="en-US" sz="1100" dirty="0"/>
                <a:t>変化なし</a:t>
              </a:r>
              <a:endParaRPr kumimoji="1" lang="ja-JP" altLang="en-US" sz="1100" dirty="0"/>
            </a:p>
          </p:txBody>
        </p:sp>
        <p:sp>
          <p:nvSpPr>
            <p:cNvPr id="247" name="テキスト ボックス 246"/>
            <p:cNvSpPr txBox="1"/>
            <p:nvPr/>
          </p:nvSpPr>
          <p:spPr>
            <a:xfrm>
              <a:off x="6807974" y="938016"/>
              <a:ext cx="466794" cy="261610"/>
            </a:xfrm>
            <a:prstGeom prst="rect">
              <a:avLst/>
            </a:prstGeom>
            <a:noFill/>
          </p:spPr>
          <p:txBody>
            <a:bodyPr wrap="none" rtlCol="0">
              <a:spAutoFit/>
            </a:bodyPr>
            <a:lstStyle/>
            <a:p>
              <a:r>
                <a:rPr lang="ja-JP" altLang="en-US" sz="1100" dirty="0"/>
                <a:t>改善</a:t>
              </a:r>
              <a:endParaRPr kumimoji="1" lang="ja-JP" altLang="en-US" sz="1100" dirty="0"/>
            </a:p>
          </p:txBody>
        </p:sp>
        <p:sp>
          <p:nvSpPr>
            <p:cNvPr id="248" name="テキスト ボックス 247"/>
            <p:cNvSpPr txBox="1"/>
            <p:nvPr/>
          </p:nvSpPr>
          <p:spPr>
            <a:xfrm>
              <a:off x="7624825" y="937863"/>
              <a:ext cx="1454244" cy="261610"/>
            </a:xfrm>
            <a:prstGeom prst="rect">
              <a:avLst/>
            </a:prstGeom>
            <a:noFill/>
          </p:spPr>
          <p:txBody>
            <a:bodyPr wrap="none" rtlCol="0">
              <a:spAutoFit/>
            </a:bodyPr>
            <a:lstStyle/>
            <a:p>
              <a:r>
                <a:rPr kumimoji="1" lang="ja-JP" altLang="en-US" sz="1100" dirty="0"/>
                <a:t>追加の検討項目あり</a:t>
              </a:r>
            </a:p>
          </p:txBody>
        </p:sp>
        <p:sp>
          <p:nvSpPr>
            <p:cNvPr id="249" name="テキスト ボックス 248"/>
            <p:cNvSpPr txBox="1"/>
            <p:nvPr/>
          </p:nvSpPr>
          <p:spPr>
            <a:xfrm>
              <a:off x="4871830" y="941831"/>
              <a:ext cx="723275" cy="307777"/>
            </a:xfrm>
            <a:prstGeom prst="rect">
              <a:avLst/>
            </a:prstGeom>
            <a:noFill/>
          </p:spPr>
          <p:txBody>
            <a:bodyPr wrap="none" rtlCol="0">
              <a:spAutoFit/>
            </a:bodyPr>
            <a:lstStyle/>
            <a:p>
              <a:r>
                <a:rPr lang="ja-JP" altLang="en-US" sz="1400" b="1" dirty="0"/>
                <a:t>凡例：</a:t>
              </a:r>
              <a:endParaRPr kumimoji="1" lang="ja-JP" altLang="en-US" sz="1400" b="1" dirty="0"/>
            </a:p>
          </p:txBody>
        </p:sp>
        <p:grpSp>
          <p:nvGrpSpPr>
            <p:cNvPr id="250" name="グループ化 249"/>
            <p:cNvGrpSpPr>
              <a:grpSpLocks/>
            </p:cNvGrpSpPr>
            <p:nvPr/>
          </p:nvGrpSpPr>
          <p:grpSpPr>
            <a:xfrm>
              <a:off x="6600070" y="942833"/>
              <a:ext cx="229767" cy="229767"/>
              <a:chOff x="3051411" y="2134263"/>
              <a:chExt cx="665935" cy="668719"/>
            </a:xfrm>
          </p:grpSpPr>
          <p:sp>
            <p:nvSpPr>
              <p:cNvPr id="263" name="楕円 262"/>
              <p:cNvSpPr/>
              <p:nvPr/>
            </p:nvSpPr>
            <p:spPr bwMode="auto">
              <a:xfrm>
                <a:off x="3082826"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64" name="フリーフォーム 263"/>
              <p:cNvSpPr>
                <a:spLocks noChangeAspect="1"/>
              </p:cNvSpPr>
              <p:nvPr/>
            </p:nvSpPr>
            <p:spPr bwMode="gray">
              <a:xfrm>
                <a:off x="3051411" y="2134263"/>
                <a:ext cx="665935" cy="667252"/>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51" name="グループ化 250"/>
            <p:cNvGrpSpPr/>
            <p:nvPr/>
          </p:nvGrpSpPr>
          <p:grpSpPr>
            <a:xfrm>
              <a:off x="5587947" y="945895"/>
              <a:ext cx="220013" cy="220228"/>
              <a:chOff x="2028283" y="2128421"/>
              <a:chExt cx="678044" cy="678705"/>
            </a:xfrm>
          </p:grpSpPr>
          <p:sp>
            <p:nvSpPr>
              <p:cNvPr id="260" name="楕円 259"/>
              <p:cNvSpPr/>
              <p:nvPr/>
            </p:nvSpPr>
            <p:spPr bwMode="auto">
              <a:xfrm>
                <a:off x="2093451" y="21388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61" name="楕円 260"/>
              <p:cNvSpPr/>
              <p:nvPr/>
            </p:nvSpPr>
            <p:spPr bwMode="auto">
              <a:xfrm>
                <a:off x="2093451" y="21467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62" name="フリーフォーム 261"/>
              <p:cNvSpPr>
                <a:spLocks noChangeAspect="1"/>
              </p:cNvSpPr>
              <p:nvPr/>
            </p:nvSpPr>
            <p:spPr bwMode="gray">
              <a:xfrm>
                <a:off x="2028283"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52" name="グループ化 251"/>
            <p:cNvGrpSpPr/>
            <p:nvPr/>
          </p:nvGrpSpPr>
          <p:grpSpPr>
            <a:xfrm>
              <a:off x="7401051" y="913444"/>
              <a:ext cx="279169" cy="275089"/>
              <a:chOff x="93443" y="1883892"/>
              <a:chExt cx="279169" cy="275089"/>
            </a:xfrm>
          </p:grpSpPr>
          <p:grpSp>
            <p:nvGrpSpPr>
              <p:cNvPr id="253" name="グループ化 252"/>
              <p:cNvGrpSpPr/>
              <p:nvPr/>
            </p:nvGrpSpPr>
            <p:grpSpPr>
              <a:xfrm>
                <a:off x="93443" y="1938753"/>
                <a:ext cx="220013" cy="220228"/>
                <a:chOff x="3286729" y="2128421"/>
                <a:chExt cx="678044" cy="678705"/>
              </a:xfrm>
            </p:grpSpPr>
            <p:sp>
              <p:nvSpPr>
                <p:cNvPr id="257" name="楕円 256"/>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58" name="楕円 257"/>
                <p:cNvSpPr/>
                <p:nvPr/>
              </p:nvSpPr>
              <p:spPr bwMode="auto">
                <a:xfrm>
                  <a:off x="3317757" y="21467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59" name="フリーフォーム 25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254" name="楕円 253"/>
              <p:cNvSpPr/>
              <p:nvPr/>
            </p:nvSpPr>
            <p:spPr bwMode="auto">
              <a:xfrm>
                <a:off x="128507" y="2039975"/>
                <a:ext cx="143820" cy="88510"/>
              </a:xfrm>
              <a:prstGeom prst="ellipse">
                <a:avLst/>
              </a:prstGeom>
              <a:ln w="3175">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255" name="直線コネクタ 254"/>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56" name="フリーフォーム 255"/>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p:spPr>
            <p:txBody>
              <a:bodyPr vert="horz" wrap="square" lIns="91440" tIns="45720" rIns="91440" bIns="45720" numCol="1" anchor="t" anchorCtr="0" compatLnSpc="1">
                <a:prstTxWarp prst="textNoShape">
                  <a:avLst/>
                </a:prstTxWarp>
                <a:noAutofit/>
              </a:bodyPr>
              <a:lstStyle/>
              <a:p>
                <a:endParaRPr lang="ja-JP" altLang="en-US"/>
              </a:p>
            </p:txBody>
          </p:sp>
        </p:grpSp>
      </p:grpSp>
    </p:spTree>
    <p:extLst>
      <p:ext uri="{BB962C8B-B14F-4D97-AF65-F5344CB8AC3E}">
        <p14:creationId xmlns:p14="http://schemas.microsoft.com/office/powerpoint/2010/main" val="26781565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製造</a:t>
            </a:r>
            <a:endParaRPr kumimoji="1" lang="ja-JP" altLang="en-US" dirty="0"/>
          </a:p>
        </p:txBody>
      </p:sp>
      <p:sp>
        <p:nvSpPr>
          <p:cNvPr id="3" name="コンテンツ プレースホルダー 2"/>
          <p:cNvSpPr>
            <a:spLocks noGrp="1"/>
          </p:cNvSpPr>
          <p:nvPr>
            <p:ph sz="quarter" idx="10"/>
          </p:nvPr>
        </p:nvSpPr>
        <p:spPr/>
        <p:txBody>
          <a:bodyPr/>
          <a:lstStyle/>
          <a:p>
            <a:r>
              <a:rPr lang="ja-JP" altLang="en-US" sz="2400" b="1" dirty="0"/>
              <a:t>フェーズにおける</a:t>
            </a:r>
            <a:r>
              <a:rPr lang="en-US" altLang="ja-JP" sz="2400" b="1" dirty="0"/>
              <a:t>QCD</a:t>
            </a:r>
            <a:r>
              <a:rPr lang="ja-JP" altLang="en-US" sz="2400" b="1" dirty="0"/>
              <a:t>の変化</a:t>
            </a:r>
            <a:endParaRPr lang="en-US" altLang="ja-JP" b="1" dirty="0"/>
          </a:p>
          <a:p>
            <a:pPr lvl="1"/>
            <a:endParaRPr lang="en-US" altLang="ja-JP" sz="2000" b="1" dirty="0"/>
          </a:p>
          <a:p>
            <a:pPr lvl="1"/>
            <a:endParaRPr lang="en-US" altLang="ja-JP" sz="2000" b="1" dirty="0"/>
          </a:p>
          <a:p>
            <a:pPr lvl="1"/>
            <a:endParaRPr lang="en-US" altLang="ja-JP" sz="2000" b="1" dirty="0"/>
          </a:p>
          <a:p>
            <a:pPr marL="180000" lvl="1" indent="0">
              <a:buNone/>
            </a:pPr>
            <a:endParaRPr lang="en-US" altLang="ja-JP" sz="1200" b="1" dirty="0"/>
          </a:p>
          <a:p>
            <a:pPr marL="180000" lvl="1" indent="0">
              <a:buNone/>
            </a:pPr>
            <a:endParaRPr lang="en-US" altLang="ja-JP" sz="800" b="1" dirty="0"/>
          </a:p>
          <a:p>
            <a:r>
              <a:rPr lang="ja-JP" altLang="en-US" sz="2400" b="1" dirty="0"/>
              <a:t>プロセスと成果物の変化</a:t>
            </a:r>
            <a:endParaRPr lang="ja-JP" altLang="en-US" sz="2400" dirty="0"/>
          </a:p>
        </p:txBody>
      </p:sp>
      <p:graphicFrame>
        <p:nvGraphicFramePr>
          <p:cNvPr id="200" name="表 199"/>
          <p:cNvGraphicFramePr>
            <a:graphicFrameLocks noGrp="1"/>
          </p:cNvGraphicFramePr>
          <p:nvPr>
            <p:extLst>
              <p:ext uri="{D42A27DB-BD31-4B8C-83A1-F6EECF244321}">
                <p14:modId xmlns:p14="http://schemas.microsoft.com/office/powerpoint/2010/main" val="2267902450"/>
              </p:ext>
            </p:extLst>
          </p:nvPr>
        </p:nvGraphicFramePr>
        <p:xfrm>
          <a:off x="383345" y="3285420"/>
          <a:ext cx="8593055" cy="3168000"/>
        </p:xfrm>
        <a:graphic>
          <a:graphicData uri="http://schemas.openxmlformats.org/drawingml/2006/table">
            <a:tbl>
              <a:tblPr firstRow="1" bandRow="1">
                <a:tableStyleId>{2D5ABB26-0587-4C30-8999-92F81FD0307C}</a:tableStyleId>
              </a:tblPr>
              <a:tblGrid>
                <a:gridCol w="396240">
                  <a:extLst>
                    <a:ext uri="{9D8B030D-6E8A-4147-A177-3AD203B41FA5}">
                      <a16:colId xmlns:a16="http://schemas.microsoft.com/office/drawing/2014/main" val="2722025018"/>
                    </a:ext>
                  </a:extLst>
                </a:gridCol>
                <a:gridCol w="396240">
                  <a:extLst>
                    <a:ext uri="{9D8B030D-6E8A-4147-A177-3AD203B41FA5}">
                      <a16:colId xmlns:a16="http://schemas.microsoft.com/office/drawing/2014/main" val="2106001937"/>
                    </a:ext>
                  </a:extLst>
                </a:gridCol>
                <a:gridCol w="7800575">
                  <a:extLst>
                    <a:ext uri="{9D8B030D-6E8A-4147-A177-3AD203B41FA5}">
                      <a16:colId xmlns:a16="http://schemas.microsoft.com/office/drawing/2014/main" val="863483973"/>
                    </a:ext>
                  </a:extLst>
                </a:gridCol>
              </a:tblGrid>
              <a:tr h="864000">
                <a:tc rowSpan="2">
                  <a:txBody>
                    <a:bodyPr/>
                    <a:lstStyle/>
                    <a:p>
                      <a:pPr algn="ctr"/>
                      <a:r>
                        <a:rPr kumimoji="1" lang="ja-JP" altLang="en-US" sz="1400" b="1" dirty="0"/>
                        <a:t>自動化前</a:t>
                      </a:r>
                    </a:p>
                  </a:txBody>
                  <a:tcPr vert="eaVert" anchor="ctr">
                    <a:lnL>
                      <a:noFill/>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400" b="1" dirty="0"/>
                        <a:t>プロセス</a:t>
                      </a:r>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3514920171"/>
                  </a:ext>
                </a:extLst>
              </a:tr>
              <a:tr h="720000">
                <a:tc vMerge="1">
                  <a:txBody>
                    <a:bodyPr/>
                    <a:lstStyle/>
                    <a:p>
                      <a:endParaRPr kumimoji="1" lang="ja-JP" altLang="en-US" sz="1600" b="1" dirty="0"/>
                    </a:p>
                  </a:txBody>
                  <a:tcPr>
                    <a:lnL>
                      <a:noFill/>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400" b="1" dirty="0"/>
                        <a:t>成果物</a:t>
                      </a:r>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4067920"/>
                  </a:ext>
                </a:extLst>
              </a:tr>
              <a:tr h="864000">
                <a:tc rowSpan="2">
                  <a:txBody>
                    <a:bodyPr/>
                    <a:lstStyle/>
                    <a:p>
                      <a:pPr algn="ctr"/>
                      <a:r>
                        <a:rPr kumimoji="1" lang="ja-JP" altLang="en-US" sz="1400" b="1" dirty="0"/>
                        <a:t>自動化後</a:t>
                      </a:r>
                    </a:p>
                  </a:txBody>
                  <a:tcPr vert="eaVert" anchor="ctr">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kumimoji="1" lang="ja-JP" altLang="en-US" sz="1400" b="1" dirty="0"/>
                        <a:t>プロセス</a:t>
                      </a:r>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2716321206"/>
                  </a:ext>
                </a:extLst>
              </a:tr>
              <a:tr h="720000">
                <a:tc vMerge="1">
                  <a:txBody>
                    <a:bodyPr/>
                    <a:lstStyle/>
                    <a:p>
                      <a:endParaRPr kumimoji="1" lang="ja-JP" altLang="en-US" sz="1600" b="1" dirty="0"/>
                    </a:p>
                  </a:txBody>
                  <a:tcPr>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kumimoji="1" lang="ja-JP" altLang="en-US" sz="1400" b="1" dirty="0"/>
                        <a:t>成果物</a:t>
                      </a:r>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375170"/>
                  </a:ext>
                </a:extLst>
              </a:tr>
            </a:tbl>
          </a:graphicData>
        </a:graphic>
      </p:graphicFrame>
      <p:sp>
        <p:nvSpPr>
          <p:cNvPr id="226" name="角丸四角形 225"/>
          <p:cNvSpPr/>
          <p:nvPr/>
        </p:nvSpPr>
        <p:spPr bwMode="auto">
          <a:xfrm>
            <a:off x="9226557" y="1340710"/>
            <a:ext cx="2724793" cy="5112477"/>
          </a:xfrm>
          <a:prstGeom prst="roundRect">
            <a:avLst>
              <a:gd name="adj" fmla="val 6773"/>
            </a:avLst>
          </a:prstGeom>
          <a:solidFill>
            <a:schemeClr val="bg1">
              <a:lumMod val="95000"/>
            </a:schemeClr>
          </a:solidFill>
          <a:ln w="12700">
            <a:solidFill>
              <a:schemeClr val="bg1">
                <a:lumMod val="85000"/>
              </a:schemeClr>
            </a:solidFill>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ja-JP" altLang="en-US" dirty="0">
                <a:latin typeface="+mn-ea"/>
              </a:rPr>
              <a:t>詳細設計に基づき作成されるコンフィグファイルは、</a:t>
            </a:r>
            <a:r>
              <a:rPr lang="en-US" altLang="ja-JP" dirty="0" err="1">
                <a:latin typeface="+mn-ea"/>
              </a:rPr>
              <a:t>IaC</a:t>
            </a:r>
            <a:r>
              <a:rPr lang="ja-JP" altLang="en-US" dirty="0">
                <a:latin typeface="+mn-ea"/>
              </a:rPr>
              <a:t>と</a:t>
            </a:r>
            <a:r>
              <a:rPr lang="en-US" altLang="ja-JP" dirty="0">
                <a:latin typeface="+mn-ea"/>
              </a:rPr>
              <a:t>CMDB</a:t>
            </a:r>
            <a:r>
              <a:rPr lang="ja-JP" altLang="en-US" dirty="0">
                <a:latin typeface="+mn-ea"/>
              </a:rPr>
              <a:t>により自動生成されるため、コンフィグ作成のタスクは消滅する。</a:t>
            </a:r>
            <a:endParaRPr lang="en-US" altLang="ja-JP" dirty="0">
              <a:latin typeface="+mn-ea"/>
            </a:endParaRPr>
          </a:p>
        </p:txBody>
      </p:sp>
      <p:sp>
        <p:nvSpPr>
          <p:cNvPr id="4" name="テキスト ボックス 3"/>
          <p:cNvSpPr txBox="1"/>
          <p:nvPr/>
        </p:nvSpPr>
        <p:spPr>
          <a:xfrm>
            <a:off x="9187934" y="1013899"/>
            <a:ext cx="697627" cy="400110"/>
          </a:xfrm>
          <a:prstGeom prst="rect">
            <a:avLst/>
          </a:prstGeom>
          <a:noFill/>
        </p:spPr>
        <p:txBody>
          <a:bodyPr wrap="none" rtlCol="0">
            <a:spAutoFit/>
          </a:bodyPr>
          <a:lstStyle/>
          <a:p>
            <a:r>
              <a:rPr lang="ja-JP" altLang="en-US" sz="2000" b="1" dirty="0"/>
              <a:t>解説</a:t>
            </a:r>
            <a:endParaRPr kumimoji="1" lang="ja-JP" altLang="en-US" sz="2000" b="1" dirty="0"/>
          </a:p>
        </p:txBody>
      </p:sp>
      <p:grpSp>
        <p:nvGrpSpPr>
          <p:cNvPr id="284" name="グループ化 283"/>
          <p:cNvGrpSpPr/>
          <p:nvPr/>
        </p:nvGrpSpPr>
        <p:grpSpPr>
          <a:xfrm>
            <a:off x="4095197" y="3284980"/>
            <a:ext cx="1809222" cy="1194124"/>
            <a:chOff x="5884207" y="4971256"/>
            <a:chExt cx="1809222" cy="1194124"/>
          </a:xfrm>
        </p:grpSpPr>
        <p:grpSp>
          <p:nvGrpSpPr>
            <p:cNvPr id="285" name="グループ化 284"/>
            <p:cNvGrpSpPr/>
            <p:nvPr/>
          </p:nvGrpSpPr>
          <p:grpSpPr>
            <a:xfrm>
              <a:off x="5931768" y="5202599"/>
              <a:ext cx="1761661" cy="962781"/>
              <a:chOff x="3575650" y="3645030"/>
              <a:chExt cx="1761661" cy="962781"/>
            </a:xfrm>
          </p:grpSpPr>
          <p:cxnSp>
            <p:nvCxnSpPr>
              <p:cNvPr id="287" name="直線矢印コネクタ 286"/>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292" name="グループ化 291"/>
              <p:cNvGrpSpPr/>
              <p:nvPr/>
            </p:nvGrpSpPr>
            <p:grpSpPr>
              <a:xfrm>
                <a:off x="3575650" y="3645030"/>
                <a:ext cx="1723607" cy="962781"/>
                <a:chOff x="3859824" y="3656220"/>
                <a:chExt cx="1723607" cy="962781"/>
              </a:xfrm>
            </p:grpSpPr>
            <p:sp>
              <p:nvSpPr>
                <p:cNvPr id="293" name="角丸四角形 292"/>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a:t>コンフィグ作成</a:t>
                  </a:r>
                </a:p>
              </p:txBody>
            </p:sp>
            <p:sp>
              <p:nvSpPr>
                <p:cNvPr id="294" name="テキスト ボックス 293"/>
                <p:cNvSpPr txBox="1"/>
                <p:nvPr/>
              </p:nvSpPr>
              <p:spPr>
                <a:xfrm>
                  <a:off x="3859882" y="4342002"/>
                  <a:ext cx="1723549" cy="276999"/>
                </a:xfrm>
                <a:prstGeom prst="rect">
                  <a:avLst/>
                </a:prstGeom>
                <a:noFill/>
              </p:spPr>
              <p:txBody>
                <a:bodyPr wrap="none" rtlCol="0">
                  <a:spAutoFit/>
                </a:bodyPr>
                <a:lstStyle/>
                <a:p>
                  <a:r>
                    <a:rPr kumimoji="1" lang="ja-JP" altLang="en-US" sz="1200" b="1" dirty="0"/>
                    <a:t>・</a:t>
                  </a:r>
                  <a:r>
                    <a:rPr lang="ja-JP" altLang="en-US" sz="1200" b="1" dirty="0"/>
                    <a:t>コンフィグファイル</a:t>
                  </a:r>
                  <a:endParaRPr kumimoji="1" lang="ja-JP" altLang="en-US" sz="1200" b="1" dirty="0"/>
                </a:p>
              </p:txBody>
            </p:sp>
          </p:grpSp>
        </p:grpSp>
        <p:sp>
          <p:nvSpPr>
            <p:cNvPr id="286" name="テキスト ボックス 285"/>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cxnSp>
        <p:nvCxnSpPr>
          <p:cNvPr id="445" name="直線矢印コネクタ 444"/>
          <p:cNvCxnSpPr/>
          <p:nvPr/>
        </p:nvCxnSpPr>
        <p:spPr bwMode="auto">
          <a:xfrm>
            <a:off x="3798185" y="3756899"/>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5" name="グループ化 4"/>
          <p:cNvGrpSpPr/>
          <p:nvPr/>
        </p:nvGrpSpPr>
        <p:grpSpPr>
          <a:xfrm>
            <a:off x="4325935" y="2900916"/>
            <a:ext cx="4650465" cy="307777"/>
            <a:chOff x="4295750" y="2857879"/>
            <a:chExt cx="4650465" cy="307777"/>
          </a:xfrm>
        </p:grpSpPr>
        <p:grpSp>
          <p:nvGrpSpPr>
            <p:cNvPr id="143" name="グループ化 142"/>
            <p:cNvGrpSpPr/>
            <p:nvPr/>
          </p:nvGrpSpPr>
          <p:grpSpPr>
            <a:xfrm>
              <a:off x="4854842" y="2868149"/>
              <a:ext cx="1123035" cy="261610"/>
              <a:chOff x="4151730" y="5154945"/>
              <a:chExt cx="1123035" cy="261610"/>
            </a:xfrm>
          </p:grpSpPr>
          <p:sp>
            <p:nvSpPr>
              <p:cNvPr id="144" name="テキスト ボックス 143"/>
              <p:cNvSpPr txBox="1"/>
              <p:nvPr/>
            </p:nvSpPr>
            <p:spPr>
              <a:xfrm>
                <a:off x="4151730" y="5154945"/>
                <a:ext cx="748923" cy="261610"/>
              </a:xfrm>
              <a:prstGeom prst="rect">
                <a:avLst/>
              </a:prstGeom>
              <a:noFill/>
            </p:spPr>
            <p:txBody>
              <a:bodyPr wrap="none" rtlCol="0">
                <a:spAutoFit/>
              </a:bodyPr>
              <a:lstStyle/>
              <a:p>
                <a:r>
                  <a:rPr lang="ja-JP" altLang="en-US" sz="1100" dirty="0"/>
                  <a:t>変更なし</a:t>
                </a:r>
                <a:endParaRPr kumimoji="1" lang="ja-JP" altLang="en-US" sz="1100" dirty="0"/>
              </a:p>
            </p:txBody>
          </p:sp>
          <p:sp>
            <p:nvSpPr>
              <p:cNvPr id="145" name="角丸四角形 144"/>
              <p:cNvSpPr/>
              <p:nvPr/>
            </p:nvSpPr>
            <p:spPr bwMode="auto">
              <a:xfrm>
                <a:off x="4842765" y="5170997"/>
                <a:ext cx="432000" cy="196592"/>
              </a:xfrm>
              <a:prstGeom prst="roundRect">
                <a:avLst/>
              </a:prstGeom>
              <a:solidFill>
                <a:schemeClr val="bg1"/>
              </a:solidFill>
              <a:ln w="25400" cap="flat" cmpd="sng" algn="ctr">
                <a:solidFill>
                  <a:schemeClr val="tx1"/>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t>作業名</a:t>
                </a:r>
              </a:p>
            </p:txBody>
          </p:sp>
        </p:grpSp>
        <p:grpSp>
          <p:nvGrpSpPr>
            <p:cNvPr id="146" name="グループ化 145"/>
            <p:cNvGrpSpPr/>
            <p:nvPr/>
          </p:nvGrpSpPr>
          <p:grpSpPr>
            <a:xfrm>
              <a:off x="6024776" y="2868149"/>
              <a:ext cx="1114500" cy="261610"/>
              <a:chOff x="4151730" y="5154945"/>
              <a:chExt cx="1114500" cy="261610"/>
            </a:xfrm>
          </p:grpSpPr>
          <p:sp>
            <p:nvSpPr>
              <p:cNvPr id="147" name="テキスト ボックス 146"/>
              <p:cNvSpPr txBox="1"/>
              <p:nvPr/>
            </p:nvSpPr>
            <p:spPr>
              <a:xfrm>
                <a:off x="4151730" y="5154945"/>
                <a:ext cx="748923" cy="261610"/>
              </a:xfrm>
              <a:prstGeom prst="rect">
                <a:avLst/>
              </a:prstGeom>
              <a:noFill/>
            </p:spPr>
            <p:txBody>
              <a:bodyPr wrap="none" rtlCol="0">
                <a:spAutoFit/>
              </a:bodyPr>
              <a:lstStyle/>
              <a:p>
                <a:r>
                  <a:rPr lang="ja-JP" altLang="en-US" sz="1100" dirty="0"/>
                  <a:t>変更あり</a:t>
                </a:r>
                <a:endParaRPr kumimoji="1" lang="ja-JP" altLang="en-US" sz="1100" dirty="0"/>
              </a:p>
            </p:txBody>
          </p:sp>
          <p:sp>
            <p:nvSpPr>
              <p:cNvPr id="148" name="角丸四角形 147"/>
              <p:cNvSpPr/>
              <p:nvPr/>
            </p:nvSpPr>
            <p:spPr bwMode="auto">
              <a:xfrm>
                <a:off x="4834230" y="5170997"/>
                <a:ext cx="432000" cy="196592"/>
              </a:xfrm>
              <a:prstGeom prst="roundRect">
                <a:avLst/>
              </a:prstGeom>
              <a:solidFill>
                <a:schemeClr val="accent3">
                  <a:lumMod val="10000"/>
                  <a:lumOff val="90000"/>
                </a:schemeClr>
              </a:solidFill>
              <a:ln w="25400" cap="flat" cmpd="sng" algn="ctr">
                <a:solidFill>
                  <a:schemeClr val="accent3">
                    <a:lumMod val="90000"/>
                    <a:lumOff val="10000"/>
                  </a:schemeClr>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solidFill>
                      <a:schemeClr val="accent3">
                        <a:lumMod val="90000"/>
                        <a:lumOff val="10000"/>
                      </a:schemeClr>
                    </a:solidFill>
                  </a:rPr>
                  <a:t>作業名</a:t>
                </a:r>
              </a:p>
            </p:txBody>
          </p:sp>
        </p:grpSp>
        <p:grpSp>
          <p:nvGrpSpPr>
            <p:cNvPr id="149" name="グループ化 148"/>
            <p:cNvGrpSpPr/>
            <p:nvPr/>
          </p:nvGrpSpPr>
          <p:grpSpPr>
            <a:xfrm>
              <a:off x="7184995" y="2871276"/>
              <a:ext cx="859625" cy="261610"/>
              <a:chOff x="4151730" y="5154945"/>
              <a:chExt cx="859625" cy="261610"/>
            </a:xfrm>
          </p:grpSpPr>
          <p:sp>
            <p:nvSpPr>
              <p:cNvPr id="150" name="テキスト ボックス 149"/>
              <p:cNvSpPr txBox="1"/>
              <p:nvPr/>
            </p:nvSpPr>
            <p:spPr>
              <a:xfrm>
                <a:off x="4151730" y="5154945"/>
                <a:ext cx="466794" cy="261610"/>
              </a:xfrm>
              <a:prstGeom prst="rect">
                <a:avLst/>
              </a:prstGeom>
              <a:noFill/>
            </p:spPr>
            <p:txBody>
              <a:bodyPr wrap="none" rtlCol="0">
                <a:spAutoFit/>
              </a:bodyPr>
              <a:lstStyle/>
              <a:p>
                <a:r>
                  <a:rPr lang="ja-JP" altLang="en-US" sz="1100" dirty="0"/>
                  <a:t>追加</a:t>
                </a:r>
                <a:endParaRPr kumimoji="1" lang="ja-JP" altLang="en-US" sz="1100" dirty="0"/>
              </a:p>
            </p:txBody>
          </p:sp>
          <p:sp>
            <p:nvSpPr>
              <p:cNvPr id="151" name="角丸四角形 150"/>
              <p:cNvSpPr/>
              <p:nvPr/>
            </p:nvSpPr>
            <p:spPr bwMode="auto">
              <a:xfrm>
                <a:off x="4579355" y="5170997"/>
                <a:ext cx="432000" cy="196592"/>
              </a:xfrm>
              <a:prstGeom prst="roundRect">
                <a:avLst/>
              </a:prstGeom>
              <a:solidFill>
                <a:schemeClr val="accent2">
                  <a:lumMod val="20000"/>
                  <a:lumOff val="80000"/>
                </a:schemeClr>
              </a:solidFill>
              <a:ln w="25400" cap="flat" cmpd="sng" algn="ctr">
                <a:solidFill>
                  <a:schemeClr val="accent2">
                    <a:lumMod val="75000"/>
                  </a:schemeClr>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solidFill>
                      <a:schemeClr val="accent2">
                        <a:lumMod val="75000"/>
                      </a:schemeClr>
                    </a:solidFill>
                  </a:rPr>
                  <a:t>作業名</a:t>
                </a:r>
              </a:p>
            </p:txBody>
          </p:sp>
        </p:grpSp>
        <p:grpSp>
          <p:nvGrpSpPr>
            <p:cNvPr id="152" name="グループ化 151"/>
            <p:cNvGrpSpPr/>
            <p:nvPr/>
          </p:nvGrpSpPr>
          <p:grpSpPr>
            <a:xfrm>
              <a:off x="8085849" y="2869897"/>
              <a:ext cx="860366" cy="261610"/>
              <a:chOff x="4151730" y="5154945"/>
              <a:chExt cx="860366" cy="261610"/>
            </a:xfrm>
          </p:grpSpPr>
          <p:sp>
            <p:nvSpPr>
              <p:cNvPr id="153" name="テキスト ボックス 152"/>
              <p:cNvSpPr txBox="1"/>
              <p:nvPr/>
            </p:nvSpPr>
            <p:spPr>
              <a:xfrm>
                <a:off x="4151730" y="5154945"/>
                <a:ext cx="466794" cy="261610"/>
              </a:xfrm>
              <a:prstGeom prst="rect">
                <a:avLst/>
              </a:prstGeom>
              <a:noFill/>
            </p:spPr>
            <p:txBody>
              <a:bodyPr wrap="none" rtlCol="0">
                <a:spAutoFit/>
              </a:bodyPr>
              <a:lstStyle/>
              <a:p>
                <a:r>
                  <a:rPr lang="ja-JP" altLang="en-US" sz="1100" dirty="0"/>
                  <a:t>消滅</a:t>
                </a:r>
                <a:endParaRPr kumimoji="1" lang="ja-JP" altLang="en-US" sz="1100" dirty="0"/>
              </a:p>
            </p:txBody>
          </p:sp>
          <p:sp>
            <p:nvSpPr>
              <p:cNvPr id="154" name="角丸四角形 153"/>
              <p:cNvSpPr/>
              <p:nvPr/>
            </p:nvSpPr>
            <p:spPr bwMode="auto">
              <a:xfrm>
                <a:off x="4580096" y="5170997"/>
                <a:ext cx="432000" cy="196592"/>
              </a:xfrm>
              <a:prstGeom prst="roundRect">
                <a:avLst/>
              </a:prstGeom>
              <a:solidFill>
                <a:schemeClr val="bg1"/>
              </a:solidFill>
              <a:ln w="25400" cap="flat" cmpd="sng" algn="ctr">
                <a:solidFill>
                  <a:schemeClr val="bg1">
                    <a:lumMod val="85000"/>
                  </a:schemeClr>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solidFill>
                      <a:schemeClr val="bg1">
                        <a:lumMod val="85000"/>
                      </a:schemeClr>
                    </a:solidFill>
                  </a:rPr>
                  <a:t>作業名</a:t>
                </a:r>
              </a:p>
            </p:txBody>
          </p:sp>
        </p:grpSp>
        <p:sp>
          <p:nvSpPr>
            <p:cNvPr id="155" name="テキスト ボックス 154"/>
            <p:cNvSpPr txBox="1"/>
            <p:nvPr/>
          </p:nvSpPr>
          <p:spPr>
            <a:xfrm>
              <a:off x="4295750" y="2857879"/>
              <a:ext cx="723275" cy="307777"/>
            </a:xfrm>
            <a:prstGeom prst="rect">
              <a:avLst/>
            </a:prstGeom>
            <a:noFill/>
          </p:spPr>
          <p:txBody>
            <a:bodyPr wrap="none" rtlCol="0">
              <a:spAutoFit/>
            </a:bodyPr>
            <a:lstStyle/>
            <a:p>
              <a:r>
                <a:rPr lang="ja-JP" altLang="en-US" sz="1400" b="1" dirty="0"/>
                <a:t>凡例：</a:t>
              </a:r>
              <a:endParaRPr kumimoji="1" lang="ja-JP" altLang="en-US" sz="1400" b="1" dirty="0"/>
            </a:p>
          </p:txBody>
        </p:sp>
      </p:grpSp>
      <p:grpSp>
        <p:nvGrpSpPr>
          <p:cNvPr id="160" name="グループ化 159"/>
          <p:cNvGrpSpPr/>
          <p:nvPr/>
        </p:nvGrpSpPr>
        <p:grpSpPr>
          <a:xfrm>
            <a:off x="3798185" y="4878223"/>
            <a:ext cx="2153795" cy="1194124"/>
            <a:chOff x="5539634" y="4971256"/>
            <a:chExt cx="2153795" cy="1194124"/>
          </a:xfrm>
        </p:grpSpPr>
        <p:grpSp>
          <p:nvGrpSpPr>
            <p:cNvPr id="161" name="グループ化 160"/>
            <p:cNvGrpSpPr/>
            <p:nvPr/>
          </p:nvGrpSpPr>
          <p:grpSpPr>
            <a:xfrm>
              <a:off x="5539634" y="5202599"/>
              <a:ext cx="2153795" cy="962781"/>
              <a:chOff x="3183516" y="3645030"/>
              <a:chExt cx="2153795" cy="962781"/>
            </a:xfrm>
          </p:grpSpPr>
          <p:grpSp>
            <p:nvGrpSpPr>
              <p:cNvPr id="164" name="グループ化 163"/>
              <p:cNvGrpSpPr/>
              <p:nvPr/>
            </p:nvGrpSpPr>
            <p:grpSpPr>
              <a:xfrm>
                <a:off x="3575650" y="3645030"/>
                <a:ext cx="1723607" cy="962781"/>
                <a:chOff x="3859824" y="3656220"/>
                <a:chExt cx="1723607" cy="962781"/>
              </a:xfrm>
            </p:grpSpPr>
            <p:sp>
              <p:nvSpPr>
                <p:cNvPr id="165" name="角丸四角形 164"/>
                <p:cNvSpPr/>
                <p:nvPr/>
              </p:nvSpPr>
              <p:spPr bwMode="auto">
                <a:xfrm>
                  <a:off x="3859824" y="3656220"/>
                  <a:ext cx="1441011" cy="505685"/>
                </a:xfrm>
                <a:prstGeom prst="roundRect">
                  <a:avLst/>
                </a:prstGeom>
                <a:solidFill>
                  <a:schemeClr val="bg1"/>
                </a:solidFill>
                <a:ln w="25400" cap="flat" cmpd="sng" algn="ctr">
                  <a:solidFill>
                    <a:schemeClr val="bg1">
                      <a:lumMod val="85000"/>
                    </a:schemeClr>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a:solidFill>
                        <a:schemeClr val="bg1">
                          <a:lumMod val="85000"/>
                        </a:schemeClr>
                      </a:solidFill>
                    </a:rPr>
                    <a:t>コンフィグの作成</a:t>
                  </a:r>
                </a:p>
              </p:txBody>
            </p:sp>
            <p:sp>
              <p:nvSpPr>
                <p:cNvPr id="166" name="テキスト ボックス 165"/>
                <p:cNvSpPr txBox="1"/>
                <p:nvPr/>
              </p:nvSpPr>
              <p:spPr>
                <a:xfrm>
                  <a:off x="3859882" y="4342002"/>
                  <a:ext cx="1723549" cy="276999"/>
                </a:xfrm>
                <a:prstGeom prst="rect">
                  <a:avLst/>
                </a:prstGeom>
                <a:noFill/>
              </p:spPr>
              <p:txBody>
                <a:bodyPr wrap="none" rtlCol="0">
                  <a:spAutoFit/>
                </a:bodyPr>
                <a:lstStyle/>
                <a:p>
                  <a:r>
                    <a:rPr kumimoji="1" lang="ja-JP" altLang="en-US" sz="1200" b="1" dirty="0">
                      <a:solidFill>
                        <a:schemeClr val="bg1">
                          <a:lumMod val="85000"/>
                        </a:schemeClr>
                      </a:solidFill>
                    </a:rPr>
                    <a:t>・</a:t>
                  </a:r>
                  <a:r>
                    <a:rPr lang="ja-JP" altLang="en-US" sz="1200" b="1" dirty="0">
                      <a:solidFill>
                        <a:schemeClr val="bg1">
                          <a:lumMod val="85000"/>
                        </a:schemeClr>
                      </a:solidFill>
                    </a:rPr>
                    <a:t>コンフィグファイル</a:t>
                  </a:r>
                  <a:endParaRPr kumimoji="1" lang="ja-JP" altLang="en-US" sz="1200" b="1" dirty="0">
                    <a:solidFill>
                      <a:schemeClr val="bg1">
                        <a:lumMod val="85000"/>
                      </a:schemeClr>
                    </a:solidFill>
                  </a:endParaRPr>
                </a:p>
              </p:txBody>
            </p:sp>
          </p:grpSp>
          <p:cxnSp>
            <p:nvCxnSpPr>
              <p:cNvPr id="163" name="直線矢印コネクタ 162"/>
              <p:cNvCxnSpPr/>
              <p:nvPr/>
            </p:nvCxnSpPr>
            <p:spPr bwMode="auto">
              <a:xfrm>
                <a:off x="3183516" y="3897872"/>
                <a:ext cx="2153795"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sp>
          <p:nvSpPr>
            <p:cNvPr id="162" name="テキスト ボックス 161"/>
            <p:cNvSpPr txBox="1"/>
            <p:nvPr/>
          </p:nvSpPr>
          <p:spPr>
            <a:xfrm>
              <a:off x="5884207" y="4971256"/>
              <a:ext cx="832279" cy="307777"/>
            </a:xfrm>
            <a:prstGeom prst="rect">
              <a:avLst/>
            </a:prstGeom>
            <a:noFill/>
          </p:spPr>
          <p:txBody>
            <a:bodyPr wrap="none" rtlCol="0">
              <a:spAutoFit/>
            </a:bodyPr>
            <a:lstStyle/>
            <a:p>
              <a:r>
                <a:rPr kumimoji="1" lang="en-US" altLang="ja-JP" sz="1400" dirty="0"/>
                <a:t>&lt;</a:t>
              </a:r>
              <a:r>
                <a:rPr kumimoji="1" lang="ja-JP" altLang="en-US" sz="1400" dirty="0"/>
                <a:t>消滅</a:t>
              </a:r>
              <a:r>
                <a:rPr kumimoji="1" lang="en-US" altLang="ja-JP" sz="1400" dirty="0"/>
                <a:t>&gt;</a:t>
              </a:r>
              <a:endParaRPr kumimoji="1" lang="ja-JP" altLang="en-US" sz="1400" dirty="0"/>
            </a:p>
          </p:txBody>
        </p:sp>
      </p:grpSp>
      <p:graphicFrame>
        <p:nvGraphicFramePr>
          <p:cNvPr id="37" name="表 36"/>
          <p:cNvGraphicFramePr>
            <a:graphicFrameLocks noGrp="1"/>
          </p:cNvGraphicFramePr>
          <p:nvPr/>
        </p:nvGraphicFramePr>
        <p:xfrm>
          <a:off x="405826" y="1340710"/>
          <a:ext cx="8614410" cy="1310640"/>
        </p:xfrm>
        <a:graphic>
          <a:graphicData uri="http://schemas.openxmlformats.org/drawingml/2006/table">
            <a:tbl>
              <a:tblPr>
                <a:tableStyleId>{93296810-A885-4BE3-A3E7-6D5BEEA58F35}</a:tableStyleId>
              </a:tblPr>
              <a:tblGrid>
                <a:gridCol w="1063943">
                  <a:extLst>
                    <a:ext uri="{9D8B030D-6E8A-4147-A177-3AD203B41FA5}">
                      <a16:colId xmlns:a16="http://schemas.microsoft.com/office/drawing/2014/main" val="3567959943"/>
                    </a:ext>
                  </a:extLst>
                </a:gridCol>
                <a:gridCol w="355917">
                  <a:extLst>
                    <a:ext uri="{9D8B030D-6E8A-4147-A177-3AD203B41FA5}">
                      <a16:colId xmlns:a16="http://schemas.microsoft.com/office/drawing/2014/main" val="3328790202"/>
                    </a:ext>
                  </a:extLst>
                </a:gridCol>
                <a:gridCol w="353696">
                  <a:extLst>
                    <a:ext uri="{9D8B030D-6E8A-4147-A177-3AD203B41FA5}">
                      <a16:colId xmlns:a16="http://schemas.microsoft.com/office/drawing/2014/main" val="4058008479"/>
                    </a:ext>
                  </a:extLst>
                </a:gridCol>
                <a:gridCol w="354330">
                  <a:extLst>
                    <a:ext uri="{9D8B030D-6E8A-4147-A177-3AD203B41FA5}">
                      <a16:colId xmlns:a16="http://schemas.microsoft.com/office/drawing/2014/main" val="2029921815"/>
                    </a:ext>
                  </a:extLst>
                </a:gridCol>
                <a:gridCol w="355917">
                  <a:extLst>
                    <a:ext uri="{9D8B030D-6E8A-4147-A177-3AD203B41FA5}">
                      <a16:colId xmlns:a16="http://schemas.microsoft.com/office/drawing/2014/main" val="1137867542"/>
                    </a:ext>
                  </a:extLst>
                </a:gridCol>
                <a:gridCol w="338455">
                  <a:extLst>
                    <a:ext uri="{9D8B030D-6E8A-4147-A177-3AD203B41FA5}">
                      <a16:colId xmlns:a16="http://schemas.microsoft.com/office/drawing/2014/main" val="2857131712"/>
                    </a:ext>
                  </a:extLst>
                </a:gridCol>
                <a:gridCol w="354330">
                  <a:extLst>
                    <a:ext uri="{9D8B030D-6E8A-4147-A177-3AD203B41FA5}">
                      <a16:colId xmlns:a16="http://schemas.microsoft.com/office/drawing/2014/main" val="967013745"/>
                    </a:ext>
                  </a:extLst>
                </a:gridCol>
                <a:gridCol w="365760">
                  <a:extLst>
                    <a:ext uri="{9D8B030D-6E8A-4147-A177-3AD203B41FA5}">
                      <a16:colId xmlns:a16="http://schemas.microsoft.com/office/drawing/2014/main" val="3074165518"/>
                    </a:ext>
                  </a:extLst>
                </a:gridCol>
                <a:gridCol w="365760">
                  <a:extLst>
                    <a:ext uri="{9D8B030D-6E8A-4147-A177-3AD203B41FA5}">
                      <a16:colId xmlns:a16="http://schemas.microsoft.com/office/drawing/2014/main" val="1303426779"/>
                    </a:ext>
                  </a:extLst>
                </a:gridCol>
                <a:gridCol w="365760">
                  <a:extLst>
                    <a:ext uri="{9D8B030D-6E8A-4147-A177-3AD203B41FA5}">
                      <a16:colId xmlns:a16="http://schemas.microsoft.com/office/drawing/2014/main" val="1308630539"/>
                    </a:ext>
                  </a:extLst>
                </a:gridCol>
                <a:gridCol w="365760">
                  <a:extLst>
                    <a:ext uri="{9D8B030D-6E8A-4147-A177-3AD203B41FA5}">
                      <a16:colId xmlns:a16="http://schemas.microsoft.com/office/drawing/2014/main" val="3702291708"/>
                    </a:ext>
                  </a:extLst>
                </a:gridCol>
                <a:gridCol w="365760">
                  <a:extLst>
                    <a:ext uri="{9D8B030D-6E8A-4147-A177-3AD203B41FA5}">
                      <a16:colId xmlns:a16="http://schemas.microsoft.com/office/drawing/2014/main" val="1491814366"/>
                    </a:ext>
                  </a:extLst>
                </a:gridCol>
                <a:gridCol w="365760">
                  <a:extLst>
                    <a:ext uri="{9D8B030D-6E8A-4147-A177-3AD203B41FA5}">
                      <a16:colId xmlns:a16="http://schemas.microsoft.com/office/drawing/2014/main" val="4025769555"/>
                    </a:ext>
                  </a:extLst>
                </a:gridCol>
                <a:gridCol w="365760">
                  <a:extLst>
                    <a:ext uri="{9D8B030D-6E8A-4147-A177-3AD203B41FA5}">
                      <a16:colId xmlns:a16="http://schemas.microsoft.com/office/drawing/2014/main" val="114787569"/>
                    </a:ext>
                  </a:extLst>
                </a:gridCol>
                <a:gridCol w="365760">
                  <a:extLst>
                    <a:ext uri="{9D8B030D-6E8A-4147-A177-3AD203B41FA5}">
                      <a16:colId xmlns:a16="http://schemas.microsoft.com/office/drawing/2014/main" val="2560194123"/>
                    </a:ext>
                  </a:extLst>
                </a:gridCol>
                <a:gridCol w="365760">
                  <a:extLst>
                    <a:ext uri="{9D8B030D-6E8A-4147-A177-3AD203B41FA5}">
                      <a16:colId xmlns:a16="http://schemas.microsoft.com/office/drawing/2014/main" val="1732437759"/>
                    </a:ext>
                  </a:extLst>
                </a:gridCol>
                <a:gridCol w="365760">
                  <a:extLst>
                    <a:ext uri="{9D8B030D-6E8A-4147-A177-3AD203B41FA5}">
                      <a16:colId xmlns:a16="http://schemas.microsoft.com/office/drawing/2014/main" val="2497066511"/>
                    </a:ext>
                  </a:extLst>
                </a:gridCol>
                <a:gridCol w="365760">
                  <a:extLst>
                    <a:ext uri="{9D8B030D-6E8A-4147-A177-3AD203B41FA5}">
                      <a16:colId xmlns:a16="http://schemas.microsoft.com/office/drawing/2014/main" val="1873265275"/>
                    </a:ext>
                  </a:extLst>
                </a:gridCol>
                <a:gridCol w="365760">
                  <a:extLst>
                    <a:ext uri="{9D8B030D-6E8A-4147-A177-3AD203B41FA5}">
                      <a16:colId xmlns:a16="http://schemas.microsoft.com/office/drawing/2014/main" val="1366960537"/>
                    </a:ext>
                  </a:extLst>
                </a:gridCol>
                <a:gridCol w="355917">
                  <a:extLst>
                    <a:ext uri="{9D8B030D-6E8A-4147-A177-3AD203B41FA5}">
                      <a16:colId xmlns:a16="http://schemas.microsoft.com/office/drawing/2014/main" val="3748828619"/>
                    </a:ext>
                  </a:extLst>
                </a:gridCol>
                <a:gridCol w="338455">
                  <a:extLst>
                    <a:ext uri="{9D8B030D-6E8A-4147-A177-3AD203B41FA5}">
                      <a16:colId xmlns:a16="http://schemas.microsoft.com/office/drawing/2014/main" val="4161475186"/>
                    </a:ext>
                  </a:extLst>
                </a:gridCol>
                <a:gridCol w="354330">
                  <a:extLst>
                    <a:ext uri="{9D8B030D-6E8A-4147-A177-3AD203B41FA5}">
                      <a16:colId xmlns:a16="http://schemas.microsoft.com/office/drawing/2014/main" val="1053590518"/>
                    </a:ext>
                  </a:extLst>
                </a:gridCol>
              </a:tblGrid>
              <a:tr h="216030">
                <a:tc rowSpan="2">
                  <a:txBody>
                    <a:bodyPr/>
                    <a:lstStyle/>
                    <a:p>
                      <a:endParaRPr kumimoji="1" lang="ja-JP" altLang="en-US"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1" dirty="0">
                          <a:solidFill>
                            <a:schemeClr val="bg1"/>
                          </a:solidFill>
                        </a:rPr>
                        <a:t>要件定義</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基本設計</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詳細設計</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運用設計</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製造</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テスト</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リリース</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469966047"/>
                  </a:ext>
                </a:extLst>
              </a:tr>
              <a:tr h="138310">
                <a:tc vMerge="1">
                  <a:txBody>
                    <a:bodyPr/>
                    <a:lstStyle/>
                    <a:p>
                      <a:endParaRPr kumimoji="1" lang="ja-JP" altLang="en-US" dirty="0"/>
                    </a:p>
                  </a:txBody>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extLst>
                  <a:ext uri="{0D108BD9-81ED-4DB2-BD59-A6C34878D82A}">
                    <a16:rowId xmlns:a16="http://schemas.microsoft.com/office/drawing/2014/main" val="3257369240"/>
                  </a:ext>
                </a:extLst>
              </a:tr>
              <a:tr h="176310">
                <a:tc>
                  <a:txBody>
                    <a:bodyPr/>
                    <a:lstStyle/>
                    <a:p>
                      <a:r>
                        <a:rPr kumimoji="1" lang="ja-JP" altLang="en-US" sz="1600" b="1" dirty="0"/>
                        <a:t>自動化前</a:t>
                      </a:r>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92609075"/>
                  </a:ext>
                </a:extLst>
              </a:tr>
              <a:tr h="225850">
                <a:tc>
                  <a:txBody>
                    <a:bodyPr/>
                    <a:lstStyle/>
                    <a:p>
                      <a:r>
                        <a:rPr kumimoji="1" lang="ja-JP" altLang="en-US" sz="1600" b="1" dirty="0"/>
                        <a:t>自動化後</a:t>
                      </a:r>
                      <a:endParaRPr kumimoji="1" lang="ja-JP" altLang="en-US" sz="1100" b="1" dirty="0"/>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05717213"/>
                  </a:ext>
                </a:extLst>
              </a:tr>
            </a:tbl>
          </a:graphicData>
        </a:graphic>
      </p:graphicFrame>
      <p:grpSp>
        <p:nvGrpSpPr>
          <p:cNvPr id="38" name="グループ化 37"/>
          <p:cNvGrpSpPr/>
          <p:nvPr/>
        </p:nvGrpSpPr>
        <p:grpSpPr>
          <a:xfrm>
            <a:off x="1550412" y="2368925"/>
            <a:ext cx="220013" cy="220228"/>
            <a:chOff x="3286729" y="2128421"/>
            <a:chExt cx="678044" cy="678705"/>
          </a:xfrm>
        </p:grpSpPr>
        <p:sp>
          <p:nvSpPr>
            <p:cNvPr id="39" name="楕円 38"/>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0" name="楕円 39"/>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1" name="フリーフォーム 4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42" name="グループ化 41"/>
          <p:cNvGrpSpPr/>
          <p:nvPr/>
        </p:nvGrpSpPr>
        <p:grpSpPr>
          <a:xfrm>
            <a:off x="1548320" y="2002354"/>
            <a:ext cx="220013" cy="220228"/>
            <a:chOff x="3286729" y="2128421"/>
            <a:chExt cx="678044" cy="678705"/>
          </a:xfrm>
        </p:grpSpPr>
        <p:sp>
          <p:nvSpPr>
            <p:cNvPr id="43" name="楕円 42"/>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4" name="楕円 43"/>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5" name="フリーフォーム 4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46" name="グループ化 45"/>
          <p:cNvGrpSpPr/>
          <p:nvPr/>
        </p:nvGrpSpPr>
        <p:grpSpPr>
          <a:xfrm>
            <a:off x="1903185" y="2002713"/>
            <a:ext cx="220013" cy="220228"/>
            <a:chOff x="3286729" y="2128421"/>
            <a:chExt cx="678044" cy="678705"/>
          </a:xfrm>
        </p:grpSpPr>
        <p:sp>
          <p:nvSpPr>
            <p:cNvPr id="47" name="楕円 46"/>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8" name="楕円 47"/>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9" name="フリーフォーム 4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50" name="グループ化 49"/>
          <p:cNvGrpSpPr/>
          <p:nvPr/>
        </p:nvGrpSpPr>
        <p:grpSpPr>
          <a:xfrm>
            <a:off x="2229672" y="2002354"/>
            <a:ext cx="220013" cy="220228"/>
            <a:chOff x="3286729" y="2128421"/>
            <a:chExt cx="678044" cy="678705"/>
          </a:xfrm>
        </p:grpSpPr>
        <p:sp>
          <p:nvSpPr>
            <p:cNvPr id="51" name="楕円 50"/>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2" name="楕円 51"/>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3" name="フリーフォーム 5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54" name="グループ化 53"/>
          <p:cNvGrpSpPr/>
          <p:nvPr/>
        </p:nvGrpSpPr>
        <p:grpSpPr>
          <a:xfrm>
            <a:off x="2604974" y="2368925"/>
            <a:ext cx="220013" cy="220228"/>
            <a:chOff x="3286729" y="2128421"/>
            <a:chExt cx="678044" cy="678705"/>
          </a:xfrm>
        </p:grpSpPr>
        <p:sp>
          <p:nvSpPr>
            <p:cNvPr id="55" name="楕円 54"/>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6" name="楕円 55"/>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7" name="フリーフォーム 5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58" name="グループ化 57"/>
          <p:cNvGrpSpPr/>
          <p:nvPr/>
        </p:nvGrpSpPr>
        <p:grpSpPr>
          <a:xfrm>
            <a:off x="2602882" y="2002354"/>
            <a:ext cx="220013" cy="220228"/>
            <a:chOff x="3286729" y="2128421"/>
            <a:chExt cx="678044" cy="678705"/>
          </a:xfrm>
        </p:grpSpPr>
        <p:sp>
          <p:nvSpPr>
            <p:cNvPr id="59" name="楕円 58"/>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0" name="楕円 59"/>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1" name="フリーフォーム 6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62" name="グループ化 61"/>
          <p:cNvGrpSpPr/>
          <p:nvPr/>
        </p:nvGrpSpPr>
        <p:grpSpPr>
          <a:xfrm>
            <a:off x="2949784" y="2369284"/>
            <a:ext cx="220013" cy="220228"/>
            <a:chOff x="3286729" y="2128421"/>
            <a:chExt cx="678044" cy="678705"/>
          </a:xfrm>
        </p:grpSpPr>
        <p:sp>
          <p:nvSpPr>
            <p:cNvPr id="63" name="楕円 62"/>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4" name="楕円 63"/>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5" name="フリーフォーム 6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66" name="グループ化 65"/>
          <p:cNvGrpSpPr/>
          <p:nvPr/>
        </p:nvGrpSpPr>
        <p:grpSpPr>
          <a:xfrm>
            <a:off x="2947692" y="2002713"/>
            <a:ext cx="220013" cy="220228"/>
            <a:chOff x="3286729" y="2128421"/>
            <a:chExt cx="678044" cy="678705"/>
          </a:xfrm>
        </p:grpSpPr>
        <p:sp>
          <p:nvSpPr>
            <p:cNvPr id="67" name="楕円 66"/>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8" name="楕円 67"/>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9" name="フリーフォーム 6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70" name="グループ化 69"/>
          <p:cNvGrpSpPr/>
          <p:nvPr/>
        </p:nvGrpSpPr>
        <p:grpSpPr>
          <a:xfrm>
            <a:off x="3276271" y="2368925"/>
            <a:ext cx="220013" cy="220228"/>
            <a:chOff x="3286729" y="2128421"/>
            <a:chExt cx="678044" cy="678705"/>
          </a:xfrm>
        </p:grpSpPr>
        <p:sp>
          <p:nvSpPr>
            <p:cNvPr id="71" name="楕円 70"/>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2" name="楕円 71"/>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3" name="フリーフォーム 7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74" name="グループ化 73"/>
          <p:cNvGrpSpPr/>
          <p:nvPr/>
        </p:nvGrpSpPr>
        <p:grpSpPr>
          <a:xfrm>
            <a:off x="3274179" y="2002354"/>
            <a:ext cx="220013" cy="220228"/>
            <a:chOff x="3286729" y="2128421"/>
            <a:chExt cx="678044" cy="678705"/>
          </a:xfrm>
        </p:grpSpPr>
        <p:sp>
          <p:nvSpPr>
            <p:cNvPr id="75" name="楕円 74"/>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6" name="楕円 75"/>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7" name="フリーフォーム 7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78" name="グループ化 77"/>
          <p:cNvGrpSpPr/>
          <p:nvPr/>
        </p:nvGrpSpPr>
        <p:grpSpPr>
          <a:xfrm>
            <a:off x="3674505" y="2003826"/>
            <a:ext cx="220013" cy="220228"/>
            <a:chOff x="3286729" y="2128421"/>
            <a:chExt cx="678044" cy="678705"/>
          </a:xfrm>
        </p:grpSpPr>
        <p:sp>
          <p:nvSpPr>
            <p:cNvPr id="79" name="楕円 78"/>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0" name="楕円 79"/>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1" name="フリーフォーム 8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82" name="グループ化 81"/>
          <p:cNvGrpSpPr/>
          <p:nvPr/>
        </p:nvGrpSpPr>
        <p:grpSpPr>
          <a:xfrm>
            <a:off x="4024648" y="2004255"/>
            <a:ext cx="220013" cy="220228"/>
            <a:chOff x="3286729" y="2128421"/>
            <a:chExt cx="678044" cy="678705"/>
          </a:xfrm>
        </p:grpSpPr>
        <p:sp>
          <p:nvSpPr>
            <p:cNvPr id="83" name="楕円 82"/>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4" name="楕円 83"/>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5" name="フリーフォーム 8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86" name="グループ化 85"/>
          <p:cNvGrpSpPr/>
          <p:nvPr/>
        </p:nvGrpSpPr>
        <p:grpSpPr>
          <a:xfrm>
            <a:off x="4375176" y="2004254"/>
            <a:ext cx="220013" cy="220228"/>
            <a:chOff x="3286729" y="2128421"/>
            <a:chExt cx="678044" cy="678705"/>
          </a:xfrm>
        </p:grpSpPr>
        <p:sp>
          <p:nvSpPr>
            <p:cNvPr id="87" name="楕円 86"/>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8" name="楕円 87"/>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9" name="フリーフォーム 8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90" name="グループ化 89"/>
          <p:cNvGrpSpPr/>
          <p:nvPr/>
        </p:nvGrpSpPr>
        <p:grpSpPr>
          <a:xfrm>
            <a:off x="4779561" y="2375068"/>
            <a:ext cx="220013" cy="220228"/>
            <a:chOff x="3286729" y="2128421"/>
            <a:chExt cx="678044" cy="678705"/>
          </a:xfrm>
        </p:grpSpPr>
        <p:sp>
          <p:nvSpPr>
            <p:cNvPr id="91" name="楕円 90"/>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92" name="楕円 91"/>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93" name="フリーフォーム 9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94" name="グループ化 93"/>
          <p:cNvGrpSpPr/>
          <p:nvPr/>
        </p:nvGrpSpPr>
        <p:grpSpPr>
          <a:xfrm>
            <a:off x="4777469" y="2008497"/>
            <a:ext cx="220013" cy="220228"/>
            <a:chOff x="3286729" y="2128421"/>
            <a:chExt cx="678044" cy="678705"/>
          </a:xfrm>
        </p:grpSpPr>
        <p:sp>
          <p:nvSpPr>
            <p:cNvPr id="95" name="楕円 94"/>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96" name="楕円 95"/>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97" name="フリーフォーム 9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98" name="グループ化 97"/>
          <p:cNvGrpSpPr/>
          <p:nvPr/>
        </p:nvGrpSpPr>
        <p:grpSpPr>
          <a:xfrm>
            <a:off x="5124371" y="2375427"/>
            <a:ext cx="220013" cy="220228"/>
            <a:chOff x="3286729" y="2128421"/>
            <a:chExt cx="678044" cy="678705"/>
          </a:xfrm>
        </p:grpSpPr>
        <p:sp>
          <p:nvSpPr>
            <p:cNvPr id="99" name="楕円 98"/>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0" name="楕円 99"/>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1" name="フリーフォーム 10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2" name="グループ化 101"/>
          <p:cNvGrpSpPr/>
          <p:nvPr/>
        </p:nvGrpSpPr>
        <p:grpSpPr>
          <a:xfrm>
            <a:off x="5122279" y="2008856"/>
            <a:ext cx="220013" cy="220228"/>
            <a:chOff x="3286729" y="2128421"/>
            <a:chExt cx="678044" cy="678705"/>
          </a:xfrm>
        </p:grpSpPr>
        <p:sp>
          <p:nvSpPr>
            <p:cNvPr id="103" name="楕円 102"/>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4" name="楕円 103"/>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5" name="フリーフォーム 10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6" name="グループ化 105"/>
          <p:cNvGrpSpPr/>
          <p:nvPr/>
        </p:nvGrpSpPr>
        <p:grpSpPr>
          <a:xfrm>
            <a:off x="5450858" y="2375068"/>
            <a:ext cx="220013" cy="220228"/>
            <a:chOff x="3286729" y="2128421"/>
            <a:chExt cx="678044" cy="678705"/>
          </a:xfrm>
        </p:grpSpPr>
        <p:sp>
          <p:nvSpPr>
            <p:cNvPr id="107" name="楕円 106"/>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8" name="楕円 107"/>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9" name="フリーフォーム 10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0" name="グループ化 109"/>
          <p:cNvGrpSpPr/>
          <p:nvPr/>
        </p:nvGrpSpPr>
        <p:grpSpPr>
          <a:xfrm>
            <a:off x="5448766" y="2008497"/>
            <a:ext cx="220013" cy="220228"/>
            <a:chOff x="3286729" y="2128421"/>
            <a:chExt cx="678044" cy="678705"/>
          </a:xfrm>
        </p:grpSpPr>
        <p:sp>
          <p:nvSpPr>
            <p:cNvPr id="111" name="楕円 110"/>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12" name="楕円 111"/>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13" name="フリーフォーム 11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4" name="グループ化 113"/>
          <p:cNvGrpSpPr/>
          <p:nvPr/>
        </p:nvGrpSpPr>
        <p:grpSpPr>
          <a:xfrm>
            <a:off x="5863875" y="1997623"/>
            <a:ext cx="220013" cy="220228"/>
            <a:chOff x="3286729" y="2128421"/>
            <a:chExt cx="678044" cy="678705"/>
          </a:xfrm>
        </p:grpSpPr>
        <p:sp>
          <p:nvSpPr>
            <p:cNvPr id="115" name="楕円 114"/>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16" name="楕円 115"/>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17" name="フリーフォーム 11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8" name="グループ化 117"/>
          <p:cNvGrpSpPr/>
          <p:nvPr/>
        </p:nvGrpSpPr>
        <p:grpSpPr>
          <a:xfrm>
            <a:off x="6223925" y="1997982"/>
            <a:ext cx="220013" cy="220228"/>
            <a:chOff x="3286729" y="2128421"/>
            <a:chExt cx="678044" cy="678705"/>
          </a:xfrm>
        </p:grpSpPr>
        <p:sp>
          <p:nvSpPr>
            <p:cNvPr id="119" name="楕円 118"/>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20" name="楕円 119"/>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21" name="フリーフォーム 12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22" name="グループ化 121"/>
          <p:cNvGrpSpPr/>
          <p:nvPr/>
        </p:nvGrpSpPr>
        <p:grpSpPr>
          <a:xfrm>
            <a:off x="6550412" y="1997623"/>
            <a:ext cx="220013" cy="220228"/>
            <a:chOff x="3286729" y="2128421"/>
            <a:chExt cx="678044" cy="678705"/>
          </a:xfrm>
        </p:grpSpPr>
        <p:sp>
          <p:nvSpPr>
            <p:cNvPr id="123" name="楕円 122"/>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24" name="楕円 123"/>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25" name="フリーフォーム 12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26" name="グループ化 125"/>
          <p:cNvGrpSpPr/>
          <p:nvPr/>
        </p:nvGrpSpPr>
        <p:grpSpPr>
          <a:xfrm>
            <a:off x="6969231" y="2368925"/>
            <a:ext cx="220013" cy="220228"/>
            <a:chOff x="3286729" y="2128421"/>
            <a:chExt cx="678044" cy="678705"/>
          </a:xfrm>
        </p:grpSpPr>
        <p:sp>
          <p:nvSpPr>
            <p:cNvPr id="127" name="楕円 126"/>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28" name="楕円 127"/>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29" name="フリーフォーム 12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30" name="グループ化 129"/>
          <p:cNvGrpSpPr/>
          <p:nvPr/>
        </p:nvGrpSpPr>
        <p:grpSpPr>
          <a:xfrm>
            <a:off x="6967139" y="2002354"/>
            <a:ext cx="220013" cy="220228"/>
            <a:chOff x="3286729" y="2128421"/>
            <a:chExt cx="678044" cy="678705"/>
          </a:xfrm>
        </p:grpSpPr>
        <p:sp>
          <p:nvSpPr>
            <p:cNvPr id="131" name="楕円 130"/>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32" name="楕円 131"/>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33" name="フリーフォーム 13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34" name="グループ化 133"/>
          <p:cNvGrpSpPr/>
          <p:nvPr/>
        </p:nvGrpSpPr>
        <p:grpSpPr>
          <a:xfrm>
            <a:off x="7329281" y="2369284"/>
            <a:ext cx="220013" cy="220228"/>
            <a:chOff x="3286729" y="2128421"/>
            <a:chExt cx="678044" cy="678705"/>
          </a:xfrm>
        </p:grpSpPr>
        <p:sp>
          <p:nvSpPr>
            <p:cNvPr id="135" name="楕円 134"/>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36" name="楕円 135"/>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37" name="フリーフォーム 13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38" name="グループ化 137"/>
          <p:cNvGrpSpPr/>
          <p:nvPr/>
        </p:nvGrpSpPr>
        <p:grpSpPr>
          <a:xfrm>
            <a:off x="7327189" y="2002713"/>
            <a:ext cx="220013" cy="220228"/>
            <a:chOff x="3286729" y="2128421"/>
            <a:chExt cx="678044" cy="678705"/>
          </a:xfrm>
        </p:grpSpPr>
        <p:sp>
          <p:nvSpPr>
            <p:cNvPr id="139" name="楕円 138"/>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40" name="楕円 139"/>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41" name="フリーフォーム 14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42" name="グループ化 141"/>
          <p:cNvGrpSpPr/>
          <p:nvPr/>
        </p:nvGrpSpPr>
        <p:grpSpPr>
          <a:xfrm>
            <a:off x="7655768" y="2368925"/>
            <a:ext cx="220013" cy="220228"/>
            <a:chOff x="3286729" y="2128421"/>
            <a:chExt cx="678044" cy="678705"/>
          </a:xfrm>
        </p:grpSpPr>
        <p:sp>
          <p:nvSpPr>
            <p:cNvPr id="156" name="楕円 155"/>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57" name="楕円 156"/>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58" name="フリーフォーム 15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59" name="グループ化 158"/>
          <p:cNvGrpSpPr/>
          <p:nvPr/>
        </p:nvGrpSpPr>
        <p:grpSpPr>
          <a:xfrm>
            <a:off x="7653676" y="2002354"/>
            <a:ext cx="220013" cy="220228"/>
            <a:chOff x="3286729" y="2128421"/>
            <a:chExt cx="678044" cy="678705"/>
          </a:xfrm>
        </p:grpSpPr>
        <p:sp>
          <p:nvSpPr>
            <p:cNvPr id="167" name="楕円 166"/>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68" name="楕円 167"/>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69" name="フリーフォーム 16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70" name="グループ化 169"/>
          <p:cNvGrpSpPr/>
          <p:nvPr/>
        </p:nvGrpSpPr>
        <p:grpSpPr>
          <a:xfrm>
            <a:off x="8049389" y="2002354"/>
            <a:ext cx="220013" cy="220228"/>
            <a:chOff x="3286729" y="2128421"/>
            <a:chExt cx="678044" cy="678705"/>
          </a:xfrm>
        </p:grpSpPr>
        <p:sp>
          <p:nvSpPr>
            <p:cNvPr id="171" name="楕円 170"/>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72" name="楕円 171"/>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73" name="フリーフォーム 17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74" name="グループ化 173"/>
          <p:cNvGrpSpPr/>
          <p:nvPr/>
        </p:nvGrpSpPr>
        <p:grpSpPr>
          <a:xfrm>
            <a:off x="8394199" y="2002713"/>
            <a:ext cx="220013" cy="220228"/>
            <a:chOff x="3286729" y="2128421"/>
            <a:chExt cx="678044" cy="678705"/>
          </a:xfrm>
        </p:grpSpPr>
        <p:sp>
          <p:nvSpPr>
            <p:cNvPr id="175" name="楕円 174"/>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76" name="楕円 175"/>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77" name="フリーフォーム 17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78" name="グループ化 177"/>
          <p:cNvGrpSpPr/>
          <p:nvPr/>
        </p:nvGrpSpPr>
        <p:grpSpPr>
          <a:xfrm>
            <a:off x="8720686" y="2002354"/>
            <a:ext cx="220013" cy="220228"/>
            <a:chOff x="3286729" y="2128421"/>
            <a:chExt cx="678044" cy="678705"/>
          </a:xfrm>
        </p:grpSpPr>
        <p:sp>
          <p:nvSpPr>
            <p:cNvPr id="179" name="楕円 178"/>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80" name="楕円 179"/>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81" name="フリーフォーム 18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82" name="グループ化 181"/>
          <p:cNvGrpSpPr>
            <a:grpSpLocks/>
          </p:cNvGrpSpPr>
          <p:nvPr/>
        </p:nvGrpSpPr>
        <p:grpSpPr>
          <a:xfrm>
            <a:off x="5858565" y="2356479"/>
            <a:ext cx="229767" cy="229767"/>
            <a:chOff x="4234914" y="2134263"/>
            <a:chExt cx="665935" cy="668719"/>
          </a:xfrm>
        </p:grpSpPr>
        <p:sp>
          <p:nvSpPr>
            <p:cNvPr id="183" name="楕円 182"/>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84" name="フリーフォーム 183"/>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185" name="グループ化 184"/>
          <p:cNvGrpSpPr>
            <a:grpSpLocks/>
          </p:cNvGrpSpPr>
          <p:nvPr/>
        </p:nvGrpSpPr>
        <p:grpSpPr>
          <a:xfrm>
            <a:off x="6221704" y="2355273"/>
            <a:ext cx="229767" cy="229767"/>
            <a:chOff x="4234914" y="2134263"/>
            <a:chExt cx="665935" cy="668719"/>
          </a:xfrm>
        </p:grpSpPr>
        <p:sp>
          <p:nvSpPr>
            <p:cNvPr id="186" name="楕円 185"/>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87" name="フリーフォーム 186"/>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188" name="グループ化 187"/>
          <p:cNvGrpSpPr>
            <a:grpSpLocks/>
          </p:cNvGrpSpPr>
          <p:nvPr/>
        </p:nvGrpSpPr>
        <p:grpSpPr>
          <a:xfrm>
            <a:off x="6545271" y="2355526"/>
            <a:ext cx="229767" cy="229767"/>
            <a:chOff x="4234914" y="2134263"/>
            <a:chExt cx="665935" cy="668719"/>
          </a:xfrm>
        </p:grpSpPr>
        <p:sp>
          <p:nvSpPr>
            <p:cNvPr id="189" name="楕円 188"/>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90" name="フリーフォーム 189"/>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191" name="グループ化 190"/>
          <p:cNvGrpSpPr>
            <a:grpSpLocks/>
          </p:cNvGrpSpPr>
          <p:nvPr/>
        </p:nvGrpSpPr>
        <p:grpSpPr>
          <a:xfrm>
            <a:off x="8030050" y="2356226"/>
            <a:ext cx="229767" cy="229767"/>
            <a:chOff x="4234914" y="2134263"/>
            <a:chExt cx="665935" cy="668719"/>
          </a:xfrm>
        </p:grpSpPr>
        <p:sp>
          <p:nvSpPr>
            <p:cNvPr id="192" name="楕円 191"/>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93" name="フリーフォーム 192"/>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194" name="グループ化 193"/>
          <p:cNvGrpSpPr>
            <a:grpSpLocks/>
          </p:cNvGrpSpPr>
          <p:nvPr/>
        </p:nvGrpSpPr>
        <p:grpSpPr>
          <a:xfrm>
            <a:off x="8393189" y="2355020"/>
            <a:ext cx="229767" cy="229767"/>
            <a:chOff x="4234914" y="2134263"/>
            <a:chExt cx="665935" cy="668719"/>
          </a:xfrm>
        </p:grpSpPr>
        <p:sp>
          <p:nvSpPr>
            <p:cNvPr id="195" name="楕円 194"/>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96" name="フリーフォーム 195"/>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197" name="グループ化 196"/>
          <p:cNvGrpSpPr>
            <a:grpSpLocks/>
          </p:cNvGrpSpPr>
          <p:nvPr/>
        </p:nvGrpSpPr>
        <p:grpSpPr>
          <a:xfrm>
            <a:off x="8716756" y="2355273"/>
            <a:ext cx="229767" cy="229767"/>
            <a:chOff x="4234914" y="2134263"/>
            <a:chExt cx="665935" cy="668719"/>
          </a:xfrm>
        </p:grpSpPr>
        <p:sp>
          <p:nvSpPr>
            <p:cNvPr id="198" name="楕円 197"/>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99" name="フリーフォーム 198"/>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01" name="グループ化 200"/>
          <p:cNvGrpSpPr>
            <a:grpSpLocks/>
          </p:cNvGrpSpPr>
          <p:nvPr/>
        </p:nvGrpSpPr>
        <p:grpSpPr>
          <a:xfrm>
            <a:off x="3668816" y="2360802"/>
            <a:ext cx="229767" cy="229767"/>
            <a:chOff x="4234914" y="2134263"/>
            <a:chExt cx="665935" cy="668719"/>
          </a:xfrm>
        </p:grpSpPr>
        <p:sp>
          <p:nvSpPr>
            <p:cNvPr id="202" name="楕円 201"/>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03" name="フリーフォーム 202"/>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04" name="グループ化 203"/>
          <p:cNvGrpSpPr/>
          <p:nvPr/>
        </p:nvGrpSpPr>
        <p:grpSpPr>
          <a:xfrm>
            <a:off x="1909423" y="2312487"/>
            <a:ext cx="279169" cy="275089"/>
            <a:chOff x="93443" y="1883892"/>
            <a:chExt cx="279169" cy="275089"/>
          </a:xfrm>
        </p:grpSpPr>
        <p:grpSp>
          <p:nvGrpSpPr>
            <p:cNvPr id="205" name="グループ化 204"/>
            <p:cNvGrpSpPr/>
            <p:nvPr/>
          </p:nvGrpSpPr>
          <p:grpSpPr>
            <a:xfrm>
              <a:off x="93443" y="1938753"/>
              <a:ext cx="220013" cy="220228"/>
              <a:chOff x="3286729" y="2128421"/>
              <a:chExt cx="678044" cy="678705"/>
            </a:xfrm>
          </p:grpSpPr>
          <p:sp>
            <p:nvSpPr>
              <p:cNvPr id="209" name="楕円 208"/>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10" name="楕円 209"/>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11" name="フリーフォーム 21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206" name="楕円 205"/>
            <p:cNvSpPr/>
            <p:nvPr/>
          </p:nvSpPr>
          <p:spPr bwMode="auto">
            <a:xfrm>
              <a:off x="128507" y="2039975"/>
              <a:ext cx="143820" cy="88510"/>
            </a:xfrm>
            <a:prstGeom prst="ellipse">
              <a:avLst/>
            </a:prstGeom>
            <a:ln w="3175">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207" name="直線コネクタ 206"/>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08" name="フリーフォーム 207"/>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12" name="グループ化 211"/>
          <p:cNvGrpSpPr/>
          <p:nvPr/>
        </p:nvGrpSpPr>
        <p:grpSpPr>
          <a:xfrm>
            <a:off x="2232005" y="2312886"/>
            <a:ext cx="279169" cy="275089"/>
            <a:chOff x="93443" y="1883892"/>
            <a:chExt cx="279169" cy="275089"/>
          </a:xfrm>
        </p:grpSpPr>
        <p:grpSp>
          <p:nvGrpSpPr>
            <p:cNvPr id="213" name="グループ化 212"/>
            <p:cNvGrpSpPr/>
            <p:nvPr/>
          </p:nvGrpSpPr>
          <p:grpSpPr>
            <a:xfrm>
              <a:off x="93443" y="1938753"/>
              <a:ext cx="220013" cy="220228"/>
              <a:chOff x="3286729" y="2128421"/>
              <a:chExt cx="678044" cy="678705"/>
            </a:xfrm>
          </p:grpSpPr>
          <p:sp>
            <p:nvSpPr>
              <p:cNvPr id="217" name="楕円 216"/>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18" name="楕円 217"/>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19" name="フリーフォーム 21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214" name="楕円 213"/>
            <p:cNvSpPr/>
            <p:nvPr/>
          </p:nvSpPr>
          <p:spPr bwMode="auto">
            <a:xfrm>
              <a:off x="128507" y="2039975"/>
              <a:ext cx="143820" cy="88510"/>
            </a:xfrm>
            <a:prstGeom prst="ellipse">
              <a:avLst/>
            </a:prstGeom>
            <a:ln w="3175">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215" name="直線コネクタ 214"/>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16" name="フリーフォーム 215"/>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p:spPr>
          <p:txBody>
            <a:bodyPr vert="horz" wrap="square" lIns="91440" tIns="45720" rIns="91440" bIns="45720" numCol="1" anchor="t" anchorCtr="0" compatLnSpc="1">
              <a:prstTxWarp prst="textNoShape">
                <a:avLst/>
              </a:prstTxWarp>
              <a:noAutofit/>
            </a:bodyPr>
            <a:lstStyle/>
            <a:p>
              <a:endParaRPr lang="ja-JP" altLang="en-US"/>
            </a:p>
          </p:txBody>
        </p:sp>
      </p:grpSp>
      <p:sp>
        <p:nvSpPr>
          <p:cNvPr id="220" name="正方形/長方形 219"/>
          <p:cNvSpPr/>
          <p:nvPr/>
        </p:nvSpPr>
        <p:spPr bwMode="auto">
          <a:xfrm>
            <a:off x="5791228" y="1331931"/>
            <a:ext cx="1072808" cy="1362755"/>
          </a:xfrm>
          <a:prstGeom prst="rect">
            <a:avLst/>
          </a:prstGeom>
          <a:solidFill>
            <a:schemeClr val="accent2">
              <a:lumMod val="40000"/>
              <a:lumOff val="60000"/>
              <a:alpha val="30000"/>
            </a:schemeClr>
          </a:solidFill>
          <a:ln w="57150">
            <a:solidFill>
              <a:srgbClr val="FF0000"/>
            </a:solidFill>
          </a:ln>
          <a:effectLst>
            <a:outerShdw blurRad="63500" sx="102000" sy="102000" algn="ctr" rotWithShape="0">
              <a:prstClr val="black">
                <a:alpha val="40000"/>
              </a:prstClr>
            </a:outerShd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grpSp>
        <p:nvGrpSpPr>
          <p:cNvPr id="242" name="グループ化 241"/>
          <p:cNvGrpSpPr>
            <a:grpSpLocks/>
          </p:cNvGrpSpPr>
          <p:nvPr/>
        </p:nvGrpSpPr>
        <p:grpSpPr>
          <a:xfrm>
            <a:off x="4023017" y="2363912"/>
            <a:ext cx="229767" cy="229767"/>
            <a:chOff x="4234914" y="2134263"/>
            <a:chExt cx="665935" cy="668719"/>
          </a:xfrm>
        </p:grpSpPr>
        <p:sp>
          <p:nvSpPr>
            <p:cNvPr id="243" name="楕円 242"/>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44" name="フリーフォーム 243"/>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45" name="グループ化 244"/>
          <p:cNvGrpSpPr>
            <a:grpSpLocks/>
          </p:cNvGrpSpPr>
          <p:nvPr/>
        </p:nvGrpSpPr>
        <p:grpSpPr>
          <a:xfrm>
            <a:off x="4367760" y="2362706"/>
            <a:ext cx="229767" cy="229767"/>
            <a:chOff x="4234914" y="2134263"/>
            <a:chExt cx="665935" cy="668719"/>
          </a:xfrm>
        </p:grpSpPr>
        <p:sp>
          <p:nvSpPr>
            <p:cNvPr id="246" name="楕円 245"/>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47" name="フリーフォーム 246"/>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25" name="グループ化 224"/>
          <p:cNvGrpSpPr/>
          <p:nvPr/>
        </p:nvGrpSpPr>
        <p:grpSpPr>
          <a:xfrm>
            <a:off x="4871830" y="913444"/>
            <a:ext cx="4207239" cy="336164"/>
            <a:chOff x="4871830" y="913444"/>
            <a:chExt cx="4207239" cy="336164"/>
          </a:xfrm>
        </p:grpSpPr>
        <p:sp>
          <p:nvSpPr>
            <p:cNvPr id="227" name="テキスト ボックス 226"/>
            <p:cNvSpPr txBox="1"/>
            <p:nvPr/>
          </p:nvSpPr>
          <p:spPr>
            <a:xfrm>
              <a:off x="5772856" y="940238"/>
              <a:ext cx="748923" cy="261610"/>
            </a:xfrm>
            <a:prstGeom prst="rect">
              <a:avLst/>
            </a:prstGeom>
            <a:noFill/>
          </p:spPr>
          <p:txBody>
            <a:bodyPr wrap="none" rtlCol="0">
              <a:spAutoFit/>
            </a:bodyPr>
            <a:lstStyle/>
            <a:p>
              <a:r>
                <a:rPr lang="ja-JP" altLang="en-US" sz="1100" dirty="0"/>
                <a:t>変化なし</a:t>
              </a:r>
              <a:endParaRPr kumimoji="1" lang="ja-JP" altLang="en-US" sz="1100" dirty="0"/>
            </a:p>
          </p:txBody>
        </p:sp>
        <p:sp>
          <p:nvSpPr>
            <p:cNvPr id="228" name="テキスト ボックス 227"/>
            <p:cNvSpPr txBox="1"/>
            <p:nvPr/>
          </p:nvSpPr>
          <p:spPr>
            <a:xfrm>
              <a:off x="6807974" y="938016"/>
              <a:ext cx="466794" cy="261610"/>
            </a:xfrm>
            <a:prstGeom prst="rect">
              <a:avLst/>
            </a:prstGeom>
            <a:noFill/>
          </p:spPr>
          <p:txBody>
            <a:bodyPr wrap="none" rtlCol="0">
              <a:spAutoFit/>
            </a:bodyPr>
            <a:lstStyle/>
            <a:p>
              <a:r>
                <a:rPr lang="ja-JP" altLang="en-US" sz="1100" dirty="0"/>
                <a:t>改善</a:t>
              </a:r>
              <a:endParaRPr kumimoji="1" lang="ja-JP" altLang="en-US" sz="1100" dirty="0"/>
            </a:p>
          </p:txBody>
        </p:sp>
        <p:sp>
          <p:nvSpPr>
            <p:cNvPr id="229" name="テキスト ボックス 228"/>
            <p:cNvSpPr txBox="1"/>
            <p:nvPr/>
          </p:nvSpPr>
          <p:spPr>
            <a:xfrm>
              <a:off x="7624825" y="937863"/>
              <a:ext cx="1454244" cy="261610"/>
            </a:xfrm>
            <a:prstGeom prst="rect">
              <a:avLst/>
            </a:prstGeom>
            <a:noFill/>
          </p:spPr>
          <p:txBody>
            <a:bodyPr wrap="none" rtlCol="0">
              <a:spAutoFit/>
            </a:bodyPr>
            <a:lstStyle/>
            <a:p>
              <a:r>
                <a:rPr kumimoji="1" lang="ja-JP" altLang="en-US" sz="1100" dirty="0"/>
                <a:t>追加の検討項目あり</a:t>
              </a:r>
            </a:p>
          </p:txBody>
        </p:sp>
        <p:sp>
          <p:nvSpPr>
            <p:cNvPr id="230" name="テキスト ボックス 229"/>
            <p:cNvSpPr txBox="1"/>
            <p:nvPr/>
          </p:nvSpPr>
          <p:spPr>
            <a:xfrm>
              <a:off x="4871830" y="941831"/>
              <a:ext cx="723275" cy="307777"/>
            </a:xfrm>
            <a:prstGeom prst="rect">
              <a:avLst/>
            </a:prstGeom>
            <a:noFill/>
          </p:spPr>
          <p:txBody>
            <a:bodyPr wrap="none" rtlCol="0">
              <a:spAutoFit/>
            </a:bodyPr>
            <a:lstStyle/>
            <a:p>
              <a:r>
                <a:rPr lang="ja-JP" altLang="en-US" sz="1400" b="1" dirty="0"/>
                <a:t>凡例：</a:t>
              </a:r>
              <a:endParaRPr kumimoji="1" lang="ja-JP" altLang="en-US" sz="1400" b="1" dirty="0"/>
            </a:p>
          </p:txBody>
        </p:sp>
        <p:grpSp>
          <p:nvGrpSpPr>
            <p:cNvPr id="231" name="グループ化 230"/>
            <p:cNvGrpSpPr>
              <a:grpSpLocks/>
            </p:cNvGrpSpPr>
            <p:nvPr/>
          </p:nvGrpSpPr>
          <p:grpSpPr>
            <a:xfrm>
              <a:off x="6600070" y="942833"/>
              <a:ext cx="229767" cy="229767"/>
              <a:chOff x="3051411" y="2134263"/>
              <a:chExt cx="665935" cy="668719"/>
            </a:xfrm>
          </p:grpSpPr>
          <p:sp>
            <p:nvSpPr>
              <p:cNvPr id="250" name="楕円 249"/>
              <p:cNvSpPr/>
              <p:nvPr/>
            </p:nvSpPr>
            <p:spPr bwMode="auto">
              <a:xfrm>
                <a:off x="3082826"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51" name="フリーフォーム 250"/>
              <p:cNvSpPr>
                <a:spLocks noChangeAspect="1"/>
              </p:cNvSpPr>
              <p:nvPr/>
            </p:nvSpPr>
            <p:spPr bwMode="gray">
              <a:xfrm>
                <a:off x="3051411" y="2134263"/>
                <a:ext cx="665935" cy="667252"/>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32" name="グループ化 231"/>
            <p:cNvGrpSpPr/>
            <p:nvPr/>
          </p:nvGrpSpPr>
          <p:grpSpPr>
            <a:xfrm>
              <a:off x="5587947" y="945895"/>
              <a:ext cx="220013" cy="220228"/>
              <a:chOff x="2028283" y="2128421"/>
              <a:chExt cx="678044" cy="678705"/>
            </a:xfrm>
          </p:grpSpPr>
          <p:sp>
            <p:nvSpPr>
              <p:cNvPr id="241" name="楕円 240"/>
              <p:cNvSpPr/>
              <p:nvPr/>
            </p:nvSpPr>
            <p:spPr bwMode="auto">
              <a:xfrm>
                <a:off x="2093451" y="21388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48" name="楕円 247"/>
              <p:cNvSpPr/>
              <p:nvPr/>
            </p:nvSpPr>
            <p:spPr bwMode="auto">
              <a:xfrm>
                <a:off x="2093451" y="21467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49" name="フリーフォーム 248"/>
              <p:cNvSpPr>
                <a:spLocks noChangeAspect="1"/>
              </p:cNvSpPr>
              <p:nvPr/>
            </p:nvSpPr>
            <p:spPr bwMode="gray">
              <a:xfrm>
                <a:off x="2028283"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33" name="グループ化 232"/>
            <p:cNvGrpSpPr/>
            <p:nvPr/>
          </p:nvGrpSpPr>
          <p:grpSpPr>
            <a:xfrm>
              <a:off x="7401051" y="913444"/>
              <a:ext cx="279169" cy="275089"/>
              <a:chOff x="93443" y="1883892"/>
              <a:chExt cx="279169" cy="275089"/>
            </a:xfrm>
          </p:grpSpPr>
          <p:grpSp>
            <p:nvGrpSpPr>
              <p:cNvPr id="234" name="グループ化 233"/>
              <p:cNvGrpSpPr/>
              <p:nvPr/>
            </p:nvGrpSpPr>
            <p:grpSpPr>
              <a:xfrm>
                <a:off x="93443" y="1938753"/>
                <a:ext cx="220013" cy="220228"/>
                <a:chOff x="3286729" y="2128421"/>
                <a:chExt cx="678044" cy="678705"/>
              </a:xfrm>
            </p:grpSpPr>
            <p:sp>
              <p:nvSpPr>
                <p:cNvPr id="238" name="楕円 237"/>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39" name="楕円 238"/>
                <p:cNvSpPr/>
                <p:nvPr/>
              </p:nvSpPr>
              <p:spPr bwMode="auto">
                <a:xfrm>
                  <a:off x="3317757" y="21467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40" name="フリーフォーム 23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235" name="楕円 234"/>
              <p:cNvSpPr/>
              <p:nvPr/>
            </p:nvSpPr>
            <p:spPr bwMode="auto">
              <a:xfrm>
                <a:off x="128507" y="2039975"/>
                <a:ext cx="143820" cy="88510"/>
              </a:xfrm>
              <a:prstGeom prst="ellipse">
                <a:avLst/>
              </a:prstGeom>
              <a:ln w="3175">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236" name="直線コネクタ 235"/>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37" name="フリーフォーム 236"/>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p:spPr>
            <p:txBody>
              <a:bodyPr vert="horz" wrap="square" lIns="91440" tIns="45720" rIns="91440" bIns="45720" numCol="1" anchor="t" anchorCtr="0" compatLnSpc="1">
                <a:prstTxWarp prst="textNoShape">
                  <a:avLst/>
                </a:prstTxWarp>
                <a:noAutofit/>
              </a:bodyPr>
              <a:lstStyle/>
              <a:p>
                <a:endParaRPr lang="ja-JP" altLang="en-US"/>
              </a:p>
            </p:txBody>
          </p:sp>
        </p:grpSp>
      </p:grpSp>
    </p:spTree>
    <p:extLst>
      <p:ext uri="{BB962C8B-B14F-4D97-AF65-F5344CB8AC3E}">
        <p14:creationId xmlns:p14="http://schemas.microsoft.com/office/powerpoint/2010/main" val="12699762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テスト</a:t>
            </a:r>
            <a:endParaRPr kumimoji="1" lang="ja-JP" altLang="en-US" dirty="0"/>
          </a:p>
        </p:txBody>
      </p:sp>
      <p:sp>
        <p:nvSpPr>
          <p:cNvPr id="3" name="コンテンツ プレースホルダー 2"/>
          <p:cNvSpPr>
            <a:spLocks noGrp="1"/>
          </p:cNvSpPr>
          <p:nvPr>
            <p:ph sz="quarter" idx="10"/>
          </p:nvPr>
        </p:nvSpPr>
        <p:spPr/>
        <p:txBody>
          <a:bodyPr/>
          <a:lstStyle/>
          <a:p>
            <a:r>
              <a:rPr lang="ja-JP" altLang="en-US" sz="2400" b="1" dirty="0"/>
              <a:t>フェーズにおける</a:t>
            </a:r>
            <a:r>
              <a:rPr lang="en-US" altLang="ja-JP" sz="2400" b="1" dirty="0"/>
              <a:t>QCD</a:t>
            </a:r>
            <a:r>
              <a:rPr lang="ja-JP" altLang="en-US" sz="2400" b="1" dirty="0"/>
              <a:t>の変化</a:t>
            </a:r>
            <a:endParaRPr lang="en-US" altLang="ja-JP" b="1" dirty="0"/>
          </a:p>
          <a:p>
            <a:pPr lvl="1"/>
            <a:endParaRPr lang="en-US" altLang="ja-JP" sz="2000" b="1" dirty="0"/>
          </a:p>
          <a:p>
            <a:pPr lvl="1"/>
            <a:endParaRPr lang="en-US" altLang="ja-JP" sz="2000" b="1" dirty="0"/>
          </a:p>
          <a:p>
            <a:pPr lvl="1"/>
            <a:endParaRPr lang="en-US" altLang="ja-JP" sz="2000" b="1" dirty="0"/>
          </a:p>
          <a:p>
            <a:pPr marL="180000" lvl="1" indent="0">
              <a:buNone/>
            </a:pPr>
            <a:endParaRPr lang="en-US" altLang="ja-JP" sz="1200" b="1" dirty="0"/>
          </a:p>
          <a:p>
            <a:pPr marL="180000" lvl="1" indent="0">
              <a:buNone/>
            </a:pPr>
            <a:endParaRPr lang="en-US" altLang="ja-JP" sz="800" b="1" dirty="0"/>
          </a:p>
          <a:p>
            <a:r>
              <a:rPr lang="ja-JP" altLang="en-US" sz="2400" b="1" dirty="0"/>
              <a:t>プロセスと成果物の変化</a:t>
            </a:r>
            <a:endParaRPr lang="ja-JP" altLang="en-US" sz="2400" dirty="0"/>
          </a:p>
        </p:txBody>
      </p:sp>
      <p:graphicFrame>
        <p:nvGraphicFramePr>
          <p:cNvPr id="200" name="表 199"/>
          <p:cNvGraphicFramePr>
            <a:graphicFrameLocks noGrp="1"/>
          </p:cNvGraphicFramePr>
          <p:nvPr/>
        </p:nvGraphicFramePr>
        <p:xfrm>
          <a:off x="383345" y="3285420"/>
          <a:ext cx="8593055" cy="3168000"/>
        </p:xfrm>
        <a:graphic>
          <a:graphicData uri="http://schemas.openxmlformats.org/drawingml/2006/table">
            <a:tbl>
              <a:tblPr firstRow="1" bandRow="1">
                <a:tableStyleId>{2D5ABB26-0587-4C30-8999-92F81FD0307C}</a:tableStyleId>
              </a:tblPr>
              <a:tblGrid>
                <a:gridCol w="396240">
                  <a:extLst>
                    <a:ext uri="{9D8B030D-6E8A-4147-A177-3AD203B41FA5}">
                      <a16:colId xmlns:a16="http://schemas.microsoft.com/office/drawing/2014/main" val="2722025018"/>
                    </a:ext>
                  </a:extLst>
                </a:gridCol>
                <a:gridCol w="396240">
                  <a:extLst>
                    <a:ext uri="{9D8B030D-6E8A-4147-A177-3AD203B41FA5}">
                      <a16:colId xmlns:a16="http://schemas.microsoft.com/office/drawing/2014/main" val="2106001937"/>
                    </a:ext>
                  </a:extLst>
                </a:gridCol>
                <a:gridCol w="7800575">
                  <a:extLst>
                    <a:ext uri="{9D8B030D-6E8A-4147-A177-3AD203B41FA5}">
                      <a16:colId xmlns:a16="http://schemas.microsoft.com/office/drawing/2014/main" val="863483973"/>
                    </a:ext>
                  </a:extLst>
                </a:gridCol>
              </a:tblGrid>
              <a:tr h="864000">
                <a:tc rowSpan="2">
                  <a:txBody>
                    <a:bodyPr/>
                    <a:lstStyle/>
                    <a:p>
                      <a:pPr algn="ctr"/>
                      <a:r>
                        <a:rPr kumimoji="1" lang="ja-JP" altLang="en-US" sz="1400" b="1" dirty="0"/>
                        <a:t>自動化前</a:t>
                      </a:r>
                    </a:p>
                  </a:txBody>
                  <a:tcPr vert="eaVert" anchor="ctr">
                    <a:lnL>
                      <a:noFill/>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400" b="1" dirty="0"/>
                        <a:t>プロセス</a:t>
                      </a:r>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3514920171"/>
                  </a:ext>
                </a:extLst>
              </a:tr>
              <a:tr h="720000">
                <a:tc vMerge="1">
                  <a:txBody>
                    <a:bodyPr/>
                    <a:lstStyle/>
                    <a:p>
                      <a:endParaRPr kumimoji="1" lang="ja-JP" altLang="en-US" sz="1600" b="1" dirty="0"/>
                    </a:p>
                  </a:txBody>
                  <a:tcPr>
                    <a:lnL>
                      <a:noFill/>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400" b="1" dirty="0"/>
                        <a:t>成果物</a:t>
                      </a:r>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4067920"/>
                  </a:ext>
                </a:extLst>
              </a:tr>
              <a:tr h="864000">
                <a:tc rowSpan="2">
                  <a:txBody>
                    <a:bodyPr/>
                    <a:lstStyle/>
                    <a:p>
                      <a:pPr algn="ctr"/>
                      <a:r>
                        <a:rPr kumimoji="1" lang="ja-JP" altLang="en-US" sz="1400" b="1" dirty="0"/>
                        <a:t>自動化後</a:t>
                      </a:r>
                    </a:p>
                  </a:txBody>
                  <a:tcPr vert="eaVert" anchor="ctr">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kumimoji="1" lang="ja-JP" altLang="en-US" sz="1400" b="1" dirty="0"/>
                        <a:t>プロセス</a:t>
                      </a:r>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2716321206"/>
                  </a:ext>
                </a:extLst>
              </a:tr>
              <a:tr h="720000">
                <a:tc vMerge="1">
                  <a:txBody>
                    <a:bodyPr/>
                    <a:lstStyle/>
                    <a:p>
                      <a:endParaRPr kumimoji="1" lang="ja-JP" altLang="en-US" sz="1600" b="1" dirty="0"/>
                    </a:p>
                  </a:txBody>
                  <a:tcPr>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kumimoji="1" lang="ja-JP" altLang="en-US" sz="1400" b="1" dirty="0"/>
                        <a:t>成果物</a:t>
                      </a:r>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375170"/>
                  </a:ext>
                </a:extLst>
              </a:tr>
            </a:tbl>
          </a:graphicData>
        </a:graphic>
      </p:graphicFrame>
      <p:sp>
        <p:nvSpPr>
          <p:cNvPr id="226" name="角丸四角形 225"/>
          <p:cNvSpPr/>
          <p:nvPr/>
        </p:nvSpPr>
        <p:spPr bwMode="auto">
          <a:xfrm>
            <a:off x="9226557" y="1340710"/>
            <a:ext cx="2724793" cy="5112477"/>
          </a:xfrm>
          <a:prstGeom prst="roundRect">
            <a:avLst>
              <a:gd name="adj" fmla="val 6773"/>
            </a:avLst>
          </a:prstGeom>
          <a:solidFill>
            <a:schemeClr val="bg1">
              <a:lumMod val="95000"/>
            </a:schemeClr>
          </a:solidFill>
          <a:ln w="12700">
            <a:solidFill>
              <a:schemeClr val="bg1">
                <a:lumMod val="85000"/>
              </a:schemeClr>
            </a:solidFill>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ja-JP" altLang="en-US" dirty="0">
                <a:latin typeface="+mn-ea"/>
              </a:rPr>
              <a:t>本書は構築の自動化に焦点を当てているため、テスト自動化は範囲外とする。</a:t>
            </a:r>
            <a:endParaRPr lang="en-US" altLang="ja-JP" dirty="0">
              <a:latin typeface="+mn-ea"/>
            </a:endParaRPr>
          </a:p>
          <a:p>
            <a:endParaRPr kumimoji="1" lang="en-US" altLang="ja-JP" dirty="0">
              <a:latin typeface="+mn-ea"/>
            </a:endParaRPr>
          </a:p>
          <a:p>
            <a:r>
              <a:rPr lang="ja-JP" altLang="en-US" dirty="0">
                <a:latin typeface="+mn-ea"/>
              </a:rPr>
              <a:t>テストの自動化を実施する場合は、</a:t>
            </a:r>
            <a:r>
              <a:rPr lang="en-US" altLang="ja-JP" dirty="0">
                <a:latin typeface="+mn-ea"/>
              </a:rPr>
              <a:t>QCD</a:t>
            </a:r>
            <a:r>
              <a:rPr lang="ja-JP" altLang="en-US" dirty="0">
                <a:latin typeface="+mn-ea"/>
              </a:rPr>
              <a:t>およびプロセスの変化が発生する。</a:t>
            </a:r>
            <a:endParaRPr kumimoji="1" lang="en-US" altLang="ja-JP" dirty="0">
              <a:latin typeface="+mn-ea"/>
            </a:endParaRPr>
          </a:p>
        </p:txBody>
      </p:sp>
      <p:sp>
        <p:nvSpPr>
          <p:cNvPr id="4" name="テキスト ボックス 3"/>
          <p:cNvSpPr txBox="1"/>
          <p:nvPr/>
        </p:nvSpPr>
        <p:spPr>
          <a:xfrm>
            <a:off x="9187934" y="1013899"/>
            <a:ext cx="697627" cy="400110"/>
          </a:xfrm>
          <a:prstGeom prst="rect">
            <a:avLst/>
          </a:prstGeom>
          <a:noFill/>
        </p:spPr>
        <p:txBody>
          <a:bodyPr wrap="none" rtlCol="0">
            <a:spAutoFit/>
          </a:bodyPr>
          <a:lstStyle/>
          <a:p>
            <a:r>
              <a:rPr lang="ja-JP" altLang="en-US" sz="2000" b="1" dirty="0"/>
              <a:t>解説</a:t>
            </a:r>
            <a:endParaRPr kumimoji="1" lang="ja-JP" altLang="en-US" sz="2000" b="1" dirty="0"/>
          </a:p>
        </p:txBody>
      </p:sp>
      <p:grpSp>
        <p:nvGrpSpPr>
          <p:cNvPr id="284" name="グループ化 283"/>
          <p:cNvGrpSpPr/>
          <p:nvPr/>
        </p:nvGrpSpPr>
        <p:grpSpPr>
          <a:xfrm>
            <a:off x="3296582" y="3284980"/>
            <a:ext cx="1809222" cy="1194124"/>
            <a:chOff x="5884207" y="4971256"/>
            <a:chExt cx="1809222" cy="1194124"/>
          </a:xfrm>
        </p:grpSpPr>
        <p:grpSp>
          <p:nvGrpSpPr>
            <p:cNvPr id="285" name="グループ化 284"/>
            <p:cNvGrpSpPr/>
            <p:nvPr/>
          </p:nvGrpSpPr>
          <p:grpSpPr>
            <a:xfrm>
              <a:off x="5931768" y="5202599"/>
              <a:ext cx="1761661" cy="962781"/>
              <a:chOff x="3575650" y="3645030"/>
              <a:chExt cx="1761661" cy="962781"/>
            </a:xfrm>
          </p:grpSpPr>
          <p:cxnSp>
            <p:nvCxnSpPr>
              <p:cNvPr id="287" name="直線矢印コネクタ 286"/>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292" name="グループ化 291"/>
              <p:cNvGrpSpPr/>
              <p:nvPr/>
            </p:nvGrpSpPr>
            <p:grpSpPr>
              <a:xfrm>
                <a:off x="3575650" y="3645030"/>
                <a:ext cx="1441011" cy="962781"/>
                <a:chOff x="3859824" y="3656220"/>
                <a:chExt cx="1441011" cy="962781"/>
              </a:xfrm>
            </p:grpSpPr>
            <p:sp>
              <p:nvSpPr>
                <p:cNvPr id="293" name="角丸四角形 292"/>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a:t>テスト設計書の作成</a:t>
                  </a:r>
                </a:p>
              </p:txBody>
            </p:sp>
            <p:sp>
              <p:nvSpPr>
                <p:cNvPr id="294" name="テキスト ボックス 293"/>
                <p:cNvSpPr txBox="1"/>
                <p:nvPr/>
              </p:nvSpPr>
              <p:spPr>
                <a:xfrm>
                  <a:off x="3859882" y="4342002"/>
                  <a:ext cx="1261884" cy="276999"/>
                </a:xfrm>
                <a:prstGeom prst="rect">
                  <a:avLst/>
                </a:prstGeom>
                <a:noFill/>
              </p:spPr>
              <p:txBody>
                <a:bodyPr wrap="none" rtlCol="0">
                  <a:spAutoFit/>
                </a:bodyPr>
                <a:lstStyle/>
                <a:p>
                  <a:r>
                    <a:rPr kumimoji="1" lang="ja-JP" altLang="en-US" sz="1200" b="1" dirty="0"/>
                    <a:t>・</a:t>
                  </a:r>
                  <a:r>
                    <a:rPr lang="ja-JP" altLang="en-US" sz="1200" b="1" dirty="0"/>
                    <a:t>テスト設計書</a:t>
                  </a:r>
                  <a:endParaRPr kumimoji="1" lang="ja-JP" altLang="en-US" sz="1200" b="1" dirty="0"/>
                </a:p>
              </p:txBody>
            </p:sp>
          </p:grpSp>
        </p:grpSp>
        <p:sp>
          <p:nvSpPr>
            <p:cNvPr id="286" name="テキスト ボックス 285"/>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cxnSp>
        <p:nvCxnSpPr>
          <p:cNvPr id="445" name="直線矢印コネクタ 444"/>
          <p:cNvCxnSpPr/>
          <p:nvPr/>
        </p:nvCxnSpPr>
        <p:spPr bwMode="auto">
          <a:xfrm>
            <a:off x="2999570" y="3756899"/>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46" name="グループ化 445"/>
          <p:cNvGrpSpPr/>
          <p:nvPr/>
        </p:nvGrpSpPr>
        <p:grpSpPr>
          <a:xfrm>
            <a:off x="5168842" y="3284980"/>
            <a:ext cx="1809222" cy="1194124"/>
            <a:chOff x="5884207" y="4971256"/>
            <a:chExt cx="1809222" cy="1194124"/>
          </a:xfrm>
        </p:grpSpPr>
        <p:grpSp>
          <p:nvGrpSpPr>
            <p:cNvPr id="447" name="グループ化 446"/>
            <p:cNvGrpSpPr/>
            <p:nvPr/>
          </p:nvGrpSpPr>
          <p:grpSpPr>
            <a:xfrm>
              <a:off x="5931768" y="5202599"/>
              <a:ext cx="1761661" cy="962781"/>
              <a:chOff x="3575650" y="3645030"/>
              <a:chExt cx="1761661" cy="962781"/>
            </a:xfrm>
          </p:grpSpPr>
          <p:cxnSp>
            <p:nvCxnSpPr>
              <p:cNvPr id="449" name="直線矢印コネクタ 448"/>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50" name="グループ化 449"/>
              <p:cNvGrpSpPr/>
              <p:nvPr/>
            </p:nvGrpSpPr>
            <p:grpSpPr>
              <a:xfrm>
                <a:off x="3575650" y="3645030"/>
                <a:ext cx="1441011" cy="962781"/>
                <a:chOff x="3859824" y="3656220"/>
                <a:chExt cx="1441011" cy="962781"/>
              </a:xfrm>
            </p:grpSpPr>
            <p:sp>
              <p:nvSpPr>
                <p:cNvPr id="451" name="角丸四角形 450"/>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a:t>テストの実施</a:t>
                  </a:r>
                </a:p>
              </p:txBody>
            </p:sp>
            <p:sp>
              <p:nvSpPr>
                <p:cNvPr id="452" name="テキスト ボックス 451"/>
                <p:cNvSpPr txBox="1"/>
                <p:nvPr/>
              </p:nvSpPr>
              <p:spPr>
                <a:xfrm>
                  <a:off x="3859882" y="4342002"/>
                  <a:ext cx="1107996" cy="276999"/>
                </a:xfrm>
                <a:prstGeom prst="rect">
                  <a:avLst/>
                </a:prstGeom>
                <a:noFill/>
              </p:spPr>
              <p:txBody>
                <a:bodyPr wrap="none" rtlCol="0">
                  <a:spAutoFit/>
                </a:bodyPr>
                <a:lstStyle/>
                <a:p>
                  <a:r>
                    <a:rPr kumimoji="1" lang="ja-JP" altLang="en-US" sz="1200" b="1" dirty="0"/>
                    <a:t>・テスト結果</a:t>
                  </a:r>
                </a:p>
              </p:txBody>
            </p:sp>
          </p:grpSp>
        </p:grpSp>
        <p:sp>
          <p:nvSpPr>
            <p:cNvPr id="448" name="テキスト ボックス 447"/>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grpSp>
        <p:nvGrpSpPr>
          <p:cNvPr id="5" name="グループ化 4"/>
          <p:cNvGrpSpPr/>
          <p:nvPr/>
        </p:nvGrpSpPr>
        <p:grpSpPr>
          <a:xfrm>
            <a:off x="4325935" y="2900916"/>
            <a:ext cx="4650465" cy="307777"/>
            <a:chOff x="4295750" y="2857879"/>
            <a:chExt cx="4650465" cy="307777"/>
          </a:xfrm>
        </p:grpSpPr>
        <p:grpSp>
          <p:nvGrpSpPr>
            <p:cNvPr id="143" name="グループ化 142"/>
            <p:cNvGrpSpPr/>
            <p:nvPr/>
          </p:nvGrpSpPr>
          <p:grpSpPr>
            <a:xfrm>
              <a:off x="4854842" y="2868149"/>
              <a:ext cx="1123035" cy="261610"/>
              <a:chOff x="4151730" y="5154945"/>
              <a:chExt cx="1123035" cy="261610"/>
            </a:xfrm>
          </p:grpSpPr>
          <p:sp>
            <p:nvSpPr>
              <p:cNvPr id="144" name="テキスト ボックス 143"/>
              <p:cNvSpPr txBox="1"/>
              <p:nvPr/>
            </p:nvSpPr>
            <p:spPr>
              <a:xfrm>
                <a:off x="4151730" y="5154945"/>
                <a:ext cx="748923" cy="261610"/>
              </a:xfrm>
              <a:prstGeom prst="rect">
                <a:avLst/>
              </a:prstGeom>
              <a:noFill/>
            </p:spPr>
            <p:txBody>
              <a:bodyPr wrap="none" rtlCol="0">
                <a:spAutoFit/>
              </a:bodyPr>
              <a:lstStyle/>
              <a:p>
                <a:r>
                  <a:rPr lang="ja-JP" altLang="en-US" sz="1100" dirty="0"/>
                  <a:t>変更なし</a:t>
                </a:r>
                <a:endParaRPr kumimoji="1" lang="ja-JP" altLang="en-US" sz="1100" dirty="0"/>
              </a:p>
            </p:txBody>
          </p:sp>
          <p:sp>
            <p:nvSpPr>
              <p:cNvPr id="145" name="角丸四角形 144"/>
              <p:cNvSpPr/>
              <p:nvPr/>
            </p:nvSpPr>
            <p:spPr bwMode="auto">
              <a:xfrm>
                <a:off x="4842765" y="5170997"/>
                <a:ext cx="432000" cy="196592"/>
              </a:xfrm>
              <a:prstGeom prst="roundRect">
                <a:avLst/>
              </a:prstGeom>
              <a:solidFill>
                <a:schemeClr val="bg1"/>
              </a:solidFill>
              <a:ln w="25400" cap="flat" cmpd="sng" algn="ctr">
                <a:solidFill>
                  <a:schemeClr val="tx1"/>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t>作業名</a:t>
                </a:r>
              </a:p>
            </p:txBody>
          </p:sp>
        </p:grpSp>
        <p:grpSp>
          <p:nvGrpSpPr>
            <p:cNvPr id="146" name="グループ化 145"/>
            <p:cNvGrpSpPr/>
            <p:nvPr/>
          </p:nvGrpSpPr>
          <p:grpSpPr>
            <a:xfrm>
              <a:off x="6024776" y="2868149"/>
              <a:ext cx="1114500" cy="261610"/>
              <a:chOff x="4151730" y="5154945"/>
              <a:chExt cx="1114500" cy="261610"/>
            </a:xfrm>
          </p:grpSpPr>
          <p:sp>
            <p:nvSpPr>
              <p:cNvPr id="147" name="テキスト ボックス 146"/>
              <p:cNvSpPr txBox="1"/>
              <p:nvPr/>
            </p:nvSpPr>
            <p:spPr>
              <a:xfrm>
                <a:off x="4151730" y="5154945"/>
                <a:ext cx="748923" cy="261610"/>
              </a:xfrm>
              <a:prstGeom prst="rect">
                <a:avLst/>
              </a:prstGeom>
              <a:noFill/>
            </p:spPr>
            <p:txBody>
              <a:bodyPr wrap="none" rtlCol="0">
                <a:spAutoFit/>
              </a:bodyPr>
              <a:lstStyle/>
              <a:p>
                <a:r>
                  <a:rPr lang="ja-JP" altLang="en-US" sz="1100" dirty="0"/>
                  <a:t>変更あり</a:t>
                </a:r>
                <a:endParaRPr kumimoji="1" lang="ja-JP" altLang="en-US" sz="1100" dirty="0"/>
              </a:p>
            </p:txBody>
          </p:sp>
          <p:sp>
            <p:nvSpPr>
              <p:cNvPr id="148" name="角丸四角形 147"/>
              <p:cNvSpPr/>
              <p:nvPr/>
            </p:nvSpPr>
            <p:spPr bwMode="auto">
              <a:xfrm>
                <a:off x="4834230" y="5170997"/>
                <a:ext cx="432000" cy="196592"/>
              </a:xfrm>
              <a:prstGeom prst="roundRect">
                <a:avLst/>
              </a:prstGeom>
              <a:solidFill>
                <a:schemeClr val="accent3">
                  <a:lumMod val="10000"/>
                  <a:lumOff val="90000"/>
                </a:schemeClr>
              </a:solidFill>
              <a:ln w="25400" cap="flat" cmpd="sng" algn="ctr">
                <a:solidFill>
                  <a:schemeClr val="accent3">
                    <a:lumMod val="90000"/>
                    <a:lumOff val="10000"/>
                  </a:schemeClr>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solidFill>
                      <a:schemeClr val="accent3">
                        <a:lumMod val="90000"/>
                        <a:lumOff val="10000"/>
                      </a:schemeClr>
                    </a:solidFill>
                  </a:rPr>
                  <a:t>作業名</a:t>
                </a:r>
              </a:p>
            </p:txBody>
          </p:sp>
        </p:grpSp>
        <p:grpSp>
          <p:nvGrpSpPr>
            <p:cNvPr id="149" name="グループ化 148"/>
            <p:cNvGrpSpPr/>
            <p:nvPr/>
          </p:nvGrpSpPr>
          <p:grpSpPr>
            <a:xfrm>
              <a:off x="7184995" y="2871276"/>
              <a:ext cx="859625" cy="261610"/>
              <a:chOff x="4151730" y="5154945"/>
              <a:chExt cx="859625" cy="261610"/>
            </a:xfrm>
          </p:grpSpPr>
          <p:sp>
            <p:nvSpPr>
              <p:cNvPr id="150" name="テキスト ボックス 149"/>
              <p:cNvSpPr txBox="1"/>
              <p:nvPr/>
            </p:nvSpPr>
            <p:spPr>
              <a:xfrm>
                <a:off x="4151730" y="5154945"/>
                <a:ext cx="466794" cy="261610"/>
              </a:xfrm>
              <a:prstGeom prst="rect">
                <a:avLst/>
              </a:prstGeom>
              <a:noFill/>
            </p:spPr>
            <p:txBody>
              <a:bodyPr wrap="none" rtlCol="0">
                <a:spAutoFit/>
              </a:bodyPr>
              <a:lstStyle/>
              <a:p>
                <a:r>
                  <a:rPr lang="ja-JP" altLang="en-US" sz="1100" dirty="0"/>
                  <a:t>追加</a:t>
                </a:r>
                <a:endParaRPr kumimoji="1" lang="ja-JP" altLang="en-US" sz="1100" dirty="0"/>
              </a:p>
            </p:txBody>
          </p:sp>
          <p:sp>
            <p:nvSpPr>
              <p:cNvPr id="151" name="角丸四角形 150"/>
              <p:cNvSpPr/>
              <p:nvPr/>
            </p:nvSpPr>
            <p:spPr bwMode="auto">
              <a:xfrm>
                <a:off x="4579355" y="5170997"/>
                <a:ext cx="432000" cy="196592"/>
              </a:xfrm>
              <a:prstGeom prst="roundRect">
                <a:avLst/>
              </a:prstGeom>
              <a:solidFill>
                <a:schemeClr val="accent2">
                  <a:lumMod val="20000"/>
                  <a:lumOff val="80000"/>
                </a:schemeClr>
              </a:solidFill>
              <a:ln w="25400" cap="flat" cmpd="sng" algn="ctr">
                <a:solidFill>
                  <a:schemeClr val="accent2">
                    <a:lumMod val="75000"/>
                  </a:schemeClr>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solidFill>
                      <a:schemeClr val="accent2">
                        <a:lumMod val="75000"/>
                      </a:schemeClr>
                    </a:solidFill>
                  </a:rPr>
                  <a:t>作業名</a:t>
                </a:r>
              </a:p>
            </p:txBody>
          </p:sp>
        </p:grpSp>
        <p:grpSp>
          <p:nvGrpSpPr>
            <p:cNvPr id="152" name="グループ化 151"/>
            <p:cNvGrpSpPr/>
            <p:nvPr/>
          </p:nvGrpSpPr>
          <p:grpSpPr>
            <a:xfrm>
              <a:off x="8085849" y="2869897"/>
              <a:ext cx="860366" cy="261610"/>
              <a:chOff x="4151730" y="5154945"/>
              <a:chExt cx="860366" cy="261610"/>
            </a:xfrm>
          </p:grpSpPr>
          <p:sp>
            <p:nvSpPr>
              <p:cNvPr id="153" name="テキスト ボックス 152"/>
              <p:cNvSpPr txBox="1"/>
              <p:nvPr/>
            </p:nvSpPr>
            <p:spPr>
              <a:xfrm>
                <a:off x="4151730" y="5154945"/>
                <a:ext cx="466794" cy="261610"/>
              </a:xfrm>
              <a:prstGeom prst="rect">
                <a:avLst/>
              </a:prstGeom>
              <a:noFill/>
            </p:spPr>
            <p:txBody>
              <a:bodyPr wrap="none" rtlCol="0">
                <a:spAutoFit/>
              </a:bodyPr>
              <a:lstStyle/>
              <a:p>
                <a:r>
                  <a:rPr lang="ja-JP" altLang="en-US" sz="1100" dirty="0"/>
                  <a:t>消滅</a:t>
                </a:r>
                <a:endParaRPr kumimoji="1" lang="ja-JP" altLang="en-US" sz="1100" dirty="0"/>
              </a:p>
            </p:txBody>
          </p:sp>
          <p:sp>
            <p:nvSpPr>
              <p:cNvPr id="154" name="角丸四角形 153"/>
              <p:cNvSpPr/>
              <p:nvPr/>
            </p:nvSpPr>
            <p:spPr bwMode="auto">
              <a:xfrm>
                <a:off x="4580096" y="5170997"/>
                <a:ext cx="432000" cy="196592"/>
              </a:xfrm>
              <a:prstGeom prst="roundRect">
                <a:avLst/>
              </a:prstGeom>
              <a:solidFill>
                <a:schemeClr val="bg1"/>
              </a:solidFill>
              <a:ln w="25400" cap="flat" cmpd="sng" algn="ctr">
                <a:solidFill>
                  <a:schemeClr val="bg1">
                    <a:lumMod val="85000"/>
                  </a:schemeClr>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solidFill>
                      <a:schemeClr val="bg1">
                        <a:lumMod val="85000"/>
                      </a:schemeClr>
                    </a:solidFill>
                  </a:rPr>
                  <a:t>作業名</a:t>
                </a:r>
              </a:p>
            </p:txBody>
          </p:sp>
        </p:grpSp>
        <p:sp>
          <p:nvSpPr>
            <p:cNvPr id="155" name="テキスト ボックス 154"/>
            <p:cNvSpPr txBox="1"/>
            <p:nvPr/>
          </p:nvSpPr>
          <p:spPr>
            <a:xfrm>
              <a:off x="4295750" y="2857879"/>
              <a:ext cx="723275" cy="307777"/>
            </a:xfrm>
            <a:prstGeom prst="rect">
              <a:avLst/>
            </a:prstGeom>
            <a:noFill/>
          </p:spPr>
          <p:txBody>
            <a:bodyPr wrap="none" rtlCol="0">
              <a:spAutoFit/>
            </a:bodyPr>
            <a:lstStyle/>
            <a:p>
              <a:r>
                <a:rPr lang="ja-JP" altLang="en-US" sz="1400" b="1" dirty="0"/>
                <a:t>凡例：</a:t>
              </a:r>
              <a:endParaRPr kumimoji="1" lang="ja-JP" altLang="en-US" sz="1400" b="1" dirty="0"/>
            </a:p>
          </p:txBody>
        </p:sp>
      </p:grpSp>
      <p:grpSp>
        <p:nvGrpSpPr>
          <p:cNvPr id="160" name="グループ化 159"/>
          <p:cNvGrpSpPr/>
          <p:nvPr/>
        </p:nvGrpSpPr>
        <p:grpSpPr>
          <a:xfrm>
            <a:off x="3344143" y="4878223"/>
            <a:ext cx="1809222" cy="1194124"/>
            <a:chOff x="5884207" y="4971256"/>
            <a:chExt cx="1809222" cy="1194124"/>
          </a:xfrm>
        </p:grpSpPr>
        <p:grpSp>
          <p:nvGrpSpPr>
            <p:cNvPr id="161" name="グループ化 160"/>
            <p:cNvGrpSpPr/>
            <p:nvPr/>
          </p:nvGrpSpPr>
          <p:grpSpPr>
            <a:xfrm>
              <a:off x="5931768" y="5202599"/>
              <a:ext cx="1761661" cy="962781"/>
              <a:chOff x="3575650" y="3645030"/>
              <a:chExt cx="1761661" cy="962781"/>
            </a:xfrm>
          </p:grpSpPr>
          <p:cxnSp>
            <p:nvCxnSpPr>
              <p:cNvPr id="163" name="直線矢印コネクタ 162"/>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64" name="グループ化 163"/>
              <p:cNvGrpSpPr/>
              <p:nvPr/>
            </p:nvGrpSpPr>
            <p:grpSpPr>
              <a:xfrm>
                <a:off x="3575650" y="3645030"/>
                <a:ext cx="1441011" cy="962781"/>
                <a:chOff x="3859824" y="3656220"/>
                <a:chExt cx="1441011" cy="962781"/>
              </a:xfrm>
            </p:grpSpPr>
            <p:sp>
              <p:nvSpPr>
                <p:cNvPr id="165" name="角丸四角形 164"/>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a:t>テスト設計書の作成</a:t>
                  </a:r>
                </a:p>
              </p:txBody>
            </p:sp>
            <p:sp>
              <p:nvSpPr>
                <p:cNvPr id="166" name="テキスト ボックス 165"/>
                <p:cNvSpPr txBox="1"/>
                <p:nvPr/>
              </p:nvSpPr>
              <p:spPr>
                <a:xfrm>
                  <a:off x="3859882" y="4342002"/>
                  <a:ext cx="1261884" cy="276999"/>
                </a:xfrm>
                <a:prstGeom prst="rect">
                  <a:avLst/>
                </a:prstGeom>
                <a:noFill/>
              </p:spPr>
              <p:txBody>
                <a:bodyPr wrap="none" rtlCol="0">
                  <a:spAutoFit/>
                </a:bodyPr>
                <a:lstStyle/>
                <a:p>
                  <a:r>
                    <a:rPr kumimoji="1" lang="ja-JP" altLang="en-US" sz="1200" b="1" dirty="0"/>
                    <a:t>・</a:t>
                  </a:r>
                  <a:r>
                    <a:rPr lang="ja-JP" altLang="en-US" sz="1200" b="1" dirty="0"/>
                    <a:t>テスト設計書</a:t>
                  </a:r>
                  <a:endParaRPr kumimoji="1" lang="ja-JP" altLang="en-US" sz="1200" b="1" dirty="0"/>
                </a:p>
              </p:txBody>
            </p:sp>
          </p:grpSp>
        </p:grpSp>
        <p:sp>
          <p:nvSpPr>
            <p:cNvPr id="162" name="テキスト ボックス 161"/>
            <p:cNvSpPr txBox="1"/>
            <p:nvPr/>
          </p:nvSpPr>
          <p:spPr>
            <a:xfrm>
              <a:off x="5884207" y="4971256"/>
              <a:ext cx="1191352" cy="307777"/>
            </a:xfrm>
            <a:prstGeom prst="rect">
              <a:avLst/>
            </a:prstGeom>
            <a:noFill/>
          </p:spPr>
          <p:txBody>
            <a:bodyPr wrap="none" rtlCol="0">
              <a:spAutoFit/>
            </a:bodyPr>
            <a:lstStyle/>
            <a:p>
              <a:r>
                <a:rPr kumimoji="1" lang="en-US" altLang="ja-JP" sz="1400" dirty="0"/>
                <a:t>&lt;</a:t>
              </a:r>
              <a:r>
                <a:rPr kumimoji="1" lang="ja-JP" altLang="en-US" sz="1400" dirty="0"/>
                <a:t>変更なし</a:t>
              </a:r>
              <a:r>
                <a:rPr kumimoji="1" lang="en-US" altLang="ja-JP" sz="1400" dirty="0"/>
                <a:t>&gt;</a:t>
              </a:r>
              <a:endParaRPr kumimoji="1" lang="ja-JP" altLang="en-US" sz="1400" dirty="0"/>
            </a:p>
          </p:txBody>
        </p:sp>
      </p:grpSp>
      <p:cxnSp>
        <p:nvCxnSpPr>
          <p:cNvPr id="167" name="直線矢印コネクタ 166"/>
          <p:cNvCxnSpPr/>
          <p:nvPr/>
        </p:nvCxnSpPr>
        <p:spPr bwMode="auto">
          <a:xfrm>
            <a:off x="3047131" y="535014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68" name="グループ化 167"/>
          <p:cNvGrpSpPr/>
          <p:nvPr/>
        </p:nvGrpSpPr>
        <p:grpSpPr>
          <a:xfrm>
            <a:off x="5216403" y="4878223"/>
            <a:ext cx="1809222" cy="1194124"/>
            <a:chOff x="5884207" y="4971256"/>
            <a:chExt cx="1809222" cy="1194124"/>
          </a:xfrm>
        </p:grpSpPr>
        <p:grpSp>
          <p:nvGrpSpPr>
            <p:cNvPr id="169" name="グループ化 168"/>
            <p:cNvGrpSpPr/>
            <p:nvPr/>
          </p:nvGrpSpPr>
          <p:grpSpPr>
            <a:xfrm>
              <a:off x="5931768" y="5202599"/>
              <a:ext cx="1761661" cy="962781"/>
              <a:chOff x="3575650" y="3645030"/>
              <a:chExt cx="1761661" cy="962781"/>
            </a:xfrm>
          </p:grpSpPr>
          <p:cxnSp>
            <p:nvCxnSpPr>
              <p:cNvPr id="171" name="直線矢印コネクタ 170"/>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72" name="グループ化 171"/>
              <p:cNvGrpSpPr/>
              <p:nvPr/>
            </p:nvGrpSpPr>
            <p:grpSpPr>
              <a:xfrm>
                <a:off x="3575650" y="3645030"/>
                <a:ext cx="1441011" cy="962781"/>
                <a:chOff x="3859824" y="3656220"/>
                <a:chExt cx="1441011" cy="962781"/>
              </a:xfrm>
            </p:grpSpPr>
            <p:sp>
              <p:nvSpPr>
                <p:cNvPr id="173" name="角丸四角形 172"/>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a:t>テストの実施</a:t>
                  </a:r>
                </a:p>
              </p:txBody>
            </p:sp>
            <p:sp>
              <p:nvSpPr>
                <p:cNvPr id="174" name="テキスト ボックス 173"/>
                <p:cNvSpPr txBox="1"/>
                <p:nvPr/>
              </p:nvSpPr>
              <p:spPr>
                <a:xfrm>
                  <a:off x="3859882" y="4342002"/>
                  <a:ext cx="1107996" cy="276999"/>
                </a:xfrm>
                <a:prstGeom prst="rect">
                  <a:avLst/>
                </a:prstGeom>
                <a:noFill/>
              </p:spPr>
              <p:txBody>
                <a:bodyPr wrap="none" rtlCol="0">
                  <a:spAutoFit/>
                </a:bodyPr>
                <a:lstStyle/>
                <a:p>
                  <a:r>
                    <a:rPr kumimoji="1" lang="ja-JP" altLang="en-US" sz="1200" b="1" dirty="0"/>
                    <a:t>・テスト結果</a:t>
                  </a:r>
                </a:p>
              </p:txBody>
            </p:sp>
          </p:grpSp>
        </p:grpSp>
        <p:sp>
          <p:nvSpPr>
            <p:cNvPr id="170" name="テキスト ボックス 169"/>
            <p:cNvSpPr txBox="1"/>
            <p:nvPr/>
          </p:nvSpPr>
          <p:spPr>
            <a:xfrm>
              <a:off x="5884207" y="4971256"/>
              <a:ext cx="1191352" cy="307777"/>
            </a:xfrm>
            <a:prstGeom prst="rect">
              <a:avLst/>
            </a:prstGeom>
            <a:noFill/>
          </p:spPr>
          <p:txBody>
            <a:bodyPr wrap="none" rtlCol="0">
              <a:spAutoFit/>
            </a:bodyPr>
            <a:lstStyle/>
            <a:p>
              <a:r>
                <a:rPr kumimoji="1" lang="en-US" altLang="ja-JP" sz="1400" dirty="0"/>
                <a:t>&lt;</a:t>
              </a:r>
              <a:r>
                <a:rPr kumimoji="1" lang="ja-JP" altLang="en-US" sz="1400" dirty="0"/>
                <a:t>変更なし</a:t>
              </a:r>
              <a:r>
                <a:rPr kumimoji="1" lang="en-US" altLang="ja-JP" sz="1400" dirty="0"/>
                <a:t>&gt;</a:t>
              </a:r>
              <a:endParaRPr kumimoji="1" lang="ja-JP" altLang="en-US" sz="1400" dirty="0"/>
            </a:p>
          </p:txBody>
        </p:sp>
      </p:grpSp>
      <p:graphicFrame>
        <p:nvGraphicFramePr>
          <p:cNvPr id="52" name="表 51"/>
          <p:cNvGraphicFramePr>
            <a:graphicFrameLocks noGrp="1"/>
          </p:cNvGraphicFramePr>
          <p:nvPr/>
        </p:nvGraphicFramePr>
        <p:xfrm>
          <a:off x="405826" y="1340710"/>
          <a:ext cx="8614410" cy="1310640"/>
        </p:xfrm>
        <a:graphic>
          <a:graphicData uri="http://schemas.openxmlformats.org/drawingml/2006/table">
            <a:tbl>
              <a:tblPr>
                <a:tableStyleId>{93296810-A885-4BE3-A3E7-6D5BEEA58F35}</a:tableStyleId>
              </a:tblPr>
              <a:tblGrid>
                <a:gridCol w="1063943">
                  <a:extLst>
                    <a:ext uri="{9D8B030D-6E8A-4147-A177-3AD203B41FA5}">
                      <a16:colId xmlns:a16="http://schemas.microsoft.com/office/drawing/2014/main" val="3567959943"/>
                    </a:ext>
                  </a:extLst>
                </a:gridCol>
                <a:gridCol w="355917">
                  <a:extLst>
                    <a:ext uri="{9D8B030D-6E8A-4147-A177-3AD203B41FA5}">
                      <a16:colId xmlns:a16="http://schemas.microsoft.com/office/drawing/2014/main" val="3328790202"/>
                    </a:ext>
                  </a:extLst>
                </a:gridCol>
                <a:gridCol w="353696">
                  <a:extLst>
                    <a:ext uri="{9D8B030D-6E8A-4147-A177-3AD203B41FA5}">
                      <a16:colId xmlns:a16="http://schemas.microsoft.com/office/drawing/2014/main" val="4058008479"/>
                    </a:ext>
                  </a:extLst>
                </a:gridCol>
                <a:gridCol w="354330">
                  <a:extLst>
                    <a:ext uri="{9D8B030D-6E8A-4147-A177-3AD203B41FA5}">
                      <a16:colId xmlns:a16="http://schemas.microsoft.com/office/drawing/2014/main" val="2029921815"/>
                    </a:ext>
                  </a:extLst>
                </a:gridCol>
                <a:gridCol w="355917">
                  <a:extLst>
                    <a:ext uri="{9D8B030D-6E8A-4147-A177-3AD203B41FA5}">
                      <a16:colId xmlns:a16="http://schemas.microsoft.com/office/drawing/2014/main" val="1137867542"/>
                    </a:ext>
                  </a:extLst>
                </a:gridCol>
                <a:gridCol w="338455">
                  <a:extLst>
                    <a:ext uri="{9D8B030D-6E8A-4147-A177-3AD203B41FA5}">
                      <a16:colId xmlns:a16="http://schemas.microsoft.com/office/drawing/2014/main" val="2857131712"/>
                    </a:ext>
                  </a:extLst>
                </a:gridCol>
                <a:gridCol w="354330">
                  <a:extLst>
                    <a:ext uri="{9D8B030D-6E8A-4147-A177-3AD203B41FA5}">
                      <a16:colId xmlns:a16="http://schemas.microsoft.com/office/drawing/2014/main" val="967013745"/>
                    </a:ext>
                  </a:extLst>
                </a:gridCol>
                <a:gridCol w="365760">
                  <a:extLst>
                    <a:ext uri="{9D8B030D-6E8A-4147-A177-3AD203B41FA5}">
                      <a16:colId xmlns:a16="http://schemas.microsoft.com/office/drawing/2014/main" val="3074165518"/>
                    </a:ext>
                  </a:extLst>
                </a:gridCol>
                <a:gridCol w="365760">
                  <a:extLst>
                    <a:ext uri="{9D8B030D-6E8A-4147-A177-3AD203B41FA5}">
                      <a16:colId xmlns:a16="http://schemas.microsoft.com/office/drawing/2014/main" val="1303426779"/>
                    </a:ext>
                  </a:extLst>
                </a:gridCol>
                <a:gridCol w="365760">
                  <a:extLst>
                    <a:ext uri="{9D8B030D-6E8A-4147-A177-3AD203B41FA5}">
                      <a16:colId xmlns:a16="http://schemas.microsoft.com/office/drawing/2014/main" val="1308630539"/>
                    </a:ext>
                  </a:extLst>
                </a:gridCol>
                <a:gridCol w="365760">
                  <a:extLst>
                    <a:ext uri="{9D8B030D-6E8A-4147-A177-3AD203B41FA5}">
                      <a16:colId xmlns:a16="http://schemas.microsoft.com/office/drawing/2014/main" val="3702291708"/>
                    </a:ext>
                  </a:extLst>
                </a:gridCol>
                <a:gridCol w="365760">
                  <a:extLst>
                    <a:ext uri="{9D8B030D-6E8A-4147-A177-3AD203B41FA5}">
                      <a16:colId xmlns:a16="http://schemas.microsoft.com/office/drawing/2014/main" val="1491814366"/>
                    </a:ext>
                  </a:extLst>
                </a:gridCol>
                <a:gridCol w="365760">
                  <a:extLst>
                    <a:ext uri="{9D8B030D-6E8A-4147-A177-3AD203B41FA5}">
                      <a16:colId xmlns:a16="http://schemas.microsoft.com/office/drawing/2014/main" val="4025769555"/>
                    </a:ext>
                  </a:extLst>
                </a:gridCol>
                <a:gridCol w="365760">
                  <a:extLst>
                    <a:ext uri="{9D8B030D-6E8A-4147-A177-3AD203B41FA5}">
                      <a16:colId xmlns:a16="http://schemas.microsoft.com/office/drawing/2014/main" val="114787569"/>
                    </a:ext>
                  </a:extLst>
                </a:gridCol>
                <a:gridCol w="365760">
                  <a:extLst>
                    <a:ext uri="{9D8B030D-6E8A-4147-A177-3AD203B41FA5}">
                      <a16:colId xmlns:a16="http://schemas.microsoft.com/office/drawing/2014/main" val="2560194123"/>
                    </a:ext>
                  </a:extLst>
                </a:gridCol>
                <a:gridCol w="365760">
                  <a:extLst>
                    <a:ext uri="{9D8B030D-6E8A-4147-A177-3AD203B41FA5}">
                      <a16:colId xmlns:a16="http://schemas.microsoft.com/office/drawing/2014/main" val="1732437759"/>
                    </a:ext>
                  </a:extLst>
                </a:gridCol>
                <a:gridCol w="365760">
                  <a:extLst>
                    <a:ext uri="{9D8B030D-6E8A-4147-A177-3AD203B41FA5}">
                      <a16:colId xmlns:a16="http://schemas.microsoft.com/office/drawing/2014/main" val="2497066511"/>
                    </a:ext>
                  </a:extLst>
                </a:gridCol>
                <a:gridCol w="365760">
                  <a:extLst>
                    <a:ext uri="{9D8B030D-6E8A-4147-A177-3AD203B41FA5}">
                      <a16:colId xmlns:a16="http://schemas.microsoft.com/office/drawing/2014/main" val="1873265275"/>
                    </a:ext>
                  </a:extLst>
                </a:gridCol>
                <a:gridCol w="365760">
                  <a:extLst>
                    <a:ext uri="{9D8B030D-6E8A-4147-A177-3AD203B41FA5}">
                      <a16:colId xmlns:a16="http://schemas.microsoft.com/office/drawing/2014/main" val="1366960537"/>
                    </a:ext>
                  </a:extLst>
                </a:gridCol>
                <a:gridCol w="355917">
                  <a:extLst>
                    <a:ext uri="{9D8B030D-6E8A-4147-A177-3AD203B41FA5}">
                      <a16:colId xmlns:a16="http://schemas.microsoft.com/office/drawing/2014/main" val="3748828619"/>
                    </a:ext>
                  </a:extLst>
                </a:gridCol>
                <a:gridCol w="338455">
                  <a:extLst>
                    <a:ext uri="{9D8B030D-6E8A-4147-A177-3AD203B41FA5}">
                      <a16:colId xmlns:a16="http://schemas.microsoft.com/office/drawing/2014/main" val="4161475186"/>
                    </a:ext>
                  </a:extLst>
                </a:gridCol>
                <a:gridCol w="354330">
                  <a:extLst>
                    <a:ext uri="{9D8B030D-6E8A-4147-A177-3AD203B41FA5}">
                      <a16:colId xmlns:a16="http://schemas.microsoft.com/office/drawing/2014/main" val="1053590518"/>
                    </a:ext>
                  </a:extLst>
                </a:gridCol>
              </a:tblGrid>
              <a:tr h="216030">
                <a:tc rowSpan="2">
                  <a:txBody>
                    <a:bodyPr/>
                    <a:lstStyle/>
                    <a:p>
                      <a:endParaRPr kumimoji="1" lang="ja-JP" altLang="en-US"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1" dirty="0">
                          <a:solidFill>
                            <a:schemeClr val="bg1"/>
                          </a:solidFill>
                        </a:rPr>
                        <a:t>要件定義</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基本設計</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詳細設計</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運用設計</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製造</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テスト</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リリース</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469966047"/>
                  </a:ext>
                </a:extLst>
              </a:tr>
              <a:tr h="138310">
                <a:tc vMerge="1">
                  <a:txBody>
                    <a:bodyPr/>
                    <a:lstStyle/>
                    <a:p>
                      <a:endParaRPr kumimoji="1" lang="ja-JP" altLang="en-US" dirty="0"/>
                    </a:p>
                  </a:txBody>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extLst>
                  <a:ext uri="{0D108BD9-81ED-4DB2-BD59-A6C34878D82A}">
                    <a16:rowId xmlns:a16="http://schemas.microsoft.com/office/drawing/2014/main" val="3257369240"/>
                  </a:ext>
                </a:extLst>
              </a:tr>
              <a:tr h="176310">
                <a:tc>
                  <a:txBody>
                    <a:bodyPr/>
                    <a:lstStyle/>
                    <a:p>
                      <a:r>
                        <a:rPr kumimoji="1" lang="ja-JP" altLang="en-US" sz="1600" b="1" dirty="0"/>
                        <a:t>自動化前</a:t>
                      </a:r>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92609075"/>
                  </a:ext>
                </a:extLst>
              </a:tr>
              <a:tr h="225850">
                <a:tc>
                  <a:txBody>
                    <a:bodyPr/>
                    <a:lstStyle/>
                    <a:p>
                      <a:r>
                        <a:rPr kumimoji="1" lang="ja-JP" altLang="en-US" sz="1600" b="1" dirty="0"/>
                        <a:t>自動化後</a:t>
                      </a:r>
                      <a:endParaRPr kumimoji="1" lang="ja-JP" altLang="en-US" sz="1100" b="1" dirty="0"/>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05717213"/>
                  </a:ext>
                </a:extLst>
              </a:tr>
            </a:tbl>
          </a:graphicData>
        </a:graphic>
      </p:graphicFrame>
      <p:grpSp>
        <p:nvGrpSpPr>
          <p:cNvPr id="53" name="グループ化 52"/>
          <p:cNvGrpSpPr/>
          <p:nvPr/>
        </p:nvGrpSpPr>
        <p:grpSpPr>
          <a:xfrm>
            <a:off x="1550412" y="2368925"/>
            <a:ext cx="220013" cy="220228"/>
            <a:chOff x="3286729" y="2128421"/>
            <a:chExt cx="678044" cy="678705"/>
          </a:xfrm>
        </p:grpSpPr>
        <p:sp>
          <p:nvSpPr>
            <p:cNvPr id="54" name="楕円 53"/>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5" name="楕円 54"/>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6" name="フリーフォーム 5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57" name="グループ化 56"/>
          <p:cNvGrpSpPr/>
          <p:nvPr/>
        </p:nvGrpSpPr>
        <p:grpSpPr>
          <a:xfrm>
            <a:off x="1548320" y="2002354"/>
            <a:ext cx="220013" cy="220228"/>
            <a:chOff x="3286729" y="2128421"/>
            <a:chExt cx="678044" cy="678705"/>
          </a:xfrm>
        </p:grpSpPr>
        <p:sp>
          <p:nvSpPr>
            <p:cNvPr id="58" name="楕円 57"/>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9" name="楕円 58"/>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0" name="フリーフォーム 5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61" name="グループ化 60"/>
          <p:cNvGrpSpPr/>
          <p:nvPr/>
        </p:nvGrpSpPr>
        <p:grpSpPr>
          <a:xfrm>
            <a:off x="1903185" y="2002713"/>
            <a:ext cx="220013" cy="220228"/>
            <a:chOff x="3286729" y="2128421"/>
            <a:chExt cx="678044" cy="678705"/>
          </a:xfrm>
        </p:grpSpPr>
        <p:sp>
          <p:nvSpPr>
            <p:cNvPr id="62" name="楕円 61"/>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3" name="楕円 62"/>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4" name="フリーフォーム 6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65" name="グループ化 64"/>
          <p:cNvGrpSpPr/>
          <p:nvPr/>
        </p:nvGrpSpPr>
        <p:grpSpPr>
          <a:xfrm>
            <a:off x="2229672" y="2002354"/>
            <a:ext cx="220013" cy="220228"/>
            <a:chOff x="3286729" y="2128421"/>
            <a:chExt cx="678044" cy="678705"/>
          </a:xfrm>
        </p:grpSpPr>
        <p:sp>
          <p:nvSpPr>
            <p:cNvPr id="66" name="楕円 65"/>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7" name="楕円 66"/>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8" name="フリーフォーム 6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69" name="グループ化 68"/>
          <p:cNvGrpSpPr/>
          <p:nvPr/>
        </p:nvGrpSpPr>
        <p:grpSpPr>
          <a:xfrm>
            <a:off x="2604974" y="2368925"/>
            <a:ext cx="220013" cy="220228"/>
            <a:chOff x="3286729" y="2128421"/>
            <a:chExt cx="678044" cy="678705"/>
          </a:xfrm>
        </p:grpSpPr>
        <p:sp>
          <p:nvSpPr>
            <p:cNvPr id="70" name="楕円 69"/>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1" name="楕円 70"/>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2" name="フリーフォーム 7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73" name="グループ化 72"/>
          <p:cNvGrpSpPr/>
          <p:nvPr/>
        </p:nvGrpSpPr>
        <p:grpSpPr>
          <a:xfrm>
            <a:off x="2602882" y="2002354"/>
            <a:ext cx="220013" cy="220228"/>
            <a:chOff x="3286729" y="2128421"/>
            <a:chExt cx="678044" cy="678705"/>
          </a:xfrm>
        </p:grpSpPr>
        <p:sp>
          <p:nvSpPr>
            <p:cNvPr id="74" name="楕円 73"/>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5" name="楕円 74"/>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6" name="フリーフォーム 7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77" name="グループ化 76"/>
          <p:cNvGrpSpPr/>
          <p:nvPr/>
        </p:nvGrpSpPr>
        <p:grpSpPr>
          <a:xfrm>
            <a:off x="2949784" y="2369284"/>
            <a:ext cx="220013" cy="220228"/>
            <a:chOff x="3286729" y="2128421"/>
            <a:chExt cx="678044" cy="678705"/>
          </a:xfrm>
        </p:grpSpPr>
        <p:sp>
          <p:nvSpPr>
            <p:cNvPr id="78" name="楕円 77"/>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9" name="楕円 78"/>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0" name="フリーフォーム 7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81" name="グループ化 80"/>
          <p:cNvGrpSpPr/>
          <p:nvPr/>
        </p:nvGrpSpPr>
        <p:grpSpPr>
          <a:xfrm>
            <a:off x="2947692" y="2002713"/>
            <a:ext cx="220013" cy="220228"/>
            <a:chOff x="3286729" y="2128421"/>
            <a:chExt cx="678044" cy="678705"/>
          </a:xfrm>
        </p:grpSpPr>
        <p:sp>
          <p:nvSpPr>
            <p:cNvPr id="82" name="楕円 81"/>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3" name="楕円 82"/>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4" name="フリーフォーム 8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85" name="グループ化 84"/>
          <p:cNvGrpSpPr/>
          <p:nvPr/>
        </p:nvGrpSpPr>
        <p:grpSpPr>
          <a:xfrm>
            <a:off x="3276271" y="2368925"/>
            <a:ext cx="220013" cy="220228"/>
            <a:chOff x="3286729" y="2128421"/>
            <a:chExt cx="678044" cy="678705"/>
          </a:xfrm>
        </p:grpSpPr>
        <p:sp>
          <p:nvSpPr>
            <p:cNvPr id="86" name="楕円 85"/>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7" name="楕円 86"/>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8" name="フリーフォーム 8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89" name="グループ化 88"/>
          <p:cNvGrpSpPr/>
          <p:nvPr/>
        </p:nvGrpSpPr>
        <p:grpSpPr>
          <a:xfrm>
            <a:off x="3274179" y="2002354"/>
            <a:ext cx="220013" cy="220228"/>
            <a:chOff x="3286729" y="2128421"/>
            <a:chExt cx="678044" cy="678705"/>
          </a:xfrm>
        </p:grpSpPr>
        <p:sp>
          <p:nvSpPr>
            <p:cNvPr id="90" name="楕円 89"/>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91" name="楕円 90"/>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92" name="フリーフォーム 9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93" name="グループ化 92"/>
          <p:cNvGrpSpPr/>
          <p:nvPr/>
        </p:nvGrpSpPr>
        <p:grpSpPr>
          <a:xfrm>
            <a:off x="3674505" y="2003826"/>
            <a:ext cx="220013" cy="220228"/>
            <a:chOff x="3286729" y="2128421"/>
            <a:chExt cx="678044" cy="678705"/>
          </a:xfrm>
        </p:grpSpPr>
        <p:sp>
          <p:nvSpPr>
            <p:cNvPr id="94" name="楕円 93"/>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95" name="楕円 94"/>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96" name="フリーフォーム 9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97" name="グループ化 96"/>
          <p:cNvGrpSpPr/>
          <p:nvPr/>
        </p:nvGrpSpPr>
        <p:grpSpPr>
          <a:xfrm>
            <a:off x="4024648" y="2004255"/>
            <a:ext cx="220013" cy="220228"/>
            <a:chOff x="3286729" y="2128421"/>
            <a:chExt cx="678044" cy="678705"/>
          </a:xfrm>
        </p:grpSpPr>
        <p:sp>
          <p:nvSpPr>
            <p:cNvPr id="98" name="楕円 97"/>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99" name="楕円 98"/>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0" name="フリーフォーム 9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1" name="グループ化 100"/>
          <p:cNvGrpSpPr/>
          <p:nvPr/>
        </p:nvGrpSpPr>
        <p:grpSpPr>
          <a:xfrm>
            <a:off x="4375176" y="2004254"/>
            <a:ext cx="220013" cy="220228"/>
            <a:chOff x="3286729" y="2128421"/>
            <a:chExt cx="678044" cy="678705"/>
          </a:xfrm>
        </p:grpSpPr>
        <p:sp>
          <p:nvSpPr>
            <p:cNvPr id="102" name="楕円 101"/>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3" name="楕円 102"/>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4" name="フリーフォーム 10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5" name="グループ化 104"/>
          <p:cNvGrpSpPr/>
          <p:nvPr/>
        </p:nvGrpSpPr>
        <p:grpSpPr>
          <a:xfrm>
            <a:off x="4779561" y="2375068"/>
            <a:ext cx="220013" cy="220228"/>
            <a:chOff x="3286729" y="2128421"/>
            <a:chExt cx="678044" cy="678705"/>
          </a:xfrm>
        </p:grpSpPr>
        <p:sp>
          <p:nvSpPr>
            <p:cNvPr id="106" name="楕円 105"/>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7" name="楕円 106"/>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8" name="フリーフォーム 10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9" name="グループ化 108"/>
          <p:cNvGrpSpPr/>
          <p:nvPr/>
        </p:nvGrpSpPr>
        <p:grpSpPr>
          <a:xfrm>
            <a:off x="4777469" y="2008497"/>
            <a:ext cx="220013" cy="220228"/>
            <a:chOff x="3286729" y="2128421"/>
            <a:chExt cx="678044" cy="678705"/>
          </a:xfrm>
        </p:grpSpPr>
        <p:sp>
          <p:nvSpPr>
            <p:cNvPr id="110" name="楕円 109"/>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11" name="楕円 110"/>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12" name="フリーフォーム 11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3" name="グループ化 112"/>
          <p:cNvGrpSpPr/>
          <p:nvPr/>
        </p:nvGrpSpPr>
        <p:grpSpPr>
          <a:xfrm>
            <a:off x="5124371" y="2375427"/>
            <a:ext cx="220013" cy="220228"/>
            <a:chOff x="3286729" y="2128421"/>
            <a:chExt cx="678044" cy="678705"/>
          </a:xfrm>
        </p:grpSpPr>
        <p:sp>
          <p:nvSpPr>
            <p:cNvPr id="114" name="楕円 113"/>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15" name="楕円 114"/>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16" name="フリーフォーム 11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7" name="グループ化 116"/>
          <p:cNvGrpSpPr/>
          <p:nvPr/>
        </p:nvGrpSpPr>
        <p:grpSpPr>
          <a:xfrm>
            <a:off x="5122279" y="2008856"/>
            <a:ext cx="220013" cy="220228"/>
            <a:chOff x="3286729" y="2128421"/>
            <a:chExt cx="678044" cy="678705"/>
          </a:xfrm>
        </p:grpSpPr>
        <p:sp>
          <p:nvSpPr>
            <p:cNvPr id="118" name="楕円 117"/>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19" name="楕円 118"/>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20" name="フリーフォーム 11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21" name="グループ化 120"/>
          <p:cNvGrpSpPr/>
          <p:nvPr/>
        </p:nvGrpSpPr>
        <p:grpSpPr>
          <a:xfrm>
            <a:off x="5450858" y="2375068"/>
            <a:ext cx="220013" cy="220228"/>
            <a:chOff x="3286729" y="2128421"/>
            <a:chExt cx="678044" cy="678705"/>
          </a:xfrm>
        </p:grpSpPr>
        <p:sp>
          <p:nvSpPr>
            <p:cNvPr id="122" name="楕円 121"/>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23" name="楕円 122"/>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24" name="フリーフォーム 12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25" name="グループ化 124"/>
          <p:cNvGrpSpPr/>
          <p:nvPr/>
        </p:nvGrpSpPr>
        <p:grpSpPr>
          <a:xfrm>
            <a:off x="5448766" y="2008497"/>
            <a:ext cx="220013" cy="220228"/>
            <a:chOff x="3286729" y="2128421"/>
            <a:chExt cx="678044" cy="678705"/>
          </a:xfrm>
        </p:grpSpPr>
        <p:sp>
          <p:nvSpPr>
            <p:cNvPr id="126" name="楕円 125"/>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27" name="楕円 126"/>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28" name="フリーフォーム 12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29" name="グループ化 128"/>
          <p:cNvGrpSpPr/>
          <p:nvPr/>
        </p:nvGrpSpPr>
        <p:grpSpPr>
          <a:xfrm>
            <a:off x="5863875" y="1997623"/>
            <a:ext cx="220013" cy="220228"/>
            <a:chOff x="3286729" y="2128421"/>
            <a:chExt cx="678044" cy="678705"/>
          </a:xfrm>
        </p:grpSpPr>
        <p:sp>
          <p:nvSpPr>
            <p:cNvPr id="130" name="楕円 129"/>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31" name="楕円 130"/>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32" name="フリーフォーム 13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33" name="グループ化 132"/>
          <p:cNvGrpSpPr/>
          <p:nvPr/>
        </p:nvGrpSpPr>
        <p:grpSpPr>
          <a:xfrm>
            <a:off x="6223925" y="1997982"/>
            <a:ext cx="220013" cy="220228"/>
            <a:chOff x="3286729" y="2128421"/>
            <a:chExt cx="678044" cy="678705"/>
          </a:xfrm>
        </p:grpSpPr>
        <p:sp>
          <p:nvSpPr>
            <p:cNvPr id="134" name="楕円 133"/>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35" name="楕円 134"/>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36" name="フリーフォーム 13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37" name="グループ化 136"/>
          <p:cNvGrpSpPr/>
          <p:nvPr/>
        </p:nvGrpSpPr>
        <p:grpSpPr>
          <a:xfrm>
            <a:off x="6550412" y="1997623"/>
            <a:ext cx="220013" cy="220228"/>
            <a:chOff x="3286729" y="2128421"/>
            <a:chExt cx="678044" cy="678705"/>
          </a:xfrm>
        </p:grpSpPr>
        <p:sp>
          <p:nvSpPr>
            <p:cNvPr id="138" name="楕円 137"/>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39" name="楕円 138"/>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40" name="フリーフォーム 13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41" name="グループ化 140"/>
          <p:cNvGrpSpPr/>
          <p:nvPr/>
        </p:nvGrpSpPr>
        <p:grpSpPr>
          <a:xfrm>
            <a:off x="6969231" y="2368925"/>
            <a:ext cx="220013" cy="220228"/>
            <a:chOff x="3286729" y="2128421"/>
            <a:chExt cx="678044" cy="678705"/>
          </a:xfrm>
        </p:grpSpPr>
        <p:sp>
          <p:nvSpPr>
            <p:cNvPr id="142" name="楕円 141"/>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56" name="楕円 155"/>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57" name="フリーフォーム 15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58" name="グループ化 157"/>
          <p:cNvGrpSpPr/>
          <p:nvPr/>
        </p:nvGrpSpPr>
        <p:grpSpPr>
          <a:xfrm>
            <a:off x="6967139" y="2002354"/>
            <a:ext cx="220013" cy="220228"/>
            <a:chOff x="3286729" y="2128421"/>
            <a:chExt cx="678044" cy="678705"/>
          </a:xfrm>
        </p:grpSpPr>
        <p:sp>
          <p:nvSpPr>
            <p:cNvPr id="159" name="楕円 158"/>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75" name="楕円 174"/>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76" name="フリーフォーム 17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77" name="グループ化 176"/>
          <p:cNvGrpSpPr/>
          <p:nvPr/>
        </p:nvGrpSpPr>
        <p:grpSpPr>
          <a:xfrm>
            <a:off x="7329281" y="2369284"/>
            <a:ext cx="220013" cy="220228"/>
            <a:chOff x="3286729" y="2128421"/>
            <a:chExt cx="678044" cy="678705"/>
          </a:xfrm>
        </p:grpSpPr>
        <p:sp>
          <p:nvSpPr>
            <p:cNvPr id="178" name="楕円 177"/>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79" name="楕円 178"/>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80" name="フリーフォーム 17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81" name="グループ化 180"/>
          <p:cNvGrpSpPr/>
          <p:nvPr/>
        </p:nvGrpSpPr>
        <p:grpSpPr>
          <a:xfrm>
            <a:off x="7327189" y="2002713"/>
            <a:ext cx="220013" cy="220228"/>
            <a:chOff x="3286729" y="2128421"/>
            <a:chExt cx="678044" cy="678705"/>
          </a:xfrm>
        </p:grpSpPr>
        <p:sp>
          <p:nvSpPr>
            <p:cNvPr id="182" name="楕円 181"/>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83" name="楕円 182"/>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84" name="フリーフォーム 18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85" name="グループ化 184"/>
          <p:cNvGrpSpPr/>
          <p:nvPr/>
        </p:nvGrpSpPr>
        <p:grpSpPr>
          <a:xfrm>
            <a:off x="7655768" y="2368925"/>
            <a:ext cx="220013" cy="220228"/>
            <a:chOff x="3286729" y="2128421"/>
            <a:chExt cx="678044" cy="678705"/>
          </a:xfrm>
        </p:grpSpPr>
        <p:sp>
          <p:nvSpPr>
            <p:cNvPr id="186" name="楕円 185"/>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87" name="楕円 186"/>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88" name="フリーフォーム 18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89" name="グループ化 188"/>
          <p:cNvGrpSpPr/>
          <p:nvPr/>
        </p:nvGrpSpPr>
        <p:grpSpPr>
          <a:xfrm>
            <a:off x="7653676" y="2002354"/>
            <a:ext cx="220013" cy="220228"/>
            <a:chOff x="3286729" y="2128421"/>
            <a:chExt cx="678044" cy="678705"/>
          </a:xfrm>
        </p:grpSpPr>
        <p:sp>
          <p:nvSpPr>
            <p:cNvPr id="190" name="楕円 189"/>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91" name="楕円 190"/>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92" name="フリーフォーム 19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93" name="グループ化 192"/>
          <p:cNvGrpSpPr/>
          <p:nvPr/>
        </p:nvGrpSpPr>
        <p:grpSpPr>
          <a:xfrm>
            <a:off x="8049389" y="2002354"/>
            <a:ext cx="220013" cy="220228"/>
            <a:chOff x="3286729" y="2128421"/>
            <a:chExt cx="678044" cy="678705"/>
          </a:xfrm>
        </p:grpSpPr>
        <p:sp>
          <p:nvSpPr>
            <p:cNvPr id="194" name="楕円 193"/>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95" name="楕円 194"/>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96" name="フリーフォーム 19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97" name="グループ化 196"/>
          <p:cNvGrpSpPr/>
          <p:nvPr/>
        </p:nvGrpSpPr>
        <p:grpSpPr>
          <a:xfrm>
            <a:off x="8394199" y="2002713"/>
            <a:ext cx="220013" cy="220228"/>
            <a:chOff x="3286729" y="2128421"/>
            <a:chExt cx="678044" cy="678705"/>
          </a:xfrm>
        </p:grpSpPr>
        <p:sp>
          <p:nvSpPr>
            <p:cNvPr id="198" name="楕円 197"/>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99" name="楕円 198"/>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01" name="フリーフォーム 20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02" name="グループ化 201"/>
          <p:cNvGrpSpPr/>
          <p:nvPr/>
        </p:nvGrpSpPr>
        <p:grpSpPr>
          <a:xfrm>
            <a:off x="8720686" y="2002354"/>
            <a:ext cx="220013" cy="220228"/>
            <a:chOff x="3286729" y="2128421"/>
            <a:chExt cx="678044" cy="678705"/>
          </a:xfrm>
        </p:grpSpPr>
        <p:sp>
          <p:nvSpPr>
            <p:cNvPr id="203" name="楕円 202"/>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04" name="楕円 203"/>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05" name="フリーフォーム 20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06" name="グループ化 205"/>
          <p:cNvGrpSpPr>
            <a:grpSpLocks/>
          </p:cNvGrpSpPr>
          <p:nvPr/>
        </p:nvGrpSpPr>
        <p:grpSpPr>
          <a:xfrm>
            <a:off x="5858565" y="2356479"/>
            <a:ext cx="229767" cy="229767"/>
            <a:chOff x="4234914" y="2134263"/>
            <a:chExt cx="665935" cy="668719"/>
          </a:xfrm>
        </p:grpSpPr>
        <p:sp>
          <p:nvSpPr>
            <p:cNvPr id="207" name="楕円 206"/>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08" name="フリーフォーム 207"/>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09" name="グループ化 208"/>
          <p:cNvGrpSpPr>
            <a:grpSpLocks/>
          </p:cNvGrpSpPr>
          <p:nvPr/>
        </p:nvGrpSpPr>
        <p:grpSpPr>
          <a:xfrm>
            <a:off x="6221704" y="2355273"/>
            <a:ext cx="229767" cy="229767"/>
            <a:chOff x="4234914" y="2134263"/>
            <a:chExt cx="665935" cy="668719"/>
          </a:xfrm>
        </p:grpSpPr>
        <p:sp>
          <p:nvSpPr>
            <p:cNvPr id="210" name="楕円 209"/>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11" name="フリーフォーム 210"/>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12" name="グループ化 211"/>
          <p:cNvGrpSpPr>
            <a:grpSpLocks/>
          </p:cNvGrpSpPr>
          <p:nvPr/>
        </p:nvGrpSpPr>
        <p:grpSpPr>
          <a:xfrm>
            <a:off x="6545271" y="2355526"/>
            <a:ext cx="229767" cy="229767"/>
            <a:chOff x="4234914" y="2134263"/>
            <a:chExt cx="665935" cy="668719"/>
          </a:xfrm>
        </p:grpSpPr>
        <p:sp>
          <p:nvSpPr>
            <p:cNvPr id="213" name="楕円 212"/>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14" name="フリーフォーム 213"/>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15" name="グループ化 214"/>
          <p:cNvGrpSpPr>
            <a:grpSpLocks/>
          </p:cNvGrpSpPr>
          <p:nvPr/>
        </p:nvGrpSpPr>
        <p:grpSpPr>
          <a:xfrm>
            <a:off x="8030050" y="2356226"/>
            <a:ext cx="229767" cy="229767"/>
            <a:chOff x="4234914" y="2134263"/>
            <a:chExt cx="665935" cy="668719"/>
          </a:xfrm>
        </p:grpSpPr>
        <p:sp>
          <p:nvSpPr>
            <p:cNvPr id="216" name="楕円 215"/>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17" name="フリーフォーム 216"/>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18" name="グループ化 217"/>
          <p:cNvGrpSpPr>
            <a:grpSpLocks/>
          </p:cNvGrpSpPr>
          <p:nvPr/>
        </p:nvGrpSpPr>
        <p:grpSpPr>
          <a:xfrm>
            <a:off x="8393189" y="2355020"/>
            <a:ext cx="229767" cy="229767"/>
            <a:chOff x="4234914" y="2134263"/>
            <a:chExt cx="665935" cy="668719"/>
          </a:xfrm>
        </p:grpSpPr>
        <p:sp>
          <p:nvSpPr>
            <p:cNvPr id="219" name="楕円 218"/>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20" name="フリーフォーム 219"/>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21" name="グループ化 220"/>
          <p:cNvGrpSpPr>
            <a:grpSpLocks/>
          </p:cNvGrpSpPr>
          <p:nvPr/>
        </p:nvGrpSpPr>
        <p:grpSpPr>
          <a:xfrm>
            <a:off x="8716756" y="2355273"/>
            <a:ext cx="229767" cy="229767"/>
            <a:chOff x="4234914" y="2134263"/>
            <a:chExt cx="665935" cy="668719"/>
          </a:xfrm>
        </p:grpSpPr>
        <p:sp>
          <p:nvSpPr>
            <p:cNvPr id="222" name="楕円 221"/>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23" name="フリーフォーム 222"/>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24" name="グループ化 223"/>
          <p:cNvGrpSpPr>
            <a:grpSpLocks/>
          </p:cNvGrpSpPr>
          <p:nvPr/>
        </p:nvGrpSpPr>
        <p:grpSpPr>
          <a:xfrm>
            <a:off x="3668816" y="2360802"/>
            <a:ext cx="229767" cy="229767"/>
            <a:chOff x="4234914" y="2134263"/>
            <a:chExt cx="665935" cy="668719"/>
          </a:xfrm>
        </p:grpSpPr>
        <p:sp>
          <p:nvSpPr>
            <p:cNvPr id="225" name="楕円 224"/>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27" name="フリーフォーム 226"/>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28" name="グループ化 227"/>
          <p:cNvGrpSpPr/>
          <p:nvPr/>
        </p:nvGrpSpPr>
        <p:grpSpPr>
          <a:xfrm>
            <a:off x="1909423" y="2312487"/>
            <a:ext cx="279169" cy="275089"/>
            <a:chOff x="93443" y="1883892"/>
            <a:chExt cx="279169" cy="275089"/>
          </a:xfrm>
        </p:grpSpPr>
        <p:grpSp>
          <p:nvGrpSpPr>
            <p:cNvPr id="229" name="グループ化 228"/>
            <p:cNvGrpSpPr/>
            <p:nvPr/>
          </p:nvGrpSpPr>
          <p:grpSpPr>
            <a:xfrm>
              <a:off x="93443" y="1938753"/>
              <a:ext cx="220013" cy="220228"/>
              <a:chOff x="3286729" y="2128421"/>
              <a:chExt cx="678044" cy="678705"/>
            </a:xfrm>
          </p:grpSpPr>
          <p:sp>
            <p:nvSpPr>
              <p:cNvPr id="233" name="楕円 232"/>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34" name="楕円 233"/>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35" name="フリーフォーム 23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230" name="楕円 229"/>
            <p:cNvSpPr/>
            <p:nvPr/>
          </p:nvSpPr>
          <p:spPr bwMode="auto">
            <a:xfrm>
              <a:off x="128507" y="2039975"/>
              <a:ext cx="143820" cy="88510"/>
            </a:xfrm>
            <a:prstGeom prst="ellipse">
              <a:avLst/>
            </a:prstGeom>
            <a:ln w="3175">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231" name="直線コネクタ 230"/>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32" name="フリーフォーム 231"/>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36" name="グループ化 235"/>
          <p:cNvGrpSpPr/>
          <p:nvPr/>
        </p:nvGrpSpPr>
        <p:grpSpPr>
          <a:xfrm>
            <a:off x="2232005" y="2312886"/>
            <a:ext cx="279169" cy="275089"/>
            <a:chOff x="93443" y="1883892"/>
            <a:chExt cx="279169" cy="275089"/>
          </a:xfrm>
        </p:grpSpPr>
        <p:grpSp>
          <p:nvGrpSpPr>
            <p:cNvPr id="237" name="グループ化 236"/>
            <p:cNvGrpSpPr/>
            <p:nvPr/>
          </p:nvGrpSpPr>
          <p:grpSpPr>
            <a:xfrm>
              <a:off x="93443" y="1938753"/>
              <a:ext cx="220013" cy="220228"/>
              <a:chOff x="3286729" y="2128421"/>
              <a:chExt cx="678044" cy="678705"/>
            </a:xfrm>
          </p:grpSpPr>
          <p:sp>
            <p:nvSpPr>
              <p:cNvPr id="241" name="楕円 240"/>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42" name="楕円 241"/>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43" name="フリーフォーム 24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238" name="楕円 237"/>
            <p:cNvSpPr/>
            <p:nvPr/>
          </p:nvSpPr>
          <p:spPr bwMode="auto">
            <a:xfrm>
              <a:off x="128507" y="2039975"/>
              <a:ext cx="143820" cy="88510"/>
            </a:xfrm>
            <a:prstGeom prst="ellipse">
              <a:avLst/>
            </a:prstGeom>
            <a:ln w="3175">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239" name="直線コネクタ 238"/>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40" name="フリーフォーム 239"/>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p:spPr>
          <p:txBody>
            <a:bodyPr vert="horz" wrap="square" lIns="91440" tIns="45720" rIns="91440" bIns="45720" numCol="1" anchor="t" anchorCtr="0" compatLnSpc="1">
              <a:prstTxWarp prst="textNoShape">
                <a:avLst/>
              </a:prstTxWarp>
              <a:noAutofit/>
            </a:bodyPr>
            <a:lstStyle/>
            <a:p>
              <a:endParaRPr lang="ja-JP" altLang="en-US"/>
            </a:p>
          </p:txBody>
        </p:sp>
      </p:grpSp>
      <p:sp>
        <p:nvSpPr>
          <p:cNvPr id="244" name="正方形/長方形 243"/>
          <p:cNvSpPr/>
          <p:nvPr/>
        </p:nvSpPr>
        <p:spPr bwMode="auto">
          <a:xfrm>
            <a:off x="6884681" y="1321835"/>
            <a:ext cx="1072808" cy="1362755"/>
          </a:xfrm>
          <a:prstGeom prst="rect">
            <a:avLst/>
          </a:prstGeom>
          <a:solidFill>
            <a:schemeClr val="accent2">
              <a:lumMod val="40000"/>
              <a:lumOff val="60000"/>
              <a:alpha val="30000"/>
            </a:schemeClr>
          </a:solidFill>
          <a:ln w="57150">
            <a:solidFill>
              <a:srgbClr val="FF0000"/>
            </a:solidFill>
          </a:ln>
          <a:effectLst>
            <a:outerShdw blurRad="63500" sx="102000" sy="102000" algn="ctr" rotWithShape="0">
              <a:prstClr val="black">
                <a:alpha val="40000"/>
              </a:prstClr>
            </a:outerShd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grpSp>
        <p:nvGrpSpPr>
          <p:cNvPr id="265" name="グループ化 264"/>
          <p:cNvGrpSpPr>
            <a:grpSpLocks/>
          </p:cNvGrpSpPr>
          <p:nvPr/>
        </p:nvGrpSpPr>
        <p:grpSpPr>
          <a:xfrm>
            <a:off x="4023017" y="2363912"/>
            <a:ext cx="229767" cy="229767"/>
            <a:chOff x="4234914" y="2134263"/>
            <a:chExt cx="665935" cy="668719"/>
          </a:xfrm>
        </p:grpSpPr>
        <p:sp>
          <p:nvSpPr>
            <p:cNvPr id="266" name="楕円 265"/>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67" name="フリーフォーム 266"/>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68" name="グループ化 267"/>
          <p:cNvGrpSpPr>
            <a:grpSpLocks/>
          </p:cNvGrpSpPr>
          <p:nvPr/>
        </p:nvGrpSpPr>
        <p:grpSpPr>
          <a:xfrm>
            <a:off x="4367760" y="2362706"/>
            <a:ext cx="229767" cy="229767"/>
            <a:chOff x="4234914" y="2134263"/>
            <a:chExt cx="665935" cy="668719"/>
          </a:xfrm>
        </p:grpSpPr>
        <p:sp>
          <p:nvSpPr>
            <p:cNvPr id="269" name="楕円 268"/>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70" name="フリーフォーム 269"/>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45" name="グループ化 244"/>
          <p:cNvGrpSpPr/>
          <p:nvPr/>
        </p:nvGrpSpPr>
        <p:grpSpPr>
          <a:xfrm>
            <a:off x="4871830" y="913444"/>
            <a:ext cx="4207239" cy="336164"/>
            <a:chOff x="4871830" y="913444"/>
            <a:chExt cx="4207239" cy="336164"/>
          </a:xfrm>
        </p:grpSpPr>
        <p:sp>
          <p:nvSpPr>
            <p:cNvPr id="246" name="テキスト ボックス 245"/>
            <p:cNvSpPr txBox="1"/>
            <p:nvPr/>
          </p:nvSpPr>
          <p:spPr>
            <a:xfrm>
              <a:off x="5772856" y="940238"/>
              <a:ext cx="748923" cy="261610"/>
            </a:xfrm>
            <a:prstGeom prst="rect">
              <a:avLst/>
            </a:prstGeom>
            <a:noFill/>
          </p:spPr>
          <p:txBody>
            <a:bodyPr wrap="none" rtlCol="0">
              <a:spAutoFit/>
            </a:bodyPr>
            <a:lstStyle/>
            <a:p>
              <a:r>
                <a:rPr lang="ja-JP" altLang="en-US" sz="1100" dirty="0"/>
                <a:t>変化なし</a:t>
              </a:r>
              <a:endParaRPr kumimoji="1" lang="ja-JP" altLang="en-US" sz="1100" dirty="0"/>
            </a:p>
          </p:txBody>
        </p:sp>
        <p:sp>
          <p:nvSpPr>
            <p:cNvPr id="247" name="テキスト ボックス 246"/>
            <p:cNvSpPr txBox="1"/>
            <p:nvPr/>
          </p:nvSpPr>
          <p:spPr>
            <a:xfrm>
              <a:off x="6807974" y="938016"/>
              <a:ext cx="466794" cy="261610"/>
            </a:xfrm>
            <a:prstGeom prst="rect">
              <a:avLst/>
            </a:prstGeom>
            <a:noFill/>
          </p:spPr>
          <p:txBody>
            <a:bodyPr wrap="none" rtlCol="0">
              <a:spAutoFit/>
            </a:bodyPr>
            <a:lstStyle/>
            <a:p>
              <a:r>
                <a:rPr lang="ja-JP" altLang="en-US" sz="1100" dirty="0"/>
                <a:t>改善</a:t>
              </a:r>
              <a:endParaRPr kumimoji="1" lang="ja-JP" altLang="en-US" sz="1100" dirty="0"/>
            </a:p>
          </p:txBody>
        </p:sp>
        <p:sp>
          <p:nvSpPr>
            <p:cNvPr id="248" name="テキスト ボックス 247"/>
            <p:cNvSpPr txBox="1"/>
            <p:nvPr/>
          </p:nvSpPr>
          <p:spPr>
            <a:xfrm>
              <a:off x="7624825" y="937863"/>
              <a:ext cx="1454244" cy="261610"/>
            </a:xfrm>
            <a:prstGeom prst="rect">
              <a:avLst/>
            </a:prstGeom>
            <a:noFill/>
          </p:spPr>
          <p:txBody>
            <a:bodyPr wrap="none" rtlCol="0">
              <a:spAutoFit/>
            </a:bodyPr>
            <a:lstStyle/>
            <a:p>
              <a:r>
                <a:rPr kumimoji="1" lang="ja-JP" altLang="en-US" sz="1100" dirty="0"/>
                <a:t>追加の検討項目あり</a:t>
              </a:r>
            </a:p>
          </p:txBody>
        </p:sp>
        <p:sp>
          <p:nvSpPr>
            <p:cNvPr id="249" name="テキスト ボックス 248"/>
            <p:cNvSpPr txBox="1"/>
            <p:nvPr/>
          </p:nvSpPr>
          <p:spPr>
            <a:xfrm>
              <a:off x="4871830" y="941831"/>
              <a:ext cx="723275" cy="307777"/>
            </a:xfrm>
            <a:prstGeom prst="rect">
              <a:avLst/>
            </a:prstGeom>
            <a:noFill/>
          </p:spPr>
          <p:txBody>
            <a:bodyPr wrap="none" rtlCol="0">
              <a:spAutoFit/>
            </a:bodyPr>
            <a:lstStyle/>
            <a:p>
              <a:r>
                <a:rPr lang="ja-JP" altLang="en-US" sz="1400" b="1" dirty="0"/>
                <a:t>凡例：</a:t>
              </a:r>
              <a:endParaRPr kumimoji="1" lang="ja-JP" altLang="en-US" sz="1400" b="1" dirty="0"/>
            </a:p>
          </p:txBody>
        </p:sp>
        <p:grpSp>
          <p:nvGrpSpPr>
            <p:cNvPr id="250" name="グループ化 249"/>
            <p:cNvGrpSpPr>
              <a:grpSpLocks/>
            </p:cNvGrpSpPr>
            <p:nvPr/>
          </p:nvGrpSpPr>
          <p:grpSpPr>
            <a:xfrm>
              <a:off x="6600070" y="942833"/>
              <a:ext cx="229767" cy="229767"/>
              <a:chOff x="3051411" y="2134263"/>
              <a:chExt cx="665935" cy="668719"/>
            </a:xfrm>
          </p:grpSpPr>
          <p:sp>
            <p:nvSpPr>
              <p:cNvPr id="263" name="楕円 262"/>
              <p:cNvSpPr/>
              <p:nvPr/>
            </p:nvSpPr>
            <p:spPr bwMode="auto">
              <a:xfrm>
                <a:off x="3082826"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64" name="フリーフォーム 263"/>
              <p:cNvSpPr>
                <a:spLocks noChangeAspect="1"/>
              </p:cNvSpPr>
              <p:nvPr/>
            </p:nvSpPr>
            <p:spPr bwMode="gray">
              <a:xfrm>
                <a:off x="3051411" y="2134263"/>
                <a:ext cx="665935" cy="667252"/>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51" name="グループ化 250"/>
            <p:cNvGrpSpPr/>
            <p:nvPr/>
          </p:nvGrpSpPr>
          <p:grpSpPr>
            <a:xfrm>
              <a:off x="5587947" y="945895"/>
              <a:ext cx="220013" cy="220228"/>
              <a:chOff x="2028283" y="2128421"/>
              <a:chExt cx="678044" cy="678705"/>
            </a:xfrm>
          </p:grpSpPr>
          <p:sp>
            <p:nvSpPr>
              <p:cNvPr id="260" name="楕円 259"/>
              <p:cNvSpPr/>
              <p:nvPr/>
            </p:nvSpPr>
            <p:spPr bwMode="auto">
              <a:xfrm>
                <a:off x="2093451" y="21388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61" name="楕円 260"/>
              <p:cNvSpPr/>
              <p:nvPr/>
            </p:nvSpPr>
            <p:spPr bwMode="auto">
              <a:xfrm>
                <a:off x="2093451" y="21467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62" name="フリーフォーム 261"/>
              <p:cNvSpPr>
                <a:spLocks noChangeAspect="1"/>
              </p:cNvSpPr>
              <p:nvPr/>
            </p:nvSpPr>
            <p:spPr bwMode="gray">
              <a:xfrm>
                <a:off x="2028283"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52" name="グループ化 251"/>
            <p:cNvGrpSpPr/>
            <p:nvPr/>
          </p:nvGrpSpPr>
          <p:grpSpPr>
            <a:xfrm>
              <a:off x="7401051" y="913444"/>
              <a:ext cx="279169" cy="275089"/>
              <a:chOff x="93443" y="1883892"/>
              <a:chExt cx="279169" cy="275089"/>
            </a:xfrm>
          </p:grpSpPr>
          <p:grpSp>
            <p:nvGrpSpPr>
              <p:cNvPr id="253" name="グループ化 252"/>
              <p:cNvGrpSpPr/>
              <p:nvPr/>
            </p:nvGrpSpPr>
            <p:grpSpPr>
              <a:xfrm>
                <a:off x="93443" y="1938753"/>
                <a:ext cx="220013" cy="220228"/>
                <a:chOff x="3286729" y="2128421"/>
                <a:chExt cx="678044" cy="678705"/>
              </a:xfrm>
            </p:grpSpPr>
            <p:sp>
              <p:nvSpPr>
                <p:cNvPr id="257" name="楕円 256"/>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58" name="楕円 257"/>
                <p:cNvSpPr/>
                <p:nvPr/>
              </p:nvSpPr>
              <p:spPr bwMode="auto">
                <a:xfrm>
                  <a:off x="3317757" y="21467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59" name="フリーフォーム 25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254" name="楕円 253"/>
              <p:cNvSpPr/>
              <p:nvPr/>
            </p:nvSpPr>
            <p:spPr bwMode="auto">
              <a:xfrm>
                <a:off x="128507" y="2039975"/>
                <a:ext cx="143820" cy="88510"/>
              </a:xfrm>
              <a:prstGeom prst="ellipse">
                <a:avLst/>
              </a:prstGeom>
              <a:ln w="3175">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255" name="直線コネクタ 254"/>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56" name="フリーフォーム 255"/>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p:spPr>
            <p:txBody>
              <a:bodyPr vert="horz" wrap="square" lIns="91440" tIns="45720" rIns="91440" bIns="45720" numCol="1" anchor="t" anchorCtr="0" compatLnSpc="1">
                <a:prstTxWarp prst="textNoShape">
                  <a:avLst/>
                </a:prstTxWarp>
                <a:noAutofit/>
              </a:bodyPr>
              <a:lstStyle/>
              <a:p>
                <a:endParaRPr lang="ja-JP" altLang="en-US"/>
              </a:p>
            </p:txBody>
          </p:sp>
        </p:grpSp>
      </p:grpSp>
    </p:spTree>
    <p:extLst>
      <p:ext uri="{BB962C8B-B14F-4D97-AF65-F5344CB8AC3E}">
        <p14:creationId xmlns:p14="http://schemas.microsoft.com/office/powerpoint/2010/main" val="1289490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システム構築・運用の効率化の全体像</a:t>
            </a:r>
            <a:endParaRPr kumimoji="1" lang="ja-JP" altLang="en-US" dirty="0"/>
          </a:p>
        </p:txBody>
      </p:sp>
    </p:spTree>
    <p:extLst>
      <p:ext uri="{BB962C8B-B14F-4D97-AF65-F5344CB8AC3E}">
        <p14:creationId xmlns:p14="http://schemas.microsoft.com/office/powerpoint/2010/main" val="117931500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リリース</a:t>
            </a:r>
          </a:p>
        </p:txBody>
      </p:sp>
      <p:sp>
        <p:nvSpPr>
          <p:cNvPr id="3" name="コンテンツ プレースホルダー 2"/>
          <p:cNvSpPr>
            <a:spLocks noGrp="1"/>
          </p:cNvSpPr>
          <p:nvPr>
            <p:ph sz="quarter" idx="10"/>
          </p:nvPr>
        </p:nvSpPr>
        <p:spPr/>
        <p:txBody>
          <a:bodyPr/>
          <a:lstStyle/>
          <a:p>
            <a:r>
              <a:rPr lang="ja-JP" altLang="en-US" sz="2400" b="1" dirty="0"/>
              <a:t>フェーズにおける</a:t>
            </a:r>
            <a:r>
              <a:rPr lang="en-US" altLang="ja-JP" sz="2400" b="1" dirty="0"/>
              <a:t>QCD</a:t>
            </a:r>
            <a:r>
              <a:rPr lang="ja-JP" altLang="en-US" sz="2400" b="1" dirty="0"/>
              <a:t>の変化</a:t>
            </a:r>
            <a:endParaRPr lang="en-US" altLang="ja-JP" b="1" dirty="0"/>
          </a:p>
          <a:p>
            <a:pPr lvl="1"/>
            <a:endParaRPr lang="en-US" altLang="ja-JP" sz="2000" b="1" dirty="0"/>
          </a:p>
          <a:p>
            <a:pPr lvl="1"/>
            <a:endParaRPr lang="en-US" altLang="ja-JP" sz="2000" b="1" dirty="0"/>
          </a:p>
          <a:p>
            <a:pPr lvl="1"/>
            <a:endParaRPr lang="en-US" altLang="ja-JP" sz="2000" b="1" dirty="0"/>
          </a:p>
          <a:p>
            <a:pPr marL="180000" lvl="1" indent="0">
              <a:buNone/>
            </a:pPr>
            <a:endParaRPr lang="en-US" altLang="ja-JP" sz="1200" b="1" dirty="0"/>
          </a:p>
          <a:p>
            <a:pPr marL="180000" lvl="1" indent="0">
              <a:buNone/>
            </a:pPr>
            <a:endParaRPr lang="en-US" altLang="ja-JP" sz="800" b="1" dirty="0"/>
          </a:p>
          <a:p>
            <a:r>
              <a:rPr lang="ja-JP" altLang="en-US" sz="2400" b="1" dirty="0"/>
              <a:t>プロセスと成果物の変化</a:t>
            </a:r>
            <a:endParaRPr lang="ja-JP" altLang="en-US" sz="2400" dirty="0"/>
          </a:p>
        </p:txBody>
      </p:sp>
      <p:graphicFrame>
        <p:nvGraphicFramePr>
          <p:cNvPr id="200" name="表 199"/>
          <p:cNvGraphicFramePr>
            <a:graphicFrameLocks noGrp="1"/>
          </p:cNvGraphicFramePr>
          <p:nvPr/>
        </p:nvGraphicFramePr>
        <p:xfrm>
          <a:off x="383345" y="3285420"/>
          <a:ext cx="8593055" cy="3168000"/>
        </p:xfrm>
        <a:graphic>
          <a:graphicData uri="http://schemas.openxmlformats.org/drawingml/2006/table">
            <a:tbl>
              <a:tblPr firstRow="1" bandRow="1">
                <a:tableStyleId>{2D5ABB26-0587-4C30-8999-92F81FD0307C}</a:tableStyleId>
              </a:tblPr>
              <a:tblGrid>
                <a:gridCol w="396240">
                  <a:extLst>
                    <a:ext uri="{9D8B030D-6E8A-4147-A177-3AD203B41FA5}">
                      <a16:colId xmlns:a16="http://schemas.microsoft.com/office/drawing/2014/main" val="2722025018"/>
                    </a:ext>
                  </a:extLst>
                </a:gridCol>
                <a:gridCol w="396240">
                  <a:extLst>
                    <a:ext uri="{9D8B030D-6E8A-4147-A177-3AD203B41FA5}">
                      <a16:colId xmlns:a16="http://schemas.microsoft.com/office/drawing/2014/main" val="2106001937"/>
                    </a:ext>
                  </a:extLst>
                </a:gridCol>
                <a:gridCol w="7800575">
                  <a:extLst>
                    <a:ext uri="{9D8B030D-6E8A-4147-A177-3AD203B41FA5}">
                      <a16:colId xmlns:a16="http://schemas.microsoft.com/office/drawing/2014/main" val="863483973"/>
                    </a:ext>
                  </a:extLst>
                </a:gridCol>
              </a:tblGrid>
              <a:tr h="864000">
                <a:tc rowSpan="2">
                  <a:txBody>
                    <a:bodyPr/>
                    <a:lstStyle/>
                    <a:p>
                      <a:pPr algn="ctr"/>
                      <a:r>
                        <a:rPr kumimoji="1" lang="ja-JP" altLang="en-US" sz="1400" b="1" dirty="0"/>
                        <a:t>自動化前</a:t>
                      </a:r>
                    </a:p>
                  </a:txBody>
                  <a:tcPr vert="eaVert" anchor="ctr">
                    <a:lnL>
                      <a:noFill/>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400" b="1" dirty="0"/>
                        <a:t>プロセス</a:t>
                      </a:r>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3514920171"/>
                  </a:ext>
                </a:extLst>
              </a:tr>
              <a:tr h="720000">
                <a:tc vMerge="1">
                  <a:txBody>
                    <a:bodyPr/>
                    <a:lstStyle/>
                    <a:p>
                      <a:endParaRPr kumimoji="1" lang="ja-JP" altLang="en-US" sz="1600" b="1" dirty="0"/>
                    </a:p>
                  </a:txBody>
                  <a:tcPr>
                    <a:lnL>
                      <a:noFill/>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400" b="1" dirty="0"/>
                        <a:t>成果物</a:t>
                      </a:r>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4067920"/>
                  </a:ext>
                </a:extLst>
              </a:tr>
              <a:tr h="864000">
                <a:tc rowSpan="2">
                  <a:txBody>
                    <a:bodyPr/>
                    <a:lstStyle/>
                    <a:p>
                      <a:pPr algn="ctr"/>
                      <a:r>
                        <a:rPr kumimoji="1" lang="ja-JP" altLang="en-US" sz="1400" b="1" dirty="0"/>
                        <a:t>自動化後</a:t>
                      </a:r>
                    </a:p>
                  </a:txBody>
                  <a:tcPr vert="eaVert" anchor="ctr">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kumimoji="1" lang="ja-JP" altLang="en-US" sz="1400" b="1" dirty="0"/>
                        <a:t>プロセス</a:t>
                      </a:r>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2716321206"/>
                  </a:ext>
                </a:extLst>
              </a:tr>
              <a:tr h="720000">
                <a:tc vMerge="1">
                  <a:txBody>
                    <a:bodyPr/>
                    <a:lstStyle/>
                    <a:p>
                      <a:endParaRPr kumimoji="1" lang="ja-JP" altLang="en-US" sz="1600" b="1" dirty="0"/>
                    </a:p>
                  </a:txBody>
                  <a:tcPr>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kumimoji="1" lang="ja-JP" altLang="en-US" sz="1400" b="1" dirty="0"/>
                        <a:t>成果物</a:t>
                      </a:r>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375170"/>
                  </a:ext>
                </a:extLst>
              </a:tr>
            </a:tbl>
          </a:graphicData>
        </a:graphic>
      </p:graphicFrame>
      <p:sp>
        <p:nvSpPr>
          <p:cNvPr id="226" name="角丸四角形 225"/>
          <p:cNvSpPr/>
          <p:nvPr/>
        </p:nvSpPr>
        <p:spPr bwMode="auto">
          <a:xfrm>
            <a:off x="9226557" y="1340710"/>
            <a:ext cx="2724793" cy="5112477"/>
          </a:xfrm>
          <a:prstGeom prst="roundRect">
            <a:avLst>
              <a:gd name="adj" fmla="val 6773"/>
            </a:avLst>
          </a:prstGeom>
          <a:solidFill>
            <a:schemeClr val="bg1">
              <a:lumMod val="95000"/>
            </a:schemeClr>
          </a:solidFill>
          <a:ln w="12700">
            <a:solidFill>
              <a:schemeClr val="bg1">
                <a:lumMod val="85000"/>
              </a:schemeClr>
            </a:solidFill>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ja-JP" altLang="en-US" dirty="0">
                <a:latin typeface="+mn-ea"/>
              </a:rPr>
              <a:t>詳細設計で作成したジョブフローの実行がメインの作業になる。</a:t>
            </a:r>
            <a:endParaRPr lang="en-US" altLang="ja-JP" dirty="0">
              <a:latin typeface="+mn-ea"/>
            </a:endParaRPr>
          </a:p>
          <a:p>
            <a:endParaRPr lang="en-US" altLang="ja-JP" dirty="0">
              <a:latin typeface="+mn-ea"/>
            </a:endParaRPr>
          </a:p>
          <a:p>
            <a:r>
              <a:rPr lang="ja-JP" altLang="en-US" dirty="0">
                <a:latin typeface="+mn-ea"/>
              </a:rPr>
              <a:t>タイムチャート作成がジョブフロー実行に置き換わるため消滅。</a:t>
            </a:r>
            <a:endParaRPr lang="en-US" altLang="ja-JP" dirty="0">
              <a:latin typeface="+mn-ea"/>
            </a:endParaRPr>
          </a:p>
          <a:p>
            <a:endParaRPr lang="en-US" altLang="ja-JP" dirty="0">
              <a:latin typeface="+mn-ea"/>
            </a:endParaRPr>
          </a:p>
          <a:p>
            <a:r>
              <a:rPr lang="ja-JP" altLang="en-US" dirty="0">
                <a:latin typeface="+mn-ea"/>
              </a:rPr>
              <a:t>またジョブフロー中でエビデンスの確認も実施するため、タスクとしてのエビデンス確認も消滅。</a:t>
            </a:r>
            <a:endParaRPr lang="en-US" altLang="ja-JP" dirty="0">
              <a:latin typeface="+mn-ea"/>
            </a:endParaRPr>
          </a:p>
          <a:p>
            <a:endParaRPr lang="en-US" altLang="ja-JP" dirty="0">
              <a:latin typeface="+mn-ea"/>
            </a:endParaRPr>
          </a:p>
          <a:p>
            <a:r>
              <a:rPr lang="ja-JP" altLang="en-US" dirty="0">
                <a:latin typeface="+mn-ea"/>
              </a:rPr>
              <a:t>よって、ジョブフローの実行と結果の確認のみとなり、</a:t>
            </a:r>
            <a:r>
              <a:rPr lang="en-US" altLang="ja-JP" dirty="0">
                <a:latin typeface="+mn-ea"/>
              </a:rPr>
              <a:t>QCD</a:t>
            </a:r>
            <a:r>
              <a:rPr lang="ja-JP" altLang="en-US" dirty="0">
                <a:latin typeface="+mn-ea"/>
              </a:rPr>
              <a:t>ともに改善する</a:t>
            </a:r>
            <a:endParaRPr kumimoji="1" lang="en-US" altLang="ja-JP" dirty="0">
              <a:latin typeface="+mn-ea"/>
            </a:endParaRPr>
          </a:p>
        </p:txBody>
      </p:sp>
      <p:sp>
        <p:nvSpPr>
          <p:cNvPr id="4" name="テキスト ボックス 3"/>
          <p:cNvSpPr txBox="1"/>
          <p:nvPr/>
        </p:nvSpPr>
        <p:spPr>
          <a:xfrm>
            <a:off x="9187934" y="1013899"/>
            <a:ext cx="697627" cy="400110"/>
          </a:xfrm>
          <a:prstGeom prst="rect">
            <a:avLst/>
          </a:prstGeom>
          <a:noFill/>
        </p:spPr>
        <p:txBody>
          <a:bodyPr wrap="none" rtlCol="0">
            <a:spAutoFit/>
          </a:bodyPr>
          <a:lstStyle/>
          <a:p>
            <a:r>
              <a:rPr lang="ja-JP" altLang="en-US" sz="2000" b="1" dirty="0"/>
              <a:t>解説</a:t>
            </a:r>
            <a:endParaRPr kumimoji="1" lang="ja-JP" altLang="en-US" sz="2000" b="1" dirty="0"/>
          </a:p>
        </p:txBody>
      </p:sp>
      <p:grpSp>
        <p:nvGrpSpPr>
          <p:cNvPr id="284" name="グループ化 283"/>
          <p:cNvGrpSpPr/>
          <p:nvPr/>
        </p:nvGrpSpPr>
        <p:grpSpPr>
          <a:xfrm>
            <a:off x="1559370" y="3284980"/>
            <a:ext cx="1809222" cy="1194124"/>
            <a:chOff x="5884207" y="4971256"/>
            <a:chExt cx="1809222" cy="1194124"/>
          </a:xfrm>
        </p:grpSpPr>
        <p:grpSp>
          <p:nvGrpSpPr>
            <p:cNvPr id="285" name="グループ化 284"/>
            <p:cNvGrpSpPr/>
            <p:nvPr/>
          </p:nvGrpSpPr>
          <p:grpSpPr>
            <a:xfrm>
              <a:off x="5931768" y="5202599"/>
              <a:ext cx="1761661" cy="962781"/>
              <a:chOff x="3575650" y="3645030"/>
              <a:chExt cx="1761661" cy="962781"/>
            </a:xfrm>
          </p:grpSpPr>
          <p:cxnSp>
            <p:nvCxnSpPr>
              <p:cNvPr id="287" name="直線矢印コネクタ 286"/>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292" name="グループ化 291"/>
              <p:cNvGrpSpPr/>
              <p:nvPr/>
            </p:nvGrpSpPr>
            <p:grpSpPr>
              <a:xfrm>
                <a:off x="3575650" y="3645030"/>
                <a:ext cx="1441011" cy="962781"/>
                <a:chOff x="3859824" y="3656220"/>
                <a:chExt cx="1441011" cy="962781"/>
              </a:xfrm>
            </p:grpSpPr>
            <p:sp>
              <p:nvSpPr>
                <p:cNvPr id="293" name="角丸四角形 292"/>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a:t>タイムチャート作成</a:t>
                  </a:r>
                </a:p>
              </p:txBody>
            </p:sp>
            <p:sp>
              <p:nvSpPr>
                <p:cNvPr id="294" name="テキスト ボックス 293"/>
                <p:cNvSpPr txBox="1"/>
                <p:nvPr/>
              </p:nvSpPr>
              <p:spPr>
                <a:xfrm>
                  <a:off x="3859882" y="4342002"/>
                  <a:ext cx="1415772" cy="276999"/>
                </a:xfrm>
                <a:prstGeom prst="rect">
                  <a:avLst/>
                </a:prstGeom>
                <a:noFill/>
              </p:spPr>
              <p:txBody>
                <a:bodyPr wrap="none" rtlCol="0">
                  <a:spAutoFit/>
                </a:bodyPr>
                <a:lstStyle/>
                <a:p>
                  <a:r>
                    <a:rPr kumimoji="1" lang="ja-JP" altLang="en-US" sz="1200" b="1" dirty="0"/>
                    <a:t>・</a:t>
                  </a:r>
                  <a:r>
                    <a:rPr lang="ja-JP" altLang="en-US" sz="1200" b="1" dirty="0"/>
                    <a:t>タイムチャート</a:t>
                  </a:r>
                  <a:endParaRPr kumimoji="1" lang="ja-JP" altLang="en-US" sz="1200" b="1" dirty="0"/>
                </a:p>
              </p:txBody>
            </p:sp>
          </p:grpSp>
        </p:grpSp>
        <p:sp>
          <p:nvSpPr>
            <p:cNvPr id="286" name="テキスト ボックス 285"/>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cxnSp>
        <p:nvCxnSpPr>
          <p:cNvPr id="445" name="直線矢印コネクタ 444"/>
          <p:cNvCxnSpPr/>
          <p:nvPr/>
        </p:nvCxnSpPr>
        <p:spPr bwMode="auto">
          <a:xfrm>
            <a:off x="1262358" y="3756899"/>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46" name="グループ化 445"/>
          <p:cNvGrpSpPr/>
          <p:nvPr/>
        </p:nvGrpSpPr>
        <p:grpSpPr>
          <a:xfrm>
            <a:off x="3431630" y="3284980"/>
            <a:ext cx="1809222" cy="1378790"/>
            <a:chOff x="5884207" y="4971256"/>
            <a:chExt cx="1809222" cy="1378790"/>
          </a:xfrm>
        </p:grpSpPr>
        <p:grpSp>
          <p:nvGrpSpPr>
            <p:cNvPr id="447" name="グループ化 446"/>
            <p:cNvGrpSpPr/>
            <p:nvPr/>
          </p:nvGrpSpPr>
          <p:grpSpPr>
            <a:xfrm>
              <a:off x="5931768" y="5202599"/>
              <a:ext cx="1761661" cy="1147447"/>
              <a:chOff x="3575650" y="3645030"/>
              <a:chExt cx="1761661" cy="1147447"/>
            </a:xfrm>
          </p:grpSpPr>
          <p:cxnSp>
            <p:nvCxnSpPr>
              <p:cNvPr id="449" name="直線矢印コネクタ 448"/>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50" name="グループ化 449"/>
              <p:cNvGrpSpPr/>
              <p:nvPr/>
            </p:nvGrpSpPr>
            <p:grpSpPr>
              <a:xfrm>
                <a:off x="3575650" y="3645030"/>
                <a:ext cx="1723607" cy="1147447"/>
                <a:chOff x="3859824" y="3656220"/>
                <a:chExt cx="1723607" cy="1147447"/>
              </a:xfrm>
            </p:grpSpPr>
            <p:sp>
              <p:nvSpPr>
                <p:cNvPr id="451" name="角丸四角形 450"/>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a:t>作業の実施</a:t>
                  </a:r>
                </a:p>
              </p:txBody>
            </p:sp>
            <p:sp>
              <p:nvSpPr>
                <p:cNvPr id="452" name="テキスト ボックス 451"/>
                <p:cNvSpPr txBox="1"/>
                <p:nvPr/>
              </p:nvSpPr>
              <p:spPr>
                <a:xfrm>
                  <a:off x="3859882" y="4342002"/>
                  <a:ext cx="1723549" cy="461665"/>
                </a:xfrm>
                <a:prstGeom prst="rect">
                  <a:avLst/>
                </a:prstGeom>
                <a:noFill/>
              </p:spPr>
              <p:txBody>
                <a:bodyPr wrap="none" rtlCol="0">
                  <a:spAutoFit/>
                </a:bodyPr>
                <a:lstStyle/>
                <a:p>
                  <a:r>
                    <a:rPr kumimoji="1" lang="ja-JP" altLang="en-US" sz="1200" b="1" dirty="0"/>
                    <a:t>・更新されたシステム</a:t>
                  </a:r>
                  <a:endParaRPr kumimoji="1" lang="en-US" altLang="ja-JP" sz="1200" b="1" dirty="0"/>
                </a:p>
                <a:p>
                  <a:r>
                    <a:rPr lang="ja-JP" altLang="en-US" sz="1200" b="1" dirty="0"/>
                    <a:t>・エビデンス</a:t>
                  </a:r>
                  <a:endParaRPr kumimoji="1" lang="ja-JP" altLang="en-US" sz="1200" b="1" dirty="0"/>
                </a:p>
              </p:txBody>
            </p:sp>
          </p:grpSp>
        </p:grpSp>
        <p:sp>
          <p:nvSpPr>
            <p:cNvPr id="448" name="テキスト ボックス 447"/>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grpSp>
        <p:nvGrpSpPr>
          <p:cNvPr id="453" name="グループ化 452"/>
          <p:cNvGrpSpPr/>
          <p:nvPr/>
        </p:nvGrpSpPr>
        <p:grpSpPr>
          <a:xfrm>
            <a:off x="5294918" y="3284980"/>
            <a:ext cx="3681482" cy="1194124"/>
            <a:chOff x="5884207" y="4971256"/>
            <a:chExt cx="3681482" cy="1194124"/>
          </a:xfrm>
        </p:grpSpPr>
        <p:grpSp>
          <p:nvGrpSpPr>
            <p:cNvPr id="454" name="グループ化 453"/>
            <p:cNvGrpSpPr/>
            <p:nvPr/>
          </p:nvGrpSpPr>
          <p:grpSpPr>
            <a:xfrm>
              <a:off x="5931768" y="5202599"/>
              <a:ext cx="3633921" cy="962781"/>
              <a:chOff x="3575650" y="3645030"/>
              <a:chExt cx="3633921" cy="962781"/>
            </a:xfrm>
          </p:grpSpPr>
          <p:cxnSp>
            <p:nvCxnSpPr>
              <p:cNvPr id="456" name="直線矢印コネクタ 455"/>
              <p:cNvCxnSpPr/>
              <p:nvPr/>
            </p:nvCxnSpPr>
            <p:spPr bwMode="auto">
              <a:xfrm>
                <a:off x="5112309" y="3897872"/>
                <a:ext cx="209726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57" name="グループ化 456"/>
              <p:cNvGrpSpPr/>
              <p:nvPr/>
            </p:nvGrpSpPr>
            <p:grpSpPr>
              <a:xfrm>
                <a:off x="3575650" y="3645030"/>
                <a:ext cx="1723607" cy="962781"/>
                <a:chOff x="3859824" y="3656220"/>
                <a:chExt cx="1723607" cy="962781"/>
              </a:xfrm>
            </p:grpSpPr>
            <p:sp>
              <p:nvSpPr>
                <p:cNvPr id="458" name="角丸四角形 457"/>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a:t>エビデンス確認</a:t>
                  </a:r>
                </a:p>
              </p:txBody>
            </p:sp>
            <p:sp>
              <p:nvSpPr>
                <p:cNvPr id="459" name="テキスト ボックス 458"/>
                <p:cNvSpPr txBox="1"/>
                <p:nvPr/>
              </p:nvSpPr>
              <p:spPr>
                <a:xfrm>
                  <a:off x="3859882" y="4342002"/>
                  <a:ext cx="1723549" cy="276999"/>
                </a:xfrm>
                <a:prstGeom prst="rect">
                  <a:avLst/>
                </a:prstGeom>
                <a:noFill/>
              </p:spPr>
              <p:txBody>
                <a:bodyPr wrap="none" rtlCol="0">
                  <a:spAutoFit/>
                </a:bodyPr>
                <a:lstStyle/>
                <a:p>
                  <a:r>
                    <a:rPr kumimoji="1" lang="ja-JP" altLang="en-US" sz="1200" b="1" dirty="0"/>
                    <a:t>・エビデンス確認結果</a:t>
                  </a:r>
                </a:p>
              </p:txBody>
            </p:sp>
          </p:grpSp>
        </p:grpSp>
        <p:sp>
          <p:nvSpPr>
            <p:cNvPr id="455" name="テキスト ボックス 454"/>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grpSp>
        <p:nvGrpSpPr>
          <p:cNvPr id="475" name="グループ化 474"/>
          <p:cNvGrpSpPr/>
          <p:nvPr/>
        </p:nvGrpSpPr>
        <p:grpSpPr>
          <a:xfrm>
            <a:off x="3458336" y="4899246"/>
            <a:ext cx="1771168" cy="1563456"/>
            <a:chOff x="5884207" y="4971256"/>
            <a:chExt cx="1771168" cy="1563456"/>
          </a:xfrm>
        </p:grpSpPr>
        <p:grpSp>
          <p:nvGrpSpPr>
            <p:cNvPr id="479" name="グループ化 478"/>
            <p:cNvGrpSpPr/>
            <p:nvPr/>
          </p:nvGrpSpPr>
          <p:grpSpPr>
            <a:xfrm>
              <a:off x="5931768" y="5202599"/>
              <a:ext cx="1723607" cy="1332113"/>
              <a:chOff x="3859824" y="3656220"/>
              <a:chExt cx="1723607" cy="1332113"/>
            </a:xfrm>
          </p:grpSpPr>
          <p:sp>
            <p:nvSpPr>
              <p:cNvPr id="480" name="角丸四角形 479"/>
              <p:cNvSpPr/>
              <p:nvPr/>
            </p:nvSpPr>
            <p:spPr bwMode="auto">
              <a:xfrm>
                <a:off x="3859824" y="3656220"/>
                <a:ext cx="1441011" cy="505685"/>
              </a:xfrm>
              <a:prstGeom prst="roundRect">
                <a:avLst/>
              </a:prstGeom>
              <a:solidFill>
                <a:schemeClr val="accent3">
                  <a:lumMod val="10000"/>
                  <a:lumOff val="90000"/>
                </a:schemeClr>
              </a:solidFill>
              <a:ln w="25400" cap="flat" cmpd="sng" algn="ctr">
                <a:solidFill>
                  <a:schemeClr val="accent3">
                    <a:lumMod val="90000"/>
                    <a:lumOff val="10000"/>
                  </a:schemeClr>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a:solidFill>
                      <a:schemeClr val="accent3">
                        <a:lumMod val="90000"/>
                        <a:lumOff val="10000"/>
                      </a:schemeClr>
                    </a:solidFill>
                  </a:rPr>
                  <a:t>ジョブフロー実行</a:t>
                </a:r>
              </a:p>
            </p:txBody>
          </p:sp>
          <p:sp>
            <p:nvSpPr>
              <p:cNvPr id="481" name="テキスト ボックス 480"/>
              <p:cNvSpPr txBox="1"/>
              <p:nvPr/>
            </p:nvSpPr>
            <p:spPr>
              <a:xfrm>
                <a:off x="3859882" y="4342002"/>
                <a:ext cx="1723549" cy="646331"/>
              </a:xfrm>
              <a:prstGeom prst="rect">
                <a:avLst/>
              </a:prstGeom>
              <a:noFill/>
            </p:spPr>
            <p:txBody>
              <a:bodyPr wrap="none" rtlCol="0">
                <a:spAutoFit/>
              </a:bodyPr>
              <a:lstStyle/>
              <a:p>
                <a:r>
                  <a:rPr kumimoji="1" lang="ja-JP" altLang="en-US" sz="1200" b="1" dirty="0"/>
                  <a:t>・更新されたシステム</a:t>
                </a:r>
                <a:endParaRPr kumimoji="1" lang="en-US" altLang="ja-JP" sz="1200" b="1" dirty="0"/>
              </a:p>
              <a:p>
                <a:r>
                  <a:rPr lang="ja-JP" altLang="en-US" sz="1200" b="1" dirty="0"/>
                  <a:t>・エビデンス</a:t>
                </a:r>
                <a:endParaRPr lang="en-US" altLang="ja-JP" sz="1200" b="1" dirty="0"/>
              </a:p>
              <a:p>
                <a:r>
                  <a:rPr kumimoji="1" lang="ja-JP" altLang="en-US" sz="1200" b="1" dirty="0">
                    <a:solidFill>
                      <a:schemeClr val="accent3">
                        <a:lumMod val="90000"/>
                        <a:lumOff val="10000"/>
                      </a:schemeClr>
                    </a:solidFill>
                  </a:rPr>
                  <a:t>・エビデンス確認結果</a:t>
                </a:r>
              </a:p>
            </p:txBody>
          </p:sp>
        </p:grpSp>
        <p:sp>
          <p:nvSpPr>
            <p:cNvPr id="477" name="テキスト ボックス 476"/>
            <p:cNvSpPr txBox="1"/>
            <p:nvPr/>
          </p:nvSpPr>
          <p:spPr>
            <a:xfrm>
              <a:off x="5884207" y="4971256"/>
              <a:ext cx="1191352" cy="307777"/>
            </a:xfrm>
            <a:prstGeom prst="rect">
              <a:avLst/>
            </a:prstGeom>
            <a:noFill/>
          </p:spPr>
          <p:txBody>
            <a:bodyPr wrap="none" rtlCol="0">
              <a:spAutoFit/>
            </a:bodyPr>
            <a:lstStyle/>
            <a:p>
              <a:r>
                <a:rPr kumimoji="1" lang="en-US" altLang="ja-JP" sz="1400" dirty="0"/>
                <a:t>&lt;</a:t>
              </a:r>
              <a:r>
                <a:rPr kumimoji="1" lang="ja-JP" altLang="en-US" sz="1400" dirty="0"/>
                <a:t>変更あり</a:t>
              </a:r>
              <a:r>
                <a:rPr kumimoji="1" lang="en-US" altLang="ja-JP" sz="1400" dirty="0"/>
                <a:t>&gt;</a:t>
              </a:r>
              <a:endParaRPr kumimoji="1" lang="ja-JP" altLang="en-US" sz="1400" dirty="0"/>
            </a:p>
          </p:txBody>
        </p:sp>
      </p:grpSp>
      <p:grpSp>
        <p:nvGrpSpPr>
          <p:cNvPr id="482" name="グループ化 481"/>
          <p:cNvGrpSpPr/>
          <p:nvPr/>
        </p:nvGrpSpPr>
        <p:grpSpPr>
          <a:xfrm>
            <a:off x="5015850" y="4899246"/>
            <a:ext cx="2114996" cy="1194124"/>
            <a:chOff x="5578433" y="4971256"/>
            <a:chExt cx="2114996" cy="1194124"/>
          </a:xfrm>
        </p:grpSpPr>
        <p:grpSp>
          <p:nvGrpSpPr>
            <p:cNvPr id="483" name="グループ化 482"/>
            <p:cNvGrpSpPr/>
            <p:nvPr/>
          </p:nvGrpSpPr>
          <p:grpSpPr>
            <a:xfrm>
              <a:off x="5578433" y="5202599"/>
              <a:ext cx="2114996" cy="962781"/>
              <a:chOff x="3222315" y="3645030"/>
              <a:chExt cx="2114996" cy="962781"/>
            </a:xfrm>
          </p:grpSpPr>
          <p:grpSp>
            <p:nvGrpSpPr>
              <p:cNvPr id="486" name="グループ化 485"/>
              <p:cNvGrpSpPr/>
              <p:nvPr/>
            </p:nvGrpSpPr>
            <p:grpSpPr>
              <a:xfrm>
                <a:off x="3575650" y="3645030"/>
                <a:ext cx="1723607" cy="962781"/>
                <a:chOff x="3859824" y="3656220"/>
                <a:chExt cx="1723607" cy="962781"/>
              </a:xfrm>
            </p:grpSpPr>
            <p:sp>
              <p:nvSpPr>
                <p:cNvPr id="487" name="角丸四角形 486"/>
                <p:cNvSpPr/>
                <p:nvPr/>
              </p:nvSpPr>
              <p:spPr bwMode="auto">
                <a:xfrm>
                  <a:off x="3859824" y="3656220"/>
                  <a:ext cx="1441011" cy="505685"/>
                </a:xfrm>
                <a:prstGeom prst="roundRect">
                  <a:avLst/>
                </a:prstGeom>
                <a:solidFill>
                  <a:schemeClr val="bg1"/>
                </a:solidFill>
                <a:ln w="25400" cap="flat" cmpd="sng" algn="ctr">
                  <a:solidFill>
                    <a:schemeClr val="bg1">
                      <a:lumMod val="85000"/>
                    </a:schemeClr>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a:solidFill>
                        <a:schemeClr val="bg1">
                          <a:lumMod val="85000"/>
                        </a:schemeClr>
                      </a:solidFill>
                    </a:rPr>
                    <a:t>エビデンス確認</a:t>
                  </a:r>
                </a:p>
              </p:txBody>
            </p:sp>
            <p:sp>
              <p:nvSpPr>
                <p:cNvPr id="488" name="テキスト ボックス 487"/>
                <p:cNvSpPr txBox="1"/>
                <p:nvPr/>
              </p:nvSpPr>
              <p:spPr>
                <a:xfrm>
                  <a:off x="3859882" y="4342002"/>
                  <a:ext cx="1723549" cy="276999"/>
                </a:xfrm>
                <a:prstGeom prst="rect">
                  <a:avLst/>
                </a:prstGeom>
                <a:noFill/>
              </p:spPr>
              <p:txBody>
                <a:bodyPr wrap="none" rtlCol="0">
                  <a:spAutoFit/>
                </a:bodyPr>
                <a:lstStyle/>
                <a:p>
                  <a:r>
                    <a:rPr kumimoji="1" lang="ja-JP" altLang="en-US" sz="1200" b="1" dirty="0">
                      <a:solidFill>
                        <a:schemeClr val="bg1">
                          <a:lumMod val="85000"/>
                        </a:schemeClr>
                      </a:solidFill>
                    </a:rPr>
                    <a:t>・</a:t>
                  </a:r>
                  <a:r>
                    <a:rPr lang="ja-JP" altLang="en-US" sz="1200" b="1" dirty="0">
                      <a:solidFill>
                        <a:schemeClr val="bg1">
                          <a:lumMod val="85000"/>
                        </a:schemeClr>
                      </a:solidFill>
                    </a:rPr>
                    <a:t>エビデンス確認結果</a:t>
                  </a:r>
                  <a:endParaRPr kumimoji="1" lang="ja-JP" altLang="en-US" sz="1200" b="1" dirty="0">
                    <a:solidFill>
                      <a:schemeClr val="bg1">
                        <a:lumMod val="85000"/>
                      </a:schemeClr>
                    </a:solidFill>
                  </a:endParaRPr>
                </a:p>
              </p:txBody>
            </p:sp>
          </p:grpSp>
          <p:cxnSp>
            <p:nvCxnSpPr>
              <p:cNvPr id="485" name="直線矢印コネクタ 484"/>
              <p:cNvCxnSpPr/>
              <p:nvPr/>
            </p:nvCxnSpPr>
            <p:spPr bwMode="auto">
              <a:xfrm>
                <a:off x="3222315" y="3897872"/>
                <a:ext cx="2114996"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sp>
          <p:nvSpPr>
            <p:cNvPr id="484" name="テキスト ボックス 483"/>
            <p:cNvSpPr txBox="1"/>
            <p:nvPr/>
          </p:nvSpPr>
          <p:spPr>
            <a:xfrm>
              <a:off x="5884207" y="4971256"/>
              <a:ext cx="832279" cy="307777"/>
            </a:xfrm>
            <a:prstGeom prst="rect">
              <a:avLst/>
            </a:prstGeom>
            <a:noFill/>
          </p:spPr>
          <p:txBody>
            <a:bodyPr wrap="none" rtlCol="0">
              <a:spAutoFit/>
            </a:bodyPr>
            <a:lstStyle/>
            <a:p>
              <a:r>
                <a:rPr kumimoji="1" lang="en-US" altLang="ja-JP" sz="1400" dirty="0"/>
                <a:t>&lt;</a:t>
              </a:r>
              <a:r>
                <a:rPr kumimoji="1" lang="ja-JP" altLang="en-US" sz="1400" dirty="0"/>
                <a:t>消滅</a:t>
              </a:r>
              <a:r>
                <a:rPr kumimoji="1" lang="en-US" altLang="ja-JP" sz="1400" dirty="0"/>
                <a:t>&gt;</a:t>
              </a:r>
              <a:endParaRPr kumimoji="1" lang="ja-JP" altLang="en-US" sz="1400" dirty="0"/>
            </a:p>
          </p:txBody>
        </p:sp>
      </p:grpSp>
      <p:grpSp>
        <p:nvGrpSpPr>
          <p:cNvPr id="489" name="グループ化 488"/>
          <p:cNvGrpSpPr/>
          <p:nvPr/>
        </p:nvGrpSpPr>
        <p:grpSpPr>
          <a:xfrm>
            <a:off x="7193884" y="4899246"/>
            <a:ext cx="1809222" cy="1194124"/>
            <a:chOff x="5884207" y="4971256"/>
            <a:chExt cx="1809222" cy="1194124"/>
          </a:xfrm>
        </p:grpSpPr>
        <p:grpSp>
          <p:nvGrpSpPr>
            <p:cNvPr id="490" name="グループ化 489"/>
            <p:cNvGrpSpPr/>
            <p:nvPr/>
          </p:nvGrpSpPr>
          <p:grpSpPr>
            <a:xfrm>
              <a:off x="5931768" y="5202599"/>
              <a:ext cx="1761661" cy="962781"/>
              <a:chOff x="3575650" y="3645030"/>
              <a:chExt cx="1761661" cy="962781"/>
            </a:xfrm>
          </p:grpSpPr>
          <p:cxnSp>
            <p:nvCxnSpPr>
              <p:cNvPr id="492" name="直線矢印コネクタ 491"/>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93" name="グループ化 492"/>
              <p:cNvGrpSpPr/>
              <p:nvPr/>
            </p:nvGrpSpPr>
            <p:grpSpPr>
              <a:xfrm>
                <a:off x="3575650" y="3645030"/>
                <a:ext cx="1441011" cy="962781"/>
                <a:chOff x="3859824" y="3656220"/>
                <a:chExt cx="1441011" cy="962781"/>
              </a:xfrm>
            </p:grpSpPr>
            <p:sp>
              <p:nvSpPr>
                <p:cNvPr id="494" name="角丸四角形 493"/>
                <p:cNvSpPr/>
                <p:nvPr/>
              </p:nvSpPr>
              <p:spPr bwMode="auto">
                <a:xfrm>
                  <a:off x="3859824" y="3656220"/>
                  <a:ext cx="1441011" cy="505685"/>
                </a:xfrm>
                <a:prstGeom prst="roundRect">
                  <a:avLst/>
                </a:prstGeom>
                <a:solidFill>
                  <a:schemeClr val="accent2">
                    <a:lumMod val="20000"/>
                    <a:lumOff val="80000"/>
                  </a:schemeClr>
                </a:solidFill>
                <a:ln w="25400" cap="flat" cmpd="sng" algn="ctr">
                  <a:solidFill>
                    <a:schemeClr val="accent2">
                      <a:lumMod val="75000"/>
                    </a:schemeClr>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a:solidFill>
                        <a:schemeClr val="accent2">
                          <a:lumMod val="75000"/>
                        </a:schemeClr>
                      </a:solidFill>
                    </a:rPr>
                    <a:t>ジョブフローの</a:t>
                  </a:r>
                  <a:endParaRPr lang="en-US" altLang="ja-JP" sz="1200" b="1" dirty="0">
                    <a:solidFill>
                      <a:schemeClr val="accent2">
                        <a:lumMod val="75000"/>
                      </a:schemeClr>
                    </a:solidFill>
                  </a:endParaRPr>
                </a:p>
                <a:p>
                  <a:pPr algn="ctr"/>
                  <a:r>
                    <a:rPr lang="ja-JP" altLang="en-US" sz="1200" b="1" dirty="0">
                      <a:solidFill>
                        <a:schemeClr val="accent2">
                          <a:lumMod val="75000"/>
                        </a:schemeClr>
                      </a:solidFill>
                    </a:rPr>
                    <a:t>実行結果の確認</a:t>
                  </a:r>
                </a:p>
              </p:txBody>
            </p:sp>
            <p:sp>
              <p:nvSpPr>
                <p:cNvPr id="495" name="テキスト ボックス 494"/>
                <p:cNvSpPr txBox="1"/>
                <p:nvPr/>
              </p:nvSpPr>
              <p:spPr>
                <a:xfrm>
                  <a:off x="3859882" y="4342002"/>
                  <a:ext cx="954107" cy="276999"/>
                </a:xfrm>
                <a:prstGeom prst="rect">
                  <a:avLst/>
                </a:prstGeom>
                <a:noFill/>
              </p:spPr>
              <p:txBody>
                <a:bodyPr wrap="none" rtlCol="0">
                  <a:spAutoFit/>
                </a:bodyPr>
                <a:lstStyle/>
                <a:p>
                  <a:r>
                    <a:rPr kumimoji="1" lang="ja-JP" altLang="en-US" sz="1200" b="1" dirty="0">
                      <a:solidFill>
                        <a:schemeClr val="accent2">
                          <a:lumMod val="75000"/>
                        </a:schemeClr>
                      </a:solidFill>
                    </a:rPr>
                    <a:t>・確認結果</a:t>
                  </a:r>
                </a:p>
              </p:txBody>
            </p:sp>
          </p:grpSp>
        </p:grpSp>
        <p:sp>
          <p:nvSpPr>
            <p:cNvPr id="491" name="テキスト ボックス 490"/>
            <p:cNvSpPr txBox="1"/>
            <p:nvPr/>
          </p:nvSpPr>
          <p:spPr>
            <a:xfrm>
              <a:off x="5884207" y="4971256"/>
              <a:ext cx="832279" cy="307777"/>
            </a:xfrm>
            <a:prstGeom prst="rect">
              <a:avLst/>
            </a:prstGeom>
            <a:noFill/>
          </p:spPr>
          <p:txBody>
            <a:bodyPr wrap="none" rtlCol="0">
              <a:spAutoFit/>
            </a:bodyPr>
            <a:lstStyle/>
            <a:p>
              <a:r>
                <a:rPr kumimoji="1" lang="en-US" altLang="ja-JP" sz="1400" dirty="0"/>
                <a:t>&lt;</a:t>
              </a:r>
              <a:r>
                <a:rPr kumimoji="1" lang="ja-JP" altLang="en-US" sz="1400" dirty="0"/>
                <a:t>追加</a:t>
              </a:r>
              <a:r>
                <a:rPr kumimoji="1" lang="en-US" altLang="ja-JP" sz="1400" dirty="0"/>
                <a:t>&gt;</a:t>
              </a:r>
              <a:endParaRPr kumimoji="1" lang="ja-JP" altLang="en-US" sz="1400" dirty="0"/>
            </a:p>
          </p:txBody>
        </p:sp>
      </p:grpSp>
      <p:grpSp>
        <p:nvGrpSpPr>
          <p:cNvPr id="496" name="グループ化 495"/>
          <p:cNvGrpSpPr/>
          <p:nvPr/>
        </p:nvGrpSpPr>
        <p:grpSpPr>
          <a:xfrm>
            <a:off x="1271330" y="4899246"/>
            <a:ext cx="2114996" cy="1194124"/>
            <a:chOff x="5578433" y="4971256"/>
            <a:chExt cx="2114996" cy="1194124"/>
          </a:xfrm>
        </p:grpSpPr>
        <p:grpSp>
          <p:nvGrpSpPr>
            <p:cNvPr id="497" name="グループ化 496"/>
            <p:cNvGrpSpPr/>
            <p:nvPr/>
          </p:nvGrpSpPr>
          <p:grpSpPr>
            <a:xfrm>
              <a:off x="5578433" y="5202599"/>
              <a:ext cx="2114996" cy="962781"/>
              <a:chOff x="3222315" y="3645030"/>
              <a:chExt cx="2114996" cy="962781"/>
            </a:xfrm>
          </p:grpSpPr>
          <p:grpSp>
            <p:nvGrpSpPr>
              <p:cNvPr id="499" name="グループ化 498"/>
              <p:cNvGrpSpPr/>
              <p:nvPr/>
            </p:nvGrpSpPr>
            <p:grpSpPr>
              <a:xfrm>
                <a:off x="3575650" y="3645030"/>
                <a:ext cx="1441011" cy="962781"/>
                <a:chOff x="3859824" y="3656220"/>
                <a:chExt cx="1441011" cy="962781"/>
              </a:xfrm>
            </p:grpSpPr>
            <p:sp>
              <p:nvSpPr>
                <p:cNvPr id="501" name="角丸四角形 500"/>
                <p:cNvSpPr/>
                <p:nvPr/>
              </p:nvSpPr>
              <p:spPr bwMode="auto">
                <a:xfrm>
                  <a:off x="3859824" y="3656220"/>
                  <a:ext cx="1441011" cy="505685"/>
                </a:xfrm>
                <a:prstGeom prst="roundRect">
                  <a:avLst/>
                </a:prstGeom>
                <a:solidFill>
                  <a:schemeClr val="bg1"/>
                </a:solidFill>
                <a:ln w="25400" cap="flat" cmpd="sng" algn="ctr">
                  <a:solidFill>
                    <a:schemeClr val="bg1">
                      <a:lumMod val="85000"/>
                    </a:schemeClr>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a:solidFill>
                        <a:schemeClr val="bg1">
                          <a:lumMod val="85000"/>
                        </a:schemeClr>
                      </a:solidFill>
                    </a:rPr>
                    <a:t>タイムチャート作成</a:t>
                  </a:r>
                </a:p>
              </p:txBody>
            </p:sp>
            <p:sp>
              <p:nvSpPr>
                <p:cNvPr id="502" name="テキスト ボックス 501"/>
                <p:cNvSpPr txBox="1"/>
                <p:nvPr/>
              </p:nvSpPr>
              <p:spPr>
                <a:xfrm>
                  <a:off x="3859882" y="4342002"/>
                  <a:ext cx="1415772" cy="276999"/>
                </a:xfrm>
                <a:prstGeom prst="rect">
                  <a:avLst/>
                </a:prstGeom>
                <a:noFill/>
              </p:spPr>
              <p:txBody>
                <a:bodyPr wrap="none" rtlCol="0">
                  <a:spAutoFit/>
                </a:bodyPr>
                <a:lstStyle/>
                <a:p>
                  <a:r>
                    <a:rPr kumimoji="1" lang="ja-JP" altLang="en-US" sz="1200" b="1" dirty="0">
                      <a:solidFill>
                        <a:schemeClr val="bg1">
                          <a:lumMod val="85000"/>
                        </a:schemeClr>
                      </a:solidFill>
                    </a:rPr>
                    <a:t>・</a:t>
                  </a:r>
                  <a:r>
                    <a:rPr lang="ja-JP" altLang="en-US" sz="1200" b="1" dirty="0">
                      <a:solidFill>
                        <a:schemeClr val="bg1">
                          <a:lumMod val="85000"/>
                        </a:schemeClr>
                      </a:solidFill>
                    </a:rPr>
                    <a:t>タイムチャート</a:t>
                  </a:r>
                  <a:endParaRPr kumimoji="1" lang="ja-JP" altLang="en-US" sz="1200" b="1" dirty="0">
                    <a:solidFill>
                      <a:schemeClr val="bg1">
                        <a:lumMod val="85000"/>
                      </a:schemeClr>
                    </a:solidFill>
                  </a:endParaRPr>
                </a:p>
              </p:txBody>
            </p:sp>
          </p:grpSp>
          <p:cxnSp>
            <p:nvCxnSpPr>
              <p:cNvPr id="500" name="直線矢印コネクタ 499"/>
              <p:cNvCxnSpPr/>
              <p:nvPr/>
            </p:nvCxnSpPr>
            <p:spPr bwMode="auto">
              <a:xfrm>
                <a:off x="3222315" y="3897872"/>
                <a:ext cx="2114996"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sp>
          <p:nvSpPr>
            <p:cNvPr id="498" name="テキスト ボックス 497"/>
            <p:cNvSpPr txBox="1"/>
            <p:nvPr/>
          </p:nvSpPr>
          <p:spPr>
            <a:xfrm>
              <a:off x="5884207" y="4971256"/>
              <a:ext cx="832279" cy="307777"/>
            </a:xfrm>
            <a:prstGeom prst="rect">
              <a:avLst/>
            </a:prstGeom>
            <a:noFill/>
          </p:spPr>
          <p:txBody>
            <a:bodyPr wrap="none" rtlCol="0">
              <a:spAutoFit/>
            </a:bodyPr>
            <a:lstStyle/>
            <a:p>
              <a:r>
                <a:rPr kumimoji="1" lang="en-US" altLang="ja-JP" sz="1400" dirty="0"/>
                <a:t>&lt;</a:t>
              </a:r>
              <a:r>
                <a:rPr kumimoji="1" lang="ja-JP" altLang="en-US" sz="1400" dirty="0"/>
                <a:t>消滅</a:t>
              </a:r>
              <a:r>
                <a:rPr kumimoji="1" lang="en-US" altLang="ja-JP" sz="1400" dirty="0"/>
                <a:t>&gt;</a:t>
              </a:r>
              <a:endParaRPr kumimoji="1" lang="ja-JP" altLang="en-US" sz="1400" dirty="0"/>
            </a:p>
          </p:txBody>
        </p:sp>
      </p:grpSp>
      <p:grpSp>
        <p:nvGrpSpPr>
          <p:cNvPr id="5" name="グループ化 4"/>
          <p:cNvGrpSpPr/>
          <p:nvPr/>
        </p:nvGrpSpPr>
        <p:grpSpPr>
          <a:xfrm>
            <a:off x="4325935" y="2900916"/>
            <a:ext cx="4650465" cy="307777"/>
            <a:chOff x="4295750" y="2857879"/>
            <a:chExt cx="4650465" cy="307777"/>
          </a:xfrm>
        </p:grpSpPr>
        <p:grpSp>
          <p:nvGrpSpPr>
            <p:cNvPr id="143" name="グループ化 142"/>
            <p:cNvGrpSpPr/>
            <p:nvPr/>
          </p:nvGrpSpPr>
          <p:grpSpPr>
            <a:xfrm>
              <a:off x="4854842" y="2868149"/>
              <a:ext cx="1123035" cy="261610"/>
              <a:chOff x="4151730" y="5154945"/>
              <a:chExt cx="1123035" cy="261610"/>
            </a:xfrm>
          </p:grpSpPr>
          <p:sp>
            <p:nvSpPr>
              <p:cNvPr id="144" name="テキスト ボックス 143"/>
              <p:cNvSpPr txBox="1"/>
              <p:nvPr/>
            </p:nvSpPr>
            <p:spPr>
              <a:xfrm>
                <a:off x="4151730" y="5154945"/>
                <a:ext cx="748923" cy="261610"/>
              </a:xfrm>
              <a:prstGeom prst="rect">
                <a:avLst/>
              </a:prstGeom>
              <a:noFill/>
            </p:spPr>
            <p:txBody>
              <a:bodyPr wrap="none" rtlCol="0">
                <a:spAutoFit/>
              </a:bodyPr>
              <a:lstStyle/>
              <a:p>
                <a:r>
                  <a:rPr lang="ja-JP" altLang="en-US" sz="1100" dirty="0"/>
                  <a:t>変更なし</a:t>
                </a:r>
                <a:endParaRPr kumimoji="1" lang="ja-JP" altLang="en-US" sz="1100" dirty="0"/>
              </a:p>
            </p:txBody>
          </p:sp>
          <p:sp>
            <p:nvSpPr>
              <p:cNvPr id="145" name="角丸四角形 144"/>
              <p:cNvSpPr/>
              <p:nvPr/>
            </p:nvSpPr>
            <p:spPr bwMode="auto">
              <a:xfrm>
                <a:off x="4842765" y="5170997"/>
                <a:ext cx="432000" cy="196592"/>
              </a:xfrm>
              <a:prstGeom prst="roundRect">
                <a:avLst/>
              </a:prstGeom>
              <a:solidFill>
                <a:schemeClr val="bg1"/>
              </a:solidFill>
              <a:ln w="25400" cap="flat" cmpd="sng" algn="ctr">
                <a:solidFill>
                  <a:schemeClr val="tx1"/>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t>作業名</a:t>
                </a:r>
              </a:p>
            </p:txBody>
          </p:sp>
        </p:grpSp>
        <p:grpSp>
          <p:nvGrpSpPr>
            <p:cNvPr id="146" name="グループ化 145"/>
            <p:cNvGrpSpPr/>
            <p:nvPr/>
          </p:nvGrpSpPr>
          <p:grpSpPr>
            <a:xfrm>
              <a:off x="6024776" y="2868149"/>
              <a:ext cx="1114500" cy="261610"/>
              <a:chOff x="4151730" y="5154945"/>
              <a:chExt cx="1114500" cy="261610"/>
            </a:xfrm>
          </p:grpSpPr>
          <p:sp>
            <p:nvSpPr>
              <p:cNvPr id="147" name="テキスト ボックス 146"/>
              <p:cNvSpPr txBox="1"/>
              <p:nvPr/>
            </p:nvSpPr>
            <p:spPr>
              <a:xfrm>
                <a:off x="4151730" y="5154945"/>
                <a:ext cx="748923" cy="261610"/>
              </a:xfrm>
              <a:prstGeom prst="rect">
                <a:avLst/>
              </a:prstGeom>
              <a:noFill/>
            </p:spPr>
            <p:txBody>
              <a:bodyPr wrap="none" rtlCol="0">
                <a:spAutoFit/>
              </a:bodyPr>
              <a:lstStyle/>
              <a:p>
                <a:r>
                  <a:rPr lang="ja-JP" altLang="en-US" sz="1100" dirty="0"/>
                  <a:t>変更あり</a:t>
                </a:r>
                <a:endParaRPr kumimoji="1" lang="ja-JP" altLang="en-US" sz="1100" dirty="0"/>
              </a:p>
            </p:txBody>
          </p:sp>
          <p:sp>
            <p:nvSpPr>
              <p:cNvPr id="148" name="角丸四角形 147"/>
              <p:cNvSpPr/>
              <p:nvPr/>
            </p:nvSpPr>
            <p:spPr bwMode="auto">
              <a:xfrm>
                <a:off x="4834230" y="5170997"/>
                <a:ext cx="432000" cy="196592"/>
              </a:xfrm>
              <a:prstGeom prst="roundRect">
                <a:avLst/>
              </a:prstGeom>
              <a:solidFill>
                <a:schemeClr val="accent3">
                  <a:lumMod val="10000"/>
                  <a:lumOff val="90000"/>
                </a:schemeClr>
              </a:solidFill>
              <a:ln w="25400" cap="flat" cmpd="sng" algn="ctr">
                <a:solidFill>
                  <a:schemeClr val="accent3">
                    <a:lumMod val="90000"/>
                    <a:lumOff val="10000"/>
                  </a:schemeClr>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solidFill>
                      <a:schemeClr val="accent3">
                        <a:lumMod val="90000"/>
                        <a:lumOff val="10000"/>
                      </a:schemeClr>
                    </a:solidFill>
                  </a:rPr>
                  <a:t>作業名</a:t>
                </a:r>
              </a:p>
            </p:txBody>
          </p:sp>
        </p:grpSp>
        <p:grpSp>
          <p:nvGrpSpPr>
            <p:cNvPr id="149" name="グループ化 148"/>
            <p:cNvGrpSpPr/>
            <p:nvPr/>
          </p:nvGrpSpPr>
          <p:grpSpPr>
            <a:xfrm>
              <a:off x="7184995" y="2871276"/>
              <a:ext cx="859625" cy="261610"/>
              <a:chOff x="4151730" y="5154945"/>
              <a:chExt cx="859625" cy="261610"/>
            </a:xfrm>
          </p:grpSpPr>
          <p:sp>
            <p:nvSpPr>
              <p:cNvPr id="150" name="テキスト ボックス 149"/>
              <p:cNvSpPr txBox="1"/>
              <p:nvPr/>
            </p:nvSpPr>
            <p:spPr>
              <a:xfrm>
                <a:off x="4151730" y="5154945"/>
                <a:ext cx="466794" cy="261610"/>
              </a:xfrm>
              <a:prstGeom prst="rect">
                <a:avLst/>
              </a:prstGeom>
              <a:noFill/>
            </p:spPr>
            <p:txBody>
              <a:bodyPr wrap="none" rtlCol="0">
                <a:spAutoFit/>
              </a:bodyPr>
              <a:lstStyle/>
              <a:p>
                <a:r>
                  <a:rPr lang="ja-JP" altLang="en-US" sz="1100" dirty="0"/>
                  <a:t>追加</a:t>
                </a:r>
                <a:endParaRPr kumimoji="1" lang="ja-JP" altLang="en-US" sz="1100" dirty="0"/>
              </a:p>
            </p:txBody>
          </p:sp>
          <p:sp>
            <p:nvSpPr>
              <p:cNvPr id="151" name="角丸四角形 150"/>
              <p:cNvSpPr/>
              <p:nvPr/>
            </p:nvSpPr>
            <p:spPr bwMode="auto">
              <a:xfrm>
                <a:off x="4579355" y="5170997"/>
                <a:ext cx="432000" cy="196592"/>
              </a:xfrm>
              <a:prstGeom prst="roundRect">
                <a:avLst/>
              </a:prstGeom>
              <a:solidFill>
                <a:schemeClr val="accent2">
                  <a:lumMod val="20000"/>
                  <a:lumOff val="80000"/>
                </a:schemeClr>
              </a:solidFill>
              <a:ln w="25400" cap="flat" cmpd="sng" algn="ctr">
                <a:solidFill>
                  <a:schemeClr val="accent2">
                    <a:lumMod val="75000"/>
                  </a:schemeClr>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solidFill>
                      <a:schemeClr val="accent2">
                        <a:lumMod val="75000"/>
                      </a:schemeClr>
                    </a:solidFill>
                  </a:rPr>
                  <a:t>作業名</a:t>
                </a:r>
              </a:p>
            </p:txBody>
          </p:sp>
        </p:grpSp>
        <p:grpSp>
          <p:nvGrpSpPr>
            <p:cNvPr id="152" name="グループ化 151"/>
            <p:cNvGrpSpPr/>
            <p:nvPr/>
          </p:nvGrpSpPr>
          <p:grpSpPr>
            <a:xfrm>
              <a:off x="8085849" y="2869897"/>
              <a:ext cx="860366" cy="261610"/>
              <a:chOff x="4151730" y="5154945"/>
              <a:chExt cx="860366" cy="261610"/>
            </a:xfrm>
          </p:grpSpPr>
          <p:sp>
            <p:nvSpPr>
              <p:cNvPr id="153" name="テキスト ボックス 152"/>
              <p:cNvSpPr txBox="1"/>
              <p:nvPr/>
            </p:nvSpPr>
            <p:spPr>
              <a:xfrm>
                <a:off x="4151730" y="5154945"/>
                <a:ext cx="466794" cy="261610"/>
              </a:xfrm>
              <a:prstGeom prst="rect">
                <a:avLst/>
              </a:prstGeom>
              <a:noFill/>
            </p:spPr>
            <p:txBody>
              <a:bodyPr wrap="none" rtlCol="0">
                <a:spAutoFit/>
              </a:bodyPr>
              <a:lstStyle/>
              <a:p>
                <a:r>
                  <a:rPr lang="ja-JP" altLang="en-US" sz="1100" dirty="0"/>
                  <a:t>消滅</a:t>
                </a:r>
                <a:endParaRPr kumimoji="1" lang="ja-JP" altLang="en-US" sz="1100" dirty="0"/>
              </a:p>
            </p:txBody>
          </p:sp>
          <p:sp>
            <p:nvSpPr>
              <p:cNvPr id="154" name="角丸四角形 153"/>
              <p:cNvSpPr/>
              <p:nvPr/>
            </p:nvSpPr>
            <p:spPr bwMode="auto">
              <a:xfrm>
                <a:off x="4580096" y="5170997"/>
                <a:ext cx="432000" cy="196592"/>
              </a:xfrm>
              <a:prstGeom prst="roundRect">
                <a:avLst/>
              </a:prstGeom>
              <a:solidFill>
                <a:schemeClr val="bg1"/>
              </a:solidFill>
              <a:ln w="25400" cap="flat" cmpd="sng" algn="ctr">
                <a:solidFill>
                  <a:schemeClr val="bg1">
                    <a:lumMod val="85000"/>
                  </a:schemeClr>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solidFill>
                      <a:schemeClr val="bg1">
                        <a:lumMod val="85000"/>
                      </a:schemeClr>
                    </a:solidFill>
                  </a:rPr>
                  <a:t>作業名</a:t>
                </a:r>
              </a:p>
            </p:txBody>
          </p:sp>
        </p:grpSp>
        <p:sp>
          <p:nvSpPr>
            <p:cNvPr id="155" name="テキスト ボックス 154"/>
            <p:cNvSpPr txBox="1"/>
            <p:nvPr/>
          </p:nvSpPr>
          <p:spPr>
            <a:xfrm>
              <a:off x="4295750" y="2857879"/>
              <a:ext cx="723275" cy="307777"/>
            </a:xfrm>
            <a:prstGeom prst="rect">
              <a:avLst/>
            </a:prstGeom>
            <a:noFill/>
          </p:spPr>
          <p:txBody>
            <a:bodyPr wrap="none" rtlCol="0">
              <a:spAutoFit/>
            </a:bodyPr>
            <a:lstStyle/>
            <a:p>
              <a:r>
                <a:rPr lang="ja-JP" altLang="en-US" sz="1400" b="1" dirty="0"/>
                <a:t>凡例：</a:t>
              </a:r>
              <a:endParaRPr kumimoji="1" lang="ja-JP" altLang="en-US" sz="1400" b="1" dirty="0"/>
            </a:p>
          </p:txBody>
        </p:sp>
      </p:grpSp>
      <p:graphicFrame>
        <p:nvGraphicFramePr>
          <p:cNvPr id="70" name="表 69"/>
          <p:cNvGraphicFramePr>
            <a:graphicFrameLocks noGrp="1"/>
          </p:cNvGraphicFramePr>
          <p:nvPr/>
        </p:nvGraphicFramePr>
        <p:xfrm>
          <a:off x="405826" y="1340710"/>
          <a:ext cx="8614410" cy="1310640"/>
        </p:xfrm>
        <a:graphic>
          <a:graphicData uri="http://schemas.openxmlformats.org/drawingml/2006/table">
            <a:tbl>
              <a:tblPr>
                <a:tableStyleId>{93296810-A885-4BE3-A3E7-6D5BEEA58F35}</a:tableStyleId>
              </a:tblPr>
              <a:tblGrid>
                <a:gridCol w="1063943">
                  <a:extLst>
                    <a:ext uri="{9D8B030D-6E8A-4147-A177-3AD203B41FA5}">
                      <a16:colId xmlns:a16="http://schemas.microsoft.com/office/drawing/2014/main" val="3567959943"/>
                    </a:ext>
                  </a:extLst>
                </a:gridCol>
                <a:gridCol w="355917">
                  <a:extLst>
                    <a:ext uri="{9D8B030D-6E8A-4147-A177-3AD203B41FA5}">
                      <a16:colId xmlns:a16="http://schemas.microsoft.com/office/drawing/2014/main" val="3328790202"/>
                    </a:ext>
                  </a:extLst>
                </a:gridCol>
                <a:gridCol w="353696">
                  <a:extLst>
                    <a:ext uri="{9D8B030D-6E8A-4147-A177-3AD203B41FA5}">
                      <a16:colId xmlns:a16="http://schemas.microsoft.com/office/drawing/2014/main" val="4058008479"/>
                    </a:ext>
                  </a:extLst>
                </a:gridCol>
                <a:gridCol w="354330">
                  <a:extLst>
                    <a:ext uri="{9D8B030D-6E8A-4147-A177-3AD203B41FA5}">
                      <a16:colId xmlns:a16="http://schemas.microsoft.com/office/drawing/2014/main" val="2029921815"/>
                    </a:ext>
                  </a:extLst>
                </a:gridCol>
                <a:gridCol w="355917">
                  <a:extLst>
                    <a:ext uri="{9D8B030D-6E8A-4147-A177-3AD203B41FA5}">
                      <a16:colId xmlns:a16="http://schemas.microsoft.com/office/drawing/2014/main" val="1137867542"/>
                    </a:ext>
                  </a:extLst>
                </a:gridCol>
                <a:gridCol w="338455">
                  <a:extLst>
                    <a:ext uri="{9D8B030D-6E8A-4147-A177-3AD203B41FA5}">
                      <a16:colId xmlns:a16="http://schemas.microsoft.com/office/drawing/2014/main" val="2857131712"/>
                    </a:ext>
                  </a:extLst>
                </a:gridCol>
                <a:gridCol w="354330">
                  <a:extLst>
                    <a:ext uri="{9D8B030D-6E8A-4147-A177-3AD203B41FA5}">
                      <a16:colId xmlns:a16="http://schemas.microsoft.com/office/drawing/2014/main" val="967013745"/>
                    </a:ext>
                  </a:extLst>
                </a:gridCol>
                <a:gridCol w="365760">
                  <a:extLst>
                    <a:ext uri="{9D8B030D-6E8A-4147-A177-3AD203B41FA5}">
                      <a16:colId xmlns:a16="http://schemas.microsoft.com/office/drawing/2014/main" val="3074165518"/>
                    </a:ext>
                  </a:extLst>
                </a:gridCol>
                <a:gridCol w="365760">
                  <a:extLst>
                    <a:ext uri="{9D8B030D-6E8A-4147-A177-3AD203B41FA5}">
                      <a16:colId xmlns:a16="http://schemas.microsoft.com/office/drawing/2014/main" val="1303426779"/>
                    </a:ext>
                  </a:extLst>
                </a:gridCol>
                <a:gridCol w="365760">
                  <a:extLst>
                    <a:ext uri="{9D8B030D-6E8A-4147-A177-3AD203B41FA5}">
                      <a16:colId xmlns:a16="http://schemas.microsoft.com/office/drawing/2014/main" val="1308630539"/>
                    </a:ext>
                  </a:extLst>
                </a:gridCol>
                <a:gridCol w="365760">
                  <a:extLst>
                    <a:ext uri="{9D8B030D-6E8A-4147-A177-3AD203B41FA5}">
                      <a16:colId xmlns:a16="http://schemas.microsoft.com/office/drawing/2014/main" val="3702291708"/>
                    </a:ext>
                  </a:extLst>
                </a:gridCol>
                <a:gridCol w="365760">
                  <a:extLst>
                    <a:ext uri="{9D8B030D-6E8A-4147-A177-3AD203B41FA5}">
                      <a16:colId xmlns:a16="http://schemas.microsoft.com/office/drawing/2014/main" val="1491814366"/>
                    </a:ext>
                  </a:extLst>
                </a:gridCol>
                <a:gridCol w="365760">
                  <a:extLst>
                    <a:ext uri="{9D8B030D-6E8A-4147-A177-3AD203B41FA5}">
                      <a16:colId xmlns:a16="http://schemas.microsoft.com/office/drawing/2014/main" val="4025769555"/>
                    </a:ext>
                  </a:extLst>
                </a:gridCol>
                <a:gridCol w="365760">
                  <a:extLst>
                    <a:ext uri="{9D8B030D-6E8A-4147-A177-3AD203B41FA5}">
                      <a16:colId xmlns:a16="http://schemas.microsoft.com/office/drawing/2014/main" val="114787569"/>
                    </a:ext>
                  </a:extLst>
                </a:gridCol>
                <a:gridCol w="365760">
                  <a:extLst>
                    <a:ext uri="{9D8B030D-6E8A-4147-A177-3AD203B41FA5}">
                      <a16:colId xmlns:a16="http://schemas.microsoft.com/office/drawing/2014/main" val="2560194123"/>
                    </a:ext>
                  </a:extLst>
                </a:gridCol>
                <a:gridCol w="365760">
                  <a:extLst>
                    <a:ext uri="{9D8B030D-6E8A-4147-A177-3AD203B41FA5}">
                      <a16:colId xmlns:a16="http://schemas.microsoft.com/office/drawing/2014/main" val="1732437759"/>
                    </a:ext>
                  </a:extLst>
                </a:gridCol>
                <a:gridCol w="365760">
                  <a:extLst>
                    <a:ext uri="{9D8B030D-6E8A-4147-A177-3AD203B41FA5}">
                      <a16:colId xmlns:a16="http://schemas.microsoft.com/office/drawing/2014/main" val="2497066511"/>
                    </a:ext>
                  </a:extLst>
                </a:gridCol>
                <a:gridCol w="365760">
                  <a:extLst>
                    <a:ext uri="{9D8B030D-6E8A-4147-A177-3AD203B41FA5}">
                      <a16:colId xmlns:a16="http://schemas.microsoft.com/office/drawing/2014/main" val="1873265275"/>
                    </a:ext>
                  </a:extLst>
                </a:gridCol>
                <a:gridCol w="365760">
                  <a:extLst>
                    <a:ext uri="{9D8B030D-6E8A-4147-A177-3AD203B41FA5}">
                      <a16:colId xmlns:a16="http://schemas.microsoft.com/office/drawing/2014/main" val="1366960537"/>
                    </a:ext>
                  </a:extLst>
                </a:gridCol>
                <a:gridCol w="355917">
                  <a:extLst>
                    <a:ext uri="{9D8B030D-6E8A-4147-A177-3AD203B41FA5}">
                      <a16:colId xmlns:a16="http://schemas.microsoft.com/office/drawing/2014/main" val="3748828619"/>
                    </a:ext>
                  </a:extLst>
                </a:gridCol>
                <a:gridCol w="338455">
                  <a:extLst>
                    <a:ext uri="{9D8B030D-6E8A-4147-A177-3AD203B41FA5}">
                      <a16:colId xmlns:a16="http://schemas.microsoft.com/office/drawing/2014/main" val="4161475186"/>
                    </a:ext>
                  </a:extLst>
                </a:gridCol>
                <a:gridCol w="354330">
                  <a:extLst>
                    <a:ext uri="{9D8B030D-6E8A-4147-A177-3AD203B41FA5}">
                      <a16:colId xmlns:a16="http://schemas.microsoft.com/office/drawing/2014/main" val="1053590518"/>
                    </a:ext>
                  </a:extLst>
                </a:gridCol>
              </a:tblGrid>
              <a:tr h="216030">
                <a:tc rowSpan="2">
                  <a:txBody>
                    <a:bodyPr/>
                    <a:lstStyle/>
                    <a:p>
                      <a:endParaRPr kumimoji="1" lang="ja-JP" altLang="en-US"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1" dirty="0">
                          <a:solidFill>
                            <a:schemeClr val="bg1"/>
                          </a:solidFill>
                        </a:rPr>
                        <a:t>要件定義</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基本設計</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詳細設計</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運用設計</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製造</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テスト</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リリース</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469966047"/>
                  </a:ext>
                </a:extLst>
              </a:tr>
              <a:tr h="138310">
                <a:tc vMerge="1">
                  <a:txBody>
                    <a:bodyPr/>
                    <a:lstStyle/>
                    <a:p>
                      <a:endParaRPr kumimoji="1" lang="ja-JP" altLang="en-US" dirty="0"/>
                    </a:p>
                  </a:txBody>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extLst>
                  <a:ext uri="{0D108BD9-81ED-4DB2-BD59-A6C34878D82A}">
                    <a16:rowId xmlns:a16="http://schemas.microsoft.com/office/drawing/2014/main" val="3257369240"/>
                  </a:ext>
                </a:extLst>
              </a:tr>
              <a:tr h="176310">
                <a:tc>
                  <a:txBody>
                    <a:bodyPr/>
                    <a:lstStyle/>
                    <a:p>
                      <a:r>
                        <a:rPr kumimoji="1" lang="ja-JP" altLang="en-US" sz="1600" b="1" dirty="0"/>
                        <a:t>自動化前</a:t>
                      </a:r>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92609075"/>
                  </a:ext>
                </a:extLst>
              </a:tr>
              <a:tr h="225850">
                <a:tc>
                  <a:txBody>
                    <a:bodyPr/>
                    <a:lstStyle/>
                    <a:p>
                      <a:r>
                        <a:rPr kumimoji="1" lang="ja-JP" altLang="en-US" sz="1600" b="1" dirty="0"/>
                        <a:t>自動化後</a:t>
                      </a:r>
                      <a:endParaRPr kumimoji="1" lang="ja-JP" altLang="en-US" sz="1100" b="1" dirty="0"/>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05717213"/>
                  </a:ext>
                </a:extLst>
              </a:tr>
            </a:tbl>
          </a:graphicData>
        </a:graphic>
      </p:graphicFrame>
      <p:grpSp>
        <p:nvGrpSpPr>
          <p:cNvPr id="71" name="グループ化 70"/>
          <p:cNvGrpSpPr/>
          <p:nvPr/>
        </p:nvGrpSpPr>
        <p:grpSpPr>
          <a:xfrm>
            <a:off x="1550412" y="2368925"/>
            <a:ext cx="220013" cy="220228"/>
            <a:chOff x="3286729" y="2128421"/>
            <a:chExt cx="678044" cy="678705"/>
          </a:xfrm>
        </p:grpSpPr>
        <p:sp>
          <p:nvSpPr>
            <p:cNvPr id="72" name="楕円 71"/>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3" name="楕円 72"/>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4" name="フリーフォーム 7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75" name="グループ化 74"/>
          <p:cNvGrpSpPr/>
          <p:nvPr/>
        </p:nvGrpSpPr>
        <p:grpSpPr>
          <a:xfrm>
            <a:off x="1548320" y="2002354"/>
            <a:ext cx="220013" cy="220228"/>
            <a:chOff x="3286729" y="2128421"/>
            <a:chExt cx="678044" cy="678705"/>
          </a:xfrm>
        </p:grpSpPr>
        <p:sp>
          <p:nvSpPr>
            <p:cNvPr id="76" name="楕円 75"/>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7" name="楕円 76"/>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8" name="フリーフォーム 7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79" name="グループ化 78"/>
          <p:cNvGrpSpPr/>
          <p:nvPr/>
        </p:nvGrpSpPr>
        <p:grpSpPr>
          <a:xfrm>
            <a:off x="1903185" y="2002713"/>
            <a:ext cx="220013" cy="220228"/>
            <a:chOff x="3286729" y="2128421"/>
            <a:chExt cx="678044" cy="678705"/>
          </a:xfrm>
        </p:grpSpPr>
        <p:sp>
          <p:nvSpPr>
            <p:cNvPr id="80" name="楕円 79"/>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1" name="楕円 80"/>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2" name="フリーフォーム 8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83" name="グループ化 82"/>
          <p:cNvGrpSpPr/>
          <p:nvPr/>
        </p:nvGrpSpPr>
        <p:grpSpPr>
          <a:xfrm>
            <a:off x="2229672" y="2002354"/>
            <a:ext cx="220013" cy="220228"/>
            <a:chOff x="3286729" y="2128421"/>
            <a:chExt cx="678044" cy="678705"/>
          </a:xfrm>
        </p:grpSpPr>
        <p:sp>
          <p:nvSpPr>
            <p:cNvPr id="84" name="楕円 83"/>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5" name="楕円 84"/>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6" name="フリーフォーム 8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87" name="グループ化 86"/>
          <p:cNvGrpSpPr/>
          <p:nvPr/>
        </p:nvGrpSpPr>
        <p:grpSpPr>
          <a:xfrm>
            <a:off x="2604974" y="2368925"/>
            <a:ext cx="220013" cy="220228"/>
            <a:chOff x="3286729" y="2128421"/>
            <a:chExt cx="678044" cy="678705"/>
          </a:xfrm>
        </p:grpSpPr>
        <p:sp>
          <p:nvSpPr>
            <p:cNvPr id="88" name="楕円 87"/>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9" name="楕円 88"/>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90" name="フリーフォーム 8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91" name="グループ化 90"/>
          <p:cNvGrpSpPr/>
          <p:nvPr/>
        </p:nvGrpSpPr>
        <p:grpSpPr>
          <a:xfrm>
            <a:off x="2602882" y="2002354"/>
            <a:ext cx="220013" cy="220228"/>
            <a:chOff x="3286729" y="2128421"/>
            <a:chExt cx="678044" cy="678705"/>
          </a:xfrm>
        </p:grpSpPr>
        <p:sp>
          <p:nvSpPr>
            <p:cNvPr id="92" name="楕円 91"/>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93" name="楕円 92"/>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94" name="フリーフォーム 9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95" name="グループ化 94"/>
          <p:cNvGrpSpPr/>
          <p:nvPr/>
        </p:nvGrpSpPr>
        <p:grpSpPr>
          <a:xfrm>
            <a:off x="2949784" y="2369284"/>
            <a:ext cx="220013" cy="220228"/>
            <a:chOff x="3286729" y="2128421"/>
            <a:chExt cx="678044" cy="678705"/>
          </a:xfrm>
        </p:grpSpPr>
        <p:sp>
          <p:nvSpPr>
            <p:cNvPr id="96" name="楕円 95"/>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97" name="楕円 96"/>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98" name="フリーフォーム 9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99" name="グループ化 98"/>
          <p:cNvGrpSpPr/>
          <p:nvPr/>
        </p:nvGrpSpPr>
        <p:grpSpPr>
          <a:xfrm>
            <a:off x="2947692" y="2002713"/>
            <a:ext cx="220013" cy="220228"/>
            <a:chOff x="3286729" y="2128421"/>
            <a:chExt cx="678044" cy="678705"/>
          </a:xfrm>
        </p:grpSpPr>
        <p:sp>
          <p:nvSpPr>
            <p:cNvPr id="100" name="楕円 99"/>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1" name="楕円 100"/>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2" name="フリーフォーム 10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3" name="グループ化 102"/>
          <p:cNvGrpSpPr/>
          <p:nvPr/>
        </p:nvGrpSpPr>
        <p:grpSpPr>
          <a:xfrm>
            <a:off x="3276271" y="2368925"/>
            <a:ext cx="220013" cy="220228"/>
            <a:chOff x="3286729" y="2128421"/>
            <a:chExt cx="678044" cy="678705"/>
          </a:xfrm>
        </p:grpSpPr>
        <p:sp>
          <p:nvSpPr>
            <p:cNvPr id="104" name="楕円 103"/>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5" name="楕円 104"/>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6" name="フリーフォーム 10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7" name="グループ化 106"/>
          <p:cNvGrpSpPr/>
          <p:nvPr/>
        </p:nvGrpSpPr>
        <p:grpSpPr>
          <a:xfrm>
            <a:off x="3274179" y="2002354"/>
            <a:ext cx="220013" cy="220228"/>
            <a:chOff x="3286729" y="2128421"/>
            <a:chExt cx="678044" cy="678705"/>
          </a:xfrm>
        </p:grpSpPr>
        <p:sp>
          <p:nvSpPr>
            <p:cNvPr id="108" name="楕円 107"/>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9" name="楕円 108"/>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10" name="フリーフォーム 10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1" name="グループ化 110"/>
          <p:cNvGrpSpPr/>
          <p:nvPr/>
        </p:nvGrpSpPr>
        <p:grpSpPr>
          <a:xfrm>
            <a:off x="3674505" y="2003826"/>
            <a:ext cx="220013" cy="220228"/>
            <a:chOff x="3286729" y="2128421"/>
            <a:chExt cx="678044" cy="678705"/>
          </a:xfrm>
        </p:grpSpPr>
        <p:sp>
          <p:nvSpPr>
            <p:cNvPr id="112" name="楕円 111"/>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13" name="楕円 112"/>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14" name="フリーフォーム 11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5" name="グループ化 114"/>
          <p:cNvGrpSpPr/>
          <p:nvPr/>
        </p:nvGrpSpPr>
        <p:grpSpPr>
          <a:xfrm>
            <a:off x="4024648" y="2004255"/>
            <a:ext cx="220013" cy="220228"/>
            <a:chOff x="3286729" y="2128421"/>
            <a:chExt cx="678044" cy="678705"/>
          </a:xfrm>
        </p:grpSpPr>
        <p:sp>
          <p:nvSpPr>
            <p:cNvPr id="116" name="楕円 115"/>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17" name="楕円 116"/>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18" name="フリーフォーム 11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9" name="グループ化 118"/>
          <p:cNvGrpSpPr/>
          <p:nvPr/>
        </p:nvGrpSpPr>
        <p:grpSpPr>
          <a:xfrm>
            <a:off x="4375176" y="2004254"/>
            <a:ext cx="220013" cy="220228"/>
            <a:chOff x="3286729" y="2128421"/>
            <a:chExt cx="678044" cy="678705"/>
          </a:xfrm>
        </p:grpSpPr>
        <p:sp>
          <p:nvSpPr>
            <p:cNvPr id="120" name="楕円 119"/>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21" name="楕円 120"/>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22" name="フリーフォーム 12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23" name="グループ化 122"/>
          <p:cNvGrpSpPr/>
          <p:nvPr/>
        </p:nvGrpSpPr>
        <p:grpSpPr>
          <a:xfrm>
            <a:off x="4779561" y="2375068"/>
            <a:ext cx="220013" cy="220228"/>
            <a:chOff x="3286729" y="2128421"/>
            <a:chExt cx="678044" cy="678705"/>
          </a:xfrm>
        </p:grpSpPr>
        <p:sp>
          <p:nvSpPr>
            <p:cNvPr id="124" name="楕円 123"/>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25" name="楕円 124"/>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26" name="フリーフォーム 12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27" name="グループ化 126"/>
          <p:cNvGrpSpPr/>
          <p:nvPr/>
        </p:nvGrpSpPr>
        <p:grpSpPr>
          <a:xfrm>
            <a:off x="4777469" y="2008497"/>
            <a:ext cx="220013" cy="220228"/>
            <a:chOff x="3286729" y="2128421"/>
            <a:chExt cx="678044" cy="678705"/>
          </a:xfrm>
        </p:grpSpPr>
        <p:sp>
          <p:nvSpPr>
            <p:cNvPr id="128" name="楕円 127"/>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29" name="楕円 128"/>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30" name="フリーフォーム 12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31" name="グループ化 130"/>
          <p:cNvGrpSpPr/>
          <p:nvPr/>
        </p:nvGrpSpPr>
        <p:grpSpPr>
          <a:xfrm>
            <a:off x="5124371" y="2375427"/>
            <a:ext cx="220013" cy="220228"/>
            <a:chOff x="3286729" y="2128421"/>
            <a:chExt cx="678044" cy="678705"/>
          </a:xfrm>
        </p:grpSpPr>
        <p:sp>
          <p:nvSpPr>
            <p:cNvPr id="132" name="楕円 131"/>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33" name="楕円 132"/>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34" name="フリーフォーム 13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35" name="グループ化 134"/>
          <p:cNvGrpSpPr/>
          <p:nvPr/>
        </p:nvGrpSpPr>
        <p:grpSpPr>
          <a:xfrm>
            <a:off x="5122279" y="2008856"/>
            <a:ext cx="220013" cy="220228"/>
            <a:chOff x="3286729" y="2128421"/>
            <a:chExt cx="678044" cy="678705"/>
          </a:xfrm>
        </p:grpSpPr>
        <p:sp>
          <p:nvSpPr>
            <p:cNvPr id="136" name="楕円 135"/>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37" name="楕円 136"/>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38" name="フリーフォーム 13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39" name="グループ化 138"/>
          <p:cNvGrpSpPr/>
          <p:nvPr/>
        </p:nvGrpSpPr>
        <p:grpSpPr>
          <a:xfrm>
            <a:off x="5450858" y="2375068"/>
            <a:ext cx="220013" cy="220228"/>
            <a:chOff x="3286729" y="2128421"/>
            <a:chExt cx="678044" cy="678705"/>
          </a:xfrm>
        </p:grpSpPr>
        <p:sp>
          <p:nvSpPr>
            <p:cNvPr id="140" name="楕円 139"/>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41" name="楕円 140"/>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42" name="フリーフォーム 14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56" name="グループ化 155"/>
          <p:cNvGrpSpPr/>
          <p:nvPr/>
        </p:nvGrpSpPr>
        <p:grpSpPr>
          <a:xfrm>
            <a:off x="5448766" y="2008497"/>
            <a:ext cx="220013" cy="220228"/>
            <a:chOff x="3286729" y="2128421"/>
            <a:chExt cx="678044" cy="678705"/>
          </a:xfrm>
        </p:grpSpPr>
        <p:sp>
          <p:nvSpPr>
            <p:cNvPr id="157" name="楕円 156"/>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58" name="楕円 157"/>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59" name="フリーフォーム 15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60" name="グループ化 159"/>
          <p:cNvGrpSpPr/>
          <p:nvPr/>
        </p:nvGrpSpPr>
        <p:grpSpPr>
          <a:xfrm>
            <a:off x="5863875" y="1997623"/>
            <a:ext cx="220013" cy="220228"/>
            <a:chOff x="3286729" y="2128421"/>
            <a:chExt cx="678044" cy="678705"/>
          </a:xfrm>
        </p:grpSpPr>
        <p:sp>
          <p:nvSpPr>
            <p:cNvPr id="161" name="楕円 160"/>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62" name="楕円 161"/>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63" name="フリーフォーム 16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64" name="グループ化 163"/>
          <p:cNvGrpSpPr/>
          <p:nvPr/>
        </p:nvGrpSpPr>
        <p:grpSpPr>
          <a:xfrm>
            <a:off x="6223925" y="1997982"/>
            <a:ext cx="220013" cy="220228"/>
            <a:chOff x="3286729" y="2128421"/>
            <a:chExt cx="678044" cy="678705"/>
          </a:xfrm>
        </p:grpSpPr>
        <p:sp>
          <p:nvSpPr>
            <p:cNvPr id="165" name="楕円 164"/>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66" name="楕円 165"/>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67" name="フリーフォーム 16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68" name="グループ化 167"/>
          <p:cNvGrpSpPr/>
          <p:nvPr/>
        </p:nvGrpSpPr>
        <p:grpSpPr>
          <a:xfrm>
            <a:off x="6550412" y="1997623"/>
            <a:ext cx="220013" cy="220228"/>
            <a:chOff x="3286729" y="2128421"/>
            <a:chExt cx="678044" cy="678705"/>
          </a:xfrm>
        </p:grpSpPr>
        <p:sp>
          <p:nvSpPr>
            <p:cNvPr id="169" name="楕円 168"/>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70" name="楕円 169"/>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71" name="フリーフォーム 17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72" name="グループ化 171"/>
          <p:cNvGrpSpPr/>
          <p:nvPr/>
        </p:nvGrpSpPr>
        <p:grpSpPr>
          <a:xfrm>
            <a:off x="6969231" y="2368925"/>
            <a:ext cx="220013" cy="220228"/>
            <a:chOff x="3286729" y="2128421"/>
            <a:chExt cx="678044" cy="678705"/>
          </a:xfrm>
        </p:grpSpPr>
        <p:sp>
          <p:nvSpPr>
            <p:cNvPr id="173" name="楕円 172"/>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74" name="楕円 173"/>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75" name="フリーフォーム 17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76" name="グループ化 175"/>
          <p:cNvGrpSpPr/>
          <p:nvPr/>
        </p:nvGrpSpPr>
        <p:grpSpPr>
          <a:xfrm>
            <a:off x="6967139" y="2002354"/>
            <a:ext cx="220013" cy="220228"/>
            <a:chOff x="3286729" y="2128421"/>
            <a:chExt cx="678044" cy="678705"/>
          </a:xfrm>
        </p:grpSpPr>
        <p:sp>
          <p:nvSpPr>
            <p:cNvPr id="177" name="楕円 176"/>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78" name="楕円 177"/>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79" name="フリーフォーム 17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80" name="グループ化 179"/>
          <p:cNvGrpSpPr/>
          <p:nvPr/>
        </p:nvGrpSpPr>
        <p:grpSpPr>
          <a:xfrm>
            <a:off x="7329281" y="2369284"/>
            <a:ext cx="220013" cy="220228"/>
            <a:chOff x="3286729" y="2128421"/>
            <a:chExt cx="678044" cy="678705"/>
          </a:xfrm>
        </p:grpSpPr>
        <p:sp>
          <p:nvSpPr>
            <p:cNvPr id="181" name="楕円 180"/>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82" name="楕円 181"/>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83" name="フリーフォーム 18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84" name="グループ化 183"/>
          <p:cNvGrpSpPr/>
          <p:nvPr/>
        </p:nvGrpSpPr>
        <p:grpSpPr>
          <a:xfrm>
            <a:off x="7327189" y="2002713"/>
            <a:ext cx="220013" cy="220228"/>
            <a:chOff x="3286729" y="2128421"/>
            <a:chExt cx="678044" cy="678705"/>
          </a:xfrm>
        </p:grpSpPr>
        <p:sp>
          <p:nvSpPr>
            <p:cNvPr id="185" name="楕円 184"/>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86" name="楕円 185"/>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87" name="フリーフォーム 18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88" name="グループ化 187"/>
          <p:cNvGrpSpPr/>
          <p:nvPr/>
        </p:nvGrpSpPr>
        <p:grpSpPr>
          <a:xfrm>
            <a:off x="7655768" y="2368925"/>
            <a:ext cx="220013" cy="220228"/>
            <a:chOff x="3286729" y="2128421"/>
            <a:chExt cx="678044" cy="678705"/>
          </a:xfrm>
        </p:grpSpPr>
        <p:sp>
          <p:nvSpPr>
            <p:cNvPr id="189" name="楕円 188"/>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90" name="楕円 189"/>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91" name="フリーフォーム 19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92" name="グループ化 191"/>
          <p:cNvGrpSpPr/>
          <p:nvPr/>
        </p:nvGrpSpPr>
        <p:grpSpPr>
          <a:xfrm>
            <a:off x="7653676" y="2002354"/>
            <a:ext cx="220013" cy="220228"/>
            <a:chOff x="3286729" y="2128421"/>
            <a:chExt cx="678044" cy="678705"/>
          </a:xfrm>
        </p:grpSpPr>
        <p:sp>
          <p:nvSpPr>
            <p:cNvPr id="193" name="楕円 192"/>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94" name="楕円 193"/>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95" name="フリーフォーム 19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96" name="グループ化 195"/>
          <p:cNvGrpSpPr/>
          <p:nvPr/>
        </p:nvGrpSpPr>
        <p:grpSpPr>
          <a:xfrm>
            <a:off x="8049389" y="2002354"/>
            <a:ext cx="220013" cy="220228"/>
            <a:chOff x="3286729" y="2128421"/>
            <a:chExt cx="678044" cy="678705"/>
          </a:xfrm>
        </p:grpSpPr>
        <p:sp>
          <p:nvSpPr>
            <p:cNvPr id="197" name="楕円 196"/>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98" name="楕円 197"/>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99" name="フリーフォーム 19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01" name="グループ化 200"/>
          <p:cNvGrpSpPr/>
          <p:nvPr/>
        </p:nvGrpSpPr>
        <p:grpSpPr>
          <a:xfrm>
            <a:off x="8394199" y="2002713"/>
            <a:ext cx="220013" cy="220228"/>
            <a:chOff x="3286729" y="2128421"/>
            <a:chExt cx="678044" cy="678705"/>
          </a:xfrm>
        </p:grpSpPr>
        <p:sp>
          <p:nvSpPr>
            <p:cNvPr id="202" name="楕円 201"/>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03" name="楕円 202"/>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04" name="フリーフォーム 20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05" name="グループ化 204"/>
          <p:cNvGrpSpPr/>
          <p:nvPr/>
        </p:nvGrpSpPr>
        <p:grpSpPr>
          <a:xfrm>
            <a:off x="8720686" y="2002354"/>
            <a:ext cx="220013" cy="220228"/>
            <a:chOff x="3286729" y="2128421"/>
            <a:chExt cx="678044" cy="678705"/>
          </a:xfrm>
        </p:grpSpPr>
        <p:sp>
          <p:nvSpPr>
            <p:cNvPr id="206" name="楕円 205"/>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07" name="楕円 206"/>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08" name="フリーフォーム 20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09" name="グループ化 208"/>
          <p:cNvGrpSpPr>
            <a:grpSpLocks/>
          </p:cNvGrpSpPr>
          <p:nvPr/>
        </p:nvGrpSpPr>
        <p:grpSpPr>
          <a:xfrm>
            <a:off x="5858565" y="2356479"/>
            <a:ext cx="229767" cy="229767"/>
            <a:chOff x="4234914" y="2134263"/>
            <a:chExt cx="665935" cy="668719"/>
          </a:xfrm>
        </p:grpSpPr>
        <p:sp>
          <p:nvSpPr>
            <p:cNvPr id="210" name="楕円 209"/>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11" name="フリーフォーム 210"/>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12" name="グループ化 211"/>
          <p:cNvGrpSpPr>
            <a:grpSpLocks/>
          </p:cNvGrpSpPr>
          <p:nvPr/>
        </p:nvGrpSpPr>
        <p:grpSpPr>
          <a:xfrm>
            <a:off x="6221704" y="2355273"/>
            <a:ext cx="229767" cy="229767"/>
            <a:chOff x="4234914" y="2134263"/>
            <a:chExt cx="665935" cy="668719"/>
          </a:xfrm>
        </p:grpSpPr>
        <p:sp>
          <p:nvSpPr>
            <p:cNvPr id="213" name="楕円 212"/>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14" name="フリーフォーム 213"/>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15" name="グループ化 214"/>
          <p:cNvGrpSpPr>
            <a:grpSpLocks/>
          </p:cNvGrpSpPr>
          <p:nvPr/>
        </p:nvGrpSpPr>
        <p:grpSpPr>
          <a:xfrm>
            <a:off x="6545271" y="2355526"/>
            <a:ext cx="229767" cy="229767"/>
            <a:chOff x="4234914" y="2134263"/>
            <a:chExt cx="665935" cy="668719"/>
          </a:xfrm>
        </p:grpSpPr>
        <p:sp>
          <p:nvSpPr>
            <p:cNvPr id="216" name="楕円 215"/>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17" name="フリーフォーム 216"/>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18" name="グループ化 217"/>
          <p:cNvGrpSpPr>
            <a:grpSpLocks/>
          </p:cNvGrpSpPr>
          <p:nvPr/>
        </p:nvGrpSpPr>
        <p:grpSpPr>
          <a:xfrm>
            <a:off x="8030050" y="2356226"/>
            <a:ext cx="229767" cy="229767"/>
            <a:chOff x="4234914" y="2134263"/>
            <a:chExt cx="665935" cy="668719"/>
          </a:xfrm>
        </p:grpSpPr>
        <p:sp>
          <p:nvSpPr>
            <p:cNvPr id="219" name="楕円 218"/>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20" name="フリーフォーム 219"/>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21" name="グループ化 220"/>
          <p:cNvGrpSpPr>
            <a:grpSpLocks/>
          </p:cNvGrpSpPr>
          <p:nvPr/>
        </p:nvGrpSpPr>
        <p:grpSpPr>
          <a:xfrm>
            <a:off x="8393189" y="2355020"/>
            <a:ext cx="229767" cy="229767"/>
            <a:chOff x="4234914" y="2134263"/>
            <a:chExt cx="665935" cy="668719"/>
          </a:xfrm>
        </p:grpSpPr>
        <p:sp>
          <p:nvSpPr>
            <p:cNvPr id="222" name="楕円 221"/>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23" name="フリーフォーム 222"/>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24" name="グループ化 223"/>
          <p:cNvGrpSpPr>
            <a:grpSpLocks/>
          </p:cNvGrpSpPr>
          <p:nvPr/>
        </p:nvGrpSpPr>
        <p:grpSpPr>
          <a:xfrm>
            <a:off x="8716756" y="2355273"/>
            <a:ext cx="229767" cy="229767"/>
            <a:chOff x="4234914" y="2134263"/>
            <a:chExt cx="665935" cy="668719"/>
          </a:xfrm>
        </p:grpSpPr>
        <p:sp>
          <p:nvSpPr>
            <p:cNvPr id="225" name="楕円 224"/>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27" name="フリーフォーム 226"/>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28" name="グループ化 227"/>
          <p:cNvGrpSpPr>
            <a:grpSpLocks/>
          </p:cNvGrpSpPr>
          <p:nvPr/>
        </p:nvGrpSpPr>
        <p:grpSpPr>
          <a:xfrm>
            <a:off x="3668816" y="2360802"/>
            <a:ext cx="229767" cy="229767"/>
            <a:chOff x="4234914" y="2134263"/>
            <a:chExt cx="665935" cy="668719"/>
          </a:xfrm>
        </p:grpSpPr>
        <p:sp>
          <p:nvSpPr>
            <p:cNvPr id="229" name="楕円 228"/>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30" name="フリーフォーム 229"/>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31" name="グループ化 230"/>
          <p:cNvGrpSpPr/>
          <p:nvPr/>
        </p:nvGrpSpPr>
        <p:grpSpPr>
          <a:xfrm>
            <a:off x="1909423" y="2312487"/>
            <a:ext cx="279169" cy="275089"/>
            <a:chOff x="93443" y="1883892"/>
            <a:chExt cx="279169" cy="275089"/>
          </a:xfrm>
        </p:grpSpPr>
        <p:grpSp>
          <p:nvGrpSpPr>
            <p:cNvPr id="232" name="グループ化 231"/>
            <p:cNvGrpSpPr/>
            <p:nvPr/>
          </p:nvGrpSpPr>
          <p:grpSpPr>
            <a:xfrm>
              <a:off x="93443" y="1938753"/>
              <a:ext cx="220013" cy="220228"/>
              <a:chOff x="3286729" y="2128421"/>
              <a:chExt cx="678044" cy="678705"/>
            </a:xfrm>
          </p:grpSpPr>
          <p:sp>
            <p:nvSpPr>
              <p:cNvPr id="236" name="楕円 235"/>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37" name="楕円 236"/>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38" name="フリーフォーム 23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233" name="楕円 232"/>
            <p:cNvSpPr/>
            <p:nvPr/>
          </p:nvSpPr>
          <p:spPr bwMode="auto">
            <a:xfrm>
              <a:off x="128507" y="2039975"/>
              <a:ext cx="143820" cy="88510"/>
            </a:xfrm>
            <a:prstGeom prst="ellipse">
              <a:avLst/>
            </a:prstGeom>
            <a:ln w="3175">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234" name="直線コネクタ 233"/>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35" name="フリーフォーム 234"/>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39" name="グループ化 238"/>
          <p:cNvGrpSpPr/>
          <p:nvPr/>
        </p:nvGrpSpPr>
        <p:grpSpPr>
          <a:xfrm>
            <a:off x="2232005" y="2312886"/>
            <a:ext cx="279169" cy="275089"/>
            <a:chOff x="93443" y="1883892"/>
            <a:chExt cx="279169" cy="275089"/>
          </a:xfrm>
        </p:grpSpPr>
        <p:grpSp>
          <p:nvGrpSpPr>
            <p:cNvPr id="240" name="グループ化 239"/>
            <p:cNvGrpSpPr/>
            <p:nvPr/>
          </p:nvGrpSpPr>
          <p:grpSpPr>
            <a:xfrm>
              <a:off x="93443" y="1938753"/>
              <a:ext cx="220013" cy="220228"/>
              <a:chOff x="3286729" y="2128421"/>
              <a:chExt cx="678044" cy="678705"/>
            </a:xfrm>
          </p:grpSpPr>
          <p:sp>
            <p:nvSpPr>
              <p:cNvPr id="244" name="楕円 243"/>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45" name="楕円 244"/>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46" name="フリーフォーム 24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241" name="楕円 240"/>
            <p:cNvSpPr/>
            <p:nvPr/>
          </p:nvSpPr>
          <p:spPr bwMode="auto">
            <a:xfrm>
              <a:off x="128507" y="2039975"/>
              <a:ext cx="143820" cy="88510"/>
            </a:xfrm>
            <a:prstGeom prst="ellipse">
              <a:avLst/>
            </a:prstGeom>
            <a:ln w="3175">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242" name="直線コネクタ 241"/>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43" name="フリーフォーム 242"/>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p:spPr>
          <p:txBody>
            <a:bodyPr vert="horz" wrap="square" lIns="91440" tIns="45720" rIns="91440" bIns="45720" numCol="1" anchor="t" anchorCtr="0" compatLnSpc="1">
              <a:prstTxWarp prst="textNoShape">
                <a:avLst/>
              </a:prstTxWarp>
              <a:noAutofit/>
            </a:bodyPr>
            <a:lstStyle/>
            <a:p>
              <a:endParaRPr lang="ja-JP" altLang="en-US"/>
            </a:p>
          </p:txBody>
        </p:sp>
      </p:grpSp>
      <p:sp>
        <p:nvSpPr>
          <p:cNvPr id="247" name="正方形/長方形 246"/>
          <p:cNvSpPr/>
          <p:nvPr/>
        </p:nvSpPr>
        <p:spPr bwMode="auto">
          <a:xfrm>
            <a:off x="7957009" y="1320906"/>
            <a:ext cx="1072808" cy="1362755"/>
          </a:xfrm>
          <a:prstGeom prst="rect">
            <a:avLst/>
          </a:prstGeom>
          <a:solidFill>
            <a:schemeClr val="accent2">
              <a:lumMod val="40000"/>
              <a:lumOff val="60000"/>
              <a:alpha val="30000"/>
            </a:schemeClr>
          </a:solidFill>
          <a:ln w="57150">
            <a:solidFill>
              <a:srgbClr val="FF0000"/>
            </a:solidFill>
          </a:ln>
          <a:effectLst>
            <a:outerShdw blurRad="63500" sx="102000" sy="102000" algn="ctr" rotWithShape="0">
              <a:prstClr val="black">
                <a:alpha val="40000"/>
              </a:prstClr>
            </a:outerShd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grpSp>
        <p:nvGrpSpPr>
          <p:cNvPr id="268" name="グループ化 267"/>
          <p:cNvGrpSpPr>
            <a:grpSpLocks/>
          </p:cNvGrpSpPr>
          <p:nvPr/>
        </p:nvGrpSpPr>
        <p:grpSpPr>
          <a:xfrm>
            <a:off x="4023017" y="2363912"/>
            <a:ext cx="229767" cy="229767"/>
            <a:chOff x="4234914" y="2134263"/>
            <a:chExt cx="665935" cy="668719"/>
          </a:xfrm>
        </p:grpSpPr>
        <p:sp>
          <p:nvSpPr>
            <p:cNvPr id="269" name="楕円 268"/>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70" name="フリーフォーム 269"/>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72" name="グループ化 271"/>
          <p:cNvGrpSpPr>
            <a:grpSpLocks/>
          </p:cNvGrpSpPr>
          <p:nvPr/>
        </p:nvGrpSpPr>
        <p:grpSpPr>
          <a:xfrm>
            <a:off x="4367760" y="2362706"/>
            <a:ext cx="229767" cy="229767"/>
            <a:chOff x="4234914" y="2134263"/>
            <a:chExt cx="665935" cy="668719"/>
          </a:xfrm>
        </p:grpSpPr>
        <p:sp>
          <p:nvSpPr>
            <p:cNvPr id="273" name="楕円 272"/>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74" name="フリーフォーム 273"/>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58" name="グループ化 257"/>
          <p:cNvGrpSpPr/>
          <p:nvPr/>
        </p:nvGrpSpPr>
        <p:grpSpPr>
          <a:xfrm>
            <a:off x="4871830" y="913444"/>
            <a:ext cx="4207239" cy="336164"/>
            <a:chOff x="4871830" y="913444"/>
            <a:chExt cx="4207239" cy="336164"/>
          </a:xfrm>
        </p:grpSpPr>
        <p:sp>
          <p:nvSpPr>
            <p:cNvPr id="259" name="テキスト ボックス 258"/>
            <p:cNvSpPr txBox="1"/>
            <p:nvPr/>
          </p:nvSpPr>
          <p:spPr>
            <a:xfrm>
              <a:off x="5772856" y="940238"/>
              <a:ext cx="748923" cy="261610"/>
            </a:xfrm>
            <a:prstGeom prst="rect">
              <a:avLst/>
            </a:prstGeom>
            <a:noFill/>
          </p:spPr>
          <p:txBody>
            <a:bodyPr wrap="none" rtlCol="0">
              <a:spAutoFit/>
            </a:bodyPr>
            <a:lstStyle/>
            <a:p>
              <a:r>
                <a:rPr lang="ja-JP" altLang="en-US" sz="1100" dirty="0"/>
                <a:t>変化なし</a:t>
              </a:r>
              <a:endParaRPr kumimoji="1" lang="ja-JP" altLang="en-US" sz="1100" dirty="0"/>
            </a:p>
          </p:txBody>
        </p:sp>
        <p:sp>
          <p:nvSpPr>
            <p:cNvPr id="260" name="テキスト ボックス 259"/>
            <p:cNvSpPr txBox="1"/>
            <p:nvPr/>
          </p:nvSpPr>
          <p:spPr>
            <a:xfrm>
              <a:off x="6807974" y="938016"/>
              <a:ext cx="466794" cy="261610"/>
            </a:xfrm>
            <a:prstGeom prst="rect">
              <a:avLst/>
            </a:prstGeom>
            <a:noFill/>
          </p:spPr>
          <p:txBody>
            <a:bodyPr wrap="none" rtlCol="0">
              <a:spAutoFit/>
            </a:bodyPr>
            <a:lstStyle/>
            <a:p>
              <a:r>
                <a:rPr lang="ja-JP" altLang="en-US" sz="1100" dirty="0"/>
                <a:t>改善</a:t>
              </a:r>
              <a:endParaRPr kumimoji="1" lang="ja-JP" altLang="en-US" sz="1100" dirty="0"/>
            </a:p>
          </p:txBody>
        </p:sp>
        <p:sp>
          <p:nvSpPr>
            <p:cNvPr id="261" name="テキスト ボックス 260"/>
            <p:cNvSpPr txBox="1"/>
            <p:nvPr/>
          </p:nvSpPr>
          <p:spPr>
            <a:xfrm>
              <a:off x="7624825" y="937863"/>
              <a:ext cx="1454244" cy="261610"/>
            </a:xfrm>
            <a:prstGeom prst="rect">
              <a:avLst/>
            </a:prstGeom>
            <a:noFill/>
          </p:spPr>
          <p:txBody>
            <a:bodyPr wrap="none" rtlCol="0">
              <a:spAutoFit/>
            </a:bodyPr>
            <a:lstStyle/>
            <a:p>
              <a:r>
                <a:rPr kumimoji="1" lang="ja-JP" altLang="en-US" sz="1100" dirty="0"/>
                <a:t>追加の検討項目あり</a:t>
              </a:r>
            </a:p>
          </p:txBody>
        </p:sp>
        <p:sp>
          <p:nvSpPr>
            <p:cNvPr id="262" name="テキスト ボックス 261"/>
            <p:cNvSpPr txBox="1"/>
            <p:nvPr/>
          </p:nvSpPr>
          <p:spPr>
            <a:xfrm>
              <a:off x="4871830" y="941831"/>
              <a:ext cx="723275" cy="307777"/>
            </a:xfrm>
            <a:prstGeom prst="rect">
              <a:avLst/>
            </a:prstGeom>
            <a:noFill/>
          </p:spPr>
          <p:txBody>
            <a:bodyPr wrap="none" rtlCol="0">
              <a:spAutoFit/>
            </a:bodyPr>
            <a:lstStyle/>
            <a:p>
              <a:r>
                <a:rPr lang="ja-JP" altLang="en-US" sz="1400" b="1" dirty="0"/>
                <a:t>凡例：</a:t>
              </a:r>
              <a:endParaRPr kumimoji="1" lang="ja-JP" altLang="en-US" sz="1400" b="1" dirty="0"/>
            </a:p>
          </p:txBody>
        </p:sp>
        <p:grpSp>
          <p:nvGrpSpPr>
            <p:cNvPr id="263" name="グループ化 262"/>
            <p:cNvGrpSpPr>
              <a:grpSpLocks/>
            </p:cNvGrpSpPr>
            <p:nvPr/>
          </p:nvGrpSpPr>
          <p:grpSpPr>
            <a:xfrm>
              <a:off x="6600070" y="942833"/>
              <a:ext cx="229767" cy="229767"/>
              <a:chOff x="3051411" y="2134263"/>
              <a:chExt cx="665935" cy="668719"/>
            </a:xfrm>
          </p:grpSpPr>
          <p:sp>
            <p:nvSpPr>
              <p:cNvPr id="282" name="楕円 281"/>
              <p:cNvSpPr/>
              <p:nvPr/>
            </p:nvSpPr>
            <p:spPr bwMode="auto">
              <a:xfrm>
                <a:off x="3082826"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83" name="フリーフォーム 282"/>
              <p:cNvSpPr>
                <a:spLocks noChangeAspect="1"/>
              </p:cNvSpPr>
              <p:nvPr/>
            </p:nvSpPr>
            <p:spPr bwMode="gray">
              <a:xfrm>
                <a:off x="3051411" y="2134263"/>
                <a:ext cx="665935" cy="667252"/>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64" name="グループ化 263"/>
            <p:cNvGrpSpPr/>
            <p:nvPr/>
          </p:nvGrpSpPr>
          <p:grpSpPr>
            <a:xfrm>
              <a:off x="5587947" y="945895"/>
              <a:ext cx="220013" cy="220228"/>
              <a:chOff x="2028283" y="2128421"/>
              <a:chExt cx="678044" cy="678705"/>
            </a:xfrm>
          </p:grpSpPr>
          <p:sp>
            <p:nvSpPr>
              <p:cNvPr id="279" name="楕円 278"/>
              <p:cNvSpPr/>
              <p:nvPr/>
            </p:nvSpPr>
            <p:spPr bwMode="auto">
              <a:xfrm>
                <a:off x="2093451" y="21388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80" name="楕円 279"/>
              <p:cNvSpPr/>
              <p:nvPr/>
            </p:nvSpPr>
            <p:spPr bwMode="auto">
              <a:xfrm>
                <a:off x="2093451" y="21467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81" name="フリーフォーム 280"/>
              <p:cNvSpPr>
                <a:spLocks noChangeAspect="1"/>
              </p:cNvSpPr>
              <p:nvPr/>
            </p:nvSpPr>
            <p:spPr bwMode="gray">
              <a:xfrm>
                <a:off x="2028283"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65" name="グループ化 264"/>
            <p:cNvGrpSpPr/>
            <p:nvPr/>
          </p:nvGrpSpPr>
          <p:grpSpPr>
            <a:xfrm>
              <a:off x="7401051" y="913444"/>
              <a:ext cx="279169" cy="275089"/>
              <a:chOff x="93443" y="1883892"/>
              <a:chExt cx="279169" cy="275089"/>
            </a:xfrm>
          </p:grpSpPr>
          <p:grpSp>
            <p:nvGrpSpPr>
              <p:cNvPr id="266" name="グループ化 265"/>
              <p:cNvGrpSpPr/>
              <p:nvPr/>
            </p:nvGrpSpPr>
            <p:grpSpPr>
              <a:xfrm>
                <a:off x="93443" y="1938753"/>
                <a:ext cx="220013" cy="220228"/>
                <a:chOff x="3286729" y="2128421"/>
                <a:chExt cx="678044" cy="678705"/>
              </a:xfrm>
            </p:grpSpPr>
            <p:sp>
              <p:nvSpPr>
                <p:cNvPr id="276" name="楕円 275"/>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77" name="楕円 276"/>
                <p:cNvSpPr/>
                <p:nvPr/>
              </p:nvSpPr>
              <p:spPr bwMode="auto">
                <a:xfrm>
                  <a:off x="3317757" y="21467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78" name="フリーフォーム 27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267" name="楕円 266"/>
              <p:cNvSpPr/>
              <p:nvPr/>
            </p:nvSpPr>
            <p:spPr bwMode="auto">
              <a:xfrm>
                <a:off x="128507" y="2039975"/>
                <a:ext cx="143820" cy="88510"/>
              </a:xfrm>
              <a:prstGeom prst="ellipse">
                <a:avLst/>
              </a:prstGeom>
              <a:ln w="3175">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271" name="直線コネクタ 270"/>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75" name="フリーフォーム 274"/>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p:spPr>
            <p:txBody>
              <a:bodyPr vert="horz" wrap="square" lIns="91440" tIns="45720" rIns="91440" bIns="45720" numCol="1" anchor="t" anchorCtr="0" compatLnSpc="1">
                <a:prstTxWarp prst="textNoShape">
                  <a:avLst/>
                </a:prstTxWarp>
                <a:noAutofit/>
              </a:bodyPr>
              <a:lstStyle/>
              <a:p>
                <a:endParaRPr lang="ja-JP" altLang="en-US"/>
              </a:p>
            </p:txBody>
          </p:sp>
        </p:grpSp>
      </p:grpSp>
    </p:spTree>
    <p:extLst>
      <p:ext uri="{BB962C8B-B14F-4D97-AF65-F5344CB8AC3E}">
        <p14:creationId xmlns:p14="http://schemas.microsoft.com/office/powerpoint/2010/main" val="328028784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Tree>
    <p:extLst>
      <p:ext uri="{BB962C8B-B14F-4D97-AF65-F5344CB8AC3E}">
        <p14:creationId xmlns:p14="http://schemas.microsoft.com/office/powerpoint/2010/main" val="27102135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テキスト ボックス 15"/>
          <p:cNvSpPr txBox="1"/>
          <p:nvPr/>
        </p:nvSpPr>
        <p:spPr>
          <a:xfrm>
            <a:off x="5121190" y="3872068"/>
            <a:ext cx="6591590" cy="1384995"/>
          </a:xfrm>
          <a:prstGeom prst="rect">
            <a:avLst/>
          </a:prstGeom>
          <a:noFill/>
        </p:spPr>
        <p:txBody>
          <a:bodyPr wrap="square" rtlCol="0">
            <a:spAutoFit/>
          </a:bodyPr>
          <a:lstStyle/>
          <a:p>
            <a:r>
              <a:rPr lang="ja-JP" altLang="en-US" sz="2800" dirty="0"/>
              <a:t>自動化の事前準備 </a:t>
            </a:r>
            <a:r>
              <a:rPr lang="en-US" altLang="ja-JP" dirty="0"/>
              <a:t>(Step 1</a:t>
            </a:r>
            <a:r>
              <a:rPr lang="ja-JP" altLang="en-US" dirty="0" err="1"/>
              <a:t>、</a:t>
            </a:r>
            <a:r>
              <a:rPr lang="en-US" altLang="ja-JP" dirty="0"/>
              <a:t>Step 2</a:t>
            </a:r>
            <a:r>
              <a:rPr lang="ja-JP" altLang="en-US" dirty="0" err="1"/>
              <a:t>、</a:t>
            </a:r>
            <a:r>
              <a:rPr lang="en-US" altLang="ja-JP" dirty="0"/>
              <a:t>Step 3)</a:t>
            </a:r>
          </a:p>
          <a:p>
            <a:endParaRPr lang="en-US" altLang="ja-JP" sz="2800" dirty="0"/>
          </a:p>
          <a:p>
            <a:r>
              <a:rPr lang="ja-JP" altLang="en-US" sz="2800" dirty="0"/>
              <a:t>自動化された</a:t>
            </a:r>
            <a:r>
              <a:rPr lang="en-US" altLang="ja-JP" sz="2800" dirty="0"/>
              <a:t>SI</a:t>
            </a:r>
            <a:r>
              <a:rPr lang="ja-JP" altLang="en-US" sz="2800" dirty="0"/>
              <a:t>の実施 </a:t>
            </a:r>
            <a:r>
              <a:rPr lang="en-US" altLang="ja-JP" dirty="0"/>
              <a:t>(</a:t>
            </a:r>
            <a:r>
              <a:rPr lang="ja-JP" altLang="en-US" dirty="0"/>
              <a:t>プロセスと成果物の変更</a:t>
            </a:r>
            <a:r>
              <a:rPr lang="en-US" altLang="ja-JP" dirty="0"/>
              <a:t>)</a:t>
            </a:r>
          </a:p>
        </p:txBody>
      </p:sp>
      <p:sp>
        <p:nvSpPr>
          <p:cNvPr id="2" name="タイトル 1"/>
          <p:cNvSpPr>
            <a:spLocks noGrp="1"/>
          </p:cNvSpPr>
          <p:nvPr>
            <p:ph type="title"/>
          </p:nvPr>
        </p:nvSpPr>
        <p:spPr/>
        <p:txBody>
          <a:bodyPr/>
          <a:lstStyle/>
          <a:p>
            <a:r>
              <a:rPr lang="ja-JP" altLang="en-US" dirty="0"/>
              <a:t>まとめ</a:t>
            </a:r>
            <a:endParaRPr kumimoji="1" lang="ja-JP" altLang="en-US" dirty="0"/>
          </a:p>
        </p:txBody>
      </p:sp>
      <p:sp>
        <p:nvSpPr>
          <p:cNvPr id="3" name="テキスト プレースホルダー 2"/>
          <p:cNvSpPr>
            <a:spLocks noGrp="1"/>
          </p:cNvSpPr>
          <p:nvPr>
            <p:ph type="body" sz="quarter" idx="11"/>
          </p:nvPr>
        </p:nvSpPr>
        <p:spPr>
          <a:xfrm>
            <a:off x="239184" y="836612"/>
            <a:ext cx="11712000" cy="1080177"/>
          </a:xfrm>
        </p:spPr>
        <p:txBody>
          <a:bodyPr/>
          <a:lstStyle/>
          <a:p>
            <a:r>
              <a:rPr kumimoji="1" lang="en-US" altLang="ja-JP" sz="2400" dirty="0"/>
              <a:t>Step 1 </a:t>
            </a:r>
            <a:r>
              <a:rPr kumimoji="1" lang="ja-JP" altLang="en-US" sz="2400" dirty="0"/>
              <a:t>～ </a:t>
            </a:r>
            <a:r>
              <a:rPr kumimoji="1" lang="en-US" altLang="ja-JP" sz="2400" dirty="0"/>
              <a:t>3</a:t>
            </a:r>
            <a:r>
              <a:rPr kumimoji="1" lang="ja-JP" altLang="en-US" sz="2400" dirty="0"/>
              <a:t>を実施することで、システムの自動構築・運用が可能になります。</a:t>
            </a:r>
            <a:endParaRPr kumimoji="1" lang="en-US" altLang="ja-JP" sz="2400" dirty="0"/>
          </a:p>
          <a:p>
            <a:r>
              <a:rPr kumimoji="1" lang="ja-JP" altLang="en-US" sz="2400" dirty="0"/>
              <a:t>さらに、プロセスを変更することで、より効率的な自動化を実現できます。</a:t>
            </a:r>
          </a:p>
        </p:txBody>
      </p:sp>
      <p:sp>
        <p:nvSpPr>
          <p:cNvPr id="5" name="角丸四角形 4"/>
          <p:cNvSpPr/>
          <p:nvPr/>
        </p:nvSpPr>
        <p:spPr bwMode="auto">
          <a:xfrm>
            <a:off x="2567510" y="5301260"/>
            <a:ext cx="5256730" cy="1006821"/>
          </a:xfrm>
          <a:prstGeom prst="round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2400" b="1" dirty="0">
                <a:latin typeface="+mn-ea"/>
              </a:rPr>
              <a:t>手作業でのシステム構築</a:t>
            </a:r>
            <a:r>
              <a:rPr kumimoji="1" lang="en-US" altLang="ja-JP" sz="2400" b="1" dirty="0">
                <a:latin typeface="+mn-ea"/>
              </a:rPr>
              <a:t>/</a:t>
            </a:r>
            <a:r>
              <a:rPr kumimoji="1" lang="ja-JP" altLang="en-US" sz="2400" b="1" dirty="0">
                <a:latin typeface="+mn-ea"/>
              </a:rPr>
              <a:t>運用</a:t>
            </a:r>
          </a:p>
        </p:txBody>
      </p:sp>
      <p:sp>
        <p:nvSpPr>
          <p:cNvPr id="6" name="角丸四角形 5"/>
          <p:cNvSpPr/>
          <p:nvPr/>
        </p:nvSpPr>
        <p:spPr bwMode="auto">
          <a:xfrm>
            <a:off x="2567510" y="2507955"/>
            <a:ext cx="5256730" cy="1049921"/>
          </a:xfrm>
          <a:prstGeom prst="roundRect">
            <a:avLst/>
          </a:prstGeom>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2400" b="1" dirty="0">
                <a:latin typeface="+mn-ea"/>
              </a:rPr>
              <a:t>自動化されたシステム構築</a:t>
            </a:r>
            <a:r>
              <a:rPr kumimoji="1" lang="en-US" altLang="ja-JP" sz="2400" b="1" dirty="0">
                <a:latin typeface="+mn-ea"/>
              </a:rPr>
              <a:t>/</a:t>
            </a:r>
            <a:r>
              <a:rPr kumimoji="1" lang="ja-JP" altLang="en-US" sz="2400" b="1" dirty="0">
                <a:latin typeface="+mn-ea"/>
              </a:rPr>
              <a:t>運用</a:t>
            </a:r>
          </a:p>
        </p:txBody>
      </p:sp>
      <p:sp>
        <p:nvSpPr>
          <p:cNvPr id="7" name="上矢印 6"/>
          <p:cNvSpPr/>
          <p:nvPr/>
        </p:nvSpPr>
        <p:spPr bwMode="auto">
          <a:xfrm>
            <a:off x="3789133" y="3717040"/>
            <a:ext cx="1152160" cy="1497626"/>
          </a:xfrm>
          <a:prstGeom prst="upArrow">
            <a:avLst/>
          </a:prstGeom>
          <a:solidFill>
            <a:schemeClr val="accent4">
              <a:lumMod val="20000"/>
              <a:lumOff val="80000"/>
            </a:schemeClr>
          </a:solidFill>
          <a:ln w="1905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 name="テキスト ボックス 7"/>
          <p:cNvSpPr txBox="1"/>
          <p:nvPr/>
        </p:nvSpPr>
        <p:spPr>
          <a:xfrm>
            <a:off x="2423490" y="4884285"/>
            <a:ext cx="1284519" cy="523220"/>
          </a:xfrm>
          <a:prstGeom prst="rect">
            <a:avLst/>
          </a:prstGeom>
          <a:noFill/>
        </p:spPr>
        <p:txBody>
          <a:bodyPr wrap="none" rtlCol="0">
            <a:spAutoFit/>
          </a:bodyPr>
          <a:lstStyle/>
          <a:p>
            <a:r>
              <a:rPr kumimoji="1" lang="en-US" altLang="ja-JP" sz="2800" b="1" dirty="0"/>
              <a:t>AS-IS</a:t>
            </a:r>
            <a:endParaRPr kumimoji="1" lang="ja-JP" altLang="en-US" sz="2800" b="1" dirty="0"/>
          </a:p>
        </p:txBody>
      </p:sp>
      <p:sp>
        <p:nvSpPr>
          <p:cNvPr id="9" name="テキスト ボックス 8"/>
          <p:cNvSpPr txBox="1"/>
          <p:nvPr/>
        </p:nvSpPr>
        <p:spPr>
          <a:xfrm>
            <a:off x="2415194" y="2100160"/>
            <a:ext cx="1361848" cy="523220"/>
          </a:xfrm>
          <a:prstGeom prst="rect">
            <a:avLst/>
          </a:prstGeom>
          <a:noFill/>
        </p:spPr>
        <p:txBody>
          <a:bodyPr wrap="none" rtlCol="0">
            <a:spAutoFit/>
          </a:bodyPr>
          <a:lstStyle/>
          <a:p>
            <a:r>
              <a:rPr kumimoji="1" lang="en-US" altLang="ja-JP" sz="2800" b="1" dirty="0"/>
              <a:t>TO-BE</a:t>
            </a:r>
            <a:endParaRPr kumimoji="1" lang="ja-JP" altLang="en-US" sz="2800" b="1" dirty="0"/>
          </a:p>
        </p:txBody>
      </p:sp>
      <p:sp>
        <p:nvSpPr>
          <p:cNvPr id="15" name="加算 14"/>
          <p:cNvSpPr/>
          <p:nvPr/>
        </p:nvSpPr>
        <p:spPr bwMode="auto">
          <a:xfrm>
            <a:off x="6456050" y="4221110"/>
            <a:ext cx="496469" cy="496469"/>
          </a:xfrm>
          <a:prstGeom prst="mathPlus">
            <a:avLst/>
          </a:prstGeom>
          <a:solidFill>
            <a:schemeClr val="accent2">
              <a:lumMod val="50000"/>
              <a:lumOff val="50000"/>
            </a:schemeClr>
          </a:soli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Tree>
    <p:extLst>
      <p:ext uri="{BB962C8B-B14F-4D97-AF65-F5344CB8AC3E}">
        <p14:creationId xmlns:p14="http://schemas.microsoft.com/office/powerpoint/2010/main" val="171575065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テキスト ボックス 15"/>
          <p:cNvSpPr txBox="1"/>
          <p:nvPr/>
        </p:nvSpPr>
        <p:spPr>
          <a:xfrm>
            <a:off x="5121190" y="3872068"/>
            <a:ext cx="6591590" cy="1384995"/>
          </a:xfrm>
          <a:prstGeom prst="rect">
            <a:avLst/>
          </a:prstGeom>
          <a:noFill/>
        </p:spPr>
        <p:txBody>
          <a:bodyPr wrap="square" rtlCol="0">
            <a:spAutoFit/>
          </a:bodyPr>
          <a:lstStyle/>
          <a:p>
            <a:r>
              <a:rPr lang="ja-JP" altLang="en-US" sz="2800" dirty="0"/>
              <a:t>自動化の事前準備 </a:t>
            </a:r>
            <a:r>
              <a:rPr lang="en-US" altLang="ja-JP" dirty="0"/>
              <a:t>(Step 1</a:t>
            </a:r>
            <a:r>
              <a:rPr lang="ja-JP" altLang="en-US" dirty="0" err="1"/>
              <a:t>、</a:t>
            </a:r>
            <a:r>
              <a:rPr lang="en-US" altLang="ja-JP" dirty="0"/>
              <a:t>Step 2</a:t>
            </a:r>
            <a:r>
              <a:rPr lang="ja-JP" altLang="en-US" dirty="0" err="1"/>
              <a:t>、</a:t>
            </a:r>
            <a:r>
              <a:rPr lang="en-US" altLang="ja-JP" dirty="0"/>
              <a:t>Step 3)</a:t>
            </a:r>
          </a:p>
          <a:p>
            <a:endParaRPr lang="en-US" altLang="ja-JP" sz="2800" dirty="0"/>
          </a:p>
          <a:p>
            <a:r>
              <a:rPr lang="ja-JP" altLang="en-US" sz="2800" dirty="0"/>
              <a:t>自動化された</a:t>
            </a:r>
            <a:r>
              <a:rPr lang="en-US" altLang="ja-JP" sz="2800" dirty="0"/>
              <a:t>SI</a:t>
            </a:r>
            <a:r>
              <a:rPr lang="ja-JP" altLang="en-US" sz="2800" dirty="0"/>
              <a:t>の実施 </a:t>
            </a:r>
            <a:r>
              <a:rPr lang="en-US" altLang="ja-JP" dirty="0"/>
              <a:t>(</a:t>
            </a:r>
            <a:r>
              <a:rPr lang="ja-JP" altLang="en-US" dirty="0"/>
              <a:t>プロセスと成果物の変更</a:t>
            </a:r>
            <a:r>
              <a:rPr lang="en-US" altLang="ja-JP" dirty="0"/>
              <a:t>)</a:t>
            </a:r>
          </a:p>
        </p:txBody>
      </p:sp>
      <p:sp>
        <p:nvSpPr>
          <p:cNvPr id="2" name="タイトル 1"/>
          <p:cNvSpPr>
            <a:spLocks noGrp="1"/>
          </p:cNvSpPr>
          <p:nvPr>
            <p:ph type="title"/>
          </p:nvPr>
        </p:nvSpPr>
        <p:spPr/>
        <p:txBody>
          <a:bodyPr/>
          <a:lstStyle/>
          <a:p>
            <a:r>
              <a:rPr kumimoji="1" lang="ja-JP" altLang="en-US" dirty="0"/>
              <a:t>自動化における</a:t>
            </a:r>
            <a:r>
              <a:rPr kumimoji="1" lang="en-US" altLang="ja-JP" dirty="0"/>
              <a:t>AS-IS</a:t>
            </a:r>
            <a:r>
              <a:rPr kumimoji="1" lang="ja-JP" altLang="en-US" dirty="0"/>
              <a:t>と</a:t>
            </a:r>
            <a:r>
              <a:rPr kumimoji="1" lang="en-US" altLang="ja-JP" dirty="0"/>
              <a:t>TO BE</a:t>
            </a:r>
            <a:endParaRPr kumimoji="1" lang="ja-JP" altLang="en-US" dirty="0"/>
          </a:p>
        </p:txBody>
      </p:sp>
      <p:sp>
        <p:nvSpPr>
          <p:cNvPr id="3" name="テキスト プレースホルダー 2"/>
          <p:cNvSpPr>
            <a:spLocks noGrp="1"/>
          </p:cNvSpPr>
          <p:nvPr>
            <p:ph type="body" sz="quarter" idx="11"/>
          </p:nvPr>
        </p:nvSpPr>
        <p:spPr>
          <a:xfrm>
            <a:off x="239184" y="836612"/>
            <a:ext cx="11712000" cy="1080177"/>
          </a:xfrm>
        </p:spPr>
        <p:txBody>
          <a:bodyPr/>
          <a:lstStyle/>
          <a:p>
            <a:r>
              <a:rPr kumimoji="1" lang="en-US" altLang="ja-JP" sz="2400" dirty="0"/>
              <a:t>Step 1 </a:t>
            </a:r>
            <a:r>
              <a:rPr kumimoji="1" lang="ja-JP" altLang="en-US" sz="2400" dirty="0"/>
              <a:t>～ </a:t>
            </a:r>
            <a:r>
              <a:rPr kumimoji="1" lang="en-US" altLang="ja-JP" sz="2400" dirty="0"/>
              <a:t>3</a:t>
            </a:r>
            <a:r>
              <a:rPr kumimoji="1" lang="ja-JP" altLang="en-US" sz="2400" dirty="0"/>
              <a:t>を実施することで、システムの自動構築・運用が可能になります。</a:t>
            </a:r>
            <a:endParaRPr kumimoji="1" lang="en-US" altLang="ja-JP" sz="2400" dirty="0"/>
          </a:p>
          <a:p>
            <a:r>
              <a:rPr kumimoji="1" lang="ja-JP" altLang="en-US" sz="2400" dirty="0"/>
              <a:t>さらに、プロセスを変更することで、より効率的な自動化を実現できます。</a:t>
            </a:r>
          </a:p>
        </p:txBody>
      </p:sp>
      <p:sp>
        <p:nvSpPr>
          <p:cNvPr id="5" name="角丸四角形 4"/>
          <p:cNvSpPr/>
          <p:nvPr/>
        </p:nvSpPr>
        <p:spPr bwMode="auto">
          <a:xfrm>
            <a:off x="2567510" y="5301260"/>
            <a:ext cx="5256730" cy="1006821"/>
          </a:xfrm>
          <a:prstGeom prst="round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2400" b="1" dirty="0">
                <a:latin typeface="+mn-ea"/>
              </a:rPr>
              <a:t>手作業でのシステム構築</a:t>
            </a:r>
            <a:r>
              <a:rPr kumimoji="1" lang="en-US" altLang="ja-JP" sz="2400" b="1" dirty="0">
                <a:latin typeface="+mn-ea"/>
              </a:rPr>
              <a:t>/</a:t>
            </a:r>
            <a:r>
              <a:rPr kumimoji="1" lang="ja-JP" altLang="en-US" sz="2400" b="1" dirty="0">
                <a:latin typeface="+mn-ea"/>
              </a:rPr>
              <a:t>運用</a:t>
            </a:r>
          </a:p>
        </p:txBody>
      </p:sp>
      <p:sp>
        <p:nvSpPr>
          <p:cNvPr id="6" name="角丸四角形 5"/>
          <p:cNvSpPr/>
          <p:nvPr/>
        </p:nvSpPr>
        <p:spPr bwMode="auto">
          <a:xfrm>
            <a:off x="2567510" y="2507955"/>
            <a:ext cx="5256730" cy="1049921"/>
          </a:xfrm>
          <a:prstGeom prst="roundRect">
            <a:avLst/>
          </a:prstGeom>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2400" b="1" dirty="0">
                <a:latin typeface="+mn-ea"/>
              </a:rPr>
              <a:t>自動化されたシステム構築</a:t>
            </a:r>
            <a:r>
              <a:rPr kumimoji="1" lang="en-US" altLang="ja-JP" sz="2400" b="1" dirty="0">
                <a:latin typeface="+mn-ea"/>
              </a:rPr>
              <a:t>/</a:t>
            </a:r>
            <a:r>
              <a:rPr kumimoji="1" lang="ja-JP" altLang="en-US" sz="2400" b="1" dirty="0">
                <a:latin typeface="+mn-ea"/>
              </a:rPr>
              <a:t>運用</a:t>
            </a:r>
          </a:p>
        </p:txBody>
      </p:sp>
      <p:sp>
        <p:nvSpPr>
          <p:cNvPr id="7" name="上矢印 6"/>
          <p:cNvSpPr/>
          <p:nvPr/>
        </p:nvSpPr>
        <p:spPr bwMode="auto">
          <a:xfrm>
            <a:off x="3789133" y="3717040"/>
            <a:ext cx="1152160" cy="1497626"/>
          </a:xfrm>
          <a:prstGeom prst="upArrow">
            <a:avLst/>
          </a:prstGeom>
          <a:solidFill>
            <a:schemeClr val="accent4">
              <a:lumMod val="20000"/>
              <a:lumOff val="80000"/>
            </a:schemeClr>
          </a:solidFill>
          <a:ln w="1905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 name="テキスト ボックス 7"/>
          <p:cNvSpPr txBox="1"/>
          <p:nvPr/>
        </p:nvSpPr>
        <p:spPr>
          <a:xfrm>
            <a:off x="2423490" y="4884285"/>
            <a:ext cx="1284519" cy="523220"/>
          </a:xfrm>
          <a:prstGeom prst="rect">
            <a:avLst/>
          </a:prstGeom>
          <a:noFill/>
        </p:spPr>
        <p:txBody>
          <a:bodyPr wrap="none" rtlCol="0">
            <a:spAutoFit/>
          </a:bodyPr>
          <a:lstStyle/>
          <a:p>
            <a:r>
              <a:rPr kumimoji="1" lang="en-US" altLang="ja-JP" sz="2800" b="1" dirty="0"/>
              <a:t>AS-IS</a:t>
            </a:r>
            <a:endParaRPr kumimoji="1" lang="ja-JP" altLang="en-US" sz="2800" b="1" dirty="0"/>
          </a:p>
        </p:txBody>
      </p:sp>
      <p:sp>
        <p:nvSpPr>
          <p:cNvPr id="9" name="テキスト ボックス 8"/>
          <p:cNvSpPr txBox="1"/>
          <p:nvPr/>
        </p:nvSpPr>
        <p:spPr>
          <a:xfrm>
            <a:off x="2415194" y="2100160"/>
            <a:ext cx="1361848" cy="523220"/>
          </a:xfrm>
          <a:prstGeom prst="rect">
            <a:avLst/>
          </a:prstGeom>
          <a:noFill/>
        </p:spPr>
        <p:txBody>
          <a:bodyPr wrap="none" rtlCol="0">
            <a:spAutoFit/>
          </a:bodyPr>
          <a:lstStyle/>
          <a:p>
            <a:r>
              <a:rPr kumimoji="1" lang="en-US" altLang="ja-JP" sz="2800" b="1" dirty="0"/>
              <a:t>TO-BE</a:t>
            </a:r>
            <a:endParaRPr kumimoji="1" lang="ja-JP" altLang="en-US" sz="2800" b="1" dirty="0"/>
          </a:p>
        </p:txBody>
      </p:sp>
      <p:sp>
        <p:nvSpPr>
          <p:cNvPr id="15" name="加算 14"/>
          <p:cNvSpPr/>
          <p:nvPr/>
        </p:nvSpPr>
        <p:spPr bwMode="auto">
          <a:xfrm>
            <a:off x="6456050" y="4221110"/>
            <a:ext cx="496469" cy="496469"/>
          </a:xfrm>
          <a:prstGeom prst="mathPlus">
            <a:avLst/>
          </a:prstGeom>
          <a:solidFill>
            <a:schemeClr val="accent2">
              <a:lumMod val="50000"/>
              <a:lumOff val="50000"/>
            </a:schemeClr>
          </a:soli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Tree>
    <p:extLst>
      <p:ext uri="{BB962C8B-B14F-4D97-AF65-F5344CB8AC3E}">
        <p14:creationId xmlns:p14="http://schemas.microsoft.com/office/powerpoint/2010/main" val="346519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タイトル 32"/>
          <p:cNvSpPr>
            <a:spLocks noGrp="1"/>
          </p:cNvSpPr>
          <p:nvPr>
            <p:ph type="title"/>
          </p:nvPr>
        </p:nvSpPr>
        <p:spPr/>
        <p:txBody>
          <a:bodyPr>
            <a:normAutofit/>
          </a:bodyPr>
          <a:lstStyle/>
          <a:p>
            <a:r>
              <a:rPr lang="en-US" altLang="ja-JP" dirty="0"/>
              <a:t>IT</a:t>
            </a:r>
            <a:r>
              <a:rPr lang="ja-JP" altLang="en-US" dirty="0"/>
              <a:t>エンジニアの「苦」</a:t>
            </a:r>
            <a:endParaRPr kumimoji="1" lang="ja-JP" altLang="en-US" dirty="0"/>
          </a:p>
        </p:txBody>
      </p:sp>
      <p:sp>
        <p:nvSpPr>
          <p:cNvPr id="15" name="テキスト プレースホルダー 7"/>
          <p:cNvSpPr txBox="1">
            <a:spLocks/>
          </p:cNvSpPr>
          <p:nvPr/>
        </p:nvSpPr>
        <p:spPr bwMode="gray">
          <a:xfrm>
            <a:off x="239916" y="817534"/>
            <a:ext cx="11712168" cy="68302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121920" tIns="144000" rIns="121920" bIns="6096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buClr>
                <a:srgbClr val="002B62"/>
              </a:buClr>
              <a:defRPr/>
            </a:pPr>
            <a:r>
              <a:rPr lang="ja-JP" altLang="en-US" sz="3200" b="1" kern="0" dirty="0">
                <a:solidFill>
                  <a:srgbClr val="C00000"/>
                </a:solidFill>
                <a:effectLst>
                  <a:glow rad="152400">
                    <a:srgbClr val="FFFFFF"/>
                  </a:glow>
                </a:effectLst>
                <a:latin typeface="メイリオ"/>
              </a:rPr>
              <a:t>システム構築・運用に携わる</a:t>
            </a:r>
            <a:r>
              <a:rPr lang="en-US" altLang="ja-JP" sz="3200" b="1" kern="0" dirty="0">
                <a:solidFill>
                  <a:srgbClr val="C00000"/>
                </a:solidFill>
                <a:effectLst>
                  <a:glow rad="152400">
                    <a:srgbClr val="FFFFFF"/>
                  </a:glow>
                </a:effectLst>
                <a:latin typeface="メイリオ"/>
              </a:rPr>
              <a:t>IT</a:t>
            </a:r>
            <a:r>
              <a:rPr lang="ja-JP" altLang="en-US" sz="3200" b="1" kern="0" dirty="0">
                <a:solidFill>
                  <a:srgbClr val="C00000"/>
                </a:solidFill>
                <a:effectLst>
                  <a:glow rad="152400">
                    <a:srgbClr val="FFFFFF"/>
                  </a:glow>
                </a:effectLst>
                <a:latin typeface="メイリオ"/>
              </a:rPr>
              <a:t>エンジニアの現場の「苦」</a:t>
            </a:r>
            <a:endParaRPr lang="en-US" altLang="ja-JP" sz="3200" b="1" kern="0" dirty="0">
              <a:solidFill>
                <a:srgbClr val="005DD6"/>
              </a:solidFill>
              <a:effectLst>
                <a:glow rad="152400">
                  <a:srgbClr val="FFFFFF"/>
                </a:glow>
              </a:effectLst>
              <a:latin typeface="メイリオ"/>
              <a:ea typeface="メイリオ"/>
            </a:endParaRPr>
          </a:p>
        </p:txBody>
      </p:sp>
      <p:grpSp>
        <p:nvGrpSpPr>
          <p:cNvPr id="10" name="グループ化 9"/>
          <p:cNvGrpSpPr/>
          <p:nvPr/>
        </p:nvGrpSpPr>
        <p:grpSpPr>
          <a:xfrm>
            <a:off x="239917" y="2080163"/>
            <a:ext cx="11711435" cy="1405256"/>
            <a:chOff x="179937" y="1389209"/>
            <a:chExt cx="8783576" cy="1053942"/>
          </a:xfrm>
        </p:grpSpPr>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937" y="1427193"/>
              <a:ext cx="1348626" cy="899084"/>
            </a:xfrm>
            <a:prstGeom prst="rect">
              <a:avLst/>
            </a:prstGeom>
            <a:effectLst>
              <a:softEdge rad="63500"/>
            </a:effectLst>
          </p:spPr>
        </p:pic>
        <p:sp>
          <p:nvSpPr>
            <p:cNvPr id="128" name="テキスト ボックス 127"/>
            <p:cNvSpPr txBox="1"/>
            <p:nvPr/>
          </p:nvSpPr>
          <p:spPr>
            <a:xfrm>
              <a:off x="1609171" y="1389209"/>
              <a:ext cx="7354342" cy="1053942"/>
            </a:xfrm>
            <a:prstGeom prst="rect">
              <a:avLst/>
            </a:prstGeom>
            <a:noFill/>
          </p:spPr>
          <p:txBody>
            <a:bodyPr wrap="square" rtlCol="0">
              <a:spAutoFit/>
            </a:bodyPr>
            <a:lstStyle/>
            <a:p>
              <a:pPr marL="457178" indent="-457178">
                <a:buSzPct val="160000"/>
                <a:buBlip>
                  <a:blip r:embed="rId4"/>
                </a:buBlip>
              </a:pPr>
              <a:r>
                <a:rPr lang="ja-JP" altLang="en-US" sz="2133" dirty="0"/>
                <a:t>チーム間での設計情報の共有に</a:t>
              </a:r>
              <a:r>
                <a:rPr lang="ja-JP" altLang="en-US" sz="2133" u="sng" dirty="0">
                  <a:solidFill>
                    <a:srgbClr val="C00000"/>
                  </a:solidFill>
                </a:rPr>
                <a:t>遅延やミス</a:t>
              </a:r>
              <a:r>
                <a:rPr lang="ja-JP" altLang="en-US" sz="2133" dirty="0"/>
                <a:t>が発生する</a:t>
              </a:r>
              <a:endParaRPr lang="en-US" altLang="ja-JP" sz="2133" dirty="0"/>
            </a:p>
            <a:p>
              <a:pPr marL="457178" indent="-457178">
                <a:buSzPct val="160000"/>
                <a:buBlip>
                  <a:blip r:embed="rId4"/>
                </a:buBlip>
              </a:pPr>
              <a:r>
                <a:rPr lang="ja-JP" altLang="en-US" sz="2133" dirty="0"/>
                <a:t>データの二重管理や、設定項目名の揺れが</a:t>
              </a:r>
              <a:r>
                <a:rPr lang="ja-JP" altLang="en-US" sz="2133" u="sng" dirty="0">
                  <a:solidFill>
                    <a:srgbClr val="C00000"/>
                  </a:solidFill>
                </a:rPr>
                <a:t>設計ミス</a:t>
              </a:r>
              <a:r>
                <a:rPr lang="ja-JP" altLang="en-US" sz="2133" dirty="0"/>
                <a:t>につながる</a:t>
              </a:r>
              <a:endParaRPr lang="en-US" altLang="ja-JP" sz="2133" dirty="0"/>
            </a:p>
            <a:p>
              <a:pPr marL="457178" indent="-457178">
                <a:buSzPct val="160000"/>
                <a:buBlip>
                  <a:blip r:embed="rId4"/>
                </a:buBlip>
              </a:pPr>
              <a:r>
                <a:rPr lang="ja-JP" altLang="en-US" sz="2133" dirty="0"/>
                <a:t>複数チームでの開発により、</a:t>
              </a:r>
              <a:r>
                <a:rPr lang="ja-JP" altLang="en-US" sz="2133" u="sng" dirty="0">
                  <a:solidFill>
                    <a:srgbClr val="C00000"/>
                  </a:solidFill>
                </a:rPr>
                <a:t>設計書</a:t>
              </a:r>
              <a:r>
                <a:rPr lang="en-US" altLang="ja-JP" sz="2133" u="sng" dirty="0">
                  <a:solidFill>
                    <a:srgbClr val="C00000"/>
                  </a:solidFill>
                </a:rPr>
                <a:t>(</a:t>
              </a:r>
              <a:r>
                <a:rPr lang="ja-JP" altLang="en-US" sz="2133" u="sng" dirty="0">
                  <a:solidFill>
                    <a:srgbClr val="C00000"/>
                  </a:solidFill>
                </a:rPr>
                <a:t>帳票</a:t>
              </a:r>
              <a:r>
                <a:rPr lang="en-US" altLang="ja-JP" sz="2133" u="sng" dirty="0">
                  <a:solidFill>
                    <a:srgbClr val="C00000"/>
                  </a:solidFill>
                </a:rPr>
                <a:t>)</a:t>
              </a:r>
              <a:r>
                <a:rPr lang="ja-JP" altLang="en-US" sz="2133" u="sng" dirty="0">
                  <a:solidFill>
                    <a:srgbClr val="C00000"/>
                  </a:solidFill>
                </a:rPr>
                <a:t>の管理が煩雑化</a:t>
              </a:r>
              <a:r>
                <a:rPr lang="ja-JP" altLang="en-US" sz="2133" dirty="0"/>
                <a:t>する</a:t>
              </a:r>
              <a:endParaRPr lang="en-US" altLang="ja-JP" sz="2133" dirty="0"/>
            </a:p>
            <a:p>
              <a:pPr marL="457178" indent="-457178">
                <a:buSzPct val="160000"/>
                <a:buBlip>
                  <a:blip r:embed="rId4"/>
                </a:buBlip>
              </a:pPr>
              <a:r>
                <a:rPr lang="ja-JP" altLang="en-US" sz="2133" dirty="0"/>
                <a:t>結果として</a:t>
              </a:r>
              <a:r>
                <a:rPr lang="ja-JP" altLang="en-US" sz="2133" u="sng" dirty="0">
                  <a:solidFill>
                    <a:srgbClr val="C00000"/>
                  </a:solidFill>
                </a:rPr>
                <a:t>どれが最新の設計情報か分からない</a:t>
              </a:r>
              <a:endParaRPr lang="en-US" altLang="ja-JP" sz="2133" u="sng" dirty="0">
                <a:solidFill>
                  <a:srgbClr val="C00000"/>
                </a:solidFill>
              </a:endParaRPr>
            </a:p>
          </p:txBody>
        </p:sp>
        <p:sp>
          <p:nvSpPr>
            <p:cNvPr id="129" name="テキスト ボックス 128"/>
            <p:cNvSpPr txBox="1"/>
            <p:nvPr/>
          </p:nvSpPr>
          <p:spPr>
            <a:xfrm>
              <a:off x="179937" y="1427193"/>
              <a:ext cx="1348626" cy="899084"/>
            </a:xfrm>
            <a:prstGeom prst="rect">
              <a:avLst/>
            </a:prstGeom>
            <a:solidFill>
              <a:srgbClr val="002B62">
                <a:alpha val="50000"/>
              </a:srgbClr>
            </a:solidFill>
            <a:ln w="38100">
              <a:noFill/>
            </a:ln>
          </p:spPr>
          <p:txBody>
            <a:bodyPr wrap="square" lIns="96000" tIns="96000" rIns="96000" bIns="48000" rtlCol="0" anchor="ctr" anchorCtr="1">
              <a:noAutofit/>
            </a:bodyPr>
            <a:lstStyle/>
            <a:p>
              <a:pPr algn="ctr"/>
              <a:r>
                <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rPr>
                <a:t>設計</a:t>
              </a:r>
            </a:p>
          </p:txBody>
        </p:sp>
      </p:grpSp>
      <p:grpSp>
        <p:nvGrpSpPr>
          <p:cNvPr id="8" name="グループ化 7"/>
          <p:cNvGrpSpPr/>
          <p:nvPr/>
        </p:nvGrpSpPr>
        <p:grpSpPr>
          <a:xfrm>
            <a:off x="239916" y="3656303"/>
            <a:ext cx="11712168" cy="1405256"/>
            <a:chOff x="179937" y="2571314"/>
            <a:chExt cx="8784126" cy="1053942"/>
          </a:xfrm>
        </p:grpSpPr>
        <p:pic>
          <p:nvPicPr>
            <p:cNvPr id="7" name="図 6"/>
            <p:cNvPicPr>
              <a:picLocks noChangeAspect="1"/>
            </p:cNvPicPr>
            <p:nvPr/>
          </p:nvPicPr>
          <p:blipFill rotWithShape="1">
            <a:blip r:embed="rId5">
              <a:extLst>
                <a:ext uri="{28A0092B-C50C-407E-A947-70E740481C1C}">
                  <a14:useLocalDpi xmlns:a14="http://schemas.microsoft.com/office/drawing/2010/main" val="0"/>
                </a:ext>
              </a:extLst>
            </a:blip>
            <a:srcRect l="5794" r="4948"/>
            <a:stretch/>
          </p:blipFill>
          <p:spPr>
            <a:xfrm>
              <a:off x="179937" y="2609414"/>
              <a:ext cx="1333500" cy="896400"/>
            </a:xfrm>
            <a:prstGeom prst="rect">
              <a:avLst/>
            </a:prstGeom>
            <a:effectLst>
              <a:softEdge rad="63500"/>
            </a:effectLst>
          </p:spPr>
        </p:pic>
        <p:sp>
          <p:nvSpPr>
            <p:cNvPr id="130" name="テキスト ボックス 129"/>
            <p:cNvSpPr txBox="1"/>
            <p:nvPr/>
          </p:nvSpPr>
          <p:spPr>
            <a:xfrm>
              <a:off x="1609721" y="2571314"/>
              <a:ext cx="7354342" cy="1053942"/>
            </a:xfrm>
            <a:prstGeom prst="rect">
              <a:avLst/>
            </a:prstGeom>
            <a:noFill/>
          </p:spPr>
          <p:txBody>
            <a:bodyPr wrap="square" rtlCol="0">
              <a:spAutoFit/>
            </a:bodyPr>
            <a:lstStyle/>
            <a:p>
              <a:pPr marL="457178" indent="-457178">
                <a:buSzPct val="160000"/>
                <a:buBlip>
                  <a:blip r:embed="rId4"/>
                </a:buBlip>
              </a:pPr>
              <a:r>
                <a:rPr lang="ja-JP" altLang="en-US" sz="2133" dirty="0"/>
                <a:t>チーム間の作業順序が複雑で毎回</a:t>
              </a:r>
              <a:r>
                <a:rPr lang="ja-JP" altLang="en-US" sz="2133" u="sng" dirty="0">
                  <a:solidFill>
                    <a:srgbClr val="C00000"/>
                  </a:solidFill>
                </a:rPr>
                <a:t>タイムチャート</a:t>
              </a:r>
              <a:r>
                <a:rPr lang="ja-JP" altLang="en-US" sz="2133" dirty="0"/>
                <a:t>を作成しては使い捨てる</a:t>
              </a:r>
              <a:endParaRPr lang="en-US" altLang="ja-JP" sz="2133" dirty="0"/>
            </a:p>
            <a:p>
              <a:pPr marL="457178" indent="-457178">
                <a:buSzPct val="160000"/>
                <a:buBlip>
                  <a:blip r:embed="rId4"/>
                </a:buBlip>
              </a:pPr>
              <a:r>
                <a:rPr lang="ja-JP" altLang="en-US" sz="2133" dirty="0"/>
                <a:t>作業ごとに</a:t>
              </a:r>
              <a:r>
                <a:rPr lang="ja-JP" altLang="en-US" sz="2133" u="sng" dirty="0">
                  <a:solidFill>
                    <a:srgbClr val="C00000"/>
                  </a:solidFill>
                </a:rPr>
                <a:t>手順書</a:t>
              </a:r>
              <a:r>
                <a:rPr lang="ja-JP" altLang="en-US" sz="2133" dirty="0"/>
                <a:t>を作成</a:t>
              </a:r>
              <a:r>
                <a:rPr lang="en-US" altLang="ja-JP" sz="2133" dirty="0"/>
                <a:t>/</a:t>
              </a:r>
              <a:r>
                <a:rPr lang="ja-JP" altLang="en-US" sz="2133" dirty="0"/>
                <a:t>レビューしては使い捨てる</a:t>
              </a:r>
              <a:endParaRPr lang="en-US" altLang="ja-JP" sz="2133" dirty="0"/>
            </a:p>
            <a:p>
              <a:pPr marL="457178" indent="-457178">
                <a:buSzPct val="160000"/>
                <a:buBlip>
                  <a:blip r:embed="rId4"/>
                </a:buBlip>
              </a:pPr>
              <a:r>
                <a:rPr lang="ja-JP" altLang="en-US" sz="2133" dirty="0"/>
                <a:t>手順ごとに個別の設定値を埋め込んでいて、新機種／新</a:t>
              </a:r>
              <a:r>
                <a:rPr lang="en-US" altLang="ja-JP" sz="2133" dirty="0"/>
                <a:t>OS</a:t>
              </a:r>
              <a:r>
                <a:rPr lang="ja-JP" altLang="en-US" sz="2133" dirty="0"/>
                <a:t>を追加するごとに手順書のパターンが増える</a:t>
              </a:r>
              <a:r>
                <a:rPr lang="en-US" altLang="ja-JP" sz="2133" dirty="0">
                  <a:solidFill>
                    <a:srgbClr val="C00000"/>
                  </a:solidFill>
                </a:rPr>
                <a:t>(</a:t>
              </a:r>
              <a:r>
                <a:rPr lang="ja-JP" altLang="en-US" sz="2133" u="sng" dirty="0">
                  <a:solidFill>
                    <a:srgbClr val="C00000"/>
                  </a:solidFill>
                </a:rPr>
                <a:t>マルチベンダー対応の障壁</a:t>
              </a:r>
              <a:r>
                <a:rPr lang="en-US" altLang="ja-JP" sz="2133" u="sng" dirty="0">
                  <a:solidFill>
                    <a:srgbClr val="C00000"/>
                  </a:solidFill>
                </a:rPr>
                <a:t>)</a:t>
              </a:r>
            </a:p>
          </p:txBody>
        </p:sp>
        <p:sp>
          <p:nvSpPr>
            <p:cNvPr id="131" name="テキスト ボックス 130"/>
            <p:cNvSpPr txBox="1"/>
            <p:nvPr/>
          </p:nvSpPr>
          <p:spPr>
            <a:xfrm>
              <a:off x="179937" y="2609414"/>
              <a:ext cx="1344748" cy="901432"/>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ja-JP" altLang="en-US" sz="2667" dirty="0"/>
                <a:t>作業準備</a:t>
              </a:r>
            </a:p>
          </p:txBody>
        </p:sp>
      </p:grpSp>
      <p:grpSp>
        <p:nvGrpSpPr>
          <p:cNvPr id="9" name="グループ化 8"/>
          <p:cNvGrpSpPr/>
          <p:nvPr/>
        </p:nvGrpSpPr>
        <p:grpSpPr>
          <a:xfrm>
            <a:off x="239916" y="5191403"/>
            <a:ext cx="11712168" cy="1117996"/>
            <a:chOff x="179937" y="3722641"/>
            <a:chExt cx="8784126" cy="838497"/>
          </a:xfrm>
        </p:grpSpPr>
        <p:pic>
          <p:nvPicPr>
            <p:cNvPr id="6" name="図 5"/>
            <p:cNvPicPr>
              <a:picLocks noChangeAspect="1"/>
            </p:cNvPicPr>
            <p:nvPr/>
          </p:nvPicPr>
          <p:blipFill rotWithShape="1">
            <a:blip r:embed="rId6">
              <a:extLst>
                <a:ext uri="{28A0092B-C50C-407E-A947-70E740481C1C}">
                  <a14:useLocalDpi xmlns:a14="http://schemas.microsoft.com/office/drawing/2010/main" val="0"/>
                </a:ext>
              </a:extLst>
            </a:blip>
            <a:srcRect l="15107" t="15351" r="8676" b="11151"/>
            <a:stretch/>
          </p:blipFill>
          <p:spPr>
            <a:xfrm>
              <a:off x="179937" y="3722641"/>
              <a:ext cx="1261863" cy="811259"/>
            </a:xfrm>
            <a:prstGeom prst="rect">
              <a:avLst/>
            </a:prstGeom>
            <a:effectLst>
              <a:softEdge rad="63500"/>
            </a:effectLst>
          </p:spPr>
        </p:pic>
        <p:sp>
          <p:nvSpPr>
            <p:cNvPr id="132" name="テキスト ボックス 131"/>
            <p:cNvSpPr txBox="1"/>
            <p:nvPr/>
          </p:nvSpPr>
          <p:spPr>
            <a:xfrm>
              <a:off x="1609721" y="3722641"/>
              <a:ext cx="7354342" cy="807769"/>
            </a:xfrm>
            <a:prstGeom prst="rect">
              <a:avLst/>
            </a:prstGeom>
            <a:noFill/>
          </p:spPr>
          <p:txBody>
            <a:bodyPr wrap="square" rtlCol="0">
              <a:spAutoFit/>
            </a:bodyPr>
            <a:lstStyle/>
            <a:p>
              <a:pPr marL="457178" indent="-457178">
                <a:buSzPct val="160000"/>
                <a:buBlip>
                  <a:blip r:embed="rId4"/>
                </a:buBlip>
              </a:pPr>
              <a:r>
                <a:rPr lang="ja-JP" altLang="en-US" sz="2133" dirty="0"/>
                <a:t>人手作業なので作業時間が一定でない</a:t>
              </a:r>
              <a:r>
                <a:rPr lang="en-US" altLang="ja-JP" sz="2133" dirty="0"/>
                <a:t/>
              </a:r>
              <a:br>
                <a:rPr lang="en-US" altLang="ja-JP" sz="2133" dirty="0"/>
              </a:br>
              <a:r>
                <a:rPr lang="ja-JP" altLang="en-US" sz="2133" dirty="0"/>
                <a:t>⇒チーム間で</a:t>
              </a:r>
              <a:r>
                <a:rPr lang="ja-JP" altLang="en-US" sz="2133" u="sng" dirty="0">
                  <a:solidFill>
                    <a:srgbClr val="C00000"/>
                  </a:solidFill>
                </a:rPr>
                <a:t>作業待ち</a:t>
              </a:r>
              <a:r>
                <a:rPr lang="ja-JP" altLang="en-US" sz="2133" dirty="0"/>
                <a:t>が発生</a:t>
              </a:r>
              <a:endParaRPr lang="en-US" altLang="ja-JP" sz="2133" dirty="0"/>
            </a:p>
            <a:p>
              <a:pPr marL="457178" indent="-457178">
                <a:buSzPct val="160000"/>
                <a:buBlip>
                  <a:blip r:embed="rId4"/>
                </a:buBlip>
              </a:pPr>
              <a:r>
                <a:rPr lang="ja-JP" altLang="en-US" sz="2133" dirty="0"/>
                <a:t>人手作業なので</a:t>
              </a:r>
              <a:r>
                <a:rPr lang="ja-JP" altLang="en-US" sz="2133" u="sng" dirty="0">
                  <a:solidFill>
                    <a:srgbClr val="C00000"/>
                  </a:solidFill>
                </a:rPr>
                <a:t>人為ミス</a:t>
              </a:r>
              <a:r>
                <a:rPr lang="ja-JP" altLang="en-US" sz="2133" dirty="0"/>
                <a:t>の懸念から逃れられない</a:t>
              </a:r>
              <a:endParaRPr lang="en-US" altLang="ja-JP" sz="2133" dirty="0"/>
            </a:p>
          </p:txBody>
        </p:sp>
        <p:sp>
          <p:nvSpPr>
            <p:cNvPr id="133" name="テキスト ボックス 132"/>
            <p:cNvSpPr txBox="1"/>
            <p:nvPr/>
          </p:nvSpPr>
          <p:spPr>
            <a:xfrm>
              <a:off x="179938" y="3722641"/>
              <a:ext cx="1333500" cy="838497"/>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ja-JP" altLang="en-US" sz="2667" dirty="0"/>
                <a:t>作業実施</a:t>
              </a:r>
            </a:p>
          </p:txBody>
        </p:sp>
      </p:grpSp>
    </p:spTree>
    <p:extLst>
      <p:ext uri="{BB962C8B-B14F-4D97-AF65-F5344CB8AC3E}">
        <p14:creationId xmlns:p14="http://schemas.microsoft.com/office/powerpoint/2010/main" val="3039043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blank</Template>
  <TotalTime>0</TotalTime>
  <Words>10978</Words>
  <Application>Microsoft Office PowerPoint</Application>
  <PresentationFormat>ワイド画面</PresentationFormat>
  <Paragraphs>2656</Paragraphs>
  <Slides>73</Slides>
  <Notes>45</Notes>
  <HiddenSlides>0</HiddenSlides>
  <MMClips>0</MMClips>
  <ScaleCrop>false</ScaleCrop>
  <HeadingPairs>
    <vt:vector size="6" baseType="variant">
      <vt:variant>
        <vt:lpstr>使用されているフォント</vt:lpstr>
      </vt:variant>
      <vt:variant>
        <vt:i4>12</vt:i4>
      </vt:variant>
      <vt:variant>
        <vt:lpstr>テーマ</vt:lpstr>
      </vt:variant>
      <vt:variant>
        <vt:i4>1</vt:i4>
      </vt:variant>
      <vt:variant>
        <vt:lpstr>スライド タイトル</vt:lpstr>
      </vt:variant>
      <vt:variant>
        <vt:i4>73</vt:i4>
      </vt:variant>
    </vt:vector>
  </HeadingPairs>
  <TitlesOfParts>
    <vt:vector size="86" baseType="lpstr">
      <vt:lpstr>BIZ UDPゴシック</vt:lpstr>
      <vt:lpstr>HGP創英角ｺﾞｼｯｸUB</vt:lpstr>
      <vt:lpstr>Meiryo UI</vt:lpstr>
      <vt:lpstr>ＭＳ Ｐゴシック</vt:lpstr>
      <vt:lpstr>メイリオ</vt:lpstr>
      <vt:lpstr>游ゴシック</vt:lpstr>
      <vt:lpstr>Arial</vt:lpstr>
      <vt:lpstr>Calibri</vt:lpstr>
      <vt:lpstr>Courier New</vt:lpstr>
      <vt:lpstr>Tahoma</vt:lpstr>
      <vt:lpstr>Verdana</vt:lpstr>
      <vt:lpstr>Wingdings</vt:lpstr>
      <vt:lpstr>NEC_standard4_3</vt:lpstr>
      <vt:lpstr>PSSOメソッドガイドブック</vt:lpstr>
      <vt:lpstr>目次</vt:lpstr>
      <vt:lpstr>はじめに</vt:lpstr>
      <vt:lpstr>本書の目的</vt:lpstr>
      <vt:lpstr>PSSOメソッドとは？</vt:lpstr>
      <vt:lpstr>登場人物について</vt:lpstr>
      <vt:lpstr>システム構築・運用の効率化の全体像</vt:lpstr>
      <vt:lpstr>自動化におけるAS-ISとTO BE</vt:lpstr>
      <vt:lpstr>ITエンジニアの「苦」</vt:lpstr>
      <vt:lpstr>ITエンジニアの「苦」の解決策</vt:lpstr>
      <vt:lpstr>自動化の範囲とステップの関係性</vt:lpstr>
      <vt:lpstr>Exastro IT Automation概要イメージ</vt:lpstr>
      <vt:lpstr>自動化によって「QCD」および「タスクと成果物」が変化</vt:lpstr>
      <vt:lpstr>自動化の事前準備 　　Step 1：設計情報の一元管理 　　Step 2：自動実行の実現 　　Step 3：一元管理と自動実行の連携</vt:lpstr>
      <vt:lpstr>自動化の事前準備 　　Step 1：設計情報の一元管理 　　Step 2：自動実行の実現 　　Step 3：一元管理と自動実行の連携</vt:lpstr>
      <vt:lpstr>Step 1：設計情報の一元管理</vt:lpstr>
      <vt:lpstr>Step 1：設計情報の一元管理</vt:lpstr>
      <vt:lpstr>Step 1：設計情報の一元管理</vt:lpstr>
      <vt:lpstr>Step 1：設計情報の一元管理</vt:lpstr>
      <vt:lpstr>Step 1：設計情報の一元管理</vt:lpstr>
      <vt:lpstr>Step 1：設計情報の一元管理</vt:lpstr>
      <vt:lpstr>Step 1：設計情報の一元管理</vt:lpstr>
      <vt:lpstr>Step 1：設計情報の一元管理</vt:lpstr>
      <vt:lpstr>Step 1：設計情報の一元管理</vt:lpstr>
      <vt:lpstr>Step 1：設計情報の一元管理</vt:lpstr>
      <vt:lpstr>Step 1：設計情報の一元管理</vt:lpstr>
      <vt:lpstr>Step 1：設計情報の一元管理</vt:lpstr>
      <vt:lpstr>Step 1：設計情報の一元管理</vt:lpstr>
      <vt:lpstr>Step 1：設計情報の一元管理</vt:lpstr>
      <vt:lpstr>自動化の事前準備 　　Step 1：設計情報の一元管理 　　Step 2：自動実行の実現 　　Step 3：一元管理と自動実行の連携</vt:lpstr>
      <vt:lpstr>Step 2：自動実行の実現</vt:lpstr>
      <vt:lpstr>Step 2：自動実行の実現</vt:lpstr>
      <vt:lpstr>Step 2：自動実行の実現</vt:lpstr>
      <vt:lpstr>Step 2：自動実行の実現</vt:lpstr>
      <vt:lpstr>Step 2：自動実行の実現</vt:lpstr>
      <vt:lpstr>Step 2：自動実行の実現</vt:lpstr>
      <vt:lpstr>Step 2：自動実行の実現</vt:lpstr>
      <vt:lpstr>Step 2：自動実行の実現</vt:lpstr>
      <vt:lpstr>Step 2：自動実行の実現</vt:lpstr>
      <vt:lpstr>Step 2：自動実行の実現</vt:lpstr>
      <vt:lpstr>Step 2：自動実行の実現</vt:lpstr>
      <vt:lpstr>Step 2：自動実行の実現</vt:lpstr>
      <vt:lpstr>Step 2：自動実行の実現</vt:lpstr>
      <vt:lpstr>Step 2：自動実行の実現</vt:lpstr>
      <vt:lpstr>Step 2：自動実行の実現</vt:lpstr>
      <vt:lpstr>Step 2：自動実行の実現</vt:lpstr>
      <vt:lpstr>Step 2：自動実行の実現</vt:lpstr>
      <vt:lpstr>Step 2：自動実行の実現</vt:lpstr>
      <vt:lpstr>Step 2：自動実行の実現</vt:lpstr>
      <vt:lpstr>Step 2：自動実行の実現</vt:lpstr>
      <vt:lpstr>自動化の事前準備 　　Step 1：設計情報の一元管理 　　Step 2：自動実行の実現 　　Step 3：一元管理と自動実行の連携</vt:lpstr>
      <vt:lpstr>Step 3：一元管理と自動実行の連携</vt:lpstr>
      <vt:lpstr>Step 3：一元管理と自動実行の連携</vt:lpstr>
      <vt:lpstr>Step 3：一元管理と自動実行の連携</vt:lpstr>
      <vt:lpstr>Step 3：一元管理と自動実行の連携</vt:lpstr>
      <vt:lpstr>Step 3：一元管理と自動実行の連携</vt:lpstr>
      <vt:lpstr>Step 3：一元管理と自動実行の連携</vt:lpstr>
      <vt:lpstr>自動化されたSIの実施 　　効果の事例と見積りの観点 　　自動化後のプロセスと成果物の変更点</vt:lpstr>
      <vt:lpstr>自動化されたSIの実施 　　効果の事例と見積りの観点 　　自動化後のプロセスと成果物の変更点</vt:lpstr>
      <vt:lpstr>効果の見積もりの観点 (再掲)</vt:lpstr>
      <vt:lpstr>事例：ネットワーク機器構築 (1/2)</vt:lpstr>
      <vt:lpstr>事例：ネットワーク機器構築 (2/2)</vt:lpstr>
      <vt:lpstr>自動化されたSIの実施 　　効果の事例と見積りの観点 　　自動化後のプロセスと成果物の変更点</vt:lpstr>
      <vt:lpstr>要件定義</vt:lpstr>
      <vt:lpstr>基本設計</vt:lpstr>
      <vt:lpstr>詳細設計</vt:lpstr>
      <vt:lpstr>運用設計</vt:lpstr>
      <vt:lpstr>製造</vt:lpstr>
      <vt:lpstr>テスト</vt:lpstr>
      <vt:lpstr>リリース</vt:lpstr>
      <vt:lpstr>まとめ</vt:lpstr>
      <vt:lpstr>まとめ</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2017-07-14T05:50:27Z</dcterms:created>
  <dcterms:modified xsi:type="dcterms:W3CDTF">2023-01-05T04:21:29Z</dcterms:modified>
</cp:coreProperties>
</file>