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21" r:id="rId14"/>
    <p:sldId id="522" r:id="rId15"/>
    <p:sldId id="523" r:id="rId16"/>
    <p:sldId id="536" r:id="rId17"/>
    <p:sldId id="524" r:id="rId18"/>
    <p:sldId id="527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30"/>
          </p14:sldIdLst>
        </p14:section>
        <p14:section name="3.　ITA construction procedure" id="{80AA9663-4D64-45AD-996E-69C03C14D297}">
          <p14:sldIdLst>
            <p14:sldId id="512"/>
            <p14:sldId id="535"/>
            <p14:sldId id="516"/>
            <p14:sldId id="517"/>
            <p14:sldId id="520"/>
            <p14:sldId id="521"/>
            <p14:sldId id="522"/>
            <p14:sldId id="523"/>
            <p14:sldId id="536"/>
          </p14:sldIdLst>
        </p14:section>
        <p14:section name="4.　ITA operation check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2022/2/9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2022/2/9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1.9 </a:t>
            </a:r>
            <a:endParaRPr lang="en-US" altLang="ja-JP" dirty="0"/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v</a:t>
            </a:r>
            <a:r>
              <a:rPr lang="en-US" altLang="ja-JP" sz="4800" b="1" dirty="0" smtClean="0"/>
              <a:t>ersion update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*Execute update as root user.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Back up ITA environment</a:t>
            </a:r>
          </a:p>
          <a:p>
            <a:pPr lvl="1"/>
            <a:r>
              <a:rPr lang="en-US" altLang="ja-JP" dirty="0" smtClean="0"/>
              <a:t>Please back up ITA environment before update.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Download file from </a:t>
            </a:r>
            <a:r>
              <a:rPr lang="en-US" altLang="ja-JP" dirty="0" err="1" smtClean="0"/>
              <a:t>Github</a:t>
            </a:r>
            <a:endParaRPr lang="en-US" altLang="ja-JP" dirty="0"/>
          </a:p>
          <a:p>
            <a:pPr lvl="1"/>
            <a:r>
              <a:rPr lang="en-US" altLang="ja-JP" dirty="0" smtClean="0"/>
              <a:t>Download file with the following command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200" dirty="0"/>
              <a:t># 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※Please install </a:t>
            </a:r>
            <a:r>
              <a:rPr lang="en-US" altLang="ja-JP" dirty="0" smtClean="0"/>
              <a:t>curl </a:t>
            </a:r>
            <a:r>
              <a:rPr lang="en-US" altLang="ja-JP" dirty="0" smtClean="0"/>
              <a:t>command beforehand.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 smtClean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 according to the file.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endParaRPr lang="en-US" altLang="ja-JP" dirty="0" smtClean="0"/>
          </a:p>
          <a:p>
            <a:r>
              <a:rPr lang="en-US" altLang="ja-JP" dirty="0" smtClean="0"/>
              <a:t>Change </a:t>
            </a:r>
            <a:r>
              <a:rPr lang="en-US" altLang="ja-JP" dirty="0"/>
              <a:t>d</a:t>
            </a:r>
            <a:r>
              <a:rPr lang="en-US" altLang="ja-JP" dirty="0" smtClean="0"/>
              <a:t>irectory</a:t>
            </a:r>
            <a:endParaRPr lang="en-US" altLang="ja-JP" dirty="0"/>
          </a:p>
          <a:p>
            <a:pPr lvl="1"/>
            <a:r>
              <a:rPr lang="en-US" altLang="ja-JP" dirty="0" smtClean="0"/>
              <a:t>Switch current directory to the directory where the answer file and shell is located.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set ITA update.</a:t>
            </a:r>
            <a:endParaRPr lang="ja-JP" altLang="en-US" dirty="0"/>
          </a:p>
          <a:p>
            <a:pPr lvl="1"/>
            <a:r>
              <a:rPr lang="en-US" altLang="ja-JP" dirty="0" smtClean="0"/>
              <a:t>“</a:t>
            </a:r>
            <a:r>
              <a:rPr lang="en-US" altLang="ja-JP" dirty="0" err="1" smtClean="0"/>
              <a:t>ita_directory</a:t>
            </a:r>
            <a:r>
              <a:rPr lang="en-US" altLang="ja-JP" dirty="0" smtClean="0"/>
              <a:t>” is the only item used for update, other items are not used.</a:t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28523"/>
              </p:ext>
            </p:extLst>
          </p:nvPr>
        </p:nvGraphicFramePr>
        <p:xfrm>
          <a:off x="539440" y="2003092"/>
          <a:ext cx="8065121" cy="4285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Default value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altLang="ja-JP" sz="1000" dirty="0" smtClean="0"/>
                        <a:t>Installation mode: </a:t>
                      </a:r>
                      <a:r>
                        <a:rPr lang="fr-FR" altLang="ja-JP" sz="1000" b="1" dirty="0" smtClean="0"/>
                        <a:t>Install</a:t>
                      </a:r>
                      <a:r>
                        <a:rPr lang="fr-FR" altLang="ja-JP" sz="1000" dirty="0" smtClean="0"/>
                        <a:t> or </a:t>
                      </a:r>
                      <a:r>
                        <a:rPr lang="fr-FR" altLang="ja-JP" sz="1000" b="1" dirty="0" smtClean="0"/>
                        <a:t>Uninstall</a:t>
                      </a:r>
                      <a:r>
                        <a:rPr lang="fr-FR" altLang="ja-JP" sz="1000" dirty="0" smtClean="0"/>
                        <a:t>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Specify the absolute path to the directory where IT Automation will be installed. If the directory does not exist, it will be newly created.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 Automation display language: </a:t>
                      </a:r>
                      <a:r>
                        <a:rPr lang="en-US" sz="900" b="1" kern="100" dirty="0" err="1" smtClean="0">
                          <a:effectLst/>
                        </a:rPr>
                        <a:t>ja_JP</a:t>
                      </a:r>
                      <a:r>
                        <a:rPr lang="en-US" sz="900" kern="100" dirty="0" smtClean="0">
                          <a:effectLst/>
                        </a:rPr>
                        <a:t> (Japanese) or </a:t>
                      </a:r>
                      <a:r>
                        <a:rPr lang="en-US" sz="900" b="1" kern="100" dirty="0" err="1" smtClean="0">
                          <a:effectLst/>
                        </a:rPr>
                        <a:t>en_US</a:t>
                      </a:r>
                      <a:r>
                        <a:rPr lang="en-US" sz="900" kern="100" dirty="0" smtClean="0">
                          <a:effectLst/>
                        </a:rPr>
                        <a:t> (English)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OS for IT Automation: </a:t>
                      </a:r>
                      <a:r>
                        <a:rPr lang="en-US" altLang="ja-JP" sz="1000" b="1" dirty="0" smtClean="0"/>
                        <a:t>RHEL7</a:t>
                      </a:r>
                      <a:r>
                        <a:rPr lang="en-US" altLang="ja-JP" sz="1000" dirty="0" smtClean="0"/>
                        <a:t> or </a:t>
                      </a:r>
                      <a:r>
                        <a:rPr lang="en-US" altLang="ja-JP" sz="1000" b="1" dirty="0" smtClean="0"/>
                        <a:t>RHEL8</a:t>
                      </a:r>
                      <a:r>
                        <a:rPr lang="en-US" altLang="ja-JP" sz="1000" dirty="0" smtClean="0"/>
                        <a:t>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Root password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name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username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password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Only </a:t>
                      </a:r>
                      <a:r>
                        <a:rPr lang="en-US" altLang="ja-JP" sz="1000" b="1" dirty="0" smtClean="0"/>
                        <a:t>yes</a:t>
                      </a:r>
                      <a:r>
                        <a:rPr lang="en-US" altLang="ja-JP" sz="1000" dirty="0" smtClean="0"/>
                        <a:t> can be specified to install IT Automation.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dirty="0" smtClean="0"/>
                        <a:t>Whether the </a:t>
                      </a:r>
                      <a:r>
                        <a:rPr lang="en-US" altLang="ja-JP" sz="800" b="1" dirty="0" smtClean="0"/>
                        <a:t>Management of configuration materials</a:t>
                      </a:r>
                      <a:r>
                        <a:rPr lang="en-US" altLang="ja-JP" sz="800" dirty="0" smtClean="0"/>
                        <a:t> function is to be installed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b="1" dirty="0" smtClean="0"/>
                        <a:t>Creation of menus</a:t>
                      </a:r>
                      <a:r>
                        <a:rPr lang="en-US" altLang="ja-JP" sz="1000" dirty="0" smtClean="0"/>
                        <a:t> function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b="1" dirty="0" smtClean="0"/>
                        <a:t>Host grouping </a:t>
                      </a:r>
                      <a:r>
                        <a:rPr lang="en-US" altLang="ja-JP" sz="1000" dirty="0" smtClean="0"/>
                        <a:t>function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dirty="0" err="1" smtClean="0"/>
                        <a:t>Ansible</a:t>
                      </a:r>
                      <a:r>
                        <a:rPr lang="en-US" altLang="ja-JP" sz="1000" dirty="0" smtClean="0"/>
                        <a:t> driver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Whether the Cobbler driver is to be installed 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OpenStack driver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Whether the Terraform driver is to be installed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68598" y="2276840"/>
            <a:ext cx="8605830" cy="36005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</a:rPr>
              <a:t>Not used for version update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8598" y="3047313"/>
            <a:ext cx="8605830" cy="3205866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Not used for version update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Sample of the answer file (ita_answers.txt)</a:t>
            </a:r>
          </a:p>
          <a:p>
            <a:pPr lvl="1"/>
            <a:r>
              <a:rPr lang="en-US" altLang="ja-JP" dirty="0"/>
              <a:t>The following shows an example of the answer file (ita_answers.txt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882262"/>
            <a:ext cx="2015700" cy="118668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 is the only item used for update, other items are not used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2132820"/>
            <a:ext cx="3699405" cy="4320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2339905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Execute update tool</a:t>
            </a:r>
          </a:p>
          <a:p>
            <a:pPr lvl="1"/>
            <a:r>
              <a:rPr lang="en-US" altLang="ja-JP" dirty="0" smtClean="0"/>
              <a:t>Execute the update tool with the following command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ita_version_up.sh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The following confirmation message will be displayed during execution, please enter yes or no to decided install libraries required for ITA or not.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Enter “yes” to automatically install libraries in online environment.</a:t>
            </a:r>
            <a:br>
              <a:rPr lang="en-US" altLang="ja-JP" dirty="0" smtClean="0"/>
            </a:br>
            <a:r>
              <a:rPr lang="en-US" altLang="ja-JP" dirty="0" smtClean="0"/>
              <a:t>Enter “no” for offline environment or not </a:t>
            </a:r>
            <a:r>
              <a:rPr lang="en-US" altLang="ja-JP" dirty="0"/>
              <a:t>install </a:t>
            </a:r>
            <a:r>
              <a:rPr lang="en-US" altLang="ja-JP" dirty="0" smtClean="0"/>
              <a:t>libraries automatically.</a:t>
            </a:r>
            <a:br>
              <a:rPr lang="en-US" altLang="ja-JP" dirty="0" smtClean="0"/>
            </a:br>
            <a:r>
              <a:rPr lang="en-US" altLang="ja-JP" dirty="0" smtClean="0"/>
              <a:t>For the libraries that is installed for each version, please refer to next page.</a:t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smtClean="0"/>
              <a:t>Check </a:t>
            </a:r>
            <a:r>
              <a:rPr lang="en-US" altLang="ja-JP" dirty="0" smtClean="0"/>
              <a:t>operation</a:t>
            </a:r>
            <a:endParaRPr lang="ja-JP" altLang="en-US" dirty="0"/>
          </a:p>
          <a:p>
            <a:pPr lvl="1"/>
            <a:r>
              <a:rPr lang="en-US" altLang="ja-JP" dirty="0" smtClean="0"/>
              <a:t>If the operation is ended normally, the version will be updated to the version of the downloaded file.</a:t>
            </a:r>
          </a:p>
          <a:p>
            <a:pPr lvl="1"/>
            <a:r>
              <a:rPr lang="en-US" altLang="ja-JP" dirty="0" smtClean="0"/>
              <a:t>The content of operation executed by update tool is output to ita_version_up.log</a:t>
            </a:r>
            <a:endParaRPr lang="en-US" altLang="ja-JP" dirty="0"/>
          </a:p>
          <a:p>
            <a:pPr lvl="1"/>
            <a:r>
              <a:rPr lang="en-US" altLang="ja-JP" dirty="0" smtClean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95420" y="2852920"/>
            <a:ext cx="8065120" cy="28804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14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QUESTION : Automatically install the libraries that are required for ITA? Enter "yes" or "no".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that will be installed during update</a:t>
            </a:r>
          </a:p>
          <a:p>
            <a:pPr lvl="1"/>
            <a:r>
              <a:rPr lang="en-US" altLang="ja-JP" dirty="0" smtClean="0"/>
              <a:t>If “yes” is entered for library installation during install, the following libraries will be automatically installed according to the installed driver.</a:t>
            </a:r>
            <a:br>
              <a:rPr lang="en-US" altLang="ja-JP" dirty="0" smtClean="0"/>
            </a:br>
            <a:r>
              <a:rPr lang="en-US" altLang="ja-JP" dirty="0" smtClean="0"/>
              <a:t>If ”no” is entered, please install the libraries manually.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44146"/>
              </p:ext>
            </p:extLst>
          </p:nvPr>
        </p:nvGraphicFramePr>
        <p:xfrm>
          <a:off x="107380" y="2166584"/>
          <a:ext cx="8819131" cy="421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197653584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39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 smtClean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 smtClean="0">
                          <a:effectLst/>
                        </a:rPr>
                        <a:t>Required</a:t>
                      </a:r>
                      <a:endParaRPr kumimoji="1" lang="en-US" altLang="ja-JP" sz="8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Usage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2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smtClean="0">
                          <a:effectLst/>
                        </a:rPr>
                        <a:t>Used for YAML analysis library (yaml)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</a:t>
                      </a:r>
                      <a:r>
                        <a:rPr kumimoji="1" lang="en-US" altLang="ja-JP" sz="1050" u="none" strike="noStrike" kern="1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88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Used for SSH command option when executing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 Playbook by connecting SSH from ITA under proxy environment to external server such as AWS via proxy server.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Required to connect to a network device by specifying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network_cli</a:t>
                      </a:r>
                      <a:r>
                        <a:rPr lang="en-US" altLang="ja-JP" sz="1050" kern="100" dirty="0" smtClean="0">
                          <a:effectLst/>
                        </a:rPr>
                        <a:t> for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ansible_connection</a:t>
                      </a:r>
                      <a:r>
                        <a:rPr lang="en-US" altLang="ja-JP" sz="1050" kern="100" dirty="0" smtClean="0">
                          <a:effectLst/>
                        </a:rPr>
                        <a:t>.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1.6.0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1.6.0.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6658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1.6.1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1.6.1.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74621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1.6.2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1.6.2.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35320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1.6.3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1.6.3.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3536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Used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for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community.aws.iam</a:t>
                      </a:r>
                      <a:r>
                        <a:rPr lang="en-US" altLang="ja-JP" sz="1050" kern="100" dirty="0" smtClean="0">
                          <a:effectLst/>
                        </a:rPr>
                        <a:t> of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ja-JP" altLang="en-US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module.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913136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1.7.1.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924609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1.7.2.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418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27005"/>
              </p:ext>
            </p:extLst>
          </p:nvPr>
        </p:nvGraphicFramePr>
        <p:xfrm>
          <a:off x="107380" y="908650"/>
          <a:ext cx="8819131" cy="175050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197653584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39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 smtClean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 smtClean="0">
                          <a:effectLst/>
                        </a:rPr>
                        <a:t>Required</a:t>
                      </a:r>
                      <a:endParaRPr kumimoji="1" lang="en-US" altLang="ja-JP" sz="8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Usage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1.8.0.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339090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1.8.1.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5833872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1.8.2.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0054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1.9.0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</a:t>
                      </a:r>
                      <a:r>
                        <a:rPr lang="en-US" altLang="ja-JP" sz="1050" kern="100" dirty="0" smtClean="0">
                          <a:effectLst/>
                        </a:rPr>
                        <a:t>1.9.0.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85984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1.9.1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</a:t>
                      </a:r>
                      <a:r>
                        <a:rPr lang="en-US" altLang="ja-JP" sz="1050" kern="100" dirty="0" smtClean="0">
                          <a:effectLst/>
                        </a:rPr>
                        <a:t>1.9.1.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11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 </a:t>
            </a:r>
            <a:r>
              <a:rPr lang="en-US" altLang="ja-JP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0" y="1772770"/>
            <a:ext cx="6931866" cy="42182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Check version</a:t>
            </a:r>
            <a:endParaRPr lang="ja-JP" altLang="en-US" dirty="0"/>
          </a:p>
          <a:p>
            <a:pPr lvl="1"/>
            <a:r>
              <a:rPr lang="en-US" altLang="ja-JP" dirty="0" smtClean="0"/>
              <a:t>After logging into ITA, check if the version is updated in “Management console” - “Version”.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83710" y="1905924"/>
            <a:ext cx="1944270" cy="2268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87182" y="5619662"/>
            <a:ext cx="1164468" cy="3296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 update </a:t>
            </a:r>
            <a:r>
              <a:rPr lang="en-US" altLang="zh-TW" sz="1400" dirty="0" smtClean="0">
                <a:latin typeface="+mn-ea"/>
              </a:rPr>
              <a:t>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 work flow</a:t>
            </a:r>
            <a:endParaRPr lang="ja-JP" altLang="en-US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5/6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</a:t>
            </a:r>
            <a:r>
              <a:rPr lang="en-US" altLang="ja-JP" sz="1400" dirty="0" smtClean="0">
                <a:latin typeface="+mn-ea"/>
              </a:rPr>
              <a:t>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6/6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 smtClean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About this guide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guide</a:t>
            </a:r>
            <a:endParaRPr lang="en-US" altLang="ja-JP" dirty="0"/>
          </a:p>
          <a:p>
            <a:pPr lvl="1"/>
            <a:r>
              <a:rPr lang="en-US" altLang="ja-JP" dirty="0" smtClean="0"/>
              <a:t>This document describes the procedure to update the ITA environment constructed in all-in-one configuration.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en-US" altLang="zh-TW" dirty="0" smtClean="0"/>
              <a:t>System requirement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About the environment of ITA to perform update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The procedure in this document can be performed on ITA environment constructed in all-in-one configuration.</a:t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en-US" altLang="ja-JP" dirty="0" smtClean="0"/>
              <a:t>The version of ITA that supports version update is </a:t>
            </a:r>
            <a:r>
              <a:rPr lang="en-US" altLang="ja-JP" b="1" u="sng" dirty="0" smtClean="0">
                <a:solidFill>
                  <a:srgbClr val="FF0000"/>
                </a:solidFill>
              </a:rPr>
              <a:t>1.4.0 or later</a:t>
            </a:r>
            <a:r>
              <a:rPr lang="en-US" altLang="ja-JP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The environment of ITA version 1.4.0 or later can be updated by executing the procedure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List of 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tool</a:t>
            </a:r>
          </a:p>
          <a:p>
            <a:pPr lvl="1"/>
            <a:r>
              <a:rPr lang="en-US" altLang="ja-JP" dirty="0" smtClean="0"/>
              <a:t>The list of ITA construction tool is as follows.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74099"/>
              </p:ext>
            </p:extLst>
          </p:nvPr>
        </p:nvGraphicFramePr>
        <p:xfrm>
          <a:off x="197392" y="1533850"/>
          <a:ext cx="8749216" cy="5046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Environment construction tool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For offline installation)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Environment construction tool</a:t>
                      </a:r>
                      <a:endParaRPr lang="ja-JP" altLang="ja-JP" sz="1050" kern="100" dirty="0" smtClean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(For online installation)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Setting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Update tool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ita_version_up.sh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415812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4409" y="2024725"/>
            <a:ext cx="8929240" cy="324045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</a:rPr>
              <a:t>Not used for version update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Version update work flow</a:t>
            </a:r>
          </a:p>
          <a:p>
            <a:pPr lvl="1"/>
            <a:r>
              <a:rPr lang="en-US" altLang="ja-JP" dirty="0" smtClean="0"/>
              <a:t>The work flow of version update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update tool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Operation content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Install library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(optional)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Update database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Update ITA file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 from 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ITA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1466</Words>
  <Application>Microsoft Office PowerPoint</Application>
  <PresentationFormat>画面に合わせる (4:3)</PresentationFormat>
  <Paragraphs>312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3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guide</vt:lpstr>
      <vt:lpstr>2.　System configuration</vt:lpstr>
      <vt:lpstr>2.1　System requirement</vt:lpstr>
      <vt:lpstr>3.　ITA construction procedure</vt:lpstr>
      <vt:lpstr>3.1　Preparation（1/1）</vt:lpstr>
      <vt:lpstr>3.2　ITA update work flow</vt:lpstr>
      <vt:lpstr>3.3　Update（1/6）</vt:lpstr>
      <vt:lpstr>3.4　Update（2/6）</vt:lpstr>
      <vt:lpstr>3.5　Update（3/6）</vt:lpstr>
      <vt:lpstr>3.6　Update（4/6）</vt:lpstr>
      <vt:lpstr>3.7　Update（5/6）</vt:lpstr>
      <vt:lpstr>3.8　Update（6/6）</vt:lpstr>
      <vt:lpstr>4.　ITA Operation check</vt:lpstr>
      <vt:lpstr>4.1　Operation check（1/1）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2022-02-09T00:53:05Z</dcterms:modified>
</cp:coreProperties>
</file>