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16" r:id="rId1"/>
    <p:sldMasterId id="2147483727" r:id="rId2"/>
  </p:sldMasterIdLst>
  <p:notesMasterIdLst>
    <p:notesMasterId r:id="rId51"/>
  </p:notesMasterIdLst>
  <p:handoutMasterIdLst>
    <p:handoutMasterId r:id="rId52"/>
  </p:handoutMasterIdLst>
  <p:sldIdLst>
    <p:sldId id="719" r:id="rId3"/>
    <p:sldId id="800" r:id="rId4"/>
    <p:sldId id="610" r:id="rId5"/>
    <p:sldId id="674" r:id="rId6"/>
    <p:sldId id="678" r:id="rId7"/>
    <p:sldId id="736" r:id="rId8"/>
    <p:sldId id="761" r:id="rId9"/>
    <p:sldId id="728" r:id="rId10"/>
    <p:sldId id="797" r:id="rId11"/>
    <p:sldId id="779" r:id="rId12"/>
    <p:sldId id="786" r:id="rId13"/>
    <p:sldId id="788" r:id="rId14"/>
    <p:sldId id="787" r:id="rId15"/>
    <p:sldId id="681" r:id="rId16"/>
    <p:sldId id="738" r:id="rId17"/>
    <p:sldId id="777" r:id="rId18"/>
    <p:sldId id="745" r:id="rId19"/>
    <p:sldId id="821" r:id="rId20"/>
    <p:sldId id="758" r:id="rId21"/>
    <p:sldId id="826" r:id="rId22"/>
    <p:sldId id="827" r:id="rId23"/>
    <p:sldId id="828" r:id="rId24"/>
    <p:sldId id="829" r:id="rId25"/>
    <p:sldId id="830" r:id="rId26"/>
    <p:sldId id="820" r:id="rId27"/>
    <p:sldId id="822" r:id="rId28"/>
    <p:sldId id="815" r:id="rId29"/>
    <p:sldId id="697" r:id="rId30"/>
    <p:sldId id="746" r:id="rId31"/>
    <p:sldId id="772" r:id="rId32"/>
    <p:sldId id="803" r:id="rId33"/>
    <p:sldId id="804" r:id="rId34"/>
    <p:sldId id="805" r:id="rId35"/>
    <p:sldId id="806" r:id="rId36"/>
    <p:sldId id="814" r:id="rId37"/>
    <p:sldId id="817" r:id="rId38"/>
    <p:sldId id="838" r:id="rId39"/>
    <p:sldId id="725" r:id="rId40"/>
    <p:sldId id="839" r:id="rId41"/>
    <p:sldId id="832" r:id="rId42"/>
    <p:sldId id="831" r:id="rId43"/>
    <p:sldId id="833" r:id="rId44"/>
    <p:sldId id="834" r:id="rId45"/>
    <p:sldId id="825" r:id="rId46"/>
    <p:sldId id="824" r:id="rId47"/>
    <p:sldId id="823" r:id="rId48"/>
    <p:sldId id="836" r:id="rId49"/>
    <p:sldId id="318" r:id="rId50"/>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DA63"/>
    <a:srgbClr val="888888"/>
    <a:srgbClr val="FFFF99"/>
    <a:srgbClr val="00297A"/>
    <a:srgbClr val="00246C"/>
    <a:srgbClr val="D1E105"/>
    <a:srgbClr val="00CC99"/>
    <a:srgbClr val="FF5050"/>
    <a:srgbClr val="0039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06" autoAdjust="0"/>
    <p:restoredTop sz="94868" autoAdjust="0"/>
  </p:normalViewPr>
  <p:slideViewPr>
    <p:cSldViewPr>
      <p:cViewPr varScale="1">
        <p:scale>
          <a:sx n="91" d="100"/>
          <a:sy n="91" d="100"/>
        </p:scale>
        <p:origin x="1350" y="6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49" d="100"/>
          <a:sy n="49" d="100"/>
        </p:scale>
        <p:origin x="2688" y="6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2022/1/19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2022/1/19</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86773" y="260560"/>
            <a:ext cx="6372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11018513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611423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3160998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6272472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0075289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974611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8824733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4322796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229208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9542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9953895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127913003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0564247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56305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881576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2717007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069983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7394315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3922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4049260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8990237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20222632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3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58586952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3.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slide" Target="slide37.xml"/><Relationship Id="rId4"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0.xml"/><Relationship Id="rId18" Type="http://schemas.openxmlformats.org/officeDocument/2006/relationships/slide" Target="slide25.xml"/><Relationship Id="rId26" Type="http://schemas.openxmlformats.org/officeDocument/2006/relationships/slide" Target="slide38.xml"/><Relationship Id="rId3" Type="http://schemas.openxmlformats.org/officeDocument/2006/relationships/slide" Target="slide6.xml"/><Relationship Id="rId21"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9.xml"/><Relationship Id="rId17" Type="http://schemas.openxmlformats.org/officeDocument/2006/relationships/slide" Target="slide24.xml"/><Relationship Id="rId25" Type="http://schemas.openxmlformats.org/officeDocument/2006/relationships/slide" Target="slide37.xml"/><Relationship Id="rId2" Type="http://schemas.openxmlformats.org/officeDocument/2006/relationships/slide" Target="slide4.xml"/><Relationship Id="rId16" Type="http://schemas.openxmlformats.org/officeDocument/2006/relationships/slide" Target="slide23.xml"/><Relationship Id="rId20" Type="http://schemas.openxmlformats.org/officeDocument/2006/relationships/slide" Target="slide27.xml"/><Relationship Id="rId29" Type="http://schemas.openxmlformats.org/officeDocument/2006/relationships/slide" Target="slide45.xml"/><Relationship Id="rId1" Type="http://schemas.openxmlformats.org/officeDocument/2006/relationships/slideLayout" Target="../slideLayouts/slideLayout9.xml"/><Relationship Id="rId6" Type="http://schemas.openxmlformats.org/officeDocument/2006/relationships/slide" Target="slide9.xml"/><Relationship Id="rId11" Type="http://schemas.openxmlformats.org/officeDocument/2006/relationships/slide" Target="slide18.xml"/><Relationship Id="rId24" Type="http://schemas.openxmlformats.org/officeDocument/2006/relationships/slide" Target="slide36.xml"/><Relationship Id="rId5" Type="http://schemas.openxmlformats.org/officeDocument/2006/relationships/slide" Target="slide8.xml"/><Relationship Id="rId15" Type="http://schemas.openxmlformats.org/officeDocument/2006/relationships/slide" Target="slide22.xml"/><Relationship Id="rId23" Type="http://schemas.openxmlformats.org/officeDocument/2006/relationships/slide" Target="slide35.xml"/><Relationship Id="rId28" Type="http://schemas.openxmlformats.org/officeDocument/2006/relationships/slide" Target="slide44.xml"/><Relationship Id="rId10" Type="http://schemas.openxmlformats.org/officeDocument/2006/relationships/slide" Target="slide17.xml"/><Relationship Id="rId19" Type="http://schemas.openxmlformats.org/officeDocument/2006/relationships/slide" Target="slide26.xml"/><Relationship Id="rId31" Type="http://schemas.openxmlformats.org/officeDocument/2006/relationships/slide" Target="slide47.xml"/><Relationship Id="rId4" Type="http://schemas.openxmlformats.org/officeDocument/2006/relationships/slide" Target="slide7.xml"/><Relationship Id="rId9" Type="http://schemas.openxmlformats.org/officeDocument/2006/relationships/slide" Target="slide16.xml"/><Relationship Id="rId14" Type="http://schemas.openxmlformats.org/officeDocument/2006/relationships/slide" Target="slide21.xml"/><Relationship Id="rId22" Type="http://schemas.openxmlformats.org/officeDocument/2006/relationships/slide" Target="slide30.xml"/><Relationship Id="rId27" Type="http://schemas.openxmlformats.org/officeDocument/2006/relationships/slide" Target="slide39.xml"/><Relationship Id="rId30" Type="http://schemas.openxmlformats.org/officeDocument/2006/relationships/slide" Target="slide4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slide" Target="slide24.xml"/><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slide" Target="slide26.xml"/><Relationship Id="rId4"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exastro-suite.github.io/it-automation-docs/asset/Documents_ja/Exastro-ITA_%E5%88%A9%E7%94%A8%E6%89%8B%E9%A0%86%E3%83%9E%E3%83%8B%E3%83%A5%E3%82%A2%E3%83%AB_%E7%AE%A1%E7%90%86%E3%82%B3%E3%83%B3%E3%82%BD%E3%83%BC%E3%83%AB.pdf"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2" Type="http://schemas.openxmlformats.org/officeDocument/2006/relationships/hyperlink" Target="https://exastro-suite.github.io/it-automation-docs/asset/Documents_ja/Exastro-ITA_%E5%88%A9%E7%94%A8%E6%89%8B%E9%A0%86%E3%83%9E%E3%83%8B%E3%83%A5%E3%82%A2%E3%83%AB_%E3%83%9B%E3%82%B9%E3%83%88%E3%82%B0%E3%83%AB%E3%83%BC%E3%83%97%E6%A9%9F%E8%83%BD.pdf"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5" Type="http://schemas.openxmlformats.org/officeDocument/2006/relationships/image" Target="../media/image58.png"/><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9B%E3%82%B9%E3%83%88%E3%82%B0%E3%83%AB%E3%83%BC%E3%83%97%E6%A9%9F%E8%83%BD.pdf" TargetMode="Externa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a:t>Exastro IT Automation Version </a:t>
            </a:r>
            <a:r>
              <a:rPr lang="en-US" altLang="ja-JP" dirty="0" smtClean="0"/>
              <a:t>1.9</a:t>
            </a:r>
          </a:p>
          <a:p>
            <a:r>
              <a:rPr lang="en-US" altLang="ja-JP" dirty="0" err="1"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47544" y="2733562"/>
            <a:ext cx="9143999" cy="169834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3600" b="1" kern="0" spc="-150" dirty="0" smtClean="0">
                <a:solidFill>
                  <a:schemeClr val="tx2">
                    <a:lumMod val="75000"/>
                    <a:lumOff val="25000"/>
                  </a:schemeClr>
                </a:solidFill>
              </a:rPr>
              <a:t>ホストグループ管理・</a:t>
            </a:r>
            <a:endParaRPr lang="en-US" altLang="ja-JP" sz="3600" b="1" kern="0" spc="-150" dirty="0" smtClean="0">
              <a:solidFill>
                <a:schemeClr val="tx2">
                  <a:lumMod val="75000"/>
                  <a:lumOff val="25000"/>
                </a:schemeClr>
              </a:solidFill>
            </a:endParaRPr>
          </a:p>
          <a:p>
            <a:r>
              <a:rPr lang="ja-JP" altLang="en-US" sz="3600" b="1" kern="0" spc="-150" dirty="0" smtClean="0">
                <a:solidFill>
                  <a:schemeClr val="tx2">
                    <a:lumMod val="75000"/>
                    <a:lumOff val="25000"/>
                  </a:schemeClr>
                </a:solidFill>
              </a:rPr>
              <a:t>メニュー作成</a:t>
            </a:r>
            <a:endParaRPr lang="en-US" altLang="ja-JP" sz="3600" b="1" kern="0" spc="-150" dirty="0" smtClean="0">
              <a:solidFill>
                <a:schemeClr val="tx2">
                  <a:lumMod val="75000"/>
                  <a:lumOff val="25000"/>
                </a:schemeClr>
              </a:solidFill>
            </a:endParaRPr>
          </a:p>
          <a:p>
            <a:r>
              <a:rPr lang="en-US" altLang="ja-JP" sz="3600" b="1" kern="0" spc="-150" dirty="0">
                <a:solidFill>
                  <a:schemeClr val="tx2">
                    <a:lumMod val="75000"/>
                    <a:lumOff val="25000"/>
                  </a:schemeClr>
                </a:solidFill>
              </a:rPr>
              <a:t>【</a:t>
            </a:r>
            <a:r>
              <a:rPr lang="ja-JP" altLang="en-US" sz="3600" b="1" kern="0" spc="-150" dirty="0" smtClean="0">
                <a:solidFill>
                  <a:schemeClr val="tx2">
                    <a:lumMod val="75000"/>
                    <a:lumOff val="25000"/>
                  </a:schemeClr>
                </a:solidFill>
              </a:rPr>
              <a:t>座学</a:t>
            </a:r>
            <a:r>
              <a:rPr lang="en-US" altLang="ja-JP" sz="3600" b="1" kern="0" spc="-150" dirty="0">
                <a:solidFill>
                  <a:schemeClr val="tx2">
                    <a:lumMod val="75000"/>
                    <a:lumOff val="25000"/>
                  </a:schemeClr>
                </a:solidFill>
              </a:rPr>
              <a:t>】</a:t>
            </a:r>
            <a:endParaRPr lang="en-US" altLang="ja-JP" sz="36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8" y="1710776"/>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2949571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328589" y="1617509"/>
            <a:ext cx="8419875" cy="2834970"/>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24" name="コンテンツ プレースホルダー 4"/>
          <p:cNvSpPr txBox="1">
            <a:spLocks/>
          </p:cNvSpPr>
          <p:nvPr/>
        </p:nvSpPr>
        <p:spPr bwMode="gray">
          <a:xfrm>
            <a:off x="134473"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a:t>
            </a:r>
            <a:r>
              <a:rPr lang="ja-JP" altLang="en-US" sz="1800" dirty="0">
                <a:latin typeface="+mn-ea"/>
              </a:rPr>
              <a:t>全体管理</a:t>
            </a:r>
            <a:r>
              <a:rPr lang="ja-JP" altLang="en-US" sz="1800" dirty="0" smtClean="0">
                <a:latin typeface="+mn-ea"/>
              </a:rPr>
              <a:t>」</a:t>
            </a:r>
            <a:r>
              <a:rPr lang="ja-JP" altLang="en-US" sz="1800" dirty="0" smtClean="0"/>
              <a:t>、「</a:t>
            </a:r>
            <a:r>
              <a:rPr lang="en-US" altLang="ja-JP" sz="1800" dirty="0" smtClean="0"/>
              <a:t>DB</a:t>
            </a:r>
            <a:r>
              <a:rPr lang="ja-JP" altLang="en-US" sz="1800" dirty="0" smtClean="0"/>
              <a:t>サーバ群</a:t>
            </a:r>
            <a:r>
              <a:rPr lang="ja-JP" altLang="en-US" sz="1800" dirty="0"/>
              <a:t>」 、 「</a:t>
            </a:r>
            <a:r>
              <a:rPr lang="en-US" altLang="ja-JP" sz="1800" dirty="0" smtClean="0"/>
              <a:t>WEB</a:t>
            </a:r>
            <a:r>
              <a:rPr lang="ja-JP" altLang="en-US" sz="1800" dirty="0" smtClean="0"/>
              <a:t>サーバ群」があり</a:t>
            </a:r>
            <a:r>
              <a:rPr lang="ja-JP" altLang="en-US" sz="1800" dirty="0"/>
              <a:t>、</a:t>
            </a:r>
            <a:r>
              <a:rPr lang="ja-JP" altLang="en-US" sz="1800" dirty="0" smtClean="0"/>
              <a:t>親子関係が定義されています。現在、ホスト</a:t>
            </a:r>
            <a:r>
              <a:rPr lang="en-US" altLang="ja-JP" sz="1800" dirty="0" smtClean="0"/>
              <a:t>A</a:t>
            </a:r>
            <a:r>
              <a:rPr lang="ja-JP" altLang="en-US" sz="1800" dirty="0" smtClean="0"/>
              <a:t>～</a:t>
            </a:r>
            <a:r>
              <a:rPr lang="en-US" altLang="ja-JP" sz="1800" dirty="0" smtClean="0"/>
              <a:t>D</a:t>
            </a:r>
            <a:r>
              <a:rPr lang="ja-JP" altLang="en-US" sz="1800" dirty="0" smtClean="0"/>
              <a:t>のパラメータには</a:t>
            </a:r>
            <a:r>
              <a:rPr lang="ja-JP" altLang="en-US" sz="1800" b="1" dirty="0">
                <a:solidFill>
                  <a:srgbClr val="FF0000"/>
                </a:solidFill>
              </a:rPr>
              <a:t>値が設定されていません</a:t>
            </a:r>
            <a:r>
              <a:rPr lang="ja-JP" altLang="en-US" sz="1800" dirty="0" smtClean="0"/>
              <a:t>。</a:t>
            </a:r>
            <a:endParaRPr lang="en-US" altLang="ja-JP" sz="1800" dirty="0" smtClean="0"/>
          </a:p>
        </p:txBody>
      </p:sp>
      <p:sp>
        <p:nvSpPr>
          <p:cNvPr id="2" name="タイトル 1"/>
          <p:cNvSpPr>
            <a:spLocks noGrp="1"/>
          </p:cNvSpPr>
          <p:nvPr>
            <p:ph type="title"/>
          </p:nvPr>
        </p:nvSpPr>
        <p:spPr/>
        <p:txBody>
          <a:bodyPr/>
          <a:lstStyle/>
          <a:p>
            <a:r>
              <a:rPr lang="en-US" altLang="ja-JP" dirty="0" smtClean="0">
                <a:latin typeface="+mn-ea"/>
              </a:rPr>
              <a:t>2.5 </a:t>
            </a:r>
            <a:r>
              <a:rPr lang="ja-JP" altLang="en-US" dirty="0">
                <a:latin typeface="+mn-ea"/>
              </a:rPr>
              <a:t>ホストグループの</a:t>
            </a:r>
            <a:r>
              <a:rPr lang="ja-JP" altLang="en-US" dirty="0" smtClean="0">
                <a:latin typeface="+mn-ea"/>
              </a:rPr>
              <a:t>利用例（</a:t>
            </a:r>
            <a:r>
              <a:rPr lang="en-US" altLang="ja-JP" dirty="0" smtClean="0">
                <a:latin typeface="+mn-ea"/>
              </a:rPr>
              <a:t>1/4</a:t>
            </a:r>
            <a:r>
              <a:rPr lang="ja-JP" altLang="en-US" dirty="0" smtClean="0">
                <a:latin typeface="+mn-ea"/>
              </a:rPr>
              <a:t>）</a:t>
            </a:r>
            <a:endParaRPr lang="en-US" altLang="ja-JP" dirty="0">
              <a:latin typeface="+mn-ea"/>
            </a:endParaRPr>
          </a:p>
        </p:txBody>
      </p:sp>
      <p:sp>
        <p:nvSpPr>
          <p:cNvPr id="92" name="テキスト ボックス 91"/>
          <p:cNvSpPr txBox="1"/>
          <p:nvPr/>
        </p:nvSpPr>
        <p:spPr>
          <a:xfrm>
            <a:off x="122612" y="4558120"/>
            <a:ext cx="3636166" cy="276999"/>
          </a:xfrm>
          <a:prstGeom prst="rect">
            <a:avLst/>
          </a:prstGeom>
          <a:noFill/>
        </p:spPr>
        <p:txBody>
          <a:bodyPr wrap="square" rtlCol="0">
            <a:spAutoFit/>
          </a:bodyPr>
          <a:lstStyle/>
          <a:p>
            <a:r>
              <a:rPr lang="en-US" altLang="ja-JP" sz="1200" b="1" smtClean="0"/>
              <a:t>【</a:t>
            </a:r>
            <a:r>
              <a:rPr lang="ja-JP" altLang="en-US" sz="1200" b="1" smtClean="0"/>
              <a:t>各ホストのパラメータ</a:t>
            </a:r>
            <a:r>
              <a:rPr lang="en-US" altLang="ja-JP" sz="1200" b="1" smtClean="0"/>
              <a:t>】</a:t>
            </a:r>
            <a:endParaRPr lang="ja-JP" altLang="en-US" sz="1200" b="1"/>
          </a:p>
        </p:txBody>
      </p:sp>
      <p:sp>
        <p:nvSpPr>
          <p:cNvPr id="83" name="正方形/長方形 82"/>
          <p:cNvSpPr/>
          <p:nvPr/>
        </p:nvSpPr>
        <p:spPr bwMode="auto">
          <a:xfrm>
            <a:off x="2029379" y="3077140"/>
            <a:ext cx="3046691" cy="1237975"/>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88" name="楕円 187"/>
          <p:cNvSpPr/>
          <p:nvPr/>
        </p:nvSpPr>
        <p:spPr bwMode="auto">
          <a:xfrm>
            <a:off x="2287639" y="3541574"/>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189" name="楕円 188"/>
          <p:cNvSpPr/>
          <p:nvPr/>
        </p:nvSpPr>
        <p:spPr bwMode="auto">
          <a:xfrm>
            <a:off x="3733020" y="3541574"/>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50" name="正方形/長方形 49"/>
          <p:cNvSpPr/>
          <p:nvPr/>
        </p:nvSpPr>
        <p:spPr bwMode="auto">
          <a:xfrm>
            <a:off x="5436120" y="3034876"/>
            <a:ext cx="2966865" cy="1279940"/>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51" name="楕円 50"/>
          <p:cNvSpPr/>
          <p:nvPr/>
        </p:nvSpPr>
        <p:spPr bwMode="auto">
          <a:xfrm>
            <a:off x="5704880" y="3541574"/>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52" name="楕円 51"/>
          <p:cNvSpPr/>
          <p:nvPr/>
        </p:nvSpPr>
        <p:spPr bwMode="auto">
          <a:xfrm>
            <a:off x="6992936" y="3541574"/>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29" name="正方形/長方形 28"/>
          <p:cNvSpPr/>
          <p:nvPr/>
        </p:nvSpPr>
        <p:spPr bwMode="auto">
          <a:xfrm>
            <a:off x="4279612" y="1875217"/>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a:solidFill>
                  <a:schemeClr val="bg1"/>
                </a:solidFill>
                <a:latin typeface="+mn-ea"/>
              </a:rPr>
              <a:t>全体</a:t>
            </a:r>
            <a:r>
              <a:rPr lang="ja-JP" altLang="en-US" sz="1400" b="1" dirty="0" smtClean="0">
                <a:solidFill>
                  <a:schemeClr val="bg1"/>
                </a:solidFill>
                <a:latin typeface="+mn-ea"/>
              </a:rPr>
              <a:t>管理</a:t>
            </a:r>
            <a:r>
              <a:rPr lang="en-US" altLang="ja-JP" sz="1400" b="1" dirty="0" smtClean="0">
                <a:solidFill>
                  <a:schemeClr val="bg1"/>
                </a:solidFill>
                <a:latin typeface="+mn-ea"/>
              </a:rPr>
              <a:t>(ALL)</a:t>
            </a:r>
            <a:endParaRPr lang="ja-JP" altLang="en-US" sz="1400" b="1" dirty="0">
              <a:solidFill>
                <a:schemeClr val="bg1"/>
              </a:solidFill>
              <a:latin typeface="+mn-ea"/>
            </a:endParaRPr>
          </a:p>
        </p:txBody>
      </p:sp>
      <p:sp>
        <p:nvSpPr>
          <p:cNvPr id="30" name="正方形/長方形 29"/>
          <p:cNvSpPr/>
          <p:nvPr/>
        </p:nvSpPr>
        <p:spPr bwMode="auto">
          <a:xfrm>
            <a:off x="5780042" y="2884717"/>
            <a:ext cx="2376263" cy="431703"/>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WEB</a:t>
            </a:r>
            <a:r>
              <a:rPr lang="ja-JP" altLang="en-US" sz="1400" b="1" dirty="0" smtClean="0">
                <a:solidFill>
                  <a:schemeClr val="bg1"/>
                </a:solidFill>
                <a:latin typeface="+mn-ea"/>
              </a:rPr>
              <a:t>サーバ群</a:t>
            </a:r>
            <a:r>
              <a:rPr lang="en-US" altLang="ja-JP" sz="1400" b="1" dirty="0" smtClean="0">
                <a:solidFill>
                  <a:schemeClr val="bg1"/>
                </a:solidFill>
                <a:latin typeface="+mn-ea"/>
              </a:rPr>
              <a:t>(Group_B1)</a:t>
            </a:r>
            <a:endParaRPr lang="ja-JP" altLang="en-US" sz="1400" b="1" dirty="0">
              <a:solidFill>
                <a:schemeClr val="bg1"/>
              </a:solidFill>
              <a:latin typeface="+mn-ea"/>
            </a:endParaRPr>
          </a:p>
        </p:txBody>
      </p:sp>
      <p:sp>
        <p:nvSpPr>
          <p:cNvPr id="31" name="正方形/長方形 30"/>
          <p:cNvSpPr/>
          <p:nvPr/>
        </p:nvSpPr>
        <p:spPr bwMode="auto">
          <a:xfrm>
            <a:off x="2430061" y="2884717"/>
            <a:ext cx="2302087"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DB</a:t>
            </a:r>
            <a:r>
              <a:rPr lang="ja-JP" altLang="en-US" sz="1400" b="1" dirty="0" smtClean="0">
                <a:solidFill>
                  <a:schemeClr val="bg1"/>
                </a:solidFill>
                <a:latin typeface="+mn-ea"/>
              </a:rPr>
              <a:t>サーバ群</a:t>
            </a:r>
            <a:r>
              <a:rPr lang="en-US" altLang="ja-JP" sz="1400" b="1" dirty="0">
                <a:solidFill>
                  <a:schemeClr val="bg1"/>
                </a:solidFill>
                <a:latin typeface="+mn-ea"/>
              </a:rPr>
              <a:t>(</a:t>
            </a:r>
            <a:r>
              <a:rPr lang="en-US" altLang="ja-JP" sz="1400" b="1" dirty="0" smtClean="0">
                <a:solidFill>
                  <a:schemeClr val="bg1"/>
                </a:solidFill>
                <a:latin typeface="+mn-ea"/>
              </a:rPr>
              <a:t>Group_A1)</a:t>
            </a:r>
            <a:endParaRPr lang="ja-JP" altLang="en-US" sz="1400" b="1" dirty="0">
              <a:solidFill>
                <a:schemeClr val="bg1"/>
              </a:solidFill>
              <a:latin typeface="+mn-ea"/>
            </a:endParaRPr>
          </a:p>
        </p:txBody>
      </p:sp>
      <p:cxnSp>
        <p:nvCxnSpPr>
          <p:cNvPr id="32" name="カギ線コネクタ 31"/>
          <p:cNvCxnSpPr>
            <a:stCxn id="29" idx="2"/>
            <a:endCxn id="31" idx="0"/>
          </p:cNvCxnSpPr>
          <p:nvPr/>
        </p:nvCxnSpPr>
        <p:spPr bwMode="auto">
          <a:xfrm rot="5400000">
            <a:off x="4118411" y="1785212"/>
            <a:ext cx="562200" cy="1636811"/>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カギ線コネクタ 32"/>
          <p:cNvCxnSpPr>
            <a:stCxn id="29" idx="2"/>
            <a:endCxn id="30" idx="0"/>
          </p:cNvCxnSpPr>
          <p:nvPr/>
        </p:nvCxnSpPr>
        <p:spPr bwMode="auto">
          <a:xfrm rot="16200000" flipH="1">
            <a:off x="5811945" y="1728488"/>
            <a:ext cx="562200" cy="175025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 name="グループ化 2"/>
          <p:cNvGrpSpPr/>
          <p:nvPr/>
        </p:nvGrpSpPr>
        <p:grpSpPr>
          <a:xfrm>
            <a:off x="226815" y="1619072"/>
            <a:ext cx="1560146" cy="2820344"/>
            <a:chOff x="226815" y="1663180"/>
            <a:chExt cx="1560146" cy="2820344"/>
          </a:xfrm>
        </p:grpSpPr>
        <p:sp>
          <p:nvSpPr>
            <p:cNvPr id="44" name="正方形/長方形 43"/>
            <p:cNvSpPr/>
            <p:nvPr/>
          </p:nvSpPr>
          <p:spPr bwMode="auto">
            <a:xfrm>
              <a:off x="316715" y="1663180"/>
              <a:ext cx="1409374" cy="282034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テキスト ボックス 42"/>
            <p:cNvSpPr txBox="1"/>
            <p:nvPr/>
          </p:nvSpPr>
          <p:spPr>
            <a:xfrm>
              <a:off x="226815" y="1744400"/>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45" name="グループ化 44"/>
            <p:cNvGrpSpPr/>
            <p:nvPr/>
          </p:nvGrpSpPr>
          <p:grpSpPr>
            <a:xfrm>
              <a:off x="420473" y="2094247"/>
              <a:ext cx="1366488" cy="307097"/>
              <a:chOff x="472754" y="1703587"/>
              <a:chExt cx="1221251" cy="252270"/>
            </a:xfrm>
          </p:grpSpPr>
          <p:sp>
            <p:nvSpPr>
              <p:cNvPr id="46" name="正方形/長方形 45"/>
              <p:cNvSpPr/>
              <p:nvPr/>
            </p:nvSpPr>
            <p:spPr bwMode="auto">
              <a:xfrm>
                <a:off x="475107" y="1703587"/>
                <a:ext cx="1107060" cy="240157"/>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47" name="テキスト ボックス 46"/>
              <p:cNvSpPr txBox="1"/>
              <p:nvPr/>
            </p:nvSpPr>
            <p:spPr>
              <a:xfrm>
                <a:off x="472754" y="1728311"/>
                <a:ext cx="1221251" cy="227546"/>
              </a:xfrm>
              <a:prstGeom prst="rect">
                <a:avLst/>
              </a:prstGeom>
              <a:noFill/>
            </p:spPr>
            <p:txBody>
              <a:bodyPr wrap="square" rtlCol="0">
                <a:spAutoFit/>
              </a:bodyPr>
              <a:lstStyle/>
              <a:p>
                <a:r>
                  <a:rPr kumimoji="1" lang="ja-JP" altLang="en-US" sz="1200" b="1" dirty="0" smtClean="0">
                    <a:solidFill>
                      <a:schemeClr val="bg1"/>
                    </a:solidFill>
                  </a:rPr>
                  <a:t>ホストグループ</a:t>
                </a:r>
                <a:endParaRPr kumimoji="1" lang="ja-JP" altLang="en-US" sz="1200" b="1" dirty="0">
                  <a:solidFill>
                    <a:schemeClr val="bg1"/>
                  </a:solidFill>
                </a:endParaRPr>
              </a:p>
            </p:txBody>
          </p:sp>
        </p:grpSp>
        <p:grpSp>
          <p:nvGrpSpPr>
            <p:cNvPr id="14" name="グループ化 13"/>
            <p:cNvGrpSpPr/>
            <p:nvPr/>
          </p:nvGrpSpPr>
          <p:grpSpPr>
            <a:xfrm>
              <a:off x="403159" y="2562460"/>
              <a:ext cx="1334804" cy="311902"/>
              <a:chOff x="403159" y="2693086"/>
              <a:chExt cx="1334804" cy="311902"/>
            </a:xfrm>
          </p:grpSpPr>
          <p:cxnSp>
            <p:nvCxnSpPr>
              <p:cNvPr id="13" name="直線矢印コネクタ 12"/>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8" name="テキスト ボックス 47"/>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49" name="テキスト ボックス 48"/>
              <p:cNvSpPr txBox="1"/>
              <p:nvPr/>
            </p:nvSpPr>
            <p:spPr>
              <a:xfrm>
                <a:off x="1364591"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graphicFrame>
        <p:nvGraphicFramePr>
          <p:cNvPr id="34" name="表 33"/>
          <p:cNvGraphicFramePr>
            <a:graphicFrameLocks noGrp="1"/>
          </p:cNvGraphicFramePr>
          <p:nvPr>
            <p:extLst>
              <p:ext uri="{D42A27DB-BD31-4B8C-83A1-F6EECF244321}">
                <p14:modId xmlns:p14="http://schemas.microsoft.com/office/powerpoint/2010/main" val="1116449366"/>
              </p:ext>
            </p:extLst>
          </p:nvPr>
        </p:nvGraphicFramePr>
        <p:xfrm>
          <a:off x="320462" y="4806819"/>
          <a:ext cx="7797047" cy="1676400"/>
        </p:xfrm>
        <a:graphic>
          <a:graphicData uri="http://schemas.openxmlformats.org/drawingml/2006/table">
            <a:tbl>
              <a:tblPr firstRow="1" bandRow="1">
                <a:tableStyleId>{912C8C85-51F0-491E-9774-3900AFEF0FD7}</a:tableStyleId>
              </a:tblPr>
              <a:tblGrid>
                <a:gridCol w="1100202">
                  <a:extLst>
                    <a:ext uri="{9D8B030D-6E8A-4147-A177-3AD203B41FA5}">
                      <a16:colId xmlns:a16="http://schemas.microsoft.com/office/drawing/2014/main" val="876623168"/>
                    </a:ext>
                  </a:extLst>
                </a:gridCol>
                <a:gridCol w="1512126">
                  <a:extLst>
                    <a:ext uri="{9D8B030D-6E8A-4147-A177-3AD203B41FA5}">
                      <a16:colId xmlns:a16="http://schemas.microsoft.com/office/drawing/2014/main" val="849810400"/>
                    </a:ext>
                  </a:extLst>
                </a:gridCol>
                <a:gridCol w="1584220">
                  <a:extLst>
                    <a:ext uri="{9D8B030D-6E8A-4147-A177-3AD203B41FA5}">
                      <a16:colId xmlns:a16="http://schemas.microsoft.com/office/drawing/2014/main" val="4265434035"/>
                    </a:ext>
                  </a:extLst>
                </a:gridCol>
                <a:gridCol w="1368190">
                  <a:extLst>
                    <a:ext uri="{9D8B030D-6E8A-4147-A177-3AD203B41FA5}">
                      <a16:colId xmlns:a16="http://schemas.microsoft.com/office/drawing/2014/main" val="998248930"/>
                    </a:ext>
                  </a:extLst>
                </a:gridCol>
                <a:gridCol w="2232309">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t>ホスト</a:t>
                      </a:r>
                      <a:r>
                        <a:rPr kumimoji="1" lang="en-US" altLang="ja-JP" sz="1600" b="1" smtClean="0"/>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t>ホスト</a:t>
                      </a:r>
                      <a:r>
                        <a:rPr kumimoji="1" lang="en-US" altLang="ja-JP" sz="1600" b="1" smtClean="0"/>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t>ホスト</a:t>
                      </a:r>
                      <a:r>
                        <a:rPr kumimoji="1" lang="en-US" altLang="ja-JP" sz="1600" b="1" smtClean="0"/>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t>ホスト</a:t>
                      </a:r>
                      <a:r>
                        <a:rPr kumimoji="1" lang="en-US" altLang="ja-JP" sz="1600" b="1" smtClean="0"/>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339639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473" y="746222"/>
            <a:ext cx="8875055" cy="5635106"/>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a:t>
            </a:r>
            <a:r>
              <a:rPr lang="ja-JP" altLang="en-US" sz="1800" b="1" dirty="0" smtClean="0">
                <a:solidFill>
                  <a:srgbClr val="FF0000"/>
                </a:solidFill>
              </a:rPr>
              <a:t>「全体管理」</a:t>
            </a:r>
            <a:r>
              <a:rPr lang="ja-JP" altLang="en-US" sz="1800" dirty="0" smtClean="0"/>
              <a:t>に対してパラメータを設定します。</a:t>
            </a:r>
            <a:endParaRPr lang="en-US" altLang="ja-JP" sz="1800" dirty="0" smtClean="0"/>
          </a:p>
          <a:p>
            <a:pPr>
              <a:buFont typeface="Wingdings" panose="05000000000000000000" pitchFamily="2" charset="2"/>
              <a:buChar char="l"/>
            </a:pPr>
            <a:endParaRPr lang="en-US" altLang="ja-JP" sz="1800" dirty="0"/>
          </a:p>
          <a:p>
            <a:pPr>
              <a:buFont typeface="Wingdings" panose="05000000000000000000" pitchFamily="2" charset="2"/>
              <a:buChar char="l"/>
            </a:pPr>
            <a:endParaRPr lang="en-US" altLang="ja-JP" sz="1800" dirty="0" smtClean="0"/>
          </a:p>
          <a:p>
            <a:pPr>
              <a:buFont typeface="Wingdings" panose="05000000000000000000" pitchFamily="2" charset="2"/>
              <a:buChar char="l"/>
            </a:pPr>
            <a:endParaRPr lang="ja-JP" altLang="en-US" sz="1800" dirty="0"/>
          </a:p>
        </p:txBody>
      </p:sp>
      <p:sp>
        <p:nvSpPr>
          <p:cNvPr id="2" name="タイトル 1"/>
          <p:cNvSpPr>
            <a:spLocks noGrp="1"/>
          </p:cNvSpPr>
          <p:nvPr>
            <p:ph type="title"/>
          </p:nvPr>
        </p:nvSpPr>
        <p:spPr/>
        <p:txBody>
          <a:bodyPr/>
          <a:lstStyle/>
          <a:p>
            <a:r>
              <a:rPr lang="en-US" altLang="ja-JP" dirty="0" smtClean="0">
                <a:latin typeface="+mn-ea"/>
              </a:rPr>
              <a:t>2.5 </a:t>
            </a:r>
            <a:r>
              <a:rPr lang="ja-JP" altLang="en-US" dirty="0">
                <a:latin typeface="+mn-ea"/>
              </a:rPr>
              <a:t>ホストグループの</a:t>
            </a:r>
            <a:r>
              <a:rPr lang="ja-JP" altLang="en-US" dirty="0" smtClean="0">
                <a:latin typeface="+mn-ea"/>
              </a:rPr>
              <a:t>利用例（</a:t>
            </a:r>
            <a:r>
              <a:rPr lang="en-US" altLang="ja-JP" dirty="0" smtClean="0">
                <a:latin typeface="+mn-ea"/>
              </a:rPr>
              <a:t>2/4</a:t>
            </a:r>
            <a:r>
              <a:rPr lang="ja-JP" altLang="en-US" dirty="0" smtClean="0">
                <a:latin typeface="+mn-ea"/>
              </a:rPr>
              <a:t>）</a:t>
            </a:r>
            <a:endParaRPr lang="en-US" altLang="ja-JP" dirty="0">
              <a:latin typeface="+mn-ea"/>
            </a:endParaRPr>
          </a:p>
        </p:txBody>
      </p:sp>
      <p:sp>
        <p:nvSpPr>
          <p:cNvPr id="92" name="テキスト ボックス 91"/>
          <p:cNvSpPr txBox="1"/>
          <p:nvPr/>
        </p:nvSpPr>
        <p:spPr>
          <a:xfrm>
            <a:off x="138091" y="4268529"/>
            <a:ext cx="3636166" cy="276999"/>
          </a:xfrm>
          <a:prstGeom prst="rect">
            <a:avLst/>
          </a:prstGeom>
          <a:noFill/>
        </p:spPr>
        <p:txBody>
          <a:bodyPr wrap="square" rtlCol="0">
            <a:spAutoFit/>
          </a:bodyPr>
          <a:lstStyle/>
          <a:p>
            <a:r>
              <a:rPr lang="en-US" altLang="ja-JP" sz="1200" b="1" smtClean="0"/>
              <a:t>【</a:t>
            </a:r>
            <a:r>
              <a:rPr lang="ja-JP" altLang="en-US" sz="1200" b="1" smtClean="0"/>
              <a:t>各ホストの</a:t>
            </a:r>
            <a:r>
              <a:rPr lang="ja-JP" altLang="en-US" sz="1200" b="1"/>
              <a:t>パラメータ</a:t>
            </a:r>
            <a:r>
              <a:rPr lang="en-US" altLang="ja-JP" sz="1200" b="1" smtClean="0"/>
              <a:t>】</a:t>
            </a:r>
            <a:endParaRPr lang="ja-JP" altLang="en-US" sz="1200" b="1"/>
          </a:p>
        </p:txBody>
      </p:sp>
      <p:sp>
        <p:nvSpPr>
          <p:cNvPr id="82" name="正方形/長方形 81"/>
          <p:cNvSpPr/>
          <p:nvPr/>
        </p:nvSpPr>
        <p:spPr bwMode="auto">
          <a:xfrm>
            <a:off x="299540" y="1268700"/>
            <a:ext cx="8663974" cy="2834970"/>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83" name="正方形/長方形 82"/>
          <p:cNvSpPr/>
          <p:nvPr/>
        </p:nvSpPr>
        <p:spPr bwMode="auto">
          <a:xfrm>
            <a:off x="2000330" y="2728331"/>
            <a:ext cx="3046691" cy="1172308"/>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84" name="楕円 83"/>
          <p:cNvSpPr/>
          <p:nvPr/>
        </p:nvSpPr>
        <p:spPr bwMode="auto">
          <a:xfrm>
            <a:off x="2258590" y="3192765"/>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85" name="楕円 84"/>
          <p:cNvSpPr/>
          <p:nvPr/>
        </p:nvSpPr>
        <p:spPr bwMode="auto">
          <a:xfrm>
            <a:off x="3703971" y="3192765"/>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86" name="正方形/長方形 85"/>
          <p:cNvSpPr/>
          <p:nvPr/>
        </p:nvSpPr>
        <p:spPr bwMode="auto">
          <a:xfrm>
            <a:off x="5407071" y="2686067"/>
            <a:ext cx="2966865" cy="1209088"/>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87" name="楕円 86"/>
          <p:cNvSpPr/>
          <p:nvPr/>
        </p:nvSpPr>
        <p:spPr bwMode="auto">
          <a:xfrm>
            <a:off x="5675831" y="3192765"/>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88" name="楕円 87"/>
          <p:cNvSpPr/>
          <p:nvPr/>
        </p:nvSpPr>
        <p:spPr bwMode="auto">
          <a:xfrm>
            <a:off x="6963887" y="3192765"/>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89" name="正方形/長方形 88"/>
          <p:cNvSpPr/>
          <p:nvPr/>
        </p:nvSpPr>
        <p:spPr bwMode="auto">
          <a:xfrm>
            <a:off x="4250563" y="1526408"/>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90" name="正方形/長方形 89"/>
          <p:cNvSpPr/>
          <p:nvPr/>
        </p:nvSpPr>
        <p:spPr bwMode="auto">
          <a:xfrm>
            <a:off x="5993259" y="2549710"/>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91" name="正方形/長方形 90"/>
          <p:cNvSpPr/>
          <p:nvPr/>
        </p:nvSpPr>
        <p:spPr bwMode="auto">
          <a:xfrm>
            <a:off x="2582689" y="2550009"/>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93" name="カギ線コネクタ 92"/>
          <p:cNvCxnSpPr>
            <a:stCxn id="89" idx="2"/>
            <a:endCxn id="91" idx="0"/>
          </p:cNvCxnSpPr>
          <p:nvPr/>
        </p:nvCxnSpPr>
        <p:spPr bwMode="auto">
          <a:xfrm rot="5400000">
            <a:off x="4066780" y="1427921"/>
            <a:ext cx="576301"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4" name="カギ線コネクタ 93"/>
          <p:cNvCxnSpPr>
            <a:stCxn id="89" idx="2"/>
            <a:endCxn id="90" idx="0"/>
          </p:cNvCxnSpPr>
          <p:nvPr/>
        </p:nvCxnSpPr>
        <p:spPr bwMode="auto">
          <a:xfrm rot="16200000" flipH="1">
            <a:off x="5772214" y="1390361"/>
            <a:ext cx="576002"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 name="グループ化 2"/>
          <p:cNvGrpSpPr/>
          <p:nvPr/>
        </p:nvGrpSpPr>
        <p:grpSpPr>
          <a:xfrm>
            <a:off x="197766" y="1270263"/>
            <a:ext cx="1547017" cy="2820344"/>
            <a:chOff x="200382" y="1492732"/>
            <a:chExt cx="1547017" cy="2820344"/>
          </a:xfrm>
        </p:grpSpPr>
        <p:sp>
          <p:nvSpPr>
            <p:cNvPr id="95" name="正方形/長方形 94"/>
            <p:cNvSpPr/>
            <p:nvPr/>
          </p:nvSpPr>
          <p:spPr bwMode="auto">
            <a:xfrm>
              <a:off x="290282" y="1492732"/>
              <a:ext cx="1409374" cy="282034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6" name="テキスト ボックス 95"/>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97" name="グループ化 96"/>
            <p:cNvGrpSpPr/>
            <p:nvPr/>
          </p:nvGrpSpPr>
          <p:grpSpPr>
            <a:xfrm>
              <a:off x="396673" y="1923797"/>
              <a:ext cx="1350726" cy="336308"/>
              <a:chOff x="475107" y="1703587"/>
              <a:chExt cx="1207164" cy="276266"/>
            </a:xfrm>
          </p:grpSpPr>
          <p:sp>
            <p:nvSpPr>
              <p:cNvPr id="98" name="正方形/長方形 97"/>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99" name="テキスト ボックス 98"/>
              <p:cNvSpPr txBox="1"/>
              <p:nvPr/>
            </p:nvSpPr>
            <p:spPr>
              <a:xfrm>
                <a:off x="490684" y="1752308"/>
                <a:ext cx="1191587" cy="227545"/>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100" name="グループ化 99"/>
            <p:cNvGrpSpPr/>
            <p:nvPr/>
          </p:nvGrpSpPr>
          <p:grpSpPr>
            <a:xfrm>
              <a:off x="376726" y="2384061"/>
              <a:ext cx="1279147" cy="319853"/>
              <a:chOff x="403159" y="2685135"/>
              <a:chExt cx="1279147" cy="319853"/>
            </a:xfrm>
          </p:grpSpPr>
          <p:cxnSp>
            <p:nvCxnSpPr>
              <p:cNvPr id="101" name="直線矢印コネクタ 100"/>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2" name="テキスト ボックス 101"/>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103" name="テキスト ボックス 102"/>
              <p:cNvSpPr txBox="1"/>
              <p:nvPr/>
            </p:nvSpPr>
            <p:spPr>
              <a:xfrm>
                <a:off x="1308934" y="2685135"/>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nvGrpSpPr>
            <p:cNvPr id="11" name="グループ化 10"/>
            <p:cNvGrpSpPr/>
            <p:nvPr/>
          </p:nvGrpSpPr>
          <p:grpSpPr>
            <a:xfrm>
              <a:off x="347068" y="2934921"/>
              <a:ext cx="1379736" cy="328954"/>
              <a:chOff x="3159281" y="1563736"/>
              <a:chExt cx="1379736" cy="328954"/>
            </a:xfrm>
          </p:grpSpPr>
          <p:sp>
            <p:nvSpPr>
              <p:cNvPr id="77" name="テキスト ボックス 76"/>
              <p:cNvSpPr txBox="1"/>
              <p:nvPr/>
            </p:nvSpPr>
            <p:spPr>
              <a:xfrm>
                <a:off x="3159281" y="1584913"/>
                <a:ext cx="1379736" cy="307777"/>
              </a:xfrm>
              <a:prstGeom prst="rect">
                <a:avLst/>
              </a:prstGeom>
              <a:noFill/>
            </p:spPr>
            <p:txBody>
              <a:bodyPr wrap="square" rtlCol="0">
                <a:spAutoFit/>
              </a:bodyPr>
              <a:lstStyle/>
              <a:p>
                <a:r>
                  <a:rPr kumimoji="1" lang="ja-JP" altLang="en-US" sz="1200" b="1" smtClean="0"/>
                  <a:t>パラメータ</a:t>
                </a:r>
                <a:r>
                  <a:rPr kumimoji="1" lang="en-US" altLang="ja-JP" sz="1400" b="1" smtClean="0"/>
                  <a:t> : </a:t>
                </a:r>
                <a:r>
                  <a:rPr kumimoji="1" lang="ja-JP" altLang="en-US" sz="1400" b="1" smtClean="0"/>
                  <a:t>値</a:t>
                </a:r>
                <a:endParaRPr kumimoji="1" lang="ja-JP" altLang="en-US" sz="1400" b="1"/>
              </a:p>
            </p:txBody>
          </p:sp>
          <p:sp>
            <p:nvSpPr>
              <p:cNvPr id="78" name="角丸四角形 77"/>
              <p:cNvSpPr/>
              <p:nvPr/>
            </p:nvSpPr>
            <p:spPr bwMode="auto">
              <a:xfrm>
                <a:off x="3159656" y="1563736"/>
                <a:ext cx="1291540" cy="316056"/>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smtClean="0">
                  <a:latin typeface="+mn-ea"/>
                </a:endParaRPr>
              </a:p>
            </p:txBody>
          </p:sp>
        </p:grpSp>
      </p:grpSp>
      <p:grpSp>
        <p:nvGrpSpPr>
          <p:cNvPr id="156" name="グループ化 155"/>
          <p:cNvGrpSpPr/>
          <p:nvPr/>
        </p:nvGrpSpPr>
        <p:grpSpPr>
          <a:xfrm>
            <a:off x="6660232" y="1583390"/>
            <a:ext cx="2218668" cy="334012"/>
            <a:chOff x="6118019" y="2487348"/>
            <a:chExt cx="1885363" cy="334012"/>
          </a:xfrm>
        </p:grpSpPr>
        <p:sp>
          <p:nvSpPr>
            <p:cNvPr id="157" name="テキスト ボックス 156"/>
            <p:cNvSpPr txBox="1"/>
            <p:nvPr/>
          </p:nvSpPr>
          <p:spPr>
            <a:xfrm>
              <a:off x="6137869" y="2513583"/>
              <a:ext cx="1865513" cy="307777"/>
            </a:xfrm>
            <a:prstGeom prst="rect">
              <a:avLst/>
            </a:prstGeom>
            <a:noFill/>
          </p:spPr>
          <p:txBody>
            <a:bodyPr wrap="square" rtlCol="0">
              <a:spAutoFit/>
            </a:bodyPr>
            <a:lstStyle/>
            <a:p>
              <a:r>
                <a:rPr kumimoji="1" lang="en-US" altLang="ja-JP" sz="1400" b="1" smtClean="0"/>
                <a:t>nameserver : 8.8.8.8</a:t>
              </a:r>
              <a:endParaRPr kumimoji="1" lang="ja-JP" altLang="en-US" sz="1400" b="1"/>
            </a:p>
          </p:txBody>
        </p:sp>
        <p:sp>
          <p:nvSpPr>
            <p:cNvPr id="158" name="角丸四角形 157"/>
            <p:cNvSpPr/>
            <p:nvPr/>
          </p:nvSpPr>
          <p:spPr bwMode="auto">
            <a:xfrm>
              <a:off x="6118019" y="2487348"/>
              <a:ext cx="1826963" cy="323842"/>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dirty="0" smtClean="0">
                <a:latin typeface="+mn-ea"/>
              </a:endParaRPr>
            </a:p>
          </p:txBody>
        </p:sp>
      </p:grpSp>
      <p:cxnSp>
        <p:nvCxnSpPr>
          <p:cNvPr id="9" name="直線矢印コネクタ 8"/>
          <p:cNvCxnSpPr>
            <a:stCxn id="158" idx="1"/>
            <a:endCxn id="89" idx="3"/>
          </p:cNvCxnSpPr>
          <p:nvPr/>
        </p:nvCxnSpPr>
        <p:spPr bwMode="auto">
          <a:xfrm flipH="1">
            <a:off x="6127171" y="1745311"/>
            <a:ext cx="533061" cy="4747"/>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36" name="表 35"/>
          <p:cNvGraphicFramePr>
            <a:graphicFrameLocks noGrp="1"/>
          </p:cNvGraphicFramePr>
          <p:nvPr>
            <p:extLst>
              <p:ext uri="{D42A27DB-BD31-4B8C-83A1-F6EECF244321}">
                <p14:modId xmlns:p14="http://schemas.microsoft.com/office/powerpoint/2010/main" val="3534822580"/>
              </p:ext>
            </p:extLst>
          </p:nvPr>
        </p:nvGraphicFramePr>
        <p:xfrm>
          <a:off x="305146" y="4543615"/>
          <a:ext cx="8159603" cy="1676400"/>
        </p:xfrm>
        <a:graphic>
          <a:graphicData uri="http://schemas.openxmlformats.org/drawingml/2006/table">
            <a:tbl>
              <a:tblPr firstRow="1" bandRow="1">
                <a:tableStyleId>{912C8C85-51F0-491E-9774-3900AFEF0FD7}</a:tableStyleId>
              </a:tblPr>
              <a:tblGrid>
                <a:gridCol w="1151272">
                  <a:extLst>
                    <a:ext uri="{9D8B030D-6E8A-4147-A177-3AD203B41FA5}">
                      <a16:colId xmlns:a16="http://schemas.microsoft.com/office/drawing/2014/main" val="876623168"/>
                    </a:ext>
                  </a:extLst>
                </a:gridCol>
                <a:gridCol w="1582527">
                  <a:extLst>
                    <a:ext uri="{9D8B030D-6E8A-4147-A177-3AD203B41FA5}">
                      <a16:colId xmlns:a16="http://schemas.microsoft.com/office/drawing/2014/main" val="849810400"/>
                    </a:ext>
                  </a:extLst>
                </a:gridCol>
                <a:gridCol w="1657885">
                  <a:extLst>
                    <a:ext uri="{9D8B030D-6E8A-4147-A177-3AD203B41FA5}">
                      <a16:colId xmlns:a16="http://schemas.microsoft.com/office/drawing/2014/main" val="4265434035"/>
                    </a:ext>
                  </a:extLst>
                </a:gridCol>
                <a:gridCol w="1588445">
                  <a:extLst>
                    <a:ext uri="{9D8B030D-6E8A-4147-A177-3AD203B41FA5}">
                      <a16:colId xmlns:a16="http://schemas.microsoft.com/office/drawing/2014/main" val="998248930"/>
                    </a:ext>
                  </a:extLst>
                </a:gridCol>
                <a:gridCol w="2179474">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t>ホスト</a:t>
                      </a:r>
                      <a:r>
                        <a:rPr kumimoji="1" lang="en-US" altLang="ja-JP" sz="1600" b="1" smtClean="0"/>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t>ホスト</a:t>
                      </a:r>
                      <a:r>
                        <a:rPr kumimoji="1" lang="en-US" altLang="ja-JP" sz="1600" b="1" smtClean="0"/>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t>ホスト</a:t>
                      </a:r>
                      <a:r>
                        <a:rPr kumimoji="1" lang="en-US" altLang="ja-JP" sz="1600" b="1" smtClean="0"/>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t>ホスト</a:t>
                      </a:r>
                      <a:r>
                        <a:rPr kumimoji="1" lang="en-US" altLang="ja-JP" sz="1600" b="1" smtClean="0"/>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50791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473"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a:t>
            </a:r>
            <a:r>
              <a:rPr lang="ja-JP" altLang="en-US" sz="1800" b="1" dirty="0" smtClean="0">
                <a:solidFill>
                  <a:srgbClr val="FF0000"/>
                </a:solidFill>
              </a:rPr>
              <a:t>「</a:t>
            </a:r>
            <a:r>
              <a:rPr lang="en-US" altLang="ja-JP" sz="1800" b="1" dirty="0" smtClean="0">
                <a:solidFill>
                  <a:srgbClr val="FF0000"/>
                </a:solidFill>
              </a:rPr>
              <a:t>DB</a:t>
            </a:r>
            <a:r>
              <a:rPr lang="ja-JP" altLang="en-US" sz="1800" b="1" dirty="0" smtClean="0">
                <a:solidFill>
                  <a:srgbClr val="FF0000"/>
                </a:solidFill>
              </a:rPr>
              <a:t>サーバ群」「</a:t>
            </a:r>
            <a:r>
              <a:rPr lang="en-US" altLang="ja-JP" sz="1800" b="1" dirty="0" smtClean="0">
                <a:solidFill>
                  <a:srgbClr val="FF0000"/>
                </a:solidFill>
              </a:rPr>
              <a:t>WEB</a:t>
            </a:r>
            <a:r>
              <a:rPr lang="ja-JP" altLang="en-US" sz="1800" b="1" dirty="0" smtClean="0">
                <a:solidFill>
                  <a:srgbClr val="FF0000"/>
                </a:solidFill>
              </a:rPr>
              <a:t>サーバ群」</a:t>
            </a:r>
            <a:r>
              <a:rPr lang="ja-JP" altLang="en-US" sz="1800" dirty="0" smtClean="0"/>
              <a:t>に対してそれぞれパラメータを設定します。</a:t>
            </a:r>
            <a:endParaRPr lang="ja-JP" altLang="en-US" sz="1800" dirty="0"/>
          </a:p>
        </p:txBody>
      </p:sp>
      <p:sp>
        <p:nvSpPr>
          <p:cNvPr id="2" name="タイトル 1"/>
          <p:cNvSpPr>
            <a:spLocks noGrp="1"/>
          </p:cNvSpPr>
          <p:nvPr>
            <p:ph type="title"/>
          </p:nvPr>
        </p:nvSpPr>
        <p:spPr/>
        <p:txBody>
          <a:bodyPr/>
          <a:lstStyle/>
          <a:p>
            <a:r>
              <a:rPr lang="en-US" altLang="ja-JP" dirty="0" smtClean="0">
                <a:latin typeface="+mn-ea"/>
              </a:rPr>
              <a:t>2.5 </a:t>
            </a:r>
            <a:r>
              <a:rPr lang="ja-JP" altLang="en-US" dirty="0">
                <a:latin typeface="+mn-ea"/>
              </a:rPr>
              <a:t>ホストグループの</a:t>
            </a:r>
            <a:r>
              <a:rPr lang="ja-JP" altLang="en-US" dirty="0" smtClean="0">
                <a:latin typeface="+mn-ea"/>
              </a:rPr>
              <a:t>利用例</a:t>
            </a:r>
            <a:r>
              <a:rPr lang="ja-JP" altLang="en-US" dirty="0">
                <a:latin typeface="+mn-ea"/>
              </a:rPr>
              <a:t>（</a:t>
            </a:r>
            <a:r>
              <a:rPr lang="en-US" altLang="ja-JP" dirty="0" smtClean="0">
                <a:latin typeface="+mn-ea"/>
              </a:rPr>
              <a:t>3/4</a:t>
            </a:r>
            <a:r>
              <a:rPr lang="ja-JP" altLang="en-US" dirty="0" smtClean="0">
                <a:latin typeface="+mn-ea"/>
              </a:rPr>
              <a:t>）</a:t>
            </a:r>
            <a:endParaRPr lang="en-US" altLang="ja-JP" dirty="0">
              <a:latin typeface="+mn-ea"/>
            </a:endParaRPr>
          </a:p>
        </p:txBody>
      </p:sp>
      <p:sp>
        <p:nvSpPr>
          <p:cNvPr id="92" name="テキスト ボックス 91"/>
          <p:cNvSpPr txBox="1"/>
          <p:nvPr/>
        </p:nvSpPr>
        <p:spPr>
          <a:xfrm>
            <a:off x="111696" y="4492489"/>
            <a:ext cx="3636166" cy="276999"/>
          </a:xfrm>
          <a:prstGeom prst="rect">
            <a:avLst/>
          </a:prstGeom>
          <a:noFill/>
        </p:spPr>
        <p:txBody>
          <a:bodyPr wrap="square" rtlCol="0">
            <a:spAutoFit/>
          </a:bodyPr>
          <a:lstStyle/>
          <a:p>
            <a:r>
              <a:rPr lang="en-US" altLang="ja-JP" sz="1200" b="1" smtClean="0"/>
              <a:t>【</a:t>
            </a:r>
            <a:r>
              <a:rPr lang="ja-JP" altLang="en-US" sz="1200" b="1" smtClean="0"/>
              <a:t>各ホストのパラメータ</a:t>
            </a:r>
            <a:r>
              <a:rPr lang="en-US" altLang="ja-JP" sz="1200" b="1" smtClean="0"/>
              <a:t>】</a:t>
            </a:r>
            <a:endParaRPr lang="ja-JP" altLang="en-US" sz="1200" b="1"/>
          </a:p>
        </p:txBody>
      </p:sp>
      <p:graphicFrame>
        <p:nvGraphicFramePr>
          <p:cNvPr id="165" name="表 164"/>
          <p:cNvGraphicFramePr>
            <a:graphicFrameLocks noGrp="1"/>
          </p:cNvGraphicFramePr>
          <p:nvPr>
            <p:extLst>
              <p:ext uri="{D42A27DB-BD31-4B8C-83A1-F6EECF244321}">
                <p14:modId xmlns:p14="http://schemas.microsoft.com/office/powerpoint/2010/main" val="1786820940"/>
              </p:ext>
            </p:extLst>
          </p:nvPr>
        </p:nvGraphicFramePr>
        <p:xfrm>
          <a:off x="259207" y="4725144"/>
          <a:ext cx="8338484" cy="1676400"/>
        </p:xfrm>
        <a:graphic>
          <a:graphicData uri="http://schemas.openxmlformats.org/drawingml/2006/table">
            <a:tbl>
              <a:tblPr firstRow="1" bandRow="1">
                <a:tableStyleId>{912C8C85-51F0-491E-9774-3900AFEF0FD7}</a:tableStyleId>
              </a:tblPr>
              <a:tblGrid>
                <a:gridCol w="1176512">
                  <a:extLst>
                    <a:ext uri="{9D8B030D-6E8A-4147-A177-3AD203B41FA5}">
                      <a16:colId xmlns:a16="http://schemas.microsoft.com/office/drawing/2014/main" val="876623168"/>
                    </a:ext>
                  </a:extLst>
                </a:gridCol>
                <a:gridCol w="1617220">
                  <a:extLst>
                    <a:ext uri="{9D8B030D-6E8A-4147-A177-3AD203B41FA5}">
                      <a16:colId xmlns:a16="http://schemas.microsoft.com/office/drawing/2014/main" val="849810400"/>
                    </a:ext>
                  </a:extLst>
                </a:gridCol>
                <a:gridCol w="1694230">
                  <a:extLst>
                    <a:ext uri="{9D8B030D-6E8A-4147-A177-3AD203B41FA5}">
                      <a16:colId xmlns:a16="http://schemas.microsoft.com/office/drawing/2014/main" val="4265434035"/>
                    </a:ext>
                  </a:extLst>
                </a:gridCol>
                <a:gridCol w="1463199">
                  <a:extLst>
                    <a:ext uri="{9D8B030D-6E8A-4147-A177-3AD203B41FA5}">
                      <a16:colId xmlns:a16="http://schemas.microsoft.com/office/drawing/2014/main" val="998248930"/>
                    </a:ext>
                  </a:extLst>
                </a:gridCol>
                <a:gridCol w="2387323">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A</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password1</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B</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password1</a:t>
                      </a:r>
                      <a:endParaRPr kumimoji="1" lang="ja-JP" altLang="en-US" sz="1600" b="1"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C</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600" b="1" smtClean="0">
                          <a:solidFill>
                            <a:srgbClr val="FF0000"/>
                          </a:solidFill>
                        </a:rPr>
                        <a:t>admin@xxx.com</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D</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admin@xxx.com</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cxnSp>
        <p:nvCxnSpPr>
          <p:cNvPr id="166" name="カギ線コネクタ 165"/>
          <p:cNvCxnSpPr>
            <a:stCxn id="161" idx="1"/>
          </p:cNvCxnSpPr>
          <p:nvPr/>
        </p:nvCxnSpPr>
        <p:spPr bwMode="auto">
          <a:xfrm rot="10800000" flipV="1">
            <a:off x="4867075" y="1893578"/>
            <a:ext cx="1453861" cy="1683082"/>
          </a:xfrm>
          <a:prstGeom prst="bent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正方形/長方形 66"/>
          <p:cNvSpPr/>
          <p:nvPr/>
        </p:nvSpPr>
        <p:spPr bwMode="auto">
          <a:xfrm>
            <a:off x="266219" y="1504469"/>
            <a:ext cx="8608798" cy="2834970"/>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68" name="正方形/長方形 67"/>
          <p:cNvSpPr/>
          <p:nvPr/>
        </p:nvSpPr>
        <p:spPr bwMode="auto">
          <a:xfrm>
            <a:off x="1967009" y="2992236"/>
            <a:ext cx="3046691" cy="1114530"/>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9" name="楕円 68"/>
          <p:cNvSpPr/>
          <p:nvPr/>
        </p:nvSpPr>
        <p:spPr bwMode="auto">
          <a:xfrm>
            <a:off x="2225269" y="3414466"/>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70" name="楕円 69"/>
          <p:cNvSpPr/>
          <p:nvPr/>
        </p:nvSpPr>
        <p:spPr bwMode="auto">
          <a:xfrm>
            <a:off x="3670650" y="3414466"/>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71" name="正方形/長方形 70"/>
          <p:cNvSpPr/>
          <p:nvPr/>
        </p:nvSpPr>
        <p:spPr bwMode="auto">
          <a:xfrm>
            <a:off x="5373750" y="2949972"/>
            <a:ext cx="2966865" cy="1149497"/>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72" name="楕円 71"/>
          <p:cNvSpPr/>
          <p:nvPr/>
        </p:nvSpPr>
        <p:spPr bwMode="auto">
          <a:xfrm>
            <a:off x="5642510" y="3414466"/>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73" name="楕円 72"/>
          <p:cNvSpPr/>
          <p:nvPr/>
        </p:nvSpPr>
        <p:spPr bwMode="auto">
          <a:xfrm>
            <a:off x="6930566" y="3414466"/>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74" name="正方形/長方形 73"/>
          <p:cNvSpPr/>
          <p:nvPr/>
        </p:nvSpPr>
        <p:spPr bwMode="auto">
          <a:xfrm>
            <a:off x="4217242" y="1762177"/>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75" name="正方形/長方形 74"/>
          <p:cNvSpPr/>
          <p:nvPr/>
        </p:nvSpPr>
        <p:spPr bwMode="auto">
          <a:xfrm>
            <a:off x="5959938" y="2813615"/>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76" name="正方形/長方形 75"/>
          <p:cNvSpPr/>
          <p:nvPr/>
        </p:nvSpPr>
        <p:spPr bwMode="auto">
          <a:xfrm>
            <a:off x="2549368" y="2813914"/>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77" name="カギ線コネクタ 76"/>
          <p:cNvCxnSpPr>
            <a:stCxn id="74" idx="2"/>
            <a:endCxn id="76" idx="0"/>
          </p:cNvCxnSpPr>
          <p:nvPr/>
        </p:nvCxnSpPr>
        <p:spPr bwMode="auto">
          <a:xfrm rot="5400000">
            <a:off x="4019391" y="1677758"/>
            <a:ext cx="604437"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8" name="カギ線コネクタ 77"/>
          <p:cNvCxnSpPr>
            <a:stCxn id="74" idx="2"/>
            <a:endCxn id="75" idx="0"/>
          </p:cNvCxnSpPr>
          <p:nvPr/>
        </p:nvCxnSpPr>
        <p:spPr bwMode="auto">
          <a:xfrm rot="16200000" flipH="1">
            <a:off x="5724825" y="1640198"/>
            <a:ext cx="604138"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53" name="グループ化 152"/>
          <p:cNvGrpSpPr/>
          <p:nvPr/>
        </p:nvGrpSpPr>
        <p:grpSpPr>
          <a:xfrm>
            <a:off x="1788800" y="1757467"/>
            <a:ext cx="3040363" cy="307777"/>
            <a:chOff x="284915" y="2481473"/>
            <a:chExt cx="3040363" cy="307777"/>
          </a:xfrm>
        </p:grpSpPr>
        <p:sp>
          <p:nvSpPr>
            <p:cNvPr id="154" name="テキスト ボックス 153"/>
            <p:cNvSpPr txBox="1"/>
            <p:nvPr/>
          </p:nvSpPr>
          <p:spPr>
            <a:xfrm>
              <a:off x="331970" y="2481473"/>
              <a:ext cx="2993308" cy="307777"/>
            </a:xfrm>
            <a:prstGeom prst="rect">
              <a:avLst/>
            </a:prstGeom>
            <a:noFill/>
          </p:spPr>
          <p:txBody>
            <a:bodyPr wrap="square" rtlCol="0">
              <a:spAutoFit/>
            </a:bodyPr>
            <a:lstStyle/>
            <a:p>
              <a:r>
                <a:rPr kumimoji="1" lang="en-US" altLang="ja-JP" sz="1400" b="1" smtClean="0"/>
                <a:t>password : password1</a:t>
              </a:r>
              <a:endParaRPr kumimoji="1" lang="ja-JP" altLang="en-US" sz="1400" b="1"/>
            </a:p>
          </p:txBody>
        </p:sp>
        <p:sp>
          <p:nvSpPr>
            <p:cNvPr id="155" name="角丸四角形 154"/>
            <p:cNvSpPr/>
            <p:nvPr/>
          </p:nvSpPr>
          <p:spPr bwMode="auto">
            <a:xfrm>
              <a:off x="284915" y="2481473"/>
              <a:ext cx="2403042" cy="290917"/>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grpSp>
      <p:grpSp>
        <p:nvGrpSpPr>
          <p:cNvPr id="159" name="グループ化 158"/>
          <p:cNvGrpSpPr/>
          <p:nvPr/>
        </p:nvGrpSpPr>
        <p:grpSpPr>
          <a:xfrm>
            <a:off x="6320936" y="1620640"/>
            <a:ext cx="2077252" cy="545875"/>
            <a:chOff x="7614544" y="3166743"/>
            <a:chExt cx="1634891" cy="319710"/>
          </a:xfrm>
        </p:grpSpPr>
        <p:sp>
          <p:nvSpPr>
            <p:cNvPr id="160" name="Rectangle 6"/>
            <p:cNvSpPr>
              <a:spLocks noChangeArrowheads="1"/>
            </p:cNvSpPr>
            <p:nvPr/>
          </p:nvSpPr>
          <p:spPr bwMode="auto">
            <a:xfrm>
              <a:off x="7702757" y="3203648"/>
              <a:ext cx="1546678" cy="252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altLang="ja-JP" sz="1400" b="1" smtClean="0"/>
                <a:t>server-admin : admin@xxx.com</a:t>
              </a:r>
              <a:endParaRPr lang="ja-JP" altLang="en-US" sz="1400" b="1"/>
            </a:p>
          </p:txBody>
        </p:sp>
        <p:sp>
          <p:nvSpPr>
            <p:cNvPr id="161" name="角丸四角形 160"/>
            <p:cNvSpPr/>
            <p:nvPr/>
          </p:nvSpPr>
          <p:spPr bwMode="auto">
            <a:xfrm>
              <a:off x="7614544" y="3166743"/>
              <a:ext cx="1592205" cy="31971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grpSp>
      <p:cxnSp>
        <p:nvCxnSpPr>
          <p:cNvPr id="97" name="直線矢印コネクタ 96"/>
          <p:cNvCxnSpPr>
            <a:stCxn id="155" idx="2"/>
          </p:cNvCxnSpPr>
          <p:nvPr/>
        </p:nvCxnSpPr>
        <p:spPr bwMode="auto">
          <a:xfrm>
            <a:off x="2990321" y="2048384"/>
            <a:ext cx="2224" cy="780027"/>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 name="グループ化 43"/>
          <p:cNvGrpSpPr/>
          <p:nvPr/>
        </p:nvGrpSpPr>
        <p:grpSpPr>
          <a:xfrm>
            <a:off x="179390" y="1504581"/>
            <a:ext cx="1547017" cy="2820344"/>
            <a:chOff x="200382" y="1492732"/>
            <a:chExt cx="1547017" cy="2820344"/>
          </a:xfrm>
        </p:grpSpPr>
        <p:sp>
          <p:nvSpPr>
            <p:cNvPr id="45" name="正方形/長方形 44"/>
            <p:cNvSpPr/>
            <p:nvPr/>
          </p:nvSpPr>
          <p:spPr bwMode="auto">
            <a:xfrm>
              <a:off x="290282" y="1492732"/>
              <a:ext cx="1409374" cy="282034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 name="テキスト ボックス 45"/>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47" name="グループ化 46"/>
            <p:cNvGrpSpPr/>
            <p:nvPr/>
          </p:nvGrpSpPr>
          <p:grpSpPr>
            <a:xfrm>
              <a:off x="396673" y="1923797"/>
              <a:ext cx="1350726" cy="336308"/>
              <a:chOff x="475107" y="1703587"/>
              <a:chExt cx="1207164" cy="276266"/>
            </a:xfrm>
          </p:grpSpPr>
          <p:sp>
            <p:nvSpPr>
              <p:cNvPr id="55" name="正方形/長方形 54"/>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56" name="テキスト ボックス 55"/>
              <p:cNvSpPr txBox="1"/>
              <p:nvPr/>
            </p:nvSpPr>
            <p:spPr>
              <a:xfrm>
                <a:off x="490684" y="1752308"/>
                <a:ext cx="1191587" cy="227545"/>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48" name="グループ化 47"/>
            <p:cNvGrpSpPr/>
            <p:nvPr/>
          </p:nvGrpSpPr>
          <p:grpSpPr>
            <a:xfrm>
              <a:off x="376726" y="2392012"/>
              <a:ext cx="1334804" cy="311902"/>
              <a:chOff x="403159" y="2693086"/>
              <a:chExt cx="1334804" cy="311902"/>
            </a:xfrm>
          </p:grpSpPr>
          <p:cxnSp>
            <p:nvCxnSpPr>
              <p:cNvPr id="52" name="直線矢印コネクタ 51"/>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テキスト ボックス 52"/>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54" name="テキスト ボックス 53"/>
              <p:cNvSpPr txBox="1"/>
              <p:nvPr/>
            </p:nvSpPr>
            <p:spPr>
              <a:xfrm>
                <a:off x="1364591"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nvGrpSpPr>
            <p:cNvPr id="49" name="グループ化 48"/>
            <p:cNvGrpSpPr/>
            <p:nvPr/>
          </p:nvGrpSpPr>
          <p:grpSpPr>
            <a:xfrm>
              <a:off x="347068" y="2934921"/>
              <a:ext cx="1379736" cy="328954"/>
              <a:chOff x="3159281" y="1563736"/>
              <a:chExt cx="1379736" cy="328954"/>
            </a:xfrm>
          </p:grpSpPr>
          <p:sp>
            <p:nvSpPr>
              <p:cNvPr id="50" name="テキスト ボックス 49"/>
              <p:cNvSpPr txBox="1"/>
              <p:nvPr/>
            </p:nvSpPr>
            <p:spPr>
              <a:xfrm>
                <a:off x="3159281" y="1584913"/>
                <a:ext cx="1379736" cy="307777"/>
              </a:xfrm>
              <a:prstGeom prst="rect">
                <a:avLst/>
              </a:prstGeom>
              <a:noFill/>
            </p:spPr>
            <p:txBody>
              <a:bodyPr wrap="square" rtlCol="0">
                <a:spAutoFit/>
              </a:bodyPr>
              <a:lstStyle/>
              <a:p>
                <a:r>
                  <a:rPr kumimoji="1" lang="ja-JP" altLang="en-US" sz="1200" b="1" smtClean="0"/>
                  <a:t>パラメータ</a:t>
                </a:r>
                <a:r>
                  <a:rPr kumimoji="1" lang="en-US" altLang="ja-JP" sz="1400" b="1" smtClean="0"/>
                  <a:t> : </a:t>
                </a:r>
                <a:r>
                  <a:rPr kumimoji="1" lang="ja-JP" altLang="en-US" sz="1400" b="1" smtClean="0"/>
                  <a:t>値</a:t>
                </a:r>
                <a:endParaRPr kumimoji="1" lang="ja-JP" altLang="en-US" sz="1400" b="1"/>
              </a:p>
            </p:txBody>
          </p:sp>
          <p:sp>
            <p:nvSpPr>
              <p:cNvPr id="51" name="角丸四角形 50"/>
              <p:cNvSpPr/>
              <p:nvPr/>
            </p:nvSpPr>
            <p:spPr bwMode="auto">
              <a:xfrm>
                <a:off x="3169083" y="1563736"/>
                <a:ext cx="1291540" cy="316056"/>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smtClean="0">
                  <a:latin typeface="+mn-ea"/>
                </a:endParaRPr>
              </a:p>
            </p:txBody>
          </p:sp>
        </p:grpSp>
      </p:grpSp>
      <p:cxnSp>
        <p:nvCxnSpPr>
          <p:cNvPr id="57" name="直線矢印コネクタ 56"/>
          <p:cNvCxnSpPr>
            <a:stCxn id="161" idx="2"/>
          </p:cNvCxnSpPr>
          <p:nvPr/>
        </p:nvCxnSpPr>
        <p:spPr bwMode="auto">
          <a:xfrm>
            <a:off x="7332443" y="2166515"/>
            <a:ext cx="0" cy="655264"/>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30814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473"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b="1" dirty="0" smtClean="0">
                <a:solidFill>
                  <a:srgbClr val="FF0000"/>
                </a:solidFill>
              </a:rPr>
              <a:t>各ホスト</a:t>
            </a:r>
            <a:r>
              <a:rPr lang="ja-JP" altLang="en-US" sz="1800" dirty="0"/>
              <a:t>に</a:t>
            </a:r>
            <a:r>
              <a:rPr lang="ja-JP" altLang="en-US" sz="1800" dirty="0" smtClean="0"/>
              <a:t>対して個別にパラメータ</a:t>
            </a:r>
            <a:r>
              <a:rPr lang="ja-JP" altLang="en-US" sz="1800" dirty="0"/>
              <a:t>を</a:t>
            </a:r>
            <a:r>
              <a:rPr lang="ja-JP" altLang="en-US" sz="1800" dirty="0" smtClean="0"/>
              <a:t>設定します。</a:t>
            </a:r>
            <a:endParaRPr lang="ja-JP" altLang="en-US" sz="1800" dirty="0"/>
          </a:p>
        </p:txBody>
      </p:sp>
      <p:sp>
        <p:nvSpPr>
          <p:cNvPr id="2" name="タイトル 1"/>
          <p:cNvSpPr>
            <a:spLocks noGrp="1"/>
          </p:cNvSpPr>
          <p:nvPr>
            <p:ph type="title"/>
          </p:nvPr>
        </p:nvSpPr>
        <p:spPr/>
        <p:txBody>
          <a:bodyPr/>
          <a:lstStyle/>
          <a:p>
            <a:r>
              <a:rPr lang="en-US" altLang="ja-JP" dirty="0" smtClean="0">
                <a:latin typeface="+mn-ea"/>
              </a:rPr>
              <a:t>2.5 </a:t>
            </a:r>
            <a:r>
              <a:rPr lang="ja-JP" altLang="en-US" dirty="0">
                <a:latin typeface="+mn-ea"/>
              </a:rPr>
              <a:t>ホストグループの</a:t>
            </a:r>
            <a:r>
              <a:rPr lang="ja-JP" altLang="en-US" dirty="0" smtClean="0">
                <a:latin typeface="+mn-ea"/>
              </a:rPr>
              <a:t>利用例</a:t>
            </a:r>
            <a:r>
              <a:rPr lang="ja-JP" altLang="en-US" dirty="0">
                <a:latin typeface="+mn-ea"/>
              </a:rPr>
              <a:t>（</a:t>
            </a:r>
            <a:r>
              <a:rPr lang="en-US" altLang="ja-JP" dirty="0" smtClean="0">
                <a:latin typeface="+mn-ea"/>
              </a:rPr>
              <a:t>4/4</a:t>
            </a:r>
            <a:r>
              <a:rPr lang="ja-JP" altLang="en-US" dirty="0" smtClean="0">
                <a:latin typeface="+mn-ea"/>
              </a:rPr>
              <a:t>）</a:t>
            </a:r>
            <a:endParaRPr lang="en-US" altLang="ja-JP" dirty="0">
              <a:latin typeface="+mn-ea"/>
            </a:endParaRPr>
          </a:p>
        </p:txBody>
      </p:sp>
      <p:sp>
        <p:nvSpPr>
          <p:cNvPr id="92" name="テキスト ボックス 91"/>
          <p:cNvSpPr txBox="1"/>
          <p:nvPr/>
        </p:nvSpPr>
        <p:spPr>
          <a:xfrm>
            <a:off x="89831" y="4467136"/>
            <a:ext cx="2091496" cy="276999"/>
          </a:xfrm>
          <a:prstGeom prst="rect">
            <a:avLst/>
          </a:prstGeom>
          <a:noFill/>
        </p:spPr>
        <p:txBody>
          <a:bodyPr wrap="square" rtlCol="0">
            <a:spAutoFit/>
          </a:bodyPr>
          <a:lstStyle/>
          <a:p>
            <a:r>
              <a:rPr lang="en-US" altLang="ja-JP" sz="1200" b="1" smtClean="0"/>
              <a:t>【</a:t>
            </a:r>
            <a:r>
              <a:rPr lang="ja-JP" altLang="en-US" sz="1200" b="1" smtClean="0"/>
              <a:t>各ホストのパラメータ</a:t>
            </a:r>
            <a:r>
              <a:rPr lang="en-US" altLang="ja-JP" sz="1200" b="1" smtClean="0"/>
              <a:t>】</a:t>
            </a:r>
            <a:endParaRPr lang="ja-JP" altLang="en-US" sz="1200" b="1"/>
          </a:p>
        </p:txBody>
      </p:sp>
      <p:cxnSp>
        <p:nvCxnSpPr>
          <p:cNvPr id="56" name="カギ線コネクタ 55"/>
          <p:cNvCxnSpPr/>
          <p:nvPr/>
        </p:nvCxnSpPr>
        <p:spPr bwMode="auto">
          <a:xfrm rot="10800000" flipV="1">
            <a:off x="5880398" y="2105261"/>
            <a:ext cx="1688669" cy="1796164"/>
          </a:xfrm>
          <a:prstGeom prst="bent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正方形/長方形 56"/>
          <p:cNvSpPr/>
          <p:nvPr/>
        </p:nvSpPr>
        <p:spPr bwMode="auto">
          <a:xfrm>
            <a:off x="243742" y="1321891"/>
            <a:ext cx="8608798" cy="2957748"/>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59" name="正方形/長方形 58"/>
          <p:cNvSpPr/>
          <p:nvPr/>
        </p:nvSpPr>
        <p:spPr bwMode="auto">
          <a:xfrm>
            <a:off x="1923067" y="2444893"/>
            <a:ext cx="3046691" cy="1119069"/>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0" name="楕円 59"/>
          <p:cNvSpPr/>
          <p:nvPr/>
        </p:nvSpPr>
        <p:spPr bwMode="auto">
          <a:xfrm>
            <a:off x="2181327" y="2909327"/>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61" name="楕円 60"/>
          <p:cNvSpPr/>
          <p:nvPr/>
        </p:nvSpPr>
        <p:spPr bwMode="auto">
          <a:xfrm>
            <a:off x="3588608" y="2909327"/>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66" name="正方形/長方形 65"/>
          <p:cNvSpPr/>
          <p:nvPr/>
        </p:nvSpPr>
        <p:spPr bwMode="auto">
          <a:xfrm>
            <a:off x="5329808" y="2402629"/>
            <a:ext cx="2966865" cy="1161333"/>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7" name="楕円 66"/>
          <p:cNvSpPr/>
          <p:nvPr/>
        </p:nvSpPr>
        <p:spPr bwMode="auto">
          <a:xfrm>
            <a:off x="5598568" y="2909327"/>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68" name="楕円 67"/>
          <p:cNvSpPr/>
          <p:nvPr/>
        </p:nvSpPr>
        <p:spPr bwMode="auto">
          <a:xfrm>
            <a:off x="6886624" y="2909327"/>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69" name="正方形/長方形 68"/>
          <p:cNvSpPr/>
          <p:nvPr/>
        </p:nvSpPr>
        <p:spPr bwMode="auto">
          <a:xfrm>
            <a:off x="4173300" y="1481375"/>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74" name="正方形/長方形 73"/>
          <p:cNvSpPr/>
          <p:nvPr/>
        </p:nvSpPr>
        <p:spPr bwMode="auto">
          <a:xfrm>
            <a:off x="5915996" y="2266272"/>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75" name="正方形/長方形 74"/>
          <p:cNvSpPr/>
          <p:nvPr/>
        </p:nvSpPr>
        <p:spPr bwMode="auto">
          <a:xfrm>
            <a:off x="2505426" y="2266571"/>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76" name="カギ線コネクタ 75"/>
          <p:cNvCxnSpPr>
            <a:stCxn id="69" idx="2"/>
            <a:endCxn id="75" idx="0"/>
          </p:cNvCxnSpPr>
          <p:nvPr/>
        </p:nvCxnSpPr>
        <p:spPr bwMode="auto">
          <a:xfrm rot="5400000">
            <a:off x="4108719" y="1263686"/>
            <a:ext cx="337896"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7" name="カギ線コネクタ 76"/>
          <p:cNvCxnSpPr>
            <a:stCxn id="69" idx="2"/>
            <a:endCxn id="74" idx="0"/>
          </p:cNvCxnSpPr>
          <p:nvPr/>
        </p:nvCxnSpPr>
        <p:spPr bwMode="auto">
          <a:xfrm rot="16200000" flipH="1">
            <a:off x="5814154" y="1226125"/>
            <a:ext cx="337597"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 name="グループ化 7"/>
          <p:cNvGrpSpPr/>
          <p:nvPr/>
        </p:nvGrpSpPr>
        <p:grpSpPr>
          <a:xfrm>
            <a:off x="1850552" y="3878996"/>
            <a:ext cx="1795582" cy="286426"/>
            <a:chOff x="1911315" y="4040746"/>
            <a:chExt cx="1795582" cy="286426"/>
          </a:xfrm>
        </p:grpSpPr>
        <p:sp>
          <p:nvSpPr>
            <p:cNvPr id="63" name="テキスト ボックス 62"/>
            <p:cNvSpPr txBox="1"/>
            <p:nvPr/>
          </p:nvSpPr>
          <p:spPr>
            <a:xfrm>
              <a:off x="1924360" y="4050173"/>
              <a:ext cx="1782537" cy="276999"/>
            </a:xfrm>
            <a:prstGeom prst="rect">
              <a:avLst/>
            </a:prstGeom>
            <a:noFill/>
          </p:spPr>
          <p:txBody>
            <a:bodyPr wrap="square" rtlCol="0">
              <a:spAutoFit/>
            </a:bodyPr>
            <a:lstStyle/>
            <a:p>
              <a:r>
                <a:rPr kumimoji="1" lang="en-US" altLang="ja-JP" sz="1200" b="1" smtClean="0"/>
                <a:t>hostname : </a:t>
              </a:r>
              <a:r>
                <a:rPr lang="en-US" altLang="ja-JP" sz="1200" b="1" smtClean="0"/>
                <a:t>host-A</a:t>
              </a:r>
              <a:endParaRPr kumimoji="1" lang="ja-JP" altLang="en-US" sz="1200" b="1"/>
            </a:p>
          </p:txBody>
        </p:sp>
        <p:sp>
          <p:nvSpPr>
            <p:cNvPr id="64" name="角丸四角形 63"/>
            <p:cNvSpPr/>
            <p:nvPr/>
          </p:nvSpPr>
          <p:spPr bwMode="auto">
            <a:xfrm>
              <a:off x="1911315" y="4040746"/>
              <a:ext cx="1659912" cy="26790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104" name="グループ化 103"/>
          <p:cNvGrpSpPr/>
          <p:nvPr/>
        </p:nvGrpSpPr>
        <p:grpSpPr>
          <a:xfrm>
            <a:off x="3600750" y="3876437"/>
            <a:ext cx="1775589" cy="464356"/>
            <a:chOff x="1901090" y="4037265"/>
            <a:chExt cx="1558104" cy="464356"/>
          </a:xfrm>
        </p:grpSpPr>
        <p:sp>
          <p:nvSpPr>
            <p:cNvPr id="105" name="テキスト ボックス 104"/>
            <p:cNvSpPr txBox="1"/>
            <p:nvPr/>
          </p:nvSpPr>
          <p:spPr>
            <a:xfrm>
              <a:off x="1901090" y="4039956"/>
              <a:ext cx="1558104" cy="461665"/>
            </a:xfrm>
            <a:prstGeom prst="rect">
              <a:avLst/>
            </a:prstGeom>
            <a:noFill/>
          </p:spPr>
          <p:txBody>
            <a:bodyPr wrap="square" rtlCol="0">
              <a:spAutoFit/>
            </a:bodyPr>
            <a:lstStyle/>
            <a:p>
              <a:r>
                <a:rPr kumimoji="1" lang="en-US" altLang="ja-JP" sz="1200" b="1" smtClean="0"/>
                <a:t>hostname : </a:t>
              </a:r>
              <a:r>
                <a:rPr lang="en-US" altLang="ja-JP" sz="1200" b="1" smtClean="0"/>
                <a:t>host-B</a:t>
              </a:r>
              <a:endParaRPr kumimoji="1" lang="ja-JP" altLang="en-US" sz="1200" b="1"/>
            </a:p>
          </p:txBody>
        </p:sp>
        <p:sp>
          <p:nvSpPr>
            <p:cNvPr id="106" name="角丸四角形 105"/>
            <p:cNvSpPr/>
            <p:nvPr/>
          </p:nvSpPr>
          <p:spPr bwMode="auto">
            <a:xfrm>
              <a:off x="1911315" y="4037265"/>
              <a:ext cx="1433311" cy="271382"/>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107" name="グループ化 106"/>
          <p:cNvGrpSpPr/>
          <p:nvPr/>
        </p:nvGrpSpPr>
        <p:grpSpPr>
          <a:xfrm>
            <a:off x="7140456" y="3867615"/>
            <a:ext cx="1712084" cy="288380"/>
            <a:chOff x="1895432" y="4028443"/>
            <a:chExt cx="1712084" cy="288380"/>
          </a:xfrm>
        </p:grpSpPr>
        <p:sp>
          <p:nvSpPr>
            <p:cNvPr id="108" name="テキスト ボックス 107"/>
            <p:cNvSpPr txBox="1"/>
            <p:nvPr/>
          </p:nvSpPr>
          <p:spPr>
            <a:xfrm>
              <a:off x="1895432" y="4039824"/>
              <a:ext cx="1712084" cy="276999"/>
            </a:xfrm>
            <a:prstGeom prst="rect">
              <a:avLst/>
            </a:prstGeom>
            <a:noFill/>
          </p:spPr>
          <p:txBody>
            <a:bodyPr wrap="square" rtlCol="0">
              <a:spAutoFit/>
            </a:bodyPr>
            <a:lstStyle/>
            <a:p>
              <a:r>
                <a:rPr kumimoji="1" lang="en-US" altLang="ja-JP" sz="1200" b="1" smtClean="0"/>
                <a:t>hostname : </a:t>
              </a:r>
              <a:r>
                <a:rPr lang="en-US" altLang="ja-JP" sz="1200" b="1" smtClean="0"/>
                <a:t>host-D</a:t>
              </a:r>
              <a:endParaRPr kumimoji="1" lang="ja-JP" altLang="en-US" sz="1200" b="1"/>
            </a:p>
          </p:txBody>
        </p:sp>
        <p:sp>
          <p:nvSpPr>
            <p:cNvPr id="109" name="角丸四角形 108"/>
            <p:cNvSpPr/>
            <p:nvPr/>
          </p:nvSpPr>
          <p:spPr bwMode="auto">
            <a:xfrm>
              <a:off x="1911314" y="4028443"/>
              <a:ext cx="1658461" cy="280203"/>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110" name="グループ化 109"/>
          <p:cNvGrpSpPr/>
          <p:nvPr/>
        </p:nvGrpSpPr>
        <p:grpSpPr>
          <a:xfrm>
            <a:off x="5321140" y="3867615"/>
            <a:ext cx="2020372" cy="295869"/>
            <a:chOff x="1911315" y="4028443"/>
            <a:chExt cx="1868126" cy="295869"/>
          </a:xfrm>
        </p:grpSpPr>
        <p:sp>
          <p:nvSpPr>
            <p:cNvPr id="111" name="テキスト ボックス 110"/>
            <p:cNvSpPr txBox="1"/>
            <p:nvPr/>
          </p:nvSpPr>
          <p:spPr>
            <a:xfrm>
              <a:off x="1932874" y="4047313"/>
              <a:ext cx="1846567" cy="276999"/>
            </a:xfrm>
            <a:prstGeom prst="rect">
              <a:avLst/>
            </a:prstGeom>
            <a:noFill/>
          </p:spPr>
          <p:txBody>
            <a:bodyPr wrap="square" rtlCol="0">
              <a:spAutoFit/>
            </a:bodyPr>
            <a:lstStyle/>
            <a:p>
              <a:r>
                <a:rPr kumimoji="1" lang="en-US" altLang="ja-JP" sz="1200" b="1" smtClean="0"/>
                <a:t>hostname : </a:t>
              </a:r>
              <a:r>
                <a:rPr lang="en-US" altLang="ja-JP" sz="1200" b="1" smtClean="0"/>
                <a:t>host-C</a:t>
              </a:r>
              <a:endParaRPr kumimoji="1" lang="ja-JP" altLang="en-US" sz="1200" b="1"/>
            </a:p>
          </p:txBody>
        </p:sp>
        <p:sp>
          <p:nvSpPr>
            <p:cNvPr id="112" name="角丸四角形 111"/>
            <p:cNvSpPr/>
            <p:nvPr/>
          </p:nvSpPr>
          <p:spPr bwMode="auto">
            <a:xfrm>
              <a:off x="1911315" y="4028443"/>
              <a:ext cx="1556162" cy="280203"/>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cxnSp>
        <p:nvCxnSpPr>
          <p:cNvPr id="10" name="直線矢印コネクタ 9"/>
          <p:cNvCxnSpPr>
            <a:endCxn id="60" idx="4"/>
          </p:cNvCxnSpPr>
          <p:nvPr/>
        </p:nvCxnSpPr>
        <p:spPr bwMode="auto">
          <a:xfrm flipV="1">
            <a:off x="2728521" y="3388010"/>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3" name="直線矢印コネクタ 112"/>
          <p:cNvCxnSpPr/>
          <p:nvPr/>
        </p:nvCxnSpPr>
        <p:spPr bwMode="auto">
          <a:xfrm flipV="1">
            <a:off x="4223489" y="3349254"/>
            <a:ext cx="0" cy="487865"/>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4" name="直線矢印コネクタ 113"/>
          <p:cNvCxnSpPr/>
          <p:nvPr/>
        </p:nvCxnSpPr>
        <p:spPr bwMode="auto">
          <a:xfrm flipV="1">
            <a:off x="6139792" y="3410737"/>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5" name="直線矢印コネクタ 114"/>
          <p:cNvCxnSpPr/>
          <p:nvPr/>
        </p:nvCxnSpPr>
        <p:spPr bwMode="auto">
          <a:xfrm flipV="1">
            <a:off x="7564962" y="3388010"/>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8" name="グループ化 47"/>
          <p:cNvGrpSpPr/>
          <p:nvPr/>
        </p:nvGrpSpPr>
        <p:grpSpPr>
          <a:xfrm>
            <a:off x="145228" y="1322724"/>
            <a:ext cx="1547017" cy="2956914"/>
            <a:chOff x="200382" y="1492732"/>
            <a:chExt cx="1547017" cy="2956914"/>
          </a:xfrm>
        </p:grpSpPr>
        <p:sp>
          <p:nvSpPr>
            <p:cNvPr id="49" name="正方形/長方形 48"/>
            <p:cNvSpPr/>
            <p:nvPr/>
          </p:nvSpPr>
          <p:spPr bwMode="auto">
            <a:xfrm>
              <a:off x="290282" y="1492732"/>
              <a:ext cx="1409374" cy="295691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テキスト ボックス 49"/>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51" name="グループ化 50"/>
            <p:cNvGrpSpPr/>
            <p:nvPr/>
          </p:nvGrpSpPr>
          <p:grpSpPr>
            <a:xfrm>
              <a:off x="396673" y="1923797"/>
              <a:ext cx="1350726" cy="336308"/>
              <a:chOff x="475107" y="1703587"/>
              <a:chExt cx="1207164" cy="276266"/>
            </a:xfrm>
          </p:grpSpPr>
          <p:sp>
            <p:nvSpPr>
              <p:cNvPr id="70" name="正方形/長方形 69"/>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71" name="テキスト ボックス 70"/>
              <p:cNvSpPr txBox="1"/>
              <p:nvPr/>
            </p:nvSpPr>
            <p:spPr>
              <a:xfrm>
                <a:off x="490684" y="1752308"/>
                <a:ext cx="1191587" cy="227545"/>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52" name="グループ化 51"/>
            <p:cNvGrpSpPr/>
            <p:nvPr/>
          </p:nvGrpSpPr>
          <p:grpSpPr>
            <a:xfrm>
              <a:off x="376726" y="2392012"/>
              <a:ext cx="1334804" cy="311902"/>
              <a:chOff x="403159" y="2693086"/>
              <a:chExt cx="1334804" cy="311902"/>
            </a:xfrm>
          </p:grpSpPr>
          <p:cxnSp>
            <p:nvCxnSpPr>
              <p:cNvPr id="58" name="直線矢印コネクタ 57"/>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2" name="テキスト ボックス 61"/>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65" name="テキスト ボックス 64"/>
              <p:cNvSpPr txBox="1"/>
              <p:nvPr/>
            </p:nvSpPr>
            <p:spPr>
              <a:xfrm>
                <a:off x="1364591"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nvGrpSpPr>
            <p:cNvPr id="53" name="グループ化 52"/>
            <p:cNvGrpSpPr/>
            <p:nvPr/>
          </p:nvGrpSpPr>
          <p:grpSpPr>
            <a:xfrm>
              <a:off x="347068" y="2934921"/>
              <a:ext cx="1379736" cy="328954"/>
              <a:chOff x="3159281" y="1563736"/>
              <a:chExt cx="1379736" cy="328954"/>
            </a:xfrm>
          </p:grpSpPr>
          <p:sp>
            <p:nvSpPr>
              <p:cNvPr id="54" name="テキスト ボックス 53"/>
              <p:cNvSpPr txBox="1"/>
              <p:nvPr/>
            </p:nvSpPr>
            <p:spPr>
              <a:xfrm>
                <a:off x="3159281" y="1584913"/>
                <a:ext cx="1379736" cy="307777"/>
              </a:xfrm>
              <a:prstGeom prst="rect">
                <a:avLst/>
              </a:prstGeom>
              <a:noFill/>
            </p:spPr>
            <p:txBody>
              <a:bodyPr wrap="square" rtlCol="0">
                <a:spAutoFit/>
              </a:bodyPr>
              <a:lstStyle/>
              <a:p>
                <a:r>
                  <a:rPr kumimoji="1" lang="ja-JP" altLang="en-US" sz="1200" b="1" smtClean="0"/>
                  <a:t>パラメータ</a:t>
                </a:r>
                <a:r>
                  <a:rPr kumimoji="1" lang="en-US" altLang="ja-JP" sz="1400" b="1" smtClean="0"/>
                  <a:t> : </a:t>
                </a:r>
                <a:r>
                  <a:rPr kumimoji="1" lang="ja-JP" altLang="en-US" sz="1400" b="1" smtClean="0"/>
                  <a:t>値</a:t>
                </a:r>
                <a:endParaRPr kumimoji="1" lang="ja-JP" altLang="en-US" sz="1400" b="1"/>
              </a:p>
            </p:txBody>
          </p:sp>
          <p:sp>
            <p:nvSpPr>
              <p:cNvPr id="55" name="角丸四角形 54"/>
              <p:cNvSpPr/>
              <p:nvPr/>
            </p:nvSpPr>
            <p:spPr bwMode="auto">
              <a:xfrm>
                <a:off x="3159656" y="1563736"/>
                <a:ext cx="1291540" cy="316056"/>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smtClean="0">
                  <a:latin typeface="+mn-ea"/>
                </a:endParaRPr>
              </a:p>
            </p:txBody>
          </p:sp>
        </p:grpSp>
      </p:grpSp>
      <p:graphicFrame>
        <p:nvGraphicFramePr>
          <p:cNvPr id="72" name="表 71"/>
          <p:cNvGraphicFramePr>
            <a:graphicFrameLocks noGrp="1"/>
          </p:cNvGraphicFramePr>
          <p:nvPr>
            <p:extLst>
              <p:ext uri="{D42A27DB-BD31-4B8C-83A1-F6EECF244321}">
                <p14:modId xmlns:p14="http://schemas.microsoft.com/office/powerpoint/2010/main" val="7165534"/>
              </p:ext>
            </p:extLst>
          </p:nvPr>
        </p:nvGraphicFramePr>
        <p:xfrm>
          <a:off x="291914" y="4717824"/>
          <a:ext cx="8228991" cy="1676400"/>
        </p:xfrm>
        <a:graphic>
          <a:graphicData uri="http://schemas.openxmlformats.org/drawingml/2006/table">
            <a:tbl>
              <a:tblPr firstRow="1" bandRow="1">
                <a:tableStyleId>{912C8C85-51F0-491E-9774-3900AFEF0FD7}</a:tableStyleId>
              </a:tblPr>
              <a:tblGrid>
                <a:gridCol w="1161063">
                  <a:extLst>
                    <a:ext uri="{9D8B030D-6E8A-4147-A177-3AD203B41FA5}">
                      <a16:colId xmlns:a16="http://schemas.microsoft.com/office/drawing/2014/main" val="876623168"/>
                    </a:ext>
                  </a:extLst>
                </a:gridCol>
                <a:gridCol w="1595984">
                  <a:extLst>
                    <a:ext uri="{9D8B030D-6E8A-4147-A177-3AD203B41FA5}">
                      <a16:colId xmlns:a16="http://schemas.microsoft.com/office/drawing/2014/main" val="849810400"/>
                    </a:ext>
                  </a:extLst>
                </a:gridCol>
                <a:gridCol w="1671983">
                  <a:extLst>
                    <a:ext uri="{9D8B030D-6E8A-4147-A177-3AD203B41FA5}">
                      <a16:colId xmlns:a16="http://schemas.microsoft.com/office/drawing/2014/main" val="4265434035"/>
                    </a:ext>
                  </a:extLst>
                </a:gridCol>
                <a:gridCol w="1531669">
                  <a:extLst>
                    <a:ext uri="{9D8B030D-6E8A-4147-A177-3AD203B41FA5}">
                      <a16:colId xmlns:a16="http://schemas.microsoft.com/office/drawing/2014/main" val="998248930"/>
                    </a:ext>
                  </a:extLst>
                </a:gridCol>
                <a:gridCol w="2268292">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t>ホスト</a:t>
                      </a:r>
                      <a:r>
                        <a:rPr kumimoji="1" lang="en-US" altLang="ja-JP" sz="1600" b="1" smtClean="0"/>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b="1" smtClean="0">
                          <a:solidFill>
                            <a:srgbClr val="FF0000"/>
                          </a:solidFill>
                        </a:rPr>
                        <a:t>host-A</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0" smtClean="0">
                          <a:solidFill>
                            <a:schemeClr val="tx1"/>
                          </a:solidFill>
                        </a:rPr>
                        <a:t>password1</a:t>
                      </a:r>
                      <a:endParaRPr kumimoji="1" lang="ja-JP" alt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t>ホスト</a:t>
                      </a:r>
                      <a:r>
                        <a:rPr kumimoji="1" lang="en-US" altLang="ja-JP" sz="1600" b="1" smtClean="0"/>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host-B</a:t>
                      </a:r>
                      <a:endParaRPr kumimoji="1" lang="ja-JP" altLang="en-US" sz="1600" b="1"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smtClean="0">
                          <a:solidFill>
                            <a:schemeClr val="tx1"/>
                          </a:solidFill>
                        </a:rPr>
                        <a:t>password1</a:t>
                      </a:r>
                      <a:endParaRPr kumimoji="1" lang="ja-JP" altLang="en-US" sz="1600" b="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t>ホスト</a:t>
                      </a:r>
                      <a:r>
                        <a:rPr kumimoji="1" lang="en-US" altLang="ja-JP" sz="1600" b="1" smtClean="0"/>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host-C</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600" b="0" smtClean="0">
                          <a:solidFill>
                            <a:schemeClr val="tx1"/>
                          </a:solidFill>
                        </a:rPr>
                        <a:t>admin@xxx.com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t>ホスト</a:t>
                      </a:r>
                      <a:r>
                        <a:rPr kumimoji="1" lang="en-US" altLang="ja-JP" sz="1600" b="1" smtClean="0"/>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host-D</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0" smtClean="0">
                          <a:solidFill>
                            <a:schemeClr val="tx1"/>
                          </a:solidFill>
                        </a:rPr>
                        <a:t>admin@xxx.com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029006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メニュー作成</a:t>
            </a:r>
            <a:r>
              <a:rPr lang="ja-JP" altLang="en-US" dirty="0"/>
              <a:t>機能</a:t>
            </a:r>
            <a:endParaRPr kumimoji="1" lang="ja-JP" altLang="en-US" dirty="0"/>
          </a:p>
        </p:txBody>
      </p:sp>
    </p:spTree>
    <p:extLst>
      <p:ext uri="{BB962C8B-B14F-4D97-AF65-F5344CB8AC3E}">
        <p14:creationId xmlns:p14="http://schemas.microsoft.com/office/powerpoint/2010/main" val="1999421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b="21035"/>
          <a:stretch/>
        </p:blipFill>
        <p:spPr>
          <a:xfrm>
            <a:off x="195189" y="1378737"/>
            <a:ext cx="1705213" cy="3490423"/>
          </a:xfrm>
          <a:prstGeom prst="rect">
            <a:avLst/>
          </a:prstGeom>
        </p:spPr>
      </p:pic>
      <p:sp>
        <p:nvSpPr>
          <p:cNvPr id="2" name="タイトル 1"/>
          <p:cNvSpPr>
            <a:spLocks noGrp="1"/>
          </p:cNvSpPr>
          <p:nvPr>
            <p:ph type="title"/>
          </p:nvPr>
        </p:nvSpPr>
        <p:spPr>
          <a:xfrm>
            <a:off x="179513" y="116540"/>
            <a:ext cx="8784000" cy="468000"/>
          </a:xfrm>
        </p:spPr>
        <p:txBody>
          <a:bodyPr/>
          <a:lstStyle/>
          <a:p>
            <a:r>
              <a:rPr lang="en-US" altLang="ja-JP" dirty="0"/>
              <a:t>3.1 </a:t>
            </a:r>
            <a:r>
              <a:rPr lang="ja-JP" altLang="en-US" dirty="0">
                <a:latin typeface="+mn-ea"/>
              </a:rPr>
              <a:t>メニュー概要</a:t>
            </a:r>
            <a:endParaRPr lang="en-US" altLang="ja-JP" dirty="0"/>
          </a:p>
        </p:txBody>
      </p:sp>
      <p:sp>
        <p:nvSpPr>
          <p:cNvPr id="5" name="コンテンツ プレースホルダー 4"/>
          <p:cNvSpPr>
            <a:spLocks noGrp="1"/>
          </p:cNvSpPr>
          <p:nvPr>
            <p:ph sz="quarter" idx="10"/>
          </p:nvPr>
        </p:nvSpPr>
        <p:spPr>
          <a:xfrm>
            <a:off x="167546" y="780585"/>
            <a:ext cx="6624920" cy="355972"/>
          </a:xfrm>
        </p:spPr>
        <p:txBody>
          <a:bodyPr>
            <a:normAutofit lnSpcReduction="10000"/>
          </a:bodyPr>
          <a:lstStyle/>
          <a:p>
            <a:pPr>
              <a:buFont typeface="Wingdings" panose="05000000000000000000" pitchFamily="2" charset="2"/>
              <a:buChar char="l"/>
            </a:pPr>
            <a:r>
              <a:rPr lang="ja-JP" altLang="en-US" sz="1800" dirty="0" smtClean="0"/>
              <a:t>「メニュー作成」メニューグループの</a:t>
            </a:r>
            <a:r>
              <a:rPr lang="ja-JP" altLang="en-US" sz="1800" dirty="0"/>
              <a:t>主なメニュー</a:t>
            </a:r>
            <a:endParaRPr lang="en-US" altLang="ja-JP" sz="1800" dirty="0"/>
          </a:p>
        </p:txBody>
      </p:sp>
      <p:sp>
        <p:nvSpPr>
          <p:cNvPr id="8" name="テキスト ボックス 7"/>
          <p:cNvSpPr txBox="1"/>
          <p:nvPr/>
        </p:nvSpPr>
        <p:spPr>
          <a:xfrm>
            <a:off x="2458611" y="1143945"/>
            <a:ext cx="4896600" cy="553998"/>
          </a:xfrm>
          <a:prstGeom prst="rect">
            <a:avLst/>
          </a:prstGeom>
          <a:noFill/>
        </p:spPr>
        <p:txBody>
          <a:bodyPr wrap="square" rtlCol="0">
            <a:spAutoFit/>
          </a:bodyPr>
          <a:lstStyle/>
          <a:p>
            <a:r>
              <a:rPr lang="ja-JP" altLang="en-US" sz="1600" b="1" dirty="0" smtClean="0">
                <a:solidFill>
                  <a:srgbClr val="FF0000"/>
                </a:solidFill>
              </a:rPr>
              <a:t>①メニュー定義</a:t>
            </a:r>
            <a:r>
              <a:rPr lang="en-US" altLang="ja-JP" sz="1600" b="1" dirty="0" smtClean="0">
                <a:solidFill>
                  <a:srgbClr val="FF0000"/>
                </a:solidFill>
              </a:rPr>
              <a:t>/</a:t>
            </a:r>
            <a:r>
              <a:rPr lang="ja-JP" altLang="en-US" sz="1600" b="1" dirty="0" smtClean="0">
                <a:solidFill>
                  <a:srgbClr val="FF0000"/>
                </a:solidFill>
              </a:rPr>
              <a:t>作成</a:t>
            </a:r>
            <a:endParaRPr lang="en-US" altLang="ja-JP" sz="1600" b="1" dirty="0" smtClean="0">
              <a:solidFill>
                <a:srgbClr val="FF0000"/>
              </a:solidFill>
            </a:endParaRPr>
          </a:p>
          <a:p>
            <a:r>
              <a:rPr lang="ja-JP" altLang="en-US" sz="1400" dirty="0" smtClean="0"/>
              <a:t>メニューの詳細や項目を作成する。</a:t>
            </a:r>
            <a:endParaRPr lang="ja-JP" altLang="en-US" sz="1400" dirty="0"/>
          </a:p>
        </p:txBody>
      </p:sp>
      <p:sp>
        <p:nvSpPr>
          <p:cNvPr id="15" name="テキスト ボックス 14"/>
          <p:cNvSpPr txBox="1"/>
          <p:nvPr/>
        </p:nvSpPr>
        <p:spPr>
          <a:xfrm>
            <a:off x="2420148" y="4287647"/>
            <a:ext cx="4754616" cy="553998"/>
          </a:xfrm>
          <a:prstGeom prst="rect">
            <a:avLst/>
          </a:prstGeom>
          <a:noFill/>
        </p:spPr>
        <p:txBody>
          <a:bodyPr wrap="square" rtlCol="0">
            <a:spAutoFit/>
          </a:bodyPr>
          <a:lstStyle/>
          <a:p>
            <a:r>
              <a:rPr lang="ja-JP" altLang="en-US" sz="1600" b="1" dirty="0" smtClean="0">
                <a:solidFill>
                  <a:srgbClr val="FF0000"/>
                </a:solidFill>
              </a:rPr>
              <a:t>②メニュー定義一覧</a:t>
            </a:r>
            <a:endParaRPr lang="en-US" altLang="ja-JP" sz="1600" b="1" dirty="0" smtClean="0">
              <a:solidFill>
                <a:srgbClr val="FF0000"/>
              </a:solidFill>
            </a:endParaRPr>
          </a:p>
          <a:p>
            <a:r>
              <a:rPr lang="ja-JP" altLang="en-US" sz="1400" dirty="0" smtClean="0"/>
              <a:t>作成済みメニューを参照する。</a:t>
            </a:r>
            <a:endParaRPr lang="en-US" altLang="ja-JP" sz="1400" dirty="0"/>
          </a:p>
        </p:txBody>
      </p:sp>
      <p:sp>
        <p:nvSpPr>
          <p:cNvPr id="17" name="テキスト ボックス 16"/>
          <p:cNvSpPr txBox="1"/>
          <p:nvPr/>
        </p:nvSpPr>
        <p:spPr>
          <a:xfrm>
            <a:off x="2421352" y="5422971"/>
            <a:ext cx="4209491" cy="553998"/>
          </a:xfrm>
          <a:prstGeom prst="rect">
            <a:avLst/>
          </a:prstGeom>
          <a:noFill/>
        </p:spPr>
        <p:txBody>
          <a:bodyPr wrap="square" rtlCol="0">
            <a:spAutoFit/>
          </a:bodyPr>
          <a:lstStyle/>
          <a:p>
            <a:r>
              <a:rPr lang="ja-JP" altLang="en-US" sz="1600" b="1" dirty="0" smtClean="0">
                <a:solidFill>
                  <a:srgbClr val="FF0000"/>
                </a:solidFill>
              </a:rPr>
              <a:t>③メニュー作成履歴</a:t>
            </a:r>
            <a:endParaRPr lang="en-US" altLang="ja-JP" sz="1600" b="1" dirty="0" smtClean="0">
              <a:solidFill>
                <a:srgbClr val="FF0000"/>
              </a:solidFill>
            </a:endParaRPr>
          </a:p>
          <a:p>
            <a:r>
              <a:rPr lang="ja-JP" altLang="en-US" sz="1400" dirty="0" smtClean="0"/>
              <a:t>メニューの作成履歴を参照する。</a:t>
            </a:r>
            <a:endParaRPr lang="ja-JP" altLang="en-US" sz="1400" dirty="0"/>
          </a:p>
        </p:txBody>
      </p:sp>
      <p:sp>
        <p:nvSpPr>
          <p:cNvPr id="51" name="テキスト ボックス 50"/>
          <p:cNvSpPr txBox="1"/>
          <p:nvPr/>
        </p:nvSpPr>
        <p:spPr>
          <a:xfrm>
            <a:off x="1445716" y="2962389"/>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①</a:t>
            </a:r>
            <a:endParaRPr kumimoji="1" lang="ja-JP" altLang="en-US" sz="2400" b="1" dirty="0">
              <a:solidFill>
                <a:srgbClr val="FF0000"/>
              </a:solidFill>
              <a:effectLst>
                <a:glow rad="50800">
                  <a:schemeClr val="bg1"/>
                </a:glow>
              </a:effectLst>
            </a:endParaRPr>
          </a:p>
        </p:txBody>
      </p:sp>
      <p:sp>
        <p:nvSpPr>
          <p:cNvPr id="52" name="テキスト ボックス 51"/>
          <p:cNvSpPr txBox="1"/>
          <p:nvPr/>
        </p:nvSpPr>
        <p:spPr>
          <a:xfrm>
            <a:off x="1446002" y="3397650"/>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②</a:t>
            </a:r>
            <a:endParaRPr kumimoji="1" lang="ja-JP" altLang="en-US" sz="2400" b="1" dirty="0">
              <a:solidFill>
                <a:srgbClr val="FF0000"/>
              </a:solidFill>
              <a:effectLst>
                <a:glow rad="50800">
                  <a:schemeClr val="bg1"/>
                </a:glow>
              </a:effectLst>
            </a:endParaRPr>
          </a:p>
        </p:txBody>
      </p:sp>
      <p:sp>
        <p:nvSpPr>
          <p:cNvPr id="53" name="テキスト ボックス 52"/>
          <p:cNvSpPr txBox="1"/>
          <p:nvPr/>
        </p:nvSpPr>
        <p:spPr>
          <a:xfrm>
            <a:off x="1445716" y="4202243"/>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③</a:t>
            </a:r>
            <a:endParaRPr kumimoji="1" lang="ja-JP" altLang="en-US" sz="2400" b="1" dirty="0">
              <a:solidFill>
                <a:srgbClr val="FF0000"/>
              </a:solidFill>
              <a:effectLst>
                <a:glow rad="50800">
                  <a:schemeClr val="bg1"/>
                </a:glow>
              </a:effectLst>
            </a:endParaRPr>
          </a:p>
        </p:txBody>
      </p:sp>
      <p:sp>
        <p:nvSpPr>
          <p:cNvPr id="18" name="正方形/長方形 17"/>
          <p:cNvSpPr/>
          <p:nvPr/>
        </p:nvSpPr>
        <p:spPr bwMode="auto">
          <a:xfrm>
            <a:off x="186511" y="2916589"/>
            <a:ext cx="1693208" cy="415132"/>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正方形/長方形 20"/>
          <p:cNvSpPr/>
          <p:nvPr/>
        </p:nvSpPr>
        <p:spPr bwMode="auto">
          <a:xfrm>
            <a:off x="186511" y="3331721"/>
            <a:ext cx="1693208" cy="415132"/>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正方形/長方形 21"/>
          <p:cNvSpPr/>
          <p:nvPr/>
        </p:nvSpPr>
        <p:spPr bwMode="auto">
          <a:xfrm>
            <a:off x="198198" y="4131308"/>
            <a:ext cx="1693208" cy="415132"/>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20" name="図 19"/>
          <p:cNvPicPr>
            <a:picLocks noChangeAspect="1"/>
          </p:cNvPicPr>
          <p:nvPr/>
        </p:nvPicPr>
        <p:blipFill>
          <a:blip r:embed="rId3"/>
          <a:stretch>
            <a:fillRect/>
          </a:stretch>
        </p:blipFill>
        <p:spPr>
          <a:xfrm>
            <a:off x="2458309" y="4800759"/>
            <a:ext cx="5570075" cy="393182"/>
          </a:xfrm>
          <a:prstGeom prst="rect">
            <a:avLst/>
          </a:prstGeom>
          <a:ln>
            <a:solidFill>
              <a:schemeClr val="bg1">
                <a:lumMod val="85000"/>
              </a:schemeClr>
            </a:solidFill>
          </a:ln>
        </p:spPr>
      </p:pic>
      <p:pic>
        <p:nvPicPr>
          <p:cNvPr id="23" name="図 22"/>
          <p:cNvPicPr>
            <a:picLocks noChangeAspect="1"/>
          </p:cNvPicPr>
          <p:nvPr/>
        </p:nvPicPr>
        <p:blipFill>
          <a:blip r:embed="rId4"/>
          <a:stretch>
            <a:fillRect/>
          </a:stretch>
        </p:blipFill>
        <p:spPr>
          <a:xfrm>
            <a:off x="2458309" y="5936597"/>
            <a:ext cx="5570076" cy="396372"/>
          </a:xfrm>
          <a:prstGeom prst="rect">
            <a:avLst/>
          </a:prstGeom>
          <a:ln>
            <a:solidFill>
              <a:schemeClr val="bg1">
                <a:lumMod val="85000"/>
              </a:schemeClr>
            </a:solidFill>
          </a:ln>
        </p:spPr>
      </p:pic>
      <p:pic>
        <p:nvPicPr>
          <p:cNvPr id="3" name="図 2"/>
          <p:cNvPicPr>
            <a:picLocks noChangeAspect="1"/>
          </p:cNvPicPr>
          <p:nvPr/>
        </p:nvPicPr>
        <p:blipFill>
          <a:blip r:embed="rId5"/>
          <a:stretch>
            <a:fillRect/>
          </a:stretch>
        </p:blipFill>
        <p:spPr>
          <a:xfrm>
            <a:off x="2507995" y="1681288"/>
            <a:ext cx="5635276" cy="2520000"/>
          </a:xfrm>
          <a:prstGeom prst="rect">
            <a:avLst/>
          </a:prstGeom>
        </p:spPr>
      </p:pic>
    </p:spTree>
    <p:extLst>
      <p:ext uri="{BB962C8B-B14F-4D97-AF65-F5344CB8AC3E}">
        <p14:creationId xmlns:p14="http://schemas.microsoft.com/office/powerpoint/2010/main" val="2948903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txBox="1">
            <a:spLocks/>
          </p:cNvSpPr>
          <p:nvPr/>
        </p:nvSpPr>
        <p:spPr bwMode="gray">
          <a:xfrm>
            <a:off x="16443" y="799135"/>
            <a:ext cx="9144582" cy="578096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1"/>
            <a:r>
              <a:rPr lang="ja-JP" altLang="en-US" sz="1800" kern="0" dirty="0" smtClean="0"/>
              <a:t>メニュー作成機能で作成できるメニューは、以下</a:t>
            </a:r>
            <a:r>
              <a:rPr lang="ja-JP" altLang="en-US" sz="1800" kern="0" dirty="0"/>
              <a:t>のような</a:t>
            </a:r>
            <a:r>
              <a:rPr lang="ja-JP" altLang="en-US" sz="1800" kern="0" dirty="0" smtClean="0"/>
              <a:t>構成です。</a:t>
            </a:r>
            <a:endParaRPr lang="en-US" altLang="ja-JP" sz="1800" kern="0" dirty="0"/>
          </a:p>
          <a:p>
            <a:pPr marL="180000" lvl="1" indent="0">
              <a:buNone/>
            </a:pPr>
            <a:r>
              <a:rPr lang="ja-JP" altLang="en-US" sz="1400" b="1" kern="0" dirty="0">
                <a:solidFill>
                  <a:srgbClr val="FF0000"/>
                </a:solidFill>
              </a:rPr>
              <a:t>　</a:t>
            </a:r>
            <a:endParaRPr lang="en-US" altLang="ja-JP" sz="1400" b="1" kern="0" dirty="0" smtClean="0">
              <a:solidFill>
                <a:srgbClr val="FF0000"/>
              </a:solidFill>
            </a:endParaRPr>
          </a:p>
          <a:p>
            <a:pPr marL="180000" lvl="1" indent="0">
              <a:buNone/>
            </a:pPr>
            <a:endParaRPr lang="en-US" altLang="ja-JP" sz="400" b="1" kern="0" dirty="0" smtClean="0">
              <a:solidFill>
                <a:srgbClr val="FF0000"/>
              </a:solidFill>
            </a:endParaRPr>
          </a:p>
          <a:p>
            <a:pPr lvl="1"/>
            <a:r>
              <a:rPr lang="ja-JP" altLang="en-US" sz="1800" dirty="0" smtClean="0"/>
              <a:t>作成</a:t>
            </a:r>
            <a:r>
              <a:rPr lang="ja-JP" altLang="en-US" sz="1800" dirty="0"/>
              <a:t>できるメニューの</a:t>
            </a:r>
            <a:r>
              <a:rPr lang="ja-JP" altLang="en-US" sz="1800" dirty="0" smtClean="0"/>
              <a:t>シートは下記の</a:t>
            </a:r>
            <a:r>
              <a:rPr lang="en-US" altLang="ja-JP" sz="1800" dirty="0" smtClean="0"/>
              <a:t>2</a:t>
            </a:r>
            <a:r>
              <a:rPr lang="ja-JP" altLang="en-US" sz="1800" dirty="0" smtClean="0"/>
              <a:t>種類が選択可能です。</a:t>
            </a:r>
            <a:endParaRPr lang="en-US" altLang="ja-JP" sz="1800" dirty="0" smtClean="0"/>
          </a:p>
          <a:p>
            <a:pPr lvl="2"/>
            <a:r>
              <a:rPr lang="en-US" altLang="ja-JP" dirty="0" err="1" smtClean="0"/>
              <a:t>IaC</a:t>
            </a:r>
            <a:r>
              <a:rPr lang="ja-JP" altLang="en-US" dirty="0"/>
              <a:t>の変数値を管理</a:t>
            </a:r>
            <a:r>
              <a:rPr lang="ja-JP" altLang="en-US" dirty="0" smtClean="0"/>
              <a:t>する →</a:t>
            </a:r>
            <a:endParaRPr lang="en-US" altLang="ja-JP" dirty="0" smtClean="0"/>
          </a:p>
          <a:p>
            <a:pPr lvl="2"/>
            <a:r>
              <a:rPr lang="ja-JP" altLang="en-US" dirty="0" smtClean="0"/>
              <a:t>特定</a:t>
            </a:r>
            <a:r>
              <a:rPr lang="ja-JP" altLang="en-US" dirty="0"/>
              <a:t>のホスト・オペレーションに</a:t>
            </a:r>
            <a:r>
              <a:rPr lang="ja-JP" altLang="en-US" dirty="0" smtClean="0"/>
              <a:t>紐付かない →</a:t>
            </a:r>
            <a:endParaRPr lang="en-US" altLang="ja-JP" b="1" kern="0" dirty="0" smtClean="0">
              <a:solidFill>
                <a:srgbClr val="FF0000"/>
              </a:solidFill>
            </a:endParaRPr>
          </a:p>
          <a:p>
            <a:pPr lvl="1"/>
            <a:endParaRPr lang="en-US" altLang="ja-JP" sz="1100" kern="0" dirty="0" smtClean="0"/>
          </a:p>
          <a:p>
            <a:pPr lvl="1"/>
            <a:endParaRPr lang="en-US" altLang="ja-JP" sz="1100" kern="0" dirty="0"/>
          </a:p>
          <a:p>
            <a:pPr lvl="1"/>
            <a:endParaRPr lang="en-US" altLang="ja-JP" sz="1100" kern="0" dirty="0" smtClean="0"/>
          </a:p>
          <a:p>
            <a:pPr lvl="1"/>
            <a:endParaRPr lang="en-US" altLang="ja-JP" sz="1100" kern="0" dirty="0"/>
          </a:p>
          <a:p>
            <a:pPr lvl="1"/>
            <a:endParaRPr lang="en-US" altLang="ja-JP" sz="1100" kern="0" dirty="0" smtClean="0"/>
          </a:p>
          <a:p>
            <a:pPr lvl="1"/>
            <a:endParaRPr lang="en-US" altLang="ja-JP" sz="1100" kern="0" dirty="0"/>
          </a:p>
          <a:p>
            <a:pPr lvl="1"/>
            <a:endParaRPr lang="en-US" altLang="ja-JP" sz="1100" kern="0" dirty="0" smtClean="0"/>
          </a:p>
          <a:p>
            <a:pPr lvl="1"/>
            <a:endParaRPr lang="en-US" altLang="ja-JP" sz="1400" kern="0" dirty="0" smtClean="0"/>
          </a:p>
          <a:p>
            <a:pPr lvl="1"/>
            <a:endParaRPr lang="en-US" altLang="ja-JP" sz="1400" kern="0" dirty="0"/>
          </a:p>
          <a:p>
            <a:pPr lvl="1"/>
            <a:endParaRPr lang="en-US" altLang="ja-JP" sz="1400" kern="0" dirty="0" smtClean="0"/>
          </a:p>
          <a:p>
            <a:pPr lvl="1"/>
            <a:endParaRPr lang="en-US" altLang="ja-JP" sz="1400" kern="0" dirty="0"/>
          </a:p>
          <a:p>
            <a:pPr lvl="1"/>
            <a:endParaRPr lang="en-US" altLang="ja-JP" sz="1400" kern="0" dirty="0" smtClean="0"/>
          </a:p>
          <a:p>
            <a:pPr lvl="1"/>
            <a:endParaRPr lang="en-US" altLang="ja-JP" sz="1400" kern="0" dirty="0"/>
          </a:p>
          <a:p>
            <a:pPr lvl="1"/>
            <a:endParaRPr lang="en-US" altLang="ja-JP" sz="1400" kern="0" dirty="0" smtClean="0"/>
          </a:p>
          <a:p>
            <a:pPr lvl="1"/>
            <a:endParaRPr lang="en-US" altLang="ja-JP" sz="1400" kern="0" dirty="0"/>
          </a:p>
        </p:txBody>
      </p:sp>
      <p:sp>
        <p:nvSpPr>
          <p:cNvPr id="2" name="タイトル 1"/>
          <p:cNvSpPr>
            <a:spLocks noGrp="1"/>
          </p:cNvSpPr>
          <p:nvPr>
            <p:ph type="title"/>
          </p:nvPr>
        </p:nvSpPr>
        <p:spPr/>
        <p:txBody>
          <a:bodyPr/>
          <a:lstStyle/>
          <a:p>
            <a:r>
              <a:rPr lang="en-US" altLang="ja-JP" dirty="0" smtClean="0"/>
              <a:t>3.2 </a:t>
            </a:r>
            <a:r>
              <a:rPr lang="ja-JP" altLang="en-US" dirty="0" smtClean="0"/>
              <a:t>メニューの</a:t>
            </a:r>
            <a:r>
              <a:rPr lang="ja-JP" altLang="en-US" dirty="0"/>
              <a:t>構造</a:t>
            </a:r>
            <a:endParaRPr lang="en-US" altLang="ja-JP" dirty="0"/>
          </a:p>
        </p:txBody>
      </p:sp>
      <p:sp>
        <p:nvSpPr>
          <p:cNvPr id="5" name="正方形/長方形 4"/>
          <p:cNvSpPr/>
          <p:nvPr/>
        </p:nvSpPr>
        <p:spPr bwMode="auto">
          <a:xfrm>
            <a:off x="89806" y="2864824"/>
            <a:ext cx="8964389" cy="3588512"/>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テキスト ボックス 29"/>
          <p:cNvSpPr txBox="1"/>
          <p:nvPr/>
        </p:nvSpPr>
        <p:spPr>
          <a:xfrm>
            <a:off x="104309" y="2564904"/>
            <a:ext cx="1515363" cy="307777"/>
          </a:xfrm>
          <a:prstGeom prst="rect">
            <a:avLst/>
          </a:prstGeom>
          <a:noFill/>
          <a:ln w="38100">
            <a:noFill/>
          </a:ln>
        </p:spPr>
        <p:txBody>
          <a:bodyPr wrap="square" rtlCol="0">
            <a:spAutoFit/>
          </a:bodyPr>
          <a:lstStyle/>
          <a:p>
            <a:r>
              <a:rPr lang="ja-JP" altLang="en-US" sz="1400" b="1" dirty="0">
                <a:solidFill>
                  <a:srgbClr val="002060"/>
                </a:solidFill>
                <a:latin typeface="+mn-ea"/>
              </a:rPr>
              <a:t>メニュー</a:t>
            </a:r>
            <a:r>
              <a:rPr lang="ja-JP" altLang="en-US" sz="1400" b="1" dirty="0" smtClean="0">
                <a:solidFill>
                  <a:srgbClr val="002060"/>
                </a:solidFill>
                <a:latin typeface="+mn-ea"/>
              </a:rPr>
              <a:t>の構成</a:t>
            </a:r>
            <a:endParaRPr lang="ja-JP" altLang="en-US" sz="1400" b="1" dirty="0">
              <a:solidFill>
                <a:srgbClr val="002060"/>
              </a:solidFill>
              <a:latin typeface="+mn-ea"/>
            </a:endParaRPr>
          </a:p>
        </p:txBody>
      </p:sp>
      <p:grpSp>
        <p:nvGrpSpPr>
          <p:cNvPr id="7" name="グループ化 6"/>
          <p:cNvGrpSpPr/>
          <p:nvPr/>
        </p:nvGrpSpPr>
        <p:grpSpPr>
          <a:xfrm>
            <a:off x="195978" y="2998673"/>
            <a:ext cx="1917400" cy="401498"/>
            <a:chOff x="763522" y="2360325"/>
            <a:chExt cx="1917400" cy="401498"/>
          </a:xfrm>
        </p:grpSpPr>
        <p:sp>
          <p:nvSpPr>
            <p:cNvPr id="6" name="波線 5"/>
            <p:cNvSpPr/>
            <p:nvPr/>
          </p:nvSpPr>
          <p:spPr bwMode="auto">
            <a:xfrm>
              <a:off x="837456" y="2360325"/>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テキスト ボックス 67"/>
            <p:cNvSpPr txBox="1"/>
            <p:nvPr/>
          </p:nvSpPr>
          <p:spPr>
            <a:xfrm>
              <a:off x="763522" y="2433088"/>
              <a:ext cx="1917400" cy="307777"/>
            </a:xfrm>
            <a:prstGeom prst="rect">
              <a:avLst/>
            </a:prstGeom>
            <a:noFill/>
          </p:spPr>
          <p:txBody>
            <a:bodyPr wrap="square" rtlCol="0">
              <a:spAutoFit/>
            </a:bodyPr>
            <a:lstStyle/>
            <a:p>
              <a:pPr algn="ctr"/>
              <a:r>
                <a:rPr lang="ja-JP" altLang="en-US" sz="1400" b="1" dirty="0" smtClean="0">
                  <a:solidFill>
                    <a:schemeClr val="bg1"/>
                  </a:solidFill>
                  <a:latin typeface="+mn-ea"/>
                </a:rPr>
                <a:t>メニューグループ</a:t>
              </a:r>
              <a:endParaRPr lang="ja-JP" altLang="en-US" sz="1400" b="1" dirty="0">
                <a:solidFill>
                  <a:schemeClr val="bg1"/>
                </a:solidFill>
                <a:latin typeface="+mn-ea"/>
              </a:endParaRPr>
            </a:p>
          </p:txBody>
        </p:sp>
      </p:grpSp>
      <p:grpSp>
        <p:nvGrpSpPr>
          <p:cNvPr id="31" name="グループ化 30"/>
          <p:cNvGrpSpPr/>
          <p:nvPr/>
        </p:nvGrpSpPr>
        <p:grpSpPr>
          <a:xfrm>
            <a:off x="2521679" y="2998673"/>
            <a:ext cx="1524625" cy="401498"/>
            <a:chOff x="3434703" y="2689910"/>
            <a:chExt cx="1524625" cy="401498"/>
          </a:xfrm>
        </p:grpSpPr>
        <p:sp>
          <p:nvSpPr>
            <p:cNvPr id="24" name="波線 23"/>
            <p:cNvSpPr/>
            <p:nvPr/>
          </p:nvSpPr>
          <p:spPr bwMode="auto">
            <a:xfrm>
              <a:off x="3467006" y="2689910"/>
              <a:ext cx="1380647"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テキスト ボックス 24"/>
            <p:cNvSpPr txBox="1"/>
            <p:nvPr/>
          </p:nvSpPr>
          <p:spPr>
            <a:xfrm>
              <a:off x="3434703" y="2748233"/>
              <a:ext cx="1524625" cy="307777"/>
            </a:xfrm>
            <a:prstGeom prst="rect">
              <a:avLst/>
            </a:prstGeom>
            <a:noFill/>
          </p:spPr>
          <p:txBody>
            <a:bodyPr wrap="square" rtlCol="0">
              <a:spAutoFit/>
            </a:bodyPr>
            <a:lstStyle/>
            <a:p>
              <a:pPr algn="ctr"/>
              <a:r>
                <a:rPr lang="ja-JP" altLang="en-US" sz="1400" b="1" dirty="0" smtClean="0">
                  <a:solidFill>
                    <a:schemeClr val="bg1"/>
                  </a:solidFill>
                  <a:latin typeface="+mn-ea"/>
                </a:rPr>
                <a:t>メニュー</a:t>
              </a:r>
              <a:endParaRPr lang="ja-JP" altLang="en-US" sz="1400" b="1" dirty="0">
                <a:solidFill>
                  <a:schemeClr val="bg1"/>
                </a:solidFill>
                <a:latin typeface="+mn-ea"/>
              </a:endParaRPr>
            </a:p>
          </p:txBody>
        </p:sp>
      </p:grpSp>
      <p:grpSp>
        <p:nvGrpSpPr>
          <p:cNvPr id="8" name="グループ化 7"/>
          <p:cNvGrpSpPr/>
          <p:nvPr/>
        </p:nvGrpSpPr>
        <p:grpSpPr>
          <a:xfrm>
            <a:off x="5687668" y="3315972"/>
            <a:ext cx="1917400" cy="401498"/>
            <a:chOff x="5563402" y="2891686"/>
            <a:chExt cx="1917400" cy="401498"/>
          </a:xfrm>
        </p:grpSpPr>
        <p:sp>
          <p:nvSpPr>
            <p:cNvPr id="27" name="波線 26"/>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テキスト ボックス 27"/>
            <p:cNvSpPr txBox="1"/>
            <p:nvPr/>
          </p:nvSpPr>
          <p:spPr>
            <a:xfrm>
              <a:off x="5563402" y="2964448"/>
              <a:ext cx="1917400" cy="307777"/>
            </a:xfrm>
            <a:prstGeom prst="rect">
              <a:avLst/>
            </a:prstGeom>
            <a:noFill/>
          </p:spPr>
          <p:txBody>
            <a:bodyPr wrap="square" rtlCol="0">
              <a:spAutoFit/>
            </a:bodyPr>
            <a:lstStyle/>
            <a:p>
              <a:pPr algn="ctr"/>
              <a:r>
                <a:rPr lang="ja-JP" altLang="en-US" sz="1400" b="1" dirty="0">
                  <a:solidFill>
                    <a:schemeClr val="bg1"/>
                  </a:solidFill>
                  <a:latin typeface="+mn-ea"/>
                </a:rPr>
                <a:t>パラメータシート</a:t>
              </a:r>
            </a:p>
          </p:txBody>
        </p:sp>
      </p:grpSp>
      <p:pic>
        <p:nvPicPr>
          <p:cNvPr id="13" name="図 12"/>
          <p:cNvPicPr>
            <a:picLocks noChangeAspect="1"/>
          </p:cNvPicPr>
          <p:nvPr/>
        </p:nvPicPr>
        <p:blipFill>
          <a:blip r:embed="rId2"/>
          <a:stretch>
            <a:fillRect/>
          </a:stretch>
        </p:blipFill>
        <p:spPr>
          <a:xfrm>
            <a:off x="361401" y="3769783"/>
            <a:ext cx="1562228" cy="2111755"/>
          </a:xfrm>
          <a:prstGeom prst="rect">
            <a:avLst/>
          </a:prstGeom>
        </p:spPr>
      </p:pic>
      <p:sp>
        <p:nvSpPr>
          <p:cNvPr id="38" name="テキスト ボックス 37"/>
          <p:cNvSpPr txBox="1"/>
          <p:nvPr/>
        </p:nvSpPr>
        <p:spPr>
          <a:xfrm>
            <a:off x="1536799" y="2581729"/>
            <a:ext cx="2738716" cy="230832"/>
          </a:xfrm>
          <a:prstGeom prst="rect">
            <a:avLst/>
          </a:prstGeom>
          <a:noFill/>
        </p:spPr>
        <p:txBody>
          <a:bodyPr wrap="square" rtlCol="0">
            <a:spAutoFit/>
          </a:bodyPr>
          <a:lstStyle/>
          <a:p>
            <a:r>
              <a:rPr kumimoji="1" lang="en-US" altLang="ja-JP" sz="900" b="1" dirty="0" smtClean="0">
                <a:solidFill>
                  <a:srgbClr val="002060"/>
                </a:solidFill>
              </a:rPr>
              <a:t>(※)</a:t>
            </a:r>
            <a:r>
              <a:rPr kumimoji="1" lang="ja-JP" altLang="en-US" sz="900" b="1" dirty="0" smtClean="0">
                <a:solidFill>
                  <a:srgbClr val="002060"/>
                </a:solidFill>
              </a:rPr>
              <a:t> </a:t>
            </a:r>
            <a:r>
              <a:rPr lang="ja-JP" altLang="en-US" sz="900" b="1" dirty="0" smtClean="0">
                <a:solidFill>
                  <a:srgbClr val="002060"/>
                </a:solidFill>
              </a:rPr>
              <a:t>メニューグループ、</a:t>
            </a:r>
            <a:r>
              <a:rPr kumimoji="1" lang="ja-JP" altLang="en-US" sz="900" b="1" dirty="0" smtClean="0">
                <a:solidFill>
                  <a:srgbClr val="002060"/>
                </a:solidFill>
              </a:rPr>
              <a:t>メニューはサンプルです</a:t>
            </a:r>
            <a:endParaRPr kumimoji="1" lang="ja-JP" altLang="en-US" sz="900" b="1" dirty="0">
              <a:solidFill>
                <a:srgbClr val="002060"/>
              </a:solidFill>
            </a:endParaRPr>
          </a:p>
        </p:txBody>
      </p:sp>
      <p:sp>
        <p:nvSpPr>
          <p:cNvPr id="40" name="正方形/長方形 39"/>
          <p:cNvSpPr/>
          <p:nvPr/>
        </p:nvSpPr>
        <p:spPr bwMode="auto">
          <a:xfrm>
            <a:off x="392519" y="4912360"/>
            <a:ext cx="681088" cy="96917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テキスト ボックス 66"/>
          <p:cNvSpPr txBox="1"/>
          <p:nvPr/>
        </p:nvSpPr>
        <p:spPr>
          <a:xfrm>
            <a:off x="7858075" y="4487425"/>
            <a:ext cx="1008112" cy="276999"/>
          </a:xfrm>
          <a:prstGeom prst="rect">
            <a:avLst/>
          </a:prstGeom>
          <a:noFill/>
        </p:spPr>
        <p:txBody>
          <a:bodyPr wrap="square" rtlCol="0">
            <a:spAutoFit/>
          </a:bodyPr>
          <a:lstStyle/>
          <a:p>
            <a:pPr algn="ctr"/>
            <a:r>
              <a:rPr kumimoji="1" lang="ja-JP" altLang="en-US" sz="1200" b="1" dirty="0" smtClean="0">
                <a:solidFill>
                  <a:schemeClr val="accent6">
                    <a:lumMod val="75000"/>
                    <a:lumOff val="25000"/>
                  </a:schemeClr>
                </a:solidFill>
              </a:rPr>
              <a:t>任意カラム</a:t>
            </a:r>
            <a:endParaRPr kumimoji="1" lang="ja-JP" altLang="en-US" sz="1200" b="1" dirty="0">
              <a:solidFill>
                <a:schemeClr val="accent6">
                  <a:lumMod val="75000"/>
                  <a:lumOff val="25000"/>
                </a:schemeClr>
              </a:solidFill>
            </a:endParaRPr>
          </a:p>
        </p:txBody>
      </p:sp>
      <p:pic>
        <p:nvPicPr>
          <p:cNvPr id="14" name="図 13"/>
          <p:cNvPicPr>
            <a:picLocks noChangeAspect="1"/>
          </p:cNvPicPr>
          <p:nvPr/>
        </p:nvPicPr>
        <p:blipFill>
          <a:blip r:embed="rId3"/>
          <a:stretch>
            <a:fillRect/>
          </a:stretch>
        </p:blipFill>
        <p:spPr>
          <a:xfrm>
            <a:off x="2464458" y="3802929"/>
            <a:ext cx="1608577" cy="1842226"/>
          </a:xfrm>
          <a:prstGeom prst="rect">
            <a:avLst/>
          </a:prstGeom>
        </p:spPr>
      </p:pic>
      <p:sp>
        <p:nvSpPr>
          <p:cNvPr id="60" name="正方形/長方形 59"/>
          <p:cNvSpPr/>
          <p:nvPr/>
        </p:nvSpPr>
        <p:spPr bwMode="auto">
          <a:xfrm>
            <a:off x="2474187" y="4524614"/>
            <a:ext cx="1597652" cy="3600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9" name="グループ化 8"/>
          <p:cNvGrpSpPr/>
          <p:nvPr/>
        </p:nvGrpSpPr>
        <p:grpSpPr>
          <a:xfrm>
            <a:off x="5687668" y="4995450"/>
            <a:ext cx="1917400" cy="401498"/>
            <a:chOff x="5659057" y="4577451"/>
            <a:chExt cx="1917400" cy="401498"/>
          </a:xfrm>
        </p:grpSpPr>
        <p:sp>
          <p:nvSpPr>
            <p:cNvPr id="44" name="波線 43"/>
            <p:cNvSpPr/>
            <p:nvPr/>
          </p:nvSpPr>
          <p:spPr bwMode="auto">
            <a:xfrm>
              <a:off x="5749592" y="4577451"/>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テキスト ボックス 44"/>
            <p:cNvSpPr txBox="1"/>
            <p:nvPr/>
          </p:nvSpPr>
          <p:spPr>
            <a:xfrm>
              <a:off x="5659057" y="4650213"/>
              <a:ext cx="1917400" cy="307777"/>
            </a:xfrm>
            <a:prstGeom prst="rect">
              <a:avLst/>
            </a:prstGeom>
            <a:noFill/>
          </p:spPr>
          <p:txBody>
            <a:bodyPr wrap="square" rtlCol="0">
              <a:spAutoFit/>
            </a:bodyPr>
            <a:lstStyle/>
            <a:p>
              <a:pPr algn="ctr"/>
              <a:r>
                <a:rPr lang="ja-JP" altLang="en-US" sz="1400" b="1" dirty="0" smtClean="0">
                  <a:solidFill>
                    <a:schemeClr val="bg1"/>
                  </a:solidFill>
                  <a:latin typeface="+mn-ea"/>
                </a:rPr>
                <a:t>データシート</a:t>
              </a:r>
              <a:endParaRPr lang="ja-JP" altLang="en-US" sz="1400" b="1" dirty="0">
                <a:solidFill>
                  <a:schemeClr val="bg1"/>
                </a:solidFill>
                <a:latin typeface="+mn-ea"/>
              </a:endParaRPr>
            </a:p>
          </p:txBody>
        </p:sp>
      </p:grpSp>
      <p:grpSp>
        <p:nvGrpSpPr>
          <p:cNvPr id="11" name="グループ化 10"/>
          <p:cNvGrpSpPr/>
          <p:nvPr/>
        </p:nvGrpSpPr>
        <p:grpSpPr>
          <a:xfrm>
            <a:off x="659637" y="1102716"/>
            <a:ext cx="5670234" cy="392769"/>
            <a:chOff x="659637" y="1112997"/>
            <a:chExt cx="5670234" cy="392769"/>
          </a:xfrm>
        </p:grpSpPr>
        <p:grpSp>
          <p:nvGrpSpPr>
            <p:cNvPr id="39" name="グループ化 38"/>
            <p:cNvGrpSpPr/>
            <p:nvPr/>
          </p:nvGrpSpPr>
          <p:grpSpPr>
            <a:xfrm>
              <a:off x="659637" y="1112997"/>
              <a:ext cx="1474346" cy="317560"/>
              <a:chOff x="763522" y="2360325"/>
              <a:chExt cx="1917400" cy="412990"/>
            </a:xfrm>
          </p:grpSpPr>
          <p:sp>
            <p:nvSpPr>
              <p:cNvPr id="41" name="波線 40"/>
              <p:cNvSpPr/>
              <p:nvPr/>
            </p:nvSpPr>
            <p:spPr bwMode="auto">
              <a:xfrm>
                <a:off x="837456" y="2360325"/>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42" name="テキスト ボックス 41"/>
              <p:cNvSpPr txBox="1"/>
              <p:nvPr/>
            </p:nvSpPr>
            <p:spPr>
              <a:xfrm>
                <a:off x="763522" y="2433089"/>
                <a:ext cx="1917400" cy="340226"/>
              </a:xfrm>
              <a:prstGeom prst="rect">
                <a:avLst/>
              </a:prstGeom>
              <a:noFill/>
            </p:spPr>
            <p:txBody>
              <a:bodyPr wrap="square" rtlCol="0">
                <a:spAutoFit/>
              </a:bodyPr>
              <a:lstStyle/>
              <a:p>
                <a:pPr algn="ctr"/>
                <a:r>
                  <a:rPr lang="ja-JP" altLang="en-US" sz="1100" b="1" dirty="0" smtClean="0">
                    <a:solidFill>
                      <a:schemeClr val="bg1"/>
                    </a:solidFill>
                    <a:latin typeface="+mn-ea"/>
                  </a:rPr>
                  <a:t>メニューグループ</a:t>
                </a:r>
                <a:endParaRPr lang="ja-JP" altLang="en-US" sz="1100" b="1" dirty="0">
                  <a:solidFill>
                    <a:schemeClr val="bg1"/>
                  </a:solidFill>
                  <a:latin typeface="+mn-ea"/>
                </a:endParaRPr>
              </a:p>
            </p:txBody>
          </p:sp>
        </p:grpSp>
        <p:grpSp>
          <p:nvGrpSpPr>
            <p:cNvPr id="46" name="グループ化 45"/>
            <p:cNvGrpSpPr/>
            <p:nvPr/>
          </p:nvGrpSpPr>
          <p:grpSpPr>
            <a:xfrm>
              <a:off x="2483588" y="1113000"/>
              <a:ext cx="1172330" cy="308724"/>
              <a:chOff x="3434703" y="2689910"/>
              <a:chExt cx="1524625" cy="401498"/>
            </a:xfrm>
          </p:grpSpPr>
          <p:sp>
            <p:nvSpPr>
              <p:cNvPr id="47" name="波線 46"/>
              <p:cNvSpPr/>
              <p:nvPr/>
            </p:nvSpPr>
            <p:spPr bwMode="auto">
              <a:xfrm>
                <a:off x="3467006" y="2689910"/>
                <a:ext cx="1380647"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49" name="テキスト ボックス 48"/>
              <p:cNvSpPr txBox="1"/>
              <p:nvPr/>
            </p:nvSpPr>
            <p:spPr>
              <a:xfrm>
                <a:off x="3434703" y="2748233"/>
                <a:ext cx="1524625" cy="340226"/>
              </a:xfrm>
              <a:prstGeom prst="rect">
                <a:avLst/>
              </a:prstGeom>
              <a:noFill/>
            </p:spPr>
            <p:txBody>
              <a:bodyPr wrap="square" rtlCol="0">
                <a:spAutoFit/>
              </a:bodyPr>
              <a:lstStyle/>
              <a:p>
                <a:pPr algn="ctr"/>
                <a:r>
                  <a:rPr lang="ja-JP" altLang="en-US" sz="1100" b="1" dirty="0" smtClean="0">
                    <a:solidFill>
                      <a:schemeClr val="bg1"/>
                    </a:solidFill>
                    <a:latin typeface="+mn-ea"/>
                  </a:rPr>
                  <a:t>メニュー</a:t>
                </a:r>
                <a:endParaRPr lang="ja-JP" altLang="en-US" sz="1100" b="1" dirty="0">
                  <a:solidFill>
                    <a:schemeClr val="bg1"/>
                  </a:solidFill>
                  <a:latin typeface="+mn-ea"/>
                </a:endParaRPr>
              </a:p>
            </p:txBody>
          </p:sp>
        </p:grpSp>
        <p:grpSp>
          <p:nvGrpSpPr>
            <p:cNvPr id="52" name="グループ化 51"/>
            <p:cNvGrpSpPr/>
            <p:nvPr/>
          </p:nvGrpSpPr>
          <p:grpSpPr>
            <a:xfrm>
              <a:off x="3975961" y="1113006"/>
              <a:ext cx="2353910" cy="317559"/>
              <a:chOff x="5653937" y="2891686"/>
              <a:chExt cx="1736331" cy="412987"/>
            </a:xfrm>
          </p:grpSpPr>
          <p:sp>
            <p:nvSpPr>
              <p:cNvPr id="54" name="波線 53"/>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55" name="テキスト ボックス 54"/>
              <p:cNvSpPr txBox="1"/>
              <p:nvPr/>
            </p:nvSpPr>
            <p:spPr>
              <a:xfrm>
                <a:off x="5653937" y="2964448"/>
                <a:ext cx="1736331" cy="340225"/>
              </a:xfrm>
              <a:prstGeom prst="rect">
                <a:avLst/>
              </a:prstGeom>
              <a:noFill/>
            </p:spPr>
            <p:txBody>
              <a:bodyPr wrap="square" rtlCol="0">
                <a:spAutoFit/>
              </a:bodyPr>
              <a:lstStyle/>
              <a:p>
                <a:pPr algn="ctr"/>
                <a:r>
                  <a:rPr lang="ja-JP" altLang="en-US" sz="1100" b="1" dirty="0" smtClean="0">
                    <a:solidFill>
                      <a:schemeClr val="bg1"/>
                    </a:solidFill>
                    <a:latin typeface="+mn-ea"/>
                  </a:rPr>
                  <a:t>パラメータシート</a:t>
                </a:r>
                <a:r>
                  <a:rPr lang="en-US" altLang="ja-JP" sz="1100" b="1" dirty="0" smtClean="0">
                    <a:solidFill>
                      <a:schemeClr val="bg1"/>
                    </a:solidFill>
                    <a:latin typeface="+mn-ea"/>
                  </a:rPr>
                  <a:t>/</a:t>
                </a:r>
                <a:r>
                  <a:rPr lang="ja-JP" altLang="en-US" sz="1100" b="1" dirty="0" smtClean="0">
                    <a:solidFill>
                      <a:schemeClr val="bg1"/>
                    </a:solidFill>
                    <a:latin typeface="+mn-ea"/>
                  </a:rPr>
                  <a:t>データシート</a:t>
                </a:r>
                <a:endParaRPr lang="ja-JP" altLang="en-US" sz="1100" b="1" dirty="0">
                  <a:solidFill>
                    <a:schemeClr val="bg1"/>
                  </a:solidFill>
                  <a:latin typeface="+mn-ea"/>
                </a:endParaRPr>
              </a:p>
            </p:txBody>
          </p:sp>
        </p:grpSp>
        <p:sp>
          <p:nvSpPr>
            <p:cNvPr id="10" name="テキスト ボックス 9"/>
            <p:cNvSpPr txBox="1"/>
            <p:nvPr/>
          </p:nvSpPr>
          <p:spPr>
            <a:xfrm>
              <a:off x="2099854" y="1136434"/>
              <a:ext cx="383733"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56" name="テキスト ボックス 55"/>
            <p:cNvSpPr txBox="1"/>
            <p:nvPr/>
          </p:nvSpPr>
          <p:spPr>
            <a:xfrm>
              <a:off x="3612615" y="1136434"/>
              <a:ext cx="383733" cy="369332"/>
            </a:xfrm>
            <a:prstGeom prst="rect">
              <a:avLst/>
            </a:prstGeom>
            <a:noFill/>
          </p:spPr>
          <p:txBody>
            <a:bodyPr wrap="square" rtlCol="0">
              <a:spAutoFit/>
            </a:bodyPr>
            <a:lstStyle/>
            <a:p>
              <a:r>
                <a:rPr kumimoji="1" lang="ja-JP" altLang="en-US" dirty="0" smtClean="0"/>
                <a:t>＞</a:t>
              </a:r>
              <a:endParaRPr kumimoji="1" lang="ja-JP" altLang="en-US" dirty="0"/>
            </a:p>
          </p:txBody>
        </p:sp>
      </p:grpSp>
      <p:grpSp>
        <p:nvGrpSpPr>
          <p:cNvPr id="58" name="グループ化 57"/>
          <p:cNvGrpSpPr/>
          <p:nvPr/>
        </p:nvGrpSpPr>
        <p:grpSpPr>
          <a:xfrm>
            <a:off x="2704795" y="1854985"/>
            <a:ext cx="1298423" cy="280105"/>
            <a:chOff x="5563402" y="2891686"/>
            <a:chExt cx="1917400" cy="413635"/>
          </a:xfrm>
        </p:grpSpPr>
        <p:sp>
          <p:nvSpPr>
            <p:cNvPr id="59" name="波線 58"/>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900" b="1" dirty="0" smtClean="0">
                <a:latin typeface="+mn-ea"/>
              </a:endParaRPr>
            </a:p>
          </p:txBody>
        </p:sp>
        <p:sp>
          <p:nvSpPr>
            <p:cNvPr id="61" name="テキスト ボックス 60"/>
            <p:cNvSpPr txBox="1"/>
            <p:nvPr/>
          </p:nvSpPr>
          <p:spPr>
            <a:xfrm>
              <a:off x="5563402" y="2964448"/>
              <a:ext cx="1917400" cy="340873"/>
            </a:xfrm>
            <a:prstGeom prst="rect">
              <a:avLst/>
            </a:prstGeom>
            <a:noFill/>
          </p:spPr>
          <p:txBody>
            <a:bodyPr wrap="square" rtlCol="0">
              <a:spAutoFit/>
            </a:bodyPr>
            <a:lstStyle/>
            <a:p>
              <a:pPr algn="ctr"/>
              <a:r>
                <a:rPr lang="ja-JP" altLang="en-US" sz="900" b="1" dirty="0">
                  <a:solidFill>
                    <a:schemeClr val="bg1"/>
                  </a:solidFill>
                  <a:latin typeface="+mn-ea"/>
                </a:rPr>
                <a:t>パラメータシート</a:t>
              </a:r>
            </a:p>
          </p:txBody>
        </p:sp>
      </p:grpSp>
      <p:grpSp>
        <p:nvGrpSpPr>
          <p:cNvPr id="62" name="グループ化 61"/>
          <p:cNvGrpSpPr/>
          <p:nvPr/>
        </p:nvGrpSpPr>
        <p:grpSpPr>
          <a:xfrm>
            <a:off x="4378742" y="2137215"/>
            <a:ext cx="1298423" cy="280105"/>
            <a:chOff x="5563402" y="2891686"/>
            <a:chExt cx="1917400" cy="413635"/>
          </a:xfrm>
        </p:grpSpPr>
        <p:sp>
          <p:nvSpPr>
            <p:cNvPr id="63" name="波線 62"/>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900" b="1" dirty="0" smtClean="0">
                <a:latin typeface="+mn-ea"/>
              </a:endParaRPr>
            </a:p>
          </p:txBody>
        </p:sp>
        <p:sp>
          <p:nvSpPr>
            <p:cNvPr id="64" name="テキスト ボックス 63"/>
            <p:cNvSpPr txBox="1"/>
            <p:nvPr/>
          </p:nvSpPr>
          <p:spPr>
            <a:xfrm>
              <a:off x="5563402" y="2964448"/>
              <a:ext cx="1917400" cy="340873"/>
            </a:xfrm>
            <a:prstGeom prst="rect">
              <a:avLst/>
            </a:prstGeom>
            <a:noFill/>
          </p:spPr>
          <p:txBody>
            <a:bodyPr wrap="square" rtlCol="0">
              <a:spAutoFit/>
            </a:bodyPr>
            <a:lstStyle/>
            <a:p>
              <a:pPr algn="ctr"/>
              <a:r>
                <a:rPr lang="ja-JP" altLang="en-US" sz="900" b="1" dirty="0" smtClean="0">
                  <a:solidFill>
                    <a:schemeClr val="bg1"/>
                  </a:solidFill>
                  <a:latin typeface="+mn-ea"/>
                </a:rPr>
                <a:t>データシート</a:t>
              </a:r>
              <a:endParaRPr lang="ja-JP" altLang="en-US" sz="900" b="1" dirty="0">
                <a:solidFill>
                  <a:schemeClr val="bg1"/>
                </a:solidFill>
                <a:latin typeface="+mn-ea"/>
              </a:endParaRPr>
            </a:p>
          </p:txBody>
        </p:sp>
      </p:grpSp>
      <p:sp>
        <p:nvSpPr>
          <p:cNvPr id="69" name="正方形/長方形 68"/>
          <p:cNvSpPr/>
          <p:nvPr/>
        </p:nvSpPr>
        <p:spPr bwMode="auto">
          <a:xfrm>
            <a:off x="2474779" y="4884654"/>
            <a:ext cx="1597652" cy="3600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7" name="直線コネクタ 56"/>
          <p:cNvCxnSpPr/>
          <p:nvPr/>
        </p:nvCxnSpPr>
        <p:spPr bwMode="auto">
          <a:xfrm>
            <a:off x="2263521" y="3063152"/>
            <a:ext cx="48718" cy="3295503"/>
          </a:xfrm>
          <a:prstGeom prst="line">
            <a:avLst/>
          </a:prstGeom>
          <a:solidFill>
            <a:schemeClr val="bg1"/>
          </a:solidFill>
          <a:ln w="28575" cap="flat" cmpd="sng" algn="ctr">
            <a:solidFill>
              <a:schemeClr val="bg1">
                <a:lumMod val="6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65" name="図 64"/>
          <p:cNvPicPr>
            <a:picLocks noChangeAspect="1"/>
          </p:cNvPicPr>
          <p:nvPr/>
        </p:nvPicPr>
        <p:blipFill rotWithShape="1">
          <a:blip r:embed="rId4"/>
          <a:srcRect t="-1" r="29307" b="-12028"/>
          <a:stretch/>
        </p:blipFill>
        <p:spPr>
          <a:xfrm>
            <a:off x="4372237" y="3861860"/>
            <a:ext cx="4541760" cy="391036"/>
          </a:xfrm>
          <a:prstGeom prst="rect">
            <a:avLst/>
          </a:prstGeom>
        </p:spPr>
      </p:pic>
      <p:pic>
        <p:nvPicPr>
          <p:cNvPr id="71" name="図 70"/>
          <p:cNvPicPr>
            <a:picLocks noChangeAspect="1"/>
          </p:cNvPicPr>
          <p:nvPr/>
        </p:nvPicPr>
        <p:blipFill>
          <a:blip r:embed="rId5"/>
          <a:stretch>
            <a:fillRect/>
          </a:stretch>
        </p:blipFill>
        <p:spPr>
          <a:xfrm>
            <a:off x="4372237" y="5496731"/>
            <a:ext cx="4539666" cy="416189"/>
          </a:xfrm>
          <a:prstGeom prst="rect">
            <a:avLst/>
          </a:prstGeom>
        </p:spPr>
      </p:pic>
      <p:cxnSp>
        <p:nvCxnSpPr>
          <p:cNvPr id="37" name="直線コネクタ 36"/>
          <p:cNvCxnSpPr/>
          <p:nvPr/>
        </p:nvCxnSpPr>
        <p:spPr bwMode="auto">
          <a:xfrm>
            <a:off x="4198277" y="3056996"/>
            <a:ext cx="48718" cy="3295503"/>
          </a:xfrm>
          <a:prstGeom prst="line">
            <a:avLst/>
          </a:prstGeom>
          <a:solidFill>
            <a:schemeClr val="bg1"/>
          </a:solidFill>
          <a:ln w="28575" cap="flat" cmpd="sng" algn="ctr">
            <a:solidFill>
              <a:schemeClr val="bg1">
                <a:lumMod val="6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正方形/長方形 28"/>
          <p:cNvSpPr/>
          <p:nvPr/>
        </p:nvSpPr>
        <p:spPr bwMode="auto">
          <a:xfrm>
            <a:off x="4378741" y="3850491"/>
            <a:ext cx="4533161" cy="40096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6" name="正方形/長方形 75"/>
          <p:cNvSpPr/>
          <p:nvPr/>
        </p:nvSpPr>
        <p:spPr bwMode="auto">
          <a:xfrm>
            <a:off x="4381749" y="5504847"/>
            <a:ext cx="4533161" cy="42247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6" name="右中かっこ 65"/>
          <p:cNvSpPr/>
          <p:nvPr/>
        </p:nvSpPr>
        <p:spPr bwMode="auto">
          <a:xfrm rot="5400000" flipV="1">
            <a:off x="8266308" y="3829200"/>
            <a:ext cx="191647" cy="1099544"/>
          </a:xfrm>
          <a:prstGeom prst="rightBrace">
            <a:avLst/>
          </a:prstGeom>
          <a:noFill/>
          <a:ln w="19050" cap="flat" cmpd="sng" algn="ctr">
            <a:solidFill>
              <a:schemeClr val="accent6">
                <a:lumMod val="75000"/>
                <a:lumOff val="25000"/>
              </a:schemeClr>
            </a:solidFill>
            <a:prstDash val="solid"/>
            <a:round/>
            <a:headEnd type="none" w="med" len="med"/>
            <a:tailEnd type="none" w="med" len="med"/>
          </a:ln>
          <a:effectLst/>
          <a:extLst/>
        </p:spPr>
        <p:txBody>
          <a:bodyPr rtlCol="0" anchor="ctr"/>
          <a:lstStyle/>
          <a:p>
            <a:pPr algn="ctr"/>
            <a:endParaRPr kumimoji="1" lang="ja-JP" altLang="en-US"/>
          </a:p>
        </p:txBody>
      </p:sp>
      <p:sp>
        <p:nvSpPr>
          <p:cNvPr id="78" name="テキスト ボックス 77"/>
          <p:cNvSpPr txBox="1"/>
          <p:nvPr/>
        </p:nvSpPr>
        <p:spPr>
          <a:xfrm>
            <a:off x="5541082" y="6159769"/>
            <a:ext cx="1008112" cy="276999"/>
          </a:xfrm>
          <a:prstGeom prst="rect">
            <a:avLst/>
          </a:prstGeom>
          <a:noFill/>
        </p:spPr>
        <p:txBody>
          <a:bodyPr wrap="square" rtlCol="0">
            <a:spAutoFit/>
          </a:bodyPr>
          <a:lstStyle/>
          <a:p>
            <a:pPr algn="ctr"/>
            <a:r>
              <a:rPr kumimoji="1" lang="ja-JP" altLang="en-US" sz="1200" b="1" dirty="0" smtClean="0">
                <a:solidFill>
                  <a:schemeClr val="accent6">
                    <a:lumMod val="75000"/>
                    <a:lumOff val="25000"/>
                  </a:schemeClr>
                </a:solidFill>
              </a:rPr>
              <a:t>任意カラム</a:t>
            </a:r>
            <a:endParaRPr kumimoji="1" lang="ja-JP" altLang="en-US" sz="1200" b="1" dirty="0">
              <a:solidFill>
                <a:schemeClr val="accent6">
                  <a:lumMod val="75000"/>
                  <a:lumOff val="25000"/>
                </a:schemeClr>
              </a:solidFill>
            </a:endParaRPr>
          </a:p>
        </p:txBody>
      </p:sp>
      <p:sp>
        <p:nvSpPr>
          <p:cNvPr id="79" name="右中かっこ 78"/>
          <p:cNvSpPr/>
          <p:nvPr/>
        </p:nvSpPr>
        <p:spPr bwMode="auto">
          <a:xfrm rot="5400000" flipV="1">
            <a:off x="5952687" y="5509833"/>
            <a:ext cx="190953" cy="1080121"/>
          </a:xfrm>
          <a:prstGeom prst="rightBrace">
            <a:avLst/>
          </a:prstGeom>
          <a:noFill/>
          <a:ln w="19050" cap="flat" cmpd="sng" algn="ctr">
            <a:solidFill>
              <a:schemeClr val="accent6">
                <a:lumMod val="75000"/>
                <a:lumOff val="25000"/>
              </a:schemeClr>
            </a:solidFill>
            <a:prstDash val="solid"/>
            <a:round/>
            <a:headEnd type="none" w="med" len="med"/>
            <a:tailEnd type="none" w="med" len="med"/>
          </a:ln>
          <a:effectLst/>
          <a:extLst/>
        </p:spPr>
        <p:txBody>
          <a:bodyPr rtlCol="0" anchor="ctr"/>
          <a:lstStyle/>
          <a:p>
            <a:pPr algn="ctr"/>
            <a:endParaRPr kumimoji="1" lang="ja-JP" altLang="en-US"/>
          </a:p>
        </p:txBody>
      </p:sp>
      <p:sp>
        <p:nvSpPr>
          <p:cNvPr id="3" name="右矢印 2"/>
          <p:cNvSpPr/>
          <p:nvPr/>
        </p:nvSpPr>
        <p:spPr bwMode="auto">
          <a:xfrm rot="21215395">
            <a:off x="1109306" y="4777829"/>
            <a:ext cx="1331367" cy="360040"/>
          </a:xfrm>
          <a:prstGeom prst="right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0" name="右矢印 69"/>
          <p:cNvSpPr/>
          <p:nvPr/>
        </p:nvSpPr>
        <p:spPr bwMode="auto">
          <a:xfrm rot="18877338">
            <a:off x="4118877" y="4368724"/>
            <a:ext cx="545031" cy="360040"/>
          </a:xfrm>
          <a:prstGeom prst="right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右矢印 71"/>
          <p:cNvSpPr/>
          <p:nvPr/>
        </p:nvSpPr>
        <p:spPr bwMode="auto">
          <a:xfrm rot="2700000">
            <a:off x="4101015" y="5044604"/>
            <a:ext cx="545031" cy="360040"/>
          </a:xfrm>
          <a:prstGeom prst="right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76440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bwMode="auto">
          <a:xfrm>
            <a:off x="395536" y="2271042"/>
            <a:ext cx="8209140" cy="3412784"/>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solidFill>
                <a:srgbClr val="002060"/>
              </a:solidFill>
              <a:latin typeface="+mn-ea"/>
            </a:endParaRPr>
          </a:p>
        </p:txBody>
      </p:sp>
      <p:sp>
        <p:nvSpPr>
          <p:cNvPr id="2" name="タイトル 1"/>
          <p:cNvSpPr>
            <a:spLocks noGrp="1"/>
          </p:cNvSpPr>
          <p:nvPr>
            <p:ph type="title"/>
          </p:nvPr>
        </p:nvSpPr>
        <p:spPr/>
        <p:txBody>
          <a:bodyPr/>
          <a:lstStyle/>
          <a:p>
            <a:r>
              <a:rPr lang="en-US" altLang="ja-JP" dirty="0" smtClean="0"/>
              <a:t>3.3 </a:t>
            </a:r>
            <a:r>
              <a:rPr lang="ja-JP" altLang="en-US" dirty="0" smtClean="0"/>
              <a:t>パラメータシート</a:t>
            </a:r>
            <a:endParaRPr lang="en-US" altLang="ja-JP" dirty="0"/>
          </a:p>
        </p:txBody>
      </p:sp>
      <p:sp>
        <p:nvSpPr>
          <p:cNvPr id="17" name="正方形/長方形 16"/>
          <p:cNvSpPr/>
          <p:nvPr/>
        </p:nvSpPr>
        <p:spPr bwMode="auto">
          <a:xfrm>
            <a:off x="1691716" y="4051365"/>
            <a:ext cx="2514919" cy="1092868"/>
          </a:xfrm>
          <a:prstGeom prst="rect">
            <a:avLst/>
          </a:prstGeom>
          <a:solidFill>
            <a:schemeClr val="bg1"/>
          </a:solidFill>
          <a:ln w="38100">
            <a:solidFill>
              <a:schemeClr val="tx1">
                <a:lumMod val="65000"/>
                <a:lumOff val="3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a:t>{{ </a:t>
            </a:r>
            <a:r>
              <a:rPr lang="en-US" altLang="ja-JP" sz="1600" smtClean="0"/>
              <a:t>VAR_x }}</a:t>
            </a:r>
            <a:r>
              <a:rPr lang="ja-JP" altLang="en-US" sz="1600" smtClean="0"/>
              <a:t>・</a:t>
            </a:r>
            <a:r>
              <a:rPr lang="ja-JP" altLang="en-US" sz="1600"/>
              <a:t>・・ ・</a:t>
            </a:r>
            <a:endParaRPr lang="en-US" altLang="ja-JP" sz="1600"/>
          </a:p>
          <a:p>
            <a:r>
              <a:rPr lang="ja-JP" altLang="en-US" sz="1600"/>
              <a:t>・</a:t>
            </a:r>
            <a:r>
              <a:rPr lang="ja-JP" altLang="en-US" sz="1600" smtClean="0"/>
              <a:t>・ </a:t>
            </a:r>
            <a:r>
              <a:rPr lang="en-US" altLang="ja-JP" sz="1600" smtClean="0"/>
              <a:t>{{ VAR_y }}</a:t>
            </a:r>
            <a:r>
              <a:rPr lang="ja-JP" altLang="en-US" sz="1600"/>
              <a:t> </a:t>
            </a:r>
            <a:r>
              <a:rPr lang="ja-JP" altLang="en-US" sz="1600" smtClean="0"/>
              <a:t>・</a:t>
            </a:r>
            <a:r>
              <a:rPr lang="ja-JP" altLang="en-US" sz="1600"/>
              <a:t> ・</a:t>
            </a:r>
            <a:endParaRPr lang="en-US" altLang="ja-JP" sz="1600"/>
          </a:p>
          <a:p>
            <a:r>
              <a:rPr lang="ja-JP" altLang="en-US" sz="1600"/>
              <a:t>・ ・ ・ </a:t>
            </a:r>
            <a:r>
              <a:rPr lang="en-US" altLang="ja-JP" sz="1600" smtClean="0"/>
              <a:t>{{ VAR_z }}</a:t>
            </a:r>
            <a:r>
              <a:rPr lang="ja-JP" altLang="en-US" sz="1600"/>
              <a:t> ・</a:t>
            </a:r>
            <a:endParaRPr lang="en-US" altLang="ja-JP" sz="1600"/>
          </a:p>
        </p:txBody>
      </p:sp>
      <p:sp>
        <p:nvSpPr>
          <p:cNvPr id="18" name="テキスト ボックス 17"/>
          <p:cNvSpPr txBox="1"/>
          <p:nvPr/>
        </p:nvSpPr>
        <p:spPr>
          <a:xfrm>
            <a:off x="1539399" y="3766303"/>
            <a:ext cx="903615" cy="338554"/>
          </a:xfrm>
          <a:prstGeom prst="rect">
            <a:avLst/>
          </a:prstGeom>
          <a:noFill/>
        </p:spPr>
        <p:txBody>
          <a:bodyPr wrap="square" rtlCol="0" anchor="ctr">
            <a:spAutoFit/>
          </a:bodyPr>
          <a:lstStyle/>
          <a:p>
            <a:pPr algn="ctr"/>
            <a:r>
              <a:rPr kumimoji="1" lang="en-US" altLang="ja-JP" sz="1600" b="1" smtClean="0">
                <a:solidFill>
                  <a:srgbClr val="002060"/>
                </a:solidFill>
              </a:rPr>
              <a:t>IaC</a:t>
            </a:r>
            <a:endParaRPr kumimoji="1" lang="ja-JP" altLang="en-US" sz="1600" b="1">
              <a:solidFill>
                <a:srgbClr val="00206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3758225322"/>
              </p:ext>
            </p:extLst>
          </p:nvPr>
        </p:nvGraphicFramePr>
        <p:xfrm>
          <a:off x="795570" y="2915801"/>
          <a:ext cx="3452292" cy="717370"/>
        </p:xfrm>
        <a:graphic>
          <a:graphicData uri="http://schemas.openxmlformats.org/drawingml/2006/table">
            <a:tbl>
              <a:tblPr firstRow="1" bandRow="1">
                <a:tableStyleId>{5940675A-B579-460E-94D1-54222C63F5DA}</a:tableStyleId>
              </a:tblPr>
              <a:tblGrid>
                <a:gridCol w="619904">
                  <a:extLst>
                    <a:ext uri="{9D8B030D-6E8A-4147-A177-3AD203B41FA5}">
                      <a16:colId xmlns:a16="http://schemas.microsoft.com/office/drawing/2014/main" val="646612559"/>
                    </a:ext>
                  </a:extLst>
                </a:gridCol>
                <a:gridCol w="933663">
                  <a:extLst>
                    <a:ext uri="{9D8B030D-6E8A-4147-A177-3AD203B41FA5}">
                      <a16:colId xmlns:a16="http://schemas.microsoft.com/office/drawing/2014/main" val="865450972"/>
                    </a:ext>
                  </a:extLst>
                </a:gridCol>
                <a:gridCol w="904154">
                  <a:extLst>
                    <a:ext uri="{9D8B030D-6E8A-4147-A177-3AD203B41FA5}">
                      <a16:colId xmlns:a16="http://schemas.microsoft.com/office/drawing/2014/main" val="2324149629"/>
                    </a:ext>
                  </a:extLst>
                </a:gridCol>
                <a:gridCol w="994571">
                  <a:extLst>
                    <a:ext uri="{9D8B030D-6E8A-4147-A177-3AD203B41FA5}">
                      <a16:colId xmlns:a16="http://schemas.microsoft.com/office/drawing/2014/main" val="2486223301"/>
                    </a:ext>
                  </a:extLst>
                </a:gridCol>
              </a:tblGrid>
              <a:tr h="358685">
                <a:tc>
                  <a:txBody>
                    <a:bodyPr/>
                    <a:lstStyle/>
                    <a:p>
                      <a:pPr algn="ctr"/>
                      <a:r>
                        <a:rPr kumimoji="1" lang="ja-JP" altLang="en-US" sz="1600" b="1" smtClean="0">
                          <a:solidFill>
                            <a:schemeClr val="bg2"/>
                          </a:solidFill>
                        </a:rPr>
                        <a:t>変数</a:t>
                      </a:r>
                      <a:endParaRPr kumimoji="1" lang="ja-JP" altLang="en-US" sz="1600" b="1">
                        <a:solidFill>
                          <a:schemeClr val="bg2"/>
                        </a:solidFill>
                      </a:endParaRPr>
                    </a:p>
                  </a:txBody>
                  <a:tcPr anchor="ctr">
                    <a:solidFill>
                      <a:schemeClr val="accent6"/>
                    </a:solidFill>
                  </a:tcPr>
                </a:tc>
                <a:tc>
                  <a:txBody>
                    <a:bodyPr/>
                    <a:lstStyle/>
                    <a:p>
                      <a:pPr algn="ctr"/>
                      <a:r>
                        <a:rPr kumimoji="1" lang="en-US" altLang="ja-JP" sz="1600" smtClean="0"/>
                        <a:t>VAR_x</a:t>
                      </a:r>
                      <a:endParaRPr kumimoji="1" lang="ja-JP" altLang="en-US" sz="1600"/>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smtClean="0"/>
                        <a:t>VAR_y</a:t>
                      </a:r>
                      <a:endParaRPr kumimoji="1" lang="ja-JP" altLang="en-US" sz="1600" smtClean="0"/>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smtClean="0"/>
                        <a:t>VAR_z</a:t>
                      </a:r>
                      <a:endParaRPr kumimoji="1" lang="ja-JP" altLang="en-US" sz="1600" smtClean="0"/>
                    </a:p>
                  </a:txBody>
                  <a:tcPr anchor="ctr">
                    <a:solidFill>
                      <a:schemeClr val="bg2"/>
                    </a:solidFill>
                  </a:tcPr>
                </a:tc>
                <a:extLst>
                  <a:ext uri="{0D108BD9-81ED-4DB2-BD59-A6C34878D82A}">
                    <a16:rowId xmlns:a16="http://schemas.microsoft.com/office/drawing/2014/main" val="241092943"/>
                  </a:ext>
                </a:extLst>
              </a:tr>
              <a:tr h="358685">
                <a:tc>
                  <a:txBody>
                    <a:bodyPr/>
                    <a:lstStyle/>
                    <a:p>
                      <a:pPr algn="ctr"/>
                      <a:r>
                        <a:rPr kumimoji="1" lang="ja-JP" altLang="en-US" sz="1600" b="1" smtClean="0">
                          <a:solidFill>
                            <a:schemeClr val="bg2"/>
                          </a:solidFill>
                        </a:rPr>
                        <a:t>値</a:t>
                      </a:r>
                      <a:endParaRPr kumimoji="1" lang="ja-JP" altLang="en-US" sz="1600" b="1">
                        <a:solidFill>
                          <a:schemeClr val="bg2"/>
                        </a:solidFill>
                      </a:endParaRPr>
                    </a:p>
                  </a:txBody>
                  <a:tcPr anchor="ctr">
                    <a:solidFill>
                      <a:schemeClr val="accent6"/>
                    </a:solidFill>
                  </a:tcPr>
                </a:tc>
                <a:tc>
                  <a:txBody>
                    <a:bodyPr/>
                    <a:lstStyle/>
                    <a:p>
                      <a:pPr algn="ctr"/>
                      <a:r>
                        <a:rPr kumimoji="1" lang="en-US" altLang="ja-JP" sz="1600" b="1" smtClean="0">
                          <a:solidFill>
                            <a:srgbClr val="FF0000"/>
                          </a:solidFill>
                        </a:rPr>
                        <a:t>AAA</a:t>
                      </a:r>
                      <a:endParaRPr kumimoji="1" lang="ja-JP" altLang="en-US" sz="1600" b="1">
                        <a:solidFill>
                          <a:srgbClr val="FF0000"/>
                        </a:solidFill>
                      </a:endParaRPr>
                    </a:p>
                  </a:txBody>
                  <a:tcPr anchor="ctr">
                    <a:solidFill>
                      <a:schemeClr val="bg2"/>
                    </a:solidFill>
                  </a:tcPr>
                </a:tc>
                <a:tc>
                  <a:txBody>
                    <a:bodyPr/>
                    <a:lstStyle/>
                    <a:p>
                      <a:pPr algn="ctr"/>
                      <a:r>
                        <a:rPr kumimoji="1" lang="en-US" altLang="ja-JP" sz="1600" b="1" smtClean="0">
                          <a:solidFill>
                            <a:srgbClr val="FF0000"/>
                          </a:solidFill>
                        </a:rPr>
                        <a:t>BBB</a:t>
                      </a:r>
                      <a:endParaRPr kumimoji="1" lang="ja-JP" altLang="en-US" sz="1600" b="1">
                        <a:solidFill>
                          <a:srgbClr val="FF0000"/>
                        </a:solidFill>
                      </a:endParaRPr>
                    </a:p>
                  </a:txBody>
                  <a:tcPr anchor="ctr">
                    <a:solidFill>
                      <a:schemeClr val="bg2"/>
                    </a:solidFill>
                  </a:tcPr>
                </a:tc>
                <a:tc>
                  <a:txBody>
                    <a:bodyPr/>
                    <a:lstStyle/>
                    <a:p>
                      <a:pPr algn="ctr"/>
                      <a:r>
                        <a:rPr kumimoji="1" lang="en-US" altLang="ja-JP" sz="1600" b="1" smtClean="0">
                          <a:solidFill>
                            <a:srgbClr val="FF0000"/>
                          </a:solidFill>
                        </a:rPr>
                        <a:t>CCC</a:t>
                      </a:r>
                      <a:endParaRPr kumimoji="1" lang="ja-JP" altLang="en-US" sz="1600" b="1">
                        <a:solidFill>
                          <a:srgbClr val="FF0000"/>
                        </a:solidFill>
                      </a:endParaRPr>
                    </a:p>
                  </a:txBody>
                  <a:tcPr anchor="ctr">
                    <a:solidFill>
                      <a:schemeClr val="bg2"/>
                    </a:solidFill>
                  </a:tcPr>
                </a:tc>
                <a:extLst>
                  <a:ext uri="{0D108BD9-81ED-4DB2-BD59-A6C34878D82A}">
                    <a16:rowId xmlns:a16="http://schemas.microsoft.com/office/drawing/2014/main" val="4048203651"/>
                  </a:ext>
                </a:extLst>
              </a:tr>
            </a:tbl>
          </a:graphicData>
        </a:graphic>
      </p:graphicFrame>
      <p:sp>
        <p:nvSpPr>
          <p:cNvPr id="20" name="正方形/長方形 19"/>
          <p:cNvSpPr/>
          <p:nvPr/>
        </p:nvSpPr>
        <p:spPr bwMode="auto">
          <a:xfrm>
            <a:off x="6340552" y="3556865"/>
            <a:ext cx="1975864" cy="1010845"/>
          </a:xfrm>
          <a:prstGeom prst="rect">
            <a:avLst/>
          </a:prstGeom>
          <a:solidFill>
            <a:schemeClr val="bg1"/>
          </a:solidFill>
          <a:ln w="38100">
            <a:solidFill>
              <a:schemeClr val="tx1">
                <a:lumMod val="65000"/>
                <a:lumOff val="3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b="1" dirty="0" smtClean="0">
                <a:solidFill>
                  <a:srgbClr val="FF0000"/>
                </a:solidFill>
              </a:rPr>
              <a:t>AAA</a:t>
            </a:r>
            <a:r>
              <a:rPr lang="ja-JP" altLang="en-US" sz="1600" dirty="0"/>
              <a:t> </a:t>
            </a:r>
            <a:r>
              <a:rPr lang="ja-JP" altLang="en-US" sz="1600" dirty="0" smtClean="0"/>
              <a:t>・</a:t>
            </a:r>
            <a:r>
              <a:rPr lang="ja-JP" altLang="en-US" sz="1600" dirty="0"/>
              <a:t> ・</a:t>
            </a:r>
            <a:r>
              <a:rPr lang="ja-JP" altLang="en-US" sz="1600" dirty="0" smtClean="0"/>
              <a:t>・</a:t>
            </a:r>
            <a:r>
              <a:rPr lang="ja-JP" altLang="en-US" sz="1600" dirty="0"/>
              <a:t> </a:t>
            </a:r>
            <a:r>
              <a:rPr lang="ja-JP" altLang="en-US" sz="1600" dirty="0" smtClean="0"/>
              <a:t>・</a:t>
            </a:r>
            <a:endParaRPr lang="en-US" altLang="ja-JP" sz="1600" b="1" dirty="0">
              <a:solidFill>
                <a:srgbClr val="FF0000"/>
              </a:solidFill>
            </a:endParaRPr>
          </a:p>
          <a:p>
            <a:r>
              <a:rPr lang="ja-JP" altLang="en-US" sz="1600" dirty="0"/>
              <a:t>・・ </a:t>
            </a:r>
            <a:r>
              <a:rPr lang="en-US" altLang="ja-JP" sz="1600" b="1" dirty="0" smtClean="0">
                <a:solidFill>
                  <a:srgbClr val="FF0000"/>
                </a:solidFill>
              </a:rPr>
              <a:t>BBB</a:t>
            </a:r>
            <a:r>
              <a:rPr lang="ja-JP" altLang="en-US" sz="1600" dirty="0"/>
              <a:t> ・</a:t>
            </a:r>
            <a:r>
              <a:rPr lang="ja-JP" altLang="en-US" sz="1600" dirty="0" smtClean="0"/>
              <a:t>・</a:t>
            </a:r>
            <a:r>
              <a:rPr lang="ja-JP" altLang="en-US" sz="1600" dirty="0"/>
              <a:t> </a:t>
            </a:r>
            <a:r>
              <a:rPr lang="ja-JP" altLang="en-US" sz="1600" dirty="0" smtClean="0"/>
              <a:t>・</a:t>
            </a:r>
            <a:endParaRPr lang="en-US" altLang="ja-JP" sz="1600" b="1" dirty="0">
              <a:solidFill>
                <a:srgbClr val="FF0000"/>
              </a:solidFill>
            </a:endParaRPr>
          </a:p>
          <a:p>
            <a:r>
              <a:rPr lang="ja-JP" altLang="en-US" sz="1600" dirty="0"/>
              <a:t>・・ ・・ </a:t>
            </a:r>
            <a:r>
              <a:rPr lang="en-US" altLang="ja-JP" sz="1600" b="1" dirty="0" smtClean="0">
                <a:solidFill>
                  <a:srgbClr val="FF0000"/>
                </a:solidFill>
              </a:rPr>
              <a:t>CCC</a:t>
            </a:r>
            <a:r>
              <a:rPr lang="ja-JP" altLang="en-US" sz="1600" dirty="0" smtClean="0"/>
              <a:t> </a:t>
            </a:r>
            <a:r>
              <a:rPr lang="ja-JP" altLang="en-US" sz="1600" dirty="0"/>
              <a:t>・・</a:t>
            </a:r>
            <a:endParaRPr lang="en-US" altLang="ja-JP" sz="1600" b="1" dirty="0">
              <a:solidFill>
                <a:srgbClr val="FF0000"/>
              </a:solidFill>
            </a:endParaRPr>
          </a:p>
        </p:txBody>
      </p:sp>
      <p:sp>
        <p:nvSpPr>
          <p:cNvPr id="21" name="テキスト ボックス 20"/>
          <p:cNvSpPr txBox="1"/>
          <p:nvPr/>
        </p:nvSpPr>
        <p:spPr>
          <a:xfrm>
            <a:off x="544057" y="2598928"/>
            <a:ext cx="2280991" cy="338554"/>
          </a:xfrm>
          <a:prstGeom prst="rect">
            <a:avLst/>
          </a:prstGeom>
          <a:noFill/>
        </p:spPr>
        <p:txBody>
          <a:bodyPr wrap="square" rtlCol="0" anchor="ctr">
            <a:spAutoFit/>
          </a:bodyPr>
          <a:lstStyle/>
          <a:p>
            <a:pPr algn="ctr"/>
            <a:r>
              <a:rPr lang="ja-JP" altLang="en-US" sz="1600" b="1" smtClean="0">
                <a:solidFill>
                  <a:srgbClr val="002060"/>
                </a:solidFill>
              </a:rPr>
              <a:t>パラメータシート</a:t>
            </a:r>
            <a:endParaRPr kumimoji="1" lang="ja-JP" altLang="en-US" sz="1600" b="1">
              <a:solidFill>
                <a:srgbClr val="002060"/>
              </a:solidFill>
            </a:endParaRPr>
          </a:p>
        </p:txBody>
      </p:sp>
      <p:sp>
        <p:nvSpPr>
          <p:cNvPr id="23" name="テキスト ボックス 22"/>
          <p:cNvSpPr txBox="1"/>
          <p:nvPr/>
        </p:nvSpPr>
        <p:spPr>
          <a:xfrm>
            <a:off x="5937570" y="3218311"/>
            <a:ext cx="1910072" cy="338554"/>
          </a:xfrm>
          <a:prstGeom prst="rect">
            <a:avLst/>
          </a:prstGeom>
          <a:noFill/>
        </p:spPr>
        <p:txBody>
          <a:bodyPr wrap="square" rtlCol="0" anchor="ctr">
            <a:spAutoFit/>
          </a:bodyPr>
          <a:lstStyle/>
          <a:p>
            <a:pPr algn="ctr"/>
            <a:r>
              <a:rPr kumimoji="1" lang="ja-JP" altLang="en-US" sz="1600" b="1" smtClean="0">
                <a:solidFill>
                  <a:srgbClr val="002060"/>
                </a:solidFill>
              </a:rPr>
              <a:t>実行コード</a:t>
            </a:r>
            <a:endParaRPr kumimoji="1" lang="ja-JP" altLang="en-US" sz="1600" b="1">
              <a:solidFill>
                <a:srgbClr val="002060"/>
              </a:solidFill>
            </a:endParaRPr>
          </a:p>
        </p:txBody>
      </p:sp>
      <p:sp>
        <p:nvSpPr>
          <p:cNvPr id="50" name="右矢印 49"/>
          <p:cNvSpPr/>
          <p:nvPr/>
        </p:nvSpPr>
        <p:spPr bwMode="auto">
          <a:xfrm>
            <a:off x="5058107" y="3664734"/>
            <a:ext cx="1172594" cy="764432"/>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smtClean="0">
                <a:solidFill>
                  <a:schemeClr val="bg1"/>
                </a:solidFill>
                <a:latin typeface="+mn-ea"/>
              </a:rPr>
              <a:t>生成</a:t>
            </a:r>
            <a:endParaRPr kumimoji="1" lang="ja-JP" altLang="en-US" sz="1600" b="1" dirty="0" smtClean="0">
              <a:solidFill>
                <a:schemeClr val="bg1"/>
              </a:solidFill>
              <a:latin typeface="+mn-ea"/>
            </a:endParaRPr>
          </a:p>
        </p:txBody>
      </p:sp>
      <p:sp>
        <p:nvSpPr>
          <p:cNvPr id="57" name="テキスト ボックス 56"/>
          <p:cNvSpPr txBox="1"/>
          <p:nvPr/>
        </p:nvSpPr>
        <p:spPr>
          <a:xfrm>
            <a:off x="395536" y="1988840"/>
            <a:ext cx="3240450" cy="307777"/>
          </a:xfrm>
          <a:prstGeom prst="rect">
            <a:avLst/>
          </a:prstGeom>
          <a:noFill/>
          <a:ln w="38100">
            <a:noFill/>
          </a:ln>
        </p:spPr>
        <p:txBody>
          <a:bodyPr wrap="square" rtlCol="0">
            <a:spAutoFit/>
          </a:bodyPr>
          <a:lstStyle/>
          <a:p>
            <a:r>
              <a:rPr lang="ja-JP" altLang="en-US" sz="1400" b="1" dirty="0" smtClean="0">
                <a:solidFill>
                  <a:srgbClr val="002060"/>
                </a:solidFill>
              </a:rPr>
              <a:t>実行コードの生成イメージ</a:t>
            </a:r>
            <a:endParaRPr kumimoji="1" lang="ja-JP" altLang="en-US" sz="1400" b="1" dirty="0">
              <a:solidFill>
                <a:srgbClr val="002060"/>
              </a:solidFill>
            </a:endParaRPr>
          </a:p>
        </p:txBody>
      </p:sp>
      <p:sp>
        <p:nvSpPr>
          <p:cNvPr id="4" name="楕円 3"/>
          <p:cNvSpPr/>
          <p:nvPr/>
        </p:nvSpPr>
        <p:spPr bwMode="auto">
          <a:xfrm>
            <a:off x="1789798" y="4200441"/>
            <a:ext cx="1257313" cy="281134"/>
          </a:xfrm>
          <a:prstGeom prst="ellipse">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 name="直線コネクタ 5"/>
          <p:cNvCxnSpPr>
            <a:stCxn id="4" idx="2"/>
          </p:cNvCxnSpPr>
          <p:nvPr/>
        </p:nvCxnSpPr>
        <p:spPr bwMode="auto">
          <a:xfrm flipH="1" flipV="1">
            <a:off x="1193144" y="4289244"/>
            <a:ext cx="596654" cy="51764"/>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 name="テキスト ボックス 6"/>
          <p:cNvSpPr txBox="1"/>
          <p:nvPr/>
        </p:nvSpPr>
        <p:spPr>
          <a:xfrm>
            <a:off x="649685" y="4135355"/>
            <a:ext cx="898531" cy="307777"/>
          </a:xfrm>
          <a:prstGeom prst="rect">
            <a:avLst/>
          </a:prstGeom>
          <a:noFill/>
        </p:spPr>
        <p:txBody>
          <a:bodyPr wrap="square" rtlCol="0">
            <a:spAutoFit/>
          </a:bodyPr>
          <a:lstStyle/>
          <a:p>
            <a:r>
              <a:rPr kumimoji="1" lang="ja-JP" altLang="en-US" sz="1400" b="1" smtClean="0">
                <a:solidFill>
                  <a:srgbClr val="FF0000"/>
                </a:solidFill>
              </a:rPr>
              <a:t>変数</a:t>
            </a:r>
            <a:endParaRPr kumimoji="1" lang="ja-JP" altLang="en-US" sz="1400" b="1">
              <a:solidFill>
                <a:srgbClr val="FF0000"/>
              </a:solidFill>
            </a:endParaRPr>
          </a:p>
        </p:txBody>
      </p:sp>
      <p:sp>
        <p:nvSpPr>
          <p:cNvPr id="11" name="右中かっこ 10"/>
          <p:cNvSpPr/>
          <p:nvPr/>
        </p:nvSpPr>
        <p:spPr bwMode="auto">
          <a:xfrm>
            <a:off x="4247862" y="2609965"/>
            <a:ext cx="700395" cy="2751397"/>
          </a:xfrm>
          <a:prstGeom prst="rightBrace">
            <a:avLst>
              <a:gd name="adj1" fmla="val 21047"/>
              <a:gd name="adj2" fmla="val 51260"/>
            </a:avLst>
          </a:prstGeom>
          <a:noFill/>
          <a:ln w="38100" cap="flat" cmpd="sng" algn="ctr">
            <a:solidFill>
              <a:srgbClr val="002060"/>
            </a:solidFill>
            <a:prstDash val="solid"/>
            <a:round/>
            <a:headEnd type="none" w="med" len="med"/>
            <a:tailEnd type="none" w="med" len="med"/>
          </a:ln>
          <a:effectLst/>
          <a:extLst/>
        </p:spPr>
        <p:txBody>
          <a:bodyPr rtlCol="0" anchor="ctr"/>
          <a:lstStyle/>
          <a:p>
            <a:pPr algn="ctr"/>
            <a:endParaRPr kumimoji="1" lang="ja-JP" altLang="en-US">
              <a:solidFill>
                <a:srgbClr val="002060"/>
              </a:solidFill>
            </a:endParaRPr>
          </a:p>
        </p:txBody>
      </p:sp>
      <p:sp>
        <p:nvSpPr>
          <p:cNvPr id="12" name="テキスト ボックス 11"/>
          <p:cNvSpPr txBox="1"/>
          <p:nvPr/>
        </p:nvSpPr>
        <p:spPr>
          <a:xfrm>
            <a:off x="323611" y="5766080"/>
            <a:ext cx="7056980" cy="307777"/>
          </a:xfrm>
          <a:prstGeom prst="rect">
            <a:avLst/>
          </a:prstGeom>
          <a:noFill/>
        </p:spPr>
        <p:txBody>
          <a:bodyPr wrap="square" rtlCol="0">
            <a:spAutoFit/>
          </a:bodyPr>
          <a:lstStyle/>
          <a:p>
            <a:r>
              <a:rPr kumimoji="1" lang="en-US" altLang="ja-JP" sz="1400" dirty="0" smtClean="0">
                <a:solidFill>
                  <a:srgbClr val="FF0000"/>
                </a:solidFill>
              </a:rPr>
              <a:t>(※)</a:t>
            </a:r>
            <a:r>
              <a:rPr kumimoji="1" lang="ja-JP" altLang="en-US" sz="1400" dirty="0" smtClean="0">
                <a:solidFill>
                  <a:srgbClr val="FF0000"/>
                </a:solidFill>
              </a:rPr>
              <a:t>変数の紐づけ方法は「実習編」をご覧ください。</a:t>
            </a:r>
            <a:endParaRPr kumimoji="1" lang="ja-JP" altLang="en-US" sz="1400" dirty="0">
              <a:solidFill>
                <a:srgbClr val="FF0000"/>
              </a:solidFill>
            </a:endParaRPr>
          </a:p>
        </p:txBody>
      </p:sp>
      <p:sp>
        <p:nvSpPr>
          <p:cNvPr id="22" name="テキスト ボックス 21"/>
          <p:cNvSpPr txBox="1"/>
          <p:nvPr/>
        </p:nvSpPr>
        <p:spPr>
          <a:xfrm>
            <a:off x="130648" y="834691"/>
            <a:ext cx="8882705" cy="688256"/>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パラメータシートでは</a:t>
            </a:r>
            <a:r>
              <a:rPr lang="en-US" altLang="ja-JP" sz="2000" b="1" dirty="0" err="1">
                <a:solidFill>
                  <a:schemeClr val="bg1"/>
                </a:solidFill>
                <a:effectLst/>
              </a:rPr>
              <a:t>IaC</a:t>
            </a:r>
            <a:r>
              <a:rPr lang="ja-JP" altLang="en-US" sz="2000" b="1" dirty="0">
                <a:solidFill>
                  <a:schemeClr val="bg1"/>
                </a:solidFill>
                <a:effectLst/>
              </a:rPr>
              <a:t>で使用する</a:t>
            </a:r>
            <a:r>
              <a:rPr lang="ja-JP" altLang="en-US" sz="2000" b="1" dirty="0">
                <a:ln w="0"/>
                <a:solidFill>
                  <a:srgbClr val="FF0000"/>
                </a:solidFill>
                <a:effectLst>
                  <a:outerShdw blurRad="38100" dist="19050" dir="2700000" algn="tl" rotWithShape="0">
                    <a:schemeClr val="dk1">
                      <a:alpha val="40000"/>
                    </a:schemeClr>
                  </a:outerShdw>
                </a:effectLst>
              </a:rPr>
              <a:t>変数</a:t>
            </a:r>
            <a:r>
              <a:rPr lang="ja-JP" altLang="en-US" sz="2000" b="1" dirty="0">
                <a:solidFill>
                  <a:schemeClr val="bg1"/>
                </a:solidFill>
                <a:effectLst/>
              </a:rPr>
              <a:t>の代入値を登録・管理します。</a:t>
            </a:r>
            <a:endParaRPr lang="en-US" altLang="ja-JP" sz="2000" b="1" dirty="0">
              <a:solidFill>
                <a:schemeClr val="bg1"/>
              </a:solidFill>
              <a:effectLst/>
            </a:endParaRPr>
          </a:p>
          <a:p>
            <a:r>
              <a:rPr lang="ja-JP" altLang="en-US" sz="2000" b="1" dirty="0">
                <a:solidFill>
                  <a:schemeClr val="bg1"/>
                </a:solidFill>
                <a:effectLst/>
              </a:rPr>
              <a:t>パラメータシートと</a:t>
            </a:r>
            <a:r>
              <a:rPr lang="en-US" altLang="ja-JP" sz="2000" b="1" dirty="0" err="1">
                <a:solidFill>
                  <a:schemeClr val="bg1"/>
                </a:solidFill>
                <a:effectLst/>
              </a:rPr>
              <a:t>IaC</a:t>
            </a:r>
            <a:r>
              <a:rPr lang="ja-JP" altLang="en-US" sz="2000" b="1" dirty="0">
                <a:solidFill>
                  <a:schemeClr val="bg1"/>
                </a:solidFill>
                <a:effectLst/>
              </a:rPr>
              <a:t>から実行コードを生成します</a:t>
            </a:r>
            <a:r>
              <a:rPr lang="ja-JP" altLang="en-US" sz="2000" b="1" dirty="0" smtClean="0">
                <a:solidFill>
                  <a:schemeClr val="bg1"/>
                </a:solidFill>
                <a:effectLst/>
              </a:rPr>
              <a:t>。</a:t>
            </a:r>
            <a:endParaRPr lang="en-US" altLang="ja-JP" sz="2000" b="1" dirty="0" smtClean="0">
              <a:solidFill>
                <a:schemeClr val="bg1"/>
              </a:solidFill>
              <a:effectLst/>
            </a:endParaRPr>
          </a:p>
        </p:txBody>
      </p:sp>
    </p:spTree>
    <p:extLst>
      <p:ext uri="{BB962C8B-B14F-4D97-AF65-F5344CB8AC3E}">
        <p14:creationId xmlns:p14="http://schemas.microsoft.com/office/powerpoint/2010/main" val="1400529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 </a:t>
            </a:r>
            <a:r>
              <a:rPr lang="ja-JP" altLang="en-US" dirty="0" smtClean="0"/>
              <a:t>データシート</a:t>
            </a:r>
            <a:endParaRPr lang="en-US" altLang="ja-JP" dirty="0"/>
          </a:p>
        </p:txBody>
      </p:sp>
      <p:sp>
        <p:nvSpPr>
          <p:cNvPr id="56" name="正方形/長方形 55"/>
          <p:cNvSpPr/>
          <p:nvPr/>
        </p:nvSpPr>
        <p:spPr bwMode="auto">
          <a:xfrm>
            <a:off x="130648" y="2360882"/>
            <a:ext cx="8869223" cy="4092454"/>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solidFill>
                <a:srgbClr val="002060"/>
              </a:solidFill>
              <a:latin typeface="+mn-ea"/>
            </a:endParaRPr>
          </a:p>
        </p:txBody>
      </p:sp>
      <p:grpSp>
        <p:nvGrpSpPr>
          <p:cNvPr id="71" name="グループ化 70"/>
          <p:cNvGrpSpPr/>
          <p:nvPr/>
        </p:nvGrpSpPr>
        <p:grpSpPr>
          <a:xfrm>
            <a:off x="3140705" y="3055245"/>
            <a:ext cx="3195845" cy="2294518"/>
            <a:chOff x="3186216" y="3020685"/>
            <a:chExt cx="3195845" cy="2294518"/>
          </a:xfrm>
          <a:solidFill>
            <a:schemeClr val="accent3">
              <a:lumMod val="10000"/>
              <a:lumOff val="90000"/>
            </a:schemeClr>
          </a:solidFill>
        </p:grpSpPr>
        <p:sp>
          <p:nvSpPr>
            <p:cNvPr id="27" name="フローチャート: 端子 26"/>
            <p:cNvSpPr/>
            <p:nvPr/>
          </p:nvSpPr>
          <p:spPr bwMode="auto">
            <a:xfrm rot="5400000">
              <a:off x="3636880" y="2570021"/>
              <a:ext cx="2294518" cy="3195845"/>
            </a:xfrm>
            <a:prstGeom prst="flowChartTerminator">
              <a:avLst/>
            </a:prstGeom>
            <a:grpFill/>
            <a:ln w="38100">
              <a:solidFill>
                <a:schemeClr val="accent3">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21" name="テキスト ボックス 20"/>
            <p:cNvSpPr txBox="1"/>
            <p:nvPr/>
          </p:nvSpPr>
          <p:spPr>
            <a:xfrm>
              <a:off x="3791216" y="3193675"/>
              <a:ext cx="2280991" cy="338554"/>
            </a:xfrm>
            <a:prstGeom prst="rect">
              <a:avLst/>
            </a:prstGeom>
            <a:noFill/>
            <a:ln>
              <a:noFill/>
            </a:ln>
          </p:spPr>
          <p:txBody>
            <a:bodyPr wrap="square" rtlCol="0" anchor="ctr">
              <a:spAutoFit/>
            </a:bodyPr>
            <a:lstStyle/>
            <a:p>
              <a:pPr algn="ctr"/>
              <a:r>
                <a:rPr lang="ja-JP" altLang="en-US" sz="1600" b="1" smtClean="0">
                  <a:solidFill>
                    <a:srgbClr val="002060"/>
                  </a:solidFill>
                </a:rPr>
                <a:t>データシート</a:t>
              </a:r>
              <a:r>
                <a:rPr lang="en-US" altLang="ja-JP" sz="1600" b="1" smtClean="0">
                  <a:solidFill>
                    <a:srgbClr val="002060"/>
                  </a:solidFill>
                </a:rPr>
                <a:t>A</a:t>
              </a:r>
              <a:endParaRPr kumimoji="1" lang="ja-JP" altLang="en-US" sz="1600" b="1" dirty="0">
                <a:solidFill>
                  <a:srgbClr val="002060"/>
                </a:solidFill>
              </a:endParaRPr>
            </a:p>
          </p:txBody>
        </p:sp>
      </p:grpSp>
      <p:grpSp>
        <p:nvGrpSpPr>
          <p:cNvPr id="3" name="グループ化 2"/>
          <p:cNvGrpSpPr/>
          <p:nvPr/>
        </p:nvGrpSpPr>
        <p:grpSpPr>
          <a:xfrm>
            <a:off x="633489" y="3039225"/>
            <a:ext cx="1124616" cy="2474758"/>
            <a:chOff x="590315" y="2923918"/>
            <a:chExt cx="1124616" cy="2474758"/>
          </a:xfrm>
        </p:grpSpPr>
        <p:grpSp>
          <p:nvGrpSpPr>
            <p:cNvPr id="29" name="グループ化 28">
              <a:extLst>
                <a:ext uri="{FF2B5EF4-FFF2-40B4-BE49-F238E27FC236}">
                  <a16:creationId xmlns:a16="http://schemas.microsoft.com/office/drawing/2014/main" id="{0354CE80-49FB-4388-83BA-94DF9E40A5E8}"/>
                </a:ext>
              </a:extLst>
            </p:cNvPr>
            <p:cNvGrpSpPr>
              <a:grpSpLocks noChangeAspect="1"/>
            </p:cNvGrpSpPr>
            <p:nvPr/>
          </p:nvGrpSpPr>
          <p:grpSpPr bwMode="gray">
            <a:xfrm>
              <a:off x="590315" y="2923918"/>
              <a:ext cx="977943" cy="686927"/>
              <a:chOff x="-1828973" y="2716213"/>
              <a:chExt cx="2020481" cy="1419225"/>
            </a:xfrm>
          </p:grpSpPr>
          <p:sp>
            <p:nvSpPr>
              <p:cNvPr id="30"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1"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2" name="Freeform 76"/>
            <p:cNvSpPr>
              <a:spLocks noChangeAspect="1" noEditPoints="1"/>
            </p:cNvSpPr>
            <p:nvPr/>
          </p:nvSpPr>
          <p:spPr bwMode="gray">
            <a:xfrm>
              <a:off x="619360" y="4328354"/>
              <a:ext cx="636671" cy="637840"/>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grpSp>
          <p:nvGrpSpPr>
            <p:cNvPr id="33" name="グループ化 32"/>
            <p:cNvGrpSpPr>
              <a:grpSpLocks noChangeAspect="1"/>
            </p:cNvGrpSpPr>
            <p:nvPr/>
          </p:nvGrpSpPr>
          <p:grpSpPr bwMode="gray">
            <a:xfrm>
              <a:off x="1035799" y="4923571"/>
              <a:ext cx="679132" cy="475105"/>
              <a:chOff x="-2798763" y="1477963"/>
              <a:chExt cx="3006726" cy="2103437"/>
            </a:xfrm>
          </p:grpSpPr>
          <p:sp>
            <p:nvSpPr>
              <p:cNvPr id="34" name="Freeform 108"/>
              <p:cNvSpPr>
                <a:spLocks noChangeAspect="1"/>
              </p:cNvSpPr>
              <p:nvPr/>
            </p:nvSpPr>
            <p:spPr bwMode="gray">
              <a:xfrm>
                <a:off x="-2798763" y="1477963"/>
                <a:ext cx="3006726" cy="2103437"/>
              </a:xfrm>
              <a:custGeom>
                <a:avLst/>
                <a:gdLst>
                  <a:gd name="T0" fmla="*/ 799 w 799"/>
                  <a:gd name="T1" fmla="*/ 88 h 558"/>
                  <a:gd name="T2" fmla="*/ 799 w 799"/>
                  <a:gd name="T3" fmla="*/ 86 h 558"/>
                  <a:gd name="T4" fmla="*/ 798 w 799"/>
                  <a:gd name="T5" fmla="*/ 84 h 558"/>
                  <a:gd name="T6" fmla="*/ 796 w 799"/>
                  <a:gd name="T7" fmla="*/ 82 h 558"/>
                  <a:gd name="T8" fmla="*/ 796 w 799"/>
                  <a:gd name="T9" fmla="*/ 81 h 558"/>
                  <a:gd name="T10" fmla="*/ 793 w 799"/>
                  <a:gd name="T11" fmla="*/ 79 h 558"/>
                  <a:gd name="T12" fmla="*/ 793 w 799"/>
                  <a:gd name="T13" fmla="*/ 79 h 558"/>
                  <a:gd name="T14" fmla="*/ 697 w 799"/>
                  <a:gd name="T15" fmla="*/ 61 h 558"/>
                  <a:gd name="T16" fmla="*/ 699 w 799"/>
                  <a:gd name="T17" fmla="*/ 2 h 558"/>
                  <a:gd name="T18" fmla="*/ 585 w 799"/>
                  <a:gd name="T19" fmla="*/ 40 h 558"/>
                  <a:gd name="T20" fmla="*/ 400 w 799"/>
                  <a:gd name="T21" fmla="*/ 5 h 558"/>
                  <a:gd name="T22" fmla="*/ 395 w 799"/>
                  <a:gd name="T23" fmla="*/ 6 h 558"/>
                  <a:gd name="T24" fmla="*/ 395 w 799"/>
                  <a:gd name="T25" fmla="*/ 6 h 558"/>
                  <a:gd name="T26" fmla="*/ 394 w 799"/>
                  <a:gd name="T27" fmla="*/ 6 h 558"/>
                  <a:gd name="T28" fmla="*/ 392 w 799"/>
                  <a:gd name="T29" fmla="*/ 7 h 558"/>
                  <a:gd name="T30" fmla="*/ 388 w 799"/>
                  <a:gd name="T31" fmla="*/ 8 h 558"/>
                  <a:gd name="T32" fmla="*/ 382 w 799"/>
                  <a:gd name="T33" fmla="*/ 10 h 558"/>
                  <a:gd name="T34" fmla="*/ 373 w 799"/>
                  <a:gd name="T35" fmla="*/ 12 h 558"/>
                  <a:gd name="T36" fmla="*/ 362 w 799"/>
                  <a:gd name="T37" fmla="*/ 16 h 558"/>
                  <a:gd name="T38" fmla="*/ 349 w 799"/>
                  <a:gd name="T39" fmla="*/ 19 h 558"/>
                  <a:gd name="T40" fmla="*/ 326 w 799"/>
                  <a:gd name="T41" fmla="*/ 26 h 558"/>
                  <a:gd name="T42" fmla="*/ 300 w 799"/>
                  <a:gd name="T43" fmla="*/ 33 h 558"/>
                  <a:gd name="T44" fmla="*/ 272 w 799"/>
                  <a:gd name="T45" fmla="*/ 42 h 558"/>
                  <a:gd name="T46" fmla="*/ 237 w 799"/>
                  <a:gd name="T47" fmla="*/ 52 h 558"/>
                  <a:gd name="T48" fmla="*/ 193 w 799"/>
                  <a:gd name="T49" fmla="*/ 65 h 558"/>
                  <a:gd name="T50" fmla="*/ 145 w 799"/>
                  <a:gd name="T51" fmla="*/ 79 h 558"/>
                  <a:gd name="T52" fmla="*/ 124 w 799"/>
                  <a:gd name="T53" fmla="*/ 84 h 558"/>
                  <a:gd name="T54" fmla="*/ 86 w 799"/>
                  <a:gd name="T55" fmla="*/ 96 h 558"/>
                  <a:gd name="T56" fmla="*/ 70 w 799"/>
                  <a:gd name="T57" fmla="*/ 100 h 558"/>
                  <a:gd name="T58" fmla="*/ 48 w 799"/>
                  <a:gd name="T59" fmla="*/ 107 h 558"/>
                  <a:gd name="T60" fmla="*/ 34 w 799"/>
                  <a:gd name="T61" fmla="*/ 111 h 558"/>
                  <a:gd name="T62" fmla="*/ 23 w 799"/>
                  <a:gd name="T63" fmla="*/ 114 h 558"/>
                  <a:gd name="T64" fmla="*/ 16 w 799"/>
                  <a:gd name="T65" fmla="*/ 116 h 558"/>
                  <a:gd name="T66" fmla="*/ 13 w 799"/>
                  <a:gd name="T67" fmla="*/ 117 h 558"/>
                  <a:gd name="T68" fmla="*/ 11 w 799"/>
                  <a:gd name="T69" fmla="*/ 118 h 558"/>
                  <a:gd name="T70" fmla="*/ 9 w 799"/>
                  <a:gd name="T71" fmla="*/ 118 h 558"/>
                  <a:gd name="T72" fmla="*/ 9 w 799"/>
                  <a:gd name="T73" fmla="*/ 118 h 558"/>
                  <a:gd name="T74" fmla="*/ 8 w 799"/>
                  <a:gd name="T75" fmla="*/ 118 h 558"/>
                  <a:gd name="T76" fmla="*/ 7 w 799"/>
                  <a:gd name="T77" fmla="*/ 119 h 558"/>
                  <a:gd name="T78" fmla="*/ 4 w 799"/>
                  <a:gd name="T79" fmla="*/ 121 h 558"/>
                  <a:gd name="T80" fmla="*/ 2 w 799"/>
                  <a:gd name="T81" fmla="*/ 123 h 558"/>
                  <a:gd name="T82" fmla="*/ 2 w 799"/>
                  <a:gd name="T83" fmla="*/ 124 h 558"/>
                  <a:gd name="T84" fmla="*/ 1 w 799"/>
                  <a:gd name="T85" fmla="*/ 126 h 558"/>
                  <a:gd name="T86" fmla="*/ 0 w 799"/>
                  <a:gd name="T87" fmla="*/ 127 h 558"/>
                  <a:gd name="T88" fmla="*/ 0 w 799"/>
                  <a:gd name="T89" fmla="*/ 129 h 558"/>
                  <a:gd name="T90" fmla="*/ 0 w 799"/>
                  <a:gd name="T91" fmla="*/ 474 h 558"/>
                  <a:gd name="T92" fmla="*/ 402 w 799"/>
                  <a:gd name="T93" fmla="*/ 557 h 558"/>
                  <a:gd name="T94" fmla="*/ 791 w 799"/>
                  <a:gd name="T95" fmla="*/ 445 h 558"/>
                  <a:gd name="T96" fmla="*/ 799 w 799"/>
                  <a:gd name="T97" fmla="*/ 9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9" h="558">
                    <a:moveTo>
                      <a:pt x="799" y="90"/>
                    </a:moveTo>
                    <a:cubicBezTo>
                      <a:pt x="799" y="89"/>
                      <a:pt x="799" y="89"/>
                      <a:pt x="799" y="88"/>
                    </a:cubicBezTo>
                    <a:cubicBezTo>
                      <a:pt x="799" y="88"/>
                      <a:pt x="799" y="88"/>
                      <a:pt x="799" y="87"/>
                    </a:cubicBezTo>
                    <a:cubicBezTo>
                      <a:pt x="799" y="86"/>
                      <a:pt x="799" y="86"/>
                      <a:pt x="799" y="86"/>
                    </a:cubicBezTo>
                    <a:cubicBezTo>
                      <a:pt x="798" y="85"/>
                      <a:pt x="798" y="85"/>
                      <a:pt x="798" y="85"/>
                    </a:cubicBezTo>
                    <a:cubicBezTo>
                      <a:pt x="798" y="84"/>
                      <a:pt x="798" y="84"/>
                      <a:pt x="798" y="84"/>
                    </a:cubicBezTo>
                    <a:cubicBezTo>
                      <a:pt x="797" y="83"/>
                      <a:pt x="797" y="83"/>
                      <a:pt x="797" y="83"/>
                    </a:cubicBezTo>
                    <a:cubicBezTo>
                      <a:pt x="797" y="83"/>
                      <a:pt x="797" y="82"/>
                      <a:pt x="796" y="82"/>
                    </a:cubicBezTo>
                    <a:cubicBezTo>
                      <a:pt x="796" y="82"/>
                      <a:pt x="796" y="82"/>
                      <a:pt x="796" y="82"/>
                    </a:cubicBezTo>
                    <a:cubicBezTo>
                      <a:pt x="796" y="82"/>
                      <a:pt x="796" y="81"/>
                      <a:pt x="796" y="81"/>
                    </a:cubicBezTo>
                    <a:cubicBezTo>
                      <a:pt x="796" y="81"/>
                      <a:pt x="796" y="81"/>
                      <a:pt x="795" y="81"/>
                    </a:cubicBezTo>
                    <a:cubicBezTo>
                      <a:pt x="795" y="80"/>
                      <a:pt x="794" y="80"/>
                      <a:pt x="793" y="79"/>
                    </a:cubicBezTo>
                    <a:cubicBezTo>
                      <a:pt x="793" y="79"/>
                      <a:pt x="793" y="79"/>
                      <a:pt x="793" y="79"/>
                    </a:cubicBezTo>
                    <a:cubicBezTo>
                      <a:pt x="793" y="79"/>
                      <a:pt x="793" y="79"/>
                      <a:pt x="793" y="79"/>
                    </a:cubicBezTo>
                    <a:cubicBezTo>
                      <a:pt x="792" y="79"/>
                      <a:pt x="791" y="78"/>
                      <a:pt x="790" y="78"/>
                    </a:cubicBezTo>
                    <a:cubicBezTo>
                      <a:pt x="790" y="78"/>
                      <a:pt x="790" y="78"/>
                      <a:pt x="697" y="61"/>
                    </a:cubicBezTo>
                    <a:cubicBezTo>
                      <a:pt x="706" y="35"/>
                      <a:pt x="707" y="15"/>
                      <a:pt x="707" y="13"/>
                    </a:cubicBezTo>
                    <a:cubicBezTo>
                      <a:pt x="707" y="8"/>
                      <a:pt x="704" y="3"/>
                      <a:pt x="699" y="2"/>
                    </a:cubicBezTo>
                    <a:cubicBezTo>
                      <a:pt x="694" y="0"/>
                      <a:pt x="688" y="2"/>
                      <a:pt x="685" y="7"/>
                    </a:cubicBezTo>
                    <a:cubicBezTo>
                      <a:pt x="661" y="44"/>
                      <a:pt x="608" y="42"/>
                      <a:pt x="585" y="40"/>
                    </a:cubicBezTo>
                    <a:cubicBezTo>
                      <a:pt x="536" y="30"/>
                      <a:pt x="475" y="19"/>
                      <a:pt x="400" y="5"/>
                    </a:cubicBezTo>
                    <a:cubicBezTo>
                      <a:pt x="400" y="5"/>
                      <a:pt x="400" y="5"/>
                      <a:pt x="400" y="5"/>
                    </a:cubicBezTo>
                    <a:cubicBezTo>
                      <a:pt x="400" y="5"/>
                      <a:pt x="400" y="5"/>
                      <a:pt x="400" y="5"/>
                    </a:cubicBezTo>
                    <a:cubicBezTo>
                      <a:pt x="398" y="5"/>
                      <a:pt x="396" y="5"/>
                      <a:pt x="395" y="6"/>
                    </a:cubicBezTo>
                    <a:cubicBezTo>
                      <a:pt x="395" y="6"/>
                      <a:pt x="395" y="6"/>
                      <a:pt x="395" y="6"/>
                    </a:cubicBezTo>
                    <a:cubicBezTo>
                      <a:pt x="395" y="6"/>
                      <a:pt x="395" y="6"/>
                      <a:pt x="395" y="6"/>
                    </a:cubicBezTo>
                    <a:cubicBezTo>
                      <a:pt x="395" y="6"/>
                      <a:pt x="395" y="6"/>
                      <a:pt x="395" y="6"/>
                    </a:cubicBezTo>
                    <a:cubicBezTo>
                      <a:pt x="395" y="6"/>
                      <a:pt x="394" y="6"/>
                      <a:pt x="394" y="6"/>
                    </a:cubicBezTo>
                    <a:cubicBezTo>
                      <a:pt x="394" y="6"/>
                      <a:pt x="394" y="6"/>
                      <a:pt x="393" y="6"/>
                    </a:cubicBezTo>
                    <a:cubicBezTo>
                      <a:pt x="393" y="7"/>
                      <a:pt x="393" y="7"/>
                      <a:pt x="392" y="7"/>
                    </a:cubicBezTo>
                    <a:cubicBezTo>
                      <a:pt x="392" y="7"/>
                      <a:pt x="392" y="7"/>
                      <a:pt x="391" y="7"/>
                    </a:cubicBezTo>
                    <a:cubicBezTo>
                      <a:pt x="390" y="7"/>
                      <a:pt x="389" y="8"/>
                      <a:pt x="388" y="8"/>
                    </a:cubicBezTo>
                    <a:cubicBezTo>
                      <a:pt x="388" y="8"/>
                      <a:pt x="388" y="8"/>
                      <a:pt x="388" y="8"/>
                    </a:cubicBezTo>
                    <a:cubicBezTo>
                      <a:pt x="386" y="9"/>
                      <a:pt x="384" y="9"/>
                      <a:pt x="382" y="10"/>
                    </a:cubicBezTo>
                    <a:cubicBezTo>
                      <a:pt x="382" y="10"/>
                      <a:pt x="381" y="10"/>
                      <a:pt x="381" y="10"/>
                    </a:cubicBezTo>
                    <a:cubicBezTo>
                      <a:pt x="378" y="11"/>
                      <a:pt x="376" y="12"/>
                      <a:pt x="373" y="12"/>
                    </a:cubicBezTo>
                    <a:cubicBezTo>
                      <a:pt x="372" y="13"/>
                      <a:pt x="371" y="13"/>
                      <a:pt x="370" y="13"/>
                    </a:cubicBezTo>
                    <a:cubicBezTo>
                      <a:pt x="368" y="14"/>
                      <a:pt x="365" y="15"/>
                      <a:pt x="362" y="16"/>
                    </a:cubicBezTo>
                    <a:cubicBezTo>
                      <a:pt x="360" y="16"/>
                      <a:pt x="358" y="17"/>
                      <a:pt x="356" y="17"/>
                    </a:cubicBezTo>
                    <a:cubicBezTo>
                      <a:pt x="354" y="18"/>
                      <a:pt x="352" y="19"/>
                      <a:pt x="349" y="19"/>
                    </a:cubicBezTo>
                    <a:cubicBezTo>
                      <a:pt x="344" y="21"/>
                      <a:pt x="339" y="22"/>
                      <a:pt x="334" y="24"/>
                    </a:cubicBezTo>
                    <a:cubicBezTo>
                      <a:pt x="332" y="24"/>
                      <a:pt x="329" y="25"/>
                      <a:pt x="326" y="26"/>
                    </a:cubicBezTo>
                    <a:cubicBezTo>
                      <a:pt x="323" y="27"/>
                      <a:pt x="321" y="28"/>
                      <a:pt x="318" y="28"/>
                    </a:cubicBezTo>
                    <a:cubicBezTo>
                      <a:pt x="313" y="30"/>
                      <a:pt x="307" y="32"/>
                      <a:pt x="300" y="33"/>
                    </a:cubicBezTo>
                    <a:cubicBezTo>
                      <a:pt x="293" y="36"/>
                      <a:pt x="286" y="38"/>
                      <a:pt x="280" y="40"/>
                    </a:cubicBezTo>
                    <a:cubicBezTo>
                      <a:pt x="277" y="40"/>
                      <a:pt x="274" y="41"/>
                      <a:pt x="272" y="42"/>
                    </a:cubicBezTo>
                    <a:cubicBezTo>
                      <a:pt x="268" y="43"/>
                      <a:pt x="263" y="44"/>
                      <a:pt x="259" y="45"/>
                    </a:cubicBezTo>
                    <a:cubicBezTo>
                      <a:pt x="252" y="47"/>
                      <a:pt x="245" y="50"/>
                      <a:pt x="237" y="52"/>
                    </a:cubicBezTo>
                    <a:cubicBezTo>
                      <a:pt x="228" y="54"/>
                      <a:pt x="219" y="57"/>
                      <a:pt x="211" y="59"/>
                    </a:cubicBezTo>
                    <a:cubicBezTo>
                      <a:pt x="205" y="61"/>
                      <a:pt x="199" y="63"/>
                      <a:pt x="193" y="65"/>
                    </a:cubicBezTo>
                    <a:cubicBezTo>
                      <a:pt x="184" y="67"/>
                      <a:pt x="175" y="70"/>
                      <a:pt x="167" y="72"/>
                    </a:cubicBezTo>
                    <a:cubicBezTo>
                      <a:pt x="160" y="74"/>
                      <a:pt x="152" y="76"/>
                      <a:pt x="145" y="79"/>
                    </a:cubicBezTo>
                    <a:cubicBezTo>
                      <a:pt x="140" y="80"/>
                      <a:pt x="136" y="81"/>
                      <a:pt x="132" y="82"/>
                    </a:cubicBezTo>
                    <a:cubicBezTo>
                      <a:pt x="130" y="83"/>
                      <a:pt x="127" y="84"/>
                      <a:pt x="124" y="84"/>
                    </a:cubicBezTo>
                    <a:cubicBezTo>
                      <a:pt x="117" y="87"/>
                      <a:pt x="110" y="89"/>
                      <a:pt x="104" y="91"/>
                    </a:cubicBezTo>
                    <a:cubicBezTo>
                      <a:pt x="98" y="92"/>
                      <a:pt x="92" y="94"/>
                      <a:pt x="86" y="96"/>
                    </a:cubicBezTo>
                    <a:cubicBezTo>
                      <a:pt x="83" y="97"/>
                      <a:pt x="81" y="97"/>
                      <a:pt x="78" y="98"/>
                    </a:cubicBezTo>
                    <a:cubicBezTo>
                      <a:pt x="75" y="99"/>
                      <a:pt x="73" y="100"/>
                      <a:pt x="70" y="100"/>
                    </a:cubicBezTo>
                    <a:cubicBezTo>
                      <a:pt x="64" y="102"/>
                      <a:pt x="59" y="103"/>
                      <a:pt x="55" y="105"/>
                    </a:cubicBezTo>
                    <a:cubicBezTo>
                      <a:pt x="52" y="105"/>
                      <a:pt x="50" y="106"/>
                      <a:pt x="48" y="107"/>
                    </a:cubicBezTo>
                    <a:cubicBezTo>
                      <a:pt x="46" y="107"/>
                      <a:pt x="44" y="108"/>
                      <a:pt x="42" y="108"/>
                    </a:cubicBezTo>
                    <a:cubicBezTo>
                      <a:pt x="40" y="109"/>
                      <a:pt x="37" y="110"/>
                      <a:pt x="34" y="111"/>
                    </a:cubicBezTo>
                    <a:cubicBezTo>
                      <a:pt x="33" y="111"/>
                      <a:pt x="32" y="111"/>
                      <a:pt x="31" y="112"/>
                    </a:cubicBezTo>
                    <a:cubicBezTo>
                      <a:pt x="29" y="112"/>
                      <a:pt x="26" y="113"/>
                      <a:pt x="23" y="114"/>
                    </a:cubicBezTo>
                    <a:cubicBezTo>
                      <a:pt x="23" y="114"/>
                      <a:pt x="22" y="114"/>
                      <a:pt x="22" y="114"/>
                    </a:cubicBezTo>
                    <a:cubicBezTo>
                      <a:pt x="20" y="115"/>
                      <a:pt x="18" y="115"/>
                      <a:pt x="16" y="116"/>
                    </a:cubicBezTo>
                    <a:cubicBezTo>
                      <a:pt x="16" y="116"/>
                      <a:pt x="16" y="116"/>
                      <a:pt x="16" y="116"/>
                    </a:cubicBezTo>
                    <a:cubicBezTo>
                      <a:pt x="15" y="116"/>
                      <a:pt x="14" y="117"/>
                      <a:pt x="13" y="117"/>
                    </a:cubicBezTo>
                    <a:cubicBezTo>
                      <a:pt x="12" y="117"/>
                      <a:pt x="12" y="117"/>
                      <a:pt x="12" y="117"/>
                    </a:cubicBezTo>
                    <a:cubicBezTo>
                      <a:pt x="11" y="117"/>
                      <a:pt x="11" y="117"/>
                      <a:pt x="11" y="118"/>
                    </a:cubicBezTo>
                    <a:cubicBezTo>
                      <a:pt x="10" y="118"/>
                      <a:pt x="10" y="118"/>
                      <a:pt x="10" y="118"/>
                    </a:cubicBezTo>
                    <a:cubicBezTo>
                      <a:pt x="10" y="118"/>
                      <a:pt x="9" y="118"/>
                      <a:pt x="9" y="118"/>
                    </a:cubicBezTo>
                    <a:cubicBezTo>
                      <a:pt x="9" y="118"/>
                      <a:pt x="9" y="118"/>
                      <a:pt x="9" y="118"/>
                    </a:cubicBezTo>
                    <a:cubicBezTo>
                      <a:pt x="9" y="118"/>
                      <a:pt x="9" y="118"/>
                      <a:pt x="9" y="118"/>
                    </a:cubicBezTo>
                    <a:cubicBezTo>
                      <a:pt x="9" y="118"/>
                      <a:pt x="9" y="118"/>
                      <a:pt x="9" y="118"/>
                    </a:cubicBezTo>
                    <a:cubicBezTo>
                      <a:pt x="9" y="118"/>
                      <a:pt x="8" y="118"/>
                      <a:pt x="8" y="118"/>
                    </a:cubicBezTo>
                    <a:cubicBezTo>
                      <a:pt x="8" y="119"/>
                      <a:pt x="7" y="119"/>
                      <a:pt x="7" y="119"/>
                    </a:cubicBezTo>
                    <a:cubicBezTo>
                      <a:pt x="7" y="119"/>
                      <a:pt x="7" y="119"/>
                      <a:pt x="7" y="119"/>
                    </a:cubicBezTo>
                    <a:cubicBezTo>
                      <a:pt x="6" y="119"/>
                      <a:pt x="6" y="120"/>
                      <a:pt x="5" y="120"/>
                    </a:cubicBezTo>
                    <a:cubicBezTo>
                      <a:pt x="4" y="121"/>
                      <a:pt x="4" y="121"/>
                      <a:pt x="4" y="121"/>
                    </a:cubicBezTo>
                    <a:cubicBezTo>
                      <a:pt x="3" y="122"/>
                      <a:pt x="3" y="122"/>
                      <a:pt x="3" y="122"/>
                    </a:cubicBezTo>
                    <a:cubicBezTo>
                      <a:pt x="2" y="123"/>
                      <a:pt x="2" y="123"/>
                      <a:pt x="2" y="123"/>
                    </a:cubicBezTo>
                    <a:cubicBezTo>
                      <a:pt x="2" y="124"/>
                      <a:pt x="2" y="124"/>
                      <a:pt x="2" y="124"/>
                    </a:cubicBezTo>
                    <a:cubicBezTo>
                      <a:pt x="2" y="124"/>
                      <a:pt x="2" y="124"/>
                      <a:pt x="2" y="124"/>
                    </a:cubicBezTo>
                    <a:cubicBezTo>
                      <a:pt x="1" y="125"/>
                      <a:pt x="1" y="125"/>
                      <a:pt x="1" y="125"/>
                    </a:cubicBezTo>
                    <a:cubicBezTo>
                      <a:pt x="1" y="126"/>
                      <a:pt x="1" y="126"/>
                      <a:pt x="1" y="126"/>
                    </a:cubicBezTo>
                    <a:cubicBezTo>
                      <a:pt x="1" y="126"/>
                      <a:pt x="1" y="127"/>
                      <a:pt x="1" y="127"/>
                    </a:cubicBezTo>
                    <a:cubicBezTo>
                      <a:pt x="0" y="127"/>
                      <a:pt x="0" y="127"/>
                      <a:pt x="0" y="127"/>
                    </a:cubicBezTo>
                    <a:cubicBezTo>
                      <a:pt x="0" y="128"/>
                      <a:pt x="0" y="128"/>
                      <a:pt x="0" y="128"/>
                    </a:cubicBezTo>
                    <a:cubicBezTo>
                      <a:pt x="0" y="128"/>
                      <a:pt x="0" y="128"/>
                      <a:pt x="0" y="129"/>
                    </a:cubicBezTo>
                    <a:cubicBezTo>
                      <a:pt x="0" y="129"/>
                      <a:pt x="0" y="129"/>
                      <a:pt x="0" y="130"/>
                    </a:cubicBezTo>
                    <a:cubicBezTo>
                      <a:pt x="0" y="474"/>
                      <a:pt x="0" y="474"/>
                      <a:pt x="0" y="474"/>
                    </a:cubicBezTo>
                    <a:cubicBezTo>
                      <a:pt x="0" y="479"/>
                      <a:pt x="4" y="484"/>
                      <a:pt x="10" y="485"/>
                    </a:cubicBezTo>
                    <a:cubicBezTo>
                      <a:pt x="404" y="557"/>
                      <a:pt x="402" y="557"/>
                      <a:pt x="402" y="557"/>
                    </a:cubicBezTo>
                    <a:cubicBezTo>
                      <a:pt x="407" y="558"/>
                      <a:pt x="413" y="556"/>
                      <a:pt x="413" y="556"/>
                    </a:cubicBezTo>
                    <a:cubicBezTo>
                      <a:pt x="794" y="444"/>
                      <a:pt x="791" y="445"/>
                      <a:pt x="791" y="445"/>
                    </a:cubicBezTo>
                    <a:cubicBezTo>
                      <a:pt x="796" y="444"/>
                      <a:pt x="799" y="439"/>
                      <a:pt x="799" y="434"/>
                    </a:cubicBezTo>
                    <a:cubicBezTo>
                      <a:pt x="799" y="160"/>
                      <a:pt x="799" y="104"/>
                      <a:pt x="799" y="93"/>
                    </a:cubicBezTo>
                    <a:cubicBezTo>
                      <a:pt x="799" y="92"/>
                      <a:pt x="799" y="91"/>
                      <a:pt x="799" y="9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フリーフォーム 34"/>
              <p:cNvSpPr>
                <a:spLocks noChangeAspect="1"/>
              </p:cNvSpPr>
              <p:nvPr/>
            </p:nvSpPr>
            <p:spPr bwMode="gray">
              <a:xfrm>
                <a:off x="-2709864" y="1590675"/>
                <a:ext cx="2827338" cy="1889125"/>
              </a:xfrm>
              <a:custGeom>
                <a:avLst/>
                <a:gdLst>
                  <a:gd name="connsiteX0" fmla="*/ 0 w 2827338"/>
                  <a:gd name="connsiteY0" fmla="*/ 1565275 h 1889125"/>
                  <a:gd name="connsiteX1" fmla="*/ 1393825 w 2827338"/>
                  <a:gd name="connsiteY1" fmla="*/ 1817577 h 1889125"/>
                  <a:gd name="connsiteX2" fmla="*/ 1393825 w 2827338"/>
                  <a:gd name="connsiteY2" fmla="*/ 1889125 h 1889125"/>
                  <a:gd name="connsiteX3" fmla="*/ 0 w 2827338"/>
                  <a:gd name="connsiteY3" fmla="*/ 1633058 h 1889125"/>
                  <a:gd name="connsiteX4" fmla="*/ 0 w 2827338"/>
                  <a:gd name="connsiteY4" fmla="*/ 1565275 h 1889125"/>
                  <a:gd name="connsiteX5" fmla="*/ 2827338 w 2827338"/>
                  <a:gd name="connsiteY5" fmla="*/ 1420813 h 1889125"/>
                  <a:gd name="connsiteX6" fmla="*/ 2827338 w 2827338"/>
                  <a:gd name="connsiteY6" fmla="*/ 1484964 h 1889125"/>
                  <a:gd name="connsiteX7" fmla="*/ 1484313 w 2827338"/>
                  <a:gd name="connsiteY7" fmla="*/ 1881188 h 1889125"/>
                  <a:gd name="connsiteX8" fmla="*/ 1484313 w 2827338"/>
                  <a:gd name="connsiteY8" fmla="*/ 1813264 h 1889125"/>
                  <a:gd name="connsiteX9" fmla="*/ 2827338 w 2827338"/>
                  <a:gd name="connsiteY9" fmla="*/ 1420813 h 1889125"/>
                  <a:gd name="connsiteX10" fmla="*/ 0 w 2827338"/>
                  <a:gd name="connsiteY10" fmla="*/ 1403350 h 1889125"/>
                  <a:gd name="connsiteX11" fmla="*/ 1393825 w 2827338"/>
                  <a:gd name="connsiteY11" fmla="*/ 1655652 h 1889125"/>
                  <a:gd name="connsiteX12" fmla="*/ 1393825 w 2827338"/>
                  <a:gd name="connsiteY12" fmla="*/ 1727200 h 1889125"/>
                  <a:gd name="connsiteX13" fmla="*/ 0 w 2827338"/>
                  <a:gd name="connsiteY13" fmla="*/ 1471133 h 1889125"/>
                  <a:gd name="connsiteX14" fmla="*/ 0 w 2827338"/>
                  <a:gd name="connsiteY14" fmla="*/ 1403350 h 1889125"/>
                  <a:gd name="connsiteX15" fmla="*/ 2827338 w 2827338"/>
                  <a:gd name="connsiteY15" fmla="*/ 1258888 h 1889125"/>
                  <a:gd name="connsiteX16" fmla="*/ 2827338 w 2827338"/>
                  <a:gd name="connsiteY16" fmla="*/ 1326812 h 1889125"/>
                  <a:gd name="connsiteX17" fmla="*/ 1484313 w 2827338"/>
                  <a:gd name="connsiteY17" fmla="*/ 1719263 h 1889125"/>
                  <a:gd name="connsiteX18" fmla="*/ 1484313 w 2827338"/>
                  <a:gd name="connsiteY18" fmla="*/ 1651339 h 1889125"/>
                  <a:gd name="connsiteX19" fmla="*/ 2827338 w 2827338"/>
                  <a:gd name="connsiteY19" fmla="*/ 1258888 h 1889125"/>
                  <a:gd name="connsiteX20" fmla="*/ 0 w 2827338"/>
                  <a:gd name="connsiteY20" fmla="*/ 1239838 h 1889125"/>
                  <a:gd name="connsiteX21" fmla="*/ 1393825 w 2827338"/>
                  <a:gd name="connsiteY21" fmla="*/ 1493376 h 1889125"/>
                  <a:gd name="connsiteX22" fmla="*/ 1393825 w 2827338"/>
                  <a:gd name="connsiteY22" fmla="*/ 1565275 h 1889125"/>
                  <a:gd name="connsiteX23" fmla="*/ 0 w 2827338"/>
                  <a:gd name="connsiteY23" fmla="*/ 1307953 h 1889125"/>
                  <a:gd name="connsiteX24" fmla="*/ 0 w 2827338"/>
                  <a:gd name="connsiteY24" fmla="*/ 1239838 h 1889125"/>
                  <a:gd name="connsiteX25" fmla="*/ 2827338 w 2827338"/>
                  <a:gd name="connsiteY25" fmla="*/ 1096963 h 1889125"/>
                  <a:gd name="connsiteX26" fmla="*/ 2827338 w 2827338"/>
                  <a:gd name="connsiteY26" fmla="*/ 1164887 h 1889125"/>
                  <a:gd name="connsiteX27" fmla="*/ 1484313 w 2827338"/>
                  <a:gd name="connsiteY27" fmla="*/ 1557338 h 1889125"/>
                  <a:gd name="connsiteX28" fmla="*/ 1484313 w 2827338"/>
                  <a:gd name="connsiteY28" fmla="*/ 1489414 h 1889125"/>
                  <a:gd name="connsiteX29" fmla="*/ 2827338 w 2827338"/>
                  <a:gd name="connsiteY29" fmla="*/ 1096963 h 1889125"/>
                  <a:gd name="connsiteX30" fmla="*/ 0 w 2827338"/>
                  <a:gd name="connsiteY30" fmla="*/ 1077913 h 1889125"/>
                  <a:gd name="connsiteX31" fmla="*/ 1393825 w 2827338"/>
                  <a:gd name="connsiteY31" fmla="*/ 1335235 h 1889125"/>
                  <a:gd name="connsiteX32" fmla="*/ 1393825 w 2827338"/>
                  <a:gd name="connsiteY32" fmla="*/ 1403350 h 1889125"/>
                  <a:gd name="connsiteX33" fmla="*/ 0 w 2827338"/>
                  <a:gd name="connsiteY33" fmla="*/ 1146028 h 1889125"/>
                  <a:gd name="connsiteX34" fmla="*/ 0 w 2827338"/>
                  <a:gd name="connsiteY34" fmla="*/ 1077913 h 1889125"/>
                  <a:gd name="connsiteX35" fmla="*/ 2827338 w 2827338"/>
                  <a:gd name="connsiteY35" fmla="*/ 935038 h 1889125"/>
                  <a:gd name="connsiteX36" fmla="*/ 2827338 w 2827338"/>
                  <a:gd name="connsiteY36" fmla="*/ 1002962 h 1889125"/>
                  <a:gd name="connsiteX37" fmla="*/ 1484313 w 2827338"/>
                  <a:gd name="connsiteY37" fmla="*/ 1395413 h 1889125"/>
                  <a:gd name="connsiteX38" fmla="*/ 1484313 w 2827338"/>
                  <a:gd name="connsiteY38" fmla="*/ 1327489 h 1889125"/>
                  <a:gd name="connsiteX39" fmla="*/ 2827338 w 2827338"/>
                  <a:gd name="connsiteY39" fmla="*/ 935038 h 1889125"/>
                  <a:gd name="connsiteX40" fmla="*/ 0 w 2827338"/>
                  <a:gd name="connsiteY40" fmla="*/ 915988 h 1889125"/>
                  <a:gd name="connsiteX41" fmla="*/ 1393825 w 2827338"/>
                  <a:gd name="connsiteY41" fmla="*/ 1172056 h 1889125"/>
                  <a:gd name="connsiteX42" fmla="*/ 1393825 w 2827338"/>
                  <a:gd name="connsiteY42" fmla="*/ 1239838 h 1889125"/>
                  <a:gd name="connsiteX43" fmla="*/ 0 w 2827338"/>
                  <a:gd name="connsiteY43" fmla="*/ 983771 h 1889125"/>
                  <a:gd name="connsiteX44" fmla="*/ 0 w 2827338"/>
                  <a:gd name="connsiteY44" fmla="*/ 915988 h 1889125"/>
                  <a:gd name="connsiteX45" fmla="*/ 2827338 w 2827338"/>
                  <a:gd name="connsiteY45" fmla="*/ 773113 h 1889125"/>
                  <a:gd name="connsiteX46" fmla="*/ 2827338 w 2827338"/>
                  <a:gd name="connsiteY46" fmla="*/ 841037 h 1889125"/>
                  <a:gd name="connsiteX47" fmla="*/ 1484313 w 2827338"/>
                  <a:gd name="connsiteY47" fmla="*/ 1233488 h 1889125"/>
                  <a:gd name="connsiteX48" fmla="*/ 1484313 w 2827338"/>
                  <a:gd name="connsiteY48" fmla="*/ 1169338 h 1889125"/>
                  <a:gd name="connsiteX49" fmla="*/ 2827338 w 2827338"/>
                  <a:gd name="connsiteY49" fmla="*/ 773113 h 1889125"/>
                  <a:gd name="connsiteX50" fmla="*/ 0 w 2827338"/>
                  <a:gd name="connsiteY50" fmla="*/ 754063 h 1889125"/>
                  <a:gd name="connsiteX51" fmla="*/ 1393825 w 2827338"/>
                  <a:gd name="connsiteY51" fmla="*/ 1010131 h 1889125"/>
                  <a:gd name="connsiteX52" fmla="*/ 1393825 w 2827338"/>
                  <a:gd name="connsiteY52" fmla="*/ 1077913 h 1889125"/>
                  <a:gd name="connsiteX53" fmla="*/ 0 w 2827338"/>
                  <a:gd name="connsiteY53" fmla="*/ 821846 h 1889125"/>
                  <a:gd name="connsiteX54" fmla="*/ 0 w 2827338"/>
                  <a:gd name="connsiteY54" fmla="*/ 754063 h 1889125"/>
                  <a:gd name="connsiteX55" fmla="*/ 2827338 w 2827338"/>
                  <a:gd name="connsiteY55" fmla="*/ 611188 h 1889125"/>
                  <a:gd name="connsiteX56" fmla="*/ 2827338 w 2827338"/>
                  <a:gd name="connsiteY56" fmla="*/ 679025 h 1889125"/>
                  <a:gd name="connsiteX57" fmla="*/ 1484313 w 2827338"/>
                  <a:gd name="connsiteY57" fmla="*/ 1074738 h 1889125"/>
                  <a:gd name="connsiteX58" fmla="*/ 1484313 w 2827338"/>
                  <a:gd name="connsiteY58" fmla="*/ 1006902 h 1889125"/>
                  <a:gd name="connsiteX59" fmla="*/ 2827338 w 2827338"/>
                  <a:gd name="connsiteY59" fmla="*/ 611188 h 1889125"/>
                  <a:gd name="connsiteX60" fmla="*/ 0 w 2827338"/>
                  <a:gd name="connsiteY60" fmla="*/ 592138 h 1889125"/>
                  <a:gd name="connsiteX61" fmla="*/ 1393825 w 2827338"/>
                  <a:gd name="connsiteY61" fmla="*/ 848206 h 1889125"/>
                  <a:gd name="connsiteX62" fmla="*/ 1393825 w 2827338"/>
                  <a:gd name="connsiteY62" fmla="*/ 915988 h 1889125"/>
                  <a:gd name="connsiteX63" fmla="*/ 0 w 2827338"/>
                  <a:gd name="connsiteY63" fmla="*/ 663686 h 1889125"/>
                  <a:gd name="connsiteX64" fmla="*/ 0 w 2827338"/>
                  <a:gd name="connsiteY64" fmla="*/ 592138 h 1889125"/>
                  <a:gd name="connsiteX65" fmla="*/ 2827338 w 2827338"/>
                  <a:gd name="connsiteY65" fmla="*/ 449263 h 1889125"/>
                  <a:gd name="connsiteX66" fmla="*/ 2827338 w 2827338"/>
                  <a:gd name="connsiteY66" fmla="*/ 517100 h 1889125"/>
                  <a:gd name="connsiteX67" fmla="*/ 1484313 w 2827338"/>
                  <a:gd name="connsiteY67" fmla="*/ 912813 h 1889125"/>
                  <a:gd name="connsiteX68" fmla="*/ 1484313 w 2827338"/>
                  <a:gd name="connsiteY68" fmla="*/ 844977 h 1889125"/>
                  <a:gd name="connsiteX69" fmla="*/ 2827338 w 2827338"/>
                  <a:gd name="connsiteY69" fmla="*/ 449263 h 1889125"/>
                  <a:gd name="connsiteX70" fmla="*/ 0 w 2827338"/>
                  <a:gd name="connsiteY70" fmla="*/ 433388 h 1889125"/>
                  <a:gd name="connsiteX71" fmla="*/ 1386291 w 2827338"/>
                  <a:gd name="connsiteY71" fmla="*/ 686155 h 1889125"/>
                  <a:gd name="connsiteX72" fmla="*/ 1393825 w 2827338"/>
                  <a:gd name="connsiteY72" fmla="*/ 686155 h 1889125"/>
                  <a:gd name="connsiteX73" fmla="*/ 1393825 w 2827338"/>
                  <a:gd name="connsiteY73" fmla="*/ 754063 h 1889125"/>
                  <a:gd name="connsiteX74" fmla="*/ 0 w 2827338"/>
                  <a:gd name="connsiteY74" fmla="*/ 501296 h 1889125"/>
                  <a:gd name="connsiteX75" fmla="*/ 0 w 2827338"/>
                  <a:gd name="connsiteY75" fmla="*/ 433388 h 1889125"/>
                  <a:gd name="connsiteX76" fmla="*/ 2827338 w 2827338"/>
                  <a:gd name="connsiteY76" fmla="*/ 290513 h 1889125"/>
                  <a:gd name="connsiteX77" fmla="*/ 2827338 w 2827338"/>
                  <a:gd name="connsiteY77" fmla="*/ 354664 h 1889125"/>
                  <a:gd name="connsiteX78" fmla="*/ 1484313 w 2827338"/>
                  <a:gd name="connsiteY78" fmla="*/ 750888 h 1889125"/>
                  <a:gd name="connsiteX79" fmla="*/ 1484313 w 2827338"/>
                  <a:gd name="connsiteY79" fmla="*/ 682964 h 1889125"/>
                  <a:gd name="connsiteX80" fmla="*/ 1789033 w 2827338"/>
                  <a:gd name="connsiteY80" fmla="*/ 592398 h 1889125"/>
                  <a:gd name="connsiteX81" fmla="*/ 2180278 w 2827338"/>
                  <a:gd name="connsiteY81" fmla="*/ 479191 h 1889125"/>
                  <a:gd name="connsiteX82" fmla="*/ 2827338 w 2827338"/>
                  <a:gd name="connsiteY82" fmla="*/ 290513 h 1889125"/>
                  <a:gd name="connsiteX83" fmla="*/ 2492773 w 2827338"/>
                  <a:gd name="connsiteY83" fmla="*/ 204788 h 1889125"/>
                  <a:gd name="connsiteX84" fmla="*/ 2681289 w 2827338"/>
                  <a:gd name="connsiteY84" fmla="*/ 238602 h 1889125"/>
                  <a:gd name="connsiteX85" fmla="*/ 2409826 w 2827338"/>
                  <a:gd name="connsiteY85" fmla="*/ 317500 h 1889125"/>
                  <a:gd name="connsiteX86" fmla="*/ 2492773 w 2827338"/>
                  <a:gd name="connsiteY86" fmla="*/ 204788 h 1889125"/>
                  <a:gd name="connsiteX87" fmla="*/ 1411696 w 2827338"/>
                  <a:gd name="connsiteY87" fmla="*/ 0 h 1889125"/>
                  <a:gd name="connsiteX88" fmla="*/ 2047783 w 2827338"/>
                  <a:gd name="connsiteY88" fmla="*/ 116880 h 1889125"/>
                  <a:gd name="connsiteX89" fmla="*/ 2051546 w 2827338"/>
                  <a:gd name="connsiteY89" fmla="*/ 120650 h 1889125"/>
                  <a:gd name="connsiteX90" fmla="*/ 2454276 w 2827338"/>
                  <a:gd name="connsiteY90" fmla="*/ 67866 h 1889125"/>
                  <a:gd name="connsiteX91" fmla="*/ 2134351 w 2827338"/>
                  <a:gd name="connsiteY91" fmla="*/ 395883 h 1889125"/>
                  <a:gd name="connsiteX92" fmla="*/ 2126823 w 2827338"/>
                  <a:gd name="connsiteY92" fmla="*/ 399653 h 1889125"/>
                  <a:gd name="connsiteX93" fmla="*/ 1438042 w 2827338"/>
                  <a:gd name="connsiteY93" fmla="*/ 603250 h 1889125"/>
                  <a:gd name="connsiteX94" fmla="*/ 150813 w 2827338"/>
                  <a:gd name="connsiteY94" fmla="*/ 365720 h 1889125"/>
                  <a:gd name="connsiteX95" fmla="*/ 1411696 w 2827338"/>
                  <a:gd name="connsiteY95" fmla="*/ 0 h 188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827338" h="1889125">
                    <a:moveTo>
                      <a:pt x="0" y="1565275"/>
                    </a:moveTo>
                    <a:cubicBezTo>
                      <a:pt x="1393825" y="1817577"/>
                      <a:pt x="1393825" y="1817577"/>
                      <a:pt x="1393825" y="1817577"/>
                    </a:cubicBezTo>
                    <a:cubicBezTo>
                      <a:pt x="1393825" y="1889125"/>
                      <a:pt x="1393825" y="1889125"/>
                      <a:pt x="1393825" y="1889125"/>
                    </a:cubicBezTo>
                    <a:cubicBezTo>
                      <a:pt x="0" y="1633058"/>
                      <a:pt x="0" y="1633058"/>
                      <a:pt x="0" y="1633058"/>
                    </a:cubicBezTo>
                    <a:cubicBezTo>
                      <a:pt x="0" y="1565275"/>
                      <a:pt x="0" y="1565275"/>
                      <a:pt x="0" y="1565275"/>
                    </a:cubicBezTo>
                    <a:close/>
                    <a:moveTo>
                      <a:pt x="2827338" y="1420813"/>
                    </a:moveTo>
                    <a:cubicBezTo>
                      <a:pt x="2827338" y="1484964"/>
                      <a:pt x="2827338" y="1484964"/>
                      <a:pt x="2827338" y="1484964"/>
                    </a:cubicBezTo>
                    <a:cubicBezTo>
                      <a:pt x="1484313" y="1881188"/>
                      <a:pt x="1484313" y="1881188"/>
                      <a:pt x="1484313" y="1881188"/>
                    </a:cubicBezTo>
                    <a:cubicBezTo>
                      <a:pt x="1484313" y="1813264"/>
                      <a:pt x="1484313" y="1813264"/>
                      <a:pt x="1484313" y="1813264"/>
                    </a:cubicBezTo>
                    <a:cubicBezTo>
                      <a:pt x="2827338" y="1420813"/>
                      <a:pt x="2827338" y="1420813"/>
                      <a:pt x="2827338" y="1420813"/>
                    </a:cubicBezTo>
                    <a:close/>
                    <a:moveTo>
                      <a:pt x="0" y="1403350"/>
                    </a:moveTo>
                    <a:cubicBezTo>
                      <a:pt x="1393825" y="1655652"/>
                      <a:pt x="1393825" y="1655652"/>
                      <a:pt x="1393825" y="1655652"/>
                    </a:cubicBezTo>
                    <a:cubicBezTo>
                      <a:pt x="1393825" y="1727200"/>
                      <a:pt x="1393825" y="1727200"/>
                      <a:pt x="1393825" y="1727200"/>
                    </a:cubicBezTo>
                    <a:cubicBezTo>
                      <a:pt x="0" y="1471133"/>
                      <a:pt x="0" y="1471133"/>
                      <a:pt x="0" y="1471133"/>
                    </a:cubicBezTo>
                    <a:cubicBezTo>
                      <a:pt x="0" y="1403350"/>
                      <a:pt x="0" y="1403350"/>
                      <a:pt x="0" y="1403350"/>
                    </a:cubicBezTo>
                    <a:close/>
                    <a:moveTo>
                      <a:pt x="2827338" y="1258888"/>
                    </a:moveTo>
                    <a:cubicBezTo>
                      <a:pt x="2827338" y="1326812"/>
                      <a:pt x="2827338" y="1326812"/>
                      <a:pt x="2827338" y="1326812"/>
                    </a:cubicBezTo>
                    <a:cubicBezTo>
                      <a:pt x="1484313" y="1719263"/>
                      <a:pt x="1484313" y="1719263"/>
                      <a:pt x="1484313" y="1719263"/>
                    </a:cubicBezTo>
                    <a:cubicBezTo>
                      <a:pt x="1484313" y="1651339"/>
                      <a:pt x="1484313" y="1651339"/>
                      <a:pt x="1484313" y="1651339"/>
                    </a:cubicBezTo>
                    <a:cubicBezTo>
                      <a:pt x="2827338" y="1258888"/>
                      <a:pt x="2827338" y="1258888"/>
                      <a:pt x="2827338" y="1258888"/>
                    </a:cubicBezTo>
                    <a:close/>
                    <a:moveTo>
                      <a:pt x="0" y="1239838"/>
                    </a:moveTo>
                    <a:cubicBezTo>
                      <a:pt x="1393825" y="1493376"/>
                      <a:pt x="1393825" y="1493376"/>
                      <a:pt x="1393825" y="1493376"/>
                    </a:cubicBezTo>
                    <a:cubicBezTo>
                      <a:pt x="1393825" y="1565275"/>
                      <a:pt x="1393825" y="1565275"/>
                      <a:pt x="1393825" y="1565275"/>
                    </a:cubicBezTo>
                    <a:cubicBezTo>
                      <a:pt x="0" y="1307953"/>
                      <a:pt x="0" y="1307953"/>
                      <a:pt x="0" y="1307953"/>
                    </a:cubicBezTo>
                    <a:cubicBezTo>
                      <a:pt x="0" y="1239838"/>
                      <a:pt x="0" y="1239838"/>
                      <a:pt x="0" y="1239838"/>
                    </a:cubicBezTo>
                    <a:close/>
                    <a:moveTo>
                      <a:pt x="2827338" y="1096963"/>
                    </a:moveTo>
                    <a:cubicBezTo>
                      <a:pt x="2827338" y="1164887"/>
                      <a:pt x="2827338" y="1164887"/>
                      <a:pt x="2827338" y="1164887"/>
                    </a:cubicBezTo>
                    <a:cubicBezTo>
                      <a:pt x="1484313" y="1557338"/>
                      <a:pt x="1484313" y="1557338"/>
                      <a:pt x="1484313" y="1557338"/>
                    </a:cubicBezTo>
                    <a:cubicBezTo>
                      <a:pt x="1484313" y="1489414"/>
                      <a:pt x="1484313" y="1489414"/>
                      <a:pt x="1484313" y="1489414"/>
                    </a:cubicBezTo>
                    <a:cubicBezTo>
                      <a:pt x="2827338" y="1096963"/>
                      <a:pt x="2827338" y="1096963"/>
                      <a:pt x="2827338" y="1096963"/>
                    </a:cubicBezTo>
                    <a:close/>
                    <a:moveTo>
                      <a:pt x="0" y="1077913"/>
                    </a:moveTo>
                    <a:cubicBezTo>
                      <a:pt x="1393825" y="1335235"/>
                      <a:pt x="1393825" y="1335235"/>
                      <a:pt x="1393825" y="1335235"/>
                    </a:cubicBezTo>
                    <a:cubicBezTo>
                      <a:pt x="1393825" y="1403350"/>
                      <a:pt x="1393825" y="1403350"/>
                      <a:pt x="1393825" y="1403350"/>
                    </a:cubicBezTo>
                    <a:cubicBezTo>
                      <a:pt x="0" y="1146028"/>
                      <a:pt x="0" y="1146028"/>
                      <a:pt x="0" y="1146028"/>
                    </a:cubicBezTo>
                    <a:cubicBezTo>
                      <a:pt x="0" y="1077913"/>
                      <a:pt x="0" y="1077913"/>
                      <a:pt x="0" y="1077913"/>
                    </a:cubicBezTo>
                    <a:close/>
                    <a:moveTo>
                      <a:pt x="2827338" y="935038"/>
                    </a:moveTo>
                    <a:lnTo>
                      <a:pt x="2827338" y="1002962"/>
                    </a:lnTo>
                    <a:cubicBezTo>
                      <a:pt x="1484313" y="1395413"/>
                      <a:pt x="1484313" y="1395413"/>
                      <a:pt x="1484313" y="1395413"/>
                    </a:cubicBezTo>
                    <a:cubicBezTo>
                      <a:pt x="1484313" y="1327489"/>
                      <a:pt x="1484313" y="1327489"/>
                      <a:pt x="1484313" y="1327489"/>
                    </a:cubicBezTo>
                    <a:cubicBezTo>
                      <a:pt x="2827338" y="935038"/>
                      <a:pt x="2827338" y="935038"/>
                      <a:pt x="2827338" y="935038"/>
                    </a:cubicBezTo>
                    <a:close/>
                    <a:moveTo>
                      <a:pt x="0" y="915988"/>
                    </a:moveTo>
                    <a:cubicBezTo>
                      <a:pt x="1393825" y="1172056"/>
                      <a:pt x="1393825" y="1172056"/>
                      <a:pt x="1393825" y="1172056"/>
                    </a:cubicBezTo>
                    <a:cubicBezTo>
                      <a:pt x="1393825" y="1239838"/>
                      <a:pt x="1393825" y="1239838"/>
                      <a:pt x="1393825" y="1239838"/>
                    </a:cubicBezTo>
                    <a:cubicBezTo>
                      <a:pt x="0" y="983771"/>
                      <a:pt x="0" y="983771"/>
                      <a:pt x="0" y="983771"/>
                    </a:cubicBezTo>
                    <a:cubicBezTo>
                      <a:pt x="0" y="915988"/>
                      <a:pt x="0" y="915988"/>
                      <a:pt x="0" y="915988"/>
                    </a:cubicBezTo>
                    <a:close/>
                    <a:moveTo>
                      <a:pt x="2827338" y="773113"/>
                    </a:moveTo>
                    <a:lnTo>
                      <a:pt x="2827338" y="841037"/>
                    </a:lnTo>
                    <a:cubicBezTo>
                      <a:pt x="1484313" y="1233488"/>
                      <a:pt x="1484313" y="1233488"/>
                      <a:pt x="1484313" y="1233488"/>
                    </a:cubicBezTo>
                    <a:cubicBezTo>
                      <a:pt x="1484313" y="1169338"/>
                      <a:pt x="1484313" y="1169338"/>
                      <a:pt x="1484313" y="1169338"/>
                    </a:cubicBezTo>
                    <a:cubicBezTo>
                      <a:pt x="2827338" y="773113"/>
                      <a:pt x="2827338" y="773113"/>
                      <a:pt x="2827338" y="773113"/>
                    </a:cubicBezTo>
                    <a:close/>
                    <a:moveTo>
                      <a:pt x="0" y="754063"/>
                    </a:moveTo>
                    <a:cubicBezTo>
                      <a:pt x="1393825" y="1010131"/>
                      <a:pt x="1393825" y="1010131"/>
                      <a:pt x="1393825" y="1010131"/>
                    </a:cubicBezTo>
                    <a:lnTo>
                      <a:pt x="1393825" y="1077913"/>
                    </a:lnTo>
                    <a:cubicBezTo>
                      <a:pt x="0" y="821846"/>
                      <a:pt x="0" y="821846"/>
                      <a:pt x="0" y="821846"/>
                    </a:cubicBezTo>
                    <a:cubicBezTo>
                      <a:pt x="0" y="754063"/>
                      <a:pt x="0" y="754063"/>
                      <a:pt x="0" y="754063"/>
                    </a:cubicBezTo>
                    <a:close/>
                    <a:moveTo>
                      <a:pt x="2827338" y="611188"/>
                    </a:moveTo>
                    <a:lnTo>
                      <a:pt x="2827338" y="679025"/>
                    </a:lnTo>
                    <a:cubicBezTo>
                      <a:pt x="1484313" y="1074738"/>
                      <a:pt x="1484313" y="1074738"/>
                      <a:pt x="1484313" y="1074738"/>
                    </a:cubicBezTo>
                    <a:cubicBezTo>
                      <a:pt x="1484313" y="1006902"/>
                      <a:pt x="1484313" y="1006902"/>
                      <a:pt x="1484313" y="1006902"/>
                    </a:cubicBezTo>
                    <a:cubicBezTo>
                      <a:pt x="2827338" y="611188"/>
                      <a:pt x="2827338" y="611188"/>
                      <a:pt x="2827338" y="611188"/>
                    </a:cubicBezTo>
                    <a:close/>
                    <a:moveTo>
                      <a:pt x="0" y="592138"/>
                    </a:moveTo>
                    <a:cubicBezTo>
                      <a:pt x="1393825" y="848206"/>
                      <a:pt x="1393825" y="848206"/>
                      <a:pt x="1393825" y="848206"/>
                    </a:cubicBezTo>
                    <a:lnTo>
                      <a:pt x="1393825" y="915988"/>
                    </a:lnTo>
                    <a:cubicBezTo>
                      <a:pt x="0" y="663686"/>
                      <a:pt x="0" y="663686"/>
                      <a:pt x="0" y="663686"/>
                    </a:cubicBezTo>
                    <a:cubicBezTo>
                      <a:pt x="0" y="592138"/>
                      <a:pt x="0" y="592138"/>
                      <a:pt x="0" y="592138"/>
                    </a:cubicBezTo>
                    <a:close/>
                    <a:moveTo>
                      <a:pt x="2827338" y="449263"/>
                    </a:moveTo>
                    <a:lnTo>
                      <a:pt x="2827338" y="517100"/>
                    </a:lnTo>
                    <a:cubicBezTo>
                      <a:pt x="1484313" y="912813"/>
                      <a:pt x="1484313" y="912813"/>
                      <a:pt x="1484313" y="912813"/>
                    </a:cubicBezTo>
                    <a:cubicBezTo>
                      <a:pt x="1484313" y="844977"/>
                      <a:pt x="1484313" y="844977"/>
                      <a:pt x="1484313" y="844977"/>
                    </a:cubicBezTo>
                    <a:cubicBezTo>
                      <a:pt x="2827338" y="449263"/>
                      <a:pt x="2827338" y="449263"/>
                      <a:pt x="2827338" y="449263"/>
                    </a:cubicBezTo>
                    <a:close/>
                    <a:moveTo>
                      <a:pt x="0" y="433388"/>
                    </a:moveTo>
                    <a:cubicBezTo>
                      <a:pt x="1386291" y="686155"/>
                      <a:pt x="1386291" y="686155"/>
                      <a:pt x="1386291" y="686155"/>
                    </a:cubicBezTo>
                    <a:cubicBezTo>
                      <a:pt x="1390058" y="686155"/>
                      <a:pt x="1390058" y="686155"/>
                      <a:pt x="1393825" y="686155"/>
                    </a:cubicBezTo>
                    <a:lnTo>
                      <a:pt x="1393825" y="754063"/>
                    </a:lnTo>
                    <a:cubicBezTo>
                      <a:pt x="0" y="501296"/>
                      <a:pt x="0" y="501296"/>
                      <a:pt x="0" y="501296"/>
                    </a:cubicBezTo>
                    <a:cubicBezTo>
                      <a:pt x="0" y="452251"/>
                      <a:pt x="0" y="437161"/>
                      <a:pt x="0" y="433388"/>
                    </a:cubicBezTo>
                    <a:close/>
                    <a:moveTo>
                      <a:pt x="2827338" y="290513"/>
                    </a:moveTo>
                    <a:cubicBezTo>
                      <a:pt x="2827338" y="354664"/>
                      <a:pt x="2827338" y="354664"/>
                      <a:pt x="2827338" y="354664"/>
                    </a:cubicBezTo>
                    <a:cubicBezTo>
                      <a:pt x="1484313" y="750888"/>
                      <a:pt x="1484313" y="750888"/>
                      <a:pt x="1484313" y="750888"/>
                    </a:cubicBezTo>
                    <a:cubicBezTo>
                      <a:pt x="1484313" y="682964"/>
                      <a:pt x="1484313" y="682964"/>
                      <a:pt x="1484313" y="682964"/>
                    </a:cubicBezTo>
                    <a:cubicBezTo>
                      <a:pt x="1593410" y="649002"/>
                      <a:pt x="1694984" y="618813"/>
                      <a:pt x="1789033" y="592398"/>
                    </a:cubicBezTo>
                    <a:cubicBezTo>
                      <a:pt x="2180278" y="479191"/>
                      <a:pt x="2180278" y="479191"/>
                      <a:pt x="2180278" y="479191"/>
                    </a:cubicBezTo>
                    <a:cubicBezTo>
                      <a:pt x="2353329" y="426361"/>
                      <a:pt x="2564000" y="365984"/>
                      <a:pt x="2827338" y="290513"/>
                    </a:cubicBezTo>
                    <a:close/>
                    <a:moveTo>
                      <a:pt x="2492773" y="204788"/>
                    </a:moveTo>
                    <a:cubicBezTo>
                      <a:pt x="2553098" y="216059"/>
                      <a:pt x="2613423" y="227330"/>
                      <a:pt x="2681289" y="238602"/>
                    </a:cubicBezTo>
                    <a:cubicBezTo>
                      <a:pt x="2681289" y="238602"/>
                      <a:pt x="2681289" y="238602"/>
                      <a:pt x="2409826" y="317500"/>
                    </a:cubicBezTo>
                    <a:cubicBezTo>
                      <a:pt x="2443759" y="279929"/>
                      <a:pt x="2470151" y="242359"/>
                      <a:pt x="2492773" y="204788"/>
                    </a:cubicBezTo>
                    <a:close/>
                    <a:moveTo>
                      <a:pt x="1411696" y="0"/>
                    </a:moveTo>
                    <a:cubicBezTo>
                      <a:pt x="2047783" y="116880"/>
                      <a:pt x="2047783" y="116880"/>
                      <a:pt x="2047783" y="116880"/>
                    </a:cubicBezTo>
                    <a:cubicBezTo>
                      <a:pt x="2047783" y="116880"/>
                      <a:pt x="2051546" y="116880"/>
                      <a:pt x="2051546" y="120650"/>
                    </a:cubicBezTo>
                    <a:cubicBezTo>
                      <a:pt x="2062838" y="120650"/>
                      <a:pt x="2284904" y="169664"/>
                      <a:pt x="2454276" y="67866"/>
                    </a:cubicBezTo>
                    <a:cubicBezTo>
                      <a:pt x="2416638" y="177205"/>
                      <a:pt x="2330070" y="320477"/>
                      <a:pt x="2134351" y="395883"/>
                    </a:cubicBezTo>
                    <a:cubicBezTo>
                      <a:pt x="2130587" y="395883"/>
                      <a:pt x="2126823" y="395883"/>
                      <a:pt x="2126823" y="399653"/>
                    </a:cubicBezTo>
                    <a:cubicBezTo>
                      <a:pt x="1438042" y="603250"/>
                      <a:pt x="1438042" y="603250"/>
                      <a:pt x="1438042" y="603250"/>
                    </a:cubicBezTo>
                    <a:cubicBezTo>
                      <a:pt x="150813" y="365720"/>
                      <a:pt x="150813" y="365720"/>
                      <a:pt x="150813" y="365720"/>
                    </a:cubicBezTo>
                    <a:cubicBezTo>
                      <a:pt x="1411696" y="0"/>
                      <a:pt x="1411696" y="0"/>
                      <a:pt x="1411696"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6" name="グループ化 35"/>
            <p:cNvGrpSpPr>
              <a:grpSpLocks noChangeAspect="1"/>
            </p:cNvGrpSpPr>
            <p:nvPr/>
          </p:nvGrpSpPr>
          <p:grpSpPr bwMode="gray">
            <a:xfrm>
              <a:off x="1066760" y="3623106"/>
              <a:ext cx="396761" cy="682946"/>
              <a:chOff x="5936838" y="1169393"/>
              <a:chExt cx="484187" cy="833438"/>
            </a:xfrm>
          </p:grpSpPr>
          <p:sp>
            <p:nvSpPr>
              <p:cNvPr id="37"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フリーフォーム 37"/>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sp>
        <p:nvSpPr>
          <p:cNvPr id="75" name="テキスト ボックス 74"/>
          <p:cNvSpPr txBox="1"/>
          <p:nvPr/>
        </p:nvSpPr>
        <p:spPr>
          <a:xfrm>
            <a:off x="6664725" y="2716719"/>
            <a:ext cx="1894030" cy="261610"/>
          </a:xfrm>
          <a:prstGeom prst="rect">
            <a:avLst/>
          </a:prstGeom>
          <a:noFill/>
        </p:spPr>
        <p:txBody>
          <a:bodyPr wrap="square" rtlCol="0" anchor="ctr">
            <a:spAutoFit/>
          </a:bodyPr>
          <a:lstStyle/>
          <a:p>
            <a:pPr algn="ctr"/>
            <a:r>
              <a:rPr lang="ja-JP" altLang="en-US" sz="1100" b="1" smtClean="0">
                <a:solidFill>
                  <a:srgbClr val="002060"/>
                </a:solidFill>
              </a:rPr>
              <a:t>パラメータシート</a:t>
            </a:r>
            <a:r>
              <a:rPr lang="en-US" altLang="ja-JP" sz="1100" b="1" smtClean="0">
                <a:solidFill>
                  <a:srgbClr val="002060"/>
                </a:solidFill>
              </a:rPr>
              <a:t>B</a:t>
            </a:r>
            <a:endParaRPr kumimoji="1" lang="ja-JP" altLang="en-US" sz="1100" b="1" dirty="0">
              <a:solidFill>
                <a:srgbClr val="002060"/>
              </a:solidFill>
            </a:endParaRPr>
          </a:p>
        </p:txBody>
      </p:sp>
      <p:sp>
        <p:nvSpPr>
          <p:cNvPr id="77" name="テキスト ボックス 76"/>
          <p:cNvSpPr txBox="1"/>
          <p:nvPr/>
        </p:nvSpPr>
        <p:spPr>
          <a:xfrm>
            <a:off x="317081" y="5891145"/>
            <a:ext cx="4320480" cy="461665"/>
          </a:xfrm>
          <a:prstGeom prst="rect">
            <a:avLst/>
          </a:prstGeom>
          <a:noFill/>
          <a:ln>
            <a:solidFill>
              <a:srgbClr val="FF0000"/>
            </a:solidFill>
          </a:ln>
        </p:spPr>
        <p:txBody>
          <a:bodyPr wrap="square" rtlCol="0" anchor="ctr">
            <a:spAutoFit/>
          </a:bodyPr>
          <a:lstStyle/>
          <a:p>
            <a:pPr algn="ctr"/>
            <a:r>
              <a:rPr kumimoji="1" lang="ja-JP" altLang="en-US" sz="1200" b="1" smtClean="0">
                <a:solidFill>
                  <a:srgbClr val="FF0000"/>
                </a:solidFill>
              </a:rPr>
              <a:t>パラメータは</a:t>
            </a:r>
            <a:r>
              <a:rPr kumimoji="1" lang="en-US" altLang="ja-JP" sz="1200" b="1" smtClean="0">
                <a:solidFill>
                  <a:srgbClr val="FF0000"/>
                </a:solidFill>
              </a:rPr>
              <a:t>Web</a:t>
            </a:r>
            <a:r>
              <a:rPr kumimoji="1" lang="ja-JP" altLang="en-US" sz="1200" b="1" smtClean="0">
                <a:solidFill>
                  <a:srgbClr val="FF0000"/>
                </a:solidFill>
              </a:rPr>
              <a:t>メニュー</a:t>
            </a:r>
            <a:r>
              <a:rPr kumimoji="1" lang="en-US" altLang="ja-JP" sz="1200" b="1" smtClean="0">
                <a:solidFill>
                  <a:srgbClr val="FF0000"/>
                </a:solidFill>
              </a:rPr>
              <a:t>/</a:t>
            </a:r>
            <a:r>
              <a:rPr kumimoji="1" lang="ja-JP" altLang="en-US" sz="1200" b="1" smtClean="0">
                <a:solidFill>
                  <a:srgbClr val="FF0000"/>
                </a:solidFill>
              </a:rPr>
              <a:t>エクセルファイル</a:t>
            </a:r>
            <a:r>
              <a:rPr kumimoji="1" lang="en-US" altLang="ja-JP" sz="1200" b="1" smtClean="0">
                <a:solidFill>
                  <a:srgbClr val="FF0000"/>
                </a:solidFill>
              </a:rPr>
              <a:t>/RestAPI</a:t>
            </a:r>
            <a:br>
              <a:rPr kumimoji="1" lang="en-US" altLang="ja-JP" sz="1200" b="1" smtClean="0">
                <a:solidFill>
                  <a:srgbClr val="FF0000"/>
                </a:solidFill>
              </a:rPr>
            </a:br>
            <a:r>
              <a:rPr kumimoji="1" lang="ja-JP" altLang="en-US" sz="1200" b="1" smtClean="0">
                <a:solidFill>
                  <a:srgbClr val="FF0000"/>
                </a:solidFill>
              </a:rPr>
              <a:t>から登録が</a:t>
            </a:r>
            <a:r>
              <a:rPr lang="ja-JP" altLang="en-US" sz="1200" b="1" smtClean="0">
                <a:solidFill>
                  <a:srgbClr val="FF0000"/>
                </a:solidFill>
              </a:rPr>
              <a:t>可能で</a:t>
            </a:r>
            <a:r>
              <a:rPr kumimoji="1" lang="ja-JP" altLang="en-US" sz="1200" b="1" smtClean="0">
                <a:solidFill>
                  <a:srgbClr val="FF0000"/>
                </a:solidFill>
              </a:rPr>
              <a:t>す。</a:t>
            </a:r>
            <a:r>
              <a:rPr kumimoji="1" lang="en-US" altLang="ja-JP" sz="1200" b="1" smtClean="0">
                <a:solidFill>
                  <a:srgbClr val="FF0000"/>
                </a:solidFill>
              </a:rPr>
              <a:t>(</a:t>
            </a:r>
            <a:r>
              <a:rPr lang="ja-JP" altLang="en-US" sz="1200" b="1">
                <a:solidFill>
                  <a:srgbClr val="FF0000"/>
                </a:solidFill>
              </a:rPr>
              <a:t>パラメータシートも同様</a:t>
            </a:r>
            <a:r>
              <a:rPr kumimoji="1" lang="en-US" altLang="ja-JP" sz="1200" b="1" smtClean="0">
                <a:solidFill>
                  <a:srgbClr val="FF0000"/>
                </a:solidFill>
              </a:rPr>
              <a:t>)</a:t>
            </a:r>
            <a:endParaRPr kumimoji="1" lang="ja-JP" altLang="en-US" sz="1200" b="1">
              <a:solidFill>
                <a:srgbClr val="FF0000"/>
              </a:solidFill>
            </a:endParaRPr>
          </a:p>
        </p:txBody>
      </p:sp>
      <p:cxnSp>
        <p:nvCxnSpPr>
          <p:cNvPr id="85" name="カギ線コネクタ 84"/>
          <p:cNvCxnSpPr>
            <a:stCxn id="11" idx="3"/>
          </p:cNvCxnSpPr>
          <p:nvPr/>
        </p:nvCxnSpPr>
        <p:spPr bwMode="auto">
          <a:xfrm flipV="1">
            <a:off x="5617750" y="3768476"/>
            <a:ext cx="1993991" cy="698640"/>
          </a:xfrm>
          <a:prstGeom prst="bentConnector3">
            <a:avLst>
              <a:gd name="adj1" fmla="val 50000"/>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テキスト ボックス 88"/>
          <p:cNvSpPr txBox="1"/>
          <p:nvPr/>
        </p:nvSpPr>
        <p:spPr>
          <a:xfrm>
            <a:off x="388381" y="2524874"/>
            <a:ext cx="1614833" cy="276999"/>
          </a:xfrm>
          <a:prstGeom prst="rect">
            <a:avLst/>
          </a:prstGeom>
          <a:noFill/>
        </p:spPr>
        <p:txBody>
          <a:bodyPr wrap="square" rtlCol="0" anchor="ctr">
            <a:spAutoFit/>
          </a:bodyPr>
          <a:lstStyle/>
          <a:p>
            <a:pPr algn="ctr"/>
            <a:r>
              <a:rPr lang="ja-JP" altLang="en-US" sz="1200" b="1" smtClean="0">
                <a:solidFill>
                  <a:srgbClr val="002060"/>
                </a:solidFill>
              </a:rPr>
              <a:t>パラメータを登録</a:t>
            </a:r>
            <a:endParaRPr kumimoji="1" lang="ja-JP" altLang="en-US" sz="1200" b="1">
              <a:solidFill>
                <a:srgbClr val="002060"/>
              </a:solidFill>
            </a:endParaRPr>
          </a:p>
        </p:txBody>
      </p:sp>
      <p:sp>
        <p:nvSpPr>
          <p:cNvPr id="95" name="正方形/長方形 94"/>
          <p:cNvSpPr/>
          <p:nvPr/>
        </p:nvSpPr>
        <p:spPr bwMode="auto">
          <a:xfrm>
            <a:off x="2375073" y="2606066"/>
            <a:ext cx="6497802" cy="3192013"/>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solidFill>
                <a:srgbClr val="002060"/>
              </a:solidFill>
              <a:latin typeface="+mn-ea"/>
            </a:endParaRPr>
          </a:p>
        </p:txBody>
      </p:sp>
      <p:sp>
        <p:nvSpPr>
          <p:cNvPr id="96" name="テキスト ボックス 95"/>
          <p:cNvSpPr txBox="1"/>
          <p:nvPr/>
        </p:nvSpPr>
        <p:spPr>
          <a:xfrm>
            <a:off x="3810713" y="2447270"/>
            <a:ext cx="1614833" cy="338554"/>
          </a:xfrm>
          <a:prstGeom prst="rect">
            <a:avLst/>
          </a:prstGeom>
          <a:solidFill>
            <a:schemeClr val="bg1"/>
          </a:solidFill>
          <a:ln w="38100">
            <a:solidFill>
              <a:srgbClr val="00297A"/>
            </a:solidFill>
          </a:ln>
        </p:spPr>
        <p:txBody>
          <a:bodyPr wrap="square" rtlCol="0" anchor="ctr">
            <a:spAutoFit/>
          </a:bodyPr>
          <a:lstStyle/>
          <a:p>
            <a:pPr algn="ctr"/>
            <a:r>
              <a:rPr lang="en-US" altLang="ja-JP" sz="1600" b="1" smtClean="0">
                <a:solidFill>
                  <a:srgbClr val="002060"/>
                </a:solidFill>
              </a:rPr>
              <a:t>ITA</a:t>
            </a:r>
            <a:endParaRPr kumimoji="1" lang="ja-JP" altLang="en-US" sz="1600" b="1">
              <a:solidFill>
                <a:srgbClr val="002060"/>
              </a:solidFill>
            </a:endParaRPr>
          </a:p>
        </p:txBody>
      </p:sp>
      <p:sp>
        <p:nvSpPr>
          <p:cNvPr id="39" name="テキスト ボックス 38"/>
          <p:cNvSpPr txBox="1"/>
          <p:nvPr/>
        </p:nvSpPr>
        <p:spPr>
          <a:xfrm>
            <a:off x="130648" y="2046974"/>
            <a:ext cx="2276801" cy="307777"/>
          </a:xfrm>
          <a:prstGeom prst="rect">
            <a:avLst/>
          </a:prstGeom>
          <a:noFill/>
          <a:ln w="38100">
            <a:noFill/>
          </a:ln>
        </p:spPr>
        <p:txBody>
          <a:bodyPr wrap="square" rtlCol="0">
            <a:spAutoFit/>
          </a:bodyPr>
          <a:lstStyle/>
          <a:p>
            <a:r>
              <a:rPr lang="ja-JP" altLang="en-US" sz="1400" b="1" dirty="0" smtClean="0">
                <a:solidFill>
                  <a:srgbClr val="002060"/>
                </a:solidFill>
              </a:rPr>
              <a:t>データシートの運用</a:t>
            </a:r>
            <a:endParaRPr kumimoji="1" lang="ja-JP" altLang="en-US" sz="1400" b="1" dirty="0">
              <a:solidFill>
                <a:srgbClr val="002060"/>
              </a:solidFill>
            </a:endParaRP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370" y="3505226"/>
            <a:ext cx="2156373" cy="865211"/>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874" y="3767155"/>
            <a:ext cx="2156373" cy="865211"/>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3824" y="4029084"/>
            <a:ext cx="2213926" cy="876063"/>
          </a:xfrm>
          <a:prstGeom prst="rect">
            <a:avLst/>
          </a:prstGeom>
          <a:ln w="28575">
            <a:solidFill>
              <a:srgbClr val="FF0000"/>
            </a:solidFill>
          </a:ln>
        </p:spPr>
      </p:pic>
      <p:cxnSp>
        <p:nvCxnSpPr>
          <p:cNvPr id="43" name="カギ線コネクタ 42"/>
          <p:cNvCxnSpPr>
            <a:stCxn id="11" idx="3"/>
          </p:cNvCxnSpPr>
          <p:nvPr/>
        </p:nvCxnSpPr>
        <p:spPr bwMode="auto">
          <a:xfrm>
            <a:off x="5617750" y="4467116"/>
            <a:ext cx="1993991" cy="275010"/>
          </a:xfrm>
          <a:prstGeom prst="bentConnector3">
            <a:avLst>
              <a:gd name="adj1" fmla="val 50000"/>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9" name="テキスト ボックス 48"/>
          <p:cNvSpPr txBox="1"/>
          <p:nvPr/>
        </p:nvSpPr>
        <p:spPr>
          <a:xfrm>
            <a:off x="7556578" y="4454505"/>
            <a:ext cx="1371460" cy="261610"/>
          </a:xfrm>
          <a:prstGeom prst="rect">
            <a:avLst/>
          </a:prstGeom>
          <a:noFill/>
        </p:spPr>
        <p:txBody>
          <a:bodyPr wrap="square" rtlCol="0" anchor="ctr">
            <a:spAutoFit/>
          </a:bodyPr>
          <a:lstStyle/>
          <a:p>
            <a:pPr algn="ctr"/>
            <a:r>
              <a:rPr lang="ja-JP" altLang="en-US" sz="1100" b="1" smtClean="0">
                <a:solidFill>
                  <a:srgbClr val="002060"/>
                </a:solidFill>
              </a:rPr>
              <a:t>データシート</a:t>
            </a:r>
            <a:r>
              <a:rPr lang="en-US" altLang="ja-JP" sz="1100" b="1" smtClean="0">
                <a:solidFill>
                  <a:srgbClr val="002060"/>
                </a:solidFill>
              </a:rPr>
              <a:t>B</a:t>
            </a:r>
            <a:endParaRPr kumimoji="1" lang="ja-JP" altLang="en-US" sz="1100" b="1" dirty="0">
              <a:solidFill>
                <a:srgbClr val="002060"/>
              </a:solidFill>
            </a:endParaRPr>
          </a:p>
        </p:txBody>
      </p:sp>
      <p:sp>
        <p:nvSpPr>
          <p:cNvPr id="50" name="テキスト ボックス 49"/>
          <p:cNvSpPr txBox="1"/>
          <p:nvPr/>
        </p:nvSpPr>
        <p:spPr>
          <a:xfrm>
            <a:off x="6486128" y="4233151"/>
            <a:ext cx="1371460" cy="253916"/>
          </a:xfrm>
          <a:prstGeom prst="rect">
            <a:avLst/>
          </a:prstGeom>
          <a:noFill/>
        </p:spPr>
        <p:txBody>
          <a:bodyPr wrap="square" rtlCol="0" anchor="ctr">
            <a:spAutoFit/>
          </a:bodyPr>
          <a:lstStyle/>
          <a:p>
            <a:pPr algn="ctr"/>
            <a:r>
              <a:rPr lang="ja-JP" altLang="en-US" sz="1050" b="1" dirty="0" smtClean="0">
                <a:solidFill>
                  <a:srgbClr val="FF0000"/>
                </a:solidFill>
              </a:rPr>
              <a:t>プルダウン選択</a:t>
            </a:r>
            <a:endParaRPr kumimoji="1" lang="ja-JP" altLang="en-US" sz="1050" b="1" dirty="0">
              <a:solidFill>
                <a:srgbClr val="FF0000"/>
              </a:solidFill>
            </a:endParaRPr>
          </a:p>
        </p:txBody>
      </p:sp>
      <p:pic>
        <p:nvPicPr>
          <p:cNvPr id="20" name="図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3460" y="2993002"/>
            <a:ext cx="2160720" cy="1064235"/>
          </a:xfrm>
          <a:prstGeom prst="rect">
            <a:avLst/>
          </a:prstGeom>
          <a:ln w="12700">
            <a:solidFill>
              <a:schemeClr val="tx1"/>
            </a:solidFill>
          </a:ln>
        </p:spPr>
      </p:pic>
      <p:sp>
        <p:nvSpPr>
          <p:cNvPr id="22" name="正方形/長方形 21"/>
          <p:cNvSpPr/>
          <p:nvPr/>
        </p:nvSpPr>
        <p:spPr bwMode="auto">
          <a:xfrm>
            <a:off x="3846217" y="4048558"/>
            <a:ext cx="581768" cy="840209"/>
          </a:xfrm>
          <a:prstGeom prst="rect">
            <a:avLst/>
          </a:prstGeom>
          <a:noFill/>
          <a:ln w="28575">
            <a:solidFill>
              <a:srgbClr val="00DA63"/>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4" name="正方形/長方形 53"/>
          <p:cNvSpPr/>
          <p:nvPr/>
        </p:nvSpPr>
        <p:spPr bwMode="auto">
          <a:xfrm>
            <a:off x="7658722" y="2973843"/>
            <a:ext cx="528174" cy="1055242"/>
          </a:xfrm>
          <a:prstGeom prst="rect">
            <a:avLst/>
          </a:prstGeom>
          <a:noFill/>
          <a:ln w="28575">
            <a:solidFill>
              <a:srgbClr val="00DA63"/>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23" name="図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3460" y="4691778"/>
            <a:ext cx="2084418" cy="981350"/>
          </a:xfrm>
          <a:prstGeom prst="rect">
            <a:avLst/>
          </a:prstGeom>
          <a:ln w="19050">
            <a:solidFill>
              <a:schemeClr val="tx1"/>
            </a:solidFill>
          </a:ln>
        </p:spPr>
      </p:pic>
      <p:sp>
        <p:nvSpPr>
          <p:cNvPr id="55" name="正方形/長方形 54"/>
          <p:cNvSpPr/>
          <p:nvPr/>
        </p:nvSpPr>
        <p:spPr bwMode="auto">
          <a:xfrm>
            <a:off x="6996556" y="4696795"/>
            <a:ext cx="563287" cy="976333"/>
          </a:xfrm>
          <a:prstGeom prst="rect">
            <a:avLst/>
          </a:prstGeom>
          <a:noFill/>
          <a:ln w="28575">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7" name="正方形/長方形 56"/>
          <p:cNvSpPr/>
          <p:nvPr/>
        </p:nvSpPr>
        <p:spPr bwMode="auto">
          <a:xfrm>
            <a:off x="4465311" y="4045293"/>
            <a:ext cx="566422" cy="842937"/>
          </a:xfrm>
          <a:prstGeom prst="rect">
            <a:avLst/>
          </a:prstGeom>
          <a:noFill/>
          <a:ln w="28575">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8" name="コンテンツ プレースホルダー 2"/>
          <p:cNvSpPr txBox="1">
            <a:spLocks/>
          </p:cNvSpPr>
          <p:nvPr/>
        </p:nvSpPr>
        <p:spPr bwMode="gray">
          <a:xfrm>
            <a:off x="130648" y="1340768"/>
            <a:ext cx="8882705" cy="474763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1"/>
            <a:r>
              <a:rPr lang="ja-JP" altLang="en-US" kern="0" dirty="0" smtClean="0"/>
              <a:t>下図では、入力</a:t>
            </a:r>
            <a:r>
              <a:rPr lang="ja-JP" altLang="en-US" kern="0" dirty="0"/>
              <a:t>方式を</a:t>
            </a:r>
            <a:r>
              <a:rPr lang="ja-JP" altLang="en-US" b="1" kern="0" dirty="0">
                <a:solidFill>
                  <a:srgbClr val="FF0000"/>
                </a:solidFill>
              </a:rPr>
              <a:t>「プルダウン</a:t>
            </a:r>
            <a:r>
              <a:rPr lang="ja-JP" altLang="en-US" b="1" kern="0" dirty="0" smtClean="0">
                <a:solidFill>
                  <a:srgbClr val="FF0000"/>
                </a:solidFill>
              </a:rPr>
              <a:t>選択」</a:t>
            </a:r>
            <a:r>
              <a:rPr lang="ja-JP" altLang="en-US" kern="0" dirty="0"/>
              <a:t>（詳細は本書</a:t>
            </a:r>
            <a:r>
              <a:rPr lang="en-US" altLang="ja-JP" kern="0" dirty="0"/>
              <a:t>『</a:t>
            </a:r>
            <a:r>
              <a:rPr lang="en-US" altLang="ja-JP" dirty="0" smtClean="0">
                <a:latin typeface="+mn-ea"/>
              </a:rPr>
              <a:t>3.1</a:t>
            </a:r>
            <a:r>
              <a:rPr lang="ja-JP" altLang="en-US" dirty="0" smtClean="0">
                <a:latin typeface="+mn-ea"/>
              </a:rPr>
              <a:t>２</a:t>
            </a:r>
            <a:r>
              <a:rPr lang="en-US" altLang="ja-JP" dirty="0" smtClean="0">
                <a:latin typeface="+mn-ea"/>
              </a:rPr>
              <a:t>.1 </a:t>
            </a:r>
            <a:r>
              <a:rPr lang="ja-JP" altLang="en-US" dirty="0">
                <a:latin typeface="+mn-ea"/>
              </a:rPr>
              <a:t>入力方式：</a:t>
            </a:r>
            <a:r>
              <a:rPr lang="ja-JP" altLang="ja-JP" dirty="0"/>
              <a:t>プルダウン</a:t>
            </a:r>
            <a:r>
              <a:rPr lang="ja-JP" altLang="en-US" dirty="0"/>
              <a:t>選択</a:t>
            </a:r>
            <a:r>
              <a:rPr lang="en-US" altLang="ja-JP" dirty="0"/>
              <a:t>』</a:t>
            </a:r>
            <a:r>
              <a:rPr lang="ja-JP" altLang="en-US" dirty="0"/>
              <a:t>参照</a:t>
            </a:r>
            <a:r>
              <a:rPr lang="ja-JP" altLang="en-US" dirty="0" smtClean="0"/>
              <a:t>）</a:t>
            </a:r>
            <a:r>
              <a:rPr lang="ja-JP" altLang="en-US" kern="0" dirty="0" smtClean="0"/>
              <a:t>にすることでデータシート</a:t>
            </a:r>
            <a:r>
              <a:rPr lang="en-US" altLang="ja-JP" kern="0" dirty="0" smtClean="0"/>
              <a:t>A</a:t>
            </a:r>
            <a:r>
              <a:rPr lang="ja-JP" altLang="en-US" kern="0" dirty="0" smtClean="0"/>
              <a:t>が他シートと連携する例を示しています。</a:t>
            </a:r>
            <a:endParaRPr lang="en-US" altLang="ja-JP" kern="0" dirty="0"/>
          </a:p>
        </p:txBody>
      </p:sp>
      <p:sp>
        <p:nvSpPr>
          <p:cNvPr id="40" name="テキスト ボックス 39"/>
          <p:cNvSpPr txBox="1"/>
          <p:nvPr/>
        </p:nvSpPr>
        <p:spPr>
          <a:xfrm>
            <a:off x="130648" y="828478"/>
            <a:ext cx="8882705" cy="380480"/>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データシートは</a:t>
            </a:r>
            <a:r>
              <a:rPr lang="en-US" altLang="ja-JP" sz="2000" b="1" dirty="0">
                <a:ln w="0"/>
                <a:solidFill>
                  <a:srgbClr val="FF0000"/>
                </a:solidFill>
                <a:effectLst>
                  <a:outerShdw blurRad="38100" dist="19050" dir="2700000" algn="tl" rotWithShape="0">
                    <a:schemeClr val="dk1">
                      <a:alpha val="40000"/>
                    </a:schemeClr>
                  </a:outerShdw>
                </a:effectLst>
              </a:rPr>
              <a:t>CMDB(</a:t>
            </a:r>
            <a:r>
              <a:rPr lang="ja-JP" altLang="en-US" sz="2000" b="1" dirty="0">
                <a:ln w="0"/>
                <a:solidFill>
                  <a:srgbClr val="FF0000"/>
                </a:solidFill>
                <a:effectLst>
                  <a:outerShdw blurRad="38100" dist="19050" dir="2700000" algn="tl" rotWithShape="0">
                    <a:schemeClr val="dk1">
                      <a:alpha val="40000"/>
                    </a:schemeClr>
                  </a:outerShdw>
                </a:effectLst>
              </a:rPr>
              <a:t>構成管理データベース</a:t>
            </a:r>
            <a:r>
              <a:rPr lang="en-US" altLang="ja-JP" sz="2000" b="1" dirty="0">
                <a:ln w="0"/>
                <a:solidFill>
                  <a:srgbClr val="FF0000"/>
                </a:solidFill>
                <a:effectLst>
                  <a:outerShdw blurRad="38100" dist="19050" dir="2700000" algn="tl" rotWithShape="0">
                    <a:schemeClr val="dk1">
                      <a:alpha val="40000"/>
                    </a:schemeClr>
                  </a:outerShdw>
                </a:effectLst>
              </a:rPr>
              <a:t>)</a:t>
            </a:r>
            <a:r>
              <a:rPr lang="ja-JP" altLang="en-US" sz="2000" b="1" dirty="0">
                <a:solidFill>
                  <a:schemeClr val="bg1"/>
                </a:solidFill>
                <a:effectLst/>
              </a:rPr>
              <a:t>としてデータを管理します</a:t>
            </a:r>
            <a:r>
              <a:rPr lang="ja-JP" altLang="en-US" sz="2000" b="1" dirty="0" smtClean="0">
                <a:solidFill>
                  <a:schemeClr val="bg1"/>
                </a:solidFill>
                <a:effectLst/>
              </a:rPr>
              <a:t>。</a:t>
            </a:r>
            <a:endParaRPr lang="ja-JP" altLang="en-US" sz="1400" b="1" dirty="0">
              <a:solidFill>
                <a:srgbClr val="FF0000"/>
              </a:solidFill>
              <a:effectLst/>
            </a:endParaRPr>
          </a:p>
        </p:txBody>
      </p:sp>
      <p:sp>
        <p:nvSpPr>
          <p:cNvPr id="68" name="ストライプ矢印 67"/>
          <p:cNvSpPr/>
          <p:nvPr/>
        </p:nvSpPr>
        <p:spPr bwMode="auto">
          <a:xfrm>
            <a:off x="1996277" y="3800829"/>
            <a:ext cx="1041457" cy="718936"/>
          </a:xfrm>
          <a:prstGeom prst="stripedRightArrow">
            <a:avLst/>
          </a:prstGeom>
          <a:solidFill>
            <a:schemeClr val="bg1"/>
          </a:solidFill>
          <a:ln w="1905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963898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79513" y="2928099"/>
            <a:ext cx="4990732" cy="2432982"/>
          </a:xfrm>
          <a:prstGeom prst="rect">
            <a:avLst/>
          </a:prstGeom>
        </p:spPr>
      </p:pic>
      <p:sp>
        <p:nvSpPr>
          <p:cNvPr id="22" name="コンテンツ プレースホルダー 2"/>
          <p:cNvSpPr txBox="1">
            <a:spLocks/>
          </p:cNvSpPr>
          <p:nvPr/>
        </p:nvSpPr>
        <p:spPr bwMode="gray">
          <a:xfrm>
            <a:off x="180000" y="800700"/>
            <a:ext cx="8784000" cy="5796652"/>
          </a:xfrm>
          <a:prstGeom prst="rect">
            <a:avLst/>
          </a:prstGeom>
          <a:ln>
            <a:noFill/>
          </a:ln>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dirty="0"/>
              <a:t>メニュー</a:t>
            </a:r>
            <a:r>
              <a:rPr lang="ja-JP" altLang="en-US" sz="1600" kern="0" dirty="0" smtClean="0"/>
              <a:t>作成</a:t>
            </a:r>
            <a:r>
              <a:rPr lang="ja-JP" altLang="en-US" sz="1600" kern="0" dirty="0"/>
              <a:t>の</a:t>
            </a:r>
            <a:r>
              <a:rPr lang="ja-JP" altLang="en-US" sz="1600" kern="0" dirty="0" smtClean="0"/>
              <a:t>流れを以下に示しています。</a:t>
            </a:r>
            <a:endParaRPr lang="en-US" altLang="ja-JP" sz="1600" kern="0" dirty="0" smtClean="0"/>
          </a:p>
          <a:p>
            <a:pPr>
              <a:buFont typeface="Wingdings" panose="05000000000000000000" pitchFamily="2" charset="2"/>
              <a:buChar char="l"/>
            </a:pPr>
            <a:r>
              <a:rPr lang="ja-JP" altLang="en-US" sz="1600" kern="0" dirty="0" smtClean="0"/>
              <a:t>本スライドをご覧になった後に</a:t>
            </a:r>
            <a:r>
              <a:rPr lang="ja-JP" altLang="en-US" sz="1600" b="1" kern="0" dirty="0" smtClean="0"/>
              <a:t>実習編</a:t>
            </a:r>
            <a:r>
              <a:rPr lang="ja-JP" altLang="en-US" sz="1600" kern="0" dirty="0" smtClean="0"/>
              <a:t>で実際に操作していただくことをおすすめしています。</a:t>
            </a:r>
            <a:endParaRPr lang="en-US" altLang="ja-JP" sz="1600" kern="0" dirty="0" smtClean="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smtClean="0"/>
          </a:p>
          <a:p>
            <a:pPr marL="0" indent="0">
              <a:buNone/>
            </a:pPr>
            <a:endParaRPr lang="en-US" altLang="ja-JP" sz="1600" kern="0" dirty="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p:txBody>
      </p:sp>
      <p:sp>
        <p:nvSpPr>
          <p:cNvPr id="2" name="タイトル 1"/>
          <p:cNvSpPr>
            <a:spLocks noGrp="1"/>
          </p:cNvSpPr>
          <p:nvPr>
            <p:ph type="title"/>
          </p:nvPr>
        </p:nvSpPr>
        <p:spPr/>
        <p:txBody>
          <a:bodyPr/>
          <a:lstStyle/>
          <a:p>
            <a:r>
              <a:rPr lang="en-US" altLang="ja-JP" dirty="0" smtClean="0"/>
              <a:t>3.5 </a:t>
            </a:r>
            <a:r>
              <a:rPr lang="ja-JP" altLang="en-US" dirty="0" smtClean="0"/>
              <a:t>メニュー作成の</a:t>
            </a:r>
            <a:r>
              <a:rPr lang="ja-JP" altLang="en-US" dirty="0"/>
              <a:t>流</a:t>
            </a:r>
            <a:r>
              <a:rPr lang="ja-JP" altLang="en-US" dirty="0" smtClean="0"/>
              <a:t>れ</a:t>
            </a:r>
            <a:endParaRPr lang="en-US" altLang="ja-JP" dirty="0"/>
          </a:p>
        </p:txBody>
      </p:sp>
      <p:sp>
        <p:nvSpPr>
          <p:cNvPr id="34" name="正方形/長方形 33"/>
          <p:cNvSpPr/>
          <p:nvPr/>
        </p:nvSpPr>
        <p:spPr bwMode="auto">
          <a:xfrm>
            <a:off x="735294" y="3069954"/>
            <a:ext cx="599435" cy="85090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正方形/長方形 42"/>
          <p:cNvSpPr/>
          <p:nvPr/>
        </p:nvSpPr>
        <p:spPr bwMode="auto">
          <a:xfrm>
            <a:off x="4143976" y="2996953"/>
            <a:ext cx="1036295" cy="100811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正方形/長方形 48"/>
          <p:cNvSpPr/>
          <p:nvPr/>
        </p:nvSpPr>
        <p:spPr bwMode="auto">
          <a:xfrm>
            <a:off x="4143976" y="4005065"/>
            <a:ext cx="1021012" cy="63142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テキスト ボックス 34"/>
          <p:cNvSpPr txBox="1"/>
          <p:nvPr/>
        </p:nvSpPr>
        <p:spPr>
          <a:xfrm>
            <a:off x="721362" y="3212976"/>
            <a:ext cx="660397" cy="707886"/>
          </a:xfrm>
          <a:prstGeom prst="rect">
            <a:avLst/>
          </a:prstGeom>
          <a:noFill/>
        </p:spPr>
        <p:txBody>
          <a:bodyPr wrap="square" rtlCol="0">
            <a:spAutoFit/>
          </a:bodyPr>
          <a:lstStyle/>
          <a:p>
            <a:r>
              <a:rPr lang="ja-JP" altLang="en-US" sz="4000" b="1" dirty="0" smtClean="0">
                <a:ln w="12700">
                  <a:noFill/>
                </a:ln>
                <a:solidFill>
                  <a:srgbClr val="FF0000"/>
                </a:solidFill>
                <a:effectLst>
                  <a:glow rad="38100">
                    <a:schemeClr val="bg1"/>
                  </a:glow>
                </a:effectLst>
              </a:rPr>
              <a:t>③</a:t>
            </a:r>
            <a:endParaRPr kumimoji="1" lang="ja-JP" altLang="en-US" sz="3200" dirty="0">
              <a:ln w="12700">
                <a:noFill/>
              </a:ln>
              <a:effectLst>
                <a:glow rad="38100">
                  <a:schemeClr val="bg1"/>
                </a:glow>
              </a:effectLst>
            </a:endParaRPr>
          </a:p>
        </p:txBody>
      </p:sp>
      <p:sp>
        <p:nvSpPr>
          <p:cNvPr id="15" name="テキスト ボックス 14"/>
          <p:cNvSpPr txBox="1"/>
          <p:nvPr/>
        </p:nvSpPr>
        <p:spPr>
          <a:xfrm>
            <a:off x="179513" y="2544677"/>
            <a:ext cx="2276801" cy="307777"/>
          </a:xfrm>
          <a:prstGeom prst="rect">
            <a:avLst/>
          </a:prstGeom>
          <a:noFill/>
          <a:ln w="38100">
            <a:noFill/>
          </a:ln>
        </p:spPr>
        <p:txBody>
          <a:bodyPr wrap="square" rtlCol="0">
            <a:spAutoFit/>
          </a:bodyPr>
          <a:lstStyle/>
          <a:p>
            <a:r>
              <a:rPr lang="ja-JP" altLang="en-US" sz="1400" b="1" dirty="0" smtClean="0">
                <a:solidFill>
                  <a:srgbClr val="002060"/>
                </a:solidFill>
              </a:rPr>
              <a:t>メニュー定義</a:t>
            </a:r>
            <a:r>
              <a:rPr lang="en-US" altLang="ja-JP" sz="1400" b="1" dirty="0" smtClean="0">
                <a:solidFill>
                  <a:srgbClr val="002060"/>
                </a:solidFill>
              </a:rPr>
              <a:t>/</a:t>
            </a:r>
            <a:r>
              <a:rPr lang="ja-JP" altLang="en-US" sz="1400" b="1" dirty="0" smtClean="0">
                <a:solidFill>
                  <a:srgbClr val="002060"/>
                </a:solidFill>
              </a:rPr>
              <a:t>作成画面</a:t>
            </a:r>
            <a:endParaRPr kumimoji="1" lang="ja-JP" altLang="en-US" sz="1400" b="1" dirty="0">
              <a:solidFill>
                <a:srgbClr val="002060"/>
              </a:solidFill>
            </a:endParaRPr>
          </a:p>
        </p:txBody>
      </p:sp>
      <p:sp>
        <p:nvSpPr>
          <p:cNvPr id="17" name="テキスト ボックス 16"/>
          <p:cNvSpPr txBox="1"/>
          <p:nvPr/>
        </p:nvSpPr>
        <p:spPr>
          <a:xfrm>
            <a:off x="4324283" y="4005065"/>
            <a:ext cx="660397" cy="707886"/>
          </a:xfrm>
          <a:prstGeom prst="rect">
            <a:avLst/>
          </a:prstGeom>
          <a:noFill/>
        </p:spPr>
        <p:txBody>
          <a:bodyPr wrap="square" rtlCol="0">
            <a:spAutoFit/>
          </a:bodyPr>
          <a:lstStyle/>
          <a:p>
            <a:r>
              <a:rPr lang="ja-JP" altLang="en-US" sz="4000" b="1" dirty="0">
                <a:ln w="12700">
                  <a:noFill/>
                </a:ln>
                <a:solidFill>
                  <a:srgbClr val="FF0000"/>
                </a:solidFill>
                <a:effectLst>
                  <a:glow rad="38100">
                    <a:schemeClr val="bg1"/>
                  </a:glow>
                </a:effectLst>
              </a:rPr>
              <a:t>②</a:t>
            </a:r>
            <a:endParaRPr kumimoji="1" lang="ja-JP" altLang="en-US" sz="3200" dirty="0">
              <a:ln w="12700">
                <a:noFill/>
              </a:ln>
              <a:effectLst>
                <a:glow rad="38100">
                  <a:schemeClr val="bg1"/>
                </a:glow>
              </a:effectLst>
            </a:endParaRPr>
          </a:p>
        </p:txBody>
      </p:sp>
      <p:sp>
        <p:nvSpPr>
          <p:cNvPr id="18" name="テキスト ボックス 17"/>
          <p:cNvSpPr txBox="1"/>
          <p:nvPr/>
        </p:nvSpPr>
        <p:spPr>
          <a:xfrm>
            <a:off x="4324282" y="3258949"/>
            <a:ext cx="660397" cy="707886"/>
          </a:xfrm>
          <a:prstGeom prst="rect">
            <a:avLst/>
          </a:prstGeom>
          <a:noFill/>
        </p:spPr>
        <p:txBody>
          <a:bodyPr wrap="square" rtlCol="0">
            <a:spAutoFit/>
          </a:bodyPr>
          <a:lstStyle/>
          <a:p>
            <a:r>
              <a:rPr lang="ja-JP" altLang="en-US" sz="4000" b="1" dirty="0" smtClean="0">
                <a:ln w="12700">
                  <a:noFill/>
                </a:ln>
                <a:solidFill>
                  <a:srgbClr val="FF0000"/>
                </a:solidFill>
                <a:effectLst>
                  <a:glow rad="38100">
                    <a:schemeClr val="bg1"/>
                  </a:glow>
                </a:effectLst>
              </a:rPr>
              <a:t>①</a:t>
            </a:r>
            <a:endParaRPr kumimoji="1" lang="ja-JP" altLang="en-US" sz="3200" dirty="0">
              <a:ln w="12700">
                <a:noFill/>
              </a:ln>
              <a:effectLst>
                <a:glow rad="38100">
                  <a:schemeClr val="bg1"/>
                </a:glow>
              </a:effectLst>
            </a:endParaRPr>
          </a:p>
        </p:txBody>
      </p:sp>
      <p:graphicFrame>
        <p:nvGraphicFramePr>
          <p:cNvPr id="19" name="表 18"/>
          <p:cNvGraphicFramePr>
            <a:graphicFrameLocks noGrp="1"/>
          </p:cNvGraphicFramePr>
          <p:nvPr>
            <p:extLst>
              <p:ext uri="{D42A27DB-BD31-4B8C-83A1-F6EECF244321}">
                <p14:modId xmlns:p14="http://schemas.microsoft.com/office/powerpoint/2010/main" val="1741002989"/>
              </p:ext>
            </p:extLst>
          </p:nvPr>
        </p:nvGraphicFramePr>
        <p:xfrm>
          <a:off x="5366090" y="1858778"/>
          <a:ext cx="3481349" cy="2290197"/>
        </p:xfrm>
        <a:graphic>
          <a:graphicData uri="http://schemas.openxmlformats.org/drawingml/2006/table">
            <a:tbl>
              <a:tblPr firstRow="1" bandRow="1">
                <a:tableStyleId>{5C22544A-7EE6-4342-B048-85BDC9FD1C3A}</a:tableStyleId>
              </a:tblPr>
              <a:tblGrid>
                <a:gridCol w="399426">
                  <a:extLst>
                    <a:ext uri="{9D8B030D-6E8A-4147-A177-3AD203B41FA5}">
                      <a16:colId xmlns:a16="http://schemas.microsoft.com/office/drawing/2014/main" val="3581496952"/>
                    </a:ext>
                  </a:extLst>
                </a:gridCol>
                <a:gridCol w="3081923">
                  <a:extLst>
                    <a:ext uri="{9D8B030D-6E8A-4147-A177-3AD203B41FA5}">
                      <a16:colId xmlns:a16="http://schemas.microsoft.com/office/drawing/2014/main" val="2417585453"/>
                    </a:ext>
                  </a:extLst>
                </a:gridCol>
              </a:tblGrid>
              <a:tr h="410205">
                <a:tc>
                  <a:txBody>
                    <a:bodyPr/>
                    <a:lstStyle/>
                    <a:p>
                      <a:pPr algn="ctr"/>
                      <a:r>
                        <a:rPr kumimoji="1" lang="ja-JP" altLang="en-US" sz="2000" b="1" dirty="0" smtClean="0">
                          <a:solidFill>
                            <a:srgbClr val="FF0000"/>
                          </a:solidFill>
                        </a:rPr>
                        <a:t>①</a:t>
                      </a:r>
                      <a:endParaRPr kumimoji="1" lang="ja-JP" altLang="en-US" sz="2000" b="1" dirty="0">
                        <a:solidFill>
                          <a:srgbClr val="FF0000"/>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rgbClr val="FF0000"/>
                          </a:solidFill>
                        </a:rPr>
                        <a:t>メニューの基本情報を入力</a:t>
                      </a:r>
                      <a:endParaRPr kumimoji="1" lang="ja-JP" altLang="en-US" sz="1400" b="1" dirty="0">
                        <a:solidFill>
                          <a:srgbClr val="FF0000"/>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1384940">
                <a:tc gridSpan="2">
                  <a:txBody>
                    <a:bodyPr/>
                    <a:lstStyle/>
                    <a:p>
                      <a:pPr marL="285750" indent="-285750">
                        <a:buFont typeface="Wingdings" panose="05000000000000000000" pitchFamily="2" charset="2"/>
                        <a:buChar char="l"/>
                      </a:pPr>
                      <a:r>
                        <a:rPr kumimoji="1" lang="ja-JP" altLang="en-US" sz="1200" dirty="0" smtClean="0"/>
                        <a:t>「作成対象」から「パラメータシート」または「データシート」を選択。</a:t>
                      </a:r>
                      <a:endParaRPr kumimoji="1" lang="en-US" altLang="ja-JP" sz="1200" dirty="0" smtClean="0"/>
                    </a:p>
                    <a:p>
                      <a:pPr marL="285750" indent="-285750">
                        <a:buFont typeface="Wingdings" panose="05000000000000000000" pitchFamily="2" charset="2"/>
                        <a:buChar char="l"/>
                      </a:pPr>
                      <a:r>
                        <a:rPr lang="ja-JP" altLang="en-US" sz="1200" dirty="0" smtClean="0"/>
                        <a:t>ホストグループを利用する場合は「ホストグループ利用」にチェックを入れる（詳細は本書</a:t>
                      </a:r>
                      <a:r>
                        <a:rPr lang="en-US" altLang="ja-JP" sz="1200" dirty="0" smtClean="0">
                          <a:hlinkClick r:id="rId3" action="ppaction://hlinksldjump"/>
                        </a:rPr>
                        <a:t>『</a:t>
                      </a:r>
                      <a:r>
                        <a:rPr lang="en-US" altLang="ja-JP" sz="1200" kern="0" dirty="0" smtClean="0">
                          <a:hlinkClick r:id="rId3" action="ppaction://hlinksldjump"/>
                        </a:rPr>
                        <a:t>3.7 </a:t>
                      </a:r>
                      <a:r>
                        <a:rPr lang="ja-JP" altLang="en-US" sz="1200" kern="0" dirty="0" smtClean="0">
                          <a:hlinkClick r:id="rId3" action="ppaction://hlinksldjump"/>
                        </a:rPr>
                        <a:t>ホストグループ利用とメニューグループ</a:t>
                      </a:r>
                      <a:r>
                        <a:rPr lang="en-US" altLang="ja-JP" sz="1200" kern="0" dirty="0" smtClean="0">
                          <a:hlinkClick r:id="rId3" action="ppaction://hlinksldjump"/>
                        </a:rPr>
                        <a:t>』</a:t>
                      </a:r>
                      <a:r>
                        <a:rPr lang="ja-JP" altLang="en-US" sz="1200" kern="0" dirty="0" smtClean="0"/>
                        <a:t>参照</a:t>
                      </a:r>
                      <a:r>
                        <a:rPr lang="ja-JP" altLang="en-US" sz="1200" dirty="0" smtClean="0"/>
                        <a:t>）。</a:t>
                      </a:r>
                      <a:endParaRPr lang="en-US" altLang="ja-JP" sz="1200" dirty="0" smtClean="0"/>
                    </a:p>
                    <a:p>
                      <a:pPr marL="285750" indent="-285750">
                        <a:buFont typeface="Wingdings" panose="05000000000000000000" pitchFamily="2" charset="2"/>
                        <a:buChar char="l"/>
                      </a:pPr>
                      <a:r>
                        <a:rPr lang="ja-JP" altLang="en-US" sz="1200" dirty="0" smtClean="0"/>
                        <a:t>「縦メニュー利用」については</a:t>
                      </a:r>
                      <a:r>
                        <a:rPr lang="en-US" altLang="ja-JP" sz="1200" dirty="0" smtClean="0">
                          <a:solidFill>
                            <a:srgbClr val="002060"/>
                          </a:solidFill>
                          <a:hlinkClick r:id="rId4"/>
                        </a:rPr>
                        <a:t>Exastro-ITA_</a:t>
                      </a:r>
                      <a:r>
                        <a:rPr lang="ja-JP" altLang="en-US" sz="1200" dirty="0" smtClean="0">
                          <a:solidFill>
                            <a:srgbClr val="002060"/>
                          </a:solidFill>
                          <a:hlinkClick r:id="rId4"/>
                        </a:rPr>
                        <a:t>利用手順マニュアル</a:t>
                      </a:r>
                      <a:r>
                        <a:rPr lang="en-US" altLang="ja-JP" sz="1200" dirty="0" smtClean="0">
                          <a:solidFill>
                            <a:srgbClr val="002060"/>
                          </a:solidFill>
                          <a:hlinkClick r:id="rId4"/>
                        </a:rPr>
                        <a:t>_</a:t>
                      </a:r>
                      <a:r>
                        <a:rPr lang="ja-JP" altLang="en-US" sz="1200" dirty="0" smtClean="0">
                          <a:solidFill>
                            <a:srgbClr val="002060"/>
                          </a:solidFill>
                          <a:hlinkClick r:id="rId4"/>
                        </a:rPr>
                        <a:t>メニュー作成機能</a:t>
                      </a:r>
                      <a:r>
                        <a:rPr lang="ja-JP" altLang="en-US" sz="1200" dirty="0" smtClean="0">
                          <a:solidFill>
                            <a:schemeClr val="tx1"/>
                          </a:solidFill>
                        </a:rPr>
                        <a:t>の</a:t>
                      </a:r>
                      <a:r>
                        <a:rPr lang="en-US" altLang="ja-JP" sz="1200" dirty="0" smtClean="0">
                          <a:solidFill>
                            <a:schemeClr val="tx1"/>
                          </a:solidFill>
                        </a:rPr>
                        <a:t>『4 </a:t>
                      </a:r>
                      <a:r>
                        <a:rPr lang="ja-JP" altLang="en-US" sz="1200" dirty="0" smtClean="0">
                          <a:solidFill>
                            <a:schemeClr val="tx1"/>
                          </a:solidFill>
                        </a:rPr>
                        <a:t>メニュー（パラメータシート</a:t>
                      </a:r>
                      <a:r>
                        <a:rPr lang="en-US" altLang="ja-JP" sz="1200" dirty="0" smtClean="0">
                          <a:solidFill>
                            <a:schemeClr val="tx1"/>
                          </a:solidFill>
                        </a:rPr>
                        <a:t>/</a:t>
                      </a:r>
                      <a:r>
                        <a:rPr lang="ja-JP" altLang="en-US" sz="1200" dirty="0" smtClean="0">
                          <a:solidFill>
                            <a:schemeClr val="tx1"/>
                          </a:solidFill>
                        </a:rPr>
                        <a:t>データシート）説明</a:t>
                      </a:r>
                      <a:r>
                        <a:rPr lang="en-US" altLang="ja-JP" sz="1200" dirty="0" smtClean="0">
                          <a:solidFill>
                            <a:schemeClr val="tx1"/>
                          </a:solidFill>
                        </a:rPr>
                        <a:t>』</a:t>
                      </a:r>
                      <a:r>
                        <a:rPr lang="ja-JP" altLang="en-US" sz="1200" dirty="0" smtClean="0">
                          <a:solidFill>
                            <a:schemeClr val="tx1"/>
                          </a:solidFill>
                        </a:rPr>
                        <a:t>参照。</a:t>
                      </a:r>
                      <a:endParaRPr lang="en-US" altLang="ja-JP" sz="1200" dirty="0" smtClean="0">
                        <a:solidFill>
                          <a:schemeClr val="tx1"/>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1377069972"/>
              </p:ext>
            </p:extLst>
          </p:nvPr>
        </p:nvGraphicFramePr>
        <p:xfrm>
          <a:off x="5364088" y="4246802"/>
          <a:ext cx="3478076" cy="139759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rgbClr val="FF0000"/>
                          </a:solidFill>
                        </a:rPr>
                        <a:t>②</a:t>
                      </a:r>
                      <a:endParaRPr kumimoji="1" lang="ja-JP" altLang="en-US" sz="2000" b="1" dirty="0">
                        <a:solidFill>
                          <a:srgbClr val="FF0000"/>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rgbClr val="FF0000"/>
                          </a:solidFill>
                        </a:rPr>
                        <a:t>所属するメニューグループを選択</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285750" indent="-285750">
                        <a:buFont typeface="Wingdings" panose="05000000000000000000" pitchFamily="2" charset="2"/>
                        <a:buChar char="l"/>
                      </a:pPr>
                      <a:r>
                        <a:rPr kumimoji="1" lang="ja-JP" altLang="en-US" sz="1200" dirty="0" smtClean="0"/>
                        <a:t>デフォルトでは「入力用」「代入値自動登録用」「参照用」メニューグループの中にメニューが作成されます。</a:t>
                      </a:r>
                    </a:p>
                    <a:p>
                      <a:pPr marL="285750" indent="-285750">
                        <a:buFont typeface="Wingdings" panose="05000000000000000000" pitchFamily="2" charset="2"/>
                        <a:buChar char="l"/>
                      </a:pPr>
                      <a:r>
                        <a:rPr kumimoji="1" lang="ja-JP" altLang="en-US" sz="1200" dirty="0" smtClean="0"/>
                        <a:t>自分でメニューグループを作成することもできます（詳細は実習編を参照）。</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1990183625"/>
              </p:ext>
            </p:extLst>
          </p:nvPr>
        </p:nvGraphicFramePr>
        <p:xfrm>
          <a:off x="5365480" y="5753144"/>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rgbClr val="FF0000"/>
                          </a:solidFill>
                        </a:rPr>
                        <a:t>③</a:t>
                      </a:r>
                      <a:endParaRPr kumimoji="1" lang="ja-JP" altLang="en-US" sz="2000" b="1" dirty="0">
                        <a:solidFill>
                          <a:srgbClr val="FF0000"/>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rgbClr val="FF0000"/>
                          </a:solidFill>
                        </a:rPr>
                        <a:t>シートの項目を作成</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285750" indent="-285750">
                        <a:buFont typeface="Wingdings" panose="05000000000000000000" pitchFamily="2" charset="2"/>
                        <a:buChar char="l"/>
                      </a:pPr>
                      <a:r>
                        <a:rPr kumimoji="1" lang="ja-JP" altLang="en-US" sz="1200" dirty="0" smtClean="0"/>
                        <a:t>詳細は本書</a:t>
                      </a:r>
                      <a:r>
                        <a:rPr kumimoji="1" lang="en-US" altLang="ja-JP" sz="1200" dirty="0" smtClean="0">
                          <a:hlinkClick r:id="rId5" action="ppaction://hlinksldjump"/>
                        </a:rPr>
                        <a:t>『3.11 </a:t>
                      </a:r>
                      <a:r>
                        <a:rPr kumimoji="1" lang="ja-JP" altLang="en-US" sz="1200" dirty="0" smtClean="0">
                          <a:hlinkClick r:id="rId5" action="ppaction://hlinksldjump"/>
                        </a:rPr>
                        <a:t>項目の登録</a:t>
                      </a:r>
                      <a:r>
                        <a:rPr kumimoji="1" lang="en-US" altLang="ja-JP" sz="1200" dirty="0" smtClean="0">
                          <a:hlinkClick r:id="rId5" action="ppaction://hlinksldjump"/>
                        </a:rPr>
                        <a:t>』</a:t>
                      </a:r>
                      <a:r>
                        <a:rPr kumimoji="1" lang="ja-JP" altLang="en-US" sz="1200" dirty="0" smtClean="0"/>
                        <a:t>参照。</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Tree>
    <p:extLst>
      <p:ext uri="{BB962C8B-B14F-4D97-AF65-F5344CB8AC3E}">
        <p14:creationId xmlns:p14="http://schemas.microsoft.com/office/powerpoint/2010/main" val="3563542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06848" y="188640"/>
            <a:ext cx="7344000" cy="344128"/>
          </a:xfrm>
        </p:spPr>
        <p:txBody>
          <a:bodyPr/>
          <a:lstStyle/>
          <a:p>
            <a:r>
              <a:rPr kumimoji="1" lang="ja-JP" altLang="en-US" sz="2000" b="1" dirty="0" smtClean="0"/>
              <a:t>目次</a:t>
            </a:r>
            <a:endParaRPr kumimoji="1" lang="ja-JP" altLang="en-US" sz="2000" b="1" dirty="0"/>
          </a:p>
        </p:txBody>
      </p:sp>
      <p:sp>
        <p:nvSpPr>
          <p:cNvPr id="5" name="正方形/長方形 4"/>
          <p:cNvSpPr/>
          <p:nvPr/>
        </p:nvSpPr>
        <p:spPr bwMode="auto">
          <a:xfrm>
            <a:off x="1763688" y="692696"/>
            <a:ext cx="6804448" cy="6048672"/>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tabLst>
                <a:tab pos="6364288" algn="r"/>
              </a:tabLst>
            </a:pPr>
            <a:r>
              <a:rPr lang="en-US" altLang="ja-JP" sz="1400" dirty="0">
                <a:latin typeface="+mn-ea"/>
              </a:rPr>
              <a:t>1.</a:t>
            </a:r>
            <a:r>
              <a:rPr lang="ja-JP" altLang="en-US" sz="1400" dirty="0">
                <a:latin typeface="+mn-ea"/>
              </a:rPr>
              <a:t>はじめに</a:t>
            </a:r>
            <a:r>
              <a:rPr lang="en-US" altLang="ja-JP" sz="1100" dirty="0">
                <a:latin typeface="+mn-ea"/>
              </a:rPr>
              <a:t>	 </a:t>
            </a:r>
          </a:p>
          <a:p>
            <a:pPr>
              <a:tabLst>
                <a:tab pos="6364288" algn="r"/>
              </a:tabLst>
            </a:pPr>
            <a:r>
              <a:rPr lang="en-US" altLang="ja-JP" sz="1100" dirty="0">
                <a:latin typeface="+mn-ea"/>
              </a:rPr>
              <a:t>    </a:t>
            </a:r>
            <a:r>
              <a:rPr lang="en-US" altLang="ja-JP" sz="1100" dirty="0">
                <a:latin typeface="+mn-ea"/>
                <a:hlinkClick r:id="rId2" action="ppaction://hlinksldjump"/>
              </a:rPr>
              <a:t>1.1 </a:t>
            </a:r>
            <a:r>
              <a:rPr lang="ja-JP" altLang="en-US" sz="1100" dirty="0">
                <a:latin typeface="+mn-ea"/>
                <a:hlinkClick r:id="rId2" action="ppaction://hlinksldjump"/>
              </a:rPr>
              <a:t>本書について</a:t>
            </a:r>
            <a:r>
              <a:rPr lang="ja-JP" altLang="en-US" sz="1100" dirty="0">
                <a:latin typeface="+mn-ea"/>
              </a:rPr>
              <a:t> </a:t>
            </a:r>
            <a:r>
              <a:rPr lang="en-US" altLang="ja-JP" sz="1100" dirty="0">
                <a:latin typeface="+mn-ea"/>
              </a:rPr>
              <a:t>	</a:t>
            </a:r>
            <a:endParaRPr lang="en-US" altLang="ja-JP" sz="1100" dirty="0" smtClean="0">
              <a:latin typeface="+mn-ea"/>
            </a:endParaRPr>
          </a:p>
          <a:p>
            <a:pPr>
              <a:tabLst>
                <a:tab pos="6364288" algn="r"/>
              </a:tabLst>
            </a:pPr>
            <a:endParaRPr lang="en-US" altLang="ja-JP" sz="1100" dirty="0">
              <a:latin typeface="+mn-ea"/>
            </a:endParaRPr>
          </a:p>
          <a:p>
            <a:pPr>
              <a:tabLst>
                <a:tab pos="6364288" algn="r"/>
              </a:tabLst>
            </a:pPr>
            <a:r>
              <a:rPr lang="en-US" altLang="ja-JP" sz="1400" dirty="0">
                <a:latin typeface="+mn-ea"/>
              </a:rPr>
              <a:t>2. </a:t>
            </a:r>
            <a:r>
              <a:rPr lang="ja-JP" altLang="en-US" sz="1400" dirty="0">
                <a:latin typeface="+mn-ea"/>
              </a:rPr>
              <a:t>ホストグループ管理</a:t>
            </a:r>
            <a:endParaRPr lang="en-US" altLang="ja-JP" sz="1400" dirty="0">
              <a:latin typeface="+mn-ea"/>
            </a:endParaRPr>
          </a:p>
          <a:p>
            <a:pPr>
              <a:tabLst>
                <a:tab pos="6364288" algn="r"/>
              </a:tabLst>
            </a:pPr>
            <a:r>
              <a:rPr lang="en-US" altLang="ja-JP" sz="1100" dirty="0">
                <a:latin typeface="+mn-ea"/>
              </a:rPr>
              <a:t>    </a:t>
            </a:r>
            <a:r>
              <a:rPr lang="en-US" altLang="ja-JP" sz="1100" dirty="0">
                <a:latin typeface="+mn-ea"/>
                <a:hlinkClick r:id="rId3" action="ppaction://hlinksldjump"/>
              </a:rPr>
              <a:t>2.1 </a:t>
            </a:r>
            <a:r>
              <a:rPr lang="ja-JP" altLang="en-US" sz="1100" dirty="0">
                <a:latin typeface="+mn-ea"/>
                <a:hlinkClick r:id="rId3" action="ppaction://hlinksldjump"/>
              </a:rPr>
              <a:t>メニュー</a:t>
            </a:r>
            <a:r>
              <a:rPr lang="ja-JP" altLang="en-US" sz="1100" dirty="0" smtClean="0">
                <a:latin typeface="+mn-ea"/>
                <a:hlinkClick r:id="rId3" action="ppaction://hlinksldjump"/>
              </a:rPr>
              <a:t>概要</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4" action="ppaction://hlinksldjump"/>
              </a:rPr>
              <a:t>2.2 </a:t>
            </a:r>
            <a:r>
              <a:rPr lang="ja-JP" altLang="en-US" sz="1100" dirty="0">
                <a:latin typeface="+mn-ea"/>
                <a:hlinkClick r:id="rId4" action="ppaction://hlinksldjump"/>
              </a:rPr>
              <a:t>ホストグループ管理と</a:t>
            </a:r>
            <a:r>
              <a:rPr lang="ja-JP" altLang="en-US" sz="1100" dirty="0" smtClean="0">
                <a:latin typeface="+mn-ea"/>
                <a:hlinkClick r:id="rId4" action="ppaction://hlinksldjump"/>
              </a:rPr>
              <a:t>は</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5" action="ppaction://hlinksldjump"/>
              </a:rPr>
              <a:t>2.3 </a:t>
            </a:r>
            <a:r>
              <a:rPr lang="ja-JP" altLang="en-US" sz="1100" dirty="0">
                <a:latin typeface="+mn-ea"/>
                <a:hlinkClick r:id="rId5" action="ppaction://hlinksldjump"/>
              </a:rPr>
              <a:t>ホストグループの親子</a:t>
            </a:r>
            <a:r>
              <a:rPr lang="ja-JP" altLang="en-US" sz="1100" dirty="0" smtClean="0">
                <a:latin typeface="+mn-ea"/>
                <a:hlinkClick r:id="rId5" action="ppaction://hlinksldjump"/>
              </a:rPr>
              <a:t>関係</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6" action="ppaction://hlinksldjump"/>
              </a:rPr>
              <a:t>2.4 </a:t>
            </a:r>
            <a:r>
              <a:rPr lang="ja-JP" altLang="en-US" sz="1100" dirty="0">
                <a:latin typeface="+mn-ea"/>
                <a:hlinkClick r:id="rId6" action="ppaction://hlinksldjump"/>
              </a:rPr>
              <a:t>パラメータの</a:t>
            </a:r>
            <a:r>
              <a:rPr lang="ja-JP" altLang="en-US" sz="1100" dirty="0" smtClean="0">
                <a:latin typeface="+mn-ea"/>
                <a:hlinkClick r:id="rId6" action="ppaction://hlinksldjump"/>
              </a:rPr>
              <a:t>継承</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7" action="ppaction://hlinksldjump"/>
              </a:rPr>
              <a:t>2.5 </a:t>
            </a:r>
            <a:r>
              <a:rPr lang="ja-JP" altLang="en-US" sz="1100" dirty="0">
                <a:latin typeface="+mn-ea"/>
                <a:hlinkClick r:id="rId7" action="ppaction://hlinksldjump"/>
              </a:rPr>
              <a:t>ホストグループの</a:t>
            </a:r>
            <a:r>
              <a:rPr lang="ja-JP" altLang="en-US" sz="1100" dirty="0" smtClean="0">
                <a:latin typeface="+mn-ea"/>
                <a:hlinkClick r:id="rId7" action="ppaction://hlinksldjump"/>
              </a:rPr>
              <a:t>利用例</a:t>
            </a:r>
            <a:endParaRPr lang="en-US" altLang="ja-JP" sz="1100" dirty="0" smtClean="0">
              <a:latin typeface="+mn-ea"/>
            </a:endParaRPr>
          </a:p>
          <a:p>
            <a:pPr>
              <a:tabLst>
                <a:tab pos="6364288" algn="r"/>
              </a:tabLst>
            </a:pPr>
            <a:endParaRPr lang="en-US" altLang="ja-JP" sz="1100" dirty="0">
              <a:latin typeface="+mn-ea"/>
            </a:endParaRPr>
          </a:p>
          <a:p>
            <a:pPr>
              <a:tabLst>
                <a:tab pos="6364288" algn="r"/>
              </a:tabLst>
            </a:pPr>
            <a:r>
              <a:rPr lang="en-US" altLang="ja-JP" sz="1400" dirty="0">
                <a:latin typeface="+mn-ea"/>
              </a:rPr>
              <a:t>3. </a:t>
            </a:r>
            <a:r>
              <a:rPr lang="ja-JP" altLang="en-US" sz="1400" dirty="0">
                <a:latin typeface="+mn-ea"/>
              </a:rPr>
              <a:t>メニュー作成機能</a:t>
            </a:r>
            <a:endParaRPr lang="en-US" altLang="ja-JP" sz="1400" dirty="0">
              <a:latin typeface="+mn-ea"/>
            </a:endParaRPr>
          </a:p>
          <a:p>
            <a:pPr>
              <a:tabLst>
                <a:tab pos="6364288" algn="r"/>
              </a:tabLst>
            </a:pPr>
            <a:r>
              <a:rPr lang="en-US" altLang="ja-JP" sz="1100" dirty="0">
                <a:latin typeface="+mn-ea"/>
              </a:rPr>
              <a:t>    </a:t>
            </a:r>
            <a:r>
              <a:rPr lang="en-US" altLang="ja-JP" sz="1100" dirty="0">
                <a:latin typeface="+mn-ea"/>
                <a:hlinkClick r:id="rId8" action="ppaction://hlinksldjump"/>
              </a:rPr>
              <a:t>3.1 </a:t>
            </a:r>
            <a:r>
              <a:rPr lang="ja-JP" altLang="en-US" sz="1100" dirty="0">
                <a:latin typeface="+mn-ea"/>
                <a:hlinkClick r:id="rId8" action="ppaction://hlinksldjump"/>
              </a:rPr>
              <a:t>メニュー</a:t>
            </a:r>
            <a:r>
              <a:rPr lang="ja-JP" altLang="en-US" sz="1100" dirty="0" smtClean="0">
                <a:latin typeface="+mn-ea"/>
                <a:hlinkClick r:id="rId8" action="ppaction://hlinksldjump"/>
              </a:rPr>
              <a:t>概要</a:t>
            </a:r>
            <a:endParaRPr lang="en-US" altLang="ja-JP" sz="1100" dirty="0" smtClean="0">
              <a:latin typeface="+mn-ea"/>
            </a:endParaRPr>
          </a:p>
          <a:p>
            <a:pPr>
              <a:tabLst>
                <a:tab pos="6364288" algn="r"/>
              </a:tabLst>
            </a:pPr>
            <a:r>
              <a:rPr lang="ja-JP" altLang="en-US" sz="1100" dirty="0">
                <a:latin typeface="+mn-ea"/>
              </a:rPr>
              <a:t>　 </a:t>
            </a:r>
            <a:r>
              <a:rPr lang="en-US" altLang="ja-JP" sz="1100" dirty="0">
                <a:latin typeface="+mn-ea"/>
                <a:hlinkClick r:id="rId9" action="ppaction://hlinksldjump"/>
              </a:rPr>
              <a:t>3.2 </a:t>
            </a:r>
            <a:r>
              <a:rPr lang="ja-JP" altLang="en-US" sz="1100" dirty="0">
                <a:latin typeface="+mn-ea"/>
                <a:hlinkClick r:id="rId9" action="ppaction://hlinksldjump"/>
              </a:rPr>
              <a:t>メニューの</a:t>
            </a:r>
            <a:r>
              <a:rPr lang="ja-JP" altLang="en-US" sz="1100" dirty="0" smtClean="0">
                <a:latin typeface="+mn-ea"/>
                <a:hlinkClick r:id="rId9" action="ppaction://hlinksldjump"/>
              </a:rPr>
              <a:t>構造</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0" action="ppaction://hlinksldjump"/>
              </a:rPr>
              <a:t>3.3 </a:t>
            </a:r>
            <a:r>
              <a:rPr lang="ja-JP" altLang="en-US" sz="1100" dirty="0" smtClean="0">
                <a:latin typeface="+mn-ea"/>
                <a:hlinkClick r:id="rId10" action="ppaction://hlinksldjump"/>
              </a:rPr>
              <a:t>パラメータシート</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1" action="ppaction://hlinksldjump"/>
              </a:rPr>
              <a:t>3.4 </a:t>
            </a:r>
            <a:r>
              <a:rPr lang="ja-JP" altLang="en-US" sz="1100" dirty="0" smtClean="0">
                <a:latin typeface="+mn-ea"/>
                <a:hlinkClick r:id="rId11" action="ppaction://hlinksldjump"/>
              </a:rPr>
              <a:t>データシート</a:t>
            </a:r>
            <a:endParaRPr lang="en-US" altLang="ja-JP" sz="1100" dirty="0" smtClean="0">
              <a:latin typeface="+mn-ea"/>
            </a:endParaRPr>
          </a:p>
          <a:p>
            <a:pPr>
              <a:tabLst>
                <a:tab pos="6364288" algn="r"/>
              </a:tabLst>
            </a:pPr>
            <a:r>
              <a:rPr lang="en-US" altLang="ja-JP" sz="1100" dirty="0" smtClean="0">
                <a:latin typeface="+mn-ea"/>
              </a:rPr>
              <a:t>    </a:t>
            </a:r>
            <a:r>
              <a:rPr lang="en-US" altLang="ja-JP" sz="1100" dirty="0" smtClean="0">
                <a:latin typeface="+mn-ea"/>
                <a:hlinkClick r:id="rId12" action="ppaction://hlinksldjump"/>
              </a:rPr>
              <a:t>3.5 </a:t>
            </a:r>
            <a:r>
              <a:rPr lang="ja-JP" altLang="en-US" sz="1100" dirty="0" smtClean="0">
                <a:latin typeface="+mn-ea"/>
                <a:hlinkClick r:id="rId12" action="ppaction://hlinksldjump"/>
              </a:rPr>
              <a:t>メニュー作成の流れ</a:t>
            </a:r>
            <a:endParaRPr lang="en-US" altLang="ja-JP" sz="1100" dirty="0" smtClean="0">
              <a:latin typeface="+mn-ea"/>
            </a:endParaRPr>
          </a:p>
          <a:p>
            <a:pPr>
              <a:tabLst>
                <a:tab pos="6364288" algn="r"/>
              </a:tabLst>
            </a:pPr>
            <a:r>
              <a:rPr lang="en-US" altLang="ja-JP" sz="1100" dirty="0" smtClean="0">
                <a:latin typeface="+mn-ea"/>
              </a:rPr>
              <a:t>    </a:t>
            </a:r>
            <a:r>
              <a:rPr lang="en-US" altLang="ja-JP" sz="1100" dirty="0" smtClean="0">
                <a:latin typeface="+mn-ea"/>
                <a:hlinkClick r:id="rId13" action="ppaction://hlinksldjump"/>
              </a:rPr>
              <a:t>3.6</a:t>
            </a:r>
            <a:r>
              <a:rPr lang="ja-JP" altLang="en-US" sz="1100" dirty="0" smtClean="0">
                <a:latin typeface="+mn-ea"/>
                <a:hlinkClick r:id="rId13" action="ppaction://hlinksldjump"/>
              </a:rPr>
              <a:t>既存メニューの編集</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4" action="ppaction://hlinksldjump"/>
              </a:rPr>
              <a:t>3.6.1 </a:t>
            </a:r>
            <a:r>
              <a:rPr lang="ja-JP" altLang="en-US" sz="1100" dirty="0">
                <a:latin typeface="+mn-ea"/>
                <a:hlinkClick r:id="rId14" action="ppaction://hlinksldjump"/>
              </a:rPr>
              <a:t>既存メニューの編集：</a:t>
            </a:r>
            <a:r>
              <a:rPr lang="ja-JP" altLang="en-US" sz="1100" dirty="0" smtClean="0">
                <a:latin typeface="+mn-ea"/>
                <a:hlinkClick r:id="rId14" action="ppaction://hlinksldjump"/>
              </a:rPr>
              <a:t>編集</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5" action="ppaction://hlinksldjump"/>
              </a:rPr>
              <a:t>3.6.2 </a:t>
            </a:r>
            <a:r>
              <a:rPr lang="ja-JP" altLang="en-US" sz="1100" dirty="0">
                <a:latin typeface="+mn-ea"/>
                <a:hlinkClick r:id="rId15" action="ppaction://hlinksldjump"/>
              </a:rPr>
              <a:t>既存メニューの編集：</a:t>
            </a:r>
            <a:r>
              <a:rPr lang="ja-JP" altLang="en-US" sz="1100" dirty="0" smtClean="0">
                <a:latin typeface="+mn-ea"/>
                <a:hlinkClick r:id="rId15" action="ppaction://hlinksldjump"/>
              </a:rPr>
              <a:t>初期化</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6" action="ppaction://hlinksldjump"/>
              </a:rPr>
              <a:t>3.6.3 </a:t>
            </a:r>
            <a:r>
              <a:rPr lang="ja-JP" altLang="en-US" sz="1100" dirty="0">
                <a:latin typeface="+mn-ea"/>
                <a:hlinkClick r:id="rId16" action="ppaction://hlinksldjump"/>
              </a:rPr>
              <a:t>既存メニューの編集：流用</a:t>
            </a:r>
            <a:r>
              <a:rPr lang="ja-JP" altLang="en-US" sz="1100" dirty="0" smtClean="0">
                <a:latin typeface="+mn-ea"/>
                <a:hlinkClick r:id="rId16" action="ppaction://hlinksldjump"/>
              </a:rPr>
              <a:t>新規</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7" action="ppaction://hlinksldjump"/>
              </a:rPr>
              <a:t>3.6.4 </a:t>
            </a:r>
            <a:r>
              <a:rPr lang="ja-JP" altLang="en-US" sz="1100" dirty="0">
                <a:latin typeface="+mn-ea"/>
                <a:hlinkClick r:id="rId17" action="ppaction://hlinksldjump"/>
              </a:rPr>
              <a:t>既存メニューの編集：メニュー作成</a:t>
            </a:r>
            <a:r>
              <a:rPr lang="ja-JP" altLang="en-US" sz="1100" dirty="0" smtClean="0">
                <a:latin typeface="+mn-ea"/>
                <a:hlinkClick r:id="rId17" action="ppaction://hlinksldjump"/>
              </a:rPr>
              <a:t>履歴</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8" action="ppaction://hlinksldjump"/>
              </a:rPr>
              <a:t>3.7 </a:t>
            </a:r>
            <a:r>
              <a:rPr lang="ja-JP" altLang="en-US" sz="1100" dirty="0">
                <a:latin typeface="+mn-ea"/>
                <a:hlinkClick r:id="rId18" action="ppaction://hlinksldjump"/>
              </a:rPr>
              <a:t>ホストグループ利用と</a:t>
            </a:r>
            <a:r>
              <a:rPr lang="ja-JP" altLang="en-US" sz="1100" dirty="0" smtClean="0">
                <a:latin typeface="+mn-ea"/>
                <a:hlinkClick r:id="rId18" action="ppaction://hlinksldjump"/>
              </a:rPr>
              <a:t>メニューグループ</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19" action="ppaction://hlinksldjump"/>
              </a:rPr>
              <a:t>3.8 </a:t>
            </a:r>
            <a:r>
              <a:rPr lang="ja-JP" altLang="en-US" sz="1100" dirty="0">
                <a:latin typeface="+mn-ea"/>
                <a:hlinkClick r:id="rId19" action="ppaction://hlinksldjump"/>
              </a:rPr>
              <a:t>パラメータシートの</a:t>
            </a:r>
            <a:r>
              <a:rPr lang="ja-JP" altLang="en-US" sz="1100" dirty="0" smtClean="0">
                <a:latin typeface="+mn-ea"/>
                <a:hlinkClick r:id="rId19" action="ppaction://hlinksldjump"/>
              </a:rPr>
              <a:t>メニューグループ</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20" action="ppaction://hlinksldjump"/>
              </a:rPr>
              <a:t>3.9 </a:t>
            </a:r>
            <a:r>
              <a:rPr lang="ja-JP" altLang="en-US" sz="1100" dirty="0">
                <a:latin typeface="+mn-ea"/>
                <a:hlinkClick r:id="rId20" action="ppaction://hlinksldjump"/>
              </a:rPr>
              <a:t>「入力用」「参照用」メニューグループの</a:t>
            </a:r>
            <a:r>
              <a:rPr lang="ja-JP" altLang="en-US" sz="1100" dirty="0" smtClean="0">
                <a:latin typeface="+mn-ea"/>
                <a:hlinkClick r:id="rId20" action="ppaction://hlinksldjump"/>
              </a:rPr>
              <a:t>活用</a:t>
            </a:r>
            <a:endParaRPr lang="en-US" altLang="ja-JP" sz="1100" dirty="0" smtClean="0">
              <a:latin typeface="+mn-ea"/>
            </a:endParaRPr>
          </a:p>
          <a:p>
            <a:pPr>
              <a:tabLst>
                <a:tab pos="6364288" algn="r"/>
              </a:tabLst>
            </a:pPr>
            <a:r>
              <a:rPr lang="en-US" altLang="ja-JP" sz="1100" dirty="0" smtClean="0">
                <a:latin typeface="+mn-ea"/>
              </a:rPr>
              <a:t>        </a:t>
            </a:r>
            <a:r>
              <a:rPr lang="en-US" altLang="ja-JP" sz="1100" dirty="0">
                <a:latin typeface="+mn-ea"/>
                <a:hlinkClick r:id="rId21" action="ppaction://hlinksldjump"/>
              </a:rPr>
              <a:t>3.9.1 </a:t>
            </a:r>
            <a:r>
              <a:rPr lang="ja-JP" altLang="en-US" sz="1100" dirty="0">
                <a:latin typeface="+mn-ea"/>
                <a:hlinkClick r:id="rId21" action="ppaction://hlinksldjump"/>
              </a:rPr>
              <a:t>「参照用」</a:t>
            </a:r>
            <a:r>
              <a:rPr lang="ja-JP" altLang="en-US" sz="1100" dirty="0" smtClean="0">
                <a:latin typeface="+mn-ea"/>
                <a:hlinkClick r:id="rId21" action="ppaction://hlinksldjump"/>
              </a:rPr>
              <a:t>メニューグループ</a:t>
            </a:r>
            <a:endParaRPr lang="en-US" altLang="ja-JP" sz="1100" dirty="0" smtClean="0">
              <a:latin typeface="+mn-ea"/>
            </a:endParaRPr>
          </a:p>
          <a:p>
            <a:pPr>
              <a:tabLst>
                <a:tab pos="6364288" algn="r"/>
              </a:tabLst>
            </a:pPr>
            <a:r>
              <a:rPr lang="ja-JP" altLang="en-US" sz="1100" dirty="0">
                <a:latin typeface="+mn-ea"/>
              </a:rPr>
              <a:t>　　 </a:t>
            </a:r>
            <a:r>
              <a:rPr lang="en-US" altLang="ja-JP" sz="1100" dirty="0">
                <a:latin typeface="+mn-ea"/>
              </a:rPr>
              <a:t> </a:t>
            </a:r>
            <a:r>
              <a:rPr lang="en-US" altLang="ja-JP" sz="1100" dirty="0" smtClean="0">
                <a:latin typeface="+mn-ea"/>
                <a:hlinkClick r:id="rId22" action="ppaction://hlinksldjump"/>
              </a:rPr>
              <a:t>3.9.2 </a:t>
            </a:r>
            <a:r>
              <a:rPr lang="ja-JP" altLang="en-US" sz="1100" dirty="0">
                <a:latin typeface="+mn-ea"/>
                <a:hlinkClick r:id="rId22" action="ppaction://hlinksldjump"/>
              </a:rPr>
              <a:t>「参照用」メニューグループの</a:t>
            </a:r>
            <a:r>
              <a:rPr lang="ja-JP" altLang="en-US" sz="1100" dirty="0" smtClean="0">
                <a:latin typeface="+mn-ea"/>
                <a:hlinkClick r:id="rId22" action="ppaction://hlinksldjump"/>
              </a:rPr>
              <a:t>利用例</a:t>
            </a:r>
            <a:endParaRPr lang="en-US" altLang="ja-JP" sz="1100" dirty="0" smtClean="0">
              <a:latin typeface="+mn-ea"/>
            </a:endParaRPr>
          </a:p>
          <a:p>
            <a:pPr>
              <a:tabLst>
                <a:tab pos="6364288" algn="r"/>
              </a:tabLst>
            </a:pPr>
            <a:r>
              <a:rPr lang="ja-JP" altLang="en-US" sz="1100" dirty="0" smtClean="0">
                <a:latin typeface="+mn-ea"/>
              </a:rPr>
              <a:t> </a:t>
            </a:r>
            <a:r>
              <a:rPr lang="ja-JP" altLang="en-US" sz="1100" dirty="0">
                <a:latin typeface="+mn-ea"/>
              </a:rPr>
              <a:t>　</a:t>
            </a:r>
            <a:r>
              <a:rPr lang="en-US" altLang="ja-JP" sz="1100" dirty="0">
                <a:latin typeface="+mn-ea"/>
                <a:hlinkClick r:id="rId23" action="ppaction://hlinksldjump"/>
              </a:rPr>
              <a:t>3.10 </a:t>
            </a:r>
            <a:r>
              <a:rPr lang="ja-JP" altLang="en-US" sz="1100" dirty="0">
                <a:latin typeface="+mn-ea"/>
                <a:hlinkClick r:id="rId23" action="ppaction://hlinksldjump"/>
              </a:rPr>
              <a:t>ホストグループ</a:t>
            </a:r>
            <a:r>
              <a:rPr lang="ja-JP" altLang="en-US" sz="1100" dirty="0" smtClean="0">
                <a:latin typeface="+mn-ea"/>
                <a:hlinkClick r:id="rId23" action="ppaction://hlinksldjump"/>
              </a:rPr>
              <a:t>利用</a:t>
            </a:r>
            <a:endParaRPr lang="en-US" altLang="ja-JP" sz="1100" dirty="0" smtClean="0">
              <a:latin typeface="+mn-ea"/>
            </a:endParaRPr>
          </a:p>
          <a:p>
            <a:pPr>
              <a:tabLst>
                <a:tab pos="6364288" algn="r"/>
              </a:tabLst>
            </a:pPr>
            <a:r>
              <a:rPr lang="en-US" altLang="ja-JP" sz="1100" dirty="0" smtClean="0">
                <a:latin typeface="+mn-ea"/>
              </a:rPr>
              <a:t> </a:t>
            </a:r>
            <a:r>
              <a:rPr lang="ja-JP" altLang="en-US" sz="1100" dirty="0">
                <a:latin typeface="+mn-ea"/>
              </a:rPr>
              <a:t>　　</a:t>
            </a:r>
            <a:r>
              <a:rPr lang="en-US" altLang="ja-JP" sz="1100" dirty="0">
                <a:latin typeface="+mn-ea"/>
              </a:rPr>
              <a:t> </a:t>
            </a:r>
            <a:r>
              <a:rPr lang="en-US" altLang="ja-JP" sz="1100" dirty="0" smtClean="0">
                <a:latin typeface="+mn-ea"/>
                <a:hlinkClick r:id="rId24" action="ppaction://hlinksldjump"/>
              </a:rPr>
              <a:t>3.10.1 </a:t>
            </a:r>
            <a:r>
              <a:rPr lang="ja-JP" altLang="en-US" sz="1100" dirty="0">
                <a:latin typeface="+mn-ea"/>
                <a:hlinkClick r:id="rId24" action="ppaction://hlinksldjump"/>
              </a:rPr>
              <a:t>ホストグループ利用した場合のパラメータシートの</a:t>
            </a:r>
            <a:r>
              <a:rPr lang="ja-JP" altLang="en-US" sz="1100" dirty="0" smtClean="0">
                <a:latin typeface="+mn-ea"/>
                <a:hlinkClick r:id="rId24" action="ppaction://hlinksldjump"/>
              </a:rPr>
              <a:t>分割</a:t>
            </a:r>
            <a:endParaRPr lang="en-US" altLang="ja-JP" sz="1100" dirty="0" smtClean="0">
              <a:latin typeface="+mn-ea"/>
            </a:endParaRPr>
          </a:p>
          <a:p>
            <a:pPr>
              <a:tabLst>
                <a:tab pos="6364288" algn="r"/>
              </a:tabLst>
            </a:pPr>
            <a:r>
              <a:rPr lang="ja-JP" altLang="en-US" sz="1100" dirty="0">
                <a:latin typeface="+mn-ea"/>
              </a:rPr>
              <a:t>　 </a:t>
            </a:r>
            <a:r>
              <a:rPr lang="en-US" altLang="ja-JP" sz="1100" dirty="0">
                <a:latin typeface="+mn-ea"/>
                <a:hlinkClick r:id="rId25" action="ppaction://hlinksldjump"/>
              </a:rPr>
              <a:t>3.11 </a:t>
            </a:r>
            <a:r>
              <a:rPr lang="ja-JP" altLang="en-US" sz="1100" dirty="0">
                <a:latin typeface="+mn-ea"/>
                <a:hlinkClick r:id="rId25" action="ppaction://hlinksldjump"/>
              </a:rPr>
              <a:t>項目の</a:t>
            </a:r>
            <a:r>
              <a:rPr lang="ja-JP" altLang="en-US" sz="1100" dirty="0" smtClean="0">
                <a:latin typeface="+mn-ea"/>
                <a:hlinkClick r:id="rId25" action="ppaction://hlinksldjump"/>
              </a:rPr>
              <a:t>登録</a:t>
            </a:r>
            <a:endParaRPr lang="en-US" altLang="ja-JP" sz="1100" dirty="0" smtClean="0">
              <a:latin typeface="+mn-ea"/>
            </a:endParaRPr>
          </a:p>
          <a:p>
            <a:pPr>
              <a:tabLst>
                <a:tab pos="6364288" algn="r"/>
              </a:tabLst>
            </a:pPr>
            <a:r>
              <a:rPr lang="en-US" altLang="ja-JP" sz="1100" dirty="0" smtClean="0">
                <a:latin typeface="+mn-ea"/>
              </a:rPr>
              <a:t> </a:t>
            </a:r>
            <a:r>
              <a:rPr lang="ja-JP" altLang="en-US" sz="1100" dirty="0">
                <a:latin typeface="+mn-ea"/>
              </a:rPr>
              <a:t>　　</a:t>
            </a:r>
            <a:r>
              <a:rPr lang="en-US" altLang="ja-JP" sz="1100" dirty="0">
                <a:latin typeface="+mn-ea"/>
              </a:rPr>
              <a:t> </a:t>
            </a:r>
            <a:r>
              <a:rPr lang="en-US" altLang="ja-JP" sz="1100" dirty="0" smtClean="0">
                <a:latin typeface="+mn-ea"/>
                <a:hlinkClick r:id="rId26" action="ppaction://hlinksldjump"/>
              </a:rPr>
              <a:t>3.11.1 </a:t>
            </a:r>
            <a:r>
              <a:rPr lang="ja-JP" altLang="en-US" sz="1100" dirty="0">
                <a:latin typeface="+mn-ea"/>
                <a:hlinkClick r:id="rId26" action="ppaction://hlinksldjump"/>
              </a:rPr>
              <a:t>入力方式：</a:t>
            </a:r>
            <a:r>
              <a:rPr lang="ja-JP" altLang="en-US" sz="1100" dirty="0" smtClean="0">
                <a:latin typeface="+mn-ea"/>
                <a:hlinkClick r:id="rId26" action="ppaction://hlinksldjump"/>
              </a:rPr>
              <a:t>文字列</a:t>
            </a:r>
            <a:endParaRPr lang="en-US" altLang="ja-JP" sz="1100" dirty="0" smtClean="0">
              <a:latin typeface="+mn-ea"/>
            </a:endParaRPr>
          </a:p>
          <a:p>
            <a:pPr>
              <a:tabLst>
                <a:tab pos="6364288" algn="r"/>
              </a:tabLst>
            </a:pPr>
            <a:r>
              <a:rPr lang="en-US" altLang="ja-JP" sz="1100" dirty="0" smtClean="0">
                <a:latin typeface="+mn-ea"/>
              </a:rPr>
              <a:t> </a:t>
            </a:r>
            <a:r>
              <a:rPr lang="ja-JP" altLang="en-US" sz="1100" dirty="0">
                <a:latin typeface="+mn-ea"/>
              </a:rPr>
              <a:t>　　</a:t>
            </a:r>
            <a:r>
              <a:rPr lang="en-US" altLang="ja-JP" sz="1100" dirty="0">
                <a:latin typeface="+mn-ea"/>
              </a:rPr>
              <a:t> </a:t>
            </a:r>
            <a:r>
              <a:rPr lang="en-US" altLang="ja-JP" sz="1100" dirty="0" smtClean="0">
                <a:latin typeface="+mn-ea"/>
                <a:hlinkClick r:id="rId27" action="ppaction://hlinksldjump"/>
              </a:rPr>
              <a:t>3.11.2 </a:t>
            </a:r>
            <a:r>
              <a:rPr lang="ja-JP" altLang="en-US" sz="1100" dirty="0">
                <a:latin typeface="+mn-ea"/>
                <a:hlinkClick r:id="rId27" action="ppaction://hlinksldjump"/>
              </a:rPr>
              <a:t>入力方式：プルダウン</a:t>
            </a:r>
            <a:r>
              <a:rPr lang="ja-JP" altLang="en-US" sz="1100" dirty="0" smtClean="0">
                <a:latin typeface="+mn-ea"/>
                <a:hlinkClick r:id="rId27" action="ppaction://hlinksldjump"/>
              </a:rPr>
              <a:t>選択</a:t>
            </a:r>
            <a:endParaRPr lang="en-US" altLang="ja-JP" sz="1100" dirty="0" smtClean="0">
              <a:latin typeface="+mn-ea"/>
            </a:endParaRPr>
          </a:p>
          <a:p>
            <a:pPr>
              <a:tabLst>
                <a:tab pos="6364288" algn="r"/>
              </a:tabLst>
            </a:pPr>
            <a:r>
              <a:rPr lang="en-US" altLang="ja-JP" sz="1100" dirty="0" smtClean="0">
                <a:latin typeface="+mn-ea"/>
              </a:rPr>
              <a:t> </a:t>
            </a:r>
            <a:r>
              <a:rPr lang="ja-JP" altLang="en-US" sz="1100" dirty="0">
                <a:latin typeface="+mn-ea"/>
              </a:rPr>
              <a:t>　　</a:t>
            </a:r>
            <a:r>
              <a:rPr lang="en-US" altLang="ja-JP" sz="1100" dirty="0">
                <a:latin typeface="+mn-ea"/>
              </a:rPr>
              <a:t> </a:t>
            </a:r>
            <a:r>
              <a:rPr lang="en-US" altLang="ja-JP" sz="1100" dirty="0" smtClean="0">
                <a:latin typeface="+mn-ea"/>
                <a:hlinkClick r:id="rId28" action="ppaction://hlinksldjump"/>
              </a:rPr>
              <a:t>3.11.3 </a:t>
            </a:r>
            <a:r>
              <a:rPr lang="ja-JP" altLang="en-US" sz="1100" dirty="0">
                <a:latin typeface="+mn-ea"/>
                <a:hlinkClick r:id="rId28" action="ppaction://hlinksldjump"/>
              </a:rPr>
              <a:t>入力方式：</a:t>
            </a:r>
            <a:r>
              <a:rPr lang="ja-JP" altLang="en-US" sz="1100" dirty="0" smtClean="0">
                <a:latin typeface="+mn-ea"/>
                <a:hlinkClick r:id="rId28" action="ppaction://hlinksldjump"/>
              </a:rPr>
              <a:t>パスワード</a:t>
            </a:r>
            <a:endParaRPr lang="en-US" altLang="ja-JP" sz="1100" dirty="0" smtClean="0">
              <a:latin typeface="+mn-ea"/>
            </a:endParaRPr>
          </a:p>
          <a:p>
            <a:pPr>
              <a:tabLst>
                <a:tab pos="6364288" algn="r"/>
              </a:tabLst>
            </a:pPr>
            <a:r>
              <a:rPr lang="ja-JP" altLang="en-US" sz="1100" dirty="0">
                <a:latin typeface="+mn-ea"/>
              </a:rPr>
              <a:t>　　 </a:t>
            </a:r>
            <a:r>
              <a:rPr lang="en-US" altLang="ja-JP" sz="1100" dirty="0">
                <a:latin typeface="+mn-ea"/>
              </a:rPr>
              <a:t> </a:t>
            </a:r>
            <a:r>
              <a:rPr lang="en-US" altLang="ja-JP" sz="1100" dirty="0" smtClean="0">
                <a:latin typeface="+mn-ea"/>
                <a:hlinkClick r:id="rId29" action="ppaction://hlinksldjump"/>
              </a:rPr>
              <a:t>3.11.4 </a:t>
            </a:r>
            <a:r>
              <a:rPr lang="ja-JP" altLang="en-US" sz="1100" dirty="0">
                <a:latin typeface="+mn-ea"/>
                <a:hlinkClick r:id="rId29" action="ppaction://hlinksldjump"/>
              </a:rPr>
              <a:t>入力方式：</a:t>
            </a:r>
            <a:r>
              <a:rPr lang="ja-JP" altLang="en-US" sz="1100" dirty="0" smtClean="0">
                <a:latin typeface="+mn-ea"/>
                <a:hlinkClick r:id="rId29" action="ppaction://hlinksldjump"/>
              </a:rPr>
              <a:t>ファイルアップロード</a:t>
            </a:r>
            <a:endParaRPr lang="en-US" altLang="ja-JP" sz="1100" dirty="0" smtClean="0">
              <a:latin typeface="+mn-ea"/>
            </a:endParaRPr>
          </a:p>
          <a:p>
            <a:pPr>
              <a:tabLst>
                <a:tab pos="6364288" algn="r"/>
              </a:tabLst>
            </a:pPr>
            <a:r>
              <a:rPr lang="en-US" altLang="ja-JP" sz="1100" dirty="0" smtClean="0">
                <a:latin typeface="+mn-ea"/>
              </a:rPr>
              <a:t> </a:t>
            </a:r>
            <a:r>
              <a:rPr lang="ja-JP" altLang="en-US" sz="1100" dirty="0">
                <a:latin typeface="+mn-ea"/>
              </a:rPr>
              <a:t>　　</a:t>
            </a:r>
            <a:r>
              <a:rPr lang="en-US" altLang="ja-JP" sz="1100" dirty="0">
                <a:latin typeface="+mn-ea"/>
              </a:rPr>
              <a:t> </a:t>
            </a:r>
            <a:r>
              <a:rPr lang="en-US" altLang="ja-JP" sz="1100" dirty="0" smtClean="0">
                <a:latin typeface="+mn-ea"/>
                <a:hlinkClick r:id="rId30" action="ppaction://hlinksldjump"/>
              </a:rPr>
              <a:t>3.11.5 </a:t>
            </a:r>
            <a:r>
              <a:rPr lang="ja-JP" altLang="en-US" sz="1100" dirty="0">
                <a:latin typeface="+mn-ea"/>
                <a:hlinkClick r:id="rId30" action="ppaction://hlinksldjump"/>
              </a:rPr>
              <a:t>入力方式：</a:t>
            </a:r>
            <a:r>
              <a:rPr lang="ja-JP" altLang="en-US" sz="1100" dirty="0" smtClean="0">
                <a:latin typeface="+mn-ea"/>
                <a:hlinkClick r:id="rId30" action="ppaction://hlinksldjump"/>
              </a:rPr>
              <a:t>リンク</a:t>
            </a:r>
            <a:endParaRPr lang="en-US" altLang="ja-JP" sz="1100" dirty="0" smtClean="0">
              <a:latin typeface="+mn-ea"/>
            </a:endParaRPr>
          </a:p>
          <a:p>
            <a:pPr>
              <a:tabLst>
                <a:tab pos="6364288" algn="r"/>
              </a:tabLst>
            </a:pPr>
            <a:r>
              <a:rPr lang="en-US" altLang="ja-JP" sz="1100" dirty="0">
                <a:latin typeface="+mn-ea"/>
              </a:rPr>
              <a:t> </a:t>
            </a:r>
            <a:r>
              <a:rPr lang="en-US" altLang="ja-JP" sz="1100" dirty="0" smtClean="0">
                <a:latin typeface="+mn-ea"/>
              </a:rPr>
              <a:t>       </a:t>
            </a:r>
            <a:r>
              <a:rPr lang="en-US" altLang="ja-JP" sz="1100" dirty="0">
                <a:latin typeface="+mn-ea"/>
                <a:hlinkClick r:id="rId31" action="ppaction://hlinksldjump"/>
              </a:rPr>
              <a:t>3.11.6</a:t>
            </a:r>
            <a:r>
              <a:rPr lang="ja-JP" altLang="en-US" sz="1100" dirty="0">
                <a:latin typeface="+mn-ea"/>
                <a:hlinkClick r:id="rId31" action="ppaction://hlinksldjump"/>
              </a:rPr>
              <a:t> 入力方式：</a:t>
            </a:r>
            <a:r>
              <a:rPr lang="ja-JP" altLang="en-US" sz="1100" dirty="0">
                <a:hlinkClick r:id="rId31" action="ppaction://hlinksldjump"/>
              </a:rPr>
              <a:t>パラメータシート参照</a:t>
            </a:r>
            <a:endParaRPr lang="en-US" altLang="ja-JP" sz="1100" dirty="0" smtClean="0">
              <a:latin typeface="+mn-ea"/>
            </a:endParaRPr>
          </a:p>
          <a:p>
            <a:pPr>
              <a:tabLst>
                <a:tab pos="6364288" algn="r"/>
              </a:tabLst>
            </a:pPr>
            <a:endParaRPr lang="en-US" altLang="ja-JP" sz="1100" dirty="0">
              <a:latin typeface="+mn-ea"/>
            </a:endParaRPr>
          </a:p>
        </p:txBody>
      </p:sp>
    </p:spTree>
    <p:extLst>
      <p:ext uri="{BB962C8B-B14F-4D97-AF65-F5344CB8AC3E}">
        <p14:creationId xmlns:p14="http://schemas.microsoft.com/office/powerpoint/2010/main" val="1823591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179509" y="2934756"/>
            <a:ext cx="5029826" cy="2811191"/>
            <a:chOff x="179509" y="2934756"/>
            <a:chExt cx="5029826" cy="2811191"/>
          </a:xfrm>
        </p:grpSpPr>
        <p:pic>
          <p:nvPicPr>
            <p:cNvPr id="22" name="図 21"/>
            <p:cNvPicPr>
              <a:picLocks noChangeAspect="1"/>
            </p:cNvPicPr>
            <p:nvPr/>
          </p:nvPicPr>
          <p:blipFill>
            <a:blip r:embed="rId2"/>
            <a:stretch>
              <a:fillRect/>
            </a:stretch>
          </p:blipFill>
          <p:spPr>
            <a:xfrm>
              <a:off x="179509" y="2934756"/>
              <a:ext cx="5029826" cy="2811191"/>
            </a:xfrm>
            <a:prstGeom prst="rect">
              <a:avLst/>
            </a:prstGeom>
          </p:spPr>
        </p:pic>
        <p:pic>
          <p:nvPicPr>
            <p:cNvPr id="4" name="図 3"/>
            <p:cNvPicPr>
              <a:picLocks noChangeAspect="1"/>
            </p:cNvPicPr>
            <p:nvPr/>
          </p:nvPicPr>
          <p:blipFill>
            <a:blip r:embed="rId3"/>
            <a:stretch>
              <a:fillRect/>
            </a:stretch>
          </p:blipFill>
          <p:spPr>
            <a:xfrm>
              <a:off x="209534" y="3111300"/>
              <a:ext cx="2557351" cy="1346966"/>
            </a:xfrm>
            <a:prstGeom prst="rect">
              <a:avLst/>
            </a:prstGeom>
          </p:spPr>
        </p:pic>
      </p:grpSp>
      <p:sp>
        <p:nvSpPr>
          <p:cNvPr id="2" name="タイトル 1"/>
          <p:cNvSpPr>
            <a:spLocks noGrp="1"/>
          </p:cNvSpPr>
          <p:nvPr>
            <p:ph type="title"/>
          </p:nvPr>
        </p:nvSpPr>
        <p:spPr/>
        <p:txBody>
          <a:bodyPr/>
          <a:lstStyle/>
          <a:p>
            <a:r>
              <a:rPr lang="en-US" altLang="ja-JP" dirty="0" smtClean="0"/>
              <a:t>3.6 </a:t>
            </a:r>
            <a:r>
              <a:rPr lang="ja-JP" altLang="en-US" dirty="0" smtClean="0"/>
              <a:t>既存メニューの編集</a:t>
            </a:r>
            <a:endParaRPr kumimoji="1" lang="ja-JP" altLang="en-US" dirty="0"/>
          </a:p>
        </p:txBody>
      </p:sp>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既存メニューの閲覧画面下部の</a:t>
            </a:r>
            <a:r>
              <a:rPr lang="en-US" altLang="ja-JP" sz="1600" dirty="0" smtClean="0"/>
              <a:t>4</a:t>
            </a:r>
            <a:r>
              <a:rPr lang="ja-JP" altLang="en-US" sz="1600" dirty="0" err="1" smtClean="0"/>
              <a:t>つの</a:t>
            </a:r>
            <a:r>
              <a:rPr lang="ja-JP" altLang="en-US" sz="1600" dirty="0" smtClean="0"/>
              <a:t>ボタンから、メニューの編集などの各種操作を行うことができます。</a:t>
            </a:r>
            <a:endParaRPr lang="en-US" altLang="ja-JP" sz="1600" dirty="0"/>
          </a:p>
          <a:p>
            <a:pPr>
              <a:buFont typeface="Wingdings" panose="05000000000000000000" pitchFamily="2" charset="2"/>
              <a:buChar char="l"/>
            </a:pPr>
            <a:r>
              <a:rPr lang="ja-JP" altLang="en-US" sz="1600" dirty="0"/>
              <a:t>閲覧</a:t>
            </a:r>
            <a:r>
              <a:rPr lang="ja-JP" altLang="en-US" sz="1600" dirty="0" smtClean="0"/>
              <a:t>画面は「</a:t>
            </a:r>
            <a:r>
              <a:rPr lang="ja-JP" altLang="en-US" sz="1600" dirty="0"/>
              <a:t>メニュー定義一覧</a:t>
            </a:r>
            <a:r>
              <a:rPr lang="ja-JP" altLang="en-US" sz="1600" dirty="0" smtClean="0"/>
              <a:t>」＞「</a:t>
            </a:r>
            <a:r>
              <a:rPr lang="ja-JP" altLang="en-US" sz="1600" dirty="0"/>
              <a:t>一覧／更新</a:t>
            </a:r>
            <a:r>
              <a:rPr lang="ja-JP" altLang="en-US" sz="1600" dirty="0" smtClean="0"/>
              <a:t>」＞「</a:t>
            </a:r>
            <a:r>
              <a:rPr lang="ja-JP" altLang="en-US" sz="1600" dirty="0"/>
              <a:t>メニュー定義・作成」ボタンを</a:t>
            </a:r>
            <a:r>
              <a:rPr lang="ja-JP" altLang="en-US" sz="1600" dirty="0" smtClean="0"/>
              <a:t>押下、もしくは「メニュー定義・作成」で新規メニューを作成した直後に表示されます。</a:t>
            </a:r>
            <a:endParaRPr lang="en-US" altLang="ja-JP" sz="1600" dirty="0" smtClean="0"/>
          </a:p>
          <a:p>
            <a:pPr>
              <a:buFont typeface="Wingdings" panose="05000000000000000000" pitchFamily="2" charset="2"/>
              <a:buChar char="l"/>
            </a:pPr>
            <a:r>
              <a:rPr lang="ja-JP" altLang="en-US" sz="1600" dirty="0" smtClean="0"/>
              <a:t>各ボタンの詳細については次ページ以降を参照してください。</a:t>
            </a:r>
            <a:endParaRPr lang="en-US" altLang="ja-JP" sz="1600" dirty="0">
              <a:solidFill>
                <a:srgbClr val="FF0000"/>
              </a:solidFill>
            </a:endParaRPr>
          </a:p>
          <a:p>
            <a:pPr>
              <a:buFont typeface="Wingdings" panose="05000000000000000000" pitchFamily="2" charset="2"/>
              <a:buChar char="l"/>
            </a:pPr>
            <a:endParaRPr lang="en-US" altLang="ja-JP" sz="1600" dirty="0" smtClean="0"/>
          </a:p>
        </p:txBody>
      </p:sp>
      <p:graphicFrame>
        <p:nvGraphicFramePr>
          <p:cNvPr id="25" name="表 24"/>
          <p:cNvGraphicFramePr>
            <a:graphicFrameLocks noGrp="1"/>
          </p:cNvGraphicFramePr>
          <p:nvPr>
            <p:extLst>
              <p:ext uri="{D42A27DB-BD31-4B8C-83A1-F6EECF244321}">
                <p14:modId xmlns:p14="http://schemas.microsoft.com/office/powerpoint/2010/main" val="3900617697"/>
              </p:ext>
            </p:extLst>
          </p:nvPr>
        </p:nvGraphicFramePr>
        <p:xfrm>
          <a:off x="5364088" y="2463597"/>
          <a:ext cx="3478076" cy="106231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①</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chemeClr val="accent6">
                              <a:lumMod val="75000"/>
                              <a:lumOff val="25000"/>
                            </a:schemeClr>
                          </a:solidFill>
                        </a:rPr>
                        <a:t>「編集」ボタン</a:t>
                      </a:r>
                      <a:r>
                        <a:rPr kumimoji="1" lang="ja-JP" altLang="en-US" sz="1200" b="1" dirty="0" smtClean="0">
                          <a:solidFill>
                            <a:schemeClr val="accent6">
                              <a:lumMod val="75000"/>
                              <a:lumOff val="25000"/>
                            </a:schemeClr>
                          </a:solidFill>
                        </a:rPr>
                        <a:t>（詳細は</a:t>
                      </a:r>
                      <a:r>
                        <a:rPr kumimoji="1" lang="en-US" altLang="ja-JP" sz="1200" b="1" dirty="0" smtClean="0">
                          <a:solidFill>
                            <a:schemeClr val="accent6">
                              <a:lumMod val="75000"/>
                              <a:lumOff val="25000"/>
                            </a:schemeClr>
                          </a:solidFill>
                        </a:rPr>
                        <a:t>『</a:t>
                      </a:r>
                      <a:r>
                        <a:rPr kumimoji="1" lang="en-US" altLang="ja-JP" sz="1200" b="1" dirty="0" smtClean="0">
                          <a:solidFill>
                            <a:schemeClr val="accent6">
                              <a:lumMod val="75000"/>
                              <a:lumOff val="25000"/>
                            </a:schemeClr>
                          </a:solidFill>
                          <a:hlinkClick r:id="rId4" action="ppaction://hlinksldjump"/>
                        </a:rPr>
                        <a:t>3.6.1</a:t>
                      </a:r>
                      <a:r>
                        <a:rPr kumimoji="1" lang="en-US" altLang="ja-JP" sz="1200" b="1" dirty="0" smtClean="0">
                          <a:solidFill>
                            <a:schemeClr val="accent6">
                              <a:lumMod val="75000"/>
                              <a:lumOff val="25000"/>
                            </a:schemeClr>
                          </a:solidFill>
                        </a:rPr>
                        <a:t>』</a:t>
                      </a:r>
                      <a:r>
                        <a:rPr kumimoji="1" lang="ja-JP" altLang="en-US" sz="1200" b="1" dirty="0" smtClean="0">
                          <a:solidFill>
                            <a:schemeClr val="accent6">
                              <a:lumMod val="75000"/>
                              <a:lumOff val="25000"/>
                            </a:schemeClr>
                          </a:solidFill>
                        </a:rPr>
                        <a:t>へ）</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メニュー定義を編集します。</a:t>
                      </a:r>
                      <a:endParaRPr lang="en-US" altLang="ja-JP" sz="1200" dirty="0" smtClean="0"/>
                    </a:p>
                    <a:p>
                      <a:pPr marL="171450" indent="-171450">
                        <a:buFont typeface="Wingdings" panose="05000000000000000000" pitchFamily="2" charset="2"/>
                        <a:buChar char="l"/>
                      </a:pPr>
                      <a:r>
                        <a:rPr lang="ja-JP" altLang="en-US" sz="1200" dirty="0" smtClean="0"/>
                        <a:t>編集前のメニューで登録したデータは</a:t>
                      </a:r>
                      <a:r>
                        <a:rPr lang="ja-JP" altLang="en-US" sz="1400" b="1" dirty="0" smtClean="0">
                          <a:solidFill>
                            <a:srgbClr val="FF0000"/>
                          </a:solidFill>
                        </a:rPr>
                        <a:t>保持</a:t>
                      </a:r>
                      <a:r>
                        <a:rPr lang="ja-JP" altLang="en-US" sz="1200" dirty="0" smtClean="0"/>
                        <a:t>されます。</a:t>
                      </a:r>
                      <a:endParaRPr kumimoji="1" lang="ja-JP" altLang="en-US" sz="1200" dirty="0"/>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2227152326"/>
              </p:ext>
            </p:extLst>
          </p:nvPr>
        </p:nvGraphicFramePr>
        <p:xfrm>
          <a:off x="5359173" y="3621073"/>
          <a:ext cx="3478076" cy="1077744"/>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②</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accent6">
                              <a:lumMod val="75000"/>
                              <a:lumOff val="25000"/>
                            </a:schemeClr>
                          </a:solidFill>
                        </a:rPr>
                        <a:t>「初期化」ボタン</a:t>
                      </a:r>
                      <a:r>
                        <a:rPr kumimoji="1" lang="ja-JP" altLang="en-US" sz="1200" b="1" dirty="0" smtClean="0">
                          <a:solidFill>
                            <a:schemeClr val="accent6">
                              <a:lumMod val="75000"/>
                              <a:lumOff val="25000"/>
                            </a:schemeClr>
                          </a:solidFill>
                        </a:rPr>
                        <a:t>（詳細は</a:t>
                      </a:r>
                      <a:r>
                        <a:rPr kumimoji="1" lang="en-US" altLang="ja-JP" sz="1200" b="1" dirty="0" smtClean="0">
                          <a:solidFill>
                            <a:schemeClr val="accent6">
                              <a:lumMod val="75000"/>
                              <a:lumOff val="25000"/>
                            </a:schemeClr>
                          </a:solidFill>
                        </a:rPr>
                        <a:t>『</a:t>
                      </a:r>
                      <a:r>
                        <a:rPr kumimoji="1" lang="en-US" altLang="ja-JP" sz="1200" b="1" dirty="0" smtClean="0">
                          <a:solidFill>
                            <a:schemeClr val="accent6">
                              <a:lumMod val="75000"/>
                              <a:lumOff val="25000"/>
                            </a:schemeClr>
                          </a:solidFill>
                          <a:hlinkClick r:id="rId5" action="ppaction://hlinksldjump"/>
                        </a:rPr>
                        <a:t>3.6.2</a:t>
                      </a:r>
                      <a:r>
                        <a:rPr kumimoji="1" lang="en-US" altLang="ja-JP" sz="1200" b="1" dirty="0" smtClean="0">
                          <a:solidFill>
                            <a:schemeClr val="accent6">
                              <a:lumMod val="75000"/>
                              <a:lumOff val="25000"/>
                            </a:schemeClr>
                          </a:solidFill>
                        </a:rPr>
                        <a:t>』</a:t>
                      </a:r>
                      <a:r>
                        <a:rPr kumimoji="1" lang="ja-JP" altLang="en-US" sz="1200" b="1" dirty="0" smtClean="0">
                          <a:solidFill>
                            <a:schemeClr val="accent6">
                              <a:lumMod val="75000"/>
                              <a:lumOff val="25000"/>
                            </a:schemeClr>
                          </a:solidFill>
                        </a:rPr>
                        <a:t>へ）</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kumimoji="1" lang="ja-JP" altLang="en-US" sz="1200" dirty="0" smtClean="0"/>
                        <a:t>メニュー定義を編集します。</a:t>
                      </a:r>
                    </a:p>
                    <a:p>
                      <a:pPr marL="171450" indent="-171450">
                        <a:buFont typeface="Wingdings" panose="05000000000000000000" pitchFamily="2" charset="2"/>
                        <a:buChar char="l"/>
                      </a:pPr>
                      <a:r>
                        <a:rPr kumimoji="1" lang="ja-JP" altLang="en-US" sz="1200" dirty="0" smtClean="0"/>
                        <a:t>編集前のメニューで登録したデータは</a:t>
                      </a:r>
                      <a:r>
                        <a:rPr kumimoji="1" lang="ja-JP" altLang="en-US" sz="1400" b="1" dirty="0" smtClean="0">
                          <a:solidFill>
                            <a:srgbClr val="FF0000"/>
                          </a:solidFill>
                        </a:rPr>
                        <a:t>削除</a:t>
                      </a:r>
                      <a:r>
                        <a:rPr kumimoji="1" lang="ja-JP" altLang="en-US" sz="1200" dirty="0" smtClean="0"/>
                        <a:t>されます。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2675560952"/>
              </p:ext>
            </p:extLst>
          </p:nvPr>
        </p:nvGraphicFramePr>
        <p:xfrm>
          <a:off x="5359173" y="4778549"/>
          <a:ext cx="3478076" cy="894864"/>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③</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accent6">
                              <a:lumMod val="75000"/>
                              <a:lumOff val="25000"/>
                            </a:schemeClr>
                          </a:solidFill>
                        </a:rPr>
                        <a:t>「流用新規」ボタン</a:t>
                      </a:r>
                      <a:r>
                        <a:rPr kumimoji="1" lang="ja-JP" altLang="en-US" sz="1200" b="1" dirty="0" smtClean="0">
                          <a:solidFill>
                            <a:schemeClr val="accent6">
                              <a:lumMod val="75000"/>
                              <a:lumOff val="25000"/>
                            </a:schemeClr>
                          </a:solidFill>
                        </a:rPr>
                        <a:t>（詳細は</a:t>
                      </a:r>
                      <a:r>
                        <a:rPr kumimoji="1" lang="en-US" altLang="ja-JP" sz="1200" b="1" dirty="0" smtClean="0">
                          <a:solidFill>
                            <a:schemeClr val="accent6">
                              <a:lumMod val="75000"/>
                              <a:lumOff val="25000"/>
                            </a:schemeClr>
                          </a:solidFill>
                        </a:rPr>
                        <a:t>『</a:t>
                      </a:r>
                      <a:r>
                        <a:rPr kumimoji="1" lang="en-US" altLang="ja-JP" sz="1200" b="1" dirty="0" smtClean="0">
                          <a:solidFill>
                            <a:schemeClr val="accent6">
                              <a:lumMod val="75000"/>
                              <a:lumOff val="25000"/>
                            </a:schemeClr>
                          </a:solidFill>
                          <a:hlinkClick r:id="rId6" action="ppaction://hlinksldjump"/>
                        </a:rPr>
                        <a:t>3.6.3</a:t>
                      </a:r>
                      <a:r>
                        <a:rPr kumimoji="1" lang="en-US" altLang="ja-JP" sz="1200" b="1" dirty="0" smtClean="0">
                          <a:solidFill>
                            <a:schemeClr val="accent6">
                              <a:lumMod val="75000"/>
                              <a:lumOff val="25000"/>
                            </a:schemeClr>
                          </a:solidFill>
                        </a:rPr>
                        <a:t>』</a:t>
                      </a:r>
                      <a:r>
                        <a:rPr kumimoji="1" lang="ja-JP" altLang="en-US" sz="1200" b="1" dirty="0" smtClean="0">
                          <a:solidFill>
                            <a:schemeClr val="accent6">
                              <a:lumMod val="75000"/>
                              <a:lumOff val="25000"/>
                            </a:schemeClr>
                          </a:solidFill>
                        </a:rPr>
                        <a:t>へ）</a:t>
                      </a:r>
                      <a:endParaRPr kumimoji="1" lang="ja-JP" altLang="en-US" sz="1400" b="1" dirty="0" smtClean="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ja-JP" altLang="en-US" sz="1200" dirty="0" smtClean="0"/>
                        <a:t>メニューを</a:t>
                      </a:r>
                      <a:r>
                        <a:rPr lang="ja-JP" altLang="en-US" sz="1400" b="1" dirty="0" smtClean="0">
                          <a:solidFill>
                            <a:srgbClr val="FF0000"/>
                          </a:solidFill>
                        </a:rPr>
                        <a:t>複製</a:t>
                      </a:r>
                      <a:r>
                        <a:rPr lang="ja-JP" altLang="en-US" sz="1200" dirty="0" smtClean="0"/>
                        <a:t>して、新規メニューを作成します。</a:t>
                      </a:r>
                      <a:endParaRPr kumimoji="1" lang="ja-JP" altLang="en-US" sz="1200" dirty="0" smtClean="0"/>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3743946102"/>
              </p:ext>
            </p:extLst>
          </p:nvPr>
        </p:nvGraphicFramePr>
        <p:xfrm>
          <a:off x="5359173" y="5753144"/>
          <a:ext cx="3478076" cy="681504"/>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④</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chemeClr val="accent6">
                              <a:lumMod val="75000"/>
                              <a:lumOff val="25000"/>
                            </a:schemeClr>
                          </a:solidFill>
                        </a:rPr>
                        <a:t>「メニュー作成履歴」ボタン</a:t>
                      </a:r>
                      <a:endParaRPr kumimoji="1" lang="en-US" altLang="ja-JP" sz="1400" b="1" dirty="0" smtClean="0">
                        <a:solidFill>
                          <a:schemeClr val="accent6">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chemeClr val="accent6">
                              <a:lumMod val="75000"/>
                              <a:lumOff val="25000"/>
                            </a:schemeClr>
                          </a:solidFill>
                        </a:rPr>
                        <a:t>（詳細は</a:t>
                      </a:r>
                      <a:r>
                        <a:rPr kumimoji="1" lang="en-US" altLang="ja-JP" sz="1200" b="1" dirty="0" smtClean="0">
                          <a:solidFill>
                            <a:schemeClr val="accent6">
                              <a:lumMod val="75000"/>
                              <a:lumOff val="25000"/>
                            </a:schemeClr>
                          </a:solidFill>
                        </a:rPr>
                        <a:t>『</a:t>
                      </a:r>
                      <a:r>
                        <a:rPr kumimoji="1" lang="en-US" altLang="ja-JP" sz="1200" b="1" dirty="0" smtClean="0">
                          <a:solidFill>
                            <a:schemeClr val="accent6">
                              <a:lumMod val="75000"/>
                              <a:lumOff val="25000"/>
                            </a:schemeClr>
                          </a:solidFill>
                          <a:hlinkClick r:id="rId7" action="ppaction://hlinksldjump"/>
                        </a:rPr>
                        <a:t>3.6.4</a:t>
                      </a:r>
                      <a:r>
                        <a:rPr kumimoji="1" lang="en-US" altLang="ja-JP" sz="1200" b="1" dirty="0" smtClean="0">
                          <a:solidFill>
                            <a:schemeClr val="accent6">
                              <a:lumMod val="75000"/>
                              <a:lumOff val="25000"/>
                            </a:schemeClr>
                          </a:solidFill>
                        </a:rPr>
                        <a:t>』</a:t>
                      </a:r>
                      <a:r>
                        <a:rPr kumimoji="1" lang="ja-JP" altLang="en-US" sz="1200" b="1" dirty="0" smtClean="0">
                          <a:solidFill>
                            <a:schemeClr val="accent6">
                              <a:lumMod val="75000"/>
                              <a:lumOff val="25000"/>
                            </a:schemeClr>
                          </a:solidFill>
                        </a:rPr>
                        <a:t>へ）</a:t>
                      </a:r>
                      <a:endParaRPr kumimoji="1" lang="ja-JP" altLang="en-US" sz="1400" b="1" dirty="0" smtClean="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ja-JP" altLang="en-US" sz="1200" dirty="0" smtClean="0"/>
                        <a:t>「メニュー作成履歴」メニューへ遷移します。</a:t>
                      </a:r>
                      <a:endParaRPr lang="en-US" altLang="ja-JP" sz="1200" dirty="0" smtClean="0"/>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
        <p:nvSpPr>
          <p:cNvPr id="84" name="楕円 83"/>
          <p:cNvSpPr/>
          <p:nvPr/>
        </p:nvSpPr>
        <p:spPr bwMode="auto">
          <a:xfrm>
            <a:off x="214449" y="5459664"/>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1" name="テキスト ボックス 80"/>
          <p:cNvSpPr txBox="1"/>
          <p:nvPr/>
        </p:nvSpPr>
        <p:spPr>
          <a:xfrm>
            <a:off x="179511" y="2626978"/>
            <a:ext cx="2276801" cy="307777"/>
          </a:xfrm>
          <a:prstGeom prst="rect">
            <a:avLst/>
          </a:prstGeom>
          <a:noFill/>
          <a:ln w="38100">
            <a:noFill/>
          </a:ln>
        </p:spPr>
        <p:txBody>
          <a:bodyPr wrap="square" rtlCol="0">
            <a:spAutoFit/>
          </a:bodyPr>
          <a:lstStyle/>
          <a:p>
            <a:r>
              <a:rPr lang="ja-JP" altLang="en-US" sz="1400" b="1" dirty="0" smtClean="0">
                <a:solidFill>
                  <a:srgbClr val="002060"/>
                </a:solidFill>
              </a:rPr>
              <a:t>閲覧画面</a:t>
            </a:r>
            <a:endParaRPr kumimoji="1" lang="ja-JP" altLang="en-US" sz="1400" b="1" dirty="0">
              <a:solidFill>
                <a:srgbClr val="002060"/>
              </a:solidFill>
            </a:endParaRPr>
          </a:p>
        </p:txBody>
      </p:sp>
      <p:sp>
        <p:nvSpPr>
          <p:cNvPr id="37" name="楕円 36"/>
          <p:cNvSpPr/>
          <p:nvPr/>
        </p:nvSpPr>
        <p:spPr bwMode="auto">
          <a:xfrm>
            <a:off x="737461" y="5459664"/>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楕円 37"/>
          <p:cNvSpPr/>
          <p:nvPr/>
        </p:nvSpPr>
        <p:spPr bwMode="auto">
          <a:xfrm>
            <a:off x="1260473" y="5459664"/>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 name="楕円 38"/>
          <p:cNvSpPr/>
          <p:nvPr/>
        </p:nvSpPr>
        <p:spPr bwMode="auto">
          <a:xfrm>
            <a:off x="1783485" y="5459664"/>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テキスト ボックス 39"/>
          <p:cNvSpPr txBox="1"/>
          <p:nvPr/>
        </p:nvSpPr>
        <p:spPr>
          <a:xfrm>
            <a:off x="179512" y="5117858"/>
            <a:ext cx="660397" cy="461665"/>
          </a:xfrm>
          <a:prstGeom prst="rect">
            <a:avLst/>
          </a:prstGeom>
          <a:noFill/>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①</a:t>
            </a:r>
            <a:endParaRPr kumimoji="1" lang="ja-JP" altLang="en-US" dirty="0">
              <a:ln w="12700">
                <a:noFill/>
              </a:ln>
              <a:solidFill>
                <a:schemeClr val="accent6">
                  <a:lumMod val="75000"/>
                  <a:lumOff val="25000"/>
                </a:schemeClr>
              </a:solidFill>
              <a:effectLst>
                <a:glow rad="63500">
                  <a:schemeClr val="bg1"/>
                </a:glow>
              </a:effectLst>
            </a:endParaRPr>
          </a:p>
        </p:txBody>
      </p:sp>
      <p:sp>
        <p:nvSpPr>
          <p:cNvPr id="41" name="テキスト ボックス 40"/>
          <p:cNvSpPr txBox="1"/>
          <p:nvPr/>
        </p:nvSpPr>
        <p:spPr>
          <a:xfrm>
            <a:off x="704065" y="5117858"/>
            <a:ext cx="660397" cy="461665"/>
          </a:xfrm>
          <a:prstGeom prst="rect">
            <a:avLst/>
          </a:prstGeom>
          <a:noFill/>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②</a:t>
            </a:r>
            <a:endParaRPr kumimoji="1" lang="ja-JP" altLang="en-US" dirty="0">
              <a:ln w="12700">
                <a:noFill/>
              </a:ln>
              <a:solidFill>
                <a:schemeClr val="accent6">
                  <a:lumMod val="75000"/>
                  <a:lumOff val="25000"/>
                </a:schemeClr>
              </a:solidFill>
              <a:effectLst>
                <a:glow rad="63500">
                  <a:schemeClr val="bg1"/>
                </a:glow>
              </a:effectLst>
            </a:endParaRPr>
          </a:p>
        </p:txBody>
      </p:sp>
      <p:sp>
        <p:nvSpPr>
          <p:cNvPr id="42" name="テキスト ボックス 41"/>
          <p:cNvSpPr txBox="1"/>
          <p:nvPr/>
        </p:nvSpPr>
        <p:spPr>
          <a:xfrm>
            <a:off x="1226124" y="5110473"/>
            <a:ext cx="660397" cy="461665"/>
          </a:xfrm>
          <a:prstGeom prst="rect">
            <a:avLst/>
          </a:prstGeom>
          <a:noFill/>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③</a:t>
            </a:r>
            <a:endParaRPr kumimoji="1" lang="ja-JP" altLang="en-US" dirty="0">
              <a:ln w="12700">
                <a:noFill/>
              </a:ln>
              <a:solidFill>
                <a:schemeClr val="accent6">
                  <a:lumMod val="75000"/>
                  <a:lumOff val="25000"/>
                </a:schemeClr>
              </a:solidFill>
              <a:effectLst>
                <a:glow rad="63500">
                  <a:schemeClr val="bg1"/>
                </a:glow>
              </a:effectLst>
            </a:endParaRPr>
          </a:p>
        </p:txBody>
      </p:sp>
      <p:sp>
        <p:nvSpPr>
          <p:cNvPr id="43" name="テキスト ボックス 42"/>
          <p:cNvSpPr txBox="1"/>
          <p:nvPr/>
        </p:nvSpPr>
        <p:spPr>
          <a:xfrm>
            <a:off x="1750677" y="5106988"/>
            <a:ext cx="660397" cy="461665"/>
          </a:xfrm>
          <a:prstGeom prst="rect">
            <a:avLst/>
          </a:prstGeom>
          <a:noFill/>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④</a:t>
            </a:r>
            <a:endParaRPr kumimoji="1" lang="ja-JP" altLang="en-US" dirty="0">
              <a:ln w="12700">
                <a:noFill/>
              </a:ln>
              <a:solidFill>
                <a:schemeClr val="accent6">
                  <a:lumMod val="75000"/>
                  <a:lumOff val="25000"/>
                </a:schemeClr>
              </a:solidFill>
              <a:effectLst>
                <a:glow rad="63500">
                  <a:schemeClr val="bg1"/>
                </a:glow>
              </a:effectLst>
            </a:endParaRPr>
          </a:p>
        </p:txBody>
      </p:sp>
      <p:sp>
        <p:nvSpPr>
          <p:cNvPr id="44" name="角丸四角形吹き出し 43"/>
          <p:cNvSpPr/>
          <p:nvPr/>
        </p:nvSpPr>
        <p:spPr bwMode="auto">
          <a:xfrm flipH="1">
            <a:off x="2195736" y="5805264"/>
            <a:ext cx="3013494" cy="670029"/>
          </a:xfrm>
          <a:prstGeom prst="wedgeRoundRectCallout">
            <a:avLst>
              <a:gd name="adj1" fmla="val 49397"/>
              <a:gd name="adj2" fmla="val -70433"/>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正方形/長方形 44"/>
          <p:cNvSpPr/>
          <p:nvPr/>
        </p:nvSpPr>
        <p:spPr>
          <a:xfrm>
            <a:off x="2260864" y="5853024"/>
            <a:ext cx="2948366" cy="600164"/>
          </a:xfrm>
          <a:prstGeom prst="rect">
            <a:avLst/>
          </a:prstGeom>
        </p:spPr>
        <p:txBody>
          <a:bodyPr wrap="square">
            <a:spAutoFit/>
          </a:bodyPr>
          <a:lstStyle/>
          <a:p>
            <a:r>
              <a:rPr lang="ja-JP" altLang="en-US" sz="1100" b="1" dirty="0">
                <a:solidFill>
                  <a:srgbClr val="FF0000"/>
                </a:solidFill>
              </a:rPr>
              <a:t>「メニュー定義一覧」＞「一覧／更新」＞「メニュー定義・作成」ボタンからこの画面に遷移した場合</a:t>
            </a:r>
            <a:r>
              <a:rPr lang="ja-JP" altLang="en-US" sz="1100" b="1" dirty="0" smtClean="0">
                <a:solidFill>
                  <a:srgbClr val="FF0000"/>
                </a:solidFill>
              </a:rPr>
              <a:t>、④は</a:t>
            </a:r>
            <a:r>
              <a:rPr lang="ja-JP" altLang="en-US" sz="1100" b="1" dirty="0">
                <a:solidFill>
                  <a:srgbClr val="FF0000"/>
                </a:solidFill>
              </a:rPr>
              <a:t>表示されません。</a:t>
            </a:r>
          </a:p>
        </p:txBody>
      </p:sp>
    </p:spTree>
    <p:extLst>
      <p:ext uri="{BB962C8B-B14F-4D97-AF65-F5344CB8AC3E}">
        <p14:creationId xmlns:p14="http://schemas.microsoft.com/office/powerpoint/2010/main" val="3407253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43836" y="2565331"/>
            <a:ext cx="4950149" cy="3606537"/>
          </a:xfrm>
          <a:prstGeom prst="rect">
            <a:avLst/>
          </a:prstGeom>
        </p:spPr>
      </p:pic>
      <p:sp>
        <p:nvSpPr>
          <p:cNvPr id="2" name="タイトル 1"/>
          <p:cNvSpPr>
            <a:spLocks noGrp="1"/>
          </p:cNvSpPr>
          <p:nvPr>
            <p:ph type="title"/>
          </p:nvPr>
        </p:nvSpPr>
        <p:spPr/>
        <p:txBody>
          <a:bodyPr/>
          <a:lstStyle/>
          <a:p>
            <a:r>
              <a:rPr lang="en-US" altLang="ja-JP" dirty="0" smtClean="0"/>
              <a:t>3.6.1</a:t>
            </a:r>
            <a:r>
              <a:rPr lang="ja-JP" altLang="en-US" dirty="0" smtClean="0"/>
              <a:t> 既存メニューの編集：編集</a:t>
            </a:r>
            <a:endParaRPr kumimoji="1" lang="ja-JP" altLang="en-US" dirty="0"/>
          </a:p>
        </p:txBody>
      </p:sp>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「編集」ボタンを押下すると、編集画面に遷移します。</a:t>
            </a:r>
            <a:endParaRPr lang="en-US" altLang="ja-JP" sz="1600" dirty="0" smtClean="0"/>
          </a:p>
          <a:p>
            <a:pPr>
              <a:buFont typeface="Wingdings" panose="05000000000000000000" pitchFamily="2" charset="2"/>
              <a:buChar char="l"/>
            </a:pPr>
            <a:r>
              <a:rPr lang="ja-JP" altLang="en-US" sz="1600" dirty="0" smtClean="0"/>
              <a:t>メニューの定義を編集します。編集可能な箇所は下図の通りです。</a:t>
            </a:r>
            <a:endParaRPr lang="ja-JP" altLang="en-US" sz="1600" dirty="0"/>
          </a:p>
          <a:p>
            <a:pPr>
              <a:buFont typeface="Wingdings" panose="05000000000000000000" pitchFamily="2" charset="2"/>
              <a:buChar char="l"/>
            </a:pPr>
            <a:r>
              <a:rPr lang="ja-JP" altLang="en-US" sz="1600" dirty="0" smtClean="0"/>
              <a:t>編集前のメニューで</a:t>
            </a:r>
            <a:r>
              <a:rPr lang="ja-JP" altLang="en-US" sz="1600" b="1" dirty="0" smtClean="0">
                <a:solidFill>
                  <a:srgbClr val="FF0000"/>
                </a:solidFill>
              </a:rPr>
              <a:t>登録したデータは保持</a:t>
            </a:r>
            <a:r>
              <a:rPr lang="ja-JP" altLang="en-US" sz="1600" dirty="0" smtClean="0"/>
              <a:t>されます。</a:t>
            </a:r>
            <a:endParaRPr lang="en-US" altLang="ja-JP" sz="1600" dirty="0" smtClean="0"/>
          </a:p>
          <a:p>
            <a:pPr marL="0" indent="0">
              <a:buNone/>
            </a:pPr>
            <a:r>
              <a:rPr lang="en-US" altLang="ja-JP" sz="1050" dirty="0"/>
              <a:t>※</a:t>
            </a:r>
            <a:r>
              <a:rPr lang="ja-JP" altLang="en-US" sz="1050" dirty="0"/>
              <a:t> 詳細は</a:t>
            </a:r>
            <a:r>
              <a:rPr lang="en-US" altLang="ja-JP" sz="1050" dirty="0">
                <a:hlinkClick r:id="rId3"/>
              </a:rPr>
              <a:t>Exastro-ITA_</a:t>
            </a:r>
            <a:r>
              <a:rPr lang="ja-JP" altLang="en-US" sz="1050" dirty="0">
                <a:hlinkClick r:id="rId3"/>
              </a:rPr>
              <a:t>利用手順マニュアル</a:t>
            </a:r>
            <a:r>
              <a:rPr lang="en-US" altLang="ja-JP" sz="1050" dirty="0">
                <a:hlinkClick r:id="rId3"/>
              </a:rPr>
              <a:t>_</a:t>
            </a:r>
            <a:r>
              <a:rPr lang="ja-JP" altLang="en-US" sz="1050" dirty="0">
                <a:hlinkClick r:id="rId3"/>
              </a:rPr>
              <a:t>メニュー作成機能</a:t>
            </a:r>
            <a:r>
              <a:rPr lang="en-US" altLang="ja-JP" sz="1050" dirty="0"/>
              <a:t>『5.4 </a:t>
            </a:r>
            <a:r>
              <a:rPr lang="ja-JP" altLang="en-US" sz="1050" dirty="0"/>
              <a:t>メニュー作成受付後の「メニュー定義・作成」メニューの使い方</a:t>
            </a:r>
            <a:r>
              <a:rPr lang="en-US" altLang="ja-JP" sz="1050" dirty="0"/>
              <a:t>』</a:t>
            </a:r>
            <a:r>
              <a:rPr lang="ja-JP" altLang="en-US" sz="1050" dirty="0" smtClean="0"/>
              <a:t>参照</a:t>
            </a:r>
            <a:endParaRPr lang="ja-JP" altLang="en-US" sz="1050" dirty="0"/>
          </a:p>
        </p:txBody>
      </p:sp>
      <p:sp>
        <p:nvSpPr>
          <p:cNvPr id="8" name="テキスト ボックス 7"/>
          <p:cNvSpPr txBox="1"/>
          <p:nvPr/>
        </p:nvSpPr>
        <p:spPr>
          <a:xfrm>
            <a:off x="178534" y="2132856"/>
            <a:ext cx="4880754" cy="477054"/>
          </a:xfrm>
          <a:prstGeom prst="rect">
            <a:avLst/>
          </a:prstGeom>
          <a:noFill/>
          <a:ln w="38100">
            <a:noFill/>
          </a:ln>
        </p:spPr>
        <p:txBody>
          <a:bodyPr wrap="square" rtlCol="0">
            <a:spAutoFit/>
          </a:bodyPr>
          <a:lstStyle/>
          <a:p>
            <a:r>
              <a:rPr lang="ja-JP" altLang="en-US" sz="1400" b="1" dirty="0" smtClean="0">
                <a:solidFill>
                  <a:srgbClr val="002060"/>
                </a:solidFill>
              </a:rPr>
              <a:t>編集画面</a:t>
            </a:r>
            <a:endParaRPr lang="en-US" altLang="ja-JP" sz="1400" b="1" dirty="0" smtClean="0">
              <a:solidFill>
                <a:srgbClr val="002060"/>
              </a:solidFill>
            </a:endParaRPr>
          </a:p>
          <a:p>
            <a:r>
              <a:rPr lang="ja-JP" altLang="en-US" sz="1100" b="1" dirty="0" smtClean="0">
                <a:solidFill>
                  <a:srgbClr val="FF0000"/>
                </a:solidFill>
              </a:rPr>
              <a:t>赤色は編集できる箇所を示しています。</a:t>
            </a:r>
          </a:p>
        </p:txBody>
      </p:sp>
      <p:sp>
        <p:nvSpPr>
          <p:cNvPr id="9" name="正方形/長方形 8"/>
          <p:cNvSpPr/>
          <p:nvPr/>
        </p:nvSpPr>
        <p:spPr bwMode="auto">
          <a:xfrm>
            <a:off x="416592" y="2829903"/>
            <a:ext cx="359099" cy="14198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正方形/長方形 10"/>
          <p:cNvSpPr/>
          <p:nvPr/>
        </p:nvSpPr>
        <p:spPr bwMode="auto">
          <a:xfrm>
            <a:off x="1889824" y="2797225"/>
            <a:ext cx="870453" cy="112488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正方形/長方形 11"/>
          <p:cNvSpPr/>
          <p:nvPr/>
        </p:nvSpPr>
        <p:spPr bwMode="auto">
          <a:xfrm>
            <a:off x="3598585" y="4945330"/>
            <a:ext cx="1495400" cy="45051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テキスト ボックス 15"/>
          <p:cNvSpPr txBox="1"/>
          <p:nvPr/>
        </p:nvSpPr>
        <p:spPr>
          <a:xfrm>
            <a:off x="880360" y="2836362"/>
            <a:ext cx="828093" cy="338554"/>
          </a:xfrm>
          <a:prstGeom prst="rect">
            <a:avLst/>
          </a:prstGeom>
          <a:noFill/>
        </p:spPr>
        <p:txBody>
          <a:bodyPr wrap="square" rtlCol="0">
            <a:spAutoFit/>
          </a:bodyPr>
          <a:lstStyle/>
          <a:p>
            <a:r>
              <a:rPr lang="ja-JP" altLang="en-US" sz="1600" b="1" dirty="0" smtClean="0">
                <a:solidFill>
                  <a:srgbClr val="FF0000"/>
                </a:solidFill>
                <a:effectLst>
                  <a:glow rad="63500">
                    <a:schemeClr val="bg1"/>
                  </a:glow>
                </a:effectLst>
              </a:rPr>
              <a:t>項目名</a:t>
            </a:r>
            <a:endParaRPr lang="en-US" altLang="ja-JP" sz="1600" b="1" dirty="0" smtClean="0">
              <a:solidFill>
                <a:srgbClr val="FF0000"/>
              </a:solidFill>
              <a:effectLst>
                <a:glow rad="63500">
                  <a:schemeClr val="bg1"/>
                </a:glow>
              </a:effectLst>
            </a:endParaRPr>
          </a:p>
        </p:txBody>
      </p:sp>
      <p:grpSp>
        <p:nvGrpSpPr>
          <p:cNvPr id="54" name="グループ化 53"/>
          <p:cNvGrpSpPr/>
          <p:nvPr/>
        </p:nvGrpSpPr>
        <p:grpSpPr>
          <a:xfrm>
            <a:off x="1958014" y="2836362"/>
            <a:ext cx="734071" cy="1045499"/>
            <a:chOff x="3347864" y="2266216"/>
            <a:chExt cx="864096" cy="1234792"/>
          </a:xfrm>
        </p:grpSpPr>
        <p:cxnSp>
          <p:nvCxnSpPr>
            <p:cNvPr id="31" name="直線コネクタ 30"/>
            <p:cNvCxnSpPr/>
            <p:nvPr/>
          </p:nvCxnSpPr>
          <p:spPr bwMode="auto">
            <a:xfrm>
              <a:off x="3347864" y="2266216"/>
              <a:ext cx="864096" cy="1234792"/>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p:nvPr/>
          </p:nvCxnSpPr>
          <p:spPr bwMode="auto">
            <a:xfrm flipV="1">
              <a:off x="3347864" y="2266216"/>
              <a:ext cx="864096" cy="1234792"/>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35" name="テキスト ボックス 34"/>
          <p:cNvSpPr txBox="1"/>
          <p:nvPr/>
        </p:nvSpPr>
        <p:spPr>
          <a:xfrm>
            <a:off x="1894509" y="3129669"/>
            <a:ext cx="864096" cy="584775"/>
          </a:xfrm>
          <a:prstGeom prst="rect">
            <a:avLst/>
          </a:prstGeom>
          <a:noFill/>
        </p:spPr>
        <p:txBody>
          <a:bodyPr wrap="square" rtlCol="0">
            <a:spAutoFit/>
          </a:bodyPr>
          <a:lstStyle/>
          <a:p>
            <a:pPr algn="ctr"/>
            <a:r>
              <a:rPr lang="ja-JP" altLang="en-US" sz="1600" b="1" dirty="0" smtClean="0">
                <a:solidFill>
                  <a:srgbClr val="FF0000"/>
                </a:solidFill>
                <a:effectLst>
                  <a:glow rad="63500">
                    <a:schemeClr val="bg1"/>
                  </a:glow>
                </a:effectLst>
              </a:rPr>
              <a:t>項目の</a:t>
            </a:r>
            <a:endParaRPr lang="en-US" altLang="ja-JP" sz="1600" b="1" dirty="0" smtClean="0">
              <a:solidFill>
                <a:srgbClr val="FF0000"/>
              </a:solidFill>
              <a:effectLst>
                <a:glow rad="63500">
                  <a:schemeClr val="bg1"/>
                </a:glow>
              </a:effectLst>
            </a:endParaRPr>
          </a:p>
          <a:p>
            <a:pPr algn="ctr"/>
            <a:r>
              <a:rPr lang="ja-JP" altLang="en-US" sz="1600" b="1" dirty="0" smtClean="0">
                <a:solidFill>
                  <a:srgbClr val="FF0000"/>
                </a:solidFill>
                <a:effectLst>
                  <a:glow rad="63500">
                    <a:schemeClr val="bg1"/>
                  </a:glow>
                </a:effectLst>
              </a:rPr>
              <a:t>削除</a:t>
            </a:r>
            <a:endParaRPr lang="en-US" altLang="ja-JP" sz="1600" b="1" dirty="0" smtClean="0">
              <a:solidFill>
                <a:srgbClr val="FF0000"/>
              </a:solidFill>
              <a:effectLst>
                <a:glow rad="63500">
                  <a:schemeClr val="bg1"/>
                </a:glow>
              </a:effectLst>
            </a:endParaRPr>
          </a:p>
        </p:txBody>
      </p:sp>
      <p:sp>
        <p:nvSpPr>
          <p:cNvPr id="43" name="テキスト ボックス 42"/>
          <p:cNvSpPr txBox="1"/>
          <p:nvPr/>
        </p:nvSpPr>
        <p:spPr>
          <a:xfrm>
            <a:off x="2735352" y="3060175"/>
            <a:ext cx="828536" cy="584775"/>
          </a:xfrm>
          <a:prstGeom prst="rect">
            <a:avLst/>
          </a:prstGeom>
          <a:noFill/>
        </p:spPr>
        <p:txBody>
          <a:bodyPr wrap="square" rtlCol="0">
            <a:spAutoFit/>
          </a:bodyPr>
          <a:lstStyle/>
          <a:p>
            <a:pPr algn="ctr"/>
            <a:r>
              <a:rPr lang="ja-JP" altLang="en-US" sz="1600" b="1" dirty="0" smtClean="0">
                <a:solidFill>
                  <a:srgbClr val="FF0000"/>
                </a:solidFill>
                <a:effectLst>
                  <a:glow rad="63500">
                    <a:schemeClr val="bg1"/>
                  </a:glow>
                </a:effectLst>
              </a:rPr>
              <a:t>項目の</a:t>
            </a:r>
            <a:endParaRPr lang="en-US" altLang="ja-JP" sz="1600" b="1" dirty="0" smtClean="0">
              <a:solidFill>
                <a:srgbClr val="FF0000"/>
              </a:solidFill>
              <a:effectLst>
                <a:glow rad="63500">
                  <a:schemeClr val="bg1"/>
                </a:glow>
              </a:effectLst>
            </a:endParaRPr>
          </a:p>
          <a:p>
            <a:pPr algn="ctr"/>
            <a:r>
              <a:rPr lang="ja-JP" altLang="en-US" sz="1600" b="1" dirty="0" smtClean="0">
                <a:solidFill>
                  <a:srgbClr val="FF0000"/>
                </a:solidFill>
                <a:effectLst>
                  <a:glow rad="63500">
                    <a:schemeClr val="bg1"/>
                  </a:glow>
                </a:effectLst>
              </a:rPr>
              <a:t>追加</a:t>
            </a:r>
            <a:endParaRPr lang="en-US" altLang="ja-JP" sz="1600" b="1" dirty="0" smtClean="0">
              <a:solidFill>
                <a:srgbClr val="FF0000"/>
              </a:solidFill>
              <a:effectLst>
                <a:glow rad="63500">
                  <a:schemeClr val="bg1"/>
                </a:glow>
              </a:effectLst>
            </a:endParaRPr>
          </a:p>
        </p:txBody>
      </p:sp>
      <p:sp>
        <p:nvSpPr>
          <p:cNvPr id="47" name="テキスト ボックス 46"/>
          <p:cNvSpPr txBox="1"/>
          <p:nvPr/>
        </p:nvSpPr>
        <p:spPr>
          <a:xfrm>
            <a:off x="4040250" y="5057286"/>
            <a:ext cx="612069" cy="338554"/>
          </a:xfrm>
          <a:prstGeom prst="rect">
            <a:avLst/>
          </a:prstGeom>
          <a:noFill/>
        </p:spPr>
        <p:txBody>
          <a:bodyPr wrap="square" rtlCol="0">
            <a:spAutoFit/>
          </a:bodyPr>
          <a:lstStyle/>
          <a:p>
            <a:r>
              <a:rPr lang="ja-JP" altLang="en-US" sz="1600" b="1" dirty="0" smtClean="0">
                <a:solidFill>
                  <a:srgbClr val="FF0000"/>
                </a:solidFill>
                <a:effectLst>
                  <a:glow rad="63500">
                    <a:schemeClr val="bg1"/>
                  </a:glow>
                </a:effectLst>
              </a:rPr>
              <a:t>説明</a:t>
            </a:r>
            <a:endParaRPr lang="en-US" altLang="ja-JP" sz="1600" b="1" dirty="0" smtClean="0">
              <a:solidFill>
                <a:srgbClr val="FF0000"/>
              </a:solidFill>
              <a:effectLst>
                <a:glow rad="63500">
                  <a:schemeClr val="bg1"/>
                </a:glow>
              </a:effectLst>
            </a:endParaRPr>
          </a:p>
        </p:txBody>
      </p:sp>
      <p:sp>
        <p:nvSpPr>
          <p:cNvPr id="48" name="テキスト ボックス 47"/>
          <p:cNvSpPr txBox="1"/>
          <p:nvPr/>
        </p:nvSpPr>
        <p:spPr>
          <a:xfrm>
            <a:off x="4040249" y="5504110"/>
            <a:ext cx="612069" cy="338554"/>
          </a:xfrm>
          <a:prstGeom prst="rect">
            <a:avLst/>
          </a:prstGeom>
          <a:noFill/>
        </p:spPr>
        <p:txBody>
          <a:bodyPr wrap="square" rtlCol="0">
            <a:spAutoFit/>
          </a:bodyPr>
          <a:lstStyle/>
          <a:p>
            <a:r>
              <a:rPr lang="ja-JP" altLang="en-US" sz="1600" b="1" dirty="0" smtClean="0">
                <a:solidFill>
                  <a:srgbClr val="FF0000"/>
                </a:solidFill>
                <a:effectLst>
                  <a:glow rad="63500">
                    <a:schemeClr val="bg1"/>
                  </a:glow>
                </a:effectLst>
              </a:rPr>
              <a:t>備考</a:t>
            </a:r>
            <a:endParaRPr lang="en-US" altLang="ja-JP" sz="1600" b="1" dirty="0" smtClean="0">
              <a:solidFill>
                <a:srgbClr val="FF0000"/>
              </a:solidFill>
              <a:effectLst>
                <a:glow rad="63500">
                  <a:schemeClr val="bg1"/>
                </a:glow>
              </a:effectLst>
            </a:endParaRPr>
          </a:p>
        </p:txBody>
      </p:sp>
      <p:cxnSp>
        <p:nvCxnSpPr>
          <p:cNvPr id="75" name="直線コネクタ 74"/>
          <p:cNvCxnSpPr>
            <a:endCxn id="9" idx="3"/>
          </p:cNvCxnSpPr>
          <p:nvPr/>
        </p:nvCxnSpPr>
        <p:spPr bwMode="auto">
          <a:xfrm flipH="1" flipV="1">
            <a:off x="775691" y="2900895"/>
            <a:ext cx="169952" cy="78376"/>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8" name="正方形/長方形 37"/>
          <p:cNvSpPr/>
          <p:nvPr/>
        </p:nvSpPr>
        <p:spPr bwMode="auto">
          <a:xfrm>
            <a:off x="2777426" y="2805412"/>
            <a:ext cx="786462" cy="111669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 name="正方形/長方形 38"/>
          <p:cNvSpPr/>
          <p:nvPr/>
        </p:nvSpPr>
        <p:spPr bwMode="auto">
          <a:xfrm>
            <a:off x="3616283" y="5425901"/>
            <a:ext cx="1477702" cy="42611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楕円 39"/>
          <p:cNvSpPr/>
          <p:nvPr/>
        </p:nvSpPr>
        <p:spPr bwMode="auto">
          <a:xfrm>
            <a:off x="178534" y="5916531"/>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 name="楕円 40"/>
          <p:cNvSpPr/>
          <p:nvPr/>
        </p:nvSpPr>
        <p:spPr bwMode="auto">
          <a:xfrm>
            <a:off x="688692" y="5930736"/>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 name="楕円 41"/>
          <p:cNvSpPr/>
          <p:nvPr/>
        </p:nvSpPr>
        <p:spPr bwMode="auto">
          <a:xfrm>
            <a:off x="1198851" y="5904838"/>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テキスト ボックス 43"/>
          <p:cNvSpPr txBox="1"/>
          <p:nvPr/>
        </p:nvSpPr>
        <p:spPr>
          <a:xfrm>
            <a:off x="153822" y="5580854"/>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①</a:t>
            </a:r>
            <a:endParaRPr kumimoji="1" lang="ja-JP" altLang="en-US" dirty="0">
              <a:ln w="12700">
                <a:noFill/>
              </a:ln>
              <a:solidFill>
                <a:schemeClr val="accent6">
                  <a:lumMod val="75000"/>
                  <a:lumOff val="25000"/>
                </a:schemeClr>
              </a:solidFill>
              <a:effectLst>
                <a:glow rad="63500">
                  <a:schemeClr val="bg1"/>
                </a:glow>
              </a:effectLst>
            </a:endParaRPr>
          </a:p>
        </p:txBody>
      </p:sp>
      <p:sp>
        <p:nvSpPr>
          <p:cNvPr id="45" name="テキスト ボックス 44"/>
          <p:cNvSpPr txBox="1"/>
          <p:nvPr/>
        </p:nvSpPr>
        <p:spPr>
          <a:xfrm>
            <a:off x="650575" y="5593633"/>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②</a:t>
            </a:r>
            <a:endParaRPr kumimoji="1" lang="ja-JP" altLang="en-US" dirty="0">
              <a:ln w="12700">
                <a:noFill/>
              </a:ln>
              <a:solidFill>
                <a:schemeClr val="accent6">
                  <a:lumMod val="75000"/>
                  <a:lumOff val="25000"/>
                </a:schemeClr>
              </a:solidFill>
              <a:effectLst>
                <a:glow rad="63500">
                  <a:schemeClr val="bg1"/>
                </a:glow>
              </a:effectLst>
            </a:endParaRPr>
          </a:p>
        </p:txBody>
      </p:sp>
      <p:sp>
        <p:nvSpPr>
          <p:cNvPr id="46" name="テキスト ボックス 45"/>
          <p:cNvSpPr txBox="1"/>
          <p:nvPr/>
        </p:nvSpPr>
        <p:spPr>
          <a:xfrm>
            <a:off x="1159777" y="5569269"/>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③</a:t>
            </a:r>
            <a:endParaRPr kumimoji="1" lang="ja-JP" altLang="en-US" dirty="0">
              <a:ln w="12700">
                <a:noFill/>
              </a:ln>
              <a:solidFill>
                <a:schemeClr val="accent6">
                  <a:lumMod val="75000"/>
                  <a:lumOff val="25000"/>
                </a:schemeClr>
              </a:solidFill>
              <a:effectLst>
                <a:glow rad="63500">
                  <a:schemeClr val="bg1"/>
                </a:glow>
              </a:effectLst>
            </a:endParaRPr>
          </a:p>
        </p:txBody>
      </p:sp>
      <p:graphicFrame>
        <p:nvGraphicFramePr>
          <p:cNvPr id="49" name="表 48"/>
          <p:cNvGraphicFramePr>
            <a:graphicFrameLocks noGrp="1"/>
          </p:cNvGraphicFramePr>
          <p:nvPr>
            <p:extLst>
              <p:ext uri="{D42A27DB-BD31-4B8C-83A1-F6EECF244321}">
                <p14:modId xmlns:p14="http://schemas.microsoft.com/office/powerpoint/2010/main" val="3977941968"/>
              </p:ext>
            </p:extLst>
          </p:nvPr>
        </p:nvGraphicFramePr>
        <p:xfrm>
          <a:off x="5364088" y="2463597"/>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①</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「作成（編集）」ボタン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編集した内容でメニューを再作成します。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50" name="表 49"/>
          <p:cNvGraphicFramePr>
            <a:graphicFrameLocks noGrp="1"/>
          </p:cNvGraphicFramePr>
          <p:nvPr>
            <p:extLst>
              <p:ext uri="{D42A27DB-BD31-4B8C-83A1-F6EECF244321}">
                <p14:modId xmlns:p14="http://schemas.microsoft.com/office/powerpoint/2010/main" val="3712180013"/>
              </p:ext>
            </p:extLst>
          </p:nvPr>
        </p:nvGraphicFramePr>
        <p:xfrm>
          <a:off x="5364088" y="3277510"/>
          <a:ext cx="3478076" cy="84895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②</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「再読込」ボタン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編集した内容を破棄して、編集画面の初期状態に戻ります。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51" name="表 50"/>
          <p:cNvGraphicFramePr>
            <a:graphicFrameLocks noGrp="1"/>
          </p:cNvGraphicFramePr>
          <p:nvPr>
            <p:extLst>
              <p:ext uri="{D42A27DB-BD31-4B8C-83A1-F6EECF244321}">
                <p14:modId xmlns:p14="http://schemas.microsoft.com/office/powerpoint/2010/main" val="2677305140"/>
              </p:ext>
            </p:extLst>
          </p:nvPr>
        </p:nvGraphicFramePr>
        <p:xfrm>
          <a:off x="5364088" y="4274303"/>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③</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「キャンセル」ボタン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編集した内容を破棄して、閲覧画面に戻ります。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
        <p:nvSpPr>
          <p:cNvPr id="33" name="テキスト ボックス 32"/>
          <p:cNvSpPr txBox="1"/>
          <p:nvPr/>
        </p:nvSpPr>
        <p:spPr>
          <a:xfrm>
            <a:off x="1211509" y="3922108"/>
            <a:ext cx="2585007" cy="276999"/>
          </a:xfrm>
          <a:prstGeom prst="rect">
            <a:avLst/>
          </a:prstGeom>
          <a:noFill/>
        </p:spPr>
        <p:txBody>
          <a:bodyPr wrap="square" rtlCol="0">
            <a:spAutoFit/>
          </a:bodyPr>
          <a:lstStyle/>
          <a:p>
            <a:r>
              <a:rPr lang="en-US" altLang="ja-JP" sz="1200" b="1" dirty="0" smtClean="0">
                <a:solidFill>
                  <a:srgbClr val="FF0000"/>
                </a:solidFill>
                <a:effectLst>
                  <a:glow rad="63500">
                    <a:schemeClr val="bg1"/>
                  </a:glow>
                </a:effectLst>
              </a:rPr>
              <a:t>※</a:t>
            </a:r>
            <a:r>
              <a:rPr lang="ja-JP" altLang="en-US" sz="1200" b="1" dirty="0" smtClean="0">
                <a:solidFill>
                  <a:srgbClr val="FF0000"/>
                </a:solidFill>
                <a:effectLst>
                  <a:glow rad="63500">
                    <a:schemeClr val="bg1"/>
                  </a:glow>
                </a:effectLst>
              </a:rPr>
              <a:t> 項目の順番入れ替えも可能です</a:t>
            </a:r>
            <a:endParaRPr lang="en-US" altLang="ja-JP" sz="1200" b="1" dirty="0" smtClean="0">
              <a:solidFill>
                <a:srgbClr val="FF0000"/>
              </a:solidFill>
              <a:effectLst>
                <a:glow rad="63500">
                  <a:schemeClr val="bg1"/>
                </a:glow>
              </a:effectLst>
            </a:endParaRPr>
          </a:p>
        </p:txBody>
      </p:sp>
      <p:sp>
        <p:nvSpPr>
          <p:cNvPr id="34" name="正方形/長方形 33"/>
          <p:cNvSpPr/>
          <p:nvPr/>
        </p:nvSpPr>
        <p:spPr bwMode="auto">
          <a:xfrm>
            <a:off x="201509" y="3242093"/>
            <a:ext cx="778717" cy="15140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 name="テキスト ボックス 35"/>
          <p:cNvSpPr txBox="1"/>
          <p:nvPr/>
        </p:nvSpPr>
        <p:spPr>
          <a:xfrm>
            <a:off x="931242" y="3171987"/>
            <a:ext cx="1094454" cy="338554"/>
          </a:xfrm>
          <a:prstGeom prst="rect">
            <a:avLst/>
          </a:prstGeom>
          <a:noFill/>
        </p:spPr>
        <p:txBody>
          <a:bodyPr wrap="square" rtlCol="0">
            <a:spAutoFit/>
          </a:bodyPr>
          <a:lstStyle/>
          <a:p>
            <a:r>
              <a:rPr lang="ja-JP" altLang="en-US" sz="1600" b="1" dirty="0" smtClean="0">
                <a:solidFill>
                  <a:srgbClr val="FF0000"/>
                </a:solidFill>
                <a:effectLst>
                  <a:glow rad="63500">
                    <a:schemeClr val="bg1"/>
                  </a:glow>
                </a:effectLst>
              </a:rPr>
              <a:t>正規表現</a:t>
            </a:r>
            <a:endParaRPr lang="en-US" altLang="ja-JP" sz="1600" b="1" dirty="0" smtClean="0">
              <a:solidFill>
                <a:srgbClr val="FF0000"/>
              </a:solidFill>
              <a:effectLst>
                <a:glow rad="63500">
                  <a:schemeClr val="bg1"/>
                </a:glow>
              </a:effectLst>
            </a:endParaRPr>
          </a:p>
        </p:txBody>
      </p:sp>
      <p:sp>
        <p:nvSpPr>
          <p:cNvPr id="52" name="正方形/長方形 51"/>
          <p:cNvSpPr/>
          <p:nvPr/>
        </p:nvSpPr>
        <p:spPr bwMode="auto">
          <a:xfrm>
            <a:off x="210470" y="3403751"/>
            <a:ext cx="778717" cy="15140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5" name="テキスト ボックス 54"/>
          <p:cNvSpPr txBox="1"/>
          <p:nvPr/>
        </p:nvSpPr>
        <p:spPr>
          <a:xfrm>
            <a:off x="951018" y="3467016"/>
            <a:ext cx="1094454" cy="338554"/>
          </a:xfrm>
          <a:prstGeom prst="rect">
            <a:avLst/>
          </a:prstGeom>
          <a:noFill/>
        </p:spPr>
        <p:txBody>
          <a:bodyPr wrap="square" rtlCol="0">
            <a:spAutoFit/>
          </a:bodyPr>
          <a:lstStyle/>
          <a:p>
            <a:r>
              <a:rPr lang="ja-JP" altLang="en-US" sz="1600" b="1" dirty="0">
                <a:solidFill>
                  <a:srgbClr val="FF0000"/>
                </a:solidFill>
                <a:effectLst>
                  <a:glow rad="63500">
                    <a:schemeClr val="bg1"/>
                  </a:glow>
                </a:effectLst>
              </a:rPr>
              <a:t>初期値</a:t>
            </a:r>
            <a:endParaRPr lang="en-US" altLang="ja-JP" sz="1600" b="1" dirty="0" smtClean="0">
              <a:solidFill>
                <a:srgbClr val="FF0000"/>
              </a:solidFill>
              <a:effectLst>
                <a:glow rad="63500">
                  <a:schemeClr val="bg1"/>
                </a:glow>
              </a:effectLst>
            </a:endParaRPr>
          </a:p>
        </p:txBody>
      </p:sp>
    </p:spTree>
    <p:extLst>
      <p:ext uri="{BB962C8B-B14F-4D97-AF65-F5344CB8AC3E}">
        <p14:creationId xmlns:p14="http://schemas.microsoft.com/office/powerpoint/2010/main" val="3692457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38814" y="2812590"/>
            <a:ext cx="4834693" cy="3491723"/>
          </a:xfrm>
          <a:prstGeom prst="rect">
            <a:avLst/>
          </a:prstGeom>
        </p:spPr>
      </p:pic>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「初期化」</a:t>
            </a:r>
            <a:r>
              <a:rPr lang="ja-JP" altLang="en-US" sz="1600" dirty="0"/>
              <a:t>ボタンを押下すると</a:t>
            </a:r>
            <a:r>
              <a:rPr lang="ja-JP" altLang="en-US" sz="1600" dirty="0" smtClean="0"/>
              <a:t>、初期化画面</a:t>
            </a:r>
            <a:r>
              <a:rPr lang="ja-JP" altLang="en-US" sz="1600" dirty="0"/>
              <a:t>に遷移します。</a:t>
            </a:r>
            <a:endParaRPr lang="en-US" altLang="ja-JP" sz="1600" dirty="0"/>
          </a:p>
          <a:p>
            <a:pPr>
              <a:buFont typeface="Wingdings" panose="05000000000000000000" pitchFamily="2" charset="2"/>
              <a:buChar char="l"/>
            </a:pPr>
            <a:r>
              <a:rPr lang="ja-JP" altLang="en-US" sz="1600" dirty="0" smtClean="0"/>
              <a:t>メニューの定義を編集します。メニュー名以外は編集可能です。</a:t>
            </a:r>
            <a:endParaRPr lang="ja-JP" altLang="en-US" sz="1600" dirty="0"/>
          </a:p>
          <a:p>
            <a:pPr>
              <a:buFont typeface="Wingdings" panose="05000000000000000000" pitchFamily="2" charset="2"/>
              <a:buChar char="l"/>
            </a:pPr>
            <a:r>
              <a:rPr lang="ja-JP" altLang="en-US" sz="1600" dirty="0" smtClean="0"/>
              <a:t>編集前</a:t>
            </a:r>
            <a:r>
              <a:rPr lang="ja-JP" altLang="en-US" sz="1600" dirty="0"/>
              <a:t>の</a:t>
            </a:r>
            <a:r>
              <a:rPr lang="ja-JP" altLang="en-US" sz="1600" dirty="0" smtClean="0"/>
              <a:t>メニューで</a:t>
            </a:r>
            <a:r>
              <a:rPr lang="ja-JP" altLang="en-US" sz="1600" b="1" dirty="0" smtClean="0">
                <a:solidFill>
                  <a:srgbClr val="FF0000"/>
                </a:solidFill>
              </a:rPr>
              <a:t>登録したデータは削除</a:t>
            </a:r>
            <a:r>
              <a:rPr lang="ja-JP" altLang="en-US" sz="1600" dirty="0" smtClean="0"/>
              <a:t>されます。</a:t>
            </a:r>
            <a:endParaRPr lang="en-US" altLang="ja-JP" sz="1600" dirty="0" smtClean="0"/>
          </a:p>
          <a:p>
            <a:pPr marL="0" indent="0">
              <a:buNone/>
            </a:pPr>
            <a:r>
              <a:rPr lang="en-US" altLang="ja-JP" sz="1050" dirty="0" smtClean="0">
                <a:solidFill>
                  <a:srgbClr val="002060"/>
                </a:solidFill>
              </a:rPr>
              <a:t>※</a:t>
            </a:r>
            <a:r>
              <a:rPr lang="ja-JP" altLang="en-US" sz="1050" dirty="0" smtClean="0">
                <a:solidFill>
                  <a:srgbClr val="002060"/>
                </a:solidFill>
              </a:rPr>
              <a:t> 詳細は</a:t>
            </a:r>
            <a:r>
              <a:rPr lang="en-US" altLang="ja-JP" sz="1050" dirty="0" smtClean="0">
                <a:solidFill>
                  <a:srgbClr val="002060"/>
                </a:solidFill>
                <a:hlinkClick r:id="rId3"/>
              </a:rPr>
              <a:t>Exastro-ITA_</a:t>
            </a:r>
            <a:r>
              <a:rPr lang="ja-JP" altLang="en-US" sz="1050" dirty="0" smtClean="0">
                <a:solidFill>
                  <a:srgbClr val="002060"/>
                </a:solidFill>
                <a:hlinkClick r:id="rId3"/>
              </a:rPr>
              <a:t>利用手順マニュアル</a:t>
            </a:r>
            <a:r>
              <a:rPr lang="en-US" altLang="ja-JP" sz="1050" dirty="0" smtClean="0">
                <a:solidFill>
                  <a:srgbClr val="002060"/>
                </a:solidFill>
                <a:hlinkClick r:id="rId3"/>
              </a:rPr>
              <a:t>_</a:t>
            </a:r>
            <a:r>
              <a:rPr lang="ja-JP" altLang="en-US" sz="1050" dirty="0" smtClean="0">
                <a:solidFill>
                  <a:srgbClr val="002060"/>
                </a:solidFill>
                <a:hlinkClick r:id="rId3"/>
              </a:rPr>
              <a:t>メニュー作成機能</a:t>
            </a:r>
            <a:r>
              <a:rPr lang="en-US" altLang="ja-JP" sz="1050" dirty="0" smtClean="0">
                <a:solidFill>
                  <a:srgbClr val="002060"/>
                </a:solidFill>
              </a:rPr>
              <a:t>『5.4 </a:t>
            </a:r>
            <a:r>
              <a:rPr lang="ja-JP" altLang="en-US" sz="1050" dirty="0" smtClean="0">
                <a:solidFill>
                  <a:srgbClr val="002060"/>
                </a:solidFill>
              </a:rPr>
              <a:t>メニュー作成受付後の「メニュー定義・作成」メニューの使い方</a:t>
            </a:r>
            <a:r>
              <a:rPr lang="en-US" altLang="ja-JP" sz="1050" dirty="0" smtClean="0">
                <a:solidFill>
                  <a:srgbClr val="002060"/>
                </a:solidFill>
              </a:rPr>
              <a:t>』</a:t>
            </a:r>
            <a:r>
              <a:rPr lang="ja-JP" altLang="en-US" sz="1050" dirty="0" smtClean="0">
                <a:solidFill>
                  <a:srgbClr val="002060"/>
                </a:solidFill>
              </a:rPr>
              <a:t>参照</a:t>
            </a:r>
          </a:p>
          <a:p>
            <a:pPr marL="0" indent="0">
              <a:buNone/>
            </a:pPr>
            <a:endParaRPr lang="ja-JP" altLang="en-US" sz="1600" dirty="0"/>
          </a:p>
        </p:txBody>
      </p:sp>
      <p:sp>
        <p:nvSpPr>
          <p:cNvPr id="23" name="テキスト ボックス 22"/>
          <p:cNvSpPr txBox="1"/>
          <p:nvPr/>
        </p:nvSpPr>
        <p:spPr>
          <a:xfrm>
            <a:off x="178534" y="2368002"/>
            <a:ext cx="4880754" cy="477054"/>
          </a:xfrm>
          <a:prstGeom prst="rect">
            <a:avLst/>
          </a:prstGeom>
          <a:noFill/>
          <a:ln w="38100">
            <a:noFill/>
          </a:ln>
        </p:spPr>
        <p:txBody>
          <a:bodyPr wrap="square" rtlCol="0">
            <a:spAutoFit/>
          </a:bodyPr>
          <a:lstStyle/>
          <a:p>
            <a:r>
              <a:rPr lang="ja-JP" altLang="en-US" sz="1400" b="1" dirty="0" smtClean="0">
                <a:solidFill>
                  <a:srgbClr val="002060"/>
                </a:solidFill>
              </a:rPr>
              <a:t>初期化画面</a:t>
            </a:r>
            <a:endParaRPr lang="en-US" altLang="ja-JP" sz="1400" b="1" dirty="0" smtClean="0">
              <a:solidFill>
                <a:srgbClr val="002060"/>
              </a:solidFill>
            </a:endParaRPr>
          </a:p>
          <a:p>
            <a:r>
              <a:rPr lang="ja-JP" altLang="en-US" sz="1100" b="1" dirty="0" smtClean="0">
                <a:solidFill>
                  <a:srgbClr val="FF0000"/>
                </a:solidFill>
              </a:rPr>
              <a:t>赤色は編集できる箇所を示しています。</a:t>
            </a:r>
          </a:p>
        </p:txBody>
      </p:sp>
      <p:sp>
        <p:nvSpPr>
          <p:cNvPr id="2" name="タイトル 1"/>
          <p:cNvSpPr>
            <a:spLocks noGrp="1"/>
          </p:cNvSpPr>
          <p:nvPr>
            <p:ph type="title"/>
          </p:nvPr>
        </p:nvSpPr>
        <p:spPr/>
        <p:txBody>
          <a:bodyPr/>
          <a:lstStyle/>
          <a:p>
            <a:r>
              <a:rPr lang="en-US" altLang="ja-JP" dirty="0" smtClean="0"/>
              <a:t>3.6.2</a:t>
            </a:r>
            <a:r>
              <a:rPr lang="ja-JP" altLang="en-US" dirty="0" smtClean="0"/>
              <a:t> 既存メニューの編集：初期化</a:t>
            </a:r>
            <a:endParaRPr kumimoji="1" lang="ja-JP" altLang="en-US" dirty="0"/>
          </a:p>
        </p:txBody>
      </p:sp>
      <p:sp>
        <p:nvSpPr>
          <p:cNvPr id="48" name="テキスト ボックス 47"/>
          <p:cNvSpPr txBox="1"/>
          <p:nvPr/>
        </p:nvSpPr>
        <p:spPr>
          <a:xfrm>
            <a:off x="1281037" y="3436968"/>
            <a:ext cx="2292594" cy="707886"/>
          </a:xfrm>
          <a:prstGeom prst="rect">
            <a:avLst/>
          </a:prstGeom>
          <a:noFill/>
        </p:spPr>
        <p:txBody>
          <a:bodyPr wrap="square" rtlCol="0">
            <a:spAutoFit/>
          </a:bodyPr>
          <a:lstStyle/>
          <a:p>
            <a:pPr algn="ctr"/>
            <a:r>
              <a:rPr lang="ja-JP" altLang="en-US" sz="2000" b="1" dirty="0" smtClean="0">
                <a:solidFill>
                  <a:srgbClr val="FF0000"/>
                </a:solidFill>
                <a:effectLst>
                  <a:glow rad="63500">
                    <a:schemeClr val="bg1"/>
                  </a:glow>
                </a:effectLst>
              </a:rPr>
              <a:t>メニュー名以外は</a:t>
            </a:r>
            <a:endParaRPr lang="en-US" altLang="ja-JP" sz="2000" b="1" dirty="0" smtClean="0">
              <a:solidFill>
                <a:srgbClr val="FF0000"/>
              </a:solidFill>
              <a:effectLst>
                <a:glow rad="63500">
                  <a:schemeClr val="bg1"/>
                </a:glow>
              </a:effectLst>
            </a:endParaRPr>
          </a:p>
          <a:p>
            <a:pPr algn="ctr"/>
            <a:r>
              <a:rPr lang="ja-JP" altLang="en-US" sz="2000" b="1" dirty="0" smtClean="0">
                <a:solidFill>
                  <a:srgbClr val="FF0000"/>
                </a:solidFill>
                <a:effectLst>
                  <a:glow rad="63500">
                    <a:schemeClr val="bg1"/>
                  </a:glow>
                </a:effectLst>
              </a:rPr>
              <a:t>編集可</a:t>
            </a:r>
            <a:endParaRPr lang="en-US" altLang="ja-JP" sz="2000" b="1" dirty="0" smtClean="0">
              <a:solidFill>
                <a:srgbClr val="FF0000"/>
              </a:solidFill>
              <a:effectLst>
                <a:glow rad="63500">
                  <a:schemeClr val="bg1"/>
                </a:glow>
              </a:effectLst>
            </a:endParaRPr>
          </a:p>
        </p:txBody>
      </p:sp>
      <p:sp>
        <p:nvSpPr>
          <p:cNvPr id="24" name="楕円 23"/>
          <p:cNvSpPr/>
          <p:nvPr/>
        </p:nvSpPr>
        <p:spPr bwMode="auto">
          <a:xfrm>
            <a:off x="147083" y="6048297"/>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楕円 24"/>
          <p:cNvSpPr/>
          <p:nvPr/>
        </p:nvSpPr>
        <p:spPr bwMode="auto">
          <a:xfrm>
            <a:off x="646856" y="6061036"/>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楕円 25"/>
          <p:cNvSpPr/>
          <p:nvPr/>
        </p:nvSpPr>
        <p:spPr bwMode="auto">
          <a:xfrm>
            <a:off x="1144890" y="6053235"/>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30" name="表 29"/>
          <p:cNvGraphicFramePr>
            <a:graphicFrameLocks noGrp="1"/>
          </p:cNvGraphicFramePr>
          <p:nvPr>
            <p:extLst>
              <p:ext uri="{D42A27DB-BD31-4B8C-83A1-F6EECF244321}">
                <p14:modId xmlns:p14="http://schemas.microsoft.com/office/powerpoint/2010/main" val="2722658320"/>
              </p:ext>
            </p:extLst>
          </p:nvPr>
        </p:nvGraphicFramePr>
        <p:xfrm>
          <a:off x="5364088" y="2463597"/>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①</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「作成（編集）」ボタン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編集した内容でメニューを再作成します。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31" name="表 30"/>
          <p:cNvGraphicFramePr>
            <a:graphicFrameLocks noGrp="1"/>
          </p:cNvGraphicFramePr>
          <p:nvPr>
            <p:extLst>
              <p:ext uri="{D42A27DB-BD31-4B8C-83A1-F6EECF244321}">
                <p14:modId xmlns:p14="http://schemas.microsoft.com/office/powerpoint/2010/main" val="1023835045"/>
              </p:ext>
            </p:extLst>
          </p:nvPr>
        </p:nvGraphicFramePr>
        <p:xfrm>
          <a:off x="5364088" y="3277510"/>
          <a:ext cx="3478076" cy="84895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②</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「再読込」ボタン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編集した内容を破棄して、初期化画面の初期状態に戻ります。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32" name="表 31"/>
          <p:cNvGraphicFramePr>
            <a:graphicFrameLocks noGrp="1"/>
          </p:cNvGraphicFramePr>
          <p:nvPr>
            <p:extLst>
              <p:ext uri="{D42A27DB-BD31-4B8C-83A1-F6EECF244321}">
                <p14:modId xmlns:p14="http://schemas.microsoft.com/office/powerpoint/2010/main" val="3786136785"/>
              </p:ext>
            </p:extLst>
          </p:nvPr>
        </p:nvGraphicFramePr>
        <p:xfrm>
          <a:off x="5364088" y="4274303"/>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③</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「キャンセル」ボタン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編集した内容を破棄して、閲覧画面に戻ります。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
        <p:nvSpPr>
          <p:cNvPr id="33" name="テキスト ボックス 32"/>
          <p:cNvSpPr txBox="1"/>
          <p:nvPr/>
        </p:nvSpPr>
        <p:spPr>
          <a:xfrm>
            <a:off x="91646" y="5653834"/>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①</a:t>
            </a:r>
            <a:endParaRPr kumimoji="1" lang="ja-JP" altLang="en-US" dirty="0">
              <a:ln w="12700">
                <a:noFill/>
              </a:ln>
              <a:solidFill>
                <a:schemeClr val="accent6">
                  <a:lumMod val="75000"/>
                  <a:lumOff val="25000"/>
                </a:schemeClr>
              </a:solidFill>
              <a:effectLst>
                <a:glow rad="63500">
                  <a:schemeClr val="bg1"/>
                </a:glow>
              </a:effectLst>
            </a:endParaRPr>
          </a:p>
        </p:txBody>
      </p:sp>
      <p:sp>
        <p:nvSpPr>
          <p:cNvPr id="34" name="テキスト ボックス 33"/>
          <p:cNvSpPr txBox="1"/>
          <p:nvPr/>
        </p:nvSpPr>
        <p:spPr>
          <a:xfrm>
            <a:off x="604616" y="5643630"/>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②</a:t>
            </a:r>
            <a:endParaRPr kumimoji="1" lang="ja-JP" altLang="en-US" dirty="0">
              <a:ln w="12700">
                <a:noFill/>
              </a:ln>
              <a:solidFill>
                <a:schemeClr val="accent6">
                  <a:lumMod val="75000"/>
                  <a:lumOff val="25000"/>
                </a:schemeClr>
              </a:solidFill>
              <a:effectLst>
                <a:glow rad="63500">
                  <a:schemeClr val="bg1"/>
                </a:glow>
              </a:effectLst>
            </a:endParaRPr>
          </a:p>
        </p:txBody>
      </p:sp>
      <p:sp>
        <p:nvSpPr>
          <p:cNvPr id="35" name="テキスト ボックス 34"/>
          <p:cNvSpPr txBox="1"/>
          <p:nvPr/>
        </p:nvSpPr>
        <p:spPr>
          <a:xfrm>
            <a:off x="1106704" y="5645769"/>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③</a:t>
            </a:r>
            <a:endParaRPr kumimoji="1" lang="ja-JP" altLang="en-US" dirty="0">
              <a:ln w="12700">
                <a:noFill/>
              </a:ln>
              <a:solidFill>
                <a:schemeClr val="accent6">
                  <a:lumMod val="75000"/>
                  <a:lumOff val="25000"/>
                </a:schemeClr>
              </a:solidFill>
              <a:effectLst>
                <a:glow rad="63500">
                  <a:schemeClr val="bg1"/>
                </a:glow>
              </a:effectLst>
            </a:endParaRPr>
          </a:p>
        </p:txBody>
      </p:sp>
      <p:sp>
        <p:nvSpPr>
          <p:cNvPr id="36" name="フリーフォーム 35"/>
          <p:cNvSpPr/>
          <p:nvPr/>
        </p:nvSpPr>
        <p:spPr bwMode="auto">
          <a:xfrm>
            <a:off x="65721" y="2812590"/>
            <a:ext cx="4866319" cy="2574993"/>
          </a:xfrm>
          <a:custGeom>
            <a:avLst/>
            <a:gdLst>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529372 w 4880756"/>
              <a:gd name="connsiteY7" fmla="*/ 2609756 h 2609756"/>
              <a:gd name="connsiteX8" fmla="*/ 3529372 w 4880756"/>
              <a:gd name="connsiteY8" fmla="*/ 1692000 h 2609756"/>
              <a:gd name="connsiteX9" fmla="*/ 0 w 4880756"/>
              <a:gd name="connsiteY9" fmla="*/ 1692000 h 2609756"/>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443392 w 4880756"/>
              <a:gd name="connsiteY7" fmla="*/ 2600102 h 2609756"/>
              <a:gd name="connsiteX8" fmla="*/ 3529372 w 4880756"/>
              <a:gd name="connsiteY8" fmla="*/ 1692000 h 2609756"/>
              <a:gd name="connsiteX9" fmla="*/ 0 w 4880756"/>
              <a:gd name="connsiteY9" fmla="*/ 1692000 h 2609756"/>
              <a:gd name="connsiteX10" fmla="*/ 0 w 4880756"/>
              <a:gd name="connsiteY10" fmla="*/ 0 h 2609756"/>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443392 w 4880756"/>
              <a:gd name="connsiteY7" fmla="*/ 2600102 h 2609756"/>
              <a:gd name="connsiteX8" fmla="*/ 3424286 w 4880756"/>
              <a:gd name="connsiteY8" fmla="*/ 1711307 h 2609756"/>
              <a:gd name="connsiteX9" fmla="*/ 0 w 4880756"/>
              <a:gd name="connsiteY9" fmla="*/ 1692000 h 2609756"/>
              <a:gd name="connsiteX10" fmla="*/ 0 w 4880756"/>
              <a:gd name="connsiteY10" fmla="*/ 0 h 260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0756" h="2609756">
                <a:moveTo>
                  <a:pt x="0" y="0"/>
                </a:moveTo>
                <a:lnTo>
                  <a:pt x="3529372" y="0"/>
                </a:lnTo>
                <a:lnTo>
                  <a:pt x="4880755" y="0"/>
                </a:lnTo>
                <a:lnTo>
                  <a:pt x="4880756" y="0"/>
                </a:lnTo>
                <a:lnTo>
                  <a:pt x="4880756" y="1692000"/>
                </a:lnTo>
                <a:lnTo>
                  <a:pt x="4880755" y="1692000"/>
                </a:lnTo>
                <a:lnTo>
                  <a:pt x="4880755" y="2609756"/>
                </a:lnTo>
                <a:lnTo>
                  <a:pt x="3443392" y="2600102"/>
                </a:lnTo>
                <a:lnTo>
                  <a:pt x="3424286" y="1711307"/>
                </a:lnTo>
                <a:lnTo>
                  <a:pt x="0" y="1692000"/>
                </a:lnTo>
                <a:lnTo>
                  <a:pt x="0" y="0"/>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 name="正方形/長方形 36"/>
          <p:cNvSpPr/>
          <p:nvPr/>
        </p:nvSpPr>
        <p:spPr bwMode="auto">
          <a:xfrm>
            <a:off x="3542047" y="3396963"/>
            <a:ext cx="1351383" cy="138914"/>
          </a:xfrm>
          <a:prstGeom prst="rect">
            <a:avLst/>
          </a:prstGeom>
          <a:solidFill>
            <a:srgbClr val="FF0000">
              <a:alpha val="50000"/>
            </a:srgbClr>
          </a:solid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4188614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3550" y="2797104"/>
            <a:ext cx="5108045" cy="2857293"/>
          </a:xfrm>
          <a:prstGeom prst="rect">
            <a:avLst/>
          </a:prstGeom>
        </p:spPr>
      </p:pic>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「流用新規」</a:t>
            </a:r>
            <a:r>
              <a:rPr lang="ja-JP" altLang="en-US" sz="1600" dirty="0"/>
              <a:t>ボタンを押下すると</a:t>
            </a:r>
            <a:r>
              <a:rPr lang="ja-JP" altLang="en-US" sz="1600" dirty="0" smtClean="0"/>
              <a:t>、流用新規画面</a:t>
            </a:r>
            <a:r>
              <a:rPr lang="ja-JP" altLang="en-US" sz="1600" dirty="0"/>
              <a:t>に遷移します</a:t>
            </a:r>
            <a:r>
              <a:rPr lang="ja-JP" altLang="en-US" sz="1600" dirty="0" smtClean="0"/>
              <a:t>。</a:t>
            </a:r>
            <a:endParaRPr lang="en-US" altLang="ja-JP" sz="1600" dirty="0" smtClean="0"/>
          </a:p>
          <a:p>
            <a:pPr>
              <a:buFont typeface="Wingdings" panose="05000000000000000000" pitchFamily="2" charset="2"/>
              <a:buChar char="l"/>
            </a:pPr>
            <a:r>
              <a:rPr lang="ja-JP" altLang="en-US" sz="1600" dirty="0" smtClean="0"/>
              <a:t>閲覧画面で表示されていたメニュー定義を流用して、新規メニューが作成されます。</a:t>
            </a:r>
            <a:endParaRPr lang="en-US" altLang="ja-JP" sz="1600" dirty="0" smtClean="0"/>
          </a:p>
          <a:p>
            <a:pPr>
              <a:buFont typeface="Wingdings" panose="05000000000000000000" pitchFamily="2" charset="2"/>
              <a:buChar char="l"/>
            </a:pPr>
            <a:r>
              <a:rPr lang="ja-JP" altLang="en-US" sz="1600" dirty="0"/>
              <a:t>「メニュー名」「表示順序</a:t>
            </a:r>
            <a:r>
              <a:rPr lang="ja-JP" altLang="en-US" sz="1600" dirty="0" smtClean="0"/>
              <a:t>」が空欄になっているので、新たに入力します。「メニュー名」は既存のメニューと重複しない名称にします。</a:t>
            </a:r>
            <a:endParaRPr lang="ja-JP" altLang="en-US" sz="1600" dirty="0"/>
          </a:p>
        </p:txBody>
      </p:sp>
      <p:sp>
        <p:nvSpPr>
          <p:cNvPr id="2" name="タイトル 1"/>
          <p:cNvSpPr>
            <a:spLocks noGrp="1"/>
          </p:cNvSpPr>
          <p:nvPr>
            <p:ph type="title"/>
          </p:nvPr>
        </p:nvSpPr>
        <p:spPr/>
        <p:txBody>
          <a:bodyPr/>
          <a:lstStyle/>
          <a:p>
            <a:r>
              <a:rPr lang="en-US" altLang="ja-JP" dirty="0" smtClean="0"/>
              <a:t>3.6.3</a:t>
            </a:r>
            <a:r>
              <a:rPr lang="ja-JP" altLang="en-US" dirty="0" smtClean="0"/>
              <a:t> 既存メニューの編集：流用新規</a:t>
            </a:r>
            <a:endParaRPr kumimoji="1" lang="ja-JP" altLang="en-US" dirty="0"/>
          </a:p>
        </p:txBody>
      </p:sp>
      <p:sp>
        <p:nvSpPr>
          <p:cNvPr id="20" name="角丸四角形 19"/>
          <p:cNvSpPr/>
          <p:nvPr/>
        </p:nvSpPr>
        <p:spPr bwMode="auto">
          <a:xfrm>
            <a:off x="6357077" y="3184683"/>
            <a:ext cx="2484409" cy="1896212"/>
          </a:xfrm>
          <a:prstGeom prst="roundRect">
            <a:avLst/>
          </a:prstGeom>
          <a:noFill/>
          <a:ln w="19050">
            <a:solidFill>
              <a:srgbClr val="002060"/>
            </a:solidFill>
            <a:prstDash val="sysDot"/>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b="1" dirty="0" smtClean="0">
              <a:solidFill>
                <a:schemeClr val="accent6">
                  <a:lumMod val="75000"/>
                  <a:lumOff val="25000"/>
                </a:schemeClr>
              </a:solidFill>
              <a:latin typeface="+mn-ea"/>
            </a:endParaRPr>
          </a:p>
        </p:txBody>
      </p:sp>
      <p:sp>
        <p:nvSpPr>
          <p:cNvPr id="80" name="テキスト ボックス 79"/>
          <p:cNvSpPr txBox="1"/>
          <p:nvPr/>
        </p:nvSpPr>
        <p:spPr>
          <a:xfrm>
            <a:off x="6597154" y="3406168"/>
            <a:ext cx="1994780" cy="307777"/>
          </a:xfrm>
          <a:prstGeom prst="rect">
            <a:avLst/>
          </a:prstGeom>
          <a:noFill/>
          <a:ln w="38100">
            <a:noFill/>
          </a:ln>
        </p:spPr>
        <p:txBody>
          <a:bodyPr wrap="square" rtlCol="0">
            <a:spAutoFit/>
          </a:bodyPr>
          <a:lstStyle/>
          <a:p>
            <a:r>
              <a:rPr lang="ja-JP" altLang="en-US" sz="1400" b="1" dirty="0" smtClean="0">
                <a:solidFill>
                  <a:srgbClr val="002060"/>
                </a:solidFill>
              </a:rPr>
              <a:t>閲覧画面</a:t>
            </a:r>
            <a:endParaRPr lang="en-US" altLang="ja-JP" sz="1100" dirty="0">
              <a:solidFill>
                <a:srgbClr val="FF0000"/>
              </a:solidFill>
            </a:endParaRPr>
          </a:p>
        </p:txBody>
      </p:sp>
      <p:sp>
        <p:nvSpPr>
          <p:cNvPr id="86" name="ストライプ矢印 85"/>
          <p:cNvSpPr/>
          <p:nvPr/>
        </p:nvSpPr>
        <p:spPr bwMode="auto">
          <a:xfrm rot="10800000">
            <a:off x="5281596" y="3632151"/>
            <a:ext cx="848866" cy="906258"/>
          </a:xfrm>
          <a:prstGeom prst="stripedRightArrow">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テキスト ボックス 71"/>
          <p:cNvSpPr txBox="1"/>
          <p:nvPr/>
        </p:nvSpPr>
        <p:spPr>
          <a:xfrm>
            <a:off x="5267893" y="3940175"/>
            <a:ext cx="876274" cy="338554"/>
          </a:xfrm>
          <a:prstGeom prst="rect">
            <a:avLst/>
          </a:prstGeom>
          <a:noFill/>
        </p:spPr>
        <p:txBody>
          <a:bodyPr wrap="square" rtlCol="0">
            <a:spAutoFit/>
          </a:bodyPr>
          <a:lstStyle/>
          <a:p>
            <a:pPr algn="ctr"/>
            <a:r>
              <a:rPr kumimoji="1" lang="ja-JP" altLang="en-US" sz="1600" b="1" dirty="0" smtClean="0">
                <a:solidFill>
                  <a:schemeClr val="bg1"/>
                </a:solidFill>
              </a:rPr>
              <a:t>流用</a:t>
            </a:r>
            <a:endParaRPr kumimoji="1" lang="ja-JP" altLang="en-US" sz="1600" b="1" dirty="0">
              <a:solidFill>
                <a:schemeClr val="bg1"/>
              </a:solidFill>
            </a:endParaRPr>
          </a:p>
        </p:txBody>
      </p:sp>
      <p:pic>
        <p:nvPicPr>
          <p:cNvPr id="88" name="図 87"/>
          <p:cNvPicPr>
            <a:picLocks noChangeAspect="1"/>
          </p:cNvPicPr>
          <p:nvPr/>
        </p:nvPicPr>
        <p:blipFill>
          <a:blip r:embed="rId3"/>
          <a:stretch>
            <a:fillRect/>
          </a:stretch>
        </p:blipFill>
        <p:spPr>
          <a:xfrm>
            <a:off x="6654264" y="3694169"/>
            <a:ext cx="1937670" cy="1151128"/>
          </a:xfrm>
          <a:prstGeom prst="rect">
            <a:avLst/>
          </a:prstGeom>
        </p:spPr>
      </p:pic>
      <p:sp>
        <p:nvSpPr>
          <p:cNvPr id="22" name="テキスト ボックス 21"/>
          <p:cNvSpPr txBox="1"/>
          <p:nvPr/>
        </p:nvSpPr>
        <p:spPr>
          <a:xfrm>
            <a:off x="178534" y="2368002"/>
            <a:ext cx="4880754" cy="477054"/>
          </a:xfrm>
          <a:prstGeom prst="rect">
            <a:avLst/>
          </a:prstGeom>
          <a:noFill/>
          <a:ln w="38100">
            <a:noFill/>
          </a:ln>
        </p:spPr>
        <p:txBody>
          <a:bodyPr wrap="square" rtlCol="0">
            <a:spAutoFit/>
          </a:bodyPr>
          <a:lstStyle/>
          <a:p>
            <a:r>
              <a:rPr lang="ja-JP" altLang="en-US" sz="1400" b="1" dirty="0">
                <a:solidFill>
                  <a:srgbClr val="002060"/>
                </a:solidFill>
              </a:rPr>
              <a:t>流用</a:t>
            </a:r>
            <a:r>
              <a:rPr lang="ja-JP" altLang="en-US" sz="1400" b="1" dirty="0" smtClean="0">
                <a:solidFill>
                  <a:srgbClr val="002060"/>
                </a:solidFill>
              </a:rPr>
              <a:t>新規画面</a:t>
            </a:r>
            <a:endParaRPr lang="en-US" altLang="ja-JP" sz="1400" b="1" dirty="0" smtClean="0">
              <a:solidFill>
                <a:srgbClr val="002060"/>
              </a:solidFill>
            </a:endParaRPr>
          </a:p>
          <a:p>
            <a:r>
              <a:rPr lang="ja-JP" altLang="en-US" sz="1100" b="1" dirty="0">
                <a:solidFill>
                  <a:srgbClr val="FF0000"/>
                </a:solidFill>
              </a:rPr>
              <a:t>赤色は入力必須の箇所を示しています。</a:t>
            </a:r>
          </a:p>
        </p:txBody>
      </p:sp>
      <p:sp>
        <p:nvSpPr>
          <p:cNvPr id="31" name="テキスト ボックス 30"/>
          <p:cNvSpPr txBox="1"/>
          <p:nvPr/>
        </p:nvSpPr>
        <p:spPr>
          <a:xfrm>
            <a:off x="4163307" y="3694169"/>
            <a:ext cx="1082137" cy="338554"/>
          </a:xfrm>
          <a:prstGeom prst="rect">
            <a:avLst/>
          </a:prstGeom>
          <a:noFill/>
        </p:spPr>
        <p:txBody>
          <a:bodyPr wrap="square" rtlCol="0">
            <a:spAutoFit/>
          </a:bodyPr>
          <a:lstStyle/>
          <a:p>
            <a:pPr algn="ctr"/>
            <a:r>
              <a:rPr lang="ja-JP" altLang="en-US" sz="1600" b="1" dirty="0" smtClean="0">
                <a:solidFill>
                  <a:srgbClr val="FF0000"/>
                </a:solidFill>
                <a:effectLst>
                  <a:glow rad="127000">
                    <a:schemeClr val="bg1">
                      <a:lumMod val="95000"/>
                    </a:schemeClr>
                  </a:glow>
                </a:effectLst>
              </a:rPr>
              <a:t>表示順序</a:t>
            </a:r>
            <a:endParaRPr lang="en-US" altLang="ja-JP" sz="1600" b="1" dirty="0" smtClean="0">
              <a:solidFill>
                <a:srgbClr val="FF0000"/>
              </a:solidFill>
              <a:effectLst>
                <a:glow rad="127000">
                  <a:schemeClr val="bg1">
                    <a:lumMod val="95000"/>
                  </a:schemeClr>
                </a:glow>
              </a:effectLst>
            </a:endParaRPr>
          </a:p>
        </p:txBody>
      </p:sp>
      <p:sp>
        <p:nvSpPr>
          <p:cNvPr id="51" name="正方形/長方形 50"/>
          <p:cNvSpPr/>
          <p:nvPr/>
        </p:nvSpPr>
        <p:spPr bwMode="auto">
          <a:xfrm>
            <a:off x="4163307" y="3466684"/>
            <a:ext cx="1120442" cy="11593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2" name="直線コネクタ 51"/>
          <p:cNvCxnSpPr/>
          <p:nvPr/>
        </p:nvCxnSpPr>
        <p:spPr bwMode="auto">
          <a:xfrm flipH="1">
            <a:off x="4163307" y="3138224"/>
            <a:ext cx="136157" cy="100379"/>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flipH="1" flipV="1">
            <a:off x="4272919" y="3560056"/>
            <a:ext cx="120355" cy="15190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8" name="テキスト ボックス 17"/>
          <p:cNvSpPr txBox="1"/>
          <p:nvPr/>
        </p:nvSpPr>
        <p:spPr>
          <a:xfrm>
            <a:off x="173550" y="5654397"/>
            <a:ext cx="4758490" cy="830997"/>
          </a:xfrm>
          <a:prstGeom prst="rect">
            <a:avLst/>
          </a:prstGeom>
          <a:noFill/>
        </p:spPr>
        <p:txBody>
          <a:bodyPr wrap="square" rtlCol="0">
            <a:spAutoFit/>
          </a:bodyPr>
          <a:lstStyle/>
          <a:p>
            <a:r>
              <a:rPr lang="ja-JP" altLang="en-US" sz="1600" b="1" dirty="0" smtClean="0">
                <a:solidFill>
                  <a:srgbClr val="FF0000"/>
                </a:solidFill>
                <a:effectLst>
                  <a:glow rad="127000">
                    <a:schemeClr val="bg1"/>
                  </a:glow>
                </a:effectLst>
              </a:rPr>
              <a:t>複製して「メニュー名」「表示順序」のみ空欄の状態で新規メニューが作成されます。</a:t>
            </a:r>
            <a:endParaRPr lang="en-US" altLang="ja-JP" sz="1600" b="1" dirty="0" smtClean="0">
              <a:solidFill>
                <a:srgbClr val="FF0000"/>
              </a:solidFill>
              <a:effectLst>
                <a:glow rad="127000">
                  <a:schemeClr val="bg1"/>
                </a:glow>
              </a:effectLst>
            </a:endParaRPr>
          </a:p>
          <a:p>
            <a:r>
              <a:rPr lang="ja-JP" altLang="en-US" sz="1600" b="1" dirty="0" smtClean="0">
                <a:solidFill>
                  <a:srgbClr val="FF0000"/>
                </a:solidFill>
                <a:effectLst>
                  <a:glow rad="127000">
                    <a:schemeClr val="bg1"/>
                  </a:glow>
                </a:effectLst>
              </a:rPr>
              <a:t>すべての欄が編集可能です。</a:t>
            </a:r>
            <a:endParaRPr lang="en-US" altLang="ja-JP" sz="1600" b="1" dirty="0" smtClean="0">
              <a:solidFill>
                <a:srgbClr val="FF0000"/>
              </a:solidFill>
              <a:effectLst>
                <a:glow rad="127000">
                  <a:schemeClr val="bg1"/>
                </a:glow>
              </a:effectLst>
            </a:endParaRPr>
          </a:p>
        </p:txBody>
      </p:sp>
      <p:sp>
        <p:nvSpPr>
          <p:cNvPr id="24" name="テキスト ボックス 23"/>
          <p:cNvSpPr txBox="1"/>
          <p:nvPr/>
        </p:nvSpPr>
        <p:spPr>
          <a:xfrm>
            <a:off x="2492318" y="3316892"/>
            <a:ext cx="1146692" cy="707886"/>
          </a:xfrm>
          <a:prstGeom prst="rect">
            <a:avLst/>
          </a:prstGeom>
          <a:noFill/>
        </p:spPr>
        <p:txBody>
          <a:bodyPr wrap="square" rtlCol="0">
            <a:spAutoFit/>
          </a:bodyPr>
          <a:lstStyle/>
          <a:p>
            <a:pPr algn="ctr"/>
            <a:r>
              <a:rPr lang="ja-JP" altLang="en-US" sz="2000" b="1" dirty="0" smtClean="0">
                <a:solidFill>
                  <a:srgbClr val="FF0000"/>
                </a:solidFill>
                <a:effectLst>
                  <a:glow rad="63500">
                    <a:schemeClr val="bg1"/>
                  </a:glow>
                </a:effectLst>
              </a:rPr>
              <a:t>すべて</a:t>
            </a:r>
            <a:endParaRPr lang="en-US" altLang="ja-JP" sz="2000" b="1" dirty="0" smtClean="0">
              <a:solidFill>
                <a:srgbClr val="FF0000"/>
              </a:solidFill>
              <a:effectLst>
                <a:glow rad="63500">
                  <a:schemeClr val="bg1"/>
                </a:glow>
              </a:effectLst>
            </a:endParaRPr>
          </a:p>
          <a:p>
            <a:pPr algn="ctr"/>
            <a:r>
              <a:rPr lang="ja-JP" altLang="en-US" sz="2000" b="1" dirty="0" smtClean="0">
                <a:solidFill>
                  <a:srgbClr val="FF0000"/>
                </a:solidFill>
                <a:effectLst>
                  <a:glow rad="63500">
                    <a:schemeClr val="bg1"/>
                  </a:glow>
                </a:effectLst>
              </a:rPr>
              <a:t>編集可</a:t>
            </a:r>
            <a:endParaRPr lang="en-US" altLang="ja-JP" sz="2000" b="1" dirty="0" smtClean="0">
              <a:solidFill>
                <a:srgbClr val="FF0000"/>
              </a:solidFill>
              <a:effectLst>
                <a:glow rad="63500">
                  <a:schemeClr val="bg1"/>
                </a:glow>
              </a:effectLst>
            </a:endParaRPr>
          </a:p>
        </p:txBody>
      </p:sp>
      <p:sp>
        <p:nvSpPr>
          <p:cNvPr id="23" name="フリーフォーム 22"/>
          <p:cNvSpPr/>
          <p:nvPr/>
        </p:nvSpPr>
        <p:spPr bwMode="auto">
          <a:xfrm>
            <a:off x="204602" y="2800494"/>
            <a:ext cx="5081301" cy="2821697"/>
          </a:xfrm>
          <a:custGeom>
            <a:avLst/>
            <a:gdLst>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529372 w 4880756"/>
              <a:gd name="connsiteY7" fmla="*/ 2609756 h 2609756"/>
              <a:gd name="connsiteX8" fmla="*/ 3529372 w 4880756"/>
              <a:gd name="connsiteY8" fmla="*/ 1692000 h 2609756"/>
              <a:gd name="connsiteX9" fmla="*/ 0 w 4880756"/>
              <a:gd name="connsiteY9" fmla="*/ 1692000 h 2609756"/>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529372 w 4880756"/>
              <a:gd name="connsiteY7" fmla="*/ 2609756 h 2609756"/>
              <a:gd name="connsiteX8" fmla="*/ 3794695 w 4880756"/>
              <a:gd name="connsiteY8" fmla="*/ 1639143 h 2609756"/>
              <a:gd name="connsiteX9" fmla="*/ 0 w 4880756"/>
              <a:gd name="connsiteY9" fmla="*/ 1692000 h 2609756"/>
              <a:gd name="connsiteX10" fmla="*/ 0 w 4880756"/>
              <a:gd name="connsiteY10" fmla="*/ 0 h 2609756"/>
              <a:gd name="connsiteX0" fmla="*/ 0 w 4880756"/>
              <a:gd name="connsiteY0" fmla="*/ 0 h 2644994"/>
              <a:gd name="connsiteX1" fmla="*/ 3529372 w 4880756"/>
              <a:gd name="connsiteY1" fmla="*/ 0 h 2644994"/>
              <a:gd name="connsiteX2" fmla="*/ 4880755 w 4880756"/>
              <a:gd name="connsiteY2" fmla="*/ 0 h 2644994"/>
              <a:gd name="connsiteX3" fmla="*/ 4880756 w 4880756"/>
              <a:gd name="connsiteY3" fmla="*/ 0 h 2644994"/>
              <a:gd name="connsiteX4" fmla="*/ 4880756 w 4880756"/>
              <a:gd name="connsiteY4" fmla="*/ 1692000 h 2644994"/>
              <a:gd name="connsiteX5" fmla="*/ 4880755 w 4880756"/>
              <a:gd name="connsiteY5" fmla="*/ 1692000 h 2644994"/>
              <a:gd name="connsiteX6" fmla="*/ 4880755 w 4880756"/>
              <a:gd name="connsiteY6" fmla="*/ 2609756 h 2644994"/>
              <a:gd name="connsiteX7" fmla="*/ 3767248 w 4880756"/>
              <a:gd name="connsiteY7" fmla="*/ 2644994 h 2644994"/>
              <a:gd name="connsiteX8" fmla="*/ 3794695 w 4880756"/>
              <a:gd name="connsiteY8" fmla="*/ 1639143 h 2644994"/>
              <a:gd name="connsiteX9" fmla="*/ 0 w 4880756"/>
              <a:gd name="connsiteY9" fmla="*/ 1692000 h 2644994"/>
              <a:gd name="connsiteX10" fmla="*/ 0 w 4880756"/>
              <a:gd name="connsiteY10" fmla="*/ 0 h 2644994"/>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776397 w 4880756"/>
              <a:gd name="connsiteY7" fmla="*/ 2609756 h 2609756"/>
              <a:gd name="connsiteX8" fmla="*/ 3794695 w 4880756"/>
              <a:gd name="connsiteY8" fmla="*/ 1639143 h 2609756"/>
              <a:gd name="connsiteX9" fmla="*/ 0 w 4880756"/>
              <a:gd name="connsiteY9" fmla="*/ 1692000 h 2609756"/>
              <a:gd name="connsiteX10" fmla="*/ 0 w 4880756"/>
              <a:gd name="connsiteY10" fmla="*/ 0 h 260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0756" h="2609756">
                <a:moveTo>
                  <a:pt x="0" y="0"/>
                </a:moveTo>
                <a:lnTo>
                  <a:pt x="3529372" y="0"/>
                </a:lnTo>
                <a:lnTo>
                  <a:pt x="4880755" y="0"/>
                </a:lnTo>
                <a:lnTo>
                  <a:pt x="4880756" y="0"/>
                </a:lnTo>
                <a:lnTo>
                  <a:pt x="4880756" y="1692000"/>
                </a:lnTo>
                <a:lnTo>
                  <a:pt x="4880755" y="1692000"/>
                </a:lnTo>
                <a:lnTo>
                  <a:pt x="4880755" y="2609756"/>
                </a:lnTo>
                <a:lnTo>
                  <a:pt x="3776397" y="2609756"/>
                </a:lnTo>
                <a:lnTo>
                  <a:pt x="3794695" y="1639143"/>
                </a:lnTo>
                <a:lnTo>
                  <a:pt x="0" y="1692000"/>
                </a:lnTo>
                <a:lnTo>
                  <a:pt x="0" y="0"/>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 name="テキスト ボックス 26"/>
          <p:cNvSpPr txBox="1"/>
          <p:nvPr/>
        </p:nvSpPr>
        <p:spPr>
          <a:xfrm>
            <a:off x="3970090" y="2874618"/>
            <a:ext cx="1202846" cy="338554"/>
          </a:xfrm>
          <a:prstGeom prst="rect">
            <a:avLst/>
          </a:prstGeom>
          <a:noFill/>
        </p:spPr>
        <p:txBody>
          <a:bodyPr wrap="square" rtlCol="0">
            <a:spAutoFit/>
          </a:bodyPr>
          <a:lstStyle/>
          <a:p>
            <a:pPr algn="ctr"/>
            <a:r>
              <a:rPr lang="ja-JP" altLang="en-US" sz="1600" b="1" dirty="0" smtClean="0">
                <a:solidFill>
                  <a:srgbClr val="FF0000"/>
                </a:solidFill>
                <a:effectLst>
                  <a:glow rad="127000">
                    <a:schemeClr val="bg1"/>
                  </a:glow>
                </a:effectLst>
              </a:rPr>
              <a:t>メニュー名</a:t>
            </a:r>
            <a:endParaRPr lang="en-US" altLang="ja-JP" sz="1600" b="1" dirty="0" smtClean="0">
              <a:solidFill>
                <a:srgbClr val="FF0000"/>
              </a:solidFill>
              <a:effectLst>
                <a:glow rad="127000">
                  <a:schemeClr val="bg1"/>
                </a:glow>
              </a:effectLst>
            </a:endParaRPr>
          </a:p>
        </p:txBody>
      </p:sp>
      <p:sp>
        <p:nvSpPr>
          <p:cNvPr id="17" name="正方形/長方形 16"/>
          <p:cNvSpPr/>
          <p:nvPr/>
        </p:nvSpPr>
        <p:spPr bwMode="auto">
          <a:xfrm>
            <a:off x="4135060" y="3231069"/>
            <a:ext cx="1132833" cy="11908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794076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3.6.4</a:t>
            </a:r>
            <a:r>
              <a:rPr lang="ja-JP" altLang="en-US" dirty="0" smtClean="0"/>
              <a:t> 既存メニューの編集：メニュー作成履歴</a:t>
            </a:r>
            <a:endParaRPr kumimoji="1" lang="ja-JP" altLang="en-US" dirty="0"/>
          </a:p>
        </p:txBody>
      </p:sp>
      <p:sp>
        <p:nvSpPr>
          <p:cNvPr id="11" name="テキスト ボックス 10"/>
          <p:cNvSpPr txBox="1"/>
          <p:nvPr/>
        </p:nvSpPr>
        <p:spPr>
          <a:xfrm>
            <a:off x="178534" y="2368002"/>
            <a:ext cx="4880754" cy="307777"/>
          </a:xfrm>
          <a:prstGeom prst="rect">
            <a:avLst/>
          </a:prstGeom>
          <a:noFill/>
          <a:ln w="38100">
            <a:noFill/>
          </a:ln>
        </p:spPr>
        <p:txBody>
          <a:bodyPr wrap="square" rtlCol="0">
            <a:spAutoFit/>
          </a:bodyPr>
          <a:lstStyle/>
          <a:p>
            <a:r>
              <a:rPr lang="ja-JP" altLang="en-US" sz="1400" b="1" dirty="0">
                <a:solidFill>
                  <a:srgbClr val="002060"/>
                </a:solidFill>
              </a:rPr>
              <a:t>「メニュー作成履歴</a:t>
            </a:r>
            <a:r>
              <a:rPr lang="ja-JP" altLang="en-US" sz="1400" b="1" dirty="0" smtClean="0">
                <a:solidFill>
                  <a:srgbClr val="002060"/>
                </a:solidFill>
              </a:rPr>
              <a:t>」メニュー</a:t>
            </a:r>
            <a:endParaRPr lang="en-US" altLang="ja-JP" sz="1400" b="1" dirty="0">
              <a:solidFill>
                <a:srgbClr val="002060"/>
              </a:solidFill>
            </a:endParaRPr>
          </a:p>
        </p:txBody>
      </p:sp>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a:t>
            </a:r>
            <a:r>
              <a:rPr lang="ja-JP" altLang="en-US" sz="1600" dirty="0"/>
              <a:t>メニュー作成履歴</a:t>
            </a:r>
            <a:r>
              <a:rPr lang="ja-JP" altLang="en-US" sz="1600" dirty="0" smtClean="0"/>
              <a:t>」</a:t>
            </a:r>
            <a:r>
              <a:rPr lang="ja-JP" altLang="en-US" sz="1600" dirty="0"/>
              <a:t>ボタンを押下すると</a:t>
            </a:r>
            <a:r>
              <a:rPr lang="ja-JP" altLang="en-US" sz="1600" dirty="0" smtClean="0"/>
              <a:t>、</a:t>
            </a:r>
            <a:r>
              <a:rPr lang="ja-JP" altLang="en-US" sz="1600" dirty="0"/>
              <a:t> 「メニュー作成履歴」</a:t>
            </a:r>
            <a:r>
              <a:rPr lang="ja-JP" altLang="en-US" sz="1600" dirty="0" smtClean="0"/>
              <a:t>メニューに遷移</a:t>
            </a:r>
            <a:r>
              <a:rPr lang="ja-JP" altLang="en-US" sz="1600" dirty="0"/>
              <a:t>します。</a:t>
            </a:r>
            <a:endParaRPr lang="en-US" altLang="ja-JP" sz="1600" dirty="0"/>
          </a:p>
          <a:p>
            <a:pPr>
              <a:buFont typeface="Wingdings" panose="05000000000000000000" pitchFamily="2" charset="2"/>
              <a:buChar char="l"/>
            </a:pPr>
            <a:r>
              <a:rPr lang="ja-JP" altLang="en-US" sz="1600" dirty="0"/>
              <a:t>作成</a:t>
            </a:r>
            <a:r>
              <a:rPr lang="ja-JP" altLang="en-US" sz="1600" dirty="0" smtClean="0"/>
              <a:t>したメニュー</a:t>
            </a:r>
            <a:r>
              <a:rPr lang="ja-JP" altLang="en-US" sz="1600" dirty="0"/>
              <a:t>のみソートされた状態</a:t>
            </a:r>
            <a:r>
              <a:rPr lang="ja-JP" altLang="en-US" sz="1600" dirty="0" smtClean="0"/>
              <a:t>で、「一覧」が表示されます。</a:t>
            </a:r>
            <a:endParaRPr lang="en-US" altLang="ja-JP" sz="1600" dirty="0" smtClean="0"/>
          </a:p>
        </p:txBody>
      </p:sp>
      <p:grpSp>
        <p:nvGrpSpPr>
          <p:cNvPr id="15" name="グループ化 14"/>
          <p:cNvGrpSpPr/>
          <p:nvPr/>
        </p:nvGrpSpPr>
        <p:grpSpPr>
          <a:xfrm>
            <a:off x="173550" y="2675780"/>
            <a:ext cx="5996933" cy="2730218"/>
            <a:chOff x="173550" y="2675779"/>
            <a:chExt cx="6733089" cy="3065367"/>
          </a:xfrm>
        </p:grpSpPr>
        <p:pic>
          <p:nvPicPr>
            <p:cNvPr id="16" name="図 15"/>
            <p:cNvPicPr>
              <a:picLocks noChangeAspect="1"/>
            </p:cNvPicPr>
            <p:nvPr/>
          </p:nvPicPr>
          <p:blipFill>
            <a:blip r:embed="rId2"/>
            <a:stretch>
              <a:fillRect/>
            </a:stretch>
          </p:blipFill>
          <p:spPr>
            <a:xfrm>
              <a:off x="1253670" y="2675779"/>
              <a:ext cx="5652969" cy="3064453"/>
            </a:xfrm>
            <a:prstGeom prst="rect">
              <a:avLst/>
            </a:prstGeom>
          </p:spPr>
        </p:pic>
        <p:pic>
          <p:nvPicPr>
            <p:cNvPr id="17" name="図 16"/>
            <p:cNvPicPr>
              <a:picLocks noChangeAspect="1"/>
            </p:cNvPicPr>
            <p:nvPr/>
          </p:nvPicPr>
          <p:blipFill>
            <a:blip r:embed="rId3"/>
            <a:stretch>
              <a:fillRect/>
            </a:stretch>
          </p:blipFill>
          <p:spPr>
            <a:xfrm>
              <a:off x="173550" y="2675779"/>
              <a:ext cx="1080120" cy="3065367"/>
            </a:xfrm>
            <a:prstGeom prst="rect">
              <a:avLst/>
            </a:prstGeom>
          </p:spPr>
        </p:pic>
      </p:grpSp>
      <p:sp>
        <p:nvSpPr>
          <p:cNvPr id="9" name="正方形/長方形 8"/>
          <p:cNvSpPr/>
          <p:nvPr/>
        </p:nvSpPr>
        <p:spPr bwMode="auto">
          <a:xfrm flipV="1">
            <a:off x="166403" y="3773854"/>
            <a:ext cx="969173" cy="23120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テキスト ボックス 9"/>
          <p:cNvSpPr txBox="1"/>
          <p:nvPr/>
        </p:nvSpPr>
        <p:spPr>
          <a:xfrm>
            <a:off x="2843808" y="4971764"/>
            <a:ext cx="3869288" cy="338554"/>
          </a:xfrm>
          <a:prstGeom prst="rect">
            <a:avLst/>
          </a:prstGeom>
          <a:noFill/>
        </p:spPr>
        <p:txBody>
          <a:bodyPr wrap="square" rtlCol="0">
            <a:spAutoFit/>
          </a:bodyPr>
          <a:lstStyle/>
          <a:p>
            <a:r>
              <a:rPr lang="ja-JP" altLang="en-US" sz="1600" b="1" dirty="0" smtClean="0">
                <a:solidFill>
                  <a:srgbClr val="FF0000"/>
                </a:solidFill>
              </a:rPr>
              <a:t>作成したメニューのみ表示される</a:t>
            </a:r>
            <a:endParaRPr lang="en-US" altLang="ja-JP" sz="1600" b="1" dirty="0" smtClean="0">
              <a:solidFill>
                <a:srgbClr val="FF0000"/>
              </a:solidFill>
            </a:endParaRPr>
          </a:p>
        </p:txBody>
      </p:sp>
      <p:cxnSp>
        <p:nvCxnSpPr>
          <p:cNvPr id="14" name="直線コネクタ 13"/>
          <p:cNvCxnSpPr/>
          <p:nvPr/>
        </p:nvCxnSpPr>
        <p:spPr bwMode="auto">
          <a:xfrm>
            <a:off x="2638874" y="4860397"/>
            <a:ext cx="204934" cy="26586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4" name="図 3"/>
          <p:cNvPicPr>
            <a:picLocks noChangeAspect="1"/>
          </p:cNvPicPr>
          <p:nvPr/>
        </p:nvPicPr>
        <p:blipFill>
          <a:blip r:embed="rId4"/>
          <a:stretch>
            <a:fillRect/>
          </a:stretch>
        </p:blipFill>
        <p:spPr>
          <a:xfrm>
            <a:off x="1227411" y="4711879"/>
            <a:ext cx="4568725" cy="122014"/>
          </a:xfrm>
          <a:prstGeom prst="rect">
            <a:avLst/>
          </a:prstGeom>
        </p:spPr>
      </p:pic>
      <p:sp>
        <p:nvSpPr>
          <p:cNvPr id="7" name="正方形/長方形 6"/>
          <p:cNvSpPr/>
          <p:nvPr/>
        </p:nvSpPr>
        <p:spPr bwMode="auto">
          <a:xfrm flipV="1">
            <a:off x="1227411" y="4703258"/>
            <a:ext cx="4568725" cy="144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230222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376834" y="943187"/>
            <a:ext cx="2589427" cy="4618519"/>
          </a:xfrm>
          <a:prstGeom prst="rect">
            <a:avLst/>
          </a:prstGeom>
        </p:spPr>
      </p:pic>
      <p:sp>
        <p:nvSpPr>
          <p:cNvPr id="53" name="正方形/長方形 52"/>
          <p:cNvSpPr/>
          <p:nvPr/>
        </p:nvSpPr>
        <p:spPr bwMode="auto">
          <a:xfrm>
            <a:off x="376833" y="2420888"/>
            <a:ext cx="2589428" cy="21602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テキスト ボックス 58"/>
          <p:cNvSpPr txBox="1"/>
          <p:nvPr/>
        </p:nvSpPr>
        <p:spPr>
          <a:xfrm>
            <a:off x="3308445" y="943187"/>
            <a:ext cx="5440017" cy="1061829"/>
          </a:xfrm>
          <a:prstGeom prst="rect">
            <a:avLst/>
          </a:prstGeom>
          <a:noFill/>
        </p:spPr>
        <p:txBody>
          <a:bodyPr wrap="square" rtlCol="0">
            <a:spAutoFit/>
          </a:bodyPr>
          <a:lstStyle/>
          <a:p>
            <a:pPr marL="285750" indent="-285750">
              <a:buClr>
                <a:schemeClr val="accent6"/>
              </a:buClr>
              <a:buFont typeface="Wingdings" panose="05000000000000000000" pitchFamily="2" charset="2"/>
              <a:buChar char="l"/>
            </a:pPr>
            <a:r>
              <a:rPr lang="ja-JP" altLang="en-US" sz="1600" b="1" dirty="0" smtClean="0">
                <a:solidFill>
                  <a:srgbClr val="FF0000"/>
                </a:solidFill>
              </a:rPr>
              <a:t>ホストグループ利用</a:t>
            </a:r>
            <a:endParaRPr lang="en-US" altLang="ja-JP" sz="1600" b="1" dirty="0" smtClean="0">
              <a:solidFill>
                <a:srgbClr val="FF0000"/>
              </a:solidFill>
            </a:endParaRPr>
          </a:p>
          <a:p>
            <a:pPr>
              <a:buClr>
                <a:schemeClr val="accent6"/>
              </a:buClr>
            </a:pPr>
            <a:r>
              <a:rPr lang="ja-JP" altLang="en-US" sz="1400" dirty="0" smtClean="0"/>
              <a:t>ホストグループ</a:t>
            </a:r>
            <a:r>
              <a:rPr lang="ja-JP" altLang="en-US" sz="1400" dirty="0"/>
              <a:t>に対してパラメータシートを適用する場合</a:t>
            </a:r>
            <a:r>
              <a:rPr lang="ja-JP" altLang="en-US" sz="1400" dirty="0" smtClean="0"/>
              <a:t>、チェックボックス</a:t>
            </a:r>
            <a:r>
              <a:rPr lang="ja-JP" altLang="en-US" sz="1400" dirty="0"/>
              <a:t>にチェックを入れます</a:t>
            </a:r>
            <a:r>
              <a:rPr lang="ja-JP" altLang="en-US" sz="1400" dirty="0" smtClean="0"/>
              <a:t>。</a:t>
            </a:r>
            <a:endParaRPr lang="en-US" altLang="ja-JP" sz="1400" dirty="0" smtClean="0"/>
          </a:p>
          <a:p>
            <a:pPr>
              <a:buClr>
                <a:schemeClr val="accent6"/>
              </a:buClr>
            </a:pPr>
            <a:endParaRPr lang="en-US" altLang="ja-JP" sz="700" dirty="0"/>
          </a:p>
          <a:p>
            <a:pPr>
              <a:buClr>
                <a:schemeClr val="accent6"/>
              </a:buClr>
            </a:pPr>
            <a:r>
              <a:rPr lang="ja-JP" altLang="en-US" sz="1200" dirty="0" smtClean="0"/>
              <a:t>（詳細は</a:t>
            </a:r>
            <a:r>
              <a:rPr lang="ja-JP" altLang="en-US" sz="1200" dirty="0"/>
              <a:t>本書</a:t>
            </a:r>
            <a:r>
              <a:rPr lang="en-US" altLang="ja-JP" sz="1200" dirty="0" smtClean="0">
                <a:hlinkClick r:id="rId3" action="ppaction://hlinksldjump"/>
              </a:rPr>
              <a:t>『3.10 </a:t>
            </a:r>
            <a:r>
              <a:rPr lang="ja-JP" altLang="en-US" sz="1200" dirty="0">
                <a:hlinkClick r:id="rId3" action="ppaction://hlinksldjump"/>
              </a:rPr>
              <a:t>ホストグループ利用</a:t>
            </a:r>
            <a:r>
              <a:rPr lang="en-US" altLang="ja-JP" sz="1200" dirty="0" smtClean="0">
                <a:hlinkClick r:id="rId3" action="ppaction://hlinksldjump"/>
              </a:rPr>
              <a:t>』</a:t>
            </a:r>
            <a:r>
              <a:rPr lang="ja-JP" altLang="en-US" sz="1200" dirty="0"/>
              <a:t>参照） </a:t>
            </a:r>
            <a:endParaRPr lang="en-US" altLang="ja-JP" sz="1200" dirty="0"/>
          </a:p>
        </p:txBody>
      </p:sp>
      <p:cxnSp>
        <p:nvCxnSpPr>
          <p:cNvPr id="63" name="直線コネクタ 62"/>
          <p:cNvCxnSpPr>
            <a:stCxn id="53" idx="3"/>
            <a:endCxn id="59" idx="1"/>
          </p:cNvCxnSpPr>
          <p:nvPr/>
        </p:nvCxnSpPr>
        <p:spPr bwMode="auto">
          <a:xfrm flipV="1">
            <a:off x="2966261" y="1474102"/>
            <a:ext cx="342184" cy="1054798"/>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 name="コンテンツ プレースホルダー 2"/>
          <p:cNvSpPr txBox="1">
            <a:spLocks/>
          </p:cNvSpPr>
          <p:nvPr/>
        </p:nvSpPr>
        <p:spPr bwMode="gray">
          <a:xfrm>
            <a:off x="120262" y="739285"/>
            <a:ext cx="8628201" cy="581773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endParaRPr lang="en-US" altLang="ja-JP" sz="1600" kern="0" dirty="0" smtClean="0"/>
          </a:p>
        </p:txBody>
      </p:sp>
      <p:sp>
        <p:nvSpPr>
          <p:cNvPr id="18" name="コンテンツ プレースホルダー 2"/>
          <p:cNvSpPr txBox="1">
            <a:spLocks/>
          </p:cNvSpPr>
          <p:nvPr/>
        </p:nvSpPr>
        <p:spPr bwMode="gray">
          <a:xfrm>
            <a:off x="3414565" y="5595911"/>
            <a:ext cx="4916490" cy="672119"/>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buNone/>
            </a:pPr>
            <a:r>
              <a:rPr lang="en-US" altLang="ja-JP" sz="1050" kern="0" dirty="0" smtClean="0">
                <a:solidFill>
                  <a:srgbClr val="002060"/>
                </a:solidFill>
              </a:rPr>
              <a:t>※</a:t>
            </a:r>
            <a:r>
              <a:rPr lang="ja-JP" altLang="en-US" sz="1050" kern="0" dirty="0" smtClean="0">
                <a:solidFill>
                  <a:srgbClr val="002060"/>
                </a:solidFill>
              </a:rPr>
              <a:t> 上記のパラメータシートでは「縦メニュー利用」は使用しないものとしています（ 「縦メニュー利用」については</a:t>
            </a:r>
            <a:r>
              <a:rPr lang="en-US" altLang="ja-JP" sz="1050" dirty="0" smtClean="0">
                <a:solidFill>
                  <a:srgbClr val="002060"/>
                </a:solidFill>
                <a:hlinkClick r:id="rId4"/>
              </a:rPr>
              <a:t>『Exastro-ITA_</a:t>
            </a:r>
            <a:r>
              <a:rPr lang="ja-JP" altLang="en-US" sz="1050" dirty="0" smtClean="0">
                <a:solidFill>
                  <a:srgbClr val="002060"/>
                </a:solidFill>
                <a:hlinkClick r:id="rId4"/>
              </a:rPr>
              <a:t>利用手順マニュアル</a:t>
            </a:r>
            <a:r>
              <a:rPr lang="en-US" altLang="ja-JP" sz="1050" dirty="0" smtClean="0">
                <a:solidFill>
                  <a:srgbClr val="002060"/>
                </a:solidFill>
                <a:hlinkClick r:id="rId4"/>
              </a:rPr>
              <a:t>_</a:t>
            </a:r>
            <a:r>
              <a:rPr lang="ja-JP" altLang="en-US" sz="1050" dirty="0" smtClean="0">
                <a:solidFill>
                  <a:srgbClr val="002060"/>
                </a:solidFill>
                <a:hlinkClick r:id="rId4"/>
              </a:rPr>
              <a:t>メニュー作成機能</a:t>
            </a:r>
            <a:r>
              <a:rPr lang="en-US" altLang="ja-JP" sz="1050" dirty="0" smtClean="0">
                <a:solidFill>
                  <a:srgbClr val="002060"/>
                </a:solidFill>
                <a:hlinkClick r:id="rId4"/>
              </a:rPr>
              <a:t>』</a:t>
            </a:r>
            <a:r>
              <a:rPr lang="ja-JP" altLang="en-US" sz="1050" dirty="0" smtClean="0">
                <a:solidFill>
                  <a:srgbClr val="002060"/>
                </a:solidFill>
              </a:rPr>
              <a:t>参照</a:t>
            </a:r>
            <a:r>
              <a:rPr lang="ja-JP" altLang="en-US" sz="1050" kern="0" dirty="0" smtClean="0">
                <a:solidFill>
                  <a:srgbClr val="002060"/>
                </a:solidFill>
              </a:rPr>
              <a:t>）。</a:t>
            </a:r>
            <a:endParaRPr lang="en-US" altLang="ja-JP" sz="1050" kern="0" dirty="0">
              <a:solidFill>
                <a:srgbClr val="002060"/>
              </a:solidFill>
            </a:endParaRPr>
          </a:p>
        </p:txBody>
      </p:sp>
      <p:sp>
        <p:nvSpPr>
          <p:cNvPr id="65" name="テキスト ボックス 64"/>
          <p:cNvSpPr txBox="1"/>
          <p:nvPr/>
        </p:nvSpPr>
        <p:spPr>
          <a:xfrm>
            <a:off x="3308446" y="2348880"/>
            <a:ext cx="5440016" cy="3477875"/>
          </a:xfrm>
          <a:prstGeom prst="rect">
            <a:avLst/>
          </a:prstGeom>
          <a:noFill/>
        </p:spPr>
        <p:txBody>
          <a:bodyPr wrap="square" rtlCol="0">
            <a:spAutoFit/>
          </a:bodyPr>
          <a:lstStyle/>
          <a:p>
            <a:pPr marL="285750" indent="-285750">
              <a:buClr>
                <a:schemeClr val="accent6"/>
              </a:buClr>
              <a:buFont typeface="Wingdings" panose="05000000000000000000" pitchFamily="2" charset="2"/>
              <a:buChar char="l"/>
            </a:pPr>
            <a:r>
              <a:rPr lang="ja-JP" altLang="en-US" sz="1600" b="1" dirty="0" smtClean="0">
                <a:solidFill>
                  <a:srgbClr val="FF0000"/>
                </a:solidFill>
              </a:rPr>
              <a:t>対象メニューグループ</a:t>
            </a:r>
            <a:endParaRPr lang="en-US" altLang="ja-JP" sz="1600" b="1" dirty="0" smtClean="0">
              <a:solidFill>
                <a:srgbClr val="FF0000"/>
              </a:solidFill>
            </a:endParaRPr>
          </a:p>
          <a:p>
            <a:pPr>
              <a:buClr>
                <a:schemeClr val="accent6"/>
              </a:buClr>
            </a:pPr>
            <a:r>
              <a:rPr lang="ja-JP" altLang="en-US" sz="1400" dirty="0" smtClean="0"/>
              <a:t>このメニューが所属するメニューグループを選択します。</a:t>
            </a:r>
            <a:endParaRPr lang="en-US" altLang="ja-JP" sz="1400" dirty="0"/>
          </a:p>
          <a:p>
            <a:pPr>
              <a:buClr>
                <a:schemeClr val="accent6"/>
              </a:buClr>
            </a:pPr>
            <a:r>
              <a:rPr lang="ja-JP" altLang="en-US" sz="1400" dirty="0" smtClean="0"/>
              <a:t>デフォルトでは下表のメニューグループが選択されています。</a:t>
            </a:r>
            <a:endParaRPr lang="en-US" altLang="ja-JP" sz="1400" dirty="0" smtClean="0"/>
          </a:p>
          <a:p>
            <a:pPr>
              <a:buClr>
                <a:schemeClr val="accent6"/>
              </a:buClr>
            </a:pPr>
            <a:endParaRPr lang="en-US" altLang="ja-JP" sz="600" dirty="0" smtClean="0"/>
          </a:p>
          <a:p>
            <a:pPr>
              <a:buClr>
                <a:schemeClr val="accent6"/>
              </a:buClr>
            </a:pPr>
            <a:r>
              <a:rPr lang="ja-JP" altLang="en-US" sz="1200" dirty="0" smtClean="0"/>
              <a:t>（「入力用」「代入値自動登録用」「参照用」メニューグループについては本書</a:t>
            </a:r>
            <a:r>
              <a:rPr lang="en-US" altLang="ja-JP" sz="1200" dirty="0" smtClean="0">
                <a:hlinkClick r:id="rId5" action="ppaction://hlinksldjump"/>
              </a:rPr>
              <a:t>『3.8</a:t>
            </a:r>
            <a:r>
              <a:rPr lang="ja-JP" altLang="en-US" sz="1200" dirty="0" smtClean="0">
                <a:hlinkClick r:id="rId5" action="ppaction://hlinksldjump"/>
              </a:rPr>
              <a:t> パラメータシート</a:t>
            </a:r>
            <a:r>
              <a:rPr lang="ja-JP" altLang="en-US" sz="1200" dirty="0">
                <a:hlinkClick r:id="rId5" action="ppaction://hlinksldjump"/>
              </a:rPr>
              <a:t>のメニューグループ </a:t>
            </a:r>
            <a:r>
              <a:rPr lang="en-US" altLang="ja-JP" sz="1200" dirty="0" smtClean="0">
                <a:hlinkClick r:id="rId5" action="ppaction://hlinksldjump"/>
              </a:rPr>
              <a:t>』</a:t>
            </a:r>
            <a:r>
              <a:rPr lang="ja-JP" altLang="en-US" sz="1200" dirty="0" smtClean="0"/>
              <a:t>参照）</a:t>
            </a:r>
            <a:r>
              <a:rPr lang="ja-JP" altLang="en-US" sz="1400" dirty="0" smtClean="0"/>
              <a:t> </a:t>
            </a:r>
            <a:endParaRPr lang="en-US" altLang="ja-JP" sz="1400" dirty="0" smtClean="0"/>
          </a:p>
          <a:p>
            <a:pPr>
              <a:buClr>
                <a:schemeClr val="accent6"/>
              </a:buClr>
            </a:pPr>
            <a:endParaRPr lang="en-US" altLang="ja-JP" sz="1600" dirty="0"/>
          </a:p>
          <a:p>
            <a:pPr>
              <a:buClr>
                <a:schemeClr val="accent6"/>
              </a:buClr>
            </a:pPr>
            <a:endParaRPr lang="en-US" altLang="ja-JP" sz="1600" dirty="0" smtClean="0"/>
          </a:p>
          <a:p>
            <a:pPr>
              <a:buClr>
                <a:schemeClr val="accent6"/>
              </a:buClr>
            </a:pPr>
            <a:endParaRPr lang="en-US" altLang="ja-JP" sz="1600" dirty="0"/>
          </a:p>
          <a:p>
            <a:pPr>
              <a:buClr>
                <a:schemeClr val="accent6"/>
              </a:buClr>
            </a:pPr>
            <a:endParaRPr lang="en-US" altLang="ja-JP" sz="1600" dirty="0" smtClean="0"/>
          </a:p>
          <a:p>
            <a:pPr>
              <a:buClr>
                <a:schemeClr val="accent6"/>
              </a:buClr>
            </a:pPr>
            <a:endParaRPr lang="en-US" altLang="ja-JP" sz="1600" dirty="0"/>
          </a:p>
          <a:p>
            <a:pPr>
              <a:buClr>
                <a:schemeClr val="accent6"/>
              </a:buClr>
            </a:pPr>
            <a:endParaRPr lang="en-US" altLang="ja-JP" sz="1600" dirty="0" smtClean="0"/>
          </a:p>
          <a:p>
            <a:pPr>
              <a:buClr>
                <a:schemeClr val="accent6"/>
              </a:buClr>
            </a:pPr>
            <a:endParaRPr lang="en-US" altLang="ja-JP" sz="1600" dirty="0" smtClean="0"/>
          </a:p>
          <a:p>
            <a:pPr>
              <a:buClr>
                <a:schemeClr val="accent6"/>
              </a:buClr>
            </a:pPr>
            <a:endParaRPr lang="en-US" altLang="ja-JP" sz="1600" dirty="0"/>
          </a:p>
          <a:p>
            <a:pPr>
              <a:buClr>
                <a:schemeClr val="accent6"/>
              </a:buClr>
            </a:pPr>
            <a:endParaRPr lang="en-US" altLang="ja-JP" sz="1600" dirty="0" smtClean="0"/>
          </a:p>
        </p:txBody>
      </p:sp>
      <p:sp>
        <p:nvSpPr>
          <p:cNvPr id="66" name="正方形/長方形 65"/>
          <p:cNvSpPr/>
          <p:nvPr/>
        </p:nvSpPr>
        <p:spPr bwMode="auto">
          <a:xfrm>
            <a:off x="376833" y="3566818"/>
            <a:ext cx="2589428" cy="127917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7" name="直線コネクタ 66"/>
          <p:cNvCxnSpPr>
            <a:stCxn id="66" idx="3"/>
          </p:cNvCxnSpPr>
          <p:nvPr/>
        </p:nvCxnSpPr>
        <p:spPr bwMode="auto">
          <a:xfrm flipV="1">
            <a:off x="2966261" y="3119197"/>
            <a:ext cx="342184" cy="1087208"/>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69" name="表 68"/>
          <p:cNvGraphicFramePr>
            <a:graphicFrameLocks noGrp="1"/>
          </p:cNvGraphicFramePr>
          <p:nvPr>
            <p:extLst>
              <p:ext uri="{D42A27DB-BD31-4B8C-83A1-F6EECF244321}">
                <p14:modId xmlns:p14="http://schemas.microsoft.com/office/powerpoint/2010/main" val="2341890234"/>
              </p:ext>
            </p:extLst>
          </p:nvPr>
        </p:nvGraphicFramePr>
        <p:xfrm>
          <a:off x="3414565" y="3699914"/>
          <a:ext cx="4916490" cy="1866720"/>
        </p:xfrm>
        <a:graphic>
          <a:graphicData uri="http://schemas.openxmlformats.org/drawingml/2006/table">
            <a:tbl>
              <a:tblPr firstRow="1" bandRow="1">
                <a:tableStyleId>{2D5ABB26-0587-4C30-8999-92F81FD0307C}</a:tableStyleId>
              </a:tblPr>
              <a:tblGrid>
                <a:gridCol w="1346518">
                  <a:extLst>
                    <a:ext uri="{9D8B030D-6E8A-4147-A177-3AD203B41FA5}">
                      <a16:colId xmlns:a16="http://schemas.microsoft.com/office/drawing/2014/main" val="837387849"/>
                    </a:ext>
                  </a:extLst>
                </a:gridCol>
                <a:gridCol w="1346518">
                  <a:extLst>
                    <a:ext uri="{9D8B030D-6E8A-4147-A177-3AD203B41FA5}">
                      <a16:colId xmlns:a16="http://schemas.microsoft.com/office/drawing/2014/main" val="2440313185"/>
                    </a:ext>
                  </a:extLst>
                </a:gridCol>
                <a:gridCol w="648018">
                  <a:extLst>
                    <a:ext uri="{9D8B030D-6E8A-4147-A177-3AD203B41FA5}">
                      <a16:colId xmlns:a16="http://schemas.microsoft.com/office/drawing/2014/main" val="1436923297"/>
                    </a:ext>
                  </a:extLst>
                </a:gridCol>
                <a:gridCol w="927418">
                  <a:extLst>
                    <a:ext uri="{9D8B030D-6E8A-4147-A177-3AD203B41FA5}">
                      <a16:colId xmlns:a16="http://schemas.microsoft.com/office/drawing/2014/main" val="103811448"/>
                    </a:ext>
                  </a:extLst>
                </a:gridCol>
                <a:gridCol w="648018">
                  <a:extLst>
                    <a:ext uri="{9D8B030D-6E8A-4147-A177-3AD203B41FA5}">
                      <a16:colId xmlns:a16="http://schemas.microsoft.com/office/drawing/2014/main" val="2826650106"/>
                    </a:ext>
                  </a:extLst>
                </a:gridCol>
              </a:tblGrid>
              <a:tr h="360000">
                <a:tc rowSpan="2">
                  <a:txBody>
                    <a:bodyPr/>
                    <a:lstStyle/>
                    <a:p>
                      <a:pPr algn="ctr"/>
                      <a:r>
                        <a:rPr kumimoji="1" lang="ja-JP" altLang="en-US" sz="1100" b="1" dirty="0" smtClean="0">
                          <a:solidFill>
                            <a:schemeClr val="bg1"/>
                          </a:solidFill>
                          <a:latin typeface="+mn-ea"/>
                          <a:ea typeface="+mn-ea"/>
                        </a:rPr>
                        <a:t>シートの種類</a:t>
                      </a:r>
                      <a:endParaRPr kumimoji="1" lang="ja-JP" altLang="en-US" sz="1100" b="1" dirty="0">
                        <a:solidFill>
                          <a:schemeClr val="bg1"/>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rowSpan="2">
                  <a:txBody>
                    <a:bodyPr/>
                    <a:lstStyle/>
                    <a:p>
                      <a:pPr algn="ctr"/>
                      <a:r>
                        <a:rPr kumimoji="1" lang="ja-JP" altLang="en-US" sz="1100" b="1" dirty="0" smtClean="0">
                          <a:solidFill>
                            <a:schemeClr val="bg1"/>
                          </a:solidFill>
                          <a:latin typeface="+mn-ea"/>
                          <a:ea typeface="+mn-ea"/>
                        </a:rPr>
                        <a:t>ホストグループ</a:t>
                      </a:r>
                      <a:endParaRPr kumimoji="1" lang="en-US" altLang="ja-JP" sz="1100" b="1" dirty="0" smtClean="0">
                        <a:solidFill>
                          <a:schemeClr val="bg1"/>
                        </a:solidFill>
                        <a:latin typeface="+mn-ea"/>
                        <a:ea typeface="+mn-ea"/>
                      </a:endParaRPr>
                    </a:p>
                    <a:p>
                      <a:pPr algn="ctr"/>
                      <a:r>
                        <a:rPr kumimoji="1" lang="ja-JP" altLang="en-US" sz="1100" b="1" dirty="0" smtClean="0">
                          <a:solidFill>
                            <a:schemeClr val="bg1"/>
                          </a:solidFill>
                          <a:latin typeface="+mn-ea"/>
                          <a:ea typeface="+mn-ea"/>
                        </a:rPr>
                        <a:t>利用</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gridSpan="3">
                  <a:txBody>
                    <a:bodyPr/>
                    <a:lstStyle/>
                    <a:p>
                      <a:pPr algn="ctr"/>
                      <a:r>
                        <a:rPr kumimoji="1" lang="ja-JP" altLang="en-US" sz="1100" b="1" dirty="0" smtClean="0">
                          <a:solidFill>
                            <a:schemeClr val="bg1"/>
                          </a:solidFill>
                          <a:latin typeface="+mn-ea"/>
                          <a:ea typeface="+mn-ea"/>
                        </a:rPr>
                        <a:t>メニューグループ</a:t>
                      </a:r>
                      <a:endParaRPr kumimoji="1" lang="ja-JP" altLang="en-US" sz="1100" b="1" dirty="0">
                        <a:solidFill>
                          <a:schemeClr val="bg1"/>
                        </a:solidFill>
                        <a:latin typeface="+mn-ea"/>
                        <a:ea typeface="+mn-ea"/>
                      </a:endParaRPr>
                    </a:p>
                  </a:txBody>
                  <a:tcPr anchor="ctr">
                    <a:lnL w="28575"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2519071856"/>
                  </a:ext>
                </a:extLst>
              </a:tr>
              <a:tr h="360000">
                <a:tc vMerge="1">
                  <a:txBody>
                    <a:bodyPr/>
                    <a:lstStyle/>
                    <a:p>
                      <a:pPr algn="ctr"/>
                      <a:endParaRPr kumimoji="1" lang="ja-JP" altLang="en-US" sz="1400" b="1" dirty="0">
                        <a:solidFill>
                          <a:schemeClr val="accent6"/>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10000"/>
                        <a:lumOff val="90000"/>
                      </a:schemeClr>
                    </a:solidFill>
                  </a:tcPr>
                </a:tc>
                <a:tc vMerge="1">
                  <a:txBody>
                    <a:bodyPr/>
                    <a:lstStyle/>
                    <a:p>
                      <a:pPr algn="ctr"/>
                      <a:endParaRPr kumimoji="1" lang="ja-JP" altLang="en-US" sz="1400" b="1" dirty="0">
                        <a:solidFill>
                          <a:schemeClr val="accent6"/>
                        </a:solidFill>
                      </a:endParaRPr>
                    </a:p>
                  </a:txBody>
                  <a:tcPr anchor="ctr">
                    <a:lnL w="12700"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10000"/>
                        <a:lumOff val="90000"/>
                      </a:schemeClr>
                    </a:solidFill>
                  </a:tcPr>
                </a:tc>
                <a:tc>
                  <a:txBody>
                    <a:bodyPr/>
                    <a:lstStyle/>
                    <a:p>
                      <a:pPr algn="ctr"/>
                      <a:r>
                        <a:rPr kumimoji="1" lang="ja-JP" altLang="en-US" sz="1100" b="1" dirty="0" smtClean="0">
                          <a:solidFill>
                            <a:schemeClr val="bg1"/>
                          </a:solidFill>
                          <a:latin typeface="+mn-ea"/>
                          <a:ea typeface="+mn-ea"/>
                        </a:rPr>
                        <a:t>入力用</a:t>
                      </a:r>
                      <a:endParaRPr kumimoji="1" lang="ja-JP" altLang="en-US" sz="1100" b="1" dirty="0">
                        <a:solidFill>
                          <a:schemeClr val="bg1"/>
                        </a:solidFill>
                        <a:latin typeface="+mn-ea"/>
                        <a:ea typeface="+mn-ea"/>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a:txBody>
                    <a:bodyPr/>
                    <a:lstStyle/>
                    <a:p>
                      <a:pPr algn="ctr"/>
                      <a:r>
                        <a:rPr kumimoji="1" lang="ja-JP" altLang="en-US" sz="1100" b="1" dirty="0" smtClean="0">
                          <a:solidFill>
                            <a:schemeClr val="bg1"/>
                          </a:solidFill>
                          <a:latin typeface="+mn-ea"/>
                          <a:ea typeface="+mn-ea"/>
                        </a:rPr>
                        <a:t>代入値</a:t>
                      </a:r>
                      <a:endParaRPr kumimoji="1" lang="en-US" altLang="ja-JP" sz="1100" b="1" dirty="0" smtClean="0">
                        <a:solidFill>
                          <a:schemeClr val="bg1"/>
                        </a:solidFill>
                        <a:latin typeface="+mn-ea"/>
                        <a:ea typeface="+mn-ea"/>
                      </a:endParaRPr>
                    </a:p>
                    <a:p>
                      <a:pPr algn="ctr"/>
                      <a:r>
                        <a:rPr kumimoji="1" lang="ja-JP" altLang="en-US" sz="1100" b="1" dirty="0" smtClean="0">
                          <a:solidFill>
                            <a:schemeClr val="bg1"/>
                          </a:solidFill>
                          <a:latin typeface="+mn-ea"/>
                          <a:ea typeface="+mn-ea"/>
                        </a:rPr>
                        <a:t>自動登録用</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a:txBody>
                    <a:bodyPr/>
                    <a:lstStyle/>
                    <a:p>
                      <a:pPr algn="ctr"/>
                      <a:r>
                        <a:rPr kumimoji="1" lang="ja-JP" altLang="en-US" sz="1100" b="1" dirty="0" smtClean="0">
                          <a:solidFill>
                            <a:schemeClr val="bg1"/>
                          </a:solidFill>
                          <a:latin typeface="+mn-ea"/>
                          <a:ea typeface="+mn-ea"/>
                        </a:rPr>
                        <a:t>参照用</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1513462961"/>
                  </a:ext>
                </a:extLst>
              </a:tr>
              <a:tr h="360000">
                <a:tc rowSpan="2">
                  <a:txBody>
                    <a:bodyPr/>
                    <a:lstStyle/>
                    <a:p>
                      <a:pPr algn="ctr"/>
                      <a:r>
                        <a:rPr kumimoji="1" lang="ja-JP" altLang="en-US" sz="1100" b="1" dirty="0" smtClean="0">
                          <a:solidFill>
                            <a:schemeClr val="bg1"/>
                          </a:solidFill>
                          <a:latin typeface="+mn-ea"/>
                          <a:ea typeface="+mn-ea"/>
                        </a:rPr>
                        <a:t>パラメータシート</a:t>
                      </a:r>
                      <a:endParaRPr kumimoji="1" lang="ja-JP" altLang="en-US" sz="1100" b="1" dirty="0">
                        <a:solidFill>
                          <a:schemeClr val="bg1"/>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90000"/>
                        <a:lumOff val="10000"/>
                      </a:schemeClr>
                    </a:solidFill>
                  </a:tcPr>
                </a:tc>
                <a:tc>
                  <a:txBody>
                    <a:bodyPr/>
                    <a:lstStyle/>
                    <a:p>
                      <a:pPr algn="ctr"/>
                      <a:r>
                        <a:rPr kumimoji="1" lang="en-US" altLang="ja-JP" sz="1100" b="1" dirty="0" smtClean="0">
                          <a:solidFill>
                            <a:schemeClr val="bg1"/>
                          </a:solidFill>
                          <a:latin typeface="+mn-ea"/>
                          <a:ea typeface="+mn-ea"/>
                        </a:rPr>
                        <a:t>×</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90000"/>
                        <a:lumOff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chemeClr val="accent6"/>
                          </a:solidFill>
                          <a:latin typeface="+mn-ea"/>
                          <a:ea typeface="+mn-ea"/>
                        </a:rPr>
                        <a:t>〇</a:t>
                      </a:r>
                    </a:p>
                  </a:txBody>
                  <a:tcPr anchor="ctr">
                    <a:lnL w="1905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664241947"/>
                  </a:ext>
                </a:extLst>
              </a:tr>
              <a:tr h="360000">
                <a:tc vMerge="1">
                  <a:txBody>
                    <a:bodyPr/>
                    <a:lstStyle/>
                    <a:p>
                      <a:pPr algn="ctr"/>
                      <a:endParaRPr kumimoji="1" lang="ja-JP" altLang="en-US" sz="1400" dirty="0"/>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bg1"/>
                          </a:solidFill>
                          <a:latin typeface="+mn-ea"/>
                          <a:ea typeface="+mn-ea"/>
                        </a:rPr>
                        <a:t>〇</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90000"/>
                        <a:lumOff val="10000"/>
                      </a:schemeClr>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905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1048849730"/>
                  </a:ext>
                </a:extLst>
              </a:tr>
              <a:tr h="360000">
                <a:tc>
                  <a:txBody>
                    <a:bodyPr/>
                    <a:lstStyle/>
                    <a:p>
                      <a:pPr algn="ctr"/>
                      <a:r>
                        <a:rPr kumimoji="1" lang="ja-JP" altLang="en-US" sz="1100" b="1" dirty="0" smtClean="0">
                          <a:solidFill>
                            <a:schemeClr val="bg1"/>
                          </a:solidFill>
                          <a:latin typeface="+mn-ea"/>
                          <a:ea typeface="+mn-ea"/>
                        </a:rPr>
                        <a:t>データシート</a:t>
                      </a:r>
                      <a:endParaRPr kumimoji="1" lang="ja-JP" altLang="en-US" sz="1100" b="1" dirty="0">
                        <a:solidFill>
                          <a:schemeClr val="bg1"/>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90000"/>
                        <a:lumOff val="10000"/>
                      </a:schemeClr>
                    </a:solidFill>
                  </a:tcPr>
                </a:tc>
                <a:tc>
                  <a:txBody>
                    <a:bodyPr/>
                    <a:lstStyle/>
                    <a:p>
                      <a:pPr algn="ct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lnBlToTr w="12700" cap="flat" cmpd="sng" algn="ctr">
                      <a:solidFill>
                        <a:schemeClr val="bg1"/>
                      </a:solidFill>
                      <a:prstDash val="solid"/>
                      <a:round/>
                      <a:headEnd type="none" w="med" len="med"/>
                      <a:tailEnd type="none" w="med" len="med"/>
                    </a:lnBlToTr>
                    <a:solidFill>
                      <a:schemeClr val="accent6">
                        <a:lumMod val="90000"/>
                        <a:lumOff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chemeClr val="accent6"/>
                          </a:solidFill>
                          <a:latin typeface="+mn-ea"/>
                          <a:ea typeface="+mn-ea"/>
                        </a:rPr>
                        <a:t>〇</a:t>
                      </a:r>
                    </a:p>
                  </a:txBody>
                  <a:tcPr anchor="ctr">
                    <a:lnL w="1905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solidFill>
                            <a:schemeClr val="accent6"/>
                          </a:solidFill>
                          <a:latin typeface="+mn-ea"/>
                          <a:ea typeface="+mn-ea"/>
                        </a:rPr>
                        <a:t>×</a:t>
                      </a:r>
                      <a:endParaRPr kumimoji="1" lang="ja-JP" altLang="en-US" sz="1100" b="1" dirty="0" smtClean="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solidFill>
                            <a:schemeClr val="accent6"/>
                          </a:solidFill>
                          <a:latin typeface="+mn-ea"/>
                          <a:ea typeface="+mn-ea"/>
                        </a:rPr>
                        <a:t>×</a:t>
                      </a:r>
                      <a:endParaRPr kumimoji="1" lang="ja-JP" altLang="en-US" sz="1100" b="1" dirty="0" smtClean="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4204547937"/>
                  </a:ext>
                </a:extLst>
              </a:tr>
            </a:tbl>
          </a:graphicData>
        </a:graphic>
      </p:graphicFrame>
      <p:sp>
        <p:nvSpPr>
          <p:cNvPr id="2" name="タイトル 1"/>
          <p:cNvSpPr>
            <a:spLocks noGrp="1"/>
          </p:cNvSpPr>
          <p:nvPr>
            <p:ph type="title"/>
          </p:nvPr>
        </p:nvSpPr>
        <p:spPr/>
        <p:txBody>
          <a:bodyPr>
            <a:normAutofit/>
          </a:bodyPr>
          <a:lstStyle/>
          <a:p>
            <a:r>
              <a:rPr lang="en-US" altLang="ja-JP" dirty="0" smtClean="0"/>
              <a:t>3.7 </a:t>
            </a:r>
            <a:r>
              <a:rPr lang="ja-JP" altLang="en-US" dirty="0"/>
              <a:t>ホストグループ利用と</a:t>
            </a:r>
            <a:r>
              <a:rPr lang="ja-JP" altLang="en-US" dirty="0" smtClean="0"/>
              <a:t>メニューグループ</a:t>
            </a:r>
            <a:endParaRPr kumimoji="1" lang="ja-JP" altLang="en-US" dirty="0"/>
          </a:p>
        </p:txBody>
      </p:sp>
    </p:spTree>
    <p:extLst>
      <p:ext uri="{BB962C8B-B14F-4D97-AF65-F5344CB8AC3E}">
        <p14:creationId xmlns:p14="http://schemas.microsoft.com/office/powerpoint/2010/main" val="3459791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2"/>
          <p:cNvSpPr txBox="1">
            <a:spLocks/>
          </p:cNvSpPr>
          <p:nvPr/>
        </p:nvSpPr>
        <p:spPr bwMode="gray">
          <a:xfrm>
            <a:off x="90545" y="692466"/>
            <a:ext cx="8962910" cy="576725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kern="0" dirty="0"/>
              <a:t>「入力用」「代入値自動登録用」「参照用」メニューグループの違いは以下のようになります</a:t>
            </a:r>
            <a:r>
              <a:rPr lang="ja-JP" altLang="en-US" sz="1600" kern="0" dirty="0" smtClean="0"/>
              <a:t>。</a:t>
            </a:r>
            <a:endParaRPr lang="en-US" altLang="ja-JP" sz="1600" kern="0" dirty="0" smtClean="0"/>
          </a:p>
          <a:p>
            <a:pPr>
              <a:buFont typeface="Wingdings" panose="05000000000000000000" pitchFamily="2" charset="2"/>
              <a:buChar char="l"/>
            </a:pPr>
            <a:r>
              <a:rPr lang="ja-JP" altLang="en-US" sz="1600" kern="0" dirty="0" smtClean="0"/>
              <a:t>自分</a:t>
            </a:r>
            <a:r>
              <a:rPr lang="ja-JP" altLang="en-US" sz="1600" kern="0" dirty="0"/>
              <a:t>でメニューグループを作成することも可能です（</a:t>
            </a:r>
            <a:r>
              <a:rPr lang="en-US" altLang="ja-JP" sz="1600" kern="0" dirty="0">
                <a:hlinkClick r:id="rId2"/>
              </a:rPr>
              <a:t>『Exastro-ITA_</a:t>
            </a:r>
            <a:r>
              <a:rPr lang="ja-JP" altLang="en-US" sz="1600" kern="0" dirty="0">
                <a:hlinkClick r:id="rId2"/>
              </a:rPr>
              <a:t>利用手順マニュアル 管理コンソール</a:t>
            </a:r>
            <a:r>
              <a:rPr lang="en-US" altLang="ja-JP" sz="1600" kern="0" dirty="0">
                <a:hlinkClick r:id="rId2"/>
              </a:rPr>
              <a:t>』</a:t>
            </a:r>
            <a:r>
              <a:rPr lang="ja-JP" altLang="en-US" sz="1600" kern="0" dirty="0"/>
              <a:t>参照）</a:t>
            </a:r>
            <a:r>
              <a:rPr lang="ja-JP" altLang="en-US" sz="1600" kern="0" dirty="0" smtClean="0"/>
              <a:t>。</a:t>
            </a:r>
            <a:endParaRPr lang="ja-JP" altLang="en-US" sz="1600" kern="0" dirty="0"/>
          </a:p>
        </p:txBody>
      </p:sp>
      <p:sp>
        <p:nvSpPr>
          <p:cNvPr id="95" name="正方形/長方形 94"/>
          <p:cNvSpPr/>
          <p:nvPr/>
        </p:nvSpPr>
        <p:spPr bwMode="auto">
          <a:xfrm>
            <a:off x="309104" y="1700808"/>
            <a:ext cx="8525793" cy="2513419"/>
          </a:xfrm>
          <a:prstGeom prst="rect">
            <a:avLst/>
          </a:prstGeom>
          <a:noFill/>
          <a:ln w="57150">
            <a:solidFill>
              <a:srgbClr val="002060"/>
            </a:solid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smtClean="0">
              <a:solidFill>
                <a:schemeClr val="bg1"/>
              </a:solidFill>
            </a:endParaRPr>
          </a:p>
        </p:txBody>
      </p:sp>
      <p:sp>
        <p:nvSpPr>
          <p:cNvPr id="96" name="テキスト ボックス 95"/>
          <p:cNvSpPr txBox="1"/>
          <p:nvPr/>
        </p:nvSpPr>
        <p:spPr>
          <a:xfrm>
            <a:off x="324957" y="1698799"/>
            <a:ext cx="8494086"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sp>
        <p:nvSpPr>
          <p:cNvPr id="97" name="テキスト ボックス 96"/>
          <p:cNvSpPr txBox="1"/>
          <p:nvPr/>
        </p:nvSpPr>
        <p:spPr>
          <a:xfrm>
            <a:off x="6568576" y="2161980"/>
            <a:ext cx="2053003" cy="553998"/>
          </a:xfrm>
          <a:prstGeom prst="rect">
            <a:avLst/>
          </a:prstGeom>
          <a:noFill/>
        </p:spPr>
        <p:txBody>
          <a:bodyPr wrap="square" rtlCol="0">
            <a:spAutoFit/>
          </a:bodyPr>
          <a:lstStyle/>
          <a:p>
            <a:pPr algn="ctr"/>
            <a:r>
              <a:rPr lang="ja-JP" altLang="en-US" b="1" dirty="0" smtClean="0">
                <a:solidFill>
                  <a:schemeClr val="accent2">
                    <a:lumMod val="60000"/>
                    <a:lumOff val="40000"/>
                  </a:schemeClr>
                </a:solidFill>
              </a:rPr>
              <a:t>参照用</a:t>
            </a:r>
            <a:endParaRPr lang="en-US" altLang="ja-JP"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メニューグループ </a:t>
            </a:r>
            <a:endParaRPr lang="ja-JP" altLang="en-US" sz="1200" b="1" dirty="0">
              <a:solidFill>
                <a:schemeClr val="accent2">
                  <a:lumMod val="60000"/>
                  <a:lumOff val="40000"/>
                </a:schemeClr>
              </a:solidFill>
            </a:endParaRPr>
          </a:p>
        </p:txBody>
      </p:sp>
      <p:sp>
        <p:nvSpPr>
          <p:cNvPr id="98" name="テキスト ボックス 97"/>
          <p:cNvSpPr txBox="1"/>
          <p:nvPr/>
        </p:nvSpPr>
        <p:spPr>
          <a:xfrm>
            <a:off x="386347" y="2161980"/>
            <a:ext cx="2363797" cy="584775"/>
          </a:xfrm>
          <a:prstGeom prst="rect">
            <a:avLst/>
          </a:prstGeom>
          <a:noFill/>
        </p:spPr>
        <p:txBody>
          <a:bodyPr wrap="square" rtlCol="0">
            <a:spAutoFit/>
          </a:bodyPr>
          <a:lstStyle/>
          <a:p>
            <a:pPr algn="ctr"/>
            <a:r>
              <a:rPr lang="ja-JP" altLang="en-US" b="1" dirty="0" smtClean="0">
                <a:solidFill>
                  <a:schemeClr val="accent6">
                    <a:lumMod val="50000"/>
                    <a:lumOff val="50000"/>
                  </a:schemeClr>
                </a:solidFill>
              </a:rPr>
              <a:t>入力用</a:t>
            </a:r>
            <a:endParaRPr lang="ja-JP" altLang="en-US" b="1" dirty="0">
              <a:solidFill>
                <a:schemeClr val="accent6">
                  <a:lumMod val="50000"/>
                  <a:lumOff val="50000"/>
                </a:schemeClr>
              </a:solidFill>
            </a:endParaRPr>
          </a:p>
          <a:p>
            <a:pPr algn="ctr"/>
            <a:r>
              <a:rPr lang="ja-JP" altLang="en-US" sz="1200" b="1" dirty="0">
                <a:solidFill>
                  <a:schemeClr val="accent6">
                    <a:lumMod val="50000"/>
                    <a:lumOff val="50000"/>
                  </a:schemeClr>
                </a:solidFill>
              </a:rPr>
              <a:t>メニューグループ</a:t>
            </a:r>
            <a:r>
              <a:rPr lang="ja-JP" altLang="en-US" sz="1400" b="1" dirty="0">
                <a:solidFill>
                  <a:schemeClr val="accent6">
                    <a:lumMod val="50000"/>
                    <a:lumOff val="50000"/>
                  </a:schemeClr>
                </a:solidFill>
              </a:rPr>
              <a:t> </a:t>
            </a:r>
          </a:p>
        </p:txBody>
      </p:sp>
      <p:pic>
        <p:nvPicPr>
          <p:cNvPr id="99" name="図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6978" y="2768250"/>
            <a:ext cx="1136199" cy="1136199"/>
          </a:xfrm>
          <a:prstGeom prst="rect">
            <a:avLst/>
          </a:prstGeom>
        </p:spPr>
      </p:pic>
      <p:pic>
        <p:nvPicPr>
          <p:cNvPr id="101" name="図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14" y="2768250"/>
            <a:ext cx="1121263" cy="1121263"/>
          </a:xfrm>
          <a:prstGeom prst="rect">
            <a:avLst/>
          </a:prstGeom>
        </p:spPr>
      </p:pic>
      <p:sp>
        <p:nvSpPr>
          <p:cNvPr id="102" name="正方形/長方形 101"/>
          <p:cNvSpPr/>
          <p:nvPr/>
        </p:nvSpPr>
        <p:spPr bwMode="auto">
          <a:xfrm>
            <a:off x="987706" y="2729580"/>
            <a:ext cx="1161078" cy="1166400"/>
          </a:xfrm>
          <a:prstGeom prst="rect">
            <a:avLst/>
          </a:prstGeom>
          <a:noFill/>
          <a:ln w="762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3" name="正方形/長方形 102"/>
          <p:cNvSpPr/>
          <p:nvPr/>
        </p:nvSpPr>
        <p:spPr bwMode="auto">
          <a:xfrm>
            <a:off x="7031405" y="2729580"/>
            <a:ext cx="1127344" cy="1156004"/>
          </a:xfrm>
          <a:prstGeom prst="rect">
            <a:avLst/>
          </a:prstGeom>
          <a:noFill/>
          <a:ln w="762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4" name="テキスト ボックス 103"/>
          <p:cNvSpPr txBox="1"/>
          <p:nvPr/>
        </p:nvSpPr>
        <p:spPr>
          <a:xfrm>
            <a:off x="3390102" y="2165389"/>
            <a:ext cx="2363797" cy="584775"/>
          </a:xfrm>
          <a:prstGeom prst="rect">
            <a:avLst/>
          </a:prstGeom>
          <a:noFill/>
        </p:spPr>
        <p:txBody>
          <a:bodyPr wrap="square" rtlCol="0">
            <a:spAutoFit/>
          </a:bodyPr>
          <a:lstStyle/>
          <a:p>
            <a:pPr algn="ctr"/>
            <a:r>
              <a:rPr lang="ja-JP" altLang="en-US" b="1" dirty="0" smtClean="0">
                <a:solidFill>
                  <a:srgbClr val="00B050"/>
                </a:solidFill>
              </a:rPr>
              <a:t>代入値自動登録用</a:t>
            </a:r>
            <a:endParaRPr lang="ja-JP" altLang="en-US" b="1" dirty="0">
              <a:solidFill>
                <a:srgbClr val="00B050"/>
              </a:solidFill>
            </a:endParaRPr>
          </a:p>
          <a:p>
            <a:pPr algn="ctr"/>
            <a:r>
              <a:rPr lang="ja-JP" altLang="en-US" sz="1200" b="1" dirty="0">
                <a:solidFill>
                  <a:srgbClr val="00B050"/>
                </a:solidFill>
              </a:rPr>
              <a:t>メニューグループ</a:t>
            </a:r>
            <a:r>
              <a:rPr lang="ja-JP" altLang="en-US" sz="1400" b="1" dirty="0">
                <a:solidFill>
                  <a:srgbClr val="00B050"/>
                </a:solidFill>
              </a:rPr>
              <a:t> </a:t>
            </a:r>
          </a:p>
        </p:txBody>
      </p:sp>
      <p:pic>
        <p:nvPicPr>
          <p:cNvPr id="105" name="図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369" y="2771659"/>
            <a:ext cx="1121263" cy="1121263"/>
          </a:xfrm>
          <a:prstGeom prst="rect">
            <a:avLst/>
          </a:prstGeom>
        </p:spPr>
      </p:pic>
      <p:sp>
        <p:nvSpPr>
          <p:cNvPr id="106" name="正方形/長方形 105"/>
          <p:cNvSpPr/>
          <p:nvPr/>
        </p:nvSpPr>
        <p:spPr bwMode="auto">
          <a:xfrm>
            <a:off x="3991461" y="2732989"/>
            <a:ext cx="1161078" cy="1166400"/>
          </a:xfrm>
          <a:prstGeom prst="rect">
            <a:avLst/>
          </a:prstGeom>
          <a:noFill/>
          <a:ln w="762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 name="タイトル 1"/>
          <p:cNvSpPr>
            <a:spLocks noGrp="1"/>
          </p:cNvSpPr>
          <p:nvPr>
            <p:ph type="title"/>
          </p:nvPr>
        </p:nvSpPr>
        <p:spPr>
          <a:xfrm>
            <a:off x="179513" y="115200"/>
            <a:ext cx="8784000" cy="468000"/>
          </a:xfrm>
        </p:spPr>
        <p:txBody>
          <a:bodyPr>
            <a:normAutofit/>
          </a:bodyPr>
          <a:lstStyle/>
          <a:p>
            <a:r>
              <a:rPr lang="en-US" altLang="ja-JP" dirty="0" smtClean="0"/>
              <a:t>3.8</a:t>
            </a:r>
            <a:r>
              <a:rPr lang="ja-JP" altLang="en-US" dirty="0" smtClean="0"/>
              <a:t> パラメータシートのメニューグループ </a:t>
            </a:r>
            <a:endParaRPr lang="en-US" altLang="ja-JP" dirty="0"/>
          </a:p>
        </p:txBody>
      </p:sp>
      <p:sp>
        <p:nvSpPr>
          <p:cNvPr id="109" name="テキスト ボックス 108"/>
          <p:cNvSpPr txBox="1"/>
          <p:nvPr/>
        </p:nvSpPr>
        <p:spPr>
          <a:xfrm>
            <a:off x="324957" y="4893303"/>
            <a:ext cx="2520000" cy="954107"/>
          </a:xfrm>
          <a:prstGeom prst="rect">
            <a:avLst/>
          </a:prstGeom>
          <a:noFill/>
        </p:spPr>
        <p:txBody>
          <a:bodyPr wrap="square" rtlCol="0">
            <a:spAutoFit/>
          </a:bodyPr>
          <a:lstStyle/>
          <a:p>
            <a:r>
              <a:rPr kumimoji="1" lang="ja-JP" altLang="en-US" sz="1400" dirty="0" smtClean="0">
                <a:solidFill>
                  <a:schemeClr val="accent6">
                    <a:lumMod val="50000"/>
                    <a:lumOff val="50000"/>
                  </a:schemeClr>
                </a:solidFill>
              </a:rPr>
              <a:t>入力専用。</a:t>
            </a:r>
            <a:endParaRPr kumimoji="1" lang="en-US" altLang="ja-JP" sz="1400" dirty="0" smtClean="0">
              <a:solidFill>
                <a:schemeClr val="accent6">
                  <a:lumMod val="50000"/>
                  <a:lumOff val="50000"/>
                </a:schemeClr>
              </a:solidFill>
            </a:endParaRPr>
          </a:p>
          <a:p>
            <a:r>
              <a:rPr kumimoji="1" lang="ja-JP" altLang="en-US" sz="1400" b="1" dirty="0" smtClean="0">
                <a:solidFill>
                  <a:schemeClr val="accent6">
                    <a:lumMod val="50000"/>
                    <a:lumOff val="50000"/>
                  </a:schemeClr>
                </a:solidFill>
              </a:rPr>
              <a:t>パラメータを登録する。</a:t>
            </a:r>
            <a:endParaRPr lang="en-US" altLang="ja-JP" sz="1400" dirty="0" smtClean="0">
              <a:solidFill>
                <a:schemeClr val="accent6">
                  <a:lumMod val="50000"/>
                  <a:lumOff val="50000"/>
                </a:schemeClr>
              </a:solidFill>
            </a:endParaRPr>
          </a:p>
          <a:p>
            <a:r>
              <a:rPr lang="ja-JP" altLang="en-US" sz="1400" dirty="0" smtClean="0">
                <a:solidFill>
                  <a:schemeClr val="accent6">
                    <a:lumMod val="50000"/>
                    <a:lumOff val="50000"/>
                  </a:schemeClr>
                </a:solidFill>
              </a:rPr>
              <a:t>メンテナンス（登録</a:t>
            </a:r>
            <a:r>
              <a:rPr lang="en-US" altLang="ja-JP" sz="1400" dirty="0" smtClean="0">
                <a:solidFill>
                  <a:schemeClr val="accent6">
                    <a:lumMod val="50000"/>
                    <a:lumOff val="50000"/>
                  </a:schemeClr>
                </a:solidFill>
              </a:rPr>
              <a:t>/</a:t>
            </a:r>
            <a:r>
              <a:rPr lang="ja-JP" altLang="en-US" sz="1400" dirty="0" smtClean="0">
                <a:solidFill>
                  <a:schemeClr val="accent6">
                    <a:lumMod val="50000"/>
                    <a:lumOff val="50000"/>
                  </a:schemeClr>
                </a:solidFill>
              </a:rPr>
              <a:t>更新</a:t>
            </a:r>
            <a:r>
              <a:rPr lang="en-US" altLang="ja-JP" sz="1400" dirty="0" smtClean="0">
                <a:solidFill>
                  <a:schemeClr val="accent6">
                    <a:lumMod val="50000"/>
                    <a:lumOff val="50000"/>
                  </a:schemeClr>
                </a:solidFill>
              </a:rPr>
              <a:t>/</a:t>
            </a:r>
            <a:r>
              <a:rPr lang="ja-JP" altLang="en-US" sz="1400" dirty="0" smtClean="0">
                <a:solidFill>
                  <a:schemeClr val="accent6">
                    <a:lumMod val="50000"/>
                    <a:lumOff val="50000"/>
                  </a:schemeClr>
                </a:solidFill>
              </a:rPr>
              <a:t>廃止</a:t>
            </a:r>
            <a:r>
              <a:rPr lang="en-US" altLang="ja-JP" sz="1400" dirty="0" smtClean="0">
                <a:solidFill>
                  <a:schemeClr val="accent6">
                    <a:lumMod val="50000"/>
                    <a:lumOff val="50000"/>
                  </a:schemeClr>
                </a:solidFill>
              </a:rPr>
              <a:t>/</a:t>
            </a:r>
            <a:r>
              <a:rPr lang="ja-JP" altLang="en-US" sz="1400" dirty="0" smtClean="0">
                <a:solidFill>
                  <a:schemeClr val="accent6">
                    <a:lumMod val="50000"/>
                    <a:lumOff val="50000"/>
                  </a:schemeClr>
                </a:solidFill>
              </a:rPr>
              <a:t>復活）操作を行う。</a:t>
            </a:r>
            <a:endParaRPr kumimoji="1" lang="ja-JP" altLang="en-US" sz="1400" dirty="0">
              <a:solidFill>
                <a:schemeClr val="accent6">
                  <a:lumMod val="50000"/>
                  <a:lumOff val="50000"/>
                </a:schemeClr>
              </a:solidFill>
            </a:endParaRPr>
          </a:p>
        </p:txBody>
      </p:sp>
      <p:cxnSp>
        <p:nvCxnSpPr>
          <p:cNvPr id="111" name="直線矢印コネクタ 110"/>
          <p:cNvCxnSpPr/>
          <p:nvPr/>
        </p:nvCxnSpPr>
        <p:spPr bwMode="auto">
          <a:xfrm flipH="1" flipV="1">
            <a:off x="1583493" y="3927209"/>
            <a:ext cx="2929" cy="940135"/>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2" name="直線矢印コネクタ 111"/>
          <p:cNvCxnSpPr/>
          <p:nvPr/>
        </p:nvCxnSpPr>
        <p:spPr bwMode="auto">
          <a:xfrm flipH="1" flipV="1">
            <a:off x="7596336" y="3916813"/>
            <a:ext cx="27098" cy="945261"/>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3" name="テキスト ボックス 112"/>
          <p:cNvSpPr txBox="1"/>
          <p:nvPr/>
        </p:nvSpPr>
        <p:spPr>
          <a:xfrm>
            <a:off x="6372200" y="4893303"/>
            <a:ext cx="2520000" cy="738664"/>
          </a:xfrm>
          <a:prstGeom prst="rect">
            <a:avLst/>
          </a:prstGeom>
          <a:noFill/>
        </p:spPr>
        <p:txBody>
          <a:bodyPr wrap="square" rtlCol="0">
            <a:spAutoFit/>
          </a:bodyPr>
          <a:lstStyle/>
          <a:p>
            <a:r>
              <a:rPr lang="ja-JP" altLang="en-US" sz="1400" dirty="0">
                <a:solidFill>
                  <a:schemeClr val="accent2">
                    <a:lumMod val="60000"/>
                    <a:lumOff val="40000"/>
                  </a:schemeClr>
                </a:solidFill>
              </a:rPr>
              <a:t>閲覧専用</a:t>
            </a:r>
            <a:r>
              <a:rPr lang="ja-JP" altLang="en-US" sz="1400" dirty="0" smtClean="0">
                <a:solidFill>
                  <a:schemeClr val="accent2">
                    <a:lumMod val="60000"/>
                    <a:lumOff val="40000"/>
                  </a:schemeClr>
                </a:solidFill>
              </a:rPr>
              <a:t>。</a:t>
            </a:r>
            <a:endParaRPr kumimoji="1" lang="en-US" altLang="ja-JP" sz="1400" b="1" dirty="0" smtClean="0">
              <a:solidFill>
                <a:schemeClr val="accent2">
                  <a:lumMod val="60000"/>
                  <a:lumOff val="40000"/>
                </a:schemeClr>
              </a:solidFill>
            </a:endParaRPr>
          </a:p>
          <a:p>
            <a:r>
              <a:rPr lang="ja-JP" altLang="en-US" sz="1400" b="1" dirty="0">
                <a:solidFill>
                  <a:schemeClr val="accent2">
                    <a:lumMod val="60000"/>
                    <a:lumOff val="40000"/>
                  </a:schemeClr>
                </a:solidFill>
              </a:rPr>
              <a:t>パラメータの履歴情報を参照する。</a:t>
            </a:r>
            <a:endParaRPr kumimoji="1" lang="en-US" altLang="ja-JP" sz="1400" b="1" dirty="0" smtClean="0">
              <a:solidFill>
                <a:schemeClr val="accent2">
                  <a:lumMod val="60000"/>
                  <a:lumOff val="40000"/>
                </a:schemeClr>
              </a:solidFill>
            </a:endParaRPr>
          </a:p>
        </p:txBody>
      </p:sp>
      <p:cxnSp>
        <p:nvCxnSpPr>
          <p:cNvPr id="114" name="直線矢印コネクタ 113"/>
          <p:cNvCxnSpPr/>
          <p:nvPr/>
        </p:nvCxnSpPr>
        <p:spPr bwMode="auto">
          <a:xfrm flipH="1" flipV="1">
            <a:off x="4594256" y="3920884"/>
            <a:ext cx="27098" cy="945261"/>
          </a:xfrm>
          <a:prstGeom prst="straightConnector1">
            <a:avLst/>
          </a:prstGeom>
          <a:solidFill>
            <a:schemeClr val="bg1"/>
          </a:solidFill>
          <a:ln w="57150" cap="flat" cmpd="sng" algn="ctr">
            <a:solidFill>
              <a:srgbClr val="00B050"/>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5" name="テキスト ボックス 114"/>
          <p:cNvSpPr txBox="1"/>
          <p:nvPr/>
        </p:nvSpPr>
        <p:spPr>
          <a:xfrm>
            <a:off x="3347864" y="4893303"/>
            <a:ext cx="2520000" cy="954107"/>
          </a:xfrm>
          <a:prstGeom prst="rect">
            <a:avLst/>
          </a:prstGeom>
          <a:noFill/>
        </p:spPr>
        <p:txBody>
          <a:bodyPr wrap="square" rtlCol="0">
            <a:spAutoFit/>
          </a:bodyPr>
          <a:lstStyle/>
          <a:p>
            <a:r>
              <a:rPr lang="ja-JP" altLang="en-US" sz="1400" dirty="0">
                <a:solidFill>
                  <a:srgbClr val="00B050"/>
                </a:solidFill>
              </a:rPr>
              <a:t>閲覧専用</a:t>
            </a:r>
            <a:r>
              <a:rPr lang="ja-JP" altLang="en-US" sz="1400" dirty="0" smtClean="0">
                <a:solidFill>
                  <a:srgbClr val="00B050"/>
                </a:solidFill>
              </a:rPr>
              <a:t>。</a:t>
            </a:r>
            <a:endParaRPr lang="en-US" altLang="ja-JP" sz="1400" b="1" dirty="0" smtClean="0">
              <a:solidFill>
                <a:srgbClr val="00B050"/>
              </a:solidFill>
            </a:endParaRPr>
          </a:p>
          <a:p>
            <a:r>
              <a:rPr lang="en-US" altLang="ja-JP" sz="1400" b="1" dirty="0" err="1" smtClean="0">
                <a:solidFill>
                  <a:srgbClr val="00B050"/>
                </a:solidFill>
              </a:rPr>
              <a:t>IaC</a:t>
            </a:r>
            <a:r>
              <a:rPr lang="ja-JP" altLang="en-US" sz="1400" b="1" dirty="0">
                <a:solidFill>
                  <a:srgbClr val="00B050"/>
                </a:solidFill>
              </a:rPr>
              <a:t>変数と紐付ける（紐づけ方法は実習編を</a:t>
            </a:r>
            <a:r>
              <a:rPr lang="ja-JP" altLang="en-US" sz="1400" b="1" dirty="0" smtClean="0">
                <a:solidFill>
                  <a:srgbClr val="00B050"/>
                </a:solidFill>
              </a:rPr>
              <a:t>参照）。</a:t>
            </a:r>
            <a:endParaRPr lang="en-US" altLang="ja-JP" sz="1400" b="1" dirty="0">
              <a:solidFill>
                <a:srgbClr val="00B050"/>
              </a:solidFill>
            </a:endParaRPr>
          </a:p>
          <a:p>
            <a:endParaRPr kumimoji="1" lang="en-US" altLang="ja-JP" sz="1400" b="1" dirty="0" smtClean="0">
              <a:solidFill>
                <a:srgbClr val="00B050"/>
              </a:solidFill>
            </a:endParaRPr>
          </a:p>
        </p:txBody>
      </p:sp>
    </p:spTree>
    <p:extLst>
      <p:ext uri="{BB962C8B-B14F-4D97-AF65-F5344CB8AC3E}">
        <p14:creationId xmlns:p14="http://schemas.microsoft.com/office/powerpoint/2010/main" val="943104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3.9 </a:t>
            </a:r>
            <a:r>
              <a:rPr lang="ja-JP" altLang="en-US" dirty="0"/>
              <a:t>「入力用</a:t>
            </a:r>
            <a:r>
              <a:rPr lang="ja-JP" altLang="en-US" dirty="0" smtClean="0"/>
              <a:t>」「</a:t>
            </a:r>
            <a:r>
              <a:rPr lang="ja-JP" altLang="en-US" dirty="0"/>
              <a:t>参照用」</a:t>
            </a:r>
            <a:r>
              <a:rPr lang="ja-JP" altLang="en-US" dirty="0" smtClean="0"/>
              <a:t>メニューグループの活用 </a:t>
            </a:r>
            <a:endParaRPr lang="en-US" altLang="ja-JP" dirty="0"/>
          </a:p>
        </p:txBody>
      </p:sp>
      <p:sp>
        <p:nvSpPr>
          <p:cNvPr id="13" name="正方形/長方形 12"/>
          <p:cNvSpPr/>
          <p:nvPr/>
        </p:nvSpPr>
        <p:spPr bwMode="auto">
          <a:xfrm>
            <a:off x="309104" y="1270769"/>
            <a:ext cx="8525793" cy="2412303"/>
          </a:xfrm>
          <a:prstGeom prst="rect">
            <a:avLst/>
          </a:prstGeom>
          <a:noFill/>
          <a:ln w="57150">
            <a:solidFill>
              <a:srgbClr val="002060"/>
            </a:solid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smtClean="0">
              <a:solidFill>
                <a:schemeClr val="bg1"/>
              </a:solidFill>
            </a:endParaRPr>
          </a:p>
        </p:txBody>
      </p:sp>
      <p:sp>
        <p:nvSpPr>
          <p:cNvPr id="77" name="コンテンツ プレースホルダー 2"/>
          <p:cNvSpPr txBox="1">
            <a:spLocks/>
          </p:cNvSpPr>
          <p:nvPr/>
        </p:nvSpPr>
        <p:spPr bwMode="gray">
          <a:xfrm>
            <a:off x="90545" y="699227"/>
            <a:ext cx="8962910" cy="576725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kern="0" dirty="0" smtClean="0"/>
              <a:t>「</a:t>
            </a:r>
            <a:r>
              <a:rPr lang="ja-JP" altLang="en-US" sz="1600" kern="0" dirty="0"/>
              <a:t>入力用</a:t>
            </a:r>
            <a:r>
              <a:rPr lang="ja-JP" altLang="en-US" sz="1600" kern="0" dirty="0" smtClean="0"/>
              <a:t>」「</a:t>
            </a:r>
            <a:r>
              <a:rPr lang="ja-JP" altLang="en-US" sz="1600" kern="0" dirty="0"/>
              <a:t>参照用」</a:t>
            </a:r>
            <a:r>
              <a:rPr lang="ja-JP" altLang="en-US" sz="1600" kern="0" dirty="0" smtClean="0"/>
              <a:t>メニューグループは、以下のように活用できます。</a:t>
            </a:r>
            <a:endParaRPr lang="en-US" altLang="ja-JP" sz="1600" kern="0" dirty="0"/>
          </a:p>
          <a:p>
            <a:pPr marL="0" indent="0">
              <a:buNone/>
            </a:pPr>
            <a:endParaRPr lang="en-US" altLang="ja-JP" sz="1600" kern="0" dirty="0"/>
          </a:p>
        </p:txBody>
      </p:sp>
      <p:grpSp>
        <p:nvGrpSpPr>
          <p:cNvPr id="38" name="グループ化 37"/>
          <p:cNvGrpSpPr/>
          <p:nvPr/>
        </p:nvGrpSpPr>
        <p:grpSpPr>
          <a:xfrm>
            <a:off x="2330220" y="4346746"/>
            <a:ext cx="1801403" cy="1237225"/>
            <a:chOff x="5687333" y="4894970"/>
            <a:chExt cx="1317110" cy="897177"/>
          </a:xfrm>
        </p:grpSpPr>
        <p:grpSp>
          <p:nvGrpSpPr>
            <p:cNvPr id="48" name="グループ化 47"/>
            <p:cNvGrpSpPr>
              <a:grpSpLocks noChangeAspect="1"/>
            </p:cNvGrpSpPr>
            <p:nvPr/>
          </p:nvGrpSpPr>
          <p:grpSpPr bwMode="gray">
            <a:xfrm>
              <a:off x="6053923" y="4894970"/>
              <a:ext cx="576739" cy="642303"/>
              <a:chOff x="863600" y="1071564"/>
              <a:chExt cx="823913" cy="917576"/>
            </a:xfrm>
            <a:solidFill>
              <a:schemeClr val="accent2">
                <a:lumMod val="60000"/>
                <a:lumOff val="40000"/>
              </a:schemeClr>
            </a:solidFill>
          </p:grpSpPr>
          <p:sp>
            <p:nvSpPr>
              <p:cNvPr id="50" name="フリーフォーム 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49" name="テキスト ボックス 48"/>
            <p:cNvSpPr txBox="1"/>
            <p:nvPr/>
          </p:nvSpPr>
          <p:spPr>
            <a:xfrm>
              <a:off x="5687333" y="5568962"/>
              <a:ext cx="1317110" cy="223185"/>
            </a:xfrm>
            <a:prstGeom prst="rect">
              <a:avLst/>
            </a:prstGeom>
            <a:noFill/>
          </p:spPr>
          <p:txBody>
            <a:bodyPr wrap="square" rtlCol="0">
              <a:spAutoFit/>
            </a:bodyPr>
            <a:lstStyle/>
            <a:p>
              <a:pPr algn="ctr"/>
              <a:r>
                <a:rPr kumimoji="1" lang="ja-JP" altLang="en-US" sz="1400" b="1" smtClean="0">
                  <a:solidFill>
                    <a:schemeClr val="accent6">
                      <a:lumMod val="50000"/>
                      <a:lumOff val="50000"/>
                    </a:schemeClr>
                  </a:solidFill>
                </a:rPr>
                <a:t>設計担当者</a:t>
              </a:r>
              <a:endParaRPr kumimoji="1" lang="ja-JP" altLang="en-US" sz="1400" b="1">
                <a:solidFill>
                  <a:schemeClr val="accent6">
                    <a:lumMod val="50000"/>
                    <a:lumOff val="50000"/>
                  </a:schemeClr>
                </a:solidFill>
              </a:endParaRPr>
            </a:p>
          </p:txBody>
        </p:sp>
      </p:grpSp>
      <p:sp>
        <p:nvSpPr>
          <p:cNvPr id="129" name="円形吹き出し 128"/>
          <p:cNvSpPr/>
          <p:nvPr/>
        </p:nvSpPr>
        <p:spPr bwMode="auto">
          <a:xfrm>
            <a:off x="372502" y="3861048"/>
            <a:ext cx="2526172" cy="927738"/>
          </a:xfrm>
          <a:prstGeom prst="wedgeEllipseCallout">
            <a:avLst>
              <a:gd name="adj1" fmla="val 38733"/>
              <a:gd name="adj2" fmla="val 63274"/>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b="1" dirty="0">
                <a:solidFill>
                  <a:schemeClr val="accent6">
                    <a:lumMod val="50000"/>
                    <a:lumOff val="50000"/>
                  </a:schemeClr>
                </a:solidFill>
              </a:rPr>
              <a:t>パラメータ設計が完了した</a:t>
            </a:r>
            <a:r>
              <a:rPr lang="ja-JP" altLang="en-US" sz="1200" b="1" dirty="0" smtClean="0">
                <a:solidFill>
                  <a:schemeClr val="accent6">
                    <a:lumMod val="50000"/>
                    <a:lumOff val="50000"/>
                  </a:schemeClr>
                </a:solidFill>
              </a:rPr>
              <a:t>ので、</a:t>
            </a:r>
            <a:endParaRPr lang="en-US" altLang="ja-JP" sz="1200" b="1" dirty="0" smtClean="0">
              <a:solidFill>
                <a:schemeClr val="accent6">
                  <a:lumMod val="50000"/>
                  <a:lumOff val="50000"/>
                </a:schemeClr>
              </a:solidFill>
            </a:endParaRPr>
          </a:p>
          <a:p>
            <a:pPr algn="ctr"/>
            <a:r>
              <a:rPr lang="ja-JP" altLang="en-US" sz="1200" b="1" dirty="0" smtClean="0">
                <a:solidFill>
                  <a:schemeClr val="accent6">
                    <a:lumMod val="50000"/>
                    <a:lumOff val="50000"/>
                  </a:schemeClr>
                </a:solidFill>
              </a:rPr>
              <a:t>パラメータシート</a:t>
            </a:r>
            <a:r>
              <a:rPr lang="ja-JP" altLang="en-US" sz="1200" b="1" dirty="0">
                <a:solidFill>
                  <a:schemeClr val="accent6">
                    <a:lumMod val="50000"/>
                    <a:lumOff val="50000"/>
                  </a:schemeClr>
                </a:solidFill>
              </a:rPr>
              <a:t>へ登録します</a:t>
            </a:r>
            <a:r>
              <a:rPr lang="ja-JP" altLang="en-US" sz="1200" b="1" dirty="0" smtClean="0">
                <a:solidFill>
                  <a:schemeClr val="accent6">
                    <a:lumMod val="50000"/>
                    <a:lumOff val="50000"/>
                  </a:schemeClr>
                </a:solidFill>
              </a:rPr>
              <a:t>。</a:t>
            </a:r>
            <a:endParaRPr lang="ja-JP" altLang="en-US" sz="1200" b="1" dirty="0">
              <a:solidFill>
                <a:schemeClr val="accent6">
                  <a:lumMod val="50000"/>
                  <a:lumOff val="50000"/>
                </a:schemeClr>
              </a:solidFill>
            </a:endParaRPr>
          </a:p>
        </p:txBody>
      </p:sp>
      <p:grpSp>
        <p:nvGrpSpPr>
          <p:cNvPr id="59" name="グループ化 58"/>
          <p:cNvGrpSpPr/>
          <p:nvPr/>
        </p:nvGrpSpPr>
        <p:grpSpPr>
          <a:xfrm>
            <a:off x="4985946" y="4341476"/>
            <a:ext cx="1874833" cy="1247764"/>
            <a:chOff x="5680958" y="4894973"/>
            <a:chExt cx="1317111" cy="881604"/>
          </a:xfrm>
        </p:grpSpPr>
        <p:grpSp>
          <p:nvGrpSpPr>
            <p:cNvPr id="60" name="グループ化 59"/>
            <p:cNvGrpSpPr>
              <a:grpSpLocks noChangeAspect="1"/>
            </p:cNvGrpSpPr>
            <p:nvPr/>
          </p:nvGrpSpPr>
          <p:grpSpPr bwMode="gray">
            <a:xfrm>
              <a:off x="6053924" y="4894973"/>
              <a:ext cx="576739" cy="642298"/>
              <a:chOff x="863602" y="1071559"/>
              <a:chExt cx="823913" cy="917568"/>
            </a:xfrm>
            <a:solidFill>
              <a:schemeClr val="accent2">
                <a:lumMod val="60000"/>
                <a:lumOff val="40000"/>
              </a:schemeClr>
            </a:solidFill>
          </p:grpSpPr>
          <p:sp>
            <p:nvSpPr>
              <p:cNvPr id="62" name="フリーフォーム 61"/>
              <p:cNvSpPr>
                <a:spLocks noChangeAspect="1"/>
              </p:cNvSpPr>
              <p:nvPr/>
            </p:nvSpPr>
            <p:spPr bwMode="gray">
              <a:xfrm>
                <a:off x="863602" y="1071559"/>
                <a:ext cx="823913" cy="917568"/>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61" name="テキスト ボックス 60"/>
            <p:cNvSpPr txBox="1"/>
            <p:nvPr/>
          </p:nvSpPr>
          <p:spPr>
            <a:xfrm>
              <a:off x="5680958" y="5559118"/>
              <a:ext cx="1317111" cy="217459"/>
            </a:xfrm>
            <a:prstGeom prst="rect">
              <a:avLst/>
            </a:prstGeom>
            <a:noFill/>
          </p:spPr>
          <p:txBody>
            <a:bodyPr wrap="square" rtlCol="0">
              <a:spAutoFit/>
            </a:bodyPr>
            <a:lstStyle/>
            <a:p>
              <a:pPr algn="ctr"/>
              <a:r>
                <a:rPr kumimoji="1" lang="ja-JP" altLang="en-US" sz="1400" b="1" smtClean="0">
                  <a:solidFill>
                    <a:schemeClr val="accent2">
                      <a:lumMod val="60000"/>
                      <a:lumOff val="40000"/>
                    </a:schemeClr>
                  </a:solidFill>
                </a:rPr>
                <a:t>運用担当者</a:t>
              </a:r>
              <a:endParaRPr kumimoji="1" lang="ja-JP" altLang="en-US" sz="1400" b="1">
                <a:solidFill>
                  <a:schemeClr val="accent2">
                    <a:lumMod val="60000"/>
                    <a:lumOff val="40000"/>
                  </a:schemeClr>
                </a:solidFill>
              </a:endParaRPr>
            </a:p>
          </p:txBody>
        </p:sp>
      </p:grpSp>
      <p:sp>
        <p:nvSpPr>
          <p:cNvPr id="131" name="円形吹き出し 130"/>
          <p:cNvSpPr/>
          <p:nvPr/>
        </p:nvSpPr>
        <p:spPr bwMode="auto">
          <a:xfrm>
            <a:off x="6504998" y="3799099"/>
            <a:ext cx="2566694" cy="1646125"/>
          </a:xfrm>
          <a:prstGeom prst="wedgeEllipseCallout">
            <a:avLst>
              <a:gd name="adj1" fmla="val -52013"/>
              <a:gd name="adj2" fmla="val 40351"/>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en-US" altLang="ja-JP" sz="1200"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ホストのあるべき</a:t>
            </a:r>
            <a:endParaRPr lang="en-US" altLang="ja-JP" sz="1200"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パラメータを確認</a:t>
            </a:r>
            <a:r>
              <a:rPr lang="ja-JP" altLang="en-US" sz="1200" b="1" dirty="0">
                <a:solidFill>
                  <a:schemeClr val="accent2">
                    <a:lumMod val="60000"/>
                    <a:lumOff val="40000"/>
                  </a:schemeClr>
                </a:solidFill>
              </a:rPr>
              <a:t>したい</a:t>
            </a:r>
            <a:r>
              <a:rPr lang="ja-JP" altLang="en-US" sz="1200" b="1" dirty="0" smtClean="0">
                <a:solidFill>
                  <a:schemeClr val="accent2">
                    <a:lumMod val="60000"/>
                    <a:lumOff val="40000"/>
                  </a:schemeClr>
                </a:solidFill>
              </a:rPr>
              <a:t>。</a:t>
            </a:r>
            <a:endParaRPr lang="en-US" altLang="ja-JP" sz="1200" b="1" dirty="0" smtClean="0">
              <a:solidFill>
                <a:schemeClr val="accent2">
                  <a:lumMod val="60000"/>
                  <a:lumOff val="40000"/>
                </a:schemeClr>
              </a:solidFill>
            </a:endParaRPr>
          </a:p>
          <a:p>
            <a:pPr algn="ctr"/>
            <a:endParaRPr lang="en-US" altLang="ja-JP" sz="1200" b="1" dirty="0">
              <a:solidFill>
                <a:schemeClr val="accent2">
                  <a:lumMod val="60000"/>
                  <a:lumOff val="40000"/>
                </a:schemeClr>
              </a:solidFill>
            </a:endParaRPr>
          </a:p>
          <a:p>
            <a:pPr algn="ctr"/>
            <a:r>
              <a:rPr lang="en-US" altLang="ja-JP" sz="1200" b="1" dirty="0" smtClean="0">
                <a:solidFill>
                  <a:schemeClr val="accent2">
                    <a:lumMod val="60000"/>
                    <a:lumOff val="40000"/>
                  </a:schemeClr>
                </a:solidFill>
              </a:rPr>
              <a:t>※</a:t>
            </a:r>
            <a:r>
              <a:rPr lang="ja-JP" altLang="en-US" sz="1200" b="1" dirty="0" smtClean="0">
                <a:solidFill>
                  <a:schemeClr val="accent2">
                    <a:lumMod val="60000"/>
                    <a:lumOff val="40000"/>
                  </a:schemeClr>
                </a:solidFill>
              </a:rPr>
              <a:t> 確認</a:t>
            </a:r>
            <a:r>
              <a:rPr lang="ja-JP" altLang="en-US" sz="1200" b="1" dirty="0">
                <a:solidFill>
                  <a:schemeClr val="accent2">
                    <a:lumMod val="60000"/>
                    <a:lumOff val="40000"/>
                  </a:schemeClr>
                </a:solidFill>
              </a:rPr>
              <a:t>したい</a:t>
            </a:r>
            <a:r>
              <a:rPr lang="ja-JP" altLang="en-US" sz="1200" b="1" dirty="0" smtClean="0">
                <a:solidFill>
                  <a:schemeClr val="accent2">
                    <a:lumMod val="60000"/>
                    <a:lumOff val="40000"/>
                  </a:schemeClr>
                </a:solidFill>
              </a:rPr>
              <a:t>時点のパラメータ</a:t>
            </a:r>
            <a:endParaRPr lang="en-US" altLang="ja-JP" sz="1200"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を参照できます</a:t>
            </a:r>
            <a:r>
              <a:rPr lang="ja-JP" altLang="en-US" sz="1200" b="1" dirty="0">
                <a:solidFill>
                  <a:schemeClr val="accent2">
                    <a:lumMod val="60000"/>
                    <a:lumOff val="40000"/>
                  </a:schemeClr>
                </a:solidFill>
              </a:rPr>
              <a:t>。</a:t>
            </a:r>
            <a:endParaRPr lang="en-US" altLang="ja-JP" sz="1200"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（詳細は次ページ）</a:t>
            </a:r>
            <a:endParaRPr lang="ja-JP" altLang="en-US" sz="1200" dirty="0"/>
          </a:p>
          <a:p>
            <a:pPr algn="ctr"/>
            <a:endParaRPr lang="ja-JP" altLang="en-US" sz="1200" b="1" dirty="0">
              <a:solidFill>
                <a:schemeClr val="accent2">
                  <a:lumMod val="60000"/>
                  <a:lumOff val="40000"/>
                </a:schemeClr>
              </a:solidFill>
            </a:endParaRPr>
          </a:p>
        </p:txBody>
      </p:sp>
      <p:sp>
        <p:nvSpPr>
          <p:cNvPr id="133" name="テキスト ボックス 132"/>
          <p:cNvSpPr txBox="1"/>
          <p:nvPr/>
        </p:nvSpPr>
        <p:spPr>
          <a:xfrm>
            <a:off x="3216952" y="3883114"/>
            <a:ext cx="1343480" cy="553998"/>
          </a:xfrm>
          <a:prstGeom prst="rect">
            <a:avLst/>
          </a:prstGeom>
          <a:noFill/>
        </p:spPr>
        <p:txBody>
          <a:bodyPr wrap="square" rtlCol="0">
            <a:spAutoFit/>
          </a:bodyPr>
          <a:lstStyle/>
          <a:p>
            <a:pPr algn="ctr"/>
            <a:r>
              <a:rPr kumimoji="1" lang="ja-JP" altLang="en-US" sz="1200" b="1" dirty="0" smtClean="0">
                <a:solidFill>
                  <a:schemeClr val="accent6">
                    <a:lumMod val="50000"/>
                    <a:lumOff val="50000"/>
                  </a:schemeClr>
                </a:solidFill>
              </a:rPr>
              <a:t>パラメータを</a:t>
            </a:r>
            <a:endParaRPr kumimoji="1" lang="en-US" altLang="ja-JP" sz="1200" b="1" dirty="0" smtClean="0">
              <a:solidFill>
                <a:schemeClr val="accent6">
                  <a:lumMod val="50000"/>
                  <a:lumOff val="50000"/>
                </a:schemeClr>
              </a:solidFill>
            </a:endParaRPr>
          </a:p>
          <a:p>
            <a:pPr algn="ctr"/>
            <a:r>
              <a:rPr kumimoji="1" lang="ja-JP" altLang="en-US" b="1" dirty="0" smtClean="0">
                <a:solidFill>
                  <a:schemeClr val="accent6">
                    <a:lumMod val="50000"/>
                    <a:lumOff val="50000"/>
                  </a:schemeClr>
                </a:solidFill>
              </a:rPr>
              <a:t>登録</a:t>
            </a:r>
            <a:endParaRPr kumimoji="1" lang="ja-JP" altLang="en-US" b="1" dirty="0">
              <a:solidFill>
                <a:schemeClr val="accent6">
                  <a:lumMod val="50000"/>
                  <a:lumOff val="50000"/>
                </a:schemeClr>
              </a:solidFill>
            </a:endParaRPr>
          </a:p>
        </p:txBody>
      </p:sp>
      <p:sp>
        <p:nvSpPr>
          <p:cNvPr id="134" name="テキスト ボックス 133"/>
          <p:cNvSpPr txBox="1"/>
          <p:nvPr/>
        </p:nvSpPr>
        <p:spPr>
          <a:xfrm>
            <a:off x="4751224" y="3883114"/>
            <a:ext cx="1157281" cy="553998"/>
          </a:xfrm>
          <a:prstGeom prst="rect">
            <a:avLst/>
          </a:prstGeom>
          <a:noFill/>
        </p:spPr>
        <p:txBody>
          <a:bodyPr wrap="square" rtlCol="0">
            <a:spAutoFit/>
          </a:bodyPr>
          <a:lstStyle/>
          <a:p>
            <a:pPr algn="ctr"/>
            <a:r>
              <a:rPr lang="ja-JP" altLang="en-US" sz="1200" b="1" dirty="0" smtClean="0">
                <a:solidFill>
                  <a:schemeClr val="accent2">
                    <a:lumMod val="60000"/>
                    <a:lumOff val="40000"/>
                  </a:schemeClr>
                </a:solidFill>
              </a:rPr>
              <a:t>パラメータを</a:t>
            </a:r>
            <a:endParaRPr lang="en-US" altLang="ja-JP" sz="1200" b="1" dirty="0" smtClean="0">
              <a:solidFill>
                <a:schemeClr val="accent2">
                  <a:lumMod val="60000"/>
                  <a:lumOff val="40000"/>
                </a:schemeClr>
              </a:solidFill>
            </a:endParaRPr>
          </a:p>
          <a:p>
            <a:pPr algn="ctr"/>
            <a:r>
              <a:rPr lang="ja-JP" altLang="en-US" b="1" dirty="0" smtClean="0">
                <a:solidFill>
                  <a:schemeClr val="accent2">
                    <a:lumMod val="60000"/>
                    <a:lumOff val="40000"/>
                  </a:schemeClr>
                </a:solidFill>
              </a:rPr>
              <a:t>参照</a:t>
            </a:r>
            <a:endParaRPr lang="en-US" altLang="ja-JP" b="1" dirty="0" smtClean="0">
              <a:solidFill>
                <a:schemeClr val="accent2">
                  <a:lumMod val="60000"/>
                  <a:lumOff val="40000"/>
                </a:schemeClr>
              </a:solidFill>
            </a:endParaRPr>
          </a:p>
        </p:txBody>
      </p:sp>
      <p:pic>
        <p:nvPicPr>
          <p:cNvPr id="150" name="図 1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489" y="2278881"/>
            <a:ext cx="1136199" cy="1136199"/>
          </a:xfrm>
          <a:prstGeom prst="rect">
            <a:avLst/>
          </a:prstGeom>
        </p:spPr>
      </p:pic>
      <p:sp>
        <p:nvSpPr>
          <p:cNvPr id="151" name="テキスト ボックス 150"/>
          <p:cNvSpPr txBox="1"/>
          <p:nvPr/>
        </p:nvSpPr>
        <p:spPr>
          <a:xfrm>
            <a:off x="5190234" y="1672611"/>
            <a:ext cx="2053003" cy="553998"/>
          </a:xfrm>
          <a:prstGeom prst="rect">
            <a:avLst/>
          </a:prstGeom>
          <a:noFill/>
        </p:spPr>
        <p:txBody>
          <a:bodyPr wrap="square" rtlCol="0">
            <a:spAutoFit/>
          </a:bodyPr>
          <a:lstStyle/>
          <a:p>
            <a:pPr algn="ctr"/>
            <a:r>
              <a:rPr lang="ja-JP" altLang="en-US" b="1" dirty="0" smtClean="0">
                <a:solidFill>
                  <a:schemeClr val="accent2">
                    <a:lumMod val="60000"/>
                    <a:lumOff val="40000"/>
                  </a:schemeClr>
                </a:solidFill>
              </a:rPr>
              <a:t>参照用</a:t>
            </a:r>
            <a:endParaRPr lang="en-US" altLang="ja-JP"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メニューグループ </a:t>
            </a:r>
            <a:endParaRPr lang="ja-JP" altLang="en-US" sz="1200" b="1" dirty="0">
              <a:solidFill>
                <a:schemeClr val="accent2">
                  <a:lumMod val="60000"/>
                  <a:lumOff val="40000"/>
                </a:schemeClr>
              </a:solidFill>
            </a:endParaRPr>
          </a:p>
        </p:txBody>
      </p:sp>
      <p:sp>
        <p:nvSpPr>
          <p:cNvPr id="156" name="Freeform 119"/>
          <p:cNvSpPr>
            <a:spLocks noChangeAspect="1"/>
          </p:cNvSpPr>
          <p:nvPr/>
        </p:nvSpPr>
        <p:spPr bwMode="gray">
          <a:xfrm rot="20926790" flipH="1">
            <a:off x="4367778" y="2143801"/>
            <a:ext cx="373265" cy="514102"/>
          </a:xfrm>
          <a:custGeom>
            <a:avLst/>
            <a:gdLst/>
            <a:ahLst/>
            <a:cxnLst/>
            <a:rect l="l" t="t" r="r" b="b"/>
            <a:pathLst>
              <a:path w="4168249" h="5483155">
                <a:moveTo>
                  <a:pt x="3102898" y="3997087"/>
                </a:moveTo>
                <a:cubicBezTo>
                  <a:pt x="2863023" y="3997087"/>
                  <a:pt x="2668124" y="4192005"/>
                  <a:pt x="2668124" y="4428156"/>
                </a:cubicBezTo>
                <a:cubicBezTo>
                  <a:pt x="2668124" y="4602561"/>
                  <a:pt x="2770148" y="4749957"/>
                  <a:pt x="2915428" y="4818697"/>
                </a:cubicBezTo>
                <a:lnTo>
                  <a:pt x="2915436" y="4818677"/>
                </a:lnTo>
                <a:cubicBezTo>
                  <a:pt x="2971741" y="4848681"/>
                  <a:pt x="3035554" y="4863683"/>
                  <a:pt x="3103121" y="4863683"/>
                </a:cubicBezTo>
                <a:cubicBezTo>
                  <a:pt x="3339604" y="4863683"/>
                  <a:pt x="3534796" y="4668659"/>
                  <a:pt x="3534796" y="4428629"/>
                </a:cubicBezTo>
                <a:cubicBezTo>
                  <a:pt x="3534796" y="4264759"/>
                  <a:pt x="3442272" y="4121765"/>
                  <a:pt x="3302202" y="4048009"/>
                </a:cubicBezTo>
                <a:cubicBezTo>
                  <a:pt x="3301983" y="4048528"/>
                  <a:pt x="3301764" y="4049046"/>
                  <a:pt x="3301545" y="4049565"/>
                </a:cubicBezTo>
                <a:cubicBezTo>
                  <a:pt x="3241576" y="4015829"/>
                  <a:pt x="3174111" y="3997087"/>
                  <a:pt x="3102898" y="3997087"/>
                </a:cubicBezTo>
                <a:close/>
                <a:moveTo>
                  <a:pt x="848765" y="3812836"/>
                </a:moveTo>
                <a:cubicBezTo>
                  <a:pt x="672513" y="3812836"/>
                  <a:pt x="533762" y="3955447"/>
                  <a:pt x="533762" y="4128081"/>
                </a:cubicBezTo>
                <a:cubicBezTo>
                  <a:pt x="533762" y="4249738"/>
                  <a:pt x="604533" y="4355298"/>
                  <a:pt x="708619" y="4406535"/>
                </a:cubicBezTo>
                <a:cubicBezTo>
                  <a:pt x="750290" y="4430095"/>
                  <a:pt x="798656" y="4442677"/>
                  <a:pt x="850168" y="4442677"/>
                </a:cubicBezTo>
                <a:cubicBezTo>
                  <a:pt x="1022650" y="4442677"/>
                  <a:pt x="1165136" y="4300165"/>
                  <a:pt x="1165136" y="4127649"/>
                </a:cubicBezTo>
                <a:cubicBezTo>
                  <a:pt x="1165136" y="3985137"/>
                  <a:pt x="1067645" y="3865126"/>
                  <a:pt x="936409" y="3827623"/>
                </a:cubicBezTo>
                <a:cubicBezTo>
                  <a:pt x="908462" y="3818083"/>
                  <a:pt x="879487" y="3812836"/>
                  <a:pt x="848765" y="3812836"/>
                </a:cubicBezTo>
                <a:close/>
                <a:moveTo>
                  <a:pt x="2810082" y="3358626"/>
                </a:moveTo>
                <a:cubicBezTo>
                  <a:pt x="2851544" y="3357747"/>
                  <a:pt x="2893007" y="3379535"/>
                  <a:pt x="2915496" y="3416082"/>
                </a:cubicBezTo>
                <a:cubicBezTo>
                  <a:pt x="2915502" y="3416093"/>
                  <a:pt x="2916265" y="3417502"/>
                  <a:pt x="3012945" y="3596006"/>
                </a:cubicBezTo>
                <a:cubicBezTo>
                  <a:pt x="3099150" y="3581013"/>
                  <a:pt x="3174111" y="3592258"/>
                  <a:pt x="3211592" y="3596006"/>
                </a:cubicBezTo>
                <a:cubicBezTo>
                  <a:pt x="3211598" y="3595995"/>
                  <a:pt x="3212408" y="3594585"/>
                  <a:pt x="3312789" y="3419831"/>
                </a:cubicBezTo>
                <a:cubicBezTo>
                  <a:pt x="3342773" y="3371101"/>
                  <a:pt x="3406490" y="3348611"/>
                  <a:pt x="3458963" y="3371101"/>
                </a:cubicBezTo>
                <a:cubicBezTo>
                  <a:pt x="3458974" y="3371106"/>
                  <a:pt x="3459900" y="3371522"/>
                  <a:pt x="3538123" y="3406590"/>
                </a:cubicBezTo>
                <a:cubicBezTo>
                  <a:pt x="3552281" y="3412575"/>
                  <a:pt x="3575510" y="3422394"/>
                  <a:pt x="3613623" y="3438505"/>
                </a:cubicBezTo>
                <a:cubicBezTo>
                  <a:pt x="3666175" y="3461008"/>
                  <a:pt x="3696205" y="3521016"/>
                  <a:pt x="3681190" y="3573522"/>
                </a:cubicBezTo>
                <a:cubicBezTo>
                  <a:pt x="3681190" y="3573522"/>
                  <a:pt x="3681190" y="3573522"/>
                  <a:pt x="3621131" y="3772297"/>
                </a:cubicBezTo>
                <a:cubicBezTo>
                  <a:pt x="3673682" y="3813552"/>
                  <a:pt x="3722480" y="3862308"/>
                  <a:pt x="3763771" y="3914815"/>
                </a:cubicBezTo>
                <a:cubicBezTo>
                  <a:pt x="3763771" y="3914815"/>
                  <a:pt x="3763771" y="3914815"/>
                  <a:pt x="3958963" y="3862308"/>
                </a:cubicBezTo>
                <a:cubicBezTo>
                  <a:pt x="4015269" y="3847306"/>
                  <a:pt x="4075328" y="3877310"/>
                  <a:pt x="4097850" y="3929817"/>
                </a:cubicBezTo>
                <a:cubicBezTo>
                  <a:pt x="4097850" y="3929817"/>
                  <a:pt x="4097850" y="3929817"/>
                  <a:pt x="4161663" y="4083586"/>
                </a:cubicBezTo>
                <a:cubicBezTo>
                  <a:pt x="4180431" y="4136092"/>
                  <a:pt x="4157909" y="4203601"/>
                  <a:pt x="4109111" y="4229854"/>
                </a:cubicBezTo>
                <a:cubicBezTo>
                  <a:pt x="4109111" y="4229854"/>
                  <a:pt x="4109111" y="4229854"/>
                  <a:pt x="3932687" y="4327366"/>
                </a:cubicBezTo>
                <a:cubicBezTo>
                  <a:pt x="3940195" y="4394875"/>
                  <a:pt x="3940195" y="4462383"/>
                  <a:pt x="3932687" y="4529891"/>
                </a:cubicBezTo>
                <a:cubicBezTo>
                  <a:pt x="3932687" y="4529891"/>
                  <a:pt x="3932687" y="4529891"/>
                  <a:pt x="4105357" y="4627404"/>
                </a:cubicBezTo>
                <a:cubicBezTo>
                  <a:pt x="4154155" y="4657407"/>
                  <a:pt x="4176677" y="4721165"/>
                  <a:pt x="4154155" y="4773672"/>
                </a:cubicBezTo>
                <a:cubicBezTo>
                  <a:pt x="4154155" y="4773672"/>
                  <a:pt x="4154155" y="4773672"/>
                  <a:pt x="4090343" y="4927441"/>
                </a:cubicBezTo>
                <a:cubicBezTo>
                  <a:pt x="4067820" y="4979948"/>
                  <a:pt x="4004008" y="5009951"/>
                  <a:pt x="3951456" y="4994949"/>
                </a:cubicBezTo>
                <a:cubicBezTo>
                  <a:pt x="3951456" y="4994949"/>
                  <a:pt x="3951456" y="4994949"/>
                  <a:pt x="3763771" y="4938692"/>
                </a:cubicBezTo>
                <a:cubicBezTo>
                  <a:pt x="3718727" y="4994949"/>
                  <a:pt x="3669929" y="5043706"/>
                  <a:pt x="3613623" y="5088711"/>
                </a:cubicBezTo>
                <a:cubicBezTo>
                  <a:pt x="3613623" y="5088711"/>
                  <a:pt x="3613623" y="5088711"/>
                  <a:pt x="3666175" y="5276235"/>
                </a:cubicBezTo>
                <a:cubicBezTo>
                  <a:pt x="3681190" y="5328741"/>
                  <a:pt x="3651160" y="5388749"/>
                  <a:pt x="3598608" y="5411251"/>
                </a:cubicBezTo>
                <a:cubicBezTo>
                  <a:pt x="3598608" y="5411251"/>
                  <a:pt x="3598608" y="5411251"/>
                  <a:pt x="3440953" y="5475009"/>
                </a:cubicBezTo>
                <a:cubicBezTo>
                  <a:pt x="3388402" y="5497512"/>
                  <a:pt x="3324589" y="5471259"/>
                  <a:pt x="3298313" y="5422503"/>
                </a:cubicBezTo>
                <a:cubicBezTo>
                  <a:pt x="3298313" y="5422503"/>
                  <a:pt x="3298313" y="5422503"/>
                  <a:pt x="3208224" y="5257482"/>
                </a:cubicBezTo>
                <a:cubicBezTo>
                  <a:pt x="3170687" y="5264983"/>
                  <a:pt x="3099367" y="5276235"/>
                  <a:pt x="2990510" y="5261233"/>
                </a:cubicBezTo>
                <a:cubicBezTo>
                  <a:pt x="2990510" y="5261233"/>
                  <a:pt x="2990510" y="5261233"/>
                  <a:pt x="2896668" y="5418752"/>
                </a:cubicBezTo>
                <a:cubicBezTo>
                  <a:pt x="2870392" y="5467508"/>
                  <a:pt x="2802825" y="5490011"/>
                  <a:pt x="2754027" y="5467508"/>
                </a:cubicBezTo>
                <a:cubicBezTo>
                  <a:pt x="2754027" y="5467508"/>
                  <a:pt x="2754027" y="5467508"/>
                  <a:pt x="2709765" y="5450499"/>
                </a:cubicBezTo>
                <a:cubicBezTo>
                  <a:pt x="2709628" y="5450824"/>
                  <a:pt x="2709490" y="5451149"/>
                  <a:pt x="2709353" y="5451474"/>
                </a:cubicBezTo>
                <a:cubicBezTo>
                  <a:pt x="2709345" y="5451471"/>
                  <a:pt x="2708932" y="5451291"/>
                  <a:pt x="2686273" y="5441472"/>
                </a:cubicBezTo>
                <a:lnTo>
                  <a:pt x="2656431" y="5430004"/>
                </a:lnTo>
                <a:cubicBezTo>
                  <a:pt x="2656431" y="5430004"/>
                  <a:pt x="2656431" y="5430004"/>
                  <a:pt x="2656956" y="5428766"/>
                </a:cubicBezTo>
                <a:cubicBezTo>
                  <a:pt x="2641768" y="5422184"/>
                  <a:pt x="2622179" y="5413694"/>
                  <a:pt x="2596912" y="5402744"/>
                </a:cubicBezTo>
                <a:cubicBezTo>
                  <a:pt x="2544439" y="5380254"/>
                  <a:pt x="2514454" y="5316531"/>
                  <a:pt x="2533195" y="5264053"/>
                </a:cubicBezTo>
                <a:cubicBezTo>
                  <a:pt x="2533197" y="5264043"/>
                  <a:pt x="2533566" y="5262710"/>
                  <a:pt x="2581919" y="5087877"/>
                </a:cubicBezTo>
                <a:cubicBezTo>
                  <a:pt x="2525699" y="5042896"/>
                  <a:pt x="2473226" y="4990419"/>
                  <a:pt x="2431997" y="4930444"/>
                </a:cubicBezTo>
                <a:cubicBezTo>
                  <a:pt x="2431985" y="4930447"/>
                  <a:pt x="2430533" y="4930840"/>
                  <a:pt x="2252091" y="4979173"/>
                </a:cubicBezTo>
                <a:cubicBezTo>
                  <a:pt x="2195870" y="4994167"/>
                  <a:pt x="2135901" y="4964180"/>
                  <a:pt x="2113413" y="4911702"/>
                </a:cubicBezTo>
                <a:cubicBezTo>
                  <a:pt x="2113408" y="4911690"/>
                  <a:pt x="2112864" y="4910344"/>
                  <a:pt x="2049696" y="4754268"/>
                </a:cubicBezTo>
                <a:cubicBezTo>
                  <a:pt x="2030956" y="4701790"/>
                  <a:pt x="2053444" y="4638067"/>
                  <a:pt x="2102169" y="4611828"/>
                </a:cubicBezTo>
                <a:cubicBezTo>
                  <a:pt x="2102180" y="4611822"/>
                  <a:pt x="2103546" y="4611063"/>
                  <a:pt x="2270831" y="4518118"/>
                </a:cubicBezTo>
                <a:cubicBezTo>
                  <a:pt x="2263335" y="4446898"/>
                  <a:pt x="2263335" y="4375678"/>
                  <a:pt x="2274579" y="4308206"/>
                </a:cubicBezTo>
                <a:cubicBezTo>
                  <a:pt x="2274568" y="4308200"/>
                  <a:pt x="2273192" y="4307405"/>
                  <a:pt x="2105917" y="4210747"/>
                </a:cubicBezTo>
                <a:cubicBezTo>
                  <a:pt x="2057192" y="4184508"/>
                  <a:pt x="2034704" y="4117037"/>
                  <a:pt x="2057192" y="4068307"/>
                </a:cubicBezTo>
                <a:cubicBezTo>
                  <a:pt x="2057197" y="4068296"/>
                  <a:pt x="2057759" y="4066984"/>
                  <a:pt x="2124657" y="3910874"/>
                </a:cubicBezTo>
                <a:cubicBezTo>
                  <a:pt x="2143398" y="3858396"/>
                  <a:pt x="2207114" y="3832157"/>
                  <a:pt x="2259587" y="3847151"/>
                </a:cubicBezTo>
                <a:cubicBezTo>
                  <a:pt x="2259600" y="3847154"/>
                  <a:pt x="2261148" y="3847610"/>
                  <a:pt x="2450738" y="3903377"/>
                </a:cubicBezTo>
                <a:cubicBezTo>
                  <a:pt x="2495714" y="3847151"/>
                  <a:pt x="2544439" y="3802169"/>
                  <a:pt x="2600660" y="3760937"/>
                </a:cubicBezTo>
                <a:cubicBezTo>
                  <a:pt x="2600656" y="3760925"/>
                  <a:pt x="2600214" y="3759393"/>
                  <a:pt x="2544439" y="3566019"/>
                </a:cubicBezTo>
                <a:cubicBezTo>
                  <a:pt x="2529447" y="3513541"/>
                  <a:pt x="2563179" y="3449818"/>
                  <a:pt x="2611904" y="3431076"/>
                </a:cubicBezTo>
                <a:cubicBezTo>
                  <a:pt x="2611915" y="3431071"/>
                  <a:pt x="2613225" y="3430541"/>
                  <a:pt x="2769322" y="3367353"/>
                </a:cubicBezTo>
                <a:cubicBezTo>
                  <a:pt x="2782440" y="3361730"/>
                  <a:pt x="2796261" y="3358919"/>
                  <a:pt x="2810082" y="3358626"/>
                </a:cubicBezTo>
                <a:close/>
                <a:moveTo>
                  <a:pt x="589485" y="3280859"/>
                </a:moveTo>
                <a:cubicBezTo>
                  <a:pt x="630794" y="3281563"/>
                  <a:pt x="671576" y="3303377"/>
                  <a:pt x="691263" y="3339968"/>
                </a:cubicBezTo>
                <a:cubicBezTo>
                  <a:pt x="691272" y="3339982"/>
                  <a:pt x="692021" y="3341285"/>
                  <a:pt x="762514" y="3463814"/>
                </a:cubicBezTo>
                <a:cubicBezTo>
                  <a:pt x="818765" y="3456308"/>
                  <a:pt x="860015" y="3452555"/>
                  <a:pt x="923766" y="3460061"/>
                </a:cubicBezTo>
                <a:cubicBezTo>
                  <a:pt x="923773" y="3460049"/>
                  <a:pt x="924437" y="3458867"/>
                  <a:pt x="991267" y="3339968"/>
                </a:cubicBezTo>
                <a:cubicBezTo>
                  <a:pt x="1021267" y="3291180"/>
                  <a:pt x="1085018" y="3268662"/>
                  <a:pt x="1137518" y="3291180"/>
                </a:cubicBezTo>
                <a:cubicBezTo>
                  <a:pt x="1137528" y="3291184"/>
                  <a:pt x="1137986" y="3291356"/>
                  <a:pt x="1160905" y="3299956"/>
                </a:cubicBezTo>
                <a:lnTo>
                  <a:pt x="1161386" y="3298825"/>
                </a:lnTo>
                <a:cubicBezTo>
                  <a:pt x="1161398" y="3298830"/>
                  <a:pt x="1162058" y="3299102"/>
                  <a:pt x="1197263" y="3313601"/>
                </a:cubicBezTo>
                <a:cubicBezTo>
                  <a:pt x="1197349" y="3313633"/>
                  <a:pt x="1197434" y="3313665"/>
                  <a:pt x="1197519" y="3313697"/>
                </a:cubicBezTo>
                <a:lnTo>
                  <a:pt x="1197516" y="3313705"/>
                </a:lnTo>
                <a:lnTo>
                  <a:pt x="1225129" y="3325078"/>
                </a:lnTo>
                <a:cubicBezTo>
                  <a:pt x="1277624" y="3347580"/>
                  <a:pt x="1307621" y="3411335"/>
                  <a:pt x="1292622" y="3463840"/>
                </a:cubicBezTo>
                <a:cubicBezTo>
                  <a:pt x="1292619" y="3463853"/>
                  <a:pt x="1292248" y="3465152"/>
                  <a:pt x="1255126" y="3595102"/>
                </a:cubicBezTo>
                <a:cubicBezTo>
                  <a:pt x="1300122" y="3628855"/>
                  <a:pt x="1341367" y="3666358"/>
                  <a:pt x="1375114" y="3711362"/>
                </a:cubicBezTo>
                <a:cubicBezTo>
                  <a:pt x="1375125" y="3711359"/>
                  <a:pt x="1376312" y="3711045"/>
                  <a:pt x="1502601" y="3677609"/>
                </a:cubicBezTo>
                <a:cubicBezTo>
                  <a:pt x="1555096" y="3662608"/>
                  <a:pt x="1618839" y="3692610"/>
                  <a:pt x="1637587" y="3741365"/>
                </a:cubicBezTo>
                <a:cubicBezTo>
                  <a:pt x="1637593" y="3741380"/>
                  <a:pt x="1638064" y="3742510"/>
                  <a:pt x="1675083" y="3831373"/>
                </a:cubicBezTo>
                <a:cubicBezTo>
                  <a:pt x="1697581" y="3883878"/>
                  <a:pt x="1675083" y="3947633"/>
                  <a:pt x="1626338" y="3973886"/>
                </a:cubicBezTo>
                <a:cubicBezTo>
                  <a:pt x="1626318" y="3973897"/>
                  <a:pt x="1624802" y="3974728"/>
                  <a:pt x="1510100" y="4037641"/>
                </a:cubicBezTo>
                <a:cubicBezTo>
                  <a:pt x="1517599" y="4093896"/>
                  <a:pt x="1517599" y="4153902"/>
                  <a:pt x="1510100" y="4210157"/>
                </a:cubicBezTo>
                <a:cubicBezTo>
                  <a:pt x="1510118" y="4210167"/>
                  <a:pt x="1511507" y="4210954"/>
                  <a:pt x="1622589" y="4273912"/>
                </a:cubicBezTo>
                <a:cubicBezTo>
                  <a:pt x="1675083" y="4300165"/>
                  <a:pt x="1693831" y="4363920"/>
                  <a:pt x="1675083" y="4416425"/>
                </a:cubicBezTo>
                <a:cubicBezTo>
                  <a:pt x="1675077" y="4416440"/>
                  <a:pt x="1674594" y="4417551"/>
                  <a:pt x="1637587" y="4502683"/>
                </a:cubicBezTo>
                <a:cubicBezTo>
                  <a:pt x="1615089" y="4555188"/>
                  <a:pt x="1555096" y="4585190"/>
                  <a:pt x="1498851" y="4570189"/>
                </a:cubicBezTo>
                <a:cubicBezTo>
                  <a:pt x="1498832" y="4570184"/>
                  <a:pt x="1497303" y="4569767"/>
                  <a:pt x="1375114" y="4536436"/>
                </a:cubicBezTo>
                <a:cubicBezTo>
                  <a:pt x="1341367" y="4581440"/>
                  <a:pt x="1300122" y="4622694"/>
                  <a:pt x="1255126" y="4656447"/>
                </a:cubicBezTo>
                <a:cubicBezTo>
                  <a:pt x="1255132" y="4656466"/>
                  <a:pt x="1255549" y="4657996"/>
                  <a:pt x="1288873" y="4780208"/>
                </a:cubicBezTo>
                <a:cubicBezTo>
                  <a:pt x="1303871" y="4836463"/>
                  <a:pt x="1273874" y="4896468"/>
                  <a:pt x="1221380" y="4918970"/>
                </a:cubicBezTo>
                <a:cubicBezTo>
                  <a:pt x="1221366" y="4918976"/>
                  <a:pt x="1220292" y="4919443"/>
                  <a:pt x="1135139" y="4956473"/>
                </a:cubicBezTo>
                <a:cubicBezTo>
                  <a:pt x="1082644" y="4975225"/>
                  <a:pt x="1018900" y="4952723"/>
                  <a:pt x="988904" y="4903969"/>
                </a:cubicBezTo>
                <a:cubicBezTo>
                  <a:pt x="988894" y="4903951"/>
                  <a:pt x="988117" y="4902533"/>
                  <a:pt x="925160" y="4787708"/>
                </a:cubicBezTo>
                <a:cubicBezTo>
                  <a:pt x="898913" y="4791459"/>
                  <a:pt x="835169" y="4806460"/>
                  <a:pt x="756427" y="4791459"/>
                </a:cubicBezTo>
                <a:cubicBezTo>
                  <a:pt x="756417" y="4791476"/>
                  <a:pt x="755631" y="4792863"/>
                  <a:pt x="692684" y="4903969"/>
                </a:cubicBezTo>
                <a:cubicBezTo>
                  <a:pt x="662687" y="4952723"/>
                  <a:pt x="598943" y="4975225"/>
                  <a:pt x="546449" y="4952723"/>
                </a:cubicBezTo>
                <a:cubicBezTo>
                  <a:pt x="546436" y="4952718"/>
                  <a:pt x="545789" y="4952446"/>
                  <a:pt x="511554" y="4938028"/>
                </a:cubicBezTo>
                <a:cubicBezTo>
                  <a:pt x="511457" y="4938256"/>
                  <a:pt x="511359" y="4938484"/>
                  <a:pt x="511262" y="4938712"/>
                </a:cubicBezTo>
                <a:cubicBezTo>
                  <a:pt x="511243" y="4938705"/>
                  <a:pt x="510263" y="4938355"/>
                  <a:pt x="458761" y="4919948"/>
                </a:cubicBezTo>
                <a:cubicBezTo>
                  <a:pt x="406260" y="4897430"/>
                  <a:pt x="376260" y="4833630"/>
                  <a:pt x="391260" y="4781090"/>
                </a:cubicBezTo>
                <a:cubicBezTo>
                  <a:pt x="391267" y="4781065"/>
                  <a:pt x="391776" y="4779286"/>
                  <a:pt x="428761" y="4649737"/>
                </a:cubicBezTo>
                <a:cubicBezTo>
                  <a:pt x="387510" y="4615961"/>
                  <a:pt x="350010" y="4574679"/>
                  <a:pt x="316259" y="4529644"/>
                </a:cubicBezTo>
                <a:cubicBezTo>
                  <a:pt x="316245" y="4529648"/>
                  <a:pt x="314876" y="4530029"/>
                  <a:pt x="181258" y="4567173"/>
                </a:cubicBezTo>
                <a:cubicBezTo>
                  <a:pt x="128757" y="4582185"/>
                  <a:pt x="65007" y="4552161"/>
                  <a:pt x="42507" y="4499620"/>
                </a:cubicBezTo>
                <a:cubicBezTo>
                  <a:pt x="42500" y="4499603"/>
                  <a:pt x="42036" y="4498418"/>
                  <a:pt x="8756" y="4413303"/>
                </a:cubicBezTo>
                <a:cubicBezTo>
                  <a:pt x="-13744" y="4364515"/>
                  <a:pt x="8756" y="4296963"/>
                  <a:pt x="57507" y="4270692"/>
                </a:cubicBezTo>
                <a:cubicBezTo>
                  <a:pt x="57518" y="4270686"/>
                  <a:pt x="58710" y="4270019"/>
                  <a:pt x="185008" y="4199387"/>
                </a:cubicBezTo>
                <a:cubicBezTo>
                  <a:pt x="177508" y="4146846"/>
                  <a:pt x="177508" y="4094305"/>
                  <a:pt x="185008" y="4041764"/>
                </a:cubicBezTo>
                <a:cubicBezTo>
                  <a:pt x="184995" y="4041757"/>
                  <a:pt x="183731" y="4041050"/>
                  <a:pt x="57507" y="3970459"/>
                </a:cubicBezTo>
                <a:cubicBezTo>
                  <a:pt x="8756" y="3944188"/>
                  <a:pt x="-13744" y="3876635"/>
                  <a:pt x="8756" y="3827848"/>
                </a:cubicBezTo>
                <a:cubicBezTo>
                  <a:pt x="8763" y="3827832"/>
                  <a:pt x="9255" y="3826651"/>
                  <a:pt x="46257" y="3737777"/>
                </a:cubicBezTo>
                <a:cubicBezTo>
                  <a:pt x="68757" y="3688989"/>
                  <a:pt x="128757" y="3658966"/>
                  <a:pt x="181258" y="3673978"/>
                </a:cubicBezTo>
                <a:cubicBezTo>
                  <a:pt x="181273" y="3673982"/>
                  <a:pt x="182700" y="3674357"/>
                  <a:pt x="323760" y="3711507"/>
                </a:cubicBezTo>
                <a:cubicBezTo>
                  <a:pt x="353760" y="3670225"/>
                  <a:pt x="391260" y="3636449"/>
                  <a:pt x="432511" y="3602672"/>
                </a:cubicBezTo>
                <a:cubicBezTo>
                  <a:pt x="432507" y="3602658"/>
                  <a:pt x="432135" y="3601281"/>
                  <a:pt x="395010" y="3463814"/>
                </a:cubicBezTo>
                <a:cubicBezTo>
                  <a:pt x="380010" y="3407520"/>
                  <a:pt x="410011" y="3347474"/>
                  <a:pt x="462511" y="3324956"/>
                </a:cubicBezTo>
                <a:cubicBezTo>
                  <a:pt x="462526" y="3324950"/>
                  <a:pt x="463660" y="3324456"/>
                  <a:pt x="548762" y="3287427"/>
                </a:cubicBezTo>
                <a:cubicBezTo>
                  <a:pt x="561887" y="3282736"/>
                  <a:pt x="575715" y="3280625"/>
                  <a:pt x="589485" y="3280859"/>
                </a:cubicBezTo>
                <a:close/>
                <a:moveTo>
                  <a:pt x="1992734" y="1027055"/>
                </a:moveTo>
                <a:cubicBezTo>
                  <a:pt x="1617692" y="1027055"/>
                  <a:pt x="1310158" y="1334422"/>
                  <a:pt x="1310158" y="1709260"/>
                </a:cubicBezTo>
                <a:cubicBezTo>
                  <a:pt x="1310158" y="1874644"/>
                  <a:pt x="1371911" y="2026000"/>
                  <a:pt x="1473523" y="2141903"/>
                </a:cubicBezTo>
                <a:cubicBezTo>
                  <a:pt x="1596434" y="2290714"/>
                  <a:pt x="1783887" y="2387470"/>
                  <a:pt x="1992840" y="2387470"/>
                </a:cubicBezTo>
                <a:cubicBezTo>
                  <a:pt x="2367847" y="2387470"/>
                  <a:pt x="2671602" y="2083715"/>
                  <a:pt x="2671602" y="1708709"/>
                </a:cubicBezTo>
                <a:cubicBezTo>
                  <a:pt x="2671602" y="1504247"/>
                  <a:pt x="2578962" y="1320373"/>
                  <a:pt x="2434841" y="1198203"/>
                </a:cubicBezTo>
                <a:cubicBezTo>
                  <a:pt x="2317618" y="1092071"/>
                  <a:pt x="2162568" y="1027055"/>
                  <a:pt x="1992734" y="1027055"/>
                </a:cubicBezTo>
                <a:close/>
                <a:moveTo>
                  <a:pt x="1797713" y="0"/>
                </a:moveTo>
                <a:cubicBezTo>
                  <a:pt x="1797732" y="0"/>
                  <a:pt x="1800384" y="0"/>
                  <a:pt x="2169004" y="0"/>
                </a:cubicBezTo>
                <a:cubicBezTo>
                  <a:pt x="2225260" y="0"/>
                  <a:pt x="2274016" y="44980"/>
                  <a:pt x="2281516" y="101206"/>
                </a:cubicBezTo>
                <a:cubicBezTo>
                  <a:pt x="2281519" y="101227"/>
                  <a:pt x="2281861" y="103959"/>
                  <a:pt x="2326521" y="461050"/>
                </a:cubicBezTo>
                <a:cubicBezTo>
                  <a:pt x="2427783" y="491037"/>
                  <a:pt x="2525294" y="528521"/>
                  <a:pt x="2619054" y="580999"/>
                </a:cubicBezTo>
                <a:cubicBezTo>
                  <a:pt x="2619073" y="580983"/>
                  <a:pt x="2621376" y="579142"/>
                  <a:pt x="2900335" y="356096"/>
                </a:cubicBezTo>
                <a:cubicBezTo>
                  <a:pt x="2945340" y="322360"/>
                  <a:pt x="3012848" y="326109"/>
                  <a:pt x="3054102" y="367341"/>
                </a:cubicBezTo>
                <a:cubicBezTo>
                  <a:pt x="3054113" y="367352"/>
                  <a:pt x="3055064" y="368302"/>
                  <a:pt x="3139804" y="452996"/>
                </a:cubicBezTo>
                <a:lnTo>
                  <a:pt x="3140360" y="452437"/>
                </a:lnTo>
                <a:cubicBezTo>
                  <a:pt x="3140375" y="452452"/>
                  <a:pt x="3141960" y="454037"/>
                  <a:pt x="3312863" y="624940"/>
                </a:cubicBezTo>
                <a:cubicBezTo>
                  <a:pt x="3354114" y="666191"/>
                  <a:pt x="3357864" y="733692"/>
                  <a:pt x="3324113" y="778693"/>
                </a:cubicBezTo>
                <a:cubicBezTo>
                  <a:pt x="3324099" y="778711"/>
                  <a:pt x="3322352" y="780939"/>
                  <a:pt x="3106609" y="1056197"/>
                </a:cubicBezTo>
                <a:cubicBezTo>
                  <a:pt x="3159110" y="1149949"/>
                  <a:pt x="3204111" y="1251201"/>
                  <a:pt x="3234111" y="1356203"/>
                </a:cubicBezTo>
                <a:cubicBezTo>
                  <a:pt x="3234131" y="1356205"/>
                  <a:pt x="3236734" y="1356517"/>
                  <a:pt x="3579117" y="1397453"/>
                </a:cubicBezTo>
                <a:cubicBezTo>
                  <a:pt x="3635368" y="1404953"/>
                  <a:pt x="3680369" y="1453704"/>
                  <a:pt x="3680369" y="1509955"/>
                </a:cubicBezTo>
                <a:cubicBezTo>
                  <a:pt x="3680369" y="1509978"/>
                  <a:pt x="3680369" y="1512840"/>
                  <a:pt x="3680369" y="1881211"/>
                </a:cubicBezTo>
                <a:cubicBezTo>
                  <a:pt x="3680369" y="1937462"/>
                  <a:pt x="3635368" y="1989963"/>
                  <a:pt x="3579117" y="1993713"/>
                </a:cubicBezTo>
                <a:cubicBezTo>
                  <a:pt x="3579099" y="1993716"/>
                  <a:pt x="3576623" y="1994018"/>
                  <a:pt x="3241612" y="2034964"/>
                </a:cubicBezTo>
                <a:cubicBezTo>
                  <a:pt x="3211611" y="2147466"/>
                  <a:pt x="3170360" y="2252468"/>
                  <a:pt x="3114109" y="2346219"/>
                </a:cubicBezTo>
                <a:cubicBezTo>
                  <a:pt x="3114124" y="2346238"/>
                  <a:pt x="3115883" y="2348468"/>
                  <a:pt x="3324113" y="2612474"/>
                </a:cubicBezTo>
                <a:cubicBezTo>
                  <a:pt x="3357864" y="2657475"/>
                  <a:pt x="3354114" y="2724976"/>
                  <a:pt x="3316613" y="2766226"/>
                </a:cubicBezTo>
                <a:cubicBezTo>
                  <a:pt x="3316598" y="2766241"/>
                  <a:pt x="3314633" y="2768206"/>
                  <a:pt x="3054108" y="3028731"/>
                </a:cubicBezTo>
                <a:cubicBezTo>
                  <a:pt x="3012858" y="3066232"/>
                  <a:pt x="2945357" y="3069982"/>
                  <a:pt x="2900356" y="3036231"/>
                </a:cubicBezTo>
                <a:cubicBezTo>
                  <a:pt x="2900341" y="3036219"/>
                  <a:pt x="2898346" y="3034647"/>
                  <a:pt x="2634101" y="2826227"/>
                </a:cubicBezTo>
                <a:cubicBezTo>
                  <a:pt x="2536600" y="2882478"/>
                  <a:pt x="2431598" y="2927479"/>
                  <a:pt x="2322846" y="2957480"/>
                </a:cubicBezTo>
                <a:cubicBezTo>
                  <a:pt x="2322843" y="2957502"/>
                  <a:pt x="2322504" y="2960246"/>
                  <a:pt x="2281595" y="3291235"/>
                </a:cubicBezTo>
                <a:cubicBezTo>
                  <a:pt x="2274095" y="3347486"/>
                  <a:pt x="2225344" y="3392487"/>
                  <a:pt x="2169093" y="3392487"/>
                </a:cubicBezTo>
                <a:cubicBezTo>
                  <a:pt x="2169073" y="3392487"/>
                  <a:pt x="2166338" y="3392487"/>
                  <a:pt x="1797837" y="3392487"/>
                </a:cubicBezTo>
                <a:cubicBezTo>
                  <a:pt x="1741586" y="3392487"/>
                  <a:pt x="1692835" y="3347486"/>
                  <a:pt x="1685335" y="3291235"/>
                </a:cubicBezTo>
                <a:cubicBezTo>
                  <a:pt x="1685333" y="3291215"/>
                  <a:pt x="1685010" y="3288546"/>
                  <a:pt x="1644084" y="2949980"/>
                </a:cubicBezTo>
                <a:cubicBezTo>
                  <a:pt x="1535333" y="2919979"/>
                  <a:pt x="1434081" y="2878728"/>
                  <a:pt x="1340329" y="2822477"/>
                </a:cubicBezTo>
                <a:cubicBezTo>
                  <a:pt x="1340312" y="2822490"/>
                  <a:pt x="1338155" y="2824175"/>
                  <a:pt x="1066575" y="3036231"/>
                </a:cubicBezTo>
                <a:cubicBezTo>
                  <a:pt x="1021574" y="3069982"/>
                  <a:pt x="954073" y="3066232"/>
                  <a:pt x="912822" y="3028731"/>
                </a:cubicBezTo>
                <a:cubicBezTo>
                  <a:pt x="912803" y="3028712"/>
                  <a:pt x="911010" y="3026919"/>
                  <a:pt x="740319" y="2856228"/>
                </a:cubicBezTo>
                <a:cubicBezTo>
                  <a:pt x="719433" y="2833922"/>
                  <a:pt x="689918" y="2805143"/>
                  <a:pt x="650084" y="2766302"/>
                </a:cubicBezTo>
                <a:cubicBezTo>
                  <a:pt x="612580" y="2725070"/>
                  <a:pt x="608830" y="2657599"/>
                  <a:pt x="642584" y="2612619"/>
                </a:cubicBezTo>
                <a:cubicBezTo>
                  <a:pt x="642599" y="2612600"/>
                  <a:pt x="644403" y="2610338"/>
                  <a:pt x="863858" y="2335239"/>
                </a:cubicBezTo>
                <a:cubicBezTo>
                  <a:pt x="811353" y="2241529"/>
                  <a:pt x="770098" y="2144072"/>
                  <a:pt x="743845" y="2039117"/>
                </a:cubicBezTo>
                <a:cubicBezTo>
                  <a:pt x="743823" y="2039114"/>
                  <a:pt x="741037" y="2038763"/>
                  <a:pt x="387555" y="1994137"/>
                </a:cubicBezTo>
                <a:cubicBezTo>
                  <a:pt x="331299" y="1990388"/>
                  <a:pt x="286294" y="1937911"/>
                  <a:pt x="286294" y="1881685"/>
                </a:cubicBezTo>
                <a:cubicBezTo>
                  <a:pt x="286294" y="1881662"/>
                  <a:pt x="286294" y="1878786"/>
                  <a:pt x="286294" y="1510596"/>
                </a:cubicBezTo>
                <a:cubicBezTo>
                  <a:pt x="286294" y="1454370"/>
                  <a:pt x="331299" y="1405641"/>
                  <a:pt x="387555" y="1398145"/>
                </a:cubicBezTo>
                <a:cubicBezTo>
                  <a:pt x="387573" y="1398143"/>
                  <a:pt x="390123" y="1397827"/>
                  <a:pt x="751346" y="1353164"/>
                </a:cubicBezTo>
                <a:cubicBezTo>
                  <a:pt x="777599" y="1251958"/>
                  <a:pt x="818853" y="1158249"/>
                  <a:pt x="871359" y="1068288"/>
                </a:cubicBezTo>
                <a:cubicBezTo>
                  <a:pt x="871344" y="1068268"/>
                  <a:pt x="869486" y="1065924"/>
                  <a:pt x="642584" y="779663"/>
                </a:cubicBezTo>
                <a:cubicBezTo>
                  <a:pt x="608830" y="734682"/>
                  <a:pt x="612580" y="667211"/>
                  <a:pt x="650084" y="625979"/>
                </a:cubicBezTo>
                <a:cubicBezTo>
                  <a:pt x="650103" y="625961"/>
                  <a:pt x="652294" y="623803"/>
                  <a:pt x="912614" y="367341"/>
                </a:cubicBezTo>
                <a:cubicBezTo>
                  <a:pt x="953868" y="326109"/>
                  <a:pt x="1021376" y="322360"/>
                  <a:pt x="1066381" y="356096"/>
                </a:cubicBezTo>
                <a:cubicBezTo>
                  <a:pt x="1066400" y="356110"/>
                  <a:pt x="1068702" y="357934"/>
                  <a:pt x="1355163" y="584747"/>
                </a:cubicBezTo>
                <a:cubicBezTo>
                  <a:pt x="1445173" y="536018"/>
                  <a:pt x="1538934" y="494786"/>
                  <a:pt x="1640195" y="468547"/>
                </a:cubicBezTo>
                <a:cubicBezTo>
                  <a:pt x="1640197" y="468527"/>
                  <a:pt x="1640532" y="465798"/>
                  <a:pt x="1685200" y="101206"/>
                </a:cubicBezTo>
                <a:cubicBezTo>
                  <a:pt x="1692701" y="44980"/>
                  <a:pt x="1741456" y="0"/>
                  <a:pt x="1797713" y="0"/>
                </a:cubicBezTo>
                <a:close/>
              </a:path>
            </a:pathLst>
          </a:custGeom>
          <a:solidFill>
            <a:schemeClr val="accent6"/>
          </a:solidFill>
          <a:ln>
            <a:noFill/>
          </a:ln>
          <a:extLst/>
        </p:spPr>
        <p:txBody>
          <a:bodyPr vert="horz" wrap="square" lIns="43688" tIns="21844" rIns="43688" bIns="21844" numCol="1" anchor="t" anchorCtr="0" compatLnSpc="1">
            <a:prstTxWarp prst="textNoShape">
              <a:avLst/>
            </a:prstTxWarp>
            <a:noAutofit/>
          </a:bodyPr>
          <a:lstStyle/>
          <a:p>
            <a:endParaRPr lang="ja-JP" altLang="en-US" sz="516">
              <a:solidFill>
                <a:srgbClr val="000000"/>
              </a:solidFill>
            </a:endParaRPr>
          </a:p>
        </p:txBody>
      </p:sp>
      <p:cxnSp>
        <p:nvCxnSpPr>
          <p:cNvPr id="165" name="直線矢印コネクタ 164"/>
          <p:cNvCxnSpPr/>
          <p:nvPr/>
        </p:nvCxnSpPr>
        <p:spPr bwMode="auto">
          <a:xfrm flipH="1">
            <a:off x="3825582" y="2803883"/>
            <a:ext cx="1490800" cy="0"/>
          </a:xfrm>
          <a:prstGeom prst="straightConnector1">
            <a:avLst/>
          </a:prstGeom>
          <a:solidFill>
            <a:schemeClr val="bg1"/>
          </a:solidFill>
          <a:ln w="762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8" name="テキスト ボックス 167"/>
          <p:cNvSpPr txBox="1"/>
          <p:nvPr/>
        </p:nvSpPr>
        <p:spPr>
          <a:xfrm>
            <a:off x="3825582" y="2868125"/>
            <a:ext cx="1490800" cy="307777"/>
          </a:xfrm>
          <a:prstGeom prst="rect">
            <a:avLst/>
          </a:prstGeom>
          <a:noFill/>
          <a:ln>
            <a:noFill/>
          </a:ln>
        </p:spPr>
        <p:txBody>
          <a:bodyPr wrap="square" rtlCol="0">
            <a:spAutoFit/>
          </a:bodyPr>
          <a:lstStyle/>
          <a:p>
            <a:pPr algn="ctr"/>
            <a:r>
              <a:rPr lang="ja-JP" altLang="en-US" sz="1400" b="1" dirty="0" smtClean="0">
                <a:solidFill>
                  <a:srgbClr val="002060"/>
                </a:solidFill>
                <a:latin typeface="+mn-ea"/>
              </a:rPr>
              <a:t>検索対象</a:t>
            </a:r>
            <a:endParaRPr lang="ja-JP" altLang="en-US" sz="1400" b="1" dirty="0">
              <a:solidFill>
                <a:srgbClr val="002060"/>
              </a:solidFill>
              <a:latin typeface="+mn-ea"/>
            </a:endParaRPr>
          </a:p>
        </p:txBody>
      </p:sp>
      <p:pic>
        <p:nvPicPr>
          <p:cNvPr id="185" name="図 18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533" y="2278881"/>
            <a:ext cx="1121263" cy="1121263"/>
          </a:xfrm>
          <a:prstGeom prst="rect">
            <a:avLst/>
          </a:prstGeom>
        </p:spPr>
      </p:pic>
      <p:sp>
        <p:nvSpPr>
          <p:cNvPr id="186" name="テキスト ボックス 185"/>
          <p:cNvSpPr txBox="1"/>
          <p:nvPr/>
        </p:nvSpPr>
        <p:spPr>
          <a:xfrm>
            <a:off x="1751265" y="1672611"/>
            <a:ext cx="2363797" cy="584775"/>
          </a:xfrm>
          <a:prstGeom prst="rect">
            <a:avLst/>
          </a:prstGeom>
          <a:noFill/>
        </p:spPr>
        <p:txBody>
          <a:bodyPr wrap="square" rtlCol="0">
            <a:spAutoFit/>
          </a:bodyPr>
          <a:lstStyle/>
          <a:p>
            <a:pPr algn="ctr"/>
            <a:r>
              <a:rPr lang="ja-JP" altLang="en-US" b="1" dirty="0" smtClean="0">
                <a:solidFill>
                  <a:schemeClr val="accent6">
                    <a:lumMod val="50000"/>
                    <a:lumOff val="50000"/>
                  </a:schemeClr>
                </a:solidFill>
              </a:rPr>
              <a:t>入力用</a:t>
            </a:r>
            <a:endParaRPr lang="ja-JP" altLang="en-US" b="1" dirty="0">
              <a:solidFill>
                <a:schemeClr val="accent6">
                  <a:lumMod val="50000"/>
                  <a:lumOff val="50000"/>
                </a:schemeClr>
              </a:solidFill>
            </a:endParaRPr>
          </a:p>
          <a:p>
            <a:pPr algn="ctr"/>
            <a:r>
              <a:rPr lang="ja-JP" altLang="en-US" sz="1200" b="1" dirty="0">
                <a:solidFill>
                  <a:schemeClr val="accent6">
                    <a:lumMod val="50000"/>
                    <a:lumOff val="50000"/>
                  </a:schemeClr>
                </a:solidFill>
              </a:rPr>
              <a:t>メニューグループ</a:t>
            </a:r>
            <a:r>
              <a:rPr lang="ja-JP" altLang="en-US" sz="1400" b="1" dirty="0">
                <a:solidFill>
                  <a:schemeClr val="accent6">
                    <a:lumMod val="50000"/>
                    <a:lumOff val="50000"/>
                  </a:schemeClr>
                </a:solidFill>
              </a:rPr>
              <a:t> </a:t>
            </a:r>
          </a:p>
        </p:txBody>
      </p:sp>
      <p:sp>
        <p:nvSpPr>
          <p:cNvPr id="196" name="正方形/長方形 195"/>
          <p:cNvSpPr/>
          <p:nvPr/>
        </p:nvSpPr>
        <p:spPr bwMode="auto">
          <a:xfrm>
            <a:off x="2332718" y="2240211"/>
            <a:ext cx="1200892" cy="1166400"/>
          </a:xfrm>
          <a:prstGeom prst="rect">
            <a:avLst/>
          </a:prstGeom>
          <a:noFill/>
          <a:ln w="762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7" name="正方形/長方形 196"/>
          <p:cNvSpPr/>
          <p:nvPr/>
        </p:nvSpPr>
        <p:spPr bwMode="auto">
          <a:xfrm>
            <a:off x="5653064" y="2240211"/>
            <a:ext cx="1127344" cy="1156004"/>
          </a:xfrm>
          <a:prstGeom prst="rect">
            <a:avLst/>
          </a:prstGeom>
          <a:noFill/>
          <a:ln w="762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5" name="直線矢印コネクタ 44"/>
          <p:cNvCxnSpPr>
            <a:stCxn id="50" idx="15"/>
          </p:cNvCxnSpPr>
          <p:nvPr/>
        </p:nvCxnSpPr>
        <p:spPr bwMode="auto">
          <a:xfrm flipH="1" flipV="1">
            <a:off x="3220036" y="3406611"/>
            <a:ext cx="2929" cy="940135"/>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0" name="直線矢印コネクタ 79"/>
          <p:cNvCxnSpPr>
            <a:stCxn id="62" idx="15"/>
          </p:cNvCxnSpPr>
          <p:nvPr/>
        </p:nvCxnSpPr>
        <p:spPr bwMode="auto">
          <a:xfrm flipH="1" flipV="1">
            <a:off x="5897058" y="3396215"/>
            <a:ext cx="27098" cy="945261"/>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9" name="角丸四角形 38"/>
          <p:cNvSpPr/>
          <p:nvPr/>
        </p:nvSpPr>
        <p:spPr bwMode="auto">
          <a:xfrm>
            <a:off x="568340" y="5582175"/>
            <a:ext cx="3952781" cy="884303"/>
          </a:xfrm>
          <a:prstGeom prst="roundRect">
            <a:avLst/>
          </a:prstGeom>
          <a:solidFill>
            <a:srgbClr val="FFFFCC"/>
          </a:solid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smtClean="0"/>
              <a:t>設計担当者は</a:t>
            </a:r>
            <a:endParaRPr lang="en-US" altLang="ja-JP" sz="1600" b="1" dirty="0" smtClean="0"/>
          </a:p>
          <a:p>
            <a:pPr algn="ctr"/>
            <a:r>
              <a:rPr lang="ja-JP" altLang="en-US" sz="1600" b="1" dirty="0" smtClean="0"/>
              <a:t>現時点のパラメータを気</a:t>
            </a:r>
            <a:r>
              <a:rPr lang="ja-JP" altLang="en-US" sz="1600" b="1" dirty="0"/>
              <a:t>にしなくていい</a:t>
            </a:r>
            <a:endParaRPr lang="en-US" altLang="ja-JP" sz="1600" b="1" dirty="0"/>
          </a:p>
          <a:p>
            <a:pPr algn="ctr"/>
            <a:r>
              <a:rPr lang="ja-JP" altLang="en-US" sz="2000" b="1" dirty="0">
                <a:solidFill>
                  <a:srgbClr val="FF0000"/>
                </a:solidFill>
              </a:rPr>
              <a:t>⇒ </a:t>
            </a:r>
            <a:r>
              <a:rPr lang="ja-JP" altLang="en-US" sz="2000" b="1" u="sng" dirty="0">
                <a:solidFill>
                  <a:srgbClr val="FF0000"/>
                </a:solidFill>
              </a:rPr>
              <a:t>設計に集中できる</a:t>
            </a:r>
            <a:endParaRPr lang="en-US" altLang="ja-JP" sz="2000" b="1" u="sng" dirty="0">
              <a:solidFill>
                <a:srgbClr val="FF0000"/>
              </a:solidFill>
            </a:endParaRPr>
          </a:p>
        </p:txBody>
      </p:sp>
      <p:sp>
        <p:nvSpPr>
          <p:cNvPr id="40" name="角丸四角形 39"/>
          <p:cNvSpPr/>
          <p:nvPr/>
        </p:nvSpPr>
        <p:spPr bwMode="auto">
          <a:xfrm>
            <a:off x="4664030" y="5582175"/>
            <a:ext cx="3952781" cy="884303"/>
          </a:xfrm>
          <a:prstGeom prst="roundRect">
            <a:avLst/>
          </a:prstGeom>
          <a:solidFill>
            <a:srgbClr val="FFFFCC"/>
          </a:solid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smtClean="0"/>
              <a:t>運用担当者は</a:t>
            </a:r>
            <a:endParaRPr lang="en-US" altLang="ja-JP" sz="1600" b="1" dirty="0" smtClean="0"/>
          </a:p>
          <a:p>
            <a:pPr algn="ctr"/>
            <a:r>
              <a:rPr lang="ja-JP" altLang="en-US" sz="1600" b="1" dirty="0" smtClean="0"/>
              <a:t>欲しいパラメータのみ参照する</a:t>
            </a:r>
            <a:endParaRPr lang="en-US" altLang="ja-JP" sz="1600" b="1" dirty="0" smtClean="0"/>
          </a:p>
          <a:p>
            <a:pPr algn="ctr"/>
            <a:r>
              <a:rPr lang="ja-JP" altLang="en-US" sz="2000" b="1" dirty="0" smtClean="0">
                <a:solidFill>
                  <a:srgbClr val="FF0000"/>
                </a:solidFill>
              </a:rPr>
              <a:t>⇒ </a:t>
            </a:r>
            <a:r>
              <a:rPr lang="ja-JP" altLang="en-US" sz="2000" b="1" u="sng" dirty="0">
                <a:solidFill>
                  <a:srgbClr val="FF0000"/>
                </a:solidFill>
              </a:rPr>
              <a:t>運用に集中できる</a:t>
            </a:r>
            <a:endParaRPr lang="en-US" altLang="ja-JP" sz="2000" b="1" u="sng" dirty="0">
              <a:solidFill>
                <a:srgbClr val="FF0000"/>
              </a:solidFill>
            </a:endParaRPr>
          </a:p>
        </p:txBody>
      </p:sp>
      <p:sp>
        <p:nvSpPr>
          <p:cNvPr id="41" name="テキスト ボックス 40"/>
          <p:cNvSpPr txBox="1"/>
          <p:nvPr/>
        </p:nvSpPr>
        <p:spPr>
          <a:xfrm>
            <a:off x="324957" y="1268760"/>
            <a:ext cx="8494086"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spTree>
    <p:extLst>
      <p:ext uri="{BB962C8B-B14F-4D97-AF65-F5344CB8AC3E}">
        <p14:creationId xmlns:p14="http://schemas.microsoft.com/office/powerpoint/2010/main" val="22621870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632"/>
            <a:ext cx="8784000" cy="468000"/>
          </a:xfrm>
        </p:spPr>
        <p:txBody>
          <a:bodyPr/>
          <a:lstStyle/>
          <a:p>
            <a:r>
              <a:rPr lang="en-US" altLang="ja-JP" dirty="0" smtClean="0"/>
              <a:t>3.9.1 </a:t>
            </a:r>
            <a:r>
              <a:rPr lang="ja-JP" altLang="en-US" dirty="0" smtClean="0"/>
              <a:t>「参照用」メニューグループ（</a:t>
            </a:r>
            <a:r>
              <a:rPr lang="en-US" altLang="ja-JP" dirty="0" smtClean="0"/>
              <a:t>1/2</a:t>
            </a:r>
            <a:r>
              <a:rPr lang="ja-JP" altLang="en-US" dirty="0" smtClean="0"/>
              <a:t>）</a:t>
            </a:r>
            <a:endParaRPr lang="en-US" altLang="ja-JP" dirty="0"/>
          </a:p>
        </p:txBody>
      </p:sp>
      <p:sp>
        <p:nvSpPr>
          <p:cNvPr id="11" name="テキスト ボックス 10"/>
          <p:cNvSpPr txBox="1"/>
          <p:nvPr/>
        </p:nvSpPr>
        <p:spPr>
          <a:xfrm>
            <a:off x="2555776" y="2443448"/>
            <a:ext cx="4573752" cy="276999"/>
          </a:xfrm>
          <a:prstGeom prst="rect">
            <a:avLst/>
          </a:prstGeom>
          <a:noFill/>
        </p:spPr>
        <p:txBody>
          <a:bodyPr wrap="square" rtlCol="0">
            <a:spAutoFit/>
          </a:bodyPr>
          <a:lstStyle/>
          <a:p>
            <a:r>
              <a:rPr lang="ja-JP" altLang="en-US" sz="1200" b="1" dirty="0" smtClean="0">
                <a:solidFill>
                  <a:srgbClr val="002060"/>
                </a:solidFill>
              </a:rPr>
              <a:t>「参照用」メニューグループ</a:t>
            </a:r>
            <a:endParaRPr lang="ja-JP" altLang="en-US" sz="1200" b="1" dirty="0">
              <a:solidFill>
                <a:srgbClr val="002060"/>
              </a:solidFill>
              <a:latin typeface="+mn-ea"/>
            </a:endParaRPr>
          </a:p>
        </p:txBody>
      </p:sp>
      <p:pic>
        <p:nvPicPr>
          <p:cNvPr id="3" name="図 2"/>
          <p:cNvPicPr>
            <a:picLocks noChangeAspect="1"/>
          </p:cNvPicPr>
          <p:nvPr/>
        </p:nvPicPr>
        <p:blipFill>
          <a:blip r:embed="rId2"/>
          <a:stretch>
            <a:fillRect/>
          </a:stretch>
        </p:blipFill>
        <p:spPr>
          <a:xfrm>
            <a:off x="2540329" y="2708920"/>
            <a:ext cx="4322217" cy="2772181"/>
          </a:xfrm>
          <a:prstGeom prst="rect">
            <a:avLst/>
          </a:prstGeom>
        </p:spPr>
      </p:pic>
      <p:sp>
        <p:nvSpPr>
          <p:cNvPr id="9" name="角丸四角形 8"/>
          <p:cNvSpPr/>
          <p:nvPr/>
        </p:nvSpPr>
        <p:spPr bwMode="auto">
          <a:xfrm>
            <a:off x="2771800" y="3883609"/>
            <a:ext cx="1287127" cy="180000"/>
          </a:xfrm>
          <a:prstGeom prst="roundRect">
            <a:avLst>
              <a:gd name="adj" fmla="val 6391"/>
            </a:avLst>
          </a:prstGeom>
          <a:noFill/>
          <a:ln w="4826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角丸四角形 23"/>
          <p:cNvSpPr/>
          <p:nvPr/>
        </p:nvSpPr>
        <p:spPr bwMode="auto">
          <a:xfrm>
            <a:off x="4490292" y="3883609"/>
            <a:ext cx="1377852" cy="180000"/>
          </a:xfrm>
          <a:prstGeom prst="roundRect">
            <a:avLst/>
          </a:prstGeom>
          <a:noFill/>
          <a:ln w="4826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3" name="カギ線コネクタ 12"/>
          <p:cNvCxnSpPr>
            <a:stCxn id="15" idx="0"/>
            <a:endCxn id="9" idx="1"/>
          </p:cNvCxnSpPr>
          <p:nvPr/>
        </p:nvCxnSpPr>
        <p:spPr bwMode="auto">
          <a:xfrm rot="5400000" flipH="1" flipV="1">
            <a:off x="2220534" y="3655186"/>
            <a:ext cx="232842" cy="869689"/>
          </a:xfrm>
          <a:prstGeom prst="bentConnector2">
            <a:avLst/>
          </a:prstGeom>
          <a:solidFill>
            <a:schemeClr val="bg1"/>
          </a:solidFill>
          <a:ln w="4826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テキスト ボックス 14"/>
          <p:cNvSpPr txBox="1"/>
          <p:nvPr/>
        </p:nvSpPr>
        <p:spPr>
          <a:xfrm>
            <a:off x="1263893" y="4206451"/>
            <a:ext cx="1276436" cy="276999"/>
          </a:xfrm>
          <a:prstGeom prst="rect">
            <a:avLst/>
          </a:prstGeom>
          <a:noFill/>
        </p:spPr>
        <p:txBody>
          <a:bodyPr wrap="square" rtlCol="0">
            <a:spAutoFit/>
          </a:bodyPr>
          <a:lstStyle/>
          <a:p>
            <a:r>
              <a:rPr kumimoji="1" lang="ja-JP" altLang="en-US" sz="1200" b="1" dirty="0" smtClean="0">
                <a:solidFill>
                  <a:srgbClr val="FF0000"/>
                </a:solidFill>
              </a:rPr>
              <a:t>ホスト名を選択</a:t>
            </a:r>
            <a:endParaRPr kumimoji="1" lang="en-US" altLang="ja-JP" sz="1200" b="1" dirty="0" smtClean="0">
              <a:solidFill>
                <a:srgbClr val="FF0000"/>
              </a:solidFill>
            </a:endParaRPr>
          </a:p>
        </p:txBody>
      </p:sp>
      <p:cxnSp>
        <p:nvCxnSpPr>
          <p:cNvPr id="25" name="カギ線コネクタ 24"/>
          <p:cNvCxnSpPr>
            <a:stCxn id="27" idx="1"/>
            <a:endCxn id="24" idx="2"/>
          </p:cNvCxnSpPr>
          <p:nvPr/>
        </p:nvCxnSpPr>
        <p:spPr bwMode="auto">
          <a:xfrm rot="10800000">
            <a:off x="5179219" y="4063610"/>
            <a:ext cx="828247" cy="257001"/>
          </a:xfrm>
          <a:prstGeom prst="bentConnector2">
            <a:avLst/>
          </a:prstGeom>
          <a:solidFill>
            <a:schemeClr val="bg1"/>
          </a:solidFill>
          <a:ln w="4826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 name="テキスト ボックス 26"/>
          <p:cNvSpPr txBox="1"/>
          <p:nvPr/>
        </p:nvSpPr>
        <p:spPr>
          <a:xfrm>
            <a:off x="6007465" y="4182110"/>
            <a:ext cx="1290687" cy="276999"/>
          </a:xfrm>
          <a:prstGeom prst="rect">
            <a:avLst/>
          </a:prstGeom>
          <a:noFill/>
        </p:spPr>
        <p:txBody>
          <a:bodyPr wrap="square" rtlCol="0">
            <a:spAutoFit/>
          </a:bodyPr>
          <a:lstStyle/>
          <a:p>
            <a:r>
              <a:rPr lang="ja-JP" altLang="en-US" sz="1200" b="1" dirty="0" smtClean="0">
                <a:solidFill>
                  <a:srgbClr val="FF0000"/>
                </a:solidFill>
              </a:rPr>
              <a:t>基準日時を入力</a:t>
            </a:r>
            <a:endParaRPr kumimoji="1" lang="ja-JP" altLang="en-US" sz="1200" b="1" dirty="0">
              <a:solidFill>
                <a:srgbClr val="FF0000"/>
              </a:solidFill>
            </a:endParaRPr>
          </a:p>
        </p:txBody>
      </p:sp>
      <p:sp>
        <p:nvSpPr>
          <p:cNvPr id="17" name="テキスト ボックス 16"/>
          <p:cNvSpPr txBox="1"/>
          <p:nvPr/>
        </p:nvSpPr>
        <p:spPr>
          <a:xfrm>
            <a:off x="130648" y="832065"/>
            <a:ext cx="8882705" cy="688256"/>
          </a:xfrm>
          <a:prstGeom prst="rect">
            <a:avLst/>
          </a:prstGeom>
          <a:solidFill>
            <a:srgbClr val="002B62"/>
          </a:solidFill>
          <a:ln w="38100">
            <a:noFill/>
          </a:ln>
          <a:effectLst/>
        </p:spPr>
        <p:txBody>
          <a:bodyPr wrap="square" lIns="72000" tIns="36000" rIns="72000" bIns="36000" rtlCol="0" anchor="ctr" anchorCtr="0">
            <a:spAutoFit/>
          </a:bodyPr>
          <a:lstStyle/>
          <a:p>
            <a:r>
              <a:rPr lang="ja-JP" altLang="en-US" sz="2000" b="1" dirty="0" smtClean="0">
                <a:solidFill>
                  <a:schemeClr val="bg1"/>
                </a:solidFill>
                <a:effectLst/>
              </a:rPr>
              <a:t>「参照用」メニューグループでは、「</a:t>
            </a:r>
            <a:r>
              <a:rPr lang="ja-JP" altLang="en-US" sz="2000" b="1" dirty="0">
                <a:solidFill>
                  <a:schemeClr val="bg1"/>
                </a:solidFill>
                <a:effectLst/>
              </a:rPr>
              <a:t>ホスト名」・「基準日時」をキーと</a:t>
            </a:r>
            <a:r>
              <a:rPr lang="ja-JP" altLang="en-US" sz="2000" b="1" dirty="0" smtClean="0">
                <a:solidFill>
                  <a:schemeClr val="bg1"/>
                </a:solidFill>
                <a:effectLst/>
              </a:rPr>
              <a:t>して</a:t>
            </a:r>
            <a:r>
              <a:rPr lang="ja-JP" altLang="en-US" sz="2000" b="1" dirty="0" smtClean="0">
                <a:ln w="6600">
                  <a:solidFill>
                    <a:srgbClr val="FF0000"/>
                  </a:solidFill>
                  <a:prstDash val="solid"/>
                </a:ln>
                <a:solidFill>
                  <a:srgbClr val="FF0000"/>
                </a:solidFill>
                <a:effectLst>
                  <a:outerShdw dist="38100" dir="2700000" algn="tl" rotWithShape="0">
                    <a:schemeClr val="accent2"/>
                  </a:outerShdw>
                </a:effectLst>
              </a:rPr>
              <a:t>任意</a:t>
            </a:r>
            <a:r>
              <a:rPr lang="ja-JP" altLang="en-US" sz="2000" b="1" dirty="0">
                <a:ln w="6600">
                  <a:solidFill>
                    <a:srgbClr val="FF0000"/>
                  </a:solidFill>
                  <a:prstDash val="solid"/>
                </a:ln>
                <a:solidFill>
                  <a:srgbClr val="FF0000"/>
                </a:solidFill>
                <a:effectLst>
                  <a:outerShdw dist="38100" dir="2700000" algn="tl" rotWithShape="0">
                    <a:schemeClr val="accent2"/>
                  </a:outerShdw>
                </a:effectLst>
              </a:rPr>
              <a:t>の時点</a:t>
            </a:r>
            <a:r>
              <a:rPr lang="ja-JP" altLang="en-US" sz="2000" b="1" dirty="0">
                <a:solidFill>
                  <a:schemeClr val="bg1"/>
                </a:solidFill>
                <a:effectLst/>
              </a:rPr>
              <a:t>のパラメータを検索できます。</a:t>
            </a:r>
            <a:endParaRPr lang="en-US" altLang="ja-JP" sz="2000" b="1" dirty="0">
              <a:solidFill>
                <a:schemeClr val="bg1"/>
              </a:solidFill>
              <a:effectLst/>
            </a:endParaRPr>
          </a:p>
        </p:txBody>
      </p:sp>
      <p:sp>
        <p:nvSpPr>
          <p:cNvPr id="18" name="コンテンツ プレースホルダー 2"/>
          <p:cNvSpPr txBox="1">
            <a:spLocks/>
          </p:cNvSpPr>
          <p:nvPr/>
        </p:nvSpPr>
        <p:spPr bwMode="gray">
          <a:xfrm>
            <a:off x="90545" y="1662122"/>
            <a:ext cx="8962910" cy="324381"/>
          </a:xfrm>
          <a:prstGeom prst="rect">
            <a:avLst/>
          </a:prstGeom>
        </p:spPr>
        <p:txBody>
          <a:bodyPr vert="horz" lIns="91440" tIns="45720" rIns="91440" bIns="45720" rtlCol="0">
            <a:normAutofit lnSpcReduction="10000"/>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kern="0" dirty="0"/>
              <a:t>基準日時を指定せずに検索すると、最新の基準日のデータが表示されます。</a:t>
            </a:r>
            <a:endParaRPr lang="ja-JP" altLang="en-US" sz="1600" dirty="0"/>
          </a:p>
        </p:txBody>
      </p:sp>
    </p:spTree>
    <p:extLst>
      <p:ext uri="{BB962C8B-B14F-4D97-AF65-F5344CB8AC3E}">
        <p14:creationId xmlns:p14="http://schemas.microsoft.com/office/powerpoint/2010/main" val="598061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53752" y="692621"/>
            <a:ext cx="9036496" cy="5544691"/>
          </a:xfrm>
        </p:spPr>
        <p:txBody>
          <a:bodyPr>
            <a:normAutofit/>
          </a:bodyPr>
          <a:lstStyle/>
          <a:p>
            <a:pPr lvl="1"/>
            <a:r>
              <a:rPr lang="ja-JP" altLang="en-US" sz="2000" b="1" dirty="0" smtClean="0"/>
              <a:t>基</a:t>
            </a:r>
            <a:r>
              <a:rPr lang="ja-JP" altLang="en-US" sz="2000" b="1" dirty="0"/>
              <a:t>準</a:t>
            </a:r>
            <a:r>
              <a:rPr lang="ja-JP" altLang="en-US" sz="2000" b="1" dirty="0" smtClean="0"/>
              <a:t>日時</a:t>
            </a:r>
            <a:endParaRPr lang="en-US" altLang="ja-JP" sz="2000" b="1" dirty="0" smtClean="0"/>
          </a:p>
          <a:p>
            <a:pPr marL="360000" lvl="2" indent="0">
              <a:buNone/>
            </a:pPr>
            <a:r>
              <a:rPr lang="ja-JP" altLang="en-US" sz="2000" dirty="0" smtClean="0"/>
              <a:t>⇒</a:t>
            </a:r>
            <a:r>
              <a:rPr lang="ja-JP" altLang="en-US" sz="1600" dirty="0" smtClean="0"/>
              <a:t> 該当</a:t>
            </a:r>
            <a:r>
              <a:rPr lang="ja-JP" altLang="en-US" sz="1600" dirty="0"/>
              <a:t>のオペレーションが過去に一度でも実行されたことがあれば「最終実行日時」、一度も実行されたことがなければ「実施予定日時」が</a:t>
            </a:r>
            <a:r>
              <a:rPr lang="ja-JP" altLang="en-US" sz="1600" dirty="0" smtClean="0"/>
              <a:t>「基準</a:t>
            </a:r>
            <a:r>
              <a:rPr lang="ja-JP" altLang="en-US" sz="1600" dirty="0"/>
              <a:t>日時」となります</a:t>
            </a:r>
            <a:r>
              <a:rPr lang="ja-JP" altLang="en-US" sz="1600" dirty="0" smtClean="0"/>
              <a:t>。</a:t>
            </a:r>
            <a:endParaRPr lang="en-US" altLang="ja-JP" sz="1200" dirty="0"/>
          </a:p>
        </p:txBody>
      </p:sp>
      <p:graphicFrame>
        <p:nvGraphicFramePr>
          <p:cNvPr id="9" name="表 8"/>
          <p:cNvGraphicFramePr>
            <a:graphicFrameLocks noGrp="1"/>
          </p:cNvGraphicFramePr>
          <p:nvPr>
            <p:extLst>
              <p:ext uri="{D42A27DB-BD31-4B8C-83A1-F6EECF244321}">
                <p14:modId xmlns:p14="http://schemas.microsoft.com/office/powerpoint/2010/main" val="3349032415"/>
              </p:ext>
            </p:extLst>
          </p:nvPr>
        </p:nvGraphicFramePr>
        <p:xfrm>
          <a:off x="305595" y="2276872"/>
          <a:ext cx="8557145" cy="1656232"/>
        </p:xfrm>
        <a:graphic>
          <a:graphicData uri="http://schemas.openxmlformats.org/drawingml/2006/table">
            <a:tbl>
              <a:tblPr firstRow="1" bandRow="1">
                <a:tableStyleId>{5C22544A-7EE6-4342-B048-85BDC9FD1C3A}</a:tableStyleId>
              </a:tblPr>
              <a:tblGrid>
                <a:gridCol w="457213">
                  <a:extLst>
                    <a:ext uri="{9D8B030D-6E8A-4147-A177-3AD203B41FA5}">
                      <a16:colId xmlns:a16="http://schemas.microsoft.com/office/drawing/2014/main" val="350245352"/>
                    </a:ext>
                  </a:extLst>
                </a:gridCol>
                <a:gridCol w="1241921">
                  <a:extLst>
                    <a:ext uri="{9D8B030D-6E8A-4147-A177-3AD203B41FA5}">
                      <a16:colId xmlns:a16="http://schemas.microsoft.com/office/drawing/2014/main" val="1731188118"/>
                    </a:ext>
                  </a:extLst>
                </a:gridCol>
                <a:gridCol w="1719673">
                  <a:extLst>
                    <a:ext uri="{9D8B030D-6E8A-4147-A177-3AD203B41FA5}">
                      <a16:colId xmlns:a16="http://schemas.microsoft.com/office/drawing/2014/main" val="1568563340"/>
                    </a:ext>
                  </a:extLst>
                </a:gridCol>
                <a:gridCol w="1728473">
                  <a:extLst>
                    <a:ext uri="{9D8B030D-6E8A-4147-A177-3AD203B41FA5}">
                      <a16:colId xmlns:a16="http://schemas.microsoft.com/office/drawing/2014/main" val="792830365"/>
                    </a:ext>
                  </a:extLst>
                </a:gridCol>
                <a:gridCol w="1535430">
                  <a:extLst>
                    <a:ext uri="{9D8B030D-6E8A-4147-A177-3AD203B41FA5}">
                      <a16:colId xmlns:a16="http://schemas.microsoft.com/office/drawing/2014/main" val="3007700458"/>
                    </a:ext>
                  </a:extLst>
                </a:gridCol>
                <a:gridCol w="1874435">
                  <a:extLst>
                    <a:ext uri="{9D8B030D-6E8A-4147-A177-3AD203B41FA5}">
                      <a16:colId xmlns:a16="http://schemas.microsoft.com/office/drawing/2014/main" val="3579663190"/>
                    </a:ext>
                  </a:extLst>
                </a:gridCol>
              </a:tblGrid>
              <a:tr h="414058">
                <a:tc>
                  <a:txBody>
                    <a:bodyPr/>
                    <a:lstStyle/>
                    <a:p>
                      <a:pPr algn="ctr"/>
                      <a:r>
                        <a:rPr kumimoji="1" lang="en-US" altLang="ja-JP" sz="1400" smtClean="0"/>
                        <a:t>No</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smtClean="0"/>
                        <a:t>対象ホスト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smtClean="0"/>
                        <a:t>オペレーション名</a:t>
                      </a:r>
                      <a:endParaRPr kumimoji="1" lang="ja-JP" altLang="en-US" sz="1400" dirty="0"/>
                    </a:p>
                  </a:txBody>
                  <a:tcPr anchor="ctr">
                    <a:lnL w="12700" cap="flat" cmpd="sng" algn="ctr">
                      <a:solidFill>
                        <a:schemeClr val="bg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smtClean="0"/>
                        <a:t>実施予定日時</a:t>
                      </a:r>
                      <a:endParaRPr kumimoji="1" lang="ja-JP" altLang="en-US" sz="1400" dirty="0"/>
                    </a:p>
                  </a:txBody>
                  <a:tcPr anchor="ctr">
                    <a:lnT w="28575" cap="flat" cmpd="sng" algn="ctr">
                      <a:solidFill>
                        <a:schemeClr val="tx1"/>
                      </a:solidFill>
                      <a:prstDash val="solid"/>
                      <a:round/>
                      <a:headEnd type="none" w="med" len="med"/>
                      <a:tailEnd type="none" w="med" len="med"/>
                    </a:lnT>
                    <a:solidFill>
                      <a:srgbClr val="002060"/>
                    </a:solidFill>
                  </a:tcPr>
                </a:tc>
                <a:tc>
                  <a:txBody>
                    <a:bodyPr/>
                    <a:lstStyle/>
                    <a:p>
                      <a:pPr algn="ctr"/>
                      <a:r>
                        <a:rPr lang="zh-TW" altLang="en-US" sz="1400" smtClean="0">
                          <a:effectLst/>
                        </a:rPr>
                        <a:t>最終実行日時</a:t>
                      </a:r>
                      <a:endParaRPr kumimoji="1" lang="ja-JP" altLang="en-US" sz="1400" dirty="0"/>
                    </a:p>
                  </a:txBody>
                  <a:tcPr anchor="ctr">
                    <a:lnT w="28575" cap="flat" cmpd="sng" algn="ctr">
                      <a:solidFill>
                        <a:schemeClr val="tx1"/>
                      </a:solidFill>
                      <a:prstDash val="solid"/>
                      <a:round/>
                      <a:headEnd type="none" w="med" len="med"/>
                      <a:tailEnd type="none" w="med" len="med"/>
                    </a:lnT>
                    <a:solidFill>
                      <a:srgbClr val="002060"/>
                    </a:solidFill>
                  </a:tcPr>
                </a:tc>
                <a:tc>
                  <a:txBody>
                    <a:bodyPr/>
                    <a:lstStyle/>
                    <a:p>
                      <a:pPr algn="ctr"/>
                      <a:r>
                        <a:rPr lang="ja-JP" altLang="en-US" sz="1500" b="1" dirty="0" smtClean="0">
                          <a:solidFill>
                            <a:srgbClr val="FF0000"/>
                          </a:solidFill>
                          <a:effectLst/>
                        </a:rPr>
                        <a:t>基準日時</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355631440"/>
                  </a:ext>
                </a:extLst>
              </a:tr>
              <a:tr h="414058">
                <a:tc>
                  <a:txBody>
                    <a:bodyPr/>
                    <a:lstStyle/>
                    <a:p>
                      <a:pPr algn="ctr"/>
                      <a:r>
                        <a:rPr kumimoji="1" lang="en-US" altLang="ja-JP" sz="1400" smtClean="0"/>
                        <a:t>1</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a:t>
                      </a:r>
                      <a:r>
                        <a:rPr kumimoji="1" lang="ja-JP" altLang="en-US" sz="1400" baseline="0" smtClean="0"/>
                        <a:t> </a:t>
                      </a:r>
                      <a:r>
                        <a:rPr kumimoji="1" lang="en-US" altLang="ja-JP" sz="1400" baseline="0" smtClean="0"/>
                        <a:t>00:00:00</a:t>
                      </a:r>
                      <a:endParaRPr kumimoji="1" lang="ja-JP" altLang="en-US" sz="1400" dirty="0"/>
                    </a:p>
                  </a:txBody>
                  <a:tcPr anchor="ctr"/>
                </a:tc>
                <a:tc>
                  <a:txBody>
                    <a:bodyPr/>
                    <a:lstStyle/>
                    <a:p>
                      <a:pPr algn="ctr"/>
                      <a:r>
                        <a:rPr kumimoji="1" lang="en-US" altLang="ja-JP" sz="1400" smtClean="0"/>
                        <a:t>9/15</a:t>
                      </a:r>
                      <a:r>
                        <a:rPr kumimoji="1" lang="ja-JP" altLang="en-US" sz="1400" baseline="0" smtClean="0"/>
                        <a:t> </a:t>
                      </a:r>
                      <a:r>
                        <a:rPr kumimoji="1" lang="en-US" altLang="ja-JP" sz="1400" baseline="0" smtClean="0"/>
                        <a:t>00:00:00</a:t>
                      </a:r>
                      <a:endParaRPr kumimoji="1" lang="ja-JP" altLang="en-US" sz="1400" dirty="0"/>
                    </a:p>
                  </a:txBody>
                  <a:tcPr anchor="ctr"/>
                </a:tc>
                <a:tc>
                  <a:txBody>
                    <a:bodyPr/>
                    <a:lstStyle/>
                    <a:p>
                      <a:pPr algn="ctr"/>
                      <a:r>
                        <a:rPr kumimoji="1" lang="en-US" altLang="ja-JP" sz="1500" b="1" smtClean="0">
                          <a:solidFill>
                            <a:srgbClr val="FF0000"/>
                          </a:solidFill>
                        </a:rPr>
                        <a:t>9/15 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0046456"/>
                  </a:ext>
                </a:extLst>
              </a:tr>
              <a:tr h="414058">
                <a:tc>
                  <a:txBody>
                    <a:bodyPr/>
                    <a:lstStyle/>
                    <a:p>
                      <a:pPr algn="ctr"/>
                      <a:r>
                        <a:rPr kumimoji="1" lang="en-US" altLang="ja-JP" sz="1400" smtClean="0"/>
                        <a:t>2</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smtClean="0"/>
                        <a:t>ホスト</a:t>
                      </a:r>
                      <a:r>
                        <a:rPr kumimoji="1" lang="en-US" altLang="ja-JP" sz="1400" smtClean="0"/>
                        <a:t>A</a:t>
                      </a:r>
                      <a:endParaRPr kumimoji="1" lang="ja-JP" altLang="en-US" sz="1400" smtClean="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11/1</a:t>
                      </a:r>
                      <a:r>
                        <a:rPr kumimoji="1" lang="ja-JP" altLang="en-US" sz="1400" baseline="0" smtClean="0"/>
                        <a:t> </a:t>
                      </a:r>
                      <a:r>
                        <a:rPr kumimoji="1" lang="en-US" altLang="ja-JP" sz="1400" baseline="0" smtClean="0"/>
                        <a:t>00:00:00</a:t>
                      </a:r>
                      <a:endParaRPr kumimoji="1" lang="ja-JP" altLang="en-US" sz="1400" dirty="0"/>
                    </a:p>
                  </a:txBody>
                  <a:tcPr anchor="ctr"/>
                </a:tc>
                <a:tc>
                  <a:txBody>
                    <a:bodyPr/>
                    <a:lstStyle/>
                    <a:p>
                      <a:pPr algn="ctr"/>
                      <a:endParaRPr kumimoji="1" lang="ja-JP" altLang="en-US" sz="1400" dirty="0"/>
                    </a:p>
                  </a:txBody>
                  <a:tcPr anchor="ctr"/>
                </a:tc>
                <a:tc>
                  <a:txBody>
                    <a:bodyPr/>
                    <a:lstStyle/>
                    <a:p>
                      <a:pPr algn="ctr"/>
                      <a:r>
                        <a:rPr kumimoji="1" lang="en-US" altLang="ja-JP" sz="1500" b="1" smtClean="0">
                          <a:solidFill>
                            <a:srgbClr val="FF0000"/>
                          </a:solidFill>
                        </a:rPr>
                        <a:t>11/1 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690062"/>
                  </a:ext>
                </a:extLst>
              </a:tr>
              <a:tr h="414058">
                <a:tc>
                  <a:txBody>
                    <a:bodyPr/>
                    <a:lstStyle/>
                    <a:p>
                      <a:pPr algn="ctr"/>
                      <a:r>
                        <a:rPr kumimoji="1" lang="en-US" altLang="ja-JP" sz="1400" smtClean="0"/>
                        <a:t>3</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smtClean="0"/>
                        <a:t>ホスト</a:t>
                      </a:r>
                      <a:r>
                        <a:rPr kumimoji="1" lang="en-US" altLang="ja-JP" sz="1400" smtClean="0"/>
                        <a:t>A</a:t>
                      </a:r>
                      <a:endParaRPr kumimoji="1" lang="ja-JP" altLang="en-US" sz="1400" smtClean="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1400" smtClean="0"/>
                        <a:t>12/24</a:t>
                      </a:r>
                      <a:r>
                        <a:rPr kumimoji="1" lang="ja-JP" altLang="en-US" sz="1400" baseline="0" smtClean="0"/>
                        <a:t> </a:t>
                      </a:r>
                      <a:r>
                        <a:rPr kumimoji="1" lang="en-US" altLang="ja-JP" sz="1400" baseline="0" smtClean="0"/>
                        <a:t>00:00:00</a:t>
                      </a:r>
                      <a:endParaRPr kumimoji="1" lang="ja-JP" altLang="en-US" sz="1400" dirty="0"/>
                    </a:p>
                  </a:txBody>
                  <a:tcPr anchor="ctr">
                    <a:lnB w="28575" cap="flat" cmpd="sng" algn="ctr">
                      <a:solidFill>
                        <a:schemeClr val="tx1"/>
                      </a:solidFill>
                      <a:prstDash val="solid"/>
                      <a:round/>
                      <a:headEnd type="none" w="med" len="med"/>
                      <a:tailEnd type="none" w="med" len="med"/>
                    </a:lnB>
                  </a:tcPr>
                </a:tc>
                <a:tc>
                  <a:txBody>
                    <a:bodyPr/>
                    <a:lstStyle/>
                    <a:p>
                      <a:pPr algn="ctr"/>
                      <a:endParaRPr kumimoji="1" lang="ja-JP" altLang="en-US" sz="1400" dirty="0"/>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1500" b="1" smtClean="0">
                          <a:solidFill>
                            <a:srgbClr val="FF0000"/>
                          </a:solidFill>
                        </a:rPr>
                        <a:t>12/24 </a:t>
                      </a:r>
                      <a:r>
                        <a:rPr kumimoji="1" lang="en-US" altLang="ja-JP" sz="1500" b="1" dirty="0" smtClean="0">
                          <a:solidFill>
                            <a:srgbClr val="FF0000"/>
                          </a:solidFill>
                        </a:rPr>
                        <a:t>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165402"/>
                  </a:ext>
                </a:extLst>
              </a:tr>
            </a:tbl>
          </a:graphicData>
        </a:graphic>
      </p:graphicFrame>
      <p:sp>
        <p:nvSpPr>
          <p:cNvPr id="10" name="テキスト ボックス 9"/>
          <p:cNvSpPr txBox="1"/>
          <p:nvPr/>
        </p:nvSpPr>
        <p:spPr>
          <a:xfrm>
            <a:off x="193414" y="1974159"/>
            <a:ext cx="4176030" cy="307777"/>
          </a:xfrm>
          <a:prstGeom prst="rect">
            <a:avLst/>
          </a:prstGeom>
          <a:noFill/>
        </p:spPr>
        <p:txBody>
          <a:bodyPr wrap="square" rtlCol="0">
            <a:spAutoFit/>
          </a:bodyPr>
          <a:lstStyle/>
          <a:p>
            <a:r>
              <a:rPr lang="ja-JP" altLang="en-US" sz="1400" b="1" smtClean="0"/>
              <a:t>基準日時の設定例</a:t>
            </a:r>
            <a:endParaRPr lang="ja-JP" altLang="en-US" sz="1400" b="1">
              <a:latin typeface="+mn-ea"/>
            </a:endParaRPr>
          </a:p>
        </p:txBody>
      </p:sp>
      <p:sp>
        <p:nvSpPr>
          <p:cNvPr id="14" name="テキスト ボックス 13"/>
          <p:cNvSpPr txBox="1"/>
          <p:nvPr/>
        </p:nvSpPr>
        <p:spPr>
          <a:xfrm>
            <a:off x="193414" y="4046943"/>
            <a:ext cx="4176030" cy="307777"/>
          </a:xfrm>
          <a:prstGeom prst="rect">
            <a:avLst/>
          </a:prstGeom>
          <a:noFill/>
        </p:spPr>
        <p:txBody>
          <a:bodyPr wrap="square" rtlCol="0">
            <a:spAutoFit/>
          </a:bodyPr>
          <a:lstStyle/>
          <a:p>
            <a:r>
              <a:rPr lang="en-US" altLang="ja-JP" sz="1400" dirty="0" smtClean="0">
                <a:latin typeface="+mn-ea"/>
              </a:rPr>
              <a:t>※No2</a:t>
            </a:r>
            <a:r>
              <a:rPr lang="ja-JP" altLang="en-US" sz="1400" dirty="0" err="1" smtClean="0">
                <a:latin typeface="+mn-ea"/>
              </a:rPr>
              <a:t>、</a:t>
            </a:r>
            <a:r>
              <a:rPr lang="en-US" altLang="ja-JP" sz="1400" dirty="0" smtClean="0">
                <a:latin typeface="+mn-ea"/>
              </a:rPr>
              <a:t>No3</a:t>
            </a:r>
            <a:r>
              <a:rPr lang="ja-JP" altLang="en-US" sz="1400" dirty="0" smtClean="0">
                <a:latin typeface="+mn-ea"/>
              </a:rPr>
              <a:t>のオペレーションは未実行</a:t>
            </a:r>
            <a:endParaRPr lang="en-US" altLang="ja-JP" sz="1400" dirty="0" smtClean="0">
              <a:latin typeface="+mn-ea"/>
            </a:endParaRPr>
          </a:p>
        </p:txBody>
      </p:sp>
      <p:sp>
        <p:nvSpPr>
          <p:cNvPr id="11" name="タイトル 1"/>
          <p:cNvSpPr>
            <a:spLocks noGrp="1"/>
          </p:cNvSpPr>
          <p:nvPr>
            <p:ph type="title"/>
          </p:nvPr>
        </p:nvSpPr>
        <p:spPr>
          <a:xfrm>
            <a:off x="179513" y="116632"/>
            <a:ext cx="8784000" cy="468000"/>
          </a:xfrm>
        </p:spPr>
        <p:txBody>
          <a:bodyPr/>
          <a:lstStyle/>
          <a:p>
            <a:r>
              <a:rPr lang="en-US" altLang="ja-JP" dirty="0" smtClean="0"/>
              <a:t>3.9.1 </a:t>
            </a:r>
            <a:r>
              <a:rPr lang="ja-JP" altLang="en-US" dirty="0"/>
              <a:t>「参照用」メニューグループ（</a:t>
            </a:r>
            <a:r>
              <a:rPr lang="en-US" altLang="ja-JP" dirty="0" smtClean="0"/>
              <a:t>2/2</a:t>
            </a:r>
            <a:r>
              <a:rPr lang="ja-JP" altLang="en-US" dirty="0" smtClean="0"/>
              <a:t>） </a:t>
            </a:r>
            <a:endParaRPr lang="en-US" altLang="ja-JP" dirty="0"/>
          </a:p>
        </p:txBody>
      </p:sp>
    </p:spTree>
    <p:extLst>
      <p:ext uri="{BB962C8B-B14F-4D97-AF65-F5344CB8AC3E}">
        <p14:creationId xmlns:p14="http://schemas.microsoft.com/office/powerpoint/2010/main" val="1311240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a:t>
            </a:r>
            <a:r>
              <a:rPr lang="ja-JP" altLang="en-US" dirty="0" smtClean="0"/>
              <a:t>　はじめ</a:t>
            </a:r>
            <a:r>
              <a:rPr lang="ja-JP" altLang="en-US" dirty="0"/>
              <a:t>に</a:t>
            </a:r>
            <a:endParaRPr kumimoji="1" lang="ja-JP" altLang="en-US" dirty="0"/>
          </a:p>
        </p:txBody>
      </p:sp>
    </p:spTree>
    <p:extLst>
      <p:ext uri="{BB962C8B-B14F-4D97-AF65-F5344CB8AC3E}">
        <p14:creationId xmlns:p14="http://schemas.microsoft.com/office/powerpoint/2010/main" val="2795752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bwMode="auto">
          <a:xfrm>
            <a:off x="743246" y="887515"/>
            <a:ext cx="7453934"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3.9.2 </a:t>
            </a:r>
            <a:r>
              <a:rPr lang="ja-JP" altLang="en-US" dirty="0"/>
              <a:t>「参照用」メニューグループの</a:t>
            </a:r>
            <a:r>
              <a:rPr lang="ja-JP" altLang="en-US" dirty="0" smtClean="0"/>
              <a:t>利用例（</a:t>
            </a:r>
            <a:r>
              <a:rPr lang="en-US" altLang="ja-JP" dirty="0" smtClean="0"/>
              <a:t>1/5</a:t>
            </a:r>
            <a:r>
              <a:rPr lang="ja-JP" altLang="en-US" dirty="0" smtClean="0"/>
              <a:t>）</a:t>
            </a:r>
            <a:endParaRPr lang="en-US" altLang="ja-JP" dirty="0"/>
          </a:p>
        </p:txBody>
      </p:sp>
      <p:sp>
        <p:nvSpPr>
          <p:cNvPr id="36" name="テキスト ボックス 35"/>
          <p:cNvSpPr txBox="1"/>
          <p:nvPr/>
        </p:nvSpPr>
        <p:spPr>
          <a:xfrm>
            <a:off x="290162" y="3725899"/>
            <a:ext cx="3001774" cy="307777"/>
          </a:xfrm>
          <a:prstGeom prst="rect">
            <a:avLst/>
          </a:prstGeom>
          <a:noFill/>
        </p:spPr>
        <p:txBody>
          <a:bodyPr wrap="square" rtlCol="0">
            <a:spAutoFit/>
          </a:bodyPr>
          <a:lstStyle/>
          <a:p>
            <a:r>
              <a:rPr lang="en-US" altLang="ja-JP" sz="1400" b="1" dirty="0" smtClean="0"/>
              <a:t>【</a:t>
            </a:r>
            <a:r>
              <a:rPr lang="ja-JP" altLang="en-US" sz="1400" b="1" dirty="0" smtClean="0"/>
              <a:t>ホスト</a:t>
            </a:r>
            <a:r>
              <a:rPr lang="en-US" altLang="ja-JP" sz="1400" b="1" dirty="0" smtClean="0"/>
              <a:t>A</a:t>
            </a:r>
            <a:r>
              <a:rPr lang="ja-JP" altLang="en-US" sz="1400" b="1" dirty="0" smtClean="0"/>
              <a:t>の作業スケジュール</a:t>
            </a:r>
            <a:r>
              <a:rPr lang="en-US" altLang="ja-JP" sz="1400" b="1" dirty="0" smtClean="0"/>
              <a:t>】</a:t>
            </a:r>
            <a:endParaRPr lang="en-US" altLang="ja-JP" sz="1400" b="1" dirty="0"/>
          </a:p>
        </p:txBody>
      </p:sp>
      <p:sp>
        <p:nvSpPr>
          <p:cNvPr id="37" name="正方形/長方形 36"/>
          <p:cNvSpPr/>
          <p:nvPr/>
        </p:nvSpPr>
        <p:spPr bwMode="auto">
          <a:xfrm>
            <a:off x="458864" y="4054711"/>
            <a:ext cx="8215242" cy="2292556"/>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39" name="表 38"/>
          <p:cNvGraphicFramePr>
            <a:graphicFrameLocks noGrp="1"/>
          </p:cNvGraphicFramePr>
          <p:nvPr>
            <p:extLst>
              <p:ext uri="{D42A27DB-BD31-4B8C-83A1-F6EECF244321}">
                <p14:modId xmlns:p14="http://schemas.microsoft.com/office/powerpoint/2010/main" val="2569564221"/>
              </p:ext>
            </p:extLst>
          </p:nvPr>
        </p:nvGraphicFramePr>
        <p:xfrm>
          <a:off x="551602" y="2068964"/>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smtClean="0"/>
                        <a:t>オペレーション</a:t>
                      </a:r>
                      <a:r>
                        <a:rPr kumimoji="1" lang="ja-JP" altLang="en-US" sz="1400" smtClean="0"/>
                        <a:t>基準</a:t>
                      </a:r>
                      <a:r>
                        <a:rPr kumimoji="1" lang="ja-JP" altLang="en-US" sz="1400" dirty="0" smtClean="0"/>
                        <a:t>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9/15</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12/24</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40" name="テキスト ボックス 39"/>
          <p:cNvSpPr txBox="1"/>
          <p:nvPr/>
        </p:nvSpPr>
        <p:spPr>
          <a:xfrm>
            <a:off x="506999" y="1812138"/>
            <a:ext cx="2664370" cy="307777"/>
          </a:xfrm>
          <a:prstGeom prst="rect">
            <a:avLst/>
          </a:prstGeom>
          <a:noFill/>
        </p:spPr>
        <p:txBody>
          <a:bodyPr wrap="square" rtlCol="0">
            <a:spAutoFit/>
          </a:bodyPr>
          <a:lstStyle/>
          <a:p>
            <a:r>
              <a:rPr lang="ja-JP" altLang="en-US" sz="1400" b="1" smtClean="0"/>
              <a:t>パラメータシート</a:t>
            </a:r>
            <a:endParaRPr lang="en-US" altLang="ja-JP" sz="1400" b="1" dirty="0"/>
          </a:p>
        </p:txBody>
      </p:sp>
      <p:cxnSp>
        <p:nvCxnSpPr>
          <p:cNvPr id="41" name="カギ線コネクタ 40"/>
          <p:cNvCxnSpPr>
            <a:stCxn id="42" idx="1"/>
            <a:endCxn id="43" idx="2"/>
          </p:cNvCxnSpPr>
          <p:nvPr/>
        </p:nvCxnSpPr>
        <p:spPr bwMode="auto">
          <a:xfrm rot="10800000">
            <a:off x="2594246" y="3353924"/>
            <a:ext cx="977363" cy="324751"/>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 name="テキスト ボックス 41"/>
          <p:cNvSpPr txBox="1"/>
          <p:nvPr/>
        </p:nvSpPr>
        <p:spPr>
          <a:xfrm>
            <a:off x="3571608" y="3540174"/>
            <a:ext cx="4422196" cy="276999"/>
          </a:xfrm>
          <a:prstGeom prst="rect">
            <a:avLst/>
          </a:prstGeom>
          <a:noFill/>
          <a:ln w="38100">
            <a:solidFill>
              <a:srgbClr val="FF5050"/>
            </a:solidFill>
          </a:ln>
        </p:spPr>
        <p:txBody>
          <a:bodyPr wrap="square" rtlCol="0" anchor="b">
            <a:spAutoFit/>
          </a:bodyPr>
          <a:lstStyle/>
          <a:p>
            <a:r>
              <a:rPr kumimoji="1" lang="en-US" altLang="ja-JP" sz="1200" smtClean="0"/>
              <a:t>“</a:t>
            </a:r>
            <a:r>
              <a:rPr kumimoji="1" lang="ja-JP" altLang="en-US" sz="1200" smtClean="0"/>
              <a:t>パラメータ</a:t>
            </a:r>
            <a:r>
              <a:rPr kumimoji="1" lang="en-US" altLang="ja-JP" sz="1200" smtClean="0"/>
              <a:t>A”</a:t>
            </a:r>
            <a:r>
              <a:rPr kumimoji="1" lang="ja-JP" altLang="en-US" sz="1200" smtClean="0"/>
              <a:t>をホストに対して設定するオペレーション</a:t>
            </a:r>
            <a:endParaRPr kumimoji="1" lang="ja-JP" altLang="en-US" sz="1200"/>
          </a:p>
        </p:txBody>
      </p:sp>
      <p:sp>
        <p:nvSpPr>
          <p:cNvPr id="43" name="正方形/長方形 42"/>
          <p:cNvSpPr/>
          <p:nvPr/>
        </p:nvSpPr>
        <p:spPr bwMode="auto">
          <a:xfrm>
            <a:off x="1802529" y="2388869"/>
            <a:ext cx="1583431" cy="96505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 name="コンテンツ プレースホルダー 2"/>
          <p:cNvSpPr txBox="1">
            <a:spLocks/>
          </p:cNvSpPr>
          <p:nvPr/>
        </p:nvSpPr>
        <p:spPr bwMode="gray">
          <a:xfrm>
            <a:off x="1014195" y="1099626"/>
            <a:ext cx="7136543" cy="604777"/>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Font typeface="Arial" panose="020B0604020202020204" pitchFamily="34" charset="0"/>
              <a:buNone/>
            </a:pPr>
            <a:r>
              <a:rPr lang="en-US" altLang="ja-JP" sz="1800" b="1" u="sng" kern="0" dirty="0" smtClean="0">
                <a:solidFill>
                  <a:schemeClr val="accent2">
                    <a:lumMod val="60000"/>
                    <a:lumOff val="40000"/>
                  </a:schemeClr>
                </a:solidFill>
                <a:latin typeface="+mn-ea"/>
              </a:rPr>
              <a:t>10/1</a:t>
            </a:r>
            <a:r>
              <a:rPr lang="en-US" altLang="ja-JP" sz="1600" b="1" u="sng" kern="0" dirty="0" smtClean="0">
                <a:solidFill>
                  <a:schemeClr val="accent2">
                    <a:lumMod val="60000"/>
                    <a:lumOff val="40000"/>
                  </a:schemeClr>
                </a:solidFill>
                <a:latin typeface="+mn-ea"/>
              </a:rPr>
              <a:t>(</a:t>
            </a:r>
            <a:r>
              <a:rPr lang="ja-JP" altLang="en-US" sz="1600" b="1" u="sng" kern="0" dirty="0" smtClean="0">
                <a:solidFill>
                  <a:schemeClr val="accent2">
                    <a:lumMod val="60000"/>
                    <a:lumOff val="40000"/>
                  </a:schemeClr>
                </a:solidFill>
                <a:latin typeface="+mn-ea"/>
              </a:rPr>
              <a:t>実行日</a:t>
            </a:r>
            <a:r>
              <a:rPr lang="en-US" altLang="ja-JP" sz="1600" b="1" u="sng" kern="0" dirty="0" smtClean="0">
                <a:solidFill>
                  <a:schemeClr val="accent2">
                    <a:lumMod val="60000"/>
                    <a:lumOff val="40000"/>
                  </a:schemeClr>
                </a:solidFill>
                <a:latin typeface="+mn-ea"/>
              </a:rPr>
              <a:t>)</a:t>
            </a:r>
            <a:r>
              <a:rPr lang="ja-JP" altLang="en-US" sz="1800" b="1" u="sng" kern="0" dirty="0" smtClean="0">
                <a:latin typeface="+mn-ea"/>
              </a:rPr>
              <a:t>にケース①～ケース④</a:t>
            </a:r>
            <a:r>
              <a:rPr lang="en-US" altLang="ja-JP" b="1" u="sng" kern="0" dirty="0" smtClean="0">
                <a:latin typeface="+mn-ea"/>
              </a:rPr>
              <a:t>(</a:t>
            </a:r>
            <a:r>
              <a:rPr lang="ja-JP" altLang="en-US" b="1" u="sng" kern="0" dirty="0" smtClean="0">
                <a:latin typeface="+mn-ea"/>
              </a:rPr>
              <a:t>後ページ記載</a:t>
            </a:r>
            <a:r>
              <a:rPr lang="en-US" altLang="ja-JP" b="1" u="sng" kern="0" dirty="0" smtClean="0">
                <a:latin typeface="+mn-ea"/>
              </a:rPr>
              <a:t>)</a:t>
            </a:r>
            <a:r>
              <a:rPr lang="ja-JP" altLang="en-US" sz="1800" b="1" u="sng" kern="0" dirty="0" smtClean="0">
                <a:latin typeface="+mn-ea"/>
              </a:rPr>
              <a:t>を実行します。</a:t>
            </a:r>
            <a:endParaRPr lang="ja-JP" altLang="en-US" sz="1800" b="1" u="sng" kern="0" dirty="0">
              <a:latin typeface="+mn-ea"/>
            </a:endParaRPr>
          </a:p>
        </p:txBody>
      </p:sp>
      <p:sp>
        <p:nvSpPr>
          <p:cNvPr id="49" name="テキスト ボックス 48"/>
          <p:cNvSpPr txBox="1"/>
          <p:nvPr/>
        </p:nvSpPr>
        <p:spPr>
          <a:xfrm>
            <a:off x="110707" y="992434"/>
            <a:ext cx="1483868" cy="338554"/>
          </a:xfrm>
          <a:prstGeom prst="rect">
            <a:avLst/>
          </a:prstGeom>
          <a:noFill/>
        </p:spPr>
        <p:txBody>
          <a:bodyPr wrap="square" rtlCol="0">
            <a:spAutoFit/>
          </a:bodyPr>
          <a:lstStyle/>
          <a:p>
            <a:pPr marL="360000" lvl="2" indent="0">
              <a:buNone/>
            </a:pPr>
            <a:r>
              <a:rPr lang="ja-JP" altLang="en-US" sz="1600" kern="0" dirty="0">
                <a:solidFill>
                  <a:schemeClr val="bg1"/>
                </a:solidFill>
                <a:latin typeface="HGS創英角ｺﾞｼｯｸUB" panose="020B0900000000000000" pitchFamily="50" charset="-128"/>
                <a:ea typeface="HGS創英角ｺﾞｼｯｸUB" panose="020B0900000000000000" pitchFamily="50" charset="-128"/>
              </a:rPr>
              <a:t>前提条件</a:t>
            </a:r>
            <a:endParaRPr lang="ja-JP" altLang="en-US" sz="1400" kern="0" dirty="0">
              <a:solidFill>
                <a:schemeClr val="bg1"/>
              </a:solidFill>
              <a:latin typeface="HGS創英角ｺﾞｼｯｸUB" panose="020B0900000000000000" pitchFamily="50" charset="-128"/>
              <a:ea typeface="HGS創英角ｺﾞｼｯｸUB" panose="020B0900000000000000" pitchFamily="50" charset="-128"/>
            </a:endParaRPr>
          </a:p>
        </p:txBody>
      </p:sp>
      <p:cxnSp>
        <p:nvCxnSpPr>
          <p:cNvPr id="13" name="直線コネクタ 12"/>
          <p:cNvCxnSpPr/>
          <p:nvPr/>
        </p:nvCxnSpPr>
        <p:spPr bwMode="auto">
          <a:xfrm>
            <a:off x="1410188"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テキスト ボックス 15"/>
          <p:cNvSpPr txBox="1"/>
          <p:nvPr/>
        </p:nvSpPr>
        <p:spPr>
          <a:xfrm>
            <a:off x="852641" y="5591392"/>
            <a:ext cx="107032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19" name="テキスト ボックス 18"/>
          <p:cNvSpPr txBox="1"/>
          <p:nvPr/>
        </p:nvSpPr>
        <p:spPr>
          <a:xfrm>
            <a:off x="4526918" y="5591392"/>
            <a:ext cx="107032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21" name="テキスト ボックス 20"/>
          <p:cNvSpPr txBox="1"/>
          <p:nvPr/>
        </p:nvSpPr>
        <p:spPr>
          <a:xfrm>
            <a:off x="6813435" y="5565666"/>
            <a:ext cx="1198099"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7" name="テキスト ボックス 6"/>
          <p:cNvSpPr txBox="1"/>
          <p:nvPr/>
        </p:nvSpPr>
        <p:spPr>
          <a:xfrm>
            <a:off x="877073" y="4696565"/>
            <a:ext cx="1374750" cy="307777"/>
          </a:xfrm>
          <a:prstGeom prst="rect">
            <a:avLst/>
          </a:prstGeom>
          <a:noFill/>
        </p:spPr>
        <p:txBody>
          <a:bodyPr wrap="square" rtlCol="0">
            <a:spAutoFit/>
          </a:bodyPr>
          <a:lstStyle/>
          <a:p>
            <a:r>
              <a:rPr lang="en-US" altLang="ja-JP" sz="1400" b="1" smtClean="0">
                <a:solidFill>
                  <a:srgbClr val="FF0000"/>
                </a:solidFill>
              </a:rPr>
              <a:t>“AAA”</a:t>
            </a:r>
            <a:r>
              <a:rPr lang="ja-JP" altLang="en-US" sz="1200" b="1" smtClean="0"/>
              <a:t>を設定</a:t>
            </a:r>
            <a:endParaRPr lang="ja-JP" altLang="en-US" sz="1200" b="1"/>
          </a:p>
        </p:txBody>
      </p:sp>
      <p:sp>
        <p:nvSpPr>
          <p:cNvPr id="27" name="テキスト ボックス 26"/>
          <p:cNvSpPr txBox="1"/>
          <p:nvPr/>
        </p:nvSpPr>
        <p:spPr>
          <a:xfrm>
            <a:off x="4546808" y="4696565"/>
            <a:ext cx="1286876" cy="307777"/>
          </a:xfrm>
          <a:prstGeom prst="rect">
            <a:avLst/>
          </a:prstGeom>
          <a:noFill/>
        </p:spPr>
        <p:txBody>
          <a:bodyPr wrap="square" rtlCol="0">
            <a:spAutoFit/>
          </a:bodyPr>
          <a:lstStyle/>
          <a:p>
            <a:r>
              <a:rPr lang="en-US" altLang="ja-JP" sz="1400" b="1" smtClean="0">
                <a:solidFill>
                  <a:srgbClr val="FF0000"/>
                </a:solidFill>
              </a:rPr>
              <a:t>“BBB”</a:t>
            </a:r>
            <a:r>
              <a:rPr lang="ja-JP" altLang="en-US" sz="1200" b="1" smtClean="0"/>
              <a:t>を設定</a:t>
            </a:r>
            <a:endParaRPr lang="ja-JP" altLang="en-US" sz="1200" b="1"/>
          </a:p>
        </p:txBody>
      </p:sp>
      <p:sp>
        <p:nvSpPr>
          <p:cNvPr id="28" name="テキスト ボックス 27"/>
          <p:cNvSpPr txBox="1"/>
          <p:nvPr/>
        </p:nvSpPr>
        <p:spPr>
          <a:xfrm>
            <a:off x="6897770" y="4647827"/>
            <a:ext cx="1299410" cy="307777"/>
          </a:xfrm>
          <a:prstGeom prst="rect">
            <a:avLst/>
          </a:prstGeom>
          <a:noFill/>
        </p:spPr>
        <p:txBody>
          <a:bodyPr wrap="square" rtlCol="0">
            <a:spAutoFit/>
          </a:bodyPr>
          <a:lstStyle/>
          <a:p>
            <a:r>
              <a:rPr lang="en-US" altLang="ja-JP" sz="1400" b="1" smtClean="0">
                <a:solidFill>
                  <a:srgbClr val="FF0000"/>
                </a:solidFill>
              </a:rPr>
              <a:t>“CCC</a:t>
            </a:r>
            <a:r>
              <a:rPr lang="en-US" altLang="ja-JP" sz="1400" b="1">
                <a:solidFill>
                  <a:srgbClr val="FF0000"/>
                </a:solidFill>
              </a:rPr>
              <a:t>”</a:t>
            </a:r>
            <a:r>
              <a:rPr lang="ja-JP" altLang="en-US" sz="1200" b="1"/>
              <a:t>を</a:t>
            </a:r>
            <a:r>
              <a:rPr lang="ja-JP" altLang="en-US" sz="1200" b="1" smtClean="0"/>
              <a:t>設定</a:t>
            </a:r>
            <a:endParaRPr lang="ja-JP" altLang="en-US" sz="1200" b="1"/>
          </a:p>
        </p:txBody>
      </p:sp>
      <p:sp>
        <p:nvSpPr>
          <p:cNvPr id="31" name="テキスト ボックス 30"/>
          <p:cNvSpPr txBox="1"/>
          <p:nvPr/>
        </p:nvSpPr>
        <p:spPr>
          <a:xfrm>
            <a:off x="2732475" y="4678056"/>
            <a:ext cx="738975" cy="307777"/>
          </a:xfrm>
          <a:prstGeom prst="rect">
            <a:avLst/>
          </a:prstGeom>
          <a:solidFill>
            <a:srgbClr val="002060"/>
          </a:solidFill>
        </p:spPr>
        <p:txBody>
          <a:bodyPr wrap="square" rtlCol="0">
            <a:spAutoFit/>
          </a:bodyPr>
          <a:lstStyle/>
          <a:p>
            <a:pPr algn="ctr"/>
            <a:r>
              <a:rPr kumimoji="1" lang="ja-JP" altLang="en-US" sz="1400" b="1" smtClean="0">
                <a:solidFill>
                  <a:schemeClr val="bg1"/>
                </a:solidFill>
              </a:rPr>
              <a:t>実行日</a:t>
            </a:r>
            <a:endParaRPr kumimoji="1" lang="ja-JP" altLang="en-US" sz="1400" b="1">
              <a:solidFill>
                <a:schemeClr val="bg1"/>
              </a:solidFill>
            </a:endParaRPr>
          </a:p>
        </p:txBody>
      </p:sp>
      <p:sp>
        <p:nvSpPr>
          <p:cNvPr id="33" name="テキスト ボックス 32"/>
          <p:cNvSpPr txBox="1"/>
          <p:nvPr/>
        </p:nvSpPr>
        <p:spPr>
          <a:xfrm>
            <a:off x="2534723" y="5591392"/>
            <a:ext cx="107032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sp>
        <p:nvSpPr>
          <p:cNvPr id="38" name="テキスト ボックス 37"/>
          <p:cNvSpPr txBox="1"/>
          <p:nvPr/>
        </p:nvSpPr>
        <p:spPr>
          <a:xfrm>
            <a:off x="3337826" y="6042774"/>
            <a:ext cx="2328048" cy="338554"/>
          </a:xfrm>
          <a:prstGeom prst="rect">
            <a:avLst/>
          </a:prstGeom>
          <a:noFill/>
        </p:spPr>
        <p:txBody>
          <a:bodyPr wrap="square" rtlCol="0">
            <a:spAutoFit/>
          </a:bodyPr>
          <a:lstStyle/>
          <a:p>
            <a:r>
              <a:rPr kumimoji="1" lang="ja-JP" altLang="en-US" sz="1600" b="1" smtClean="0">
                <a:solidFill>
                  <a:srgbClr val="00DA63"/>
                </a:solidFill>
              </a:rPr>
              <a:t>基準日時</a:t>
            </a:r>
            <a:r>
              <a:rPr kumimoji="1" lang="en-US" altLang="ja-JP" sz="1400" b="1" smtClean="0">
                <a:solidFill>
                  <a:srgbClr val="00DA63"/>
                </a:solidFill>
              </a:rPr>
              <a:t>(</a:t>
            </a:r>
            <a:r>
              <a:rPr kumimoji="1" lang="ja-JP" altLang="en-US" sz="1400" b="1" smtClean="0">
                <a:solidFill>
                  <a:srgbClr val="00DA63"/>
                </a:solidFill>
              </a:rPr>
              <a:t>時間は省略</a:t>
            </a:r>
            <a:r>
              <a:rPr kumimoji="1" lang="en-US" altLang="ja-JP" sz="1400" b="1" smtClean="0">
                <a:solidFill>
                  <a:srgbClr val="00DA63"/>
                </a:solidFill>
              </a:rPr>
              <a:t>)</a:t>
            </a:r>
            <a:endParaRPr kumimoji="1" lang="ja-JP" altLang="en-US" sz="1600" b="1">
              <a:solidFill>
                <a:srgbClr val="00DA63"/>
              </a:solidFill>
            </a:endParaRPr>
          </a:p>
        </p:txBody>
      </p:sp>
      <p:sp>
        <p:nvSpPr>
          <p:cNvPr id="46" name="角丸四角形 45"/>
          <p:cNvSpPr/>
          <p:nvPr/>
        </p:nvSpPr>
        <p:spPr bwMode="auto">
          <a:xfrm>
            <a:off x="894100" y="5565936"/>
            <a:ext cx="7664008" cy="390006"/>
          </a:xfrm>
          <a:prstGeom prst="roundRect">
            <a:avLst/>
          </a:prstGeom>
          <a:noFill/>
          <a:ln w="38100">
            <a:solidFill>
              <a:srgbClr val="00B050"/>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テキスト ボックス 51"/>
          <p:cNvSpPr txBox="1"/>
          <p:nvPr/>
        </p:nvSpPr>
        <p:spPr>
          <a:xfrm>
            <a:off x="698757" y="4400829"/>
            <a:ext cx="1719822" cy="307777"/>
          </a:xfrm>
          <a:prstGeom prst="rect">
            <a:avLst/>
          </a:prstGeom>
          <a:noFill/>
        </p:spPr>
        <p:txBody>
          <a:bodyPr wrap="square" rtlCol="0">
            <a:spAutoFit/>
          </a:bodyPr>
          <a:lstStyle/>
          <a:p>
            <a:r>
              <a:rPr lang="ja-JP" altLang="en-US" sz="1400" b="1" dirty="0" smtClean="0">
                <a:solidFill>
                  <a:schemeClr val="accent4">
                    <a:lumMod val="60000"/>
                    <a:lumOff val="40000"/>
                  </a:schemeClr>
                </a:solidFill>
              </a:rPr>
              <a:t>オペレーション</a:t>
            </a:r>
            <a:r>
              <a:rPr lang="en-US" altLang="ja-JP" sz="1400" b="1" dirty="0" smtClean="0">
                <a:solidFill>
                  <a:schemeClr val="accent4">
                    <a:lumMod val="60000"/>
                    <a:lumOff val="40000"/>
                  </a:schemeClr>
                </a:solidFill>
              </a:rPr>
              <a:t>1</a:t>
            </a:r>
            <a:endParaRPr lang="ja-JP" altLang="en-US" sz="1400" b="1" dirty="0">
              <a:solidFill>
                <a:schemeClr val="accent4">
                  <a:lumMod val="60000"/>
                  <a:lumOff val="40000"/>
                </a:schemeClr>
              </a:solidFill>
            </a:endParaRPr>
          </a:p>
        </p:txBody>
      </p:sp>
      <p:sp>
        <p:nvSpPr>
          <p:cNvPr id="53" name="テキスト ボックス 52"/>
          <p:cNvSpPr txBox="1"/>
          <p:nvPr/>
        </p:nvSpPr>
        <p:spPr>
          <a:xfrm>
            <a:off x="4378294" y="4406638"/>
            <a:ext cx="2106756" cy="307777"/>
          </a:xfrm>
          <a:prstGeom prst="rect">
            <a:avLst/>
          </a:prstGeom>
          <a:noFill/>
        </p:spPr>
        <p:txBody>
          <a:bodyPr wrap="square" rtlCol="0">
            <a:spAutoFit/>
          </a:bodyPr>
          <a:lstStyle/>
          <a:p>
            <a:r>
              <a:rPr lang="ja-JP" altLang="en-US" sz="1400" b="1" dirty="0" smtClean="0">
                <a:solidFill>
                  <a:schemeClr val="accent4">
                    <a:lumMod val="60000"/>
                    <a:lumOff val="40000"/>
                  </a:schemeClr>
                </a:solidFill>
              </a:rPr>
              <a:t>オペレーション</a:t>
            </a:r>
            <a:r>
              <a:rPr lang="en-US" altLang="ja-JP" sz="1400" b="1" dirty="0" smtClean="0">
                <a:solidFill>
                  <a:schemeClr val="accent4">
                    <a:lumMod val="60000"/>
                    <a:lumOff val="40000"/>
                  </a:schemeClr>
                </a:solidFill>
              </a:rPr>
              <a:t>2</a:t>
            </a:r>
            <a:endParaRPr lang="ja-JP" altLang="en-US" sz="1400" b="1" dirty="0">
              <a:solidFill>
                <a:schemeClr val="accent4">
                  <a:lumMod val="60000"/>
                  <a:lumOff val="40000"/>
                </a:schemeClr>
              </a:solidFill>
            </a:endParaRPr>
          </a:p>
        </p:txBody>
      </p:sp>
      <p:sp>
        <p:nvSpPr>
          <p:cNvPr id="54" name="テキスト ボックス 53"/>
          <p:cNvSpPr txBox="1"/>
          <p:nvPr/>
        </p:nvSpPr>
        <p:spPr>
          <a:xfrm>
            <a:off x="6755003" y="4400829"/>
            <a:ext cx="2209485" cy="307777"/>
          </a:xfrm>
          <a:prstGeom prst="rect">
            <a:avLst/>
          </a:prstGeom>
          <a:noFill/>
        </p:spPr>
        <p:txBody>
          <a:bodyPr wrap="square" rtlCol="0">
            <a:spAutoFit/>
          </a:bodyPr>
          <a:lstStyle/>
          <a:p>
            <a:r>
              <a:rPr lang="ja-JP" altLang="en-US" sz="1400" b="1" dirty="0" smtClean="0">
                <a:solidFill>
                  <a:schemeClr val="accent4">
                    <a:lumMod val="60000"/>
                    <a:lumOff val="40000"/>
                  </a:schemeClr>
                </a:solidFill>
              </a:rPr>
              <a:t>オペレーション</a:t>
            </a:r>
            <a:r>
              <a:rPr lang="en-US" altLang="ja-JP" sz="1400" b="1" dirty="0" smtClean="0">
                <a:solidFill>
                  <a:schemeClr val="accent4">
                    <a:lumMod val="60000"/>
                    <a:lumOff val="40000"/>
                  </a:schemeClr>
                </a:solidFill>
              </a:rPr>
              <a:t>3</a:t>
            </a:r>
            <a:endParaRPr lang="ja-JP" altLang="en-US" sz="1400" b="1" dirty="0">
              <a:solidFill>
                <a:schemeClr val="accent4">
                  <a:lumMod val="60000"/>
                  <a:lumOff val="40000"/>
                </a:schemeClr>
              </a:solidFill>
            </a:endParaRPr>
          </a:p>
        </p:txBody>
      </p:sp>
      <p:cxnSp>
        <p:nvCxnSpPr>
          <p:cNvPr id="4" name="直線矢印コネクタ 3"/>
          <p:cNvCxnSpPr/>
          <p:nvPr/>
        </p:nvCxnSpPr>
        <p:spPr bwMode="auto">
          <a:xfrm flipV="1">
            <a:off x="662515" y="5227682"/>
            <a:ext cx="7895593" cy="34426"/>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直線コネクタ 59"/>
          <p:cNvCxnSpPr/>
          <p:nvPr/>
        </p:nvCxnSpPr>
        <p:spPr bwMode="auto">
          <a:xfrm>
            <a:off x="3099970"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1" name="直線コネクタ 60"/>
          <p:cNvCxnSpPr/>
          <p:nvPr/>
        </p:nvCxnSpPr>
        <p:spPr bwMode="auto">
          <a:xfrm>
            <a:off x="5055003"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2" name="直線コネクタ 61"/>
          <p:cNvCxnSpPr/>
          <p:nvPr/>
        </p:nvCxnSpPr>
        <p:spPr bwMode="auto">
          <a:xfrm>
            <a:off x="7575283"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正方形/長方形 33"/>
          <p:cNvSpPr/>
          <p:nvPr/>
        </p:nvSpPr>
        <p:spPr bwMode="auto">
          <a:xfrm>
            <a:off x="626260" y="4320417"/>
            <a:ext cx="1640559" cy="691796"/>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正方形/長方形 34"/>
          <p:cNvSpPr/>
          <p:nvPr/>
        </p:nvSpPr>
        <p:spPr bwMode="auto">
          <a:xfrm>
            <a:off x="4351170" y="4308851"/>
            <a:ext cx="1640559" cy="691796"/>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6755003" y="4297940"/>
            <a:ext cx="1640559" cy="691796"/>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6" name="楕円 55"/>
          <p:cNvSpPr/>
          <p:nvPr/>
        </p:nvSpPr>
        <p:spPr bwMode="auto">
          <a:xfrm>
            <a:off x="349064" y="758195"/>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前提条件</a:t>
            </a:r>
            <a:endParaRPr kumimoji="1" lang="en-US" altLang="ja-JP" b="1" dirty="0" smtClean="0">
              <a:latin typeface="+mn-ea"/>
            </a:endParaRPr>
          </a:p>
        </p:txBody>
      </p:sp>
    </p:spTree>
    <p:extLst>
      <p:ext uri="{BB962C8B-B14F-4D97-AF65-F5344CB8AC3E}">
        <p14:creationId xmlns:p14="http://schemas.microsoft.com/office/powerpoint/2010/main" val="3539015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bwMode="auto">
          <a:xfrm>
            <a:off x="726814" y="896806"/>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3.9.2 </a:t>
            </a:r>
            <a:r>
              <a:rPr lang="ja-JP" altLang="en-US" dirty="0"/>
              <a:t>「参照用」メニューグループの</a:t>
            </a:r>
            <a:r>
              <a:rPr lang="ja-JP" altLang="en-US" dirty="0" smtClean="0"/>
              <a:t>利用例</a:t>
            </a:r>
            <a:r>
              <a:rPr lang="ja-JP" altLang="en-US" dirty="0"/>
              <a:t>（</a:t>
            </a:r>
            <a:r>
              <a:rPr lang="en-US" altLang="ja-JP" dirty="0" smtClean="0"/>
              <a:t>2/5</a:t>
            </a:r>
            <a:r>
              <a:rPr lang="ja-JP" altLang="en-US" dirty="0" smtClean="0"/>
              <a:t>）</a:t>
            </a:r>
            <a:endParaRPr lang="en-US" altLang="ja-JP" dirty="0"/>
          </a:p>
        </p:txBody>
      </p:sp>
      <p:sp>
        <p:nvSpPr>
          <p:cNvPr id="3" name="コンテンツ プレースホルダー 2"/>
          <p:cNvSpPr>
            <a:spLocks noGrp="1"/>
          </p:cNvSpPr>
          <p:nvPr>
            <p:ph sz="quarter" idx="10"/>
          </p:nvPr>
        </p:nvSpPr>
        <p:spPr>
          <a:xfrm>
            <a:off x="1094428" y="1122113"/>
            <a:ext cx="6192860" cy="481474"/>
          </a:xfrm>
        </p:spPr>
        <p:txBody>
          <a:bodyPr>
            <a:normAutofit/>
          </a:bodyPr>
          <a:lstStyle/>
          <a:p>
            <a:pPr marL="360000" lvl="2" indent="0">
              <a:buNone/>
            </a:pPr>
            <a:r>
              <a:rPr lang="ja-JP" altLang="en-US" sz="1800" b="1" dirty="0" smtClean="0">
                <a:latin typeface="+mn-ea"/>
              </a:rPr>
              <a:t>基</a:t>
            </a:r>
            <a:r>
              <a:rPr lang="ja-JP" altLang="en-US" sz="1800" b="1" dirty="0">
                <a:latin typeface="+mn-ea"/>
              </a:rPr>
              <a:t>準日時に</a:t>
            </a:r>
            <a:r>
              <a:rPr lang="ja-JP" altLang="en-US" sz="1800" b="1" dirty="0" smtClean="0">
                <a:latin typeface="+mn-ea"/>
              </a:rPr>
              <a:t>「</a:t>
            </a:r>
            <a:r>
              <a:rPr lang="en-US" altLang="ja-JP" sz="1800" b="1" dirty="0" smtClean="0">
                <a:solidFill>
                  <a:srgbClr val="FF0000"/>
                </a:solidFill>
                <a:latin typeface="+mn-ea"/>
              </a:rPr>
              <a:t>9/1 00:00:00</a:t>
            </a:r>
            <a:r>
              <a:rPr lang="ja-JP" altLang="en-US" sz="1800" b="1" dirty="0">
                <a:latin typeface="+mn-ea"/>
              </a:rPr>
              <a:t>」を指定</a:t>
            </a:r>
            <a:r>
              <a:rPr lang="ja-JP" altLang="en-US" sz="1800" b="1" dirty="0" smtClean="0">
                <a:latin typeface="+mn-ea"/>
              </a:rPr>
              <a:t>して検索を実行</a:t>
            </a:r>
            <a:endParaRPr lang="en-US" altLang="ja-JP" sz="1600" b="1" dirty="0">
              <a:latin typeface="+mn-ea"/>
            </a:endParaRPr>
          </a:p>
        </p:txBody>
      </p:sp>
      <p:sp>
        <p:nvSpPr>
          <p:cNvPr id="4" name="楕円 3"/>
          <p:cNvSpPr/>
          <p:nvPr/>
        </p:nvSpPr>
        <p:spPr bwMode="auto">
          <a:xfrm>
            <a:off x="332632" y="767486"/>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テキスト ボックス 4"/>
          <p:cNvSpPr txBox="1"/>
          <p:nvPr/>
        </p:nvSpPr>
        <p:spPr>
          <a:xfrm>
            <a:off x="316408" y="1109073"/>
            <a:ext cx="1236551" cy="369332"/>
          </a:xfrm>
          <a:prstGeom prst="rect">
            <a:avLst/>
          </a:prstGeom>
          <a:noFill/>
        </p:spPr>
        <p:txBody>
          <a:bodyPr wrap="square" rtlCol="0">
            <a:spAutoFit/>
          </a:bodyPr>
          <a:lstStyle/>
          <a:p>
            <a:r>
              <a:rPr kumimoji="1" lang="ja-JP" altLang="en-US" b="1" dirty="0" smtClean="0">
                <a:latin typeface="+mn-ea"/>
              </a:rPr>
              <a:t>ケース</a:t>
            </a:r>
            <a:r>
              <a:rPr lang="ja-JP" altLang="en-US" b="1" dirty="0">
                <a:latin typeface="+mn-ea"/>
              </a:rPr>
              <a:t>①</a:t>
            </a:r>
            <a:endParaRPr kumimoji="1" lang="ja-JP" altLang="en-US" b="1" dirty="0">
              <a:latin typeface="+mn-ea"/>
            </a:endParaRPr>
          </a:p>
        </p:txBody>
      </p:sp>
      <p:sp>
        <p:nvSpPr>
          <p:cNvPr id="40" name="コンテンツ プレースホルダー 2"/>
          <p:cNvSpPr txBox="1">
            <a:spLocks/>
          </p:cNvSpPr>
          <p:nvPr/>
        </p:nvSpPr>
        <p:spPr bwMode="gray">
          <a:xfrm>
            <a:off x="1077608" y="5473760"/>
            <a:ext cx="6192860" cy="83556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endParaRPr lang="ja-JP" altLang="en-US" sz="1800" u="sng" kern="0" dirty="0">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2" name="テキスト ボックス 41"/>
          <p:cNvSpPr txBox="1"/>
          <p:nvPr/>
        </p:nvSpPr>
        <p:spPr>
          <a:xfrm>
            <a:off x="542342" y="5606583"/>
            <a:ext cx="909617"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結果</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67" name="テキスト ボックス 66"/>
          <p:cNvSpPr txBox="1"/>
          <p:nvPr/>
        </p:nvSpPr>
        <p:spPr>
          <a:xfrm>
            <a:off x="250129" y="1888982"/>
            <a:ext cx="4964382" cy="338554"/>
          </a:xfrm>
          <a:prstGeom prst="rect">
            <a:avLst/>
          </a:prstGeom>
          <a:noFill/>
        </p:spPr>
        <p:txBody>
          <a:bodyPr wrap="square" rtlCol="0">
            <a:spAutoFit/>
          </a:bodyPr>
          <a:lstStyle/>
          <a:p>
            <a:r>
              <a:rPr lang="en-US" altLang="ja-JP" sz="1600" b="1" dirty="0" smtClean="0"/>
              <a:t>【</a:t>
            </a:r>
            <a:r>
              <a:rPr lang="ja-JP" altLang="en-US" sz="1600" b="1" dirty="0" smtClean="0"/>
              <a:t>ホスト</a:t>
            </a:r>
            <a:r>
              <a:rPr lang="en-US" altLang="ja-JP" sz="1600" b="1" dirty="0" smtClean="0"/>
              <a:t>A</a:t>
            </a:r>
            <a:r>
              <a:rPr lang="ja-JP" altLang="en-US" sz="1600" b="1" dirty="0" smtClean="0"/>
              <a:t>の作業</a:t>
            </a:r>
            <a:r>
              <a:rPr lang="ja-JP" altLang="en-US" sz="1600" b="1" dirty="0"/>
              <a:t>スケジュール</a:t>
            </a:r>
            <a:r>
              <a:rPr lang="ja-JP" altLang="en-US" sz="1600" b="1" dirty="0" smtClean="0"/>
              <a:t>と基準日時</a:t>
            </a:r>
            <a:r>
              <a:rPr lang="en-US" altLang="ja-JP" sz="1600" b="1" dirty="0" smtClean="0"/>
              <a:t>】</a:t>
            </a:r>
            <a:endParaRPr lang="en-US" altLang="ja-JP" sz="1600" b="1" dirty="0"/>
          </a:p>
        </p:txBody>
      </p:sp>
      <p:sp>
        <p:nvSpPr>
          <p:cNvPr id="79" name="正方形/長方形 78"/>
          <p:cNvSpPr/>
          <p:nvPr/>
        </p:nvSpPr>
        <p:spPr bwMode="auto">
          <a:xfrm>
            <a:off x="461214" y="2282353"/>
            <a:ext cx="8215242" cy="2045412"/>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12" name="グループ化 11"/>
          <p:cNvGrpSpPr/>
          <p:nvPr/>
        </p:nvGrpSpPr>
        <p:grpSpPr>
          <a:xfrm>
            <a:off x="781219" y="2439465"/>
            <a:ext cx="7534078" cy="1888300"/>
            <a:chOff x="638322" y="2400202"/>
            <a:chExt cx="7534078" cy="1888300"/>
          </a:xfrm>
        </p:grpSpPr>
        <p:sp>
          <p:nvSpPr>
            <p:cNvPr id="34" name="テキスト ボックス 33"/>
            <p:cNvSpPr txBox="1"/>
            <p:nvPr/>
          </p:nvSpPr>
          <p:spPr>
            <a:xfrm>
              <a:off x="1972111" y="3949948"/>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35" name="テキスト ボックス 34"/>
            <p:cNvSpPr txBox="1"/>
            <p:nvPr/>
          </p:nvSpPr>
          <p:spPr>
            <a:xfrm>
              <a:off x="4818304" y="3949948"/>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37" name="テキスト ボックス 36"/>
            <p:cNvSpPr txBox="1"/>
            <p:nvPr/>
          </p:nvSpPr>
          <p:spPr>
            <a:xfrm>
              <a:off x="6597885" y="3949948"/>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38" name="テキスト ボックス 37"/>
            <p:cNvSpPr txBox="1"/>
            <p:nvPr/>
          </p:nvSpPr>
          <p:spPr>
            <a:xfrm>
              <a:off x="1908613" y="3032002"/>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43" name="テキスト ボックス 42"/>
            <p:cNvSpPr txBox="1"/>
            <p:nvPr/>
          </p:nvSpPr>
          <p:spPr>
            <a:xfrm>
              <a:off x="4796805" y="3004915"/>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100" b="1" smtClean="0"/>
                <a:t>を設定</a:t>
              </a:r>
              <a:endParaRPr lang="ja-JP" altLang="en-US" sz="1100" b="1"/>
            </a:p>
          </p:txBody>
        </p:sp>
        <p:sp>
          <p:nvSpPr>
            <p:cNvPr id="46" name="テキスト ボックス 45"/>
            <p:cNvSpPr txBox="1"/>
            <p:nvPr/>
          </p:nvSpPr>
          <p:spPr>
            <a:xfrm>
              <a:off x="3417887" y="3949948"/>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cxnSp>
          <p:nvCxnSpPr>
            <p:cNvPr id="47" name="直線コネクタ 46"/>
            <p:cNvCxnSpPr/>
            <p:nvPr/>
          </p:nvCxnSpPr>
          <p:spPr bwMode="auto">
            <a:xfrm>
              <a:off x="2389013"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1" name="テキスト ボックス 50"/>
            <p:cNvSpPr txBox="1"/>
            <p:nvPr/>
          </p:nvSpPr>
          <p:spPr>
            <a:xfrm>
              <a:off x="784496" y="3937248"/>
              <a:ext cx="818267" cy="338554"/>
            </a:xfrm>
            <a:prstGeom prst="rect">
              <a:avLst/>
            </a:prstGeom>
            <a:noFill/>
            <a:ln>
              <a:noFill/>
            </a:ln>
          </p:spPr>
          <p:txBody>
            <a:bodyPr wrap="square" rtlCol="0">
              <a:spAutoFit/>
            </a:bodyPr>
            <a:lstStyle/>
            <a:p>
              <a:pPr algn="ctr"/>
              <a:r>
                <a:rPr kumimoji="1" lang="en-US" altLang="ja-JP" sz="1600" b="1" smtClean="0">
                  <a:solidFill>
                    <a:srgbClr val="FF0000"/>
                  </a:solidFill>
                </a:rPr>
                <a:t>9/1</a:t>
              </a:r>
              <a:endParaRPr kumimoji="1" lang="ja-JP" altLang="en-US" sz="1600" b="1" dirty="0">
                <a:solidFill>
                  <a:srgbClr val="FF0000"/>
                </a:solidFill>
              </a:endParaRPr>
            </a:p>
          </p:txBody>
        </p:sp>
        <p:cxnSp>
          <p:nvCxnSpPr>
            <p:cNvPr id="52" name="直線コネクタ 51"/>
            <p:cNvCxnSpPr/>
            <p:nvPr/>
          </p:nvCxnSpPr>
          <p:spPr bwMode="auto">
            <a:xfrm>
              <a:off x="1152558" y="3362052"/>
              <a:ext cx="28" cy="482400"/>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テキスト ボックス 43"/>
            <p:cNvSpPr txBox="1"/>
            <p:nvPr/>
          </p:nvSpPr>
          <p:spPr>
            <a:xfrm>
              <a:off x="6663841" y="2998971"/>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grpSp>
          <p:nvGrpSpPr>
            <p:cNvPr id="9" name="グループ化 8"/>
            <p:cNvGrpSpPr/>
            <p:nvPr/>
          </p:nvGrpSpPr>
          <p:grpSpPr>
            <a:xfrm>
              <a:off x="638322" y="2400202"/>
              <a:ext cx="1750691" cy="479075"/>
              <a:chOff x="643966" y="2400202"/>
              <a:chExt cx="1951015" cy="479075"/>
            </a:xfrm>
          </p:grpSpPr>
          <p:sp>
            <p:nvSpPr>
              <p:cNvPr id="7" name="角丸四角形吹き出し 6"/>
              <p:cNvSpPr/>
              <p:nvPr/>
            </p:nvSpPr>
            <p:spPr bwMode="auto">
              <a:xfrm>
                <a:off x="725507" y="2400202"/>
                <a:ext cx="1787934" cy="479075"/>
              </a:xfrm>
              <a:prstGeom prst="wedgeRoundRectCallout">
                <a:avLst>
                  <a:gd name="adj1" fmla="val -22964"/>
                  <a:gd name="adj2" fmla="val 127143"/>
                  <a:gd name="adj3" fmla="val 16667"/>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643966" y="2485205"/>
                <a:ext cx="1951015" cy="307777"/>
              </a:xfrm>
              <a:prstGeom prst="rect">
                <a:avLst/>
              </a:prstGeom>
              <a:noFill/>
            </p:spPr>
            <p:txBody>
              <a:bodyPr wrap="square" rtlCol="0">
                <a:spAutoFit/>
              </a:bodyPr>
              <a:lstStyle/>
              <a:p>
                <a:pPr algn="ctr"/>
                <a:r>
                  <a:rPr lang="ja-JP" altLang="en-US" sz="1400" b="1">
                    <a:solidFill>
                      <a:srgbClr val="FF0000"/>
                    </a:solidFill>
                  </a:rPr>
                  <a:t>基</a:t>
                </a:r>
                <a:r>
                  <a:rPr lang="ja-JP" altLang="en-US" sz="1400" b="1" smtClean="0">
                    <a:solidFill>
                      <a:srgbClr val="FF0000"/>
                    </a:solidFill>
                  </a:rPr>
                  <a:t>準日時に指定</a:t>
                </a:r>
                <a:endParaRPr kumimoji="1" lang="ja-JP" altLang="en-US" sz="1400" b="1">
                  <a:solidFill>
                    <a:srgbClr val="FF0000"/>
                  </a:solidFill>
                </a:endParaRPr>
              </a:p>
            </p:txBody>
          </p:sp>
        </p:grpSp>
        <p:grpSp>
          <p:nvGrpSpPr>
            <p:cNvPr id="36" name="グループ化 35"/>
            <p:cNvGrpSpPr/>
            <p:nvPr/>
          </p:nvGrpSpPr>
          <p:grpSpPr>
            <a:xfrm>
              <a:off x="3520857" y="2976975"/>
              <a:ext cx="855646" cy="406120"/>
              <a:chOff x="643966" y="2400202"/>
              <a:chExt cx="1951015" cy="510932"/>
            </a:xfrm>
          </p:grpSpPr>
          <p:sp>
            <p:nvSpPr>
              <p:cNvPr id="45"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3" name="テキスト ボックス 52"/>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10" name="直線矢印コネクタ 9"/>
            <p:cNvCxnSpPr/>
            <p:nvPr/>
          </p:nvCxnSpPr>
          <p:spPr bwMode="auto">
            <a:xfrm>
              <a:off x="638322" y="3641271"/>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コネクタ 49"/>
            <p:cNvCxnSpPr/>
            <p:nvPr/>
          </p:nvCxnSpPr>
          <p:spPr bwMode="auto">
            <a:xfrm>
              <a:off x="3915947"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直線コネクタ 53"/>
            <p:cNvCxnSpPr/>
            <p:nvPr/>
          </p:nvCxnSpPr>
          <p:spPr bwMode="auto">
            <a:xfrm>
              <a:off x="5292080"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a:off x="7127571"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48" name="表 47"/>
          <p:cNvGraphicFramePr>
            <a:graphicFrameLocks noGrp="1"/>
          </p:cNvGraphicFramePr>
          <p:nvPr>
            <p:extLst>
              <p:ext uri="{D42A27DB-BD31-4B8C-83A1-F6EECF244321}">
                <p14:modId xmlns:p14="http://schemas.microsoft.com/office/powerpoint/2010/main" val="790203140"/>
              </p:ext>
            </p:extLst>
          </p:nvPr>
        </p:nvGraphicFramePr>
        <p:xfrm>
          <a:off x="542342" y="4452947"/>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smtClean="0"/>
                        <a:t>オペレーション</a:t>
                      </a:r>
                      <a:r>
                        <a:rPr kumimoji="1" lang="ja-JP" altLang="en-US" sz="1400" smtClean="0"/>
                        <a:t>基準</a:t>
                      </a:r>
                      <a:r>
                        <a:rPr kumimoji="1" lang="ja-JP" altLang="en-US" sz="1400" dirty="0" smtClean="0"/>
                        <a:t>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9/15</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12/24</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7" name="正方形/長方形 56"/>
          <p:cNvSpPr/>
          <p:nvPr/>
        </p:nvSpPr>
        <p:spPr bwMode="auto">
          <a:xfrm>
            <a:off x="3362293" y="4753125"/>
            <a:ext cx="2144692" cy="1027282"/>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コンテンツ プレースホルダー 2"/>
          <p:cNvSpPr txBox="1">
            <a:spLocks/>
          </p:cNvSpPr>
          <p:nvPr/>
        </p:nvSpPr>
        <p:spPr bwMode="gray">
          <a:xfrm>
            <a:off x="294086" y="6040018"/>
            <a:ext cx="8962910" cy="324381"/>
          </a:xfrm>
          <a:prstGeom prst="rect">
            <a:avLst/>
          </a:prstGeom>
        </p:spPr>
        <p:txBody>
          <a:bodyPr vert="horz" lIns="91440" tIns="45720" rIns="91440" bIns="45720" rtlCol="0">
            <a:normAutofit lnSpcReduction="10000"/>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9/1</a:t>
            </a:r>
            <a:r>
              <a:rPr lang="ja-JP" altLang="en-US" sz="1600" b="1" u="sng" dirty="0"/>
              <a:t>の時点ではパラメータは設定されていないため、該当する検索結果はありません。</a:t>
            </a:r>
          </a:p>
          <a:p>
            <a:pPr marL="285750" indent="-285750">
              <a:buFont typeface="Wingdings" panose="05000000000000000000" pitchFamily="2" charset="2"/>
              <a:buChar char="l"/>
            </a:pPr>
            <a:endParaRPr lang="ja-JP" altLang="en-US" sz="1600" u="sng" dirty="0"/>
          </a:p>
        </p:txBody>
      </p:sp>
    </p:spTree>
    <p:extLst>
      <p:ext uri="{BB962C8B-B14F-4D97-AF65-F5344CB8AC3E}">
        <p14:creationId xmlns:p14="http://schemas.microsoft.com/office/powerpoint/2010/main" val="1752726689"/>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3.9.2 </a:t>
            </a:r>
            <a:r>
              <a:rPr lang="ja-JP" altLang="en-US" dirty="0"/>
              <a:t>「参照用」メニューグループの</a:t>
            </a:r>
            <a:r>
              <a:rPr lang="ja-JP" altLang="en-US" dirty="0" smtClean="0"/>
              <a:t>利用例</a:t>
            </a:r>
            <a:r>
              <a:rPr lang="ja-JP" altLang="en-US" dirty="0"/>
              <a:t>（</a:t>
            </a:r>
            <a:r>
              <a:rPr lang="en-US" altLang="ja-JP" dirty="0" smtClean="0"/>
              <a:t>3/5</a:t>
            </a:r>
            <a:r>
              <a:rPr lang="ja-JP" altLang="en-US" dirty="0" smtClean="0"/>
              <a:t>）</a:t>
            </a:r>
            <a:endParaRPr lang="en-US" altLang="ja-JP" dirty="0"/>
          </a:p>
        </p:txBody>
      </p:sp>
      <p:sp>
        <p:nvSpPr>
          <p:cNvPr id="49" name="テキスト ボックス 48"/>
          <p:cNvSpPr txBox="1"/>
          <p:nvPr/>
        </p:nvSpPr>
        <p:spPr>
          <a:xfrm>
            <a:off x="352417" y="1004882"/>
            <a:ext cx="1236551"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ケース②</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53" name="コンテンツ プレースホルダー 2"/>
          <p:cNvSpPr txBox="1">
            <a:spLocks/>
          </p:cNvSpPr>
          <p:nvPr/>
        </p:nvSpPr>
        <p:spPr bwMode="gray">
          <a:xfrm>
            <a:off x="1258218" y="5357834"/>
            <a:ext cx="6192860" cy="85204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r>
              <a:rPr lang="ja-JP" altLang="en-US" sz="1800" kern="0">
                <a:solidFill>
                  <a:schemeClr val="bg1"/>
                </a:solidFill>
              </a:rPr>
              <a:t>７</a:t>
            </a:r>
            <a:r>
              <a:rPr lang="en-US" altLang="ja-JP" sz="1800" kern="0">
                <a:solidFill>
                  <a:schemeClr val="bg1"/>
                </a:solidFill>
              </a:rPr>
              <a:t>/3</a:t>
            </a:r>
            <a:r>
              <a:rPr lang="ja-JP" altLang="en-US" sz="1800" kern="0">
                <a:solidFill>
                  <a:schemeClr val="bg1"/>
                </a:solidFill>
              </a:rPr>
              <a:t>の時点では”パラメータ</a:t>
            </a:r>
            <a:r>
              <a:rPr lang="en-US" altLang="ja-JP" sz="1800" kern="0">
                <a:solidFill>
                  <a:schemeClr val="bg1"/>
                </a:solidFill>
              </a:rPr>
              <a:t>A”</a:t>
            </a:r>
            <a:r>
              <a:rPr lang="ja-JP" altLang="en-US" sz="1800" kern="0">
                <a:solidFill>
                  <a:schemeClr val="bg1"/>
                </a:solidFill>
              </a:rPr>
              <a:t>には“</a:t>
            </a:r>
            <a:r>
              <a:rPr lang="en-US" altLang="ja-JP" sz="1800" kern="0">
                <a:solidFill>
                  <a:schemeClr val="bg1"/>
                </a:solidFill>
              </a:rPr>
              <a:t>BBB”</a:t>
            </a:r>
            <a:r>
              <a:rPr lang="ja-JP" altLang="en-US" sz="1800" kern="0">
                <a:solidFill>
                  <a:schemeClr val="bg1"/>
                </a:solidFill>
              </a:rPr>
              <a:t>が設定されているため</a:t>
            </a:r>
            <a:r>
              <a:rPr lang="ja-JP" altLang="en-US" sz="1800" kern="0" smtClean="0">
                <a:solidFill>
                  <a:schemeClr val="bg1"/>
                </a:solidFill>
              </a:rPr>
              <a:t>、“</a:t>
            </a:r>
            <a:r>
              <a:rPr lang="en-US" altLang="ja-JP" sz="1800" kern="0">
                <a:solidFill>
                  <a:schemeClr val="bg1"/>
                </a:solidFill>
              </a:rPr>
              <a:t>BBB”</a:t>
            </a:r>
            <a:r>
              <a:rPr lang="ja-JP" altLang="en-US" sz="1800" kern="0">
                <a:solidFill>
                  <a:schemeClr val="bg1"/>
                </a:solidFill>
              </a:rPr>
              <a:t>が検索結果として表示されます</a:t>
            </a:r>
            <a:r>
              <a:rPr lang="ja-JP" altLang="en-US" sz="1800" kern="0" smtClean="0">
                <a:solidFill>
                  <a:schemeClr val="bg1"/>
                </a:solidFill>
              </a:rPr>
              <a:t>。</a:t>
            </a:r>
            <a:endParaRPr lang="ja-JP" altLang="en-US" sz="1800" kern="0">
              <a:solidFill>
                <a:schemeClr val="bg1"/>
              </a:solidFill>
            </a:endParaRPr>
          </a:p>
        </p:txBody>
      </p:sp>
      <p:sp>
        <p:nvSpPr>
          <p:cNvPr id="62" name="テキスト ボックス 61"/>
          <p:cNvSpPr txBox="1"/>
          <p:nvPr/>
        </p:nvSpPr>
        <p:spPr>
          <a:xfrm>
            <a:off x="251520" y="1932431"/>
            <a:ext cx="4964382" cy="338554"/>
          </a:xfrm>
          <a:prstGeom prst="rect">
            <a:avLst/>
          </a:prstGeom>
          <a:noFill/>
        </p:spPr>
        <p:txBody>
          <a:bodyPr wrap="square" rtlCol="0">
            <a:spAutoFit/>
          </a:bodyPr>
          <a:lstStyle/>
          <a:p>
            <a:r>
              <a:rPr lang="en-US" altLang="ja-JP" sz="1600" b="1" dirty="0" smtClean="0"/>
              <a:t>【</a:t>
            </a:r>
            <a:r>
              <a:rPr lang="ja-JP" altLang="en-US" sz="1600" b="1" dirty="0" smtClean="0"/>
              <a:t>ホスト</a:t>
            </a:r>
            <a:r>
              <a:rPr lang="en-US" altLang="ja-JP" sz="1600" b="1" dirty="0" smtClean="0"/>
              <a:t>A</a:t>
            </a:r>
            <a:r>
              <a:rPr lang="ja-JP" altLang="en-US" sz="1600" b="1" dirty="0" smtClean="0"/>
              <a:t>の作業</a:t>
            </a:r>
            <a:r>
              <a:rPr lang="ja-JP" altLang="en-US" sz="1600" b="1" dirty="0"/>
              <a:t>スケジュールと基準日時</a:t>
            </a:r>
            <a:r>
              <a:rPr lang="en-US" altLang="ja-JP" sz="1600" b="1" dirty="0" smtClean="0"/>
              <a:t>】</a:t>
            </a:r>
            <a:endParaRPr lang="en-US" altLang="ja-JP" sz="1600" b="1" dirty="0"/>
          </a:p>
        </p:txBody>
      </p:sp>
      <p:sp>
        <p:nvSpPr>
          <p:cNvPr id="74" name="正方形/長方形 73"/>
          <p:cNvSpPr/>
          <p:nvPr/>
        </p:nvSpPr>
        <p:spPr bwMode="auto">
          <a:xfrm>
            <a:off x="483388" y="2289224"/>
            <a:ext cx="8288740" cy="201154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 name="グループ化 3"/>
          <p:cNvGrpSpPr/>
          <p:nvPr/>
        </p:nvGrpSpPr>
        <p:grpSpPr>
          <a:xfrm>
            <a:off x="818974" y="2429385"/>
            <a:ext cx="7534078" cy="1854078"/>
            <a:chOff x="683568" y="2367010"/>
            <a:chExt cx="7534078" cy="1854078"/>
          </a:xfrm>
        </p:grpSpPr>
        <p:sp>
          <p:nvSpPr>
            <p:cNvPr id="33" name="テキスト ボックス 32"/>
            <p:cNvSpPr txBox="1"/>
            <p:nvPr/>
          </p:nvSpPr>
          <p:spPr>
            <a:xfrm>
              <a:off x="747068" y="3882534"/>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34" name="テキスト ボックス 33"/>
            <p:cNvSpPr txBox="1"/>
            <p:nvPr/>
          </p:nvSpPr>
          <p:spPr>
            <a:xfrm>
              <a:off x="4799354" y="3882534"/>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35" name="テキスト ボックス 34"/>
            <p:cNvSpPr txBox="1"/>
            <p:nvPr/>
          </p:nvSpPr>
          <p:spPr>
            <a:xfrm>
              <a:off x="6680535" y="3882534"/>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36" name="テキスト ボックス 35"/>
            <p:cNvSpPr txBox="1"/>
            <p:nvPr/>
          </p:nvSpPr>
          <p:spPr>
            <a:xfrm>
              <a:off x="801560" y="2932937"/>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37" name="テキスト ボックス 36"/>
            <p:cNvSpPr txBox="1"/>
            <p:nvPr/>
          </p:nvSpPr>
          <p:spPr>
            <a:xfrm>
              <a:off x="4827647" y="2943052"/>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100" b="1" smtClean="0"/>
                <a:t>を設定</a:t>
              </a:r>
              <a:endParaRPr lang="ja-JP" altLang="en-US" sz="1100" b="1"/>
            </a:p>
          </p:txBody>
        </p:sp>
        <p:sp>
          <p:nvSpPr>
            <p:cNvPr id="38" name="テキスト ボックス 37"/>
            <p:cNvSpPr txBox="1"/>
            <p:nvPr/>
          </p:nvSpPr>
          <p:spPr>
            <a:xfrm>
              <a:off x="2505187" y="3882534"/>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cxnSp>
          <p:nvCxnSpPr>
            <p:cNvPr id="39" name="直線コネクタ 38"/>
            <p:cNvCxnSpPr/>
            <p:nvPr/>
          </p:nvCxnSpPr>
          <p:spPr bwMode="auto">
            <a:xfrm>
              <a:off x="1227144"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テキスト ボックス 42"/>
            <p:cNvSpPr txBox="1"/>
            <p:nvPr/>
          </p:nvSpPr>
          <p:spPr>
            <a:xfrm>
              <a:off x="3349225" y="3882534"/>
              <a:ext cx="818267" cy="338554"/>
            </a:xfrm>
            <a:prstGeom prst="rect">
              <a:avLst/>
            </a:prstGeom>
            <a:noFill/>
            <a:ln>
              <a:noFill/>
            </a:ln>
          </p:spPr>
          <p:txBody>
            <a:bodyPr wrap="square" rtlCol="0">
              <a:spAutoFit/>
            </a:bodyPr>
            <a:lstStyle/>
            <a:p>
              <a:pPr algn="ctr"/>
              <a:r>
                <a:rPr kumimoji="1" lang="en-US" altLang="ja-JP" sz="1600" b="1" smtClean="0">
                  <a:solidFill>
                    <a:srgbClr val="FF0000"/>
                  </a:solidFill>
                </a:rPr>
                <a:t>10/2</a:t>
              </a:r>
              <a:endParaRPr kumimoji="1" lang="ja-JP" altLang="en-US" sz="1600" b="1" dirty="0">
                <a:solidFill>
                  <a:srgbClr val="FF0000"/>
                </a:solidFill>
              </a:endParaRPr>
            </a:p>
          </p:txBody>
        </p:sp>
        <p:cxnSp>
          <p:nvCxnSpPr>
            <p:cNvPr id="44" name="直線コネクタ 43"/>
            <p:cNvCxnSpPr/>
            <p:nvPr/>
          </p:nvCxnSpPr>
          <p:spPr bwMode="auto">
            <a:xfrm>
              <a:off x="3758331" y="3298423"/>
              <a:ext cx="0" cy="522794"/>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8" name="テキスト ボックス 77"/>
            <p:cNvSpPr txBox="1"/>
            <p:nvPr/>
          </p:nvSpPr>
          <p:spPr>
            <a:xfrm>
              <a:off x="6707273" y="2948805"/>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cxnSp>
          <p:nvCxnSpPr>
            <p:cNvPr id="79" name="直線コネクタ 78"/>
            <p:cNvCxnSpPr/>
            <p:nvPr/>
          </p:nvCxnSpPr>
          <p:spPr bwMode="auto">
            <a:xfrm flipV="1">
              <a:off x="899592" y="3205394"/>
              <a:ext cx="1065705" cy="1"/>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2" name="グループ化 31"/>
            <p:cNvGrpSpPr/>
            <p:nvPr/>
          </p:nvGrpSpPr>
          <p:grpSpPr>
            <a:xfrm>
              <a:off x="3284242" y="2367010"/>
              <a:ext cx="2035526" cy="479075"/>
              <a:chOff x="725507" y="2400202"/>
              <a:chExt cx="2035526" cy="479075"/>
            </a:xfrm>
          </p:grpSpPr>
          <p:sp>
            <p:nvSpPr>
              <p:cNvPr id="58" name="角丸四角形吹き出し 57"/>
              <p:cNvSpPr/>
              <p:nvPr/>
            </p:nvSpPr>
            <p:spPr bwMode="auto">
              <a:xfrm>
                <a:off x="725507" y="2400202"/>
                <a:ext cx="1787934" cy="479075"/>
              </a:xfrm>
              <a:prstGeom prst="wedgeRoundRectCallout">
                <a:avLst>
                  <a:gd name="adj1" fmla="val -22964"/>
                  <a:gd name="adj2" fmla="val 127143"/>
                  <a:gd name="adj3" fmla="val 16667"/>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テキスト ボックス 58"/>
              <p:cNvSpPr txBox="1"/>
              <p:nvPr/>
            </p:nvSpPr>
            <p:spPr>
              <a:xfrm>
                <a:off x="810018" y="2511138"/>
                <a:ext cx="1951015" cy="307777"/>
              </a:xfrm>
              <a:prstGeom prst="rect">
                <a:avLst/>
              </a:prstGeom>
              <a:noFill/>
            </p:spPr>
            <p:txBody>
              <a:bodyPr wrap="square" rtlCol="0">
                <a:spAutoFit/>
              </a:bodyPr>
              <a:lstStyle/>
              <a:p>
                <a:r>
                  <a:rPr lang="ja-JP" altLang="en-US" sz="1400" b="1">
                    <a:solidFill>
                      <a:srgbClr val="FF0000"/>
                    </a:solidFill>
                  </a:rPr>
                  <a:t>基</a:t>
                </a:r>
                <a:r>
                  <a:rPr lang="ja-JP" altLang="en-US" sz="1400" b="1" smtClean="0">
                    <a:solidFill>
                      <a:srgbClr val="FF0000"/>
                    </a:solidFill>
                  </a:rPr>
                  <a:t>準日時に指定</a:t>
                </a:r>
                <a:endParaRPr kumimoji="1" lang="ja-JP" altLang="en-US" sz="1400" b="1">
                  <a:solidFill>
                    <a:srgbClr val="FF0000"/>
                  </a:solidFill>
                </a:endParaRPr>
              </a:p>
            </p:txBody>
          </p:sp>
        </p:grpSp>
        <p:grpSp>
          <p:nvGrpSpPr>
            <p:cNvPr id="60" name="グループ化 59"/>
            <p:cNvGrpSpPr/>
            <p:nvPr/>
          </p:nvGrpSpPr>
          <p:grpSpPr>
            <a:xfrm>
              <a:off x="2554422" y="2897021"/>
              <a:ext cx="855646" cy="369200"/>
              <a:chOff x="643966" y="2400202"/>
              <a:chExt cx="1951015" cy="510932"/>
            </a:xfrm>
          </p:grpSpPr>
          <p:sp>
            <p:nvSpPr>
              <p:cNvPr id="61"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3" name="テキスト ボックス 62"/>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40" name="直線矢印コネクタ 39"/>
            <p:cNvCxnSpPr/>
            <p:nvPr/>
          </p:nvCxnSpPr>
          <p:spPr bwMode="auto">
            <a:xfrm>
              <a:off x="683568" y="3577771"/>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1" name="直線コネクタ 40"/>
            <p:cNvCxnSpPr/>
            <p:nvPr/>
          </p:nvCxnSpPr>
          <p:spPr bwMode="auto">
            <a:xfrm>
              <a:off x="2987824"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コネクタ 41"/>
            <p:cNvCxnSpPr/>
            <p:nvPr/>
          </p:nvCxnSpPr>
          <p:spPr bwMode="auto">
            <a:xfrm>
              <a:off x="5319768"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直線コネクタ 63"/>
            <p:cNvCxnSpPr/>
            <p:nvPr/>
          </p:nvCxnSpPr>
          <p:spPr bwMode="auto">
            <a:xfrm>
              <a:off x="7249921"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45" name="表 44"/>
          <p:cNvGraphicFramePr>
            <a:graphicFrameLocks noGrp="1"/>
          </p:cNvGraphicFramePr>
          <p:nvPr>
            <p:extLst>
              <p:ext uri="{D42A27DB-BD31-4B8C-83A1-F6EECF244321}">
                <p14:modId xmlns:p14="http://schemas.microsoft.com/office/powerpoint/2010/main" val="2494768067"/>
              </p:ext>
            </p:extLst>
          </p:nvPr>
        </p:nvGraphicFramePr>
        <p:xfrm>
          <a:off x="531712" y="4440930"/>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smtClean="0"/>
                        <a:t>オペレーション</a:t>
                      </a:r>
                      <a:r>
                        <a:rPr kumimoji="1" lang="ja-JP" altLang="en-US" sz="1400" dirty="0" smtClean="0"/>
                        <a:t>基準日時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9/15</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12/24</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0" name="正方形/長方形 49"/>
          <p:cNvSpPr/>
          <p:nvPr/>
        </p:nvSpPr>
        <p:spPr bwMode="auto">
          <a:xfrm>
            <a:off x="3371527" y="4747662"/>
            <a:ext cx="4013799" cy="34323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コンテンツ プレースホルダー 2"/>
          <p:cNvSpPr txBox="1">
            <a:spLocks/>
          </p:cNvSpPr>
          <p:nvPr/>
        </p:nvSpPr>
        <p:spPr bwMode="gray">
          <a:xfrm>
            <a:off x="483388" y="5912931"/>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10/2</a:t>
            </a:r>
            <a:r>
              <a:rPr lang="ja-JP" altLang="en-US" sz="1600" b="1" u="sng" dirty="0"/>
              <a:t>の時点では“パラメータ</a:t>
            </a:r>
            <a:r>
              <a:rPr lang="en-US" altLang="ja-JP" sz="1600" b="1" u="sng" dirty="0"/>
              <a:t>A”</a:t>
            </a:r>
            <a:r>
              <a:rPr lang="ja-JP" altLang="en-US" sz="1600" b="1" u="sng" dirty="0"/>
              <a:t>には“</a:t>
            </a:r>
            <a:r>
              <a:rPr lang="en-US" altLang="ja-JP" sz="1600" b="1" u="sng" dirty="0"/>
              <a:t>AAA”</a:t>
            </a:r>
            <a:r>
              <a:rPr lang="ja-JP" altLang="en-US" sz="1600" b="1" u="sng" dirty="0"/>
              <a:t>が設定されているため、</a:t>
            </a:r>
            <a:r>
              <a:rPr lang="ja-JP" altLang="en-US" sz="1600" b="1" u="sng" dirty="0">
                <a:solidFill>
                  <a:srgbClr val="FF0000"/>
                </a:solidFill>
              </a:rPr>
              <a:t>“</a:t>
            </a:r>
            <a:r>
              <a:rPr lang="en-US" altLang="ja-JP" sz="1600" b="1" u="sng" dirty="0">
                <a:solidFill>
                  <a:srgbClr val="FF0000"/>
                </a:solidFill>
              </a:rPr>
              <a:t>AAA”</a:t>
            </a:r>
            <a:r>
              <a:rPr lang="ja-JP" altLang="en-US" sz="1600" b="1" u="sng" dirty="0"/>
              <a:t>が検索結果として表示されます</a:t>
            </a:r>
            <a:r>
              <a:rPr lang="ja-JP" altLang="en-US" sz="1600" b="1" u="sng" dirty="0" smtClean="0"/>
              <a:t>。</a:t>
            </a:r>
            <a:endParaRPr lang="ja-JP" altLang="en-US" sz="1600" b="1" u="sng" dirty="0"/>
          </a:p>
        </p:txBody>
      </p:sp>
      <p:sp>
        <p:nvSpPr>
          <p:cNvPr id="52" name="正方形/長方形 51"/>
          <p:cNvSpPr/>
          <p:nvPr/>
        </p:nvSpPr>
        <p:spPr bwMode="auto">
          <a:xfrm>
            <a:off x="726814" y="894024"/>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65" name="楕円 64"/>
          <p:cNvSpPr/>
          <p:nvPr/>
        </p:nvSpPr>
        <p:spPr bwMode="auto">
          <a:xfrm>
            <a:off x="332632" y="764704"/>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ケース②</a:t>
            </a:r>
          </a:p>
        </p:txBody>
      </p:sp>
      <p:sp>
        <p:nvSpPr>
          <p:cNvPr id="66" name="コンテンツ プレースホルダー 2"/>
          <p:cNvSpPr>
            <a:spLocks noGrp="1"/>
          </p:cNvSpPr>
          <p:nvPr>
            <p:ph sz="quarter" idx="10"/>
          </p:nvPr>
        </p:nvSpPr>
        <p:spPr>
          <a:xfrm>
            <a:off x="1090134" y="1099360"/>
            <a:ext cx="6192860" cy="481474"/>
          </a:xfrm>
        </p:spPr>
        <p:txBody>
          <a:bodyPr>
            <a:normAutofit fontScale="92500"/>
          </a:bodyPr>
          <a:lstStyle/>
          <a:p>
            <a:pPr marL="360000" lvl="2" indent="0">
              <a:buNone/>
            </a:pPr>
            <a:r>
              <a:rPr lang="ja-JP" altLang="en-US" sz="1800" b="1" dirty="0" smtClean="0">
                <a:latin typeface="+mn-ea"/>
              </a:rPr>
              <a:t>基</a:t>
            </a:r>
            <a:r>
              <a:rPr lang="ja-JP" altLang="en-US" sz="1800" b="1" dirty="0">
                <a:latin typeface="+mn-ea"/>
              </a:rPr>
              <a:t>準日時に</a:t>
            </a:r>
            <a:r>
              <a:rPr lang="ja-JP" altLang="en-US" sz="1800" b="1" dirty="0" smtClean="0">
                <a:latin typeface="+mn-ea"/>
              </a:rPr>
              <a:t>「</a:t>
            </a:r>
            <a:r>
              <a:rPr lang="en-US" altLang="ja-JP" sz="1800" b="1" dirty="0" smtClean="0">
                <a:solidFill>
                  <a:srgbClr val="FF0000"/>
                </a:solidFill>
                <a:latin typeface="+mn-ea"/>
              </a:rPr>
              <a:t>10/2 00:00:00</a:t>
            </a:r>
            <a:r>
              <a:rPr lang="ja-JP" altLang="en-US" sz="1800" b="1" dirty="0">
                <a:latin typeface="+mn-ea"/>
              </a:rPr>
              <a:t>」を指定</a:t>
            </a:r>
            <a:r>
              <a:rPr lang="ja-JP" altLang="en-US" sz="1800" b="1" dirty="0" smtClean="0">
                <a:latin typeface="+mn-ea"/>
              </a:rPr>
              <a:t>して検索を実行</a:t>
            </a:r>
            <a:endParaRPr lang="en-US" altLang="ja-JP" sz="1600" b="1" dirty="0">
              <a:latin typeface="+mn-ea"/>
            </a:endParaRPr>
          </a:p>
        </p:txBody>
      </p:sp>
    </p:spTree>
    <p:extLst>
      <p:ext uri="{BB962C8B-B14F-4D97-AF65-F5344CB8AC3E}">
        <p14:creationId xmlns:p14="http://schemas.microsoft.com/office/powerpoint/2010/main" val="3669183224"/>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bwMode="auto">
          <a:xfrm>
            <a:off x="699893" y="877514"/>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56" name="楕円 55"/>
          <p:cNvSpPr/>
          <p:nvPr/>
        </p:nvSpPr>
        <p:spPr bwMode="auto">
          <a:xfrm>
            <a:off x="305711" y="748194"/>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ケース③</a:t>
            </a:r>
          </a:p>
        </p:txBody>
      </p:sp>
      <p:sp>
        <p:nvSpPr>
          <p:cNvPr id="2" name="タイトル 1"/>
          <p:cNvSpPr>
            <a:spLocks noGrp="1"/>
          </p:cNvSpPr>
          <p:nvPr>
            <p:ph type="title"/>
          </p:nvPr>
        </p:nvSpPr>
        <p:spPr>
          <a:xfrm>
            <a:off x="179513" y="116632"/>
            <a:ext cx="8784000" cy="468000"/>
          </a:xfrm>
        </p:spPr>
        <p:txBody>
          <a:bodyPr/>
          <a:lstStyle/>
          <a:p>
            <a:r>
              <a:rPr lang="en-US" altLang="ja-JP" dirty="0" smtClean="0"/>
              <a:t>3.9.2 </a:t>
            </a:r>
            <a:r>
              <a:rPr lang="ja-JP" altLang="en-US" dirty="0"/>
              <a:t>「参照用」メニューグループの</a:t>
            </a:r>
            <a:r>
              <a:rPr lang="ja-JP" altLang="en-US" dirty="0" smtClean="0"/>
              <a:t>利用例</a:t>
            </a:r>
            <a:r>
              <a:rPr lang="ja-JP" altLang="en-US" dirty="0"/>
              <a:t>（</a:t>
            </a:r>
            <a:r>
              <a:rPr lang="en-US" altLang="ja-JP" dirty="0" smtClean="0"/>
              <a:t>4/5</a:t>
            </a:r>
            <a:r>
              <a:rPr lang="ja-JP" altLang="en-US" dirty="0" smtClean="0"/>
              <a:t>）</a:t>
            </a:r>
            <a:endParaRPr lang="en-US" altLang="ja-JP" dirty="0"/>
          </a:p>
        </p:txBody>
      </p:sp>
      <p:sp>
        <p:nvSpPr>
          <p:cNvPr id="36" name="コンテンツ プレースホルダー 2"/>
          <p:cNvSpPr txBox="1">
            <a:spLocks/>
          </p:cNvSpPr>
          <p:nvPr/>
        </p:nvSpPr>
        <p:spPr bwMode="gray">
          <a:xfrm>
            <a:off x="1050326" y="1057632"/>
            <a:ext cx="6401994" cy="481474"/>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Font typeface="Arial" panose="020B0604020202020204" pitchFamily="34" charset="0"/>
              <a:buNone/>
            </a:pPr>
            <a:r>
              <a:rPr lang="ja-JP" altLang="en-US" sz="1800" b="1" kern="0" dirty="0" smtClean="0">
                <a:latin typeface="+mn-ea"/>
              </a:rPr>
              <a:t>基準日時に「</a:t>
            </a:r>
            <a:r>
              <a:rPr lang="en-US" altLang="ja-JP" sz="1800" b="1" kern="0" dirty="0" smtClean="0">
                <a:solidFill>
                  <a:srgbClr val="FF0000"/>
                </a:solidFill>
                <a:latin typeface="+mn-ea"/>
              </a:rPr>
              <a:t>12/23 00:00:00</a:t>
            </a:r>
            <a:r>
              <a:rPr lang="ja-JP" altLang="en-US" sz="1800" b="1" kern="0" dirty="0" smtClean="0">
                <a:latin typeface="+mn-ea"/>
              </a:rPr>
              <a:t>」を指定して検索を実行</a:t>
            </a:r>
            <a:endParaRPr lang="ja-JP" altLang="en-US" sz="1800" b="1" kern="0" dirty="0">
              <a:latin typeface="+mn-ea"/>
            </a:endParaRPr>
          </a:p>
        </p:txBody>
      </p:sp>
      <p:sp>
        <p:nvSpPr>
          <p:cNvPr id="46" name="テキスト ボックス 45"/>
          <p:cNvSpPr txBox="1"/>
          <p:nvPr/>
        </p:nvSpPr>
        <p:spPr>
          <a:xfrm>
            <a:off x="447654" y="5373302"/>
            <a:ext cx="1017494"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結果</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7" name="テキスト ボックス 46"/>
          <p:cNvSpPr txBox="1"/>
          <p:nvPr/>
        </p:nvSpPr>
        <p:spPr>
          <a:xfrm>
            <a:off x="226543" y="1892280"/>
            <a:ext cx="4964382" cy="338554"/>
          </a:xfrm>
          <a:prstGeom prst="rect">
            <a:avLst/>
          </a:prstGeom>
          <a:noFill/>
        </p:spPr>
        <p:txBody>
          <a:bodyPr wrap="square" rtlCol="0">
            <a:spAutoFit/>
          </a:bodyPr>
          <a:lstStyle/>
          <a:p>
            <a:r>
              <a:rPr lang="en-US" altLang="ja-JP" sz="1600" b="1" dirty="0" smtClean="0"/>
              <a:t>【</a:t>
            </a:r>
            <a:r>
              <a:rPr lang="ja-JP" altLang="en-US" sz="1600" b="1" dirty="0" smtClean="0"/>
              <a:t>ホスト</a:t>
            </a:r>
            <a:r>
              <a:rPr lang="en-US" altLang="ja-JP" sz="1600" b="1" dirty="0" smtClean="0"/>
              <a:t>A</a:t>
            </a:r>
            <a:r>
              <a:rPr lang="ja-JP" altLang="en-US" sz="1600" b="1" dirty="0" smtClean="0"/>
              <a:t>の作業</a:t>
            </a:r>
            <a:r>
              <a:rPr lang="ja-JP" altLang="en-US" sz="1600" b="1" dirty="0"/>
              <a:t>スケジュール</a:t>
            </a:r>
            <a:r>
              <a:rPr lang="ja-JP" altLang="en-US" sz="1600" b="1" dirty="0" smtClean="0"/>
              <a:t>と検索日時</a:t>
            </a:r>
            <a:r>
              <a:rPr lang="en-US" altLang="ja-JP" sz="1600" b="1" dirty="0" smtClean="0"/>
              <a:t>】</a:t>
            </a:r>
            <a:endParaRPr lang="en-US" altLang="ja-JP" sz="1600" b="1" dirty="0"/>
          </a:p>
        </p:txBody>
      </p:sp>
      <p:sp>
        <p:nvSpPr>
          <p:cNvPr id="59" name="正方形/長方形 58"/>
          <p:cNvSpPr/>
          <p:nvPr/>
        </p:nvSpPr>
        <p:spPr bwMode="auto">
          <a:xfrm>
            <a:off x="447654" y="2249074"/>
            <a:ext cx="8236757" cy="2008570"/>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3" name="グループ化 2"/>
          <p:cNvGrpSpPr/>
          <p:nvPr/>
        </p:nvGrpSpPr>
        <p:grpSpPr>
          <a:xfrm>
            <a:off x="776540" y="2438144"/>
            <a:ext cx="7534078" cy="1809025"/>
            <a:chOff x="771049" y="2438144"/>
            <a:chExt cx="7534078" cy="1809025"/>
          </a:xfrm>
        </p:grpSpPr>
        <p:sp>
          <p:nvSpPr>
            <p:cNvPr id="35" name="テキスト ボックス 34"/>
            <p:cNvSpPr txBox="1"/>
            <p:nvPr/>
          </p:nvSpPr>
          <p:spPr>
            <a:xfrm>
              <a:off x="1000111" y="3908615"/>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37" name="テキスト ボックス 36"/>
            <p:cNvSpPr txBox="1"/>
            <p:nvPr/>
          </p:nvSpPr>
          <p:spPr>
            <a:xfrm>
              <a:off x="3884825" y="3908615"/>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38" name="テキスト ボックス 37"/>
            <p:cNvSpPr txBox="1"/>
            <p:nvPr/>
          </p:nvSpPr>
          <p:spPr>
            <a:xfrm>
              <a:off x="6971678" y="3908615"/>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42" name="テキスト ボックス 41"/>
            <p:cNvSpPr txBox="1"/>
            <p:nvPr/>
          </p:nvSpPr>
          <p:spPr>
            <a:xfrm>
              <a:off x="874737" y="2942738"/>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63" name="テキスト ボックス 62"/>
            <p:cNvSpPr txBox="1"/>
            <p:nvPr/>
          </p:nvSpPr>
          <p:spPr>
            <a:xfrm>
              <a:off x="3823478" y="2942738"/>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200" b="1" smtClean="0"/>
                <a:t>を設定</a:t>
              </a:r>
              <a:endParaRPr lang="ja-JP" altLang="en-US" sz="1200" b="1"/>
            </a:p>
          </p:txBody>
        </p:sp>
        <p:sp>
          <p:nvSpPr>
            <p:cNvPr id="64" name="テキスト ボックス 63"/>
            <p:cNvSpPr txBox="1"/>
            <p:nvPr/>
          </p:nvSpPr>
          <p:spPr>
            <a:xfrm>
              <a:off x="2299880" y="3908615"/>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sp>
          <p:nvSpPr>
            <p:cNvPr id="69" name="テキスト ボックス 68"/>
            <p:cNvSpPr txBox="1"/>
            <p:nvPr/>
          </p:nvSpPr>
          <p:spPr>
            <a:xfrm>
              <a:off x="5987839" y="3908615"/>
              <a:ext cx="1042940" cy="338554"/>
            </a:xfrm>
            <a:prstGeom prst="rect">
              <a:avLst/>
            </a:prstGeom>
            <a:noFill/>
            <a:ln>
              <a:noFill/>
            </a:ln>
          </p:spPr>
          <p:txBody>
            <a:bodyPr wrap="square" rtlCol="0">
              <a:spAutoFit/>
            </a:bodyPr>
            <a:lstStyle/>
            <a:p>
              <a:pPr algn="ctr"/>
              <a:r>
                <a:rPr kumimoji="1" lang="en-US" altLang="ja-JP" sz="1600" b="1" smtClean="0">
                  <a:solidFill>
                    <a:srgbClr val="FF0000"/>
                  </a:solidFill>
                </a:rPr>
                <a:t>12/23</a:t>
              </a:r>
              <a:endParaRPr kumimoji="1" lang="ja-JP" altLang="en-US" sz="1600" b="1" dirty="0">
                <a:solidFill>
                  <a:srgbClr val="FF0000"/>
                </a:solidFill>
              </a:endParaRPr>
            </a:p>
          </p:txBody>
        </p:sp>
        <p:cxnSp>
          <p:nvCxnSpPr>
            <p:cNvPr id="70" name="直線コネクタ 69"/>
            <p:cNvCxnSpPr/>
            <p:nvPr/>
          </p:nvCxnSpPr>
          <p:spPr bwMode="auto">
            <a:xfrm>
              <a:off x="6506526" y="3321529"/>
              <a:ext cx="0" cy="522793"/>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直線コネクタ 72"/>
            <p:cNvCxnSpPr/>
            <p:nvPr/>
          </p:nvCxnSpPr>
          <p:spPr bwMode="auto">
            <a:xfrm>
              <a:off x="2766680"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5" name="テキスト ボックス 74"/>
            <p:cNvSpPr txBox="1"/>
            <p:nvPr/>
          </p:nvSpPr>
          <p:spPr>
            <a:xfrm>
              <a:off x="6907695" y="2942738"/>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cxnSp>
          <p:nvCxnSpPr>
            <p:cNvPr id="76" name="直線コネクタ 75"/>
            <p:cNvCxnSpPr/>
            <p:nvPr/>
          </p:nvCxnSpPr>
          <p:spPr bwMode="auto">
            <a:xfrm flipV="1">
              <a:off x="3935625" y="3212976"/>
              <a:ext cx="1148959" cy="13"/>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3" name="グループ化 32"/>
            <p:cNvGrpSpPr/>
            <p:nvPr/>
          </p:nvGrpSpPr>
          <p:grpSpPr>
            <a:xfrm>
              <a:off x="5320456" y="2438144"/>
              <a:ext cx="2096402" cy="479075"/>
              <a:chOff x="663317" y="2298408"/>
              <a:chExt cx="2096402" cy="479075"/>
            </a:xfrm>
          </p:grpSpPr>
          <p:sp>
            <p:nvSpPr>
              <p:cNvPr id="40" name="角丸四角形吹き出し 39"/>
              <p:cNvSpPr/>
              <p:nvPr/>
            </p:nvSpPr>
            <p:spPr bwMode="auto">
              <a:xfrm>
                <a:off x="663317" y="2298408"/>
                <a:ext cx="1787934" cy="479075"/>
              </a:xfrm>
              <a:prstGeom prst="wedgeRoundRectCallout">
                <a:avLst>
                  <a:gd name="adj1" fmla="val 16103"/>
                  <a:gd name="adj2" fmla="val 129794"/>
                  <a:gd name="adj3" fmla="val 16667"/>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テキスト ボックス 47"/>
              <p:cNvSpPr txBox="1"/>
              <p:nvPr/>
            </p:nvSpPr>
            <p:spPr>
              <a:xfrm>
                <a:off x="808704" y="2432934"/>
                <a:ext cx="1951015" cy="307777"/>
              </a:xfrm>
              <a:prstGeom prst="rect">
                <a:avLst/>
              </a:prstGeom>
              <a:noFill/>
            </p:spPr>
            <p:txBody>
              <a:bodyPr wrap="square" rtlCol="0">
                <a:spAutoFit/>
              </a:bodyPr>
              <a:lstStyle/>
              <a:p>
                <a:r>
                  <a:rPr lang="ja-JP" altLang="en-US" sz="1400" b="1">
                    <a:solidFill>
                      <a:srgbClr val="FF0000"/>
                    </a:solidFill>
                  </a:rPr>
                  <a:t>基</a:t>
                </a:r>
                <a:r>
                  <a:rPr lang="ja-JP" altLang="en-US" sz="1400" b="1" smtClean="0">
                    <a:solidFill>
                      <a:srgbClr val="FF0000"/>
                    </a:solidFill>
                  </a:rPr>
                  <a:t>準日時に指定</a:t>
                </a:r>
                <a:endParaRPr kumimoji="1" lang="ja-JP" altLang="en-US" sz="1400" b="1">
                  <a:solidFill>
                    <a:srgbClr val="FF0000"/>
                  </a:solidFill>
                </a:endParaRPr>
              </a:p>
            </p:txBody>
          </p:sp>
        </p:grpSp>
        <p:grpSp>
          <p:nvGrpSpPr>
            <p:cNvPr id="49" name="グループ化 48"/>
            <p:cNvGrpSpPr/>
            <p:nvPr/>
          </p:nvGrpSpPr>
          <p:grpSpPr>
            <a:xfrm>
              <a:off x="2307876" y="2931378"/>
              <a:ext cx="855646" cy="346180"/>
              <a:chOff x="643966" y="2400202"/>
              <a:chExt cx="1951015" cy="479075"/>
            </a:xfrm>
          </p:grpSpPr>
          <p:sp>
            <p:nvSpPr>
              <p:cNvPr id="50"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テキスト ボックス 50"/>
              <p:cNvSpPr txBox="1"/>
              <p:nvPr/>
            </p:nvSpPr>
            <p:spPr>
              <a:xfrm>
                <a:off x="643966" y="2437220"/>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103" name="直線コネクタ 102"/>
            <p:cNvCxnSpPr/>
            <p:nvPr/>
          </p:nvCxnSpPr>
          <p:spPr bwMode="auto">
            <a:xfrm>
              <a:off x="1443072"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4" name="直線コネクタ 123"/>
            <p:cNvCxnSpPr/>
            <p:nvPr/>
          </p:nvCxnSpPr>
          <p:spPr bwMode="auto">
            <a:xfrm>
              <a:off x="4355976"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5" name="直線コネクタ 124"/>
            <p:cNvCxnSpPr/>
            <p:nvPr/>
          </p:nvCxnSpPr>
          <p:spPr bwMode="auto">
            <a:xfrm>
              <a:off x="7480358"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p:nvPr/>
          </p:nvCxnSpPr>
          <p:spPr bwMode="auto">
            <a:xfrm>
              <a:off x="771049" y="3539628"/>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57" name="表 56"/>
          <p:cNvGraphicFramePr>
            <a:graphicFrameLocks noGrp="1"/>
          </p:cNvGraphicFramePr>
          <p:nvPr>
            <p:extLst>
              <p:ext uri="{D42A27DB-BD31-4B8C-83A1-F6EECF244321}">
                <p14:modId xmlns:p14="http://schemas.microsoft.com/office/powerpoint/2010/main" val="1502331891"/>
              </p:ext>
            </p:extLst>
          </p:nvPr>
        </p:nvGraphicFramePr>
        <p:xfrm>
          <a:off x="447654" y="4479322"/>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smtClean="0"/>
                        <a:t>オペレーション</a:t>
                      </a:r>
                      <a:r>
                        <a:rPr kumimoji="1" lang="ja-JP" altLang="en-US" sz="1400" dirty="0" smtClean="0"/>
                        <a:t>基準日時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9/15</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12/24</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8" name="正方形/長方形 57"/>
          <p:cNvSpPr/>
          <p:nvPr/>
        </p:nvSpPr>
        <p:spPr bwMode="auto">
          <a:xfrm>
            <a:off x="3285401" y="5122375"/>
            <a:ext cx="4013799" cy="34323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コンテンツ プレースホルダー 2"/>
          <p:cNvSpPr txBox="1">
            <a:spLocks/>
          </p:cNvSpPr>
          <p:nvPr/>
        </p:nvSpPr>
        <p:spPr bwMode="gray">
          <a:xfrm>
            <a:off x="308034" y="5898845"/>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12/23</a:t>
            </a:r>
            <a:r>
              <a:rPr lang="ja-JP" altLang="en-US" sz="1600" b="1" u="sng" dirty="0"/>
              <a:t>の時点では“パラメータ</a:t>
            </a:r>
            <a:r>
              <a:rPr lang="en-US" altLang="ja-JP" sz="1600" b="1" u="sng" dirty="0"/>
              <a:t>A”</a:t>
            </a:r>
            <a:r>
              <a:rPr lang="ja-JP" altLang="en-US" sz="1600" b="1" u="sng" dirty="0"/>
              <a:t>には“</a:t>
            </a:r>
            <a:r>
              <a:rPr lang="en-US" altLang="ja-JP" sz="1600" b="1" u="sng" dirty="0"/>
              <a:t>BBB”</a:t>
            </a:r>
            <a:r>
              <a:rPr lang="ja-JP" altLang="en-US" sz="1600" b="1" u="sng" dirty="0"/>
              <a:t>が設定されているため、</a:t>
            </a:r>
            <a:r>
              <a:rPr lang="ja-JP" altLang="en-US" sz="1600" b="1" u="sng" dirty="0">
                <a:solidFill>
                  <a:srgbClr val="FF0000"/>
                </a:solidFill>
              </a:rPr>
              <a:t>“</a:t>
            </a:r>
            <a:r>
              <a:rPr lang="en-US" altLang="ja-JP" sz="1600" b="1" u="sng" dirty="0">
                <a:solidFill>
                  <a:srgbClr val="FF0000"/>
                </a:solidFill>
              </a:rPr>
              <a:t>BBB”</a:t>
            </a:r>
            <a:r>
              <a:rPr lang="ja-JP" altLang="en-US" sz="1600" b="1" u="sng" dirty="0"/>
              <a:t>が検索結果として表示されます</a:t>
            </a:r>
            <a:r>
              <a:rPr lang="ja-JP" altLang="en-US" sz="1600" b="1" u="sng" dirty="0" smtClean="0"/>
              <a:t>。</a:t>
            </a:r>
            <a:endParaRPr lang="ja-JP" altLang="en-US" sz="1600" b="1" u="sng" dirty="0"/>
          </a:p>
        </p:txBody>
      </p:sp>
    </p:spTree>
    <p:extLst>
      <p:ext uri="{BB962C8B-B14F-4D97-AF65-F5344CB8AC3E}">
        <p14:creationId xmlns:p14="http://schemas.microsoft.com/office/powerpoint/2010/main" val="33938762"/>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3.9.2 </a:t>
            </a:r>
            <a:r>
              <a:rPr lang="ja-JP" altLang="en-US" dirty="0"/>
              <a:t>「参照用」メニューグループの</a:t>
            </a:r>
            <a:r>
              <a:rPr lang="ja-JP" altLang="en-US" dirty="0" smtClean="0"/>
              <a:t>利用例</a:t>
            </a:r>
            <a:r>
              <a:rPr lang="ja-JP" altLang="en-US" dirty="0"/>
              <a:t>（</a:t>
            </a:r>
            <a:r>
              <a:rPr lang="en-US" altLang="ja-JP" dirty="0" smtClean="0"/>
              <a:t>5/5</a:t>
            </a:r>
            <a:r>
              <a:rPr lang="ja-JP" altLang="en-US" dirty="0" smtClean="0"/>
              <a:t>）</a:t>
            </a:r>
            <a:endParaRPr lang="en-US" altLang="ja-JP" dirty="0"/>
          </a:p>
        </p:txBody>
      </p:sp>
      <p:sp>
        <p:nvSpPr>
          <p:cNvPr id="37" name="正方形/長方形 36"/>
          <p:cNvSpPr/>
          <p:nvPr/>
        </p:nvSpPr>
        <p:spPr bwMode="auto">
          <a:xfrm>
            <a:off x="416379" y="2244578"/>
            <a:ext cx="8260077" cy="1992279"/>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 name="テキスト ボックス 28"/>
          <p:cNvSpPr txBox="1"/>
          <p:nvPr/>
        </p:nvSpPr>
        <p:spPr>
          <a:xfrm>
            <a:off x="195395" y="1907627"/>
            <a:ext cx="4964382" cy="338554"/>
          </a:xfrm>
          <a:prstGeom prst="rect">
            <a:avLst/>
          </a:prstGeom>
          <a:noFill/>
        </p:spPr>
        <p:txBody>
          <a:bodyPr wrap="square" rtlCol="0">
            <a:spAutoFit/>
          </a:bodyPr>
          <a:lstStyle/>
          <a:p>
            <a:r>
              <a:rPr lang="en-US" altLang="ja-JP" sz="1600" b="1" dirty="0"/>
              <a:t>【</a:t>
            </a:r>
            <a:r>
              <a:rPr lang="ja-JP" altLang="en-US" sz="1600" b="1" dirty="0"/>
              <a:t>ホスト</a:t>
            </a:r>
            <a:r>
              <a:rPr lang="en-US" altLang="ja-JP" sz="1600" b="1" dirty="0"/>
              <a:t>A</a:t>
            </a:r>
            <a:r>
              <a:rPr lang="ja-JP" altLang="en-US" sz="1600" b="1" dirty="0"/>
              <a:t>の作業スケジュールと</a:t>
            </a:r>
            <a:r>
              <a:rPr lang="ja-JP" altLang="en-US" sz="1600" b="1" dirty="0" smtClean="0"/>
              <a:t>検索日時</a:t>
            </a:r>
            <a:r>
              <a:rPr lang="en-US" altLang="ja-JP" sz="1600" b="1" dirty="0"/>
              <a:t>】</a:t>
            </a:r>
          </a:p>
        </p:txBody>
      </p:sp>
      <p:sp>
        <p:nvSpPr>
          <p:cNvPr id="34" name="テキスト ボックス 33"/>
          <p:cNvSpPr txBox="1"/>
          <p:nvPr/>
        </p:nvSpPr>
        <p:spPr>
          <a:xfrm>
            <a:off x="240437" y="1029481"/>
            <a:ext cx="1236551" cy="369332"/>
          </a:xfrm>
          <a:prstGeom prst="rect">
            <a:avLst/>
          </a:prstGeom>
          <a:noFill/>
        </p:spPr>
        <p:txBody>
          <a:bodyPr wrap="square" rtlCol="0">
            <a:spAutoFit/>
          </a:bodyPr>
          <a:lstStyle/>
          <a:p>
            <a:r>
              <a:rPr kumimoji="1" lang="ja-JP" altLang="en-US" b="1" dirty="0" smtClean="0">
                <a:solidFill>
                  <a:schemeClr val="bg1"/>
                </a:solidFill>
                <a:latin typeface="HGS創英角ｺﾞｼｯｸUB" panose="020B0900000000000000" pitchFamily="50" charset="-128"/>
                <a:ea typeface="HGS創英角ｺﾞｼｯｸUB" panose="020B0900000000000000" pitchFamily="50" charset="-128"/>
              </a:rPr>
              <a:t>ケース</a:t>
            </a:r>
            <a:endParaRPr kumimoji="1" lang="ja-JP" altLang="en-US" b="1" dirty="0">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1" name="テキスト ボックス 40"/>
          <p:cNvSpPr txBox="1"/>
          <p:nvPr/>
        </p:nvSpPr>
        <p:spPr>
          <a:xfrm>
            <a:off x="416379" y="5382056"/>
            <a:ext cx="1236551"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結果</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grpSp>
        <p:nvGrpSpPr>
          <p:cNvPr id="4" name="グループ化 3"/>
          <p:cNvGrpSpPr/>
          <p:nvPr/>
        </p:nvGrpSpPr>
        <p:grpSpPr>
          <a:xfrm>
            <a:off x="801796" y="2887046"/>
            <a:ext cx="7534078" cy="1324303"/>
            <a:chOff x="804474" y="2839801"/>
            <a:chExt cx="7534078" cy="1324303"/>
          </a:xfrm>
        </p:grpSpPr>
        <p:sp>
          <p:nvSpPr>
            <p:cNvPr id="42" name="テキスト ボックス 41"/>
            <p:cNvSpPr txBox="1"/>
            <p:nvPr/>
          </p:nvSpPr>
          <p:spPr>
            <a:xfrm>
              <a:off x="834870" y="3825550"/>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43" name="テキスト ボックス 42"/>
            <p:cNvSpPr txBox="1"/>
            <p:nvPr/>
          </p:nvSpPr>
          <p:spPr>
            <a:xfrm>
              <a:off x="4385354" y="3825550"/>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44" name="テキスト ボックス 43"/>
            <p:cNvSpPr txBox="1"/>
            <p:nvPr/>
          </p:nvSpPr>
          <p:spPr>
            <a:xfrm>
              <a:off x="6806437" y="3825550"/>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45" name="テキスト ボックス 44"/>
            <p:cNvSpPr txBox="1"/>
            <p:nvPr/>
          </p:nvSpPr>
          <p:spPr>
            <a:xfrm>
              <a:off x="844385" y="2885125"/>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47" name="テキスト ボックス 46"/>
            <p:cNvSpPr txBox="1"/>
            <p:nvPr/>
          </p:nvSpPr>
          <p:spPr>
            <a:xfrm>
              <a:off x="2431618" y="3825550"/>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cxnSp>
          <p:nvCxnSpPr>
            <p:cNvPr id="48" name="直線コネクタ 47"/>
            <p:cNvCxnSpPr/>
            <p:nvPr/>
          </p:nvCxnSpPr>
          <p:spPr bwMode="auto">
            <a:xfrm>
              <a:off x="1311318" y="3244884"/>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a:off x="2861603" y="3209318"/>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6" name="直線コネクタ 55"/>
            <p:cNvCxnSpPr/>
            <p:nvPr/>
          </p:nvCxnSpPr>
          <p:spPr bwMode="auto">
            <a:xfrm>
              <a:off x="4860040" y="3264580"/>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直線コネクタ 56"/>
            <p:cNvCxnSpPr/>
            <p:nvPr/>
          </p:nvCxnSpPr>
          <p:spPr bwMode="auto">
            <a:xfrm>
              <a:off x="7322706" y="3264580"/>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直線コネクタ 58"/>
            <p:cNvCxnSpPr/>
            <p:nvPr/>
          </p:nvCxnSpPr>
          <p:spPr bwMode="auto">
            <a:xfrm flipV="1">
              <a:off x="878280" y="3155004"/>
              <a:ext cx="1162155" cy="2555"/>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テキスト ボックス 57"/>
            <p:cNvSpPr txBox="1"/>
            <p:nvPr/>
          </p:nvSpPr>
          <p:spPr>
            <a:xfrm>
              <a:off x="6795689" y="2935917"/>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sp>
          <p:nvSpPr>
            <p:cNvPr id="46" name="テキスト ボックス 45"/>
            <p:cNvSpPr txBox="1"/>
            <p:nvPr/>
          </p:nvSpPr>
          <p:spPr>
            <a:xfrm>
              <a:off x="4367545" y="2923462"/>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100" b="1" smtClean="0"/>
                <a:t>を設定</a:t>
              </a:r>
              <a:endParaRPr lang="ja-JP" altLang="en-US" sz="1100" b="1"/>
            </a:p>
          </p:txBody>
        </p:sp>
        <p:grpSp>
          <p:nvGrpSpPr>
            <p:cNvPr id="28" name="グループ化 27"/>
            <p:cNvGrpSpPr/>
            <p:nvPr/>
          </p:nvGrpSpPr>
          <p:grpSpPr>
            <a:xfrm>
              <a:off x="2462523" y="2839801"/>
              <a:ext cx="855646" cy="369200"/>
              <a:chOff x="643966" y="2400202"/>
              <a:chExt cx="1951015" cy="510932"/>
            </a:xfrm>
          </p:grpSpPr>
          <p:sp>
            <p:nvSpPr>
              <p:cNvPr id="33"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テキスト ボックス 34"/>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38" name="直線矢印コネクタ 37"/>
            <p:cNvCxnSpPr/>
            <p:nvPr/>
          </p:nvCxnSpPr>
          <p:spPr bwMode="auto">
            <a:xfrm>
              <a:off x="804474" y="3502358"/>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51" name="正方形/長方形 50"/>
          <p:cNvSpPr/>
          <p:nvPr/>
        </p:nvSpPr>
        <p:spPr bwMode="auto">
          <a:xfrm>
            <a:off x="654806" y="877514"/>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52" name="楕円 51"/>
          <p:cNvSpPr/>
          <p:nvPr/>
        </p:nvSpPr>
        <p:spPr bwMode="auto">
          <a:xfrm>
            <a:off x="260624" y="748194"/>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ケース③</a:t>
            </a:r>
          </a:p>
        </p:txBody>
      </p:sp>
      <p:sp>
        <p:nvSpPr>
          <p:cNvPr id="31" name="コンテンツ プレースホルダー 2"/>
          <p:cNvSpPr txBox="1">
            <a:spLocks/>
          </p:cNvSpPr>
          <p:nvPr/>
        </p:nvSpPr>
        <p:spPr bwMode="gray">
          <a:xfrm>
            <a:off x="1043087" y="1098544"/>
            <a:ext cx="6192860" cy="481474"/>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r>
              <a:rPr lang="ja-JP" altLang="en-US" sz="1800" b="1" kern="0" dirty="0">
                <a:solidFill>
                  <a:srgbClr val="FF0000"/>
                </a:solidFill>
                <a:latin typeface="+mn-ea"/>
              </a:rPr>
              <a:t>基</a:t>
            </a:r>
            <a:r>
              <a:rPr lang="ja-JP" altLang="en-US" sz="1800" b="1" kern="0" dirty="0" smtClean="0">
                <a:solidFill>
                  <a:srgbClr val="FF0000"/>
                </a:solidFill>
                <a:latin typeface="+mn-ea"/>
              </a:rPr>
              <a:t>準日時</a:t>
            </a:r>
            <a:r>
              <a:rPr lang="ja-JP" altLang="en-US" sz="1800" b="1" kern="0" dirty="0">
                <a:solidFill>
                  <a:srgbClr val="FF0000"/>
                </a:solidFill>
                <a:latin typeface="+mn-ea"/>
              </a:rPr>
              <a:t>が</a:t>
            </a:r>
            <a:r>
              <a:rPr lang="ja-JP" altLang="en-US" sz="1800" b="1" kern="0" dirty="0" smtClean="0">
                <a:solidFill>
                  <a:srgbClr val="FF0000"/>
                </a:solidFill>
                <a:latin typeface="+mn-ea"/>
              </a:rPr>
              <a:t>空白</a:t>
            </a:r>
            <a:r>
              <a:rPr lang="ja-JP" altLang="en-US" sz="1800" b="1" kern="0" dirty="0" smtClean="0">
                <a:latin typeface="+mn-ea"/>
              </a:rPr>
              <a:t>の状態で</a:t>
            </a:r>
            <a:r>
              <a:rPr lang="ja-JP" altLang="en-US" sz="1800" b="1" kern="0" dirty="0" err="1" smtClean="0">
                <a:latin typeface="+mn-ea"/>
              </a:rPr>
              <a:t>検索</a:t>
            </a:r>
            <a:r>
              <a:rPr lang="ja-JP" altLang="en-US" sz="1800" b="1" kern="0" dirty="0" err="1">
                <a:latin typeface="+mn-ea"/>
              </a:rPr>
              <a:t>検索</a:t>
            </a:r>
            <a:r>
              <a:rPr lang="ja-JP" altLang="en-US" sz="1800" b="1" kern="0" dirty="0">
                <a:latin typeface="+mn-ea"/>
              </a:rPr>
              <a:t>を実行</a:t>
            </a:r>
            <a:endParaRPr lang="ja-JP" altLang="en-US" sz="1600" b="1" kern="0" dirty="0">
              <a:latin typeface="+mn-ea"/>
            </a:endParaRPr>
          </a:p>
        </p:txBody>
      </p:sp>
      <p:graphicFrame>
        <p:nvGraphicFramePr>
          <p:cNvPr id="53" name="表 52"/>
          <p:cNvGraphicFramePr>
            <a:graphicFrameLocks noGrp="1"/>
          </p:cNvGraphicFramePr>
          <p:nvPr>
            <p:extLst>
              <p:ext uri="{D42A27DB-BD31-4B8C-83A1-F6EECF244321}">
                <p14:modId xmlns:p14="http://schemas.microsoft.com/office/powerpoint/2010/main" val="2156649192"/>
              </p:ext>
            </p:extLst>
          </p:nvPr>
        </p:nvGraphicFramePr>
        <p:xfrm>
          <a:off x="416379" y="4380539"/>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smtClean="0"/>
                        <a:t>オペレーション</a:t>
                      </a:r>
                      <a:r>
                        <a:rPr kumimoji="1" lang="ja-JP" altLang="en-US" sz="1400" dirty="0" smtClean="0"/>
                        <a:t>基準日時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9/15</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12/24</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4" name="正方形/長方形 53"/>
          <p:cNvSpPr/>
          <p:nvPr/>
        </p:nvSpPr>
        <p:spPr bwMode="auto">
          <a:xfrm>
            <a:off x="3196747" y="4669728"/>
            <a:ext cx="4013799" cy="34323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コンテンツ プレースホルダー 2"/>
          <p:cNvSpPr txBox="1">
            <a:spLocks/>
          </p:cNvSpPr>
          <p:nvPr/>
        </p:nvSpPr>
        <p:spPr bwMode="gray">
          <a:xfrm>
            <a:off x="308034" y="5834997"/>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b="1" u="sng" dirty="0"/>
              <a:t>基準日時が空白の状態で検索すると、検索を実行した日時から見て最新の値が検索結果として表示されます。よって</a:t>
            </a:r>
            <a:r>
              <a:rPr lang="ja-JP" altLang="en-US" sz="1600" b="1" u="sng" dirty="0">
                <a:solidFill>
                  <a:srgbClr val="FF0000"/>
                </a:solidFill>
              </a:rPr>
              <a:t>“</a:t>
            </a:r>
            <a:r>
              <a:rPr lang="en-US" altLang="ja-JP" sz="1600" b="1" u="sng" dirty="0">
                <a:solidFill>
                  <a:srgbClr val="FF0000"/>
                </a:solidFill>
              </a:rPr>
              <a:t>AAA”</a:t>
            </a:r>
            <a:r>
              <a:rPr lang="ja-JP" altLang="en-US" sz="1600" b="1" u="sng" dirty="0"/>
              <a:t>が検索結果として表示されます。</a:t>
            </a:r>
          </a:p>
        </p:txBody>
      </p:sp>
    </p:spTree>
    <p:extLst>
      <p:ext uri="{BB962C8B-B14F-4D97-AF65-F5344CB8AC3E}">
        <p14:creationId xmlns:p14="http://schemas.microsoft.com/office/powerpoint/2010/main" val="3280297168"/>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bwMode="auto">
          <a:xfrm>
            <a:off x="309104" y="1618577"/>
            <a:ext cx="8525793" cy="3279943"/>
          </a:xfrm>
          <a:prstGeom prst="rect">
            <a:avLst/>
          </a:prstGeom>
          <a:noFill/>
          <a:ln w="57150">
            <a:solidFill>
              <a:srgbClr val="002060"/>
            </a:solid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smtClean="0">
              <a:solidFill>
                <a:schemeClr val="bg1"/>
              </a:solidFill>
            </a:endParaRPr>
          </a:p>
        </p:txBody>
      </p:sp>
      <p:sp>
        <p:nvSpPr>
          <p:cNvPr id="57" name="テキスト ボックス 56"/>
          <p:cNvSpPr txBox="1"/>
          <p:nvPr/>
        </p:nvSpPr>
        <p:spPr>
          <a:xfrm>
            <a:off x="324957" y="1616568"/>
            <a:ext cx="8494086"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sp>
        <p:nvSpPr>
          <p:cNvPr id="54" name="コンテンツ プレースホルダー 2"/>
          <p:cNvSpPr txBox="1">
            <a:spLocks/>
          </p:cNvSpPr>
          <p:nvPr/>
        </p:nvSpPr>
        <p:spPr bwMode="gray">
          <a:xfrm>
            <a:off x="90545" y="692466"/>
            <a:ext cx="8962910" cy="576725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kern="0" dirty="0" smtClean="0"/>
              <a:t>「</a:t>
            </a:r>
            <a:r>
              <a:rPr lang="ja-JP" altLang="en-US" sz="1600" kern="0" dirty="0"/>
              <a:t>ホストグループ利用</a:t>
            </a:r>
            <a:r>
              <a:rPr lang="ja-JP" altLang="en-US" sz="1600" kern="0" dirty="0" smtClean="0"/>
              <a:t>」にチェックを入れた場合は、作成されたメニューにおいてホストグループを登録対象として選択できるようになります。</a:t>
            </a:r>
            <a:endParaRPr lang="en-US" altLang="ja-JP" sz="1600" kern="0" dirty="0" smtClean="0"/>
          </a:p>
          <a:p>
            <a:pPr>
              <a:buFont typeface="Wingdings" panose="05000000000000000000" pitchFamily="2" charset="2"/>
              <a:buChar char="l"/>
            </a:pPr>
            <a:r>
              <a:rPr lang="ja-JP" altLang="en-US" sz="1600" kern="0" dirty="0" smtClean="0"/>
              <a:t>「代入値自動登録用」「参照用」メニューグループとの</a:t>
            </a:r>
            <a:r>
              <a:rPr lang="ja-JP" altLang="en-US" sz="1600" kern="0" dirty="0"/>
              <a:t>関係は下図</a:t>
            </a:r>
            <a:r>
              <a:rPr lang="ja-JP" altLang="en-US" sz="1600" kern="0" dirty="0" smtClean="0"/>
              <a:t>のようになります。</a:t>
            </a:r>
            <a:endParaRPr lang="en-US" altLang="ja-JP" sz="1600" kern="0" dirty="0"/>
          </a:p>
        </p:txBody>
      </p:sp>
      <p:grpSp>
        <p:nvGrpSpPr>
          <p:cNvPr id="5" name="グループ化 4"/>
          <p:cNvGrpSpPr/>
          <p:nvPr/>
        </p:nvGrpSpPr>
        <p:grpSpPr>
          <a:xfrm>
            <a:off x="953701" y="3074496"/>
            <a:ext cx="1166400" cy="1166400"/>
            <a:chOff x="625497" y="2141545"/>
            <a:chExt cx="1127344" cy="1127344"/>
          </a:xfrm>
        </p:grpSpPr>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97" y="2141545"/>
              <a:ext cx="1127344" cy="1127344"/>
            </a:xfrm>
            <a:prstGeom prst="rect">
              <a:avLst/>
            </a:prstGeom>
          </p:spPr>
        </p:pic>
        <p:sp>
          <p:nvSpPr>
            <p:cNvPr id="196" name="正方形/長方形 195"/>
            <p:cNvSpPr/>
            <p:nvPr/>
          </p:nvSpPr>
          <p:spPr bwMode="auto">
            <a:xfrm>
              <a:off x="625497" y="2141545"/>
              <a:ext cx="1127344" cy="1127344"/>
            </a:xfrm>
            <a:prstGeom prst="rect">
              <a:avLst/>
            </a:prstGeom>
            <a:noFill/>
            <a:ln w="762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171" name="テキスト ボックス 170"/>
          <p:cNvSpPr txBox="1"/>
          <p:nvPr/>
        </p:nvSpPr>
        <p:spPr>
          <a:xfrm>
            <a:off x="2035900" y="2939342"/>
            <a:ext cx="1848136" cy="738664"/>
          </a:xfrm>
          <a:prstGeom prst="rect">
            <a:avLst/>
          </a:prstGeom>
          <a:noFill/>
          <a:ln>
            <a:noFill/>
          </a:ln>
        </p:spPr>
        <p:txBody>
          <a:bodyPr wrap="square" rtlCol="0">
            <a:spAutoFit/>
          </a:bodyPr>
          <a:lstStyle/>
          <a:p>
            <a:pPr algn="ctr"/>
            <a:r>
              <a:rPr lang="ja-JP" altLang="en-US" sz="1400" b="1" dirty="0" smtClean="0">
                <a:solidFill>
                  <a:srgbClr val="002060"/>
                </a:solidFill>
                <a:latin typeface="+mn-ea"/>
              </a:rPr>
              <a:t>ホストごとに</a:t>
            </a:r>
            <a:endParaRPr lang="en-US" altLang="ja-JP" sz="1400" b="1" dirty="0" smtClean="0">
              <a:solidFill>
                <a:srgbClr val="002060"/>
              </a:solidFill>
              <a:latin typeface="+mn-ea"/>
            </a:endParaRPr>
          </a:p>
          <a:p>
            <a:pPr algn="ctr"/>
            <a:r>
              <a:rPr lang="ja-JP" altLang="en-US" sz="1400" b="1" dirty="0" smtClean="0">
                <a:solidFill>
                  <a:srgbClr val="002060"/>
                </a:solidFill>
                <a:latin typeface="+mn-ea"/>
              </a:rPr>
              <a:t>分割される</a:t>
            </a:r>
            <a:endParaRPr lang="en-US" altLang="ja-JP" sz="1400" b="1" dirty="0" smtClean="0">
              <a:solidFill>
                <a:srgbClr val="002060"/>
              </a:solidFill>
              <a:latin typeface="+mn-ea"/>
            </a:endParaRPr>
          </a:p>
          <a:p>
            <a:pPr algn="ctr"/>
            <a:r>
              <a:rPr lang="ja-JP" altLang="en-US" sz="1400" b="1" dirty="0" smtClean="0">
                <a:solidFill>
                  <a:srgbClr val="002060"/>
                </a:solidFill>
                <a:latin typeface="+mn-ea"/>
              </a:rPr>
              <a:t>（詳細は次ページ）</a:t>
            </a:r>
            <a:endParaRPr lang="ja-JP" altLang="en-US" sz="1400" b="1" dirty="0">
              <a:solidFill>
                <a:srgbClr val="002060"/>
              </a:solidFill>
              <a:latin typeface="+mn-ea"/>
            </a:endParaRPr>
          </a:p>
        </p:txBody>
      </p:sp>
      <p:sp>
        <p:nvSpPr>
          <p:cNvPr id="56" name="テキスト ボックス 55"/>
          <p:cNvSpPr txBox="1"/>
          <p:nvPr/>
        </p:nvSpPr>
        <p:spPr>
          <a:xfrm>
            <a:off x="6695461" y="2060848"/>
            <a:ext cx="2053003" cy="553998"/>
          </a:xfrm>
          <a:prstGeom prst="rect">
            <a:avLst/>
          </a:prstGeom>
          <a:noFill/>
        </p:spPr>
        <p:txBody>
          <a:bodyPr wrap="square" rtlCol="0">
            <a:spAutoFit/>
          </a:bodyPr>
          <a:lstStyle/>
          <a:p>
            <a:pPr algn="ctr"/>
            <a:r>
              <a:rPr lang="ja-JP" altLang="en-US" b="1" dirty="0" smtClean="0">
                <a:solidFill>
                  <a:schemeClr val="accent2">
                    <a:lumMod val="60000"/>
                    <a:lumOff val="40000"/>
                  </a:schemeClr>
                </a:solidFill>
              </a:rPr>
              <a:t>参照用</a:t>
            </a:r>
            <a:endParaRPr lang="en-US" altLang="ja-JP"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メニューグループ </a:t>
            </a:r>
            <a:endParaRPr lang="ja-JP" altLang="en-US" sz="1200" b="1" dirty="0">
              <a:solidFill>
                <a:schemeClr val="accent2">
                  <a:lumMod val="60000"/>
                  <a:lumOff val="40000"/>
                </a:schemeClr>
              </a:solidFill>
            </a:endParaRPr>
          </a:p>
        </p:txBody>
      </p:sp>
      <p:grpSp>
        <p:nvGrpSpPr>
          <p:cNvPr id="3" name="グループ化 2"/>
          <p:cNvGrpSpPr/>
          <p:nvPr/>
        </p:nvGrpSpPr>
        <p:grpSpPr>
          <a:xfrm>
            <a:off x="4337093" y="2708920"/>
            <a:ext cx="584311" cy="567528"/>
            <a:chOff x="3855726" y="2515565"/>
            <a:chExt cx="1200892" cy="1166400"/>
          </a:xfrm>
        </p:grpSpPr>
        <p:pic>
          <p:nvPicPr>
            <p:cNvPr id="62" name="図 6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64" name="正方形/長方形 63"/>
            <p:cNvSpPr/>
            <p:nvPr/>
          </p:nvSpPr>
          <p:spPr bwMode="auto">
            <a:xfrm>
              <a:off x="3855726" y="2515565"/>
              <a:ext cx="1200892" cy="1166400"/>
            </a:xfrm>
            <a:prstGeom prst="rect">
              <a:avLst/>
            </a:prstGeom>
            <a:noFill/>
            <a:ln w="381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66" name="グループ化 65"/>
          <p:cNvGrpSpPr/>
          <p:nvPr/>
        </p:nvGrpSpPr>
        <p:grpSpPr>
          <a:xfrm>
            <a:off x="647492" y="5349588"/>
            <a:ext cx="1801403" cy="1237225"/>
            <a:chOff x="5687333" y="4894970"/>
            <a:chExt cx="1317110" cy="897177"/>
          </a:xfrm>
        </p:grpSpPr>
        <p:grpSp>
          <p:nvGrpSpPr>
            <p:cNvPr id="67" name="グループ化 66"/>
            <p:cNvGrpSpPr>
              <a:grpSpLocks noChangeAspect="1"/>
            </p:cNvGrpSpPr>
            <p:nvPr/>
          </p:nvGrpSpPr>
          <p:grpSpPr bwMode="gray">
            <a:xfrm>
              <a:off x="6053923" y="4894970"/>
              <a:ext cx="576739" cy="642303"/>
              <a:chOff x="863600" y="1071564"/>
              <a:chExt cx="823913" cy="917576"/>
            </a:xfrm>
            <a:solidFill>
              <a:schemeClr val="accent2">
                <a:lumMod val="60000"/>
                <a:lumOff val="40000"/>
              </a:schemeClr>
            </a:solidFill>
          </p:grpSpPr>
          <p:sp>
            <p:nvSpPr>
              <p:cNvPr id="69" name="フリーフォーム 6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7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68" name="テキスト ボックス 67"/>
            <p:cNvSpPr txBox="1"/>
            <p:nvPr/>
          </p:nvSpPr>
          <p:spPr>
            <a:xfrm>
              <a:off x="5687333" y="5568962"/>
              <a:ext cx="1317110" cy="223185"/>
            </a:xfrm>
            <a:prstGeom prst="rect">
              <a:avLst/>
            </a:prstGeom>
            <a:noFill/>
          </p:spPr>
          <p:txBody>
            <a:bodyPr wrap="square" rtlCol="0">
              <a:spAutoFit/>
            </a:bodyPr>
            <a:lstStyle/>
            <a:p>
              <a:pPr algn="ctr"/>
              <a:r>
                <a:rPr kumimoji="1" lang="ja-JP" altLang="en-US" sz="1400" b="1" smtClean="0">
                  <a:solidFill>
                    <a:schemeClr val="accent6">
                      <a:lumMod val="50000"/>
                      <a:lumOff val="50000"/>
                    </a:schemeClr>
                  </a:solidFill>
                </a:rPr>
                <a:t>設計担当者</a:t>
              </a:r>
              <a:endParaRPr kumimoji="1" lang="ja-JP" altLang="en-US" sz="1400" b="1">
                <a:solidFill>
                  <a:schemeClr val="accent6">
                    <a:lumMod val="50000"/>
                    <a:lumOff val="50000"/>
                  </a:schemeClr>
                </a:solidFill>
              </a:endParaRPr>
            </a:p>
          </p:txBody>
        </p:sp>
      </p:grpSp>
      <p:grpSp>
        <p:nvGrpSpPr>
          <p:cNvPr id="72" name="グループ化 71"/>
          <p:cNvGrpSpPr/>
          <p:nvPr/>
        </p:nvGrpSpPr>
        <p:grpSpPr>
          <a:xfrm>
            <a:off x="6807148" y="5349588"/>
            <a:ext cx="1874833" cy="1247764"/>
            <a:chOff x="5680958" y="4894973"/>
            <a:chExt cx="1317111" cy="881604"/>
          </a:xfrm>
        </p:grpSpPr>
        <p:grpSp>
          <p:nvGrpSpPr>
            <p:cNvPr id="73" name="グループ化 72"/>
            <p:cNvGrpSpPr>
              <a:grpSpLocks noChangeAspect="1"/>
            </p:cNvGrpSpPr>
            <p:nvPr/>
          </p:nvGrpSpPr>
          <p:grpSpPr bwMode="gray">
            <a:xfrm>
              <a:off x="6053924" y="4894973"/>
              <a:ext cx="576739" cy="642298"/>
              <a:chOff x="863602" y="1071559"/>
              <a:chExt cx="823913" cy="917568"/>
            </a:xfrm>
            <a:solidFill>
              <a:schemeClr val="accent2">
                <a:lumMod val="60000"/>
                <a:lumOff val="40000"/>
              </a:schemeClr>
            </a:solidFill>
          </p:grpSpPr>
          <p:sp>
            <p:nvSpPr>
              <p:cNvPr id="75" name="フリーフォーム 74"/>
              <p:cNvSpPr>
                <a:spLocks noChangeAspect="1"/>
              </p:cNvSpPr>
              <p:nvPr/>
            </p:nvSpPr>
            <p:spPr bwMode="gray">
              <a:xfrm>
                <a:off x="863602" y="1071559"/>
                <a:ext cx="823913" cy="917568"/>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7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74" name="テキスト ボックス 73"/>
            <p:cNvSpPr txBox="1"/>
            <p:nvPr/>
          </p:nvSpPr>
          <p:spPr>
            <a:xfrm>
              <a:off x="5680958" y="5559118"/>
              <a:ext cx="1317111" cy="217459"/>
            </a:xfrm>
            <a:prstGeom prst="rect">
              <a:avLst/>
            </a:prstGeom>
            <a:noFill/>
          </p:spPr>
          <p:txBody>
            <a:bodyPr wrap="square" rtlCol="0">
              <a:spAutoFit/>
            </a:bodyPr>
            <a:lstStyle/>
            <a:p>
              <a:pPr algn="ctr"/>
              <a:r>
                <a:rPr kumimoji="1" lang="ja-JP" altLang="en-US" sz="1400" b="1" smtClean="0">
                  <a:solidFill>
                    <a:schemeClr val="accent2">
                      <a:lumMod val="60000"/>
                      <a:lumOff val="40000"/>
                    </a:schemeClr>
                  </a:solidFill>
                </a:rPr>
                <a:t>運用担当者</a:t>
              </a:r>
              <a:endParaRPr kumimoji="1" lang="ja-JP" altLang="en-US" sz="1400" b="1">
                <a:solidFill>
                  <a:schemeClr val="accent2">
                    <a:lumMod val="60000"/>
                    <a:lumOff val="40000"/>
                  </a:schemeClr>
                </a:solidFill>
              </a:endParaRPr>
            </a:p>
          </p:txBody>
        </p:sp>
      </p:grpSp>
      <p:sp>
        <p:nvSpPr>
          <p:cNvPr id="78" name="テキスト ボックス 77"/>
          <p:cNvSpPr txBox="1"/>
          <p:nvPr/>
        </p:nvSpPr>
        <p:spPr>
          <a:xfrm>
            <a:off x="1534223" y="4994288"/>
            <a:ext cx="1573560" cy="553998"/>
          </a:xfrm>
          <a:prstGeom prst="rect">
            <a:avLst/>
          </a:prstGeom>
          <a:noFill/>
        </p:spPr>
        <p:txBody>
          <a:bodyPr wrap="square" rtlCol="0">
            <a:spAutoFit/>
          </a:bodyPr>
          <a:lstStyle/>
          <a:p>
            <a:pPr algn="ctr"/>
            <a:r>
              <a:rPr lang="ja-JP" altLang="en-US" sz="1200" b="1" dirty="0" smtClean="0">
                <a:solidFill>
                  <a:schemeClr val="accent6">
                    <a:lumMod val="50000"/>
                    <a:lumOff val="50000"/>
                  </a:schemeClr>
                </a:solidFill>
              </a:rPr>
              <a:t>ホストグループへ</a:t>
            </a:r>
            <a:endParaRPr lang="en-US" altLang="ja-JP" sz="1200" b="1" dirty="0" smtClean="0">
              <a:solidFill>
                <a:schemeClr val="accent6">
                  <a:lumMod val="50000"/>
                  <a:lumOff val="50000"/>
                </a:schemeClr>
              </a:solidFill>
            </a:endParaRPr>
          </a:p>
          <a:p>
            <a:pPr algn="ctr"/>
            <a:r>
              <a:rPr kumimoji="1" lang="ja-JP" altLang="en-US" b="1" dirty="0" smtClean="0">
                <a:solidFill>
                  <a:schemeClr val="accent6">
                    <a:lumMod val="50000"/>
                    <a:lumOff val="50000"/>
                  </a:schemeClr>
                </a:solidFill>
              </a:rPr>
              <a:t>一括登録</a:t>
            </a:r>
            <a:endParaRPr kumimoji="1" lang="ja-JP" altLang="en-US" b="1" dirty="0">
              <a:solidFill>
                <a:schemeClr val="accent6">
                  <a:lumMod val="50000"/>
                  <a:lumOff val="50000"/>
                </a:schemeClr>
              </a:solidFill>
            </a:endParaRPr>
          </a:p>
        </p:txBody>
      </p:sp>
      <p:sp>
        <p:nvSpPr>
          <p:cNvPr id="79" name="テキスト ボックス 78"/>
          <p:cNvSpPr txBox="1"/>
          <p:nvPr/>
        </p:nvSpPr>
        <p:spPr>
          <a:xfrm>
            <a:off x="4350186" y="5813737"/>
            <a:ext cx="2177900" cy="553998"/>
          </a:xfrm>
          <a:prstGeom prst="rect">
            <a:avLst/>
          </a:prstGeom>
          <a:noFill/>
        </p:spPr>
        <p:txBody>
          <a:bodyPr wrap="square" rtlCol="0">
            <a:spAutoFit/>
          </a:bodyPr>
          <a:lstStyle/>
          <a:p>
            <a:pPr algn="ctr"/>
            <a:r>
              <a:rPr lang="ja-JP" altLang="en-US" sz="1200" b="1" dirty="0" smtClean="0">
                <a:solidFill>
                  <a:schemeClr val="accent2">
                    <a:lumMod val="60000"/>
                    <a:lumOff val="40000"/>
                  </a:schemeClr>
                </a:solidFill>
              </a:rPr>
              <a:t>ホストごとに</a:t>
            </a:r>
            <a:endParaRPr lang="en-US" altLang="ja-JP" sz="1200" b="1" dirty="0" smtClean="0">
              <a:solidFill>
                <a:schemeClr val="accent2">
                  <a:lumMod val="60000"/>
                  <a:lumOff val="40000"/>
                </a:schemeClr>
              </a:solidFill>
            </a:endParaRPr>
          </a:p>
          <a:p>
            <a:pPr algn="ctr"/>
            <a:r>
              <a:rPr lang="ja-JP" altLang="en-US" b="1" dirty="0" smtClean="0">
                <a:solidFill>
                  <a:schemeClr val="accent2">
                    <a:lumMod val="60000"/>
                    <a:lumOff val="40000"/>
                  </a:schemeClr>
                </a:solidFill>
              </a:rPr>
              <a:t>参照</a:t>
            </a:r>
            <a:endParaRPr kumimoji="1" lang="ja-JP" altLang="en-US" b="1" dirty="0">
              <a:solidFill>
                <a:schemeClr val="accent2">
                  <a:lumMod val="60000"/>
                  <a:lumOff val="40000"/>
                </a:schemeClr>
              </a:solidFill>
            </a:endParaRPr>
          </a:p>
        </p:txBody>
      </p:sp>
      <p:cxnSp>
        <p:nvCxnSpPr>
          <p:cNvPr id="80" name="直線矢印コネクタ 79"/>
          <p:cNvCxnSpPr>
            <a:endCxn id="146" idx="2"/>
          </p:cNvCxnSpPr>
          <p:nvPr/>
        </p:nvCxnSpPr>
        <p:spPr bwMode="auto">
          <a:xfrm flipV="1">
            <a:off x="1536901" y="4240896"/>
            <a:ext cx="0" cy="1099488"/>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75" idx="15"/>
            <a:endCxn id="90" idx="2"/>
          </p:cNvCxnSpPr>
          <p:nvPr/>
        </p:nvCxnSpPr>
        <p:spPr bwMode="auto">
          <a:xfrm flipH="1" flipV="1">
            <a:off x="7745076" y="4615531"/>
            <a:ext cx="282" cy="734057"/>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94" name="グループ化 93"/>
          <p:cNvGrpSpPr/>
          <p:nvPr/>
        </p:nvGrpSpPr>
        <p:grpSpPr>
          <a:xfrm>
            <a:off x="4337093" y="3377860"/>
            <a:ext cx="584311" cy="567528"/>
            <a:chOff x="3855726" y="2515565"/>
            <a:chExt cx="1200892" cy="1166400"/>
          </a:xfrm>
        </p:grpSpPr>
        <p:pic>
          <p:nvPicPr>
            <p:cNvPr id="95" name="図 9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96" name="正方形/長方形 95"/>
            <p:cNvSpPr/>
            <p:nvPr/>
          </p:nvSpPr>
          <p:spPr bwMode="auto">
            <a:xfrm>
              <a:off x="3855726" y="2515565"/>
              <a:ext cx="1200892" cy="1166400"/>
            </a:xfrm>
            <a:prstGeom prst="rect">
              <a:avLst/>
            </a:prstGeom>
            <a:noFill/>
            <a:ln w="381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97" name="グループ化 96"/>
          <p:cNvGrpSpPr/>
          <p:nvPr/>
        </p:nvGrpSpPr>
        <p:grpSpPr>
          <a:xfrm>
            <a:off x="4337093" y="4046800"/>
            <a:ext cx="584311" cy="567528"/>
            <a:chOff x="3855726" y="2515565"/>
            <a:chExt cx="1200892" cy="1166400"/>
          </a:xfrm>
        </p:grpSpPr>
        <p:pic>
          <p:nvPicPr>
            <p:cNvPr id="98" name="図 9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99" name="正方形/長方形 98"/>
            <p:cNvSpPr/>
            <p:nvPr/>
          </p:nvSpPr>
          <p:spPr bwMode="auto">
            <a:xfrm>
              <a:off x="3855726" y="2515565"/>
              <a:ext cx="1200892" cy="1166400"/>
            </a:xfrm>
            <a:prstGeom prst="rect">
              <a:avLst/>
            </a:prstGeom>
            <a:noFill/>
            <a:ln w="381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cxnSp>
        <p:nvCxnSpPr>
          <p:cNvPr id="170" name="直線矢印コネクタ 169"/>
          <p:cNvCxnSpPr/>
          <p:nvPr/>
        </p:nvCxnSpPr>
        <p:spPr bwMode="auto">
          <a:xfrm>
            <a:off x="2234977" y="3657696"/>
            <a:ext cx="2102116" cy="0"/>
          </a:xfrm>
          <a:prstGeom prst="straightConnector1">
            <a:avLst/>
          </a:prstGeom>
          <a:solidFill>
            <a:schemeClr val="bg1"/>
          </a:solidFill>
          <a:ln w="38100" cap="flat" cmpd="sng" algn="ctr">
            <a:solidFill>
              <a:srgbClr val="00206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カギ線コネクタ 6"/>
          <p:cNvCxnSpPr/>
          <p:nvPr/>
        </p:nvCxnSpPr>
        <p:spPr bwMode="auto">
          <a:xfrm flipV="1">
            <a:off x="3275856" y="2992684"/>
            <a:ext cx="1061237" cy="665012"/>
          </a:xfrm>
          <a:prstGeom prst="bentConnector3">
            <a:avLst/>
          </a:prstGeom>
          <a:solidFill>
            <a:schemeClr val="bg1"/>
          </a:solidFill>
          <a:ln w="381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カギ線コネクタ 58"/>
          <p:cNvCxnSpPr/>
          <p:nvPr/>
        </p:nvCxnSpPr>
        <p:spPr bwMode="auto">
          <a:xfrm rot="16200000" flipH="1">
            <a:off x="3743216" y="3719667"/>
            <a:ext cx="668940" cy="544999"/>
          </a:xfrm>
          <a:prstGeom prst="bentConnector3">
            <a:avLst>
              <a:gd name="adj1" fmla="val 100863"/>
            </a:avLst>
          </a:prstGeom>
          <a:solidFill>
            <a:schemeClr val="bg1"/>
          </a:solidFill>
          <a:ln w="381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 name="タイトル 10"/>
          <p:cNvSpPr>
            <a:spLocks noGrp="1"/>
          </p:cNvSpPr>
          <p:nvPr>
            <p:ph type="title"/>
          </p:nvPr>
        </p:nvSpPr>
        <p:spPr/>
        <p:txBody>
          <a:bodyPr>
            <a:normAutofit/>
          </a:bodyPr>
          <a:lstStyle/>
          <a:p>
            <a:r>
              <a:rPr lang="en-US" altLang="ja-JP" dirty="0" smtClean="0"/>
              <a:t>3.10</a:t>
            </a:r>
            <a:r>
              <a:rPr lang="ja-JP" altLang="en-US" dirty="0" smtClean="0"/>
              <a:t> ホストグループ利用</a:t>
            </a:r>
            <a:endParaRPr kumimoji="1" lang="ja-JP" altLang="en-US" dirty="0"/>
          </a:p>
        </p:txBody>
      </p:sp>
      <p:sp>
        <p:nvSpPr>
          <p:cNvPr id="48" name="テキスト ボックス 47"/>
          <p:cNvSpPr txBox="1"/>
          <p:nvPr/>
        </p:nvSpPr>
        <p:spPr>
          <a:xfrm>
            <a:off x="352325" y="2060848"/>
            <a:ext cx="2363797" cy="584775"/>
          </a:xfrm>
          <a:prstGeom prst="rect">
            <a:avLst/>
          </a:prstGeom>
          <a:noFill/>
        </p:spPr>
        <p:txBody>
          <a:bodyPr wrap="square" rtlCol="0">
            <a:spAutoFit/>
          </a:bodyPr>
          <a:lstStyle/>
          <a:p>
            <a:pPr algn="ctr"/>
            <a:r>
              <a:rPr lang="ja-JP" altLang="en-US" b="1" dirty="0" smtClean="0">
                <a:solidFill>
                  <a:schemeClr val="accent6">
                    <a:lumMod val="50000"/>
                    <a:lumOff val="50000"/>
                  </a:schemeClr>
                </a:solidFill>
              </a:rPr>
              <a:t>入力用</a:t>
            </a:r>
            <a:endParaRPr lang="ja-JP" altLang="en-US" b="1" dirty="0">
              <a:solidFill>
                <a:schemeClr val="accent6">
                  <a:lumMod val="50000"/>
                  <a:lumOff val="50000"/>
                </a:schemeClr>
              </a:solidFill>
            </a:endParaRPr>
          </a:p>
          <a:p>
            <a:pPr algn="ctr"/>
            <a:r>
              <a:rPr lang="ja-JP" altLang="en-US" sz="1200" b="1" dirty="0" smtClean="0">
                <a:solidFill>
                  <a:schemeClr val="accent6">
                    <a:lumMod val="50000"/>
                    <a:lumOff val="50000"/>
                  </a:schemeClr>
                </a:solidFill>
              </a:rPr>
              <a:t>メニューグループ</a:t>
            </a:r>
            <a:r>
              <a:rPr lang="ja-JP" altLang="en-US" sz="1400" b="1" dirty="0" smtClean="0">
                <a:solidFill>
                  <a:schemeClr val="accent6">
                    <a:lumMod val="50000"/>
                    <a:lumOff val="50000"/>
                  </a:schemeClr>
                </a:solidFill>
              </a:rPr>
              <a:t> </a:t>
            </a:r>
            <a:endParaRPr lang="ja-JP" altLang="en-US" sz="1400" b="1" dirty="0">
              <a:solidFill>
                <a:schemeClr val="accent6">
                  <a:lumMod val="50000"/>
                  <a:lumOff val="50000"/>
                </a:schemeClr>
              </a:solidFill>
            </a:endParaRPr>
          </a:p>
        </p:txBody>
      </p:sp>
      <p:sp>
        <p:nvSpPr>
          <p:cNvPr id="49" name="テキスト ボックス 48"/>
          <p:cNvSpPr txBox="1"/>
          <p:nvPr/>
        </p:nvSpPr>
        <p:spPr>
          <a:xfrm>
            <a:off x="3390102" y="2060848"/>
            <a:ext cx="2363797" cy="584775"/>
          </a:xfrm>
          <a:prstGeom prst="rect">
            <a:avLst/>
          </a:prstGeom>
          <a:noFill/>
        </p:spPr>
        <p:txBody>
          <a:bodyPr wrap="square" rtlCol="0">
            <a:spAutoFit/>
          </a:bodyPr>
          <a:lstStyle/>
          <a:p>
            <a:pPr algn="ctr"/>
            <a:r>
              <a:rPr lang="ja-JP" altLang="en-US" b="1" dirty="0" smtClean="0">
                <a:solidFill>
                  <a:srgbClr val="00B050"/>
                </a:solidFill>
              </a:rPr>
              <a:t>代入値自動登録用</a:t>
            </a:r>
            <a:endParaRPr lang="ja-JP" altLang="en-US" b="1" dirty="0">
              <a:solidFill>
                <a:srgbClr val="00B050"/>
              </a:solidFill>
            </a:endParaRPr>
          </a:p>
          <a:p>
            <a:pPr algn="ctr"/>
            <a:r>
              <a:rPr lang="ja-JP" altLang="en-US" sz="1200" b="1" dirty="0">
                <a:solidFill>
                  <a:srgbClr val="00B050"/>
                </a:solidFill>
              </a:rPr>
              <a:t>メニューグループ</a:t>
            </a:r>
            <a:r>
              <a:rPr lang="ja-JP" altLang="en-US" sz="1400" b="1" dirty="0">
                <a:solidFill>
                  <a:srgbClr val="00B050"/>
                </a:solidFill>
              </a:rPr>
              <a:t> </a:t>
            </a:r>
          </a:p>
        </p:txBody>
      </p:sp>
      <p:cxnSp>
        <p:nvCxnSpPr>
          <p:cNvPr id="10" name="カギ線コネクタ 9"/>
          <p:cNvCxnSpPr>
            <a:endCxn id="99" idx="2"/>
          </p:cNvCxnSpPr>
          <p:nvPr/>
        </p:nvCxnSpPr>
        <p:spPr bwMode="auto">
          <a:xfrm rot="10800000">
            <a:off x="4629249" y="4614329"/>
            <a:ext cx="2624486" cy="1107425"/>
          </a:xfrm>
          <a:prstGeom prst="bentConnector2">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2" name="グループ化 81"/>
          <p:cNvGrpSpPr/>
          <p:nvPr/>
        </p:nvGrpSpPr>
        <p:grpSpPr>
          <a:xfrm>
            <a:off x="7452920" y="2710123"/>
            <a:ext cx="584311" cy="567528"/>
            <a:chOff x="3855726" y="2515565"/>
            <a:chExt cx="1200892" cy="1166400"/>
          </a:xfrm>
        </p:grpSpPr>
        <p:pic>
          <p:nvPicPr>
            <p:cNvPr id="83" name="図 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84" name="正方形/長方形 83"/>
            <p:cNvSpPr/>
            <p:nvPr/>
          </p:nvSpPr>
          <p:spPr bwMode="auto">
            <a:xfrm>
              <a:off x="3855726" y="2515565"/>
              <a:ext cx="1200892" cy="1166400"/>
            </a:xfrm>
            <a:prstGeom prst="rect">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85" name="グループ化 84"/>
          <p:cNvGrpSpPr/>
          <p:nvPr/>
        </p:nvGrpSpPr>
        <p:grpSpPr>
          <a:xfrm>
            <a:off x="7452920" y="3379063"/>
            <a:ext cx="584311" cy="567528"/>
            <a:chOff x="3855726" y="2515565"/>
            <a:chExt cx="1200892" cy="1166400"/>
          </a:xfrm>
        </p:grpSpPr>
        <p:pic>
          <p:nvPicPr>
            <p:cNvPr id="86" name="図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87" name="正方形/長方形 86"/>
            <p:cNvSpPr/>
            <p:nvPr/>
          </p:nvSpPr>
          <p:spPr bwMode="auto">
            <a:xfrm>
              <a:off x="3855726" y="2515565"/>
              <a:ext cx="1200892" cy="1166400"/>
            </a:xfrm>
            <a:prstGeom prst="rect">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88" name="グループ化 87"/>
          <p:cNvGrpSpPr/>
          <p:nvPr/>
        </p:nvGrpSpPr>
        <p:grpSpPr>
          <a:xfrm>
            <a:off x="7452920" y="4048003"/>
            <a:ext cx="584311" cy="567528"/>
            <a:chOff x="3855726" y="2515565"/>
            <a:chExt cx="1200892" cy="1166400"/>
          </a:xfrm>
        </p:grpSpPr>
        <p:pic>
          <p:nvPicPr>
            <p:cNvPr id="89" name="図 8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90" name="正方形/長方形 89"/>
            <p:cNvSpPr/>
            <p:nvPr/>
          </p:nvSpPr>
          <p:spPr bwMode="auto">
            <a:xfrm>
              <a:off x="3855726" y="2515565"/>
              <a:ext cx="1200892" cy="1166400"/>
            </a:xfrm>
            <a:prstGeom prst="rect">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cxnSp>
        <p:nvCxnSpPr>
          <p:cNvPr id="16" name="直線コネクタ 15"/>
          <p:cNvCxnSpPr/>
          <p:nvPr/>
        </p:nvCxnSpPr>
        <p:spPr bwMode="auto">
          <a:xfrm>
            <a:off x="5028081" y="2993887"/>
            <a:ext cx="2309963" cy="0"/>
          </a:xfrm>
          <a:prstGeom prst="line">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1" name="直線コネクタ 90"/>
          <p:cNvCxnSpPr/>
          <p:nvPr/>
        </p:nvCxnSpPr>
        <p:spPr bwMode="auto">
          <a:xfrm>
            <a:off x="5028081" y="3657696"/>
            <a:ext cx="2309963" cy="0"/>
          </a:xfrm>
          <a:prstGeom prst="line">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コネクタ 91"/>
          <p:cNvCxnSpPr/>
          <p:nvPr/>
        </p:nvCxnSpPr>
        <p:spPr bwMode="auto">
          <a:xfrm>
            <a:off x="5028081" y="4330697"/>
            <a:ext cx="2309963" cy="0"/>
          </a:xfrm>
          <a:prstGeom prst="line">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テキスト ボックス 92"/>
          <p:cNvSpPr txBox="1"/>
          <p:nvPr/>
        </p:nvSpPr>
        <p:spPr>
          <a:xfrm>
            <a:off x="5813679" y="4994288"/>
            <a:ext cx="1813446" cy="553998"/>
          </a:xfrm>
          <a:prstGeom prst="rect">
            <a:avLst/>
          </a:prstGeom>
          <a:noFill/>
        </p:spPr>
        <p:txBody>
          <a:bodyPr wrap="square" rtlCol="0">
            <a:spAutoFit/>
          </a:bodyPr>
          <a:lstStyle/>
          <a:p>
            <a:pPr algn="ctr"/>
            <a:r>
              <a:rPr lang="ja-JP" altLang="en-US" sz="1200" b="1" dirty="0" smtClean="0">
                <a:solidFill>
                  <a:schemeClr val="accent2">
                    <a:lumMod val="60000"/>
                    <a:lumOff val="40000"/>
                  </a:schemeClr>
                </a:solidFill>
              </a:rPr>
              <a:t>ホストごとに</a:t>
            </a:r>
            <a:endParaRPr lang="en-US" altLang="ja-JP" sz="1200" b="1" dirty="0" smtClean="0">
              <a:solidFill>
                <a:schemeClr val="accent2">
                  <a:lumMod val="60000"/>
                  <a:lumOff val="40000"/>
                </a:schemeClr>
              </a:solidFill>
            </a:endParaRPr>
          </a:p>
          <a:p>
            <a:pPr algn="ctr"/>
            <a:r>
              <a:rPr lang="ja-JP" altLang="en-US" b="1" dirty="0" smtClean="0">
                <a:solidFill>
                  <a:schemeClr val="accent2">
                    <a:lumMod val="60000"/>
                    <a:lumOff val="40000"/>
                  </a:schemeClr>
                </a:solidFill>
              </a:rPr>
              <a:t>日時指定で参照</a:t>
            </a:r>
            <a:endParaRPr kumimoji="1" lang="ja-JP" altLang="en-US" b="1" dirty="0">
              <a:solidFill>
                <a:schemeClr val="accent2">
                  <a:lumMod val="60000"/>
                  <a:lumOff val="40000"/>
                </a:schemeClr>
              </a:solidFill>
            </a:endParaRPr>
          </a:p>
        </p:txBody>
      </p:sp>
    </p:spTree>
    <p:extLst>
      <p:ext uri="{BB962C8B-B14F-4D97-AF65-F5344CB8AC3E}">
        <p14:creationId xmlns:p14="http://schemas.microsoft.com/office/powerpoint/2010/main" val="7568005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3.10.1</a:t>
            </a:r>
            <a:r>
              <a:rPr lang="ja-JP" altLang="en-US" dirty="0" smtClean="0"/>
              <a:t> ホストグループ利用した場合のパラメータシートの分割</a:t>
            </a:r>
            <a:endParaRPr lang="en-US" altLang="ja-JP" dirty="0"/>
          </a:p>
        </p:txBody>
      </p:sp>
      <p:graphicFrame>
        <p:nvGraphicFramePr>
          <p:cNvPr id="19" name="表 18"/>
          <p:cNvGraphicFramePr>
            <a:graphicFrameLocks noGrp="1"/>
          </p:cNvGraphicFramePr>
          <p:nvPr>
            <p:extLst>
              <p:ext uri="{D42A27DB-BD31-4B8C-83A1-F6EECF244321}">
                <p14:modId xmlns:p14="http://schemas.microsoft.com/office/powerpoint/2010/main" val="3715800426"/>
              </p:ext>
            </p:extLst>
          </p:nvPr>
        </p:nvGraphicFramePr>
        <p:xfrm>
          <a:off x="746573" y="2256282"/>
          <a:ext cx="6870716" cy="1172718"/>
        </p:xfrm>
        <a:graphic>
          <a:graphicData uri="http://schemas.openxmlformats.org/drawingml/2006/table">
            <a:tbl>
              <a:tblPr firstRow="1" bandRow="1">
                <a:tableStyleId>{5C22544A-7EE6-4342-B048-85BDC9FD1C3A}</a:tableStyleId>
              </a:tblPr>
              <a:tblGrid>
                <a:gridCol w="1499059">
                  <a:extLst>
                    <a:ext uri="{9D8B030D-6E8A-4147-A177-3AD203B41FA5}">
                      <a16:colId xmlns:a16="http://schemas.microsoft.com/office/drawing/2014/main" val="998292868"/>
                    </a:ext>
                  </a:extLst>
                </a:gridCol>
                <a:gridCol w="1512168">
                  <a:extLst>
                    <a:ext uri="{9D8B030D-6E8A-4147-A177-3AD203B41FA5}">
                      <a16:colId xmlns:a16="http://schemas.microsoft.com/office/drawing/2014/main" val="3581496952"/>
                    </a:ext>
                  </a:extLst>
                </a:gridCol>
                <a:gridCol w="1368152">
                  <a:extLst>
                    <a:ext uri="{9D8B030D-6E8A-4147-A177-3AD203B41FA5}">
                      <a16:colId xmlns:a16="http://schemas.microsoft.com/office/drawing/2014/main" val="2417585453"/>
                    </a:ext>
                  </a:extLst>
                </a:gridCol>
                <a:gridCol w="1296144">
                  <a:extLst>
                    <a:ext uri="{9D8B030D-6E8A-4147-A177-3AD203B41FA5}">
                      <a16:colId xmlns:a16="http://schemas.microsoft.com/office/drawing/2014/main" val="3948179053"/>
                    </a:ext>
                  </a:extLst>
                </a:gridCol>
                <a:gridCol w="1195193">
                  <a:extLst>
                    <a:ext uri="{9D8B030D-6E8A-4147-A177-3AD203B41FA5}">
                      <a16:colId xmlns:a16="http://schemas.microsoft.com/office/drawing/2014/main" val="3708934605"/>
                    </a:ext>
                  </a:extLst>
                </a:gridCol>
              </a:tblGrid>
              <a:tr h="390906">
                <a:tc>
                  <a:txBody>
                    <a:bodyPr/>
                    <a:lstStyle/>
                    <a:p>
                      <a:pPr algn="ctr"/>
                      <a:r>
                        <a:rPr kumimoji="1" lang="ja-JP" altLang="en-US" sz="1200" b="1" smtClean="0">
                          <a:solidFill>
                            <a:srgbClr val="FF0000"/>
                          </a:solidFill>
                        </a:rPr>
                        <a:t>ホストグループ名</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オペレーション</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1</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2</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3</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390906">
                <a:tc>
                  <a:txBody>
                    <a:bodyPr/>
                    <a:lstStyle/>
                    <a:p>
                      <a:pPr algn="ctr"/>
                      <a:r>
                        <a:rPr kumimoji="1" lang="en-US" altLang="ja-JP" sz="1200" b="1" smtClean="0">
                          <a:solidFill>
                            <a:srgbClr val="FF0000"/>
                          </a:solidFill>
                        </a:rPr>
                        <a:t>DB</a:t>
                      </a:r>
                      <a:r>
                        <a:rPr kumimoji="1" lang="ja-JP" altLang="en-US" sz="1200" b="1" smtClean="0">
                          <a:solidFill>
                            <a:srgbClr val="FF0000"/>
                          </a:solidFill>
                        </a:rPr>
                        <a:t>サーバ群</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EEE</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30159"/>
                  </a:ext>
                </a:extLst>
              </a:tr>
              <a:tr h="390906">
                <a:tc>
                  <a:txBody>
                    <a:bodyPr/>
                    <a:lstStyle/>
                    <a:p>
                      <a:pPr algn="ctr"/>
                      <a:r>
                        <a:rPr kumimoji="1" lang="en-US" altLang="ja-JP" sz="1200" b="1" smtClean="0">
                          <a:solidFill>
                            <a:srgbClr val="FF0000"/>
                          </a:solidFill>
                        </a:rPr>
                        <a:t>WEB</a:t>
                      </a:r>
                      <a:r>
                        <a:rPr kumimoji="1" lang="ja-JP" altLang="en-US" sz="1200" b="1" smtClean="0">
                          <a:solidFill>
                            <a:srgbClr val="FF0000"/>
                          </a:solidFill>
                        </a:rPr>
                        <a:t>サーバ群</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FFF</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360617"/>
                  </a:ext>
                </a:extLst>
              </a:tr>
            </a:tbl>
          </a:graphicData>
        </a:graphic>
      </p:graphicFrame>
      <p:sp>
        <p:nvSpPr>
          <p:cNvPr id="20" name="テキスト ボックス 19"/>
          <p:cNvSpPr txBox="1"/>
          <p:nvPr/>
        </p:nvSpPr>
        <p:spPr>
          <a:xfrm>
            <a:off x="177813" y="1664472"/>
            <a:ext cx="5184575" cy="276999"/>
          </a:xfrm>
          <a:prstGeom prst="rect">
            <a:avLst/>
          </a:prstGeom>
          <a:noFill/>
        </p:spPr>
        <p:txBody>
          <a:bodyPr wrap="square" rtlCol="0">
            <a:spAutoFit/>
          </a:bodyPr>
          <a:lstStyle/>
          <a:p>
            <a:r>
              <a:rPr lang="ja-JP" altLang="en-US" sz="1200" b="1" kern="0" dirty="0" smtClean="0">
                <a:solidFill>
                  <a:srgbClr val="002060"/>
                </a:solidFill>
              </a:rPr>
              <a:t>ホストグループ利用した場合のパラメータシートの分割</a:t>
            </a:r>
            <a:endParaRPr kumimoji="1" lang="ja-JP" altLang="en-US" sz="1200" dirty="0">
              <a:solidFill>
                <a:srgbClr val="002060"/>
              </a:solidFill>
            </a:endParaRPr>
          </a:p>
        </p:txBody>
      </p:sp>
      <p:sp>
        <p:nvSpPr>
          <p:cNvPr id="26" name="テキスト ボックス 25"/>
          <p:cNvSpPr txBox="1"/>
          <p:nvPr/>
        </p:nvSpPr>
        <p:spPr>
          <a:xfrm>
            <a:off x="688423" y="2024251"/>
            <a:ext cx="4456910" cy="276999"/>
          </a:xfrm>
          <a:prstGeom prst="rect">
            <a:avLst/>
          </a:prstGeom>
          <a:noFill/>
        </p:spPr>
        <p:txBody>
          <a:bodyPr wrap="square" rtlCol="0">
            <a:spAutoFit/>
          </a:bodyPr>
          <a:lstStyle/>
          <a:p>
            <a:r>
              <a:rPr lang="ja-JP" altLang="en-US" sz="1200" b="1" kern="0" dirty="0" smtClean="0">
                <a:solidFill>
                  <a:srgbClr val="002060"/>
                </a:solidFill>
              </a:rPr>
              <a:t>ホストグループに対して適用したパラメータシート</a:t>
            </a:r>
            <a:endParaRPr lang="ja-JP" altLang="en-US" sz="1200" b="1" dirty="0">
              <a:solidFill>
                <a:srgbClr val="002060"/>
              </a:solidFill>
              <a:latin typeface="+mn-ea"/>
            </a:endParaRPr>
          </a:p>
        </p:txBody>
      </p:sp>
      <p:graphicFrame>
        <p:nvGraphicFramePr>
          <p:cNvPr id="44" name="表 43"/>
          <p:cNvGraphicFramePr>
            <a:graphicFrameLocks noGrp="1"/>
          </p:cNvGraphicFramePr>
          <p:nvPr>
            <p:extLst>
              <p:ext uri="{D42A27DB-BD31-4B8C-83A1-F6EECF244321}">
                <p14:modId xmlns:p14="http://schemas.microsoft.com/office/powerpoint/2010/main" val="1822871706"/>
              </p:ext>
            </p:extLst>
          </p:nvPr>
        </p:nvGraphicFramePr>
        <p:xfrm>
          <a:off x="734818" y="4472193"/>
          <a:ext cx="5819538" cy="1419085"/>
        </p:xfrm>
        <a:graphic>
          <a:graphicData uri="http://schemas.openxmlformats.org/drawingml/2006/table">
            <a:tbl>
              <a:tblPr firstRow="1" bandRow="1">
                <a:tableStyleId>{5C22544A-7EE6-4342-B048-85BDC9FD1C3A}</a:tableStyleId>
              </a:tblPr>
              <a:tblGrid>
                <a:gridCol w="905318">
                  <a:extLst>
                    <a:ext uri="{9D8B030D-6E8A-4147-A177-3AD203B41FA5}">
                      <a16:colId xmlns:a16="http://schemas.microsoft.com/office/drawing/2014/main" val="998292868"/>
                    </a:ext>
                  </a:extLst>
                </a:gridCol>
                <a:gridCol w="1369537">
                  <a:extLst>
                    <a:ext uri="{9D8B030D-6E8A-4147-A177-3AD203B41FA5}">
                      <a16:colId xmlns:a16="http://schemas.microsoft.com/office/drawing/2014/main" val="3581496952"/>
                    </a:ext>
                  </a:extLst>
                </a:gridCol>
                <a:gridCol w="1218447">
                  <a:extLst>
                    <a:ext uri="{9D8B030D-6E8A-4147-A177-3AD203B41FA5}">
                      <a16:colId xmlns:a16="http://schemas.microsoft.com/office/drawing/2014/main" val="2417585453"/>
                    </a:ext>
                  </a:extLst>
                </a:gridCol>
                <a:gridCol w="1209643">
                  <a:extLst>
                    <a:ext uri="{9D8B030D-6E8A-4147-A177-3AD203B41FA5}">
                      <a16:colId xmlns:a16="http://schemas.microsoft.com/office/drawing/2014/main" val="3948179053"/>
                    </a:ext>
                  </a:extLst>
                </a:gridCol>
                <a:gridCol w="1116593">
                  <a:extLst>
                    <a:ext uri="{9D8B030D-6E8A-4147-A177-3AD203B41FA5}">
                      <a16:colId xmlns:a16="http://schemas.microsoft.com/office/drawing/2014/main" val="2430147722"/>
                    </a:ext>
                  </a:extLst>
                </a:gridCol>
              </a:tblGrid>
              <a:tr h="283817">
                <a:tc>
                  <a:txBody>
                    <a:bodyPr/>
                    <a:lstStyle/>
                    <a:p>
                      <a:pPr algn="ctr"/>
                      <a:r>
                        <a:rPr kumimoji="1" lang="ja-JP" altLang="en-US" sz="1200" b="1" smtClean="0">
                          <a:solidFill>
                            <a:srgbClr val="FF0000"/>
                          </a:solidFill>
                        </a:rPr>
                        <a:t>ホスト名</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オペレーション</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1</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2</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3</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A</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EEE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30159"/>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B</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EEE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0894579"/>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C</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FFF</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117079"/>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D</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FFF</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360617"/>
                  </a:ext>
                </a:extLst>
              </a:tr>
            </a:tbl>
          </a:graphicData>
        </a:graphic>
      </p:graphicFrame>
      <p:grpSp>
        <p:nvGrpSpPr>
          <p:cNvPr id="5" name="グループ化 4"/>
          <p:cNvGrpSpPr/>
          <p:nvPr/>
        </p:nvGrpSpPr>
        <p:grpSpPr>
          <a:xfrm>
            <a:off x="2432250" y="3636415"/>
            <a:ext cx="1210620" cy="547636"/>
            <a:chOff x="4218580" y="3006032"/>
            <a:chExt cx="552758" cy="696424"/>
          </a:xfrm>
        </p:grpSpPr>
        <p:sp>
          <p:nvSpPr>
            <p:cNvPr id="47" name="右矢印 46"/>
            <p:cNvSpPr/>
            <p:nvPr/>
          </p:nvSpPr>
          <p:spPr bwMode="auto">
            <a:xfrm rot="5400000">
              <a:off x="4146747" y="3077865"/>
              <a:ext cx="696424" cy="552758"/>
            </a:xfrm>
            <a:prstGeom prst="rightArrow">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chemeClr val="bg1"/>
                </a:solidFill>
                <a:latin typeface="+mn-ea"/>
              </a:endParaRPr>
            </a:p>
          </p:txBody>
        </p:sp>
        <p:sp>
          <p:nvSpPr>
            <p:cNvPr id="4" name="テキスト ボックス 3"/>
            <p:cNvSpPr txBox="1"/>
            <p:nvPr/>
          </p:nvSpPr>
          <p:spPr>
            <a:xfrm>
              <a:off x="4376175" y="3173399"/>
              <a:ext cx="307308" cy="276999"/>
            </a:xfrm>
            <a:prstGeom prst="rect">
              <a:avLst/>
            </a:prstGeom>
            <a:noFill/>
          </p:spPr>
          <p:txBody>
            <a:bodyPr wrap="square" rtlCol="0">
              <a:spAutoFit/>
            </a:bodyPr>
            <a:lstStyle/>
            <a:p>
              <a:r>
                <a:rPr kumimoji="1" lang="ja-JP" altLang="en-US" sz="1200" b="1" smtClean="0">
                  <a:solidFill>
                    <a:schemeClr val="bg1"/>
                  </a:solidFill>
                </a:rPr>
                <a:t>分割</a:t>
              </a:r>
              <a:endParaRPr kumimoji="1" lang="ja-JP" altLang="en-US" sz="1200" b="1">
                <a:solidFill>
                  <a:schemeClr val="bg1"/>
                </a:solidFill>
              </a:endParaRPr>
            </a:p>
          </p:txBody>
        </p:sp>
      </p:grpSp>
      <p:sp>
        <p:nvSpPr>
          <p:cNvPr id="49" name="テキスト ボックス 48"/>
          <p:cNvSpPr txBox="1"/>
          <p:nvPr/>
        </p:nvSpPr>
        <p:spPr>
          <a:xfrm>
            <a:off x="671813" y="4223670"/>
            <a:ext cx="2031107" cy="276999"/>
          </a:xfrm>
          <a:prstGeom prst="rect">
            <a:avLst/>
          </a:prstGeom>
          <a:noFill/>
        </p:spPr>
        <p:txBody>
          <a:bodyPr wrap="square" rtlCol="0">
            <a:spAutoFit/>
          </a:bodyPr>
          <a:lstStyle/>
          <a:p>
            <a:r>
              <a:rPr lang="ja-JP" altLang="en-US" sz="1200" b="1" kern="0" smtClean="0">
                <a:solidFill>
                  <a:srgbClr val="002060"/>
                </a:solidFill>
              </a:rPr>
              <a:t>分割後のパラメータシート</a:t>
            </a:r>
            <a:endParaRPr lang="ja-JP" altLang="en-US" sz="1200" b="1">
              <a:solidFill>
                <a:srgbClr val="002060"/>
              </a:solidFill>
              <a:latin typeface="+mn-ea"/>
            </a:endParaRPr>
          </a:p>
        </p:txBody>
      </p:sp>
      <p:sp>
        <p:nvSpPr>
          <p:cNvPr id="36" name="正方形/長方形 35"/>
          <p:cNvSpPr/>
          <p:nvPr/>
        </p:nvSpPr>
        <p:spPr bwMode="auto">
          <a:xfrm>
            <a:off x="179514" y="1886682"/>
            <a:ext cx="8783999" cy="4422638"/>
          </a:xfrm>
          <a:prstGeom prst="rect">
            <a:avLst/>
          </a:prstGeom>
          <a:noFill/>
          <a:ln w="28575">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86" name="図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515" y="4586821"/>
            <a:ext cx="1119638" cy="1119638"/>
          </a:xfrm>
          <a:prstGeom prst="rect">
            <a:avLst/>
          </a:prstGeom>
        </p:spPr>
      </p:pic>
      <p:sp>
        <p:nvSpPr>
          <p:cNvPr id="87" name="正方形/長方形 86"/>
          <p:cNvSpPr/>
          <p:nvPr/>
        </p:nvSpPr>
        <p:spPr>
          <a:xfrm>
            <a:off x="7390987" y="5720530"/>
            <a:ext cx="1415772" cy="461665"/>
          </a:xfrm>
          <a:prstGeom prst="rect">
            <a:avLst/>
          </a:prstGeom>
        </p:spPr>
        <p:txBody>
          <a:bodyPr wrap="none">
            <a:spAutoFit/>
          </a:bodyPr>
          <a:lstStyle/>
          <a:p>
            <a:pPr algn="ctr"/>
            <a:r>
              <a:rPr lang="ja-JP" altLang="en-US" sz="1200" b="1" kern="0" dirty="0" smtClean="0">
                <a:solidFill>
                  <a:srgbClr val="002060"/>
                </a:solidFill>
              </a:rPr>
              <a:t>代入値自動登録用</a:t>
            </a:r>
            <a:endParaRPr lang="en-US" altLang="ja-JP" sz="1200" b="1" kern="0" dirty="0" smtClean="0">
              <a:solidFill>
                <a:srgbClr val="002060"/>
              </a:solidFill>
            </a:endParaRPr>
          </a:p>
          <a:p>
            <a:pPr algn="ctr"/>
            <a:r>
              <a:rPr lang="ja-JP" altLang="en-US" sz="1200" b="1" kern="0" dirty="0" smtClean="0">
                <a:solidFill>
                  <a:srgbClr val="002060"/>
                </a:solidFill>
              </a:rPr>
              <a:t>メニュー</a:t>
            </a:r>
            <a:r>
              <a:rPr lang="ja-JP" altLang="en-US" sz="1200" b="1" kern="0" dirty="0">
                <a:solidFill>
                  <a:srgbClr val="002060"/>
                </a:solidFill>
              </a:rPr>
              <a:t>グループ</a:t>
            </a:r>
            <a:endParaRPr lang="ja-JP" altLang="en-US" sz="1200" b="1" dirty="0">
              <a:solidFill>
                <a:srgbClr val="002060"/>
              </a:solidFill>
            </a:endParaRPr>
          </a:p>
        </p:txBody>
      </p:sp>
      <p:grpSp>
        <p:nvGrpSpPr>
          <p:cNvPr id="63" name="グループ化 62"/>
          <p:cNvGrpSpPr/>
          <p:nvPr/>
        </p:nvGrpSpPr>
        <p:grpSpPr>
          <a:xfrm>
            <a:off x="6714364" y="4862735"/>
            <a:ext cx="753962" cy="638000"/>
            <a:chOff x="6758308" y="4646711"/>
            <a:chExt cx="753962" cy="638000"/>
          </a:xfrm>
        </p:grpSpPr>
        <p:sp>
          <p:nvSpPr>
            <p:cNvPr id="84" name="右矢印 83"/>
            <p:cNvSpPr/>
            <p:nvPr/>
          </p:nvSpPr>
          <p:spPr bwMode="auto">
            <a:xfrm>
              <a:off x="6758308" y="4646711"/>
              <a:ext cx="676621" cy="638000"/>
            </a:xfrm>
            <a:prstGeom prst="rightArrow">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chemeClr val="bg1"/>
                </a:solidFill>
                <a:latin typeface="+mn-ea"/>
              </a:endParaRPr>
            </a:p>
          </p:txBody>
        </p:sp>
        <p:sp>
          <p:nvSpPr>
            <p:cNvPr id="88" name="テキスト ボックス 87"/>
            <p:cNvSpPr txBox="1"/>
            <p:nvPr/>
          </p:nvSpPr>
          <p:spPr>
            <a:xfrm>
              <a:off x="6839221" y="4822327"/>
              <a:ext cx="673049" cy="276999"/>
            </a:xfrm>
            <a:prstGeom prst="rect">
              <a:avLst/>
            </a:prstGeom>
            <a:noFill/>
          </p:spPr>
          <p:txBody>
            <a:bodyPr wrap="square" rtlCol="0">
              <a:spAutoFit/>
            </a:bodyPr>
            <a:lstStyle/>
            <a:p>
              <a:r>
                <a:rPr kumimoji="1" lang="ja-JP" altLang="en-US" sz="1200" b="1" smtClean="0">
                  <a:solidFill>
                    <a:schemeClr val="bg1"/>
                  </a:solidFill>
                </a:rPr>
                <a:t>登録</a:t>
              </a:r>
              <a:endParaRPr kumimoji="1" lang="ja-JP" altLang="en-US" sz="1200" b="1">
                <a:solidFill>
                  <a:schemeClr val="bg1"/>
                </a:solidFill>
              </a:endParaRPr>
            </a:p>
          </p:txBody>
        </p:sp>
      </p:grpSp>
      <p:grpSp>
        <p:nvGrpSpPr>
          <p:cNvPr id="3" name="グループ化 2"/>
          <p:cNvGrpSpPr/>
          <p:nvPr/>
        </p:nvGrpSpPr>
        <p:grpSpPr>
          <a:xfrm>
            <a:off x="3752955" y="3625779"/>
            <a:ext cx="5136844" cy="849940"/>
            <a:chOff x="4096609" y="3568230"/>
            <a:chExt cx="4767512" cy="762673"/>
          </a:xfrm>
        </p:grpSpPr>
        <p:sp>
          <p:nvSpPr>
            <p:cNvPr id="34" name="正方形/長方形 33"/>
            <p:cNvSpPr/>
            <p:nvPr/>
          </p:nvSpPr>
          <p:spPr bwMode="auto">
            <a:xfrm>
              <a:off x="4096609" y="3568230"/>
              <a:ext cx="4767512" cy="633168"/>
            </a:xfrm>
            <a:prstGeom prst="rect">
              <a:avLst/>
            </a:prstGeom>
            <a:noFill/>
            <a:ln w="38100">
              <a:solidFill>
                <a:srgbClr val="00206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rgbClr val="002060"/>
                </a:solidFill>
                <a:latin typeface="+mn-ea"/>
              </a:endParaRPr>
            </a:p>
          </p:txBody>
        </p:sp>
        <p:sp>
          <p:nvSpPr>
            <p:cNvPr id="54" name="テキスト ボックス 53"/>
            <p:cNvSpPr txBox="1"/>
            <p:nvPr/>
          </p:nvSpPr>
          <p:spPr>
            <a:xfrm>
              <a:off x="4129703" y="3678569"/>
              <a:ext cx="4734418" cy="652334"/>
            </a:xfrm>
            <a:prstGeom prst="rect">
              <a:avLst/>
            </a:prstGeom>
            <a:noFill/>
            <a:ln>
              <a:noFill/>
            </a:ln>
          </p:spPr>
          <p:txBody>
            <a:bodyPr wrap="square" rtlCol="0">
              <a:spAutoFit/>
            </a:bodyPr>
            <a:lstStyle/>
            <a:p>
              <a:r>
                <a:rPr lang="ja-JP" altLang="en-US" sz="1200" b="1" smtClean="0">
                  <a:solidFill>
                    <a:srgbClr val="002060"/>
                  </a:solidFill>
                  <a:latin typeface="+mn-ea"/>
                </a:rPr>
                <a:t>ホストグループ「</a:t>
              </a:r>
              <a:r>
                <a:rPr lang="en-US" altLang="ja-JP" sz="1200" b="1" smtClean="0">
                  <a:solidFill>
                    <a:srgbClr val="FF0000"/>
                  </a:solidFill>
                  <a:latin typeface="+mn-ea"/>
                </a:rPr>
                <a:t>DB</a:t>
              </a:r>
              <a:r>
                <a:rPr lang="ja-JP" altLang="en-US" sz="1200" b="1" smtClean="0">
                  <a:solidFill>
                    <a:srgbClr val="FF0000"/>
                  </a:solidFill>
                  <a:latin typeface="+mn-ea"/>
                </a:rPr>
                <a:t>サーバ群</a:t>
              </a:r>
              <a:r>
                <a:rPr lang="ja-JP" altLang="en-US" sz="1200" b="1" smtClean="0">
                  <a:solidFill>
                    <a:srgbClr val="002060"/>
                  </a:solidFill>
                  <a:latin typeface="+mn-ea"/>
                </a:rPr>
                <a:t>」には「</a:t>
              </a:r>
              <a:r>
                <a:rPr lang="ja-JP" altLang="en-US" sz="1200" b="1" smtClean="0">
                  <a:solidFill>
                    <a:srgbClr val="FF0000"/>
                  </a:solidFill>
                  <a:latin typeface="+mn-ea"/>
                </a:rPr>
                <a:t>ホスト</a:t>
              </a:r>
              <a:r>
                <a:rPr lang="en-US" altLang="ja-JP" sz="1200" b="1" smtClean="0">
                  <a:solidFill>
                    <a:srgbClr val="FF0000"/>
                  </a:solidFill>
                  <a:latin typeface="+mn-ea"/>
                </a:rPr>
                <a:t>A</a:t>
              </a:r>
              <a:r>
                <a:rPr lang="ja-JP" altLang="en-US" sz="1200" b="1" smtClean="0">
                  <a:solidFill>
                    <a:srgbClr val="002060"/>
                  </a:solidFill>
                  <a:latin typeface="+mn-ea"/>
                </a:rPr>
                <a:t>」</a:t>
              </a:r>
              <a:r>
                <a:rPr lang="en-US" altLang="ja-JP" sz="1200" b="1" smtClean="0">
                  <a:solidFill>
                    <a:srgbClr val="002060"/>
                  </a:solidFill>
                  <a:latin typeface="+mn-ea"/>
                </a:rPr>
                <a:t>,</a:t>
              </a:r>
              <a:r>
                <a:rPr lang="ja-JP" altLang="en-US" sz="1200" b="1" smtClean="0">
                  <a:solidFill>
                    <a:srgbClr val="002060"/>
                  </a:solidFill>
                  <a:latin typeface="+mn-ea"/>
                </a:rPr>
                <a:t>「</a:t>
              </a:r>
              <a:r>
                <a:rPr lang="ja-JP" altLang="en-US" sz="1200" b="1" smtClean="0">
                  <a:solidFill>
                    <a:srgbClr val="FF0000"/>
                  </a:solidFill>
                  <a:latin typeface="+mn-ea"/>
                </a:rPr>
                <a:t>ホスト</a:t>
              </a:r>
              <a:r>
                <a:rPr lang="en-US" altLang="ja-JP" sz="1200" b="1" smtClean="0">
                  <a:solidFill>
                    <a:srgbClr val="FF0000"/>
                  </a:solidFill>
                  <a:latin typeface="+mn-ea"/>
                </a:rPr>
                <a:t>B</a:t>
              </a:r>
              <a:r>
                <a:rPr lang="ja-JP" altLang="en-US" sz="1200" b="1" smtClean="0">
                  <a:solidFill>
                    <a:srgbClr val="002060"/>
                  </a:solidFill>
                  <a:latin typeface="+mn-ea"/>
                </a:rPr>
                <a:t>」</a:t>
              </a:r>
              <a:endParaRPr lang="en-US" altLang="ja-JP" sz="1200" b="1" smtClean="0">
                <a:solidFill>
                  <a:srgbClr val="002060"/>
                </a:solidFill>
                <a:latin typeface="+mn-ea"/>
              </a:endParaRPr>
            </a:p>
            <a:p>
              <a:r>
                <a:rPr lang="ja-JP" altLang="en-US" sz="1200" b="1">
                  <a:solidFill>
                    <a:srgbClr val="002060"/>
                  </a:solidFill>
                  <a:latin typeface="+mn-ea"/>
                </a:rPr>
                <a:t>ホストグループ</a:t>
              </a:r>
              <a:r>
                <a:rPr lang="ja-JP" altLang="en-US" sz="1200" b="1" smtClean="0">
                  <a:solidFill>
                    <a:srgbClr val="002060"/>
                  </a:solidFill>
                  <a:latin typeface="+mn-ea"/>
                </a:rPr>
                <a:t>「</a:t>
              </a:r>
              <a:r>
                <a:rPr lang="en-US" altLang="ja-JP" sz="1200" b="1" smtClean="0">
                  <a:solidFill>
                    <a:srgbClr val="FF0000"/>
                  </a:solidFill>
                  <a:latin typeface="+mn-ea"/>
                </a:rPr>
                <a:t>WEB</a:t>
              </a:r>
              <a:r>
                <a:rPr lang="ja-JP" altLang="en-US" sz="1200" b="1" smtClean="0">
                  <a:solidFill>
                    <a:srgbClr val="FF0000"/>
                  </a:solidFill>
                  <a:latin typeface="+mn-ea"/>
                </a:rPr>
                <a:t>サーバ群</a:t>
              </a:r>
              <a:r>
                <a:rPr lang="ja-JP" altLang="en-US" sz="1200" b="1">
                  <a:solidFill>
                    <a:srgbClr val="002060"/>
                  </a:solidFill>
                  <a:latin typeface="+mn-ea"/>
                </a:rPr>
                <a:t>」に</a:t>
              </a:r>
              <a:r>
                <a:rPr lang="ja-JP" altLang="en-US" sz="1200" b="1" smtClean="0">
                  <a:solidFill>
                    <a:srgbClr val="002060"/>
                  </a:solidFill>
                  <a:latin typeface="+mn-ea"/>
                </a:rPr>
                <a:t>は「</a:t>
              </a:r>
              <a:r>
                <a:rPr lang="ja-JP" altLang="en-US" sz="1200" b="1" smtClean="0">
                  <a:solidFill>
                    <a:srgbClr val="FF0000"/>
                  </a:solidFill>
                  <a:latin typeface="+mn-ea"/>
                </a:rPr>
                <a:t>ホスト</a:t>
              </a:r>
              <a:r>
                <a:rPr lang="en-US" altLang="ja-JP" sz="1200" b="1" smtClean="0">
                  <a:solidFill>
                    <a:srgbClr val="FF0000"/>
                  </a:solidFill>
                  <a:latin typeface="+mn-ea"/>
                </a:rPr>
                <a:t>C</a:t>
              </a:r>
              <a:r>
                <a:rPr lang="ja-JP" altLang="en-US" sz="1200" b="1" smtClean="0">
                  <a:solidFill>
                    <a:srgbClr val="002060"/>
                  </a:solidFill>
                  <a:latin typeface="+mn-ea"/>
                </a:rPr>
                <a:t>」</a:t>
              </a:r>
              <a:r>
                <a:rPr lang="en-US" altLang="ja-JP" sz="1200" b="1" smtClean="0">
                  <a:solidFill>
                    <a:srgbClr val="002060"/>
                  </a:solidFill>
                  <a:latin typeface="+mn-ea"/>
                </a:rPr>
                <a:t>,</a:t>
              </a:r>
              <a:r>
                <a:rPr lang="ja-JP" altLang="en-US" sz="1200" b="1" smtClean="0">
                  <a:solidFill>
                    <a:srgbClr val="002060"/>
                  </a:solidFill>
                  <a:latin typeface="+mn-ea"/>
                </a:rPr>
                <a:t>「</a:t>
              </a:r>
              <a:r>
                <a:rPr lang="ja-JP" altLang="en-US" sz="1200" b="1" smtClean="0">
                  <a:solidFill>
                    <a:srgbClr val="FF0000"/>
                  </a:solidFill>
                  <a:latin typeface="+mn-ea"/>
                </a:rPr>
                <a:t>ホスト</a:t>
              </a:r>
              <a:r>
                <a:rPr lang="en-US" altLang="ja-JP" sz="1200" b="1" smtClean="0">
                  <a:solidFill>
                    <a:srgbClr val="FF0000"/>
                  </a:solidFill>
                  <a:latin typeface="+mn-ea"/>
                </a:rPr>
                <a:t>D</a:t>
              </a:r>
              <a:r>
                <a:rPr lang="ja-JP" altLang="en-US" sz="1200" b="1" smtClean="0">
                  <a:solidFill>
                    <a:srgbClr val="002060"/>
                  </a:solidFill>
                  <a:latin typeface="+mn-ea"/>
                </a:rPr>
                <a:t>」が所属</a:t>
              </a:r>
              <a:endParaRPr lang="en-US" altLang="ja-JP" sz="1200" b="1">
                <a:solidFill>
                  <a:srgbClr val="002060"/>
                </a:solidFill>
                <a:latin typeface="+mn-ea"/>
              </a:endParaRPr>
            </a:p>
          </p:txBody>
        </p:sp>
      </p:grpSp>
      <p:sp>
        <p:nvSpPr>
          <p:cNvPr id="60" name="右カーブ矢印 59"/>
          <p:cNvSpPr/>
          <p:nvPr/>
        </p:nvSpPr>
        <p:spPr bwMode="auto">
          <a:xfrm>
            <a:off x="329874" y="3203105"/>
            <a:ext cx="401511" cy="2515914"/>
          </a:xfrm>
          <a:prstGeom prst="curvedRightArrow">
            <a:avLst/>
          </a:prstGeom>
          <a:solidFill>
            <a:schemeClr val="accent6">
              <a:lumMod val="25000"/>
              <a:lumOff val="75000"/>
            </a:schemeClr>
          </a:solidFill>
          <a:ln w="12700">
            <a:solidFill>
              <a:schemeClr val="accent6">
                <a:lumMod val="25000"/>
                <a:lumOff val="7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5" name="右カーブ矢印 64"/>
          <p:cNvSpPr/>
          <p:nvPr/>
        </p:nvSpPr>
        <p:spPr bwMode="auto">
          <a:xfrm>
            <a:off x="310724" y="2820912"/>
            <a:ext cx="420661" cy="2266642"/>
          </a:xfrm>
          <a:prstGeom prst="curvedRightArrow">
            <a:avLst/>
          </a:prstGeom>
          <a:solidFill>
            <a:schemeClr val="accent2">
              <a:lumMod val="40000"/>
              <a:lumOff val="60000"/>
            </a:schemeClr>
          </a:solidFill>
          <a:ln w="12700">
            <a:solidFill>
              <a:schemeClr val="accent2">
                <a:lumMod val="40000"/>
                <a:lumOff val="6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正方形/長方形 61"/>
          <p:cNvSpPr/>
          <p:nvPr/>
        </p:nvSpPr>
        <p:spPr bwMode="auto">
          <a:xfrm>
            <a:off x="740314" y="4745907"/>
            <a:ext cx="5822971" cy="534089"/>
          </a:xfrm>
          <a:prstGeom prst="rect">
            <a:avLst/>
          </a:prstGeom>
          <a:noFill/>
          <a:ln w="5715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9" name="正方形/長方形 68"/>
          <p:cNvSpPr/>
          <p:nvPr/>
        </p:nvSpPr>
        <p:spPr bwMode="auto">
          <a:xfrm>
            <a:off x="742453" y="5315765"/>
            <a:ext cx="5822971" cy="562813"/>
          </a:xfrm>
          <a:prstGeom prst="rect">
            <a:avLst/>
          </a:prstGeom>
          <a:noFill/>
          <a:ln w="5715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 name="コンテンツ プレースホルダー 2"/>
          <p:cNvSpPr txBox="1">
            <a:spLocks/>
          </p:cNvSpPr>
          <p:nvPr/>
        </p:nvSpPr>
        <p:spPr bwMode="gray">
          <a:xfrm>
            <a:off x="90058" y="770837"/>
            <a:ext cx="8962910" cy="693917"/>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kern="0" dirty="0" smtClean="0"/>
              <a:t>ホストグループに対して適用したパラメータはその</a:t>
            </a:r>
            <a:r>
              <a:rPr lang="ja-JP" altLang="en-US" sz="1600" kern="0" dirty="0"/>
              <a:t>グループ</a:t>
            </a:r>
            <a:r>
              <a:rPr lang="ja-JP" altLang="en-US" sz="1600" kern="0" dirty="0" smtClean="0"/>
              <a:t>に所属するホストすべてに適用されますが、「代入値</a:t>
            </a:r>
            <a:r>
              <a:rPr lang="ja-JP" altLang="en-US" sz="1600" kern="0" dirty="0"/>
              <a:t>自動</a:t>
            </a:r>
            <a:r>
              <a:rPr lang="ja-JP" altLang="en-US" sz="1600" kern="0" dirty="0" smtClean="0"/>
              <a:t>登録用」メニューグループにおいては自動的にホストグループが分割され、個別のホストごとに値を確認することができます。</a:t>
            </a:r>
            <a:endParaRPr lang="ja-JP" altLang="en-US" sz="1600" dirty="0"/>
          </a:p>
        </p:txBody>
      </p:sp>
    </p:spTree>
    <p:extLst>
      <p:ext uri="{BB962C8B-B14F-4D97-AF65-F5344CB8AC3E}">
        <p14:creationId xmlns:p14="http://schemas.microsoft.com/office/powerpoint/2010/main" val="18027763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 </a:t>
            </a:r>
            <a:r>
              <a:rPr lang="ja-JP" altLang="en-US" dirty="0" smtClean="0">
                <a:latin typeface="+mn-ea"/>
              </a:rPr>
              <a:t>項目の登録</a:t>
            </a:r>
            <a:r>
              <a:rPr lang="en-US" altLang="ja-JP" dirty="0">
                <a:latin typeface="+mn-ea"/>
              </a:rPr>
              <a:t> </a:t>
            </a:r>
            <a:endParaRPr lang="ja-JP" altLang="en-US" dirty="0">
              <a:latin typeface="+mn-ea"/>
            </a:endParaRPr>
          </a:p>
        </p:txBody>
      </p:sp>
      <p:graphicFrame>
        <p:nvGraphicFramePr>
          <p:cNvPr id="7" name="表 6"/>
          <p:cNvGraphicFramePr>
            <a:graphicFrameLocks noGrp="1"/>
          </p:cNvGraphicFramePr>
          <p:nvPr>
            <p:extLst>
              <p:ext uri="{D42A27DB-BD31-4B8C-83A1-F6EECF244321}">
                <p14:modId xmlns:p14="http://schemas.microsoft.com/office/powerpoint/2010/main" val="2069077740"/>
              </p:ext>
            </p:extLst>
          </p:nvPr>
        </p:nvGraphicFramePr>
        <p:xfrm>
          <a:off x="2894244" y="1870658"/>
          <a:ext cx="6149131" cy="2969708"/>
        </p:xfrm>
        <a:graphic>
          <a:graphicData uri="http://schemas.openxmlformats.org/drawingml/2006/table">
            <a:tbl>
              <a:tblPr firstRow="1" bandRow="1">
                <a:tableStyleId>{93296810-A885-4BE3-A3E7-6D5BEEA58F35}</a:tableStyleId>
              </a:tblPr>
              <a:tblGrid>
                <a:gridCol w="1308418">
                  <a:extLst>
                    <a:ext uri="{9D8B030D-6E8A-4147-A177-3AD203B41FA5}">
                      <a16:colId xmlns:a16="http://schemas.microsoft.com/office/drawing/2014/main" val="193063750"/>
                    </a:ext>
                  </a:extLst>
                </a:gridCol>
                <a:gridCol w="4840713">
                  <a:extLst>
                    <a:ext uri="{9D8B030D-6E8A-4147-A177-3AD203B41FA5}">
                      <a16:colId xmlns:a16="http://schemas.microsoft.com/office/drawing/2014/main" val="3402071360"/>
                    </a:ext>
                  </a:extLst>
                </a:gridCol>
              </a:tblGrid>
              <a:tr h="259624">
                <a:tc>
                  <a:txBody>
                    <a:bodyPr/>
                    <a:lstStyle/>
                    <a:p>
                      <a:r>
                        <a:rPr kumimoji="1" lang="ja-JP" altLang="en-US" sz="1400" dirty="0" smtClean="0"/>
                        <a:t>項目</a:t>
                      </a:r>
                      <a:endParaRPr kumimoji="1" lang="ja-JP" altLang="en-US" sz="1400" b="1" dirty="0">
                        <a:solidFill>
                          <a:schemeClr val="bg1"/>
                        </a:solidFill>
                        <a:latin typeface="+mj-lt"/>
                      </a:endParaRPr>
                    </a:p>
                  </a:txBody>
                  <a:tcPr/>
                </a:tc>
                <a:tc>
                  <a:txBody>
                    <a:bodyPr/>
                    <a:lstStyle/>
                    <a:p>
                      <a:pPr marL="0" indent="0">
                        <a:buFont typeface="Arial" panose="020B0604020202020204" pitchFamily="34" charset="0"/>
                        <a:buNone/>
                      </a:pPr>
                      <a:r>
                        <a:rPr kumimoji="1" lang="ja-JP" altLang="en-US" sz="1400" dirty="0" smtClean="0"/>
                        <a:t>説明</a:t>
                      </a:r>
                      <a:endParaRPr kumimoji="1" lang="ja-JP" altLang="en-US" sz="1400" b="0" dirty="0" smtClean="0">
                        <a:solidFill>
                          <a:schemeClr val="tx1"/>
                        </a:solidFill>
                        <a:latin typeface="+mj-lt"/>
                      </a:endParaRPr>
                    </a:p>
                  </a:txBody>
                  <a:tcPr/>
                </a:tc>
                <a:extLst>
                  <a:ext uri="{0D108BD9-81ED-4DB2-BD59-A6C34878D82A}">
                    <a16:rowId xmlns:a16="http://schemas.microsoft.com/office/drawing/2014/main" val="3364411239"/>
                  </a:ext>
                </a:extLst>
              </a:tr>
              <a:tr h="432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kern="1200" dirty="0" smtClean="0">
                          <a:solidFill>
                            <a:schemeClr val="dk1"/>
                          </a:solidFill>
                          <a:latin typeface="+mn-lt"/>
                          <a:ea typeface="+mn-ea"/>
                          <a:cs typeface="+mn-cs"/>
                        </a:rPr>
                        <a:t>最大バイト数</a:t>
                      </a:r>
                      <a:endParaRPr kumimoji="1" lang="ja-JP" altLang="en-US" sz="1400" b="1" kern="1200" dirty="0" smtClean="0">
                        <a:solidFill>
                          <a:schemeClr val="bg1"/>
                        </a:solidFill>
                        <a:latin typeface="+mn-lt"/>
                        <a:ea typeface="+mn-ea"/>
                        <a:cs typeface="+mn-cs"/>
                      </a:endParaRPr>
                    </a:p>
                  </a:txBody>
                  <a:tcPr/>
                </a:tc>
                <a:tc>
                  <a:txBody>
                    <a:bodyPr/>
                    <a:lstStyle/>
                    <a:p>
                      <a:pPr marL="171450" indent="-171450">
                        <a:buFont typeface="Arial" panose="020B0604020202020204" pitchFamily="34" charset="0"/>
                        <a:buChar char="•"/>
                      </a:pPr>
                      <a:r>
                        <a:rPr kumimoji="1" lang="ja-JP" altLang="en-US" sz="1400" b="0" dirty="0" smtClean="0">
                          <a:solidFill>
                            <a:schemeClr val="tx1"/>
                          </a:solidFill>
                          <a:latin typeface="+mj-lt"/>
                        </a:rPr>
                        <a:t>最大バイト数</a:t>
                      </a:r>
                      <a:r>
                        <a:rPr kumimoji="1" lang="en-US" altLang="ja-JP" sz="1400" b="0" kern="1200" dirty="0" smtClean="0">
                          <a:solidFill>
                            <a:schemeClr val="tx1"/>
                          </a:solidFill>
                          <a:latin typeface="+mn-lt"/>
                          <a:ea typeface="+mn-ea"/>
                          <a:cs typeface="+mn-cs"/>
                        </a:rPr>
                        <a:t>(8192</a:t>
                      </a:r>
                      <a:r>
                        <a:rPr kumimoji="1" lang="ja-JP" altLang="en-US" sz="1400" b="0" kern="1200" dirty="0" smtClean="0">
                          <a:solidFill>
                            <a:schemeClr val="tx1"/>
                          </a:solidFill>
                          <a:latin typeface="+mn-lt"/>
                          <a:ea typeface="+mn-ea"/>
                          <a:cs typeface="+mn-cs"/>
                        </a:rPr>
                        <a:t>バイト</a:t>
                      </a:r>
                      <a:r>
                        <a:rPr kumimoji="1" lang="en-US" altLang="ja-JP" sz="1400" b="0" kern="1200" dirty="0" smtClean="0">
                          <a:solidFill>
                            <a:schemeClr val="tx1"/>
                          </a:solidFill>
                          <a:latin typeface="+mn-lt"/>
                          <a:ea typeface="+mn-ea"/>
                          <a:cs typeface="+mn-cs"/>
                        </a:rPr>
                        <a:t>)</a:t>
                      </a:r>
                      <a:r>
                        <a:rPr kumimoji="1" lang="ja-JP" altLang="en-US" sz="1400" b="0" dirty="0" smtClean="0">
                          <a:solidFill>
                            <a:schemeClr val="tx1"/>
                          </a:solidFill>
                          <a:latin typeface="+mj-lt"/>
                        </a:rPr>
                        <a:t>を入力することができます。</a:t>
                      </a:r>
                      <a:endParaRPr kumimoji="1" lang="en-US" altLang="ja-JP" sz="1400" b="0" dirty="0" smtClean="0">
                        <a:solidFill>
                          <a:schemeClr val="tx1"/>
                        </a:solidFill>
                        <a:latin typeface="+mj-lt"/>
                      </a:endParaRPr>
                    </a:p>
                  </a:txBody>
                  <a:tcPr/>
                </a:tc>
                <a:extLst>
                  <a:ext uri="{0D108BD9-81ED-4DB2-BD59-A6C34878D82A}">
                    <a16:rowId xmlns:a16="http://schemas.microsoft.com/office/drawing/2014/main" val="2959693389"/>
                  </a:ext>
                </a:extLst>
              </a:tr>
              <a:tr h="432000">
                <a:tc>
                  <a:txBody>
                    <a:bodyPr/>
                    <a:lstStyle/>
                    <a:p>
                      <a:r>
                        <a:rPr kumimoji="1" lang="ja-JP" altLang="en-US" sz="1400" dirty="0" smtClean="0"/>
                        <a:t>正規表現</a:t>
                      </a:r>
                      <a:endParaRPr kumimoji="1" lang="ja-JP" altLang="en-US" sz="1400" b="1" dirty="0">
                        <a:solidFill>
                          <a:schemeClr val="bg1"/>
                        </a:solidFill>
                        <a:latin typeface="+mj-lt"/>
                      </a:endParaRPr>
                    </a:p>
                  </a:txBody>
                  <a:tcPr/>
                </a:tc>
                <a:tc>
                  <a:txBody>
                    <a:bodyPr/>
                    <a:lstStyle/>
                    <a:p>
                      <a:pPr marL="171450" indent="-171450">
                        <a:buFont typeface="Arial" panose="020B0604020202020204" pitchFamily="34" charset="0"/>
                        <a:buChar char="•"/>
                      </a:pPr>
                      <a:r>
                        <a:rPr kumimoji="1" lang="ja-JP" altLang="en-US" sz="1400" dirty="0" smtClean="0"/>
                        <a:t>文字列の正規表現を指定して、入力する文字列パターンを制限することができます。</a:t>
                      </a:r>
                      <a:endParaRPr kumimoji="1" lang="ja-JP" altLang="en-US" sz="1400" b="0" dirty="0" smtClean="0">
                        <a:solidFill>
                          <a:schemeClr val="tx1"/>
                        </a:solidFill>
                        <a:latin typeface="+mj-lt"/>
                      </a:endParaRPr>
                    </a:p>
                  </a:txBody>
                  <a:tcPr/>
                </a:tc>
                <a:extLst>
                  <a:ext uri="{0D108BD9-81ED-4DB2-BD59-A6C34878D82A}">
                    <a16:rowId xmlns:a16="http://schemas.microsoft.com/office/drawing/2014/main" val="965937730"/>
                  </a:ext>
                </a:extLst>
              </a:tr>
              <a:tr h="432000">
                <a:tc>
                  <a:txBody>
                    <a:bodyPr/>
                    <a:lstStyle/>
                    <a:p>
                      <a:r>
                        <a:rPr kumimoji="1" lang="ja-JP" altLang="en-US" sz="1400" dirty="0" smtClean="0"/>
                        <a:t>初期値</a:t>
                      </a:r>
                      <a:endParaRPr kumimoji="1" lang="ja-JP" altLang="en-US" sz="1400" b="1" dirty="0">
                        <a:solidFill>
                          <a:schemeClr val="bg1"/>
                        </a:solidFill>
                        <a:latin typeface="+mj-lt"/>
                      </a:endParaRPr>
                    </a:p>
                  </a:txBody>
                  <a:tcPr/>
                </a:tc>
                <a:tc>
                  <a:txBody>
                    <a:bodyPr/>
                    <a:lstStyle/>
                    <a:p>
                      <a:pPr marL="171450" indent="-171450">
                        <a:buFont typeface="Arial" panose="020B0604020202020204" pitchFamily="34" charset="0"/>
                        <a:buChar char="•"/>
                      </a:pPr>
                      <a:r>
                        <a:rPr kumimoji="1" lang="ja-JP" altLang="en-US" sz="1400" dirty="0" smtClean="0"/>
                        <a:t>初期値を指定した場合、作成後のメニューで登録する際にあらかじめ入力欄に入力された状態となります。</a:t>
                      </a:r>
                      <a:endParaRPr kumimoji="1" lang="en-US" altLang="ja-JP" sz="1400" b="0" dirty="0" smtClean="0">
                        <a:solidFill>
                          <a:schemeClr val="tx1"/>
                        </a:solidFill>
                        <a:latin typeface="+mj-lt"/>
                      </a:endParaRPr>
                    </a:p>
                  </a:txBody>
                  <a:tcPr/>
                </a:tc>
                <a:extLst>
                  <a:ext uri="{0D108BD9-81ED-4DB2-BD59-A6C34878D82A}">
                    <a16:rowId xmlns:a16="http://schemas.microsoft.com/office/drawing/2014/main" val="843055100"/>
                  </a:ext>
                </a:extLst>
              </a:tr>
              <a:tr h="432000">
                <a:tc>
                  <a:txBody>
                    <a:bodyPr/>
                    <a:lstStyle/>
                    <a:p>
                      <a:r>
                        <a:rPr kumimoji="1" lang="ja-JP" altLang="en-US" sz="1400" dirty="0" smtClean="0"/>
                        <a:t>必須</a:t>
                      </a:r>
                      <a:endParaRPr kumimoji="1" lang="ja-JP" altLang="en-US" sz="1400" b="1" dirty="0">
                        <a:solidFill>
                          <a:schemeClr val="bg1"/>
                        </a:solidFill>
                        <a:latin typeface="+mj-lt"/>
                      </a:endParaRPr>
                    </a:p>
                  </a:txBody>
                  <a:tcPr/>
                </a:tc>
                <a:tc>
                  <a:txBody>
                    <a:bodyPr/>
                    <a:lstStyle/>
                    <a:p>
                      <a:pPr marL="171450" indent="-171450">
                        <a:buFont typeface="Arial" panose="020B0604020202020204" pitchFamily="34" charset="0"/>
                        <a:buChar char="•"/>
                      </a:pPr>
                      <a:r>
                        <a:rPr kumimoji="1" lang="ja-JP" altLang="en-US" sz="1400" dirty="0" smtClean="0"/>
                        <a:t>チェックを入れた場合、この項目を入力必須とします。</a:t>
                      </a:r>
                      <a:endParaRPr kumimoji="1" lang="en-US" altLang="ja-JP" sz="1400" dirty="0" smtClean="0"/>
                    </a:p>
                  </a:txBody>
                  <a:tcPr/>
                </a:tc>
                <a:extLst>
                  <a:ext uri="{0D108BD9-81ED-4DB2-BD59-A6C34878D82A}">
                    <a16:rowId xmlns:a16="http://schemas.microsoft.com/office/drawing/2014/main" val="2736560998"/>
                  </a:ext>
                </a:extLst>
              </a:tr>
              <a:tr h="764588">
                <a:tc>
                  <a:txBody>
                    <a:bodyPr/>
                    <a:lstStyle/>
                    <a:p>
                      <a:r>
                        <a:rPr kumimoji="1" lang="ja-JP" altLang="en-US" sz="1400" dirty="0" smtClean="0"/>
                        <a:t>一意制約</a:t>
                      </a:r>
                      <a:endParaRPr kumimoji="1" lang="ja-JP" altLang="en-US" sz="1400" b="1" dirty="0">
                        <a:solidFill>
                          <a:schemeClr val="bg1"/>
                        </a:solidFill>
                        <a:latin typeface="+mj-lt"/>
                      </a:endParaRPr>
                    </a:p>
                  </a:txBody>
                  <a:tcPr/>
                </a:tc>
                <a:tc>
                  <a:txBody>
                    <a:bodyPr/>
                    <a:lstStyle/>
                    <a:p>
                      <a:pPr marL="171450" indent="-171450">
                        <a:buFont typeface="Arial" panose="020B0604020202020204" pitchFamily="34" charset="0"/>
                        <a:buChar char="•"/>
                      </a:pPr>
                      <a:r>
                        <a:rPr kumimoji="1" lang="ja-JP" altLang="en-US" sz="1400" kern="1200" dirty="0" smtClean="0">
                          <a:effectLst/>
                        </a:rPr>
                        <a:t>チェックを入れた場合、入力した文字列がこの項目に</a:t>
                      </a:r>
                      <a:r>
                        <a:rPr kumimoji="1" lang="en-US" altLang="ja-JP" sz="1400" kern="1200" dirty="0" smtClean="0">
                          <a:effectLst/>
                        </a:rPr>
                        <a:t/>
                      </a:r>
                      <a:br>
                        <a:rPr kumimoji="1" lang="en-US" altLang="ja-JP" sz="1400" kern="1200" dirty="0" smtClean="0">
                          <a:effectLst/>
                        </a:rPr>
                      </a:br>
                      <a:r>
                        <a:rPr kumimoji="1" lang="ja-JP" altLang="en-US" sz="1400" kern="1200" dirty="0" smtClean="0">
                          <a:effectLst/>
                        </a:rPr>
                        <a:t>おいて一意となります。</a:t>
                      </a:r>
                      <a:endParaRPr kumimoji="1" lang="en-US" altLang="ja-JP" sz="1400" kern="1200" dirty="0" smtClean="0">
                        <a:effectLst/>
                      </a:endParaRPr>
                    </a:p>
                    <a:p>
                      <a:pPr marL="171450" indent="-171450">
                        <a:buFont typeface="Arial" panose="020B0604020202020204" pitchFamily="34" charset="0"/>
                        <a:buChar char="•"/>
                      </a:pPr>
                      <a:r>
                        <a:rPr kumimoji="1" lang="ja-JP" altLang="en-US" sz="1400" kern="1200" dirty="0" smtClean="0">
                          <a:effectLst/>
                        </a:rPr>
                        <a:t>複数項目での一意制約（</a:t>
                      </a:r>
                      <a:r>
                        <a:rPr kumimoji="1" lang="en-US" altLang="ja-JP" sz="1400" kern="1200" dirty="0" smtClean="0">
                          <a:effectLst/>
                        </a:rPr>
                        <a:t>※</a:t>
                      </a:r>
                      <a:r>
                        <a:rPr kumimoji="1" lang="ja-JP" altLang="en-US" sz="1400" kern="1200" dirty="0" smtClean="0">
                          <a:effectLst/>
                        </a:rPr>
                        <a:t>）を指定することも可能です。</a:t>
                      </a:r>
                      <a:endParaRPr kumimoji="1" lang="en-US" altLang="ja-JP" sz="1400" kern="1200" dirty="0" smtClean="0">
                        <a:effectLst/>
                      </a:endParaRPr>
                    </a:p>
                  </a:txBody>
                  <a:tcPr/>
                </a:tc>
                <a:extLst>
                  <a:ext uri="{0D108BD9-81ED-4DB2-BD59-A6C34878D82A}">
                    <a16:rowId xmlns:a16="http://schemas.microsoft.com/office/drawing/2014/main" val="42448200"/>
                  </a:ext>
                </a:extLst>
              </a:tr>
            </a:tbl>
          </a:graphicData>
        </a:graphic>
      </p:graphicFrame>
      <p:pic>
        <p:nvPicPr>
          <p:cNvPr id="12" name="図 11"/>
          <p:cNvPicPr>
            <a:picLocks noChangeAspect="1"/>
          </p:cNvPicPr>
          <p:nvPr/>
        </p:nvPicPr>
        <p:blipFill>
          <a:blip r:embed="rId2"/>
          <a:stretch>
            <a:fillRect/>
          </a:stretch>
        </p:blipFill>
        <p:spPr>
          <a:xfrm>
            <a:off x="183962" y="1763862"/>
            <a:ext cx="2488854" cy="3726765"/>
          </a:xfrm>
          <a:prstGeom prst="rect">
            <a:avLst/>
          </a:prstGeom>
        </p:spPr>
      </p:pic>
      <p:grpSp>
        <p:nvGrpSpPr>
          <p:cNvPr id="10" name="グループ化 9"/>
          <p:cNvGrpSpPr/>
          <p:nvPr/>
        </p:nvGrpSpPr>
        <p:grpSpPr>
          <a:xfrm>
            <a:off x="971600" y="4867843"/>
            <a:ext cx="2952328" cy="1549411"/>
            <a:chOff x="4116550" y="4188181"/>
            <a:chExt cx="3193167" cy="1831253"/>
          </a:xfrm>
        </p:grpSpPr>
        <p:sp>
          <p:nvSpPr>
            <p:cNvPr id="23" name="角丸四角形吹き出し 22"/>
            <p:cNvSpPr/>
            <p:nvPr/>
          </p:nvSpPr>
          <p:spPr bwMode="auto">
            <a:xfrm flipH="1" flipV="1">
              <a:off x="4116550" y="4188181"/>
              <a:ext cx="3193167" cy="1831253"/>
            </a:xfrm>
            <a:prstGeom prst="wedgeRoundRectCallout">
              <a:avLst>
                <a:gd name="adj1" fmla="val -35434"/>
                <a:gd name="adj2" fmla="val 68973"/>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正方形/長方形 23"/>
            <p:cNvSpPr/>
            <p:nvPr/>
          </p:nvSpPr>
          <p:spPr>
            <a:xfrm>
              <a:off x="4218477" y="4223989"/>
              <a:ext cx="2989312" cy="1759634"/>
            </a:xfrm>
            <a:prstGeom prst="rect">
              <a:avLst/>
            </a:prstGeom>
          </p:spPr>
          <p:txBody>
            <a:bodyPr wrap="square">
              <a:spAutoFit/>
            </a:bodyPr>
            <a:lstStyle/>
            <a:p>
              <a:pPr>
                <a:lnSpc>
                  <a:spcPct val="150000"/>
                </a:lnSpc>
              </a:pPr>
              <a:r>
                <a:rPr lang="en-US" altLang="zh-TW" sz="1200" b="1" dirty="0">
                  <a:solidFill>
                    <a:srgbClr val="FF0000"/>
                  </a:solidFill>
                </a:rPr>
                <a:t>※ </a:t>
              </a:r>
              <a:r>
                <a:rPr lang="zh-TW" altLang="en-US" sz="1200" b="1" dirty="0">
                  <a:solidFill>
                    <a:srgbClr val="FF0000"/>
                  </a:solidFill>
                </a:rPr>
                <a:t>一意制約</a:t>
              </a:r>
              <a:r>
                <a:rPr lang="en-US" altLang="zh-TW" sz="1200" b="1" dirty="0">
                  <a:solidFill>
                    <a:srgbClr val="FF0000"/>
                  </a:solidFill>
                </a:rPr>
                <a:t>(</a:t>
              </a:r>
              <a:r>
                <a:rPr lang="zh-TW" altLang="en-US" sz="1200" b="1" dirty="0">
                  <a:solidFill>
                    <a:srgbClr val="FF0000"/>
                  </a:solidFill>
                </a:rPr>
                <a:t>複数項目）</a:t>
              </a:r>
            </a:p>
            <a:p>
              <a:pPr marL="171450" lvl="0" indent="-171450">
                <a:buFont typeface="Arial" panose="020B0604020202020204" pitchFamily="34" charset="0"/>
                <a:buChar char="•"/>
                <a:defRPr/>
              </a:pPr>
              <a:r>
                <a:rPr lang="ja-JP" altLang="en-US" sz="1100" dirty="0">
                  <a:solidFill>
                    <a:srgbClr val="FF0000"/>
                  </a:solidFill>
                </a:rPr>
                <a:t>作成したメニューにデータを登録する際に、指定した複数の項目で同じレコードの組み合わせが登録できないように制御する機能です</a:t>
              </a:r>
              <a:r>
                <a:rPr lang="ja-JP" altLang="en-US" sz="1100" dirty="0" smtClean="0">
                  <a:solidFill>
                    <a:srgbClr val="FF0000"/>
                  </a:solidFill>
                </a:rPr>
                <a:t>。</a:t>
              </a:r>
              <a:endParaRPr lang="en-US" altLang="ja-JP" sz="1100" dirty="0" smtClean="0">
                <a:solidFill>
                  <a:srgbClr val="FF0000"/>
                </a:solidFill>
              </a:endParaRPr>
            </a:p>
            <a:p>
              <a:pPr marL="171450" lvl="0" indent="-171450">
                <a:buFont typeface="Arial" panose="020B0604020202020204" pitchFamily="34" charset="0"/>
                <a:buChar char="•"/>
                <a:defRPr/>
              </a:pPr>
              <a:r>
                <a:rPr lang="ja-JP" altLang="en-US" sz="1100" dirty="0" smtClean="0">
                  <a:solidFill>
                    <a:srgbClr val="FF0000"/>
                  </a:solidFill>
                </a:rPr>
                <a:t>詳細</a:t>
              </a:r>
              <a:r>
                <a:rPr lang="ja-JP" altLang="en-US" sz="1100" dirty="0">
                  <a:solidFill>
                    <a:srgbClr val="FF0000"/>
                  </a:solidFill>
                </a:rPr>
                <a:t>は</a:t>
              </a:r>
              <a:r>
                <a:rPr lang="ja-JP" altLang="en-US" sz="1100" dirty="0">
                  <a:solidFill>
                    <a:srgbClr val="FF0000"/>
                  </a:solidFill>
                  <a:hlinkClick r:id="rId3"/>
                </a:rPr>
                <a:t>利用手順マニュアル</a:t>
              </a:r>
              <a:r>
                <a:rPr lang="en-US" altLang="ja-JP" sz="1100" dirty="0">
                  <a:solidFill>
                    <a:srgbClr val="FF0000"/>
                  </a:solidFill>
                  <a:hlinkClick r:id="rId3"/>
                </a:rPr>
                <a:t>_</a:t>
              </a:r>
              <a:r>
                <a:rPr lang="ja-JP" altLang="en-US" sz="1100" dirty="0">
                  <a:solidFill>
                    <a:srgbClr val="FF0000"/>
                  </a:solidFill>
                  <a:hlinkClick r:id="rId3"/>
                </a:rPr>
                <a:t>メニュー作成機能</a:t>
              </a:r>
              <a:r>
                <a:rPr lang="ja-JP" altLang="en-US" sz="1100" dirty="0">
                  <a:solidFill>
                    <a:srgbClr val="FF0000"/>
                  </a:solidFill>
                </a:rPr>
                <a:t>の</a:t>
              </a:r>
              <a:r>
                <a:rPr lang="en-US" altLang="ja-JP" sz="1100" dirty="0">
                  <a:solidFill>
                    <a:srgbClr val="FF0000"/>
                  </a:solidFill>
                </a:rPr>
                <a:t>『</a:t>
              </a:r>
              <a:r>
                <a:rPr lang="ja-JP" altLang="en-US" sz="1100" dirty="0">
                  <a:solidFill>
                    <a:srgbClr val="FF0000"/>
                  </a:solidFill>
                </a:rPr>
                <a:t> </a:t>
              </a:r>
              <a:r>
                <a:rPr lang="en-US" altLang="ja-JP" sz="1100" dirty="0">
                  <a:solidFill>
                    <a:srgbClr val="FF0000"/>
                  </a:solidFill>
                </a:rPr>
                <a:t>5.2 (B) </a:t>
              </a:r>
              <a:r>
                <a:rPr lang="ja-JP" altLang="en-US" sz="1100" dirty="0">
                  <a:solidFill>
                    <a:srgbClr val="FF0000"/>
                  </a:solidFill>
                </a:rPr>
                <a:t>「メニュー作成情報」タブ </a:t>
              </a:r>
              <a:r>
                <a:rPr lang="en-US" altLang="ja-JP" sz="1100" dirty="0">
                  <a:solidFill>
                    <a:srgbClr val="FF0000"/>
                  </a:solidFill>
                </a:rPr>
                <a:t>』</a:t>
              </a:r>
              <a:r>
                <a:rPr lang="ja-JP" altLang="en-US" sz="1100" dirty="0">
                  <a:solidFill>
                    <a:srgbClr val="FF0000"/>
                  </a:solidFill>
                </a:rPr>
                <a:t>参照。</a:t>
              </a:r>
              <a:endParaRPr lang="en-US" altLang="ja-JP" sz="1100" dirty="0">
                <a:solidFill>
                  <a:srgbClr val="FF0000"/>
                </a:solidFill>
              </a:endParaRPr>
            </a:p>
          </p:txBody>
        </p:sp>
      </p:grpSp>
      <p:sp>
        <p:nvSpPr>
          <p:cNvPr id="13" name="テキスト ボックス 12"/>
          <p:cNvSpPr txBox="1"/>
          <p:nvPr/>
        </p:nvSpPr>
        <p:spPr>
          <a:xfrm>
            <a:off x="247376" y="2547986"/>
            <a:ext cx="2254866" cy="1535896"/>
          </a:xfrm>
          <a:prstGeom prst="rect">
            <a:avLst/>
          </a:prstGeom>
          <a:noFill/>
          <a:ln w="28575">
            <a:solidFill>
              <a:srgbClr val="FF0000"/>
            </a:solidFill>
          </a:ln>
        </p:spPr>
        <p:txBody>
          <a:bodyPr wrap="square" rtlCol="0">
            <a:spAutoFit/>
          </a:bodyPr>
          <a:lstStyle/>
          <a:p>
            <a:endParaRPr kumimoji="1" lang="ja-JP" altLang="en-US" dirty="0"/>
          </a:p>
        </p:txBody>
      </p:sp>
      <p:sp>
        <p:nvSpPr>
          <p:cNvPr id="30" name="テキスト ボックス 29"/>
          <p:cNvSpPr txBox="1"/>
          <p:nvPr/>
        </p:nvSpPr>
        <p:spPr>
          <a:xfrm>
            <a:off x="130160" y="857106"/>
            <a:ext cx="8882705" cy="688256"/>
          </a:xfrm>
          <a:prstGeom prst="rect">
            <a:avLst/>
          </a:prstGeom>
          <a:solidFill>
            <a:srgbClr val="002B62"/>
          </a:solidFill>
          <a:ln w="38100">
            <a:noFill/>
          </a:ln>
        </p:spPr>
        <p:txBody>
          <a:bodyPr wrap="square" lIns="72000" tIns="36000" rIns="72000" bIns="36000" rtlCol="0" anchor="ctr" anchorCtr="0">
            <a:spAutoFit/>
          </a:bodyPr>
          <a:lstStyle/>
          <a:p>
            <a:r>
              <a:rPr lang="ja-JP" altLang="en-US" sz="2000" b="1" dirty="0">
                <a:solidFill>
                  <a:schemeClr val="bg1"/>
                </a:solidFill>
              </a:rPr>
              <a:t>パラメータシート・データシートの項目作成では、以下の機能が利用できます</a:t>
            </a:r>
            <a:r>
              <a:rPr lang="ja-JP" altLang="en-US" sz="2000" b="1" dirty="0" smtClean="0">
                <a:solidFill>
                  <a:schemeClr val="bg1"/>
                </a:solidFill>
              </a:rPr>
              <a:t>。</a:t>
            </a:r>
            <a:endParaRPr lang="ja-JP" altLang="en-US" sz="2000" b="1" dirty="0">
              <a:solidFill>
                <a:schemeClr val="bg1"/>
              </a:solidFill>
            </a:endParaRPr>
          </a:p>
        </p:txBody>
      </p:sp>
      <p:sp>
        <p:nvSpPr>
          <p:cNvPr id="31" name="コンテンツ プレースホルダー 2"/>
          <p:cNvSpPr txBox="1">
            <a:spLocks/>
          </p:cNvSpPr>
          <p:nvPr/>
        </p:nvSpPr>
        <p:spPr bwMode="gray">
          <a:xfrm>
            <a:off x="2272023" y="6274588"/>
            <a:ext cx="6871902" cy="315632"/>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lgn="r">
              <a:buNone/>
            </a:pPr>
            <a:r>
              <a:rPr lang="en-US" altLang="ja-JP" sz="1200" kern="0" dirty="0" smtClean="0"/>
              <a:t>※</a:t>
            </a:r>
            <a:r>
              <a:rPr lang="ja-JP" altLang="en-US" sz="1200" kern="0" dirty="0" smtClean="0"/>
              <a:t> 詳細は</a:t>
            </a:r>
            <a:r>
              <a:rPr lang="ja-JP" altLang="en-US" sz="1200" kern="0" dirty="0" smtClean="0">
                <a:hlinkClick r:id="rId3"/>
              </a:rPr>
              <a:t>「</a:t>
            </a:r>
            <a:r>
              <a:rPr lang="en-US" altLang="ja-JP" sz="1200" kern="0" dirty="0">
                <a:hlinkClick r:id="rId3"/>
              </a:rPr>
              <a:t>Exastro-ITA_</a:t>
            </a:r>
            <a:r>
              <a:rPr lang="ja-JP" altLang="en-US" sz="1200" kern="0" dirty="0">
                <a:hlinkClick r:id="rId3"/>
              </a:rPr>
              <a:t>利用手順マニュアル</a:t>
            </a:r>
            <a:r>
              <a:rPr lang="en-US" altLang="ja-JP" sz="1200" kern="0" dirty="0" smtClean="0">
                <a:hlinkClick r:id="rId3"/>
              </a:rPr>
              <a:t>_</a:t>
            </a:r>
            <a:r>
              <a:rPr lang="ja-JP" altLang="en-US" sz="1200" kern="0" dirty="0" smtClean="0">
                <a:hlinkClick r:id="rId3"/>
              </a:rPr>
              <a:t>メニュー作成機能」</a:t>
            </a:r>
            <a:r>
              <a:rPr lang="ja-JP" altLang="en-US" sz="1200" kern="0" dirty="0" smtClean="0"/>
              <a:t>を参照</a:t>
            </a:r>
            <a:endParaRPr lang="en-US" altLang="ja-JP" sz="1600" kern="0" dirty="0" smtClean="0"/>
          </a:p>
          <a:p>
            <a:pPr algn="r">
              <a:buFont typeface="Wingdings" panose="05000000000000000000" pitchFamily="2" charset="2"/>
              <a:buChar char="l"/>
            </a:pPr>
            <a:endParaRPr lang="en-US" altLang="ja-JP" kern="0" dirty="0"/>
          </a:p>
          <a:p>
            <a:pPr algn="r">
              <a:buFont typeface="Wingdings" panose="05000000000000000000" pitchFamily="2" charset="2"/>
              <a:buChar char="l"/>
            </a:pPr>
            <a:endParaRPr lang="ja-JP" altLang="en-US" sz="1800" kern="0" dirty="0"/>
          </a:p>
          <a:p>
            <a:pPr algn="r">
              <a:buFont typeface="Wingdings" panose="05000000000000000000" pitchFamily="2" charset="2"/>
              <a:buChar char="l"/>
            </a:pPr>
            <a:endParaRPr lang="en-US" altLang="ja-JP" sz="1800" kern="0" dirty="0" smtClean="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smtClean="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smtClean="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smtClean="0"/>
          </a:p>
          <a:p>
            <a:pPr algn="r">
              <a:buFont typeface="Wingdings" panose="05000000000000000000" pitchFamily="2" charset="2"/>
              <a:buChar char="l"/>
            </a:pPr>
            <a:endParaRPr lang="en-US" altLang="ja-JP" sz="1800" kern="0" dirty="0"/>
          </a:p>
        </p:txBody>
      </p:sp>
    </p:spTree>
    <p:extLst>
      <p:ext uri="{BB962C8B-B14F-4D97-AF65-F5344CB8AC3E}">
        <p14:creationId xmlns:p14="http://schemas.microsoft.com/office/powerpoint/2010/main" val="10910024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3.11.1 </a:t>
            </a:r>
            <a:r>
              <a:rPr lang="ja-JP" altLang="en-US" dirty="0" smtClean="0">
                <a:latin typeface="+mn-ea"/>
              </a:rPr>
              <a:t>入力方式：</a:t>
            </a:r>
            <a:r>
              <a:rPr lang="ja-JP" altLang="en-US" dirty="0"/>
              <a:t>文字列</a:t>
            </a:r>
            <a:endParaRPr lang="ja-JP" altLang="en-US" dirty="0">
              <a:latin typeface="+mn-ea"/>
            </a:endParaRPr>
          </a:p>
        </p:txBody>
      </p:sp>
      <p:sp>
        <p:nvSpPr>
          <p:cNvPr id="33" name="テキスト ボックス 32"/>
          <p:cNvSpPr txBox="1"/>
          <p:nvPr/>
        </p:nvSpPr>
        <p:spPr>
          <a:xfrm>
            <a:off x="135099" y="769995"/>
            <a:ext cx="8882705" cy="688256"/>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smtClean="0">
                <a:solidFill>
                  <a:schemeClr val="bg1"/>
                </a:solidFill>
              </a:rPr>
              <a:t>「</a:t>
            </a:r>
            <a:r>
              <a:rPr lang="ja-JP" altLang="en-US" sz="2000" b="1" dirty="0">
                <a:solidFill>
                  <a:schemeClr val="bg1"/>
                </a:solidFill>
              </a:rPr>
              <a:t>文字列（単一行</a:t>
            </a:r>
            <a:r>
              <a:rPr lang="en-US" altLang="ja-JP" sz="2000" b="1" dirty="0">
                <a:solidFill>
                  <a:schemeClr val="bg1"/>
                </a:solidFill>
              </a:rPr>
              <a:t>/</a:t>
            </a:r>
            <a:r>
              <a:rPr lang="ja-JP" altLang="en-US" sz="2000" b="1" dirty="0">
                <a:solidFill>
                  <a:schemeClr val="bg1"/>
                </a:solidFill>
              </a:rPr>
              <a:t>複数行）」を選択した場合、値の入力欄に文字列が登録できるようになります</a:t>
            </a:r>
            <a:r>
              <a:rPr lang="ja-JP" altLang="en-US" sz="2000" b="1" dirty="0" smtClean="0">
                <a:solidFill>
                  <a:schemeClr val="bg1"/>
                </a:solidFill>
              </a:rPr>
              <a:t>。</a:t>
            </a:r>
            <a:endParaRPr lang="ja-JP" altLang="en-US" sz="2000" b="1" dirty="0">
              <a:solidFill>
                <a:schemeClr val="bg1"/>
              </a:solidFill>
            </a:endParaRPr>
          </a:p>
        </p:txBody>
      </p:sp>
      <p:sp>
        <p:nvSpPr>
          <p:cNvPr id="66" name="正方形/長方形 65"/>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テキスト ボックス 67"/>
          <p:cNvSpPr txBox="1"/>
          <p:nvPr/>
        </p:nvSpPr>
        <p:spPr>
          <a:xfrm>
            <a:off x="380315" y="2492896"/>
            <a:ext cx="3615621" cy="584775"/>
          </a:xfrm>
          <a:prstGeom prst="rect">
            <a:avLst/>
          </a:prstGeom>
          <a:noFill/>
        </p:spPr>
        <p:txBody>
          <a:bodyPr wrap="square" rtlCol="0">
            <a:spAutoFit/>
          </a:bodyPr>
          <a:lstStyle/>
          <a:p>
            <a:r>
              <a:rPr lang="ja-JP" altLang="en-US" sz="1600" b="1" dirty="0">
                <a:solidFill>
                  <a:srgbClr val="002060"/>
                </a:solidFill>
                <a:latin typeface="+mn-ea"/>
              </a:rPr>
              <a:t>「文字列（単一行</a:t>
            </a:r>
            <a:r>
              <a:rPr lang="en-US" altLang="ja-JP" sz="1600" b="1" dirty="0">
                <a:solidFill>
                  <a:srgbClr val="002060"/>
                </a:solidFill>
                <a:latin typeface="+mn-ea"/>
              </a:rPr>
              <a:t>/</a:t>
            </a:r>
            <a:r>
              <a:rPr lang="ja-JP" altLang="en-US" sz="1600" b="1" dirty="0">
                <a:solidFill>
                  <a:srgbClr val="002060"/>
                </a:solidFill>
                <a:latin typeface="+mn-ea"/>
              </a:rPr>
              <a:t>複数行）」</a:t>
            </a:r>
            <a:r>
              <a:rPr lang="ja-JP" altLang="en-US" sz="1600" b="1" dirty="0" smtClean="0">
                <a:solidFill>
                  <a:srgbClr val="002060"/>
                </a:solidFill>
                <a:latin typeface="+mn-ea"/>
              </a:rPr>
              <a:t>を選択</a:t>
            </a:r>
            <a:r>
              <a:rPr lang="ja-JP" altLang="en-US" sz="1600" b="1" dirty="0">
                <a:solidFill>
                  <a:srgbClr val="002060"/>
                </a:solidFill>
                <a:latin typeface="+mn-ea"/>
              </a:rPr>
              <a:t>します</a:t>
            </a:r>
            <a:r>
              <a:rPr lang="ja-JP" altLang="en-US" sz="1600" b="1" dirty="0" smtClean="0">
                <a:solidFill>
                  <a:srgbClr val="002060"/>
                </a:solidFill>
                <a:latin typeface="+mn-ea"/>
              </a:rPr>
              <a:t>。</a:t>
            </a:r>
            <a:endParaRPr lang="ja-JP" altLang="en-US" sz="1600" b="1" dirty="0">
              <a:solidFill>
                <a:srgbClr val="002060"/>
              </a:solidFill>
              <a:latin typeface="+mn-ea"/>
            </a:endParaRPr>
          </a:p>
        </p:txBody>
      </p:sp>
      <p:sp>
        <p:nvSpPr>
          <p:cNvPr id="71" name="正方形/長方形 70"/>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sp>
        <p:nvSpPr>
          <p:cNvPr id="82" name="ストライプ矢印 81"/>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4" name="正方形/長方形 83"/>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6" name="正方形/長方形 8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sp>
        <p:nvSpPr>
          <p:cNvPr id="19" name="テキスト ボックス 18"/>
          <p:cNvSpPr txBox="1"/>
          <p:nvPr/>
        </p:nvSpPr>
        <p:spPr>
          <a:xfrm>
            <a:off x="4996433" y="2492896"/>
            <a:ext cx="3848854" cy="338554"/>
          </a:xfrm>
          <a:prstGeom prst="rect">
            <a:avLst/>
          </a:prstGeom>
          <a:noFill/>
        </p:spPr>
        <p:txBody>
          <a:bodyPr wrap="square" rtlCol="0">
            <a:spAutoFit/>
          </a:bodyPr>
          <a:lstStyle/>
          <a:p>
            <a:r>
              <a:rPr lang="ja-JP" altLang="en-US" sz="1600" b="1" dirty="0">
                <a:solidFill>
                  <a:srgbClr val="002060"/>
                </a:solidFill>
                <a:latin typeface="+mn-ea"/>
              </a:rPr>
              <a:t>文字列を登録できます</a:t>
            </a:r>
            <a:r>
              <a:rPr lang="ja-JP" altLang="en-US" sz="1600" b="1" dirty="0" smtClean="0">
                <a:solidFill>
                  <a:srgbClr val="002060"/>
                </a:solidFill>
                <a:latin typeface="+mn-ea"/>
              </a:rPr>
              <a:t>。</a:t>
            </a:r>
            <a:endParaRPr lang="en-US" altLang="ja-JP" sz="1600" b="1" dirty="0">
              <a:solidFill>
                <a:srgbClr val="002060"/>
              </a:solidFill>
              <a:latin typeface="+mn-ea"/>
            </a:endParaRPr>
          </a:p>
        </p:txBody>
      </p:sp>
      <p:pic>
        <p:nvPicPr>
          <p:cNvPr id="5" name="図 4"/>
          <p:cNvPicPr>
            <a:picLocks noChangeAspect="1"/>
          </p:cNvPicPr>
          <p:nvPr/>
        </p:nvPicPr>
        <p:blipFill>
          <a:blip r:embed="rId2"/>
          <a:stretch>
            <a:fillRect/>
          </a:stretch>
        </p:blipFill>
        <p:spPr>
          <a:xfrm>
            <a:off x="1259632" y="3077671"/>
            <a:ext cx="1584000" cy="2466886"/>
          </a:xfrm>
          <a:prstGeom prst="rect">
            <a:avLst/>
          </a:prstGeom>
        </p:spPr>
      </p:pic>
      <p:pic>
        <p:nvPicPr>
          <p:cNvPr id="22" name="図 21"/>
          <p:cNvPicPr>
            <a:picLocks noChangeAspect="1"/>
          </p:cNvPicPr>
          <p:nvPr/>
        </p:nvPicPr>
        <p:blipFill>
          <a:blip r:embed="rId3"/>
          <a:stretch>
            <a:fillRect/>
          </a:stretch>
        </p:blipFill>
        <p:spPr>
          <a:xfrm>
            <a:off x="6264000" y="3645215"/>
            <a:ext cx="1286054" cy="1257475"/>
          </a:xfrm>
          <a:prstGeom prst="rect">
            <a:avLst/>
          </a:prstGeom>
          <a:ln>
            <a:solidFill>
              <a:schemeClr val="bg1">
                <a:lumMod val="85000"/>
              </a:schemeClr>
            </a:solidFill>
          </a:ln>
        </p:spPr>
      </p:pic>
      <p:sp>
        <p:nvSpPr>
          <p:cNvPr id="23" name="正方形/長方形 22"/>
          <p:cNvSpPr/>
          <p:nvPr/>
        </p:nvSpPr>
        <p:spPr bwMode="auto">
          <a:xfrm>
            <a:off x="6266405" y="4137996"/>
            <a:ext cx="1297481" cy="288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1824772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3.11.2 </a:t>
            </a:r>
            <a:r>
              <a:rPr lang="ja-JP" altLang="en-US" dirty="0" smtClean="0">
                <a:latin typeface="+mn-ea"/>
              </a:rPr>
              <a:t>入力方式：</a:t>
            </a:r>
            <a:r>
              <a:rPr lang="ja-JP" altLang="ja-JP" dirty="0" smtClean="0"/>
              <a:t>プルダウン</a:t>
            </a:r>
            <a:r>
              <a:rPr lang="ja-JP" altLang="en-US" dirty="0" smtClean="0"/>
              <a:t>選択（</a:t>
            </a:r>
            <a:r>
              <a:rPr lang="en-US" altLang="ja-JP" dirty="0" smtClean="0"/>
              <a:t>1/5</a:t>
            </a:r>
            <a:r>
              <a:rPr lang="ja-JP" altLang="en-US" dirty="0" smtClean="0"/>
              <a:t>）</a:t>
            </a:r>
            <a:endParaRPr lang="ja-JP" altLang="en-US" dirty="0">
              <a:latin typeface="+mn-ea"/>
            </a:endParaRPr>
          </a:p>
        </p:txBody>
      </p:sp>
      <p:sp>
        <p:nvSpPr>
          <p:cNvPr id="33" name="テキスト ボックス 32"/>
          <p:cNvSpPr txBox="1"/>
          <p:nvPr/>
        </p:nvSpPr>
        <p:spPr>
          <a:xfrm>
            <a:off x="135099" y="769995"/>
            <a:ext cx="8882705" cy="688256"/>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smtClean="0">
                <a:solidFill>
                  <a:schemeClr val="bg1"/>
                </a:solidFill>
              </a:rPr>
              <a:t>「プルダウン選択」を選択した</a:t>
            </a:r>
            <a:r>
              <a:rPr lang="ja-JP" altLang="en-US" sz="2000" b="1" dirty="0">
                <a:solidFill>
                  <a:schemeClr val="bg1"/>
                </a:solidFill>
              </a:rPr>
              <a:t>場合</a:t>
            </a:r>
            <a:r>
              <a:rPr lang="ja-JP" altLang="en-US" sz="2000" b="1" dirty="0" smtClean="0">
                <a:solidFill>
                  <a:schemeClr val="bg1"/>
                </a:solidFill>
              </a:rPr>
              <a:t>、値</a:t>
            </a:r>
            <a:r>
              <a:rPr lang="ja-JP" altLang="en-US" sz="2000" b="1" dirty="0">
                <a:solidFill>
                  <a:schemeClr val="bg1"/>
                </a:solidFill>
              </a:rPr>
              <a:t>の</a:t>
            </a:r>
            <a:r>
              <a:rPr lang="ja-JP" altLang="en-US" sz="2000" b="1" dirty="0" smtClean="0">
                <a:solidFill>
                  <a:schemeClr val="bg1"/>
                </a:solidFill>
              </a:rPr>
              <a:t>入力欄にプルダウンが表示</a:t>
            </a:r>
            <a:r>
              <a:rPr lang="ja-JP" altLang="en-US" sz="2000" b="1" dirty="0">
                <a:solidFill>
                  <a:schemeClr val="bg1"/>
                </a:solidFill>
              </a:rPr>
              <a:t>され</a:t>
            </a:r>
            <a:r>
              <a:rPr lang="ja-JP" altLang="en-US" sz="2000" b="1" dirty="0" smtClean="0">
                <a:solidFill>
                  <a:schemeClr val="bg1"/>
                </a:solidFill>
              </a:rPr>
              <a:t>、他のメニュー（参照元メニュー）に登録された値を参照できます。</a:t>
            </a:r>
            <a:endParaRPr lang="ja-JP" altLang="en-US" sz="2000" b="1" dirty="0">
              <a:solidFill>
                <a:schemeClr val="bg1"/>
              </a:solidFill>
              <a:effectLst/>
            </a:endParaRPr>
          </a:p>
        </p:txBody>
      </p:sp>
      <p:pic>
        <p:nvPicPr>
          <p:cNvPr id="7" name="図 6"/>
          <p:cNvPicPr>
            <a:picLocks noChangeAspect="1"/>
          </p:cNvPicPr>
          <p:nvPr/>
        </p:nvPicPr>
        <p:blipFill>
          <a:blip r:embed="rId2"/>
          <a:stretch>
            <a:fillRect/>
          </a:stretch>
        </p:blipFill>
        <p:spPr>
          <a:xfrm>
            <a:off x="5519552" y="3335150"/>
            <a:ext cx="2791189" cy="1780586"/>
          </a:xfrm>
          <a:prstGeom prst="rect">
            <a:avLst/>
          </a:prstGeom>
        </p:spPr>
      </p:pic>
      <p:sp>
        <p:nvSpPr>
          <p:cNvPr id="45" name="正方形/長方形 44"/>
          <p:cNvSpPr/>
          <p:nvPr/>
        </p:nvSpPr>
        <p:spPr bwMode="auto">
          <a:xfrm>
            <a:off x="6926692" y="4256461"/>
            <a:ext cx="576065" cy="85927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6" name="正方形/長方形 65"/>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テキスト ボックス 67"/>
          <p:cNvSpPr txBox="1"/>
          <p:nvPr/>
        </p:nvSpPr>
        <p:spPr>
          <a:xfrm>
            <a:off x="380315" y="2492896"/>
            <a:ext cx="3527365" cy="338554"/>
          </a:xfrm>
          <a:prstGeom prst="rect">
            <a:avLst/>
          </a:prstGeom>
          <a:noFill/>
        </p:spPr>
        <p:txBody>
          <a:bodyPr wrap="square" rtlCol="0">
            <a:spAutoFit/>
          </a:bodyPr>
          <a:lstStyle/>
          <a:p>
            <a:r>
              <a:rPr lang="ja-JP" altLang="en-US" sz="1600" b="1" dirty="0">
                <a:solidFill>
                  <a:srgbClr val="002060"/>
                </a:solidFill>
                <a:latin typeface="+mn-ea"/>
              </a:rPr>
              <a:t>「プルダウン選択」</a:t>
            </a:r>
            <a:r>
              <a:rPr lang="ja-JP" altLang="en-US" sz="1600" b="1" dirty="0" smtClean="0">
                <a:solidFill>
                  <a:srgbClr val="002060"/>
                </a:solidFill>
                <a:latin typeface="+mn-ea"/>
              </a:rPr>
              <a:t>を選択します。</a:t>
            </a:r>
            <a:endParaRPr lang="ja-JP" altLang="en-US" sz="1600" b="1" dirty="0">
              <a:solidFill>
                <a:srgbClr val="002060"/>
              </a:solidFill>
              <a:latin typeface="+mn-ea"/>
            </a:endParaRPr>
          </a:p>
        </p:txBody>
      </p:sp>
      <p:sp>
        <p:nvSpPr>
          <p:cNvPr id="71" name="正方形/長方形 70"/>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sp>
        <p:nvSpPr>
          <p:cNvPr id="82" name="ストライプ矢印 81"/>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4" name="正方形/長方形 83"/>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テキスト ボックス 84"/>
          <p:cNvSpPr txBox="1"/>
          <p:nvPr/>
        </p:nvSpPr>
        <p:spPr>
          <a:xfrm>
            <a:off x="4996433" y="2492896"/>
            <a:ext cx="3848854" cy="584775"/>
          </a:xfrm>
          <a:prstGeom prst="rect">
            <a:avLst/>
          </a:prstGeom>
          <a:noFill/>
        </p:spPr>
        <p:txBody>
          <a:bodyPr wrap="square" rtlCol="0">
            <a:spAutoFit/>
          </a:bodyPr>
          <a:lstStyle/>
          <a:p>
            <a:r>
              <a:rPr lang="ja-JP" altLang="en-US" sz="1600" b="1" dirty="0">
                <a:solidFill>
                  <a:srgbClr val="002060"/>
                </a:solidFill>
                <a:latin typeface="+mn-ea"/>
              </a:rPr>
              <a:t>プルダウンが表示され</a:t>
            </a:r>
            <a:r>
              <a:rPr lang="ja-JP" altLang="en-US" sz="1600" b="1" dirty="0" smtClean="0">
                <a:solidFill>
                  <a:srgbClr val="002060"/>
                </a:solidFill>
                <a:latin typeface="+mn-ea"/>
              </a:rPr>
              <a:t>、参照元メニューに登録された値を参照できます。</a:t>
            </a:r>
            <a:endParaRPr lang="en-US" altLang="ja-JP" sz="1600" b="1" dirty="0">
              <a:solidFill>
                <a:srgbClr val="002060"/>
              </a:solidFill>
              <a:latin typeface="+mn-ea"/>
            </a:endParaRPr>
          </a:p>
        </p:txBody>
      </p:sp>
      <p:sp>
        <p:nvSpPr>
          <p:cNvPr id="86" name="正方形/長方形 8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sp>
        <p:nvSpPr>
          <p:cNvPr id="88" name="角丸四角形吹き出し 87"/>
          <p:cNvSpPr/>
          <p:nvPr/>
        </p:nvSpPr>
        <p:spPr bwMode="auto">
          <a:xfrm flipH="1" flipV="1">
            <a:off x="5182749" y="5311606"/>
            <a:ext cx="2657008" cy="801842"/>
          </a:xfrm>
          <a:prstGeom prst="wedgeRoundRectCallout">
            <a:avLst>
              <a:gd name="adj1" fmla="val -26518"/>
              <a:gd name="adj2" fmla="val 73038"/>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9" name="正方形/長方形 88"/>
          <p:cNvSpPr/>
          <p:nvPr/>
        </p:nvSpPr>
        <p:spPr>
          <a:xfrm>
            <a:off x="5254757" y="5409287"/>
            <a:ext cx="2585000" cy="646331"/>
          </a:xfrm>
          <a:prstGeom prst="rect">
            <a:avLst/>
          </a:prstGeom>
        </p:spPr>
        <p:txBody>
          <a:bodyPr wrap="square">
            <a:spAutoFit/>
          </a:bodyPr>
          <a:lstStyle/>
          <a:p>
            <a:r>
              <a:rPr lang="ja-JP" altLang="en-US" sz="1200" b="1" dirty="0">
                <a:solidFill>
                  <a:srgbClr val="FF0000"/>
                </a:solidFill>
              </a:rPr>
              <a:t>プルダウン選択を使用することで、作業シートへの入力ミスや表記ブレの防止になります。</a:t>
            </a:r>
          </a:p>
        </p:txBody>
      </p:sp>
      <p:pic>
        <p:nvPicPr>
          <p:cNvPr id="3" name="図 2"/>
          <p:cNvPicPr>
            <a:picLocks noChangeAspect="1"/>
          </p:cNvPicPr>
          <p:nvPr/>
        </p:nvPicPr>
        <p:blipFill>
          <a:blip r:embed="rId3"/>
          <a:stretch>
            <a:fillRect/>
          </a:stretch>
        </p:blipFill>
        <p:spPr>
          <a:xfrm>
            <a:off x="1259999" y="3060000"/>
            <a:ext cx="1603568" cy="2448000"/>
          </a:xfrm>
          <a:prstGeom prst="rect">
            <a:avLst/>
          </a:prstGeom>
        </p:spPr>
      </p:pic>
    </p:spTree>
    <p:extLst>
      <p:ext uri="{BB962C8B-B14F-4D97-AF65-F5344CB8AC3E}">
        <p14:creationId xmlns:p14="http://schemas.microsoft.com/office/powerpoint/2010/main" val="4158950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dirty="0"/>
              <a:t>1.1 </a:t>
            </a:r>
            <a:r>
              <a:rPr lang="ja-JP" altLang="en-US" dirty="0"/>
              <a:t>本書について</a:t>
            </a:r>
          </a:p>
        </p:txBody>
      </p:sp>
      <p:sp>
        <p:nvSpPr>
          <p:cNvPr id="7" name="コンテンツ プレースホルダー 5"/>
          <p:cNvSpPr txBox="1">
            <a:spLocks/>
          </p:cNvSpPr>
          <p:nvPr/>
        </p:nvSpPr>
        <p:spPr>
          <a:xfrm>
            <a:off x="141314" y="764704"/>
            <a:ext cx="8861372" cy="5531534"/>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r>
              <a:rPr lang="ja-JP" altLang="en-US" kern="0" dirty="0"/>
              <a:t>本書は</a:t>
            </a:r>
            <a:r>
              <a:rPr lang="en-US" altLang="ja-JP" kern="0" dirty="0"/>
              <a:t>Exastro IT Automation</a:t>
            </a:r>
            <a:r>
              <a:rPr lang="ja-JP" altLang="en-US" kern="0" dirty="0"/>
              <a:t>の概要説明、機能紹介を目的としております</a:t>
            </a:r>
            <a:r>
              <a:rPr lang="ja-JP" altLang="en-US" kern="0" dirty="0" smtClean="0"/>
              <a:t>。</a:t>
            </a:r>
            <a:endParaRPr lang="en-US" altLang="ja-JP" dirty="0" smtClean="0">
              <a:latin typeface="+mn-ea"/>
            </a:endParaRPr>
          </a:p>
          <a:p>
            <a:pPr lvl="1"/>
            <a:r>
              <a:rPr lang="ja-JP" altLang="en-US" dirty="0" smtClean="0">
                <a:latin typeface="+mn-ea"/>
              </a:rPr>
              <a:t>本書</a:t>
            </a:r>
            <a:r>
              <a:rPr lang="ja-JP" altLang="en-US" dirty="0">
                <a:latin typeface="+mn-ea"/>
              </a:rPr>
              <a:t>では</a:t>
            </a:r>
            <a:r>
              <a:rPr lang="ja-JP" altLang="en-US" dirty="0" smtClean="0">
                <a:latin typeface="+mn-ea"/>
              </a:rPr>
              <a:t>、</a:t>
            </a:r>
            <a:r>
              <a:rPr lang="ja-JP" altLang="en-US" b="1" kern="0" dirty="0" smtClean="0"/>
              <a:t>「ホストグループ管理」</a:t>
            </a:r>
            <a:r>
              <a:rPr lang="ja-JP" altLang="en-US" b="1" kern="0" dirty="0"/>
              <a:t>「メニュー作成</a:t>
            </a:r>
            <a:r>
              <a:rPr lang="ja-JP" altLang="en-US" b="1" kern="0" dirty="0" smtClean="0"/>
              <a:t>」</a:t>
            </a:r>
            <a:r>
              <a:rPr lang="ja-JP" altLang="en-US" kern="0" dirty="0" smtClean="0"/>
              <a:t>に</a:t>
            </a:r>
            <a:r>
              <a:rPr lang="ja-JP" altLang="en-US" kern="0" dirty="0"/>
              <a:t>ついて解説しています。</a:t>
            </a:r>
            <a:r>
              <a:rPr lang="en-US" altLang="ja-JP" kern="0" dirty="0"/>
              <a:t> </a:t>
            </a:r>
          </a:p>
          <a:p>
            <a:pPr lvl="1"/>
            <a:r>
              <a:rPr lang="ja-JP" altLang="en-US" b="1" kern="0" dirty="0" smtClean="0"/>
              <a:t>実習編</a:t>
            </a:r>
            <a:r>
              <a:rPr lang="ja-JP" altLang="en-US" kern="0" dirty="0" smtClean="0"/>
              <a:t>では</a:t>
            </a:r>
            <a:r>
              <a:rPr lang="en-US" altLang="ja-JP" kern="0" dirty="0" smtClean="0"/>
              <a:t>ITA</a:t>
            </a:r>
            <a:r>
              <a:rPr lang="ja-JP" altLang="en-US" kern="0" dirty="0" smtClean="0"/>
              <a:t>画面を用いて解説していますので合わせてご覧ください。</a:t>
            </a:r>
            <a:endParaRPr lang="en-US" altLang="ja-JP" kern="0" dirty="0" smtClean="0"/>
          </a:p>
          <a:p>
            <a:pPr lvl="1"/>
            <a:r>
              <a:rPr lang="ja-JP" altLang="en-US" kern="0" dirty="0" smtClean="0">
                <a:hlinkClick r:id="rId2"/>
              </a:rPr>
              <a:t>「ホストグループ管理」利用手順マニュアル</a:t>
            </a:r>
            <a:r>
              <a:rPr lang="ja-JP" altLang="en-US" kern="0" dirty="0" smtClean="0"/>
              <a:t>、</a:t>
            </a:r>
            <a:r>
              <a:rPr lang="ja-JP" altLang="en-US" kern="0" dirty="0" smtClean="0">
                <a:hlinkClick r:id="rId3"/>
              </a:rPr>
              <a:t>「メニュー作成」</a:t>
            </a:r>
            <a:r>
              <a:rPr lang="ja-JP" altLang="en-US" kern="0" dirty="0" smtClean="0">
                <a:latin typeface="+mn-ea"/>
                <a:hlinkClick r:id="rId3"/>
              </a:rPr>
              <a:t>利用手順マニュアル</a:t>
            </a:r>
            <a:r>
              <a:rPr lang="ja-JP" altLang="en-US" kern="0" dirty="0" smtClean="0">
                <a:latin typeface="+mn-ea"/>
              </a:rPr>
              <a:t>では各機能についてより詳細な仕様を掲載しています。</a:t>
            </a:r>
            <a:endParaRPr lang="en-US" altLang="ja-JP" dirty="0" smtClean="0">
              <a:latin typeface="+mn-ea"/>
            </a:endParaRPr>
          </a:p>
          <a:p>
            <a:pPr marL="180000" lvl="1" indent="0">
              <a:buNone/>
            </a:pPr>
            <a:endParaRPr lang="ja-JP" altLang="en-US" sz="2000" kern="0" dirty="0"/>
          </a:p>
        </p:txBody>
      </p:sp>
      <p:sp>
        <p:nvSpPr>
          <p:cNvPr id="10" name="コンテンツ プレースホルダー 5"/>
          <p:cNvSpPr txBox="1">
            <a:spLocks/>
          </p:cNvSpPr>
          <p:nvPr/>
        </p:nvSpPr>
        <p:spPr>
          <a:xfrm>
            <a:off x="4571513" y="867758"/>
            <a:ext cx="4303365" cy="5618734"/>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lvl="1" indent="0">
              <a:buNone/>
            </a:pPr>
            <a:endParaRPr lang="en-US" altLang="ja-JP" kern="0" smtClean="0"/>
          </a:p>
          <a:p>
            <a:pPr marL="180000" lvl="1" indent="0">
              <a:buNone/>
            </a:pPr>
            <a:endParaRPr lang="ja-JP" altLang="en-US" sz="2000" kern="0" dirty="0"/>
          </a:p>
        </p:txBody>
      </p:sp>
      <p:pic>
        <p:nvPicPr>
          <p:cNvPr id="5" name="図 4"/>
          <p:cNvPicPr>
            <a:picLocks noChangeAspect="1"/>
          </p:cNvPicPr>
          <p:nvPr/>
        </p:nvPicPr>
        <p:blipFill>
          <a:blip r:embed="rId4"/>
          <a:stretch>
            <a:fillRect/>
          </a:stretch>
        </p:blipFill>
        <p:spPr>
          <a:xfrm>
            <a:off x="1521192" y="2697387"/>
            <a:ext cx="6101617" cy="3646670"/>
          </a:xfrm>
          <a:prstGeom prst="rect">
            <a:avLst/>
          </a:prstGeom>
        </p:spPr>
      </p:pic>
      <p:sp>
        <p:nvSpPr>
          <p:cNvPr id="8" name="正方形/長方形 7"/>
          <p:cNvSpPr/>
          <p:nvPr/>
        </p:nvSpPr>
        <p:spPr bwMode="auto">
          <a:xfrm>
            <a:off x="6814659" y="3356992"/>
            <a:ext cx="709669" cy="936104"/>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正方形/長方形 11"/>
          <p:cNvSpPr/>
          <p:nvPr/>
        </p:nvSpPr>
        <p:spPr bwMode="auto">
          <a:xfrm>
            <a:off x="3563888" y="4365104"/>
            <a:ext cx="756000" cy="936104"/>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7071336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コンテンツ プレースホルダー 2"/>
          <p:cNvSpPr>
            <a:spLocks noGrp="1"/>
          </p:cNvSpPr>
          <p:nvPr>
            <p:ph sz="quarter" idx="10"/>
          </p:nvPr>
        </p:nvSpPr>
        <p:spPr>
          <a:xfrm>
            <a:off x="178537" y="815334"/>
            <a:ext cx="8784976" cy="5616476"/>
          </a:xfrm>
        </p:spPr>
        <p:txBody>
          <a:bodyPr>
            <a:normAutofit/>
          </a:bodyPr>
          <a:lstStyle/>
          <a:p>
            <a:pPr marL="0" indent="0">
              <a:buNone/>
            </a:pPr>
            <a:r>
              <a:rPr lang="ja-JP" altLang="en-US" sz="1600" b="1" dirty="0" smtClean="0">
                <a:solidFill>
                  <a:srgbClr val="002060"/>
                </a:solidFill>
              </a:rPr>
              <a:t>参照元メニューと参照先メニュー</a:t>
            </a:r>
            <a:endParaRPr lang="en-US" altLang="ja-JP" sz="1600" dirty="0" smtClean="0"/>
          </a:p>
          <a:p>
            <a:pPr>
              <a:buFont typeface="Wingdings" panose="05000000000000000000" pitchFamily="2" charset="2"/>
              <a:buChar char="l"/>
            </a:pPr>
            <a:r>
              <a:rPr lang="ja-JP" altLang="en-US" sz="1600" dirty="0" smtClean="0"/>
              <a:t>「プルダウン選択」では、参照元メニューに登録されたデータを参照先メニューが参照してプルダウン表示します。</a:t>
            </a:r>
            <a:endParaRPr lang="en-US" altLang="ja-JP" sz="1600" dirty="0" smtClean="0"/>
          </a:p>
          <a:p>
            <a:pPr>
              <a:buFont typeface="Wingdings" panose="05000000000000000000" pitchFamily="2" charset="2"/>
              <a:buChar char="l"/>
            </a:pPr>
            <a:r>
              <a:rPr lang="ja-JP" altLang="en-US" sz="1600" dirty="0" smtClean="0"/>
              <a:t>参照元メニューと対象項目は、参照先メニューの対象項目を作成する際「選択項目」欄で指定します。</a:t>
            </a:r>
            <a:endParaRPr lang="en-US" altLang="ja-JP" sz="1600" dirty="0" smtClean="0"/>
          </a:p>
          <a:p>
            <a:pPr>
              <a:buFont typeface="Wingdings" panose="05000000000000000000" pitchFamily="2" charset="2"/>
              <a:buChar char="l"/>
            </a:pPr>
            <a:endParaRPr kumimoji="1" lang="ja-JP" altLang="en-US" sz="1600" dirty="0"/>
          </a:p>
        </p:txBody>
      </p:sp>
      <p:sp>
        <p:nvSpPr>
          <p:cNvPr id="2" name="タイトル 1"/>
          <p:cNvSpPr>
            <a:spLocks noGrp="1"/>
          </p:cNvSpPr>
          <p:nvPr>
            <p:ph type="title"/>
          </p:nvPr>
        </p:nvSpPr>
        <p:spPr/>
        <p:txBody>
          <a:bodyPr/>
          <a:lstStyle/>
          <a:p>
            <a:r>
              <a:rPr lang="en-US" altLang="ja-JP" dirty="0" smtClean="0">
                <a:latin typeface="+mn-ea"/>
              </a:rPr>
              <a:t>3.11.2 </a:t>
            </a:r>
            <a:r>
              <a:rPr lang="ja-JP" altLang="en-US" dirty="0">
                <a:latin typeface="+mn-ea"/>
              </a:rPr>
              <a:t>入力方式：</a:t>
            </a:r>
            <a:r>
              <a:rPr lang="ja-JP" altLang="ja-JP" dirty="0"/>
              <a:t>プルダウン</a:t>
            </a:r>
            <a:r>
              <a:rPr lang="ja-JP" altLang="en-US" dirty="0"/>
              <a:t>選択</a:t>
            </a:r>
            <a:r>
              <a:rPr lang="ja-JP" altLang="en-US" dirty="0" smtClean="0"/>
              <a:t>（</a:t>
            </a:r>
            <a:r>
              <a:rPr lang="en-US" altLang="ja-JP" dirty="0" smtClean="0"/>
              <a:t>2/5</a:t>
            </a:r>
            <a:r>
              <a:rPr lang="ja-JP" altLang="en-US" dirty="0" smtClean="0"/>
              <a:t>）</a:t>
            </a:r>
            <a:endParaRPr kumimoji="1" lang="ja-JP" altLang="en-US" dirty="0"/>
          </a:p>
        </p:txBody>
      </p:sp>
      <p:sp>
        <p:nvSpPr>
          <p:cNvPr id="7" name="正方形/長方形 6"/>
          <p:cNvSpPr/>
          <p:nvPr/>
        </p:nvSpPr>
        <p:spPr bwMode="auto">
          <a:xfrm>
            <a:off x="180590" y="4588342"/>
            <a:ext cx="5541035" cy="1843467"/>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a:t>
            </a:r>
            <a:r>
              <a:rPr kumimoji="0" lang="ja-JP" altLang="en-US" sz="1200" kern="0" dirty="0" smtClean="0">
                <a:solidFill>
                  <a:srgbClr val="5B9BD5">
                    <a:lumMod val="75000"/>
                  </a:srgbClr>
                </a:solidFill>
                <a:ea typeface="メイリオ" panose="020B0604030504040204" pitchFamily="50" charset="-128"/>
              </a:rPr>
              <a:t>参照先メニュー</a:t>
            </a:r>
            <a:endParaRPr kumimoji="1" lang="ja-JP" altLang="en-US" sz="1200" dirty="0" smtClean="0">
              <a:solidFill>
                <a:srgbClr val="002060"/>
              </a:solidFill>
              <a:latin typeface="+mn-ea"/>
            </a:endParaRPr>
          </a:p>
        </p:txBody>
      </p:sp>
      <p:sp>
        <p:nvSpPr>
          <p:cNvPr id="8" name="正方形/長方形 7"/>
          <p:cNvSpPr/>
          <p:nvPr/>
        </p:nvSpPr>
        <p:spPr bwMode="auto">
          <a:xfrm>
            <a:off x="178534" y="2675779"/>
            <a:ext cx="5541035" cy="1822164"/>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endParaRPr kumimoji="1" lang="ja-JP" altLang="en-US" sz="1200" dirty="0" smtClean="0">
              <a:solidFill>
                <a:schemeClr val="accent3"/>
              </a:solidFill>
              <a:latin typeface="+mn-ea"/>
            </a:endParaRPr>
          </a:p>
        </p:txBody>
      </p:sp>
      <p:sp>
        <p:nvSpPr>
          <p:cNvPr id="43" name="テキスト ボックス 42"/>
          <p:cNvSpPr txBox="1"/>
          <p:nvPr/>
        </p:nvSpPr>
        <p:spPr>
          <a:xfrm>
            <a:off x="319873" y="3272560"/>
            <a:ext cx="2259333" cy="830997"/>
          </a:xfrm>
          <a:prstGeom prst="rect">
            <a:avLst/>
          </a:prstGeom>
          <a:noFill/>
        </p:spPr>
        <p:txBody>
          <a:bodyPr wrap="square" rtlCol="0">
            <a:spAutoFit/>
          </a:bodyPr>
          <a:lstStyle/>
          <a:p>
            <a:r>
              <a:rPr lang="ja-JP" altLang="en-US" sz="1600" b="1" dirty="0" smtClean="0">
                <a:solidFill>
                  <a:srgbClr val="FF0000"/>
                </a:solidFill>
                <a:latin typeface="+mn-ea"/>
              </a:rPr>
              <a:t>参照元メニューの項目＜</a:t>
            </a:r>
            <a:r>
              <a:rPr lang="en-US" altLang="ja-JP" sz="1600" b="1" dirty="0" smtClean="0">
                <a:solidFill>
                  <a:srgbClr val="FF0000"/>
                </a:solidFill>
                <a:latin typeface="+mn-ea"/>
              </a:rPr>
              <a:t>item</a:t>
            </a:r>
            <a:r>
              <a:rPr lang="ja-JP" altLang="en-US" sz="1600" b="1" dirty="0" smtClean="0">
                <a:solidFill>
                  <a:srgbClr val="FF0000"/>
                </a:solidFill>
                <a:latin typeface="+mn-ea"/>
              </a:rPr>
              <a:t>＞に登録された値が、</a:t>
            </a:r>
          </a:p>
        </p:txBody>
      </p:sp>
      <p:sp>
        <p:nvSpPr>
          <p:cNvPr id="52" name="テキスト ボックス 51"/>
          <p:cNvSpPr txBox="1"/>
          <p:nvPr/>
        </p:nvSpPr>
        <p:spPr>
          <a:xfrm>
            <a:off x="319873" y="5236708"/>
            <a:ext cx="2259333" cy="830997"/>
          </a:xfrm>
          <a:prstGeom prst="rect">
            <a:avLst/>
          </a:prstGeom>
          <a:noFill/>
        </p:spPr>
        <p:txBody>
          <a:bodyPr wrap="square" rtlCol="0">
            <a:spAutoFit/>
          </a:bodyPr>
          <a:lstStyle/>
          <a:p>
            <a:r>
              <a:rPr lang="ja-JP" altLang="en-US" sz="1600" b="1" dirty="0" smtClean="0">
                <a:solidFill>
                  <a:srgbClr val="FF0000"/>
                </a:solidFill>
                <a:latin typeface="+mn-ea"/>
              </a:rPr>
              <a:t>参照先メニュー</a:t>
            </a:r>
            <a:r>
              <a:rPr lang="ja-JP" altLang="en-US" sz="1600" b="1" dirty="0">
                <a:solidFill>
                  <a:srgbClr val="FF0000"/>
                </a:solidFill>
                <a:latin typeface="+mn-ea"/>
              </a:rPr>
              <a:t>の</a:t>
            </a:r>
            <a:r>
              <a:rPr lang="ja-JP" altLang="en-US" sz="1600" b="1" dirty="0" smtClean="0">
                <a:solidFill>
                  <a:srgbClr val="FF0000"/>
                </a:solidFill>
                <a:latin typeface="+mn-ea"/>
              </a:rPr>
              <a:t>項目＜商品名＞にプルダウンで表示されます。</a:t>
            </a:r>
          </a:p>
        </p:txBody>
      </p:sp>
      <p:sp>
        <p:nvSpPr>
          <p:cNvPr id="24" name="テキスト ボックス 23"/>
          <p:cNvSpPr txBox="1"/>
          <p:nvPr/>
        </p:nvSpPr>
        <p:spPr>
          <a:xfrm>
            <a:off x="178534" y="2368002"/>
            <a:ext cx="793066" cy="307777"/>
          </a:xfrm>
          <a:prstGeom prst="rect">
            <a:avLst/>
          </a:prstGeom>
          <a:noFill/>
          <a:ln w="38100">
            <a:noFill/>
          </a:ln>
        </p:spPr>
        <p:txBody>
          <a:bodyPr wrap="square" rtlCol="0">
            <a:spAutoFit/>
          </a:bodyPr>
          <a:lstStyle/>
          <a:p>
            <a:r>
              <a:rPr lang="ja-JP" altLang="en-US" sz="1400" b="1" dirty="0" smtClean="0">
                <a:solidFill>
                  <a:srgbClr val="002060"/>
                </a:solidFill>
              </a:rPr>
              <a:t>（例）</a:t>
            </a:r>
            <a:endParaRPr lang="en-US" altLang="ja-JP" sz="1400" b="1" dirty="0">
              <a:solidFill>
                <a:srgbClr val="002060"/>
              </a:solidFill>
            </a:endParaRPr>
          </a:p>
        </p:txBody>
      </p:sp>
      <p:pic>
        <p:nvPicPr>
          <p:cNvPr id="10" name="図 9"/>
          <p:cNvPicPr>
            <a:picLocks noChangeAspect="1"/>
          </p:cNvPicPr>
          <p:nvPr/>
        </p:nvPicPr>
        <p:blipFill>
          <a:blip r:embed="rId2"/>
          <a:stretch>
            <a:fillRect/>
          </a:stretch>
        </p:blipFill>
        <p:spPr>
          <a:xfrm>
            <a:off x="2746637" y="4999274"/>
            <a:ext cx="2788024" cy="1047302"/>
          </a:xfrm>
          <a:prstGeom prst="rect">
            <a:avLst/>
          </a:prstGeom>
        </p:spPr>
      </p:pic>
      <p:sp>
        <p:nvSpPr>
          <p:cNvPr id="77" name="角丸四角形吹き出し 76"/>
          <p:cNvSpPr/>
          <p:nvPr/>
        </p:nvSpPr>
        <p:spPr bwMode="auto">
          <a:xfrm>
            <a:off x="5941977" y="2841813"/>
            <a:ext cx="3021536" cy="3478630"/>
          </a:xfrm>
          <a:prstGeom prst="wedgeRoundRectCallout">
            <a:avLst>
              <a:gd name="adj1" fmla="val -66199"/>
              <a:gd name="adj2" fmla="val 19369"/>
              <a:gd name="adj3" fmla="val 16667"/>
            </a:avLst>
          </a:prstGeom>
          <a:solidFill>
            <a:schemeClr val="bg1"/>
          </a:solidFill>
          <a:ln w="1905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4" name="図 13"/>
          <p:cNvPicPr>
            <a:picLocks noChangeAspect="1"/>
          </p:cNvPicPr>
          <p:nvPr/>
        </p:nvPicPr>
        <p:blipFill>
          <a:blip r:embed="rId3"/>
          <a:stretch>
            <a:fillRect/>
          </a:stretch>
        </p:blipFill>
        <p:spPr>
          <a:xfrm>
            <a:off x="6826158" y="3831906"/>
            <a:ext cx="1286012" cy="2343400"/>
          </a:xfrm>
          <a:prstGeom prst="rect">
            <a:avLst/>
          </a:prstGeom>
        </p:spPr>
      </p:pic>
      <p:sp>
        <p:nvSpPr>
          <p:cNvPr id="33" name="フリーフォーム 32"/>
          <p:cNvSpPr/>
          <p:nvPr/>
        </p:nvSpPr>
        <p:spPr bwMode="auto">
          <a:xfrm>
            <a:off x="6826158" y="4285474"/>
            <a:ext cx="1232129" cy="1889831"/>
          </a:xfrm>
          <a:custGeom>
            <a:avLst/>
            <a:gdLst>
              <a:gd name="connsiteX0" fmla="*/ 0 w 1232129"/>
              <a:gd name="connsiteY0" fmla="*/ 0 h 1889831"/>
              <a:gd name="connsiteX1" fmla="*/ 475841 w 1232129"/>
              <a:gd name="connsiteY1" fmla="*/ 0 h 1889831"/>
              <a:gd name="connsiteX2" fmla="*/ 475842 w 1232129"/>
              <a:gd name="connsiteY2" fmla="*/ 0 h 1889831"/>
              <a:gd name="connsiteX3" fmla="*/ 1232129 w 1232129"/>
              <a:gd name="connsiteY3" fmla="*/ 0 h 1889831"/>
              <a:gd name="connsiteX4" fmla="*/ 1232129 w 1232129"/>
              <a:gd name="connsiteY4" fmla="*/ 1889831 h 1889831"/>
              <a:gd name="connsiteX5" fmla="*/ 475841 w 1232129"/>
              <a:gd name="connsiteY5" fmla="*/ 1889831 h 1889831"/>
              <a:gd name="connsiteX6" fmla="*/ 475841 w 1232129"/>
              <a:gd name="connsiteY6" fmla="*/ 239046 h 1889831"/>
              <a:gd name="connsiteX7" fmla="*/ 0 w 1232129"/>
              <a:gd name="connsiteY7" fmla="*/ 239046 h 18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2129" h="1889831">
                <a:moveTo>
                  <a:pt x="0" y="0"/>
                </a:moveTo>
                <a:lnTo>
                  <a:pt x="475841" y="0"/>
                </a:lnTo>
                <a:lnTo>
                  <a:pt x="475842" y="0"/>
                </a:lnTo>
                <a:lnTo>
                  <a:pt x="1232129" y="0"/>
                </a:lnTo>
                <a:lnTo>
                  <a:pt x="1232129" y="1889831"/>
                </a:lnTo>
                <a:lnTo>
                  <a:pt x="475841" y="1889831"/>
                </a:lnTo>
                <a:lnTo>
                  <a:pt x="475841" y="239046"/>
                </a:lnTo>
                <a:lnTo>
                  <a:pt x="0" y="239046"/>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5" name="直線コネクタ 24"/>
          <p:cNvCxnSpPr>
            <a:stCxn id="29" idx="2"/>
          </p:cNvCxnSpPr>
          <p:nvPr/>
        </p:nvCxnSpPr>
        <p:spPr bwMode="auto">
          <a:xfrm flipH="1">
            <a:off x="7480634" y="3730586"/>
            <a:ext cx="1" cy="554887"/>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テキスト ボックス 28"/>
          <p:cNvSpPr txBox="1"/>
          <p:nvPr/>
        </p:nvSpPr>
        <p:spPr>
          <a:xfrm>
            <a:off x="6112312" y="3022700"/>
            <a:ext cx="2736645" cy="707886"/>
          </a:xfrm>
          <a:prstGeom prst="rect">
            <a:avLst/>
          </a:prstGeom>
          <a:noFill/>
        </p:spPr>
        <p:txBody>
          <a:bodyPr wrap="square" rtlCol="0">
            <a:spAutoFit/>
          </a:bodyPr>
          <a:lstStyle/>
          <a:p>
            <a:r>
              <a:rPr lang="ja-JP" altLang="en-US" sz="1600" b="1" dirty="0" smtClean="0">
                <a:solidFill>
                  <a:srgbClr val="FF0000"/>
                </a:solidFill>
                <a:effectLst>
                  <a:glow rad="127000">
                    <a:schemeClr val="bg1"/>
                  </a:glow>
                </a:effectLst>
                <a:latin typeface="+mn-ea"/>
              </a:rPr>
              <a:t>選択項目</a:t>
            </a:r>
            <a:endParaRPr lang="en-US" altLang="ja-JP" sz="1600" b="1" dirty="0" smtClean="0">
              <a:solidFill>
                <a:srgbClr val="FF0000"/>
              </a:solidFill>
              <a:effectLst>
                <a:glow rad="127000">
                  <a:schemeClr val="bg1"/>
                </a:glow>
              </a:effectLst>
              <a:latin typeface="+mn-ea"/>
            </a:endParaRPr>
          </a:p>
          <a:p>
            <a:r>
              <a:rPr lang="ja-JP" altLang="en-US" sz="1200" b="1" dirty="0" smtClean="0">
                <a:solidFill>
                  <a:srgbClr val="FF0000"/>
                </a:solidFill>
                <a:effectLst>
                  <a:glow rad="127000">
                    <a:schemeClr val="bg1"/>
                  </a:glow>
                </a:effectLst>
                <a:latin typeface="+mn-ea"/>
              </a:rPr>
              <a:t>項目＜商品名＞の「選択項目」欄で項目＜</a:t>
            </a:r>
            <a:r>
              <a:rPr lang="en-US" altLang="ja-JP" sz="1200" b="1" dirty="0" smtClean="0">
                <a:solidFill>
                  <a:srgbClr val="FF0000"/>
                </a:solidFill>
                <a:effectLst>
                  <a:glow rad="127000">
                    <a:schemeClr val="bg1"/>
                  </a:glow>
                </a:effectLst>
                <a:latin typeface="+mn-ea"/>
              </a:rPr>
              <a:t>item</a:t>
            </a:r>
            <a:r>
              <a:rPr lang="ja-JP" altLang="en-US" sz="1200" b="1" dirty="0" smtClean="0">
                <a:solidFill>
                  <a:srgbClr val="FF0000"/>
                </a:solidFill>
                <a:effectLst>
                  <a:glow rad="127000">
                    <a:schemeClr val="bg1"/>
                  </a:glow>
                </a:effectLst>
                <a:latin typeface="+mn-ea"/>
              </a:rPr>
              <a:t>＞を指定します。</a:t>
            </a:r>
            <a:endParaRPr lang="en-US" altLang="ja-JP" sz="1200" b="1" dirty="0" smtClean="0">
              <a:solidFill>
                <a:srgbClr val="FF0000"/>
              </a:solidFill>
              <a:effectLst>
                <a:glow rad="127000">
                  <a:schemeClr val="bg1"/>
                </a:glow>
              </a:effectLst>
              <a:latin typeface="+mn-ea"/>
            </a:endParaRPr>
          </a:p>
        </p:txBody>
      </p:sp>
      <p:pic>
        <p:nvPicPr>
          <p:cNvPr id="4" name="図 3"/>
          <p:cNvPicPr>
            <a:picLocks noChangeAspect="1"/>
          </p:cNvPicPr>
          <p:nvPr/>
        </p:nvPicPr>
        <p:blipFill>
          <a:blip r:embed="rId4"/>
          <a:stretch>
            <a:fillRect/>
          </a:stretch>
        </p:blipFill>
        <p:spPr>
          <a:xfrm>
            <a:off x="2746636" y="3189807"/>
            <a:ext cx="2788024" cy="924600"/>
          </a:xfrm>
          <a:prstGeom prst="rect">
            <a:avLst/>
          </a:prstGeom>
          <a:ln>
            <a:solidFill>
              <a:schemeClr val="bg1">
                <a:lumMod val="85000"/>
              </a:schemeClr>
            </a:solidFill>
          </a:ln>
        </p:spPr>
      </p:pic>
      <p:sp>
        <p:nvSpPr>
          <p:cNvPr id="13" name="正方形/長方形 12"/>
          <p:cNvSpPr/>
          <p:nvPr/>
        </p:nvSpPr>
        <p:spPr bwMode="auto">
          <a:xfrm>
            <a:off x="4117863" y="3189805"/>
            <a:ext cx="396000" cy="92460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1" name="直線矢印コネクタ 60"/>
          <p:cNvCxnSpPr/>
          <p:nvPr/>
        </p:nvCxnSpPr>
        <p:spPr bwMode="auto">
          <a:xfrm flipH="1">
            <a:off x="3491880" y="4114406"/>
            <a:ext cx="625984" cy="889200"/>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7" name="正方形/長方形 86"/>
          <p:cNvSpPr/>
          <p:nvPr/>
        </p:nvSpPr>
        <p:spPr bwMode="auto">
          <a:xfrm>
            <a:off x="2746637" y="5094004"/>
            <a:ext cx="889259" cy="95257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13524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コンテンツ プレースホルダー 2"/>
          <p:cNvSpPr>
            <a:spLocks noGrp="1"/>
          </p:cNvSpPr>
          <p:nvPr>
            <p:ph sz="quarter" idx="10"/>
          </p:nvPr>
        </p:nvSpPr>
        <p:spPr>
          <a:xfrm>
            <a:off x="179512" y="836712"/>
            <a:ext cx="8784976" cy="5616476"/>
          </a:xfrm>
        </p:spPr>
        <p:txBody>
          <a:bodyPr>
            <a:normAutofit/>
          </a:bodyPr>
          <a:lstStyle/>
          <a:p>
            <a:pPr marL="0" indent="0">
              <a:buNone/>
            </a:pPr>
            <a:r>
              <a:rPr lang="ja-JP" altLang="en-US" sz="1600" b="1" dirty="0" smtClean="0">
                <a:solidFill>
                  <a:srgbClr val="002060"/>
                </a:solidFill>
              </a:rPr>
              <a:t>「選択項目」欄について</a:t>
            </a:r>
            <a:endParaRPr lang="en-US" altLang="ja-JP" sz="1600" b="1" dirty="0" smtClean="0">
              <a:solidFill>
                <a:srgbClr val="002060"/>
              </a:solidFill>
            </a:endParaRPr>
          </a:p>
          <a:p>
            <a:pPr>
              <a:buFont typeface="Wingdings" panose="05000000000000000000" pitchFamily="2" charset="2"/>
              <a:buChar char="l"/>
            </a:pPr>
            <a:r>
              <a:rPr lang="ja-JP" altLang="en-US" sz="1600" dirty="0" smtClean="0"/>
              <a:t>「</a:t>
            </a:r>
            <a:r>
              <a:rPr lang="ja-JP" altLang="en-US" sz="1600" dirty="0"/>
              <a:t>選択項目</a:t>
            </a:r>
            <a:r>
              <a:rPr lang="ja-JP" altLang="en-US" sz="1600" dirty="0" smtClean="0"/>
              <a:t>」欄には、デフォルトで機器一覧のホスト名や</a:t>
            </a:r>
            <a:r>
              <a:rPr lang="en-US" altLang="ja-JP" sz="1600" dirty="0" smtClean="0"/>
              <a:t>True-False</a:t>
            </a:r>
            <a:r>
              <a:rPr lang="ja-JP" altLang="en-US" sz="1600" dirty="0" err="1" smtClean="0"/>
              <a:t>、</a:t>
            </a:r>
            <a:r>
              <a:rPr lang="en-US" altLang="ja-JP" sz="1600" dirty="0" smtClean="0"/>
              <a:t>Yes-No</a:t>
            </a:r>
            <a:r>
              <a:rPr lang="ja-JP" altLang="en-US" sz="1600" spc="-150" dirty="0" smtClean="0"/>
              <a:t>など（</a:t>
            </a:r>
            <a:r>
              <a:rPr lang="en-US" altLang="ja-JP" sz="1600" spc="-150" dirty="0"/>
              <a:t>※</a:t>
            </a:r>
            <a:r>
              <a:rPr lang="ja-JP" altLang="en-US" sz="1600" spc="-150" dirty="0" smtClean="0"/>
              <a:t>）が表示されますが、自分</a:t>
            </a:r>
            <a:r>
              <a:rPr lang="ja-JP" altLang="en-US" sz="1600" spc="-150" dirty="0"/>
              <a:t>で作成した</a:t>
            </a:r>
            <a:r>
              <a:rPr lang="ja-JP" altLang="en-US" sz="1600" spc="-150" dirty="0" smtClean="0"/>
              <a:t>メニューと</a:t>
            </a:r>
            <a:r>
              <a:rPr lang="ja-JP" altLang="en-US" sz="1600" spc="-150" dirty="0"/>
              <a:t>項目</a:t>
            </a:r>
            <a:r>
              <a:rPr lang="ja-JP" altLang="en-US" sz="1600" spc="-150" dirty="0" smtClean="0"/>
              <a:t>も追加することもできます。</a:t>
            </a:r>
            <a:endParaRPr lang="en-US" altLang="ja-JP" sz="1600" spc="-150" dirty="0" smtClean="0"/>
          </a:p>
          <a:p>
            <a:pPr>
              <a:buFont typeface="Wingdings" panose="05000000000000000000" pitchFamily="2" charset="2"/>
              <a:buChar char="l"/>
            </a:pPr>
            <a:r>
              <a:rPr lang="ja-JP" altLang="en-US" sz="1600" dirty="0"/>
              <a:t>自分で作成した</a:t>
            </a:r>
            <a:r>
              <a:rPr lang="ja-JP" altLang="en-US" sz="1600" dirty="0" smtClean="0"/>
              <a:t>メニューと項目を「選択項目」に追加する場合、参照元メニューの対象項目作成の際「必須」「一意制約」を選択しておく必要があります（下図参照）。</a:t>
            </a:r>
            <a:endParaRPr lang="en-US" altLang="ja-JP" sz="1600" dirty="0" smtClean="0"/>
          </a:p>
          <a:p>
            <a:pPr marL="0" indent="0">
              <a:buNone/>
            </a:pPr>
            <a:r>
              <a:rPr kumimoji="1" lang="en-US" altLang="ja-JP" sz="1100" dirty="0" smtClean="0"/>
              <a:t>※</a:t>
            </a:r>
            <a:r>
              <a:rPr lang="ja-JP" altLang="en-US" sz="1100" dirty="0" smtClean="0"/>
              <a:t> その他は</a:t>
            </a:r>
            <a:r>
              <a:rPr lang="en-US" altLang="ja-JP" sz="1100" dirty="0" smtClean="0">
                <a:hlinkClick r:id="rId2"/>
              </a:rPr>
              <a:t> </a:t>
            </a:r>
            <a:r>
              <a:rPr lang="en-US" altLang="ja-JP" sz="1100" dirty="0">
                <a:hlinkClick r:id="rId2"/>
              </a:rPr>
              <a:t>Exastro-ITA_</a:t>
            </a:r>
            <a:r>
              <a:rPr lang="ja-JP" altLang="en-US" sz="1100" dirty="0">
                <a:hlinkClick r:id="rId2"/>
              </a:rPr>
              <a:t>利用手順マニュアル</a:t>
            </a:r>
            <a:r>
              <a:rPr lang="en-US" altLang="ja-JP" sz="1100" dirty="0">
                <a:hlinkClick r:id="rId2"/>
              </a:rPr>
              <a:t>_</a:t>
            </a:r>
            <a:r>
              <a:rPr lang="ja-JP" altLang="en-US" sz="1100" dirty="0">
                <a:hlinkClick r:id="rId2"/>
              </a:rPr>
              <a:t>メニュー作成機能</a:t>
            </a:r>
            <a:r>
              <a:rPr lang="en-US" altLang="ja-JP" sz="1100" dirty="0"/>
              <a:t>『</a:t>
            </a:r>
            <a:r>
              <a:rPr lang="ja-JP" altLang="en-US" sz="1100" dirty="0"/>
              <a:t> </a:t>
            </a:r>
            <a:r>
              <a:rPr lang="en-US" altLang="ja-JP" sz="1100" dirty="0" smtClean="0"/>
              <a:t>8.7 </a:t>
            </a:r>
            <a:r>
              <a:rPr lang="ja-JP" altLang="en-US" sz="1100" dirty="0"/>
              <a:t>「プルダウン選択」の「選択項目」で利用できる対象について</a:t>
            </a:r>
            <a:r>
              <a:rPr lang="en-US" altLang="ja-JP" sz="1100" dirty="0"/>
              <a:t>』</a:t>
            </a:r>
            <a:r>
              <a:rPr lang="ja-JP" altLang="en-US" sz="1100" dirty="0"/>
              <a:t>参照</a:t>
            </a:r>
            <a:endParaRPr kumimoji="1" lang="ja-JP" altLang="en-US" sz="1100" dirty="0"/>
          </a:p>
        </p:txBody>
      </p:sp>
      <p:sp>
        <p:nvSpPr>
          <p:cNvPr id="33" name="正方形/長方形 32"/>
          <p:cNvSpPr/>
          <p:nvPr/>
        </p:nvSpPr>
        <p:spPr bwMode="auto">
          <a:xfrm>
            <a:off x="1763688" y="4462786"/>
            <a:ext cx="5541035" cy="1969024"/>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a:t>
            </a:r>
            <a:r>
              <a:rPr kumimoji="0" lang="ja-JP" altLang="en-US" sz="1200" kern="0" dirty="0" smtClean="0">
                <a:solidFill>
                  <a:srgbClr val="5B9BD5">
                    <a:lumMod val="75000"/>
                  </a:srgbClr>
                </a:solidFill>
                <a:ea typeface="メイリオ" panose="020B0604030504040204" pitchFamily="50" charset="-128"/>
              </a:rPr>
              <a:t>参照先メニュー</a:t>
            </a:r>
            <a:endParaRPr kumimoji="1" lang="ja-JP" altLang="en-US" sz="1200" dirty="0" smtClean="0">
              <a:solidFill>
                <a:srgbClr val="002060"/>
              </a:solidFill>
              <a:latin typeface="+mn-ea"/>
            </a:endParaRPr>
          </a:p>
        </p:txBody>
      </p:sp>
      <p:sp>
        <p:nvSpPr>
          <p:cNvPr id="34" name="正方形/長方形 33"/>
          <p:cNvSpPr/>
          <p:nvPr/>
        </p:nvSpPr>
        <p:spPr bwMode="auto">
          <a:xfrm>
            <a:off x="1761632" y="2675779"/>
            <a:ext cx="5541035" cy="1689325"/>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endParaRPr kumimoji="1" lang="ja-JP" altLang="en-US" sz="1200" dirty="0" smtClean="0">
              <a:solidFill>
                <a:schemeClr val="accent3"/>
              </a:solidFill>
              <a:latin typeface="+mn-ea"/>
            </a:endParaRPr>
          </a:p>
        </p:txBody>
      </p:sp>
      <p:sp>
        <p:nvSpPr>
          <p:cNvPr id="2" name="タイトル 1"/>
          <p:cNvSpPr>
            <a:spLocks noGrp="1"/>
          </p:cNvSpPr>
          <p:nvPr>
            <p:ph type="title"/>
          </p:nvPr>
        </p:nvSpPr>
        <p:spPr/>
        <p:txBody>
          <a:bodyPr/>
          <a:lstStyle/>
          <a:p>
            <a:r>
              <a:rPr lang="en-US" altLang="ja-JP" dirty="0" smtClean="0">
                <a:latin typeface="+mn-ea"/>
              </a:rPr>
              <a:t>3.11.2 </a:t>
            </a:r>
            <a:r>
              <a:rPr lang="ja-JP" altLang="en-US" dirty="0">
                <a:latin typeface="+mn-ea"/>
              </a:rPr>
              <a:t>入力方式：</a:t>
            </a:r>
            <a:r>
              <a:rPr lang="ja-JP" altLang="ja-JP" dirty="0"/>
              <a:t>プルダウン</a:t>
            </a:r>
            <a:r>
              <a:rPr lang="ja-JP" altLang="en-US" dirty="0"/>
              <a:t>選択</a:t>
            </a:r>
            <a:r>
              <a:rPr lang="ja-JP" altLang="en-US" dirty="0" smtClean="0"/>
              <a:t>（</a:t>
            </a:r>
            <a:r>
              <a:rPr lang="en-US" altLang="ja-JP" dirty="0" smtClean="0"/>
              <a:t>3/5</a:t>
            </a:r>
            <a:r>
              <a:rPr lang="ja-JP" altLang="en-US" dirty="0" smtClean="0"/>
              <a:t>）</a:t>
            </a:r>
            <a:endParaRPr kumimoji="1" lang="ja-JP" altLang="en-US" dirty="0"/>
          </a:p>
        </p:txBody>
      </p:sp>
      <p:sp>
        <p:nvSpPr>
          <p:cNvPr id="30" name="テキスト ボックス 29"/>
          <p:cNvSpPr txBox="1"/>
          <p:nvPr/>
        </p:nvSpPr>
        <p:spPr>
          <a:xfrm>
            <a:off x="1134969" y="2682966"/>
            <a:ext cx="793066" cy="307777"/>
          </a:xfrm>
          <a:prstGeom prst="rect">
            <a:avLst/>
          </a:prstGeom>
          <a:noFill/>
          <a:ln w="38100">
            <a:noFill/>
          </a:ln>
        </p:spPr>
        <p:txBody>
          <a:bodyPr wrap="square" rtlCol="0">
            <a:spAutoFit/>
          </a:bodyPr>
          <a:lstStyle/>
          <a:p>
            <a:r>
              <a:rPr lang="ja-JP" altLang="en-US" sz="1400" b="1" dirty="0" smtClean="0">
                <a:solidFill>
                  <a:srgbClr val="002060"/>
                </a:solidFill>
              </a:rPr>
              <a:t>（例）</a:t>
            </a:r>
            <a:endParaRPr lang="en-US" altLang="ja-JP" sz="1400" b="1" dirty="0">
              <a:solidFill>
                <a:srgbClr val="002060"/>
              </a:solidFill>
            </a:endParaRPr>
          </a:p>
        </p:txBody>
      </p:sp>
      <p:sp>
        <p:nvSpPr>
          <p:cNvPr id="35" name="テキスト ボックス 34"/>
          <p:cNvSpPr txBox="1"/>
          <p:nvPr/>
        </p:nvSpPr>
        <p:spPr>
          <a:xfrm>
            <a:off x="1899660" y="3272560"/>
            <a:ext cx="2600332" cy="584775"/>
          </a:xfrm>
          <a:prstGeom prst="rect">
            <a:avLst/>
          </a:prstGeom>
          <a:noFill/>
        </p:spPr>
        <p:txBody>
          <a:bodyPr wrap="square" rtlCol="0">
            <a:spAutoFit/>
          </a:bodyPr>
          <a:lstStyle/>
          <a:p>
            <a:r>
              <a:rPr lang="ja-JP" altLang="en-US" sz="1600" b="1" dirty="0">
                <a:solidFill>
                  <a:srgbClr val="FF0000"/>
                </a:solidFill>
                <a:latin typeface="メイリオ" panose="020B0604030504040204" pitchFamily="50" charset="-128"/>
                <a:ea typeface="メイリオ" panose="020B0604030504040204" pitchFamily="50" charset="-128"/>
              </a:rPr>
              <a:t>「必須</a:t>
            </a:r>
            <a:r>
              <a:rPr lang="ja-JP" altLang="en-US" sz="1600" b="1" spc="-300" dirty="0">
                <a:solidFill>
                  <a:srgbClr val="FF0000"/>
                </a:solidFill>
                <a:latin typeface="メイリオ" panose="020B0604030504040204" pitchFamily="50" charset="-128"/>
                <a:ea typeface="メイリオ" panose="020B0604030504040204" pitchFamily="50" charset="-128"/>
              </a:rPr>
              <a:t>」・「</a:t>
            </a:r>
            <a:r>
              <a:rPr lang="ja-JP" altLang="en-US" sz="1600" b="1" dirty="0">
                <a:solidFill>
                  <a:srgbClr val="FF0000"/>
                </a:solidFill>
                <a:latin typeface="メイリオ" panose="020B0604030504040204" pitchFamily="50" charset="-128"/>
                <a:ea typeface="メイリオ" panose="020B0604030504040204" pitchFamily="50" charset="-128"/>
              </a:rPr>
              <a:t>一意制約」を選択する</a:t>
            </a:r>
            <a:r>
              <a:rPr lang="ja-JP" altLang="en-US" sz="1600" b="1" dirty="0" smtClean="0">
                <a:solidFill>
                  <a:srgbClr val="FF0000"/>
                </a:solidFill>
                <a:latin typeface="メイリオ" panose="020B0604030504040204" pitchFamily="50" charset="-128"/>
                <a:ea typeface="メイリオ" panose="020B0604030504040204" pitchFamily="50" charset="-128"/>
              </a:rPr>
              <a:t>と、</a:t>
            </a:r>
            <a:endParaRPr lang="ja-JP" altLang="en-US" sz="1600" b="1" dirty="0">
              <a:solidFill>
                <a:srgbClr val="FF0000"/>
              </a:solidFill>
              <a:latin typeface="メイリオ" panose="020B0604030504040204" pitchFamily="50" charset="-128"/>
              <a:ea typeface="メイリオ" panose="020B0604030504040204" pitchFamily="50" charset="-128"/>
            </a:endParaRPr>
          </a:p>
        </p:txBody>
      </p:sp>
      <p:sp>
        <p:nvSpPr>
          <p:cNvPr id="36" name="テキスト ボックス 35"/>
          <p:cNvSpPr txBox="1"/>
          <p:nvPr/>
        </p:nvSpPr>
        <p:spPr>
          <a:xfrm>
            <a:off x="1899660" y="5236708"/>
            <a:ext cx="2600332" cy="584775"/>
          </a:xfrm>
          <a:prstGeom prst="rect">
            <a:avLst/>
          </a:prstGeom>
          <a:noFill/>
        </p:spPr>
        <p:txBody>
          <a:bodyPr wrap="square" rtlCol="0">
            <a:spAutoFit/>
          </a:bodyPr>
          <a:lstStyle/>
          <a:p>
            <a:r>
              <a:rPr lang="ja-JP" altLang="en-US" sz="1600" b="1" dirty="0">
                <a:solidFill>
                  <a:srgbClr val="FF0000"/>
                </a:solidFill>
                <a:latin typeface="+mn-ea"/>
              </a:rPr>
              <a:t>「選択項目」欄</a:t>
            </a:r>
            <a:r>
              <a:rPr lang="ja-JP" altLang="en-US" sz="1600" b="1" dirty="0" smtClean="0">
                <a:solidFill>
                  <a:srgbClr val="FF0000"/>
                </a:solidFill>
                <a:latin typeface="+mn-ea"/>
              </a:rPr>
              <a:t>に項目＜</a:t>
            </a:r>
            <a:r>
              <a:rPr lang="en-US" altLang="ja-JP" sz="1600" b="1" dirty="0" smtClean="0">
                <a:solidFill>
                  <a:srgbClr val="FF0000"/>
                </a:solidFill>
                <a:latin typeface="+mn-ea"/>
              </a:rPr>
              <a:t>item</a:t>
            </a:r>
            <a:r>
              <a:rPr lang="ja-JP" altLang="en-US" sz="1600" b="1" dirty="0" smtClean="0">
                <a:solidFill>
                  <a:srgbClr val="FF0000"/>
                </a:solidFill>
                <a:latin typeface="+mn-ea"/>
              </a:rPr>
              <a:t>＞が</a:t>
            </a:r>
            <a:r>
              <a:rPr lang="ja-JP" altLang="en-US" sz="1600" b="1" dirty="0">
                <a:solidFill>
                  <a:srgbClr val="FF0000"/>
                </a:solidFill>
                <a:latin typeface="+mn-ea"/>
              </a:rPr>
              <a:t>表示</a:t>
            </a:r>
            <a:r>
              <a:rPr lang="ja-JP" altLang="en-US" sz="1600" b="1" dirty="0" smtClean="0">
                <a:solidFill>
                  <a:srgbClr val="FF0000"/>
                </a:solidFill>
                <a:latin typeface="+mn-ea"/>
              </a:rPr>
              <a:t>されます。</a:t>
            </a:r>
            <a:endParaRPr lang="ja-JP" altLang="en-US" sz="1600" b="1" dirty="0">
              <a:solidFill>
                <a:srgbClr val="FF0000"/>
              </a:solidFill>
              <a:latin typeface="+mn-ea"/>
            </a:endParaRPr>
          </a:p>
        </p:txBody>
      </p:sp>
      <p:sp>
        <p:nvSpPr>
          <p:cNvPr id="110" name="角丸四角形吹き出し 109"/>
          <p:cNvSpPr/>
          <p:nvPr/>
        </p:nvSpPr>
        <p:spPr bwMode="auto">
          <a:xfrm flipH="1" flipV="1">
            <a:off x="5923506" y="2843108"/>
            <a:ext cx="2896965" cy="801842"/>
          </a:xfrm>
          <a:prstGeom prst="wedgeRoundRectCallout">
            <a:avLst>
              <a:gd name="adj1" fmla="val 66393"/>
              <a:gd name="adj2" fmla="val 15840"/>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 name="図 3"/>
          <p:cNvPicPr>
            <a:picLocks noChangeAspect="1"/>
          </p:cNvPicPr>
          <p:nvPr/>
        </p:nvPicPr>
        <p:blipFill>
          <a:blip r:embed="rId3"/>
          <a:stretch>
            <a:fillRect/>
          </a:stretch>
        </p:blipFill>
        <p:spPr>
          <a:xfrm>
            <a:off x="4600966" y="2651768"/>
            <a:ext cx="1082337" cy="1662626"/>
          </a:xfrm>
          <a:prstGeom prst="rect">
            <a:avLst/>
          </a:prstGeom>
        </p:spPr>
      </p:pic>
      <p:sp>
        <p:nvSpPr>
          <p:cNvPr id="111" name="正方形/長方形 110"/>
          <p:cNvSpPr/>
          <p:nvPr/>
        </p:nvSpPr>
        <p:spPr>
          <a:xfrm>
            <a:off x="5968363" y="2940789"/>
            <a:ext cx="2870556" cy="646331"/>
          </a:xfrm>
          <a:prstGeom prst="rect">
            <a:avLst/>
          </a:prstGeom>
        </p:spPr>
        <p:txBody>
          <a:bodyPr wrap="square">
            <a:spAutoFit/>
          </a:bodyPr>
          <a:lstStyle/>
          <a:p>
            <a:r>
              <a:rPr lang="ja-JP" altLang="en-US" sz="1200" b="1" dirty="0" smtClean="0">
                <a:solidFill>
                  <a:srgbClr val="FF0000"/>
                </a:solidFill>
              </a:rPr>
              <a:t>入力方式は「</a:t>
            </a:r>
            <a:r>
              <a:rPr lang="ja-JP" altLang="en-US" sz="1200" b="1" dirty="0">
                <a:solidFill>
                  <a:srgbClr val="FF0000"/>
                </a:solidFill>
              </a:rPr>
              <a:t>文字列</a:t>
            </a:r>
            <a:r>
              <a:rPr lang="en-US" altLang="ja-JP" sz="1200" b="1" dirty="0">
                <a:solidFill>
                  <a:srgbClr val="FF0000"/>
                </a:solidFill>
              </a:rPr>
              <a:t>(</a:t>
            </a:r>
            <a:r>
              <a:rPr lang="ja-JP" altLang="en-US" sz="1200" b="1" dirty="0">
                <a:solidFill>
                  <a:srgbClr val="FF0000"/>
                </a:solidFill>
              </a:rPr>
              <a:t>単一行</a:t>
            </a:r>
            <a:r>
              <a:rPr lang="en-US" altLang="ja-JP" sz="1200" b="1" dirty="0">
                <a:solidFill>
                  <a:srgbClr val="FF0000"/>
                </a:solidFill>
              </a:rPr>
              <a:t>)</a:t>
            </a:r>
            <a:r>
              <a:rPr lang="ja-JP" altLang="en-US" sz="1200" b="1" dirty="0">
                <a:solidFill>
                  <a:srgbClr val="FF0000"/>
                </a:solidFill>
              </a:rPr>
              <a:t>」「文字列</a:t>
            </a:r>
            <a:r>
              <a:rPr lang="en-US" altLang="ja-JP" sz="1200" b="1" dirty="0">
                <a:solidFill>
                  <a:srgbClr val="FF0000"/>
                </a:solidFill>
              </a:rPr>
              <a:t>(</a:t>
            </a:r>
            <a:r>
              <a:rPr lang="ja-JP" altLang="en-US" sz="1200" b="1" dirty="0">
                <a:solidFill>
                  <a:srgbClr val="FF0000"/>
                </a:solidFill>
              </a:rPr>
              <a:t>複数行</a:t>
            </a:r>
            <a:r>
              <a:rPr lang="en-US" altLang="ja-JP" sz="1200" b="1" dirty="0">
                <a:solidFill>
                  <a:srgbClr val="FF0000"/>
                </a:solidFill>
              </a:rPr>
              <a:t>)</a:t>
            </a:r>
            <a:r>
              <a:rPr lang="ja-JP" altLang="en-US" sz="1200" b="1" dirty="0">
                <a:solidFill>
                  <a:srgbClr val="FF0000"/>
                </a:solidFill>
              </a:rPr>
              <a:t>」「整数」「小数」「日時」「日付」「リンク</a:t>
            </a:r>
            <a:r>
              <a:rPr lang="ja-JP" altLang="en-US" sz="1200" b="1" dirty="0" smtClean="0">
                <a:solidFill>
                  <a:srgbClr val="FF0000"/>
                </a:solidFill>
              </a:rPr>
              <a:t>」に限られます。</a:t>
            </a:r>
            <a:endParaRPr lang="ja-JP" altLang="en-US" sz="1200" b="1" dirty="0">
              <a:solidFill>
                <a:srgbClr val="FF0000"/>
              </a:solidFill>
            </a:endParaRPr>
          </a:p>
        </p:txBody>
      </p:sp>
      <p:sp>
        <p:nvSpPr>
          <p:cNvPr id="37" name="正方形/長方形 36"/>
          <p:cNvSpPr/>
          <p:nvPr/>
        </p:nvSpPr>
        <p:spPr bwMode="auto">
          <a:xfrm>
            <a:off x="4600966" y="3520441"/>
            <a:ext cx="1016133" cy="12458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5" name="図 4"/>
          <p:cNvPicPr>
            <a:picLocks noChangeAspect="1"/>
          </p:cNvPicPr>
          <p:nvPr/>
        </p:nvPicPr>
        <p:blipFill>
          <a:blip r:embed="rId4"/>
          <a:stretch>
            <a:fillRect/>
          </a:stretch>
        </p:blipFill>
        <p:spPr>
          <a:xfrm>
            <a:off x="4600966" y="4513945"/>
            <a:ext cx="1085461" cy="1949932"/>
          </a:xfrm>
          <a:prstGeom prst="rect">
            <a:avLst/>
          </a:prstGeom>
        </p:spPr>
      </p:pic>
      <p:sp>
        <p:nvSpPr>
          <p:cNvPr id="38" name="正方形/長方形 37"/>
          <p:cNvSpPr/>
          <p:nvPr/>
        </p:nvSpPr>
        <p:spPr bwMode="auto">
          <a:xfrm>
            <a:off x="5004049" y="5641898"/>
            <a:ext cx="504056" cy="38570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9" name="直線矢印コネクタ 38"/>
          <p:cNvCxnSpPr/>
          <p:nvPr/>
        </p:nvCxnSpPr>
        <p:spPr bwMode="auto">
          <a:xfrm>
            <a:off x="5286435" y="3644950"/>
            <a:ext cx="5645" cy="1996948"/>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391732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コンテンツ プレースホルダー 2"/>
          <p:cNvSpPr>
            <a:spLocks noGrp="1"/>
          </p:cNvSpPr>
          <p:nvPr>
            <p:ph sz="quarter" idx="10"/>
          </p:nvPr>
        </p:nvSpPr>
        <p:spPr>
          <a:xfrm>
            <a:off x="179512" y="836712"/>
            <a:ext cx="8784976" cy="5616476"/>
          </a:xfrm>
        </p:spPr>
        <p:txBody>
          <a:bodyPr>
            <a:normAutofit/>
          </a:bodyPr>
          <a:lstStyle/>
          <a:p>
            <a:pPr marL="0" indent="0">
              <a:buNone/>
            </a:pPr>
            <a:r>
              <a:rPr lang="ja-JP" altLang="en-US" sz="1600" b="1" dirty="0" smtClean="0">
                <a:solidFill>
                  <a:srgbClr val="002060"/>
                </a:solidFill>
              </a:rPr>
              <a:t>「参照項目」欄について</a:t>
            </a:r>
            <a:endParaRPr lang="en-US" altLang="ja-JP" sz="1600" b="1" dirty="0" smtClean="0">
              <a:solidFill>
                <a:srgbClr val="002060"/>
              </a:solidFill>
            </a:endParaRPr>
          </a:p>
          <a:p>
            <a:pPr>
              <a:buFont typeface="Wingdings" panose="05000000000000000000" pitchFamily="2" charset="2"/>
              <a:buChar char="l"/>
            </a:pPr>
            <a:r>
              <a:rPr lang="ja-JP" altLang="en-US" sz="1600" dirty="0"/>
              <a:t>同じメニューの複数の項目をセットにして、プルダウン参照元とすることができます</a:t>
            </a:r>
            <a:r>
              <a:rPr lang="ja-JP" altLang="en-US" sz="1600" dirty="0" smtClean="0"/>
              <a:t>。１項目</a:t>
            </a:r>
            <a:r>
              <a:rPr lang="ja-JP" altLang="en-US" sz="1600" dirty="0"/>
              <a:t>を「選択項目」とし、他項目を「参照項目」と設定します</a:t>
            </a:r>
            <a:r>
              <a:rPr lang="ja-JP" altLang="en-US" sz="1600" dirty="0" smtClean="0"/>
              <a:t>。「</a:t>
            </a:r>
            <a:r>
              <a:rPr lang="ja-JP" altLang="en-US" sz="1600" dirty="0"/>
              <a:t>選択項目」がプルダウン選択肢となり、「選択項目」の値を選択すると、対応する「参照項目」の値も自動で表示されます。 </a:t>
            </a:r>
            <a:endParaRPr lang="en-US" altLang="ja-JP" sz="1600" dirty="0"/>
          </a:p>
          <a:p>
            <a:pPr>
              <a:buFont typeface="Wingdings" panose="05000000000000000000" pitchFamily="2" charset="2"/>
              <a:buChar char="l"/>
            </a:pPr>
            <a:r>
              <a:rPr lang="ja-JP" altLang="en-US" sz="1600" dirty="0" smtClean="0"/>
              <a:t>「選択項目」欄でデフォルトを選択した場合は、「参照項目」欄でもデフォルトが表示されます（</a:t>
            </a:r>
            <a:r>
              <a:rPr lang="en-US" altLang="ja-JP" sz="1600" dirty="0" smtClean="0"/>
              <a:t>※</a:t>
            </a:r>
            <a:r>
              <a:rPr lang="ja-JP" altLang="en-US" sz="1600" dirty="0" smtClean="0"/>
              <a:t>）。</a:t>
            </a:r>
            <a:endParaRPr lang="en-US" altLang="ja-JP" sz="1600" dirty="0" smtClean="0"/>
          </a:p>
          <a:p>
            <a:pPr marL="0" indent="0">
              <a:buNone/>
            </a:pPr>
            <a:r>
              <a:rPr lang="en-US" altLang="ja-JP" sz="1100" dirty="0" smtClean="0"/>
              <a:t>※</a:t>
            </a:r>
            <a:r>
              <a:rPr lang="ja-JP" altLang="en-US" sz="1100" dirty="0" smtClean="0"/>
              <a:t> </a:t>
            </a:r>
            <a:r>
              <a:rPr lang="en-US" altLang="ja-JP" sz="1100" dirty="0" smtClean="0">
                <a:hlinkClick r:id="rId2"/>
              </a:rPr>
              <a:t> </a:t>
            </a:r>
            <a:r>
              <a:rPr lang="en-US" altLang="ja-JP" sz="1100" dirty="0">
                <a:hlinkClick r:id="rId2"/>
              </a:rPr>
              <a:t>Exastro-ITA_</a:t>
            </a:r>
            <a:r>
              <a:rPr lang="ja-JP" altLang="en-US" sz="1100" dirty="0">
                <a:hlinkClick r:id="rId2"/>
              </a:rPr>
              <a:t>利用手順マニュアル</a:t>
            </a:r>
            <a:r>
              <a:rPr lang="en-US" altLang="ja-JP" sz="1100" dirty="0">
                <a:hlinkClick r:id="rId2"/>
              </a:rPr>
              <a:t>_</a:t>
            </a:r>
            <a:r>
              <a:rPr lang="ja-JP" altLang="en-US" sz="1100" dirty="0">
                <a:hlinkClick r:id="rId2"/>
              </a:rPr>
              <a:t>メニュー作成機能</a:t>
            </a:r>
            <a:r>
              <a:rPr lang="en-US" altLang="ja-JP" sz="1100" dirty="0"/>
              <a:t>『</a:t>
            </a:r>
            <a:r>
              <a:rPr lang="ja-JP" altLang="en-US" sz="1100" dirty="0"/>
              <a:t> </a:t>
            </a:r>
            <a:r>
              <a:rPr lang="en-US" altLang="ja-JP" sz="1100" dirty="0"/>
              <a:t>8.6 </a:t>
            </a:r>
            <a:r>
              <a:rPr lang="ja-JP" altLang="en-US" sz="1100" dirty="0"/>
              <a:t>「プルダウン選択」利用時の「参照項目」について</a:t>
            </a:r>
            <a:r>
              <a:rPr lang="en-US" altLang="ja-JP" sz="1100" dirty="0" smtClean="0"/>
              <a:t>』</a:t>
            </a:r>
            <a:r>
              <a:rPr lang="ja-JP" altLang="en-US" sz="1100" dirty="0"/>
              <a:t>参照</a:t>
            </a:r>
          </a:p>
          <a:p>
            <a:pPr>
              <a:buFont typeface="Wingdings" panose="05000000000000000000" pitchFamily="2" charset="2"/>
              <a:buChar char="l"/>
            </a:pPr>
            <a:endParaRPr lang="en-US" altLang="ja-JP" sz="1100" dirty="0" smtClean="0"/>
          </a:p>
        </p:txBody>
      </p:sp>
      <p:sp>
        <p:nvSpPr>
          <p:cNvPr id="25" name="正方形/長方形 24"/>
          <p:cNvSpPr/>
          <p:nvPr/>
        </p:nvSpPr>
        <p:spPr bwMode="auto">
          <a:xfrm>
            <a:off x="176517" y="4745810"/>
            <a:ext cx="5819002" cy="1686000"/>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a:t>
            </a:r>
            <a:r>
              <a:rPr kumimoji="0" lang="ja-JP" altLang="en-US" sz="1200" kern="0" dirty="0" smtClean="0">
                <a:solidFill>
                  <a:srgbClr val="5B9BD5">
                    <a:lumMod val="75000"/>
                  </a:srgbClr>
                </a:solidFill>
                <a:ea typeface="メイリオ" panose="020B0604030504040204" pitchFamily="50" charset="-128"/>
              </a:rPr>
              <a:t>参照先メニュー</a:t>
            </a:r>
            <a:endParaRPr kumimoji="1" lang="ja-JP" altLang="en-US" sz="1200" dirty="0" smtClean="0">
              <a:solidFill>
                <a:srgbClr val="002060"/>
              </a:solidFill>
              <a:latin typeface="+mn-ea"/>
            </a:endParaRPr>
          </a:p>
        </p:txBody>
      </p:sp>
      <p:sp>
        <p:nvSpPr>
          <p:cNvPr id="26" name="正方形/長方形 25"/>
          <p:cNvSpPr/>
          <p:nvPr/>
        </p:nvSpPr>
        <p:spPr bwMode="auto">
          <a:xfrm>
            <a:off x="174461" y="3492026"/>
            <a:ext cx="5819002" cy="1150882"/>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endParaRPr kumimoji="1" lang="ja-JP" altLang="en-US" sz="1200" dirty="0" smtClean="0">
              <a:solidFill>
                <a:schemeClr val="accent3"/>
              </a:solidFill>
              <a:latin typeface="+mn-ea"/>
            </a:endParaRPr>
          </a:p>
        </p:txBody>
      </p:sp>
      <p:sp>
        <p:nvSpPr>
          <p:cNvPr id="27" name="テキスト ボックス 26"/>
          <p:cNvSpPr txBox="1"/>
          <p:nvPr/>
        </p:nvSpPr>
        <p:spPr>
          <a:xfrm>
            <a:off x="174460" y="3184249"/>
            <a:ext cx="725132" cy="307777"/>
          </a:xfrm>
          <a:prstGeom prst="rect">
            <a:avLst/>
          </a:prstGeom>
          <a:noFill/>
          <a:ln w="38100">
            <a:noFill/>
          </a:ln>
        </p:spPr>
        <p:txBody>
          <a:bodyPr wrap="square" rtlCol="0">
            <a:spAutoFit/>
          </a:bodyPr>
          <a:lstStyle/>
          <a:p>
            <a:r>
              <a:rPr lang="ja-JP" altLang="en-US" sz="1400" b="1" dirty="0" smtClean="0">
                <a:solidFill>
                  <a:srgbClr val="002060"/>
                </a:solidFill>
              </a:rPr>
              <a:t>（例）</a:t>
            </a:r>
            <a:endParaRPr lang="en-US" altLang="ja-JP" sz="1400" b="1" dirty="0">
              <a:solidFill>
                <a:srgbClr val="002060"/>
              </a:solidFill>
            </a:endParaRPr>
          </a:p>
        </p:txBody>
      </p:sp>
      <p:sp>
        <p:nvSpPr>
          <p:cNvPr id="2" name="タイトル 1"/>
          <p:cNvSpPr>
            <a:spLocks noGrp="1"/>
          </p:cNvSpPr>
          <p:nvPr>
            <p:ph type="title"/>
          </p:nvPr>
        </p:nvSpPr>
        <p:spPr/>
        <p:txBody>
          <a:bodyPr/>
          <a:lstStyle/>
          <a:p>
            <a:r>
              <a:rPr lang="en-US" altLang="ja-JP" dirty="0" smtClean="0">
                <a:latin typeface="+mn-ea"/>
              </a:rPr>
              <a:t>3.11.2 </a:t>
            </a:r>
            <a:r>
              <a:rPr lang="ja-JP" altLang="en-US" dirty="0">
                <a:latin typeface="+mn-ea"/>
              </a:rPr>
              <a:t>入力方式：</a:t>
            </a:r>
            <a:r>
              <a:rPr lang="ja-JP" altLang="ja-JP" dirty="0"/>
              <a:t>プルダウン</a:t>
            </a:r>
            <a:r>
              <a:rPr lang="ja-JP" altLang="en-US" dirty="0"/>
              <a:t>選択</a:t>
            </a:r>
            <a:r>
              <a:rPr lang="ja-JP" altLang="en-US" dirty="0" smtClean="0"/>
              <a:t>（</a:t>
            </a:r>
            <a:r>
              <a:rPr lang="en-US" altLang="ja-JP" dirty="0" smtClean="0"/>
              <a:t>4/5</a:t>
            </a:r>
            <a:r>
              <a:rPr lang="ja-JP" altLang="en-US" dirty="0" smtClean="0"/>
              <a:t>）</a:t>
            </a:r>
            <a:endParaRPr kumimoji="1" lang="ja-JP" altLang="en-US" dirty="0"/>
          </a:p>
        </p:txBody>
      </p:sp>
      <p:pic>
        <p:nvPicPr>
          <p:cNvPr id="3" name="図 2"/>
          <p:cNvPicPr>
            <a:picLocks noChangeAspect="1"/>
          </p:cNvPicPr>
          <p:nvPr/>
        </p:nvPicPr>
        <p:blipFill rotWithShape="1">
          <a:blip r:embed="rId3"/>
          <a:srcRect r="14486" b="15499"/>
          <a:stretch/>
        </p:blipFill>
        <p:spPr>
          <a:xfrm>
            <a:off x="3709246" y="5128580"/>
            <a:ext cx="2086890" cy="882261"/>
          </a:xfrm>
          <a:prstGeom prst="rect">
            <a:avLst/>
          </a:prstGeom>
        </p:spPr>
      </p:pic>
      <p:pic>
        <p:nvPicPr>
          <p:cNvPr id="4" name="図 3"/>
          <p:cNvPicPr>
            <a:picLocks noChangeAspect="1"/>
          </p:cNvPicPr>
          <p:nvPr/>
        </p:nvPicPr>
        <p:blipFill>
          <a:blip r:embed="rId4"/>
          <a:stretch>
            <a:fillRect/>
          </a:stretch>
        </p:blipFill>
        <p:spPr>
          <a:xfrm>
            <a:off x="2326139" y="3722448"/>
            <a:ext cx="3459033" cy="690038"/>
          </a:xfrm>
          <a:prstGeom prst="rect">
            <a:avLst/>
          </a:prstGeom>
        </p:spPr>
      </p:pic>
      <p:sp>
        <p:nvSpPr>
          <p:cNvPr id="62" name="正方形/長方形 61"/>
          <p:cNvSpPr/>
          <p:nvPr/>
        </p:nvSpPr>
        <p:spPr bwMode="auto">
          <a:xfrm>
            <a:off x="4508243" y="3709429"/>
            <a:ext cx="1285517" cy="741566"/>
          </a:xfrm>
          <a:prstGeom prst="rect">
            <a:avLst/>
          </a:prstGeom>
          <a:noFill/>
          <a:ln w="38100">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テキスト ボックス 43"/>
          <p:cNvSpPr txBox="1"/>
          <p:nvPr/>
        </p:nvSpPr>
        <p:spPr>
          <a:xfrm>
            <a:off x="292590" y="3917670"/>
            <a:ext cx="2076103" cy="584775"/>
          </a:xfrm>
          <a:prstGeom prst="rect">
            <a:avLst/>
          </a:prstGeom>
          <a:noFill/>
        </p:spPr>
        <p:txBody>
          <a:bodyPr wrap="square" rtlCol="0">
            <a:spAutoFit/>
          </a:bodyPr>
          <a:lstStyle/>
          <a:p>
            <a:r>
              <a:rPr lang="ja-JP" altLang="en-US" sz="1600" b="1" dirty="0" smtClean="0">
                <a:solidFill>
                  <a:srgbClr val="FF0000"/>
                </a:solidFill>
                <a:latin typeface="メイリオ" panose="020B0604030504040204" pitchFamily="50" charset="-128"/>
                <a:ea typeface="メイリオ" panose="020B0604030504040204" pitchFamily="50" charset="-128"/>
              </a:rPr>
              <a:t>「参照項目」で選択された項目が、</a:t>
            </a:r>
            <a:endParaRPr lang="ja-JP" altLang="en-US" sz="1600" b="1" dirty="0">
              <a:solidFill>
                <a:srgbClr val="FF0000"/>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flipH="1">
            <a:off x="3699628" y="5671277"/>
            <a:ext cx="342000" cy="33956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3" name="直線矢印コネクタ 62"/>
          <p:cNvCxnSpPr>
            <a:stCxn id="31" idx="2"/>
            <a:endCxn id="49" idx="0"/>
          </p:cNvCxnSpPr>
          <p:nvPr/>
        </p:nvCxnSpPr>
        <p:spPr bwMode="auto">
          <a:xfrm flipH="1">
            <a:off x="3870628" y="4450995"/>
            <a:ext cx="347153" cy="1220282"/>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角丸四角形吹き出し 36"/>
          <p:cNvSpPr/>
          <p:nvPr/>
        </p:nvSpPr>
        <p:spPr bwMode="auto">
          <a:xfrm>
            <a:off x="6152535" y="3257636"/>
            <a:ext cx="2810978" cy="3195626"/>
          </a:xfrm>
          <a:prstGeom prst="wedgeRoundRectCallout">
            <a:avLst>
              <a:gd name="adj1" fmla="val -85101"/>
              <a:gd name="adj2" fmla="val 872"/>
              <a:gd name="adj3" fmla="val 16667"/>
            </a:avLst>
          </a:prstGeom>
          <a:solidFill>
            <a:schemeClr val="bg1"/>
          </a:solidFill>
          <a:ln w="1905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テキスト ボックス 39"/>
          <p:cNvSpPr txBox="1"/>
          <p:nvPr/>
        </p:nvSpPr>
        <p:spPr>
          <a:xfrm>
            <a:off x="6288557" y="3398194"/>
            <a:ext cx="1498318" cy="892552"/>
          </a:xfrm>
          <a:prstGeom prst="rect">
            <a:avLst/>
          </a:prstGeom>
          <a:noFill/>
        </p:spPr>
        <p:txBody>
          <a:bodyPr wrap="square" rtlCol="0">
            <a:spAutoFit/>
          </a:bodyPr>
          <a:lstStyle/>
          <a:p>
            <a:r>
              <a:rPr lang="ja-JP" altLang="en-US" sz="1600" b="1" dirty="0" smtClean="0">
                <a:solidFill>
                  <a:srgbClr val="FF0000"/>
                </a:solidFill>
                <a:effectLst>
                  <a:glow rad="127000">
                    <a:schemeClr val="bg1"/>
                  </a:glow>
                </a:effectLst>
                <a:latin typeface="+mn-ea"/>
              </a:rPr>
              <a:t>参照項目</a:t>
            </a:r>
            <a:endParaRPr lang="en-US" altLang="ja-JP" sz="1600" b="1" dirty="0" smtClean="0">
              <a:solidFill>
                <a:srgbClr val="FF0000"/>
              </a:solidFill>
              <a:effectLst>
                <a:glow rad="127000">
                  <a:schemeClr val="bg1"/>
                </a:glow>
              </a:effectLst>
              <a:latin typeface="+mn-ea"/>
            </a:endParaRPr>
          </a:p>
          <a:p>
            <a:r>
              <a:rPr lang="ja-JP" altLang="en-US" sz="1200" b="1" dirty="0" smtClean="0">
                <a:solidFill>
                  <a:srgbClr val="FF0000"/>
                </a:solidFill>
                <a:effectLst>
                  <a:glow rad="127000">
                    <a:schemeClr val="bg1"/>
                  </a:glow>
                </a:effectLst>
                <a:latin typeface="+mn-ea"/>
              </a:rPr>
              <a:t>「参照項目を選択」ボタンを押下すると、</a:t>
            </a:r>
            <a:endParaRPr lang="en-US" altLang="ja-JP" sz="1200" b="1" dirty="0" smtClean="0">
              <a:solidFill>
                <a:srgbClr val="FF0000"/>
              </a:solidFill>
              <a:effectLst>
                <a:glow rad="127000">
                  <a:schemeClr val="bg1"/>
                </a:glow>
              </a:effectLst>
              <a:latin typeface="+mn-ea"/>
            </a:endParaRPr>
          </a:p>
        </p:txBody>
      </p:sp>
      <p:sp>
        <p:nvSpPr>
          <p:cNvPr id="31" name="正方形/長方形 30"/>
          <p:cNvSpPr/>
          <p:nvPr/>
        </p:nvSpPr>
        <p:spPr bwMode="auto">
          <a:xfrm>
            <a:off x="3988418" y="3709429"/>
            <a:ext cx="458725" cy="741566"/>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 name="正方形/長方形 32"/>
          <p:cNvSpPr/>
          <p:nvPr/>
        </p:nvSpPr>
        <p:spPr bwMode="auto">
          <a:xfrm flipH="1">
            <a:off x="4084411" y="5671277"/>
            <a:ext cx="948632" cy="339564"/>
          </a:xfrm>
          <a:prstGeom prst="rect">
            <a:avLst/>
          </a:prstGeom>
          <a:noFill/>
          <a:ln w="38100">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 name="正方形/長方形 33"/>
          <p:cNvSpPr/>
          <p:nvPr/>
        </p:nvSpPr>
        <p:spPr>
          <a:xfrm>
            <a:off x="6216305" y="4569664"/>
            <a:ext cx="1479230" cy="1015663"/>
          </a:xfrm>
          <a:prstGeom prst="rect">
            <a:avLst/>
          </a:prstGeom>
        </p:spPr>
        <p:txBody>
          <a:bodyPr wrap="square">
            <a:spAutoFit/>
          </a:bodyPr>
          <a:lstStyle/>
          <a:p>
            <a:r>
              <a:rPr lang="ja-JP" altLang="en-US" sz="1200" b="1" dirty="0" smtClean="0">
                <a:solidFill>
                  <a:srgbClr val="FF0000"/>
                </a:solidFill>
              </a:rPr>
              <a:t>別ウィンドウが表示され、「選択項目」で選択した項目以外の項目が選択できます。</a:t>
            </a:r>
            <a:endParaRPr lang="en-US" altLang="ja-JP" sz="1200" b="1" dirty="0" smtClean="0">
              <a:solidFill>
                <a:srgbClr val="FF0000"/>
              </a:solidFill>
            </a:endParaRPr>
          </a:p>
        </p:txBody>
      </p:sp>
      <p:cxnSp>
        <p:nvCxnSpPr>
          <p:cNvPr id="50" name="直線矢印コネクタ 49"/>
          <p:cNvCxnSpPr>
            <a:endCxn id="33" idx="0"/>
          </p:cNvCxnSpPr>
          <p:nvPr/>
        </p:nvCxnSpPr>
        <p:spPr bwMode="auto">
          <a:xfrm flipH="1">
            <a:off x="4558727" y="4447742"/>
            <a:ext cx="184938" cy="1223535"/>
          </a:xfrm>
          <a:prstGeom prst="straightConnector1">
            <a:avLst/>
          </a:prstGeom>
          <a:solidFill>
            <a:schemeClr val="bg1"/>
          </a:solidFill>
          <a:ln w="38100" cap="flat" cmpd="sng" algn="ctr">
            <a:solidFill>
              <a:srgbClr val="FF0000"/>
            </a:solidFill>
            <a:prstDash val="sysDot"/>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9" name="図 8"/>
          <p:cNvPicPr>
            <a:picLocks noChangeAspect="1"/>
          </p:cNvPicPr>
          <p:nvPr/>
        </p:nvPicPr>
        <p:blipFill>
          <a:blip r:embed="rId5"/>
          <a:stretch>
            <a:fillRect/>
          </a:stretch>
        </p:blipFill>
        <p:spPr>
          <a:xfrm>
            <a:off x="6322209" y="5585327"/>
            <a:ext cx="2510900" cy="612110"/>
          </a:xfrm>
          <a:prstGeom prst="rect">
            <a:avLst/>
          </a:prstGeom>
        </p:spPr>
      </p:pic>
      <p:pic>
        <p:nvPicPr>
          <p:cNvPr id="8" name="図 7"/>
          <p:cNvPicPr>
            <a:picLocks noChangeAspect="1"/>
          </p:cNvPicPr>
          <p:nvPr/>
        </p:nvPicPr>
        <p:blipFill rotWithShape="1">
          <a:blip r:embed="rId6"/>
          <a:srcRect b="29265"/>
          <a:stretch/>
        </p:blipFill>
        <p:spPr>
          <a:xfrm>
            <a:off x="2261026" y="5124667"/>
            <a:ext cx="1370253" cy="886174"/>
          </a:xfrm>
          <a:prstGeom prst="rect">
            <a:avLst/>
          </a:prstGeom>
        </p:spPr>
      </p:pic>
      <p:sp>
        <p:nvSpPr>
          <p:cNvPr id="45" name="テキスト ボックス 44"/>
          <p:cNvSpPr txBox="1"/>
          <p:nvPr/>
        </p:nvSpPr>
        <p:spPr>
          <a:xfrm>
            <a:off x="292590" y="5276924"/>
            <a:ext cx="2076103" cy="830997"/>
          </a:xfrm>
          <a:prstGeom prst="rect">
            <a:avLst/>
          </a:prstGeom>
          <a:noFill/>
        </p:spPr>
        <p:txBody>
          <a:bodyPr wrap="square" rtlCol="0">
            <a:spAutoFit/>
          </a:bodyPr>
          <a:lstStyle/>
          <a:p>
            <a:r>
              <a:rPr lang="ja-JP" altLang="en-US" sz="1600" b="1" dirty="0" smtClean="0">
                <a:solidFill>
                  <a:srgbClr val="FF0000"/>
                </a:solidFill>
                <a:latin typeface="メイリオ" panose="020B0604030504040204" pitchFamily="50" charset="-128"/>
                <a:ea typeface="メイリオ" panose="020B0604030504040204" pitchFamily="50" charset="-128"/>
              </a:rPr>
              <a:t>参照先メニューの「一覧</a:t>
            </a:r>
            <a:r>
              <a:rPr lang="en-US" altLang="ja-JP" sz="1600" b="1" dirty="0" smtClean="0">
                <a:solidFill>
                  <a:srgbClr val="FF0000"/>
                </a:solidFill>
                <a:latin typeface="メイリオ" panose="020B0604030504040204" pitchFamily="50" charset="-128"/>
                <a:ea typeface="メイリオ" panose="020B0604030504040204" pitchFamily="50" charset="-128"/>
              </a:rPr>
              <a:t>/</a:t>
            </a:r>
            <a:r>
              <a:rPr lang="ja-JP" altLang="en-US" sz="1600" b="1" dirty="0" smtClean="0">
                <a:solidFill>
                  <a:srgbClr val="FF0000"/>
                </a:solidFill>
                <a:latin typeface="メイリオ" panose="020B0604030504040204" pitchFamily="50" charset="-128"/>
                <a:ea typeface="メイリオ" panose="020B0604030504040204" pitchFamily="50" charset="-128"/>
              </a:rPr>
              <a:t>更新」で表示されます。</a:t>
            </a:r>
            <a:endParaRPr lang="ja-JP" altLang="en-US" sz="1600" b="1" dirty="0">
              <a:solidFill>
                <a:srgbClr val="FF0000"/>
              </a:solidFill>
              <a:latin typeface="メイリオ" panose="020B0604030504040204" pitchFamily="50" charset="-128"/>
              <a:ea typeface="メイリオ" panose="020B0604030504040204" pitchFamily="50" charset="-128"/>
            </a:endParaRPr>
          </a:p>
        </p:txBody>
      </p:sp>
      <p:cxnSp>
        <p:nvCxnSpPr>
          <p:cNvPr id="43" name="曲線コネクタ 42"/>
          <p:cNvCxnSpPr>
            <a:cxnSpLocks noChangeAspect="1"/>
          </p:cNvCxnSpPr>
          <p:nvPr/>
        </p:nvCxnSpPr>
        <p:spPr bwMode="auto">
          <a:xfrm rot="2700000">
            <a:off x="3291883" y="5241791"/>
            <a:ext cx="713993" cy="648000"/>
          </a:xfrm>
          <a:prstGeom prst="curvedConnector3">
            <a:avLst/>
          </a:prstGeom>
          <a:solidFill>
            <a:schemeClr val="bg1"/>
          </a:solidFill>
          <a:ln w="28575"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正方形/長方形 28"/>
          <p:cNvSpPr/>
          <p:nvPr/>
        </p:nvSpPr>
        <p:spPr bwMode="auto">
          <a:xfrm>
            <a:off x="2319834" y="5124667"/>
            <a:ext cx="614307" cy="28575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正方形/長方形 51"/>
          <p:cNvSpPr/>
          <p:nvPr/>
        </p:nvSpPr>
        <p:spPr>
          <a:xfrm>
            <a:off x="3595960" y="4744766"/>
            <a:ext cx="811887" cy="276999"/>
          </a:xfrm>
          <a:prstGeom prst="rect">
            <a:avLst/>
          </a:prstGeom>
        </p:spPr>
        <p:txBody>
          <a:bodyPr wrap="square">
            <a:spAutoFit/>
          </a:bodyPr>
          <a:lstStyle/>
          <a:p>
            <a:r>
              <a:rPr lang="ja-JP" altLang="en-US" sz="1200" b="1" dirty="0" smtClean="0">
                <a:solidFill>
                  <a:srgbClr val="FF0000"/>
                </a:solidFill>
                <a:effectLst>
                  <a:glow rad="63500">
                    <a:schemeClr val="bg1"/>
                  </a:glow>
                </a:effectLst>
              </a:rPr>
              <a:t>選択項目</a:t>
            </a:r>
            <a:endParaRPr lang="en-US" altLang="ja-JP" sz="1200" b="1" dirty="0" smtClean="0">
              <a:solidFill>
                <a:srgbClr val="FF0000"/>
              </a:solidFill>
              <a:effectLst>
                <a:glow rad="63500">
                  <a:schemeClr val="bg1"/>
                </a:glow>
              </a:effectLst>
            </a:endParaRPr>
          </a:p>
        </p:txBody>
      </p:sp>
      <p:sp>
        <p:nvSpPr>
          <p:cNvPr id="39" name="正方形/長方形 38"/>
          <p:cNvSpPr/>
          <p:nvPr/>
        </p:nvSpPr>
        <p:spPr>
          <a:xfrm>
            <a:off x="4384104" y="4744766"/>
            <a:ext cx="811887" cy="276999"/>
          </a:xfrm>
          <a:prstGeom prst="rect">
            <a:avLst/>
          </a:prstGeom>
        </p:spPr>
        <p:txBody>
          <a:bodyPr wrap="square">
            <a:spAutoFit/>
          </a:bodyPr>
          <a:lstStyle/>
          <a:p>
            <a:r>
              <a:rPr lang="ja-JP" altLang="en-US" sz="1200" b="1" dirty="0" smtClean="0">
                <a:solidFill>
                  <a:srgbClr val="FF0000"/>
                </a:solidFill>
                <a:effectLst>
                  <a:glow rad="63500">
                    <a:schemeClr val="bg1"/>
                  </a:glow>
                </a:effectLst>
              </a:rPr>
              <a:t>参照項目</a:t>
            </a:r>
            <a:endParaRPr lang="en-US" altLang="ja-JP" sz="1200" b="1" dirty="0" smtClean="0">
              <a:solidFill>
                <a:srgbClr val="FF0000"/>
              </a:solidFill>
              <a:effectLst>
                <a:glow rad="63500">
                  <a:schemeClr val="bg1"/>
                </a:glow>
              </a:effectLst>
            </a:endParaRPr>
          </a:p>
        </p:txBody>
      </p:sp>
      <p:pic>
        <p:nvPicPr>
          <p:cNvPr id="5" name="図 4"/>
          <p:cNvPicPr>
            <a:picLocks noChangeAspect="1"/>
          </p:cNvPicPr>
          <p:nvPr/>
        </p:nvPicPr>
        <p:blipFill>
          <a:blip r:embed="rId7"/>
          <a:stretch>
            <a:fillRect/>
          </a:stretch>
        </p:blipFill>
        <p:spPr>
          <a:xfrm>
            <a:off x="7750262" y="3410265"/>
            <a:ext cx="1037323" cy="1835748"/>
          </a:xfrm>
          <a:prstGeom prst="rect">
            <a:avLst/>
          </a:prstGeom>
        </p:spPr>
      </p:pic>
      <p:sp>
        <p:nvSpPr>
          <p:cNvPr id="69" name="正方形/長方形 68"/>
          <p:cNvSpPr/>
          <p:nvPr/>
        </p:nvSpPr>
        <p:spPr bwMode="auto">
          <a:xfrm>
            <a:off x="8084730" y="4118055"/>
            <a:ext cx="606872" cy="18559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 name="右矢印 40"/>
          <p:cNvSpPr/>
          <p:nvPr/>
        </p:nvSpPr>
        <p:spPr bwMode="auto">
          <a:xfrm rot="6679181">
            <a:off x="7554215" y="4807476"/>
            <a:ext cx="1205617" cy="360040"/>
          </a:xfrm>
          <a:prstGeom prst="right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1057925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コンテンツ プレースホルダー 2"/>
          <p:cNvSpPr>
            <a:spLocks noGrp="1"/>
          </p:cNvSpPr>
          <p:nvPr>
            <p:ph sz="quarter" idx="10"/>
          </p:nvPr>
        </p:nvSpPr>
        <p:spPr/>
        <p:txBody>
          <a:bodyPr>
            <a:normAutofit/>
          </a:bodyPr>
          <a:lstStyle/>
          <a:p>
            <a:pPr marL="0" indent="0">
              <a:buNone/>
            </a:pPr>
            <a:r>
              <a:rPr lang="ja-JP" altLang="en-US" sz="1600" b="1" dirty="0" smtClean="0">
                <a:solidFill>
                  <a:srgbClr val="002060"/>
                </a:solidFill>
              </a:rPr>
              <a:t>「プルダウン選択」の活用</a:t>
            </a:r>
          </a:p>
          <a:p>
            <a:pPr marL="0" indent="0">
              <a:buNone/>
            </a:pPr>
            <a:r>
              <a:rPr lang="ja-JP" altLang="en-US" sz="1600" dirty="0" smtClean="0"/>
              <a:t>「プルダウン選択」を用いることで、以下のようなデータ管理を運用することができます。</a:t>
            </a:r>
            <a:endParaRPr lang="en-US" altLang="ja-JP" sz="1600" dirty="0" smtClean="0"/>
          </a:p>
          <a:p>
            <a:pPr marL="342900" indent="-342900">
              <a:buFont typeface="+mj-ea"/>
              <a:buAutoNum type="circleNumDbPlain"/>
            </a:pPr>
            <a:r>
              <a:rPr lang="ja-JP" altLang="en-US" sz="1400" dirty="0" smtClean="0"/>
              <a:t>参照元メニューをデータシート、参照先メニューをパラメータシートとすることにより、データベースとして</a:t>
            </a:r>
            <a:r>
              <a:rPr lang="ja-JP" altLang="en-US" sz="1400" dirty="0"/>
              <a:t>扱</a:t>
            </a:r>
            <a:r>
              <a:rPr lang="ja-JP" altLang="en-US" sz="1400" dirty="0" smtClean="0"/>
              <a:t>う固定的なレコードと、必要に応じて作成する流動的なレコードとを分ける。</a:t>
            </a:r>
            <a:endParaRPr lang="en-US" altLang="ja-JP" sz="1400" dirty="0" smtClean="0"/>
          </a:p>
          <a:p>
            <a:pPr marL="342900" indent="-342900">
              <a:buFont typeface="+mj-ea"/>
              <a:buAutoNum type="circleNumDbPlain"/>
            </a:pPr>
            <a:r>
              <a:rPr lang="ja-JP" altLang="en-US" sz="1400" dirty="0" smtClean="0"/>
              <a:t>ひとつの</a:t>
            </a:r>
            <a:r>
              <a:rPr lang="ja-JP" altLang="en-US" sz="1400" dirty="0"/>
              <a:t>参照先メニューに対して</a:t>
            </a:r>
            <a:r>
              <a:rPr lang="ja-JP" altLang="en-US" sz="1400" dirty="0" smtClean="0"/>
              <a:t>複数の参照元メニューを紐づけ、必要なデータのみ集約する。</a:t>
            </a:r>
            <a:endParaRPr lang="en-US" altLang="ja-JP" sz="1400" dirty="0" smtClean="0"/>
          </a:p>
          <a:p>
            <a:pPr marL="342900" indent="-342900">
              <a:buFont typeface="+mj-ea"/>
              <a:buAutoNum type="circleNumDbPlain"/>
            </a:pPr>
            <a:r>
              <a:rPr lang="ja-JP" altLang="en-US" sz="1400" dirty="0" smtClean="0"/>
              <a:t>ひとつの参照元メニューから複数の項目を紐付けるとき、「参照項目」を利用して入力の手間を省く。</a:t>
            </a:r>
            <a:endParaRPr lang="en-US" altLang="ja-JP" sz="1400" dirty="0" smtClean="0"/>
          </a:p>
        </p:txBody>
      </p:sp>
      <p:sp>
        <p:nvSpPr>
          <p:cNvPr id="23" name="正方形/長方形 22"/>
          <p:cNvSpPr/>
          <p:nvPr/>
        </p:nvSpPr>
        <p:spPr bwMode="auto">
          <a:xfrm>
            <a:off x="896011" y="4951566"/>
            <a:ext cx="7276390" cy="1523987"/>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a:t>
            </a:r>
            <a:r>
              <a:rPr kumimoji="0" lang="ja-JP" altLang="en-US" sz="1200" kern="0" dirty="0" smtClean="0">
                <a:solidFill>
                  <a:srgbClr val="5B9BD5">
                    <a:lumMod val="75000"/>
                  </a:srgbClr>
                </a:solidFill>
                <a:ea typeface="メイリオ" panose="020B0604030504040204" pitchFamily="50" charset="-128"/>
              </a:rPr>
              <a:t>参照先メニュー：</a:t>
            </a:r>
            <a:r>
              <a:rPr kumimoji="0" lang="ja-JP" altLang="en-US" sz="1200" b="1" kern="0" dirty="0" smtClean="0">
                <a:solidFill>
                  <a:srgbClr val="5B9BD5">
                    <a:lumMod val="75000"/>
                  </a:srgbClr>
                </a:solidFill>
                <a:ea typeface="メイリオ" panose="020B0604030504040204" pitchFamily="50" charset="-128"/>
              </a:rPr>
              <a:t>パラメータシート</a:t>
            </a:r>
            <a:r>
              <a:rPr kumimoji="0" lang="en-US" altLang="ja-JP" sz="1200" b="1" kern="0" dirty="0" smtClean="0">
                <a:solidFill>
                  <a:srgbClr val="5B9BD5">
                    <a:lumMod val="75000"/>
                  </a:srgbClr>
                </a:solidFill>
                <a:ea typeface="メイリオ" panose="020B0604030504040204" pitchFamily="50" charset="-128"/>
              </a:rPr>
              <a:t>X</a:t>
            </a:r>
            <a:endParaRPr kumimoji="1" lang="ja-JP" altLang="en-US" sz="1200" b="1" dirty="0" smtClean="0">
              <a:solidFill>
                <a:srgbClr val="002060"/>
              </a:solidFill>
              <a:latin typeface="+mn-ea"/>
            </a:endParaRPr>
          </a:p>
        </p:txBody>
      </p:sp>
      <p:sp>
        <p:nvSpPr>
          <p:cNvPr id="24" name="正方形/長方形 23"/>
          <p:cNvSpPr/>
          <p:nvPr/>
        </p:nvSpPr>
        <p:spPr bwMode="auto">
          <a:xfrm>
            <a:off x="896011" y="3410448"/>
            <a:ext cx="3564000" cy="1484373"/>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r>
              <a:rPr kumimoji="0" lang="ja-JP" altLang="en-US" sz="1200" b="1" kern="0" dirty="0" smtClean="0">
                <a:solidFill>
                  <a:srgbClr val="70AD47">
                    <a:lumMod val="75000"/>
                  </a:srgbClr>
                </a:solidFill>
                <a:ea typeface="メイリオ" panose="020B0604030504040204" pitchFamily="50" charset="-128"/>
              </a:rPr>
              <a:t>データシート</a:t>
            </a:r>
            <a:r>
              <a:rPr kumimoji="0" lang="en-US" altLang="ja-JP" sz="1200" b="1" kern="0" dirty="0" smtClean="0">
                <a:solidFill>
                  <a:srgbClr val="70AD47">
                    <a:lumMod val="75000"/>
                  </a:srgbClr>
                </a:solidFill>
                <a:ea typeface="メイリオ" panose="020B0604030504040204" pitchFamily="50" charset="-128"/>
              </a:rPr>
              <a:t>A</a:t>
            </a:r>
            <a:endParaRPr kumimoji="1" lang="ja-JP" altLang="en-US" sz="1200" b="1" dirty="0" smtClean="0">
              <a:solidFill>
                <a:schemeClr val="accent3"/>
              </a:solidFill>
              <a:latin typeface="+mn-ea"/>
            </a:endParaRPr>
          </a:p>
        </p:txBody>
      </p:sp>
      <p:sp>
        <p:nvSpPr>
          <p:cNvPr id="2" name="タイトル 1"/>
          <p:cNvSpPr>
            <a:spLocks noGrp="1"/>
          </p:cNvSpPr>
          <p:nvPr>
            <p:ph type="title"/>
          </p:nvPr>
        </p:nvSpPr>
        <p:spPr/>
        <p:txBody>
          <a:bodyPr/>
          <a:lstStyle/>
          <a:p>
            <a:r>
              <a:rPr lang="en-US" altLang="ja-JP" dirty="0" smtClean="0">
                <a:latin typeface="+mn-ea"/>
              </a:rPr>
              <a:t>3.11.2 </a:t>
            </a:r>
            <a:r>
              <a:rPr lang="ja-JP" altLang="en-US" dirty="0">
                <a:latin typeface="+mn-ea"/>
              </a:rPr>
              <a:t>入力方式：</a:t>
            </a:r>
            <a:r>
              <a:rPr lang="ja-JP" altLang="ja-JP" dirty="0"/>
              <a:t>プルダウン</a:t>
            </a:r>
            <a:r>
              <a:rPr lang="ja-JP" altLang="en-US" dirty="0"/>
              <a:t>選択</a:t>
            </a:r>
            <a:r>
              <a:rPr lang="ja-JP" altLang="en-US" dirty="0" smtClean="0"/>
              <a:t>（</a:t>
            </a:r>
            <a:r>
              <a:rPr lang="en-US" altLang="ja-JP" dirty="0" smtClean="0"/>
              <a:t>5/5</a:t>
            </a:r>
            <a:r>
              <a:rPr lang="ja-JP" altLang="en-US" dirty="0" smtClean="0"/>
              <a:t>）</a:t>
            </a:r>
            <a:endParaRPr kumimoji="1" lang="ja-JP" altLang="en-US" dirty="0"/>
          </a:p>
        </p:txBody>
      </p:sp>
      <p:sp>
        <p:nvSpPr>
          <p:cNvPr id="30" name="正方形/長方形 29"/>
          <p:cNvSpPr/>
          <p:nvPr/>
        </p:nvSpPr>
        <p:spPr bwMode="auto">
          <a:xfrm>
            <a:off x="4608401" y="3417240"/>
            <a:ext cx="3564000" cy="1484373"/>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r>
              <a:rPr kumimoji="0" lang="ja-JP" altLang="en-US" sz="1200" b="1" kern="0" dirty="0" smtClean="0">
                <a:solidFill>
                  <a:srgbClr val="70AD47">
                    <a:lumMod val="75000"/>
                  </a:srgbClr>
                </a:solidFill>
                <a:ea typeface="メイリオ" panose="020B0604030504040204" pitchFamily="50" charset="-128"/>
              </a:rPr>
              <a:t>データシート</a:t>
            </a:r>
            <a:r>
              <a:rPr kumimoji="0" lang="en-US" altLang="ja-JP" sz="1200" b="1" kern="0" dirty="0" smtClean="0">
                <a:solidFill>
                  <a:srgbClr val="70AD47">
                    <a:lumMod val="75000"/>
                  </a:srgbClr>
                </a:solidFill>
                <a:ea typeface="メイリオ" panose="020B0604030504040204" pitchFamily="50" charset="-128"/>
              </a:rPr>
              <a:t>B</a:t>
            </a:r>
            <a:endParaRPr kumimoji="1" lang="ja-JP" altLang="en-US" sz="1200" b="1" dirty="0" smtClean="0">
              <a:solidFill>
                <a:schemeClr val="accent3"/>
              </a:solidFill>
              <a:latin typeface="+mn-ea"/>
            </a:endParaRPr>
          </a:p>
        </p:txBody>
      </p:sp>
      <p:pic>
        <p:nvPicPr>
          <p:cNvPr id="4" name="図 3"/>
          <p:cNvPicPr>
            <a:picLocks noChangeAspect="1"/>
          </p:cNvPicPr>
          <p:nvPr/>
        </p:nvPicPr>
        <p:blipFill>
          <a:blip r:embed="rId2"/>
          <a:stretch>
            <a:fillRect/>
          </a:stretch>
        </p:blipFill>
        <p:spPr>
          <a:xfrm>
            <a:off x="4696629" y="5275039"/>
            <a:ext cx="2614182" cy="1126109"/>
          </a:xfrm>
          <a:prstGeom prst="rect">
            <a:avLst/>
          </a:prstGeom>
        </p:spPr>
      </p:pic>
      <p:sp>
        <p:nvSpPr>
          <p:cNvPr id="44" name="正方形/長方形 43"/>
          <p:cNvSpPr/>
          <p:nvPr/>
        </p:nvSpPr>
        <p:spPr bwMode="auto">
          <a:xfrm>
            <a:off x="4675849" y="5877272"/>
            <a:ext cx="400207" cy="5131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正方形/長方形 48"/>
          <p:cNvSpPr/>
          <p:nvPr/>
        </p:nvSpPr>
        <p:spPr bwMode="auto">
          <a:xfrm>
            <a:off x="5105893" y="5877272"/>
            <a:ext cx="952458" cy="5131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6383445" y="5877272"/>
            <a:ext cx="927366" cy="5131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テキスト ボックス 24"/>
          <p:cNvSpPr txBox="1"/>
          <p:nvPr/>
        </p:nvSpPr>
        <p:spPr>
          <a:xfrm>
            <a:off x="251520" y="2678577"/>
            <a:ext cx="8640960" cy="738664"/>
          </a:xfrm>
          <a:prstGeom prst="rect">
            <a:avLst/>
          </a:prstGeom>
          <a:noFill/>
          <a:ln w="38100">
            <a:noFill/>
          </a:ln>
        </p:spPr>
        <p:txBody>
          <a:bodyPr wrap="square" rtlCol="0">
            <a:spAutoFit/>
          </a:bodyPr>
          <a:lstStyle/>
          <a:p>
            <a:r>
              <a:rPr lang="ja-JP" altLang="en-US" sz="1400" b="1" dirty="0" smtClean="0">
                <a:solidFill>
                  <a:srgbClr val="002060"/>
                </a:solidFill>
              </a:rPr>
              <a:t>（例）パラメータシート</a:t>
            </a:r>
            <a:r>
              <a:rPr lang="en-US" altLang="ja-JP" sz="1400" b="1" dirty="0" smtClean="0">
                <a:solidFill>
                  <a:srgbClr val="002060"/>
                </a:solidFill>
              </a:rPr>
              <a:t>X</a:t>
            </a:r>
            <a:r>
              <a:rPr lang="ja-JP" altLang="en-US" sz="1400" b="1" dirty="0" smtClean="0">
                <a:solidFill>
                  <a:srgbClr val="002060"/>
                </a:solidFill>
              </a:rPr>
              <a:t>から、データシート</a:t>
            </a:r>
            <a:r>
              <a:rPr lang="en-US" altLang="ja-JP" sz="1400" b="1" dirty="0" smtClean="0">
                <a:solidFill>
                  <a:srgbClr val="002060"/>
                </a:solidFill>
              </a:rPr>
              <a:t>A</a:t>
            </a:r>
            <a:r>
              <a:rPr lang="ja-JP" altLang="en-US" sz="1400" b="1" dirty="0" smtClean="0">
                <a:solidFill>
                  <a:srgbClr val="002060"/>
                </a:solidFill>
              </a:rPr>
              <a:t>・</a:t>
            </a:r>
            <a:r>
              <a:rPr lang="en-US" altLang="ja-JP" sz="1400" b="1" dirty="0" smtClean="0">
                <a:solidFill>
                  <a:srgbClr val="002060"/>
                </a:solidFill>
              </a:rPr>
              <a:t>B</a:t>
            </a:r>
            <a:r>
              <a:rPr lang="ja-JP" altLang="en-US" sz="1400" b="1" dirty="0" smtClean="0">
                <a:solidFill>
                  <a:srgbClr val="002060"/>
                </a:solidFill>
              </a:rPr>
              <a:t>の</a:t>
            </a:r>
            <a:r>
              <a:rPr lang="ja-JP" altLang="en-US" sz="1400" b="1" dirty="0">
                <a:solidFill>
                  <a:srgbClr val="002060"/>
                </a:solidFill>
              </a:rPr>
              <a:t>一部の項目</a:t>
            </a:r>
            <a:r>
              <a:rPr lang="ja-JP" altLang="en-US" sz="1400" b="1" dirty="0" smtClean="0">
                <a:solidFill>
                  <a:srgbClr val="002060"/>
                </a:solidFill>
              </a:rPr>
              <a:t>を「プルダウン選択」で参照する。</a:t>
            </a:r>
            <a:endParaRPr lang="en-US" altLang="ja-JP" sz="1400" b="1" dirty="0" smtClean="0">
              <a:solidFill>
                <a:srgbClr val="002060"/>
              </a:solidFill>
            </a:endParaRPr>
          </a:p>
          <a:p>
            <a:r>
              <a:rPr lang="ja-JP" altLang="en-US" sz="1400" b="1" dirty="0">
                <a:solidFill>
                  <a:srgbClr val="002060"/>
                </a:solidFill>
              </a:rPr>
              <a:t>　</a:t>
            </a:r>
            <a:r>
              <a:rPr lang="ja-JP" altLang="en-US" sz="1400" b="1" dirty="0" smtClean="0">
                <a:solidFill>
                  <a:srgbClr val="002060"/>
                </a:solidFill>
              </a:rPr>
              <a:t>　　パラメータシート</a:t>
            </a:r>
            <a:r>
              <a:rPr lang="en-US" altLang="ja-JP" sz="1400" b="1" dirty="0">
                <a:solidFill>
                  <a:srgbClr val="002060"/>
                </a:solidFill>
              </a:rPr>
              <a:t>X</a:t>
            </a:r>
            <a:r>
              <a:rPr lang="ja-JP" altLang="en-US" sz="1400" b="1" dirty="0" smtClean="0">
                <a:solidFill>
                  <a:srgbClr val="002060"/>
                </a:solidFill>
              </a:rPr>
              <a:t>の項目＜</a:t>
            </a:r>
            <a:r>
              <a:rPr lang="en-US" altLang="ja-JP" sz="1400" b="1" dirty="0" smtClean="0">
                <a:solidFill>
                  <a:srgbClr val="002060"/>
                </a:solidFill>
              </a:rPr>
              <a:t>color</a:t>
            </a:r>
            <a:r>
              <a:rPr lang="ja-JP" altLang="en-US" sz="1400" b="1" dirty="0" smtClean="0">
                <a:solidFill>
                  <a:srgbClr val="002060"/>
                </a:solidFill>
              </a:rPr>
              <a:t>＞＜</a:t>
            </a:r>
            <a:r>
              <a:rPr lang="en-US" altLang="ja-JP" sz="1400" b="1" dirty="0" smtClean="0">
                <a:solidFill>
                  <a:srgbClr val="002060"/>
                </a:solidFill>
              </a:rPr>
              <a:t>category</a:t>
            </a:r>
            <a:r>
              <a:rPr lang="ja-JP" altLang="en-US" sz="1400" b="1" dirty="0" smtClean="0">
                <a:solidFill>
                  <a:srgbClr val="002060"/>
                </a:solidFill>
              </a:rPr>
              <a:t>＞は、「参照項目」を利用してデータシート</a:t>
            </a:r>
            <a:r>
              <a:rPr lang="en-US" altLang="ja-JP" sz="1400" b="1" dirty="0" smtClean="0">
                <a:solidFill>
                  <a:srgbClr val="002060"/>
                </a:solidFill>
              </a:rPr>
              <a:t>A</a:t>
            </a:r>
            <a:r>
              <a:rPr lang="ja-JP" altLang="en-US" sz="1400" b="1" dirty="0" smtClean="0">
                <a:solidFill>
                  <a:srgbClr val="002060"/>
                </a:solidFill>
              </a:rPr>
              <a:t>の</a:t>
            </a:r>
            <a:endParaRPr lang="en-US" altLang="ja-JP" sz="1400" b="1" dirty="0" smtClean="0">
              <a:solidFill>
                <a:srgbClr val="002060"/>
              </a:solidFill>
            </a:endParaRPr>
          </a:p>
          <a:p>
            <a:r>
              <a:rPr lang="ja-JP" altLang="en-US" sz="1400" b="1" dirty="0">
                <a:solidFill>
                  <a:srgbClr val="002060"/>
                </a:solidFill>
              </a:rPr>
              <a:t>　</a:t>
            </a:r>
            <a:r>
              <a:rPr lang="ja-JP" altLang="en-US" sz="1400" b="1" dirty="0" smtClean="0">
                <a:solidFill>
                  <a:srgbClr val="002060"/>
                </a:solidFill>
              </a:rPr>
              <a:t>　　項目を表示する。</a:t>
            </a:r>
            <a:endParaRPr lang="en-US" altLang="ja-JP" sz="1400" b="1" dirty="0">
              <a:solidFill>
                <a:srgbClr val="002060"/>
              </a:solidFill>
            </a:endParaRPr>
          </a:p>
        </p:txBody>
      </p:sp>
      <p:pic>
        <p:nvPicPr>
          <p:cNvPr id="5" name="図 4"/>
          <p:cNvPicPr>
            <a:picLocks noChangeAspect="1"/>
          </p:cNvPicPr>
          <p:nvPr/>
        </p:nvPicPr>
        <p:blipFill>
          <a:blip r:embed="rId3"/>
          <a:stretch>
            <a:fillRect/>
          </a:stretch>
        </p:blipFill>
        <p:spPr>
          <a:xfrm>
            <a:off x="1188044" y="3798895"/>
            <a:ext cx="2987093" cy="998257"/>
          </a:xfrm>
          <a:prstGeom prst="rect">
            <a:avLst/>
          </a:prstGeom>
        </p:spPr>
      </p:pic>
      <p:sp>
        <p:nvSpPr>
          <p:cNvPr id="39" name="正方形/長方形 38"/>
          <p:cNvSpPr/>
          <p:nvPr/>
        </p:nvSpPr>
        <p:spPr bwMode="auto">
          <a:xfrm>
            <a:off x="2628241" y="3798895"/>
            <a:ext cx="396000" cy="98326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正方形/長方形 34"/>
          <p:cNvSpPr/>
          <p:nvPr/>
        </p:nvSpPr>
        <p:spPr bwMode="auto">
          <a:xfrm>
            <a:off x="3059832" y="3798895"/>
            <a:ext cx="1116991" cy="98325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3" name="カギ線コネクタ 12"/>
          <p:cNvCxnSpPr>
            <a:stCxn id="39" idx="2"/>
            <a:endCxn id="44" idx="0"/>
          </p:cNvCxnSpPr>
          <p:nvPr/>
        </p:nvCxnSpPr>
        <p:spPr bwMode="auto">
          <a:xfrm rot="16200000" flipH="1">
            <a:off x="3303540" y="4304858"/>
            <a:ext cx="1095115" cy="2049712"/>
          </a:xfrm>
          <a:prstGeom prst="bentConnector3">
            <a:avLst>
              <a:gd name="adj1" fmla="val 31972"/>
            </a:avLst>
          </a:prstGeom>
          <a:solidFill>
            <a:schemeClr val="bg1"/>
          </a:solidFill>
          <a:ln w="1905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6" name="カギ線コネクタ 35"/>
          <p:cNvCxnSpPr>
            <a:stCxn id="35" idx="2"/>
            <a:endCxn id="49" idx="0"/>
          </p:cNvCxnSpPr>
          <p:nvPr/>
        </p:nvCxnSpPr>
        <p:spPr bwMode="auto">
          <a:xfrm rot="16200000" flipH="1">
            <a:off x="4052666" y="4347816"/>
            <a:ext cx="1095118" cy="1963794"/>
          </a:xfrm>
          <a:prstGeom prst="bentConnector3">
            <a:avLst>
              <a:gd name="adj1" fmla="val 24381"/>
            </a:avLst>
          </a:prstGeom>
          <a:solidFill>
            <a:schemeClr val="bg1"/>
          </a:solidFill>
          <a:ln w="1905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14" name="図 13"/>
          <p:cNvPicPr>
            <a:picLocks noChangeAspect="1"/>
          </p:cNvPicPr>
          <p:nvPr/>
        </p:nvPicPr>
        <p:blipFill>
          <a:blip r:embed="rId4"/>
          <a:stretch>
            <a:fillRect/>
          </a:stretch>
        </p:blipFill>
        <p:spPr>
          <a:xfrm>
            <a:off x="4898137" y="3817627"/>
            <a:ext cx="2984528" cy="977433"/>
          </a:xfrm>
          <a:prstGeom prst="rect">
            <a:avLst/>
          </a:prstGeom>
        </p:spPr>
      </p:pic>
      <p:sp>
        <p:nvSpPr>
          <p:cNvPr id="53" name="正方形/長方形 52"/>
          <p:cNvSpPr/>
          <p:nvPr/>
        </p:nvSpPr>
        <p:spPr bwMode="auto">
          <a:xfrm>
            <a:off x="6319049" y="3817626"/>
            <a:ext cx="991761" cy="97952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 name="カギ線コネクタ 39"/>
          <p:cNvCxnSpPr>
            <a:stCxn id="53" idx="2"/>
            <a:endCxn id="50" idx="0"/>
          </p:cNvCxnSpPr>
          <p:nvPr/>
        </p:nvCxnSpPr>
        <p:spPr bwMode="auto">
          <a:xfrm rot="16200000" flipH="1">
            <a:off x="6290969" y="5321113"/>
            <a:ext cx="1080120" cy="32198"/>
          </a:xfrm>
          <a:prstGeom prst="bentConnector3">
            <a:avLst>
              <a:gd name="adj1" fmla="val 50000"/>
            </a:avLst>
          </a:prstGeom>
          <a:solidFill>
            <a:schemeClr val="bg1"/>
          </a:solidFill>
          <a:ln w="1905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0" name="図 19"/>
          <p:cNvPicPr>
            <a:picLocks noChangeAspect="1"/>
          </p:cNvPicPr>
          <p:nvPr/>
        </p:nvPicPr>
        <p:blipFill>
          <a:blip r:embed="rId5"/>
          <a:stretch>
            <a:fillRect/>
          </a:stretch>
        </p:blipFill>
        <p:spPr>
          <a:xfrm>
            <a:off x="1488238" y="5275039"/>
            <a:ext cx="3041169" cy="1126109"/>
          </a:xfrm>
          <a:prstGeom prst="rect">
            <a:avLst/>
          </a:prstGeom>
        </p:spPr>
      </p:pic>
      <p:cxnSp>
        <p:nvCxnSpPr>
          <p:cNvPr id="33" name="曲線コネクタ 32"/>
          <p:cNvCxnSpPr>
            <a:cxnSpLocks noChangeAspect="1"/>
          </p:cNvCxnSpPr>
          <p:nvPr/>
        </p:nvCxnSpPr>
        <p:spPr bwMode="auto">
          <a:xfrm rot="2700000">
            <a:off x="4142170" y="5428947"/>
            <a:ext cx="894067" cy="811432"/>
          </a:xfrm>
          <a:prstGeom prst="curvedConnector3">
            <a:avLst/>
          </a:prstGeom>
          <a:solidFill>
            <a:schemeClr val="bg1"/>
          </a:solidFill>
          <a:ln w="28575"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7959348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3.11.3</a:t>
            </a:r>
            <a:r>
              <a:rPr lang="ja-JP" altLang="en-US" dirty="0" smtClean="0">
                <a:latin typeface="+mn-ea"/>
              </a:rPr>
              <a:t> 入力</a:t>
            </a:r>
            <a:r>
              <a:rPr lang="ja-JP" altLang="en-US" dirty="0">
                <a:latin typeface="+mn-ea"/>
              </a:rPr>
              <a:t>方式：パスワード</a:t>
            </a:r>
          </a:p>
        </p:txBody>
      </p:sp>
      <p:sp>
        <p:nvSpPr>
          <p:cNvPr id="31" name="テキスト ボックス 30"/>
          <p:cNvSpPr txBox="1"/>
          <p:nvPr/>
        </p:nvSpPr>
        <p:spPr>
          <a:xfrm>
            <a:off x="135099" y="764704"/>
            <a:ext cx="8882705" cy="996033"/>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smtClean="0">
                <a:solidFill>
                  <a:schemeClr val="bg1"/>
                </a:solidFill>
              </a:rPr>
              <a:t>「パスワード」を選択した場合、入力中の文字列が「●」で隠された状態のテキストボックスの項目になります。（枠内の瞳のアイコンを押下している間のみ、入力した文字列が表示されます。）</a:t>
            </a:r>
            <a:endParaRPr lang="ja-JP" altLang="en-US" sz="2000" b="1" dirty="0">
              <a:solidFill>
                <a:schemeClr val="bg1"/>
              </a:solidFill>
              <a:effectLst/>
            </a:endParaRPr>
          </a:p>
        </p:txBody>
      </p:sp>
      <p:sp>
        <p:nvSpPr>
          <p:cNvPr id="19" name="正方形/長方形 18"/>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テキスト ボックス 19"/>
          <p:cNvSpPr txBox="1"/>
          <p:nvPr/>
        </p:nvSpPr>
        <p:spPr>
          <a:xfrm>
            <a:off x="380315" y="2492896"/>
            <a:ext cx="3527365" cy="338554"/>
          </a:xfrm>
          <a:prstGeom prst="rect">
            <a:avLst/>
          </a:prstGeom>
          <a:noFill/>
        </p:spPr>
        <p:txBody>
          <a:bodyPr wrap="square" rtlCol="0">
            <a:spAutoFit/>
          </a:bodyPr>
          <a:lstStyle/>
          <a:p>
            <a:r>
              <a:rPr lang="ja-JP" altLang="en-US" sz="1600" b="1" dirty="0">
                <a:solidFill>
                  <a:srgbClr val="002060"/>
                </a:solidFill>
                <a:latin typeface="+mn-ea"/>
              </a:rPr>
              <a:t>「パスワード」を</a:t>
            </a:r>
            <a:r>
              <a:rPr lang="ja-JP" altLang="en-US" sz="1600" b="1" dirty="0" smtClean="0">
                <a:solidFill>
                  <a:srgbClr val="002060"/>
                </a:solidFill>
                <a:latin typeface="+mn-ea"/>
              </a:rPr>
              <a:t>選択します。</a:t>
            </a:r>
            <a:endParaRPr lang="ja-JP" altLang="en-US" sz="1600" b="1" dirty="0">
              <a:solidFill>
                <a:srgbClr val="002060"/>
              </a:solidFill>
              <a:latin typeface="+mn-ea"/>
            </a:endParaRPr>
          </a:p>
        </p:txBody>
      </p:sp>
      <p:sp>
        <p:nvSpPr>
          <p:cNvPr id="21" name="正方形/長方形 20"/>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sp>
        <p:nvSpPr>
          <p:cNvPr id="23" name="ストライプ矢印 22"/>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正方形/長方形 23"/>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テキスト ボックス 24"/>
          <p:cNvSpPr txBox="1"/>
          <p:nvPr/>
        </p:nvSpPr>
        <p:spPr>
          <a:xfrm>
            <a:off x="5130751" y="2492896"/>
            <a:ext cx="3580218" cy="1077218"/>
          </a:xfrm>
          <a:prstGeom prst="rect">
            <a:avLst/>
          </a:prstGeom>
          <a:noFill/>
        </p:spPr>
        <p:txBody>
          <a:bodyPr wrap="square" rtlCol="0">
            <a:spAutoFit/>
          </a:bodyPr>
          <a:lstStyle/>
          <a:p>
            <a:r>
              <a:rPr lang="ja-JP" altLang="en-US" sz="1600" b="1" dirty="0">
                <a:solidFill>
                  <a:srgbClr val="002060"/>
                </a:solidFill>
                <a:latin typeface="+mn-ea"/>
              </a:rPr>
              <a:t>文字列が「●」で隠されたテキストボックスになります</a:t>
            </a:r>
            <a:r>
              <a:rPr lang="ja-JP" altLang="en-US" sz="1600" b="1" dirty="0" smtClean="0">
                <a:solidFill>
                  <a:srgbClr val="002060"/>
                </a:solidFill>
                <a:latin typeface="+mn-ea"/>
              </a:rPr>
              <a:t>。登録後は「</a:t>
            </a:r>
            <a:r>
              <a:rPr lang="ja-JP" altLang="en-US" sz="1600" b="1" dirty="0">
                <a:solidFill>
                  <a:srgbClr val="002060"/>
                </a:solidFill>
                <a:latin typeface="+mn-ea"/>
              </a:rPr>
              <a:t>********</a:t>
            </a:r>
            <a:r>
              <a:rPr lang="ja-JP" altLang="en-US" sz="1600" b="1" dirty="0" smtClean="0">
                <a:solidFill>
                  <a:srgbClr val="002060"/>
                </a:solidFill>
                <a:latin typeface="+mn-ea"/>
              </a:rPr>
              <a:t>」と表示され参照不可となります。</a:t>
            </a:r>
            <a:endParaRPr lang="en-US" altLang="ja-JP" sz="1600" b="1" dirty="0">
              <a:solidFill>
                <a:srgbClr val="002060"/>
              </a:solidFill>
              <a:latin typeface="+mn-ea"/>
            </a:endParaRPr>
          </a:p>
        </p:txBody>
      </p:sp>
      <p:sp>
        <p:nvSpPr>
          <p:cNvPr id="26" name="正方形/長方形 2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3" name="図 2"/>
          <p:cNvPicPr>
            <a:picLocks noChangeAspect="1"/>
          </p:cNvPicPr>
          <p:nvPr/>
        </p:nvPicPr>
        <p:blipFill>
          <a:blip r:embed="rId2"/>
          <a:stretch>
            <a:fillRect/>
          </a:stretch>
        </p:blipFill>
        <p:spPr>
          <a:xfrm>
            <a:off x="5218669" y="3650584"/>
            <a:ext cx="1287925" cy="1179086"/>
          </a:xfrm>
          <a:prstGeom prst="rect">
            <a:avLst/>
          </a:prstGeom>
          <a:ln>
            <a:solidFill>
              <a:schemeClr val="bg1">
                <a:lumMod val="85000"/>
              </a:schemeClr>
            </a:solidFill>
          </a:ln>
        </p:spPr>
      </p:pic>
      <p:sp>
        <p:nvSpPr>
          <p:cNvPr id="73" name="角丸四角形吹き出し 72"/>
          <p:cNvSpPr/>
          <p:nvPr/>
        </p:nvSpPr>
        <p:spPr bwMode="auto">
          <a:xfrm>
            <a:off x="6690031" y="3723596"/>
            <a:ext cx="2028494" cy="1106075"/>
          </a:xfrm>
          <a:prstGeom prst="wedgeRoundRectCallout">
            <a:avLst>
              <a:gd name="adj1" fmla="val -60046"/>
              <a:gd name="adj2" fmla="val -1469"/>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正方形/長方形 73"/>
          <p:cNvSpPr/>
          <p:nvPr/>
        </p:nvSpPr>
        <p:spPr>
          <a:xfrm>
            <a:off x="6791858" y="3809239"/>
            <a:ext cx="1914417" cy="646331"/>
          </a:xfrm>
          <a:prstGeom prst="rect">
            <a:avLst/>
          </a:prstGeom>
        </p:spPr>
        <p:txBody>
          <a:bodyPr wrap="square">
            <a:spAutoFit/>
          </a:bodyPr>
          <a:lstStyle/>
          <a:p>
            <a:r>
              <a:rPr lang="ja-JP" altLang="en-US" sz="1200" b="1" dirty="0" smtClean="0">
                <a:solidFill>
                  <a:srgbClr val="FF0000"/>
                </a:solidFill>
              </a:rPr>
              <a:t>瞳のアイコンを押下している間は、文字列が表示されます。</a:t>
            </a:r>
            <a:endParaRPr lang="ja-JP" altLang="en-US" sz="1200" b="1" dirty="0">
              <a:solidFill>
                <a:srgbClr val="FF0000"/>
              </a:solidFill>
            </a:endParaRPr>
          </a:p>
        </p:txBody>
      </p:sp>
      <p:sp>
        <p:nvSpPr>
          <p:cNvPr id="68" name="正方形/長方形 67"/>
          <p:cNvSpPr/>
          <p:nvPr/>
        </p:nvSpPr>
        <p:spPr bwMode="auto">
          <a:xfrm>
            <a:off x="5243129" y="4120417"/>
            <a:ext cx="1239004" cy="22767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72" name="図 71"/>
          <p:cNvPicPr>
            <a:picLocks noChangeAspect="1"/>
          </p:cNvPicPr>
          <p:nvPr/>
        </p:nvPicPr>
        <p:blipFill rotWithShape="1">
          <a:blip r:embed="rId3"/>
          <a:srcRect t="67706"/>
          <a:stretch/>
        </p:blipFill>
        <p:spPr>
          <a:xfrm>
            <a:off x="7060315" y="4493354"/>
            <a:ext cx="1287925" cy="231396"/>
          </a:xfrm>
          <a:prstGeom prst="rect">
            <a:avLst/>
          </a:prstGeom>
          <a:ln>
            <a:solidFill>
              <a:schemeClr val="bg1">
                <a:lumMod val="85000"/>
              </a:schemeClr>
            </a:solidFill>
          </a:ln>
        </p:spPr>
      </p:pic>
      <p:sp>
        <p:nvSpPr>
          <p:cNvPr id="17" name="下矢印 16"/>
          <p:cNvSpPr/>
          <p:nvPr/>
        </p:nvSpPr>
        <p:spPr bwMode="auto">
          <a:xfrm>
            <a:off x="6811764" y="4962977"/>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8" name="図 17"/>
          <p:cNvPicPr>
            <a:picLocks noChangeAspect="1"/>
          </p:cNvPicPr>
          <p:nvPr/>
        </p:nvPicPr>
        <p:blipFill>
          <a:blip r:embed="rId4"/>
          <a:stretch>
            <a:fillRect/>
          </a:stretch>
        </p:blipFill>
        <p:spPr>
          <a:xfrm>
            <a:off x="6552420" y="5373210"/>
            <a:ext cx="714475" cy="743054"/>
          </a:xfrm>
          <a:prstGeom prst="rect">
            <a:avLst/>
          </a:prstGeom>
        </p:spPr>
      </p:pic>
      <p:sp>
        <p:nvSpPr>
          <p:cNvPr id="22" name="正方形/長方形 21"/>
          <p:cNvSpPr/>
          <p:nvPr/>
        </p:nvSpPr>
        <p:spPr bwMode="auto">
          <a:xfrm>
            <a:off x="6538856" y="5884512"/>
            <a:ext cx="752580" cy="23175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5" name="図 4"/>
          <p:cNvPicPr>
            <a:picLocks noChangeAspect="1"/>
          </p:cNvPicPr>
          <p:nvPr/>
        </p:nvPicPr>
        <p:blipFill>
          <a:blip r:embed="rId5"/>
          <a:stretch>
            <a:fillRect/>
          </a:stretch>
        </p:blipFill>
        <p:spPr>
          <a:xfrm>
            <a:off x="1375200" y="3222000"/>
            <a:ext cx="1675465" cy="2401200"/>
          </a:xfrm>
          <a:prstGeom prst="rect">
            <a:avLst/>
          </a:prstGeom>
        </p:spPr>
      </p:pic>
    </p:spTree>
    <p:extLst>
      <p:ext uri="{BB962C8B-B14F-4D97-AF65-F5344CB8AC3E}">
        <p14:creationId xmlns:p14="http://schemas.microsoft.com/office/powerpoint/2010/main" val="3476320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3.11.4</a:t>
            </a:r>
            <a:r>
              <a:rPr lang="ja-JP" altLang="en-US" dirty="0" smtClean="0">
                <a:latin typeface="+mn-ea"/>
              </a:rPr>
              <a:t> 入力</a:t>
            </a:r>
            <a:r>
              <a:rPr lang="ja-JP" altLang="en-US" dirty="0">
                <a:latin typeface="+mn-ea"/>
              </a:rPr>
              <a:t>方式：</a:t>
            </a:r>
            <a:r>
              <a:rPr lang="ja-JP" altLang="en-US" dirty="0" smtClean="0"/>
              <a:t>ファイルアップロード</a:t>
            </a:r>
            <a:endParaRPr lang="ja-JP" altLang="en-US" dirty="0">
              <a:latin typeface="+mn-ea"/>
            </a:endParaRPr>
          </a:p>
        </p:txBody>
      </p:sp>
      <p:sp>
        <p:nvSpPr>
          <p:cNvPr id="3" name="テキスト ボックス 2"/>
          <p:cNvSpPr txBox="1"/>
          <p:nvPr/>
        </p:nvSpPr>
        <p:spPr>
          <a:xfrm>
            <a:off x="135099" y="764704"/>
            <a:ext cx="8882705" cy="996033"/>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smtClean="0">
                <a:solidFill>
                  <a:schemeClr val="bg1"/>
                </a:solidFill>
              </a:rPr>
              <a:t>「ファイルアップロード」を選択した場合、ファイル</a:t>
            </a:r>
            <a:r>
              <a:rPr lang="ja-JP" altLang="en-US" sz="2000" b="1" dirty="0">
                <a:solidFill>
                  <a:schemeClr val="bg1"/>
                </a:solidFill>
              </a:rPr>
              <a:t>を参照し選択できるボタンと「事前アップロード」</a:t>
            </a:r>
            <a:r>
              <a:rPr lang="ja-JP" altLang="en-US" sz="2000" b="1" dirty="0" smtClean="0">
                <a:solidFill>
                  <a:schemeClr val="bg1"/>
                </a:solidFill>
              </a:rPr>
              <a:t>ボタン</a:t>
            </a:r>
            <a:r>
              <a:rPr lang="ja-JP" altLang="en-US" sz="2000" b="1" dirty="0">
                <a:solidFill>
                  <a:schemeClr val="bg1"/>
                </a:solidFill>
              </a:rPr>
              <a:t>の</a:t>
            </a:r>
            <a:r>
              <a:rPr lang="ja-JP" altLang="en-US" sz="2000" b="1" dirty="0" smtClean="0">
                <a:solidFill>
                  <a:schemeClr val="bg1"/>
                </a:solidFill>
              </a:rPr>
              <a:t>ある項目</a:t>
            </a:r>
            <a:r>
              <a:rPr lang="ja-JP" altLang="en-US" sz="2000" b="1" dirty="0">
                <a:solidFill>
                  <a:schemeClr val="bg1"/>
                </a:solidFill>
              </a:rPr>
              <a:t>になり、ファイルを</a:t>
            </a:r>
            <a:r>
              <a:rPr lang="ja-JP" altLang="en-US" sz="2000" b="1" dirty="0" smtClean="0">
                <a:solidFill>
                  <a:schemeClr val="bg1"/>
                </a:solidFill>
              </a:rPr>
              <a:t>アップロード</a:t>
            </a:r>
            <a:r>
              <a:rPr lang="ja-JP" altLang="en-US" sz="2000" b="1" dirty="0">
                <a:solidFill>
                  <a:schemeClr val="bg1"/>
                </a:solidFill>
              </a:rPr>
              <a:t>することが可能になります。</a:t>
            </a:r>
          </a:p>
        </p:txBody>
      </p:sp>
      <p:pic>
        <p:nvPicPr>
          <p:cNvPr id="18" name="図 17"/>
          <p:cNvPicPr>
            <a:picLocks noChangeAspect="1"/>
          </p:cNvPicPr>
          <p:nvPr/>
        </p:nvPicPr>
        <p:blipFill>
          <a:blip r:embed="rId2"/>
          <a:stretch>
            <a:fillRect/>
          </a:stretch>
        </p:blipFill>
        <p:spPr>
          <a:xfrm>
            <a:off x="5325483" y="3757645"/>
            <a:ext cx="1584175" cy="1033946"/>
          </a:xfrm>
          <a:prstGeom prst="rect">
            <a:avLst/>
          </a:prstGeom>
          <a:ln>
            <a:solidFill>
              <a:schemeClr val="bg1">
                <a:lumMod val="85000"/>
              </a:schemeClr>
            </a:solidFill>
          </a:ln>
        </p:spPr>
      </p:pic>
      <p:sp>
        <p:nvSpPr>
          <p:cNvPr id="15" name="正方形/長方形 14"/>
          <p:cNvSpPr/>
          <p:nvPr/>
        </p:nvSpPr>
        <p:spPr bwMode="auto">
          <a:xfrm>
            <a:off x="5357461" y="4092510"/>
            <a:ext cx="616093" cy="13500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正方形/長方形 18"/>
          <p:cNvSpPr/>
          <p:nvPr/>
        </p:nvSpPr>
        <p:spPr bwMode="auto">
          <a:xfrm>
            <a:off x="5357462" y="4227514"/>
            <a:ext cx="1192156" cy="20567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角丸四角形吹き出し 15"/>
          <p:cNvSpPr/>
          <p:nvPr/>
        </p:nvSpPr>
        <p:spPr bwMode="auto">
          <a:xfrm flipH="1">
            <a:off x="6981618" y="3996569"/>
            <a:ext cx="1732157" cy="854773"/>
          </a:xfrm>
          <a:prstGeom prst="wedgeRoundRectCallout">
            <a:avLst>
              <a:gd name="adj1" fmla="val 74163"/>
              <a:gd name="adj2" fmla="val -10641"/>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正方形/長方形 19"/>
          <p:cNvSpPr/>
          <p:nvPr/>
        </p:nvSpPr>
        <p:spPr>
          <a:xfrm>
            <a:off x="7021092" y="4124235"/>
            <a:ext cx="1732157" cy="646331"/>
          </a:xfrm>
          <a:prstGeom prst="rect">
            <a:avLst/>
          </a:prstGeom>
        </p:spPr>
        <p:txBody>
          <a:bodyPr wrap="square">
            <a:spAutoFit/>
          </a:bodyPr>
          <a:lstStyle/>
          <a:p>
            <a:r>
              <a:rPr lang="ja-JP" altLang="en-US" sz="1200" b="1" dirty="0" smtClean="0">
                <a:solidFill>
                  <a:srgbClr val="FF0000"/>
                </a:solidFill>
              </a:rPr>
              <a:t>「事前アップロード」を押下してから登録ボタンを押下します。</a:t>
            </a:r>
            <a:endParaRPr lang="ja-JP" altLang="en-US" sz="1200" b="1" dirty="0">
              <a:solidFill>
                <a:srgbClr val="FF0000"/>
              </a:solidFill>
            </a:endParaRPr>
          </a:p>
        </p:txBody>
      </p:sp>
      <p:sp>
        <p:nvSpPr>
          <p:cNvPr id="21" name="下矢印 20"/>
          <p:cNvSpPr/>
          <p:nvPr/>
        </p:nvSpPr>
        <p:spPr bwMode="auto">
          <a:xfrm>
            <a:off x="6811764" y="4962977"/>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 name="図 3"/>
          <p:cNvPicPr>
            <a:picLocks noChangeAspect="1"/>
          </p:cNvPicPr>
          <p:nvPr/>
        </p:nvPicPr>
        <p:blipFill>
          <a:blip r:embed="rId3"/>
          <a:stretch>
            <a:fillRect/>
          </a:stretch>
        </p:blipFill>
        <p:spPr>
          <a:xfrm>
            <a:off x="6538856" y="5382737"/>
            <a:ext cx="752580" cy="733527"/>
          </a:xfrm>
          <a:prstGeom prst="rect">
            <a:avLst/>
          </a:prstGeom>
        </p:spPr>
      </p:pic>
      <p:sp>
        <p:nvSpPr>
          <p:cNvPr id="22" name="正方形/長方形 21"/>
          <p:cNvSpPr/>
          <p:nvPr/>
        </p:nvSpPr>
        <p:spPr bwMode="auto">
          <a:xfrm>
            <a:off x="6538856" y="5884512"/>
            <a:ext cx="752580" cy="23175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380315" y="2492896"/>
            <a:ext cx="3527365" cy="584775"/>
          </a:xfrm>
          <a:prstGeom prst="rect">
            <a:avLst/>
          </a:prstGeom>
          <a:noFill/>
        </p:spPr>
        <p:txBody>
          <a:bodyPr wrap="square" rtlCol="0">
            <a:spAutoFit/>
          </a:bodyPr>
          <a:lstStyle/>
          <a:p>
            <a:r>
              <a:rPr lang="ja-JP" altLang="en-US" sz="1600" b="1" dirty="0">
                <a:solidFill>
                  <a:srgbClr val="002060"/>
                </a:solidFill>
                <a:latin typeface="+mn-ea"/>
              </a:rPr>
              <a:t>「ファイルアップロード」</a:t>
            </a:r>
            <a:r>
              <a:rPr lang="ja-JP" altLang="en-US" sz="1600" b="1" dirty="0" smtClean="0">
                <a:solidFill>
                  <a:srgbClr val="002060"/>
                </a:solidFill>
                <a:latin typeface="+mn-ea"/>
              </a:rPr>
              <a:t>を選択します。</a:t>
            </a:r>
            <a:endParaRPr lang="ja-JP" altLang="en-US" sz="1600" b="1" dirty="0">
              <a:solidFill>
                <a:srgbClr val="002060"/>
              </a:solidFill>
              <a:latin typeface="+mn-ea"/>
            </a:endParaRPr>
          </a:p>
        </p:txBody>
      </p:sp>
      <p:sp>
        <p:nvSpPr>
          <p:cNvPr id="27" name="正方形/長方形 26"/>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sp>
        <p:nvSpPr>
          <p:cNvPr id="29" name="ストライプ矢印 28"/>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正方形/長方形 29"/>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5165264" y="2492896"/>
            <a:ext cx="3511192" cy="1077218"/>
          </a:xfrm>
          <a:prstGeom prst="rect">
            <a:avLst/>
          </a:prstGeom>
          <a:noFill/>
        </p:spPr>
        <p:txBody>
          <a:bodyPr wrap="square" rtlCol="0">
            <a:spAutoFit/>
          </a:bodyPr>
          <a:lstStyle/>
          <a:p>
            <a:r>
              <a:rPr lang="ja-JP" altLang="en-US" sz="1600" b="1" dirty="0">
                <a:solidFill>
                  <a:srgbClr val="002060"/>
                </a:solidFill>
                <a:latin typeface="+mn-ea"/>
              </a:rPr>
              <a:t>任意のファイルがアップロードできます</a:t>
            </a:r>
            <a:r>
              <a:rPr lang="ja-JP" altLang="en-US" sz="1600" b="1" dirty="0" smtClean="0">
                <a:solidFill>
                  <a:srgbClr val="002060"/>
                </a:solidFill>
                <a:latin typeface="+mn-ea"/>
              </a:rPr>
              <a:t>。登録</a:t>
            </a:r>
            <a:r>
              <a:rPr lang="ja-JP" altLang="en-US" sz="1600" b="1" dirty="0">
                <a:solidFill>
                  <a:srgbClr val="002060"/>
                </a:solidFill>
                <a:latin typeface="+mn-ea"/>
              </a:rPr>
              <a:t>した</a:t>
            </a:r>
            <a:r>
              <a:rPr lang="ja-JP" altLang="en-US" sz="1600" b="1" dirty="0" smtClean="0">
                <a:solidFill>
                  <a:srgbClr val="002060"/>
                </a:solidFill>
                <a:latin typeface="+mn-ea"/>
              </a:rPr>
              <a:t>レコードからは、</a:t>
            </a:r>
            <a:r>
              <a:rPr lang="ja-JP" altLang="en-US" sz="1600" b="1" dirty="0">
                <a:solidFill>
                  <a:srgbClr val="002060"/>
                </a:solidFill>
                <a:latin typeface="+mn-ea"/>
              </a:rPr>
              <a:t>アップロードしたファイルがダウンロード</a:t>
            </a:r>
            <a:r>
              <a:rPr lang="ja-JP" altLang="en-US" sz="1600" b="1" dirty="0" smtClean="0">
                <a:solidFill>
                  <a:srgbClr val="002060"/>
                </a:solidFill>
                <a:latin typeface="+mn-ea"/>
              </a:rPr>
              <a:t>できます。</a:t>
            </a:r>
            <a:endParaRPr lang="en-US" altLang="ja-JP" sz="1600" b="1" dirty="0">
              <a:solidFill>
                <a:srgbClr val="002060"/>
              </a:solidFill>
              <a:latin typeface="+mn-ea"/>
            </a:endParaRPr>
          </a:p>
        </p:txBody>
      </p:sp>
      <p:sp>
        <p:nvSpPr>
          <p:cNvPr id="32" name="正方形/長方形 31"/>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5" name="図 4"/>
          <p:cNvPicPr>
            <a:picLocks noChangeAspect="1"/>
          </p:cNvPicPr>
          <p:nvPr/>
        </p:nvPicPr>
        <p:blipFill>
          <a:blip r:embed="rId4"/>
          <a:stretch>
            <a:fillRect/>
          </a:stretch>
        </p:blipFill>
        <p:spPr>
          <a:xfrm>
            <a:off x="1375200" y="3222000"/>
            <a:ext cx="1678162" cy="2401200"/>
          </a:xfrm>
          <a:prstGeom prst="rect">
            <a:avLst/>
          </a:prstGeom>
        </p:spPr>
      </p:pic>
    </p:spTree>
    <p:extLst>
      <p:ext uri="{BB962C8B-B14F-4D97-AF65-F5344CB8AC3E}">
        <p14:creationId xmlns:p14="http://schemas.microsoft.com/office/powerpoint/2010/main" val="19534291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3.11.5</a:t>
            </a:r>
            <a:r>
              <a:rPr lang="ja-JP" altLang="en-US" dirty="0" smtClean="0">
                <a:latin typeface="+mn-ea"/>
              </a:rPr>
              <a:t> 入力</a:t>
            </a:r>
            <a:r>
              <a:rPr lang="ja-JP" altLang="en-US" dirty="0">
                <a:latin typeface="+mn-ea"/>
              </a:rPr>
              <a:t>方式：</a:t>
            </a:r>
            <a:r>
              <a:rPr lang="ja-JP" altLang="en-US" dirty="0" smtClean="0"/>
              <a:t>リンク</a:t>
            </a:r>
            <a:endParaRPr lang="ja-JP" altLang="en-US" dirty="0">
              <a:latin typeface="+mn-ea"/>
            </a:endParaRPr>
          </a:p>
        </p:txBody>
      </p:sp>
      <p:sp>
        <p:nvSpPr>
          <p:cNvPr id="16" name="テキスト ボックス 15"/>
          <p:cNvSpPr txBox="1"/>
          <p:nvPr/>
        </p:nvSpPr>
        <p:spPr>
          <a:xfrm>
            <a:off x="135099" y="764704"/>
            <a:ext cx="8882705" cy="688256"/>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smtClean="0">
                <a:solidFill>
                  <a:schemeClr val="bg1"/>
                </a:solidFill>
              </a:rPr>
              <a:t>「リンク」を選択した場合、入力した</a:t>
            </a:r>
            <a:r>
              <a:rPr lang="en-US" altLang="ja-JP" sz="2000" b="1" dirty="0" smtClean="0">
                <a:solidFill>
                  <a:schemeClr val="bg1"/>
                </a:solidFill>
              </a:rPr>
              <a:t>URL</a:t>
            </a:r>
            <a:r>
              <a:rPr lang="ja-JP" altLang="en-US" sz="2000" b="1" dirty="0" smtClean="0">
                <a:solidFill>
                  <a:schemeClr val="bg1"/>
                </a:solidFill>
              </a:rPr>
              <a:t>が</a:t>
            </a:r>
            <a:r>
              <a:rPr lang="ja-JP" altLang="en-US" sz="2000" b="1" dirty="0">
                <a:solidFill>
                  <a:schemeClr val="bg1"/>
                </a:solidFill>
              </a:rPr>
              <a:t>リンク表示になるテキストボックスの項目になります。</a:t>
            </a:r>
          </a:p>
        </p:txBody>
      </p:sp>
      <p:sp>
        <p:nvSpPr>
          <p:cNvPr id="27" name="下矢印 26"/>
          <p:cNvSpPr/>
          <p:nvPr/>
        </p:nvSpPr>
        <p:spPr bwMode="auto">
          <a:xfrm>
            <a:off x="6811764" y="4809497"/>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正方形/長方形 29"/>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380315" y="2492896"/>
            <a:ext cx="3527365" cy="338554"/>
          </a:xfrm>
          <a:prstGeom prst="rect">
            <a:avLst/>
          </a:prstGeom>
          <a:noFill/>
        </p:spPr>
        <p:txBody>
          <a:bodyPr wrap="square" rtlCol="0">
            <a:spAutoFit/>
          </a:bodyPr>
          <a:lstStyle/>
          <a:p>
            <a:r>
              <a:rPr lang="ja-JP" altLang="en-US" sz="1600" b="1" dirty="0" smtClean="0">
                <a:solidFill>
                  <a:srgbClr val="002060"/>
                </a:solidFill>
                <a:latin typeface="+mn-ea"/>
              </a:rPr>
              <a:t>「</a:t>
            </a:r>
            <a:r>
              <a:rPr lang="ja-JP" altLang="en-US" sz="1600" b="1" dirty="0">
                <a:solidFill>
                  <a:srgbClr val="002060"/>
                </a:solidFill>
                <a:latin typeface="+mn-ea"/>
              </a:rPr>
              <a:t>リンク</a:t>
            </a:r>
            <a:r>
              <a:rPr lang="ja-JP" altLang="en-US" sz="1600" b="1" dirty="0" smtClean="0">
                <a:solidFill>
                  <a:srgbClr val="002060"/>
                </a:solidFill>
                <a:latin typeface="+mn-ea"/>
              </a:rPr>
              <a:t>」を選択します。</a:t>
            </a:r>
            <a:endParaRPr lang="ja-JP" altLang="en-US" sz="1600" b="1" dirty="0">
              <a:solidFill>
                <a:srgbClr val="002060"/>
              </a:solidFill>
              <a:latin typeface="+mn-ea"/>
            </a:endParaRPr>
          </a:p>
        </p:txBody>
      </p:sp>
      <p:sp>
        <p:nvSpPr>
          <p:cNvPr id="32" name="正方形/長方形 31"/>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sp>
        <p:nvSpPr>
          <p:cNvPr id="33" name="ストライプ矢印 32"/>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 name="正方形/長方形 33"/>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テキスト ボックス 34"/>
          <p:cNvSpPr txBox="1"/>
          <p:nvPr/>
        </p:nvSpPr>
        <p:spPr>
          <a:xfrm>
            <a:off x="5165264" y="2492896"/>
            <a:ext cx="3511192" cy="830997"/>
          </a:xfrm>
          <a:prstGeom prst="rect">
            <a:avLst/>
          </a:prstGeom>
          <a:noFill/>
        </p:spPr>
        <p:txBody>
          <a:bodyPr wrap="square" rtlCol="0">
            <a:spAutoFit/>
          </a:bodyPr>
          <a:lstStyle/>
          <a:p>
            <a:r>
              <a:rPr lang="en-US" altLang="ja-JP" sz="1600" b="1" dirty="0">
                <a:solidFill>
                  <a:srgbClr val="002060"/>
                </a:solidFill>
                <a:latin typeface="+mn-ea"/>
              </a:rPr>
              <a:t>URL</a:t>
            </a:r>
            <a:r>
              <a:rPr lang="ja-JP" altLang="en-US" sz="1600" b="1" dirty="0">
                <a:solidFill>
                  <a:srgbClr val="002060"/>
                </a:solidFill>
                <a:latin typeface="+mn-ea"/>
              </a:rPr>
              <a:t>を入力して登録し、一覧から登録したレコードを確認すると、</a:t>
            </a:r>
            <a:r>
              <a:rPr lang="en-US" altLang="ja-JP" sz="1600" b="1" dirty="0">
                <a:solidFill>
                  <a:srgbClr val="002060"/>
                </a:solidFill>
                <a:latin typeface="+mn-ea"/>
              </a:rPr>
              <a:t>URL</a:t>
            </a:r>
            <a:r>
              <a:rPr lang="ja-JP" altLang="en-US" sz="1600" b="1" dirty="0">
                <a:solidFill>
                  <a:srgbClr val="002060"/>
                </a:solidFill>
                <a:latin typeface="+mn-ea"/>
              </a:rPr>
              <a:t>がリンク表示</a:t>
            </a:r>
            <a:r>
              <a:rPr lang="ja-JP" altLang="en-US" sz="1600" b="1" dirty="0" smtClean="0">
                <a:solidFill>
                  <a:srgbClr val="002060"/>
                </a:solidFill>
                <a:latin typeface="+mn-ea"/>
              </a:rPr>
              <a:t>になります</a:t>
            </a:r>
            <a:r>
              <a:rPr lang="ja-JP" altLang="en-US" sz="1600" b="1" dirty="0">
                <a:solidFill>
                  <a:srgbClr val="002060"/>
                </a:solidFill>
                <a:latin typeface="+mn-ea"/>
              </a:rPr>
              <a:t>。</a:t>
            </a:r>
            <a:endParaRPr lang="en-US" altLang="ja-JP" sz="1600" b="1" dirty="0">
              <a:solidFill>
                <a:srgbClr val="002060"/>
              </a:solidFill>
              <a:latin typeface="+mn-ea"/>
            </a:endParaRPr>
          </a:p>
        </p:txBody>
      </p:sp>
      <p:sp>
        <p:nvSpPr>
          <p:cNvPr id="36" name="正方形/長方形 3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19" name="図 18"/>
          <p:cNvPicPr>
            <a:picLocks noChangeAspect="1"/>
          </p:cNvPicPr>
          <p:nvPr/>
        </p:nvPicPr>
        <p:blipFill>
          <a:blip r:embed="rId2"/>
          <a:stretch>
            <a:fillRect/>
          </a:stretch>
        </p:blipFill>
        <p:spPr>
          <a:xfrm>
            <a:off x="6347296" y="3511804"/>
            <a:ext cx="1112344" cy="1055509"/>
          </a:xfrm>
          <a:prstGeom prst="rect">
            <a:avLst/>
          </a:prstGeom>
          <a:ln>
            <a:solidFill>
              <a:schemeClr val="bg1">
                <a:lumMod val="85000"/>
              </a:schemeClr>
            </a:solidFill>
          </a:ln>
        </p:spPr>
      </p:pic>
      <p:sp>
        <p:nvSpPr>
          <p:cNvPr id="14" name="正方形/長方形 13"/>
          <p:cNvSpPr/>
          <p:nvPr/>
        </p:nvSpPr>
        <p:spPr bwMode="auto">
          <a:xfrm>
            <a:off x="6347296" y="3929068"/>
            <a:ext cx="1112344" cy="22349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22" name="図 21"/>
          <p:cNvPicPr>
            <a:picLocks noChangeAspect="1"/>
          </p:cNvPicPr>
          <p:nvPr/>
        </p:nvPicPr>
        <p:blipFill rotWithShape="1">
          <a:blip r:embed="rId3"/>
          <a:srcRect l="25679" t="48588"/>
          <a:stretch/>
        </p:blipFill>
        <p:spPr>
          <a:xfrm>
            <a:off x="5084020" y="5288932"/>
            <a:ext cx="3638896" cy="616282"/>
          </a:xfrm>
          <a:prstGeom prst="rect">
            <a:avLst/>
          </a:prstGeom>
        </p:spPr>
      </p:pic>
      <p:sp>
        <p:nvSpPr>
          <p:cNvPr id="24" name="正方形/長方形 23"/>
          <p:cNvSpPr/>
          <p:nvPr/>
        </p:nvSpPr>
        <p:spPr bwMode="auto">
          <a:xfrm>
            <a:off x="5110168" y="5657378"/>
            <a:ext cx="3609955" cy="25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3" name="図 2"/>
          <p:cNvPicPr>
            <a:picLocks noChangeAspect="1"/>
          </p:cNvPicPr>
          <p:nvPr/>
        </p:nvPicPr>
        <p:blipFill>
          <a:blip r:embed="rId4"/>
          <a:stretch>
            <a:fillRect/>
          </a:stretch>
        </p:blipFill>
        <p:spPr>
          <a:xfrm>
            <a:off x="1375200" y="3222000"/>
            <a:ext cx="1735699" cy="2401200"/>
          </a:xfrm>
          <a:prstGeom prst="rect">
            <a:avLst/>
          </a:prstGeom>
        </p:spPr>
      </p:pic>
    </p:spTree>
    <p:extLst>
      <p:ext uri="{BB962C8B-B14F-4D97-AF65-F5344CB8AC3E}">
        <p14:creationId xmlns:p14="http://schemas.microsoft.com/office/powerpoint/2010/main" val="17506698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3.11.6</a:t>
            </a:r>
            <a:r>
              <a:rPr lang="ja-JP" altLang="en-US" dirty="0" smtClean="0">
                <a:latin typeface="+mn-ea"/>
              </a:rPr>
              <a:t> 入力</a:t>
            </a:r>
            <a:r>
              <a:rPr lang="ja-JP" altLang="en-US" dirty="0">
                <a:latin typeface="+mn-ea"/>
              </a:rPr>
              <a:t>方式</a:t>
            </a:r>
            <a:r>
              <a:rPr lang="ja-JP" altLang="en-US" dirty="0" smtClean="0">
                <a:latin typeface="+mn-ea"/>
              </a:rPr>
              <a:t>：</a:t>
            </a:r>
            <a:r>
              <a:rPr lang="ja-JP" altLang="en-US" dirty="0" smtClean="0"/>
              <a:t>パラメータシート参照</a:t>
            </a:r>
            <a:endParaRPr lang="ja-JP" altLang="en-US" dirty="0">
              <a:latin typeface="+mn-ea"/>
            </a:endParaRPr>
          </a:p>
        </p:txBody>
      </p:sp>
      <p:sp>
        <p:nvSpPr>
          <p:cNvPr id="16" name="テキスト ボックス 15"/>
          <p:cNvSpPr txBox="1"/>
          <p:nvPr/>
        </p:nvSpPr>
        <p:spPr>
          <a:xfrm>
            <a:off x="135099" y="764704"/>
            <a:ext cx="8882705" cy="996033"/>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smtClean="0">
                <a:solidFill>
                  <a:schemeClr val="bg1"/>
                </a:solidFill>
              </a:rPr>
              <a:t>作成</a:t>
            </a:r>
            <a:r>
              <a:rPr lang="ja-JP" altLang="en-US" sz="2000" b="1" dirty="0">
                <a:solidFill>
                  <a:schemeClr val="bg1"/>
                </a:solidFill>
              </a:rPr>
              <a:t>対象</a:t>
            </a:r>
            <a:r>
              <a:rPr lang="ja-JP" altLang="en-US" sz="2000" b="1" dirty="0" smtClean="0">
                <a:solidFill>
                  <a:schemeClr val="bg1"/>
                </a:solidFill>
              </a:rPr>
              <a:t>「パラメータシート</a:t>
            </a:r>
            <a:r>
              <a:rPr lang="en-US" altLang="ja-JP" sz="2000" b="1" dirty="0" smtClean="0">
                <a:solidFill>
                  <a:schemeClr val="bg1"/>
                </a:solidFill>
              </a:rPr>
              <a:t>(</a:t>
            </a:r>
            <a:r>
              <a:rPr lang="ja-JP" altLang="en-US" sz="2000" b="1" dirty="0" smtClean="0">
                <a:solidFill>
                  <a:schemeClr val="bg1"/>
                </a:solidFill>
              </a:rPr>
              <a:t>オペレーションあり</a:t>
            </a:r>
            <a:r>
              <a:rPr lang="en-US" altLang="ja-JP" sz="2000" b="1" dirty="0" smtClean="0">
                <a:solidFill>
                  <a:schemeClr val="bg1"/>
                </a:solidFill>
              </a:rPr>
              <a:t>)</a:t>
            </a:r>
            <a:r>
              <a:rPr lang="ja-JP" altLang="en-US" sz="2000" b="1" dirty="0" smtClean="0">
                <a:solidFill>
                  <a:schemeClr val="bg1"/>
                </a:solidFill>
              </a:rPr>
              <a:t>」で作成したメニュー項目を選択し、データを登録した際にオペレーション</a:t>
            </a:r>
            <a:r>
              <a:rPr lang="ja-JP" altLang="en-US" sz="2000" b="1" dirty="0">
                <a:solidFill>
                  <a:schemeClr val="bg1"/>
                </a:solidFill>
              </a:rPr>
              <a:t>と</a:t>
            </a:r>
            <a:r>
              <a:rPr lang="ja-JP" altLang="en-US" sz="2000" b="1" dirty="0" smtClean="0">
                <a:solidFill>
                  <a:schemeClr val="bg1"/>
                </a:solidFill>
              </a:rPr>
              <a:t>一致する項目のレコードが参照されます。</a:t>
            </a:r>
            <a:endParaRPr lang="en-US" altLang="ja-JP" sz="2000" b="1" dirty="0" smtClean="0">
              <a:solidFill>
                <a:schemeClr val="bg1"/>
              </a:solidFill>
            </a:endParaRPr>
          </a:p>
        </p:txBody>
      </p:sp>
      <p:sp>
        <p:nvSpPr>
          <p:cNvPr id="30" name="正方形/長方形 29"/>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380315" y="2492896"/>
            <a:ext cx="3527365" cy="584775"/>
          </a:xfrm>
          <a:prstGeom prst="rect">
            <a:avLst/>
          </a:prstGeom>
          <a:noFill/>
        </p:spPr>
        <p:txBody>
          <a:bodyPr wrap="square" rtlCol="0">
            <a:spAutoFit/>
          </a:bodyPr>
          <a:lstStyle/>
          <a:p>
            <a:r>
              <a:rPr lang="ja-JP" altLang="en-US" sz="1600" b="1" dirty="0" smtClean="0">
                <a:solidFill>
                  <a:srgbClr val="002060"/>
                </a:solidFill>
                <a:latin typeface="+mn-ea"/>
              </a:rPr>
              <a:t>「パラメータシート参照」を選択します。</a:t>
            </a:r>
            <a:endParaRPr lang="ja-JP" altLang="en-US" sz="1600" b="1" dirty="0">
              <a:solidFill>
                <a:srgbClr val="002060"/>
              </a:solidFill>
              <a:latin typeface="+mn-ea"/>
            </a:endParaRPr>
          </a:p>
        </p:txBody>
      </p:sp>
      <p:sp>
        <p:nvSpPr>
          <p:cNvPr id="32" name="正方形/長方形 31"/>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sp>
        <p:nvSpPr>
          <p:cNvPr id="33" name="ストライプ矢印 32"/>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 name="正方形/長方形 33"/>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 name="正方形/長方形 3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3" name="図 2"/>
          <p:cNvPicPr>
            <a:picLocks noChangeAspect="1"/>
          </p:cNvPicPr>
          <p:nvPr/>
        </p:nvPicPr>
        <p:blipFill>
          <a:blip r:embed="rId2"/>
          <a:stretch>
            <a:fillRect/>
          </a:stretch>
        </p:blipFill>
        <p:spPr>
          <a:xfrm>
            <a:off x="1375200" y="3222000"/>
            <a:ext cx="1702344" cy="2401200"/>
          </a:xfrm>
          <a:prstGeom prst="rect">
            <a:avLst/>
          </a:prstGeom>
        </p:spPr>
      </p:pic>
      <p:sp>
        <p:nvSpPr>
          <p:cNvPr id="20" name="テキスト ボックス 19"/>
          <p:cNvSpPr txBox="1"/>
          <p:nvPr/>
        </p:nvSpPr>
        <p:spPr>
          <a:xfrm>
            <a:off x="5165264" y="2492896"/>
            <a:ext cx="3511192" cy="1077218"/>
          </a:xfrm>
          <a:prstGeom prst="rect">
            <a:avLst/>
          </a:prstGeom>
          <a:noFill/>
        </p:spPr>
        <p:txBody>
          <a:bodyPr wrap="square" rtlCol="0">
            <a:spAutoFit/>
          </a:bodyPr>
          <a:lstStyle/>
          <a:p>
            <a:r>
              <a:rPr lang="ja-JP" altLang="en-US" sz="1600" b="1" dirty="0" smtClean="0">
                <a:solidFill>
                  <a:srgbClr val="002060"/>
                </a:solidFill>
                <a:latin typeface="+mn-ea"/>
              </a:rPr>
              <a:t>データを登録すると、「パラメータシート参照」で指定したメニュー項目から、オペレーションが一致するレコードの値が参照されます。</a:t>
            </a:r>
            <a:endParaRPr lang="en-US" altLang="ja-JP" sz="1600" b="1" dirty="0">
              <a:solidFill>
                <a:srgbClr val="002060"/>
              </a:solidFill>
              <a:latin typeface="+mn-ea"/>
            </a:endParaRPr>
          </a:p>
        </p:txBody>
      </p:sp>
      <p:pic>
        <p:nvPicPr>
          <p:cNvPr id="5" name="図 4"/>
          <p:cNvPicPr>
            <a:picLocks noChangeAspect="1"/>
          </p:cNvPicPr>
          <p:nvPr/>
        </p:nvPicPr>
        <p:blipFill rotWithShape="1">
          <a:blip r:embed="rId3"/>
          <a:srcRect t="-10710" r="41131"/>
          <a:stretch/>
        </p:blipFill>
        <p:spPr>
          <a:xfrm>
            <a:off x="5436096" y="3613473"/>
            <a:ext cx="3014677" cy="660945"/>
          </a:xfrm>
          <a:prstGeom prst="rect">
            <a:avLst/>
          </a:prstGeom>
        </p:spPr>
      </p:pic>
      <p:sp>
        <p:nvSpPr>
          <p:cNvPr id="21" name="正方形/長方形 20"/>
          <p:cNvSpPr/>
          <p:nvPr/>
        </p:nvSpPr>
        <p:spPr bwMode="auto">
          <a:xfrm>
            <a:off x="5650965" y="3904106"/>
            <a:ext cx="1801355" cy="17296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 name="下矢印 22"/>
          <p:cNvSpPr/>
          <p:nvPr/>
        </p:nvSpPr>
        <p:spPr bwMode="auto">
          <a:xfrm>
            <a:off x="6811764" y="4809497"/>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6" name="図 5"/>
          <p:cNvPicPr>
            <a:picLocks noChangeAspect="1"/>
          </p:cNvPicPr>
          <p:nvPr/>
        </p:nvPicPr>
        <p:blipFill>
          <a:blip r:embed="rId4"/>
          <a:stretch>
            <a:fillRect/>
          </a:stretch>
        </p:blipFill>
        <p:spPr>
          <a:xfrm>
            <a:off x="5112000" y="5252327"/>
            <a:ext cx="3636612" cy="370873"/>
          </a:xfrm>
          <a:prstGeom prst="rect">
            <a:avLst/>
          </a:prstGeom>
        </p:spPr>
      </p:pic>
      <p:sp>
        <p:nvSpPr>
          <p:cNvPr id="25" name="正方形/長方形 24"/>
          <p:cNvSpPr/>
          <p:nvPr/>
        </p:nvSpPr>
        <p:spPr bwMode="auto">
          <a:xfrm>
            <a:off x="5112000" y="5252326"/>
            <a:ext cx="3611485" cy="37087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3603948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68950"/>
            <a:ext cx="8784000" cy="467239"/>
          </a:xfrm>
        </p:spPr>
        <p:txBody>
          <a:bodyPr/>
          <a:lstStyle/>
          <a:p>
            <a:r>
              <a:rPr lang="en-US" altLang="ja-JP" dirty="0"/>
              <a:t>2</a:t>
            </a:r>
            <a:r>
              <a:rPr lang="en-US" altLang="ja-JP" dirty="0" smtClean="0"/>
              <a:t>. </a:t>
            </a:r>
            <a:r>
              <a:rPr lang="ja-JP" altLang="en-US" dirty="0" smtClean="0"/>
              <a:t>ホストグループ管理</a:t>
            </a:r>
            <a:endParaRPr kumimoji="1" lang="ja-JP" altLang="en-US" dirty="0"/>
          </a:p>
        </p:txBody>
      </p:sp>
    </p:spTree>
    <p:extLst>
      <p:ext uri="{BB962C8B-B14F-4D97-AF65-F5344CB8AC3E}">
        <p14:creationId xmlns:p14="http://schemas.microsoft.com/office/powerpoint/2010/main" val="281905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0017" y="1251299"/>
            <a:ext cx="1752845" cy="2924583"/>
          </a:xfrm>
          <a:prstGeom prst="rect">
            <a:avLst/>
          </a:prstGeom>
        </p:spPr>
      </p:pic>
      <p:sp>
        <p:nvSpPr>
          <p:cNvPr id="18" name="コンテンツ プレースホルダー 4"/>
          <p:cNvSpPr txBox="1">
            <a:spLocks/>
          </p:cNvSpPr>
          <p:nvPr/>
        </p:nvSpPr>
        <p:spPr bwMode="gray">
          <a:xfrm>
            <a:off x="89555"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「ホストグループ管理」メニューグループの</a:t>
            </a:r>
            <a:r>
              <a:rPr lang="ja-JP" altLang="en-US" sz="1800" dirty="0"/>
              <a:t>主なメニュー</a:t>
            </a:r>
            <a:endParaRPr lang="en-US" altLang="ja-JP" sz="1800" dirty="0"/>
          </a:p>
        </p:txBody>
      </p:sp>
      <p:sp>
        <p:nvSpPr>
          <p:cNvPr id="2" name="タイトル 1"/>
          <p:cNvSpPr>
            <a:spLocks noGrp="1"/>
          </p:cNvSpPr>
          <p:nvPr>
            <p:ph type="title"/>
          </p:nvPr>
        </p:nvSpPr>
        <p:spPr>
          <a:xfrm>
            <a:off x="179513" y="116540"/>
            <a:ext cx="8784000" cy="468000"/>
          </a:xfrm>
        </p:spPr>
        <p:txBody>
          <a:bodyPr/>
          <a:lstStyle/>
          <a:p>
            <a:r>
              <a:rPr lang="en-US" altLang="ja-JP" dirty="0" smtClean="0"/>
              <a:t>2.1 </a:t>
            </a:r>
            <a:r>
              <a:rPr lang="ja-JP" altLang="en-US" dirty="0"/>
              <a:t>メニュー概要</a:t>
            </a:r>
            <a:endParaRPr lang="en-US" altLang="ja-JP" dirty="0"/>
          </a:p>
        </p:txBody>
      </p:sp>
      <p:sp>
        <p:nvSpPr>
          <p:cNvPr id="3" name="テキスト ボックス 2"/>
          <p:cNvSpPr txBox="1"/>
          <p:nvPr/>
        </p:nvSpPr>
        <p:spPr>
          <a:xfrm>
            <a:off x="2311190" y="1184311"/>
            <a:ext cx="5310877" cy="553998"/>
          </a:xfrm>
          <a:prstGeom prst="rect">
            <a:avLst/>
          </a:prstGeom>
          <a:noFill/>
        </p:spPr>
        <p:txBody>
          <a:bodyPr wrap="square" rtlCol="0">
            <a:spAutoFit/>
          </a:bodyPr>
          <a:lstStyle/>
          <a:p>
            <a:r>
              <a:rPr lang="ja-JP" altLang="en-US" sz="1600" b="1" dirty="0"/>
              <a:t>①</a:t>
            </a:r>
            <a:r>
              <a:rPr lang="ja-JP" altLang="en-US" sz="1600" b="1" dirty="0" smtClean="0"/>
              <a:t>ホストグループ一覧</a:t>
            </a:r>
            <a:endParaRPr lang="en-US" altLang="ja-JP" sz="1600" b="1" dirty="0" smtClean="0"/>
          </a:p>
          <a:p>
            <a:r>
              <a:rPr lang="ja-JP" altLang="en-US" sz="1400" dirty="0" smtClean="0"/>
              <a:t>ホストグループ</a:t>
            </a:r>
            <a:r>
              <a:rPr lang="ja-JP" altLang="en-US" sz="1400" dirty="0"/>
              <a:t>登録</a:t>
            </a:r>
            <a:r>
              <a:rPr lang="ja-JP" altLang="en-US" sz="1400" dirty="0" smtClean="0"/>
              <a:t>・参照をする。</a:t>
            </a:r>
            <a:endParaRPr lang="ja-JP" altLang="en-US" sz="1400" dirty="0"/>
          </a:p>
        </p:txBody>
      </p:sp>
      <p:sp>
        <p:nvSpPr>
          <p:cNvPr id="12" name="テキスト ボックス 11"/>
          <p:cNvSpPr txBox="1"/>
          <p:nvPr/>
        </p:nvSpPr>
        <p:spPr>
          <a:xfrm>
            <a:off x="2311190" y="2713591"/>
            <a:ext cx="6410353" cy="553998"/>
          </a:xfrm>
          <a:prstGeom prst="rect">
            <a:avLst/>
          </a:prstGeom>
          <a:noFill/>
        </p:spPr>
        <p:txBody>
          <a:bodyPr wrap="square" rtlCol="0">
            <a:spAutoFit/>
          </a:bodyPr>
          <a:lstStyle/>
          <a:p>
            <a:r>
              <a:rPr lang="ja-JP" altLang="en-US" sz="1600" b="1" dirty="0" smtClean="0"/>
              <a:t>②ホストグループ親子紐付</a:t>
            </a:r>
            <a:endParaRPr lang="en-US" altLang="ja-JP" sz="1600" b="1" dirty="0" smtClean="0"/>
          </a:p>
          <a:p>
            <a:r>
              <a:rPr lang="ja-JP" altLang="en-US" sz="1400" dirty="0" smtClean="0"/>
              <a:t>ホストグループの親子紐付をする。</a:t>
            </a:r>
            <a:endParaRPr lang="ja-JP" altLang="en-US" sz="1400" dirty="0"/>
          </a:p>
        </p:txBody>
      </p:sp>
      <p:sp>
        <p:nvSpPr>
          <p:cNvPr id="13" name="テキスト ボックス 12"/>
          <p:cNvSpPr txBox="1"/>
          <p:nvPr/>
        </p:nvSpPr>
        <p:spPr>
          <a:xfrm>
            <a:off x="2311190" y="4433610"/>
            <a:ext cx="6941330" cy="553998"/>
          </a:xfrm>
          <a:prstGeom prst="rect">
            <a:avLst/>
          </a:prstGeom>
          <a:noFill/>
        </p:spPr>
        <p:txBody>
          <a:bodyPr wrap="square" rtlCol="0">
            <a:spAutoFit/>
          </a:bodyPr>
          <a:lstStyle/>
          <a:p>
            <a:r>
              <a:rPr lang="ja-JP" altLang="en-US" sz="1600" b="1" dirty="0" smtClean="0"/>
              <a:t>③ホスト紐付管理</a:t>
            </a:r>
            <a:endParaRPr lang="en-US" altLang="ja-JP" sz="1600" b="1" dirty="0" smtClean="0"/>
          </a:p>
          <a:p>
            <a:r>
              <a:rPr lang="ja-JP" altLang="en-US" sz="1400" dirty="0" smtClean="0"/>
              <a:t>ホストグループ名・オペレーション・ホストの紐付をする。</a:t>
            </a:r>
            <a:endParaRPr lang="en-US" altLang="ja-JP" sz="1400" dirty="0"/>
          </a:p>
        </p:txBody>
      </p:sp>
      <p:sp>
        <p:nvSpPr>
          <p:cNvPr id="24" name="テキスト ボックス 23"/>
          <p:cNvSpPr txBox="1"/>
          <p:nvPr/>
        </p:nvSpPr>
        <p:spPr>
          <a:xfrm>
            <a:off x="2311191" y="6114230"/>
            <a:ext cx="6652322" cy="430887"/>
          </a:xfrm>
          <a:prstGeom prst="rect">
            <a:avLst/>
          </a:prstGeom>
          <a:noFill/>
        </p:spPr>
        <p:txBody>
          <a:bodyPr wrap="square" rtlCol="0">
            <a:spAutoFit/>
          </a:bodyPr>
          <a:lstStyle/>
          <a:p>
            <a:r>
              <a:rPr lang="en-US" altLang="ja-JP" sz="1100" dirty="0" smtClean="0"/>
              <a:t>※</a:t>
            </a:r>
            <a:r>
              <a:rPr lang="ja-JP" altLang="en-US" sz="1100" dirty="0" smtClean="0"/>
              <a:t> ①②③以外のメニューについては</a:t>
            </a:r>
            <a:r>
              <a:rPr lang="en-US" altLang="ja-JP" sz="1100" kern="0" dirty="0" smtClean="0">
                <a:hlinkClick r:id="rId3"/>
              </a:rPr>
              <a:t>Exastro-ITA</a:t>
            </a:r>
            <a:r>
              <a:rPr lang="en-US" altLang="ja-JP" sz="1100" kern="0" dirty="0">
                <a:hlinkClick r:id="rId3"/>
              </a:rPr>
              <a:t>_</a:t>
            </a:r>
            <a:r>
              <a:rPr lang="ja-JP" altLang="en-US" sz="1100" kern="0" dirty="0">
                <a:hlinkClick r:id="rId3"/>
              </a:rPr>
              <a:t>利用手順マニュアル</a:t>
            </a:r>
            <a:r>
              <a:rPr lang="en-US" altLang="ja-JP" sz="1100" kern="0" dirty="0">
                <a:hlinkClick r:id="rId3"/>
              </a:rPr>
              <a:t>_</a:t>
            </a:r>
            <a:r>
              <a:rPr lang="ja-JP" altLang="en-US" sz="1100" kern="0" dirty="0">
                <a:hlinkClick r:id="rId3"/>
              </a:rPr>
              <a:t>ホストグループ</a:t>
            </a:r>
            <a:r>
              <a:rPr lang="ja-JP" altLang="en-US" sz="1100" kern="0" dirty="0" smtClean="0">
                <a:hlinkClick r:id="rId3"/>
              </a:rPr>
              <a:t>機能</a:t>
            </a:r>
            <a:r>
              <a:rPr lang="ja-JP" altLang="en-US" sz="1100" dirty="0" smtClean="0"/>
              <a:t>を</a:t>
            </a:r>
            <a:r>
              <a:rPr lang="ja-JP" altLang="en-US" sz="1100" dirty="0"/>
              <a:t>参照してください。</a:t>
            </a:r>
            <a:endParaRPr kumimoji="1" lang="ja-JP" altLang="en-US" sz="1100" dirty="0"/>
          </a:p>
        </p:txBody>
      </p:sp>
      <p:sp>
        <p:nvSpPr>
          <p:cNvPr id="23" name="正方形/長方形 22"/>
          <p:cNvSpPr/>
          <p:nvPr/>
        </p:nvSpPr>
        <p:spPr bwMode="auto">
          <a:xfrm>
            <a:off x="103986" y="2826377"/>
            <a:ext cx="1709142" cy="39675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正方形/長方形 27"/>
          <p:cNvSpPr/>
          <p:nvPr/>
        </p:nvSpPr>
        <p:spPr bwMode="auto">
          <a:xfrm>
            <a:off x="103986" y="3223128"/>
            <a:ext cx="1709142" cy="39675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 name="正方形/長方形 28"/>
          <p:cNvSpPr/>
          <p:nvPr/>
        </p:nvSpPr>
        <p:spPr bwMode="auto">
          <a:xfrm>
            <a:off x="107955" y="3619879"/>
            <a:ext cx="1709142" cy="39675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テキスト ボックス 18"/>
          <p:cNvSpPr txBox="1"/>
          <p:nvPr/>
        </p:nvSpPr>
        <p:spPr>
          <a:xfrm>
            <a:off x="1430449" y="2853796"/>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①</a:t>
            </a:r>
            <a:endParaRPr kumimoji="1" lang="ja-JP" altLang="en-US" sz="2400" b="1" dirty="0">
              <a:solidFill>
                <a:srgbClr val="FF0000"/>
              </a:solidFill>
              <a:effectLst>
                <a:glow rad="50800">
                  <a:schemeClr val="bg1"/>
                </a:glow>
              </a:effectLst>
            </a:endParaRPr>
          </a:p>
        </p:txBody>
      </p:sp>
      <p:sp>
        <p:nvSpPr>
          <p:cNvPr id="21" name="テキスト ボックス 20"/>
          <p:cNvSpPr txBox="1"/>
          <p:nvPr/>
        </p:nvSpPr>
        <p:spPr>
          <a:xfrm>
            <a:off x="1430735" y="3254322"/>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②</a:t>
            </a:r>
            <a:endParaRPr kumimoji="1" lang="ja-JP" altLang="en-US" sz="2400" b="1" dirty="0">
              <a:solidFill>
                <a:srgbClr val="FF0000"/>
              </a:solidFill>
              <a:effectLst>
                <a:glow rad="50800">
                  <a:schemeClr val="bg1"/>
                </a:glow>
              </a:effectLst>
            </a:endParaRPr>
          </a:p>
        </p:txBody>
      </p:sp>
      <p:sp>
        <p:nvSpPr>
          <p:cNvPr id="22" name="テキスト ボックス 21"/>
          <p:cNvSpPr txBox="1"/>
          <p:nvPr/>
        </p:nvSpPr>
        <p:spPr>
          <a:xfrm>
            <a:off x="1430449" y="3654849"/>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③</a:t>
            </a:r>
            <a:endParaRPr kumimoji="1" lang="ja-JP" altLang="en-US" sz="2400" b="1" dirty="0">
              <a:solidFill>
                <a:srgbClr val="FF0000"/>
              </a:solidFill>
              <a:effectLst>
                <a:glow rad="50800">
                  <a:schemeClr val="bg1"/>
                </a:glow>
              </a:effectLst>
            </a:endParaRPr>
          </a:p>
        </p:txBody>
      </p:sp>
      <p:pic>
        <p:nvPicPr>
          <p:cNvPr id="20" name="図 19"/>
          <p:cNvPicPr>
            <a:picLocks noChangeAspect="1"/>
          </p:cNvPicPr>
          <p:nvPr/>
        </p:nvPicPr>
        <p:blipFill>
          <a:blip r:embed="rId4"/>
          <a:stretch>
            <a:fillRect/>
          </a:stretch>
        </p:blipFill>
        <p:spPr>
          <a:xfrm>
            <a:off x="2408384" y="1714763"/>
            <a:ext cx="6143248" cy="807187"/>
          </a:xfrm>
          <a:prstGeom prst="rect">
            <a:avLst/>
          </a:prstGeom>
          <a:ln>
            <a:solidFill>
              <a:schemeClr val="bg1">
                <a:lumMod val="85000"/>
              </a:schemeClr>
            </a:solidFill>
          </a:ln>
        </p:spPr>
      </p:pic>
      <p:pic>
        <p:nvPicPr>
          <p:cNvPr id="25" name="図 24"/>
          <p:cNvPicPr>
            <a:picLocks noChangeAspect="1"/>
          </p:cNvPicPr>
          <p:nvPr/>
        </p:nvPicPr>
        <p:blipFill>
          <a:blip r:embed="rId5"/>
          <a:stretch>
            <a:fillRect/>
          </a:stretch>
        </p:blipFill>
        <p:spPr>
          <a:xfrm>
            <a:off x="2408384" y="3257579"/>
            <a:ext cx="6165872" cy="956398"/>
          </a:xfrm>
          <a:prstGeom prst="rect">
            <a:avLst/>
          </a:prstGeom>
          <a:ln>
            <a:solidFill>
              <a:schemeClr val="bg1">
                <a:lumMod val="85000"/>
              </a:schemeClr>
            </a:solidFill>
          </a:ln>
        </p:spPr>
      </p:pic>
      <p:pic>
        <p:nvPicPr>
          <p:cNvPr id="26" name="図 25"/>
          <p:cNvPicPr>
            <a:picLocks noChangeAspect="1"/>
          </p:cNvPicPr>
          <p:nvPr/>
        </p:nvPicPr>
        <p:blipFill>
          <a:blip r:embed="rId6"/>
          <a:stretch>
            <a:fillRect/>
          </a:stretch>
        </p:blipFill>
        <p:spPr>
          <a:xfrm>
            <a:off x="2408384" y="4960080"/>
            <a:ext cx="5961812" cy="778396"/>
          </a:xfrm>
          <a:prstGeom prst="rect">
            <a:avLst/>
          </a:prstGeom>
          <a:ln>
            <a:solidFill>
              <a:schemeClr val="bg1">
                <a:lumMod val="85000"/>
              </a:schemeClr>
            </a:solidFill>
          </a:ln>
        </p:spPr>
      </p:pic>
    </p:spTree>
    <p:extLst>
      <p:ext uri="{BB962C8B-B14F-4D97-AF65-F5344CB8AC3E}">
        <p14:creationId xmlns:p14="http://schemas.microsoft.com/office/powerpoint/2010/main" val="917994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楕円 5"/>
          <p:cNvSpPr/>
          <p:nvPr/>
        </p:nvSpPr>
        <p:spPr bwMode="auto">
          <a:xfrm>
            <a:off x="513013" y="2713301"/>
            <a:ext cx="3818216" cy="1268442"/>
          </a:xfrm>
          <a:prstGeom prst="ellipse">
            <a:avLst/>
          </a:prstGeom>
          <a:solidFill>
            <a:schemeClr val="accent2">
              <a:lumMod val="20000"/>
              <a:lumOff val="8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2.2 </a:t>
            </a:r>
            <a:r>
              <a:rPr lang="ja-JP" altLang="en-US" dirty="0"/>
              <a:t>ホストグループ</a:t>
            </a:r>
            <a:r>
              <a:rPr lang="ja-JP" altLang="en-US" dirty="0" smtClean="0">
                <a:latin typeface="+mn-ea"/>
              </a:rPr>
              <a:t>管理とは</a:t>
            </a:r>
            <a:endParaRPr lang="ja-JP" altLang="en-US" dirty="0"/>
          </a:p>
        </p:txBody>
      </p:sp>
      <p:sp>
        <p:nvSpPr>
          <p:cNvPr id="24" name="正方形/長方形 23"/>
          <p:cNvSpPr/>
          <p:nvPr/>
        </p:nvSpPr>
        <p:spPr bwMode="auto">
          <a:xfrm>
            <a:off x="1976147" y="3212930"/>
            <a:ext cx="1022484" cy="322453"/>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B</a:t>
            </a:r>
            <a:endParaRPr kumimoji="1" lang="ja-JP" altLang="en-US" sz="1200" b="1" dirty="0" smtClean="0">
              <a:latin typeface="+mn-ea"/>
            </a:endParaRPr>
          </a:p>
        </p:txBody>
      </p:sp>
      <p:sp>
        <p:nvSpPr>
          <p:cNvPr id="26" name="正方形/長方形 25"/>
          <p:cNvSpPr/>
          <p:nvPr/>
        </p:nvSpPr>
        <p:spPr bwMode="auto">
          <a:xfrm>
            <a:off x="815521" y="3212930"/>
            <a:ext cx="1022484" cy="322453"/>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A</a:t>
            </a:r>
            <a:endParaRPr kumimoji="1" lang="ja-JP" altLang="en-US" sz="1200" b="1" dirty="0" smtClean="0">
              <a:latin typeface="+mn-ea"/>
            </a:endParaRPr>
          </a:p>
        </p:txBody>
      </p:sp>
      <p:sp>
        <p:nvSpPr>
          <p:cNvPr id="27" name="正方形/長方形 26"/>
          <p:cNvSpPr/>
          <p:nvPr/>
        </p:nvSpPr>
        <p:spPr bwMode="auto">
          <a:xfrm>
            <a:off x="3118170" y="3212930"/>
            <a:ext cx="1022484" cy="322453"/>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smtClean="0">
                <a:latin typeface="+mn-ea"/>
              </a:rPr>
              <a:t>ホスト</a:t>
            </a:r>
            <a:r>
              <a:rPr kumimoji="1" lang="en-US" altLang="ja-JP" sz="1200" b="1" dirty="0" smtClean="0">
                <a:latin typeface="+mn-ea"/>
              </a:rPr>
              <a:t>C</a:t>
            </a:r>
            <a:endParaRPr kumimoji="1" lang="ja-JP" altLang="en-US" sz="1200" b="1" dirty="0" smtClean="0">
              <a:latin typeface="+mn-ea"/>
            </a:endParaRPr>
          </a:p>
        </p:txBody>
      </p:sp>
      <p:sp>
        <p:nvSpPr>
          <p:cNvPr id="35" name="正方形/長方形 34"/>
          <p:cNvSpPr/>
          <p:nvPr/>
        </p:nvSpPr>
        <p:spPr bwMode="auto">
          <a:xfrm>
            <a:off x="4843791" y="3206294"/>
            <a:ext cx="1011723" cy="335726"/>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smtClean="0">
                <a:latin typeface="+mn-ea"/>
              </a:rPr>
              <a:t>ホスト</a:t>
            </a:r>
            <a:r>
              <a:rPr kumimoji="1" lang="en-US" altLang="ja-JP" sz="1200" b="1" dirty="0" smtClean="0">
                <a:latin typeface="+mn-ea"/>
              </a:rPr>
              <a:t>A</a:t>
            </a:r>
            <a:endParaRPr kumimoji="1" lang="ja-JP" altLang="en-US" sz="1200" b="1" dirty="0" smtClean="0">
              <a:latin typeface="+mn-ea"/>
            </a:endParaRPr>
          </a:p>
        </p:txBody>
      </p:sp>
      <p:sp>
        <p:nvSpPr>
          <p:cNvPr id="37" name="正方形/長方形 36"/>
          <p:cNvSpPr/>
          <p:nvPr/>
        </p:nvSpPr>
        <p:spPr bwMode="auto">
          <a:xfrm>
            <a:off x="6038375" y="3212931"/>
            <a:ext cx="1049371" cy="322452"/>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B</a:t>
            </a:r>
            <a:endParaRPr kumimoji="1" lang="ja-JP" altLang="en-US" sz="1200" b="1" dirty="0" smtClean="0">
              <a:latin typeface="+mn-ea"/>
            </a:endParaRPr>
          </a:p>
        </p:txBody>
      </p:sp>
      <p:sp>
        <p:nvSpPr>
          <p:cNvPr id="50" name="下矢印 49"/>
          <p:cNvSpPr/>
          <p:nvPr/>
        </p:nvSpPr>
        <p:spPr bwMode="auto">
          <a:xfrm rot="10800000">
            <a:off x="2145870" y="4082383"/>
            <a:ext cx="399344" cy="407384"/>
          </a:xfrm>
          <a:prstGeom prst="downArrow">
            <a:avLst>
              <a:gd name="adj1" fmla="val 41738"/>
              <a:gd name="adj2" fmla="val 50000"/>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下矢印 50"/>
          <p:cNvSpPr/>
          <p:nvPr/>
        </p:nvSpPr>
        <p:spPr bwMode="auto">
          <a:xfrm rot="10800000">
            <a:off x="5195147" y="3733210"/>
            <a:ext cx="309009" cy="422908"/>
          </a:xfrm>
          <a:prstGeom prst="downArrow">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テキスト ボックス 51"/>
          <p:cNvSpPr txBox="1"/>
          <p:nvPr/>
        </p:nvSpPr>
        <p:spPr>
          <a:xfrm>
            <a:off x="395536" y="5749958"/>
            <a:ext cx="3848006" cy="400110"/>
          </a:xfrm>
          <a:prstGeom prst="rect">
            <a:avLst/>
          </a:prstGeom>
          <a:noFill/>
        </p:spPr>
        <p:txBody>
          <a:bodyPr wrap="square" rtlCol="0">
            <a:spAutoFit/>
          </a:bodyPr>
          <a:lstStyle/>
          <a:p>
            <a:pPr algn="ctr"/>
            <a:r>
              <a:rPr kumimoji="1" lang="ja-JP" altLang="en-US" sz="2000" b="1" u="sng" smtClean="0">
                <a:solidFill>
                  <a:srgbClr val="FF0000"/>
                </a:solidFill>
              </a:rPr>
              <a:t>全体に作業指示</a:t>
            </a:r>
            <a:endParaRPr kumimoji="1" lang="en-US" altLang="ja-JP" sz="2000" b="1" u="sng" smtClean="0">
              <a:solidFill>
                <a:srgbClr val="FF0000"/>
              </a:solidFill>
            </a:endParaRPr>
          </a:p>
        </p:txBody>
      </p:sp>
      <p:sp>
        <p:nvSpPr>
          <p:cNvPr id="53" name="テキスト ボックス 52"/>
          <p:cNvSpPr txBox="1"/>
          <p:nvPr/>
        </p:nvSpPr>
        <p:spPr>
          <a:xfrm>
            <a:off x="5151501" y="5749958"/>
            <a:ext cx="2817108" cy="400110"/>
          </a:xfrm>
          <a:prstGeom prst="rect">
            <a:avLst/>
          </a:prstGeom>
          <a:noFill/>
        </p:spPr>
        <p:txBody>
          <a:bodyPr wrap="square" rtlCol="0">
            <a:spAutoFit/>
          </a:bodyPr>
          <a:lstStyle/>
          <a:p>
            <a:pPr algn="ctr"/>
            <a:r>
              <a:rPr kumimoji="1" lang="ja-JP" altLang="en-US" sz="2000" b="1" u="sng" smtClean="0">
                <a:solidFill>
                  <a:srgbClr val="FF0000"/>
                </a:solidFill>
              </a:rPr>
              <a:t>個別</a:t>
            </a:r>
            <a:r>
              <a:rPr lang="ja-JP" altLang="en-US" sz="2000" b="1" u="sng">
                <a:solidFill>
                  <a:srgbClr val="FF0000"/>
                </a:solidFill>
              </a:rPr>
              <a:t>に作業</a:t>
            </a:r>
            <a:r>
              <a:rPr lang="ja-JP" altLang="en-US" sz="2000" b="1" u="sng" smtClean="0">
                <a:solidFill>
                  <a:srgbClr val="FF0000"/>
                </a:solidFill>
              </a:rPr>
              <a:t>指示</a:t>
            </a:r>
            <a:endParaRPr lang="en-US" altLang="ja-JP" sz="2000" b="1" u="sng" smtClean="0">
              <a:solidFill>
                <a:srgbClr val="FF0000"/>
              </a:solidFill>
            </a:endParaRPr>
          </a:p>
        </p:txBody>
      </p:sp>
      <p:sp>
        <p:nvSpPr>
          <p:cNvPr id="17" name="下矢印 16"/>
          <p:cNvSpPr/>
          <p:nvPr/>
        </p:nvSpPr>
        <p:spPr bwMode="auto">
          <a:xfrm rot="10800000">
            <a:off x="6404584" y="3719294"/>
            <a:ext cx="329216" cy="450740"/>
          </a:xfrm>
          <a:prstGeom prst="downArrow">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7270606" y="3212931"/>
            <a:ext cx="1049371" cy="322452"/>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C</a:t>
            </a:r>
            <a:endParaRPr kumimoji="1" lang="ja-JP" altLang="en-US" sz="1200" b="1" dirty="0" smtClean="0">
              <a:latin typeface="+mn-ea"/>
            </a:endParaRPr>
          </a:p>
        </p:txBody>
      </p:sp>
      <p:sp>
        <p:nvSpPr>
          <p:cNvPr id="28" name="下矢印 27"/>
          <p:cNvSpPr/>
          <p:nvPr/>
        </p:nvSpPr>
        <p:spPr bwMode="auto">
          <a:xfrm rot="10800000">
            <a:off x="7634228" y="3698823"/>
            <a:ext cx="311902" cy="491683"/>
          </a:xfrm>
          <a:prstGeom prst="downArrow">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 name="テキスト ボックス 2"/>
          <p:cNvSpPr txBox="1"/>
          <p:nvPr/>
        </p:nvSpPr>
        <p:spPr>
          <a:xfrm>
            <a:off x="1544286" y="2785146"/>
            <a:ext cx="1921611" cy="338554"/>
          </a:xfrm>
          <a:prstGeom prst="rect">
            <a:avLst/>
          </a:prstGeom>
          <a:noFill/>
        </p:spPr>
        <p:txBody>
          <a:bodyPr wrap="square" rtlCol="0">
            <a:spAutoFit/>
          </a:bodyPr>
          <a:lstStyle/>
          <a:p>
            <a:r>
              <a:rPr lang="ja-JP" altLang="en-US" sz="1600" b="1">
                <a:solidFill>
                  <a:schemeClr val="accent2">
                    <a:lumMod val="60000"/>
                    <a:lumOff val="40000"/>
                  </a:schemeClr>
                </a:solidFill>
              </a:rPr>
              <a:t>ホストグループ</a:t>
            </a:r>
            <a:r>
              <a:rPr lang="en-US" altLang="ja-JP" sz="1600" b="1">
                <a:solidFill>
                  <a:schemeClr val="accent2">
                    <a:lumMod val="60000"/>
                    <a:lumOff val="40000"/>
                  </a:schemeClr>
                </a:solidFill>
              </a:rPr>
              <a:t>A</a:t>
            </a:r>
          </a:p>
        </p:txBody>
      </p:sp>
      <p:sp>
        <p:nvSpPr>
          <p:cNvPr id="14" name="角丸四角形 13"/>
          <p:cNvSpPr/>
          <p:nvPr/>
        </p:nvSpPr>
        <p:spPr bwMode="auto">
          <a:xfrm>
            <a:off x="395536" y="2276872"/>
            <a:ext cx="4058005" cy="3376813"/>
          </a:xfrm>
          <a:prstGeom prst="roundRect">
            <a:avLst/>
          </a:prstGeom>
          <a:noFill/>
          <a:ln w="38100">
            <a:solidFill>
              <a:srgbClr val="00206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1326763" y="2138246"/>
            <a:ext cx="2037559" cy="377711"/>
          </a:xfrm>
          <a:prstGeom prst="roundRect">
            <a:avLst/>
          </a:prstGeom>
          <a:solidFill>
            <a:schemeClr val="bg1"/>
          </a:solidFill>
          <a:ln w="38100">
            <a:solidFill>
              <a:srgbClr val="002B62"/>
            </a:solid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1" smtClean="0">
                <a:solidFill>
                  <a:srgbClr val="002060"/>
                </a:solidFill>
              </a:rPr>
              <a:t>ホストグループあり</a:t>
            </a:r>
            <a:endParaRPr lang="ja-JP" altLang="en-US" sz="1400" b="1">
              <a:solidFill>
                <a:srgbClr val="002060"/>
              </a:solidFill>
            </a:endParaRPr>
          </a:p>
        </p:txBody>
      </p:sp>
      <p:sp>
        <p:nvSpPr>
          <p:cNvPr id="46" name="角丸四角形 45"/>
          <p:cNvSpPr/>
          <p:nvPr/>
        </p:nvSpPr>
        <p:spPr bwMode="auto">
          <a:xfrm>
            <a:off x="4644487" y="2245773"/>
            <a:ext cx="4022932" cy="3374047"/>
          </a:xfrm>
          <a:prstGeom prst="roundRect">
            <a:avLst/>
          </a:prstGeom>
          <a:noFill/>
          <a:ln w="38100">
            <a:solidFill>
              <a:srgbClr val="00206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角丸四角形 44"/>
          <p:cNvSpPr/>
          <p:nvPr/>
        </p:nvSpPr>
        <p:spPr bwMode="auto">
          <a:xfrm>
            <a:off x="5657153" y="2068625"/>
            <a:ext cx="2037559" cy="377711"/>
          </a:xfrm>
          <a:prstGeom prst="roundRect">
            <a:avLst/>
          </a:prstGeom>
          <a:solidFill>
            <a:schemeClr val="bg1"/>
          </a:solidFill>
          <a:ln w="38100">
            <a:solidFill>
              <a:srgbClr val="002B62"/>
            </a:solid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1">
                <a:solidFill>
                  <a:srgbClr val="002060"/>
                </a:solidFill>
              </a:rPr>
              <a:t>ホストグループなし</a:t>
            </a:r>
          </a:p>
        </p:txBody>
      </p:sp>
      <p:grpSp>
        <p:nvGrpSpPr>
          <p:cNvPr id="30" name="グループ化 29"/>
          <p:cNvGrpSpPr>
            <a:grpSpLocks noChangeAspect="1"/>
          </p:cNvGrpSpPr>
          <p:nvPr/>
        </p:nvGrpSpPr>
        <p:grpSpPr bwMode="gray">
          <a:xfrm>
            <a:off x="5168922" y="4366008"/>
            <a:ext cx="528883" cy="960485"/>
            <a:chOff x="2691942" y="4807522"/>
            <a:chExt cx="680261" cy="1235397"/>
          </a:xfrm>
          <a:solidFill>
            <a:schemeClr val="accent6"/>
          </a:solidFill>
        </p:grpSpPr>
        <p:sp>
          <p:nvSpPr>
            <p:cNvPr id="31" name="フリーフォーム 30"/>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2"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3" name="グループ化 32"/>
          <p:cNvGrpSpPr>
            <a:grpSpLocks noChangeAspect="1"/>
          </p:cNvGrpSpPr>
          <p:nvPr/>
        </p:nvGrpSpPr>
        <p:grpSpPr bwMode="gray">
          <a:xfrm>
            <a:off x="6398066" y="4347182"/>
            <a:ext cx="528883" cy="960485"/>
            <a:chOff x="2691942" y="4807522"/>
            <a:chExt cx="680261" cy="1235397"/>
          </a:xfrm>
          <a:solidFill>
            <a:schemeClr val="accent6"/>
          </a:solidFill>
        </p:grpSpPr>
        <p:sp>
          <p:nvSpPr>
            <p:cNvPr id="34" name="フリーフォーム 33"/>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6"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8" name="グループ化 37"/>
          <p:cNvGrpSpPr>
            <a:grpSpLocks noChangeAspect="1"/>
          </p:cNvGrpSpPr>
          <p:nvPr/>
        </p:nvGrpSpPr>
        <p:grpSpPr bwMode="gray">
          <a:xfrm>
            <a:off x="7627209" y="4347182"/>
            <a:ext cx="528883" cy="960485"/>
            <a:chOff x="2691942" y="4807522"/>
            <a:chExt cx="680261" cy="1235397"/>
          </a:xfrm>
          <a:solidFill>
            <a:schemeClr val="accent6"/>
          </a:solidFill>
        </p:grpSpPr>
        <p:sp>
          <p:nvSpPr>
            <p:cNvPr id="40" name="フリーフォーム 39"/>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47"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フリーフォーム 47"/>
          <p:cNvSpPr>
            <a:spLocks noChangeAspect="1"/>
          </p:cNvSpPr>
          <p:nvPr/>
        </p:nvSpPr>
        <p:spPr bwMode="auto">
          <a:xfrm>
            <a:off x="2110439" y="4628393"/>
            <a:ext cx="489341" cy="849254"/>
          </a:xfrm>
          <a:custGeom>
            <a:avLst/>
            <a:gdLst>
              <a:gd name="connsiteX0" fmla="*/ 415158 w 441899"/>
              <a:gd name="connsiteY0" fmla="*/ 151547 h 788987"/>
              <a:gd name="connsiteX1" fmla="*/ 434707 w 441899"/>
              <a:gd name="connsiteY1" fmla="*/ 160732 h 788987"/>
              <a:gd name="connsiteX2" fmla="*/ 432125 w 441899"/>
              <a:gd name="connsiteY2" fmla="*/ 200779 h 788987"/>
              <a:gd name="connsiteX3" fmla="*/ 360199 w 441899"/>
              <a:gd name="connsiteY3" fmla="*/ 263972 h 788987"/>
              <a:gd name="connsiteX4" fmla="*/ 341388 w 441899"/>
              <a:gd name="connsiteY4" fmla="*/ 270952 h 788987"/>
              <a:gd name="connsiteX5" fmla="*/ 332535 w 441899"/>
              <a:gd name="connsiteY5" fmla="*/ 269850 h 788987"/>
              <a:gd name="connsiteX6" fmla="*/ 274625 w 441899"/>
              <a:gd name="connsiteY6" fmla="*/ 251113 h 788987"/>
              <a:gd name="connsiteX7" fmla="*/ 274625 w 441899"/>
              <a:gd name="connsiteY7" fmla="*/ 481473 h 788987"/>
              <a:gd name="connsiteX8" fmla="*/ 274625 w 441899"/>
              <a:gd name="connsiteY8" fmla="*/ 754819 h 788987"/>
              <a:gd name="connsiteX9" fmla="*/ 240322 w 441899"/>
              <a:gd name="connsiteY9" fmla="*/ 788987 h 788987"/>
              <a:gd name="connsiteX10" fmla="*/ 206387 w 441899"/>
              <a:gd name="connsiteY10" fmla="*/ 754819 h 788987"/>
              <a:gd name="connsiteX11" fmla="*/ 206387 w 441899"/>
              <a:gd name="connsiteY11" fmla="*/ 501312 h 788987"/>
              <a:gd name="connsiteX12" fmla="*/ 191633 w 441899"/>
              <a:gd name="connsiteY12" fmla="*/ 501312 h 788987"/>
              <a:gd name="connsiteX13" fmla="*/ 191633 w 441899"/>
              <a:gd name="connsiteY13" fmla="*/ 754819 h 788987"/>
              <a:gd name="connsiteX14" fmla="*/ 157330 w 441899"/>
              <a:gd name="connsiteY14" fmla="*/ 788987 h 788987"/>
              <a:gd name="connsiteX15" fmla="*/ 123395 w 441899"/>
              <a:gd name="connsiteY15" fmla="*/ 754819 h 788987"/>
              <a:gd name="connsiteX16" fmla="*/ 123395 w 441899"/>
              <a:gd name="connsiteY16" fmla="*/ 481473 h 788987"/>
              <a:gd name="connsiteX17" fmla="*/ 123395 w 441899"/>
              <a:gd name="connsiteY17" fmla="*/ 480371 h 788987"/>
              <a:gd name="connsiteX18" fmla="*/ 123395 w 441899"/>
              <a:gd name="connsiteY18" fmla="*/ 299609 h 788987"/>
              <a:gd name="connsiteX19" fmla="*/ 54788 w 441899"/>
              <a:gd name="connsiteY19" fmla="*/ 417545 h 788987"/>
              <a:gd name="connsiteX20" fmla="*/ 13108 w 441899"/>
              <a:gd name="connsiteY20" fmla="*/ 432976 h 788987"/>
              <a:gd name="connsiteX21" fmla="*/ 5362 w 441899"/>
              <a:gd name="connsiteY21" fmla="*/ 389255 h 788987"/>
              <a:gd name="connsiteX22" fmla="*/ 106059 w 441899"/>
              <a:gd name="connsiteY22" fmla="*/ 215107 h 788987"/>
              <a:gd name="connsiteX23" fmla="*/ 110854 w 441899"/>
              <a:gd name="connsiteY23" fmla="*/ 208861 h 788987"/>
              <a:gd name="connsiteX24" fmla="*/ 164338 w 441899"/>
              <a:gd name="connsiteY24" fmla="*/ 178367 h 788987"/>
              <a:gd name="connsiteX25" fmla="*/ 179092 w 441899"/>
              <a:gd name="connsiteY25" fmla="*/ 252950 h 788987"/>
              <a:gd name="connsiteX26" fmla="*/ 188314 w 441899"/>
              <a:gd name="connsiteY26" fmla="*/ 190491 h 788987"/>
              <a:gd name="connsiteX27" fmla="*/ 208969 w 441899"/>
              <a:gd name="connsiteY27" fmla="*/ 190491 h 788987"/>
              <a:gd name="connsiteX28" fmla="*/ 218191 w 441899"/>
              <a:gd name="connsiteY28" fmla="*/ 252950 h 788987"/>
              <a:gd name="connsiteX29" fmla="*/ 233314 w 441899"/>
              <a:gd name="connsiteY29" fmla="*/ 178000 h 788987"/>
              <a:gd name="connsiteX30" fmla="*/ 258396 w 441899"/>
              <a:gd name="connsiteY30" fmla="*/ 186083 h 788987"/>
              <a:gd name="connsiteX31" fmla="*/ 334748 w 441899"/>
              <a:gd name="connsiteY31" fmla="*/ 210698 h 788987"/>
              <a:gd name="connsiteX32" fmla="*/ 394502 w 441899"/>
              <a:gd name="connsiteY32" fmla="*/ 158528 h 788987"/>
              <a:gd name="connsiteX33" fmla="*/ 415158 w 441899"/>
              <a:gd name="connsiteY33" fmla="*/ 151547 h 788987"/>
              <a:gd name="connsiteX34" fmla="*/ 199337 w 441899"/>
              <a:gd name="connsiteY34" fmla="*/ 0 h 788987"/>
              <a:gd name="connsiteX35" fmla="*/ 267234 w 441899"/>
              <a:gd name="connsiteY35" fmla="*/ 77605 h 788987"/>
              <a:gd name="connsiteX36" fmla="*/ 255553 w 441899"/>
              <a:gd name="connsiteY36" fmla="*/ 121166 h 788987"/>
              <a:gd name="connsiteX37" fmla="*/ 198972 w 441899"/>
              <a:gd name="connsiteY37" fmla="*/ 155575 h 788987"/>
              <a:gd name="connsiteX38" fmla="*/ 130709 w 441899"/>
              <a:gd name="connsiteY38" fmla="*/ 77971 h 788987"/>
              <a:gd name="connsiteX39" fmla="*/ 150786 w 441899"/>
              <a:gd name="connsiteY39" fmla="*/ 23062 h 788987"/>
              <a:gd name="connsiteX40" fmla="*/ 199337 w 441899"/>
              <a:gd name="connsiteY40"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41899" h="788987">
                <a:moveTo>
                  <a:pt x="415158" y="151547"/>
                </a:moveTo>
                <a:cubicBezTo>
                  <a:pt x="422535" y="151914"/>
                  <a:pt x="429543" y="154854"/>
                  <a:pt x="434707" y="160732"/>
                </a:cubicBezTo>
                <a:cubicBezTo>
                  <a:pt x="445035" y="172856"/>
                  <a:pt x="444298" y="190491"/>
                  <a:pt x="432125" y="200779"/>
                </a:cubicBezTo>
                <a:cubicBezTo>
                  <a:pt x="432125" y="200779"/>
                  <a:pt x="432125" y="200779"/>
                  <a:pt x="360199" y="263972"/>
                </a:cubicBezTo>
                <a:cubicBezTo>
                  <a:pt x="355035" y="268748"/>
                  <a:pt x="348396" y="270952"/>
                  <a:pt x="341388" y="270952"/>
                </a:cubicBezTo>
                <a:cubicBezTo>
                  <a:pt x="338437" y="270952"/>
                  <a:pt x="335486" y="270585"/>
                  <a:pt x="332535" y="269850"/>
                </a:cubicBezTo>
                <a:cubicBezTo>
                  <a:pt x="332535" y="269850"/>
                  <a:pt x="332535" y="269850"/>
                  <a:pt x="274625" y="251113"/>
                </a:cubicBezTo>
                <a:cubicBezTo>
                  <a:pt x="274625" y="251113"/>
                  <a:pt x="274625" y="294098"/>
                  <a:pt x="274625" y="481473"/>
                </a:cubicBezTo>
                <a:cubicBezTo>
                  <a:pt x="274625" y="481473"/>
                  <a:pt x="274625" y="481473"/>
                  <a:pt x="274625" y="754819"/>
                </a:cubicBezTo>
                <a:cubicBezTo>
                  <a:pt x="274625" y="773924"/>
                  <a:pt x="259502" y="788987"/>
                  <a:pt x="240322" y="788987"/>
                </a:cubicBezTo>
                <a:cubicBezTo>
                  <a:pt x="221879" y="788987"/>
                  <a:pt x="206387" y="773924"/>
                  <a:pt x="206387" y="754819"/>
                </a:cubicBezTo>
                <a:cubicBezTo>
                  <a:pt x="206387" y="754819"/>
                  <a:pt x="206387" y="754819"/>
                  <a:pt x="206387" y="501312"/>
                </a:cubicBezTo>
                <a:cubicBezTo>
                  <a:pt x="206387" y="501312"/>
                  <a:pt x="206387" y="501312"/>
                  <a:pt x="191633" y="501312"/>
                </a:cubicBezTo>
                <a:cubicBezTo>
                  <a:pt x="191633" y="501312"/>
                  <a:pt x="191633" y="501312"/>
                  <a:pt x="191633" y="754819"/>
                </a:cubicBezTo>
                <a:cubicBezTo>
                  <a:pt x="191633" y="773924"/>
                  <a:pt x="176141" y="788987"/>
                  <a:pt x="157330" y="788987"/>
                </a:cubicBezTo>
                <a:cubicBezTo>
                  <a:pt x="138518" y="788987"/>
                  <a:pt x="123395" y="773924"/>
                  <a:pt x="123395" y="754819"/>
                </a:cubicBezTo>
                <a:cubicBezTo>
                  <a:pt x="123395" y="754819"/>
                  <a:pt x="123395" y="754819"/>
                  <a:pt x="123395" y="481473"/>
                </a:cubicBezTo>
                <a:cubicBezTo>
                  <a:pt x="123395" y="481105"/>
                  <a:pt x="123395" y="480738"/>
                  <a:pt x="123395" y="480371"/>
                </a:cubicBezTo>
                <a:cubicBezTo>
                  <a:pt x="123395" y="480371"/>
                  <a:pt x="123395" y="437017"/>
                  <a:pt x="123395" y="299609"/>
                </a:cubicBezTo>
                <a:cubicBezTo>
                  <a:pt x="123395" y="299609"/>
                  <a:pt x="124870" y="296670"/>
                  <a:pt x="54788" y="417545"/>
                </a:cubicBezTo>
                <a:cubicBezTo>
                  <a:pt x="45567" y="433711"/>
                  <a:pt x="26755" y="440691"/>
                  <a:pt x="13108" y="432976"/>
                </a:cubicBezTo>
                <a:cubicBezTo>
                  <a:pt x="-540" y="425260"/>
                  <a:pt x="-4228" y="405421"/>
                  <a:pt x="5362" y="389255"/>
                </a:cubicBezTo>
                <a:cubicBezTo>
                  <a:pt x="5362" y="389255"/>
                  <a:pt x="3887" y="391827"/>
                  <a:pt x="106059" y="215107"/>
                </a:cubicBezTo>
                <a:cubicBezTo>
                  <a:pt x="107534" y="212903"/>
                  <a:pt x="109010" y="210698"/>
                  <a:pt x="110854" y="208861"/>
                </a:cubicBezTo>
                <a:cubicBezTo>
                  <a:pt x="120075" y="194900"/>
                  <a:pt x="139625" y="183878"/>
                  <a:pt x="164338" y="178367"/>
                </a:cubicBezTo>
                <a:cubicBezTo>
                  <a:pt x="164338" y="178367"/>
                  <a:pt x="164338" y="178367"/>
                  <a:pt x="179092" y="252950"/>
                </a:cubicBezTo>
                <a:cubicBezTo>
                  <a:pt x="179092" y="252950"/>
                  <a:pt x="179092" y="252950"/>
                  <a:pt x="188314" y="190491"/>
                </a:cubicBezTo>
                <a:cubicBezTo>
                  <a:pt x="188314" y="190491"/>
                  <a:pt x="188314" y="190491"/>
                  <a:pt x="208969" y="190491"/>
                </a:cubicBezTo>
                <a:cubicBezTo>
                  <a:pt x="208969" y="190491"/>
                  <a:pt x="208969" y="190491"/>
                  <a:pt x="218191" y="252950"/>
                </a:cubicBezTo>
                <a:cubicBezTo>
                  <a:pt x="218191" y="252950"/>
                  <a:pt x="218191" y="252950"/>
                  <a:pt x="233314" y="178000"/>
                </a:cubicBezTo>
                <a:cubicBezTo>
                  <a:pt x="242535" y="179837"/>
                  <a:pt x="250650" y="182776"/>
                  <a:pt x="258396" y="186083"/>
                </a:cubicBezTo>
                <a:cubicBezTo>
                  <a:pt x="258396" y="186083"/>
                  <a:pt x="258396" y="186083"/>
                  <a:pt x="334748" y="210698"/>
                </a:cubicBezTo>
                <a:cubicBezTo>
                  <a:pt x="334748" y="210698"/>
                  <a:pt x="334748" y="210698"/>
                  <a:pt x="394502" y="158528"/>
                </a:cubicBezTo>
                <a:cubicBezTo>
                  <a:pt x="400404" y="153384"/>
                  <a:pt x="407781" y="150812"/>
                  <a:pt x="415158" y="151547"/>
                </a:cubicBezTo>
                <a:close/>
                <a:moveTo>
                  <a:pt x="199337" y="0"/>
                </a:moveTo>
                <a:cubicBezTo>
                  <a:pt x="236571" y="0"/>
                  <a:pt x="267234" y="34776"/>
                  <a:pt x="267234" y="77605"/>
                </a:cubicBezTo>
                <a:cubicBezTo>
                  <a:pt x="267234" y="93711"/>
                  <a:pt x="262854" y="108720"/>
                  <a:pt x="255553" y="121166"/>
                </a:cubicBezTo>
                <a:cubicBezTo>
                  <a:pt x="243507" y="142031"/>
                  <a:pt x="222334" y="155575"/>
                  <a:pt x="198972" y="155575"/>
                </a:cubicBezTo>
                <a:cubicBezTo>
                  <a:pt x="161373" y="155575"/>
                  <a:pt x="130709" y="120800"/>
                  <a:pt x="130709" y="77971"/>
                </a:cubicBezTo>
                <a:cubicBezTo>
                  <a:pt x="130709" y="56373"/>
                  <a:pt x="138375" y="36972"/>
                  <a:pt x="150786" y="23062"/>
                </a:cubicBezTo>
                <a:cubicBezTo>
                  <a:pt x="163198" y="8786"/>
                  <a:pt x="179990" y="0"/>
                  <a:pt x="199337"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9" name="テキスト ボックス 38"/>
          <p:cNvSpPr txBox="1"/>
          <p:nvPr/>
        </p:nvSpPr>
        <p:spPr>
          <a:xfrm>
            <a:off x="130160" y="849808"/>
            <a:ext cx="8882705" cy="996033"/>
          </a:xfrm>
          <a:prstGeom prst="rect">
            <a:avLst/>
          </a:prstGeom>
          <a:solidFill>
            <a:srgbClr val="002B62"/>
          </a:solidFill>
          <a:ln w="38100">
            <a:noFill/>
          </a:ln>
          <a:effectLst/>
        </p:spPr>
        <p:txBody>
          <a:bodyPr wrap="square" lIns="72000" tIns="36000" rIns="72000" bIns="36000" rtlCol="0" anchor="ctr" anchorCtr="1">
            <a:spAutoFit/>
          </a:bodyPr>
          <a:lstStyle/>
          <a:p>
            <a:r>
              <a:rPr lang="ja-JP" altLang="en-US" sz="2000" b="1" dirty="0">
                <a:solidFill>
                  <a:schemeClr val="bg1"/>
                </a:solidFill>
                <a:effectLst/>
              </a:rPr>
              <a:t>ホストグループ管理機能を使用すると、グルーピングしたホストに対してまとめて作業指示を出すことが可能です。</a:t>
            </a:r>
            <a:endParaRPr lang="en-US" altLang="ja-JP" sz="2000" b="1" dirty="0">
              <a:solidFill>
                <a:schemeClr val="bg1"/>
              </a:solidFill>
              <a:effectLst/>
            </a:endParaRPr>
          </a:p>
          <a:p>
            <a:r>
              <a:rPr lang="ja-JP" altLang="en-US" sz="2000" b="1" dirty="0">
                <a:solidFill>
                  <a:schemeClr val="bg1"/>
                </a:solidFill>
                <a:effectLst/>
              </a:rPr>
              <a:t>多数のホストを管理する大規模システムには必須の機能です</a:t>
            </a:r>
            <a:r>
              <a:rPr lang="ja-JP" altLang="en-US" sz="2000" b="1" dirty="0" smtClean="0">
                <a:solidFill>
                  <a:schemeClr val="bg1"/>
                </a:solidFill>
                <a:effectLst/>
              </a:rPr>
              <a:t>。</a:t>
            </a:r>
            <a:endParaRPr lang="ja-JP" altLang="en-US" sz="2000" b="1" dirty="0">
              <a:solidFill>
                <a:schemeClr val="bg1"/>
              </a:solidFill>
              <a:effectLst/>
            </a:endParaRPr>
          </a:p>
        </p:txBody>
      </p:sp>
    </p:spTree>
    <p:extLst>
      <p:ext uri="{BB962C8B-B14F-4D97-AF65-F5344CB8AC3E}">
        <p14:creationId xmlns:p14="http://schemas.microsoft.com/office/powerpoint/2010/main" val="116118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正方形/長方形 96"/>
          <p:cNvSpPr/>
          <p:nvPr/>
        </p:nvSpPr>
        <p:spPr bwMode="auto">
          <a:xfrm>
            <a:off x="336110" y="2571137"/>
            <a:ext cx="8281150" cy="3585733"/>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24" name="コンテンツ プレースホルダー 4"/>
          <p:cNvSpPr txBox="1">
            <a:spLocks/>
          </p:cNvSpPr>
          <p:nvPr/>
        </p:nvSpPr>
        <p:spPr bwMode="gray">
          <a:xfrm>
            <a:off x="134967" y="748113"/>
            <a:ext cx="8784000" cy="1434788"/>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100" smtClean="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ja-JP" altLang="en-US" sz="1400" dirty="0">
              <a:latin typeface="+mn-ea"/>
            </a:endParaRPr>
          </a:p>
          <a:p>
            <a:endParaRPr lang="ja-JP" altLang="en-US" sz="1800" dirty="0">
              <a:latin typeface="+mn-ea"/>
            </a:endParaRPr>
          </a:p>
        </p:txBody>
      </p:sp>
      <p:sp>
        <p:nvSpPr>
          <p:cNvPr id="14" name="正方形/長方形 13"/>
          <p:cNvSpPr/>
          <p:nvPr/>
        </p:nvSpPr>
        <p:spPr bwMode="auto">
          <a:xfrm>
            <a:off x="3542236" y="3327764"/>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smtClean="0">
                <a:solidFill>
                  <a:schemeClr val="bg1"/>
                </a:solidFill>
                <a:latin typeface="+mn-ea"/>
              </a:rPr>
              <a:t>ALL</a:t>
            </a:r>
            <a:endParaRPr kumimoji="1" lang="ja-JP" altLang="en-US" sz="1400" b="1" dirty="0" smtClean="0">
              <a:solidFill>
                <a:schemeClr val="bg1"/>
              </a:solidFill>
              <a:latin typeface="+mn-ea"/>
            </a:endParaRPr>
          </a:p>
        </p:txBody>
      </p:sp>
      <p:sp>
        <p:nvSpPr>
          <p:cNvPr id="28" name="正方形/長方形 27"/>
          <p:cNvSpPr/>
          <p:nvPr/>
        </p:nvSpPr>
        <p:spPr bwMode="auto">
          <a:xfrm>
            <a:off x="2409667" y="4249156"/>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Group_A1</a:t>
            </a:r>
            <a:endParaRPr lang="ja-JP" altLang="en-US" sz="1400" b="1" dirty="0">
              <a:solidFill>
                <a:schemeClr val="bg1"/>
              </a:solidFill>
              <a:latin typeface="+mn-ea"/>
            </a:endParaRPr>
          </a:p>
        </p:txBody>
      </p:sp>
      <p:sp>
        <p:nvSpPr>
          <p:cNvPr id="29" name="正方形/長方形 28"/>
          <p:cNvSpPr/>
          <p:nvPr/>
        </p:nvSpPr>
        <p:spPr bwMode="auto">
          <a:xfrm>
            <a:off x="971600" y="5157180"/>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Group_B1</a:t>
            </a:r>
            <a:endParaRPr lang="ja-JP" altLang="en-US" sz="1400" b="1" dirty="0">
              <a:solidFill>
                <a:schemeClr val="bg1"/>
              </a:solidFill>
              <a:latin typeface="+mn-ea"/>
            </a:endParaRPr>
          </a:p>
        </p:txBody>
      </p:sp>
      <p:sp>
        <p:nvSpPr>
          <p:cNvPr id="30" name="正方形/長方形 29"/>
          <p:cNvSpPr/>
          <p:nvPr/>
        </p:nvSpPr>
        <p:spPr bwMode="auto">
          <a:xfrm>
            <a:off x="4785997" y="4249196"/>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Group_A2</a:t>
            </a:r>
            <a:endParaRPr lang="ja-JP" altLang="en-US" sz="1400" b="1" dirty="0">
              <a:solidFill>
                <a:schemeClr val="bg1"/>
              </a:solidFill>
              <a:latin typeface="+mn-ea"/>
            </a:endParaRPr>
          </a:p>
        </p:txBody>
      </p:sp>
      <p:cxnSp>
        <p:nvCxnSpPr>
          <p:cNvPr id="230" name="カギ線コネクタ 229"/>
          <p:cNvCxnSpPr>
            <a:stCxn id="14" idx="2"/>
            <a:endCxn id="28" idx="0"/>
          </p:cNvCxnSpPr>
          <p:nvPr/>
        </p:nvCxnSpPr>
        <p:spPr bwMode="auto">
          <a:xfrm rot="5400000">
            <a:off x="3775286" y="3438206"/>
            <a:ext cx="489332" cy="1132569"/>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2" name="カギ線コネクタ 231"/>
          <p:cNvCxnSpPr>
            <a:stCxn id="14" idx="2"/>
            <a:endCxn id="30" idx="0"/>
          </p:cNvCxnSpPr>
          <p:nvPr/>
        </p:nvCxnSpPr>
        <p:spPr bwMode="auto">
          <a:xfrm rot="16200000" flipH="1">
            <a:off x="4963430" y="3382629"/>
            <a:ext cx="489372" cy="1243761"/>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4" name="カギ線コネクタ 73"/>
          <p:cNvCxnSpPr>
            <a:stCxn id="28" idx="2"/>
            <a:endCxn id="29" idx="0"/>
          </p:cNvCxnSpPr>
          <p:nvPr/>
        </p:nvCxnSpPr>
        <p:spPr bwMode="auto">
          <a:xfrm rot="5400000">
            <a:off x="2496652" y="4200165"/>
            <a:ext cx="475964" cy="1438067"/>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5" name="グループ化 84"/>
          <p:cNvGrpSpPr/>
          <p:nvPr/>
        </p:nvGrpSpPr>
        <p:grpSpPr>
          <a:xfrm>
            <a:off x="244890" y="2571136"/>
            <a:ext cx="1561645" cy="1488686"/>
            <a:chOff x="-880004" y="3308504"/>
            <a:chExt cx="1561645" cy="1488686"/>
          </a:xfrm>
        </p:grpSpPr>
        <p:sp>
          <p:nvSpPr>
            <p:cNvPr id="86" name="正方形/長方形 85"/>
            <p:cNvSpPr/>
            <p:nvPr/>
          </p:nvSpPr>
          <p:spPr bwMode="auto">
            <a:xfrm>
              <a:off x="-790104" y="3308504"/>
              <a:ext cx="1409374" cy="1488686"/>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7" name="テキスト ボックス 86"/>
            <p:cNvSpPr txBox="1"/>
            <p:nvPr/>
          </p:nvSpPr>
          <p:spPr>
            <a:xfrm>
              <a:off x="-880004" y="3389724"/>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88" name="グループ化 87"/>
            <p:cNvGrpSpPr/>
            <p:nvPr/>
          </p:nvGrpSpPr>
          <p:grpSpPr>
            <a:xfrm>
              <a:off x="-683713" y="3739570"/>
              <a:ext cx="1365354" cy="353239"/>
              <a:chOff x="475107" y="1703587"/>
              <a:chExt cx="1220237" cy="290174"/>
            </a:xfrm>
          </p:grpSpPr>
          <p:sp>
            <p:nvSpPr>
              <p:cNvPr id="95" name="正方形/長方形 94"/>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6" name="テキスト ボックス 95"/>
              <p:cNvSpPr txBox="1"/>
              <p:nvPr/>
            </p:nvSpPr>
            <p:spPr>
              <a:xfrm>
                <a:off x="503757" y="1739245"/>
                <a:ext cx="1191587" cy="254516"/>
              </a:xfrm>
              <a:prstGeom prst="rect">
                <a:avLst/>
              </a:prstGeom>
              <a:noFill/>
            </p:spPr>
            <p:txBody>
              <a:bodyPr wrap="square" rtlCol="0">
                <a:spAutoFit/>
              </a:bodyPr>
              <a:lstStyle/>
              <a:p>
                <a:r>
                  <a:rPr kumimoji="1" lang="ja-JP" altLang="en-US" sz="1050" b="1" smtClean="0">
                    <a:solidFill>
                      <a:schemeClr val="bg1"/>
                    </a:solidFill>
                  </a:rPr>
                  <a:t>ホストグループ</a:t>
                </a:r>
                <a:endParaRPr kumimoji="1" lang="ja-JP" altLang="en-US" sz="1050" b="1">
                  <a:solidFill>
                    <a:schemeClr val="bg1"/>
                  </a:solidFill>
                </a:endParaRPr>
              </a:p>
            </p:txBody>
          </p:sp>
        </p:grpSp>
        <p:grpSp>
          <p:nvGrpSpPr>
            <p:cNvPr id="90" name="グループ化 89"/>
            <p:cNvGrpSpPr/>
            <p:nvPr/>
          </p:nvGrpSpPr>
          <p:grpSpPr>
            <a:xfrm>
              <a:off x="-703660" y="4338410"/>
              <a:ext cx="1270446" cy="311902"/>
              <a:chOff x="403159" y="2693086"/>
              <a:chExt cx="1270446" cy="311902"/>
            </a:xfrm>
          </p:grpSpPr>
          <p:cxnSp>
            <p:nvCxnSpPr>
              <p:cNvPr id="92" name="直線矢印コネクタ 91"/>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テキスト ボックス 92"/>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94" name="テキスト ボックス 93"/>
              <p:cNvSpPr txBox="1"/>
              <p:nvPr/>
            </p:nvSpPr>
            <p:spPr>
              <a:xfrm>
                <a:off x="1300233"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sp>
        <p:nvSpPr>
          <p:cNvPr id="98" name="正方形/長方形 97"/>
          <p:cNvSpPr/>
          <p:nvPr/>
        </p:nvSpPr>
        <p:spPr bwMode="auto">
          <a:xfrm>
            <a:off x="3542236" y="5157180"/>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Group_B2</a:t>
            </a:r>
            <a:endParaRPr lang="ja-JP" altLang="en-US" sz="1400" b="1" dirty="0">
              <a:solidFill>
                <a:schemeClr val="bg1"/>
              </a:solidFill>
              <a:latin typeface="+mn-ea"/>
            </a:endParaRPr>
          </a:p>
        </p:txBody>
      </p:sp>
      <p:cxnSp>
        <p:nvCxnSpPr>
          <p:cNvPr id="99" name="カギ線コネクタ 98"/>
          <p:cNvCxnSpPr>
            <a:stCxn id="28" idx="2"/>
            <a:endCxn id="98" idx="0"/>
          </p:cNvCxnSpPr>
          <p:nvPr/>
        </p:nvCxnSpPr>
        <p:spPr bwMode="auto">
          <a:xfrm rot="16200000" flipH="1">
            <a:off x="3781969" y="4352913"/>
            <a:ext cx="475964" cy="1132569"/>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1" name="正方形/長方形 100"/>
          <p:cNvSpPr/>
          <p:nvPr/>
        </p:nvSpPr>
        <p:spPr bwMode="auto">
          <a:xfrm>
            <a:off x="5952805" y="5157180"/>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Group_B3</a:t>
            </a:r>
            <a:endParaRPr lang="ja-JP" altLang="en-US" sz="1400" b="1" dirty="0">
              <a:solidFill>
                <a:schemeClr val="bg1"/>
              </a:solidFill>
              <a:latin typeface="+mn-ea"/>
            </a:endParaRPr>
          </a:p>
        </p:txBody>
      </p:sp>
      <p:cxnSp>
        <p:nvCxnSpPr>
          <p:cNvPr id="102" name="カギ線コネクタ 101"/>
          <p:cNvCxnSpPr>
            <a:stCxn id="30" idx="2"/>
            <a:endCxn id="101" idx="0"/>
          </p:cNvCxnSpPr>
          <p:nvPr/>
        </p:nvCxnSpPr>
        <p:spPr bwMode="auto">
          <a:xfrm rot="16200000" flipH="1">
            <a:off x="6175439" y="4335814"/>
            <a:ext cx="475924" cy="116680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テキスト ボックス 2"/>
          <p:cNvSpPr txBox="1"/>
          <p:nvPr/>
        </p:nvSpPr>
        <p:spPr>
          <a:xfrm>
            <a:off x="244890" y="2263360"/>
            <a:ext cx="3600500" cy="307777"/>
          </a:xfrm>
          <a:prstGeom prst="rect">
            <a:avLst/>
          </a:prstGeom>
          <a:noFill/>
        </p:spPr>
        <p:txBody>
          <a:bodyPr wrap="square" rtlCol="0">
            <a:spAutoFit/>
          </a:bodyPr>
          <a:lstStyle/>
          <a:p>
            <a:r>
              <a:rPr lang="ja-JP" altLang="en-US" sz="1400" b="1" dirty="0" smtClean="0">
                <a:solidFill>
                  <a:schemeClr val="accent6">
                    <a:lumMod val="90000"/>
                    <a:lumOff val="10000"/>
                  </a:schemeClr>
                </a:solidFill>
                <a:latin typeface="+mn-ea"/>
              </a:rPr>
              <a:t>ホストグループの親子関係</a:t>
            </a:r>
            <a:endParaRPr lang="en-US" altLang="ja-JP" sz="1400" b="1" dirty="0">
              <a:solidFill>
                <a:schemeClr val="accent6">
                  <a:lumMod val="90000"/>
                  <a:lumOff val="10000"/>
                </a:schemeClr>
              </a:solidFill>
              <a:latin typeface="+mn-ea"/>
            </a:endParaRPr>
          </a:p>
        </p:txBody>
      </p:sp>
      <p:sp>
        <p:nvSpPr>
          <p:cNvPr id="31" name="テキスト ボックス 30"/>
          <p:cNvSpPr txBox="1"/>
          <p:nvPr/>
        </p:nvSpPr>
        <p:spPr>
          <a:xfrm>
            <a:off x="130648" y="839104"/>
            <a:ext cx="8882705" cy="996033"/>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ホストグループ間で親子関係を定義することが可能です。</a:t>
            </a:r>
            <a:endParaRPr lang="en-US" altLang="ja-JP" sz="2000" b="1" dirty="0">
              <a:solidFill>
                <a:schemeClr val="bg1"/>
              </a:solidFill>
              <a:effectLst/>
            </a:endParaRPr>
          </a:p>
          <a:p>
            <a:r>
              <a:rPr lang="ja-JP" altLang="en-US" sz="2000" b="1" dirty="0">
                <a:solidFill>
                  <a:schemeClr val="bg1"/>
                </a:solidFill>
                <a:effectLst/>
              </a:rPr>
              <a:t>親子関係を定義すると、</a:t>
            </a:r>
            <a:r>
              <a:rPr lang="ja-JP" altLang="en-US" sz="2000" b="1" dirty="0">
                <a:ln w="0"/>
                <a:solidFill>
                  <a:srgbClr val="FF0000"/>
                </a:solidFill>
                <a:effectLst>
                  <a:outerShdw blurRad="38100" dist="19050" dir="2700000" algn="tl" rotWithShape="0">
                    <a:schemeClr val="dk1">
                      <a:alpha val="40000"/>
                    </a:schemeClr>
                  </a:outerShdw>
                </a:effectLst>
              </a:rPr>
              <a:t>パラメータを継承</a:t>
            </a:r>
            <a:r>
              <a:rPr lang="ja-JP" altLang="en-US" sz="2000" b="1" dirty="0">
                <a:solidFill>
                  <a:schemeClr val="bg1"/>
                </a:solidFill>
                <a:effectLst/>
              </a:rPr>
              <a:t>できるためホスト管理が容易になります</a:t>
            </a:r>
            <a:r>
              <a:rPr lang="ja-JP" altLang="en-US" sz="2000" b="1" dirty="0" smtClean="0">
                <a:solidFill>
                  <a:schemeClr val="bg1"/>
                </a:solidFill>
                <a:effectLst/>
              </a:rPr>
              <a:t>。</a:t>
            </a:r>
            <a:r>
              <a:rPr lang="en-US" altLang="ja-JP" sz="2000" b="1" dirty="0" smtClean="0">
                <a:solidFill>
                  <a:schemeClr val="bg1"/>
                </a:solidFill>
                <a:effectLst/>
              </a:rPr>
              <a:t>(</a:t>
            </a:r>
            <a:r>
              <a:rPr lang="en-US" altLang="ja-JP" sz="2000" b="1" dirty="0" smtClean="0">
                <a:solidFill>
                  <a:schemeClr val="bg1"/>
                </a:solidFill>
                <a:effectLst/>
                <a:sym typeface="Wingdings" panose="05000000000000000000" pitchFamily="2" charset="2"/>
              </a:rPr>
              <a:t></a:t>
            </a:r>
            <a:r>
              <a:rPr lang="ja-JP" altLang="en-US" sz="2000" b="1" dirty="0" smtClean="0">
                <a:solidFill>
                  <a:schemeClr val="bg1"/>
                </a:solidFill>
                <a:effectLst/>
              </a:rPr>
              <a:t>次ページ「パラメータの継承」へ</a:t>
            </a:r>
            <a:r>
              <a:rPr lang="en-US" altLang="ja-JP" sz="2000" b="1" dirty="0" smtClean="0">
                <a:solidFill>
                  <a:schemeClr val="bg1"/>
                </a:solidFill>
                <a:effectLst/>
              </a:rPr>
              <a:t>)</a:t>
            </a:r>
            <a:endParaRPr lang="en-US" altLang="ja-JP" sz="2000" b="1" dirty="0">
              <a:solidFill>
                <a:schemeClr val="bg1"/>
              </a:solidFill>
              <a:effectLst/>
            </a:endParaRPr>
          </a:p>
        </p:txBody>
      </p:sp>
      <p:sp>
        <p:nvSpPr>
          <p:cNvPr id="2" name="タイトル 1"/>
          <p:cNvSpPr>
            <a:spLocks noGrp="1"/>
          </p:cNvSpPr>
          <p:nvPr>
            <p:ph type="title"/>
          </p:nvPr>
        </p:nvSpPr>
        <p:spPr/>
        <p:txBody>
          <a:bodyPr/>
          <a:lstStyle/>
          <a:p>
            <a:r>
              <a:rPr lang="en-US" altLang="ja-JP" dirty="0">
                <a:latin typeface="+mn-ea"/>
              </a:rPr>
              <a:t>2.3 </a:t>
            </a:r>
            <a:r>
              <a:rPr lang="ja-JP" altLang="en-US" dirty="0">
                <a:latin typeface="+mn-ea"/>
              </a:rPr>
              <a:t>ホストグループの親子関係</a:t>
            </a:r>
            <a:endParaRPr lang="ja-JP" altLang="en-US" dirty="0"/>
          </a:p>
        </p:txBody>
      </p:sp>
    </p:spTree>
    <p:extLst>
      <p:ext uri="{BB962C8B-B14F-4D97-AF65-F5344CB8AC3E}">
        <p14:creationId xmlns:p14="http://schemas.microsoft.com/office/powerpoint/2010/main" val="4098996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967" y="692620"/>
            <a:ext cx="8784000" cy="583281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buNone/>
            </a:pPr>
            <a:endParaRPr lang="en-US" altLang="ja-JP" sz="1400" dirty="0" smtClean="0">
              <a:latin typeface="+mn-ea"/>
            </a:endParaRPr>
          </a:p>
          <a:p>
            <a:pPr>
              <a:buFont typeface="Wingdings" panose="05000000000000000000" pitchFamily="2" charset="2"/>
              <a:buChar char="l"/>
            </a:pPr>
            <a:endParaRPr lang="ja-JP" altLang="en-US" sz="1400" dirty="0">
              <a:latin typeface="+mn-ea"/>
            </a:endParaRPr>
          </a:p>
          <a:p>
            <a:endParaRPr lang="ja-JP" altLang="en-US" sz="1800" dirty="0">
              <a:latin typeface="+mn-ea"/>
            </a:endParaRPr>
          </a:p>
        </p:txBody>
      </p:sp>
      <p:sp>
        <p:nvSpPr>
          <p:cNvPr id="50" name="正方形/長方形 49"/>
          <p:cNvSpPr/>
          <p:nvPr/>
        </p:nvSpPr>
        <p:spPr bwMode="auto">
          <a:xfrm>
            <a:off x="505404" y="2155506"/>
            <a:ext cx="8061302" cy="4225903"/>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cxnSp>
        <p:nvCxnSpPr>
          <p:cNvPr id="37" name="カギ線コネクタ 36"/>
          <p:cNvCxnSpPr>
            <a:stCxn id="67" idx="1"/>
          </p:cNvCxnSpPr>
          <p:nvPr/>
        </p:nvCxnSpPr>
        <p:spPr bwMode="auto">
          <a:xfrm rot="10800000" flipV="1">
            <a:off x="3131841" y="2979730"/>
            <a:ext cx="547353" cy="679845"/>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7" name="テキスト ボックス 226"/>
          <p:cNvSpPr txBox="1"/>
          <p:nvPr/>
        </p:nvSpPr>
        <p:spPr>
          <a:xfrm>
            <a:off x="805385" y="6002986"/>
            <a:ext cx="4118554" cy="338554"/>
          </a:xfrm>
          <a:prstGeom prst="rect">
            <a:avLst/>
          </a:prstGeom>
          <a:noFill/>
        </p:spPr>
        <p:txBody>
          <a:bodyPr wrap="square" rtlCol="0">
            <a:spAutoFit/>
          </a:bodyPr>
          <a:lstStyle/>
          <a:p>
            <a:r>
              <a:rPr kumimoji="1" lang="ja-JP" altLang="en-US" sz="1600" b="1" smtClean="0">
                <a:solidFill>
                  <a:srgbClr val="FF5050"/>
                </a:solidFill>
              </a:rPr>
              <a:t>個別のホストにパラメータが設定される</a:t>
            </a:r>
            <a:endParaRPr kumimoji="1" lang="ja-JP" altLang="en-US" sz="1600" b="1">
              <a:solidFill>
                <a:srgbClr val="FF5050"/>
              </a:solidFill>
            </a:endParaRPr>
          </a:p>
        </p:txBody>
      </p:sp>
      <p:sp>
        <p:nvSpPr>
          <p:cNvPr id="67" name="正方形/長方形 66"/>
          <p:cNvSpPr/>
          <p:nvPr/>
        </p:nvSpPr>
        <p:spPr bwMode="auto">
          <a:xfrm>
            <a:off x="3679193" y="2738710"/>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smtClean="0">
                <a:solidFill>
                  <a:schemeClr val="bg1"/>
                </a:solidFill>
                <a:latin typeface="+mn-ea"/>
              </a:rPr>
              <a:t>ALL</a:t>
            </a:r>
            <a:endParaRPr kumimoji="1" lang="ja-JP" altLang="en-US" sz="1400" b="1" dirty="0" smtClean="0">
              <a:solidFill>
                <a:schemeClr val="bg1"/>
              </a:solidFill>
              <a:latin typeface="+mn-ea"/>
            </a:endParaRPr>
          </a:p>
        </p:txBody>
      </p:sp>
      <p:sp>
        <p:nvSpPr>
          <p:cNvPr id="68" name="正方形/長方形 67"/>
          <p:cNvSpPr/>
          <p:nvPr/>
        </p:nvSpPr>
        <p:spPr bwMode="auto">
          <a:xfrm>
            <a:off x="2546624" y="366010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n-ea"/>
              </a:rPr>
              <a:t>Group_A1</a:t>
            </a:r>
            <a:endParaRPr lang="ja-JP" altLang="en-US" sz="1400" b="1" dirty="0">
              <a:solidFill>
                <a:schemeClr val="bg1"/>
              </a:solidFill>
              <a:latin typeface="+mn-ea"/>
            </a:endParaRPr>
          </a:p>
        </p:txBody>
      </p:sp>
      <p:sp>
        <p:nvSpPr>
          <p:cNvPr id="70" name="正方形/長方形 69"/>
          <p:cNvSpPr/>
          <p:nvPr/>
        </p:nvSpPr>
        <p:spPr bwMode="auto">
          <a:xfrm>
            <a:off x="4922954" y="366014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Group_A2</a:t>
            </a:r>
            <a:endParaRPr lang="ja-JP" altLang="en-US" sz="1400" b="1" dirty="0">
              <a:solidFill>
                <a:schemeClr val="bg1"/>
              </a:solidFill>
              <a:latin typeface="+mn-ea"/>
            </a:endParaRPr>
          </a:p>
        </p:txBody>
      </p:sp>
      <p:cxnSp>
        <p:nvCxnSpPr>
          <p:cNvPr id="71" name="カギ線コネクタ 70"/>
          <p:cNvCxnSpPr>
            <a:stCxn id="67" idx="2"/>
            <a:endCxn id="68" idx="0"/>
          </p:cNvCxnSpPr>
          <p:nvPr/>
        </p:nvCxnSpPr>
        <p:spPr bwMode="auto">
          <a:xfrm rot="5400000">
            <a:off x="3937234" y="2874143"/>
            <a:ext cx="439350" cy="1132569"/>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2" name="カギ線コネクタ 71"/>
          <p:cNvCxnSpPr>
            <a:stCxn id="67" idx="2"/>
            <a:endCxn id="70" idx="0"/>
          </p:cNvCxnSpPr>
          <p:nvPr/>
        </p:nvCxnSpPr>
        <p:spPr bwMode="auto">
          <a:xfrm rot="16200000" flipH="1">
            <a:off x="5125378" y="2818566"/>
            <a:ext cx="439390" cy="1243761"/>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カギ線コネクタ 72"/>
          <p:cNvCxnSpPr>
            <a:stCxn id="68" idx="2"/>
            <a:endCxn id="69" idx="0"/>
          </p:cNvCxnSpPr>
          <p:nvPr/>
        </p:nvCxnSpPr>
        <p:spPr bwMode="auto">
          <a:xfrm rot="5400000">
            <a:off x="2859345" y="3792983"/>
            <a:ext cx="382118" cy="1080440"/>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5" name="正方形/長方形 74"/>
          <p:cNvSpPr/>
          <p:nvPr/>
        </p:nvSpPr>
        <p:spPr bwMode="auto">
          <a:xfrm>
            <a:off x="805385" y="4737285"/>
            <a:ext cx="3845527" cy="1138576"/>
          </a:xfrm>
          <a:prstGeom prst="rect">
            <a:avLst/>
          </a:prstGeom>
          <a:noFill/>
          <a:ln w="38100">
            <a:solidFill>
              <a:srgbClr val="0070C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34" name="楕円 33"/>
          <p:cNvSpPr/>
          <p:nvPr/>
        </p:nvSpPr>
        <p:spPr bwMode="auto">
          <a:xfrm>
            <a:off x="3551687"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host_C</a:t>
            </a:r>
            <a:endParaRPr lang="ja-JP" altLang="en-US" sz="1400" b="1" dirty="0">
              <a:solidFill>
                <a:schemeClr val="tx1">
                  <a:lumMod val="65000"/>
                  <a:lumOff val="35000"/>
                </a:schemeClr>
              </a:solidFill>
              <a:latin typeface="+mn-ea"/>
            </a:endParaRPr>
          </a:p>
        </p:txBody>
      </p:sp>
      <p:sp>
        <p:nvSpPr>
          <p:cNvPr id="188" name="楕円 187"/>
          <p:cNvSpPr/>
          <p:nvPr/>
        </p:nvSpPr>
        <p:spPr bwMode="auto">
          <a:xfrm>
            <a:off x="1075490"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host_A</a:t>
            </a:r>
            <a:endParaRPr lang="ja-JP" altLang="en-US" sz="1400" b="1" dirty="0">
              <a:solidFill>
                <a:schemeClr val="tx1">
                  <a:lumMod val="65000"/>
                  <a:lumOff val="35000"/>
                </a:schemeClr>
              </a:solidFill>
              <a:latin typeface="+mn-ea"/>
            </a:endParaRPr>
          </a:p>
        </p:txBody>
      </p:sp>
      <p:sp>
        <p:nvSpPr>
          <p:cNvPr id="189" name="楕円 188"/>
          <p:cNvSpPr/>
          <p:nvPr/>
        </p:nvSpPr>
        <p:spPr bwMode="auto">
          <a:xfrm>
            <a:off x="2267567"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host_B</a:t>
            </a:r>
            <a:endParaRPr lang="ja-JP" altLang="en-US" sz="1400" b="1" dirty="0">
              <a:solidFill>
                <a:schemeClr val="tx1">
                  <a:lumMod val="65000"/>
                  <a:lumOff val="35000"/>
                </a:schemeClr>
              </a:solidFill>
              <a:latin typeface="+mn-ea"/>
            </a:endParaRPr>
          </a:p>
        </p:txBody>
      </p:sp>
      <p:cxnSp>
        <p:nvCxnSpPr>
          <p:cNvPr id="246" name="直線矢印コネクタ 245"/>
          <p:cNvCxnSpPr>
            <a:stCxn id="69" idx="2"/>
            <a:endCxn id="188" idx="0"/>
          </p:cNvCxnSpPr>
          <p:nvPr/>
        </p:nvCxnSpPr>
        <p:spPr bwMode="auto">
          <a:xfrm flipH="1">
            <a:off x="1601904" y="5006304"/>
            <a:ext cx="908280"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7" name="直線矢印コネクタ 246"/>
          <p:cNvCxnSpPr>
            <a:stCxn id="69" idx="2"/>
            <a:endCxn id="189" idx="0"/>
          </p:cNvCxnSpPr>
          <p:nvPr/>
        </p:nvCxnSpPr>
        <p:spPr bwMode="auto">
          <a:xfrm>
            <a:off x="2510184" y="5006304"/>
            <a:ext cx="28379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0" name="直線矢印コネクタ 249"/>
          <p:cNvCxnSpPr>
            <a:stCxn id="69" idx="2"/>
            <a:endCxn id="34" idx="0"/>
          </p:cNvCxnSpPr>
          <p:nvPr/>
        </p:nvCxnSpPr>
        <p:spPr bwMode="auto">
          <a:xfrm>
            <a:off x="2510184" y="5006304"/>
            <a:ext cx="156791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9" name="正方形/長方形 68"/>
          <p:cNvSpPr/>
          <p:nvPr/>
        </p:nvSpPr>
        <p:spPr bwMode="auto">
          <a:xfrm>
            <a:off x="1466184" y="452426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Group_B1</a:t>
            </a:r>
            <a:endParaRPr lang="ja-JP" altLang="en-US" sz="1400" b="1" dirty="0">
              <a:solidFill>
                <a:schemeClr val="bg1"/>
              </a:solidFill>
              <a:latin typeface="+mn-ea"/>
            </a:endParaRPr>
          </a:p>
        </p:txBody>
      </p:sp>
      <p:cxnSp>
        <p:nvCxnSpPr>
          <p:cNvPr id="78" name="カギ線コネクタ 77"/>
          <p:cNvCxnSpPr>
            <a:stCxn id="67" idx="3"/>
          </p:cNvCxnSpPr>
          <p:nvPr/>
        </p:nvCxnSpPr>
        <p:spPr bwMode="auto">
          <a:xfrm>
            <a:off x="5767193" y="2979731"/>
            <a:ext cx="927289" cy="679845"/>
          </a:xfrm>
          <a:prstGeom prst="bentConnector3">
            <a:avLst>
              <a:gd name="adj1" fmla="val 99944"/>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テキスト ボックス 78"/>
          <p:cNvSpPr txBox="1"/>
          <p:nvPr/>
        </p:nvSpPr>
        <p:spPr>
          <a:xfrm>
            <a:off x="3050404" y="2697870"/>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cxnSp>
        <p:nvCxnSpPr>
          <p:cNvPr id="85" name="カギ線コネクタ 84"/>
          <p:cNvCxnSpPr>
            <a:stCxn id="68" idx="1"/>
          </p:cNvCxnSpPr>
          <p:nvPr/>
        </p:nvCxnSpPr>
        <p:spPr bwMode="auto">
          <a:xfrm rot="10800000" flipV="1">
            <a:off x="1979712" y="3901122"/>
            <a:ext cx="566912" cy="623139"/>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8" name="テキスト ボックス 87"/>
          <p:cNvSpPr txBox="1"/>
          <p:nvPr/>
        </p:nvSpPr>
        <p:spPr>
          <a:xfrm>
            <a:off x="5549388" y="2259094"/>
            <a:ext cx="2065851" cy="307777"/>
          </a:xfrm>
          <a:prstGeom prst="rect">
            <a:avLst/>
          </a:prstGeom>
          <a:noFill/>
        </p:spPr>
        <p:txBody>
          <a:bodyPr wrap="square" rtlCol="0">
            <a:spAutoFit/>
          </a:bodyPr>
          <a:lstStyle/>
          <a:p>
            <a:r>
              <a:rPr lang="ja-JP" altLang="en-US" sz="1400" b="1" u="sng" smtClean="0">
                <a:solidFill>
                  <a:srgbClr val="FF5050"/>
                </a:solidFill>
              </a:rPr>
              <a:t>パラメータを設定</a:t>
            </a:r>
            <a:endParaRPr kumimoji="1" lang="ja-JP" altLang="en-US" sz="1400" b="1" u="sng">
              <a:solidFill>
                <a:srgbClr val="FF5050"/>
              </a:solidFill>
            </a:endParaRPr>
          </a:p>
        </p:txBody>
      </p:sp>
      <p:cxnSp>
        <p:nvCxnSpPr>
          <p:cNvPr id="96" name="カギ線コネクタ 95"/>
          <p:cNvCxnSpPr>
            <a:endCxn id="67" idx="0"/>
          </p:cNvCxnSpPr>
          <p:nvPr/>
        </p:nvCxnSpPr>
        <p:spPr bwMode="auto">
          <a:xfrm rot="10800000" flipV="1">
            <a:off x="4723194" y="2438082"/>
            <a:ext cx="784939" cy="300628"/>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40" name="グループ化 239"/>
          <p:cNvGrpSpPr/>
          <p:nvPr/>
        </p:nvGrpSpPr>
        <p:grpSpPr>
          <a:xfrm>
            <a:off x="475164" y="2155356"/>
            <a:ext cx="1595492" cy="1488686"/>
            <a:chOff x="-822368" y="3308504"/>
            <a:chExt cx="1595492" cy="1488686"/>
          </a:xfrm>
        </p:grpSpPr>
        <p:sp>
          <p:nvSpPr>
            <p:cNvPr id="109" name="正方形/長方形 108"/>
            <p:cNvSpPr/>
            <p:nvPr/>
          </p:nvSpPr>
          <p:spPr bwMode="auto">
            <a:xfrm>
              <a:off x="-790104" y="3308504"/>
              <a:ext cx="1409374" cy="1488686"/>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110" name="テキスト ボックス 109"/>
            <p:cNvSpPr txBox="1"/>
            <p:nvPr/>
          </p:nvSpPr>
          <p:spPr>
            <a:xfrm>
              <a:off x="-822368" y="3389724"/>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111" name="グループ化 110"/>
            <p:cNvGrpSpPr/>
            <p:nvPr/>
          </p:nvGrpSpPr>
          <p:grpSpPr>
            <a:xfrm>
              <a:off x="-723282" y="3789392"/>
              <a:ext cx="1496406" cy="306996"/>
              <a:chOff x="439743" y="1744514"/>
              <a:chExt cx="1337360" cy="252187"/>
            </a:xfrm>
          </p:grpSpPr>
          <p:sp>
            <p:nvSpPr>
              <p:cNvPr id="112" name="正方形/長方形 111"/>
              <p:cNvSpPr/>
              <p:nvPr/>
            </p:nvSpPr>
            <p:spPr bwMode="auto">
              <a:xfrm>
                <a:off x="457280" y="1744514"/>
                <a:ext cx="1110765" cy="235338"/>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113" name="テキスト ボックス 112"/>
              <p:cNvSpPr txBox="1"/>
              <p:nvPr/>
            </p:nvSpPr>
            <p:spPr>
              <a:xfrm>
                <a:off x="439743" y="1769155"/>
                <a:ext cx="1337360" cy="227546"/>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114" name="グループ化 113"/>
            <p:cNvGrpSpPr/>
            <p:nvPr/>
          </p:nvGrpSpPr>
          <p:grpSpPr>
            <a:xfrm>
              <a:off x="-703660" y="4243891"/>
              <a:ext cx="1273844" cy="319902"/>
              <a:chOff x="403159" y="2598567"/>
              <a:chExt cx="1273844" cy="319902"/>
            </a:xfrm>
          </p:grpSpPr>
          <p:cxnSp>
            <p:nvCxnSpPr>
              <p:cNvPr id="115" name="直線矢印コネクタ 114"/>
              <p:cNvCxnSpPr/>
              <p:nvPr/>
            </p:nvCxnSpPr>
            <p:spPr bwMode="auto">
              <a:xfrm>
                <a:off x="724180" y="273337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6" name="テキスト ボックス 115"/>
              <p:cNvSpPr txBox="1"/>
              <p:nvPr/>
            </p:nvSpPr>
            <p:spPr>
              <a:xfrm>
                <a:off x="403159" y="2598567"/>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117" name="テキスト ボックス 116"/>
              <p:cNvSpPr txBox="1"/>
              <p:nvPr/>
            </p:nvSpPr>
            <p:spPr>
              <a:xfrm>
                <a:off x="1303631" y="2610692"/>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sp>
        <p:nvSpPr>
          <p:cNvPr id="127" name="正方形/長方形 126"/>
          <p:cNvSpPr/>
          <p:nvPr/>
        </p:nvSpPr>
        <p:spPr bwMode="auto">
          <a:xfrm>
            <a:off x="5151321" y="4737644"/>
            <a:ext cx="3256795" cy="1195960"/>
          </a:xfrm>
          <a:prstGeom prst="rect">
            <a:avLst/>
          </a:prstGeom>
          <a:noFill/>
          <a:ln w="38100">
            <a:solidFill>
              <a:srgbClr val="0070C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29" name="楕円 128"/>
          <p:cNvSpPr/>
          <p:nvPr/>
        </p:nvSpPr>
        <p:spPr bwMode="auto">
          <a:xfrm>
            <a:off x="5642796"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host_D</a:t>
            </a:r>
            <a:endParaRPr lang="ja-JP" altLang="en-US" sz="1400" b="1" dirty="0">
              <a:solidFill>
                <a:schemeClr val="tx1">
                  <a:lumMod val="65000"/>
                  <a:lumOff val="35000"/>
                </a:schemeClr>
              </a:solidFill>
              <a:latin typeface="+mn-ea"/>
            </a:endParaRPr>
          </a:p>
        </p:txBody>
      </p:sp>
      <p:sp>
        <p:nvSpPr>
          <p:cNvPr id="130" name="楕円 129"/>
          <p:cNvSpPr/>
          <p:nvPr/>
        </p:nvSpPr>
        <p:spPr bwMode="auto">
          <a:xfrm>
            <a:off x="6834873"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host_E</a:t>
            </a:r>
            <a:endParaRPr lang="ja-JP" altLang="en-US" sz="1400" b="1" dirty="0">
              <a:solidFill>
                <a:schemeClr val="tx1">
                  <a:lumMod val="65000"/>
                  <a:lumOff val="35000"/>
                </a:schemeClr>
              </a:solidFill>
              <a:latin typeface="+mn-ea"/>
            </a:endParaRPr>
          </a:p>
        </p:txBody>
      </p:sp>
      <p:cxnSp>
        <p:nvCxnSpPr>
          <p:cNvPr id="131" name="直線矢印コネクタ 130"/>
          <p:cNvCxnSpPr>
            <a:stCxn id="134" idx="2"/>
            <a:endCxn id="129" idx="0"/>
          </p:cNvCxnSpPr>
          <p:nvPr/>
        </p:nvCxnSpPr>
        <p:spPr bwMode="auto">
          <a:xfrm flipH="1">
            <a:off x="6169210" y="5006304"/>
            <a:ext cx="517480"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2" name="直線矢印コネクタ 131"/>
          <p:cNvCxnSpPr>
            <a:stCxn id="134" idx="2"/>
            <a:endCxn id="130" idx="0"/>
          </p:cNvCxnSpPr>
          <p:nvPr/>
        </p:nvCxnSpPr>
        <p:spPr bwMode="auto">
          <a:xfrm>
            <a:off x="6686690" y="5006304"/>
            <a:ext cx="67459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4" name="正方形/長方形 133"/>
          <p:cNvSpPr/>
          <p:nvPr/>
        </p:nvSpPr>
        <p:spPr bwMode="auto">
          <a:xfrm>
            <a:off x="5642690" y="452426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Group_B2</a:t>
            </a:r>
            <a:endParaRPr lang="ja-JP" altLang="en-US" sz="1400" b="1" dirty="0">
              <a:solidFill>
                <a:schemeClr val="bg1"/>
              </a:solidFill>
              <a:latin typeface="+mn-ea"/>
            </a:endParaRPr>
          </a:p>
        </p:txBody>
      </p:sp>
      <p:cxnSp>
        <p:nvCxnSpPr>
          <p:cNvPr id="135" name="カギ線コネクタ 134"/>
          <p:cNvCxnSpPr>
            <a:stCxn id="70" idx="2"/>
            <a:endCxn id="134" idx="0"/>
          </p:cNvCxnSpPr>
          <p:nvPr/>
        </p:nvCxnSpPr>
        <p:spPr bwMode="auto">
          <a:xfrm rot="16200000" flipH="1">
            <a:off x="6135783" y="3973355"/>
            <a:ext cx="382078" cy="71973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9" name="カギ線コネクタ 138"/>
          <p:cNvCxnSpPr>
            <a:stCxn id="70" idx="3"/>
          </p:cNvCxnSpPr>
          <p:nvPr/>
        </p:nvCxnSpPr>
        <p:spPr bwMode="auto">
          <a:xfrm>
            <a:off x="7010954" y="3901163"/>
            <a:ext cx="513375" cy="623100"/>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4" name="テキスト ボックス 143"/>
          <p:cNvSpPr txBox="1"/>
          <p:nvPr/>
        </p:nvSpPr>
        <p:spPr>
          <a:xfrm>
            <a:off x="1917356" y="3598672"/>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sp>
        <p:nvSpPr>
          <p:cNvPr id="145" name="テキスト ボックス 144"/>
          <p:cNvSpPr txBox="1"/>
          <p:nvPr/>
        </p:nvSpPr>
        <p:spPr>
          <a:xfrm>
            <a:off x="5984427" y="2671113"/>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sp>
        <p:nvSpPr>
          <p:cNvPr id="146" name="テキスト ボックス 145"/>
          <p:cNvSpPr txBox="1"/>
          <p:nvPr/>
        </p:nvSpPr>
        <p:spPr>
          <a:xfrm>
            <a:off x="7130128" y="3621502"/>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sp>
        <p:nvSpPr>
          <p:cNvPr id="147" name="テキスト ボックス 146"/>
          <p:cNvSpPr txBox="1"/>
          <p:nvPr/>
        </p:nvSpPr>
        <p:spPr>
          <a:xfrm>
            <a:off x="2089906" y="5108597"/>
            <a:ext cx="704075" cy="276999"/>
          </a:xfrm>
          <a:prstGeom prst="rect">
            <a:avLst/>
          </a:prstGeom>
          <a:noFill/>
        </p:spPr>
        <p:txBody>
          <a:bodyPr wrap="square" rtlCol="0">
            <a:spAutoFit/>
          </a:bodyPr>
          <a:lstStyle/>
          <a:p>
            <a:r>
              <a:rPr lang="ja-JP" altLang="en-US" sz="1200" b="1" smtClean="0">
                <a:solidFill>
                  <a:srgbClr val="FF5050"/>
                </a:solidFill>
              </a:rPr>
              <a:t>設定</a:t>
            </a:r>
            <a:endParaRPr kumimoji="1" lang="ja-JP" altLang="en-US" sz="1200" b="1">
              <a:solidFill>
                <a:srgbClr val="FF5050"/>
              </a:solidFill>
            </a:endParaRPr>
          </a:p>
        </p:txBody>
      </p:sp>
      <p:sp>
        <p:nvSpPr>
          <p:cNvPr id="148" name="テキスト ボックス 147"/>
          <p:cNvSpPr txBox="1"/>
          <p:nvPr/>
        </p:nvSpPr>
        <p:spPr>
          <a:xfrm>
            <a:off x="6483024" y="5090426"/>
            <a:ext cx="704075" cy="276999"/>
          </a:xfrm>
          <a:prstGeom prst="rect">
            <a:avLst/>
          </a:prstGeom>
          <a:noFill/>
        </p:spPr>
        <p:txBody>
          <a:bodyPr wrap="square" rtlCol="0">
            <a:spAutoFit/>
          </a:bodyPr>
          <a:lstStyle/>
          <a:p>
            <a:r>
              <a:rPr lang="ja-JP" altLang="en-US" sz="1200" b="1" smtClean="0">
                <a:solidFill>
                  <a:srgbClr val="FF5050"/>
                </a:solidFill>
              </a:rPr>
              <a:t>設定</a:t>
            </a:r>
            <a:endParaRPr kumimoji="1" lang="ja-JP" altLang="en-US" sz="1200" b="1">
              <a:solidFill>
                <a:srgbClr val="FF5050"/>
              </a:solidFill>
            </a:endParaRPr>
          </a:p>
        </p:txBody>
      </p:sp>
      <p:sp>
        <p:nvSpPr>
          <p:cNvPr id="51" name="テキスト ボックス 50"/>
          <p:cNvSpPr txBox="1"/>
          <p:nvPr/>
        </p:nvSpPr>
        <p:spPr>
          <a:xfrm>
            <a:off x="467316" y="1916605"/>
            <a:ext cx="3600500" cy="307777"/>
          </a:xfrm>
          <a:prstGeom prst="rect">
            <a:avLst/>
          </a:prstGeom>
          <a:noFill/>
        </p:spPr>
        <p:txBody>
          <a:bodyPr wrap="square" rtlCol="0">
            <a:spAutoFit/>
          </a:bodyPr>
          <a:lstStyle/>
          <a:p>
            <a:r>
              <a:rPr lang="ja-JP" altLang="en-US" sz="1400" b="1" dirty="0" smtClean="0">
                <a:solidFill>
                  <a:schemeClr val="accent6">
                    <a:lumMod val="90000"/>
                    <a:lumOff val="10000"/>
                  </a:schemeClr>
                </a:solidFill>
                <a:latin typeface="+mn-ea"/>
              </a:rPr>
              <a:t>パラメータの継承</a:t>
            </a:r>
            <a:endParaRPr lang="en-US" altLang="ja-JP" sz="1400" b="1" dirty="0">
              <a:solidFill>
                <a:schemeClr val="accent6">
                  <a:lumMod val="90000"/>
                  <a:lumOff val="10000"/>
                </a:schemeClr>
              </a:solidFill>
              <a:latin typeface="+mn-ea"/>
            </a:endParaRPr>
          </a:p>
        </p:txBody>
      </p:sp>
      <p:sp>
        <p:nvSpPr>
          <p:cNvPr id="53" name="テキスト ボックス 52"/>
          <p:cNvSpPr txBox="1"/>
          <p:nvPr/>
        </p:nvSpPr>
        <p:spPr>
          <a:xfrm>
            <a:off x="134967" y="823362"/>
            <a:ext cx="8882705" cy="688256"/>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親から子へパラメータが継承することでホストグループ間で密に連携できます。結果として大規模システムへの対応が可能です。</a:t>
            </a:r>
            <a:endParaRPr lang="en-US" altLang="ja-JP" sz="2000" b="1" dirty="0">
              <a:solidFill>
                <a:schemeClr val="bg1"/>
              </a:solidFill>
              <a:effectLst/>
            </a:endParaRPr>
          </a:p>
        </p:txBody>
      </p:sp>
      <p:sp>
        <p:nvSpPr>
          <p:cNvPr id="2" name="タイトル 1"/>
          <p:cNvSpPr>
            <a:spLocks noGrp="1"/>
          </p:cNvSpPr>
          <p:nvPr>
            <p:ph type="title"/>
          </p:nvPr>
        </p:nvSpPr>
        <p:spPr/>
        <p:txBody>
          <a:bodyPr>
            <a:normAutofit/>
          </a:bodyPr>
          <a:lstStyle/>
          <a:p>
            <a:r>
              <a:rPr lang="en-US" altLang="ja-JP" dirty="0">
                <a:latin typeface="+mn-ea"/>
              </a:rPr>
              <a:t>2.4 </a:t>
            </a:r>
            <a:r>
              <a:rPr lang="ja-JP" altLang="en-US" dirty="0">
                <a:latin typeface="+mn-ea"/>
              </a:rPr>
              <a:t>パラメータの</a:t>
            </a:r>
            <a:r>
              <a:rPr lang="ja-JP" altLang="en-US" dirty="0" smtClean="0">
                <a:latin typeface="+mn-ea"/>
              </a:rPr>
              <a:t>継承</a:t>
            </a:r>
            <a:endParaRPr kumimoji="1" lang="ja-JP" altLang="en-US" dirty="0"/>
          </a:p>
        </p:txBody>
      </p:sp>
    </p:spTree>
    <p:extLst>
      <p:ext uri="{BB962C8B-B14F-4D97-AF65-F5344CB8AC3E}">
        <p14:creationId xmlns:p14="http://schemas.microsoft.com/office/powerpoint/2010/main" val="1893638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ホストグループ管理・パラメータシート作成機能【座学】</Template>
  <TotalTime>0</TotalTime>
  <Words>5180</Words>
  <Application>Microsoft Office PowerPoint</Application>
  <PresentationFormat>画面に合わせる (4:3)</PresentationFormat>
  <Paragraphs>981</Paragraphs>
  <Slides>48</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48</vt:i4>
      </vt:variant>
    </vt:vector>
  </HeadingPairs>
  <TitlesOfParts>
    <vt:vector size="58" baseType="lpstr">
      <vt:lpstr>HGP創英角ｺﾞｼｯｸUB</vt:lpstr>
      <vt:lpstr>HGS創英角ｺﾞｼｯｸUB</vt:lpstr>
      <vt:lpstr>ＭＳ Ｐゴシック</vt:lpstr>
      <vt:lpstr>メイリオ</vt:lpstr>
      <vt:lpstr>Arial</vt:lpstr>
      <vt:lpstr>Calibri</vt:lpstr>
      <vt:lpstr>Tahoma</vt:lpstr>
      <vt:lpstr>Wingdings</vt:lpstr>
      <vt:lpstr>1_NEC_standard4_3</vt:lpstr>
      <vt:lpstr>NEC_standard4_3</vt:lpstr>
      <vt:lpstr>PowerPoint プレゼンテーション</vt:lpstr>
      <vt:lpstr>目次</vt:lpstr>
      <vt:lpstr>1.　はじめに</vt:lpstr>
      <vt:lpstr>1.1 本書について</vt:lpstr>
      <vt:lpstr>2. ホストグループ管理</vt:lpstr>
      <vt:lpstr>2.1 メニュー概要</vt:lpstr>
      <vt:lpstr>2.2 ホストグループ管理とは</vt:lpstr>
      <vt:lpstr>2.3 ホストグループの親子関係</vt:lpstr>
      <vt:lpstr>2.4 パラメータの継承</vt:lpstr>
      <vt:lpstr>2.5 ホストグループの利用例（1/4）</vt:lpstr>
      <vt:lpstr>2.5 ホストグループの利用例（2/4）</vt:lpstr>
      <vt:lpstr>2.5 ホストグループの利用例（3/4）</vt:lpstr>
      <vt:lpstr>2.5 ホストグループの利用例（4/4）</vt:lpstr>
      <vt:lpstr>3. メニュー作成機能</vt:lpstr>
      <vt:lpstr>3.1 メニュー概要</vt:lpstr>
      <vt:lpstr>3.2 メニューの構造</vt:lpstr>
      <vt:lpstr>3.3 パラメータシート</vt:lpstr>
      <vt:lpstr>3.4 データシート</vt:lpstr>
      <vt:lpstr>3.5 メニュー作成の流れ</vt:lpstr>
      <vt:lpstr>3.6 既存メニューの編集</vt:lpstr>
      <vt:lpstr>3.6.1 既存メニューの編集：編集</vt:lpstr>
      <vt:lpstr>3.6.2 既存メニューの編集：初期化</vt:lpstr>
      <vt:lpstr>3.6.3 既存メニューの編集：流用新規</vt:lpstr>
      <vt:lpstr>3.6.4 既存メニューの編集：メニュー作成履歴</vt:lpstr>
      <vt:lpstr>3.7 ホストグループ利用とメニューグループ</vt:lpstr>
      <vt:lpstr>3.8 パラメータシートのメニューグループ </vt:lpstr>
      <vt:lpstr>3.9 「入力用」「参照用」メニューグループの活用 </vt:lpstr>
      <vt:lpstr>3.9.1 「参照用」メニューグループ（1/2）</vt:lpstr>
      <vt:lpstr>3.9.1 「参照用」メニューグループ（2/2） </vt:lpstr>
      <vt:lpstr>3.9.2 「参照用」メニューグループの利用例（1/5）</vt:lpstr>
      <vt:lpstr>3.9.2 「参照用」メニューグループの利用例（2/5）</vt:lpstr>
      <vt:lpstr>3.9.2 「参照用」メニューグループの利用例（3/5）</vt:lpstr>
      <vt:lpstr>3.9.2 「参照用」メニューグループの利用例（4/5）</vt:lpstr>
      <vt:lpstr>3.9.2 「参照用」メニューグループの利用例（5/5）</vt:lpstr>
      <vt:lpstr>3.10 ホストグループ利用</vt:lpstr>
      <vt:lpstr>3.10.1 ホストグループ利用した場合のパラメータシートの分割</vt:lpstr>
      <vt:lpstr>3.11 項目の登録 </vt:lpstr>
      <vt:lpstr>3.11.1 入力方式：文字列</vt:lpstr>
      <vt:lpstr>3.11.2 入力方式：プルダウン選択（1/5）</vt:lpstr>
      <vt:lpstr>3.11.2 入力方式：プルダウン選択（2/5）</vt:lpstr>
      <vt:lpstr>3.11.2 入力方式：プルダウン選択（3/5）</vt:lpstr>
      <vt:lpstr>3.11.2 入力方式：プルダウン選択（4/5）</vt:lpstr>
      <vt:lpstr>3.11.2 入力方式：プルダウン選択（5/5）</vt:lpstr>
      <vt:lpstr>3.11.3 入力方式：パスワード</vt:lpstr>
      <vt:lpstr>3.11.4 入力方式：ファイルアップロード</vt:lpstr>
      <vt:lpstr>3.11.5 入力方式：リンク</vt:lpstr>
      <vt:lpstr>3.11.6 入力方式：パラメータシート参照</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2019-10-08T23:42:24Z</dcterms:created>
  <dcterms:modified xsi:type="dcterms:W3CDTF">2022-01-19T05:19:52Z</dcterms:modified>
</cp:coreProperties>
</file>