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6"/>
  </p:notesMasterIdLst>
  <p:handoutMasterIdLst>
    <p:handoutMasterId r:id="rId27"/>
  </p:handoutMasterIdLst>
  <p:sldIdLst>
    <p:sldId id="262" r:id="rId3"/>
    <p:sldId id="507" r:id="rId4"/>
    <p:sldId id="680" r:id="rId5"/>
    <p:sldId id="686" r:id="rId6"/>
    <p:sldId id="682" r:id="rId7"/>
    <p:sldId id="694" r:id="rId8"/>
    <p:sldId id="695" r:id="rId9"/>
    <p:sldId id="699" r:id="rId10"/>
    <p:sldId id="696" r:id="rId11"/>
    <p:sldId id="697" r:id="rId12"/>
    <p:sldId id="698" r:id="rId13"/>
    <p:sldId id="687" r:id="rId14"/>
    <p:sldId id="706" r:id="rId15"/>
    <p:sldId id="700" r:id="rId16"/>
    <p:sldId id="701" r:id="rId17"/>
    <p:sldId id="702" r:id="rId18"/>
    <p:sldId id="689" r:id="rId19"/>
    <p:sldId id="707" r:id="rId20"/>
    <p:sldId id="703" r:id="rId21"/>
    <p:sldId id="704" r:id="rId22"/>
    <p:sldId id="705" r:id="rId23"/>
    <p:sldId id="688" r:id="rId24"/>
    <p:sldId id="318" r:id="rId2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イントロダクション" id="{9B2EC383-950A-40D1-B5A7-31C80D00BB96}">
          <p14:sldIdLst>
            <p14:sldId id="680"/>
            <p14:sldId id="686"/>
            <p14:sldId id="682"/>
            <p14:sldId id="694"/>
          </p14:sldIdLst>
        </p14:section>
        <p14:section name="各ドライバの特徴説明" id="{55238CF3-E671-490E-9DDA-5A049AE670B6}">
          <p14:sldIdLst>
            <p14:sldId id="695"/>
            <p14:sldId id="699"/>
            <p14:sldId id="696"/>
            <p14:sldId id="697"/>
            <p14:sldId id="698"/>
            <p14:sldId id="687"/>
            <p14:sldId id="706"/>
            <p14:sldId id="700"/>
            <p14:sldId id="701"/>
            <p14:sldId id="702"/>
            <p14:sldId id="689"/>
            <p14:sldId id="707"/>
            <p14:sldId id="703"/>
            <p14:sldId id="704"/>
            <p14:sldId id="705"/>
            <p14:sldId id="68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BFF"/>
    <a:srgbClr val="F3C1C3"/>
    <a:srgbClr val="FFFFCC"/>
    <a:srgbClr val="0000FF"/>
    <a:srgbClr val="336600"/>
    <a:srgbClr val="0033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3" autoAdjust="0"/>
    <p:restoredTop sz="95507" autoAdjust="0"/>
  </p:normalViewPr>
  <p:slideViewPr>
    <p:cSldViewPr>
      <p:cViewPr varScale="1">
        <p:scale>
          <a:sx n="85" d="100"/>
          <a:sy n="85" d="100"/>
        </p:scale>
        <p:origin x="276" y="8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2020/7/17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2020/7/17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Learn_ja/ITA-base_classroom%20lecture_ja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Ansible-driver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Ansible Driver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モード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gray">
          <a:xfrm>
            <a:off x="180000" y="5015059"/>
            <a:ext cx="8784000" cy="14984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5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784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sz="1800" kern="0" dirty="0" smtClean="0">
                <a:latin typeface="+mj-ea"/>
              </a:rPr>
              <a:t>作業実行時、変数に与えるパラメータは</a:t>
            </a:r>
            <a:r>
              <a:rPr lang="en-US" altLang="ja-JP" sz="1800" kern="0" dirty="0" err="1" smtClean="0">
                <a:latin typeface="+mj-ea"/>
              </a:rPr>
              <a:t>Exastro</a:t>
            </a:r>
            <a:r>
              <a:rPr lang="en-US" altLang="ja-JP" sz="1800" kern="0" dirty="0" smtClean="0">
                <a:latin typeface="+mj-ea"/>
              </a:rPr>
              <a:t> ITA</a:t>
            </a:r>
            <a:r>
              <a:rPr lang="ja-JP" altLang="en-US" sz="1800" kern="0" dirty="0" smtClean="0">
                <a:latin typeface="+mj-ea"/>
              </a:rPr>
              <a:t>のパラメータシートにて管理できます。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6" name="角丸四角形 5"/>
          <p:cNvSpPr/>
          <p:nvPr/>
        </p:nvSpPr>
        <p:spPr bwMode="gray">
          <a:xfrm>
            <a:off x="179388" y="2305832"/>
            <a:ext cx="4250512" cy="2180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7" name="フローチャート : 書類 51"/>
          <p:cNvSpPr/>
          <p:nvPr/>
        </p:nvSpPr>
        <p:spPr bwMode="gray">
          <a:xfrm>
            <a:off x="1061850" y="2644017"/>
            <a:ext cx="3164745" cy="1725233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フローチャート : 書類 54"/>
          <p:cNvSpPr/>
          <p:nvPr/>
        </p:nvSpPr>
        <p:spPr bwMode="gray">
          <a:xfrm>
            <a:off x="290785" y="5144823"/>
            <a:ext cx="2659498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VAR_4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9" name="フローチャート : 書類 55"/>
          <p:cNvSpPr/>
          <p:nvPr/>
        </p:nvSpPr>
        <p:spPr bwMode="gray">
          <a:xfrm>
            <a:off x="3198319" y="5144823"/>
            <a:ext cx="2659499" cy="1291602"/>
          </a:xfrm>
          <a:prstGeom prst="flowChartDocument">
            <a:avLst/>
          </a:prstGeom>
          <a:ln w="38100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VAR_5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10" name="フローチャート : 書類 56"/>
          <p:cNvSpPr/>
          <p:nvPr/>
        </p:nvSpPr>
        <p:spPr bwMode="gray">
          <a:xfrm>
            <a:off x="6105854" y="5144823"/>
            <a:ext cx="2642726" cy="1291602"/>
          </a:xfrm>
          <a:prstGeom prst="flowChartDocument">
            <a:avLst/>
          </a:prstGeom>
          <a:ln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ja-JP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VAR_2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cxnSp>
        <p:nvCxnSpPr>
          <p:cNvPr id="11" name="直線コネクタ 10"/>
          <p:cNvCxnSpPr>
            <a:stCxn id="7" idx="2"/>
            <a:endCxn id="8" idx="0"/>
          </p:cNvCxnSpPr>
          <p:nvPr/>
        </p:nvCxnSpPr>
        <p:spPr bwMode="gray">
          <a:xfrm flipH="1">
            <a:off x="1620534" y="4255193"/>
            <a:ext cx="1023689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7" idx="2"/>
            <a:endCxn id="9" idx="0"/>
          </p:cNvCxnSpPr>
          <p:nvPr/>
        </p:nvCxnSpPr>
        <p:spPr bwMode="gray">
          <a:xfrm>
            <a:off x="2644223" y="4255193"/>
            <a:ext cx="1883846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7" idx="2"/>
            <a:endCxn id="10" idx="0"/>
          </p:cNvCxnSpPr>
          <p:nvPr/>
        </p:nvCxnSpPr>
        <p:spPr bwMode="gray">
          <a:xfrm>
            <a:off x="2644223" y="4255193"/>
            <a:ext cx="4782994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4" name="グループ化 13"/>
          <p:cNvGrpSpPr/>
          <p:nvPr/>
        </p:nvGrpSpPr>
        <p:grpSpPr bwMode="gray">
          <a:xfrm>
            <a:off x="469900" y="1522297"/>
            <a:ext cx="1403030" cy="1175700"/>
            <a:chOff x="2460246" y="2911472"/>
            <a:chExt cx="1403030" cy="1175700"/>
          </a:xfrm>
        </p:grpSpPr>
        <p:sp>
          <p:nvSpPr>
            <p:cNvPr id="15" name="正方形/長方形 14"/>
            <p:cNvSpPr/>
            <p:nvPr/>
          </p:nvSpPr>
          <p:spPr bwMode="gray">
            <a:xfrm>
              <a:off x="2460246" y="2911472"/>
              <a:ext cx="1403030" cy="11757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200" b="1" dirty="0" smtClean="0">
                  <a:latin typeface="+mj-ea"/>
                  <a:ea typeface="+mj-ea"/>
                </a:rPr>
                <a:t>Movement</a:t>
              </a:r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 bwMode="gray">
            <a:xfrm>
              <a:off x="3017276" y="3319322"/>
              <a:ext cx="288000" cy="36000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</p:grpSp>
      <p:cxnSp>
        <p:nvCxnSpPr>
          <p:cNvPr id="17" name="直線コネクタ 103"/>
          <p:cNvCxnSpPr>
            <a:stCxn id="15" idx="3"/>
            <a:endCxn id="7" idx="0"/>
          </p:cNvCxnSpPr>
          <p:nvPr/>
        </p:nvCxnSpPr>
        <p:spPr bwMode="gray">
          <a:xfrm>
            <a:off x="1872930" y="2110147"/>
            <a:ext cx="771293" cy="53387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 bwMode="gray">
          <a:xfrm>
            <a:off x="2132378" y="2679957"/>
            <a:ext cx="2127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39140"/>
              </p:ext>
            </p:extLst>
          </p:nvPr>
        </p:nvGraphicFramePr>
        <p:xfrm>
          <a:off x="4647178" y="1511269"/>
          <a:ext cx="4343401" cy="1704975"/>
        </p:xfrm>
        <a:graphic>
          <a:graphicData uri="http://schemas.openxmlformats.org/drawingml/2006/table">
            <a:tbl>
              <a:tblPr/>
              <a:tblGrid>
                <a:gridCol w="684799">
                  <a:extLst>
                    <a:ext uri="{9D8B030D-6E8A-4147-A177-3AD203B41FA5}">
                      <a16:colId xmlns:a16="http://schemas.microsoft.com/office/drawing/2014/main" val="155893671"/>
                    </a:ext>
                  </a:extLst>
                </a:gridCol>
                <a:gridCol w="684799">
                  <a:extLst>
                    <a:ext uri="{9D8B030D-6E8A-4147-A177-3AD203B41FA5}">
                      <a16:colId xmlns:a16="http://schemas.microsoft.com/office/drawing/2014/main" val="3070455814"/>
                    </a:ext>
                  </a:extLst>
                </a:gridCol>
                <a:gridCol w="684799">
                  <a:extLst>
                    <a:ext uri="{9D8B030D-6E8A-4147-A177-3AD203B41FA5}">
                      <a16:colId xmlns:a16="http://schemas.microsoft.com/office/drawing/2014/main" val="415143242"/>
                    </a:ext>
                  </a:extLst>
                </a:gridCol>
                <a:gridCol w="523110">
                  <a:extLst>
                    <a:ext uri="{9D8B030D-6E8A-4147-A177-3AD203B41FA5}">
                      <a16:colId xmlns:a16="http://schemas.microsoft.com/office/drawing/2014/main" val="3262333886"/>
                    </a:ext>
                  </a:extLst>
                </a:gridCol>
                <a:gridCol w="561155">
                  <a:extLst>
                    <a:ext uri="{9D8B030D-6E8A-4147-A177-3AD203B41FA5}">
                      <a16:colId xmlns:a16="http://schemas.microsoft.com/office/drawing/2014/main" val="2565493415"/>
                    </a:ext>
                  </a:extLst>
                </a:gridCol>
                <a:gridCol w="684799">
                  <a:extLst>
                    <a:ext uri="{9D8B030D-6E8A-4147-A177-3AD203B41FA5}">
                      <a16:colId xmlns:a16="http://schemas.microsoft.com/office/drawing/2014/main" val="105445884"/>
                    </a:ext>
                  </a:extLst>
                </a:gridCol>
                <a:gridCol w="519940">
                  <a:extLst>
                    <a:ext uri="{9D8B030D-6E8A-4147-A177-3AD203B41FA5}">
                      <a16:colId xmlns:a16="http://schemas.microsoft.com/office/drawing/2014/main" val="382371006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593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391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74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543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340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gray">
          <a:xfrm>
            <a:off x="5960853" y="1585427"/>
            <a:ext cx="547118" cy="39186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18197"/>
              </p:ext>
            </p:extLst>
          </p:nvPr>
        </p:nvGraphicFramePr>
        <p:xfrm>
          <a:off x="6215881" y="3526426"/>
          <a:ext cx="2730500" cy="1400175"/>
        </p:xfrm>
        <a:graphic>
          <a:graphicData uri="http://schemas.openxmlformats.org/drawingml/2006/table">
            <a:tbl>
              <a:tblPr/>
              <a:tblGrid>
                <a:gridCol w="804459">
                  <a:extLst>
                    <a:ext uri="{9D8B030D-6E8A-4147-A177-3AD203B41FA5}">
                      <a16:colId xmlns:a16="http://schemas.microsoft.com/office/drawing/2014/main" val="3756711570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12596045"/>
                    </a:ext>
                  </a:extLst>
                </a:gridCol>
                <a:gridCol w="917901">
                  <a:extLst>
                    <a:ext uri="{9D8B030D-6E8A-4147-A177-3AD203B41FA5}">
                      <a16:colId xmlns:a16="http://schemas.microsoft.com/office/drawing/2014/main" val="1197951447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86189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07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52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3270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194741" y="482523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1</a:t>
            </a:r>
            <a:endParaRPr kumimoji="1" lang="ja-JP" altLang="en-US" sz="14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48377" y="48601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/>
              <a:t>2</a:t>
            </a:r>
            <a:endParaRPr kumimoji="1" lang="ja-JP" altLang="en-US" sz="1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33458" y="48601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3</a:t>
            </a:r>
            <a:endParaRPr kumimoji="1" lang="ja-JP" altLang="en-US" sz="1400" b="1" dirty="0"/>
          </a:p>
        </p:txBody>
      </p:sp>
      <p:cxnSp>
        <p:nvCxnSpPr>
          <p:cNvPr id="33" name="直線コネクタ 32"/>
          <p:cNvCxnSpPr>
            <a:stCxn id="22" idx="2"/>
            <a:endCxn id="35" idx="0"/>
          </p:cNvCxnSpPr>
          <p:nvPr/>
        </p:nvCxnSpPr>
        <p:spPr bwMode="gray">
          <a:xfrm>
            <a:off x="6234412" y="1977295"/>
            <a:ext cx="998302" cy="200008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gray">
          <a:xfrm>
            <a:off x="6959155" y="3977382"/>
            <a:ext cx="547118" cy="39186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8399263" y="3948379"/>
            <a:ext cx="547118" cy="39186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0" name="正方形/長方形 39"/>
          <p:cNvSpPr/>
          <p:nvPr/>
        </p:nvSpPr>
        <p:spPr bwMode="gray">
          <a:xfrm>
            <a:off x="7681950" y="5539542"/>
            <a:ext cx="605249" cy="39186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41" name="直線コネクタ 40"/>
          <p:cNvCxnSpPr>
            <a:stCxn id="39" idx="2"/>
            <a:endCxn id="40" idx="0"/>
          </p:cNvCxnSpPr>
          <p:nvPr/>
        </p:nvCxnSpPr>
        <p:spPr bwMode="gray">
          <a:xfrm flipH="1">
            <a:off x="7984575" y="4340247"/>
            <a:ext cx="688247" cy="119929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4579375" y="1240571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パラメータシート</a:t>
            </a:r>
            <a:endParaRPr lang="ja-JP" altLang="en-US" sz="1400" dirty="0"/>
          </a:p>
        </p:txBody>
      </p:sp>
      <p:sp>
        <p:nvSpPr>
          <p:cNvPr id="55" name="正方形/長方形 54"/>
          <p:cNvSpPr/>
          <p:nvPr/>
        </p:nvSpPr>
        <p:spPr bwMode="gray">
          <a:xfrm>
            <a:off x="7369622" y="3261937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代入値管理</a:t>
            </a:r>
            <a:endParaRPr lang="ja-JP" altLang="en-US" sz="1400" dirty="0"/>
          </a:p>
        </p:txBody>
      </p:sp>
      <p:sp>
        <p:nvSpPr>
          <p:cNvPr id="57" name="四角形吹き出し 56"/>
          <p:cNvSpPr/>
          <p:nvPr/>
        </p:nvSpPr>
        <p:spPr bwMode="auto">
          <a:xfrm>
            <a:off x="4499486" y="3347521"/>
            <a:ext cx="1646808" cy="796792"/>
          </a:xfrm>
          <a:prstGeom prst="wedgeRectCallout">
            <a:avLst>
              <a:gd name="adj1" fmla="val 92310"/>
              <a:gd name="adj2" fmla="val -69115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パラメータシートと</a:t>
            </a: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変数を紐づけ、</a:t>
            </a: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>playbook</a:t>
            </a:r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へ設定</a:t>
            </a:r>
            <a:endParaRPr lang="ja-JP" altLang="en-US" sz="11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24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7255"/>
              </p:ext>
            </p:extLst>
          </p:nvPr>
        </p:nvGraphicFramePr>
        <p:xfrm>
          <a:off x="4137988" y="1633309"/>
          <a:ext cx="4800600" cy="28289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926114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048269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8434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72741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25596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187530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1661461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3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036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909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676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DDDD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853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EEEE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5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FFFF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123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66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667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モード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kern="0" dirty="0" smtClean="0"/>
              <a:t>ITA</a:t>
            </a:r>
            <a:r>
              <a:rPr lang="ja-JP" altLang="en-US" sz="1800" kern="0" dirty="0" smtClean="0"/>
              <a:t>を</a:t>
            </a:r>
            <a:r>
              <a:rPr lang="ja-JP" altLang="en-US" sz="1800" kern="0" dirty="0" smtClean="0">
                <a:solidFill>
                  <a:srgbClr val="FF0000"/>
                </a:solidFill>
              </a:rPr>
              <a:t>使用する際に意識する必要はありません</a:t>
            </a:r>
            <a:r>
              <a:rPr lang="ja-JP" altLang="en-US" sz="1800" kern="0" dirty="0" smtClean="0"/>
              <a:t>が、バックグラウンドでどのように動作しているかを補足します。</a:t>
            </a:r>
            <a:endParaRPr lang="ja-JP" altLang="en-US" sz="1800" kern="0" dirty="0"/>
          </a:p>
        </p:txBody>
      </p:sp>
      <p:sp>
        <p:nvSpPr>
          <p:cNvPr id="5" name="正方形/長方形 4"/>
          <p:cNvSpPr/>
          <p:nvPr/>
        </p:nvSpPr>
        <p:spPr>
          <a:xfrm>
            <a:off x="179513" y="1755059"/>
            <a:ext cx="3134213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作業実行ディレクトリ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playbook.yml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child_playbooks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aaaa.yml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bbbb.yml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cccc.yml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host_c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host_f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7" name="正方形/長方形 6"/>
          <p:cNvSpPr/>
          <p:nvPr/>
        </p:nvSpPr>
        <p:spPr bwMode="gray">
          <a:xfrm>
            <a:off x="4137988" y="1986593"/>
            <a:ext cx="4813650" cy="360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 bwMode="gray">
          <a:xfrm>
            <a:off x="847253" y="3740217"/>
            <a:ext cx="1337807" cy="130679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9" name="直線コネクタ 8"/>
          <p:cNvCxnSpPr>
            <a:stCxn id="8" idx="3"/>
          </p:cNvCxnSpPr>
          <p:nvPr/>
        </p:nvCxnSpPr>
        <p:spPr bwMode="gray">
          <a:xfrm flipV="1">
            <a:off x="2185060" y="2166595"/>
            <a:ext cx="2333648" cy="222702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正方形/長方形 9"/>
          <p:cNvSpPr/>
          <p:nvPr/>
        </p:nvSpPr>
        <p:spPr bwMode="gray">
          <a:xfrm>
            <a:off x="4137988" y="2604301"/>
            <a:ext cx="4813650" cy="360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1" name="正方形/長方形 10"/>
          <p:cNvSpPr/>
          <p:nvPr/>
        </p:nvSpPr>
        <p:spPr bwMode="gray">
          <a:xfrm>
            <a:off x="4149738" y="3486381"/>
            <a:ext cx="4813650" cy="360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12" name="直線コネクタ 11"/>
          <p:cNvCxnSpPr>
            <a:stCxn id="8" idx="3"/>
          </p:cNvCxnSpPr>
          <p:nvPr/>
        </p:nvCxnSpPr>
        <p:spPr bwMode="gray">
          <a:xfrm flipV="1">
            <a:off x="2185060" y="2784301"/>
            <a:ext cx="1939878" cy="160931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8" idx="3"/>
            <a:endCxn id="11" idx="1"/>
          </p:cNvCxnSpPr>
          <p:nvPr/>
        </p:nvCxnSpPr>
        <p:spPr bwMode="gray">
          <a:xfrm flipV="1">
            <a:off x="2185060" y="3666381"/>
            <a:ext cx="1964678" cy="72723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536615" y="4651322"/>
            <a:ext cx="5401973" cy="1704679"/>
          </a:xfrm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 smtClean="0"/>
              <a:t>hosts</a:t>
            </a:r>
            <a:r>
              <a:rPr lang="ja-JP" altLang="en-US" sz="1400" dirty="0" smtClean="0"/>
              <a:t>：今回操作対象とするホスト一覧</a:t>
            </a:r>
            <a:r>
              <a:rPr lang="en-US" altLang="ja-JP" sz="1400" dirty="0" smtClean="0"/>
              <a:t>(OPERATION_ID=888</a:t>
            </a:r>
            <a:r>
              <a:rPr lang="en-US" altLang="ja-JP" sz="1400" dirty="0"/>
              <a:t>)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 err="1" smtClean="0"/>
              <a:t>playbook.yml</a:t>
            </a:r>
            <a:r>
              <a:rPr lang="ja-JP" altLang="en-US" sz="1400" dirty="0"/>
              <a:t>：直接実行する</a:t>
            </a:r>
            <a:r>
              <a:rPr lang="en-US" altLang="ja-JP" sz="1400" dirty="0" smtClean="0"/>
              <a:t>Playbook</a:t>
            </a:r>
          </a:p>
          <a:p>
            <a:pPr marL="0" indent="0">
              <a:buNone/>
            </a:pPr>
            <a:r>
              <a:rPr lang="en-US" altLang="ja-JP" sz="1400" dirty="0" err="1" smtClean="0"/>
              <a:t>child_playbooks</a:t>
            </a:r>
            <a:r>
              <a:rPr lang="ja-JP" altLang="en-US" sz="1400" dirty="0" smtClean="0"/>
              <a:t>：今回使用する</a:t>
            </a:r>
            <a:r>
              <a:rPr lang="en-US" altLang="ja-JP" sz="1400" dirty="0"/>
              <a:t>P</a:t>
            </a:r>
            <a:r>
              <a:rPr lang="en-US" altLang="ja-JP" sz="1400" dirty="0" smtClean="0"/>
              <a:t>laybook</a:t>
            </a:r>
            <a:r>
              <a:rPr lang="ja-JP" altLang="en-US" sz="1400" dirty="0" smtClean="0"/>
              <a:t>素材集を格納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 err="1" smtClean="0"/>
              <a:t>host_vars</a:t>
            </a:r>
            <a:r>
              <a:rPr lang="ja-JP" altLang="en-US" sz="1400" dirty="0" smtClean="0"/>
              <a:t>：ホストごとに異なる変数を定義した</a:t>
            </a:r>
            <a:r>
              <a:rPr lang="en-US" altLang="ja-JP" sz="1400" dirty="0" smtClean="0"/>
              <a:t>Playbook</a:t>
            </a:r>
            <a:r>
              <a:rPr lang="ja-JP" altLang="en-US" sz="1400" dirty="0" smtClean="0"/>
              <a:t>を格納</a:t>
            </a:r>
            <a:endParaRPr lang="en-US" altLang="ja-JP" sz="1400" dirty="0" smtClean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r>
              <a:rPr lang="en-US" altLang="ja-JP" sz="1400" dirty="0" smtClean="0"/>
              <a:t>※OPERATION_ID</a:t>
            </a:r>
            <a:r>
              <a:rPr lang="ja-JP" altLang="en-US" sz="1400" dirty="0" smtClean="0"/>
              <a:t>については</a:t>
            </a:r>
            <a:r>
              <a:rPr lang="en-US" altLang="ja-JP" sz="1400" dirty="0" smtClean="0"/>
              <a:t>Learn</a:t>
            </a:r>
            <a:r>
              <a:rPr lang="ja-JP" altLang="en-US" sz="1400" dirty="0" smtClean="0"/>
              <a:t>：</a:t>
            </a:r>
            <a:r>
              <a:rPr lang="en-US" altLang="ja-JP" sz="1400" dirty="0" smtClean="0">
                <a:hlinkClick r:id="rId2"/>
              </a:rPr>
              <a:t>BASE</a:t>
            </a:r>
            <a:r>
              <a:rPr lang="ja-JP" altLang="en-US" sz="1400" dirty="0" smtClean="0"/>
              <a:t>をご確認ください</a:t>
            </a:r>
            <a:endParaRPr lang="en-US" altLang="ja-JP" sz="1400" dirty="0" smtClean="0"/>
          </a:p>
        </p:txBody>
      </p:sp>
      <p:sp>
        <p:nvSpPr>
          <p:cNvPr id="22" name="正方形/長方形 21"/>
          <p:cNvSpPr/>
          <p:nvPr/>
        </p:nvSpPr>
        <p:spPr bwMode="gray">
          <a:xfrm>
            <a:off x="4113188" y="1353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パラメータシート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30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394578"/>
          </a:xfrm>
        </p:spPr>
        <p:txBody>
          <a:bodyPr>
            <a:normAutofit lnSpcReduction="10000"/>
          </a:bodyPr>
          <a:lstStyle/>
          <a:p>
            <a:r>
              <a:rPr lang="ja-JP" altLang="en-US" b="1" dirty="0" smtClean="0"/>
              <a:t>メニュー機能説明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gray">
          <a:xfrm>
            <a:off x="2699740" y="1196690"/>
            <a:ext cx="6192860" cy="511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/>
              <a:t>Movement</a:t>
            </a:r>
            <a:r>
              <a:rPr lang="ja-JP" altLang="en-US" sz="1600" b="1" kern="0" dirty="0" smtClean="0"/>
              <a:t>一覧</a:t>
            </a:r>
            <a:r>
              <a:rPr lang="en-US" altLang="ja-JP" sz="1800" b="1" kern="0" dirty="0"/>
              <a:t/>
            </a:r>
            <a:br>
              <a:rPr lang="en-US" altLang="ja-JP" sz="1800" b="1" kern="0" dirty="0"/>
            </a:br>
            <a:r>
              <a:rPr lang="ja-JP" altLang="en-US" sz="1400" b="1" kern="0" dirty="0" smtClean="0"/>
              <a:t>　</a:t>
            </a:r>
            <a:r>
              <a:rPr lang="en-US" altLang="ja-JP" sz="1400" kern="0" dirty="0" smtClean="0"/>
              <a:t>Movement</a:t>
            </a:r>
            <a:r>
              <a:rPr lang="ja-JP" altLang="en-US" sz="1400" kern="0" dirty="0" smtClean="0"/>
              <a:t>の作成、一覧の確認が可能です。</a:t>
            </a:r>
            <a:endParaRPr lang="en-US" altLang="ja-JP" sz="14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kern="0" dirty="0" smtClean="0"/>
              <a:t>プレイブック素材集</a:t>
            </a:r>
            <a:r>
              <a:rPr lang="en-US" altLang="ja-JP" sz="1800" b="1" kern="0" dirty="0" smtClean="0"/>
              <a:t/>
            </a:r>
            <a:br>
              <a:rPr lang="en-US" altLang="ja-JP" sz="1800" b="1" kern="0" dirty="0" smtClean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err="1" smtClean="0"/>
              <a:t>IaC</a:t>
            </a:r>
            <a:r>
              <a:rPr lang="ja-JP" altLang="en-US" sz="1400" kern="0" dirty="0" smtClean="0"/>
              <a:t>の登録、一覧の確認が可能です。</a:t>
            </a:r>
            <a:endParaRPr lang="en-US" altLang="ja-JP" sz="14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kern="0" dirty="0" smtClean="0"/>
              <a:t>Movement</a:t>
            </a:r>
            <a:r>
              <a:rPr lang="ja-JP" altLang="en-US" sz="1400" b="1" kern="0" dirty="0" smtClean="0"/>
              <a:t>詳細</a:t>
            </a:r>
            <a:r>
              <a:rPr lang="en-US" altLang="ja-JP" sz="1400" b="1" kern="0" dirty="0" smtClean="0"/>
              <a:t/>
            </a:r>
            <a:br>
              <a:rPr lang="en-US" altLang="ja-JP" sz="1400" b="1" kern="0" dirty="0" smtClean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Movement</a:t>
            </a:r>
            <a:r>
              <a:rPr lang="ja-JP" altLang="en-US" sz="1400" kern="0" dirty="0" smtClean="0"/>
              <a:t>にインクルードするプレイブックの管理が可能です。</a:t>
            </a:r>
            <a:endParaRPr lang="en-US" altLang="ja-JP" sz="14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kern="0" dirty="0" smtClean="0"/>
              <a:t>代入値自動登録設定</a:t>
            </a:r>
            <a:r>
              <a:rPr lang="en-US" altLang="ja-JP" sz="1400" b="1" kern="0" dirty="0" smtClean="0"/>
              <a:t/>
            </a:r>
            <a:br>
              <a:rPr lang="en-US" altLang="ja-JP" sz="1400" b="1" kern="0" dirty="0" smtClean="0"/>
            </a:br>
            <a:r>
              <a:rPr lang="ja-JP" altLang="en-US" sz="1400" b="1" kern="0" dirty="0" smtClean="0"/>
              <a:t>　</a:t>
            </a:r>
            <a:r>
              <a:rPr lang="ja-JP" altLang="en-US" sz="1400" dirty="0"/>
              <a:t>登録されているオぺーションとホスト毎の項目の設定値を</a:t>
            </a:r>
            <a:r>
              <a:rPr lang="ja-JP" altLang="en-US" sz="1400" dirty="0" smtClean="0"/>
              <a:t>紐付ける 。     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　</a:t>
            </a:r>
            <a:r>
              <a:rPr lang="en-US" altLang="ja-JP" sz="1400" dirty="0" smtClean="0"/>
              <a:t>Movement</a:t>
            </a:r>
            <a:r>
              <a:rPr lang="ja-JP" altLang="en-US" sz="1400" dirty="0"/>
              <a:t>と</a:t>
            </a:r>
            <a:r>
              <a:rPr lang="ja-JP" altLang="en-US" sz="1400" dirty="0" smtClean="0"/>
              <a:t>変数の管理が可能です</a:t>
            </a:r>
            <a:endParaRPr lang="en-US" altLang="ja-JP" sz="1800" b="1" kern="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kern="0" dirty="0" smtClean="0"/>
              <a:t>作業対象ホスト</a:t>
            </a:r>
            <a:r>
              <a:rPr lang="en-US" altLang="ja-JP" sz="1800" b="1" kern="0" dirty="0"/>
              <a:t/>
            </a:r>
            <a:br>
              <a:rPr lang="en-US" altLang="ja-JP" sz="1800" b="1" kern="0" dirty="0"/>
            </a:br>
            <a:r>
              <a:rPr lang="ja-JP" altLang="en-US" sz="1400" kern="0" dirty="0" smtClean="0"/>
              <a:t>　オペレーションに紐づく</a:t>
            </a:r>
            <a:r>
              <a:rPr lang="en-US" altLang="ja-JP" sz="1400" kern="0" dirty="0" smtClean="0"/>
              <a:t>Movement</a:t>
            </a:r>
            <a:r>
              <a:rPr lang="ja-JP" altLang="en-US" sz="1400" kern="0" dirty="0" err="1" smtClean="0"/>
              <a:t>、</a:t>
            </a:r>
            <a:r>
              <a:rPr lang="ja-JP" altLang="en-US" sz="1400" kern="0" dirty="0"/>
              <a:t>ホスト</a:t>
            </a:r>
            <a:r>
              <a:rPr lang="ja-JP" altLang="en-US" sz="1400" kern="0" dirty="0" smtClean="0"/>
              <a:t>の</a:t>
            </a:r>
            <a:r>
              <a:rPr lang="ja-JP" altLang="en-US" sz="1400" kern="0" dirty="0"/>
              <a:t>管理</a:t>
            </a:r>
            <a:r>
              <a:rPr lang="ja-JP" altLang="en-US" sz="1400" kern="0" dirty="0" smtClean="0"/>
              <a:t>が</a:t>
            </a:r>
            <a:r>
              <a:rPr lang="ja-JP" altLang="en-US" sz="1400" kern="0" dirty="0"/>
              <a:t>可能</a:t>
            </a:r>
            <a:r>
              <a:rPr lang="ja-JP" altLang="en-US" sz="1400" kern="0" dirty="0" smtClean="0"/>
              <a:t>です。</a:t>
            </a:r>
            <a:endParaRPr lang="en-US" altLang="ja-JP" sz="14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kern="0" dirty="0" smtClean="0"/>
              <a:t>代入値管理</a:t>
            </a:r>
            <a:r>
              <a:rPr lang="en-US" altLang="ja-JP" sz="1400" b="1" kern="0" dirty="0" smtClean="0"/>
              <a:t/>
            </a:r>
            <a:br>
              <a:rPr lang="en-US" altLang="ja-JP" sz="1400" b="1" kern="0" dirty="0" smtClean="0"/>
            </a:br>
            <a:r>
              <a:rPr lang="ja-JP" altLang="en-US" sz="1400" kern="0" dirty="0" smtClean="0"/>
              <a:t>　</a:t>
            </a:r>
            <a:r>
              <a:rPr lang="en-US" altLang="ja-JP" sz="1400" kern="0" dirty="0" smtClean="0"/>
              <a:t>Movement</a:t>
            </a:r>
            <a:r>
              <a:rPr lang="ja-JP" altLang="en-US" sz="1400" kern="0" dirty="0" smtClean="0"/>
              <a:t>で使用するプレイブックや変数「</a:t>
            </a:r>
            <a:r>
              <a:rPr lang="en-US" altLang="ja-JP" sz="1400" kern="0" dirty="0" smtClean="0"/>
              <a:t>VAR_</a:t>
            </a:r>
            <a:r>
              <a:rPr lang="ja-JP" altLang="en-US" sz="1400" kern="0" dirty="0" smtClean="0"/>
              <a:t>」に代入する値の管理を行えます。</a:t>
            </a:r>
            <a:endParaRPr lang="en-US" altLang="ja-JP" sz="14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kern="0" dirty="0" smtClean="0"/>
              <a:t>作業実行</a:t>
            </a:r>
            <a:r>
              <a:rPr lang="en-US" altLang="ja-JP" sz="1400" b="1" kern="0" dirty="0" smtClean="0"/>
              <a:t/>
            </a:r>
            <a:br>
              <a:rPr lang="en-US" altLang="ja-JP" sz="1400" b="1" kern="0" dirty="0" smtClean="0"/>
            </a:br>
            <a:r>
              <a:rPr lang="ja-JP" altLang="en-US" sz="1400" kern="0" dirty="0" smtClean="0"/>
              <a:t>　作成した</a:t>
            </a:r>
            <a:r>
              <a:rPr lang="en-US" altLang="ja-JP" sz="1400" kern="0" dirty="0" smtClean="0"/>
              <a:t>Movement</a:t>
            </a:r>
            <a:r>
              <a:rPr lang="ja-JP" altLang="en-US" sz="1400" kern="0" dirty="0" smtClean="0"/>
              <a:t>の単体実行が可能です。</a:t>
            </a:r>
            <a:endParaRPr lang="en-US" altLang="ja-JP" sz="1400" kern="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kern="0" dirty="0" smtClean="0"/>
              <a:t>作業状態管理</a:t>
            </a:r>
            <a:r>
              <a:rPr lang="en-US" altLang="ja-JP" sz="1400" b="1" kern="0" dirty="0" smtClean="0"/>
              <a:t/>
            </a:r>
            <a:br>
              <a:rPr lang="en-US" altLang="ja-JP" sz="1400" b="1" kern="0" dirty="0" smtClean="0"/>
            </a:br>
            <a:r>
              <a:rPr lang="ja-JP" altLang="en-US" sz="1400" kern="0" dirty="0" smtClean="0"/>
              <a:t>　実行した</a:t>
            </a:r>
            <a:r>
              <a:rPr lang="en-US" altLang="ja-JP" sz="1400" kern="0" dirty="0" smtClean="0"/>
              <a:t>Movement</a:t>
            </a:r>
            <a:r>
              <a:rPr lang="ja-JP" altLang="en-US" sz="1400" kern="0" dirty="0" smtClean="0"/>
              <a:t>の詳細確認が可能です。</a:t>
            </a:r>
            <a:endParaRPr lang="en-US" altLang="ja-JP" sz="14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kern="0" dirty="0" smtClean="0"/>
              <a:t>作業管理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r>
              <a:rPr lang="ja-JP" altLang="en-US" sz="1400" kern="0" dirty="0" smtClean="0"/>
              <a:t>　作成、実行した</a:t>
            </a:r>
            <a:r>
              <a:rPr lang="en-US" altLang="ja-JP" sz="1400" kern="0" dirty="0" smtClean="0"/>
              <a:t>Movement</a:t>
            </a:r>
            <a:r>
              <a:rPr lang="ja-JP" altLang="en-US" sz="1400" kern="0" dirty="0" smtClean="0"/>
              <a:t>の作業一覧、履歴の一覧が確認可能です。</a:t>
            </a:r>
            <a:endParaRPr lang="en-US" altLang="ja-JP" sz="1800" kern="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4" y="1556740"/>
            <a:ext cx="2286000" cy="435292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179512" y="2204830"/>
            <a:ext cx="1512088" cy="32404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74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5.2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Ansible-LegacyRole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5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/>
              <a:t>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63377"/>
            <a:ext cx="8784976" cy="82949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100" b="1" dirty="0" err="1">
                <a:latin typeface="+mn-ea"/>
              </a:rPr>
              <a:t>Ansible</a:t>
            </a:r>
            <a:r>
              <a:rPr lang="en-US" altLang="ja-JP" sz="2100" b="1" dirty="0">
                <a:latin typeface="+mn-ea"/>
              </a:rPr>
              <a:t>-Legacy</a:t>
            </a:r>
            <a:r>
              <a:rPr lang="ja-JP" altLang="en-US" sz="2100" b="1" dirty="0" smtClean="0">
                <a:latin typeface="+mn-ea"/>
              </a:rPr>
              <a:t>モードの最たる特徴はロールパッケージを登録、利用が可能な点です。</a:t>
            </a:r>
            <a:endParaRPr lang="en-US" altLang="ja-JP" sz="21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100" b="1" dirty="0" smtClean="0">
                <a:latin typeface="+mn-ea"/>
              </a:rPr>
              <a:t>自身が作成、または</a:t>
            </a:r>
            <a:r>
              <a:rPr lang="en-US" altLang="ja-JP" sz="2100" b="1" dirty="0" err="1" smtClean="0">
                <a:latin typeface="+mn-ea"/>
              </a:rPr>
              <a:t>Ansible</a:t>
            </a:r>
            <a:r>
              <a:rPr lang="en-US" altLang="ja-JP" sz="2100" b="1" dirty="0" smtClean="0">
                <a:latin typeface="+mn-ea"/>
              </a:rPr>
              <a:t>-galaxy</a:t>
            </a:r>
            <a:r>
              <a:rPr lang="ja-JP" altLang="en-US" sz="2100" b="1" dirty="0" smtClean="0">
                <a:latin typeface="+mn-ea"/>
              </a:rPr>
              <a:t>上から取得した</a:t>
            </a:r>
            <a:r>
              <a:rPr lang="en-US" altLang="ja-JP" sz="2100" b="1" dirty="0" smtClean="0">
                <a:latin typeface="+mn-ea"/>
              </a:rPr>
              <a:t>Role</a:t>
            </a:r>
            <a:r>
              <a:rPr lang="ja-JP" altLang="en-US" sz="2100" b="1" dirty="0" smtClean="0">
                <a:latin typeface="+mn-ea"/>
              </a:rPr>
              <a:t>を使用することができます。</a:t>
            </a:r>
            <a:endParaRPr lang="en-US" altLang="ja-JP" sz="21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808" y="950362"/>
            <a:ext cx="8882705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世界中の英知をその手に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Ansible-LegacyRole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sp>
        <p:nvSpPr>
          <p:cNvPr id="6" name="フリーフォーム: 図形 189">
            <a:extLst>
              <a:ext uri="{FF2B5EF4-FFF2-40B4-BE49-F238E27FC236}">
                <a16:creationId xmlns:a16="http://schemas.microsoft.com/office/drawing/2014/main" id="{4968F60C-565F-4CEC-BC0F-BD76276E351F}"/>
              </a:ext>
            </a:extLst>
          </p:cNvPr>
          <p:cNvSpPr>
            <a:spLocks noChangeAspect="1"/>
          </p:cNvSpPr>
          <p:nvPr/>
        </p:nvSpPr>
        <p:spPr bwMode="gray">
          <a:xfrm>
            <a:off x="555119" y="3416182"/>
            <a:ext cx="3010903" cy="1944270"/>
          </a:xfrm>
          <a:custGeom>
            <a:avLst/>
            <a:gdLst>
              <a:gd name="connsiteX0" fmla="*/ 306972 w 2136356"/>
              <a:gd name="connsiteY0" fmla="*/ 1017588 h 1379538"/>
              <a:gd name="connsiteX1" fmla="*/ 326022 w 2136356"/>
              <a:gd name="connsiteY1" fmla="*/ 1049725 h 1379538"/>
              <a:gd name="connsiteX2" fmla="*/ 316497 w 2136356"/>
              <a:gd name="connsiteY2" fmla="*/ 1120428 h 1379538"/>
              <a:gd name="connsiteX3" fmla="*/ 284747 w 2136356"/>
              <a:gd name="connsiteY3" fmla="*/ 1149351 h 1379538"/>
              <a:gd name="connsiteX4" fmla="*/ 262522 w 2136356"/>
              <a:gd name="connsiteY4" fmla="*/ 1120428 h 1379538"/>
              <a:gd name="connsiteX5" fmla="*/ 275222 w 2136356"/>
              <a:gd name="connsiteY5" fmla="*/ 1049725 h 1379538"/>
              <a:gd name="connsiteX6" fmla="*/ 306972 w 2136356"/>
              <a:gd name="connsiteY6" fmla="*/ 1017588 h 1379538"/>
              <a:gd name="connsiteX7" fmla="*/ 739534 w 2136356"/>
              <a:gd name="connsiteY7" fmla="*/ 985838 h 1379538"/>
              <a:gd name="connsiteX8" fmla="*/ 832223 w 2136356"/>
              <a:gd name="connsiteY8" fmla="*/ 985838 h 1379538"/>
              <a:gd name="connsiteX9" fmla="*/ 860988 w 2136356"/>
              <a:gd name="connsiteY9" fmla="*/ 1017844 h 1379538"/>
              <a:gd name="connsiteX10" fmla="*/ 835419 w 2136356"/>
              <a:gd name="connsiteY10" fmla="*/ 1152270 h 1379538"/>
              <a:gd name="connsiteX11" fmla="*/ 800261 w 2136356"/>
              <a:gd name="connsiteY11" fmla="*/ 1184276 h 1379538"/>
              <a:gd name="connsiteX12" fmla="*/ 653238 w 2136356"/>
              <a:gd name="connsiteY12" fmla="*/ 1184276 h 1379538"/>
              <a:gd name="connsiteX13" fmla="*/ 624472 w 2136356"/>
              <a:gd name="connsiteY13" fmla="*/ 1152270 h 1379538"/>
              <a:gd name="connsiteX14" fmla="*/ 637257 w 2136356"/>
              <a:gd name="connsiteY14" fmla="*/ 1081857 h 1379538"/>
              <a:gd name="connsiteX15" fmla="*/ 669218 w 2136356"/>
              <a:gd name="connsiteY15" fmla="*/ 1053051 h 1379538"/>
              <a:gd name="connsiteX16" fmla="*/ 701180 w 2136356"/>
              <a:gd name="connsiteY16" fmla="*/ 1021045 h 1379538"/>
              <a:gd name="connsiteX17" fmla="*/ 701180 w 2136356"/>
              <a:gd name="connsiteY17" fmla="*/ 1017844 h 1379538"/>
              <a:gd name="connsiteX18" fmla="*/ 739534 w 2136356"/>
              <a:gd name="connsiteY18" fmla="*/ 985838 h 1379538"/>
              <a:gd name="connsiteX19" fmla="*/ 669177 w 2136356"/>
              <a:gd name="connsiteY19" fmla="*/ 787400 h 1379538"/>
              <a:gd name="connsiteX20" fmla="*/ 710707 w 2136356"/>
              <a:gd name="connsiteY20" fmla="*/ 787400 h 1379538"/>
              <a:gd name="connsiteX21" fmla="*/ 736263 w 2136356"/>
              <a:gd name="connsiteY21" fmla="*/ 819537 h 1379538"/>
              <a:gd name="connsiteX22" fmla="*/ 736263 w 2136356"/>
              <a:gd name="connsiteY22" fmla="*/ 822751 h 1379538"/>
              <a:gd name="connsiteX23" fmla="*/ 761820 w 2136356"/>
              <a:gd name="connsiteY23" fmla="*/ 854888 h 1379538"/>
              <a:gd name="connsiteX24" fmla="*/ 857658 w 2136356"/>
              <a:gd name="connsiteY24" fmla="*/ 854888 h 1379538"/>
              <a:gd name="connsiteX25" fmla="*/ 883215 w 2136356"/>
              <a:gd name="connsiteY25" fmla="*/ 887026 h 1379538"/>
              <a:gd name="connsiteX26" fmla="*/ 883215 w 2136356"/>
              <a:gd name="connsiteY26" fmla="*/ 890239 h 1379538"/>
              <a:gd name="connsiteX27" fmla="*/ 844880 w 2136356"/>
              <a:gd name="connsiteY27" fmla="*/ 919163 h 1379538"/>
              <a:gd name="connsiteX28" fmla="*/ 697928 w 2136356"/>
              <a:gd name="connsiteY28" fmla="*/ 919163 h 1379538"/>
              <a:gd name="connsiteX29" fmla="*/ 672372 w 2136356"/>
              <a:gd name="connsiteY29" fmla="*/ 890239 h 1379538"/>
              <a:gd name="connsiteX30" fmla="*/ 672372 w 2136356"/>
              <a:gd name="connsiteY30" fmla="*/ 887026 h 1379538"/>
              <a:gd name="connsiteX31" fmla="*/ 653204 w 2136356"/>
              <a:gd name="connsiteY31" fmla="*/ 854888 h 1379538"/>
              <a:gd name="connsiteX32" fmla="*/ 630842 w 2136356"/>
              <a:gd name="connsiteY32" fmla="*/ 822751 h 1379538"/>
              <a:gd name="connsiteX33" fmla="*/ 630842 w 2136356"/>
              <a:gd name="connsiteY33" fmla="*/ 819537 h 1379538"/>
              <a:gd name="connsiteX34" fmla="*/ 669177 w 2136356"/>
              <a:gd name="connsiteY34" fmla="*/ 787400 h 1379538"/>
              <a:gd name="connsiteX35" fmla="*/ 924184 w 2136356"/>
              <a:gd name="connsiteY35" fmla="*/ 492125 h 1379538"/>
              <a:gd name="connsiteX36" fmla="*/ 946694 w 2136356"/>
              <a:gd name="connsiteY36" fmla="*/ 524262 h 1379538"/>
              <a:gd name="connsiteX37" fmla="*/ 946694 w 2136356"/>
              <a:gd name="connsiteY37" fmla="*/ 527476 h 1379538"/>
              <a:gd name="connsiteX38" fmla="*/ 914537 w 2136356"/>
              <a:gd name="connsiteY38" fmla="*/ 556400 h 1379538"/>
              <a:gd name="connsiteX39" fmla="*/ 882380 w 2136356"/>
              <a:gd name="connsiteY39" fmla="*/ 588537 h 1379538"/>
              <a:gd name="connsiteX40" fmla="*/ 882380 w 2136356"/>
              <a:gd name="connsiteY40" fmla="*/ 591751 h 1379538"/>
              <a:gd name="connsiteX41" fmla="*/ 850223 w 2136356"/>
              <a:gd name="connsiteY41" fmla="*/ 623888 h 1379538"/>
              <a:gd name="connsiteX42" fmla="*/ 827713 w 2136356"/>
              <a:gd name="connsiteY42" fmla="*/ 591751 h 1379538"/>
              <a:gd name="connsiteX43" fmla="*/ 827713 w 2136356"/>
              <a:gd name="connsiteY43" fmla="*/ 588537 h 1379538"/>
              <a:gd name="connsiteX44" fmla="*/ 859870 w 2136356"/>
              <a:gd name="connsiteY44" fmla="*/ 556400 h 1379538"/>
              <a:gd name="connsiteX45" fmla="*/ 892027 w 2136356"/>
              <a:gd name="connsiteY45" fmla="*/ 527476 h 1379538"/>
              <a:gd name="connsiteX46" fmla="*/ 892027 w 2136356"/>
              <a:gd name="connsiteY46" fmla="*/ 524262 h 1379538"/>
              <a:gd name="connsiteX47" fmla="*/ 924184 w 2136356"/>
              <a:gd name="connsiteY47" fmla="*/ 492125 h 1379538"/>
              <a:gd name="connsiteX48" fmla="*/ 1310774 w 2136356"/>
              <a:gd name="connsiteY48" fmla="*/ 131763 h 1379538"/>
              <a:gd name="connsiteX49" fmla="*/ 1825984 w 2136356"/>
              <a:gd name="connsiteY49" fmla="*/ 131763 h 1379538"/>
              <a:gd name="connsiteX50" fmla="*/ 1851584 w 2136356"/>
              <a:gd name="connsiteY50" fmla="*/ 160558 h 1379538"/>
              <a:gd name="connsiteX51" fmla="*/ 1781183 w 2136356"/>
              <a:gd name="connsiteY51" fmla="*/ 560486 h 1379538"/>
              <a:gd name="connsiteX52" fmla="*/ 1742782 w 2136356"/>
              <a:gd name="connsiteY52" fmla="*/ 592480 h 1379538"/>
              <a:gd name="connsiteX53" fmla="*/ 1595579 w 2136356"/>
              <a:gd name="connsiteY53" fmla="*/ 592480 h 1379538"/>
              <a:gd name="connsiteX54" fmla="*/ 1560378 w 2136356"/>
              <a:gd name="connsiteY54" fmla="*/ 621275 h 1379538"/>
              <a:gd name="connsiteX55" fmla="*/ 1557178 w 2136356"/>
              <a:gd name="connsiteY55" fmla="*/ 624474 h 1379538"/>
              <a:gd name="connsiteX56" fmla="*/ 1585979 w 2136356"/>
              <a:gd name="connsiteY56" fmla="*/ 656468 h 1379538"/>
              <a:gd name="connsiteX57" fmla="*/ 1627580 w 2136356"/>
              <a:gd name="connsiteY57" fmla="*/ 656468 h 1379538"/>
              <a:gd name="connsiteX58" fmla="*/ 1653180 w 2136356"/>
              <a:gd name="connsiteY58" fmla="*/ 688463 h 1379538"/>
              <a:gd name="connsiteX59" fmla="*/ 1640380 w 2136356"/>
              <a:gd name="connsiteY59" fmla="*/ 758850 h 1379538"/>
              <a:gd name="connsiteX60" fmla="*/ 1665981 w 2136356"/>
              <a:gd name="connsiteY60" fmla="*/ 787645 h 1379538"/>
              <a:gd name="connsiteX61" fmla="*/ 1813183 w 2136356"/>
              <a:gd name="connsiteY61" fmla="*/ 787645 h 1379538"/>
              <a:gd name="connsiteX62" fmla="*/ 1838784 w 2136356"/>
              <a:gd name="connsiteY62" fmla="*/ 819639 h 1379538"/>
              <a:gd name="connsiteX63" fmla="*/ 1793983 w 2136356"/>
              <a:gd name="connsiteY63" fmla="*/ 1085191 h 1379538"/>
              <a:gd name="connsiteX64" fmla="*/ 1755582 w 2136356"/>
              <a:gd name="connsiteY64" fmla="*/ 1117185 h 1379538"/>
              <a:gd name="connsiteX65" fmla="*/ 1713981 w 2136356"/>
              <a:gd name="connsiteY65" fmla="*/ 1117185 h 1379538"/>
              <a:gd name="connsiteX66" fmla="*/ 1675581 w 2136356"/>
              <a:gd name="connsiteY66" fmla="*/ 1149180 h 1379538"/>
              <a:gd name="connsiteX67" fmla="*/ 1640380 w 2136356"/>
              <a:gd name="connsiteY67" fmla="*/ 1350743 h 1379538"/>
              <a:gd name="connsiteX68" fmla="*/ 1605179 w 2136356"/>
              <a:gd name="connsiteY68" fmla="*/ 1379538 h 1379538"/>
              <a:gd name="connsiteX69" fmla="*/ 1563578 w 2136356"/>
              <a:gd name="connsiteY69" fmla="*/ 1379538 h 1379538"/>
              <a:gd name="connsiteX70" fmla="*/ 1534778 w 2136356"/>
              <a:gd name="connsiteY70" fmla="*/ 1350743 h 1379538"/>
              <a:gd name="connsiteX71" fmla="*/ 1595579 w 2136356"/>
              <a:gd name="connsiteY71" fmla="*/ 1018003 h 1379538"/>
              <a:gd name="connsiteX72" fmla="*/ 1601979 w 2136356"/>
              <a:gd name="connsiteY72" fmla="*/ 986009 h 1379538"/>
              <a:gd name="connsiteX73" fmla="*/ 1605179 w 2136356"/>
              <a:gd name="connsiteY73" fmla="*/ 954015 h 1379538"/>
              <a:gd name="connsiteX74" fmla="*/ 1630780 w 2136356"/>
              <a:gd name="connsiteY74" fmla="*/ 819639 h 1379538"/>
              <a:gd name="connsiteX75" fmla="*/ 1605179 w 2136356"/>
              <a:gd name="connsiteY75" fmla="*/ 787645 h 1379538"/>
              <a:gd name="connsiteX76" fmla="*/ 1560378 w 2136356"/>
              <a:gd name="connsiteY76" fmla="*/ 787645 h 1379538"/>
              <a:gd name="connsiteX77" fmla="*/ 1534778 w 2136356"/>
              <a:gd name="connsiteY77" fmla="*/ 758850 h 1379538"/>
              <a:gd name="connsiteX78" fmla="*/ 1547578 w 2136356"/>
              <a:gd name="connsiteY78" fmla="*/ 688463 h 1379538"/>
              <a:gd name="connsiteX79" fmla="*/ 1521978 w 2136356"/>
              <a:gd name="connsiteY79" fmla="*/ 656468 h 1379538"/>
              <a:gd name="connsiteX80" fmla="*/ 1425976 w 2136356"/>
              <a:gd name="connsiteY80" fmla="*/ 656468 h 1379538"/>
              <a:gd name="connsiteX81" fmla="*/ 1400375 w 2136356"/>
              <a:gd name="connsiteY81" fmla="*/ 624474 h 1379538"/>
              <a:gd name="connsiteX82" fmla="*/ 1448376 w 2136356"/>
              <a:gd name="connsiteY82" fmla="*/ 358922 h 1379538"/>
              <a:gd name="connsiteX83" fmla="*/ 1422776 w 2136356"/>
              <a:gd name="connsiteY83" fmla="*/ 326928 h 1379538"/>
              <a:gd name="connsiteX84" fmla="*/ 1275573 w 2136356"/>
              <a:gd name="connsiteY84" fmla="*/ 326928 h 1379538"/>
              <a:gd name="connsiteX85" fmla="*/ 1246772 w 2136356"/>
              <a:gd name="connsiteY85" fmla="*/ 298133 h 1379538"/>
              <a:gd name="connsiteX86" fmla="*/ 1272373 w 2136356"/>
              <a:gd name="connsiteY86" fmla="*/ 160558 h 1379538"/>
              <a:gd name="connsiteX87" fmla="*/ 1310774 w 2136356"/>
              <a:gd name="connsiteY87" fmla="*/ 131763 h 1379538"/>
              <a:gd name="connsiteX88" fmla="*/ 531096 w 2136356"/>
              <a:gd name="connsiteY88" fmla="*/ 63500 h 1379538"/>
              <a:gd name="connsiteX89" fmla="*/ 994476 w 2136356"/>
              <a:gd name="connsiteY89" fmla="*/ 63500 h 1379538"/>
              <a:gd name="connsiteX90" fmla="*/ 1020042 w 2136356"/>
              <a:gd name="connsiteY90" fmla="*/ 95522 h 1379538"/>
              <a:gd name="connsiteX91" fmla="*/ 1020042 w 2136356"/>
              <a:gd name="connsiteY91" fmla="*/ 98724 h 1379538"/>
              <a:gd name="connsiteX92" fmla="*/ 1045607 w 2136356"/>
              <a:gd name="connsiteY92" fmla="*/ 130747 h 1379538"/>
              <a:gd name="connsiteX93" fmla="*/ 1192611 w 2136356"/>
              <a:gd name="connsiteY93" fmla="*/ 130747 h 1379538"/>
              <a:gd name="connsiteX94" fmla="*/ 1218176 w 2136356"/>
              <a:gd name="connsiteY94" fmla="*/ 159566 h 1379538"/>
              <a:gd name="connsiteX95" fmla="*/ 1195806 w 2136356"/>
              <a:gd name="connsiteY95" fmla="*/ 297262 h 1379538"/>
              <a:gd name="connsiteX96" fmla="*/ 1157458 w 2136356"/>
              <a:gd name="connsiteY96" fmla="*/ 326082 h 1379538"/>
              <a:gd name="connsiteX97" fmla="*/ 1010454 w 2136356"/>
              <a:gd name="connsiteY97" fmla="*/ 326082 h 1379538"/>
              <a:gd name="connsiteX98" fmla="*/ 975302 w 2136356"/>
              <a:gd name="connsiteY98" fmla="*/ 358104 h 1379538"/>
              <a:gd name="connsiteX99" fmla="*/ 962519 w 2136356"/>
              <a:gd name="connsiteY99" fmla="*/ 428553 h 1379538"/>
              <a:gd name="connsiteX100" fmla="*/ 924170 w 2136356"/>
              <a:gd name="connsiteY100" fmla="*/ 460575 h 1379538"/>
              <a:gd name="connsiteX101" fmla="*/ 831494 w 2136356"/>
              <a:gd name="connsiteY101" fmla="*/ 460575 h 1379538"/>
              <a:gd name="connsiteX102" fmla="*/ 793145 w 2136356"/>
              <a:gd name="connsiteY102" fmla="*/ 489395 h 1379538"/>
              <a:gd name="connsiteX103" fmla="*/ 770775 w 2136356"/>
              <a:gd name="connsiteY103" fmla="*/ 623888 h 1379538"/>
              <a:gd name="connsiteX104" fmla="*/ 738818 w 2136356"/>
              <a:gd name="connsiteY104" fmla="*/ 655910 h 1379538"/>
              <a:gd name="connsiteX105" fmla="*/ 706861 w 2136356"/>
              <a:gd name="connsiteY105" fmla="*/ 687932 h 1379538"/>
              <a:gd name="connsiteX106" fmla="*/ 694078 w 2136356"/>
              <a:gd name="connsiteY106" fmla="*/ 758381 h 1379538"/>
              <a:gd name="connsiteX107" fmla="*/ 662121 w 2136356"/>
              <a:gd name="connsiteY107" fmla="*/ 787201 h 1379538"/>
              <a:gd name="connsiteX108" fmla="*/ 642946 w 2136356"/>
              <a:gd name="connsiteY108" fmla="*/ 758381 h 1379538"/>
              <a:gd name="connsiteX109" fmla="*/ 642946 w 2136356"/>
              <a:gd name="connsiteY109" fmla="*/ 751976 h 1379538"/>
              <a:gd name="connsiteX110" fmla="*/ 617381 w 2136356"/>
              <a:gd name="connsiteY110" fmla="*/ 723156 h 1379538"/>
              <a:gd name="connsiteX111" fmla="*/ 575836 w 2136356"/>
              <a:gd name="connsiteY111" fmla="*/ 723156 h 1379538"/>
              <a:gd name="connsiteX112" fmla="*/ 537487 w 2136356"/>
              <a:gd name="connsiteY112" fmla="*/ 751976 h 1379538"/>
              <a:gd name="connsiteX113" fmla="*/ 537487 w 2136356"/>
              <a:gd name="connsiteY113" fmla="*/ 758381 h 1379538"/>
              <a:gd name="connsiteX114" fmla="*/ 505530 w 2136356"/>
              <a:gd name="connsiteY114" fmla="*/ 787201 h 1379538"/>
              <a:gd name="connsiteX115" fmla="*/ 483160 w 2136356"/>
              <a:gd name="connsiteY115" fmla="*/ 758381 h 1379538"/>
              <a:gd name="connsiteX116" fmla="*/ 495943 w 2136356"/>
              <a:gd name="connsiteY116" fmla="*/ 687932 h 1379538"/>
              <a:gd name="connsiteX117" fmla="*/ 470377 w 2136356"/>
              <a:gd name="connsiteY117" fmla="*/ 655910 h 1379538"/>
              <a:gd name="connsiteX118" fmla="*/ 428833 w 2136356"/>
              <a:gd name="connsiteY118" fmla="*/ 655910 h 1379538"/>
              <a:gd name="connsiteX119" fmla="*/ 390484 w 2136356"/>
              <a:gd name="connsiteY119" fmla="*/ 687932 h 1379538"/>
              <a:gd name="connsiteX120" fmla="*/ 345744 w 2136356"/>
              <a:gd name="connsiteY120" fmla="*/ 953716 h 1379538"/>
              <a:gd name="connsiteX121" fmla="*/ 307395 w 2136356"/>
              <a:gd name="connsiteY121" fmla="*/ 985738 h 1379538"/>
              <a:gd name="connsiteX122" fmla="*/ 265851 w 2136356"/>
              <a:gd name="connsiteY122" fmla="*/ 985738 h 1379538"/>
              <a:gd name="connsiteX123" fmla="*/ 227502 w 2136356"/>
              <a:gd name="connsiteY123" fmla="*/ 1017760 h 1379538"/>
              <a:gd name="connsiteX124" fmla="*/ 205132 w 2136356"/>
              <a:gd name="connsiteY124" fmla="*/ 1152253 h 1379538"/>
              <a:gd name="connsiteX125" fmla="*/ 166784 w 2136356"/>
              <a:gd name="connsiteY125" fmla="*/ 1184275 h 1379538"/>
              <a:gd name="connsiteX126" fmla="*/ 125239 w 2136356"/>
              <a:gd name="connsiteY126" fmla="*/ 1184275 h 1379538"/>
              <a:gd name="connsiteX127" fmla="*/ 99673 w 2136356"/>
              <a:gd name="connsiteY127" fmla="*/ 1152253 h 1379538"/>
              <a:gd name="connsiteX128" fmla="*/ 147609 w 2136356"/>
              <a:gd name="connsiteY128" fmla="*/ 886469 h 1379538"/>
              <a:gd name="connsiteX129" fmla="*/ 118848 w 2136356"/>
              <a:gd name="connsiteY129" fmla="*/ 854447 h 1379538"/>
              <a:gd name="connsiteX130" fmla="*/ 26172 w 2136356"/>
              <a:gd name="connsiteY130" fmla="*/ 854447 h 1379538"/>
              <a:gd name="connsiteX131" fmla="*/ 606 w 2136356"/>
              <a:gd name="connsiteY131" fmla="*/ 822425 h 1379538"/>
              <a:gd name="connsiteX132" fmla="*/ 35759 w 2136356"/>
              <a:gd name="connsiteY132" fmla="*/ 620685 h 1379538"/>
              <a:gd name="connsiteX133" fmla="*/ 70912 w 2136356"/>
              <a:gd name="connsiteY133" fmla="*/ 591865 h 1379538"/>
              <a:gd name="connsiteX134" fmla="*/ 272242 w 2136356"/>
              <a:gd name="connsiteY134" fmla="*/ 591865 h 1379538"/>
              <a:gd name="connsiteX135" fmla="*/ 307395 w 2136356"/>
              <a:gd name="connsiteY135" fmla="*/ 559843 h 1379538"/>
              <a:gd name="connsiteX136" fmla="*/ 310591 w 2136356"/>
              <a:gd name="connsiteY136" fmla="*/ 556641 h 1379538"/>
              <a:gd name="connsiteX137" fmla="*/ 281830 w 2136356"/>
              <a:gd name="connsiteY137" fmla="*/ 524619 h 1379538"/>
              <a:gd name="connsiteX138" fmla="*/ 83695 w 2136356"/>
              <a:gd name="connsiteY138" fmla="*/ 524619 h 1379538"/>
              <a:gd name="connsiteX139" fmla="*/ 58129 w 2136356"/>
              <a:gd name="connsiteY139" fmla="*/ 492597 h 1379538"/>
              <a:gd name="connsiteX140" fmla="*/ 80499 w 2136356"/>
              <a:gd name="connsiteY140" fmla="*/ 358104 h 1379538"/>
              <a:gd name="connsiteX141" fmla="*/ 118848 w 2136356"/>
              <a:gd name="connsiteY141" fmla="*/ 326082 h 1379538"/>
              <a:gd name="connsiteX142" fmla="*/ 160392 w 2136356"/>
              <a:gd name="connsiteY142" fmla="*/ 326082 h 1379538"/>
              <a:gd name="connsiteX143" fmla="*/ 198741 w 2136356"/>
              <a:gd name="connsiteY143" fmla="*/ 297262 h 1379538"/>
              <a:gd name="connsiteX144" fmla="*/ 221111 w 2136356"/>
              <a:gd name="connsiteY144" fmla="*/ 159566 h 1379538"/>
              <a:gd name="connsiteX145" fmla="*/ 259460 w 2136356"/>
              <a:gd name="connsiteY145" fmla="*/ 130747 h 1379538"/>
              <a:gd name="connsiteX146" fmla="*/ 457594 w 2136356"/>
              <a:gd name="connsiteY146" fmla="*/ 130747 h 1379538"/>
              <a:gd name="connsiteX147" fmla="*/ 495943 w 2136356"/>
              <a:gd name="connsiteY147" fmla="*/ 98724 h 1379538"/>
              <a:gd name="connsiteX148" fmla="*/ 495943 w 2136356"/>
              <a:gd name="connsiteY148" fmla="*/ 95522 h 1379538"/>
              <a:gd name="connsiteX149" fmla="*/ 531096 w 2136356"/>
              <a:gd name="connsiteY149" fmla="*/ 63500 h 1379538"/>
              <a:gd name="connsiteX150" fmla="*/ 1701072 w 2136356"/>
              <a:gd name="connsiteY150" fmla="*/ 0 h 1379538"/>
              <a:gd name="connsiteX151" fmla="*/ 2110182 w 2136356"/>
              <a:gd name="connsiteY151" fmla="*/ 0 h 1379538"/>
              <a:gd name="connsiteX152" fmla="*/ 2135751 w 2136356"/>
              <a:gd name="connsiteY152" fmla="*/ 28855 h 1379538"/>
              <a:gd name="connsiteX153" fmla="*/ 2113378 w 2136356"/>
              <a:gd name="connsiteY153" fmla="*/ 166719 h 1379538"/>
              <a:gd name="connsiteX154" fmla="*/ 2075024 w 2136356"/>
              <a:gd name="connsiteY154" fmla="*/ 195574 h 1379538"/>
              <a:gd name="connsiteX155" fmla="*/ 2033474 w 2136356"/>
              <a:gd name="connsiteY155" fmla="*/ 195574 h 1379538"/>
              <a:gd name="connsiteX156" fmla="*/ 1998316 w 2136356"/>
              <a:gd name="connsiteY156" fmla="*/ 227635 h 1379538"/>
              <a:gd name="connsiteX157" fmla="*/ 1985531 w 2136356"/>
              <a:gd name="connsiteY157" fmla="*/ 298170 h 1379538"/>
              <a:gd name="connsiteX158" fmla="*/ 1947177 w 2136356"/>
              <a:gd name="connsiteY158" fmla="*/ 327025 h 1379538"/>
              <a:gd name="connsiteX159" fmla="*/ 1905627 w 2136356"/>
              <a:gd name="connsiteY159" fmla="*/ 327025 h 1379538"/>
              <a:gd name="connsiteX160" fmla="*/ 1880058 w 2136356"/>
              <a:gd name="connsiteY160" fmla="*/ 298170 h 1379538"/>
              <a:gd name="connsiteX161" fmla="*/ 1915216 w 2136356"/>
              <a:gd name="connsiteY161" fmla="*/ 96184 h 1379538"/>
              <a:gd name="connsiteX162" fmla="*/ 1889646 w 2136356"/>
              <a:gd name="connsiteY162" fmla="*/ 64123 h 1379538"/>
              <a:gd name="connsiteX163" fmla="*/ 1688288 w 2136356"/>
              <a:gd name="connsiteY163" fmla="*/ 64123 h 1379538"/>
              <a:gd name="connsiteX164" fmla="*/ 1662718 w 2136356"/>
              <a:gd name="connsiteY164" fmla="*/ 32061 h 1379538"/>
              <a:gd name="connsiteX165" fmla="*/ 1662718 w 2136356"/>
              <a:gd name="connsiteY165" fmla="*/ 28855 h 1379538"/>
              <a:gd name="connsiteX166" fmla="*/ 1701072 w 2136356"/>
              <a:gd name="connsiteY166" fmla="*/ 0 h 137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2136356" h="1379538">
                <a:moveTo>
                  <a:pt x="306972" y="1017588"/>
                </a:moveTo>
                <a:cubicBezTo>
                  <a:pt x="319672" y="1017588"/>
                  <a:pt x="329197" y="1033657"/>
                  <a:pt x="326022" y="1049725"/>
                </a:cubicBezTo>
                <a:cubicBezTo>
                  <a:pt x="326022" y="1049725"/>
                  <a:pt x="326022" y="1049725"/>
                  <a:pt x="316497" y="1120428"/>
                </a:cubicBezTo>
                <a:cubicBezTo>
                  <a:pt x="313322" y="1136496"/>
                  <a:pt x="297447" y="1149351"/>
                  <a:pt x="284747" y="1149351"/>
                </a:cubicBezTo>
                <a:cubicBezTo>
                  <a:pt x="268872" y="1149351"/>
                  <a:pt x="259347" y="1136496"/>
                  <a:pt x="262522" y="1120428"/>
                </a:cubicBezTo>
                <a:cubicBezTo>
                  <a:pt x="262522" y="1120428"/>
                  <a:pt x="262522" y="1120428"/>
                  <a:pt x="275222" y="1049725"/>
                </a:cubicBezTo>
                <a:cubicBezTo>
                  <a:pt x="278397" y="1033657"/>
                  <a:pt x="291097" y="1017588"/>
                  <a:pt x="306972" y="1017588"/>
                </a:cubicBezTo>
                <a:close/>
                <a:moveTo>
                  <a:pt x="739534" y="985838"/>
                </a:moveTo>
                <a:cubicBezTo>
                  <a:pt x="739534" y="985838"/>
                  <a:pt x="739534" y="985838"/>
                  <a:pt x="832223" y="985838"/>
                </a:cubicBezTo>
                <a:cubicBezTo>
                  <a:pt x="851400" y="985838"/>
                  <a:pt x="864184" y="998641"/>
                  <a:pt x="860988" y="1017844"/>
                </a:cubicBezTo>
                <a:cubicBezTo>
                  <a:pt x="860988" y="1017844"/>
                  <a:pt x="860988" y="1017844"/>
                  <a:pt x="835419" y="1152270"/>
                </a:cubicBezTo>
                <a:cubicBezTo>
                  <a:pt x="832223" y="1168273"/>
                  <a:pt x="816242" y="1184276"/>
                  <a:pt x="800261" y="1184276"/>
                </a:cubicBezTo>
                <a:cubicBezTo>
                  <a:pt x="800261" y="1184276"/>
                  <a:pt x="800261" y="1184276"/>
                  <a:pt x="653238" y="1184276"/>
                </a:cubicBezTo>
                <a:cubicBezTo>
                  <a:pt x="634061" y="1184276"/>
                  <a:pt x="624472" y="1168273"/>
                  <a:pt x="624472" y="1152270"/>
                </a:cubicBezTo>
                <a:cubicBezTo>
                  <a:pt x="624472" y="1152270"/>
                  <a:pt x="624472" y="1152270"/>
                  <a:pt x="637257" y="1081857"/>
                </a:cubicBezTo>
                <a:cubicBezTo>
                  <a:pt x="640453" y="1065853"/>
                  <a:pt x="656434" y="1053051"/>
                  <a:pt x="669218" y="1053051"/>
                </a:cubicBezTo>
                <a:cubicBezTo>
                  <a:pt x="685199" y="1053051"/>
                  <a:pt x="697984" y="1037048"/>
                  <a:pt x="701180" y="1021045"/>
                </a:cubicBezTo>
                <a:lnTo>
                  <a:pt x="701180" y="1017844"/>
                </a:lnTo>
                <a:cubicBezTo>
                  <a:pt x="704376" y="998641"/>
                  <a:pt x="720357" y="985838"/>
                  <a:pt x="739534" y="985838"/>
                </a:cubicBezTo>
                <a:close/>
                <a:moveTo>
                  <a:pt x="669177" y="787400"/>
                </a:moveTo>
                <a:lnTo>
                  <a:pt x="710707" y="787400"/>
                </a:lnTo>
                <a:cubicBezTo>
                  <a:pt x="726680" y="787400"/>
                  <a:pt x="739458" y="803469"/>
                  <a:pt x="736263" y="819537"/>
                </a:cubicBezTo>
                <a:cubicBezTo>
                  <a:pt x="736263" y="819537"/>
                  <a:pt x="736263" y="819537"/>
                  <a:pt x="736263" y="822751"/>
                </a:cubicBezTo>
                <a:cubicBezTo>
                  <a:pt x="733069" y="842034"/>
                  <a:pt x="745847" y="854888"/>
                  <a:pt x="761820" y="854888"/>
                </a:cubicBezTo>
                <a:cubicBezTo>
                  <a:pt x="761820" y="854888"/>
                  <a:pt x="761820" y="854888"/>
                  <a:pt x="857658" y="854888"/>
                </a:cubicBezTo>
                <a:cubicBezTo>
                  <a:pt x="873631" y="854888"/>
                  <a:pt x="886409" y="867743"/>
                  <a:pt x="883215" y="887026"/>
                </a:cubicBezTo>
                <a:cubicBezTo>
                  <a:pt x="883215" y="887026"/>
                  <a:pt x="883215" y="887026"/>
                  <a:pt x="883215" y="890239"/>
                </a:cubicBezTo>
                <a:cubicBezTo>
                  <a:pt x="880020" y="906308"/>
                  <a:pt x="860853" y="919163"/>
                  <a:pt x="844880" y="919163"/>
                </a:cubicBezTo>
                <a:cubicBezTo>
                  <a:pt x="844880" y="919163"/>
                  <a:pt x="844880" y="919163"/>
                  <a:pt x="697928" y="919163"/>
                </a:cubicBezTo>
                <a:cubicBezTo>
                  <a:pt x="681955" y="919163"/>
                  <a:pt x="669177" y="906308"/>
                  <a:pt x="672372" y="890239"/>
                </a:cubicBezTo>
                <a:cubicBezTo>
                  <a:pt x="672372" y="890239"/>
                  <a:pt x="672372" y="890239"/>
                  <a:pt x="672372" y="887026"/>
                </a:cubicBezTo>
                <a:cubicBezTo>
                  <a:pt x="675566" y="867743"/>
                  <a:pt x="665982" y="854888"/>
                  <a:pt x="653204" y="854888"/>
                </a:cubicBezTo>
                <a:cubicBezTo>
                  <a:pt x="637231" y="854888"/>
                  <a:pt x="627647" y="842034"/>
                  <a:pt x="630842" y="822751"/>
                </a:cubicBezTo>
                <a:cubicBezTo>
                  <a:pt x="630842" y="822751"/>
                  <a:pt x="630842" y="822751"/>
                  <a:pt x="630842" y="819537"/>
                </a:cubicBezTo>
                <a:cubicBezTo>
                  <a:pt x="634036" y="803469"/>
                  <a:pt x="650009" y="787400"/>
                  <a:pt x="669177" y="787400"/>
                </a:cubicBezTo>
                <a:close/>
                <a:moveTo>
                  <a:pt x="924184" y="492125"/>
                </a:moveTo>
                <a:cubicBezTo>
                  <a:pt x="940262" y="492125"/>
                  <a:pt x="949909" y="504980"/>
                  <a:pt x="946694" y="524262"/>
                </a:cubicBezTo>
                <a:cubicBezTo>
                  <a:pt x="946694" y="524262"/>
                  <a:pt x="946694" y="524262"/>
                  <a:pt x="946694" y="527476"/>
                </a:cubicBezTo>
                <a:cubicBezTo>
                  <a:pt x="943478" y="543545"/>
                  <a:pt x="927399" y="556400"/>
                  <a:pt x="914537" y="556400"/>
                </a:cubicBezTo>
                <a:cubicBezTo>
                  <a:pt x="898458" y="556400"/>
                  <a:pt x="885595" y="572468"/>
                  <a:pt x="882380" y="588537"/>
                </a:cubicBezTo>
                <a:cubicBezTo>
                  <a:pt x="882380" y="588537"/>
                  <a:pt x="882380" y="588537"/>
                  <a:pt x="882380" y="591751"/>
                </a:cubicBezTo>
                <a:cubicBezTo>
                  <a:pt x="879164" y="611033"/>
                  <a:pt x="863086" y="623888"/>
                  <a:pt x="850223" y="623888"/>
                </a:cubicBezTo>
                <a:cubicBezTo>
                  <a:pt x="834144" y="623888"/>
                  <a:pt x="824497" y="611033"/>
                  <a:pt x="827713" y="591751"/>
                </a:cubicBezTo>
                <a:cubicBezTo>
                  <a:pt x="827713" y="591751"/>
                  <a:pt x="827713" y="591751"/>
                  <a:pt x="827713" y="588537"/>
                </a:cubicBezTo>
                <a:cubicBezTo>
                  <a:pt x="830929" y="572468"/>
                  <a:pt x="847007" y="556400"/>
                  <a:pt x="859870" y="556400"/>
                </a:cubicBezTo>
                <a:cubicBezTo>
                  <a:pt x="875948" y="556400"/>
                  <a:pt x="888811" y="543545"/>
                  <a:pt x="892027" y="527476"/>
                </a:cubicBezTo>
                <a:cubicBezTo>
                  <a:pt x="892027" y="527476"/>
                  <a:pt x="892027" y="527476"/>
                  <a:pt x="892027" y="524262"/>
                </a:cubicBezTo>
                <a:cubicBezTo>
                  <a:pt x="895242" y="504980"/>
                  <a:pt x="911321" y="492125"/>
                  <a:pt x="924184" y="492125"/>
                </a:cubicBezTo>
                <a:close/>
                <a:moveTo>
                  <a:pt x="1310774" y="131763"/>
                </a:moveTo>
                <a:lnTo>
                  <a:pt x="1825984" y="131763"/>
                </a:lnTo>
                <a:cubicBezTo>
                  <a:pt x="1841984" y="131763"/>
                  <a:pt x="1854784" y="144561"/>
                  <a:pt x="1851584" y="160558"/>
                </a:cubicBezTo>
                <a:cubicBezTo>
                  <a:pt x="1851584" y="160558"/>
                  <a:pt x="1851584" y="160558"/>
                  <a:pt x="1781183" y="560486"/>
                </a:cubicBezTo>
                <a:cubicBezTo>
                  <a:pt x="1777983" y="576483"/>
                  <a:pt x="1761982" y="592480"/>
                  <a:pt x="1742782" y="592480"/>
                </a:cubicBezTo>
                <a:cubicBezTo>
                  <a:pt x="1742782" y="592480"/>
                  <a:pt x="1742782" y="592480"/>
                  <a:pt x="1595579" y="592480"/>
                </a:cubicBezTo>
                <a:cubicBezTo>
                  <a:pt x="1579579" y="592480"/>
                  <a:pt x="1563578" y="605278"/>
                  <a:pt x="1560378" y="621275"/>
                </a:cubicBezTo>
                <a:cubicBezTo>
                  <a:pt x="1560378" y="621275"/>
                  <a:pt x="1560378" y="621275"/>
                  <a:pt x="1557178" y="624474"/>
                </a:cubicBezTo>
                <a:cubicBezTo>
                  <a:pt x="1557178" y="643671"/>
                  <a:pt x="1566779" y="656468"/>
                  <a:pt x="1585979" y="656468"/>
                </a:cubicBezTo>
                <a:cubicBezTo>
                  <a:pt x="1585979" y="656468"/>
                  <a:pt x="1585979" y="656468"/>
                  <a:pt x="1627580" y="656468"/>
                </a:cubicBezTo>
                <a:cubicBezTo>
                  <a:pt x="1643580" y="656468"/>
                  <a:pt x="1656380" y="672466"/>
                  <a:pt x="1653180" y="688463"/>
                </a:cubicBezTo>
                <a:cubicBezTo>
                  <a:pt x="1653180" y="688463"/>
                  <a:pt x="1653180" y="688463"/>
                  <a:pt x="1640380" y="758850"/>
                </a:cubicBezTo>
                <a:cubicBezTo>
                  <a:pt x="1637180" y="774847"/>
                  <a:pt x="1649980" y="787645"/>
                  <a:pt x="1665981" y="787645"/>
                </a:cubicBezTo>
                <a:cubicBezTo>
                  <a:pt x="1665981" y="787645"/>
                  <a:pt x="1665981" y="787645"/>
                  <a:pt x="1813183" y="787645"/>
                </a:cubicBezTo>
                <a:cubicBezTo>
                  <a:pt x="1832384" y="787645"/>
                  <a:pt x="1841984" y="803642"/>
                  <a:pt x="1838784" y="819639"/>
                </a:cubicBezTo>
                <a:cubicBezTo>
                  <a:pt x="1838784" y="819639"/>
                  <a:pt x="1838784" y="819639"/>
                  <a:pt x="1793983" y="1085191"/>
                </a:cubicBezTo>
                <a:cubicBezTo>
                  <a:pt x="1790783" y="1104388"/>
                  <a:pt x="1774783" y="1117185"/>
                  <a:pt x="1755582" y="1117185"/>
                </a:cubicBezTo>
                <a:cubicBezTo>
                  <a:pt x="1755582" y="1117185"/>
                  <a:pt x="1755582" y="1117185"/>
                  <a:pt x="1713981" y="1117185"/>
                </a:cubicBezTo>
                <a:cubicBezTo>
                  <a:pt x="1697981" y="1117185"/>
                  <a:pt x="1678781" y="1129983"/>
                  <a:pt x="1675581" y="1149180"/>
                </a:cubicBezTo>
                <a:cubicBezTo>
                  <a:pt x="1675581" y="1149180"/>
                  <a:pt x="1675581" y="1149180"/>
                  <a:pt x="1640380" y="1350743"/>
                </a:cubicBezTo>
                <a:cubicBezTo>
                  <a:pt x="1637180" y="1366740"/>
                  <a:pt x="1621180" y="1379538"/>
                  <a:pt x="1605179" y="1379538"/>
                </a:cubicBezTo>
                <a:cubicBezTo>
                  <a:pt x="1605179" y="1379538"/>
                  <a:pt x="1605179" y="1379538"/>
                  <a:pt x="1563578" y="1379538"/>
                </a:cubicBezTo>
                <a:cubicBezTo>
                  <a:pt x="1544378" y="1379538"/>
                  <a:pt x="1534778" y="1366740"/>
                  <a:pt x="1534778" y="1350743"/>
                </a:cubicBezTo>
                <a:cubicBezTo>
                  <a:pt x="1534778" y="1350743"/>
                  <a:pt x="1534778" y="1350743"/>
                  <a:pt x="1595579" y="1018003"/>
                </a:cubicBezTo>
                <a:cubicBezTo>
                  <a:pt x="1598779" y="998807"/>
                  <a:pt x="1601979" y="986009"/>
                  <a:pt x="1601979" y="986009"/>
                </a:cubicBezTo>
                <a:cubicBezTo>
                  <a:pt x="1601979" y="986009"/>
                  <a:pt x="1601979" y="973211"/>
                  <a:pt x="1605179" y="954015"/>
                </a:cubicBezTo>
                <a:cubicBezTo>
                  <a:pt x="1605179" y="954015"/>
                  <a:pt x="1605179" y="954015"/>
                  <a:pt x="1630780" y="819639"/>
                </a:cubicBezTo>
                <a:cubicBezTo>
                  <a:pt x="1633980" y="803642"/>
                  <a:pt x="1621180" y="787645"/>
                  <a:pt x="1605179" y="787645"/>
                </a:cubicBezTo>
                <a:cubicBezTo>
                  <a:pt x="1605179" y="787645"/>
                  <a:pt x="1605179" y="787645"/>
                  <a:pt x="1560378" y="787645"/>
                </a:cubicBezTo>
                <a:cubicBezTo>
                  <a:pt x="1544378" y="787645"/>
                  <a:pt x="1531578" y="774847"/>
                  <a:pt x="1534778" y="758850"/>
                </a:cubicBezTo>
                <a:cubicBezTo>
                  <a:pt x="1534778" y="758850"/>
                  <a:pt x="1534778" y="758850"/>
                  <a:pt x="1547578" y="688463"/>
                </a:cubicBezTo>
                <a:cubicBezTo>
                  <a:pt x="1550778" y="672466"/>
                  <a:pt x="1537978" y="656468"/>
                  <a:pt x="1521978" y="656468"/>
                </a:cubicBezTo>
                <a:cubicBezTo>
                  <a:pt x="1521978" y="656468"/>
                  <a:pt x="1521978" y="656468"/>
                  <a:pt x="1425976" y="656468"/>
                </a:cubicBezTo>
                <a:cubicBezTo>
                  <a:pt x="1409975" y="656468"/>
                  <a:pt x="1397175" y="643671"/>
                  <a:pt x="1400375" y="624474"/>
                </a:cubicBezTo>
                <a:cubicBezTo>
                  <a:pt x="1400375" y="624474"/>
                  <a:pt x="1400375" y="624474"/>
                  <a:pt x="1448376" y="358922"/>
                </a:cubicBezTo>
                <a:cubicBezTo>
                  <a:pt x="1451576" y="342925"/>
                  <a:pt x="1438776" y="326928"/>
                  <a:pt x="1422776" y="326928"/>
                </a:cubicBezTo>
                <a:cubicBezTo>
                  <a:pt x="1422776" y="326928"/>
                  <a:pt x="1422776" y="326928"/>
                  <a:pt x="1275573" y="326928"/>
                </a:cubicBezTo>
                <a:cubicBezTo>
                  <a:pt x="1256372" y="326928"/>
                  <a:pt x="1246772" y="314130"/>
                  <a:pt x="1246772" y="298133"/>
                </a:cubicBezTo>
                <a:cubicBezTo>
                  <a:pt x="1246772" y="298133"/>
                  <a:pt x="1246772" y="298133"/>
                  <a:pt x="1272373" y="160558"/>
                </a:cubicBezTo>
                <a:cubicBezTo>
                  <a:pt x="1275573" y="144561"/>
                  <a:pt x="1291573" y="131763"/>
                  <a:pt x="1310774" y="131763"/>
                </a:cubicBezTo>
                <a:close/>
                <a:moveTo>
                  <a:pt x="531096" y="63500"/>
                </a:moveTo>
                <a:cubicBezTo>
                  <a:pt x="994476" y="63500"/>
                  <a:pt x="994476" y="63500"/>
                  <a:pt x="994476" y="63500"/>
                </a:cubicBezTo>
                <a:cubicBezTo>
                  <a:pt x="1013650" y="63500"/>
                  <a:pt x="1023237" y="79511"/>
                  <a:pt x="1020042" y="95522"/>
                </a:cubicBezTo>
                <a:cubicBezTo>
                  <a:pt x="1020042" y="98724"/>
                  <a:pt x="1020042" y="98724"/>
                  <a:pt x="1020042" y="98724"/>
                </a:cubicBezTo>
                <a:cubicBezTo>
                  <a:pt x="1016846" y="114735"/>
                  <a:pt x="1029629" y="130747"/>
                  <a:pt x="1045607" y="130747"/>
                </a:cubicBezTo>
                <a:cubicBezTo>
                  <a:pt x="1192611" y="130747"/>
                  <a:pt x="1192611" y="130747"/>
                  <a:pt x="1192611" y="130747"/>
                </a:cubicBezTo>
                <a:cubicBezTo>
                  <a:pt x="1211785" y="130747"/>
                  <a:pt x="1221372" y="143555"/>
                  <a:pt x="1218176" y="159566"/>
                </a:cubicBezTo>
                <a:cubicBezTo>
                  <a:pt x="1195806" y="297262"/>
                  <a:pt x="1195806" y="297262"/>
                  <a:pt x="1195806" y="297262"/>
                </a:cubicBezTo>
                <a:cubicBezTo>
                  <a:pt x="1192611" y="313273"/>
                  <a:pt x="1176632" y="326082"/>
                  <a:pt x="1157458" y="326082"/>
                </a:cubicBezTo>
                <a:cubicBezTo>
                  <a:pt x="1010454" y="326082"/>
                  <a:pt x="1010454" y="326082"/>
                  <a:pt x="1010454" y="326082"/>
                </a:cubicBezTo>
                <a:cubicBezTo>
                  <a:pt x="994476" y="326082"/>
                  <a:pt x="978497" y="342093"/>
                  <a:pt x="975302" y="358104"/>
                </a:cubicBezTo>
                <a:cubicBezTo>
                  <a:pt x="962519" y="428553"/>
                  <a:pt x="962519" y="428553"/>
                  <a:pt x="962519" y="428553"/>
                </a:cubicBezTo>
                <a:cubicBezTo>
                  <a:pt x="959323" y="444564"/>
                  <a:pt x="943344" y="460575"/>
                  <a:pt x="924170" y="460575"/>
                </a:cubicBezTo>
                <a:cubicBezTo>
                  <a:pt x="831494" y="460575"/>
                  <a:pt x="831494" y="460575"/>
                  <a:pt x="831494" y="460575"/>
                </a:cubicBezTo>
                <a:cubicBezTo>
                  <a:pt x="812320" y="460575"/>
                  <a:pt x="796341" y="473384"/>
                  <a:pt x="793145" y="489395"/>
                </a:cubicBezTo>
                <a:cubicBezTo>
                  <a:pt x="770775" y="623888"/>
                  <a:pt x="770775" y="623888"/>
                  <a:pt x="770775" y="623888"/>
                </a:cubicBezTo>
                <a:cubicBezTo>
                  <a:pt x="767580" y="643101"/>
                  <a:pt x="751601" y="655910"/>
                  <a:pt x="738818" y="655910"/>
                </a:cubicBezTo>
                <a:cubicBezTo>
                  <a:pt x="722839" y="655910"/>
                  <a:pt x="710057" y="671921"/>
                  <a:pt x="706861" y="687932"/>
                </a:cubicBezTo>
                <a:cubicBezTo>
                  <a:pt x="694078" y="758381"/>
                  <a:pt x="694078" y="758381"/>
                  <a:pt x="694078" y="758381"/>
                </a:cubicBezTo>
                <a:cubicBezTo>
                  <a:pt x="690882" y="774392"/>
                  <a:pt x="678099" y="787201"/>
                  <a:pt x="662121" y="787201"/>
                </a:cubicBezTo>
                <a:cubicBezTo>
                  <a:pt x="649338" y="787201"/>
                  <a:pt x="639751" y="774392"/>
                  <a:pt x="642946" y="758381"/>
                </a:cubicBezTo>
                <a:cubicBezTo>
                  <a:pt x="642946" y="751976"/>
                  <a:pt x="642946" y="751976"/>
                  <a:pt x="642946" y="751976"/>
                </a:cubicBezTo>
                <a:cubicBezTo>
                  <a:pt x="646142" y="735965"/>
                  <a:pt x="633359" y="723156"/>
                  <a:pt x="617381" y="723156"/>
                </a:cubicBezTo>
                <a:cubicBezTo>
                  <a:pt x="575836" y="723156"/>
                  <a:pt x="575836" y="723156"/>
                  <a:pt x="575836" y="723156"/>
                </a:cubicBezTo>
                <a:cubicBezTo>
                  <a:pt x="556662" y="723156"/>
                  <a:pt x="540683" y="735965"/>
                  <a:pt x="537487" y="751976"/>
                </a:cubicBezTo>
                <a:cubicBezTo>
                  <a:pt x="537487" y="758381"/>
                  <a:pt x="537487" y="758381"/>
                  <a:pt x="537487" y="758381"/>
                </a:cubicBezTo>
                <a:cubicBezTo>
                  <a:pt x="534292" y="774392"/>
                  <a:pt x="518313" y="787201"/>
                  <a:pt x="505530" y="787201"/>
                </a:cubicBezTo>
                <a:cubicBezTo>
                  <a:pt x="489552" y="787201"/>
                  <a:pt x="479964" y="774392"/>
                  <a:pt x="483160" y="758381"/>
                </a:cubicBezTo>
                <a:cubicBezTo>
                  <a:pt x="495943" y="687932"/>
                  <a:pt x="495943" y="687932"/>
                  <a:pt x="495943" y="687932"/>
                </a:cubicBezTo>
                <a:cubicBezTo>
                  <a:pt x="499139" y="671921"/>
                  <a:pt x="486356" y="655910"/>
                  <a:pt x="470377" y="655910"/>
                </a:cubicBezTo>
                <a:cubicBezTo>
                  <a:pt x="428833" y="655910"/>
                  <a:pt x="428833" y="655910"/>
                  <a:pt x="428833" y="655910"/>
                </a:cubicBezTo>
                <a:cubicBezTo>
                  <a:pt x="409659" y="655910"/>
                  <a:pt x="393680" y="671921"/>
                  <a:pt x="390484" y="687932"/>
                </a:cubicBezTo>
                <a:cubicBezTo>
                  <a:pt x="345744" y="953716"/>
                  <a:pt x="345744" y="953716"/>
                  <a:pt x="345744" y="953716"/>
                </a:cubicBezTo>
                <a:cubicBezTo>
                  <a:pt x="342548" y="972929"/>
                  <a:pt x="323374" y="985738"/>
                  <a:pt x="307395" y="985738"/>
                </a:cubicBezTo>
                <a:cubicBezTo>
                  <a:pt x="265851" y="985738"/>
                  <a:pt x="265851" y="985738"/>
                  <a:pt x="265851" y="985738"/>
                </a:cubicBezTo>
                <a:cubicBezTo>
                  <a:pt x="246677" y="985738"/>
                  <a:pt x="230698" y="998547"/>
                  <a:pt x="227502" y="1017760"/>
                </a:cubicBezTo>
                <a:cubicBezTo>
                  <a:pt x="205132" y="1152253"/>
                  <a:pt x="205132" y="1152253"/>
                  <a:pt x="205132" y="1152253"/>
                </a:cubicBezTo>
                <a:cubicBezTo>
                  <a:pt x="201937" y="1168264"/>
                  <a:pt x="185958" y="1184275"/>
                  <a:pt x="166784" y="1184275"/>
                </a:cubicBezTo>
                <a:cubicBezTo>
                  <a:pt x="125239" y="1184275"/>
                  <a:pt x="125239" y="1184275"/>
                  <a:pt x="125239" y="1184275"/>
                </a:cubicBezTo>
                <a:cubicBezTo>
                  <a:pt x="109261" y="1184275"/>
                  <a:pt x="96478" y="1168264"/>
                  <a:pt x="99673" y="1152253"/>
                </a:cubicBezTo>
                <a:cubicBezTo>
                  <a:pt x="147609" y="886469"/>
                  <a:pt x="147609" y="886469"/>
                  <a:pt x="147609" y="886469"/>
                </a:cubicBezTo>
                <a:cubicBezTo>
                  <a:pt x="150805" y="867256"/>
                  <a:pt x="138022" y="854447"/>
                  <a:pt x="118848" y="854447"/>
                </a:cubicBezTo>
                <a:cubicBezTo>
                  <a:pt x="26172" y="854447"/>
                  <a:pt x="26172" y="854447"/>
                  <a:pt x="26172" y="854447"/>
                </a:cubicBezTo>
                <a:cubicBezTo>
                  <a:pt x="6997" y="854447"/>
                  <a:pt x="-2590" y="841638"/>
                  <a:pt x="606" y="822425"/>
                </a:cubicBezTo>
                <a:cubicBezTo>
                  <a:pt x="35759" y="620685"/>
                  <a:pt x="35759" y="620685"/>
                  <a:pt x="35759" y="620685"/>
                </a:cubicBezTo>
                <a:cubicBezTo>
                  <a:pt x="38955" y="604674"/>
                  <a:pt x="54933" y="591865"/>
                  <a:pt x="70912" y="591865"/>
                </a:cubicBezTo>
                <a:cubicBezTo>
                  <a:pt x="272242" y="591865"/>
                  <a:pt x="272242" y="591865"/>
                  <a:pt x="272242" y="591865"/>
                </a:cubicBezTo>
                <a:cubicBezTo>
                  <a:pt x="288221" y="591865"/>
                  <a:pt x="304200" y="575854"/>
                  <a:pt x="307395" y="559843"/>
                </a:cubicBezTo>
                <a:lnTo>
                  <a:pt x="310591" y="556641"/>
                </a:lnTo>
                <a:cubicBezTo>
                  <a:pt x="313787" y="537428"/>
                  <a:pt x="301004" y="524619"/>
                  <a:pt x="281830" y="524619"/>
                </a:cubicBezTo>
                <a:cubicBezTo>
                  <a:pt x="83695" y="524619"/>
                  <a:pt x="83695" y="524619"/>
                  <a:pt x="83695" y="524619"/>
                </a:cubicBezTo>
                <a:cubicBezTo>
                  <a:pt x="67716" y="524619"/>
                  <a:pt x="54933" y="511810"/>
                  <a:pt x="58129" y="492597"/>
                </a:cubicBezTo>
                <a:cubicBezTo>
                  <a:pt x="80499" y="358104"/>
                  <a:pt x="80499" y="358104"/>
                  <a:pt x="80499" y="358104"/>
                </a:cubicBezTo>
                <a:cubicBezTo>
                  <a:pt x="83695" y="342093"/>
                  <a:pt x="99673" y="326082"/>
                  <a:pt x="118848" y="326082"/>
                </a:cubicBezTo>
                <a:cubicBezTo>
                  <a:pt x="160392" y="326082"/>
                  <a:pt x="160392" y="326082"/>
                  <a:pt x="160392" y="326082"/>
                </a:cubicBezTo>
                <a:cubicBezTo>
                  <a:pt x="176371" y="326082"/>
                  <a:pt x="195545" y="313273"/>
                  <a:pt x="198741" y="297262"/>
                </a:cubicBezTo>
                <a:cubicBezTo>
                  <a:pt x="221111" y="159566"/>
                  <a:pt x="221111" y="159566"/>
                  <a:pt x="221111" y="159566"/>
                </a:cubicBezTo>
                <a:cubicBezTo>
                  <a:pt x="224307" y="143555"/>
                  <a:pt x="240285" y="130747"/>
                  <a:pt x="259460" y="130747"/>
                </a:cubicBezTo>
                <a:cubicBezTo>
                  <a:pt x="457594" y="130747"/>
                  <a:pt x="457594" y="130747"/>
                  <a:pt x="457594" y="130747"/>
                </a:cubicBezTo>
                <a:cubicBezTo>
                  <a:pt x="476769" y="130747"/>
                  <a:pt x="492747" y="114735"/>
                  <a:pt x="495943" y="98724"/>
                </a:cubicBezTo>
                <a:cubicBezTo>
                  <a:pt x="495943" y="95522"/>
                  <a:pt x="495943" y="95522"/>
                  <a:pt x="495943" y="95522"/>
                </a:cubicBezTo>
                <a:cubicBezTo>
                  <a:pt x="499139" y="79511"/>
                  <a:pt x="515117" y="63500"/>
                  <a:pt x="531096" y="63500"/>
                </a:cubicBezTo>
                <a:close/>
                <a:moveTo>
                  <a:pt x="1701072" y="0"/>
                </a:moveTo>
                <a:lnTo>
                  <a:pt x="2110182" y="0"/>
                </a:lnTo>
                <a:cubicBezTo>
                  <a:pt x="2129359" y="0"/>
                  <a:pt x="2138947" y="12824"/>
                  <a:pt x="2135751" y="28855"/>
                </a:cubicBezTo>
                <a:cubicBezTo>
                  <a:pt x="2135751" y="28855"/>
                  <a:pt x="2135751" y="28855"/>
                  <a:pt x="2113378" y="166719"/>
                </a:cubicBezTo>
                <a:cubicBezTo>
                  <a:pt x="2110182" y="182749"/>
                  <a:pt x="2094201" y="195574"/>
                  <a:pt x="2075024" y="195574"/>
                </a:cubicBezTo>
                <a:cubicBezTo>
                  <a:pt x="2075024" y="195574"/>
                  <a:pt x="2075024" y="195574"/>
                  <a:pt x="2033474" y="195574"/>
                </a:cubicBezTo>
                <a:cubicBezTo>
                  <a:pt x="2017493" y="195574"/>
                  <a:pt x="1998316" y="211604"/>
                  <a:pt x="1998316" y="227635"/>
                </a:cubicBezTo>
                <a:cubicBezTo>
                  <a:pt x="1998316" y="227635"/>
                  <a:pt x="1998316" y="227635"/>
                  <a:pt x="1985531" y="298170"/>
                </a:cubicBezTo>
                <a:cubicBezTo>
                  <a:pt x="1982335" y="314201"/>
                  <a:pt x="1966354" y="327025"/>
                  <a:pt x="1947177" y="327025"/>
                </a:cubicBezTo>
                <a:cubicBezTo>
                  <a:pt x="1947177" y="327025"/>
                  <a:pt x="1947177" y="327025"/>
                  <a:pt x="1905627" y="327025"/>
                </a:cubicBezTo>
                <a:cubicBezTo>
                  <a:pt x="1889646" y="327025"/>
                  <a:pt x="1876862" y="314201"/>
                  <a:pt x="1880058" y="298170"/>
                </a:cubicBezTo>
                <a:cubicBezTo>
                  <a:pt x="1880058" y="298170"/>
                  <a:pt x="1880058" y="298170"/>
                  <a:pt x="1915216" y="96184"/>
                </a:cubicBezTo>
                <a:cubicBezTo>
                  <a:pt x="1918412" y="80153"/>
                  <a:pt x="1905627" y="64123"/>
                  <a:pt x="1889646" y="64123"/>
                </a:cubicBezTo>
                <a:cubicBezTo>
                  <a:pt x="1889646" y="64123"/>
                  <a:pt x="1889646" y="64123"/>
                  <a:pt x="1688288" y="64123"/>
                </a:cubicBezTo>
                <a:cubicBezTo>
                  <a:pt x="1672307" y="64123"/>
                  <a:pt x="1659522" y="51298"/>
                  <a:pt x="1662718" y="32061"/>
                </a:cubicBezTo>
                <a:cubicBezTo>
                  <a:pt x="1662718" y="32061"/>
                  <a:pt x="1662718" y="32061"/>
                  <a:pt x="1662718" y="28855"/>
                </a:cubicBezTo>
                <a:cubicBezTo>
                  <a:pt x="1665915" y="12824"/>
                  <a:pt x="1681895" y="0"/>
                  <a:pt x="17010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" name="楕円 4"/>
          <p:cNvSpPr/>
          <p:nvPr/>
        </p:nvSpPr>
        <p:spPr bwMode="auto">
          <a:xfrm>
            <a:off x="158730" y="3015394"/>
            <a:ext cx="3912381" cy="2701753"/>
          </a:xfrm>
          <a:prstGeom prst="ellipse">
            <a:avLst/>
          </a:prstGeom>
          <a:solidFill>
            <a:schemeClr val="accent6">
              <a:lumMod val="10000"/>
              <a:lumOff val="90000"/>
              <a:alpha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Ansible</a:t>
            </a:r>
            <a:r>
              <a:rPr kumimoji="1" lang="en-US" altLang="ja-JP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-galaxy</a:t>
            </a:r>
            <a:endParaRPr kumimoji="1" lang="ja-JP" altLang="en-US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1" name="フローチャート: 複数書類 10"/>
          <p:cNvSpPr/>
          <p:nvPr/>
        </p:nvSpPr>
        <p:spPr bwMode="auto">
          <a:xfrm>
            <a:off x="3655404" y="2934944"/>
            <a:ext cx="864120" cy="504070"/>
          </a:xfrm>
          <a:prstGeom prst="flowChartMultidocument">
            <a:avLst/>
          </a:prstGeom>
          <a:solidFill>
            <a:srgbClr val="FFFF00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Roles</a:t>
            </a:r>
            <a:endParaRPr kumimoji="1" lang="ja-JP" altLang="en-US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gray">
          <a:xfrm>
            <a:off x="5142296" y="3285902"/>
            <a:ext cx="3707793" cy="2204830"/>
          </a:xfrm>
          <a:prstGeom prst="rect">
            <a:avLst/>
          </a:prstGeom>
          <a:solidFill>
            <a:schemeClr val="accent6"/>
          </a:solidFill>
          <a:ln w="152400" cmpd="dbl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 bwMode="gray">
          <a:xfrm>
            <a:off x="8242615" y="3361191"/>
            <a:ext cx="607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</a:rPr>
              <a:t>ITA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5" name="円柱 14"/>
          <p:cNvSpPr/>
          <p:nvPr/>
        </p:nvSpPr>
        <p:spPr bwMode="auto">
          <a:xfrm>
            <a:off x="5549003" y="3558838"/>
            <a:ext cx="1296180" cy="1801614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7207640" y="4081251"/>
            <a:ext cx="1260271" cy="75678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err="1" smtClean="0">
                <a:solidFill>
                  <a:schemeClr val="accent6"/>
                </a:solidFill>
              </a:rPr>
              <a:t>Ansible</a:t>
            </a:r>
            <a:r>
              <a:rPr lang="en-US" altLang="ja-JP" sz="1400" b="1" dirty="0" smtClean="0">
                <a:solidFill>
                  <a:schemeClr val="accent6"/>
                </a:solidFill>
              </a:rPr>
              <a:t>-</a:t>
            </a:r>
            <a:br>
              <a:rPr lang="en-US" altLang="ja-JP" sz="1400" b="1" dirty="0" smtClean="0">
                <a:solidFill>
                  <a:schemeClr val="accent6"/>
                </a:solidFill>
              </a:rPr>
            </a:br>
            <a:r>
              <a:rPr lang="en-US" altLang="ja-JP" sz="1400" b="1" dirty="0" err="1" smtClean="0">
                <a:solidFill>
                  <a:schemeClr val="accent6"/>
                </a:solidFill>
              </a:rPr>
              <a:t>LegacyRole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cxnSp>
        <p:nvCxnSpPr>
          <p:cNvPr id="17" name="カギ線コネクタ 122"/>
          <p:cNvCxnSpPr/>
          <p:nvPr/>
        </p:nvCxnSpPr>
        <p:spPr bwMode="auto">
          <a:xfrm>
            <a:off x="6703570" y="4496332"/>
            <a:ext cx="504070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23" name="フローチャート: 複数書類 22"/>
          <p:cNvSpPr/>
          <p:nvPr/>
        </p:nvSpPr>
        <p:spPr bwMode="auto">
          <a:xfrm>
            <a:off x="5754316" y="4282867"/>
            <a:ext cx="864120" cy="504070"/>
          </a:xfrm>
          <a:prstGeom prst="flowChartMultidocument">
            <a:avLst/>
          </a:prstGeom>
          <a:solidFill>
            <a:srgbClr val="FFFF00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Roles</a:t>
            </a:r>
            <a:endParaRPr kumimoji="1" lang="ja-JP" altLang="en-US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31" name="下カーブ矢印 30"/>
          <p:cNvSpPr/>
          <p:nvPr/>
        </p:nvSpPr>
        <p:spPr bwMode="auto">
          <a:xfrm>
            <a:off x="2427378" y="2648642"/>
            <a:ext cx="3312460" cy="724029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721708" y="3585174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CMDB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2" name="楕円 31"/>
          <p:cNvSpPr/>
          <p:nvPr/>
        </p:nvSpPr>
        <p:spPr bwMode="auto">
          <a:xfrm>
            <a:off x="2931449" y="4007918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楕円 35"/>
          <p:cNvSpPr/>
          <p:nvPr/>
        </p:nvSpPr>
        <p:spPr bwMode="auto">
          <a:xfrm>
            <a:off x="2841509" y="4928392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7" name="楕円 36"/>
          <p:cNvSpPr/>
          <p:nvPr/>
        </p:nvSpPr>
        <p:spPr bwMode="auto">
          <a:xfrm>
            <a:off x="2047975" y="3695942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8" name="楕円 37"/>
          <p:cNvSpPr/>
          <p:nvPr/>
        </p:nvSpPr>
        <p:spPr bwMode="auto">
          <a:xfrm>
            <a:off x="987179" y="3918501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楕円 38"/>
          <p:cNvSpPr/>
          <p:nvPr/>
        </p:nvSpPr>
        <p:spPr bwMode="auto">
          <a:xfrm>
            <a:off x="1626304" y="4882330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楕円 39"/>
          <p:cNvSpPr/>
          <p:nvPr/>
        </p:nvSpPr>
        <p:spPr bwMode="auto">
          <a:xfrm>
            <a:off x="771149" y="4491245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1" name="楕円 40"/>
          <p:cNvSpPr/>
          <p:nvPr/>
        </p:nvSpPr>
        <p:spPr bwMode="auto">
          <a:xfrm>
            <a:off x="1422766" y="3659937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2" name="楕円 41"/>
          <p:cNvSpPr/>
          <p:nvPr/>
        </p:nvSpPr>
        <p:spPr bwMode="auto">
          <a:xfrm>
            <a:off x="1426553" y="4043923"/>
            <a:ext cx="72010" cy="720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30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/>
              <a:t>モード</a:t>
            </a:r>
            <a:endParaRPr kumimoji="1" lang="ja-JP" altLang="en-US" dirty="0"/>
          </a:p>
        </p:txBody>
      </p:sp>
      <p:sp>
        <p:nvSpPr>
          <p:cNvPr id="51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err="1" smtClean="0"/>
              <a:t>Exastro</a:t>
            </a:r>
            <a:r>
              <a:rPr lang="en-US" altLang="ja-JP" sz="1800" kern="0" dirty="0" smtClean="0"/>
              <a:t> ITA</a:t>
            </a:r>
            <a:r>
              <a:rPr lang="ja-JP" altLang="en-US" sz="1800" kern="0" dirty="0" smtClean="0"/>
              <a:t>における作業実行単位である「</a:t>
            </a:r>
            <a:r>
              <a:rPr lang="en-US" altLang="ja-JP" sz="1800" kern="0" dirty="0" smtClean="0"/>
              <a:t>Movement</a:t>
            </a:r>
            <a:r>
              <a:rPr lang="ja-JP" altLang="en-US" sz="1800" kern="0" dirty="0" smtClean="0"/>
              <a:t>」とロールパッケージ内の</a:t>
            </a:r>
            <a:r>
              <a:rPr lang="en-US" altLang="ja-JP" sz="1800" kern="0" dirty="0" smtClean="0"/>
              <a:t>role</a:t>
            </a:r>
            <a:r>
              <a:rPr lang="ja-JP" altLang="en-US" sz="1800" kern="0" dirty="0" smtClean="0"/>
              <a:t>を紐付</a:t>
            </a:r>
            <a:r>
              <a:rPr lang="ja-JP" altLang="en-US" sz="1800" kern="0" dirty="0"/>
              <a:t>け</a:t>
            </a:r>
            <a:r>
              <a:rPr lang="ja-JP" altLang="en-US" sz="1800" kern="0" dirty="0" smtClean="0"/>
              <a:t>ます。</a:t>
            </a:r>
          </a:p>
        </p:txBody>
      </p:sp>
      <p:sp>
        <p:nvSpPr>
          <p:cNvPr id="52" name="角丸四角形 51"/>
          <p:cNvSpPr/>
          <p:nvPr/>
        </p:nvSpPr>
        <p:spPr bwMode="auto">
          <a:xfrm>
            <a:off x="179388" y="2657049"/>
            <a:ext cx="4608636" cy="2180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3" name="フローチャート : 書類 51"/>
          <p:cNvSpPr/>
          <p:nvPr/>
        </p:nvSpPr>
        <p:spPr bwMode="auto">
          <a:xfrm>
            <a:off x="1551271" y="2995234"/>
            <a:ext cx="3164745" cy="1725233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j-ea"/>
              </a:rPr>
              <a:t>直接実行する</a:t>
            </a:r>
            <a:r>
              <a:rPr lang="en-US" altLang="ja-JP" sz="1400" b="1" dirty="0">
                <a:latin typeface="+mj-ea"/>
              </a:rPr>
              <a:t>Playbook</a:t>
            </a:r>
            <a:endParaRPr lang="en-US" altLang="ja-JP" sz="7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roles: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0001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0004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0002</a:t>
            </a:r>
          </a:p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91457" y="4893507"/>
            <a:ext cx="1559492" cy="1469192"/>
            <a:chOff x="180000" y="4893507"/>
            <a:chExt cx="1832027" cy="1469192"/>
          </a:xfrm>
        </p:grpSpPr>
        <p:sp>
          <p:nvSpPr>
            <p:cNvPr id="48" name="角丸四角形 47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0001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4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469900" y="1700808"/>
            <a:ext cx="1403030" cy="1175700"/>
            <a:chOff x="2460246" y="2911472"/>
            <a:chExt cx="1403030" cy="1175700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2460246" y="2911472"/>
              <a:ext cx="1403030" cy="1175700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200" b="1" dirty="0" smtClean="0">
                  <a:latin typeface="+mj-ea"/>
                  <a:ea typeface="+mj-ea"/>
                </a:rPr>
                <a:t>Movement</a:t>
              </a:r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3017276" y="3319322"/>
              <a:ext cx="288000" cy="36000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b="1" dirty="0" smtClean="0"/>
                <a:t>R</a:t>
              </a:r>
            </a:p>
          </p:txBody>
        </p:sp>
      </p:grpSp>
      <p:cxnSp>
        <p:nvCxnSpPr>
          <p:cNvPr id="63" name="直線コネクタ 103"/>
          <p:cNvCxnSpPr>
            <a:stCxn id="61" idx="3"/>
            <a:endCxn id="53" idx="0"/>
          </p:cNvCxnSpPr>
          <p:nvPr/>
        </p:nvCxnSpPr>
        <p:spPr bwMode="auto">
          <a:xfrm>
            <a:off x="1872930" y="2288658"/>
            <a:ext cx="1260714" cy="70657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四角形吹き出し 65"/>
          <p:cNvSpPr/>
          <p:nvPr/>
        </p:nvSpPr>
        <p:spPr bwMode="auto">
          <a:xfrm>
            <a:off x="5076056" y="3504662"/>
            <a:ext cx="2520364" cy="644460"/>
          </a:xfrm>
          <a:prstGeom prst="wedgeRectCallout">
            <a:avLst>
              <a:gd name="adj1" fmla="val -75849"/>
              <a:gd name="adj2" fmla="val 17315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複数の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から使用する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を選択することが可能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2564394" y="1988841"/>
            <a:ext cx="2151622" cy="790388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100" b="1" dirty="0" smtClean="0">
                <a:latin typeface="+mj-ea"/>
                <a:ea typeface="+mj-ea"/>
              </a:rPr>
              <a:t>ロールパッケージファイル</a:t>
            </a:r>
            <a:endParaRPr kumimoji="1" lang="en-US" altLang="ja-JP" sz="1100" b="1" dirty="0" smtClean="0">
              <a:latin typeface="+mj-ea"/>
              <a:ea typeface="+mj-ea"/>
            </a:endParaRPr>
          </a:p>
          <a:p>
            <a:pPr algn="ctr"/>
            <a:endParaRPr lang="en-US" altLang="ja-JP" sz="700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Role.zip</a:t>
            </a:r>
          </a:p>
        </p:txBody>
      </p:sp>
      <p:sp>
        <p:nvSpPr>
          <p:cNvPr id="69" name="四角形吹き出し 68"/>
          <p:cNvSpPr/>
          <p:nvPr/>
        </p:nvSpPr>
        <p:spPr bwMode="auto">
          <a:xfrm>
            <a:off x="5076056" y="1820518"/>
            <a:ext cx="1800264" cy="1174715"/>
          </a:xfrm>
          <a:prstGeom prst="wedgeRectCallout">
            <a:avLst>
              <a:gd name="adj1" fmla="val -86037"/>
              <a:gd name="adj2" fmla="val 4274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j-ea"/>
              </a:rPr>
              <a:t>Role0001</a:t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・</a:t>
            </a:r>
            <a:endParaRPr lang="en-US" altLang="ja-JP" sz="1400" b="1" dirty="0">
              <a:latin typeface="+mj-ea"/>
            </a:endParaRPr>
          </a:p>
          <a:p>
            <a:r>
              <a:rPr lang="en-US" altLang="ja-JP" sz="1400" b="1" dirty="0" smtClean="0">
                <a:latin typeface="+mj-ea"/>
              </a:rPr>
              <a:t>Role0005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1703960" y="4893507"/>
            <a:ext cx="1559492" cy="1469192"/>
            <a:chOff x="180000" y="4893507"/>
            <a:chExt cx="1832027" cy="1469192"/>
          </a:xfrm>
        </p:grpSpPr>
        <p:sp>
          <p:nvSpPr>
            <p:cNvPr id="79" name="角丸四角形 7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0002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3316463" y="4893507"/>
            <a:ext cx="1559492" cy="1469192"/>
            <a:chOff x="180000" y="4893507"/>
            <a:chExt cx="1832027" cy="1469192"/>
          </a:xfrm>
        </p:grpSpPr>
        <p:sp>
          <p:nvSpPr>
            <p:cNvPr id="82" name="角丸四角形 81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0003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3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4928966" y="4882994"/>
            <a:ext cx="1559492" cy="1469192"/>
            <a:chOff x="180000" y="4893507"/>
            <a:chExt cx="1832027" cy="1469192"/>
          </a:xfrm>
        </p:grpSpPr>
        <p:sp>
          <p:nvSpPr>
            <p:cNvPr id="85" name="角丸四角形 84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0004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6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6582762" y="4875491"/>
            <a:ext cx="1559492" cy="1469192"/>
            <a:chOff x="180000" y="4893507"/>
            <a:chExt cx="1832027" cy="1469192"/>
          </a:xfrm>
        </p:grpSpPr>
        <p:sp>
          <p:nvSpPr>
            <p:cNvPr id="89" name="角丸四角形 8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0005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9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57" name="直線コネクタ 56"/>
          <p:cNvCxnSpPr>
            <a:stCxn id="53" idx="2"/>
            <a:endCxn id="54" idx="0"/>
          </p:cNvCxnSpPr>
          <p:nvPr/>
        </p:nvCxnSpPr>
        <p:spPr bwMode="auto">
          <a:xfrm flipH="1">
            <a:off x="842121" y="4606410"/>
            <a:ext cx="2291523" cy="64021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3" idx="2"/>
            <a:endCxn id="80" idx="0"/>
          </p:cNvCxnSpPr>
          <p:nvPr/>
        </p:nvCxnSpPr>
        <p:spPr bwMode="auto">
          <a:xfrm flipH="1">
            <a:off x="2454624" y="4606410"/>
            <a:ext cx="679020" cy="64021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3" idx="2"/>
            <a:endCxn id="86" idx="0"/>
          </p:cNvCxnSpPr>
          <p:nvPr/>
        </p:nvCxnSpPr>
        <p:spPr bwMode="auto">
          <a:xfrm>
            <a:off x="3133644" y="4606410"/>
            <a:ext cx="2545986" cy="62970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テキスト ボックス 98"/>
          <p:cNvSpPr txBox="1"/>
          <p:nvPr/>
        </p:nvSpPr>
        <p:spPr>
          <a:xfrm>
            <a:off x="996500" y="484430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749968" y="4838393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5910897" y="484430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/>
              <a:t>モード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ITA</a:t>
            </a:r>
            <a:r>
              <a:rPr lang="ja-JP" altLang="en-US" sz="1600" kern="0" dirty="0"/>
              <a:t>を</a:t>
            </a:r>
            <a:r>
              <a:rPr lang="ja-JP" altLang="en-US" sz="1600" kern="0" dirty="0">
                <a:solidFill>
                  <a:srgbClr val="FF0000"/>
                </a:solidFill>
              </a:rPr>
              <a:t>使用する際に意識する必要</a:t>
            </a:r>
            <a:r>
              <a:rPr lang="ja-JP" altLang="en-US" sz="1600" kern="0" dirty="0" smtClean="0">
                <a:solidFill>
                  <a:srgbClr val="FF0000"/>
                </a:solidFill>
              </a:rPr>
              <a:t>はありません</a:t>
            </a:r>
            <a:r>
              <a:rPr lang="ja-JP" altLang="en-US" sz="1600" kern="0" dirty="0"/>
              <a:t>が、背景ではどのように動作をしているかを補足として記載します。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9513" y="1755059"/>
            <a:ext cx="3134213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作業実行ディレクトリ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site.yml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host_b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─roles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①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defaults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│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tasks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template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xxxx.yml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②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・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6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419872" y="3717032"/>
            <a:ext cx="5616624" cy="273630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 smtClean="0"/>
              <a:t>hosts	</a:t>
            </a:r>
            <a:r>
              <a:rPr lang="ja-JP" altLang="en-US" sz="1400" dirty="0" smtClean="0"/>
              <a:t>：</a:t>
            </a:r>
            <a:r>
              <a:rPr lang="ja-JP" altLang="en-US" sz="1200" dirty="0" smtClean="0"/>
              <a:t>今回操作対象とするホスト一覧</a:t>
            </a:r>
            <a:r>
              <a:rPr lang="en-US" altLang="ja-JP" sz="1200" dirty="0" smtClean="0"/>
              <a:t>(ITA</a:t>
            </a:r>
            <a:r>
              <a:rPr lang="ja-JP" altLang="en-US" sz="1200" dirty="0" smtClean="0"/>
              <a:t>作成</a:t>
            </a:r>
            <a:r>
              <a:rPr lang="en-US" altLang="ja-JP" sz="1200" dirty="0" smtClean="0"/>
              <a:t>)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 err="1" smtClean="0"/>
              <a:t>site.yml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：</a:t>
            </a:r>
            <a:r>
              <a:rPr lang="ja-JP" altLang="en-US" sz="1200" dirty="0" smtClean="0"/>
              <a:t>直接実行する</a:t>
            </a:r>
            <a:r>
              <a:rPr lang="en-US" altLang="ja-JP" sz="1200" dirty="0" smtClean="0"/>
              <a:t>Playbook</a:t>
            </a:r>
            <a:r>
              <a:rPr lang="en-US" altLang="ja-JP" sz="1400" dirty="0" smtClean="0"/>
              <a:t> </a:t>
            </a:r>
            <a:r>
              <a:rPr lang="en-US" altLang="ja-JP" sz="1400" dirty="0" smtClean="0"/>
              <a:t>(ITA</a:t>
            </a:r>
            <a:r>
              <a:rPr lang="ja-JP" altLang="en-US" sz="1400" dirty="0" smtClean="0"/>
              <a:t>作成</a:t>
            </a:r>
            <a:r>
              <a:rPr lang="en-US" altLang="ja-JP" sz="1400" dirty="0"/>
              <a:t>)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 err="1" smtClean="0"/>
              <a:t>host_vars</a:t>
            </a:r>
            <a:r>
              <a:rPr lang="ja-JP" altLang="en-US" sz="1400" dirty="0" smtClean="0"/>
              <a:t>：</a:t>
            </a:r>
            <a:r>
              <a:rPr lang="ja-JP" altLang="en-US" sz="1200" dirty="0" smtClean="0"/>
              <a:t>ホストごとに異なる変数を定義した</a:t>
            </a:r>
            <a:r>
              <a:rPr lang="en-US" altLang="ja-JP" sz="1200" dirty="0" smtClean="0"/>
              <a:t>Playbook</a:t>
            </a:r>
            <a:r>
              <a:rPr lang="ja-JP" altLang="en-US" sz="1200" dirty="0" smtClean="0"/>
              <a:t>を格納</a:t>
            </a:r>
            <a:r>
              <a:rPr lang="en-US" altLang="ja-JP" sz="1200" dirty="0" smtClean="0"/>
              <a:t>(ITA</a:t>
            </a:r>
            <a:r>
              <a:rPr lang="ja-JP" altLang="en-US" sz="1200" dirty="0" smtClean="0"/>
              <a:t>作成</a:t>
            </a:r>
            <a:r>
              <a:rPr lang="en-US" altLang="ja-JP" sz="1200" dirty="0"/>
              <a:t>)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400" dirty="0" smtClean="0"/>
              <a:t>roles	</a:t>
            </a:r>
            <a:r>
              <a:rPr lang="ja-JP" altLang="en-US" sz="1400" dirty="0" smtClean="0"/>
              <a:t>：</a:t>
            </a:r>
            <a:r>
              <a:rPr lang="en-US" altLang="ja-JP" sz="1200" dirty="0" smtClean="0"/>
              <a:t>playbook</a:t>
            </a:r>
            <a:r>
              <a:rPr lang="ja-JP" altLang="en-US" sz="1200" dirty="0" smtClean="0"/>
              <a:t>を実行する</a:t>
            </a:r>
            <a:r>
              <a:rPr lang="en-US" altLang="ja-JP" sz="1200" dirty="0" smtClean="0"/>
              <a:t>role</a:t>
            </a:r>
            <a:r>
              <a:rPr lang="ja-JP" altLang="en-US" sz="1200" dirty="0" smtClean="0"/>
              <a:t>名ごとに格納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⇒</a:t>
            </a:r>
            <a:r>
              <a:rPr lang="en-US" altLang="ja-JP" sz="1200" dirty="0" smtClean="0"/>
              <a:t>role</a:t>
            </a:r>
            <a:r>
              <a:rPr lang="ja-JP" altLang="en-US" sz="1200" dirty="0" smtClean="0"/>
              <a:t>配下の各ファイル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1400" dirty="0" smtClean="0"/>
              <a:t>　・</a:t>
            </a:r>
            <a:r>
              <a:rPr lang="en-US" altLang="ja-JP" sz="1400" dirty="0" smtClean="0"/>
              <a:t>defaults</a:t>
            </a:r>
            <a:r>
              <a:rPr lang="ja-JP" altLang="en-US" sz="1400" dirty="0"/>
              <a:t> </a:t>
            </a:r>
            <a:r>
              <a:rPr lang="ja-JP" altLang="en-US" sz="1400" dirty="0" smtClean="0"/>
              <a:t>   ：</a:t>
            </a:r>
            <a:r>
              <a:rPr lang="en-US" altLang="ja-JP" sz="1200" dirty="0" smtClean="0"/>
              <a:t>playbook</a:t>
            </a:r>
            <a:r>
              <a:rPr lang="ja-JP" altLang="en-US" sz="1200" dirty="0" smtClean="0"/>
              <a:t>内の可変部に与えるパラメータを記載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1400" dirty="0"/>
              <a:t>　</a:t>
            </a:r>
            <a:r>
              <a:rPr lang="ja-JP" altLang="en-US" sz="1400" dirty="0" smtClean="0"/>
              <a:t>・</a:t>
            </a:r>
            <a:r>
              <a:rPr lang="en-US" altLang="ja-JP" sz="1400" dirty="0" smtClean="0"/>
              <a:t>tasks        </a:t>
            </a:r>
            <a:r>
              <a:rPr lang="ja-JP" altLang="en-US" sz="1400" dirty="0" smtClean="0"/>
              <a:t>：</a:t>
            </a:r>
            <a:r>
              <a:rPr lang="ja-JP" altLang="en-US" sz="1200" dirty="0" smtClean="0"/>
              <a:t>実行</a:t>
            </a:r>
            <a:r>
              <a:rPr lang="en-US" altLang="ja-JP" sz="1200" dirty="0" smtClean="0"/>
              <a:t>playbook</a:t>
            </a:r>
          </a:p>
          <a:p>
            <a:pPr marL="0" indent="0">
              <a:buNone/>
            </a:pPr>
            <a:r>
              <a:rPr lang="ja-JP" altLang="en-US" sz="1400" dirty="0"/>
              <a:t>　</a:t>
            </a:r>
            <a:r>
              <a:rPr lang="ja-JP" altLang="en-US" sz="1400" dirty="0" smtClean="0"/>
              <a:t>・</a:t>
            </a:r>
            <a:r>
              <a:rPr lang="en-US" altLang="ja-JP" sz="1400" dirty="0" smtClean="0"/>
              <a:t>template   </a:t>
            </a:r>
            <a:r>
              <a:rPr lang="ja-JP" altLang="en-US" sz="1400" dirty="0" smtClean="0"/>
              <a:t>：</a:t>
            </a:r>
            <a:r>
              <a:rPr lang="ja-JP" altLang="en-US" sz="1200" dirty="0" smtClean="0"/>
              <a:t>実行</a:t>
            </a:r>
            <a:r>
              <a:rPr lang="en-US" altLang="ja-JP" sz="1200" dirty="0" smtClean="0"/>
              <a:t>playbook</a:t>
            </a:r>
            <a:r>
              <a:rPr lang="ja-JP" altLang="en-US" sz="1200" dirty="0" smtClean="0"/>
              <a:t>内で使用するテキストファイル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 smtClean="0"/>
              <a:t>※</a:t>
            </a:r>
            <a:r>
              <a:rPr lang="ja-JP" altLang="en-US" sz="1400" dirty="0" smtClean="0"/>
              <a:t>左図ディレクトリ構成はあくまで一例</a:t>
            </a:r>
            <a:endParaRPr lang="en-US" altLang="ja-JP" sz="1400" dirty="0" smtClean="0"/>
          </a:p>
        </p:txBody>
      </p:sp>
      <p:sp>
        <p:nvSpPr>
          <p:cNvPr id="7" name="四角形吹き出し 6"/>
          <p:cNvSpPr/>
          <p:nvPr/>
        </p:nvSpPr>
        <p:spPr bwMode="auto">
          <a:xfrm>
            <a:off x="3491880" y="1772816"/>
            <a:ext cx="5472608" cy="697821"/>
          </a:xfrm>
          <a:prstGeom prst="wedgeRectCallout">
            <a:avLst>
              <a:gd name="adj1" fmla="val -80064"/>
              <a:gd name="adj2" fmla="val 7249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ロールパッケージファイルは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roles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フォルダのあるディレクトリを</a:t>
            </a:r>
            <a:endParaRPr lang="en-US" altLang="ja-JP" sz="1400" b="1" dirty="0" smtClean="0">
              <a:solidFill>
                <a:schemeClr val="bg1"/>
              </a:solidFill>
              <a:latin typeface="+mj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圧縮して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zip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ファイルにすること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3491880" y="2731179"/>
            <a:ext cx="5472608" cy="697821"/>
          </a:xfrm>
          <a:prstGeom prst="wedgeRectCallout">
            <a:avLst>
              <a:gd name="adj1" fmla="val -82467"/>
              <a:gd name="adj2" fmla="val 7719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実行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ディレクトリ名がそのまま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site.yml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(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直接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実行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する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playbook)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に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記載される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 bwMode="gray">
          <a:xfrm>
            <a:off x="539552" y="2204863"/>
            <a:ext cx="1296144" cy="129614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97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/>
              <a:t>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7600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/>
              <a:t>メニュー機能</a:t>
            </a:r>
            <a:r>
              <a:rPr lang="ja-JP" altLang="en-US" b="1" dirty="0" smtClean="0"/>
              <a:t>説明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700" dirty="0" smtClean="0"/>
              <a:t>(</a:t>
            </a:r>
            <a:r>
              <a:rPr lang="en-US" altLang="ja-JP" sz="1700" dirty="0" err="1"/>
              <a:t>Ansible</a:t>
            </a:r>
            <a:r>
              <a:rPr lang="en-US" altLang="ja-JP" sz="1700" dirty="0"/>
              <a:t>-Legacy</a:t>
            </a:r>
            <a:r>
              <a:rPr lang="ja-JP" altLang="en-US" sz="1700" dirty="0" smtClean="0"/>
              <a:t>モードとの相違点を説明します</a:t>
            </a:r>
            <a:r>
              <a:rPr lang="en-US" altLang="ja-JP" sz="1700" dirty="0" smtClean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gray">
          <a:xfrm>
            <a:off x="2699739" y="1340710"/>
            <a:ext cx="6263773" cy="4968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800" b="1" kern="0" dirty="0" smtClean="0"/>
              <a:t>ロールパッケージ管理</a:t>
            </a:r>
            <a:r>
              <a:rPr lang="en-US" altLang="ja-JP" sz="1800" b="1" kern="0" dirty="0" smtClean="0"/>
              <a:t/>
            </a:r>
            <a:br>
              <a:rPr lang="en-US" altLang="ja-JP" sz="1800" b="1" kern="0" dirty="0" smtClean="0"/>
            </a:br>
            <a:r>
              <a:rPr lang="ja-JP" altLang="en-US" sz="1800" b="1" kern="0" dirty="0" smtClean="0"/>
              <a:t>　</a:t>
            </a:r>
            <a:r>
              <a:rPr lang="ja-JP" altLang="en-US" sz="1600" kern="0" dirty="0" smtClean="0"/>
              <a:t>作成したロールパッケージファイルの管理が可能です。</a:t>
            </a:r>
            <a:endParaRPr lang="en-US" altLang="ja-JP" sz="14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b="1" kern="0" dirty="0" smtClean="0"/>
              <a:t>多段変数最大繰返数管理</a:t>
            </a:r>
            <a:r>
              <a:rPr lang="en-US" altLang="ja-JP" sz="1600" b="1" kern="0" dirty="0" smtClean="0"/>
              <a:t/>
            </a:r>
            <a:br>
              <a:rPr lang="en-US" altLang="ja-JP" sz="1600" b="1" kern="0" dirty="0" smtClean="0"/>
            </a:br>
            <a:r>
              <a:rPr lang="ja-JP" altLang="en-US" sz="1600" b="1" kern="0" dirty="0" smtClean="0"/>
              <a:t>　</a:t>
            </a:r>
            <a:r>
              <a:rPr lang="ja-JP" altLang="en-US" sz="1600" kern="0" dirty="0" smtClean="0"/>
              <a:t>ロールパッケージにて定義されている多段変数のうち、</a:t>
            </a:r>
            <a:r>
              <a:rPr lang="en-US" altLang="ja-JP" sz="1600" kern="0" dirty="0" smtClean="0"/>
              <a:t/>
            </a:r>
            <a:br>
              <a:rPr lang="en-US" altLang="ja-JP" sz="1600" kern="0" dirty="0" smtClean="0"/>
            </a:br>
            <a:r>
              <a:rPr lang="ja-JP" altLang="en-US" sz="1600" kern="0" dirty="0" smtClean="0"/>
              <a:t>　繰返配列されている変数配列の最大繰返数の管理が行えます。</a:t>
            </a:r>
            <a:endParaRPr lang="en-US" altLang="ja-JP" sz="1600" kern="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39055"/>
            <a:ext cx="2181225" cy="4572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188913" y="2642371"/>
            <a:ext cx="1512088" cy="3545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79512" y="3329206"/>
            <a:ext cx="1512088" cy="3545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74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5.3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-Pioneer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97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/>
              <a:t>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63377"/>
            <a:ext cx="8784976" cy="9735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>
                <a:latin typeface="+mj-ea"/>
                <a:ea typeface="+mj-ea"/>
              </a:rPr>
              <a:t>Ansible</a:t>
            </a:r>
            <a:r>
              <a:rPr lang="ja-JP" altLang="en-US" sz="1800" b="1" dirty="0">
                <a:latin typeface="+mj-ea"/>
                <a:ea typeface="+mj-ea"/>
              </a:rPr>
              <a:t>のどのモジュールを使っても自動化できない場合に、手動作業を挟んでしまうと自動化のメリットが半減します。そこで、自動化を止めない最後の切り札として、</a:t>
            </a:r>
            <a:r>
              <a:rPr lang="en-US" altLang="ja-JP" sz="1800" b="1" dirty="0">
                <a:latin typeface="+mj-ea"/>
                <a:ea typeface="+mj-ea"/>
              </a:rPr>
              <a:t>ITA</a:t>
            </a:r>
            <a:r>
              <a:rPr lang="ja-JP" altLang="en-US" sz="1800" b="1" dirty="0">
                <a:latin typeface="+mj-ea"/>
                <a:ea typeface="+mj-ea"/>
              </a:rPr>
              <a:t>では</a:t>
            </a:r>
            <a:r>
              <a:rPr lang="en-US" altLang="ja-JP" sz="1800" b="1" dirty="0">
                <a:latin typeface="+mj-ea"/>
                <a:ea typeface="+mj-ea"/>
              </a:rPr>
              <a:t>Pioneer</a:t>
            </a:r>
            <a:r>
              <a:rPr lang="ja-JP" altLang="en-US" sz="1800" b="1" dirty="0">
                <a:latin typeface="+mj-ea"/>
                <a:ea typeface="+mj-ea"/>
              </a:rPr>
              <a:t>モードをご用意しています。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808" y="950362"/>
            <a:ext cx="8882705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自動化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を止めない最後の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切り札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-Pioneer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18" name="Picture 2" descr="Pioneerモー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7" y="2996940"/>
            <a:ext cx="7997231" cy="237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5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はじめに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 smtClean="0"/>
              <a:t>Ansible</a:t>
            </a:r>
            <a:r>
              <a:rPr lang="ja-JP" altLang="en-US" dirty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err="1"/>
              <a:t>Ansible</a:t>
            </a:r>
            <a:r>
              <a:rPr lang="en-US" altLang="ja-JP" sz="1600" dirty="0"/>
              <a:t> Tower</a:t>
            </a:r>
            <a:r>
              <a:rPr lang="ja-JP" altLang="en-US" sz="1600" dirty="0"/>
              <a:t>との</a:t>
            </a:r>
            <a:r>
              <a:rPr lang="ja-JP" altLang="en-US" sz="1600" dirty="0" smtClean="0"/>
              <a:t>連携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/>
              <a:t>3</a:t>
            </a:r>
            <a:r>
              <a:rPr lang="ja-JP" altLang="en-US" sz="1600" dirty="0" err="1"/>
              <a:t>つの</a:t>
            </a:r>
            <a:r>
              <a:rPr lang="ja-JP" altLang="en-US" sz="1600" dirty="0"/>
              <a:t>モードの</a:t>
            </a:r>
            <a:r>
              <a:rPr lang="ja-JP" altLang="en-US" sz="1600" dirty="0" smtClean="0"/>
              <a:t>説明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各モードの</a:t>
            </a:r>
            <a:r>
              <a:rPr lang="ja-JP" altLang="en-US" sz="1600" dirty="0" smtClean="0"/>
              <a:t>特徴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/>
              <a:t>Legacy</a:t>
            </a:r>
            <a:r>
              <a:rPr lang="ja-JP" altLang="en-US" sz="1600" dirty="0" smtClean="0"/>
              <a:t>モード</a:t>
            </a:r>
            <a:endParaRPr lang="en-US" altLang="ja-JP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err="1"/>
              <a:t>LegacyRole</a:t>
            </a:r>
            <a:r>
              <a:rPr lang="ja-JP" altLang="en-US" sz="1600" dirty="0" smtClean="0"/>
              <a:t>モード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/>
              <a:t>Pioneer</a:t>
            </a:r>
            <a:r>
              <a:rPr lang="ja-JP" altLang="en-US" sz="1600" dirty="0"/>
              <a:t>モード</a:t>
            </a:r>
            <a:endParaRPr lang="ja-JP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/>
              <a:t>モード</a:t>
            </a:r>
            <a:endParaRPr kumimoji="1" lang="ja-JP" altLang="en-US" dirty="0"/>
          </a:p>
        </p:txBody>
      </p:sp>
      <p:sp>
        <p:nvSpPr>
          <p:cNvPr id="4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smtClean="0"/>
              <a:t>Pioneer</a:t>
            </a:r>
            <a:r>
              <a:rPr lang="ja-JP" altLang="en-US" sz="1800" kern="0" dirty="0" smtClean="0"/>
              <a:t>では直接実行する</a:t>
            </a:r>
            <a:r>
              <a:rPr lang="en-US" altLang="ja-JP" sz="1800" kern="0" dirty="0" smtClean="0"/>
              <a:t>Playbook</a:t>
            </a:r>
            <a:r>
              <a:rPr lang="ja-JP" altLang="en-US" sz="1800" kern="0" dirty="0" smtClean="0"/>
              <a:t>から</a:t>
            </a:r>
            <a:r>
              <a:rPr lang="en-US" altLang="ja-JP" sz="1800" kern="0" dirty="0" smtClean="0"/>
              <a:t>Pioneer</a:t>
            </a:r>
            <a:r>
              <a:rPr lang="ja-JP" altLang="en-US" sz="1800" kern="0" dirty="0" smtClean="0"/>
              <a:t>モジュール</a:t>
            </a:r>
            <a:r>
              <a:rPr lang="en-US" altLang="ja-JP" sz="1800" kern="0" dirty="0" smtClean="0"/>
              <a:t>(ITA</a:t>
            </a:r>
            <a:r>
              <a:rPr lang="ja-JP" altLang="en-US" sz="1800" kern="0" dirty="0" smtClean="0"/>
              <a:t>独自モジュール</a:t>
            </a:r>
            <a:r>
              <a:rPr lang="en-US" altLang="ja-JP" sz="1800" kern="0" dirty="0" smtClean="0"/>
              <a:t>)</a:t>
            </a:r>
            <a:r>
              <a:rPr lang="ja-JP" altLang="en-US" sz="1800" kern="0" dirty="0" smtClean="0"/>
              <a:t>を使って対話ファイル</a:t>
            </a:r>
            <a:r>
              <a:rPr lang="en-US" altLang="ja-JP" sz="1800" kern="0" dirty="0" smtClean="0"/>
              <a:t>(</a:t>
            </a:r>
            <a:r>
              <a:rPr lang="en-US" altLang="ja-JP" sz="1800" kern="0" dirty="0"/>
              <a:t>※</a:t>
            </a:r>
            <a:r>
              <a:rPr lang="en-US" altLang="ja-JP" sz="1800" kern="0" dirty="0" smtClean="0"/>
              <a:t>)</a:t>
            </a:r>
            <a:r>
              <a:rPr lang="ja-JP" altLang="en-US" sz="1800" kern="0" dirty="0" smtClean="0"/>
              <a:t>を順番で実行します。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en-US" altLang="ja-JP" sz="1800" kern="0" dirty="0" smtClean="0"/>
              <a:t>※</a:t>
            </a:r>
            <a:r>
              <a:rPr lang="ja-JP" altLang="en-US" sz="1600" kern="0" dirty="0" smtClean="0"/>
              <a:t>対話ファイルについては次スライドで説明。</a:t>
            </a:r>
            <a:endParaRPr lang="en-US" altLang="ja-JP" sz="1600" kern="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9388" y="2657049"/>
            <a:ext cx="5616782" cy="2180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611450" y="2995234"/>
            <a:ext cx="4776601" cy="1725233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pioneer_module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3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9900" y="1873514"/>
            <a:ext cx="1403030" cy="1175700"/>
            <a:chOff x="2460246" y="2911472"/>
            <a:chExt cx="1403030" cy="1175700"/>
          </a:xfrm>
        </p:grpSpPr>
        <p:sp>
          <p:nvSpPr>
            <p:cNvPr id="8" name="正方形/長方形 7"/>
            <p:cNvSpPr/>
            <p:nvPr/>
          </p:nvSpPr>
          <p:spPr bwMode="auto">
            <a:xfrm>
              <a:off x="2460246" y="2911472"/>
              <a:ext cx="1403030" cy="1175700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200" b="1" dirty="0" smtClean="0">
                  <a:latin typeface="+mj-ea"/>
                  <a:ea typeface="+mj-ea"/>
                </a:rPr>
                <a:t>Movement</a:t>
              </a:r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017276" y="3319322"/>
              <a:ext cx="288000" cy="36000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b="1" smtClean="0"/>
                <a:t>P</a:t>
              </a:r>
              <a:endParaRPr kumimoji="1" lang="ja-JP" altLang="en-US" b="1"/>
            </a:p>
          </p:txBody>
        </p:sp>
      </p:grpSp>
      <p:cxnSp>
        <p:nvCxnSpPr>
          <p:cNvPr id="10" name="直線コネクタ 103"/>
          <p:cNvCxnSpPr>
            <a:stCxn id="8" idx="3"/>
            <a:endCxn id="6" idx="0"/>
          </p:cNvCxnSpPr>
          <p:nvPr/>
        </p:nvCxnSpPr>
        <p:spPr bwMode="auto">
          <a:xfrm>
            <a:off x="1872930" y="2461364"/>
            <a:ext cx="1126821" cy="53387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>
          <a:xfrm>
            <a:off x="2838831" y="3032079"/>
            <a:ext cx="2403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latin typeface="+mj-ea"/>
              </a:rPr>
              <a:t>直接実行する</a:t>
            </a:r>
            <a:r>
              <a:rPr lang="en-US" altLang="ja-JP" sz="1600" b="1" dirty="0" smtClean="0">
                <a:latin typeface="+mj-ea"/>
              </a:rPr>
              <a:t>Playbook</a:t>
            </a:r>
            <a:endParaRPr lang="ja-JP" altLang="en-US" sz="1600" dirty="0"/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3370376" y="1832232"/>
            <a:ext cx="3073831" cy="645858"/>
          </a:xfrm>
          <a:prstGeom prst="wedgeRectCallout">
            <a:avLst>
              <a:gd name="adj1" fmla="val -38881"/>
              <a:gd name="adj2" fmla="val 14541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Playbook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は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Exastro ITA</a:t>
            </a:r>
            <a:r>
              <a:rPr lang="ja-JP" altLang="en-US" sz="1400" b="1" dirty="0" err="1" smtClean="0">
                <a:solidFill>
                  <a:schemeClr val="bg1"/>
                </a:solidFill>
                <a:latin typeface="+mj-ea"/>
              </a:rPr>
              <a:t>にて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自動生成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91457" y="4893507"/>
            <a:ext cx="5704713" cy="146919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19" name="フローチャート : 書類 54"/>
          <p:cNvSpPr/>
          <p:nvPr/>
        </p:nvSpPr>
        <p:spPr bwMode="auto">
          <a:xfrm>
            <a:off x="354866" y="5246624"/>
            <a:ext cx="1173588" cy="846671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latin typeface="+mj-ea"/>
            </a:endParaRPr>
          </a:p>
          <a:p>
            <a:pPr algn="ctr"/>
            <a:r>
              <a:rPr lang="ja-JP" altLang="en-US" sz="1050" dirty="0" smtClean="0">
                <a:latin typeface="+mj-ea"/>
              </a:rPr>
              <a:t>対話ファイル</a:t>
            </a:r>
            <a:r>
              <a:rPr lang="en-US" altLang="ja-JP" sz="1050" dirty="0">
                <a:latin typeface="+mj-ea"/>
              </a:rPr>
              <a:t>1</a:t>
            </a:r>
          </a:p>
          <a:p>
            <a:pPr algn="ctr"/>
            <a:endParaRPr lang="en-US" altLang="ja-JP" sz="1400" dirty="0">
              <a:latin typeface="+mj-ea"/>
            </a:endParaRPr>
          </a:p>
        </p:txBody>
      </p:sp>
      <p:sp>
        <p:nvSpPr>
          <p:cNvPr id="20" name="フローチャート : 書類 54"/>
          <p:cNvSpPr/>
          <p:nvPr/>
        </p:nvSpPr>
        <p:spPr bwMode="auto">
          <a:xfrm>
            <a:off x="2094486" y="5243913"/>
            <a:ext cx="1312720" cy="846671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latin typeface="+mj-ea"/>
            </a:endParaRPr>
          </a:p>
          <a:p>
            <a:pPr algn="ctr"/>
            <a:r>
              <a:rPr lang="ja-JP" altLang="en-US" sz="1050" dirty="0" smtClean="0">
                <a:latin typeface="+mj-ea"/>
              </a:rPr>
              <a:t>対話ファイル</a:t>
            </a:r>
            <a:r>
              <a:rPr lang="en-US" altLang="ja-JP" sz="1050" dirty="0" smtClean="0">
                <a:latin typeface="+mj-ea"/>
              </a:rPr>
              <a:t>2</a:t>
            </a:r>
            <a:endParaRPr lang="en-US" altLang="ja-JP" sz="1050" dirty="0">
              <a:latin typeface="+mj-ea"/>
            </a:endParaRPr>
          </a:p>
          <a:p>
            <a:pPr algn="ctr"/>
            <a:endParaRPr lang="en-US" altLang="ja-JP" sz="1400" dirty="0">
              <a:latin typeface="+mj-ea"/>
            </a:endParaRPr>
          </a:p>
        </p:txBody>
      </p:sp>
      <p:sp>
        <p:nvSpPr>
          <p:cNvPr id="21" name="フローチャート : 書類 54"/>
          <p:cNvSpPr/>
          <p:nvPr/>
        </p:nvSpPr>
        <p:spPr bwMode="auto">
          <a:xfrm>
            <a:off x="3954037" y="5243913"/>
            <a:ext cx="1312720" cy="846671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latin typeface="+mj-ea"/>
            </a:endParaRPr>
          </a:p>
          <a:p>
            <a:pPr algn="ctr"/>
            <a:r>
              <a:rPr lang="ja-JP" altLang="en-US" sz="1050" dirty="0" smtClean="0">
                <a:latin typeface="+mj-ea"/>
              </a:rPr>
              <a:t>対話ファイル</a:t>
            </a:r>
            <a:r>
              <a:rPr lang="en-US" altLang="ja-JP" sz="1050" dirty="0" smtClean="0">
                <a:latin typeface="+mj-ea"/>
              </a:rPr>
              <a:t>3</a:t>
            </a:r>
            <a:endParaRPr lang="en-US" altLang="ja-JP" sz="1050" dirty="0">
              <a:latin typeface="+mj-ea"/>
            </a:endParaRPr>
          </a:p>
          <a:p>
            <a:pPr algn="ctr"/>
            <a:endParaRPr lang="en-US" altLang="ja-JP" sz="1400" dirty="0">
              <a:latin typeface="+mj-ea"/>
            </a:endParaRPr>
          </a:p>
        </p:txBody>
      </p:sp>
      <p:cxnSp>
        <p:nvCxnSpPr>
          <p:cNvPr id="23" name="直線コネクタ 22"/>
          <p:cNvCxnSpPr>
            <a:stCxn id="6" idx="2"/>
          </p:cNvCxnSpPr>
          <p:nvPr/>
        </p:nvCxnSpPr>
        <p:spPr bwMode="auto">
          <a:xfrm flipH="1">
            <a:off x="842122" y="4606410"/>
            <a:ext cx="2157629" cy="64021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2"/>
            <a:endCxn id="20" idx="0"/>
          </p:cNvCxnSpPr>
          <p:nvPr/>
        </p:nvCxnSpPr>
        <p:spPr bwMode="auto">
          <a:xfrm flipH="1">
            <a:off x="2750846" y="4606410"/>
            <a:ext cx="248905" cy="63750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6" idx="2"/>
            <a:endCxn id="21" idx="0"/>
          </p:cNvCxnSpPr>
          <p:nvPr/>
        </p:nvCxnSpPr>
        <p:spPr bwMode="auto">
          <a:xfrm>
            <a:off x="2999751" y="4606410"/>
            <a:ext cx="1610646" cy="63750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14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/>
              <a:t>モード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 txBox="1">
            <a:spLocks/>
          </p:cNvSpPr>
          <p:nvPr/>
        </p:nvSpPr>
        <p:spPr>
          <a:xfrm>
            <a:off x="179386" y="693616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/>
              <a:t>Ansible</a:t>
            </a:r>
            <a:r>
              <a:rPr lang="en-US" altLang="ja-JP" sz="1600" dirty="0"/>
              <a:t>-Pioneer </a:t>
            </a:r>
            <a:r>
              <a:rPr lang="ja-JP" altLang="en-US" sz="1600" dirty="0"/>
              <a:t>では、ターゲットへの設定を対話形式で記述することができます</a:t>
            </a:r>
            <a:r>
              <a:rPr lang="ja-JP" altLang="en-US" sz="1600" dirty="0" smtClean="0"/>
              <a:t>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また</a:t>
            </a:r>
            <a:r>
              <a:rPr lang="ja-JP" altLang="en-US" sz="1600" dirty="0"/>
              <a:t>単純な</a:t>
            </a:r>
            <a:r>
              <a:rPr lang="en-US" altLang="ja-JP" sz="1600" dirty="0"/>
              <a:t>expect</a:t>
            </a:r>
            <a:r>
              <a:rPr lang="ja-JP" altLang="en-US" sz="1600" dirty="0"/>
              <a:t>コマンドと比較して繰り返し、条件分岐を使えるなど、より高度な対話を表現することが可能です</a:t>
            </a:r>
            <a:r>
              <a:rPr lang="ja-JP" altLang="en-US" sz="1600" dirty="0" smtClean="0"/>
              <a:t>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400" dirty="0" smtClean="0"/>
              <a:t>※</a:t>
            </a:r>
            <a:r>
              <a:rPr lang="ja-JP" altLang="en-US" sz="1400" dirty="0" smtClean="0"/>
              <a:t>対話ファイルの詳細はこちらの</a:t>
            </a:r>
            <a:r>
              <a:rPr lang="ja-JP" altLang="en-US" sz="1400" dirty="0" smtClean="0">
                <a:hlinkClick r:id="rId2"/>
              </a:rPr>
              <a:t>マニュアル</a:t>
            </a:r>
            <a:r>
              <a:rPr lang="ja-JP" altLang="en-US" sz="1400" dirty="0"/>
              <a:t>参照</a:t>
            </a:r>
            <a:r>
              <a:rPr lang="ja-JP" altLang="en-US" sz="1600" dirty="0" smtClean="0"/>
              <a:t>してください。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 bwMode="gray">
          <a:xfrm>
            <a:off x="997522" y="3414852"/>
            <a:ext cx="6067609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expect: 'password:'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exec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“{{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nsolas" panose="020B0609020204030204" pitchFamily="49" charset="0"/>
              </a:rPr>
              <a:t>ログインパスワード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}}“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command: '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systemctl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status {{ item.0 }}'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prompt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ログインユーザ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}}@'  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with_items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サービス名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ja-JP" alt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サービス名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failed_when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stdout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match(disable)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complete!'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611450" y="1844780"/>
            <a:ext cx="6453681" cy="1292662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対話ファイル「テンプレート」</a:t>
            </a:r>
            <a:r>
              <a:rPr lang="ja-JP" altLang="en-US" b="1" dirty="0" smtClean="0"/>
              <a:t>記述例</a:t>
            </a:r>
            <a:endParaRPr lang="en-US" altLang="ja-JP" b="1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対象のシステムにログインし、</a:t>
            </a:r>
            <a:r>
              <a:rPr lang="ja-JP" altLang="en-US" sz="1200" dirty="0"/>
              <a:t>変数</a:t>
            </a:r>
            <a:r>
              <a:rPr lang="ja-JP" altLang="en-US" sz="1200" dirty="0" smtClean="0"/>
              <a:t>にて指定したサービスのステータスを確認します。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確認したステータスが「</a:t>
            </a:r>
            <a:r>
              <a:rPr lang="en-US" altLang="ja-JP" sz="1200" dirty="0" smtClean="0"/>
              <a:t>disable</a:t>
            </a:r>
            <a:r>
              <a:rPr lang="ja-JP" altLang="en-US" sz="1200" dirty="0" smtClean="0"/>
              <a:t>」の場合エラー終了処理を行います。ステータスが「</a:t>
            </a:r>
            <a:r>
              <a:rPr lang="en-US" altLang="ja-JP" sz="1200" dirty="0" smtClean="0"/>
              <a:t>disable</a:t>
            </a:r>
            <a:r>
              <a:rPr lang="ja-JP" altLang="en-US" sz="1200" dirty="0" smtClean="0"/>
              <a:t>」以外の場合、プロンプトに「</a:t>
            </a:r>
            <a:r>
              <a:rPr lang="en-US" altLang="ja-JP" sz="1200" dirty="0" smtClean="0"/>
              <a:t>complete!</a:t>
            </a:r>
            <a:r>
              <a:rPr lang="ja-JP" altLang="en-US" sz="1200" dirty="0" smtClean="0"/>
              <a:t>」と出力します。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ja-JP" sz="1200" dirty="0" smtClean="0"/>
          </a:p>
          <a:p>
            <a:r>
              <a:rPr lang="en-US" altLang="ja-JP" sz="1200" dirty="0" smtClean="0"/>
              <a:t>※</a:t>
            </a:r>
            <a:r>
              <a:rPr lang="ja-JP" altLang="en-US" sz="1200" dirty="0" smtClean="0"/>
              <a:t>対話ファイル内「</a:t>
            </a:r>
            <a:r>
              <a:rPr lang="ja-JP" altLang="en-US" sz="1200" dirty="0" smtClean="0">
                <a:solidFill>
                  <a:srgbClr val="FF0000"/>
                </a:solidFill>
              </a:rPr>
              <a:t>赤字</a:t>
            </a:r>
            <a:r>
              <a:rPr lang="ja-JP" altLang="en-US" sz="1200" dirty="0" smtClean="0"/>
              <a:t>」はパラメータシートを参照する変数を表現しています。</a:t>
            </a:r>
            <a:endParaRPr lang="en-US" altLang="ja-JP" sz="1200" dirty="0" smtClean="0"/>
          </a:p>
        </p:txBody>
      </p:sp>
      <p:sp>
        <p:nvSpPr>
          <p:cNvPr id="9" name="正方形/長方形 8"/>
          <p:cNvSpPr/>
          <p:nvPr/>
        </p:nvSpPr>
        <p:spPr bwMode="gray">
          <a:xfrm>
            <a:off x="611451" y="3414852"/>
            <a:ext cx="39980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062875" y="3464118"/>
            <a:ext cx="4287094" cy="1531551"/>
          </a:xfrm>
          <a:prstGeom prst="roundRect">
            <a:avLst/>
          </a:prstGeom>
          <a:solidFill>
            <a:srgbClr val="318BFF">
              <a:alpha val="40000"/>
            </a:srgb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1091610" y="5006064"/>
            <a:ext cx="4287094" cy="713108"/>
          </a:xfrm>
          <a:prstGeom prst="roundRect">
            <a:avLst>
              <a:gd name="adj" fmla="val 34947"/>
            </a:avLst>
          </a:prstGeom>
          <a:solidFill>
            <a:srgbClr val="318BFF">
              <a:alpha val="40000"/>
            </a:srgb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64205" y="4013798"/>
            <a:ext cx="43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</a:rPr>
              <a:t>①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0325" y="5050945"/>
            <a:ext cx="43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②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 bwMode="gray">
          <a:xfrm>
            <a:off x="5459615" y="4218522"/>
            <a:ext cx="3364634" cy="726960"/>
          </a:xfrm>
          <a:prstGeom prst="wedgeRectCallout">
            <a:avLst>
              <a:gd name="adj1" fmla="val -79146"/>
              <a:gd name="adj2" fmla="val -14797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bg1"/>
                </a:solidFill>
                <a:latin typeface="+mj-ea"/>
              </a:rPr>
              <a:t>「</a:t>
            </a:r>
            <a:r>
              <a:rPr lang="en-US" altLang="ja-JP" sz="1400" dirty="0" err="1" smtClean="0">
                <a:solidFill>
                  <a:schemeClr val="bg1"/>
                </a:solidFill>
                <a:latin typeface="+mj-ea"/>
              </a:rPr>
              <a:t>with_items</a:t>
            </a:r>
            <a:r>
              <a:rPr lang="ja-JP" altLang="en-US" sz="1400" dirty="0" smtClean="0">
                <a:solidFill>
                  <a:schemeClr val="bg1"/>
                </a:solidFill>
                <a:latin typeface="+mj-ea"/>
              </a:rPr>
              <a:t>」による繰り返し処理</a:t>
            </a:r>
            <a:endParaRPr lang="en-US" altLang="ja-JP" sz="1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四角形吹き出し 5"/>
          <p:cNvSpPr/>
          <p:nvPr/>
        </p:nvSpPr>
        <p:spPr bwMode="gray">
          <a:xfrm>
            <a:off x="5459615" y="5382026"/>
            <a:ext cx="3371743" cy="734022"/>
          </a:xfrm>
          <a:prstGeom prst="wedgeRectCallout">
            <a:avLst>
              <a:gd name="adj1" fmla="val -78435"/>
              <a:gd name="adj2" fmla="val -6017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bg1"/>
                </a:solidFill>
                <a:latin typeface="+mj-ea"/>
              </a:rPr>
              <a:t>「</a:t>
            </a:r>
            <a:r>
              <a:rPr lang="en-US" altLang="ja-JP" sz="1400" dirty="0" err="1" smtClean="0">
                <a:solidFill>
                  <a:schemeClr val="bg1"/>
                </a:solidFill>
                <a:latin typeface="+mj-ea"/>
              </a:rPr>
              <a:t>failed_when</a:t>
            </a:r>
            <a:r>
              <a:rPr lang="ja-JP" altLang="en-US" sz="1400" dirty="0" smtClean="0">
                <a:solidFill>
                  <a:schemeClr val="bg1"/>
                </a:solidFill>
                <a:latin typeface="+mj-ea"/>
              </a:rPr>
              <a:t>」による分岐処理</a:t>
            </a:r>
            <a:endParaRPr lang="en-US" altLang="ja-JP" sz="14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04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1" y="1443919"/>
            <a:ext cx="2085975" cy="43910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/>
              <a:t>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7600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/>
              <a:t>メニュー機能</a:t>
            </a:r>
            <a:r>
              <a:rPr lang="ja-JP" altLang="en-US" b="1" dirty="0" smtClean="0"/>
              <a:t>説明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700" dirty="0" smtClean="0"/>
              <a:t>(</a:t>
            </a:r>
            <a:r>
              <a:rPr lang="en-US" altLang="ja-JP" sz="1700" dirty="0" err="1"/>
              <a:t>Ansible</a:t>
            </a:r>
            <a:r>
              <a:rPr lang="en-US" altLang="ja-JP" sz="1700" dirty="0"/>
              <a:t>-Legacy</a:t>
            </a:r>
            <a:r>
              <a:rPr lang="ja-JP" altLang="en-US" sz="1700" dirty="0" smtClean="0"/>
              <a:t>モードとの相違点を説明します</a:t>
            </a:r>
            <a:r>
              <a:rPr lang="en-US" altLang="ja-JP" sz="1700" dirty="0" smtClean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gray">
          <a:xfrm>
            <a:off x="2699740" y="1340710"/>
            <a:ext cx="6192860" cy="4968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800" b="1" kern="0" dirty="0" smtClean="0"/>
              <a:t>対話種別リスト</a:t>
            </a:r>
            <a:r>
              <a:rPr lang="en-US" altLang="ja-JP" sz="1800" b="1" kern="0" dirty="0" smtClean="0"/>
              <a:t/>
            </a:r>
            <a:br>
              <a:rPr lang="en-US" altLang="ja-JP" sz="1800" b="1" kern="0" dirty="0" smtClean="0"/>
            </a:br>
            <a:r>
              <a:rPr lang="ja-JP" altLang="en-US" sz="1800" b="1" kern="0" dirty="0" smtClean="0"/>
              <a:t>　</a:t>
            </a:r>
            <a:r>
              <a:rPr lang="ja-JP" altLang="en-US" sz="1800" kern="0" dirty="0" smtClean="0"/>
              <a:t>対話種別の管理が可能です。</a:t>
            </a:r>
            <a:r>
              <a:rPr lang="en-US" altLang="ja-JP" sz="1800" b="1" kern="0" dirty="0" smtClean="0"/>
              <a:t/>
            </a:r>
            <a:br>
              <a:rPr lang="en-US" altLang="ja-JP" sz="1800" b="1" kern="0" dirty="0" smtClean="0"/>
            </a:br>
            <a:r>
              <a:rPr lang="ja-JP" altLang="en-US" sz="1800" kern="0" dirty="0" smtClean="0"/>
              <a:t>　</a:t>
            </a:r>
            <a:r>
              <a:rPr lang="en-US" altLang="ja-JP" sz="1800" kern="0" dirty="0" smtClean="0"/>
              <a:t>(</a:t>
            </a:r>
            <a:r>
              <a:rPr lang="en-US" altLang="ja-JP" sz="1800" kern="0" dirty="0" err="1" smtClean="0"/>
              <a:t>Ansible</a:t>
            </a:r>
            <a:r>
              <a:rPr lang="en-US" altLang="ja-JP" sz="1800" kern="0" dirty="0" smtClean="0"/>
              <a:t>-Pioneer</a:t>
            </a:r>
            <a:r>
              <a:rPr lang="ja-JP" altLang="en-US" sz="1800" kern="0" dirty="0" smtClean="0"/>
              <a:t>では、</a:t>
            </a:r>
            <a:r>
              <a:rPr lang="en-US" altLang="ja-JP" sz="1600" kern="0" dirty="0" smtClean="0"/>
              <a:t>OS</a:t>
            </a:r>
            <a:r>
              <a:rPr lang="ja-JP" altLang="en-US" sz="1600" kern="0" dirty="0"/>
              <a:t>種別ごとの差異を対話ファイルごとに定義し、同一目的の対話ファイルを対話種別として纏めて機器差分を</a:t>
            </a:r>
            <a:r>
              <a:rPr lang="ja-JP" altLang="en-US" sz="1600" kern="0" dirty="0" smtClean="0"/>
              <a:t>吸収します。</a:t>
            </a:r>
            <a:r>
              <a:rPr lang="en-US" altLang="ja-JP" sz="1600" kern="0" dirty="0" smtClean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b="1" kern="0" dirty="0" smtClean="0"/>
              <a:t>対話ファイル素材集</a:t>
            </a:r>
            <a:r>
              <a:rPr lang="en-US" altLang="ja-JP" sz="1600" b="1" kern="0" dirty="0"/>
              <a:t/>
            </a:r>
            <a:br>
              <a:rPr lang="en-US" altLang="ja-JP" sz="1600" b="1" kern="0" dirty="0"/>
            </a:br>
            <a:r>
              <a:rPr lang="ja-JP" altLang="en-US" sz="1600" b="1" kern="0" dirty="0" smtClean="0"/>
              <a:t>　</a:t>
            </a:r>
            <a:r>
              <a:rPr lang="en-US" altLang="ja-JP" sz="1600" kern="0" dirty="0" err="1" smtClean="0"/>
              <a:t>os</a:t>
            </a:r>
            <a:r>
              <a:rPr lang="ja-JP" altLang="en-US" sz="1600" kern="0" dirty="0" smtClean="0"/>
              <a:t>種別ごとの対話ファイルの管理が可能です。</a:t>
            </a:r>
            <a:endParaRPr lang="en-US" altLang="ja-JP" sz="1600" kern="0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79512" y="2420860"/>
            <a:ext cx="1512088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sz="1600" b="1" dirty="0"/>
              <a:t>メインメニュー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本書では</a:t>
            </a:r>
            <a:r>
              <a:rPr lang="ja-JP" altLang="en-US" sz="1600" dirty="0"/>
              <a:t>、メニューグループ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「</a:t>
            </a:r>
            <a:r>
              <a:rPr lang="en-US" altLang="ja-JP" sz="1600" b="1" dirty="0" err="1"/>
              <a:t>Ansible</a:t>
            </a:r>
            <a:r>
              <a:rPr lang="en-US" altLang="ja-JP" sz="1600" b="1" dirty="0"/>
              <a:t>-Legacy</a:t>
            </a:r>
            <a:r>
              <a:rPr lang="ja-JP" altLang="en-US" sz="1600" dirty="0"/>
              <a:t>」 </a:t>
            </a:r>
            <a:r>
              <a:rPr lang="ja-JP" altLang="en-US" sz="1600" dirty="0" smtClean="0"/>
              <a:t>「</a:t>
            </a:r>
            <a:r>
              <a:rPr lang="en-US" altLang="ja-JP" sz="1600" b="1" dirty="0" err="1" smtClean="0"/>
              <a:t>Ansible-LegacyRole</a:t>
            </a:r>
            <a:r>
              <a:rPr lang="ja-JP" altLang="en-US" sz="1600" dirty="0" smtClean="0"/>
              <a:t>」「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について、概念、機能説明を目的として</a:t>
            </a:r>
            <a:r>
              <a:rPr lang="ja-JP" altLang="en-US" sz="1600" dirty="0"/>
              <a:t>おります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実習編（作成中）では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の画面を用いて説明しておりますので合わせて</a:t>
            </a:r>
            <a:r>
              <a:rPr lang="ja-JP" altLang="en-US" sz="1600" dirty="0"/>
              <a:t>ご覧</a:t>
            </a:r>
            <a:r>
              <a:rPr lang="ja-JP" altLang="en-US" sz="1600" dirty="0" smtClean="0"/>
              <a:t>ください</a:t>
            </a:r>
            <a:r>
              <a:rPr lang="ja-JP" altLang="en-US" sz="1600" dirty="0"/>
              <a:t>。</a:t>
            </a:r>
            <a:endParaRPr lang="en-US" altLang="ja-JP" sz="1600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</a:t>
            </a:r>
            <a:r>
              <a:rPr lang="ja-JP" altLang="en-US" kern="0" dirty="0" smtClean="0"/>
              <a:t>　はじめ</a:t>
            </a:r>
            <a:r>
              <a:rPr lang="ja-JP" altLang="en-US" kern="0" dirty="0"/>
              <a:t>に</a:t>
            </a:r>
            <a:endParaRPr lang="en-US" kern="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9"/>
          <a:stretch/>
        </p:blipFill>
        <p:spPr>
          <a:xfrm>
            <a:off x="323410" y="2524962"/>
            <a:ext cx="7884460" cy="3358259"/>
          </a:xfrm>
          <a:prstGeom prst="rect">
            <a:avLst/>
          </a:prstGeom>
        </p:spPr>
      </p:pic>
      <p:sp>
        <p:nvSpPr>
          <p:cNvPr id="102" name="正方形/長方形 101"/>
          <p:cNvSpPr/>
          <p:nvPr/>
        </p:nvSpPr>
        <p:spPr bwMode="auto">
          <a:xfrm>
            <a:off x="5940190" y="2928495"/>
            <a:ext cx="1726400" cy="7201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2231925" y="4745807"/>
            <a:ext cx="3713736" cy="1440200"/>
          </a:xfrm>
          <a:prstGeom prst="wedgeRoundRectCallout">
            <a:avLst>
              <a:gd name="adj1" fmla="val 36770"/>
              <a:gd name="adj2" fmla="val -123271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「</a:t>
            </a:r>
            <a:r>
              <a:rPr kumimoji="1" lang="en-US" altLang="ja-JP" sz="1200" dirty="0" err="1" smtClean="0">
                <a:latin typeface="+mn-ea"/>
              </a:rPr>
              <a:t>Ansible</a:t>
            </a:r>
            <a:r>
              <a:rPr kumimoji="1" lang="ja-JP" altLang="en-US" sz="1200" dirty="0" smtClean="0">
                <a:latin typeface="+mn-ea"/>
              </a:rPr>
              <a:t>共通」では</a:t>
            </a:r>
            <a:r>
              <a:rPr kumimoji="1" lang="en-US" altLang="ja-JP" sz="1200" dirty="0" smtClean="0">
                <a:latin typeface="+mn-ea"/>
              </a:rPr>
              <a:t/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en-US" altLang="ja-JP" sz="1200" dirty="0" err="1" smtClean="0">
                <a:latin typeface="+mn-ea"/>
              </a:rPr>
              <a:t>ansible</a:t>
            </a:r>
            <a:r>
              <a:rPr kumimoji="1" lang="ja-JP" altLang="en-US" sz="1200" dirty="0" smtClean="0">
                <a:latin typeface="+mn-ea"/>
              </a:rPr>
              <a:t>系メニューにて使用される下記メニューを</a:t>
            </a:r>
            <a:r>
              <a:rPr kumimoji="1" lang="en-US" altLang="ja-JP" sz="1200" dirty="0" smtClean="0">
                <a:latin typeface="+mn-ea"/>
              </a:rPr>
              <a:t/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ja-JP" altLang="en-US" sz="1200" dirty="0" smtClean="0">
                <a:latin typeface="+mn-ea"/>
              </a:rPr>
              <a:t>管理しています</a:t>
            </a:r>
            <a:r>
              <a:rPr kumimoji="1" lang="en-US" altLang="ja-JP" sz="1200" b="1" dirty="0" smtClean="0">
                <a:latin typeface="+mn-ea"/>
              </a:rPr>
              <a:t/>
            </a:r>
            <a:br>
              <a:rPr kumimoji="1" lang="en-US" altLang="ja-JP" sz="1200" b="1" dirty="0" smtClean="0">
                <a:latin typeface="+mn-ea"/>
              </a:rPr>
            </a:br>
            <a:r>
              <a:rPr kumimoji="1" lang="ja-JP" altLang="en-US" sz="1200" b="1" dirty="0" smtClean="0">
                <a:latin typeface="+mn-ea"/>
              </a:rPr>
              <a:t>・</a:t>
            </a:r>
            <a:r>
              <a:rPr kumimoji="1" lang="ja-JP" altLang="en-US" sz="1200" dirty="0" smtClean="0">
                <a:latin typeface="+mn-ea"/>
              </a:rPr>
              <a:t>インターフェース管理</a:t>
            </a:r>
            <a:r>
              <a:rPr kumimoji="1" lang="en-US" altLang="ja-JP" sz="1200" dirty="0" smtClean="0">
                <a:latin typeface="+mn-ea"/>
              </a:rPr>
              <a:t/>
            </a:r>
            <a:br>
              <a:rPr kumimoji="1" lang="en-US" altLang="ja-JP" sz="1200" dirty="0" smtClean="0">
                <a:latin typeface="+mn-ea"/>
              </a:rPr>
            </a:br>
            <a:r>
              <a:rPr lang="ja-JP" altLang="en-US" sz="1200" dirty="0" smtClean="0">
                <a:latin typeface="+mn-ea"/>
              </a:rPr>
              <a:t>・グローバル変数管理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・ファイル管理</a:t>
            </a:r>
            <a:r>
              <a:rPr lang="en-US" altLang="ja-JP" sz="1200" dirty="0" smtClean="0">
                <a:latin typeface="+mn-ea"/>
              </a:rPr>
              <a:t/>
            </a:r>
            <a:br>
              <a:rPr lang="en-US" altLang="ja-JP" sz="1200" dirty="0" smtClean="0">
                <a:latin typeface="+mn-ea"/>
              </a:rPr>
            </a:br>
            <a:r>
              <a:rPr lang="ja-JP" altLang="en-US" sz="1200" dirty="0" smtClean="0">
                <a:latin typeface="+mn-ea"/>
              </a:rPr>
              <a:t>・テンプレート管理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222129" y="2928495"/>
            <a:ext cx="680726" cy="720100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6034643" y="4745807"/>
            <a:ext cx="2928624" cy="1440200"/>
          </a:xfrm>
          <a:prstGeom prst="wedgeRoundRectCallout">
            <a:avLst>
              <a:gd name="adj1" fmla="val -22680"/>
              <a:gd name="adj2" fmla="val -12719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本資料では上記</a:t>
            </a:r>
            <a:r>
              <a:rPr kumimoji="1" lang="en-US" altLang="ja-JP" sz="1200" dirty="0" smtClean="0">
                <a:latin typeface="+mn-ea"/>
              </a:rPr>
              <a:t>3</a:t>
            </a:r>
            <a:r>
              <a:rPr kumimoji="1" lang="ja-JP" altLang="en-US" sz="1200" dirty="0" err="1" smtClean="0">
                <a:latin typeface="+mn-ea"/>
              </a:rPr>
              <a:t>つの</a:t>
            </a:r>
            <a:r>
              <a:rPr kumimoji="1" lang="ja-JP" altLang="en-US" sz="1200" dirty="0" smtClean="0">
                <a:latin typeface="+mn-ea"/>
              </a:rPr>
              <a:t>メニューグループ</a:t>
            </a:r>
            <a:r>
              <a:rPr kumimoji="1" lang="en-US" altLang="ja-JP" sz="1200" dirty="0" smtClean="0">
                <a:latin typeface="+mn-ea"/>
              </a:rPr>
              <a:t/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ja-JP" altLang="en-US" sz="1200" dirty="0" smtClean="0">
                <a:latin typeface="+mn-ea"/>
              </a:rPr>
              <a:t>についての説明を主に行っております</a:t>
            </a:r>
            <a:endParaRPr kumimoji="1" lang="en-US" altLang="ja-JP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 bwMode="gray">
          <a:xfrm>
            <a:off x="189414" y="2000109"/>
            <a:ext cx="6013251" cy="4309291"/>
          </a:xfrm>
          <a:prstGeom prst="rect">
            <a:avLst/>
          </a:prstGeom>
          <a:solidFill>
            <a:schemeClr val="accent6"/>
          </a:solidFill>
          <a:ln w="152400" cmpd="dbl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FFFF"/>
                </a:solidFill>
              </a:rPr>
              <a:t>ITA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17" name="円柱 116"/>
          <p:cNvSpPr/>
          <p:nvPr/>
        </p:nvSpPr>
        <p:spPr bwMode="auto">
          <a:xfrm>
            <a:off x="226785" y="2530125"/>
            <a:ext cx="2616975" cy="3491235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err="1"/>
              <a:t>Ansible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とは</a:t>
            </a:r>
            <a:endParaRPr lang="en-US" altLang="ja-JP" dirty="0"/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 bwMode="gray">
          <a:xfrm>
            <a:off x="168571" y="1329926"/>
            <a:ext cx="8822827" cy="59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en-US" altLang="ja-JP" dirty="0" smtClean="0"/>
          </a:p>
        </p:txBody>
      </p:sp>
      <p:sp>
        <p:nvSpPr>
          <p:cNvPr id="10" name="フローチャート: 書類 9"/>
          <p:cNvSpPr/>
          <p:nvPr/>
        </p:nvSpPr>
        <p:spPr bwMode="auto">
          <a:xfrm>
            <a:off x="263790" y="4297491"/>
            <a:ext cx="794977" cy="593812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b="1" dirty="0" smtClean="0">
                <a:solidFill>
                  <a:srgbClr val="002060"/>
                </a:solidFill>
              </a:rPr>
              <a:t>システム</a:t>
            </a:r>
            <a:r>
              <a:rPr lang="en-US" altLang="ja-JP" sz="1100" b="1" dirty="0" smtClean="0">
                <a:solidFill>
                  <a:srgbClr val="002060"/>
                </a:solidFill>
              </a:rPr>
              <a:t/>
            </a:r>
            <a:br>
              <a:rPr lang="en-US" altLang="ja-JP" sz="1100" b="1" dirty="0" smtClean="0">
                <a:solidFill>
                  <a:srgbClr val="002060"/>
                </a:solidFill>
              </a:rPr>
            </a:br>
            <a:r>
              <a:rPr lang="ja-JP" altLang="en-US" sz="1100" b="1" dirty="0" smtClean="0">
                <a:solidFill>
                  <a:srgbClr val="002060"/>
                </a:solidFill>
              </a:rPr>
              <a:t>パラメータ</a:t>
            </a:r>
            <a:endParaRPr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615562" y="3854394"/>
            <a:ext cx="912764" cy="482400"/>
            <a:chOff x="6807159" y="4365582"/>
            <a:chExt cx="912764" cy="482400"/>
          </a:xfrm>
        </p:grpSpPr>
        <p:sp>
          <p:nvSpPr>
            <p:cNvPr id="22" name="正方形/長方形 21"/>
            <p:cNvSpPr/>
            <p:nvPr/>
          </p:nvSpPr>
          <p:spPr bwMode="gray">
            <a:xfrm>
              <a:off x="6807159" y="4365582"/>
              <a:ext cx="912764" cy="482400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0" name="Picture 2" descr="C:\Users\0000011249161\Pictures\ANSI_logotype_web_white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60" y="4539515"/>
              <a:ext cx="785562" cy="11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Oval 97"/>
          <p:cNvSpPr>
            <a:spLocks noChangeAspect="1" noChangeArrowheads="1"/>
          </p:cNvSpPr>
          <p:nvPr/>
        </p:nvSpPr>
        <p:spPr bwMode="gray">
          <a:xfrm>
            <a:off x="8173495" y="3748753"/>
            <a:ext cx="674688" cy="654050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99980" y="4409953"/>
            <a:ext cx="42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35" name="Freeform 76"/>
          <p:cNvSpPr>
            <a:spLocks noChangeAspect="1" noEditPoints="1"/>
          </p:cNvSpPr>
          <p:nvPr/>
        </p:nvSpPr>
        <p:spPr bwMode="gray">
          <a:xfrm>
            <a:off x="8078246" y="2431572"/>
            <a:ext cx="865187" cy="866775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50992" y="3306539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NW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8209129" y="4715032"/>
            <a:ext cx="639054" cy="1100013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299980" y="5864959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SV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104" name="グループ化 103"/>
          <p:cNvGrpSpPr/>
          <p:nvPr/>
        </p:nvGrpSpPr>
        <p:grpSpPr>
          <a:xfrm>
            <a:off x="1268422" y="3600788"/>
            <a:ext cx="4798460" cy="1990415"/>
            <a:chOff x="516570" y="3597481"/>
            <a:chExt cx="4798460" cy="1990415"/>
          </a:xfrm>
        </p:grpSpPr>
        <p:sp>
          <p:nvSpPr>
            <p:cNvPr id="15" name="正方形/長方形 14"/>
            <p:cNvSpPr/>
            <p:nvPr/>
          </p:nvSpPr>
          <p:spPr bwMode="gray">
            <a:xfrm>
              <a:off x="3739692" y="3597481"/>
              <a:ext cx="1560200" cy="4320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200" b="1" dirty="0">
                  <a:solidFill>
                    <a:schemeClr val="accent6"/>
                  </a:solidFill>
                </a:rPr>
                <a:t>-Legacy</a:t>
              </a:r>
            </a:p>
          </p:txBody>
        </p:sp>
        <p:sp>
          <p:nvSpPr>
            <p:cNvPr id="16" name="正方形/長方形 15"/>
            <p:cNvSpPr/>
            <p:nvPr/>
          </p:nvSpPr>
          <p:spPr bwMode="gray">
            <a:xfrm>
              <a:off x="3745091" y="4328153"/>
              <a:ext cx="1564540" cy="4320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 err="1">
                  <a:solidFill>
                    <a:schemeClr val="accent6"/>
                  </a:solidFill>
                </a:rPr>
                <a:t>Ansible-LegacyRole</a:t>
              </a:r>
              <a:endParaRPr lang="en-US" altLang="ja-JP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 bwMode="gray">
            <a:xfrm>
              <a:off x="3739692" y="5074686"/>
              <a:ext cx="1575338" cy="4320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200" b="1" dirty="0">
                  <a:solidFill>
                    <a:schemeClr val="accent6"/>
                  </a:solidFill>
                </a:rPr>
                <a:t>-Pioneer</a:t>
              </a:r>
            </a:p>
          </p:txBody>
        </p:sp>
        <p:sp>
          <p:nvSpPr>
            <p:cNvPr id="76" name="フローチャート: 書類 75"/>
            <p:cNvSpPr/>
            <p:nvPr/>
          </p:nvSpPr>
          <p:spPr bwMode="auto">
            <a:xfrm>
              <a:off x="516570" y="3600634"/>
              <a:ext cx="1483487" cy="58227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-Legacy</a:t>
              </a:r>
              <a:br>
                <a:rPr lang="en-US" altLang="ja-JP" sz="1100" b="1" dirty="0" smtClean="0">
                  <a:solidFill>
                    <a:schemeClr val="accent6"/>
                  </a:solidFill>
                </a:rPr>
              </a:br>
              <a:r>
                <a:rPr lang="en-US" altLang="ja-JP" sz="1100" b="1" dirty="0">
                  <a:solidFill>
                    <a:schemeClr val="accent6"/>
                  </a:solidFill>
                </a:rPr>
                <a:t>Playbook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部品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1" name="フローチャート: 書類 80"/>
            <p:cNvSpPr/>
            <p:nvPr/>
          </p:nvSpPr>
          <p:spPr bwMode="auto">
            <a:xfrm>
              <a:off x="538404" y="4276381"/>
              <a:ext cx="1466624" cy="628389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err="1" smtClean="0">
                  <a:solidFill>
                    <a:schemeClr val="accent6"/>
                  </a:solidFill>
                </a:rPr>
                <a:t>Ansible-LegacyRole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 smtClean="0">
                  <a:solidFill>
                    <a:schemeClr val="accent6"/>
                  </a:solidFill>
                </a:rPr>
              </a:br>
              <a:r>
                <a:rPr lang="ja-JP" altLang="en-US" sz="1100" b="1" dirty="0" smtClean="0">
                  <a:solidFill>
                    <a:schemeClr val="accent6"/>
                  </a:solidFill>
                </a:rPr>
                <a:t>パッケージファイル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2" name="フローチャート: 書類 81"/>
            <p:cNvSpPr/>
            <p:nvPr/>
          </p:nvSpPr>
          <p:spPr bwMode="auto">
            <a:xfrm>
              <a:off x="538404" y="4993538"/>
              <a:ext cx="1461653" cy="594358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-Pioneer</a:t>
              </a:r>
              <a:br>
                <a:rPr lang="en-US" altLang="ja-JP" sz="1100" b="1" dirty="0" smtClean="0">
                  <a:solidFill>
                    <a:schemeClr val="accent6"/>
                  </a:solidFill>
                </a:rPr>
              </a:br>
              <a:r>
                <a:rPr lang="ja-JP" altLang="en-US" sz="1050" b="1" dirty="0" smtClean="0">
                  <a:solidFill>
                    <a:schemeClr val="accent6"/>
                  </a:solidFill>
                </a:rPr>
                <a:t>対話</a:t>
              </a:r>
              <a:r>
                <a:rPr lang="ja-JP" altLang="en-US" sz="1050" b="1" dirty="0">
                  <a:solidFill>
                    <a:schemeClr val="accent6"/>
                  </a:solidFill>
                </a:rPr>
                <a:t>ファイル</a:t>
              </a:r>
              <a:r>
                <a:rPr lang="en-US" altLang="ja-JP" sz="1050" b="1" dirty="0">
                  <a:solidFill>
                    <a:schemeClr val="accent6"/>
                  </a:solidFill>
                </a:rPr>
                <a:t>(</a:t>
              </a:r>
              <a:r>
                <a:rPr lang="ja-JP" altLang="en-US" sz="1050" b="1" dirty="0">
                  <a:solidFill>
                    <a:schemeClr val="accent6"/>
                  </a:solidFill>
                </a:rPr>
                <a:t>独自</a:t>
              </a:r>
              <a:r>
                <a:rPr lang="en-US" altLang="ja-JP" sz="1050" b="1" dirty="0" err="1">
                  <a:solidFill>
                    <a:schemeClr val="accent6"/>
                  </a:solidFill>
                </a:rPr>
                <a:t>IaC</a:t>
              </a:r>
              <a:r>
                <a:rPr lang="en-US" altLang="ja-JP" sz="1050" b="1" dirty="0">
                  <a:solidFill>
                    <a:schemeClr val="accent6"/>
                  </a:solidFill>
                </a:rPr>
                <a:t>)</a:t>
              </a:r>
            </a:p>
          </p:txBody>
        </p:sp>
      </p:grpSp>
      <p:sp>
        <p:nvSpPr>
          <p:cNvPr id="105" name="角丸四角形 104"/>
          <p:cNvSpPr/>
          <p:nvPr/>
        </p:nvSpPr>
        <p:spPr bwMode="auto">
          <a:xfrm>
            <a:off x="7977640" y="2376238"/>
            <a:ext cx="1048476" cy="3796498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8046446" y="20012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2B62"/>
                </a:solidFill>
              </a:rPr>
              <a:t>システム</a:t>
            </a: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1067207" y="2686127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90000"/>
                    <a:lumOff val="10000"/>
                  </a:schemeClr>
                </a:solidFill>
              </a:rPr>
              <a:t>CMDB</a:t>
            </a:r>
            <a:endParaRPr kumimoji="1" lang="ja-JP" altLang="en-US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143411" y="752495"/>
            <a:ext cx="8882705" cy="626701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 Driver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は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ITA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が一元管理するシステムパラメータと</a:t>
            </a:r>
            <a:r>
              <a:rPr lang="en-US" altLang="ja-JP" b="1" dirty="0" err="1">
                <a:solidFill>
                  <a:srgbClr val="FFFFFF"/>
                </a:solidFill>
                <a:cs typeface="メイリオ" panose="020B0604030504040204" pitchFamily="50" charset="-128"/>
              </a:rPr>
              <a:t>IaC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(Playbook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等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)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の</a:t>
            </a:r>
            <a:r>
              <a:rPr lang="en-US" altLang="ja-JP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/>
            </a:r>
            <a:br>
              <a:rPr lang="en-US" altLang="ja-JP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</a:b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変数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を紐づけて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、</a:t>
            </a:r>
            <a:r>
              <a:rPr lang="en-US" altLang="ja-JP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に連携実行させることが可能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です。</a:t>
            </a:r>
            <a:endParaRPr lang="ja-JP" altLang="en-US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gray">
          <a:xfrm>
            <a:off x="6615562" y="4790908"/>
            <a:ext cx="912764" cy="482400"/>
          </a:xfrm>
          <a:prstGeom prst="rect">
            <a:avLst/>
          </a:prstGeom>
          <a:solidFill>
            <a:schemeClr val="bg1"/>
          </a:solidFill>
          <a:ln w="50800" cmpd="sng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305" y="4891303"/>
            <a:ext cx="792174" cy="3260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1446416"/>
            <a:ext cx="8784976" cy="30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Tower</a:t>
            </a:r>
            <a:r>
              <a:rPr lang="ja-JP" altLang="en-US" sz="1600" dirty="0"/>
              <a:t>を経由するメリットについては</a:t>
            </a:r>
            <a:r>
              <a:rPr lang="ja-JP" altLang="en-US" sz="1600" dirty="0" smtClean="0"/>
              <a:t>、「</a:t>
            </a:r>
            <a:r>
              <a:rPr lang="en-US" altLang="ja-JP" sz="1600" dirty="0" smtClean="0"/>
              <a:t>3.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Tower</a:t>
            </a:r>
            <a:r>
              <a:rPr lang="ja-JP" altLang="en-US" sz="1600" dirty="0"/>
              <a:t>との連携」に</a:t>
            </a:r>
            <a:r>
              <a:rPr lang="ja-JP" altLang="en-US" sz="1600" dirty="0" smtClean="0"/>
              <a:t>記載します。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89" name="カギ線コネクタ 122"/>
          <p:cNvCxnSpPr>
            <a:stCxn id="10" idx="3"/>
            <a:endCxn id="76" idx="1"/>
          </p:cNvCxnSpPr>
          <p:nvPr/>
        </p:nvCxnSpPr>
        <p:spPr bwMode="auto">
          <a:xfrm flipV="1">
            <a:off x="1058767" y="3895076"/>
            <a:ext cx="209655" cy="69932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3" name="カギ線コネクタ 122"/>
          <p:cNvCxnSpPr>
            <a:stCxn id="10" idx="3"/>
            <a:endCxn id="81" idx="1"/>
          </p:cNvCxnSpPr>
          <p:nvPr/>
        </p:nvCxnSpPr>
        <p:spPr bwMode="auto">
          <a:xfrm flipV="1">
            <a:off x="1058767" y="4593883"/>
            <a:ext cx="231489" cy="5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9" name="カギ線コネクタ 122"/>
          <p:cNvCxnSpPr>
            <a:stCxn id="10" idx="3"/>
            <a:endCxn id="82" idx="1"/>
          </p:cNvCxnSpPr>
          <p:nvPr/>
        </p:nvCxnSpPr>
        <p:spPr bwMode="auto">
          <a:xfrm>
            <a:off x="1058767" y="4594397"/>
            <a:ext cx="231489" cy="6996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3" name="カギ線コネクタ 122"/>
          <p:cNvCxnSpPr>
            <a:stCxn id="22" idx="3"/>
          </p:cNvCxnSpPr>
          <p:nvPr/>
        </p:nvCxnSpPr>
        <p:spPr bwMode="auto">
          <a:xfrm flipV="1">
            <a:off x="7528326" y="3272925"/>
            <a:ext cx="645169" cy="82266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6" name="カギ線コネクタ 122"/>
          <p:cNvCxnSpPr>
            <a:stCxn id="22" idx="3"/>
          </p:cNvCxnSpPr>
          <p:nvPr/>
        </p:nvCxnSpPr>
        <p:spPr bwMode="auto">
          <a:xfrm>
            <a:off x="7528326" y="4095594"/>
            <a:ext cx="56767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0" name="カギ線コネクタ 122"/>
          <p:cNvCxnSpPr>
            <a:stCxn id="22" idx="3"/>
          </p:cNvCxnSpPr>
          <p:nvPr/>
        </p:nvCxnSpPr>
        <p:spPr bwMode="auto">
          <a:xfrm>
            <a:off x="7528326" y="4095594"/>
            <a:ext cx="554319" cy="95871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4" name="カギ線コネクタ 122"/>
          <p:cNvCxnSpPr>
            <a:stCxn id="45" idx="0"/>
            <a:endCxn id="22" idx="2"/>
          </p:cNvCxnSpPr>
          <p:nvPr/>
        </p:nvCxnSpPr>
        <p:spPr bwMode="auto">
          <a:xfrm flipV="1">
            <a:off x="7071944" y="4336794"/>
            <a:ext cx="0" cy="4541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7" name="カギ線コネクタ 122"/>
          <p:cNvCxnSpPr>
            <a:stCxn id="15" idx="3"/>
            <a:endCxn id="22" idx="1"/>
          </p:cNvCxnSpPr>
          <p:nvPr/>
        </p:nvCxnSpPr>
        <p:spPr bwMode="auto">
          <a:xfrm>
            <a:off x="6051744" y="3816819"/>
            <a:ext cx="563818" cy="27877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0" name="カギ線コネクタ 122"/>
          <p:cNvCxnSpPr>
            <a:stCxn id="16" idx="3"/>
            <a:endCxn id="22" idx="1"/>
          </p:cNvCxnSpPr>
          <p:nvPr/>
        </p:nvCxnSpPr>
        <p:spPr bwMode="auto">
          <a:xfrm flipV="1">
            <a:off x="6061483" y="4095594"/>
            <a:ext cx="554079" cy="45189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3" name="カギ線コネクタ 122"/>
          <p:cNvCxnSpPr>
            <a:stCxn id="17" idx="3"/>
            <a:endCxn id="22" idx="1"/>
          </p:cNvCxnSpPr>
          <p:nvPr/>
        </p:nvCxnSpPr>
        <p:spPr bwMode="auto">
          <a:xfrm flipV="1">
            <a:off x="6066882" y="4095594"/>
            <a:ext cx="548680" cy="119843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6" name="カギ線コネクタ 122"/>
          <p:cNvCxnSpPr>
            <a:stCxn id="15" idx="3"/>
            <a:endCxn id="45" idx="1"/>
          </p:cNvCxnSpPr>
          <p:nvPr/>
        </p:nvCxnSpPr>
        <p:spPr bwMode="auto">
          <a:xfrm>
            <a:off x="6051744" y="3816819"/>
            <a:ext cx="563818" cy="121528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0" name="カギ線コネクタ 122"/>
          <p:cNvCxnSpPr>
            <a:stCxn id="16" idx="3"/>
            <a:endCxn id="45" idx="1"/>
          </p:cNvCxnSpPr>
          <p:nvPr/>
        </p:nvCxnSpPr>
        <p:spPr bwMode="auto">
          <a:xfrm>
            <a:off x="6061483" y="4547491"/>
            <a:ext cx="554079" cy="48461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3" name="カギ線コネクタ 122"/>
          <p:cNvCxnSpPr>
            <a:stCxn id="17" idx="3"/>
            <a:endCxn id="45" idx="1"/>
          </p:cNvCxnSpPr>
          <p:nvPr/>
        </p:nvCxnSpPr>
        <p:spPr bwMode="auto">
          <a:xfrm flipV="1">
            <a:off x="6066882" y="5032108"/>
            <a:ext cx="548680" cy="2619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147" name="角丸四角形 146"/>
          <p:cNvSpPr/>
          <p:nvPr/>
        </p:nvSpPr>
        <p:spPr bwMode="auto">
          <a:xfrm>
            <a:off x="2934247" y="2309019"/>
            <a:ext cx="1474833" cy="39069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079165" y="2437159"/>
            <a:ext cx="119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Symphony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0" name="フローチャート: 論理積ゲート 149"/>
          <p:cNvSpPr/>
          <p:nvPr/>
        </p:nvSpPr>
        <p:spPr bwMode="auto">
          <a:xfrm rot="16200000">
            <a:off x="3413921" y="2737528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309455" y="2991223"/>
            <a:ext cx="66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Start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2" name="フローチャート: 論理積ゲート 151"/>
          <p:cNvSpPr/>
          <p:nvPr/>
        </p:nvSpPr>
        <p:spPr bwMode="auto">
          <a:xfrm rot="5400000">
            <a:off x="3449816" y="5631160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374470" y="58211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En</a:t>
            </a:r>
            <a:r>
              <a:rPr lang="en-US" altLang="ja-JP" sz="1400" b="1" dirty="0">
                <a:solidFill>
                  <a:srgbClr val="002B62"/>
                </a:solidFill>
              </a:rPr>
              <a:t>d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cxnSp>
        <p:nvCxnSpPr>
          <p:cNvPr id="160" name="直線コネクタ 159"/>
          <p:cNvCxnSpPr>
            <a:stCxn id="151" idx="2"/>
            <a:endCxn id="152" idx="1"/>
          </p:cNvCxnSpPr>
          <p:nvPr/>
        </p:nvCxnSpPr>
        <p:spPr bwMode="auto">
          <a:xfrm>
            <a:off x="3640315" y="3299000"/>
            <a:ext cx="12543" cy="247301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楕円 157"/>
          <p:cNvSpPr/>
          <p:nvPr/>
        </p:nvSpPr>
        <p:spPr bwMode="auto">
          <a:xfrm>
            <a:off x="3287823" y="4961000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latin typeface="+mn-ea"/>
              </a:rPr>
              <a:t>Movement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4" name="楕円 153"/>
          <p:cNvSpPr/>
          <p:nvPr/>
        </p:nvSpPr>
        <p:spPr bwMode="auto">
          <a:xfrm>
            <a:off x="3271317" y="3387859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latin typeface="+mn-ea"/>
              </a:rPr>
              <a:t>Movement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7" name="楕円 156"/>
          <p:cNvSpPr/>
          <p:nvPr/>
        </p:nvSpPr>
        <p:spPr bwMode="auto">
          <a:xfrm>
            <a:off x="3272685" y="4175821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latin typeface="+mn-ea"/>
              </a:rPr>
              <a:t>Movement</a:t>
            </a:r>
            <a:endParaRPr kumimoji="1" lang="ja-JP" altLang="en-US" sz="1400" b="1" dirty="0" smtClean="0">
              <a:latin typeface="+mn-ea"/>
            </a:endParaRPr>
          </a:p>
        </p:txBody>
      </p:sp>
      <p:cxnSp>
        <p:nvCxnSpPr>
          <p:cNvPr id="169" name="カギ線コネクタ 122"/>
          <p:cNvCxnSpPr>
            <a:stCxn id="76" idx="3"/>
            <a:endCxn id="154" idx="2"/>
          </p:cNvCxnSpPr>
          <p:nvPr/>
        </p:nvCxnSpPr>
        <p:spPr bwMode="auto">
          <a:xfrm flipV="1">
            <a:off x="2751909" y="3748753"/>
            <a:ext cx="519408" cy="14632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2" name="カギ線コネクタ 122"/>
          <p:cNvCxnSpPr>
            <a:stCxn id="154" idx="6"/>
            <a:endCxn id="15" idx="1"/>
          </p:cNvCxnSpPr>
          <p:nvPr/>
        </p:nvCxnSpPr>
        <p:spPr bwMode="auto">
          <a:xfrm>
            <a:off x="4006157" y="3748753"/>
            <a:ext cx="485387" cy="6806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5" name="カギ線コネクタ 122"/>
          <p:cNvCxnSpPr>
            <a:stCxn id="81" idx="3"/>
            <a:endCxn id="157" idx="2"/>
          </p:cNvCxnSpPr>
          <p:nvPr/>
        </p:nvCxnSpPr>
        <p:spPr bwMode="auto">
          <a:xfrm flipV="1">
            <a:off x="2756880" y="4536715"/>
            <a:ext cx="515805" cy="5716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8" name="カギ線コネクタ 122"/>
          <p:cNvCxnSpPr>
            <a:stCxn id="157" idx="6"/>
            <a:endCxn id="16" idx="1"/>
          </p:cNvCxnSpPr>
          <p:nvPr/>
        </p:nvCxnSpPr>
        <p:spPr bwMode="auto">
          <a:xfrm>
            <a:off x="4007525" y="4536715"/>
            <a:ext cx="489418" cy="1077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1" name="カギ線コネクタ 122"/>
          <p:cNvCxnSpPr>
            <a:stCxn id="82" idx="3"/>
            <a:endCxn id="158" idx="2"/>
          </p:cNvCxnSpPr>
          <p:nvPr/>
        </p:nvCxnSpPr>
        <p:spPr bwMode="auto">
          <a:xfrm>
            <a:off x="2751909" y="5294024"/>
            <a:ext cx="535914" cy="278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4" name="カギ線コネクタ 122"/>
          <p:cNvCxnSpPr>
            <a:stCxn id="158" idx="6"/>
            <a:endCxn id="17" idx="1"/>
          </p:cNvCxnSpPr>
          <p:nvPr/>
        </p:nvCxnSpPr>
        <p:spPr bwMode="auto">
          <a:xfrm flipV="1">
            <a:off x="4022663" y="5294024"/>
            <a:ext cx="468881" cy="278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</p:spTree>
    <p:extLst>
      <p:ext uri="{BB962C8B-B14F-4D97-AF65-F5344CB8AC3E}">
        <p14:creationId xmlns:p14="http://schemas.microsoft.com/office/powerpoint/2010/main" val="3743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Automation</a:t>
            </a:r>
            <a:r>
              <a:rPr lang="ja-JP" altLang="en-US" sz="1600" dirty="0"/>
              <a:t>は設定データを蓄積</a:t>
            </a:r>
            <a:r>
              <a:rPr lang="en-US" altLang="ja-JP" sz="1600" dirty="0"/>
              <a:t>/</a:t>
            </a:r>
            <a:r>
              <a:rPr lang="ja-JP" altLang="en-US" sz="1600" dirty="0"/>
              <a:t>管理し、</a:t>
            </a:r>
            <a:r>
              <a:rPr lang="en-US" altLang="ja-JP" sz="1600" dirty="0" err="1"/>
              <a:t>Ansible</a:t>
            </a:r>
            <a:r>
              <a:rPr lang="ja-JP" altLang="en-US" sz="1600" dirty="0"/>
              <a:t>が実行するために必要な</a:t>
            </a:r>
            <a:r>
              <a:rPr lang="ja-JP" altLang="en-US" sz="1600" dirty="0" smtClean="0"/>
              <a:t>ディレクトリ、コンフィグファイル</a:t>
            </a:r>
            <a:r>
              <a:rPr lang="ja-JP" altLang="en-US" sz="1600" dirty="0"/>
              <a:t>を生成</a:t>
            </a:r>
            <a:r>
              <a:rPr lang="ja-JP" altLang="en-US" sz="1600" dirty="0" smtClean="0"/>
              <a:t>します。</a:t>
            </a:r>
            <a:endParaRPr lang="ja-JP" altLang="en-US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/>
              <a:t>AnsibleTower</a:t>
            </a:r>
            <a:r>
              <a:rPr lang="ja-JP" altLang="en-US" sz="1600" dirty="0"/>
              <a:t>はクラスタ間通信をセキュアに、そして異なるバージョンの</a:t>
            </a:r>
            <a:r>
              <a:rPr lang="en-US" altLang="ja-JP" sz="1600" dirty="0" err="1"/>
              <a:t>AnsibleEngine</a:t>
            </a:r>
            <a:r>
              <a:rPr lang="ja-JP" altLang="en-US" sz="1600" dirty="0"/>
              <a:t>をコントロール</a:t>
            </a:r>
            <a:r>
              <a:rPr lang="ja-JP" altLang="en-US" sz="1600" dirty="0" smtClean="0"/>
              <a:t>します。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それぞれ</a:t>
            </a:r>
            <a:r>
              <a:rPr lang="ja-JP" altLang="en-US" sz="1600" dirty="0"/>
              <a:t>の特徴を組み合わせた、</a:t>
            </a:r>
            <a:r>
              <a:rPr lang="en-US" altLang="ja-JP" sz="1600" dirty="0"/>
              <a:t>IT Automation + </a:t>
            </a:r>
            <a:r>
              <a:rPr lang="en-US" altLang="ja-JP" sz="1600" dirty="0" err="1"/>
              <a:t>AnsibleTower</a:t>
            </a:r>
            <a:r>
              <a:rPr lang="en-US" altLang="ja-JP" sz="1600" dirty="0"/>
              <a:t> + </a:t>
            </a:r>
            <a:r>
              <a:rPr lang="en-US" altLang="ja-JP" sz="1600" dirty="0" err="1"/>
              <a:t>AnsibleEngine</a:t>
            </a:r>
            <a:r>
              <a:rPr lang="en-US" altLang="ja-JP" sz="1600" dirty="0"/>
              <a:t> </a:t>
            </a:r>
            <a:r>
              <a:rPr lang="ja-JP" altLang="en-US" sz="1600" dirty="0"/>
              <a:t>で構成された自動構築システムで作業の効率化・省力化が実現</a:t>
            </a:r>
            <a:r>
              <a:rPr lang="ja-JP" altLang="en-US" sz="1600" dirty="0" smtClean="0"/>
              <a:t>できます。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</a:t>
            </a:r>
            <a:r>
              <a:rPr lang="ja-JP" altLang="en-US" kern="0" dirty="0" smtClean="0"/>
              <a:t>　</a:t>
            </a:r>
            <a:r>
              <a:rPr lang="en-US" altLang="ja-JP" kern="0" dirty="0" err="1" smtClean="0"/>
              <a:t>Ansible</a:t>
            </a:r>
            <a:r>
              <a:rPr lang="en-US" altLang="ja-JP" kern="0" dirty="0" smtClean="0"/>
              <a:t> </a:t>
            </a:r>
            <a:r>
              <a:rPr lang="en-US" altLang="ja-JP" kern="0" dirty="0"/>
              <a:t>Tower</a:t>
            </a:r>
            <a:r>
              <a:rPr lang="ja-JP" altLang="en-US" kern="0" dirty="0"/>
              <a:t>との連携</a:t>
            </a:r>
          </a:p>
        </p:txBody>
      </p:sp>
      <p:pic>
        <p:nvPicPr>
          <p:cNvPr id="1026" name="Picture 2" descr="AnsibleTowerとの連携イメージ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3" y="2452066"/>
            <a:ext cx="8135787" cy="40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</a:t>
            </a:r>
            <a:r>
              <a:rPr lang="ja-JP" altLang="en-US" dirty="0" err="1"/>
              <a:t>つの</a:t>
            </a:r>
            <a:r>
              <a:rPr lang="ja-JP" altLang="en-US" dirty="0" smtClean="0"/>
              <a:t>モードの説明</a:t>
            </a:r>
            <a:endParaRPr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0808" y="788911"/>
            <a:ext cx="8882705" cy="380480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</a:t>
            </a:r>
            <a:r>
              <a:rPr lang="ja-JP" altLang="en-US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は用途に応じて、特徴のある</a:t>
            </a:r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3</a:t>
            </a:r>
            <a:r>
              <a:rPr lang="ja-JP" altLang="en-US" sz="2000" b="1" dirty="0">
                <a:solidFill>
                  <a:srgbClr val="FFFFFF"/>
                </a:solidFill>
                <a:cs typeface="メイリオ" panose="020B0604030504040204" pitchFamily="50" charset="-128"/>
              </a:rPr>
              <a:t>つのモードを</a:t>
            </a:r>
            <a:r>
              <a:rPr lang="ja-JP" altLang="en-US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用意しています</a:t>
            </a:r>
            <a:endParaRPr lang="ja-JP" altLang="en-US" sz="20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86173"/>
              </p:ext>
            </p:extLst>
          </p:nvPr>
        </p:nvGraphicFramePr>
        <p:xfrm>
          <a:off x="179513" y="4581160"/>
          <a:ext cx="8879572" cy="1872260"/>
        </p:xfrm>
        <a:graphic>
          <a:graphicData uri="http://schemas.openxmlformats.org/drawingml/2006/table">
            <a:tbl>
              <a:tblPr/>
              <a:tblGrid>
                <a:gridCol w="1331913">
                  <a:extLst>
                    <a:ext uri="{9D8B030D-6E8A-4147-A177-3AD203B41FA5}">
                      <a16:colId xmlns:a16="http://schemas.microsoft.com/office/drawing/2014/main" val="3604997715"/>
                    </a:ext>
                  </a:extLst>
                </a:gridCol>
                <a:gridCol w="4241232">
                  <a:extLst>
                    <a:ext uri="{9D8B030D-6E8A-4147-A177-3AD203B41FA5}">
                      <a16:colId xmlns:a16="http://schemas.microsoft.com/office/drawing/2014/main" val="4063521427"/>
                    </a:ext>
                  </a:extLst>
                </a:gridCol>
                <a:gridCol w="1156699">
                  <a:extLst>
                    <a:ext uri="{9D8B030D-6E8A-4147-A177-3AD203B41FA5}">
                      <a16:colId xmlns:a16="http://schemas.microsoft.com/office/drawing/2014/main" val="2295527053"/>
                    </a:ext>
                  </a:extLst>
                </a:gridCol>
                <a:gridCol w="1156699">
                  <a:extLst>
                    <a:ext uri="{9D8B030D-6E8A-4147-A177-3AD203B41FA5}">
                      <a16:colId xmlns:a16="http://schemas.microsoft.com/office/drawing/2014/main" val="1193150540"/>
                    </a:ext>
                  </a:extLst>
                </a:gridCol>
                <a:gridCol w="993029">
                  <a:extLst>
                    <a:ext uri="{9D8B030D-6E8A-4147-A177-3AD203B41FA5}">
                      <a16:colId xmlns:a16="http://schemas.microsoft.com/office/drawing/2014/main" val="2078088531"/>
                    </a:ext>
                  </a:extLst>
                </a:gridCol>
              </a:tblGrid>
              <a:tr h="38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-Legacy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Ansible-LegacyRole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Ansible-Pioneer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39604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IaC</a:t>
                      </a:r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の再利用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作成した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をモジュール化し、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Exastro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内で再利用可能出来ること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57636"/>
                  </a:ext>
                </a:extLst>
              </a:tr>
              <a:tr h="494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ノウハウの活用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が提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供する機能を数多く活用でき、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また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-galaxy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等で公開されている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PlaybookRole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を利用できること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40735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適用</a:t>
                      </a:r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範囲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自動化できる作業手順のバリエーションのこと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46860"/>
                  </a:ext>
                </a:extLst>
              </a:tr>
            </a:tbl>
          </a:graphicData>
        </a:graphic>
      </p:graphicFrame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191485" y="3861060"/>
            <a:ext cx="4608640" cy="648090"/>
          </a:xfrm>
          <a:prstGeom prst="rect">
            <a:avLst/>
          </a:prstGeom>
          <a:ln w="12700">
            <a:solidFill>
              <a:schemeClr val="accent6">
                <a:lumMod val="90000"/>
                <a:lumOff val="10000"/>
              </a:schemeClr>
            </a:solidFill>
            <a:prstDash val="dash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100" b="1" dirty="0" smtClean="0"/>
              <a:t>※</a:t>
            </a:r>
            <a:r>
              <a:rPr lang="ja-JP" altLang="en-US" sz="1100" b="1" dirty="0" smtClean="0"/>
              <a:t>凡例</a:t>
            </a:r>
            <a:r>
              <a:rPr lang="ja-JP" altLang="en-US" sz="1100" b="1" dirty="0"/>
              <a:t>　 </a:t>
            </a:r>
            <a:r>
              <a:rPr lang="ja-JP" altLang="en-US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◎：機能として強みを持っている</a:t>
            </a:r>
            <a:endParaRPr lang="en-US" altLang="ja-JP" sz="1000" dirty="0" smtClean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○：機能として使用は可能</a:t>
            </a:r>
          </a:p>
          <a:p>
            <a:pPr marL="0" indent="0">
              <a:buNone/>
            </a:pPr>
            <a:r>
              <a:rPr lang="ja-JP" altLang="en-US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lang="ja-JP" altLang="en-US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：機能として適用は難しい</a:t>
            </a:r>
            <a:r>
              <a:rPr lang="en-US" altLang="ja-JP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0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他モードによる適用を推奨</a:t>
            </a:r>
            <a:endParaRPr lang="en-US" altLang="ja-JP" sz="1000" dirty="0" smtClean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81" name="コンテンツ プレースホルダー 2"/>
          <p:cNvSpPr txBox="1">
            <a:spLocks/>
          </p:cNvSpPr>
          <p:nvPr/>
        </p:nvSpPr>
        <p:spPr bwMode="gray">
          <a:xfrm>
            <a:off x="191485" y="1241401"/>
            <a:ext cx="7476945" cy="79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-Legacy</a:t>
            </a:r>
            <a:r>
              <a:rPr lang="ja-JP" altLang="en-US" sz="1600" dirty="0" err="1" smtClean="0"/>
              <a:t>、</a:t>
            </a:r>
            <a:r>
              <a:rPr lang="en-US" altLang="ja-JP" sz="1600" dirty="0" err="1" smtClean="0"/>
              <a:t>Ansible-LegacyRole</a:t>
            </a:r>
            <a:r>
              <a:rPr lang="ja-JP" altLang="en-US" sz="1600" dirty="0" err="1" smtClean="0"/>
              <a:t>、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-Pioneer</a:t>
            </a:r>
            <a:br>
              <a:rPr lang="en-US" altLang="ja-JP" sz="1600" dirty="0" smtClean="0"/>
            </a:br>
            <a:r>
              <a:rPr lang="ja-JP" altLang="en-US" sz="1600" dirty="0" smtClean="0"/>
              <a:t>それぞれの特徴の比較を</a:t>
            </a:r>
            <a:r>
              <a:rPr lang="ja-JP" altLang="en-US" sz="1600" dirty="0"/>
              <a:t>以下</a:t>
            </a:r>
            <a:r>
              <a:rPr lang="ja-JP" altLang="en-US" sz="1600" dirty="0" smtClean="0"/>
              <a:t>に指します。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179514" y="2108264"/>
            <a:ext cx="2905014" cy="1397149"/>
            <a:chOff x="191485" y="2091771"/>
            <a:chExt cx="3012325" cy="1397149"/>
          </a:xfrm>
        </p:grpSpPr>
        <p:sp>
          <p:nvSpPr>
            <p:cNvPr id="19" name="コンテンツ プレースホルダー 2"/>
            <p:cNvSpPr txBox="1">
              <a:spLocks/>
            </p:cNvSpPr>
            <p:nvPr/>
          </p:nvSpPr>
          <p:spPr bwMode="gray">
            <a:xfrm>
              <a:off x="191485" y="2091771"/>
              <a:ext cx="3012325" cy="1335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800" kern="0" dirty="0" err="1" smtClean="0"/>
                <a:t>IaC</a:t>
              </a:r>
              <a:r>
                <a:rPr lang="ja-JP" altLang="en-US" sz="1800" kern="0" dirty="0" smtClean="0"/>
                <a:t>の再利用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 smtClean="0">
                  <a:solidFill>
                    <a:srgbClr val="FF0000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191485" y="2207346"/>
              <a:ext cx="2652275" cy="1281574"/>
              <a:chOff x="191485" y="2207346"/>
              <a:chExt cx="2652275" cy="1281574"/>
            </a:xfrm>
          </p:grpSpPr>
          <p:cxnSp>
            <p:nvCxnSpPr>
              <p:cNvPr id="85" name="直線コネクタ 84"/>
              <p:cNvCxnSpPr/>
              <p:nvPr/>
            </p:nvCxnSpPr>
            <p:spPr bwMode="auto">
              <a:xfrm>
                <a:off x="191485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直線コネクタ 85"/>
              <p:cNvCxnSpPr/>
              <p:nvPr/>
            </p:nvCxnSpPr>
            <p:spPr bwMode="auto">
              <a:xfrm flipV="1">
                <a:off x="191485" y="3483146"/>
                <a:ext cx="2652275" cy="57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直線コネクタ 89"/>
              <p:cNvCxnSpPr/>
              <p:nvPr/>
            </p:nvCxnSpPr>
            <p:spPr bwMode="auto">
              <a:xfrm>
                <a:off x="2843760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" name="直線コネクタ 91"/>
              <p:cNvCxnSpPr/>
              <p:nvPr/>
            </p:nvCxnSpPr>
            <p:spPr bwMode="auto">
              <a:xfrm>
                <a:off x="1877673" y="2219437"/>
                <a:ext cx="966087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4" name="グループ化 33"/>
          <p:cNvGrpSpPr/>
          <p:nvPr/>
        </p:nvGrpSpPr>
        <p:grpSpPr>
          <a:xfrm>
            <a:off x="2938863" y="2113397"/>
            <a:ext cx="3012325" cy="1403014"/>
            <a:chOff x="3015997" y="2091771"/>
            <a:chExt cx="3012325" cy="1403014"/>
          </a:xfrm>
        </p:grpSpPr>
        <p:sp>
          <p:nvSpPr>
            <p:cNvPr id="62" name="コンテンツ プレースホルダー 2"/>
            <p:cNvSpPr txBox="1">
              <a:spLocks/>
            </p:cNvSpPr>
            <p:nvPr/>
          </p:nvSpPr>
          <p:spPr bwMode="gray">
            <a:xfrm>
              <a:off x="3015997" y="2091771"/>
              <a:ext cx="3012325" cy="1341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/>
                <a:t>◆</a:t>
              </a:r>
              <a:r>
                <a:rPr lang="ja-JP" altLang="en-US" sz="1800" kern="0" dirty="0" smtClean="0"/>
                <a:t>ノウハウの活用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Ansible-LegacyRole</a:t>
              </a:r>
              <a:endParaRPr lang="en-US" altLang="ja-JP" sz="1800" b="1" dirty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-Pioneer</a:t>
              </a:r>
            </a:p>
            <a:p>
              <a:pPr marL="0" indent="0">
                <a:buNone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  <p:grpSp>
          <p:nvGrpSpPr>
            <p:cNvPr id="95" name="グループ化 94"/>
            <p:cNvGrpSpPr/>
            <p:nvPr/>
          </p:nvGrpSpPr>
          <p:grpSpPr>
            <a:xfrm>
              <a:off x="3039912" y="2213211"/>
              <a:ext cx="2911276" cy="1281574"/>
              <a:chOff x="191485" y="2207346"/>
              <a:chExt cx="2652275" cy="1281574"/>
            </a:xfrm>
          </p:grpSpPr>
          <p:cxnSp>
            <p:nvCxnSpPr>
              <p:cNvPr id="96" name="直線コネクタ 95"/>
              <p:cNvCxnSpPr/>
              <p:nvPr/>
            </p:nvCxnSpPr>
            <p:spPr bwMode="auto">
              <a:xfrm>
                <a:off x="191485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直線コネクタ 96"/>
              <p:cNvCxnSpPr/>
              <p:nvPr/>
            </p:nvCxnSpPr>
            <p:spPr bwMode="auto">
              <a:xfrm flipV="1">
                <a:off x="191485" y="3483146"/>
                <a:ext cx="2652275" cy="57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直線コネクタ 97"/>
              <p:cNvCxnSpPr/>
              <p:nvPr/>
            </p:nvCxnSpPr>
            <p:spPr bwMode="auto">
              <a:xfrm>
                <a:off x="2843760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直線コネクタ 98"/>
              <p:cNvCxnSpPr/>
              <p:nvPr/>
            </p:nvCxnSpPr>
            <p:spPr bwMode="auto">
              <a:xfrm>
                <a:off x="1980893" y="2213572"/>
                <a:ext cx="862867" cy="5865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6" name="グループ化 35"/>
          <p:cNvGrpSpPr/>
          <p:nvPr/>
        </p:nvGrpSpPr>
        <p:grpSpPr>
          <a:xfrm>
            <a:off x="6025585" y="2108263"/>
            <a:ext cx="3012325" cy="1402374"/>
            <a:chOff x="5980970" y="2089829"/>
            <a:chExt cx="3012325" cy="1402374"/>
          </a:xfrm>
        </p:grpSpPr>
        <p:sp>
          <p:nvSpPr>
            <p:cNvPr id="63" name="コンテンツ プレースホルダー 2"/>
            <p:cNvSpPr txBox="1">
              <a:spLocks/>
            </p:cNvSpPr>
            <p:nvPr/>
          </p:nvSpPr>
          <p:spPr bwMode="gray">
            <a:xfrm>
              <a:off x="5980970" y="2089829"/>
              <a:ext cx="3012325" cy="1335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/>
                <a:t>◆適用</a:t>
              </a:r>
              <a:r>
                <a:rPr lang="ja-JP" altLang="en-US" sz="1800" kern="0" dirty="0" smtClean="0"/>
                <a:t>範囲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>
                  <a:solidFill>
                    <a:srgbClr val="FF0000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  <p:grpSp>
          <p:nvGrpSpPr>
            <p:cNvPr id="100" name="グループ化 99"/>
            <p:cNvGrpSpPr/>
            <p:nvPr/>
          </p:nvGrpSpPr>
          <p:grpSpPr>
            <a:xfrm>
              <a:off x="6019718" y="2210629"/>
              <a:ext cx="2652275" cy="1281574"/>
              <a:chOff x="191485" y="2207346"/>
              <a:chExt cx="2652275" cy="1281574"/>
            </a:xfrm>
          </p:grpSpPr>
          <p:cxnSp>
            <p:nvCxnSpPr>
              <p:cNvPr id="101" name="直線コネクタ 100"/>
              <p:cNvCxnSpPr/>
              <p:nvPr/>
            </p:nvCxnSpPr>
            <p:spPr bwMode="auto">
              <a:xfrm>
                <a:off x="191485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直線コネクタ 101"/>
              <p:cNvCxnSpPr/>
              <p:nvPr/>
            </p:nvCxnSpPr>
            <p:spPr bwMode="auto">
              <a:xfrm flipV="1">
                <a:off x="191485" y="3483146"/>
                <a:ext cx="2652275" cy="57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直線コネクタ 102"/>
              <p:cNvCxnSpPr/>
              <p:nvPr/>
            </p:nvCxnSpPr>
            <p:spPr bwMode="auto">
              <a:xfrm>
                <a:off x="2843760" y="2207346"/>
                <a:ext cx="0" cy="1281574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直線コネクタ 103"/>
              <p:cNvCxnSpPr/>
              <p:nvPr/>
            </p:nvCxnSpPr>
            <p:spPr bwMode="auto">
              <a:xfrm flipV="1">
                <a:off x="1517622" y="2219437"/>
                <a:ext cx="1326138" cy="2841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6">
                    <a:lumMod val="90000"/>
                    <a:lumOff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283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63377"/>
            <a:ext cx="8784976" cy="829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err="1"/>
              <a:t>Ansible</a:t>
            </a:r>
            <a:r>
              <a:rPr lang="en-US" altLang="ja-JP" sz="1800" b="1" dirty="0"/>
              <a:t>-Legacy</a:t>
            </a:r>
            <a:r>
              <a:rPr lang="ja-JP" altLang="en-US" sz="1800" b="1" dirty="0" smtClean="0"/>
              <a:t>モードの最たる特徴は</a:t>
            </a:r>
            <a:r>
              <a:rPr lang="en-US" altLang="ja-JP" sz="1800" b="1" dirty="0" err="1" smtClean="0"/>
              <a:t>IaC</a:t>
            </a:r>
            <a:r>
              <a:rPr lang="ja-JP" altLang="en-US" sz="1800" b="1" dirty="0" smtClean="0"/>
              <a:t>のモジュール化による再利用です。</a:t>
            </a:r>
            <a:endParaRPr lang="en-US" altLang="ja-JP" sz="18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b="1" dirty="0" smtClean="0"/>
              <a:t>登録した</a:t>
            </a:r>
            <a:r>
              <a:rPr lang="en-US" altLang="ja-JP" sz="1800" b="1" dirty="0" err="1" smtClean="0"/>
              <a:t>IaC</a:t>
            </a:r>
            <a:r>
              <a:rPr lang="ja-JP" altLang="en-US" sz="1800" b="1" dirty="0" smtClean="0"/>
              <a:t>を再利用することで効率的なシステム構築が可能です</a:t>
            </a:r>
            <a:r>
              <a:rPr lang="ja-JP" altLang="en-US" sz="1800" b="1" dirty="0"/>
              <a:t>。</a:t>
            </a:r>
            <a:endParaRPr lang="en-US" altLang="ja-JP" sz="1800" b="1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808" y="950362"/>
            <a:ext cx="8882705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ITA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のベースにして醍醐味 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Legacy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ja-JP" altLang="en-US" sz="2000" b="1" dirty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4100" name="Picture 4" descr="モジュール管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5" y="2492870"/>
            <a:ext cx="7524410" cy="352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モード</a:t>
            </a:r>
            <a:endParaRPr kumimoji="1" lang="ja-JP" altLang="en-US" dirty="0"/>
          </a:p>
        </p:txBody>
      </p:sp>
      <p:sp>
        <p:nvSpPr>
          <p:cNvPr id="39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err="1" smtClean="0"/>
              <a:t>Exastro</a:t>
            </a:r>
            <a:r>
              <a:rPr lang="en-US" altLang="ja-JP" sz="1800" kern="0" dirty="0" smtClean="0"/>
              <a:t> ITA</a:t>
            </a:r>
            <a:r>
              <a:rPr lang="ja-JP" altLang="en-US" sz="1800" kern="0" dirty="0" smtClean="0"/>
              <a:t>における作業実行単位である「</a:t>
            </a:r>
            <a:r>
              <a:rPr lang="en-US" altLang="ja-JP" sz="1800" kern="0" dirty="0" smtClean="0"/>
              <a:t>Movement</a:t>
            </a:r>
            <a:r>
              <a:rPr lang="ja-JP" altLang="en-US" sz="1800" kern="0" dirty="0" smtClean="0"/>
              <a:t>」と</a:t>
            </a:r>
            <a:r>
              <a:rPr lang="en-US" altLang="ja-JP" sz="1800" kern="0" dirty="0" smtClean="0"/>
              <a:t>Playbook</a:t>
            </a:r>
            <a:r>
              <a:rPr lang="ja-JP" altLang="en-US" sz="1800" kern="0" dirty="0" smtClean="0"/>
              <a:t>の関係を</a:t>
            </a:r>
            <a:r>
              <a:rPr lang="en-US" altLang="ja-JP" sz="1800" kern="0" dirty="0" smtClean="0"/>
              <a:t>2</a:t>
            </a:r>
            <a:r>
              <a:rPr lang="ja-JP" altLang="en-US" sz="1800" kern="0" dirty="0" smtClean="0"/>
              <a:t>階層で規定しています。</a:t>
            </a:r>
            <a:endParaRPr lang="ja-JP" altLang="en-US" sz="1800" kern="0" dirty="0"/>
          </a:p>
        </p:txBody>
      </p:sp>
      <p:sp>
        <p:nvSpPr>
          <p:cNvPr id="40" name="角丸四角形 39"/>
          <p:cNvSpPr/>
          <p:nvPr/>
        </p:nvSpPr>
        <p:spPr bwMode="auto">
          <a:xfrm>
            <a:off x="180000" y="4893507"/>
            <a:ext cx="8784000" cy="146919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>
                <a:latin typeface="+mj-ea"/>
                <a:ea typeface="+mj-ea"/>
              </a:rPr>
              <a:t>playbook</a:t>
            </a:r>
            <a:r>
              <a:rPr lang="ja-JP" altLang="en-US" sz="1600" b="1" dirty="0">
                <a:latin typeface="+mj-ea"/>
                <a:ea typeface="+mj-ea"/>
              </a:rPr>
              <a:t>素材集</a:t>
            </a:r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656734" y="2657049"/>
            <a:ext cx="4306654" cy="2180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179388" y="2657049"/>
            <a:ext cx="4250512" cy="2180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3" name="フローチャート : 書類 51"/>
          <p:cNvSpPr/>
          <p:nvPr/>
        </p:nvSpPr>
        <p:spPr bwMode="auto">
          <a:xfrm>
            <a:off x="1061850" y="2995234"/>
            <a:ext cx="3164745" cy="1725233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4" name="フローチャート : 書類 54"/>
          <p:cNvSpPr/>
          <p:nvPr/>
        </p:nvSpPr>
        <p:spPr bwMode="auto">
          <a:xfrm>
            <a:off x="290785" y="5462649"/>
            <a:ext cx="1542129" cy="747892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aaaa.yml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5" name="フローチャート : 書類 55"/>
          <p:cNvSpPr/>
          <p:nvPr/>
        </p:nvSpPr>
        <p:spPr bwMode="auto">
          <a:xfrm>
            <a:off x="2012027" y="5462649"/>
            <a:ext cx="1542129" cy="747892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bbbb.yml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6" name="フローチャート : 書類 56"/>
          <p:cNvSpPr/>
          <p:nvPr/>
        </p:nvSpPr>
        <p:spPr bwMode="auto">
          <a:xfrm>
            <a:off x="3733269" y="5462649"/>
            <a:ext cx="1542129" cy="747892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cccc.yml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7" name="フローチャート : 書類 57"/>
          <p:cNvSpPr/>
          <p:nvPr/>
        </p:nvSpPr>
        <p:spPr bwMode="auto">
          <a:xfrm>
            <a:off x="5454511" y="5462649"/>
            <a:ext cx="1542129" cy="747892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dddd.yml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8" name="フローチャート : 書類 58"/>
          <p:cNvSpPr/>
          <p:nvPr/>
        </p:nvSpPr>
        <p:spPr bwMode="auto">
          <a:xfrm>
            <a:off x="7175753" y="5462649"/>
            <a:ext cx="1542129" cy="747892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eeee.yml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cxnSp>
        <p:nvCxnSpPr>
          <p:cNvPr id="49" name="直線コネクタ 48"/>
          <p:cNvCxnSpPr>
            <a:stCxn id="43" idx="2"/>
            <a:endCxn id="44" idx="0"/>
          </p:cNvCxnSpPr>
          <p:nvPr/>
        </p:nvCxnSpPr>
        <p:spPr bwMode="auto">
          <a:xfrm flipH="1">
            <a:off x="1061850" y="4606410"/>
            <a:ext cx="1582373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>
            <a:stCxn id="43" idx="2"/>
            <a:endCxn id="45" idx="0"/>
          </p:cNvCxnSpPr>
          <p:nvPr/>
        </p:nvCxnSpPr>
        <p:spPr bwMode="auto">
          <a:xfrm>
            <a:off x="2644223" y="4606410"/>
            <a:ext cx="138869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3" idx="2"/>
            <a:endCxn id="46" idx="0"/>
          </p:cNvCxnSpPr>
          <p:nvPr/>
        </p:nvCxnSpPr>
        <p:spPr bwMode="auto">
          <a:xfrm>
            <a:off x="2644223" y="4606410"/>
            <a:ext cx="1860111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>
            <a:stCxn id="56" idx="2"/>
            <a:endCxn id="46" idx="0"/>
          </p:cNvCxnSpPr>
          <p:nvPr/>
        </p:nvCxnSpPr>
        <p:spPr bwMode="auto">
          <a:xfrm flipH="1">
            <a:off x="4504334" y="4606410"/>
            <a:ext cx="2332898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56" idx="2"/>
            <a:endCxn id="47" idx="0"/>
          </p:cNvCxnSpPr>
          <p:nvPr/>
        </p:nvCxnSpPr>
        <p:spPr bwMode="auto">
          <a:xfrm flipH="1">
            <a:off x="6225576" y="4606410"/>
            <a:ext cx="611656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56" idx="2"/>
            <a:endCxn id="48" idx="0"/>
          </p:cNvCxnSpPr>
          <p:nvPr/>
        </p:nvCxnSpPr>
        <p:spPr bwMode="auto">
          <a:xfrm>
            <a:off x="6837232" y="4606410"/>
            <a:ext cx="1109586" cy="8562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/>
          <p:nvPr/>
        </p:nvCxnSpPr>
        <p:spPr bwMode="auto">
          <a:xfrm>
            <a:off x="5659976" y="2141250"/>
            <a:ext cx="0" cy="64022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フローチャート : 書類 67"/>
          <p:cNvSpPr/>
          <p:nvPr/>
        </p:nvSpPr>
        <p:spPr bwMode="auto">
          <a:xfrm>
            <a:off x="5254859" y="2995234"/>
            <a:ext cx="3164745" cy="1725233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smtClean="0">
                <a:latin typeface="Consolas" panose="020B0609020204030204" pitchFamily="49" charset="0"/>
                <a:cs typeface="Consolas" panose="020B0609020204030204" pitchFamily="49" charset="0"/>
              </a:rPr>
              <a:t>dddd.yml</a:t>
            </a:r>
            <a:endParaRPr lang="en-US" altLang="ja-JP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smtClean="0">
                <a:latin typeface="Consolas" panose="020B0609020204030204" pitchFamily="49" charset="0"/>
                <a:cs typeface="Consolas" panose="020B0609020204030204" pitchFamily="49" charset="0"/>
              </a:rPr>
              <a:t>eeee.yml</a:t>
            </a:r>
            <a:endParaRPr lang="en-US" altLang="ja-JP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402263" y="211663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</a:t>
            </a:r>
            <a:endParaRPr kumimoji="1" lang="ja-JP" altLang="en-US" sz="140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39463" y="238575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</a:t>
            </a:r>
            <a:endParaRPr kumimoji="1" lang="ja-JP" altLang="en-US" sz="1400"/>
          </a:p>
        </p:txBody>
      </p:sp>
      <p:grpSp>
        <p:nvGrpSpPr>
          <p:cNvPr id="61" name="グループ化 60"/>
          <p:cNvGrpSpPr/>
          <p:nvPr/>
        </p:nvGrpSpPr>
        <p:grpSpPr>
          <a:xfrm>
            <a:off x="469900" y="1873514"/>
            <a:ext cx="1403030" cy="1175700"/>
            <a:chOff x="2460246" y="2911472"/>
            <a:chExt cx="1403030" cy="1175700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2460246" y="2911472"/>
              <a:ext cx="1403030" cy="11757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200" b="1" dirty="0" smtClean="0">
                  <a:latin typeface="+mj-ea"/>
                  <a:ea typeface="+mj-ea"/>
                </a:rPr>
                <a:t>Movement</a:t>
              </a:r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017276" y="3319322"/>
              <a:ext cx="288000" cy="36000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b="1" dirty="0" smtClean="0"/>
                <a:t>A</a:t>
              </a:r>
              <a:endParaRPr kumimoji="1" lang="ja-JP" altLang="en-US" b="1" dirty="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4665123" y="1873514"/>
            <a:ext cx="1403030" cy="1175700"/>
            <a:chOff x="2460246" y="2911472"/>
            <a:chExt cx="1403030" cy="1175700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2460246" y="2911472"/>
              <a:ext cx="1403030" cy="11757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200" b="1" dirty="0" smtClean="0">
                  <a:latin typeface="+mj-ea"/>
                  <a:ea typeface="+mj-ea"/>
                </a:rPr>
                <a:t>Movement</a:t>
              </a:r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17276" y="3319322"/>
              <a:ext cx="288000" cy="36000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ja-JP" b="1" dirty="0"/>
                <a:t>B</a:t>
              </a:r>
              <a:endParaRPr kumimoji="1" lang="ja-JP" altLang="en-US" b="1" dirty="0"/>
            </a:p>
          </p:txBody>
        </p:sp>
      </p:grpSp>
      <p:cxnSp>
        <p:nvCxnSpPr>
          <p:cNvPr id="67" name="直線コネクタ 103"/>
          <p:cNvCxnSpPr>
            <a:stCxn id="62" idx="3"/>
            <a:endCxn id="43" idx="0"/>
          </p:cNvCxnSpPr>
          <p:nvPr/>
        </p:nvCxnSpPr>
        <p:spPr bwMode="auto">
          <a:xfrm>
            <a:off x="1872930" y="2461364"/>
            <a:ext cx="771293" cy="53387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コネクタ 103"/>
          <p:cNvCxnSpPr>
            <a:stCxn id="65" idx="3"/>
            <a:endCxn id="56" idx="0"/>
          </p:cNvCxnSpPr>
          <p:nvPr/>
        </p:nvCxnSpPr>
        <p:spPr bwMode="auto">
          <a:xfrm>
            <a:off x="6068153" y="2461364"/>
            <a:ext cx="769079" cy="53387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正方形/長方形 70"/>
          <p:cNvSpPr/>
          <p:nvPr/>
        </p:nvSpPr>
        <p:spPr>
          <a:xfrm>
            <a:off x="2125925" y="3006539"/>
            <a:ext cx="2127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latin typeface="+mj-ea"/>
              </a:rPr>
              <a:t>直接実行する</a:t>
            </a:r>
            <a:r>
              <a:rPr lang="en-US" altLang="ja-JP" sz="1400" b="1" dirty="0">
                <a:latin typeface="+mj-ea"/>
              </a:rPr>
              <a:t>Playbook</a:t>
            </a:r>
            <a:endParaRPr lang="ja-JP" altLang="en-US" sz="1400" dirty="0"/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783092" y="2095184"/>
            <a:ext cx="1646808" cy="597490"/>
          </a:xfrm>
          <a:prstGeom prst="wedgeRectCallout">
            <a:avLst>
              <a:gd name="adj1" fmla="val -20112"/>
              <a:gd name="adj2" fmla="val 9148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Exastro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 ITA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err="1" smtClean="0">
                <a:solidFill>
                  <a:schemeClr val="bg1"/>
                </a:solidFill>
                <a:latin typeface="+mj-ea"/>
              </a:rPr>
              <a:t>にて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自動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生成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90785" y="51663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889005" y="518077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4452" y="5168429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733822" y="517234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597577" y="517589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63912" y="51761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2197</Words>
  <Application>Microsoft Office PowerPoint</Application>
  <PresentationFormat>画面に合わせる (4:3)</PresentationFormat>
  <Paragraphs>461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6" baseType="lpstr">
      <vt:lpstr>HGP創英角ｺﾞｼｯｸUB</vt:lpstr>
      <vt:lpstr>ＭＳ Ｐゴシック</vt:lpstr>
      <vt:lpstr>ＭＳ ゴシック</vt:lpstr>
      <vt:lpstr>メイリオ</vt:lpstr>
      <vt:lpstr>游ゴシック</vt:lpstr>
      <vt:lpstr>游ゴシック Light</vt:lpstr>
      <vt:lpstr>Arial</vt:lpstr>
      <vt:lpstr>Calibri</vt:lpstr>
      <vt:lpstr>Consolas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1.1　Ansible driverについて　X/X</vt:lpstr>
      <vt:lpstr>2.　Ansible Driverとは</vt:lpstr>
      <vt:lpstr>1.1　Ansible driverについて　X/X</vt:lpstr>
      <vt:lpstr>4.　3つのモードの説明</vt:lpstr>
      <vt:lpstr>5.　各モードの特徴 　5.1　Ansible-Legacyモード</vt:lpstr>
      <vt:lpstr>5.1　Ansible-Legacyモード</vt:lpstr>
      <vt:lpstr>5.1　Ansible-Legacyモード</vt:lpstr>
      <vt:lpstr>5.1　Ansible-Legacyモード</vt:lpstr>
      <vt:lpstr>5.1　Ansible-Legacyモード</vt:lpstr>
      <vt:lpstr>5.1　Ansible-Legacyモード</vt:lpstr>
      <vt:lpstr>5.　各モードの特徴 　5.2　Ansible-LegacyRoleモード</vt:lpstr>
      <vt:lpstr>5.2　Ansible-LegacyRoleモード</vt:lpstr>
      <vt:lpstr>5.2　Ansible-LegacyRoleモード</vt:lpstr>
      <vt:lpstr>5.2　Ansible-LegacyRoleモード</vt:lpstr>
      <vt:lpstr>5.2　Ansible-LegacyRoleモード</vt:lpstr>
      <vt:lpstr>5.　各モードの特徴 　5.3　Ansible-Pioneerモード</vt:lpstr>
      <vt:lpstr>5.3　Ansible-Pioneerモード</vt:lpstr>
      <vt:lpstr>5.3　Ansible-Pioneerモード</vt:lpstr>
      <vt:lpstr>5.3　Ansible-Pioneerモード</vt:lpstr>
      <vt:lpstr>5.3　Ansible-Pioneerモード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2020-07-17T07:12:24Z</dcterms:modified>
</cp:coreProperties>
</file>