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46"/>
  </p:notesMasterIdLst>
  <p:handoutMasterIdLst>
    <p:handoutMasterId r:id="rId47"/>
  </p:handoutMasterIdLst>
  <p:sldIdLst>
    <p:sldId id="719" r:id="rId3"/>
    <p:sldId id="800" r:id="rId4"/>
    <p:sldId id="610" r:id="rId5"/>
    <p:sldId id="821" r:id="rId6"/>
    <p:sldId id="842" r:id="rId7"/>
    <p:sldId id="803" r:id="rId8"/>
    <p:sldId id="843" r:id="rId9"/>
    <p:sldId id="822" r:id="rId10"/>
    <p:sldId id="801" r:id="rId11"/>
    <p:sldId id="825" r:id="rId12"/>
    <p:sldId id="823" r:id="rId13"/>
    <p:sldId id="804" r:id="rId14"/>
    <p:sldId id="805" r:id="rId15"/>
    <p:sldId id="807" r:id="rId16"/>
    <p:sldId id="808" r:id="rId17"/>
    <p:sldId id="802" r:id="rId18"/>
    <p:sldId id="818" r:id="rId19"/>
    <p:sldId id="820" r:id="rId20"/>
    <p:sldId id="826" r:id="rId21"/>
    <p:sldId id="830" r:id="rId22"/>
    <p:sldId id="836" r:id="rId23"/>
    <p:sldId id="837" r:id="rId24"/>
    <p:sldId id="838" r:id="rId25"/>
    <p:sldId id="831" r:id="rId26"/>
    <p:sldId id="833" r:id="rId27"/>
    <p:sldId id="834" r:id="rId28"/>
    <p:sldId id="835" r:id="rId29"/>
    <p:sldId id="839" r:id="rId30"/>
    <p:sldId id="813" r:id="rId31"/>
    <p:sldId id="840" r:id="rId32"/>
    <p:sldId id="814" r:id="rId33"/>
    <p:sldId id="815" r:id="rId34"/>
    <p:sldId id="816" r:id="rId35"/>
    <p:sldId id="817" r:id="rId36"/>
    <p:sldId id="824" r:id="rId37"/>
    <p:sldId id="845" r:id="rId38"/>
    <p:sldId id="852" r:id="rId39"/>
    <p:sldId id="846" r:id="rId40"/>
    <p:sldId id="851" r:id="rId41"/>
    <p:sldId id="848" r:id="rId42"/>
    <p:sldId id="849" r:id="rId43"/>
    <p:sldId id="850" r:id="rId44"/>
    <p:sldId id="318" r:id="rId4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ult section" id="{478E6E8B-13D5-4F6C-9DCA-F65BF18703DF}">
          <p14:sldIdLst>
            <p14:sldId id="719"/>
            <p14:sldId id="800"/>
            <p14:sldId id="610"/>
            <p14:sldId id="821"/>
            <p14:sldId id="842"/>
            <p14:sldId id="803"/>
            <p14:sldId id="843"/>
            <p14:sldId id="822"/>
          </p14:sldIdLst>
        </p14:section>
        <p14:section name="Preparation" id="{A3B4C904-C9BB-4261-9BE0-C60F090C87B4}">
          <p14:sldIdLst>
            <p14:sldId id="801"/>
            <p14:sldId id="825"/>
          </p14:sldIdLst>
        </p14:section>
        <p14:section name="Operation creation" id="{6BAF7756-506F-4884-AEAB-F11A9EA77C98}">
          <p14:sldIdLst>
            <p14:sldId id="823"/>
          </p14:sldIdLst>
        </p14:section>
        <p14:section name="Movement" id="{E42D4A57-2C8E-482B-BA36-0AD7582C9FA3}">
          <p14:sldIdLst>
            <p14:sldId id="804"/>
            <p14:sldId id="805"/>
            <p14:sldId id="807"/>
          </p14:sldIdLst>
        </p14:section>
        <p14:section name="Conductor" id="{5E536E17-EAB8-41AB-8E16-B67FE81C3C1C}">
          <p14:sldIdLst>
            <p14:sldId id="808"/>
          </p14:sldIdLst>
        </p14:section>
        <p14:section name="Host group setting" id="{C266A38D-35AC-428C-9B15-403EDC052491}">
          <p14:sldIdLst>
            <p14:sldId id="802"/>
            <p14:sldId id="818"/>
            <p14:sldId id="820"/>
            <p14:sldId id="826"/>
          </p14:sldIdLst>
        </p14:section>
        <p14:section name="Menu・Menu group list" id="{812E92F5-3F3D-4C5E-A342-286D0B271939}">
          <p14:sldIdLst>
            <p14:sldId id="830"/>
            <p14:sldId id="836"/>
            <p14:sldId id="837"/>
            <p14:sldId id="838"/>
            <p14:sldId id="831"/>
            <p14:sldId id="833"/>
            <p14:sldId id="834"/>
            <p14:sldId id="835"/>
          </p14:sldIdLst>
        </p14:section>
        <p14:section name="Data registration" id="{D74126D5-7B04-478B-AAB9-A6A22CCD2815}">
          <p14:sldIdLst>
            <p14:sldId id="839"/>
            <p14:sldId id="813"/>
            <p14:sldId id="840"/>
          </p14:sldIdLst>
        </p14:section>
        <p14:section name="Substitution value automatic registration setting" id="{2BC6F414-BE0E-42C5-B9B1-DD6731C64E3A}">
          <p14:sldIdLst>
            <p14:sldId id="814"/>
          </p14:sldIdLst>
        </p14:section>
        <p14:section name="Check Substitution value・Target host" id="{D6C165BE-3FDC-43C6-B110-CE61E53E5B66}">
          <p14:sldIdLst>
            <p14:sldId id="815"/>
          </p14:sldIdLst>
        </p14:section>
        <p14:section name="Execution" id="{634B530C-0286-40F1-AB4C-949C3B2CF475}">
          <p14:sldIdLst>
            <p14:sldId id="816"/>
            <p14:sldId id="817"/>
            <p14:sldId id="824"/>
          </p14:sldIdLst>
        </p14:section>
        <p14:section name="Scenario 2" id="{D428F894-FB30-481D-A5C4-7FB96936C50E}">
          <p14:sldIdLst>
            <p14:sldId id="845"/>
            <p14:sldId id="852"/>
            <p14:sldId id="846"/>
            <p14:sldId id="851"/>
            <p14:sldId id="848"/>
            <p14:sldId id="849"/>
            <p14:sldId id="85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297A"/>
    <a:srgbClr val="003986"/>
    <a:srgbClr val="FF0000"/>
    <a:srgbClr val="00DA63"/>
    <a:srgbClr val="FFFF99"/>
    <a:srgbClr val="00246C"/>
    <a:srgbClr val="D1E105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0" autoAdjust="0"/>
    <p:restoredTop sz="95287" autoAdjust="0"/>
  </p:normalViewPr>
  <p:slideViewPr>
    <p:cSldViewPr>
      <p:cViewPr varScale="1">
        <p:scale>
          <a:sx n="86" d="100"/>
          <a:sy n="86" d="100"/>
        </p:scale>
        <p:origin x="1416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-141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27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73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55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47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64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06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95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54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98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30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73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812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28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8.xml"/><Relationship Id="rId18" Type="http://schemas.openxmlformats.org/officeDocument/2006/relationships/slide" Target="slide37.xml"/><Relationship Id="rId3" Type="http://schemas.openxmlformats.org/officeDocument/2006/relationships/slide" Target="slide42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35.xml"/><Relationship Id="rId2" Type="http://schemas.openxmlformats.org/officeDocument/2006/relationships/notesSlide" Target="../notesSlides/notesSlide2.xml"/><Relationship Id="rId16" Type="http://schemas.openxmlformats.org/officeDocument/2006/relationships/slide" Target="slide33.xml"/><Relationship Id="rId20" Type="http://schemas.openxmlformats.org/officeDocument/2006/relationships/slide" Target="slide3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5.xml"/><Relationship Id="rId15" Type="http://schemas.openxmlformats.org/officeDocument/2006/relationships/slide" Target="slide32.xml"/><Relationship Id="rId10" Type="http://schemas.openxmlformats.org/officeDocument/2006/relationships/slide" Target="slide15.xml"/><Relationship Id="rId19" Type="http://schemas.openxmlformats.org/officeDocument/2006/relationships/slide" Target="slide38.xml"/><Relationship Id="rId4" Type="http://schemas.openxmlformats.org/officeDocument/2006/relationships/slide" Target="slide4.xml"/><Relationship Id="rId9" Type="http://schemas.openxmlformats.org/officeDocument/2006/relationships/slide" Target="slide12.xml"/><Relationship Id="rId1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3287560"/>
            <a:ext cx="9143999" cy="1144347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management</a:t>
            </a:r>
            <a:r>
              <a:rPr lang="ja-JP" altLang="en-US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</a:t>
            </a:r>
            <a:r>
              <a:rPr lang="en-US" altLang="ja-JP" sz="3600" b="1" kern="0" spc="-15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creation【Practice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24" y="1700808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</a:t>
            </a:r>
            <a:r>
              <a:rPr lang="en-US" altLang="ja-JP" dirty="0"/>
              <a:t>Pre-preparation(2/2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Target host </a:t>
            </a:r>
            <a:r>
              <a:rPr lang="en-US" altLang="ja-JP" b="1" dirty="0" smtClean="0"/>
              <a:t>registration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Register </a:t>
            </a:r>
            <a:r>
              <a:rPr lang="en-US" altLang="ja-JP" sz="1600" dirty="0" smtClean="0"/>
              <a:t>host </a:t>
            </a:r>
            <a:r>
              <a:rPr lang="en-US" altLang="ja-JP" sz="1600" dirty="0"/>
              <a:t>to execute the work in ITA.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This time, we will register 5 </a:t>
            </a:r>
            <a:r>
              <a:rPr lang="en-US" altLang="ja-JP" sz="1600" dirty="0" smtClean="0"/>
              <a:t>servers.</a:t>
            </a:r>
            <a:br>
              <a:rPr lang="en-US" altLang="ja-JP" sz="1600" dirty="0" smtClean="0"/>
            </a:br>
            <a:r>
              <a:rPr lang="en-US" altLang="ja-JP" sz="1400" dirty="0" smtClean="0"/>
              <a:t>※ </a:t>
            </a:r>
            <a:r>
              <a:rPr lang="en-US" altLang="ja-JP" sz="1400" dirty="0" err="1"/>
              <a:t>webC</a:t>
            </a:r>
            <a:r>
              <a:rPr lang="en-US" altLang="ja-JP" sz="1400" dirty="0"/>
              <a:t> is used in scenario </a:t>
            </a:r>
            <a:r>
              <a:rPr lang="en-US" altLang="ja-JP" sz="1400" dirty="0" smtClean="0"/>
              <a:t>2.</a:t>
            </a:r>
            <a:r>
              <a:rPr kumimoji="1" lang="en-US" altLang="ja-JP" sz="1400" b="1" dirty="0" smtClean="0"/>
              <a:t/>
            </a:r>
            <a:br>
              <a:rPr kumimoji="1" lang="en-US" altLang="ja-JP" sz="1400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fr-FR" altLang="ja-JP" sz="1600" dirty="0"/>
              <a:t>Menu </a:t>
            </a:r>
            <a:r>
              <a:rPr lang="fr-FR" altLang="ja-JP" sz="1600" b="1" dirty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"Register".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32892"/>
            <a:ext cx="6048672" cy="2808312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251520" y="3356992"/>
            <a:ext cx="6048672" cy="9361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09178"/>
              </p:ext>
            </p:extLst>
          </p:nvPr>
        </p:nvGraphicFramePr>
        <p:xfrm>
          <a:off x="2778641" y="4293096"/>
          <a:ext cx="6191713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5682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891003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  <a:gridCol w="928757">
                  <a:extLst>
                    <a:ext uri="{9D8B030D-6E8A-4147-A177-3AD203B41FA5}">
                      <a16:colId xmlns:a16="http://schemas.microsoft.com/office/drawing/2014/main" val="2904365468"/>
                    </a:ext>
                  </a:extLst>
                </a:gridCol>
                <a:gridCol w="928757">
                  <a:extLst>
                    <a:ext uri="{9D8B030D-6E8A-4147-A177-3AD203B41FA5}">
                      <a16:colId xmlns:a16="http://schemas.microsoft.com/office/drawing/2014/main" val="1626331821"/>
                    </a:ext>
                  </a:extLst>
                </a:gridCol>
                <a:gridCol w="928757">
                  <a:extLst>
                    <a:ext uri="{9D8B030D-6E8A-4147-A177-3AD203B41FA5}">
                      <a16:colId xmlns:a16="http://schemas.microsoft.com/office/drawing/2014/main" val="1152346104"/>
                    </a:ext>
                  </a:extLst>
                </a:gridCol>
                <a:gridCol w="928757">
                  <a:extLst>
                    <a:ext uri="{9D8B030D-6E8A-4147-A177-3AD203B41FA5}">
                      <a16:colId xmlns:a16="http://schemas.microsoft.com/office/drawing/2014/main" val="361388696"/>
                    </a:ext>
                  </a:extLst>
                </a:gridCol>
              </a:tblGrid>
              <a:tr h="26062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en-US" altLang="ja-JP" sz="1200" baseline="0" dirty="0" smtClean="0"/>
                        <a:t>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5Server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6062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type</a:t>
                      </a:r>
                      <a:endParaRPr kumimoji="1" lang="ja-JP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6062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dbA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webC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6062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Target</a:t>
                      </a:r>
                      <a:r>
                        <a:rPr kumimoji="1" lang="en-US" altLang="ja-JP" sz="1200" baseline="0" dirty="0" smtClean="0"/>
                        <a:t> device IP address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6275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ID</a:t>
                      </a:r>
                      <a:endParaRPr kumimoji="1" lang="ja-JP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6275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6275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42442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</a:t>
                      </a:r>
                      <a:r>
                        <a:rPr kumimoji="1" lang="en-US" altLang="ja-JP" sz="1200" baseline="0" dirty="0" smtClean="0"/>
                        <a:t> method</a:t>
                      </a:r>
                      <a:endParaRPr kumimoji="1" lang="ja-JP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ssh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</a:t>
            </a:r>
            <a:r>
              <a:rPr lang="en-US" altLang="ja-JP" dirty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operation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Basic Console &gt; Input operation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I</a:t>
            </a:r>
            <a:r>
              <a:rPr lang="en-US" altLang="ja-JP" sz="1600" dirty="0" smtClean="0"/>
              <a:t>nput </a:t>
            </a:r>
            <a:r>
              <a:rPr lang="en-US" altLang="ja-JP" sz="1600" dirty="0"/>
              <a:t>the following information for each item and click "Register".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57210"/>
              </p:ext>
            </p:extLst>
          </p:nvPr>
        </p:nvGraphicFramePr>
        <p:xfrm>
          <a:off x="177212" y="5237718"/>
          <a:ext cx="619498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09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(Enter arbitrary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75208"/>
            <a:ext cx="835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an item for </a:t>
            </a:r>
            <a:r>
              <a:rPr lang="en-US" altLang="ja-JP" sz="1200" dirty="0" smtClean="0"/>
              <a:t>management. </a:t>
            </a:r>
            <a:r>
              <a:rPr lang="en-US" altLang="ja-JP" sz="1200" dirty="0"/>
              <a:t>It will not be executed </a:t>
            </a:r>
            <a:r>
              <a:rPr lang="en-US" altLang="ja-JP" sz="1200" dirty="0" smtClean="0"/>
              <a:t>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9" y="2801289"/>
            <a:ext cx="6184301" cy="215295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520" y="3212976"/>
            <a:ext cx="4104574" cy="93612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2.3</a:t>
            </a:r>
            <a:r>
              <a:rPr kumimoji="1" lang="en-US" altLang="ja-JP" dirty="0" smtClean="0"/>
              <a:t> </a:t>
            </a:r>
            <a:r>
              <a:rPr lang="en-US" altLang="ja-JP" dirty="0"/>
              <a:t>Movement configuration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(1/3)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Create Movement</a:t>
            </a:r>
            <a:br>
              <a:rPr lang="en-US" altLang="ja-JP" b="1" dirty="0"/>
            </a:br>
            <a:r>
              <a:rPr lang="en-US" altLang="ja-JP" sz="1600" dirty="0"/>
              <a:t>Register the Movements that is going to be associated with the </a:t>
            </a:r>
            <a:r>
              <a:rPr lang="en-US" altLang="ja-JP" sz="1600" dirty="0" smtClean="0"/>
              <a:t>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</a:t>
            </a:r>
            <a:r>
              <a:rPr lang="en-US" altLang="ja-JP" sz="1600" b="1" dirty="0"/>
              <a:t>: Ansible-Legacy &gt; Movement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</a:t>
            </a:r>
            <a:r>
              <a:rPr lang="en-US" altLang="ja-JP" sz="1600" dirty="0" smtClean="0"/>
              <a:t>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61928"/>
              </p:ext>
            </p:extLst>
          </p:nvPr>
        </p:nvGraphicFramePr>
        <p:xfrm>
          <a:off x="179512" y="4797190"/>
          <a:ext cx="5544616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79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66662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specification format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21058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400" y="2924944"/>
            <a:ext cx="3744536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2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en-US" altLang="ja-JP" dirty="0"/>
              <a:t>Movement configuration (2/3)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Register the created playbook in ITA</a:t>
            </a:r>
            <a:r>
              <a:rPr lang="en-US" altLang="ja-JP" sz="1600" dirty="0" smtClean="0"/>
              <a:t>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Ansible-Legacy &gt; playbook files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a playbook from "Browser" and click "Upload in advance".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06150"/>
              </p:ext>
            </p:extLst>
          </p:nvPr>
        </p:nvGraphicFramePr>
        <p:xfrm>
          <a:off x="3203810" y="4912328"/>
          <a:ext cx="5256730" cy="1324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0047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set_timezone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1-set_timezone.yml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2-.set_nameserver.yml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3</a:t>
                      </a:r>
                      <a:r>
                        <a:rPr lang="en-US" altLang="ja-JP" sz="1400" b="0" dirty="0" smtClean="0"/>
                        <a:t>-set_hostname.yml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</a:tbl>
          </a:graphicData>
        </a:graphic>
      </p:graphicFrame>
      <p:pic>
        <p:nvPicPr>
          <p:cNvPr id="7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5760640" cy="207433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395536" y="3255021"/>
            <a:ext cx="4896544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1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en-US" altLang="ja-JP" dirty="0"/>
              <a:t>Movement configuration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the playbook in Movement.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Link the created Movement and Playbook files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b="1" dirty="0"/>
              <a:t>Menu : Ansible-Legacy &gt; Movement details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732" y="4367048"/>
            <a:ext cx="21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Related table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90747"/>
              </p:ext>
            </p:extLst>
          </p:nvPr>
        </p:nvGraphicFramePr>
        <p:xfrm>
          <a:off x="230801" y="4736379"/>
          <a:ext cx="6110775" cy="1239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set_timezone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2650239"/>
            <a:ext cx="7992888" cy="1716807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323528" y="3068960"/>
            <a:ext cx="6018048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37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</a:t>
            </a:r>
            <a:r>
              <a:rPr kumimoji="1" lang="ja-JP" altLang="en-US" dirty="0" smtClean="0"/>
              <a:t> </a:t>
            </a:r>
            <a:r>
              <a:rPr lang="en-US" altLang="ja-JP" dirty="0"/>
              <a:t>Conductor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908868"/>
            <a:ext cx="8784976" cy="5616476"/>
          </a:xfrm>
        </p:spPr>
        <p:txBody>
          <a:bodyPr/>
          <a:lstStyle/>
          <a:p>
            <a:r>
              <a:rPr lang="en-US" altLang="ja-JP" b="1" dirty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Create a Conductor that collects the defined </a:t>
            </a:r>
            <a:r>
              <a:rPr lang="en-US" altLang="ja-JP" sz="1600" dirty="0" smtClean="0"/>
              <a:t>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1" name="図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231880" cy="43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 bwMode="auto">
          <a:xfrm>
            <a:off x="6691810" y="2596876"/>
            <a:ext cx="1719582" cy="1840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6702749" y="4841015"/>
            <a:ext cx="1708643" cy="60249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図形 23"/>
          <p:cNvSpPr/>
          <p:nvPr/>
        </p:nvSpPr>
        <p:spPr>
          <a:xfrm rot="21447710" flipH="1">
            <a:off x="6099461" y="4448614"/>
            <a:ext cx="535003" cy="702519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25" name="角丸四角形 24"/>
          <p:cNvSpPr/>
          <p:nvPr/>
        </p:nvSpPr>
        <p:spPr bwMode="auto">
          <a:xfrm>
            <a:off x="5909485" y="5683688"/>
            <a:ext cx="2501907" cy="50407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Add the required Movement by </a:t>
            </a:r>
          </a:p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dragging and dropping.</a:t>
            </a:r>
          </a:p>
        </p:txBody>
      </p:sp>
      <p:sp>
        <p:nvSpPr>
          <p:cNvPr id="26" name="円形吹き出し 25"/>
          <p:cNvSpPr/>
          <p:nvPr/>
        </p:nvSpPr>
        <p:spPr bwMode="auto">
          <a:xfrm>
            <a:off x="5693461" y="5443510"/>
            <a:ext cx="301542" cy="312200"/>
          </a:xfrm>
          <a:prstGeom prst="wedgeEllipseCallout">
            <a:avLst>
              <a:gd name="adj1" fmla="val 274889"/>
              <a:gd name="adj2" fmla="val -7260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23527" y="3827594"/>
            <a:ext cx="5760639" cy="3389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1750178" y="4484952"/>
            <a:ext cx="301542" cy="312200"/>
          </a:xfrm>
          <a:prstGeom prst="wedgeEllipseCallout">
            <a:avLst>
              <a:gd name="adj1" fmla="val 17734"/>
              <a:gd name="adj2" fmla="val -16292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404384" y="6395134"/>
            <a:ext cx="1784156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Click "Registration".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187624" y="6213144"/>
            <a:ext cx="301542" cy="312200"/>
          </a:xfrm>
          <a:prstGeom prst="wedgeEllipseCallout">
            <a:avLst>
              <a:gd name="adj1" fmla="val -177730"/>
              <a:gd name="adj2" fmla="val 332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76" y="4763134"/>
            <a:ext cx="2499924" cy="111413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2068654" y="4415952"/>
            <a:ext cx="2503345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Connect nodes to each others.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5709846" y="2993185"/>
            <a:ext cx="1526450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Input Conductor name.</a:t>
            </a:r>
          </a:p>
        </p:txBody>
      </p:sp>
      <p:sp>
        <p:nvSpPr>
          <p:cNvPr id="35" name="円形吹き出し 34"/>
          <p:cNvSpPr/>
          <p:nvPr/>
        </p:nvSpPr>
        <p:spPr bwMode="auto">
          <a:xfrm>
            <a:off x="5593679" y="2780928"/>
            <a:ext cx="236378" cy="312200"/>
          </a:xfrm>
          <a:prstGeom prst="wedgeEllipseCallout">
            <a:avLst>
              <a:gd name="adj1" fmla="val 449960"/>
              <a:gd name="adj2" fmla="val -8145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sp>
        <p:nvSpPr>
          <p:cNvPr id="36" name="角丸四角形 35"/>
          <p:cNvSpPr/>
          <p:nvPr/>
        </p:nvSpPr>
        <p:spPr bwMode="auto">
          <a:xfrm>
            <a:off x="107504" y="6249660"/>
            <a:ext cx="648072" cy="2035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88313"/>
              </p:ext>
            </p:extLst>
          </p:nvPr>
        </p:nvGraphicFramePr>
        <p:xfrm>
          <a:off x="7236296" y="2996952"/>
          <a:ext cx="1727217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7217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Basic server setting</a:t>
                      </a:r>
                      <a:endParaRPr kumimoji="1" lang="ja-JP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Host group setting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host </a:t>
            </a:r>
            <a:r>
              <a:rPr lang="en-US" altLang="ja-JP" b="1" dirty="0" smtClean="0"/>
              <a:t>groups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First, create the host groups to which the host belongs.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list 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40075"/>
              </p:ext>
            </p:extLst>
          </p:nvPr>
        </p:nvGraphicFramePr>
        <p:xfrm>
          <a:off x="179512" y="4797190"/>
          <a:ext cx="381640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Priority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82764"/>
            <a:ext cx="4544059" cy="212437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520" y="3068960"/>
            <a:ext cx="4320480" cy="8605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5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 Host group setting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parent-child relationship of host </a:t>
            </a:r>
            <a:r>
              <a:rPr lang="en-US" altLang="ja-JP" b="1" dirty="0" smtClean="0"/>
              <a:t>groups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Define the parent-child relationship in host groups.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parent-child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99125"/>
              </p:ext>
            </p:extLst>
          </p:nvPr>
        </p:nvGraphicFramePr>
        <p:xfrm>
          <a:off x="179512" y="4797190"/>
          <a:ext cx="3816408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</a:t>
                      </a:r>
                    </a:p>
                    <a:p>
                      <a:r>
                        <a:rPr kumimoji="1" lang="en-US" altLang="ja-JP" sz="1400" baseline="0" dirty="0" smtClean="0"/>
                        <a:t>parent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child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web_SV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5091295" y="4955397"/>
            <a:ext cx="2552955" cy="849835"/>
            <a:chOff x="345873" y="3410095"/>
            <a:chExt cx="3158251" cy="1206224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71113" y="4223155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カギ線コネクタ 13"/>
          <p:cNvCxnSpPr>
            <a:stCxn id="9" idx="2"/>
            <a:endCxn id="11" idx="0"/>
          </p:cNvCxnSpPr>
          <p:nvPr/>
        </p:nvCxnSpPr>
        <p:spPr bwMode="auto">
          <a:xfrm rot="16200000" flipH="1">
            <a:off x="6548293" y="5051876"/>
            <a:ext cx="295836" cy="65687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カギ線コネクタ 15"/>
          <p:cNvCxnSpPr>
            <a:stCxn id="9" idx="2"/>
            <a:endCxn id="12" idx="0"/>
          </p:cNvCxnSpPr>
          <p:nvPr/>
        </p:nvCxnSpPr>
        <p:spPr bwMode="auto">
          <a:xfrm rot="5400000">
            <a:off x="5891416" y="5051875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4992071" y="4509459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8439"/>
            <a:ext cx="3867690" cy="1831019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1064350" y="3216492"/>
            <a:ext cx="3147610" cy="7885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70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 Host group setting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87072" y="786435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the host to host </a:t>
            </a:r>
            <a:r>
              <a:rPr lang="en-US" altLang="ja-JP" b="1" dirty="0" smtClean="0"/>
              <a:t>group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Link the target host with the created host group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38614"/>
              </p:ext>
            </p:extLst>
          </p:nvPr>
        </p:nvGraphicFramePr>
        <p:xfrm>
          <a:off x="155006" y="4456030"/>
          <a:ext cx="5035739" cy="1814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46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32848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78785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9824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63484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67375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webA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68" y="5680045"/>
            <a:ext cx="299865" cy="51153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88439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webB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54" y="5680045"/>
            <a:ext cx="299865" cy="511533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371106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21" y="5680045"/>
            <a:ext cx="299865" cy="511533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5382436" y="4246687"/>
            <a:ext cx="2552955" cy="857982"/>
            <a:chOff x="345873" y="3410095"/>
            <a:chExt cx="3158252" cy="1217788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3" y="4223156"/>
              <a:ext cx="1533012" cy="40472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4343165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4343167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958957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7984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58" y="5680045"/>
            <a:ext cx="299865" cy="511533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 bwMode="auto">
          <a:xfrm>
            <a:off x="5780890" y="5132283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 bwMode="auto">
          <a:xfrm>
            <a:off x="6325167" y="5130747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7039887" y="5130745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 bwMode="auto">
          <a:xfrm>
            <a:off x="7645694" y="5138172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93843"/>
            <a:ext cx="5060719" cy="1460292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193761" y="3212975"/>
            <a:ext cx="4522255" cy="7459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6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Host group setting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host group variable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The Host name registered in the Host group is automatically </a:t>
            </a:r>
            <a:r>
              <a:rPr lang="en-US" altLang="ja-JP" sz="1600" dirty="0" err="1"/>
              <a:t>variablized</a:t>
            </a:r>
            <a:r>
              <a:rPr lang="en-US" altLang="ja-JP" sz="1600" dirty="0"/>
              <a:t> by the "Host Group </a:t>
            </a:r>
            <a:r>
              <a:rPr lang="en-US" altLang="ja-JP" sz="1600" dirty="0" err="1"/>
              <a:t>Variablization</a:t>
            </a:r>
            <a:r>
              <a:rPr lang="en-US" altLang="ja-JP" sz="1600" dirty="0"/>
              <a:t>" function.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Check the contains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</a:t>
            </a:r>
            <a:r>
              <a:rPr lang="en-US" altLang="ja-JP" sz="1600" b="1" dirty="0" smtClean="0"/>
              <a:t>variable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Click "Filter</a:t>
            </a:r>
            <a:r>
              <a:rPr lang="en-US" altLang="ja-JP" sz="1600" dirty="0" smtClean="0"/>
              <a:t>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variables are correctly converted by the "Host Group </a:t>
            </a:r>
            <a:r>
              <a:rPr lang="en-US" altLang="ja-JP" sz="1600" dirty="0" err="1"/>
              <a:t>Variablization</a:t>
            </a:r>
            <a:r>
              <a:rPr lang="en-US" altLang="ja-JP" sz="1600" dirty="0"/>
              <a:t> Function".</a:t>
            </a:r>
            <a:endParaRPr kumimoji="1" lang="en-US" altLang="ja-JP" sz="1600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3883917" y="4716013"/>
            <a:ext cx="4751553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Each host that directly belongs a host group also belongs to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parent host group of the parent host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group.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78034"/>
            <a:ext cx="8287907" cy="743054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 bwMode="auto">
          <a:xfrm>
            <a:off x="3491880" y="4365104"/>
            <a:ext cx="782123" cy="540000"/>
          </a:xfrm>
          <a:prstGeom prst="wedgeEllipseCallout">
            <a:avLst>
              <a:gd name="adj1" fmla="val -78277"/>
              <a:gd name="adj2" fmla="val -9685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4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640" y="0"/>
            <a:ext cx="3528392" cy="405683"/>
          </a:xfrm>
        </p:spPr>
        <p:txBody>
          <a:bodyPr/>
          <a:lstStyle/>
          <a:p>
            <a:r>
              <a:rPr lang="en-US" altLang="ja-JP" b="1" dirty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>
            <a:hlinkClick r:id="rId3" action="ppaction://hlinksldjump"/>
          </p:cNvPr>
          <p:cNvSpPr/>
          <p:nvPr/>
        </p:nvSpPr>
        <p:spPr bwMode="auto">
          <a:xfrm>
            <a:off x="3023828" y="322829"/>
            <a:ext cx="5819008" cy="655347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１．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Introduction</a:t>
            </a:r>
            <a:endParaRPr lang="en-US" altLang="ja-JP" sz="175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4" action="ppaction://hlinksldjump"/>
              </a:rPr>
              <a:t>About </a:t>
            </a:r>
            <a:r>
              <a:rPr lang="en-US" altLang="ja-JP" sz="1750" dirty="0">
                <a:solidFill>
                  <a:srgbClr val="000000"/>
                </a:solidFill>
                <a:hlinkClick r:id="rId4" action="ppaction://hlinksldjump"/>
              </a:rPr>
              <a:t>this document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5" action="ppaction://hlinksldjump"/>
              </a:rPr>
              <a:t>Work environment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6" action="ppaction://hlinksldjump"/>
              </a:rPr>
              <a:t>Scenario 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２．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Practice </a:t>
            </a:r>
            <a:r>
              <a:rPr lang="en-US" altLang="ja-JP" sz="1750" dirty="0" smtClean="0">
                <a:solidFill>
                  <a:srgbClr val="000000"/>
                </a:solidFill>
              </a:rPr>
              <a:t>Scenario</a:t>
            </a:r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7" action="ppaction://hlinksldjump"/>
              </a:rPr>
              <a:t>Pre-preparation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8" action="ppaction://hlinksldjump"/>
              </a:rPr>
              <a:t>Operation registration</a:t>
            </a:r>
            <a:endParaRPr lang="en-US" altLang="ja-JP" sz="175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9" action="ppaction://hlinksldjump"/>
              </a:rPr>
              <a:t>Movement </a:t>
            </a:r>
            <a:r>
              <a:rPr lang="en-US" altLang="ja-JP" sz="1750" dirty="0">
                <a:solidFill>
                  <a:srgbClr val="000000"/>
                </a:solidFill>
                <a:hlinkClick r:id="rId9" action="ppaction://hlinksldjump"/>
              </a:rPr>
              <a:t>configuration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0" action="ppaction://hlinksldjump"/>
              </a:rPr>
              <a:t>Conductor </a:t>
            </a:r>
            <a:r>
              <a:rPr lang="en-US" altLang="ja-JP" sz="1750" dirty="0">
                <a:solidFill>
                  <a:srgbClr val="000000"/>
                </a:solidFill>
                <a:hlinkClick r:id="rId10" action="ppaction://hlinksldjump"/>
              </a:rPr>
              <a:t>creation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1" action="ppaction://hlinksldjump"/>
              </a:rPr>
              <a:t>Host </a:t>
            </a:r>
            <a:r>
              <a:rPr lang="en-US" altLang="ja-JP" sz="1750" dirty="0">
                <a:solidFill>
                  <a:srgbClr val="000000"/>
                </a:solidFill>
                <a:hlinkClick r:id="rId11" action="ppaction://hlinksldjump"/>
              </a:rPr>
              <a:t>group configuration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2" action="ppaction://hlinksldjump"/>
              </a:rPr>
              <a:t>Menu </a:t>
            </a:r>
            <a:r>
              <a:rPr lang="en-US" altLang="ja-JP" sz="1750" dirty="0">
                <a:solidFill>
                  <a:srgbClr val="000000"/>
                </a:solidFill>
                <a:hlinkClick r:id="rId12" action="ppaction://hlinksldjump"/>
              </a:rPr>
              <a:t>list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3" action="ppaction://hlinksldjump"/>
              </a:rPr>
              <a:t>Data </a:t>
            </a:r>
            <a:r>
              <a:rPr lang="en-US" altLang="ja-JP" sz="1750" dirty="0">
                <a:solidFill>
                  <a:srgbClr val="000000"/>
                </a:solidFill>
                <a:hlinkClick r:id="rId13" action="ppaction://hlinksldjump"/>
              </a:rPr>
              <a:t>registration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50" dirty="0" smtClean="0">
                <a:hlinkClick r:id="rId14" action="ppaction://hlinksldjump"/>
              </a:rPr>
              <a:t>Substitution </a:t>
            </a:r>
            <a:r>
              <a:rPr lang="en-US" altLang="ja-JP" sz="1650" dirty="0">
                <a:hlinkClick r:id="rId14" action="ppaction://hlinksldjump"/>
              </a:rPr>
              <a:t>value automatic register configuration</a:t>
            </a:r>
            <a:endParaRPr lang="en-US" altLang="ja-JP" sz="16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5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5" action="ppaction://hlinksldjump"/>
              </a:rPr>
              <a:t>Substitution value</a:t>
            </a:r>
            <a:r>
              <a:rPr lang="ja-JP" altLang="en-US" sz="1750" dirty="0">
                <a:solidFill>
                  <a:srgbClr val="000000"/>
                </a:solidFill>
                <a:hlinkClick r:id="rId15" action="ppaction://hlinksldjump"/>
              </a:rPr>
              <a:t>・</a:t>
            </a:r>
            <a:r>
              <a:rPr lang="en-US" altLang="ja-JP" sz="1750" dirty="0">
                <a:solidFill>
                  <a:srgbClr val="000000"/>
                </a:solidFill>
                <a:hlinkClick r:id="rId15" action="ppaction://hlinksldjump"/>
              </a:rPr>
              <a:t>Target host</a:t>
            </a:r>
            <a:endParaRPr lang="en-US" altLang="ja-JP" sz="175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6" action="ppaction://hlinksldjump"/>
              </a:rPr>
              <a:t>Execution  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Conductor 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7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7" action="ppaction://hlinksldjump"/>
              </a:rPr>
              <a:t>reference parameter sheet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  <a:hlinkClick r:id="rId17" action="ppaction://hlinksldjump"/>
            </a:endParaRPr>
          </a:p>
          <a:p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/>
            </a:r>
            <a:b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</a:br>
            <a:r>
              <a:rPr lang="ja-JP" altLang="en-US" sz="1750" dirty="0" smtClean="0">
                <a:solidFill>
                  <a:srgbClr val="000000"/>
                </a:solidFill>
              </a:rPr>
              <a:t>３．</a:t>
            </a:r>
            <a:r>
              <a:rPr lang="en-US" altLang="ja-JP" sz="1750" dirty="0">
                <a:solidFill>
                  <a:srgbClr val="000000"/>
                </a:solidFill>
              </a:rPr>
              <a:t> Practice Scenario </a:t>
            </a:r>
            <a:r>
              <a:rPr lang="en-US" altLang="ja-JP" sz="1750" dirty="0" smtClean="0">
                <a:solidFill>
                  <a:srgbClr val="000000"/>
                </a:solidFill>
              </a:rPr>
              <a:t>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8" action="ppaction://hlinksldjump"/>
              </a:rPr>
              <a:t>Operation </a:t>
            </a:r>
            <a:r>
              <a:rPr lang="en-US" altLang="ja-JP" sz="1750" dirty="0">
                <a:solidFill>
                  <a:srgbClr val="000000"/>
                </a:solidFill>
                <a:hlinkClick r:id="rId18" action="ppaction://hlinksldjump"/>
              </a:rPr>
              <a:t>registration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9" action="ppaction://hlinksldjump"/>
              </a:rPr>
              <a:t>Add </a:t>
            </a:r>
            <a:r>
              <a:rPr lang="en-US" altLang="ja-JP" sz="1750" dirty="0">
                <a:solidFill>
                  <a:srgbClr val="000000"/>
                </a:solidFill>
                <a:hlinkClick r:id="rId19" action="ppaction://hlinksldjump"/>
              </a:rPr>
              <a:t>host to host group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20" action="ppaction://hlinksldjump"/>
              </a:rPr>
              <a:t>Register </a:t>
            </a:r>
            <a:r>
              <a:rPr lang="en-US" altLang="ja-JP" sz="1750" dirty="0">
                <a:solidFill>
                  <a:srgbClr val="000000"/>
                </a:solidFill>
                <a:hlinkClick r:id="rId20" action="ppaction://hlinksldjump"/>
              </a:rPr>
              <a:t>data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6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Substitution value</a:t>
            </a:r>
            <a:r>
              <a:rPr lang="ja-JP" altLang="en-US" sz="1750" dirty="0">
                <a:solidFill>
                  <a:srgbClr val="000000"/>
                </a:solidFill>
                <a:hlinkClick r:id="rId16" action="ppaction://hlinksldjump"/>
              </a:rPr>
              <a:t>・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Target host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3" action="ppaction://hlinksldjump"/>
              </a:rPr>
              <a:t>Conductor </a:t>
            </a:r>
            <a:r>
              <a:rPr lang="en-US" altLang="ja-JP" sz="1750" dirty="0">
                <a:solidFill>
                  <a:srgbClr val="000000"/>
                </a:solidFill>
                <a:hlinkClick r:id="rId3" action="ppaction://hlinksldjump"/>
              </a:rPr>
              <a:t>execution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75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list(1/8)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Menu group creation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menu group that is going to contain all of the menus </a:t>
            </a:r>
            <a:r>
              <a:rPr lang="en-US" altLang="ja-JP" sz="1600" dirty="0" smtClean="0"/>
              <a:t>(Parameter </a:t>
            </a:r>
            <a:r>
              <a:rPr lang="en-US" altLang="ja-JP" sz="1600" dirty="0"/>
              <a:t>sheets).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At the same time, create the group that is going to contain menus and data sheets </a:t>
            </a:r>
            <a:r>
              <a:rPr lang="en-US" altLang="ja-JP" sz="1600" dirty="0" smtClean="0"/>
              <a:t>(both </a:t>
            </a:r>
            <a:r>
              <a:rPr lang="en-US" altLang="ja-JP" sz="1600" dirty="0"/>
              <a:t>for referencing).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Menu group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  <a:endParaRPr lang="en-US" altLang="ja-JP" sz="1800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95236"/>
              </p:ext>
            </p:extLst>
          </p:nvPr>
        </p:nvGraphicFramePr>
        <p:xfrm>
          <a:off x="3851920" y="4970587"/>
          <a:ext cx="4824536" cy="1766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54424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  <a:gridCol w="870112">
                  <a:extLst>
                    <a:ext uri="{9D8B030D-6E8A-4147-A177-3AD203B41FA5}">
                      <a16:colId xmlns:a16="http://schemas.microsoft.com/office/drawing/2014/main" val="2676737834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 server setting(for</a:t>
                      </a:r>
                      <a:r>
                        <a:rPr kumimoji="1" lang="en-US" altLang="ja-JP" sz="1400" baseline="0" dirty="0" smtClean="0"/>
                        <a:t> host group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120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2867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 server setting(for</a:t>
                      </a:r>
                      <a:r>
                        <a:rPr kumimoji="1" lang="en-US" altLang="ja-JP" sz="1400" baseline="0" dirty="0" smtClean="0"/>
                        <a:t> host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125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 server setting(for</a:t>
                      </a:r>
                      <a:r>
                        <a:rPr kumimoji="1" lang="en-US" altLang="ja-JP" sz="1400" baseline="0" dirty="0" smtClean="0"/>
                        <a:t> reference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130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sheet for pull-down selection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140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14135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2" y="2979919"/>
            <a:ext cx="5747808" cy="199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395536" y="3356992"/>
            <a:ext cx="5616624" cy="8640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09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list(2/8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data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Create data sheet.</a:t>
            </a:r>
            <a:br>
              <a:rPr lang="en-US" altLang="ja-JP" sz="1600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value registered </a:t>
            </a:r>
            <a:r>
              <a:rPr lang="en-US" altLang="ja-JP" sz="1600" dirty="0"/>
              <a:t>here will later be selectable from a pull-down </a:t>
            </a:r>
            <a:r>
              <a:rPr lang="en-US" altLang="ja-JP" sz="1600" dirty="0" smtClean="0"/>
              <a:t>menu.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: </a:t>
            </a:r>
            <a:r>
              <a:rPr lang="it-IT" altLang="ja-JP" sz="1600" b="1" dirty="0" smtClean="0"/>
              <a:t>Create menu  &gt; Create/Define 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</a:t>
            </a:r>
            <a:r>
              <a:rPr lang="en-US" altLang="ja-JP" sz="1600" dirty="0"/>
              <a:t>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Click "Target menu group".(Next item)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63857"/>
              </p:ext>
            </p:extLst>
          </p:nvPr>
        </p:nvGraphicFramePr>
        <p:xfrm>
          <a:off x="3093177" y="4363600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681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98579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Time zone list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 sheet</a:t>
                      </a: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(Master available)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2" name="図形 11"/>
          <p:cNvSpPr/>
          <p:nvPr/>
        </p:nvSpPr>
        <p:spPr>
          <a:xfrm rot="3610996">
            <a:off x="2715226" y="3676028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" y="2780928"/>
            <a:ext cx="2724784" cy="345638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 rot="10800000" flipV="1">
            <a:off x="1003658" y="4077072"/>
            <a:ext cx="1840150" cy="1224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rot="10800000" flipV="1">
            <a:off x="1003658" y="5923145"/>
            <a:ext cx="655964" cy="1841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list(3/8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data sheet.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In "Menu Group Selection", select the menu groups that are going to contain the menus that you want to create. 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as shown below.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Press </a:t>
            </a:r>
            <a:r>
              <a:rPr lang="en-US" altLang="ja-JP" sz="1600" dirty="0"/>
              <a:t>" Decision" on the bottom of the screen.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36665"/>
            <a:ext cx="671606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list(4/8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item name of the data </a:t>
            </a:r>
            <a:r>
              <a:rPr lang="en-US" altLang="ja-JP" b="1" dirty="0" smtClean="0"/>
              <a:t>sheet</a:t>
            </a:r>
            <a:br>
              <a:rPr lang="en-US" altLang="ja-JP" b="1" dirty="0" smtClean="0"/>
            </a:br>
            <a:r>
              <a:rPr lang="en-US" altLang="ja-JP" sz="1600" dirty="0"/>
              <a:t>Continuing from the previous section, define the items on the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"Item" and add a new item.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Input the following for each of the items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</a:t>
            </a:r>
            <a:r>
              <a:rPr lang="en-US" altLang="ja-JP" sz="1600" dirty="0"/>
              <a:t>"Create" at the bottom of the screen.</a:t>
            </a:r>
            <a:endParaRPr lang="en-US" altLang="ja-JP" sz="1800" b="1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24944"/>
            <a:ext cx="2695951" cy="259116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581128"/>
            <a:ext cx="5229955" cy="2210108"/>
          </a:xfrm>
          <a:prstGeom prst="rect">
            <a:avLst/>
          </a:prstGeom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73470"/>
              </p:ext>
            </p:extLst>
          </p:nvPr>
        </p:nvGraphicFramePr>
        <p:xfrm>
          <a:off x="3142190" y="3259998"/>
          <a:ext cx="5246235" cy="7763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81843013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2034537095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Required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Unique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constraint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✓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51520" y="2924944"/>
            <a:ext cx="414070" cy="28803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326220" y="6515042"/>
            <a:ext cx="949636" cy="2713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742066" y="2900776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3406362" y="6501176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974314" y="2998650"/>
            <a:ext cx="301542" cy="312200"/>
          </a:xfrm>
          <a:prstGeom prst="wedgeEllipseCallout">
            <a:avLst>
              <a:gd name="adj1" fmla="val -312067"/>
              <a:gd name="adj2" fmla="val 8936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86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list(5/8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lang="en-US" altLang="ja-JP" b="1" dirty="0"/>
              <a:t>Create the menu for the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item.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"Target menu group" and select the Target menu group.(Next item)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8681"/>
              </p:ext>
            </p:extLst>
          </p:nvPr>
        </p:nvGraphicFramePr>
        <p:xfrm>
          <a:off x="3851798" y="3221770"/>
          <a:ext cx="4392610" cy="1742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274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/>
                        <a:t>Enter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Manu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 for server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 Host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4817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8" y="2708920"/>
            <a:ext cx="3600953" cy="3888432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 rot="10800000" flipV="1">
            <a:off x="1187621" y="3789040"/>
            <a:ext cx="2489256" cy="15841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図形 19"/>
          <p:cNvSpPr/>
          <p:nvPr/>
        </p:nvSpPr>
        <p:spPr>
          <a:xfrm rot="21150284">
            <a:off x="2991256" y="3479923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角丸四角形 20"/>
          <p:cNvSpPr/>
          <p:nvPr/>
        </p:nvSpPr>
        <p:spPr bwMode="auto">
          <a:xfrm rot="10800000" flipV="1">
            <a:off x="1187624" y="6269190"/>
            <a:ext cx="1120876" cy="2644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図形 21"/>
          <p:cNvSpPr/>
          <p:nvPr/>
        </p:nvSpPr>
        <p:spPr>
          <a:xfrm rot="722745">
            <a:off x="2359310" y="5811312"/>
            <a:ext cx="1153769" cy="608663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43" y="5052845"/>
            <a:ext cx="5186153" cy="154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list(6/8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22015" y="825048"/>
            <a:ext cx="8784976" cy="5616476"/>
          </a:xfrm>
        </p:spPr>
        <p:txBody>
          <a:bodyPr/>
          <a:lstStyle/>
          <a:p>
            <a:r>
              <a:rPr lang="en-US" altLang="ja-JP" b="1" dirty="0"/>
              <a:t>Define the item name of the parameters </a:t>
            </a:r>
            <a:r>
              <a:rPr lang="en-US" altLang="ja-JP" b="1" dirty="0" smtClean="0"/>
              <a:t>sheet</a:t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: </a:t>
            </a:r>
            <a:r>
              <a:rPr kumimoji="1" lang="it-IT" altLang="ja-JP" sz="1600" b="1" dirty="0" smtClean="0"/>
              <a:t>Create menu  &gt; Create/Define menu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for each of the items.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"Create" at the bottom of the screen.</a:t>
            </a:r>
            <a:endParaRPr lang="en-US" altLang="ja-JP" sz="1800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70831"/>
              </p:ext>
            </p:extLst>
          </p:nvPr>
        </p:nvGraphicFramePr>
        <p:xfrm>
          <a:off x="4553459" y="4321190"/>
          <a:ext cx="4410054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866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015249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69958"/>
              </p:ext>
            </p:extLst>
          </p:nvPr>
        </p:nvGraphicFramePr>
        <p:xfrm>
          <a:off x="4568665" y="3140968"/>
          <a:ext cx="4338326" cy="1082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0140">
                  <a:extLst>
                    <a:ext uri="{9D8B030D-6E8A-4147-A177-3AD203B41FA5}">
                      <a16:colId xmlns:a16="http://schemas.microsoft.com/office/drawing/2014/main" val="999158735"/>
                    </a:ext>
                  </a:extLst>
                </a:gridCol>
                <a:gridCol w="1689054">
                  <a:extLst>
                    <a:ext uri="{9D8B030D-6E8A-4147-A177-3AD203B41FA5}">
                      <a16:colId xmlns:a16="http://schemas.microsoft.com/office/drawing/2014/main" val="4205786967"/>
                    </a:ext>
                  </a:extLst>
                </a:gridCol>
                <a:gridCol w="1749132">
                  <a:extLst>
                    <a:ext uri="{9D8B030D-6E8A-4147-A177-3AD203B41FA5}">
                      <a16:colId xmlns:a16="http://schemas.microsoft.com/office/drawing/2014/main" val="526583808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Select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544381761"/>
                  </a:ext>
                </a:extLst>
              </a:tr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Pulldown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selection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server settings:</a:t>
                      </a:r>
                      <a:endParaRPr lang="en-US" altLang="ja-JP" sz="1100" b="0" dirty="0" smtClean="0"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</a:t>
                      </a:r>
                      <a:r>
                        <a:rPr lang="en-US" altLang="ja-JP" sz="1100" b="0" baseline="0" dirty="0" err="1" smtClean="0">
                          <a:effectLst/>
                          <a:latin typeface="+mn-lt"/>
                        </a:rPr>
                        <a:t>zone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list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Parameter/</a:t>
                      </a:r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362955306"/>
                  </a:ext>
                </a:extLst>
              </a:tr>
            </a:tbl>
          </a:graphicData>
        </a:graphic>
      </p:graphicFrame>
      <p:sp>
        <p:nvSpPr>
          <p:cNvPr id="8" name="加算 7"/>
          <p:cNvSpPr/>
          <p:nvPr/>
        </p:nvSpPr>
        <p:spPr bwMode="auto">
          <a:xfrm>
            <a:off x="6471742" y="4133845"/>
            <a:ext cx="173367" cy="170677"/>
          </a:xfrm>
          <a:prstGeom prst="mathPlus">
            <a:avLst>
              <a:gd name="adj1" fmla="val 4574"/>
            </a:avLst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28931"/>
            <a:ext cx="4277322" cy="2724530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 bwMode="auto">
          <a:xfrm>
            <a:off x="126149" y="2930032"/>
            <a:ext cx="485411" cy="2829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23392" y="2900775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097558"/>
            <a:ext cx="4402337" cy="1715818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 bwMode="auto">
          <a:xfrm>
            <a:off x="1842697" y="6605859"/>
            <a:ext cx="713079" cy="207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686282" y="652534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456834" y="2852936"/>
            <a:ext cx="301542" cy="312200"/>
          </a:xfrm>
          <a:prstGeom prst="wedgeEllipseCallout">
            <a:avLst>
              <a:gd name="adj1" fmla="val -300387"/>
              <a:gd name="adj2" fmla="val 1341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20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list(7/8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39"/>
            <a:ext cx="8784976" cy="5665797"/>
          </a:xfrm>
        </p:spPr>
        <p:txBody>
          <a:bodyPr/>
          <a:lstStyle/>
          <a:p>
            <a:r>
              <a:rPr lang="en-US" altLang="ja-JP" b="1" dirty="0"/>
              <a:t>Create the menu for the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"Target menu group" and select the Target menu group.(Next item)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62796"/>
              </p:ext>
            </p:extLst>
          </p:nvPr>
        </p:nvGraphicFramePr>
        <p:xfrm>
          <a:off x="3275734" y="3212976"/>
          <a:ext cx="4392610" cy="1742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274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Enter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For host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4817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8" y="2780928"/>
            <a:ext cx="2953162" cy="3721509"/>
          </a:xfrm>
          <a:prstGeom prst="rect">
            <a:avLst/>
          </a:prstGeom>
        </p:spPr>
      </p:pic>
      <p:sp>
        <p:nvSpPr>
          <p:cNvPr id="13" name="図形 12"/>
          <p:cNvSpPr/>
          <p:nvPr/>
        </p:nvSpPr>
        <p:spPr>
          <a:xfrm rot="1733300">
            <a:off x="2438125" y="2983553"/>
            <a:ext cx="786576" cy="907961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角丸四角形 13"/>
          <p:cNvSpPr/>
          <p:nvPr/>
        </p:nvSpPr>
        <p:spPr bwMode="auto">
          <a:xfrm flipV="1">
            <a:off x="487182" y="6147782"/>
            <a:ext cx="916466" cy="3055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 flipH="1">
            <a:off x="395536" y="3717033"/>
            <a:ext cx="2733784" cy="16558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図形 15"/>
          <p:cNvSpPr/>
          <p:nvPr/>
        </p:nvSpPr>
        <p:spPr>
          <a:xfrm rot="1733300">
            <a:off x="1441561" y="5332122"/>
            <a:ext cx="1723308" cy="1197053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84" y="5044175"/>
            <a:ext cx="5403099" cy="16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list(8/8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item name of the parameters </a:t>
            </a:r>
            <a:r>
              <a:rPr lang="en-US" altLang="ja-JP" b="1" dirty="0" smtClean="0"/>
              <a:t>sheet</a:t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for each of the items.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"Create" at the bottom of the screen.</a:t>
            </a:r>
            <a:endParaRPr lang="en-US" altLang="ja-JP" sz="1800" b="1" dirty="0" smtClean="0"/>
          </a:p>
        </p:txBody>
      </p:sp>
      <p:sp>
        <p:nvSpPr>
          <p:cNvPr id="23" name="円形吹き出し 22"/>
          <p:cNvSpPr/>
          <p:nvPr/>
        </p:nvSpPr>
        <p:spPr bwMode="auto">
          <a:xfrm>
            <a:off x="4501833" y="3181240"/>
            <a:ext cx="301542" cy="312200"/>
          </a:xfrm>
          <a:prstGeom prst="wedgeEllipseCallout">
            <a:avLst>
              <a:gd name="adj1" fmla="val -321754"/>
              <a:gd name="adj2" fmla="val 7716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88942"/>
            <a:ext cx="2736304" cy="2960338"/>
          </a:xfrm>
          <a:prstGeom prst="rect">
            <a:avLst/>
          </a:prstGeom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59188"/>
              </p:ext>
            </p:extLst>
          </p:nvPr>
        </p:nvGraphicFramePr>
        <p:xfrm>
          <a:off x="2981712" y="3247333"/>
          <a:ext cx="5334704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248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 smtClean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</a:t>
                      </a:r>
                      <a:r>
                        <a:rPr lang="en-US" altLang="ja-JP" sz="1100" baseline="0" dirty="0" smtClean="0">
                          <a:effectLst/>
                        </a:rPr>
                        <a:t>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20615" y="3010818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705081" y="292494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773640" y="3051098"/>
            <a:ext cx="301542" cy="312200"/>
          </a:xfrm>
          <a:prstGeom prst="wedgeEllipseCallout">
            <a:avLst>
              <a:gd name="adj1" fmla="val -321754"/>
              <a:gd name="adj2" fmla="val 7716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723387"/>
            <a:ext cx="4464496" cy="1729801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990186" y="6237312"/>
            <a:ext cx="991526" cy="2158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131840" y="6140988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4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data sheet.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The Data and Parameter sheet are now </a:t>
            </a:r>
            <a:r>
              <a:rPr lang="en-US" altLang="ja-JP" sz="1600" dirty="0" smtClean="0"/>
              <a:t>created.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Data sheet for pull-down selection &gt; Time zone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 Data registration(1/3)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51140"/>
              </p:ext>
            </p:extLst>
          </p:nvPr>
        </p:nvGraphicFramePr>
        <p:xfrm>
          <a:off x="178414" y="4854061"/>
          <a:ext cx="2017321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732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Asia/Tokyo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America/New_York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4" y="2920948"/>
            <a:ext cx="8364117" cy="1588171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899592" y="3429000"/>
            <a:ext cx="1224135" cy="10841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31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created menu and input the data. </a:t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</a:t>
            </a:r>
            <a:r>
              <a:rPr lang="en-US" altLang="ja-JP" sz="1600" b="1" dirty="0" smtClean="0"/>
              <a:t>Basic server setting(for host </a:t>
            </a:r>
            <a:r>
              <a:rPr lang="en-US" altLang="ja-JP" sz="1600" b="1" dirty="0"/>
              <a:t>group) &gt; Server </a:t>
            </a:r>
            <a:r>
              <a:rPr lang="en-US" altLang="ja-JP" sz="1600" b="1" dirty="0" smtClean="0"/>
              <a:t>parameter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60844"/>
              </p:ext>
            </p:extLst>
          </p:nvPr>
        </p:nvGraphicFramePr>
        <p:xfrm>
          <a:off x="178415" y="5165246"/>
          <a:ext cx="694755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334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54585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r>
                        <a:rPr kumimoji="1" lang="en-US" altLang="ja-JP" sz="1200" dirty="0" smtClean="0"/>
                        <a:t>/Host</a:t>
                      </a:r>
                      <a:r>
                        <a:rPr kumimoji="1" lang="en-US" altLang="ja-JP" sz="1200" baseline="0" dirty="0" smtClean="0"/>
                        <a:t> group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[HG]All_hosts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10.15.1.62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[HG]db_SV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9678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355973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46219"/>
            <a:ext cx="8105775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763960" y="3140968"/>
            <a:ext cx="763312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72000" y="4225497"/>
            <a:ext cx="640608" cy="355631"/>
          </a:xfrm>
          <a:prstGeom prst="wedgeEllipseCallout">
            <a:avLst>
              <a:gd name="adj1" fmla="val 98154"/>
              <a:gd name="adj2" fmla="val -22046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Basic server setting(Host</a:t>
            </a:r>
            <a:r>
              <a:rPr lang="en-US" altLang="ja-JP" sz="1600" b="1" dirty="0"/>
              <a:t>) &gt; 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registration(3/3)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95790"/>
              </p:ext>
            </p:extLst>
          </p:nvPr>
        </p:nvGraphicFramePr>
        <p:xfrm>
          <a:off x="179512" y="4869160"/>
          <a:ext cx="6409809" cy="17432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924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793409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224715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dbA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916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20659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4" y="2805645"/>
            <a:ext cx="8638707" cy="181000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827583" y="3284984"/>
            <a:ext cx="7984337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ja-JP" dirty="0"/>
              <a:t>Substitution </a:t>
            </a:r>
            <a:r>
              <a:rPr lang="en-US" altLang="ja-JP" dirty="0" smtClean="0"/>
              <a:t>Value </a:t>
            </a:r>
            <a:r>
              <a:rPr lang="en-US" altLang="ja-JP" dirty="0"/>
              <a:t>A</a:t>
            </a:r>
            <a:r>
              <a:rPr lang="en-US" altLang="ja-JP" dirty="0" smtClean="0"/>
              <a:t>utomatic </a:t>
            </a:r>
            <a:r>
              <a:rPr lang="en-US" altLang="ja-JP" dirty="0"/>
              <a:t>R</a:t>
            </a:r>
            <a:r>
              <a:rPr lang="en-US" altLang="ja-JP" dirty="0" smtClean="0"/>
              <a:t>egistration </a:t>
            </a:r>
            <a:r>
              <a:rPr lang="en-US" altLang="ja-JP" dirty="0"/>
              <a:t>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Connect the variables to each item after entering the data in the parameter </a:t>
            </a:r>
            <a:r>
              <a:rPr lang="en-US" altLang="ja-JP" sz="1600" dirty="0" smtClean="0"/>
              <a:t>sheet.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Substitution value automatic registration </a:t>
            </a:r>
            <a:r>
              <a:rPr lang="en-US" altLang="ja-JP" sz="1600" b="1" dirty="0" smtClean="0"/>
              <a:t>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4923"/>
              </p:ext>
            </p:extLst>
          </p:nvPr>
        </p:nvGraphicFramePr>
        <p:xfrm>
          <a:off x="251399" y="4495328"/>
          <a:ext cx="8875698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540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03768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507317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2076382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822531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32386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Movement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aseline="0" dirty="0" smtClean="0"/>
                        <a:t>Value variable </a:t>
                      </a:r>
                      <a:r>
                        <a:rPr kumimoji="1" lang="en-US" altLang="ja-JP" sz="1200" baseline="0" dirty="0" err="1" smtClean="0"/>
                        <a:t>Variable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Substitution order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204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 Timezone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VAR_locale_timezone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smtClean="0"/>
                        <a:t>Add Nameserver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VAR_nameserver_ip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</a:t>
                      </a:r>
                      <a:r>
                        <a:rPr kumimoji="1" lang="en-US" altLang="ja-JP" sz="1200" baseline="0" smtClean="0"/>
                        <a:t> Hostname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" y="2765758"/>
            <a:ext cx="8972081" cy="159934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539553" y="3140968"/>
            <a:ext cx="8518000" cy="79208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2.9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</a:t>
            </a:r>
            <a:r>
              <a:rPr lang="en-US" altLang="ja-JP" b="1" dirty="0" smtClean="0"/>
              <a:t>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host.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Ansible-Legacy &gt; Target host &amp; Ansible-Legacy &gt; Substitution 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6432" y="303096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36512" y="6281249"/>
            <a:ext cx="259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6" y="3034242"/>
            <a:ext cx="5709738" cy="16427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3" y="4797152"/>
            <a:ext cx="7005882" cy="17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values should be </a:t>
            </a:r>
            <a:r>
              <a:rPr lang="en-US" altLang="ja-JP" sz="1600" dirty="0" smtClean="0"/>
              <a:t>registered.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Finally, execute Conductor and check the result on the target host. 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 "Basic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229200"/>
            <a:ext cx="3139703" cy="1296144"/>
            <a:chOff x="5244298" y="4907049"/>
            <a:chExt cx="3139703" cy="1296144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481097" y="5297957"/>
              <a:ext cx="2902904" cy="905236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"Conductor Confirmation"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after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executing.</a:t>
              </a: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907049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5089204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5623567"/>
            <a:ext cx="2562583" cy="1107703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 bwMode="auto">
          <a:xfrm>
            <a:off x="3044049" y="6453336"/>
            <a:ext cx="1167911" cy="237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5210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the Conductor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In the work confirmation screen, you can check the results of the whole execution or execution per </a:t>
            </a:r>
            <a:r>
              <a:rPr lang="en-US" altLang="ja-JP" sz="1600" dirty="0" smtClean="0"/>
              <a:t>node.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Selecting an inputted Movement will show a link to a more detailed result </a:t>
            </a:r>
            <a:r>
              <a:rPr lang="en-US" altLang="ja-JP" sz="1600" dirty="0" smtClean="0"/>
              <a:t>screen.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5652120" y="2636912"/>
            <a:ext cx="1801358" cy="15841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49402" y="3236709"/>
            <a:ext cx="2094597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are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6844011" y="3185465"/>
            <a:ext cx="277463" cy="315543"/>
          </a:xfrm>
          <a:prstGeom prst="wedgeEllipseCallout">
            <a:avLst>
              <a:gd name="adj1" fmla="val -114001"/>
              <a:gd name="adj2" fmla="val 10761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123728" y="3212976"/>
            <a:ext cx="2808312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the node you want to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1900760" y="3454059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1110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2.11 </a:t>
            </a:r>
            <a:r>
              <a:rPr lang="en-US" altLang="ja-JP" dirty="0"/>
              <a:t>Reference parameter sheet confirmation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contents of the reference parameter sheet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By completing the operation in the previous section,  the set parameters have now been applied to the target </a:t>
            </a:r>
            <a:r>
              <a:rPr lang="en-US" altLang="ja-JP" sz="1600" dirty="0" smtClean="0"/>
              <a:t>host.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Finally, check the reference parameter sheet and confirm that the update date and time etc. are recorded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dirty="0" smtClean="0"/>
              <a:t>Basic server setting(Reference)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Confirm that the </a:t>
            </a:r>
            <a:r>
              <a:rPr lang="en-US" altLang="ja-JP" sz="1600" dirty="0" smtClean="0"/>
              <a:t>“</a:t>
            </a:r>
            <a:r>
              <a:rPr lang="en-US" altLang="ja-JP" sz="1600" dirty="0"/>
              <a:t>R</a:t>
            </a:r>
            <a:r>
              <a:rPr lang="en-US" altLang="ja-JP" sz="1600" dirty="0" smtClean="0"/>
              <a:t>eference date/time" </a:t>
            </a:r>
            <a:r>
              <a:rPr lang="en-US" altLang="ja-JP" sz="1600" dirty="0"/>
              <a:t>and "Last update date/time"  are updated</a:t>
            </a:r>
            <a:r>
              <a:rPr lang="en-US" altLang="ja-JP" sz="1600" dirty="0" smtClean="0"/>
              <a:t>.</a:t>
            </a:r>
            <a:endParaRPr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3356992"/>
            <a:ext cx="8784001" cy="1512168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55776" y="3611620"/>
            <a:ext cx="792088" cy="9695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644008" y="3611620"/>
            <a:ext cx="1008112" cy="9695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/>
              <a:t>Practice S</a:t>
            </a:r>
            <a:r>
              <a:rPr lang="en-US" altLang="ja-JP" dirty="0" smtClean="0"/>
              <a:t>cenario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 </a:t>
            </a:r>
            <a:r>
              <a:rPr lang="en-US" altLang="ja-JP" dirty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an additional operation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Menu : </a:t>
            </a:r>
            <a:r>
              <a:rPr lang="en-US" altLang="ja-JP" sz="1600" b="1" dirty="0"/>
              <a:t>Basic Console &gt; Input operation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Input the following information for each item and click "Register".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9919"/>
              </p:ext>
            </p:extLst>
          </p:nvPr>
        </p:nvGraphicFramePr>
        <p:xfrm>
          <a:off x="177212" y="4922839"/>
          <a:ext cx="489884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9422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9422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setting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server only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1" y="6075208"/>
            <a:ext cx="8067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an item for </a:t>
            </a:r>
            <a:r>
              <a:rPr lang="en-US" altLang="ja-JP" sz="1200" dirty="0" smtClean="0"/>
              <a:t>management. </a:t>
            </a:r>
            <a:r>
              <a:rPr lang="en-US" altLang="ja-JP" sz="1200" dirty="0"/>
              <a:t>It will not be executed 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5"/>
            <a:ext cx="6159500" cy="1968923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95418" y="3284984"/>
            <a:ext cx="3960558" cy="8640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3.2 </a:t>
            </a:r>
            <a:r>
              <a:rPr lang="en-US" altLang="ja-JP" dirty="0"/>
              <a:t>Add host to host group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14489"/>
            <a:ext cx="8784976" cy="5802027"/>
          </a:xfrm>
        </p:spPr>
        <p:txBody>
          <a:bodyPr/>
          <a:lstStyle/>
          <a:p>
            <a:r>
              <a:rPr lang="en-US" altLang="ja-JP" b="1" dirty="0"/>
              <a:t>Register host to host </a:t>
            </a:r>
            <a:r>
              <a:rPr lang="en-US" altLang="ja-JP" b="1" dirty="0" smtClean="0"/>
              <a:t>group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Register additional hosts in the host group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In order to remove </a:t>
            </a:r>
            <a:r>
              <a:rPr lang="en-US" altLang="ja-JP" sz="1600" dirty="0" err="1"/>
              <a:t>WebA</a:t>
            </a:r>
            <a:r>
              <a:rPr lang="en-US" altLang="ja-JP" sz="1600" dirty="0"/>
              <a:t> and </a:t>
            </a:r>
            <a:r>
              <a:rPr lang="en-US" altLang="ja-JP" sz="1600" dirty="0" err="1"/>
              <a:t>webB</a:t>
            </a:r>
            <a:r>
              <a:rPr lang="en-US" altLang="ja-JP" sz="1600" dirty="0"/>
              <a:t> from being work targets, we also will change the settings that we set in Scenario </a:t>
            </a:r>
            <a:r>
              <a:rPr lang="en-US" altLang="ja-JP" sz="1600" dirty="0" smtClean="0"/>
              <a:t>1.</a:t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b="1" dirty="0"/>
              <a:t>Host group management &gt; Host link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Click List/Update &gt; </a:t>
            </a:r>
            <a:r>
              <a:rPr lang="en-US" altLang="ja-JP" sz="1600" dirty="0" smtClean="0"/>
              <a:t>Update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Click "New register "Register &gt; Start </a:t>
            </a:r>
            <a:r>
              <a:rPr lang="en-US" altLang="ja-JP" sz="1600" dirty="0" smtClean="0"/>
              <a:t>Registration.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69479"/>
              </p:ext>
            </p:extLst>
          </p:nvPr>
        </p:nvGraphicFramePr>
        <p:xfrm>
          <a:off x="251519" y="4456031"/>
          <a:ext cx="4939226" cy="14729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5341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83859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60026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43660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256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web_SV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settings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all</a:t>
                      </a:r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webA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71860"/>
                  </a:ext>
                </a:extLst>
              </a:tr>
              <a:tr h="256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web_SV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settings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all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webB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548"/>
                  </a:ext>
                </a:extLst>
              </a:tr>
              <a:tr h="436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web_SV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settings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dirty="0" smtClean="0"/>
                        <a:t>additional</a:t>
                      </a:r>
                      <a:r>
                        <a:rPr kumimoji="1" lang="en-US" altLang="ja-JP" sz="1100" baseline="0" dirty="0" smtClean="0"/>
                        <a:t> server only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webC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</a:tbl>
          </a:graphicData>
        </a:graphic>
      </p:graphicFrame>
      <p:grpSp>
        <p:nvGrpSpPr>
          <p:cNvPr id="15" name="グループ化 14"/>
          <p:cNvGrpSpPr/>
          <p:nvPr/>
        </p:nvGrpSpPr>
        <p:grpSpPr>
          <a:xfrm>
            <a:off x="5382436" y="3438507"/>
            <a:ext cx="3401141" cy="849835"/>
            <a:chOff x="345873" y="3410095"/>
            <a:chExt cx="4207540" cy="120622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1" y="4223157"/>
              <a:ext cx="2582302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3534984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3534986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15077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6223" y="5458021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98316" y="5471646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12160" y="546343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039367" y="5015224"/>
            <a:ext cx="763954" cy="704407"/>
            <a:chOff x="2573787" y="3754881"/>
            <a:chExt cx="763954" cy="704407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endParaRPr kumimoji="1" lang="en-US" altLang="ja-JP" sz="1100" b="1" i="0" u="none" strike="noStrike" kern="1200" cap="none" spc="0" normalizeH="0" baseline="0" noProof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412912" y="5447581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5570680" y="5006079"/>
            <a:ext cx="266400" cy="453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6216271" y="5006852"/>
            <a:ext cx="266400" cy="453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6942058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604240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6" name="直線矢印コネクタ 45"/>
          <p:cNvCxnSpPr/>
          <p:nvPr/>
        </p:nvCxnSpPr>
        <p:spPr bwMode="auto">
          <a:xfrm>
            <a:off x="5691762" y="4362427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 bwMode="auto">
          <a:xfrm>
            <a:off x="6316876" y="436320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 bwMode="auto">
          <a:xfrm>
            <a:off x="7051289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 bwMode="auto">
          <a:xfrm>
            <a:off x="7734690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 bwMode="auto">
          <a:xfrm>
            <a:off x="8390118" y="435515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1481490" y="5920566"/>
            <a:ext cx="6453900" cy="66572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 this case, 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When "Basic settings all servers" is executed, only 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WebA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and B will be targets.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When "Basic settings Additional server" is executed, only 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webC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be target.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1090429" y="5599016"/>
            <a:ext cx="640608" cy="355631"/>
          </a:xfrm>
          <a:prstGeom prst="wedgeEllipseCallout">
            <a:avLst>
              <a:gd name="adj1" fmla="val 58263"/>
              <a:gd name="adj2" fmla="val -6195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5" y="2968894"/>
            <a:ext cx="4974167" cy="1499579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251519" y="3337910"/>
            <a:ext cx="4939225" cy="8964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025" y="836711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menu created in scenario </a:t>
            </a:r>
            <a:r>
              <a:rPr lang="en-US" altLang="ja-JP" sz="1600" dirty="0" smtClean="0"/>
              <a:t> 1 </a:t>
            </a:r>
            <a:r>
              <a:rPr lang="en-US" altLang="ja-JP" sz="1600" dirty="0"/>
              <a:t>and input the 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Basic server setting(Host </a:t>
            </a:r>
            <a:r>
              <a:rPr lang="en-US" altLang="ja-JP" sz="1600" b="1" dirty="0"/>
              <a:t>group) &gt; Server </a:t>
            </a:r>
            <a:r>
              <a:rPr lang="en-US" altLang="ja-JP" sz="1600" b="1" dirty="0" smtClean="0"/>
              <a:t>parameter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05977"/>
              </p:ext>
            </p:extLst>
          </p:nvPr>
        </p:nvGraphicFramePr>
        <p:xfrm>
          <a:off x="178413" y="5165246"/>
          <a:ext cx="7633946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133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270705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03320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698582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name/Host group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286452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Users can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3" y="2636912"/>
            <a:ext cx="8105775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8845" y="3031661"/>
            <a:ext cx="763312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499992" y="4077072"/>
            <a:ext cx="640608" cy="504056"/>
          </a:xfrm>
          <a:prstGeom prst="wedgeEllipseCallout">
            <a:avLst>
              <a:gd name="adj1" fmla="val 70921"/>
              <a:gd name="adj2" fmla="val -165645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7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en-US" altLang="ja-JP" dirty="0"/>
              <a:t>About this document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600" b="1" dirty="0"/>
              <a:t>About this document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400" dirty="0"/>
              <a:t>This document will guide users through a practice scenario where users will be able to get some hands on experience to get a deeper understanding about the following </a:t>
            </a:r>
            <a:r>
              <a:rPr lang="en-US" altLang="ja-JP" sz="1400" dirty="0" smtClean="0"/>
              <a:t>functions.</a:t>
            </a:r>
            <a:br>
              <a:rPr lang="en-US" altLang="ja-JP" sz="1400" dirty="0" smtClean="0"/>
            </a:br>
            <a:r>
              <a:rPr lang="en-US" altLang="ja-JP" sz="1400" dirty="0"/>
              <a:t>We will use </a:t>
            </a:r>
            <a:r>
              <a:rPr lang="en-US" altLang="ja-JP" sz="1400" dirty="0" err="1"/>
              <a:t>Ansible</a:t>
            </a:r>
            <a:r>
              <a:rPr lang="en-US" altLang="ja-JP" sz="1400" dirty="0"/>
              <a:t> Legacy to execute the </a:t>
            </a:r>
            <a:r>
              <a:rPr lang="en-US" altLang="ja-JP" sz="1400" dirty="0" smtClean="0"/>
              <a:t>operations.</a:t>
            </a:r>
            <a:endParaRPr lang="en-US" altLang="ja-JP" sz="14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Host group Management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Create menu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endParaRPr lang="en-US" altLang="ja-JP" sz="1600" dirty="0">
              <a:solidFill>
                <a:srgbClr val="FF0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64904"/>
            <a:ext cx="8696324" cy="381653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6300170" y="3122826"/>
            <a:ext cx="1440182" cy="9542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9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Basic server setting(Host</a:t>
            </a:r>
            <a:r>
              <a:rPr lang="en-US" altLang="ja-JP" sz="1600" b="1" dirty="0"/>
              <a:t>) &gt; 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registration(2/2)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18373"/>
              </p:ext>
            </p:extLst>
          </p:nvPr>
        </p:nvGraphicFramePr>
        <p:xfrm>
          <a:off x="178415" y="4854059"/>
          <a:ext cx="5545713" cy="7888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33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webC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" y="2780928"/>
            <a:ext cx="8638707" cy="1810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832784" y="3260267"/>
            <a:ext cx="7984337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4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host</a:t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</a:t>
            </a:r>
            <a:r>
              <a:rPr lang="en-US" altLang="ja-JP" sz="1600" dirty="0" smtClean="0"/>
              <a:t>.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Target host &amp; Ansible-Legacy &gt; Substitution 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only the data of "</a:t>
            </a:r>
            <a:r>
              <a:rPr lang="en-US" altLang="ja-JP" sz="1600" dirty="0" err="1"/>
              <a:t>webC</a:t>
            </a:r>
            <a:r>
              <a:rPr lang="en-US" altLang="ja-JP" sz="1600" dirty="0"/>
              <a:t>" is added by the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435" y="315084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016" y="4833156"/>
            <a:ext cx="215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5" y="3437037"/>
            <a:ext cx="7721851" cy="139611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4" y="5140933"/>
            <a:ext cx="7698351" cy="13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 </a:t>
            </a:r>
            <a:r>
              <a:rPr lang="en-US" altLang="ja-JP" dirty="0"/>
              <a:t>Conductor execution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Execute Conductor </a:t>
            </a:r>
            <a:r>
              <a:rPr lang="en-US" altLang="ja-JP" sz="1600" dirty="0" smtClean="0"/>
              <a:t>again. Ensure </a:t>
            </a:r>
            <a:r>
              <a:rPr lang="en-US" altLang="ja-JP" sz="1600" dirty="0"/>
              <a:t>that the work is reflected only on the host "</a:t>
            </a:r>
            <a:r>
              <a:rPr lang="en-US" altLang="ja-JP" sz="1600" dirty="0" err="1"/>
              <a:t>webC</a:t>
            </a:r>
            <a:r>
              <a:rPr lang="en-US" altLang="ja-JP" sz="1600" dirty="0" smtClean="0"/>
              <a:t>".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Conductor &gt; Conductor execution</a:t>
            </a:r>
            <a:endParaRPr kumimoji="1"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 "Basic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085184"/>
            <a:ext cx="3279248" cy="1550158"/>
            <a:chOff x="5244298" y="4763033"/>
            <a:chExt cx="3279248" cy="1550158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267770" y="5297956"/>
              <a:ext cx="3255776" cy="1015235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After execution, the screen will transition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to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"Conductor Confirmation" screen.</a:t>
              </a:r>
            </a:p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more information about the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Result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Confirmation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screen, please see this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from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earlier.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763033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4945188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円形吹き出し 42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599" y="5775967"/>
            <a:ext cx="2562583" cy="975967"/>
          </a:xfrm>
          <a:prstGeom prst="rect">
            <a:avLst/>
          </a:prstGeom>
        </p:spPr>
      </p:pic>
      <p:sp>
        <p:nvSpPr>
          <p:cNvPr id="45" name="角丸四角形 44"/>
          <p:cNvSpPr/>
          <p:nvPr/>
        </p:nvSpPr>
        <p:spPr bwMode="auto">
          <a:xfrm>
            <a:off x="2931599" y="6503383"/>
            <a:ext cx="1136345" cy="2033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 bwMode="auto">
          <a:xfrm>
            <a:off x="6821256" y="3780303"/>
            <a:ext cx="2007830" cy="1665244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9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/>
              <a:t>Work environment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follows</a:t>
            </a:r>
            <a:r>
              <a:rPr lang="en-US" altLang="ja-JP" sz="1600" dirty="0"/>
              <a:t>. Please prepare 5 servers in addition to the ITA Host server.(※1)The additional servers will be work targets.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1.5.0</a:t>
            </a:r>
            <a:br>
              <a:rPr lang="en-US" altLang="ja-JP" sz="1600" dirty="0" smtClean="0"/>
            </a:br>
            <a:r>
              <a:rPr lang="en-US" altLang="ja-JP" sz="1600" dirty="0" smtClean="0"/>
              <a:t>・Ansible 2.9.12</a:t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7.8 </a:t>
            </a:r>
            <a:r>
              <a:rPr lang="en-US" altLang="ja-JP" sz="1600" dirty="0" smtClean="0"/>
              <a:t>(※3) …</a:t>
            </a:r>
            <a:r>
              <a:rPr lang="ja-JP" altLang="en-US" sz="1600" dirty="0" smtClean="0"/>
              <a:t> ５</a:t>
            </a:r>
            <a:r>
              <a:rPr lang="en-US" altLang="ja-JP" sz="1600" dirty="0" smtClean="0"/>
              <a:t>servers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</a:t>
            </a:r>
            <a:r>
              <a:rPr lang="en-US" altLang="ja-JP" dirty="0" smtClean="0"/>
              <a:t>Work environment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777" y="4825935"/>
            <a:ext cx="326596" cy="55713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221149" y="3778526"/>
            <a:ext cx="4392478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9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CentOS 7</a:t>
            </a:r>
            <a:endParaRPr kumimoji="1" lang="ja-JP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9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4293096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509123" y="4399312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1.5.0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66227" y="5503080"/>
            <a:ext cx="1782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CentOS 7</a:t>
            </a:r>
            <a:b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Target server group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97288" y="5533186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ITA</a:t>
            </a:r>
            <a:r>
              <a:rPr lang="ja-JP" altLang="en-US" sz="1100" b="1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latin typeface="メイリオ"/>
                <a:ea typeface="メイリオ"/>
              </a:rPr>
              <a:t> </a:t>
            </a:r>
            <a:r>
              <a:rPr lang="en-US" altLang="ja-JP" sz="1100" b="1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latin typeface="メイリオ"/>
                <a:ea typeface="メイリオ"/>
              </a:rPr>
              <a:t>host server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6" name="カギ線コネクタ 122"/>
          <p:cNvCxnSpPr>
            <a:stCxn id="12" idx="3"/>
          </p:cNvCxnSpPr>
          <p:nvPr/>
        </p:nvCxnSpPr>
        <p:spPr bwMode="auto">
          <a:xfrm flipV="1">
            <a:off x="6469673" y="4598439"/>
            <a:ext cx="576002" cy="1870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029473" y="4399312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Ansible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428973" y="4617141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23410" y="5889466"/>
            <a:ext cx="8748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000" dirty="0" smtClean="0">
                <a:solidFill>
                  <a:srgbClr val="000000"/>
                </a:solidFill>
              </a:rPr>
              <a:t>※1 </a:t>
            </a:r>
            <a:r>
              <a:rPr lang="en-US" altLang="ja-JP" sz="1000" dirty="0">
                <a:solidFill>
                  <a:srgbClr val="000000"/>
                </a:solidFill>
              </a:rPr>
              <a:t>While we recommend that you prepare 5 servers in order to get the best experience, it is possible to complete this scenario with </a:t>
            </a:r>
            <a:r>
              <a:rPr lang="en-US" altLang="ja-JP" sz="1000" dirty="0" smtClean="0">
                <a:solidFill>
                  <a:srgbClr val="000000"/>
                </a:solidFill>
              </a:rPr>
              <a:t>                     3~4 servers.</a:t>
            </a:r>
          </a:p>
          <a:p>
            <a:pPr lvl="0">
              <a:defRPr/>
            </a:pPr>
            <a: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※2 </a:t>
            </a:r>
            <a:r>
              <a:rPr lang="en-US" altLang="ja-JP" sz="1000" dirty="0" smtClean="0">
                <a:solidFill>
                  <a:srgbClr val="000000"/>
                </a:solidFill>
              </a:rPr>
              <a:t>Now CentOS7 will be used as the host server, but ITA can be installed on OS RHEL7 and RHEL8.</a:t>
            </a:r>
            <a: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/>
            </a:r>
            <a:b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※3 </a:t>
            </a:r>
            <a:r>
              <a:rPr lang="en-US" altLang="ja-JP" sz="1000" dirty="0">
                <a:solidFill>
                  <a:srgbClr val="000000"/>
                </a:solidFill>
              </a:rPr>
              <a:t>Any OS compatible with </a:t>
            </a:r>
            <a:r>
              <a:rPr lang="en-US" altLang="ja-JP" sz="1000" dirty="0" err="1">
                <a:solidFill>
                  <a:srgbClr val="000000"/>
                </a:solidFill>
              </a:rPr>
              <a:t>Ansible</a:t>
            </a:r>
            <a:r>
              <a:rPr lang="en-US" altLang="ja-JP" sz="1000" dirty="0">
                <a:solidFill>
                  <a:srgbClr val="000000"/>
                </a:solidFill>
              </a:rPr>
              <a:t> can be </a:t>
            </a:r>
            <a:r>
              <a:rPr lang="en-US" altLang="ja-JP" sz="1000" dirty="0" smtClean="0">
                <a:solidFill>
                  <a:srgbClr val="000000"/>
                </a:solidFill>
              </a:rPr>
              <a:t>used.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3949323" y="4617141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291" y="4825936"/>
            <a:ext cx="326596" cy="5571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314" y="4139188"/>
            <a:ext cx="326596" cy="55713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07" y="4136471"/>
            <a:ext cx="326596" cy="55713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03" y="4825934"/>
            <a:ext cx="326596" cy="5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 smtClean="0"/>
              <a:t>Scenario 1</a:t>
            </a:r>
            <a:r>
              <a:rPr lang="en-US" altLang="ja-JP" b="1" dirty="0"/>
              <a:t>. Set basic settings for the whole </a:t>
            </a:r>
            <a:r>
              <a:rPr lang="en-US" altLang="ja-JP" b="1" dirty="0" smtClean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Use the host group and menu creation functions to execute the tasks </a:t>
            </a:r>
            <a:r>
              <a:rPr lang="en-US" altLang="ja-JP" sz="1600" dirty="0" smtClean="0"/>
              <a:t>below.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a common time zone for the parent host group "</a:t>
            </a:r>
            <a:r>
              <a:rPr lang="en-US" altLang="ja-JP" sz="1600" dirty="0" smtClean="0"/>
              <a:t>All_SV".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different IP address of DNS server for child host group "db_SV" and "web_SV</a:t>
            </a:r>
            <a:r>
              <a:rPr lang="en-US" altLang="ja-JP" sz="1600" dirty="0" smtClean="0"/>
              <a:t>".</a:t>
            </a:r>
            <a:endParaRPr lang="en-US" altLang="ja-JP" sz="11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individual host name for each host</a:t>
            </a:r>
            <a:r>
              <a:rPr lang="en-US" altLang="ja-JP" sz="1600" dirty="0" smtClean="0"/>
              <a:t>.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3226513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2033337" y="5351695"/>
            <a:ext cx="763954" cy="725189"/>
            <a:chOff x="2573787" y="3734099"/>
            <a:chExt cx="763954" cy="725189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47" name="テキスト ボックス 46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1948767" y="4039574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3527" y="4039575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カギ線コネクタ 52"/>
          <p:cNvCxnSpPr>
            <a:stCxn id="36" idx="2"/>
            <a:endCxn id="49" idx="0"/>
          </p:cNvCxnSpPr>
          <p:nvPr/>
        </p:nvCxnSpPr>
        <p:spPr bwMode="auto">
          <a:xfrm rot="5400000">
            <a:off x="1243281" y="3380203"/>
            <a:ext cx="506124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カギ線コネクタ 53"/>
          <p:cNvCxnSpPr>
            <a:stCxn id="36" idx="2"/>
            <a:endCxn id="48" idx="0"/>
          </p:cNvCxnSpPr>
          <p:nvPr/>
        </p:nvCxnSpPr>
        <p:spPr bwMode="auto">
          <a:xfrm rot="16200000" flipH="1">
            <a:off x="2055901" y="3380202"/>
            <a:ext cx="506123" cy="81261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9" name="グループ化 58"/>
          <p:cNvGrpSpPr/>
          <p:nvPr/>
        </p:nvGrpSpPr>
        <p:grpSpPr>
          <a:xfrm>
            <a:off x="1225722" y="5343388"/>
            <a:ext cx="763954" cy="725189"/>
            <a:chOff x="2573787" y="3734099"/>
            <a:chExt cx="763954" cy="725189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840953" y="5359092"/>
            <a:ext cx="763954" cy="725189"/>
            <a:chOff x="2573787" y="3734099"/>
            <a:chExt cx="763954" cy="725189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73" name="テキスト ボックス 7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418107" y="5343387"/>
            <a:ext cx="763954" cy="747822"/>
            <a:chOff x="418107" y="5688794"/>
            <a:chExt cx="763954" cy="747822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418107" y="6175006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82" y="5688794"/>
              <a:ext cx="266603" cy="454793"/>
            </a:xfrm>
            <a:prstGeom prst="rect">
              <a:avLst/>
            </a:prstGeom>
          </p:spPr>
        </p:pic>
      </p:grp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12338"/>
              </p:ext>
            </p:extLst>
          </p:nvPr>
        </p:nvGraphicFramePr>
        <p:xfrm>
          <a:off x="3944593" y="4563461"/>
          <a:ext cx="5018920" cy="15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5439">
                  <a:extLst>
                    <a:ext uri="{9D8B030D-6E8A-4147-A177-3AD203B41FA5}">
                      <a16:colId xmlns:a16="http://schemas.microsoft.com/office/drawing/2014/main" val="205941847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910746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30987949"/>
                    </a:ext>
                  </a:extLst>
                </a:gridCol>
                <a:gridCol w="1151153">
                  <a:extLst>
                    <a:ext uri="{9D8B030D-6E8A-4147-A177-3AD203B41FA5}">
                      <a16:colId xmlns:a16="http://schemas.microsoft.com/office/drawing/2014/main" val="1960407954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10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99589"/>
                  </a:ext>
                </a:extLst>
              </a:tr>
              <a:tr h="13723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dbB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147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16629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76819"/>
                  </a:ext>
                </a:extLst>
              </a:tr>
            </a:tbl>
          </a:graphicData>
        </a:graphic>
      </p:graphicFrame>
      <p:sp>
        <p:nvSpPr>
          <p:cNvPr id="82" name="テキスト ボックス 78"/>
          <p:cNvSpPr txBox="1"/>
          <p:nvPr/>
        </p:nvSpPr>
        <p:spPr>
          <a:xfrm>
            <a:off x="-288388" y="36718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/>
              <a:t>I</a:t>
            </a:r>
            <a:r>
              <a:rPr lang="en-US" altLang="ja-JP" sz="1200" dirty="0" smtClean="0"/>
              <a:t>nheritance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747992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 bwMode="auto">
          <a:xfrm>
            <a:off x="1546071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 bwMode="auto">
          <a:xfrm>
            <a:off x="2360093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 bwMode="auto">
          <a:xfrm>
            <a:off x="3153646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4723834" y="3212976"/>
            <a:ext cx="2218668" cy="323842"/>
            <a:chOff x="6118019" y="2487348"/>
            <a:chExt cx="1885363" cy="323842"/>
          </a:xfrm>
        </p:grpSpPr>
        <p:sp>
          <p:nvSpPr>
            <p:cNvPr id="95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96" name="角丸四角形 95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/>
          <p:nvPr/>
        </p:nvCxnSpPr>
        <p:spPr bwMode="auto">
          <a:xfrm flipH="1">
            <a:off x="3715722" y="3349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01" name="グループ化 100"/>
          <p:cNvGrpSpPr/>
          <p:nvPr/>
        </p:nvGrpSpPr>
        <p:grpSpPr>
          <a:xfrm>
            <a:off x="4728805" y="4049984"/>
            <a:ext cx="3659619" cy="321794"/>
            <a:chOff x="6118019" y="2487348"/>
            <a:chExt cx="1826963" cy="323842"/>
          </a:xfrm>
        </p:grpSpPr>
        <p:sp>
          <p:nvSpPr>
            <p:cNvPr id="102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10.15.1.30</a:t>
              </a:r>
              <a:r>
                <a:rPr lang="en-US" altLang="ja-JP" sz="1200" smtClean="0"/>
                <a:t>  or 10.15.1.62</a:t>
              </a:r>
              <a:endParaRPr kumimoji="1" lang="ja-JP" altLang="en-US" sz="1200"/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104" name="直線矢印コネクタ 103"/>
          <p:cNvCxnSpPr/>
          <p:nvPr/>
        </p:nvCxnSpPr>
        <p:spPr bwMode="auto">
          <a:xfrm flipH="1">
            <a:off x="3720694" y="4186160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テキスト ボックス 78"/>
          <p:cNvSpPr txBox="1"/>
          <p:nvPr/>
        </p:nvSpPr>
        <p:spPr>
          <a:xfrm>
            <a:off x="2560308" y="36450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/>
              <a:t>I</a:t>
            </a:r>
            <a:r>
              <a:rPr lang="en-US" altLang="ja-JP" sz="1200" dirty="0" smtClean="0"/>
              <a:t>nheritance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/>
              <a:t>Scenario </a:t>
            </a:r>
            <a:r>
              <a:rPr lang="en-US" altLang="ja-JP" b="1" dirty="0" smtClean="0"/>
              <a:t>2 execute </a:t>
            </a:r>
            <a:r>
              <a:rPr lang="en-US" altLang="ja-JP" b="1" dirty="0"/>
              <a:t>only on the added 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450" dirty="0" smtClean="0"/>
              <a:t>Assume the work of adding a server after working on the previous section.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 smtClean="0"/>
              <a:t>If the playbook is idempotent,</a:t>
            </a:r>
          </a:p>
          <a:p>
            <a:pPr marL="0" indent="0">
              <a:buNone/>
            </a:pPr>
            <a:r>
              <a:rPr lang="en-US" altLang="ja-JP" sz="1450" dirty="0" smtClean="0"/>
              <a:t>1)Add </a:t>
            </a:r>
            <a:r>
              <a:rPr lang="en-US" altLang="ja-JP" sz="1450" dirty="0"/>
              <a:t>the additional server to host </a:t>
            </a:r>
            <a:r>
              <a:rPr lang="en-US" altLang="ja-JP" sz="1450" dirty="0" smtClean="0"/>
              <a:t>group.2)Execute </a:t>
            </a:r>
            <a:r>
              <a:rPr lang="en-US" altLang="ja-JP" sz="1450" dirty="0"/>
              <a:t>the same operation s</a:t>
            </a:r>
            <a:r>
              <a:rPr lang="en-US" altLang="ja-JP" sz="1450" dirty="0" smtClean="0"/>
              <a:t>ettings completed.</a:t>
            </a:r>
          </a:p>
          <a:p>
            <a:pPr marL="0" indent="0">
              <a:buNone/>
            </a:pP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However, </a:t>
            </a:r>
            <a:r>
              <a:rPr lang="en-US" altLang="ja-JP" sz="1450" dirty="0" smtClean="0"/>
              <a:t>there are some </a:t>
            </a:r>
            <a:r>
              <a:rPr lang="en-US" altLang="ja-JP" sz="1450" dirty="0"/>
              <a:t>playbooks are not idempotent such as those that add to the file.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If this is applied repeatedly to the same host, excess Post Scripts and other troubles </a:t>
            </a:r>
            <a:r>
              <a:rPr lang="en-US" altLang="ja-JP" sz="1450" dirty="0" smtClean="0"/>
              <a:t>might occur.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Taking that into consideration, all operation in scenario 2 will take place on the additional </a:t>
            </a:r>
            <a:r>
              <a:rPr lang="en-US" altLang="ja-JP" sz="1450" dirty="0" smtClean="0"/>
              <a:t>servers.</a:t>
            </a:r>
            <a:r>
              <a:rPr lang="en-US" altLang="ja-JP" sz="1450" dirty="0"/>
              <a:t/>
            </a:r>
            <a:br>
              <a:rPr lang="en-US" altLang="ja-JP" sz="1450" dirty="0"/>
            </a:br>
            <a:r>
              <a:rPr lang="en-US" altLang="ja-JP" sz="1450" dirty="0"/>
              <a:t>The contents of the Conductor that is going to get executed are the same as the ones in </a:t>
            </a:r>
            <a:r>
              <a:rPr lang="en-US" altLang="ja-JP" sz="1450" dirty="0" smtClean="0"/>
              <a:t>scenario </a:t>
            </a:r>
            <a:r>
              <a:rPr lang="en-US" altLang="ja-JP" sz="1450" dirty="0"/>
              <a:t>1</a:t>
            </a:r>
            <a:r>
              <a:rPr lang="en-US" altLang="ja-JP" sz="1450" dirty="0" smtClean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5873" y="3698126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88452" y="595851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71112" y="4485139"/>
            <a:ext cx="2122934" cy="3120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5872" y="4485140"/>
            <a:ext cx="1533010" cy="30777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7971" y="596820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1" name="カギ線コネクタ 60"/>
          <p:cNvCxnSpPr>
            <a:stCxn id="12" idx="2"/>
            <a:endCxn id="38" idx="0"/>
          </p:cNvCxnSpPr>
          <p:nvPr/>
        </p:nvCxnSpPr>
        <p:spPr bwMode="auto">
          <a:xfrm rot="5400000">
            <a:off x="1278650" y="3838792"/>
            <a:ext cx="480076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カギ線コネクタ 63"/>
          <p:cNvCxnSpPr>
            <a:stCxn id="12" idx="2"/>
            <a:endCxn id="37" idx="0"/>
          </p:cNvCxnSpPr>
          <p:nvPr/>
        </p:nvCxnSpPr>
        <p:spPr bwMode="auto">
          <a:xfrm rot="16200000" flipH="1">
            <a:off x="2238751" y="3691310"/>
            <a:ext cx="480075" cy="110758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257316" y="595999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3203848" y="5513443"/>
            <a:ext cx="1066201" cy="873684"/>
            <a:chOff x="2410447" y="3754881"/>
            <a:chExt cx="1066201" cy="87368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2410447" y="4197678"/>
              <a:ext cx="1066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/>
              </a:r>
              <a:b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</a:b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additions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)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735141" y="5948078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640335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458891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2264287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2926469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6" name="直線矢印コネクタ 75"/>
          <p:cNvCxnSpPr/>
          <p:nvPr/>
        </p:nvCxnSpPr>
        <p:spPr bwMode="auto">
          <a:xfrm>
            <a:off x="761417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 bwMode="auto">
          <a:xfrm>
            <a:off x="1559496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 bwMode="auto">
          <a:xfrm>
            <a:off x="2373518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 bwMode="auto">
          <a:xfrm>
            <a:off x="3056919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 bwMode="auto">
          <a:xfrm>
            <a:off x="3717939" y="485337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63148"/>
              </p:ext>
            </p:extLst>
          </p:nvPr>
        </p:nvGraphicFramePr>
        <p:xfrm>
          <a:off x="4067590" y="5401536"/>
          <a:ext cx="5037544" cy="6206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5522">
                  <a:extLst>
                    <a:ext uri="{9D8B030D-6E8A-4147-A177-3AD203B41FA5}">
                      <a16:colId xmlns:a16="http://schemas.microsoft.com/office/drawing/2014/main" val="383142448"/>
                    </a:ext>
                  </a:extLst>
                </a:gridCol>
                <a:gridCol w="1357730">
                  <a:extLst>
                    <a:ext uri="{9D8B030D-6E8A-4147-A177-3AD203B41FA5}">
                      <a16:colId xmlns:a16="http://schemas.microsoft.com/office/drawing/2014/main" val="3042169042"/>
                    </a:ext>
                  </a:extLst>
                </a:gridCol>
                <a:gridCol w="1341132">
                  <a:extLst>
                    <a:ext uri="{9D8B030D-6E8A-4147-A177-3AD203B41FA5}">
                      <a16:colId xmlns:a16="http://schemas.microsoft.com/office/drawing/2014/main" val="883925496"/>
                    </a:ext>
                  </a:extLst>
                </a:gridCol>
                <a:gridCol w="1433160">
                  <a:extLst>
                    <a:ext uri="{9D8B030D-6E8A-4147-A177-3AD203B41FA5}">
                      <a16:colId xmlns:a16="http://schemas.microsoft.com/office/drawing/2014/main" val="2793195763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45588"/>
                  </a:ext>
                </a:extLst>
              </a:tr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webC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3985"/>
                  </a:ext>
                </a:extLst>
              </a:tr>
            </a:tbl>
          </a:graphicData>
        </a:graphic>
      </p:graphicFrame>
      <p:grpSp>
        <p:nvGrpSpPr>
          <p:cNvPr id="82" name="グループ化 81"/>
          <p:cNvGrpSpPr/>
          <p:nvPr/>
        </p:nvGrpSpPr>
        <p:grpSpPr>
          <a:xfrm>
            <a:off x="4774682" y="3680042"/>
            <a:ext cx="2677637" cy="298974"/>
            <a:chOff x="6118019" y="2487348"/>
            <a:chExt cx="1885363" cy="323842"/>
          </a:xfrm>
        </p:grpSpPr>
        <p:sp>
          <p:nvSpPr>
            <p:cNvPr id="83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85" name="角丸四角形 84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87" name="直線矢印コネクタ 86"/>
          <p:cNvCxnSpPr/>
          <p:nvPr/>
        </p:nvCxnSpPr>
        <p:spPr bwMode="auto">
          <a:xfrm flipH="1">
            <a:off x="3766571" y="3816222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8" name="グループ化 87"/>
          <p:cNvGrpSpPr/>
          <p:nvPr/>
        </p:nvGrpSpPr>
        <p:grpSpPr>
          <a:xfrm>
            <a:off x="5189483" y="4509980"/>
            <a:ext cx="2190830" cy="343390"/>
            <a:chOff x="6118019" y="2487348"/>
            <a:chExt cx="1826963" cy="323842"/>
          </a:xfrm>
        </p:grpSpPr>
        <p:sp>
          <p:nvSpPr>
            <p:cNvPr id="89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</a:t>
              </a:r>
              <a:r>
                <a:rPr lang="en-US" altLang="ja-JP" sz="1200" smtClean="0"/>
                <a:t>10.15.1.62</a:t>
              </a:r>
              <a:endParaRPr kumimoji="1" lang="ja-JP" altLang="en-US" sz="1200"/>
            </a:p>
          </p:txBody>
        </p:sp>
        <p:sp>
          <p:nvSpPr>
            <p:cNvPr id="91" name="角丸四角形 90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2" name="直線矢印コネクタ 91"/>
          <p:cNvCxnSpPr/>
          <p:nvPr/>
        </p:nvCxnSpPr>
        <p:spPr bwMode="auto">
          <a:xfrm flipH="1">
            <a:off x="4181371" y="4646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テキスト ボックス 78"/>
          <p:cNvSpPr txBox="1"/>
          <p:nvPr/>
        </p:nvSpPr>
        <p:spPr>
          <a:xfrm>
            <a:off x="2798305" y="4097749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/>
              <a:t>I</a:t>
            </a:r>
            <a:r>
              <a:rPr lang="en-US" altLang="ja-JP" sz="1200" dirty="0" smtClean="0"/>
              <a:t>nheritance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/>
              <a:t> Practice Scenario </a:t>
            </a:r>
            <a:r>
              <a:rPr lang="en-US" altLang="ja-JP" dirty="0" smtClean="0"/>
              <a:t>1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</a:t>
            </a:r>
            <a:r>
              <a:rPr lang="en-US" altLang="ja-JP" dirty="0"/>
              <a:t>Pre-preparation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hangingPunct="0">
              <a:buClr>
                <a:srgbClr val="002B62"/>
              </a:buClr>
            </a:pPr>
            <a:r>
              <a:rPr lang="en-US" altLang="ja-JP" b="1" dirty="0" smtClean="0"/>
              <a:t>Playbook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creation</a:t>
            </a:r>
            <a:br>
              <a:rPr lang="en-US" altLang="ja-JP" b="1" dirty="0" smtClean="0"/>
            </a:br>
            <a:r>
              <a:rPr lang="en-US" altLang="ja-JP" sz="1600" dirty="0"/>
              <a:t>This scenario will use the following three </a:t>
            </a:r>
            <a:r>
              <a:rPr lang="en-US" altLang="ja-JP" sz="1600" dirty="0" smtClean="0"/>
              <a:t>playbooks.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Please create a file with the following contents</a:t>
            </a:r>
            <a:r>
              <a:rPr lang="en-US" altLang="ja-JP" sz="1600" dirty="0" smtClean="0">
                <a:solidFill>
                  <a:srgbClr val="000000"/>
                </a:solidFill>
              </a:rPr>
              <a:t>.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[Attention] </a:t>
            </a:r>
            <a:r>
              <a:rPr lang="en-US" altLang="ja-JP" sz="1600" dirty="0" smtClean="0">
                <a:solidFill>
                  <a:srgbClr val="000000"/>
                </a:solidFill>
              </a:rPr>
              <a:t>Create </a:t>
            </a:r>
            <a:r>
              <a:rPr lang="en-US" altLang="ja-JP" sz="1600" dirty="0">
                <a:solidFill>
                  <a:srgbClr val="000000"/>
                </a:solidFill>
              </a:rPr>
              <a:t>the </a:t>
            </a:r>
            <a:r>
              <a:rPr lang="en-US" altLang="ja-JP" sz="1600" dirty="0" err="1">
                <a:solidFill>
                  <a:srgbClr val="000000"/>
                </a:solidFill>
              </a:rPr>
              <a:t>yml</a:t>
            </a:r>
            <a:r>
              <a:rPr lang="en-US" altLang="ja-JP" sz="1600" dirty="0">
                <a:solidFill>
                  <a:srgbClr val="000000"/>
                </a:solidFill>
              </a:rPr>
              <a:t> file with Character code " UTF-8", New line code "LF</a:t>
            </a:r>
            <a:r>
              <a:rPr lang="en-US" altLang="ja-JP" sz="1600" dirty="0" smtClean="0">
                <a:solidFill>
                  <a:srgbClr val="000000"/>
                </a:solidFill>
              </a:rPr>
              <a:t>".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867" y="5570656"/>
            <a:ext cx="5155886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- name:</a:t>
            </a:r>
            <a:r>
              <a:rPr lang="ja-JP" altLang="en-US" sz="1400"/>
              <a:t> </a:t>
            </a:r>
            <a:r>
              <a:rPr lang="en-US" altLang="ja-JP" sz="1400" smtClean="0"/>
              <a:t>Add Nameserver</a:t>
            </a:r>
            <a:endParaRPr lang="en-US" altLang="ja-JP" sz="1400"/>
          </a:p>
          <a:p>
            <a:r>
              <a:rPr lang="en-US" altLang="ja-JP" sz="1400"/>
              <a:t> </a:t>
            </a:r>
            <a:r>
              <a:rPr lang="en-US" altLang="ja-JP" sz="1400" smtClean="0"/>
              <a:t> shell: ‘echo nameserver {{ VAR_nameserver_ip }} &gt;&gt; /etc/resolv.conf’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8432" y="4157593"/>
            <a:ext cx="3593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2</a:t>
            </a:r>
            <a:r>
              <a:rPr lang="en-US" altLang="ja-JP" sz="1400" b="1" dirty="0" smtClean="0"/>
              <a:t>-set </a:t>
            </a:r>
            <a:r>
              <a:rPr lang="en-US" altLang="ja-JP" sz="1400" b="1" dirty="0" err="1" smtClean="0"/>
              <a:t>hostname.y</a:t>
            </a:r>
            <a:r>
              <a:rPr lang="ja-JP" altLang="en-US" sz="1400" b="1" dirty="0" err="1" smtClean="0"/>
              <a:t>ｍ</a:t>
            </a:r>
            <a:r>
              <a:rPr lang="en-US" altLang="ja-JP" sz="1400" b="1" dirty="0" smtClean="0"/>
              <a:t>l</a:t>
            </a:r>
            <a:br>
              <a:rPr lang="en-US" altLang="ja-JP" sz="1400" b="1" dirty="0" smtClean="0"/>
            </a:br>
            <a:r>
              <a:rPr lang="en-US" altLang="ja-JP" sz="1400" dirty="0" smtClean="0"/>
              <a:t>Changes </a:t>
            </a:r>
            <a:r>
              <a:rPr lang="en-US" altLang="ja-JP" sz="1400" dirty="0"/>
              <a:t>the </a:t>
            </a:r>
            <a:r>
              <a:rPr lang="en-US" altLang="ja-JP" sz="1400" dirty="0" smtClean="0"/>
              <a:t>hosts </a:t>
            </a:r>
            <a:r>
              <a:rPr lang="en-US" altLang="ja-JP" sz="1400" dirty="0"/>
              <a:t>name.</a:t>
            </a:r>
          </a:p>
          <a:p>
            <a:r>
              <a:rPr lang="en-US" altLang="ja-JP" sz="1400" dirty="0"/>
              <a:t>In this scenario, value will be substituted per </a:t>
            </a:r>
            <a:r>
              <a:rPr lang="en-US" altLang="ja-JP" sz="1400" dirty="0" smtClean="0"/>
              <a:t>host.</a:t>
            </a:r>
            <a:endParaRPr lang="en-US" altLang="ja-JP" sz="1400" b="1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68432" y="5595850"/>
            <a:ext cx="3675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3</a:t>
            </a:r>
            <a:r>
              <a:rPr lang="en-US" altLang="ja-JP" sz="1400" b="1" dirty="0" smtClean="0"/>
              <a:t>-set </a:t>
            </a:r>
            <a:r>
              <a:rPr lang="en-US" altLang="ja-JP" sz="1400" b="1" dirty="0" err="1" smtClean="0"/>
              <a:t>nameserver.yml</a:t>
            </a: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dirty="0"/>
              <a:t>Adds postscript to /</a:t>
            </a:r>
            <a:r>
              <a:rPr lang="en-US" altLang="ja-JP" sz="1400" dirty="0" err="1" smtClean="0"/>
              <a:t>etc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resolv.conf</a:t>
            </a:r>
            <a:r>
              <a:rPr lang="en-US" altLang="ja-JP" sz="1400" dirty="0" smtClean="0"/>
              <a:t>.</a:t>
            </a:r>
          </a:p>
          <a:p>
            <a:r>
              <a:rPr lang="en-US" altLang="ja-JP" sz="1400" dirty="0"/>
              <a:t>As it </a:t>
            </a:r>
            <a:r>
              <a:rPr lang="en-US" altLang="ja-JP" sz="1400" dirty="0" smtClean="0"/>
              <a:t>isn’t idempotent</a:t>
            </a:r>
            <a:r>
              <a:rPr lang="en-US" altLang="ja-JP" sz="1400" dirty="0"/>
              <a:t>, it will be only be executed to each host once. </a:t>
            </a:r>
            <a:endParaRPr lang="en-US" altLang="ja-JP" sz="1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2867" y="2713456"/>
            <a:ext cx="5158168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</a:t>
            </a:r>
            <a:r>
              <a:rPr lang="en-US" altLang="ja-JP" sz="1400" smtClean="0"/>
              <a:t>Set Timezone</a:t>
            </a:r>
            <a:endParaRPr lang="en-US" altLang="ja-JP" sz="1400"/>
          </a:p>
          <a:p>
            <a:r>
              <a:rPr lang="en-US" altLang="ja-JP" sz="1400"/>
              <a:t>  timezone:</a:t>
            </a:r>
          </a:p>
          <a:p>
            <a:r>
              <a:rPr lang="en-US" altLang="ja-JP" sz="1400"/>
              <a:t>    name: "{{ </a:t>
            </a:r>
            <a:r>
              <a:rPr lang="en-US" altLang="ja-JP" sz="1400" smtClean="0"/>
              <a:t>VAR_locale_timezone }}"</a:t>
            </a:r>
            <a:endParaRPr lang="en-US" altLang="ja-JP" sz="14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82221" y="2719336"/>
            <a:ext cx="3661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1</a:t>
            </a:r>
            <a:r>
              <a:rPr lang="en-US" altLang="ja-JP" sz="1400" b="1" dirty="0" smtClean="0"/>
              <a:t>-set_timezone.yml</a:t>
            </a:r>
          </a:p>
          <a:p>
            <a:r>
              <a:rPr lang="en-US" altLang="ja-JP" sz="1400" dirty="0"/>
              <a:t>Changes the time zone to the specified value.</a:t>
            </a:r>
          </a:p>
          <a:p>
            <a:r>
              <a:rPr lang="en-US" altLang="ja-JP" sz="1400" dirty="0"/>
              <a:t>In this scenario, all host`s common value will be </a:t>
            </a:r>
            <a:r>
              <a:rPr lang="en-US" altLang="ja-JP" sz="1400" dirty="0" smtClean="0"/>
              <a:t>substituted.</a:t>
            </a:r>
            <a:endParaRPr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2867" y="4142056"/>
            <a:ext cx="5158168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</a:t>
            </a:r>
            <a:r>
              <a:rPr lang="en-US" altLang="ja-JP" sz="1400" smtClean="0"/>
              <a:t>Set Hostname</a:t>
            </a:r>
            <a:endParaRPr lang="en-US" altLang="ja-JP" sz="1400"/>
          </a:p>
          <a:p>
            <a:r>
              <a:rPr lang="en-US" altLang="ja-JP" sz="1400"/>
              <a:t>  hostname:</a:t>
            </a:r>
          </a:p>
          <a:p>
            <a:r>
              <a:rPr lang="en-US" altLang="ja-JP" sz="1400"/>
              <a:t>    name: "{{ VAR_hostname }}"</a:t>
            </a:r>
          </a:p>
        </p:txBody>
      </p:sp>
    </p:spTree>
    <p:extLst>
      <p:ext uri="{BB962C8B-B14F-4D97-AF65-F5344CB8AC3E}">
        <p14:creationId xmlns:p14="http://schemas.microsoft.com/office/powerpoint/2010/main" val="23949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3380</Words>
  <Application>Microsoft Office PowerPoint</Application>
  <PresentationFormat>画面に合わせる (4:3)</PresentationFormat>
  <Paragraphs>631</Paragraphs>
  <Slides>43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2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1.2 Work environment</vt:lpstr>
      <vt:lpstr>1.3 Scenario (1/2)</vt:lpstr>
      <vt:lpstr>1.3 Scenario (2/2) </vt:lpstr>
      <vt:lpstr>2.　 Practice Scenario 1 </vt:lpstr>
      <vt:lpstr>2.1 Pre-preparation (1/2)</vt:lpstr>
      <vt:lpstr>2.1 Pre-preparation(2/2)</vt:lpstr>
      <vt:lpstr>2.2 Operation registration</vt:lpstr>
      <vt:lpstr>2.3 Movement configuration (1/3) </vt:lpstr>
      <vt:lpstr>2.3 Movement configuration (2/3) </vt:lpstr>
      <vt:lpstr>2.3 Movement configuration (3/3) </vt:lpstr>
      <vt:lpstr>2.4 Conductor creation</vt:lpstr>
      <vt:lpstr>2.5 Host group setting (1/4) </vt:lpstr>
      <vt:lpstr>2.5 Host group setting (2/4) </vt:lpstr>
      <vt:lpstr>2.5 Host group setting (3/4) </vt:lpstr>
      <vt:lpstr>2.5 Host group setting (4/4) </vt:lpstr>
      <vt:lpstr>2.6 Menu list(1/8)</vt:lpstr>
      <vt:lpstr>2.6 Menu list(2/8)</vt:lpstr>
      <vt:lpstr>2.6 Menu list(3/8)</vt:lpstr>
      <vt:lpstr>2.6 Menu list(4/8)</vt:lpstr>
      <vt:lpstr>2.6 Menu list(5/8)</vt:lpstr>
      <vt:lpstr>2.6 Menu list(6/8)</vt:lpstr>
      <vt:lpstr>2.6 Menu list(7/8)</vt:lpstr>
      <vt:lpstr>2.6 Menu list(8/8)</vt:lpstr>
      <vt:lpstr>2.7 Data registration(1/3)</vt:lpstr>
      <vt:lpstr>2.7 Data registration(2/3)</vt:lpstr>
      <vt:lpstr>2.7 Data registration(3/3)</vt:lpstr>
      <vt:lpstr>2.8 Substitution Value Automatic Registration setting</vt:lpstr>
      <vt:lpstr>2.9 Check Substitution value・Target host</vt:lpstr>
      <vt:lpstr>2.10 Conductor execution(1/2)</vt:lpstr>
      <vt:lpstr>2.10 Conductor execution(2/2)</vt:lpstr>
      <vt:lpstr>2.11 Reference parameter sheet confirmation</vt:lpstr>
      <vt:lpstr>3.　Practice Scenario 2</vt:lpstr>
      <vt:lpstr>3.1 Operation registration</vt:lpstr>
      <vt:lpstr>3.2 Add host to host group</vt:lpstr>
      <vt:lpstr>3.3 Data registration(1/2)</vt:lpstr>
      <vt:lpstr>3.3 Data registration(2/2)</vt:lpstr>
      <vt:lpstr>3.4 Check Substitution value・Target host</vt:lpstr>
      <vt:lpstr>3.5 Conductor execution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2020-12-09T06:38:21Z</dcterms:modified>
</cp:coreProperties>
</file>