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262" r:id="rId3"/>
    <p:sldId id="507" r:id="rId4"/>
    <p:sldId id="508" r:id="rId5"/>
    <p:sldId id="582" r:id="rId6"/>
    <p:sldId id="513" r:id="rId7"/>
    <p:sldId id="583" r:id="rId8"/>
    <p:sldId id="584" r:id="rId9"/>
    <p:sldId id="585" r:id="rId10"/>
    <p:sldId id="598" r:id="rId11"/>
    <p:sldId id="589" r:id="rId12"/>
    <p:sldId id="590" r:id="rId13"/>
    <p:sldId id="591" r:id="rId14"/>
    <p:sldId id="586" r:id="rId15"/>
    <p:sldId id="592" r:id="rId16"/>
    <p:sldId id="593" r:id="rId17"/>
    <p:sldId id="602" r:id="rId18"/>
    <p:sldId id="594" r:id="rId19"/>
    <p:sldId id="601" r:id="rId20"/>
    <p:sldId id="587" r:id="rId21"/>
    <p:sldId id="596" r:id="rId22"/>
    <p:sldId id="588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82"/>
          </p14:sldIdLst>
        </p14:section>
        <p14:section name="2.　収集機能について" id="{A8A060BF-92DF-4F47-AFEF-F5FA058AAEFB}">
          <p14:sldIdLst>
            <p14:sldId id="513"/>
            <p14:sldId id="583"/>
            <p14:sldId id="584"/>
            <p14:sldId id="585"/>
            <p14:sldId id="598"/>
            <p14:sldId id="589"/>
            <p14:sldId id="590"/>
            <p14:sldId id="591"/>
          </p14:sldIdLst>
        </p14:section>
        <p14:section name="3.　比較機能について" id="{BA154EAA-6AFD-4FFC-B3DB-3A85951358C1}">
          <p14:sldIdLst>
            <p14:sldId id="586"/>
            <p14:sldId id="592"/>
            <p14:sldId id="593"/>
            <p14:sldId id="602"/>
            <p14:sldId id="594"/>
            <p14:sldId id="601"/>
          </p14:sldIdLst>
        </p14:section>
        <p14:section name="4.　収集機能・比較機能の活用" id="{90ACA6EE-2460-4B2B-89B7-9CF0264B1CF2}">
          <p14:sldIdLst>
            <p14:sldId id="587"/>
            <p14:sldId id="596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ECF2FA"/>
    <a:srgbClr val="EDEDF9"/>
    <a:srgbClr val="E6F5F6"/>
    <a:srgbClr val="8CC63F"/>
    <a:srgbClr val="E8F4D9"/>
    <a:srgbClr val="FFB184"/>
    <a:srgbClr val="FFE6D8"/>
    <a:srgbClr val="FFF3EB"/>
    <a:srgbClr val="64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 autoAdjust="0"/>
    <p:restoredTop sz="96391" autoAdjust="0"/>
  </p:normalViewPr>
  <p:slideViewPr>
    <p:cSldViewPr>
      <p:cViewPr varScale="1">
        <p:scale>
          <a:sx n="91" d="100"/>
          <a:sy n="91" d="100"/>
        </p:scale>
        <p:origin x="156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6%AF%94%E8%BC%83%E6%A9%9F%E8%83%BD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5%8F%8E%E9%9B%86%E6%A9%9F%E8%83%B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1.9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収集機能・比較機能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座学編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2.3.1</a:t>
            </a:r>
            <a:r>
              <a:rPr lang="ja-JP" altLang="en-US" dirty="0" smtClean="0"/>
              <a:t> 収集</a:t>
            </a:r>
            <a:r>
              <a:rPr lang="ja-JP" altLang="en-US" dirty="0"/>
              <a:t>インターフェース情報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取得した値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に登録する際の</a:t>
            </a:r>
            <a:r>
              <a:rPr lang="en-US" altLang="ja-JP" dirty="0" smtClean="0"/>
              <a:t>RestAPI</a:t>
            </a:r>
            <a:r>
              <a:rPr lang="ja-JP" altLang="en-US" dirty="0"/>
              <a:t>アクセスで必要になるため、</a:t>
            </a:r>
            <a:r>
              <a:rPr lang="en-US" altLang="ja-JP" dirty="0" smtClean="0"/>
              <a:t>Rest</a:t>
            </a:r>
            <a:r>
              <a:rPr lang="ja-JP" altLang="en-US" dirty="0" smtClean="0"/>
              <a:t>ユーザ／</a:t>
            </a:r>
            <a:r>
              <a:rPr lang="ja-JP" altLang="en-US" dirty="0"/>
              <a:t>パスワードを実行権限のある</a:t>
            </a:r>
            <a:r>
              <a:rPr lang="ja-JP" altLang="en-US" dirty="0" smtClean="0"/>
              <a:t>ユーザで</a:t>
            </a:r>
            <a:r>
              <a:rPr lang="ja-JP" altLang="en-US" dirty="0"/>
              <a:t>登録します。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2" y="2420860"/>
            <a:ext cx="6704887" cy="2987245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5352798" y="4260575"/>
            <a:ext cx="660184" cy="64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角丸四角形吹き出し 70"/>
          <p:cNvSpPr/>
          <p:nvPr/>
        </p:nvSpPr>
        <p:spPr bwMode="auto">
          <a:xfrm flipH="1">
            <a:off x="4427980" y="5134604"/>
            <a:ext cx="3384470" cy="875224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60769" y="5311744"/>
            <a:ext cx="311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実行権限のあるユーザ名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そのユーザの</a:t>
            </a:r>
            <a:r>
              <a:rPr lang="en-US" altLang="ja-JP" sz="160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dirty="0" smtClean="0">
                <a:solidFill>
                  <a:srgbClr val="FF0000"/>
                </a:solidFill>
              </a:rPr>
              <a:t>パスワード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576287" y="5045698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4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2.3.2</a:t>
            </a:r>
            <a:r>
              <a:rPr lang="ja-JP" altLang="en-US" dirty="0" smtClean="0"/>
              <a:t> 収集項目値管理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収集項目値管理では</a:t>
            </a:r>
            <a:r>
              <a:rPr lang="ja-JP" altLang="en-US" dirty="0" smtClean="0"/>
              <a:t>、収集項目の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変数名（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</a:t>
            </a:r>
            <a:r>
              <a:rPr lang="ja-JP" altLang="en-US" dirty="0"/>
              <a:t>の</a:t>
            </a:r>
            <a:r>
              <a:rPr lang="ja-JP" altLang="en-US" dirty="0" smtClean="0"/>
              <a:t>項目名（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18235"/>
          <a:stretch/>
        </p:blipFill>
        <p:spPr>
          <a:xfrm>
            <a:off x="2123660" y="4270335"/>
            <a:ext cx="6839853" cy="1367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2501609" y="4595643"/>
            <a:ext cx="3214443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807011" y="4595643"/>
            <a:ext cx="3156501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35767" y="5025622"/>
            <a:ext cx="255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収集項目（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78017" y="5025622"/>
            <a:ext cx="317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TO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224929" y="2197300"/>
            <a:ext cx="4572006" cy="1375720"/>
            <a:chOff x="845500" y="1067271"/>
            <a:chExt cx="7345614" cy="221030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00" y="1067271"/>
              <a:ext cx="7345614" cy="2210302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 bwMode="auto">
            <a:xfrm>
              <a:off x="3059512" y="2010639"/>
              <a:ext cx="719999" cy="9600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7027732" y="2010639"/>
              <a:ext cx="775586" cy="386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123660" y="400508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実際の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画面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5082094" y="3031265"/>
            <a:ext cx="1974062" cy="156437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cxnSp>
        <p:nvCxnSpPr>
          <p:cNvPr id="27" name="直線コネクタ 26"/>
          <p:cNvCxnSpPr/>
          <p:nvPr/>
        </p:nvCxnSpPr>
        <p:spPr bwMode="auto">
          <a:xfrm>
            <a:off x="5082094" y="3361757"/>
            <a:ext cx="1290156" cy="12338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sp>
        <p:nvSpPr>
          <p:cNvPr id="42" name="角丸四角形 41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576287" y="529035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収集</a:t>
            </a:r>
            <a:r>
              <a:rPr lang="ja-JP" altLang="en-US" dirty="0"/>
              <a:t>状況の確認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収集が成功したかどうかを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-driver</a:t>
            </a:r>
            <a:r>
              <a:rPr lang="ja-JP" altLang="en-US" dirty="0" smtClean="0"/>
              <a:t>の</a:t>
            </a:r>
            <a:r>
              <a:rPr lang="ja-JP" altLang="en-US" dirty="0"/>
              <a:t>［</a:t>
            </a:r>
            <a:r>
              <a:rPr lang="ja-JP" altLang="en-US" dirty="0" smtClean="0"/>
              <a:t>作業管理］メニューから確認します</a:t>
            </a:r>
            <a:r>
              <a:rPr lang="ja-JP" altLang="en-US" dirty="0"/>
              <a:t>。</a:t>
            </a:r>
          </a:p>
          <a:p>
            <a:pPr marL="0" indent="0">
              <a:buNone/>
            </a:pPr>
            <a:r>
              <a:rPr lang="ja-JP" altLang="en-US" dirty="0" smtClean="0"/>
              <a:t>「収集状況」の「ステータス」</a:t>
            </a:r>
            <a:r>
              <a:rPr lang="ja-JP" altLang="en-US" dirty="0"/>
              <a:t>に、以下のように表示</a:t>
            </a:r>
            <a:r>
              <a:rPr lang="ja-JP" altLang="en-US" dirty="0" smtClean="0"/>
              <a:t>されます。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187712" y="2499551"/>
            <a:ext cx="6704887" cy="1472208"/>
            <a:chOff x="561782" y="3189837"/>
            <a:chExt cx="8019461" cy="176085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782" y="3258540"/>
              <a:ext cx="5858445" cy="77917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l="28555"/>
            <a:stretch/>
          </p:blipFill>
          <p:spPr>
            <a:xfrm>
              <a:off x="1511706" y="4149100"/>
              <a:ext cx="3888401" cy="749881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0107" y="4149100"/>
              <a:ext cx="3181136" cy="785032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/>
            <a:srcRect r="72634"/>
            <a:stretch/>
          </p:blipFill>
          <p:spPr>
            <a:xfrm>
              <a:off x="6420228" y="3258103"/>
              <a:ext cx="1489434" cy="749881"/>
            </a:xfrm>
            <a:prstGeom prst="rect">
              <a:avLst/>
            </a:prstGeom>
          </p:spPr>
        </p:pic>
        <p:sp>
          <p:nvSpPr>
            <p:cNvPr id="13" name="フリーフォーム 12"/>
            <p:cNvSpPr/>
            <p:nvPr/>
          </p:nvSpPr>
          <p:spPr>
            <a:xfrm>
              <a:off x="7893483" y="3189837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407393" y="4132542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7133072" y="4261496"/>
              <a:ext cx="535357" cy="672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6" name="角丸四角形 25"/>
          <p:cNvSpPr/>
          <p:nvPr/>
        </p:nvSpPr>
        <p:spPr bwMode="auto">
          <a:xfrm>
            <a:off x="252833" y="2420860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" y="3362624"/>
            <a:ext cx="1083088" cy="253924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576287" y="564035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83" y="2636890"/>
            <a:ext cx="1526695" cy="598765"/>
          </a:xfrm>
          <a:prstGeom prst="rect">
            <a:avLst/>
          </a:prstGeom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43614"/>
              </p:ext>
            </p:extLst>
          </p:nvPr>
        </p:nvGraphicFramePr>
        <p:xfrm>
          <a:off x="2708383" y="4327708"/>
          <a:ext cx="618421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46358006"/>
                    </a:ext>
                  </a:extLst>
                </a:gridCol>
                <a:gridCol w="3899486">
                  <a:extLst>
                    <a:ext uri="{9D8B030D-6E8A-4147-A177-3AD203B41FA5}">
                      <a16:colId xmlns:a16="http://schemas.microsoft.com/office/drawing/2014/main" val="43325261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ステータス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333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収集済み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収集成功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81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収集済み（通知あり）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登録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更新中に不備があった場合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377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対象外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収集失敗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370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収集エラー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登録したオペレーションかターゲットホストの情報に不備があった場合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2679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 bwMode="auto">
          <a:xfrm flipH="1">
            <a:off x="7085823" y="3957916"/>
            <a:ext cx="622643" cy="3697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58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比較</a:t>
            </a:r>
            <a:r>
              <a:rPr lang="ja-JP" altLang="en-US" dirty="0" smtClean="0"/>
              <a:t>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比較</a:t>
            </a:r>
            <a:r>
              <a:rPr lang="ja-JP" altLang="en-US" dirty="0"/>
              <a:t>機能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r>
              <a:rPr lang="ja-JP" altLang="en-US" dirty="0"/>
              <a:t>では、パラメータシート</a:t>
            </a:r>
            <a:r>
              <a:rPr lang="ja-JP" altLang="en-US" dirty="0" smtClean="0"/>
              <a:t>同士を比較して差分の有無を調べます</a:t>
            </a:r>
            <a:r>
              <a:rPr lang="ja-JP" altLang="en-US" dirty="0"/>
              <a:t>。収集機能と合わせて</a:t>
            </a:r>
            <a:r>
              <a:rPr lang="ja-JP" altLang="en-US" dirty="0" smtClean="0"/>
              <a:t>利用することで、下図２パターンの比較ができます。</a:t>
            </a:r>
            <a:endParaRPr lang="en-US" altLang="ja-JP" dirty="0" smtClean="0"/>
          </a:p>
        </p:txBody>
      </p:sp>
      <p:sp>
        <p:nvSpPr>
          <p:cNvPr id="273" name="正方形/長方形 272"/>
          <p:cNvSpPr/>
          <p:nvPr/>
        </p:nvSpPr>
        <p:spPr>
          <a:xfrm>
            <a:off x="251399" y="2046245"/>
            <a:ext cx="8641201" cy="439261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74" name="図 2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5" y="2141721"/>
            <a:ext cx="851605" cy="319726"/>
          </a:xfrm>
          <a:prstGeom prst="rect">
            <a:avLst/>
          </a:prstGeom>
        </p:spPr>
      </p:pic>
      <p:sp>
        <p:nvSpPr>
          <p:cNvPr id="275" name="フローチャート: 磁気ディスク 274"/>
          <p:cNvSpPr/>
          <p:nvPr/>
        </p:nvSpPr>
        <p:spPr>
          <a:xfrm>
            <a:off x="1363865" y="2141721"/>
            <a:ext cx="6416269" cy="4153113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6070"/>
              </p:ext>
            </p:extLst>
          </p:nvPr>
        </p:nvGraphicFramePr>
        <p:xfrm>
          <a:off x="2985343" y="2723018"/>
          <a:ext cx="3173313" cy="858528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dirty="0" smtClean="0"/>
                        <a:t>●●●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2128"/>
              </p:ext>
            </p:extLst>
          </p:nvPr>
        </p:nvGraphicFramePr>
        <p:xfrm>
          <a:off x="2985343" y="4420724"/>
          <a:ext cx="3173313" cy="1349600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5716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43535"/>
                  </a:ext>
                </a:extLst>
              </a:tr>
            </a:tbl>
          </a:graphicData>
        </a:graphic>
      </p:graphicFrame>
      <p:sp>
        <p:nvSpPr>
          <p:cNvPr id="276" name="テキスト ボックス 275"/>
          <p:cNvSpPr txBox="1"/>
          <p:nvPr/>
        </p:nvSpPr>
        <p:spPr>
          <a:xfrm>
            <a:off x="251399" y="177277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85" name="フリーフォーム 284"/>
          <p:cNvSpPr/>
          <p:nvPr/>
        </p:nvSpPr>
        <p:spPr>
          <a:xfrm rot="9569933">
            <a:off x="2337880" y="3594936"/>
            <a:ext cx="933443" cy="157701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31" name="正方形/長方形 1030"/>
          <p:cNvSpPr/>
          <p:nvPr/>
        </p:nvSpPr>
        <p:spPr bwMode="auto">
          <a:xfrm>
            <a:off x="2985343" y="3356990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4" name="角丸四角形 293"/>
          <p:cNvSpPr/>
          <p:nvPr/>
        </p:nvSpPr>
        <p:spPr bwMode="auto">
          <a:xfrm flipH="1">
            <a:off x="434233" y="4983480"/>
            <a:ext cx="2016914" cy="821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1" name="円形吹き出し 290"/>
          <p:cNvSpPr>
            <a:spLocks noChangeAspect="1"/>
          </p:cNvSpPr>
          <p:nvPr/>
        </p:nvSpPr>
        <p:spPr bwMode="auto">
          <a:xfrm>
            <a:off x="1605120" y="4298970"/>
            <a:ext cx="688213" cy="688213"/>
          </a:xfrm>
          <a:prstGeom prst="wedgeEllipseCallout">
            <a:avLst>
              <a:gd name="adj1" fmla="val 51919"/>
              <a:gd name="adj2" fmla="val -4868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448490" y="5122260"/>
            <a:ext cx="201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期待値と</a:t>
            </a:r>
            <a:r>
              <a:rPr lang="ja-JP" altLang="en-US" sz="1600" b="1" dirty="0">
                <a:solidFill>
                  <a:srgbClr val="FF0000"/>
                </a:solidFill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した値との</a:t>
            </a:r>
            <a:r>
              <a:rPr lang="ja-JP" altLang="en-US" sz="1600" b="1" dirty="0">
                <a:solidFill>
                  <a:srgbClr val="FF0000"/>
                </a:solidFill>
              </a:rPr>
              <a:t>比較</a:t>
            </a:r>
          </a:p>
        </p:txBody>
      </p:sp>
      <p:sp>
        <p:nvSpPr>
          <p:cNvPr id="296" name="角丸四角形 295"/>
          <p:cNvSpPr/>
          <p:nvPr/>
        </p:nvSpPr>
        <p:spPr bwMode="auto">
          <a:xfrm flipH="1">
            <a:off x="6228230" y="3529022"/>
            <a:ext cx="2571424" cy="135623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6286662" y="3693762"/>
            <a:ext cx="258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同一メニューで基準日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(※)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が異なる値の比較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endParaRPr lang="en-US" altLang="ja-JP" sz="8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 基準日については</a:t>
            </a:r>
            <a:r>
              <a:rPr lang="en-US" altLang="ja-JP" sz="1200" b="1" dirty="0">
                <a:solidFill>
                  <a:srgbClr val="FF0000"/>
                </a:solidFill>
                <a:hlinkClick r:id="rId3" action="ppaction://hlinksldjump"/>
              </a:rPr>
              <a:t>『3.2.1 </a:t>
            </a:r>
            <a:r>
              <a:rPr lang="ja-JP" altLang="en-US" sz="1200" b="1" dirty="0">
                <a:solidFill>
                  <a:srgbClr val="FF0000"/>
                </a:solidFill>
                <a:hlinkClick r:id="rId3" action="ppaction://hlinksldjump"/>
              </a:rPr>
              <a:t>基準日について</a:t>
            </a:r>
            <a:r>
              <a:rPr lang="en-US" altLang="ja-JP" sz="1200" b="1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参照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6" name="フリーフォーム 285"/>
          <p:cNvSpPr/>
          <p:nvPr/>
        </p:nvSpPr>
        <p:spPr>
          <a:xfrm rot="20483724">
            <a:off x="6095032" y="5120774"/>
            <a:ext cx="293326" cy="518951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0" name="円形吹き出し 289"/>
          <p:cNvSpPr>
            <a:spLocks noChangeAspect="1"/>
          </p:cNvSpPr>
          <p:nvPr/>
        </p:nvSpPr>
        <p:spPr bwMode="auto">
          <a:xfrm>
            <a:off x="6546679" y="4857555"/>
            <a:ext cx="688213" cy="688213"/>
          </a:xfrm>
          <a:prstGeom prst="wedgeEllipseCallout">
            <a:avLst>
              <a:gd name="adj1" fmla="val -63952"/>
              <a:gd name="adj2" fmla="val 27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985343" y="5041694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985343" y="5545768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4947" y="2347627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期待値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84947" y="4032565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収集した値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比較メニューグループ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比較メニューグループには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メニューが含まれます。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52833" y="208081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7" y="2400570"/>
            <a:ext cx="733527" cy="10288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0" y="3790428"/>
            <a:ext cx="1424322" cy="132258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11770" y="4132433"/>
            <a:ext cx="1434762" cy="312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11770" y="4444577"/>
            <a:ext cx="1434762" cy="3420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1770" y="4786580"/>
            <a:ext cx="1434762" cy="322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endCxn id="8" idx="3"/>
          </p:cNvCxnSpPr>
          <p:nvPr/>
        </p:nvCxnSpPr>
        <p:spPr bwMode="auto">
          <a:xfrm flipH="1">
            <a:off x="1846532" y="2215748"/>
            <a:ext cx="634532" cy="2072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32" idx="1"/>
            <a:endCxn id="14" idx="3"/>
          </p:cNvCxnSpPr>
          <p:nvPr/>
        </p:nvCxnSpPr>
        <p:spPr bwMode="auto">
          <a:xfrm flipH="1">
            <a:off x="1846532" y="4106802"/>
            <a:ext cx="646158" cy="50877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35" idx="1"/>
            <a:endCxn id="15" idx="3"/>
          </p:cNvCxnSpPr>
          <p:nvPr/>
        </p:nvCxnSpPr>
        <p:spPr bwMode="auto">
          <a:xfrm flipH="1" flipV="1">
            <a:off x="1846532" y="4947891"/>
            <a:ext cx="630999" cy="9103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正方形/長方形 88"/>
          <p:cNvSpPr/>
          <p:nvPr/>
        </p:nvSpPr>
        <p:spPr bwMode="auto">
          <a:xfrm>
            <a:off x="5570830" y="1819187"/>
            <a:ext cx="1961931" cy="339664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endParaRPr kumimoji="1" lang="ja-JP" altLang="en-US" sz="1600" b="1" dirty="0" smtClean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570830" y="2457545"/>
            <a:ext cx="1961931" cy="339664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endParaRPr lang="ja-JP" altLang="en-US" sz="16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3" name="表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78390"/>
              </p:ext>
            </p:extLst>
          </p:nvPr>
        </p:nvGraphicFramePr>
        <p:xfrm>
          <a:off x="5570830" y="3206859"/>
          <a:ext cx="1949350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28776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71308"/>
              </p:ext>
            </p:extLst>
          </p:nvPr>
        </p:nvGraphicFramePr>
        <p:xfrm>
          <a:off x="5570830" y="4235044"/>
          <a:ext cx="1954112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33538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DDD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48" name="正方形/長方形 47"/>
          <p:cNvSpPr/>
          <p:nvPr/>
        </p:nvSpPr>
        <p:spPr bwMode="auto">
          <a:xfrm>
            <a:off x="6689949" y="3488634"/>
            <a:ext cx="830231" cy="152873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570830" y="3743608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570830" y="4771793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492690" y="1619874"/>
            <a:ext cx="6401096" cy="133515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7531" y="2016831"/>
            <a:ext cx="302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比較対象となる</a:t>
            </a:r>
            <a:r>
              <a:rPr lang="en-US" altLang="ja-JP" sz="1600" dirty="0">
                <a:latin typeface="+mn-ea"/>
              </a:rPr>
              <a:t>2</a:t>
            </a:r>
            <a:r>
              <a:rPr lang="ja-JP" altLang="en-US" sz="1600" dirty="0" err="1">
                <a:latin typeface="+mn-ea"/>
              </a:rPr>
              <a:t>つの</a:t>
            </a:r>
            <a:r>
              <a:rPr lang="ja-JP" altLang="en-US" sz="1600" dirty="0" smtClean="0">
                <a:latin typeface="+mn-ea"/>
              </a:rPr>
              <a:t>メニュー（</a:t>
            </a:r>
            <a:r>
              <a:rPr lang="ja-JP" altLang="en-US" sz="1600" dirty="0">
                <a:latin typeface="+mn-ea"/>
              </a:rPr>
              <a:t>パラメータシート）を</a:t>
            </a:r>
            <a:r>
              <a:rPr lang="ja-JP" altLang="en-US" sz="1600" dirty="0" smtClean="0">
                <a:latin typeface="+mn-ea"/>
              </a:rPr>
              <a:t>選択します。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492690" y="3052611"/>
            <a:ext cx="6401096" cy="210838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比較定義詳細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477531" y="5258572"/>
            <a:ext cx="6401096" cy="119939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比較実行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88123" y="5613771"/>
            <a:ext cx="640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+mn-ea"/>
              </a:rPr>
              <a:t>定義した比較を実行します。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latin typeface="+mn-ea"/>
              </a:rPr>
              <a:t>同一メニューで基準日が</a:t>
            </a:r>
            <a:r>
              <a:rPr lang="ja-JP" altLang="en-US" sz="1600" dirty="0">
                <a:latin typeface="+mn-ea"/>
              </a:rPr>
              <a:t>異なる</a:t>
            </a:r>
            <a:r>
              <a:rPr lang="ja-JP" altLang="en-US" sz="1600" dirty="0" smtClean="0">
                <a:latin typeface="+mn-ea"/>
              </a:rPr>
              <a:t>パラメータの</a:t>
            </a:r>
            <a:r>
              <a:rPr lang="ja-JP" altLang="en-US" sz="1600" dirty="0">
                <a:latin typeface="+mn-ea"/>
              </a:rPr>
              <a:t>比較は、比較実行時</a:t>
            </a:r>
            <a:r>
              <a:rPr lang="ja-JP" altLang="en-US" sz="1600" dirty="0" smtClean="0">
                <a:latin typeface="+mn-ea"/>
              </a:rPr>
              <a:t>にそれぞれの基準</a:t>
            </a:r>
            <a:r>
              <a:rPr lang="ja-JP" altLang="en-US" sz="1600" dirty="0">
                <a:latin typeface="+mn-ea"/>
              </a:rPr>
              <a:t>日を指定します。</a:t>
            </a:r>
          </a:p>
        </p:txBody>
      </p:sp>
      <p:cxnSp>
        <p:nvCxnSpPr>
          <p:cNvPr id="19" name="直線コネクタ 18"/>
          <p:cNvCxnSpPr>
            <a:stCxn id="89" idx="2"/>
            <a:endCxn id="90" idx="0"/>
          </p:cNvCxnSpPr>
          <p:nvPr/>
        </p:nvCxnSpPr>
        <p:spPr bwMode="auto">
          <a:xfrm>
            <a:off x="6551796" y="2158851"/>
            <a:ext cx="0" cy="2986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吹き出し 51"/>
          <p:cNvSpPr/>
          <p:nvPr/>
        </p:nvSpPr>
        <p:spPr bwMode="auto">
          <a:xfrm flipH="1">
            <a:off x="7740608" y="1932672"/>
            <a:ext cx="1007972" cy="741627"/>
          </a:xfrm>
          <a:prstGeom prst="wedgeRoundRectCallout">
            <a:avLst>
              <a:gd name="adj1" fmla="val 6177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7724338" y="2005018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メニューを選択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 bwMode="auto">
          <a:xfrm flipH="1">
            <a:off x="7740608" y="3767523"/>
            <a:ext cx="1007972" cy="741627"/>
          </a:xfrm>
          <a:prstGeom prst="wedgeRoundRectCallout">
            <a:avLst>
              <a:gd name="adj1" fmla="val 7059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24338" y="3839869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カラムを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878" y="3439644"/>
            <a:ext cx="30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［比較定義］で</a:t>
            </a:r>
            <a:r>
              <a:rPr lang="ja-JP" altLang="en-US" sz="1600" dirty="0">
                <a:latin typeface="+mn-ea"/>
              </a:rPr>
              <a:t>選択したメニューの中から、さらに対象となるカラムを絞ります。</a:t>
            </a:r>
          </a:p>
        </p:txBody>
      </p:sp>
    </p:spTree>
    <p:extLst>
      <p:ext uri="{BB962C8B-B14F-4D97-AF65-F5344CB8AC3E}">
        <p14:creationId xmlns:p14="http://schemas.microsoft.com/office/powerpoint/2010/main" val="31766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3.2.1</a:t>
            </a:r>
            <a:r>
              <a:rPr lang="ja-JP" altLang="en-US" dirty="0" smtClean="0"/>
              <a:t> 基準日について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基準日（時）と</a:t>
            </a:r>
            <a:r>
              <a:rPr lang="ja-JP" altLang="en-US" dirty="0"/>
              <a:t>は</a:t>
            </a:r>
            <a:r>
              <a:rPr lang="ja-JP" altLang="en-US" dirty="0" smtClean="0"/>
              <a:t>、比較の対象となる日付</a:t>
            </a:r>
            <a:r>
              <a:rPr lang="ja-JP" altLang="en-US" dirty="0"/>
              <a:t>と時間です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その時点の直前に収集された値が反映されています。</a:t>
            </a:r>
            <a:endParaRPr lang="en-US" altLang="ja-JP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64268" y="2226327"/>
            <a:ext cx="770507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（例）基準日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  <a:r>
              <a:rPr kumimoji="0" lang="ja-JP" altLang="en-US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」、基準日２を「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」とする場合</a:t>
            </a:r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51399" y="2564880"/>
            <a:ext cx="8641201" cy="302285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878073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223512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00:00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41699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59886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 bwMode="auto">
          <a:xfrm>
            <a:off x="342000" y="4141036"/>
            <a:ext cx="846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テキスト ボックス 127"/>
          <p:cNvSpPr txBox="1"/>
          <p:nvPr/>
        </p:nvSpPr>
        <p:spPr>
          <a:xfrm>
            <a:off x="3005325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楕円 139"/>
          <p:cNvSpPr>
            <a:spLocks noChangeAspect="1"/>
          </p:cNvSpPr>
          <p:nvPr/>
        </p:nvSpPr>
        <p:spPr bwMode="auto">
          <a:xfrm>
            <a:off x="884146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楕円 140"/>
          <p:cNvSpPr>
            <a:spLocks noChangeAspect="1"/>
          </p:cNvSpPr>
          <p:nvPr/>
        </p:nvSpPr>
        <p:spPr bwMode="auto">
          <a:xfrm>
            <a:off x="331839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楕円 141"/>
          <p:cNvSpPr>
            <a:spLocks noChangeAspect="1"/>
          </p:cNvSpPr>
          <p:nvPr/>
        </p:nvSpPr>
        <p:spPr bwMode="auto">
          <a:xfrm>
            <a:off x="4535515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楕円 142"/>
          <p:cNvSpPr>
            <a:spLocks noChangeAspect="1"/>
          </p:cNvSpPr>
          <p:nvPr/>
        </p:nvSpPr>
        <p:spPr bwMode="auto">
          <a:xfrm>
            <a:off x="5752638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楕円 143"/>
          <p:cNvSpPr>
            <a:spLocks noChangeAspect="1"/>
          </p:cNvSpPr>
          <p:nvPr/>
        </p:nvSpPr>
        <p:spPr bwMode="auto">
          <a:xfrm>
            <a:off x="6969761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楕円 145"/>
          <p:cNvSpPr>
            <a:spLocks noChangeAspect="1"/>
          </p:cNvSpPr>
          <p:nvPr/>
        </p:nvSpPr>
        <p:spPr bwMode="auto">
          <a:xfrm>
            <a:off x="818688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楕円 146"/>
          <p:cNvSpPr>
            <a:spLocks noChangeAspect="1"/>
          </p:cNvSpPr>
          <p:nvPr/>
        </p:nvSpPr>
        <p:spPr bwMode="auto">
          <a:xfrm>
            <a:off x="1504503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楕円 147"/>
          <p:cNvSpPr>
            <a:spLocks noChangeAspect="1"/>
          </p:cNvSpPr>
          <p:nvPr/>
        </p:nvSpPr>
        <p:spPr bwMode="auto">
          <a:xfrm>
            <a:off x="2709830" y="407291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楕円 148"/>
          <p:cNvSpPr>
            <a:spLocks noChangeAspect="1"/>
          </p:cNvSpPr>
          <p:nvPr/>
        </p:nvSpPr>
        <p:spPr bwMode="auto">
          <a:xfrm>
            <a:off x="3922671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1053008" y="5691602"/>
            <a:ext cx="7037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この場合は収集２回目</a:t>
            </a:r>
            <a:r>
              <a:rPr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３回目を比較していることになる。</a:t>
            </a:r>
            <a:endParaRPr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楕円 155"/>
          <p:cNvSpPr>
            <a:spLocks noChangeAspect="1"/>
          </p:cNvSpPr>
          <p:nvPr/>
        </p:nvSpPr>
        <p:spPr bwMode="auto">
          <a:xfrm>
            <a:off x="2101269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2346999" y="486050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009467" y="486050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収集３回目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円形吹き出し 39"/>
          <p:cNvSpPr>
            <a:spLocks noChangeAspect="1"/>
          </p:cNvSpPr>
          <p:nvPr/>
        </p:nvSpPr>
        <p:spPr bwMode="auto">
          <a:xfrm>
            <a:off x="1124576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8951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787138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形吹き出し 40"/>
          <p:cNvSpPr>
            <a:spLocks noChangeAspect="1"/>
          </p:cNvSpPr>
          <p:nvPr/>
        </p:nvSpPr>
        <p:spPr bwMode="auto">
          <a:xfrm>
            <a:off x="2323929" y="267745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円形吹き出し 41"/>
          <p:cNvSpPr>
            <a:spLocks noChangeAspect="1"/>
          </p:cNvSpPr>
          <p:nvPr/>
        </p:nvSpPr>
        <p:spPr bwMode="auto">
          <a:xfrm>
            <a:off x="3536770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３回目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 bwMode="auto">
          <a:xfrm flipV="1">
            <a:off x="3269009" y="421416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651479" y="447045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45" name="下矢印 44"/>
          <p:cNvSpPr/>
          <p:nvPr/>
        </p:nvSpPr>
        <p:spPr bwMode="auto">
          <a:xfrm flipV="1">
            <a:off x="6916146" y="421456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6298616" y="447085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</p:spTree>
    <p:extLst>
      <p:ext uri="{BB962C8B-B14F-4D97-AF65-F5344CB8AC3E}">
        <p14:creationId xmlns:p14="http://schemas.microsoft.com/office/powerpoint/2010/main" val="83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比較機能</a:t>
            </a:r>
            <a:r>
              <a:rPr lang="ja-JP" altLang="en-US" dirty="0"/>
              <a:t>の標準的な作業フローは下図の通りです。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05408"/>
              </p:ext>
            </p:extLst>
          </p:nvPr>
        </p:nvGraphicFramePr>
        <p:xfrm>
          <a:off x="237574" y="2121201"/>
          <a:ext cx="2894226" cy="194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506558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3287346" y="1593063"/>
            <a:ext cx="5656244" cy="484512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3913532" y="1833702"/>
            <a:ext cx="4403872" cy="301455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71647"/>
              </p:ext>
            </p:extLst>
          </p:nvPr>
        </p:nvGraphicFramePr>
        <p:xfrm>
          <a:off x="5055963" y="2044732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CCC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47439"/>
              </p:ext>
            </p:extLst>
          </p:nvPr>
        </p:nvGraphicFramePr>
        <p:xfrm>
          <a:off x="5055963" y="3660784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DDD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055962" y="2641229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直線コネクタ 60"/>
          <p:cNvCxnSpPr>
            <a:stCxn id="68" idx="2"/>
            <a:endCxn id="115" idx="0"/>
          </p:cNvCxnSpPr>
          <p:nvPr/>
        </p:nvCxnSpPr>
        <p:spPr bwMode="auto">
          <a:xfrm>
            <a:off x="6115468" y="3109438"/>
            <a:ext cx="0" cy="43238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正方形/長方形 67"/>
          <p:cNvSpPr/>
          <p:nvPr/>
        </p:nvSpPr>
        <p:spPr bwMode="auto">
          <a:xfrm>
            <a:off x="4927468" y="195743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5" name="表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7940"/>
              </p:ext>
            </p:extLst>
          </p:nvPr>
        </p:nvGraphicFramePr>
        <p:xfrm>
          <a:off x="3583655" y="5389912"/>
          <a:ext cx="5063625" cy="919488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1232184175"/>
                    </a:ext>
                  </a:extLst>
                </a:gridCol>
                <a:gridCol w="1495325">
                  <a:extLst>
                    <a:ext uri="{9D8B030D-6E8A-4147-A177-3AD203B41FA5}">
                      <a16:colId xmlns:a16="http://schemas.microsoft.com/office/drawing/2014/main" val="2071000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結果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メニュー名称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31750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94360"/>
                  </a:ext>
                </a:extLst>
              </a:tr>
            </a:tbl>
          </a:graphicData>
        </a:graphic>
      </p:graphicFrame>
      <p:pic>
        <p:nvPicPr>
          <p:cNvPr id="106" name="図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79" y="1689964"/>
            <a:ext cx="851605" cy="319726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 bwMode="auto">
          <a:xfrm>
            <a:off x="3583655" y="5016282"/>
            <a:ext cx="1276385" cy="308979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</a:p>
        </p:txBody>
      </p:sp>
      <p:sp>
        <p:nvSpPr>
          <p:cNvPr id="115" name="正方形/長方形 114"/>
          <p:cNvSpPr/>
          <p:nvPr/>
        </p:nvSpPr>
        <p:spPr bwMode="auto">
          <a:xfrm>
            <a:off x="4927468" y="354181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 bwMode="auto">
          <a:xfrm>
            <a:off x="5055962" y="4257281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6464386" y="2317488"/>
            <a:ext cx="710587" cy="225449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円形吹き出し 100"/>
          <p:cNvSpPr>
            <a:spLocks noChangeAspect="1"/>
          </p:cNvSpPr>
          <p:nvPr/>
        </p:nvSpPr>
        <p:spPr bwMode="auto">
          <a:xfrm>
            <a:off x="7356486" y="2996238"/>
            <a:ext cx="436085" cy="436085"/>
          </a:xfrm>
          <a:prstGeom prst="wedgeEllipseCallout">
            <a:avLst>
              <a:gd name="adj1" fmla="val -82593"/>
              <a:gd name="adj2" fmla="val 3174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4423955" y="1489690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4" name="円形吹き出し 123"/>
          <p:cNvSpPr>
            <a:spLocks noChangeAspect="1"/>
          </p:cNvSpPr>
          <p:nvPr/>
        </p:nvSpPr>
        <p:spPr bwMode="auto">
          <a:xfrm>
            <a:off x="3338336" y="4484298"/>
            <a:ext cx="436085" cy="436085"/>
          </a:xfrm>
          <a:prstGeom prst="wedgeEllipseCallout">
            <a:avLst>
              <a:gd name="adj1" fmla="val 54879"/>
              <a:gd name="adj2" fmla="val 7232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円形吹き出し 126"/>
          <p:cNvSpPr>
            <a:spLocks noChangeAspect="1"/>
          </p:cNvSpPr>
          <p:nvPr/>
        </p:nvSpPr>
        <p:spPr bwMode="auto">
          <a:xfrm>
            <a:off x="4418035" y="3092494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円形吹き出し 127"/>
          <p:cNvSpPr>
            <a:spLocks noChangeAspect="1"/>
          </p:cNvSpPr>
          <p:nvPr/>
        </p:nvSpPr>
        <p:spPr bwMode="auto">
          <a:xfrm>
            <a:off x="4562544" y="2176143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円形吹き出し 128"/>
          <p:cNvSpPr>
            <a:spLocks noChangeAspect="1"/>
          </p:cNvSpPr>
          <p:nvPr/>
        </p:nvSpPr>
        <p:spPr bwMode="auto">
          <a:xfrm>
            <a:off x="4568496" y="3778947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0" name="円形吹き出し 129"/>
          <p:cNvSpPr>
            <a:spLocks noChangeAspect="1"/>
          </p:cNvSpPr>
          <p:nvPr/>
        </p:nvSpPr>
        <p:spPr bwMode="auto">
          <a:xfrm>
            <a:off x="5550888" y="2912881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848757" y="5104795"/>
            <a:ext cx="2860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差分がある場合は</a:t>
            </a:r>
            <a:r>
              <a:rPr lang="ja-JP" altLang="en-US" sz="12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赤字</a:t>
            </a:r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で表示されます。</a:t>
            </a:r>
            <a:endParaRPr lang="ja-JP" altLang="en-US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dirty="0">
                <a:solidFill>
                  <a:srgbClr val="000000"/>
                </a:solidFill>
              </a:rPr>
              <a:t>各フローの概要は下記の通りです。</a:t>
            </a:r>
            <a:endParaRPr lang="en-US" altLang="ja-JP" dirty="0">
              <a:solidFill>
                <a:srgbClr val="000000"/>
              </a:solidFill>
            </a:endParaRPr>
          </a:p>
          <a:p>
            <a:pPr lvl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</a:rPr>
              <a:t>詳細は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「利用手順マニュアル</a:t>
            </a:r>
            <a:r>
              <a:rPr lang="en-US" altLang="ja-JP" sz="1600" dirty="0" smtClean="0">
                <a:solidFill>
                  <a:srgbClr val="000000"/>
                </a:solidFill>
                <a:hlinkClick r:id="rId2"/>
              </a:rPr>
              <a:t>_</a:t>
            </a:r>
            <a:r>
              <a:rPr lang="ja-JP" altLang="en-US" sz="1600" dirty="0" smtClean="0">
                <a:solidFill>
                  <a:srgbClr val="000000"/>
                </a:solidFill>
                <a:hlinkClick r:id="rId2"/>
              </a:rPr>
              <a:t>比較機能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」</a:t>
            </a:r>
            <a:r>
              <a:rPr lang="ja-JP" altLang="en-US" sz="1600" dirty="0">
                <a:solidFill>
                  <a:srgbClr val="000000"/>
                </a:solidFill>
              </a:rPr>
              <a:t>参照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29241"/>
              </p:ext>
            </p:extLst>
          </p:nvPr>
        </p:nvGraphicFramePr>
        <p:xfrm>
          <a:off x="237574" y="2121201"/>
          <a:ext cx="8655026" cy="194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パラメータシートを作成します。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パラメータシートへデータを登録します。収集機能を利用する場合は実行します。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比較対象となるメニュー（パラメータシート）のカラムを選択します。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定義した比較を実行します。差分の有無が赤字で表示されます。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>
                <a:latin typeface="+mn-ea"/>
              </a:rPr>
              <a:t>収集機能・比較機能の</a:t>
            </a:r>
            <a:r>
              <a:rPr lang="ja-JP" altLang="en-US" dirty="0" smtClean="0">
                <a:latin typeface="+mn-ea"/>
              </a:rPr>
              <a:t>活用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2" action="ppaction://hlinksldjump"/>
              </a:rPr>
              <a:t>1.1</a:t>
            </a:r>
            <a:r>
              <a:rPr lang="ja-JP" altLang="en-US" sz="1600" dirty="0" smtClean="0">
                <a:latin typeface="+mn-ea"/>
                <a:hlinkClick r:id="rId2" action="ppaction://hlinksldjump"/>
              </a:rPr>
              <a:t>　本書につい</a:t>
            </a:r>
            <a:r>
              <a:rPr lang="ja-JP" altLang="en-US" sz="1600" dirty="0">
                <a:latin typeface="+mn-ea"/>
                <a:hlinkClick r:id="rId2" action="ppaction://hlinksldjump"/>
              </a:rPr>
              <a:t>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3" action="ppaction://hlinksldjump"/>
              </a:rPr>
              <a:t>2.1</a:t>
            </a:r>
            <a:r>
              <a:rPr lang="ja-JP" altLang="en-US" sz="1600" dirty="0" smtClean="0">
                <a:latin typeface="+mn-ea"/>
                <a:hlinkClick r:id="rId3" action="ppaction://hlinksldjump"/>
              </a:rPr>
              <a:t>　収集</a:t>
            </a:r>
            <a:r>
              <a:rPr lang="ja-JP" altLang="en-US" sz="1600" dirty="0">
                <a:latin typeface="+mn-ea"/>
                <a:hlinkClick r:id="rId3" action="ppaction://hlinksldjump"/>
              </a:rPr>
              <a:t>機能とは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4" action="ppaction://hlinksldjump"/>
              </a:rPr>
              <a:t>2.2</a:t>
            </a:r>
            <a:r>
              <a:rPr lang="ja-JP" altLang="en-US" sz="16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600" dirty="0">
                <a:latin typeface="+mn-ea"/>
                <a:hlinkClick r:id="rId4" action="ppaction://hlinksldjump"/>
              </a:rPr>
              <a:t>YAML</a:t>
            </a:r>
            <a:r>
              <a:rPr lang="ja-JP" altLang="en-US" sz="1600" dirty="0">
                <a:latin typeface="+mn-ea"/>
                <a:hlinkClick r:id="rId4" action="ppaction://hlinksldjump"/>
              </a:rPr>
              <a:t>変数（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FROM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）とパラメータシート項目（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TO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5" action="ppaction://hlinksldjump"/>
              </a:rPr>
              <a:t>2.3</a:t>
            </a:r>
            <a:r>
              <a:rPr lang="ja-JP" altLang="en-US" sz="1600" dirty="0">
                <a:latin typeface="+mn-ea"/>
                <a:hlinkClick r:id="rId5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5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6" action="ppaction://hlinksldjump"/>
              </a:rPr>
              <a:t>2.3.1</a:t>
            </a:r>
            <a:r>
              <a:rPr lang="ja-JP" altLang="en-US" sz="1600" dirty="0">
                <a:latin typeface="+mn-ea"/>
                <a:hlinkClick r:id="rId6" action="ppaction://hlinksldjump"/>
              </a:rPr>
              <a:t>　収集インターフェース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情報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7" action="ppaction://hlinksldjump"/>
              </a:rPr>
              <a:t>2.3.2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　収集項目値</a:t>
            </a:r>
            <a:r>
              <a:rPr lang="zh-TW" altLang="en-US" sz="1600" dirty="0" smtClean="0">
                <a:latin typeface="+mn-ea"/>
                <a:hlinkClick r:id="rId7" action="ppaction://hlinksldjump"/>
              </a:rPr>
              <a:t>管理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8" action="ppaction://hlinksldjump"/>
              </a:rPr>
              <a:t>2.4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　収集状況の確認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比較機能に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9" action="ppaction://hlinksldjump"/>
              </a:rPr>
              <a:t>3.1</a:t>
            </a:r>
            <a:r>
              <a:rPr lang="ja-JP" altLang="en-US" sz="1600" dirty="0">
                <a:latin typeface="+mn-ea"/>
                <a:hlinkClick r:id="rId9" action="ppaction://hlinksldjump"/>
              </a:rPr>
              <a:t>　比較機能とは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10" action="ppaction://hlinksldjump"/>
              </a:rPr>
              <a:t>3.2</a:t>
            </a:r>
            <a:r>
              <a:rPr lang="ja-JP" altLang="en-US" sz="1600" dirty="0">
                <a:latin typeface="+mn-ea"/>
                <a:hlinkClick r:id="rId10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0" action="ppaction://hlinksldjump"/>
              </a:rPr>
              <a:t>比較メニューグループ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11" action="ppaction://hlinksldjump"/>
              </a:rPr>
              <a:t>3.2.1</a:t>
            </a:r>
            <a:r>
              <a:rPr lang="ja-JP" altLang="en-US" sz="1600" dirty="0" smtClean="0">
                <a:latin typeface="+mn-ea"/>
                <a:hlinkClick r:id="rId11" action="ppaction://hlinksldjump"/>
              </a:rPr>
              <a:t>　基準日について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2" action="ppaction://hlinksldjump"/>
              </a:rPr>
              <a:t>3.3</a:t>
            </a:r>
            <a:r>
              <a:rPr lang="ja-JP" altLang="en-US" sz="1600" dirty="0">
                <a:latin typeface="+mn-ea"/>
                <a:hlinkClick r:id="rId12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12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</a:t>
            </a:r>
            <a:r>
              <a:rPr lang="ja-JP" altLang="en-US" sz="1600" dirty="0" smtClean="0">
                <a:latin typeface="+mn-ea"/>
              </a:rPr>
              <a:t>機能・比較機能の活用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3" action="ppaction://hlinksldjump"/>
              </a:rPr>
              <a:t>4.1</a:t>
            </a:r>
            <a:r>
              <a:rPr lang="ja-JP" altLang="en-US" sz="1600" dirty="0">
                <a:latin typeface="+mn-ea"/>
                <a:hlinkClick r:id="rId13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3" action="ppaction://hlinksldjump"/>
              </a:rPr>
              <a:t>活用例</a:t>
            </a:r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 </a:t>
            </a:r>
            <a:r>
              <a:rPr lang="ja-JP" altLang="en-US" dirty="0" smtClean="0">
                <a:latin typeface="+mn-ea"/>
              </a:rPr>
              <a:t>活用例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収集機能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Network</a:t>
            </a:r>
            <a:r>
              <a:rPr lang="ja-JP" altLang="en-US" dirty="0"/>
              <a:t>機器の</a:t>
            </a:r>
            <a:r>
              <a:rPr lang="en-US" altLang="ja-JP" dirty="0"/>
              <a:t>config</a:t>
            </a:r>
            <a:r>
              <a:rPr lang="ja-JP" altLang="en-US" dirty="0"/>
              <a:t>出力コマンドの結果を収集したり、</a:t>
            </a:r>
            <a:r>
              <a:rPr lang="en-US" altLang="ja-JP" dirty="0"/>
              <a:t>AWS</a:t>
            </a:r>
            <a:r>
              <a:rPr lang="ja-JP" altLang="en-US" dirty="0"/>
              <a:t>で</a:t>
            </a:r>
            <a:r>
              <a:rPr lang="en-US" altLang="ja-JP" dirty="0"/>
              <a:t>EC2</a:t>
            </a:r>
            <a:r>
              <a:rPr lang="ja-JP" altLang="en-US" dirty="0"/>
              <a:t>リストを収集して、パラメータシートの値を実機の値と同期させるといった活用で、作業の効率化やミスの防止に繋げます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［作業実行前の期待値］と［作業実行後の実際</a:t>
            </a:r>
            <a:r>
              <a:rPr lang="ja-JP" altLang="en-US" dirty="0"/>
              <a:t>の</a:t>
            </a:r>
            <a:r>
              <a:rPr lang="ja-JP" altLang="en-US" dirty="0" smtClean="0"/>
              <a:t>値（収集した値）］を</a:t>
            </a:r>
            <a:r>
              <a:rPr lang="ja-JP" altLang="en-US" dirty="0"/>
              <a:t>比較することで</a:t>
            </a:r>
            <a:r>
              <a:rPr lang="ja-JP" altLang="en-US" dirty="0" smtClean="0"/>
              <a:t>、実行前</a:t>
            </a:r>
            <a:r>
              <a:rPr lang="ja-JP" altLang="en-US" dirty="0"/>
              <a:t>には「変更したい箇所」だけが差分で</a:t>
            </a:r>
            <a:r>
              <a:rPr lang="ja-JP" altLang="en-US" dirty="0" smtClean="0"/>
              <a:t>現れるのに対し、実行後</a:t>
            </a:r>
            <a:r>
              <a:rPr lang="ja-JP" altLang="en-US" dirty="0"/>
              <a:t>には差分があらわれない</a:t>
            </a:r>
            <a:r>
              <a:rPr lang="ja-JP" altLang="en-US" dirty="0" smtClean="0"/>
              <a:t>ことを</a:t>
            </a:r>
            <a:r>
              <a:rPr lang="ja-JP" altLang="en-US" dirty="0"/>
              <a:t>比較してチェック</a:t>
            </a:r>
            <a:r>
              <a:rPr lang="ja-JP" altLang="en-US" dirty="0" smtClean="0"/>
              <a:t>することができます。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 </a:t>
            </a:r>
            <a:r>
              <a:rPr lang="ja-JP" altLang="en-US" dirty="0" smtClean="0"/>
              <a:t>本書について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本書で</a:t>
            </a:r>
            <a:r>
              <a:rPr lang="ja-JP" altLang="en-US" dirty="0"/>
              <a:t>は</a:t>
            </a:r>
            <a:r>
              <a:rPr lang="ja-JP" altLang="en-US" dirty="0" smtClean="0"/>
              <a:t>、「収集機能」と「比較機能」について解説しています。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実習編では</a:t>
            </a:r>
            <a:r>
              <a:rPr lang="en-US" altLang="ja-JP" dirty="0"/>
              <a:t>ITA</a:t>
            </a:r>
            <a:r>
              <a:rPr lang="ja-JP" altLang="en-US" dirty="0"/>
              <a:t>の画面を用いて説明しております</a:t>
            </a:r>
            <a:r>
              <a:rPr lang="ja-JP" altLang="en-US" dirty="0" smtClean="0"/>
              <a:t>ので、合わせて</a:t>
            </a:r>
            <a:r>
              <a:rPr lang="ja-JP" altLang="en-US" dirty="0"/>
              <a:t>ご覧ください。</a:t>
            </a:r>
            <a:endParaRPr lang="en-US" altLang="ja-JP" sz="2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348850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4077090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4066907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229250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397944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収集項目値管理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収集機能について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 smtClean="0"/>
              <a:t> 収集機能とは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収集機能とは、</a:t>
            </a:r>
            <a:r>
              <a:rPr lang="en-US" altLang="ja-JP" dirty="0" smtClean="0"/>
              <a:t>ITA</a:t>
            </a:r>
            <a:r>
              <a:rPr lang="ja-JP" altLang="en-US" dirty="0"/>
              <a:t>で行った作業の実行結果となる</a:t>
            </a:r>
            <a:r>
              <a:rPr lang="ja-JP" altLang="en-US" dirty="0" smtClean="0"/>
              <a:t>インベントリ（</a:t>
            </a:r>
            <a:r>
              <a:rPr lang="en-US" altLang="ja-JP" dirty="0" smtClean="0"/>
              <a:t>YAML</a:t>
            </a:r>
            <a:r>
              <a:rPr lang="ja-JP" altLang="en-US" dirty="0"/>
              <a:t>ファイルとして出力された</a:t>
            </a:r>
            <a:r>
              <a:rPr lang="ja-JP" altLang="en-US" dirty="0" smtClean="0"/>
              <a:t>ソースファイル</a:t>
            </a:r>
            <a:r>
              <a:rPr lang="ja-JP" altLang="en-US" dirty="0"/>
              <a:t>）</a:t>
            </a:r>
            <a:r>
              <a:rPr lang="ja-JP" altLang="en-US" dirty="0" smtClean="0"/>
              <a:t>を</a:t>
            </a:r>
            <a:r>
              <a:rPr lang="ja-JP" altLang="en-US" dirty="0"/>
              <a:t>システム</a:t>
            </a:r>
            <a:r>
              <a:rPr lang="ja-JP" altLang="en-US" dirty="0" smtClean="0"/>
              <a:t>から取得し</a:t>
            </a:r>
            <a:r>
              <a:rPr lang="ja-JP" altLang="en-US" dirty="0"/>
              <a:t>、その値を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のパラメータシートへ</a:t>
            </a:r>
            <a:r>
              <a:rPr lang="ja-JP" altLang="en-US" dirty="0" smtClean="0"/>
              <a:t>自動で登録する</a:t>
            </a:r>
            <a:r>
              <a:rPr lang="ja-JP" altLang="en-US" dirty="0"/>
              <a:t>機能です</a:t>
            </a:r>
            <a:r>
              <a:rPr lang="ja-JP" altLang="en-US" dirty="0" smtClean="0"/>
              <a:t>。</a:t>
            </a:r>
            <a:endParaRPr lang="en-US" altLang="ja-JP" sz="6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420860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420860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695842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695839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767849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318098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248642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2801544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34392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690470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95604"/>
              </p:ext>
            </p:extLst>
          </p:nvPr>
        </p:nvGraphicFramePr>
        <p:xfrm>
          <a:off x="735024" y="4587282"/>
          <a:ext cx="3213207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448229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2954297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150679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4802370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608292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58" name="円形吹き出し 157"/>
          <p:cNvSpPr>
            <a:spLocks noChangeAspect="1"/>
          </p:cNvSpPr>
          <p:nvPr/>
        </p:nvSpPr>
        <p:spPr bwMode="auto">
          <a:xfrm>
            <a:off x="3991895" y="4170865"/>
            <a:ext cx="688213" cy="688213"/>
          </a:xfrm>
          <a:prstGeom prst="wedgeEllipseCallout">
            <a:avLst>
              <a:gd name="adj1" fmla="val -56691"/>
              <a:gd name="adj2" fmla="val 477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登録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029" name="グループ化 1028"/>
          <p:cNvGrpSpPr/>
          <p:nvPr/>
        </p:nvGrpSpPr>
        <p:grpSpPr>
          <a:xfrm>
            <a:off x="7876380" y="3857396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57" name="円形吹き出し 156"/>
          <p:cNvSpPr>
            <a:spLocks noChangeAspect="1"/>
          </p:cNvSpPr>
          <p:nvPr/>
        </p:nvSpPr>
        <p:spPr bwMode="auto">
          <a:xfrm>
            <a:off x="8119532" y="3048039"/>
            <a:ext cx="688213" cy="688213"/>
          </a:xfrm>
          <a:prstGeom prst="wedgeEllipseCallout">
            <a:avLst>
              <a:gd name="adj1" fmla="val -11424"/>
              <a:gd name="adj2" fmla="val 7027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取得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51399" y="214285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YAML</a:t>
            </a:r>
            <a:r>
              <a:rPr lang="ja-JP" altLang="en-US" dirty="0" smtClean="0"/>
              <a:t>ファイルの変数（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）とパラメータシートの項目（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）を紐付けます。これにより、取得した値が自動的にパラメータシートに登録されます。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けは</a:t>
            </a:r>
            <a:r>
              <a:rPr lang="ja-JP" altLang="en-US" dirty="0"/>
              <a:t>［収集項目値管理］</a:t>
            </a:r>
            <a:r>
              <a:rPr lang="ja-JP" altLang="en-US" dirty="0" smtClean="0"/>
              <a:t>メニュー</a:t>
            </a:r>
            <a:r>
              <a:rPr lang="ja-JP" altLang="en-US" spc="-150" dirty="0" smtClean="0"/>
              <a:t>（</a:t>
            </a:r>
            <a:r>
              <a:rPr lang="ja-JP" altLang="en-US" dirty="0" smtClean="0"/>
              <a:t>詳細</a:t>
            </a:r>
            <a:r>
              <a:rPr lang="ja-JP" altLang="en-US" dirty="0"/>
              <a:t>は</a:t>
            </a:r>
            <a:r>
              <a:rPr lang="en-US" altLang="ja-JP" dirty="0">
                <a:hlinkClick r:id="rId2" action="ppaction://hlinksldjump"/>
              </a:rPr>
              <a:t>『2.3.2</a:t>
            </a:r>
            <a:r>
              <a:rPr lang="ja-JP" altLang="en-US" dirty="0">
                <a:hlinkClick r:id="rId2" action="ppaction://hlinksldjump"/>
              </a:rPr>
              <a:t> 収集項目値管理</a:t>
            </a:r>
            <a:r>
              <a:rPr lang="en-US" altLang="ja-JP" dirty="0" smtClean="0">
                <a:hlinkClick r:id="rId2" action="ppaction://hlinksldjump"/>
              </a:rPr>
              <a:t>』</a:t>
            </a:r>
            <a:r>
              <a:rPr lang="ja-JP" altLang="en-US" dirty="0" smtClean="0"/>
              <a:t>参照</a:t>
            </a:r>
            <a:r>
              <a:rPr lang="ja-JP" altLang="en-US" spc="-150" dirty="0"/>
              <a:t>）</a:t>
            </a:r>
            <a:r>
              <a:rPr lang="ja-JP" altLang="en-US" dirty="0" smtClean="0"/>
              <a:t>で行います。</a:t>
            </a:r>
            <a:endParaRPr lang="en-US" altLang="ja-JP" dirty="0" smtClean="0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500" y="3267494"/>
            <a:ext cx="7345614" cy="2210302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 bwMode="auto">
          <a:xfrm>
            <a:off x="3096000" y="4306923"/>
            <a:ext cx="684000" cy="86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027732" y="4273203"/>
            <a:ext cx="775587" cy="32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>
            <a:spLocks noChangeAspect="1"/>
          </p:cNvSpPr>
          <p:nvPr/>
        </p:nvSpPr>
        <p:spPr bwMode="auto">
          <a:xfrm>
            <a:off x="5900148" y="5297235"/>
            <a:ext cx="868145" cy="868145"/>
          </a:xfrm>
          <a:prstGeom prst="wedgeEllipseCallout">
            <a:avLst>
              <a:gd name="adj1" fmla="val 83138"/>
              <a:gd name="adj2" fmla="val -12954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FROM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円形吹き出し 63"/>
          <p:cNvSpPr>
            <a:spLocks noChangeAspect="1"/>
          </p:cNvSpPr>
          <p:nvPr/>
        </p:nvSpPr>
        <p:spPr bwMode="auto">
          <a:xfrm>
            <a:off x="1868778" y="5297235"/>
            <a:ext cx="868145" cy="868145"/>
          </a:xfrm>
          <a:prstGeom prst="wedgeEllipseCallout">
            <a:avLst>
              <a:gd name="adj1" fmla="val 85588"/>
              <a:gd name="adj2" fmla="val -646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TO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89260" y="5555864"/>
            <a:ext cx="150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56700" y="5555864"/>
            <a:ext cx="255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取得した値の受け皿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/>
          <p:cNvSpPr/>
          <p:nvPr/>
        </p:nvSpPr>
        <p:spPr>
          <a:xfrm rot="15344266">
            <a:off x="4694739" y="2461678"/>
            <a:ext cx="1289743" cy="3155766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5996" y="2990495"/>
            <a:ext cx="221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全体図の左下部分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94228" y="3067439"/>
            <a:ext cx="123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紐付ける</a:t>
            </a:r>
            <a:endParaRPr kumimoji="1" lang="ja-JP" altLang="en-US" sz="20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収集機能の標準的な作業フローは下図の通りです。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⑨で収集した</a:t>
            </a:r>
            <a:r>
              <a:rPr lang="en-US" altLang="ja-JP" sz="1600" dirty="0" smtClean="0"/>
              <a:t>YAML</a:t>
            </a:r>
            <a:r>
              <a:rPr lang="ja-JP" altLang="en-US" sz="1600" dirty="0" smtClean="0"/>
              <a:t>ファイルについては、実習編で説明しています。</a:t>
            </a:r>
            <a:endParaRPr lang="en-US" altLang="ja-JP" sz="1600" dirty="0" smtClean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45" y="2763912"/>
            <a:ext cx="5485209" cy="2465338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3779890" y="4615281"/>
            <a:ext cx="2052000" cy="285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5776050" y="4802664"/>
            <a:ext cx="436085" cy="436085"/>
          </a:xfrm>
          <a:prstGeom prst="wedgeEllipseCallout">
            <a:avLst>
              <a:gd name="adj1" fmla="val 51965"/>
              <a:gd name="adj2" fmla="val -6532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3490417" y="3647038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760285" y="4467589"/>
            <a:ext cx="355181" cy="4262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6745578" y="4455449"/>
            <a:ext cx="382602" cy="159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円形吹き出し 65"/>
          <p:cNvSpPr>
            <a:spLocks noChangeAspect="1"/>
          </p:cNvSpPr>
          <p:nvPr/>
        </p:nvSpPr>
        <p:spPr bwMode="auto">
          <a:xfrm>
            <a:off x="5920327" y="2931460"/>
            <a:ext cx="436085" cy="436085"/>
          </a:xfrm>
          <a:prstGeom prst="wedgeEllipseCallout">
            <a:avLst>
              <a:gd name="adj1" fmla="val -23619"/>
              <a:gd name="adj2" fmla="val 6902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⑦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円形吹き出し 66"/>
          <p:cNvSpPr>
            <a:spLocks noChangeAspect="1"/>
          </p:cNvSpPr>
          <p:nvPr/>
        </p:nvSpPr>
        <p:spPr bwMode="auto">
          <a:xfrm>
            <a:off x="7346417" y="3736933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⑧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8" name="円形吹き出し 67"/>
          <p:cNvSpPr>
            <a:spLocks noChangeAspect="1"/>
          </p:cNvSpPr>
          <p:nvPr/>
        </p:nvSpPr>
        <p:spPr bwMode="auto">
          <a:xfrm>
            <a:off x="7888485" y="4563665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⑨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円形吹き出し 68"/>
          <p:cNvSpPr>
            <a:spLocks noChangeAspect="1"/>
          </p:cNvSpPr>
          <p:nvPr/>
        </p:nvSpPr>
        <p:spPr bwMode="auto">
          <a:xfrm>
            <a:off x="3779890" y="4966249"/>
            <a:ext cx="436085" cy="436085"/>
          </a:xfrm>
          <a:prstGeom prst="wedgeEllipseCallout">
            <a:avLst>
              <a:gd name="adj1" fmla="val 47597"/>
              <a:gd name="adj2" fmla="val -6278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⑩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4239010" y="3149503"/>
            <a:ext cx="810000" cy="194990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管理コンソール</a:t>
            </a: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3998533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435918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4" name="円形吹き出し 73"/>
          <p:cNvSpPr>
            <a:spLocks noChangeAspect="1"/>
          </p:cNvSpPr>
          <p:nvPr/>
        </p:nvSpPr>
        <p:spPr bwMode="auto">
          <a:xfrm>
            <a:off x="471983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フリーフォーム 85"/>
          <p:cNvSpPr/>
          <p:nvPr/>
        </p:nvSpPr>
        <p:spPr>
          <a:xfrm rot="15344266">
            <a:off x="5594206" y="3560558"/>
            <a:ext cx="626396" cy="153267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4978390" y="3633939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⑥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1281"/>
              </p:ext>
            </p:extLst>
          </p:nvPr>
        </p:nvGraphicFramePr>
        <p:xfrm>
          <a:off x="237574" y="2125815"/>
          <a:ext cx="3111383" cy="3794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3715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各フローの概要は下記の通りです。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詳細は</a:t>
            </a:r>
            <a:r>
              <a:rPr lang="ja-JP" altLang="en-US" sz="1600" dirty="0" smtClean="0">
                <a:hlinkClick r:id="rId2"/>
              </a:rPr>
              <a:t>「利用手順マニュアル</a:t>
            </a:r>
            <a:r>
              <a:rPr lang="en-US" altLang="ja-JP" sz="1600" dirty="0" smtClean="0">
                <a:hlinkClick r:id="rId2"/>
              </a:rPr>
              <a:t>_</a:t>
            </a:r>
            <a:r>
              <a:rPr lang="ja-JP" altLang="en-US" sz="1600" dirty="0" smtClean="0">
                <a:hlinkClick r:id="rId2"/>
              </a:rPr>
              <a:t>収集機能」</a:t>
            </a:r>
            <a:r>
              <a:rPr lang="ja-JP" altLang="en-US" sz="1600" dirty="0" smtClean="0"/>
              <a:t>参照。</a:t>
            </a:r>
            <a:endParaRPr lang="en-US" altLang="ja-JP" sz="1600" dirty="0" smtClean="0"/>
          </a:p>
        </p:txBody>
      </p:sp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63011"/>
              </p:ext>
            </p:extLst>
          </p:nvPr>
        </p:nvGraphicFramePr>
        <p:xfrm>
          <a:off x="237574" y="2125815"/>
          <a:ext cx="8655026" cy="4226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作業者のユーザ情報を登録します。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作業者のロール情報を登録します。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登録したユーザとロールを紐付けます。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RestAPI</a:t>
                      </a:r>
                      <a:r>
                        <a:rPr kumimoji="1" lang="ja-JP" altLang="en-US" sz="1200" b="0" dirty="0" smtClean="0"/>
                        <a:t>の実行権限があるユーザのユーザ名／パスワードを登録します。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『2.3.1</a:t>
                      </a:r>
                      <a:r>
                        <a:rPr kumimoji="1" lang="ja-JP" altLang="en-US" sz="1200" b="0" dirty="0" smtClean="0">
                          <a:hlinkClick r:id="rId3" action="ppaction://hlinksldjump"/>
                        </a:rPr>
                        <a:t>　収集インターフェース情報</a:t>
                      </a: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収集した値を登録するパラメータシートを作成します。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YAML</a:t>
                      </a:r>
                      <a:r>
                        <a:rPr kumimoji="1" lang="ja-JP" altLang="en-US" sz="1200" b="0" dirty="0" smtClean="0"/>
                        <a:t>変数とパラメータシートの項目を紐付けます。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『2.3.2</a:t>
                      </a:r>
                      <a:r>
                        <a:rPr kumimoji="1" lang="ja-JP" altLang="en-US" sz="1200" b="0" dirty="0" smtClean="0">
                          <a:hlinkClick r:id="rId4" action="ppaction://hlinksldjump"/>
                        </a:rPr>
                        <a:t>　収集項目値管理</a:t>
                      </a: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作業実行に必要な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smtClean="0"/>
                        <a:t>やジョブフローを作成します。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実行日時、投入オペレーション、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err="1" smtClean="0"/>
                        <a:t>、</a:t>
                      </a:r>
                      <a:r>
                        <a:rPr kumimoji="1" lang="ja-JP" altLang="en-US" sz="1200" b="0" dirty="0" smtClean="0"/>
                        <a:t>ジョブフローを選択し作業を実行します。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作業実行が完了した作業№を収集機能の対象として、パラメータシートへの登録処理を実施します。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完了した作業の収集状態を確認します。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『2.4</a:t>
                      </a:r>
                      <a:r>
                        <a:rPr kumimoji="1" lang="ja-JP" altLang="en-US" sz="1200" b="0" dirty="0" smtClean="0">
                          <a:hlinkClick r:id="rId5" action="ppaction://hlinksldjump"/>
                        </a:rPr>
                        <a:t>　収集状況の確認</a:t>
                      </a: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1639</Words>
  <Application>Microsoft Office PowerPoint</Application>
  <PresentationFormat>画面に合わせる (4:3)</PresentationFormat>
  <Paragraphs>350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</vt:lpstr>
      <vt:lpstr>2.　収集機能について</vt:lpstr>
      <vt:lpstr>2.1 収集機能とは</vt:lpstr>
      <vt:lpstr>2.2 YAML変数（FROM）とパラメータシート項目（TO）</vt:lpstr>
      <vt:lpstr>2.3 作業フロー（1/2）</vt:lpstr>
      <vt:lpstr>2.3 作業フロー（2/2）</vt:lpstr>
      <vt:lpstr>2.3.1 収集インターフェース情報</vt:lpstr>
      <vt:lpstr>2.3.2 収集項目値管理</vt:lpstr>
      <vt:lpstr>2.4 収集状況の確認</vt:lpstr>
      <vt:lpstr>3.　比較機能について</vt:lpstr>
      <vt:lpstr>3.1 比較機能とは</vt:lpstr>
      <vt:lpstr>3.2 比較メニューグループ</vt:lpstr>
      <vt:lpstr>3.2.1 基準日について</vt:lpstr>
      <vt:lpstr>3.3 作業フロー（1/2）</vt:lpstr>
      <vt:lpstr>3.3 作業フロー（2/2）</vt:lpstr>
      <vt:lpstr>4.　収集機能・比較機能の活用</vt:lpstr>
      <vt:lpstr>4.1 活用例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2022-01-07T07:44:35Z</dcterms:modified>
</cp:coreProperties>
</file>