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5"/>
  </p:notesMasterIdLst>
  <p:handoutMasterIdLst>
    <p:handoutMasterId r:id="rId86"/>
  </p:handoutMasterIdLst>
  <p:sldIdLst>
    <p:sldId id="262" r:id="rId3"/>
    <p:sldId id="687" r:id="rId4"/>
    <p:sldId id="688" r:id="rId5"/>
    <p:sldId id="508" r:id="rId6"/>
    <p:sldId id="582" r:id="rId7"/>
    <p:sldId id="594" r:id="rId8"/>
    <p:sldId id="595" r:id="rId9"/>
    <p:sldId id="513" r:id="rId10"/>
    <p:sldId id="583" r:id="rId11"/>
    <p:sldId id="599" r:id="rId12"/>
    <p:sldId id="600" r:id="rId13"/>
    <p:sldId id="601" r:id="rId14"/>
    <p:sldId id="614" r:id="rId15"/>
    <p:sldId id="609" r:id="rId16"/>
    <p:sldId id="689" r:id="rId17"/>
    <p:sldId id="612" r:id="rId18"/>
    <p:sldId id="617" r:id="rId19"/>
    <p:sldId id="602" r:id="rId20"/>
    <p:sldId id="603" r:id="rId21"/>
    <p:sldId id="604" r:id="rId22"/>
    <p:sldId id="618" r:id="rId23"/>
    <p:sldId id="619" r:id="rId24"/>
    <p:sldId id="681" r:id="rId25"/>
    <p:sldId id="605" r:id="rId26"/>
    <p:sldId id="620" r:id="rId27"/>
    <p:sldId id="621" r:id="rId28"/>
    <p:sldId id="606" r:id="rId29"/>
    <p:sldId id="607" r:id="rId30"/>
    <p:sldId id="682" r:id="rId31"/>
    <p:sldId id="615" r:id="rId32"/>
    <p:sldId id="616" r:id="rId33"/>
    <p:sldId id="586" r:id="rId34"/>
    <p:sldId id="592" r:id="rId35"/>
    <p:sldId id="622" r:id="rId36"/>
    <p:sldId id="623" r:id="rId37"/>
    <p:sldId id="628" r:id="rId38"/>
    <p:sldId id="629" r:id="rId39"/>
    <p:sldId id="624" r:id="rId40"/>
    <p:sldId id="625" r:id="rId41"/>
    <p:sldId id="626" r:id="rId42"/>
    <p:sldId id="631" r:id="rId43"/>
    <p:sldId id="627" r:id="rId44"/>
    <p:sldId id="634" r:id="rId45"/>
    <p:sldId id="635" r:id="rId46"/>
    <p:sldId id="636" r:id="rId47"/>
    <p:sldId id="637" r:id="rId48"/>
    <p:sldId id="632" r:id="rId49"/>
    <p:sldId id="691" r:id="rId50"/>
    <p:sldId id="638" r:id="rId51"/>
    <p:sldId id="639" r:id="rId52"/>
    <p:sldId id="640" r:id="rId53"/>
    <p:sldId id="641" r:id="rId54"/>
    <p:sldId id="690" r:id="rId55"/>
    <p:sldId id="643" r:id="rId56"/>
    <p:sldId id="644" r:id="rId57"/>
    <p:sldId id="645" r:id="rId58"/>
    <p:sldId id="647" r:id="rId59"/>
    <p:sldId id="685" r:id="rId60"/>
    <p:sldId id="648" r:id="rId61"/>
    <p:sldId id="646" r:id="rId62"/>
    <p:sldId id="649" r:id="rId63"/>
    <p:sldId id="650" r:id="rId64"/>
    <p:sldId id="651" r:id="rId65"/>
    <p:sldId id="652" r:id="rId66"/>
    <p:sldId id="655" r:id="rId67"/>
    <p:sldId id="656" r:id="rId68"/>
    <p:sldId id="683" r:id="rId69"/>
    <p:sldId id="658" r:id="rId70"/>
    <p:sldId id="659" r:id="rId71"/>
    <p:sldId id="660" r:id="rId72"/>
    <p:sldId id="680" r:id="rId73"/>
    <p:sldId id="684" r:id="rId74"/>
    <p:sldId id="662" r:id="rId75"/>
    <p:sldId id="663" r:id="rId76"/>
    <p:sldId id="676" r:id="rId77"/>
    <p:sldId id="677" r:id="rId78"/>
    <p:sldId id="678" r:id="rId79"/>
    <p:sldId id="668" r:id="rId80"/>
    <p:sldId id="669" r:id="rId81"/>
    <p:sldId id="686" r:id="rId82"/>
    <p:sldId id="670" r:id="rId83"/>
    <p:sldId id="588" r:id="rId8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687"/>
            <p14:sldId id="688"/>
          </p14:sldIdLst>
        </p14:section>
        <p14:section name="はじめに" id="{B81141D6-5160-4643-8D51-022CC5C4BDB9}">
          <p14:sldIdLst>
            <p14:sldId id="508"/>
            <p14:sldId id="582"/>
            <p14:sldId id="594"/>
            <p14:sldId id="595"/>
          </p14:sldIdLst>
        </p14:section>
        <p14:section name="1.　実習１【収集機能】ターゲットホストのOS情報を収集する" id="{A8A060BF-92DF-4F47-AFEF-F5FA058AAEFB}">
          <p14:sldIdLst>
            <p14:sldId id="513"/>
            <p14:sldId id="583"/>
            <p14:sldId id="599"/>
            <p14:sldId id="600"/>
            <p14:sldId id="601"/>
            <p14:sldId id="614"/>
            <p14:sldId id="609"/>
            <p14:sldId id="689"/>
            <p14:sldId id="612"/>
            <p14:sldId id="617"/>
            <p14:sldId id="602"/>
            <p14:sldId id="603"/>
            <p14:sldId id="604"/>
            <p14:sldId id="618"/>
            <p14:sldId id="619"/>
            <p14:sldId id="681"/>
            <p14:sldId id="605"/>
            <p14:sldId id="620"/>
            <p14:sldId id="621"/>
            <p14:sldId id="606"/>
            <p14:sldId id="607"/>
            <p14:sldId id="682"/>
            <p14:sldId id="615"/>
            <p14:sldId id="616"/>
          </p14:sldIdLst>
        </p14:section>
        <p14:section name="2.　実習２【比較機能】実習１で収集した値と期待値を比較する" id="{BA154EAA-6AFD-4FFC-B3DB-3A85951358C1}">
          <p14:sldIdLst>
            <p14:sldId id="586"/>
            <p14:sldId id="592"/>
            <p14:sldId id="622"/>
            <p14:sldId id="623"/>
            <p14:sldId id="628"/>
            <p14:sldId id="629"/>
            <p14:sldId id="624"/>
            <p14:sldId id="625"/>
            <p14:sldId id="626"/>
            <p14:sldId id="631"/>
            <p14:sldId id="627"/>
            <p14:sldId id="634"/>
            <p14:sldId id="635"/>
            <p14:sldId id="636"/>
            <p14:sldId id="637"/>
          </p14:sldIdLst>
        </p14:section>
        <p14:section name="3.　実習３【収集機能】ターゲットホストのSSL証明書ファイルを収集する" id="{C3B2700A-6D1D-4D16-822E-C0C10A1444E2}">
          <p14:sldIdLst>
            <p14:sldId id="632"/>
            <p14:sldId id="691"/>
            <p14:sldId id="638"/>
            <p14:sldId id="639"/>
            <p14:sldId id="640"/>
            <p14:sldId id="641"/>
            <p14:sldId id="690"/>
            <p14:sldId id="643"/>
            <p14:sldId id="644"/>
            <p14:sldId id="645"/>
            <p14:sldId id="647"/>
            <p14:sldId id="685"/>
            <p14:sldId id="648"/>
            <p14:sldId id="646"/>
            <p14:sldId id="649"/>
            <p14:sldId id="650"/>
            <p14:sldId id="651"/>
            <p14:sldId id="652"/>
            <p14:sldId id="655"/>
            <p14:sldId id="656"/>
            <p14:sldId id="683"/>
            <p14:sldId id="658"/>
            <p14:sldId id="659"/>
          </p14:sldIdLst>
        </p14:section>
        <p14:section name="4.　実習４【比較機能】実習３で収集したSSL証明書ファイルを、異なる日時に収集したファイルと比較する" id="{2B329C1A-A226-4ADD-BDBD-E38F8B37FEDF}">
          <p14:sldIdLst>
            <p14:sldId id="660"/>
            <p14:sldId id="680"/>
            <p14:sldId id="684"/>
            <p14:sldId id="662"/>
            <p14:sldId id="663"/>
            <p14:sldId id="676"/>
            <p14:sldId id="677"/>
            <p14:sldId id="678"/>
            <p14:sldId id="668"/>
            <p14:sldId id="669"/>
            <p14:sldId id="686"/>
            <p14:sldId id="670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AE6E7"/>
    <a:srgbClr val="FFCCFF"/>
    <a:srgbClr val="C8E5E6"/>
    <a:srgbClr val="FFFFCC"/>
    <a:srgbClr val="FF8585"/>
    <a:srgbClr val="F6F4D6"/>
    <a:srgbClr val="FFCC99"/>
    <a:srgbClr val="FFFFE5"/>
    <a:srgbClr val="3A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4" autoAdjust="0"/>
    <p:restoredTop sz="96391" autoAdjust="0"/>
  </p:normalViewPr>
  <p:slideViewPr>
    <p:cSldViewPr>
      <p:cViewPr>
        <p:scale>
          <a:sx n="100" d="100"/>
          <a:sy n="100" d="100"/>
        </p:scale>
        <p:origin x="1284" y="-31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8.xml"/><Relationship Id="rId18" Type="http://schemas.openxmlformats.org/officeDocument/2006/relationships/slide" Target="slide28.xml"/><Relationship Id="rId26" Type="http://schemas.openxmlformats.org/officeDocument/2006/relationships/slide" Target="slide42.xml"/><Relationship Id="rId3" Type="http://schemas.openxmlformats.org/officeDocument/2006/relationships/slide" Target="slide6.xml"/><Relationship Id="rId21" Type="http://schemas.openxmlformats.org/officeDocument/2006/relationships/slide" Target="slide34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7.xml"/><Relationship Id="rId25" Type="http://schemas.openxmlformats.org/officeDocument/2006/relationships/slide" Target="slide40.xml"/><Relationship Id="rId2" Type="http://schemas.openxmlformats.org/officeDocument/2006/relationships/slide" Target="slide5.xml"/><Relationship Id="rId16" Type="http://schemas.openxmlformats.org/officeDocument/2006/relationships/slide" Target="slide24.xml"/><Relationship Id="rId20" Type="http://schemas.openxmlformats.org/officeDocument/2006/relationships/slide" Target="slide3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24" Type="http://schemas.openxmlformats.org/officeDocument/2006/relationships/slide" Target="slide39.xml"/><Relationship Id="rId5" Type="http://schemas.openxmlformats.org/officeDocument/2006/relationships/slide" Target="slide9.xml"/><Relationship Id="rId15" Type="http://schemas.openxmlformats.org/officeDocument/2006/relationships/slide" Target="slide20.xml"/><Relationship Id="rId23" Type="http://schemas.openxmlformats.org/officeDocument/2006/relationships/slide" Target="slide38.xml"/><Relationship Id="rId10" Type="http://schemas.openxmlformats.org/officeDocument/2006/relationships/slide" Target="slide14.xml"/><Relationship Id="rId19" Type="http://schemas.openxmlformats.org/officeDocument/2006/relationships/slide" Target="slide30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19.xml"/><Relationship Id="rId22" Type="http://schemas.openxmlformats.org/officeDocument/2006/relationships/slide" Target="slide35.xml"/><Relationship Id="rId27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61.xml"/><Relationship Id="rId18" Type="http://schemas.openxmlformats.org/officeDocument/2006/relationships/slide" Target="slide71.xml"/><Relationship Id="rId3" Type="http://schemas.openxmlformats.org/officeDocument/2006/relationships/slide" Target="slide45.xml"/><Relationship Id="rId21" Type="http://schemas.openxmlformats.org/officeDocument/2006/relationships/slide" Target="slide75.xml"/><Relationship Id="rId7" Type="http://schemas.openxmlformats.org/officeDocument/2006/relationships/slide" Target="slide51.xml"/><Relationship Id="rId12" Type="http://schemas.openxmlformats.org/officeDocument/2006/relationships/slide" Target="slide60.xml"/><Relationship Id="rId17" Type="http://schemas.openxmlformats.org/officeDocument/2006/relationships/slide" Target="slide68.xml"/><Relationship Id="rId25" Type="http://schemas.openxmlformats.org/officeDocument/2006/relationships/slide" Target="slide79.xml"/><Relationship Id="rId2" Type="http://schemas.openxmlformats.org/officeDocument/2006/relationships/slide" Target="slide44.xml"/><Relationship Id="rId16" Type="http://schemas.openxmlformats.org/officeDocument/2006/relationships/slide" Target="slide66.xml"/><Relationship Id="rId20" Type="http://schemas.openxmlformats.org/officeDocument/2006/relationships/slide" Target="slide7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57.xml"/><Relationship Id="rId24" Type="http://schemas.openxmlformats.org/officeDocument/2006/relationships/slide" Target="slide78.xml"/><Relationship Id="rId5" Type="http://schemas.openxmlformats.org/officeDocument/2006/relationships/slide" Target="slide49.xml"/><Relationship Id="rId15" Type="http://schemas.openxmlformats.org/officeDocument/2006/relationships/slide" Target="slide65.xml"/><Relationship Id="rId23" Type="http://schemas.openxmlformats.org/officeDocument/2006/relationships/slide" Target="slide77.xml"/><Relationship Id="rId10" Type="http://schemas.openxmlformats.org/officeDocument/2006/relationships/slide" Target="slide56.xml"/><Relationship Id="rId19" Type="http://schemas.openxmlformats.org/officeDocument/2006/relationships/slide" Target="slide73.xml"/><Relationship Id="rId4" Type="http://schemas.openxmlformats.org/officeDocument/2006/relationships/slide" Target="slide48.xml"/><Relationship Id="rId9" Type="http://schemas.openxmlformats.org/officeDocument/2006/relationships/slide" Target="slide54.xml"/><Relationship Id="rId14" Type="http://schemas.openxmlformats.org/officeDocument/2006/relationships/slide" Target="slide64.xml"/><Relationship Id="rId22" Type="http://schemas.openxmlformats.org/officeDocument/2006/relationships/slide" Target="slide7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" Target="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1.9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収集機能・比較機能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実習編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ターゲットホスト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ターゲットホストの接続情報を登録する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「機器一覧」から登録します。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基本コンソール ＞ 機器一覧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71489"/>
              </p:ext>
            </p:extLst>
          </p:nvPr>
        </p:nvGraphicFramePr>
        <p:xfrm>
          <a:off x="539440" y="4344246"/>
          <a:ext cx="8026528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機器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種別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アドレス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Legacy/Role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認証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192.0.2.1</a:t>
                      </a:r>
                      <a:endParaRPr kumimoji="1" lang="en-US" altLang="ja-JP" sz="12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root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********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パスワード認証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11594"/>
          <a:stretch/>
        </p:blipFill>
        <p:spPr>
          <a:xfrm>
            <a:off x="6257355" y="3214561"/>
            <a:ext cx="1885483" cy="95535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3198305"/>
            <a:ext cx="5472760" cy="971613"/>
          </a:xfrm>
          <a:prstGeom prst="rect">
            <a:avLst/>
          </a:prstGeom>
          <a:ln w="19050">
            <a:noFill/>
          </a:ln>
        </p:spPr>
      </p:pic>
      <p:sp>
        <p:nvSpPr>
          <p:cNvPr id="5" name="正方形/長方形 4"/>
          <p:cNvSpPr/>
          <p:nvPr/>
        </p:nvSpPr>
        <p:spPr bwMode="auto">
          <a:xfrm>
            <a:off x="539440" y="3214405"/>
            <a:ext cx="7603398" cy="933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59214" y="3214405"/>
            <a:ext cx="618741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7359" y="833557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今回のオペレーションを登録する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オペレーションは</a:t>
            </a:r>
            <a:r>
              <a:rPr lang="en-US" altLang="ja-JP" dirty="0" smtClean="0"/>
              <a:t>ITA</a:t>
            </a:r>
            <a:r>
              <a:rPr lang="ja-JP" altLang="en-US" dirty="0"/>
              <a:t>の自動作業一式を指します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この後、関連</a:t>
            </a:r>
            <a:r>
              <a:rPr lang="ja-JP" altLang="en-US" dirty="0"/>
              <a:t>するすべてのデータ</a:t>
            </a:r>
            <a:r>
              <a:rPr lang="ja-JP" altLang="en-US" dirty="0" smtClean="0"/>
              <a:t>をオペレーションに紐付けて</a:t>
            </a:r>
            <a:r>
              <a:rPr lang="ja-JP" altLang="en-US" dirty="0"/>
              <a:t>いきます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基本コンソール ＞ </a:t>
            </a:r>
            <a:r>
              <a:rPr lang="ja-JP" altLang="en-US" b="1" dirty="0"/>
              <a:t>オペレーション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73320"/>
              </p:ext>
            </p:extLst>
          </p:nvPr>
        </p:nvGraphicFramePr>
        <p:xfrm>
          <a:off x="564317" y="4581160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2021/04/22 17:09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1034" t="3981" r="1" b="40449"/>
          <a:stretch/>
        </p:blipFill>
        <p:spPr>
          <a:xfrm>
            <a:off x="564317" y="3494443"/>
            <a:ext cx="4510779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2" name="正方形/長方形 21"/>
          <p:cNvSpPr/>
          <p:nvPr/>
        </p:nvSpPr>
        <p:spPr>
          <a:xfrm>
            <a:off x="1763610" y="3481639"/>
            <a:ext cx="1008140" cy="95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755468" y="5626023"/>
            <a:ext cx="3781943" cy="462413"/>
          </a:xfrm>
          <a:prstGeom prst="wedgeRoundRectCallout">
            <a:avLst>
              <a:gd name="adj1" fmla="val 34929"/>
              <a:gd name="adj2" fmla="val -8415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71750" y="3481639"/>
            <a:ext cx="1080150" cy="95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65854" y="5723672"/>
            <a:ext cx="3528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オペレーション名</a:t>
            </a:r>
            <a:r>
              <a:rPr lang="ja-JP" altLang="en-US" sz="1600" dirty="0" smtClean="0">
                <a:solidFill>
                  <a:srgbClr val="FF0000"/>
                </a:solidFill>
              </a:rPr>
              <a:t>は任意の名称です。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 flipH="1">
            <a:off x="4644010" y="4719026"/>
            <a:ext cx="3960550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01278" y="4856465"/>
            <a:ext cx="3696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実施予定時間は情報として入力できるようになっているもので、タイマーでは</a:t>
            </a:r>
            <a:r>
              <a:rPr lang="ja-JP" altLang="en-US" sz="1600" dirty="0" smtClean="0">
                <a:solidFill>
                  <a:srgbClr val="FF0000"/>
                </a:solidFill>
              </a:rPr>
              <a:t>ありません。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 </a:t>
            </a:r>
            <a:r>
              <a:rPr lang="en-US" altLang="ja-JP" dirty="0"/>
              <a:t>Movement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の</a:t>
            </a:r>
            <a:r>
              <a:rPr lang="en-US" altLang="ja-JP" b="1" dirty="0" smtClean="0"/>
              <a:t>Movement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の自動作業の最小単位で、ジョブを表します。</a:t>
            </a:r>
          </a:p>
          <a:p>
            <a:pPr marL="180000" lvl="1" indent="0">
              <a:buNone/>
            </a:pPr>
            <a:r>
              <a:rPr lang="ja-JP" altLang="en-US" dirty="0" smtClean="0"/>
              <a:t>この後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に紐付けて、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情報を収集する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3753"/>
              </p:ext>
            </p:extLst>
          </p:nvPr>
        </p:nvGraphicFramePr>
        <p:xfrm>
          <a:off x="560821" y="4684200"/>
          <a:ext cx="5685155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30689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ホスト指定形式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ヘッダーセクション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- hosts: all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remote_user: "{{ __</a:t>
                      </a:r>
                      <a:r>
                        <a:rPr kumimoji="1" lang="en-US" altLang="ja-JP" sz="1200" dirty="0" err="1" smtClean="0"/>
                        <a:t>loginuser</a:t>
                      </a:r>
                      <a:r>
                        <a:rPr kumimoji="1" lang="en-US" altLang="ja-JP" sz="1200" dirty="0" smtClean="0"/>
                        <a:t>__ }}"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gather_facts: yes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become: yes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560" t="2311" b="45794"/>
          <a:stretch/>
        </p:blipFill>
        <p:spPr>
          <a:xfrm>
            <a:off x="560821" y="3494558"/>
            <a:ext cx="8065120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142287" y="3516645"/>
            <a:ext cx="984006" cy="92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957" y="3516645"/>
            <a:ext cx="1310070" cy="91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66193" y="3516645"/>
            <a:ext cx="3159747" cy="91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 bwMode="auto">
          <a:xfrm flipH="1">
            <a:off x="6444252" y="4937487"/>
            <a:ext cx="2591259" cy="1161169"/>
          </a:xfrm>
          <a:prstGeom prst="wedgeRoundRectCallout">
            <a:avLst>
              <a:gd name="adj1" fmla="val 68230"/>
              <a:gd name="adj2" fmla="val 363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16260" y="5066527"/>
            <a:ext cx="26277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gather_facts</a:t>
            </a:r>
            <a:r>
              <a:rPr lang="ja-JP" altLang="en-US" sz="1600" dirty="0" smtClean="0">
                <a:solidFill>
                  <a:srgbClr val="FF0000"/>
                </a:solidFill>
              </a:rPr>
              <a:t>を有効にします。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詳細は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『1.3.1 </a:t>
            </a:r>
            <a:r>
              <a:rPr lang="ja-JP" altLang="en-US" sz="1200" dirty="0">
                <a:solidFill>
                  <a:srgbClr val="FF0000"/>
                </a:solidFill>
                <a:hlinkClick r:id="rId3" action="ppaction://hlinksldjump"/>
              </a:rPr>
              <a:t>ヘッダーセクションと</a:t>
            </a:r>
            <a:r>
              <a:rPr lang="en-US" altLang="ja-JP" sz="1200" dirty="0" err="1" smtClean="0">
                <a:solidFill>
                  <a:srgbClr val="FF0000"/>
                </a:solidFill>
                <a:hlinkClick r:id="rId3" action="ppaction://hlinksldjump"/>
              </a:rPr>
              <a:t>gather_facts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ja-JP" altLang="en-US" sz="1200" dirty="0" smtClean="0">
                <a:solidFill>
                  <a:srgbClr val="FF0000"/>
                </a:solidFill>
              </a:rPr>
              <a:t>参照）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1.3.1 </a:t>
            </a:r>
            <a:r>
              <a:rPr lang="ja-JP" altLang="en-US" dirty="0" smtClean="0"/>
              <a:t>ヘッダーセクションと</a:t>
            </a:r>
            <a:r>
              <a:rPr lang="en-US" altLang="ja-JP" dirty="0" smtClean="0"/>
              <a:t>gather_facts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g</a:t>
            </a:r>
            <a:r>
              <a:rPr lang="en-US" altLang="ja-JP" b="1" dirty="0" smtClean="0"/>
              <a:t>ather_facts</a:t>
            </a:r>
            <a:r>
              <a:rPr lang="ja-JP" altLang="en-US" b="1" dirty="0" smtClean="0"/>
              <a:t>を有効にする</a:t>
            </a:r>
            <a:endParaRPr lang="en-US" altLang="ja-JP" b="1" dirty="0" smtClean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のデフォルトの設定では、</a:t>
            </a:r>
            <a:r>
              <a:rPr lang="en-US" altLang="ja-JP" dirty="0" err="1"/>
              <a:t>Ansible</a:t>
            </a:r>
            <a:r>
              <a:rPr lang="ja-JP" altLang="en-US" dirty="0"/>
              <a:t>の</a:t>
            </a:r>
            <a:r>
              <a:rPr lang="en-US" altLang="ja-JP" dirty="0"/>
              <a:t>Playbook</a:t>
            </a:r>
            <a:r>
              <a:rPr lang="ja-JP" altLang="en-US" dirty="0"/>
              <a:t>のヘッダーセクションの</a:t>
            </a:r>
            <a:r>
              <a:rPr lang="en-US" altLang="ja-JP" dirty="0" err="1"/>
              <a:t>gather_facts</a:t>
            </a:r>
            <a:r>
              <a:rPr lang="ja-JP" altLang="en-US" dirty="0"/>
              <a:t>が無効になっています。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</a:t>
            </a:r>
            <a:r>
              <a:rPr lang="ja-JP" altLang="en-US" dirty="0"/>
              <a:t>の</a:t>
            </a:r>
            <a:r>
              <a:rPr lang="ja-JP" altLang="en-US" dirty="0" smtClean="0"/>
              <a:t>実習では</a:t>
            </a:r>
            <a:r>
              <a:rPr lang="en-US" altLang="ja-JP" dirty="0" smtClean="0"/>
              <a:t>gather_facts</a:t>
            </a:r>
            <a:r>
              <a:rPr lang="ja-JP" altLang="en-US" dirty="0" smtClean="0"/>
              <a:t>を使って</a:t>
            </a:r>
            <a:r>
              <a:rPr lang="en-US" altLang="ja-JP" dirty="0" smtClean="0"/>
              <a:t>OS</a:t>
            </a:r>
            <a:r>
              <a:rPr lang="ja-JP" altLang="en-US" dirty="0"/>
              <a:t>情報</a:t>
            </a:r>
            <a:r>
              <a:rPr lang="ja-JP" altLang="en-US" dirty="0" smtClean="0"/>
              <a:t>を取得するため</a:t>
            </a:r>
            <a:r>
              <a:rPr lang="ja-JP" altLang="en-US" dirty="0"/>
              <a:t>、</a:t>
            </a:r>
            <a:r>
              <a:rPr lang="ja-JP" altLang="en-US" dirty="0" smtClean="0"/>
              <a:t>ヘッダーセクションに下記のように入力して、有効にしておきます。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デフォルト値から変更する必要がない場合、ヘッダーセクションは空欄で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450" y="3284980"/>
            <a:ext cx="7921100" cy="1536318"/>
            <a:chOff x="647698" y="2864693"/>
            <a:chExt cx="7921100" cy="1536318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64769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511231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yes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5400000" flipV="1">
              <a:off x="4449945" y="3639991"/>
              <a:ext cx="316607" cy="391227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52312" y="2864694"/>
              <a:ext cx="244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solidFill>
                    <a:srgbClr val="FF0000"/>
                  </a:solidFill>
                </a:rPr>
                <a:t>デフォルト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112318" y="2864693"/>
              <a:ext cx="3456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gather_facts</a:t>
              </a:r>
              <a:r>
                <a:rPr lang="ja-JP" altLang="en-US" sz="2000" b="1" dirty="0" smtClean="0">
                  <a:solidFill>
                    <a:srgbClr val="FF0000"/>
                  </a:solidFill>
                </a:rPr>
                <a:t>を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yes</a:t>
              </a:r>
              <a:r>
                <a:rPr lang="ja-JP" altLang="en-US" sz="2000" b="1" dirty="0" smtClean="0">
                  <a:solidFill>
                    <a:srgbClr val="FF0000"/>
                  </a:solidFill>
                </a:rPr>
                <a:t>にする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20528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60246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角丸四角形吹き出し 12"/>
          <p:cNvSpPr/>
          <p:nvPr/>
        </p:nvSpPr>
        <p:spPr bwMode="auto">
          <a:xfrm flipH="1">
            <a:off x="3635870" y="5143300"/>
            <a:ext cx="3311354" cy="1044000"/>
          </a:xfrm>
          <a:prstGeom prst="wedgeRoundRectCallout">
            <a:avLst>
              <a:gd name="adj1" fmla="val -21750"/>
              <a:gd name="adj2" fmla="val -8730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890" y="5263093"/>
            <a:ext cx="3095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ヘッダーセクションにすべての行を記入し、変更する項目の設定値を変更します。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</a:t>
            </a:r>
            <a:r>
              <a:rPr lang="en-US" altLang="ja-JP" dirty="0"/>
              <a:t>Playbook</a:t>
            </a:r>
            <a:r>
              <a:rPr lang="ja-JP" altLang="en-US" dirty="0"/>
              <a:t>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を作成する</a:t>
            </a:r>
            <a:endParaRPr lang="en-US" altLang="ja-JP" b="1" dirty="0"/>
          </a:p>
          <a:p>
            <a:pPr lvl="1"/>
            <a:r>
              <a:rPr lang="ja-JP" altLang="en-US" dirty="0"/>
              <a:t>取得した</a:t>
            </a:r>
            <a:r>
              <a:rPr lang="en-US" altLang="ja-JP" dirty="0"/>
              <a:t>OS</a:t>
            </a:r>
            <a:r>
              <a:rPr lang="ja-JP" altLang="en-US" dirty="0"/>
              <a:t>情報</a:t>
            </a:r>
            <a:r>
              <a:rPr lang="ja-JP" altLang="en-US" spc="-150" dirty="0"/>
              <a:t>を記載した</a:t>
            </a:r>
            <a:r>
              <a:rPr lang="en-US" altLang="ja-JP" spc="-150" dirty="0"/>
              <a:t>YAML</a:t>
            </a:r>
            <a:r>
              <a:rPr lang="ja-JP" altLang="en-US" spc="-150" dirty="0"/>
              <a:t>ファイルを生成する、という内容の</a:t>
            </a:r>
            <a:r>
              <a:rPr lang="en-US" altLang="ja-JP" dirty="0"/>
              <a:t>Playbook</a:t>
            </a:r>
            <a:r>
              <a:rPr lang="ja-JP" altLang="en-US" spc="-150" dirty="0"/>
              <a:t>を作成します。</a:t>
            </a:r>
            <a:endParaRPr lang="en-US" altLang="ja-JP" spc="-150" dirty="0"/>
          </a:p>
          <a:p>
            <a:pPr lvl="1"/>
            <a:r>
              <a:rPr lang="en-US" altLang="ja-JP" dirty="0"/>
              <a:t>YAML</a:t>
            </a:r>
            <a:r>
              <a:rPr lang="ja-JP" altLang="en-US" dirty="0"/>
              <a:t>ファイルと収集用ディレクトリについては、</a:t>
            </a:r>
            <a:r>
              <a:rPr lang="en-US" altLang="ja-JP" dirty="0">
                <a:hlinkClick r:id="rId2" action="ppaction://hlinksldjump"/>
              </a:rPr>
              <a:t>『 </a:t>
            </a:r>
            <a:r>
              <a:rPr lang="en-US" altLang="ja-JP" dirty="0" smtClean="0">
                <a:hlinkClick r:id="rId2" action="ppaction://hlinksldjump"/>
              </a:rPr>
              <a:t>1.4.1</a:t>
            </a:r>
            <a:r>
              <a:rPr lang="ja-JP" altLang="en-US" dirty="0" smtClean="0">
                <a:hlinkClick r:id="rId2" action="ppaction://hlinksldjump"/>
              </a:rPr>
              <a:t> </a:t>
            </a:r>
            <a:r>
              <a:rPr lang="en-US" altLang="ja-JP" dirty="0">
                <a:hlinkClick r:id="rId2" action="ppaction://hlinksldjump"/>
              </a:rPr>
              <a:t>YAML</a:t>
            </a:r>
            <a:r>
              <a:rPr lang="ja-JP" altLang="en-US" dirty="0">
                <a:hlinkClick r:id="rId2" action="ppaction://hlinksldjump"/>
              </a:rPr>
              <a:t>ファイルと収集用ディレクトリ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を参照してください。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538953" y="2204830"/>
            <a:ext cx="8065120" cy="432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yaml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blockinfile: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insertbefore: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ansible_architecture              : {{ ansible_architecture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ansible_bios_version              : {{ ansible_bios_version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ansible_default_ipv4__address     : {{ ansible_default_ipv4.address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ansible_default_ipv4__interface   : {{ ansible_default_ipv4.interface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ansible_default_ipv4__network     : {{ ansible_default_ipv4.network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              : {{ ansible_distribution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ansible_distribution_file_path    : {{ ansible_distribution_file_path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ansible_distribution_file_variety : {{ ansible_distribution_file_variety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ansible_distribution_major_version: {{ ansible_distribution_major_version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ansible_distribution_release      : {{ ansible_distribution_release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ansible_distribution_version      : {{ ansible_distribution_version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ansible_machine                   : {{ ansible_machine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ansible_memtotal_mb               : {{ ansible_memtotal_mb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ansible_nodename                  : {{ ansible_nodename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ansible_os_family                 : {{ ansible_os_family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ansible_pkg_mgr                   : {{ ansible_pkg_mgr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ansible_processor_cores           : {{ ansible_processor_cores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delegate_to: 127.0.0.1</a:t>
            </a:r>
            <a:endParaRPr kumimoji="1" lang="ja-JP" altLang="en-U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5733" y="227684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FF00"/>
                </a:solidFill>
              </a:rPr>
              <a:t>ファイル名：</a:t>
            </a:r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</a:t>
            </a:r>
            <a:r>
              <a:rPr lang="en-US" altLang="ja-JP" dirty="0"/>
              <a:t>Playbook</a:t>
            </a:r>
            <a:r>
              <a:rPr lang="ja-JP" altLang="en-US" dirty="0"/>
              <a:t>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Ansible-Legacy</a:t>
            </a:r>
            <a:r>
              <a:rPr lang="ja-JP" altLang="en-US" b="1" dirty="0" smtClean="0"/>
              <a:t>に</a:t>
            </a:r>
            <a:r>
              <a:rPr lang="en-US" altLang="ja-JP" b="1" dirty="0" smtClean="0"/>
              <a:t>Playbook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作成した作業実行用</a:t>
            </a:r>
            <a:r>
              <a:rPr lang="en-US" altLang="ja-JP" dirty="0" smtClean="0"/>
              <a:t>Playbook</a:t>
            </a:r>
            <a:r>
              <a:rPr lang="ja-JP" altLang="en-US" dirty="0" err="1" smtClean="0"/>
              <a:t>を登</a:t>
            </a:r>
            <a:r>
              <a:rPr lang="ja-JP" altLang="en-US" dirty="0"/>
              <a:t>録します。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Playbook</a:t>
            </a:r>
            <a:r>
              <a:rPr lang="ja-JP" altLang="en-US" b="1" dirty="0"/>
              <a:t>素材集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3426"/>
              </p:ext>
            </p:extLst>
          </p:nvPr>
        </p:nvGraphicFramePr>
        <p:xfrm>
          <a:off x="539440" y="4920309"/>
          <a:ext cx="287381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916" t="1541" b="29174"/>
          <a:stretch/>
        </p:blipFill>
        <p:spPr>
          <a:xfrm>
            <a:off x="575213" y="3356990"/>
            <a:ext cx="3687092" cy="136819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867814" y="3357024"/>
            <a:ext cx="787549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655363" y="3357024"/>
            <a:ext cx="158422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3743885" y="3791889"/>
            <a:ext cx="3960550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+mn-ea"/>
              </a:rPr>
              <a:t>事前アップロードを押下した後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ja-JP" sz="16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登録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600" dirty="0" err="1" smtClean="0">
                <a:solidFill>
                  <a:srgbClr val="FF0000"/>
                </a:solidFill>
                <a:latin typeface="+mn-ea"/>
              </a:rPr>
              <a:t>を押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下します。</a:t>
            </a:r>
            <a:endParaRPr kumimoji="1" lang="ja-JP" altLang="en-US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5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ファイルと収集用ディレクトリ（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YAML</a:t>
            </a:r>
            <a:r>
              <a:rPr lang="ja-JP" altLang="en-US" b="1" dirty="0"/>
              <a:t>ファイル</a:t>
            </a:r>
            <a:r>
              <a:rPr lang="ja-JP" altLang="en-US" b="1" dirty="0" smtClean="0"/>
              <a:t>を収集用</a:t>
            </a:r>
            <a:r>
              <a:rPr lang="ja-JP" altLang="en-US" b="1" dirty="0"/>
              <a:t>の</a:t>
            </a:r>
            <a:r>
              <a:rPr lang="ja-JP" altLang="en-US" b="1" dirty="0" smtClean="0"/>
              <a:t>ディレクトリに生成する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では、収集</a:t>
            </a:r>
            <a:r>
              <a:rPr lang="ja-JP" altLang="en-US" dirty="0"/>
              <a:t>結果ファイルは</a:t>
            </a:r>
            <a:r>
              <a:rPr lang="en-US" altLang="ja-JP" dirty="0"/>
              <a:t>YAML</a:t>
            </a:r>
            <a:r>
              <a:rPr lang="ja-JP" altLang="en-US" dirty="0"/>
              <a:t>形式に指定されて</a:t>
            </a:r>
            <a:r>
              <a:rPr lang="ja-JP" altLang="en-US" dirty="0" smtClean="0"/>
              <a:t>いるため、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ファイルを生成する</a:t>
            </a:r>
            <a:r>
              <a:rPr lang="ja-JP" altLang="en-US" dirty="0"/>
              <a:t>必要</a:t>
            </a:r>
            <a:r>
              <a:rPr lang="ja-JP" altLang="en-US" dirty="0" smtClean="0"/>
              <a:t>がありま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生成された</a:t>
            </a:r>
            <a:r>
              <a:rPr lang="en-US" altLang="ja-JP" dirty="0"/>
              <a:t>YAML</a:t>
            </a:r>
            <a:r>
              <a:rPr lang="ja-JP" altLang="en-US" dirty="0"/>
              <a:t>ファイルは、</a:t>
            </a:r>
            <a:r>
              <a:rPr lang="en-US" altLang="ja-JP" dirty="0"/>
              <a:t>ITA</a:t>
            </a:r>
            <a:r>
              <a:rPr lang="ja-JP" altLang="en-US" dirty="0"/>
              <a:t>の予約変数で指定された収集用ディレクトリに格納します。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15019"/>
              </p:ext>
            </p:extLst>
          </p:nvPr>
        </p:nvGraphicFramePr>
        <p:xfrm>
          <a:off x="519040" y="465317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予約変数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変数指定内容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ソースファイルの</a:t>
                      </a:r>
                      <a:endParaRPr kumimoji="1" lang="en-US" altLang="ja-JP" sz="1200" b="1" dirty="0" smtClean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格納先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収集したファイルの格納先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_parameters_file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780910"/>
            <a:ext cx="8065120" cy="1026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3116903"/>
            <a:ext cx="21603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796414" y="3116903"/>
            <a:ext cx="1511966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210" y="278091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　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7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行目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437295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パスの変数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923159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203810" y="3548963"/>
            <a:ext cx="0" cy="137419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3268145" y="4056232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このディレクトリが指定されている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ファイルと収集用</a:t>
            </a:r>
            <a:r>
              <a:rPr lang="ja-JP" altLang="en-US" dirty="0"/>
              <a:t>ディレクトリ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dirty="0" smtClean="0"/>
              <a:t>収集用のディレクトリは、下記のようなファイルの階層構造になっています。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34" name="正方形/長方形 33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上位ディレクトリ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41" name="カギ線コネクタ 40"/>
            <p:cNvCxnSpPr>
              <a:endCxn id="38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コネクタ 41"/>
            <p:cNvCxnSpPr>
              <a:stCxn id="35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3" name="カギ線コネクタ 42"/>
            <p:cNvCxnSpPr>
              <a:endCxn id="36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4" name="カギ線コネクタ 43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5" name="カギ線コネクタ 44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6" name="カギ線コネクタ 45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47" name="直線コネクタ 46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8" name="テキスト ボックス 47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収集結果ディレクトリ（名称固定）</a:t>
            </a:r>
          </a:p>
        </p:txBody>
      </p:sp>
      <p:cxnSp>
        <p:nvCxnSpPr>
          <p:cNvPr id="49" name="直線コネクタ 48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51" name="直線コネクタ 50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2" name="テキスト ボックス 51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収集結果ファイル</a:t>
            </a:r>
          </a:p>
        </p:txBody>
      </p:sp>
      <p:cxnSp>
        <p:nvCxnSpPr>
          <p:cNvPr id="53" name="直線コネクタ 52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収集結果ディレクトリファイルアップロード用（名称固定）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57" name="直線コネクタ 56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8" name="テキスト ボックス 57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ファイルアップロード対象ファイル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ファイルの階層構造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13394" y="5117957"/>
            <a:ext cx="5586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取得した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OS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情報が記載された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YAML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ファイル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2051650" y="3834223"/>
            <a:ext cx="739172" cy="1283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213290" y="2233153"/>
            <a:ext cx="4092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収集結果を配置するディレクトリ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903590" y="2801064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3893265" y="2402022"/>
            <a:ext cx="291692" cy="409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808576" y="3549614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 </a:t>
            </a:r>
            <a:r>
              <a:rPr lang="en-US" altLang="ja-JP" dirty="0"/>
              <a:t>Movement-Playbook</a:t>
            </a:r>
            <a:r>
              <a:rPr lang="ja-JP" altLang="en-US" dirty="0"/>
              <a:t>紐付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Playbook</a:t>
            </a:r>
            <a:r>
              <a:rPr lang="ja-JP" altLang="en-US" b="1" dirty="0" smtClean="0"/>
              <a:t>を紐付ける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登録した</a:t>
            </a:r>
            <a:r>
              <a:rPr lang="en-US" altLang="ja-JP" dirty="0"/>
              <a:t>Movement</a:t>
            </a:r>
            <a:r>
              <a:rPr lang="ja-JP" altLang="en-US" dirty="0"/>
              <a:t>と</a:t>
            </a:r>
            <a:r>
              <a:rPr lang="en-US" altLang="ja-JP" dirty="0"/>
              <a:t>Playbook</a:t>
            </a:r>
            <a:r>
              <a:rPr lang="ja-JP" altLang="en-US" dirty="0"/>
              <a:t>を紐付けます。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Movement-Playbook</a:t>
            </a:r>
            <a:r>
              <a:rPr lang="ja-JP" altLang="en-US" b="1" dirty="0"/>
              <a:t>紐付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22447"/>
              </p:ext>
            </p:extLst>
          </p:nvPr>
        </p:nvGraphicFramePr>
        <p:xfrm>
          <a:off x="539440" y="4457155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インクルード順序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166" t="3731" b="47762"/>
          <a:stretch/>
        </p:blipFill>
        <p:spPr>
          <a:xfrm>
            <a:off x="542416" y="3357523"/>
            <a:ext cx="6103700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998050" y="3356991"/>
            <a:ext cx="1704666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02716" y="3357523"/>
            <a:ext cx="1584220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86935" y="3356990"/>
            <a:ext cx="1078717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4684116" y="4683905"/>
            <a:ext cx="4064464" cy="1584220"/>
          </a:xfrm>
          <a:prstGeom prst="wedgeRoundRectCallout">
            <a:avLst>
              <a:gd name="adj1" fmla="val 61232"/>
              <a:gd name="adj2" fmla="val -2046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6838" y="4840064"/>
            <a:ext cx="39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インクルード順序とは、複数の</a:t>
            </a:r>
            <a:r>
              <a:rPr lang="en-US" altLang="ja-JP" sz="1600" dirty="0">
                <a:solidFill>
                  <a:srgbClr val="FF0000"/>
                </a:solidFill>
              </a:rPr>
              <a:t>Playbook</a:t>
            </a:r>
            <a:r>
              <a:rPr lang="ja-JP" altLang="en-US" sz="1600" dirty="0">
                <a:solidFill>
                  <a:srgbClr val="FF0000"/>
                </a:solidFill>
              </a:rPr>
              <a:t>を</a:t>
            </a:r>
            <a:r>
              <a:rPr lang="en-US" altLang="ja-JP" sz="1600" dirty="0">
                <a:solidFill>
                  <a:srgbClr val="FF0000"/>
                </a:solidFill>
              </a:rPr>
              <a:t>Movement</a:t>
            </a:r>
            <a:r>
              <a:rPr lang="ja-JP" altLang="en-US" sz="1600" dirty="0">
                <a:solidFill>
                  <a:srgbClr val="FF0000"/>
                </a:solidFill>
              </a:rPr>
              <a:t>に紐付けた際に作業実行される順番です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今回は</a:t>
            </a:r>
            <a:r>
              <a:rPr lang="en-US" altLang="ja-JP" sz="1600" dirty="0" smtClean="0">
                <a:solidFill>
                  <a:srgbClr val="FF0000"/>
                </a:solidFill>
              </a:rPr>
              <a:t>Playbook</a:t>
            </a:r>
            <a:r>
              <a:rPr lang="ja-JP" altLang="en-US" sz="1600" dirty="0" smtClean="0">
                <a:solidFill>
                  <a:srgbClr val="FF0000"/>
                </a:solidFill>
              </a:rPr>
              <a:t>が</a:t>
            </a:r>
            <a:r>
              <a:rPr lang="en-US" altLang="ja-JP" sz="1600" dirty="0" smtClean="0">
                <a:solidFill>
                  <a:srgbClr val="FF0000"/>
                </a:solidFill>
              </a:rPr>
              <a:t>1</a:t>
            </a:r>
            <a:r>
              <a:rPr lang="ja-JP" altLang="en-US" sz="1600" dirty="0" err="1">
                <a:solidFill>
                  <a:srgbClr val="FF0000"/>
                </a:solidFill>
              </a:rPr>
              <a:t>つだけなので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srgbClr val="FF0000"/>
                </a:solidFill>
              </a:rPr>
              <a:t>とします。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</a:t>
            </a:r>
            <a:r>
              <a:rPr lang="ja-JP" altLang="en-US" dirty="0" smtClean="0"/>
              <a:t>作業</a:t>
            </a:r>
            <a:r>
              <a:rPr lang="ja-JP" altLang="en-US" dirty="0"/>
              <a:t>対象ホストの登録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</a:t>
            </a:r>
            <a:r>
              <a:rPr lang="ja-JP" altLang="en-US" b="1" dirty="0"/>
              <a:t>・</a:t>
            </a:r>
            <a:r>
              <a:rPr lang="en-US" altLang="ja-JP" b="1" dirty="0"/>
              <a:t>Movement</a:t>
            </a:r>
            <a:r>
              <a:rPr lang="ja-JP" altLang="en-US" b="1" dirty="0"/>
              <a:t>・作業対象ホストを</a:t>
            </a:r>
            <a:r>
              <a:rPr lang="ja-JP" altLang="en-US" b="1" dirty="0" smtClean="0"/>
              <a:t>紐付ける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登録したオペレーション・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・作業対象ホストを紐付けます。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対象ホスト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31360"/>
              </p:ext>
            </p:extLst>
          </p:nvPr>
        </p:nvGraphicFramePr>
        <p:xfrm>
          <a:off x="539440" y="4741222"/>
          <a:ext cx="3426015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190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356991"/>
            <a:ext cx="8097380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949441" y="3356990"/>
            <a:ext cx="2758437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07880" y="3356990"/>
            <a:ext cx="237633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84211" y="3356990"/>
            <a:ext cx="25526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dirty="0">
                <a:latin typeface="+mn-ea"/>
              </a:rPr>
              <a:t>はじめ</a:t>
            </a:r>
            <a:r>
              <a:rPr lang="ja-JP" altLang="en-US" sz="1600" dirty="0" smtClean="0">
                <a:latin typeface="+mn-ea"/>
              </a:rPr>
              <a:t>に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" action="ppaction://hlinksldjump"/>
              </a:rPr>
              <a:t>(1)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　本書</a:t>
            </a:r>
            <a:r>
              <a:rPr lang="ja-JP" altLang="en-US" sz="1200" dirty="0">
                <a:latin typeface="+mn-ea"/>
                <a:hlinkClick r:id="rId2" action="ppaction://hlinksldjump"/>
              </a:rPr>
              <a:t>について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3" action="ppaction://hlinksldjump"/>
              </a:rPr>
              <a:t>(2)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　作業</a:t>
            </a:r>
            <a:r>
              <a:rPr lang="ja-JP" altLang="en-US" sz="1200" dirty="0">
                <a:latin typeface="+mn-ea"/>
                <a:hlinkClick r:id="rId3" action="ppaction://hlinksldjump"/>
              </a:rPr>
              <a:t>環境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4" action="ppaction://hlinksldjump"/>
              </a:rPr>
              <a:t>(3)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　シナリオ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1.</a:t>
            </a:r>
            <a:r>
              <a:rPr lang="ja-JP" altLang="en-US" sz="1600" dirty="0" smtClean="0">
                <a:latin typeface="+mn-ea"/>
              </a:rPr>
              <a:t>　実習１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収集機能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ターゲットホストの</a:t>
            </a:r>
            <a:r>
              <a:rPr lang="en-US" altLang="ja-JP" sz="1600" dirty="0" smtClean="0">
                <a:latin typeface="+mn-ea"/>
              </a:rPr>
              <a:t>OS</a:t>
            </a:r>
            <a:r>
              <a:rPr lang="ja-JP" altLang="en-US" sz="1600" dirty="0" smtClean="0">
                <a:latin typeface="+mn-ea"/>
              </a:rPr>
              <a:t>情報を収集する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5" action="ppaction://hlinksldjump"/>
              </a:rPr>
              <a:t>実習</a:t>
            </a:r>
            <a:r>
              <a:rPr lang="ja-JP" altLang="en-US" sz="1200" dirty="0" smtClean="0">
                <a:latin typeface="+mn-ea"/>
                <a:hlinkClick r:id="rId5" action="ppaction://hlinksldjump"/>
              </a:rPr>
              <a:t>１全体図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1.1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ターゲットホストの登録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1.2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1.3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Movement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1.3.1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ヘッダーセクションと</a:t>
            </a:r>
            <a:r>
              <a:rPr lang="en-US" altLang="ja-JP" sz="1200" dirty="0">
                <a:latin typeface="+mn-ea"/>
                <a:hlinkClick r:id="rId9" action="ppaction://hlinksldjump"/>
              </a:rPr>
              <a:t>gather_facts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0" action="ppaction://hlinksldjump"/>
              </a:rPr>
              <a:t>1.4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Playbook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11" action="ppaction://hlinksldjump"/>
              </a:rPr>
              <a:t>1.4.1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2" action="ppaction://hlinksldjump"/>
              </a:rPr>
              <a:t>YAML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ファイルと収集用ディレクトリ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1.5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3" action="ppaction://hlinksldjump"/>
              </a:rPr>
              <a:t>Movement-Playbook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紐付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1.6</a:t>
            </a:r>
            <a:r>
              <a:rPr lang="ja-JP" altLang="en-US" sz="1200" dirty="0">
                <a:latin typeface="+mn-ea"/>
                <a:hlinkClick r:id="rId14" action="ppaction://hlinksldjump"/>
              </a:rPr>
              <a:t>　作業対象ホストの登録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1.7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ja-JP" altLang="en-US" sz="1200" dirty="0" smtClean="0">
                <a:latin typeface="+mn-ea"/>
                <a:hlinkClick r:id="rId15" action="ppaction://hlinksldjump"/>
              </a:rPr>
              <a:t>収集値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を登録するパラメータシートの作成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1.8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収集項目値管理の登録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1.9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収集インターフェース情報の登録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8" action="ppaction://hlinksldjump"/>
              </a:rPr>
              <a:t>1.10</a:t>
            </a:r>
            <a:r>
              <a:rPr lang="ja-JP" altLang="en-US" sz="1200" dirty="0" smtClean="0">
                <a:latin typeface="+mn-ea"/>
                <a:hlinkClick r:id="rId18" action="ppaction://hlinksldjump"/>
              </a:rPr>
              <a:t>　作業実行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9" action="ppaction://hlinksldjump"/>
              </a:rPr>
              <a:t>1.11</a:t>
            </a:r>
            <a:r>
              <a:rPr lang="ja-JP" altLang="en-US" sz="1200" dirty="0" smtClean="0">
                <a:latin typeface="+mn-ea"/>
                <a:hlinkClick r:id="rId19" action="ppaction://hlinksldjump"/>
              </a:rPr>
              <a:t>　収集結果の確認</a:t>
            </a:r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2.</a:t>
            </a:r>
            <a:r>
              <a:rPr lang="ja-JP" altLang="en-US" sz="1600" dirty="0" smtClean="0">
                <a:latin typeface="+mn-ea"/>
              </a:rPr>
              <a:t>　実習２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比較機能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実習１で</a:t>
            </a:r>
            <a:r>
              <a:rPr lang="ja-JP" altLang="en-US" sz="1600" dirty="0">
                <a:latin typeface="+mn-ea"/>
              </a:rPr>
              <a:t>収集した値と期待値を比較する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20" action="ppaction://hlinksldjump"/>
              </a:rPr>
              <a:t>実習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２全体図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2.1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2" action="ppaction://hlinksldjump"/>
              </a:rPr>
              <a:t>2</a:t>
            </a:r>
            <a:r>
              <a:rPr lang="en-US" altLang="ja-JP" sz="1200" dirty="0" smtClean="0">
                <a:latin typeface="+mn-ea"/>
                <a:hlinkClick r:id="rId22" action="ppaction://hlinksldjump"/>
              </a:rPr>
              <a:t>.2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期待値用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3" action="ppaction://hlinksldjump"/>
              </a:rPr>
              <a:t>2.3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期待値の登録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4" action="ppaction://hlinksldjump"/>
              </a:rPr>
              <a:t>2.4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比較定義の登録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5" action="ppaction://hlinksldjump"/>
              </a:rPr>
              <a:t>2.5</a:t>
            </a:r>
            <a:r>
              <a:rPr lang="ja-JP" altLang="en-US" sz="1200" dirty="0">
                <a:latin typeface="+mn-ea"/>
                <a:hlinkClick r:id="rId25" action="ppaction://hlinksldjump"/>
              </a:rPr>
              <a:t>　比較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実行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6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6" action="ppaction://hlinksldjump"/>
              </a:rPr>
              <a:t>参考</a:t>
            </a:r>
            <a:r>
              <a:rPr lang="en-US" altLang="ja-JP" sz="1200" dirty="0" smtClean="0">
                <a:latin typeface="+mn-ea"/>
                <a:hlinkClick r:id="rId26" action="ppaction://hlinksldjump"/>
              </a:rPr>
              <a:t>】</a:t>
            </a:r>
            <a:r>
              <a:rPr lang="ja-JP" altLang="en-US" sz="1200" dirty="0" smtClean="0">
                <a:latin typeface="+mn-ea"/>
                <a:hlinkClick r:id="rId26" action="ppaction://hlinksldjump"/>
              </a:rPr>
              <a:t>比較</a:t>
            </a:r>
            <a:r>
              <a:rPr lang="ja-JP" altLang="en-US" sz="1200" dirty="0">
                <a:latin typeface="+mn-ea"/>
                <a:hlinkClick r:id="rId26" action="ppaction://hlinksldjump"/>
              </a:rPr>
              <a:t>定義詳細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27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7" action="ppaction://hlinksldjump"/>
              </a:rPr>
              <a:t>】</a:t>
            </a:r>
            <a:r>
              <a:rPr lang="ja-JP" altLang="en-US" sz="1200" dirty="0" smtClean="0">
                <a:latin typeface="+mn-ea"/>
                <a:hlinkClick r:id="rId27" action="ppaction://hlinksldjump"/>
              </a:rPr>
              <a:t>（</a:t>
            </a:r>
            <a:r>
              <a:rPr lang="en-US" altLang="ja-JP" sz="1200" dirty="0" smtClean="0">
                <a:latin typeface="+mn-ea"/>
                <a:hlinkClick r:id="rId27" action="ppaction://hlinksldjump"/>
              </a:rPr>
              <a:t>1</a:t>
            </a:r>
            <a:r>
              <a:rPr lang="ja-JP" altLang="en-US" sz="1200" dirty="0" smtClean="0">
                <a:latin typeface="+mn-ea"/>
                <a:hlinkClick r:id="rId27" action="ppaction://hlinksldjump"/>
              </a:rPr>
              <a:t>）比較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定義の登録</a:t>
            </a:r>
            <a:endParaRPr lang="en-US" altLang="ja-JP" sz="1200" dirty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5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1017" t="8829"/>
          <a:stretch/>
        </p:blipFill>
        <p:spPr>
          <a:xfrm>
            <a:off x="1703385" y="3399032"/>
            <a:ext cx="5454661" cy="31436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 </a:t>
            </a:r>
            <a:r>
              <a:rPr lang="ja-JP" altLang="en-US" dirty="0" smtClean="0"/>
              <a:t>収集値</a:t>
            </a:r>
            <a:r>
              <a:rPr lang="ja-JP" altLang="en-US" dirty="0"/>
              <a:t>を登録するパラメータシートの</a:t>
            </a:r>
            <a:r>
              <a:rPr lang="ja-JP" altLang="en-US" dirty="0" smtClean="0"/>
              <a:t>作成（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</a:t>
            </a:r>
            <a:r>
              <a:rPr lang="ja-JP" altLang="en-US" b="1" dirty="0" smtClean="0"/>
              <a:t>した値を登録するパラメータシート</a:t>
            </a:r>
            <a:r>
              <a:rPr lang="ja-JP" altLang="en-US" b="1" dirty="0"/>
              <a:t>を作成する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［</a:t>
            </a:r>
            <a:r>
              <a:rPr lang="en-US" altLang="ja-JP" dirty="0" smtClean="0"/>
              <a:t>Gathered Facts</a:t>
            </a:r>
            <a:r>
              <a:rPr lang="ja-JP" altLang="en-US" dirty="0" smtClean="0"/>
              <a:t>」メニューを作成します。これがパラメータシートとなり、収集した値が自動登録されます。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作成 ＞</a:t>
            </a:r>
            <a:r>
              <a:rPr lang="ja-JP" altLang="en-US" b="1" dirty="0"/>
              <a:t>メニュー定義・作成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［作成］ボタンを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655952" y="3366817"/>
            <a:ext cx="6018790" cy="3085216"/>
            <a:chOff x="2328499" y="3353865"/>
            <a:chExt cx="5512074" cy="2825475"/>
          </a:xfrm>
        </p:grpSpPr>
        <p:sp>
          <p:nvSpPr>
            <p:cNvPr id="26" name="正方形/長方形 25"/>
            <p:cNvSpPr/>
            <p:nvPr/>
          </p:nvSpPr>
          <p:spPr>
            <a:xfrm>
              <a:off x="6252051" y="3814004"/>
              <a:ext cx="1115326" cy="41184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328499" y="3373180"/>
              <a:ext cx="3923552" cy="139624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52050" y="3353865"/>
              <a:ext cx="1588523" cy="400110"/>
            </a:xfrm>
            <a:prstGeom prst="rect">
              <a:avLst/>
            </a:prstGeom>
            <a:noFill/>
            <a:effectLst>
              <a:glow rad="63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1.</a:t>
              </a:r>
              <a:r>
                <a:rPr kumimoji="1" lang="ja-JP" altLang="en-US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基本</a:t>
              </a:r>
              <a:r>
                <a:rPr kumimoji="1" lang="ja-JP" altLang="en-US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情報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578891" y="5531050"/>
              <a:ext cx="1831926" cy="64829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2.</a:t>
              </a:r>
              <a:r>
                <a:rPr kumimoji="1" lang="ja-JP" altLang="en-US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対象メニューグループ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631461" y="4822879"/>
              <a:ext cx="1442918" cy="40011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3.</a:t>
              </a:r>
              <a:r>
                <a:rPr kumimoji="1" lang="ja-JP" altLang="en-US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項目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6923326" y="3670004"/>
              <a:ext cx="122985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6586233" y="5120513"/>
              <a:ext cx="269290" cy="4503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445126" y="4782420"/>
              <a:ext cx="198889" cy="181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6252050" y="4557081"/>
              <a:ext cx="1048918" cy="59131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328499" y="5978098"/>
              <a:ext cx="515261" cy="184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吹き出し 47"/>
          <p:cNvSpPr/>
          <p:nvPr/>
        </p:nvSpPr>
        <p:spPr bwMode="auto">
          <a:xfrm>
            <a:off x="412836" y="3338623"/>
            <a:ext cx="1992466" cy="2448943"/>
          </a:xfrm>
          <a:prstGeom prst="wedgeRoundRectCallout">
            <a:avLst>
              <a:gd name="adj1" fmla="val 87401"/>
              <a:gd name="adj2" fmla="val -200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10610" y="3541286"/>
            <a:ext cx="186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「項目」は以下の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3</a:t>
            </a:r>
            <a:r>
              <a:rPr lang="ja-JP" altLang="en-US" sz="1600" dirty="0" smtClean="0">
                <a:solidFill>
                  <a:srgbClr val="FF0000"/>
                </a:solidFill>
              </a:rPr>
              <a:t>か所を入力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5" y="4299029"/>
            <a:ext cx="924220" cy="1424651"/>
          </a:xfrm>
          <a:prstGeom prst="rect">
            <a:avLst/>
          </a:prstGeom>
        </p:spPr>
      </p:pic>
      <p:grpSp>
        <p:nvGrpSpPr>
          <p:cNvPr id="50" name="グループ化 49"/>
          <p:cNvGrpSpPr/>
          <p:nvPr/>
        </p:nvGrpSpPr>
        <p:grpSpPr>
          <a:xfrm>
            <a:off x="588250" y="4374164"/>
            <a:ext cx="2123280" cy="966184"/>
            <a:chOff x="3349343" y="4494359"/>
            <a:chExt cx="2986177" cy="1358839"/>
          </a:xfrm>
        </p:grpSpPr>
        <p:sp>
          <p:nvSpPr>
            <p:cNvPr id="52" name="正方形/長方形 51"/>
            <p:cNvSpPr/>
            <p:nvPr/>
          </p:nvSpPr>
          <p:spPr>
            <a:xfrm>
              <a:off x="3468998" y="4536299"/>
              <a:ext cx="951281" cy="18126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349343" y="4808384"/>
              <a:ext cx="1213757" cy="20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697220" y="4494359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項目名</a:t>
              </a:r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 flipV="1">
              <a:off x="4420793" y="4651018"/>
              <a:ext cx="350334" cy="10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697220" y="4849135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入力方式</a:t>
              </a:r>
            </a:p>
          </p:txBody>
        </p:sp>
        <p:cxnSp>
          <p:nvCxnSpPr>
            <p:cNvPr id="57" name="直線コネクタ 56"/>
            <p:cNvCxnSpPr/>
            <p:nvPr/>
          </p:nvCxnSpPr>
          <p:spPr>
            <a:xfrm flipH="1" flipV="1">
              <a:off x="4570870" y="4950977"/>
              <a:ext cx="210231" cy="1103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349655" y="5001648"/>
              <a:ext cx="1213445" cy="20226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697220" y="5203913"/>
              <a:ext cx="1638300" cy="64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最大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バイト数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/>
            <p:cNvCxnSpPr>
              <a:stCxn id="59" idx="1"/>
            </p:cNvCxnSpPr>
            <p:nvPr/>
          </p:nvCxnSpPr>
          <p:spPr>
            <a:xfrm flipH="1" flipV="1">
              <a:off x="4593035" y="5139838"/>
              <a:ext cx="104185" cy="388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67430" y="82990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36579"/>
              </p:ext>
            </p:extLst>
          </p:nvPr>
        </p:nvGraphicFramePr>
        <p:xfrm>
          <a:off x="539440" y="1109935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パラメータシート（ホスト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オペレーションあり）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467430" y="1943959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05635"/>
              </p:ext>
            </p:extLst>
          </p:nvPr>
        </p:nvGraphicFramePr>
        <p:xfrm>
          <a:off x="539440" y="2223986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入力用（デフォルト）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参照用（デフォルト）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467430" y="3058010"/>
            <a:ext cx="7557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項目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12091"/>
              </p:ext>
            </p:extLst>
          </p:nvPr>
        </p:nvGraphicFramePr>
        <p:xfrm>
          <a:off x="539440" y="3338037"/>
          <a:ext cx="7485698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address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interface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network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367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0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13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1335"/>
              </p:ext>
            </p:extLst>
          </p:nvPr>
        </p:nvGraphicFramePr>
        <p:xfrm>
          <a:off x="539440" y="836712"/>
          <a:ext cx="7485698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</a:tbl>
          </a:graphicData>
        </a:graphic>
      </p:graphicFrame>
      <p:sp>
        <p:nvSpPr>
          <p:cNvPr id="30" name="角丸四角形 29"/>
          <p:cNvSpPr/>
          <p:nvPr/>
        </p:nvSpPr>
        <p:spPr bwMode="auto">
          <a:xfrm flipH="1">
            <a:off x="539440" y="3345744"/>
            <a:ext cx="8065120" cy="31076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55470" y="3622309"/>
            <a:ext cx="39762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カラムグループ作成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en-US" sz="1600" dirty="0" smtClean="0">
                <a:solidFill>
                  <a:srgbClr val="FF0000"/>
                </a:solidFill>
              </a:rPr>
              <a:t>］カラムグループを作成し、その中に［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 smtClean="0">
                <a:solidFill>
                  <a:srgbClr val="FF0000"/>
                </a:solidFill>
              </a:rPr>
              <a:t>」［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r>
              <a:rPr lang="ja-JP" altLang="en-US" sz="1600" dirty="0" smtClean="0">
                <a:solidFill>
                  <a:srgbClr val="FF0000"/>
                </a:solidFill>
              </a:rPr>
              <a:t>］［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r>
              <a:rPr lang="ja-JP" altLang="en-US" sz="1600" dirty="0" smtClean="0">
                <a:solidFill>
                  <a:srgbClr val="FF0000"/>
                </a:solidFill>
              </a:rPr>
              <a:t>］の</a:t>
            </a:r>
            <a:r>
              <a:rPr lang="en-US" altLang="ja-JP" sz="1600" dirty="0" smtClean="0">
                <a:solidFill>
                  <a:srgbClr val="FF0000"/>
                </a:solidFill>
              </a:rPr>
              <a:t>3</a:t>
            </a:r>
            <a:r>
              <a:rPr lang="ja-JP" altLang="en-US" sz="1600" dirty="0" smtClean="0">
                <a:solidFill>
                  <a:srgbClr val="FF0000"/>
                </a:solidFill>
              </a:rPr>
              <a:t>カラムを入れ込みます。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8" y="3855919"/>
            <a:ext cx="3598832" cy="2087323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5812622" y="3855919"/>
            <a:ext cx="1484293" cy="226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66136"/>
            <a:ext cx="2953589" cy="9919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8" y="4084798"/>
            <a:ext cx="3268117" cy="8992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16" y="5110971"/>
            <a:ext cx="3252266" cy="914470"/>
          </a:xfrm>
          <a:prstGeom prst="rect">
            <a:avLst/>
          </a:prstGeom>
        </p:spPr>
      </p:pic>
      <p:sp>
        <p:nvSpPr>
          <p:cNvPr id="16" name="フリーフォーム 15"/>
          <p:cNvSpPr/>
          <p:nvPr/>
        </p:nvSpPr>
        <p:spPr>
          <a:xfrm>
            <a:off x="5145881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7919550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93174" y="3186735"/>
            <a:ext cx="270058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226316" y="5339848"/>
            <a:ext cx="325226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755470" y="3025445"/>
            <a:ext cx="3168440" cy="2852531"/>
            <a:chOff x="642292" y="3614299"/>
            <a:chExt cx="2115054" cy="1904172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5"/>
            <a:srcRect r="38517" b="27098"/>
            <a:stretch/>
          </p:blipFill>
          <p:spPr>
            <a:xfrm>
              <a:off x="642292" y="3614299"/>
              <a:ext cx="2113055" cy="1904172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>
            <a:xfrm>
              <a:off x="1513697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2292" y="4297099"/>
              <a:ext cx="756244" cy="1963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27393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343346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 bwMode="auto">
          <a:xfrm flipH="1">
            <a:off x="755470" y="1786894"/>
            <a:ext cx="3024420" cy="931114"/>
          </a:xfrm>
          <a:prstGeom prst="wedgeRoundRectCallout">
            <a:avLst>
              <a:gd name="adj1" fmla="val 22985"/>
              <a:gd name="adj2" fmla="val 1898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92" y="1997379"/>
            <a:ext cx="309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>
                <a:solidFill>
                  <a:srgbClr val="FF0000"/>
                </a:solidFill>
              </a:rPr>
              <a:t>］メニューが作成</a:t>
            </a:r>
            <a:r>
              <a:rPr lang="ja-JP" altLang="en-US" sz="1600" dirty="0" smtClean="0">
                <a:solidFill>
                  <a:srgbClr val="FF0000"/>
                </a:solidFill>
              </a:rPr>
              <a:t>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ストライプ矢印 27"/>
          <p:cNvSpPr/>
          <p:nvPr/>
        </p:nvSpPr>
        <p:spPr bwMode="auto">
          <a:xfrm rot="5400000">
            <a:off x="1234904" y="827635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 flipH="1">
            <a:off x="4746708" y="1787682"/>
            <a:ext cx="3453485" cy="931114"/>
          </a:xfrm>
          <a:prstGeom prst="wedgeRoundRectCallout">
            <a:avLst>
              <a:gd name="adj1" fmla="val 23381"/>
              <a:gd name="adj2" fmla="val 1007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799713" y="2002260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</a:t>
            </a:r>
            <a:r>
              <a:rPr lang="ja-JP" altLang="en-US" sz="1600" dirty="0" smtClean="0">
                <a:solidFill>
                  <a:srgbClr val="FF0000"/>
                </a:solidFill>
              </a:rPr>
              <a:t>、作成した項目</a:t>
            </a:r>
            <a:r>
              <a:rPr lang="ja-JP" altLang="en-US" sz="1600" dirty="0">
                <a:solidFill>
                  <a:srgbClr val="FF0000"/>
                </a:solidFill>
              </a:rPr>
              <a:t>が確認できる。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746708" y="4308796"/>
            <a:ext cx="3253277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7013324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4594310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1.8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収集項目値管理を登録する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収集</a:t>
            </a:r>
            <a:r>
              <a:rPr lang="ja-JP" altLang="en-US" dirty="0"/>
              <a:t>項目（</a:t>
            </a:r>
            <a:r>
              <a:rPr lang="en-US" altLang="ja-JP" dirty="0"/>
              <a:t>FROM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>YAML</a:t>
            </a:r>
            <a:r>
              <a:rPr lang="ja-JP" altLang="en-US" dirty="0"/>
              <a:t>ファイル名・変数名と、パラメータシート（</a:t>
            </a:r>
            <a:r>
              <a:rPr lang="en-US" altLang="ja-JP" dirty="0"/>
              <a:t>TO</a:t>
            </a:r>
            <a:r>
              <a:rPr lang="ja-JP" altLang="en-US" dirty="0" smtClean="0"/>
              <a:t>）のメニュー名</a:t>
            </a:r>
            <a:r>
              <a:rPr lang="ja-JP" altLang="en-US" dirty="0"/>
              <a:t>・項目名を紐付けます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下表の</a:t>
            </a:r>
            <a:r>
              <a:rPr lang="ja-JP" altLang="en-US" dirty="0" smtClean="0"/>
              <a:t>通り、各変数と項目を１セットとして登録します。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</a:t>
            </a:r>
            <a:r>
              <a:rPr lang="ja-JP" altLang="en-US" b="1" dirty="0" smtClean="0"/>
              <a:t>共通 ＞</a:t>
            </a:r>
            <a:r>
              <a:rPr lang="zh-TW" altLang="en-US" b="1" dirty="0"/>
              <a:t>収集項目値管理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547" b="47482"/>
          <a:stretch/>
        </p:blipFill>
        <p:spPr>
          <a:xfrm>
            <a:off x="505835" y="4542344"/>
            <a:ext cx="6112096" cy="7431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-1" b="32986"/>
          <a:stretch/>
        </p:blipFill>
        <p:spPr>
          <a:xfrm>
            <a:off x="6619614" y="4542343"/>
            <a:ext cx="2177563" cy="74318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505838" y="4565432"/>
            <a:ext cx="8291339" cy="7200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44133" y="4725180"/>
            <a:ext cx="964523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99337" y="4725180"/>
            <a:ext cx="241561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0929" y="4065208"/>
            <a:ext cx="252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収集項目（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40566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7967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20260" y="2188516"/>
            <a:ext cx="192573" cy="456125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08659" y="4725180"/>
            <a:ext cx="827578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36237" y="4725180"/>
            <a:ext cx="783603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19617" y="4725180"/>
            <a:ext cx="217756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1097"/>
              </p:ext>
            </p:extLst>
          </p:nvPr>
        </p:nvGraphicFramePr>
        <p:xfrm>
          <a:off x="186658" y="836711"/>
          <a:ext cx="8770684" cy="5608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ansible_default_ipv4__address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ansible_default_ipv4__interface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ansible_default_ipv4/interface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ansible_default_ipv4__network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ansible_default_ipv4/network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81584"/>
              </p:ext>
            </p:extLst>
          </p:nvPr>
        </p:nvGraphicFramePr>
        <p:xfrm>
          <a:off x="186658" y="836711"/>
          <a:ext cx="8770684" cy="359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1.9 </a:t>
            </a:r>
            <a:r>
              <a:rPr lang="ja-JP" altLang="en-US" dirty="0" smtClean="0"/>
              <a:t>収集</a:t>
            </a:r>
            <a:r>
              <a:rPr lang="ja-JP" altLang="en-US" dirty="0"/>
              <a:t>インターフェース情報の登録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収集インターフェース情報を</a:t>
            </a:r>
            <a:r>
              <a:rPr lang="ja-JP" altLang="en-US" b="1" dirty="0" smtClean="0"/>
              <a:t>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収集した値を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のパラメータシートに登録する際の</a:t>
            </a:r>
            <a:r>
              <a:rPr lang="en-US" altLang="ja-JP" dirty="0"/>
              <a:t>REST API</a:t>
            </a:r>
            <a:r>
              <a:rPr lang="ja-JP" altLang="en-US" dirty="0"/>
              <a:t>アクセスで必要になるため、</a:t>
            </a:r>
            <a:r>
              <a:rPr lang="en-US" altLang="ja-JP" dirty="0"/>
              <a:t>REST</a:t>
            </a:r>
            <a:r>
              <a:rPr lang="ja-JP" altLang="en-US" dirty="0"/>
              <a:t>ユーザー／パスワードを実行権限のあるユーザーで登録します。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Ansible</a:t>
            </a:r>
            <a:r>
              <a:rPr lang="ja-JP" altLang="en-US" b="1" dirty="0"/>
              <a:t>共通 </a:t>
            </a:r>
            <a:r>
              <a:rPr lang="ja-JP" altLang="en-US" b="1" dirty="0" smtClean="0"/>
              <a:t>＞ 収集</a:t>
            </a:r>
            <a:r>
              <a:rPr lang="ja-JP" altLang="en-US" b="1" dirty="0"/>
              <a:t>インターフェース情報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「一覧」に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行だけ表示されるので、［更新］ボタンを押して下表</a:t>
            </a:r>
            <a:r>
              <a:rPr lang="ja-JP" altLang="en-US" dirty="0"/>
              <a:t>のよう</a:t>
            </a:r>
            <a:r>
              <a:rPr lang="ja-JP" altLang="en-US" dirty="0" smtClean="0"/>
              <a:t>に入力</a:t>
            </a:r>
            <a:r>
              <a:rPr lang="ja-JP" altLang="en-US" dirty="0"/>
              <a:t>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11789"/>
              </p:ext>
            </p:extLst>
          </p:nvPr>
        </p:nvGraphicFramePr>
        <p:xfrm>
          <a:off x="505841" y="5589300"/>
          <a:ext cx="3975736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実行権限のあるユーザー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そのユーザーのパスワード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057" t="24791" r="25611" b="48499"/>
          <a:stretch/>
        </p:blipFill>
        <p:spPr>
          <a:xfrm>
            <a:off x="539440" y="3438611"/>
            <a:ext cx="7993110" cy="72010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874161" y="3879430"/>
            <a:ext cx="377797" cy="296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521" t="2689" b="42926"/>
          <a:stretch/>
        </p:blipFill>
        <p:spPr>
          <a:xfrm>
            <a:off x="539439" y="4725179"/>
            <a:ext cx="6421537" cy="75896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415590" y="4725178"/>
            <a:ext cx="824524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240113" y="4725178"/>
            <a:ext cx="906288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4262684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</a:t>
            </a:r>
            <a:r>
              <a:rPr lang="ja-JP" altLang="en-US" dirty="0" smtClean="0"/>
              <a:t>作業実行（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/>
              <a:t>とオペレーションを</a:t>
            </a:r>
            <a:r>
              <a:rPr lang="ja-JP" altLang="en-US" dirty="0" smtClean="0"/>
              <a:t>選択し、作業実行します。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実行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 から登録した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から登録したオペレーションを選択する。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［実行］ボタンを押下する。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5841" y="3140960"/>
            <a:ext cx="5776102" cy="3312460"/>
            <a:chOff x="233744" y="572720"/>
            <a:chExt cx="8656519" cy="49643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44" y="572720"/>
              <a:ext cx="8656519" cy="49643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正方形/長方形 6"/>
            <p:cNvSpPr/>
            <p:nvPr/>
          </p:nvSpPr>
          <p:spPr>
            <a:xfrm>
              <a:off x="318977" y="1222743"/>
              <a:ext cx="8495414" cy="3934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18977" y="3276264"/>
              <a:ext cx="6113721" cy="179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35395" y="5199320"/>
              <a:ext cx="1265274" cy="3058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73471"/>
              </p:ext>
            </p:extLst>
          </p:nvPr>
        </p:nvGraphicFramePr>
        <p:xfrm>
          <a:off x="5436120" y="5658257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348850"/>
            <a:ext cx="6952362" cy="36725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作業のステータスを確認する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［作業状態確認］メニューで、ステータスが完了になれば、作業完了です。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＞ </a:t>
            </a:r>
            <a:r>
              <a:rPr lang="zh-TW" altLang="en-US" b="1" dirty="0"/>
              <a:t>作業状態確認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483710" y="3501010"/>
            <a:ext cx="396055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altLang="ja-JP" sz="1200" dirty="0">
                <a:latin typeface="+mn-ea"/>
                <a:hlinkClick r:id="rId2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" action="ppaction://hlinksldjump"/>
              </a:rPr>
              <a:t>】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（</a:t>
            </a:r>
            <a:r>
              <a:rPr lang="en-US" altLang="ja-JP" sz="1200" dirty="0" smtClean="0">
                <a:latin typeface="+mn-ea"/>
                <a:hlinkClick r:id="rId2" action="ppaction://hlinksldjump"/>
              </a:rPr>
              <a:t>2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）</a:t>
            </a:r>
            <a:r>
              <a:rPr lang="ja-JP" altLang="en-US" sz="1200" dirty="0">
                <a:latin typeface="+mn-ea"/>
                <a:hlinkClick r:id="rId2" action="ppaction://hlinksldjump"/>
              </a:rPr>
              <a:t>比較定義詳細の登録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3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3" action="ppaction://hlinksldjump"/>
              </a:rPr>
              <a:t>】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3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）比較実行</a:t>
            </a:r>
            <a:endParaRPr lang="en-US" altLang="ja-JP" sz="1200" dirty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3.</a:t>
            </a:r>
            <a:r>
              <a:rPr lang="ja-JP" altLang="en-US" sz="1600" dirty="0" smtClean="0">
                <a:latin typeface="+mn-ea"/>
              </a:rPr>
              <a:t>　実習３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収集機能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ターゲットホストの</a:t>
            </a:r>
            <a:r>
              <a:rPr lang="en-US" altLang="ja-JP" sz="1600" dirty="0" smtClean="0">
                <a:latin typeface="+mn-ea"/>
              </a:rPr>
              <a:t>SSL</a:t>
            </a:r>
            <a:r>
              <a:rPr lang="ja-JP" altLang="en-US" sz="1600" dirty="0">
                <a:latin typeface="+mn-ea"/>
              </a:rPr>
              <a:t>証明書ファイルを収集</a:t>
            </a:r>
            <a:r>
              <a:rPr lang="ja-JP" altLang="en-US" sz="1600" dirty="0" smtClean="0">
                <a:latin typeface="+mn-ea"/>
              </a:rPr>
              <a:t>する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4" action="ppaction://hlinksldjump"/>
              </a:rPr>
              <a:t>実習３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5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5" action="ppaction://hlinksldjump"/>
              </a:rPr>
              <a:t>.1</a:t>
            </a:r>
            <a:r>
              <a:rPr lang="ja-JP" altLang="en-US" sz="1200" dirty="0">
                <a:latin typeface="+mn-ea"/>
                <a:hlinkClick r:id="rId5" action="ppaction://hlinksldjump"/>
              </a:rPr>
              <a:t>　ターゲットホストの登録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6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.2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7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.3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7" action="ppaction://hlinksldjump"/>
              </a:rPr>
              <a:t> Movement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8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8" action="ppaction://hlinksldjump"/>
              </a:rPr>
              <a:t>.4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 Playbook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3.4.1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ファイルの収集用ディレクトリ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.5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 Movement-Playbook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紐付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1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1" action="ppaction://hlinksldjump"/>
              </a:rPr>
              <a:t>.6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ファイル名の</a:t>
            </a:r>
            <a:r>
              <a:rPr lang="ja-JP" altLang="en-US" sz="1200" dirty="0" smtClean="0">
                <a:latin typeface="+mn-ea"/>
                <a:hlinkClick r:id="rId11" action="ppaction://hlinksldjump"/>
              </a:rPr>
              <a:t>登録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3.7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　代入値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自動登録設定の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登録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3.8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収集値を登録するパラメータシートの作成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3.9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収集</a:t>
            </a:r>
            <a:r>
              <a:rPr lang="ja-JP" altLang="en-US" sz="1200" dirty="0">
                <a:latin typeface="+mn-ea"/>
                <a:hlinkClick r:id="rId14" action="ppaction://hlinksldjump"/>
              </a:rPr>
              <a:t>項目値管理の登録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3.10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収集インターフェース情報の登録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3.11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作業実行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3.12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収集結果の確認</a:t>
            </a:r>
            <a:endParaRPr lang="en-US" altLang="ja-JP" sz="12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4.</a:t>
            </a:r>
            <a:r>
              <a:rPr lang="ja-JP" altLang="en-US" sz="1600" dirty="0" smtClean="0">
                <a:latin typeface="+mn-ea"/>
              </a:rPr>
              <a:t>　実習４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比較機能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３</a:t>
            </a:r>
            <a:r>
              <a:rPr lang="ja-JP" altLang="en-US" sz="1600" dirty="0">
                <a:latin typeface="+mn-ea"/>
              </a:rPr>
              <a:t>で</a:t>
            </a:r>
            <a:r>
              <a:rPr lang="ja-JP" altLang="en-US" sz="1600" dirty="0" smtClean="0">
                <a:latin typeface="+mn-ea"/>
              </a:rPr>
              <a:t>収集した</a:t>
            </a:r>
            <a:r>
              <a:rPr lang="en-US" altLang="ja-JP" sz="1600" dirty="0" smtClean="0">
                <a:latin typeface="+mn-ea"/>
              </a:rPr>
              <a:t>SSL</a:t>
            </a:r>
            <a:r>
              <a:rPr lang="ja-JP" altLang="en-US" sz="1600" dirty="0">
                <a:latin typeface="+mn-ea"/>
              </a:rPr>
              <a:t>証明書</a:t>
            </a:r>
            <a:r>
              <a:rPr lang="ja-JP" altLang="en-US" sz="1600" dirty="0" smtClean="0">
                <a:latin typeface="+mn-ea"/>
              </a:rPr>
              <a:t>ファイルを、異なる日時に収集したファイルと比較する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  <a:hlinkClick r:id="rId18" action="ppaction://hlinksldjump"/>
              </a:rPr>
              <a:t>実習４全体図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9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19" action="ppaction://hlinksldjump"/>
              </a:rPr>
              <a:t>.1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</a:t>
            </a:r>
            <a:r>
              <a:rPr lang="ja-JP" altLang="en-US" sz="1200" dirty="0" smtClean="0">
                <a:latin typeface="+mn-ea"/>
                <a:hlinkClick r:id="rId19" action="ppaction://hlinksldjump"/>
              </a:rPr>
              <a:t>オペレーション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0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0" action="ppaction://hlinksldjump"/>
              </a:rPr>
              <a:t>.2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　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差分有り</a:t>
            </a:r>
            <a:r>
              <a:rPr lang="en-US" altLang="ja-JP" sz="1200" dirty="0">
                <a:latin typeface="+mn-ea"/>
                <a:hlinkClick r:id="rId20" action="ppaction://hlinksldjump"/>
              </a:rPr>
              <a:t>SSL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証明書の用意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4.3</a:t>
            </a:r>
            <a:r>
              <a:rPr lang="ja-JP" altLang="en-US" sz="1200" dirty="0" smtClean="0">
                <a:latin typeface="+mn-ea"/>
                <a:hlinkClick r:id="rId21" action="ppaction://hlinksldjump"/>
              </a:rPr>
              <a:t>　ファイル名の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2" action="ppaction://hlinksldjump"/>
              </a:rPr>
              <a:t>4.4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　作業実行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3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3" action="ppaction://hlinksldjump"/>
              </a:rPr>
              <a:t>.5</a:t>
            </a:r>
            <a:r>
              <a:rPr lang="ja-JP" altLang="en-US" sz="1200" dirty="0" smtClean="0">
                <a:latin typeface="+mn-ea"/>
                <a:hlinkClick r:id="rId23" action="ppaction://hlinksldjump"/>
              </a:rPr>
              <a:t>　収集結果の確認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4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4" action="ppaction://hlinksldjump"/>
              </a:rPr>
              <a:t>.6</a:t>
            </a:r>
            <a:r>
              <a:rPr lang="ja-JP" altLang="en-US" sz="1200" dirty="0" smtClean="0">
                <a:latin typeface="+mn-ea"/>
                <a:hlinkClick r:id="rId24" action="ppaction://hlinksldjump"/>
              </a:rPr>
              <a:t>　比較定義の登録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5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5" action="ppaction://hlinksldjump"/>
              </a:rPr>
              <a:t>.7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　比較実行</a:t>
            </a:r>
            <a:endParaRPr lang="en-US" altLang="ja-JP" sz="12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1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収集状況を確認する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収集の成功</a:t>
            </a:r>
            <a:r>
              <a:rPr lang="en-US" altLang="ja-JP" dirty="0" smtClean="0"/>
              <a:t>/</a:t>
            </a:r>
            <a:r>
              <a:rPr lang="ja-JP" altLang="en-US" dirty="0" smtClean="0"/>
              <a:t>失敗を確認します。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作業管理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　＞　収集状況　＞　ステータス　に</a:t>
            </a:r>
            <a:r>
              <a:rPr lang="ja-JP" altLang="en-US" dirty="0" smtClean="0"/>
              <a:t>、以下のように表示される。</a:t>
            </a:r>
            <a:endParaRPr lang="en-US" altLang="ja-JP" dirty="0" smtClean="0"/>
          </a:p>
          <a:p>
            <a:pPr marL="630900" lvl="2" indent="-342900"/>
            <a:r>
              <a:rPr lang="ja-JP" altLang="en-US" sz="1600" dirty="0" smtClean="0"/>
              <a:t>収集済み</a:t>
            </a:r>
            <a:r>
              <a:rPr lang="en-US" altLang="ja-JP" sz="1600" dirty="0" smtClean="0"/>
              <a:t>		</a:t>
            </a:r>
            <a:r>
              <a:rPr lang="ja-JP" altLang="en-US" sz="1600" dirty="0" smtClean="0"/>
              <a:t>：収集成功</a:t>
            </a:r>
            <a:endParaRPr lang="en-US" altLang="ja-JP" sz="1600" dirty="0" smtClean="0"/>
          </a:p>
          <a:p>
            <a:pPr marL="630900" lvl="2" indent="-342900"/>
            <a:r>
              <a:rPr lang="ja-JP" altLang="en-US" sz="1600" dirty="0" smtClean="0"/>
              <a:t>収集済み</a:t>
            </a:r>
            <a:r>
              <a:rPr lang="ja-JP" altLang="en-US" sz="1600" dirty="0"/>
              <a:t>（通知あり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ja-JP" altLang="en-US" sz="1600" dirty="0"/>
              <a:t>登録</a:t>
            </a:r>
            <a:r>
              <a:rPr lang="en-US" altLang="ja-JP" sz="1600" dirty="0"/>
              <a:t>/</a:t>
            </a:r>
            <a:r>
              <a:rPr lang="ja-JP" altLang="en-US" sz="1600" dirty="0"/>
              <a:t>更新中に不備があった</a:t>
            </a:r>
            <a:r>
              <a:rPr lang="ja-JP" altLang="en-US" sz="1600" dirty="0" smtClean="0"/>
              <a:t>場合</a:t>
            </a:r>
            <a:endParaRPr lang="en-US" altLang="ja-JP" sz="1600" dirty="0" smtClean="0"/>
          </a:p>
          <a:p>
            <a:pPr marL="630900" lvl="2" indent="-342900"/>
            <a:r>
              <a:rPr lang="ja-JP" altLang="en-US" sz="1600" dirty="0"/>
              <a:t>対象外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</a:t>
            </a:r>
            <a:r>
              <a:rPr lang="ja-JP" altLang="en-US" sz="1600" dirty="0" smtClean="0"/>
              <a:t>失敗</a:t>
            </a:r>
            <a:endParaRPr lang="en-US" altLang="ja-JP" sz="1600" dirty="0" smtClean="0"/>
          </a:p>
          <a:p>
            <a:pPr marL="630900" lvl="2" indent="-342900"/>
            <a:r>
              <a:rPr lang="ja-JP" altLang="en-US" sz="1600" dirty="0" smtClean="0"/>
              <a:t>収集エラー</a:t>
            </a:r>
            <a:r>
              <a:rPr lang="en-US" altLang="ja-JP" sz="1600" dirty="0" smtClean="0"/>
              <a:t>		</a:t>
            </a:r>
            <a:r>
              <a:rPr lang="ja-JP" altLang="en-US" sz="1600" dirty="0" smtClean="0"/>
              <a:t>：登録したオペレーションかターゲットホストの情報に</a:t>
            </a:r>
            <a:r>
              <a:rPr lang="ja-JP" altLang="en-US" sz="1600" dirty="0"/>
              <a:t>不備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			</a:t>
            </a:r>
            <a:r>
              <a:rPr lang="ja-JP" altLang="en-US" sz="1600" dirty="0" smtClean="0"/>
              <a:t>　あった場合</a:t>
            </a:r>
            <a:endParaRPr lang="ja-JP" altLang="en-US" sz="16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r="58588"/>
          <a:stretch/>
        </p:blipFill>
        <p:spPr>
          <a:xfrm>
            <a:off x="505777" y="4535398"/>
            <a:ext cx="4377995" cy="140604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l="55843"/>
          <a:stretch/>
        </p:blipFill>
        <p:spPr>
          <a:xfrm>
            <a:off x="5284026" y="4532731"/>
            <a:ext cx="2534819" cy="141661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6" name="フリーフォーム 15"/>
          <p:cNvSpPr/>
          <p:nvPr/>
        </p:nvSpPr>
        <p:spPr>
          <a:xfrm>
            <a:off x="4944287" y="4532731"/>
            <a:ext cx="246893" cy="1416619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84026" y="4745902"/>
            <a:ext cx="857894" cy="1203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パラメータシートを確認する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値</a:t>
            </a:r>
            <a:r>
              <a:rPr lang="ja-JP" altLang="en-US" dirty="0" smtClean="0"/>
              <a:t>がパラメータシート</a:t>
            </a:r>
            <a:r>
              <a:rPr lang="ja-JP" altLang="en-US" dirty="0"/>
              <a:t>に登録されているか確認します。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 smtClean="0"/>
              <a:t>入力用（もしくは参照用） ＞ </a:t>
            </a:r>
            <a:r>
              <a:rPr lang="en-US" altLang="ja-JP" b="1" dirty="0"/>
              <a:t>Gathered Facts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一覧を表示し、作成した項目に値が入っているか確認する。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6607"/>
          <a:stretch/>
        </p:blipFill>
        <p:spPr>
          <a:xfrm>
            <a:off x="5867400" y="3923155"/>
            <a:ext cx="2779096" cy="69256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19751" y="4767897"/>
            <a:ext cx="6703094" cy="700940"/>
            <a:chOff x="755469" y="5498051"/>
            <a:chExt cx="7345021" cy="7680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r="40115" b="2576"/>
            <a:stretch/>
          </p:blipFill>
          <p:spPr>
            <a:xfrm>
              <a:off x="4734757" y="5498051"/>
              <a:ext cx="3365733" cy="73933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2"/>
            <a:srcRect l="43248" r="1"/>
            <a:stretch/>
          </p:blipFill>
          <p:spPr>
            <a:xfrm>
              <a:off x="755469" y="5507229"/>
              <a:ext cx="3982703" cy="758888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l="59316"/>
          <a:stretch/>
        </p:blipFill>
        <p:spPr>
          <a:xfrm>
            <a:off x="719751" y="5615276"/>
            <a:ext cx="2086722" cy="692564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505777" y="4003170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05777" y="4787811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777" y="5610017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8119754" y="3070194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559566" y="3923155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05777" y="3050518"/>
            <a:ext cx="7600475" cy="718220"/>
            <a:chOff x="505777" y="3050518"/>
            <a:chExt cx="7600475" cy="718220"/>
          </a:xfrm>
        </p:grpSpPr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70" y="3062459"/>
              <a:ext cx="7350782" cy="706279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777" y="3050518"/>
              <a:ext cx="1047608" cy="700673"/>
            </a:xfrm>
            <a:prstGeom prst="rect">
              <a:avLst/>
            </a:prstGeom>
          </p:spPr>
        </p:pic>
      </p:grpSp>
      <p:sp>
        <p:nvSpPr>
          <p:cNvPr id="53" name="フリーフォーム 52"/>
          <p:cNvSpPr/>
          <p:nvPr/>
        </p:nvSpPr>
        <p:spPr>
          <a:xfrm>
            <a:off x="7441856" y="4763098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3926317"/>
            <a:ext cx="5142784" cy="70384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5757823" y="3070195"/>
            <a:ext cx="2348429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3" y="5619534"/>
            <a:ext cx="4583513" cy="698813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719752" y="3919885"/>
            <a:ext cx="7926744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19752" y="4770026"/>
            <a:ext cx="6703093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0774" y="5611872"/>
            <a:ext cx="6689212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実習２</a:t>
            </a:r>
            <a:r>
              <a:rPr lang="en-US" altLang="ja-JP" dirty="0"/>
              <a:t>【</a:t>
            </a:r>
            <a:r>
              <a:rPr lang="ja-JP" altLang="en-US" dirty="0"/>
              <a:t>比較機能</a:t>
            </a:r>
            <a:r>
              <a:rPr lang="en-US" altLang="ja-JP" dirty="0"/>
              <a:t>】</a:t>
            </a:r>
            <a:r>
              <a:rPr lang="ja-JP" altLang="en-US" dirty="0"/>
              <a:t>実習１で収集した値と期待値を比較する</a:t>
            </a:r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実習２の</a:t>
            </a:r>
            <a:r>
              <a:rPr lang="ja-JP" altLang="en-US" b="1" dirty="0"/>
              <a:t>作業の流れ</a:t>
            </a:r>
            <a:endParaRPr lang="en-US" altLang="ja-JP" b="1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/>
              <a:t>に期待値</a:t>
            </a:r>
            <a:r>
              <a:rPr lang="ja-JP" altLang="en-US" dirty="0" smtClean="0"/>
              <a:t>を登録し、実習１で収集</a:t>
            </a:r>
            <a:r>
              <a:rPr lang="ja-JP" altLang="en-US" dirty="0"/>
              <a:t>した値と比較</a:t>
            </a:r>
            <a:r>
              <a:rPr lang="ja-JP" altLang="en-US" dirty="0" smtClean="0"/>
              <a:t>します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</a:t>
            </a:r>
            <a:r>
              <a:rPr lang="ja-JP" altLang="en-US" dirty="0"/>
              <a:t>２</a:t>
            </a:r>
            <a:r>
              <a:rPr lang="ja-JP" altLang="en-US" dirty="0" smtClean="0"/>
              <a:t>全体図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33" name="フローチャート: 磁気ディスク 32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円形吹き出し 75"/>
          <p:cNvSpPr>
            <a:spLocks noChangeAspect="1"/>
          </p:cNvSpPr>
          <p:nvPr/>
        </p:nvSpPr>
        <p:spPr bwMode="auto">
          <a:xfrm>
            <a:off x="3674204" y="2253531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419359" y="253101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2326"/>
              </p:ext>
            </p:extLst>
          </p:nvPr>
        </p:nvGraphicFramePr>
        <p:xfrm>
          <a:off x="2927745" y="5013220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パラメータシート（実習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Ⅰ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で収集した値）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419359" y="284633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419359" y="316166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2" name="円形吹き出し 81"/>
          <p:cNvSpPr>
            <a:spLocks noChangeAspect="1"/>
          </p:cNvSpPr>
          <p:nvPr/>
        </p:nvSpPr>
        <p:spPr bwMode="auto">
          <a:xfrm>
            <a:off x="6864685" y="2727011"/>
            <a:ext cx="621377" cy="621377"/>
          </a:xfrm>
          <a:prstGeom prst="wedgeEllipseCallout">
            <a:avLst>
              <a:gd name="adj1" fmla="val -79869"/>
              <a:gd name="adj2" fmla="val -1185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参考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円形吹き出し 25"/>
          <p:cNvSpPr>
            <a:spLocks noChangeAspect="1"/>
          </p:cNvSpPr>
          <p:nvPr/>
        </p:nvSpPr>
        <p:spPr bwMode="auto">
          <a:xfrm>
            <a:off x="6729677" y="201132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6651676" y="346012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3391"/>
              </p:ext>
            </p:extLst>
          </p:nvPr>
        </p:nvGraphicFramePr>
        <p:xfrm>
          <a:off x="2927745" y="3816055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パラメータシート（期待値）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2927745" y="4564269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2357940" y="3284980"/>
            <a:ext cx="621377" cy="621377"/>
          </a:xfrm>
          <a:prstGeom prst="wedgeEllipseCallout">
            <a:avLst>
              <a:gd name="adj1" fmla="val 57949"/>
              <a:gd name="adj2" fmla="val 4525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円形吹き出し 23"/>
          <p:cNvSpPr>
            <a:spLocks noChangeAspect="1"/>
          </p:cNvSpPr>
          <p:nvPr/>
        </p:nvSpPr>
        <p:spPr bwMode="auto">
          <a:xfrm>
            <a:off x="2120073" y="4185087"/>
            <a:ext cx="621377" cy="621377"/>
          </a:xfrm>
          <a:prstGeom prst="wedgeEllipseCallout">
            <a:avLst>
              <a:gd name="adj1" fmla="val 82475"/>
              <a:gd name="adj2" fmla="val 1305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5" name="カギ線コネクタ 14"/>
          <p:cNvCxnSpPr>
            <a:stCxn id="26" idx="6"/>
          </p:cNvCxnSpPr>
          <p:nvPr/>
        </p:nvCxnSpPr>
        <p:spPr bwMode="auto">
          <a:xfrm flipH="1">
            <a:off x="6523708" y="2322014"/>
            <a:ext cx="827346" cy="2883439"/>
          </a:xfrm>
          <a:prstGeom prst="bentConnector4">
            <a:avLst>
              <a:gd name="adj1" fmla="val -62330"/>
              <a:gd name="adj2" fmla="val 10000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49" name="カギ線コネクタ 48"/>
          <p:cNvCxnSpPr>
            <a:stCxn id="82" idx="6"/>
            <a:endCxn id="38" idx="3"/>
          </p:cNvCxnSpPr>
          <p:nvPr/>
        </p:nvCxnSpPr>
        <p:spPr bwMode="auto">
          <a:xfrm flipH="1">
            <a:off x="6140952" y="3037700"/>
            <a:ext cx="1345110" cy="1254187"/>
          </a:xfrm>
          <a:prstGeom prst="bentConnector3">
            <a:avLst>
              <a:gd name="adj1" fmla="val -1699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2" name="正方形/長方形 61"/>
          <p:cNvSpPr/>
          <p:nvPr/>
        </p:nvSpPr>
        <p:spPr>
          <a:xfrm>
            <a:off x="2927745" y="5767364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 bwMode="auto">
          <a:xfrm rot="2645784">
            <a:off x="5717063" y="4768785"/>
            <a:ext cx="879890" cy="954237"/>
          </a:xfrm>
          <a:custGeom>
            <a:avLst/>
            <a:gdLst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2" fmla="*/ 936130 w 1872260"/>
              <a:gd name="connsiteY2" fmla="*/ 986083 h 1972165"/>
              <a:gd name="connsiteX3" fmla="*/ 936130 w 1872260"/>
              <a:gd name="connsiteY3" fmla="*/ 0 h 1972165"/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2" fmla="*/ 0 w 936130"/>
              <a:gd name="connsiteY2" fmla="*/ 1013573 h 1013573"/>
              <a:gd name="connsiteX3" fmla="*/ 0 w 936130"/>
              <a:gd name="connsiteY3" fmla="*/ 27490 h 1013573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0" fmla="*/ 0 w 943396"/>
              <a:gd name="connsiteY0" fmla="*/ 27490 h 1013573"/>
              <a:gd name="connsiteX1" fmla="*/ 936130 w 943396"/>
              <a:gd name="connsiteY1" fmla="*/ 1013573 h 1013573"/>
              <a:gd name="connsiteX2" fmla="*/ 0 w 943396"/>
              <a:gd name="connsiteY2" fmla="*/ 1013573 h 1013573"/>
              <a:gd name="connsiteX3" fmla="*/ 0 w 943396"/>
              <a:gd name="connsiteY3" fmla="*/ 27490 h 1013573"/>
              <a:gd name="connsiteX0" fmla="*/ 0 w 943396"/>
              <a:gd name="connsiteY0" fmla="*/ 27490 h 1013573"/>
              <a:gd name="connsiteX1" fmla="*/ 943396 w 943396"/>
              <a:gd name="connsiteY1" fmla="*/ 980008 h 1013573"/>
              <a:gd name="connsiteX0" fmla="*/ 0 w 959831"/>
              <a:gd name="connsiteY0" fmla="*/ 27490 h 1013573"/>
              <a:gd name="connsiteX1" fmla="*/ 936130 w 959831"/>
              <a:gd name="connsiteY1" fmla="*/ 1013573 h 1013573"/>
              <a:gd name="connsiteX2" fmla="*/ 0 w 959831"/>
              <a:gd name="connsiteY2" fmla="*/ 1013573 h 1013573"/>
              <a:gd name="connsiteX3" fmla="*/ 0 w 959831"/>
              <a:gd name="connsiteY3" fmla="*/ 27490 h 1013573"/>
              <a:gd name="connsiteX0" fmla="*/ 0 w 959831"/>
              <a:gd name="connsiteY0" fmla="*/ 27490 h 1013573"/>
              <a:gd name="connsiteX1" fmla="*/ 943396 w 959831"/>
              <a:gd name="connsiteY1" fmla="*/ 980008 h 1013573"/>
              <a:gd name="connsiteX0" fmla="*/ 0 w 955406"/>
              <a:gd name="connsiteY0" fmla="*/ 27490 h 1013573"/>
              <a:gd name="connsiteX1" fmla="*/ 936130 w 955406"/>
              <a:gd name="connsiteY1" fmla="*/ 1013573 h 1013573"/>
              <a:gd name="connsiteX2" fmla="*/ 0 w 955406"/>
              <a:gd name="connsiteY2" fmla="*/ 1013573 h 1013573"/>
              <a:gd name="connsiteX3" fmla="*/ 0 w 955406"/>
              <a:gd name="connsiteY3" fmla="*/ 27490 h 1013573"/>
              <a:gd name="connsiteX0" fmla="*/ 0 w 955406"/>
              <a:gd name="connsiteY0" fmla="*/ 27490 h 1013573"/>
              <a:gd name="connsiteX1" fmla="*/ 943396 w 955406"/>
              <a:gd name="connsiteY1" fmla="*/ 980008 h 101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406" h="1013573" stroke="0" extrusionOk="0">
                <a:moveTo>
                  <a:pt x="0" y="27490"/>
                </a:moveTo>
                <a:cubicBezTo>
                  <a:pt x="755367" y="-137152"/>
                  <a:pt x="936130" y="468974"/>
                  <a:pt x="936130" y="1013573"/>
                </a:cubicBezTo>
                <a:lnTo>
                  <a:pt x="0" y="1013573"/>
                </a:lnTo>
                <a:lnTo>
                  <a:pt x="0" y="27490"/>
                </a:lnTo>
                <a:close/>
              </a:path>
              <a:path w="955406" h="1013573" fill="none">
                <a:moveTo>
                  <a:pt x="0" y="27490"/>
                </a:moveTo>
                <a:cubicBezTo>
                  <a:pt x="517010" y="27490"/>
                  <a:pt x="1041925" y="167522"/>
                  <a:pt x="943396" y="980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6075" y="4291887"/>
            <a:ext cx="126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lang="en-US" altLang="ja-JP" sz="1600" b="1" dirty="0" smtClean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項目を定義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46075" y="5207632"/>
            <a:ext cx="161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kumimoji="1" lang="en-US" altLang="ja-JP" sz="1600" b="1" dirty="0" smtClean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kumimoji="1"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メニューを定義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</a:t>
            </a:r>
            <a:r>
              <a:rPr lang="ja-JP" altLang="en-US" b="1" dirty="0"/>
              <a:t>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比較用のオペレーションを登録します。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6269"/>
              </p:ext>
            </p:extLst>
          </p:nvPr>
        </p:nvGraphicFramePr>
        <p:xfrm>
          <a:off x="564317" y="4843452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2021/10/01 09:25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429000"/>
            <a:ext cx="5658640" cy="124794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正方形/長方形 33"/>
          <p:cNvSpPr/>
          <p:nvPr/>
        </p:nvSpPr>
        <p:spPr>
          <a:xfrm>
            <a:off x="1979640" y="3429000"/>
            <a:ext cx="129618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275820" y="3429000"/>
            <a:ext cx="136819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1252" t="12268" b="3719"/>
          <a:stretch/>
        </p:blipFill>
        <p:spPr>
          <a:xfrm>
            <a:off x="2544446" y="4369764"/>
            <a:ext cx="4054133" cy="21587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期待値用パラメータシート</a:t>
            </a:r>
            <a:r>
              <a:rPr lang="ja-JP" altLang="en-US" dirty="0"/>
              <a:t>の</a:t>
            </a:r>
            <a:r>
              <a:rPr lang="ja-JP" altLang="en-US" dirty="0" smtClean="0"/>
              <a:t>作成（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期待値登録用のパラメータシート</a:t>
            </a:r>
            <a:r>
              <a:rPr lang="ja-JP" altLang="en-US" b="1" dirty="0"/>
              <a:t>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実習１で作成した［</a:t>
            </a:r>
            <a:r>
              <a:rPr lang="en-US" altLang="ja-JP" dirty="0"/>
              <a:t>Gathered </a:t>
            </a:r>
            <a:r>
              <a:rPr lang="en-US" altLang="ja-JP" dirty="0" smtClean="0"/>
              <a:t>Facts</a:t>
            </a:r>
            <a:r>
              <a:rPr lang="ja-JP" altLang="en-US" dirty="0" smtClean="0"/>
              <a:t>］メニューを複製</a:t>
            </a:r>
            <a:r>
              <a:rPr lang="ja-JP" altLang="en-US" dirty="0"/>
              <a:t>し、「メニュー名」「表示順序」</a:t>
            </a:r>
            <a:r>
              <a:rPr lang="ja-JP" altLang="en-US" dirty="0" smtClean="0"/>
              <a:t>だけ変更します。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メニュー作成 ＞メニュー</a:t>
            </a:r>
            <a:r>
              <a:rPr lang="ja-JP" altLang="en-US" b="1" dirty="0" smtClean="0"/>
              <a:t>定義一覧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「フィルタ」を押下して「一覧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更新」に［</a:t>
            </a:r>
            <a:r>
              <a:rPr lang="en-US" altLang="ja-JP" dirty="0"/>
              <a:t>Gathered Facts</a:t>
            </a:r>
            <a:r>
              <a:rPr lang="ja-JP" altLang="en-US" dirty="0" smtClean="0"/>
              <a:t>］メニューを表示したら、「メニュー定義・作成」ボタンを押下する。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メニュー定義の閲覧画面が表示されたら、［流用新規］</a:t>
            </a:r>
            <a:r>
              <a:rPr lang="ja-JP" altLang="en-US" dirty="0"/>
              <a:t>ボタンを押下する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「メニュー名」「表示順序」</a:t>
            </a:r>
            <a:r>
              <a:rPr lang="ja-JP" altLang="en-US" dirty="0" smtClean="0"/>
              <a:t>だけ空の状態で複製されるので、下表</a:t>
            </a:r>
            <a:r>
              <a:rPr lang="ja-JP" altLang="en-US" dirty="0"/>
              <a:t>のよう</a:t>
            </a:r>
            <a:r>
              <a:rPr lang="ja-JP" altLang="en-US" dirty="0" smtClean="0"/>
              <a:t>に入力する。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70996" y="5771693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427128" y="6127495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2370931" y="4008835"/>
            <a:ext cx="4991264" cy="523220"/>
            <a:chOff x="564316" y="4230115"/>
            <a:chExt cx="4991264" cy="52322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6" y="4230115"/>
              <a:ext cx="4401164" cy="266737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41715" y="4230115"/>
              <a:ext cx="413865" cy="52322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①</a:t>
              </a:r>
              <a:endParaRPr kumimoji="1" lang="ja-JP" altLang="en-US" sz="28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11" name="直線コネクタ 10"/>
            <p:cNvCxnSpPr>
              <a:stCxn id="10" idx="1"/>
              <a:endCxn id="17" idx="3"/>
            </p:cNvCxnSpPr>
            <p:nvPr/>
          </p:nvCxnSpPr>
          <p:spPr>
            <a:xfrm flipH="1" flipV="1">
              <a:off x="4965480" y="4366979"/>
              <a:ext cx="176235" cy="1247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3707880" y="4230115"/>
              <a:ext cx="1257600" cy="2737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3203810" y="6381410"/>
            <a:ext cx="278003" cy="144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1517" t="8532"/>
          <a:stretch/>
        </p:blipFill>
        <p:spPr>
          <a:xfrm>
            <a:off x="539440" y="792188"/>
            <a:ext cx="6983925" cy="40609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92100" y="1412720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lang="en-US" altLang="ja-JP" sz="2800" b="1" dirty="0" smtClean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>
            <a:endCxn id="24" idx="3"/>
          </p:cNvCxnSpPr>
          <p:nvPr/>
        </p:nvCxnSpPr>
        <p:spPr>
          <a:xfrm flipH="1">
            <a:off x="5705965" y="1509344"/>
            <a:ext cx="324162" cy="164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 flipV="1">
            <a:off x="5712410" y="1666444"/>
            <a:ext cx="349453" cy="86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041386" y="3764008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1051079" y="4225366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50190"/>
              </p:ext>
            </p:extLst>
          </p:nvPr>
        </p:nvGraphicFramePr>
        <p:xfrm>
          <a:off x="539440" y="5036852"/>
          <a:ext cx="383050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角丸四角形吹き出し 18"/>
          <p:cNvSpPr/>
          <p:nvPr/>
        </p:nvSpPr>
        <p:spPr bwMode="auto">
          <a:xfrm flipH="1">
            <a:off x="4644009" y="4957292"/>
            <a:ext cx="2493377" cy="801985"/>
          </a:xfrm>
          <a:prstGeom prst="wedgeRoundRectCallout">
            <a:avLst>
              <a:gd name="adj1" fmla="val 70160"/>
              <a:gd name="adj2" fmla="val 167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715787" y="5095511"/>
            <a:ext cx="208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メニューの表示順は任意です。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440" y="4464206"/>
            <a:ext cx="511639" cy="208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61863" y="1436446"/>
            <a:ext cx="1331932" cy="151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68308" y="1691797"/>
            <a:ext cx="1325487" cy="152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9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2" name="ストライプ矢印 21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16" y="5110971"/>
            <a:ext cx="3325811" cy="935149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5058884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8" y="4084798"/>
            <a:ext cx="3342019" cy="919616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68" y="2955003"/>
            <a:ext cx="3020380" cy="1014336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8038678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93174" y="3186735"/>
            <a:ext cx="2767374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26315" y="5368657"/>
            <a:ext cx="3325811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40" name="角丸四角形吹き出し 39"/>
          <p:cNvSpPr/>
          <p:nvPr/>
        </p:nvSpPr>
        <p:spPr bwMode="auto">
          <a:xfrm flipH="1">
            <a:off x="4746707" y="1787681"/>
            <a:ext cx="3453485" cy="1132703"/>
          </a:xfrm>
          <a:prstGeom prst="wedgeRoundRectCallout">
            <a:avLst>
              <a:gd name="adj1" fmla="val 23381"/>
              <a:gd name="adj2" fmla="val 7352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799713" y="20022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</a:t>
            </a:r>
            <a:r>
              <a:rPr lang="ja-JP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Gathered </a:t>
            </a:r>
            <a:r>
              <a:rPr lang="en-US" altLang="ja-JP" sz="1600" dirty="0">
                <a:solidFill>
                  <a:srgbClr val="FF0000"/>
                </a:solidFill>
              </a:rPr>
              <a:t>Facts</a:t>
            </a:r>
            <a:r>
              <a:rPr lang="ja-JP" altLang="en-US" sz="1600" dirty="0">
                <a:solidFill>
                  <a:srgbClr val="FF0000"/>
                </a:solidFill>
              </a:rPr>
              <a:t>］メニューと同じ項目が確認できる。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4757434" y="4308796"/>
            <a:ext cx="331645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7181321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549837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752475" y="2036274"/>
            <a:ext cx="3230673" cy="2834502"/>
            <a:chOff x="9753607" y="1693670"/>
            <a:chExt cx="2682918" cy="235391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 rotWithShape="1">
            <a:blip r:embed="rId5"/>
            <a:srcRect r="37105" b="27392"/>
            <a:stretch/>
          </p:blipFill>
          <p:spPr>
            <a:xfrm>
              <a:off x="9753607" y="1693670"/>
              <a:ext cx="2682918" cy="2353917"/>
            </a:xfrm>
            <a:prstGeom prst="rect">
              <a:avLst/>
            </a:prstGeom>
          </p:spPr>
        </p:pic>
        <p:sp>
          <p:nvSpPr>
            <p:cNvPr id="48" name="正方形/長方形 47"/>
            <p:cNvSpPr/>
            <p:nvPr/>
          </p:nvSpPr>
          <p:spPr>
            <a:xfrm>
              <a:off x="10886243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9756720" y="3008254"/>
              <a:ext cx="978027" cy="2333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377906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872252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吹き出し 37"/>
          <p:cNvSpPr/>
          <p:nvPr/>
        </p:nvSpPr>
        <p:spPr bwMode="auto">
          <a:xfrm flipH="1">
            <a:off x="755470" y="5004414"/>
            <a:ext cx="3024420" cy="931114"/>
          </a:xfrm>
          <a:prstGeom prst="wedgeRoundRectCallout">
            <a:avLst>
              <a:gd name="adj1" fmla="val 30184"/>
              <a:gd name="adj2" fmla="val -16278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8193" y="5214899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 OS</a:t>
            </a:r>
            <a:r>
              <a:rPr lang="ja-JP" altLang="en-US" sz="1600" dirty="0">
                <a:solidFill>
                  <a:srgbClr val="FF0000"/>
                </a:solidFill>
              </a:rPr>
              <a:t>情報］メニューが作成</a:t>
            </a:r>
            <a:r>
              <a:rPr lang="ja-JP" altLang="en-US" sz="1600" dirty="0" smtClean="0">
                <a:solidFill>
                  <a:srgbClr val="FF0000"/>
                </a:solidFill>
              </a:rPr>
              <a:t>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ja-JP" altLang="en-US" dirty="0" smtClean="0"/>
              <a:t>期待値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期待値を登録する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</a:t>
            </a:r>
            <a:r>
              <a:rPr lang="ja-JP" altLang="en-US" dirty="0" smtClean="0"/>
              <a:t>した［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情報］メニューに期待値を登録します。実習１で収集した値と差分を出しておきたいので、「</a:t>
            </a:r>
            <a:r>
              <a:rPr lang="en-US" altLang="ja-JP" dirty="0" smtClean="0"/>
              <a:t>ansible_default_ipv4</a:t>
            </a:r>
            <a:r>
              <a:rPr lang="en-US" altLang="ja-JP" dirty="0"/>
              <a:t>__</a:t>
            </a:r>
            <a:r>
              <a:rPr lang="en-US" altLang="ja-JP" dirty="0" smtClean="0"/>
              <a:t>address</a:t>
            </a:r>
            <a:r>
              <a:rPr lang="ja-JP" altLang="en-US" dirty="0" smtClean="0"/>
              <a:t>」だけ異なる値</a:t>
            </a:r>
            <a:r>
              <a:rPr lang="ja-JP" altLang="en-US" dirty="0"/>
              <a:t>を入力しておきます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入力用 </a:t>
            </a:r>
            <a:r>
              <a:rPr lang="ja-JP" altLang="en-US" b="1" dirty="0"/>
              <a:t>＞ </a:t>
            </a:r>
            <a:r>
              <a:rPr lang="en-US" altLang="ja-JP" b="1" dirty="0"/>
              <a:t>OS</a:t>
            </a:r>
            <a:r>
              <a:rPr lang="ja-JP" altLang="en-US" b="1" dirty="0"/>
              <a:t>情報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 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各項目</a:t>
            </a:r>
            <a:r>
              <a:rPr lang="ja-JP" altLang="en-US" dirty="0"/>
              <a:t>で下表のように選択または入力し、［登録］ボタンを押下する。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635488"/>
            <a:ext cx="6175710" cy="76508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フリーフォーム 7"/>
          <p:cNvSpPr/>
          <p:nvPr/>
        </p:nvSpPr>
        <p:spPr>
          <a:xfrm>
            <a:off x="6750678" y="3540388"/>
            <a:ext cx="134368" cy="86018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3" y="3635488"/>
            <a:ext cx="1217677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7630" y="3635488"/>
            <a:ext cx="2101401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09031" y="3635488"/>
            <a:ext cx="2706120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76320" y="4132343"/>
            <a:ext cx="810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002060"/>
                </a:solidFill>
              </a:rPr>
              <a:t>以降省略</a:t>
            </a:r>
            <a:endParaRPr lang="ja-JP" alt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45024"/>
              </p:ext>
            </p:extLst>
          </p:nvPr>
        </p:nvGraphicFramePr>
        <p:xfrm>
          <a:off x="539440" y="4563855"/>
          <a:ext cx="6336880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4362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2460198">
                  <a:extLst>
                    <a:ext uri="{9D8B030D-6E8A-4147-A177-3AD203B41FA5}">
                      <a16:colId xmlns:a16="http://schemas.microsoft.com/office/drawing/2014/main" val="376730603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56349052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ansible_default_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ipv4__address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その他の項目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実習１で収集した値と異なる値を入力してください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実習１で収集した値を入力してください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</a:t>
            </a:r>
            <a:r>
              <a:rPr lang="ja-JP" altLang="en-US" dirty="0" smtClean="0"/>
              <a:t>比較</a:t>
            </a:r>
            <a:r>
              <a:rPr lang="ja-JP" altLang="en-US" dirty="0"/>
              <a:t>定義の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期待値として登録した値と、実習１で収集した値を比較します。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比較 </a:t>
            </a:r>
            <a:r>
              <a:rPr lang="ja-JP" altLang="en-US" b="1" dirty="0"/>
              <a:t>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各項目で下表のように選択または入力し、［登録］ボタンを押下する。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10054"/>
              </p:ext>
            </p:extLst>
          </p:nvPr>
        </p:nvGraphicFramePr>
        <p:xfrm>
          <a:off x="539440" y="4341824"/>
          <a:ext cx="7584702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8434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57137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情報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:8:OS</a:t>
                      </a:r>
                      <a:r>
                        <a:rPr kumimoji="1" lang="zh-TW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 bwMode="auto">
          <a:xfrm flipH="1">
            <a:off x="3634874" y="5339039"/>
            <a:ext cx="4294620" cy="1042299"/>
          </a:xfrm>
          <a:prstGeom prst="wedgeRoundRectCallout">
            <a:avLst>
              <a:gd name="adj1" fmla="val -37484"/>
              <a:gd name="adj2" fmla="val -692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79890" y="5475430"/>
            <a:ext cx="4149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対象メニューの項目すべてを比較するので「●」を選択する。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項目を限定する場合は</a:t>
            </a:r>
            <a:r>
              <a:rPr lang="en-US" altLang="ja-JP" sz="1200" dirty="0" smtClean="0">
                <a:solidFill>
                  <a:srgbClr val="FF0000"/>
                </a:solidFill>
                <a:hlinkClick r:id="rId2" action="ppaction://hlinksldjump"/>
              </a:rPr>
              <a:t>『</a:t>
            </a:r>
            <a:r>
              <a:rPr lang="en-US" altLang="zh-TW" sz="1200" dirty="0">
                <a:solidFill>
                  <a:srgbClr val="FF0000"/>
                </a:solidFill>
                <a:hlinkClick r:id="rId2" action="ppaction://hlinksldjump"/>
              </a:rPr>
              <a:t>【</a:t>
            </a:r>
            <a:r>
              <a:rPr lang="zh-TW" altLang="en-US" sz="1200" dirty="0">
                <a:solidFill>
                  <a:srgbClr val="FF0000"/>
                </a:solidFill>
                <a:hlinkClick r:id="rId2" action="ppaction://hlinksldjump"/>
              </a:rPr>
              <a:t>参考</a:t>
            </a:r>
            <a:r>
              <a:rPr lang="en-US" altLang="zh-TW" sz="1200" dirty="0">
                <a:solidFill>
                  <a:srgbClr val="FF0000"/>
                </a:solidFill>
                <a:hlinkClick r:id="rId2" action="ppaction://hlinksldjump"/>
              </a:rPr>
              <a:t>】 </a:t>
            </a:r>
            <a:r>
              <a:rPr lang="zh-TW" altLang="en-US" sz="1200" dirty="0">
                <a:solidFill>
                  <a:srgbClr val="FF0000"/>
                </a:solidFill>
                <a:hlinkClick r:id="rId2" action="ppaction://hlinksldjump"/>
              </a:rPr>
              <a:t>比較定義詳細</a:t>
            </a:r>
            <a:r>
              <a:rPr lang="en-US" altLang="ja-JP" sz="1200" dirty="0" smtClean="0">
                <a:solidFill>
                  <a:srgbClr val="FF0000"/>
                </a:solidFill>
                <a:hlinkClick r:id="rId2" action="ppaction://hlinksldjump"/>
              </a:rPr>
              <a:t>』</a:t>
            </a:r>
            <a:r>
              <a:rPr lang="ja-JP" altLang="en-US" sz="1200" dirty="0" smtClean="0">
                <a:solidFill>
                  <a:srgbClr val="FF0000"/>
                </a:solidFill>
              </a:rPr>
              <a:t>参照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6" y="3339199"/>
            <a:ext cx="7924914" cy="85853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744885" y="3339198"/>
            <a:ext cx="80330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49181" y="3339198"/>
            <a:ext cx="2946166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5348" y="3339198"/>
            <a:ext cx="2974381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469730" y="3339198"/>
            <a:ext cx="99081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</a:t>
            </a:r>
            <a:r>
              <a:rPr lang="ja-JP" altLang="en-US" dirty="0" smtClean="0"/>
              <a:t>比較実行（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定義した比較を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実習１で収集した値と期待値を比較します。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比較実行　で、下表</a:t>
            </a:r>
            <a:r>
              <a:rPr lang="ja-JP" altLang="en-US" dirty="0"/>
              <a:t>のように選択または入力し、</a:t>
            </a:r>
            <a:r>
              <a:rPr lang="ja-JP" altLang="en-US" dirty="0" smtClean="0"/>
              <a:t>［</a:t>
            </a:r>
            <a:r>
              <a:rPr lang="ja-JP" altLang="en-US" dirty="0"/>
              <a:t>比較</a:t>
            </a:r>
            <a:r>
              <a:rPr lang="ja-JP" altLang="en-US" dirty="0" smtClean="0"/>
              <a:t>］</a:t>
            </a:r>
            <a:r>
              <a:rPr lang="ja-JP" altLang="en-US" dirty="0"/>
              <a:t>ボタンを押下する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</a:t>
            </a:r>
            <a:r>
              <a:rPr lang="ja-JP" altLang="en-US" dirty="0"/>
              <a:t>結果</a:t>
            </a:r>
            <a:r>
              <a:rPr lang="ja-JP" altLang="en-US" dirty="0" smtClean="0"/>
              <a:t>が表示される。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243946"/>
            <a:ext cx="7575177" cy="17176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45180" y="3925656"/>
            <a:ext cx="291868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5180" y="4623485"/>
            <a:ext cx="169451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50572"/>
              </p:ext>
            </p:extLst>
          </p:nvPr>
        </p:nvGraphicFramePr>
        <p:xfrm>
          <a:off x="539440" y="5135470"/>
          <a:ext cx="4487736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036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情報</a:t>
                      </a:r>
                      <a:r>
                        <a:rPr kumimoji="1" lang="en-US" altLang="ja-JP" sz="1200" dirty="0" smtClean="0"/>
                        <a:t>-Gathered Facts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全件出力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45180" y="4177656"/>
            <a:ext cx="212657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5286401" y="5272744"/>
            <a:ext cx="3297623" cy="1008177"/>
          </a:xfrm>
          <a:prstGeom prst="wedgeRoundRectCallout">
            <a:avLst>
              <a:gd name="adj1" fmla="val 58545"/>
              <a:gd name="adj2" fmla="val -1821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32913" y="5401632"/>
            <a:ext cx="3278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「比較結果」に差分のあるレコードのみを出力する場合は「差分のみ」を選択する。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</a:t>
            </a:r>
            <a:r>
              <a:rPr lang="ja-JP" altLang="en-US" dirty="0" smtClean="0"/>
              <a:t>比較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16" name="ストライプ矢印 15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9" y="2461815"/>
            <a:ext cx="7624800" cy="1204955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6012200" y="2779912"/>
            <a:ext cx="2370828" cy="43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3995920" y="3753983"/>
            <a:ext cx="3429505" cy="722994"/>
          </a:xfrm>
          <a:prstGeom prst="wedgeRoundRectCallout">
            <a:avLst>
              <a:gd name="adj1" fmla="val -21998"/>
              <a:gd name="adj2" fmla="val -1245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097422" y="3875284"/>
            <a:ext cx="322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差分</a:t>
            </a:r>
            <a:r>
              <a:rPr lang="ja-JP" altLang="en-US" sz="1600" dirty="0" smtClean="0">
                <a:solidFill>
                  <a:srgbClr val="FF0000"/>
                </a:solidFill>
              </a:rPr>
              <a:t>のある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の値だけ赤色で出力</a:t>
            </a:r>
            <a:r>
              <a:rPr lang="ja-JP" altLang="en-US" sz="1600" dirty="0" smtClean="0">
                <a:solidFill>
                  <a:srgbClr val="FF0000"/>
                </a:solidFill>
              </a:rPr>
              <a:t>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87530" y="2780910"/>
            <a:ext cx="3240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 bwMode="auto">
          <a:xfrm flipH="1">
            <a:off x="1547579" y="1769005"/>
            <a:ext cx="4104570" cy="504000"/>
          </a:xfrm>
          <a:prstGeom prst="wedgeRoundRectCallout">
            <a:avLst>
              <a:gd name="adj1" fmla="val 51082"/>
              <a:gd name="adj2" fmla="val 15191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49084" y="1890306"/>
            <a:ext cx="4176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差分があれば「差分あり」と表示される。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 </a:t>
            </a:r>
            <a:r>
              <a:rPr lang="ja-JP" altLang="en-US" dirty="0" smtClean="0"/>
              <a:t>比較定義詳細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パラメータシートの項目を限定して比較する</a:t>
            </a:r>
            <a:endParaRPr lang="en-US" altLang="ja-JP" b="1" dirty="0"/>
          </a:p>
          <a:p>
            <a:pPr lvl="1"/>
            <a:r>
              <a:rPr lang="ja-JP" altLang="en-US" dirty="0" smtClean="0"/>
              <a:t>項目を限定して比較する場合、［比較定義詳細］メニューを利用します。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46" name="フローチャート: 磁気ディスク 45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19359" y="253101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2" name="正方形/長方形 51"/>
          <p:cNvSpPr/>
          <p:nvPr/>
        </p:nvSpPr>
        <p:spPr>
          <a:xfrm>
            <a:off x="5419359" y="284633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419359" y="316166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18822"/>
              </p:ext>
            </p:extLst>
          </p:nvPr>
        </p:nvGraphicFramePr>
        <p:xfrm>
          <a:off x="2927745" y="5013220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パラメータシート（実習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Ⅰ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で収集した値）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91723"/>
              </p:ext>
            </p:extLst>
          </p:nvPr>
        </p:nvGraphicFramePr>
        <p:xfrm>
          <a:off x="2927745" y="3816055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パラメータシート（期待値）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カギ線コネクタ 63"/>
          <p:cNvCxnSpPr>
            <a:stCxn id="52" idx="3"/>
            <a:endCxn id="57" idx="3"/>
          </p:cNvCxnSpPr>
          <p:nvPr/>
        </p:nvCxnSpPr>
        <p:spPr bwMode="auto">
          <a:xfrm flipH="1">
            <a:off x="6140952" y="2987041"/>
            <a:ext cx="567207" cy="1304846"/>
          </a:xfrm>
          <a:prstGeom prst="bentConnector3">
            <a:avLst>
              <a:gd name="adj1" fmla="val -45926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7" name="テキスト ボックス 66"/>
          <p:cNvSpPr txBox="1"/>
          <p:nvPr/>
        </p:nvSpPr>
        <p:spPr>
          <a:xfrm>
            <a:off x="6646075" y="4291887"/>
            <a:ext cx="12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lang="en-US" altLang="ja-JP" sz="1600" b="1" dirty="0" smtClean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項目を定義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 smtClean="0"/>
              <a:t>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）比較定義の登録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比較</a:t>
            </a:r>
            <a:r>
              <a:rPr lang="ja-JP" altLang="en-US" dirty="0" smtClean="0"/>
              <a:t>するメニューを選択します。項目を限定して比較するので「全件一致」は</a:t>
            </a:r>
            <a:r>
              <a:rPr lang="en-US" altLang="ja-JP" dirty="0" smtClean="0"/>
              <a:t>OFF</a:t>
            </a:r>
            <a:r>
              <a:rPr lang="ja-JP" altLang="en-US" dirty="0" smtClean="0"/>
              <a:t>にします。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34061"/>
              </p:ext>
            </p:extLst>
          </p:nvPr>
        </p:nvGraphicFramePr>
        <p:xfrm>
          <a:off x="539440" y="4653170"/>
          <a:ext cx="6991541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:8:OS</a:t>
                      </a:r>
                      <a:r>
                        <a:rPr kumimoji="1" lang="zh-TW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b="22013"/>
          <a:stretch/>
        </p:blipFill>
        <p:spPr>
          <a:xfrm>
            <a:off x="539440" y="3414365"/>
            <a:ext cx="6751028" cy="109478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883027" y="3444663"/>
            <a:ext cx="736564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591" y="3444663"/>
            <a:ext cx="2401486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21078" y="3444663"/>
            <a:ext cx="2423182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6012200" y="5655245"/>
            <a:ext cx="2448340" cy="538301"/>
          </a:xfrm>
          <a:prstGeom prst="wedgeRoundRectCallout">
            <a:avLst>
              <a:gd name="adj1" fmla="val 4621"/>
              <a:gd name="adj2" fmla="val -8900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57216" y="5791636"/>
            <a:ext cx="2519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「●」は選択しない。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 smtClean="0"/>
              <a:t>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ja-JP" altLang="en-US" dirty="0" smtClean="0"/>
              <a:t>比較</a:t>
            </a:r>
            <a:r>
              <a:rPr lang="ja-JP" altLang="en-US" dirty="0"/>
              <a:t>定義</a:t>
            </a:r>
            <a:r>
              <a:rPr lang="ja-JP" altLang="en-US" dirty="0" smtClean="0"/>
              <a:t>詳細の登録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比較対象となる項目を選択する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選択したメニューの中から、比較する項目を選択します。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</a:t>
            </a:r>
            <a:r>
              <a:rPr lang="ja-JP" altLang="en-US" b="1" dirty="0" smtClean="0"/>
              <a:t>定義詳細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28497"/>
              </p:ext>
            </p:extLst>
          </p:nvPr>
        </p:nvGraphicFramePr>
        <p:xfrm>
          <a:off x="539440" y="5190020"/>
          <a:ext cx="8135462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9899095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表示項目名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対象カラム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対象カラム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 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en-US" altLang="ja-JP" sz="1200" dirty="0" smtClean="0"/>
                        <a:t>[ Gathered Facts-OS</a:t>
                      </a:r>
                      <a:r>
                        <a:rPr kumimoji="1" lang="ja-JP" altLang="en-US" sz="1200" dirty="0" smtClean="0"/>
                        <a:t>情報 </a:t>
                      </a:r>
                      <a:r>
                        <a:rPr kumimoji="1" lang="en-US" altLang="ja-JP" sz="1200" dirty="0" smtClean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Gathered Facts:</a:t>
                      </a:r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</a:t>
                      </a:r>
                    </a:p>
                    <a:p>
                      <a:pPr algn="l"/>
                      <a:r>
                        <a:rPr kumimoji="1" lang="en-US" altLang="zh-TW" sz="1200" dirty="0" smtClean="0"/>
                        <a:t>OS</a:t>
                      </a:r>
                      <a:r>
                        <a:rPr kumimoji="1" lang="zh-TW" altLang="en-US" sz="1200" dirty="0" smtClean="0"/>
                        <a:t>情報</a:t>
                      </a:r>
                      <a:r>
                        <a:rPr kumimoji="1" lang="en-US" altLang="zh-TW" sz="1200" dirty="0" smtClean="0"/>
                        <a:t>:</a:t>
                      </a:r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zh-TW" sz="1200" dirty="0" smtClean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2" y="3181247"/>
            <a:ext cx="8092644" cy="88432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4" y="4243760"/>
            <a:ext cx="5201883" cy="876888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410573" y="4219836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651457" y="3181247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03711" y="3202448"/>
            <a:ext cx="2626955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81484" y="4242032"/>
            <a:ext cx="4292165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30667" y="3202448"/>
            <a:ext cx="953294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283961" y="3202448"/>
            <a:ext cx="4333616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881833" y="4246750"/>
            <a:ext cx="901534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 smtClean="0"/>
              <a:t>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）比較実行（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定義した比較を実行する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比較定義詳細を設定したら、比較を実行します。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比較実行で、下表のように選択または入力し、［比較］ボタンを押下する。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比較結果が表示される。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12970"/>
            <a:ext cx="7993111" cy="182723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31715" y="3927846"/>
            <a:ext cx="314817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1714" y="4663815"/>
            <a:ext cx="1779985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715" y="4184238"/>
            <a:ext cx="2284055" cy="32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18404"/>
              </p:ext>
            </p:extLst>
          </p:nvPr>
        </p:nvGraphicFramePr>
        <p:xfrm>
          <a:off x="539440" y="5166961"/>
          <a:ext cx="5606923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42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 </a:t>
                      </a:r>
                      <a:r>
                        <a:rPr kumimoji="1" lang="en-US" altLang="ja-JP" sz="1200" dirty="0" smtClean="0"/>
                        <a:t>【OS</a:t>
                      </a:r>
                      <a:r>
                        <a:rPr kumimoji="1" lang="ja-JP" altLang="en-US" sz="1200" dirty="0" smtClean="0"/>
                        <a:t>情報</a:t>
                      </a:r>
                      <a:r>
                        <a:rPr kumimoji="1" lang="en-US" altLang="ja-JP" sz="1200" dirty="0" smtClean="0"/>
                        <a:t>-Gathered Facts】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全件出力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トライプ矢印 14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）比較実行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22" y="1963260"/>
            <a:ext cx="6706181" cy="2170364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6939632" y="2579469"/>
            <a:ext cx="900000" cy="741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5337874" y="3765536"/>
            <a:ext cx="3096430" cy="547055"/>
          </a:xfrm>
          <a:prstGeom prst="wedgeRoundRectCallout">
            <a:avLst>
              <a:gd name="adj1" fmla="val -16401"/>
              <a:gd name="adj2" fmla="val -1329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39376" y="3886837"/>
            <a:ext cx="3226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指定した項目だけ表示される。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実習３</a:t>
            </a:r>
            <a:r>
              <a:rPr lang="en-US" altLang="ja-JP" dirty="0"/>
              <a:t>【</a:t>
            </a:r>
            <a:r>
              <a:rPr lang="ja-JP" altLang="en-US" dirty="0"/>
              <a:t>収集機能</a:t>
            </a:r>
            <a:r>
              <a:rPr lang="en-US" altLang="ja-JP" dirty="0"/>
              <a:t>】</a:t>
            </a:r>
            <a:r>
              <a:rPr lang="ja-JP" altLang="en-US" dirty="0"/>
              <a:t>ターゲットホストの</a:t>
            </a:r>
            <a:r>
              <a:rPr lang="en-US" altLang="ja-JP" dirty="0"/>
              <a:t>SSL</a:t>
            </a:r>
            <a:r>
              <a:rPr lang="ja-JP" altLang="en-US" dirty="0"/>
              <a:t>証明書ファイルを収集する</a:t>
            </a:r>
          </a:p>
        </p:txBody>
      </p:sp>
    </p:spTree>
    <p:extLst>
      <p:ext uri="{BB962C8B-B14F-4D97-AF65-F5344CB8AC3E}">
        <p14:creationId xmlns:p14="http://schemas.microsoft.com/office/powerpoint/2010/main" val="4164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実習３の</a:t>
            </a:r>
            <a:r>
              <a:rPr lang="ja-JP" altLang="en-US" b="1" dirty="0"/>
              <a:t>作業の</a:t>
            </a:r>
            <a:r>
              <a:rPr lang="ja-JP" altLang="en-US" b="1" dirty="0" smtClean="0"/>
              <a:t>流れ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実習</a:t>
            </a:r>
            <a:r>
              <a:rPr lang="ja-JP" altLang="en-US" dirty="0"/>
              <a:t>１</a:t>
            </a:r>
            <a:r>
              <a:rPr lang="ja-JP" altLang="en-US" dirty="0" smtClean="0"/>
              <a:t>と全体の流れは同じですが、収集対象がファイルになります。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パラメータシートから収集したファイルがダウンロードできるようになります。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実習３全体図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フローチャート: 磁気ディスク 3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17595"/>
              </p:ext>
            </p:extLst>
          </p:nvPr>
        </p:nvGraphicFramePr>
        <p:xfrm>
          <a:off x="693808" y="3980802"/>
          <a:ext cx="2911375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/>
          </p:nvPr>
        </p:nvGraphicFramePr>
        <p:xfrm>
          <a:off x="684731" y="5095888"/>
          <a:ext cx="3263500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48" name="波線 4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54" name="星 7 53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58" name="星 7 57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3" name="波線 62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 rot="16200000">
            <a:off x="7905015" y="3944841"/>
            <a:ext cx="914098" cy="992598"/>
            <a:chOff x="7915630" y="3820590"/>
            <a:chExt cx="914098" cy="992598"/>
          </a:xfrm>
        </p:grpSpPr>
        <p:sp>
          <p:nvSpPr>
            <p:cNvPr id="67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 rot="5400000">
              <a:off x="7876381" y="4041765"/>
              <a:ext cx="992598" cy="55024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 rot="13140608">
            <a:off x="4200051" y="2697151"/>
            <a:ext cx="290224" cy="61751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331513" y="5196271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形吹き出し 84"/>
          <p:cNvSpPr>
            <a:spLocks noChangeAspect="1"/>
          </p:cNvSpPr>
          <p:nvPr/>
        </p:nvSpPr>
        <p:spPr bwMode="auto">
          <a:xfrm>
            <a:off x="5561963" y="2169474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3711253" y="2120198"/>
            <a:ext cx="621377" cy="621377"/>
          </a:xfrm>
          <a:prstGeom prst="wedgeEllipseCallout">
            <a:avLst>
              <a:gd name="adj1" fmla="val 38199"/>
              <a:gd name="adj2" fmla="val 685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1988895" y="2410815"/>
            <a:ext cx="621377" cy="621377"/>
          </a:xfrm>
          <a:prstGeom prst="wedgeEllipseCallout">
            <a:avLst>
              <a:gd name="adj1" fmla="val -38802"/>
              <a:gd name="adj2" fmla="val 668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円形吹き出し 96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円形吹き出し 82"/>
          <p:cNvSpPr>
            <a:spLocks noChangeAspect="1"/>
          </p:cNvSpPr>
          <p:nvPr/>
        </p:nvSpPr>
        <p:spPr bwMode="auto">
          <a:xfrm>
            <a:off x="2691390" y="2514636"/>
            <a:ext cx="621377" cy="621377"/>
          </a:xfrm>
          <a:prstGeom prst="wedgeEllipseCallout">
            <a:avLst>
              <a:gd name="adj1" fmla="val 21089"/>
              <a:gd name="adj2" fmla="val 7198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4863893" y="5795570"/>
            <a:ext cx="621377" cy="621377"/>
          </a:xfrm>
          <a:prstGeom prst="wedgeEllipseCallout">
            <a:avLst>
              <a:gd name="adj1" fmla="val -43935"/>
              <a:gd name="adj2" fmla="val -512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4731" y="5802268"/>
            <a:ext cx="3263500" cy="243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3987427" y="5791800"/>
            <a:ext cx="621377" cy="621377"/>
          </a:xfrm>
          <a:prstGeom prst="wedgeEllipseCallout">
            <a:avLst>
              <a:gd name="adj1" fmla="val -54201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282685" y="5571512"/>
            <a:ext cx="889065" cy="476279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円形吹き出し 74"/>
          <p:cNvSpPr>
            <a:spLocks noChangeAspect="1"/>
          </p:cNvSpPr>
          <p:nvPr/>
        </p:nvSpPr>
        <p:spPr bwMode="auto">
          <a:xfrm>
            <a:off x="113972" y="4180219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2042" y="4700955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 rot="15430378" flipV="1">
            <a:off x="3940521" y="4096184"/>
            <a:ext cx="490386" cy="2177648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4614309" y="4206525"/>
            <a:ext cx="621377" cy="621377"/>
          </a:xfrm>
          <a:prstGeom prst="wedgeEllipseCallout">
            <a:avLst>
              <a:gd name="adj1" fmla="val -67891"/>
              <a:gd name="adj2" fmla="val 6001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曲線コネクタ 12"/>
          <p:cNvCxnSpPr>
            <a:endCxn id="80" idx="1"/>
          </p:cNvCxnSpPr>
          <p:nvPr/>
        </p:nvCxnSpPr>
        <p:spPr bwMode="auto">
          <a:xfrm rot="5400000" flipH="1" flipV="1">
            <a:off x="3571334" y="3515093"/>
            <a:ext cx="1200954" cy="115272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98" name="円形吹き出し 97"/>
          <p:cNvSpPr>
            <a:spLocks noChangeAspect="1"/>
          </p:cNvSpPr>
          <p:nvPr/>
        </p:nvSpPr>
        <p:spPr bwMode="auto">
          <a:xfrm>
            <a:off x="3967456" y="3906668"/>
            <a:ext cx="621377" cy="621377"/>
          </a:xfrm>
          <a:prstGeom prst="wedgeEllipseCallout">
            <a:avLst>
              <a:gd name="adj1" fmla="val -55914"/>
              <a:gd name="adj2" fmla="val -563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2" name="カギ線コネクタ 61"/>
          <p:cNvCxnSpPr>
            <a:stCxn id="44" idx="1"/>
          </p:cNvCxnSpPr>
          <p:nvPr/>
        </p:nvCxnSpPr>
        <p:spPr bwMode="auto">
          <a:xfrm rot="10800000" flipH="1" flipV="1">
            <a:off x="851910" y="3572482"/>
            <a:ext cx="689839" cy="720637"/>
          </a:xfrm>
          <a:prstGeom prst="bentConnector4">
            <a:avLst>
              <a:gd name="adj1" fmla="val -14642"/>
              <a:gd name="adj2" fmla="val 25428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72" name="カギ線コネクタ 71"/>
          <p:cNvCxnSpPr>
            <a:stCxn id="43" idx="1"/>
          </p:cNvCxnSpPr>
          <p:nvPr/>
        </p:nvCxnSpPr>
        <p:spPr bwMode="auto">
          <a:xfrm rot="10800000" flipH="1" flipV="1">
            <a:off x="851868" y="3225941"/>
            <a:ext cx="150701" cy="1101203"/>
          </a:xfrm>
          <a:prstGeom prst="bentConnector4">
            <a:avLst>
              <a:gd name="adj1" fmla="val -151691"/>
              <a:gd name="adj2" fmla="val 56389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79" name="円形吹き出し 78"/>
          <p:cNvSpPr>
            <a:spLocks noChangeAspect="1"/>
          </p:cNvSpPr>
          <p:nvPr/>
        </p:nvSpPr>
        <p:spPr bwMode="auto">
          <a:xfrm>
            <a:off x="113972" y="5311158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ターゲットホスト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ターゲットホストの接続情報を登録する</a:t>
            </a:r>
            <a:endParaRPr lang="en-US" altLang="ja-JP" b="1" dirty="0"/>
          </a:p>
          <a:p>
            <a:pPr lvl="1"/>
            <a:r>
              <a:rPr lang="ja-JP" altLang="en-US" dirty="0" smtClean="0"/>
              <a:t>実習１と同じホストを利用する場合は、この手順は不要です。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機器一覧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6733"/>
              </p:ext>
            </p:extLst>
          </p:nvPr>
        </p:nvGraphicFramePr>
        <p:xfrm>
          <a:off x="539440" y="4344246"/>
          <a:ext cx="8026528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機器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種別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アドレス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Legacy/Role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認証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192.0.2.1</a:t>
                      </a:r>
                      <a:endParaRPr kumimoji="1" lang="en-US" altLang="ja-JP" sz="12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root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********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パスワード認証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b="11594"/>
          <a:stretch/>
        </p:blipFill>
        <p:spPr>
          <a:xfrm>
            <a:off x="6257355" y="3214561"/>
            <a:ext cx="1885483" cy="95535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3198305"/>
            <a:ext cx="5472760" cy="971613"/>
          </a:xfrm>
          <a:prstGeom prst="rect">
            <a:avLst/>
          </a:prstGeom>
          <a:ln w="19050">
            <a:noFill/>
          </a:ln>
        </p:spPr>
      </p:pic>
      <p:sp>
        <p:nvSpPr>
          <p:cNvPr id="23" name="正方形/長方形 22"/>
          <p:cNvSpPr/>
          <p:nvPr/>
        </p:nvSpPr>
        <p:spPr bwMode="auto">
          <a:xfrm>
            <a:off x="539440" y="3214405"/>
            <a:ext cx="7603398" cy="933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 smtClean="0"/>
              <a:t> 本書について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本書について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本書では「収集機能」と「比較機能</a:t>
            </a:r>
            <a:r>
              <a:rPr lang="ja-JP" altLang="en-US" dirty="0"/>
              <a:t>」に</a:t>
            </a:r>
            <a:r>
              <a:rPr lang="ja-JP" altLang="en-US" dirty="0" smtClean="0"/>
              <a:t>ついて、実習</a:t>
            </a:r>
            <a:r>
              <a:rPr lang="ja-JP" altLang="en-US" dirty="0"/>
              <a:t>形式</a:t>
            </a:r>
            <a:r>
              <a:rPr lang="ja-JP" altLang="en-US" dirty="0" smtClean="0"/>
              <a:t>で作業を進め、理解を深めていただけます。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6" y="2180156"/>
            <a:ext cx="7441313" cy="3741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51766" y="3908396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92000" y="3898213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060556"/>
            <a:ext cx="3384470" cy="1060397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85668" y="5229250"/>
            <a:ext cx="352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収集機能に関連するメニュー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収集インターフェース情報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収集項目値管理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今回のオペレーションを登録する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今回のオペレーションを登録します。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基本コンソール ＞ </a:t>
            </a:r>
            <a:r>
              <a:rPr lang="ja-JP" altLang="en-US" b="1" dirty="0"/>
              <a:t>オペレーション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1" y="3340949"/>
            <a:ext cx="5668166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6757"/>
              </p:ext>
            </p:extLst>
          </p:nvPr>
        </p:nvGraphicFramePr>
        <p:xfrm>
          <a:off x="564317" y="4725180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2021/04/23 17:10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1980481" y="3340949"/>
            <a:ext cx="1295340" cy="1217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75821" y="3340949"/>
            <a:ext cx="1406636" cy="1217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</a:t>
            </a:r>
            <a:r>
              <a:rPr lang="en-US" altLang="ja-JP" dirty="0"/>
              <a:t>Movement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の</a:t>
            </a:r>
            <a:r>
              <a:rPr lang="en-US" altLang="ja-JP" b="1" dirty="0" smtClean="0"/>
              <a:t>Movement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この後</a:t>
            </a:r>
            <a:r>
              <a:rPr lang="en-US" altLang="ja-JP" dirty="0"/>
              <a:t>Playbook</a:t>
            </a:r>
            <a:r>
              <a:rPr lang="ja-JP" altLang="en-US" dirty="0" smtClean="0"/>
              <a:t>に紐付けて、</a:t>
            </a:r>
            <a:r>
              <a:rPr lang="en-US" altLang="ja-JP" dirty="0"/>
              <a:t>SSL</a:t>
            </a:r>
            <a:r>
              <a:rPr lang="ja-JP" altLang="en-US" dirty="0"/>
              <a:t>証明書を取得してくるジョブとなります。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93751"/>
              </p:ext>
            </p:extLst>
          </p:nvPr>
        </p:nvGraphicFramePr>
        <p:xfrm>
          <a:off x="560821" y="4605050"/>
          <a:ext cx="2797429" cy="104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8932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ホスト指定形式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560821" y="3441081"/>
            <a:ext cx="8130256" cy="996059"/>
            <a:chOff x="224107" y="3232439"/>
            <a:chExt cx="8130256" cy="996059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2"/>
            <a:srcRect l="402" t="2338" b="41846"/>
            <a:stretch/>
          </p:blipFill>
          <p:spPr>
            <a:xfrm>
              <a:off x="224107" y="3233095"/>
              <a:ext cx="8130256" cy="995403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9" name="正方形/長方形 18"/>
            <p:cNvSpPr/>
            <p:nvPr/>
          </p:nvSpPr>
          <p:spPr>
            <a:xfrm>
              <a:off x="850872" y="3232439"/>
              <a:ext cx="984006" cy="956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56884" y="3232439"/>
              <a:ext cx="1310070" cy="956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</a:t>
            </a:r>
            <a:r>
              <a:rPr lang="en-US" altLang="ja-JP" dirty="0"/>
              <a:t>Playbook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を作成する</a:t>
            </a:r>
            <a:endParaRPr lang="en-US" altLang="ja-JP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SSL</a:t>
            </a:r>
            <a:r>
              <a:rPr lang="ja-JP" altLang="en-US" dirty="0"/>
              <a:t>証明書ファイル取得のための</a:t>
            </a:r>
            <a:r>
              <a:rPr lang="en-US" altLang="ja-JP" dirty="0"/>
              <a:t>YAML</a:t>
            </a:r>
            <a:r>
              <a:rPr lang="ja-JP" altLang="en-US" dirty="0"/>
              <a:t>ファイルを作成　→　</a:t>
            </a:r>
            <a:r>
              <a:rPr lang="en-US" altLang="ja-JP" dirty="0"/>
              <a:t>SSL</a:t>
            </a:r>
            <a:r>
              <a:rPr lang="ja-JP" altLang="en-US" dirty="0"/>
              <a:t>証明書ファイルを収集ディレクトリにコピーする」という内容です。</a:t>
            </a:r>
            <a:endParaRPr lang="en-US" altLang="ja-JP" dirty="0"/>
          </a:p>
          <a:p>
            <a:pPr lvl="1"/>
            <a:r>
              <a:rPr lang="ja-JP" altLang="en-US" dirty="0"/>
              <a:t>ファイルの収集用ディレクトリについては、</a:t>
            </a:r>
            <a:r>
              <a:rPr lang="en-US" altLang="ja-JP" dirty="0">
                <a:hlinkClick r:id="rId2" action="ppaction://hlinksldjump"/>
              </a:rPr>
              <a:t>『 </a:t>
            </a:r>
            <a:r>
              <a:rPr lang="en-US" altLang="ja-JP" dirty="0" smtClean="0">
                <a:hlinkClick r:id="rId2" action="ppaction://hlinksldjump"/>
              </a:rPr>
              <a:t>3.4.1 </a:t>
            </a:r>
            <a:r>
              <a:rPr lang="ja-JP" altLang="en-US" dirty="0">
                <a:hlinkClick r:id="rId2" action="ppaction://hlinksldjump"/>
              </a:rPr>
              <a:t>ファイルの収集用ディレクトリ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を参照してください。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38953" y="2780910"/>
            <a:ext cx="8065120" cy="3168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getSSL.yml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delegate_to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127.0.0.1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get SSL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/etc/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/certs/{{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516271" y="2852920"/>
            <a:ext cx="2087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FF00"/>
                </a:solidFill>
              </a:rPr>
              <a:t>ファイル名：</a:t>
            </a:r>
            <a:r>
              <a:rPr lang="en-US" altLang="ja-JP" sz="1200" b="1" dirty="0" err="1">
                <a:solidFill>
                  <a:srgbClr val="FFFF00"/>
                </a:solidFill>
              </a:rPr>
              <a:t>getSSL.yml</a:t>
            </a:r>
            <a:endParaRPr lang="en-US" altLang="ja-JP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</a:t>
            </a:r>
            <a:r>
              <a:rPr lang="en-US" altLang="ja-JP" dirty="0"/>
              <a:t>Playbook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Ansible-Legacy</a:t>
            </a:r>
            <a:r>
              <a:rPr lang="ja-JP" altLang="en-US" b="1" dirty="0" smtClean="0"/>
              <a:t>に</a:t>
            </a:r>
            <a:r>
              <a:rPr lang="en-US" altLang="ja-JP" b="1" dirty="0" smtClean="0"/>
              <a:t>Playbook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作成</a:t>
            </a:r>
            <a:r>
              <a:rPr lang="ja-JP" altLang="en-US" dirty="0" smtClean="0"/>
              <a:t>した作業実行用</a:t>
            </a:r>
            <a:r>
              <a:rPr lang="en-US" altLang="ja-JP" dirty="0" smtClean="0"/>
              <a:t>Playbook</a:t>
            </a:r>
            <a:r>
              <a:rPr lang="ja-JP" altLang="en-US" dirty="0" err="1" smtClean="0"/>
              <a:t>を登</a:t>
            </a:r>
            <a:r>
              <a:rPr lang="ja-JP" altLang="en-US" dirty="0"/>
              <a:t>録します。 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Playbook</a:t>
            </a:r>
            <a:r>
              <a:rPr lang="ja-JP" altLang="en-US" b="1" dirty="0"/>
              <a:t>素材集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08160"/>
              </p:ext>
            </p:extLst>
          </p:nvPr>
        </p:nvGraphicFramePr>
        <p:xfrm>
          <a:off x="539440" y="4941758"/>
          <a:ext cx="287381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getSSL.yml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t="-1" b="26256"/>
          <a:stretch/>
        </p:blipFill>
        <p:spPr>
          <a:xfrm>
            <a:off x="539440" y="3356990"/>
            <a:ext cx="3464762" cy="140446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868909" y="3389833"/>
            <a:ext cx="750682" cy="1266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19590" y="3389833"/>
            <a:ext cx="1440199" cy="1270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ファイルの収集用ディレクトリ（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</a:t>
            </a:r>
            <a:r>
              <a:rPr lang="ja-JP" altLang="en-US" b="1" dirty="0" smtClean="0"/>
              <a:t>ファイル</a:t>
            </a:r>
            <a:r>
              <a:rPr lang="ja-JP" altLang="en-US" b="1" dirty="0"/>
              <a:t>は</a:t>
            </a:r>
            <a:r>
              <a:rPr lang="ja-JP" altLang="en-US" b="1" dirty="0" smtClean="0"/>
              <a:t>収集用</a:t>
            </a:r>
            <a:r>
              <a:rPr lang="ja-JP" altLang="en-US" b="1" dirty="0"/>
              <a:t>のディレクトリに</a:t>
            </a:r>
            <a:r>
              <a:rPr lang="ja-JP" altLang="en-US" b="1" dirty="0" smtClean="0"/>
              <a:t>格納される</a:t>
            </a:r>
            <a:endParaRPr lang="en-US" altLang="ja-JP" b="1" dirty="0"/>
          </a:p>
          <a:p>
            <a:pPr lvl="1"/>
            <a:r>
              <a:rPr lang="ja-JP" altLang="en-US" dirty="0" smtClean="0"/>
              <a:t>収集したファイルは、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の予約変数で指定された収集用ディレクトリに格納します。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6172"/>
              </p:ext>
            </p:extLst>
          </p:nvPr>
        </p:nvGraphicFramePr>
        <p:xfrm>
          <a:off x="519040" y="414910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予約変数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変数指定内容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ソースファイルの</a:t>
                      </a:r>
                      <a:endParaRPr kumimoji="1" lang="en-US" altLang="ja-JP" sz="1200" b="1" dirty="0" smtClean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格納先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収集したファイルの格納先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_parameters_file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557259"/>
            <a:ext cx="8065120" cy="672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dest: "{{ __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2677287"/>
            <a:ext cx="259236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306948" y="2677286"/>
            <a:ext cx="1223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getSSL.yml</a:t>
            </a:r>
            <a:endParaRPr lang="en-US" altLang="ja-JP" sz="1200" b="1" dirty="0" smtClean="0">
              <a:solidFill>
                <a:srgbClr val="FFFF00"/>
              </a:solidFill>
            </a:endParaRPr>
          </a:p>
          <a:p>
            <a:pPr algn="r"/>
            <a:r>
              <a:rPr lang="ja-JP" altLang="en-US" sz="1200" b="1" dirty="0" smtClean="0">
                <a:solidFill>
                  <a:srgbClr val="FFFF00"/>
                </a:solidFill>
              </a:rPr>
              <a:t>下から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2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行目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386888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パスの変数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860977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779890" y="3109347"/>
            <a:ext cx="0" cy="17516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>
          <a:xfrm>
            <a:off x="3865840" y="3503097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このディレクトリが指定されている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ファイル</a:t>
            </a:r>
            <a:r>
              <a:rPr lang="ja-JP" altLang="en-US" dirty="0"/>
              <a:t>の収集用ディレクトリ（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dirty="0" smtClean="0"/>
              <a:t>収集用のディレクトリは、下記のようなファイルの階層構造になっています。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21" name="正方形/長方形 120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135" name="正方形/長方形 134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上位ディレクトリ</a:t>
              </a: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142" name="カギ線コネクタ 141"/>
            <p:cNvCxnSpPr>
              <a:endCxn id="139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3" name="直線コネクタ 142"/>
            <p:cNvCxnSpPr>
              <a:stCxn id="136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4" name="カギ線コネクタ 143"/>
            <p:cNvCxnSpPr>
              <a:endCxn id="137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5" name="カギ線コネクタ 144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6" name="カギ線コネクタ 145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7" name="カギ線コネクタ 146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123" name="直線コネクタ 122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収集結果ディレクトリ（名称固定）</a:t>
            </a:r>
          </a:p>
        </p:txBody>
      </p:sp>
      <p:cxnSp>
        <p:nvCxnSpPr>
          <p:cNvPr id="125" name="直線コネクタ 124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6" name="テキスト ボックス 125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127" name="直線コネクタ 126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8" name="テキスト ボックス 127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収集結果ファイル</a:t>
            </a:r>
          </a:p>
        </p:txBody>
      </p:sp>
      <p:cxnSp>
        <p:nvCxnSpPr>
          <p:cNvPr id="129" name="直線コネクタ 128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収集結果ディレクトリファイルアップロード用（名称固定）</a:t>
            </a:r>
          </a:p>
        </p:txBody>
      </p:sp>
      <p:cxnSp>
        <p:nvCxnSpPr>
          <p:cNvPr id="131" name="直線コネクタ 130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ファイルアップロード対象ファイル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ファイルの階層構造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13082" y="5172654"/>
            <a:ext cx="30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収集したファイル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148080" y="5002060"/>
            <a:ext cx="165002" cy="25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2954" y="4822727"/>
            <a:ext cx="2312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収集結果を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配置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する</a:t>
            </a:r>
            <a:r>
              <a:rPr lang="ja-JP" altLang="en-US" sz="2000" b="1" dirty="0">
                <a:solidFill>
                  <a:srgbClr val="FF0000"/>
                </a:solidFill>
              </a:rPr>
              <a:t>ディレクトリ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903590" y="3951156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1556018" y="4244928"/>
            <a:ext cx="347572" cy="557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576" y="4688652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</a:t>
            </a:r>
            <a:r>
              <a:rPr lang="en-US" altLang="ja-JP" dirty="0"/>
              <a:t>Movement-Playbook</a:t>
            </a:r>
            <a:r>
              <a:rPr lang="ja-JP" altLang="en-US" dirty="0"/>
              <a:t>紐付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Playbook</a:t>
            </a:r>
            <a:r>
              <a:rPr lang="ja-JP" altLang="en-US" b="1" dirty="0" smtClean="0"/>
              <a:t>を紐付ける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登録した</a:t>
            </a:r>
            <a:r>
              <a:rPr lang="en-US" altLang="ja-JP" dirty="0"/>
              <a:t>Movement</a:t>
            </a:r>
            <a:r>
              <a:rPr lang="ja-JP" altLang="en-US" dirty="0"/>
              <a:t>と</a:t>
            </a:r>
            <a:r>
              <a:rPr lang="en-US" altLang="ja-JP" dirty="0"/>
              <a:t>Playbook</a:t>
            </a:r>
            <a:r>
              <a:rPr lang="ja-JP" altLang="en-US" dirty="0"/>
              <a:t>を紐付けます。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Movement-Playbook</a:t>
            </a:r>
            <a:r>
              <a:rPr lang="ja-JP" altLang="en-US" b="1" dirty="0"/>
              <a:t>紐付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80678"/>
              </p:ext>
            </p:extLst>
          </p:nvPr>
        </p:nvGraphicFramePr>
        <p:xfrm>
          <a:off x="539439" y="4762662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インクルード順序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t="1" b="36031"/>
          <a:stretch/>
        </p:blipFill>
        <p:spPr>
          <a:xfrm>
            <a:off x="539440" y="3284980"/>
            <a:ext cx="6268864" cy="122417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067084" y="3304291"/>
            <a:ext cx="1704666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71749" y="3304823"/>
            <a:ext cx="1625759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398958" y="3304290"/>
            <a:ext cx="1078717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ファイル名の登録（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具体値登録用メニューを作成する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ファイル名（</a:t>
            </a:r>
            <a:r>
              <a:rPr lang="en-US" altLang="ja-JP" dirty="0"/>
              <a:t>test.crt</a:t>
            </a:r>
            <a:r>
              <a:rPr lang="ja-JP" altLang="en-US" dirty="0"/>
              <a:t>）</a:t>
            </a:r>
            <a:r>
              <a:rPr lang="ja-JP" altLang="en-US" dirty="0" smtClean="0"/>
              <a:t>を登録するためのパラメータシートを作成します。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作成 ＞ メニュー定義・作成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1" name="正方形/長方形 10"/>
          <p:cNvSpPr/>
          <p:nvPr/>
        </p:nvSpPr>
        <p:spPr>
          <a:xfrm>
            <a:off x="467430" y="307696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985"/>
              </p:ext>
            </p:extLst>
          </p:nvPr>
        </p:nvGraphicFramePr>
        <p:xfrm>
          <a:off x="539440" y="3356990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証明書名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パラメータシート（ホスト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オペレーションあり）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467430" y="4191014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57890"/>
              </p:ext>
            </p:extLst>
          </p:nvPr>
        </p:nvGraphicFramePr>
        <p:xfrm>
          <a:off x="539440" y="447104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入力用（デフォルト）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参照用（デフォルト）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467430" y="5305065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86990"/>
              </p:ext>
            </p:extLst>
          </p:nvPr>
        </p:nvGraphicFramePr>
        <p:xfrm>
          <a:off x="539440" y="5585092"/>
          <a:ext cx="528986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474417197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ファイル名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ファイル名の登録（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r="38549" b="25490"/>
          <a:stretch/>
        </p:blipFill>
        <p:spPr>
          <a:xfrm>
            <a:off x="766074" y="3260144"/>
            <a:ext cx="2582352" cy="2379674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1858536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350199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92" y="3589521"/>
            <a:ext cx="4905738" cy="172091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2844545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96421" y="3933071"/>
            <a:ext cx="792109" cy="783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 bwMode="auto">
          <a:xfrm flipH="1">
            <a:off x="4746706" y="2040318"/>
            <a:ext cx="3453485" cy="930327"/>
          </a:xfrm>
          <a:prstGeom prst="wedgeRoundRectCallout">
            <a:avLst>
              <a:gd name="adj1" fmla="val -43121"/>
              <a:gd name="adj2" fmla="val 15367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99713" y="2254897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31" name="角丸四角形吹き出し 30"/>
          <p:cNvSpPr/>
          <p:nvPr/>
        </p:nvSpPr>
        <p:spPr bwMode="auto">
          <a:xfrm flipH="1">
            <a:off x="755470" y="2043087"/>
            <a:ext cx="3024420" cy="931114"/>
          </a:xfrm>
          <a:prstGeom prst="wedgeRoundRectCallout">
            <a:avLst>
              <a:gd name="adj1" fmla="val 23113"/>
              <a:gd name="adj2" fmla="val 2399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8193" y="225357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SSL</a:t>
            </a:r>
            <a:r>
              <a:rPr lang="ja-JP" altLang="en-US" sz="1600" dirty="0" smtClean="0">
                <a:solidFill>
                  <a:srgbClr val="FF0000"/>
                </a:solidFill>
              </a:rPr>
              <a:t>証明書名］</a:t>
            </a:r>
            <a:r>
              <a:rPr lang="ja-JP" altLang="en-US" sz="1600" dirty="0">
                <a:solidFill>
                  <a:srgbClr val="FF0000"/>
                </a:solidFill>
              </a:rPr>
              <a:t>メニューが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作成された。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4763144"/>
            <a:ext cx="943200" cy="260392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755470" y="4776663"/>
            <a:ext cx="936130" cy="23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ファイル名の</a:t>
            </a:r>
            <a:r>
              <a:rPr lang="ja-JP" altLang="en-US" dirty="0"/>
              <a:t>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ファイル名を登録する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作成したパラメータシート</a:t>
            </a:r>
            <a:r>
              <a:rPr lang="ja-JP" altLang="en-US" dirty="0"/>
              <a:t>にファイル名（</a:t>
            </a:r>
            <a:r>
              <a:rPr lang="en-US" altLang="ja-JP" dirty="0"/>
              <a:t>test.crt</a:t>
            </a:r>
            <a:r>
              <a:rPr lang="ja-JP" altLang="en-US" dirty="0"/>
              <a:t>）を</a:t>
            </a:r>
            <a:r>
              <a:rPr lang="ja-JP" altLang="en-US" dirty="0" smtClean="0"/>
              <a:t>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入力用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証明書名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57512"/>
              </p:ext>
            </p:extLst>
          </p:nvPr>
        </p:nvGraphicFramePr>
        <p:xfrm>
          <a:off x="539440" y="4860450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381352"/>
            <a:ext cx="7944959" cy="124794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852147" y="3381352"/>
            <a:ext cx="2423673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275819" y="3381352"/>
            <a:ext cx="3888539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164360" y="3381352"/>
            <a:ext cx="1320038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</a:t>
            </a:r>
            <a:r>
              <a:rPr lang="ja-JP" altLang="en-US" dirty="0" smtClean="0"/>
              <a:t> 作業環境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本書</a:t>
            </a:r>
            <a:r>
              <a:rPr lang="ja-JP" altLang="en-US" dirty="0"/>
              <a:t>で使用する作業環境は以下の通りです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117" y="6063765"/>
            <a:ext cx="863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※1 ITA</a:t>
            </a:r>
            <a:r>
              <a:rPr lang="ja-JP" altLang="en-US" sz="1200" dirty="0"/>
              <a:t>は</a:t>
            </a:r>
            <a:r>
              <a:rPr lang="en-US" altLang="ja-JP" sz="1200" dirty="0"/>
              <a:t>RHEL7</a:t>
            </a:r>
            <a:r>
              <a:rPr lang="ja-JP" altLang="en-US" sz="1200" dirty="0"/>
              <a:t>系および</a:t>
            </a:r>
            <a:r>
              <a:rPr lang="en-US" altLang="ja-JP" sz="1200" dirty="0"/>
              <a:t>RHEL8</a:t>
            </a:r>
            <a:r>
              <a:rPr lang="ja-JP" altLang="en-US" sz="1200" dirty="0"/>
              <a:t>系の</a:t>
            </a:r>
            <a:r>
              <a:rPr lang="en-US" altLang="ja-JP" sz="1200" dirty="0"/>
              <a:t>OS</a:t>
            </a:r>
            <a:r>
              <a:rPr lang="ja-JP" altLang="en-US" sz="1200" dirty="0"/>
              <a:t>で導入いただけます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en-US" altLang="ja-JP" sz="1200" dirty="0" smtClean="0"/>
              <a:t>※2 </a:t>
            </a:r>
            <a:r>
              <a:rPr lang="en-US" altLang="ja-JP" sz="1200" dirty="0"/>
              <a:t>Ansible</a:t>
            </a:r>
            <a:r>
              <a:rPr lang="ja-JP" altLang="en-US" sz="1200" dirty="0"/>
              <a:t>の動作対象となれる</a:t>
            </a:r>
            <a:r>
              <a:rPr lang="en-US" altLang="ja-JP" sz="1200" dirty="0"/>
              <a:t>OS</a:t>
            </a:r>
            <a:r>
              <a:rPr lang="ja-JP" altLang="en-US" sz="1200" dirty="0"/>
              <a:t>であれば、問題</a:t>
            </a:r>
            <a:r>
              <a:rPr lang="ja-JP" altLang="en-US" sz="1200" dirty="0" smtClean="0"/>
              <a:t>なくご利用</a:t>
            </a:r>
            <a:r>
              <a:rPr lang="ja-JP" altLang="en-US" sz="1200" dirty="0"/>
              <a:t>いただけます。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7370119" y="2276840"/>
            <a:ext cx="1175655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２）</a:t>
            </a:r>
            <a:endParaRPr kumimoji="1" lang="en-US" altLang="ja-JP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0707" y="2275852"/>
            <a:ext cx="4902586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※1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789896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63923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354105" y="3135785"/>
            <a:ext cx="4435791" cy="1580806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v1.9.0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8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 代入値</a:t>
            </a:r>
            <a:r>
              <a:rPr lang="ja-JP" altLang="en-US" dirty="0"/>
              <a:t>自動登録設定の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代入値自動登録設定を登録する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収集するファイル名（具体値）を、</a:t>
            </a:r>
            <a:r>
              <a:rPr lang="en-US" altLang="ja-JP" dirty="0" smtClean="0"/>
              <a:t>Playbook</a:t>
            </a:r>
            <a:r>
              <a:rPr lang="ja-JP" altLang="en-US" dirty="0"/>
              <a:t>内の</a:t>
            </a:r>
            <a:r>
              <a:rPr lang="ja-JP" altLang="en-US" dirty="0" smtClean="0"/>
              <a:t>変数に紐づけます。（［ファイル名：</a:t>
            </a:r>
            <a:r>
              <a:rPr lang="en-US" altLang="ja-JP" dirty="0"/>
              <a:t> </a:t>
            </a:r>
            <a:r>
              <a:rPr lang="en-US" altLang="ja-JP" dirty="0" smtClean="0"/>
              <a:t>test.crt</a:t>
            </a:r>
            <a:r>
              <a:rPr lang="ja-JP" altLang="en-US" dirty="0" smtClean="0"/>
              <a:t>］［変数名：</a:t>
            </a:r>
            <a:r>
              <a:rPr lang="en-US" altLang="ja-JP" dirty="0" err="1" smtClean="0"/>
              <a:t>VAR_ssl_name</a:t>
            </a:r>
            <a:r>
              <a:rPr lang="ja-JP" altLang="en-US" dirty="0" smtClean="0"/>
              <a:t>］）</a:t>
            </a:r>
            <a:endParaRPr lang="en-US" altLang="ja-JP" dirty="0" smtClean="0"/>
          </a:p>
          <a:p>
            <a:pPr lvl="1"/>
            <a:r>
              <a:rPr lang="ja-JP" altLang="en-US" dirty="0"/>
              <a:t>ファイル名を別のパラメータシートに登録して</a:t>
            </a:r>
            <a:r>
              <a:rPr lang="ja-JP" altLang="en-US" dirty="0" smtClean="0"/>
              <a:t>おき（</a:t>
            </a:r>
            <a:r>
              <a:rPr lang="en-US" altLang="ja-JP" dirty="0" smtClean="0">
                <a:hlinkClick r:id="rId2" action="ppaction://hlinksldjump"/>
              </a:rPr>
              <a:t>『3.6 </a:t>
            </a:r>
            <a:r>
              <a:rPr lang="ja-JP" altLang="en-US" dirty="0">
                <a:hlinkClick r:id="rId2" action="ppaction://hlinksldjump"/>
              </a:rPr>
              <a:t>ファイル名の</a:t>
            </a:r>
            <a:r>
              <a:rPr lang="ja-JP" altLang="en-US" dirty="0" smtClean="0">
                <a:hlinkClick r:id="rId2" action="ppaction://hlinksldjump"/>
              </a:rPr>
              <a:t>登録</a:t>
            </a:r>
            <a:r>
              <a:rPr lang="en-US" altLang="ja-JP" dirty="0" smtClean="0">
                <a:hlinkClick r:id="rId2" action="ppaction://hlinksldjump"/>
              </a:rPr>
              <a:t>』</a:t>
            </a:r>
            <a:r>
              <a:rPr lang="ja-JP" altLang="en-US" dirty="0" smtClean="0"/>
              <a:t>で登録済み）、</a:t>
            </a:r>
            <a:r>
              <a:rPr lang="ja-JP" altLang="en-US" dirty="0"/>
              <a:t>代入値自動登録設定でパラメータシートの項目名と</a:t>
            </a:r>
            <a:r>
              <a:rPr lang="en-US" altLang="ja-JP" dirty="0"/>
              <a:t>Playbook</a:t>
            </a:r>
            <a:r>
              <a:rPr lang="ja-JP" altLang="en-US" dirty="0"/>
              <a:t>内の変数を紐づけておくと、変数の具体値が自動的に設定されます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zh-TW" altLang="en-US" b="1" dirty="0" smtClean="0"/>
              <a:t>代入値</a:t>
            </a:r>
            <a:r>
              <a:rPr lang="zh-TW" altLang="en-US" b="1" dirty="0"/>
              <a:t>自動登録設定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b="38950"/>
          <a:stretch/>
        </p:blipFill>
        <p:spPr>
          <a:xfrm>
            <a:off x="539440" y="3974913"/>
            <a:ext cx="6197435" cy="9025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/>
          <a:srcRect r="38371" b="15623"/>
          <a:stretch/>
        </p:blipFill>
        <p:spPr>
          <a:xfrm>
            <a:off x="6979428" y="3986128"/>
            <a:ext cx="1156588" cy="81935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864682" y="4012032"/>
            <a:ext cx="587219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61543" y="4012032"/>
            <a:ext cx="117447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6768902" y="3915130"/>
            <a:ext cx="178499" cy="96236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45849"/>
              </p:ext>
            </p:extLst>
          </p:nvPr>
        </p:nvGraphicFramePr>
        <p:xfrm>
          <a:off x="539440" y="4975768"/>
          <a:ext cx="7669071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10681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283113671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394962130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登録方式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IaC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(To)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8994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メニューグループ：メニュー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19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代入値自動登録用：</a:t>
                      </a:r>
                      <a:endParaRPr kumimoji="1" lang="en-US" altLang="zh-TW" sz="1200" dirty="0" smtClean="0"/>
                    </a:p>
                    <a:p>
                      <a:pPr algn="ctr"/>
                      <a:r>
                        <a:rPr kumimoji="1" lang="en-US" altLang="zh-TW" sz="1200" dirty="0" smtClean="0"/>
                        <a:t>SSL</a:t>
                      </a:r>
                      <a:r>
                        <a:rPr kumimoji="1" lang="zh-TW" altLang="en-US" sz="1200" dirty="0" smtClean="0"/>
                        <a:t>証明書名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ファイル名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dirty="0" smtClean="0"/>
                        <a:t>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VAR_ssl_name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収集値</a:t>
            </a:r>
            <a:r>
              <a:rPr lang="ja-JP" altLang="en-US" dirty="0"/>
              <a:t>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収集した値を登録するパラメータシートを作成する</a:t>
            </a:r>
            <a:endParaRPr lang="en-US" altLang="ja-JP" b="1" dirty="0"/>
          </a:p>
          <a:p>
            <a:pPr lvl="1"/>
            <a:r>
              <a:rPr lang="ja-JP" altLang="en-US" dirty="0" smtClean="0"/>
              <a:t>［</a:t>
            </a:r>
            <a:r>
              <a:rPr lang="en-US" altLang="ja-JP" dirty="0"/>
              <a:t>SSL</a:t>
            </a:r>
            <a:r>
              <a:rPr lang="ja-JP" altLang="en-US" dirty="0" smtClean="0"/>
              <a:t>証明書</a:t>
            </a:r>
            <a:r>
              <a:rPr lang="ja-JP" altLang="en-US" dirty="0"/>
              <a:t>］</a:t>
            </a:r>
            <a:r>
              <a:rPr lang="ja-JP" altLang="en-US" dirty="0" smtClean="0"/>
              <a:t>メニュー</a:t>
            </a:r>
            <a:r>
              <a:rPr lang="ja-JP" altLang="en-US" dirty="0"/>
              <a:t>を作成します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「ファイル名」「ファイル」の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項目を設置します。「ファイル」からは収集したファイルがダウンロードできるようになります。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メニュー作成 ＞ メニュー定義・作成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25" name="正方形/長方形 24"/>
          <p:cNvSpPr/>
          <p:nvPr/>
        </p:nvSpPr>
        <p:spPr>
          <a:xfrm>
            <a:off x="467430" y="3897552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66547"/>
              </p:ext>
            </p:extLst>
          </p:nvPr>
        </p:nvGraphicFramePr>
        <p:xfrm>
          <a:off x="539440" y="4149100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パラメータシート（ホスト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オペレーションあり）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7430" y="502762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6512"/>
              </p:ext>
            </p:extLst>
          </p:nvPr>
        </p:nvGraphicFramePr>
        <p:xfrm>
          <a:off x="539440" y="527917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入力用（デフォルト）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参照用（デフォルト）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吹き出し 8"/>
          <p:cNvSpPr/>
          <p:nvPr/>
        </p:nvSpPr>
        <p:spPr bwMode="auto">
          <a:xfrm>
            <a:off x="1907630" y="2525568"/>
            <a:ext cx="5209637" cy="2304320"/>
          </a:xfrm>
          <a:prstGeom prst="wedgeRoundRectCallout">
            <a:avLst>
              <a:gd name="adj1" fmla="val -11514"/>
              <a:gd name="adj2" fmla="val -6658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08" y="3197530"/>
            <a:ext cx="2379009" cy="15393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収集値</a:t>
            </a:r>
            <a:r>
              <a:rPr lang="ja-JP" altLang="en-US" dirty="0"/>
              <a:t>を登録するパラメータシートの</a:t>
            </a:r>
            <a:r>
              <a:rPr lang="ja-JP" altLang="en-US" dirty="0" smtClean="0"/>
              <a:t>作成（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67430" y="832397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51091"/>
              </p:ext>
            </p:extLst>
          </p:nvPr>
        </p:nvGraphicFramePr>
        <p:xfrm>
          <a:off x="539440" y="1112424"/>
          <a:ext cx="6513448" cy="88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1674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21674">
                  <a:extLst>
                    <a:ext uri="{9D8B030D-6E8A-4147-A177-3AD203B41FA5}">
                      <a16:colId xmlns:a16="http://schemas.microsoft.com/office/drawing/2014/main" val="103436182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ファイル名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ファイルアップロード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1000000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6999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364325" y="2607228"/>
            <a:ext cx="2296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「項目」は以下を入力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3417140" y="3209538"/>
            <a:ext cx="2251758" cy="512081"/>
            <a:chOff x="8269309" y="5034354"/>
            <a:chExt cx="2079143" cy="476175"/>
          </a:xfrm>
        </p:grpSpPr>
        <p:sp>
          <p:nvSpPr>
            <p:cNvPr id="15" name="正方形/長方形 14"/>
            <p:cNvSpPr/>
            <p:nvPr/>
          </p:nvSpPr>
          <p:spPr>
            <a:xfrm>
              <a:off x="9604147" y="5034354"/>
              <a:ext cx="473102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226175" y="5179427"/>
              <a:ext cx="1122277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226175" y="5344978"/>
              <a:ext cx="1122277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528554" y="5034354"/>
              <a:ext cx="422132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8269309" y="5179427"/>
              <a:ext cx="960070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269309" y="5344978"/>
              <a:ext cx="960070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1907630" y="3153643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項目名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7630" y="3465579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入力方式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907630" y="3805545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 smtClean="0">
                <a:solidFill>
                  <a:srgbClr val="FF0000"/>
                </a:solidFill>
              </a:rPr>
              <a:t>最大バイト数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9" name="直線コネクタ 38"/>
          <p:cNvCxnSpPr>
            <a:stCxn id="18" idx="1"/>
            <a:endCxn id="36" idx="3"/>
          </p:cNvCxnSpPr>
          <p:nvPr/>
        </p:nvCxnSpPr>
        <p:spPr>
          <a:xfrm flipH="1">
            <a:off x="3072521" y="3285730"/>
            <a:ext cx="625387" cy="6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1" idx="1"/>
            <a:endCxn id="37" idx="3"/>
          </p:cNvCxnSpPr>
          <p:nvPr/>
        </p:nvCxnSpPr>
        <p:spPr>
          <a:xfrm flipH="1">
            <a:off x="3072521" y="3454567"/>
            <a:ext cx="344619" cy="149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4" idx="1"/>
            <a:endCxn id="38" idx="3"/>
          </p:cNvCxnSpPr>
          <p:nvPr/>
        </p:nvCxnSpPr>
        <p:spPr>
          <a:xfrm flipH="1">
            <a:off x="3072521" y="3632602"/>
            <a:ext cx="344619" cy="311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52376" y="3150178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項目名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52376" y="3436477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入力方式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952376" y="3707860"/>
            <a:ext cx="11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ファイル最大バイト数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5361356" y="3286791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644733" y="3458917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44733" y="3636951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ストライプ矢印 17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収集値</a:t>
            </a:r>
            <a:r>
              <a:rPr lang="ja-JP" altLang="en-US" dirty="0"/>
              <a:t>を登録するパラメータシートの作成（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3482791" y="3925132"/>
            <a:ext cx="4905739" cy="1387409"/>
            <a:chOff x="4735965" y="2229683"/>
            <a:chExt cx="5616782" cy="1588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2"/>
            <a:srcRect b="17567"/>
            <a:stretch/>
          </p:blipFill>
          <p:spPr>
            <a:xfrm>
              <a:off x="4735965" y="2229683"/>
              <a:ext cx="5616782" cy="1588501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>
            <a:xfrm>
              <a:off x="8325717" y="2584202"/>
              <a:ext cx="2027029" cy="9209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角丸四角形吹き出し 22"/>
          <p:cNvSpPr/>
          <p:nvPr/>
        </p:nvSpPr>
        <p:spPr bwMode="auto">
          <a:xfrm flipH="1">
            <a:off x="4746706" y="1979194"/>
            <a:ext cx="3453485" cy="930327"/>
          </a:xfrm>
          <a:prstGeom prst="wedgeRoundRectCallout">
            <a:avLst>
              <a:gd name="adj1" fmla="val -20954"/>
              <a:gd name="adj2" fmla="val 18910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r="38549" b="25490"/>
          <a:stretch/>
        </p:blipFill>
        <p:spPr>
          <a:xfrm>
            <a:off x="766074" y="3260144"/>
            <a:ext cx="2582352" cy="237967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858536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50199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844545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4763144"/>
            <a:ext cx="943200" cy="260392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755470" y="4333304"/>
            <a:ext cx="936130" cy="23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99713" y="2193773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755470" y="1978407"/>
            <a:ext cx="3024420" cy="931114"/>
          </a:xfrm>
          <a:prstGeom prst="wedgeRoundRectCallout">
            <a:avLst>
              <a:gd name="adj1" fmla="val 22761"/>
              <a:gd name="adj2" fmla="val 2000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28193" y="218889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SSL</a:t>
            </a:r>
            <a:r>
              <a:rPr lang="ja-JP" altLang="en-US" sz="1600" dirty="0">
                <a:solidFill>
                  <a:srgbClr val="FF0000"/>
                </a:solidFill>
              </a:rPr>
              <a:t>証明書］メニューが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作成された。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収集項目値管理を登録する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収集した値をパラメータシートに自動登録するよう設定します。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収集</a:t>
            </a:r>
            <a:r>
              <a:rPr lang="ja-JP" altLang="en-US" dirty="0"/>
              <a:t>項目（</a:t>
            </a:r>
            <a:r>
              <a:rPr lang="en-US" altLang="ja-JP" dirty="0"/>
              <a:t>FROM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>YAML</a:t>
            </a:r>
            <a:r>
              <a:rPr lang="ja-JP" altLang="en-US" dirty="0"/>
              <a:t>ファイル名・変</a:t>
            </a:r>
            <a:r>
              <a:rPr lang="ja-JP" altLang="en-US" dirty="0" smtClean="0"/>
              <a:t>数名と、パラメータシート</a:t>
            </a:r>
            <a:r>
              <a:rPr lang="ja-JP" altLang="en-US" dirty="0"/>
              <a:t>（</a:t>
            </a:r>
            <a:r>
              <a:rPr lang="en-US" altLang="ja-JP" dirty="0"/>
              <a:t>TO</a:t>
            </a:r>
            <a:r>
              <a:rPr lang="ja-JP" altLang="en-US" dirty="0" smtClean="0"/>
              <a:t>）のメニュー名</a:t>
            </a:r>
            <a:r>
              <a:rPr lang="ja-JP" altLang="en-US" dirty="0"/>
              <a:t>・</a:t>
            </a:r>
            <a:r>
              <a:rPr lang="ja-JP" altLang="en-US" dirty="0" smtClean="0"/>
              <a:t>項目名を</a:t>
            </a:r>
            <a:r>
              <a:rPr lang="ja-JP" altLang="en-US" dirty="0"/>
              <a:t>紐付けます</a:t>
            </a:r>
            <a:r>
              <a:rPr lang="ja-JP" altLang="en-US" dirty="0" smtClean="0"/>
              <a:t>。「ファイル名」「ファイル」の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つ分登録します。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</a:t>
            </a:r>
            <a:r>
              <a:rPr lang="ja-JP" altLang="en-US" b="1" dirty="0" smtClean="0"/>
              <a:t>共通 ＞</a:t>
            </a:r>
            <a:r>
              <a:rPr lang="zh-TW" altLang="en-US" b="1" dirty="0"/>
              <a:t>収集項目値管理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/>
          <a:srcRect b="43964"/>
          <a:stretch/>
        </p:blipFill>
        <p:spPr>
          <a:xfrm>
            <a:off x="502603" y="3831455"/>
            <a:ext cx="4142331" cy="87585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/>
          <a:srcRect b="13625"/>
          <a:stretch/>
        </p:blipFill>
        <p:spPr>
          <a:xfrm>
            <a:off x="4644934" y="3846155"/>
            <a:ext cx="4180925" cy="86115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502603" y="3831455"/>
            <a:ext cx="8326493" cy="87585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7637" y="4005080"/>
            <a:ext cx="1073851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1696" y="4005080"/>
            <a:ext cx="2663446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0929" y="3347708"/>
            <a:ext cx="252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収集項目（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33391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0792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36221" y="1455056"/>
            <a:ext cx="192573" cy="459317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978250" y="4005080"/>
            <a:ext cx="862272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43760" y="4005080"/>
            <a:ext cx="933818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308380" y="4005080"/>
            <a:ext cx="1523951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16079"/>
              </p:ext>
            </p:extLst>
          </p:nvPr>
        </p:nvGraphicFramePr>
        <p:xfrm>
          <a:off x="502603" y="4869200"/>
          <a:ext cx="7999603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34516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 smtClean="0"/>
                        <a:t>SSL_file_name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ファイル名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 smtClean="0"/>
                        <a:t>SSL_file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ファイル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 </a:t>
            </a:r>
            <a:r>
              <a:rPr lang="ja-JP" altLang="en-US" dirty="0" smtClean="0"/>
              <a:t>収集</a:t>
            </a:r>
            <a:r>
              <a:rPr lang="ja-JP" altLang="en-US" dirty="0"/>
              <a:t>インターフェース情報の登録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収集インターフェース情報を登録する</a:t>
            </a:r>
            <a:endParaRPr lang="en-US" altLang="ja-JP" b="1" dirty="0"/>
          </a:p>
          <a:p>
            <a:pPr lvl="1"/>
            <a:r>
              <a:rPr lang="ja-JP" altLang="en-US" dirty="0"/>
              <a:t>収集した値を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のパラメータシートに登録する際の</a:t>
            </a:r>
            <a:r>
              <a:rPr lang="en-US" altLang="ja-JP" dirty="0"/>
              <a:t>REST API</a:t>
            </a:r>
            <a:r>
              <a:rPr lang="ja-JP" altLang="en-US" dirty="0"/>
              <a:t>アクセスで必要になるため、</a:t>
            </a:r>
            <a:r>
              <a:rPr lang="en-US" altLang="ja-JP" dirty="0"/>
              <a:t>REST</a:t>
            </a:r>
            <a:r>
              <a:rPr lang="ja-JP" altLang="en-US" dirty="0"/>
              <a:t>ユーザー／パスワードを実行権限のあるユーザーで登録します。</a:t>
            </a:r>
            <a:endParaRPr lang="en-US" altLang="ja-JP" dirty="0"/>
          </a:p>
          <a:p>
            <a:pPr lvl="1"/>
            <a:r>
              <a:rPr lang="ja-JP" altLang="en-US" dirty="0" smtClean="0"/>
              <a:t>実習</a:t>
            </a:r>
            <a:r>
              <a:rPr lang="ja-JP" altLang="en-US" dirty="0"/>
              <a:t>１と</a:t>
            </a:r>
            <a:r>
              <a:rPr lang="ja-JP" altLang="en-US" dirty="0" smtClean="0"/>
              <a:t>同じ</a:t>
            </a:r>
            <a:r>
              <a:rPr lang="en-US" altLang="ja-JP" dirty="0"/>
              <a:t>REST</a:t>
            </a:r>
            <a:r>
              <a:rPr lang="ja-JP" altLang="en-US" dirty="0"/>
              <a:t>ユーザー</a:t>
            </a:r>
            <a:r>
              <a:rPr lang="ja-JP" altLang="en-US" dirty="0" smtClean="0"/>
              <a:t>を使用する</a:t>
            </a:r>
            <a:r>
              <a:rPr lang="ja-JP" altLang="en-US" dirty="0"/>
              <a:t>場合は、この手順は不要です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en-US" altLang="ja-JP" b="1" dirty="0" err="1"/>
              <a:t>Ansible</a:t>
            </a:r>
            <a:r>
              <a:rPr lang="ja-JP" altLang="en-US" b="1" dirty="0"/>
              <a:t>共通 ＞ 収集インターフェース情報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「一覧」に</a:t>
            </a:r>
            <a:r>
              <a:rPr lang="en-US" altLang="ja-JP" dirty="0"/>
              <a:t>1</a:t>
            </a:r>
            <a:r>
              <a:rPr lang="ja-JP" altLang="en-US" dirty="0"/>
              <a:t>行だけ表示されるので、［更新］ボタンを押して下表のように入力し、［登録］ボタンを押下する。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5841" y="3750115"/>
            <a:ext cx="4552921" cy="999172"/>
            <a:chOff x="399463" y="2701511"/>
            <a:chExt cx="4356604" cy="95608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l="511" r="37626" b="47439"/>
            <a:stretch/>
          </p:blipFill>
          <p:spPr>
            <a:xfrm>
              <a:off x="399463" y="2701511"/>
              <a:ext cx="4356604" cy="90305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正方形/長方形 6"/>
            <p:cNvSpPr/>
            <p:nvPr/>
          </p:nvSpPr>
          <p:spPr>
            <a:xfrm>
              <a:off x="669850" y="3374063"/>
              <a:ext cx="361507" cy="2835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05841" y="5175893"/>
            <a:ext cx="6455136" cy="826814"/>
            <a:chOff x="505841" y="4123516"/>
            <a:chExt cx="7049440" cy="902936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b="42926"/>
            <a:stretch/>
          </p:blipFill>
          <p:spPr>
            <a:xfrm>
              <a:off x="505841" y="4123517"/>
              <a:ext cx="7049440" cy="869816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正方形/長方形 9"/>
            <p:cNvSpPr/>
            <p:nvPr/>
          </p:nvSpPr>
          <p:spPr>
            <a:xfrm>
              <a:off x="2591415" y="4123516"/>
              <a:ext cx="900435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91849" y="4123516"/>
              <a:ext cx="989727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トライプ矢印 11"/>
          <p:cNvSpPr/>
          <p:nvPr/>
        </p:nvSpPr>
        <p:spPr bwMode="auto">
          <a:xfrm rot="5400000">
            <a:off x="1234904" y="4748101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062"/>
              </p:ext>
            </p:extLst>
          </p:nvPr>
        </p:nvGraphicFramePr>
        <p:xfrm>
          <a:off x="4716020" y="5456790"/>
          <a:ext cx="3975736" cy="87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実行権限のあるユーザー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そのユーザーのパスワード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505841" y="3121721"/>
            <a:ext cx="5884421" cy="3331699"/>
            <a:chOff x="701748" y="2566821"/>
            <a:chExt cx="7444464" cy="4214979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748" y="2566821"/>
              <a:ext cx="7444464" cy="4214979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</p:pic>
        <p:sp>
          <p:nvSpPr>
            <p:cNvPr id="12" name="正方形/長方形 11"/>
            <p:cNvSpPr/>
            <p:nvPr/>
          </p:nvSpPr>
          <p:spPr>
            <a:xfrm>
              <a:off x="779720" y="3469757"/>
              <a:ext cx="7366491" cy="1878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79719" y="5031856"/>
              <a:ext cx="5280839" cy="135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54371" y="6541679"/>
              <a:ext cx="1063257" cy="2401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/>
              <a:t>とオペレーションを</a:t>
            </a:r>
            <a:r>
              <a:rPr lang="ja-JP" altLang="en-US" dirty="0" smtClean="0"/>
              <a:t>選択し、作業実行します。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実行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 から登録した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から登録したオペレーションを選択する。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［実行］ボタンを押下する。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38215"/>
              </p:ext>
            </p:extLst>
          </p:nvPr>
        </p:nvGraphicFramePr>
        <p:xfrm>
          <a:off x="5436120" y="5652399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204830"/>
            <a:ext cx="5958436" cy="38191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作業実行（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作業のステータスを確認する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［作業状態確認］メニューで、ステータスが完了</a:t>
            </a:r>
            <a:r>
              <a:rPr lang="ja-JP" altLang="en-US" dirty="0" smtClean="0"/>
              <a:t>になれば、作業完了です。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b="1" dirty="0"/>
              <a:t> ＞ </a:t>
            </a:r>
            <a:r>
              <a:rPr lang="zh-TW" altLang="en-US" b="1" dirty="0"/>
              <a:t>作業状態確認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339690" y="3284980"/>
            <a:ext cx="388854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収集状況を確認する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収集の成功</a:t>
            </a:r>
            <a:r>
              <a:rPr lang="en-US" altLang="ja-JP" dirty="0" smtClean="0"/>
              <a:t>/</a:t>
            </a:r>
            <a:r>
              <a:rPr lang="ja-JP" altLang="en-US" dirty="0" smtClean="0"/>
              <a:t>失敗を確認します。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作業管理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　＞　収集状況　＞　ステータス　に、以下のように表示される。</a:t>
            </a:r>
            <a:endParaRPr lang="en-US" altLang="ja-JP" dirty="0"/>
          </a:p>
          <a:p>
            <a:pPr marL="630900" lvl="2" indent="-342900"/>
            <a:r>
              <a:rPr lang="ja-JP" altLang="en-US" sz="1600" dirty="0"/>
              <a:t>対象外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：収集失敗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：収集成功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収集済み（通知あり）</a:t>
            </a:r>
            <a:r>
              <a:rPr lang="en-US" altLang="ja-JP" sz="1600" dirty="0"/>
              <a:t>	</a:t>
            </a:r>
            <a:r>
              <a:rPr lang="ja-JP" altLang="en-US" sz="1600" dirty="0"/>
              <a:t>：登録</a:t>
            </a:r>
            <a:r>
              <a:rPr lang="en-US" altLang="ja-JP" sz="1600" dirty="0"/>
              <a:t>/</a:t>
            </a:r>
            <a:r>
              <a:rPr lang="ja-JP" altLang="en-US" sz="1600" dirty="0"/>
              <a:t>更新中に不備があった場合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収集エラー</a:t>
            </a:r>
            <a:r>
              <a:rPr lang="en-US" altLang="ja-JP" sz="1600" dirty="0"/>
              <a:t>		</a:t>
            </a:r>
            <a:r>
              <a:rPr lang="ja-JP" altLang="en-US" sz="1600" dirty="0"/>
              <a:t>：登録したオペレーションかターゲットホストの情報に不備が</a:t>
            </a:r>
            <a:r>
              <a:rPr lang="en-US" altLang="ja-JP" sz="1600" dirty="0"/>
              <a:t>			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あった場合</a:t>
            </a:r>
            <a:endParaRPr lang="ja-JP" altLang="en-US" sz="160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r="64108"/>
          <a:stretch/>
        </p:blipFill>
        <p:spPr>
          <a:xfrm>
            <a:off x="507235" y="4869200"/>
            <a:ext cx="3480712" cy="97168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37" y="4869200"/>
            <a:ext cx="2534004" cy="9621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4275627" y="5121199"/>
            <a:ext cx="828767" cy="719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4024244" y="4725180"/>
            <a:ext cx="215086" cy="12306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パラメータシートを確認する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収集した値がパラメータシートに登録され、ファイルがダウンロードできるか確認</a:t>
            </a:r>
            <a:r>
              <a:rPr lang="ja-JP" altLang="en-US" dirty="0"/>
              <a:t>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 smtClean="0"/>
              <a:t>入力用（もしく</a:t>
            </a:r>
            <a:r>
              <a:rPr lang="ja-JP" altLang="en-US" b="1" dirty="0"/>
              <a:t>は代入値自動登録用）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一覧を表示し、作成した項目に値が入っているか確認する。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7235" y="4239448"/>
            <a:ext cx="8097325" cy="695498"/>
            <a:chOff x="145534" y="4209666"/>
            <a:chExt cx="8531031" cy="732750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767" y="4221110"/>
              <a:ext cx="8174798" cy="721306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534" y="4209666"/>
              <a:ext cx="1409848" cy="73275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145534" y="4209666"/>
              <a:ext cx="8531027" cy="7327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 flipH="1">
              <a:off x="7236369" y="4221110"/>
              <a:ext cx="1440193" cy="721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(3)</a:t>
            </a:r>
            <a:r>
              <a:rPr lang="ja-JP" altLang="en-US" dirty="0" smtClean="0"/>
              <a:t> シナリオ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パラメータの収集・比較とファイルの収集・比較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実習１と２ではパラメータの収集</a:t>
            </a:r>
            <a:r>
              <a:rPr lang="ja-JP" altLang="en-US" dirty="0"/>
              <a:t>・比較、実習３</a:t>
            </a:r>
            <a:r>
              <a:rPr lang="ja-JP" altLang="en-US" dirty="0" smtClean="0"/>
              <a:t>と４ではファイルの収集・比較を解説しています。</a:t>
            </a:r>
            <a:endParaRPr lang="en-US" altLang="ja-JP" dirty="0" smtClean="0"/>
          </a:p>
          <a:p>
            <a:pPr lvl="1"/>
            <a:r>
              <a:rPr lang="ja-JP" altLang="en-US" dirty="0"/>
              <a:t>具体的</a:t>
            </a:r>
            <a:r>
              <a:rPr lang="ja-JP" altLang="en-US" dirty="0" smtClean="0"/>
              <a:t>な収集対象は「パラメータ：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情報」「ファイル：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証明書ファイル」となります。</a:t>
            </a:r>
            <a:endParaRPr lang="en-US" altLang="ja-JP" dirty="0" smtClean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22420"/>
              </p:ext>
            </p:extLst>
          </p:nvPr>
        </p:nvGraphicFramePr>
        <p:xfrm>
          <a:off x="956035" y="2996940"/>
          <a:ext cx="723193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776479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8393777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300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収集機能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比較機能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パラメータの</a:t>
                      </a:r>
                      <a:endParaRPr kumimoji="1" lang="en-US" altLang="ja-JP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収集・比較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実習１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ターゲットホストの</a:t>
                      </a:r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OS</a:t>
                      </a:r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情報を収集する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実習２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実習１で収集した値と期待値を比較する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ファイルの</a:t>
                      </a:r>
                      <a:endParaRPr kumimoji="1" lang="en-US" altLang="ja-JP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収集・比較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実習３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ターゲットホストの</a:t>
                      </a:r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SSL</a:t>
                      </a:r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証明書ファイルを収集する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実習４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実習３で収集した</a:t>
                      </a:r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SSL</a:t>
                      </a:r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証明書ファイルを、異なる日時に収集したファイルと比較する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実習４</a:t>
            </a:r>
            <a:r>
              <a:rPr lang="en-US" altLang="ja-JP" dirty="0"/>
              <a:t>【</a:t>
            </a:r>
            <a:r>
              <a:rPr lang="ja-JP" altLang="en-US" dirty="0"/>
              <a:t>比較機能</a:t>
            </a:r>
            <a:r>
              <a:rPr lang="en-US" altLang="ja-JP" dirty="0"/>
              <a:t>】</a:t>
            </a:r>
            <a:r>
              <a:rPr lang="ja-JP" altLang="en-US" dirty="0"/>
              <a:t>実習３で収集した</a:t>
            </a:r>
            <a:r>
              <a:rPr lang="en-US" altLang="ja-JP" dirty="0"/>
              <a:t>SSL</a:t>
            </a:r>
            <a:r>
              <a:rPr lang="ja-JP" altLang="en-US" dirty="0"/>
              <a:t>証明書</a:t>
            </a:r>
            <a:r>
              <a:rPr lang="ja-JP" altLang="en-US" spc="-150" dirty="0"/>
              <a:t>ファイルを、異なる日時に収集したファイルと比較する</a:t>
            </a:r>
          </a:p>
        </p:txBody>
      </p:sp>
    </p:spTree>
    <p:extLst>
      <p:ext uri="{BB962C8B-B14F-4D97-AF65-F5344CB8AC3E}">
        <p14:creationId xmlns:p14="http://schemas.microsoft.com/office/powerpoint/2010/main" val="41571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実習４全体図（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実習４の作業の流れ</a:t>
            </a:r>
            <a:endParaRPr lang="en-US" altLang="ja-JP" b="1" dirty="0"/>
          </a:p>
          <a:p>
            <a:pPr lvl="1"/>
            <a:r>
              <a:rPr lang="ja-JP" altLang="en-US" dirty="0"/>
              <a:t>実習３で収集した</a:t>
            </a:r>
            <a:r>
              <a:rPr lang="en-US" altLang="ja-JP" dirty="0"/>
              <a:t>SSL</a:t>
            </a:r>
            <a:r>
              <a:rPr lang="ja-JP" altLang="en-US" dirty="0"/>
              <a:t>証明書ファイル</a:t>
            </a:r>
            <a:r>
              <a:rPr lang="ja-JP" altLang="en-US" dirty="0" smtClean="0"/>
              <a:t>とは内容と収集日時が異なる</a:t>
            </a:r>
            <a:r>
              <a:rPr lang="en-US" altLang="ja-JP" dirty="0" smtClean="0"/>
              <a:t>SSL</a:t>
            </a:r>
            <a:r>
              <a:rPr lang="ja-JP" altLang="en-US" dirty="0"/>
              <a:t>証明書ファイルを収集し</a:t>
            </a:r>
            <a:r>
              <a:rPr lang="ja-JP" altLang="en-US" dirty="0" smtClean="0"/>
              <a:t>、両ファイルを比較</a:t>
            </a:r>
            <a:r>
              <a:rPr lang="ja-JP" altLang="en-US" dirty="0"/>
              <a:t>します。</a:t>
            </a:r>
            <a:endParaRPr lang="en-US" altLang="ja-JP" dirty="0"/>
          </a:p>
        </p:txBody>
      </p:sp>
      <p:sp>
        <p:nvSpPr>
          <p:cNvPr id="44" name="正方形/長方形 43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フローチャート: 磁気ディスク 4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14481"/>
              </p:ext>
            </p:extLst>
          </p:nvPr>
        </p:nvGraphicFramePr>
        <p:xfrm>
          <a:off x="693808" y="3853297"/>
          <a:ext cx="2911375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90902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8" name="波線 5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1" name="星 7 60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64" name="星 7 63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7" name="波線 6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81" name="円形吹き出し 80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684731" y="6045872"/>
            <a:ext cx="3263500" cy="216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カギ線コネクタ 126"/>
          <p:cNvCxnSpPr>
            <a:stCxn id="54" idx="2"/>
          </p:cNvCxnSpPr>
          <p:nvPr/>
        </p:nvCxnSpPr>
        <p:spPr bwMode="auto">
          <a:xfrm rot="16200000" flipH="1">
            <a:off x="1354449" y="3855005"/>
            <a:ext cx="427129" cy="1434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9" name="カギ線コネクタ 128"/>
          <p:cNvCxnSpPr>
            <a:stCxn id="52" idx="1"/>
          </p:cNvCxnSpPr>
          <p:nvPr/>
        </p:nvCxnSpPr>
        <p:spPr bwMode="auto">
          <a:xfrm rot="10800000" flipH="1" flipV="1">
            <a:off x="851868" y="3225941"/>
            <a:ext cx="130387" cy="929795"/>
          </a:xfrm>
          <a:prstGeom prst="bentConnector4">
            <a:avLst>
              <a:gd name="adj1" fmla="val -175324"/>
              <a:gd name="adj2" fmla="val 57566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grpSp>
        <p:nvGrpSpPr>
          <p:cNvPr id="133" name="グループ化 132"/>
          <p:cNvGrpSpPr/>
          <p:nvPr/>
        </p:nvGrpSpPr>
        <p:grpSpPr>
          <a:xfrm rot="16200000">
            <a:off x="7889791" y="3990457"/>
            <a:ext cx="944553" cy="992598"/>
            <a:chOff x="7885175" y="3820593"/>
            <a:chExt cx="944553" cy="992598"/>
          </a:xfrm>
        </p:grpSpPr>
        <p:sp>
          <p:nvSpPr>
            <p:cNvPr id="138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rot="5400000">
              <a:off x="7847416" y="3858352"/>
              <a:ext cx="992598" cy="917079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差分有り</a:t>
              </a:r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40" name="円形吹き出し 139"/>
          <p:cNvSpPr>
            <a:spLocks noChangeAspect="1"/>
          </p:cNvSpPr>
          <p:nvPr/>
        </p:nvSpPr>
        <p:spPr bwMode="auto">
          <a:xfrm>
            <a:off x="8312128" y="5045879"/>
            <a:ext cx="621377" cy="621377"/>
          </a:xfrm>
          <a:prstGeom prst="wedgeEllipseCallout">
            <a:avLst>
              <a:gd name="adj1" fmla="val -37090"/>
              <a:gd name="adj2" fmla="val -7345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角丸四角形 140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98490" y="4794817"/>
            <a:ext cx="2896958" cy="209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形吹き出し 141"/>
          <p:cNvSpPr>
            <a:spLocks noChangeAspect="1"/>
          </p:cNvSpPr>
          <p:nvPr/>
        </p:nvSpPr>
        <p:spPr bwMode="auto">
          <a:xfrm>
            <a:off x="206520" y="398139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円形吹き出し 143"/>
          <p:cNvSpPr>
            <a:spLocks noChangeAspect="1"/>
          </p:cNvSpPr>
          <p:nvPr/>
        </p:nvSpPr>
        <p:spPr bwMode="auto">
          <a:xfrm>
            <a:off x="206520" y="523775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372042" y="4784869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曲線コネクタ 146"/>
          <p:cNvCxnSpPr>
            <a:endCxn id="146" idx="1"/>
          </p:cNvCxnSpPr>
          <p:nvPr/>
        </p:nvCxnSpPr>
        <p:spPr bwMode="auto">
          <a:xfrm rot="5400000" flipH="1" flipV="1">
            <a:off x="3521538" y="3550604"/>
            <a:ext cx="1286260" cy="116701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729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実習４</a:t>
            </a:r>
            <a:r>
              <a:rPr lang="ja-JP" altLang="en-US" dirty="0"/>
              <a:t>全体図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「同一メニューだが収集した日時の異なる値」を比較する際は、比較実行の際に「基準日」を設定します。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899490" y="198880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37944" y="226652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335789"/>
            <a:ext cx="851605" cy="319726"/>
          </a:xfrm>
          <a:prstGeom prst="rect">
            <a:avLst/>
          </a:prstGeom>
        </p:spPr>
      </p:pic>
      <p:sp>
        <p:nvSpPr>
          <p:cNvPr id="67" name="フローチャート: 磁気ディスク 66"/>
          <p:cNvSpPr/>
          <p:nvPr/>
        </p:nvSpPr>
        <p:spPr>
          <a:xfrm>
            <a:off x="2422622" y="352565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359833" y="271651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9490" y="171079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全体図（比較）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5419359" y="244969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0" name="図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44969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3" name="正方形/長方形 82"/>
          <p:cNvSpPr/>
          <p:nvPr/>
        </p:nvSpPr>
        <p:spPr>
          <a:xfrm>
            <a:off x="5419359" y="276501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19359" y="308034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6729677" y="193000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61616"/>
              </p:ext>
            </p:extLst>
          </p:nvPr>
        </p:nvGraphicFramePr>
        <p:xfrm>
          <a:off x="2663456" y="4260837"/>
          <a:ext cx="3741897" cy="1166720"/>
        </p:xfrm>
        <a:graphic>
          <a:graphicData uri="http://schemas.openxmlformats.org/drawingml/2006/table">
            <a:tbl>
              <a:tblPr firstRow="1" bandRow="1"/>
              <a:tblGrid>
                <a:gridCol w="628086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28086">
                  <a:extLst>
                    <a:ext uri="{9D8B030D-6E8A-4147-A177-3AD203B41FA5}">
                      <a16:colId xmlns:a16="http://schemas.microsoft.com/office/drawing/2014/main" val="3087742594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基準日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074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80348" y="503291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680348" y="523693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円形吹き出し 86"/>
          <p:cNvSpPr>
            <a:spLocks noChangeAspect="1"/>
          </p:cNvSpPr>
          <p:nvPr/>
        </p:nvSpPr>
        <p:spPr bwMode="auto">
          <a:xfrm>
            <a:off x="6651676" y="337880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4.7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2659594" y="4993054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59594" y="5207843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067930" y="4499840"/>
            <a:ext cx="643999" cy="924034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8" name="カギ線コネクタ 107"/>
          <p:cNvCxnSpPr/>
          <p:nvPr/>
        </p:nvCxnSpPr>
        <p:spPr bwMode="auto">
          <a:xfrm rot="10800000" flipV="1">
            <a:off x="4711929" y="3699980"/>
            <a:ext cx="2568222" cy="799859"/>
          </a:xfrm>
          <a:prstGeom prst="bentConnector3">
            <a:avLst>
              <a:gd name="adj1" fmla="val -9203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109" name="テキスト ボックス 108"/>
          <p:cNvSpPr txBox="1"/>
          <p:nvPr/>
        </p:nvSpPr>
        <p:spPr>
          <a:xfrm>
            <a:off x="6646460" y="4527911"/>
            <a:ext cx="153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基準日を設定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</a:t>
            </a:r>
            <a:r>
              <a:rPr lang="ja-JP" altLang="en-US" b="1" dirty="0"/>
              <a:t>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比較用のオペレーションを登録します。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20321"/>
              </p:ext>
            </p:extLst>
          </p:nvPr>
        </p:nvGraphicFramePr>
        <p:xfrm>
          <a:off x="564317" y="4946144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2021/04/28 12:19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590492"/>
            <a:ext cx="5877745" cy="122889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正方形/長方形 33"/>
          <p:cNvSpPr/>
          <p:nvPr/>
        </p:nvSpPr>
        <p:spPr>
          <a:xfrm>
            <a:off x="2176132" y="3590492"/>
            <a:ext cx="1315718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491850" y="3590492"/>
            <a:ext cx="1359520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 差分</a:t>
            </a:r>
            <a:r>
              <a:rPr lang="ja-JP" altLang="en-US" dirty="0"/>
              <a:t>有</a:t>
            </a:r>
            <a:r>
              <a:rPr lang="ja-JP" altLang="en-US" dirty="0" smtClean="0"/>
              <a:t>り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証明書の用意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差分有り</a:t>
            </a:r>
            <a:r>
              <a:rPr lang="en-US" altLang="ja-JP" b="1" dirty="0"/>
              <a:t>SSL</a:t>
            </a:r>
            <a:r>
              <a:rPr lang="ja-JP" altLang="en-US" b="1" dirty="0"/>
              <a:t>証明書を用意しておく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この実習では「差分あり」の表示を確認したいので、実習３で収集したファイルと差分</a:t>
            </a:r>
            <a:r>
              <a:rPr lang="ja-JP" altLang="en-US" dirty="0"/>
              <a:t>のあるファイルを収集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ターゲットサーバの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/certs/</a:t>
            </a:r>
            <a:r>
              <a:rPr lang="ja-JP" altLang="en-US" dirty="0" smtClean="0"/>
              <a:t>に入って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証明書（</a:t>
            </a:r>
            <a:r>
              <a:rPr lang="en-US" altLang="ja-JP" dirty="0" smtClean="0"/>
              <a:t>test.crt</a:t>
            </a:r>
            <a:r>
              <a:rPr lang="ja-JP" altLang="en-US" dirty="0" smtClean="0"/>
              <a:t>）の中身を一部書き換えておきます。</a:t>
            </a:r>
            <a:endParaRPr lang="en-US" altLang="ja-JP" sz="8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フローチャート: 磁気ディスク 44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07065"/>
              </p:ext>
            </p:extLst>
          </p:nvPr>
        </p:nvGraphicFramePr>
        <p:xfrm>
          <a:off x="693808" y="3853297"/>
          <a:ext cx="2911375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62982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3" name="波線 52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5" name="星 7 64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86" name="星 7 85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91" name="波線 90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 rot="16200000">
            <a:off x="7889791" y="3990457"/>
            <a:ext cx="944553" cy="992598"/>
            <a:chOff x="7885175" y="3820593"/>
            <a:chExt cx="944553" cy="992598"/>
          </a:xfrm>
        </p:grpSpPr>
        <p:sp>
          <p:nvSpPr>
            <p:cNvPr id="102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rot="5400000">
              <a:off x="7847416" y="3858352"/>
              <a:ext cx="992598" cy="917079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差分有り</a:t>
              </a:r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782879" y="3886044"/>
            <a:ext cx="1158376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 smtClean="0"/>
              <a:t> ファイル名の登録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ファイル名を登録する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実習３で作成した［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証明書名］メニューに比較用のレコードを登録します。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オペレーションのみ比較用にし、そのほかは実習３と同じ内容です。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入力用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証明書名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96320"/>
              </p:ext>
            </p:extLst>
          </p:nvPr>
        </p:nvGraphicFramePr>
        <p:xfrm>
          <a:off x="539440" y="4988648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7" y="3589361"/>
            <a:ext cx="7964011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893841" y="3589361"/>
            <a:ext cx="2453989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47830" y="3589361"/>
            <a:ext cx="388854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36370" y="3589361"/>
            <a:ext cx="1317148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 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作業実行する</a:t>
            </a:r>
            <a:endParaRPr lang="en-US" altLang="ja-JP" b="1" dirty="0" smtClean="0"/>
          </a:p>
          <a:p>
            <a:pPr lvl="1"/>
            <a:r>
              <a:rPr lang="ja-JP" altLang="en-US" dirty="0"/>
              <a:t>差分有りの</a:t>
            </a:r>
            <a:r>
              <a:rPr lang="en-US" altLang="ja-JP" dirty="0"/>
              <a:t>SSL</a:t>
            </a:r>
            <a:r>
              <a:rPr lang="ja-JP" altLang="en-US" dirty="0"/>
              <a:t>証明書を収集します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/>
              <a:t>Movement</a:t>
            </a:r>
            <a:r>
              <a:rPr lang="ja-JP" altLang="en-US" dirty="0" smtClean="0"/>
              <a:t>は実習３と</a:t>
            </a:r>
            <a:r>
              <a:rPr lang="ja-JP" altLang="en-US" dirty="0"/>
              <a:t>同じく</a:t>
            </a:r>
            <a:r>
              <a:rPr lang="en-US" altLang="ja-JP" dirty="0"/>
              <a:t>getSSL</a:t>
            </a:r>
            <a:r>
              <a:rPr lang="ja-JP" altLang="en-US" dirty="0"/>
              <a:t>で、オペレーションだけ比較用の</a:t>
            </a:r>
            <a:r>
              <a:rPr lang="en-US" altLang="ja-JP" dirty="0"/>
              <a:t>getSSL2</a:t>
            </a:r>
            <a:r>
              <a:rPr lang="ja-JP" altLang="en-US" dirty="0"/>
              <a:t>にし</a:t>
            </a:r>
            <a:r>
              <a:rPr lang="ja-JP" altLang="en-US" dirty="0" smtClean="0"/>
              <a:t>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実行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 から登録した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から登録したオペレーションを選択する。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［実行］ボタンを押下する。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01969" y="3610635"/>
            <a:ext cx="4934152" cy="2808863"/>
            <a:chOff x="477500" y="304801"/>
            <a:chExt cx="7075232" cy="4027714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500" y="304801"/>
              <a:ext cx="7075232" cy="4027714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正方形/長方形 17"/>
            <p:cNvSpPr/>
            <p:nvPr/>
          </p:nvSpPr>
          <p:spPr>
            <a:xfrm>
              <a:off x="1465118" y="4076202"/>
              <a:ext cx="1065432" cy="256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64894" y="1198323"/>
              <a:ext cx="6987837" cy="1413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64894" y="2881811"/>
              <a:ext cx="4985301" cy="1484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6632"/>
              </p:ext>
            </p:extLst>
          </p:nvPr>
        </p:nvGraphicFramePr>
        <p:xfrm>
          <a:off x="5292100" y="5624003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パラメータシートを確認する</a:t>
            </a:r>
            <a:endParaRPr lang="en-US" altLang="ja-JP" b="1" dirty="0" smtClean="0"/>
          </a:p>
          <a:p>
            <a:pPr lvl="1"/>
            <a:r>
              <a:rPr lang="en-US" altLang="ja-JP" dirty="0"/>
              <a:t>getSSL2</a:t>
            </a:r>
            <a:r>
              <a:rPr lang="ja-JP" altLang="en-US" dirty="0" smtClean="0"/>
              <a:t>がパラメータシートに収集されているか確認</a:t>
            </a:r>
            <a:r>
              <a:rPr lang="ja-JP" altLang="en-US" dirty="0"/>
              <a:t>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 action="ppaction://hlinksldjump"/>
              </a:rPr>
              <a:t>4.7 </a:t>
            </a:r>
            <a:r>
              <a:rPr lang="ja-JP" altLang="en-US" dirty="0">
                <a:hlinkClick r:id="rId2" action="ppaction://hlinksldjump"/>
              </a:rPr>
              <a:t>比較</a:t>
            </a:r>
            <a:r>
              <a:rPr lang="ja-JP" altLang="en-US" dirty="0" smtClean="0">
                <a:hlinkClick r:id="rId2" action="ppaction://hlinksldjump"/>
              </a:rPr>
              <a:t>実行</a:t>
            </a:r>
            <a:r>
              <a:rPr lang="ja-JP" altLang="en-US" dirty="0" smtClean="0"/>
              <a:t>で必要になるので、基</a:t>
            </a:r>
            <a:r>
              <a:rPr lang="ja-JP" altLang="en-US" dirty="0"/>
              <a:t>準日時を確認して</a:t>
            </a:r>
            <a:r>
              <a:rPr lang="ja-JP" altLang="en-US" dirty="0" smtClean="0"/>
              <a:t>おきます。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 smtClean="0"/>
              <a:t>入力用（もしくは参照用）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一覧を表示し、作成した項目に値が入っているか確認する。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 </a:t>
            </a:r>
            <a:r>
              <a:rPr lang="ja-JP" altLang="en-US" dirty="0" smtClean="0"/>
              <a:t>収集</a:t>
            </a:r>
            <a:r>
              <a:rPr lang="ja-JP" altLang="en-US" dirty="0"/>
              <a:t>結果の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4" y="3711784"/>
            <a:ext cx="7701452" cy="1963785"/>
          </a:xfrm>
          <a:prstGeom prst="rect">
            <a:avLst/>
          </a:prstGeom>
          <a:ln w="19050"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0" y="3686041"/>
            <a:ext cx="2447717" cy="195132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501970" y="3711784"/>
            <a:ext cx="8091496" cy="192558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3460" y="4932000"/>
            <a:ext cx="7910006" cy="209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5649" y="4419716"/>
            <a:ext cx="999389" cy="6958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 </a:t>
            </a:r>
            <a:r>
              <a:rPr lang="ja-JP" altLang="en-US" dirty="0" smtClean="0"/>
              <a:t>比較</a:t>
            </a:r>
            <a:r>
              <a:rPr lang="ja-JP" altLang="en-US" dirty="0"/>
              <a:t>定義の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「同一メニューだが収集した日時の異なる値」を</a:t>
            </a:r>
            <a:r>
              <a:rPr lang="ja-JP" altLang="en-US" dirty="0" smtClean="0"/>
              <a:t>比較するので、比較対象メニューは同じものを選択します。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比較 </a:t>
            </a:r>
            <a:r>
              <a:rPr lang="ja-JP" altLang="en-US" b="1" dirty="0"/>
              <a:t>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各項目で下表のように選択または入力し、［登録］ボタンを押下する。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9680"/>
              </p:ext>
            </p:extLst>
          </p:nvPr>
        </p:nvGraphicFramePr>
        <p:xfrm>
          <a:off x="539440" y="4653170"/>
          <a:ext cx="6665214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977" t="4938" b="43033"/>
          <a:stretch/>
        </p:blipFill>
        <p:spPr>
          <a:xfrm>
            <a:off x="560674" y="3645030"/>
            <a:ext cx="7815830" cy="84844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899490" y="3645030"/>
            <a:ext cx="86412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1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380390" y="3645030"/>
            <a:ext cx="996114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</a:t>
            </a:r>
            <a:r>
              <a:rPr lang="ja-JP" altLang="en-US" dirty="0" smtClean="0"/>
              <a:t>比較実行（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定義した比較を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endParaRPr lang="en-US" altLang="ja-JP" b="1" dirty="0"/>
          </a:p>
          <a:p>
            <a:pPr lvl="1"/>
            <a:r>
              <a:rPr lang="ja-JP" altLang="en-US" dirty="0"/>
              <a:t>登録した比較定義「</a:t>
            </a:r>
            <a:r>
              <a:rPr lang="en-US" altLang="ja-JP" dirty="0"/>
              <a:t>SSL</a:t>
            </a:r>
            <a:r>
              <a:rPr lang="ja-JP" altLang="en-US" dirty="0"/>
              <a:t>証明書</a:t>
            </a:r>
            <a:r>
              <a:rPr lang="ja-JP" altLang="en-US" dirty="0" smtClean="0"/>
              <a:t>」を</a:t>
            </a:r>
            <a:r>
              <a:rPr lang="ja-JP" altLang="en-US" dirty="0"/>
              <a:t>選択し</a:t>
            </a:r>
            <a:r>
              <a:rPr lang="ja-JP" altLang="en-US" dirty="0" smtClean="0"/>
              <a:t>、基準日を</a:t>
            </a:r>
            <a:r>
              <a:rPr lang="ja-JP" altLang="en-US" dirty="0"/>
              <a:t>入力します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基準日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SSL1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</a:t>
            </a:r>
            <a:r>
              <a:rPr lang="ja-JP" altLang="en-US" dirty="0" smtClean="0"/>
              <a:t>それぞれが最新となる日時を設定します。</a:t>
            </a:r>
            <a:endParaRPr lang="en-US" altLang="ja-JP" dirty="0" smtClean="0"/>
          </a:p>
          <a:p>
            <a:pPr lvl="1"/>
            <a:r>
              <a:rPr lang="ja-JP" altLang="en-US" dirty="0"/>
              <a:t>基準日</a:t>
            </a:r>
            <a:r>
              <a:rPr lang="ja-JP" altLang="en-US" dirty="0" smtClean="0"/>
              <a:t>については次ページを参照してください。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比較実行で、下表</a:t>
            </a:r>
            <a:r>
              <a:rPr lang="ja-JP" altLang="en-US" dirty="0"/>
              <a:t>のように選択または入力し、</a:t>
            </a:r>
            <a:r>
              <a:rPr lang="ja-JP" altLang="en-US" dirty="0" smtClean="0"/>
              <a:t>［</a:t>
            </a:r>
            <a:r>
              <a:rPr lang="ja-JP" altLang="en-US" dirty="0"/>
              <a:t>比較</a:t>
            </a:r>
            <a:r>
              <a:rPr lang="ja-JP" altLang="en-US" dirty="0" smtClean="0"/>
              <a:t>］</a:t>
            </a:r>
            <a:r>
              <a:rPr lang="ja-JP" altLang="en-US" dirty="0"/>
              <a:t>ボタンを押下する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</a:t>
            </a:r>
            <a:r>
              <a:rPr lang="ja-JP" altLang="en-US" dirty="0"/>
              <a:t>結果</a:t>
            </a:r>
            <a:r>
              <a:rPr lang="ja-JP" altLang="en-US" dirty="0" smtClean="0"/>
              <a:t>が表示される。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3574271"/>
            <a:ext cx="7236340" cy="161895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611451" y="4246726"/>
            <a:ext cx="2852208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1451" y="4913828"/>
            <a:ext cx="1656229" cy="245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63661" y="4246726"/>
            <a:ext cx="15404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04060" y="4243778"/>
            <a:ext cx="1656229" cy="21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3998"/>
              </p:ext>
            </p:extLst>
          </p:nvPr>
        </p:nvGraphicFramePr>
        <p:xfrm>
          <a:off x="539440" y="5350627"/>
          <a:ext cx="5440866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178302">
                  <a:extLst>
                    <a:ext uri="{9D8B030D-6E8A-4147-A177-3AD203B41FA5}">
                      <a16:colId xmlns:a16="http://schemas.microsoft.com/office/drawing/2014/main" val="39845076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11:30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12:30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全件出力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11451" y="4462726"/>
            <a:ext cx="2088289" cy="2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実習１</a:t>
            </a:r>
            <a:r>
              <a:rPr lang="en-US" altLang="ja-JP" dirty="0"/>
              <a:t>【</a:t>
            </a:r>
            <a:r>
              <a:rPr lang="ja-JP" altLang="en-US" dirty="0"/>
              <a:t>収集機能</a:t>
            </a:r>
            <a:r>
              <a:rPr lang="en-US" altLang="ja-JP" dirty="0"/>
              <a:t>】</a:t>
            </a:r>
            <a:r>
              <a:rPr lang="ja-JP" altLang="en-US" dirty="0"/>
              <a:t>ターゲットホストの</a:t>
            </a:r>
            <a:r>
              <a:rPr lang="en-US" altLang="ja-JP" dirty="0"/>
              <a:t>OS</a:t>
            </a:r>
            <a:r>
              <a:rPr lang="ja-JP" altLang="en-US" dirty="0"/>
              <a:t>情報を収集する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</a:t>
            </a:r>
            <a:r>
              <a:rPr lang="ja-JP" altLang="en-US" dirty="0" smtClean="0"/>
              <a:t>比較実行（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基準日の設定は以下のようになります。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1670004" y="5414595"/>
            <a:ext cx="5803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収集の基準日に応じて比較の基準日を</a:t>
            </a:r>
            <a:r>
              <a:rPr lang="ja-JP" altLang="en-US" sz="2000" b="1" dirty="0">
                <a:solidFill>
                  <a:srgbClr val="FF0000"/>
                </a:solidFill>
              </a:rPr>
              <a:t>設定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する。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489" y="1988800"/>
            <a:ext cx="7345022" cy="331089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13062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31249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>
            <a:off x="1331550" y="3852996"/>
            <a:ext cx="6304301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楕円 72"/>
          <p:cNvSpPr>
            <a:spLocks noChangeAspect="1"/>
          </p:cNvSpPr>
          <p:nvPr/>
        </p:nvSpPr>
        <p:spPr bwMode="auto">
          <a:xfrm>
            <a:off x="1873696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楕円 73"/>
          <p:cNvSpPr>
            <a:spLocks noChangeAspect="1"/>
          </p:cNvSpPr>
          <p:nvPr/>
        </p:nvSpPr>
        <p:spPr bwMode="auto">
          <a:xfrm>
            <a:off x="4307942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楕円 74"/>
          <p:cNvSpPr>
            <a:spLocks noChangeAspect="1"/>
          </p:cNvSpPr>
          <p:nvPr/>
        </p:nvSpPr>
        <p:spPr bwMode="auto">
          <a:xfrm>
            <a:off x="5525065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楕円 75"/>
          <p:cNvSpPr>
            <a:spLocks noChangeAspect="1"/>
          </p:cNvSpPr>
          <p:nvPr/>
        </p:nvSpPr>
        <p:spPr bwMode="auto">
          <a:xfrm>
            <a:off x="6742188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楕円 79"/>
          <p:cNvSpPr>
            <a:spLocks noChangeAspect="1"/>
          </p:cNvSpPr>
          <p:nvPr/>
        </p:nvSpPr>
        <p:spPr bwMode="auto">
          <a:xfrm>
            <a:off x="2880265" y="378487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楕円 80"/>
          <p:cNvSpPr>
            <a:spLocks noChangeAspect="1"/>
          </p:cNvSpPr>
          <p:nvPr/>
        </p:nvSpPr>
        <p:spPr bwMode="auto">
          <a:xfrm>
            <a:off x="4528002" y="379899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楕円 81"/>
          <p:cNvSpPr>
            <a:spLocks noChangeAspect="1"/>
          </p:cNvSpPr>
          <p:nvPr/>
        </p:nvSpPr>
        <p:spPr bwMode="auto">
          <a:xfrm>
            <a:off x="3090819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13303" y="457246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getSSL1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72635" y="457246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getSSL2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558501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2517434" y="238941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</p:txBody>
      </p:sp>
      <p:sp>
        <p:nvSpPr>
          <p:cNvPr id="89" name="円形吹き出し 88"/>
          <p:cNvSpPr>
            <a:spLocks noChangeAspect="1"/>
          </p:cNvSpPr>
          <p:nvPr/>
        </p:nvSpPr>
        <p:spPr bwMode="auto">
          <a:xfrm>
            <a:off x="4165171" y="240353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76688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下矢印 89"/>
          <p:cNvSpPr/>
          <p:nvPr/>
        </p:nvSpPr>
        <p:spPr bwMode="auto">
          <a:xfrm flipV="1">
            <a:off x="3035589" y="392612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4875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418059" y="418241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基準日１</a:t>
            </a:r>
          </a:p>
        </p:txBody>
      </p:sp>
      <p:sp>
        <p:nvSpPr>
          <p:cNvPr id="92" name="下矢印 91"/>
          <p:cNvSpPr/>
          <p:nvPr/>
        </p:nvSpPr>
        <p:spPr bwMode="auto">
          <a:xfrm flipV="1">
            <a:off x="5479314" y="392652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4861784" y="418281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基準日２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54928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11:25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02665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12:08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</a:t>
            </a:r>
            <a:r>
              <a:rPr lang="ja-JP" altLang="en-US" dirty="0" smtClean="0"/>
              <a:t>比較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207460"/>
            <a:ext cx="7505485" cy="1882537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8" name="正方形/長方形 27"/>
          <p:cNvSpPr/>
          <p:nvPr/>
        </p:nvSpPr>
        <p:spPr>
          <a:xfrm>
            <a:off x="7056390" y="2715849"/>
            <a:ext cx="1208860" cy="64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4447213" y="3781140"/>
            <a:ext cx="3578292" cy="554897"/>
          </a:xfrm>
          <a:prstGeom prst="wedgeRoundRectCallout">
            <a:avLst>
              <a:gd name="adj1" fmla="val -22951"/>
              <a:gd name="adj2" fmla="val -12361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7524" y="3895846"/>
            <a:ext cx="359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差分があれば赤字で出力される。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実習１全体図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実習１の作業の流れ</a:t>
            </a:r>
            <a:endParaRPr lang="en-US" altLang="ja-JP" b="1" dirty="0"/>
          </a:p>
          <a:p>
            <a:pPr lvl="1"/>
            <a:r>
              <a:rPr lang="ja-JP" altLang="en-US" dirty="0" smtClean="0"/>
              <a:t>数字は</a:t>
            </a:r>
            <a:r>
              <a:rPr lang="ja-JP" altLang="en-US" dirty="0"/>
              <a:t>本書</a:t>
            </a:r>
            <a:r>
              <a:rPr lang="ja-JP" altLang="en-US" dirty="0" smtClean="0"/>
              <a:t>の章番号です。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各種設定を行ってから作業実行し、インベントリ（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情報）を収集してパラメータシートへ自動登録します。</a:t>
            </a:r>
            <a:endParaRPr lang="en-US" altLang="ja-JP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664751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664751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30971" y="2939733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939730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011740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561989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492533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3045435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58782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93436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0121"/>
              </p:ext>
            </p:extLst>
          </p:nvPr>
        </p:nvGraphicFramePr>
        <p:xfrm>
          <a:off x="735024" y="4876737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692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3198188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394570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5046261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852183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9" name="グループ化 1028"/>
          <p:cNvGrpSpPr/>
          <p:nvPr/>
        </p:nvGrpSpPr>
        <p:grpSpPr>
          <a:xfrm>
            <a:off x="7876380" y="4101287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インベントリ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72" name="テキスト ボックス 171"/>
          <p:cNvSpPr txBox="1"/>
          <p:nvPr/>
        </p:nvSpPr>
        <p:spPr>
          <a:xfrm>
            <a:off x="251399" y="2386742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 rot="13140608">
            <a:off x="4252747" y="3015958"/>
            <a:ext cx="290224" cy="79248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2742" y="3496749"/>
            <a:ext cx="3556557" cy="79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26928" y="5608710"/>
            <a:ext cx="3221303" cy="228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70639" y="5366315"/>
            <a:ext cx="558938" cy="4612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381259" y="5268360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形吹き出し 49"/>
          <p:cNvSpPr>
            <a:spLocks noChangeAspect="1"/>
          </p:cNvSpPr>
          <p:nvPr/>
        </p:nvSpPr>
        <p:spPr bwMode="auto">
          <a:xfrm>
            <a:off x="2977594" y="4072306"/>
            <a:ext cx="621377" cy="621377"/>
          </a:xfrm>
          <a:prstGeom prst="wedgeEllipseCallout">
            <a:avLst>
              <a:gd name="adj1" fmla="val 45044"/>
              <a:gd name="adj2" fmla="val -666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円形吹き出し 52"/>
          <p:cNvSpPr>
            <a:spLocks noChangeAspect="1"/>
          </p:cNvSpPr>
          <p:nvPr/>
        </p:nvSpPr>
        <p:spPr bwMode="auto">
          <a:xfrm>
            <a:off x="5648289" y="2519623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円形吹き出し 53"/>
          <p:cNvSpPr>
            <a:spLocks noChangeAspect="1"/>
          </p:cNvSpPr>
          <p:nvPr/>
        </p:nvSpPr>
        <p:spPr bwMode="auto">
          <a:xfrm>
            <a:off x="3948231" y="2308220"/>
            <a:ext cx="621377" cy="621377"/>
          </a:xfrm>
          <a:prstGeom prst="wedgeEllipseCallout">
            <a:avLst>
              <a:gd name="adj1" fmla="val 22799"/>
              <a:gd name="adj2" fmla="val 925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>
          <a:xfrm rot="15897529" flipV="1">
            <a:off x="3751534" y="3742918"/>
            <a:ext cx="678527" cy="2555725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形吹き出し 57"/>
          <p:cNvSpPr>
            <a:spLocks noChangeAspect="1"/>
          </p:cNvSpPr>
          <p:nvPr/>
        </p:nvSpPr>
        <p:spPr bwMode="auto">
          <a:xfrm>
            <a:off x="4958934" y="428806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3981963" y="5746246"/>
            <a:ext cx="621377" cy="621377"/>
          </a:xfrm>
          <a:prstGeom prst="wedgeEllipseCallout">
            <a:avLst>
              <a:gd name="adj1" fmla="val 46755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6356169" y="4189841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313304" y="5768472"/>
            <a:ext cx="625230" cy="621377"/>
          </a:xfrm>
          <a:prstGeom prst="wedgeEllipseCallout">
            <a:avLst>
              <a:gd name="adj1" fmla="val 17835"/>
              <a:gd name="adj2" fmla="val -700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円形吹き出し 54"/>
          <p:cNvSpPr>
            <a:spLocks noChangeAspect="1"/>
          </p:cNvSpPr>
          <p:nvPr/>
        </p:nvSpPr>
        <p:spPr bwMode="auto">
          <a:xfrm>
            <a:off x="281885" y="3403476"/>
            <a:ext cx="621377" cy="621377"/>
          </a:xfrm>
          <a:prstGeom prst="wedgeEllipseCallout">
            <a:avLst>
              <a:gd name="adj1" fmla="val 67074"/>
              <a:gd name="adj2" fmla="val -3723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円形吹き出し 56"/>
          <p:cNvSpPr>
            <a:spLocks noChangeAspect="1"/>
          </p:cNvSpPr>
          <p:nvPr/>
        </p:nvSpPr>
        <p:spPr bwMode="auto">
          <a:xfrm>
            <a:off x="317157" y="4117870"/>
            <a:ext cx="621377" cy="621377"/>
          </a:xfrm>
          <a:prstGeom prst="wedgeEllipseCallout">
            <a:avLst>
              <a:gd name="adj1" fmla="val 113275"/>
              <a:gd name="adj2" fmla="val 9006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円形吹き出し 55"/>
          <p:cNvSpPr>
            <a:spLocks noChangeAspect="1"/>
          </p:cNvSpPr>
          <p:nvPr/>
        </p:nvSpPr>
        <p:spPr bwMode="auto">
          <a:xfrm>
            <a:off x="2221377" y="2913395"/>
            <a:ext cx="621377" cy="621377"/>
          </a:xfrm>
          <a:prstGeom prst="wedgeEllipseCallout">
            <a:avLst>
              <a:gd name="adj1" fmla="val -55913"/>
              <a:gd name="adj2" fmla="val 6514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円形吹き出し 51"/>
          <p:cNvSpPr>
            <a:spLocks noChangeAspect="1"/>
          </p:cNvSpPr>
          <p:nvPr/>
        </p:nvSpPr>
        <p:spPr bwMode="auto">
          <a:xfrm>
            <a:off x="2403902" y="357279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7359</Words>
  <Application>Microsoft Office PowerPoint</Application>
  <PresentationFormat>画面に合わせる (4:3)</PresentationFormat>
  <Paragraphs>1520</Paragraphs>
  <Slides>82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82</vt:i4>
      </vt:variant>
    </vt:vector>
  </HeadingPairs>
  <TitlesOfParts>
    <vt:vector size="9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目次</vt:lpstr>
      <vt:lpstr>はじめに</vt:lpstr>
      <vt:lpstr>(1) 本書について</vt:lpstr>
      <vt:lpstr>(2) 作業環境</vt:lpstr>
      <vt:lpstr>(3) シナリオ</vt:lpstr>
      <vt:lpstr>1.　実習１【収集機能】ターゲットホストのOS情報を収集する</vt:lpstr>
      <vt:lpstr>実習１全体図</vt:lpstr>
      <vt:lpstr>1.1 ターゲットホストの登録</vt:lpstr>
      <vt:lpstr>1.2 オペレーションの登録</vt:lpstr>
      <vt:lpstr>1.3 Movementの登録</vt:lpstr>
      <vt:lpstr>1.3.1 ヘッダーセクションとgather_facts</vt:lpstr>
      <vt:lpstr>1.4 Playbookの登録（1/2）</vt:lpstr>
      <vt:lpstr>1.4 Playbookの登録（2/2）</vt:lpstr>
      <vt:lpstr>1.4.1 YAMLファイルと収集用ディレクトリ（1/2）</vt:lpstr>
      <vt:lpstr>1.4.2 YAMLファイルと収集用ディレクトリ（2/2）</vt:lpstr>
      <vt:lpstr>1.5 Movement-Playbook紐付</vt:lpstr>
      <vt:lpstr>1.6 作業対象ホストの登録</vt:lpstr>
      <vt:lpstr>1.7 収集値を登録するパラメータシートの作成（1/4）</vt:lpstr>
      <vt:lpstr>1.7 収集値を登録するパラメータシートの作成（2/4）</vt:lpstr>
      <vt:lpstr>1.7 収集値を登録するパラメータシートの作成（3/4）</vt:lpstr>
      <vt:lpstr>1.7 収集値を登録するパラメータシートの作成（4/4）</vt:lpstr>
      <vt:lpstr>1.8 収集項目値管理の登録（1/3）</vt:lpstr>
      <vt:lpstr>1.8 収集項目値管理の登録（2/3）</vt:lpstr>
      <vt:lpstr>1.8 収集項目値管理の登録（3/3）</vt:lpstr>
      <vt:lpstr>1.9 収集インターフェース情報の登録</vt:lpstr>
      <vt:lpstr>1.10 作業実行（1/2）</vt:lpstr>
      <vt:lpstr>1.10 作業実行（2/2）</vt:lpstr>
      <vt:lpstr>1.11 収集結果の確認（1/2）</vt:lpstr>
      <vt:lpstr>1.11 収集結果の確認（2/2）</vt:lpstr>
      <vt:lpstr>2.　実習２【比較機能】実習１で収集した値と期待値を比較する</vt:lpstr>
      <vt:lpstr>実習２全体図</vt:lpstr>
      <vt:lpstr>2.1 オペレーションの登録</vt:lpstr>
      <vt:lpstr>2.2 期待値用パラメータシートの作成（1/3）</vt:lpstr>
      <vt:lpstr>2.2 期待値用パラメータシートの作成（2/3）</vt:lpstr>
      <vt:lpstr>2.2 期待値用パラメータシートの作成（3/3）</vt:lpstr>
      <vt:lpstr>2.3 期待値の登録</vt:lpstr>
      <vt:lpstr>2.4 比較定義の登録</vt:lpstr>
      <vt:lpstr>2.5 比較実行（1/2）</vt:lpstr>
      <vt:lpstr>2.5 比較実行（2/2）</vt:lpstr>
      <vt:lpstr>【参考】 比較定義詳細</vt:lpstr>
      <vt:lpstr>【参考】（1）比較定義の登録</vt:lpstr>
      <vt:lpstr>【参考】（2） 比較定義詳細の登録</vt:lpstr>
      <vt:lpstr>【参考】（3）比較実行（1/2）</vt:lpstr>
      <vt:lpstr>【参考】（3）比較実行（2/2）</vt:lpstr>
      <vt:lpstr>3.　実習３【収集機能】ターゲットホストのSSL証明書ファイルを収集する</vt:lpstr>
      <vt:lpstr>実習３全体図</vt:lpstr>
      <vt:lpstr>3.1 ターゲットホストの登録</vt:lpstr>
      <vt:lpstr>3.2 オペレーションの登録</vt:lpstr>
      <vt:lpstr>3.3 Movementの登録</vt:lpstr>
      <vt:lpstr>3.4 Playbookの登録</vt:lpstr>
      <vt:lpstr>3.4 Playbookの登録</vt:lpstr>
      <vt:lpstr>3.4.1 ファイルの収集用ディレクトリ（1/2）</vt:lpstr>
      <vt:lpstr>3.4.1 ファイルの収集用ディレクトリ（2/2）</vt:lpstr>
      <vt:lpstr>3.5 Movement-Playbook紐付</vt:lpstr>
      <vt:lpstr>3.6 ファイル名の登録（1/3）</vt:lpstr>
      <vt:lpstr>3.6 ファイル名の登録（2/3）</vt:lpstr>
      <vt:lpstr>3.6 ファイル名の登録（3/3）</vt:lpstr>
      <vt:lpstr>3.7 代入値自動登録設定の登録</vt:lpstr>
      <vt:lpstr>3.8 収集値を登録するパラメータシートの作成（1/3）</vt:lpstr>
      <vt:lpstr>3.8 収集値を登録するパラメータシートの作成（2/3）</vt:lpstr>
      <vt:lpstr>3.8 収集値を登録するパラメータシートの作成（3/3）</vt:lpstr>
      <vt:lpstr>3.9 収集項目値管理の登録</vt:lpstr>
      <vt:lpstr>3.10 収集インターフェース情報の登録</vt:lpstr>
      <vt:lpstr>3.11 作業実行（1/2）</vt:lpstr>
      <vt:lpstr>3.11 作業実行（2/2）</vt:lpstr>
      <vt:lpstr>3.12 収集結果の確認（1/2）</vt:lpstr>
      <vt:lpstr>3.12 収集結果の確認（2/2）</vt:lpstr>
      <vt:lpstr>4.　実習４【比較機能】実習３で収集したSSL証明書ファイルを、異なる日時に収集したファイルと比較する</vt:lpstr>
      <vt:lpstr>実習４全体図（1/2）</vt:lpstr>
      <vt:lpstr>実習４全体図（2/2）</vt:lpstr>
      <vt:lpstr>4.1 オペレーションの登録</vt:lpstr>
      <vt:lpstr>4.2 差分有りSSL証明書の用意</vt:lpstr>
      <vt:lpstr>4.3 ファイル名の登録</vt:lpstr>
      <vt:lpstr>4.4 作業実行</vt:lpstr>
      <vt:lpstr>4.5 収集結果の確認</vt:lpstr>
      <vt:lpstr>4.6 比較定義の登録</vt:lpstr>
      <vt:lpstr>4.7 比較実行（1/3）</vt:lpstr>
      <vt:lpstr>4.7 比較実行（2/3）</vt:lpstr>
      <vt:lpstr>4.7 比較実行（3/3）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2022-01-11T08:24:27Z</dcterms:modified>
</cp:coreProperties>
</file>