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3"/>
  </p:notesMasterIdLst>
  <p:handoutMasterIdLst>
    <p:handoutMasterId r:id="rId24"/>
  </p:handoutMasterIdLst>
  <p:sldIdLst>
    <p:sldId id="262" r:id="rId3"/>
    <p:sldId id="507" r:id="rId4"/>
    <p:sldId id="700" r:id="rId5"/>
    <p:sldId id="680" r:id="rId6"/>
    <p:sldId id="695" r:id="rId7"/>
    <p:sldId id="696" r:id="rId8"/>
    <p:sldId id="697" r:id="rId9"/>
    <p:sldId id="698" r:id="rId10"/>
    <p:sldId id="707" r:id="rId11"/>
    <p:sldId id="711" r:id="rId12"/>
    <p:sldId id="708" r:id="rId13"/>
    <p:sldId id="699" r:id="rId14"/>
    <p:sldId id="712" r:id="rId15"/>
    <p:sldId id="701" r:id="rId16"/>
    <p:sldId id="702" r:id="rId17"/>
    <p:sldId id="703" r:id="rId18"/>
    <p:sldId id="704" r:id="rId19"/>
    <p:sldId id="713" r:id="rId20"/>
    <p:sldId id="706" r:id="rId21"/>
    <p:sldId id="318" r:id="rId22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イントロダクション" id="{AC09CC4C-422A-45B8-A0BB-C41D9CA3023A}">
          <p14:sldIdLst>
            <p14:sldId id="700"/>
            <p14:sldId id="680"/>
          </p14:sldIdLst>
        </p14:section>
        <p14:section name="概要説明" id="{55238CF3-E671-490E-9DDA-5A049AE670B6}">
          <p14:sldIdLst>
            <p14:sldId id="695"/>
            <p14:sldId id="696"/>
            <p14:sldId id="697"/>
            <p14:sldId id="698"/>
            <p14:sldId id="707"/>
            <p14:sldId id="711"/>
            <p14:sldId id="708"/>
            <p14:sldId id="699"/>
            <p14:sldId id="712"/>
            <p14:sldId id="701"/>
            <p14:sldId id="702"/>
            <p14:sldId id="703"/>
            <p14:sldId id="704"/>
            <p14:sldId id="713"/>
            <p14:sldId id="706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3300"/>
    <a:srgbClr val="FFCC00"/>
    <a:srgbClr val="318BFF"/>
    <a:srgbClr val="F3C1C3"/>
    <a:srgbClr val="FFFFCC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3" autoAdjust="0"/>
    <p:restoredTop sz="96527" autoAdjust="0"/>
  </p:normalViewPr>
  <p:slideViewPr>
    <p:cSldViewPr>
      <p:cViewPr varScale="1">
        <p:scale>
          <a:sx n="87" d="100"/>
          <a:sy n="87" d="100"/>
        </p:scale>
        <p:origin x="141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2021/3/19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2021/3/19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ｖ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85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525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47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6823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75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880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xastro-suite.github.io/it-automation-docs/asset/Documents_ja/Exastro-ITA_&#21033;&#29992;&#25163;&#38918;&#12510;&#12491;&#12517;&#12450;&#12523;_&#12456;&#12463;&#12473;&#12509;&#12540;&#12488;%EF%BC%8F&#12452;&#12531;&#12509;&#12540;&#12488;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1.6.1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13949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 smtClean="0"/>
              <a:t>エクスポート</a:t>
            </a:r>
            <a:r>
              <a:rPr lang="en-US" altLang="ja-JP" sz="4800" b="1" dirty="0" smtClean="0"/>
              <a:t>/</a:t>
            </a:r>
            <a:r>
              <a:rPr lang="ja-JP" altLang="en-US" sz="4800" b="1" dirty="0" smtClean="0"/>
              <a:t>インポート</a:t>
            </a:r>
            <a:endParaRPr lang="en-US" altLang="ja-JP" sz="4800" b="1" dirty="0" smtClean="0"/>
          </a:p>
          <a:p>
            <a:r>
              <a:rPr lang="en-US" altLang="ja-JP" sz="4800" b="1" kern="0" spc="-150" dirty="0" smtClean="0"/>
              <a:t>【</a:t>
            </a:r>
            <a:r>
              <a:rPr lang="ja-JP" altLang="en-US" sz="4800" b="1" kern="0" spc="-150" dirty="0" smtClean="0"/>
              <a:t>座学編</a:t>
            </a:r>
            <a:r>
              <a:rPr lang="en-US" altLang="ja-JP" sz="4800" b="1" kern="0" spc="-150" dirty="0" smtClean="0"/>
              <a:t>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790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2.4</a:t>
            </a:r>
            <a:r>
              <a:rPr kumimoji="1" lang="ja-JP" altLang="en-US" smtClean="0"/>
              <a:t> </a:t>
            </a:r>
            <a:r>
              <a:rPr lang="ja-JP" altLang="en-US" smtClean="0"/>
              <a:t>エクスポート</a:t>
            </a:r>
            <a:r>
              <a:rPr lang="ja-JP" altLang="en-US"/>
              <a:t>で取得できる</a:t>
            </a:r>
            <a:r>
              <a:rPr lang="ja-JP" altLang="en-US" smtClean="0"/>
              <a:t>データ</a:t>
            </a:r>
            <a:r>
              <a:rPr lang="en-US" altLang="ja-JP" smtClean="0"/>
              <a:t>(2/3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Symphony</a:t>
            </a:r>
            <a:r>
              <a:rPr kumimoji="1" lang="ja-JP" altLang="en-US" b="1" dirty="0" smtClean="0"/>
              <a:t>エクスポート時に取得されるデータ</a:t>
            </a:r>
            <a:r>
              <a:rPr kumimoji="1" lang="en-US" altLang="ja-JP" b="1" dirty="0" smtClean="0"/>
              <a:t>(Terraform)</a:t>
            </a:r>
          </a:p>
          <a:p>
            <a:pPr marL="180000" lvl="1" indent="0">
              <a:buNone/>
            </a:pPr>
            <a:r>
              <a:rPr kumimoji="1" lang="ja-JP" altLang="en-US" dirty="0" smtClean="0"/>
              <a:t>オーケストレータが</a:t>
            </a:r>
            <a:r>
              <a:rPr kumimoji="1" lang="en-US" altLang="ja-JP" dirty="0" smtClean="0"/>
              <a:t>Terraform</a:t>
            </a:r>
            <a:r>
              <a:rPr lang="ja-JP" altLang="en-US" dirty="0"/>
              <a:t>の</a:t>
            </a:r>
            <a:r>
              <a:rPr lang="ja-JP" altLang="en-US" dirty="0" smtClean="0"/>
              <a:t>場合、下図のようにデータが取得されます。</a:t>
            </a:r>
            <a:endParaRPr kumimoji="1" lang="en-US" altLang="ja-JP" dirty="0" smtClean="0"/>
          </a:p>
        </p:txBody>
      </p:sp>
      <p:sp>
        <p:nvSpPr>
          <p:cNvPr id="61" name="角丸四角形 60"/>
          <p:cNvSpPr/>
          <p:nvPr/>
        </p:nvSpPr>
        <p:spPr bwMode="auto">
          <a:xfrm>
            <a:off x="2451773" y="2272364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kumimoji="1" lang="ja-JP" altLang="en-US" sz="1200" b="1" dirty="0" smtClean="0">
                <a:solidFill>
                  <a:schemeClr val="bg1"/>
                </a:solidFill>
                <a:latin typeface="+mn-ea"/>
              </a:rPr>
              <a:t>詳細</a:t>
            </a:r>
          </a:p>
        </p:txBody>
      </p:sp>
      <p:sp>
        <p:nvSpPr>
          <p:cNvPr id="62" name="角丸四角形 61"/>
          <p:cNvSpPr/>
          <p:nvPr/>
        </p:nvSpPr>
        <p:spPr bwMode="auto">
          <a:xfrm>
            <a:off x="467430" y="2272365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角丸四角形 63"/>
          <p:cNvSpPr/>
          <p:nvPr/>
        </p:nvSpPr>
        <p:spPr bwMode="auto">
          <a:xfrm>
            <a:off x="4279186" y="2272364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+mn-ea"/>
              </a:rPr>
              <a:t>module</a:t>
            </a:r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素材集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角丸四角形 64"/>
          <p:cNvSpPr/>
          <p:nvPr/>
        </p:nvSpPr>
        <p:spPr bwMode="auto">
          <a:xfrm>
            <a:off x="2451773" y="3212970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Workspaces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管理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角丸四角形 65"/>
          <p:cNvSpPr/>
          <p:nvPr/>
        </p:nvSpPr>
        <p:spPr bwMode="auto">
          <a:xfrm>
            <a:off x="4279186" y="3212970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Organizations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管理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角丸四角形 66"/>
          <p:cNvSpPr/>
          <p:nvPr/>
        </p:nvSpPr>
        <p:spPr bwMode="auto">
          <a:xfrm>
            <a:off x="2451773" y="4124820"/>
            <a:ext cx="1827413" cy="428904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err="1" smtClean="0">
                <a:solidFill>
                  <a:schemeClr val="bg1"/>
                </a:solidFill>
                <a:latin typeface="+mn-ea"/>
              </a:rPr>
              <a:t>PolicySet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-Workspace</a:t>
            </a:r>
            <a:br>
              <a:rPr lang="en-US" altLang="ja-JP" sz="1200" b="1" dirty="0" smtClean="0">
                <a:solidFill>
                  <a:schemeClr val="bg1"/>
                </a:solidFill>
                <a:latin typeface="+mn-ea"/>
              </a:rPr>
            </a:b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紐付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管理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 bwMode="auto">
          <a:xfrm>
            <a:off x="6365627" y="420087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Policies 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管理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角丸四角形 68"/>
          <p:cNvSpPr/>
          <p:nvPr/>
        </p:nvSpPr>
        <p:spPr bwMode="auto">
          <a:xfrm>
            <a:off x="4538214" y="4664421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Policy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Sets 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管理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角丸四角形 69"/>
          <p:cNvSpPr/>
          <p:nvPr/>
        </p:nvSpPr>
        <p:spPr bwMode="auto">
          <a:xfrm>
            <a:off x="4538214" y="4133345"/>
            <a:ext cx="1552405" cy="429845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err="1">
                <a:solidFill>
                  <a:schemeClr val="bg1"/>
                </a:solidFill>
                <a:latin typeface="+mn-ea"/>
              </a:rPr>
              <a:t>PolicySet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-Policy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ja-JP" sz="1200" b="1" dirty="0" smtClean="0">
                <a:solidFill>
                  <a:schemeClr val="bg1"/>
                </a:solidFill>
                <a:latin typeface="+mn-ea"/>
              </a:rPr>
            </a:b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紐付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管理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角丸四角形 71"/>
          <p:cNvSpPr/>
          <p:nvPr/>
        </p:nvSpPr>
        <p:spPr bwMode="auto">
          <a:xfrm>
            <a:off x="269880" y="2060810"/>
            <a:ext cx="8478699" cy="3096430"/>
          </a:xfrm>
          <a:prstGeom prst="roundRect">
            <a:avLst>
              <a:gd name="adj" fmla="val 2963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74" name="カギ線コネクタ 73"/>
          <p:cNvCxnSpPr>
            <a:stCxn id="67" idx="1"/>
            <a:endCxn id="62" idx="3"/>
          </p:cNvCxnSpPr>
          <p:nvPr/>
        </p:nvCxnSpPr>
        <p:spPr bwMode="auto">
          <a:xfrm rot="10800000">
            <a:off x="2019835" y="2410760"/>
            <a:ext cx="431938" cy="192851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直線コネクタ 74"/>
          <p:cNvCxnSpPr>
            <a:stCxn id="61" idx="3"/>
            <a:endCxn id="64" idx="1"/>
          </p:cNvCxnSpPr>
          <p:nvPr/>
        </p:nvCxnSpPr>
        <p:spPr bwMode="auto">
          <a:xfrm>
            <a:off x="4004178" y="2410759"/>
            <a:ext cx="275008" cy="0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2" idx="3"/>
            <a:endCxn id="61" idx="1"/>
          </p:cNvCxnSpPr>
          <p:nvPr/>
        </p:nvCxnSpPr>
        <p:spPr bwMode="auto">
          <a:xfrm flipV="1">
            <a:off x="2019835" y="2410759"/>
            <a:ext cx="431938" cy="1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65" idx="3"/>
            <a:endCxn id="66" idx="1"/>
          </p:cNvCxnSpPr>
          <p:nvPr/>
        </p:nvCxnSpPr>
        <p:spPr bwMode="auto">
          <a:xfrm>
            <a:off x="4004178" y="3351365"/>
            <a:ext cx="275008" cy="0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 bwMode="auto">
          <a:xfrm>
            <a:off x="4274618" y="4345675"/>
            <a:ext cx="259028" cy="9086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70" idx="3"/>
            <a:endCxn id="68" idx="1"/>
          </p:cNvCxnSpPr>
          <p:nvPr/>
        </p:nvCxnSpPr>
        <p:spPr bwMode="auto">
          <a:xfrm flipV="1">
            <a:off x="6090619" y="4339272"/>
            <a:ext cx="275008" cy="8996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395420" y="1897053"/>
            <a:ext cx="11521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 smtClean="0">
                <a:solidFill>
                  <a:srgbClr val="002060"/>
                </a:solidFill>
              </a:rPr>
              <a:t>Terraform</a:t>
            </a:r>
            <a:endParaRPr kumimoji="1" lang="ja-JP" altLang="en-US" sz="1400" u="sng" dirty="0">
              <a:solidFill>
                <a:srgbClr val="002060"/>
              </a:solidFill>
            </a:endParaRPr>
          </a:p>
        </p:txBody>
      </p:sp>
      <p:cxnSp>
        <p:nvCxnSpPr>
          <p:cNvPr id="93" name="カギ線コネクタ 92"/>
          <p:cNvCxnSpPr>
            <a:stCxn id="69" idx="1"/>
            <a:endCxn id="67" idx="3"/>
          </p:cNvCxnSpPr>
          <p:nvPr/>
        </p:nvCxnSpPr>
        <p:spPr bwMode="auto">
          <a:xfrm rot="10800000">
            <a:off x="4279186" y="4339272"/>
            <a:ext cx="259028" cy="46354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直線コネクタ 7"/>
          <p:cNvCxnSpPr>
            <a:endCxn id="65" idx="1"/>
          </p:cNvCxnSpPr>
          <p:nvPr/>
        </p:nvCxnSpPr>
        <p:spPr bwMode="auto">
          <a:xfrm>
            <a:off x="2235803" y="3351364"/>
            <a:ext cx="215970" cy="1"/>
          </a:xfrm>
          <a:prstGeom prst="line">
            <a:avLst/>
          </a:prstGeom>
          <a:ln w="9525" cap="flat" cmpd="sng" algn="ctr">
            <a:solidFill>
              <a:srgbClr val="0000FF"/>
            </a:solidFill>
            <a:prstDash val="dash"/>
            <a:round/>
            <a:headEnd type="none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7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2.4</a:t>
            </a:r>
            <a:r>
              <a:rPr lang="ja-JP" altLang="en-US" smtClean="0"/>
              <a:t> </a:t>
            </a:r>
            <a:r>
              <a:rPr lang="ja-JP" altLang="en-US"/>
              <a:t>エクスポートで取得できる</a:t>
            </a:r>
            <a:r>
              <a:rPr lang="ja-JP" altLang="en-US" smtClean="0"/>
              <a:t>データ</a:t>
            </a:r>
            <a:r>
              <a:rPr lang="en-US" altLang="ja-JP" smtClean="0"/>
              <a:t>(3/3)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93760" y="845132"/>
            <a:ext cx="8784976" cy="5616476"/>
          </a:xfrm>
        </p:spPr>
        <p:txBody>
          <a:bodyPr/>
          <a:lstStyle/>
          <a:p>
            <a:r>
              <a:rPr lang="ja-JP" altLang="en-US" b="1" dirty="0" smtClean="0"/>
              <a:t>オペレーションエクスポート時に取得されるデータ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kumimoji="1" lang="ja-JP" altLang="en-US" dirty="0" smtClean="0"/>
              <a:t>オペレーション</a:t>
            </a:r>
            <a:r>
              <a:rPr lang="ja-JP" altLang="en-US" dirty="0"/>
              <a:t>を</a:t>
            </a:r>
            <a:r>
              <a:rPr lang="ja-JP" altLang="en-US" dirty="0" smtClean="0"/>
              <a:t>エクスポートする際に取得されるデータは下図の通りです。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代入値管理や作業対象ホストに関連するデータが取得されます。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164602" y="2996940"/>
            <a:ext cx="2175088" cy="43206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58" name="グループ化 157"/>
          <p:cNvGrpSpPr/>
          <p:nvPr/>
        </p:nvGrpSpPr>
        <p:grpSpPr>
          <a:xfrm>
            <a:off x="4459794" y="3392317"/>
            <a:ext cx="1588472" cy="595951"/>
            <a:chOff x="7452400" y="3825342"/>
            <a:chExt cx="1588472" cy="595951"/>
          </a:xfrm>
        </p:grpSpPr>
        <p:sp>
          <p:nvSpPr>
            <p:cNvPr id="110" name="正方形/長方形 109"/>
            <p:cNvSpPr/>
            <p:nvPr/>
          </p:nvSpPr>
          <p:spPr bwMode="auto">
            <a:xfrm>
              <a:off x="7452400" y="3825342"/>
              <a:ext cx="1588472" cy="5959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7492657" y="3890052"/>
              <a:ext cx="1512210" cy="237508"/>
            </a:xfrm>
            <a:prstGeom prst="roundRect">
              <a:avLst>
                <a:gd name="adj" fmla="val 21076"/>
              </a:avLst>
            </a:prstGeom>
            <a:solidFill>
              <a:schemeClr val="accent4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 smtClean="0">
                  <a:solidFill>
                    <a:srgbClr val="FFC000"/>
                  </a:solidFill>
                  <a:latin typeface="+mn-ea"/>
                </a:rPr>
                <a:t>テンプレート管理</a:t>
              </a:r>
              <a:endParaRPr kumimoji="1" lang="ja-JP" altLang="en-US" sz="1200" b="1" dirty="0" smtClean="0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7496909" y="4161635"/>
              <a:ext cx="1512210" cy="227109"/>
            </a:xfrm>
            <a:prstGeom prst="roundRect">
              <a:avLst>
                <a:gd name="adj" fmla="val 21076"/>
              </a:avLst>
            </a:prstGeom>
            <a:solidFill>
              <a:schemeClr val="accent4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 smtClean="0">
                  <a:solidFill>
                    <a:srgbClr val="FFC000"/>
                  </a:solidFill>
                  <a:latin typeface="+mn-ea"/>
                </a:rPr>
                <a:t>ファイル管理</a:t>
              </a:r>
              <a:endParaRPr kumimoji="1" lang="ja-JP" altLang="en-US" sz="1200" b="1" dirty="0" smtClean="0">
                <a:solidFill>
                  <a:srgbClr val="FFC000"/>
                </a:solidFill>
                <a:latin typeface="+mn-ea"/>
              </a:endParaRPr>
            </a:p>
          </p:txBody>
        </p:sp>
      </p:grpSp>
      <p:sp>
        <p:nvSpPr>
          <p:cNvPr id="155" name="角丸四角形 154"/>
          <p:cNvSpPr/>
          <p:nvPr/>
        </p:nvSpPr>
        <p:spPr bwMode="auto">
          <a:xfrm>
            <a:off x="2712968" y="3376581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代入</a:t>
            </a:r>
            <a:r>
              <a:rPr lang="ja-JP" altLang="en-US" sz="1200" b="1">
                <a:solidFill>
                  <a:schemeClr val="bg1"/>
                </a:solidFill>
                <a:latin typeface="+mn-ea"/>
              </a:rPr>
              <a:t>値</a:t>
            </a:r>
            <a:r>
              <a:rPr kumimoji="1" lang="ja-JP" altLang="en-US" sz="1200" b="1" smtClean="0">
                <a:solidFill>
                  <a:schemeClr val="bg1"/>
                </a:solidFill>
                <a:latin typeface="+mn-ea"/>
              </a:rPr>
              <a:t>管理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6" name="角丸四角形 155"/>
          <p:cNvSpPr/>
          <p:nvPr/>
        </p:nvSpPr>
        <p:spPr bwMode="auto">
          <a:xfrm>
            <a:off x="2712967" y="2996940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作業対象ホスト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角丸四角形 156"/>
          <p:cNvSpPr/>
          <p:nvPr/>
        </p:nvSpPr>
        <p:spPr bwMode="auto">
          <a:xfrm>
            <a:off x="4459794" y="2996940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9" name="角丸四角形 158"/>
          <p:cNvSpPr/>
          <p:nvPr/>
        </p:nvSpPr>
        <p:spPr bwMode="auto">
          <a:xfrm>
            <a:off x="2628493" y="2870187"/>
            <a:ext cx="5976067" cy="1189636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160" name="角丸四角形 159"/>
          <p:cNvSpPr/>
          <p:nvPr/>
        </p:nvSpPr>
        <p:spPr bwMode="auto">
          <a:xfrm>
            <a:off x="6530349" y="2997089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6566416" y="3250954"/>
            <a:ext cx="1616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※</a:t>
            </a:r>
            <a:r>
              <a:rPr lang="en-US" altLang="ja-JP" sz="900" dirty="0" err="1" smtClean="0"/>
              <a:t>Ansible</a:t>
            </a:r>
            <a:r>
              <a:rPr lang="en-US" altLang="ja-JP" sz="900" dirty="0" smtClean="0"/>
              <a:t>-Pioneer</a:t>
            </a:r>
            <a:r>
              <a:rPr lang="ja-JP" altLang="en-US" sz="900" dirty="0" smtClean="0"/>
              <a:t>のみ</a:t>
            </a:r>
            <a:endParaRPr kumimoji="1" lang="ja-JP" altLang="en-US" sz="900" dirty="0"/>
          </a:p>
        </p:txBody>
      </p:sp>
      <p:sp>
        <p:nvSpPr>
          <p:cNvPr id="162" name="角丸四角形 161"/>
          <p:cNvSpPr/>
          <p:nvPr/>
        </p:nvSpPr>
        <p:spPr bwMode="auto">
          <a:xfrm>
            <a:off x="2712966" y="4451981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代入値管理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5" name="図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43" y="2250997"/>
            <a:ext cx="786452" cy="573074"/>
          </a:xfrm>
          <a:prstGeom prst="rect">
            <a:avLst/>
          </a:prstGeom>
        </p:spPr>
      </p:pic>
      <p:sp>
        <p:nvSpPr>
          <p:cNvPr id="166" name="角丸四角形 165"/>
          <p:cNvSpPr/>
          <p:nvPr/>
        </p:nvSpPr>
        <p:spPr bwMode="auto">
          <a:xfrm>
            <a:off x="2628526" y="4301420"/>
            <a:ext cx="2988000" cy="711800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cxnSp>
        <p:nvCxnSpPr>
          <p:cNvPr id="171" name="カギ線コネクタ 170"/>
          <p:cNvCxnSpPr>
            <a:stCxn id="155" idx="1"/>
            <a:endCxn id="6" idx="3"/>
          </p:cNvCxnSpPr>
          <p:nvPr/>
        </p:nvCxnSpPr>
        <p:spPr bwMode="auto">
          <a:xfrm rot="10800000">
            <a:off x="2339690" y="3212970"/>
            <a:ext cx="373278" cy="30200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2" name="カギ線コネクタ 171"/>
          <p:cNvCxnSpPr>
            <a:stCxn id="156" idx="1"/>
            <a:endCxn id="6" idx="3"/>
          </p:cNvCxnSpPr>
          <p:nvPr/>
        </p:nvCxnSpPr>
        <p:spPr bwMode="auto">
          <a:xfrm rot="10800000" flipV="1">
            <a:off x="2339691" y="3135334"/>
            <a:ext cx="373277" cy="7763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3" name="直線コネクタ 182"/>
          <p:cNvCxnSpPr>
            <a:stCxn id="157" idx="3"/>
            <a:endCxn id="160" idx="1"/>
          </p:cNvCxnSpPr>
          <p:nvPr/>
        </p:nvCxnSpPr>
        <p:spPr bwMode="auto">
          <a:xfrm>
            <a:off x="6012199" y="3135335"/>
            <a:ext cx="518150" cy="149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8" name="カギ線コネクタ 187"/>
          <p:cNvCxnSpPr>
            <a:stCxn id="110" idx="1"/>
            <a:endCxn id="155" idx="3"/>
          </p:cNvCxnSpPr>
          <p:nvPr/>
        </p:nvCxnSpPr>
        <p:spPr bwMode="auto">
          <a:xfrm rot="10800000">
            <a:off x="4265374" y="3514977"/>
            <a:ext cx="194421" cy="17531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3" name="テキスト ボックス 192"/>
          <p:cNvSpPr txBox="1"/>
          <p:nvPr/>
        </p:nvSpPr>
        <p:spPr>
          <a:xfrm>
            <a:off x="2816876" y="2662351"/>
            <a:ext cx="14670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u="sng" dirty="0" err="1" smtClean="0">
                <a:solidFill>
                  <a:srgbClr val="002060"/>
                </a:solidFill>
              </a:rPr>
              <a:t>Ansible</a:t>
            </a:r>
            <a:r>
              <a:rPr lang="en-US" altLang="ja-JP" sz="1400" u="sng" dirty="0" smtClean="0">
                <a:solidFill>
                  <a:srgbClr val="002060"/>
                </a:solidFill>
              </a:rPr>
              <a:t>-Driver</a:t>
            </a:r>
            <a:endParaRPr kumimoji="1" lang="ja-JP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2816876" y="4123462"/>
            <a:ext cx="11790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 smtClean="0">
                <a:solidFill>
                  <a:srgbClr val="002060"/>
                </a:solidFill>
              </a:rPr>
              <a:t>Terraform</a:t>
            </a:r>
          </a:p>
        </p:txBody>
      </p:sp>
      <p:sp>
        <p:nvSpPr>
          <p:cNvPr id="196" name="角丸四角形 195"/>
          <p:cNvSpPr/>
          <p:nvPr/>
        </p:nvSpPr>
        <p:spPr bwMode="auto">
          <a:xfrm>
            <a:off x="68722" y="2799466"/>
            <a:ext cx="2326895" cy="1260357"/>
          </a:xfrm>
          <a:prstGeom prst="roundRect">
            <a:avLst>
              <a:gd name="adj" fmla="val 6196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190432" y="2644332"/>
            <a:ext cx="5498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u="sng" smtClean="0">
                <a:solidFill>
                  <a:srgbClr val="002060"/>
                </a:solidFill>
              </a:rPr>
              <a:t>共通</a:t>
            </a:r>
            <a:endParaRPr kumimoji="1" lang="ja-JP" altLang="en-US" sz="1400" u="sng">
              <a:solidFill>
                <a:srgbClr val="002060"/>
              </a:solidFill>
            </a:endParaRPr>
          </a:p>
        </p:txBody>
      </p:sp>
      <p:cxnSp>
        <p:nvCxnSpPr>
          <p:cNvPr id="32" name="カギ線コネクタ 31"/>
          <p:cNvCxnSpPr/>
          <p:nvPr/>
        </p:nvCxnSpPr>
        <p:spPr bwMode="auto">
          <a:xfrm rot="10800000">
            <a:off x="2339690" y="3212970"/>
            <a:ext cx="373276" cy="137740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コネクタ 32"/>
          <p:cNvCxnSpPr/>
          <p:nvPr/>
        </p:nvCxnSpPr>
        <p:spPr bwMode="auto">
          <a:xfrm>
            <a:off x="4265372" y="3135335"/>
            <a:ext cx="194422" cy="0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1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91201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smtClean="0"/>
              <a:t>2.5</a:t>
            </a:r>
            <a:r>
              <a:rPr lang="ja-JP" altLang="en-US" kern="0" smtClean="0"/>
              <a:t> メニュー概要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90" y="836640"/>
            <a:ext cx="8784976" cy="5544698"/>
          </a:xfrm>
        </p:spPr>
        <p:txBody>
          <a:bodyPr/>
          <a:lstStyle/>
          <a:p>
            <a:r>
              <a:rPr lang="ja-JP" altLang="en-US" b="1" dirty="0" smtClean="0"/>
              <a:t>メニュー</a:t>
            </a:r>
            <a:r>
              <a:rPr lang="ja-JP" altLang="en-US" b="1" dirty="0"/>
              <a:t>概要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ja-JP" altLang="en-US" sz="1600" dirty="0" smtClean="0"/>
              <a:t>エクスポート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インポート機能について、各メニューの機能を紹介します。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0" y="1774110"/>
            <a:ext cx="2145228" cy="4536630"/>
          </a:xfrm>
          <a:prstGeom prst="rect">
            <a:avLst/>
          </a:prstGeom>
        </p:spPr>
      </p:pic>
      <p:grpSp>
        <p:nvGrpSpPr>
          <p:cNvPr id="46" name="グループ化 45"/>
          <p:cNvGrpSpPr/>
          <p:nvPr/>
        </p:nvGrpSpPr>
        <p:grpSpPr>
          <a:xfrm>
            <a:off x="2555720" y="2363718"/>
            <a:ext cx="5040700" cy="307777"/>
            <a:chOff x="2555720" y="2348850"/>
            <a:chExt cx="5040700" cy="307777"/>
          </a:xfrm>
        </p:grpSpPr>
        <p:cxnSp>
          <p:nvCxnSpPr>
            <p:cNvPr id="43" name="直線コネクタ 42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5" name="テキスト ボックス 44"/>
            <p:cNvSpPr txBox="1"/>
            <p:nvPr/>
          </p:nvSpPr>
          <p:spPr>
            <a:xfrm>
              <a:off x="3419840" y="2348850"/>
              <a:ext cx="4176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smtClean="0"/>
                <a:t>メニューを選択してエクスポートできます。</a:t>
              </a:r>
              <a:endParaRPr kumimoji="1" lang="ja-JP" altLang="en-US" sz="1400"/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2555720" y="2868023"/>
            <a:ext cx="5040700" cy="523220"/>
            <a:chOff x="2555720" y="2348850"/>
            <a:chExt cx="5040700" cy="523220"/>
          </a:xfrm>
        </p:grpSpPr>
        <p:cxnSp>
          <p:nvCxnSpPr>
            <p:cNvPr id="59" name="直線コネクタ 58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テキスト ボックス 59"/>
            <p:cNvSpPr txBox="1"/>
            <p:nvPr/>
          </p:nvSpPr>
          <p:spPr>
            <a:xfrm>
              <a:off x="3419840" y="2348850"/>
              <a:ext cx="4176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smtClean="0"/>
                <a:t>「メニューエクスポート」でエクスポートした</a:t>
              </a:r>
              <a:r>
                <a:rPr kumimoji="1" lang="en-US" altLang="ja-JP" sz="1400" smtClean="0"/>
                <a:t/>
              </a:r>
              <a:br>
                <a:rPr kumimoji="1" lang="en-US" altLang="ja-JP" sz="1400" smtClean="0"/>
              </a:br>
              <a:r>
                <a:rPr kumimoji="1" lang="ja-JP" altLang="en-US" sz="1400" smtClean="0"/>
                <a:t>ファイルをインポートできます。</a:t>
              </a:r>
              <a:endParaRPr kumimoji="1" lang="ja-JP" altLang="en-US" sz="1400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2555720" y="3501010"/>
            <a:ext cx="5040700" cy="523220"/>
            <a:chOff x="2555720" y="2348850"/>
            <a:chExt cx="5040700" cy="523220"/>
          </a:xfrm>
        </p:grpSpPr>
        <p:cxnSp>
          <p:nvCxnSpPr>
            <p:cNvPr id="62" name="直線コネクタ 61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テキスト ボックス 62"/>
            <p:cNvSpPr txBox="1"/>
            <p:nvPr/>
          </p:nvSpPr>
          <p:spPr>
            <a:xfrm>
              <a:off x="3419840" y="2348850"/>
              <a:ext cx="4176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smtClean="0"/>
                <a:t>実行したエクスポート・インポートの状況確認や</a:t>
              </a:r>
              <a:r>
                <a:rPr lang="en-US" altLang="ja-JP" sz="1400" smtClean="0"/>
                <a:t/>
              </a:r>
              <a:br>
                <a:rPr lang="en-US" altLang="ja-JP" sz="1400" smtClean="0"/>
              </a:br>
              <a:r>
                <a:rPr lang="ja-JP" altLang="en-US" sz="1400" smtClean="0"/>
                <a:t>データのダウンロードができます。</a:t>
              </a:r>
              <a:endParaRPr kumimoji="1" lang="ja-JP" altLang="en-US" sz="1400"/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2555720" y="4201373"/>
            <a:ext cx="5040700" cy="523220"/>
            <a:chOff x="2555720" y="2348850"/>
            <a:chExt cx="5040700" cy="523220"/>
          </a:xfrm>
        </p:grpSpPr>
        <p:cxnSp>
          <p:nvCxnSpPr>
            <p:cNvPr id="65" name="直線コネクタ 64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6" name="テキスト ボックス 65"/>
            <p:cNvSpPr txBox="1"/>
            <p:nvPr/>
          </p:nvSpPr>
          <p:spPr>
            <a:xfrm>
              <a:off x="3419840" y="2348850"/>
              <a:ext cx="4176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smtClean="0"/>
                <a:t>Symphony</a:t>
              </a:r>
              <a:r>
                <a:rPr lang="ja-JP" altLang="en-US" sz="1400" smtClean="0"/>
                <a:t>やオペレーションを選択して</a:t>
              </a:r>
              <a:r>
                <a:rPr lang="en-US" altLang="ja-JP" sz="1400" smtClean="0"/>
                <a:t/>
              </a:r>
              <a:br>
                <a:rPr lang="en-US" altLang="ja-JP" sz="1400" smtClean="0"/>
              </a:br>
              <a:r>
                <a:rPr lang="ja-JP" altLang="en-US" sz="1400" smtClean="0"/>
                <a:t>エクスポートできます。</a:t>
              </a:r>
              <a:endParaRPr kumimoji="1" lang="ja-JP" altLang="en-US" sz="1400"/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2555720" y="4869200"/>
            <a:ext cx="5040700" cy="523220"/>
            <a:chOff x="2555720" y="2348850"/>
            <a:chExt cx="5040700" cy="523220"/>
          </a:xfrm>
        </p:grpSpPr>
        <p:cxnSp>
          <p:nvCxnSpPr>
            <p:cNvPr id="68" name="直線コネクタ 67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9" name="テキスト ボックス 68"/>
            <p:cNvSpPr txBox="1"/>
            <p:nvPr/>
          </p:nvSpPr>
          <p:spPr>
            <a:xfrm>
              <a:off x="3419840" y="2348850"/>
              <a:ext cx="4176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smtClean="0"/>
                <a:t>「</a:t>
              </a:r>
              <a:r>
                <a:rPr lang="en-US" altLang="ja-JP" sz="1400" smtClean="0"/>
                <a:t>Symphony/</a:t>
              </a:r>
              <a:r>
                <a:rPr lang="ja-JP" altLang="en-US" sz="1400" smtClean="0"/>
                <a:t>オペレーションエクスポート</a:t>
              </a:r>
              <a:r>
                <a:rPr lang="ja-JP" altLang="en-US" sz="1400"/>
                <a:t>」でエクスポート</a:t>
              </a:r>
              <a:r>
                <a:rPr lang="ja-JP" altLang="en-US" sz="1400" smtClean="0"/>
                <a:t>したファイルをインポートできます</a:t>
              </a:r>
              <a:r>
                <a:rPr lang="ja-JP" altLang="en-US" sz="1400"/>
                <a:t>。</a:t>
              </a:r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2558491" y="5646442"/>
            <a:ext cx="6582738" cy="523220"/>
            <a:chOff x="2555720" y="2261972"/>
            <a:chExt cx="6582738" cy="523220"/>
          </a:xfrm>
        </p:grpSpPr>
        <p:cxnSp>
          <p:nvCxnSpPr>
            <p:cNvPr id="71" name="直線コネクタ 70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" name="テキスト ボックス 71"/>
            <p:cNvSpPr txBox="1"/>
            <p:nvPr/>
          </p:nvSpPr>
          <p:spPr>
            <a:xfrm>
              <a:off x="3417069" y="2261972"/>
              <a:ext cx="57213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smtClean="0"/>
                <a:t>実行したエクスポート・インポートの状況確認や</a:t>
              </a:r>
              <a:r>
                <a:rPr lang="en-US" altLang="ja-JP" sz="1400" smtClean="0"/>
                <a:t/>
              </a:r>
              <a:br>
                <a:rPr lang="en-US" altLang="ja-JP" sz="1400" smtClean="0"/>
              </a:br>
              <a:r>
                <a:rPr lang="ja-JP" altLang="en-US" sz="1400" smtClean="0"/>
                <a:t>データのダウンロードができます。</a:t>
              </a:r>
              <a:endParaRPr lang="ja-JP" altLang="en-US" sz="1400"/>
            </a:p>
          </p:txBody>
        </p:sp>
      </p:grpSp>
      <p:cxnSp>
        <p:nvCxnSpPr>
          <p:cNvPr id="73" name="直線コネクタ 72"/>
          <p:cNvCxnSpPr/>
          <p:nvPr/>
        </p:nvCxnSpPr>
        <p:spPr bwMode="auto">
          <a:xfrm>
            <a:off x="2627730" y="2204830"/>
            <a:ext cx="54007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直線コネクタ 74"/>
          <p:cNvCxnSpPr/>
          <p:nvPr/>
        </p:nvCxnSpPr>
        <p:spPr bwMode="auto">
          <a:xfrm>
            <a:off x="3079429" y="4077090"/>
            <a:ext cx="471338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直線コネクタ 75"/>
          <p:cNvCxnSpPr/>
          <p:nvPr/>
        </p:nvCxnSpPr>
        <p:spPr bwMode="auto">
          <a:xfrm>
            <a:off x="2627730" y="6256540"/>
            <a:ext cx="54007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65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2.6 </a:t>
            </a:r>
            <a:r>
              <a:rPr lang="ja-JP" altLang="en-US" smtClean="0"/>
              <a:t>作業</a:t>
            </a:r>
            <a:r>
              <a:rPr lang="ja-JP" altLang="en-US"/>
              <a:t>の流れ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作業の流れ</a:t>
            </a:r>
            <a:endParaRPr kumimoji="1" lang="en-US" altLang="ja-JP" b="1" smtClean="0"/>
          </a:p>
          <a:p>
            <a:pPr marL="180000" lvl="1" indent="0">
              <a:buNone/>
            </a:pPr>
            <a:r>
              <a:rPr kumimoji="1" lang="ja-JP" altLang="en-US" smtClean="0"/>
              <a:t>エクスポート</a:t>
            </a:r>
            <a:r>
              <a:rPr kumimoji="1" lang="en-US" altLang="ja-JP" smtClean="0"/>
              <a:t>/</a:t>
            </a:r>
            <a:r>
              <a:rPr kumimoji="1" lang="ja-JP" altLang="en-US" smtClean="0"/>
              <a:t>インポート作業の流れは以下の通りです。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smtClean="0"/>
              <a:t>実習編では各作業をより詳細に扱っておりますので、合わせてご確認ください。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0040" y="2156689"/>
            <a:ext cx="8270180" cy="762918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ja-JP" altLang="en-US" b="1" smtClean="0">
                <a:solidFill>
                  <a:schemeClr val="bg1"/>
                </a:solidFill>
                <a:latin typeface="+mn-ea"/>
              </a:rPr>
              <a:t>エクスポートする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9740" y="2216735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smtClean="0"/>
              <a:t>メニューエクスポート</a:t>
            </a:r>
            <a:endParaRPr kumimoji="1" lang="ja-JP" altLang="en-US" sz="14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29740" y="2569353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Symphony/</a:t>
            </a:r>
            <a:r>
              <a:rPr lang="ja-JP" altLang="en-US" sz="1400" smtClean="0"/>
              <a:t>オペレーション</a:t>
            </a:r>
            <a:r>
              <a:rPr kumimoji="1" lang="ja-JP" altLang="en-US" sz="1400" smtClean="0"/>
              <a:t>エクスポート</a:t>
            </a:r>
            <a:endParaRPr kumimoji="1" lang="ja-JP" altLang="en-US" sz="140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90040" y="3112372"/>
            <a:ext cx="8286530" cy="98289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+mn-ea"/>
              </a:rPr>
              <a:t>2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ja-JP" b="1" dirty="0" err="1" smtClean="0">
                <a:solidFill>
                  <a:schemeClr val="bg1"/>
                </a:solidFill>
                <a:latin typeface="+mn-ea"/>
              </a:rPr>
              <a:t>kym</a:t>
            </a:r>
            <a:r>
              <a:rPr lang="ja-JP" altLang="en-US" b="1" dirty="0" smtClean="0">
                <a:solidFill>
                  <a:schemeClr val="bg1"/>
                </a:solidFill>
                <a:latin typeface="+mn-ea"/>
              </a:rPr>
              <a:t>ファイルをダウンロードする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46090" y="3179548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smtClean="0"/>
              <a:t>エクスポート</a:t>
            </a:r>
            <a:r>
              <a:rPr lang="en-US" altLang="ja-JP" sz="1400" smtClean="0"/>
              <a:t>/</a:t>
            </a:r>
            <a:r>
              <a:rPr lang="ja-JP" altLang="en-US" sz="1400" smtClean="0"/>
              <a:t>インポート管理</a:t>
            </a:r>
            <a:endParaRPr kumimoji="1" lang="ja-JP" altLang="en-US" sz="14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46090" y="3520487"/>
            <a:ext cx="42485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/>
              <a:t>Symphony/</a:t>
            </a:r>
            <a:r>
              <a:rPr lang="ja-JP" altLang="en-US" sz="1400" smtClean="0"/>
              <a:t>オペレーション</a:t>
            </a:r>
            <a:r>
              <a:rPr lang="en-US" altLang="ja-JP" sz="1400" smtClean="0"/>
              <a:t/>
            </a:r>
            <a:br>
              <a:rPr lang="en-US" altLang="ja-JP" sz="1400" smtClean="0"/>
            </a:br>
            <a:r>
              <a:rPr lang="ja-JP" altLang="en-US" sz="1400" smtClean="0"/>
              <a:t>エクスポート</a:t>
            </a:r>
            <a:r>
              <a:rPr lang="en-US" altLang="ja-JP" sz="1400"/>
              <a:t>/</a:t>
            </a:r>
            <a:r>
              <a:rPr lang="ja-JP" altLang="en-US" sz="1400"/>
              <a:t>インポート</a:t>
            </a:r>
            <a:r>
              <a:rPr lang="ja-JP" altLang="en-US" sz="1400" smtClean="0"/>
              <a:t>管理</a:t>
            </a:r>
            <a:endParaRPr kumimoji="1" lang="ja-JP" altLang="en-US" sz="140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390040" y="4288028"/>
            <a:ext cx="8286530" cy="864762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ja-JP" altLang="en-US" b="1" smtClean="0">
                <a:solidFill>
                  <a:schemeClr val="bg1"/>
                </a:solidFill>
                <a:latin typeface="+mn-ea"/>
              </a:rPr>
              <a:t>インポートする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46090" y="4376599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smtClean="0"/>
              <a:t>メニューインポート</a:t>
            </a:r>
            <a:endParaRPr kumimoji="1" lang="ja-JP" altLang="en-US" sz="14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46090" y="4725286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/>
              <a:t>Symphony/</a:t>
            </a:r>
            <a:r>
              <a:rPr lang="ja-JP" altLang="en-US" sz="1400" smtClean="0"/>
              <a:t>オペレーションインポート</a:t>
            </a:r>
            <a:endParaRPr kumimoji="1" lang="ja-JP" altLang="en-US" sz="140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90040" y="5364040"/>
            <a:ext cx="8286530" cy="1008140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smtClean="0">
                <a:solidFill>
                  <a:schemeClr val="bg1"/>
                </a:solidFill>
                <a:latin typeface="+mn-ea"/>
              </a:rPr>
              <a:t>4</a:t>
            </a:r>
            <a:r>
              <a:rPr kumimoji="1" lang="en-US" altLang="ja-JP" b="1" smtClean="0">
                <a:solidFill>
                  <a:schemeClr val="bg1"/>
                </a:solidFill>
                <a:latin typeface="+mn-ea"/>
              </a:rPr>
              <a:t>. </a:t>
            </a:r>
            <a:r>
              <a:rPr kumimoji="1" lang="ja-JP" altLang="en-US" b="1" smtClean="0">
                <a:solidFill>
                  <a:schemeClr val="bg1"/>
                </a:solidFill>
                <a:latin typeface="+mn-ea"/>
              </a:rPr>
              <a:t>インポート</a:t>
            </a:r>
            <a:r>
              <a:rPr lang="ja-JP" altLang="en-US" b="1" smtClean="0">
                <a:solidFill>
                  <a:schemeClr val="bg1"/>
                </a:solidFill>
                <a:latin typeface="+mn-ea"/>
              </a:rPr>
              <a:t>を</a:t>
            </a:r>
            <a:r>
              <a:rPr kumimoji="1" lang="ja-JP" altLang="en-US" b="1" smtClean="0">
                <a:solidFill>
                  <a:schemeClr val="bg1"/>
                </a:solidFill>
                <a:latin typeface="+mn-ea"/>
              </a:rPr>
              <a:t>確認する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46090" y="5451522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smtClean="0"/>
              <a:t>エクスポート</a:t>
            </a:r>
            <a:r>
              <a:rPr lang="en-US" altLang="ja-JP" sz="1400" smtClean="0"/>
              <a:t>/</a:t>
            </a:r>
            <a:r>
              <a:rPr lang="ja-JP" altLang="en-US" sz="1400" smtClean="0"/>
              <a:t>インポート管理</a:t>
            </a:r>
            <a:endParaRPr kumimoji="1" lang="ja-JP" altLang="en-US" sz="140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46090" y="5792461"/>
            <a:ext cx="42485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/>
              <a:t>Symphony/</a:t>
            </a:r>
            <a:r>
              <a:rPr lang="ja-JP" altLang="en-US" sz="1400" smtClean="0"/>
              <a:t>オペレーション</a:t>
            </a:r>
            <a:r>
              <a:rPr lang="en-US" altLang="ja-JP" sz="1400" smtClean="0"/>
              <a:t/>
            </a:r>
            <a:br>
              <a:rPr lang="en-US" altLang="ja-JP" sz="1400" smtClean="0"/>
            </a:br>
            <a:r>
              <a:rPr lang="ja-JP" altLang="en-US" sz="1400" smtClean="0"/>
              <a:t>エクスポート</a:t>
            </a:r>
            <a:r>
              <a:rPr lang="en-US" altLang="ja-JP" sz="1400"/>
              <a:t>/</a:t>
            </a:r>
            <a:r>
              <a:rPr lang="ja-JP" altLang="en-US" sz="1400"/>
              <a:t>インポート</a:t>
            </a:r>
            <a:r>
              <a:rPr lang="ja-JP" altLang="en-US" sz="1400" smtClean="0"/>
              <a:t>管理</a:t>
            </a:r>
            <a:endParaRPr kumimoji="1" lang="ja-JP" altLang="en-US" sz="1400"/>
          </a:p>
        </p:txBody>
      </p:sp>
      <p:sp>
        <p:nvSpPr>
          <p:cNvPr id="22" name="二等辺三角形 21"/>
          <p:cNvSpPr/>
          <p:nvPr/>
        </p:nvSpPr>
        <p:spPr bwMode="auto">
          <a:xfrm flipV="1">
            <a:off x="2051650" y="2919606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二等辺三角形 22"/>
          <p:cNvSpPr/>
          <p:nvPr/>
        </p:nvSpPr>
        <p:spPr bwMode="auto">
          <a:xfrm flipV="1">
            <a:off x="2047235" y="4093357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二等辺三角形 24"/>
          <p:cNvSpPr/>
          <p:nvPr/>
        </p:nvSpPr>
        <p:spPr bwMode="auto">
          <a:xfrm flipV="1">
            <a:off x="2051650" y="5153932"/>
            <a:ext cx="216030" cy="205200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41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.7 </a:t>
            </a:r>
            <a:r>
              <a:rPr lang="ja-JP" altLang="en-US" dirty="0" smtClean="0"/>
              <a:t>各メニュー</a:t>
            </a:r>
            <a:r>
              <a:rPr lang="ja-JP" altLang="en-US" dirty="0"/>
              <a:t>の</a:t>
            </a:r>
            <a:r>
              <a:rPr lang="ja-JP" altLang="en-US" dirty="0" smtClean="0"/>
              <a:t>説明</a:t>
            </a:r>
            <a:r>
              <a:rPr lang="en-US" altLang="ja-JP" dirty="0" smtClean="0"/>
              <a:t>(1/6)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メニューエクスポート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kumimoji="1" lang="ja-JP" altLang="en-US" sz="1400" dirty="0" smtClean="0"/>
              <a:t>メニューが一覧で表示され</a:t>
            </a:r>
            <a:r>
              <a:rPr lang="ja-JP" altLang="en-US" sz="1400" dirty="0" smtClean="0"/>
              <a:t>ており、</a:t>
            </a:r>
            <a:r>
              <a:rPr kumimoji="1" lang="ja-JP" altLang="en-US" sz="1400" dirty="0" smtClean="0"/>
              <a:t>必要なメニューを選択してエクスポートできます</a:t>
            </a:r>
            <a:r>
              <a:rPr kumimoji="1" lang="ja-JP" altLang="en-US" sz="1400" dirty="0" smtClean="0"/>
              <a:t>。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ja-JP" altLang="en-US" sz="1400" dirty="0" smtClean="0"/>
              <a:t>「</a:t>
            </a:r>
            <a:r>
              <a:rPr lang="ja-JP" altLang="ja-JP" sz="1400" dirty="0" smtClean="0"/>
              <a:t>モード</a:t>
            </a:r>
            <a:r>
              <a:rPr lang="ja-JP" altLang="en-US" sz="1400" dirty="0" smtClean="0"/>
              <a:t>」はインポートする際に</a:t>
            </a:r>
            <a:r>
              <a:rPr lang="ja-JP" altLang="ja-JP" sz="1400" dirty="0" smtClean="0"/>
              <a:t>既存</a:t>
            </a:r>
            <a:r>
              <a:rPr lang="ja-JP" altLang="ja-JP" sz="1400" dirty="0"/>
              <a:t>データをすべて削除してデータを</a:t>
            </a:r>
            <a:r>
              <a:rPr lang="ja-JP" altLang="ja-JP" sz="1400" dirty="0" smtClean="0"/>
              <a:t>上書き</a:t>
            </a:r>
            <a:r>
              <a:rPr lang="ja-JP" altLang="en-US" sz="1400" dirty="0" smtClean="0"/>
              <a:t>するか</a:t>
            </a:r>
            <a:r>
              <a:rPr lang="ja-JP" altLang="ja-JP" sz="1400" dirty="0" smtClean="0"/>
              <a:t>差分</a:t>
            </a:r>
            <a:r>
              <a:rPr lang="ja-JP" altLang="ja-JP" sz="1400" dirty="0"/>
              <a:t>のみ</a:t>
            </a:r>
            <a:r>
              <a:rPr lang="ja-JP" altLang="ja-JP" sz="1400" dirty="0" smtClean="0"/>
              <a:t>追加</a:t>
            </a:r>
            <a:r>
              <a:rPr lang="ja-JP" altLang="en-US" sz="1400" dirty="0" smtClean="0"/>
              <a:t>するか指定します</a:t>
            </a:r>
            <a:r>
              <a:rPr lang="ja-JP" altLang="ja-JP" sz="1400" dirty="0" smtClean="0"/>
              <a:t>。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「</a:t>
            </a:r>
            <a:r>
              <a:rPr lang="ja-JP" altLang="ja-JP" sz="1400" dirty="0"/>
              <a:t>廃止情報</a:t>
            </a:r>
            <a:r>
              <a:rPr lang="ja-JP" altLang="en-US" sz="1400" dirty="0" smtClean="0"/>
              <a:t>」は上記「モード」でインポートする際に、</a:t>
            </a:r>
            <a:r>
              <a:rPr lang="ja-JP" altLang="ja-JP" sz="1400" dirty="0" smtClean="0"/>
              <a:t>廃止</a:t>
            </a:r>
            <a:r>
              <a:rPr lang="ja-JP" altLang="ja-JP" sz="1400" dirty="0"/>
              <a:t>状態のデータを含むすべての</a:t>
            </a:r>
            <a:r>
              <a:rPr lang="ja-JP" altLang="ja-JP" sz="1400" dirty="0" smtClean="0"/>
              <a:t>データ</a:t>
            </a:r>
            <a:r>
              <a:rPr lang="ja-JP" altLang="en-US" sz="1400" dirty="0" smtClean="0"/>
              <a:t>でインポートするかと</a:t>
            </a:r>
            <a:r>
              <a:rPr lang="ja-JP" altLang="ja-JP" sz="1400" dirty="0"/>
              <a:t>除いた</a:t>
            </a:r>
            <a:r>
              <a:rPr lang="ja-JP" altLang="ja-JP" sz="1400" dirty="0" smtClean="0"/>
              <a:t>データ</a:t>
            </a:r>
            <a:r>
              <a:rPr lang="ja-JP" altLang="en-US" sz="1400" dirty="0" smtClean="0"/>
              <a:t>でインポートするか指定します。</a:t>
            </a:r>
            <a:endParaRPr kumimoji="1" lang="en-US" altLang="ja-JP" sz="1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13" y="2336675"/>
            <a:ext cx="8710292" cy="4338604"/>
          </a:xfrm>
          <a:prstGeom prst="rect">
            <a:avLst/>
          </a:prstGeom>
        </p:spPr>
      </p:pic>
      <p:sp>
        <p:nvSpPr>
          <p:cNvPr id="25" name="線吹き出し 1 (枠付き) 24"/>
          <p:cNvSpPr/>
          <p:nvPr/>
        </p:nvSpPr>
        <p:spPr bwMode="auto">
          <a:xfrm>
            <a:off x="6712408" y="4637748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28972"/>
              <a:gd name="adj4" fmla="val -2195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エクスポート対象のメニューを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チェックボックスで選択できます。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500" y="5889229"/>
            <a:ext cx="4913070" cy="9242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正方形/長方形 26"/>
          <p:cNvSpPr/>
          <p:nvPr/>
        </p:nvSpPr>
        <p:spPr bwMode="auto">
          <a:xfrm>
            <a:off x="4543816" y="6177269"/>
            <a:ext cx="936131" cy="35981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8" name="線吹き出し 1 (枠付き) 27"/>
          <p:cNvSpPr/>
          <p:nvPr/>
        </p:nvSpPr>
        <p:spPr bwMode="auto">
          <a:xfrm>
            <a:off x="6084210" y="5960660"/>
            <a:ext cx="2396360" cy="352433"/>
          </a:xfrm>
          <a:prstGeom prst="borderCallout1">
            <a:avLst>
              <a:gd name="adj1" fmla="val 42937"/>
              <a:gd name="adj2" fmla="val 289"/>
              <a:gd name="adj3" fmla="val 113709"/>
              <a:gd name="adj4" fmla="val -26696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smtClean="0">
                <a:solidFill>
                  <a:schemeClr val="tx1"/>
                </a:solidFill>
                <a:latin typeface="+mn-ea"/>
              </a:rPr>
              <a:t>押下してエクスポートを実行します。</a:t>
            </a:r>
            <a:endParaRPr lang="en-US" altLang="ja-JP" sz="11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25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</a:t>
            </a:r>
            <a:r>
              <a:rPr lang="ja-JP" altLang="en-US" dirty="0"/>
              <a:t>各メニューの説明</a:t>
            </a:r>
            <a:r>
              <a:rPr lang="en-US" altLang="ja-JP" dirty="0" smtClean="0"/>
              <a:t>(2/6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メニューインポート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「メニューエクスポート」メニューでエクスポートしたデータをアップロードして、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必要なメニューをインポートできます。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pic>
        <p:nvPicPr>
          <p:cNvPr id="10" name="図 9"/>
          <p:cNvPicPr/>
          <p:nvPr/>
        </p:nvPicPr>
        <p:blipFill rotWithShape="1">
          <a:blip r:embed="rId3"/>
          <a:srcRect l="-778" t="8024" r="228" b="12286"/>
          <a:stretch/>
        </p:blipFill>
        <p:spPr bwMode="auto">
          <a:xfrm>
            <a:off x="397390" y="2054906"/>
            <a:ext cx="8089190" cy="26807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線吹き出し 1 (枠付き) 19"/>
          <p:cNvSpPr/>
          <p:nvPr/>
        </p:nvSpPr>
        <p:spPr bwMode="auto">
          <a:xfrm>
            <a:off x="6758339" y="3440597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18547"/>
              <a:gd name="adj4" fmla="val -23335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>
                <a:solidFill>
                  <a:schemeClr val="tx1"/>
                </a:solidFill>
                <a:latin typeface="+mn-ea"/>
              </a:rPr>
              <a:t>インポートしたいメニューを</a:t>
            </a:r>
            <a:r>
              <a:rPr lang="en-US" altLang="ja-JP" sz="110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>
                <a:solidFill>
                  <a:schemeClr val="tx1"/>
                </a:solidFill>
                <a:latin typeface="+mn-ea"/>
              </a:rPr>
            </a:br>
            <a:r>
              <a:rPr lang="ja-JP" altLang="en-US" sz="1100">
                <a:solidFill>
                  <a:schemeClr val="tx1"/>
                </a:solidFill>
                <a:latin typeface="+mn-ea"/>
              </a:rPr>
              <a:t>チェックボックスで選択できます。</a:t>
            </a:r>
            <a:endParaRPr lang="en-US" altLang="ja-JP" sz="11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1501609" y="2588074"/>
            <a:ext cx="1296180" cy="6248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線吹き出し 1 (枠付き) 22"/>
          <p:cNvSpPr/>
          <p:nvPr/>
        </p:nvSpPr>
        <p:spPr bwMode="auto">
          <a:xfrm>
            <a:off x="3147887" y="2967525"/>
            <a:ext cx="2736380" cy="347239"/>
          </a:xfrm>
          <a:prstGeom prst="borderCallout1">
            <a:avLst>
              <a:gd name="adj1" fmla="val 42937"/>
              <a:gd name="adj2" fmla="val 289"/>
              <a:gd name="adj3" fmla="val -13072"/>
              <a:gd name="adj4" fmla="val -1450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kym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ファイルをアップロードできます。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" name="図 11"/>
          <p:cNvPicPr/>
          <p:nvPr/>
        </p:nvPicPr>
        <p:blipFill rotWithShape="1">
          <a:blip r:embed="rId4"/>
          <a:srcRect t="51743" b="4538"/>
          <a:stretch/>
        </p:blipFill>
        <p:spPr bwMode="auto">
          <a:xfrm>
            <a:off x="467430" y="4862678"/>
            <a:ext cx="8019150" cy="16858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正方形/長方形 13"/>
          <p:cNvSpPr/>
          <p:nvPr/>
        </p:nvSpPr>
        <p:spPr bwMode="auto">
          <a:xfrm>
            <a:off x="1475570" y="5890150"/>
            <a:ext cx="1322219" cy="20321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線吹き出し 1 (枠付き) 15"/>
          <p:cNvSpPr/>
          <p:nvPr/>
        </p:nvSpPr>
        <p:spPr bwMode="auto">
          <a:xfrm>
            <a:off x="3229849" y="5945244"/>
            <a:ext cx="2422301" cy="504070"/>
          </a:xfrm>
          <a:prstGeom prst="borderCallout1">
            <a:avLst>
              <a:gd name="adj1" fmla="val 42937"/>
              <a:gd name="adj2" fmla="val 289"/>
              <a:gd name="adj3" fmla="val 9705"/>
              <a:gd name="adj4" fmla="val -19787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押下してインポート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を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実行します。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" name="図 16" descr="C:\Users\113414A009FT8\Desktop\20160220131903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4564865"/>
            <a:ext cx="8963512" cy="3416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45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</a:t>
            </a:r>
            <a:r>
              <a:rPr lang="ja-JP" altLang="en-US" dirty="0"/>
              <a:t>各メニューの説明</a:t>
            </a:r>
            <a:r>
              <a:rPr lang="en-US" altLang="ja-JP" dirty="0" smtClean="0"/>
              <a:t>(3/6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エクスポート</a:t>
            </a:r>
            <a:r>
              <a:rPr lang="en-US" altLang="ja-JP" b="1" dirty="0"/>
              <a:t>/</a:t>
            </a:r>
            <a:r>
              <a:rPr lang="ja-JP" altLang="en-US" b="1" dirty="0" smtClean="0"/>
              <a:t>インポート管理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実行したエクスポート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インポートの情報を確認できます。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作業の進行ステータスの確認や、移行データのダウンロードができます。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2000" b="1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0" y="2060810"/>
            <a:ext cx="8065120" cy="4373098"/>
          </a:xfrm>
          <a:prstGeom prst="rect">
            <a:avLst/>
          </a:prstGeom>
        </p:spPr>
      </p:pic>
      <p:sp>
        <p:nvSpPr>
          <p:cNvPr id="16" name="線吹き出し 1 (枠付き) 15"/>
          <p:cNvSpPr/>
          <p:nvPr/>
        </p:nvSpPr>
        <p:spPr bwMode="auto">
          <a:xfrm>
            <a:off x="2070861" y="4149100"/>
            <a:ext cx="3384470" cy="504070"/>
          </a:xfrm>
          <a:prstGeom prst="borderCallout1">
            <a:avLst>
              <a:gd name="adj1" fmla="val 42937"/>
              <a:gd name="adj2" fmla="val 289"/>
              <a:gd name="adj3" fmla="val 129457"/>
              <a:gd name="adj4" fmla="val -6514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作業ステータスを確認できます。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「未実行」「実行中」「完了」の順に遷移します。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763610" y="4923742"/>
            <a:ext cx="397103" cy="66555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2387724" y="4921806"/>
            <a:ext cx="397103" cy="66555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2770350" y="4921806"/>
            <a:ext cx="397103" cy="66555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166261" y="4923742"/>
            <a:ext cx="1020270" cy="66555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線吹き出し 1 (枠付き) 28"/>
          <p:cNvSpPr/>
          <p:nvPr/>
        </p:nvSpPr>
        <p:spPr bwMode="auto">
          <a:xfrm>
            <a:off x="4569157" y="5229250"/>
            <a:ext cx="2667213" cy="504070"/>
          </a:xfrm>
          <a:prstGeom prst="borderCallout1">
            <a:avLst>
              <a:gd name="adj1" fmla="val 42937"/>
              <a:gd name="adj2" fmla="val 289"/>
              <a:gd name="adj3" fmla="val 51559"/>
              <a:gd name="adj4" fmla="val -15168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エクスポート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インポートした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ファイルを確認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ダウンロードできます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線吹き出し 1 (枠付き) 29"/>
          <p:cNvSpPr/>
          <p:nvPr/>
        </p:nvSpPr>
        <p:spPr bwMode="auto">
          <a:xfrm>
            <a:off x="2950354" y="5856000"/>
            <a:ext cx="2504978" cy="504070"/>
          </a:xfrm>
          <a:prstGeom prst="borderCallout1">
            <a:avLst>
              <a:gd name="adj1" fmla="val 42937"/>
              <a:gd name="adj2" fmla="val 289"/>
              <a:gd name="adj3" fmla="val -55535"/>
              <a:gd name="adj4" fmla="val -1679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100" dirty="0" smtClean="0"/>
          </a:p>
          <a:p>
            <a:r>
              <a:rPr lang="ja-JP" altLang="en-US" sz="1100" dirty="0" smtClean="0"/>
              <a:t>モードと</a:t>
            </a:r>
            <a:r>
              <a:rPr lang="ja-JP" altLang="en-US" sz="1100" dirty="0"/>
              <a:t>廃止</a:t>
            </a:r>
            <a:r>
              <a:rPr lang="ja-JP" altLang="en-US" sz="1100" dirty="0" smtClean="0"/>
              <a:t>情報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ステータスを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確認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できます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。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直線コネクタ 30"/>
          <p:cNvCxnSpPr/>
          <p:nvPr/>
        </p:nvCxnSpPr>
        <p:spPr bwMode="auto">
          <a:xfrm>
            <a:off x="2851440" y="5589300"/>
            <a:ext cx="98913" cy="481253"/>
          </a:xfrm>
          <a:prstGeom prst="line">
            <a:avLst/>
          </a:prstGeom>
          <a:ln w="25400">
            <a:headEnd type="oval" w="med" len="med"/>
            <a:tailEnd type="oval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2.7 </a:t>
            </a:r>
            <a:r>
              <a:rPr lang="ja-JP" altLang="en-US"/>
              <a:t>各メニューの説明</a:t>
            </a:r>
            <a:r>
              <a:rPr lang="en-US" altLang="ja-JP" smtClean="0"/>
              <a:t>(4/6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Symphony</a:t>
            </a:r>
            <a:r>
              <a:rPr lang="en-US" altLang="ja-JP" b="1" dirty="0"/>
              <a:t>/</a:t>
            </a:r>
            <a:r>
              <a:rPr lang="ja-JP" altLang="en-US" b="1" dirty="0" smtClean="0"/>
              <a:t>オペレーションエクスポート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Symphony</a:t>
            </a:r>
            <a:r>
              <a:rPr lang="ja-JP" altLang="en-US" dirty="0" smtClean="0"/>
              <a:t>とオペレーション</a:t>
            </a:r>
            <a:r>
              <a:rPr lang="ja-JP" altLang="en-US" dirty="0"/>
              <a:t>が一覧で表示されており、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必要</a:t>
            </a:r>
            <a:r>
              <a:rPr lang="ja-JP" altLang="en-US" dirty="0" smtClean="0"/>
              <a:t>なも</a:t>
            </a:r>
            <a:r>
              <a:rPr lang="ja-JP" altLang="en-US" dirty="0"/>
              <a:t>の</a:t>
            </a:r>
            <a:r>
              <a:rPr lang="ja-JP" altLang="en-US" dirty="0" smtClean="0"/>
              <a:t>を</a:t>
            </a:r>
            <a:r>
              <a:rPr lang="ja-JP" altLang="en-US" dirty="0"/>
              <a:t>選択してエクスポートできます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1988800"/>
            <a:ext cx="8432888" cy="4248590"/>
          </a:xfrm>
          <a:prstGeom prst="rect">
            <a:avLst/>
          </a:prstGeom>
        </p:spPr>
      </p:pic>
      <p:sp>
        <p:nvSpPr>
          <p:cNvPr id="13" name="線吹き出し 1 (枠付き) 12"/>
          <p:cNvSpPr/>
          <p:nvPr/>
        </p:nvSpPr>
        <p:spPr bwMode="auto">
          <a:xfrm>
            <a:off x="2411700" y="4149949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52297"/>
              <a:gd name="adj4" fmla="val -2711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smtClean="0">
                <a:solidFill>
                  <a:schemeClr val="tx1"/>
                </a:solidFill>
                <a:latin typeface="+mn-ea"/>
              </a:rPr>
              <a:t>エクスポート</a:t>
            </a:r>
            <a:r>
              <a:rPr lang="ja-JP" altLang="en-US" sz="1100">
                <a:solidFill>
                  <a:schemeClr val="tx1"/>
                </a:solidFill>
                <a:latin typeface="+mn-ea"/>
              </a:rPr>
              <a:t>対象</a:t>
            </a:r>
            <a:r>
              <a:rPr lang="ja-JP" altLang="en-US" sz="1100" smtClean="0">
                <a:solidFill>
                  <a:schemeClr val="tx1"/>
                </a:solidFill>
                <a:latin typeface="+mn-ea"/>
              </a:rPr>
              <a:t>を</a:t>
            </a:r>
            <a:r>
              <a:rPr lang="en-US" altLang="ja-JP" sz="110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>
                <a:solidFill>
                  <a:schemeClr val="tx1"/>
                </a:solidFill>
                <a:latin typeface="+mn-ea"/>
              </a:rPr>
            </a:br>
            <a:r>
              <a:rPr lang="ja-JP" altLang="en-US" sz="1100">
                <a:solidFill>
                  <a:schemeClr val="tx1"/>
                </a:solidFill>
                <a:latin typeface="+mn-ea"/>
              </a:rPr>
              <a:t>チェックボックスで選択できます。</a:t>
            </a:r>
            <a:endParaRPr lang="en-US" altLang="ja-JP" sz="11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331550" y="5815713"/>
            <a:ext cx="1243844" cy="26484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線吹き出し 1 (枠付き) 14"/>
          <p:cNvSpPr/>
          <p:nvPr/>
        </p:nvSpPr>
        <p:spPr bwMode="auto">
          <a:xfrm>
            <a:off x="2843760" y="5733320"/>
            <a:ext cx="2514482" cy="347239"/>
          </a:xfrm>
          <a:prstGeom prst="borderCallout1">
            <a:avLst>
              <a:gd name="adj1" fmla="val 42937"/>
              <a:gd name="adj2" fmla="val 289"/>
              <a:gd name="adj3" fmla="val 77733"/>
              <a:gd name="adj4" fmla="val -12195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smtClean="0">
                <a:solidFill>
                  <a:schemeClr val="tx1"/>
                </a:solidFill>
                <a:latin typeface="+mn-ea"/>
              </a:rPr>
              <a:t>押下してエクスポートを実行します。</a:t>
            </a:r>
            <a:endParaRPr lang="en-US" altLang="ja-JP" sz="11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23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2.7 </a:t>
            </a:r>
            <a:r>
              <a:rPr lang="ja-JP" altLang="en-US"/>
              <a:t>各メニューの説明</a:t>
            </a:r>
            <a:r>
              <a:rPr lang="en-US" altLang="ja-JP" smtClean="0"/>
              <a:t>(5/6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Symphony/</a:t>
            </a:r>
            <a:r>
              <a:rPr lang="ja-JP" altLang="en-US" b="1" dirty="0" smtClean="0"/>
              <a:t>オペレーション　インポート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/>
              <a:t>Symphony/</a:t>
            </a:r>
            <a:r>
              <a:rPr lang="ja-JP" altLang="en-US" dirty="0"/>
              <a:t>オペレーションエクスポート</a:t>
            </a:r>
            <a:r>
              <a:rPr lang="ja-JP" altLang="en-US" dirty="0" smtClean="0"/>
              <a:t>」メニューで</a:t>
            </a:r>
            <a:r>
              <a:rPr lang="ja-JP" altLang="en-US" dirty="0"/>
              <a:t>エクスポートしたデータ</a:t>
            </a:r>
            <a:r>
              <a:rPr lang="ja-JP" altLang="en-US" dirty="0" smtClean="0"/>
              <a:t>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アップロード</a:t>
            </a:r>
            <a:r>
              <a:rPr lang="ja-JP" altLang="en-US" dirty="0"/>
              <a:t>して</a:t>
            </a:r>
            <a:r>
              <a:rPr lang="ja-JP" altLang="en-US" dirty="0" smtClean="0"/>
              <a:t>、必要</a:t>
            </a:r>
            <a:r>
              <a:rPr lang="ja-JP" altLang="en-US" dirty="0"/>
              <a:t>なメニューをインポートできます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20" y="2060810"/>
            <a:ext cx="7791450" cy="421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 bwMode="auto">
          <a:xfrm>
            <a:off x="1677230" y="5619134"/>
            <a:ext cx="1382560" cy="3302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線吹き出し 1 (枠付き) 15"/>
          <p:cNvSpPr/>
          <p:nvPr/>
        </p:nvSpPr>
        <p:spPr bwMode="auto">
          <a:xfrm>
            <a:off x="3563860" y="3968093"/>
            <a:ext cx="2278281" cy="504070"/>
          </a:xfrm>
          <a:prstGeom prst="borderCallout1">
            <a:avLst>
              <a:gd name="adj1" fmla="val 42937"/>
              <a:gd name="adj2" fmla="val 289"/>
              <a:gd name="adj3" fmla="val 87949"/>
              <a:gd name="adj4" fmla="val -27687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>
                <a:solidFill>
                  <a:schemeClr val="tx1"/>
                </a:solidFill>
                <a:latin typeface="+mn-ea"/>
              </a:rPr>
              <a:t>インポートしたいメニューを</a:t>
            </a:r>
            <a:r>
              <a:rPr lang="en-US" altLang="ja-JP" sz="110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>
                <a:solidFill>
                  <a:schemeClr val="tx1"/>
                </a:solidFill>
                <a:latin typeface="+mn-ea"/>
              </a:rPr>
            </a:br>
            <a:r>
              <a:rPr lang="ja-JP" altLang="en-US" sz="1100">
                <a:solidFill>
                  <a:schemeClr val="tx1"/>
                </a:solidFill>
                <a:latin typeface="+mn-ea"/>
              </a:rPr>
              <a:t>チェックボックスで選択できます。</a:t>
            </a:r>
            <a:endParaRPr lang="en-US" altLang="ja-JP" sz="11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線吹き出し 1 (枠付き) 16"/>
          <p:cNvSpPr/>
          <p:nvPr/>
        </p:nvSpPr>
        <p:spPr bwMode="auto">
          <a:xfrm>
            <a:off x="3348809" y="6034171"/>
            <a:ext cx="2445408" cy="347239"/>
          </a:xfrm>
          <a:prstGeom prst="borderCallout1">
            <a:avLst>
              <a:gd name="adj1" fmla="val 42937"/>
              <a:gd name="adj2" fmla="val 289"/>
              <a:gd name="adj3" fmla="val -31778"/>
              <a:gd name="adj4" fmla="val -12308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smtClean="0">
                <a:solidFill>
                  <a:schemeClr val="tx1"/>
                </a:solidFill>
                <a:latin typeface="+mn-ea"/>
              </a:rPr>
              <a:t>押下してインポート</a:t>
            </a:r>
            <a:r>
              <a:rPr lang="ja-JP" altLang="en-US" sz="1100">
                <a:solidFill>
                  <a:schemeClr val="tx1"/>
                </a:solidFill>
                <a:latin typeface="+mn-ea"/>
              </a:rPr>
              <a:t>を</a:t>
            </a:r>
            <a:r>
              <a:rPr lang="ja-JP" altLang="en-US" sz="1100" smtClean="0">
                <a:solidFill>
                  <a:schemeClr val="tx1"/>
                </a:solidFill>
                <a:latin typeface="+mn-ea"/>
              </a:rPr>
              <a:t>実行します</a:t>
            </a:r>
            <a:r>
              <a:rPr lang="ja-JP" altLang="en-US" sz="1100">
                <a:solidFill>
                  <a:schemeClr val="tx1"/>
                </a:solidFill>
                <a:latin typeface="+mn-ea"/>
              </a:rPr>
              <a:t>。</a:t>
            </a:r>
            <a:endParaRPr lang="en-US" altLang="ja-JP" sz="11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677230" y="2780910"/>
            <a:ext cx="1526580" cy="6248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線吹き出し 1 (枠付き) 18"/>
          <p:cNvSpPr/>
          <p:nvPr/>
        </p:nvSpPr>
        <p:spPr bwMode="auto">
          <a:xfrm>
            <a:off x="3563860" y="2915246"/>
            <a:ext cx="2736380" cy="347239"/>
          </a:xfrm>
          <a:prstGeom prst="borderCallout1">
            <a:avLst>
              <a:gd name="adj1" fmla="val 42937"/>
              <a:gd name="adj2" fmla="val 289"/>
              <a:gd name="adj3" fmla="val 84078"/>
              <a:gd name="adj4" fmla="val -1461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kym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ファイルをアップロードできます。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72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</a:t>
            </a:r>
            <a:r>
              <a:rPr lang="ja-JP" altLang="en-US" dirty="0"/>
              <a:t>各メニューの説明</a:t>
            </a:r>
            <a:r>
              <a:rPr lang="en-US" altLang="ja-JP" dirty="0" smtClean="0"/>
              <a:t>(6/6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Symphony</a:t>
            </a:r>
            <a:r>
              <a:rPr lang="en-US" altLang="ja-JP" b="1" dirty="0"/>
              <a:t>/</a:t>
            </a:r>
            <a:r>
              <a:rPr lang="ja-JP" altLang="en-US" b="1" dirty="0" smtClean="0"/>
              <a:t>オペレーション　エクスポート</a:t>
            </a:r>
            <a:r>
              <a:rPr lang="en-US" altLang="ja-JP" b="1" dirty="0" smtClean="0"/>
              <a:t>/</a:t>
            </a:r>
            <a:r>
              <a:rPr lang="ja-JP" altLang="en-US" b="1" dirty="0" smtClean="0"/>
              <a:t>インポート管理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実行したエクスポート</a:t>
            </a:r>
            <a:r>
              <a:rPr lang="en-US" altLang="ja-JP" dirty="0"/>
              <a:t>/</a:t>
            </a:r>
            <a:r>
              <a:rPr lang="ja-JP" altLang="en-US" dirty="0"/>
              <a:t>インポートの情報を確認できます。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作業の進行ステータスの確認や、移行データのダウンロードができます</a:t>
            </a:r>
            <a:r>
              <a:rPr lang="ja-JP" altLang="en-US" dirty="0" smtClean="0"/>
              <a:t>。</a:t>
            </a:r>
            <a:endParaRPr lang="en-US" altLang="ja-JP" sz="2000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420860"/>
            <a:ext cx="7873629" cy="4032328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 bwMode="auto">
          <a:xfrm>
            <a:off x="1979639" y="3668224"/>
            <a:ext cx="612086" cy="132432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059790" y="3644950"/>
            <a:ext cx="1440200" cy="132432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線吹き出し 1 (枠付き) 13"/>
          <p:cNvSpPr/>
          <p:nvPr/>
        </p:nvSpPr>
        <p:spPr bwMode="auto">
          <a:xfrm>
            <a:off x="2591725" y="3065048"/>
            <a:ext cx="3384470" cy="504070"/>
          </a:xfrm>
          <a:prstGeom prst="borderCallout1">
            <a:avLst>
              <a:gd name="adj1" fmla="val 42937"/>
              <a:gd name="adj2" fmla="val 289"/>
              <a:gd name="adj3" fmla="val 138199"/>
              <a:gd name="adj4" fmla="val -293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作業ステータスを確認できます。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「未実行」「実行中」「完了」の順に遷移します。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線吹き出し 1 (枠付き) 14"/>
          <p:cNvSpPr/>
          <p:nvPr/>
        </p:nvSpPr>
        <p:spPr bwMode="auto">
          <a:xfrm>
            <a:off x="4571513" y="5153266"/>
            <a:ext cx="2667213" cy="504070"/>
          </a:xfrm>
          <a:prstGeom prst="borderCallout1">
            <a:avLst>
              <a:gd name="adj1" fmla="val 42937"/>
              <a:gd name="adj2" fmla="val 289"/>
              <a:gd name="adj3" fmla="val -47739"/>
              <a:gd name="adj4" fmla="val -5764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>
                <a:solidFill>
                  <a:schemeClr val="tx1"/>
                </a:solidFill>
                <a:latin typeface="+mn-ea"/>
              </a:rPr>
              <a:t>エクスポート</a:t>
            </a:r>
            <a:r>
              <a:rPr lang="en-US" altLang="ja-JP" sz="110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100">
                <a:solidFill>
                  <a:schemeClr val="tx1"/>
                </a:solidFill>
                <a:latin typeface="+mn-ea"/>
              </a:rPr>
              <a:t>インポートした</a:t>
            </a:r>
            <a:r>
              <a:rPr lang="en-US" altLang="ja-JP" sz="110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>
                <a:solidFill>
                  <a:schemeClr val="tx1"/>
                </a:solidFill>
                <a:latin typeface="+mn-ea"/>
              </a:rPr>
            </a:br>
            <a:r>
              <a:rPr lang="ja-JP" altLang="en-US" sz="1100">
                <a:solidFill>
                  <a:schemeClr val="tx1"/>
                </a:solidFill>
                <a:latin typeface="+mn-ea"/>
              </a:rPr>
              <a:t>ファイルを確認</a:t>
            </a:r>
            <a:r>
              <a:rPr lang="en-US" altLang="ja-JP" sz="110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100">
                <a:solidFill>
                  <a:schemeClr val="tx1"/>
                </a:solidFill>
                <a:latin typeface="+mn-ea"/>
              </a:rPr>
              <a:t>ダウンロードできます</a:t>
            </a:r>
            <a:r>
              <a:rPr lang="ja-JP" altLang="en-US" sz="110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ja-JP" sz="11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08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590" y="260560"/>
            <a:ext cx="1008058" cy="528794"/>
          </a:xfrm>
        </p:spPr>
        <p:txBody>
          <a:bodyPr/>
          <a:lstStyle/>
          <a:p>
            <a:r>
              <a:rPr kumimoji="1" lang="ja-JP" altLang="en-US" sz="3200" dirty="0" smtClean="0"/>
              <a:t>目次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08650"/>
            <a:ext cx="5976830" cy="540075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はじめに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1.</a:t>
            </a:r>
            <a:r>
              <a:rPr lang="ja-JP" altLang="en-US" dirty="0" smtClean="0"/>
              <a:t> </a:t>
            </a:r>
            <a:r>
              <a:rPr lang="ja-JP" altLang="en-US" dirty="0" smtClean="0">
                <a:hlinkClick r:id="rId2" action="ppaction://hlinksldjump"/>
              </a:rPr>
              <a:t>本書について</a:t>
            </a:r>
            <a:r>
              <a:rPr lang="en-US" altLang="ja-JP" dirty="0" smtClean="0">
                <a:hlinkClick r:id="rId2" action="ppaction://hlinksldjump"/>
              </a:rPr>
              <a:t/>
            </a:r>
            <a:br>
              <a:rPr lang="en-US" altLang="ja-JP" dirty="0" smtClean="0">
                <a:hlinkClick r:id="rId2" action="ppaction://hlinksldjump"/>
              </a:rPr>
            </a:b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インポート機能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hlinkClick r:id="rId3" action="ppaction://hlinksldjump"/>
              </a:rPr>
              <a:t>概要</a:t>
            </a:r>
            <a:r>
              <a:rPr lang="en-US" altLang="ja-JP" dirty="0" smtClean="0">
                <a:hlinkClick r:id="rId3" action="ppaction://hlinksldjump"/>
              </a:rPr>
              <a:t>(</a:t>
            </a:r>
            <a:r>
              <a:rPr lang="ja-JP" altLang="en-US" dirty="0" smtClean="0">
                <a:hlinkClick r:id="rId3" action="ppaction://hlinksldjump"/>
              </a:rPr>
              <a:t>総合</a:t>
            </a:r>
            <a:r>
              <a:rPr lang="en-US" altLang="ja-JP" dirty="0" smtClean="0">
                <a:hlinkClick r:id="rId3" action="ppaction://hlinksldjump"/>
              </a:rPr>
              <a:t>)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hlinkClick r:id="rId4" action="ppaction://hlinksldjump"/>
              </a:rPr>
              <a:t>概要</a:t>
            </a:r>
            <a:r>
              <a:rPr lang="en-US" altLang="ja-JP" dirty="0" smtClean="0">
                <a:hlinkClick r:id="rId4" action="ppaction://hlinksldjump"/>
              </a:rPr>
              <a:t>(</a:t>
            </a:r>
            <a:r>
              <a:rPr lang="ja-JP" altLang="en-US" dirty="0" smtClean="0">
                <a:hlinkClick r:id="rId4" action="ppaction://hlinksldjump"/>
              </a:rPr>
              <a:t>メニュー</a:t>
            </a:r>
            <a:r>
              <a:rPr lang="en-US" altLang="ja-JP" dirty="0" smtClean="0">
                <a:hlinkClick r:id="rId4" action="ppaction://hlinksldjump"/>
              </a:rPr>
              <a:t>)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hlinkClick r:id="rId5" action="ppaction://hlinksldjump"/>
              </a:rPr>
              <a:t>概要</a:t>
            </a:r>
            <a:r>
              <a:rPr lang="en-US" altLang="ja-JP" dirty="0" smtClean="0">
                <a:hlinkClick r:id="rId5" action="ppaction://hlinksldjump"/>
              </a:rPr>
              <a:t>(symphony/</a:t>
            </a:r>
            <a:r>
              <a:rPr lang="ja-JP" altLang="en-US" dirty="0" smtClean="0">
                <a:hlinkClick r:id="rId5" action="ppaction://hlinksldjump"/>
              </a:rPr>
              <a:t>オペレーション</a:t>
            </a:r>
            <a:r>
              <a:rPr lang="en-US" altLang="ja-JP" dirty="0" smtClean="0">
                <a:hlinkClick r:id="rId5" action="ppaction://hlinksldjump"/>
              </a:rPr>
              <a:t>)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hlinkClick r:id="rId6" action="ppaction://hlinksldjump"/>
              </a:rPr>
              <a:t>エクスポートで</a:t>
            </a:r>
            <a:r>
              <a:rPr lang="ja-JP" altLang="en-US" dirty="0">
                <a:hlinkClick r:id="rId6" action="ppaction://hlinksldjump"/>
              </a:rPr>
              <a:t>取得できる</a:t>
            </a:r>
            <a:r>
              <a:rPr lang="ja-JP" altLang="en-US" dirty="0" smtClean="0">
                <a:hlinkClick r:id="rId6" action="ppaction://hlinksldjump"/>
              </a:rPr>
              <a:t>データ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hlinkClick r:id="rId7" action="ppaction://hlinksldjump"/>
              </a:rPr>
              <a:t>メニュー概要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hlinkClick r:id="rId8" action="ppaction://hlinksldjump"/>
              </a:rPr>
              <a:t>作業の流れ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hlinkClick r:id="rId8" action="ppaction://hlinksldjump"/>
              </a:rPr>
              <a:t>各メニューの説明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エクスポート</a:t>
            </a:r>
            <a:r>
              <a:rPr lang="en-US" altLang="ja-JP" dirty="0"/>
              <a:t>/</a:t>
            </a:r>
            <a:r>
              <a:rPr lang="ja-JP" altLang="en-US" dirty="0"/>
              <a:t>インポート機能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73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smtClean="0"/>
              <a:t>1.1</a:t>
            </a:r>
            <a:r>
              <a:rPr lang="ja-JP" altLang="en-US" kern="0" dirty="0" smtClean="0"/>
              <a:t>　はじめ</a:t>
            </a:r>
            <a:r>
              <a:rPr lang="ja-JP" altLang="en-US" kern="0" dirty="0"/>
              <a:t>に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880328"/>
          </a:xfrm>
        </p:spPr>
        <p:txBody>
          <a:bodyPr/>
          <a:lstStyle/>
          <a:p>
            <a:r>
              <a:rPr kumimoji="1" lang="ja-JP" altLang="en-US" b="1" dirty="0" smtClean="0"/>
              <a:t>本書について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sz="1600" dirty="0" smtClean="0"/>
              <a:t>本書では「エクスポート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インポート」について説明しております。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>
                <a:hlinkClick r:id="rId2"/>
              </a:rPr>
              <a:t>利用手順マニュアル</a:t>
            </a:r>
            <a:r>
              <a:rPr lang="ja-JP" altLang="en-US" sz="1600" dirty="0" smtClean="0"/>
              <a:t>により詳細な仕様を掲載しています。必要に合わせてご参照ください。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76" y="1844780"/>
            <a:ext cx="8712665" cy="452554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2267680" y="2276840"/>
            <a:ext cx="648090" cy="9358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エクスポート</a:t>
            </a:r>
            <a:r>
              <a:rPr lang="en-US" altLang="ja-JP" dirty="0"/>
              <a:t>/</a:t>
            </a:r>
            <a:r>
              <a:rPr lang="ja-JP" altLang="en-US" dirty="0"/>
              <a:t>インポート機能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/>
          <p:cNvCxnSpPr>
            <a:stCxn id="5" idx="1"/>
            <a:endCxn id="14" idx="3"/>
          </p:cNvCxnSpPr>
          <p:nvPr/>
        </p:nvCxnSpPr>
        <p:spPr bwMode="auto">
          <a:xfrm flipV="1">
            <a:off x="1873844" y="4138820"/>
            <a:ext cx="703735" cy="711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4453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smtClean="0"/>
              <a:t>2.1 </a:t>
            </a:r>
            <a:r>
              <a:rPr lang="ja-JP" altLang="en-US" smtClean="0"/>
              <a:t>概要</a:t>
            </a:r>
            <a:r>
              <a:rPr lang="en-US" altLang="ja-JP"/>
              <a:t>(</a:t>
            </a:r>
            <a:r>
              <a:rPr lang="ja-JP" altLang="en-US"/>
              <a:t>総合</a:t>
            </a:r>
            <a:r>
              <a:rPr lang="en-US" altLang="ja-JP" smtClean="0"/>
              <a:t>)</a:t>
            </a:r>
            <a:r>
              <a:rPr lang="ja-JP" altLang="en-US" kern="0" smtClean="0"/>
              <a:t>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89" y="766042"/>
            <a:ext cx="8784976" cy="1654818"/>
          </a:xfrm>
        </p:spPr>
        <p:txBody>
          <a:bodyPr>
            <a:normAutofit fontScale="25000" lnSpcReduction="20000"/>
          </a:bodyPr>
          <a:lstStyle/>
          <a:p>
            <a:r>
              <a:rPr lang="ja-JP" altLang="en-US" sz="8000" b="1" dirty="0" smtClean="0"/>
              <a:t>エクスポート</a:t>
            </a:r>
            <a:r>
              <a:rPr lang="en-US" altLang="ja-JP" sz="8000" b="1" dirty="0" smtClean="0"/>
              <a:t>/</a:t>
            </a:r>
            <a:r>
              <a:rPr lang="ja-JP" altLang="en-US" sz="8000" b="1" dirty="0" smtClean="0"/>
              <a:t>インポート機能の概要</a:t>
            </a:r>
            <a:endParaRPr lang="en-US" altLang="ja-JP" sz="8000" b="1" dirty="0" smtClean="0"/>
          </a:p>
          <a:p>
            <a:pPr marL="180000" lvl="1" indent="0">
              <a:buNone/>
            </a:pPr>
            <a:r>
              <a:rPr lang="ja-JP" altLang="en-US" sz="6000" dirty="0" smtClean="0"/>
              <a:t>「エクスポート</a:t>
            </a:r>
            <a:r>
              <a:rPr lang="en-US" altLang="ja-JP" sz="6000" dirty="0" smtClean="0"/>
              <a:t>/</a:t>
            </a:r>
            <a:r>
              <a:rPr lang="ja-JP" altLang="en-US" sz="6000" dirty="0" smtClean="0"/>
              <a:t>インポート」機能を使用することで下記のデータを別の</a:t>
            </a:r>
            <a:r>
              <a:rPr lang="en-US" altLang="ja-JP" sz="6000" dirty="0" smtClean="0"/>
              <a:t>ITA</a:t>
            </a:r>
            <a:r>
              <a:rPr lang="ja-JP" altLang="en-US" sz="6000" dirty="0" smtClean="0"/>
              <a:t>サーバへ移行できます。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endParaRPr lang="en-US" altLang="ja-JP" sz="6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6400" dirty="0" smtClean="0"/>
              <a:t>メニュー</a:t>
            </a:r>
            <a:r>
              <a:rPr lang="ja-JP" altLang="en-US" sz="6400" dirty="0"/>
              <a:t>と</a:t>
            </a:r>
            <a:r>
              <a:rPr lang="ja-JP" altLang="en-US" sz="6400" dirty="0" smtClean="0"/>
              <a:t>登録データ</a:t>
            </a:r>
            <a:endParaRPr lang="en-US" altLang="ja-JP" sz="6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6400" dirty="0" smtClean="0"/>
              <a:t>作成した</a:t>
            </a:r>
            <a:r>
              <a:rPr lang="en-US" altLang="ja-JP" sz="6400" dirty="0" smtClean="0"/>
              <a:t>Symphony</a:t>
            </a:r>
            <a:r>
              <a:rPr lang="ja-JP" altLang="en-US" sz="6400" dirty="0" smtClean="0"/>
              <a:t>やオペレーション</a:t>
            </a:r>
            <a:endParaRPr lang="en-US" altLang="ja-JP" sz="6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16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80" y="3325802"/>
            <a:ext cx="443217" cy="756075"/>
          </a:xfrm>
          <a:prstGeom prst="rect">
            <a:avLst/>
          </a:prstGeom>
        </p:spPr>
      </p:pic>
      <p:sp>
        <p:nvSpPr>
          <p:cNvPr id="9" name="右中かっこ 8"/>
          <p:cNvSpPr/>
          <p:nvPr/>
        </p:nvSpPr>
        <p:spPr bwMode="auto">
          <a:xfrm>
            <a:off x="4418702" y="3396632"/>
            <a:ext cx="756198" cy="781830"/>
          </a:xfrm>
          <a:prstGeom prst="rightBrace">
            <a:avLst>
              <a:gd name="adj1" fmla="val 21047"/>
              <a:gd name="adj2" fmla="val 51260"/>
            </a:avLst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75073"/>
              </p:ext>
            </p:extLst>
          </p:nvPr>
        </p:nvGraphicFramePr>
        <p:xfrm>
          <a:off x="1913020" y="3222252"/>
          <a:ext cx="1723869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221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456763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504070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109" y="3891925"/>
            <a:ext cx="786452" cy="573074"/>
          </a:xfrm>
          <a:prstGeom prst="rect">
            <a:avLst/>
          </a:prstGeom>
        </p:spPr>
      </p:pic>
      <p:sp>
        <p:nvSpPr>
          <p:cNvPr id="5" name="片側の 2 つの角を丸めた四角形 4"/>
          <p:cNvSpPr/>
          <p:nvPr/>
        </p:nvSpPr>
        <p:spPr bwMode="auto">
          <a:xfrm rot="16200000">
            <a:off x="1621809" y="4037922"/>
            <a:ext cx="288040" cy="216030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b="1" smtClean="0">
                <a:latin typeface="+mn-ea"/>
              </a:rPr>
              <a:t>S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4" name="片側の 2 つの角を丸めた四角形 13"/>
          <p:cNvSpPr/>
          <p:nvPr/>
        </p:nvSpPr>
        <p:spPr bwMode="auto">
          <a:xfrm rot="16200000">
            <a:off x="2541574" y="4030805"/>
            <a:ext cx="288040" cy="216030"/>
          </a:xfrm>
          <a:prstGeom prst="round2SameRect">
            <a:avLst>
              <a:gd name="adj1" fmla="val 0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>
                <a:latin typeface="+mn-ea"/>
              </a:rPr>
              <a:t>E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" name="楕円 14"/>
          <p:cNvSpPr/>
          <p:nvPr/>
        </p:nvSpPr>
        <p:spPr bwMode="auto">
          <a:xfrm>
            <a:off x="1960649" y="4026518"/>
            <a:ext cx="219547" cy="22460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6" name="グループ化 15"/>
          <p:cNvGrpSpPr>
            <a:grpSpLocks noChangeAspect="1"/>
          </p:cNvGrpSpPr>
          <p:nvPr/>
        </p:nvGrpSpPr>
        <p:grpSpPr bwMode="gray">
          <a:xfrm>
            <a:off x="5966291" y="3099841"/>
            <a:ext cx="831853" cy="957568"/>
            <a:chOff x="-2227263" y="1692275"/>
            <a:chExt cx="2468563" cy="2841625"/>
          </a:xfrm>
        </p:grpSpPr>
        <p:sp>
          <p:nvSpPr>
            <p:cNvPr id="17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フリーフォーム 17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テキスト ボックス 18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  <a:endPara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395536" y="2852920"/>
            <a:ext cx="8137014" cy="1656230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0156" y="2641219"/>
            <a:ext cx="18757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ja-JP" altLang="en-US"/>
              <a:t>エクスポート</a:t>
            </a:r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00" y="5182484"/>
            <a:ext cx="443217" cy="756075"/>
          </a:xfrm>
          <a:prstGeom prst="rect">
            <a:avLst/>
          </a:prstGeom>
        </p:spPr>
      </p:pic>
      <p:sp>
        <p:nvSpPr>
          <p:cNvPr id="23" name="右中かっこ 22"/>
          <p:cNvSpPr/>
          <p:nvPr/>
        </p:nvSpPr>
        <p:spPr bwMode="auto">
          <a:xfrm>
            <a:off x="3528310" y="5350173"/>
            <a:ext cx="756198" cy="781830"/>
          </a:xfrm>
          <a:prstGeom prst="rightBrace">
            <a:avLst>
              <a:gd name="adj1" fmla="val 21047"/>
              <a:gd name="adj2" fmla="val 51260"/>
            </a:avLst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grpSp>
        <p:nvGrpSpPr>
          <p:cNvPr id="29" name="グループ化 28"/>
          <p:cNvGrpSpPr>
            <a:grpSpLocks noChangeAspect="1"/>
          </p:cNvGrpSpPr>
          <p:nvPr/>
        </p:nvGrpSpPr>
        <p:grpSpPr bwMode="gray">
          <a:xfrm>
            <a:off x="1481566" y="5174435"/>
            <a:ext cx="831853" cy="957568"/>
            <a:chOff x="-2227263" y="1692275"/>
            <a:chExt cx="2468563" cy="2841625"/>
          </a:xfrm>
        </p:grpSpPr>
        <p:sp>
          <p:nvSpPr>
            <p:cNvPr id="30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フリーフォーム 30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テキスト ボックス 31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  <a:endPara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3" name="正方形/長方形 32"/>
          <p:cNvSpPr/>
          <p:nvPr/>
        </p:nvSpPr>
        <p:spPr bwMode="auto">
          <a:xfrm>
            <a:off x="395536" y="4856761"/>
            <a:ext cx="8137014" cy="1656230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15925" y="4643888"/>
            <a:ext cx="17098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r"/>
            <a:r>
              <a:rPr lang="ja-JP" altLang="en-US" smtClean="0"/>
              <a:t>インポート</a:t>
            </a:r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08" y="4661000"/>
            <a:ext cx="279851" cy="242056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5847340" y="4129881"/>
            <a:ext cx="119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移行データ</a:t>
            </a:r>
            <a:endParaRPr kumimoji="1" lang="en-US" altLang="ja-JP" sz="1000" dirty="0" smtClean="0"/>
          </a:p>
          <a:p>
            <a:pPr algn="ctr"/>
            <a:r>
              <a:rPr kumimoji="1" lang="en-US" altLang="ja-JP" sz="1000" dirty="0" smtClean="0"/>
              <a:t>(</a:t>
            </a:r>
            <a:r>
              <a:rPr kumimoji="1" lang="en-US" altLang="ja-JP" sz="1000" dirty="0" err="1" smtClean="0"/>
              <a:t>kym</a:t>
            </a:r>
            <a:r>
              <a:rPr kumimoji="1" lang="ja-JP" altLang="en-US" sz="1000" dirty="0" smtClean="0"/>
              <a:t>ファイル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  <p:cxnSp>
        <p:nvCxnSpPr>
          <p:cNvPr id="37" name="直線コネクタ 36"/>
          <p:cNvCxnSpPr/>
          <p:nvPr/>
        </p:nvCxnSpPr>
        <p:spPr bwMode="auto">
          <a:xfrm>
            <a:off x="1548599" y="3022207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直線コネクタ 38"/>
          <p:cNvCxnSpPr/>
          <p:nvPr/>
        </p:nvCxnSpPr>
        <p:spPr bwMode="auto">
          <a:xfrm>
            <a:off x="3996939" y="3044509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/>
          <p:nvPr/>
        </p:nvCxnSpPr>
        <p:spPr bwMode="auto">
          <a:xfrm>
            <a:off x="5696569" y="499111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/>
          <p:nvPr/>
        </p:nvCxnSpPr>
        <p:spPr bwMode="auto">
          <a:xfrm>
            <a:off x="8144909" y="5013414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フリーフォーム 41"/>
          <p:cNvSpPr>
            <a:spLocks noChangeAspect="1"/>
          </p:cNvSpPr>
          <p:nvPr/>
        </p:nvSpPr>
        <p:spPr bwMode="gray">
          <a:xfrm>
            <a:off x="664987" y="2693517"/>
            <a:ext cx="279851" cy="264735"/>
          </a:xfrm>
          <a:custGeom>
            <a:avLst/>
            <a:gdLst>
              <a:gd name="connsiteX0" fmla="*/ 9636 w 739775"/>
              <a:gd name="connsiteY0" fmla="*/ 450579 h 699817"/>
              <a:gd name="connsiteX1" fmla="*/ 68937 w 739775"/>
              <a:gd name="connsiteY1" fmla="*/ 450579 h 699817"/>
              <a:gd name="connsiteX2" fmla="*/ 78573 w 739775"/>
              <a:gd name="connsiteY2" fmla="*/ 460194 h 699817"/>
              <a:gd name="connsiteX3" fmla="*/ 78573 w 739775"/>
              <a:gd name="connsiteY3" fmla="*/ 611807 h 699817"/>
              <a:gd name="connsiteX4" fmla="*/ 88210 w 739775"/>
              <a:gd name="connsiteY4" fmla="*/ 621422 h 699817"/>
              <a:gd name="connsiteX5" fmla="*/ 651566 w 739775"/>
              <a:gd name="connsiteY5" fmla="*/ 621422 h 699817"/>
              <a:gd name="connsiteX6" fmla="*/ 661202 w 739775"/>
              <a:gd name="connsiteY6" fmla="*/ 611807 h 699817"/>
              <a:gd name="connsiteX7" fmla="*/ 661202 w 739775"/>
              <a:gd name="connsiteY7" fmla="*/ 460194 h 699817"/>
              <a:gd name="connsiteX8" fmla="*/ 671579 w 739775"/>
              <a:gd name="connsiteY8" fmla="*/ 450579 h 699817"/>
              <a:gd name="connsiteX9" fmla="*/ 730139 w 739775"/>
              <a:gd name="connsiteY9" fmla="*/ 450579 h 699817"/>
              <a:gd name="connsiteX10" fmla="*/ 739775 w 739775"/>
              <a:gd name="connsiteY10" fmla="*/ 460194 h 699817"/>
              <a:gd name="connsiteX11" fmla="*/ 739775 w 739775"/>
              <a:gd name="connsiteY11" fmla="*/ 689463 h 699817"/>
              <a:gd name="connsiteX12" fmla="*/ 730139 w 739775"/>
              <a:gd name="connsiteY12" fmla="*/ 699817 h 699817"/>
              <a:gd name="connsiteX13" fmla="*/ 9636 w 739775"/>
              <a:gd name="connsiteY13" fmla="*/ 699817 h 699817"/>
              <a:gd name="connsiteX14" fmla="*/ 0 w 739775"/>
              <a:gd name="connsiteY14" fmla="*/ 689463 h 699817"/>
              <a:gd name="connsiteX15" fmla="*/ 0 w 739775"/>
              <a:gd name="connsiteY15" fmla="*/ 460194 h 699817"/>
              <a:gd name="connsiteX16" fmla="*/ 9636 w 739775"/>
              <a:gd name="connsiteY16" fmla="*/ 450579 h 699817"/>
              <a:gd name="connsiteX17" fmla="*/ 376238 w 739775"/>
              <a:gd name="connsiteY17" fmla="*/ 0 h 699817"/>
              <a:gd name="connsiteX18" fmla="*/ 384035 w 739775"/>
              <a:gd name="connsiteY18" fmla="*/ 5575 h 699817"/>
              <a:gd name="connsiteX19" fmla="*/ 447899 w 739775"/>
              <a:gd name="connsiteY19" fmla="*/ 116351 h 699817"/>
              <a:gd name="connsiteX20" fmla="*/ 463494 w 739775"/>
              <a:gd name="connsiteY20" fmla="*/ 143858 h 699817"/>
              <a:gd name="connsiteX21" fmla="*/ 527358 w 739775"/>
              <a:gd name="connsiteY21" fmla="*/ 253890 h 699817"/>
              <a:gd name="connsiteX22" fmla="*/ 519189 w 739775"/>
              <a:gd name="connsiteY22" fmla="*/ 268016 h 699817"/>
              <a:gd name="connsiteX23" fmla="*/ 427038 w 739775"/>
              <a:gd name="connsiteY23" fmla="*/ 268016 h 699817"/>
              <a:gd name="connsiteX24" fmla="*/ 427038 w 739775"/>
              <a:gd name="connsiteY24" fmla="*/ 276447 h 699817"/>
              <a:gd name="connsiteX25" fmla="*/ 427038 w 739775"/>
              <a:gd name="connsiteY25" fmla="*/ 569934 h 699817"/>
              <a:gd name="connsiteX26" fmla="*/ 410958 w 739775"/>
              <a:gd name="connsiteY26" fmla="*/ 585517 h 699817"/>
              <a:gd name="connsiteX27" fmla="*/ 340788 w 739775"/>
              <a:gd name="connsiteY27" fmla="*/ 585517 h 699817"/>
              <a:gd name="connsiteX28" fmla="*/ 325438 w 739775"/>
              <a:gd name="connsiteY28" fmla="*/ 569934 h 699817"/>
              <a:gd name="connsiteX29" fmla="*/ 325438 w 739775"/>
              <a:gd name="connsiteY29" fmla="*/ 268016 h 699817"/>
              <a:gd name="connsiteX30" fmla="*/ 318112 w 739775"/>
              <a:gd name="connsiteY30" fmla="*/ 268016 h 699817"/>
              <a:gd name="connsiteX31" fmla="*/ 232545 w 739775"/>
              <a:gd name="connsiteY31" fmla="*/ 268016 h 699817"/>
              <a:gd name="connsiteX32" fmla="*/ 225119 w 739775"/>
              <a:gd name="connsiteY32" fmla="*/ 253890 h 699817"/>
              <a:gd name="connsiteX33" fmla="*/ 288982 w 739775"/>
              <a:gd name="connsiteY33" fmla="*/ 143858 h 699817"/>
              <a:gd name="connsiteX34" fmla="*/ 304577 w 739775"/>
              <a:gd name="connsiteY34" fmla="*/ 116351 h 699817"/>
              <a:gd name="connsiteX35" fmla="*/ 368441 w 739775"/>
              <a:gd name="connsiteY35" fmla="*/ 5575 h 699817"/>
              <a:gd name="connsiteX36" fmla="*/ 376238 w 739775"/>
              <a:gd name="connsiteY36" fmla="*/ 0 h 69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39775" h="699817">
                <a:moveTo>
                  <a:pt x="9636" y="450579"/>
                </a:moveTo>
                <a:cubicBezTo>
                  <a:pt x="68937" y="450579"/>
                  <a:pt x="68937" y="450579"/>
                  <a:pt x="68937" y="450579"/>
                </a:cubicBezTo>
                <a:cubicBezTo>
                  <a:pt x="74126" y="450579"/>
                  <a:pt x="78573" y="455017"/>
                  <a:pt x="78573" y="460194"/>
                </a:cubicBezTo>
                <a:cubicBezTo>
                  <a:pt x="78573" y="611807"/>
                  <a:pt x="78573" y="611807"/>
                  <a:pt x="78573" y="611807"/>
                </a:cubicBezTo>
                <a:cubicBezTo>
                  <a:pt x="78573" y="616984"/>
                  <a:pt x="83021" y="621422"/>
                  <a:pt x="88210" y="621422"/>
                </a:cubicBezTo>
                <a:cubicBezTo>
                  <a:pt x="651566" y="621422"/>
                  <a:pt x="651566" y="621422"/>
                  <a:pt x="651566" y="621422"/>
                </a:cubicBezTo>
                <a:cubicBezTo>
                  <a:pt x="656754" y="621422"/>
                  <a:pt x="661202" y="616984"/>
                  <a:pt x="661202" y="611807"/>
                </a:cubicBezTo>
                <a:cubicBezTo>
                  <a:pt x="661202" y="460194"/>
                  <a:pt x="661202" y="460194"/>
                  <a:pt x="661202" y="460194"/>
                </a:cubicBezTo>
                <a:cubicBezTo>
                  <a:pt x="661202" y="455017"/>
                  <a:pt x="665649" y="450579"/>
                  <a:pt x="671579" y="450579"/>
                </a:cubicBezTo>
                <a:cubicBezTo>
                  <a:pt x="730139" y="450579"/>
                  <a:pt x="730139" y="450579"/>
                  <a:pt x="730139" y="450579"/>
                </a:cubicBezTo>
                <a:cubicBezTo>
                  <a:pt x="735328" y="450579"/>
                  <a:pt x="739775" y="455017"/>
                  <a:pt x="739775" y="460194"/>
                </a:cubicBezTo>
                <a:lnTo>
                  <a:pt x="739775" y="689463"/>
                </a:lnTo>
                <a:cubicBezTo>
                  <a:pt x="739775" y="695380"/>
                  <a:pt x="735328" y="699817"/>
                  <a:pt x="730139" y="699817"/>
                </a:cubicBezTo>
                <a:cubicBezTo>
                  <a:pt x="9636" y="699817"/>
                  <a:pt x="9636" y="699817"/>
                  <a:pt x="9636" y="699817"/>
                </a:cubicBezTo>
                <a:cubicBezTo>
                  <a:pt x="4448" y="699817"/>
                  <a:pt x="0" y="695380"/>
                  <a:pt x="0" y="689463"/>
                </a:cubicBezTo>
                <a:cubicBezTo>
                  <a:pt x="0" y="460194"/>
                  <a:pt x="0" y="460194"/>
                  <a:pt x="0" y="460194"/>
                </a:cubicBezTo>
                <a:cubicBezTo>
                  <a:pt x="0" y="455017"/>
                  <a:pt x="4448" y="450579"/>
                  <a:pt x="9636" y="450579"/>
                </a:cubicBezTo>
                <a:close/>
                <a:moveTo>
                  <a:pt x="376238" y="0"/>
                </a:moveTo>
                <a:cubicBezTo>
                  <a:pt x="379023" y="0"/>
                  <a:pt x="381808" y="1858"/>
                  <a:pt x="384035" y="5575"/>
                </a:cubicBezTo>
                <a:cubicBezTo>
                  <a:pt x="447899" y="116351"/>
                  <a:pt x="447899" y="116351"/>
                  <a:pt x="447899" y="116351"/>
                </a:cubicBezTo>
                <a:cubicBezTo>
                  <a:pt x="452355" y="123785"/>
                  <a:pt x="459038" y="135680"/>
                  <a:pt x="463494" y="143858"/>
                </a:cubicBezTo>
                <a:cubicBezTo>
                  <a:pt x="527358" y="253890"/>
                  <a:pt x="527358" y="253890"/>
                  <a:pt x="527358" y="253890"/>
                </a:cubicBezTo>
                <a:cubicBezTo>
                  <a:pt x="531813" y="261325"/>
                  <a:pt x="528100" y="268016"/>
                  <a:pt x="519189" y="268016"/>
                </a:cubicBezTo>
                <a:lnTo>
                  <a:pt x="427038" y="268016"/>
                </a:lnTo>
                <a:lnTo>
                  <a:pt x="427038" y="276447"/>
                </a:lnTo>
                <a:cubicBezTo>
                  <a:pt x="427038" y="569934"/>
                  <a:pt x="427038" y="569934"/>
                  <a:pt x="427038" y="569934"/>
                </a:cubicBezTo>
                <a:cubicBezTo>
                  <a:pt x="427038" y="578839"/>
                  <a:pt x="419729" y="585517"/>
                  <a:pt x="410958" y="585517"/>
                </a:cubicBezTo>
                <a:cubicBezTo>
                  <a:pt x="340788" y="585517"/>
                  <a:pt x="340788" y="585517"/>
                  <a:pt x="340788" y="585517"/>
                </a:cubicBezTo>
                <a:cubicBezTo>
                  <a:pt x="332747" y="585517"/>
                  <a:pt x="325438" y="578839"/>
                  <a:pt x="325438" y="569934"/>
                </a:cubicBezTo>
                <a:lnTo>
                  <a:pt x="325438" y="268016"/>
                </a:lnTo>
                <a:lnTo>
                  <a:pt x="318112" y="268016"/>
                </a:lnTo>
                <a:cubicBezTo>
                  <a:pt x="232545" y="268016"/>
                  <a:pt x="232545" y="268016"/>
                  <a:pt x="232545" y="268016"/>
                </a:cubicBezTo>
                <a:cubicBezTo>
                  <a:pt x="224376" y="268016"/>
                  <a:pt x="220663" y="261325"/>
                  <a:pt x="225119" y="253890"/>
                </a:cubicBezTo>
                <a:cubicBezTo>
                  <a:pt x="288982" y="143858"/>
                  <a:pt x="288982" y="143858"/>
                  <a:pt x="288982" y="143858"/>
                </a:cubicBezTo>
                <a:cubicBezTo>
                  <a:pt x="293438" y="135680"/>
                  <a:pt x="300121" y="123785"/>
                  <a:pt x="304577" y="116351"/>
                </a:cubicBezTo>
                <a:cubicBezTo>
                  <a:pt x="368441" y="5575"/>
                  <a:pt x="368441" y="5575"/>
                  <a:pt x="368441" y="5575"/>
                </a:cubicBezTo>
                <a:cubicBezTo>
                  <a:pt x="370669" y="1858"/>
                  <a:pt x="373453" y="0"/>
                  <a:pt x="3762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292055" y="6124625"/>
            <a:ext cx="119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移行データ</a:t>
            </a:r>
            <a:endParaRPr kumimoji="1" lang="en-US" altLang="ja-JP" sz="1000" dirty="0" smtClean="0"/>
          </a:p>
          <a:p>
            <a:pPr algn="ctr"/>
            <a:r>
              <a:rPr kumimoji="1" lang="en-US" altLang="ja-JP" sz="1000" dirty="0" smtClean="0"/>
              <a:t>(</a:t>
            </a:r>
            <a:r>
              <a:rPr kumimoji="1" lang="en-US" altLang="ja-JP" sz="1000" dirty="0" err="1" smtClean="0"/>
              <a:t>kym</a:t>
            </a:r>
            <a:r>
              <a:rPr kumimoji="1" lang="ja-JP" altLang="en-US" sz="1000" dirty="0" smtClean="0"/>
              <a:t>ファイル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  <p:sp>
        <p:nvSpPr>
          <p:cNvPr id="63" name="楕円 62"/>
          <p:cNvSpPr/>
          <p:nvPr/>
        </p:nvSpPr>
        <p:spPr bwMode="auto">
          <a:xfrm>
            <a:off x="2259421" y="4030663"/>
            <a:ext cx="219547" cy="22460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66" name="直線コネクタ 65"/>
          <p:cNvCxnSpPr>
            <a:stCxn id="69" idx="1"/>
            <a:endCxn id="70" idx="3"/>
          </p:cNvCxnSpPr>
          <p:nvPr/>
        </p:nvCxnSpPr>
        <p:spPr bwMode="auto">
          <a:xfrm flipV="1">
            <a:off x="6082846" y="6008491"/>
            <a:ext cx="703735" cy="711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67" name="表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47268"/>
              </p:ext>
            </p:extLst>
          </p:nvPr>
        </p:nvGraphicFramePr>
        <p:xfrm>
          <a:off x="6122022" y="5091923"/>
          <a:ext cx="1723869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221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456763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504070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pic>
        <p:nvPicPr>
          <p:cNvPr id="68" name="図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111" y="5761596"/>
            <a:ext cx="786452" cy="573074"/>
          </a:xfrm>
          <a:prstGeom prst="rect">
            <a:avLst/>
          </a:prstGeom>
        </p:spPr>
      </p:pic>
      <p:sp>
        <p:nvSpPr>
          <p:cNvPr id="69" name="片側の 2 つの角を丸めた四角形 68"/>
          <p:cNvSpPr/>
          <p:nvPr/>
        </p:nvSpPr>
        <p:spPr bwMode="auto">
          <a:xfrm rot="16200000">
            <a:off x="5830811" y="5907593"/>
            <a:ext cx="288040" cy="216030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b="1" smtClean="0">
                <a:latin typeface="+mn-ea"/>
              </a:rPr>
              <a:t>S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70" name="片側の 2 つの角を丸めた四角形 69"/>
          <p:cNvSpPr/>
          <p:nvPr/>
        </p:nvSpPr>
        <p:spPr bwMode="auto">
          <a:xfrm rot="16200000">
            <a:off x="6750576" y="5900476"/>
            <a:ext cx="288040" cy="216030"/>
          </a:xfrm>
          <a:prstGeom prst="round2SameRect">
            <a:avLst>
              <a:gd name="adj1" fmla="val 0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>
                <a:latin typeface="+mn-ea"/>
              </a:rPr>
              <a:t>E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71" name="楕円 70"/>
          <p:cNvSpPr/>
          <p:nvPr/>
        </p:nvSpPr>
        <p:spPr bwMode="auto">
          <a:xfrm>
            <a:off x="6169651" y="5896189"/>
            <a:ext cx="219547" cy="22460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2" name="楕円 71"/>
          <p:cNvSpPr/>
          <p:nvPr/>
        </p:nvSpPr>
        <p:spPr bwMode="auto">
          <a:xfrm>
            <a:off x="6468423" y="5900334"/>
            <a:ext cx="219547" cy="22460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86810" y="4093504"/>
            <a:ext cx="970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smtClean="0"/>
              <a:t>ITA</a:t>
            </a:r>
            <a:r>
              <a:rPr kumimoji="1" lang="ja-JP" altLang="en-US" sz="1000" smtClean="0"/>
              <a:t>サーバ</a:t>
            </a:r>
            <a:r>
              <a:rPr kumimoji="1" lang="en-US" altLang="ja-JP" sz="1000" smtClean="0"/>
              <a:t>A</a:t>
            </a:r>
            <a:endParaRPr kumimoji="1" lang="ja-JP" altLang="en-US" sz="100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746766" y="5980175"/>
            <a:ext cx="970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smtClean="0"/>
              <a:t>ITA</a:t>
            </a:r>
            <a:r>
              <a:rPr kumimoji="1" lang="ja-JP" altLang="en-US" sz="1000" smtClean="0"/>
              <a:t>サーバ</a:t>
            </a:r>
            <a:r>
              <a:rPr lang="en-US" altLang="ja-JP" sz="1000"/>
              <a:t>B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3564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 bwMode="auto">
          <a:xfrm>
            <a:off x="6876320" y="4421139"/>
            <a:ext cx="1944270" cy="80811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4453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2.2 </a:t>
            </a:r>
            <a:r>
              <a:rPr lang="ja-JP" altLang="en-US" dirty="0" smtClean="0"/>
              <a:t>概要</a:t>
            </a:r>
            <a:r>
              <a:rPr lang="en-US" altLang="ja-JP" dirty="0"/>
              <a:t>(</a:t>
            </a:r>
            <a:r>
              <a:rPr lang="ja-JP" altLang="en-US" dirty="0"/>
              <a:t>メニュー</a:t>
            </a:r>
            <a:r>
              <a:rPr lang="en-US" altLang="ja-JP" dirty="0"/>
              <a:t>) </a:t>
            </a:r>
            <a:r>
              <a:rPr lang="ja-JP" altLang="en-US" kern="0" dirty="0" smtClean="0"/>
              <a:t>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90" y="764630"/>
            <a:ext cx="8784976" cy="5544698"/>
          </a:xfrm>
        </p:spPr>
        <p:txBody>
          <a:bodyPr/>
          <a:lstStyle/>
          <a:p>
            <a:r>
              <a:rPr lang="ja-JP" altLang="en-US" b="1" smtClean="0"/>
              <a:t>メニューエクスポート</a:t>
            </a:r>
            <a:r>
              <a:rPr lang="en-US" altLang="ja-JP" b="1" smtClean="0"/>
              <a:t>/</a:t>
            </a:r>
            <a:r>
              <a:rPr lang="ja-JP" altLang="en-US" b="1" smtClean="0"/>
              <a:t>インポート</a:t>
            </a:r>
            <a:r>
              <a:rPr lang="en-US" altLang="ja-JP" b="1" smtClean="0"/>
              <a:t/>
            </a:r>
            <a:br>
              <a:rPr lang="en-US" altLang="ja-JP" b="1" smtClean="0"/>
            </a:br>
            <a:r>
              <a:rPr lang="ja-JP" altLang="en-US" sz="1600" smtClean="0"/>
              <a:t>登録情報をメニュー単位で</a:t>
            </a:r>
            <a:r>
              <a:rPr lang="en-US" altLang="ja-JP" sz="1600" smtClean="0"/>
              <a:t>ITA</a:t>
            </a:r>
            <a:r>
              <a:rPr lang="ja-JP" altLang="en-US" sz="1600" smtClean="0"/>
              <a:t>サーバに移行することができます。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インポート時、既存の同一メニューは全体が置き換えられます。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en-US" altLang="ja-JP" sz="1600" smtClean="0"/>
              <a:t>ITA</a:t>
            </a:r>
            <a:r>
              <a:rPr lang="ja-JP" altLang="en-US" sz="1600" smtClean="0"/>
              <a:t>サーバに存在する全メニューをエクスポートすることも、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必要なメニューだけを選んでエクスポートすることも可能です。</a:t>
            </a:r>
            <a:r>
              <a:rPr lang="en-US" altLang="ja-JP" smtClean="0"/>
              <a:t/>
            </a:r>
            <a:br>
              <a:rPr lang="en-US" altLang="ja-JP" smtClean="0"/>
            </a:br>
            <a:endParaRPr kumimoji="1" lang="en-US" altLang="ja-JP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88" y="4421139"/>
            <a:ext cx="555113" cy="946957"/>
          </a:xfrm>
          <a:prstGeom prst="rect">
            <a:avLst/>
          </a:prstGeom>
        </p:spPr>
      </p:pic>
      <p:grpSp>
        <p:nvGrpSpPr>
          <p:cNvPr id="2" name="グループ化 1"/>
          <p:cNvGrpSpPr/>
          <p:nvPr/>
        </p:nvGrpSpPr>
        <p:grpSpPr>
          <a:xfrm>
            <a:off x="1046723" y="4357175"/>
            <a:ext cx="2202085" cy="1239880"/>
            <a:chOff x="3438458" y="3284304"/>
            <a:chExt cx="2482351" cy="1383900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4435" y="3284304"/>
              <a:ext cx="2156374" cy="865211"/>
            </a:xfrm>
            <a:prstGeom prst="rect">
              <a:avLst/>
            </a:prstGeom>
            <a:ln w="57150">
              <a:noFill/>
            </a:ln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048" y="3549595"/>
              <a:ext cx="2156373" cy="865211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8458" y="3809648"/>
              <a:ext cx="2169684" cy="858556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685" y="4508964"/>
            <a:ext cx="555114" cy="946958"/>
          </a:xfrm>
          <a:prstGeom prst="rect">
            <a:avLst/>
          </a:prstGeom>
        </p:spPr>
      </p:pic>
      <p:grpSp>
        <p:nvGrpSpPr>
          <p:cNvPr id="17" name="グループ化 16"/>
          <p:cNvGrpSpPr>
            <a:grpSpLocks noChangeAspect="1"/>
          </p:cNvGrpSpPr>
          <p:nvPr/>
        </p:nvGrpSpPr>
        <p:grpSpPr bwMode="gray">
          <a:xfrm>
            <a:off x="4099289" y="4149227"/>
            <a:ext cx="501400" cy="577175"/>
            <a:chOff x="-2227263" y="1692275"/>
            <a:chExt cx="2468563" cy="2841625"/>
          </a:xfrm>
        </p:grpSpPr>
        <p:sp>
          <p:nvSpPr>
            <p:cNvPr id="18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フリーフォーム 18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テキスト ボックス 19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  <a:endPara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1" name="ストライプ矢印 20"/>
          <p:cNvSpPr/>
          <p:nvPr/>
        </p:nvSpPr>
        <p:spPr bwMode="auto">
          <a:xfrm>
            <a:off x="3589633" y="4941792"/>
            <a:ext cx="1774477" cy="359468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43435" y="4734972"/>
            <a:ext cx="1088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err="1" smtClean="0"/>
              <a:t>kym</a:t>
            </a:r>
            <a:r>
              <a:rPr kumimoji="1" lang="ja-JP" altLang="en-US" sz="1050" dirty="0" smtClean="0"/>
              <a:t>ファイル</a:t>
            </a:r>
            <a:endParaRPr kumimoji="1" lang="ja-JP" altLang="en-US" sz="1050" dirty="0"/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899490" y="425413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/>
          <p:nvPr/>
        </p:nvCxnSpPr>
        <p:spPr bwMode="auto">
          <a:xfrm>
            <a:off x="3347830" y="4276434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/>
          <p:nvPr/>
        </p:nvCxnSpPr>
        <p:spPr bwMode="auto">
          <a:xfrm>
            <a:off x="6468473" y="425413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8892600" y="4276434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7" name="図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41" y="3429000"/>
            <a:ext cx="579170" cy="640135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6486" y="5394537"/>
            <a:ext cx="970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smtClean="0"/>
              <a:t>ITA</a:t>
            </a:r>
            <a:r>
              <a:rPr kumimoji="1" lang="ja-JP" altLang="en-US" sz="1000" smtClean="0"/>
              <a:t>サーバ</a:t>
            </a:r>
            <a:r>
              <a:rPr kumimoji="1" lang="en-US" altLang="ja-JP" sz="1000" smtClean="0"/>
              <a:t>A</a:t>
            </a:r>
            <a:endParaRPr kumimoji="1" lang="ja-JP" altLang="en-US" sz="100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80140" y="5473944"/>
            <a:ext cx="882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smtClean="0"/>
              <a:t>ITA</a:t>
            </a:r>
            <a:r>
              <a:rPr kumimoji="1" lang="ja-JP" altLang="en-US" sz="1000" smtClean="0"/>
              <a:t>サーバ</a:t>
            </a:r>
            <a:r>
              <a:rPr kumimoji="1" lang="en-US" altLang="ja-JP" sz="1000" smtClean="0"/>
              <a:t>B</a:t>
            </a:r>
            <a:endParaRPr kumimoji="1" lang="ja-JP" altLang="en-US" sz="1000"/>
          </a:p>
        </p:txBody>
      </p:sp>
      <p:sp>
        <p:nvSpPr>
          <p:cNvPr id="22" name="角丸四角形吹き出し 21"/>
          <p:cNvSpPr/>
          <p:nvPr/>
        </p:nvSpPr>
        <p:spPr bwMode="auto">
          <a:xfrm>
            <a:off x="1180211" y="3429000"/>
            <a:ext cx="2919078" cy="504070"/>
          </a:xfrm>
          <a:prstGeom prst="wedgeRoundRectCallout">
            <a:avLst>
              <a:gd name="adj1" fmla="val -47774"/>
              <a:gd name="adj2" fmla="val 62500"/>
              <a:gd name="adj3" fmla="val 16667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100" smtClean="0">
                <a:latin typeface="+mn-ea"/>
              </a:rPr>
              <a:t>本番環境の「</a:t>
            </a:r>
            <a:r>
              <a:rPr kumimoji="1" lang="en-US" altLang="ja-JP" sz="1100" smtClean="0">
                <a:latin typeface="+mn-ea"/>
              </a:rPr>
              <a:t>ITA</a:t>
            </a:r>
            <a:r>
              <a:rPr kumimoji="1" lang="ja-JP" altLang="en-US" sz="1100" smtClean="0">
                <a:latin typeface="+mn-ea"/>
              </a:rPr>
              <a:t>サーバ</a:t>
            </a:r>
            <a:r>
              <a:rPr kumimoji="1" lang="en-US" altLang="ja-JP" sz="1100" smtClean="0">
                <a:latin typeface="+mn-ea"/>
              </a:rPr>
              <a:t>B</a:t>
            </a:r>
            <a:r>
              <a:rPr kumimoji="1" lang="ja-JP" altLang="en-US" sz="1100" smtClean="0">
                <a:latin typeface="+mn-ea"/>
              </a:rPr>
              <a:t>」で必要な</a:t>
            </a:r>
            <a:r>
              <a:rPr kumimoji="1" lang="en-US" altLang="ja-JP" sz="1100" smtClean="0">
                <a:latin typeface="+mn-ea"/>
              </a:rPr>
              <a:t/>
            </a:r>
            <a:br>
              <a:rPr kumimoji="1" lang="en-US" altLang="ja-JP" sz="1100" smtClean="0">
                <a:latin typeface="+mn-ea"/>
              </a:rPr>
            </a:br>
            <a:r>
              <a:rPr kumimoji="1" lang="ja-JP" altLang="en-US" sz="1100" smtClean="0">
                <a:latin typeface="+mn-ea"/>
              </a:rPr>
              <a:t>メニューだけを</a:t>
            </a:r>
            <a:r>
              <a:rPr lang="ja-JP" altLang="en-US" sz="1100" smtClean="0">
                <a:latin typeface="+mn-ea"/>
              </a:rPr>
              <a:t>テスト</a:t>
            </a:r>
            <a:r>
              <a:rPr lang="ja-JP" altLang="en-US" sz="1100">
                <a:latin typeface="+mn-ea"/>
              </a:rPr>
              <a:t>環境</a:t>
            </a:r>
            <a:r>
              <a:rPr lang="ja-JP" altLang="en-US" sz="1100" smtClean="0">
                <a:latin typeface="+mn-ea"/>
              </a:rPr>
              <a:t>から</a:t>
            </a:r>
            <a:r>
              <a:rPr kumimoji="1" lang="ja-JP" altLang="en-US" sz="1100" smtClean="0">
                <a:latin typeface="+mn-ea"/>
              </a:rPr>
              <a:t>移行したい。</a:t>
            </a:r>
            <a:endParaRPr kumimoji="1" lang="ja-JP" altLang="en-US" sz="1100" dirty="0" smtClean="0">
              <a:latin typeface="+mn-ea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677" y="4594858"/>
            <a:ext cx="1912911" cy="77517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363" y="4827847"/>
            <a:ext cx="1924719" cy="7692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33" name="テキスト ボックス 32"/>
          <p:cNvSpPr txBox="1"/>
          <p:nvPr/>
        </p:nvSpPr>
        <p:spPr>
          <a:xfrm>
            <a:off x="149786" y="2923603"/>
            <a:ext cx="14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smtClean="0"/>
              <a:t>イメージ図</a:t>
            </a:r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36463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4453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2.3</a:t>
            </a:r>
            <a:r>
              <a:rPr lang="ja-JP" altLang="en-US" kern="0" dirty="0" smtClean="0"/>
              <a:t> </a:t>
            </a:r>
            <a:r>
              <a:rPr lang="ja-JP" altLang="en-US" dirty="0" smtClean="0"/>
              <a:t>概要</a:t>
            </a:r>
            <a:r>
              <a:rPr lang="en-US" altLang="ja-JP" dirty="0" smtClean="0"/>
              <a:t>(Symphony/</a:t>
            </a:r>
            <a:r>
              <a:rPr lang="ja-JP" altLang="en-US" dirty="0" smtClean="0"/>
              <a:t>オペレーション</a:t>
            </a:r>
            <a:r>
              <a:rPr lang="en-US" altLang="ja-JP" dirty="0" smtClean="0"/>
              <a:t>) </a:t>
            </a:r>
            <a:endParaRPr lang="en-US" altLang="ja-JP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 bwMode="auto">
          <a:xfrm>
            <a:off x="179389" y="766042"/>
            <a:ext cx="8784976" cy="5544698"/>
          </a:xfrm>
        </p:spPr>
        <p:txBody>
          <a:bodyPr/>
          <a:lstStyle/>
          <a:p>
            <a:r>
              <a:rPr lang="en-US" altLang="ja-JP" b="1" dirty="0" smtClean="0"/>
              <a:t>Symphony/</a:t>
            </a:r>
            <a:r>
              <a:rPr lang="ja-JP" altLang="en-US" b="1" dirty="0" smtClean="0"/>
              <a:t>オペレーション エクスポート</a:t>
            </a:r>
            <a:r>
              <a:rPr lang="en-US" altLang="ja-JP" b="1" dirty="0" smtClean="0"/>
              <a:t>/</a:t>
            </a:r>
            <a:r>
              <a:rPr lang="ja-JP" altLang="en-US" b="1" dirty="0" smtClean="0"/>
              <a:t>インポート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sz="1600" dirty="0" smtClean="0"/>
              <a:t>選択した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またはオペレーションを別の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サーバへ移行できます。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そこに紐づく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の情報なども合わせて移行されます。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詳細次項</a:t>
            </a:r>
            <a:r>
              <a:rPr lang="en-US" altLang="ja-JP" sz="1600" dirty="0" smtClean="0"/>
              <a:t>)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メニューエクスポートと比べて、選択した</a:t>
            </a:r>
            <a:r>
              <a:rPr lang="en-US" altLang="ja-JP" sz="1600" dirty="0" smtClean="0"/>
              <a:t>Symphony/</a:t>
            </a:r>
            <a:r>
              <a:rPr lang="ja-JP" altLang="en-US" sz="1600" dirty="0" smtClean="0"/>
              <a:t>オペレーションに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>
                <a:solidFill>
                  <a:srgbClr val="FF0000"/>
                </a:solidFill>
              </a:rPr>
              <a:t>紐づくレコードのみ取得し、移行先のメニューへ追記する</a:t>
            </a:r>
            <a:r>
              <a:rPr lang="ja-JP" altLang="en-US" sz="1600" dirty="0" smtClean="0"/>
              <a:t>点が異なっています。</a:t>
            </a:r>
            <a:endParaRPr kumimoji="1" lang="en-US" altLang="ja-JP" b="1" dirty="0" smtClean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71" y="3783935"/>
            <a:ext cx="555113" cy="946957"/>
          </a:xfrm>
          <a:prstGeom prst="rect">
            <a:avLst/>
          </a:prstGeom>
        </p:spPr>
      </p:pic>
      <p:grpSp>
        <p:nvGrpSpPr>
          <p:cNvPr id="35" name="グループ化 34"/>
          <p:cNvGrpSpPr>
            <a:grpSpLocks noChangeAspect="1"/>
          </p:cNvGrpSpPr>
          <p:nvPr/>
        </p:nvGrpSpPr>
        <p:grpSpPr bwMode="gray">
          <a:xfrm>
            <a:off x="4247027" y="4018498"/>
            <a:ext cx="373404" cy="429835"/>
            <a:chOff x="-2227263" y="1692275"/>
            <a:chExt cx="2468563" cy="2841625"/>
          </a:xfrm>
        </p:grpSpPr>
        <p:sp>
          <p:nvSpPr>
            <p:cNvPr id="36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フリーフォーム 36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テキスト ボックス 37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  <a:endPara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1529838" y="3573020"/>
            <a:ext cx="225392" cy="1128157"/>
            <a:chOff x="1252167" y="4346814"/>
            <a:chExt cx="386750" cy="1661370"/>
          </a:xfrm>
        </p:grpSpPr>
        <p:cxnSp>
          <p:nvCxnSpPr>
            <p:cNvPr id="42" name="直線コネクタ 41"/>
            <p:cNvCxnSpPr>
              <a:stCxn id="43" idx="1"/>
              <a:endCxn id="44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片側の 2 つの角を丸めた四角形 42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44" name="片側の 2 つの角を丸めた四角形 43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45" name="グループ化 44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49" name="楕円 48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0" name="楕円 49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47" name="楕円 46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楕円 47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1682238" y="3725420"/>
            <a:ext cx="225392" cy="1128157"/>
            <a:chOff x="1252167" y="4346814"/>
            <a:chExt cx="386750" cy="1661370"/>
          </a:xfrm>
        </p:grpSpPr>
        <p:cxnSp>
          <p:nvCxnSpPr>
            <p:cNvPr id="52" name="直線コネクタ 51"/>
            <p:cNvCxnSpPr>
              <a:stCxn id="53" idx="1"/>
              <a:endCxn id="54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片側の 2 つの角を丸めた四角形 52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54" name="片側の 2 つの角を丸めた四角形 53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55" name="グループ化 54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59" name="楕円 58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60" name="楕円 59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57" name="楕円 56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8" name="楕円 57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sp>
        <p:nvSpPr>
          <p:cNvPr id="108" name="テキスト ボックス 107"/>
          <p:cNvSpPr txBox="1"/>
          <p:nvPr/>
        </p:nvSpPr>
        <p:spPr>
          <a:xfrm>
            <a:off x="201200" y="4775861"/>
            <a:ext cx="970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smtClean="0"/>
              <a:t>ITA</a:t>
            </a:r>
            <a:r>
              <a:rPr kumimoji="1" lang="ja-JP" altLang="en-US" sz="1000" smtClean="0"/>
              <a:t>サーバ</a:t>
            </a:r>
            <a:r>
              <a:rPr kumimoji="1" lang="en-US" altLang="ja-JP" sz="1000" smtClean="0"/>
              <a:t>A</a:t>
            </a:r>
            <a:endParaRPr kumimoji="1" lang="ja-JP" altLang="en-US" sz="1000"/>
          </a:p>
        </p:txBody>
      </p:sp>
      <p:cxnSp>
        <p:nvCxnSpPr>
          <p:cNvPr id="110" name="直線コネクタ 109"/>
          <p:cNvCxnSpPr/>
          <p:nvPr/>
        </p:nvCxnSpPr>
        <p:spPr bwMode="auto">
          <a:xfrm>
            <a:off x="1120847" y="3632738"/>
            <a:ext cx="0" cy="12208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1" name="直線コネクタ 110"/>
          <p:cNvCxnSpPr/>
          <p:nvPr/>
        </p:nvCxnSpPr>
        <p:spPr bwMode="auto">
          <a:xfrm>
            <a:off x="3923910" y="3659744"/>
            <a:ext cx="0" cy="12208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4" name="ストライプ矢印 113"/>
          <p:cNvSpPr/>
          <p:nvPr/>
        </p:nvSpPr>
        <p:spPr bwMode="auto">
          <a:xfrm>
            <a:off x="4094496" y="5655421"/>
            <a:ext cx="953788" cy="271827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143624" y="2924930"/>
            <a:ext cx="442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 smtClean="0"/>
              <a:t>Symphony</a:t>
            </a:r>
            <a:r>
              <a:rPr kumimoji="1" lang="ja-JP" altLang="en-US" u="sng" dirty="0" smtClean="0"/>
              <a:t>エクスポート例</a:t>
            </a:r>
            <a:endParaRPr kumimoji="1" lang="ja-JP" altLang="en-US" u="sng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02563"/>
              </p:ext>
            </p:extLst>
          </p:nvPr>
        </p:nvGraphicFramePr>
        <p:xfrm>
          <a:off x="2385163" y="3954776"/>
          <a:ext cx="1322717" cy="737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758">
                  <a:extLst>
                    <a:ext uri="{9D8B030D-6E8A-4147-A177-3AD203B41FA5}">
                      <a16:colId xmlns:a16="http://schemas.microsoft.com/office/drawing/2014/main" val="1455652422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537751549"/>
                    </a:ext>
                  </a:extLst>
                </a:gridCol>
                <a:gridCol w="460658">
                  <a:extLst>
                    <a:ext uri="{9D8B030D-6E8A-4147-A177-3AD203B41FA5}">
                      <a16:colId xmlns:a16="http://schemas.microsoft.com/office/drawing/2014/main" val="2989820379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80008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095408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704615"/>
                  </a:ext>
                </a:extLst>
              </a:tr>
            </a:tbl>
          </a:graphicData>
        </a:graphic>
      </p:graphicFrame>
      <p:pic>
        <p:nvPicPr>
          <p:cNvPr id="76" name="図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26" y="5334633"/>
            <a:ext cx="555113" cy="946957"/>
          </a:xfrm>
          <a:prstGeom prst="rect">
            <a:avLst/>
          </a:prstGeom>
        </p:spPr>
      </p:pic>
      <p:grpSp>
        <p:nvGrpSpPr>
          <p:cNvPr id="117" name="グループ化 116"/>
          <p:cNvGrpSpPr/>
          <p:nvPr/>
        </p:nvGrpSpPr>
        <p:grpSpPr>
          <a:xfrm>
            <a:off x="1670693" y="5276118"/>
            <a:ext cx="225392" cy="1128157"/>
            <a:chOff x="1252167" y="4346814"/>
            <a:chExt cx="386750" cy="1661370"/>
          </a:xfrm>
        </p:grpSpPr>
        <p:cxnSp>
          <p:nvCxnSpPr>
            <p:cNvPr id="118" name="直線コネクタ 117"/>
            <p:cNvCxnSpPr>
              <a:stCxn id="119" idx="1"/>
              <a:endCxn id="120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9" name="片側の 2 つの角を丸めた四角形 118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20" name="片側の 2 つの角を丸めた四角形 119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121" name="グループ化 120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125" name="楕円 124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26" name="楕円 125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122" name="グループ化 121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123" name="楕円 122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24" name="楕円 123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sp>
        <p:nvSpPr>
          <p:cNvPr id="127" name="テキスト ボックス 126"/>
          <p:cNvSpPr txBox="1"/>
          <p:nvPr/>
        </p:nvSpPr>
        <p:spPr>
          <a:xfrm>
            <a:off x="175559" y="6355709"/>
            <a:ext cx="970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smtClean="0"/>
              <a:t>ITA</a:t>
            </a:r>
            <a:r>
              <a:rPr kumimoji="1" lang="ja-JP" altLang="en-US" sz="1000" smtClean="0"/>
              <a:t>サーバ</a:t>
            </a:r>
            <a:r>
              <a:rPr lang="en-US" altLang="ja-JP" sz="1000"/>
              <a:t>B</a:t>
            </a:r>
            <a:endParaRPr kumimoji="1" lang="ja-JP" altLang="en-US" sz="1000"/>
          </a:p>
        </p:txBody>
      </p:sp>
      <p:cxnSp>
        <p:nvCxnSpPr>
          <p:cNvPr id="128" name="直線コネクタ 127"/>
          <p:cNvCxnSpPr/>
          <p:nvPr/>
        </p:nvCxnSpPr>
        <p:spPr bwMode="auto">
          <a:xfrm>
            <a:off x="1109302" y="5183436"/>
            <a:ext cx="0" cy="12208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直線コネクタ 128"/>
          <p:cNvCxnSpPr/>
          <p:nvPr/>
        </p:nvCxnSpPr>
        <p:spPr bwMode="auto">
          <a:xfrm>
            <a:off x="3912365" y="5210442"/>
            <a:ext cx="0" cy="12208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30" name="表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15097"/>
              </p:ext>
            </p:extLst>
          </p:nvPr>
        </p:nvGraphicFramePr>
        <p:xfrm>
          <a:off x="2373618" y="5505474"/>
          <a:ext cx="1322717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758">
                  <a:extLst>
                    <a:ext uri="{9D8B030D-6E8A-4147-A177-3AD203B41FA5}">
                      <a16:colId xmlns:a16="http://schemas.microsoft.com/office/drawing/2014/main" val="1455652422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537751549"/>
                    </a:ext>
                  </a:extLst>
                </a:gridCol>
                <a:gridCol w="460658">
                  <a:extLst>
                    <a:ext uri="{9D8B030D-6E8A-4147-A177-3AD203B41FA5}">
                      <a16:colId xmlns:a16="http://schemas.microsoft.com/office/drawing/2014/main" val="2989820379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80008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SpB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91292"/>
                  </a:ext>
                </a:extLst>
              </a:tr>
            </a:tbl>
          </a:graphicData>
        </a:graphic>
      </p:graphicFrame>
      <p:sp>
        <p:nvSpPr>
          <p:cNvPr id="7" name="曲折矢印 6"/>
          <p:cNvSpPr/>
          <p:nvPr/>
        </p:nvSpPr>
        <p:spPr bwMode="auto">
          <a:xfrm rot="5400000">
            <a:off x="3931325" y="4703951"/>
            <a:ext cx="1004808" cy="674803"/>
          </a:xfrm>
          <a:prstGeom prst="bentArrow">
            <a:avLst>
              <a:gd name="adj1" fmla="val 15085"/>
              <a:gd name="adj2" fmla="val 25000"/>
              <a:gd name="adj3" fmla="val 25000"/>
              <a:gd name="adj4" fmla="val 53665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41" name="図 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001" y="5331673"/>
            <a:ext cx="555113" cy="946957"/>
          </a:xfrm>
          <a:prstGeom prst="rect">
            <a:avLst/>
          </a:prstGeom>
        </p:spPr>
      </p:pic>
      <p:sp>
        <p:nvSpPr>
          <p:cNvPr id="152" name="テキスト ボックス 151"/>
          <p:cNvSpPr txBox="1"/>
          <p:nvPr/>
        </p:nvSpPr>
        <p:spPr>
          <a:xfrm>
            <a:off x="5401734" y="6352749"/>
            <a:ext cx="970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smtClean="0"/>
              <a:t>ITA</a:t>
            </a:r>
            <a:r>
              <a:rPr kumimoji="1" lang="ja-JP" altLang="en-US" sz="1000" smtClean="0"/>
              <a:t>サーバ</a:t>
            </a:r>
            <a:r>
              <a:rPr lang="en-US" altLang="ja-JP" sz="1000"/>
              <a:t>B</a:t>
            </a:r>
            <a:endParaRPr kumimoji="1" lang="ja-JP" altLang="en-US" sz="1000"/>
          </a:p>
        </p:txBody>
      </p:sp>
      <p:cxnSp>
        <p:nvCxnSpPr>
          <p:cNvPr id="153" name="直線コネクタ 152"/>
          <p:cNvCxnSpPr/>
          <p:nvPr/>
        </p:nvCxnSpPr>
        <p:spPr bwMode="auto">
          <a:xfrm>
            <a:off x="6372250" y="5207482"/>
            <a:ext cx="0" cy="12208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4" name="直線コネクタ 153"/>
          <p:cNvCxnSpPr/>
          <p:nvPr/>
        </p:nvCxnSpPr>
        <p:spPr bwMode="auto">
          <a:xfrm>
            <a:off x="8891239" y="5207482"/>
            <a:ext cx="0" cy="12208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55" name="表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36268"/>
              </p:ext>
            </p:extLst>
          </p:nvPr>
        </p:nvGraphicFramePr>
        <p:xfrm>
          <a:off x="7352492" y="5502514"/>
          <a:ext cx="1322717" cy="737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758">
                  <a:extLst>
                    <a:ext uri="{9D8B030D-6E8A-4147-A177-3AD203B41FA5}">
                      <a16:colId xmlns:a16="http://schemas.microsoft.com/office/drawing/2014/main" val="1455652422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537751549"/>
                    </a:ext>
                  </a:extLst>
                </a:gridCol>
                <a:gridCol w="460658">
                  <a:extLst>
                    <a:ext uri="{9D8B030D-6E8A-4147-A177-3AD203B41FA5}">
                      <a16:colId xmlns:a16="http://schemas.microsoft.com/office/drawing/2014/main" val="2989820379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80008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SpB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221954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893142"/>
                  </a:ext>
                </a:extLst>
              </a:tr>
            </a:tbl>
          </a:graphicData>
        </a:graphic>
      </p:graphicFrame>
      <p:sp>
        <p:nvSpPr>
          <p:cNvPr id="157" name="角丸四角形 156"/>
          <p:cNvSpPr/>
          <p:nvPr/>
        </p:nvSpPr>
        <p:spPr bwMode="auto">
          <a:xfrm>
            <a:off x="3952226" y="3267662"/>
            <a:ext cx="2135950" cy="44362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ID</a:t>
            </a:r>
            <a:r>
              <a:rPr lang="ja-JP" altLang="en-US" sz="1050" dirty="0" smtClean="0">
                <a:solidFill>
                  <a:schemeClr val="tx1"/>
                </a:solidFill>
                <a:latin typeface="+mn-ea"/>
              </a:rPr>
              <a:t>が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ja-JP" altLang="en-US" sz="1050" dirty="0" smtClean="0">
                <a:solidFill>
                  <a:schemeClr val="tx1"/>
                </a:solidFill>
                <a:latin typeface="+mn-ea"/>
              </a:rPr>
              <a:t>と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ja-JP" altLang="en-US" sz="1050" dirty="0" smtClean="0">
                <a:solidFill>
                  <a:schemeClr val="tx1"/>
                </a:solidFill>
                <a:latin typeface="+mn-ea"/>
              </a:rPr>
              <a:t>の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Symphony</a:t>
            </a:r>
            <a:br>
              <a:rPr lang="en-US" altLang="ja-JP" sz="1050" dirty="0" smtClean="0">
                <a:solidFill>
                  <a:schemeClr val="tx1"/>
                </a:solidFill>
                <a:latin typeface="+mn-ea"/>
              </a:rPr>
            </a:br>
            <a:r>
              <a:rPr lang="ja-JP" altLang="en-US" sz="1050" dirty="0" smtClean="0">
                <a:solidFill>
                  <a:schemeClr val="tx1"/>
                </a:solidFill>
                <a:latin typeface="+mn-ea"/>
              </a:rPr>
              <a:t>をエクスポートする。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円形吹き出し 157"/>
          <p:cNvSpPr/>
          <p:nvPr/>
        </p:nvSpPr>
        <p:spPr bwMode="auto">
          <a:xfrm>
            <a:off x="3793213" y="3532737"/>
            <a:ext cx="238303" cy="257560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159" name="角丸四角形 158"/>
          <p:cNvSpPr/>
          <p:nvPr/>
        </p:nvSpPr>
        <p:spPr bwMode="auto">
          <a:xfrm>
            <a:off x="4879996" y="3872410"/>
            <a:ext cx="2135950" cy="44362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 err="1" smtClean="0">
                <a:solidFill>
                  <a:schemeClr val="tx1"/>
                </a:solidFill>
                <a:latin typeface="+mn-ea"/>
              </a:rPr>
              <a:t>kym</a:t>
            </a:r>
            <a:r>
              <a:rPr lang="ja-JP" altLang="en-US" sz="1050" dirty="0" smtClean="0">
                <a:solidFill>
                  <a:schemeClr val="tx1"/>
                </a:solidFill>
                <a:latin typeface="+mn-ea"/>
              </a:rPr>
              <a:t>ファイルをインポートする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0" name="円形吹き出し 159"/>
          <p:cNvSpPr/>
          <p:nvPr/>
        </p:nvSpPr>
        <p:spPr bwMode="auto">
          <a:xfrm>
            <a:off x="4720983" y="4137485"/>
            <a:ext cx="238303" cy="257560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２</a:t>
            </a:r>
          </a:p>
        </p:txBody>
      </p:sp>
      <p:sp>
        <p:nvSpPr>
          <p:cNvPr id="161" name="角丸四角形 160"/>
          <p:cNvSpPr/>
          <p:nvPr/>
        </p:nvSpPr>
        <p:spPr bwMode="auto">
          <a:xfrm>
            <a:off x="6696370" y="4490585"/>
            <a:ext cx="2267019" cy="44362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ID1</a:t>
            </a:r>
            <a:r>
              <a:rPr lang="ja-JP" altLang="en-US" sz="1050" dirty="0" smtClean="0">
                <a:solidFill>
                  <a:schemeClr val="tx1"/>
                </a:solidFill>
                <a:latin typeface="+mn-ea"/>
              </a:rPr>
              <a:t>の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Symphony</a:t>
            </a:r>
            <a:r>
              <a:rPr lang="ja-JP" altLang="en-US" sz="1050" dirty="0" smtClean="0">
                <a:solidFill>
                  <a:schemeClr val="tx1"/>
                </a:solidFill>
                <a:latin typeface="+mn-ea"/>
              </a:rPr>
              <a:t>が置き換えられ、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05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ID3</a:t>
            </a:r>
            <a:r>
              <a:rPr lang="ja-JP" altLang="en-US" sz="1050" dirty="0" smtClean="0">
                <a:solidFill>
                  <a:schemeClr val="tx1"/>
                </a:solidFill>
                <a:latin typeface="+mn-ea"/>
              </a:rPr>
              <a:t>の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Symphony</a:t>
            </a:r>
            <a:r>
              <a:rPr lang="ja-JP" altLang="en-US" sz="1050" dirty="0" err="1" smtClean="0">
                <a:solidFill>
                  <a:schemeClr val="tx1"/>
                </a:solidFill>
                <a:latin typeface="+mn-ea"/>
              </a:rPr>
              <a:t>が追</a:t>
            </a:r>
            <a:r>
              <a:rPr lang="ja-JP" altLang="en-US" sz="1050" dirty="0" smtClean="0">
                <a:solidFill>
                  <a:schemeClr val="tx1"/>
                </a:solidFill>
                <a:latin typeface="+mn-ea"/>
              </a:rPr>
              <a:t>記される。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円形吹き出し 161"/>
          <p:cNvSpPr/>
          <p:nvPr/>
        </p:nvSpPr>
        <p:spPr bwMode="auto">
          <a:xfrm>
            <a:off x="6537358" y="4755660"/>
            <a:ext cx="238303" cy="257560"/>
          </a:xfrm>
          <a:prstGeom prst="wedgeEllipseCallout">
            <a:avLst>
              <a:gd name="adj1" fmla="val 73072"/>
              <a:gd name="adj2" fmla="val 9001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３</a:t>
            </a: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2304426" y="3662303"/>
            <a:ext cx="116567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50" u="sng" dirty="0" smtClean="0">
                <a:solidFill>
                  <a:srgbClr val="002060"/>
                </a:solidFill>
              </a:rPr>
              <a:t>Symphony</a:t>
            </a:r>
            <a:r>
              <a:rPr kumimoji="1" lang="ja-JP" altLang="en-US" sz="1050" u="sng" dirty="0" smtClean="0">
                <a:solidFill>
                  <a:srgbClr val="002060"/>
                </a:solidFill>
              </a:rPr>
              <a:t>一覧</a:t>
            </a:r>
            <a:endParaRPr kumimoji="1" lang="ja-JP" altLang="en-US" sz="1050" u="sng" dirty="0">
              <a:solidFill>
                <a:srgbClr val="00206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7352492" y="5764777"/>
            <a:ext cx="1322717" cy="215336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65" name="グループ化 164"/>
          <p:cNvGrpSpPr/>
          <p:nvPr/>
        </p:nvGrpSpPr>
        <p:grpSpPr>
          <a:xfrm>
            <a:off x="1834638" y="3877820"/>
            <a:ext cx="225392" cy="1128157"/>
            <a:chOff x="1252167" y="4346814"/>
            <a:chExt cx="386750" cy="1661370"/>
          </a:xfrm>
        </p:grpSpPr>
        <p:cxnSp>
          <p:nvCxnSpPr>
            <p:cNvPr id="166" name="直線コネクタ 165"/>
            <p:cNvCxnSpPr>
              <a:stCxn id="167" idx="1"/>
              <a:endCxn id="168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7" name="片側の 2 つの角を丸めた四角形 166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68" name="片側の 2 つの角を丸めた四角形 167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169" name="グループ化 168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173" name="楕円 172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74" name="楕円 173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170" name="グループ化 169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171" name="楕円 170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72" name="楕円 171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175" name="グループ化 174"/>
          <p:cNvGrpSpPr/>
          <p:nvPr/>
        </p:nvGrpSpPr>
        <p:grpSpPr>
          <a:xfrm>
            <a:off x="1823093" y="5428518"/>
            <a:ext cx="225392" cy="1128157"/>
            <a:chOff x="1252167" y="4346814"/>
            <a:chExt cx="386750" cy="1661370"/>
          </a:xfrm>
        </p:grpSpPr>
        <p:cxnSp>
          <p:nvCxnSpPr>
            <p:cNvPr id="176" name="直線コネクタ 175"/>
            <p:cNvCxnSpPr>
              <a:stCxn id="177" idx="1"/>
              <a:endCxn id="178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7" name="片側の 2 つの角を丸めた四角形 176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78" name="片側の 2 つの角を丸めた四角形 177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179" name="グループ化 178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183" name="楕円 182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84" name="楕円 183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180" name="グループ化 179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181" name="楕円 180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82" name="楕円 181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185" name="グループ化 184"/>
          <p:cNvGrpSpPr/>
          <p:nvPr/>
        </p:nvGrpSpPr>
        <p:grpSpPr>
          <a:xfrm>
            <a:off x="6539322" y="5107532"/>
            <a:ext cx="225392" cy="1128157"/>
            <a:chOff x="1252167" y="4346814"/>
            <a:chExt cx="386750" cy="1661370"/>
          </a:xfrm>
        </p:grpSpPr>
        <p:cxnSp>
          <p:nvCxnSpPr>
            <p:cNvPr id="186" name="直線コネクタ 185"/>
            <p:cNvCxnSpPr>
              <a:stCxn id="187" idx="1"/>
              <a:endCxn id="188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7" name="片側の 2 つの角を丸めた四角形 186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88" name="片側の 2 つの角を丸めた四角形 187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189" name="グループ化 188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193" name="楕円 192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94" name="楕円 193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190" name="グループ化 189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191" name="楕円 190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92" name="楕円 191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195" name="グループ化 194"/>
          <p:cNvGrpSpPr/>
          <p:nvPr/>
        </p:nvGrpSpPr>
        <p:grpSpPr>
          <a:xfrm>
            <a:off x="6691722" y="5259932"/>
            <a:ext cx="225392" cy="1128157"/>
            <a:chOff x="1252167" y="4346814"/>
            <a:chExt cx="386750" cy="1661370"/>
          </a:xfrm>
        </p:grpSpPr>
        <p:cxnSp>
          <p:nvCxnSpPr>
            <p:cNvPr id="196" name="直線コネクタ 195"/>
            <p:cNvCxnSpPr>
              <a:stCxn id="197" idx="1"/>
              <a:endCxn id="198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97" name="片側の 2 つの角を丸めた四角形 196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98" name="片側の 2 つの角を丸めた四角形 197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199" name="グループ化 198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203" name="楕円 202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04" name="楕円 203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200" name="グループ化 199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201" name="楕円 200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02" name="楕円 201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205" name="グループ化 204"/>
          <p:cNvGrpSpPr/>
          <p:nvPr/>
        </p:nvGrpSpPr>
        <p:grpSpPr>
          <a:xfrm>
            <a:off x="6844122" y="5412332"/>
            <a:ext cx="225392" cy="1128157"/>
            <a:chOff x="1252167" y="4346814"/>
            <a:chExt cx="386750" cy="1661370"/>
          </a:xfrm>
        </p:grpSpPr>
        <p:cxnSp>
          <p:nvCxnSpPr>
            <p:cNvPr id="206" name="直線コネクタ 205"/>
            <p:cNvCxnSpPr>
              <a:stCxn id="207" idx="1"/>
              <a:endCxn id="208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7" name="片側の 2 つの角を丸めた四角形 206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208" name="片側の 2 つの角を丸めた四角形 207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209" name="グループ化 208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213" name="楕円 212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14" name="楕円 213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210" name="グループ化 209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211" name="楕円 210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12" name="楕円 211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468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2.4</a:t>
            </a:r>
            <a:r>
              <a:rPr kumimoji="1" lang="ja-JP" altLang="en-US" smtClean="0"/>
              <a:t> </a:t>
            </a:r>
            <a:r>
              <a:rPr lang="ja-JP" altLang="en-US" smtClean="0"/>
              <a:t>エクスポート</a:t>
            </a:r>
            <a:r>
              <a:rPr lang="ja-JP" altLang="en-US"/>
              <a:t>で取得できる</a:t>
            </a:r>
            <a:r>
              <a:rPr lang="ja-JP" altLang="en-US" smtClean="0"/>
              <a:t>データ</a:t>
            </a:r>
            <a:r>
              <a:rPr lang="en-US" altLang="ja-JP" smtClean="0"/>
              <a:t>(1/3</a:t>
            </a:r>
            <a:r>
              <a:rPr lang="en-US" altLang="ja-JP"/>
              <a:t>)</a:t>
            </a:r>
            <a:r>
              <a:rPr kumimoji="1" lang="en-US" altLang="ja-JP" smtClean="0"/>
              <a:t> 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Symphony</a:t>
            </a:r>
            <a:r>
              <a:rPr kumimoji="1" lang="ja-JP" altLang="en-US" b="1" dirty="0" smtClean="0"/>
              <a:t>エクスポート時に取得されるデータ</a:t>
            </a:r>
            <a:r>
              <a:rPr kumimoji="1" lang="en-US" altLang="ja-JP" b="1" dirty="0" smtClean="0"/>
              <a:t>(</a:t>
            </a:r>
            <a:r>
              <a:rPr kumimoji="1" lang="en-US" altLang="ja-JP" b="1" dirty="0" err="1" smtClean="0"/>
              <a:t>Anisble</a:t>
            </a:r>
            <a:r>
              <a:rPr kumimoji="1" lang="en-US" altLang="ja-JP" b="1" dirty="0" smtClean="0"/>
              <a:t>-Driver)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をエクスポートする際、関連メニューを辿り必要な情報がすべて取得されます。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ja-JP" altLang="en-US" sz="1600" u="sng" dirty="0" smtClean="0"/>
              <a:t>オーケストレータに応じて</a:t>
            </a:r>
            <a:r>
              <a:rPr lang="ja-JP" altLang="en-US" sz="1600" dirty="0" smtClean="0"/>
              <a:t>必要なデータが取得されます。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・各レコードの</a:t>
            </a:r>
            <a:r>
              <a:rPr lang="ja-JP" altLang="en-US" sz="1600" u="sng" dirty="0" smtClean="0"/>
              <a:t>変更履歴</a:t>
            </a:r>
            <a:r>
              <a:rPr lang="ja-JP" altLang="en-US" sz="1600" dirty="0" smtClean="0"/>
              <a:t>も取得されます。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 smtClean="0"/>
              <a:t>・同じ</a:t>
            </a:r>
            <a:r>
              <a:rPr lang="en-US" altLang="ja-JP" sz="1600" dirty="0" smtClean="0"/>
              <a:t>ID</a:t>
            </a:r>
            <a:r>
              <a:rPr lang="ja-JP" altLang="en-US" sz="1600" dirty="0" smtClean="0"/>
              <a:t>のレコードが存在する場合、移行データで上書きされます。</a:t>
            </a:r>
            <a:endParaRPr lang="en-US" altLang="ja-JP" b="1" dirty="0" smtClean="0"/>
          </a:p>
        </p:txBody>
      </p:sp>
      <p:grpSp>
        <p:nvGrpSpPr>
          <p:cNvPr id="82" name="グループ化 81"/>
          <p:cNvGrpSpPr/>
          <p:nvPr/>
        </p:nvGrpSpPr>
        <p:grpSpPr>
          <a:xfrm>
            <a:off x="197856" y="2270442"/>
            <a:ext cx="2031724" cy="389194"/>
            <a:chOff x="163946" y="2175686"/>
            <a:chExt cx="2031724" cy="389194"/>
          </a:xfrm>
        </p:grpSpPr>
        <p:cxnSp>
          <p:nvCxnSpPr>
            <p:cNvPr id="26" name="直線コネクタ 25"/>
            <p:cNvCxnSpPr>
              <a:stCxn id="27" idx="1"/>
              <a:endCxn id="28" idx="3"/>
            </p:cNvCxnSpPr>
            <p:nvPr/>
          </p:nvCxnSpPr>
          <p:spPr bwMode="auto">
            <a:xfrm>
              <a:off x="523996" y="2369061"/>
              <a:ext cx="1337926" cy="853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片側の 2 つの角を丸めた四角形 26"/>
            <p:cNvSpPr/>
            <p:nvPr/>
          </p:nvSpPr>
          <p:spPr bwMode="auto">
            <a:xfrm rot="16200000">
              <a:off x="150596" y="2189036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6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28" name="片側の 2 つの角を丸めた四角形 27"/>
            <p:cNvSpPr/>
            <p:nvPr/>
          </p:nvSpPr>
          <p:spPr bwMode="auto">
            <a:xfrm rot="16200000">
              <a:off x="1848771" y="2210717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29" name="グループ化 28"/>
            <p:cNvGrpSpPr/>
            <p:nvPr/>
          </p:nvGrpSpPr>
          <p:grpSpPr>
            <a:xfrm>
              <a:off x="710754" y="2204830"/>
              <a:ext cx="360050" cy="360050"/>
              <a:chOff x="1763610" y="3212970"/>
              <a:chExt cx="360050" cy="360050"/>
            </a:xfrm>
          </p:grpSpPr>
          <p:sp>
            <p:nvSpPr>
              <p:cNvPr id="30" name="楕円 29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1" name="楕円 30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32" name="グループ化 31"/>
            <p:cNvGrpSpPr/>
            <p:nvPr/>
          </p:nvGrpSpPr>
          <p:grpSpPr>
            <a:xfrm>
              <a:off x="1288091" y="2195984"/>
              <a:ext cx="360050" cy="360050"/>
              <a:chOff x="1763610" y="3212970"/>
              <a:chExt cx="360050" cy="360050"/>
            </a:xfrm>
          </p:grpSpPr>
          <p:sp>
            <p:nvSpPr>
              <p:cNvPr id="33" name="楕円 32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4" name="楕円 33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sp>
        <p:nvSpPr>
          <p:cNvPr id="35" name="正方形/長方形 34"/>
          <p:cNvSpPr/>
          <p:nvPr/>
        </p:nvSpPr>
        <p:spPr bwMode="auto">
          <a:xfrm>
            <a:off x="7448148" y="4097832"/>
            <a:ext cx="1588472" cy="59595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185005" y="3171326"/>
            <a:ext cx="1512210" cy="43206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</a:p>
        </p:txBody>
      </p:sp>
      <p:cxnSp>
        <p:nvCxnSpPr>
          <p:cNvPr id="37" name="直線コネクタ 36"/>
          <p:cNvCxnSpPr>
            <a:stCxn id="36" idx="2"/>
            <a:endCxn id="38" idx="0"/>
          </p:cNvCxnSpPr>
          <p:nvPr/>
        </p:nvCxnSpPr>
        <p:spPr bwMode="auto">
          <a:xfrm flipH="1">
            <a:off x="935495" y="3603386"/>
            <a:ext cx="5615" cy="329736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 bwMode="auto">
          <a:xfrm>
            <a:off x="179390" y="3933122"/>
            <a:ext cx="1512210" cy="43206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詳細</a:t>
            </a:r>
          </a:p>
        </p:txBody>
      </p:sp>
      <p:sp>
        <p:nvSpPr>
          <p:cNvPr id="39" name="角丸四角形 38"/>
          <p:cNvSpPr/>
          <p:nvPr/>
        </p:nvSpPr>
        <p:spPr bwMode="auto">
          <a:xfrm>
            <a:off x="5576968" y="4669824"/>
            <a:ext cx="1656230" cy="288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smtClean="0">
                <a:solidFill>
                  <a:schemeClr val="bg1"/>
                </a:solidFill>
                <a:latin typeface="+mn-ea"/>
              </a:rPr>
              <a:t>グローバル変数管理</a:t>
            </a:r>
            <a:endParaRPr kumimoji="1" lang="en-US" altLang="ja-JP" sz="1200" b="1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7488405" y="4162542"/>
            <a:ext cx="1512210" cy="237508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smtClean="0">
                <a:solidFill>
                  <a:srgbClr val="FFC000"/>
                </a:solidFill>
                <a:latin typeface="+mn-ea"/>
              </a:rPr>
              <a:t>テンプレート管理</a:t>
            </a:r>
            <a:endParaRPr kumimoji="1" lang="ja-JP" altLang="en-US" sz="1200" b="1" dirty="0" smtClean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7492657" y="4434125"/>
            <a:ext cx="1512210" cy="22710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smtClean="0">
                <a:solidFill>
                  <a:srgbClr val="FFC000"/>
                </a:solidFill>
                <a:latin typeface="+mn-ea"/>
              </a:rPr>
              <a:t>ファイル管理</a:t>
            </a:r>
            <a:endParaRPr kumimoji="1" lang="ja-JP" altLang="en-US" sz="1200" b="1" dirty="0" smtClean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2227485" y="3099356"/>
            <a:ext cx="1552405" cy="288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rgbClr val="FFC000"/>
                </a:solidFill>
                <a:latin typeface="+mn-ea"/>
              </a:rPr>
              <a:t>プレイブック素材集</a:t>
            </a:r>
            <a:endParaRPr kumimoji="1" lang="ja-JP" altLang="en-US" sz="1200" b="1" dirty="0" smtClean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2232280" y="4254099"/>
            <a:ext cx="1552405" cy="288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smtClean="0">
                <a:solidFill>
                  <a:srgbClr val="FFC000"/>
                </a:solidFill>
                <a:latin typeface="+mn-ea"/>
              </a:rPr>
              <a:t>対話ファイル素材集</a:t>
            </a:r>
            <a:endParaRPr kumimoji="1" lang="ja-JP" altLang="en-US" sz="1200" b="1" dirty="0" smtClean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2227484" y="5691716"/>
            <a:ext cx="1624415" cy="288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rgbClr val="FFC000"/>
                </a:solidFill>
                <a:latin typeface="+mn-ea"/>
              </a:rPr>
              <a:t>ロールパッケージ管理</a:t>
            </a:r>
            <a:endParaRPr kumimoji="1" lang="ja-JP" altLang="en-US" sz="1200" b="1" dirty="0" smtClean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2227484" y="4652880"/>
            <a:ext cx="1552405" cy="288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smtClean="0">
                <a:solidFill>
                  <a:schemeClr val="bg1"/>
                </a:solidFill>
                <a:latin typeface="+mn-ea"/>
              </a:rPr>
              <a:t>対話種別管理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3994839" y="4649008"/>
            <a:ext cx="1081230" cy="288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 b="1" smtClean="0">
                <a:solidFill>
                  <a:schemeClr val="bg1"/>
                </a:solidFill>
                <a:latin typeface="+mn-ea"/>
              </a:rPr>
              <a:t>OS</a:t>
            </a:r>
            <a:r>
              <a:rPr kumimoji="1" lang="ja-JP" altLang="en-US" sz="1200" b="1" smtClean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 bwMode="auto">
          <a:xfrm>
            <a:off x="2011456" y="2820292"/>
            <a:ext cx="3273757" cy="792110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2051650" y="4051205"/>
            <a:ext cx="3233563" cy="1024622"/>
          </a:xfrm>
          <a:prstGeom prst="roundRect">
            <a:avLst>
              <a:gd name="adj" fmla="val 6152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 bwMode="auto">
          <a:xfrm>
            <a:off x="2051651" y="5509402"/>
            <a:ext cx="3237613" cy="944018"/>
          </a:xfrm>
          <a:prstGeom prst="roundRect">
            <a:avLst>
              <a:gd name="adj" fmla="val 8220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83884" y="2822390"/>
            <a:ext cx="1752816" cy="1878434"/>
          </a:xfrm>
          <a:prstGeom prst="roundRect">
            <a:avLst>
              <a:gd name="adj" fmla="val 6196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角丸四角形 50"/>
          <p:cNvSpPr/>
          <p:nvPr/>
        </p:nvSpPr>
        <p:spPr bwMode="auto">
          <a:xfrm>
            <a:off x="2227484" y="6087766"/>
            <a:ext cx="1800250" cy="252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多段変数最大繰返数</a:t>
            </a:r>
            <a:r>
              <a:rPr lang="ja-JP" altLang="en-US" sz="1200" b="1">
                <a:solidFill>
                  <a:schemeClr val="bg1"/>
                </a:solidFill>
                <a:latin typeface="+mn-ea"/>
              </a:rPr>
              <a:t>管理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2" name="カギ線コネクタ 51"/>
          <p:cNvCxnSpPr>
            <a:stCxn id="38" idx="3"/>
            <a:endCxn id="43" idx="1"/>
          </p:cNvCxnSpPr>
          <p:nvPr/>
        </p:nvCxnSpPr>
        <p:spPr bwMode="auto">
          <a:xfrm>
            <a:off x="1691600" y="4149152"/>
            <a:ext cx="540680" cy="24894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カギ線コネクタ 52"/>
          <p:cNvCxnSpPr>
            <a:stCxn id="38" idx="3"/>
            <a:endCxn id="44" idx="1"/>
          </p:cNvCxnSpPr>
          <p:nvPr/>
        </p:nvCxnSpPr>
        <p:spPr bwMode="auto">
          <a:xfrm>
            <a:off x="1691600" y="4149152"/>
            <a:ext cx="535884" cy="168656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カギ線コネクタ 53"/>
          <p:cNvCxnSpPr>
            <a:stCxn id="38" idx="3"/>
            <a:endCxn id="42" idx="1"/>
          </p:cNvCxnSpPr>
          <p:nvPr/>
        </p:nvCxnSpPr>
        <p:spPr bwMode="auto">
          <a:xfrm flipV="1">
            <a:off x="1691600" y="3243356"/>
            <a:ext cx="535885" cy="90579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カギ線コネクタ 54"/>
          <p:cNvCxnSpPr>
            <a:stCxn id="43" idx="3"/>
            <a:endCxn id="46" idx="1"/>
          </p:cNvCxnSpPr>
          <p:nvPr/>
        </p:nvCxnSpPr>
        <p:spPr bwMode="auto">
          <a:xfrm>
            <a:off x="3784685" y="4398099"/>
            <a:ext cx="210154" cy="39490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カギ線コネクタ 55"/>
          <p:cNvCxnSpPr>
            <a:stCxn id="43" idx="3"/>
            <a:endCxn id="39" idx="1"/>
          </p:cNvCxnSpPr>
          <p:nvPr/>
        </p:nvCxnSpPr>
        <p:spPr bwMode="auto">
          <a:xfrm>
            <a:off x="3784685" y="4398099"/>
            <a:ext cx="1792283" cy="415725"/>
          </a:xfrm>
          <a:prstGeom prst="bentConnector3">
            <a:avLst>
              <a:gd name="adj1" fmla="val 90154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直線コネクタ 56"/>
          <p:cNvCxnSpPr>
            <a:stCxn id="43" idx="3"/>
            <a:endCxn id="35" idx="1"/>
          </p:cNvCxnSpPr>
          <p:nvPr/>
        </p:nvCxnSpPr>
        <p:spPr bwMode="auto">
          <a:xfrm flipV="1">
            <a:off x="3784685" y="4395808"/>
            <a:ext cx="3663463" cy="2291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9" idx="3"/>
            <a:endCxn id="35" idx="1"/>
          </p:cNvCxnSpPr>
          <p:nvPr/>
        </p:nvCxnSpPr>
        <p:spPr bwMode="auto">
          <a:xfrm flipV="1">
            <a:off x="7233198" y="4395808"/>
            <a:ext cx="214950" cy="41801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カギ線コネクタ 58"/>
          <p:cNvCxnSpPr>
            <a:stCxn id="42" idx="3"/>
            <a:endCxn id="39" idx="1"/>
          </p:cNvCxnSpPr>
          <p:nvPr/>
        </p:nvCxnSpPr>
        <p:spPr bwMode="auto">
          <a:xfrm>
            <a:off x="3779890" y="3243356"/>
            <a:ext cx="1797078" cy="1570468"/>
          </a:xfrm>
          <a:prstGeom prst="bentConnector3">
            <a:avLst>
              <a:gd name="adj1" fmla="val 90706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カギ線コネクタ 59"/>
          <p:cNvCxnSpPr>
            <a:stCxn id="44" idx="3"/>
            <a:endCxn id="39" idx="1"/>
          </p:cNvCxnSpPr>
          <p:nvPr/>
        </p:nvCxnSpPr>
        <p:spPr bwMode="auto">
          <a:xfrm flipV="1">
            <a:off x="3851899" y="4813824"/>
            <a:ext cx="1725069" cy="1021892"/>
          </a:xfrm>
          <a:prstGeom prst="bentConnector3">
            <a:avLst>
              <a:gd name="adj1" fmla="val 9108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カギ線コネクタ 68"/>
          <p:cNvCxnSpPr>
            <a:stCxn id="38" idx="3"/>
            <a:endCxn id="45" idx="1"/>
          </p:cNvCxnSpPr>
          <p:nvPr/>
        </p:nvCxnSpPr>
        <p:spPr bwMode="auto">
          <a:xfrm>
            <a:off x="1691600" y="4149152"/>
            <a:ext cx="535884" cy="64772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カギ線コネクタ 71"/>
          <p:cNvCxnSpPr>
            <a:stCxn id="38" idx="3"/>
            <a:endCxn id="51" idx="1"/>
          </p:cNvCxnSpPr>
          <p:nvPr/>
        </p:nvCxnSpPr>
        <p:spPr bwMode="auto">
          <a:xfrm>
            <a:off x="1691600" y="4149152"/>
            <a:ext cx="535884" cy="206461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角丸四角形 78"/>
          <p:cNvSpPr/>
          <p:nvPr/>
        </p:nvSpPr>
        <p:spPr bwMode="auto">
          <a:xfrm>
            <a:off x="5495367" y="3860349"/>
            <a:ext cx="3577196" cy="1369200"/>
          </a:xfrm>
          <a:prstGeom prst="roundRect">
            <a:avLst>
              <a:gd name="adj" fmla="val 6196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05593" y="2667256"/>
            <a:ext cx="5498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u="sng" smtClean="0">
                <a:solidFill>
                  <a:srgbClr val="002060"/>
                </a:solidFill>
              </a:rPr>
              <a:t>共通</a:t>
            </a:r>
            <a:endParaRPr kumimoji="1" lang="ja-JP" altLang="en-US" sz="1400" u="sng">
              <a:solidFill>
                <a:srgbClr val="002060"/>
              </a:solidFill>
            </a:endParaRPr>
          </a:p>
        </p:txBody>
      </p:sp>
      <p:sp>
        <p:nvSpPr>
          <p:cNvPr id="81" name="下矢印 80"/>
          <p:cNvSpPr/>
          <p:nvPr/>
        </p:nvSpPr>
        <p:spPr bwMode="auto">
          <a:xfrm>
            <a:off x="834255" y="2787487"/>
            <a:ext cx="198205" cy="239819"/>
          </a:xfrm>
          <a:prstGeom prst="downArrow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096776" y="2689198"/>
            <a:ext cx="14670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u="sng" dirty="0" err="1" smtClean="0">
                <a:solidFill>
                  <a:srgbClr val="002060"/>
                </a:solidFill>
              </a:rPr>
              <a:t>Ansible</a:t>
            </a:r>
            <a:r>
              <a:rPr lang="en-US" altLang="ja-JP" sz="1400" u="sng" dirty="0" smtClean="0">
                <a:solidFill>
                  <a:srgbClr val="002060"/>
                </a:solidFill>
              </a:rPr>
              <a:t>-legacy</a:t>
            </a:r>
            <a:endParaRPr kumimoji="1" lang="ja-JP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132781" y="3864111"/>
            <a:ext cx="14670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u="sng" dirty="0" err="1" smtClean="0">
                <a:solidFill>
                  <a:srgbClr val="002060"/>
                </a:solidFill>
              </a:rPr>
              <a:t>Ansible-Pioner</a:t>
            </a:r>
            <a:endParaRPr kumimoji="1" lang="ja-JP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181250" y="5311889"/>
            <a:ext cx="19183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u="sng" dirty="0" err="1" smtClean="0">
                <a:solidFill>
                  <a:srgbClr val="002060"/>
                </a:solidFill>
              </a:rPr>
              <a:t>Ansible-LegacyRole</a:t>
            </a:r>
            <a:endParaRPr kumimoji="1" lang="ja-JP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616416" y="3706460"/>
            <a:ext cx="5498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u="sng" smtClean="0">
                <a:solidFill>
                  <a:srgbClr val="002060"/>
                </a:solidFill>
              </a:rPr>
              <a:t>共通</a:t>
            </a:r>
            <a:endParaRPr kumimoji="1" lang="ja-JP" altLang="en-US" sz="1400" u="sng">
              <a:solidFill>
                <a:srgbClr val="00206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556644" y="5766314"/>
            <a:ext cx="3503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smtClean="0"/>
              <a:t>※</a:t>
            </a:r>
            <a:r>
              <a:rPr kumimoji="1" lang="ja-JP" altLang="en-US" sz="1400" smtClean="0">
                <a:solidFill>
                  <a:srgbClr val="FFC000"/>
                </a:solidFill>
              </a:rPr>
              <a:t>橙色</a:t>
            </a:r>
            <a:r>
              <a:rPr kumimoji="1" lang="ja-JP" altLang="en-US" sz="1400" smtClean="0"/>
              <a:t>で表記されたデータについては、</a:t>
            </a:r>
            <a:endParaRPr kumimoji="1" lang="en-US" altLang="ja-JP" sz="1400" smtClean="0"/>
          </a:p>
          <a:p>
            <a:r>
              <a:rPr kumimoji="1" lang="ja-JP" altLang="en-US" sz="1400" smtClean="0"/>
              <a:t>アップロードしたファイルも</a:t>
            </a:r>
            <a:r>
              <a:rPr kumimoji="1" lang="en-US" altLang="ja-JP" sz="1400" smtClean="0"/>
              <a:t/>
            </a:r>
            <a:br>
              <a:rPr kumimoji="1" lang="en-US" altLang="ja-JP" sz="1400" smtClean="0"/>
            </a:br>
            <a:r>
              <a:rPr kumimoji="1" lang="ja-JP" altLang="en-US" sz="1400" smtClean="0"/>
              <a:t>エクスポートデータに含まれます。</a:t>
            </a:r>
            <a:endParaRPr kumimoji="1" lang="ja-JP" altLang="en-US" sz="14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1341</Words>
  <Application>Microsoft Office PowerPoint</Application>
  <PresentationFormat>画面に合わせる (4:3)</PresentationFormat>
  <Paragraphs>218</Paragraphs>
  <Slides>20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20</vt:i4>
      </vt:variant>
    </vt:vector>
  </HeadingPairs>
  <TitlesOfParts>
    <vt:vector size="32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目次</vt:lpstr>
      <vt:lpstr>2. エクスポート/インポート機能</vt:lpstr>
      <vt:lpstr>1.1　Ansible driverについて　X/X</vt:lpstr>
      <vt:lpstr>2. エクスポート/インポート機能</vt:lpstr>
      <vt:lpstr>PowerPoint プレゼンテーション</vt:lpstr>
      <vt:lpstr>PowerPoint プレゼンテーション</vt:lpstr>
      <vt:lpstr>PowerPoint プレゼンテーション</vt:lpstr>
      <vt:lpstr>2.4 エクスポートで取得できるデータ(1/3) </vt:lpstr>
      <vt:lpstr>2.4 エクスポートで取得できるデータ(2/3)</vt:lpstr>
      <vt:lpstr>2.4 エクスポートで取得できるデータ(3/3)</vt:lpstr>
      <vt:lpstr>PowerPoint プレゼンテーション</vt:lpstr>
      <vt:lpstr>2.6 作業の流れ</vt:lpstr>
      <vt:lpstr>2.7 各メニューの説明(1/6)</vt:lpstr>
      <vt:lpstr>2.7 各メニューの説明(2/6)</vt:lpstr>
      <vt:lpstr>2.7 各メニューの説明(3/6)</vt:lpstr>
      <vt:lpstr>2.7 各メニューの説明(4/6)</vt:lpstr>
      <vt:lpstr>2.7 各メニューの説明(5/6)</vt:lpstr>
      <vt:lpstr>2.7 各メニューの説明(6/6)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2021-03-19T05:20:47Z</dcterms:modified>
</cp:coreProperties>
</file>