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8" r:id="rId5"/>
    <p:sldId id="680" r:id="rId6"/>
    <p:sldId id="681" r:id="rId7"/>
    <p:sldId id="644" r:id="rId8"/>
    <p:sldId id="687" r:id="rId9"/>
    <p:sldId id="689" r:id="rId10"/>
    <p:sldId id="690" r:id="rId11"/>
    <p:sldId id="696" r:id="rId12"/>
    <p:sldId id="697" r:id="rId13"/>
    <p:sldId id="691" r:id="rId14"/>
    <p:sldId id="692" r:id="rId15"/>
    <p:sldId id="693" r:id="rId16"/>
    <p:sldId id="694" r:id="rId17"/>
    <p:sldId id="695" r:id="rId18"/>
    <p:sldId id="688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2020/11/6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2020/11/6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/>
              <a:t>Conductor【Tutorial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class edit</a:t>
            </a:r>
            <a:r>
              <a:rPr lang="ja-JP" altLang="en-US" b="1" dirty="0" smtClean="0"/>
              <a:t>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en-US" altLang="ja-JP" sz="1800" dirty="0"/>
              <a:t>From the tab near the center right of the screen, select and use the function that controls the conditional branching of the operation.</a:t>
            </a:r>
            <a:endParaRPr lang="en-US" altLang="ja-JP" sz="18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1988800"/>
            <a:ext cx="6912960" cy="383947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5960610" y="4176407"/>
            <a:ext cx="1537236" cy="13681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300240" y="3908538"/>
            <a:ext cx="362727" cy="215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cxnSp>
        <p:nvCxnSpPr>
          <p:cNvPr id="15" name="直線矢印コネクタ 14"/>
          <p:cNvCxnSpPr>
            <a:stCxn id="13" idx="1"/>
          </p:cNvCxnSpPr>
          <p:nvPr/>
        </p:nvCxnSpPr>
        <p:spPr bwMode="auto">
          <a:xfrm flipH="1" flipV="1">
            <a:off x="2699740" y="4144702"/>
            <a:ext cx="3260870" cy="71580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四角形吹き出し 16"/>
          <p:cNvSpPr/>
          <p:nvPr/>
        </p:nvSpPr>
        <p:spPr bwMode="auto">
          <a:xfrm>
            <a:off x="1436633" y="5544597"/>
            <a:ext cx="3218491" cy="908591"/>
          </a:xfrm>
          <a:prstGeom prst="wedgeRectCallout">
            <a:avLst>
              <a:gd name="adj1" fmla="val 50894"/>
              <a:gd name="adj2" fmla="val -150095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latin typeface="+mn-ea"/>
              </a:rPr>
              <a:t>The function arrangement can be changed by dragging </a:t>
            </a:r>
            <a:r>
              <a:rPr lang="en-US" altLang="ja-JP" sz="1600" b="1" dirty="0">
                <a:latin typeface="+mn-ea"/>
              </a:rPr>
              <a:t>and dropping.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4698901" y="1866432"/>
            <a:ext cx="4113782" cy="986488"/>
          </a:xfrm>
          <a:prstGeom prst="wedgeRectCallout">
            <a:avLst>
              <a:gd name="adj1" fmla="val -91857"/>
              <a:gd name="adj2" fmla="val 534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Similar </a:t>
            </a:r>
            <a:r>
              <a:rPr lang="en-US" altLang="ja-JP" sz="1600" b="1" dirty="0" smtClean="0">
                <a:latin typeface="+mn-ea"/>
              </a:rPr>
              <a:t>to Movement, </a:t>
            </a:r>
            <a:r>
              <a:rPr lang="en-US" altLang="ja-JP" sz="1600" b="1" dirty="0">
                <a:solidFill>
                  <a:srgbClr val="FF0000"/>
                </a:solidFill>
                <a:latin typeface="+mn-ea"/>
              </a:rPr>
              <a:t>operation</a:t>
            </a:r>
            <a:r>
              <a:rPr lang="en-US" altLang="ja-JP" sz="1600" b="1" dirty="0">
                <a:latin typeface="+mn-ea"/>
              </a:rPr>
              <a:t> can be </a:t>
            </a:r>
            <a:r>
              <a:rPr lang="en-US" altLang="ja-JP" sz="1600" b="1" dirty="0" smtClean="0">
                <a:latin typeface="+mn-ea"/>
              </a:rPr>
              <a:t>combined </a:t>
            </a:r>
            <a:r>
              <a:rPr lang="en-US" altLang="ja-JP" sz="1600" b="1" dirty="0">
                <a:latin typeface="+mn-ea"/>
              </a:rPr>
              <a:t>in/out by dragging and</a:t>
            </a:r>
          </a:p>
          <a:p>
            <a:r>
              <a:rPr lang="en-US" altLang="ja-JP" sz="1600" b="1" dirty="0">
                <a:latin typeface="+mn-ea"/>
              </a:rPr>
              <a:t>dropping.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5912245" y="5891489"/>
            <a:ext cx="2900438" cy="561699"/>
          </a:xfrm>
          <a:prstGeom prst="wedgeRectCallout">
            <a:avLst>
              <a:gd name="adj1" fmla="val -14865"/>
              <a:gd name="adj2" fmla="val -127464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Choose between various </a:t>
            </a:r>
          </a:p>
          <a:p>
            <a:r>
              <a:rPr lang="en-US" altLang="ja-JP" sz="1600" b="1" dirty="0">
                <a:latin typeface="+mn-ea"/>
              </a:rPr>
              <a:t>Functions.</a:t>
            </a:r>
            <a:endParaRPr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1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class edit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3/3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en-US" altLang="ja-JP" dirty="0" smtClean="0"/>
              <a:t>Possible </a:t>
            </a:r>
            <a:r>
              <a:rPr lang="en-US" altLang="ja-JP" dirty="0"/>
              <a:t>to describes the functions. For details refer to </a:t>
            </a:r>
            <a:r>
              <a:rPr lang="en-US" altLang="ja-JP" dirty="0" smtClean="0"/>
              <a:t>menu</a:t>
            </a:r>
            <a:r>
              <a:rPr lang="en-US" altLang="ja-JP" dirty="0"/>
              <a:t>.</a:t>
            </a: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971500" y="6157202"/>
            <a:ext cx="4956800" cy="703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1589187"/>
            <a:ext cx="6264870" cy="464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 execution(1/2</a:t>
            </a:r>
            <a:r>
              <a:rPr lang="en-US" altLang="ja-JP" b="1" dirty="0" smtClean="0"/>
              <a:t>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Choose </a:t>
            </a:r>
            <a:r>
              <a:rPr lang="en-US" altLang="ja-JP" dirty="0"/>
              <a:t>and execute the created Conductor in the "Conductor execution" </a:t>
            </a:r>
            <a:r>
              <a:rPr lang="en-US" altLang="ja-JP" dirty="0" smtClean="0"/>
              <a:t>menu.</a:t>
            </a:r>
            <a:endParaRPr lang="en-US" altLang="ja-JP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" y="1556741"/>
            <a:ext cx="8281150" cy="460864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899490" y="2348850"/>
            <a:ext cx="1080150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51400" y="3758175"/>
            <a:ext cx="4392610" cy="31891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5833467" y="1849484"/>
            <a:ext cx="2987124" cy="719868"/>
          </a:xfrm>
          <a:prstGeom prst="wedgeRectCallout">
            <a:avLst>
              <a:gd name="adj1" fmla="val -176419"/>
              <a:gd name="adj2" fmla="val 3798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>
                <a:latin typeface="+mn-ea"/>
              </a:rPr>
              <a:t>Possible to schedule </a:t>
            </a:r>
          </a:p>
          <a:p>
            <a:r>
              <a:rPr lang="en-US" altLang="ja-JP" sz="1600" b="1">
                <a:latin typeface="+mn-ea"/>
              </a:rPr>
              <a:t>execution timing.</a:t>
            </a:r>
            <a:endParaRPr kumimoji="1" lang="ja-JP" altLang="en-US" sz="1600" b="1">
              <a:latin typeface="+mn-ea"/>
            </a:endParaRPr>
          </a:p>
        </p:txBody>
      </p:sp>
      <p:sp>
        <p:nvSpPr>
          <p:cNvPr id="15" name="四角形吹き出し 14"/>
          <p:cNvSpPr/>
          <p:nvPr/>
        </p:nvSpPr>
        <p:spPr bwMode="auto">
          <a:xfrm>
            <a:off x="5596986" y="3645030"/>
            <a:ext cx="3218491" cy="719868"/>
          </a:xfrm>
          <a:prstGeom prst="wedgeRectCallout">
            <a:avLst>
              <a:gd name="adj1" fmla="val -169158"/>
              <a:gd name="adj2" fmla="val 1564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latin typeface="+mn-ea"/>
              </a:rPr>
              <a:t>Select operation and executed Conductor. 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/>
              <a:t> </a:t>
            </a:r>
            <a:r>
              <a:rPr lang="en-US" altLang="ja-JP" b="1" dirty="0" smtClean="0"/>
              <a:t>execution (2/2)</a:t>
            </a:r>
            <a:endParaRPr lang="en-US" altLang="ja-JP" dirty="0" smtClean="0"/>
          </a:p>
          <a:p>
            <a:pPr lvl="1"/>
            <a:r>
              <a:rPr lang="en-US" altLang="ja-JP" dirty="0"/>
              <a:t>The conductor and operation selected at the top of the page will be displayed.</a:t>
            </a:r>
          </a:p>
        </p:txBody>
      </p:sp>
      <p:pic>
        <p:nvPicPr>
          <p:cNvPr id="12" name="図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0" y="1466516"/>
            <a:ext cx="6002867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 bwMode="auto">
          <a:xfrm>
            <a:off x="539440" y="5397968"/>
            <a:ext cx="692669" cy="22462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5292100" y="5576111"/>
            <a:ext cx="3547387" cy="880840"/>
          </a:xfrm>
          <a:prstGeom prst="wedgeRectCallout">
            <a:avLst>
              <a:gd name="adj1" fmla="val -180323"/>
              <a:gd name="adj2" fmla="val -407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>
                <a:latin typeface="+mn-ea"/>
              </a:rPr>
              <a:t>If there is no problem with the </a:t>
            </a:r>
          </a:p>
          <a:p>
            <a:r>
              <a:rPr lang="en-US" altLang="ja-JP" sz="1600" b="1">
                <a:latin typeface="+mn-ea"/>
              </a:rPr>
              <a:t>contents, press the </a:t>
            </a:r>
          </a:p>
          <a:p>
            <a:r>
              <a:rPr lang="en-US" altLang="ja-JP" sz="1600" b="1">
                <a:latin typeface="+mn-ea"/>
              </a:rPr>
              <a:t>"Execute" button to execute.</a:t>
            </a:r>
            <a:endParaRPr kumimoji="1" lang="ja-JP" altLang="en-US" sz="1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confirmation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Check the execution status from the "Conductor </a:t>
            </a:r>
            <a:r>
              <a:rPr lang="en-US" altLang="ja-JP" dirty="0" smtClean="0"/>
              <a:t>Confirmation Menu“.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132820"/>
            <a:ext cx="5760800" cy="3947583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 bwMode="auto">
          <a:xfrm>
            <a:off x="5600149" y="1556740"/>
            <a:ext cx="3363364" cy="1152160"/>
          </a:xfrm>
          <a:prstGeom prst="wedgeRectCallout">
            <a:avLst>
              <a:gd name="adj1" fmla="val -43036"/>
              <a:gd name="adj2" fmla="val 140197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Check a detailed status of the</a:t>
            </a:r>
          </a:p>
          <a:p>
            <a:r>
              <a:rPr lang="en-US" altLang="ja-JP" sz="1600" b="1" dirty="0" smtClean="0">
                <a:latin typeface="+mn-ea"/>
              </a:rPr>
              <a:t>execution </a:t>
            </a:r>
            <a:r>
              <a:rPr lang="en-US" altLang="ja-JP" sz="1600" b="1" dirty="0">
                <a:latin typeface="+mn-ea"/>
              </a:rPr>
              <a:t>results by </a:t>
            </a:r>
            <a:r>
              <a:rPr lang="en-US" altLang="ja-JP" sz="1600" b="1" dirty="0" smtClean="0">
                <a:latin typeface="+mn-ea"/>
              </a:rPr>
              <a:t>pressing</a:t>
            </a:r>
            <a:r>
              <a:rPr lang="ja-JP" altLang="en-US" sz="1600" b="1" dirty="0" smtClean="0">
                <a:latin typeface="+mn-ea"/>
              </a:rPr>
              <a:t>　</a:t>
            </a:r>
            <a:r>
              <a:rPr lang="en-US" altLang="ja-JP" sz="1600" b="1" dirty="0" smtClean="0">
                <a:latin typeface="+mn-ea"/>
              </a:rPr>
              <a:t>a </a:t>
            </a:r>
            <a:r>
              <a:rPr lang="en-US" altLang="ja-JP" sz="1600" b="1" dirty="0">
                <a:latin typeface="+mn-ea"/>
              </a:rPr>
              <a:t>Movement. </a:t>
            </a:r>
            <a:r>
              <a:rPr lang="en-US" altLang="ja-JP" sz="1600" b="1" dirty="0" smtClean="0">
                <a:latin typeface="+mn-ea"/>
              </a:rPr>
              <a:t>Click </a:t>
            </a:r>
            <a:r>
              <a:rPr lang="en-US" altLang="ja-JP" sz="1600" b="1" dirty="0">
                <a:latin typeface="+mn-ea"/>
              </a:rPr>
              <a:t>here for more details.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4571147" y="5013220"/>
            <a:ext cx="4392366" cy="1320695"/>
          </a:xfrm>
          <a:prstGeom prst="wedgeRectCallout">
            <a:avLst>
              <a:gd name="adj1" fmla="val -136400"/>
              <a:gd name="adj2" fmla="val 2926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If the conductor has a set schedule </a:t>
            </a:r>
          </a:p>
          <a:p>
            <a:r>
              <a:rPr lang="en-US" altLang="ja-JP" sz="1600" b="1" dirty="0">
                <a:latin typeface="+mn-ea"/>
              </a:rPr>
              <a:t>which has yet to be executed, </a:t>
            </a:r>
          </a:p>
          <a:p>
            <a:r>
              <a:rPr lang="en-US" altLang="ja-JP" sz="1600" b="1" dirty="0">
                <a:latin typeface="+mn-ea"/>
              </a:rPr>
              <a:t>users can cancel the schedule by </a:t>
            </a:r>
          </a:p>
          <a:p>
            <a:r>
              <a:rPr lang="en-US" altLang="ja-JP" sz="1600" b="1" dirty="0">
                <a:latin typeface="+mn-ea"/>
              </a:rPr>
              <a:t>pressing the " </a:t>
            </a:r>
            <a:r>
              <a:rPr lang="en-US" altLang="ja-JP" sz="1600" b="1" dirty="0" smtClean="0">
                <a:latin typeface="+mn-ea"/>
              </a:rPr>
              <a:t>schedule </a:t>
            </a:r>
            <a:r>
              <a:rPr lang="en-US" altLang="ja-JP" sz="1600" b="1" dirty="0">
                <a:latin typeface="+mn-ea"/>
              </a:rPr>
              <a:t>cancelling" </a:t>
            </a:r>
          </a:p>
          <a:p>
            <a:r>
              <a:rPr lang="en-US" altLang="ja-JP" sz="1600" b="1" dirty="0">
                <a:latin typeface="+mn-ea"/>
              </a:rPr>
              <a:t>button. 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5446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Regularly execution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1/2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en-US" altLang="ja-JP" dirty="0"/>
              <a:t>In the </a:t>
            </a:r>
            <a:r>
              <a:rPr lang="en-US" altLang="ja-JP" dirty="0" smtClean="0"/>
              <a:t>"Conductor Regularly execution" </a:t>
            </a:r>
            <a:r>
              <a:rPr lang="en-US" altLang="ja-JP" dirty="0"/>
              <a:t>menu, manage </a:t>
            </a:r>
            <a:r>
              <a:rPr lang="en-US" altLang="ja-JP" dirty="0" smtClean="0"/>
              <a:t>work schedule to be executed regularly.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916790"/>
            <a:ext cx="7596943" cy="43206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4458185" y="5013220"/>
            <a:ext cx="617885" cy="1440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3" name="四角形吹き出し 12"/>
          <p:cNvSpPr/>
          <p:nvPr/>
        </p:nvSpPr>
        <p:spPr bwMode="auto">
          <a:xfrm>
            <a:off x="5178285" y="2924930"/>
            <a:ext cx="3785228" cy="863888"/>
          </a:xfrm>
          <a:prstGeom prst="wedgeRectCallout">
            <a:avLst>
              <a:gd name="adj1" fmla="val -62089"/>
              <a:gd name="adj2" fmla="val 186625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>
                <a:latin typeface="+mn-ea"/>
              </a:rPr>
              <a:t>A detailed schedule can be </a:t>
            </a:r>
          </a:p>
          <a:p>
            <a:r>
              <a:rPr lang="en-US" altLang="ja-JP" sz="1600" b="1">
                <a:latin typeface="+mn-ea"/>
              </a:rPr>
              <a:t>set from the" Schedule Settings“.</a:t>
            </a:r>
            <a:endParaRPr kumimoji="1" lang="ja-JP" altLang="en-US" sz="1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Regularly execution</a:t>
            </a:r>
            <a:r>
              <a:rPr lang="ja-JP" altLang="en-US" b="1" dirty="0" smtClean="0"/>
              <a:t>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"</a:t>
            </a:r>
            <a:r>
              <a:rPr lang="en-US" altLang="ja-JP" dirty="0"/>
              <a:t>Schedule </a:t>
            </a:r>
            <a:r>
              <a:rPr lang="en-US" altLang="ja-JP" dirty="0" smtClean="0"/>
              <a:t>setting“ allows user to set </a:t>
            </a:r>
            <a:r>
              <a:rPr lang="en-US" altLang="ja-JP" dirty="0"/>
              <a:t>detailed settings such as the </a:t>
            </a:r>
            <a:r>
              <a:rPr lang="en-US" altLang="ja-JP" dirty="0" smtClean="0"/>
              <a:t>regular execution period and </a:t>
            </a:r>
            <a:r>
              <a:rPr lang="en-US" altLang="ja-JP" dirty="0"/>
              <a:t>the </a:t>
            </a:r>
            <a:r>
              <a:rPr lang="en-US" altLang="ja-JP" dirty="0" smtClean="0"/>
              <a:t>period for </a:t>
            </a:r>
            <a:r>
              <a:rPr lang="en-US" altLang="ja-JP" dirty="0"/>
              <a:t>stopping work as shown below.</a:t>
            </a:r>
            <a:endParaRPr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1" y="1844780"/>
            <a:ext cx="5019674" cy="4608408"/>
          </a:xfrm>
          <a:prstGeom prst="rect">
            <a:avLst/>
          </a:prstGeom>
        </p:spPr>
      </p:pic>
      <p:sp>
        <p:nvSpPr>
          <p:cNvPr id="11" name="四角形吹き出し 10"/>
          <p:cNvSpPr/>
          <p:nvPr/>
        </p:nvSpPr>
        <p:spPr bwMode="auto">
          <a:xfrm>
            <a:off x="5676628" y="1917022"/>
            <a:ext cx="3218491" cy="863888"/>
          </a:xfrm>
          <a:prstGeom prst="wedgeRectCallout">
            <a:avLst>
              <a:gd name="adj1" fmla="val -148893"/>
              <a:gd name="adj2" fmla="val 147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Clicking it will display </a:t>
            </a:r>
          </a:p>
          <a:p>
            <a:r>
              <a:rPr lang="en-US" altLang="ja-JP" sz="1600" b="1" dirty="0">
                <a:latin typeface="+mn-ea"/>
              </a:rPr>
              <a:t>a calendar.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71037" y="2276840"/>
            <a:ext cx="1080150" cy="288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00" y="2924930"/>
            <a:ext cx="2905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179513" y="1425820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9514" y="2409363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46549" y="3417104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467430" y="1558050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/>
              <a:t> </a:t>
            </a:r>
            <a:r>
              <a:rPr lang="en-US" altLang="ja-JP" dirty="0" smtClean="0"/>
              <a:t>workflow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Conductor workflow is as follows.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Actual operation is described in the training.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467430" y="3415912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</a:t>
            </a:r>
            <a:r>
              <a:rPr lang="en-US" altLang="ja-JP" b="1" dirty="0" smtClean="0"/>
              <a:t>Register interface information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932416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Check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7430" y="1965424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</a:t>
            </a:r>
            <a:r>
              <a:rPr lang="en-US" altLang="ja-JP" b="1" dirty="0" smtClean="0">
                <a:latin typeface="+mn-ea"/>
              </a:rPr>
              <a:t>Register operation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67430" y="5818954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</a:t>
            </a:r>
            <a:r>
              <a:rPr lang="en-US" altLang="ja-JP" b="1" dirty="0" smtClean="0">
                <a:latin typeface="+mn-ea"/>
              </a:rPr>
              <a:t>Check execution history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67430" y="5334176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</a:t>
            </a:r>
            <a:r>
              <a:rPr kumimoji="1" lang="en-US" altLang="ja-JP" b="1" dirty="0" smtClean="0">
                <a:latin typeface="+mn-ea"/>
              </a:rPr>
              <a:t>Check execution result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467430" y="4854610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Execution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67430" y="4375044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Check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467430" y="1481928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</a:t>
            </a:r>
            <a:r>
              <a:rPr lang="en-US" altLang="ja-JP" b="1" dirty="0" smtClean="0">
                <a:latin typeface="+mn-ea"/>
              </a:rPr>
              <a:t>Register device </a:t>
            </a:r>
            <a:r>
              <a:rPr lang="en-US" altLang="ja-JP" b="1" dirty="0">
                <a:latin typeface="+mn-ea"/>
              </a:rPr>
              <a:t>information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448920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lang="en-US" altLang="ja-JP" b="1" dirty="0">
                <a:latin typeface="+mn-ea"/>
              </a:rPr>
              <a:t> Register </a:t>
            </a:r>
            <a:r>
              <a:rPr kumimoji="1" lang="en-US" altLang="ja-JP" b="1" dirty="0" smtClean="0">
                <a:latin typeface="+mn-ea"/>
              </a:rPr>
              <a:t>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67430" y="3895478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Register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12076" y="1436615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Basic console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829193" y="2373602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   Various </a:t>
            </a:r>
            <a:r>
              <a:rPr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river</a:t>
            </a:r>
            <a:r>
              <a:rPr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68000" y="3353073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About this documents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About description of Conductor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About </a:t>
            </a: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feature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Description of the functions in Conductor Menu</a:t>
            </a:r>
            <a:endParaRPr lang="ja-JP" alt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 workflow</a:t>
            </a:r>
            <a:endParaRPr lang="ja-JP" altLang="en-US" sz="2000" dirty="0"/>
          </a:p>
          <a:p>
            <a:pPr lvl="1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  <a:endParaRPr lang="ja-JP" altLang="en-US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About the "Conductor" of menu group are explained in this </a:t>
            </a:r>
            <a:r>
              <a:rPr lang="en-US" altLang="ja-JP" sz="1800" dirty="0" smtClean="0"/>
              <a:t>document.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this document </a:t>
            </a:r>
            <a:endParaRPr lang="en-US" kern="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485900"/>
            <a:ext cx="8401050" cy="41034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 bwMode="auto">
          <a:xfrm>
            <a:off x="4716020" y="2852920"/>
            <a:ext cx="792110" cy="1008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Description about Conductor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Conductor </a:t>
            </a:r>
            <a:r>
              <a:rPr lang="en-US" altLang="ja-JP" dirty="0" smtClean="0"/>
              <a:t>is a function added </a:t>
            </a:r>
            <a:r>
              <a:rPr lang="en-US" altLang="ja-JP" dirty="0"/>
              <a:t>to ITA from ver1.5.0.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Conductor refers </a:t>
            </a:r>
            <a:r>
              <a:rPr lang="en-US" altLang="ja-JP" dirty="0"/>
              <a:t>to a single unit of a series of work in ITA and execute in association with the operation name. </a:t>
            </a:r>
            <a:r>
              <a:rPr lang="en-US" altLang="ja-JP" dirty="0" smtClean="0"/>
              <a:t>(workflow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Conductor</a:t>
            </a:r>
            <a:endParaRPr lang="en-US" kern="0" dirty="0"/>
          </a:p>
        </p:txBody>
      </p:sp>
      <p:cxnSp>
        <p:nvCxnSpPr>
          <p:cNvPr id="79" name="直線コネクタ 78"/>
          <p:cNvCxnSpPr>
            <a:stCxn id="109" idx="2"/>
            <a:endCxn id="114" idx="1"/>
          </p:cNvCxnSpPr>
          <p:nvPr/>
        </p:nvCxnSpPr>
        <p:spPr bwMode="auto">
          <a:xfrm>
            <a:off x="1560719" y="3180429"/>
            <a:ext cx="1265229" cy="115899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109" idx="2"/>
            <a:endCxn id="117" idx="1"/>
          </p:cNvCxnSpPr>
          <p:nvPr/>
        </p:nvCxnSpPr>
        <p:spPr bwMode="auto">
          <a:xfrm>
            <a:off x="1560719" y="3180429"/>
            <a:ext cx="1283798" cy="2260256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>
            <a:stCxn id="109" idx="2"/>
            <a:endCxn id="115" idx="1"/>
          </p:cNvCxnSpPr>
          <p:nvPr/>
        </p:nvCxnSpPr>
        <p:spPr bwMode="auto">
          <a:xfrm>
            <a:off x="1560719" y="3180429"/>
            <a:ext cx="1277411" cy="170962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auto">
          <a:xfrm>
            <a:off x="532162" y="2329902"/>
            <a:ext cx="6560188" cy="13208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887829" y="2160944"/>
            <a:ext cx="1532224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下矢印 107"/>
          <p:cNvSpPr/>
          <p:nvPr/>
        </p:nvSpPr>
        <p:spPr bwMode="auto">
          <a:xfrm rot="16200000">
            <a:off x="4072129" y="243084"/>
            <a:ext cx="324000" cy="5428407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660719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角丸四角形 109"/>
          <p:cNvSpPr/>
          <p:nvPr/>
        </p:nvSpPr>
        <p:spPr bwMode="auto">
          <a:xfrm>
            <a:off x="2728260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4795201" y="2736675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88704" y="3876692"/>
            <a:ext cx="3901030" cy="2072657"/>
            <a:chOff x="4099215" y="3573876"/>
            <a:chExt cx="3528000" cy="1908000"/>
          </a:xfrm>
        </p:grpSpPr>
        <p:sp>
          <p:nvSpPr>
            <p:cNvPr id="73" name="正方形/長方形 72"/>
            <p:cNvSpPr/>
            <p:nvPr/>
          </p:nvSpPr>
          <p:spPr bwMode="auto">
            <a:xfrm>
              <a:off x="4099215" y="3573876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220487" y="3790314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6166662" y="3724676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6115778" y="3654775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100" name="直線コネクタ 99"/>
            <p:cNvCxnSpPr>
              <a:endCxn id="118" idx="1"/>
            </p:cNvCxnSpPr>
            <p:nvPr/>
          </p:nvCxnSpPr>
          <p:spPr bwMode="auto">
            <a:xfrm>
              <a:off x="5813792" y="4009463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>
              <a:stCxn id="114" idx="3"/>
              <a:endCxn id="119" idx="1"/>
            </p:cNvCxnSpPr>
            <p:nvPr/>
          </p:nvCxnSpPr>
          <p:spPr bwMode="auto">
            <a:xfrm>
              <a:off x="5812308" y="4012907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コネクタ 101"/>
            <p:cNvCxnSpPr>
              <a:stCxn id="115" idx="3"/>
              <a:endCxn id="120" idx="1"/>
            </p:cNvCxnSpPr>
            <p:nvPr/>
          </p:nvCxnSpPr>
          <p:spPr bwMode="auto">
            <a:xfrm>
              <a:off x="5823325" y="4506733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>
              <a:stCxn id="117" idx="3"/>
              <a:endCxn id="121" idx="1"/>
            </p:cNvCxnSpPr>
            <p:nvPr/>
          </p:nvCxnSpPr>
          <p:spPr bwMode="auto">
            <a:xfrm>
              <a:off x="5829102" y="5013621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正方形/長方形 105"/>
            <p:cNvSpPr/>
            <p:nvPr/>
          </p:nvSpPr>
          <p:spPr bwMode="auto">
            <a:xfrm>
              <a:off x="6132989" y="3672439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parameter</a:t>
              </a:r>
              <a:r>
                <a:rPr lang="ja-JP" altLang="en-US" sz="900" b="1" dirty="0" smtClean="0">
                  <a:latin typeface="+mn-ea"/>
                </a:rPr>
                <a:t>（</a:t>
              </a:r>
              <a:r>
                <a:rPr lang="en-US" altLang="ja-JP" sz="900" b="1" dirty="0" smtClean="0">
                  <a:latin typeface="+mn-ea"/>
                </a:rPr>
                <a:t>variable</a:t>
              </a:r>
              <a:r>
                <a:rPr lang="ja-JP" altLang="en-US" sz="1100" b="1" dirty="0" smtClean="0">
                  <a:latin typeface="+mn-ea"/>
                </a:rPr>
                <a:t>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114" name="角丸四角形 113"/>
            <p:cNvSpPr/>
            <p:nvPr/>
          </p:nvSpPr>
          <p:spPr bwMode="auto">
            <a:xfrm>
              <a:off x="4223335" y="3850343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角丸四角形 114"/>
            <p:cNvSpPr/>
            <p:nvPr/>
          </p:nvSpPr>
          <p:spPr bwMode="auto">
            <a:xfrm>
              <a:off x="4234352" y="4357230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 bwMode="auto">
            <a:xfrm>
              <a:off x="5067872" y="5221531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7" name="角丸四角形 116"/>
            <p:cNvSpPr/>
            <p:nvPr/>
          </p:nvSpPr>
          <p:spPr bwMode="auto">
            <a:xfrm>
              <a:off x="4240129" y="4864118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角丸四角形 117"/>
            <p:cNvSpPr/>
            <p:nvPr/>
          </p:nvSpPr>
          <p:spPr bwMode="auto">
            <a:xfrm>
              <a:off x="6313224" y="3907016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9" name="角丸四角形 118"/>
            <p:cNvSpPr/>
            <p:nvPr/>
          </p:nvSpPr>
          <p:spPr bwMode="auto">
            <a:xfrm>
              <a:off x="6313224" y="4242475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0" name="角丸四角形 119"/>
            <p:cNvSpPr/>
            <p:nvPr/>
          </p:nvSpPr>
          <p:spPr bwMode="auto">
            <a:xfrm>
              <a:off x="6302207" y="4577934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角丸四角形 120"/>
            <p:cNvSpPr/>
            <p:nvPr/>
          </p:nvSpPr>
          <p:spPr bwMode="auto">
            <a:xfrm>
              <a:off x="6302209" y="4913393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None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カーブ矢印 61"/>
          <p:cNvSpPr/>
          <p:nvPr/>
        </p:nvSpPr>
        <p:spPr bwMode="auto">
          <a:xfrm rot="4317686">
            <a:off x="3340479" y="2715177"/>
            <a:ext cx="797860" cy="5684032"/>
          </a:xfrm>
          <a:prstGeom prst="curvedLef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130724" y="4948428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latin typeface="+mn-ea"/>
              </a:rPr>
              <a:t>n</a:t>
            </a:r>
            <a:r>
              <a:rPr lang="en-US" altLang="ja-JP" sz="1200" b="1" dirty="0" smtClean="0">
                <a:latin typeface="+mn-ea"/>
              </a:rPr>
              <a:t>ormal end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/>
              <a:t> </a:t>
            </a:r>
            <a:r>
              <a:rPr lang="en-US" altLang="ja-JP" dirty="0" smtClean="0"/>
              <a:t>Conductor </a:t>
            </a:r>
            <a:r>
              <a:rPr lang="en-US" altLang="ja-JP" dirty="0"/>
              <a:t>features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In </a:t>
            </a:r>
            <a:r>
              <a:rPr lang="en-US" altLang="ja-JP" dirty="0" smtClean="0"/>
              <a:t>conductor, users </a:t>
            </a:r>
            <a:r>
              <a:rPr lang="en-US" altLang="ja-JP" dirty="0"/>
              <a:t>can prepare work execution functions similar to the Symphony </a:t>
            </a:r>
            <a:r>
              <a:rPr lang="en-US" altLang="ja-JP" dirty="0" smtClean="0"/>
              <a:t>functions, as </a:t>
            </a:r>
            <a:r>
              <a:rPr lang="en-US" altLang="ja-JP" dirty="0"/>
              <a:t>well as the functions listed below.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According to this Conductor </a:t>
            </a:r>
            <a:r>
              <a:rPr lang="en-US" altLang="ja-JP" sz="1800" dirty="0"/>
              <a:t>allows to perform more sophisticated </a:t>
            </a:r>
            <a:r>
              <a:rPr lang="en-US" altLang="ja-JP" sz="1800" dirty="0" smtClean="0"/>
              <a:t>job follows.</a:t>
            </a:r>
            <a:endParaRPr lang="en-US" altLang="ja-JP" sz="1800" dirty="0"/>
          </a:p>
          <a:p>
            <a:pPr lvl="1"/>
            <a:r>
              <a:rPr lang="en-US" altLang="ja-JP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Parallel execution of movement</a:t>
            </a:r>
          </a:p>
          <a:p>
            <a:pPr lvl="1"/>
            <a:r>
              <a:rPr lang="en-US" altLang="ja-JP" sz="18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Call another </a:t>
            </a:r>
            <a:r>
              <a:rPr lang="en-US" altLang="ja-JP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job </a:t>
            </a:r>
            <a:r>
              <a:rPr lang="en-US" altLang="ja-JP" sz="18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flow</a:t>
            </a:r>
          </a:p>
          <a:p>
            <a:pPr lvl="1"/>
            <a:r>
              <a:rPr lang="en-US" altLang="ja-JP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Conditional branching according to the execution result of </a:t>
            </a:r>
            <a:r>
              <a:rPr lang="en-US" altLang="ja-JP" sz="18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endParaRPr lang="en-US" altLang="ja-JP" sz="1800" b="1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4055" y="3429001"/>
            <a:ext cx="8784001" cy="1225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84159" y="3276718"/>
            <a:ext cx="1660490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Workflow-A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7404" y="373464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41302" y="342900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841302" y="409063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16200000">
            <a:off x="2466737" y="404003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下矢印 21"/>
          <p:cNvSpPr/>
          <p:nvPr/>
        </p:nvSpPr>
        <p:spPr bwMode="auto">
          <a:xfrm rot="16200000">
            <a:off x="2473431" y="337471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4" name="直線コネクタ 23"/>
          <p:cNvCxnSpPr>
            <a:stCxn id="16" idx="3"/>
          </p:cNvCxnSpPr>
          <p:nvPr/>
        </p:nvCxnSpPr>
        <p:spPr bwMode="auto">
          <a:xfrm flipV="1">
            <a:off x="2067404" y="395778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2" idx="0"/>
            <a:endCxn id="21" idx="0"/>
          </p:cNvCxnSpPr>
          <p:nvPr/>
        </p:nvCxnSpPr>
        <p:spPr bwMode="auto">
          <a:xfrm flipH="1">
            <a:off x="2293824" y="364845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4641302" y="3648457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4641302" y="4313776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4971271" y="3648457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下矢印 36"/>
          <p:cNvSpPr/>
          <p:nvPr/>
        </p:nvSpPr>
        <p:spPr bwMode="auto">
          <a:xfrm rot="16200000">
            <a:off x="5192799" y="368404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フローチャート: 結合子 39"/>
          <p:cNvSpPr/>
          <p:nvPr/>
        </p:nvSpPr>
        <p:spPr bwMode="auto">
          <a:xfrm>
            <a:off x="5567364" y="3470847"/>
            <a:ext cx="1036262" cy="10244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call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395421" y="5029591"/>
            <a:ext cx="1036262" cy="1024433"/>
          </a:xfrm>
          <a:prstGeom prst="flowChartConnector">
            <a:avLst/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Call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下矢印 41"/>
          <p:cNvSpPr/>
          <p:nvPr/>
        </p:nvSpPr>
        <p:spPr bwMode="auto">
          <a:xfrm rot="16200000">
            <a:off x="1598180" y="526806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4529362" y="500684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4529362" y="566847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F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下矢印 45"/>
          <p:cNvSpPr/>
          <p:nvPr/>
        </p:nvSpPr>
        <p:spPr bwMode="auto">
          <a:xfrm rot="16200000">
            <a:off x="4154797" y="561787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下矢印 46"/>
          <p:cNvSpPr/>
          <p:nvPr/>
        </p:nvSpPr>
        <p:spPr bwMode="auto">
          <a:xfrm rot="16200000">
            <a:off x="4161491" y="495255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 bwMode="auto">
          <a:xfrm flipV="1">
            <a:off x="3755464" y="553562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47" idx="0"/>
            <a:endCxn id="46" idx="0"/>
          </p:cNvCxnSpPr>
          <p:nvPr/>
        </p:nvCxnSpPr>
        <p:spPr bwMode="auto">
          <a:xfrm flipH="1">
            <a:off x="3981884" y="522629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1979657" y="531866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D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3813" y="4927432"/>
            <a:ext cx="8769700" cy="14784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66166" y="4745695"/>
            <a:ext cx="1627967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Workflow- B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269734" y="586490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error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6200000">
            <a:off x="6775855" y="368404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7150420" y="3734644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G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/>
              <a:t>　（</a:t>
            </a:r>
            <a:r>
              <a:rPr lang="en-US" altLang="ja-JP" dirty="0" smtClean="0"/>
              <a:t>1/9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</a:t>
            </a:r>
            <a:r>
              <a:rPr lang="en-US" altLang="ja-JP" b="1" dirty="0" smtClean="0"/>
              <a:t>Conductor class edit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 smtClean="0"/>
              <a:t>　</a:t>
            </a:r>
            <a:r>
              <a:rPr lang="en-US" altLang="ja-JP" sz="1600" dirty="0"/>
              <a:t>Create an operation using the a created </a:t>
            </a:r>
            <a:r>
              <a:rPr lang="en-US" altLang="ja-JP" sz="1600" dirty="0" smtClean="0"/>
              <a:t>movement.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</a:t>
            </a:r>
            <a:r>
              <a:rPr lang="en-US" altLang="ja-JP" b="1" dirty="0" smtClean="0"/>
              <a:t>Conductor</a:t>
            </a:r>
            <a:r>
              <a:rPr lang="ja-JP" altLang="en-US" b="1" dirty="0"/>
              <a:t> </a:t>
            </a:r>
            <a:r>
              <a:rPr lang="en-US" altLang="ja-JP" b="1" dirty="0" smtClean="0"/>
              <a:t>execution</a:t>
            </a:r>
          </a:p>
          <a:p>
            <a:r>
              <a:rPr lang="ja-JP" altLang="en-US" sz="1600" dirty="0" smtClean="0"/>
              <a:t>　</a:t>
            </a:r>
            <a:r>
              <a:rPr lang="en-US" altLang="ja-JP" sz="1600" dirty="0"/>
              <a:t>Executing the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</a:t>
            </a:r>
            <a:r>
              <a:rPr lang="en-US" altLang="ja-JP" b="1" dirty="0" smtClean="0"/>
              <a:t>Conductor confirmation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</a:t>
            </a:r>
            <a:r>
              <a:rPr lang="en-US" altLang="ja-JP" sz="1600" dirty="0"/>
              <a:t>Confirm the </a:t>
            </a:r>
            <a:r>
              <a:rPr lang="en-US" altLang="ja-JP" sz="1600" dirty="0" smtClean="0"/>
              <a:t>created operation</a:t>
            </a:r>
            <a:r>
              <a:rPr lang="en-US" altLang="ja-JP" sz="1600" dirty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④</a:t>
            </a:r>
            <a:r>
              <a:rPr lang="en-US" altLang="ja-JP" b="1" dirty="0" smtClean="0"/>
              <a:t>Conductor Regularly execution</a:t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en-US" altLang="ja-JP" sz="1600" dirty="0"/>
              <a:t>Register an operation and performs  execution period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lvl="1"/>
            <a:endParaRPr lang="en-US" altLang="ja-JP" sz="160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/>
              <a:t>Introduction of main functions in the Conductor Menu</a:t>
            </a:r>
            <a:endParaRPr lang="en-US" altLang="ja-JP" sz="1800" kern="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78187" y="35796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85007" y="4049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85007" y="4487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84242" y="54452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④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35" name="コンテンツ プレースホルダー 3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9390" y="1412720"/>
            <a:ext cx="2077660" cy="4566117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 bwMode="auto">
          <a:xfrm>
            <a:off x="179390" y="3443466"/>
            <a:ext cx="2077660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79390" y="4390311"/>
            <a:ext cx="2077660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6868" y="3907761"/>
            <a:ext cx="2090182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90020" y="5445280"/>
            <a:ext cx="2077660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Description of the functions in Conductor Menu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class edit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1/3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en-US" altLang="ja-JP" dirty="0"/>
              <a:t>In the </a:t>
            </a:r>
            <a:r>
              <a:rPr lang="en-US" altLang="ja-JP" dirty="0" smtClean="0"/>
              <a:t>"Conductor class edit" </a:t>
            </a:r>
            <a:r>
              <a:rPr lang="en-US" altLang="ja-JP" dirty="0"/>
              <a:t>menu Movement and Functions that perform various controls can be added and deleted.</a:t>
            </a:r>
            <a:endParaRPr lang="en-US" altLang="ja-JP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1772770"/>
            <a:ext cx="6762750" cy="4210050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 bwMode="auto">
          <a:xfrm>
            <a:off x="5455426" y="1951101"/>
            <a:ext cx="3480956" cy="1065324"/>
          </a:xfrm>
          <a:prstGeom prst="wedgeRectCallout">
            <a:avLst>
              <a:gd name="adj1" fmla="val -83562"/>
              <a:gd name="adj2" fmla="val 8337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>
                <a:latin typeface="+mn-ea"/>
              </a:rPr>
              <a:t>Movements can be combined </a:t>
            </a:r>
          </a:p>
          <a:p>
            <a:r>
              <a:rPr lang="en-US" altLang="ja-JP" sz="1600" b="1">
                <a:latin typeface="+mn-ea"/>
              </a:rPr>
              <a:t>by dragging and dropping</a:t>
            </a:r>
          </a:p>
          <a:p>
            <a:r>
              <a:rPr lang="en-US" altLang="ja-JP" sz="1600" b="1">
                <a:latin typeface="+mn-ea"/>
              </a:rPr>
              <a:t>in/out for each movement.</a:t>
            </a:r>
            <a:endParaRPr kumimoji="1" lang="ja-JP" altLang="en-US" sz="1600" b="1">
              <a:latin typeface="+mn-ea"/>
            </a:endParaRPr>
          </a:p>
        </p:txBody>
      </p:sp>
      <p:sp>
        <p:nvSpPr>
          <p:cNvPr id="16" name="四角形吹き出し 15"/>
          <p:cNvSpPr/>
          <p:nvPr/>
        </p:nvSpPr>
        <p:spPr bwMode="auto">
          <a:xfrm>
            <a:off x="2132726" y="5810615"/>
            <a:ext cx="3218491" cy="719868"/>
          </a:xfrm>
          <a:prstGeom prst="wedgeRectCallout">
            <a:avLst>
              <a:gd name="adj1" fmla="val 30554"/>
              <a:gd name="adj2" fmla="val -29150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>
                <a:latin typeface="+mn-ea"/>
              </a:rPr>
              <a:t>Arrange Movement by </a:t>
            </a:r>
          </a:p>
          <a:p>
            <a:r>
              <a:rPr lang="en-US" altLang="ja-JP" sz="1600" b="1">
                <a:latin typeface="+mn-ea"/>
              </a:rPr>
              <a:t>dragging and dropping.</a:t>
            </a:r>
            <a:endParaRPr kumimoji="1" lang="ja-JP" altLang="en-US" sz="1600" b="1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6156220" y="3871606"/>
            <a:ext cx="524932" cy="2604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838371" y="4427790"/>
            <a:ext cx="1535829" cy="2604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4" name="四角形吹き出し 23"/>
          <p:cNvSpPr/>
          <p:nvPr/>
        </p:nvSpPr>
        <p:spPr bwMode="auto">
          <a:xfrm>
            <a:off x="6403640" y="5048751"/>
            <a:ext cx="2532742" cy="719868"/>
          </a:xfrm>
          <a:prstGeom prst="wedgeRectCallout">
            <a:avLst>
              <a:gd name="adj1" fmla="val -49617"/>
              <a:gd name="adj2" fmla="val -17201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>
                <a:latin typeface="+mn-ea"/>
              </a:rPr>
              <a:t>Choose between various Functions.</a:t>
            </a:r>
            <a:endParaRPr kumimoji="1" lang="ja-JP" altLang="en-US" sz="1600" b="1">
              <a:latin typeface="+mn-ea"/>
            </a:endParaRPr>
          </a:p>
        </p:txBody>
      </p:sp>
      <p:cxnSp>
        <p:nvCxnSpPr>
          <p:cNvPr id="25" name="直線矢印コネクタ 24"/>
          <p:cNvCxnSpPr/>
          <p:nvPr/>
        </p:nvCxnSpPr>
        <p:spPr bwMode="auto">
          <a:xfrm flipH="1" flipV="1">
            <a:off x="3995920" y="3645030"/>
            <a:ext cx="1842452" cy="89386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/>
          <p:nvPr/>
        </p:nvCxnSpPr>
        <p:spPr bwMode="auto">
          <a:xfrm flipH="1" flipV="1">
            <a:off x="3851900" y="3443702"/>
            <a:ext cx="936130" cy="2381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7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807</Words>
  <Application>Microsoft Office PowerPoint</Application>
  <PresentationFormat>画面に合わせる (4:3)</PresentationFormat>
  <Paragraphs>131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Description about Conductor</vt:lpstr>
      <vt:lpstr>1.1　Ansible driverについて　X/X</vt:lpstr>
      <vt:lpstr>2.2 Conductor features</vt:lpstr>
      <vt:lpstr>2.3　Description of the functions in Conductor Menu　（1/9）</vt:lpstr>
      <vt:lpstr>2.3　Description of the functions in Conductor Menu　（2/9）</vt:lpstr>
      <vt:lpstr>2.3　Description of the functions in Conductor Menu　（3/9）</vt:lpstr>
      <vt:lpstr>2.3　Description of the functions in Conductor Menu　（4/9）</vt:lpstr>
      <vt:lpstr>2.3　Description of the functions in Conductor Menu（5/9）</vt:lpstr>
      <vt:lpstr>2.3　Description of the functions in Conductor Menu　（6/9）</vt:lpstr>
      <vt:lpstr>2.3　Description of the functions in Conductor Menu　（7/9）</vt:lpstr>
      <vt:lpstr>2.3　Description of the functions in Conductor Menu　（8/9）</vt:lpstr>
      <vt:lpstr>2.3　Description of the functions in Conductor Menu　（9/9）</vt:lpstr>
      <vt:lpstr>2.4　Conductor workflow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2020-11-06T06:06:58Z</dcterms:modified>
</cp:coreProperties>
</file>