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6"/>
  </p:notesMasterIdLst>
  <p:handoutMasterIdLst>
    <p:handoutMasterId r:id="rId37"/>
  </p:handoutMasterIdLst>
  <p:sldIdLst>
    <p:sldId id="262" r:id="rId3"/>
    <p:sldId id="507" r:id="rId4"/>
    <p:sldId id="508" r:id="rId5"/>
    <p:sldId id="509" r:id="rId6"/>
    <p:sldId id="510" r:id="rId7"/>
    <p:sldId id="511" r:id="rId8"/>
    <p:sldId id="555" r:id="rId9"/>
    <p:sldId id="512" r:id="rId10"/>
    <p:sldId id="513" r:id="rId11"/>
    <p:sldId id="514" r:id="rId12"/>
    <p:sldId id="542" r:id="rId13"/>
    <p:sldId id="543" r:id="rId14"/>
    <p:sldId id="516" r:id="rId15"/>
    <p:sldId id="517" r:id="rId16"/>
    <p:sldId id="518" r:id="rId17"/>
    <p:sldId id="545" r:id="rId18"/>
    <p:sldId id="546" r:id="rId19"/>
    <p:sldId id="520" r:id="rId20"/>
    <p:sldId id="547" r:id="rId21"/>
    <p:sldId id="522" r:id="rId22"/>
    <p:sldId id="548" r:id="rId23"/>
    <p:sldId id="523" r:id="rId24"/>
    <p:sldId id="524" r:id="rId25"/>
    <p:sldId id="554" r:id="rId26"/>
    <p:sldId id="525" r:id="rId27"/>
    <p:sldId id="531" r:id="rId28"/>
    <p:sldId id="529" r:id="rId29"/>
    <p:sldId id="553" r:id="rId30"/>
    <p:sldId id="549" r:id="rId31"/>
    <p:sldId id="550" r:id="rId32"/>
    <p:sldId id="551" r:id="rId33"/>
    <p:sldId id="552" r:id="rId34"/>
    <p:sldId id="318" r:id="rId35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, Table of Contents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8"/>
            <p14:sldId id="509"/>
          </p14:sldIdLst>
        </p14:section>
        <p14:section name="2.　System Configuration" id="{A8A060BF-92DF-4F47-AFEF-F5FA058AAEFB}">
          <p14:sldIdLst>
            <p14:sldId id="510"/>
            <p14:sldId id="511"/>
            <p14:sldId id="555"/>
            <p14:sldId id="512"/>
          </p14:sldIdLst>
        </p14:section>
        <p14:section name="3.　IT Automation Construction Procedure" id="{A888FC99-DDF0-485D-AEF5-98295CEB642A}">
          <p14:sldIdLst>
            <p14:sldId id="513"/>
            <p14:sldId id="514"/>
            <p14:sldId id="542"/>
            <p14:sldId id="543"/>
            <p14:sldId id="516"/>
            <p14:sldId id="517"/>
            <p14:sldId id="518"/>
            <p14:sldId id="545"/>
            <p14:sldId id="546"/>
            <p14:sldId id="520"/>
            <p14:sldId id="547"/>
            <p14:sldId id="522"/>
            <p14:sldId id="548"/>
            <p14:sldId id="523"/>
            <p14:sldId id="524"/>
            <p14:sldId id="554"/>
          </p14:sldIdLst>
        </p14:section>
        <p14:section name="4.　IT Automation Operation Check" id="{62A1108B-C753-499B-B948-BB9967F79B7C}">
          <p14:sldIdLst>
            <p14:sldId id="525"/>
            <p14:sldId id="531"/>
            <p14:sldId id="529"/>
            <p14:sldId id="553"/>
            <p14:sldId id="549"/>
            <p14:sldId id="550"/>
            <p14:sldId id="551"/>
            <p14:sldId id="552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17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DD3"/>
    <a:srgbClr val="E7E8EA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109" d="100"/>
          <a:sy n="109" d="100"/>
        </p:scale>
        <p:origin x="1584" y="10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2023/1/13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2023/1/13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ariadb.org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/>
              <a:t>Exastro IT Automation Version 1.11 </a:t>
            </a:r>
          </a:p>
          <a:p>
            <a:r>
              <a:rPr lang="en-US" altLang="ja-JP" dirty="0"/>
              <a:t>Exastro</a:t>
            </a:r>
            <a:r>
              <a:rPr lang="ja-JP" altLang="en-US" dirty="0"/>
              <a:t> </a:t>
            </a:r>
            <a:r>
              <a:rPr lang="en-US" altLang="ja-JP" dirty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Online Install</a:t>
            </a:r>
            <a:endParaRPr lang="en-US" altLang="ja-JP" sz="4800" b="1" kern="0" spc="-15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※ In this document, “Exastro IT Automation” is described as 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	Online Installation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Installation procedure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ea typeface="Segoe UI" panose="020B0502040204020203" pitchFamily="34" charset="0"/>
              </a:rPr>
              <a:t>When the IT Automation server has an internet-connection, install necessary libraries via the Internet and execute the IT Automation installer to perform configuration.</a:t>
            </a:r>
            <a:br>
              <a:rPr lang="en-US" altLang="ja-JP" dirty="0">
                <a:ea typeface="Segoe UI" panose="020B0502040204020203" pitchFamily="34" charset="0"/>
              </a:rPr>
            </a:br>
            <a:endParaRPr lang="ja-JP" altLang="en-US" dirty="0"/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1169040" y="2654684"/>
            <a:ext cx="6804945" cy="3816530"/>
            <a:chOff x="0" y="0"/>
            <a:chExt cx="4875127" cy="2370167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2115047" y="-254442"/>
              <a:ext cx="1784985" cy="2493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正方形/長方形 6"/>
            <p:cNvSpPr/>
            <p:nvPr/>
          </p:nvSpPr>
          <p:spPr>
            <a:xfrm>
              <a:off x="0" y="166977"/>
              <a:ext cx="3052859" cy="1704975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514477" y="453224"/>
              <a:ext cx="1360650" cy="1210999"/>
            </a:xfrm>
            <a:prstGeom prst="rect">
              <a:avLst/>
            </a:prstGeom>
            <a:noFill/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343"/>
            <p:cNvSpPr txBox="1"/>
            <p:nvPr/>
          </p:nvSpPr>
          <p:spPr>
            <a:xfrm>
              <a:off x="3753016" y="357808"/>
              <a:ext cx="856517" cy="254513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Repositories</a:t>
              </a:r>
              <a:endParaRPr kumimoji="0" lang="ja-JP" altLang="en-US" sz="1000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テキスト ボックス 348"/>
            <p:cNvSpPr txBox="1"/>
            <p:nvPr/>
          </p:nvSpPr>
          <p:spPr>
            <a:xfrm>
              <a:off x="135174" y="0"/>
              <a:ext cx="960120" cy="256540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1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IT Automation</a:t>
              </a:r>
              <a:r>
                <a:rPr kumimoji="0" lang="ja-JP" altLang="en-US" sz="1000" b="0" i="0" u="none" strike="noStrike" kern="1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ja-JP" sz="1000" b="0" i="0" u="none" strike="noStrike" kern="1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server</a:t>
              </a:r>
              <a:endParaRPr kumimoji="0" lang="ja-JP" altLang="en-US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テキスト ボックス 320"/>
            <p:cNvSpPr txBox="1"/>
            <p:nvPr/>
          </p:nvSpPr>
          <p:spPr>
            <a:xfrm>
              <a:off x="3506525" y="2115047"/>
              <a:ext cx="1123063" cy="25512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Internet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テキスト ボックス 340"/>
            <p:cNvSpPr txBox="1"/>
            <p:nvPr/>
          </p:nvSpPr>
          <p:spPr>
            <a:xfrm>
              <a:off x="691763" y="2115047"/>
              <a:ext cx="1178675" cy="254597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100" noProof="0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Online</a:t>
              </a:r>
              <a:endParaRPr kumimoji="0" lang="en-US" altLang="ja-JP" sz="105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右矢印 12"/>
            <p:cNvSpPr/>
            <p:nvPr/>
          </p:nvSpPr>
          <p:spPr>
            <a:xfrm rot="10800000">
              <a:off x="2115047" y="1110804"/>
              <a:ext cx="1617345" cy="170180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4" name="円柱 13"/>
            <p:cNvSpPr/>
            <p:nvPr/>
          </p:nvSpPr>
          <p:spPr>
            <a:xfrm>
              <a:off x="3832529" y="866692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5" name="円柱 14"/>
            <p:cNvSpPr/>
            <p:nvPr/>
          </p:nvSpPr>
          <p:spPr>
            <a:xfrm>
              <a:off x="4047214" y="898497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6" name="円柱 15"/>
            <p:cNvSpPr/>
            <p:nvPr/>
          </p:nvSpPr>
          <p:spPr>
            <a:xfrm>
              <a:off x="3896139" y="970059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7" name="円柱 16"/>
            <p:cNvSpPr/>
            <p:nvPr/>
          </p:nvSpPr>
          <p:spPr>
            <a:xfrm>
              <a:off x="4166483" y="1057523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aaaaaayum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1995682" y="222636"/>
              <a:ext cx="1001393" cy="508884"/>
              <a:chOff x="-95" y="15902"/>
              <a:chExt cx="1001864" cy="509652"/>
            </a:xfrm>
          </p:grpSpPr>
          <p:sp>
            <p:nvSpPr>
              <p:cNvPr id="26" name="台形 25"/>
              <p:cNvSpPr/>
              <p:nvPr/>
            </p:nvSpPr>
            <p:spPr>
              <a:xfrm>
                <a:off x="79513" y="15902"/>
                <a:ext cx="270344" cy="191770"/>
              </a:xfrm>
              <a:prstGeom prst="trapezoid">
                <a:avLst>
                  <a:gd name="adj" fmla="val 32887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-95" y="103322"/>
                <a:ext cx="1001864" cy="422232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00" kern="100" dirty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Automation</a:t>
                </a:r>
                <a:r>
                  <a:rPr kumimoji="0" lang="ja-JP" altLang="en-US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ＭＳ Ｐゴシック" panose="020B0600070205080204" pitchFamily="50" charset="-128"/>
                    <a:cs typeface="Segoe UI" panose="020B0502040204020203" pitchFamily="34" charset="0"/>
                  </a:rPr>
                  <a:t> </a:t>
                </a:r>
                <a:r>
                  <a:rPr kumimoji="0" lang="en-US" altLang="ja-JP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installation package</a:t>
                </a:r>
                <a:endParaRPr kumimoji="0" lang="ja-JP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右矢印 18"/>
            <p:cNvSpPr/>
            <p:nvPr/>
          </p:nvSpPr>
          <p:spPr>
            <a:xfrm rot="10800000">
              <a:off x="1769898" y="393384"/>
              <a:ext cx="180000" cy="170181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35172" y="318052"/>
              <a:ext cx="1585595" cy="1437033"/>
              <a:chOff x="0" y="0"/>
              <a:chExt cx="1585595" cy="1437033"/>
            </a:xfrm>
          </p:grpSpPr>
          <p:sp>
            <p:nvSpPr>
              <p:cNvPr id="22" name="正方形/長方形 21"/>
              <p:cNvSpPr/>
              <p:nvPr/>
            </p:nvSpPr>
            <p:spPr>
              <a:xfrm>
                <a:off x="0" y="1113183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kumimoji="0" lang="en-US" sz="1050" kern="100" dirty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MariaDB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0" y="73152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httpd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0" y="36576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PHP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0" y="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50" kern="100" dirty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Automation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1" name="右中かっこ 20"/>
            <p:cNvSpPr/>
            <p:nvPr/>
          </p:nvSpPr>
          <p:spPr>
            <a:xfrm>
              <a:off x="1796995" y="644055"/>
              <a:ext cx="198782" cy="1113161"/>
            </a:xfrm>
            <a:prstGeom prst="rightBrace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124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3.2</a:t>
            </a:r>
            <a:r>
              <a:rPr lang="ja-JP" altLang="en-US" dirty="0"/>
              <a:t>　</a:t>
            </a:r>
            <a:r>
              <a:rPr lang="en-US" altLang="ja-JP" dirty="0"/>
              <a:t>Preparation</a:t>
            </a:r>
            <a:r>
              <a:rPr lang="ja-JP" altLang="en-US" dirty="0"/>
              <a:t>（</a:t>
            </a:r>
            <a:r>
              <a:rPr lang="en-US" altLang="ja-JP" dirty="0"/>
              <a:t>1/3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Enabling 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repositories (only for online installation)</a:t>
            </a:r>
            <a:endParaRPr lang="en-US" altLang="ja-JP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Enable the following repositories depending on your OS.</a:t>
            </a:r>
            <a:endParaRPr lang="en-US" altLang="ja-JP" dirty="0">
              <a:cs typeface="Segoe UI" panose="020B0502040204020203" pitchFamily="34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516270" y="5655443"/>
            <a:ext cx="3096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>
                <a:solidFill>
                  <a:srgbClr val="FF0000"/>
                </a:solidFill>
              </a:rPr>
              <a:t>xxxxxx</a:t>
            </a:r>
            <a:r>
              <a:rPr kumimoji="1" lang="ja-JP" altLang="en-US" sz="1400" dirty="0"/>
              <a:t>：</a:t>
            </a:r>
            <a:r>
              <a:rPr lang="en-US" altLang="ja-JP" sz="1400" dirty="0"/>
              <a:t>Architecture</a:t>
            </a:r>
            <a:endParaRPr kumimoji="1" lang="ja-JP" altLang="en-US" sz="1400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AADF9597-A034-47BB-BEEF-B00AED15C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456274"/>
              </p:ext>
            </p:extLst>
          </p:nvPr>
        </p:nvGraphicFramePr>
        <p:xfrm>
          <a:off x="302064" y="1484280"/>
          <a:ext cx="8538898" cy="40715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17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1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2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OS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Repository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72">
                <a:tc rowSpan="5">
                  <a:txBody>
                    <a:bodyPr/>
                    <a:lstStyle/>
                    <a:p>
                      <a:r>
                        <a:rPr kumimoji="1" lang="en-US" altLang="ja-JP" sz="1000" b="1" dirty="0"/>
                        <a:t>RHEL7</a:t>
                      </a:r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4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171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900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rhel-7-server-optional-rpms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590862"/>
                  </a:ext>
                </a:extLst>
              </a:tr>
              <a:tr h="253834">
                <a:tc vMerge="1">
                  <a:txBody>
                    <a:bodyPr/>
                    <a:lstStyle/>
                    <a:p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https://rpm.releases.hashicorp.com/RHEL/hashicorp.repo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124777"/>
                  </a:ext>
                </a:extLst>
              </a:tr>
              <a:tr h="199748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RHEL8</a:t>
                      </a:r>
                      <a:endParaRPr kumimoji="1" lang="ja-JP" altLang="en-US" sz="1000" b="1" dirty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435856"/>
                  </a:ext>
                </a:extLst>
              </a:tr>
              <a:tr h="17193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codeready-builder-for-rhel-8-</a:t>
                      </a:r>
                      <a:r>
                        <a:rPr kumimoji="1" lang="en-US" altLang="ja-JP" sz="10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xxxxxx</a:t>
                      </a:r>
                      <a:r>
                        <a:rPr kumimoji="1" lang="en-US" altLang="ja-JP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-rpms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900748"/>
                  </a:ext>
                </a:extLst>
              </a:tr>
              <a:tr h="21613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https://rpm.releases.hashicorp.com/RHEL/hashicorp.repo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697810"/>
                  </a:ext>
                </a:extLst>
              </a:tr>
              <a:tr h="188328">
                <a:tc rowSpan="4">
                  <a:txBody>
                    <a:bodyPr/>
                    <a:lstStyle/>
                    <a:p>
                      <a:r>
                        <a:rPr kumimoji="1" lang="en-US" altLang="ja-JP" sz="1000" b="1" dirty="0"/>
                        <a:t>CentOS7</a:t>
                      </a:r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err="1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051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471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6908">
                <a:tc vMerge="1">
                  <a:txBody>
                    <a:bodyPr/>
                    <a:lstStyle/>
                    <a:p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https://rpm.releases.hashicorp.com/RHEL/hashicorp.repo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076743"/>
                  </a:ext>
                </a:extLst>
              </a:tr>
              <a:tr h="149098">
                <a:tc rowSpan="3">
                  <a:txBody>
                    <a:bodyPr/>
                    <a:lstStyle/>
                    <a:p>
                      <a:r>
                        <a:rPr kumimoji="1" lang="en-US" altLang="ja-JP" sz="1000" b="1" dirty="0"/>
                        <a:t>CentOS Stream8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 err="1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752295"/>
                  </a:ext>
                </a:extLst>
              </a:tr>
              <a:tr h="121288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PowerTools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743328"/>
                  </a:ext>
                </a:extLst>
              </a:tr>
              <a:tr h="299568">
                <a:tc vMerge="1">
                  <a:txBody>
                    <a:bodyPr/>
                    <a:lstStyle/>
                    <a:p>
                      <a:endParaRPr kumimoji="1" lang="en-US" altLang="ja-JP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https://rpm.releases.hashicorp.com/RHEL/hashicorp.repo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801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679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	Preparation (2/3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ja-JP" dirty="0"/>
              <a:t>The repositories below for RHEL environments provided by cloud services are enabled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5907" y="6093370"/>
            <a:ext cx="4536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※RHEL7</a:t>
            </a:r>
            <a:r>
              <a:rPr lang="en-US" altLang="ja-JP" sz="1100" dirty="0">
                <a:solidFill>
                  <a:srgbClr val="000000"/>
                </a:solidFill>
                <a:latin typeface="メイリオ"/>
                <a:ea typeface="メイリオ"/>
              </a:rPr>
              <a:t>(</a:t>
            </a:r>
            <a:r>
              <a:rPr kumimoji="1" lang="en-US" altLang="ja-JP" sz="11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AWS/RHUI2</a:t>
            </a:r>
            <a:r>
              <a:rPr kumimoji="1" lang="ja-JP" altLang="en-US" sz="11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）</a:t>
            </a:r>
            <a:r>
              <a:rPr kumimoji="1" lang="en-US" altLang="ja-JP" sz="11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: </a:t>
            </a:r>
            <a:r>
              <a:rPr lang="en-US" altLang="ja-JP" sz="1100" kern="100" dirty="0">
                <a:solidFill>
                  <a:srgbClr val="000000"/>
                </a:solidFill>
              </a:rPr>
              <a:t>RHEL7 on AWS (uses RHUI2)</a:t>
            </a:r>
            <a:endParaRPr kumimoji="1" lang="en-US" altLang="ja-JP" sz="11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lvl="0"/>
            <a:r>
              <a:rPr kumimoji="1" lang="ja-JP" altLang="en-US" sz="11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　</a:t>
            </a:r>
            <a:r>
              <a:rPr lang="en-US" altLang="ja-JP" sz="1100" dirty="0">
                <a:solidFill>
                  <a:srgbClr val="000000"/>
                </a:solidFill>
              </a:rPr>
              <a:t>RHEL7(</a:t>
            </a:r>
            <a:r>
              <a:rPr lang="en-US" altLang="ja-JP" sz="1100" kern="100" dirty="0">
                <a:solidFill>
                  <a:srgbClr val="000000"/>
                </a:solidFill>
              </a:rPr>
              <a:t>AWS/RHUI3</a:t>
            </a:r>
            <a:r>
              <a:rPr lang="ja-JP" altLang="en-US" sz="1100" kern="100" dirty="0">
                <a:solidFill>
                  <a:srgbClr val="000000"/>
                </a:solidFill>
              </a:rPr>
              <a:t>）</a:t>
            </a:r>
            <a:r>
              <a:rPr lang="en-US" altLang="ja-JP" sz="1100" kern="100" dirty="0">
                <a:solidFill>
                  <a:srgbClr val="000000"/>
                </a:solidFill>
              </a:rPr>
              <a:t>:</a:t>
            </a:r>
            <a:r>
              <a:rPr lang="ja-JP" altLang="en-US" sz="1100" kern="100" dirty="0">
                <a:solidFill>
                  <a:srgbClr val="000000"/>
                </a:solidFill>
              </a:rPr>
              <a:t> </a:t>
            </a:r>
            <a:r>
              <a:rPr lang="en-US" altLang="ja-JP" sz="1100" kern="100" dirty="0">
                <a:solidFill>
                  <a:srgbClr val="000000"/>
                </a:solidFill>
              </a:rPr>
              <a:t>RHEL7 on AWS (uses RHUI3</a:t>
            </a:r>
            <a:r>
              <a:rPr lang="ja-JP" altLang="en-US" sz="1100" kern="100" dirty="0">
                <a:solidFill>
                  <a:srgbClr val="000000"/>
                </a:solidFill>
              </a:rPr>
              <a:t>）</a:t>
            </a:r>
            <a:endParaRPr kumimoji="1" lang="ja-JP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4DDB2234-6CFC-4E0C-BC74-1B79D7A3E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463700"/>
              </p:ext>
            </p:extLst>
          </p:nvPr>
        </p:nvGraphicFramePr>
        <p:xfrm>
          <a:off x="431000" y="1377846"/>
          <a:ext cx="8538898" cy="4672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73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5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4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OS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Repository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752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RHEL7</a:t>
                      </a:r>
                      <a:endParaRPr kumimoji="1" lang="ja-JP" altLang="en-US" sz="10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376311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25400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171302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rhui-rhel-7-server-rhui-optional-rpms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690909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https://rpm.releases.hashicorp.com/RHEL/hashicorp.repo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197917"/>
                  </a:ext>
                </a:extLst>
              </a:tr>
              <a:tr h="226752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(AWS/RHUI2)</a:t>
                      </a:r>
                      <a:endParaRPr kumimoji="1" lang="ja-JP" altLang="en-US" sz="10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705473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299793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923389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rhui-REGION-</a:t>
                      </a:r>
                      <a:r>
                        <a:rPr kumimoji="1" lang="en-US" altLang="ja-JP" sz="1000" b="1" dirty="0" err="1">
                          <a:solidFill>
                            <a:schemeClr val="tx1"/>
                          </a:solidFill>
                        </a:rPr>
                        <a:t>rhel</a:t>
                      </a:r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-server-optional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905649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https://rpm.releases.hashicorp.com/RHEL/hashicorp.repo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4886"/>
                  </a:ext>
                </a:extLst>
              </a:tr>
              <a:tr h="226752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RHEL7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(AWS/RHUI3)</a:t>
                      </a:r>
                      <a:endParaRPr kumimoji="1" lang="ja-JP" altLang="en-US" sz="10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882725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27794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6058788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rhel-7-server-rhui-optional-rpms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501259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https://rpm.releases.hashicorp.com/RHEL/hashicorp.repo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40587"/>
                  </a:ext>
                </a:extLst>
              </a:tr>
              <a:tr h="226752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RHEL8</a:t>
                      </a:r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242668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codeready-builder-for-rhel-8-rhui-rpms</a:t>
                      </a:r>
                      <a:endParaRPr kumimoji="1" lang="ja-JP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71933"/>
                  </a:ext>
                </a:extLst>
              </a:tr>
              <a:tr h="22675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>
                          <a:solidFill>
                            <a:schemeClr val="tx1"/>
                          </a:solidFill>
                        </a:rPr>
                        <a:t>https://rpm.releases.hashicorp.com/RHEL/hashicorp.repo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146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2131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3.4	Preparation (3/3)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IT Automation construction tools</a:t>
            </a:r>
          </a:p>
          <a:p>
            <a:pPr lvl="1"/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The following table lists tools for configuring IT Automation:</a:t>
            </a:r>
          </a:p>
          <a:p>
            <a:pPr lvl="1"/>
            <a:endParaRPr kumimoji="1" lang="en-US" altLang="ja-JP" dirty="0">
              <a:cs typeface="Segoe UI" panose="020B0502040204020203" pitchFamily="34" charset="0"/>
            </a:endParaRPr>
          </a:p>
          <a:p>
            <a:pPr lvl="1"/>
            <a:endParaRPr lang="en-US" altLang="ja-JP" dirty="0">
              <a:cs typeface="Segoe UI" panose="020B0502040204020203" pitchFamily="34" charset="0"/>
            </a:endParaRPr>
          </a:p>
          <a:p>
            <a:pPr lvl="1"/>
            <a:endParaRPr kumimoji="1" lang="en-US" altLang="ja-JP" dirty="0">
              <a:cs typeface="Segoe UI" panose="020B0502040204020203" pitchFamily="34" charset="0"/>
            </a:endParaRPr>
          </a:p>
          <a:p>
            <a:pPr lvl="1"/>
            <a:endParaRPr lang="en-US" altLang="ja-JP" dirty="0">
              <a:cs typeface="Segoe UI" panose="020B0502040204020203" pitchFamily="34" charset="0"/>
            </a:endParaRPr>
          </a:p>
          <a:p>
            <a:pPr lvl="1"/>
            <a:endParaRPr kumimoji="1" lang="en-US" altLang="ja-JP" dirty="0">
              <a:cs typeface="Segoe UI" panose="020B0502040204020203" pitchFamily="34" charset="0"/>
            </a:endParaRPr>
          </a:p>
          <a:p>
            <a:pPr lvl="1"/>
            <a:endParaRPr lang="en-US" altLang="ja-JP" dirty="0">
              <a:cs typeface="Segoe UI" panose="020B0502040204020203" pitchFamily="34" charset="0"/>
            </a:endParaRPr>
          </a:p>
          <a:p>
            <a:pPr lvl="1"/>
            <a:endParaRPr kumimoji="1" lang="en-US" altLang="ja-JP" dirty="0">
              <a:cs typeface="Segoe UI" panose="020B0502040204020203" pitchFamily="34" charset="0"/>
            </a:endParaRPr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/>
              <a:t>RHEL Subscription</a:t>
            </a:r>
            <a:endParaRPr lang="en-US" altLang="ja-JP" sz="1800" dirty="0"/>
          </a:p>
          <a:p>
            <a:pPr lvl="1"/>
            <a:r>
              <a:rPr lang="en-US" altLang="ja-JP" dirty="0"/>
              <a:t>If ITA is going to be installed on non-cloud environment RHEL7/RHEL8 OS, please make sure to be subscribed to the environment ITA is going to be installed on beforehand.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536881"/>
              </p:ext>
            </p:extLst>
          </p:nvPr>
        </p:nvGraphicFramePr>
        <p:xfrm>
          <a:off x="197392" y="1772771"/>
          <a:ext cx="8749216" cy="1591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ea"/>
                          <a:ea typeface="+mn-ea"/>
                          <a:cs typeface="+mn-cs"/>
                        </a:rPr>
                        <a:t>Description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ea"/>
                          <a:ea typeface="+mn-ea"/>
                          <a:cs typeface="+mn-cs"/>
                        </a:rPr>
                        <a:t>File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ea"/>
                          <a:ea typeface="+mn-ea"/>
                          <a:cs typeface="+mn-cs"/>
                        </a:rPr>
                        <a:t>Path</a:t>
                      </a:r>
                      <a:r>
                        <a:rPr lang="en-US" altLang="ja-JP" sz="1100" kern="100" baseline="0" dirty="0">
                          <a:effectLst/>
                          <a:latin typeface="+mn-ea"/>
                          <a:ea typeface="+mn-ea"/>
                          <a:cs typeface="+mn-cs"/>
                        </a:rPr>
                        <a:t> location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IT</a:t>
                      </a:r>
                      <a:r>
                        <a:rPr lang="en-US" sz="1050" kern="100" baseline="0" dirty="0">
                          <a:effectLst/>
                        </a:rPr>
                        <a:t>A installer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en-US" altLang="ja-JP" sz="900" kern="100" dirty="0">
                          <a:effectLst/>
                        </a:rPr>
                        <a:t>Extract</a:t>
                      </a:r>
                      <a:r>
                        <a:rPr lang="en-US" altLang="ja-JP" sz="900" kern="100" baseline="0" dirty="0">
                          <a:effectLst/>
                        </a:rPr>
                        <a:t> path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r>
                        <a:rPr lang="en-US" altLang="ja-JP" sz="900" kern="100" dirty="0">
                          <a:effectLst/>
                        </a:rPr>
                        <a:t>/</a:t>
                      </a:r>
                      <a:r>
                        <a:rPr lang="en-US" altLang="ja-JP" sz="900" kern="100" dirty="0" err="1">
                          <a:effectLst/>
                        </a:rPr>
                        <a:t>ita</a:t>
                      </a:r>
                      <a:r>
                        <a:rPr lang="en-US" sz="900" kern="100" dirty="0" err="1">
                          <a:effectLst/>
                        </a:rPr>
                        <a:t>_install_package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r>
                        <a:rPr lang="en-US" sz="900" kern="100" dirty="0" err="1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Answer</a:t>
                      </a:r>
                      <a:r>
                        <a:rPr lang="en-US" altLang="ja-JP" sz="1050" kern="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file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/(Extract</a:t>
                      </a:r>
                      <a:r>
                        <a:rPr lang="en-US" sz="900" kern="100" baseline="0" dirty="0">
                          <a:effectLst/>
                        </a:rPr>
                        <a:t> path</a:t>
                      </a:r>
                      <a:r>
                        <a:rPr lang="en-US" sz="900" kern="100" dirty="0">
                          <a:effectLst/>
                        </a:rPr>
                        <a:t>)/</a:t>
                      </a:r>
                      <a:r>
                        <a:rPr lang="en-US" sz="900" kern="100" dirty="0" err="1">
                          <a:effectLst/>
                        </a:rPr>
                        <a:t>ita_install_package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r>
                        <a:rPr lang="en-US" sz="900" kern="100" dirty="0" err="1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372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3.5	IT Automation Construction flow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flow </a:t>
            </a:r>
            <a:r>
              <a:rPr kumimoji="1"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(online)</a:t>
            </a:r>
          </a:p>
          <a:p>
            <a:pPr lvl="1"/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configuration flow is as follows: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4569508" y="1928558"/>
            <a:ext cx="2005" cy="338110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8966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2692573" y="2697315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(2) </a:t>
            </a:r>
            <a:r>
              <a:rPr lang="en-US" altLang="ja-JP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answer file</a:t>
            </a:r>
            <a:endParaRPr kumimoji="0" lang="ja-JP" altLang="ja-JP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2690569" y="3687218"/>
            <a:ext cx="3757879" cy="1783815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(3) </a:t>
            </a:r>
            <a:r>
              <a:rPr kumimoji="0" lang="en-US" altLang="ja-JP" sz="120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Executing the construction tools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(for online installation)</a:t>
            </a:r>
            <a:endParaRPr kumimoji="0" lang="en-US" altLang="ja-JP" sz="10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Process flow</a:t>
            </a:r>
            <a:endParaRPr kumimoji="0" lang="ja-JP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Configuring the OS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Configuring the settings of the yum </a:t>
            </a:r>
            <a:r>
              <a:rPr kumimoji="0" lang="en-US" altLang="ja-JP" sz="105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repository</a:t>
            </a:r>
            <a:endParaRPr kumimoji="0" lang="ja-JP" altLang="en-US" sz="105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MariaDB</a:t>
            </a: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Apache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PHP and related programs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(Installing Ansible)</a:t>
            </a:r>
            <a:endParaRPr kumimoji="0" lang="en-US" altLang="ja-JP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ITA</a:t>
            </a:r>
            <a:endParaRPr kumimoji="0" lang="ja-JP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-66274"/>
            <a:ext cx="18473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ja-JP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2690569" y="1707412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(1) Downloading</a:t>
            </a:r>
            <a:r>
              <a:rPr kumimoji="0" lang="en-US" altLang="ja-JP" sz="12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materials from Github</a:t>
            </a:r>
            <a:endParaRPr kumimoji="0" lang="ja-JP" altLang="en-US" sz="12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23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3.6</a:t>
            </a:r>
            <a:r>
              <a:rPr kumimoji="1"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Construction (1/10)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*Environment building users must be root users.</a:t>
            </a:r>
          </a:p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Downloading the 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materials from 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Github</a:t>
            </a:r>
          </a:p>
          <a:p>
            <a:pPr lvl="1"/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Download the 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materials with the following command:</a:t>
            </a:r>
            <a:b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200" dirty="0"/>
              <a:t># </a:t>
            </a:r>
            <a:r>
              <a:rPr lang="en-US" altLang="ja-JP" sz="1050" dirty="0"/>
              <a:t>curl -OL https://github.com/exastro-suite/it-automation/releases/download/v</a:t>
            </a:r>
            <a:r>
              <a:rPr lang="en-US" altLang="ja-JP" sz="1050" dirty="0">
                <a:solidFill>
                  <a:srgbClr val="FF0000"/>
                </a:solidFill>
              </a:rPr>
              <a:t>x.x.x</a:t>
            </a:r>
            <a:r>
              <a:rPr lang="en-US" altLang="ja-JP" sz="1050" dirty="0"/>
              <a:t>/exastro-it-automation-</a:t>
            </a:r>
            <a:r>
              <a:rPr lang="en-US" altLang="ja-JP" sz="1050" dirty="0">
                <a:solidFill>
                  <a:srgbClr val="FF0000"/>
                </a:solidFill>
              </a:rPr>
              <a:t>x.x.x</a:t>
            </a:r>
            <a:r>
              <a:rPr lang="en-US" altLang="ja-JP" sz="1050" dirty="0"/>
              <a:t>.tar.gz</a:t>
            </a:r>
            <a:br>
              <a:rPr lang="en-US" altLang="ja-JP" sz="1200" dirty="0"/>
            </a:br>
            <a:br>
              <a:rPr lang="en-US" altLang="ja-JP" sz="1200" dirty="0"/>
            </a:br>
            <a:r>
              <a:rPr lang="en-US" altLang="ja-JP" sz="1200" dirty="0"/>
              <a:t>※ Since v1.10.1, the command is as follows.</a:t>
            </a:r>
            <a:br>
              <a:rPr lang="en-US" altLang="ja-JP" sz="1050" dirty="0"/>
            </a:br>
            <a:r>
              <a:rPr lang="en-US" altLang="ja-JP" sz="1200" dirty="0"/>
              <a:t># </a:t>
            </a:r>
            <a:r>
              <a:rPr lang="en-US" altLang="ja-JP" sz="1050" dirty="0"/>
              <a:t>curl -OL https://github.com/exastro-suite/it-automation/releases/download/v</a:t>
            </a:r>
            <a:r>
              <a:rPr lang="en-US" altLang="ja-JP" sz="1050" dirty="0">
                <a:solidFill>
                  <a:srgbClr val="FF0000"/>
                </a:solidFill>
              </a:rPr>
              <a:t>x.x.x_tag</a:t>
            </a:r>
            <a:r>
              <a:rPr lang="en-US" altLang="ja-JP" sz="1050" dirty="0"/>
              <a:t>/exastro-it-automation-</a:t>
            </a:r>
            <a:r>
              <a:rPr lang="en-US" altLang="ja-JP" sz="1050" dirty="0">
                <a:solidFill>
                  <a:srgbClr val="FF0000"/>
                </a:solidFill>
              </a:rPr>
              <a:t>x.x.x</a:t>
            </a:r>
            <a:r>
              <a:rPr lang="en-US" altLang="ja-JP" sz="1050" dirty="0"/>
              <a:t>.tar.gz</a:t>
            </a:r>
            <a:br>
              <a:rPr lang="en-US" altLang="ja-JP" sz="1050" dirty="0"/>
            </a:br>
            <a:b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*The curl command needs to be installed in advance.</a:t>
            </a:r>
            <a:b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ea typeface="Segoe UI" panose="020B0502040204020203" pitchFamily="34" charset="0"/>
              </a:rPr>
              <a:t>*</a:t>
            </a:r>
            <a:r>
              <a:rPr lang="en-US" altLang="ja-JP" dirty="0">
                <a:solidFill>
                  <a:srgbClr val="FF0000"/>
                </a:solidFill>
                <a:ea typeface="Segoe UI" panose="020B0502040204020203" pitchFamily="34" charset="0"/>
              </a:rPr>
              <a:t>Change t</a:t>
            </a:r>
            <a:r>
              <a:rPr lang="en-US" altLang="ja-JP" dirty="0">
                <a:solidFill>
                  <a:srgbClr val="FF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he (x.x.x) with the version you want to install.</a:t>
            </a:r>
            <a:b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Deploying the materials.</a:t>
            </a:r>
          </a:p>
          <a:p>
            <a:pPr lvl="1"/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Unzip the .tar.gz file.</a:t>
            </a:r>
            <a:b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lang="en-US" altLang="ja-JP" sz="1400" dirty="0"/>
              <a:t>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/>
              <a:t>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br>
              <a:rPr lang="en-US" altLang="ja-JP" sz="1400" dirty="0"/>
            </a:br>
            <a:endParaRPr lang="en-US" altLang="ja-JP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Changing the directory</a:t>
            </a:r>
          </a:p>
          <a:p>
            <a:pPr lvl="1"/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Move to the directory where the setting file and the shell are stored for </a:t>
            </a:r>
            <a:r>
              <a:rPr lang="en-US" altLang="ja-JP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configuration.</a:t>
            </a:r>
            <a:b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# cd it-automation-</a:t>
            </a:r>
            <a:r>
              <a:rPr lang="en-US" altLang="ja-JP" sz="1400" dirty="0" err="1">
                <a:solidFill>
                  <a:srgbClr val="FF0000"/>
                </a:solidFill>
                <a:ea typeface="Segoe UI" panose="020B0502040204020203" pitchFamily="34" charset="0"/>
              </a:rPr>
              <a:t>x.x.x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kern="100" dirty="0" err="1"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sz="1400" dirty="0" err="1">
                <a:ea typeface="Segoe UI" panose="020B0502040204020203" pitchFamily="34" charset="0"/>
                <a:cs typeface="Segoe UI" panose="020B0502040204020203" pitchFamily="34" charset="0"/>
              </a:rPr>
              <a:t>_install_package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dirty="0" err="1">
                <a:ea typeface="Segoe UI" panose="020B0502040204020203" pitchFamily="34" charset="0"/>
                <a:cs typeface="Segoe UI" panose="020B0502040204020203" pitchFamily="34" charset="0"/>
              </a:rPr>
              <a:t>install_scripts</a:t>
            </a:r>
            <a:endParaRPr lang="en-US" altLang="ja-JP" sz="14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sz="14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8000" lvl="2" indent="0">
              <a:buNone/>
            </a:pPr>
            <a:r>
              <a:rPr lang="en-US" altLang="ja-JP" sz="1300" dirty="0"/>
              <a:t>※ Since v1.10.1, the command is as follows.</a:t>
            </a:r>
          </a:p>
          <a:p>
            <a:pPr marL="288000" lvl="2" indent="0">
              <a:buNone/>
            </a:pPr>
            <a:r>
              <a:rPr lang="en-US" altLang="ja-JP" sz="1500" dirty="0"/>
              <a:t># cd it-automation-</a:t>
            </a:r>
            <a:r>
              <a:rPr lang="en-US" altLang="ja-JP" sz="1500" dirty="0" err="1">
                <a:solidFill>
                  <a:srgbClr val="FF0000"/>
                </a:solidFill>
              </a:rPr>
              <a:t>x.x.x_tag</a:t>
            </a:r>
            <a:r>
              <a:rPr lang="en-US" altLang="ja-JP" sz="1500" dirty="0"/>
              <a:t>/</a:t>
            </a:r>
            <a:r>
              <a:rPr lang="en-US" altLang="ja-JP" sz="1500" kern="100" dirty="0" err="1"/>
              <a:t>ita</a:t>
            </a:r>
            <a:r>
              <a:rPr lang="en-US" altLang="ja-JP" sz="1500" dirty="0" err="1"/>
              <a:t>_install_package</a:t>
            </a:r>
            <a:r>
              <a:rPr lang="en-US" altLang="ja-JP" sz="1500" dirty="0"/>
              <a:t>/</a:t>
            </a:r>
            <a:r>
              <a:rPr lang="en-US" altLang="ja-JP" sz="1500" dirty="0" err="1"/>
              <a:t>install</a:t>
            </a:r>
            <a:r>
              <a:rPr lang="en-US" altLang="ja-JP" sz="1500" err="1"/>
              <a:t>_</a:t>
            </a:r>
            <a:r>
              <a:rPr lang="en-US" altLang="ja-JP" sz="1500"/>
              <a:t>scripts</a:t>
            </a:r>
            <a:endParaRPr lang="en-US" altLang="ja-JP" sz="1500" dirty="0"/>
          </a:p>
        </p:txBody>
      </p:sp>
    </p:spTree>
    <p:extLst>
      <p:ext uri="{BB962C8B-B14F-4D97-AF65-F5344CB8AC3E}">
        <p14:creationId xmlns:p14="http://schemas.microsoft.com/office/powerpoint/2010/main" val="582475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619128"/>
              </p:ext>
            </p:extLst>
          </p:nvPr>
        </p:nvGraphicFramePr>
        <p:xfrm>
          <a:off x="538952" y="2369355"/>
          <a:ext cx="8065121" cy="41550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2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85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Initial</a:t>
                      </a:r>
                      <a:r>
                        <a:rPr lang="en-US" altLang="ja-JP" sz="1100" kern="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944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Install</a:t>
                      </a:r>
                      <a:r>
                        <a:rPr lang="en-US" altLang="ja-JP" sz="1000" kern="100" dirty="0" err="1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Install mode settings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Install_Online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Install online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Install_Offline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>
                          <a:effectLst/>
                        </a:rPr>
                        <a:t> offline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Gather_Library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Gather</a:t>
                      </a:r>
                      <a:r>
                        <a:rPr lang="en-US" altLang="ja-JP" sz="800" kern="100" baseline="0" dirty="0">
                          <a:effectLst/>
                        </a:rPr>
                        <a:t> library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Install_ITA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Install</a:t>
                      </a:r>
                      <a:r>
                        <a:rPr lang="en-US" altLang="ja-JP" sz="800" kern="100" baseline="0" dirty="0">
                          <a:effectLst/>
                        </a:rPr>
                        <a:t> ITA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Versionup_All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Update ITA</a:t>
                      </a:r>
                      <a:r>
                        <a:rPr lang="ja-JP" altLang="en-US" sz="800" kern="100" dirty="0">
                          <a:effectLst/>
                        </a:rPr>
                        <a:t>（</a:t>
                      </a:r>
                      <a:r>
                        <a:rPr lang="en-US" altLang="ja-JP" sz="800" kern="100" dirty="0">
                          <a:effectLst/>
                        </a:rPr>
                        <a:t>With library install</a:t>
                      </a:r>
                      <a:r>
                        <a:rPr lang="ja-JP" altLang="en-US" sz="800" kern="100" dirty="0">
                          <a:effectLst/>
                        </a:rPr>
                        <a:t>）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 err="1">
                          <a:effectLst/>
                        </a:rPr>
                        <a:t>Versionup_ITA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Update ITA</a:t>
                      </a:r>
                      <a:r>
                        <a:rPr lang="ja-JP" altLang="en-US" sz="800" kern="100" dirty="0">
                          <a:effectLst/>
                        </a:rPr>
                        <a:t>（</a:t>
                      </a:r>
                      <a:r>
                        <a:rPr lang="en-US" altLang="ja-JP" sz="800" kern="100" dirty="0">
                          <a:effectLst/>
                        </a:rPr>
                        <a:t>Without library install</a:t>
                      </a:r>
                      <a:r>
                        <a:rPr lang="ja-JP" altLang="en-US" sz="800" kern="100" dirty="0">
                          <a:effectLst/>
                        </a:rPr>
                        <a:t>）</a:t>
                      </a:r>
                      <a:endParaRPr lang="en-US" altLang="ja-JP" sz="8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>
                          <a:effectLst/>
                        </a:rPr>
                        <a:t>・</a:t>
                      </a:r>
                      <a:r>
                        <a:rPr lang="en-US" altLang="ja-JP" sz="800" kern="100" dirty="0">
                          <a:effectLst/>
                        </a:rPr>
                        <a:t>Uninstall</a:t>
                      </a:r>
                      <a:r>
                        <a:rPr lang="ja-JP" altLang="en-US" sz="800" kern="100" dirty="0">
                          <a:effectLst/>
                        </a:rPr>
                        <a:t>：</a:t>
                      </a:r>
                      <a:r>
                        <a:rPr lang="en-US" altLang="ja-JP" sz="800" kern="100" dirty="0">
                          <a:effectLst/>
                        </a:rPr>
                        <a:t>Uninstall ITA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70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ja-JP" sz="800" kern="100" dirty="0">
                          <a:solidFill>
                            <a:srgbClr val="FF0000"/>
                          </a:solidFill>
                          <a:effectLst/>
                        </a:rPr>
                        <a:t>※See</a:t>
                      </a:r>
                      <a:r>
                        <a:rPr lang="en-US" altLang="ja-JP" sz="800" kern="100" baseline="0" dirty="0">
                          <a:solidFill>
                            <a:srgbClr val="FF0000"/>
                          </a:solidFill>
                          <a:effectLst/>
                        </a:rPr>
                        <a:t> reference for details</a:t>
                      </a:r>
                      <a:endParaRPr lang="ja-JP" altLang="ja-JP" sz="800" kern="100" dirty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144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-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Installation</a:t>
                      </a:r>
                      <a:r>
                        <a:rPr lang="en-US" altLang="ja-JP" sz="1000" kern="100" baseline="0" dirty="0">
                          <a:effectLst/>
                        </a:rPr>
                        <a:t> directory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Please specify an absolute path for the ITA Installation directory.</a:t>
                      </a:r>
                      <a:endParaRPr lang="en-US" alt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Make sure the directory can be referenced</a:t>
                      </a:r>
                      <a:r>
                        <a:rPr lang="en-US" altLang="ja-JP" sz="1000" kern="100" baseline="0" dirty="0">
                          <a:effectLst/>
                        </a:rPr>
                        <a:t> by all users.</a:t>
                      </a:r>
                      <a:endParaRPr lang="ja-JP" sz="1000" kern="1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ja-JP" sz="1000" kern="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no installation directory exists, one will be created.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※Please make sure that other users have execution rights to  ITA install directory and all its parent directories.</a:t>
                      </a:r>
                      <a:endParaRPr lang="ja-JP" altLang="ja-JP" sz="1000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1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</a:t>
                      </a:r>
                      <a:r>
                        <a:rPr lang="en-US" sz="1000" kern="100" baseline="0" dirty="0">
                          <a:effectLst/>
                        </a:rPr>
                        <a:t> display language</a:t>
                      </a:r>
                      <a:r>
                        <a:rPr lang="ja-JP" sz="800" kern="100" dirty="0">
                          <a:effectLst/>
                        </a:rPr>
                        <a:t>（</a:t>
                      </a:r>
                      <a:r>
                        <a:rPr lang="en-US" altLang="ja-JP" sz="800" kern="100" dirty="0">
                          <a:effectLst/>
                        </a:rPr>
                        <a:t>Japanese</a:t>
                      </a:r>
                      <a:r>
                        <a:rPr lang="ja-JP" sz="800" kern="100" dirty="0">
                          <a:effectLst/>
                        </a:rPr>
                        <a:t>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</a:t>
                      </a:r>
                      <a:r>
                        <a:rPr lang="en-US" altLang="ja-JP" sz="800" kern="100" dirty="0">
                          <a:effectLst/>
                        </a:rPr>
                        <a:t>English</a:t>
                      </a:r>
                      <a:r>
                        <a:rPr lang="ja-JP" sz="800" kern="100" dirty="0">
                          <a:effectLst/>
                        </a:rPr>
                        <a:t>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62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Linux_os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000" dirty="0"/>
                        <a:t>-</a:t>
                      </a:r>
                      <a:endParaRPr lang="ja-JP" altLang="en-US" sz="1000" dirty="0"/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00" dirty="0">
                          <a:effectLst/>
                        </a:rPr>
                        <a:t>ITA</a:t>
                      </a:r>
                      <a:r>
                        <a:rPr lang="en-US" sz="1000" kern="100" baseline="0" dirty="0">
                          <a:effectLst/>
                        </a:rPr>
                        <a:t> </a:t>
                      </a:r>
                      <a:r>
                        <a:rPr lang="en-US" sz="1000" kern="100" dirty="0">
                          <a:effectLst/>
                        </a:rPr>
                        <a:t>Server OS</a:t>
                      </a:r>
                      <a:r>
                        <a:rPr lang="en-US" altLang="ja-JP" sz="1000" kern="100" dirty="0">
                          <a:effectLst/>
                        </a:rPr>
                        <a:t>("CentOS7","CentOS8","RHEL7","RHEL8“)</a:t>
                      </a:r>
                      <a:br>
                        <a:rPr lang="en-US" altLang="ja-JP" sz="1000" kern="100" dirty="0">
                          <a:effectLst/>
                        </a:rPr>
                      </a:br>
                      <a:r>
                        <a:rPr lang="en-US" altLang="ja-JP" sz="100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※Specify CentOS8</a:t>
                      </a:r>
                      <a:r>
                        <a:rPr lang="en-US" altLang="ja-JP" sz="1000" kern="100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if you are using CentOS Stream8.</a:t>
                      </a:r>
                      <a:br>
                        <a:rPr lang="en-US" altLang="ja-JP" sz="1000" kern="100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1000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※CentOS8.x has reached EOL</a:t>
                      </a:r>
                      <a:r>
                        <a:rPr lang="en-US" altLang="ja-JP" sz="1000" kern="100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and is not supported</a:t>
                      </a:r>
                      <a:endParaRPr lang="ja-JP" altLang="ja-JP" sz="1000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154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distro_mariadb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</a:rPr>
                        <a:t>yes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Select</a:t>
                      </a:r>
                      <a:r>
                        <a:rPr lang="en-US" altLang="ja-JP" sz="10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the repository </a:t>
                      </a:r>
                      <a:r>
                        <a:rPr lang="en-US" altLang="ja-JP" sz="100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MariaDB</a:t>
                      </a:r>
                      <a:r>
                        <a:rPr lang="en-US" altLang="ja-JP" sz="10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will be installed from.</a:t>
                      </a:r>
                      <a:endParaRPr lang="en-US" altLang="ja-JP" sz="10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yes</a:t>
                      </a:r>
                      <a:r>
                        <a:rPr lang="ja-JP" altLang="en-US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Install from repository</a:t>
                      </a:r>
                      <a:r>
                        <a:rPr lang="en-US" altLang="ja-JP" sz="10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delivered by the Linux distribution.</a:t>
                      </a:r>
                      <a:br>
                        <a:rPr lang="en-US" altLang="ja-JP" sz="10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ja-JP" altLang="en-US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Install from the MariaDB official depository (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https://mariadb.com/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※If the </a:t>
                      </a:r>
                      <a:r>
                        <a:rPr lang="en-US" altLang="ja-JP" sz="10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linux_os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is CentOS7 or RHEL7, MariaDB will be installed using the MariaDB official repository(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https://</a:t>
                      </a:r>
                      <a:r>
                        <a:rPr lang="en-US" altLang="ja-JP" sz="1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mariadb.com/</a:t>
                      </a:r>
                      <a:r>
                        <a:rPr lang="en-US" altLang="ja-JP" sz="1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 </a:t>
                      </a:r>
                      <a:r>
                        <a:rPr lang="en-US" altLang="ja-JP" sz="1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regardless of the user settings.</a:t>
                      </a:r>
                      <a:endParaRPr lang="ja-JP" altLang="ja-JP" sz="10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3.7	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dirty="0"/>
              <a:t>(2/10)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Edit answer file (</a:t>
            </a:r>
            <a:r>
              <a:rPr lang="en-US" altLang="ja-JP" kern="100" dirty="0"/>
              <a:t>ita</a:t>
            </a:r>
            <a:r>
              <a:rPr lang="en-US" altLang="ja-JP" dirty="0"/>
              <a:t>_answers.txt)</a:t>
            </a:r>
          </a:p>
          <a:p>
            <a:pPr lvl="1"/>
            <a:r>
              <a:rPr lang="en-US" altLang="ja-JP" dirty="0"/>
              <a:t>Please edit the answer file to configure the ITA Update.</a:t>
            </a:r>
          </a:p>
          <a:p>
            <a:pPr lvl="1"/>
            <a:r>
              <a:rPr lang="en-US" altLang="ja-JP" dirty="0"/>
              <a:t>If the user wishes to install any library when updating to a new version, input</a:t>
            </a:r>
            <a:br>
              <a:rPr lang="en-US" altLang="ja-JP" dirty="0"/>
            </a:br>
            <a:r>
              <a:rPr lang="en-US" altLang="ja-JP" dirty="0"/>
              <a:t>“</a:t>
            </a:r>
            <a:r>
              <a:rPr lang="en-US" altLang="ja-JP" dirty="0" err="1"/>
              <a:t>Versionup_All</a:t>
            </a:r>
            <a:r>
              <a:rPr lang="en-US" altLang="ja-JP" dirty="0"/>
              <a:t>” to the “</a:t>
            </a:r>
            <a:r>
              <a:rPr lang="en-US" altLang="ja-JP" dirty="0" err="1"/>
              <a:t>Install_mode</a:t>
            </a:r>
            <a:r>
              <a:rPr lang="en-US" altLang="ja-JP" dirty="0"/>
              <a:t>” value. If not, input “</a:t>
            </a:r>
            <a:r>
              <a:rPr lang="en-US" altLang="ja-JP" dirty="0" err="1"/>
              <a:t>Versionup_ITA</a:t>
            </a:r>
            <a:r>
              <a:rPr lang="en-US" altLang="ja-JP" dirty="0"/>
              <a:t>”.</a:t>
            </a:r>
          </a:p>
          <a:p>
            <a:pPr marL="180000" lvl="1" indent="0">
              <a:buNone/>
            </a:pPr>
            <a:r>
              <a:rPr lang="en-US" altLang="ja-JP" sz="1200" dirty="0"/>
              <a:t>                                       Answer</a:t>
            </a:r>
            <a:r>
              <a:rPr lang="ja-JP" altLang="en-US" sz="1200" dirty="0"/>
              <a:t> </a:t>
            </a:r>
            <a:r>
              <a:rPr lang="en-US" altLang="ja-JP" sz="1200" dirty="0"/>
              <a:t>file</a:t>
            </a:r>
            <a:r>
              <a:rPr lang="ja-JP" altLang="en-US" sz="1200" dirty="0"/>
              <a:t> </a:t>
            </a:r>
            <a:r>
              <a:rPr lang="en-US" altLang="ja-JP" sz="1200" dirty="0"/>
              <a:t>(ita_answers.txt) item list</a:t>
            </a:r>
            <a:r>
              <a:rPr lang="ja-JP" altLang="en-US" sz="1200" dirty="0"/>
              <a:t>（</a:t>
            </a:r>
            <a:r>
              <a:rPr lang="en-US" altLang="ja-JP" sz="1200" dirty="0"/>
              <a:t>1/2)</a:t>
            </a:r>
            <a:endParaRPr lang="ja-JP" altLang="en-US" sz="1200" dirty="0"/>
          </a:p>
          <a:p>
            <a:pPr marL="180000" lvl="1" indent="0">
              <a:buNone/>
            </a:pPr>
            <a:br>
              <a:rPr lang="en-US" altLang="ja-JP" dirty="0"/>
            </a:br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72570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3.8</a:t>
            </a:r>
            <a:r>
              <a:rPr lang="ja-JP" altLang="en-US" dirty="0"/>
              <a:t>　</a:t>
            </a:r>
            <a:r>
              <a:rPr lang="en-US" altLang="ja-JP" dirty="0"/>
              <a:t>Construction</a:t>
            </a:r>
            <a:r>
              <a:rPr lang="ja-JP" altLang="en-US" dirty="0"/>
              <a:t>（</a:t>
            </a:r>
            <a:r>
              <a:rPr lang="en-US" altLang="ja-JP" dirty="0"/>
              <a:t>3/10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/>
            <a:r>
              <a:rPr lang="en-US" altLang="ja-JP" dirty="0"/>
              <a:t>The items from " ITA base" to " Terraform driver" are install setting items for ITA, ITA functions and any connected drivers. </a:t>
            </a: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lvl="2"/>
            <a:r>
              <a:rPr lang="en-US" altLang="ja-JP" dirty="0"/>
              <a:t>Answer</a:t>
            </a:r>
            <a:r>
              <a:rPr lang="ja-JP" altLang="en-US" dirty="0"/>
              <a:t> </a:t>
            </a:r>
            <a:r>
              <a:rPr lang="en-US" altLang="ja-JP" dirty="0"/>
              <a:t>file</a:t>
            </a:r>
            <a:r>
              <a:rPr lang="ja-JP" altLang="en-US" dirty="0"/>
              <a:t> </a:t>
            </a:r>
            <a:r>
              <a:rPr lang="en-US" altLang="ja-JP" dirty="0"/>
              <a:t>(ita_answers.txt) item list</a:t>
            </a:r>
            <a:r>
              <a:rPr lang="ja-JP" altLang="en-US" dirty="0"/>
              <a:t>（</a:t>
            </a:r>
            <a:r>
              <a:rPr lang="en-US" altLang="ja-JP" dirty="0"/>
              <a:t>2/2)</a:t>
            </a:r>
            <a:endParaRPr lang="ja-JP" altLang="en-US" dirty="0"/>
          </a:p>
          <a:p>
            <a:pPr marL="360000" lvl="2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702754"/>
              </p:ext>
            </p:extLst>
          </p:nvPr>
        </p:nvGraphicFramePr>
        <p:xfrm>
          <a:off x="505009" y="1772770"/>
          <a:ext cx="8424074" cy="47203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3227805427"/>
                    </a:ext>
                  </a:extLst>
                </a:gridCol>
                <a:gridCol w="1656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1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5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>
                          <a:effectLst/>
                          <a:latin typeface="+mj-lt"/>
                          <a:ea typeface="+mn-ea"/>
                          <a:cs typeface="+mn-cs"/>
                        </a:rPr>
                        <a:t>Item</a:t>
                      </a:r>
                      <a:endParaRPr lang="ja-JP" sz="11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Required</a:t>
                      </a:r>
                      <a:endParaRPr lang="ja-JP" sz="11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Initial value</a:t>
                      </a:r>
                      <a:endParaRPr lang="ja-JP" sz="11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kern="100">
                          <a:effectLst/>
                          <a:latin typeface="+mj-lt"/>
                          <a:ea typeface="+mn-ea"/>
                          <a:cs typeface="+mn-cs"/>
                        </a:rPr>
                        <a:t>Description</a:t>
                      </a:r>
                      <a:endParaRPr lang="ja-JP" sz="11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en-US" altLang="ja-JP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Root password for MariaDB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740204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Db_name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name for MariaDB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077858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Db_username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username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70909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Db_password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en-US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password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56272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+mj-lt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</a:rPr>
                        <a:t>Installs ITA ( “yes” only)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+mj-lt"/>
                        </a:rPr>
                        <a:t>create_param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</a:rPr>
                        <a:t>Decides whether to install the menu creation function or not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+mj-lt"/>
                        </a:rPr>
                        <a:t>Hostgroup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</a:rPr>
                        <a:t>Decides whether to install the host group function or not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+mj-lt"/>
                        </a:rPr>
                        <a:t>ansible_driver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+mj-lt"/>
                        </a:rPr>
                        <a:t>yes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+mj-lt"/>
                        </a:rPr>
                        <a:t>Decides whether</a:t>
                      </a:r>
                      <a:r>
                        <a:rPr lang="en-US" sz="1000" kern="100" baseline="0">
                          <a:effectLst/>
                          <a:latin typeface="+mj-lt"/>
                        </a:rPr>
                        <a:t> to install Ansible driver or not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</a:rPr>
                        <a:t>cobbler_driver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  <a:latin typeface="+mj-lt"/>
                        </a:rPr>
                        <a:t>no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</a:rPr>
                        <a:t>Decides whether</a:t>
                      </a:r>
                      <a:r>
                        <a:rPr lang="en-US" altLang="ja-JP" sz="1000" kern="100" baseline="0">
                          <a:effectLst/>
                          <a:latin typeface="+mj-lt"/>
                        </a:rPr>
                        <a:t> to install Cobbler driver or not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terraform_driver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no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+mj-lt"/>
                        </a:rPr>
                        <a:t>Decides whether to install Terraform driver or not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</a:rPr>
                        <a:t>cicd_for_iac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>
                          <a:effectLst/>
                          <a:latin typeface="+mj-lt"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</a:rPr>
                        <a:t>no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</a:rPr>
                        <a:t>Decides whether to install the CI/CD for IaC function or not.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583246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terraformcli_driver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no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>
                          <a:effectLst/>
                          <a:latin typeface="+mj-lt"/>
                        </a:rPr>
                        <a:t>Decides whether to install Terraform CLI driver or not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686471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exastro-it-automation.local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en-US" altLang="ja-JP" sz="1000" kern="100" baseline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domain name specification (used when the ITA installer creates a self-certificate.</a:t>
                      </a:r>
                      <a:endParaRPr lang="ja-JP" altLang="ja-JP" sz="9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564628"/>
                  </a:ext>
                </a:extLst>
              </a:tr>
              <a:tr h="4493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certificate_path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Optional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en-US" altLang="ja-JP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Specify</a:t>
                      </a:r>
                      <a:r>
                        <a:rPr lang="en-US" altLang="ja-JP" sz="900" kern="100" baseline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the path of the file used for the user specified SSL server certificate (</a:t>
                      </a:r>
                      <a:r>
                        <a:rPr lang="en-US" altLang="ja-JP" sz="800" kern="100" baseline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Enter only when using a user specified SSL certificate. Specify an absolute path</a:t>
                      </a:r>
                      <a:r>
                        <a:rPr lang="en-US" altLang="ja-JP" sz="900" kern="100" baseline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alt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483838"/>
                  </a:ext>
                </a:extLst>
              </a:tr>
              <a:tr h="4236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Optional</a:t>
                      </a:r>
                      <a:endParaRPr lang="ja-JP" altLang="ja-JP" sz="10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Specify the path of the file used</a:t>
                      </a:r>
                      <a:r>
                        <a:rPr lang="en-US" altLang="ja-JP" sz="900" kern="100" baseline="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for user-specified SSL private keys.</a:t>
                      </a:r>
                      <a:br>
                        <a:rPr lang="en-US" altLang="ja-JP" sz="900" kern="100" baseline="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ja-JP" sz="800" kern="100" baseline="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(Enter only when using a user-specified SSL private key. Specify an absolute path)</a:t>
                      </a:r>
                      <a:endParaRPr lang="en-US" altLang="ja-JP" sz="600" kern="100" dirty="0">
                        <a:effectLst/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562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288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3.9	 Construction (4/10)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dirty="0"/>
              <a:t>User specified server certificates and private keys.</a:t>
            </a:r>
            <a:r>
              <a:rPr lang="en-US" altLang="ja-JP" sz="2000" dirty="0"/>
              <a:t> </a:t>
            </a:r>
          </a:p>
          <a:p>
            <a:pPr lvl="1">
              <a:lnSpc>
                <a:spcPct val="110000"/>
              </a:lnSpc>
            </a:pPr>
            <a:r>
              <a:rPr lang="en-US" altLang="ja-JP" dirty="0"/>
              <a:t>It is possible to use files prepared by users as server certificates and private keys. If you want to use them, please prepare both a server certificate and a private key and input their file paths to "Certificate_path" and "private_key_path" respectively in the answer file. It is not possible to use only either server certificates or private keys.</a:t>
            </a:r>
            <a:r>
              <a:rPr lang="en-US" altLang="ja-JP" sz="1800" dirty="0"/>
              <a:t> </a:t>
            </a:r>
            <a:br>
              <a:rPr lang="en-US" altLang="ja-JP" sz="1800" dirty="0"/>
            </a:br>
            <a:endParaRPr lang="en-US" altLang="ja-JP" sz="1700" dirty="0"/>
          </a:p>
          <a:p>
            <a:pPr lvl="1"/>
            <a:r>
              <a:rPr lang="en-US" altLang="ja-JP" dirty="0"/>
              <a:t>If the server certificate includes an intermediate certificate, </a:t>
            </a:r>
            <a:br>
              <a:rPr lang="en-US" altLang="ja-JP" dirty="0"/>
            </a:br>
            <a:r>
              <a:rPr lang="en-US" altLang="ja-JP" dirty="0"/>
              <a:t>Create a file that connects the two and set the path of the file to "</a:t>
            </a:r>
            <a:r>
              <a:rPr lang="en-US" altLang="ja-JP" dirty="0" err="1"/>
              <a:t>certificate_path</a:t>
            </a:r>
            <a:r>
              <a:rPr lang="en-US" altLang="ja-JP" dirty="0"/>
              <a:t>“</a:t>
            </a:r>
            <a:br>
              <a:rPr lang="en-US" altLang="ja-JP" dirty="0"/>
            </a:br>
            <a:r>
              <a:rPr lang="en-US" altLang="ja-JP" dirty="0"/>
              <a:t> </a:t>
            </a:r>
            <a:endParaRPr lang="en-US" altLang="ja-JP" sz="1700" dirty="0"/>
          </a:p>
          <a:p>
            <a:pPr marL="180000" lvl="1" indent="0">
              <a:buNone/>
            </a:pPr>
            <a:r>
              <a:rPr lang="ja-JP" altLang="en-US" sz="1200" kern="100" dirty="0">
                <a:cs typeface="Times New Roman" panose="02020603050405020304" pitchFamily="18" charset="0"/>
              </a:rPr>
              <a:t>　</a:t>
            </a:r>
            <a:r>
              <a:rPr lang="en-US" altLang="ja-JP" sz="1200" dirty="0"/>
              <a:t>Example of Creation command</a:t>
            </a:r>
            <a:br>
              <a:rPr lang="en-US" altLang="ja-JP" sz="1200" dirty="0"/>
            </a:br>
            <a:r>
              <a:rPr lang="en-US" altLang="ja-JP" sz="1200" dirty="0"/>
              <a:t> #cat(Server certificate file)(Intermediate certificate file)(Linked server certificate file).</a:t>
            </a:r>
            <a:r>
              <a:rPr lang="en-US" altLang="ja-JP" sz="1100" dirty="0"/>
              <a:t> </a:t>
            </a:r>
            <a:br>
              <a:rPr lang="en-US" altLang="ja-JP" sz="1100" dirty="0"/>
            </a:br>
            <a:br>
              <a:rPr lang="en-US" altLang="ja-JP" sz="1100" dirty="0"/>
            </a:br>
            <a:endParaRPr lang="en-US" altLang="ja-JP" sz="1400" dirty="0"/>
          </a:p>
          <a:p>
            <a:pPr lvl="1"/>
            <a:r>
              <a:rPr lang="en-US" altLang="ja-JP" dirty="0"/>
              <a:t>If nothing is input for "certificate_path" and "private_key_path", </a:t>
            </a:r>
            <a:br>
              <a:rPr lang="en-US" altLang="ja-JP" dirty="0"/>
            </a:br>
            <a:r>
              <a:rPr lang="en-US" altLang="ja-JP" dirty="0"/>
              <a:t>The ITA installer will use the value of "ita_domain" in the answer file to create and install the self-certificate. </a:t>
            </a:r>
            <a:br>
              <a:rPr lang="en-US" altLang="ja-JP" dirty="0"/>
            </a:br>
            <a:r>
              <a:rPr lang="ja-JP" altLang="en-US" dirty="0"/>
              <a:t>（</a:t>
            </a:r>
            <a:r>
              <a:rPr lang="en-US" altLang="ja-JP" dirty="0"/>
              <a:t>※The "ita_domain" is used as the common name when creating the self-certificate. It is also the file name for the self-certificate and the private key. </a:t>
            </a:r>
            <a:r>
              <a:rPr lang="ja-JP" altLang="en-US" dirty="0"/>
              <a:t>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00034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3.10	 Construction (5/10)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US" altLang="ja-JP" dirty="0"/>
              <a:t>When installing, the server certificate and private key are placed in the (/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pki</a:t>
            </a:r>
            <a:r>
              <a:rPr lang="en-US" altLang="ja-JP" dirty="0"/>
              <a:t>/</a:t>
            </a:r>
            <a:r>
              <a:rPr lang="en-US" altLang="ja-JP" dirty="0" err="1"/>
              <a:t>tls</a:t>
            </a:r>
            <a:r>
              <a:rPr lang="en-US" altLang="ja-JP" dirty="0"/>
              <a:t>/certs). However, since they will be removed from that directory when uninstalled, please manage the original server certificate and private key files with care when using user-specified server certificates and private keys. </a:t>
            </a:r>
          </a:p>
          <a:p>
            <a:pPr lvl="1">
              <a:lnSpc>
                <a:spcPct val="110000"/>
              </a:lnSpc>
            </a:pPr>
            <a:endParaRPr lang="en-US" altLang="ja-JP" dirty="0">
              <a:latin typeface="+mn-ea"/>
            </a:endParaRPr>
          </a:p>
          <a:p>
            <a:pPr lvl="1">
              <a:lnSpc>
                <a:spcPct val="110000"/>
              </a:lnSpc>
            </a:pPr>
            <a:r>
              <a:rPr lang="en-US" altLang="ja-JP" dirty="0"/>
              <a:t>When uninstalling, if both "certificate_path" and "private_key_path" in the answer file (ita_answers.txt) are specified, the specified files will be deleted. If no file is specified, the name specified in "ita_domain" will be used to delete the used file. 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6739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  <a:p>
            <a:r>
              <a:rPr lang="ja-JP" altLang="en-US" sz="1400" dirty="0">
                <a:cs typeface="Segoe UI" panose="020B0502040204020203" pitchFamily="34" charset="0"/>
              </a:rPr>
              <a:t>　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1.1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</a:p>
          <a:p>
            <a:endParaRPr lang="en-US" altLang="ja-JP" sz="14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System Configuration</a:t>
            </a:r>
          </a:p>
          <a:p>
            <a:r>
              <a:rPr lang="ja-JP" altLang="en-US" sz="1400" dirty="0">
                <a:cs typeface="Segoe UI" panose="020B0502040204020203" pitchFamily="34" charset="0"/>
              </a:rPr>
              <a:t>　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2.1	</a:t>
            </a:r>
            <a:r>
              <a:rPr lang="en-US" altLang="zh-TW" sz="1400" dirty="0"/>
              <a:t>Associated execution function</a:t>
            </a:r>
            <a:endParaRPr lang="en-US" altLang="zh-TW" sz="1400" dirty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ja-JP" altLang="en-US" sz="1400" dirty="0">
                <a:cs typeface="Segoe UI" panose="020B0502040204020203" pitchFamily="34" charset="0"/>
              </a:rPr>
              <a:t>　 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2.2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System Requirements</a:t>
            </a:r>
          </a:p>
          <a:p>
            <a:endParaRPr lang="en-US" altLang="ja-JP" sz="14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IT Automation</a:t>
            </a:r>
            <a:r>
              <a:rPr lang="zh-TW" altLang="en-US" sz="1400" dirty="0">
                <a:cs typeface="Segoe UI" panose="020B0502040204020203" pitchFamily="34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Configuration Procedure</a:t>
            </a:r>
            <a:endParaRPr lang="en-US" altLang="ja-JP" sz="1400" dirty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ja-JP" altLang="en-US" sz="1400" dirty="0">
                <a:cs typeface="Segoe UI" panose="020B0502040204020203" pitchFamily="34" charset="0"/>
              </a:rPr>
              <a:t>   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3.1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Online Installation</a:t>
            </a:r>
          </a:p>
          <a:p>
            <a:r>
              <a:rPr lang="ja-JP" altLang="en-US" sz="1400" dirty="0">
                <a:cs typeface="Segoe UI" panose="020B0502040204020203" pitchFamily="34" charset="0"/>
              </a:rPr>
              <a:t>    </a:t>
            </a:r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3.2	Preparation (1/3)</a:t>
            </a:r>
            <a:endParaRPr lang="ja-JP" altLang="en-US" sz="1400" dirty="0"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3.3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Preparation (2/3)</a:t>
            </a:r>
            <a:b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3.4	Preparation (3/3)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3.5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IT Automation Construction flow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3.6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(1/10)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3.7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(2/10)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3.8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(3/10)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3.9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(4/10)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3.10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(5/10)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3.11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(6/10)</a:t>
            </a:r>
            <a:endParaRPr lang="ja-JP" altLang="en-US" sz="1400" dirty="0">
              <a:solidFill>
                <a:srgbClr val="000000"/>
              </a:solidFill>
              <a:cs typeface="Segoe UI" panose="020B0502040204020203" pitchFamily="34" charset="0"/>
            </a:endParaRPr>
          </a:p>
          <a:p>
            <a:r>
              <a:rPr lang="en-US" altLang="ja-JP" sz="1400" dirty="0">
                <a:ea typeface="Segoe UI" panose="020B0502040204020203" pitchFamily="34" charset="0"/>
                <a:cs typeface="Segoe UI" panose="020B0502040204020203" pitchFamily="34" charset="0"/>
              </a:rPr>
              <a:t>    3.12	</a:t>
            </a: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Construction (7/10)</a:t>
            </a:r>
          </a:p>
          <a:p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3.13	Construction (8/10)</a:t>
            </a:r>
            <a:b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3.14	Construction (9/10)</a:t>
            </a:r>
          </a:p>
          <a:p>
            <a:r>
              <a:rPr lang="en-US" altLang="ja-JP" sz="1400" dirty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   3.15	Construction (10/10)</a:t>
            </a:r>
          </a:p>
          <a:p>
            <a:endParaRPr lang="en-US" altLang="ja-JP" sz="1400" dirty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5637149" y="522116"/>
            <a:ext cx="3312460" cy="633588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>
                <a:latin typeface="+mn-ea"/>
              </a:rPr>
              <a:t>ITA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operation check</a:t>
            </a: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>
                <a:latin typeface="+mn-ea"/>
              </a:rPr>
              <a:t>Operation check</a:t>
            </a:r>
            <a:r>
              <a:rPr lang="zh-TW" altLang="en-US" sz="1400" dirty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(1/6) 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>
                <a:latin typeface="+mn-ea"/>
              </a:rPr>
              <a:t>Operation check</a:t>
            </a:r>
            <a:r>
              <a:rPr lang="zh-TW" altLang="en-US" sz="1400" dirty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(2/6) 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>
                <a:latin typeface="+mn-ea"/>
              </a:rPr>
              <a:t>Operation check</a:t>
            </a:r>
            <a:r>
              <a:rPr lang="zh-TW" altLang="en-US" sz="1400" dirty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(3/6) 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>
                <a:latin typeface="+mn-ea"/>
              </a:rPr>
              <a:t>Operation check</a:t>
            </a:r>
            <a:r>
              <a:rPr lang="zh-TW" altLang="en-US" sz="1400" dirty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(4/6) </a:t>
            </a:r>
            <a:endParaRPr lang="zh-TW" altLang="en-US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>
                <a:latin typeface="+mn-ea"/>
              </a:rPr>
              <a:t>Operation check</a:t>
            </a:r>
            <a:r>
              <a:rPr lang="zh-TW" altLang="en-US" sz="1400" dirty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(5/6) </a:t>
            </a:r>
          </a:p>
          <a:p>
            <a:r>
              <a:rPr lang="en-US" altLang="zh-TW" sz="1400" dirty="0">
                <a:latin typeface="+mn-ea"/>
              </a:rPr>
              <a:t>  </a:t>
            </a:r>
            <a:r>
              <a:rPr lang="ja-JP" altLang="en-US" sz="1400" dirty="0">
                <a:latin typeface="+mn-ea"/>
              </a:rPr>
              <a:t>  </a:t>
            </a:r>
            <a:r>
              <a:rPr lang="en-US" altLang="zh-TW" sz="1400" dirty="0">
                <a:latin typeface="+mn-ea"/>
              </a:rPr>
              <a:t>4.6</a:t>
            </a:r>
            <a:r>
              <a:rPr lang="zh-TW" altLang="en-US" sz="1400" dirty="0">
                <a:latin typeface="+mn-ea"/>
              </a:rPr>
              <a:t>　 </a:t>
            </a:r>
            <a:r>
              <a:rPr lang="en-US" altLang="zh-TW" sz="1400" dirty="0">
                <a:latin typeface="+mn-ea"/>
              </a:rPr>
              <a:t>Operation check</a:t>
            </a:r>
            <a:r>
              <a:rPr lang="zh-TW" altLang="en-US" sz="1400" dirty="0">
                <a:latin typeface="+mn-ea"/>
              </a:rPr>
              <a:t> </a:t>
            </a:r>
            <a:r>
              <a:rPr lang="en-US" altLang="zh-TW" sz="1400" dirty="0">
                <a:latin typeface="+mn-ea"/>
              </a:rPr>
              <a:t>(6/6) </a:t>
            </a:r>
          </a:p>
          <a:p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５．</a:t>
            </a:r>
            <a:r>
              <a:rPr lang="en-US" altLang="ja-JP" sz="1400" dirty="0">
                <a:latin typeface="+mn-ea"/>
              </a:rPr>
              <a:t>Reference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5.1</a:t>
            </a:r>
            <a:r>
              <a:rPr lang="ja-JP" altLang="en-US" sz="1400" dirty="0">
                <a:latin typeface="+mn-ea"/>
              </a:rPr>
              <a:t>    </a:t>
            </a:r>
            <a:r>
              <a:rPr lang="en-US" altLang="ja-JP" sz="1400" dirty="0">
                <a:latin typeface="+mn-ea"/>
              </a:rPr>
              <a:t>Reference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(1/2) 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5.2</a:t>
            </a:r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Reference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(2/2) </a:t>
            </a:r>
          </a:p>
        </p:txBody>
      </p:sp>
    </p:spTree>
    <p:extLst>
      <p:ext uri="{BB962C8B-B14F-4D97-AF65-F5344CB8AC3E}">
        <p14:creationId xmlns:p14="http://schemas.microsoft.com/office/powerpoint/2010/main" val="3544537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3.11	Construction (6/10)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Sample of the answer file (ita_answers.txt)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answer file </a:t>
            </a:r>
            <a:r>
              <a:rPr lang="en-US" altLang="ja-JP" dirty="0">
                <a:solidFill>
                  <a:srgbClr val="000000"/>
                </a:solidFill>
                <a:latin typeface="+mj-lt"/>
                <a:ea typeface="Segoe UI" panose="020B0502040204020203" pitchFamily="34" charset="0"/>
              </a:rPr>
              <a:t>(ita</a:t>
            </a: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_answers</a:t>
            </a:r>
            <a:r>
              <a:rPr lang="en-US" altLang="ja-JP" dirty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.txt):</a:t>
            </a:r>
            <a:endParaRPr lang="en-US" altLang="ja-JP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 algn="ctr">
              <a:buNone/>
            </a:pP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Answer file (ita_answers.txt) sample (1/2)</a:t>
            </a:r>
          </a:p>
          <a:p>
            <a:pPr lvl="1"/>
            <a:endParaRPr lang="en-US" altLang="ja-JP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3665166"/>
            <a:ext cx="2015700" cy="1348054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sz="12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Items in the answer file (ita_answer.txt) does not support full-width characters.</a:t>
            </a: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3411654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" name="正方形/長方形 11"/>
          <p:cNvSpPr/>
          <p:nvPr/>
        </p:nvSpPr>
        <p:spPr>
          <a:xfrm>
            <a:off x="2374907" y="1874504"/>
            <a:ext cx="4320000" cy="4573785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install mode.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("Install_Online","Install_Offline","Gather_Library","Install_ITA",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Versionup_All","Versionup_ITA","Uninstall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*This installer operates according to the inputted values below.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be installed after the necessary libraries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has been installed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start installing using the package created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in Gather Library.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Gather_Library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Gathers the necessary libraries via internet and creates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the package necessary to execute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(Execute this before executing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after installing the necessary libraries for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the desired ITA version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Updates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Uninstall: ITA Uninstalls ITA.(Libraries will not be uninstalled)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("CentOS7","CentOS8","RHEL7","RHEL8")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linux_os:RHEL8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 If registering a subscription is needed in order to acquire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the RHEL7 and RHEL8 libraries, please do so in advance.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linux_os:CentOS7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Install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provided by distro or not.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yes : Install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provided by distro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no  : Install Official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(https://mariadb.org/)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Note: If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is "CentOS7" or "RHEL7", ignore this flag and install distro's one.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distro_mariadb:yes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751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3.12</a:t>
            </a:r>
            <a:r>
              <a:rPr lang="ja-JP" altLang="en-US" dirty="0"/>
              <a:t>　</a:t>
            </a:r>
            <a:r>
              <a:rPr lang="en-US" altLang="ja-JP" dirty="0"/>
              <a:t>Construction</a:t>
            </a:r>
            <a:r>
              <a:rPr lang="ja-JP" altLang="en-US" dirty="0"/>
              <a:t>（</a:t>
            </a:r>
            <a:r>
              <a:rPr lang="en-US" altLang="ja-JP" dirty="0"/>
              <a:t>7/10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>
            <a:normAutofit/>
          </a:bodyPr>
          <a:lstStyle/>
          <a:p>
            <a:pPr lvl="1"/>
            <a:r>
              <a:rPr lang="en-US" altLang="ja-JP" dirty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answer file </a:t>
            </a:r>
            <a:r>
              <a:rPr lang="en-US" altLang="ja-JP" dirty="0">
                <a:solidFill>
                  <a:srgbClr val="000000"/>
                </a:solidFill>
                <a:latin typeface="+mj-lt"/>
                <a:ea typeface="Segoe UI" panose="020B0502040204020203" pitchFamily="34" charset="0"/>
              </a:rPr>
              <a:t>(ita</a:t>
            </a: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_answers</a:t>
            </a:r>
            <a:r>
              <a:rPr lang="en-US" altLang="ja-JP" dirty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.txt):</a:t>
            </a:r>
            <a:br>
              <a:rPr lang="en-US" altLang="ja-JP" dirty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                           </a:t>
            </a:r>
            <a:r>
              <a:rPr lang="ja-JP" altLang="en-US" dirty="0">
                <a:latin typeface="+mj-lt"/>
              </a:rPr>
              <a:t>・</a:t>
            </a: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Answer file (ita_answers.txt) sample (2/2)</a:t>
            </a:r>
          </a:p>
          <a:p>
            <a:pPr marL="180000" lvl="1" indent="0">
              <a:buNone/>
            </a:pPr>
            <a:endParaRPr lang="en-US" altLang="ja-JP" dirty="0">
              <a:latin typeface="+mj-lt"/>
            </a:endParaRPr>
          </a:p>
          <a:p>
            <a:endParaRPr lang="en-US" altLang="ja-JP" dirty="0">
              <a:latin typeface="+mj-lt"/>
            </a:endParaRPr>
          </a:p>
          <a:p>
            <a:pPr lvl="1"/>
            <a:endParaRPr lang="en-US" altLang="ja-JP" dirty="0">
              <a:latin typeface="+mj-lt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378729" y="1484730"/>
            <a:ext cx="4320000" cy="504070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MariaDB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terraform_driver:no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cicd_for_iac:no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terraformcli_driver:yes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domain name.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ita_domain:exastro-it-automation.local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when using user-specified certificates and private keys.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If no file path is entered for both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and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the ITA installer creates and installs a self-certificate and private key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using the values entered in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".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certificate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/exastro-it-automation.crt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private key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-it-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automation.key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1772770"/>
            <a:ext cx="2123080" cy="208829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　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Define the 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MariaDB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 Database name, Username and Password in the Answer file.</a:t>
            </a:r>
          </a:p>
          <a:p>
            <a:pPr algn="ctr"/>
            <a:endParaRPr lang="en-US" altLang="ja-JP" sz="12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050" b="1" dirty="0">
                <a:solidFill>
                  <a:srgbClr val="FF0000"/>
                </a:solidFill>
                <a:latin typeface="+mn-ea"/>
              </a:rPr>
              <a:t>*</a:t>
            </a:r>
            <a:r>
              <a:rPr lang="en-US" altLang="ja-JP" sz="1050" b="1" dirty="0">
                <a:solidFill>
                  <a:srgbClr val="FF0000"/>
                </a:solidFill>
                <a:latin typeface="+mn-ea"/>
              </a:rPr>
              <a:t>The password can only use half-with English letters/number and symbols</a:t>
            </a:r>
            <a:endParaRPr lang="en-US" altLang="ja-JP" sz="1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456814" y="148473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1772770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7" name="グループ化 6"/>
          <p:cNvGrpSpPr/>
          <p:nvPr/>
        </p:nvGrpSpPr>
        <p:grpSpPr>
          <a:xfrm>
            <a:off x="6765354" y="1519258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3" name="正方形/長方形 12"/>
          <p:cNvSpPr/>
          <p:nvPr/>
        </p:nvSpPr>
        <p:spPr>
          <a:xfrm>
            <a:off x="2378729" y="4869432"/>
            <a:ext cx="3987446" cy="172800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4" name="直線コネクタ 13"/>
          <p:cNvCxnSpPr/>
          <p:nvPr/>
        </p:nvCxnSpPr>
        <p:spPr bwMode="auto">
          <a:xfrm>
            <a:off x="6374729" y="4941210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角丸四角形 14"/>
          <p:cNvSpPr/>
          <p:nvPr/>
        </p:nvSpPr>
        <p:spPr bwMode="auto">
          <a:xfrm>
            <a:off x="7020920" y="4755810"/>
            <a:ext cx="2015700" cy="140980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　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Enter only if you are using both user-specified 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ssl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 certificate and private key.</a:t>
            </a:r>
          </a:p>
          <a:p>
            <a:pPr algn="ctr"/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It is not possible to use only one of them.</a:t>
            </a:r>
          </a:p>
          <a:p>
            <a:pPr algn="ctr"/>
            <a:endParaRPr lang="en-US" altLang="ja-JP" sz="1200" b="1" dirty="0">
              <a:solidFill>
                <a:srgbClr val="FF0000"/>
              </a:solidFill>
              <a:latin typeface="+mn-ea"/>
            </a:endParaRPr>
          </a:p>
          <a:p>
            <a:pPr algn="ctr"/>
            <a:endParaRPr kumimoji="1" lang="en-US" altLang="ja-JP" sz="10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6765354" y="4502298"/>
            <a:ext cx="565503" cy="549789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0220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3.13	Construction (8/10)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dirty="0"/>
              <a:t>Executing the </a:t>
            </a:r>
            <a:r>
              <a:rPr lang="en-US" altLang="ja-JP" dirty="0">
                <a:solidFill>
                  <a:srgbClr val="000000"/>
                </a:solidFill>
              </a:rPr>
              <a:t>configuration tool (for online installation)</a:t>
            </a:r>
            <a:endParaRPr lang="en-US" altLang="ja-JP" dirty="0"/>
          </a:p>
          <a:p>
            <a:pPr lvl="1"/>
            <a:r>
              <a:rPr lang="en-US" altLang="ja-JP" dirty="0"/>
              <a:t>Execute the </a:t>
            </a:r>
            <a:r>
              <a:rPr lang="en-US" altLang="ja-JP" dirty="0">
                <a:solidFill>
                  <a:srgbClr val="000000"/>
                </a:solidFill>
              </a:rPr>
              <a:t>configuration tool with </a:t>
            </a:r>
            <a:r>
              <a:rPr lang="en-US" altLang="ja-JP" dirty="0"/>
              <a:t>the following command:</a:t>
            </a:r>
          </a:p>
          <a:p>
            <a:pPr marL="360000" lvl="2" indent="0">
              <a:buNone/>
            </a:pPr>
            <a:endParaRPr lang="en-US" altLang="ja-JP" sz="1600" dirty="0"/>
          </a:p>
          <a:p>
            <a:pPr marL="360000" lvl="2" indent="0">
              <a:buNone/>
            </a:pPr>
            <a:r>
              <a:rPr lang="en-US" altLang="ja-JP" sz="1600" dirty="0"/>
              <a:t># </a:t>
            </a:r>
            <a:r>
              <a:rPr lang="en-US" altLang="ja-JP" sz="1600" dirty="0" err="1"/>
              <a:t>sh</a:t>
            </a:r>
            <a:r>
              <a:rPr lang="en-US" altLang="ja-JP" sz="1600" dirty="0"/>
              <a:t> </a:t>
            </a:r>
            <a:r>
              <a:rPr lang="en-US" altLang="ja-JP" sz="1600" kern="100" dirty="0"/>
              <a:t>ita_builder_installer.sh</a:t>
            </a:r>
            <a:br>
              <a:rPr lang="en-US" altLang="ja-JP" dirty="0"/>
            </a:br>
            <a:endParaRPr lang="en-US" altLang="ja-JP" dirty="0"/>
          </a:p>
          <a:p>
            <a:pPr marL="360000" lvl="2" indent="0">
              <a:buNone/>
            </a:pPr>
            <a:endParaRPr lang="en-US" altLang="ja-JP" dirty="0"/>
          </a:p>
          <a:p>
            <a:r>
              <a:rPr lang="en-US" altLang="ja-JP" dirty="0"/>
              <a:t>Check process</a:t>
            </a:r>
            <a:endParaRPr lang="ja-JP" altLang="en-US" dirty="0"/>
          </a:p>
          <a:p>
            <a:pPr lvl="1"/>
            <a:r>
              <a:rPr lang="en-US" altLang="ja-JP" dirty="0"/>
              <a:t>The content of process executed by construction tool is output to </a:t>
            </a:r>
            <a:r>
              <a:rPr lang="en-US" altLang="ja-JP" kern="100" dirty="0"/>
              <a:t>ita</a:t>
            </a:r>
            <a:r>
              <a:rPr lang="en-US" altLang="ja-JP" dirty="0"/>
              <a:t>_builder.log and ita_installer.log</a:t>
            </a:r>
          </a:p>
          <a:p>
            <a:pPr lvl="1"/>
            <a:r>
              <a:rPr lang="en-US" altLang="ja-JP" dirty="0"/>
              <a:t>Log storage path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en-US" altLang="ja-JP" sz="1400" kern="100" dirty="0"/>
              <a:t>Installation file extract path</a:t>
            </a:r>
            <a:r>
              <a:rPr lang="en-US" altLang="ja-JP" sz="1400" dirty="0"/>
              <a:t>)/</a:t>
            </a:r>
            <a:r>
              <a:rPr lang="en-US" altLang="ja-JP" sz="1400" kern="100" dirty="0" err="1"/>
              <a:t>ita</a:t>
            </a:r>
            <a:r>
              <a:rPr lang="en-US" altLang="ja-JP" sz="1400" dirty="0" err="1"/>
              <a:t>_install_package</a:t>
            </a:r>
            <a:r>
              <a:rPr lang="en-US" altLang="ja-JP" sz="1400" dirty="0"/>
              <a:t>/</a:t>
            </a:r>
            <a:r>
              <a:rPr lang="en-US" altLang="ja-JP" sz="1400" dirty="0" err="1"/>
              <a:t>install_scripts</a:t>
            </a:r>
            <a:r>
              <a:rPr lang="en-US" altLang="ja-JP" sz="1400" dirty="0"/>
              <a:t>/log/</a:t>
            </a:r>
            <a:br>
              <a:rPr lang="en-US" altLang="ja-JP" dirty="0"/>
            </a:br>
            <a:endParaRPr lang="en-US" altLang="ja-JP" dirty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en-US" altLang="ja-JP" sz="2000" dirty="0"/>
              <a:t>Exit status</a:t>
            </a:r>
          </a:p>
          <a:p>
            <a:pPr lvl="1"/>
            <a:r>
              <a:rPr lang="en-US" altLang="ja-JP" dirty="0"/>
              <a:t>The ITA installer returns one of the exit statuses listed below depending on the shell process exit status.</a:t>
            </a:r>
          </a:p>
          <a:p>
            <a:pPr marL="360000" lvl="2" indent="0">
              <a:buNone/>
            </a:pPr>
            <a:r>
              <a:rPr lang="en-US" altLang="ja-JP" dirty="0"/>
              <a:t>Normal exit</a:t>
            </a:r>
            <a:r>
              <a:rPr lang="ja-JP" altLang="en-US" dirty="0"/>
              <a:t>：</a:t>
            </a:r>
            <a:r>
              <a:rPr lang="en-US" altLang="ja-JP" dirty="0"/>
              <a:t>0</a:t>
            </a:r>
          </a:p>
          <a:p>
            <a:pPr marL="360000" lvl="2" indent="0">
              <a:buNone/>
            </a:pPr>
            <a:r>
              <a:rPr lang="en-US" altLang="ja-JP" dirty="0"/>
              <a:t>Abnormal exit</a:t>
            </a:r>
            <a:r>
              <a:rPr lang="ja-JP" altLang="en-US" dirty="0"/>
              <a:t>：</a:t>
            </a:r>
            <a:r>
              <a:rPr lang="en-US" altLang="ja-JP" dirty="0"/>
              <a:t>1</a:t>
            </a:r>
          </a:p>
          <a:p>
            <a:pPr marL="180000" lvl="1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35844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3.14	Construction (9/10)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64630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+mj-lt"/>
              </a:rPr>
              <a:t>List of libraries installed during construction.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The following table lists the libraries installed through the execution of the </a:t>
            </a:r>
            <a:r>
              <a:rPr lang="en-US" altLang="ja-JP" dirty="0">
                <a:solidFill>
                  <a:srgbClr val="00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configuration tool:</a:t>
            </a:r>
            <a:endParaRPr lang="en-US" altLang="ja-JP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61230"/>
              </p:ext>
            </p:extLst>
          </p:nvPr>
        </p:nvGraphicFramePr>
        <p:xfrm>
          <a:off x="755470" y="1628750"/>
          <a:ext cx="6696930" cy="45186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8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4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type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name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0" i="0" u="none" kern="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tool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yum-</a:t>
                      </a:r>
                      <a:r>
                        <a:rPr lang="en-US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utils</a:t>
                      </a:r>
                      <a:r>
                        <a:rPr lang="en-US" altLang="ja-JP" sz="1050" kern="100" dirty="0">
                          <a:effectLst/>
                          <a:latin typeface="+mj-lt"/>
                        </a:rPr>
                        <a:t>(*1),</a:t>
                      </a:r>
                      <a:r>
                        <a:rPr lang="en-US" altLang="ja-JP" sz="1050" kern="100" baseline="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createrepo</a:t>
                      </a: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(*1)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common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zip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telnet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mailx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unzip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>
                          <a:effectLst/>
                          <a:latin typeface="+mj-lt"/>
                          <a:cs typeface="Segoe UI" panose="020B0502040204020203" pitchFamily="34" charset="0"/>
                        </a:rPr>
                        <a:t>sudo</a:t>
                      </a:r>
                      <a:r>
                        <a:rPr lang="en-US" altLang="ja-JP" sz="1050" kern="100" baseline="0" dirty="0">
                          <a:effectLst/>
                          <a:latin typeface="+mj-lt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baseline="0" dirty="0">
                          <a:effectLst/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>
                          <a:effectLst/>
                          <a:latin typeface="+mj-lt"/>
                          <a:cs typeface="Segoe UI" panose="020B0502040204020203" pitchFamily="34" charset="0"/>
                        </a:rPr>
                        <a:t>crontabs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2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MariaDB, MariaDB-server, 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mod_ssl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</a:rPr>
                        <a:t>(*2)</a:t>
                      </a:r>
                      <a:r>
                        <a:rPr lang="en-US" altLang="ja-JP" sz="1050" kern="100" baseline="0" dirty="0">
                          <a:effectLst/>
                        </a:rPr>
                        <a:t> 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php-bcmath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-cli,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php-ldap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php-mbstring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php-mcrypt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php-mysqlnd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-pear,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-zip,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-process,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php-snmp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-xml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php-json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php-gd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Python3,</a:t>
                      </a:r>
                      <a:r>
                        <a:rPr lang="ja-JP" altLang="en-US" sz="1050" kern="1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php-devel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libyaml-devel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make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 </a:t>
                      </a:r>
                      <a:r>
                        <a:rPr lang="en-US" altLang="ja-JP" sz="1050" dirty="0"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plug-in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219835" algn="ctr"/>
                        </a:tabLst>
                        <a:defRPr/>
                      </a:pPr>
                      <a:r>
                        <a:rPr lang="en-US" altLang="ja-JP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</a:t>
                      </a:r>
                      <a:r>
                        <a:rPr lang="en-US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hp-yaml</a:t>
                      </a: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HTML_AJAX-beta, </a:t>
                      </a:r>
                      <a:b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1050" kern="100" dirty="0" err="1">
                          <a:effectLst/>
                          <a:latin typeface="+mj-lt"/>
                        </a:rPr>
                        <a:t>PhpSpreadsheet</a:t>
                      </a:r>
                      <a:r>
                        <a:rPr lang="en-US" altLang="ja-JP" sz="1050" kern="100" dirty="0">
                          <a:effectLst/>
                          <a:latin typeface="+mj-lt"/>
                        </a:rPr>
                        <a:t>(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v1.18.0)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627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ansible_driver</a:t>
                      </a: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sshpass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+mj-lt"/>
                          <a:cs typeface="Segoe UI" panose="020B0502040204020203" pitchFamily="34" charset="0"/>
                        </a:rPr>
                        <a:t>pexpect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>
                          <a:effectLst/>
                          <a:latin typeface="+mj-lt"/>
                          <a:cs typeface="Segoe UI" panose="020B0502040204020203" pitchFamily="34" charset="0"/>
                        </a:rPr>
                        <a:t>pywinrm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>
                          <a:effectLst/>
                          <a:latin typeface="+mj-lt"/>
                          <a:cs typeface="Segoe UI" panose="020B0502040204020203" pitchFamily="34" charset="0"/>
                        </a:rPr>
                        <a:t>boto3, </a:t>
                      </a:r>
                      <a:r>
                        <a:rPr lang="en-US" altLang="ja-JP" sz="1050" dirty="0" err="1">
                          <a:latin typeface="+mj-lt"/>
                          <a:cs typeface="Segoe UI" panose="020B0502040204020203" pitchFamily="34" charset="0"/>
                        </a:rPr>
                        <a:t>nmap-ncat</a:t>
                      </a:r>
                      <a:r>
                        <a:rPr lang="en-US" altLang="ja-JP" sz="1050" dirty="0">
                          <a:latin typeface="+mj-lt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dirty="0"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dirty="0" err="1">
                          <a:latin typeface="+mj-lt"/>
                          <a:cs typeface="Segoe UI" panose="020B0502040204020203" pitchFamily="34" charset="0"/>
                        </a:rPr>
                        <a:t>paramiko</a:t>
                      </a:r>
                      <a:r>
                        <a:rPr lang="en-US" altLang="ja-JP" sz="1050" dirty="0">
                          <a:latin typeface="+mj-lt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baseline="0" dirty="0">
                          <a:latin typeface="+mj-lt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baseline="0" dirty="0" err="1">
                          <a:latin typeface="+mj-lt"/>
                          <a:cs typeface="Segoe UI" panose="020B0502040204020203" pitchFamily="34" charset="0"/>
                        </a:rPr>
                        <a:t>boto</a:t>
                      </a:r>
                      <a:endParaRPr lang="ja-JP" alt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12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git</a:t>
                      </a:r>
                      <a:endParaRPr kumimoji="1" lang="ja-JP" altLang="ja-JP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756578"/>
                  </a:ext>
                </a:extLst>
              </a:tr>
              <a:tr h="2663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</a:rPr>
                        <a:t>cicd_for_iac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+mj-lt"/>
                        </a:rPr>
                        <a:t>git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587873"/>
                  </a:ext>
                </a:extLst>
              </a:tr>
              <a:tr h="2663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terraform_driver</a:t>
                      </a:r>
                      <a:endParaRPr lang="ja-JP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 err="1">
                          <a:effectLst/>
                        </a:rPr>
                        <a:t>Hcl</a:t>
                      </a:r>
                      <a:r>
                        <a:rPr lang="ja-JP" altLang="en-US" sz="1050" kern="100" baseline="0" dirty="0">
                          <a:effectLst/>
                        </a:rPr>
                        <a:t> </a:t>
                      </a:r>
                      <a:r>
                        <a:rPr lang="en-US" altLang="ja-JP" sz="1050" kern="100" baseline="0" dirty="0" err="1">
                          <a:effectLst/>
                        </a:rPr>
                        <a:t>analasys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python-hcl2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392371"/>
                  </a:ext>
                </a:extLst>
              </a:tr>
              <a:tr h="26631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kern="1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terraformcli_driver</a:t>
                      </a:r>
                      <a:endParaRPr kumimoji="1" lang="ja-JP" altLang="ja-JP" sz="10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727949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683460" y="6165380"/>
            <a:ext cx="792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/>
              <a:t>(*1) only RHEL7,CentOS7</a:t>
            </a:r>
          </a:p>
          <a:p>
            <a:pPr algn="just">
              <a:spcAft>
                <a:spcPts val="0"/>
              </a:spcAft>
            </a:pPr>
            <a:r>
              <a:rPr lang="en-US" altLang="ja-JP" sz="1000" kern="100" dirty="0"/>
              <a:t>(*2)If ITA is running on v.1.9.1 or earlier, PHP7.2 is used. If running on v1.10.0 or later, PHP7.4 is used</a:t>
            </a:r>
          </a:p>
        </p:txBody>
      </p:sp>
    </p:spTree>
    <p:extLst>
      <p:ext uri="{BB962C8B-B14F-4D97-AF65-F5344CB8AC3E}">
        <p14:creationId xmlns:p14="http://schemas.microsoft.com/office/powerpoint/2010/main" val="4097754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3.15</a:t>
            </a:r>
            <a:r>
              <a:rPr lang="ja-JP" altLang="en-US" dirty="0"/>
              <a:t>　</a:t>
            </a:r>
            <a:r>
              <a:rPr lang="en-US" altLang="ja-JP" dirty="0"/>
              <a:t>Construction</a:t>
            </a:r>
            <a:r>
              <a:rPr lang="ja-JP" altLang="en-US" dirty="0"/>
              <a:t>（</a:t>
            </a:r>
            <a:r>
              <a:rPr lang="en-US" altLang="ja-JP" dirty="0"/>
              <a:t>10/10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sz="2200" dirty="0">
                <a:latin typeface="+mn-ea"/>
              </a:rPr>
              <a:t>Time zones</a:t>
            </a:r>
          </a:p>
          <a:p>
            <a:pPr marL="180000" lvl="1" indent="0">
              <a:buNone/>
            </a:pPr>
            <a:r>
              <a:rPr lang="en-US" altLang="ja-JP" sz="1700" dirty="0">
                <a:latin typeface="+mn-ea"/>
              </a:rPr>
              <a:t>Note that the PHP time zone is set to “Asia/Tokyo” by default.</a:t>
            </a:r>
          </a:p>
          <a:p>
            <a:pPr marL="180000" lvl="1" indent="0">
              <a:buNone/>
            </a:pPr>
            <a:r>
              <a:rPr lang="en-US" altLang="ja-JP" dirty="0"/>
              <a:t>As system errors might occur when the PHP and Server time zones are not unified, we recommend setting the server time zone to “Asia/Tokyo” or modifying the time zone in the php.ini file (</a:t>
            </a:r>
            <a:r>
              <a:rPr lang="en-US" altLang="ja-JP" dirty="0">
                <a:latin typeface="+mn-ea"/>
              </a:rPr>
              <a:t>/</a:t>
            </a:r>
            <a:r>
              <a:rPr lang="en-US" altLang="ja-JP" dirty="0" err="1">
                <a:latin typeface="+mn-ea"/>
              </a:rPr>
              <a:t>etc</a:t>
            </a:r>
            <a:r>
              <a:rPr lang="en-US" altLang="ja-JP" dirty="0">
                <a:latin typeface="+mn-ea"/>
              </a:rPr>
              <a:t>/php.ini)</a:t>
            </a:r>
            <a:br>
              <a:rPr lang="en-US" altLang="ja-JP" dirty="0"/>
            </a:br>
            <a:endParaRPr lang="en-US" altLang="ja-JP" dirty="0">
              <a:latin typeface="+mn-ea"/>
            </a:endParaRPr>
          </a:p>
          <a:p>
            <a:pPr marL="180000" lvl="1" indent="0">
              <a:buNone/>
            </a:pPr>
            <a:r>
              <a:rPr lang="en-US" altLang="ja-JP" dirty="0">
                <a:latin typeface="+mn-ea"/>
              </a:rPr>
              <a:t>Change the following line:</a:t>
            </a:r>
          </a:p>
          <a:p>
            <a:pPr marL="180000" lvl="1" indent="0">
              <a:buNone/>
            </a:pPr>
            <a:r>
              <a:rPr lang="en-US" altLang="ja-JP" dirty="0" err="1">
                <a:latin typeface="+mn-ea"/>
              </a:rPr>
              <a:t>date.timezone</a:t>
            </a:r>
            <a:r>
              <a:rPr lang="en-US" altLang="ja-JP" dirty="0">
                <a:latin typeface="+mn-ea"/>
              </a:rPr>
              <a:t> = "Asia/Tokyo“</a:t>
            </a:r>
          </a:p>
          <a:p>
            <a:pPr marL="180000" lvl="1" indent="0">
              <a:buNone/>
            </a:pPr>
            <a:endParaRPr lang="en-US" altLang="ja-JP" dirty="0">
              <a:latin typeface="+mn-ea"/>
            </a:endParaRPr>
          </a:p>
          <a:p>
            <a:pPr marL="180000" lvl="1" indent="0">
              <a:buNone/>
            </a:pPr>
            <a:r>
              <a:rPr lang="en-US" altLang="ja-JP" dirty="0">
                <a:latin typeface="+mn-ea"/>
              </a:rPr>
              <a:t>and run the following command to restart Apache.</a:t>
            </a:r>
          </a:p>
          <a:p>
            <a:pPr marL="180000" lvl="1" indent="0">
              <a:buNone/>
            </a:pPr>
            <a:endParaRPr lang="en-US" altLang="ja-JP" dirty="0">
              <a:latin typeface="+mn-ea"/>
            </a:endParaRPr>
          </a:p>
          <a:p>
            <a:pPr marL="180000" lvl="1" indent="0">
              <a:buNone/>
            </a:pPr>
            <a:r>
              <a:rPr lang="en-US" altLang="ja-JP" dirty="0" err="1">
                <a:latin typeface="+mn-ea"/>
              </a:rPr>
              <a:t>Systemctl</a:t>
            </a:r>
            <a:r>
              <a:rPr lang="en-US" altLang="ja-JP" dirty="0">
                <a:latin typeface="+mn-ea"/>
              </a:rPr>
              <a:t> restart </a:t>
            </a:r>
            <a:r>
              <a:rPr lang="en-US" altLang="ja-JP" dirty="0" err="1">
                <a:latin typeface="+mn-ea"/>
              </a:rPr>
              <a:t>httpd</a:t>
            </a:r>
            <a:br>
              <a:rPr lang="en-US" altLang="ja-JP" dirty="0"/>
            </a:b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12990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4.</a:t>
            </a:r>
            <a:r>
              <a:rPr lang="ja-JP" altLang="en-US" dirty="0"/>
              <a:t>　</a:t>
            </a:r>
            <a:r>
              <a:rPr lang="en-US" altLang="ja-JP" dirty="0"/>
              <a:t>IT Automation 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4942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Checking the main menu</a:t>
            </a:r>
            <a:endParaRPr lang="ja-JP" altLang="en-US" dirty="0">
              <a:latin typeface="+mj-lt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After completing the installation, take the following steps with a Windows PC client to access the main menu of IT Automation and to check that the IT Automation and all the drivers are shown properly.</a:t>
            </a:r>
            <a:endParaRPr lang="ja-JP" altLang="en-US" dirty="0">
              <a:latin typeface="+mj-lt"/>
              <a:cs typeface="Segoe UI" panose="020B0502040204020203" pitchFamily="34" charset="0"/>
            </a:endParaRPr>
          </a:p>
          <a:p>
            <a:pPr lvl="0"/>
            <a:endParaRPr lang="en-US" altLang="ja-JP" dirty="0">
              <a:latin typeface="+mj-lt"/>
            </a:endParaRPr>
          </a:p>
          <a:p>
            <a:pPr lvl="0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Accessing the login screen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 the login screen with the following URL: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URL: </a:t>
            </a:r>
            <a:r>
              <a:rPr lang="en-US" altLang="ja-JP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http://(server IP address)</a:t>
            </a:r>
            <a:br>
              <a:rPr lang="en-US" altLang="ja-JP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>
              <a:solidFill>
                <a:srgbClr val="FF0000"/>
              </a:solidFill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  <a:latin typeface="+mj-lt"/>
              </a:rPr>
              <a:t>※ After installation, access from both HTTP and HTTPS are possible.</a:t>
            </a: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  <a:latin typeface="+mj-lt"/>
              </a:rPr>
              <a:t>    Since HTTP is insecure, accessing from HTTPS is recommended.</a:t>
            </a: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  <a:latin typeface="+mj-lt"/>
              </a:rPr>
              <a:t>    For the method to access from HTTPS, please refer to operation check (4/4).</a:t>
            </a:r>
          </a:p>
          <a:p>
            <a:pPr marL="180000" lvl="1" indent="0">
              <a:buNone/>
            </a:pPr>
            <a:endParaRPr lang="en-US" altLang="ja-JP" dirty="0">
              <a:latin typeface="+mj-lt"/>
            </a:endParaRPr>
          </a:p>
          <a:p>
            <a:pPr lvl="0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Logging in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When the IT Automation login screen is displayed, enter the given login ID and initial password and then click the </a:t>
            </a:r>
            <a:r>
              <a:rPr lang="en-US" altLang="ja-JP" b="1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Login</a:t>
            </a: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button.</a:t>
            </a:r>
            <a:endParaRPr lang="ja-JP" altLang="ja-JP" dirty="0">
              <a:latin typeface="+mj-lt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ja-JP" altLang="ja-JP" dirty="0">
                <a:latin typeface="+mj-lt"/>
              </a:rPr>
              <a:t>　　・</a:t>
            </a:r>
            <a:r>
              <a:rPr lang="en-US" altLang="ja-JP" dirty="0">
                <a:latin typeface="+mj-lt"/>
              </a:rPr>
              <a:t>Login ID</a:t>
            </a:r>
            <a:r>
              <a:rPr lang="ja-JP" altLang="ja-JP" dirty="0">
                <a:latin typeface="+mj-lt"/>
              </a:rPr>
              <a:t>　　</a:t>
            </a:r>
            <a:r>
              <a:rPr lang="en-US" altLang="ja-JP" dirty="0">
                <a:latin typeface="+mj-lt"/>
              </a:rPr>
              <a:t>      </a:t>
            </a:r>
            <a:r>
              <a:rPr lang="ja-JP" altLang="ja-JP" dirty="0">
                <a:latin typeface="+mj-lt"/>
              </a:rPr>
              <a:t>：</a:t>
            </a:r>
            <a:r>
              <a:rPr lang="ja-JP" altLang="en-US" dirty="0">
                <a:latin typeface="+mj-lt"/>
              </a:rPr>
              <a:t> </a:t>
            </a:r>
            <a:r>
              <a:rPr lang="en-US" altLang="ja-JP" dirty="0">
                <a:latin typeface="+mj-lt"/>
              </a:rPr>
              <a:t>administrator</a:t>
            </a:r>
            <a:endParaRPr lang="ja-JP" altLang="ja-JP" dirty="0">
              <a:latin typeface="+mj-lt"/>
            </a:endParaRPr>
          </a:p>
          <a:p>
            <a:pPr marL="180000" lvl="1" indent="0">
              <a:buNone/>
            </a:pPr>
            <a:r>
              <a:rPr lang="ja-JP" altLang="ja-JP" dirty="0">
                <a:latin typeface="+mj-lt"/>
              </a:rPr>
              <a:t>　　・</a:t>
            </a:r>
            <a:r>
              <a:rPr lang="en-US" altLang="ja-JP" dirty="0">
                <a:latin typeface="+mj-lt"/>
              </a:rPr>
              <a:t>Initial password</a:t>
            </a:r>
            <a:r>
              <a:rPr lang="ja-JP" altLang="ja-JP" dirty="0">
                <a:latin typeface="+mj-lt"/>
              </a:rPr>
              <a:t> ： </a:t>
            </a:r>
            <a:r>
              <a:rPr lang="en-US" altLang="ja-JP" dirty="0">
                <a:latin typeface="+mj-lt"/>
              </a:rPr>
              <a:t>password</a:t>
            </a:r>
          </a:p>
          <a:p>
            <a:pPr marL="180000" lvl="1" indent="0">
              <a:buNone/>
            </a:pPr>
            <a:endParaRPr lang="ja-JP" altLang="ja-JP" dirty="0">
              <a:latin typeface="+mj-lt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If you have logged in for the first time after the installation, you will be prompted to change the password.</a:t>
            </a:r>
            <a:r>
              <a:rPr lang="en-US" altLang="ja-JP" dirty="0">
                <a:latin typeface="+mj-lt"/>
              </a:rPr>
              <a:t> </a:t>
            </a:r>
          </a:p>
          <a:p>
            <a:pPr lvl="1"/>
            <a:r>
              <a:rPr lang="en-US" altLang="ja-JP" dirty="0">
                <a:latin typeface="+mj-lt"/>
                <a:cs typeface="Segoe UI" panose="020B0502040204020203" pitchFamily="34" charset="0"/>
              </a:rPr>
              <a:t>Please c</a:t>
            </a: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hange the initial password.</a:t>
            </a:r>
            <a:endParaRPr lang="ja-JP" altLang="ja-JP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179513" y="115200"/>
            <a:ext cx="8784000" cy="468000"/>
          </a:xfrm>
        </p:spPr>
        <p:txBody>
          <a:bodyPr/>
          <a:lstStyle/>
          <a:p>
            <a:r>
              <a:rPr lang="en-US" altLang="ja-JP" dirty="0">
                <a:cs typeface="Segoe UI" panose="020B0502040204020203" pitchFamily="34" charset="0"/>
              </a:rPr>
              <a:t>4.1	Operation Check (1/4)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43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IT Automation</a:t>
            </a:r>
            <a:r>
              <a:rPr kumimoji="1" lang="en-US" altLang="ja-JP" dirty="0"/>
              <a:t> login screen</a:t>
            </a:r>
          </a:p>
          <a:p>
            <a:pPr lvl="1"/>
            <a:r>
              <a:rPr lang="en-US" altLang="ja-JP" dirty="0"/>
              <a:t>Having been successfully installed, IT Automation displays the following login screen: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17850" r="2378" b="3334"/>
          <a:stretch/>
        </p:blipFill>
        <p:spPr>
          <a:xfrm>
            <a:off x="1763610" y="1849265"/>
            <a:ext cx="5774830" cy="334530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4.2	Operation Check (2/4)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59" y="2767011"/>
            <a:ext cx="2291750" cy="86899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348937" y="2767012"/>
            <a:ext cx="8557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107380" y="3636005"/>
            <a:ext cx="1971726" cy="943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35370" y="3398809"/>
            <a:ext cx="1944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FF0000"/>
                </a:solidFill>
              </a:rPr>
              <a:t>Login ID: 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60" y="2976562"/>
            <a:ext cx="2291749" cy="1169157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 flipV="1">
            <a:off x="4352112" y="2976562"/>
            <a:ext cx="852565" cy="317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107380" y="4145719"/>
            <a:ext cx="1965477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35370" y="3899498"/>
            <a:ext cx="1875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solidFill>
                  <a:srgbClr val="FF0000"/>
                </a:solidFill>
              </a:rPr>
              <a:t>Initial password: password</a:t>
            </a:r>
          </a:p>
        </p:txBody>
      </p:sp>
    </p:spTree>
    <p:extLst>
      <p:ext uri="{BB962C8B-B14F-4D97-AF65-F5344CB8AC3E}">
        <p14:creationId xmlns:p14="http://schemas.microsoft.com/office/powerpoint/2010/main" val="3619975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4.3</a:t>
            </a:r>
            <a:r>
              <a:rPr lang="ja-JP" altLang="en-US" dirty="0"/>
              <a:t>　</a:t>
            </a:r>
            <a:r>
              <a:rPr lang="en-US" altLang="ja-JP" dirty="0"/>
              <a:t>Operation check</a:t>
            </a:r>
            <a:r>
              <a:rPr lang="ja-JP" altLang="en-US" dirty="0"/>
              <a:t>（</a:t>
            </a:r>
            <a:r>
              <a:rPr lang="en-US" altLang="ja-JP" dirty="0"/>
              <a:t>3/4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content by displaying the menus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logging in, check that the following menus are shown properly: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kumimoji="1" lang="en-US" altLang="ja-JP" dirty="0"/>
          </a:p>
          <a:p>
            <a:pPr marL="180000" lvl="1" indent="0">
              <a:buNone/>
            </a:pPr>
            <a:endParaRPr kumimoji="1" lang="en-US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63514"/>
              </p:ext>
            </p:extLst>
          </p:nvPr>
        </p:nvGraphicFramePr>
        <p:xfrm>
          <a:off x="1268001" y="3789051"/>
          <a:ext cx="6624920" cy="26641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1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765"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Management</a:t>
                      </a:r>
                      <a:r>
                        <a:rPr lang="en-US" altLang="ja-JP" sz="1050" kern="100" baseline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Console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Basic Console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Export/Import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021021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Symphony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409946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Conductor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557854"/>
                  </a:ext>
                </a:extLst>
              </a:tr>
              <a:tr h="181765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Create</a:t>
                      </a:r>
                      <a:r>
                        <a:rPr lang="en-US" altLang="ja-JP" sz="1050" kern="100" baseline="0" dirty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Compare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703631"/>
                  </a:ext>
                </a:extLst>
              </a:tr>
              <a:tr h="1817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HostGroup</a:t>
                      </a:r>
                      <a:r>
                        <a:rPr lang="ja-JP" altLang="en-US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management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898882"/>
                  </a:ext>
                </a:extLst>
              </a:tr>
              <a:tr h="181765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i="0" u="none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1" lang="en-US" altLang="ja-JP" sz="105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Common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Ansible-Pioneer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17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17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56064"/>
                  </a:ext>
                </a:extLst>
              </a:tr>
            </a:tbl>
          </a:graphicData>
        </a:graphic>
      </p:graphicFrame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01" y="1521984"/>
            <a:ext cx="6408890" cy="217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03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4.4</a:t>
            </a:r>
            <a:r>
              <a:rPr lang="ja-JP" altLang="en-US" dirty="0"/>
              <a:t>　</a:t>
            </a:r>
            <a:r>
              <a:rPr lang="en-US" altLang="ja-JP" dirty="0"/>
              <a:t>Operation check</a:t>
            </a:r>
            <a:r>
              <a:rPr lang="ja-JP" altLang="en-US" dirty="0"/>
              <a:t>（</a:t>
            </a:r>
            <a:r>
              <a:rPr lang="en-US" altLang="ja-JP" dirty="0"/>
              <a:t>4/4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>
                <a:latin typeface="+mj-lt"/>
              </a:rPr>
              <a:t>Prepare for access with HTTPS</a:t>
            </a:r>
          </a:p>
          <a:p>
            <a:pPr marL="180000" lvl="1" indent="0">
              <a:buNone/>
            </a:pPr>
            <a:endParaRPr lang="en-US" altLang="ja-JP" dirty="0">
              <a:latin typeface="+mj-lt"/>
            </a:endParaRPr>
          </a:p>
          <a:p>
            <a:pPr lvl="1"/>
            <a:r>
              <a:rPr lang="en-US" altLang="ja-JP" dirty="0">
                <a:latin typeface="+mj-lt"/>
              </a:rPr>
              <a:t>Register the host name set in the "</a:t>
            </a:r>
            <a:r>
              <a:rPr lang="en-US" altLang="ja-JP" dirty="0" err="1">
                <a:latin typeface="+mj-lt"/>
              </a:rPr>
              <a:t>ita_domain</a:t>
            </a:r>
            <a:r>
              <a:rPr lang="en-US" altLang="ja-JP" dirty="0">
                <a:latin typeface="+mj-lt"/>
              </a:rPr>
              <a:t>" field in the Answer file to the environment's DNS server or to the host of your device.</a:t>
            </a:r>
            <a:br>
              <a:rPr lang="en-US" altLang="ja-JP" dirty="0">
                <a:latin typeface="+mj-lt"/>
              </a:rPr>
            </a:br>
            <a:endParaRPr lang="en-US" altLang="ja-JP" dirty="0">
              <a:latin typeface="+mj-lt"/>
            </a:endParaRPr>
          </a:p>
          <a:p>
            <a:pPr lvl="1"/>
            <a:r>
              <a:rPr lang="en-US" altLang="ja-JP" dirty="0">
                <a:latin typeface="+mj-lt"/>
              </a:rPr>
              <a:t>Import certificate to the user device(Windows).</a:t>
            </a:r>
            <a:br>
              <a:rPr lang="en-US" altLang="ja-JP" dirty="0">
                <a:latin typeface="+mj-lt"/>
              </a:rPr>
            </a:br>
            <a:r>
              <a:rPr lang="en-US" altLang="ja-JP" dirty="0">
                <a:latin typeface="+mj-lt"/>
              </a:rPr>
              <a:t>If you are not using user-specified server certificate, the server certificate will be stored in the following path in the ITA installation package. </a:t>
            </a:r>
          </a:p>
          <a:p>
            <a:pPr marL="180000" lvl="1" indent="0">
              <a:buNone/>
            </a:pPr>
            <a:endParaRPr lang="en-US" altLang="ja-JP" sz="1400" dirty="0">
              <a:latin typeface="+mj-lt"/>
            </a:endParaRPr>
          </a:p>
          <a:p>
            <a:pPr lvl="1"/>
            <a:endParaRPr lang="en-US" altLang="ja-JP" sz="1400" dirty="0">
              <a:latin typeface="+mj-lt"/>
            </a:endParaRPr>
          </a:p>
          <a:p>
            <a:pPr lvl="1"/>
            <a:endParaRPr lang="en-US" altLang="ja-JP" sz="1400" dirty="0">
              <a:latin typeface="+mj-lt"/>
            </a:endParaRPr>
          </a:p>
          <a:p>
            <a:pPr lvl="1"/>
            <a:endParaRPr lang="en-US" altLang="ja-JP" sz="1400" dirty="0">
              <a:latin typeface="+mj-lt"/>
            </a:endParaRPr>
          </a:p>
          <a:p>
            <a:pPr lvl="1"/>
            <a:endParaRPr lang="en-US" altLang="ja-JP" sz="1400" dirty="0">
              <a:latin typeface="+mj-lt"/>
            </a:endParaRPr>
          </a:p>
          <a:p>
            <a:pPr lvl="1"/>
            <a:r>
              <a:rPr lang="en-US" altLang="ja-JP" dirty="0">
                <a:latin typeface="+mj-lt"/>
              </a:rPr>
              <a:t>Inport the certificate to the web browser.</a:t>
            </a:r>
          </a:p>
          <a:p>
            <a:pPr lvl="1"/>
            <a:endParaRPr lang="en-US" altLang="ja-JP" dirty="0">
              <a:latin typeface="+mj-lt"/>
            </a:endParaRPr>
          </a:p>
          <a:p>
            <a:pPr lvl="0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Accessing the login screen from HTTPS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Access the login screen with the following URL:</a:t>
            </a:r>
          </a:p>
          <a:p>
            <a:pPr lvl="1"/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URL: </a:t>
            </a:r>
            <a:r>
              <a:rPr lang="en-US" altLang="ja-JP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https://(Host name entered in the Answer file’s “</a:t>
            </a:r>
            <a:r>
              <a:rPr lang="en-US" altLang="ja-JP" dirty="0" err="1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ita_domain</a:t>
            </a:r>
            <a:r>
              <a:rPr lang="en-US" altLang="ja-JP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” field)</a:t>
            </a:r>
          </a:p>
          <a:p>
            <a:pPr marL="180000" lvl="1" indent="0">
              <a:buNone/>
            </a:pPr>
            <a:r>
              <a:rPr lang="ja-JP" altLang="en-US" dirty="0">
                <a:solidFill>
                  <a:srgbClr val="FF0000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ja-JP" altLang="en-US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＊</a:t>
            </a: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 It is possible to access with the IP address of server instead of host name.</a:t>
            </a:r>
            <a:b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en-US" altLang="ja-JP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After connecting, follow the same procedure as from HTTP.</a:t>
            </a:r>
          </a:p>
          <a:p>
            <a:pPr lvl="1"/>
            <a:endParaRPr lang="ja-JP" altLang="ja-JP" dirty="0">
              <a:latin typeface="+mj-lt"/>
            </a:endParaRPr>
          </a:p>
          <a:p>
            <a:pPr lvl="1"/>
            <a:endParaRPr lang="en-US" altLang="ja-JP" dirty="0">
              <a:latin typeface="+mj-lt"/>
            </a:endParaRPr>
          </a:p>
          <a:p>
            <a:pPr lvl="1"/>
            <a:endParaRPr kumimoji="1" lang="ja-JP" altLang="en-US" dirty="0">
              <a:latin typeface="+mj-lt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2480"/>
              </p:ext>
            </p:extLst>
          </p:nvPr>
        </p:nvGraphicFramePr>
        <p:xfrm>
          <a:off x="971500" y="2852920"/>
          <a:ext cx="6984970" cy="5494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8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Directory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en-US" altLang="ja-JP" sz="1050" kern="1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187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etc</a:t>
                      </a:r>
                      <a:r>
                        <a:rPr lang="en-US" altLang="ja-JP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pki</a:t>
                      </a:r>
                      <a:r>
                        <a:rPr lang="en-US" altLang="ja-JP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ja-JP" sz="1100" b="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tls</a:t>
                      </a:r>
                      <a:r>
                        <a:rPr lang="en-US" altLang="ja-JP" sz="11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/certs</a:t>
                      </a:r>
                      <a:endParaRPr lang="ja-JP" sz="11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[Host set to the Answer</a:t>
                      </a:r>
                      <a:r>
                        <a:rPr lang="en-US" altLang="ja-JP" sz="1100" kern="100" baseline="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file’s “ita_domain”</a:t>
                      </a:r>
                      <a:r>
                        <a:rPr lang="en-US" altLang="ja-JP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].crt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385271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863485" y="3414117"/>
            <a:ext cx="72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※</a:t>
            </a:r>
            <a:r>
              <a:rPr lang="en-US" altLang="ja-JP" sz="1200" dirty="0"/>
              <a:t>If you are using a user-specified server certificate, use the certificate file set in the Answer file's "</a:t>
            </a:r>
            <a:r>
              <a:rPr lang="en-US" altLang="ja-JP" sz="1200" dirty="0" err="1"/>
              <a:t>certificate_path</a:t>
            </a:r>
            <a:r>
              <a:rPr lang="en-US" altLang="ja-JP" sz="1200" dirty="0"/>
              <a:t>".</a:t>
            </a:r>
            <a:r>
              <a:rPr lang="en-US" altLang="ja-JP" sz="1000" dirty="0"/>
              <a:t> </a:t>
            </a:r>
            <a:endParaRPr lang="ja-JP" altLang="ja-JP" sz="10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6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　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4601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5.</a:t>
            </a:r>
            <a:r>
              <a:rPr lang="ja-JP" altLang="en-US" dirty="0"/>
              <a:t>　</a:t>
            </a:r>
            <a:r>
              <a:rPr lang="en-US" altLang="ja-JP" dirty="0"/>
              <a:t>Reference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7356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5.1</a:t>
            </a:r>
            <a:r>
              <a:rPr lang="ja-JP" altLang="en-US" dirty="0"/>
              <a:t>　</a:t>
            </a:r>
            <a:r>
              <a:rPr lang="en-US" altLang="ja-JP" dirty="0"/>
              <a:t>Reference</a:t>
            </a:r>
            <a:r>
              <a:rPr lang="ja-JP" altLang="en-US" dirty="0"/>
              <a:t>（</a:t>
            </a:r>
            <a:r>
              <a:rPr lang="en-US" altLang="ja-JP" dirty="0"/>
              <a:t>1/2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/>
              <a:t>HTTP and HTTPS access restrictions</a:t>
            </a:r>
          </a:p>
          <a:p>
            <a:pPr marL="180000" lvl="1" indent="0">
              <a:buNone/>
            </a:pPr>
            <a:r>
              <a:rPr lang="en-US" altLang="ja-JP" dirty="0"/>
              <a:t>Please do the following to restrict HTTP and/or HTTPS access.</a:t>
            </a:r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Start editing the</a:t>
            </a:r>
            <a:r>
              <a:rPr lang="ja-JP" altLang="en-US" dirty="0"/>
              <a:t>「</a:t>
            </a:r>
            <a:r>
              <a:rPr lang="en-US" altLang="ja-JP" dirty="0"/>
              <a:t>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httpd</a:t>
            </a:r>
            <a:r>
              <a:rPr lang="en-US" altLang="ja-JP" dirty="0"/>
              <a:t>/</a:t>
            </a:r>
            <a:r>
              <a:rPr lang="en-US" altLang="ja-JP" dirty="0" err="1"/>
              <a:t>conf.d</a:t>
            </a:r>
            <a:r>
              <a:rPr lang="en-US" altLang="ja-JP" dirty="0"/>
              <a:t>/</a:t>
            </a:r>
            <a:r>
              <a:rPr lang="en-US" altLang="ja-JP" dirty="0" err="1"/>
              <a:t>vhosts_exastro</a:t>
            </a:r>
            <a:r>
              <a:rPr lang="en-US" altLang="ja-JP" dirty="0"/>
              <a:t>-it-</a:t>
            </a:r>
            <a:r>
              <a:rPr lang="en-US" altLang="ja-JP" dirty="0" err="1"/>
              <a:t>automation.conf</a:t>
            </a:r>
            <a:r>
              <a:rPr lang="ja-JP" altLang="en-US" dirty="0"/>
              <a:t>」</a:t>
            </a:r>
            <a:r>
              <a:rPr lang="en-US" altLang="ja-JP" dirty="0"/>
              <a:t>file.</a:t>
            </a:r>
            <a:br>
              <a:rPr lang="en-US" altLang="ja-JP" dirty="0"/>
            </a:br>
            <a:r>
              <a:rPr lang="en-US" altLang="ja-JP" dirty="0"/>
              <a:t>To restrict HTTP access, comment out (#) </a:t>
            </a:r>
            <a:r>
              <a:rPr lang="ja-JP" altLang="en-US" dirty="0"/>
              <a:t>「</a:t>
            </a:r>
            <a:r>
              <a:rPr lang="en-US" altLang="ja-JP" dirty="0"/>
              <a:t>&lt;</a:t>
            </a:r>
            <a:r>
              <a:rPr lang="en-US" altLang="ja-JP" dirty="0" err="1"/>
              <a:t>VirtualHost</a:t>
            </a:r>
            <a:r>
              <a:rPr lang="en-US" altLang="ja-JP" dirty="0"/>
              <a:t> *:80 &gt;</a:t>
            </a:r>
            <a:r>
              <a:rPr lang="ja-JP" altLang="en-US" dirty="0"/>
              <a:t>」</a:t>
            </a:r>
            <a:r>
              <a:rPr lang="en-US" altLang="ja-JP" dirty="0"/>
              <a:t>to</a:t>
            </a:r>
            <a:r>
              <a:rPr lang="ja-JP" altLang="en-US" dirty="0"/>
              <a:t>「</a:t>
            </a:r>
            <a:r>
              <a:rPr lang="en-US" altLang="ja-JP" dirty="0"/>
              <a:t>&lt;/</a:t>
            </a:r>
            <a:r>
              <a:rPr lang="en-US" altLang="ja-JP" dirty="0" err="1"/>
              <a:t>VirtualHost</a:t>
            </a:r>
            <a:r>
              <a:rPr lang="en-US" altLang="ja-JP" dirty="0"/>
              <a:t>&gt;</a:t>
            </a:r>
            <a:r>
              <a:rPr lang="ja-JP" altLang="en-US" dirty="0"/>
              <a:t>」</a:t>
            </a:r>
            <a:br>
              <a:rPr lang="en-US" altLang="ja-JP" dirty="0"/>
            </a:br>
            <a:r>
              <a:rPr lang="en-US" altLang="ja-JP" dirty="0"/>
              <a:t>To restrict HTTPS access, comment out (#)</a:t>
            </a:r>
            <a:r>
              <a:rPr lang="ja-JP" altLang="en-US" dirty="0"/>
              <a:t>「</a:t>
            </a:r>
            <a:r>
              <a:rPr lang="en-US" altLang="ja-JP" dirty="0"/>
              <a:t>&lt;</a:t>
            </a:r>
            <a:r>
              <a:rPr lang="en-US" altLang="ja-JP" dirty="0" err="1"/>
              <a:t>VirtualHost</a:t>
            </a:r>
            <a:r>
              <a:rPr lang="en-US" altLang="ja-JP" dirty="0"/>
              <a:t> *:443 &gt;</a:t>
            </a:r>
            <a:r>
              <a:rPr lang="ja-JP" altLang="en-US" dirty="0"/>
              <a:t>」</a:t>
            </a:r>
            <a:r>
              <a:rPr lang="en-US" altLang="ja-JP" dirty="0"/>
              <a:t>to</a:t>
            </a:r>
            <a:r>
              <a:rPr lang="ja-JP" altLang="en-US" dirty="0"/>
              <a:t>「</a:t>
            </a:r>
            <a:r>
              <a:rPr lang="en-US" altLang="ja-JP" dirty="0"/>
              <a:t>&lt;/</a:t>
            </a:r>
            <a:r>
              <a:rPr lang="en-US" altLang="ja-JP" dirty="0" err="1"/>
              <a:t>VirtualHost</a:t>
            </a:r>
            <a:r>
              <a:rPr lang="en-US" altLang="ja-JP" dirty="0"/>
              <a:t>&gt;</a:t>
            </a:r>
            <a:r>
              <a:rPr lang="ja-JP" altLang="en-US" dirty="0"/>
              <a:t>」</a:t>
            </a:r>
            <a:r>
              <a:rPr lang="en-US" altLang="ja-JP" dirty="0"/>
              <a:t>.</a:t>
            </a:r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Restart Apache with the following command</a:t>
            </a:r>
            <a:br>
              <a:rPr lang="en-US" altLang="ja-JP" dirty="0"/>
            </a:br>
            <a:r>
              <a:rPr lang="en-US" altLang="ja-JP" dirty="0" err="1"/>
              <a:t>systemctl</a:t>
            </a:r>
            <a:r>
              <a:rPr lang="en-US" altLang="ja-JP" dirty="0"/>
              <a:t> restart </a:t>
            </a:r>
            <a:r>
              <a:rPr lang="en-US" altLang="ja-JP" dirty="0" err="1"/>
              <a:t>httpd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59446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5.2</a:t>
            </a:r>
            <a:r>
              <a:rPr lang="ja-JP" altLang="en-US" dirty="0"/>
              <a:t>　</a:t>
            </a:r>
            <a:r>
              <a:rPr lang="en-US" altLang="ja-JP" dirty="0"/>
              <a:t>Reference</a:t>
            </a:r>
            <a:r>
              <a:rPr lang="ja-JP" altLang="en-US" dirty="0"/>
              <a:t>（</a:t>
            </a:r>
            <a:r>
              <a:rPr lang="en-US" altLang="ja-JP" dirty="0"/>
              <a:t>2/2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lnSpc>
                <a:spcPct val="80000"/>
              </a:lnSpc>
              <a:buFont typeface="Arial" panose="020B0604020202020204" pitchFamily="34" charset="0"/>
              <a:buChar char="▌"/>
            </a:pPr>
            <a:r>
              <a:rPr lang="en-US" altLang="ja-JP" sz="2000" dirty="0"/>
              <a:t>Install modes</a:t>
            </a:r>
          </a:p>
          <a:p>
            <a:pPr lvl="1"/>
            <a:r>
              <a:rPr lang="en-US" altLang="ja-JP" dirty="0"/>
              <a:t>From ITA Version 1.6.0 and onwards, the shell executed when the installer is booted is only integrated to </a:t>
            </a:r>
            <a:r>
              <a:rPr lang="en-US" altLang="ja-JP"/>
              <a:t>the ita_installer.sh. </a:t>
            </a:r>
            <a:r>
              <a:rPr lang="en-US" altLang="ja-JP" dirty="0"/>
              <a:t>The installer behavior is branched depending on the answer file’s install mode.</a:t>
            </a:r>
            <a:br>
              <a:rPr lang="en-US" altLang="ja-JP" dirty="0"/>
            </a:br>
            <a:endParaRPr lang="en-US" altLang="ja-JP" dirty="0"/>
          </a:p>
          <a:p>
            <a:pPr lvl="2"/>
            <a:r>
              <a:rPr lang="en-US" altLang="ja-JP" dirty="0" err="1"/>
              <a:t>Install_Online</a:t>
            </a:r>
            <a:r>
              <a:rPr lang="ja-JP" altLang="en-US" dirty="0"/>
              <a:t>：</a:t>
            </a:r>
            <a:r>
              <a:rPr lang="en-US" altLang="ja-JP" dirty="0"/>
              <a:t> Installs ITA after installing the neccessary libraries online. </a:t>
            </a:r>
          </a:p>
          <a:p>
            <a:pPr lvl="2"/>
            <a:r>
              <a:rPr lang="en-US" altLang="ja-JP" dirty="0" err="1"/>
              <a:t>Install_Offline</a:t>
            </a:r>
            <a:r>
              <a:rPr lang="ja-JP" altLang="en-US" dirty="0"/>
              <a:t>：</a:t>
            </a:r>
            <a:r>
              <a:rPr lang="en-US" altLang="ja-JP" dirty="0"/>
              <a:t> Installs ITA and libraries using the package created by gather_library offline. </a:t>
            </a:r>
          </a:p>
          <a:p>
            <a:pPr lvl="2"/>
            <a:r>
              <a:rPr lang="en-US" altLang="ja-JP" dirty="0" err="1"/>
              <a:t>Gather_Library</a:t>
            </a:r>
            <a:r>
              <a:rPr lang="ja-JP" altLang="en-US" dirty="0"/>
              <a:t>：</a:t>
            </a:r>
            <a:r>
              <a:rPr lang="en-US" altLang="ja-JP" dirty="0"/>
              <a:t> Uses the internet to gather ITA Libraries and creates a package that can be used for Install_offline.(Use this before install_offline) </a:t>
            </a:r>
          </a:p>
          <a:p>
            <a:pPr lvl="2"/>
            <a:r>
              <a:rPr lang="en-US" altLang="ja-JP" dirty="0" err="1"/>
              <a:t>Install_ITA</a:t>
            </a:r>
            <a:r>
              <a:rPr lang="ja-JP" altLang="en-US" dirty="0"/>
              <a:t>：</a:t>
            </a:r>
            <a:r>
              <a:rPr lang="en-US" altLang="ja-JP" dirty="0"/>
              <a:t> Installs ITA without installing any libraries. </a:t>
            </a:r>
          </a:p>
          <a:p>
            <a:pPr lvl="2"/>
            <a:r>
              <a:rPr lang="en-US" altLang="ja-JP" dirty="0" err="1"/>
              <a:t>Versionup_All</a:t>
            </a:r>
            <a:r>
              <a:rPr lang="ja-JP" altLang="en-US" dirty="0"/>
              <a:t>：</a:t>
            </a:r>
            <a:r>
              <a:rPr lang="en-US" altLang="ja-JP" dirty="0"/>
              <a:t> Updates ITA after installing the necessary libraries online. </a:t>
            </a:r>
          </a:p>
          <a:p>
            <a:pPr lvl="2"/>
            <a:r>
              <a:rPr lang="en-US" altLang="ja-JP" dirty="0" err="1"/>
              <a:t>Versionup_ITA</a:t>
            </a:r>
            <a:r>
              <a:rPr lang="ja-JP" altLang="en-US" dirty="0"/>
              <a:t>：</a:t>
            </a:r>
            <a:r>
              <a:rPr lang="en-US" altLang="ja-JP" dirty="0"/>
              <a:t> Updates ITA without installing any libraries. </a:t>
            </a:r>
          </a:p>
          <a:p>
            <a:pPr lvl="2"/>
            <a:r>
              <a:rPr lang="en-US" altLang="ja-JP" dirty="0"/>
              <a:t>Uninstall</a:t>
            </a:r>
            <a:r>
              <a:rPr lang="ja-JP" altLang="en-US" dirty="0"/>
              <a:t>：</a:t>
            </a:r>
            <a:r>
              <a:rPr lang="en-US" altLang="ja-JP" dirty="0"/>
              <a:t> Uninstalls ITA. (Libraries will not be deleted) </a:t>
            </a:r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23593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1.1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About This Guide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guide describes how to set up IT Automation in an all-in-one configuration by using its installer and external </a:t>
            </a:r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repositories.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028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ja-JP" alt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Configuration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82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2.1	</a:t>
            </a:r>
            <a:r>
              <a:rPr lang="en-US" altLang="zh-TW" dirty="0"/>
              <a:t> Associated execution function 1/2</a:t>
            </a:r>
            <a:endParaRPr lang="zh-TW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537" y="692620"/>
            <a:ext cx="8784976" cy="5616476"/>
          </a:xfrm>
        </p:spPr>
        <p:txBody>
          <a:bodyPr/>
          <a:lstStyle/>
          <a:p>
            <a:r>
              <a:rPr lang="en-US" altLang="zh-TW" dirty="0"/>
              <a:t>About associated execution function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supports the tools for the following functions: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879255"/>
              </p:ext>
            </p:extLst>
          </p:nvPr>
        </p:nvGraphicFramePr>
        <p:xfrm>
          <a:off x="178537" y="1412720"/>
          <a:ext cx="8929240" cy="4933175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224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4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1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10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name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(orchestrator)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b="1" i="0" u="none" kern="100" dirty="0">
                          <a:solidFill>
                            <a:srgbClr val="E7E8EA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r>
                        <a:rPr lang="ja-JP" altLang="en-US" sz="900" b="1" i="0" u="none" kern="100" baseline="0" dirty="0">
                          <a:solidFill>
                            <a:srgbClr val="E7E8EA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1" i="0" u="none" kern="100" baseline="0" dirty="0">
                          <a:solidFill>
                            <a:srgbClr val="E7E8EA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name</a:t>
                      </a:r>
                      <a:endParaRPr lang="ja-JP" sz="1050" b="1" i="0" u="none" kern="100" dirty="0">
                        <a:solidFill>
                          <a:srgbClr val="E7E8EA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Installable with the IT Automation configuration tool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 be installed through this guide</a:t>
                      </a:r>
                      <a:endParaRPr lang="ja-JP" sz="900" kern="100" dirty="0">
                        <a:effectLst/>
                        <a:latin typeface="+mj-lt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0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Create_param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 menu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c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reate </a:t>
                      </a: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menus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 grouping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</a:t>
                      </a:r>
                      <a:r>
                        <a:rPr lang="en-US" altLang="ja-JP" sz="900" b="0" i="0" u="none" kern="100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function </a:t>
                      </a:r>
                      <a:r>
                        <a:rPr lang="en-US" altLang="ja-JP" sz="900" b="0" i="0" u="none" kern="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allows you to g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roup hosts into logical units (functions</a:t>
                      </a:r>
                      <a:r>
                        <a:rPr lang="en-US" altLang="ja-JP" sz="900" kern="100" baseline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and roles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 and to manage the parameters to be applied.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067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 Hat-provided </a:t>
                      </a: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</a:t>
                      </a: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setting</a:t>
                      </a:r>
                      <a:r>
                        <a:rPr lang="en-US" sz="900" kern="100" baseline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 </a:t>
                      </a: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platform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b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</a:t>
                      </a:r>
                      <a:r>
                        <a:rPr lang="en-US" altLang="ja-JP" sz="900" kern="100" baseline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device, this tool allows you to </a:t>
                      </a: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 software,</a:t>
                      </a:r>
                      <a:r>
                        <a:rPr lang="en-US" sz="900" kern="100" baseline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configure various settings, transfer files, and apply patches, based on an </a:t>
                      </a:r>
                      <a:r>
                        <a:rPr lang="en-US" sz="900" b="0" i="0" u="none" kern="100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IaC called </a:t>
                      </a: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Playbook.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94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Tower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altLang="ja-JP" sz="105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management</a:t>
                      </a:r>
                      <a:r>
                        <a:rPr lang="en-US" sz="900" kern="0" baseline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platform to enhance Ansible</a:t>
                      </a:r>
                      <a:r>
                        <a:rPr lang="en-US" altLang="ja-JP" sz="900" kern="0" baseline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kern="0" baseline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with such </a:t>
                      </a:r>
                      <a:r>
                        <a:rPr lang="en-US" altLang="ja-JP" sz="900" kern="0" baseline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functions </a:t>
                      </a:r>
                      <a:r>
                        <a:rPr lang="en-US" sz="900" kern="0" baseline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as access control, job scheduling, and task visualization.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strike="noStrike" kern="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ja-JP" sz="12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ja-JP" sz="1050" kern="100" dirty="0">
                        <a:effectLst/>
                        <a:latin typeface="+mj-lt"/>
                        <a:cs typeface="Segoe UI" panose="020B0502040204020203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r>
                        <a:rPr lang="en-US" altLang="ja-JP" sz="9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installation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 </a:t>
                      </a:r>
                      <a:r>
                        <a:rPr lang="en-US" altLang="ja-JP" sz="900" kern="0" baseline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sz="9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for</a:t>
                      </a:r>
                      <a:r>
                        <a:rPr lang="en-US" sz="900" kern="0" baseline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automating installation. </a:t>
                      </a:r>
                      <a:br>
                        <a:rPr lang="en-US" sz="900" kern="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b="0" i="0" u="none" kern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 device, this tool allows you to install an OS, based on a prepared template.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09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</a:t>
                      </a:r>
                      <a:r>
                        <a:rPr lang="ja-JP" altLang="en-US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 is an orchestration tool provided by 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HashiCorp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, Inc. that improves the efficiency of infrastructure process.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The construction is executed after the execution plan is generated based on the infrastructure configuration coded in HCL(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HashiCorp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Configuration Language).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Furthermore, with Policy as Code, it's also possible manage access policy in code.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0" dirty="0"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〇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955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 CLI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 CLI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 is an orchestration tool provided by 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HashiCorp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, Inc. that improves the efficiency of infrastructure process.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The construction is executed after the execution plan is generated based on the infrastructure configuration coded in HCL(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HashiCorp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Configuration Language).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kern="0" dirty="0"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〇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089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96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2.1	</a:t>
            </a:r>
            <a:r>
              <a:rPr lang="en-US" altLang="zh-TW" dirty="0"/>
              <a:t> Associated execution function 2/2</a:t>
            </a:r>
            <a:endParaRPr lang="zh-TW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723128"/>
              </p:ext>
            </p:extLst>
          </p:nvPr>
        </p:nvGraphicFramePr>
        <p:xfrm>
          <a:off x="178537" y="836640"/>
          <a:ext cx="8929240" cy="170658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224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4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1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10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name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(orchestrator)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b="1" i="0" u="none" kern="100" dirty="0">
                          <a:solidFill>
                            <a:srgbClr val="E7E8EA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r>
                        <a:rPr lang="ja-JP" altLang="en-US" sz="900" b="1" i="0" u="none" kern="100" baseline="0" dirty="0">
                          <a:solidFill>
                            <a:srgbClr val="E7E8EA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1" i="0" u="none" kern="100" baseline="0" dirty="0">
                          <a:solidFill>
                            <a:srgbClr val="E7E8EA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name</a:t>
                      </a:r>
                      <a:endParaRPr lang="ja-JP" sz="1050" b="1" i="0" u="none" kern="100" dirty="0">
                        <a:solidFill>
                          <a:srgbClr val="E7E8EA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5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Installable with the IT Automation configuration tool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 be installed through this guide</a:t>
                      </a:r>
                      <a:endParaRPr lang="ja-JP" sz="900" kern="100" dirty="0">
                        <a:effectLst/>
                        <a:latin typeface="+mj-lt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55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CI/CD</a:t>
                      </a:r>
                      <a:r>
                        <a:rPr lang="ja-JP" altLang="en-US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ja-JP" altLang="en-US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IaC</a:t>
                      </a:r>
                      <a:endParaRPr lang="en-US" altLang="ja-JP" sz="9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err="1">
                          <a:effectLst/>
                        </a:rPr>
                        <a:t>git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-4000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CI/CD</a:t>
                      </a:r>
                      <a:r>
                        <a:rPr lang="ja-JP" altLang="en-US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ja-JP" altLang="en-US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IaC</a:t>
                      </a:r>
                      <a:r>
                        <a:rPr lang="ja-JP" altLang="en-US" sz="900" kern="100" baseline="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ja-JP" sz="9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ja-JP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Creates</a:t>
                      </a:r>
                      <a:r>
                        <a:rPr lang="en-US" altLang="ja-JP" sz="1100" kern="100" baseline="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a clone of the </a:t>
                      </a:r>
                      <a:r>
                        <a:rPr lang="en-US" altLang="ja-JP" sz="1100" kern="100" baseline="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altLang="ja-JP" sz="1100" kern="100" baseline="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repository in ITA.</a:t>
                      </a:r>
                      <a:endParaRPr lang="ja-JP" altLang="en-US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ja-JP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Uses the clone to detect</a:t>
                      </a:r>
                      <a:r>
                        <a:rPr lang="en-US" altLang="ja-JP" sz="1100" kern="100" baseline="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any updates to the </a:t>
                      </a:r>
                      <a:r>
                        <a:rPr lang="en-US" altLang="ja-JP" sz="1100" kern="100" baseline="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altLang="ja-JP" sz="1100" kern="100" baseline="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repository files.</a:t>
                      </a:r>
                      <a:endParaRPr lang="ja-JP" altLang="en-US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altLang="ja-JP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Configures</a:t>
                      </a:r>
                      <a:r>
                        <a:rPr lang="en-US" altLang="ja-JP" sz="1100" kern="100" baseline="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the link between the </a:t>
                      </a:r>
                      <a:r>
                        <a:rPr lang="en-US" altLang="ja-JP" sz="1100" kern="100" baseline="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altLang="ja-JP" sz="1100" kern="100" baseline="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repository files and the files managed by the link software (Ansible-Driver or Terraform-Driver).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089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176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2.2	</a:t>
            </a:r>
            <a:r>
              <a:rPr lang="en-US" altLang="zh-TW" dirty="0">
                <a:ea typeface="Segoe UI" panose="020B0502040204020203" pitchFamily="34" charset="0"/>
                <a:cs typeface="Segoe UI" panose="020B0502040204020203" pitchFamily="34" charset="0"/>
              </a:rPr>
              <a:t>System Requirements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</a:rPr>
              <a:t>ITA system requirements:</a:t>
            </a:r>
          </a:p>
          <a:p>
            <a:pPr lvl="1"/>
            <a:r>
              <a:rPr lang="en-US" altLang="ja-JP" dirty="0"/>
              <a:t>Please refer to ”Exastro-</a:t>
            </a:r>
            <a:r>
              <a:rPr lang="en-US" altLang="ja-JP" dirty="0" err="1"/>
              <a:t>ITA_System</a:t>
            </a:r>
            <a:r>
              <a:rPr lang="en-US" altLang="ja-JP" dirty="0"/>
              <a:t> configuration/</a:t>
            </a:r>
            <a:r>
              <a:rPr lang="en-US" altLang="ja-JP" dirty="0" err="1"/>
              <a:t>environment_construction</a:t>
            </a:r>
            <a:r>
              <a:rPr lang="en-US" altLang="ja-JP" dirty="0"/>
              <a:t> </a:t>
            </a:r>
            <a:r>
              <a:rPr lang="en-US" altLang="ja-JP" dirty="0" err="1"/>
              <a:t>guide_basics</a:t>
            </a:r>
            <a:r>
              <a:rPr lang="en-US" altLang="ja-JP" dirty="0"/>
              <a:t>” for details regarding ITA’s System requirements.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2125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3.</a:t>
            </a:r>
            <a:r>
              <a:rPr lang="ja-JP" altLang="en-US" dirty="0"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dirty="0">
                <a:ea typeface="Segoe UI" panose="020B0502040204020203" pitchFamily="34" charset="0"/>
                <a:cs typeface="Segoe UI" panose="020B0502040204020203" pitchFamily="34" charset="0"/>
              </a:rPr>
              <a:t>IT Automation Construction Procedure</a:t>
            </a:r>
            <a:endParaRPr kumimoji="1" lang="ja-JP" altLang="en-US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87213"/>
      </p:ext>
    </p:extLst>
  </p:cSld>
  <p:clrMapOvr>
    <a:masterClrMapping/>
  </p:clrMapOvr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4647</Words>
  <Application>Microsoft Office PowerPoint</Application>
  <PresentationFormat>画面に合わせる (4:3)</PresentationFormat>
  <Paragraphs>609</Paragraphs>
  <Slides>33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33</vt:i4>
      </vt:variant>
    </vt:vector>
  </HeadingPairs>
  <TitlesOfParts>
    <vt:vector size="45" baseType="lpstr">
      <vt:lpstr>HGP創英角ｺﾞｼｯｸUB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 About This Guide</vt:lpstr>
      <vt:lpstr>2.　System Configuration</vt:lpstr>
      <vt:lpstr>2.1  Associated execution function 1/2</vt:lpstr>
      <vt:lpstr>2.1  Associated execution function 2/2</vt:lpstr>
      <vt:lpstr>2.2 System Requirements</vt:lpstr>
      <vt:lpstr>3.　IT Automation Construction Procedure</vt:lpstr>
      <vt:lpstr>3.1 Online Installation</vt:lpstr>
      <vt:lpstr>3.2　Preparation（1/3）</vt:lpstr>
      <vt:lpstr>3.3 Preparation (2/3）</vt:lpstr>
      <vt:lpstr>3.4 Preparation (3/3)</vt:lpstr>
      <vt:lpstr>3.5 IT Automation Construction flow</vt:lpstr>
      <vt:lpstr>3.6 Construction (1/10)</vt:lpstr>
      <vt:lpstr>3.7 Construction (2/10)</vt:lpstr>
      <vt:lpstr>3.8　Construction（3/10）</vt:lpstr>
      <vt:lpstr>3.9  Construction (4/10)</vt:lpstr>
      <vt:lpstr>3.10  Construction (5/10)</vt:lpstr>
      <vt:lpstr>3.11 Construction (6/10)</vt:lpstr>
      <vt:lpstr>3.12　Construction（7/10）</vt:lpstr>
      <vt:lpstr>3.13 Construction (8/10)</vt:lpstr>
      <vt:lpstr>3.14 Construction (9/10)</vt:lpstr>
      <vt:lpstr>3.15　Construction（10/10）</vt:lpstr>
      <vt:lpstr>4.　IT Automation Operation Check</vt:lpstr>
      <vt:lpstr>4.1 Operation Check (1/4)</vt:lpstr>
      <vt:lpstr>4.2 Operation Check (2/4)</vt:lpstr>
      <vt:lpstr>4.3　Operation check（3/4）</vt:lpstr>
      <vt:lpstr>4.4　Operation check（4/4）</vt:lpstr>
      <vt:lpstr>5.　Reference</vt:lpstr>
      <vt:lpstr>5.1　Reference（1/2）</vt:lpstr>
      <vt:lpstr>5.2　Reference（2/2）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2023-01-13T08:09:24Z</dcterms:modified>
</cp:coreProperties>
</file>