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5"/>
  </p:notesMasterIdLst>
  <p:handoutMasterIdLst>
    <p:handoutMasterId r:id="rId26"/>
  </p:handoutMasterIdLst>
  <p:sldIdLst>
    <p:sldId id="262" r:id="rId3"/>
    <p:sldId id="507" r:id="rId4"/>
    <p:sldId id="505" r:id="rId5"/>
    <p:sldId id="508" r:id="rId6"/>
    <p:sldId id="509" r:id="rId7"/>
    <p:sldId id="530" r:id="rId8"/>
    <p:sldId id="512" r:id="rId9"/>
    <p:sldId id="535" r:id="rId10"/>
    <p:sldId id="516" r:id="rId11"/>
    <p:sldId id="517" r:id="rId12"/>
    <p:sldId id="520" r:id="rId13"/>
    <p:sldId id="536" r:id="rId14"/>
    <p:sldId id="521" r:id="rId15"/>
    <p:sldId id="522" r:id="rId16"/>
    <p:sldId id="523" r:id="rId17"/>
    <p:sldId id="537" r:id="rId18"/>
    <p:sldId id="539" r:id="rId19"/>
    <p:sldId id="540" r:id="rId20"/>
    <p:sldId id="524" r:id="rId21"/>
    <p:sldId id="527" r:id="rId22"/>
    <p:sldId id="538" r:id="rId23"/>
    <p:sldId id="318" r:id="rId24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5"/>
            <p14:sldId id="508"/>
          </p14:sldIdLst>
        </p14:section>
        <p14:section name="2.　システム構成" id="{A8A060BF-92DF-4F47-AFEF-F5FA058AAEFB}">
          <p14:sldIdLst>
            <p14:sldId id="509"/>
            <p14:sldId id="530"/>
          </p14:sldIdLst>
        </p14:section>
        <p14:section name="3.　ITAバージョンアップ手順" id="{80AA9663-4D64-45AD-996E-69C03C14D297}">
          <p14:sldIdLst>
            <p14:sldId id="512"/>
            <p14:sldId id="535"/>
            <p14:sldId id="516"/>
            <p14:sldId id="517"/>
            <p14:sldId id="520"/>
            <p14:sldId id="536"/>
            <p14:sldId id="521"/>
            <p14:sldId id="522"/>
            <p14:sldId id="523"/>
            <p14:sldId id="537"/>
            <p14:sldId id="539"/>
            <p14:sldId id="540"/>
          </p14:sldIdLst>
        </p14:section>
        <p14:section name="4.　ITA動作確認" id="{997E25C5-536A-441F-84BA-3CB1FBC6F6F3}">
          <p14:sldIdLst>
            <p14:sldId id="524"/>
            <p14:sldId id="527"/>
            <p14:sldId id="538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A5A6AA"/>
    <a:srgbClr val="CBCDD3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5" autoAdjust="0"/>
    <p:restoredTop sz="95507" autoAdjust="0"/>
  </p:normalViewPr>
  <p:slideViewPr>
    <p:cSldViewPr>
      <p:cViewPr varScale="1">
        <p:scale>
          <a:sx n="109" d="100"/>
          <a:sy n="109" d="100"/>
        </p:scale>
        <p:origin x="1584" y="10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2023/1/13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2023/1/13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Documents_ja/Exastro-ITA_%E3%82%B7%E3%82%B9%E3%83%86%E3%83%A0%E6%A7%8B%E6%88%90%EF%BC%8F%E7%92%B0%E5%A2%83%E6%A7%8B%E7%AF%89%E3%82%AC%E3%82%A4%E3%83%89_Ansible-driver%E7%B7%A8.pdf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en-US" altLang="ja-JP" dirty="0"/>
              <a:t> IT Automation Version 1.11 </a:t>
            </a:r>
          </a:p>
          <a:p>
            <a:r>
              <a:rPr lang="en-US" altLang="ja-JP" dirty="0" err="1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バージョンアップ</a:t>
            </a:r>
            <a:endParaRPr lang="en-US" altLang="ja-JP" sz="4800" b="1" kern="0" spc="-1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kumimoji="1" lang="ja-JP" altLang="en-US" dirty="0"/>
              <a:t>　</a:t>
            </a:r>
            <a:r>
              <a:rPr lang="ja-JP" altLang="en-US" dirty="0"/>
              <a:t>バージョンアップ（</a:t>
            </a:r>
            <a:r>
              <a:rPr lang="en-US" altLang="ja-JP" dirty="0"/>
              <a:t>1/9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ja-JP" dirty="0"/>
              <a:t>*</a:t>
            </a:r>
            <a:r>
              <a:rPr lang="ja-JP" altLang="en-US" dirty="0"/>
              <a:t>バージョンアップのユーザーは</a:t>
            </a:r>
            <a:r>
              <a:rPr lang="en-US" altLang="ja-JP" dirty="0"/>
              <a:t>root</a:t>
            </a:r>
            <a:r>
              <a:rPr lang="ja-JP" altLang="en-US" dirty="0"/>
              <a:t>ユーザーで実施すること。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ITA</a:t>
            </a:r>
            <a:r>
              <a:rPr lang="ja-JP" altLang="en-US" dirty="0"/>
              <a:t>環境のバックアップ</a:t>
            </a:r>
            <a:endParaRPr lang="en-US" altLang="ja-JP" dirty="0"/>
          </a:p>
          <a:p>
            <a:pPr lvl="1"/>
            <a:r>
              <a:rPr lang="ja-JP" altLang="en-US" dirty="0"/>
              <a:t>事前に</a:t>
            </a:r>
            <a:r>
              <a:rPr lang="en-US" altLang="ja-JP" dirty="0"/>
              <a:t>ITA</a:t>
            </a:r>
            <a:r>
              <a:rPr lang="ja-JP" altLang="en-US" dirty="0"/>
              <a:t>環境のバックアップを取得してください。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Github</a:t>
            </a:r>
            <a:r>
              <a:rPr lang="ja-JP" altLang="en-US" dirty="0"/>
              <a:t>からの資材ダウンロード</a:t>
            </a:r>
            <a:endParaRPr lang="en-US" altLang="ja-JP" dirty="0"/>
          </a:p>
          <a:p>
            <a:pPr marL="360000" marR="0" lvl="1" indent="-180000" algn="l" defTabSz="914400" rtl="0" eaLnBrk="1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ja-JP" altLang="en-US" dirty="0"/>
              <a:t>以下のコマンドで資材を</a:t>
            </a:r>
            <a:r>
              <a:rPr lang="en-US" altLang="ja-JP" dirty="0"/>
              <a:t>DL</a:t>
            </a:r>
            <a:r>
              <a:rPr lang="ja-JP" altLang="en-US" dirty="0"/>
              <a:t>します。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200" dirty="0"/>
              <a:t># curl -OL https://github.com/exastro-suite/it-automation/releases/download/v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/exastro-it-automation-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.tar.gz</a:t>
            </a:r>
            <a:br>
              <a:rPr lang="en-US" altLang="ja-JP" sz="1300" dirty="0"/>
            </a:br>
            <a:b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</a:br>
            <a:r>
              <a:rPr kumimoji="1" lang="en-US" altLang="ja-JP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  <a:t>※v1.10.1</a:t>
            </a:r>
            <a:r>
              <a:rPr kumimoji="1" lang="ja-JP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  <a:t>以降は以下のコマンドです。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</a:b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  <a:t>#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  <a:t>curl -OL https://github.com/exastro-suite/it-automation/releases/download/v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/>
                <a:ea typeface="メイリオ"/>
              </a:rPr>
              <a:t>x.x.x_tag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  <a:t>/exastro-it-automation-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/>
                <a:ea typeface="メイリオ"/>
              </a:rPr>
              <a:t>x.x.x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  <a:t>.tar.gz</a:t>
            </a:r>
            <a:b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</a:br>
            <a:br>
              <a:rPr lang="en-US" altLang="ja-JP" dirty="0"/>
            </a:br>
            <a:r>
              <a:rPr lang="en-US" altLang="ja-JP" dirty="0"/>
              <a:t>※ curl</a:t>
            </a:r>
            <a:r>
              <a:rPr lang="ja-JP" altLang="en-US" dirty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ja-JP" altLang="en-US" dirty="0">
                <a:solidFill>
                  <a:srgbClr val="FF0000"/>
                </a:solidFill>
              </a:rPr>
              <a:t>バージョン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x.x.x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 dirty="0">
                <a:solidFill>
                  <a:srgbClr val="FF0000"/>
                </a:solidFill>
              </a:rPr>
              <a:t>は適宜変更してください。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資材の展開</a:t>
            </a:r>
            <a:endParaRPr lang="en-US" altLang="ja-JP" dirty="0"/>
          </a:p>
          <a:p>
            <a:pPr lvl="1"/>
            <a:r>
              <a:rPr lang="en-US" altLang="ja-JP" dirty="0"/>
              <a:t>.tar.gz</a:t>
            </a:r>
            <a:r>
              <a:rPr lang="ja-JP" altLang="en-US" dirty="0"/>
              <a:t>ファイルを解凍します。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400" dirty="0"/>
              <a:t># 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</a:p>
          <a:p>
            <a:pPr marL="180000" lvl="1" indent="0">
              <a:buNone/>
            </a:pPr>
            <a:endParaRPr lang="en-US" altLang="ja-JP" dirty="0"/>
          </a:p>
          <a:p>
            <a:r>
              <a:rPr lang="ja-JP" altLang="en-US" dirty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バージョンアップ設定を行うアンサーファイルとシェルのあるディレクトリに移動します。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400" dirty="0"/>
              <a:t># cd it-automation-</a:t>
            </a:r>
            <a:r>
              <a:rPr lang="en-US" altLang="ja-JP" sz="1400" dirty="0" err="1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/</a:t>
            </a:r>
            <a:r>
              <a:rPr lang="en-US" altLang="ja-JP" sz="1400" kern="100" dirty="0" err="1"/>
              <a:t>ita</a:t>
            </a:r>
            <a:r>
              <a:rPr lang="en-US" altLang="ja-JP" sz="1400" dirty="0" err="1"/>
              <a:t>_install_package</a:t>
            </a:r>
            <a:r>
              <a:rPr lang="en-US" altLang="ja-JP" sz="1400" dirty="0"/>
              <a:t>/</a:t>
            </a:r>
            <a:r>
              <a:rPr lang="en-US" altLang="ja-JP" sz="1400" dirty="0" err="1"/>
              <a:t>install_scripts</a:t>
            </a:r>
            <a:endParaRPr lang="en-US" altLang="ja-JP" sz="1400" dirty="0"/>
          </a:p>
          <a:p>
            <a:pPr marL="180000" lvl="1" indent="0">
              <a:buNone/>
            </a:pP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300" b="0" i="0" dirty="0">
                <a:solidFill>
                  <a:srgbClr val="24292F"/>
                </a:solidFill>
                <a:effectLst/>
                <a:latin typeface="-apple-system"/>
              </a:rPr>
              <a:t>　</a:t>
            </a:r>
            <a:r>
              <a:rPr lang="en-US" altLang="ja-JP" sz="1300" b="0" i="0" dirty="0">
                <a:solidFill>
                  <a:srgbClr val="24292F"/>
                </a:solidFill>
                <a:effectLst/>
                <a:latin typeface="-apple-system"/>
              </a:rPr>
              <a:t>※v1.10.1 </a:t>
            </a:r>
            <a:r>
              <a:rPr lang="ja-JP" altLang="en-US" sz="1300" b="0" i="0" dirty="0">
                <a:solidFill>
                  <a:srgbClr val="24292F"/>
                </a:solidFill>
                <a:effectLst/>
                <a:latin typeface="-apple-system"/>
              </a:rPr>
              <a:t>以降は</a:t>
            </a:r>
            <a:r>
              <a:rPr kumimoji="1" lang="ja-JP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  <a:t>以下のコマンドです。</a:t>
            </a:r>
            <a:br>
              <a:rPr lang="ja-JP" altLang="en-US" dirty="0"/>
            </a:br>
            <a:r>
              <a:rPr lang="ja-JP" altLang="en-US" sz="1400" b="0" i="0" dirty="0">
                <a:solidFill>
                  <a:srgbClr val="24292F"/>
                </a:solidFill>
                <a:effectLst/>
              </a:rPr>
              <a:t>　</a:t>
            </a:r>
            <a:r>
              <a:rPr lang="en-US" altLang="ja-JP" sz="1400" b="0" i="0" dirty="0">
                <a:solidFill>
                  <a:srgbClr val="24292F"/>
                </a:solidFill>
                <a:effectLst/>
              </a:rPr>
              <a:t># cd it-automation-</a:t>
            </a:r>
            <a:r>
              <a:rPr lang="en-US" altLang="ja-JP" sz="1400" b="0" i="0" dirty="0" err="1">
                <a:solidFill>
                  <a:srgbClr val="FF0000"/>
                </a:solidFill>
                <a:effectLst/>
              </a:rPr>
              <a:t>x.x.x_tag</a:t>
            </a:r>
            <a:r>
              <a:rPr lang="en-US" altLang="ja-JP" sz="1400" b="0" i="0" dirty="0">
                <a:solidFill>
                  <a:srgbClr val="24292F"/>
                </a:solidFill>
                <a:effectLst/>
              </a:rPr>
              <a:t>/</a:t>
            </a:r>
            <a:r>
              <a:rPr lang="en-US" altLang="ja-JP" sz="1400" b="0" i="0" dirty="0" err="1">
                <a:solidFill>
                  <a:srgbClr val="24292F"/>
                </a:solidFill>
                <a:effectLst/>
              </a:rPr>
              <a:t>ita_install_package</a:t>
            </a:r>
            <a:r>
              <a:rPr lang="en-US" altLang="ja-JP" sz="1400" b="0" i="0" dirty="0">
                <a:solidFill>
                  <a:srgbClr val="24292F"/>
                </a:solidFill>
                <a:effectLst/>
              </a:rPr>
              <a:t>/</a:t>
            </a:r>
            <a:r>
              <a:rPr lang="en-US" altLang="ja-JP" sz="1400" b="0" i="0" dirty="0" err="1">
                <a:solidFill>
                  <a:srgbClr val="24292F"/>
                </a:solidFill>
                <a:effectLst/>
              </a:rPr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3.4</a:t>
            </a:r>
            <a:r>
              <a:rPr lang="ja-JP" altLang="en-US" dirty="0"/>
              <a:t>　バージョンアップ（</a:t>
            </a:r>
            <a:r>
              <a:rPr lang="en-US" altLang="ja-JP" dirty="0"/>
              <a:t>2/9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/>
              <a:t>アンサーファイル</a:t>
            </a:r>
            <a:r>
              <a:rPr lang="en-US" altLang="ja-JP" dirty="0"/>
              <a:t>(</a:t>
            </a:r>
            <a:r>
              <a:rPr lang="en-US" altLang="ja-JP" kern="100" dirty="0"/>
              <a:t>ita</a:t>
            </a:r>
            <a:r>
              <a:rPr lang="en-US" altLang="ja-JP" dirty="0"/>
              <a:t>_answers.txt)</a:t>
            </a:r>
            <a:r>
              <a:rPr lang="ja-JP" altLang="en-US" dirty="0"/>
              <a:t>を編集</a:t>
            </a:r>
            <a:endParaRPr lang="en-US" altLang="ja-JP" dirty="0"/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のバージョンアップ設定を行うアンサーファイルを事前に作成してください。</a:t>
            </a:r>
          </a:p>
          <a:p>
            <a:pPr lvl="1"/>
            <a:r>
              <a:rPr lang="ja-JP" altLang="en-US" dirty="0"/>
              <a:t>バージョンアップを行う際、ライブラリのインストールを行う場合は「</a:t>
            </a:r>
            <a:r>
              <a:rPr lang="en-US" altLang="ja-JP" dirty="0" err="1"/>
              <a:t>install_mode</a:t>
            </a:r>
            <a:r>
              <a:rPr lang="ja-JP" altLang="en-US" dirty="0"/>
              <a:t>」の値を「</a:t>
            </a:r>
            <a:r>
              <a:rPr lang="en-US" altLang="ja-JP" dirty="0" err="1"/>
              <a:t>Versionup_All</a:t>
            </a:r>
            <a:r>
              <a:rPr lang="ja-JP" altLang="en-US" dirty="0"/>
              <a:t>」に、ライブラリのインストールを行わない場合は「</a:t>
            </a:r>
            <a:r>
              <a:rPr lang="en-US" altLang="ja-JP" dirty="0" err="1"/>
              <a:t>Versionup_ITA</a:t>
            </a:r>
            <a:r>
              <a:rPr lang="ja-JP" altLang="en-US" dirty="0"/>
              <a:t>」にしてください。</a:t>
            </a:r>
            <a:endParaRPr lang="en-US" altLang="ja-JP" dirty="0"/>
          </a:p>
          <a:p>
            <a:pPr lvl="1"/>
            <a:r>
              <a:rPr lang="ja-JP" altLang="en-US" dirty="0"/>
              <a:t>バージョンアップに使用する項目は「</a:t>
            </a:r>
            <a:r>
              <a:rPr lang="en-US" altLang="ja-JP" dirty="0" err="1"/>
              <a:t>install_mode</a:t>
            </a:r>
            <a:r>
              <a:rPr lang="ja-JP" altLang="en-US" dirty="0"/>
              <a:t>」と「</a:t>
            </a:r>
            <a:r>
              <a:rPr lang="en-US" altLang="ja-JP" kern="100" dirty="0" err="1"/>
              <a:t>ita_directory</a:t>
            </a:r>
            <a:r>
              <a:rPr lang="ja-JP" altLang="en-US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」</a:t>
            </a:r>
            <a:r>
              <a:rPr lang="ja-JP" altLang="en-US" kern="100" dirty="0">
                <a:latin typeface="+mn-ea"/>
                <a:cs typeface="Times New Roman" panose="02020603050405020304" pitchFamily="18" charset="0"/>
              </a:rPr>
              <a:t>になります。　</a:t>
            </a:r>
            <a:r>
              <a:rPr lang="ja-JP" altLang="en-US" dirty="0"/>
              <a:t>その他の項目は使用いたしません。</a:t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94149"/>
              </p:ext>
            </p:extLst>
          </p:nvPr>
        </p:nvGraphicFramePr>
        <p:xfrm>
          <a:off x="538952" y="2845207"/>
          <a:ext cx="8065121" cy="35908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6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Install</a:t>
                      </a:r>
                      <a:r>
                        <a:rPr lang="en-US" altLang="ja-JP" sz="1000" kern="100" dirty="0" err="1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Install_Online</a:t>
                      </a:r>
                      <a:r>
                        <a:rPr lang="ja-JP" altLang="en-US" sz="800" kern="100" dirty="0">
                          <a:effectLst/>
                        </a:rPr>
                        <a:t>：オンラインインストール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Install_Offline</a:t>
                      </a:r>
                      <a:r>
                        <a:rPr lang="ja-JP" altLang="en-US" sz="800" kern="100" dirty="0">
                          <a:effectLst/>
                        </a:rPr>
                        <a:t>：オフラインインストール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Gather_Library</a:t>
                      </a:r>
                      <a:r>
                        <a:rPr lang="ja-JP" altLang="en-US" sz="800" kern="100" dirty="0">
                          <a:effectLst/>
                        </a:rPr>
                        <a:t>：ライブラリ収集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Install_ITA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ITA</a:t>
                      </a:r>
                      <a:r>
                        <a:rPr lang="ja-JP" altLang="en-US" sz="800" kern="100" dirty="0">
                          <a:effectLst/>
                        </a:rPr>
                        <a:t>本体のインストール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Versionup_All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ITA</a:t>
                      </a:r>
                      <a:r>
                        <a:rPr lang="ja-JP" altLang="en-US" sz="800" kern="100" dirty="0">
                          <a:effectLst/>
                        </a:rPr>
                        <a:t>本体のバージョンアップ（ライブラリのインストールあり）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Versionup_ITA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ITA</a:t>
                      </a:r>
                      <a:r>
                        <a:rPr lang="ja-JP" altLang="en-US" sz="800" kern="100" dirty="0">
                          <a:effectLst/>
                        </a:rPr>
                        <a:t>本体のバージョンアップ（ライブラリのインストールなし）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>
                          <a:effectLst/>
                        </a:rPr>
                        <a:t>Uninstall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ITA</a:t>
                      </a:r>
                      <a:r>
                        <a:rPr lang="ja-JP" altLang="en-US" sz="800" kern="100" dirty="0">
                          <a:effectLst/>
                        </a:rPr>
                        <a:t>本体のアンインストール</a:t>
                      </a:r>
                      <a:endParaRPr lang="ja-JP" altLang="ja-JP" sz="8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/</a:t>
                      </a:r>
                      <a:r>
                        <a:rPr lang="en-US" altLang="ja-JP" sz="1000" kern="100" dirty="0" err="1">
                          <a:effectLst/>
                        </a:rPr>
                        <a:t>exastro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</a:t>
                      </a:r>
                      <a:r>
                        <a:rPr lang="ja-JP" sz="1000" kern="100" dirty="0">
                          <a:effectLst/>
                        </a:rPr>
                        <a:t>をインストールするディレクトリを絶対パスで指定してください。</a:t>
                      </a:r>
                      <a:endParaRPr lang="en-US" alt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</a:rPr>
                        <a:t>全ユーザーが参照可能なディレクトリを指定してください。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Ja_JP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</a:t>
                      </a:r>
                      <a:r>
                        <a:rPr lang="ja-JP" sz="1000" kern="100" dirty="0">
                          <a:effectLst/>
                        </a:rPr>
                        <a:t>画面表示の言語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</a:t>
                      </a:r>
                      <a:r>
                        <a:rPr lang="ja-JP" sz="1000" kern="100" dirty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OS</a:t>
                      </a:r>
                      <a:r>
                        <a:rPr lang="en-US" sz="800" kern="100" dirty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のドメイン名の指定</a:t>
                      </a: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ja-JP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インストーラーが自己証明書を作成する時はこちらの値を使用）</a:t>
                      </a:r>
                      <a:endParaRPr lang="ja-JP" alt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4206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サーバ証明書に使用するファイルのファイルパスを指定</a:t>
                      </a:r>
                      <a:endParaRPr lang="en-US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証明書使用時のみ入力。絶対パスで指定してください。）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709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秘密鍵に使用するファイルのファイルパスを指定</a:t>
                      </a:r>
                      <a:endParaRPr lang="en-US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秘密鍵使用時のみ入力。絶対パスで指定してください。）</a:t>
                      </a:r>
                      <a:endParaRPr lang="en-US" alt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</a:tbl>
          </a:graphicData>
        </a:graphic>
      </p:graphicFrame>
      <p:grpSp>
        <p:nvGrpSpPr>
          <p:cNvPr id="7" name="グループ化 6"/>
          <p:cNvGrpSpPr/>
          <p:nvPr/>
        </p:nvGrpSpPr>
        <p:grpSpPr>
          <a:xfrm>
            <a:off x="216680" y="4964961"/>
            <a:ext cx="8746833" cy="429491"/>
            <a:chOff x="213569" y="5291623"/>
            <a:chExt cx="8746833" cy="351267"/>
          </a:xfrm>
        </p:grpSpPr>
        <p:sp>
          <p:nvSpPr>
            <p:cNvPr id="8" name="フリーフォーム 7"/>
            <p:cNvSpPr/>
            <p:nvPr/>
          </p:nvSpPr>
          <p:spPr bwMode="auto">
            <a:xfrm>
              <a:off x="254634" y="5291623"/>
              <a:ext cx="8633758" cy="255185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9" name="正方形/長方形 8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10" name="正方形/長方形 9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321678" y="4773259"/>
            <a:ext cx="8605830" cy="1686391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2000" b="1" dirty="0">
                <a:solidFill>
                  <a:srgbClr val="FF0000"/>
                </a:solidFill>
              </a:rPr>
              <a:t>バージョンアップでは使用しません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3.5</a:t>
            </a:r>
            <a:r>
              <a:rPr lang="ja-JP" altLang="en-US" dirty="0"/>
              <a:t>　バージョンアップ（</a:t>
            </a:r>
            <a:r>
              <a:rPr lang="en-US" altLang="ja-JP" dirty="0"/>
              <a:t>3/9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インストールモードについて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ja-JP" altLang="en-US" dirty="0"/>
              <a:t>バージョン</a:t>
            </a:r>
            <a:r>
              <a:rPr lang="en-US" altLang="ja-JP" dirty="0"/>
              <a:t>1.6.0</a:t>
            </a:r>
            <a:r>
              <a:rPr lang="ja-JP" altLang="en-US" dirty="0"/>
              <a:t>より、インストーラー起動時に実行するシェルが</a:t>
            </a:r>
            <a:r>
              <a:rPr lang="en-US" altLang="ja-JP" kern="100" dirty="0"/>
              <a:t>ita_installer.sh</a:t>
            </a:r>
            <a:r>
              <a:rPr lang="ja-JP" altLang="en-US" kern="100" dirty="0"/>
              <a:t>のみに統一され、アンサーファイル</a:t>
            </a:r>
            <a:r>
              <a:rPr lang="en-US" altLang="ja-JP" dirty="0"/>
              <a:t>(</a:t>
            </a:r>
            <a:r>
              <a:rPr lang="en-US" altLang="ja-JP" kern="100" dirty="0"/>
              <a:t>ita</a:t>
            </a:r>
            <a:r>
              <a:rPr lang="en-US" altLang="ja-JP" dirty="0"/>
              <a:t>_answers.txt)</a:t>
            </a:r>
            <a:r>
              <a:rPr lang="ja-JP" altLang="en-US" dirty="0"/>
              <a:t>の「</a:t>
            </a:r>
            <a:r>
              <a:rPr lang="en-US" altLang="ja-JP" dirty="0" err="1"/>
              <a:t>install_mode</a:t>
            </a:r>
            <a:r>
              <a:rPr lang="ja-JP" altLang="en-US" dirty="0"/>
              <a:t>」の値によって、インストーラーの動作が分岐します。バージョンアップ時には以下のいずれかの値を入力します。</a:t>
            </a:r>
            <a:br>
              <a:rPr lang="en-US" altLang="ja-JP" dirty="0"/>
            </a:br>
            <a:endParaRPr lang="en-US" altLang="ja-JP" dirty="0"/>
          </a:p>
          <a:p>
            <a:pPr lvl="2"/>
            <a:r>
              <a:rPr lang="en-US" altLang="ja-JP" dirty="0" err="1"/>
              <a:t>Versionup_All</a:t>
            </a:r>
            <a:r>
              <a:rPr lang="ja-JP" altLang="en-US" dirty="0"/>
              <a:t>：バージョンアップで必要となるライブラリをインターネット経由で追加インストールした後、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本体をバージョンアップします。</a:t>
            </a:r>
            <a:endParaRPr lang="en-US" altLang="ja-JP" dirty="0"/>
          </a:p>
          <a:p>
            <a:pPr lvl="2"/>
            <a:r>
              <a:rPr lang="en-US" altLang="ja-JP" dirty="0" err="1"/>
              <a:t>Versionup_ITA</a:t>
            </a:r>
            <a:r>
              <a:rPr lang="ja-JP" altLang="en-US" dirty="0"/>
              <a:t>：ライブラリのインストールは行わずに、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dirty="0"/>
              <a:t>オンライン環境でライブラリを自動でインストールする場合は、 「</a:t>
            </a:r>
            <a:r>
              <a:rPr lang="en-US" altLang="ja-JP" dirty="0" err="1"/>
              <a:t>install_mode</a:t>
            </a:r>
            <a:r>
              <a:rPr lang="ja-JP" altLang="en-US" dirty="0"/>
              <a:t>」 を「</a:t>
            </a:r>
            <a:r>
              <a:rPr lang="en-US" altLang="ja-JP" dirty="0" err="1"/>
              <a:t>Versionup_All</a:t>
            </a:r>
            <a:r>
              <a:rPr lang="ja-JP" altLang="en-US" dirty="0"/>
              <a:t>」を、オフライン環境、またはライブラリを自動でインストールしない場合は、「</a:t>
            </a:r>
            <a:r>
              <a:rPr lang="en-US" altLang="ja-JP" dirty="0" err="1"/>
              <a:t>Versionup_ITA</a:t>
            </a:r>
            <a:r>
              <a:rPr lang="ja-JP" altLang="en-US" dirty="0"/>
              <a:t>」を入力してください。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300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3.6</a:t>
            </a:r>
            <a:r>
              <a:rPr lang="ja-JP" altLang="en-US" dirty="0"/>
              <a:t>　バージョンアップ（</a:t>
            </a:r>
            <a:r>
              <a:rPr lang="en-US" altLang="ja-JP" dirty="0"/>
              <a:t>4/9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/>
              <a:t>アンサーファイル</a:t>
            </a:r>
            <a:r>
              <a:rPr lang="en-US" altLang="ja-JP" dirty="0"/>
              <a:t>(ita_answers.txt)</a:t>
            </a:r>
            <a:r>
              <a:rPr lang="ja-JP" altLang="en-US" dirty="0"/>
              <a:t>のサンプル</a:t>
            </a:r>
            <a:endParaRPr lang="en-US" altLang="ja-JP" dirty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/>
              <a:t>(ita_answers.txt)</a:t>
            </a:r>
            <a:r>
              <a:rPr lang="ja-JP" altLang="en-US" dirty="0"/>
              <a:t>のサンプルを以下に示します</a:t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6987349" y="1882262"/>
            <a:ext cx="2021953" cy="1565739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　 バージョンアップで使用する項目は「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install_mode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」と「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ita_directory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」になります。</a:t>
            </a:r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その他の項目は使用いたしません。</a:t>
            </a:r>
            <a:endParaRPr lang="en-US" altLang="ja-JP" sz="11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1628750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1628749"/>
            <a:ext cx="3954092" cy="256350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444260" y="2339905"/>
            <a:ext cx="472644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6" name="グループ化 15"/>
          <p:cNvGrpSpPr/>
          <p:nvPr/>
        </p:nvGrpSpPr>
        <p:grpSpPr>
          <a:xfrm>
            <a:off x="2037281" y="4514932"/>
            <a:ext cx="5068464" cy="538526"/>
            <a:chOff x="213569" y="5291623"/>
            <a:chExt cx="8746833" cy="351267"/>
          </a:xfrm>
        </p:grpSpPr>
        <p:sp>
          <p:nvSpPr>
            <p:cNvPr id="17" name="フリーフォーム 16"/>
            <p:cNvSpPr/>
            <p:nvPr/>
          </p:nvSpPr>
          <p:spPr bwMode="auto">
            <a:xfrm>
              <a:off x="254634" y="5315226"/>
              <a:ext cx="8633758" cy="175691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18" name="正方形/長方形 17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19" name="正方形/長方形 18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</p:grpSp>
      <p:sp>
        <p:nvSpPr>
          <p:cNvPr id="15" name="角丸四角形 14"/>
          <p:cNvSpPr/>
          <p:nvPr/>
        </p:nvSpPr>
        <p:spPr bwMode="auto">
          <a:xfrm>
            <a:off x="7020920" y="5175075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1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アンサーファイル</a:t>
            </a:r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(ita_answers.txt)</a:t>
            </a:r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ではどの項目にも全角文字が使用できません。</a:t>
            </a:r>
            <a:endParaRPr lang="en-US" altLang="ja-JP" sz="11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6765354" y="4921563"/>
            <a:ext cx="565503" cy="549789"/>
            <a:chOff x="162795" y="3812178"/>
            <a:chExt cx="565503" cy="549789"/>
          </a:xfrm>
        </p:grpSpPr>
        <p:sp>
          <p:nvSpPr>
            <p:cNvPr id="2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3.7</a:t>
            </a:r>
            <a:r>
              <a:rPr lang="ja-JP" altLang="en-US" dirty="0"/>
              <a:t>　バージョンアップ（</a:t>
            </a:r>
            <a:r>
              <a:rPr lang="en-US" altLang="ja-JP" dirty="0"/>
              <a:t>5/9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72133" y="836712"/>
            <a:ext cx="8964487" cy="5616476"/>
          </a:xfrm>
        </p:spPr>
        <p:txBody>
          <a:bodyPr rIns="0">
            <a:normAutofit lnSpcReduction="10000"/>
          </a:bodyPr>
          <a:lstStyle/>
          <a:p>
            <a:r>
              <a:rPr lang="en-US" altLang="ja-JP" dirty="0"/>
              <a:t>ITA</a:t>
            </a:r>
            <a:r>
              <a:rPr lang="ja-JP" altLang="en-US" dirty="0"/>
              <a:t>インストーラー（バージョンアップ）実行</a:t>
            </a:r>
            <a:endParaRPr lang="en-US" altLang="ja-JP" dirty="0"/>
          </a:p>
          <a:p>
            <a:pPr lvl="1"/>
            <a:r>
              <a:rPr lang="ja-JP" altLang="en-US" dirty="0"/>
              <a:t>以下のコマンドで、</a:t>
            </a:r>
            <a:r>
              <a:rPr lang="en-US" altLang="ja-JP" dirty="0"/>
              <a:t> ITA</a:t>
            </a:r>
            <a:r>
              <a:rPr lang="ja-JP" altLang="en-US" dirty="0"/>
              <a:t>インストーラー（バージョンアップ）を実行します。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sz="1600" dirty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ja-JP" altLang="en-US" sz="1600" dirty="0"/>
              <a:t> </a:t>
            </a:r>
            <a:r>
              <a:rPr lang="en-US" altLang="ja-JP" sz="1600" dirty="0" err="1"/>
              <a:t>sh</a:t>
            </a:r>
            <a:r>
              <a:rPr lang="en-US" altLang="ja-JP" sz="1600" dirty="0"/>
              <a:t> </a:t>
            </a:r>
            <a:r>
              <a:rPr lang="en-US" altLang="ja-JP" sz="1600" kern="100" dirty="0"/>
              <a:t>ita_installer.sh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dirty="0"/>
              <a:t>アンサーファイル（</a:t>
            </a:r>
            <a:r>
              <a:rPr lang="en-US" altLang="ja-JP" dirty="0"/>
              <a:t>ita_answers.txt</a:t>
            </a:r>
            <a:r>
              <a:rPr lang="ja-JP" altLang="en-US" dirty="0"/>
              <a:t>）の「</a:t>
            </a:r>
            <a:r>
              <a:rPr lang="en-US" altLang="ja-JP" dirty="0" err="1"/>
              <a:t>install_mode</a:t>
            </a:r>
            <a:r>
              <a:rPr lang="ja-JP" altLang="en-US" dirty="0"/>
              <a:t>」が「</a:t>
            </a:r>
            <a:r>
              <a:rPr lang="en-US" altLang="ja-JP" dirty="0" err="1"/>
              <a:t>Versionup_All</a:t>
            </a:r>
            <a:r>
              <a:rPr lang="ja-JP" altLang="en-US" dirty="0"/>
              <a:t>」の場合は、処理の途中でライブラリが自動でインストールされます。</a:t>
            </a:r>
            <a:br>
              <a:rPr lang="en-US" altLang="ja-JP" dirty="0"/>
            </a:br>
            <a:r>
              <a:rPr lang="ja-JP" altLang="en-US" dirty="0"/>
              <a:t>バージョンごとにインストールされるライブラリは次ページを参照してください。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/>
          </a:p>
          <a:p>
            <a:r>
              <a:rPr lang="ja-JP" altLang="en-US" dirty="0"/>
              <a:t>処理の確認</a:t>
            </a:r>
          </a:p>
          <a:p>
            <a:pPr lvl="1"/>
            <a:r>
              <a:rPr lang="ja-JP" altLang="en-US" dirty="0"/>
              <a:t>正常に終了すると、取得した資材のバージョンに上げることができます。</a:t>
            </a:r>
            <a:endParaRPr lang="en-US" altLang="ja-JP" dirty="0"/>
          </a:p>
          <a:p>
            <a:pPr lvl="1"/>
            <a:r>
              <a:rPr lang="ja-JP" altLang="en-US" dirty="0"/>
              <a:t>バージョンアップツールを実行すると</a:t>
            </a:r>
            <a:r>
              <a:rPr lang="en-US" altLang="ja-JP" dirty="0"/>
              <a:t>ita_version_up.log</a:t>
            </a:r>
            <a:r>
              <a:rPr lang="ja-JP" altLang="en-US" dirty="0"/>
              <a:t>に処理内容が出力されます。</a:t>
            </a:r>
            <a:endParaRPr lang="en-US" altLang="ja-JP" dirty="0"/>
          </a:p>
          <a:p>
            <a:pPr lvl="1"/>
            <a:r>
              <a:rPr lang="ja-JP" altLang="en-US" dirty="0"/>
              <a:t>ログ格納パス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/>
              <a:t>)/</a:t>
            </a:r>
            <a:r>
              <a:rPr lang="en-US" altLang="ja-JP" sz="1400" kern="100" dirty="0" err="1"/>
              <a:t>ita</a:t>
            </a:r>
            <a:r>
              <a:rPr lang="en-US" altLang="ja-JP" sz="1400" dirty="0" err="1"/>
              <a:t>_install_package</a:t>
            </a:r>
            <a:r>
              <a:rPr lang="en-US" altLang="ja-JP" sz="1400" dirty="0"/>
              <a:t>/</a:t>
            </a:r>
            <a:r>
              <a:rPr lang="en-US" altLang="ja-JP" sz="1400" dirty="0" err="1"/>
              <a:t>install_scripts</a:t>
            </a:r>
            <a:r>
              <a:rPr lang="en-US" altLang="ja-JP" sz="1400" dirty="0"/>
              <a:t>/log/</a:t>
            </a:r>
          </a:p>
          <a:p>
            <a:pPr marL="180000" lvl="1" indent="0">
              <a:buNone/>
            </a:pPr>
            <a:endParaRPr lang="en-US" altLang="ja-JP" sz="1400" dirty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終了ステータスについて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インストーラーは、シェルの処理終了時に終了の状態によって以下の終了ステータスを返します。</a:t>
            </a:r>
            <a:endParaRPr lang="en-US" altLang="ja-JP" dirty="0"/>
          </a:p>
          <a:p>
            <a:pPr marL="360000" lvl="2" indent="0">
              <a:buNone/>
            </a:pPr>
            <a:r>
              <a:rPr lang="ja-JP" altLang="en-US" dirty="0"/>
              <a:t>正常終了時：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ja-JP" altLang="en-US" dirty="0"/>
              <a:t>異常終了時：</a:t>
            </a:r>
            <a:r>
              <a:rPr lang="en-US" altLang="ja-JP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3.8</a:t>
            </a:r>
            <a:r>
              <a:rPr lang="ja-JP" altLang="en-US" dirty="0"/>
              <a:t>　バージョンアップ（</a:t>
            </a:r>
            <a:r>
              <a:rPr lang="en-US" altLang="ja-JP" dirty="0"/>
              <a:t>6/9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/>
              <a:t>バージョンアップ時にインストールされるライブラリ一覧</a:t>
            </a:r>
            <a:endParaRPr lang="en-US" altLang="ja-JP" dirty="0"/>
          </a:p>
          <a:p>
            <a:pPr lvl="1"/>
            <a:r>
              <a:rPr lang="ja-JP" altLang="en-US" sz="1400" dirty="0"/>
              <a:t>アンサーファイル（</a:t>
            </a:r>
            <a:r>
              <a:rPr lang="en-US" altLang="ja-JP" sz="1400" dirty="0"/>
              <a:t>ita_answers.txt</a:t>
            </a:r>
            <a:r>
              <a:rPr lang="ja-JP" altLang="en-US" sz="1400" dirty="0"/>
              <a:t>）の「</a:t>
            </a:r>
            <a:r>
              <a:rPr lang="en-US" altLang="ja-JP" sz="1400" dirty="0" err="1"/>
              <a:t>install_mode</a:t>
            </a:r>
            <a:r>
              <a:rPr lang="ja-JP" altLang="en-US" sz="1400" dirty="0"/>
              <a:t>」に「</a:t>
            </a:r>
            <a:r>
              <a:rPr lang="en-US" altLang="ja-JP" sz="1400" dirty="0" err="1"/>
              <a:t>Versionup_All</a:t>
            </a:r>
            <a:r>
              <a:rPr lang="ja-JP" altLang="en-US" sz="1400" dirty="0"/>
              <a:t>」を入力した場合は、インストール済のドライバに応じて以下のライブラリが自動でインストールされます。</a:t>
            </a:r>
            <a:br>
              <a:rPr lang="en-US" altLang="ja-JP" sz="1400" dirty="0"/>
            </a:br>
            <a:r>
              <a:rPr lang="ja-JP" altLang="en-US" sz="1400" dirty="0"/>
              <a:t>「</a:t>
            </a:r>
            <a:r>
              <a:rPr lang="en-US" altLang="ja-JP" sz="1400" dirty="0" err="1"/>
              <a:t>VersionUP_ITA</a:t>
            </a:r>
            <a:r>
              <a:rPr lang="ja-JP" altLang="en-US" sz="1400" dirty="0"/>
              <a:t>」を入力した場合は、手動でライブラリのインストールを実施してください。</a:t>
            </a:r>
            <a:endParaRPr lang="en-US" altLang="ja-JP" sz="1400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430068"/>
              </p:ext>
            </p:extLst>
          </p:nvPr>
        </p:nvGraphicFramePr>
        <p:xfrm>
          <a:off x="179512" y="2204830"/>
          <a:ext cx="8819131" cy="380463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8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3384470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</a:tblGrid>
              <a:tr h="410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>
                          <a:effectLst/>
                        </a:rPr>
                        <a:t>インストール済</a:t>
                      </a:r>
                      <a:endParaRPr lang="en-US" altLang="ja-JP" sz="1050" kern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>
                          <a:effectLst/>
                        </a:rPr>
                        <a:t>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</a:t>
                      </a:r>
                      <a:r>
                        <a:rPr lang="ja-JP" altLang="en-US" sz="1050" kern="0" dirty="0">
                          <a:effectLst/>
                        </a:rPr>
                        <a:t>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インストールコマンド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必須</a:t>
                      </a:r>
                      <a:endParaRPr lang="en-US" altLang="ja-JP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用途</a:t>
                      </a:r>
                      <a:endParaRPr lang="ja-JP" altLang="ja-JP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93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1.5.0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ita_base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yum install –y </a:t>
                      </a:r>
                      <a:r>
                        <a:rPr lang="en-US" sz="1050" kern="100" dirty="0" err="1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〇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YAML</a:t>
                      </a:r>
                      <a:r>
                        <a:rPr lang="ja-JP" altLang="en-US" sz="1050" kern="100" dirty="0">
                          <a:effectLst/>
                        </a:rPr>
                        <a:t>解析ライブラリ</a:t>
                      </a:r>
                      <a:r>
                        <a:rPr lang="en-US" altLang="ja-JP" sz="1050" kern="100" dirty="0">
                          <a:effectLst/>
                        </a:rPr>
                        <a:t>(</a:t>
                      </a:r>
                      <a:r>
                        <a:rPr lang="en-US" altLang="ja-JP" sz="1050" kern="100" dirty="0" err="1">
                          <a:effectLst/>
                        </a:rPr>
                        <a:t>yaml</a:t>
                      </a:r>
                      <a:r>
                        <a:rPr lang="en-US" altLang="ja-JP" sz="1050" kern="100" dirty="0">
                          <a:effectLst/>
                        </a:rPr>
                        <a:t>)</a:t>
                      </a:r>
                      <a:r>
                        <a:rPr lang="ja-JP" altLang="en-US" sz="1050" kern="100" dirty="0">
                          <a:effectLst/>
                        </a:rPr>
                        <a:t>に使用。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libyaml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>
                          <a:effectLst/>
                        </a:rPr>
                        <a:t>libyaml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07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libyaml-devel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>
                          <a:effectLst/>
                        </a:rPr>
                        <a:t>libyaml-devel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make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yum install –y make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>
                          <a:effectLst/>
                        </a:rPr>
                        <a:t>pecl</a:t>
                      </a:r>
                      <a:r>
                        <a:rPr lang="en-US" altLang="ja-JP" sz="1050" kern="100" dirty="0">
                          <a:effectLst/>
                        </a:rPr>
                        <a:t> install </a:t>
                      </a:r>
                      <a:r>
                        <a:rPr lang="en-US" altLang="ja-JP" sz="1050" kern="100" dirty="0" err="1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2908646"/>
                  </a:ext>
                </a:extLst>
              </a:tr>
              <a:tr h="61463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ansible</a:t>
                      </a:r>
                      <a:r>
                        <a:rPr lang="en-US" sz="1050" kern="100" dirty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nc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>
                          <a:effectLst/>
                        </a:rPr>
                        <a:t>nc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プロキシ環境下の</a:t>
                      </a:r>
                      <a:r>
                        <a:rPr lang="en-US" altLang="ja-JP" sz="1050" kern="100" dirty="0">
                          <a:effectLst/>
                        </a:rPr>
                        <a:t>ITA</a:t>
                      </a:r>
                      <a:r>
                        <a:rPr lang="ja-JP" altLang="en-US" sz="1050" kern="100" dirty="0">
                          <a:effectLst/>
                        </a:rPr>
                        <a:t>から</a:t>
                      </a:r>
                      <a:r>
                        <a:rPr lang="en-US" altLang="ja-JP" sz="1050" kern="100" dirty="0">
                          <a:effectLst/>
                        </a:rPr>
                        <a:t>AWS</a:t>
                      </a:r>
                      <a:r>
                        <a:rPr lang="ja-JP" altLang="en-US" sz="1050" kern="100" dirty="0">
                          <a:effectLst/>
                        </a:rPr>
                        <a:t>などの対外サーバにプロキシサーバ経由で</a:t>
                      </a:r>
                      <a:r>
                        <a:rPr lang="en-US" altLang="ja-JP" sz="1050" kern="100" dirty="0">
                          <a:effectLst/>
                        </a:rPr>
                        <a:t>SSH</a:t>
                      </a:r>
                      <a:r>
                        <a:rPr lang="ja-JP" altLang="en-US" sz="1050" kern="100" dirty="0">
                          <a:effectLst/>
                        </a:rPr>
                        <a:t>接続し</a:t>
                      </a:r>
                      <a:r>
                        <a:rPr lang="en-US" altLang="ja-JP" sz="1050" kern="100" dirty="0" err="1">
                          <a:effectLst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</a:rPr>
                        <a:t> Playbook</a:t>
                      </a:r>
                      <a:r>
                        <a:rPr lang="ja-JP" altLang="en-US" sz="1050" kern="100" dirty="0">
                          <a:effectLst/>
                        </a:rPr>
                        <a:t>実行する際の</a:t>
                      </a:r>
                      <a:r>
                        <a:rPr lang="en-US" altLang="ja-JP" sz="1050" kern="100" dirty="0">
                          <a:effectLst/>
                        </a:rPr>
                        <a:t>SSH</a:t>
                      </a:r>
                      <a:r>
                        <a:rPr lang="ja-JP" altLang="en-US" sz="1050" kern="100" dirty="0">
                          <a:effectLst/>
                        </a:rPr>
                        <a:t>コマンドオプションに使用。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7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pip3 install </a:t>
                      </a:r>
                      <a:r>
                        <a:rPr lang="en-US" sz="1050" kern="100" dirty="0" err="1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ansible_connection</a:t>
                      </a:r>
                      <a:r>
                        <a:rPr lang="ja-JP" altLang="en-US" sz="1050" kern="100" dirty="0">
                          <a:effectLst/>
                        </a:rPr>
                        <a:t>に</a:t>
                      </a:r>
                      <a:r>
                        <a:rPr lang="en-US" altLang="ja-JP" sz="1050" kern="100" dirty="0" err="1">
                          <a:effectLst/>
                        </a:rPr>
                        <a:t>network_cli</a:t>
                      </a:r>
                      <a:r>
                        <a:rPr lang="ja-JP" altLang="en-US" sz="1050" kern="100" dirty="0">
                          <a:effectLst/>
                        </a:rPr>
                        <a:t>を指定してネットワーク機器に接続するために必要。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2636447"/>
                  </a:ext>
                </a:extLst>
              </a:tr>
              <a:tr h="2178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1.6.0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1.6.0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744837"/>
                  </a:ext>
                </a:extLst>
              </a:tr>
              <a:tr h="1920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1.6.1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1.6.1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8923152"/>
                  </a:ext>
                </a:extLst>
              </a:tr>
              <a:tr h="216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1.6.2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1.6.2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256463"/>
                  </a:ext>
                </a:extLst>
              </a:tr>
              <a:tr h="216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1.6.3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1.6.3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08759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1.7.0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boto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Pip3 install </a:t>
                      </a:r>
                      <a:r>
                        <a:rPr lang="en-US" sz="1050" kern="100" dirty="0" err="1">
                          <a:effectLst/>
                        </a:rPr>
                        <a:t>boto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Ansible</a:t>
                      </a:r>
                      <a:r>
                        <a:rPr lang="ja-JP" altLang="en-US" sz="1050" kern="100" dirty="0">
                          <a:effectLst/>
                        </a:rPr>
                        <a:t>モジュールの</a:t>
                      </a:r>
                      <a:r>
                        <a:rPr lang="en-US" altLang="ja-JP" sz="1050" kern="100" dirty="0" err="1">
                          <a:effectLst/>
                        </a:rPr>
                        <a:t>community.aws.iam</a:t>
                      </a:r>
                      <a:r>
                        <a:rPr lang="ja-JP" altLang="en-US" sz="1050" kern="100" dirty="0">
                          <a:effectLst/>
                        </a:rPr>
                        <a:t>で使用。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697293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1.7.1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1.7.1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419927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1.7.2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1.7.2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7249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3.9</a:t>
            </a:r>
            <a:r>
              <a:rPr lang="ja-JP" altLang="en-US" dirty="0"/>
              <a:t>　バージョンアップ（</a:t>
            </a:r>
            <a:r>
              <a:rPr lang="en-US" altLang="ja-JP" dirty="0"/>
              <a:t>7/9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211212"/>
              </p:ext>
            </p:extLst>
          </p:nvPr>
        </p:nvGraphicFramePr>
        <p:xfrm>
          <a:off x="179512" y="908650"/>
          <a:ext cx="8819131" cy="255155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48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1080150">
                  <a:extLst>
                    <a:ext uri="{9D8B030D-6E8A-4147-A177-3AD203B41FA5}">
                      <a16:colId xmlns:a16="http://schemas.microsoft.com/office/drawing/2014/main" val="3789717126"/>
                    </a:ext>
                  </a:extLst>
                </a:gridCol>
                <a:gridCol w="1644423">
                  <a:extLst>
                    <a:ext uri="{9D8B030D-6E8A-4147-A177-3AD203B41FA5}">
                      <a16:colId xmlns:a16="http://schemas.microsoft.com/office/drawing/2014/main" val="627429885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3384470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</a:tblGrid>
              <a:tr h="410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>
                          <a:effectLst/>
                        </a:rPr>
                        <a:t>インストール済</a:t>
                      </a:r>
                      <a:endParaRPr lang="en-US" altLang="ja-JP" sz="1050" kern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>
                          <a:effectLst/>
                        </a:rPr>
                        <a:t>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</a:t>
                      </a:r>
                      <a:r>
                        <a:rPr lang="ja-JP" altLang="en-US" sz="1050" kern="0" dirty="0">
                          <a:effectLst/>
                        </a:rPr>
                        <a:t>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インストールコマンド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必須</a:t>
                      </a:r>
                      <a:endParaRPr lang="en-US" altLang="ja-JP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用途</a:t>
                      </a:r>
                      <a:endParaRPr lang="ja-JP" altLang="ja-JP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1.8.0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1.8.0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499805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1.8.1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1.8.1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766388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1.8.2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1.8.2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65845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1.9.0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1.9.0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53865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1.9.1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1.9.1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19572"/>
                  </a:ext>
                </a:extLst>
              </a:tr>
              <a:tr h="202309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1.</a:t>
                      </a:r>
                      <a:r>
                        <a:rPr lang="en-US" altLang="ja-JP" sz="1000" kern="0" dirty="0">
                          <a:effectLst/>
                        </a:rPr>
                        <a:t>10</a:t>
                      </a:r>
                      <a:r>
                        <a:rPr lang="en-US" sz="1000" kern="0" dirty="0">
                          <a:effectLst/>
                        </a:rPr>
                        <a:t>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yum install –y </a:t>
                      </a:r>
                      <a:r>
                        <a:rPr lang="en-US" sz="1050" kern="100" dirty="0" err="1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</a:rPr>
                        <a:t> Automation Controller</a:t>
                      </a:r>
                      <a:r>
                        <a:rPr lang="ja-JP" altLang="en-US" sz="1050" kern="100" dirty="0">
                          <a:effectLst/>
                        </a:rPr>
                        <a:t>との連携で使用。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0197867"/>
                  </a:ext>
                </a:extLst>
              </a:tr>
              <a:tr h="202309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terraform-driver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python-hcl2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pip3 install python-hcl2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tf</a:t>
                      </a:r>
                      <a:r>
                        <a:rPr lang="ja-JP" altLang="en-US" sz="1050" kern="100" dirty="0">
                          <a:effectLst/>
                        </a:rPr>
                        <a:t>ファイルの解析に使用。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1552190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1.10.1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1.10.1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82340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1.10.2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1.10.2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64097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1.11.0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terraformcli</a:t>
                      </a:r>
                      <a:r>
                        <a:rPr lang="en-US" altLang="ja-JP" sz="1050" kern="100" dirty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terraform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yum -y install terraform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terraform</a:t>
                      </a:r>
                      <a:r>
                        <a:rPr lang="ja-JP" altLang="en-US" sz="1050" kern="100" dirty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コマンド実行に使用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8503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129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3.10</a:t>
            </a:r>
            <a:r>
              <a:rPr lang="ja-JP" altLang="en-US" dirty="0"/>
              <a:t>　バージョンアップ（</a:t>
            </a:r>
            <a:r>
              <a:rPr lang="en-US" altLang="ja-JP" dirty="0"/>
              <a:t>8/9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/>
              <a:t>バージョンアップ時のサービス起動について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バージョンアップを行うと、</a:t>
            </a:r>
            <a:r>
              <a:rPr lang="en-US" altLang="ja-JP" dirty="0"/>
              <a:t>ITA</a:t>
            </a:r>
            <a:r>
              <a:rPr lang="ja-JP" altLang="en-US" dirty="0"/>
              <a:t>のサービスはすべて再起動されます。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手動で停止していたサービスがある場合もすべて起動されますので、必要であれば再度停止をお願いします。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r>
              <a:rPr lang="en-US" altLang="ja-JP" dirty="0"/>
              <a:t>PHP</a:t>
            </a:r>
            <a:r>
              <a:rPr lang="ja-JP" altLang="en-US" dirty="0"/>
              <a:t>のバージョンについて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ITA v1.9.1</a:t>
            </a:r>
            <a:r>
              <a:rPr lang="ja-JP" altLang="en-US" dirty="0"/>
              <a:t>以前は</a:t>
            </a:r>
            <a:r>
              <a:rPr lang="en-US" altLang="ja-JP" dirty="0"/>
              <a:t>PHP7.2</a:t>
            </a:r>
            <a:r>
              <a:rPr lang="ja-JP" altLang="en-US" dirty="0"/>
              <a:t>が必須でしたが、</a:t>
            </a:r>
            <a:r>
              <a:rPr lang="en-US" altLang="ja-JP" dirty="0"/>
              <a:t> ITA v1.10.0</a:t>
            </a:r>
            <a:r>
              <a:rPr lang="ja-JP" altLang="en-US" dirty="0"/>
              <a:t>から</a:t>
            </a:r>
            <a:r>
              <a:rPr lang="en-US" altLang="ja-JP" dirty="0"/>
              <a:t>PHP7.2</a:t>
            </a:r>
            <a:r>
              <a:rPr lang="ja-JP" altLang="en-US" dirty="0"/>
              <a:t>と</a:t>
            </a:r>
            <a:r>
              <a:rPr lang="en-US" altLang="ja-JP" dirty="0"/>
              <a:t>7.4</a:t>
            </a:r>
            <a:r>
              <a:rPr lang="ja-JP" altLang="en-US" dirty="0"/>
              <a:t>の両方に対応可能となりました。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ITA</a:t>
            </a:r>
            <a:r>
              <a:rPr lang="ja-JP" altLang="en-US" dirty="0"/>
              <a:t>インストーラを使用して</a:t>
            </a:r>
            <a:r>
              <a:rPr lang="en-US" altLang="ja-JP" dirty="0"/>
              <a:t>ITA v1.10.0</a:t>
            </a:r>
            <a:r>
              <a:rPr lang="ja-JP" altLang="en-US" dirty="0"/>
              <a:t>を新規インストールした場合は</a:t>
            </a:r>
            <a:r>
              <a:rPr lang="en-US" altLang="ja-JP" dirty="0"/>
              <a:t>PHP7.4</a:t>
            </a:r>
            <a:r>
              <a:rPr lang="ja-JP" altLang="en-US" dirty="0"/>
              <a:t>がインストールされますが、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ITA v1.9.1</a:t>
            </a:r>
            <a:r>
              <a:rPr lang="ja-JP" altLang="en-US" dirty="0"/>
              <a:t>以前から</a:t>
            </a:r>
            <a:r>
              <a:rPr lang="en-US" altLang="ja-JP" dirty="0"/>
              <a:t>ITA v1.10.0</a:t>
            </a:r>
            <a:r>
              <a:rPr lang="ja-JP" altLang="en-US" dirty="0"/>
              <a:t>以降にバージョンアップした場合、</a:t>
            </a:r>
            <a:r>
              <a:rPr lang="en-US" altLang="ja-JP" dirty="0"/>
              <a:t>PHP</a:t>
            </a:r>
            <a:r>
              <a:rPr lang="ja-JP" altLang="en-US" dirty="0"/>
              <a:t>のバージョンは自動で</a:t>
            </a:r>
            <a:r>
              <a:rPr lang="en-US" altLang="ja-JP" dirty="0"/>
              <a:t>7.4</a:t>
            </a:r>
            <a:r>
              <a:rPr lang="ja-JP" altLang="en-US" dirty="0" err="1"/>
              <a:t>には</a:t>
            </a:r>
            <a:r>
              <a:rPr lang="ja-JP" altLang="en-US" dirty="0"/>
              <a:t>ならずに</a:t>
            </a:r>
            <a:r>
              <a:rPr lang="en-US" altLang="ja-JP" dirty="0"/>
              <a:t>7.2</a:t>
            </a:r>
            <a:r>
              <a:rPr lang="ja-JP" altLang="en-US" dirty="0"/>
              <a:t>のままとなります。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7.4</a:t>
            </a:r>
            <a:r>
              <a:rPr lang="ja-JP" altLang="en-US" dirty="0"/>
              <a:t>に上げたい場合は手動での</a:t>
            </a:r>
            <a:r>
              <a:rPr lang="en-US" altLang="ja-JP" dirty="0"/>
              <a:t>PHP</a:t>
            </a:r>
            <a:r>
              <a:rPr lang="ja-JP" altLang="en-US" dirty="0"/>
              <a:t>バージョンアップをお願いします。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4773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3.11</a:t>
            </a:r>
            <a:r>
              <a:rPr lang="ja-JP" altLang="en-US" dirty="0"/>
              <a:t>　バージョンアップ（</a:t>
            </a:r>
            <a:r>
              <a:rPr lang="en-US" altLang="ja-JP" dirty="0"/>
              <a:t>9/9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Ansible</a:t>
            </a:r>
            <a:r>
              <a:rPr lang="en-US" altLang="ja-JP" dirty="0"/>
              <a:t> Automation Controller4.x</a:t>
            </a:r>
            <a:r>
              <a:rPr lang="ja-JP" altLang="en-US" dirty="0"/>
              <a:t>対応について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ITA v1.10.0</a:t>
            </a:r>
            <a:r>
              <a:rPr lang="ja-JP" altLang="en-US" dirty="0"/>
              <a:t>から</a:t>
            </a:r>
            <a:r>
              <a:rPr lang="en-US" altLang="ja-JP" dirty="0" err="1"/>
              <a:t>Ansible</a:t>
            </a:r>
            <a:r>
              <a:rPr lang="en-US" altLang="ja-JP" dirty="0"/>
              <a:t> Tower3.x</a:t>
            </a:r>
            <a:r>
              <a:rPr lang="ja-JP" altLang="en-US" dirty="0"/>
              <a:t>の後継機である</a:t>
            </a:r>
            <a:r>
              <a:rPr lang="en-US" altLang="ja-JP" dirty="0" err="1"/>
              <a:t>Ansible</a:t>
            </a:r>
            <a:r>
              <a:rPr lang="en-US" altLang="ja-JP" dirty="0"/>
              <a:t> Automation Controller4.x</a:t>
            </a:r>
            <a:r>
              <a:rPr lang="ja-JP" altLang="en-US" dirty="0"/>
              <a:t>と連携可能となりました。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連携するために必要な設定は「</a:t>
            </a:r>
            <a:r>
              <a:rPr lang="en-US" altLang="ja-JP" dirty="0"/>
              <a:t> </a:t>
            </a:r>
            <a:r>
              <a:rPr lang="en-US" altLang="ja-JP" dirty="0" err="1">
                <a:hlinkClick r:id="rId2"/>
              </a:rPr>
              <a:t>Exastro</a:t>
            </a:r>
            <a:r>
              <a:rPr lang="en-US" altLang="ja-JP" dirty="0">
                <a:hlinkClick r:id="rId2"/>
              </a:rPr>
              <a:t>-ITA_</a:t>
            </a:r>
            <a:r>
              <a:rPr lang="ja-JP" altLang="en-US" dirty="0">
                <a:hlinkClick r:id="rId2"/>
              </a:rPr>
              <a:t>システム構成／環境構築ガイド</a:t>
            </a:r>
            <a:r>
              <a:rPr lang="en-US" altLang="ja-JP" dirty="0">
                <a:hlinkClick r:id="rId2"/>
              </a:rPr>
              <a:t>_</a:t>
            </a:r>
            <a:r>
              <a:rPr lang="en-US" altLang="ja-JP" dirty="0" err="1">
                <a:hlinkClick r:id="rId2"/>
              </a:rPr>
              <a:t>Ansible</a:t>
            </a:r>
            <a:r>
              <a:rPr lang="en-US" altLang="ja-JP" dirty="0">
                <a:hlinkClick r:id="rId2"/>
              </a:rPr>
              <a:t>-driver</a:t>
            </a:r>
            <a:r>
              <a:rPr lang="ja-JP" altLang="en-US" dirty="0">
                <a:hlinkClick r:id="rId2"/>
              </a:rPr>
              <a:t>編</a:t>
            </a:r>
            <a:r>
              <a:rPr lang="ja-JP" altLang="en-US" dirty="0"/>
              <a:t>」を参照してください。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また、</a:t>
            </a:r>
            <a:r>
              <a:rPr lang="en-US" altLang="ja-JP" dirty="0" err="1"/>
              <a:t>Ansible</a:t>
            </a:r>
            <a:r>
              <a:rPr lang="en-US" altLang="ja-JP" dirty="0"/>
              <a:t> Tower3.x</a:t>
            </a:r>
            <a:r>
              <a:rPr lang="ja-JP" altLang="en-US" dirty="0"/>
              <a:t>との連携も一部方式が変更になっています。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ITA v1.9.1</a:t>
            </a:r>
            <a:r>
              <a:rPr lang="ja-JP" altLang="en-US" dirty="0"/>
              <a:t>以前から</a:t>
            </a:r>
            <a:r>
              <a:rPr lang="en-US" altLang="ja-JP" dirty="0"/>
              <a:t>ITA v1.10.0</a:t>
            </a:r>
            <a:r>
              <a:rPr lang="ja-JP" altLang="en-US" dirty="0"/>
              <a:t>以降にバージョンアップして</a:t>
            </a:r>
            <a:r>
              <a:rPr lang="en-US" altLang="ja-JP" dirty="0" err="1"/>
              <a:t>Ansible</a:t>
            </a:r>
            <a:r>
              <a:rPr lang="en-US" altLang="ja-JP" dirty="0"/>
              <a:t> Tower3.x </a:t>
            </a:r>
            <a:r>
              <a:rPr lang="ja-JP" altLang="en-US" dirty="0"/>
              <a:t>と連携する場合、「</a:t>
            </a:r>
            <a:r>
              <a:rPr lang="en-US" altLang="ja-JP" dirty="0"/>
              <a:t> </a:t>
            </a:r>
            <a:r>
              <a:rPr lang="en-US" altLang="ja-JP" dirty="0" err="1">
                <a:hlinkClick r:id="rId2"/>
              </a:rPr>
              <a:t>Exastro</a:t>
            </a:r>
            <a:r>
              <a:rPr lang="en-US" altLang="ja-JP" dirty="0">
                <a:hlinkClick r:id="rId2"/>
              </a:rPr>
              <a:t>-ITA_</a:t>
            </a:r>
            <a:r>
              <a:rPr lang="ja-JP" altLang="en-US" dirty="0">
                <a:hlinkClick r:id="rId2"/>
              </a:rPr>
              <a:t>システム構成／環境構築ガイド</a:t>
            </a:r>
            <a:r>
              <a:rPr lang="en-US" altLang="ja-JP" dirty="0">
                <a:hlinkClick r:id="rId2"/>
              </a:rPr>
              <a:t>_</a:t>
            </a:r>
            <a:r>
              <a:rPr lang="en-US" altLang="ja-JP" dirty="0" err="1">
                <a:hlinkClick r:id="rId2"/>
              </a:rPr>
              <a:t>Ansible</a:t>
            </a:r>
            <a:r>
              <a:rPr lang="en-US" altLang="ja-JP" dirty="0">
                <a:hlinkClick r:id="rId2"/>
              </a:rPr>
              <a:t>-driver</a:t>
            </a:r>
            <a:r>
              <a:rPr lang="ja-JP" altLang="en-US" dirty="0">
                <a:hlinkClick r:id="rId2"/>
              </a:rPr>
              <a:t>編</a:t>
            </a:r>
            <a:r>
              <a:rPr lang="ja-JP" altLang="en-US" dirty="0"/>
              <a:t>」の「</a:t>
            </a:r>
            <a:r>
              <a:rPr lang="en-US" altLang="ja-JP" dirty="0"/>
              <a:t>5.2. ITA </a:t>
            </a:r>
            <a:r>
              <a:rPr lang="ja-JP" altLang="en-US" dirty="0"/>
              <a:t>作業用ディレクトリの準備」の設定を実施してください。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43460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4.</a:t>
            </a:r>
            <a:r>
              <a:rPr lang="ja-JP" altLang="en-US" dirty="0"/>
              <a:t>　</a:t>
            </a:r>
            <a:r>
              <a:rPr lang="en-US" altLang="ja-JP" dirty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本資料について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>
                <a:latin typeface="+mn-ea"/>
              </a:rPr>
              <a:t>システム構成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2.1</a:t>
            </a:r>
            <a:r>
              <a:rPr lang="ja-JP" altLang="en-US" sz="1400" dirty="0">
                <a:latin typeface="+mn-ea"/>
              </a:rPr>
              <a:t>　 動作環境・条件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バージョンアップ</a:t>
            </a:r>
            <a:r>
              <a:rPr lang="zh-TW" altLang="en-US" sz="1400" dirty="0">
                <a:latin typeface="+mn-ea"/>
              </a:rPr>
              <a:t>手順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>
                <a:latin typeface="+mn-ea"/>
              </a:rPr>
              <a:t>1/1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3.2    ITA</a:t>
            </a:r>
            <a:r>
              <a:rPr lang="ja-JP" altLang="en-US" sz="1400" dirty="0">
                <a:latin typeface="+mn-ea"/>
              </a:rPr>
              <a:t>バージョンアップフロー</a:t>
            </a:r>
          </a:p>
          <a:p>
            <a:r>
              <a:rPr lang="en-US" altLang="ja-JP" sz="1400" dirty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1/9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2/9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3/9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4/9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5/9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3.8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6/9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ja-JP" altLang="en-US" sz="1400" dirty="0">
                <a:latin typeface="+mn-ea"/>
              </a:rPr>
              <a:t> 　</a:t>
            </a:r>
            <a:r>
              <a:rPr lang="en-US" altLang="ja-JP" sz="1400" dirty="0">
                <a:latin typeface="+mn-ea"/>
              </a:rPr>
              <a:t>3.9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7/9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ja-JP" altLang="en-US" sz="1400" dirty="0">
                <a:latin typeface="+mn-ea"/>
              </a:rPr>
              <a:t> 　</a:t>
            </a:r>
            <a:r>
              <a:rPr lang="en-US" altLang="ja-JP" sz="1400" dirty="0">
                <a:latin typeface="+mn-ea"/>
              </a:rPr>
              <a:t>3.10 </a:t>
            </a:r>
            <a:r>
              <a:rPr lang="ja-JP" altLang="en-US" sz="1400" dirty="0"/>
              <a:t>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8/9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ja-JP" altLang="en-US" sz="1400" dirty="0">
                <a:latin typeface="+mn-ea"/>
              </a:rPr>
              <a:t> 　</a:t>
            </a:r>
            <a:r>
              <a:rPr lang="en-US" altLang="ja-JP" sz="1400" dirty="0">
                <a:latin typeface="+mn-ea"/>
              </a:rPr>
              <a:t>3.11</a:t>
            </a:r>
            <a:r>
              <a:rPr lang="ja-JP" altLang="en-US" sz="1400" dirty="0">
                <a:latin typeface="+mn-ea"/>
              </a:rPr>
              <a:t> </a:t>
            </a:r>
            <a:r>
              <a:rPr lang="ja-JP" altLang="en-US" sz="1400" dirty="0"/>
              <a:t>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9/9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動作確認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1/2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2/2</a:t>
            </a:r>
            <a:r>
              <a:rPr lang="zh-TW" altLang="en-US" sz="1400" dirty="0">
                <a:latin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33" y="1739217"/>
            <a:ext cx="5523247" cy="464219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動作確認（</a:t>
            </a:r>
            <a:r>
              <a:rPr lang="en-US" altLang="ja-JP" dirty="0"/>
              <a:t>1/2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1512138"/>
          </a:xfrm>
        </p:spPr>
        <p:txBody>
          <a:bodyPr>
            <a:normAutofit/>
          </a:bodyPr>
          <a:lstStyle/>
          <a:p>
            <a:r>
              <a:rPr lang="ja-JP" altLang="en-US" dirty="0"/>
              <a:t>バージョンの確認</a:t>
            </a:r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にログイン後、</a:t>
            </a:r>
            <a:r>
              <a:rPr lang="en-US" altLang="ja-JP" dirty="0"/>
              <a:t>[</a:t>
            </a:r>
            <a:r>
              <a:rPr lang="ja-JP" altLang="en-US" dirty="0"/>
              <a:t>管理コンソール</a:t>
            </a:r>
            <a:r>
              <a:rPr lang="en-US" altLang="ja-JP" dirty="0"/>
              <a:t>]-[</a:t>
            </a:r>
            <a:r>
              <a:rPr lang="ja-JP" altLang="en-US" dirty="0"/>
              <a:t>バージョン情報</a:t>
            </a:r>
            <a:r>
              <a:rPr lang="en-US" altLang="ja-JP" dirty="0"/>
              <a:t>]</a:t>
            </a:r>
            <a:r>
              <a:rPr lang="ja-JP" altLang="en-US" dirty="0"/>
              <a:t>メニューでバージョンが上がっていることを確認してください。</a:t>
            </a:r>
          </a:p>
          <a:p>
            <a:pPr marL="0" lvl="0" indent="0">
              <a:buNone/>
            </a:pP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2123660" y="1844780"/>
            <a:ext cx="1296180" cy="29890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44932" y="6021360"/>
            <a:ext cx="1274657" cy="36005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4.2</a:t>
            </a:r>
            <a:r>
              <a:rPr lang="ja-JP" altLang="en-US" dirty="0"/>
              <a:t>　動作確認（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2016208"/>
          </a:xfrm>
        </p:spPr>
        <p:txBody>
          <a:bodyPr>
            <a:normAutofit/>
          </a:bodyPr>
          <a:lstStyle/>
          <a:p>
            <a:r>
              <a:rPr lang="ja-JP" altLang="en-US" dirty="0"/>
              <a:t>削除された機能について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下記の機能は記載のバージョンで削除されました。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バージョンアップ前にインストールしてある機能はそのまま残りますが、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記載のバージョン以降は正常に動作しない可能性があります。</a:t>
            </a:r>
            <a:endParaRPr lang="en-US" altLang="ja-JP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770267"/>
              </p:ext>
            </p:extLst>
          </p:nvPr>
        </p:nvGraphicFramePr>
        <p:xfrm>
          <a:off x="1691600" y="2996940"/>
          <a:ext cx="50407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3287607087"/>
                    </a:ext>
                  </a:extLst>
                </a:gridCol>
                <a:gridCol w="2520350">
                  <a:extLst>
                    <a:ext uri="{9D8B030D-6E8A-4147-A177-3AD203B41FA5}">
                      <a16:colId xmlns:a16="http://schemas.microsoft.com/office/drawing/2014/main" val="3286387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機能名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廃止バージョン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409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DSC-Driver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v1.5.0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7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OpenStack-Driver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v1.6.1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2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構築資材管理機能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v1.8.0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3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158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1.1</a:t>
            </a:r>
            <a:r>
              <a:rPr kumimoji="1" lang="ja-JP" altLang="en-US" dirty="0"/>
              <a:t>　</a:t>
            </a:r>
            <a:r>
              <a:rPr lang="ja-JP" altLang="en-US" dirty="0"/>
              <a:t>本資料について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本資料について</a:t>
            </a:r>
            <a:endParaRPr lang="en-US" altLang="ja-JP" dirty="0"/>
          </a:p>
          <a:p>
            <a:pPr lvl="1"/>
            <a:r>
              <a:rPr lang="ja-JP" altLang="en-US" dirty="0"/>
              <a:t>本資料では、オールインワン構成でインストールされている</a:t>
            </a:r>
            <a:r>
              <a:rPr lang="en-US" altLang="ja-JP" dirty="0"/>
              <a:t>ITA</a:t>
            </a:r>
            <a:r>
              <a:rPr lang="ja-JP" altLang="en-US" dirty="0"/>
              <a:t>環境に対して、バージョンアップを行う手順について記載しています。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2.1</a:t>
            </a:r>
            <a:r>
              <a:rPr lang="ja-JP" altLang="en-US" dirty="0"/>
              <a:t>　</a:t>
            </a:r>
            <a:r>
              <a:rPr lang="zh-TW" altLang="en-US" dirty="0"/>
              <a:t>動作環境</a:t>
            </a:r>
            <a:r>
              <a:rPr lang="ja-JP" altLang="en-US" dirty="0"/>
              <a:t>・</a:t>
            </a:r>
            <a:r>
              <a:rPr lang="zh-TW" altLang="en-US" dirty="0"/>
              <a:t>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/>
              <a:t>ITA</a:t>
            </a:r>
            <a:r>
              <a:rPr lang="ja-JP" altLang="en-US" dirty="0"/>
              <a:t>のバージョンアップを行う環境について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dirty="0"/>
              <a:t>本書の手順は、オールインワン構成でインストールされている</a:t>
            </a:r>
            <a:r>
              <a:rPr lang="en-US" altLang="ja-JP" dirty="0"/>
              <a:t>ITA</a:t>
            </a:r>
            <a:r>
              <a:rPr lang="ja-JP" altLang="en-US" dirty="0"/>
              <a:t>環境に対して実施可能です。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dirty="0"/>
              <a:t>バージョンアップに対応している</a:t>
            </a:r>
            <a:r>
              <a:rPr lang="en-US" altLang="ja-JP" dirty="0"/>
              <a:t>ITA</a:t>
            </a:r>
            <a:r>
              <a:rPr lang="ja-JP" altLang="en-US" dirty="0"/>
              <a:t>のバージョンは</a:t>
            </a:r>
            <a:r>
              <a:rPr lang="en-US" altLang="ja-JP" b="1" u="sng" dirty="0">
                <a:solidFill>
                  <a:srgbClr val="FF0000"/>
                </a:solidFill>
              </a:rPr>
              <a:t>1.4.0</a:t>
            </a:r>
            <a:r>
              <a:rPr lang="ja-JP" altLang="en-US" b="1" u="sng" dirty="0">
                <a:solidFill>
                  <a:srgbClr val="FF0000"/>
                </a:solidFill>
              </a:rPr>
              <a:t>以降</a:t>
            </a:r>
            <a:r>
              <a:rPr lang="ja-JP" altLang="en-US" dirty="0"/>
              <a:t>です。</a:t>
            </a:r>
            <a:br>
              <a:rPr lang="en-US" altLang="ja-JP" dirty="0"/>
            </a:br>
            <a:r>
              <a:rPr lang="en-US" altLang="ja-JP" dirty="0"/>
              <a:t>1.4.0</a:t>
            </a:r>
            <a:r>
              <a:rPr lang="ja-JP" altLang="en-US" dirty="0"/>
              <a:t>以降の</a:t>
            </a:r>
            <a:r>
              <a:rPr lang="en-US" altLang="ja-JP" dirty="0"/>
              <a:t>ITA</a:t>
            </a:r>
            <a:r>
              <a:rPr lang="ja-JP" altLang="en-US" dirty="0"/>
              <a:t>バージョンの環境に対して、本書の手順を実施することによりバージョンアップを行うことができます。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　</a:t>
            </a:r>
            <a:r>
              <a:rPr lang="en-US" altLang="ja-JP" dirty="0"/>
              <a:t>ITA</a:t>
            </a:r>
            <a:r>
              <a:rPr lang="ja-JP" altLang="en-US" dirty="0"/>
              <a:t>バージョンアップ手順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事前準備（</a:t>
            </a:r>
            <a:r>
              <a:rPr lang="en-US" altLang="ja-JP" dirty="0"/>
              <a:t>1/1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ITA</a:t>
            </a:r>
            <a:r>
              <a:rPr lang="ja-JP" altLang="en-US" dirty="0"/>
              <a:t>バージョンアップツール一覧</a:t>
            </a:r>
            <a:endParaRPr lang="en-US" altLang="ja-JP" dirty="0"/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バージョンアップツール一覧は以下となります。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887743"/>
              </p:ext>
            </p:extLst>
          </p:nvPr>
        </p:nvGraphicFramePr>
        <p:xfrm>
          <a:off x="197392" y="1533850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</a:t>
                      </a:r>
                      <a:r>
                        <a:rPr lang="ja-JP" sz="1050" kern="100" dirty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r>
                        <a:rPr lang="en-US" altLang="ja-JP" sz="900" kern="100" dirty="0">
                          <a:effectLst/>
                        </a:rPr>
                        <a:t>/</a:t>
                      </a:r>
                      <a:r>
                        <a:rPr lang="en-US" altLang="ja-JP" sz="900" kern="100" dirty="0" err="1">
                          <a:effectLst/>
                        </a:rPr>
                        <a:t>ita</a:t>
                      </a:r>
                      <a:r>
                        <a:rPr lang="en-US" sz="900" kern="100" dirty="0" err="1">
                          <a:effectLst/>
                        </a:rPr>
                        <a:t>_install_package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en-US" sz="900" kern="100" dirty="0" err="1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>
                          <a:effectLst/>
                        </a:rPr>
                        <a:t>)/</a:t>
                      </a:r>
                      <a:r>
                        <a:rPr lang="en-US" sz="900" kern="100" dirty="0" err="1">
                          <a:effectLst/>
                        </a:rPr>
                        <a:t>ita_install_package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en-US" sz="900" kern="100" dirty="0" err="1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66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　</a:t>
            </a:r>
            <a:r>
              <a:rPr lang="en-US" altLang="ja-JP" dirty="0"/>
              <a:t>ITA</a:t>
            </a:r>
            <a:r>
              <a:rPr lang="ja-JP" altLang="en-US" dirty="0"/>
              <a:t>バージョンアップフロー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/>
              <a:t>バージョンアップフロー</a:t>
            </a:r>
            <a:endParaRPr kumimoji="1" lang="en-US" altLang="ja-JP" dirty="0"/>
          </a:p>
          <a:p>
            <a:pPr lvl="1"/>
            <a:r>
              <a:rPr lang="ja-JP" altLang="en-US" dirty="0"/>
              <a:t>バージョンアップは以下のフローとなっています。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>
            <a:endCxn id="14" idx="2"/>
          </p:cNvCxnSpPr>
          <p:nvPr/>
        </p:nvCxnSpPr>
        <p:spPr>
          <a:xfrm flipH="1">
            <a:off x="4564123" y="2767830"/>
            <a:ext cx="7390" cy="265260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1045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26013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アンサーファイル編集</a:t>
            </a:r>
            <a:endParaRPr kumimoji="0" lang="ja-JP" altLang="ja-JP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3976029"/>
            <a:ext cx="3066892" cy="1444403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インストーラー</a:t>
            </a:r>
            <a:endParaRPr kumimoji="0" lang="en-US" altLang="ja-JP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（</a:t>
            </a:r>
            <a:r>
              <a:rPr kumimoji="0" lang="ja-JP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バージョンアップ）実行</a:t>
            </a:r>
            <a:endParaRPr kumimoji="0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ja-JP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処理内容</a:t>
            </a:r>
            <a:endParaRPr kumimoji="0" lang="ja-JP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ja-JP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ライブラリインストール（任意）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DB</a:t>
            </a:r>
            <a:r>
              <a:rPr kumimoji="0" lang="ja-JP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変更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050" dirty="0">
                <a:latin typeface="+mn-ea"/>
                <a:cs typeface="Times New Roman" panose="02020603050405020304" pitchFamily="18" charset="0"/>
              </a:rPr>
              <a:t>資材変更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ja-JP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2546684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</a:t>
            </a:r>
            <a:r>
              <a:rPr kumimoji="0" lang="en-US" altLang="ja-JP" sz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からの資材ダウンロード</a:t>
            </a:r>
          </a:p>
        </p:txBody>
      </p:sp>
      <p:sp>
        <p:nvSpPr>
          <p:cNvPr id="15" name="正方形/長方形 92"/>
          <p:cNvSpPr>
            <a:spLocks noChangeArrowheads="1"/>
          </p:cNvSpPr>
          <p:nvPr/>
        </p:nvSpPr>
        <p:spPr bwMode="auto">
          <a:xfrm>
            <a:off x="3038067" y="184478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環境のバックアップ</a:t>
            </a: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2586</Words>
  <Application>Microsoft Office PowerPoint</Application>
  <PresentationFormat>画面に合わせる (4:3)</PresentationFormat>
  <Paragraphs>358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22</vt:i4>
      </vt:variant>
    </vt:vector>
  </HeadingPairs>
  <TitlesOfParts>
    <vt:vector size="35" baseType="lpstr">
      <vt:lpstr>-apple-system</vt:lpstr>
      <vt:lpstr>HGP創英角ｺﾞｼｯｸUB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動作環境・条件</vt:lpstr>
      <vt:lpstr>3.　ITAバージョンアップ手順</vt:lpstr>
      <vt:lpstr>3.1　事前準備（1/1）</vt:lpstr>
      <vt:lpstr>3.2　ITAバージョンアップフロー</vt:lpstr>
      <vt:lpstr>3.3　バージョンアップ（1/9）</vt:lpstr>
      <vt:lpstr>3.4　バージョンアップ（2/9）</vt:lpstr>
      <vt:lpstr>3.5　バージョンアップ（3/9）</vt:lpstr>
      <vt:lpstr>3.6　バージョンアップ（4/9）</vt:lpstr>
      <vt:lpstr>3.7　バージョンアップ（5/9）</vt:lpstr>
      <vt:lpstr>3.8　バージョンアップ（6/9）</vt:lpstr>
      <vt:lpstr>3.9　バージョンアップ（7/9）</vt:lpstr>
      <vt:lpstr>3.10　バージョンアップ（8/9）</vt:lpstr>
      <vt:lpstr>3.11　バージョンアップ（9/9）</vt:lpstr>
      <vt:lpstr>4.　ITA動作確認</vt:lpstr>
      <vt:lpstr>4.1　動作確認（1/2）</vt:lpstr>
      <vt:lpstr>4.2　動作確認（2/2）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2023-01-13T08:43:41Z</dcterms:modified>
</cp:coreProperties>
</file>