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1"/>
  </p:notesMasterIdLst>
  <p:handoutMasterIdLst>
    <p:handoutMasterId r:id="rId22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36" r:id="rId14"/>
    <p:sldId id="521" r:id="rId15"/>
    <p:sldId id="522" r:id="rId16"/>
    <p:sldId id="523" r:id="rId17"/>
    <p:sldId id="524" r:id="rId18"/>
    <p:sldId id="527" r:id="rId19"/>
    <p:sldId id="318" r:id="rId2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0"/>
          </p14:sldIdLst>
        </p14:section>
        <p14:section name="3.　ITAバージョンアップ手順" id="{80AA9663-4D64-45AD-996E-69C03C14D297}">
          <p14:sldIdLst>
            <p14:sldId id="512"/>
            <p14:sldId id="535"/>
            <p14:sldId id="516"/>
            <p14:sldId id="517"/>
            <p14:sldId id="520"/>
            <p14:sldId id="536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2021/4/28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2021/4/28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2021/4/28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1.7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 smtClean="0"/>
              <a:t>バージョンアップ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バージョンアップのユーザーは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事前に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環境のバックアップを取得してください。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/>
              <a:t>以下のコマンドで資材を</a:t>
            </a:r>
            <a:r>
              <a:rPr lang="en-US" altLang="ja-JP" dirty="0"/>
              <a:t>DL</a:t>
            </a:r>
            <a:r>
              <a:rPr lang="ja-JP" altLang="en-US" dirty="0"/>
              <a:t>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200" dirty="0"/>
              <a:t># </a:t>
            </a:r>
            <a:r>
              <a:rPr lang="en-US" altLang="ja-JP" sz="1200" dirty="0" smtClean="0"/>
              <a:t>curl </a:t>
            </a:r>
            <a:r>
              <a:rPr lang="en-US" altLang="ja-JP" sz="1200" dirty="0"/>
              <a:t>-OL https://github.com/exastro-suite/it-automation/releases/download/v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/exastro-it-automation-</a:t>
            </a:r>
            <a:r>
              <a:rPr lang="en-US" altLang="ja-JP" sz="1200" dirty="0">
                <a:solidFill>
                  <a:srgbClr val="FF0000"/>
                </a:solidFill>
              </a:rPr>
              <a:t>x.x.x</a:t>
            </a:r>
            <a:r>
              <a:rPr lang="en-US" altLang="ja-JP" sz="1200" dirty="0"/>
              <a:t>.tar.gz</a:t>
            </a:r>
            <a:r>
              <a:rPr lang="en-US" altLang="ja-JP" sz="1300" dirty="0"/>
              <a:t/>
            </a:r>
            <a:br>
              <a:rPr lang="en-US" altLang="ja-JP" sz="1300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</a:t>
            </a:r>
            <a:r>
              <a:rPr lang="en-US" altLang="ja-JP" dirty="0"/>
              <a:t> curl</a:t>
            </a:r>
            <a:r>
              <a:rPr lang="ja-JP" altLang="en-US" dirty="0" smtClean="0"/>
              <a:t>コマンド</a:t>
            </a:r>
            <a:r>
              <a:rPr lang="ja-JP" altLang="en-US" dirty="0"/>
              <a:t>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資材の展開</a:t>
            </a:r>
            <a:endParaRPr lang="en-US" altLang="ja-JP" dirty="0"/>
          </a:p>
          <a:p>
            <a:pPr lvl="1"/>
            <a:r>
              <a:rPr lang="en-US" altLang="ja-JP" dirty="0"/>
              <a:t>.tar.gz</a:t>
            </a:r>
            <a:r>
              <a:rPr lang="ja-JP" altLang="en-US" dirty="0"/>
              <a:t>ファイルを解凍します。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 smtClean="0"/>
              <a:t>バージョンアップ設定</a:t>
            </a:r>
            <a:r>
              <a:rPr lang="ja-JP" altLang="en-US" dirty="0"/>
              <a:t>を</a:t>
            </a:r>
            <a:r>
              <a:rPr lang="ja-JP" altLang="en-US" dirty="0" smtClean="0"/>
              <a:t>行うアンサーファイルとシェルのあるディレクトリに移動します。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のバージョンアップ設定</a:t>
            </a:r>
            <a:r>
              <a:rPr lang="ja-JP" altLang="en-US" dirty="0"/>
              <a:t>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バージョンアップを行う際、ライブラリのインストールを行う場合は「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」に、ライブラリのインストールを行わない場合は「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」にしてください。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バージョンアップに使用する項目は「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」と「</a:t>
            </a:r>
            <a:r>
              <a:rPr lang="en-US" altLang="ja-JP" kern="100" dirty="0" err="1" smtClean="0"/>
              <a:t>ita_directory</a:t>
            </a:r>
            <a:r>
              <a:rPr lang="ja-JP" altLang="en-US" kern="100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」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になります。　</a:t>
            </a:r>
            <a:r>
              <a:rPr lang="ja-JP" altLang="en-US" dirty="0" smtClean="0"/>
              <a:t>その他の項目は使用いたしません。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4149"/>
              </p:ext>
            </p:extLst>
          </p:nvPr>
        </p:nvGraphicFramePr>
        <p:xfrm>
          <a:off x="538952" y="2845207"/>
          <a:ext cx="8065121" cy="3614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/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exastro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Ja_JP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grpSp>
        <p:nvGrpSpPr>
          <p:cNvPr id="7" name="グループ化 6"/>
          <p:cNvGrpSpPr/>
          <p:nvPr/>
        </p:nvGrpSpPr>
        <p:grpSpPr>
          <a:xfrm>
            <a:off x="216680" y="4964961"/>
            <a:ext cx="8746833" cy="429491"/>
            <a:chOff x="213569" y="5291623"/>
            <a:chExt cx="8746833" cy="351267"/>
          </a:xfrm>
        </p:grpSpPr>
        <p:sp>
          <p:nvSpPr>
            <p:cNvPr id="8" name="フリーフォーム 7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21678" y="4773259"/>
            <a:ext cx="8605830" cy="1686391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より、インストーラー起動時に実行するシェルが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」の値によって、インストーラーの動作が分岐します。バージョンアップ時には以下のいずれかの値を入力します。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/>
              <a:t>オンライン環境でライブラリを自動でインストールする場合</a:t>
            </a:r>
            <a:r>
              <a:rPr lang="ja-JP" altLang="en-US" dirty="0" smtClean="0"/>
              <a:t>は、</a:t>
            </a:r>
            <a:r>
              <a:rPr lang="ja-JP" altLang="en-US" dirty="0"/>
              <a:t> 「</a:t>
            </a:r>
            <a:r>
              <a:rPr lang="en-US" altLang="ja-JP" dirty="0" err="1"/>
              <a:t>install_mode</a:t>
            </a:r>
            <a:r>
              <a:rPr lang="ja-JP" altLang="en-US" dirty="0"/>
              <a:t>」 </a:t>
            </a:r>
            <a:r>
              <a:rPr lang="ja-JP" altLang="en-US" dirty="0" smtClean="0"/>
              <a:t>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」を、</a:t>
            </a:r>
            <a:r>
              <a:rPr lang="ja-JP" altLang="en-US" dirty="0"/>
              <a:t>オフライン環境、またはライブラリを自動でインストールしない場合</a:t>
            </a:r>
            <a:r>
              <a:rPr lang="ja-JP" altLang="en-US" dirty="0" smtClean="0"/>
              <a:t>は、「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」を入力してください。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30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</a:t>
            </a:r>
            <a:r>
              <a:rPr lang="ja-JP" altLang="en-US" dirty="0"/>
              <a:t>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バージョンアップで使用する項目は「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install_mode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」と「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ita_directory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」になります。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その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他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項目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は使用いたしません。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6" name="グループ化 15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17" name="フリーフォーム 16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/>
              <a:t>5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インストーラー（バージョンアップ）実行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/>
              <a:t> ITA</a:t>
            </a:r>
            <a:r>
              <a:rPr lang="ja-JP" altLang="en-US" dirty="0"/>
              <a:t>インストーラー（バージョンアップ）を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アンサーファイル（</a:t>
            </a:r>
            <a:r>
              <a:rPr lang="en-US" altLang="ja-JP" dirty="0" smtClean="0"/>
              <a:t>ita_answers.txt</a:t>
            </a:r>
            <a:r>
              <a:rPr lang="ja-JP" altLang="en-US" dirty="0" smtClean="0"/>
              <a:t>）の「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」が「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」の場合は、処理の途中でライブラリが自動でインストールされます。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バージョンごとにインストールされるライブラリは次ページを参照してください。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 smtClean="0"/>
              <a:t>正常に終了すると、取得した資材のバージョンに上げることができます。</a:t>
            </a:r>
            <a:endParaRPr lang="en-US" altLang="ja-JP" dirty="0" smtClean="0"/>
          </a:p>
          <a:p>
            <a:pPr lvl="1"/>
            <a:r>
              <a:rPr lang="ja-JP" altLang="en-US" dirty="0"/>
              <a:t>バージョンアップツールを実行すると</a:t>
            </a:r>
            <a:r>
              <a:rPr lang="en-US" altLang="ja-JP" dirty="0"/>
              <a:t>ita_version_up.log</a:t>
            </a:r>
            <a:r>
              <a:rPr lang="ja-JP" altLang="en-US" dirty="0"/>
              <a:t>に処理内容が出力されます。</a:t>
            </a:r>
            <a:endParaRPr lang="en-US" altLang="ja-JP" dirty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終了ステータスについて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インストーラーは、</a:t>
            </a:r>
            <a:r>
              <a:rPr lang="ja-JP" altLang="en-US" dirty="0" smtClean="0"/>
              <a:t>シェル</a:t>
            </a:r>
            <a:r>
              <a:rPr lang="ja-JP" altLang="en-US" dirty="0"/>
              <a:t>の処理終了時に終了の状態によって以下の終了ステータスを返します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60000" lvl="2" indent="0">
              <a:buNone/>
            </a:pPr>
            <a:r>
              <a:rPr lang="ja-JP" altLang="en-US" dirty="0" smtClean="0"/>
              <a:t>正常</a:t>
            </a:r>
            <a:r>
              <a:rPr lang="ja-JP" altLang="en-US" dirty="0"/>
              <a:t>終了時：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ja-JP" altLang="en-US" dirty="0"/>
              <a:t>異常終了時：</a:t>
            </a:r>
            <a:r>
              <a:rPr lang="en-US" altLang="ja-JP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/>
              <a:t>6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バージョンアップ時にインストール</a:t>
            </a:r>
            <a:r>
              <a:rPr lang="ja-JP" altLang="en-US" dirty="0"/>
              <a:t>される</a:t>
            </a:r>
            <a:r>
              <a:rPr lang="ja-JP" altLang="en-US" dirty="0" smtClean="0"/>
              <a:t>ライブラリ一覧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アンサーファイル（</a:t>
            </a:r>
            <a:r>
              <a:rPr lang="en-US" altLang="ja-JP" dirty="0"/>
              <a:t>ita_answers.txt</a:t>
            </a:r>
            <a:r>
              <a:rPr lang="ja-JP" altLang="en-US" dirty="0"/>
              <a:t>）の「</a:t>
            </a:r>
            <a:r>
              <a:rPr lang="en-US" altLang="ja-JP" dirty="0" err="1"/>
              <a:t>install_mode</a:t>
            </a:r>
            <a:r>
              <a:rPr lang="ja-JP" altLang="en-US" dirty="0" smtClean="0"/>
              <a:t>」に「</a:t>
            </a:r>
            <a:r>
              <a:rPr lang="en-US" altLang="ja-JP" dirty="0" err="1"/>
              <a:t>Versionup_All</a:t>
            </a:r>
            <a:r>
              <a:rPr lang="ja-JP" altLang="en-US" dirty="0" smtClean="0"/>
              <a:t>」を入力した場合は、インストール済のドライバに応じて以下のライブラリが自動でインストールされます。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」を入力した場合は、手動でライブラリのインストールを実施してください。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887151"/>
              </p:ext>
            </p:extLst>
          </p:nvPr>
        </p:nvGraphicFramePr>
        <p:xfrm>
          <a:off x="179512" y="2492870"/>
          <a:ext cx="8819131" cy="340001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インストール済</a:t>
                      </a:r>
                      <a:endParaRPr lang="en-US" altLang="ja-JP" sz="105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 smtClean="0">
                          <a:effectLst/>
                        </a:rPr>
                        <a:t>ライブラリ</a:t>
                      </a:r>
                      <a:r>
                        <a:rPr lang="ja-JP" altLang="en-US" sz="1050" kern="0" dirty="0" smtClean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必須</a:t>
                      </a:r>
                      <a:endParaRPr lang="en-US" altLang="ja-JP" sz="1050" kern="100" dirty="0" smtClean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93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YAML</a:t>
                      </a:r>
                      <a:r>
                        <a:rPr lang="ja-JP" altLang="en-US" sz="1050" kern="100" dirty="0" smtClean="0">
                          <a:effectLst/>
                        </a:rPr>
                        <a:t>解析ライブラリ</a:t>
                      </a:r>
                      <a:r>
                        <a:rPr lang="en-US" altLang="ja-JP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lang="en-US" altLang="ja-JP" sz="1050" kern="100" dirty="0" smtClean="0">
                          <a:effectLst/>
                        </a:rPr>
                        <a:t>)</a:t>
                      </a:r>
                      <a:r>
                        <a:rPr lang="ja-JP" altLang="en-US" sz="1050" kern="100" dirty="0" smtClean="0">
                          <a:effectLst/>
                        </a:rPr>
                        <a:t>に使用。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7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YAML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解析ライブラリ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yaml</a:t>
                      </a:r>
                      <a:r>
                        <a:rPr kumimoji="1" lang="en-US" altLang="ja-JP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r>
                        <a:rPr kumimoji="1" lang="ja-JP" altLang="en-US" sz="1050" u="none" strike="noStrike" kern="1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61463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プロキシ環境下の</a:t>
                      </a: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altLang="en-US" sz="1050" kern="100" dirty="0" smtClean="0">
                          <a:effectLst/>
                        </a:rPr>
                        <a:t>から</a:t>
                      </a:r>
                      <a:r>
                        <a:rPr lang="en-US" altLang="ja-JP" sz="1050" kern="100" dirty="0" smtClean="0">
                          <a:effectLst/>
                        </a:rPr>
                        <a:t>AWS</a:t>
                      </a:r>
                      <a:r>
                        <a:rPr lang="ja-JP" altLang="en-US" sz="1050" kern="100" dirty="0" smtClean="0">
                          <a:effectLst/>
                        </a:rPr>
                        <a:t>などの対外サーバにプロキシサーバ経由で</a:t>
                      </a:r>
                      <a:r>
                        <a:rPr lang="en-US" altLang="ja-JP" sz="1050" kern="100" dirty="0" smtClean="0">
                          <a:effectLst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</a:rPr>
                        <a:t>接続し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 Playbook</a:t>
                      </a:r>
                      <a:r>
                        <a:rPr lang="ja-JP" altLang="en-US" sz="1050" kern="100" dirty="0" smtClean="0">
                          <a:effectLst/>
                        </a:rPr>
                        <a:t>実行する際の</a:t>
                      </a:r>
                      <a:r>
                        <a:rPr lang="en-US" altLang="ja-JP" sz="1050" kern="100" dirty="0" smtClean="0">
                          <a:effectLst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</a:rPr>
                        <a:t>コマンドオプションに使用。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ansible_connection</a:t>
                      </a:r>
                      <a:r>
                        <a:rPr lang="ja-JP" altLang="en-US" sz="1050" kern="100" dirty="0" smtClean="0">
                          <a:effectLst/>
                        </a:rPr>
                        <a:t>に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network_cli</a:t>
                      </a:r>
                      <a:r>
                        <a:rPr lang="ja-JP" altLang="en-US" sz="1050" kern="100" dirty="0" smtClean="0">
                          <a:effectLst/>
                        </a:rPr>
                        <a:t>を指定してネットワーク機器に接続するために必要。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2178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1.6.0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1.6.0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44837"/>
                  </a:ext>
                </a:extLst>
              </a:tr>
              <a:tr h="192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1.6.1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1.6.1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8923152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1.6.2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1.6.2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56463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1.6.3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</a:rPr>
                        <a:t>1.6.3</a:t>
                      </a:r>
                      <a:r>
                        <a:rPr lang="ja-JP" altLang="en-US" sz="1050" kern="100" dirty="0" smtClean="0">
                          <a:effectLst/>
                        </a:rPr>
                        <a:t>で追加されたライブラリはありません。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08759"/>
                  </a:ext>
                </a:extLst>
              </a:tr>
              <a:tr h="202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1.7.0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boto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</a:rPr>
                        <a:t>boto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Ansible</a:t>
                      </a:r>
                      <a:r>
                        <a:rPr lang="ja-JP" altLang="en-US" sz="1050" kern="100" dirty="0" smtClean="0">
                          <a:effectLst/>
                        </a:rPr>
                        <a:t>モジュールの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community.aws.iam</a:t>
                      </a:r>
                      <a:r>
                        <a:rPr lang="ja-JP" altLang="en-US" sz="1050" kern="100" dirty="0" smtClean="0">
                          <a:effectLst/>
                        </a:rPr>
                        <a:t>で使用。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97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1772770"/>
            <a:ext cx="6730383" cy="42690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</a:t>
            </a:r>
            <a:r>
              <a:rPr lang="ja-JP" altLang="en-US" dirty="0" smtClean="0"/>
              <a:t>の確認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にログイン後、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管理コンソール</a:t>
            </a:r>
            <a:r>
              <a:rPr lang="en-US" altLang="ja-JP" dirty="0" smtClean="0"/>
              <a:t>]-[</a:t>
            </a:r>
            <a:r>
              <a:rPr lang="ja-JP" altLang="en-US" dirty="0" smtClean="0"/>
              <a:t>バージョン情報</a:t>
            </a:r>
            <a:r>
              <a:rPr lang="en-US" altLang="ja-JP" dirty="0" smtClean="0"/>
              <a:t>]</a:t>
            </a:r>
            <a:r>
              <a:rPr lang="ja-JP" altLang="en-US" dirty="0" smtClean="0"/>
              <a:t>メニューでバージョンが上がっていることを確認してください。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907630" y="1888580"/>
            <a:ext cx="1296180" cy="298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08490" y="5661310"/>
            <a:ext cx="1211100" cy="288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zh-TW" altLang="en-US" sz="1400" dirty="0" smtClean="0">
                <a:latin typeface="+mn-ea"/>
              </a:rPr>
              <a:t>手順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バージョンアップフロー</a:t>
            </a: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3.8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</a:t>
            </a:r>
            <a:r>
              <a:rPr lang="en-US" altLang="ja-JP" sz="1400" dirty="0" smtClean="0">
                <a:latin typeface="+mn-ea"/>
              </a:rPr>
              <a:t>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1/1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本資料では、オールインワン構成でインストールされている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環境に対して、バージョンアップを行う手順について記載しています。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のバージョンアップを行う環境について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本書の手順は、オールインワン</a:t>
            </a:r>
            <a:r>
              <a:rPr lang="ja-JP" altLang="en-US" dirty="0"/>
              <a:t>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</a:t>
            </a:r>
            <a:r>
              <a:rPr lang="ja-JP" altLang="en-US" dirty="0" smtClean="0"/>
              <a:t>対して実施可能です。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ja-JP" altLang="en-US" dirty="0"/>
              <a:t>バージョンアップに対応している</a:t>
            </a:r>
            <a:r>
              <a:rPr lang="en-US" altLang="ja-JP" dirty="0"/>
              <a:t>ITA</a:t>
            </a:r>
            <a:r>
              <a:rPr lang="ja-JP" altLang="en-US" dirty="0"/>
              <a:t>のバージョンは</a:t>
            </a:r>
            <a:r>
              <a:rPr lang="en-US" altLang="ja-JP" b="1" u="sng" dirty="0">
                <a:solidFill>
                  <a:srgbClr val="FF0000"/>
                </a:solidFill>
              </a:rPr>
              <a:t>1.4.0</a:t>
            </a:r>
            <a:r>
              <a:rPr lang="ja-JP" altLang="en-US" b="1" u="sng" dirty="0">
                <a:solidFill>
                  <a:srgbClr val="FF0000"/>
                </a:solidFill>
              </a:rPr>
              <a:t>以降</a:t>
            </a:r>
            <a:r>
              <a:rPr lang="ja-JP" altLang="en-US" dirty="0" smtClean="0"/>
              <a:t>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1.4.0</a:t>
            </a:r>
            <a:r>
              <a:rPr lang="ja-JP" altLang="en-US" dirty="0"/>
              <a:t>以降の</a:t>
            </a:r>
            <a:r>
              <a:rPr lang="en-US" altLang="ja-JP" dirty="0"/>
              <a:t>ITA</a:t>
            </a:r>
            <a:r>
              <a:rPr lang="ja-JP" altLang="en-US" dirty="0"/>
              <a:t>バージョンの環境に対して、本書の手順を実施することによりバージョンアップを行うことができます。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</a:t>
            </a:r>
            <a:r>
              <a:rPr lang="ja-JP" altLang="en-US" dirty="0"/>
              <a:t>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87743"/>
              </p:ext>
            </p:extLst>
          </p:nvPr>
        </p:nvGraphicFramePr>
        <p:xfrm>
          <a:off x="197392" y="1533850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バージョンアップフロー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バージョンアップは以下のフローとなっています。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インストーラー</a:t>
            </a:r>
            <a:endParaRPr kumimoji="0" lang="en-US" altLang="ja-JP" sz="12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バージョンアップ）実行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ライブラリインストール（任意）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dirty="0" smtClean="0">
                <a:latin typeface="+mn-ea"/>
                <a:cs typeface="Times New Roman" panose="02020603050405020304" pitchFamily="18" charset="0"/>
              </a:rPr>
              <a:t>資材変更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環境のバックアップ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1709</Words>
  <Application>Microsoft Office PowerPoint</Application>
  <PresentationFormat>画面に合わせる (4:3)</PresentationFormat>
  <Paragraphs>267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33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動作環境・条件</vt:lpstr>
      <vt:lpstr>3.　ITAバージョンアップ手順</vt:lpstr>
      <vt:lpstr>3.1　事前準備（1/1）</vt:lpstr>
      <vt:lpstr>3.2　ITAバージョンアップフロー</vt:lpstr>
      <vt:lpstr>3.3　バージョンアップ（1/6）</vt:lpstr>
      <vt:lpstr>3.4　バージョンアップ（2/6）</vt:lpstr>
      <vt:lpstr>3.5　バージョンアップ（3/6）</vt:lpstr>
      <vt:lpstr>3.6　バージョンアップ（4/6）</vt:lpstr>
      <vt:lpstr>3.7　バージョンアップ（5/6）</vt:lpstr>
      <vt:lpstr>3.8　バージョンアップ（6/6）</vt:lpstr>
      <vt:lpstr>4.　ITA動作確認</vt:lpstr>
      <vt:lpstr>4.1　動作確認（1/1）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2021-04-28T00:56:25Z</dcterms:modified>
</cp:coreProperties>
</file>