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</p:sldMasterIdLst>
  <p:notesMasterIdLst>
    <p:notesMasterId r:id="rId57"/>
  </p:notesMasterIdLst>
  <p:handoutMasterIdLst>
    <p:handoutMasterId r:id="rId58"/>
  </p:handoutMasterIdLst>
  <p:sldIdLst>
    <p:sldId id="262" r:id="rId2"/>
    <p:sldId id="578" r:id="rId3"/>
    <p:sldId id="548" r:id="rId4"/>
    <p:sldId id="572" r:id="rId5"/>
    <p:sldId id="630" r:id="rId6"/>
    <p:sldId id="631" r:id="rId7"/>
    <p:sldId id="579" r:id="rId8"/>
    <p:sldId id="580" r:id="rId9"/>
    <p:sldId id="604" r:id="rId10"/>
    <p:sldId id="632" r:id="rId11"/>
    <p:sldId id="584" r:id="rId12"/>
    <p:sldId id="582" r:id="rId13"/>
    <p:sldId id="585" r:id="rId14"/>
    <p:sldId id="586" r:id="rId15"/>
    <p:sldId id="587" r:id="rId16"/>
    <p:sldId id="589" r:id="rId17"/>
    <p:sldId id="633" r:id="rId18"/>
    <p:sldId id="590" r:id="rId19"/>
    <p:sldId id="592" r:id="rId20"/>
    <p:sldId id="593" r:id="rId21"/>
    <p:sldId id="594" r:id="rId22"/>
    <p:sldId id="588" r:id="rId23"/>
    <p:sldId id="622" r:id="rId24"/>
    <p:sldId id="652" r:id="rId25"/>
    <p:sldId id="624" r:id="rId26"/>
    <p:sldId id="625" r:id="rId27"/>
    <p:sldId id="653" r:id="rId28"/>
    <p:sldId id="629" r:id="rId29"/>
    <p:sldId id="608" r:id="rId30"/>
    <p:sldId id="609" r:id="rId31"/>
    <p:sldId id="615" r:id="rId32"/>
    <p:sldId id="595" r:id="rId33"/>
    <p:sldId id="636" r:id="rId34"/>
    <p:sldId id="637" r:id="rId35"/>
    <p:sldId id="611" r:id="rId36"/>
    <p:sldId id="610" r:id="rId37"/>
    <p:sldId id="612" r:id="rId38"/>
    <p:sldId id="613" r:id="rId39"/>
    <p:sldId id="635" r:id="rId40"/>
    <p:sldId id="616" r:id="rId41"/>
    <p:sldId id="617" r:id="rId42"/>
    <p:sldId id="618" r:id="rId43"/>
    <p:sldId id="634" r:id="rId44"/>
    <p:sldId id="638" r:id="rId45"/>
    <p:sldId id="639" r:id="rId46"/>
    <p:sldId id="640" r:id="rId47"/>
    <p:sldId id="641" r:id="rId48"/>
    <p:sldId id="642" r:id="rId49"/>
    <p:sldId id="644" r:id="rId50"/>
    <p:sldId id="645" r:id="rId51"/>
    <p:sldId id="647" r:id="rId52"/>
    <p:sldId id="648" r:id="rId53"/>
    <p:sldId id="650" r:id="rId54"/>
    <p:sldId id="651" r:id="rId55"/>
    <p:sldId id="318" r:id="rId56"/>
  </p:sldIdLst>
  <p:sldSz cx="12192000" cy="6858000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7" userDrawn="1">
          <p15:clr>
            <a:srgbClr val="A4A3A4"/>
          </p15:clr>
        </p15:guide>
        <p15:guide id="2" orient="horz" pos="73" userDrawn="1">
          <p15:clr>
            <a:srgbClr val="A4A3A4"/>
          </p15:clr>
        </p15:guide>
        <p15:guide id="3" orient="horz" pos="4064" userDrawn="1">
          <p15:clr>
            <a:srgbClr val="A4A3A4"/>
          </p15:clr>
        </p15:guide>
        <p15:guide id="4" pos="3840" userDrawn="1">
          <p15:clr>
            <a:srgbClr val="A4A3A4"/>
          </p15:clr>
        </p15:guide>
        <p15:guide id="5" pos="151" userDrawn="1">
          <p15:clr>
            <a:srgbClr val="A4A3A4"/>
          </p15:clr>
        </p15:guide>
        <p15:guide id="6" pos="752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E8FF"/>
    <a:srgbClr val="002B62"/>
    <a:srgbClr val="00325F"/>
    <a:srgbClr val="153C6F"/>
    <a:srgbClr val="1E4474"/>
    <a:srgbClr val="D7E6F9"/>
    <a:srgbClr val="96BCEE"/>
    <a:srgbClr val="123A6D"/>
    <a:srgbClr val="F58536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20" autoAdjust="0"/>
    <p:restoredTop sz="95320" autoAdjust="0"/>
  </p:normalViewPr>
  <p:slideViewPr>
    <p:cSldViewPr>
      <p:cViewPr varScale="1">
        <p:scale>
          <a:sx n="91" d="100"/>
          <a:sy n="91" d="100"/>
        </p:scale>
        <p:origin x="426" y="66"/>
      </p:cViewPr>
      <p:guideLst>
        <p:guide orient="horz" pos="527"/>
        <p:guide orient="horz" pos="73"/>
        <p:guide orient="horz" pos="4064"/>
        <p:guide pos="3840"/>
        <p:guide pos="151"/>
        <p:guide pos="752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7812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30"/>
        <p:guide pos="214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2020/9/3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2020/9/3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652150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431800"/>
            <a:ext cx="662305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600" y="4320000"/>
            <a:ext cx="6624000" cy="5220000"/>
          </a:xfrm>
          <a:prstGeom prst="rect">
            <a:avLst/>
          </a:prstGeom>
        </p:spPr>
        <p:txBody>
          <a:bodyPr vert="horz" lIns="0" tIns="45720" rIns="0" bIns="45720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351" y="3105369"/>
            <a:ext cx="11712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49031" y="260560"/>
            <a:ext cx="8496000" cy="360000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39352" y="6021360"/>
            <a:ext cx="8736969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31380" y="430930"/>
            <a:ext cx="9792000" cy="405683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 smtClean="0"/>
              <a:t>目次 のタイトルを入力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31380" y="1116000"/>
            <a:ext cx="9792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項目を入力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2177992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351" y="115200"/>
            <a:ext cx="11712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351" y="115200"/>
            <a:ext cx="11712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239350" y="836712"/>
            <a:ext cx="11713301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351" y="115200"/>
            <a:ext cx="11712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237716" y="836613"/>
            <a:ext cx="11713635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行でおさまる場合はこのレイアウトで入力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239185" y="1413188"/>
            <a:ext cx="11713633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351" y="115200"/>
            <a:ext cx="11712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239184" y="836613"/>
            <a:ext cx="11712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行にわたる場合は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このレイアウトで入力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237883" y="1737188"/>
            <a:ext cx="11713301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351" y="115200"/>
            <a:ext cx="11712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239184" y="836613"/>
            <a:ext cx="5664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6288817" y="836613"/>
            <a:ext cx="5664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0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184" y="3045073"/>
            <a:ext cx="11712000" cy="467239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39184" y="4365130"/>
            <a:ext cx="9601200" cy="1269578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サブタイトルを入力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313612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239184" y="108000"/>
            <a:ext cx="11713633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239183" y="836614"/>
            <a:ext cx="11713635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11088693" y="6606080"/>
            <a:ext cx="912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58146" y="6599089"/>
            <a:ext cx="2193335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  <a:endParaRPr kumimoji="1" lang="en-US" altLang="ja-JP" sz="8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2" r:id="rId8"/>
    <p:sldLayoutId id="2147483703" r:id="rId9"/>
    <p:sldLayoutId id="2147483704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xastro-suite/Settings-CloudSystemTemplate-1st/releases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exastro-suite.github.io/it-automation-docs/asset/Documents_ja/Exastro-ITA_%E5%88%A9%E7%94%A8%E6%89%8B%E9%A0%86%E3%83%9E%E3%83%8B%E3%83%A5%E3%82%A2%E3%83%AB_%E5%9F%BA%E6%9C%AC%E3%82%B3%E3%83%B3%E3%82%BD%E3%83%BC%E3%83%AB.pdf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3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8" Type="http://schemas.openxmlformats.org/officeDocument/2006/relationships/image" Target="../media/image13.png"/><Relationship Id="rId3" Type="http://schemas.openxmlformats.org/officeDocument/2006/relationships/image" Target="../media/image7.png"/><Relationship Id="rId7" Type="http://schemas.openxmlformats.org/officeDocument/2006/relationships/image" Target="../media/image11.gif"/><Relationship Id="rId17" Type="http://schemas.openxmlformats.org/officeDocument/2006/relationships/image" Target="NULL"/><Relationship Id="rId2" Type="http://schemas.openxmlformats.org/officeDocument/2006/relationships/image" Target="../media/image6.png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9" Type="http://schemas.openxmlformats.org/officeDocument/2006/relationships/image" Target="NULL"/><Relationship Id="rId4" Type="http://schemas.openxmlformats.org/officeDocument/2006/relationships/image" Target="../media/image8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xastro-suite.github.io/it-automation-docs/asset/Learn_ja/ITA-online-install_ja.pdf" TargetMode="External"/><Relationship Id="rId2" Type="http://schemas.openxmlformats.org/officeDocument/2006/relationships/hyperlink" Target="https://exastro-suite.github.io/it-automation-docs/asset/Documents_ja/Exastro-ITA_%E3%82%B7%E3%82%B9%E3%83%86%E3%83%A0%E6%A7%8B%E6%88%90%EF%BC%8F%E7%92%B0%E5%A2%83%E6%A7%8B%E7%AF%89%E3%82%AC%E3%82%A4%E3%83%89_%E5%9F%BA%E6%9C%AC%E7%B7%A8.pdf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16810" y="2564880"/>
            <a:ext cx="11712000" cy="2252343"/>
          </a:xfrm>
        </p:spPr>
        <p:txBody>
          <a:bodyPr/>
          <a:lstStyle/>
          <a:p>
            <a:r>
              <a:rPr lang="en-US" altLang="ja-JP" sz="4800" b="1" dirty="0"/>
              <a:t>CloudSystem</a:t>
            </a:r>
            <a:r>
              <a:rPr lang="ja-JP" altLang="en-US" sz="4800" b="1" dirty="0" smtClean="0"/>
              <a:t>テンプレート</a:t>
            </a:r>
            <a:r>
              <a:rPr lang="en-US" altLang="ja-JP" sz="4800" b="1" dirty="0" smtClean="0"/>
              <a:t>1st-Model</a:t>
            </a:r>
            <a:br>
              <a:rPr lang="en-US" altLang="ja-JP" sz="4800" b="1" dirty="0" smtClean="0"/>
            </a:br>
            <a:r>
              <a:rPr lang="ja-JP" altLang="en-US" sz="4800" b="1" dirty="0" smtClean="0"/>
              <a:t>オートスケーリング</a:t>
            </a:r>
            <a:r>
              <a:rPr lang="en-US" altLang="ja-JP" sz="4800" b="1" dirty="0" smtClean="0"/>
              <a:t>Web</a:t>
            </a:r>
            <a:r>
              <a:rPr lang="ja-JP" altLang="en-US" sz="4800" b="1" dirty="0" smtClean="0"/>
              <a:t>システム</a:t>
            </a:r>
            <a:r>
              <a:rPr lang="en-US" altLang="ja-JP" sz="4800" b="1" dirty="0" smtClean="0"/>
              <a:t/>
            </a:r>
            <a:br>
              <a:rPr lang="en-US" altLang="ja-JP" sz="4800" b="1" dirty="0" smtClean="0"/>
            </a:br>
            <a:r>
              <a:rPr lang="ja-JP" altLang="en-US" sz="4800" b="1" dirty="0" smtClean="0"/>
              <a:t>導入手順</a:t>
            </a:r>
            <a:r>
              <a:rPr lang="ja-JP" altLang="en-US" sz="4800" b="1" dirty="0"/>
              <a:t>書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239352" y="6021360"/>
            <a:ext cx="8736969" cy="772006"/>
          </a:xfrm>
        </p:spPr>
        <p:txBody>
          <a:bodyPr/>
          <a:lstStyle/>
          <a:p>
            <a:r>
              <a:rPr lang="ja-JP" altLang="en-US" dirty="0"/>
              <a:t>第</a:t>
            </a:r>
            <a:r>
              <a:rPr lang="en-US" altLang="ja-JP" dirty="0"/>
              <a:t>1.0</a:t>
            </a:r>
            <a:r>
              <a:rPr lang="ja-JP" altLang="en-US" dirty="0"/>
              <a:t>版</a:t>
            </a:r>
            <a:r>
              <a:rPr lang="en-US" altLang="ja-JP" dirty="0"/>
              <a:t> </a:t>
            </a:r>
            <a:r>
              <a:rPr lang="ja-JP" altLang="en-US" dirty="0"/>
              <a:t>（</a:t>
            </a:r>
            <a:r>
              <a:rPr lang="en-US" altLang="ja-JP" dirty="0"/>
              <a:t>ITA</a:t>
            </a:r>
            <a:r>
              <a:rPr lang="ja-JP" altLang="en-US" dirty="0"/>
              <a:t>バージョン</a:t>
            </a:r>
            <a:r>
              <a:rPr lang="en-US" altLang="ja-JP" dirty="0"/>
              <a:t>1.5.0</a:t>
            </a:r>
            <a:r>
              <a:rPr lang="ja-JP" altLang="en-US" dirty="0"/>
              <a:t>版</a:t>
            </a:r>
            <a:r>
              <a:rPr lang="en-US" altLang="ja-JP" dirty="0"/>
              <a:t>)</a:t>
            </a:r>
          </a:p>
          <a:p>
            <a:r>
              <a:rPr lang="en-US" altLang="ja-JP" dirty="0" err="1" smtClean="0"/>
              <a:t>Exastro</a:t>
            </a:r>
            <a:r>
              <a:rPr lang="ja-JP" altLang="en-US" dirty="0" smtClean="0"/>
              <a:t> </a:t>
            </a:r>
            <a:r>
              <a:rPr lang="en-US" altLang="ja-JP" dirty="0" smtClean="0"/>
              <a:t>developer</a:t>
            </a:r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 bwMode="gray">
          <a:xfrm>
            <a:off x="4079720" y="5277996"/>
            <a:ext cx="8040270" cy="467239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l"/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※</a:t>
            </a:r>
            <a:r>
              <a:rPr lang="ja-JP" altLang="en-US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本書では「</a:t>
            </a:r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Exastro IT</a:t>
            </a:r>
            <a:r>
              <a:rPr lang="ja-JP" altLang="en-US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Automation</a:t>
            </a:r>
            <a:r>
              <a:rPr lang="ja-JP" altLang="en-US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」を「</a:t>
            </a:r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ITA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」、「</a:t>
            </a:r>
            <a:r>
              <a:rPr lang="en-US" altLang="ja-JP" sz="1400" b="1" kern="0" dirty="0" err="1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CloudSystem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テンプレート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1st-Model </a:t>
            </a:r>
          </a:p>
          <a:p>
            <a:pPr algn="l"/>
            <a:r>
              <a:rPr lang="ja-JP" altLang="en-US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　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オートスケーリング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Web</a:t>
            </a:r>
            <a:r>
              <a:rPr lang="ja-JP" altLang="en-US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システム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」を「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CS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テンプレート」として記載します。</a:t>
            </a:r>
            <a:endParaRPr lang="ja-JP" altLang="en-US" sz="1400" b="1" kern="0" dirty="0">
              <a:solidFill>
                <a:schemeClr val="tx2">
                  <a:lumMod val="75000"/>
                  <a:lumOff val="2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0816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2.1</a:t>
            </a:r>
            <a:r>
              <a:rPr lang="ja-JP" altLang="en-US" dirty="0"/>
              <a:t>　導入準備</a:t>
            </a:r>
            <a:r>
              <a:rPr lang="ja-JP" altLang="en-US" dirty="0" smtClean="0"/>
              <a:t>（</a:t>
            </a:r>
            <a:r>
              <a:rPr lang="en-US" altLang="ja-JP" dirty="0" smtClean="0"/>
              <a:t>3/3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39350" y="836712"/>
            <a:ext cx="11713301" cy="5832738"/>
          </a:xfrm>
        </p:spPr>
        <p:txBody>
          <a:bodyPr>
            <a:normAutofit lnSpcReduction="10000"/>
          </a:bodyPr>
          <a:lstStyle/>
          <a:p>
            <a:pPr marL="179996" lvl="1" indent="0">
              <a:buNone/>
            </a:pPr>
            <a:r>
              <a:rPr lang="ja-JP" altLang="en-US" sz="1400" dirty="0">
                <a:latin typeface="+mn-ea"/>
              </a:rPr>
              <a:t>　②</a:t>
            </a:r>
            <a:r>
              <a:rPr lang="en-US" altLang="ja-JP" sz="1400" dirty="0">
                <a:latin typeface="+mn-ea"/>
              </a:rPr>
              <a:t>EC2 Auto Scaling</a:t>
            </a:r>
            <a:r>
              <a:rPr lang="ja-JP" altLang="en-US" sz="1400" dirty="0">
                <a:latin typeface="+mn-ea"/>
              </a:rPr>
              <a:t>利用の環境準備</a:t>
            </a:r>
            <a:endParaRPr lang="en-US" altLang="ja-JP" sz="1400" dirty="0">
              <a:latin typeface="+mn-ea"/>
            </a:endParaRPr>
          </a:p>
          <a:p>
            <a:pPr marL="179996" lvl="1" indent="0">
              <a:buNone/>
            </a:pPr>
            <a:r>
              <a:rPr lang="ja-JP" altLang="en-US" sz="1400" dirty="0">
                <a:latin typeface="+mn-ea"/>
              </a:rPr>
              <a:t>　　</a:t>
            </a:r>
            <a:r>
              <a:rPr lang="en-US" altLang="ja-JP" sz="1400" dirty="0" smtClean="0">
                <a:latin typeface="+mn-ea"/>
              </a:rPr>
              <a:t>CS</a:t>
            </a:r>
            <a:r>
              <a:rPr lang="ja-JP" altLang="en-US" sz="1400" dirty="0" smtClean="0">
                <a:latin typeface="+mn-ea"/>
              </a:rPr>
              <a:t>テンプレートの</a:t>
            </a:r>
            <a:r>
              <a:rPr lang="ja-JP" altLang="en-US" sz="1400" dirty="0">
                <a:latin typeface="+mn-ea"/>
              </a:rPr>
              <a:t>「オートスケール</a:t>
            </a:r>
            <a:r>
              <a:rPr lang="en-US" altLang="ja-JP" sz="1400" dirty="0">
                <a:latin typeface="+mn-ea"/>
              </a:rPr>
              <a:t>Web</a:t>
            </a:r>
            <a:r>
              <a:rPr lang="ja-JP" altLang="en-US" sz="1400" dirty="0">
                <a:latin typeface="+mn-ea"/>
              </a:rPr>
              <a:t>サーバ構築／更新」などを実行する場合、</a:t>
            </a:r>
            <a:endParaRPr lang="en-US" altLang="ja-JP" sz="1400" dirty="0">
              <a:latin typeface="+mn-ea"/>
            </a:endParaRPr>
          </a:p>
          <a:p>
            <a:pPr marL="179996" lvl="1" indent="0">
              <a:buNone/>
            </a:pPr>
            <a:r>
              <a:rPr lang="ja-JP" altLang="en-US" sz="1400" dirty="0">
                <a:latin typeface="+mn-ea"/>
              </a:rPr>
              <a:t>　　</a:t>
            </a:r>
            <a:r>
              <a:rPr lang="en-US" altLang="ja-JP" sz="1400" dirty="0">
                <a:latin typeface="+mn-ea"/>
              </a:rPr>
              <a:t>EC2 Auto Scaling</a:t>
            </a:r>
            <a:r>
              <a:rPr lang="ja-JP" altLang="en-US" sz="1400" dirty="0">
                <a:latin typeface="+mn-ea"/>
              </a:rPr>
              <a:t>機能にて自動構築する</a:t>
            </a:r>
            <a:r>
              <a:rPr lang="en-US" altLang="ja-JP" sz="1400" dirty="0">
                <a:latin typeface="+mn-ea"/>
              </a:rPr>
              <a:t>EC2</a:t>
            </a:r>
            <a:r>
              <a:rPr lang="ja-JP" altLang="en-US" sz="1400" dirty="0">
                <a:latin typeface="+mn-ea"/>
              </a:rPr>
              <a:t>インスタンス向け</a:t>
            </a:r>
            <a:r>
              <a:rPr lang="ja-JP" altLang="en-US" sz="1400" dirty="0" smtClean="0">
                <a:latin typeface="+mn-ea"/>
              </a:rPr>
              <a:t>に</a:t>
            </a:r>
            <a:r>
              <a:rPr lang="ja-JP" altLang="en-US" sz="1400" dirty="0">
                <a:latin typeface="+mn-ea"/>
              </a:rPr>
              <a:t>利用</a:t>
            </a:r>
            <a:r>
              <a:rPr lang="ja-JP" altLang="en-US" sz="1400" dirty="0" smtClean="0">
                <a:latin typeface="+mn-ea"/>
              </a:rPr>
              <a:t>するリージョン</a:t>
            </a:r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（</a:t>
            </a:r>
            <a:r>
              <a:rPr lang="en-US" altLang="ja-JP" sz="1400" b="1" dirty="0" smtClean="0">
                <a:solidFill>
                  <a:srgbClr val="FF0000"/>
                </a:solidFill>
                <a:latin typeface="+mn-ea"/>
              </a:rPr>
              <a:t>※1</a:t>
            </a:r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）</a:t>
            </a:r>
            <a:r>
              <a:rPr lang="ja-JP" altLang="en-US" sz="1400" dirty="0" smtClean="0">
                <a:latin typeface="+mn-ea"/>
              </a:rPr>
              <a:t>ごとに、</a:t>
            </a:r>
            <a:endParaRPr lang="en-US" altLang="ja-JP" sz="1400" dirty="0" smtClean="0">
              <a:latin typeface="+mn-ea"/>
            </a:endParaRPr>
          </a:p>
          <a:p>
            <a:pPr marL="179996" lvl="1" indent="0">
              <a:buNone/>
            </a:pPr>
            <a:r>
              <a:rPr lang="ja-JP" altLang="en-US" sz="1400" dirty="0">
                <a:latin typeface="+mn-ea"/>
              </a:rPr>
              <a:t>　</a:t>
            </a:r>
            <a:r>
              <a:rPr lang="ja-JP" altLang="en-US" sz="1400" dirty="0" smtClean="0">
                <a:latin typeface="+mn-ea"/>
              </a:rPr>
              <a:t>　以下</a:t>
            </a:r>
            <a:r>
              <a:rPr lang="ja-JP" altLang="en-US" sz="1400" dirty="0">
                <a:latin typeface="+mn-ea"/>
              </a:rPr>
              <a:t>の環境・設定</a:t>
            </a:r>
            <a:r>
              <a:rPr lang="ja-JP" altLang="en-US" sz="1400" dirty="0" smtClean="0">
                <a:latin typeface="+mn-ea"/>
              </a:rPr>
              <a:t>情報を用意</a:t>
            </a:r>
            <a:r>
              <a:rPr lang="ja-JP" altLang="en-US" sz="1400" dirty="0">
                <a:latin typeface="+mn-ea"/>
              </a:rPr>
              <a:t>してください</a:t>
            </a:r>
            <a:r>
              <a:rPr lang="ja-JP" altLang="en-US" sz="1400" dirty="0" smtClean="0">
                <a:latin typeface="+mn-ea"/>
              </a:rPr>
              <a:t>。</a:t>
            </a:r>
            <a:endParaRPr lang="en-US" altLang="ja-JP" sz="1400" dirty="0">
              <a:latin typeface="+mn-ea"/>
            </a:endParaRPr>
          </a:p>
          <a:p>
            <a:pPr marL="179996" lvl="1" indent="0">
              <a:buNone/>
            </a:pPr>
            <a:endParaRPr lang="en-US" altLang="ja-JP" sz="1400" b="1" dirty="0">
              <a:latin typeface="+mn-ea"/>
            </a:endParaRPr>
          </a:p>
          <a:p>
            <a:pPr marL="179996" lvl="1" indent="0">
              <a:buNone/>
            </a:pPr>
            <a:r>
              <a:rPr lang="en-US" altLang="ja-JP" sz="1400" dirty="0">
                <a:latin typeface="+mn-ea"/>
              </a:rPr>
              <a:t> </a:t>
            </a:r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</a:rPr>
              <a:t>【</a:t>
            </a:r>
            <a:r>
              <a:rPr lang="ja-JP" altLang="en-US" sz="1400" dirty="0">
                <a:latin typeface="+mn-ea"/>
              </a:rPr>
              <a:t>参考</a:t>
            </a:r>
            <a:r>
              <a:rPr lang="en-US" altLang="ja-JP" sz="1400" dirty="0">
                <a:latin typeface="+mn-ea"/>
              </a:rPr>
              <a:t>】</a:t>
            </a:r>
            <a:r>
              <a:rPr lang="ja-JP" altLang="en-US" sz="1400" dirty="0">
                <a:latin typeface="+mn-ea"/>
              </a:rPr>
              <a:t>環境準備／情報取得の手順概要（</a:t>
            </a:r>
            <a:r>
              <a:rPr lang="en-US" altLang="ja-JP" sz="1400" dirty="0">
                <a:latin typeface="+mn-ea"/>
              </a:rPr>
              <a:t>AWS</a:t>
            </a:r>
            <a:r>
              <a:rPr lang="ja-JP" altLang="en-US" sz="1400" dirty="0">
                <a:latin typeface="+mn-ea"/>
              </a:rPr>
              <a:t>マネジメントコンソールにて実施</a:t>
            </a:r>
            <a:r>
              <a:rPr lang="ja-JP" altLang="en-US" sz="1400" dirty="0" smtClean="0">
                <a:latin typeface="+mn-ea"/>
              </a:rPr>
              <a:t>）</a:t>
            </a:r>
            <a:endParaRPr lang="en-US" altLang="ja-JP" sz="1400" dirty="0">
              <a:latin typeface="+mn-ea"/>
            </a:endParaRPr>
          </a:p>
          <a:p>
            <a:pPr marL="179996" lvl="1" indent="0">
              <a:buNone/>
            </a:pPr>
            <a:r>
              <a:rPr lang="ja-JP" altLang="en-US" sz="1400" dirty="0">
                <a:latin typeface="+mn-ea"/>
              </a:rPr>
              <a:t>　　◆</a:t>
            </a:r>
            <a:r>
              <a:rPr lang="en-US" altLang="ja-JP" sz="1400" dirty="0">
                <a:latin typeface="+mn-ea"/>
              </a:rPr>
              <a:t>AMI</a:t>
            </a:r>
          </a:p>
          <a:p>
            <a:pPr marL="179996" lvl="1" indent="0">
              <a:buNone/>
            </a:pPr>
            <a:r>
              <a:rPr lang="ja-JP" altLang="en-US" sz="1400" dirty="0">
                <a:latin typeface="+mn-ea"/>
              </a:rPr>
              <a:t>　　　</a:t>
            </a:r>
            <a:r>
              <a:rPr lang="en-US" altLang="ja-JP" sz="1400" dirty="0">
                <a:latin typeface="+mn-ea"/>
              </a:rPr>
              <a:t>EC2 &gt; </a:t>
            </a:r>
            <a:r>
              <a:rPr lang="ja-JP" altLang="en-US" sz="1400" dirty="0">
                <a:latin typeface="+mn-ea"/>
              </a:rPr>
              <a:t>イメージ</a:t>
            </a:r>
            <a:r>
              <a:rPr lang="en-US" altLang="ja-JP" sz="1400" dirty="0">
                <a:latin typeface="+mn-ea"/>
              </a:rPr>
              <a:t>&gt; AMI</a:t>
            </a:r>
            <a:r>
              <a:rPr lang="ja-JP" altLang="en-US" sz="1400" dirty="0">
                <a:latin typeface="+mn-ea"/>
              </a:rPr>
              <a:t>　に使用する</a:t>
            </a:r>
            <a:r>
              <a:rPr lang="en-US" altLang="ja-JP" sz="1400" dirty="0">
                <a:latin typeface="+mn-ea"/>
              </a:rPr>
              <a:t>AMI</a:t>
            </a:r>
            <a:r>
              <a:rPr lang="ja-JP" altLang="en-US" sz="1400" dirty="0">
                <a:latin typeface="+mn-ea"/>
              </a:rPr>
              <a:t>イメージを登録し「</a:t>
            </a:r>
            <a:r>
              <a:rPr lang="en-US" altLang="ja-JP" sz="1400" dirty="0">
                <a:latin typeface="+mn-ea"/>
              </a:rPr>
              <a:t>AMI ID</a:t>
            </a:r>
            <a:r>
              <a:rPr lang="ja-JP" altLang="en-US" sz="1400" dirty="0">
                <a:latin typeface="+mn-ea"/>
              </a:rPr>
              <a:t>」を取得。</a:t>
            </a:r>
            <a:endParaRPr lang="en-US" altLang="ja-JP" sz="1400" dirty="0">
              <a:latin typeface="+mn-ea"/>
            </a:endParaRPr>
          </a:p>
          <a:p>
            <a:pPr marL="179996" lvl="1" indent="0">
              <a:buNone/>
            </a:pPr>
            <a:r>
              <a:rPr lang="ja-JP" altLang="en-US" sz="1400" dirty="0">
                <a:latin typeface="+mn-ea"/>
              </a:rPr>
              <a:t>　　◆</a:t>
            </a:r>
            <a:r>
              <a:rPr lang="ja-JP" altLang="en-US" sz="1400" dirty="0" smtClean="0">
                <a:latin typeface="+mn-ea"/>
              </a:rPr>
              <a:t>キーペア</a:t>
            </a:r>
            <a:r>
              <a:rPr lang="ja-JP" altLang="en-US" sz="1400" dirty="0" smtClean="0">
                <a:solidFill>
                  <a:srgbClr val="FF0000"/>
                </a:solidFill>
                <a:latin typeface="+mn-ea"/>
              </a:rPr>
              <a:t>（</a:t>
            </a:r>
            <a:r>
              <a:rPr lang="en-US" altLang="ja-JP" sz="1400" dirty="0" smtClean="0">
                <a:solidFill>
                  <a:srgbClr val="FF0000"/>
                </a:solidFill>
                <a:latin typeface="+mn-ea"/>
              </a:rPr>
              <a:t>※</a:t>
            </a:r>
            <a:r>
              <a:rPr lang="ja-JP" altLang="en-US" sz="1400" dirty="0" smtClean="0">
                <a:solidFill>
                  <a:srgbClr val="FF0000"/>
                </a:solidFill>
                <a:latin typeface="+mn-ea"/>
              </a:rPr>
              <a:t>踏み台サーバ用と</a:t>
            </a:r>
            <a:r>
              <a:rPr lang="en-US" altLang="ja-JP" sz="1400" dirty="0" smtClean="0">
                <a:solidFill>
                  <a:srgbClr val="FF0000"/>
                </a:solidFill>
                <a:latin typeface="+mn-ea"/>
              </a:rPr>
              <a:t>Web</a:t>
            </a:r>
            <a:r>
              <a:rPr lang="ja-JP" altLang="en-US" sz="1400" dirty="0" smtClean="0">
                <a:solidFill>
                  <a:srgbClr val="FF0000"/>
                </a:solidFill>
                <a:latin typeface="+mn-ea"/>
              </a:rPr>
              <a:t>サーバ用に認証鍵を分ける場合は、キーペアを</a:t>
            </a:r>
            <a:r>
              <a:rPr lang="en-US" altLang="ja-JP" sz="1400" dirty="0" smtClean="0">
                <a:solidFill>
                  <a:srgbClr val="FF0000"/>
                </a:solidFill>
                <a:latin typeface="+mn-ea"/>
              </a:rPr>
              <a:t>2</a:t>
            </a:r>
            <a:r>
              <a:rPr lang="ja-JP" altLang="en-US" sz="1400" dirty="0" smtClean="0">
                <a:solidFill>
                  <a:srgbClr val="FF0000"/>
                </a:solidFill>
                <a:latin typeface="+mn-ea"/>
              </a:rPr>
              <a:t>つ準備します）</a:t>
            </a:r>
            <a:endParaRPr lang="en-US" altLang="ja-JP" sz="1400" dirty="0">
              <a:solidFill>
                <a:srgbClr val="FF0000"/>
              </a:solidFill>
              <a:latin typeface="+mn-ea"/>
            </a:endParaRPr>
          </a:p>
          <a:p>
            <a:pPr marL="179996" lvl="1" indent="0">
              <a:buNone/>
            </a:pPr>
            <a:r>
              <a:rPr lang="ja-JP" altLang="en-US" sz="1400" dirty="0">
                <a:latin typeface="+mn-ea"/>
              </a:rPr>
              <a:t>　　　</a:t>
            </a:r>
            <a:r>
              <a:rPr lang="en-US" altLang="ja-JP" sz="1400" dirty="0">
                <a:latin typeface="+mn-ea"/>
              </a:rPr>
              <a:t>EC2 &gt; </a:t>
            </a:r>
            <a:r>
              <a:rPr lang="ja-JP" altLang="en-US" sz="1400" dirty="0">
                <a:latin typeface="+mn-ea"/>
              </a:rPr>
              <a:t>ネットワーク</a:t>
            </a:r>
            <a:r>
              <a:rPr lang="en-US" altLang="ja-JP" sz="1400" dirty="0">
                <a:latin typeface="+mn-ea"/>
              </a:rPr>
              <a:t>&amp;</a:t>
            </a:r>
            <a:r>
              <a:rPr lang="ja-JP" altLang="en-US" sz="1400" dirty="0">
                <a:latin typeface="+mn-ea"/>
              </a:rPr>
              <a:t>セキュリティ </a:t>
            </a:r>
            <a:r>
              <a:rPr lang="en-US" altLang="ja-JP" sz="1400" dirty="0">
                <a:latin typeface="+mn-ea"/>
              </a:rPr>
              <a:t>&gt; </a:t>
            </a:r>
            <a:r>
              <a:rPr lang="ja-JP" altLang="en-US" sz="1400" dirty="0">
                <a:latin typeface="+mn-ea"/>
              </a:rPr>
              <a:t>キーペア　の「キーペアを作成」から作成し、</a:t>
            </a:r>
            <a:endParaRPr lang="en-US" altLang="ja-JP" sz="1400" dirty="0">
              <a:latin typeface="+mn-ea"/>
            </a:endParaRPr>
          </a:p>
          <a:p>
            <a:pPr marL="179996" lvl="1" indent="0">
              <a:buNone/>
            </a:pPr>
            <a:r>
              <a:rPr lang="ja-JP" altLang="en-US" sz="1400" dirty="0">
                <a:latin typeface="+mn-ea"/>
              </a:rPr>
              <a:t>　　　「キーペア（</a:t>
            </a:r>
            <a:r>
              <a:rPr lang="en-US" altLang="ja-JP" sz="1400" dirty="0" err="1">
                <a:latin typeface="+mn-ea"/>
              </a:rPr>
              <a:t>pem</a:t>
            </a:r>
            <a:r>
              <a:rPr lang="ja-JP" altLang="en-US" sz="1400" dirty="0">
                <a:latin typeface="+mn-ea"/>
              </a:rPr>
              <a:t>ファイル）」と「キーペア名」を取得。</a:t>
            </a:r>
            <a:endParaRPr lang="en-US" altLang="ja-JP" sz="1400" dirty="0">
              <a:latin typeface="+mn-ea"/>
            </a:endParaRPr>
          </a:p>
          <a:p>
            <a:pPr marL="179996" lvl="1" indent="0">
              <a:buNone/>
            </a:pPr>
            <a:r>
              <a:rPr lang="ja-JP" altLang="en-US" sz="1400" dirty="0">
                <a:latin typeface="+mn-ea"/>
              </a:rPr>
              <a:t>　　</a:t>
            </a:r>
            <a:r>
              <a:rPr lang="en-US" altLang="ja-JP" sz="1400" dirty="0">
                <a:latin typeface="+mn-ea"/>
              </a:rPr>
              <a:t>◆ELB</a:t>
            </a:r>
            <a:r>
              <a:rPr lang="ja-JP" altLang="en-US" sz="1400" dirty="0">
                <a:latin typeface="+mn-ea"/>
              </a:rPr>
              <a:t>用の</a:t>
            </a:r>
            <a:r>
              <a:rPr lang="en-US" altLang="ja-JP" sz="1400" dirty="0">
                <a:latin typeface="+mn-ea"/>
              </a:rPr>
              <a:t>SSL</a:t>
            </a:r>
            <a:r>
              <a:rPr lang="ja-JP" altLang="en-US" sz="1400" dirty="0">
                <a:latin typeface="+mn-ea"/>
              </a:rPr>
              <a:t>証明書</a:t>
            </a:r>
            <a:endParaRPr lang="en-US" altLang="ja-JP" sz="1400" dirty="0">
              <a:latin typeface="+mn-ea"/>
            </a:endParaRPr>
          </a:p>
          <a:p>
            <a:pPr marL="179996" lvl="1" indent="0">
              <a:buNone/>
            </a:pPr>
            <a:r>
              <a:rPr lang="ja-JP" altLang="en-US" sz="1400" dirty="0">
                <a:latin typeface="+mn-ea"/>
              </a:rPr>
              <a:t>　　　</a:t>
            </a:r>
            <a:r>
              <a:rPr lang="en-US" altLang="ja-JP" sz="1400" dirty="0">
                <a:latin typeface="+mn-ea"/>
              </a:rPr>
              <a:t>Certificate Manager </a:t>
            </a:r>
            <a:r>
              <a:rPr lang="ja-JP" altLang="en-US" sz="1400" dirty="0">
                <a:latin typeface="+mn-ea"/>
              </a:rPr>
              <a:t>に証明書を登録し「</a:t>
            </a:r>
            <a:r>
              <a:rPr lang="en-US" altLang="ja-JP" sz="1400" dirty="0">
                <a:latin typeface="+mn-ea"/>
              </a:rPr>
              <a:t>ARN (</a:t>
            </a:r>
            <a:r>
              <a:rPr lang="ja-JP" altLang="en-US" sz="1400" dirty="0">
                <a:latin typeface="+mn-ea"/>
              </a:rPr>
              <a:t>リソースネーム</a:t>
            </a:r>
            <a:r>
              <a:rPr lang="en-US" altLang="ja-JP" sz="1400" dirty="0">
                <a:latin typeface="+mn-ea"/>
              </a:rPr>
              <a:t>)</a:t>
            </a:r>
            <a:r>
              <a:rPr lang="ja-JP" altLang="en-US" sz="1400" dirty="0">
                <a:latin typeface="+mn-ea"/>
              </a:rPr>
              <a:t>」を取得</a:t>
            </a:r>
            <a:r>
              <a:rPr lang="ja-JP" altLang="en-US" sz="1400" dirty="0" smtClean="0">
                <a:latin typeface="+mn-ea"/>
              </a:rPr>
              <a:t>。</a:t>
            </a:r>
            <a:endParaRPr lang="en-US" altLang="ja-JP" sz="1400" dirty="0" smtClean="0">
              <a:latin typeface="+mn-ea"/>
            </a:endParaRPr>
          </a:p>
          <a:p>
            <a:pPr marL="179996" lvl="1" indent="0">
              <a:buNone/>
            </a:pPr>
            <a:endParaRPr lang="en-US" altLang="ja-JP" sz="1400" dirty="0">
              <a:latin typeface="+mn-ea"/>
            </a:endParaRPr>
          </a:p>
          <a:p>
            <a:pPr marL="180000" lvl="1" indent="0">
              <a:buNone/>
            </a:pPr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　（</a:t>
            </a:r>
            <a:r>
              <a:rPr lang="en-US" altLang="ja-JP" sz="1400" b="1" dirty="0" smtClean="0">
                <a:solidFill>
                  <a:srgbClr val="FF0000"/>
                </a:solidFill>
                <a:latin typeface="+mn-ea"/>
              </a:rPr>
              <a:t>※1</a:t>
            </a:r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）</a:t>
            </a:r>
            <a:r>
              <a:rPr lang="en-US" altLang="ja-JP" sz="1400" b="1" dirty="0" smtClean="0">
                <a:solidFill>
                  <a:srgbClr val="FF0000"/>
                </a:solidFill>
                <a:latin typeface="+mn-ea"/>
              </a:rPr>
              <a:t>AWS</a:t>
            </a:r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環境</a:t>
            </a:r>
            <a:r>
              <a:rPr lang="ja-JP" altLang="en-US" sz="1400" b="1" dirty="0">
                <a:solidFill>
                  <a:srgbClr val="FF0000"/>
                </a:solidFill>
                <a:latin typeface="+mn-ea"/>
              </a:rPr>
              <a:t>準備時のリージョン</a:t>
            </a:r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と、</a:t>
            </a:r>
            <a:r>
              <a:rPr lang="en-US" altLang="ja-JP" sz="1400" b="1" dirty="0" smtClean="0">
                <a:solidFill>
                  <a:srgbClr val="FF0000"/>
                </a:solidFill>
                <a:latin typeface="+mn-ea"/>
              </a:rPr>
              <a:t>ITA</a:t>
            </a:r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共通パラメータの</a:t>
            </a:r>
            <a:r>
              <a:rPr lang="en-US" altLang="ja-JP" sz="1400" b="1" dirty="0" smtClean="0">
                <a:solidFill>
                  <a:srgbClr val="FF0000"/>
                </a:solidFill>
                <a:latin typeface="+mn-ea"/>
              </a:rPr>
              <a:t>AWS</a:t>
            </a:r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リージョン情報は</a:t>
            </a:r>
            <a:r>
              <a:rPr lang="ja-JP" altLang="en-US" sz="1400" b="1" dirty="0">
                <a:solidFill>
                  <a:srgbClr val="FF0000"/>
                </a:solidFill>
                <a:latin typeface="+mn-ea"/>
              </a:rPr>
              <a:t>、</a:t>
            </a:r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合わせる</a:t>
            </a:r>
            <a:r>
              <a:rPr lang="ja-JP" altLang="en-US" sz="1400" b="1" dirty="0">
                <a:solidFill>
                  <a:srgbClr val="FF0000"/>
                </a:solidFill>
                <a:latin typeface="+mn-ea"/>
              </a:rPr>
              <a:t>必要が</a:t>
            </a:r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ありますので、</a:t>
            </a:r>
            <a:endParaRPr lang="en-US" altLang="ja-JP" sz="1400" b="1" dirty="0" smtClean="0">
              <a:solidFill>
                <a:srgbClr val="FF0000"/>
              </a:solidFill>
              <a:latin typeface="+mn-ea"/>
            </a:endParaRPr>
          </a:p>
          <a:p>
            <a:pPr marL="180000" lvl="1" indent="0">
              <a:buNone/>
            </a:pPr>
            <a:r>
              <a:rPr lang="ja-JP" altLang="en-US" sz="1400" b="1" dirty="0">
                <a:solidFill>
                  <a:srgbClr val="FF0000"/>
                </a:solidFill>
                <a:latin typeface="+mn-ea"/>
              </a:rPr>
              <a:t>　</a:t>
            </a:r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　　　必要に応じて更新します。また環境ごとにリージョンが異なる場合はオペレーションごとにリージョンを登録します。</a:t>
            </a:r>
            <a:endParaRPr lang="en-US" altLang="ja-JP" sz="1400" b="1" dirty="0" smtClean="0">
              <a:solidFill>
                <a:srgbClr val="FF0000"/>
              </a:solidFill>
              <a:latin typeface="+mn-ea"/>
            </a:endParaRPr>
          </a:p>
          <a:p>
            <a:pPr marL="180000" lvl="1" indent="0">
              <a:buNone/>
            </a:pPr>
            <a:r>
              <a:rPr lang="ja-JP" altLang="en-US" sz="1400" b="1" dirty="0">
                <a:solidFill>
                  <a:srgbClr val="FF0000"/>
                </a:solidFill>
                <a:latin typeface="+mn-ea"/>
              </a:rPr>
              <a:t>　</a:t>
            </a:r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　　　　</a:t>
            </a:r>
            <a:endParaRPr lang="en-US" altLang="ja-JP" sz="1400" b="1" dirty="0">
              <a:solidFill>
                <a:srgbClr val="FF0000"/>
              </a:solidFill>
              <a:latin typeface="+mn-ea"/>
            </a:endParaRPr>
          </a:p>
          <a:p>
            <a:pPr marL="180000" lvl="1" indent="0">
              <a:buNone/>
            </a:pPr>
            <a:r>
              <a:rPr lang="ja-JP" altLang="en-US" sz="1400" dirty="0">
                <a:latin typeface="+mn-ea"/>
              </a:rPr>
              <a:t>　</a:t>
            </a:r>
            <a:r>
              <a:rPr lang="ja-JP" altLang="en-US" sz="1400" dirty="0" smtClean="0">
                <a:latin typeface="+mn-ea"/>
              </a:rPr>
              <a:t>　　　  現在</a:t>
            </a:r>
            <a:r>
              <a:rPr lang="ja-JP" altLang="en-US" sz="1400" dirty="0">
                <a:latin typeface="+mn-ea"/>
              </a:rPr>
              <a:t>以下のリージョンで動作</a:t>
            </a:r>
            <a:r>
              <a:rPr lang="ja-JP" altLang="en-US" sz="1400" dirty="0" smtClean="0">
                <a:latin typeface="+mn-ea"/>
              </a:rPr>
              <a:t>確認済で、マスタ管理の</a:t>
            </a:r>
            <a:r>
              <a:rPr lang="en-US" altLang="ja-JP" sz="1400" dirty="0" smtClean="0">
                <a:latin typeface="+mn-ea"/>
              </a:rPr>
              <a:t>AWS</a:t>
            </a:r>
            <a:r>
              <a:rPr lang="ja-JP" altLang="en-US" sz="1400" dirty="0" smtClean="0">
                <a:latin typeface="+mn-ea"/>
              </a:rPr>
              <a:t>リージョンに初期登録されています。</a:t>
            </a:r>
            <a:endParaRPr lang="en-US" altLang="ja-JP" sz="1400" dirty="0">
              <a:latin typeface="+mn-ea"/>
            </a:endParaRPr>
          </a:p>
          <a:p>
            <a:pPr marL="180000" lvl="1" indent="0">
              <a:buNone/>
            </a:pPr>
            <a:r>
              <a:rPr lang="ja-JP" altLang="en-US" sz="1200" dirty="0">
                <a:latin typeface="+mn-ea"/>
              </a:rPr>
              <a:t>　　　　 </a:t>
            </a:r>
            <a:r>
              <a:rPr lang="ja-JP" altLang="en-US" sz="1200" dirty="0" smtClean="0">
                <a:latin typeface="+mn-ea"/>
              </a:rPr>
              <a:t>・ </a:t>
            </a:r>
            <a:r>
              <a:rPr lang="en-US" altLang="ja-JP" sz="1200" dirty="0">
                <a:latin typeface="+mn-ea"/>
              </a:rPr>
              <a:t>ap-northeast-1</a:t>
            </a:r>
            <a:r>
              <a:rPr lang="ja-JP" altLang="en-US" sz="1200" dirty="0">
                <a:latin typeface="+mn-ea"/>
              </a:rPr>
              <a:t>　アジアパシフィック </a:t>
            </a:r>
            <a:r>
              <a:rPr lang="en-US" altLang="ja-JP" sz="1200" dirty="0">
                <a:latin typeface="+mn-ea"/>
              </a:rPr>
              <a:t>(</a:t>
            </a:r>
            <a:r>
              <a:rPr lang="ja-JP" altLang="en-US" sz="1200" dirty="0">
                <a:latin typeface="+mn-ea"/>
              </a:rPr>
              <a:t>東京</a:t>
            </a:r>
            <a:r>
              <a:rPr lang="en-US" altLang="ja-JP" sz="1200" dirty="0" smtClean="0">
                <a:latin typeface="+mn-ea"/>
              </a:rPr>
              <a:t>)</a:t>
            </a:r>
            <a:r>
              <a:rPr lang="ja-JP" altLang="en-US" sz="1200" dirty="0" smtClean="0">
                <a:latin typeface="+mn-ea"/>
              </a:rPr>
              <a:t>　　　</a:t>
            </a:r>
            <a:r>
              <a:rPr lang="en-US" altLang="ja-JP" sz="1200" b="1" dirty="0" smtClean="0">
                <a:latin typeface="+mn-ea"/>
              </a:rPr>
              <a:t>※</a:t>
            </a:r>
            <a:r>
              <a:rPr lang="ja-JP" altLang="en-US" sz="1200" b="1" dirty="0" smtClean="0">
                <a:latin typeface="+mn-ea"/>
              </a:rPr>
              <a:t>サンプルのオペレーション「環境</a:t>
            </a:r>
            <a:r>
              <a:rPr lang="en-US" altLang="ja-JP" sz="1200" b="1" dirty="0" smtClean="0">
                <a:latin typeface="+mn-ea"/>
              </a:rPr>
              <a:t>A</a:t>
            </a:r>
            <a:r>
              <a:rPr lang="ja-JP" altLang="en-US" sz="1200" b="1" dirty="0" smtClean="0">
                <a:latin typeface="+mn-ea"/>
              </a:rPr>
              <a:t>」では、本リージョンが初期設定されています。</a:t>
            </a:r>
            <a:endParaRPr lang="en-US" altLang="ja-JP" sz="1200" b="1" dirty="0">
              <a:latin typeface="+mn-ea"/>
            </a:endParaRPr>
          </a:p>
          <a:p>
            <a:pPr marL="180000" lvl="1" indent="0">
              <a:buNone/>
            </a:pPr>
            <a:r>
              <a:rPr lang="ja-JP" altLang="en-US" sz="1200" dirty="0">
                <a:latin typeface="+mn-ea"/>
              </a:rPr>
              <a:t>　　　　 </a:t>
            </a:r>
            <a:r>
              <a:rPr lang="ja-JP" altLang="en-US" sz="1200" dirty="0" smtClean="0">
                <a:latin typeface="+mn-ea"/>
              </a:rPr>
              <a:t>・ </a:t>
            </a:r>
            <a:r>
              <a:rPr lang="en-US" altLang="ja-JP" sz="1200" dirty="0">
                <a:latin typeface="+mn-ea"/>
              </a:rPr>
              <a:t>ap-southeast-1</a:t>
            </a:r>
            <a:r>
              <a:rPr lang="ja-JP" altLang="en-US" sz="1200" dirty="0">
                <a:latin typeface="+mn-ea"/>
              </a:rPr>
              <a:t>　アジアパシフィック </a:t>
            </a:r>
            <a:r>
              <a:rPr lang="en-US" altLang="ja-JP" sz="1200" dirty="0">
                <a:latin typeface="+mn-ea"/>
              </a:rPr>
              <a:t>(</a:t>
            </a:r>
            <a:r>
              <a:rPr lang="ja-JP" altLang="en-US" sz="1200" dirty="0">
                <a:latin typeface="+mn-ea"/>
              </a:rPr>
              <a:t>シンガポール</a:t>
            </a:r>
            <a:r>
              <a:rPr lang="en-US" altLang="ja-JP" sz="1200" dirty="0" smtClean="0">
                <a:latin typeface="+mn-ea"/>
              </a:rPr>
              <a:t>)</a:t>
            </a:r>
            <a:r>
              <a:rPr lang="ja-JP" altLang="en-US" sz="1200" dirty="0" smtClean="0">
                <a:latin typeface="+mn-ea"/>
              </a:rPr>
              <a:t>　</a:t>
            </a:r>
            <a:endParaRPr lang="en-US" altLang="ja-JP" sz="1200" dirty="0">
              <a:latin typeface="+mn-ea"/>
            </a:endParaRPr>
          </a:p>
          <a:p>
            <a:pPr marL="180000" lvl="1" indent="0">
              <a:buNone/>
            </a:pPr>
            <a:r>
              <a:rPr lang="ja-JP" altLang="en-US" sz="1200" dirty="0">
                <a:latin typeface="+mn-ea"/>
              </a:rPr>
              <a:t>　　　　 </a:t>
            </a:r>
            <a:r>
              <a:rPr lang="ja-JP" altLang="en-US" sz="1200" dirty="0" smtClean="0">
                <a:latin typeface="+mn-ea"/>
              </a:rPr>
              <a:t>・ </a:t>
            </a:r>
            <a:r>
              <a:rPr lang="en-US" altLang="ja-JP" sz="1200" dirty="0">
                <a:latin typeface="+mn-ea"/>
              </a:rPr>
              <a:t>ap-southeast-2</a:t>
            </a:r>
            <a:r>
              <a:rPr lang="ja-JP" altLang="en-US" sz="1200" dirty="0">
                <a:latin typeface="+mn-ea"/>
              </a:rPr>
              <a:t>　アジアパシフィック </a:t>
            </a:r>
            <a:r>
              <a:rPr lang="en-US" altLang="ja-JP" sz="1200" dirty="0">
                <a:latin typeface="+mn-ea"/>
              </a:rPr>
              <a:t>(</a:t>
            </a:r>
            <a:r>
              <a:rPr lang="ja-JP" altLang="en-US" sz="1200" dirty="0">
                <a:latin typeface="+mn-ea"/>
              </a:rPr>
              <a:t>シドニー</a:t>
            </a:r>
            <a:r>
              <a:rPr lang="en-US" altLang="ja-JP" sz="1200" dirty="0" smtClean="0">
                <a:latin typeface="+mn-ea"/>
              </a:rPr>
              <a:t>)</a:t>
            </a:r>
            <a:r>
              <a:rPr lang="ja-JP" altLang="en-US" sz="1200" dirty="0" smtClean="0">
                <a:latin typeface="+mn-ea"/>
              </a:rPr>
              <a:t>　</a:t>
            </a:r>
            <a:endParaRPr lang="en-US" altLang="ja-JP" sz="1200" dirty="0">
              <a:latin typeface="+mn-ea"/>
            </a:endParaRPr>
          </a:p>
          <a:p>
            <a:pPr marL="180000" lvl="1" indent="0">
              <a:buNone/>
            </a:pPr>
            <a:r>
              <a:rPr lang="ja-JP" altLang="en-US" sz="1200" dirty="0">
                <a:latin typeface="+mn-ea"/>
              </a:rPr>
              <a:t>　　　　 </a:t>
            </a:r>
            <a:r>
              <a:rPr lang="ja-JP" altLang="en-US" sz="1200" dirty="0" smtClean="0">
                <a:latin typeface="+mn-ea"/>
              </a:rPr>
              <a:t>・</a:t>
            </a:r>
            <a:r>
              <a:rPr lang="en-US" altLang="ja-JP" sz="1200" dirty="0" smtClean="0">
                <a:latin typeface="+mn-ea"/>
              </a:rPr>
              <a:t> </a:t>
            </a:r>
            <a:r>
              <a:rPr lang="en-US" altLang="ja-JP" sz="1200" dirty="0">
                <a:latin typeface="+mn-ea"/>
              </a:rPr>
              <a:t>us-east-1</a:t>
            </a:r>
            <a:r>
              <a:rPr lang="ja-JP" altLang="en-US" sz="1200" dirty="0">
                <a:latin typeface="+mn-ea"/>
              </a:rPr>
              <a:t>　　　　米国東部（バージニア北部</a:t>
            </a:r>
            <a:r>
              <a:rPr lang="ja-JP" altLang="en-US" sz="1200" dirty="0" smtClean="0">
                <a:latin typeface="+mn-ea"/>
              </a:rPr>
              <a:t>）　</a:t>
            </a:r>
            <a:r>
              <a:rPr lang="en-US" altLang="ja-JP" sz="1200" b="1" dirty="0" smtClean="0">
                <a:latin typeface="+mn-ea"/>
              </a:rPr>
              <a:t>※</a:t>
            </a:r>
            <a:r>
              <a:rPr lang="ja-JP" altLang="en-US" sz="1200" b="1" dirty="0">
                <a:latin typeface="+mn-ea"/>
              </a:rPr>
              <a:t>サンプルのオペレーション「</a:t>
            </a:r>
            <a:r>
              <a:rPr lang="ja-JP" altLang="en-US" sz="1200" b="1" dirty="0" smtClean="0">
                <a:latin typeface="+mn-ea"/>
              </a:rPr>
              <a:t>環境</a:t>
            </a:r>
            <a:r>
              <a:rPr lang="en-US" altLang="ja-JP" sz="1200" b="1" dirty="0" smtClean="0">
                <a:latin typeface="+mn-ea"/>
              </a:rPr>
              <a:t>B</a:t>
            </a:r>
            <a:r>
              <a:rPr lang="ja-JP" altLang="en-US" sz="1200" b="1" dirty="0" smtClean="0">
                <a:latin typeface="+mn-ea"/>
              </a:rPr>
              <a:t>」</a:t>
            </a:r>
            <a:r>
              <a:rPr lang="ja-JP" altLang="en-US" sz="1200" b="1" dirty="0">
                <a:latin typeface="+mn-ea"/>
              </a:rPr>
              <a:t>では、本リージョンが初期設定されています。</a:t>
            </a:r>
            <a:endParaRPr lang="en-US" altLang="ja-JP" sz="1200" b="1" dirty="0">
              <a:latin typeface="+mn-ea"/>
            </a:endParaRPr>
          </a:p>
          <a:p>
            <a:pPr marL="180000" lvl="1" indent="0">
              <a:buNone/>
            </a:pPr>
            <a:endParaRPr lang="ja-JP" altLang="en-US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3557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　導入手順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6735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タイトル 3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3.1</a:t>
            </a:r>
            <a:r>
              <a:rPr lang="ja-JP" altLang="en-US" dirty="0"/>
              <a:t>　</a:t>
            </a:r>
            <a:r>
              <a:rPr lang="en-US" altLang="ja-JP" dirty="0" smtClean="0"/>
              <a:t>CS</a:t>
            </a:r>
            <a:r>
              <a:rPr lang="ja-JP" altLang="en-US" dirty="0" smtClean="0"/>
              <a:t>テンプレート導入</a:t>
            </a:r>
            <a:r>
              <a:rPr lang="ja-JP" altLang="en-US" dirty="0"/>
              <a:t>ファイルダウンロード</a:t>
            </a:r>
            <a:endParaRPr kumimoji="1" lang="ja-JP" altLang="en-US" dirty="0"/>
          </a:p>
        </p:txBody>
      </p:sp>
      <p:sp>
        <p:nvSpPr>
          <p:cNvPr id="5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3"/>
            <a:ext cx="12012488" cy="2376258"/>
          </a:xfrm>
        </p:spPr>
        <p:txBody>
          <a:bodyPr/>
          <a:lstStyle/>
          <a:p>
            <a:r>
              <a:rPr lang="en-US" altLang="ja-JP" dirty="0" smtClean="0"/>
              <a:t>CS</a:t>
            </a:r>
            <a:r>
              <a:rPr lang="ja-JP" altLang="en-US" dirty="0" smtClean="0"/>
              <a:t>テンプレート導入ファイルダウンロード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以下</a:t>
            </a:r>
            <a:r>
              <a:rPr lang="en-US" altLang="ja-JP" dirty="0" smtClean="0"/>
              <a:t>URL</a:t>
            </a:r>
            <a:r>
              <a:rPr lang="ja-JP" altLang="en-US" dirty="0" smtClean="0"/>
              <a:t>から</a:t>
            </a:r>
            <a:r>
              <a:rPr lang="en-US" altLang="ja-JP" dirty="0" smtClean="0"/>
              <a:t>CS</a:t>
            </a:r>
            <a:r>
              <a:rPr lang="ja-JP" altLang="en-US" dirty="0" smtClean="0"/>
              <a:t>テンプレート導入ファイルをダウンロードしてください。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pPr marL="179996" lvl="1" indent="0">
              <a:buNone/>
            </a:pPr>
            <a:r>
              <a:rPr kumimoji="1" lang="ja-JP" altLang="en-US" dirty="0"/>
              <a:t>　</a:t>
            </a:r>
            <a:r>
              <a:rPr kumimoji="1" lang="en-US" altLang="ja-JP" dirty="0" smtClean="0"/>
              <a:t>URL          :</a:t>
            </a:r>
            <a:r>
              <a:rPr kumimoji="1" lang="ja-JP" altLang="en-US" dirty="0" smtClean="0"/>
              <a:t>　</a:t>
            </a:r>
            <a:r>
              <a:rPr lang="en-US" altLang="ja-JP" dirty="0">
                <a:hlinkClick r:id="rId2" tooltip="https://github.com/exastro-suite/settings-cloudsystemtemplate-1st/releases"/>
              </a:rPr>
              <a:t>https://github.com/exastro-suite/Settings-CloudSystemTemplate-1st/releases</a:t>
            </a:r>
            <a:endParaRPr lang="en-US" altLang="ja-JP" dirty="0"/>
          </a:p>
          <a:p>
            <a:pPr marL="179996" lvl="1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ファイル名 </a:t>
            </a:r>
            <a:r>
              <a:rPr lang="en-US" altLang="ja-JP" dirty="0" smtClean="0"/>
              <a:t>:</a:t>
            </a:r>
            <a:r>
              <a:rPr lang="ja-JP" altLang="en-US" dirty="0" smtClean="0"/>
              <a:t>　</a:t>
            </a:r>
            <a:r>
              <a:rPr lang="en-US" altLang="ja-JP" dirty="0"/>
              <a:t>cloud-system-template-aws-ce-1.0.0-exastro-1.5.0.kym</a:t>
            </a:r>
            <a:endParaRPr lang="en-US" altLang="ja-JP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9660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3.2</a:t>
            </a:r>
            <a:r>
              <a:rPr lang="ja-JP" altLang="en-US" dirty="0"/>
              <a:t>　</a:t>
            </a:r>
            <a:r>
              <a:rPr lang="en-US" altLang="ja-JP" dirty="0" smtClean="0"/>
              <a:t>CS</a:t>
            </a:r>
            <a:r>
              <a:rPr lang="ja-JP" altLang="en-US" dirty="0" smtClean="0"/>
              <a:t>テンプレート導入</a:t>
            </a:r>
            <a:r>
              <a:rPr lang="ja-JP" altLang="en-US" dirty="0"/>
              <a:t>ファイルインポート（</a:t>
            </a:r>
            <a:r>
              <a:rPr lang="en-US" altLang="ja-JP" dirty="0"/>
              <a:t>1/3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4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39350" y="1361906"/>
            <a:ext cx="11713301" cy="1829298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CS</a:t>
            </a:r>
            <a:r>
              <a:rPr lang="ja-JP" altLang="en-US" dirty="0" smtClean="0"/>
              <a:t>テンプレート導入ファイルインポート</a:t>
            </a:r>
            <a:endParaRPr lang="en-US" altLang="ja-JP" dirty="0" smtClean="0"/>
          </a:p>
          <a:p>
            <a:pPr marL="465746" lvl="1" indent="-285750"/>
            <a:r>
              <a:rPr lang="ja-JP" altLang="en-US" dirty="0" smtClean="0"/>
              <a:t>「エクスポート</a:t>
            </a:r>
            <a:r>
              <a:rPr lang="en-US" altLang="ja-JP" dirty="0" smtClean="0"/>
              <a:t>/</a:t>
            </a:r>
            <a:r>
              <a:rPr lang="ja-JP" altLang="en-US" dirty="0" smtClean="0"/>
              <a:t>インポート」＞「メニューインポート」＞「ファイルを選択」</a:t>
            </a:r>
            <a:endParaRPr lang="en-US" altLang="ja-JP" dirty="0"/>
          </a:p>
          <a:p>
            <a:pPr marL="179996" lvl="1" indent="0">
              <a:buNone/>
            </a:pPr>
            <a:r>
              <a:rPr lang="ja-JP" altLang="en-US" dirty="0"/>
              <a:t>　</a:t>
            </a:r>
            <a:r>
              <a:rPr lang="en-US" altLang="ja-JP" dirty="0" smtClean="0"/>
              <a:t>3.1</a:t>
            </a:r>
            <a:r>
              <a:rPr lang="ja-JP" altLang="en-US" dirty="0"/>
              <a:t>で</a:t>
            </a:r>
            <a:r>
              <a:rPr lang="ja-JP" altLang="en-US" dirty="0" smtClean="0"/>
              <a:t>ダウンロードしたファイル（</a:t>
            </a:r>
            <a:r>
              <a:rPr lang="en-US" altLang="ja-JP" dirty="0" smtClean="0"/>
              <a:t>cloud-system-template-aws-ce-1.0.0-exastro-1.5.0.kym</a:t>
            </a:r>
            <a:r>
              <a:rPr lang="ja-JP" altLang="en-US" dirty="0" smtClean="0"/>
              <a:t>）を選択して</a:t>
            </a:r>
            <a:endParaRPr lang="en-US" altLang="ja-JP" dirty="0" smtClean="0"/>
          </a:p>
          <a:p>
            <a:pPr marL="179996" lvl="1" indent="0">
              <a:buNone/>
            </a:pPr>
            <a:r>
              <a:rPr lang="ja-JP" altLang="en-US" dirty="0" smtClean="0"/>
              <a:t>　「アップロード」を押下</a:t>
            </a:r>
            <a:r>
              <a:rPr lang="ja-JP" altLang="en-US" dirty="0"/>
              <a:t>　</a:t>
            </a:r>
            <a:r>
              <a:rPr lang="ja-JP" altLang="en-US" dirty="0" smtClean="0"/>
              <a:t>　</a:t>
            </a:r>
            <a:endParaRPr lang="en-US" altLang="ja-JP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6687" y="2925397"/>
            <a:ext cx="2267179" cy="1385853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241" y="2960935"/>
            <a:ext cx="3127161" cy="2916405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 bwMode="auto">
          <a:xfrm>
            <a:off x="3323263" y="3952748"/>
            <a:ext cx="633059" cy="717003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8" name="正方形/長方形 7"/>
          <p:cNvSpPr/>
          <p:nvPr/>
        </p:nvSpPr>
        <p:spPr bwMode="auto">
          <a:xfrm>
            <a:off x="839270" y="4122225"/>
            <a:ext cx="1030056" cy="261351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9" name="円形吹き出し 8"/>
          <p:cNvSpPr/>
          <p:nvPr/>
        </p:nvSpPr>
        <p:spPr bwMode="auto">
          <a:xfrm>
            <a:off x="3980367" y="3559929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①</a:t>
            </a:r>
          </a:p>
        </p:txBody>
      </p:sp>
      <p:sp>
        <p:nvSpPr>
          <p:cNvPr id="10" name="正方形/長方形 9"/>
          <p:cNvSpPr/>
          <p:nvPr/>
        </p:nvSpPr>
        <p:spPr bwMode="auto">
          <a:xfrm>
            <a:off x="4860221" y="3582324"/>
            <a:ext cx="732271" cy="259411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11" name="正方形/長方形 10"/>
          <p:cNvSpPr/>
          <p:nvPr/>
        </p:nvSpPr>
        <p:spPr bwMode="auto">
          <a:xfrm>
            <a:off x="4863913" y="3857160"/>
            <a:ext cx="1376667" cy="31054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12" name="円形吹き出し 11"/>
          <p:cNvSpPr/>
          <p:nvPr/>
        </p:nvSpPr>
        <p:spPr bwMode="auto">
          <a:xfrm>
            <a:off x="1998154" y="3688337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②</a:t>
            </a:r>
          </a:p>
        </p:txBody>
      </p:sp>
      <p:sp>
        <p:nvSpPr>
          <p:cNvPr id="13" name="円形吹き出し 12"/>
          <p:cNvSpPr/>
          <p:nvPr/>
        </p:nvSpPr>
        <p:spPr bwMode="auto">
          <a:xfrm>
            <a:off x="5696932" y="3150321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③</a:t>
            </a:r>
          </a:p>
        </p:txBody>
      </p:sp>
      <p:sp>
        <p:nvSpPr>
          <p:cNvPr id="14" name="円形吹き出し 13"/>
          <p:cNvSpPr/>
          <p:nvPr/>
        </p:nvSpPr>
        <p:spPr bwMode="auto">
          <a:xfrm>
            <a:off x="6354582" y="3704103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④</a:t>
            </a:r>
          </a:p>
        </p:txBody>
      </p:sp>
      <p:sp>
        <p:nvSpPr>
          <p:cNvPr id="15" name="コンテンツ プレースホルダー 2"/>
          <p:cNvSpPr txBox="1">
            <a:spLocks/>
          </p:cNvSpPr>
          <p:nvPr/>
        </p:nvSpPr>
        <p:spPr bwMode="gray">
          <a:xfrm>
            <a:off x="239350" y="764630"/>
            <a:ext cx="11713301" cy="448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600" b="1" kern="0" dirty="0" smtClean="0">
                <a:solidFill>
                  <a:srgbClr val="FF0000"/>
                </a:solidFill>
              </a:rPr>
              <a:t>以降の</a:t>
            </a:r>
            <a:r>
              <a:rPr lang="en-US" altLang="ja-JP" sz="1600" b="1" kern="0" dirty="0" smtClean="0">
                <a:solidFill>
                  <a:srgbClr val="FF0000"/>
                </a:solidFill>
              </a:rPr>
              <a:t>ITA</a:t>
            </a:r>
            <a:r>
              <a:rPr lang="ja-JP" altLang="en-US" sz="1600" b="1" kern="0" dirty="0" smtClean="0">
                <a:solidFill>
                  <a:srgbClr val="FF0000"/>
                </a:solidFill>
              </a:rPr>
              <a:t>の作業は「</a:t>
            </a:r>
            <a:r>
              <a:rPr lang="en-US" altLang="ja-JP" sz="1600" b="1" kern="0" dirty="0" smtClean="0">
                <a:solidFill>
                  <a:srgbClr val="FF0000"/>
                </a:solidFill>
              </a:rPr>
              <a:t>administrator</a:t>
            </a:r>
            <a:r>
              <a:rPr lang="ja-JP" altLang="en-US" sz="1600" b="1" kern="0" dirty="0" smtClean="0">
                <a:solidFill>
                  <a:srgbClr val="FF0000"/>
                </a:solidFill>
              </a:rPr>
              <a:t>（システム管理者）」で実施してください</a:t>
            </a:r>
            <a:r>
              <a:rPr lang="ja-JP" altLang="en-US" kern="0" dirty="0" smtClean="0"/>
              <a:t>　　</a:t>
            </a:r>
            <a:endParaRPr lang="ja-JP" altLang="en-US" kern="0" dirty="0"/>
          </a:p>
        </p:txBody>
      </p:sp>
    </p:spTree>
    <p:extLst>
      <p:ext uri="{BB962C8B-B14F-4D97-AF65-F5344CB8AC3E}">
        <p14:creationId xmlns:p14="http://schemas.microsoft.com/office/powerpoint/2010/main" val="4132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912" y="1780173"/>
            <a:ext cx="7819120" cy="3026822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541" y="5496621"/>
            <a:ext cx="7819120" cy="760842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3.2</a:t>
            </a:r>
            <a:r>
              <a:rPr lang="ja-JP" altLang="en-US" dirty="0"/>
              <a:t>　</a:t>
            </a:r>
            <a:r>
              <a:rPr lang="en-US" altLang="ja-JP" dirty="0" smtClean="0"/>
              <a:t>CS</a:t>
            </a:r>
            <a:r>
              <a:rPr lang="ja-JP" altLang="en-US" dirty="0" smtClean="0"/>
              <a:t>テンプレート導入</a:t>
            </a:r>
            <a:r>
              <a:rPr lang="ja-JP" altLang="en-US" dirty="0"/>
              <a:t>ファイルインポート（</a:t>
            </a:r>
            <a:r>
              <a:rPr lang="en-US" altLang="ja-JP" dirty="0"/>
              <a:t>2/3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4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5" y="836714"/>
            <a:ext cx="11771836" cy="1656159"/>
          </a:xfrm>
        </p:spPr>
        <p:txBody>
          <a:bodyPr/>
          <a:lstStyle/>
          <a:p>
            <a:r>
              <a:rPr lang="en-US" altLang="ja-JP" dirty="0" smtClean="0"/>
              <a:t>CS</a:t>
            </a:r>
            <a:r>
              <a:rPr lang="ja-JP" altLang="en-US" dirty="0" smtClean="0"/>
              <a:t>テンプレート導入</a:t>
            </a:r>
            <a:r>
              <a:rPr lang="ja-JP" altLang="en-US" dirty="0"/>
              <a:t>ファイル</a:t>
            </a:r>
            <a:r>
              <a:rPr lang="ja-JP" altLang="en-US" dirty="0" smtClean="0"/>
              <a:t>インポート</a:t>
            </a:r>
            <a:endParaRPr lang="en-US" altLang="ja-JP" dirty="0" smtClean="0"/>
          </a:p>
          <a:p>
            <a:pPr lvl="1"/>
            <a:r>
              <a:rPr lang="ja-JP" altLang="en-US" dirty="0"/>
              <a:t>ファイル</a:t>
            </a:r>
            <a:r>
              <a:rPr lang="ja-JP" altLang="en-US" dirty="0" smtClean="0"/>
              <a:t>のアップロードが完了したらすべてのメニューを選択して、画面最下部の「インポート</a:t>
            </a:r>
            <a:r>
              <a:rPr lang="en-US" altLang="ja-JP" dirty="0" smtClean="0"/>
              <a:t>(</a:t>
            </a:r>
            <a:r>
              <a:rPr lang="ja-JP" altLang="en-US" dirty="0" smtClean="0"/>
              <a:t>廃止を除く</a:t>
            </a:r>
            <a:r>
              <a:rPr lang="en-US" altLang="ja-JP" dirty="0" smtClean="0"/>
              <a:t>)</a:t>
            </a:r>
            <a:r>
              <a:rPr lang="ja-JP" altLang="en-US" dirty="0" smtClean="0"/>
              <a:t>」を押下</a:t>
            </a:r>
            <a:endParaRPr lang="en-US" altLang="ja-JP" dirty="0"/>
          </a:p>
          <a:p>
            <a:pPr lvl="1"/>
            <a:endParaRPr lang="en-US" altLang="ja-JP" dirty="0"/>
          </a:p>
          <a:p>
            <a:pPr marL="179996" lvl="1" indent="0">
              <a:buNone/>
            </a:pPr>
            <a:endParaRPr lang="en-US" altLang="ja-JP" dirty="0" smtClean="0"/>
          </a:p>
        </p:txBody>
      </p:sp>
      <p:sp>
        <p:nvSpPr>
          <p:cNvPr id="7" name="正方形/長方形 6"/>
          <p:cNvSpPr/>
          <p:nvPr/>
        </p:nvSpPr>
        <p:spPr bwMode="auto">
          <a:xfrm>
            <a:off x="880623" y="2090059"/>
            <a:ext cx="1110807" cy="29802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8" name="円形吹き出し 7"/>
          <p:cNvSpPr/>
          <p:nvPr/>
        </p:nvSpPr>
        <p:spPr bwMode="auto">
          <a:xfrm>
            <a:off x="2083814" y="1903914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①</a:t>
            </a:r>
          </a:p>
        </p:txBody>
      </p:sp>
      <p:sp>
        <p:nvSpPr>
          <p:cNvPr id="9" name="正方形/長方形 8"/>
          <p:cNvSpPr/>
          <p:nvPr/>
        </p:nvSpPr>
        <p:spPr bwMode="auto">
          <a:xfrm>
            <a:off x="2059350" y="5927328"/>
            <a:ext cx="1300270" cy="330136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10" name="円形吹き出し 9"/>
          <p:cNvSpPr/>
          <p:nvPr/>
        </p:nvSpPr>
        <p:spPr bwMode="auto">
          <a:xfrm>
            <a:off x="3431690" y="5762111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②</a:t>
            </a: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395218" y="4870347"/>
            <a:ext cx="615553" cy="40281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ja-JP" sz="2800" b="1" dirty="0" smtClean="0"/>
              <a:t>~</a:t>
            </a:r>
          </a:p>
        </p:txBody>
      </p:sp>
    </p:spTree>
    <p:extLst>
      <p:ext uri="{BB962C8B-B14F-4D97-AF65-F5344CB8AC3E}">
        <p14:creationId xmlns:p14="http://schemas.microsoft.com/office/powerpoint/2010/main" val="296387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3.2</a:t>
            </a:r>
            <a:r>
              <a:rPr lang="ja-JP" altLang="en-US" dirty="0"/>
              <a:t>　</a:t>
            </a:r>
            <a:r>
              <a:rPr lang="en-US" altLang="ja-JP" dirty="0" smtClean="0"/>
              <a:t>CS</a:t>
            </a:r>
            <a:r>
              <a:rPr lang="ja-JP" altLang="en-US" dirty="0" smtClean="0"/>
              <a:t>テンプレート導入</a:t>
            </a:r>
            <a:r>
              <a:rPr lang="ja-JP" altLang="en-US" dirty="0"/>
              <a:t>ファイルインポート（</a:t>
            </a:r>
            <a:r>
              <a:rPr lang="en-US" altLang="ja-JP" dirty="0"/>
              <a:t>3/3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 bwMode="gray">
          <a:xfrm>
            <a:off x="179515" y="836712"/>
            <a:ext cx="11771836" cy="11718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r>
              <a:rPr lang="en-US" altLang="ja-JP" kern="0" dirty="0" smtClean="0"/>
              <a:t>CS</a:t>
            </a:r>
            <a:r>
              <a:rPr lang="ja-JP" altLang="en-US" kern="0" dirty="0" smtClean="0"/>
              <a:t>テンプレート導入ファイルインポート</a:t>
            </a:r>
          </a:p>
          <a:p>
            <a:pPr lvl="1"/>
            <a:r>
              <a:rPr lang="ja-JP" altLang="en-US" kern="0" dirty="0" smtClean="0"/>
              <a:t>「エクスポート</a:t>
            </a:r>
            <a:r>
              <a:rPr lang="en-US" altLang="ja-JP" kern="0" dirty="0" smtClean="0"/>
              <a:t>/</a:t>
            </a:r>
            <a:r>
              <a:rPr lang="ja-JP" altLang="en-US" kern="0" dirty="0" smtClean="0"/>
              <a:t>インポート」＞「エクスポート</a:t>
            </a:r>
            <a:r>
              <a:rPr lang="en-US" altLang="ja-JP" kern="0" dirty="0" smtClean="0"/>
              <a:t>/</a:t>
            </a:r>
            <a:r>
              <a:rPr lang="ja-JP" altLang="en-US" kern="0" dirty="0" smtClean="0"/>
              <a:t>インポート管理」＞「フィルタ」を押下し、インポートが</a:t>
            </a:r>
            <a:endParaRPr lang="en-US" altLang="ja-JP" kern="0" dirty="0" smtClean="0"/>
          </a:p>
          <a:p>
            <a:pPr marL="180000" lvl="1" indent="0">
              <a:buNone/>
            </a:pPr>
            <a:r>
              <a:rPr lang="ja-JP" altLang="en-US" kern="0" dirty="0" smtClean="0"/>
              <a:t>　完了しているか確認。</a:t>
            </a:r>
            <a:endParaRPr lang="en-US" altLang="ja-JP" kern="0" dirty="0" smtClean="0"/>
          </a:p>
        </p:txBody>
      </p:sp>
      <p:sp>
        <p:nvSpPr>
          <p:cNvPr id="16" name="コンテンツ プレースホルダー 2"/>
          <p:cNvSpPr txBox="1">
            <a:spLocks/>
          </p:cNvSpPr>
          <p:nvPr/>
        </p:nvSpPr>
        <p:spPr bwMode="gray">
          <a:xfrm>
            <a:off x="233103" y="3259385"/>
            <a:ext cx="11771836" cy="5148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lvl="1"/>
            <a:r>
              <a:rPr lang="ja-JP" altLang="en-US" kern="0" dirty="0" smtClean="0">
                <a:solidFill>
                  <a:srgbClr val="000000"/>
                </a:solidFill>
              </a:rPr>
              <a:t>インポート</a:t>
            </a:r>
            <a:r>
              <a:rPr lang="ja-JP" altLang="en-US" kern="0" dirty="0">
                <a:solidFill>
                  <a:srgbClr val="000000"/>
                </a:solidFill>
              </a:rPr>
              <a:t>が完了して</a:t>
            </a:r>
            <a:r>
              <a:rPr lang="ja-JP" altLang="en-US" kern="0" dirty="0" smtClean="0">
                <a:solidFill>
                  <a:srgbClr val="000000"/>
                </a:solidFill>
              </a:rPr>
              <a:t>いる場合、メインメニューは以下のように表示されます。</a:t>
            </a:r>
            <a:endParaRPr lang="en-US" altLang="ja-JP" kern="0" dirty="0">
              <a:solidFill>
                <a:srgbClr val="000000"/>
              </a:solidFill>
            </a:endParaRPr>
          </a:p>
          <a:p>
            <a:pPr lvl="1"/>
            <a:endParaRPr lang="en-US" altLang="ja-JP" kern="0" dirty="0" smtClean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 rotWithShape="1">
          <a:blip r:embed="rId2"/>
          <a:srcRect r="14375"/>
          <a:stretch/>
        </p:blipFill>
        <p:spPr>
          <a:xfrm>
            <a:off x="767260" y="1916790"/>
            <a:ext cx="6696930" cy="1147498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259" y="3645030"/>
            <a:ext cx="5679737" cy="2805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89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3.3</a:t>
            </a:r>
            <a:r>
              <a:rPr lang="ja-JP" altLang="en-US" dirty="0"/>
              <a:t>　機器一覧</a:t>
            </a:r>
            <a:r>
              <a:rPr lang="en-US" altLang="ja-JP" dirty="0"/>
              <a:t>_</a:t>
            </a:r>
            <a:r>
              <a:rPr lang="ja-JP" altLang="en-US" dirty="0"/>
              <a:t>登録ホストのログイン情報変更</a:t>
            </a:r>
            <a:endParaRPr kumimoji="1" lang="ja-JP" altLang="en-US" dirty="0"/>
          </a:p>
        </p:txBody>
      </p:sp>
      <p:sp>
        <p:nvSpPr>
          <p:cNvPr id="4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7" y="836712"/>
            <a:ext cx="11771834" cy="2114648"/>
          </a:xfrm>
        </p:spPr>
        <p:txBody>
          <a:bodyPr>
            <a:normAutofit/>
          </a:bodyPr>
          <a:lstStyle/>
          <a:p>
            <a:r>
              <a:rPr lang="ja-JP" altLang="en-US" dirty="0"/>
              <a:t>機器一覧</a:t>
            </a:r>
            <a:r>
              <a:rPr lang="en-US" altLang="ja-JP" dirty="0"/>
              <a:t>_</a:t>
            </a:r>
            <a:r>
              <a:rPr lang="ja-JP" altLang="en-US" dirty="0"/>
              <a:t>登録</a:t>
            </a:r>
            <a:r>
              <a:rPr lang="ja-JP" altLang="en-US" dirty="0" smtClean="0"/>
              <a:t>ホストのパスワード変更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「基本コンソール」＞「機器一覧」＞「フィルタ」＞「更新」</a:t>
            </a:r>
            <a:endParaRPr lang="en-US" altLang="ja-JP" dirty="0" smtClean="0"/>
          </a:p>
          <a:p>
            <a:pPr marL="179996" lvl="1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必要なログイン情報を入力して「更新」を押下</a:t>
            </a:r>
            <a:endParaRPr lang="en-US" altLang="ja-JP" dirty="0" smtClean="0"/>
          </a:p>
          <a:p>
            <a:pPr marL="179996" lvl="1" indent="0">
              <a:buNone/>
            </a:pPr>
            <a:r>
              <a:rPr lang="ja-JP" altLang="en-US" dirty="0" smtClean="0"/>
              <a:t>　</a:t>
            </a:r>
            <a:r>
              <a:rPr lang="en-US" altLang="ja-JP" b="1" dirty="0" smtClean="0">
                <a:solidFill>
                  <a:srgbClr val="FF0000"/>
                </a:solidFill>
              </a:rPr>
              <a:t>※</a:t>
            </a:r>
            <a:r>
              <a:rPr lang="ja-JP" altLang="en-US" b="1" dirty="0" smtClean="0">
                <a:solidFill>
                  <a:srgbClr val="FF0000"/>
                </a:solidFill>
              </a:rPr>
              <a:t>ログイン情報に</a:t>
            </a:r>
            <a:r>
              <a:rPr lang="ja-JP" altLang="en-US" b="1" dirty="0">
                <a:solidFill>
                  <a:srgbClr val="FF0000"/>
                </a:solidFill>
              </a:rPr>
              <a:t>つきまして</a:t>
            </a:r>
            <a:r>
              <a:rPr lang="ja-JP" altLang="en-US" b="1" dirty="0" smtClean="0">
                <a:solidFill>
                  <a:srgbClr val="FF0000"/>
                </a:solidFill>
              </a:rPr>
              <a:t>は</a:t>
            </a:r>
            <a:r>
              <a:rPr lang="en-US" altLang="ja-JP" b="1" dirty="0" smtClean="0">
                <a:solidFill>
                  <a:srgbClr val="FF0000"/>
                </a:solidFill>
              </a:rPr>
              <a:t>SSH</a:t>
            </a:r>
            <a:r>
              <a:rPr lang="ja-JP" altLang="en-US" b="1" dirty="0" smtClean="0">
                <a:solidFill>
                  <a:srgbClr val="FF0000"/>
                </a:solidFill>
              </a:rPr>
              <a:t>接続可能かつ、</a:t>
            </a:r>
            <a:r>
              <a:rPr lang="en-US" altLang="ja-JP" b="1" dirty="0" smtClean="0">
                <a:solidFill>
                  <a:srgbClr val="FF0000"/>
                </a:solidFill>
              </a:rPr>
              <a:t>Ansible playbook</a:t>
            </a:r>
            <a:r>
              <a:rPr lang="ja-JP" altLang="en-US" b="1" dirty="0" smtClean="0">
                <a:solidFill>
                  <a:srgbClr val="FF0000"/>
                </a:solidFill>
              </a:rPr>
              <a:t>の動作可能なサーバ</a:t>
            </a:r>
            <a:r>
              <a:rPr lang="ja-JP" altLang="en-US" b="1" dirty="0">
                <a:solidFill>
                  <a:srgbClr val="FF0000"/>
                </a:solidFill>
              </a:rPr>
              <a:t>／</a:t>
            </a:r>
            <a:r>
              <a:rPr lang="ja-JP" altLang="en-US" b="1" dirty="0" smtClean="0">
                <a:solidFill>
                  <a:srgbClr val="FF0000"/>
                </a:solidFill>
              </a:rPr>
              <a:t>ユーザ</a:t>
            </a:r>
            <a:r>
              <a:rPr lang="en-US" altLang="ja-JP" b="1" dirty="0" smtClean="0">
                <a:solidFill>
                  <a:srgbClr val="FF0000"/>
                </a:solidFill>
              </a:rPr>
              <a:t>ID</a:t>
            </a:r>
            <a:r>
              <a:rPr lang="ja-JP" altLang="en-US" b="1" dirty="0" smtClean="0">
                <a:solidFill>
                  <a:srgbClr val="FF0000"/>
                </a:solidFill>
              </a:rPr>
              <a:t>を指定します。</a:t>
            </a:r>
            <a:endParaRPr lang="en-US" altLang="ja-JP" b="1" dirty="0" smtClean="0">
              <a:solidFill>
                <a:srgbClr val="FF0000"/>
              </a:solidFill>
            </a:endParaRPr>
          </a:p>
          <a:p>
            <a:pPr marL="179996" lvl="1" indent="0">
              <a:buNone/>
            </a:pPr>
            <a:r>
              <a:rPr lang="ja-JP" altLang="en-US" b="1" dirty="0" smtClean="0">
                <a:solidFill>
                  <a:srgbClr val="FF0000"/>
                </a:solidFill>
              </a:rPr>
              <a:t>　　ご利用</a:t>
            </a:r>
            <a:r>
              <a:rPr lang="ja-JP" altLang="en-US" b="1" dirty="0">
                <a:solidFill>
                  <a:srgbClr val="FF0000"/>
                </a:solidFill>
              </a:rPr>
              <a:t>環境に適した設定をご入力</a:t>
            </a:r>
            <a:r>
              <a:rPr lang="ja-JP" altLang="en-US" b="1" dirty="0" smtClean="0">
                <a:solidFill>
                  <a:srgbClr val="FF0000"/>
                </a:solidFill>
              </a:rPr>
              <a:t>下さい</a:t>
            </a:r>
            <a:endParaRPr lang="en-US" altLang="ja-JP" b="1" dirty="0" smtClean="0">
              <a:solidFill>
                <a:srgbClr val="FF0000"/>
              </a:solidFill>
            </a:endParaRPr>
          </a:p>
          <a:p>
            <a:pPr marL="179996" lvl="1" indent="0">
              <a:buNone/>
            </a:pPr>
            <a:r>
              <a:rPr lang="ja-JP" altLang="en-US" dirty="0" smtClean="0">
                <a:solidFill>
                  <a:srgbClr val="FF0000"/>
                </a:solidFill>
              </a:rPr>
              <a:t>　</a:t>
            </a:r>
            <a:endParaRPr lang="en-US" altLang="ja-JP" dirty="0" smtClean="0">
              <a:solidFill>
                <a:srgbClr val="FF0000"/>
              </a:solidFill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049" y="2642114"/>
            <a:ext cx="5906323" cy="1330291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 bwMode="auto">
          <a:xfrm>
            <a:off x="2401404" y="2821835"/>
            <a:ext cx="5464969" cy="823196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7" name="円形吹き出し 6"/>
          <p:cNvSpPr/>
          <p:nvPr/>
        </p:nvSpPr>
        <p:spPr bwMode="auto">
          <a:xfrm>
            <a:off x="7875720" y="2650195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①</a:t>
            </a:r>
          </a:p>
        </p:txBody>
      </p:sp>
      <p:sp>
        <p:nvSpPr>
          <p:cNvPr id="8" name="正方形/長方形 7"/>
          <p:cNvSpPr/>
          <p:nvPr/>
        </p:nvSpPr>
        <p:spPr bwMode="auto">
          <a:xfrm>
            <a:off x="2711527" y="3758085"/>
            <a:ext cx="720100" cy="18000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9" name="円形吹き出し 8"/>
          <p:cNvSpPr/>
          <p:nvPr/>
        </p:nvSpPr>
        <p:spPr bwMode="auto">
          <a:xfrm>
            <a:off x="3545768" y="3429031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②</a:t>
            </a:r>
          </a:p>
        </p:txBody>
      </p:sp>
      <p:sp>
        <p:nvSpPr>
          <p:cNvPr id="10" name="角丸四角形 9"/>
          <p:cNvSpPr/>
          <p:nvPr/>
        </p:nvSpPr>
        <p:spPr bwMode="auto">
          <a:xfrm>
            <a:off x="1942937" y="4823873"/>
            <a:ext cx="5533403" cy="1259655"/>
          </a:xfrm>
          <a:prstGeom prst="roundRect">
            <a:avLst>
              <a:gd name="adj" fmla="val 6291"/>
            </a:avLst>
          </a:prstGeom>
          <a:solidFill>
            <a:schemeClr val="bg1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dirty="0">
                <a:latin typeface="+mn-ea"/>
              </a:rPr>
              <a:t>パスワード認証の場合</a:t>
            </a:r>
            <a:endParaRPr lang="en-US" altLang="ja-JP" sz="1200" dirty="0">
              <a:latin typeface="+mn-ea"/>
            </a:endParaRPr>
          </a:p>
          <a:p>
            <a:r>
              <a:rPr lang="ja-JP" altLang="en-US" sz="1200" dirty="0">
                <a:latin typeface="+mn-ea"/>
              </a:rPr>
              <a:t>ログインユーザ</a:t>
            </a:r>
            <a:r>
              <a:rPr lang="en-US" altLang="ja-JP" sz="1200" dirty="0">
                <a:latin typeface="+mn-ea"/>
              </a:rPr>
              <a:t>ID</a:t>
            </a:r>
            <a:r>
              <a:rPr lang="ja-JP" altLang="en-US" sz="1200" dirty="0">
                <a:latin typeface="+mn-ea"/>
              </a:rPr>
              <a:t>　：</a:t>
            </a:r>
            <a:r>
              <a:rPr lang="en-US" altLang="ja-JP" sz="1200" dirty="0">
                <a:latin typeface="+mn-ea"/>
              </a:rPr>
              <a:t>SSH</a:t>
            </a:r>
            <a:r>
              <a:rPr lang="ja-JP" altLang="en-US" sz="1200" dirty="0">
                <a:latin typeface="+mn-ea"/>
              </a:rPr>
              <a:t>接続かつ</a:t>
            </a:r>
            <a:r>
              <a:rPr lang="en-US" altLang="ja-JP" sz="1200" dirty="0">
                <a:latin typeface="+mn-ea"/>
              </a:rPr>
              <a:t>Ansible playbook</a:t>
            </a:r>
            <a:r>
              <a:rPr lang="ja-JP" altLang="en-US" sz="1200" dirty="0">
                <a:latin typeface="+mn-ea"/>
              </a:rPr>
              <a:t>を実行可能なユーザ</a:t>
            </a:r>
            <a:r>
              <a:rPr lang="en-US" altLang="ja-JP" sz="1200" dirty="0">
                <a:latin typeface="+mn-ea"/>
              </a:rPr>
              <a:t>ID</a:t>
            </a:r>
          </a:p>
          <a:p>
            <a:r>
              <a:rPr lang="ja-JP" altLang="en-US" sz="1200" dirty="0">
                <a:latin typeface="+mn-ea"/>
              </a:rPr>
              <a:t>ログインパスワード：上記で入力したユーザ</a:t>
            </a:r>
            <a:r>
              <a:rPr lang="en-US" altLang="ja-JP" sz="1200" dirty="0">
                <a:latin typeface="+mn-ea"/>
              </a:rPr>
              <a:t>ID</a:t>
            </a:r>
            <a:r>
              <a:rPr lang="ja-JP" altLang="en-US" sz="1200" dirty="0">
                <a:latin typeface="+mn-ea"/>
              </a:rPr>
              <a:t>のパスワードを入力</a:t>
            </a:r>
            <a:endParaRPr lang="en-US" altLang="ja-JP" sz="1200" dirty="0">
              <a:latin typeface="+mn-ea"/>
            </a:endParaRPr>
          </a:p>
          <a:p>
            <a:endParaRPr lang="en-US" altLang="ja-JP" sz="1200" dirty="0">
              <a:latin typeface="+mn-ea"/>
            </a:endParaRPr>
          </a:p>
          <a:p>
            <a:r>
              <a:rPr lang="en-US" altLang="ja-JP" sz="1200" dirty="0">
                <a:latin typeface="+mn-ea"/>
              </a:rPr>
              <a:t>SSH</a:t>
            </a:r>
            <a:r>
              <a:rPr lang="ja-JP" altLang="en-US" sz="1200" dirty="0">
                <a:latin typeface="+mn-ea"/>
              </a:rPr>
              <a:t>鍵認証をご利用の場合、</a:t>
            </a:r>
            <a:r>
              <a:rPr lang="ja-JP" altLang="en-US" sz="1200" dirty="0">
                <a:latin typeface="+mn-ea"/>
                <a:hlinkClick r:id="rId3"/>
              </a:rPr>
              <a:t>利用手順マニュアル 基本コンソール</a:t>
            </a:r>
            <a:r>
              <a:rPr lang="ja-JP" altLang="en-US" sz="1200" dirty="0">
                <a:latin typeface="+mn-ea"/>
              </a:rPr>
              <a:t>の</a:t>
            </a:r>
            <a:endParaRPr lang="en-US" altLang="ja-JP" sz="1200" dirty="0">
              <a:latin typeface="+mn-ea"/>
            </a:endParaRPr>
          </a:p>
          <a:p>
            <a:r>
              <a:rPr lang="en-US" altLang="ja-JP" sz="1200" dirty="0">
                <a:latin typeface="+mn-ea"/>
              </a:rPr>
              <a:t>P10 </a:t>
            </a:r>
            <a:r>
              <a:rPr lang="ja-JP" altLang="en-US" sz="1200" dirty="0">
                <a:latin typeface="+mn-ea"/>
              </a:rPr>
              <a:t>機器一覧の項目をご参照ください。</a:t>
            </a:r>
            <a:endParaRPr lang="en-US" altLang="ja-JP" sz="1200" dirty="0">
              <a:latin typeface="+mn-ea"/>
            </a:endParaRPr>
          </a:p>
        </p:txBody>
      </p:sp>
      <p:grpSp>
        <p:nvGrpSpPr>
          <p:cNvPr id="11" name="グループ化 10"/>
          <p:cNvGrpSpPr/>
          <p:nvPr/>
        </p:nvGrpSpPr>
        <p:grpSpPr>
          <a:xfrm>
            <a:off x="1487357" y="4437140"/>
            <a:ext cx="648091" cy="576000"/>
            <a:chOff x="162795" y="3812178"/>
            <a:chExt cx="565503" cy="549789"/>
          </a:xfrm>
        </p:grpSpPr>
        <p:sp>
          <p:nvSpPr>
            <p:cNvPr id="12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3" name="テキスト ボックス 12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024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3.4</a:t>
            </a:r>
            <a:r>
              <a:rPr lang="ja-JP" altLang="en-US" dirty="0"/>
              <a:t>　</a:t>
            </a:r>
            <a:r>
              <a:rPr lang="ja-JP" altLang="en-US" dirty="0" smtClean="0"/>
              <a:t>プロキシ情報の登録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39350" y="836712"/>
            <a:ext cx="11713301" cy="3437903"/>
          </a:xfrm>
        </p:spPr>
        <p:txBody>
          <a:bodyPr>
            <a:normAutofit/>
          </a:bodyPr>
          <a:lstStyle/>
          <a:p>
            <a:pPr marL="180000" lvl="1" indent="0">
              <a:buNone/>
            </a:pPr>
            <a:r>
              <a:rPr lang="en-US" altLang="ja-JP" b="1" dirty="0" smtClean="0">
                <a:solidFill>
                  <a:srgbClr val="FF0000"/>
                </a:solidFill>
              </a:rPr>
              <a:t>ITA</a:t>
            </a:r>
            <a:r>
              <a:rPr lang="ja-JP" altLang="en-US" b="1" dirty="0" smtClean="0">
                <a:solidFill>
                  <a:srgbClr val="FF0000"/>
                </a:solidFill>
              </a:rPr>
              <a:t>導入サーバ</a:t>
            </a:r>
            <a:r>
              <a:rPr lang="en-US" altLang="ja-JP" b="1" dirty="0" smtClean="0">
                <a:solidFill>
                  <a:srgbClr val="FF0000"/>
                </a:solidFill>
              </a:rPr>
              <a:t>―</a:t>
            </a:r>
            <a:r>
              <a:rPr lang="ja-JP" altLang="en-US" b="1" dirty="0" smtClean="0">
                <a:solidFill>
                  <a:srgbClr val="FF0000"/>
                </a:solidFill>
              </a:rPr>
              <a:t>が</a:t>
            </a:r>
            <a:r>
              <a:rPr lang="en-US" altLang="ja-JP" b="1" dirty="0" smtClean="0">
                <a:solidFill>
                  <a:srgbClr val="FF0000"/>
                </a:solidFill>
              </a:rPr>
              <a:t>AWS</a:t>
            </a:r>
            <a:r>
              <a:rPr lang="ja-JP" altLang="en-US" b="1" dirty="0" smtClean="0">
                <a:solidFill>
                  <a:srgbClr val="FF0000"/>
                </a:solidFill>
              </a:rPr>
              <a:t>との接続にプロキシサーバーを使用する環境である場合、本手順を実行してください。</a:t>
            </a:r>
            <a:endParaRPr lang="en-US" altLang="ja-JP" b="1" dirty="0" smtClean="0">
              <a:solidFill>
                <a:srgbClr val="FF0000"/>
              </a:solidFill>
            </a:endParaRPr>
          </a:p>
          <a:p>
            <a:pPr marL="180000" lvl="1" indent="0">
              <a:buNone/>
            </a:pPr>
            <a:endParaRPr lang="en-US" altLang="ja-JP" dirty="0" smtClean="0"/>
          </a:p>
          <a:p>
            <a:r>
              <a:rPr lang="ja-JP" altLang="en-US" dirty="0" smtClean="0"/>
              <a:t>プロキシ</a:t>
            </a:r>
            <a:r>
              <a:rPr lang="ja-JP" altLang="en-US" dirty="0"/>
              <a:t>情報の登録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</a:t>
            </a:r>
            <a:r>
              <a:rPr lang="en-US" altLang="ja-JP" dirty="0" err="1" smtClean="0"/>
              <a:t>Ansible</a:t>
            </a:r>
            <a:r>
              <a:rPr lang="ja-JP" altLang="en-US" dirty="0" smtClean="0"/>
              <a:t>共通」＞「グローバル変数管理」＞「フィルタ」＞「更新」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「具体値」にプロキシサーバーの情報を入力して「更新」を押下</a:t>
            </a:r>
            <a:endParaRPr lang="en-US" altLang="ja-JP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270" y="2636890"/>
            <a:ext cx="7684983" cy="1853755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 bwMode="auto">
          <a:xfrm>
            <a:off x="1199320" y="3059666"/>
            <a:ext cx="6000670" cy="90282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6" name="正方形/長方形 5"/>
          <p:cNvSpPr/>
          <p:nvPr/>
        </p:nvSpPr>
        <p:spPr bwMode="auto">
          <a:xfrm>
            <a:off x="2448000" y="4091993"/>
            <a:ext cx="1620000" cy="32400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7" name="円形吹き出し 6"/>
          <p:cNvSpPr/>
          <p:nvPr/>
        </p:nvSpPr>
        <p:spPr bwMode="auto">
          <a:xfrm>
            <a:off x="7244130" y="2843666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①</a:t>
            </a:r>
          </a:p>
        </p:txBody>
      </p:sp>
      <p:sp>
        <p:nvSpPr>
          <p:cNvPr id="8" name="円形吹き出し 7"/>
          <p:cNvSpPr/>
          <p:nvPr/>
        </p:nvSpPr>
        <p:spPr bwMode="auto">
          <a:xfrm>
            <a:off x="4085698" y="3811240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396684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3.5</a:t>
            </a:r>
            <a:r>
              <a:rPr lang="ja-JP" altLang="en-US" dirty="0"/>
              <a:t>　</a:t>
            </a:r>
            <a:r>
              <a:rPr lang="en-US" altLang="ja-JP" dirty="0" smtClean="0"/>
              <a:t>ITA</a:t>
            </a:r>
            <a:r>
              <a:rPr lang="ja-JP" altLang="en-US" dirty="0" smtClean="0"/>
              <a:t>ユーザーの</a:t>
            </a:r>
            <a:r>
              <a:rPr lang="ja-JP" altLang="en-US" dirty="0"/>
              <a:t>パスワード</a:t>
            </a:r>
            <a:r>
              <a:rPr lang="ja-JP" altLang="en-US" dirty="0" smtClean="0"/>
              <a:t>変更（</a:t>
            </a:r>
            <a:r>
              <a:rPr lang="en-US" altLang="ja-JP" dirty="0" smtClean="0"/>
              <a:t>1/4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4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7" y="836713"/>
            <a:ext cx="11771834" cy="2023014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ITA</a:t>
            </a:r>
            <a:r>
              <a:rPr lang="ja-JP" altLang="en-US" dirty="0" smtClean="0"/>
              <a:t>管理者ユーザのパスワード変更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「管理コンソール」＞「ユーザ管理」＞ログイン</a:t>
            </a:r>
            <a:r>
              <a:rPr lang="en-US" altLang="ja-JP" dirty="0" smtClean="0"/>
              <a:t>ID</a:t>
            </a:r>
            <a:r>
              <a:rPr lang="ja-JP" altLang="en-US" dirty="0" smtClean="0"/>
              <a:t>「</a:t>
            </a:r>
            <a:r>
              <a:rPr lang="en-US" altLang="ja-JP" dirty="0" smtClean="0"/>
              <a:t>administrator</a:t>
            </a:r>
            <a:r>
              <a:rPr lang="ja-JP" altLang="en-US" dirty="0" smtClean="0"/>
              <a:t>」の「更新」を押下</a:t>
            </a:r>
            <a:endParaRPr lang="en-US" altLang="ja-JP" dirty="0" smtClean="0"/>
          </a:p>
          <a:p>
            <a:pPr marL="179996" lvl="1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「ログイン</a:t>
            </a:r>
            <a:r>
              <a:rPr lang="en-US" altLang="ja-JP" dirty="0" smtClean="0"/>
              <a:t>PW</a:t>
            </a:r>
            <a:r>
              <a:rPr lang="ja-JP" altLang="en-US" dirty="0" smtClean="0"/>
              <a:t>」に任意のパスワードを入力して「更新」を押下</a:t>
            </a:r>
            <a:endParaRPr lang="en-US" altLang="ja-JP" dirty="0" smtClean="0"/>
          </a:p>
          <a:p>
            <a:pPr marL="179996" lvl="1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同様の手順で「</a:t>
            </a:r>
            <a:r>
              <a:rPr lang="en-US" altLang="ja-JP" dirty="0" err="1" smtClean="0"/>
              <a:t>aws</a:t>
            </a:r>
            <a:r>
              <a:rPr lang="en-US" altLang="ja-JP" dirty="0" smtClean="0"/>
              <a:t>-admin</a:t>
            </a:r>
            <a:r>
              <a:rPr lang="ja-JP" altLang="en-US" dirty="0" smtClean="0"/>
              <a:t>」「</a:t>
            </a:r>
            <a:r>
              <a:rPr lang="en-US" altLang="ja-JP" dirty="0" smtClean="0"/>
              <a:t>infra-admin</a:t>
            </a:r>
            <a:r>
              <a:rPr lang="ja-JP" altLang="en-US" dirty="0" smtClean="0"/>
              <a:t>」「</a:t>
            </a:r>
            <a:r>
              <a:rPr lang="en-US" altLang="ja-JP" dirty="0" smtClean="0"/>
              <a:t>infra-user</a:t>
            </a:r>
            <a:r>
              <a:rPr lang="ja-JP" altLang="en-US" dirty="0" smtClean="0"/>
              <a:t>」のパスワードも変更してください。</a:t>
            </a:r>
            <a:endParaRPr lang="en-US" altLang="ja-JP" dirty="0" smtClean="0"/>
          </a:p>
          <a:p>
            <a:pPr marL="179996" lvl="1" indent="0">
              <a:buNone/>
            </a:pPr>
            <a:r>
              <a:rPr lang="ja-JP" altLang="en-US" dirty="0"/>
              <a:t>　</a:t>
            </a:r>
            <a:r>
              <a:rPr lang="en-US" altLang="ja-JP" dirty="0" smtClean="0"/>
              <a:t>※</a:t>
            </a:r>
            <a:r>
              <a:rPr lang="ja-JP" altLang="en-US" dirty="0" smtClean="0"/>
              <a:t>デフォルトパスワードは全て「</a:t>
            </a:r>
            <a:r>
              <a:rPr lang="en-US" altLang="ja-JP" dirty="0" smtClean="0"/>
              <a:t>password</a:t>
            </a:r>
            <a:r>
              <a:rPr lang="ja-JP" altLang="en-US" dirty="0" smtClean="0"/>
              <a:t>」となっています。</a:t>
            </a:r>
            <a:endParaRPr lang="en-US" altLang="ja-JP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000" y="2708900"/>
            <a:ext cx="4918836" cy="2664371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 bwMode="auto">
          <a:xfrm>
            <a:off x="3763999" y="3299117"/>
            <a:ext cx="1423643" cy="1122601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7" name="正方形/長方形 6"/>
          <p:cNvSpPr/>
          <p:nvPr/>
        </p:nvSpPr>
        <p:spPr bwMode="auto">
          <a:xfrm>
            <a:off x="3733037" y="4806506"/>
            <a:ext cx="2091333" cy="395519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8" name="円形吹き出し 7"/>
          <p:cNvSpPr/>
          <p:nvPr/>
        </p:nvSpPr>
        <p:spPr bwMode="auto">
          <a:xfrm>
            <a:off x="5231940" y="2981513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①</a:t>
            </a:r>
          </a:p>
        </p:txBody>
      </p:sp>
      <p:sp>
        <p:nvSpPr>
          <p:cNvPr id="9" name="円形吹き出し 8"/>
          <p:cNvSpPr/>
          <p:nvPr/>
        </p:nvSpPr>
        <p:spPr bwMode="auto">
          <a:xfrm>
            <a:off x="5880030" y="4734030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146814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920" y="2591069"/>
            <a:ext cx="4970274" cy="27000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3.5</a:t>
            </a:r>
            <a:r>
              <a:rPr lang="ja-JP" altLang="en-US" dirty="0"/>
              <a:t>　</a:t>
            </a:r>
            <a:r>
              <a:rPr lang="en-US" altLang="ja-JP" dirty="0" smtClean="0"/>
              <a:t>ITA</a:t>
            </a:r>
            <a:r>
              <a:rPr lang="ja-JP" altLang="en-US" dirty="0" smtClean="0"/>
              <a:t>ユーザーの</a:t>
            </a:r>
            <a:r>
              <a:rPr lang="ja-JP" altLang="en-US" dirty="0"/>
              <a:t>パスワード変更</a:t>
            </a:r>
            <a:r>
              <a:rPr lang="ja-JP" altLang="en-US" dirty="0" smtClean="0"/>
              <a:t>（</a:t>
            </a:r>
            <a:r>
              <a:rPr lang="en-US" altLang="ja-JP" dirty="0" smtClean="0"/>
              <a:t>2/4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4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7" y="836712"/>
            <a:ext cx="11771834" cy="1728168"/>
          </a:xfrm>
        </p:spPr>
        <p:txBody>
          <a:bodyPr/>
          <a:lstStyle/>
          <a:p>
            <a:r>
              <a:rPr lang="en-US" altLang="ja-JP" dirty="0" smtClean="0"/>
              <a:t>API</a:t>
            </a:r>
            <a:r>
              <a:rPr lang="ja-JP" altLang="en-US" dirty="0" smtClean="0"/>
              <a:t>連携用ユーザ</a:t>
            </a:r>
            <a:r>
              <a:rPr lang="ja-JP" altLang="en-US" dirty="0"/>
              <a:t>のパスワード</a:t>
            </a:r>
            <a:r>
              <a:rPr lang="ja-JP" altLang="en-US" dirty="0" smtClean="0"/>
              <a:t>変更</a:t>
            </a:r>
            <a:endParaRPr lang="en-US" altLang="ja-JP" dirty="0" smtClean="0"/>
          </a:p>
          <a:p>
            <a:pPr lvl="1"/>
            <a:r>
              <a:rPr lang="ja-JP" altLang="en-US" dirty="0"/>
              <a:t>「管理コンソール」＞「ユーザ管理」＞ログイン</a:t>
            </a:r>
            <a:r>
              <a:rPr lang="en-US" altLang="ja-JP" dirty="0" smtClean="0"/>
              <a:t>ID</a:t>
            </a:r>
            <a:r>
              <a:rPr lang="ja-JP" altLang="en-US" dirty="0" smtClean="0"/>
              <a:t>「</a:t>
            </a:r>
            <a:r>
              <a:rPr lang="en-US" altLang="ja-JP" dirty="0" smtClean="0"/>
              <a:t>cloud-system-template-</a:t>
            </a:r>
            <a:r>
              <a:rPr lang="en-US" altLang="ja-JP" dirty="0" err="1" smtClean="0"/>
              <a:t>api</a:t>
            </a:r>
            <a:r>
              <a:rPr lang="ja-JP" altLang="en-US" dirty="0" smtClean="0"/>
              <a:t>」の</a:t>
            </a:r>
            <a:r>
              <a:rPr lang="ja-JP" altLang="en-US" dirty="0"/>
              <a:t>「更新」を押下</a:t>
            </a:r>
          </a:p>
          <a:p>
            <a:pPr marL="179996" lvl="1" indent="0">
              <a:buNone/>
            </a:pPr>
            <a:r>
              <a:rPr lang="ja-JP" altLang="en-US" dirty="0"/>
              <a:t>　「ログイン</a:t>
            </a:r>
            <a:r>
              <a:rPr lang="en-US" altLang="ja-JP" dirty="0"/>
              <a:t>PW</a:t>
            </a:r>
            <a:r>
              <a:rPr lang="ja-JP" altLang="en-US" dirty="0"/>
              <a:t>」に任意のパスワードを入力して「更新」を</a:t>
            </a:r>
            <a:r>
              <a:rPr lang="ja-JP" altLang="en-US" dirty="0" smtClean="0"/>
              <a:t>押下</a:t>
            </a:r>
            <a:endParaRPr lang="en-US" altLang="ja-JP" dirty="0" smtClean="0"/>
          </a:p>
          <a:p>
            <a:pPr marL="179996" lvl="1" indent="0">
              <a:buNone/>
            </a:pPr>
            <a:r>
              <a:rPr lang="ja-JP" altLang="en-US" dirty="0"/>
              <a:t>　</a:t>
            </a:r>
            <a:r>
              <a:rPr lang="en-US" altLang="ja-JP" dirty="0" smtClean="0"/>
              <a:t>※</a:t>
            </a:r>
            <a:r>
              <a:rPr lang="en-US" altLang="ja-JP" dirty="0"/>
              <a:t> </a:t>
            </a:r>
            <a:r>
              <a:rPr lang="ja-JP" altLang="en-US" dirty="0" smtClean="0"/>
              <a:t>「</a:t>
            </a:r>
            <a:r>
              <a:rPr lang="en-US" altLang="ja-JP" dirty="0" smtClean="0"/>
              <a:t>cloud-</a:t>
            </a:r>
            <a:r>
              <a:rPr lang="en-US" altLang="ja-JP" dirty="0" err="1" smtClean="0"/>
              <a:t>ststem</a:t>
            </a:r>
            <a:r>
              <a:rPr lang="en-US" altLang="ja-JP" dirty="0" smtClean="0"/>
              <a:t>-template-</a:t>
            </a:r>
            <a:r>
              <a:rPr lang="en-US" altLang="ja-JP" dirty="0" err="1" smtClean="0"/>
              <a:t>api</a:t>
            </a:r>
            <a:r>
              <a:rPr lang="ja-JP" altLang="en-US" dirty="0" smtClean="0"/>
              <a:t>」は</a:t>
            </a:r>
            <a:r>
              <a:rPr lang="en-US" altLang="ja-JP" dirty="0" smtClean="0"/>
              <a:t>AWS</a:t>
            </a:r>
            <a:r>
              <a:rPr lang="ja-JP" altLang="en-US" dirty="0" smtClean="0"/>
              <a:t>に作成された</a:t>
            </a:r>
            <a:r>
              <a:rPr lang="ja-JP" altLang="en-US" dirty="0"/>
              <a:t>インスタンス</a:t>
            </a:r>
            <a:r>
              <a:rPr lang="ja-JP" altLang="en-US" dirty="0" smtClean="0"/>
              <a:t>を</a:t>
            </a:r>
            <a:r>
              <a:rPr lang="en-US" altLang="ja-JP" dirty="0" smtClean="0"/>
              <a:t>ITA </a:t>
            </a:r>
            <a:r>
              <a:rPr lang="ja-JP" altLang="en-US" dirty="0" smtClean="0"/>
              <a:t>機器一覧へ登録する際に</a:t>
            </a:r>
            <a:endParaRPr lang="en-US" altLang="ja-JP" dirty="0"/>
          </a:p>
          <a:p>
            <a:pPr marL="179996" lvl="1" indent="0">
              <a:buNone/>
            </a:pPr>
            <a:r>
              <a:rPr lang="ja-JP" altLang="en-US" dirty="0" smtClean="0"/>
              <a:t>　　　利用されるユーザです</a:t>
            </a:r>
            <a:endParaRPr lang="ja-JP" altLang="en-US" dirty="0"/>
          </a:p>
        </p:txBody>
      </p:sp>
      <p:sp>
        <p:nvSpPr>
          <p:cNvPr id="6" name="正方形/長方形 5"/>
          <p:cNvSpPr/>
          <p:nvPr/>
        </p:nvSpPr>
        <p:spPr bwMode="auto">
          <a:xfrm>
            <a:off x="3215600" y="3212970"/>
            <a:ext cx="1512210" cy="1215097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7" name="正方形/長方形 6"/>
          <p:cNvSpPr/>
          <p:nvPr/>
        </p:nvSpPr>
        <p:spPr bwMode="auto">
          <a:xfrm>
            <a:off x="3282254" y="4725180"/>
            <a:ext cx="2165656" cy="444032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8" name="円形吹き出し 7"/>
          <p:cNvSpPr/>
          <p:nvPr/>
        </p:nvSpPr>
        <p:spPr bwMode="auto">
          <a:xfrm>
            <a:off x="4871830" y="2882454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①</a:t>
            </a:r>
          </a:p>
        </p:txBody>
      </p:sp>
      <p:sp>
        <p:nvSpPr>
          <p:cNvPr id="9" name="円形吹き出し 8"/>
          <p:cNvSpPr/>
          <p:nvPr/>
        </p:nvSpPr>
        <p:spPr bwMode="auto">
          <a:xfrm>
            <a:off x="5534552" y="4428067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112218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31380" y="116541"/>
            <a:ext cx="7344000" cy="405683"/>
          </a:xfrm>
        </p:spPr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 bwMode="auto">
          <a:xfrm>
            <a:off x="1619590" y="522116"/>
            <a:ext cx="10453239" cy="6219344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891" indent="-342891">
              <a:buFont typeface="+mj-lt"/>
              <a:buAutoNum type="arabicPeriod"/>
            </a:pPr>
            <a:r>
              <a:rPr lang="ja-JP" altLang="en-US" dirty="0">
                <a:latin typeface="+mn-ea"/>
              </a:rPr>
              <a:t>はじめに</a:t>
            </a:r>
            <a:endParaRPr lang="en-US" altLang="ja-JP" dirty="0">
              <a:latin typeface="+mn-ea"/>
            </a:endParaRPr>
          </a:p>
          <a:p>
            <a:pPr marL="800080" lvl="1" indent="-342891">
              <a:buFont typeface="+mj-lt"/>
              <a:buAutoNum type="arabicPeriod"/>
            </a:pPr>
            <a:r>
              <a:rPr lang="ja-JP" altLang="en-US" sz="1600" dirty="0">
                <a:latin typeface="+mn-ea"/>
              </a:rPr>
              <a:t>本資料に</a:t>
            </a:r>
            <a:r>
              <a:rPr lang="ja-JP" altLang="en-US" sz="1600" dirty="0" smtClean="0">
                <a:latin typeface="+mn-ea"/>
              </a:rPr>
              <a:t>ついて</a:t>
            </a:r>
            <a:r>
              <a:rPr lang="ja-JP" altLang="en-US" sz="1600" dirty="0"/>
              <a:t>／導入手順</a:t>
            </a:r>
            <a:r>
              <a:rPr lang="ja-JP" altLang="en-US" sz="1600" dirty="0" smtClean="0"/>
              <a:t>フロー</a:t>
            </a:r>
            <a:endParaRPr lang="en-US" altLang="ja-JP" sz="1600" dirty="0" smtClean="0"/>
          </a:p>
          <a:p>
            <a:pPr marL="800080" lvl="1" indent="-342891">
              <a:buFont typeface="+mj-lt"/>
              <a:buAutoNum type="arabicPeriod"/>
            </a:pPr>
            <a:r>
              <a:rPr lang="en-US" altLang="ja-JP" sz="1600" dirty="0" smtClean="0">
                <a:latin typeface="+mn-ea"/>
              </a:rPr>
              <a:t>CS</a:t>
            </a:r>
            <a:r>
              <a:rPr lang="ja-JP" altLang="en-US" sz="1600" dirty="0" smtClean="0">
                <a:latin typeface="+mn-ea"/>
              </a:rPr>
              <a:t>テンプレート導入イメージ</a:t>
            </a:r>
            <a:endParaRPr lang="en-US" altLang="ja-JP" sz="1600" dirty="0" smtClean="0">
              <a:latin typeface="+mn-ea"/>
            </a:endParaRPr>
          </a:p>
          <a:p>
            <a:pPr marL="800080" lvl="1" indent="-342891">
              <a:buFont typeface="+mj-lt"/>
              <a:buAutoNum type="arabicPeriod"/>
            </a:pPr>
            <a:r>
              <a:rPr lang="en-US" altLang="ja-JP" sz="1600" dirty="0" smtClean="0">
                <a:latin typeface="+mn-ea"/>
              </a:rPr>
              <a:t>ITA</a:t>
            </a:r>
            <a:r>
              <a:rPr lang="ja-JP" altLang="en-US" sz="1600" dirty="0" smtClean="0">
                <a:latin typeface="+mn-ea"/>
              </a:rPr>
              <a:t>ユーザー／</a:t>
            </a:r>
            <a:r>
              <a:rPr lang="en-US" altLang="ja-JP" sz="1600" dirty="0" smtClean="0">
                <a:latin typeface="+mn-ea"/>
              </a:rPr>
              <a:t>IAM</a:t>
            </a:r>
            <a:r>
              <a:rPr lang="ja-JP" altLang="en-US" sz="1600" dirty="0" smtClean="0">
                <a:latin typeface="+mn-ea"/>
              </a:rPr>
              <a:t>ユーザーの役割と運用方法</a:t>
            </a:r>
            <a:endParaRPr lang="en-US" altLang="ja-JP" sz="1600" dirty="0"/>
          </a:p>
          <a:p>
            <a:pPr marL="457189" lvl="1"/>
            <a:endParaRPr lang="en-US" altLang="ja-JP" dirty="0">
              <a:latin typeface="+mn-ea"/>
            </a:endParaRPr>
          </a:p>
          <a:p>
            <a:pPr marL="342891" indent="-342891">
              <a:buFont typeface="+mj-lt"/>
              <a:buAutoNum type="arabicPeriod"/>
            </a:pPr>
            <a:r>
              <a:rPr lang="ja-JP" altLang="en-US" dirty="0" smtClean="0">
                <a:latin typeface="+mn-ea"/>
              </a:rPr>
              <a:t>導入準備</a:t>
            </a:r>
            <a:endParaRPr lang="en-US" altLang="ja-JP" dirty="0">
              <a:latin typeface="+mn-ea"/>
            </a:endParaRPr>
          </a:p>
          <a:p>
            <a:pPr marL="800080" lvl="1" indent="-342891">
              <a:buFont typeface="+mj-lt"/>
              <a:buAutoNum type="arabicPeriod"/>
            </a:pPr>
            <a:r>
              <a:rPr lang="ja-JP" altLang="en-US" sz="1600" dirty="0" smtClean="0">
                <a:latin typeface="+mn-ea"/>
              </a:rPr>
              <a:t>導入準備</a:t>
            </a:r>
            <a:endParaRPr lang="en-US" altLang="ja-JP" sz="1600" dirty="0" smtClean="0">
              <a:latin typeface="+mn-ea"/>
            </a:endParaRPr>
          </a:p>
          <a:p>
            <a:pPr marL="342891" indent="-342891">
              <a:buFont typeface="+mj-lt"/>
              <a:buAutoNum type="arabicPeriod"/>
            </a:pPr>
            <a:endParaRPr lang="en-US" altLang="ja-JP" dirty="0">
              <a:latin typeface="+mn-ea"/>
            </a:endParaRPr>
          </a:p>
          <a:p>
            <a:pPr marL="342891" indent="-342891">
              <a:buFont typeface="+mj-lt"/>
              <a:buAutoNum type="arabicPeriod"/>
            </a:pPr>
            <a:r>
              <a:rPr lang="ja-JP" altLang="en-US" dirty="0">
                <a:latin typeface="+mn-ea"/>
              </a:rPr>
              <a:t>導入</a:t>
            </a:r>
            <a:r>
              <a:rPr lang="ja-JP" altLang="en-US" dirty="0" smtClean="0">
                <a:latin typeface="+mn-ea"/>
              </a:rPr>
              <a:t>手順</a:t>
            </a:r>
            <a:endParaRPr lang="en-US" altLang="ja-JP" dirty="0">
              <a:latin typeface="+mn-ea"/>
            </a:endParaRPr>
          </a:p>
          <a:p>
            <a:pPr marL="800080" lvl="1" indent="-342891">
              <a:buFont typeface="+mj-lt"/>
              <a:buAutoNum type="arabicPeriod"/>
            </a:pPr>
            <a:r>
              <a:rPr lang="en-US" altLang="ja-JP" sz="1600" dirty="0" smtClean="0">
                <a:latin typeface="+mn-ea"/>
              </a:rPr>
              <a:t>CS</a:t>
            </a:r>
            <a:r>
              <a:rPr lang="ja-JP" altLang="en-US" sz="1600" dirty="0" smtClean="0">
                <a:latin typeface="+mn-ea"/>
              </a:rPr>
              <a:t>テンプレート導入</a:t>
            </a:r>
            <a:r>
              <a:rPr lang="ja-JP" altLang="en-US" sz="1600" dirty="0">
                <a:latin typeface="+mn-ea"/>
              </a:rPr>
              <a:t>ファイルダウンロード</a:t>
            </a:r>
            <a:endParaRPr lang="en-US" altLang="ja-JP" sz="1600" dirty="0">
              <a:latin typeface="+mn-ea"/>
            </a:endParaRPr>
          </a:p>
          <a:p>
            <a:pPr marL="800080" lvl="1" indent="-342891">
              <a:buFont typeface="+mj-lt"/>
              <a:buAutoNum type="arabicPeriod"/>
            </a:pPr>
            <a:r>
              <a:rPr lang="en-US" altLang="ja-JP" sz="1600" dirty="0" smtClean="0">
                <a:latin typeface="+mn-ea"/>
              </a:rPr>
              <a:t>CS</a:t>
            </a:r>
            <a:r>
              <a:rPr lang="ja-JP" altLang="en-US" sz="1600" dirty="0" smtClean="0">
                <a:latin typeface="+mn-ea"/>
              </a:rPr>
              <a:t>テンプレート導入ファイルインポート</a:t>
            </a:r>
            <a:endParaRPr lang="en-US" altLang="ja-JP" sz="1600" dirty="0">
              <a:latin typeface="+mn-ea"/>
            </a:endParaRPr>
          </a:p>
          <a:p>
            <a:pPr marL="800080" lvl="1" indent="-342891">
              <a:buFont typeface="+mj-lt"/>
              <a:buAutoNum type="arabicPeriod"/>
            </a:pPr>
            <a:r>
              <a:rPr lang="ja-JP" altLang="en-US" sz="1600" dirty="0">
                <a:latin typeface="+mn-ea"/>
              </a:rPr>
              <a:t>機器一覧</a:t>
            </a:r>
            <a:r>
              <a:rPr lang="en-US" altLang="ja-JP" sz="1600" dirty="0">
                <a:latin typeface="+mn-ea"/>
              </a:rPr>
              <a:t>_</a:t>
            </a:r>
            <a:r>
              <a:rPr lang="ja-JP" altLang="en-US" sz="1600" dirty="0">
                <a:latin typeface="+mn-ea"/>
              </a:rPr>
              <a:t>登録ホストのログイン情報</a:t>
            </a:r>
            <a:r>
              <a:rPr lang="ja-JP" altLang="en-US" sz="1600" dirty="0" smtClean="0">
                <a:latin typeface="+mn-ea"/>
              </a:rPr>
              <a:t>変更</a:t>
            </a:r>
            <a:endParaRPr lang="en-US" altLang="ja-JP" sz="1600" dirty="0" smtClean="0">
              <a:latin typeface="+mn-ea"/>
            </a:endParaRPr>
          </a:p>
          <a:p>
            <a:pPr marL="800080" lvl="1" indent="-342891">
              <a:buFont typeface="+mj-lt"/>
              <a:buAutoNum type="arabicPeriod"/>
            </a:pPr>
            <a:r>
              <a:rPr lang="ja-JP" altLang="en-US" sz="1600" dirty="0" smtClean="0">
                <a:latin typeface="+mn-ea"/>
              </a:rPr>
              <a:t>プロキシ情報の登録</a:t>
            </a:r>
            <a:endParaRPr lang="en-US" altLang="ja-JP" sz="1600" dirty="0">
              <a:latin typeface="+mn-ea"/>
            </a:endParaRPr>
          </a:p>
          <a:p>
            <a:pPr marL="800080" lvl="1" indent="-342891">
              <a:buFont typeface="+mj-lt"/>
              <a:buAutoNum type="arabicPeriod"/>
            </a:pPr>
            <a:r>
              <a:rPr lang="en-US" altLang="ja-JP" sz="1600" dirty="0" smtClean="0">
                <a:latin typeface="+mn-ea"/>
              </a:rPr>
              <a:t>ITA</a:t>
            </a:r>
            <a:r>
              <a:rPr lang="ja-JP" altLang="en-US" sz="1600" dirty="0" smtClean="0">
                <a:latin typeface="+mn-ea"/>
              </a:rPr>
              <a:t>ユーザーの</a:t>
            </a:r>
            <a:r>
              <a:rPr lang="ja-JP" altLang="en-US" sz="1600" dirty="0">
                <a:latin typeface="+mn-ea"/>
              </a:rPr>
              <a:t>パスワード</a:t>
            </a:r>
            <a:r>
              <a:rPr lang="ja-JP" altLang="en-US" sz="1600" dirty="0" smtClean="0">
                <a:latin typeface="+mn-ea"/>
              </a:rPr>
              <a:t>変更</a:t>
            </a:r>
            <a:endParaRPr lang="en-US" altLang="ja-JP" sz="1600" dirty="0" smtClean="0"/>
          </a:p>
          <a:p>
            <a:pPr marL="800080" lvl="1" indent="-342891">
              <a:buFont typeface="+mj-lt"/>
              <a:buAutoNum type="arabicPeriod"/>
            </a:pPr>
            <a:r>
              <a:rPr lang="ja-JP" altLang="en-US" sz="1600" dirty="0" smtClean="0"/>
              <a:t>システム管理者の</a:t>
            </a:r>
            <a:r>
              <a:rPr lang="en-US" altLang="ja-JP" sz="1600" dirty="0" smtClean="0"/>
              <a:t>AWS</a:t>
            </a:r>
            <a:r>
              <a:rPr lang="ja-JP" altLang="en-US" sz="1600" dirty="0" smtClean="0"/>
              <a:t>アカウント情報登録</a:t>
            </a:r>
            <a:endParaRPr lang="en-US" altLang="ja-JP" sz="1600" dirty="0" smtClean="0"/>
          </a:p>
          <a:p>
            <a:pPr marL="800080" lvl="1" indent="-342891">
              <a:buFont typeface="+mj-lt"/>
              <a:buAutoNum type="arabicPeriod"/>
            </a:pPr>
            <a:r>
              <a:rPr lang="en-US" altLang="ja-JP" sz="1600" dirty="0" smtClean="0"/>
              <a:t>AWS</a:t>
            </a:r>
            <a:r>
              <a:rPr lang="ja-JP" altLang="en-US" sz="1600" dirty="0" smtClean="0"/>
              <a:t>管理者の</a:t>
            </a:r>
            <a:r>
              <a:rPr lang="en-US" altLang="ja-JP" sz="1600" dirty="0" smtClean="0"/>
              <a:t>IAM</a:t>
            </a:r>
            <a:r>
              <a:rPr lang="ja-JP" altLang="en-US" sz="1600" dirty="0" smtClean="0"/>
              <a:t>ユーザー作成実行と登録</a:t>
            </a:r>
            <a:endParaRPr lang="en-US" altLang="ja-JP" sz="1600" dirty="0" smtClean="0"/>
          </a:p>
          <a:p>
            <a:pPr marL="800080" lvl="1" indent="-342891">
              <a:buFont typeface="+mj-lt"/>
              <a:buAutoNum type="arabicPeriod"/>
            </a:pPr>
            <a:r>
              <a:rPr lang="ja-JP" altLang="en-US" sz="1600" i="1" dirty="0"/>
              <a:t>インフラ</a:t>
            </a:r>
            <a:r>
              <a:rPr lang="ja-JP" altLang="en-US" sz="1600" dirty="0"/>
              <a:t>管理者</a:t>
            </a:r>
            <a:r>
              <a:rPr lang="en-US" altLang="ja-JP" sz="1600" dirty="0"/>
              <a:t>&amp;</a:t>
            </a:r>
            <a:r>
              <a:rPr lang="ja-JP" altLang="en-US" sz="1600" dirty="0" smtClean="0"/>
              <a:t>インフラユーザーの</a:t>
            </a:r>
            <a:r>
              <a:rPr lang="en-US" altLang="ja-JP" sz="1600" dirty="0" smtClean="0"/>
              <a:t>IAM</a:t>
            </a:r>
            <a:r>
              <a:rPr lang="ja-JP" altLang="en-US" sz="1600" dirty="0" smtClean="0"/>
              <a:t>ユーザー作成実行と登録</a:t>
            </a:r>
            <a:endParaRPr lang="en-US" altLang="ja-JP" sz="1600" dirty="0" smtClean="0"/>
          </a:p>
          <a:p>
            <a:pPr marL="800080" lvl="1" indent="-342891">
              <a:buFont typeface="+mj-lt"/>
              <a:buAutoNum type="arabicPeriod"/>
            </a:pPr>
            <a:r>
              <a:rPr lang="ja-JP" altLang="en-US" sz="1600" dirty="0" smtClean="0"/>
              <a:t>オートスケール用パラメータの登録</a:t>
            </a:r>
            <a:endParaRPr lang="en-US" altLang="ja-JP" sz="1600" dirty="0" smtClean="0"/>
          </a:p>
          <a:p>
            <a:pPr marL="457189" lvl="1"/>
            <a:endParaRPr lang="en-US" altLang="ja-JP" dirty="0">
              <a:latin typeface="+mn-ea"/>
            </a:endParaRPr>
          </a:p>
          <a:p>
            <a:pPr marL="342880" indent="-342891">
              <a:buFont typeface="+mj-lt"/>
              <a:buAutoNum type="arabicPeriod"/>
            </a:pPr>
            <a:r>
              <a:rPr lang="ja-JP" altLang="en-US" dirty="0" smtClean="0">
                <a:latin typeface="+mn-ea"/>
              </a:rPr>
              <a:t>補足</a:t>
            </a:r>
            <a:endParaRPr lang="en-US" altLang="ja-JP" dirty="0" smtClean="0">
              <a:latin typeface="+mn-ea"/>
            </a:endParaRPr>
          </a:p>
          <a:p>
            <a:pPr marL="800080" lvl="1" indent="-342891">
              <a:buFont typeface="+mj-lt"/>
              <a:buAutoNum type="arabicPeriod"/>
            </a:pPr>
            <a:r>
              <a:rPr lang="ja-JP" altLang="en-US" sz="1600" dirty="0"/>
              <a:t>システム管理者</a:t>
            </a:r>
            <a:r>
              <a:rPr lang="en-US" altLang="ja-JP" sz="1600" dirty="0"/>
              <a:t>&amp;AWS</a:t>
            </a:r>
            <a:r>
              <a:rPr lang="ja-JP" altLang="en-US" sz="1600" dirty="0"/>
              <a:t>管理者のパラメータ廃止と復活</a:t>
            </a:r>
            <a:endParaRPr lang="en-US" altLang="ja-JP" sz="1600" dirty="0" smtClean="0"/>
          </a:p>
          <a:p>
            <a:pPr marL="800080" lvl="1" indent="-342891">
              <a:buFont typeface="+mj-lt"/>
              <a:buAutoNum type="arabicPeriod"/>
            </a:pPr>
            <a:r>
              <a:rPr lang="en-US" altLang="ja-JP" sz="1600" dirty="0" smtClean="0">
                <a:latin typeface="+mn-ea"/>
              </a:rPr>
              <a:t>Teams</a:t>
            </a:r>
            <a:r>
              <a:rPr lang="ja-JP" altLang="en-US" sz="1600" dirty="0" smtClean="0">
                <a:latin typeface="+mn-ea"/>
              </a:rPr>
              <a:t>連携通知の登録</a:t>
            </a:r>
            <a:endParaRPr lang="en-US" altLang="ja-JP" sz="1600" dirty="0" smtClean="0">
              <a:latin typeface="+mn-ea"/>
            </a:endParaRPr>
          </a:p>
          <a:p>
            <a:pPr marL="800080" lvl="1" indent="-342891">
              <a:buFont typeface="+mj-lt"/>
              <a:buAutoNum type="arabicPeriod"/>
            </a:pPr>
            <a:r>
              <a:rPr lang="ja-JP" altLang="en-US" sz="1600" dirty="0" smtClean="0">
                <a:latin typeface="+mn-ea"/>
              </a:rPr>
              <a:t>メニューグループ／メニュー概要</a:t>
            </a:r>
            <a:endParaRPr lang="en-US" altLang="ja-JP" sz="1600" dirty="0" smtClean="0">
              <a:latin typeface="+mn-ea"/>
            </a:endParaRPr>
          </a:p>
          <a:p>
            <a:pPr marL="800080" lvl="1" indent="-342891">
              <a:buFont typeface="+mj-lt"/>
              <a:buAutoNum type="arabicPeriod"/>
            </a:pPr>
            <a:r>
              <a:rPr lang="en-US" altLang="ja-JP" sz="1600" dirty="0" smtClean="0"/>
              <a:t>Conductor</a:t>
            </a:r>
            <a:r>
              <a:rPr lang="ja-JP" altLang="en-US" sz="1600" dirty="0" smtClean="0"/>
              <a:t>の参照</a:t>
            </a:r>
            <a:r>
              <a:rPr lang="ja-JP" altLang="en-US" sz="1600" dirty="0"/>
              <a:t>パラメータ</a:t>
            </a:r>
            <a:endParaRPr lang="en-US" altLang="ja-JP" sz="16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3255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240" y="1988800"/>
            <a:ext cx="9439275" cy="360045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3.5</a:t>
            </a:r>
            <a:r>
              <a:rPr lang="ja-JP" altLang="en-US" dirty="0"/>
              <a:t>　</a:t>
            </a:r>
            <a:r>
              <a:rPr lang="en-US" altLang="ja-JP" dirty="0" smtClean="0"/>
              <a:t>ITA</a:t>
            </a:r>
            <a:r>
              <a:rPr lang="ja-JP" altLang="en-US" dirty="0" smtClean="0"/>
              <a:t>ユーザーの</a:t>
            </a:r>
            <a:r>
              <a:rPr lang="ja-JP" altLang="en-US" dirty="0"/>
              <a:t>パスワード変更</a:t>
            </a:r>
            <a:r>
              <a:rPr lang="ja-JP" altLang="en-US" dirty="0" smtClean="0"/>
              <a:t>（</a:t>
            </a:r>
            <a:r>
              <a:rPr lang="en-US" altLang="ja-JP" dirty="0"/>
              <a:t>3</a:t>
            </a:r>
            <a:r>
              <a:rPr lang="en-US" altLang="ja-JP" dirty="0" smtClean="0"/>
              <a:t>/4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4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7" y="836715"/>
            <a:ext cx="11771834" cy="1512139"/>
          </a:xfrm>
        </p:spPr>
        <p:txBody>
          <a:bodyPr/>
          <a:lstStyle/>
          <a:p>
            <a:r>
              <a:rPr lang="en-US" altLang="ja-JP" dirty="0" smtClean="0"/>
              <a:t>API</a:t>
            </a:r>
            <a:r>
              <a:rPr lang="ja-JP" altLang="en-US" dirty="0" smtClean="0"/>
              <a:t>連携用ユーザ</a:t>
            </a:r>
            <a:r>
              <a:rPr lang="ja-JP" altLang="en-US" dirty="0"/>
              <a:t>のパスワード変更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</a:t>
            </a:r>
            <a:r>
              <a:rPr lang="en-US" altLang="ja-JP" dirty="0" smtClean="0"/>
              <a:t>Ansible</a:t>
            </a:r>
            <a:r>
              <a:rPr lang="ja-JP" altLang="en-US" dirty="0" smtClean="0"/>
              <a:t>共通」＞「ファイル管理」＞ファイル埋込変数「</a:t>
            </a:r>
            <a:r>
              <a:rPr lang="en-US" altLang="ja-JP" dirty="0" smtClean="0"/>
              <a:t>CPF_DEVICE_LIST_SYNC</a:t>
            </a:r>
            <a:r>
              <a:rPr lang="ja-JP" altLang="en-US" dirty="0" smtClean="0"/>
              <a:t>」の「ファイル素材」を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 smtClean="0"/>
              <a:t>　押下してファイルをダウンロード</a:t>
            </a:r>
            <a:endParaRPr lang="en-US" altLang="ja-JP" dirty="0"/>
          </a:p>
          <a:p>
            <a:pPr lvl="1"/>
            <a:endParaRPr lang="en-US" altLang="ja-JP" dirty="0"/>
          </a:p>
          <a:p>
            <a:pPr marL="179996" lvl="1" indent="0">
              <a:buNone/>
            </a:pPr>
            <a:endParaRPr lang="en-US" altLang="ja-JP" dirty="0" smtClean="0"/>
          </a:p>
        </p:txBody>
      </p:sp>
      <p:sp>
        <p:nvSpPr>
          <p:cNvPr id="6" name="正方形/長方形 5"/>
          <p:cNvSpPr/>
          <p:nvPr/>
        </p:nvSpPr>
        <p:spPr bwMode="auto">
          <a:xfrm>
            <a:off x="3647661" y="4107529"/>
            <a:ext cx="1224170" cy="329611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2609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3.5</a:t>
            </a:r>
            <a:r>
              <a:rPr lang="ja-JP" altLang="en-US" dirty="0"/>
              <a:t>　</a:t>
            </a:r>
            <a:r>
              <a:rPr lang="en-US" altLang="ja-JP" dirty="0" smtClean="0"/>
              <a:t>ITA</a:t>
            </a:r>
            <a:r>
              <a:rPr lang="ja-JP" altLang="en-US" dirty="0" smtClean="0"/>
              <a:t>ユーザーの</a:t>
            </a:r>
            <a:r>
              <a:rPr lang="ja-JP" altLang="en-US" dirty="0"/>
              <a:t>パスワード変更</a:t>
            </a:r>
            <a:r>
              <a:rPr lang="ja-JP" altLang="en-US" dirty="0" smtClean="0"/>
              <a:t>（</a:t>
            </a:r>
            <a:r>
              <a:rPr lang="en-US" altLang="ja-JP" dirty="0"/>
              <a:t>4</a:t>
            </a:r>
            <a:r>
              <a:rPr lang="en-US" altLang="ja-JP" dirty="0" smtClean="0"/>
              <a:t>/4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4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7" y="836716"/>
            <a:ext cx="11771834" cy="1944199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API</a:t>
            </a:r>
            <a:r>
              <a:rPr lang="ja-JP" altLang="en-US" dirty="0" smtClean="0"/>
              <a:t>連携用ユーザ</a:t>
            </a:r>
            <a:r>
              <a:rPr lang="ja-JP" altLang="en-US" dirty="0"/>
              <a:t>のパスワード</a:t>
            </a:r>
            <a:r>
              <a:rPr lang="ja-JP" altLang="en-US" dirty="0" smtClean="0"/>
              <a:t>変更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ダウンロードしたファイルをテキストで開き、以下の箇所を修正</a:t>
            </a:r>
            <a:endParaRPr lang="en-US" altLang="ja-JP" dirty="0" smtClean="0"/>
          </a:p>
          <a:p>
            <a:pPr marL="179996" lvl="1" indent="0">
              <a:buNone/>
            </a:pPr>
            <a:r>
              <a:rPr lang="ja-JP" altLang="en-US" dirty="0"/>
              <a:t>　ファイル埋込</a:t>
            </a:r>
            <a:r>
              <a:rPr lang="ja-JP" altLang="en-US" dirty="0" smtClean="0"/>
              <a:t>変数「</a:t>
            </a:r>
            <a:r>
              <a:rPr lang="en-US" altLang="ja-JP" dirty="0" smtClean="0"/>
              <a:t>CPF_DEVICE_LIST_SYNC</a:t>
            </a:r>
            <a:r>
              <a:rPr lang="ja-JP" altLang="en-US" dirty="0" smtClean="0"/>
              <a:t>」の「更新」＞「ファイルを選択」</a:t>
            </a:r>
            <a:endParaRPr lang="en-US" altLang="ja-JP" dirty="0" smtClean="0"/>
          </a:p>
          <a:p>
            <a:pPr marL="179996" lvl="1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修正をしたファイルを選択して「事前アップロード」を押下し、アップロードが完了したら「更新」を押下</a:t>
            </a:r>
            <a:endParaRPr lang="en-US" altLang="ja-JP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487360" y="2636894"/>
            <a:ext cx="3996940" cy="461665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r>
              <a:rPr lang="en-US" altLang="ja-JP" sz="1200" dirty="0" smtClean="0"/>
              <a:t>17</a:t>
            </a:r>
            <a:r>
              <a:rPr lang="ja-JP" altLang="en-US" sz="1200" dirty="0" smtClean="0"/>
              <a:t>行目 </a:t>
            </a:r>
            <a:r>
              <a:rPr lang="en-US" altLang="ja-JP" sz="1200" dirty="0"/>
              <a:t>:</a:t>
            </a:r>
            <a:r>
              <a:rPr lang="ja-JP" altLang="en-US" sz="1200" dirty="0"/>
              <a:t> </a:t>
            </a:r>
            <a:r>
              <a:rPr lang="en-US" altLang="ja-JP" sz="1200" dirty="0"/>
              <a:t>// </a:t>
            </a:r>
            <a:r>
              <a:rPr lang="en-US" altLang="ja-JP" sz="1200" dirty="0" smtClean="0"/>
              <a:t>API</a:t>
            </a:r>
            <a:r>
              <a:rPr lang="ja-JP" altLang="en-US" sz="1200" dirty="0" smtClean="0"/>
              <a:t>実行ユーザー</a:t>
            </a:r>
            <a:r>
              <a:rPr lang="ja-JP" altLang="en-US" sz="1200" dirty="0"/>
              <a:t>のパスワード</a:t>
            </a:r>
            <a:endParaRPr lang="en-US" altLang="ja-JP" sz="1200" dirty="0"/>
          </a:p>
          <a:p>
            <a:r>
              <a:rPr lang="en-US" altLang="ja-JP" sz="1200" dirty="0" smtClean="0"/>
              <a:t>18</a:t>
            </a:r>
            <a:r>
              <a:rPr lang="ja-JP" altLang="en-US" sz="1200" dirty="0" smtClean="0"/>
              <a:t>行目 </a:t>
            </a:r>
            <a:r>
              <a:rPr lang="en-US" altLang="ja-JP" sz="1200" dirty="0"/>
              <a:t>:</a:t>
            </a:r>
            <a:r>
              <a:rPr lang="ja-JP" altLang="en-US" sz="1200" dirty="0"/>
              <a:t> </a:t>
            </a:r>
            <a:r>
              <a:rPr lang="en-US" altLang="ja-JP" sz="1200" dirty="0" err="1"/>
              <a:t>const</a:t>
            </a:r>
            <a:r>
              <a:rPr lang="en-US" altLang="ja-JP" sz="1200" dirty="0"/>
              <a:t> USER_PW  = “********";</a:t>
            </a:r>
            <a:endParaRPr lang="ja-JP" altLang="en-US" sz="1200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379" y="3501013"/>
            <a:ext cx="2964405" cy="2502583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 bwMode="auto">
          <a:xfrm>
            <a:off x="2843557" y="4398591"/>
            <a:ext cx="648091" cy="16480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8" name="正方形/長方形 7"/>
          <p:cNvSpPr/>
          <p:nvPr/>
        </p:nvSpPr>
        <p:spPr bwMode="auto">
          <a:xfrm>
            <a:off x="2843559" y="4567870"/>
            <a:ext cx="1296179" cy="247517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9" name="正方形/長方形 8"/>
          <p:cNvSpPr/>
          <p:nvPr/>
        </p:nvSpPr>
        <p:spPr bwMode="auto">
          <a:xfrm>
            <a:off x="2879924" y="5634183"/>
            <a:ext cx="1368000" cy="28800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cxnSp>
        <p:nvCxnSpPr>
          <p:cNvPr id="10" name="直線矢印コネクタ 9"/>
          <p:cNvCxnSpPr/>
          <p:nvPr/>
        </p:nvCxnSpPr>
        <p:spPr bwMode="auto">
          <a:xfrm>
            <a:off x="4727658" y="2996940"/>
            <a:ext cx="1440000" cy="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1" name="正方形/長方形 10"/>
          <p:cNvSpPr/>
          <p:nvPr/>
        </p:nvSpPr>
        <p:spPr bwMode="auto">
          <a:xfrm>
            <a:off x="3647660" y="2838658"/>
            <a:ext cx="1080000" cy="26437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167663" y="2806167"/>
            <a:ext cx="3960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ユーザ管理</a:t>
            </a:r>
            <a:r>
              <a:rPr lang="ja-JP" altLang="en-US" sz="1400" dirty="0" smtClean="0"/>
              <a:t>で</a:t>
            </a:r>
            <a:r>
              <a:rPr lang="en-US" altLang="ja-JP" sz="1400" dirty="0" smtClean="0"/>
              <a:t>[cloud-system-template-</a:t>
            </a:r>
            <a:r>
              <a:rPr lang="en-US" altLang="ja-JP" sz="1400" dirty="0" err="1" smtClean="0"/>
              <a:t>api</a:t>
            </a:r>
            <a:r>
              <a:rPr lang="en-US" altLang="ja-JP" sz="1400" dirty="0"/>
              <a:t>]</a:t>
            </a:r>
            <a:r>
              <a:rPr lang="ja-JP" altLang="en-US" sz="1400" dirty="0" smtClean="0"/>
              <a:t>に</a:t>
            </a:r>
            <a:endParaRPr lang="en-US" altLang="ja-JP" sz="1400" dirty="0"/>
          </a:p>
          <a:p>
            <a:r>
              <a:rPr lang="ja-JP" altLang="en-US" sz="1400" dirty="0"/>
              <a:t>設定した任意のパスワードに変更</a:t>
            </a:r>
          </a:p>
        </p:txBody>
      </p:sp>
      <p:sp>
        <p:nvSpPr>
          <p:cNvPr id="13" name="円形吹き出し 12"/>
          <p:cNvSpPr/>
          <p:nvPr/>
        </p:nvSpPr>
        <p:spPr bwMode="auto">
          <a:xfrm>
            <a:off x="3571677" y="3977285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①</a:t>
            </a:r>
          </a:p>
        </p:txBody>
      </p:sp>
      <p:sp>
        <p:nvSpPr>
          <p:cNvPr id="14" name="円形吹き出し 13"/>
          <p:cNvSpPr/>
          <p:nvPr/>
        </p:nvSpPr>
        <p:spPr bwMode="auto">
          <a:xfrm>
            <a:off x="4217800" y="4259623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②</a:t>
            </a:r>
          </a:p>
        </p:txBody>
      </p:sp>
      <p:sp>
        <p:nvSpPr>
          <p:cNvPr id="15" name="円形吹き出し 14"/>
          <p:cNvSpPr/>
          <p:nvPr/>
        </p:nvSpPr>
        <p:spPr bwMode="auto">
          <a:xfrm>
            <a:off x="4364790" y="5402499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③</a:t>
            </a:r>
          </a:p>
        </p:txBody>
      </p:sp>
    </p:spTree>
    <p:extLst>
      <p:ext uri="{BB962C8B-B14F-4D97-AF65-F5344CB8AC3E}">
        <p14:creationId xmlns:p14="http://schemas.microsoft.com/office/powerpoint/2010/main" val="324458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270" y="2216526"/>
            <a:ext cx="6731110" cy="187350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3.6</a:t>
            </a:r>
            <a:r>
              <a:rPr lang="ja-JP" altLang="en-US" dirty="0"/>
              <a:t>　</a:t>
            </a:r>
            <a:r>
              <a:rPr lang="ja-JP" altLang="en-US" dirty="0" smtClean="0"/>
              <a:t>システム管理者の</a:t>
            </a:r>
            <a:r>
              <a:rPr lang="en-US" altLang="ja-JP" dirty="0" smtClean="0"/>
              <a:t>AWS</a:t>
            </a:r>
            <a:r>
              <a:rPr lang="ja-JP" altLang="en-US" dirty="0" smtClean="0"/>
              <a:t>アカウント情報登録</a:t>
            </a:r>
            <a:endParaRPr kumimoji="1" lang="ja-JP" altLang="en-US" dirty="0"/>
          </a:p>
        </p:txBody>
      </p:sp>
      <p:sp>
        <p:nvSpPr>
          <p:cNvPr id="5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7" y="836712"/>
            <a:ext cx="11771834" cy="1440128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AWS</a:t>
            </a:r>
            <a:r>
              <a:rPr lang="ja-JP" altLang="en-US" dirty="0" smtClean="0"/>
              <a:t>アクセスキー管理</a:t>
            </a:r>
            <a:r>
              <a:rPr lang="en-US" altLang="ja-JP" dirty="0" smtClean="0"/>
              <a:t>_</a:t>
            </a:r>
            <a:r>
              <a:rPr lang="ja-JP" altLang="en-US" dirty="0" smtClean="0"/>
              <a:t>システム管理者の登録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</a:t>
            </a:r>
            <a:r>
              <a:rPr lang="en-US" altLang="ja-JP" dirty="0" smtClean="0"/>
              <a:t>AWS</a:t>
            </a:r>
            <a:r>
              <a:rPr lang="ja-JP" altLang="en-US" dirty="0"/>
              <a:t>アクセスキ</a:t>
            </a:r>
            <a:r>
              <a:rPr lang="ja-JP" altLang="en-US" dirty="0" smtClean="0"/>
              <a:t>ー管理」＞「システム管理者」＞「</a:t>
            </a:r>
            <a:r>
              <a:rPr lang="ja-JP" altLang="en-US" dirty="0"/>
              <a:t>登録</a:t>
            </a:r>
            <a:r>
              <a:rPr lang="ja-JP" altLang="en-US" dirty="0" smtClean="0"/>
              <a:t>」＞「登録</a:t>
            </a:r>
            <a:r>
              <a:rPr lang="ja-JP" altLang="en-US" dirty="0"/>
              <a:t>開始</a:t>
            </a:r>
            <a:r>
              <a:rPr lang="ja-JP" altLang="en-US" dirty="0" smtClean="0"/>
              <a:t>」</a:t>
            </a:r>
            <a:endParaRPr lang="en-US" altLang="ja-JP" dirty="0" smtClean="0"/>
          </a:p>
          <a:p>
            <a:pPr marL="179996" lvl="1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「ホスト名」「オペレーション」を選択し、「アカウント</a:t>
            </a:r>
            <a:r>
              <a:rPr lang="en-US" altLang="ja-JP" dirty="0" smtClean="0"/>
              <a:t>ID</a:t>
            </a:r>
            <a:r>
              <a:rPr lang="ja-JP" altLang="en-US" dirty="0" smtClean="0"/>
              <a:t>」「アクセスキー」「シークレットキー」を</a:t>
            </a:r>
            <a:endParaRPr lang="en-US" altLang="ja-JP" dirty="0" smtClean="0"/>
          </a:p>
          <a:p>
            <a:pPr marL="179996" lvl="1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入力して「</a:t>
            </a:r>
            <a:r>
              <a:rPr lang="ja-JP" altLang="en-US" dirty="0"/>
              <a:t>登録</a:t>
            </a:r>
            <a:r>
              <a:rPr lang="ja-JP" altLang="en-US" dirty="0" smtClean="0"/>
              <a:t>」を</a:t>
            </a:r>
            <a:r>
              <a:rPr lang="ja-JP" altLang="en-US" dirty="0"/>
              <a:t>押下</a:t>
            </a:r>
            <a:endParaRPr lang="en-US" altLang="ja-JP" dirty="0"/>
          </a:p>
          <a:p>
            <a:pPr lvl="1"/>
            <a:endParaRPr lang="en-US" altLang="ja-JP" dirty="0"/>
          </a:p>
          <a:p>
            <a:pPr marL="179996" lvl="1" indent="0">
              <a:buNone/>
            </a:pPr>
            <a:endParaRPr lang="en-US" altLang="ja-JP" dirty="0" smtClean="0"/>
          </a:p>
        </p:txBody>
      </p:sp>
      <p:sp>
        <p:nvSpPr>
          <p:cNvPr id="7" name="正方形/長方形 6"/>
          <p:cNvSpPr/>
          <p:nvPr/>
        </p:nvSpPr>
        <p:spPr bwMode="auto">
          <a:xfrm>
            <a:off x="1252762" y="2616300"/>
            <a:ext cx="6317618" cy="75083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8" name="円形吹き出し 7"/>
          <p:cNvSpPr/>
          <p:nvPr/>
        </p:nvSpPr>
        <p:spPr bwMode="auto">
          <a:xfrm>
            <a:off x="7570380" y="2422290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①</a:t>
            </a:r>
          </a:p>
        </p:txBody>
      </p:sp>
      <p:sp>
        <p:nvSpPr>
          <p:cNvPr id="9" name="正方形/長方形 8"/>
          <p:cNvSpPr/>
          <p:nvPr/>
        </p:nvSpPr>
        <p:spPr bwMode="auto">
          <a:xfrm>
            <a:off x="2135450" y="3737083"/>
            <a:ext cx="1276866" cy="268899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10" name="円形吹き出し 9"/>
          <p:cNvSpPr/>
          <p:nvPr/>
        </p:nvSpPr>
        <p:spPr bwMode="auto">
          <a:xfrm>
            <a:off x="3503640" y="3527713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②</a:t>
            </a:r>
          </a:p>
        </p:txBody>
      </p:sp>
      <p:sp>
        <p:nvSpPr>
          <p:cNvPr id="11" name="角丸四角形 10"/>
          <p:cNvSpPr/>
          <p:nvPr/>
        </p:nvSpPr>
        <p:spPr bwMode="auto">
          <a:xfrm>
            <a:off x="1976640" y="4515211"/>
            <a:ext cx="5415540" cy="1506149"/>
          </a:xfrm>
          <a:prstGeom prst="roundRect">
            <a:avLst>
              <a:gd name="adj" fmla="val 6291"/>
            </a:avLst>
          </a:prstGeom>
          <a:solidFill>
            <a:schemeClr val="bg1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dirty="0">
                <a:latin typeface="+mn-ea"/>
              </a:rPr>
              <a:t>ホスト名　　　　：本</a:t>
            </a:r>
            <a:r>
              <a:rPr lang="en-US" altLang="ja-JP" sz="1200" dirty="0">
                <a:latin typeface="+mn-ea"/>
              </a:rPr>
              <a:t>ITA</a:t>
            </a:r>
            <a:r>
              <a:rPr lang="ja-JP" altLang="en-US" sz="1200" dirty="0">
                <a:latin typeface="+mn-ea"/>
              </a:rPr>
              <a:t>導入サーバのホスト名を選択</a:t>
            </a:r>
            <a:endParaRPr lang="en-US" altLang="ja-JP" sz="1200" dirty="0">
              <a:latin typeface="+mn-ea"/>
            </a:endParaRPr>
          </a:p>
          <a:p>
            <a:r>
              <a:rPr lang="ja-JP" altLang="en-US" sz="1200" dirty="0">
                <a:latin typeface="+mn-ea"/>
              </a:rPr>
              <a:t>　　　　　　　　　（デフォルトは</a:t>
            </a:r>
            <a:r>
              <a:rPr lang="en-US" altLang="ja-JP" sz="1200" dirty="0">
                <a:latin typeface="+mn-ea"/>
              </a:rPr>
              <a:t>” </a:t>
            </a:r>
            <a:r>
              <a:rPr lang="en-US" altLang="ja-JP" sz="1200" dirty="0" err="1">
                <a:latin typeface="+mn-ea"/>
              </a:rPr>
              <a:t>exastro</a:t>
            </a:r>
            <a:r>
              <a:rPr lang="en-US" altLang="ja-JP" sz="1200" dirty="0">
                <a:latin typeface="+mn-ea"/>
              </a:rPr>
              <a:t>-it-automation”</a:t>
            </a:r>
            <a:r>
              <a:rPr lang="ja-JP" altLang="en-US" sz="1200" dirty="0">
                <a:latin typeface="+mn-ea"/>
              </a:rPr>
              <a:t>）</a:t>
            </a:r>
            <a:endParaRPr lang="en-US" altLang="ja-JP" sz="1200" dirty="0">
              <a:latin typeface="+mn-ea"/>
            </a:endParaRPr>
          </a:p>
          <a:p>
            <a:r>
              <a:rPr lang="ja-JP" altLang="en-US" sz="1200" dirty="0">
                <a:latin typeface="+mn-ea"/>
              </a:rPr>
              <a:t>オペレーション　：任意のオペレーションを</a:t>
            </a:r>
            <a:r>
              <a:rPr lang="ja-JP" altLang="en-US" sz="1200" dirty="0" smtClean="0">
                <a:latin typeface="+mn-ea"/>
              </a:rPr>
              <a:t>選択</a:t>
            </a:r>
            <a:endParaRPr lang="en-US" altLang="ja-JP" sz="1200" dirty="0" smtClean="0">
              <a:latin typeface="+mn-ea"/>
            </a:endParaRPr>
          </a:p>
          <a:p>
            <a:r>
              <a:rPr lang="ja-JP" altLang="en-US" sz="1200" dirty="0" smtClean="0">
                <a:latin typeface="+mn-ea"/>
              </a:rPr>
              <a:t>アカウント</a:t>
            </a:r>
            <a:r>
              <a:rPr lang="en-US" altLang="ja-JP" sz="1200" dirty="0">
                <a:latin typeface="+mn-ea"/>
              </a:rPr>
              <a:t>ID</a:t>
            </a:r>
            <a:r>
              <a:rPr lang="ja-JP" altLang="en-US" sz="1200" dirty="0">
                <a:latin typeface="+mn-ea"/>
              </a:rPr>
              <a:t>　　</a:t>
            </a:r>
            <a:r>
              <a:rPr lang="ja-JP" altLang="en-US" sz="1200" dirty="0" smtClean="0">
                <a:latin typeface="+mn-ea"/>
              </a:rPr>
              <a:t>：</a:t>
            </a:r>
            <a:r>
              <a:rPr lang="en-US" altLang="ja-JP" sz="1200" dirty="0" smtClean="0">
                <a:latin typeface="+mn-ea"/>
              </a:rPr>
              <a:t>AWS</a:t>
            </a:r>
            <a:r>
              <a:rPr lang="ja-JP" altLang="en-US" sz="1200" dirty="0" smtClean="0">
                <a:latin typeface="+mn-ea"/>
              </a:rPr>
              <a:t>環境準備で用意したアカウント</a:t>
            </a:r>
            <a:r>
              <a:rPr lang="en-US" altLang="ja-JP" sz="1200" dirty="0">
                <a:latin typeface="+mn-ea"/>
              </a:rPr>
              <a:t>ID</a:t>
            </a:r>
            <a:r>
              <a:rPr lang="ja-JP" altLang="en-US" sz="1200" dirty="0">
                <a:latin typeface="+mn-ea"/>
              </a:rPr>
              <a:t>を入力</a:t>
            </a:r>
            <a:endParaRPr lang="en-US" altLang="ja-JP" sz="1200" dirty="0">
              <a:latin typeface="+mn-ea"/>
            </a:endParaRPr>
          </a:p>
          <a:p>
            <a:r>
              <a:rPr lang="ja-JP" altLang="en-US" sz="1200" dirty="0">
                <a:latin typeface="+mn-ea"/>
              </a:rPr>
              <a:t>アクセスキー　　</a:t>
            </a:r>
            <a:r>
              <a:rPr lang="ja-JP" altLang="en-US" sz="1200" dirty="0" smtClean="0">
                <a:latin typeface="+mn-ea"/>
              </a:rPr>
              <a:t>：</a:t>
            </a:r>
            <a:r>
              <a:rPr lang="en-US" altLang="ja-JP" sz="1200" dirty="0">
                <a:latin typeface="+mn-ea"/>
              </a:rPr>
              <a:t> AWS</a:t>
            </a:r>
            <a:r>
              <a:rPr lang="ja-JP" altLang="en-US" sz="1200" dirty="0">
                <a:latin typeface="+mn-ea"/>
              </a:rPr>
              <a:t>環境準備で用意したアクセスキーを入力</a:t>
            </a:r>
            <a:endParaRPr lang="en-US" altLang="ja-JP" sz="1200" dirty="0">
              <a:latin typeface="+mn-ea"/>
            </a:endParaRPr>
          </a:p>
          <a:p>
            <a:r>
              <a:rPr lang="ja-JP" altLang="en-US" sz="1200" dirty="0">
                <a:latin typeface="+mn-ea"/>
              </a:rPr>
              <a:t>シークレットキー</a:t>
            </a:r>
            <a:r>
              <a:rPr lang="ja-JP" altLang="en-US" sz="1200" dirty="0" smtClean="0">
                <a:latin typeface="+mn-ea"/>
              </a:rPr>
              <a:t>：</a:t>
            </a:r>
            <a:r>
              <a:rPr lang="en-US" altLang="ja-JP" sz="1200" dirty="0">
                <a:latin typeface="+mn-ea"/>
              </a:rPr>
              <a:t> AWS</a:t>
            </a:r>
            <a:r>
              <a:rPr lang="ja-JP" altLang="en-US" sz="1200" dirty="0">
                <a:latin typeface="+mn-ea"/>
              </a:rPr>
              <a:t>環境準備で用意したシークレットキーを</a:t>
            </a:r>
            <a:r>
              <a:rPr lang="ja-JP" altLang="en-US" sz="1200" dirty="0" smtClean="0">
                <a:latin typeface="+mn-ea"/>
              </a:rPr>
              <a:t>入力</a:t>
            </a:r>
            <a:endParaRPr lang="en-US" altLang="ja-JP" sz="1200" dirty="0">
              <a:latin typeface="+mn-ea"/>
            </a:endParaRPr>
          </a:p>
        </p:txBody>
      </p:sp>
      <p:grpSp>
        <p:nvGrpSpPr>
          <p:cNvPr id="12" name="グループ化 11"/>
          <p:cNvGrpSpPr/>
          <p:nvPr/>
        </p:nvGrpSpPr>
        <p:grpSpPr>
          <a:xfrm>
            <a:off x="1652595" y="4077091"/>
            <a:ext cx="648091" cy="576000"/>
            <a:chOff x="162795" y="3812178"/>
            <a:chExt cx="565503" cy="549789"/>
          </a:xfrm>
        </p:grpSpPr>
        <p:sp>
          <p:nvSpPr>
            <p:cNvPr id="13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4" name="テキスト ボックス 13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300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879" y="2465821"/>
            <a:ext cx="7067943" cy="1940253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3.7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AWS</a:t>
            </a:r>
            <a:r>
              <a:rPr kumimoji="1" lang="ja-JP" altLang="en-US" dirty="0" smtClean="0"/>
              <a:t>管理者の</a:t>
            </a:r>
            <a:r>
              <a:rPr lang="en-US" altLang="ja-JP" dirty="0" smtClean="0"/>
              <a:t>IAM</a:t>
            </a:r>
            <a:r>
              <a:rPr lang="ja-JP" altLang="en-US" dirty="0" smtClean="0"/>
              <a:t>ユーザー作成実行と登録</a:t>
            </a:r>
            <a:r>
              <a:rPr kumimoji="1" lang="ja-JP" altLang="en-US" dirty="0" smtClean="0"/>
              <a:t>（</a:t>
            </a:r>
            <a:r>
              <a:rPr kumimoji="1" lang="en-US" altLang="ja-JP" dirty="0" smtClean="0"/>
              <a:t>1/3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39350" y="836712"/>
            <a:ext cx="11713301" cy="2018898"/>
          </a:xfrm>
        </p:spPr>
        <p:txBody>
          <a:bodyPr/>
          <a:lstStyle/>
          <a:p>
            <a:pPr marL="0" indent="0">
              <a:buNone/>
            </a:pPr>
            <a:r>
              <a:rPr lang="ja-JP" altLang="en-US" sz="1600" b="1" dirty="0" smtClean="0">
                <a:solidFill>
                  <a:srgbClr val="FF0000"/>
                </a:solidFill>
              </a:rPr>
              <a:t>「</a:t>
            </a:r>
            <a:r>
              <a:rPr lang="en-US" altLang="ja-JP" sz="1600" b="1" dirty="0" smtClean="0">
                <a:solidFill>
                  <a:srgbClr val="FF0000"/>
                </a:solidFill>
              </a:rPr>
              <a:t>AWS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管理者」の「</a:t>
            </a:r>
            <a:r>
              <a:rPr lang="ja-JP" altLang="en-US" sz="1600" b="1" dirty="0">
                <a:solidFill>
                  <a:srgbClr val="FF0000"/>
                </a:solidFill>
              </a:rPr>
              <a:t>ユーザー名」「初回パスワード」「グループ名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」を</a:t>
            </a:r>
            <a:r>
              <a:rPr lang="en-US" altLang="ja-JP" sz="1600" b="1" dirty="0" smtClean="0">
                <a:solidFill>
                  <a:srgbClr val="FF0000"/>
                </a:solidFill>
              </a:rPr>
              <a:t>CS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テンプレートの</a:t>
            </a:r>
            <a:endParaRPr lang="en-US" altLang="ja-JP" sz="16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ja-JP" altLang="en-US" sz="1600" b="1" dirty="0">
                <a:solidFill>
                  <a:srgbClr val="FF0000"/>
                </a:solidFill>
              </a:rPr>
              <a:t>　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デフォルト値から変更する場合、本手順を実行してください。</a:t>
            </a:r>
            <a:endParaRPr lang="en-US" altLang="ja-JP" sz="1600" b="1" dirty="0" smtClean="0">
              <a:solidFill>
                <a:srgbClr val="FF0000"/>
              </a:solidFill>
            </a:endParaRPr>
          </a:p>
          <a:p>
            <a:r>
              <a:rPr lang="en-US" altLang="ja-JP" dirty="0" smtClean="0"/>
              <a:t>AWS</a:t>
            </a:r>
            <a:r>
              <a:rPr lang="ja-JP" altLang="en-US" dirty="0"/>
              <a:t>管理者パラメータの</a:t>
            </a:r>
            <a:r>
              <a:rPr lang="ja-JP" altLang="en-US" dirty="0" smtClean="0"/>
              <a:t>登録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「パラメータ管理」＞「</a:t>
            </a:r>
            <a:r>
              <a:rPr kumimoji="1" lang="en-US" altLang="ja-JP" dirty="0" smtClean="0"/>
              <a:t>AWS</a:t>
            </a:r>
            <a:r>
              <a:rPr kumimoji="1" lang="ja-JP" altLang="en-US" dirty="0" smtClean="0"/>
              <a:t>管理者パラメータ」＞「フィルタ」＞「更新」</a:t>
            </a:r>
            <a:endParaRPr kumimoji="1"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「ホスト名」「オペレーション」「ユーザー名」「初回パスワード」「グループ名」を入力して</a:t>
            </a:r>
            <a:r>
              <a:rPr lang="ja-JP" altLang="en-US" dirty="0" smtClean="0"/>
              <a:t>「</a:t>
            </a:r>
            <a:r>
              <a:rPr lang="ja-JP" altLang="en-US" dirty="0"/>
              <a:t>更新</a:t>
            </a:r>
            <a:r>
              <a:rPr lang="ja-JP" altLang="en-US" dirty="0" smtClean="0"/>
              <a:t>」</a:t>
            </a:r>
            <a:r>
              <a:rPr lang="ja-JP" altLang="en-US" dirty="0"/>
              <a:t>を</a:t>
            </a:r>
            <a:r>
              <a:rPr lang="ja-JP" altLang="en-US" dirty="0" smtClean="0"/>
              <a:t>押下</a:t>
            </a:r>
            <a:endParaRPr lang="en-US" altLang="ja-JP" dirty="0"/>
          </a:p>
        </p:txBody>
      </p:sp>
      <p:sp>
        <p:nvSpPr>
          <p:cNvPr id="5" name="角丸四角形 4"/>
          <p:cNvSpPr/>
          <p:nvPr/>
        </p:nvSpPr>
        <p:spPr bwMode="auto">
          <a:xfrm>
            <a:off x="1415350" y="4872642"/>
            <a:ext cx="6336880" cy="1508768"/>
          </a:xfrm>
          <a:prstGeom prst="roundRect">
            <a:avLst>
              <a:gd name="adj" fmla="val 6291"/>
            </a:avLst>
          </a:prstGeom>
          <a:solidFill>
            <a:schemeClr val="bg1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dirty="0">
                <a:latin typeface="+mn-ea"/>
              </a:rPr>
              <a:t>ホスト名　　　　：本</a:t>
            </a:r>
            <a:r>
              <a:rPr lang="en-US" altLang="ja-JP" sz="1200" dirty="0">
                <a:latin typeface="+mn-ea"/>
              </a:rPr>
              <a:t>ITA</a:t>
            </a:r>
            <a:r>
              <a:rPr lang="ja-JP" altLang="en-US" sz="1200" dirty="0">
                <a:latin typeface="+mn-ea"/>
              </a:rPr>
              <a:t>導入サーバのホスト名を選択</a:t>
            </a:r>
            <a:endParaRPr lang="en-US" altLang="ja-JP" sz="1200" dirty="0">
              <a:latin typeface="+mn-ea"/>
            </a:endParaRPr>
          </a:p>
          <a:p>
            <a:r>
              <a:rPr lang="ja-JP" altLang="en-US" sz="1200" dirty="0">
                <a:latin typeface="+mn-ea"/>
              </a:rPr>
              <a:t>　　　　　　　　　（デフォルトは</a:t>
            </a:r>
            <a:r>
              <a:rPr lang="en-US" altLang="ja-JP" sz="1200" dirty="0">
                <a:latin typeface="+mn-ea"/>
              </a:rPr>
              <a:t>” </a:t>
            </a:r>
            <a:r>
              <a:rPr lang="en-US" altLang="ja-JP" sz="1200" dirty="0" err="1">
                <a:latin typeface="+mn-ea"/>
              </a:rPr>
              <a:t>exastro</a:t>
            </a:r>
            <a:r>
              <a:rPr lang="en-US" altLang="ja-JP" sz="1200" dirty="0">
                <a:latin typeface="+mn-ea"/>
              </a:rPr>
              <a:t>-it-automation”</a:t>
            </a:r>
            <a:r>
              <a:rPr lang="ja-JP" altLang="en-US" sz="1200" dirty="0">
                <a:latin typeface="+mn-ea"/>
              </a:rPr>
              <a:t>）</a:t>
            </a:r>
            <a:endParaRPr lang="en-US" altLang="ja-JP" sz="1200" dirty="0">
              <a:latin typeface="+mn-ea"/>
            </a:endParaRPr>
          </a:p>
          <a:p>
            <a:r>
              <a:rPr lang="ja-JP" altLang="en-US" sz="1200" dirty="0">
                <a:latin typeface="+mn-ea"/>
              </a:rPr>
              <a:t>オペレーション　：任意のオペレーションを</a:t>
            </a:r>
            <a:r>
              <a:rPr lang="ja-JP" altLang="en-US" sz="1200" dirty="0" smtClean="0">
                <a:latin typeface="+mn-ea"/>
              </a:rPr>
              <a:t>選択</a:t>
            </a:r>
            <a:endParaRPr lang="en-US" altLang="ja-JP" sz="1200" dirty="0">
              <a:latin typeface="+mn-ea"/>
            </a:endParaRPr>
          </a:p>
          <a:p>
            <a:r>
              <a:rPr lang="ja-JP" altLang="en-US" sz="1200" dirty="0" smtClean="0">
                <a:latin typeface="+mn-ea"/>
              </a:rPr>
              <a:t>ユーザー名</a:t>
            </a:r>
            <a:r>
              <a:rPr lang="ja-JP" altLang="en-US" sz="1200" dirty="0">
                <a:latin typeface="+mn-ea"/>
              </a:rPr>
              <a:t>　　</a:t>
            </a:r>
            <a:r>
              <a:rPr lang="ja-JP" altLang="en-US" sz="1200" dirty="0" smtClean="0">
                <a:latin typeface="+mn-ea"/>
              </a:rPr>
              <a:t>　：任意のユーザ名を入力</a:t>
            </a:r>
            <a:endParaRPr lang="en-US" altLang="ja-JP" sz="1200" dirty="0">
              <a:latin typeface="+mn-ea"/>
            </a:endParaRPr>
          </a:p>
          <a:p>
            <a:r>
              <a:rPr lang="ja-JP" altLang="en-US" sz="1200" dirty="0" smtClean="0">
                <a:latin typeface="+mn-ea"/>
              </a:rPr>
              <a:t>初回パスワード　：</a:t>
            </a:r>
            <a:r>
              <a:rPr lang="ja-JP" altLang="en-US" sz="1200" dirty="0">
                <a:latin typeface="+mn-ea"/>
              </a:rPr>
              <a:t>任意</a:t>
            </a:r>
            <a:r>
              <a:rPr lang="ja-JP" altLang="en-US" sz="1200" dirty="0" smtClean="0">
                <a:latin typeface="+mn-ea"/>
              </a:rPr>
              <a:t>のパスワードを入力</a:t>
            </a:r>
            <a:endParaRPr lang="en-US" altLang="ja-JP" sz="1200" dirty="0">
              <a:latin typeface="+mn-ea"/>
            </a:endParaRPr>
          </a:p>
          <a:p>
            <a:r>
              <a:rPr lang="ja-JP" altLang="en-US" sz="1200" dirty="0" smtClean="0">
                <a:latin typeface="+mn-ea"/>
              </a:rPr>
              <a:t>グループ名　　　：</a:t>
            </a:r>
            <a:r>
              <a:rPr lang="ja-JP" altLang="en-US" sz="1200" dirty="0">
                <a:latin typeface="+mn-ea"/>
              </a:rPr>
              <a:t>任意</a:t>
            </a:r>
            <a:r>
              <a:rPr lang="ja-JP" altLang="en-US" sz="1200" dirty="0" smtClean="0">
                <a:latin typeface="+mn-ea"/>
              </a:rPr>
              <a:t>のグループ名を入力</a:t>
            </a:r>
            <a:endParaRPr lang="en-US" altLang="ja-JP" sz="1200" dirty="0">
              <a:latin typeface="+mn-ea"/>
            </a:endParaRPr>
          </a:p>
        </p:txBody>
      </p:sp>
      <p:grpSp>
        <p:nvGrpSpPr>
          <p:cNvPr id="6" name="グループ化 5"/>
          <p:cNvGrpSpPr/>
          <p:nvPr/>
        </p:nvGrpSpPr>
        <p:grpSpPr>
          <a:xfrm>
            <a:off x="1091305" y="4434522"/>
            <a:ext cx="648091" cy="576000"/>
            <a:chOff x="162795" y="3812178"/>
            <a:chExt cx="565503" cy="549789"/>
          </a:xfrm>
        </p:grpSpPr>
        <p:sp>
          <p:nvSpPr>
            <p:cNvPr id="7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8" name="テキスト ボックス 7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9" name="正方形/長方形 8"/>
          <p:cNvSpPr/>
          <p:nvPr/>
        </p:nvSpPr>
        <p:spPr bwMode="auto">
          <a:xfrm>
            <a:off x="1084053" y="2910083"/>
            <a:ext cx="7028228" cy="998573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10" name="円形吹き出し 9"/>
          <p:cNvSpPr/>
          <p:nvPr/>
        </p:nvSpPr>
        <p:spPr bwMode="auto">
          <a:xfrm>
            <a:off x="8151996" y="2694083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①</a:t>
            </a:r>
          </a:p>
        </p:txBody>
      </p:sp>
      <p:sp>
        <p:nvSpPr>
          <p:cNvPr id="11" name="正方形/長方形 10"/>
          <p:cNvSpPr/>
          <p:nvPr/>
        </p:nvSpPr>
        <p:spPr bwMode="auto">
          <a:xfrm>
            <a:off x="2495500" y="4070184"/>
            <a:ext cx="1512210" cy="29069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12" name="円形吹き出し 11"/>
          <p:cNvSpPr/>
          <p:nvPr/>
        </p:nvSpPr>
        <p:spPr bwMode="auto">
          <a:xfrm>
            <a:off x="4070850" y="3914129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309684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3940" y="2316727"/>
            <a:ext cx="6120000" cy="3210251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479" y="2316727"/>
            <a:ext cx="3934737" cy="2624482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3.7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AWS</a:t>
            </a:r>
            <a:r>
              <a:rPr kumimoji="1" lang="ja-JP" altLang="en-US" dirty="0" smtClean="0"/>
              <a:t>管理者の</a:t>
            </a:r>
            <a:r>
              <a:rPr lang="en-US" altLang="ja-JP" dirty="0"/>
              <a:t>IAM</a:t>
            </a:r>
            <a:r>
              <a:rPr lang="ja-JP" altLang="en-US" dirty="0"/>
              <a:t>ユーザー作成実行と登録</a:t>
            </a:r>
            <a:r>
              <a:rPr kumimoji="1" lang="ja-JP" altLang="en-US" dirty="0" smtClean="0"/>
              <a:t>（</a:t>
            </a:r>
            <a:r>
              <a:rPr kumimoji="1" lang="en-US" altLang="ja-JP" dirty="0" smtClean="0"/>
              <a:t>2/3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39350" y="836712"/>
            <a:ext cx="11713301" cy="1656158"/>
          </a:xfrm>
        </p:spPr>
        <p:txBody>
          <a:bodyPr/>
          <a:lstStyle/>
          <a:p>
            <a:r>
              <a:rPr lang="en-US" altLang="ja-JP" dirty="0" smtClean="0"/>
              <a:t>AWS</a:t>
            </a:r>
            <a:r>
              <a:rPr lang="ja-JP" altLang="en-US" dirty="0" smtClean="0"/>
              <a:t>管理者作成の実行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</a:t>
            </a:r>
            <a:r>
              <a:rPr lang="en-US" altLang="ja-JP" dirty="0" smtClean="0"/>
              <a:t>Conductor</a:t>
            </a:r>
            <a:r>
              <a:rPr lang="ja-JP" altLang="en-US" dirty="0" smtClean="0"/>
              <a:t>」</a:t>
            </a:r>
            <a:r>
              <a:rPr lang="ja-JP" altLang="en-US" dirty="0"/>
              <a:t>＞</a:t>
            </a:r>
            <a:r>
              <a:rPr lang="ja-JP" altLang="en-US" dirty="0" smtClean="0"/>
              <a:t>「</a:t>
            </a:r>
            <a:r>
              <a:rPr lang="en-US" altLang="ja-JP" dirty="0" smtClean="0"/>
              <a:t>Conductor</a:t>
            </a:r>
            <a:r>
              <a:rPr lang="ja-JP" altLang="en-US" dirty="0" smtClean="0"/>
              <a:t>作業</a:t>
            </a:r>
            <a:r>
              <a:rPr lang="ja-JP" altLang="en-US" dirty="0"/>
              <a:t>実行」</a:t>
            </a:r>
            <a:endParaRPr lang="en-US" altLang="ja-JP" dirty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「</a:t>
            </a:r>
            <a:r>
              <a:rPr lang="en-US" altLang="ja-JP" dirty="0" smtClean="0"/>
              <a:t>Conductor[</a:t>
            </a:r>
            <a:r>
              <a:rPr lang="ja-JP" altLang="en-US" dirty="0"/>
              <a:t>一覧</a:t>
            </a:r>
            <a:r>
              <a:rPr lang="en-US" altLang="ja-JP" dirty="0"/>
              <a:t>]</a:t>
            </a:r>
            <a:r>
              <a:rPr lang="ja-JP" altLang="en-US" dirty="0"/>
              <a:t>」の「</a:t>
            </a:r>
            <a:r>
              <a:rPr lang="en-US" altLang="ja-JP" dirty="0"/>
              <a:t>AWS</a:t>
            </a:r>
            <a:r>
              <a:rPr lang="ja-JP" altLang="en-US" dirty="0" smtClean="0"/>
              <a:t>管理者（</a:t>
            </a:r>
            <a:r>
              <a:rPr lang="ja-JP" altLang="en-US" dirty="0"/>
              <a:t>構築／更新）」を選択し、「オペレーション</a:t>
            </a:r>
            <a:r>
              <a:rPr lang="en-US" altLang="ja-JP" dirty="0"/>
              <a:t>[</a:t>
            </a:r>
            <a:r>
              <a:rPr lang="ja-JP" altLang="en-US" dirty="0"/>
              <a:t>一覧</a:t>
            </a:r>
            <a:r>
              <a:rPr lang="en-US" altLang="ja-JP" dirty="0"/>
              <a:t>]</a:t>
            </a:r>
            <a:r>
              <a:rPr lang="ja-JP" altLang="en-US" dirty="0"/>
              <a:t>」</a:t>
            </a:r>
            <a:r>
              <a:rPr lang="ja-JP" altLang="en-US" dirty="0" smtClean="0"/>
              <a:t>から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「</a:t>
            </a:r>
            <a:r>
              <a:rPr lang="en-US" altLang="ja-JP" dirty="0" smtClean="0"/>
              <a:t>AWS</a:t>
            </a:r>
            <a:r>
              <a:rPr lang="ja-JP" altLang="en-US" dirty="0" smtClean="0"/>
              <a:t>管理者パラメータ」へ登録したオペレーション</a:t>
            </a:r>
            <a:r>
              <a:rPr lang="ja-JP" altLang="en-US" dirty="0"/>
              <a:t>を選択して画面最下部の「実行」を</a:t>
            </a:r>
            <a:r>
              <a:rPr lang="ja-JP" altLang="en-US" dirty="0" smtClean="0"/>
              <a:t>押下</a:t>
            </a:r>
            <a:endParaRPr lang="en-US" altLang="ja-JP" dirty="0"/>
          </a:p>
        </p:txBody>
      </p:sp>
      <p:sp>
        <p:nvSpPr>
          <p:cNvPr id="9" name="正方形/長方形 8"/>
          <p:cNvSpPr/>
          <p:nvPr/>
        </p:nvSpPr>
        <p:spPr bwMode="auto">
          <a:xfrm>
            <a:off x="878090" y="3743535"/>
            <a:ext cx="3705699" cy="47757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11" name="正方形/長方形 10"/>
          <p:cNvSpPr/>
          <p:nvPr/>
        </p:nvSpPr>
        <p:spPr bwMode="auto">
          <a:xfrm>
            <a:off x="5663940" y="5278872"/>
            <a:ext cx="573347" cy="26895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12" name="円形吹き出し 11"/>
          <p:cNvSpPr/>
          <p:nvPr/>
        </p:nvSpPr>
        <p:spPr bwMode="auto">
          <a:xfrm>
            <a:off x="4511840" y="3499285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①</a:t>
            </a:r>
          </a:p>
        </p:txBody>
      </p:sp>
      <p:sp>
        <p:nvSpPr>
          <p:cNvPr id="14" name="円形吹き出し 13"/>
          <p:cNvSpPr/>
          <p:nvPr/>
        </p:nvSpPr>
        <p:spPr bwMode="auto">
          <a:xfrm>
            <a:off x="6384040" y="4914362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③</a:t>
            </a:r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479" y="5185459"/>
            <a:ext cx="4066867" cy="1169595"/>
          </a:xfrm>
          <a:prstGeom prst="rect">
            <a:avLst/>
          </a:prstGeom>
        </p:spPr>
      </p:pic>
      <p:sp>
        <p:nvSpPr>
          <p:cNvPr id="17" name="正方形/長方形 16"/>
          <p:cNvSpPr/>
          <p:nvPr/>
        </p:nvSpPr>
        <p:spPr bwMode="auto">
          <a:xfrm>
            <a:off x="878091" y="5651472"/>
            <a:ext cx="3993255" cy="333861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18" name="円形吹き出し 17"/>
          <p:cNvSpPr/>
          <p:nvPr/>
        </p:nvSpPr>
        <p:spPr bwMode="auto">
          <a:xfrm>
            <a:off x="4943840" y="5295178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2489443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641" y="3203855"/>
            <a:ext cx="6726625" cy="187226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3.7</a:t>
            </a:r>
            <a:r>
              <a:rPr kumimoji="1" lang="ja-JP" altLang="en-US" dirty="0" smtClean="0"/>
              <a:t>　</a:t>
            </a:r>
            <a:r>
              <a:rPr lang="en-US" altLang="ja-JP" dirty="0" smtClean="0"/>
              <a:t>AWS</a:t>
            </a:r>
            <a:r>
              <a:rPr lang="ja-JP" altLang="en-US" dirty="0" smtClean="0"/>
              <a:t>管理者の</a:t>
            </a:r>
            <a:r>
              <a:rPr lang="en-US" altLang="ja-JP" dirty="0" smtClean="0"/>
              <a:t>IAM</a:t>
            </a:r>
            <a:r>
              <a:rPr lang="ja-JP" altLang="en-US" dirty="0"/>
              <a:t>ユーザー作成実行と登録</a:t>
            </a:r>
            <a:r>
              <a:rPr kumimoji="1" lang="ja-JP" altLang="en-US" dirty="0" smtClean="0"/>
              <a:t>（</a:t>
            </a:r>
            <a:r>
              <a:rPr kumimoji="1" lang="en-US" altLang="ja-JP" dirty="0" smtClean="0"/>
              <a:t>3/3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39350" y="836712"/>
            <a:ext cx="11713301" cy="2607209"/>
          </a:xfrm>
        </p:spPr>
        <p:txBody>
          <a:bodyPr/>
          <a:lstStyle/>
          <a:p>
            <a:r>
              <a:rPr lang="en-US" altLang="ja-JP" dirty="0" smtClean="0"/>
              <a:t>AWS</a:t>
            </a:r>
            <a:r>
              <a:rPr lang="ja-JP" altLang="en-US" dirty="0" smtClean="0"/>
              <a:t>アクセスキー管理</a:t>
            </a:r>
            <a:r>
              <a:rPr lang="en-US" altLang="ja-JP" dirty="0" smtClean="0"/>
              <a:t>_</a:t>
            </a:r>
            <a:r>
              <a:rPr lang="en-US" altLang="ja-JP" dirty="0"/>
              <a:t>AWS</a:t>
            </a:r>
            <a:r>
              <a:rPr lang="ja-JP" altLang="en-US" dirty="0"/>
              <a:t>管理者の</a:t>
            </a:r>
            <a:r>
              <a:rPr lang="ja-JP" altLang="en-US" dirty="0" smtClean="0"/>
              <a:t>登録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 smtClean="0"/>
              <a:t>１</a:t>
            </a:r>
            <a:r>
              <a:rPr lang="en-US" altLang="ja-JP" dirty="0" smtClean="0"/>
              <a:t>.</a:t>
            </a:r>
            <a:r>
              <a:rPr lang="ja-JP" altLang="en-US" dirty="0" smtClean="0"/>
              <a:t>「</a:t>
            </a:r>
            <a:r>
              <a:rPr lang="en-US" altLang="ja-JP" dirty="0" smtClean="0"/>
              <a:t>AWS</a:t>
            </a:r>
            <a:r>
              <a:rPr lang="ja-JP" altLang="en-US" dirty="0" smtClean="0"/>
              <a:t>管理者パラメータ」へ登録した情報で</a:t>
            </a:r>
            <a:r>
              <a:rPr lang="en-US" altLang="ja-JP" dirty="0" smtClean="0"/>
              <a:t>AWS</a:t>
            </a:r>
            <a:r>
              <a:rPr lang="ja-JP" altLang="en-US" dirty="0"/>
              <a:t>へログイン</a:t>
            </a:r>
            <a:r>
              <a:rPr lang="ja-JP" altLang="en-US" dirty="0" smtClean="0"/>
              <a:t>し、「</a:t>
            </a:r>
            <a:r>
              <a:rPr lang="en-US" altLang="ja-JP" dirty="0"/>
              <a:t>AWS</a:t>
            </a:r>
            <a:r>
              <a:rPr lang="ja-JP" altLang="en-US" dirty="0"/>
              <a:t>管理者パラメータ</a:t>
            </a:r>
            <a:r>
              <a:rPr lang="ja-JP" altLang="en-US" dirty="0" smtClean="0"/>
              <a:t>」へ登録したユーザ名の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 「</a:t>
            </a:r>
            <a:r>
              <a:rPr lang="ja-JP" altLang="en-US" dirty="0"/>
              <a:t>アクセスキー</a:t>
            </a:r>
            <a:r>
              <a:rPr lang="ja-JP" altLang="en-US" dirty="0" smtClean="0"/>
              <a:t>」「</a:t>
            </a:r>
            <a:r>
              <a:rPr lang="ja-JP" altLang="en-US" dirty="0"/>
              <a:t>シークレットキー」</a:t>
            </a:r>
            <a:r>
              <a:rPr lang="ja-JP" altLang="en-US" dirty="0" smtClean="0"/>
              <a:t>を作成して取得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 </a:t>
            </a:r>
            <a:r>
              <a:rPr lang="en-US" altLang="ja-JP" dirty="0" smtClean="0"/>
              <a:t>※</a:t>
            </a:r>
            <a:r>
              <a:rPr lang="ja-JP" altLang="en-US" dirty="0" smtClean="0"/>
              <a:t>手順については</a:t>
            </a:r>
            <a:r>
              <a:rPr lang="ja-JP" altLang="en-US" dirty="0">
                <a:latin typeface="+mn-ea"/>
              </a:rPr>
              <a:t>「導入準備－</a:t>
            </a:r>
            <a:r>
              <a:rPr lang="en-US" altLang="ja-JP" dirty="0">
                <a:latin typeface="+mn-ea"/>
              </a:rPr>
              <a:t>AWS</a:t>
            </a:r>
            <a:r>
              <a:rPr lang="ja-JP" altLang="en-US" dirty="0">
                <a:latin typeface="+mn-ea"/>
              </a:rPr>
              <a:t>環境</a:t>
            </a:r>
            <a:r>
              <a:rPr lang="ja-JP" altLang="en-US" dirty="0" smtClean="0">
                <a:latin typeface="+mn-ea"/>
              </a:rPr>
              <a:t>準備－①システム管理者の</a:t>
            </a:r>
            <a:r>
              <a:rPr lang="en-US" altLang="ja-JP" dirty="0" smtClean="0">
                <a:latin typeface="+mn-ea"/>
              </a:rPr>
              <a:t>IAM</a:t>
            </a:r>
            <a:r>
              <a:rPr lang="ja-JP" altLang="en-US" dirty="0" smtClean="0">
                <a:latin typeface="+mn-ea"/>
              </a:rPr>
              <a:t>ユーザー準備」</a:t>
            </a:r>
            <a:r>
              <a:rPr lang="ja-JP" altLang="en-US" dirty="0" smtClean="0"/>
              <a:t>を参照してください。</a:t>
            </a:r>
            <a:endParaRPr lang="en-US" altLang="ja-JP" dirty="0" smtClean="0"/>
          </a:p>
          <a:p>
            <a:pPr lvl="1"/>
            <a:endParaRPr lang="en-US" altLang="ja-JP" dirty="0"/>
          </a:p>
          <a:p>
            <a:pPr marL="180000" lvl="1" indent="0">
              <a:buNone/>
            </a:pPr>
            <a:r>
              <a:rPr lang="ja-JP" altLang="en-US" dirty="0" smtClean="0"/>
              <a:t>２</a:t>
            </a:r>
            <a:r>
              <a:rPr lang="en-US" altLang="ja-JP" dirty="0" smtClean="0"/>
              <a:t>.</a:t>
            </a:r>
            <a:r>
              <a:rPr lang="ja-JP" altLang="en-US" dirty="0" smtClean="0"/>
              <a:t>「</a:t>
            </a:r>
            <a:r>
              <a:rPr lang="en-US" altLang="ja-JP" dirty="0" smtClean="0"/>
              <a:t>AWS</a:t>
            </a:r>
            <a:r>
              <a:rPr lang="ja-JP" altLang="en-US" dirty="0"/>
              <a:t>アクセスキ</a:t>
            </a:r>
            <a:r>
              <a:rPr lang="ja-JP" altLang="en-US" dirty="0" smtClean="0"/>
              <a:t>ー管理</a:t>
            </a:r>
            <a:r>
              <a:rPr lang="ja-JP" altLang="en-US" dirty="0"/>
              <a:t>」＞「</a:t>
            </a:r>
            <a:r>
              <a:rPr lang="en-US" altLang="ja-JP" dirty="0"/>
              <a:t>AWS</a:t>
            </a:r>
            <a:r>
              <a:rPr lang="ja-JP" altLang="en-US" dirty="0"/>
              <a:t>管理者」＞</a:t>
            </a:r>
            <a:r>
              <a:rPr lang="ja-JP" altLang="en-US" dirty="0" smtClean="0"/>
              <a:t>「</a:t>
            </a:r>
            <a:r>
              <a:rPr lang="ja-JP" altLang="en-US" dirty="0"/>
              <a:t>登録</a:t>
            </a:r>
            <a:r>
              <a:rPr lang="ja-JP" altLang="en-US" dirty="0" smtClean="0"/>
              <a:t>」</a:t>
            </a:r>
            <a:r>
              <a:rPr lang="ja-JP" altLang="en-US" dirty="0"/>
              <a:t>＞</a:t>
            </a:r>
            <a:r>
              <a:rPr lang="ja-JP" altLang="en-US" dirty="0" smtClean="0"/>
              <a:t>「登録</a:t>
            </a:r>
            <a:r>
              <a:rPr lang="ja-JP" altLang="en-US" dirty="0"/>
              <a:t>開始</a:t>
            </a:r>
            <a:r>
              <a:rPr lang="ja-JP" altLang="en-US" dirty="0" smtClean="0"/>
              <a:t>」</a:t>
            </a:r>
            <a:endParaRPr lang="en-US" altLang="ja-JP" dirty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 「</a:t>
            </a:r>
            <a:r>
              <a:rPr lang="ja-JP" altLang="en-US" dirty="0"/>
              <a:t>ホスト名」「オペレーション」「アカウント</a:t>
            </a:r>
            <a:r>
              <a:rPr lang="en-US" altLang="ja-JP" dirty="0"/>
              <a:t>ID</a:t>
            </a:r>
            <a:r>
              <a:rPr lang="ja-JP" altLang="en-US" dirty="0"/>
              <a:t>」「アクセスキー」「シークレットキー」を入力</a:t>
            </a:r>
            <a:r>
              <a:rPr lang="ja-JP" altLang="en-US" dirty="0" smtClean="0"/>
              <a:t>して「登録」</a:t>
            </a:r>
            <a:r>
              <a:rPr lang="ja-JP" altLang="en-US" dirty="0"/>
              <a:t>を</a:t>
            </a:r>
            <a:r>
              <a:rPr lang="ja-JP" altLang="en-US" dirty="0" smtClean="0"/>
              <a:t>押下</a:t>
            </a:r>
            <a:endParaRPr lang="en-US" altLang="ja-JP" dirty="0"/>
          </a:p>
        </p:txBody>
      </p:sp>
      <p:sp>
        <p:nvSpPr>
          <p:cNvPr id="6" name="正方形/長方形 5"/>
          <p:cNvSpPr/>
          <p:nvPr/>
        </p:nvSpPr>
        <p:spPr bwMode="auto">
          <a:xfrm>
            <a:off x="1231621" y="3557284"/>
            <a:ext cx="6316645" cy="80222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7" name="円形吹き出し 6"/>
          <p:cNvSpPr/>
          <p:nvPr/>
        </p:nvSpPr>
        <p:spPr bwMode="auto">
          <a:xfrm>
            <a:off x="7583884" y="3341284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①</a:t>
            </a:r>
          </a:p>
        </p:txBody>
      </p:sp>
      <p:sp>
        <p:nvSpPr>
          <p:cNvPr id="8" name="正方形/長方形 7"/>
          <p:cNvSpPr/>
          <p:nvPr/>
        </p:nvSpPr>
        <p:spPr bwMode="auto">
          <a:xfrm>
            <a:off x="2145911" y="4712574"/>
            <a:ext cx="1224000" cy="29835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9" name="円形吹き出し 8"/>
          <p:cNvSpPr/>
          <p:nvPr/>
        </p:nvSpPr>
        <p:spPr bwMode="auto">
          <a:xfrm>
            <a:off x="3431659" y="4552569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②</a:t>
            </a:r>
          </a:p>
        </p:txBody>
      </p:sp>
      <p:sp>
        <p:nvSpPr>
          <p:cNvPr id="12" name="角丸四角形 11"/>
          <p:cNvSpPr/>
          <p:nvPr/>
        </p:nvSpPr>
        <p:spPr bwMode="auto">
          <a:xfrm>
            <a:off x="6384040" y="4842729"/>
            <a:ext cx="5415540" cy="1578159"/>
          </a:xfrm>
          <a:prstGeom prst="roundRect">
            <a:avLst>
              <a:gd name="adj" fmla="val 6291"/>
            </a:avLst>
          </a:prstGeom>
          <a:solidFill>
            <a:schemeClr val="bg1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dirty="0">
                <a:latin typeface="+mn-ea"/>
              </a:rPr>
              <a:t>ホスト名　　　　：本</a:t>
            </a:r>
            <a:r>
              <a:rPr lang="en-US" altLang="ja-JP" sz="1200" dirty="0">
                <a:latin typeface="+mn-ea"/>
              </a:rPr>
              <a:t>ITA</a:t>
            </a:r>
            <a:r>
              <a:rPr lang="ja-JP" altLang="en-US" sz="1200" dirty="0">
                <a:latin typeface="+mn-ea"/>
              </a:rPr>
              <a:t>導入サーバのホスト名を選択</a:t>
            </a:r>
            <a:endParaRPr lang="en-US" altLang="ja-JP" sz="1200" dirty="0">
              <a:latin typeface="+mn-ea"/>
            </a:endParaRPr>
          </a:p>
          <a:p>
            <a:r>
              <a:rPr lang="ja-JP" altLang="en-US" sz="1200" dirty="0">
                <a:latin typeface="+mn-ea"/>
              </a:rPr>
              <a:t>　　　　　　　　　（デフォルトは</a:t>
            </a:r>
            <a:r>
              <a:rPr lang="en-US" altLang="ja-JP" sz="1200" dirty="0">
                <a:latin typeface="+mn-ea"/>
              </a:rPr>
              <a:t>” </a:t>
            </a:r>
            <a:r>
              <a:rPr lang="en-US" altLang="ja-JP" sz="1200" dirty="0" err="1">
                <a:latin typeface="+mn-ea"/>
              </a:rPr>
              <a:t>exastro</a:t>
            </a:r>
            <a:r>
              <a:rPr lang="en-US" altLang="ja-JP" sz="1200" dirty="0">
                <a:latin typeface="+mn-ea"/>
              </a:rPr>
              <a:t>-it-automation”</a:t>
            </a:r>
            <a:r>
              <a:rPr lang="ja-JP" altLang="en-US" sz="1200" dirty="0">
                <a:latin typeface="+mn-ea"/>
              </a:rPr>
              <a:t>）</a:t>
            </a:r>
            <a:endParaRPr lang="en-US" altLang="ja-JP" sz="1200" dirty="0">
              <a:latin typeface="+mn-ea"/>
            </a:endParaRPr>
          </a:p>
          <a:p>
            <a:r>
              <a:rPr lang="ja-JP" altLang="en-US" sz="1200" dirty="0">
                <a:latin typeface="+mn-ea"/>
              </a:rPr>
              <a:t>オペレーション　</a:t>
            </a:r>
            <a:r>
              <a:rPr lang="ja-JP" altLang="en-US" sz="1200" dirty="0" smtClean="0">
                <a:latin typeface="+mn-ea"/>
              </a:rPr>
              <a:t>：任意のオペレーションを選択</a:t>
            </a:r>
            <a:endParaRPr lang="en-US" altLang="ja-JP" sz="1200" dirty="0" smtClean="0">
              <a:latin typeface="+mn-ea"/>
            </a:endParaRPr>
          </a:p>
          <a:p>
            <a:r>
              <a:rPr lang="ja-JP" altLang="en-US" sz="1200" dirty="0" smtClean="0">
                <a:latin typeface="+mn-ea"/>
              </a:rPr>
              <a:t>アカウント</a:t>
            </a:r>
            <a:r>
              <a:rPr lang="en-US" altLang="ja-JP" sz="1200" dirty="0" smtClean="0">
                <a:latin typeface="+mn-ea"/>
              </a:rPr>
              <a:t>ID</a:t>
            </a:r>
            <a:r>
              <a:rPr lang="ja-JP" altLang="en-US" sz="1200" dirty="0" smtClean="0">
                <a:latin typeface="+mn-ea"/>
              </a:rPr>
              <a:t>　　： </a:t>
            </a:r>
            <a:r>
              <a:rPr lang="en-US" altLang="ja-JP" sz="1200" dirty="0">
                <a:latin typeface="+mn-ea"/>
              </a:rPr>
              <a:t>1</a:t>
            </a:r>
            <a:r>
              <a:rPr lang="en-US" altLang="ja-JP" sz="1200" dirty="0" smtClean="0">
                <a:latin typeface="+mn-ea"/>
              </a:rPr>
              <a:t>.</a:t>
            </a:r>
            <a:r>
              <a:rPr lang="ja-JP" altLang="en-US" sz="1200" dirty="0" smtClean="0">
                <a:latin typeface="+mn-ea"/>
              </a:rPr>
              <a:t>で利用した</a:t>
            </a:r>
            <a:r>
              <a:rPr lang="en-US" altLang="ja-JP" sz="1200" dirty="0" smtClean="0">
                <a:latin typeface="+mn-ea"/>
              </a:rPr>
              <a:t>AWS</a:t>
            </a:r>
            <a:r>
              <a:rPr lang="ja-JP" altLang="en-US" sz="1200" dirty="0" smtClean="0">
                <a:latin typeface="+mn-ea"/>
              </a:rPr>
              <a:t>管理者のアカウント</a:t>
            </a:r>
            <a:r>
              <a:rPr lang="en-US" altLang="ja-JP" sz="1200" dirty="0" smtClean="0">
                <a:latin typeface="+mn-ea"/>
              </a:rPr>
              <a:t>ID</a:t>
            </a:r>
            <a:r>
              <a:rPr lang="ja-JP" altLang="en-US" sz="1200" dirty="0" smtClean="0">
                <a:latin typeface="+mn-ea"/>
              </a:rPr>
              <a:t>を入力</a:t>
            </a:r>
            <a:endParaRPr lang="en-US" altLang="ja-JP" sz="1200" dirty="0" smtClean="0">
              <a:latin typeface="+mn-ea"/>
            </a:endParaRPr>
          </a:p>
          <a:p>
            <a:r>
              <a:rPr lang="ja-JP" altLang="en-US" sz="1200" dirty="0" smtClean="0">
                <a:latin typeface="+mn-ea"/>
              </a:rPr>
              <a:t>アクセスキー</a:t>
            </a:r>
            <a:r>
              <a:rPr lang="ja-JP" altLang="en-US" sz="1200" dirty="0">
                <a:latin typeface="+mn-ea"/>
              </a:rPr>
              <a:t>　　</a:t>
            </a:r>
            <a:r>
              <a:rPr lang="ja-JP" altLang="en-US" sz="1200" dirty="0" smtClean="0">
                <a:latin typeface="+mn-ea"/>
              </a:rPr>
              <a:t>：</a:t>
            </a:r>
            <a:r>
              <a:rPr lang="en-US" altLang="ja-JP" sz="1200" dirty="0">
                <a:latin typeface="+mn-ea"/>
              </a:rPr>
              <a:t> 1</a:t>
            </a:r>
            <a:r>
              <a:rPr lang="en-US" altLang="ja-JP" sz="1200" dirty="0" smtClean="0">
                <a:latin typeface="+mn-ea"/>
              </a:rPr>
              <a:t>.</a:t>
            </a:r>
            <a:r>
              <a:rPr lang="ja-JP" altLang="en-US" sz="1200" dirty="0" smtClean="0">
                <a:latin typeface="+mn-ea"/>
              </a:rPr>
              <a:t>で作成した</a:t>
            </a:r>
            <a:r>
              <a:rPr lang="en-US" altLang="ja-JP" sz="1200" dirty="0" smtClean="0">
                <a:latin typeface="+mn-ea"/>
              </a:rPr>
              <a:t>AWS</a:t>
            </a:r>
            <a:r>
              <a:rPr lang="ja-JP" altLang="en-US" sz="1200" dirty="0" smtClean="0">
                <a:latin typeface="+mn-ea"/>
              </a:rPr>
              <a:t>管理者のアクセスキー</a:t>
            </a:r>
            <a:r>
              <a:rPr lang="ja-JP" altLang="en-US" sz="1200" dirty="0">
                <a:latin typeface="+mn-ea"/>
              </a:rPr>
              <a:t>を</a:t>
            </a:r>
            <a:r>
              <a:rPr lang="ja-JP" altLang="en-US" sz="1200" dirty="0" smtClean="0">
                <a:latin typeface="+mn-ea"/>
              </a:rPr>
              <a:t>入力</a:t>
            </a:r>
            <a:endParaRPr lang="en-US" altLang="ja-JP" sz="1200" dirty="0">
              <a:latin typeface="+mn-ea"/>
            </a:endParaRPr>
          </a:p>
          <a:p>
            <a:r>
              <a:rPr lang="ja-JP" altLang="en-US" sz="1200" dirty="0">
                <a:latin typeface="+mn-ea"/>
              </a:rPr>
              <a:t>シークレットキー</a:t>
            </a:r>
            <a:r>
              <a:rPr lang="ja-JP" altLang="en-US" sz="1200" dirty="0" smtClean="0">
                <a:latin typeface="+mn-ea"/>
              </a:rPr>
              <a:t>：</a:t>
            </a:r>
            <a:r>
              <a:rPr lang="en-US" altLang="ja-JP" sz="1200" dirty="0">
                <a:latin typeface="+mn-ea"/>
              </a:rPr>
              <a:t> 1</a:t>
            </a:r>
            <a:r>
              <a:rPr lang="en-US" altLang="ja-JP" sz="1200" dirty="0" smtClean="0">
                <a:latin typeface="+mn-ea"/>
              </a:rPr>
              <a:t>.</a:t>
            </a:r>
            <a:r>
              <a:rPr lang="ja-JP" altLang="en-US" sz="1200" dirty="0" smtClean="0">
                <a:latin typeface="+mn-ea"/>
              </a:rPr>
              <a:t>で作成した</a:t>
            </a:r>
            <a:r>
              <a:rPr lang="en-US" altLang="ja-JP" sz="1200" dirty="0">
                <a:latin typeface="+mn-ea"/>
              </a:rPr>
              <a:t>AWS</a:t>
            </a:r>
            <a:r>
              <a:rPr lang="ja-JP" altLang="en-US" sz="1200" dirty="0" smtClean="0">
                <a:latin typeface="+mn-ea"/>
              </a:rPr>
              <a:t>管理者のシークレットキー</a:t>
            </a:r>
            <a:r>
              <a:rPr lang="ja-JP" altLang="en-US" sz="1200" dirty="0">
                <a:latin typeface="+mn-ea"/>
              </a:rPr>
              <a:t>を</a:t>
            </a:r>
            <a:r>
              <a:rPr lang="ja-JP" altLang="en-US" sz="1200" dirty="0" smtClean="0">
                <a:latin typeface="+mn-ea"/>
              </a:rPr>
              <a:t>入力</a:t>
            </a:r>
            <a:endParaRPr lang="en-US" altLang="ja-JP" sz="1200" dirty="0">
              <a:latin typeface="+mn-ea"/>
            </a:endParaRPr>
          </a:p>
        </p:txBody>
      </p:sp>
      <p:grpSp>
        <p:nvGrpSpPr>
          <p:cNvPr id="13" name="グループ化 12"/>
          <p:cNvGrpSpPr/>
          <p:nvPr/>
        </p:nvGrpSpPr>
        <p:grpSpPr>
          <a:xfrm>
            <a:off x="6096000" y="4424576"/>
            <a:ext cx="648091" cy="576000"/>
            <a:chOff x="162795" y="3812178"/>
            <a:chExt cx="565503" cy="549789"/>
          </a:xfrm>
        </p:grpSpPr>
        <p:sp>
          <p:nvSpPr>
            <p:cNvPr id="14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5" name="テキスト ボックス 14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197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227" y="3789050"/>
            <a:ext cx="5375100" cy="1559681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3.8</a:t>
            </a:r>
            <a:r>
              <a:rPr kumimoji="1" lang="ja-JP" altLang="en-US" dirty="0" smtClean="0"/>
              <a:t>　</a:t>
            </a:r>
            <a:r>
              <a:rPr lang="ja-JP" altLang="en-US" i="1" dirty="0"/>
              <a:t>インフラ</a:t>
            </a:r>
            <a:r>
              <a:rPr lang="ja-JP" altLang="en-US" dirty="0"/>
              <a:t>管理者</a:t>
            </a:r>
            <a:r>
              <a:rPr lang="en-US" altLang="ja-JP" dirty="0"/>
              <a:t>&amp;</a:t>
            </a:r>
            <a:r>
              <a:rPr lang="ja-JP" altLang="en-US" dirty="0"/>
              <a:t>インフラユーザーの</a:t>
            </a:r>
            <a:r>
              <a:rPr lang="en-US" altLang="ja-JP" dirty="0"/>
              <a:t>IAM</a:t>
            </a:r>
            <a:r>
              <a:rPr lang="ja-JP" altLang="en-US" dirty="0"/>
              <a:t>ユーザー作成実行と</a:t>
            </a:r>
            <a:r>
              <a:rPr lang="ja-JP" altLang="en-US" dirty="0" smtClean="0"/>
              <a:t>登録（</a:t>
            </a:r>
            <a:r>
              <a:rPr lang="en-US" altLang="ja-JP" dirty="0" smtClean="0"/>
              <a:t>1/4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39350" y="836712"/>
            <a:ext cx="11713301" cy="3240378"/>
          </a:xfrm>
        </p:spPr>
        <p:txBody>
          <a:bodyPr/>
          <a:lstStyle/>
          <a:p>
            <a:pPr marL="0" indent="0">
              <a:buNone/>
            </a:pPr>
            <a:r>
              <a:rPr lang="ja-JP" altLang="en-US" sz="1600" b="1" dirty="0" smtClean="0">
                <a:solidFill>
                  <a:srgbClr val="FF0000"/>
                </a:solidFill>
              </a:rPr>
              <a:t>・</a:t>
            </a:r>
            <a:r>
              <a:rPr kumimoji="1" lang="en-US" altLang="ja-JP" sz="1600" b="1" dirty="0" smtClean="0">
                <a:solidFill>
                  <a:srgbClr val="FF0000"/>
                </a:solidFill>
              </a:rPr>
              <a:t> </a:t>
            </a:r>
            <a:r>
              <a:rPr kumimoji="1" lang="ja-JP" altLang="en-US" sz="1600" b="1" dirty="0" smtClean="0">
                <a:solidFill>
                  <a:srgbClr val="FF0000"/>
                </a:solidFill>
              </a:rPr>
              <a:t>以降の</a:t>
            </a:r>
            <a:r>
              <a:rPr kumimoji="1" lang="en-US" altLang="ja-JP" sz="1600" b="1" dirty="0" smtClean="0">
                <a:solidFill>
                  <a:srgbClr val="FF0000"/>
                </a:solidFill>
              </a:rPr>
              <a:t>ITA</a:t>
            </a:r>
            <a:r>
              <a:rPr kumimoji="1" lang="ja-JP" altLang="en-US" sz="1600" b="1" dirty="0" smtClean="0">
                <a:solidFill>
                  <a:srgbClr val="FF0000"/>
                </a:solidFill>
              </a:rPr>
              <a:t>の作業は「</a:t>
            </a:r>
            <a:r>
              <a:rPr kumimoji="1" lang="en-US" altLang="ja-JP" sz="1600" b="1" dirty="0" err="1" smtClean="0">
                <a:solidFill>
                  <a:srgbClr val="FF0000"/>
                </a:solidFill>
              </a:rPr>
              <a:t>aws</a:t>
            </a:r>
            <a:r>
              <a:rPr kumimoji="1" lang="en-US" altLang="ja-JP" sz="1600" b="1" dirty="0" smtClean="0">
                <a:solidFill>
                  <a:srgbClr val="FF0000"/>
                </a:solidFill>
              </a:rPr>
              <a:t>-admin</a:t>
            </a:r>
            <a:r>
              <a:rPr kumimoji="1" lang="ja-JP" altLang="en-US" sz="1600" b="1" dirty="0" smtClean="0">
                <a:solidFill>
                  <a:srgbClr val="FF0000"/>
                </a:solidFill>
              </a:rPr>
              <a:t>（</a:t>
            </a:r>
            <a:r>
              <a:rPr kumimoji="1" lang="en-US" altLang="ja-JP" sz="1600" b="1" dirty="0" smtClean="0">
                <a:solidFill>
                  <a:srgbClr val="FF0000"/>
                </a:solidFill>
              </a:rPr>
              <a:t>AWS</a:t>
            </a:r>
            <a:r>
              <a:rPr kumimoji="1" lang="ja-JP" altLang="en-US" sz="1600" b="1" dirty="0" smtClean="0">
                <a:solidFill>
                  <a:srgbClr val="FF0000"/>
                </a:solidFill>
              </a:rPr>
              <a:t>管理者）」で実施してください。</a:t>
            </a:r>
            <a:endParaRPr kumimoji="1" lang="en-US" altLang="ja-JP" sz="16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ja-JP" altLang="en-US" sz="1600" b="1" dirty="0">
                <a:solidFill>
                  <a:srgbClr val="FF0000"/>
                </a:solidFill>
              </a:rPr>
              <a:t>・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「</a:t>
            </a:r>
            <a:r>
              <a:rPr lang="ja-JP" altLang="en-US" sz="1600" b="1" dirty="0">
                <a:solidFill>
                  <a:srgbClr val="FF0000"/>
                </a:solidFill>
              </a:rPr>
              <a:t>インフラ管理者＆インフラユーザーパラメータ」の「ユーザー名」「初回パスワード」「グループ名」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を</a:t>
            </a:r>
            <a:endParaRPr lang="en-US" altLang="ja-JP" sz="16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ja-JP" altLang="en-US" sz="1600" b="1" dirty="0">
                <a:solidFill>
                  <a:srgbClr val="FF0000"/>
                </a:solidFill>
              </a:rPr>
              <a:t>　</a:t>
            </a:r>
            <a:r>
              <a:rPr lang="en-US" altLang="ja-JP" sz="1600" b="1" dirty="0" smtClean="0">
                <a:solidFill>
                  <a:srgbClr val="FF0000"/>
                </a:solidFill>
              </a:rPr>
              <a:t>CS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テンプレートの</a:t>
            </a:r>
            <a:r>
              <a:rPr lang="ja-JP" altLang="en-US" sz="1600" b="1" dirty="0">
                <a:solidFill>
                  <a:srgbClr val="FF0000"/>
                </a:solidFill>
              </a:rPr>
              <a:t>デフォルト値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から変更</a:t>
            </a:r>
            <a:r>
              <a:rPr lang="ja-JP" altLang="en-US" sz="1600" b="1" dirty="0">
                <a:solidFill>
                  <a:srgbClr val="FF0000"/>
                </a:solidFill>
              </a:rPr>
              <a:t>する場合、本手順を実行してください。</a:t>
            </a:r>
            <a:endParaRPr lang="en-US" altLang="ja-JP" sz="16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kumimoji="1" lang="en-US" altLang="ja-JP" sz="1600" b="1" dirty="0" smtClean="0">
              <a:solidFill>
                <a:srgbClr val="FF0000"/>
              </a:solidFill>
            </a:endParaRPr>
          </a:p>
          <a:p>
            <a:r>
              <a:rPr kumimoji="1" lang="ja-JP" altLang="en-US" dirty="0" smtClean="0"/>
              <a:t>インフラ管理者</a:t>
            </a:r>
            <a:r>
              <a:rPr kumimoji="1" lang="en-US" altLang="ja-JP" dirty="0" smtClean="0"/>
              <a:t>&amp;</a:t>
            </a:r>
            <a:r>
              <a:rPr kumimoji="1" lang="ja-JP" altLang="en-US" dirty="0" smtClean="0"/>
              <a:t>インフラユーザーパラメータ登録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「パラメータ管理」＞「インフラ管理者＆インフラユーザーパラメータ」＞「フィルタ」＞「更新」</a:t>
            </a:r>
            <a:endParaRPr lang="en-US" altLang="ja-JP" dirty="0" smtClean="0"/>
          </a:p>
          <a:p>
            <a:pPr marL="180000" lvl="1" indent="0">
              <a:buNone/>
            </a:pPr>
            <a:r>
              <a:rPr kumimoji="1" lang="ja-JP" altLang="en-US" dirty="0"/>
              <a:t>　</a:t>
            </a:r>
            <a:r>
              <a:rPr kumimoji="1" lang="ja-JP" altLang="en-US" dirty="0" smtClean="0"/>
              <a:t>「ホスト名」「オペレーション」「ユーザ名／インフラ管理者」「初回パスワード／インフラ管理者」</a:t>
            </a:r>
            <a:endParaRPr kumimoji="1"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kumimoji="1" lang="ja-JP" altLang="en-US" dirty="0" smtClean="0"/>
              <a:t>「グループ名／インフラ管理者」「ユーザ名／インフラユーザー」「初回パスワード／インフラユーザー」</a:t>
            </a:r>
            <a:endParaRPr kumimoji="1"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kumimoji="1" lang="ja-JP" altLang="en-US" dirty="0" smtClean="0"/>
              <a:t>「グループ名／インフラユーザー」を入力して「更新」を押下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 bwMode="auto">
          <a:xfrm>
            <a:off x="1956141" y="5025833"/>
            <a:ext cx="1076324" cy="23812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9" name="正方形/長方形 8"/>
          <p:cNvSpPr/>
          <p:nvPr/>
        </p:nvSpPr>
        <p:spPr bwMode="auto">
          <a:xfrm>
            <a:off x="814819" y="4075227"/>
            <a:ext cx="5393860" cy="845266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8" name="円形吹き出し 7"/>
          <p:cNvSpPr/>
          <p:nvPr/>
        </p:nvSpPr>
        <p:spPr bwMode="auto">
          <a:xfrm>
            <a:off x="3113198" y="4816312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②</a:t>
            </a:r>
          </a:p>
        </p:txBody>
      </p:sp>
      <p:sp>
        <p:nvSpPr>
          <p:cNvPr id="6" name="円形吹き出し 5"/>
          <p:cNvSpPr/>
          <p:nvPr/>
        </p:nvSpPr>
        <p:spPr bwMode="auto">
          <a:xfrm>
            <a:off x="6215425" y="3923905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①</a:t>
            </a:r>
          </a:p>
        </p:txBody>
      </p:sp>
      <p:sp>
        <p:nvSpPr>
          <p:cNvPr id="11" name="角丸四角形 10"/>
          <p:cNvSpPr/>
          <p:nvPr/>
        </p:nvSpPr>
        <p:spPr bwMode="auto">
          <a:xfrm>
            <a:off x="6905109" y="4920493"/>
            <a:ext cx="5040700" cy="1508768"/>
          </a:xfrm>
          <a:prstGeom prst="roundRect">
            <a:avLst>
              <a:gd name="adj" fmla="val 6291"/>
            </a:avLst>
          </a:prstGeom>
          <a:solidFill>
            <a:schemeClr val="bg1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dirty="0">
                <a:latin typeface="+mn-ea"/>
              </a:rPr>
              <a:t>ホスト名　　　　</a:t>
            </a:r>
            <a:r>
              <a:rPr lang="ja-JP" altLang="en-US" sz="1200" dirty="0" smtClean="0">
                <a:latin typeface="+mn-ea"/>
              </a:rPr>
              <a:t>　　  ：</a:t>
            </a:r>
            <a:r>
              <a:rPr lang="ja-JP" altLang="en-US" sz="1200" dirty="0">
                <a:latin typeface="+mn-ea"/>
              </a:rPr>
              <a:t>本</a:t>
            </a:r>
            <a:r>
              <a:rPr lang="en-US" altLang="ja-JP" sz="1200" dirty="0">
                <a:latin typeface="+mn-ea"/>
              </a:rPr>
              <a:t>ITA</a:t>
            </a:r>
            <a:r>
              <a:rPr lang="ja-JP" altLang="en-US" sz="1200" dirty="0">
                <a:latin typeface="+mn-ea"/>
              </a:rPr>
              <a:t>導入サーバのホスト名を選択</a:t>
            </a:r>
            <a:endParaRPr lang="en-US" altLang="ja-JP" sz="1200" dirty="0">
              <a:latin typeface="+mn-ea"/>
            </a:endParaRPr>
          </a:p>
          <a:p>
            <a:r>
              <a:rPr lang="ja-JP" altLang="en-US" sz="1200" dirty="0">
                <a:latin typeface="+mn-ea"/>
              </a:rPr>
              <a:t>　　　　　　　　　</a:t>
            </a:r>
            <a:r>
              <a:rPr lang="ja-JP" altLang="en-US" sz="1200" dirty="0" smtClean="0">
                <a:latin typeface="+mn-ea"/>
              </a:rPr>
              <a:t>　　（</a:t>
            </a:r>
            <a:r>
              <a:rPr lang="ja-JP" altLang="en-US" sz="1200" dirty="0">
                <a:latin typeface="+mn-ea"/>
              </a:rPr>
              <a:t>デフォルトは</a:t>
            </a:r>
            <a:r>
              <a:rPr lang="en-US" altLang="ja-JP" sz="1200" dirty="0">
                <a:latin typeface="+mn-ea"/>
              </a:rPr>
              <a:t>” </a:t>
            </a:r>
            <a:r>
              <a:rPr lang="en-US" altLang="ja-JP" sz="1200" dirty="0" err="1">
                <a:latin typeface="+mn-ea"/>
              </a:rPr>
              <a:t>exastro</a:t>
            </a:r>
            <a:r>
              <a:rPr lang="en-US" altLang="ja-JP" sz="1200" dirty="0">
                <a:latin typeface="+mn-ea"/>
              </a:rPr>
              <a:t>-it-automation”</a:t>
            </a:r>
            <a:r>
              <a:rPr lang="ja-JP" altLang="en-US" sz="1200" dirty="0">
                <a:latin typeface="+mn-ea"/>
              </a:rPr>
              <a:t>）</a:t>
            </a:r>
            <a:endParaRPr lang="en-US" altLang="ja-JP" sz="1200" dirty="0">
              <a:latin typeface="+mn-ea"/>
            </a:endParaRPr>
          </a:p>
          <a:p>
            <a:r>
              <a:rPr lang="ja-JP" altLang="en-US" sz="1200" dirty="0">
                <a:latin typeface="+mn-ea"/>
              </a:rPr>
              <a:t>オペレーション　</a:t>
            </a:r>
            <a:r>
              <a:rPr lang="ja-JP" altLang="en-US" sz="1200" dirty="0" smtClean="0">
                <a:latin typeface="+mn-ea"/>
              </a:rPr>
              <a:t>　　  ：</a:t>
            </a:r>
            <a:r>
              <a:rPr lang="ja-JP" altLang="en-US" sz="1200" dirty="0">
                <a:latin typeface="+mn-ea"/>
              </a:rPr>
              <a:t>任意のオペレーションを</a:t>
            </a:r>
            <a:r>
              <a:rPr lang="ja-JP" altLang="en-US" sz="1200" dirty="0" smtClean="0">
                <a:latin typeface="+mn-ea"/>
              </a:rPr>
              <a:t>選択）</a:t>
            </a:r>
            <a:endParaRPr lang="en-US" altLang="ja-JP" sz="1200" dirty="0" smtClean="0">
              <a:latin typeface="+mn-ea"/>
            </a:endParaRPr>
          </a:p>
          <a:p>
            <a:r>
              <a:rPr lang="ja-JP" altLang="en-US" sz="1200" dirty="0" smtClean="0">
                <a:latin typeface="+mn-ea"/>
              </a:rPr>
              <a:t>ユーザー名／</a:t>
            </a:r>
            <a:r>
              <a:rPr lang="en-US" altLang="ja-JP" sz="1200" dirty="0" smtClean="0">
                <a:latin typeface="+mn-ea"/>
              </a:rPr>
              <a:t>**</a:t>
            </a:r>
            <a:r>
              <a:rPr lang="ja-JP" altLang="en-US" sz="1200" dirty="0" smtClean="0">
                <a:latin typeface="+mn-ea"/>
              </a:rPr>
              <a:t> 　　　：任意のユーザ名を入力</a:t>
            </a:r>
            <a:endParaRPr lang="en-US" altLang="ja-JP" sz="1200" dirty="0" smtClean="0">
              <a:latin typeface="+mn-ea"/>
            </a:endParaRPr>
          </a:p>
          <a:p>
            <a:r>
              <a:rPr lang="ja-JP" altLang="en-US" sz="1200" dirty="0" smtClean="0">
                <a:latin typeface="+mn-ea"/>
              </a:rPr>
              <a:t>初回パスワード</a:t>
            </a:r>
            <a:r>
              <a:rPr lang="ja-JP" altLang="en-US" sz="1200" dirty="0">
                <a:latin typeface="+mn-ea"/>
              </a:rPr>
              <a:t>／</a:t>
            </a:r>
            <a:r>
              <a:rPr lang="en-US" altLang="ja-JP" sz="1200" dirty="0">
                <a:latin typeface="+mn-ea"/>
              </a:rPr>
              <a:t>** </a:t>
            </a:r>
            <a:r>
              <a:rPr lang="ja-JP" altLang="en-US" sz="1200" dirty="0" smtClean="0">
                <a:latin typeface="+mn-ea"/>
              </a:rPr>
              <a:t>　：</a:t>
            </a:r>
            <a:r>
              <a:rPr lang="ja-JP" altLang="en-US" sz="1200" dirty="0">
                <a:latin typeface="+mn-ea"/>
              </a:rPr>
              <a:t>任意</a:t>
            </a:r>
            <a:r>
              <a:rPr lang="ja-JP" altLang="en-US" sz="1200" dirty="0" smtClean="0">
                <a:latin typeface="+mn-ea"/>
              </a:rPr>
              <a:t>のパスワードを入力</a:t>
            </a:r>
            <a:endParaRPr lang="en-US" altLang="ja-JP" sz="1200" dirty="0">
              <a:latin typeface="+mn-ea"/>
            </a:endParaRPr>
          </a:p>
          <a:p>
            <a:r>
              <a:rPr lang="ja-JP" altLang="en-US" sz="1200" dirty="0" smtClean="0">
                <a:latin typeface="+mn-ea"/>
              </a:rPr>
              <a:t>グループ名</a:t>
            </a:r>
            <a:r>
              <a:rPr lang="ja-JP" altLang="en-US" sz="1200" dirty="0">
                <a:latin typeface="+mn-ea"/>
              </a:rPr>
              <a:t>／</a:t>
            </a:r>
            <a:r>
              <a:rPr lang="en-US" altLang="ja-JP" sz="1200" dirty="0">
                <a:latin typeface="+mn-ea"/>
              </a:rPr>
              <a:t>** </a:t>
            </a:r>
            <a:r>
              <a:rPr lang="ja-JP" altLang="en-US" sz="1200" dirty="0" smtClean="0">
                <a:latin typeface="+mn-ea"/>
              </a:rPr>
              <a:t>　　　：</a:t>
            </a:r>
            <a:r>
              <a:rPr lang="ja-JP" altLang="en-US" sz="1200" dirty="0">
                <a:latin typeface="+mn-ea"/>
              </a:rPr>
              <a:t>任意</a:t>
            </a:r>
            <a:r>
              <a:rPr lang="ja-JP" altLang="en-US" sz="1200" dirty="0" smtClean="0">
                <a:latin typeface="+mn-ea"/>
              </a:rPr>
              <a:t>のグループ名を入力</a:t>
            </a:r>
            <a:endParaRPr lang="en-US" altLang="ja-JP" sz="1200" dirty="0">
              <a:latin typeface="+mn-ea"/>
            </a:endParaRPr>
          </a:p>
        </p:txBody>
      </p:sp>
      <p:grpSp>
        <p:nvGrpSpPr>
          <p:cNvPr id="12" name="グループ化 11"/>
          <p:cNvGrpSpPr/>
          <p:nvPr/>
        </p:nvGrpSpPr>
        <p:grpSpPr>
          <a:xfrm>
            <a:off x="6581064" y="4482373"/>
            <a:ext cx="648091" cy="576000"/>
            <a:chOff x="162795" y="3812178"/>
            <a:chExt cx="565503" cy="549789"/>
          </a:xfrm>
        </p:grpSpPr>
        <p:sp>
          <p:nvSpPr>
            <p:cNvPr id="13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4" name="テキスト ボックス 13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129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6339" y="2269853"/>
            <a:ext cx="6120000" cy="3206763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312" y="2269853"/>
            <a:ext cx="3718560" cy="2709882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312" y="5211880"/>
            <a:ext cx="4066867" cy="116959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3.8</a:t>
            </a:r>
            <a:r>
              <a:rPr lang="ja-JP" altLang="en-US" dirty="0"/>
              <a:t>　</a:t>
            </a:r>
            <a:r>
              <a:rPr lang="ja-JP" altLang="en-US" i="1" dirty="0"/>
              <a:t>インフラ</a:t>
            </a:r>
            <a:r>
              <a:rPr lang="ja-JP" altLang="en-US" dirty="0"/>
              <a:t>管理者</a:t>
            </a:r>
            <a:r>
              <a:rPr lang="en-US" altLang="ja-JP" dirty="0"/>
              <a:t>&amp;</a:t>
            </a:r>
            <a:r>
              <a:rPr lang="ja-JP" altLang="en-US" dirty="0"/>
              <a:t>インフラユーザーの</a:t>
            </a:r>
            <a:r>
              <a:rPr lang="en-US" altLang="ja-JP" dirty="0"/>
              <a:t>IAM</a:t>
            </a:r>
            <a:r>
              <a:rPr lang="ja-JP" altLang="en-US" dirty="0"/>
              <a:t>ユーザー作成実行と登録</a:t>
            </a:r>
            <a:r>
              <a:rPr lang="ja-JP" altLang="en-US" dirty="0" smtClean="0"/>
              <a:t>（</a:t>
            </a:r>
            <a:r>
              <a:rPr lang="en-US" altLang="ja-JP" dirty="0" smtClean="0"/>
              <a:t>2/4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39350" y="836712"/>
            <a:ext cx="11713301" cy="2160228"/>
          </a:xfrm>
        </p:spPr>
        <p:txBody>
          <a:bodyPr/>
          <a:lstStyle/>
          <a:p>
            <a:r>
              <a:rPr lang="ja-JP" altLang="en-US" dirty="0" smtClean="0"/>
              <a:t>インフラ</a:t>
            </a:r>
            <a:r>
              <a:rPr lang="ja-JP" altLang="en-US" dirty="0"/>
              <a:t>管理者</a:t>
            </a:r>
            <a:r>
              <a:rPr lang="en-US" altLang="ja-JP" dirty="0"/>
              <a:t>&amp;</a:t>
            </a:r>
            <a:r>
              <a:rPr lang="ja-JP" altLang="en-US" dirty="0" smtClean="0"/>
              <a:t>インフラユーザー作成の実行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</a:t>
            </a:r>
            <a:r>
              <a:rPr lang="en-US" altLang="ja-JP" dirty="0" smtClean="0"/>
              <a:t>Conductor</a:t>
            </a:r>
            <a:r>
              <a:rPr lang="ja-JP" altLang="en-US" dirty="0" smtClean="0"/>
              <a:t>」＞「</a:t>
            </a:r>
            <a:r>
              <a:rPr lang="en-US" altLang="ja-JP" dirty="0" smtClean="0"/>
              <a:t>Conductor</a:t>
            </a:r>
            <a:r>
              <a:rPr lang="ja-JP" altLang="en-US" dirty="0" smtClean="0"/>
              <a:t>作業</a:t>
            </a:r>
            <a:r>
              <a:rPr lang="ja-JP" altLang="en-US" dirty="0"/>
              <a:t>実行」</a:t>
            </a:r>
            <a:endParaRPr lang="en-US" altLang="ja-JP" dirty="0"/>
          </a:p>
          <a:p>
            <a:pPr marL="180000" lvl="1" indent="0">
              <a:buNone/>
            </a:pPr>
            <a:r>
              <a:rPr lang="ja-JP" altLang="en-US" dirty="0" smtClean="0"/>
              <a:t>　「</a:t>
            </a:r>
            <a:r>
              <a:rPr lang="en-US" altLang="ja-JP" dirty="0" smtClean="0"/>
              <a:t>Conductor</a:t>
            </a:r>
            <a:r>
              <a:rPr lang="en-US" altLang="ja-JP" dirty="0"/>
              <a:t>[</a:t>
            </a:r>
            <a:r>
              <a:rPr lang="ja-JP" altLang="en-US" dirty="0"/>
              <a:t>一覧</a:t>
            </a:r>
            <a:r>
              <a:rPr lang="en-US" altLang="ja-JP" dirty="0"/>
              <a:t>]</a:t>
            </a:r>
            <a:r>
              <a:rPr lang="ja-JP" altLang="en-US" dirty="0"/>
              <a:t>」の</a:t>
            </a:r>
            <a:r>
              <a:rPr lang="ja-JP" altLang="en-US" dirty="0" smtClean="0"/>
              <a:t>「インフラ管理者</a:t>
            </a:r>
            <a:r>
              <a:rPr lang="en-US" altLang="ja-JP" dirty="0" smtClean="0"/>
              <a:t>&amp;</a:t>
            </a:r>
            <a:r>
              <a:rPr lang="ja-JP" altLang="en-US" dirty="0" smtClean="0"/>
              <a:t>インフラユーザー（</a:t>
            </a:r>
            <a:r>
              <a:rPr lang="ja-JP" altLang="en-US" dirty="0"/>
              <a:t>構築／更新）」を選択し</a:t>
            </a:r>
            <a:r>
              <a:rPr lang="ja-JP" altLang="en-US" dirty="0" smtClean="0"/>
              <a:t>、「</a:t>
            </a:r>
            <a:r>
              <a:rPr lang="ja-JP" altLang="en-US" dirty="0"/>
              <a:t>オペレーション</a:t>
            </a:r>
            <a:r>
              <a:rPr lang="en-US" altLang="ja-JP" dirty="0"/>
              <a:t>[</a:t>
            </a:r>
            <a:r>
              <a:rPr lang="ja-JP" altLang="en-US" dirty="0"/>
              <a:t>一覧</a:t>
            </a:r>
            <a:r>
              <a:rPr lang="en-US" altLang="ja-JP" dirty="0"/>
              <a:t>]</a:t>
            </a:r>
            <a:r>
              <a:rPr lang="ja-JP" altLang="en-US" dirty="0"/>
              <a:t>」から</a:t>
            </a:r>
            <a:endParaRPr lang="en-US" altLang="ja-JP" dirty="0"/>
          </a:p>
          <a:p>
            <a:pPr marL="180000" lvl="1" indent="0">
              <a:buNone/>
            </a:pPr>
            <a:r>
              <a:rPr lang="ja-JP" altLang="en-US" dirty="0" smtClean="0"/>
              <a:t>　「</a:t>
            </a:r>
            <a:r>
              <a:rPr lang="ja-JP" altLang="en-US" dirty="0"/>
              <a:t>インフラ管理者＆インフラユーザーパラメータ</a:t>
            </a:r>
            <a:r>
              <a:rPr lang="ja-JP" altLang="en-US" dirty="0" smtClean="0"/>
              <a:t>」</a:t>
            </a:r>
            <a:r>
              <a:rPr lang="ja-JP" altLang="en-US" dirty="0"/>
              <a:t>へ登録したオペレーションを選択して画面最下部の「実行」を</a:t>
            </a:r>
            <a:r>
              <a:rPr lang="ja-JP" altLang="en-US" dirty="0" smtClean="0"/>
              <a:t>押下</a:t>
            </a:r>
            <a:endParaRPr lang="en-US" altLang="ja-JP" dirty="0"/>
          </a:p>
        </p:txBody>
      </p:sp>
      <p:sp>
        <p:nvSpPr>
          <p:cNvPr id="7" name="正方形/長方形 6"/>
          <p:cNvSpPr/>
          <p:nvPr/>
        </p:nvSpPr>
        <p:spPr bwMode="auto">
          <a:xfrm>
            <a:off x="924978" y="4264528"/>
            <a:ext cx="3514791" cy="42012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8" name="正方形/長方形 7"/>
          <p:cNvSpPr/>
          <p:nvPr/>
        </p:nvSpPr>
        <p:spPr bwMode="auto">
          <a:xfrm>
            <a:off x="1006504" y="5652270"/>
            <a:ext cx="3993255" cy="333861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9" name="正方形/長方形 8"/>
          <p:cNvSpPr/>
          <p:nvPr/>
        </p:nvSpPr>
        <p:spPr bwMode="auto">
          <a:xfrm>
            <a:off x="5520432" y="5261608"/>
            <a:ext cx="535897" cy="220551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10" name="円形吹き出し 9"/>
          <p:cNvSpPr/>
          <p:nvPr/>
        </p:nvSpPr>
        <p:spPr bwMode="auto">
          <a:xfrm>
            <a:off x="4439769" y="4003336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①</a:t>
            </a:r>
          </a:p>
        </p:txBody>
      </p:sp>
      <p:sp>
        <p:nvSpPr>
          <p:cNvPr id="11" name="円形吹き出し 10"/>
          <p:cNvSpPr/>
          <p:nvPr/>
        </p:nvSpPr>
        <p:spPr bwMode="auto">
          <a:xfrm>
            <a:off x="4999759" y="5364677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②</a:t>
            </a:r>
          </a:p>
        </p:txBody>
      </p:sp>
      <p:sp>
        <p:nvSpPr>
          <p:cNvPr id="12" name="円形吹き出し 11"/>
          <p:cNvSpPr/>
          <p:nvPr/>
        </p:nvSpPr>
        <p:spPr bwMode="auto">
          <a:xfrm>
            <a:off x="6216739" y="5013220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③</a:t>
            </a:r>
          </a:p>
        </p:txBody>
      </p:sp>
    </p:spTree>
    <p:extLst>
      <p:ext uri="{BB962C8B-B14F-4D97-AF65-F5344CB8AC3E}">
        <p14:creationId xmlns:p14="http://schemas.microsoft.com/office/powerpoint/2010/main" val="129836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3.8</a:t>
            </a:r>
            <a:r>
              <a:rPr lang="ja-JP" altLang="en-US" dirty="0"/>
              <a:t>　</a:t>
            </a:r>
            <a:r>
              <a:rPr lang="ja-JP" altLang="en-US" i="1" dirty="0"/>
              <a:t>インフラ</a:t>
            </a:r>
            <a:r>
              <a:rPr lang="ja-JP" altLang="en-US" dirty="0"/>
              <a:t>管理者</a:t>
            </a:r>
            <a:r>
              <a:rPr lang="en-US" altLang="ja-JP" dirty="0"/>
              <a:t>&amp;</a:t>
            </a:r>
            <a:r>
              <a:rPr lang="ja-JP" altLang="en-US" dirty="0"/>
              <a:t>インフラユーザーの</a:t>
            </a:r>
            <a:r>
              <a:rPr lang="en-US" altLang="ja-JP" dirty="0"/>
              <a:t>IAM</a:t>
            </a:r>
            <a:r>
              <a:rPr lang="ja-JP" altLang="en-US" dirty="0"/>
              <a:t>ユーザー作成実行と登録</a:t>
            </a:r>
            <a:r>
              <a:rPr lang="ja-JP" altLang="en-US" dirty="0" smtClean="0"/>
              <a:t>（</a:t>
            </a:r>
            <a:r>
              <a:rPr lang="en-US" altLang="ja-JP" dirty="0" smtClean="0"/>
              <a:t>3/4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39350" y="836712"/>
            <a:ext cx="11713301" cy="4104498"/>
          </a:xfrm>
        </p:spPr>
        <p:txBody>
          <a:bodyPr/>
          <a:lstStyle/>
          <a:p>
            <a:r>
              <a:rPr kumimoji="1" lang="en-US" altLang="ja-JP" dirty="0" smtClean="0"/>
              <a:t>AWS</a:t>
            </a:r>
            <a:r>
              <a:rPr kumimoji="1" lang="ja-JP" altLang="en-US" dirty="0" smtClean="0"/>
              <a:t>アクセスキー管理</a:t>
            </a:r>
            <a:r>
              <a:rPr kumimoji="1" lang="en-US" altLang="ja-JP" dirty="0" smtClean="0"/>
              <a:t>_</a:t>
            </a:r>
            <a:r>
              <a:rPr kumimoji="1" lang="ja-JP" altLang="en-US" dirty="0" smtClean="0"/>
              <a:t>インフラ管理者とインフラユーザーの登録</a:t>
            </a:r>
            <a:endParaRPr kumimoji="1" lang="en-US" altLang="ja-JP" dirty="0" smtClean="0"/>
          </a:p>
          <a:p>
            <a:pPr marL="180000" lvl="1" indent="0">
              <a:buNone/>
            </a:pPr>
            <a:r>
              <a:rPr lang="ja-JP" altLang="en-US" dirty="0" smtClean="0"/>
              <a:t>１</a:t>
            </a:r>
            <a:r>
              <a:rPr lang="en-US" altLang="ja-JP" dirty="0" smtClean="0"/>
              <a:t>.</a:t>
            </a:r>
            <a:r>
              <a:rPr lang="ja-JP" altLang="en-US" dirty="0" smtClean="0"/>
              <a:t>「</a:t>
            </a:r>
            <a:r>
              <a:rPr lang="ja-JP" altLang="en-US" dirty="0"/>
              <a:t>インフラ管理者＆インフラユーザーパラメータ</a:t>
            </a:r>
            <a:r>
              <a:rPr lang="ja-JP" altLang="en-US" dirty="0" smtClean="0"/>
              <a:t>」</a:t>
            </a:r>
            <a:r>
              <a:rPr lang="ja-JP" altLang="en-US" dirty="0"/>
              <a:t>へ登録した情報で</a:t>
            </a:r>
            <a:r>
              <a:rPr lang="en-US" altLang="ja-JP" dirty="0"/>
              <a:t>AWS</a:t>
            </a:r>
            <a:r>
              <a:rPr lang="ja-JP" altLang="en-US" dirty="0"/>
              <a:t>へログインし</a:t>
            </a:r>
            <a:r>
              <a:rPr lang="ja-JP" altLang="en-US" dirty="0" smtClean="0"/>
              <a:t>、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  それぞれの「</a:t>
            </a:r>
            <a:r>
              <a:rPr lang="ja-JP" altLang="en-US" dirty="0"/>
              <a:t>アクセスキー」「シークレットキー」</a:t>
            </a:r>
            <a:r>
              <a:rPr lang="ja-JP" altLang="en-US" dirty="0" smtClean="0"/>
              <a:t>を作成して取得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  </a:t>
            </a:r>
            <a:r>
              <a:rPr lang="en-US" altLang="ja-JP" dirty="0" smtClean="0"/>
              <a:t>※</a:t>
            </a:r>
            <a:r>
              <a:rPr lang="ja-JP" altLang="en-US" dirty="0"/>
              <a:t>手順について</a:t>
            </a:r>
            <a:r>
              <a:rPr lang="ja-JP" altLang="en-US" dirty="0" smtClean="0"/>
              <a:t>は</a:t>
            </a:r>
            <a:r>
              <a:rPr lang="ja-JP" altLang="en-US" dirty="0">
                <a:latin typeface="+mn-ea"/>
              </a:rPr>
              <a:t>「導入準備－</a:t>
            </a:r>
            <a:r>
              <a:rPr lang="en-US" altLang="ja-JP" dirty="0">
                <a:latin typeface="+mn-ea"/>
              </a:rPr>
              <a:t>AWS</a:t>
            </a:r>
            <a:r>
              <a:rPr lang="ja-JP" altLang="en-US" dirty="0">
                <a:latin typeface="+mn-ea"/>
              </a:rPr>
              <a:t>環境準備－</a:t>
            </a:r>
            <a:r>
              <a:rPr lang="ja-JP" altLang="en-US" dirty="0" smtClean="0">
                <a:latin typeface="+mn-ea"/>
              </a:rPr>
              <a:t>①システム管理者</a:t>
            </a:r>
            <a:r>
              <a:rPr lang="ja-JP" altLang="en-US" dirty="0">
                <a:latin typeface="+mn-ea"/>
              </a:rPr>
              <a:t>の</a:t>
            </a:r>
            <a:r>
              <a:rPr lang="en-US" altLang="ja-JP" dirty="0" smtClean="0">
                <a:latin typeface="+mn-ea"/>
              </a:rPr>
              <a:t>IAM</a:t>
            </a:r>
            <a:r>
              <a:rPr lang="ja-JP" altLang="en-US" dirty="0">
                <a:latin typeface="+mn-ea"/>
              </a:rPr>
              <a:t>ユーザー準備」</a:t>
            </a:r>
            <a:r>
              <a:rPr lang="ja-JP" altLang="en-US" dirty="0" smtClean="0"/>
              <a:t>を</a:t>
            </a:r>
            <a:r>
              <a:rPr lang="ja-JP" altLang="en-US" dirty="0"/>
              <a:t>参照してください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/>
          </a:p>
          <a:p>
            <a:pPr marL="180000" lvl="1" indent="0">
              <a:buNone/>
            </a:pPr>
            <a:r>
              <a:rPr lang="ja-JP" altLang="en-US" dirty="0" smtClean="0"/>
              <a:t>２</a:t>
            </a:r>
            <a:r>
              <a:rPr lang="en-US" altLang="ja-JP" dirty="0" smtClean="0"/>
              <a:t>.</a:t>
            </a:r>
            <a:r>
              <a:rPr lang="ja-JP" altLang="en-US" dirty="0" smtClean="0"/>
              <a:t>「</a:t>
            </a:r>
            <a:r>
              <a:rPr lang="en-US" altLang="ja-JP" dirty="0" smtClean="0"/>
              <a:t>AWS</a:t>
            </a:r>
            <a:r>
              <a:rPr lang="ja-JP" altLang="en-US" dirty="0" smtClean="0"/>
              <a:t>アクセスキー管理」＞「インフラ管理者」＞「</a:t>
            </a:r>
            <a:r>
              <a:rPr lang="ja-JP" altLang="en-US" dirty="0"/>
              <a:t>登録</a:t>
            </a:r>
            <a:r>
              <a:rPr lang="ja-JP" altLang="en-US" dirty="0" smtClean="0"/>
              <a:t>」＞「登録開始」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 「</a:t>
            </a:r>
            <a:r>
              <a:rPr lang="ja-JP" altLang="en-US" dirty="0"/>
              <a:t>ホスト名」「オペレーション」「アカウント</a:t>
            </a:r>
            <a:r>
              <a:rPr lang="en-US" altLang="ja-JP" dirty="0"/>
              <a:t>ID</a:t>
            </a:r>
            <a:r>
              <a:rPr lang="ja-JP" altLang="en-US" dirty="0"/>
              <a:t>」「アクセスキー」「シークレットキー」を入力して</a:t>
            </a:r>
            <a:r>
              <a:rPr lang="ja-JP" altLang="en-US" dirty="0" smtClean="0"/>
              <a:t>「</a:t>
            </a:r>
            <a:r>
              <a:rPr lang="ja-JP" altLang="en-US" dirty="0"/>
              <a:t>登録</a:t>
            </a:r>
            <a:r>
              <a:rPr lang="ja-JP" altLang="en-US" dirty="0" smtClean="0"/>
              <a:t>」</a:t>
            </a:r>
            <a:r>
              <a:rPr lang="ja-JP" altLang="en-US" dirty="0"/>
              <a:t>を押下</a:t>
            </a:r>
            <a:endParaRPr lang="en-US" altLang="ja-JP" dirty="0"/>
          </a:p>
          <a:p>
            <a:pPr marL="180000" lvl="1" indent="0">
              <a:buNone/>
            </a:pPr>
            <a:r>
              <a:rPr kumimoji="1" lang="ja-JP" altLang="en-US" dirty="0" smtClean="0"/>
              <a:t>　 　</a:t>
            </a:r>
            <a:r>
              <a:rPr lang="ja-JP" altLang="en-US" dirty="0" smtClean="0"/>
              <a:t>→ 前項</a:t>
            </a:r>
            <a:r>
              <a:rPr lang="en-US" altLang="ja-JP" dirty="0" smtClean="0"/>
              <a:t>1</a:t>
            </a:r>
            <a:r>
              <a:rPr lang="ja-JP" altLang="en-US" dirty="0" smtClean="0"/>
              <a:t>で作成した</a:t>
            </a:r>
            <a:r>
              <a:rPr kumimoji="1" lang="ja-JP" altLang="en-US" dirty="0" smtClean="0"/>
              <a:t>インフラ管理者の「アクセスキー」「シークレットキー」を入力</a:t>
            </a:r>
            <a:endParaRPr kumimoji="1" lang="en-US" altLang="ja-JP" dirty="0" smtClean="0"/>
          </a:p>
          <a:p>
            <a:pPr marL="180000" lvl="1" indent="0">
              <a:buNone/>
            </a:pPr>
            <a:endParaRPr lang="en-US" altLang="ja-JP" dirty="0"/>
          </a:p>
          <a:p>
            <a:pPr marL="180000" lvl="1" indent="0">
              <a:buNone/>
            </a:pPr>
            <a:r>
              <a:rPr kumimoji="1" lang="ja-JP" altLang="en-US" dirty="0" smtClean="0"/>
              <a:t>３</a:t>
            </a:r>
            <a:r>
              <a:rPr kumimoji="1" lang="en-US" altLang="ja-JP" dirty="0" smtClean="0"/>
              <a:t>.</a:t>
            </a:r>
            <a:r>
              <a:rPr kumimoji="1" lang="ja-JP" altLang="en-US" dirty="0" smtClean="0"/>
              <a:t>「</a:t>
            </a:r>
            <a:r>
              <a:rPr kumimoji="1" lang="en-US" altLang="ja-JP" dirty="0" smtClean="0"/>
              <a:t>AWS</a:t>
            </a:r>
            <a:r>
              <a:rPr kumimoji="1" lang="ja-JP" altLang="en-US" dirty="0" smtClean="0"/>
              <a:t>アクセスキー管理」＞「インフラユーザー」＞「</a:t>
            </a:r>
            <a:r>
              <a:rPr lang="ja-JP" altLang="en-US" dirty="0"/>
              <a:t>登録</a:t>
            </a:r>
            <a:r>
              <a:rPr kumimoji="1" lang="ja-JP" altLang="en-US" dirty="0" smtClean="0"/>
              <a:t>」＞「</a:t>
            </a:r>
            <a:r>
              <a:rPr lang="ja-JP" altLang="en-US" dirty="0" smtClean="0"/>
              <a:t>登録</a:t>
            </a:r>
            <a:r>
              <a:rPr lang="ja-JP" altLang="en-US" dirty="0"/>
              <a:t>開始</a:t>
            </a:r>
            <a:r>
              <a:rPr kumimoji="1" lang="ja-JP" altLang="en-US" dirty="0" smtClean="0"/>
              <a:t>」</a:t>
            </a:r>
            <a:endParaRPr kumimoji="1"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 「</a:t>
            </a:r>
            <a:r>
              <a:rPr lang="ja-JP" altLang="en-US" dirty="0"/>
              <a:t>ホスト名」「オペレーション」「アカウント</a:t>
            </a:r>
            <a:r>
              <a:rPr lang="en-US" altLang="ja-JP" dirty="0"/>
              <a:t>ID</a:t>
            </a:r>
            <a:r>
              <a:rPr lang="ja-JP" altLang="en-US" dirty="0"/>
              <a:t>」「アクセスキー」「シークレットキー」を入力して</a:t>
            </a:r>
            <a:r>
              <a:rPr lang="ja-JP" altLang="en-US" dirty="0" smtClean="0"/>
              <a:t>「</a:t>
            </a:r>
            <a:r>
              <a:rPr lang="ja-JP" altLang="en-US" dirty="0"/>
              <a:t>登録</a:t>
            </a:r>
            <a:r>
              <a:rPr lang="ja-JP" altLang="en-US" dirty="0" smtClean="0"/>
              <a:t>」</a:t>
            </a:r>
            <a:r>
              <a:rPr lang="ja-JP" altLang="en-US" dirty="0"/>
              <a:t>を押下</a:t>
            </a:r>
            <a:endParaRPr lang="en-US" altLang="ja-JP" dirty="0"/>
          </a:p>
          <a:p>
            <a:pPr marL="180000" lvl="1" indent="0">
              <a:buNone/>
            </a:pPr>
            <a:r>
              <a:rPr kumimoji="1" lang="ja-JP" altLang="en-US" dirty="0" smtClean="0"/>
              <a:t>　 </a:t>
            </a:r>
            <a:r>
              <a:rPr lang="ja-JP" altLang="en-US" dirty="0"/>
              <a:t>　</a:t>
            </a:r>
            <a:r>
              <a:rPr lang="ja-JP" altLang="en-US" dirty="0" smtClean="0"/>
              <a:t>→</a:t>
            </a:r>
            <a:r>
              <a:rPr lang="en-US" altLang="ja-JP" dirty="0"/>
              <a:t> </a:t>
            </a:r>
            <a:r>
              <a:rPr lang="ja-JP" altLang="en-US" dirty="0" smtClean="0"/>
              <a:t>前項</a:t>
            </a:r>
            <a:r>
              <a:rPr lang="en-US" altLang="ja-JP" dirty="0"/>
              <a:t>1</a:t>
            </a:r>
            <a:r>
              <a:rPr lang="ja-JP" altLang="en-US" dirty="0"/>
              <a:t>で作成した</a:t>
            </a:r>
            <a:r>
              <a:rPr kumimoji="1" lang="ja-JP" altLang="en-US" dirty="0" smtClean="0"/>
              <a:t>インフラユーザーの「アクセスキー」「シークレットキー」を入力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2952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292" y="2702656"/>
            <a:ext cx="8045725" cy="1797344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3.9</a:t>
            </a:r>
            <a:r>
              <a:rPr lang="ja-JP" altLang="en-US" dirty="0"/>
              <a:t>　</a:t>
            </a:r>
            <a:r>
              <a:rPr lang="ja-JP" altLang="en-US" dirty="0" smtClean="0"/>
              <a:t>オートスケール用パラメータの登録（</a:t>
            </a:r>
            <a:r>
              <a:rPr lang="en-US" altLang="ja-JP" dirty="0" smtClean="0"/>
              <a:t>1/3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8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39350" y="1700760"/>
            <a:ext cx="11713301" cy="1800178"/>
          </a:xfrm>
        </p:spPr>
        <p:txBody>
          <a:bodyPr/>
          <a:lstStyle/>
          <a:p>
            <a:r>
              <a:rPr lang="en-US" altLang="ja-JP" dirty="0" err="1" smtClean="0"/>
              <a:t>AutoScale</a:t>
            </a:r>
            <a:r>
              <a:rPr lang="ja-JP" altLang="en-US" dirty="0" smtClean="0"/>
              <a:t>パラメータへの登録</a:t>
            </a:r>
            <a:endParaRPr lang="en-US" altLang="ja-JP" sz="1500" dirty="0">
              <a:latin typeface="+mn-ea"/>
            </a:endParaRPr>
          </a:p>
          <a:p>
            <a:pPr lvl="1"/>
            <a:r>
              <a:rPr lang="ja-JP" altLang="en-US" dirty="0" smtClean="0"/>
              <a:t>「パラメータ管理」＞「</a:t>
            </a:r>
            <a:r>
              <a:rPr lang="en-US" altLang="ja-JP" dirty="0" err="1" smtClean="0"/>
              <a:t>AutoScale</a:t>
            </a:r>
            <a:r>
              <a:rPr lang="ja-JP" altLang="en-US" dirty="0" smtClean="0"/>
              <a:t>パラメータ」＞「フィルタ」＞「更新」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「</a:t>
            </a:r>
            <a:r>
              <a:rPr lang="en-US" altLang="ja-JP" dirty="0" smtClean="0"/>
              <a:t>AMI</a:t>
            </a:r>
            <a:r>
              <a:rPr lang="ja-JP" altLang="en-US" dirty="0" smtClean="0"/>
              <a:t>」「キーペア名／</a:t>
            </a:r>
            <a:r>
              <a:rPr lang="en-US" altLang="ja-JP" dirty="0" smtClean="0"/>
              <a:t>Web</a:t>
            </a:r>
            <a:r>
              <a:rPr lang="ja-JP" altLang="en-US" dirty="0" smtClean="0"/>
              <a:t>サーバ名」「</a:t>
            </a:r>
            <a:r>
              <a:rPr lang="en-US" altLang="ja-JP" dirty="0" smtClean="0"/>
              <a:t>SSL</a:t>
            </a:r>
            <a:r>
              <a:rPr lang="ja-JP" altLang="en-US" dirty="0" smtClean="0"/>
              <a:t>証明書」を入力して</a:t>
            </a:r>
            <a:r>
              <a:rPr lang="ja-JP" altLang="en-US" dirty="0" smtClean="0">
                <a:latin typeface="+mn-ea"/>
              </a:rPr>
              <a:t>「更新」を押下</a:t>
            </a:r>
            <a:endParaRPr lang="en-US" altLang="ja-JP" dirty="0" smtClean="0">
              <a:latin typeface="+mn-ea"/>
            </a:endParaRPr>
          </a:p>
        </p:txBody>
      </p:sp>
      <p:sp>
        <p:nvSpPr>
          <p:cNvPr id="10" name="角丸四角形 9"/>
          <p:cNvSpPr/>
          <p:nvPr/>
        </p:nvSpPr>
        <p:spPr bwMode="auto">
          <a:xfrm>
            <a:off x="1188000" y="5039026"/>
            <a:ext cx="7140310" cy="1414393"/>
          </a:xfrm>
          <a:prstGeom prst="roundRect">
            <a:avLst>
              <a:gd name="adj" fmla="val 6291"/>
            </a:avLst>
          </a:prstGeom>
          <a:solidFill>
            <a:schemeClr val="bg1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dirty="0">
                <a:latin typeface="+mn-ea"/>
              </a:rPr>
              <a:t> 以下</a:t>
            </a:r>
            <a:r>
              <a:rPr lang="ja-JP" altLang="en-US" sz="1400" dirty="0" smtClean="0">
                <a:latin typeface="+mn-ea"/>
              </a:rPr>
              <a:t>の項目に、「導入準備－</a:t>
            </a:r>
            <a:r>
              <a:rPr lang="en-US" altLang="ja-JP" sz="1400" dirty="0" smtClean="0">
                <a:latin typeface="+mn-ea"/>
              </a:rPr>
              <a:t>AWS</a:t>
            </a:r>
            <a:r>
              <a:rPr lang="ja-JP" altLang="en-US" sz="1400" dirty="0">
                <a:latin typeface="+mn-ea"/>
              </a:rPr>
              <a:t>環境</a:t>
            </a:r>
            <a:r>
              <a:rPr lang="ja-JP" altLang="en-US" sz="1400" dirty="0" smtClean="0">
                <a:latin typeface="+mn-ea"/>
              </a:rPr>
              <a:t>準備</a:t>
            </a:r>
            <a:r>
              <a:rPr lang="ja-JP" altLang="en-US" sz="1400" dirty="0"/>
              <a:t>－ </a:t>
            </a:r>
            <a:r>
              <a:rPr lang="en-US" altLang="ja-JP" sz="1400" dirty="0"/>
              <a:t>②EC2 Auto Scaling</a:t>
            </a:r>
            <a:r>
              <a:rPr lang="ja-JP" altLang="en-US" sz="1400" dirty="0"/>
              <a:t>利用の環境準備</a:t>
            </a:r>
            <a:r>
              <a:rPr lang="ja-JP" altLang="en-US" sz="1400" dirty="0" smtClean="0">
                <a:latin typeface="+mn-ea"/>
              </a:rPr>
              <a:t>」で</a:t>
            </a:r>
            <a:endParaRPr lang="en-US" altLang="ja-JP" sz="1400" dirty="0" smtClean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 </a:t>
            </a:r>
            <a:r>
              <a:rPr lang="ja-JP" altLang="en-US" sz="1400" dirty="0" smtClean="0">
                <a:latin typeface="+mn-ea"/>
              </a:rPr>
              <a:t>用意した以下の情報を入力</a:t>
            </a:r>
            <a:endParaRPr lang="en-US" altLang="ja-JP" sz="1400" dirty="0" smtClean="0">
              <a:latin typeface="+mn-ea"/>
            </a:endParaRPr>
          </a:p>
          <a:p>
            <a:r>
              <a:rPr lang="en-US" altLang="ja-JP" sz="1400" dirty="0" smtClean="0">
                <a:latin typeface="+mn-ea"/>
              </a:rPr>
              <a:t>  AMI		         </a:t>
            </a:r>
            <a:r>
              <a:rPr lang="ja-JP" altLang="en-US" sz="1400" dirty="0" smtClean="0">
                <a:latin typeface="+mn-ea"/>
              </a:rPr>
              <a:t>：</a:t>
            </a:r>
            <a:r>
              <a:rPr lang="en-US" altLang="ja-JP" sz="1400" dirty="0" smtClean="0">
                <a:latin typeface="+mn-ea"/>
              </a:rPr>
              <a:t>AMI</a:t>
            </a:r>
            <a:r>
              <a:rPr lang="ja-JP" altLang="en-US" sz="1400" dirty="0">
                <a:latin typeface="+mn-ea"/>
              </a:rPr>
              <a:t> </a:t>
            </a:r>
            <a:r>
              <a:rPr lang="en-US" altLang="ja-JP" sz="1400" dirty="0" smtClean="0">
                <a:latin typeface="+mn-ea"/>
              </a:rPr>
              <a:t>ID</a:t>
            </a:r>
          </a:p>
          <a:p>
            <a:r>
              <a:rPr lang="ja-JP" altLang="en-US" sz="1400" dirty="0" smtClean="0"/>
              <a:t>  キーペア名</a:t>
            </a:r>
            <a:r>
              <a:rPr lang="ja-JP" altLang="en-US" sz="1400" dirty="0"/>
              <a:t>／</a:t>
            </a:r>
            <a:r>
              <a:rPr lang="en-US" altLang="ja-JP" sz="1400" dirty="0"/>
              <a:t>Web</a:t>
            </a:r>
            <a:r>
              <a:rPr lang="ja-JP" altLang="en-US" sz="1400" dirty="0" smtClean="0"/>
              <a:t>サーバ名 ：キーペア名（</a:t>
            </a:r>
            <a:r>
              <a:rPr lang="en-US" altLang="ja-JP" sz="1400" dirty="0" smtClean="0"/>
              <a:t>Web</a:t>
            </a:r>
            <a:r>
              <a:rPr lang="ja-JP" altLang="en-US" sz="1400" dirty="0" smtClean="0"/>
              <a:t>サーバ用）</a:t>
            </a:r>
            <a:endParaRPr lang="en-US" altLang="ja-JP" sz="1400" dirty="0" smtClean="0">
              <a:latin typeface="+mn-ea"/>
            </a:endParaRPr>
          </a:p>
          <a:p>
            <a:r>
              <a:rPr lang="en-US" altLang="ja-JP" sz="1400" dirty="0" smtClean="0">
                <a:latin typeface="+mn-ea"/>
              </a:rPr>
              <a:t>  SSL</a:t>
            </a:r>
            <a:r>
              <a:rPr lang="ja-JP" altLang="en-US" sz="1400" dirty="0" smtClean="0">
                <a:latin typeface="+mn-ea"/>
              </a:rPr>
              <a:t>証明書　　　　　　　  ：</a:t>
            </a:r>
            <a:r>
              <a:rPr lang="en-US" altLang="ja-JP" sz="1400" dirty="0" smtClean="0">
                <a:latin typeface="+mn-ea"/>
              </a:rPr>
              <a:t>ELB</a:t>
            </a:r>
            <a:r>
              <a:rPr lang="ja-JP" altLang="en-US" sz="1400" dirty="0" smtClean="0">
                <a:latin typeface="+mn-ea"/>
              </a:rPr>
              <a:t>用の</a:t>
            </a:r>
            <a:r>
              <a:rPr lang="en-US" altLang="ja-JP" sz="1400" dirty="0" smtClean="0">
                <a:latin typeface="+mn-ea"/>
              </a:rPr>
              <a:t>SSL</a:t>
            </a:r>
            <a:r>
              <a:rPr lang="ja-JP" altLang="en-US" sz="1400" dirty="0" smtClean="0">
                <a:latin typeface="+mn-ea"/>
              </a:rPr>
              <a:t>証明書</a:t>
            </a:r>
            <a:endParaRPr lang="en-US" altLang="ja-JP" sz="1400" dirty="0">
              <a:latin typeface="+mn-ea"/>
            </a:endParaRPr>
          </a:p>
        </p:txBody>
      </p:sp>
      <p:grpSp>
        <p:nvGrpSpPr>
          <p:cNvPr id="11" name="グループ化 10"/>
          <p:cNvGrpSpPr/>
          <p:nvPr/>
        </p:nvGrpSpPr>
        <p:grpSpPr>
          <a:xfrm>
            <a:off x="865975" y="4653170"/>
            <a:ext cx="648091" cy="576000"/>
            <a:chOff x="162795" y="3812178"/>
            <a:chExt cx="565503" cy="549789"/>
          </a:xfrm>
        </p:grpSpPr>
        <p:sp>
          <p:nvSpPr>
            <p:cNvPr id="12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3" name="テキスト ボックス 12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14" name="コンテンツ プレースホルダー 2"/>
          <p:cNvSpPr txBox="1">
            <a:spLocks/>
          </p:cNvSpPr>
          <p:nvPr/>
        </p:nvSpPr>
        <p:spPr bwMode="gray">
          <a:xfrm>
            <a:off x="191180" y="764630"/>
            <a:ext cx="11713301" cy="11467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180000" lvl="1" indent="0">
              <a:buNone/>
            </a:pPr>
            <a:r>
              <a:rPr lang="ja-JP" altLang="en-US" b="1" dirty="0">
                <a:solidFill>
                  <a:srgbClr val="FF0000"/>
                </a:solidFill>
                <a:latin typeface="+mn-ea"/>
              </a:rPr>
              <a:t>・</a:t>
            </a:r>
            <a:r>
              <a:rPr lang="ja-JP" altLang="en-US" b="1" dirty="0" smtClean="0">
                <a:solidFill>
                  <a:srgbClr val="FF0000"/>
                </a:solidFill>
                <a:latin typeface="+mn-ea"/>
              </a:rPr>
              <a:t>以降の</a:t>
            </a:r>
            <a:r>
              <a:rPr lang="en-US" altLang="ja-JP" b="1" dirty="0" smtClean="0">
                <a:solidFill>
                  <a:srgbClr val="FF0000"/>
                </a:solidFill>
                <a:latin typeface="+mn-ea"/>
              </a:rPr>
              <a:t>ITA</a:t>
            </a:r>
            <a:r>
              <a:rPr lang="ja-JP" altLang="en-US" b="1" dirty="0" smtClean="0">
                <a:solidFill>
                  <a:srgbClr val="FF0000"/>
                </a:solidFill>
                <a:latin typeface="+mn-ea"/>
              </a:rPr>
              <a:t>の作業は「</a:t>
            </a:r>
            <a:r>
              <a:rPr lang="en-US" altLang="ja-JP" b="1" dirty="0" smtClean="0">
                <a:solidFill>
                  <a:srgbClr val="FF0000"/>
                </a:solidFill>
                <a:latin typeface="+mn-ea"/>
              </a:rPr>
              <a:t>infra-admin</a:t>
            </a:r>
            <a:r>
              <a:rPr lang="ja-JP" altLang="en-US" b="1" dirty="0" smtClean="0">
                <a:solidFill>
                  <a:srgbClr val="FF0000"/>
                </a:solidFill>
                <a:latin typeface="+mn-ea"/>
              </a:rPr>
              <a:t>（インフラ管理者）」で実行してください。</a:t>
            </a:r>
            <a:endParaRPr lang="en-US" altLang="ja-JP" b="1" dirty="0" smtClean="0">
              <a:solidFill>
                <a:srgbClr val="FF0000"/>
              </a:solidFill>
              <a:latin typeface="+mn-ea"/>
            </a:endParaRPr>
          </a:p>
          <a:p>
            <a:pPr marL="180000" lvl="1" indent="0">
              <a:buNone/>
            </a:pPr>
            <a:r>
              <a:rPr lang="ja-JP" altLang="en-US" b="1" dirty="0" smtClean="0">
                <a:solidFill>
                  <a:srgbClr val="FF0000"/>
                </a:solidFill>
                <a:latin typeface="+mn-ea"/>
              </a:rPr>
              <a:t>・</a:t>
            </a:r>
            <a:r>
              <a:rPr lang="en-US" altLang="ja-JP" b="1" dirty="0" smtClean="0">
                <a:solidFill>
                  <a:srgbClr val="FF0000"/>
                </a:solidFill>
                <a:latin typeface="+mn-ea"/>
              </a:rPr>
              <a:t>CS</a:t>
            </a:r>
            <a:r>
              <a:rPr lang="ja-JP" altLang="en-US" b="1" dirty="0" smtClean="0">
                <a:solidFill>
                  <a:srgbClr val="FF0000"/>
                </a:solidFill>
                <a:latin typeface="+mn-ea"/>
              </a:rPr>
              <a:t>テンプレートの</a:t>
            </a:r>
            <a:r>
              <a:rPr lang="en-US" altLang="ja-JP" b="1" dirty="0" smtClean="0">
                <a:solidFill>
                  <a:srgbClr val="FF0000"/>
                </a:solidFill>
              </a:rPr>
              <a:t>Conductor</a:t>
            </a:r>
            <a:r>
              <a:rPr lang="ja-JP" altLang="en-US" b="1" dirty="0" smtClean="0">
                <a:solidFill>
                  <a:srgbClr val="FF0000"/>
                </a:solidFill>
                <a:latin typeface="+mn-ea"/>
              </a:rPr>
              <a:t>「</a:t>
            </a:r>
            <a:r>
              <a:rPr lang="ja-JP" altLang="en-US" b="1" dirty="0">
                <a:solidFill>
                  <a:srgbClr val="FF0000"/>
                </a:solidFill>
                <a:latin typeface="+mn-ea"/>
              </a:rPr>
              <a:t>オートスケール</a:t>
            </a:r>
            <a:r>
              <a:rPr lang="en-US" altLang="ja-JP" b="1" dirty="0">
                <a:solidFill>
                  <a:srgbClr val="FF0000"/>
                </a:solidFill>
                <a:latin typeface="+mn-ea"/>
              </a:rPr>
              <a:t>Web</a:t>
            </a:r>
            <a:r>
              <a:rPr lang="ja-JP" altLang="en-US" b="1" dirty="0" smtClean="0">
                <a:solidFill>
                  <a:srgbClr val="FF0000"/>
                </a:solidFill>
                <a:latin typeface="+mn-ea"/>
              </a:rPr>
              <a:t>サーバ</a:t>
            </a:r>
            <a:r>
              <a:rPr lang="ja-JP" altLang="en-US" b="1" dirty="0">
                <a:solidFill>
                  <a:srgbClr val="FF0000"/>
                </a:solidFill>
                <a:latin typeface="+mn-ea"/>
              </a:rPr>
              <a:t>（</a:t>
            </a:r>
            <a:r>
              <a:rPr lang="ja-JP" altLang="en-US" b="1" dirty="0" smtClean="0">
                <a:solidFill>
                  <a:srgbClr val="FF0000"/>
                </a:solidFill>
                <a:latin typeface="+mn-ea"/>
              </a:rPr>
              <a:t>構築</a:t>
            </a:r>
            <a:r>
              <a:rPr lang="ja-JP" altLang="en-US" b="1" dirty="0">
                <a:solidFill>
                  <a:srgbClr val="FF0000"/>
                </a:solidFill>
                <a:latin typeface="+mn-ea"/>
              </a:rPr>
              <a:t>／</a:t>
            </a:r>
            <a:r>
              <a:rPr lang="ja-JP" altLang="en-US" b="1" dirty="0" smtClean="0">
                <a:solidFill>
                  <a:srgbClr val="FF0000"/>
                </a:solidFill>
                <a:latin typeface="+mn-ea"/>
              </a:rPr>
              <a:t>更新）」</a:t>
            </a:r>
            <a:r>
              <a:rPr lang="ja-JP" altLang="en-US" b="1" dirty="0">
                <a:solidFill>
                  <a:srgbClr val="FF0000"/>
                </a:solidFill>
                <a:latin typeface="+mn-ea"/>
              </a:rPr>
              <a:t>などを実行する</a:t>
            </a:r>
            <a:r>
              <a:rPr lang="ja-JP" altLang="en-US" b="1" dirty="0" smtClean="0">
                <a:solidFill>
                  <a:srgbClr val="FF0000"/>
                </a:solidFill>
                <a:latin typeface="+mn-ea"/>
              </a:rPr>
              <a:t>場合、</a:t>
            </a:r>
            <a:endParaRPr lang="en-US" altLang="ja-JP" b="1" dirty="0" smtClean="0">
              <a:solidFill>
                <a:srgbClr val="FF0000"/>
              </a:solidFill>
              <a:latin typeface="+mn-ea"/>
            </a:endParaRPr>
          </a:p>
          <a:p>
            <a:pPr marL="180000" lvl="1" indent="0">
              <a:buNone/>
            </a:pPr>
            <a:r>
              <a:rPr lang="ja-JP" altLang="en-US" b="1" dirty="0">
                <a:solidFill>
                  <a:srgbClr val="FF0000"/>
                </a:solidFill>
                <a:latin typeface="+mn-ea"/>
              </a:rPr>
              <a:t>　</a:t>
            </a:r>
            <a:r>
              <a:rPr lang="ja-JP" altLang="en-US" b="1" dirty="0" smtClean="0">
                <a:solidFill>
                  <a:srgbClr val="FF0000"/>
                </a:solidFill>
                <a:latin typeface="+mn-ea"/>
              </a:rPr>
              <a:t>本ページ以降の手順に沿ってパラメータ登録を実施してください。</a:t>
            </a:r>
            <a:r>
              <a:rPr lang="ja-JP" altLang="en-US" b="1" dirty="0">
                <a:solidFill>
                  <a:srgbClr val="FF0000"/>
                </a:solidFill>
                <a:latin typeface="+mn-ea"/>
              </a:rPr>
              <a:t>　</a:t>
            </a:r>
            <a:endParaRPr lang="en-US" altLang="ja-JP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5" name="正方形/長方形 14"/>
          <p:cNvSpPr/>
          <p:nvPr/>
        </p:nvSpPr>
        <p:spPr bwMode="auto">
          <a:xfrm>
            <a:off x="1013963" y="3094039"/>
            <a:ext cx="6531607" cy="808304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16" name="正方形/長方形 15"/>
          <p:cNvSpPr/>
          <p:nvPr/>
        </p:nvSpPr>
        <p:spPr bwMode="auto">
          <a:xfrm>
            <a:off x="2063440" y="4149140"/>
            <a:ext cx="1332000" cy="25200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17" name="円形吹き出し 16"/>
          <p:cNvSpPr/>
          <p:nvPr/>
        </p:nvSpPr>
        <p:spPr bwMode="auto">
          <a:xfrm>
            <a:off x="7575319" y="2929523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①</a:t>
            </a:r>
          </a:p>
        </p:txBody>
      </p:sp>
      <p:sp>
        <p:nvSpPr>
          <p:cNvPr id="18" name="円形吹き出し 17"/>
          <p:cNvSpPr/>
          <p:nvPr/>
        </p:nvSpPr>
        <p:spPr bwMode="auto">
          <a:xfrm>
            <a:off x="3459382" y="3857762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201290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9183" y="3066128"/>
            <a:ext cx="11787716" cy="467239"/>
          </a:xfrm>
        </p:spPr>
        <p:txBody>
          <a:bodyPr/>
          <a:lstStyle/>
          <a:p>
            <a:r>
              <a:rPr lang="en-US" altLang="ja-JP" dirty="0" smtClean="0"/>
              <a:t>1. </a:t>
            </a:r>
            <a:r>
              <a:rPr lang="ja-JP" altLang="en-US" dirty="0" smtClean="0"/>
              <a:t>はじめ</a:t>
            </a:r>
            <a:r>
              <a:rPr lang="ja-JP" altLang="en-US" dirty="0"/>
              <a:t>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35299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809" y="2072549"/>
            <a:ext cx="7548692" cy="1788511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3.9</a:t>
            </a:r>
            <a:r>
              <a:rPr lang="ja-JP" altLang="en-US" dirty="0"/>
              <a:t>　</a:t>
            </a:r>
            <a:r>
              <a:rPr lang="ja-JP" altLang="en-US" dirty="0" smtClean="0"/>
              <a:t>オートスケール用パラメータの登録（</a:t>
            </a:r>
            <a:r>
              <a:rPr lang="en-US" altLang="ja-JP" dirty="0" smtClean="0"/>
              <a:t>2/3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8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39350" y="836712"/>
            <a:ext cx="11713301" cy="1800178"/>
          </a:xfrm>
        </p:spPr>
        <p:txBody>
          <a:bodyPr/>
          <a:lstStyle/>
          <a:p>
            <a:r>
              <a:rPr lang="en-US" altLang="ja-JP" dirty="0" smtClean="0"/>
              <a:t>Bastion</a:t>
            </a:r>
            <a:r>
              <a:rPr lang="ja-JP" altLang="en-US" dirty="0" smtClean="0"/>
              <a:t>パラメータへの登録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</a:t>
            </a:r>
            <a:r>
              <a:rPr lang="ja-JP" altLang="en-US" dirty="0"/>
              <a:t>パラメータ管理」＞「</a:t>
            </a:r>
            <a:r>
              <a:rPr lang="en-US" altLang="ja-JP" dirty="0"/>
              <a:t>Bastion</a:t>
            </a:r>
            <a:r>
              <a:rPr lang="ja-JP" altLang="en-US" dirty="0"/>
              <a:t>パラメータ」＞「フィルタ」＞「更新」</a:t>
            </a:r>
            <a:endParaRPr lang="en-US" altLang="ja-JP" dirty="0"/>
          </a:p>
          <a:p>
            <a:pPr marL="180000" lvl="1" indent="0">
              <a:buNone/>
            </a:pPr>
            <a:r>
              <a:rPr lang="ja-JP" altLang="en-US" dirty="0"/>
              <a:t>　「</a:t>
            </a:r>
            <a:r>
              <a:rPr lang="en-US" altLang="ja-JP" dirty="0" err="1"/>
              <a:t>KeyName</a:t>
            </a:r>
            <a:r>
              <a:rPr lang="ja-JP" altLang="en-US" dirty="0"/>
              <a:t>」「</a:t>
            </a:r>
            <a:r>
              <a:rPr lang="en-US" altLang="ja-JP" dirty="0"/>
              <a:t>AMI</a:t>
            </a:r>
            <a:r>
              <a:rPr lang="ja-JP" altLang="en-US" dirty="0"/>
              <a:t>」を入力して「更新」を押下</a:t>
            </a:r>
            <a:endParaRPr lang="en-US" altLang="ja-JP" dirty="0"/>
          </a:p>
          <a:p>
            <a:pPr marL="179996" lvl="1" indent="0">
              <a:buNone/>
            </a:pPr>
            <a:endParaRPr lang="en-US" altLang="ja-JP" dirty="0" smtClean="0">
              <a:latin typeface="+mn-ea"/>
            </a:endParaRPr>
          </a:p>
        </p:txBody>
      </p:sp>
      <p:sp>
        <p:nvSpPr>
          <p:cNvPr id="9" name="角丸四角形 8"/>
          <p:cNvSpPr/>
          <p:nvPr/>
        </p:nvSpPr>
        <p:spPr bwMode="auto">
          <a:xfrm>
            <a:off x="1187998" y="4499998"/>
            <a:ext cx="7212321" cy="1233321"/>
          </a:xfrm>
          <a:prstGeom prst="roundRect">
            <a:avLst>
              <a:gd name="adj" fmla="val 6291"/>
            </a:avLst>
          </a:prstGeom>
          <a:solidFill>
            <a:schemeClr val="bg1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dirty="0">
                <a:latin typeface="+mn-ea"/>
              </a:rPr>
              <a:t> 以下</a:t>
            </a:r>
            <a:r>
              <a:rPr lang="ja-JP" altLang="en-US" sz="1400" dirty="0" smtClean="0">
                <a:latin typeface="+mn-ea"/>
              </a:rPr>
              <a:t>の項目に、「導入準備－</a:t>
            </a:r>
            <a:r>
              <a:rPr lang="en-US" altLang="ja-JP" sz="1400" dirty="0" smtClean="0">
                <a:latin typeface="+mn-ea"/>
              </a:rPr>
              <a:t>AWS</a:t>
            </a:r>
            <a:r>
              <a:rPr lang="ja-JP" altLang="en-US" sz="1400" dirty="0">
                <a:latin typeface="+mn-ea"/>
              </a:rPr>
              <a:t>環境</a:t>
            </a:r>
            <a:r>
              <a:rPr lang="ja-JP" altLang="en-US" sz="1400" dirty="0" smtClean="0">
                <a:latin typeface="+mn-ea"/>
              </a:rPr>
              <a:t>準備</a:t>
            </a:r>
            <a:r>
              <a:rPr lang="ja-JP" altLang="en-US" sz="1400" dirty="0"/>
              <a:t>－ </a:t>
            </a:r>
            <a:r>
              <a:rPr lang="en-US" altLang="ja-JP" sz="1400" dirty="0"/>
              <a:t>②EC2 Auto Scaling</a:t>
            </a:r>
            <a:r>
              <a:rPr lang="ja-JP" altLang="en-US" sz="1400" dirty="0"/>
              <a:t>利用の環境準備</a:t>
            </a:r>
            <a:r>
              <a:rPr lang="ja-JP" altLang="en-US" sz="1400" dirty="0" smtClean="0">
                <a:latin typeface="+mn-ea"/>
              </a:rPr>
              <a:t>」で</a:t>
            </a:r>
            <a:endParaRPr lang="en-US" altLang="ja-JP" sz="1400" dirty="0" smtClean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</a:t>
            </a:r>
            <a:r>
              <a:rPr lang="ja-JP" altLang="en-US" sz="1400" dirty="0" smtClean="0">
                <a:latin typeface="+mn-ea"/>
              </a:rPr>
              <a:t>用意した以下の情報を入力</a:t>
            </a:r>
            <a:endParaRPr lang="en-US" altLang="ja-JP" sz="1400" dirty="0" smtClean="0">
              <a:latin typeface="+mn-ea"/>
            </a:endParaRPr>
          </a:p>
          <a:p>
            <a:r>
              <a:rPr lang="en-US" altLang="ja-JP" sz="1400" dirty="0" smtClean="0"/>
              <a:t> </a:t>
            </a:r>
            <a:r>
              <a:rPr lang="en-US" altLang="ja-JP" sz="1400" dirty="0" err="1" smtClean="0"/>
              <a:t>KeyName</a:t>
            </a:r>
            <a:r>
              <a:rPr lang="ja-JP" altLang="en-US" sz="1400" dirty="0" smtClean="0"/>
              <a:t>：キーペア名（踏み台サーバ用）</a:t>
            </a:r>
            <a:endParaRPr lang="en-US" altLang="ja-JP" sz="1400" dirty="0" smtClean="0"/>
          </a:p>
          <a:p>
            <a:r>
              <a:rPr lang="en-US" altLang="ja-JP" sz="1400" dirty="0">
                <a:latin typeface="+mn-ea"/>
              </a:rPr>
              <a:t> AMI</a:t>
            </a:r>
            <a:r>
              <a:rPr lang="ja-JP" altLang="en-US" sz="1400" dirty="0">
                <a:latin typeface="+mn-ea"/>
              </a:rPr>
              <a:t>        ：</a:t>
            </a:r>
            <a:r>
              <a:rPr lang="en-US" altLang="ja-JP" sz="1400" dirty="0">
                <a:latin typeface="+mn-ea"/>
              </a:rPr>
              <a:t>AMI</a:t>
            </a:r>
            <a:r>
              <a:rPr lang="ja-JP" altLang="en-US" sz="1400" dirty="0">
                <a:latin typeface="+mn-ea"/>
              </a:rPr>
              <a:t> </a:t>
            </a:r>
            <a:r>
              <a:rPr lang="en-US" altLang="ja-JP" sz="1400" dirty="0">
                <a:latin typeface="+mn-ea"/>
              </a:rPr>
              <a:t>ID</a:t>
            </a:r>
            <a:endParaRPr lang="en-US" altLang="ja-JP" sz="1400" dirty="0" smtClean="0">
              <a:latin typeface="+mn-ea"/>
            </a:endParaRPr>
          </a:p>
        </p:txBody>
      </p:sp>
      <p:grpSp>
        <p:nvGrpSpPr>
          <p:cNvPr id="14" name="グループ化 13"/>
          <p:cNvGrpSpPr/>
          <p:nvPr/>
        </p:nvGrpSpPr>
        <p:grpSpPr>
          <a:xfrm>
            <a:off x="812486" y="4144663"/>
            <a:ext cx="648091" cy="576000"/>
            <a:chOff x="162795" y="3812178"/>
            <a:chExt cx="565503" cy="549789"/>
          </a:xfrm>
        </p:grpSpPr>
        <p:sp>
          <p:nvSpPr>
            <p:cNvPr id="15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6" name="テキスト ボックス 15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17" name="正方形/長方形 16"/>
          <p:cNvSpPr/>
          <p:nvPr/>
        </p:nvSpPr>
        <p:spPr bwMode="auto">
          <a:xfrm>
            <a:off x="937032" y="2487515"/>
            <a:ext cx="7533868" cy="931166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18" name="正方形/長方形 17"/>
          <p:cNvSpPr/>
          <p:nvPr/>
        </p:nvSpPr>
        <p:spPr bwMode="auto">
          <a:xfrm>
            <a:off x="2349850" y="3560483"/>
            <a:ext cx="1383950" cy="291358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19" name="円形吹き出し 18"/>
          <p:cNvSpPr/>
          <p:nvPr/>
        </p:nvSpPr>
        <p:spPr bwMode="auto">
          <a:xfrm>
            <a:off x="8635658" y="2280212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①</a:t>
            </a:r>
          </a:p>
        </p:txBody>
      </p:sp>
      <p:sp>
        <p:nvSpPr>
          <p:cNvPr id="20" name="円形吹き出し 19"/>
          <p:cNvSpPr/>
          <p:nvPr/>
        </p:nvSpPr>
        <p:spPr bwMode="auto">
          <a:xfrm>
            <a:off x="3777082" y="3342016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3757447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841" y="3284980"/>
            <a:ext cx="5968228" cy="26640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3.9</a:t>
            </a:r>
            <a:r>
              <a:rPr lang="ja-JP" altLang="en-US" dirty="0"/>
              <a:t>　オートスケール用パラメータの</a:t>
            </a:r>
            <a:r>
              <a:rPr lang="ja-JP" altLang="en-US" dirty="0" smtClean="0"/>
              <a:t>登録（</a:t>
            </a:r>
            <a:r>
              <a:rPr lang="en-US" altLang="ja-JP" dirty="0" smtClean="0"/>
              <a:t>3/3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39350" y="836711"/>
            <a:ext cx="11713301" cy="2846271"/>
          </a:xfrm>
        </p:spPr>
        <p:txBody>
          <a:bodyPr/>
          <a:lstStyle/>
          <a:p>
            <a:r>
              <a:rPr kumimoji="1" lang="ja-JP" altLang="en-US" dirty="0" smtClean="0"/>
              <a:t>キーペアの登録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「</a:t>
            </a:r>
            <a:r>
              <a:rPr lang="en-US" altLang="ja-JP" dirty="0" err="1" smtClean="0"/>
              <a:t>Ansible</a:t>
            </a:r>
            <a:r>
              <a:rPr lang="ja-JP" altLang="en-US" dirty="0" smtClean="0"/>
              <a:t>共通」＞「ファイル管理」＞</a:t>
            </a:r>
            <a:r>
              <a:rPr lang="en-US" altLang="ja-JP" dirty="0"/>
              <a:t>[CPF_SECRET_KEY_BASTION]</a:t>
            </a:r>
            <a:r>
              <a:rPr lang="ja-JP" altLang="en-US" dirty="0" smtClean="0"/>
              <a:t>の「更新」を押下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 smtClean="0"/>
              <a:t>　「ファイルを選択」を押下</a:t>
            </a:r>
            <a:r>
              <a:rPr lang="ja-JP" altLang="en-US" dirty="0"/>
              <a:t>して、「導入準備－</a:t>
            </a:r>
            <a:r>
              <a:rPr lang="en-US" altLang="ja-JP" dirty="0"/>
              <a:t>AWS</a:t>
            </a:r>
            <a:r>
              <a:rPr lang="ja-JP" altLang="en-US" dirty="0"/>
              <a:t>環境準備－ </a:t>
            </a:r>
            <a:r>
              <a:rPr lang="en-US" altLang="ja-JP" dirty="0" smtClean="0"/>
              <a:t>②</a:t>
            </a:r>
            <a:r>
              <a:rPr lang="en-US" altLang="ja-JP" dirty="0"/>
              <a:t>EC2 Auto Scaling</a:t>
            </a:r>
            <a:r>
              <a:rPr lang="ja-JP" altLang="en-US" dirty="0"/>
              <a:t>利用の環境準備」で用意</a:t>
            </a:r>
            <a:r>
              <a:rPr lang="ja-JP" altLang="en-US" dirty="0" smtClean="0"/>
              <a:t>した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 smtClean="0"/>
              <a:t>　踏み台サーバー用の「キーペア（</a:t>
            </a:r>
            <a:r>
              <a:rPr lang="en-US" altLang="ja-JP" dirty="0" err="1" smtClean="0"/>
              <a:t>pem</a:t>
            </a:r>
            <a:r>
              <a:rPr lang="ja-JP" altLang="en-US" dirty="0" smtClean="0"/>
              <a:t>ファイル）」を選択して</a:t>
            </a:r>
            <a:r>
              <a:rPr kumimoji="1" lang="ja-JP" altLang="en-US" dirty="0" smtClean="0"/>
              <a:t>「事前アップロード」を押下。</a:t>
            </a:r>
            <a:endParaRPr kumimoji="1"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kumimoji="1" lang="ja-JP" altLang="en-US" dirty="0" smtClean="0"/>
              <a:t>アップロードが完了したら「更新」を押下。</a:t>
            </a:r>
            <a:endParaRPr kumimoji="1" lang="en-US" altLang="ja-JP" dirty="0" smtClean="0"/>
          </a:p>
          <a:p>
            <a:pPr marL="180000" lvl="1" indent="0">
              <a:buNone/>
            </a:pPr>
            <a:endParaRPr kumimoji="1" lang="en-US" altLang="ja-JP" dirty="0" smtClean="0"/>
          </a:p>
          <a:p>
            <a:pPr lvl="1"/>
            <a:r>
              <a:rPr lang="ja-JP" altLang="en-US" dirty="0" smtClean="0"/>
              <a:t>同様の手順で「</a:t>
            </a:r>
            <a:r>
              <a:rPr lang="en-US" altLang="ja-JP" dirty="0"/>
              <a:t>CPF_SECRET_KEY_WEB</a:t>
            </a:r>
            <a:r>
              <a:rPr lang="ja-JP" altLang="en-US" dirty="0" smtClean="0"/>
              <a:t>」へ</a:t>
            </a:r>
            <a:r>
              <a:rPr lang="en-US" altLang="ja-JP" dirty="0" smtClean="0"/>
              <a:t>Web</a:t>
            </a:r>
            <a:r>
              <a:rPr lang="ja-JP" altLang="en-US" dirty="0" smtClean="0"/>
              <a:t>サーバー用の「キーペア（</a:t>
            </a:r>
            <a:r>
              <a:rPr lang="en-US" altLang="ja-JP" dirty="0" err="1" smtClean="0"/>
              <a:t>pem</a:t>
            </a:r>
            <a:r>
              <a:rPr lang="ja-JP" altLang="en-US" dirty="0" smtClean="0"/>
              <a:t>ファイル）」を登録してください。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 bwMode="auto">
          <a:xfrm>
            <a:off x="2084825" y="4246579"/>
            <a:ext cx="720000" cy="21600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6" name="正方形/長方形 5"/>
          <p:cNvSpPr/>
          <p:nvPr/>
        </p:nvSpPr>
        <p:spPr bwMode="auto">
          <a:xfrm>
            <a:off x="2125871" y="5581833"/>
            <a:ext cx="1479930" cy="28800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7" name="円形吹き出し 6"/>
          <p:cNvSpPr/>
          <p:nvPr/>
        </p:nvSpPr>
        <p:spPr bwMode="auto">
          <a:xfrm>
            <a:off x="2947455" y="3870947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①</a:t>
            </a:r>
          </a:p>
        </p:txBody>
      </p:sp>
      <p:sp>
        <p:nvSpPr>
          <p:cNvPr id="9" name="正方形/長方形 8"/>
          <p:cNvSpPr/>
          <p:nvPr/>
        </p:nvSpPr>
        <p:spPr bwMode="auto">
          <a:xfrm>
            <a:off x="2084825" y="4435699"/>
            <a:ext cx="1440000" cy="25200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8" name="円形吹き出し 7"/>
          <p:cNvSpPr/>
          <p:nvPr/>
        </p:nvSpPr>
        <p:spPr bwMode="auto">
          <a:xfrm>
            <a:off x="3605801" y="4210313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②</a:t>
            </a:r>
          </a:p>
        </p:txBody>
      </p:sp>
      <p:sp>
        <p:nvSpPr>
          <p:cNvPr id="10" name="円形吹き出し 9"/>
          <p:cNvSpPr/>
          <p:nvPr/>
        </p:nvSpPr>
        <p:spPr bwMode="auto">
          <a:xfrm>
            <a:off x="3697955" y="5365833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③</a:t>
            </a:r>
          </a:p>
        </p:txBody>
      </p:sp>
      <p:sp>
        <p:nvSpPr>
          <p:cNvPr id="11" name="角丸四角形 10"/>
          <p:cNvSpPr/>
          <p:nvPr/>
        </p:nvSpPr>
        <p:spPr bwMode="auto">
          <a:xfrm>
            <a:off x="7156573" y="5345503"/>
            <a:ext cx="4521167" cy="904660"/>
          </a:xfrm>
          <a:prstGeom prst="roundRect">
            <a:avLst>
              <a:gd name="adj" fmla="val 6291"/>
            </a:avLst>
          </a:prstGeom>
          <a:solidFill>
            <a:schemeClr val="bg1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dirty="0" smtClean="0">
                <a:latin typeface="+mn-ea"/>
              </a:rPr>
              <a:t>デフォルトで中身が空白の「</a:t>
            </a:r>
            <a:r>
              <a:rPr lang="en-US" altLang="ja-JP" sz="1400" dirty="0" err="1" smtClean="0">
                <a:latin typeface="+mn-ea"/>
              </a:rPr>
              <a:t>dummy_key.pem</a:t>
            </a:r>
            <a:r>
              <a:rPr lang="ja-JP" altLang="en-US" sz="1400" dirty="0" smtClean="0">
                <a:latin typeface="+mn-ea"/>
              </a:rPr>
              <a:t>」が</a:t>
            </a:r>
            <a:endParaRPr lang="en-US" altLang="ja-JP" sz="1400" dirty="0" smtClean="0">
              <a:latin typeface="+mn-ea"/>
            </a:endParaRPr>
          </a:p>
          <a:p>
            <a:r>
              <a:rPr lang="ja-JP" altLang="en-US" sz="1400" dirty="0" smtClean="0">
                <a:latin typeface="+mn-ea"/>
              </a:rPr>
              <a:t>登録されています。</a:t>
            </a:r>
            <a:endParaRPr lang="en-US" altLang="ja-JP" sz="1400" dirty="0" smtClean="0">
              <a:latin typeface="+mn-ea"/>
            </a:endParaRPr>
          </a:p>
        </p:txBody>
      </p:sp>
      <p:grpSp>
        <p:nvGrpSpPr>
          <p:cNvPr id="12" name="グループ化 11"/>
          <p:cNvGrpSpPr/>
          <p:nvPr/>
        </p:nvGrpSpPr>
        <p:grpSpPr>
          <a:xfrm>
            <a:off x="6781060" y="4990167"/>
            <a:ext cx="648091" cy="576000"/>
            <a:chOff x="162795" y="3812178"/>
            <a:chExt cx="565503" cy="549789"/>
          </a:xfrm>
        </p:grpSpPr>
        <p:sp>
          <p:nvSpPr>
            <p:cNvPr id="14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5" name="テキスト ボックス 14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144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9183" y="3066128"/>
            <a:ext cx="11787716" cy="467239"/>
          </a:xfrm>
        </p:spPr>
        <p:txBody>
          <a:bodyPr/>
          <a:lstStyle/>
          <a:p>
            <a:r>
              <a:rPr lang="en-US" altLang="ja-JP" dirty="0"/>
              <a:t>4</a:t>
            </a:r>
            <a:r>
              <a:rPr lang="en-US" altLang="ja-JP" dirty="0" smtClean="0"/>
              <a:t>. </a:t>
            </a:r>
            <a:r>
              <a:rPr lang="ja-JP" altLang="en-US" dirty="0"/>
              <a:t>補足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57894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0" y="3852000"/>
            <a:ext cx="7829550" cy="183832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4.1</a:t>
            </a:r>
            <a:r>
              <a:rPr lang="ja-JP" altLang="en-US" dirty="0"/>
              <a:t>　</a:t>
            </a:r>
            <a:r>
              <a:rPr lang="ja-JP" altLang="en-US" dirty="0" smtClean="0"/>
              <a:t>システム管理者</a:t>
            </a:r>
            <a:r>
              <a:rPr lang="en-US" altLang="ja-JP" dirty="0" smtClean="0"/>
              <a:t>&amp;AWS</a:t>
            </a:r>
            <a:r>
              <a:rPr lang="ja-JP" altLang="en-US" dirty="0" smtClean="0"/>
              <a:t>管理者のパラメータ廃止と復活（</a:t>
            </a:r>
            <a:r>
              <a:rPr lang="en-US" altLang="ja-JP" dirty="0" smtClean="0"/>
              <a:t>1/2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39350" y="836711"/>
            <a:ext cx="11713301" cy="5472689"/>
          </a:xfrm>
        </p:spPr>
        <p:txBody>
          <a:bodyPr>
            <a:normAutofit/>
          </a:bodyPr>
          <a:lstStyle/>
          <a:p>
            <a:pPr marL="0" lvl="0" indent="0">
              <a:buClr>
                <a:srgbClr val="002B62"/>
              </a:buClr>
              <a:buNone/>
            </a:pPr>
            <a:r>
              <a:rPr lang="ja-JP" altLang="en-US" sz="1600" b="1" dirty="0" smtClean="0">
                <a:solidFill>
                  <a:srgbClr val="FF0000"/>
                </a:solidFill>
              </a:rPr>
              <a:t>　「システム管理者」「</a:t>
            </a:r>
            <a:r>
              <a:rPr lang="en-US" altLang="ja-JP" sz="1600" b="1" dirty="0" smtClean="0">
                <a:solidFill>
                  <a:srgbClr val="FF0000"/>
                </a:solidFill>
              </a:rPr>
              <a:t>AWS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管理者」で実行する</a:t>
            </a:r>
            <a:r>
              <a:rPr lang="en-US" altLang="ja-JP" sz="1600" b="1" dirty="0" smtClean="0">
                <a:solidFill>
                  <a:srgbClr val="FF0000"/>
                </a:solidFill>
              </a:rPr>
              <a:t>Conductor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を、「インフラ管理者」</a:t>
            </a:r>
            <a:r>
              <a:rPr lang="ja-JP" altLang="en-US" sz="1600" b="1" dirty="0">
                <a:solidFill>
                  <a:srgbClr val="FF0000"/>
                </a:solidFill>
              </a:rPr>
              <a:t>「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インフラユーザー」で</a:t>
            </a:r>
            <a:endParaRPr lang="en-US" altLang="ja-JP" sz="1600" b="1" dirty="0" smtClean="0">
              <a:solidFill>
                <a:srgbClr val="FF0000"/>
              </a:solidFill>
            </a:endParaRPr>
          </a:p>
          <a:p>
            <a:pPr marL="0" lvl="0" indent="0">
              <a:buClr>
                <a:srgbClr val="002B62"/>
              </a:buClr>
              <a:buNone/>
            </a:pPr>
            <a:r>
              <a:rPr lang="ja-JP" altLang="en-US" sz="1600" b="1" dirty="0">
                <a:solidFill>
                  <a:srgbClr val="FF0000"/>
                </a:solidFill>
              </a:rPr>
              <a:t>　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実行させたくない場合、</a:t>
            </a:r>
            <a:r>
              <a:rPr lang="ja-JP" altLang="en-US" sz="1600" b="1" dirty="0">
                <a:solidFill>
                  <a:srgbClr val="FF0000"/>
                </a:solidFill>
              </a:rPr>
              <a:t>以下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の手順を実施してください。</a:t>
            </a:r>
            <a:endParaRPr kumimoji="1" lang="en-US" altLang="ja-JP" sz="1600" b="1" dirty="0" smtClean="0">
              <a:solidFill>
                <a:srgbClr val="FF0000"/>
              </a:solidFill>
            </a:endParaRPr>
          </a:p>
          <a:p>
            <a:pPr marL="0" lvl="0" indent="0">
              <a:buClr>
                <a:srgbClr val="002B62"/>
              </a:buClr>
              <a:buNone/>
            </a:pPr>
            <a:endParaRPr kumimoji="1" lang="en-US" altLang="ja-JP" dirty="0" smtClean="0"/>
          </a:p>
          <a:p>
            <a:r>
              <a:rPr lang="ja-JP" altLang="en-US" dirty="0"/>
              <a:t>システム</a:t>
            </a:r>
            <a:r>
              <a:rPr lang="ja-JP" altLang="en-US" dirty="0" smtClean="0"/>
              <a:t>管理者 </a:t>
            </a:r>
            <a:r>
              <a:rPr lang="en-US" altLang="ja-JP" dirty="0" smtClean="0"/>
              <a:t>&amp; AWS</a:t>
            </a:r>
            <a:r>
              <a:rPr lang="ja-JP" altLang="en-US" dirty="0"/>
              <a:t>管理者のパラメータ</a:t>
            </a:r>
            <a:r>
              <a:rPr lang="ja-JP" altLang="en-US" dirty="0" smtClean="0"/>
              <a:t>廃止</a:t>
            </a:r>
            <a:endParaRPr lang="en-US" altLang="ja-JP" dirty="0"/>
          </a:p>
          <a:p>
            <a:pPr marL="180000" lvl="1" indent="0">
              <a:buNone/>
            </a:pPr>
            <a:r>
              <a:rPr lang="en-US" altLang="ja-JP" b="1" dirty="0">
                <a:solidFill>
                  <a:srgbClr val="FF0000"/>
                </a:solidFill>
              </a:rPr>
              <a:t>※</a:t>
            </a:r>
            <a:r>
              <a:rPr lang="ja-JP" altLang="en-US" b="1" dirty="0" smtClean="0">
                <a:solidFill>
                  <a:srgbClr val="FF0000"/>
                </a:solidFill>
              </a:rPr>
              <a:t>本項目</a:t>
            </a:r>
            <a:r>
              <a:rPr lang="ja-JP" altLang="en-US" b="1" dirty="0">
                <a:solidFill>
                  <a:srgbClr val="FF0000"/>
                </a:solidFill>
              </a:rPr>
              <a:t>の作業は「</a:t>
            </a:r>
            <a:r>
              <a:rPr lang="en-US" altLang="ja-JP" b="1" dirty="0">
                <a:solidFill>
                  <a:srgbClr val="FF0000"/>
                </a:solidFill>
              </a:rPr>
              <a:t>administrator</a:t>
            </a:r>
            <a:r>
              <a:rPr lang="ja-JP" altLang="en-US" b="1" dirty="0">
                <a:solidFill>
                  <a:srgbClr val="FF0000"/>
                </a:solidFill>
              </a:rPr>
              <a:t>（システム管理者）」で実施して</a:t>
            </a:r>
            <a:r>
              <a:rPr lang="ja-JP" altLang="en-US" b="1" dirty="0" smtClean="0">
                <a:solidFill>
                  <a:srgbClr val="FF0000"/>
                </a:solidFill>
              </a:rPr>
              <a:t>ください</a:t>
            </a:r>
            <a:endParaRPr kumimoji="1" lang="en-US" altLang="ja-JP" b="1" dirty="0" smtClean="0"/>
          </a:p>
          <a:p>
            <a:pPr lvl="1"/>
            <a:r>
              <a:rPr lang="ja-JP" altLang="en-US" dirty="0" smtClean="0"/>
              <a:t>「</a:t>
            </a:r>
            <a:r>
              <a:rPr lang="en-US" altLang="ja-JP" dirty="0" smtClean="0"/>
              <a:t>AWS</a:t>
            </a:r>
            <a:r>
              <a:rPr lang="ja-JP" altLang="en-US" dirty="0" smtClean="0"/>
              <a:t>アクセスキー管理」＞「システム管理者」＞「フィルタ」＞「</a:t>
            </a:r>
            <a:r>
              <a:rPr lang="en-US" altLang="ja-JP" dirty="0" smtClean="0"/>
              <a:t>3.6</a:t>
            </a:r>
            <a:r>
              <a:rPr lang="ja-JP" altLang="en-US" dirty="0" smtClean="0"/>
              <a:t> システム</a:t>
            </a:r>
            <a:r>
              <a:rPr lang="ja-JP" altLang="en-US" dirty="0"/>
              <a:t>管理者の</a:t>
            </a:r>
            <a:r>
              <a:rPr lang="en-US" altLang="ja-JP" dirty="0"/>
              <a:t>AWS</a:t>
            </a:r>
            <a:r>
              <a:rPr lang="ja-JP" altLang="en-US" dirty="0"/>
              <a:t>アカウント情報登録</a:t>
            </a:r>
            <a:r>
              <a:rPr lang="ja-JP" altLang="en-US" dirty="0" smtClean="0"/>
              <a:t>」で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登録した「システム管理者」のパラメータの「廃止」を押下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同様の手順で「</a:t>
            </a:r>
            <a:r>
              <a:rPr lang="en-US" altLang="ja-JP" dirty="0" smtClean="0"/>
              <a:t>3.7</a:t>
            </a:r>
            <a:r>
              <a:rPr lang="ja-JP" altLang="en-US" dirty="0" smtClean="0"/>
              <a:t> </a:t>
            </a:r>
            <a:r>
              <a:rPr lang="en-US" altLang="ja-JP" dirty="0" smtClean="0"/>
              <a:t>AWS</a:t>
            </a:r>
            <a:r>
              <a:rPr lang="ja-JP" altLang="en-US" dirty="0"/>
              <a:t>管理者の</a:t>
            </a:r>
            <a:r>
              <a:rPr lang="en-US" altLang="ja-JP" dirty="0"/>
              <a:t>IAM</a:t>
            </a:r>
            <a:r>
              <a:rPr lang="ja-JP" altLang="en-US" dirty="0"/>
              <a:t>ユーザー作成実行と登録（</a:t>
            </a:r>
            <a:r>
              <a:rPr lang="en-US" altLang="ja-JP" dirty="0"/>
              <a:t>3/3</a:t>
            </a:r>
            <a:r>
              <a:rPr lang="ja-JP" altLang="en-US" dirty="0" smtClean="0"/>
              <a:t>）」で登録した、「</a:t>
            </a:r>
            <a:r>
              <a:rPr lang="en-US" altLang="ja-JP" dirty="0" smtClean="0"/>
              <a:t>AWS</a:t>
            </a:r>
            <a:r>
              <a:rPr lang="ja-JP" altLang="en-US" dirty="0" smtClean="0"/>
              <a:t>管理者」のパラメータを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 smtClean="0"/>
              <a:t>　廃止してください。</a:t>
            </a:r>
            <a:endParaRPr lang="en-US" altLang="ja-JP" dirty="0" smtClean="0"/>
          </a:p>
        </p:txBody>
      </p:sp>
      <p:sp>
        <p:nvSpPr>
          <p:cNvPr id="6" name="正方形/長方形 5"/>
          <p:cNvSpPr/>
          <p:nvPr/>
        </p:nvSpPr>
        <p:spPr bwMode="auto">
          <a:xfrm>
            <a:off x="1271330" y="4930082"/>
            <a:ext cx="432060" cy="299168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7" name="円形吹き出し 6"/>
          <p:cNvSpPr/>
          <p:nvPr/>
        </p:nvSpPr>
        <p:spPr bwMode="auto">
          <a:xfrm>
            <a:off x="1780579" y="4647666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①</a:t>
            </a:r>
          </a:p>
        </p:txBody>
      </p:sp>
    </p:spTree>
    <p:extLst>
      <p:ext uri="{BB962C8B-B14F-4D97-AF65-F5344CB8AC3E}">
        <p14:creationId xmlns:p14="http://schemas.microsoft.com/office/powerpoint/2010/main" val="2828161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 rotWithShape="1">
          <a:blip r:embed="rId2"/>
          <a:srcRect b="28278"/>
          <a:stretch/>
        </p:blipFill>
        <p:spPr>
          <a:xfrm>
            <a:off x="720000" y="3852000"/>
            <a:ext cx="7791450" cy="1783013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4.1</a:t>
            </a:r>
            <a:r>
              <a:rPr lang="ja-JP" altLang="en-US" dirty="0"/>
              <a:t>　システム管理者</a:t>
            </a:r>
            <a:r>
              <a:rPr lang="en-US" altLang="ja-JP" dirty="0"/>
              <a:t>&amp;AWS</a:t>
            </a:r>
            <a:r>
              <a:rPr lang="ja-JP" altLang="en-US" dirty="0"/>
              <a:t>管理者のパラメータ廃止と</a:t>
            </a:r>
            <a:r>
              <a:rPr lang="ja-JP" altLang="en-US" dirty="0" smtClean="0"/>
              <a:t>復活（</a:t>
            </a:r>
            <a:r>
              <a:rPr lang="en-US" altLang="ja-JP" dirty="0" smtClean="0"/>
              <a:t>2/2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lvl="0" indent="0">
              <a:buClr>
                <a:srgbClr val="002B62"/>
              </a:buClr>
              <a:buNone/>
            </a:pPr>
            <a:r>
              <a:rPr lang="ja-JP" altLang="en-US" sz="1600" b="1" dirty="0" smtClean="0">
                <a:solidFill>
                  <a:srgbClr val="FF0000"/>
                </a:solidFill>
              </a:rPr>
              <a:t>　「システム</a:t>
            </a:r>
            <a:r>
              <a:rPr lang="ja-JP" altLang="en-US" sz="1600" b="1" dirty="0">
                <a:solidFill>
                  <a:srgbClr val="FF0000"/>
                </a:solidFill>
              </a:rPr>
              <a:t>管理者</a:t>
            </a:r>
            <a:r>
              <a:rPr lang="en-US" altLang="ja-JP" sz="1600" b="1" dirty="0">
                <a:solidFill>
                  <a:srgbClr val="FF0000"/>
                </a:solidFill>
              </a:rPr>
              <a:t>&amp;AWS</a:t>
            </a:r>
            <a:r>
              <a:rPr lang="ja-JP" altLang="en-US" sz="1600" b="1" dirty="0">
                <a:solidFill>
                  <a:srgbClr val="FF0000"/>
                </a:solidFill>
              </a:rPr>
              <a:t>管理者のパラメータ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廃止」の手順実行後、「システム管理者」「</a:t>
            </a:r>
            <a:r>
              <a:rPr lang="en-US" altLang="ja-JP" sz="1600" b="1" dirty="0" smtClean="0">
                <a:solidFill>
                  <a:srgbClr val="FF0000"/>
                </a:solidFill>
              </a:rPr>
              <a:t>AWS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管理者」で</a:t>
            </a:r>
            <a:endParaRPr lang="en-US" altLang="ja-JP" sz="1600" b="1" dirty="0" smtClean="0">
              <a:solidFill>
                <a:srgbClr val="FF0000"/>
              </a:solidFill>
            </a:endParaRPr>
          </a:p>
          <a:p>
            <a:pPr marL="0" lvl="0" indent="0">
              <a:buClr>
                <a:srgbClr val="002B62"/>
              </a:buClr>
              <a:buNone/>
            </a:pPr>
            <a:r>
              <a:rPr lang="ja-JP" altLang="en-US" sz="1600" b="1" dirty="0">
                <a:solidFill>
                  <a:srgbClr val="FF0000"/>
                </a:solidFill>
              </a:rPr>
              <a:t>　</a:t>
            </a:r>
            <a:r>
              <a:rPr lang="en-US" altLang="ja-JP" sz="1600" b="1" dirty="0" smtClean="0">
                <a:solidFill>
                  <a:srgbClr val="FF0000"/>
                </a:solidFill>
              </a:rPr>
              <a:t>Conductor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を実行する必要がある場合、以下の手順を実施してください。</a:t>
            </a:r>
            <a:endParaRPr lang="en-US" altLang="ja-JP" sz="1600" b="1" dirty="0" smtClean="0">
              <a:solidFill>
                <a:srgbClr val="FF0000"/>
              </a:solidFill>
            </a:endParaRPr>
          </a:p>
          <a:p>
            <a:pPr marL="0" lvl="0" indent="0">
              <a:buClr>
                <a:srgbClr val="002B62"/>
              </a:buClr>
              <a:buNone/>
            </a:pPr>
            <a:endParaRPr lang="en-US" altLang="ja-JP" dirty="0"/>
          </a:p>
          <a:p>
            <a:r>
              <a:rPr lang="ja-JP" altLang="en-US" dirty="0" smtClean="0"/>
              <a:t>システム</a:t>
            </a:r>
            <a:r>
              <a:rPr lang="ja-JP" altLang="en-US" dirty="0"/>
              <a:t>管理者</a:t>
            </a:r>
            <a:r>
              <a:rPr lang="en-US" altLang="ja-JP" dirty="0"/>
              <a:t>&amp;AWS</a:t>
            </a:r>
            <a:r>
              <a:rPr lang="ja-JP" altLang="en-US" dirty="0"/>
              <a:t>管理者の</a:t>
            </a:r>
            <a:r>
              <a:rPr lang="ja-JP" altLang="en-US" dirty="0" smtClean="0"/>
              <a:t>パラメータ復活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en-US" altLang="ja-JP" b="1" dirty="0">
                <a:solidFill>
                  <a:srgbClr val="FF0000"/>
                </a:solidFill>
              </a:rPr>
              <a:t>※</a:t>
            </a:r>
            <a:r>
              <a:rPr lang="ja-JP" altLang="en-US" b="1" dirty="0">
                <a:solidFill>
                  <a:srgbClr val="FF0000"/>
                </a:solidFill>
              </a:rPr>
              <a:t>本項目の作業は「</a:t>
            </a:r>
            <a:r>
              <a:rPr lang="en-US" altLang="ja-JP" b="1" dirty="0">
                <a:solidFill>
                  <a:srgbClr val="FF0000"/>
                </a:solidFill>
              </a:rPr>
              <a:t>administrator</a:t>
            </a:r>
            <a:r>
              <a:rPr lang="ja-JP" altLang="en-US" b="1" dirty="0">
                <a:solidFill>
                  <a:srgbClr val="FF0000"/>
                </a:solidFill>
              </a:rPr>
              <a:t>（システム管理者）」で実施して</a:t>
            </a:r>
            <a:r>
              <a:rPr lang="ja-JP" altLang="en-US" b="1" dirty="0" smtClean="0">
                <a:solidFill>
                  <a:srgbClr val="FF0000"/>
                </a:solidFill>
              </a:rPr>
              <a:t>ください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</a:t>
            </a:r>
            <a:r>
              <a:rPr lang="en-US" altLang="ja-JP" dirty="0" smtClean="0"/>
              <a:t>AWS</a:t>
            </a:r>
            <a:r>
              <a:rPr lang="ja-JP" altLang="en-US" dirty="0" smtClean="0"/>
              <a:t>アクセスキー管理」＞「システム管理者」＞表示フィルタの廃止欄で「廃止のみ」を選択＞「フィルタ」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前頁にて廃止した「システム管理者」のパラメータの「復活」を押下。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同様の手順で「</a:t>
            </a:r>
            <a:r>
              <a:rPr lang="en-US" altLang="ja-JP" dirty="0" smtClean="0"/>
              <a:t>AWS</a:t>
            </a:r>
            <a:r>
              <a:rPr lang="ja-JP" altLang="en-US" dirty="0" smtClean="0"/>
              <a:t>管理者」のパラメータを復活させてください。</a:t>
            </a:r>
            <a:endParaRPr lang="en-US" altLang="ja-JP" dirty="0"/>
          </a:p>
        </p:txBody>
      </p:sp>
      <p:sp>
        <p:nvSpPr>
          <p:cNvPr id="5" name="正方形/長方形 4"/>
          <p:cNvSpPr/>
          <p:nvPr/>
        </p:nvSpPr>
        <p:spPr bwMode="auto">
          <a:xfrm>
            <a:off x="1271300" y="4896224"/>
            <a:ext cx="360080" cy="333026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6" name="円形吹き出し 5"/>
          <p:cNvSpPr/>
          <p:nvPr/>
        </p:nvSpPr>
        <p:spPr bwMode="auto">
          <a:xfrm>
            <a:off x="1750680" y="4683013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①</a:t>
            </a:r>
          </a:p>
        </p:txBody>
      </p:sp>
    </p:spTree>
    <p:extLst>
      <p:ext uri="{BB962C8B-B14F-4D97-AF65-F5344CB8AC3E}">
        <p14:creationId xmlns:p14="http://schemas.microsoft.com/office/powerpoint/2010/main" val="263570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4.2</a:t>
            </a:r>
            <a:r>
              <a:rPr lang="ja-JP" altLang="en-US" dirty="0"/>
              <a:t>　</a:t>
            </a:r>
            <a:r>
              <a:rPr lang="en-US" altLang="ja-JP" dirty="0"/>
              <a:t>Teams</a:t>
            </a:r>
            <a:r>
              <a:rPr lang="ja-JP" altLang="en-US" dirty="0"/>
              <a:t>連携通知の</a:t>
            </a:r>
            <a:r>
              <a:rPr lang="ja-JP" altLang="en-US" dirty="0" smtClean="0"/>
              <a:t>登録（</a:t>
            </a:r>
            <a:r>
              <a:rPr lang="en-US" altLang="ja-JP" dirty="0" smtClean="0"/>
              <a:t>1/4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39350" y="836712"/>
            <a:ext cx="11713301" cy="5472688"/>
          </a:xfrm>
        </p:spPr>
        <p:txBody>
          <a:bodyPr/>
          <a:lstStyle/>
          <a:p>
            <a:pPr marL="0" indent="0">
              <a:buNone/>
            </a:pPr>
            <a:r>
              <a:rPr lang="ja-JP" altLang="en-US" sz="1600" b="1" dirty="0" smtClean="0">
                <a:solidFill>
                  <a:srgbClr val="FF0000"/>
                </a:solidFill>
              </a:rPr>
              <a:t>　</a:t>
            </a:r>
            <a:r>
              <a:rPr lang="en-US" altLang="ja-JP" sz="1600" b="1" dirty="0" smtClean="0">
                <a:solidFill>
                  <a:srgbClr val="FF0000"/>
                </a:solidFill>
              </a:rPr>
              <a:t>Conductor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の</a:t>
            </a:r>
            <a:r>
              <a:rPr lang="ja-JP" altLang="en-US" sz="1600" b="1" dirty="0">
                <a:solidFill>
                  <a:srgbClr val="FF0000"/>
                </a:solidFill>
              </a:rPr>
              <a:t>実行結果を</a:t>
            </a:r>
            <a:r>
              <a:rPr lang="en-US" altLang="ja-JP" sz="1600" b="1" dirty="0">
                <a:solidFill>
                  <a:srgbClr val="FF0000"/>
                </a:solidFill>
              </a:rPr>
              <a:t>Teams</a:t>
            </a:r>
            <a:r>
              <a:rPr lang="ja-JP" altLang="en-US" sz="1600" b="1" dirty="0">
                <a:solidFill>
                  <a:srgbClr val="FF0000"/>
                </a:solidFill>
              </a:rPr>
              <a:t>へ通知させたい場合は、本項目の手順を実行してください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。</a:t>
            </a:r>
            <a:endParaRPr lang="en-US" altLang="ja-JP" sz="16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ja-JP" sz="1600" b="1" dirty="0">
              <a:solidFill>
                <a:srgbClr val="FF0000"/>
              </a:solidFill>
            </a:endParaRPr>
          </a:p>
          <a:p>
            <a:r>
              <a:rPr lang="ja-JP" altLang="en-US" dirty="0" smtClean="0"/>
              <a:t>①</a:t>
            </a:r>
            <a:r>
              <a:rPr lang="en-US" altLang="ja-JP" dirty="0" smtClean="0"/>
              <a:t>Teams</a:t>
            </a:r>
            <a:r>
              <a:rPr lang="ja-JP" altLang="en-US" dirty="0" smtClean="0"/>
              <a:t>の</a:t>
            </a:r>
            <a:r>
              <a:rPr lang="en-US" altLang="ja-JP" dirty="0" err="1" smtClean="0"/>
              <a:t>WebhookURL</a:t>
            </a:r>
            <a:r>
              <a:rPr lang="ja-JP" altLang="en-US" dirty="0" smtClean="0"/>
              <a:t>の準備</a:t>
            </a:r>
            <a:endParaRPr lang="en-US" altLang="ja-JP" dirty="0"/>
          </a:p>
          <a:p>
            <a:pPr lvl="1"/>
            <a:r>
              <a:rPr lang="ja-JP" altLang="en-US" dirty="0" smtClean="0"/>
              <a:t>通知を受けたいチャンネルの</a:t>
            </a:r>
            <a:r>
              <a:rPr lang="en-US" altLang="ja-JP" dirty="0" err="1" smtClean="0"/>
              <a:t>WebhookURL</a:t>
            </a:r>
            <a:r>
              <a:rPr lang="ja-JP" altLang="en-US" dirty="0" smtClean="0"/>
              <a:t>を用意してください。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en-US" altLang="ja-JP" dirty="0">
                <a:latin typeface="+mn-ea"/>
              </a:rPr>
              <a:t>【</a:t>
            </a:r>
            <a:r>
              <a:rPr lang="ja-JP" altLang="en-US" dirty="0">
                <a:latin typeface="+mn-ea"/>
              </a:rPr>
              <a:t>参考</a:t>
            </a:r>
            <a:r>
              <a:rPr lang="en-US" altLang="ja-JP" dirty="0" smtClean="0">
                <a:latin typeface="+mn-ea"/>
              </a:rPr>
              <a:t>】</a:t>
            </a:r>
            <a:r>
              <a:rPr lang="en-US" altLang="ja-JP" dirty="0" err="1" smtClean="0">
                <a:latin typeface="+mn-ea"/>
              </a:rPr>
              <a:t>WebhookURL</a:t>
            </a:r>
            <a:r>
              <a:rPr lang="ja-JP" altLang="en-US" dirty="0" smtClean="0">
                <a:latin typeface="+mn-ea"/>
              </a:rPr>
              <a:t>取得の</a:t>
            </a:r>
            <a:r>
              <a:rPr lang="ja-JP" altLang="en-US" dirty="0">
                <a:latin typeface="+mn-ea"/>
              </a:rPr>
              <a:t>手順概要</a:t>
            </a:r>
            <a:r>
              <a:rPr lang="ja-JP" altLang="en-US" dirty="0" smtClean="0">
                <a:latin typeface="+mn-ea"/>
              </a:rPr>
              <a:t>（</a:t>
            </a:r>
            <a:r>
              <a:rPr lang="en-US" altLang="ja-JP" dirty="0" smtClean="0">
                <a:latin typeface="+mn-ea"/>
              </a:rPr>
              <a:t>Teams</a:t>
            </a:r>
            <a:r>
              <a:rPr lang="ja-JP" altLang="en-US" dirty="0" err="1" smtClean="0">
                <a:latin typeface="+mn-ea"/>
              </a:rPr>
              <a:t>にて</a:t>
            </a:r>
            <a:r>
              <a:rPr lang="ja-JP" altLang="en-US" dirty="0">
                <a:latin typeface="+mn-ea"/>
              </a:rPr>
              <a:t>実施</a:t>
            </a:r>
            <a:r>
              <a:rPr lang="ja-JP" altLang="en-US" dirty="0" smtClean="0">
                <a:latin typeface="+mn-ea"/>
              </a:rPr>
              <a:t>）</a:t>
            </a:r>
            <a:endParaRPr lang="en-US" altLang="ja-JP" dirty="0" smtClean="0">
              <a:latin typeface="+mn-ea"/>
            </a:endParaRPr>
          </a:p>
          <a:p>
            <a:pPr marL="180000" lvl="1" indent="0">
              <a:buNone/>
            </a:pPr>
            <a:endParaRPr lang="en-US" altLang="ja-JP" dirty="0" smtClean="0">
              <a:latin typeface="+mn-ea"/>
            </a:endParaRPr>
          </a:p>
          <a:p>
            <a:pPr marL="180000" lvl="1" indent="0">
              <a:buNone/>
            </a:pPr>
            <a:r>
              <a:rPr lang="ja-JP" altLang="en-US" dirty="0">
                <a:latin typeface="+mn-ea"/>
              </a:rPr>
              <a:t>　</a:t>
            </a:r>
            <a:r>
              <a:rPr lang="ja-JP" altLang="en-US" dirty="0" smtClean="0">
                <a:latin typeface="+mn-ea"/>
              </a:rPr>
              <a:t>　①通知を受けたいチャンネルの右の「</a:t>
            </a:r>
            <a:r>
              <a:rPr lang="en-US" altLang="ja-JP" dirty="0" smtClean="0">
                <a:latin typeface="+mn-ea"/>
              </a:rPr>
              <a:t>…</a:t>
            </a:r>
            <a:r>
              <a:rPr lang="ja-JP" altLang="en-US" dirty="0" smtClean="0">
                <a:latin typeface="+mn-ea"/>
              </a:rPr>
              <a:t>」＞「コネクタ」を押下</a:t>
            </a:r>
            <a:endParaRPr lang="en-US" altLang="ja-JP" dirty="0" smtClean="0">
              <a:latin typeface="+mn-ea"/>
            </a:endParaRPr>
          </a:p>
          <a:p>
            <a:pPr marL="180000" lvl="1" indent="0">
              <a:buNone/>
            </a:pPr>
            <a:r>
              <a:rPr lang="ja-JP" altLang="en-US" dirty="0">
                <a:latin typeface="+mn-ea"/>
              </a:rPr>
              <a:t>　</a:t>
            </a:r>
            <a:r>
              <a:rPr lang="ja-JP" altLang="en-US" dirty="0" smtClean="0">
                <a:latin typeface="+mn-ea"/>
              </a:rPr>
              <a:t>　②「</a:t>
            </a:r>
            <a:r>
              <a:rPr lang="en-US" altLang="ja-JP" dirty="0" smtClean="0">
                <a:latin typeface="+mn-ea"/>
              </a:rPr>
              <a:t>Incoming </a:t>
            </a:r>
            <a:r>
              <a:rPr lang="en-US" altLang="ja-JP" dirty="0" err="1" smtClean="0">
                <a:latin typeface="+mn-ea"/>
              </a:rPr>
              <a:t>Webhook</a:t>
            </a:r>
            <a:r>
              <a:rPr lang="ja-JP" altLang="en-US" dirty="0" smtClean="0">
                <a:latin typeface="+mn-ea"/>
              </a:rPr>
              <a:t>」の「追加」もしくは「構成」を押下</a:t>
            </a:r>
            <a:endParaRPr lang="en-US" altLang="ja-JP" dirty="0" smtClean="0">
              <a:latin typeface="+mn-ea"/>
            </a:endParaRPr>
          </a:p>
          <a:p>
            <a:pPr marL="180000" lvl="1" indent="0">
              <a:buNone/>
            </a:pPr>
            <a:r>
              <a:rPr lang="ja-JP" altLang="en-US" dirty="0">
                <a:latin typeface="+mn-ea"/>
              </a:rPr>
              <a:t>　</a:t>
            </a:r>
            <a:r>
              <a:rPr lang="ja-JP" altLang="en-US" dirty="0" smtClean="0">
                <a:latin typeface="+mn-ea"/>
              </a:rPr>
              <a:t>　③任意の名前を入力して「作成」を押下して</a:t>
            </a:r>
            <a:r>
              <a:rPr lang="en-US" altLang="ja-JP" dirty="0" err="1" smtClean="0">
                <a:latin typeface="+mn-ea"/>
              </a:rPr>
              <a:t>WebhookURL</a:t>
            </a:r>
            <a:r>
              <a:rPr lang="ja-JP" altLang="en-US" dirty="0" smtClean="0">
                <a:latin typeface="+mn-ea"/>
              </a:rPr>
              <a:t>を取得</a:t>
            </a:r>
            <a:endParaRPr lang="en-US" altLang="ja-JP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85679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4.2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Teams</a:t>
            </a:r>
            <a:r>
              <a:rPr kumimoji="1" lang="ja-JP" altLang="en-US" dirty="0" smtClean="0"/>
              <a:t>連携通知の登録（</a:t>
            </a:r>
            <a:r>
              <a:rPr kumimoji="1" lang="en-US" altLang="ja-JP" dirty="0" smtClean="0"/>
              <a:t>2/4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39350" y="836711"/>
            <a:ext cx="11713301" cy="1273991"/>
          </a:xfrm>
        </p:spPr>
        <p:txBody>
          <a:bodyPr/>
          <a:lstStyle/>
          <a:p>
            <a:r>
              <a:rPr lang="ja-JP" altLang="en-US" dirty="0" smtClean="0"/>
              <a:t>②</a:t>
            </a:r>
            <a:r>
              <a:rPr lang="en-US" altLang="ja-JP" dirty="0" smtClean="0"/>
              <a:t>Teams</a:t>
            </a:r>
            <a:r>
              <a:rPr lang="ja-JP" altLang="en-US" dirty="0" smtClean="0"/>
              <a:t>連携管理の登録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</a:t>
            </a:r>
            <a:r>
              <a:rPr lang="en-US" altLang="ja-JP" dirty="0" smtClean="0"/>
              <a:t>Teams</a:t>
            </a:r>
            <a:r>
              <a:rPr lang="ja-JP" altLang="en-US" dirty="0" smtClean="0"/>
              <a:t>連携管理」＞「通知設定」＞「登録」＞「登録開始」</a:t>
            </a:r>
            <a:endParaRPr lang="en-US" altLang="ja-JP" dirty="0" smtClean="0"/>
          </a:p>
          <a:p>
            <a:pPr marL="180000" lvl="1" indent="0">
              <a:buNone/>
            </a:pPr>
            <a:r>
              <a:rPr kumimoji="1" lang="ja-JP" altLang="en-US" dirty="0"/>
              <a:t>　</a:t>
            </a:r>
            <a:r>
              <a:rPr kumimoji="1" lang="ja-JP" altLang="en-US" dirty="0" smtClean="0"/>
              <a:t>「ホスト名」「オペレーション」「通知先</a:t>
            </a:r>
            <a:r>
              <a:rPr kumimoji="1" lang="en-US" altLang="ja-JP" dirty="0" err="1" smtClean="0"/>
              <a:t>Webhook</a:t>
            </a:r>
            <a:r>
              <a:rPr kumimoji="1" lang="ja-JP" altLang="en-US" dirty="0" smtClean="0"/>
              <a:t>」を入力して「登録」を押下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260" y="2060810"/>
            <a:ext cx="7561050" cy="2113608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 bwMode="auto">
          <a:xfrm>
            <a:off x="1239935" y="2458342"/>
            <a:ext cx="5432145" cy="90282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6" name="正方形/長方形 5"/>
          <p:cNvSpPr/>
          <p:nvPr/>
        </p:nvSpPr>
        <p:spPr bwMode="auto">
          <a:xfrm>
            <a:off x="2279470" y="3773104"/>
            <a:ext cx="1368190" cy="28800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7" name="円形吹き出し 6"/>
          <p:cNvSpPr/>
          <p:nvPr/>
        </p:nvSpPr>
        <p:spPr bwMode="auto">
          <a:xfrm>
            <a:off x="6767990" y="2204830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①</a:t>
            </a:r>
          </a:p>
        </p:txBody>
      </p:sp>
      <p:sp>
        <p:nvSpPr>
          <p:cNvPr id="8" name="円形吹き出し 7"/>
          <p:cNvSpPr/>
          <p:nvPr/>
        </p:nvSpPr>
        <p:spPr bwMode="auto">
          <a:xfrm>
            <a:off x="3740007" y="3551790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②</a:t>
            </a:r>
          </a:p>
        </p:txBody>
      </p:sp>
      <p:sp>
        <p:nvSpPr>
          <p:cNvPr id="9" name="角丸四角形 8"/>
          <p:cNvSpPr/>
          <p:nvPr/>
        </p:nvSpPr>
        <p:spPr bwMode="auto">
          <a:xfrm>
            <a:off x="1088770" y="4875261"/>
            <a:ext cx="5415540" cy="1290119"/>
          </a:xfrm>
          <a:prstGeom prst="roundRect">
            <a:avLst>
              <a:gd name="adj" fmla="val 6291"/>
            </a:avLst>
          </a:prstGeom>
          <a:solidFill>
            <a:schemeClr val="bg1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dirty="0">
                <a:latin typeface="+mn-ea"/>
              </a:rPr>
              <a:t>ホスト名　　　　：本</a:t>
            </a:r>
            <a:r>
              <a:rPr lang="en-US" altLang="ja-JP" sz="1200" dirty="0">
                <a:latin typeface="+mn-ea"/>
              </a:rPr>
              <a:t>ITA</a:t>
            </a:r>
            <a:r>
              <a:rPr lang="ja-JP" altLang="en-US" sz="1200" dirty="0">
                <a:latin typeface="+mn-ea"/>
              </a:rPr>
              <a:t>導入サーバのホスト名を選択</a:t>
            </a:r>
            <a:endParaRPr lang="en-US" altLang="ja-JP" sz="1200" dirty="0">
              <a:latin typeface="+mn-ea"/>
            </a:endParaRPr>
          </a:p>
          <a:p>
            <a:r>
              <a:rPr lang="ja-JP" altLang="en-US" sz="1200" dirty="0">
                <a:latin typeface="+mn-ea"/>
              </a:rPr>
              <a:t>　　　　　　　　　（デフォルトは</a:t>
            </a:r>
            <a:r>
              <a:rPr lang="en-US" altLang="ja-JP" sz="1200" dirty="0">
                <a:latin typeface="+mn-ea"/>
              </a:rPr>
              <a:t>” </a:t>
            </a:r>
            <a:r>
              <a:rPr lang="en-US" altLang="ja-JP" sz="1200" dirty="0" err="1">
                <a:latin typeface="+mn-ea"/>
              </a:rPr>
              <a:t>exastro</a:t>
            </a:r>
            <a:r>
              <a:rPr lang="en-US" altLang="ja-JP" sz="1200" dirty="0">
                <a:latin typeface="+mn-ea"/>
              </a:rPr>
              <a:t>-it-automation”</a:t>
            </a:r>
            <a:r>
              <a:rPr lang="ja-JP" altLang="en-US" sz="1200" dirty="0">
                <a:latin typeface="+mn-ea"/>
              </a:rPr>
              <a:t>）</a:t>
            </a:r>
            <a:endParaRPr lang="en-US" altLang="ja-JP" sz="1200" dirty="0">
              <a:latin typeface="+mn-ea"/>
            </a:endParaRPr>
          </a:p>
          <a:p>
            <a:r>
              <a:rPr lang="ja-JP" altLang="en-US" sz="1200" dirty="0">
                <a:latin typeface="+mn-ea"/>
              </a:rPr>
              <a:t>オペレーション　：任意のオペレーションを</a:t>
            </a:r>
            <a:r>
              <a:rPr lang="ja-JP" altLang="en-US" sz="1200" dirty="0" smtClean="0">
                <a:latin typeface="+mn-ea"/>
              </a:rPr>
              <a:t>選択</a:t>
            </a:r>
            <a:endParaRPr lang="en-US" altLang="ja-JP" sz="1200" dirty="0" smtClean="0">
              <a:latin typeface="+mn-ea"/>
            </a:endParaRPr>
          </a:p>
          <a:p>
            <a:r>
              <a:rPr lang="ja-JP" altLang="en-US" sz="1200" dirty="0" smtClean="0">
                <a:latin typeface="+mn-ea"/>
              </a:rPr>
              <a:t>通知先</a:t>
            </a:r>
            <a:r>
              <a:rPr lang="en-US" altLang="ja-JP" sz="1200" dirty="0" err="1" smtClean="0">
                <a:latin typeface="+mn-ea"/>
              </a:rPr>
              <a:t>Webhook</a:t>
            </a:r>
            <a:r>
              <a:rPr lang="ja-JP" altLang="en-US" sz="1200" dirty="0" smtClean="0">
                <a:latin typeface="+mn-ea"/>
              </a:rPr>
              <a:t>　</a:t>
            </a:r>
            <a:r>
              <a:rPr lang="en-US" altLang="ja-JP" sz="1200" dirty="0" smtClean="0">
                <a:latin typeface="+mn-ea"/>
              </a:rPr>
              <a:t>:</a:t>
            </a:r>
            <a:r>
              <a:rPr lang="ja-JP" altLang="en-US" sz="1200" dirty="0" smtClean="0">
                <a:latin typeface="+mn-ea"/>
              </a:rPr>
              <a:t>「</a:t>
            </a:r>
            <a:r>
              <a:rPr lang="en-US" altLang="ja-JP" sz="1200" dirty="0" smtClean="0">
                <a:latin typeface="+mn-ea"/>
              </a:rPr>
              <a:t>Teams</a:t>
            </a:r>
            <a:r>
              <a:rPr lang="ja-JP" altLang="en-US" sz="1200" dirty="0" smtClean="0">
                <a:latin typeface="+mn-ea"/>
              </a:rPr>
              <a:t>連携通知の登録</a:t>
            </a:r>
            <a:r>
              <a:rPr lang="en-US" altLang="ja-JP" sz="1200" dirty="0" smtClean="0">
                <a:latin typeface="+mn-ea"/>
              </a:rPr>
              <a:t>-</a:t>
            </a:r>
            <a:r>
              <a:rPr lang="en-US" altLang="ja-JP" sz="1200" dirty="0" err="1" smtClean="0">
                <a:latin typeface="+mn-ea"/>
              </a:rPr>
              <a:t>Webhook</a:t>
            </a:r>
            <a:r>
              <a:rPr lang="ja-JP" altLang="en-US" sz="1200" dirty="0" smtClean="0">
                <a:latin typeface="+mn-ea"/>
              </a:rPr>
              <a:t>準備」で用意した</a:t>
            </a:r>
            <a:endParaRPr lang="en-US" altLang="ja-JP" sz="1200" dirty="0" smtClean="0">
              <a:latin typeface="+mn-ea"/>
            </a:endParaRPr>
          </a:p>
          <a:p>
            <a:r>
              <a:rPr lang="ja-JP" altLang="en-US" sz="1200" dirty="0">
                <a:latin typeface="+mn-ea"/>
              </a:rPr>
              <a:t>　</a:t>
            </a:r>
            <a:r>
              <a:rPr lang="ja-JP" altLang="en-US" sz="1200" dirty="0" smtClean="0">
                <a:latin typeface="+mn-ea"/>
              </a:rPr>
              <a:t>　　　　　　　    </a:t>
            </a:r>
            <a:r>
              <a:rPr lang="en-US" altLang="ja-JP" sz="1200" dirty="0" err="1" smtClean="0">
                <a:latin typeface="+mn-ea"/>
              </a:rPr>
              <a:t>WebhookURL</a:t>
            </a:r>
            <a:r>
              <a:rPr lang="ja-JP" altLang="en-US" sz="1200" dirty="0" smtClean="0">
                <a:latin typeface="+mn-ea"/>
              </a:rPr>
              <a:t>を入力</a:t>
            </a:r>
            <a:endParaRPr lang="en-US" altLang="ja-JP" sz="1200" dirty="0">
              <a:latin typeface="+mn-ea"/>
            </a:endParaRPr>
          </a:p>
        </p:txBody>
      </p:sp>
      <p:grpSp>
        <p:nvGrpSpPr>
          <p:cNvPr id="10" name="グループ化 9"/>
          <p:cNvGrpSpPr/>
          <p:nvPr/>
        </p:nvGrpSpPr>
        <p:grpSpPr>
          <a:xfrm>
            <a:off x="764725" y="4437141"/>
            <a:ext cx="648091" cy="576000"/>
            <a:chOff x="162795" y="3812178"/>
            <a:chExt cx="565503" cy="549789"/>
          </a:xfrm>
        </p:grpSpPr>
        <p:sp>
          <p:nvSpPr>
            <p:cNvPr id="11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80789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7536" y="2222293"/>
            <a:ext cx="6882896" cy="3249707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73" y="2222293"/>
            <a:ext cx="4218234" cy="2790927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4.2</a:t>
            </a:r>
            <a:r>
              <a:rPr lang="ja-JP" altLang="en-US" dirty="0"/>
              <a:t>　</a:t>
            </a:r>
            <a:r>
              <a:rPr lang="en-US" altLang="ja-JP" dirty="0"/>
              <a:t>Teams</a:t>
            </a:r>
            <a:r>
              <a:rPr lang="ja-JP" altLang="en-US" dirty="0"/>
              <a:t>連携通知の</a:t>
            </a:r>
            <a:r>
              <a:rPr lang="ja-JP" altLang="en-US" dirty="0" smtClean="0"/>
              <a:t>登録（</a:t>
            </a:r>
            <a:r>
              <a:rPr lang="en-US" altLang="ja-JP" dirty="0" smtClean="0"/>
              <a:t>3/4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39350" y="836712"/>
            <a:ext cx="11713301" cy="1277382"/>
          </a:xfrm>
        </p:spPr>
        <p:txBody>
          <a:bodyPr/>
          <a:lstStyle/>
          <a:p>
            <a:r>
              <a:rPr kumimoji="1" lang="ja-JP" altLang="en-US" dirty="0" smtClean="0"/>
              <a:t>③</a:t>
            </a:r>
            <a:r>
              <a:rPr lang="en-US" altLang="ja-JP" dirty="0" smtClean="0"/>
              <a:t>Conductor</a:t>
            </a:r>
            <a:r>
              <a:rPr kumimoji="1" lang="ja-JP" altLang="en-US" dirty="0" smtClean="0"/>
              <a:t>の編集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「</a:t>
            </a:r>
            <a:r>
              <a:rPr lang="en-US" altLang="ja-JP" dirty="0" smtClean="0"/>
              <a:t>Conductor</a:t>
            </a:r>
            <a:r>
              <a:rPr kumimoji="1" lang="ja-JP" altLang="en-US" dirty="0" smtClean="0"/>
              <a:t>」＞「</a:t>
            </a:r>
            <a:r>
              <a:rPr lang="en-US" altLang="ja-JP" dirty="0" smtClean="0"/>
              <a:t>Conductor</a:t>
            </a:r>
            <a:r>
              <a:rPr kumimoji="1" lang="ja-JP" altLang="en-US" dirty="0" smtClean="0"/>
              <a:t>クラス一覧」＞「フィルタ」＞</a:t>
            </a:r>
            <a:r>
              <a:rPr kumimoji="1" lang="en-US" altLang="ja-JP" dirty="0" smtClean="0"/>
              <a:t>Teams</a:t>
            </a:r>
            <a:r>
              <a:rPr kumimoji="1" lang="ja-JP" altLang="en-US" dirty="0" smtClean="0"/>
              <a:t>へ通知させたい</a:t>
            </a:r>
            <a:r>
              <a:rPr lang="en-US" altLang="ja-JP" dirty="0" smtClean="0"/>
              <a:t>Conductor</a:t>
            </a:r>
            <a:r>
              <a:rPr kumimoji="1" lang="ja-JP" altLang="en-US" dirty="0" smtClean="0"/>
              <a:t>の「詳細」＞</a:t>
            </a:r>
            <a:endParaRPr kumimoji="1"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移動先画面下部の「編集」を押下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 bwMode="auto">
          <a:xfrm>
            <a:off x="1044000" y="2520199"/>
            <a:ext cx="360049" cy="18000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9" name="円形吹き出し 8"/>
          <p:cNvSpPr/>
          <p:nvPr/>
        </p:nvSpPr>
        <p:spPr bwMode="auto">
          <a:xfrm>
            <a:off x="1491061" y="2222293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①</a:t>
            </a:r>
          </a:p>
        </p:txBody>
      </p:sp>
      <p:sp>
        <p:nvSpPr>
          <p:cNvPr id="10" name="正方形/長方形 9"/>
          <p:cNvSpPr/>
          <p:nvPr/>
        </p:nvSpPr>
        <p:spPr bwMode="auto">
          <a:xfrm>
            <a:off x="4799820" y="5301260"/>
            <a:ext cx="576080" cy="21600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12" name="円形吹き出し 11"/>
          <p:cNvSpPr/>
          <p:nvPr/>
        </p:nvSpPr>
        <p:spPr bwMode="auto">
          <a:xfrm>
            <a:off x="5443616" y="5013220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211435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250" y="2034693"/>
            <a:ext cx="8791008" cy="414050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4.2</a:t>
            </a:r>
            <a:r>
              <a:rPr lang="ja-JP" altLang="en-US" dirty="0"/>
              <a:t>　</a:t>
            </a:r>
            <a:r>
              <a:rPr lang="en-US" altLang="ja-JP" dirty="0"/>
              <a:t>Teams</a:t>
            </a:r>
            <a:r>
              <a:rPr lang="ja-JP" altLang="en-US" dirty="0"/>
              <a:t>連携通知の</a:t>
            </a:r>
            <a:r>
              <a:rPr lang="ja-JP" altLang="en-US" dirty="0" smtClean="0"/>
              <a:t>登録（</a:t>
            </a:r>
            <a:r>
              <a:rPr lang="en-US" altLang="ja-JP" dirty="0" smtClean="0"/>
              <a:t>4/4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39350" y="836712"/>
            <a:ext cx="11713301" cy="2664298"/>
          </a:xfrm>
        </p:spPr>
        <p:txBody>
          <a:bodyPr/>
          <a:lstStyle/>
          <a:p>
            <a:r>
              <a:rPr lang="ja-JP" altLang="en-US" dirty="0" smtClean="0"/>
              <a:t>③</a:t>
            </a:r>
            <a:r>
              <a:rPr lang="en-US" altLang="ja-JP" dirty="0" smtClean="0"/>
              <a:t>Conductor</a:t>
            </a:r>
            <a:r>
              <a:rPr lang="ja-JP" altLang="en-US" dirty="0" smtClean="0"/>
              <a:t>の編集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</a:t>
            </a:r>
            <a:r>
              <a:rPr lang="en-US" altLang="ja-JP" dirty="0" smtClean="0"/>
              <a:t>Teams</a:t>
            </a:r>
            <a:r>
              <a:rPr lang="ja-JP" altLang="en-US" dirty="0" smtClean="0"/>
              <a:t>正常終了通知」を押下して画面右側の「</a:t>
            </a:r>
            <a:r>
              <a:rPr lang="en-US" altLang="ja-JP" dirty="0" smtClean="0"/>
              <a:t>Default skip</a:t>
            </a:r>
            <a:r>
              <a:rPr lang="ja-JP" altLang="en-US" dirty="0" smtClean="0"/>
              <a:t>」のチェックを解除、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「</a:t>
            </a:r>
            <a:r>
              <a:rPr lang="en-US" altLang="ja-JP" dirty="0" smtClean="0"/>
              <a:t>Teams</a:t>
            </a:r>
            <a:r>
              <a:rPr lang="ja-JP" altLang="en-US" dirty="0" smtClean="0"/>
              <a:t>異常終了通知」</a:t>
            </a:r>
            <a:r>
              <a:rPr lang="ja-JP" altLang="en-US" dirty="0"/>
              <a:t>を押下</a:t>
            </a:r>
            <a:r>
              <a:rPr lang="ja-JP" altLang="en-US" dirty="0" smtClean="0"/>
              <a:t>して画面</a:t>
            </a:r>
            <a:r>
              <a:rPr lang="ja-JP" altLang="en-US" dirty="0"/>
              <a:t>右側の「</a:t>
            </a:r>
            <a:r>
              <a:rPr lang="en-US" altLang="ja-JP" dirty="0"/>
              <a:t>Default skip</a:t>
            </a:r>
            <a:r>
              <a:rPr lang="ja-JP" altLang="en-US" dirty="0"/>
              <a:t>」のチェックを</a:t>
            </a:r>
            <a:r>
              <a:rPr lang="ja-JP" altLang="en-US" dirty="0" smtClean="0"/>
              <a:t>解除して、画面下部の「更新」を押下。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endParaRPr lang="en-US" altLang="ja-JP" dirty="0" smtClean="0"/>
          </a:p>
        </p:txBody>
      </p:sp>
      <p:sp>
        <p:nvSpPr>
          <p:cNvPr id="5" name="正方形/長方形 4"/>
          <p:cNvSpPr/>
          <p:nvPr/>
        </p:nvSpPr>
        <p:spPr bwMode="auto">
          <a:xfrm>
            <a:off x="4650012" y="3457080"/>
            <a:ext cx="1806038" cy="736453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6" name="円形吹き出し 5"/>
          <p:cNvSpPr/>
          <p:nvPr/>
        </p:nvSpPr>
        <p:spPr bwMode="auto">
          <a:xfrm>
            <a:off x="6525256" y="3199271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①</a:t>
            </a:r>
          </a:p>
        </p:txBody>
      </p:sp>
      <p:sp>
        <p:nvSpPr>
          <p:cNvPr id="8" name="円形吹き出し 7"/>
          <p:cNvSpPr/>
          <p:nvPr/>
        </p:nvSpPr>
        <p:spPr bwMode="auto">
          <a:xfrm>
            <a:off x="8712695" y="2456925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②</a:t>
            </a:r>
          </a:p>
        </p:txBody>
      </p:sp>
      <p:sp>
        <p:nvSpPr>
          <p:cNvPr id="12" name="正方形/長方形 11"/>
          <p:cNvSpPr/>
          <p:nvPr/>
        </p:nvSpPr>
        <p:spPr bwMode="auto">
          <a:xfrm>
            <a:off x="623240" y="5959173"/>
            <a:ext cx="720100" cy="278217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9" name="正方形/長方形 8"/>
          <p:cNvSpPr/>
          <p:nvPr/>
        </p:nvSpPr>
        <p:spPr bwMode="auto">
          <a:xfrm>
            <a:off x="7896250" y="2780911"/>
            <a:ext cx="648090" cy="216029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10" name="円形吹き出し 9"/>
          <p:cNvSpPr/>
          <p:nvPr/>
        </p:nvSpPr>
        <p:spPr bwMode="auto">
          <a:xfrm>
            <a:off x="1415350" y="5589299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③</a:t>
            </a:r>
          </a:p>
        </p:txBody>
      </p:sp>
    </p:spTree>
    <p:extLst>
      <p:ext uri="{BB962C8B-B14F-4D97-AF65-F5344CB8AC3E}">
        <p14:creationId xmlns:p14="http://schemas.microsoft.com/office/powerpoint/2010/main" val="76323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4.3</a:t>
            </a:r>
            <a:r>
              <a:rPr kumimoji="1" lang="ja-JP" altLang="en-US" dirty="0" smtClean="0"/>
              <a:t>　</a:t>
            </a:r>
            <a:r>
              <a:rPr lang="ja-JP" altLang="en-US" dirty="0" smtClean="0"/>
              <a:t>メニューグループ／メニュー概要（</a:t>
            </a:r>
            <a:r>
              <a:rPr kumimoji="1" lang="en-US" altLang="ja-JP" dirty="0" smtClean="0"/>
              <a:t>1/5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638245"/>
              </p:ext>
            </p:extLst>
          </p:nvPr>
        </p:nvGraphicFramePr>
        <p:xfrm>
          <a:off x="1415350" y="3573020"/>
          <a:ext cx="9145270" cy="28803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61624">
                  <a:extLst>
                    <a:ext uri="{9D8B030D-6E8A-4147-A177-3AD203B41FA5}">
                      <a16:colId xmlns:a16="http://schemas.microsoft.com/office/drawing/2014/main" val="3670659318"/>
                    </a:ext>
                  </a:extLst>
                </a:gridCol>
                <a:gridCol w="6283646">
                  <a:extLst>
                    <a:ext uri="{9D8B030D-6E8A-4147-A177-3AD203B41FA5}">
                      <a16:colId xmlns:a16="http://schemas.microsoft.com/office/drawing/2014/main" val="608997909"/>
                    </a:ext>
                  </a:extLst>
                </a:gridCol>
              </a:tblGrid>
              <a:tr h="300707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メニューグループ名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説明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0001673"/>
                  </a:ext>
                </a:extLst>
              </a:tr>
              <a:tr h="300707">
                <a:tc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パラメータ管理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CS</a:t>
                      </a: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テンプレートのパラメータを登録・管理するメニューグループ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759307"/>
                  </a:ext>
                </a:extLst>
              </a:tr>
              <a:tr h="300707">
                <a:tc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構築</a:t>
                      </a:r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/</a:t>
                      </a: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更新シナリオ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CS</a:t>
                      </a: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テンプレートの構築</a:t>
                      </a:r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/</a:t>
                      </a: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更新シナリオを登録・管理するメニューグループ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8447106"/>
                  </a:ext>
                </a:extLst>
              </a:tr>
              <a:tr h="300707">
                <a:tc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削除シナリオ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CS</a:t>
                      </a: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テンプレートの削除シナリオを登録・管理するメニューグループ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650663"/>
                  </a:ext>
                </a:extLst>
              </a:tr>
              <a:tr h="300707">
                <a:tc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ドキュメント管理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設計、構築、評価のドキュメントを登録・管理するメニューグループ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2561196"/>
                  </a:ext>
                </a:extLst>
              </a:tr>
              <a:tr h="300707">
                <a:tc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AWS</a:t>
                      </a: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アクセスキー管理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AWS</a:t>
                      </a: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のアカウント情報を管理するメニューグループ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5410525"/>
                  </a:ext>
                </a:extLst>
              </a:tr>
              <a:tr h="300707">
                <a:tc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Teams</a:t>
                      </a: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連携管理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Teams</a:t>
                      </a: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通知連携の情報を管理するメニューグループ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0302304"/>
                  </a:ext>
                </a:extLst>
              </a:tr>
              <a:tr h="300707">
                <a:tc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マスタ管理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CS</a:t>
                      </a: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テンプレートのパラメータのマスタ情報を定義するメニューグループ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608694"/>
                  </a:ext>
                </a:extLst>
              </a:tr>
              <a:tr h="474742">
                <a:tc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代入値管理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Movement</a:t>
                      </a: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「機器一覧同期」により登録され、</a:t>
                      </a:r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Web</a:t>
                      </a: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サーバ構築のシナリオから参照される値を管理するメニューグループ。原則手動での変更は行わない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3591711"/>
                  </a:ext>
                </a:extLst>
              </a:tr>
            </a:tbl>
          </a:graphicData>
        </a:graphic>
      </p:graphicFrame>
      <p:sp>
        <p:nvSpPr>
          <p:cNvPr id="10" name="コンテンツ プレースホルダー 9"/>
          <p:cNvSpPr>
            <a:spLocks noGrp="1"/>
          </p:cNvSpPr>
          <p:nvPr>
            <p:ph sz="quarter" idx="10"/>
          </p:nvPr>
        </p:nvSpPr>
        <p:spPr>
          <a:xfrm>
            <a:off x="239350" y="836712"/>
            <a:ext cx="11713301" cy="503998"/>
          </a:xfrm>
        </p:spPr>
        <p:txBody>
          <a:bodyPr/>
          <a:lstStyle/>
          <a:p>
            <a:r>
              <a:rPr kumimoji="1" lang="ja-JP" altLang="en-US" dirty="0" smtClean="0"/>
              <a:t>メニューグループ</a:t>
            </a:r>
            <a:endParaRPr kumimoji="1" lang="ja-JP" altLang="en-US" dirty="0"/>
          </a:p>
        </p:txBody>
      </p:sp>
      <p:sp>
        <p:nvSpPr>
          <p:cNvPr id="9" name="コンテンツ プレースホルダー 2"/>
          <p:cNvSpPr txBox="1">
            <a:spLocks/>
          </p:cNvSpPr>
          <p:nvPr/>
        </p:nvSpPr>
        <p:spPr bwMode="gray">
          <a:xfrm>
            <a:off x="2567510" y="895011"/>
            <a:ext cx="7826136" cy="387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180000" lvl="1" indent="0">
              <a:lnSpc>
                <a:spcPct val="110000"/>
              </a:lnSpc>
              <a:buNone/>
            </a:pPr>
            <a:r>
              <a:rPr lang="en-US" altLang="ja-JP" sz="1400" kern="0" dirty="0" smtClean="0">
                <a:latin typeface="+mn-ea"/>
              </a:rPr>
              <a:t>※ITA</a:t>
            </a:r>
            <a:r>
              <a:rPr lang="ja-JP" altLang="en-US" sz="1400" kern="0" dirty="0" smtClean="0">
                <a:latin typeface="+mn-ea"/>
              </a:rPr>
              <a:t>デフォルトのメニューグループや参照用メニューグループは説明を省略</a:t>
            </a:r>
            <a:r>
              <a:rPr lang="ja-JP" altLang="en-US" sz="1400" kern="0" dirty="0">
                <a:latin typeface="+mn-ea"/>
              </a:rPr>
              <a:t>。</a:t>
            </a: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350" y="1340710"/>
            <a:ext cx="9145270" cy="2059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612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92"/>
          <p:cNvSpPr>
            <a:spLocks noChangeArrowheads="1"/>
          </p:cNvSpPr>
          <p:nvPr/>
        </p:nvSpPr>
        <p:spPr bwMode="auto">
          <a:xfrm>
            <a:off x="4445433" y="2169352"/>
            <a:ext cx="3240000" cy="4140048"/>
          </a:xfrm>
          <a:prstGeom prst="rect">
            <a:avLst/>
          </a:prstGeom>
          <a:solidFill>
            <a:srgbClr val="B6DDE8"/>
          </a:solidFill>
          <a:ln w="28575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14400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400" b="1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CS</a:t>
            </a:r>
            <a:r>
              <a:rPr kumimoji="0" lang="ja-JP" altLang="en-US" sz="1400" b="1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テンプレート導入</a:t>
            </a:r>
            <a:endParaRPr kumimoji="0" lang="en-US" altLang="ja-JP" sz="1400" b="1" dirty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7" name="正方形/長方形 16"/>
          <p:cNvSpPr/>
          <p:nvPr/>
        </p:nvSpPr>
        <p:spPr bwMode="auto">
          <a:xfrm>
            <a:off x="4785619" y="4215644"/>
            <a:ext cx="2520000" cy="4149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100" dirty="0" smtClean="0"/>
              <a:t>AWS</a:t>
            </a:r>
            <a:r>
              <a:rPr lang="ja-JP" altLang="en-US" sz="1100" dirty="0" smtClean="0"/>
              <a:t>アクセスキー管理の登録</a:t>
            </a:r>
            <a:endParaRPr lang="en-US" altLang="ja-JP" sz="1100" dirty="0"/>
          </a:p>
          <a:p>
            <a:pPr algn="ctr"/>
            <a:r>
              <a:rPr lang="ja-JP" altLang="en-US" sz="1000" dirty="0" smtClean="0">
                <a:latin typeface="+mn-ea"/>
              </a:rPr>
              <a:t>（システム管理者アカウント</a:t>
            </a:r>
            <a:r>
              <a:rPr lang="en-US" altLang="ja-JP" sz="1000" dirty="0" smtClean="0">
                <a:latin typeface="+mn-ea"/>
              </a:rPr>
              <a:t>)</a:t>
            </a:r>
            <a:endParaRPr lang="ja-JP" altLang="en-US" sz="1000" dirty="0">
              <a:latin typeface="+mn-ea"/>
            </a:endParaRPr>
          </a:p>
        </p:txBody>
      </p:sp>
      <p:sp>
        <p:nvSpPr>
          <p:cNvPr id="33" name="タイトル 3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1.1</a:t>
            </a:r>
            <a:r>
              <a:rPr lang="ja-JP" altLang="en-US" dirty="0" smtClean="0"/>
              <a:t>　本資料について</a:t>
            </a:r>
            <a:r>
              <a:rPr lang="ja-JP" altLang="en-US" dirty="0"/>
              <a:t>／</a:t>
            </a:r>
            <a:r>
              <a:rPr lang="ja-JP" altLang="en-US" dirty="0" smtClean="0"/>
              <a:t>導入手順フロー</a:t>
            </a:r>
            <a:endParaRPr kumimoji="1" lang="ja-JP" altLang="en-US" dirty="0"/>
          </a:p>
        </p:txBody>
      </p:sp>
      <p:sp>
        <p:nvSpPr>
          <p:cNvPr id="5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5" y="836713"/>
            <a:ext cx="11771836" cy="1150615"/>
          </a:xfrm>
        </p:spPr>
        <p:txBody>
          <a:bodyPr>
            <a:normAutofit/>
          </a:bodyPr>
          <a:lstStyle/>
          <a:p>
            <a:r>
              <a:rPr lang="ja-JP" altLang="en-US" dirty="0"/>
              <a:t>本資料に</a:t>
            </a:r>
            <a:r>
              <a:rPr lang="ja-JP" altLang="en-US" dirty="0" smtClean="0"/>
              <a:t>ついて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本資料</a:t>
            </a:r>
            <a:r>
              <a:rPr lang="ja-JP" altLang="en-US" dirty="0"/>
              <a:t>は、</a:t>
            </a:r>
            <a:r>
              <a:rPr lang="en-US" altLang="ja-JP" dirty="0" smtClean="0"/>
              <a:t>ITA</a:t>
            </a:r>
            <a:r>
              <a:rPr lang="ja-JP" altLang="en-US" dirty="0" smtClean="0"/>
              <a:t>サーバに</a:t>
            </a:r>
            <a:r>
              <a:rPr lang="en-US" altLang="ja-JP" dirty="0" smtClean="0"/>
              <a:t>CS</a:t>
            </a:r>
            <a:r>
              <a:rPr lang="ja-JP" altLang="en-US" dirty="0" smtClean="0"/>
              <a:t>テンプレート導入ファイル</a:t>
            </a:r>
            <a:r>
              <a:rPr lang="en-US" altLang="ja-JP" dirty="0" smtClean="0"/>
              <a:t>(</a:t>
            </a:r>
            <a:r>
              <a:rPr lang="ja-JP" altLang="en-US" dirty="0"/>
              <a:t>パッケージ</a:t>
            </a:r>
            <a:r>
              <a:rPr lang="ja-JP" altLang="en-US" dirty="0" smtClean="0"/>
              <a:t>ファイル</a:t>
            </a:r>
            <a:r>
              <a:rPr lang="en-US" altLang="ja-JP" dirty="0" smtClean="0"/>
              <a:t>)</a:t>
            </a:r>
            <a:r>
              <a:rPr lang="ja-JP" altLang="en-US" dirty="0" smtClean="0"/>
              <a:t>のインポート、及び、初期設定を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行う手順について記載しています。</a:t>
            </a:r>
            <a:endParaRPr lang="en-US" altLang="ja-JP" dirty="0" smtClean="0"/>
          </a:p>
        </p:txBody>
      </p:sp>
      <p:cxnSp>
        <p:nvCxnSpPr>
          <p:cNvPr id="4" name="直線矢印コネクタ 3"/>
          <p:cNvCxnSpPr/>
          <p:nvPr/>
        </p:nvCxnSpPr>
        <p:spPr bwMode="auto">
          <a:xfrm>
            <a:off x="10080000" y="3053792"/>
            <a:ext cx="0" cy="288000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7" name="正方形/長方形 92"/>
          <p:cNvSpPr>
            <a:spLocks noChangeArrowheads="1"/>
          </p:cNvSpPr>
          <p:nvPr/>
        </p:nvSpPr>
        <p:spPr bwMode="auto">
          <a:xfrm>
            <a:off x="432000" y="2195990"/>
            <a:ext cx="3240000" cy="306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vert="horz" wrap="square" lIns="91440" tIns="14400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1400" b="1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導入</a:t>
            </a:r>
            <a:r>
              <a:rPr kumimoji="0" lang="ja-JP" altLang="en-US" sz="1400" b="1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準備</a:t>
            </a:r>
            <a:endParaRPr kumimoji="0" lang="en-US" altLang="ja-JP" sz="1400" b="1" dirty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8" name="正方形/長方形 94"/>
          <p:cNvSpPr>
            <a:spLocks noChangeArrowheads="1"/>
          </p:cNvSpPr>
          <p:nvPr/>
        </p:nvSpPr>
        <p:spPr bwMode="auto">
          <a:xfrm>
            <a:off x="8496000" y="2195990"/>
            <a:ext cx="3240000" cy="3060000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vert="horz" wrap="square" lIns="91440" tIns="14400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400" b="1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CS</a:t>
            </a:r>
            <a:r>
              <a:rPr kumimoji="0" lang="ja-JP" altLang="en-US" sz="1400" b="1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テンプレート実行</a:t>
            </a:r>
            <a:endParaRPr kumimoji="0" lang="en-US" altLang="ja-JP" sz="1400" b="1" dirty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9" name="正方形/長方形 8"/>
          <p:cNvSpPr/>
          <p:nvPr/>
        </p:nvSpPr>
        <p:spPr bwMode="auto">
          <a:xfrm>
            <a:off x="792000" y="3282096"/>
            <a:ext cx="2520000" cy="39600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100" dirty="0">
                <a:latin typeface="+mn-ea"/>
              </a:rPr>
              <a:t>ITA</a:t>
            </a:r>
            <a:r>
              <a:rPr lang="ja-JP" altLang="en-US" sz="1100" dirty="0" smtClean="0">
                <a:latin typeface="+mn-ea"/>
              </a:rPr>
              <a:t>インストール</a:t>
            </a:r>
            <a:endParaRPr lang="en-US" altLang="ja-JP" sz="1100" dirty="0" smtClean="0">
              <a:latin typeface="+mn-ea"/>
            </a:endParaRPr>
          </a:p>
          <a:p>
            <a:pPr algn="ctr"/>
            <a:r>
              <a:rPr lang="en-US" altLang="ja-JP" sz="1100" dirty="0" smtClean="0">
                <a:latin typeface="+mn-ea"/>
              </a:rPr>
              <a:t>(1.5.0</a:t>
            </a:r>
            <a:r>
              <a:rPr lang="ja-JP" altLang="en-US" sz="1100" dirty="0" smtClean="0">
                <a:latin typeface="+mn-ea"/>
              </a:rPr>
              <a:t>以上</a:t>
            </a:r>
            <a:r>
              <a:rPr lang="en-US" altLang="ja-JP" sz="1100" dirty="0" smtClean="0">
                <a:latin typeface="+mn-ea"/>
              </a:rPr>
              <a:t>)</a:t>
            </a:r>
            <a:endParaRPr lang="ja-JP" altLang="en-US" sz="1100" dirty="0">
              <a:latin typeface="+mn-ea"/>
            </a:endParaRPr>
          </a:p>
        </p:txBody>
      </p:sp>
      <p:cxnSp>
        <p:nvCxnSpPr>
          <p:cNvPr id="10" name="直線矢印コネクタ 9"/>
          <p:cNvCxnSpPr>
            <a:stCxn id="28" idx="2"/>
            <a:endCxn id="20" idx="0"/>
          </p:cNvCxnSpPr>
          <p:nvPr/>
        </p:nvCxnSpPr>
        <p:spPr bwMode="auto">
          <a:xfrm flipH="1">
            <a:off x="6045619" y="3032890"/>
            <a:ext cx="4105" cy="157514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1" name="正方形/長方形 10"/>
          <p:cNvSpPr/>
          <p:nvPr/>
        </p:nvSpPr>
        <p:spPr bwMode="auto">
          <a:xfrm>
            <a:off x="792000" y="3960383"/>
            <a:ext cx="2520000" cy="61200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100" dirty="0"/>
              <a:t>AWS</a:t>
            </a:r>
            <a:r>
              <a:rPr lang="ja-JP" altLang="en-US" sz="1100" dirty="0"/>
              <a:t>環境準備</a:t>
            </a:r>
            <a:endParaRPr lang="en-US" altLang="ja-JP" sz="1100" dirty="0" smtClean="0">
              <a:latin typeface="+mn-ea"/>
            </a:endParaRPr>
          </a:p>
          <a:p>
            <a:pPr algn="ctr"/>
            <a:r>
              <a:rPr lang="ja-JP" altLang="en-US" sz="1000" dirty="0" smtClean="0">
                <a:latin typeface="+mn-ea"/>
              </a:rPr>
              <a:t>・システム管理者の</a:t>
            </a:r>
            <a:r>
              <a:rPr lang="en-US" altLang="ja-JP" sz="1000" dirty="0" smtClean="0">
                <a:latin typeface="+mn-ea"/>
              </a:rPr>
              <a:t>IAM</a:t>
            </a:r>
            <a:r>
              <a:rPr lang="ja-JP" altLang="en-US" sz="1000" dirty="0" smtClean="0">
                <a:latin typeface="+mn-ea"/>
              </a:rPr>
              <a:t>ユーザー準備</a:t>
            </a:r>
            <a:endParaRPr lang="en-US" altLang="ja-JP" sz="1000" dirty="0" smtClean="0">
              <a:latin typeface="+mn-ea"/>
            </a:endParaRPr>
          </a:p>
          <a:p>
            <a:pPr algn="ctr"/>
            <a:r>
              <a:rPr lang="ja-JP" altLang="en-US" sz="1000" dirty="0" smtClean="0">
                <a:latin typeface="+mn-ea"/>
              </a:rPr>
              <a:t>　・</a:t>
            </a:r>
            <a:r>
              <a:rPr lang="en-US" altLang="ja-JP" sz="1000" dirty="0">
                <a:latin typeface="+mn-ea"/>
              </a:rPr>
              <a:t>EC2 Auto </a:t>
            </a:r>
            <a:r>
              <a:rPr lang="en-US" altLang="ja-JP" sz="1000" dirty="0" smtClean="0">
                <a:latin typeface="+mn-ea"/>
              </a:rPr>
              <a:t>Scaling</a:t>
            </a:r>
            <a:r>
              <a:rPr lang="ja-JP" altLang="en-US" sz="1000" dirty="0" smtClean="0">
                <a:latin typeface="+mn-ea"/>
              </a:rPr>
              <a:t>の</a:t>
            </a:r>
            <a:r>
              <a:rPr lang="ja-JP" altLang="en-US" sz="1000" dirty="0">
                <a:latin typeface="+mn-ea"/>
              </a:rPr>
              <a:t>環境準備</a:t>
            </a:r>
          </a:p>
        </p:txBody>
      </p:sp>
      <p:cxnSp>
        <p:nvCxnSpPr>
          <p:cNvPr id="14" name="直線矢印コネクタ 13"/>
          <p:cNvCxnSpPr>
            <a:stCxn id="21" idx="2"/>
            <a:endCxn id="17" idx="0"/>
          </p:cNvCxnSpPr>
          <p:nvPr/>
        </p:nvCxnSpPr>
        <p:spPr bwMode="auto">
          <a:xfrm>
            <a:off x="6045619" y="4054524"/>
            <a:ext cx="0" cy="161120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8" name="直線矢印コネクタ 17"/>
          <p:cNvCxnSpPr>
            <a:stCxn id="20" idx="2"/>
            <a:endCxn id="21" idx="0"/>
          </p:cNvCxnSpPr>
          <p:nvPr/>
        </p:nvCxnSpPr>
        <p:spPr bwMode="auto">
          <a:xfrm>
            <a:off x="6045619" y="3586404"/>
            <a:ext cx="0" cy="180120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0" name="正方形/長方形 19"/>
          <p:cNvSpPr/>
          <p:nvPr/>
        </p:nvSpPr>
        <p:spPr bwMode="auto">
          <a:xfrm>
            <a:off x="4785619" y="3190404"/>
            <a:ext cx="2520000" cy="396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100" dirty="0">
                <a:latin typeface="+mn-ea"/>
              </a:rPr>
              <a:t>機器一覧</a:t>
            </a:r>
            <a:r>
              <a:rPr lang="en-US" altLang="ja-JP" sz="1100" dirty="0">
                <a:latin typeface="+mn-ea"/>
              </a:rPr>
              <a:t>_</a:t>
            </a:r>
            <a:r>
              <a:rPr lang="ja-JP" altLang="en-US" sz="1100" dirty="0">
                <a:latin typeface="+mn-ea"/>
              </a:rPr>
              <a:t>登録ホスト</a:t>
            </a:r>
            <a:endParaRPr lang="en-US" altLang="ja-JP" sz="1100" dirty="0">
              <a:latin typeface="+mn-ea"/>
            </a:endParaRPr>
          </a:p>
          <a:p>
            <a:pPr algn="ctr"/>
            <a:r>
              <a:rPr lang="ja-JP" altLang="en-US" sz="1100" dirty="0">
                <a:latin typeface="+mn-ea"/>
              </a:rPr>
              <a:t>ログイン情報変更</a:t>
            </a:r>
          </a:p>
        </p:txBody>
      </p:sp>
      <p:sp>
        <p:nvSpPr>
          <p:cNvPr id="21" name="正方形/長方形 20"/>
          <p:cNvSpPr/>
          <p:nvPr/>
        </p:nvSpPr>
        <p:spPr bwMode="auto">
          <a:xfrm>
            <a:off x="4785619" y="3766524"/>
            <a:ext cx="2520000" cy="288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100" dirty="0" smtClean="0">
                <a:latin typeface="+mn-ea"/>
              </a:rPr>
              <a:t>ITA</a:t>
            </a:r>
            <a:r>
              <a:rPr lang="ja-JP" altLang="en-US" sz="1100" dirty="0" smtClean="0">
                <a:latin typeface="+mn-ea"/>
              </a:rPr>
              <a:t>ユーザーの</a:t>
            </a:r>
            <a:r>
              <a:rPr lang="ja-JP" altLang="en-US" sz="1100" dirty="0">
                <a:latin typeface="+mn-ea"/>
              </a:rPr>
              <a:t>パスワード変更</a:t>
            </a:r>
          </a:p>
        </p:txBody>
      </p:sp>
      <p:sp>
        <p:nvSpPr>
          <p:cNvPr id="22" name="正方形/長方形 21"/>
          <p:cNvSpPr/>
          <p:nvPr/>
        </p:nvSpPr>
        <p:spPr bwMode="auto">
          <a:xfrm>
            <a:off x="8860480" y="2657792"/>
            <a:ext cx="2520000" cy="396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100" dirty="0">
                <a:latin typeface="+mn-ea"/>
              </a:rPr>
              <a:t>ユーザカスタマイズ</a:t>
            </a:r>
            <a:endParaRPr lang="en-US" altLang="ja-JP" sz="1100" dirty="0">
              <a:latin typeface="+mn-ea"/>
            </a:endParaRPr>
          </a:p>
          <a:p>
            <a:pPr algn="ctr"/>
            <a:r>
              <a:rPr lang="ja-JP" altLang="en-US" sz="1100" dirty="0">
                <a:latin typeface="+mn-ea"/>
              </a:rPr>
              <a:t>（パラメータの変更等）</a:t>
            </a:r>
          </a:p>
        </p:txBody>
      </p:sp>
      <p:sp>
        <p:nvSpPr>
          <p:cNvPr id="23" name="正方形/長方形 22"/>
          <p:cNvSpPr/>
          <p:nvPr/>
        </p:nvSpPr>
        <p:spPr bwMode="auto">
          <a:xfrm>
            <a:off x="8860480" y="3334464"/>
            <a:ext cx="2520000" cy="288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100" dirty="0" smtClean="0">
                <a:latin typeface="+mn-ea"/>
              </a:rPr>
              <a:t>Conductor</a:t>
            </a:r>
            <a:r>
              <a:rPr lang="ja-JP" altLang="en-US" sz="1100" dirty="0" smtClean="0">
                <a:latin typeface="+mn-ea"/>
              </a:rPr>
              <a:t>の</a:t>
            </a:r>
            <a:r>
              <a:rPr lang="ja-JP" altLang="en-US" sz="1100" dirty="0">
                <a:latin typeface="+mn-ea"/>
              </a:rPr>
              <a:t>実行</a:t>
            </a: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608570" y="1844780"/>
            <a:ext cx="2546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dirty="0"/>
              <a:t>本資料の記載範囲</a:t>
            </a:r>
            <a:endParaRPr lang="ja-JP" altLang="en-US" dirty="0"/>
          </a:p>
        </p:txBody>
      </p:sp>
      <p:sp>
        <p:nvSpPr>
          <p:cNvPr id="25" name="正方形/長方形 24"/>
          <p:cNvSpPr/>
          <p:nvPr/>
        </p:nvSpPr>
        <p:spPr>
          <a:xfrm>
            <a:off x="4032000" y="1772770"/>
            <a:ext cx="4068000" cy="468065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sp>
        <p:nvSpPr>
          <p:cNvPr id="26" name="右矢印 25"/>
          <p:cNvSpPr/>
          <p:nvPr/>
        </p:nvSpPr>
        <p:spPr bwMode="auto">
          <a:xfrm>
            <a:off x="3856622" y="3331920"/>
            <a:ext cx="492190" cy="737544"/>
          </a:xfrm>
          <a:prstGeom prst="rightArrow">
            <a:avLst/>
          </a:prstGeom>
          <a:solidFill>
            <a:schemeClr val="accent6">
              <a:lumMod val="50000"/>
              <a:lumOff val="50000"/>
            </a:schemeClr>
          </a:solidFill>
          <a:ln w="1905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27" name="右矢印 26"/>
          <p:cNvSpPr/>
          <p:nvPr/>
        </p:nvSpPr>
        <p:spPr bwMode="auto">
          <a:xfrm>
            <a:off x="7908130" y="3331920"/>
            <a:ext cx="492190" cy="737544"/>
          </a:xfrm>
          <a:prstGeom prst="rightArrow">
            <a:avLst/>
          </a:prstGeom>
          <a:solidFill>
            <a:schemeClr val="accent6">
              <a:lumMod val="50000"/>
              <a:lumOff val="50000"/>
            </a:schemeClr>
          </a:solidFill>
          <a:ln w="1905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28" name="正方形/長方形 27"/>
          <p:cNvSpPr/>
          <p:nvPr/>
        </p:nvSpPr>
        <p:spPr bwMode="auto">
          <a:xfrm>
            <a:off x="4789724" y="2636890"/>
            <a:ext cx="2520000" cy="396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100" dirty="0" smtClean="0">
                <a:latin typeface="+mn-ea"/>
              </a:rPr>
              <a:t>CS</a:t>
            </a:r>
            <a:r>
              <a:rPr lang="ja-JP" altLang="en-US" sz="1100" dirty="0" smtClean="0">
                <a:latin typeface="+mn-ea"/>
              </a:rPr>
              <a:t>テンプレート導入</a:t>
            </a:r>
            <a:endParaRPr lang="en-US" altLang="ja-JP" sz="1100" dirty="0" smtClean="0">
              <a:latin typeface="+mn-ea"/>
            </a:endParaRPr>
          </a:p>
          <a:p>
            <a:pPr algn="ctr"/>
            <a:r>
              <a:rPr lang="ja-JP" altLang="en-US" sz="1100" dirty="0" smtClean="0">
                <a:latin typeface="+mn-ea"/>
              </a:rPr>
              <a:t>ファイルダウンロード</a:t>
            </a:r>
            <a:r>
              <a:rPr lang="ja-JP" altLang="en-US" sz="1100" dirty="0">
                <a:latin typeface="+mn-ea"/>
              </a:rPr>
              <a:t>／インポート</a:t>
            </a:r>
          </a:p>
        </p:txBody>
      </p:sp>
      <p:sp>
        <p:nvSpPr>
          <p:cNvPr id="29" name="正方形/長方形 28"/>
          <p:cNvSpPr/>
          <p:nvPr/>
        </p:nvSpPr>
        <p:spPr bwMode="auto">
          <a:xfrm>
            <a:off x="792000" y="2650384"/>
            <a:ext cx="2520000" cy="39600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100" dirty="0" smtClean="0">
                <a:latin typeface="+mn-ea"/>
              </a:rPr>
              <a:t>サーバ準備</a:t>
            </a:r>
            <a:endParaRPr lang="en-US" altLang="ja-JP" sz="1100" dirty="0" smtClean="0">
              <a:latin typeface="+mn-ea"/>
            </a:endParaRPr>
          </a:p>
          <a:p>
            <a:pPr algn="ctr"/>
            <a:r>
              <a:rPr lang="ja-JP" altLang="en-US" sz="1100" dirty="0" smtClean="0">
                <a:latin typeface="+mn-ea"/>
              </a:rPr>
              <a:t>（</a:t>
            </a:r>
            <a:r>
              <a:rPr lang="en-US" altLang="ja-JP" sz="1100" dirty="0" smtClean="0">
                <a:latin typeface="+mn-ea"/>
              </a:rPr>
              <a:t>CentOS7.0</a:t>
            </a:r>
            <a:r>
              <a:rPr lang="ja-JP" altLang="en-US" sz="1100" dirty="0" smtClean="0">
                <a:latin typeface="+mn-ea"/>
              </a:rPr>
              <a:t>、</a:t>
            </a:r>
            <a:r>
              <a:rPr lang="en-US" altLang="ja-JP" sz="1100" dirty="0" smtClean="0">
                <a:latin typeface="+mn-ea"/>
              </a:rPr>
              <a:t>RHEL7.0</a:t>
            </a:r>
            <a:r>
              <a:rPr lang="ja-JP" altLang="en-US" sz="1100" dirty="0" smtClean="0">
                <a:latin typeface="+mn-ea"/>
              </a:rPr>
              <a:t>以上）</a:t>
            </a:r>
            <a:endParaRPr lang="ja-JP" altLang="en-US" sz="1100" dirty="0">
              <a:latin typeface="+mn-ea"/>
            </a:endParaRPr>
          </a:p>
        </p:txBody>
      </p:sp>
      <p:sp>
        <p:nvSpPr>
          <p:cNvPr id="30" name="正方形/長方形 29"/>
          <p:cNvSpPr/>
          <p:nvPr/>
        </p:nvSpPr>
        <p:spPr bwMode="auto">
          <a:xfrm>
            <a:off x="4785619" y="4812627"/>
            <a:ext cx="2520000" cy="6100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100" dirty="0" smtClean="0">
                <a:latin typeface="+mn-ea"/>
              </a:rPr>
              <a:t>AWS_IAM</a:t>
            </a:r>
            <a:r>
              <a:rPr lang="ja-JP" altLang="en-US" sz="1100" dirty="0" smtClean="0">
                <a:latin typeface="+mn-ea"/>
              </a:rPr>
              <a:t>ユーザー作成実行と登録</a:t>
            </a:r>
            <a:endParaRPr lang="en-US" altLang="ja-JP" sz="1050" dirty="0" smtClean="0">
              <a:latin typeface="+mn-ea"/>
            </a:endParaRPr>
          </a:p>
          <a:p>
            <a:pPr algn="ctr"/>
            <a:r>
              <a:rPr lang="ja-JP" altLang="en-US" sz="1000" dirty="0" smtClean="0">
                <a:latin typeface="+mn-ea"/>
              </a:rPr>
              <a:t>　・</a:t>
            </a:r>
            <a:r>
              <a:rPr lang="en-US" altLang="ja-JP" sz="1000" dirty="0">
                <a:latin typeface="+mn-ea"/>
              </a:rPr>
              <a:t>AWS</a:t>
            </a:r>
            <a:r>
              <a:rPr lang="ja-JP" altLang="en-US" sz="1000" dirty="0">
                <a:latin typeface="+mn-ea"/>
              </a:rPr>
              <a:t>管理者</a:t>
            </a:r>
            <a:endParaRPr lang="en-US" altLang="ja-JP" sz="1000" dirty="0" smtClean="0">
              <a:latin typeface="+mn-ea"/>
            </a:endParaRPr>
          </a:p>
          <a:p>
            <a:pPr algn="ctr"/>
            <a:r>
              <a:rPr lang="ja-JP" altLang="en-US" sz="1000" dirty="0" smtClean="0">
                <a:latin typeface="+mn-ea"/>
              </a:rPr>
              <a:t>・</a:t>
            </a:r>
            <a:r>
              <a:rPr lang="ja-JP" altLang="en-US" sz="1000" i="1" dirty="0">
                <a:latin typeface="+mn-ea"/>
              </a:rPr>
              <a:t>インフラ</a:t>
            </a:r>
            <a:r>
              <a:rPr lang="ja-JP" altLang="en-US" sz="1000" dirty="0">
                <a:latin typeface="+mn-ea"/>
              </a:rPr>
              <a:t>管理者</a:t>
            </a:r>
            <a:r>
              <a:rPr lang="en-US" altLang="ja-JP" sz="1000" dirty="0">
                <a:latin typeface="+mn-ea"/>
              </a:rPr>
              <a:t>&amp;</a:t>
            </a:r>
            <a:r>
              <a:rPr lang="ja-JP" altLang="en-US" sz="1000" dirty="0">
                <a:latin typeface="+mn-ea"/>
              </a:rPr>
              <a:t>インフラユーザー</a:t>
            </a:r>
          </a:p>
        </p:txBody>
      </p:sp>
      <p:sp>
        <p:nvSpPr>
          <p:cNvPr id="36" name="正方形/長方形 35"/>
          <p:cNvSpPr/>
          <p:nvPr/>
        </p:nvSpPr>
        <p:spPr bwMode="auto">
          <a:xfrm>
            <a:off x="4785619" y="5589300"/>
            <a:ext cx="2520000" cy="5122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100" dirty="0">
                <a:latin typeface="+mn-ea"/>
              </a:rPr>
              <a:t>オートスケール用パラメータの</a:t>
            </a:r>
            <a:r>
              <a:rPr lang="ja-JP" altLang="en-US" sz="1100" dirty="0" smtClean="0">
                <a:latin typeface="+mn-ea"/>
              </a:rPr>
              <a:t>登録</a:t>
            </a:r>
            <a:endParaRPr lang="en-US" altLang="ja-JP" sz="1100" dirty="0" smtClean="0">
              <a:latin typeface="+mn-ea"/>
            </a:endParaRPr>
          </a:p>
          <a:p>
            <a:pPr algn="ctr"/>
            <a:r>
              <a:rPr lang="en-US" altLang="ja-JP" sz="1000" dirty="0" smtClean="0">
                <a:latin typeface="+mn-ea"/>
              </a:rPr>
              <a:t>※</a:t>
            </a:r>
            <a:r>
              <a:rPr lang="ja-JP" altLang="en-US" sz="1000" dirty="0">
                <a:latin typeface="+mn-ea"/>
              </a:rPr>
              <a:t>必要</a:t>
            </a:r>
            <a:r>
              <a:rPr lang="ja-JP" altLang="en-US" sz="1000" dirty="0" smtClean="0">
                <a:latin typeface="+mn-ea"/>
              </a:rPr>
              <a:t>に応じて実施</a:t>
            </a:r>
            <a:endParaRPr lang="ja-JP" altLang="en-US" sz="1000" dirty="0">
              <a:latin typeface="+mn-ea"/>
            </a:endParaRPr>
          </a:p>
        </p:txBody>
      </p:sp>
      <p:cxnSp>
        <p:nvCxnSpPr>
          <p:cNvPr id="41" name="直線矢印コネクタ 40"/>
          <p:cNvCxnSpPr>
            <a:stCxn id="17" idx="2"/>
            <a:endCxn id="30" idx="0"/>
          </p:cNvCxnSpPr>
          <p:nvPr/>
        </p:nvCxnSpPr>
        <p:spPr bwMode="auto">
          <a:xfrm>
            <a:off x="6045619" y="4630604"/>
            <a:ext cx="0" cy="182023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5" name="直線矢印コネクタ 44"/>
          <p:cNvCxnSpPr>
            <a:stCxn id="30" idx="2"/>
            <a:endCxn id="36" idx="0"/>
          </p:cNvCxnSpPr>
          <p:nvPr/>
        </p:nvCxnSpPr>
        <p:spPr bwMode="auto">
          <a:xfrm>
            <a:off x="6045619" y="5422640"/>
            <a:ext cx="0" cy="166660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395938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4.3</a:t>
            </a:r>
            <a:r>
              <a:rPr kumimoji="1" lang="ja-JP" altLang="en-US" dirty="0" smtClean="0"/>
              <a:t>　</a:t>
            </a:r>
            <a:r>
              <a:rPr lang="ja-JP" altLang="en-US" dirty="0" smtClean="0"/>
              <a:t>メニューグループ／メニュー概要</a:t>
            </a:r>
            <a:r>
              <a:rPr kumimoji="1" lang="ja-JP" altLang="en-US" dirty="0" smtClean="0"/>
              <a:t>（</a:t>
            </a:r>
            <a:r>
              <a:rPr lang="en-US" altLang="ja-JP" dirty="0"/>
              <a:t>2</a:t>
            </a:r>
            <a:r>
              <a:rPr kumimoji="1" lang="en-US" altLang="ja-JP" dirty="0" smtClean="0"/>
              <a:t>/5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/>
          <a:srcRect r="17077"/>
          <a:stretch/>
        </p:blipFill>
        <p:spPr>
          <a:xfrm>
            <a:off x="261085" y="1446084"/>
            <a:ext cx="3097641" cy="4935329"/>
          </a:xfrm>
          <a:prstGeom prst="rect">
            <a:avLst/>
          </a:prstGeom>
        </p:spPr>
      </p:pic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099981"/>
              </p:ext>
            </p:extLst>
          </p:nvPr>
        </p:nvGraphicFramePr>
        <p:xfrm>
          <a:off x="3647660" y="1484726"/>
          <a:ext cx="8087661" cy="43204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30690">
                  <a:extLst>
                    <a:ext uri="{9D8B030D-6E8A-4147-A177-3AD203B41FA5}">
                      <a16:colId xmlns:a16="http://schemas.microsoft.com/office/drawing/2014/main" val="3670659318"/>
                    </a:ext>
                  </a:extLst>
                </a:gridCol>
                <a:gridCol w="5556971">
                  <a:extLst>
                    <a:ext uri="{9D8B030D-6E8A-4147-A177-3AD203B41FA5}">
                      <a16:colId xmlns:a16="http://schemas.microsoft.com/office/drawing/2014/main" val="608997909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メニュー名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説明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0001673"/>
                  </a:ext>
                </a:extLst>
              </a:tr>
              <a:tr h="303471">
                <a:tc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ja-JP" altLang="en-US" sz="1200" u="none" strike="noStrike" dirty="0">
                          <a:effectLst/>
                        </a:rPr>
                        <a:t>共通パラメータ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200" u="none" strike="noStrike" dirty="0">
                          <a:effectLst/>
                        </a:rPr>
                        <a:t>システム全体のパラメータを管理するメニュー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759307"/>
                  </a:ext>
                </a:extLst>
              </a:tr>
              <a:tr h="303471">
                <a:tc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en-US" altLang="ja-JP" sz="1200" u="none" strike="noStrike" dirty="0">
                          <a:effectLst/>
                        </a:rPr>
                        <a:t>AWS</a:t>
                      </a:r>
                      <a:r>
                        <a:rPr lang="ja-JP" altLang="en-US" sz="1200" u="none" strike="noStrike" dirty="0">
                          <a:effectLst/>
                        </a:rPr>
                        <a:t>管理者パラメータ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200" u="none" strike="noStrike">
                          <a:effectLst/>
                        </a:rPr>
                        <a:t>AWS</a:t>
                      </a:r>
                      <a:r>
                        <a:rPr lang="ja-JP" altLang="en-US" sz="1200" u="none" strike="noStrike">
                          <a:effectLst/>
                        </a:rPr>
                        <a:t>管理者のパラメータを管理するメニュー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8447106"/>
                  </a:ext>
                </a:extLst>
              </a:tr>
              <a:tr h="303471">
                <a:tc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インフラ管理者</a:t>
                      </a:r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&amp;</a:t>
                      </a: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インフラユーザーパラメータ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200" u="none" strike="noStrike" dirty="0">
                          <a:effectLst/>
                        </a:rPr>
                        <a:t>インフラ管理者</a:t>
                      </a:r>
                      <a:r>
                        <a:rPr lang="en-US" altLang="ja-JP" sz="1200" u="none" strike="noStrike" dirty="0">
                          <a:effectLst/>
                        </a:rPr>
                        <a:t>/</a:t>
                      </a:r>
                      <a:r>
                        <a:rPr lang="ja-JP" altLang="en-US" sz="1200" u="none" strike="noStrike" dirty="0">
                          <a:effectLst/>
                        </a:rPr>
                        <a:t>インフラユーザーのパラメータを管理するメニュー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650663"/>
                  </a:ext>
                </a:extLst>
              </a:tr>
              <a:tr h="303471">
                <a:tc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en-US" sz="1200" u="none" strike="noStrike" dirty="0" err="1">
                          <a:effectLst/>
                        </a:rPr>
                        <a:t>AutoScale</a:t>
                      </a:r>
                      <a:r>
                        <a:rPr lang="ja-JP" altLang="en-US" sz="1200" u="none" strike="noStrike" dirty="0">
                          <a:effectLst/>
                        </a:rPr>
                        <a:t>パラメータ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200" u="none" strike="noStrike" dirty="0" err="1">
                          <a:effectLst/>
                        </a:rPr>
                        <a:t>AutoScale</a:t>
                      </a:r>
                      <a:r>
                        <a:rPr lang="ja-JP" altLang="en-US" sz="1200" u="none" strike="noStrike" dirty="0">
                          <a:effectLst/>
                        </a:rPr>
                        <a:t>スタックで使用するパラメータを管理するメニュー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2561196"/>
                  </a:ext>
                </a:extLst>
              </a:tr>
              <a:tr h="303471">
                <a:tc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en-US" sz="1200" u="none" strike="noStrike" dirty="0">
                          <a:effectLst/>
                        </a:rPr>
                        <a:t>S3</a:t>
                      </a:r>
                      <a:r>
                        <a:rPr lang="ja-JP" altLang="en-US" sz="1200" u="none" strike="noStrike" dirty="0">
                          <a:effectLst/>
                        </a:rPr>
                        <a:t>パラメータ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200" u="none" strike="noStrike" dirty="0">
                          <a:effectLst/>
                        </a:rPr>
                        <a:t>S3</a:t>
                      </a:r>
                      <a:r>
                        <a:rPr lang="ja-JP" altLang="en-US" sz="1200" u="none" strike="noStrike" dirty="0">
                          <a:effectLst/>
                        </a:rPr>
                        <a:t>スタックで使用するパラメータを管理するメニュー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5410525"/>
                  </a:ext>
                </a:extLst>
              </a:tr>
              <a:tr h="303471">
                <a:tc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en-US" sz="1200" u="none" strike="noStrike" dirty="0">
                          <a:effectLst/>
                        </a:rPr>
                        <a:t>SNS</a:t>
                      </a:r>
                      <a:r>
                        <a:rPr lang="ja-JP" altLang="en-US" sz="1200" u="none" strike="noStrike" dirty="0">
                          <a:effectLst/>
                        </a:rPr>
                        <a:t>パラメータ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200" u="none" strike="noStrike" dirty="0">
                          <a:effectLst/>
                        </a:rPr>
                        <a:t>SNS</a:t>
                      </a:r>
                      <a:r>
                        <a:rPr lang="ja-JP" altLang="en-US" sz="1200" u="none" strike="noStrike" dirty="0">
                          <a:effectLst/>
                        </a:rPr>
                        <a:t>スタックで使用するパラメータを管理するメニュー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0302304"/>
                  </a:ext>
                </a:extLst>
              </a:tr>
              <a:tr h="303471">
                <a:tc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en-US" sz="1200" u="none" strike="noStrike" dirty="0" err="1">
                          <a:effectLst/>
                        </a:rPr>
                        <a:t>CloudTrail</a:t>
                      </a:r>
                      <a:r>
                        <a:rPr lang="ja-JP" altLang="en-US" sz="1200" u="none" strike="noStrike" dirty="0">
                          <a:effectLst/>
                        </a:rPr>
                        <a:t>パラメータ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200" u="none" strike="noStrike" dirty="0" err="1">
                          <a:effectLst/>
                        </a:rPr>
                        <a:t>CloudTrail</a:t>
                      </a:r>
                      <a:r>
                        <a:rPr lang="ja-JP" altLang="en-US" sz="1200" u="none" strike="noStrike" dirty="0">
                          <a:effectLst/>
                        </a:rPr>
                        <a:t>スタックで使用するパラメータを管理するメニュー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608694"/>
                  </a:ext>
                </a:extLst>
              </a:tr>
              <a:tr h="303471">
                <a:tc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en-US" sz="1200" u="none" strike="noStrike" dirty="0">
                          <a:effectLst/>
                        </a:rPr>
                        <a:t>Network</a:t>
                      </a:r>
                      <a:r>
                        <a:rPr lang="ja-JP" altLang="en-US" sz="1200" u="none" strike="noStrike" dirty="0">
                          <a:effectLst/>
                        </a:rPr>
                        <a:t>パラメータ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200" u="none" strike="noStrike" dirty="0">
                          <a:effectLst/>
                        </a:rPr>
                        <a:t>Network</a:t>
                      </a:r>
                      <a:r>
                        <a:rPr lang="ja-JP" altLang="en-US" sz="1200" u="none" strike="noStrike" dirty="0">
                          <a:effectLst/>
                        </a:rPr>
                        <a:t>スタックで使用するパラメータを管理するメニュー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3591711"/>
                  </a:ext>
                </a:extLst>
              </a:tr>
              <a:tr h="303471">
                <a:tc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en-US" sz="1200" u="none" strike="noStrike" dirty="0" err="1">
                          <a:effectLst/>
                        </a:rPr>
                        <a:t>SecurityGroup</a:t>
                      </a:r>
                      <a:r>
                        <a:rPr lang="ja-JP" altLang="en-US" sz="1200" u="none" strike="noStrike" dirty="0">
                          <a:effectLst/>
                        </a:rPr>
                        <a:t>パラメータ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200" u="none" strike="noStrike" dirty="0" err="1">
                          <a:effectLst/>
                        </a:rPr>
                        <a:t>SecurityGroup</a:t>
                      </a:r>
                      <a:r>
                        <a:rPr lang="ja-JP" altLang="en-US" sz="1200" u="none" strike="noStrike" dirty="0">
                          <a:effectLst/>
                        </a:rPr>
                        <a:t>スタックで使用するパラメータを管理するメニュー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9569635"/>
                  </a:ext>
                </a:extLst>
              </a:tr>
              <a:tr h="303471">
                <a:tc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en-US" sz="1200" u="none" strike="noStrike">
                          <a:effectLst/>
                        </a:rPr>
                        <a:t>Bastion</a:t>
                      </a:r>
                      <a:r>
                        <a:rPr lang="ja-JP" altLang="en-US" sz="1200" u="none" strike="noStrike">
                          <a:effectLst/>
                        </a:rPr>
                        <a:t>パラメータ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200" u="none" strike="noStrike" dirty="0">
                          <a:effectLst/>
                        </a:rPr>
                        <a:t>Bastion</a:t>
                      </a:r>
                      <a:r>
                        <a:rPr lang="ja-JP" altLang="en-US" sz="1200" u="none" strike="noStrike" dirty="0">
                          <a:effectLst/>
                        </a:rPr>
                        <a:t>スタックで使用するパラメータを管理するメニュー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9649395"/>
                  </a:ext>
                </a:extLst>
              </a:tr>
              <a:tr h="303471">
                <a:tc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en-US" sz="1200" u="none" strike="noStrike">
                          <a:effectLst/>
                        </a:rPr>
                        <a:t>VPCflowlogs</a:t>
                      </a:r>
                      <a:r>
                        <a:rPr lang="ja-JP" altLang="en-US" sz="1200" u="none" strike="noStrike">
                          <a:effectLst/>
                        </a:rPr>
                        <a:t>パラメータ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200" u="none" strike="noStrike" dirty="0" err="1">
                          <a:effectLst/>
                        </a:rPr>
                        <a:t>VPCflowlogs</a:t>
                      </a:r>
                      <a:r>
                        <a:rPr lang="ja-JP" altLang="en-US" sz="1200" u="none" strike="noStrike" dirty="0">
                          <a:effectLst/>
                        </a:rPr>
                        <a:t>スタックで使用するパラメータを管理するメニュー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4561371"/>
                  </a:ext>
                </a:extLst>
              </a:tr>
              <a:tr h="303471">
                <a:tc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en-US" sz="1200" u="none" strike="noStrike">
                          <a:effectLst/>
                        </a:rPr>
                        <a:t>CloudWatchAlarm</a:t>
                      </a:r>
                      <a:r>
                        <a:rPr lang="ja-JP" altLang="en-US" sz="1200" u="none" strike="noStrike">
                          <a:effectLst/>
                        </a:rPr>
                        <a:t>パラメータ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200" u="none" strike="noStrike" dirty="0" err="1">
                          <a:effectLst/>
                        </a:rPr>
                        <a:t>CloudWatch</a:t>
                      </a:r>
                      <a:r>
                        <a:rPr lang="ja-JP" altLang="en-US" sz="1200" u="none" strike="noStrike" dirty="0">
                          <a:effectLst/>
                        </a:rPr>
                        <a:t>スタックで使用するパラメータを管理するメニュー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0557534"/>
                  </a:ext>
                </a:extLst>
              </a:tr>
              <a:tr h="303471">
                <a:tc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en-US" sz="1200" u="none" strike="noStrike">
                          <a:effectLst/>
                        </a:rPr>
                        <a:t>GuardDuty</a:t>
                      </a:r>
                      <a:r>
                        <a:rPr lang="ja-JP" altLang="en-US" sz="1200" u="none" strike="noStrike">
                          <a:effectLst/>
                        </a:rPr>
                        <a:t>パラメータ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200" u="none" strike="noStrike" dirty="0" err="1">
                          <a:effectLst/>
                        </a:rPr>
                        <a:t>GuardDuty</a:t>
                      </a:r>
                      <a:r>
                        <a:rPr lang="ja-JP" altLang="en-US" sz="1200" u="none" strike="noStrike" dirty="0">
                          <a:effectLst/>
                        </a:rPr>
                        <a:t>スタックで使用するパラメータを管理するメニュー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3178912"/>
                  </a:ext>
                </a:extLst>
              </a:tr>
            </a:tbl>
          </a:graphicData>
        </a:graphic>
      </p:graphicFrame>
      <p:sp>
        <p:nvSpPr>
          <p:cNvPr id="10" name="コンテンツ プレースホルダー 9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ja-JP" altLang="en-US" dirty="0" smtClean="0"/>
              <a:t>パラメータ管理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1722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4.3</a:t>
            </a:r>
            <a:r>
              <a:rPr lang="ja-JP" altLang="en-US" dirty="0"/>
              <a:t>　</a:t>
            </a:r>
            <a:r>
              <a:rPr lang="ja-JP" altLang="en-US" dirty="0" smtClean="0"/>
              <a:t>メニューグループ／メニュー概要（</a:t>
            </a:r>
            <a:r>
              <a:rPr lang="en-US" altLang="ja-JP" dirty="0" smtClean="0"/>
              <a:t>3/5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/>
          <a:srcRect r="10910"/>
          <a:stretch/>
        </p:blipFill>
        <p:spPr>
          <a:xfrm>
            <a:off x="321852" y="1335759"/>
            <a:ext cx="2880093" cy="2021231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 rotWithShape="1">
          <a:blip r:embed="rId3"/>
          <a:srcRect r="10842"/>
          <a:stretch/>
        </p:blipFill>
        <p:spPr>
          <a:xfrm>
            <a:off x="300897" y="4221110"/>
            <a:ext cx="2922001" cy="2019130"/>
          </a:xfrm>
          <a:prstGeom prst="rect">
            <a:avLst/>
          </a:prstGeom>
        </p:spPr>
      </p:pic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9345277"/>
              </p:ext>
            </p:extLst>
          </p:nvPr>
        </p:nvGraphicFramePr>
        <p:xfrm>
          <a:off x="3647660" y="1335759"/>
          <a:ext cx="8087660" cy="15122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20350">
                  <a:extLst>
                    <a:ext uri="{9D8B030D-6E8A-4147-A177-3AD203B41FA5}">
                      <a16:colId xmlns:a16="http://schemas.microsoft.com/office/drawing/2014/main" val="1098056991"/>
                    </a:ext>
                  </a:extLst>
                </a:gridCol>
                <a:gridCol w="5567310">
                  <a:extLst>
                    <a:ext uri="{9D8B030D-6E8A-4147-A177-3AD203B41FA5}">
                      <a16:colId xmlns:a16="http://schemas.microsoft.com/office/drawing/2014/main" val="2590802051"/>
                    </a:ext>
                  </a:extLst>
                </a:gridCol>
              </a:tblGrid>
              <a:tr h="302443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メニュー名</a:t>
                      </a:r>
                      <a:endParaRPr lang="ja-JP" alt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説明</a:t>
                      </a:r>
                      <a:endParaRPr lang="ja-JP" alt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4405038"/>
                  </a:ext>
                </a:extLst>
              </a:tr>
              <a:tr h="302443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ja-JP" altLang="en-US" sz="1200" u="none" strike="noStrike" dirty="0">
                          <a:effectLst/>
                        </a:rPr>
                        <a:t>オートスケール</a:t>
                      </a:r>
                      <a:r>
                        <a:rPr lang="en-US" altLang="ja-JP" sz="1200" u="none" strike="noStrike" dirty="0">
                          <a:effectLst/>
                        </a:rPr>
                        <a:t>Web</a:t>
                      </a:r>
                      <a:r>
                        <a:rPr lang="ja-JP" altLang="en-US" sz="1200" u="none" strike="noStrike" dirty="0">
                          <a:effectLst/>
                        </a:rPr>
                        <a:t>サーバ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/>
                      <a:r>
                        <a:rPr lang="ja-JP" altLang="en-US" sz="1200" u="none" strike="noStrike" dirty="0">
                          <a:effectLst/>
                        </a:rPr>
                        <a:t>オートスケール</a:t>
                      </a:r>
                      <a:r>
                        <a:rPr lang="en-US" altLang="ja-JP" sz="1200" u="none" strike="noStrike" dirty="0">
                          <a:effectLst/>
                        </a:rPr>
                        <a:t>Web</a:t>
                      </a:r>
                      <a:r>
                        <a:rPr lang="ja-JP" altLang="en-US" sz="1200" u="none" strike="noStrike" dirty="0">
                          <a:effectLst/>
                        </a:rPr>
                        <a:t>サーバの構築</a:t>
                      </a:r>
                      <a:r>
                        <a:rPr lang="en-US" altLang="ja-JP" sz="1200" u="none" strike="noStrike" dirty="0">
                          <a:effectLst/>
                        </a:rPr>
                        <a:t>/</a:t>
                      </a:r>
                      <a:r>
                        <a:rPr lang="ja-JP" altLang="en-US" sz="1200" u="none" strike="noStrike" dirty="0">
                          <a:effectLst/>
                        </a:rPr>
                        <a:t>更新シナリオを管理するメニュー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3584830"/>
                  </a:ext>
                </a:extLst>
              </a:tr>
              <a:tr h="302443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200" u="none" strike="noStrike" dirty="0" err="1">
                          <a:effectLst/>
                        </a:rPr>
                        <a:t>GuardDuty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/>
                      <a:r>
                        <a:rPr lang="en-US" altLang="ja-JP" sz="1200" u="none" strike="noStrike" dirty="0" err="1">
                          <a:effectLst/>
                        </a:rPr>
                        <a:t>GuardDuty</a:t>
                      </a:r>
                      <a:r>
                        <a:rPr lang="ja-JP" altLang="en-US" sz="1200" u="none" strike="noStrike" dirty="0">
                          <a:effectLst/>
                        </a:rPr>
                        <a:t>の構築</a:t>
                      </a:r>
                      <a:r>
                        <a:rPr lang="en-US" altLang="ja-JP" sz="1200" u="none" strike="noStrike" dirty="0">
                          <a:effectLst/>
                        </a:rPr>
                        <a:t>/</a:t>
                      </a:r>
                      <a:r>
                        <a:rPr lang="ja-JP" altLang="en-US" sz="1200" u="none" strike="noStrike" dirty="0">
                          <a:effectLst/>
                        </a:rPr>
                        <a:t>更新シナリオを管理するメニュー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6558148"/>
                  </a:ext>
                </a:extLst>
              </a:tr>
              <a:tr h="302443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ja-JP" sz="1200" u="none" strike="noStrike" dirty="0">
                          <a:effectLst/>
                        </a:rPr>
                        <a:t>AWS</a:t>
                      </a:r>
                      <a:r>
                        <a:rPr lang="ja-JP" altLang="en-US" sz="1200" u="none" strike="noStrike" dirty="0" smtClean="0">
                          <a:effectLst/>
                        </a:rPr>
                        <a:t>管理者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/>
                      <a:r>
                        <a:rPr lang="en-US" altLang="ja-JP" sz="1200" u="none" strike="noStrike" dirty="0">
                          <a:effectLst/>
                        </a:rPr>
                        <a:t>AWS</a:t>
                      </a:r>
                      <a:r>
                        <a:rPr lang="ja-JP" altLang="en-US" sz="1200" u="none" strike="noStrike" dirty="0">
                          <a:effectLst/>
                        </a:rPr>
                        <a:t>管理者の構築</a:t>
                      </a:r>
                      <a:r>
                        <a:rPr lang="en-US" altLang="ja-JP" sz="1200" u="none" strike="noStrike" dirty="0">
                          <a:effectLst/>
                        </a:rPr>
                        <a:t>/</a:t>
                      </a:r>
                      <a:r>
                        <a:rPr lang="ja-JP" altLang="en-US" sz="1200" u="none" strike="noStrike" dirty="0">
                          <a:effectLst/>
                        </a:rPr>
                        <a:t>更新シナリオを管理するメニュー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485027"/>
                  </a:ext>
                </a:extLst>
              </a:tr>
              <a:tr h="302443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ja-JP" altLang="en-US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インフラ管理者</a:t>
                      </a:r>
                      <a:r>
                        <a:rPr lang="en-US" altLang="ja-JP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&amp;</a:t>
                      </a:r>
                      <a:r>
                        <a:rPr lang="ja-JP" altLang="en-US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インフラユーザー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/>
                      <a:r>
                        <a:rPr lang="ja-JP" altLang="en-US" sz="1200" u="none" strike="noStrike" dirty="0">
                          <a:effectLst/>
                        </a:rPr>
                        <a:t>インフラ管理者</a:t>
                      </a:r>
                      <a:r>
                        <a:rPr lang="en-US" altLang="ja-JP" sz="1200" u="none" strike="noStrike" dirty="0">
                          <a:effectLst/>
                        </a:rPr>
                        <a:t>/</a:t>
                      </a:r>
                      <a:r>
                        <a:rPr lang="ja-JP" altLang="en-US" sz="1200" u="none" strike="noStrike" dirty="0">
                          <a:effectLst/>
                        </a:rPr>
                        <a:t>インフラユーザーの構築</a:t>
                      </a:r>
                      <a:r>
                        <a:rPr lang="en-US" altLang="ja-JP" sz="1200" u="none" strike="noStrike" dirty="0">
                          <a:effectLst/>
                        </a:rPr>
                        <a:t>/</a:t>
                      </a:r>
                      <a:r>
                        <a:rPr lang="ja-JP" altLang="en-US" sz="1200" u="none" strike="noStrike" dirty="0">
                          <a:effectLst/>
                        </a:rPr>
                        <a:t>更新シナリオを管理するメニュー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7475384"/>
                  </a:ext>
                </a:extLst>
              </a:tr>
            </a:tbl>
          </a:graphicData>
        </a:graphic>
      </p:graphicFrame>
      <p:sp>
        <p:nvSpPr>
          <p:cNvPr id="8" name="コンテンツ プレースホルダー 7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ja-JP" altLang="en-US" dirty="0" smtClean="0"/>
              <a:t>構築／更新シナリオ</a:t>
            </a:r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削除シナリオ</a:t>
            </a:r>
            <a:endParaRPr kumimoji="1" lang="ja-JP" altLang="en-US" dirty="0"/>
          </a:p>
        </p:txBody>
      </p:sp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8813925"/>
              </p:ext>
            </p:extLst>
          </p:nvPr>
        </p:nvGraphicFramePr>
        <p:xfrm>
          <a:off x="3647660" y="4221110"/>
          <a:ext cx="8087660" cy="15220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20350">
                  <a:extLst>
                    <a:ext uri="{9D8B030D-6E8A-4147-A177-3AD203B41FA5}">
                      <a16:colId xmlns:a16="http://schemas.microsoft.com/office/drawing/2014/main" val="4103002673"/>
                    </a:ext>
                  </a:extLst>
                </a:gridCol>
                <a:gridCol w="5567310">
                  <a:extLst>
                    <a:ext uri="{9D8B030D-6E8A-4147-A177-3AD203B41FA5}">
                      <a16:colId xmlns:a16="http://schemas.microsoft.com/office/drawing/2014/main" val="3521405870"/>
                    </a:ext>
                  </a:extLst>
                </a:gridCol>
              </a:tblGrid>
              <a:tr h="304417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メニュー名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説明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496229"/>
                  </a:ext>
                </a:extLst>
              </a:tr>
              <a:tr h="304417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ja-JP" altLang="en-US" sz="1200" u="none" strike="noStrike" dirty="0">
                          <a:effectLst/>
                        </a:rPr>
                        <a:t>オートスケール</a:t>
                      </a:r>
                      <a:r>
                        <a:rPr lang="en-US" altLang="ja-JP" sz="1200" u="none" strike="noStrike" dirty="0">
                          <a:effectLst/>
                        </a:rPr>
                        <a:t>Web</a:t>
                      </a:r>
                      <a:r>
                        <a:rPr lang="ja-JP" altLang="en-US" sz="1200" u="none" strike="noStrike" dirty="0">
                          <a:effectLst/>
                        </a:rPr>
                        <a:t>サーバ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/>
                      <a:r>
                        <a:rPr lang="ja-JP" altLang="en-US" sz="1200" u="none" strike="noStrike">
                          <a:effectLst/>
                        </a:rPr>
                        <a:t>オートスケール</a:t>
                      </a:r>
                      <a:r>
                        <a:rPr lang="en-US" altLang="ja-JP" sz="1200" u="none" strike="noStrike">
                          <a:effectLst/>
                        </a:rPr>
                        <a:t>Web</a:t>
                      </a:r>
                      <a:r>
                        <a:rPr lang="ja-JP" altLang="en-US" sz="1200" u="none" strike="noStrike">
                          <a:effectLst/>
                        </a:rPr>
                        <a:t>サーバの削除シナリオを管理するメニュー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5812513"/>
                  </a:ext>
                </a:extLst>
              </a:tr>
              <a:tr h="304417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200" u="none" strike="noStrike" dirty="0" err="1">
                          <a:effectLst/>
                        </a:rPr>
                        <a:t>GuardDuty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/>
                      <a:r>
                        <a:rPr lang="en-US" altLang="ja-JP" sz="1200" u="none" strike="noStrike" dirty="0" err="1">
                          <a:effectLst/>
                        </a:rPr>
                        <a:t>GuardDuty</a:t>
                      </a:r>
                      <a:r>
                        <a:rPr lang="ja-JP" altLang="en-US" sz="1200" u="none" strike="noStrike" dirty="0">
                          <a:effectLst/>
                        </a:rPr>
                        <a:t>の削除シナリオを管理するメニュー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004668"/>
                  </a:ext>
                </a:extLst>
              </a:tr>
              <a:tr h="304417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ja-JP" sz="1200" u="none" strike="noStrike" dirty="0">
                          <a:effectLst/>
                        </a:rPr>
                        <a:t>AWS</a:t>
                      </a:r>
                      <a:r>
                        <a:rPr lang="ja-JP" altLang="en-US" sz="1200" u="none" strike="noStrike" dirty="0" smtClean="0">
                          <a:effectLst/>
                        </a:rPr>
                        <a:t>管理者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/>
                      <a:r>
                        <a:rPr lang="en-US" altLang="ja-JP" sz="1200" u="none" strike="noStrike" dirty="0">
                          <a:effectLst/>
                        </a:rPr>
                        <a:t>AWS</a:t>
                      </a:r>
                      <a:r>
                        <a:rPr lang="ja-JP" altLang="en-US" sz="1200" u="none" strike="noStrike" dirty="0">
                          <a:effectLst/>
                        </a:rPr>
                        <a:t>管理者の削除シナリオを管理するメニュー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570505"/>
                  </a:ext>
                </a:extLst>
              </a:tr>
              <a:tr h="304417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ja-JP" altLang="en-US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インフラ管理者</a:t>
                      </a:r>
                      <a:r>
                        <a:rPr lang="en-US" altLang="ja-JP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&amp;</a:t>
                      </a:r>
                      <a:r>
                        <a:rPr lang="ja-JP" altLang="en-US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インフラユーザー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/>
                      <a:r>
                        <a:rPr lang="ja-JP" altLang="en-US" sz="1200" u="none" strike="noStrike" dirty="0">
                          <a:effectLst/>
                        </a:rPr>
                        <a:t>インフラ管理者</a:t>
                      </a:r>
                      <a:r>
                        <a:rPr lang="en-US" altLang="ja-JP" sz="1200" u="none" strike="noStrike" dirty="0">
                          <a:effectLst/>
                        </a:rPr>
                        <a:t>/</a:t>
                      </a:r>
                      <a:r>
                        <a:rPr lang="ja-JP" altLang="en-US" sz="1200" u="none" strike="noStrike" dirty="0">
                          <a:effectLst/>
                        </a:rPr>
                        <a:t>インフラユーザーの削除シナリオを管理するメニュー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7031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425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4.3</a:t>
            </a:r>
            <a:r>
              <a:rPr lang="ja-JP" altLang="en-US" dirty="0"/>
              <a:t>　</a:t>
            </a:r>
            <a:r>
              <a:rPr lang="ja-JP" altLang="en-US" dirty="0" smtClean="0"/>
              <a:t>メニューグループ／メニュー概要（</a:t>
            </a:r>
            <a:r>
              <a:rPr lang="en-US" altLang="ja-JP" dirty="0" smtClean="0"/>
              <a:t>4/5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5" name="コンテンツ プレースホルダー 7"/>
          <p:cNvSpPr>
            <a:spLocks noGrp="1"/>
          </p:cNvSpPr>
          <p:nvPr>
            <p:ph sz="quarter" idx="10"/>
          </p:nvPr>
        </p:nvSpPr>
        <p:spPr>
          <a:xfrm>
            <a:off x="239350" y="836712"/>
            <a:ext cx="11713301" cy="503998"/>
          </a:xfrm>
        </p:spPr>
        <p:txBody>
          <a:bodyPr/>
          <a:lstStyle/>
          <a:p>
            <a:r>
              <a:rPr lang="ja-JP" altLang="en-US" dirty="0" smtClean="0"/>
              <a:t>マスタ管理</a:t>
            </a:r>
            <a:endParaRPr kumimoji="1" lang="en-US" altLang="ja-JP" dirty="0" smtClean="0"/>
          </a:p>
        </p:txBody>
      </p:sp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0977307"/>
              </p:ext>
            </p:extLst>
          </p:nvPr>
        </p:nvGraphicFramePr>
        <p:xfrm>
          <a:off x="3647659" y="1379350"/>
          <a:ext cx="8087662" cy="30244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93763">
                  <a:extLst>
                    <a:ext uri="{9D8B030D-6E8A-4147-A177-3AD203B41FA5}">
                      <a16:colId xmlns:a16="http://schemas.microsoft.com/office/drawing/2014/main" val="3584520"/>
                    </a:ext>
                  </a:extLst>
                </a:gridCol>
                <a:gridCol w="6293899">
                  <a:extLst>
                    <a:ext uri="{9D8B030D-6E8A-4147-A177-3AD203B41FA5}">
                      <a16:colId xmlns:a16="http://schemas.microsoft.com/office/drawing/2014/main" val="3260203895"/>
                    </a:ext>
                  </a:extLst>
                </a:gridCol>
              </a:tblGrid>
              <a:tr h="302442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u="none" strike="noStrike">
                          <a:solidFill>
                            <a:schemeClr val="bg1"/>
                          </a:solidFill>
                          <a:effectLst/>
                        </a:rPr>
                        <a:t>メニュー</a:t>
                      </a:r>
                      <a:endParaRPr lang="ja-JP" altLang="en-US" sz="1200" b="1" i="0" u="none" strike="noStrike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説明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258101"/>
                  </a:ext>
                </a:extLst>
              </a:tr>
              <a:tr h="302442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ja-JP" altLang="en-US" sz="1200" u="none" strike="noStrike" dirty="0">
                          <a:effectLst/>
                        </a:rPr>
                        <a:t>スタック定義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/>
                      <a:r>
                        <a:rPr lang="ja-JP" altLang="en-US" sz="1200" u="none" strike="noStrike">
                          <a:effectLst/>
                        </a:rPr>
                        <a:t>スタック名・テンプレートファイルを定義するメニュー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8383800"/>
                  </a:ext>
                </a:extLst>
              </a:tr>
              <a:tr h="302442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200" u="none" strike="noStrike" dirty="0">
                          <a:effectLst/>
                        </a:rPr>
                        <a:t>AWS</a:t>
                      </a:r>
                      <a:r>
                        <a:rPr lang="ja-JP" altLang="en-US" sz="1200" u="none" strike="noStrike" dirty="0">
                          <a:effectLst/>
                        </a:rPr>
                        <a:t>リージョン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/>
                      <a:r>
                        <a:rPr lang="ja-JP" altLang="en-US" sz="1200" u="none" strike="noStrike" dirty="0">
                          <a:effectLst/>
                        </a:rPr>
                        <a:t>構築</a:t>
                      </a:r>
                      <a:r>
                        <a:rPr lang="ja-JP" altLang="en-US" sz="1200" u="none" strike="noStrike" dirty="0" smtClean="0">
                          <a:effectLst/>
                        </a:rPr>
                        <a:t>する</a:t>
                      </a:r>
                      <a:r>
                        <a:rPr lang="en-US" altLang="ja-JP" sz="1200" u="none" strike="noStrike" dirty="0" smtClean="0">
                          <a:effectLst/>
                        </a:rPr>
                        <a:t>AWS</a:t>
                      </a:r>
                      <a:r>
                        <a:rPr lang="ja-JP" altLang="en-US" sz="1200" u="none" strike="noStrike" dirty="0" smtClean="0">
                          <a:effectLst/>
                        </a:rPr>
                        <a:t>リージョン</a:t>
                      </a:r>
                      <a:r>
                        <a:rPr lang="ja-JP" altLang="en-US" sz="1200" u="none" strike="noStrike" dirty="0">
                          <a:effectLst/>
                        </a:rPr>
                        <a:t>を定義するメニュー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498668"/>
                  </a:ext>
                </a:extLst>
              </a:tr>
              <a:tr h="302442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ja-JP" altLang="en-US" sz="1200" u="none" strike="noStrike" dirty="0">
                          <a:effectLst/>
                        </a:rPr>
                        <a:t>実行フラグ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/>
                      <a:r>
                        <a:rPr lang="ja-JP" altLang="en-US" sz="1200" u="none" strike="noStrike">
                          <a:effectLst/>
                        </a:rPr>
                        <a:t>実行フラグを定義するメニュー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6948080"/>
                  </a:ext>
                </a:extLst>
              </a:tr>
              <a:tr h="302442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ja-JP" altLang="en-US" sz="1200" u="none" strike="noStrike" dirty="0" smtClean="0">
                          <a:effectLst/>
                        </a:rPr>
                        <a:t>システム環境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/>
                      <a:r>
                        <a:rPr lang="ja-JP" altLang="en-US" sz="1200" u="none" strike="noStrike" dirty="0">
                          <a:effectLst/>
                        </a:rPr>
                        <a:t>システム環境を定義するメニュー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7475460"/>
                  </a:ext>
                </a:extLst>
              </a:tr>
              <a:tr h="302442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ja-JP" altLang="en-US" sz="1200" u="none" strike="noStrike" dirty="0">
                          <a:effectLst/>
                        </a:rPr>
                        <a:t>インスタンスタイプ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/>
                      <a:r>
                        <a:rPr lang="ja-JP" altLang="en-US" sz="1200" u="none" strike="noStrike" dirty="0">
                          <a:effectLst/>
                        </a:rPr>
                        <a:t>構築するインスタンスのインスタンプタイプを定義するメニュー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0899622"/>
                  </a:ext>
                </a:extLst>
              </a:tr>
              <a:tr h="302442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ja-JP" sz="1200" u="none" strike="noStrike">
                          <a:effectLst/>
                        </a:rPr>
                        <a:t>EC2</a:t>
                      </a:r>
                      <a:r>
                        <a:rPr lang="ja-JP" altLang="en-US" sz="1200" u="none" strike="noStrike">
                          <a:effectLst/>
                        </a:rPr>
                        <a:t>ブロックデバイス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/>
                      <a:r>
                        <a:rPr lang="ja-JP" altLang="en-US" sz="1200" u="none" strike="noStrike" dirty="0">
                          <a:effectLst/>
                        </a:rPr>
                        <a:t>ブロックデバイスのマッピングを定義するメニュー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0285613"/>
                  </a:ext>
                </a:extLst>
              </a:tr>
              <a:tr h="604886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ja-JP" altLang="en-US" sz="1200" u="none" strike="noStrike" dirty="0">
                          <a:effectLst/>
                        </a:rPr>
                        <a:t>ログ保管期間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/>
                      <a:r>
                        <a:rPr lang="ja-JP" altLang="en-US" sz="1200" u="none" strike="noStrike" dirty="0">
                          <a:effectLst/>
                        </a:rPr>
                        <a:t>ログの保管期間を定義するメニュー</a:t>
                      </a:r>
                      <a:br>
                        <a:rPr lang="ja-JP" altLang="en-US" sz="1200" u="none" strike="noStrike" dirty="0">
                          <a:effectLst/>
                        </a:rPr>
                      </a:br>
                      <a:r>
                        <a:rPr lang="en-US" altLang="ja-JP" sz="1200" u="none" strike="noStrike" dirty="0" smtClean="0">
                          <a:effectLst/>
                        </a:rPr>
                        <a:t>※S3</a:t>
                      </a:r>
                      <a:r>
                        <a:rPr lang="ja-JP" altLang="en-US" sz="1200" u="none" strike="noStrike" dirty="0">
                          <a:effectLst/>
                        </a:rPr>
                        <a:t>に格納されるログは自由入力のため対象外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4638323"/>
                  </a:ext>
                </a:extLst>
              </a:tr>
              <a:tr h="302442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ja-JP" altLang="en-US" sz="1200" u="none" strike="noStrike">
                          <a:effectLst/>
                        </a:rPr>
                        <a:t>リトライ回数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ja-JP" altLang="en-US" sz="1200" u="none" strike="noStrike" dirty="0" smtClean="0">
                          <a:effectLst/>
                        </a:rPr>
                        <a:t>構築失敗時のリトライ</a:t>
                      </a:r>
                      <a:r>
                        <a:rPr lang="ja-JP" altLang="en-US" sz="1200" u="none" strike="noStrike" dirty="0">
                          <a:effectLst/>
                        </a:rPr>
                        <a:t>回数を定義するメニュー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0939897"/>
                  </a:ext>
                </a:extLst>
              </a:tr>
            </a:tbl>
          </a:graphicData>
        </a:graphic>
      </p:graphicFrame>
      <p:sp>
        <p:nvSpPr>
          <p:cNvPr id="7" name="コンテンツ プレースホルダー 7"/>
          <p:cNvSpPr txBox="1">
            <a:spLocks/>
          </p:cNvSpPr>
          <p:nvPr/>
        </p:nvSpPr>
        <p:spPr bwMode="gray">
          <a:xfrm>
            <a:off x="238050" y="4653242"/>
            <a:ext cx="11713301" cy="503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r>
              <a:rPr lang="ja-JP" altLang="en-US" kern="0" dirty="0" smtClean="0"/>
              <a:t>代入</a:t>
            </a:r>
            <a:r>
              <a:rPr lang="ja-JP" altLang="en-US" kern="0" dirty="0"/>
              <a:t>値</a:t>
            </a:r>
            <a:r>
              <a:rPr lang="ja-JP" altLang="en-US" kern="0" dirty="0" smtClean="0"/>
              <a:t>管理</a:t>
            </a:r>
            <a:endParaRPr lang="ja-JP" altLang="en-US" kern="0" dirty="0"/>
          </a:p>
        </p:txBody>
      </p:sp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366424"/>
              </p:ext>
            </p:extLst>
          </p:nvPr>
        </p:nvGraphicFramePr>
        <p:xfrm>
          <a:off x="3647659" y="5157240"/>
          <a:ext cx="8087662" cy="9073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93763">
                  <a:extLst>
                    <a:ext uri="{9D8B030D-6E8A-4147-A177-3AD203B41FA5}">
                      <a16:colId xmlns:a16="http://schemas.microsoft.com/office/drawing/2014/main" val="3584520"/>
                    </a:ext>
                  </a:extLst>
                </a:gridCol>
                <a:gridCol w="6293899">
                  <a:extLst>
                    <a:ext uri="{9D8B030D-6E8A-4147-A177-3AD203B41FA5}">
                      <a16:colId xmlns:a16="http://schemas.microsoft.com/office/drawing/2014/main" val="3260203895"/>
                    </a:ext>
                  </a:extLst>
                </a:gridCol>
              </a:tblGrid>
              <a:tr h="302442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u="none" strike="noStrike">
                          <a:solidFill>
                            <a:schemeClr val="bg1"/>
                          </a:solidFill>
                          <a:effectLst/>
                        </a:rPr>
                        <a:t>メニュー</a:t>
                      </a:r>
                      <a:endParaRPr lang="ja-JP" altLang="en-US" sz="1200" b="1" i="0" u="none" strike="noStrike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説明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258101"/>
                  </a:ext>
                </a:extLst>
              </a:tr>
              <a:tr h="302442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ja-JP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Bastion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踏み台サーバをホストグループに登録するためのメニュー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8383800"/>
                  </a:ext>
                </a:extLst>
              </a:tr>
              <a:tr h="302442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ja-JP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WEB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/>
                      <a:r>
                        <a:rPr lang="en-US" altLang="ja-JP" sz="1200" u="none" strike="noStrike" dirty="0" smtClean="0">
                          <a:effectLst/>
                        </a:rPr>
                        <a:t>WEB</a:t>
                      </a:r>
                      <a:r>
                        <a:rPr lang="ja-JP" altLang="en-US" sz="1200" u="none" strike="noStrike" dirty="0" smtClean="0">
                          <a:effectLst/>
                        </a:rPr>
                        <a:t>サーバをホストグループに登録するためのメニュー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498668"/>
                  </a:ext>
                </a:extLst>
              </a:tr>
            </a:tbl>
          </a:graphicData>
        </a:graphic>
      </p:graphicFrame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41" y="5157240"/>
            <a:ext cx="2474446" cy="1226632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316" y="1375582"/>
            <a:ext cx="2720929" cy="3131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23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4.3</a:t>
            </a:r>
            <a:r>
              <a:rPr kumimoji="1" lang="ja-JP" altLang="en-US" dirty="0" smtClean="0"/>
              <a:t>　</a:t>
            </a:r>
            <a:r>
              <a:rPr lang="ja-JP" altLang="en-US" dirty="0" smtClean="0"/>
              <a:t>メニューグループ／メニュー概要（</a:t>
            </a:r>
            <a:r>
              <a:rPr lang="en-US" altLang="ja-JP" dirty="0" smtClean="0"/>
              <a:t>5/5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39351" y="2699169"/>
            <a:ext cx="2976249" cy="576008"/>
          </a:xfrm>
        </p:spPr>
        <p:txBody>
          <a:bodyPr>
            <a:normAutofit fontScale="92500"/>
          </a:bodyPr>
          <a:lstStyle/>
          <a:p>
            <a:r>
              <a:rPr kumimoji="1" lang="en-US" altLang="ja-JP" dirty="0" smtClean="0"/>
              <a:t>AWS</a:t>
            </a:r>
            <a:r>
              <a:rPr kumimoji="1" lang="ja-JP" altLang="en-US" dirty="0" smtClean="0"/>
              <a:t>アクセスキー管理</a:t>
            </a:r>
            <a:endParaRPr kumimoji="1" lang="en-US" altLang="ja-JP" dirty="0" smtClean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920663"/>
              </p:ext>
            </p:extLst>
          </p:nvPr>
        </p:nvGraphicFramePr>
        <p:xfrm>
          <a:off x="3359620" y="3059075"/>
          <a:ext cx="8087660" cy="15220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20350">
                  <a:extLst>
                    <a:ext uri="{9D8B030D-6E8A-4147-A177-3AD203B41FA5}">
                      <a16:colId xmlns:a16="http://schemas.microsoft.com/office/drawing/2014/main" val="4103002673"/>
                    </a:ext>
                  </a:extLst>
                </a:gridCol>
                <a:gridCol w="5567310">
                  <a:extLst>
                    <a:ext uri="{9D8B030D-6E8A-4147-A177-3AD203B41FA5}">
                      <a16:colId xmlns:a16="http://schemas.microsoft.com/office/drawing/2014/main" val="3521405870"/>
                    </a:ext>
                  </a:extLst>
                </a:gridCol>
              </a:tblGrid>
              <a:tr h="304417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メニュー名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説明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496229"/>
                  </a:ext>
                </a:extLst>
              </a:tr>
              <a:tr h="304417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システム管理者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システム管理者の</a:t>
                      </a:r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AWS</a:t>
                      </a: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アカウント情報を管理するメニュー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5812513"/>
                  </a:ext>
                </a:extLst>
              </a:tr>
              <a:tr h="304417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AWS</a:t>
                      </a:r>
                      <a:r>
                        <a:rPr lang="ja-JP" altLang="en-US" sz="1200" u="none" strike="noStrike" dirty="0" smtClean="0">
                          <a:effectLst/>
                        </a:rPr>
                        <a:t>管理者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/>
                      <a:r>
                        <a:rPr lang="en-US" altLang="ja-JP" sz="1200" u="none" strike="noStrike" dirty="0" smtClean="0">
                          <a:effectLst/>
                        </a:rPr>
                        <a:t>AWS</a:t>
                      </a:r>
                      <a:r>
                        <a:rPr lang="ja-JP" altLang="en-US" sz="1200" u="none" strike="noStrike" dirty="0" smtClean="0">
                          <a:effectLst/>
                        </a:rPr>
                        <a:t>管理者の</a:t>
                      </a:r>
                      <a:r>
                        <a:rPr lang="en-US" altLang="ja-JP" sz="1200" u="none" strike="noStrike" dirty="0" smtClean="0">
                          <a:effectLst/>
                        </a:rPr>
                        <a:t>AWS</a:t>
                      </a:r>
                      <a:r>
                        <a:rPr lang="ja-JP" altLang="en-US" sz="1200" u="none" strike="noStrike" dirty="0" smtClean="0">
                          <a:effectLst/>
                        </a:rPr>
                        <a:t>アカウント情報を管理するメニュー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004668"/>
                  </a:ext>
                </a:extLst>
              </a:tr>
              <a:tr h="304417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ja-JP" altLang="en-US" sz="1200" u="none" strike="noStrike" dirty="0" smtClean="0">
                          <a:effectLst/>
                        </a:rPr>
                        <a:t>インフラ管理者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/>
                      <a:r>
                        <a:rPr lang="ja-JP" altLang="en-US" sz="1200" u="none" strike="noStrike" dirty="0" smtClean="0">
                          <a:effectLst/>
                        </a:rPr>
                        <a:t>インフラ管理者の</a:t>
                      </a:r>
                      <a:r>
                        <a:rPr lang="en-US" altLang="ja-JP" sz="1200" u="none" strike="noStrike" dirty="0" smtClean="0">
                          <a:effectLst/>
                        </a:rPr>
                        <a:t>AWS</a:t>
                      </a:r>
                      <a:r>
                        <a:rPr lang="ja-JP" altLang="en-US" sz="1200" u="none" strike="noStrike" dirty="0" smtClean="0">
                          <a:effectLst/>
                        </a:rPr>
                        <a:t>アカウント情報を管理するメニュー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570505"/>
                  </a:ext>
                </a:extLst>
              </a:tr>
              <a:tr h="304417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ja-JP" altLang="en-US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インフラユーザー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/>
                      <a:r>
                        <a:rPr lang="ja-JP" altLang="en-US" sz="1200" u="none" strike="noStrike" dirty="0" smtClean="0">
                          <a:effectLst/>
                        </a:rPr>
                        <a:t>インフラユーザーの</a:t>
                      </a:r>
                      <a:r>
                        <a:rPr lang="en-US" altLang="ja-JP" sz="1200" u="none" strike="noStrike" dirty="0" smtClean="0">
                          <a:effectLst/>
                        </a:rPr>
                        <a:t>AWS</a:t>
                      </a:r>
                      <a:r>
                        <a:rPr lang="ja-JP" altLang="en-US" sz="1200" u="none" strike="noStrike" dirty="0" smtClean="0">
                          <a:effectLst/>
                        </a:rPr>
                        <a:t>アカウント情報を管理するメニュー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703101"/>
                  </a:ext>
                </a:extLst>
              </a:tr>
            </a:tbl>
          </a:graphicData>
        </a:graphic>
      </p:graphicFrame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215" y="3102676"/>
            <a:ext cx="2115011" cy="1382120"/>
          </a:xfrm>
          <a:prstGeom prst="rect">
            <a:avLst/>
          </a:prstGeom>
        </p:spPr>
      </p:pic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197817"/>
              </p:ext>
            </p:extLst>
          </p:nvPr>
        </p:nvGraphicFramePr>
        <p:xfrm>
          <a:off x="3359620" y="5229250"/>
          <a:ext cx="8087660" cy="6088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20350">
                  <a:extLst>
                    <a:ext uri="{9D8B030D-6E8A-4147-A177-3AD203B41FA5}">
                      <a16:colId xmlns:a16="http://schemas.microsoft.com/office/drawing/2014/main" val="4103002673"/>
                    </a:ext>
                  </a:extLst>
                </a:gridCol>
                <a:gridCol w="5567310">
                  <a:extLst>
                    <a:ext uri="{9D8B030D-6E8A-4147-A177-3AD203B41FA5}">
                      <a16:colId xmlns:a16="http://schemas.microsoft.com/office/drawing/2014/main" val="3521405870"/>
                    </a:ext>
                  </a:extLst>
                </a:gridCol>
              </a:tblGrid>
              <a:tr h="304417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メニュー名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説明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496229"/>
                  </a:ext>
                </a:extLst>
              </a:tr>
              <a:tr h="304417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通知設定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/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Teams</a:t>
                      </a: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通知設定を管理するメニュー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5812513"/>
                  </a:ext>
                </a:extLst>
              </a:tr>
            </a:tbl>
          </a:graphicData>
        </a:graphic>
      </p:graphicFrame>
      <p:sp>
        <p:nvSpPr>
          <p:cNvPr id="7" name="コンテンツ プレースホルダー 2"/>
          <p:cNvSpPr txBox="1">
            <a:spLocks/>
          </p:cNvSpPr>
          <p:nvPr/>
        </p:nvSpPr>
        <p:spPr bwMode="gray">
          <a:xfrm>
            <a:off x="239351" y="4797262"/>
            <a:ext cx="2976249" cy="576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r>
              <a:rPr lang="en-US" altLang="ja-JP" kern="0" dirty="0" smtClean="0"/>
              <a:t>Teams</a:t>
            </a:r>
            <a:r>
              <a:rPr lang="ja-JP" altLang="en-US" kern="0" dirty="0" smtClean="0"/>
              <a:t>連携管理</a:t>
            </a:r>
            <a:endParaRPr lang="ja-JP" altLang="en-US" kern="0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215" y="5215772"/>
            <a:ext cx="2115011" cy="967761"/>
          </a:xfrm>
          <a:prstGeom prst="rect">
            <a:avLst/>
          </a:prstGeom>
        </p:spPr>
      </p:pic>
      <p:sp>
        <p:nvSpPr>
          <p:cNvPr id="9" name="コンテンツ プレースホルダー 2"/>
          <p:cNvSpPr txBox="1">
            <a:spLocks/>
          </p:cNvSpPr>
          <p:nvPr/>
        </p:nvSpPr>
        <p:spPr bwMode="gray">
          <a:xfrm>
            <a:off x="239351" y="764630"/>
            <a:ext cx="2976249" cy="576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r>
              <a:rPr lang="ja-JP" altLang="en-US" kern="0" dirty="0" smtClean="0"/>
              <a:t>ドキュメント管理</a:t>
            </a:r>
            <a:endParaRPr lang="ja-JP" altLang="en-US" kern="0" dirty="0"/>
          </a:p>
        </p:txBody>
      </p:sp>
      <p:graphicFrame>
        <p:nvGraphicFramePr>
          <p:cNvPr id="10" name="表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010504"/>
              </p:ext>
            </p:extLst>
          </p:nvPr>
        </p:nvGraphicFramePr>
        <p:xfrm>
          <a:off x="3359620" y="970785"/>
          <a:ext cx="8087660" cy="15220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20350">
                  <a:extLst>
                    <a:ext uri="{9D8B030D-6E8A-4147-A177-3AD203B41FA5}">
                      <a16:colId xmlns:a16="http://schemas.microsoft.com/office/drawing/2014/main" val="4103002673"/>
                    </a:ext>
                  </a:extLst>
                </a:gridCol>
                <a:gridCol w="5567310">
                  <a:extLst>
                    <a:ext uri="{9D8B030D-6E8A-4147-A177-3AD203B41FA5}">
                      <a16:colId xmlns:a16="http://schemas.microsoft.com/office/drawing/2014/main" val="3521405870"/>
                    </a:ext>
                  </a:extLst>
                </a:gridCol>
              </a:tblGrid>
              <a:tr h="304417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メニュー名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説明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496229"/>
                  </a:ext>
                </a:extLst>
              </a:tr>
              <a:tr h="304417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基本設計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基本設計書を管理するメニュー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5812513"/>
                  </a:ext>
                </a:extLst>
              </a:tr>
              <a:tr h="304417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ja-JP" altLang="en-US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詳細設計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/>
                      <a:r>
                        <a:rPr lang="ja-JP" altLang="en-US" sz="1200" u="none" strike="noStrike" dirty="0" smtClean="0">
                          <a:effectLst/>
                        </a:rPr>
                        <a:t>詳細設計書を管理するメニュー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004668"/>
                  </a:ext>
                </a:extLst>
              </a:tr>
              <a:tr h="304417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ja-JP" altLang="en-US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構築資料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/>
                      <a:r>
                        <a:rPr lang="ja-JP" altLang="en-US" sz="1200" u="none" strike="noStrike" dirty="0" smtClean="0">
                          <a:effectLst/>
                        </a:rPr>
                        <a:t>構築資料を管理するメニュー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570505"/>
                  </a:ext>
                </a:extLst>
              </a:tr>
              <a:tr h="304417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ja-JP" altLang="en-US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評価資料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/>
                      <a:r>
                        <a:rPr lang="ja-JP" altLang="en-US" sz="1200" u="none" strike="noStrike" dirty="0" smtClean="0">
                          <a:effectLst/>
                        </a:rPr>
                        <a:t>評価資料を管理するメニュー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703101"/>
                  </a:ext>
                </a:extLst>
              </a:tr>
            </a:tbl>
          </a:graphicData>
        </a:graphic>
      </p:graphicFrame>
      <p:pic>
        <p:nvPicPr>
          <p:cNvPr id="11" name="図 10"/>
          <p:cNvPicPr>
            <a:picLocks noChangeAspect="1"/>
          </p:cNvPicPr>
          <p:nvPr/>
        </p:nvPicPr>
        <p:blipFill rotWithShape="1">
          <a:blip r:embed="rId4"/>
          <a:srcRect b="-1626"/>
          <a:stretch/>
        </p:blipFill>
        <p:spPr>
          <a:xfrm>
            <a:off x="469936" y="1203070"/>
            <a:ext cx="2088290" cy="128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65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4.4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Conductor</a:t>
            </a:r>
            <a:r>
              <a:rPr kumimoji="1" lang="ja-JP" altLang="en-US" dirty="0" smtClean="0"/>
              <a:t>の参照パラメータ</a:t>
            </a:r>
            <a:r>
              <a:rPr lang="en-US" altLang="ja-JP" dirty="0" smtClean="0"/>
              <a:t>(1/11)</a:t>
            </a:r>
            <a:endParaRPr kumimoji="1" lang="ja-JP" altLang="en-US" dirty="0"/>
          </a:p>
        </p:txBody>
      </p:sp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064367"/>
              </p:ext>
            </p:extLst>
          </p:nvPr>
        </p:nvGraphicFramePr>
        <p:xfrm>
          <a:off x="623392" y="1268760"/>
          <a:ext cx="10729192" cy="497855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8841">
                  <a:extLst>
                    <a:ext uri="{9D8B030D-6E8A-4147-A177-3AD203B41FA5}">
                      <a16:colId xmlns:a16="http://schemas.microsoft.com/office/drawing/2014/main" val="970660245"/>
                    </a:ext>
                  </a:extLst>
                </a:gridCol>
                <a:gridCol w="2977487">
                  <a:extLst>
                    <a:ext uri="{9D8B030D-6E8A-4147-A177-3AD203B41FA5}">
                      <a16:colId xmlns:a16="http://schemas.microsoft.com/office/drawing/2014/main" val="3670659318"/>
                    </a:ext>
                  </a:extLst>
                </a:gridCol>
                <a:gridCol w="1930336">
                  <a:extLst>
                    <a:ext uri="{9D8B030D-6E8A-4147-A177-3AD203B41FA5}">
                      <a16:colId xmlns:a16="http://schemas.microsoft.com/office/drawing/2014/main" val="2266323735"/>
                    </a:ext>
                  </a:extLst>
                </a:gridCol>
                <a:gridCol w="2009398">
                  <a:extLst>
                    <a:ext uri="{9D8B030D-6E8A-4147-A177-3AD203B41FA5}">
                      <a16:colId xmlns:a16="http://schemas.microsoft.com/office/drawing/2014/main" val="608997909"/>
                    </a:ext>
                  </a:extLst>
                </a:gridCol>
                <a:gridCol w="2743130">
                  <a:extLst>
                    <a:ext uri="{9D8B030D-6E8A-4147-A177-3AD203B41FA5}">
                      <a16:colId xmlns:a16="http://schemas.microsoft.com/office/drawing/2014/main" val="2465065095"/>
                    </a:ext>
                  </a:extLst>
                </a:gridCol>
              </a:tblGrid>
              <a:tr h="3653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Conductor</a:t>
                      </a:r>
                    </a:p>
                    <a:p>
                      <a:pPr algn="ctr" fontAlgn="ctr"/>
                      <a:r>
                        <a:rPr lang="ja-JP" altLang="en-US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クラス</a:t>
                      </a:r>
                      <a:r>
                        <a:rPr lang="en-US" altLang="ja-JP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ID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Conductor</a:t>
                      </a:r>
                      <a:r>
                        <a:rPr lang="ja-JP" altLang="en-US" sz="12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名称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メニューグループ名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メニュー名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項目名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0001673"/>
                  </a:ext>
                </a:extLst>
              </a:tr>
              <a:tr h="292714">
                <a:tc rowSpan="15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15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オートスケール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Web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サーバ 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(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構築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/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更新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)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10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パラメータ管理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共通パラメータ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メニュー内の全ての項目を参照。</a:t>
                      </a:r>
                      <a:endParaRPr lang="en-US" altLang="ja-JP" sz="90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759307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AutoScale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パラメータ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メニュー内の全ての項目を参照。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352822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S3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パラメータ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メニュー内の全ての項目を参照。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9844724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SNS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パラメータ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メニュー内の全ての項目を参照。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2280533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CloudTrail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パラメータ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メニュー内の全ての項目を参照。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1938956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Network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パラメータ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メニュー内の全ての項目を参照。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627057"/>
                  </a:ext>
                </a:extLst>
              </a:tr>
              <a:tr h="320805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SecurityGroup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パラメータ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メニュー内の全ての項目を参照。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2735345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Bastion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パラメータ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メニュー内の全ての項目を参照。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5113192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VPClowlogs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パラメータ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メニュー内の全ての項目を参照。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9329223"/>
                  </a:ext>
                </a:extLst>
              </a:tr>
              <a:tr h="320805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CloudWatchAlarm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パラメータ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メニュー内の全ての項目を参照。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3258362"/>
                  </a:ext>
                </a:extLst>
              </a:tr>
              <a:tr h="320805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構築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/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更新シナリオ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オートスケール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Web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サーバ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メニュー内の全ての項目を参照。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6709637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AWS</a:t>
                      </a:r>
                      <a:r>
                        <a:rPr lang="ja-JP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アクセスキー管理</a:t>
                      </a:r>
                      <a:endParaRPr lang="en-US" altLang="ja-JP" sz="1050" b="0" i="0" u="none" strike="noStrike" dirty="0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インフラ管理者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メニュー内の全ての項目を参照。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6398396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Teams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連携管理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通知設定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メニュー内の全ての項目を参照。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363319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Ansible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共通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グローバル変数管理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以下のグローバル変数名を参照。</a:t>
                      </a:r>
                      <a:endParaRPr lang="en-US" altLang="ja-JP" sz="90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</a:t>
                      </a: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GBL_PROXY</a:t>
                      </a: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」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5681127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ファイル管理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以下のファイル埋込変数を参照。</a:t>
                      </a:r>
                      <a:endParaRPr lang="en-US" altLang="ja-JP" sz="90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</a:t>
                      </a: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CPF_STARTUP</a:t>
                      </a: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」「</a:t>
                      </a: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CPF_DEVICE_LIST_SYNC</a:t>
                      </a: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」</a:t>
                      </a:r>
                      <a:endParaRPr lang="ja-JP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8421843"/>
                  </a:ext>
                </a:extLst>
              </a:tr>
            </a:tbl>
          </a:graphicData>
        </a:graphic>
      </p:graphicFrame>
      <p:sp>
        <p:nvSpPr>
          <p:cNvPr id="11" name="コンテンツ プレースホルダー 2"/>
          <p:cNvSpPr txBox="1">
            <a:spLocks/>
          </p:cNvSpPr>
          <p:nvPr/>
        </p:nvSpPr>
        <p:spPr bwMode="gray">
          <a:xfrm>
            <a:off x="216903" y="854206"/>
            <a:ext cx="7826136" cy="3873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lvl="1">
              <a:lnSpc>
                <a:spcPct val="110000"/>
              </a:lnSpc>
              <a:buFont typeface="Wingdings" panose="05000000000000000000" pitchFamily="2" charset="2"/>
              <a:buChar char="n"/>
            </a:pPr>
            <a:r>
              <a:rPr lang="en-US" altLang="ja-JP" sz="1400" kern="0" dirty="0" smtClean="0">
                <a:latin typeface="+mn-ea"/>
              </a:rPr>
              <a:t>Conductor</a:t>
            </a:r>
            <a:r>
              <a:rPr lang="ja-JP" altLang="en-US" sz="1400" kern="0" dirty="0" smtClean="0">
                <a:latin typeface="+mn-ea"/>
              </a:rPr>
              <a:t>「オートスケール</a:t>
            </a:r>
            <a:r>
              <a:rPr lang="en-US" altLang="ja-JP" sz="1400" kern="0" dirty="0" smtClean="0">
                <a:latin typeface="+mn-ea"/>
              </a:rPr>
              <a:t>Web</a:t>
            </a:r>
            <a:r>
              <a:rPr lang="ja-JP" altLang="en-US" sz="1400" kern="0" dirty="0" smtClean="0">
                <a:latin typeface="+mn-ea"/>
              </a:rPr>
              <a:t>サーバ</a:t>
            </a:r>
            <a:r>
              <a:rPr lang="en-US" altLang="ja-JP" sz="1400" kern="0" dirty="0" smtClean="0">
                <a:latin typeface="+mn-ea"/>
              </a:rPr>
              <a:t>(</a:t>
            </a:r>
            <a:r>
              <a:rPr lang="ja-JP" altLang="en-US" sz="1400" kern="0" dirty="0" smtClean="0">
                <a:latin typeface="+mn-ea"/>
              </a:rPr>
              <a:t>構築</a:t>
            </a:r>
            <a:r>
              <a:rPr lang="en-US" altLang="ja-JP" sz="1400" kern="0" dirty="0" smtClean="0">
                <a:latin typeface="+mn-ea"/>
              </a:rPr>
              <a:t>/</a:t>
            </a:r>
            <a:r>
              <a:rPr lang="ja-JP" altLang="en-US" sz="1400" kern="0" dirty="0" smtClean="0">
                <a:latin typeface="+mn-ea"/>
              </a:rPr>
              <a:t>更新</a:t>
            </a:r>
            <a:r>
              <a:rPr lang="en-US" altLang="ja-JP" sz="1400" kern="0" dirty="0" smtClean="0">
                <a:latin typeface="+mn-ea"/>
              </a:rPr>
              <a:t>)</a:t>
            </a:r>
            <a:r>
              <a:rPr lang="ja-JP" altLang="en-US" sz="1400" kern="0" dirty="0" smtClean="0">
                <a:latin typeface="+mn-ea"/>
              </a:rPr>
              <a:t>」で参照するパラメータは以下の通り。</a:t>
            </a:r>
            <a:endParaRPr lang="ja-JP" altLang="en-US" sz="1400" kern="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4130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4.4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Conductor</a:t>
            </a:r>
            <a:r>
              <a:rPr kumimoji="1" lang="ja-JP" altLang="en-US" dirty="0" smtClean="0"/>
              <a:t>の参照パラメータ</a:t>
            </a:r>
            <a:r>
              <a:rPr lang="en-US" altLang="ja-JP" dirty="0" smtClean="0"/>
              <a:t>(2/11)</a:t>
            </a:r>
            <a:endParaRPr kumimoji="1" lang="ja-JP" altLang="en-US" dirty="0"/>
          </a:p>
        </p:txBody>
      </p:sp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4968023"/>
              </p:ext>
            </p:extLst>
          </p:nvPr>
        </p:nvGraphicFramePr>
        <p:xfrm>
          <a:off x="623392" y="1268760"/>
          <a:ext cx="10729192" cy="335860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8841">
                  <a:extLst>
                    <a:ext uri="{9D8B030D-6E8A-4147-A177-3AD203B41FA5}">
                      <a16:colId xmlns:a16="http://schemas.microsoft.com/office/drawing/2014/main" val="970660245"/>
                    </a:ext>
                  </a:extLst>
                </a:gridCol>
                <a:gridCol w="2977487">
                  <a:extLst>
                    <a:ext uri="{9D8B030D-6E8A-4147-A177-3AD203B41FA5}">
                      <a16:colId xmlns:a16="http://schemas.microsoft.com/office/drawing/2014/main" val="3670659318"/>
                    </a:ext>
                  </a:extLst>
                </a:gridCol>
                <a:gridCol w="1930336">
                  <a:extLst>
                    <a:ext uri="{9D8B030D-6E8A-4147-A177-3AD203B41FA5}">
                      <a16:colId xmlns:a16="http://schemas.microsoft.com/office/drawing/2014/main" val="2266323735"/>
                    </a:ext>
                  </a:extLst>
                </a:gridCol>
                <a:gridCol w="2009398">
                  <a:extLst>
                    <a:ext uri="{9D8B030D-6E8A-4147-A177-3AD203B41FA5}">
                      <a16:colId xmlns:a16="http://schemas.microsoft.com/office/drawing/2014/main" val="608997909"/>
                    </a:ext>
                  </a:extLst>
                </a:gridCol>
                <a:gridCol w="2743130">
                  <a:extLst>
                    <a:ext uri="{9D8B030D-6E8A-4147-A177-3AD203B41FA5}">
                      <a16:colId xmlns:a16="http://schemas.microsoft.com/office/drawing/2014/main" val="2465065095"/>
                    </a:ext>
                  </a:extLst>
                </a:gridCol>
              </a:tblGrid>
              <a:tr h="3653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Conductor</a:t>
                      </a:r>
                    </a:p>
                    <a:p>
                      <a:pPr algn="ctr" fontAlgn="ctr"/>
                      <a:r>
                        <a:rPr lang="ja-JP" altLang="en-US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クラス</a:t>
                      </a:r>
                      <a:r>
                        <a:rPr lang="en-US" altLang="ja-JP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ID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Conductor</a:t>
                      </a:r>
                      <a:r>
                        <a:rPr lang="ja-JP" altLang="en-US" sz="12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名称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メニューグループ名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メニュー名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テンプレート埋込変数名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0001673"/>
                  </a:ext>
                </a:extLst>
              </a:tr>
              <a:tr h="292714">
                <a:tc rowSpan="10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10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オートスケール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Web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サーバ 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(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構築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/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更新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)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10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Ansible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共通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10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テンプレート管理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TPF_AutoScale</a:t>
                      </a:r>
                      <a:endParaRPr lang="ja-JP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759307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TPF_Security_KMS</a:t>
                      </a:r>
                      <a:endParaRPr lang="ja-JP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352822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TPF_Storage_S3</a:t>
                      </a:r>
                      <a:endParaRPr lang="ja-JP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9844724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TPF_AppIntegration_SNS</a:t>
                      </a:r>
                      <a:endParaRPr lang="ja-JP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2280533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TPF_Management_CloudTrail</a:t>
                      </a:r>
                      <a:endParaRPr lang="ja-JP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1938956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TPF_Network</a:t>
                      </a:r>
                      <a:endParaRPr lang="ja-JP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627057"/>
                  </a:ext>
                </a:extLst>
              </a:tr>
              <a:tr h="320805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TPF_SecurityGroup</a:t>
                      </a:r>
                      <a:endParaRPr lang="ja-JP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2735345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TPF_Bastion</a:t>
                      </a:r>
                      <a:endParaRPr lang="ja-JP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5113192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TPF_Management_VPCflowlog</a:t>
                      </a:r>
                      <a:endParaRPr lang="ja-JP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9329223"/>
                  </a:ext>
                </a:extLst>
              </a:tr>
              <a:tr h="320805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TPF_Management_CloudWatchAlarm</a:t>
                      </a:r>
                      <a:endParaRPr lang="ja-JP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3258362"/>
                  </a:ext>
                </a:extLst>
              </a:tr>
            </a:tbl>
          </a:graphicData>
        </a:graphic>
      </p:graphicFrame>
      <p:sp>
        <p:nvSpPr>
          <p:cNvPr id="11" name="コンテンツ プレースホルダー 2"/>
          <p:cNvSpPr txBox="1">
            <a:spLocks/>
          </p:cNvSpPr>
          <p:nvPr/>
        </p:nvSpPr>
        <p:spPr bwMode="gray">
          <a:xfrm>
            <a:off x="216902" y="854206"/>
            <a:ext cx="9479498" cy="387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lvl="1">
              <a:lnSpc>
                <a:spcPct val="110000"/>
              </a:lnSpc>
              <a:buFont typeface="Wingdings" panose="05000000000000000000" pitchFamily="2" charset="2"/>
              <a:buChar char="n"/>
            </a:pPr>
            <a:r>
              <a:rPr lang="en-US" altLang="ja-JP" sz="1400" kern="0" dirty="0" smtClean="0">
                <a:latin typeface="+mn-ea"/>
              </a:rPr>
              <a:t>Conductor</a:t>
            </a:r>
            <a:r>
              <a:rPr lang="ja-JP" altLang="en-US" sz="1400" kern="0" dirty="0" smtClean="0">
                <a:latin typeface="+mn-ea"/>
              </a:rPr>
              <a:t>「</a:t>
            </a:r>
            <a:r>
              <a:rPr lang="ja-JP" altLang="en-US" sz="1400" kern="0" dirty="0">
                <a:latin typeface="+mn-ea"/>
              </a:rPr>
              <a:t>オートスケール</a:t>
            </a:r>
            <a:r>
              <a:rPr lang="en-US" altLang="ja-JP" sz="1400" kern="0" dirty="0">
                <a:latin typeface="+mn-ea"/>
              </a:rPr>
              <a:t>Web</a:t>
            </a:r>
            <a:r>
              <a:rPr lang="ja-JP" altLang="en-US" sz="1400" kern="0" dirty="0">
                <a:latin typeface="+mn-ea"/>
              </a:rPr>
              <a:t>サーバ</a:t>
            </a:r>
            <a:r>
              <a:rPr lang="en-US" altLang="ja-JP" sz="1400" kern="0" dirty="0">
                <a:latin typeface="+mn-ea"/>
              </a:rPr>
              <a:t>(</a:t>
            </a:r>
            <a:r>
              <a:rPr lang="ja-JP" altLang="en-US" sz="1400" kern="0" dirty="0">
                <a:latin typeface="+mn-ea"/>
              </a:rPr>
              <a:t>構築</a:t>
            </a:r>
            <a:r>
              <a:rPr lang="en-US" altLang="ja-JP" sz="1400" kern="0" dirty="0">
                <a:latin typeface="+mn-ea"/>
              </a:rPr>
              <a:t>/</a:t>
            </a:r>
            <a:r>
              <a:rPr lang="ja-JP" altLang="en-US" sz="1400" kern="0" dirty="0">
                <a:latin typeface="+mn-ea"/>
              </a:rPr>
              <a:t>更新</a:t>
            </a:r>
            <a:r>
              <a:rPr lang="en-US" altLang="ja-JP" sz="1400" kern="0" dirty="0">
                <a:latin typeface="+mn-ea"/>
              </a:rPr>
              <a:t>)</a:t>
            </a:r>
            <a:r>
              <a:rPr lang="ja-JP" altLang="en-US" sz="1400" kern="0" dirty="0" smtClean="0">
                <a:latin typeface="+mn-ea"/>
              </a:rPr>
              <a:t>」</a:t>
            </a:r>
            <a:r>
              <a:rPr lang="ja-JP" altLang="en-US" sz="1400" kern="0" dirty="0">
                <a:latin typeface="+mn-ea"/>
              </a:rPr>
              <a:t>で参照</a:t>
            </a:r>
            <a:r>
              <a:rPr lang="ja-JP" altLang="en-US" sz="1400" kern="0" dirty="0" smtClean="0">
                <a:latin typeface="+mn-ea"/>
              </a:rPr>
              <a:t>するテンプレートファイルは</a:t>
            </a:r>
            <a:r>
              <a:rPr lang="ja-JP" altLang="en-US" sz="1400" kern="0" dirty="0">
                <a:latin typeface="+mn-ea"/>
              </a:rPr>
              <a:t>以下の通り。</a:t>
            </a:r>
          </a:p>
        </p:txBody>
      </p:sp>
    </p:spTree>
    <p:extLst>
      <p:ext uri="{BB962C8B-B14F-4D97-AF65-F5344CB8AC3E}">
        <p14:creationId xmlns:p14="http://schemas.microsoft.com/office/powerpoint/2010/main" val="410562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4.4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Conductor</a:t>
            </a:r>
            <a:r>
              <a:rPr kumimoji="1" lang="ja-JP" altLang="en-US" dirty="0" smtClean="0"/>
              <a:t>の参照パラメータ</a:t>
            </a:r>
            <a:r>
              <a:rPr lang="en-US" altLang="ja-JP" dirty="0" smtClean="0"/>
              <a:t>(3/11)</a:t>
            </a:r>
            <a:endParaRPr kumimoji="1" lang="ja-JP" altLang="en-US" dirty="0"/>
          </a:p>
        </p:txBody>
      </p:sp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314095"/>
              </p:ext>
            </p:extLst>
          </p:nvPr>
        </p:nvGraphicFramePr>
        <p:xfrm>
          <a:off x="623392" y="1268760"/>
          <a:ext cx="10729192" cy="305499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8841">
                  <a:extLst>
                    <a:ext uri="{9D8B030D-6E8A-4147-A177-3AD203B41FA5}">
                      <a16:colId xmlns:a16="http://schemas.microsoft.com/office/drawing/2014/main" val="970660245"/>
                    </a:ext>
                  </a:extLst>
                </a:gridCol>
                <a:gridCol w="2977487">
                  <a:extLst>
                    <a:ext uri="{9D8B030D-6E8A-4147-A177-3AD203B41FA5}">
                      <a16:colId xmlns:a16="http://schemas.microsoft.com/office/drawing/2014/main" val="3670659318"/>
                    </a:ext>
                  </a:extLst>
                </a:gridCol>
                <a:gridCol w="1930336">
                  <a:extLst>
                    <a:ext uri="{9D8B030D-6E8A-4147-A177-3AD203B41FA5}">
                      <a16:colId xmlns:a16="http://schemas.microsoft.com/office/drawing/2014/main" val="2266323735"/>
                    </a:ext>
                  </a:extLst>
                </a:gridCol>
                <a:gridCol w="2009398">
                  <a:extLst>
                    <a:ext uri="{9D8B030D-6E8A-4147-A177-3AD203B41FA5}">
                      <a16:colId xmlns:a16="http://schemas.microsoft.com/office/drawing/2014/main" val="608997909"/>
                    </a:ext>
                  </a:extLst>
                </a:gridCol>
                <a:gridCol w="2743130">
                  <a:extLst>
                    <a:ext uri="{9D8B030D-6E8A-4147-A177-3AD203B41FA5}">
                      <a16:colId xmlns:a16="http://schemas.microsoft.com/office/drawing/2014/main" val="2465065095"/>
                    </a:ext>
                  </a:extLst>
                </a:gridCol>
              </a:tblGrid>
              <a:tr h="39455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Conductor</a:t>
                      </a:r>
                    </a:p>
                    <a:p>
                      <a:pPr algn="ctr" fontAlgn="ctr"/>
                      <a:r>
                        <a:rPr lang="ja-JP" altLang="en-US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クラス</a:t>
                      </a:r>
                      <a:r>
                        <a:rPr lang="en-US" altLang="ja-JP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ID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Conductor</a:t>
                      </a:r>
                      <a:r>
                        <a:rPr lang="ja-JP" altLang="en-US" sz="12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名称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メニューグループ名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メニュー名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項目名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0001673"/>
                  </a:ext>
                </a:extLst>
              </a:tr>
              <a:tr h="307743">
                <a:tc rowSpan="7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7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オートスケール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Web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サーバ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 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(EC2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へ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Playbook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実行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)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パラメータ管理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共通パラメータ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「システム名」</a:t>
                      </a:r>
                      <a:endParaRPr lang="en-US" altLang="ja-JP" sz="90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</a:t>
                      </a: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AWS</a:t>
                      </a: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リージョン」</a:t>
                      </a:r>
                      <a:endParaRPr lang="en-US" altLang="ja-JP" sz="90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759307"/>
                  </a:ext>
                </a:extLst>
              </a:tr>
              <a:tr h="307743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AutoScale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パラメータ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「キーペア名</a:t>
                      </a: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/Web</a:t>
                      </a: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サーバ」</a:t>
                      </a:r>
                      <a:endParaRPr lang="ja-JP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352822"/>
                  </a:ext>
                </a:extLst>
              </a:tr>
              <a:tr h="307743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Bastion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パラメータ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</a:t>
                      </a: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KeyName</a:t>
                      </a: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」</a:t>
                      </a:r>
                      <a:endParaRPr lang="ja-JP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2280533"/>
                  </a:ext>
                </a:extLst>
              </a:tr>
              <a:tr h="307743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AWS</a:t>
                      </a:r>
                      <a:r>
                        <a:rPr lang="ja-JP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アクセスキー管理</a:t>
                      </a:r>
                      <a:endParaRPr lang="en-US" altLang="ja-JP" sz="1050" b="0" i="0" u="none" strike="noStrike" dirty="0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インフラユーザー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「アクセスキー」</a:t>
                      </a:r>
                      <a:endParaRPr lang="en-US" altLang="ja-JP" sz="90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「シークレットキー」</a:t>
                      </a:r>
                      <a:endParaRPr lang="ja-JP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1938956"/>
                  </a:ext>
                </a:extLst>
              </a:tr>
              <a:tr h="390698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Ansible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共通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グローバル変数管理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以下のグローバル変数名を参照。</a:t>
                      </a:r>
                      <a:endParaRPr lang="en-US" altLang="ja-JP" sz="90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</a:t>
                      </a: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GBL_PROXY</a:t>
                      </a: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」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7559972"/>
                  </a:ext>
                </a:extLst>
              </a:tr>
              <a:tr h="731026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ファイル管理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以下のファイル埋込変数を参照。</a:t>
                      </a:r>
                      <a:endParaRPr lang="en-US" altLang="ja-JP" sz="90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</a:t>
                      </a: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CPF_SECRET_KEY_BASTION</a:t>
                      </a: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」「</a:t>
                      </a: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CPF_SECRET_KEY_WEB</a:t>
                      </a: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」「</a:t>
                      </a: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CPF_IMAGEFILE</a:t>
                      </a: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」「</a:t>
                      </a: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CPF_DEVICE_LIST_SYNC</a:t>
                      </a: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」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627057"/>
                  </a:ext>
                </a:extLst>
              </a:tr>
              <a:tr h="307743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代入値管理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WEB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「項目」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5757795"/>
                  </a:ext>
                </a:extLst>
              </a:tr>
            </a:tbl>
          </a:graphicData>
        </a:graphic>
      </p:graphicFrame>
      <p:sp>
        <p:nvSpPr>
          <p:cNvPr id="11" name="コンテンツ プレースホルダー 2"/>
          <p:cNvSpPr txBox="1">
            <a:spLocks/>
          </p:cNvSpPr>
          <p:nvPr/>
        </p:nvSpPr>
        <p:spPr bwMode="gray">
          <a:xfrm>
            <a:off x="216902" y="854206"/>
            <a:ext cx="8903433" cy="387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lvl="1">
              <a:lnSpc>
                <a:spcPct val="110000"/>
              </a:lnSpc>
              <a:buFont typeface="Wingdings" panose="05000000000000000000" pitchFamily="2" charset="2"/>
              <a:buChar char="n"/>
            </a:pPr>
            <a:r>
              <a:rPr lang="en-US" altLang="ja-JP" sz="1400" kern="0" dirty="0" smtClean="0">
                <a:latin typeface="+mn-ea"/>
              </a:rPr>
              <a:t>Conductor</a:t>
            </a:r>
            <a:r>
              <a:rPr lang="ja-JP" altLang="en-US" sz="1400" kern="0" dirty="0" smtClean="0">
                <a:latin typeface="+mn-ea"/>
              </a:rPr>
              <a:t>「</a:t>
            </a:r>
            <a:r>
              <a:rPr lang="ja-JP" altLang="en-US" sz="1400" kern="0" dirty="0">
                <a:latin typeface="+mn-ea"/>
              </a:rPr>
              <a:t>オートスケール</a:t>
            </a:r>
            <a:r>
              <a:rPr lang="en-US" altLang="ja-JP" sz="1400" kern="0" dirty="0">
                <a:latin typeface="+mn-ea"/>
              </a:rPr>
              <a:t>Web</a:t>
            </a:r>
            <a:r>
              <a:rPr lang="ja-JP" altLang="en-US" sz="1400" kern="0" dirty="0">
                <a:latin typeface="+mn-ea"/>
              </a:rPr>
              <a:t>サーバ</a:t>
            </a:r>
            <a:r>
              <a:rPr lang="en-US" altLang="ja-JP" sz="1400" kern="0" dirty="0" smtClean="0">
                <a:latin typeface="+mn-ea"/>
              </a:rPr>
              <a:t>(EC2</a:t>
            </a:r>
            <a:r>
              <a:rPr lang="ja-JP" altLang="en-US" sz="1400" kern="0" dirty="0" smtClean="0">
                <a:latin typeface="+mn-ea"/>
              </a:rPr>
              <a:t>へ</a:t>
            </a:r>
            <a:r>
              <a:rPr lang="en-US" altLang="ja-JP" sz="1400" kern="0" dirty="0" smtClean="0">
                <a:latin typeface="+mn-ea"/>
              </a:rPr>
              <a:t>Playbook</a:t>
            </a:r>
            <a:r>
              <a:rPr lang="ja-JP" altLang="en-US" sz="1400" kern="0" dirty="0" smtClean="0">
                <a:latin typeface="+mn-ea"/>
              </a:rPr>
              <a:t>実行</a:t>
            </a:r>
            <a:r>
              <a:rPr lang="en-US" altLang="ja-JP" sz="1400" kern="0" dirty="0" smtClean="0">
                <a:latin typeface="+mn-ea"/>
              </a:rPr>
              <a:t>)</a:t>
            </a:r>
            <a:r>
              <a:rPr lang="ja-JP" altLang="en-US" sz="1400" kern="0" dirty="0" smtClean="0">
                <a:latin typeface="+mn-ea"/>
              </a:rPr>
              <a:t>」</a:t>
            </a:r>
            <a:r>
              <a:rPr lang="ja-JP" altLang="en-US" sz="1400" kern="0" dirty="0">
                <a:latin typeface="+mn-ea"/>
              </a:rPr>
              <a:t>で参照するパラメータ</a:t>
            </a:r>
            <a:r>
              <a:rPr lang="ja-JP" altLang="en-US" sz="1400" kern="0" dirty="0" smtClean="0">
                <a:latin typeface="+mn-ea"/>
              </a:rPr>
              <a:t>は</a:t>
            </a:r>
            <a:r>
              <a:rPr lang="ja-JP" altLang="en-US" sz="1400" kern="0" dirty="0">
                <a:latin typeface="+mn-ea"/>
              </a:rPr>
              <a:t>以下の通り。</a:t>
            </a:r>
          </a:p>
        </p:txBody>
      </p:sp>
    </p:spTree>
    <p:extLst>
      <p:ext uri="{BB962C8B-B14F-4D97-AF65-F5344CB8AC3E}">
        <p14:creationId xmlns:p14="http://schemas.microsoft.com/office/powerpoint/2010/main" val="82851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4.4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Conductor</a:t>
            </a:r>
            <a:r>
              <a:rPr kumimoji="1" lang="ja-JP" altLang="en-US" dirty="0" smtClean="0"/>
              <a:t>の参照パラメータ</a:t>
            </a:r>
            <a:r>
              <a:rPr lang="en-US" altLang="ja-JP" dirty="0" smtClean="0"/>
              <a:t>(4/11)</a:t>
            </a:r>
            <a:endParaRPr kumimoji="1" lang="ja-JP" altLang="en-US" dirty="0"/>
          </a:p>
        </p:txBody>
      </p:sp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407767"/>
              </p:ext>
            </p:extLst>
          </p:nvPr>
        </p:nvGraphicFramePr>
        <p:xfrm>
          <a:off x="623392" y="1268760"/>
          <a:ext cx="10729192" cy="23160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8841">
                  <a:extLst>
                    <a:ext uri="{9D8B030D-6E8A-4147-A177-3AD203B41FA5}">
                      <a16:colId xmlns:a16="http://schemas.microsoft.com/office/drawing/2014/main" val="970660245"/>
                    </a:ext>
                  </a:extLst>
                </a:gridCol>
                <a:gridCol w="2977487">
                  <a:extLst>
                    <a:ext uri="{9D8B030D-6E8A-4147-A177-3AD203B41FA5}">
                      <a16:colId xmlns:a16="http://schemas.microsoft.com/office/drawing/2014/main" val="3670659318"/>
                    </a:ext>
                  </a:extLst>
                </a:gridCol>
                <a:gridCol w="1930336">
                  <a:extLst>
                    <a:ext uri="{9D8B030D-6E8A-4147-A177-3AD203B41FA5}">
                      <a16:colId xmlns:a16="http://schemas.microsoft.com/office/drawing/2014/main" val="2266323735"/>
                    </a:ext>
                  </a:extLst>
                </a:gridCol>
                <a:gridCol w="2009398">
                  <a:extLst>
                    <a:ext uri="{9D8B030D-6E8A-4147-A177-3AD203B41FA5}">
                      <a16:colId xmlns:a16="http://schemas.microsoft.com/office/drawing/2014/main" val="608997909"/>
                    </a:ext>
                  </a:extLst>
                </a:gridCol>
                <a:gridCol w="2743130">
                  <a:extLst>
                    <a:ext uri="{9D8B030D-6E8A-4147-A177-3AD203B41FA5}">
                      <a16:colId xmlns:a16="http://schemas.microsoft.com/office/drawing/2014/main" val="2465065095"/>
                    </a:ext>
                  </a:extLst>
                </a:gridCol>
              </a:tblGrid>
              <a:tr h="3653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Conductor</a:t>
                      </a:r>
                    </a:p>
                    <a:p>
                      <a:pPr algn="ctr" fontAlgn="ctr"/>
                      <a:r>
                        <a:rPr lang="ja-JP" altLang="en-US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クラス</a:t>
                      </a:r>
                      <a:r>
                        <a:rPr lang="en-US" altLang="ja-JP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ID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Conductor</a:t>
                      </a:r>
                      <a:r>
                        <a:rPr lang="ja-JP" altLang="en-US" sz="12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名称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メニューグループ名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メニュー名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項目名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0001673"/>
                  </a:ext>
                </a:extLst>
              </a:tr>
              <a:tr h="320805">
                <a:tc rowSpan="6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オートスケール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Web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サーバ 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(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削除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)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パラメータ管理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共通パラメータ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「システム名」</a:t>
                      </a:r>
                      <a:endParaRPr lang="en-US" altLang="ja-JP" sz="90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</a:t>
                      </a: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AWS</a:t>
                      </a: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リージョン」</a:t>
                      </a:r>
                      <a:endParaRPr lang="en-US" altLang="ja-JP" sz="90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098878"/>
                  </a:ext>
                </a:extLst>
              </a:tr>
              <a:tr h="320805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削除シナリオ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オートスケール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Web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サーバ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メニュー内の全ての項目を参照。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6709637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AWS</a:t>
                      </a:r>
                      <a:r>
                        <a:rPr lang="ja-JP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アクセスキー管理</a:t>
                      </a:r>
                      <a:endParaRPr lang="en-US" altLang="ja-JP" sz="1050" b="0" i="0" u="none" strike="noStrike" dirty="0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インフラ管理者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「アクセスキー」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「シークレットキー」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6398396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Teams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連携管理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通知設定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メニュー内の全ての項目を参照。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363319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Ansible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共通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グローバル変数管理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以下のグローバル変数名を参照。</a:t>
                      </a:r>
                      <a:endParaRPr lang="en-US" altLang="ja-JP" sz="90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</a:t>
                      </a: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GBL_PROXY</a:t>
                      </a: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」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985192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ファイル管理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以下のファイル埋込変数を参照。「</a:t>
                      </a: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CPF_STARTUP</a:t>
                      </a: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」</a:t>
                      </a:r>
                      <a:endParaRPr lang="en-US" altLang="ja-JP" sz="90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</a:t>
                      </a: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CPF_DEVICE_LIST_SYNC</a:t>
                      </a: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」</a:t>
                      </a:r>
                      <a:endParaRPr lang="ja-JP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8421843"/>
                  </a:ext>
                </a:extLst>
              </a:tr>
            </a:tbl>
          </a:graphicData>
        </a:graphic>
      </p:graphicFrame>
      <p:sp>
        <p:nvSpPr>
          <p:cNvPr id="11" name="コンテンツ プレースホルダー 2"/>
          <p:cNvSpPr txBox="1">
            <a:spLocks/>
          </p:cNvSpPr>
          <p:nvPr/>
        </p:nvSpPr>
        <p:spPr bwMode="gray">
          <a:xfrm>
            <a:off x="216903" y="854206"/>
            <a:ext cx="7826136" cy="387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lvl="1">
              <a:lnSpc>
                <a:spcPct val="110000"/>
              </a:lnSpc>
              <a:buFont typeface="Wingdings" panose="05000000000000000000" pitchFamily="2" charset="2"/>
              <a:buChar char="n"/>
            </a:pPr>
            <a:r>
              <a:rPr lang="en-US" altLang="ja-JP" sz="1400" kern="0" dirty="0" smtClean="0">
                <a:latin typeface="+mn-ea"/>
              </a:rPr>
              <a:t>Conductor</a:t>
            </a:r>
            <a:r>
              <a:rPr lang="ja-JP" altLang="en-US" sz="1400" kern="0" dirty="0" smtClean="0">
                <a:latin typeface="+mn-ea"/>
              </a:rPr>
              <a:t>「オートスケール</a:t>
            </a:r>
            <a:r>
              <a:rPr lang="en-US" altLang="ja-JP" sz="1400" kern="0" dirty="0" smtClean="0">
                <a:latin typeface="+mn-ea"/>
              </a:rPr>
              <a:t>Web</a:t>
            </a:r>
            <a:r>
              <a:rPr lang="ja-JP" altLang="en-US" sz="1400" kern="0" dirty="0" smtClean="0">
                <a:latin typeface="+mn-ea"/>
              </a:rPr>
              <a:t>サーバ</a:t>
            </a:r>
            <a:r>
              <a:rPr lang="en-US" altLang="ja-JP" sz="1400" kern="0" dirty="0" smtClean="0">
                <a:latin typeface="+mn-ea"/>
              </a:rPr>
              <a:t>(</a:t>
            </a:r>
            <a:r>
              <a:rPr lang="ja-JP" altLang="en-US" sz="1400" kern="0" dirty="0" smtClean="0">
                <a:latin typeface="+mn-ea"/>
              </a:rPr>
              <a:t>削除</a:t>
            </a:r>
            <a:r>
              <a:rPr lang="en-US" altLang="ja-JP" sz="1400" kern="0" dirty="0" smtClean="0">
                <a:latin typeface="+mn-ea"/>
              </a:rPr>
              <a:t>)</a:t>
            </a:r>
            <a:r>
              <a:rPr lang="ja-JP" altLang="en-US" sz="1400" kern="0" dirty="0">
                <a:latin typeface="+mn-ea"/>
              </a:rPr>
              <a:t>」で参照するパラメータは以下の通り。</a:t>
            </a:r>
          </a:p>
        </p:txBody>
      </p:sp>
    </p:spTree>
    <p:extLst>
      <p:ext uri="{BB962C8B-B14F-4D97-AF65-F5344CB8AC3E}">
        <p14:creationId xmlns:p14="http://schemas.microsoft.com/office/powerpoint/2010/main" val="3495900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4.4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Conductor</a:t>
            </a:r>
            <a:r>
              <a:rPr kumimoji="1" lang="ja-JP" altLang="en-US" dirty="0" smtClean="0"/>
              <a:t>の参照パラメータ</a:t>
            </a:r>
            <a:r>
              <a:rPr lang="en-US" altLang="ja-JP" dirty="0" smtClean="0"/>
              <a:t>(5/11)</a:t>
            </a:r>
            <a:endParaRPr kumimoji="1" lang="ja-JP" altLang="en-US" dirty="0"/>
          </a:p>
        </p:txBody>
      </p:sp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3202330"/>
              </p:ext>
            </p:extLst>
          </p:nvPr>
        </p:nvGraphicFramePr>
        <p:xfrm>
          <a:off x="623392" y="1268760"/>
          <a:ext cx="10729192" cy="218775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8841">
                  <a:extLst>
                    <a:ext uri="{9D8B030D-6E8A-4147-A177-3AD203B41FA5}">
                      <a16:colId xmlns:a16="http://schemas.microsoft.com/office/drawing/2014/main" val="970660245"/>
                    </a:ext>
                  </a:extLst>
                </a:gridCol>
                <a:gridCol w="2977487">
                  <a:extLst>
                    <a:ext uri="{9D8B030D-6E8A-4147-A177-3AD203B41FA5}">
                      <a16:colId xmlns:a16="http://schemas.microsoft.com/office/drawing/2014/main" val="3670659318"/>
                    </a:ext>
                  </a:extLst>
                </a:gridCol>
                <a:gridCol w="1930336">
                  <a:extLst>
                    <a:ext uri="{9D8B030D-6E8A-4147-A177-3AD203B41FA5}">
                      <a16:colId xmlns:a16="http://schemas.microsoft.com/office/drawing/2014/main" val="2266323735"/>
                    </a:ext>
                  </a:extLst>
                </a:gridCol>
                <a:gridCol w="2009398">
                  <a:extLst>
                    <a:ext uri="{9D8B030D-6E8A-4147-A177-3AD203B41FA5}">
                      <a16:colId xmlns:a16="http://schemas.microsoft.com/office/drawing/2014/main" val="608997909"/>
                    </a:ext>
                  </a:extLst>
                </a:gridCol>
                <a:gridCol w="2743130">
                  <a:extLst>
                    <a:ext uri="{9D8B030D-6E8A-4147-A177-3AD203B41FA5}">
                      <a16:colId xmlns:a16="http://schemas.microsoft.com/office/drawing/2014/main" val="2465065095"/>
                    </a:ext>
                  </a:extLst>
                </a:gridCol>
              </a:tblGrid>
              <a:tr h="3653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Conductor</a:t>
                      </a:r>
                    </a:p>
                    <a:p>
                      <a:pPr algn="ctr" fontAlgn="ctr"/>
                      <a:r>
                        <a:rPr lang="ja-JP" altLang="en-US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クラス</a:t>
                      </a:r>
                      <a:r>
                        <a:rPr lang="en-US" altLang="ja-JP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ID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Conductor</a:t>
                      </a:r>
                      <a:r>
                        <a:rPr lang="ja-JP" altLang="en-US" sz="12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名称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メニューグループ名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メニュー名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備考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0001673"/>
                  </a:ext>
                </a:extLst>
              </a:tr>
              <a:tr h="292714">
                <a:tc rowSpan="6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GuardDuty(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構築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/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更新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)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パラメータ管理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共通パラメータ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メニュー内の全ての項目を参照。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759307"/>
                  </a:ext>
                </a:extLst>
              </a:tr>
              <a:tr h="320805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GuardDuty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パラメータ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メニュー内の全ての項目を参照。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3258362"/>
                  </a:ext>
                </a:extLst>
              </a:tr>
              <a:tr h="320805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構築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/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更新シナリオ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GuardDuty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メニュー内の全ての項目を参照。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6709637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AWS</a:t>
                      </a:r>
                      <a:r>
                        <a:rPr lang="ja-JP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アクセスキー管理</a:t>
                      </a:r>
                      <a:endParaRPr lang="en-US" altLang="ja-JP" sz="1050" b="0" i="0" u="none" strike="noStrike" dirty="0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インフラ管理者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メニュー内の全ての項目を参照。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6398396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Teams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連携管理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通知設定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メニュー内の全ての項目を参照。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363319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Ansible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共通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グローバル変数管理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以下のグローバル変数名を参照。</a:t>
                      </a:r>
                      <a:endParaRPr lang="en-US" altLang="ja-JP" sz="90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</a:t>
                      </a: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GBL_PROXY</a:t>
                      </a: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」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583293"/>
                  </a:ext>
                </a:extLst>
              </a:tr>
            </a:tbl>
          </a:graphicData>
        </a:graphic>
      </p:graphicFrame>
      <p:sp>
        <p:nvSpPr>
          <p:cNvPr id="11" name="コンテンツ プレースホルダー 2"/>
          <p:cNvSpPr txBox="1">
            <a:spLocks/>
          </p:cNvSpPr>
          <p:nvPr/>
        </p:nvSpPr>
        <p:spPr bwMode="gray">
          <a:xfrm>
            <a:off x="216903" y="854206"/>
            <a:ext cx="7826136" cy="387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lvl="1">
              <a:lnSpc>
                <a:spcPct val="110000"/>
              </a:lnSpc>
              <a:buFont typeface="Wingdings" panose="05000000000000000000" pitchFamily="2" charset="2"/>
              <a:buChar char="n"/>
            </a:pPr>
            <a:r>
              <a:rPr lang="en-US" altLang="ja-JP" sz="1400" kern="0" dirty="0" smtClean="0">
                <a:latin typeface="+mn-ea"/>
              </a:rPr>
              <a:t>Conductor</a:t>
            </a:r>
            <a:r>
              <a:rPr lang="ja-JP" altLang="en-US" sz="1400" kern="0" dirty="0" smtClean="0">
                <a:latin typeface="+mn-ea"/>
              </a:rPr>
              <a:t>「</a:t>
            </a:r>
            <a:r>
              <a:rPr lang="en-US" altLang="ja-JP" sz="1400" kern="0" dirty="0" err="1" smtClean="0">
                <a:latin typeface="+mn-ea"/>
              </a:rPr>
              <a:t>GuardDuty</a:t>
            </a:r>
            <a:r>
              <a:rPr lang="en-US" altLang="ja-JP" sz="1400" kern="0" dirty="0" smtClean="0">
                <a:latin typeface="+mn-ea"/>
              </a:rPr>
              <a:t>(</a:t>
            </a:r>
            <a:r>
              <a:rPr lang="ja-JP" altLang="en-US" sz="1400" kern="0" dirty="0" smtClean="0">
                <a:latin typeface="+mn-ea"/>
              </a:rPr>
              <a:t>構築</a:t>
            </a:r>
            <a:r>
              <a:rPr lang="en-US" altLang="ja-JP" sz="1400" kern="0" dirty="0" smtClean="0">
                <a:latin typeface="+mn-ea"/>
              </a:rPr>
              <a:t>/</a:t>
            </a:r>
            <a:r>
              <a:rPr lang="ja-JP" altLang="en-US" sz="1400" kern="0" dirty="0" smtClean="0">
                <a:latin typeface="+mn-ea"/>
              </a:rPr>
              <a:t>更新</a:t>
            </a:r>
            <a:r>
              <a:rPr lang="en-US" altLang="ja-JP" sz="1400" kern="0" dirty="0" smtClean="0">
                <a:latin typeface="+mn-ea"/>
              </a:rPr>
              <a:t>)</a:t>
            </a:r>
            <a:r>
              <a:rPr lang="ja-JP" altLang="en-US" sz="1400" kern="0" dirty="0">
                <a:latin typeface="+mn-ea"/>
              </a:rPr>
              <a:t>」で参照するパラメータは以下の通り。</a:t>
            </a:r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8368946"/>
              </p:ext>
            </p:extLst>
          </p:nvPr>
        </p:nvGraphicFramePr>
        <p:xfrm>
          <a:off x="623392" y="4345221"/>
          <a:ext cx="10729192" cy="6679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8841">
                  <a:extLst>
                    <a:ext uri="{9D8B030D-6E8A-4147-A177-3AD203B41FA5}">
                      <a16:colId xmlns:a16="http://schemas.microsoft.com/office/drawing/2014/main" val="970660245"/>
                    </a:ext>
                  </a:extLst>
                </a:gridCol>
                <a:gridCol w="2977487">
                  <a:extLst>
                    <a:ext uri="{9D8B030D-6E8A-4147-A177-3AD203B41FA5}">
                      <a16:colId xmlns:a16="http://schemas.microsoft.com/office/drawing/2014/main" val="3670659318"/>
                    </a:ext>
                  </a:extLst>
                </a:gridCol>
                <a:gridCol w="1930336">
                  <a:extLst>
                    <a:ext uri="{9D8B030D-6E8A-4147-A177-3AD203B41FA5}">
                      <a16:colId xmlns:a16="http://schemas.microsoft.com/office/drawing/2014/main" val="2266323735"/>
                    </a:ext>
                  </a:extLst>
                </a:gridCol>
                <a:gridCol w="2009398">
                  <a:extLst>
                    <a:ext uri="{9D8B030D-6E8A-4147-A177-3AD203B41FA5}">
                      <a16:colId xmlns:a16="http://schemas.microsoft.com/office/drawing/2014/main" val="608997909"/>
                    </a:ext>
                  </a:extLst>
                </a:gridCol>
                <a:gridCol w="2743130">
                  <a:extLst>
                    <a:ext uri="{9D8B030D-6E8A-4147-A177-3AD203B41FA5}">
                      <a16:colId xmlns:a16="http://schemas.microsoft.com/office/drawing/2014/main" val="2465065095"/>
                    </a:ext>
                  </a:extLst>
                </a:gridCol>
              </a:tblGrid>
              <a:tr h="3653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Conductor</a:t>
                      </a:r>
                    </a:p>
                    <a:p>
                      <a:pPr algn="ctr" fontAlgn="ctr"/>
                      <a:r>
                        <a:rPr lang="ja-JP" altLang="en-US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クラス</a:t>
                      </a:r>
                      <a:r>
                        <a:rPr lang="en-US" altLang="ja-JP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ID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Conductor</a:t>
                      </a:r>
                      <a:r>
                        <a:rPr lang="ja-JP" altLang="en-US" sz="12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名称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メニューグループ名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メニュー名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テンプレート埋込変数名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0001673"/>
                  </a:ext>
                </a:extLst>
              </a:tr>
              <a:tr h="292714">
                <a:tc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GuardDuty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 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(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構築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/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更新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)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Ansible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共通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テンプレート管理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TPF_Security_GuardDuty</a:t>
                      </a:r>
                      <a:endParaRPr lang="ja-JP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759307"/>
                  </a:ext>
                </a:extLst>
              </a:tr>
            </a:tbl>
          </a:graphicData>
        </a:graphic>
      </p:graphicFrame>
      <p:sp>
        <p:nvSpPr>
          <p:cNvPr id="6" name="コンテンツ プレースホルダー 2"/>
          <p:cNvSpPr txBox="1">
            <a:spLocks/>
          </p:cNvSpPr>
          <p:nvPr/>
        </p:nvSpPr>
        <p:spPr bwMode="gray">
          <a:xfrm>
            <a:off x="216902" y="3930667"/>
            <a:ext cx="9119457" cy="387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lvl="1">
              <a:lnSpc>
                <a:spcPct val="110000"/>
              </a:lnSpc>
              <a:buFont typeface="Wingdings" panose="05000000000000000000" pitchFamily="2" charset="2"/>
              <a:buChar char="n"/>
            </a:pPr>
            <a:r>
              <a:rPr lang="en-US" altLang="ja-JP" sz="1400" kern="0" dirty="0" smtClean="0">
                <a:latin typeface="+mn-ea"/>
              </a:rPr>
              <a:t>Conductor</a:t>
            </a:r>
            <a:r>
              <a:rPr lang="ja-JP" altLang="en-US" sz="1400" kern="0" dirty="0" smtClean="0">
                <a:latin typeface="+mn-ea"/>
              </a:rPr>
              <a:t>「</a:t>
            </a:r>
            <a:r>
              <a:rPr lang="en-US" altLang="ja-JP" sz="1400" kern="0" dirty="0" err="1" smtClean="0">
                <a:latin typeface="+mn-ea"/>
              </a:rPr>
              <a:t>GuardDuty</a:t>
            </a:r>
            <a:r>
              <a:rPr lang="ja-JP" altLang="en-US" sz="1400" kern="0" dirty="0" smtClean="0">
                <a:latin typeface="+mn-ea"/>
              </a:rPr>
              <a:t> </a:t>
            </a:r>
            <a:r>
              <a:rPr lang="en-US" altLang="ja-JP" sz="1400" kern="0" dirty="0" smtClean="0">
                <a:latin typeface="+mn-ea"/>
              </a:rPr>
              <a:t>(</a:t>
            </a:r>
            <a:r>
              <a:rPr lang="ja-JP" altLang="en-US" sz="1400" kern="0" dirty="0">
                <a:latin typeface="+mn-ea"/>
              </a:rPr>
              <a:t>構築</a:t>
            </a:r>
            <a:r>
              <a:rPr lang="en-US" altLang="ja-JP" sz="1400" kern="0" dirty="0">
                <a:latin typeface="+mn-ea"/>
              </a:rPr>
              <a:t>/</a:t>
            </a:r>
            <a:r>
              <a:rPr lang="ja-JP" altLang="en-US" sz="1400" kern="0" dirty="0">
                <a:latin typeface="+mn-ea"/>
              </a:rPr>
              <a:t>更新</a:t>
            </a:r>
            <a:r>
              <a:rPr lang="en-US" altLang="ja-JP" sz="1400" kern="0" dirty="0">
                <a:latin typeface="+mn-ea"/>
              </a:rPr>
              <a:t>)</a:t>
            </a:r>
            <a:r>
              <a:rPr lang="ja-JP" altLang="en-US" sz="1400" kern="0" dirty="0" smtClean="0">
                <a:latin typeface="+mn-ea"/>
              </a:rPr>
              <a:t>」で参照するテンプレートファイルは</a:t>
            </a:r>
            <a:r>
              <a:rPr lang="ja-JP" altLang="en-US" sz="1400" kern="0" dirty="0">
                <a:latin typeface="+mn-ea"/>
              </a:rPr>
              <a:t>以下の通り。</a:t>
            </a:r>
          </a:p>
        </p:txBody>
      </p:sp>
    </p:spTree>
    <p:extLst>
      <p:ext uri="{BB962C8B-B14F-4D97-AF65-F5344CB8AC3E}">
        <p14:creationId xmlns:p14="http://schemas.microsoft.com/office/powerpoint/2010/main" val="300906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4.4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Conductor</a:t>
            </a:r>
            <a:r>
              <a:rPr kumimoji="1" lang="ja-JP" altLang="en-US" dirty="0" smtClean="0"/>
              <a:t>の参照パラメータ</a:t>
            </a:r>
            <a:r>
              <a:rPr lang="en-US" altLang="ja-JP" dirty="0" smtClean="0"/>
              <a:t>(</a:t>
            </a:r>
            <a:r>
              <a:rPr lang="en-US" altLang="ja-JP" dirty="0"/>
              <a:t>6</a:t>
            </a:r>
            <a:r>
              <a:rPr lang="en-US" altLang="ja-JP" dirty="0" smtClean="0"/>
              <a:t>/11)</a:t>
            </a:r>
            <a:endParaRPr kumimoji="1" lang="ja-JP" altLang="en-US" dirty="0"/>
          </a:p>
        </p:txBody>
      </p:sp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9069554"/>
              </p:ext>
            </p:extLst>
          </p:nvPr>
        </p:nvGraphicFramePr>
        <p:xfrm>
          <a:off x="623392" y="1268760"/>
          <a:ext cx="10729192" cy="189503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8841">
                  <a:extLst>
                    <a:ext uri="{9D8B030D-6E8A-4147-A177-3AD203B41FA5}">
                      <a16:colId xmlns:a16="http://schemas.microsoft.com/office/drawing/2014/main" val="970660245"/>
                    </a:ext>
                  </a:extLst>
                </a:gridCol>
                <a:gridCol w="2977487">
                  <a:extLst>
                    <a:ext uri="{9D8B030D-6E8A-4147-A177-3AD203B41FA5}">
                      <a16:colId xmlns:a16="http://schemas.microsoft.com/office/drawing/2014/main" val="3670659318"/>
                    </a:ext>
                  </a:extLst>
                </a:gridCol>
                <a:gridCol w="1930336">
                  <a:extLst>
                    <a:ext uri="{9D8B030D-6E8A-4147-A177-3AD203B41FA5}">
                      <a16:colId xmlns:a16="http://schemas.microsoft.com/office/drawing/2014/main" val="2266323735"/>
                    </a:ext>
                  </a:extLst>
                </a:gridCol>
                <a:gridCol w="2009398">
                  <a:extLst>
                    <a:ext uri="{9D8B030D-6E8A-4147-A177-3AD203B41FA5}">
                      <a16:colId xmlns:a16="http://schemas.microsoft.com/office/drawing/2014/main" val="608997909"/>
                    </a:ext>
                  </a:extLst>
                </a:gridCol>
                <a:gridCol w="2743130">
                  <a:extLst>
                    <a:ext uri="{9D8B030D-6E8A-4147-A177-3AD203B41FA5}">
                      <a16:colId xmlns:a16="http://schemas.microsoft.com/office/drawing/2014/main" val="2465065095"/>
                    </a:ext>
                  </a:extLst>
                </a:gridCol>
              </a:tblGrid>
              <a:tr h="3653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Conductor</a:t>
                      </a:r>
                    </a:p>
                    <a:p>
                      <a:pPr algn="ctr" fontAlgn="ctr"/>
                      <a:r>
                        <a:rPr lang="ja-JP" altLang="en-US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クラス</a:t>
                      </a:r>
                      <a:r>
                        <a:rPr lang="en-US" altLang="ja-JP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ID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Conductor</a:t>
                      </a:r>
                      <a:r>
                        <a:rPr lang="ja-JP" altLang="en-US" sz="12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名称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メニューグループ名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メニュー名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備考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0001673"/>
                  </a:ext>
                </a:extLst>
              </a:tr>
              <a:tr h="320805">
                <a:tc rowSpan="5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GuardDuty(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削除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)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パラメータ管理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共通パラメータ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「システム名」</a:t>
                      </a:r>
                      <a:endParaRPr lang="en-US" altLang="ja-JP" sz="90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</a:t>
                      </a: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AWS</a:t>
                      </a: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リージョン」</a:t>
                      </a:r>
                      <a:endParaRPr lang="en-US" altLang="ja-JP" sz="90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098878"/>
                  </a:ext>
                </a:extLst>
              </a:tr>
              <a:tr h="320805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削除シナリオ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GuardDuty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メニュー内の全ての項目を参照。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6709637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AWS</a:t>
                      </a:r>
                      <a:r>
                        <a:rPr lang="ja-JP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アクセスキー管理</a:t>
                      </a:r>
                      <a:endParaRPr lang="en-US" altLang="ja-JP" sz="1050" b="0" i="0" u="none" strike="noStrike" dirty="0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インフラ管理者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「アクセスキー」</a:t>
                      </a:r>
                      <a:endParaRPr lang="en-US" altLang="ja-JP" sz="90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「シークレットキー」</a:t>
                      </a:r>
                      <a:endParaRPr lang="ja-JP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6398396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Teams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連携管理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通知設定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メニュー内の全ての項目を参照。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363319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Ansible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共通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グローバル変数管理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以下のグローバル変数名を参照。</a:t>
                      </a:r>
                      <a:endParaRPr lang="en-US" altLang="ja-JP" sz="90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</a:t>
                      </a: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GBL_PROXY</a:t>
                      </a: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」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097834"/>
                  </a:ext>
                </a:extLst>
              </a:tr>
            </a:tbl>
          </a:graphicData>
        </a:graphic>
      </p:graphicFrame>
      <p:sp>
        <p:nvSpPr>
          <p:cNvPr id="11" name="コンテンツ プレースホルダー 2"/>
          <p:cNvSpPr txBox="1">
            <a:spLocks/>
          </p:cNvSpPr>
          <p:nvPr/>
        </p:nvSpPr>
        <p:spPr bwMode="gray">
          <a:xfrm>
            <a:off x="216903" y="854206"/>
            <a:ext cx="7826136" cy="387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lvl="1">
              <a:lnSpc>
                <a:spcPct val="110000"/>
              </a:lnSpc>
              <a:buFont typeface="Wingdings" panose="05000000000000000000" pitchFamily="2" charset="2"/>
              <a:buChar char="n"/>
            </a:pPr>
            <a:r>
              <a:rPr lang="en-US" altLang="ja-JP" sz="1400" kern="0" dirty="0" smtClean="0">
                <a:latin typeface="+mn-ea"/>
              </a:rPr>
              <a:t>Conductor</a:t>
            </a:r>
            <a:r>
              <a:rPr lang="ja-JP" altLang="en-US" sz="1400" kern="0" dirty="0" smtClean="0">
                <a:latin typeface="+mn-ea"/>
              </a:rPr>
              <a:t>「</a:t>
            </a:r>
            <a:r>
              <a:rPr lang="en-US" altLang="ja-JP" sz="1400" kern="0" dirty="0" err="1" smtClean="0">
                <a:latin typeface="+mn-ea"/>
              </a:rPr>
              <a:t>GuardDuty</a:t>
            </a:r>
            <a:r>
              <a:rPr lang="en-US" altLang="ja-JP" sz="1400" kern="0" dirty="0" smtClean="0">
                <a:latin typeface="+mn-ea"/>
              </a:rPr>
              <a:t>(</a:t>
            </a:r>
            <a:r>
              <a:rPr lang="ja-JP" altLang="en-US" sz="1400" kern="0" dirty="0" smtClean="0">
                <a:latin typeface="+mn-ea"/>
              </a:rPr>
              <a:t>削除</a:t>
            </a:r>
            <a:r>
              <a:rPr lang="en-US" altLang="ja-JP" sz="1400" kern="0" dirty="0" smtClean="0">
                <a:latin typeface="+mn-ea"/>
              </a:rPr>
              <a:t>)</a:t>
            </a:r>
            <a:r>
              <a:rPr lang="ja-JP" altLang="en-US" sz="1400" kern="0" dirty="0">
                <a:latin typeface="+mn-ea"/>
              </a:rPr>
              <a:t>」で参照するパラメータは以下の通り。</a:t>
            </a:r>
          </a:p>
        </p:txBody>
      </p:sp>
    </p:spTree>
    <p:extLst>
      <p:ext uri="{BB962C8B-B14F-4D97-AF65-F5344CB8AC3E}">
        <p14:creationId xmlns:p14="http://schemas.microsoft.com/office/powerpoint/2010/main" val="1065952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正方形/長方形 39"/>
          <p:cNvSpPr/>
          <p:nvPr/>
        </p:nvSpPr>
        <p:spPr bwMode="auto">
          <a:xfrm>
            <a:off x="2361036" y="5058762"/>
            <a:ext cx="4536503" cy="1252177"/>
          </a:xfrm>
          <a:prstGeom prst="rect">
            <a:avLst/>
          </a:prstGeom>
          <a:noFill/>
          <a:ln w="28575" cmpd="sng">
            <a:solidFill>
              <a:schemeClr val="bg1">
                <a:lumMod val="65000"/>
              </a:schemeClr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square" lIns="96000" tIns="9600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ja-JP" altLang="en-US" sz="2400" b="1" dirty="0">
              <a:solidFill>
                <a:srgbClr val="002B62"/>
              </a:solidFill>
              <a:latin typeface="+mj-ea"/>
              <a:ea typeface="+mj-ea"/>
            </a:endParaRPr>
          </a:p>
        </p:txBody>
      </p:sp>
      <p:sp>
        <p:nvSpPr>
          <p:cNvPr id="33" name="タイトル 3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1</a:t>
            </a:r>
            <a:r>
              <a:rPr lang="en-US" altLang="ja-JP" dirty="0" smtClean="0"/>
              <a:t>.2</a:t>
            </a:r>
            <a:r>
              <a:rPr lang="ja-JP" altLang="en-US" dirty="0" smtClean="0"/>
              <a:t>　</a:t>
            </a:r>
            <a:r>
              <a:rPr lang="en-US" altLang="ja-JP" dirty="0" smtClean="0"/>
              <a:t>CS</a:t>
            </a:r>
            <a:r>
              <a:rPr lang="ja-JP" altLang="en-US" dirty="0" smtClean="0"/>
              <a:t>テンプレート導入</a:t>
            </a:r>
            <a:r>
              <a:rPr lang="ja-JP" altLang="en-US" dirty="0"/>
              <a:t>イメージ</a:t>
            </a:r>
            <a:endParaRPr kumimoji="1" lang="ja-JP" altLang="en-US" dirty="0"/>
          </a:p>
        </p:txBody>
      </p:sp>
      <p:sp>
        <p:nvSpPr>
          <p:cNvPr id="36" name="正方形/長方形 35"/>
          <p:cNvSpPr/>
          <p:nvPr/>
        </p:nvSpPr>
        <p:spPr bwMode="auto">
          <a:xfrm>
            <a:off x="2217020" y="980728"/>
            <a:ext cx="4805681" cy="5472608"/>
          </a:xfrm>
          <a:prstGeom prst="rect">
            <a:avLst/>
          </a:prstGeom>
          <a:noFill/>
          <a:ln w="38100">
            <a:solidFill>
              <a:srgbClr val="002B62"/>
            </a:solidFill>
          </a:ln>
          <a:effectLst/>
          <a:extLst/>
        </p:spPr>
        <p:txBody>
          <a:bodyPr rot="0" spcFirstLastPara="0" vertOverflow="overflow" horzOverflow="overflow" vert="horz" wrap="square" lIns="96000" tIns="9600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ja-JP" altLang="en-US" sz="2400" b="1" dirty="0">
              <a:solidFill>
                <a:srgbClr val="002B62"/>
              </a:solidFill>
              <a:latin typeface="+mj-ea"/>
              <a:ea typeface="+mj-ea"/>
            </a:endParaRPr>
          </a:p>
        </p:txBody>
      </p:sp>
      <p:pic>
        <p:nvPicPr>
          <p:cNvPr id="37" name="図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167" y="1830614"/>
            <a:ext cx="1722580" cy="429928"/>
          </a:xfrm>
          <a:prstGeom prst="rect">
            <a:avLst/>
          </a:prstGeom>
        </p:spPr>
      </p:pic>
      <p:sp>
        <p:nvSpPr>
          <p:cNvPr id="38" name="正方形/長方形 37"/>
          <p:cNvSpPr/>
          <p:nvPr/>
        </p:nvSpPr>
        <p:spPr bwMode="auto">
          <a:xfrm>
            <a:off x="8384653" y="980728"/>
            <a:ext cx="3471987" cy="5544116"/>
          </a:xfrm>
          <a:prstGeom prst="rect">
            <a:avLst/>
          </a:prstGeom>
          <a:noFill/>
          <a:ln w="38100">
            <a:solidFill>
              <a:srgbClr val="002B62"/>
            </a:solidFill>
          </a:ln>
          <a:effectLst/>
          <a:extLst/>
        </p:spPr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2400" b="1" dirty="0">
              <a:latin typeface="+mj-ea"/>
              <a:ea typeface="+mj-ea"/>
            </a:endParaRPr>
          </a:p>
        </p:txBody>
      </p:sp>
      <p:pic>
        <p:nvPicPr>
          <p:cNvPr id="39" name="図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7558" y="1047637"/>
            <a:ext cx="1065078" cy="400291"/>
          </a:xfrm>
          <a:prstGeom prst="rect">
            <a:avLst/>
          </a:prstGeom>
        </p:spPr>
      </p:pic>
      <p:grpSp>
        <p:nvGrpSpPr>
          <p:cNvPr id="41" name="グループ化 40"/>
          <p:cNvGrpSpPr/>
          <p:nvPr/>
        </p:nvGrpSpPr>
        <p:grpSpPr>
          <a:xfrm>
            <a:off x="2649068" y="5517232"/>
            <a:ext cx="2013508" cy="724625"/>
            <a:chOff x="3174673" y="4725180"/>
            <a:chExt cx="4105016" cy="1331501"/>
          </a:xfrm>
        </p:grpSpPr>
        <p:pic>
          <p:nvPicPr>
            <p:cNvPr id="42" name="図 41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6847" b="24957"/>
            <a:stretch/>
          </p:blipFill>
          <p:spPr>
            <a:xfrm>
              <a:off x="3321478" y="4725180"/>
              <a:ext cx="3321217" cy="900000"/>
            </a:xfrm>
            <a:prstGeom prst="rect">
              <a:avLst/>
            </a:prstGeom>
          </p:spPr>
        </p:pic>
        <p:sp>
          <p:nvSpPr>
            <p:cNvPr id="43" name="テキスト ボックス 42"/>
            <p:cNvSpPr txBox="1"/>
            <p:nvPr/>
          </p:nvSpPr>
          <p:spPr>
            <a:xfrm>
              <a:off x="3174673" y="5547694"/>
              <a:ext cx="4105016" cy="5089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200" b="1" dirty="0" smtClean="0">
                  <a:solidFill>
                    <a:srgbClr val="153C6F"/>
                  </a:solidFill>
                </a:rPr>
                <a:t>(</a:t>
              </a:r>
              <a:r>
                <a:rPr kumimoji="1" lang="ja-JP" altLang="en-US" sz="1200" b="1" dirty="0" smtClean="0">
                  <a:solidFill>
                    <a:srgbClr val="153C6F"/>
                  </a:solidFill>
                </a:rPr>
                <a:t>「</a:t>
              </a:r>
              <a:r>
                <a:rPr kumimoji="1" lang="en-US" altLang="ja-JP" sz="1200" b="1" dirty="0" smtClean="0">
                  <a:solidFill>
                    <a:srgbClr val="153C6F"/>
                  </a:solidFill>
                </a:rPr>
                <a:t>7.x</a:t>
              </a:r>
              <a:r>
                <a:rPr kumimoji="1" lang="ja-JP" altLang="en-US" sz="1200" b="1" dirty="0" smtClean="0">
                  <a:solidFill>
                    <a:srgbClr val="153C6F"/>
                  </a:solidFill>
                </a:rPr>
                <a:t>」</a:t>
              </a:r>
              <a:r>
                <a:rPr kumimoji="1" lang="en-US" altLang="ja-JP" sz="1200" b="1" dirty="0" smtClean="0">
                  <a:solidFill>
                    <a:srgbClr val="153C6F"/>
                  </a:solidFill>
                </a:rPr>
                <a:t> or </a:t>
              </a:r>
              <a:r>
                <a:rPr kumimoji="1" lang="ja-JP" altLang="en-US" sz="1200" b="1" dirty="0" smtClean="0">
                  <a:solidFill>
                    <a:srgbClr val="153C6F"/>
                  </a:solidFill>
                </a:rPr>
                <a:t>「</a:t>
              </a:r>
              <a:r>
                <a:rPr kumimoji="1" lang="en-US" altLang="ja-JP" sz="1200" b="1" dirty="0" smtClean="0">
                  <a:solidFill>
                    <a:srgbClr val="153C6F"/>
                  </a:solidFill>
                </a:rPr>
                <a:t>8.x</a:t>
              </a:r>
              <a:r>
                <a:rPr kumimoji="1" lang="ja-JP" altLang="en-US" sz="1200" b="1" dirty="0" smtClean="0">
                  <a:solidFill>
                    <a:srgbClr val="153C6F"/>
                  </a:solidFill>
                </a:rPr>
                <a:t>」</a:t>
              </a:r>
              <a:r>
                <a:rPr kumimoji="1" lang="en-US" altLang="ja-JP" sz="1200" b="1" dirty="0" smtClean="0">
                  <a:solidFill>
                    <a:srgbClr val="153C6F"/>
                  </a:solidFill>
                </a:rPr>
                <a:t>)</a:t>
              </a:r>
              <a:endParaRPr kumimoji="1" lang="ja-JP" altLang="en-US" sz="1200" b="1" dirty="0">
                <a:solidFill>
                  <a:srgbClr val="153C6F"/>
                </a:solidFill>
              </a:endParaRPr>
            </a:p>
          </p:txBody>
        </p:sp>
      </p:grpSp>
      <p:sp>
        <p:nvSpPr>
          <p:cNvPr id="45" name="正方形/長方形 44"/>
          <p:cNvSpPr/>
          <p:nvPr/>
        </p:nvSpPr>
        <p:spPr bwMode="auto">
          <a:xfrm>
            <a:off x="5159743" y="3079320"/>
            <a:ext cx="1669956" cy="925760"/>
          </a:xfrm>
          <a:prstGeom prst="rect">
            <a:avLst/>
          </a:prstGeom>
          <a:noFill/>
          <a:ln w="38100">
            <a:solidFill>
              <a:schemeClr val="accent2">
                <a:lumMod val="40000"/>
                <a:lumOff val="6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6000" tIns="9600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ja-JP" altLang="en-US" sz="2400" b="1" dirty="0">
              <a:solidFill>
                <a:srgbClr val="002B62"/>
              </a:solidFill>
              <a:latin typeface="+mj-ea"/>
              <a:ea typeface="+mj-ea"/>
            </a:endParaRPr>
          </a:p>
        </p:txBody>
      </p:sp>
      <p:pic>
        <p:nvPicPr>
          <p:cNvPr id="46" name="図 4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8558" y="3274922"/>
            <a:ext cx="1480995" cy="442118"/>
          </a:xfrm>
          <a:prstGeom prst="rect">
            <a:avLst/>
          </a:prstGeom>
          <a:solidFill>
            <a:schemeClr val="bg1"/>
          </a:solidFill>
        </p:spPr>
      </p:pic>
      <p:grpSp>
        <p:nvGrpSpPr>
          <p:cNvPr id="4" name="グループ化 3"/>
          <p:cNvGrpSpPr/>
          <p:nvPr/>
        </p:nvGrpSpPr>
        <p:grpSpPr>
          <a:xfrm>
            <a:off x="4875436" y="5562503"/>
            <a:ext cx="1878088" cy="679354"/>
            <a:chOff x="4925339" y="4941168"/>
            <a:chExt cx="2013508" cy="679354"/>
          </a:xfrm>
        </p:grpSpPr>
        <p:sp>
          <p:nvSpPr>
            <p:cNvPr id="47" name="正方形/長方形 46"/>
            <p:cNvSpPr/>
            <p:nvPr/>
          </p:nvSpPr>
          <p:spPr bwMode="auto">
            <a:xfrm>
              <a:off x="5159896" y="4941168"/>
              <a:ext cx="1584176" cy="369721"/>
            </a:xfrm>
            <a:prstGeom prst="rect">
              <a:avLst/>
            </a:prstGeom>
            <a:solidFill>
              <a:schemeClr val="accent6">
                <a:lumMod val="90000"/>
                <a:lumOff val="10000"/>
              </a:schemeClr>
            </a:solidFill>
            <a:ln w="38100">
              <a:noFill/>
            </a:ln>
            <a:effectLst/>
            <a:extLst/>
          </p:spPr>
          <p:txBody>
            <a:bodyPr rot="0" spcFirstLastPara="0" vertOverflow="overflow" horzOverflow="overflow" vert="horz" wrap="square" lIns="96000" tIns="96000" rIns="121920" bIns="6096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ja-JP" altLang="en-US" sz="2400" b="1" dirty="0">
                <a:solidFill>
                  <a:srgbClr val="002B62"/>
                </a:solidFill>
                <a:latin typeface="+mj-ea"/>
                <a:ea typeface="+mj-ea"/>
              </a:endParaRPr>
            </a:p>
          </p:txBody>
        </p:sp>
        <p:pic>
          <p:nvPicPr>
            <p:cNvPr id="3" name="図 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4077" y="4956331"/>
              <a:ext cx="1316033" cy="329009"/>
            </a:xfrm>
            <a:prstGeom prst="rect">
              <a:avLst/>
            </a:prstGeom>
          </p:spPr>
        </p:pic>
        <p:sp>
          <p:nvSpPr>
            <p:cNvPr id="48" name="テキスト ボックス 47"/>
            <p:cNvSpPr txBox="1"/>
            <p:nvPr/>
          </p:nvSpPr>
          <p:spPr>
            <a:xfrm>
              <a:off x="4925339" y="5343523"/>
              <a:ext cx="20135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200" b="1" dirty="0" smtClean="0">
                  <a:solidFill>
                    <a:srgbClr val="153C6F"/>
                  </a:solidFill>
                </a:rPr>
                <a:t>(</a:t>
              </a:r>
              <a:r>
                <a:rPr kumimoji="1" lang="ja-JP" altLang="en-US" sz="1200" b="1" dirty="0" smtClean="0">
                  <a:solidFill>
                    <a:srgbClr val="153C6F"/>
                  </a:solidFill>
                </a:rPr>
                <a:t>「</a:t>
              </a:r>
              <a:r>
                <a:rPr kumimoji="1" lang="en-US" altLang="ja-JP" sz="1200" b="1" dirty="0" smtClean="0">
                  <a:solidFill>
                    <a:srgbClr val="153C6F"/>
                  </a:solidFill>
                </a:rPr>
                <a:t>7.x</a:t>
              </a:r>
              <a:r>
                <a:rPr kumimoji="1" lang="ja-JP" altLang="en-US" sz="1200" b="1" dirty="0" smtClean="0">
                  <a:solidFill>
                    <a:srgbClr val="153C6F"/>
                  </a:solidFill>
                </a:rPr>
                <a:t>」</a:t>
              </a:r>
              <a:r>
                <a:rPr kumimoji="1" lang="en-US" altLang="ja-JP" sz="1200" b="1" dirty="0" smtClean="0">
                  <a:solidFill>
                    <a:srgbClr val="153C6F"/>
                  </a:solidFill>
                </a:rPr>
                <a:t> or </a:t>
              </a:r>
              <a:r>
                <a:rPr kumimoji="1" lang="ja-JP" altLang="en-US" sz="1200" b="1" dirty="0" smtClean="0">
                  <a:solidFill>
                    <a:srgbClr val="153C6F"/>
                  </a:solidFill>
                </a:rPr>
                <a:t>「</a:t>
              </a:r>
              <a:r>
                <a:rPr kumimoji="1" lang="en-US" altLang="ja-JP" sz="1200" b="1" dirty="0" smtClean="0">
                  <a:solidFill>
                    <a:srgbClr val="153C6F"/>
                  </a:solidFill>
                </a:rPr>
                <a:t>8.x</a:t>
              </a:r>
              <a:r>
                <a:rPr kumimoji="1" lang="ja-JP" altLang="en-US" sz="1200" b="1" dirty="0" smtClean="0">
                  <a:solidFill>
                    <a:srgbClr val="153C6F"/>
                  </a:solidFill>
                </a:rPr>
                <a:t>」</a:t>
              </a:r>
              <a:r>
                <a:rPr kumimoji="1" lang="en-US" altLang="ja-JP" sz="1200" b="1" dirty="0" smtClean="0">
                  <a:solidFill>
                    <a:srgbClr val="153C6F"/>
                  </a:solidFill>
                </a:rPr>
                <a:t>)</a:t>
              </a:r>
              <a:endParaRPr kumimoji="1" lang="ja-JP" altLang="en-US" sz="1200" b="1" dirty="0">
                <a:solidFill>
                  <a:srgbClr val="153C6F"/>
                </a:solidFill>
              </a:endParaRPr>
            </a:p>
          </p:txBody>
        </p:sp>
      </p:grpSp>
      <p:sp>
        <p:nvSpPr>
          <p:cNvPr id="49" name="テキスト ボックス 48"/>
          <p:cNvSpPr txBox="1"/>
          <p:nvPr/>
        </p:nvSpPr>
        <p:spPr>
          <a:xfrm>
            <a:off x="4439816" y="5713511"/>
            <a:ext cx="534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 smtClean="0"/>
              <a:t>or</a:t>
            </a:r>
            <a:endParaRPr lang="ja-JP" altLang="en-US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2393328" y="2258273"/>
            <a:ext cx="19170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 smtClean="0">
                <a:solidFill>
                  <a:srgbClr val="153C6F"/>
                </a:solidFill>
              </a:rPr>
              <a:t>(</a:t>
            </a:r>
            <a:r>
              <a:rPr kumimoji="1" lang="ja-JP" altLang="en-US" sz="1200" b="1" dirty="0" smtClean="0">
                <a:solidFill>
                  <a:srgbClr val="153C6F"/>
                </a:solidFill>
              </a:rPr>
              <a:t>「</a:t>
            </a:r>
            <a:r>
              <a:rPr kumimoji="1" lang="en-US" altLang="ja-JP" sz="1200" b="1" dirty="0" smtClean="0">
                <a:solidFill>
                  <a:srgbClr val="153C6F"/>
                </a:solidFill>
              </a:rPr>
              <a:t>v1.5.0</a:t>
            </a:r>
            <a:r>
              <a:rPr kumimoji="1" lang="ja-JP" altLang="en-US" sz="1200" b="1" dirty="0" smtClean="0">
                <a:solidFill>
                  <a:srgbClr val="153C6F"/>
                </a:solidFill>
              </a:rPr>
              <a:t>以上」</a:t>
            </a:r>
            <a:r>
              <a:rPr kumimoji="1" lang="en-US" altLang="ja-JP" sz="1200" b="1" dirty="0" smtClean="0">
                <a:solidFill>
                  <a:srgbClr val="153C6F"/>
                </a:solidFill>
              </a:rPr>
              <a:t>)</a:t>
            </a:r>
            <a:endParaRPr kumimoji="1" lang="ja-JP" altLang="en-US" sz="1200" b="1" dirty="0">
              <a:solidFill>
                <a:srgbClr val="153C6F"/>
              </a:solidFill>
            </a:endParaRPr>
          </a:p>
        </p:txBody>
      </p:sp>
      <p:sp>
        <p:nvSpPr>
          <p:cNvPr id="53" name="正方形/長方形 52"/>
          <p:cNvSpPr/>
          <p:nvPr/>
        </p:nvSpPr>
        <p:spPr>
          <a:xfrm>
            <a:off x="2433044" y="5183033"/>
            <a:ext cx="17506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14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サーバ</a:t>
            </a:r>
            <a:r>
              <a:rPr kumimoji="0" lang="en-US" altLang="ja-JP" sz="14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OS</a:t>
            </a:r>
            <a:r>
              <a:rPr kumimoji="0" lang="ja-JP" altLang="en-US" sz="14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構築</a:t>
            </a:r>
            <a:endParaRPr kumimoji="0" lang="en-US" altLang="ja-JP" sz="1400" dirty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54" name="正方形/長方形 53"/>
          <p:cNvSpPr/>
          <p:nvPr/>
        </p:nvSpPr>
        <p:spPr>
          <a:xfrm>
            <a:off x="2279576" y="1052736"/>
            <a:ext cx="2217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600" b="1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ITA</a:t>
            </a:r>
            <a:r>
              <a:rPr kumimoji="0" lang="ja-JP" altLang="en-US" sz="1600" b="1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導入サーバ</a:t>
            </a:r>
            <a:endParaRPr kumimoji="0" lang="en-US" altLang="ja-JP" sz="1600" b="1" dirty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55" name="フローチャート: 書類 54"/>
          <p:cNvSpPr/>
          <p:nvPr/>
        </p:nvSpPr>
        <p:spPr bwMode="auto">
          <a:xfrm>
            <a:off x="447625" y="3284984"/>
            <a:ext cx="1125290" cy="748614"/>
          </a:xfrm>
          <a:prstGeom prst="flowChartDocument">
            <a:avLst/>
          </a:prstGeom>
          <a:solidFill>
            <a:schemeClr val="bg1"/>
          </a:solidFill>
          <a:ln w="25400" cap="flat" cmpd="sng" algn="ctr">
            <a:solidFill>
              <a:srgbClr val="002863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10800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100" dirty="0" smtClean="0">
                <a:solidFill>
                  <a:srgbClr val="002B62"/>
                </a:solidFill>
                <a:latin typeface="+mn-ea"/>
              </a:rPr>
              <a:t>CloudSystem</a:t>
            </a:r>
          </a:p>
          <a:p>
            <a:pPr algn="ctr"/>
            <a:r>
              <a:rPr lang="ja-JP" altLang="en-US" sz="1100" dirty="0" smtClean="0">
                <a:solidFill>
                  <a:srgbClr val="002B62"/>
                </a:solidFill>
                <a:latin typeface="+mn-ea"/>
              </a:rPr>
              <a:t>テンプレート</a:t>
            </a:r>
            <a:endParaRPr lang="en-US" altLang="ja-JP" sz="1100" dirty="0">
              <a:solidFill>
                <a:srgbClr val="002B62"/>
              </a:solidFill>
              <a:latin typeface="+mn-ea"/>
            </a:endParaRPr>
          </a:p>
          <a:p>
            <a:pPr algn="ctr"/>
            <a:r>
              <a:rPr lang="ja-JP" altLang="en-US" sz="1100" dirty="0">
                <a:solidFill>
                  <a:srgbClr val="002B62"/>
                </a:solidFill>
                <a:latin typeface="+mn-ea"/>
              </a:rPr>
              <a:t>導入ファイル</a:t>
            </a:r>
          </a:p>
        </p:txBody>
      </p:sp>
      <p:sp>
        <p:nvSpPr>
          <p:cNvPr id="56" name="正方形/長方形 55"/>
          <p:cNvSpPr/>
          <p:nvPr/>
        </p:nvSpPr>
        <p:spPr bwMode="auto">
          <a:xfrm>
            <a:off x="2361036" y="1672536"/>
            <a:ext cx="4548784" cy="3151396"/>
          </a:xfrm>
          <a:prstGeom prst="rect">
            <a:avLst/>
          </a:prstGeom>
          <a:noFill/>
          <a:ln w="28575" cmpd="sng">
            <a:solidFill>
              <a:schemeClr val="accent6">
                <a:lumMod val="75000"/>
                <a:lumOff val="25000"/>
              </a:schemeClr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square" lIns="96000" tIns="9600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ja-JP" altLang="en-US" sz="2400" b="1" dirty="0">
              <a:solidFill>
                <a:srgbClr val="002B62"/>
              </a:solidFill>
              <a:latin typeface="+mj-ea"/>
              <a:ea typeface="+mj-ea"/>
            </a:endParaRPr>
          </a:p>
        </p:txBody>
      </p:sp>
      <p:sp>
        <p:nvSpPr>
          <p:cNvPr id="58" name="下矢印 57"/>
          <p:cNvSpPr/>
          <p:nvPr/>
        </p:nvSpPr>
        <p:spPr bwMode="auto">
          <a:xfrm rot="18900000" flipH="1">
            <a:off x="2106211" y="1695048"/>
            <a:ext cx="423037" cy="346861"/>
          </a:xfrm>
          <a:prstGeom prst="downArrow">
            <a:avLst/>
          </a:prstGeom>
          <a:solidFill>
            <a:srgbClr val="1E4474"/>
          </a:solidFill>
          <a:ln w="12700">
            <a:noFill/>
          </a:ln>
          <a:effectLst>
            <a:glow rad="63500">
              <a:schemeClr val="bg1"/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899133" y="1470698"/>
            <a:ext cx="1657414" cy="30777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ja-JP" altLang="en-US" sz="1400" b="1" dirty="0" smtClean="0">
                <a:solidFill>
                  <a:srgbClr val="153C6F"/>
                </a:solidFill>
                <a:effectLst>
                  <a:glow rad="127000">
                    <a:schemeClr val="bg1"/>
                  </a:glow>
                </a:effectLst>
              </a:rPr>
              <a:t>インストール</a:t>
            </a:r>
            <a:endParaRPr kumimoji="1" lang="ja-JP" altLang="en-US" sz="1400" b="1" dirty="0">
              <a:solidFill>
                <a:srgbClr val="153C6F"/>
              </a:solidFill>
              <a:effectLst>
                <a:glow rad="127000">
                  <a:schemeClr val="bg1"/>
                </a:glow>
              </a:effectLst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5589947" y="2400257"/>
            <a:ext cx="1657414" cy="30777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ja-JP" altLang="en-US" sz="1400" b="1" dirty="0" smtClean="0">
                <a:solidFill>
                  <a:srgbClr val="153C6F"/>
                </a:solidFill>
                <a:effectLst>
                  <a:glow rad="127000">
                    <a:schemeClr val="bg1"/>
                  </a:glow>
                </a:effectLst>
              </a:rPr>
              <a:t>インストール</a:t>
            </a:r>
            <a:endParaRPr kumimoji="1" lang="ja-JP" altLang="en-US" sz="1400" b="1" dirty="0">
              <a:solidFill>
                <a:srgbClr val="153C6F"/>
              </a:solidFill>
              <a:effectLst>
                <a:glow rad="127000">
                  <a:schemeClr val="bg1"/>
                </a:glow>
              </a:effectLst>
            </a:endParaRPr>
          </a:p>
        </p:txBody>
      </p:sp>
      <p:sp>
        <p:nvSpPr>
          <p:cNvPr id="64" name="円柱 63"/>
          <p:cNvSpPr/>
          <p:nvPr/>
        </p:nvSpPr>
        <p:spPr bwMode="auto">
          <a:xfrm>
            <a:off x="2771775" y="3086393"/>
            <a:ext cx="1466100" cy="947205"/>
          </a:xfrm>
          <a:prstGeom prst="can">
            <a:avLst>
              <a:gd name="adj" fmla="val 13046"/>
            </a:avLst>
          </a:prstGeom>
          <a:solidFill>
            <a:schemeClr val="bg1"/>
          </a:solidFill>
          <a:ln w="19050">
            <a:solidFill>
              <a:srgbClr val="002B62"/>
            </a:solidFill>
          </a:ln>
          <a:effectLst/>
          <a:extLst/>
        </p:spPr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2400" b="1" dirty="0">
              <a:solidFill>
                <a:srgbClr val="002B62"/>
              </a:solidFill>
              <a:latin typeface="+mj-ea"/>
              <a:ea typeface="+mj-ea"/>
            </a:endParaRPr>
          </a:p>
        </p:txBody>
      </p:sp>
      <p:sp>
        <p:nvSpPr>
          <p:cNvPr id="66" name="下矢印 65"/>
          <p:cNvSpPr/>
          <p:nvPr/>
        </p:nvSpPr>
        <p:spPr bwMode="auto">
          <a:xfrm rot="16200000" flipH="1">
            <a:off x="2046840" y="3094611"/>
            <a:ext cx="330912" cy="873545"/>
          </a:xfrm>
          <a:prstGeom prst="downArrow">
            <a:avLst/>
          </a:prstGeom>
          <a:solidFill>
            <a:srgbClr val="1E4474"/>
          </a:solidFill>
          <a:ln w="12700">
            <a:noFill/>
          </a:ln>
          <a:effectLst>
            <a:glow rad="63500">
              <a:schemeClr val="bg1"/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191180" y="2920309"/>
            <a:ext cx="3232502" cy="307777"/>
          </a:xfrm>
          <a:prstGeom prst="rect">
            <a:avLst/>
          </a:prstGeom>
          <a:solidFill>
            <a:srgbClr val="FFFFFF">
              <a:alpha val="69804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ja-JP" sz="1400" b="1" dirty="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CS</a:t>
            </a:r>
            <a:r>
              <a:rPr lang="ja-JP" altLang="en-US" sz="1400" b="1" dirty="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テンプレート導入</a:t>
            </a:r>
            <a:r>
              <a:rPr lang="ja-JP" altLang="en-US" sz="1400" b="1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手順</a:t>
            </a:r>
            <a:endParaRPr lang="ja-JP" altLang="en-US" b="1" dirty="0">
              <a:solidFill>
                <a:schemeClr val="accent6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9" name="正方形/長方形 68"/>
          <p:cNvSpPr/>
          <p:nvPr/>
        </p:nvSpPr>
        <p:spPr>
          <a:xfrm>
            <a:off x="239351" y="2913780"/>
            <a:ext cx="11792749" cy="1722657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2771119" y="3456351"/>
            <a:ext cx="145935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100" dirty="0" smtClean="0">
                <a:solidFill>
                  <a:srgbClr val="002B62"/>
                </a:solidFill>
                <a:latin typeface="+mn-ea"/>
              </a:rPr>
              <a:t>設計済み</a:t>
            </a:r>
            <a:endParaRPr lang="en-US" altLang="ja-JP" sz="1100" dirty="0" smtClean="0">
              <a:solidFill>
                <a:srgbClr val="002B62"/>
              </a:solidFill>
              <a:latin typeface="+mn-ea"/>
            </a:endParaRPr>
          </a:p>
          <a:p>
            <a:pPr algn="ctr"/>
            <a:r>
              <a:rPr lang="en-US" altLang="ja-JP" sz="1100" dirty="0" smtClean="0">
                <a:solidFill>
                  <a:srgbClr val="002B62"/>
                </a:solidFill>
                <a:latin typeface="+mn-ea"/>
              </a:rPr>
              <a:t>CloudSystem</a:t>
            </a:r>
          </a:p>
          <a:p>
            <a:pPr algn="ctr"/>
            <a:r>
              <a:rPr lang="ja-JP" altLang="en-US" sz="1100" dirty="0" smtClean="0">
                <a:solidFill>
                  <a:srgbClr val="002B62"/>
                </a:solidFill>
                <a:latin typeface="+mn-ea"/>
              </a:rPr>
              <a:t>テンプレート</a:t>
            </a:r>
            <a:endParaRPr lang="ja-JP" altLang="en-US" sz="1100" dirty="0">
              <a:solidFill>
                <a:srgbClr val="002B62"/>
              </a:solidFill>
              <a:latin typeface="+mn-ea"/>
            </a:endParaRP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3022965" y="4200056"/>
            <a:ext cx="1657414" cy="30777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ja-JP" altLang="en-US" sz="1400" b="1" dirty="0" smtClean="0">
                <a:solidFill>
                  <a:schemeClr val="accent6">
                    <a:lumMod val="75000"/>
                    <a:lumOff val="25000"/>
                  </a:schemeClr>
                </a:solidFill>
                <a:effectLst>
                  <a:glow rad="127000">
                    <a:schemeClr val="bg1"/>
                  </a:glow>
                </a:effectLst>
              </a:rPr>
              <a:t>初期導入設定</a:t>
            </a:r>
            <a:endParaRPr kumimoji="1" lang="ja-JP" altLang="en-US" sz="1400" b="1" dirty="0">
              <a:solidFill>
                <a:schemeClr val="accent6">
                  <a:lumMod val="75000"/>
                  <a:lumOff val="25000"/>
                </a:schemeClr>
              </a:solidFill>
              <a:effectLst>
                <a:glow rad="127000">
                  <a:schemeClr val="bg1"/>
                </a:glow>
              </a:effectLst>
            </a:endParaRPr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775629" y="1268760"/>
            <a:ext cx="1657414" cy="2616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ja-JP" altLang="en-US" sz="1050" b="1" dirty="0" smtClean="0">
                <a:solidFill>
                  <a:schemeClr val="bg1">
                    <a:lumMod val="50000"/>
                  </a:schemeClr>
                </a:solidFill>
                <a:effectLst>
                  <a:glow rad="127000">
                    <a:schemeClr val="bg1"/>
                  </a:glow>
                </a:effectLst>
              </a:rPr>
              <a:t>事前準備</a:t>
            </a:r>
            <a:endParaRPr kumimoji="1" lang="ja-JP" altLang="en-US" sz="1050" b="1" dirty="0">
              <a:solidFill>
                <a:schemeClr val="bg1">
                  <a:lumMod val="50000"/>
                </a:schemeClr>
              </a:solidFill>
              <a:effectLst>
                <a:glow rad="127000">
                  <a:schemeClr val="bg1"/>
                </a:glow>
              </a:effectLst>
            </a:endParaRPr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5510786" y="2204864"/>
            <a:ext cx="1657414" cy="2616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ja-JP" altLang="en-US" sz="1050" b="1" dirty="0" smtClean="0">
                <a:solidFill>
                  <a:schemeClr val="bg1">
                    <a:lumMod val="50000"/>
                  </a:schemeClr>
                </a:solidFill>
                <a:effectLst>
                  <a:glow rad="127000">
                    <a:schemeClr val="bg1"/>
                  </a:glow>
                </a:effectLst>
              </a:rPr>
              <a:t>事前準備</a:t>
            </a:r>
            <a:endParaRPr kumimoji="1" lang="ja-JP" altLang="en-US" sz="1050" b="1" dirty="0">
              <a:solidFill>
                <a:schemeClr val="bg1">
                  <a:lumMod val="50000"/>
                </a:schemeClr>
              </a:solidFill>
              <a:effectLst>
                <a:glow rad="127000">
                  <a:schemeClr val="bg1"/>
                </a:glow>
              </a:effectLst>
            </a:endParaRPr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2217020" y="4941168"/>
            <a:ext cx="1657414" cy="2616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ja-JP" altLang="en-US" sz="1050" b="1" dirty="0" smtClean="0">
                <a:solidFill>
                  <a:schemeClr val="bg1">
                    <a:lumMod val="50000"/>
                  </a:schemeClr>
                </a:solidFill>
                <a:effectLst>
                  <a:glow rad="127000">
                    <a:schemeClr val="bg1"/>
                  </a:glow>
                </a:effectLst>
              </a:rPr>
              <a:t>事前準備</a:t>
            </a:r>
            <a:endParaRPr kumimoji="1" lang="ja-JP" altLang="en-US" sz="1050" b="1" dirty="0">
              <a:solidFill>
                <a:schemeClr val="bg1">
                  <a:lumMod val="50000"/>
                </a:schemeClr>
              </a:solidFill>
              <a:effectLst>
                <a:glow rad="127000">
                  <a:schemeClr val="bg1"/>
                </a:glow>
              </a:effectLst>
            </a:endParaRPr>
          </a:p>
        </p:txBody>
      </p:sp>
      <p:sp>
        <p:nvSpPr>
          <p:cNvPr id="82" name="下矢印 81"/>
          <p:cNvSpPr/>
          <p:nvPr/>
        </p:nvSpPr>
        <p:spPr bwMode="auto">
          <a:xfrm rot="16200000" flipH="1">
            <a:off x="7610267" y="2434370"/>
            <a:ext cx="266398" cy="1691854"/>
          </a:xfrm>
          <a:prstGeom prst="downArrow">
            <a:avLst/>
          </a:prstGeom>
          <a:solidFill>
            <a:srgbClr val="1E4474"/>
          </a:solidFill>
          <a:ln w="12700">
            <a:noFill/>
          </a:ln>
          <a:effectLst>
            <a:glow rad="63500">
              <a:schemeClr val="bg1"/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1718538" y="3959827"/>
            <a:ext cx="1657414" cy="30777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ja-JP" altLang="en-US" sz="1400" b="1" dirty="0" smtClean="0">
                <a:solidFill>
                  <a:schemeClr val="accent6">
                    <a:lumMod val="75000"/>
                    <a:lumOff val="25000"/>
                  </a:schemeClr>
                </a:solidFill>
                <a:effectLst>
                  <a:glow rad="127000">
                    <a:schemeClr val="bg1"/>
                  </a:glow>
                </a:effectLst>
              </a:rPr>
              <a:t>インポート</a:t>
            </a:r>
            <a:endParaRPr kumimoji="1" lang="ja-JP" altLang="en-US" sz="1400" b="1" dirty="0">
              <a:solidFill>
                <a:schemeClr val="accent6">
                  <a:lumMod val="75000"/>
                  <a:lumOff val="25000"/>
                </a:schemeClr>
              </a:solidFill>
              <a:effectLst>
                <a:glow rad="127000">
                  <a:schemeClr val="bg1"/>
                </a:glow>
              </a:effectLst>
            </a:endParaRPr>
          </a:p>
        </p:txBody>
      </p:sp>
      <p:pic>
        <p:nvPicPr>
          <p:cNvPr id="83" name="図 8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85364" flipH="1">
            <a:off x="2859938" y="4014957"/>
            <a:ext cx="271231" cy="379922"/>
          </a:xfrm>
          <a:prstGeom prst="rect">
            <a:avLst/>
          </a:prstGeom>
          <a:solidFill>
            <a:srgbClr val="F8F8F8">
              <a:alpha val="89804"/>
            </a:srgbClr>
          </a:solidFill>
        </p:spPr>
      </p:pic>
      <p:pic>
        <p:nvPicPr>
          <p:cNvPr id="84" name="図 8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85364" flipH="1">
            <a:off x="1547338" y="3733221"/>
            <a:ext cx="271231" cy="379922"/>
          </a:xfrm>
          <a:prstGeom prst="rect">
            <a:avLst/>
          </a:prstGeom>
          <a:solidFill>
            <a:srgbClr val="F8F8F8">
              <a:alpha val="89804"/>
            </a:srgbClr>
          </a:solidFill>
        </p:spPr>
      </p:pic>
      <p:sp>
        <p:nvSpPr>
          <p:cNvPr id="87" name="Rectangle 32">
            <a:extLst>
              <a:ext uri="{FF2B5EF4-FFF2-40B4-BE49-F238E27FC236}">
                <a16:creationId xmlns:a16="http://schemas.microsoft.com/office/drawing/2014/main" id="{1D4F0FC7-668E-E64B-A231-B1E7896F3CB6}"/>
              </a:ext>
            </a:extLst>
          </p:cNvPr>
          <p:cNvSpPr/>
          <p:nvPr/>
        </p:nvSpPr>
        <p:spPr>
          <a:xfrm>
            <a:off x="8506704" y="4734270"/>
            <a:ext cx="3172458" cy="1647139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 smtClean="0">
                <a:solidFill>
                  <a:schemeClr val="accent3"/>
                </a:solidFill>
              </a:rPr>
              <a:t>Region (</a:t>
            </a:r>
            <a:r>
              <a:rPr lang="ja-JP" altLang="en-US" sz="1200" dirty="0" smtClean="0">
                <a:solidFill>
                  <a:schemeClr val="accent3"/>
                </a:solidFill>
              </a:rPr>
              <a:t>利用リージョン</a:t>
            </a:r>
            <a:r>
              <a:rPr lang="en-US" sz="1200" dirty="0" smtClean="0">
                <a:solidFill>
                  <a:schemeClr val="accent3"/>
                </a:solidFill>
              </a:rPr>
              <a:t>)</a:t>
            </a:r>
            <a:endParaRPr lang="en-US" sz="1200" dirty="0">
              <a:solidFill>
                <a:schemeClr val="accent3"/>
              </a:solidFill>
            </a:endParaRPr>
          </a:p>
        </p:txBody>
      </p:sp>
      <p:pic>
        <p:nvPicPr>
          <p:cNvPr id="88" name="Graphic 48">
            <a:extLst>
              <a:ext uri="{FF2B5EF4-FFF2-40B4-BE49-F238E27FC236}">
                <a16:creationId xmlns:a16="http://schemas.microsoft.com/office/drawing/2014/main" id="{C479E131-CAE3-B74A-B95D-A24EEB0BA49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506704" y="4734272"/>
            <a:ext cx="330200" cy="330200"/>
          </a:xfrm>
          <a:prstGeom prst="rect">
            <a:avLst/>
          </a:prstGeom>
        </p:spPr>
      </p:pic>
      <p:pic>
        <p:nvPicPr>
          <p:cNvPr id="91" name="Graphic 6">
            <a:extLst>
              <a:ext uri="{FF2B5EF4-FFF2-40B4-BE49-F238E27FC236}">
                <a16:creationId xmlns:a16="http://schemas.microsoft.com/office/drawing/2014/main" id="{9C729920-88FB-5C40-9810-268ADF8CECF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=""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481789" y="1581049"/>
            <a:ext cx="407791" cy="407791"/>
          </a:xfrm>
          <a:prstGeom prst="rect">
            <a:avLst/>
          </a:prstGeom>
        </p:spPr>
      </p:pic>
      <p:sp>
        <p:nvSpPr>
          <p:cNvPr id="92" name="Rectangle 32">
            <a:extLst>
              <a:ext uri="{FF2B5EF4-FFF2-40B4-BE49-F238E27FC236}">
                <a16:creationId xmlns:a16="http://schemas.microsoft.com/office/drawing/2014/main" id="{1D4F0FC7-668E-E64B-A231-B1E7896F3CB6}"/>
              </a:ext>
            </a:extLst>
          </p:cNvPr>
          <p:cNvSpPr/>
          <p:nvPr/>
        </p:nvSpPr>
        <p:spPr>
          <a:xfrm>
            <a:off x="8506703" y="1619209"/>
            <a:ext cx="3172459" cy="2688763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 smtClean="0">
                <a:solidFill>
                  <a:schemeClr val="accent3"/>
                </a:solidFill>
              </a:rPr>
              <a:t>IAM </a:t>
            </a:r>
          </a:p>
          <a:p>
            <a:r>
              <a:rPr lang="en-US" sz="1200" dirty="0" smtClean="0">
                <a:solidFill>
                  <a:schemeClr val="accent3"/>
                </a:solidFill>
              </a:rPr>
              <a:t>(</a:t>
            </a:r>
            <a:r>
              <a:rPr lang="en-US" altLang="ja-JP" sz="900" dirty="0" smtClean="0">
                <a:solidFill>
                  <a:schemeClr val="accent3"/>
                </a:solidFill>
              </a:rPr>
              <a:t>AWS </a:t>
            </a:r>
            <a:r>
              <a:rPr lang="en-US" altLang="ja-JP" sz="900" dirty="0">
                <a:solidFill>
                  <a:schemeClr val="accent3"/>
                </a:solidFill>
              </a:rPr>
              <a:t>Identity and </a:t>
            </a:r>
            <a:r>
              <a:rPr lang="en-US" altLang="ja-JP" sz="900" dirty="0" smtClean="0">
                <a:solidFill>
                  <a:schemeClr val="accent3"/>
                </a:solidFill>
              </a:rPr>
              <a:t>Access Management</a:t>
            </a:r>
            <a:r>
              <a:rPr lang="en-US" altLang="ja-JP" sz="1200" dirty="0">
                <a:solidFill>
                  <a:schemeClr val="accent3"/>
                </a:solidFill>
              </a:rPr>
              <a:t>)</a:t>
            </a:r>
            <a:endParaRPr lang="en-US" sz="1200" dirty="0">
              <a:solidFill>
                <a:schemeClr val="accent3"/>
              </a:solidFill>
            </a:endParaRPr>
          </a:p>
        </p:txBody>
      </p:sp>
      <p:sp>
        <p:nvSpPr>
          <p:cNvPr id="93" name="テキスト ボックス 92"/>
          <p:cNvSpPr txBox="1"/>
          <p:nvPr/>
        </p:nvSpPr>
        <p:spPr>
          <a:xfrm>
            <a:off x="4695246" y="4139845"/>
            <a:ext cx="1732995" cy="27699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ja-JP" sz="1200" b="1" dirty="0" smtClean="0">
                <a:solidFill>
                  <a:schemeClr val="accent6">
                    <a:lumMod val="75000"/>
                    <a:lumOff val="25000"/>
                  </a:schemeClr>
                </a:solidFill>
                <a:effectLst>
                  <a:glow rad="127000">
                    <a:schemeClr val="bg1"/>
                  </a:glow>
                </a:effectLst>
              </a:rPr>
              <a:t>AWS</a:t>
            </a:r>
            <a:r>
              <a:rPr lang="ja-JP" altLang="en-US" sz="1200" b="1" dirty="0" smtClean="0">
                <a:solidFill>
                  <a:schemeClr val="accent6">
                    <a:lumMod val="75000"/>
                    <a:lumOff val="25000"/>
                  </a:schemeClr>
                </a:solidFill>
                <a:effectLst>
                  <a:glow rad="127000">
                    <a:schemeClr val="bg1"/>
                  </a:glow>
                </a:effectLst>
              </a:rPr>
              <a:t>ユーザ作成実行</a:t>
            </a:r>
            <a:endParaRPr kumimoji="1" lang="ja-JP" altLang="en-US" sz="1200" b="1" dirty="0">
              <a:solidFill>
                <a:schemeClr val="accent6">
                  <a:lumMod val="75000"/>
                  <a:lumOff val="25000"/>
                </a:schemeClr>
              </a:solidFill>
              <a:effectLst>
                <a:glow rad="127000">
                  <a:schemeClr val="bg1"/>
                </a:glow>
              </a:effectLst>
            </a:endParaRPr>
          </a:p>
        </p:txBody>
      </p:sp>
      <p:sp>
        <p:nvSpPr>
          <p:cNvPr id="94" name="正方形/長方形 93"/>
          <p:cNvSpPr/>
          <p:nvPr/>
        </p:nvSpPr>
        <p:spPr>
          <a:xfrm>
            <a:off x="8544272" y="2159278"/>
            <a:ext cx="278182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11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・システム管理者</a:t>
            </a:r>
            <a:endParaRPr kumimoji="0" lang="en-US" altLang="ja-JP" sz="1100" dirty="0" smtClean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96" name="下矢印 95"/>
          <p:cNvSpPr/>
          <p:nvPr/>
        </p:nvSpPr>
        <p:spPr bwMode="auto">
          <a:xfrm rot="2452389" flipH="1">
            <a:off x="6708965" y="2660160"/>
            <a:ext cx="423037" cy="346861"/>
          </a:xfrm>
          <a:prstGeom prst="downArrow">
            <a:avLst/>
          </a:prstGeom>
          <a:solidFill>
            <a:srgbClr val="1E4474"/>
          </a:solidFill>
          <a:ln w="12700">
            <a:noFill/>
          </a:ln>
          <a:effectLst>
            <a:glow rad="63500">
              <a:schemeClr val="bg1"/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pic>
        <p:nvPicPr>
          <p:cNvPr id="100" name="図 9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181386" flipH="1">
            <a:off x="8275307" y="2239980"/>
            <a:ext cx="271231" cy="379922"/>
          </a:xfrm>
          <a:prstGeom prst="rect">
            <a:avLst/>
          </a:prstGeom>
          <a:solidFill>
            <a:srgbClr val="F8F8F8">
              <a:alpha val="89804"/>
            </a:srgbClr>
          </a:solidFill>
        </p:spPr>
      </p:pic>
      <p:pic>
        <p:nvPicPr>
          <p:cNvPr id="101" name="図 100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839791" y="2403185"/>
            <a:ext cx="1504681" cy="377743"/>
          </a:xfrm>
          <a:prstGeom prst="rect">
            <a:avLst/>
          </a:prstGeom>
          <a:ln w="6350">
            <a:solidFill>
              <a:srgbClr val="002B62"/>
            </a:solidFill>
            <a:prstDash val="sysDot"/>
          </a:ln>
        </p:spPr>
      </p:pic>
      <p:sp>
        <p:nvSpPr>
          <p:cNvPr id="102" name="正方形/長方形 101"/>
          <p:cNvSpPr/>
          <p:nvPr/>
        </p:nvSpPr>
        <p:spPr>
          <a:xfrm>
            <a:off x="8530156" y="5157554"/>
            <a:ext cx="314900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05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※</a:t>
            </a:r>
            <a:r>
              <a:rPr kumimoji="0" lang="ja-JP" altLang="en-US" sz="105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オートスケール</a:t>
            </a:r>
            <a:r>
              <a:rPr kumimoji="0" lang="en-US" altLang="ja-JP" sz="105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Web</a:t>
            </a:r>
            <a:r>
              <a:rPr kumimoji="0" lang="ja-JP" altLang="en-US" sz="105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サーバ構築／更新」などを実行する</a:t>
            </a:r>
            <a:r>
              <a:rPr kumimoji="0" lang="ja-JP" altLang="en-US" sz="105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場合に事前準備。</a:t>
            </a:r>
            <a:endParaRPr kumimoji="0" lang="en-US" altLang="ja-JP" sz="1050" dirty="0" smtClean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05" name="正方形/長方形 104"/>
          <p:cNvSpPr/>
          <p:nvPr/>
        </p:nvSpPr>
        <p:spPr>
          <a:xfrm>
            <a:off x="8589393" y="5781246"/>
            <a:ext cx="2581915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11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・</a:t>
            </a:r>
            <a:r>
              <a:rPr lang="en-US" altLang="ja-JP" sz="1100" dirty="0" smtClean="0">
                <a:latin typeface="+mn-ea"/>
              </a:rPr>
              <a:t>AMI</a:t>
            </a:r>
            <a:r>
              <a:rPr lang="ja-JP" altLang="en-US" sz="1100" dirty="0" smtClean="0">
                <a:latin typeface="+mn-ea"/>
              </a:rPr>
              <a:t>イメージ登録</a:t>
            </a:r>
            <a:endParaRPr lang="en-US" altLang="ja-JP" sz="1100" dirty="0" smtClean="0">
              <a:latin typeface="+mn-ea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11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・キーペア作成</a:t>
            </a:r>
            <a:endParaRPr kumimoji="0" lang="en-US" altLang="ja-JP" sz="1100" dirty="0" smtClean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11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・</a:t>
            </a:r>
            <a:r>
              <a:rPr kumimoji="0" lang="en-US" altLang="ja-JP" sz="11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ELB</a:t>
            </a:r>
            <a:r>
              <a:rPr kumimoji="0" lang="ja-JP" altLang="en-US" sz="11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の</a:t>
            </a:r>
            <a:r>
              <a:rPr kumimoji="0" lang="en-US" altLang="ja-JP" sz="11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SSL</a:t>
            </a:r>
            <a:r>
              <a:rPr kumimoji="0" lang="ja-JP" altLang="en-US" sz="11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証明書の作成・登録</a:t>
            </a:r>
            <a:endParaRPr kumimoji="0" lang="en-US" altLang="ja-JP" sz="1100" dirty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06" name="テキスト ボックス 105"/>
          <p:cNvSpPr txBox="1"/>
          <p:nvPr/>
        </p:nvSpPr>
        <p:spPr>
          <a:xfrm>
            <a:off x="7237478" y="2197438"/>
            <a:ext cx="1657414" cy="2616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ja-JP" altLang="en-US" sz="1050" b="1" dirty="0" smtClean="0">
                <a:solidFill>
                  <a:schemeClr val="bg1">
                    <a:lumMod val="50000"/>
                  </a:schemeClr>
                </a:solidFill>
                <a:effectLst>
                  <a:glow rad="127000">
                    <a:schemeClr val="bg1"/>
                  </a:glow>
                </a:effectLst>
              </a:rPr>
              <a:t>事前準備</a:t>
            </a:r>
            <a:endParaRPr kumimoji="1" lang="ja-JP" altLang="en-US" sz="1050" b="1" dirty="0">
              <a:solidFill>
                <a:schemeClr val="bg1">
                  <a:lumMod val="50000"/>
                </a:schemeClr>
              </a:solidFill>
              <a:effectLst>
                <a:glow rad="127000">
                  <a:schemeClr val="bg1"/>
                </a:glow>
              </a:effectLst>
            </a:endParaRPr>
          </a:p>
        </p:txBody>
      </p:sp>
      <p:sp>
        <p:nvSpPr>
          <p:cNvPr id="108" name="正方形/長方形 107"/>
          <p:cNvSpPr/>
          <p:nvPr/>
        </p:nvSpPr>
        <p:spPr>
          <a:xfrm>
            <a:off x="8620442" y="3157168"/>
            <a:ext cx="278182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11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・</a:t>
            </a:r>
            <a:r>
              <a:rPr kumimoji="0" lang="en-US" altLang="ja-JP" sz="11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AWS</a:t>
            </a:r>
            <a:r>
              <a:rPr kumimoji="0" lang="ja-JP" altLang="en-US" sz="11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管理者</a:t>
            </a:r>
            <a:endParaRPr kumimoji="0" lang="en-US" altLang="ja-JP" sz="1100" dirty="0" smtClean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09" name="正方形/長方形 108"/>
          <p:cNvSpPr/>
          <p:nvPr/>
        </p:nvSpPr>
        <p:spPr>
          <a:xfrm>
            <a:off x="8620442" y="3646185"/>
            <a:ext cx="182048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11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・</a:t>
            </a:r>
            <a:r>
              <a:rPr lang="ja-JP" altLang="en-US" sz="1100" dirty="0">
                <a:latin typeface="+mn-ea"/>
              </a:rPr>
              <a:t>インフラ</a:t>
            </a:r>
            <a:r>
              <a:rPr lang="ja-JP" altLang="en-US" sz="1100" dirty="0" smtClean="0">
                <a:latin typeface="+mn-ea"/>
              </a:rPr>
              <a:t>管理者</a:t>
            </a:r>
            <a:endParaRPr kumimoji="0" lang="en-US" altLang="ja-JP" sz="1100" dirty="0" smtClean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11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・インフラユーザ</a:t>
            </a:r>
            <a:endParaRPr kumimoji="0" lang="en-US" altLang="ja-JP" sz="1100" dirty="0" smtClean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10" name="Rectangle 43">
            <a:extLst>
              <a:ext uri="{FF2B5EF4-FFF2-40B4-BE49-F238E27FC236}">
                <a16:creationId xmlns:a16="http://schemas.microsoft.com/office/drawing/2014/main" id="{25B2706C-95D8-A94F-9EC8-6497FA7FB136}"/>
              </a:ext>
            </a:extLst>
          </p:cNvPr>
          <p:cNvSpPr/>
          <p:nvPr/>
        </p:nvSpPr>
        <p:spPr>
          <a:xfrm>
            <a:off x="8624619" y="3086394"/>
            <a:ext cx="1791861" cy="342606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D86613"/>
              </a:solidFill>
            </a:endParaRPr>
          </a:p>
        </p:txBody>
      </p:sp>
      <p:sp>
        <p:nvSpPr>
          <p:cNvPr id="111" name="Rectangle 43">
            <a:extLst>
              <a:ext uri="{FF2B5EF4-FFF2-40B4-BE49-F238E27FC236}">
                <a16:creationId xmlns:a16="http://schemas.microsoft.com/office/drawing/2014/main" id="{25B2706C-95D8-A94F-9EC8-6497FA7FB136}"/>
              </a:ext>
            </a:extLst>
          </p:cNvPr>
          <p:cNvSpPr/>
          <p:nvPr/>
        </p:nvSpPr>
        <p:spPr>
          <a:xfrm>
            <a:off x="8624620" y="3514605"/>
            <a:ext cx="1791860" cy="601471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D86613"/>
              </a:solidFill>
            </a:endParaRPr>
          </a:p>
        </p:txBody>
      </p:sp>
      <p:sp>
        <p:nvSpPr>
          <p:cNvPr id="112" name="下矢印 111"/>
          <p:cNvSpPr/>
          <p:nvPr/>
        </p:nvSpPr>
        <p:spPr bwMode="auto">
          <a:xfrm rot="16200000" flipH="1">
            <a:off x="7610267" y="3025938"/>
            <a:ext cx="266398" cy="1691854"/>
          </a:xfrm>
          <a:prstGeom prst="downArrow">
            <a:avLst/>
          </a:prstGeom>
          <a:solidFill>
            <a:srgbClr val="1E4474"/>
          </a:solidFill>
          <a:ln w="12700">
            <a:noFill/>
          </a:ln>
          <a:effectLst>
            <a:glow rad="63500">
              <a:schemeClr val="bg1"/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7180290" y="3327375"/>
            <a:ext cx="1507998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ja-JP" altLang="en-US" sz="1200" b="1" dirty="0" smtClean="0">
                <a:solidFill>
                  <a:schemeClr val="accent6">
                    <a:lumMod val="75000"/>
                    <a:lumOff val="25000"/>
                  </a:schemeClr>
                </a:solidFill>
                <a:effectLst>
                  <a:glow rad="127000">
                    <a:schemeClr val="bg1"/>
                  </a:glow>
                </a:effectLst>
              </a:rPr>
              <a:t>自動実行</a:t>
            </a:r>
            <a:endParaRPr lang="en-US" altLang="ja-JP" sz="1200" b="1" dirty="0" smtClean="0">
              <a:solidFill>
                <a:schemeClr val="accent6">
                  <a:lumMod val="75000"/>
                  <a:lumOff val="25000"/>
                </a:schemeClr>
              </a:solidFill>
              <a:effectLst>
                <a:glow rad="127000">
                  <a:schemeClr val="bg1"/>
                </a:glow>
              </a:effectLst>
            </a:endParaRPr>
          </a:p>
          <a:p>
            <a:r>
              <a:rPr kumimoji="1" lang="en-US" altLang="ja-JP" sz="1200" b="1" dirty="0" smtClean="0">
                <a:solidFill>
                  <a:schemeClr val="accent6">
                    <a:lumMod val="75000"/>
                    <a:lumOff val="25000"/>
                  </a:schemeClr>
                </a:solidFill>
                <a:effectLst>
                  <a:glow rad="127000">
                    <a:schemeClr val="bg1"/>
                  </a:glow>
                </a:effectLst>
              </a:rPr>
              <a:t>(</a:t>
            </a:r>
            <a:r>
              <a:rPr kumimoji="1" lang="ja-JP" altLang="en-US" sz="1200" b="1" dirty="0" smtClean="0">
                <a:solidFill>
                  <a:schemeClr val="accent6">
                    <a:lumMod val="75000"/>
                    <a:lumOff val="25000"/>
                  </a:schemeClr>
                </a:solidFill>
                <a:effectLst>
                  <a:glow rad="127000">
                    <a:schemeClr val="bg1"/>
                  </a:glow>
                </a:effectLst>
              </a:rPr>
              <a:t>ユーザ作成</a:t>
            </a:r>
            <a:r>
              <a:rPr kumimoji="1" lang="en-US" altLang="ja-JP" sz="1200" b="1" dirty="0" smtClean="0">
                <a:solidFill>
                  <a:schemeClr val="accent6">
                    <a:lumMod val="75000"/>
                    <a:lumOff val="25000"/>
                  </a:schemeClr>
                </a:solidFill>
                <a:effectLst>
                  <a:glow rad="127000">
                    <a:schemeClr val="bg1"/>
                  </a:glow>
                </a:effectLst>
              </a:rPr>
              <a:t>)</a:t>
            </a:r>
            <a:endParaRPr kumimoji="1" lang="ja-JP" altLang="en-US" sz="1200" b="1" dirty="0">
              <a:solidFill>
                <a:schemeClr val="accent6">
                  <a:lumMod val="75000"/>
                  <a:lumOff val="25000"/>
                </a:schemeClr>
              </a:solidFill>
              <a:effectLst>
                <a:glow rad="127000">
                  <a:schemeClr val="bg1"/>
                </a:glow>
              </a:effectLst>
            </a:endParaRPr>
          </a:p>
        </p:txBody>
      </p:sp>
      <p:pic>
        <p:nvPicPr>
          <p:cNvPr id="113" name="図 1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744723" flipH="1">
            <a:off x="8256050" y="5470520"/>
            <a:ext cx="271231" cy="379922"/>
          </a:xfrm>
          <a:prstGeom prst="rect">
            <a:avLst/>
          </a:prstGeom>
          <a:solidFill>
            <a:srgbClr val="F8F8F8">
              <a:alpha val="89804"/>
            </a:srgbClr>
          </a:solidFill>
        </p:spPr>
      </p:pic>
      <p:sp>
        <p:nvSpPr>
          <p:cNvPr id="114" name="テキスト ボックス 113"/>
          <p:cNvSpPr txBox="1"/>
          <p:nvPr/>
        </p:nvSpPr>
        <p:spPr>
          <a:xfrm>
            <a:off x="7545784" y="5328042"/>
            <a:ext cx="1049069" cy="2616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ja-JP" altLang="en-US" sz="1050" b="1" dirty="0" smtClean="0">
                <a:solidFill>
                  <a:schemeClr val="bg1">
                    <a:lumMod val="50000"/>
                  </a:schemeClr>
                </a:solidFill>
                <a:effectLst>
                  <a:glow rad="127000">
                    <a:schemeClr val="bg1"/>
                  </a:glow>
                </a:effectLst>
              </a:rPr>
              <a:t>事前準備</a:t>
            </a:r>
            <a:endParaRPr kumimoji="1" lang="ja-JP" altLang="en-US" sz="1050" b="1" dirty="0">
              <a:solidFill>
                <a:schemeClr val="bg1">
                  <a:lumMod val="50000"/>
                </a:schemeClr>
              </a:solidFill>
              <a:effectLst>
                <a:glow rad="127000">
                  <a:schemeClr val="bg1"/>
                </a:glow>
              </a:effectLst>
            </a:endParaRPr>
          </a:p>
        </p:txBody>
      </p:sp>
      <p:sp>
        <p:nvSpPr>
          <p:cNvPr id="115" name="テキスト ボックス 114"/>
          <p:cNvSpPr txBox="1"/>
          <p:nvPr/>
        </p:nvSpPr>
        <p:spPr>
          <a:xfrm>
            <a:off x="7378419" y="2390134"/>
            <a:ext cx="981224" cy="2616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ja-JP" altLang="en-US" sz="1050" b="1" dirty="0" smtClean="0">
                <a:solidFill>
                  <a:srgbClr val="153C6F"/>
                </a:solidFill>
                <a:effectLst>
                  <a:glow rad="127000">
                    <a:schemeClr val="bg1"/>
                  </a:glow>
                </a:effectLst>
              </a:rPr>
              <a:t>ユーザ作成</a:t>
            </a:r>
            <a:endParaRPr kumimoji="1" lang="ja-JP" altLang="en-US" sz="1050" b="1" dirty="0">
              <a:solidFill>
                <a:srgbClr val="153C6F"/>
              </a:solidFill>
              <a:effectLst>
                <a:glow rad="127000">
                  <a:schemeClr val="bg1"/>
                </a:glow>
              </a:effectLst>
            </a:endParaRPr>
          </a:p>
        </p:txBody>
      </p:sp>
      <p:sp>
        <p:nvSpPr>
          <p:cNvPr id="116" name="Rectangle 43">
            <a:extLst>
              <a:ext uri="{FF2B5EF4-FFF2-40B4-BE49-F238E27FC236}">
                <a16:creationId xmlns:a16="http://schemas.microsoft.com/office/drawing/2014/main" id="{25B2706C-95D8-A94F-9EC8-6497FA7FB136}"/>
              </a:ext>
            </a:extLst>
          </p:cNvPr>
          <p:cNvSpPr/>
          <p:nvPr/>
        </p:nvSpPr>
        <p:spPr>
          <a:xfrm>
            <a:off x="8624619" y="2123289"/>
            <a:ext cx="1791861" cy="696091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D86613"/>
              </a:solidFill>
            </a:endParaRPr>
          </a:p>
        </p:txBody>
      </p:sp>
      <p:sp>
        <p:nvSpPr>
          <p:cNvPr id="86" name="下矢印 85"/>
          <p:cNvSpPr/>
          <p:nvPr/>
        </p:nvSpPr>
        <p:spPr bwMode="auto">
          <a:xfrm rot="16200000" flipH="1">
            <a:off x="4764611" y="3323804"/>
            <a:ext cx="546936" cy="325281"/>
          </a:xfrm>
          <a:prstGeom prst="downArrow">
            <a:avLst/>
          </a:prstGeom>
          <a:solidFill>
            <a:srgbClr val="1E4474"/>
          </a:solidFill>
          <a:ln w="12700">
            <a:noFill/>
          </a:ln>
          <a:effectLst>
            <a:glow rad="63500">
              <a:schemeClr val="bg1"/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pic>
        <p:nvPicPr>
          <p:cNvPr id="85" name="図 8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85364" flipH="1">
            <a:off x="4754180" y="3798400"/>
            <a:ext cx="271231" cy="379922"/>
          </a:xfrm>
          <a:prstGeom prst="rect">
            <a:avLst/>
          </a:prstGeom>
          <a:solidFill>
            <a:srgbClr val="F8F8F8">
              <a:alpha val="89804"/>
            </a:srgbClr>
          </a:solidFill>
        </p:spPr>
      </p:pic>
      <p:sp>
        <p:nvSpPr>
          <p:cNvPr id="122" name="正方形/長方形 121"/>
          <p:cNvSpPr/>
          <p:nvPr/>
        </p:nvSpPr>
        <p:spPr>
          <a:xfrm>
            <a:off x="10722221" y="2262408"/>
            <a:ext cx="95694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9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アクセスキー</a:t>
            </a:r>
            <a:endParaRPr kumimoji="0" lang="en-US" altLang="ja-JP" sz="900" dirty="0" smtClean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9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作成</a:t>
            </a:r>
            <a:endParaRPr kumimoji="0" lang="en-US" altLang="ja-JP" sz="900" dirty="0" smtClean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9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→</a:t>
            </a:r>
            <a:r>
              <a:rPr kumimoji="0" lang="en-US" altLang="ja-JP" sz="9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ITA</a:t>
            </a:r>
            <a:r>
              <a:rPr kumimoji="0" lang="ja-JP" altLang="en-US" sz="9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へ登録</a:t>
            </a:r>
            <a:endParaRPr kumimoji="0" lang="en-US" altLang="ja-JP" sz="900" dirty="0" smtClean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23" name="正方形/長方形 122"/>
          <p:cNvSpPr/>
          <p:nvPr/>
        </p:nvSpPr>
        <p:spPr>
          <a:xfrm>
            <a:off x="10761446" y="3357878"/>
            <a:ext cx="95694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9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アクセスキー</a:t>
            </a:r>
            <a:endParaRPr kumimoji="0" lang="en-US" altLang="ja-JP" sz="900" dirty="0" smtClean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9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作成</a:t>
            </a:r>
            <a:endParaRPr kumimoji="0" lang="en-US" altLang="ja-JP" sz="900" dirty="0" smtClean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9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→</a:t>
            </a:r>
            <a:r>
              <a:rPr kumimoji="0" lang="en-US" altLang="ja-JP" sz="9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ITA</a:t>
            </a:r>
            <a:r>
              <a:rPr kumimoji="0" lang="ja-JP" altLang="en-US" sz="9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へ登録</a:t>
            </a:r>
            <a:endParaRPr kumimoji="0" lang="en-US" altLang="ja-JP" sz="900" dirty="0" smtClean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124" name="図 1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444201" flipH="1">
            <a:off x="11501267" y="2332372"/>
            <a:ext cx="271231" cy="379922"/>
          </a:xfrm>
          <a:prstGeom prst="rect">
            <a:avLst/>
          </a:prstGeom>
          <a:solidFill>
            <a:srgbClr val="F8F8F8">
              <a:alpha val="89804"/>
            </a:srgbClr>
          </a:solidFill>
        </p:spPr>
      </p:pic>
      <p:pic>
        <p:nvPicPr>
          <p:cNvPr id="125" name="図 12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444201" flipH="1">
            <a:off x="11539586" y="3427499"/>
            <a:ext cx="271231" cy="379922"/>
          </a:xfrm>
          <a:prstGeom prst="rect">
            <a:avLst/>
          </a:prstGeom>
          <a:solidFill>
            <a:srgbClr val="F8F8F8">
              <a:alpha val="89804"/>
            </a:srgbClr>
          </a:solidFill>
        </p:spPr>
      </p:pic>
      <p:grpSp>
        <p:nvGrpSpPr>
          <p:cNvPr id="127" name="グループ化 126"/>
          <p:cNvGrpSpPr/>
          <p:nvPr/>
        </p:nvGrpSpPr>
        <p:grpSpPr>
          <a:xfrm>
            <a:off x="4007710" y="3223321"/>
            <a:ext cx="782399" cy="709736"/>
            <a:chOff x="4007768" y="3197959"/>
            <a:chExt cx="782399" cy="735097"/>
          </a:xfrm>
        </p:grpSpPr>
        <p:sp>
          <p:nvSpPr>
            <p:cNvPr id="117" name="フローチャート: 書類 116"/>
            <p:cNvSpPr/>
            <p:nvPr/>
          </p:nvSpPr>
          <p:spPr bwMode="auto">
            <a:xfrm>
              <a:off x="4007768" y="3197959"/>
              <a:ext cx="782399" cy="231041"/>
            </a:xfrm>
            <a:prstGeom prst="flowChartDocument">
              <a:avLst/>
            </a:prstGeom>
            <a:solidFill>
              <a:schemeClr val="bg1"/>
            </a:solidFill>
            <a:ln w="19050">
              <a:solidFill>
                <a:srgbClr val="002B62"/>
              </a:solidFill>
            </a:ln>
            <a:effectLst/>
            <a:extLst/>
          </p:spPr>
          <p:txBody>
            <a:bodyPr rot="0" spcFirstLastPara="0" vertOverflow="overflow" horzOverflow="overflow" vert="horz" wrap="none" lIns="121920" tIns="9600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b="1" dirty="0" smtClean="0">
                  <a:solidFill>
                    <a:srgbClr val="002B62"/>
                  </a:solidFill>
                  <a:latin typeface="+mj-ea"/>
                  <a:ea typeface="+mj-ea"/>
                </a:rPr>
                <a:t>Playbook</a:t>
              </a:r>
              <a:endParaRPr lang="ja-JP" altLang="en-US" sz="800" b="1" dirty="0">
                <a:solidFill>
                  <a:srgbClr val="002B62"/>
                </a:solidFill>
                <a:latin typeface="+mj-ea"/>
                <a:ea typeface="+mj-ea"/>
              </a:endParaRPr>
            </a:p>
          </p:txBody>
        </p:sp>
        <p:sp>
          <p:nvSpPr>
            <p:cNvPr id="118" name="フローチャート: 書類 117"/>
            <p:cNvSpPr/>
            <p:nvPr/>
          </p:nvSpPr>
          <p:spPr bwMode="auto">
            <a:xfrm>
              <a:off x="4007768" y="3457647"/>
              <a:ext cx="782399" cy="231041"/>
            </a:xfrm>
            <a:prstGeom prst="flowChartDocument">
              <a:avLst/>
            </a:prstGeom>
            <a:solidFill>
              <a:schemeClr val="bg1"/>
            </a:solidFill>
            <a:ln w="19050">
              <a:solidFill>
                <a:srgbClr val="002B62"/>
              </a:solidFill>
            </a:ln>
            <a:effectLst/>
            <a:extLst/>
          </p:spPr>
          <p:txBody>
            <a:bodyPr rot="0" spcFirstLastPara="0" vertOverflow="overflow" horzOverflow="overflow" vert="horz" wrap="none" lIns="121920" tIns="9600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b="1" dirty="0" err="1" smtClean="0">
                  <a:solidFill>
                    <a:srgbClr val="002B62"/>
                  </a:solidFill>
                  <a:latin typeface="+mj-ea"/>
                  <a:ea typeface="+mj-ea"/>
                </a:rPr>
                <a:t>Templatefile</a:t>
              </a:r>
              <a:endParaRPr lang="ja-JP" altLang="en-US" sz="800" b="1" dirty="0">
                <a:solidFill>
                  <a:srgbClr val="002B62"/>
                </a:solidFill>
                <a:latin typeface="+mj-ea"/>
                <a:ea typeface="+mj-ea"/>
              </a:endParaRPr>
            </a:p>
          </p:txBody>
        </p:sp>
        <p:sp>
          <p:nvSpPr>
            <p:cNvPr id="126" name="フローチャート: 書類 125"/>
            <p:cNvSpPr/>
            <p:nvPr/>
          </p:nvSpPr>
          <p:spPr bwMode="auto">
            <a:xfrm>
              <a:off x="4007768" y="3702015"/>
              <a:ext cx="782399" cy="231041"/>
            </a:xfrm>
            <a:prstGeom prst="flowChartDocument">
              <a:avLst/>
            </a:prstGeom>
            <a:solidFill>
              <a:schemeClr val="bg1"/>
            </a:solidFill>
            <a:ln w="19050">
              <a:solidFill>
                <a:srgbClr val="002B62"/>
              </a:solidFill>
            </a:ln>
            <a:effectLst/>
            <a:extLst/>
          </p:spPr>
          <p:txBody>
            <a:bodyPr rot="0" spcFirstLastPara="0" vertOverflow="overflow" horzOverflow="overflow" vert="horz" wrap="none" lIns="121920" tIns="9600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800" b="1" dirty="0" smtClean="0">
                  <a:solidFill>
                    <a:srgbClr val="002B62"/>
                  </a:solidFill>
                  <a:latin typeface="+mj-ea"/>
                  <a:ea typeface="+mj-ea"/>
                </a:rPr>
                <a:t>パラメータ</a:t>
              </a:r>
              <a:endParaRPr lang="ja-JP" altLang="en-US" sz="800" b="1" dirty="0">
                <a:solidFill>
                  <a:srgbClr val="002B62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29" name="テキスト ボックス 128"/>
          <p:cNvSpPr txBox="1"/>
          <p:nvPr/>
        </p:nvSpPr>
        <p:spPr>
          <a:xfrm>
            <a:off x="2771120" y="3068960"/>
            <a:ext cx="1459350" cy="30777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b="1" dirty="0" smtClean="0">
                <a:solidFill>
                  <a:schemeClr val="bg1">
                    <a:lumMod val="50000"/>
                  </a:schemeClr>
                </a:solidFill>
                <a:effectLst>
                  <a:glow rad="127000">
                    <a:schemeClr val="bg1"/>
                  </a:glow>
                </a:effectLst>
              </a:rPr>
              <a:t>CMDB</a:t>
            </a:r>
            <a:endParaRPr kumimoji="1" lang="ja-JP" altLang="en-US" sz="1400" b="1" dirty="0">
              <a:solidFill>
                <a:schemeClr val="bg1">
                  <a:lumMod val="50000"/>
                </a:schemeClr>
              </a:solidFill>
              <a:effectLst>
                <a:glow rad="127000">
                  <a:schemeClr val="bg1"/>
                </a:glow>
              </a:effectLst>
            </a:endParaRPr>
          </a:p>
        </p:txBody>
      </p:sp>
      <p:sp>
        <p:nvSpPr>
          <p:cNvPr id="74" name="下矢印 73"/>
          <p:cNvSpPr/>
          <p:nvPr/>
        </p:nvSpPr>
        <p:spPr bwMode="auto">
          <a:xfrm rot="16200000" flipH="1">
            <a:off x="10385821" y="2401852"/>
            <a:ext cx="462268" cy="175114"/>
          </a:xfrm>
          <a:prstGeom prst="downArrow">
            <a:avLst/>
          </a:prstGeom>
          <a:solidFill>
            <a:srgbClr val="1E4474"/>
          </a:solidFill>
          <a:ln w="12700">
            <a:noFill/>
          </a:ln>
          <a:effectLst>
            <a:glow rad="63500">
              <a:schemeClr val="bg1"/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75" name="下矢印 74"/>
          <p:cNvSpPr/>
          <p:nvPr/>
        </p:nvSpPr>
        <p:spPr bwMode="auto">
          <a:xfrm rot="16200000" flipH="1">
            <a:off x="10385821" y="3140529"/>
            <a:ext cx="462268" cy="175114"/>
          </a:xfrm>
          <a:prstGeom prst="downArrow">
            <a:avLst/>
          </a:prstGeom>
          <a:solidFill>
            <a:srgbClr val="1E4474"/>
          </a:solidFill>
          <a:ln w="12700">
            <a:noFill/>
          </a:ln>
          <a:effectLst>
            <a:glow rad="63500">
              <a:schemeClr val="bg1"/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89" name="下矢印 88"/>
          <p:cNvSpPr/>
          <p:nvPr/>
        </p:nvSpPr>
        <p:spPr bwMode="auto">
          <a:xfrm rot="16200000" flipH="1">
            <a:off x="10385821" y="3758381"/>
            <a:ext cx="462268" cy="175114"/>
          </a:xfrm>
          <a:prstGeom prst="downArrow">
            <a:avLst/>
          </a:prstGeom>
          <a:solidFill>
            <a:srgbClr val="1E4474"/>
          </a:solidFill>
          <a:ln w="12700">
            <a:noFill/>
          </a:ln>
          <a:effectLst>
            <a:glow rad="63500">
              <a:schemeClr val="bg1"/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89365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4.4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Conductor</a:t>
            </a:r>
            <a:r>
              <a:rPr kumimoji="1" lang="ja-JP" altLang="en-US" dirty="0" smtClean="0"/>
              <a:t>の参照パラメータ</a:t>
            </a:r>
            <a:r>
              <a:rPr lang="en-US" altLang="ja-JP" dirty="0" smtClean="0"/>
              <a:t>(</a:t>
            </a:r>
            <a:r>
              <a:rPr lang="en-US" altLang="ja-JP" dirty="0"/>
              <a:t>7</a:t>
            </a:r>
            <a:r>
              <a:rPr lang="en-US" altLang="ja-JP" dirty="0" smtClean="0"/>
              <a:t>/11)</a:t>
            </a:r>
            <a:endParaRPr kumimoji="1" lang="ja-JP" altLang="en-US" dirty="0"/>
          </a:p>
        </p:txBody>
      </p:sp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2202542"/>
              </p:ext>
            </p:extLst>
          </p:nvPr>
        </p:nvGraphicFramePr>
        <p:xfrm>
          <a:off x="623392" y="1268760"/>
          <a:ext cx="10729192" cy="218775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8841">
                  <a:extLst>
                    <a:ext uri="{9D8B030D-6E8A-4147-A177-3AD203B41FA5}">
                      <a16:colId xmlns:a16="http://schemas.microsoft.com/office/drawing/2014/main" val="970660245"/>
                    </a:ext>
                  </a:extLst>
                </a:gridCol>
                <a:gridCol w="2977487">
                  <a:extLst>
                    <a:ext uri="{9D8B030D-6E8A-4147-A177-3AD203B41FA5}">
                      <a16:colId xmlns:a16="http://schemas.microsoft.com/office/drawing/2014/main" val="3670659318"/>
                    </a:ext>
                  </a:extLst>
                </a:gridCol>
                <a:gridCol w="1930336">
                  <a:extLst>
                    <a:ext uri="{9D8B030D-6E8A-4147-A177-3AD203B41FA5}">
                      <a16:colId xmlns:a16="http://schemas.microsoft.com/office/drawing/2014/main" val="2266323735"/>
                    </a:ext>
                  </a:extLst>
                </a:gridCol>
                <a:gridCol w="2009398">
                  <a:extLst>
                    <a:ext uri="{9D8B030D-6E8A-4147-A177-3AD203B41FA5}">
                      <a16:colId xmlns:a16="http://schemas.microsoft.com/office/drawing/2014/main" val="608997909"/>
                    </a:ext>
                  </a:extLst>
                </a:gridCol>
                <a:gridCol w="2743130">
                  <a:extLst>
                    <a:ext uri="{9D8B030D-6E8A-4147-A177-3AD203B41FA5}">
                      <a16:colId xmlns:a16="http://schemas.microsoft.com/office/drawing/2014/main" val="2465065095"/>
                    </a:ext>
                  </a:extLst>
                </a:gridCol>
              </a:tblGrid>
              <a:tr h="3653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Conductor</a:t>
                      </a:r>
                    </a:p>
                    <a:p>
                      <a:pPr algn="ctr" fontAlgn="ctr"/>
                      <a:r>
                        <a:rPr lang="ja-JP" altLang="en-US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クラス</a:t>
                      </a:r>
                      <a:r>
                        <a:rPr lang="en-US" altLang="ja-JP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ID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Conductor</a:t>
                      </a:r>
                      <a:r>
                        <a:rPr lang="ja-JP" altLang="en-US" sz="12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名称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メニューグループ名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メニュー名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備考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0001673"/>
                  </a:ext>
                </a:extLst>
              </a:tr>
              <a:tr h="292714">
                <a:tc rowSpan="6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6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en-US" altLang="ja-JP" sz="1050" kern="0" smtClean="0">
                          <a:latin typeface="+mn-ea"/>
                        </a:rPr>
                        <a:t>AWS</a:t>
                      </a:r>
                      <a:r>
                        <a:rPr lang="ja-JP" altLang="en-US" sz="1050" kern="0" smtClean="0">
                          <a:latin typeface="+mn-ea"/>
                        </a:rPr>
                        <a:t>管理者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(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構築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/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更新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)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パラメータ管理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共通パラメータ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メニュー内の全ての項目を参照。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759307"/>
                  </a:ext>
                </a:extLst>
              </a:tr>
              <a:tr h="320805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kern="0" smtClean="0">
                          <a:latin typeface="+mn-ea"/>
                        </a:rPr>
                        <a:t>AWS</a:t>
                      </a:r>
                      <a:r>
                        <a:rPr lang="ja-JP" altLang="en-US" sz="1050" kern="0" smtClean="0">
                          <a:latin typeface="+mn-ea"/>
                        </a:rPr>
                        <a:t>管理者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パラメータ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メニュー内の全ての項目を参照。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3258362"/>
                  </a:ext>
                </a:extLst>
              </a:tr>
              <a:tr h="320805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構築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/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更新シナリオ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kern="0" smtClean="0">
                          <a:latin typeface="+mn-ea"/>
                        </a:rPr>
                        <a:t>AWS</a:t>
                      </a:r>
                      <a:r>
                        <a:rPr lang="ja-JP" altLang="en-US" sz="1050" kern="0" smtClean="0">
                          <a:latin typeface="+mn-ea"/>
                        </a:rPr>
                        <a:t>管理者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メニュー内の全ての項目を参照。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6709637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AWS</a:t>
                      </a:r>
                      <a:r>
                        <a:rPr lang="ja-JP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アクセスキー管理</a:t>
                      </a:r>
                      <a:endParaRPr lang="en-US" altLang="ja-JP" sz="1050" b="0" i="0" u="none" strike="noStrike" dirty="0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システム管理者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メニュー内の全ての項目を参照。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6398396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Teams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連携管理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通知設定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メニュー内の全ての項目を参照。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363319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Ansible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共通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グローバル変数管理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以下のグローバル変数名を参照。</a:t>
                      </a:r>
                      <a:endParaRPr lang="en-US" altLang="ja-JP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</a:t>
                      </a:r>
                      <a:r>
                        <a:rPr lang="en-US" altLang="ja-JP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GBL_PROXY</a:t>
                      </a:r>
                      <a:r>
                        <a:rPr lang="ja-JP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」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101087"/>
                  </a:ext>
                </a:extLst>
              </a:tr>
            </a:tbl>
          </a:graphicData>
        </a:graphic>
      </p:graphicFrame>
      <p:sp>
        <p:nvSpPr>
          <p:cNvPr id="11" name="コンテンツ プレースホルダー 2"/>
          <p:cNvSpPr txBox="1">
            <a:spLocks/>
          </p:cNvSpPr>
          <p:nvPr/>
        </p:nvSpPr>
        <p:spPr bwMode="gray">
          <a:xfrm>
            <a:off x="216903" y="854206"/>
            <a:ext cx="7826136" cy="387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lvl="1">
              <a:lnSpc>
                <a:spcPct val="110000"/>
              </a:lnSpc>
              <a:buFont typeface="Wingdings" panose="05000000000000000000" pitchFamily="2" charset="2"/>
              <a:buChar char="n"/>
            </a:pPr>
            <a:r>
              <a:rPr lang="en-US" altLang="ja-JP" sz="1400" kern="0" dirty="0" smtClean="0">
                <a:latin typeface="+mn-ea"/>
              </a:rPr>
              <a:t>Conductor</a:t>
            </a:r>
            <a:r>
              <a:rPr lang="ja-JP" altLang="en-US" sz="1400" kern="0" dirty="0" smtClean="0">
                <a:latin typeface="+mn-ea"/>
              </a:rPr>
              <a:t>「</a:t>
            </a:r>
            <a:r>
              <a:rPr lang="en-US" altLang="ja-JP" sz="1400" kern="0" dirty="0" smtClean="0">
                <a:latin typeface="+mn-ea"/>
              </a:rPr>
              <a:t>AWS</a:t>
            </a:r>
            <a:r>
              <a:rPr lang="ja-JP" altLang="en-US" sz="1400" kern="0" dirty="0" smtClean="0">
                <a:latin typeface="+mn-ea"/>
              </a:rPr>
              <a:t>管理者</a:t>
            </a:r>
            <a:r>
              <a:rPr lang="en-US" altLang="ja-JP" sz="1400" kern="0" dirty="0" smtClean="0">
                <a:latin typeface="+mn-ea"/>
              </a:rPr>
              <a:t>(</a:t>
            </a:r>
            <a:r>
              <a:rPr lang="ja-JP" altLang="en-US" sz="1400" kern="0" dirty="0" smtClean="0">
                <a:latin typeface="+mn-ea"/>
              </a:rPr>
              <a:t>構築</a:t>
            </a:r>
            <a:r>
              <a:rPr lang="en-US" altLang="ja-JP" sz="1400" kern="0" dirty="0" smtClean="0">
                <a:latin typeface="+mn-ea"/>
              </a:rPr>
              <a:t>/</a:t>
            </a:r>
            <a:r>
              <a:rPr lang="ja-JP" altLang="en-US" sz="1400" kern="0" dirty="0" smtClean="0">
                <a:latin typeface="+mn-ea"/>
              </a:rPr>
              <a:t>更新</a:t>
            </a:r>
            <a:r>
              <a:rPr lang="en-US" altLang="ja-JP" sz="1400" kern="0" dirty="0" smtClean="0">
                <a:latin typeface="+mn-ea"/>
              </a:rPr>
              <a:t>)</a:t>
            </a:r>
            <a:r>
              <a:rPr lang="ja-JP" altLang="en-US" sz="1400" kern="0" dirty="0">
                <a:latin typeface="+mn-ea"/>
              </a:rPr>
              <a:t>」で参照するパラメータは以下の通り。</a:t>
            </a:r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5208363"/>
              </p:ext>
            </p:extLst>
          </p:nvPr>
        </p:nvGraphicFramePr>
        <p:xfrm>
          <a:off x="597670" y="4129191"/>
          <a:ext cx="10729192" cy="6679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8841">
                  <a:extLst>
                    <a:ext uri="{9D8B030D-6E8A-4147-A177-3AD203B41FA5}">
                      <a16:colId xmlns:a16="http://schemas.microsoft.com/office/drawing/2014/main" val="970660245"/>
                    </a:ext>
                  </a:extLst>
                </a:gridCol>
                <a:gridCol w="2977487">
                  <a:extLst>
                    <a:ext uri="{9D8B030D-6E8A-4147-A177-3AD203B41FA5}">
                      <a16:colId xmlns:a16="http://schemas.microsoft.com/office/drawing/2014/main" val="3670659318"/>
                    </a:ext>
                  </a:extLst>
                </a:gridCol>
                <a:gridCol w="1930336">
                  <a:extLst>
                    <a:ext uri="{9D8B030D-6E8A-4147-A177-3AD203B41FA5}">
                      <a16:colId xmlns:a16="http://schemas.microsoft.com/office/drawing/2014/main" val="2266323735"/>
                    </a:ext>
                  </a:extLst>
                </a:gridCol>
                <a:gridCol w="2009398">
                  <a:extLst>
                    <a:ext uri="{9D8B030D-6E8A-4147-A177-3AD203B41FA5}">
                      <a16:colId xmlns:a16="http://schemas.microsoft.com/office/drawing/2014/main" val="608997909"/>
                    </a:ext>
                  </a:extLst>
                </a:gridCol>
                <a:gridCol w="2743130">
                  <a:extLst>
                    <a:ext uri="{9D8B030D-6E8A-4147-A177-3AD203B41FA5}">
                      <a16:colId xmlns:a16="http://schemas.microsoft.com/office/drawing/2014/main" val="2465065095"/>
                    </a:ext>
                  </a:extLst>
                </a:gridCol>
              </a:tblGrid>
              <a:tr h="3653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Conductor</a:t>
                      </a:r>
                    </a:p>
                    <a:p>
                      <a:pPr algn="ctr" fontAlgn="ctr"/>
                      <a:r>
                        <a:rPr lang="ja-JP" altLang="en-US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クラス</a:t>
                      </a:r>
                      <a:r>
                        <a:rPr lang="en-US" altLang="ja-JP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ID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Conductor</a:t>
                      </a:r>
                      <a:r>
                        <a:rPr lang="ja-JP" altLang="en-US" sz="12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名称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メニューグループ名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メニュー名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テンプレート埋込変数名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0001673"/>
                  </a:ext>
                </a:extLst>
              </a:tr>
              <a:tr h="292714">
                <a:tc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6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en-US" altLang="ja-JP" sz="1050" kern="0" smtClean="0">
                          <a:latin typeface="+mn-ea"/>
                        </a:rPr>
                        <a:t>AWS</a:t>
                      </a:r>
                      <a:r>
                        <a:rPr lang="ja-JP" altLang="en-US" sz="1050" kern="0" smtClean="0">
                          <a:latin typeface="+mn-ea"/>
                        </a:rPr>
                        <a:t>管理者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(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構築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/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更新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)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Ansible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共通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テンプレート管理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TPF_AWS_AdminUser</a:t>
                      </a:r>
                      <a:endParaRPr lang="ja-JP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759307"/>
                  </a:ext>
                </a:extLst>
              </a:tr>
            </a:tbl>
          </a:graphicData>
        </a:graphic>
      </p:graphicFrame>
      <p:sp>
        <p:nvSpPr>
          <p:cNvPr id="6" name="コンテンツ プレースホルダー 2"/>
          <p:cNvSpPr txBox="1">
            <a:spLocks/>
          </p:cNvSpPr>
          <p:nvPr/>
        </p:nvSpPr>
        <p:spPr bwMode="gray">
          <a:xfrm>
            <a:off x="191180" y="3645030"/>
            <a:ext cx="9119457" cy="387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lvl="1">
              <a:lnSpc>
                <a:spcPct val="110000"/>
              </a:lnSpc>
              <a:buFont typeface="Wingdings" panose="05000000000000000000" pitchFamily="2" charset="2"/>
              <a:buChar char="n"/>
            </a:pPr>
            <a:r>
              <a:rPr lang="en-US" altLang="ja-JP" sz="1400" kern="0" dirty="0" smtClean="0">
                <a:latin typeface="+mn-ea"/>
              </a:rPr>
              <a:t>Conductor</a:t>
            </a:r>
            <a:r>
              <a:rPr lang="ja-JP" altLang="en-US" sz="1400" kern="0" dirty="0" smtClean="0">
                <a:latin typeface="+mn-ea"/>
              </a:rPr>
              <a:t>「</a:t>
            </a:r>
            <a:r>
              <a:rPr lang="en-US" altLang="ja-JP" sz="1400" kern="0" dirty="0" smtClean="0">
                <a:latin typeface="+mn-ea"/>
              </a:rPr>
              <a:t> </a:t>
            </a:r>
            <a:r>
              <a:rPr lang="en-US" altLang="ja-JP" sz="1400" kern="0" dirty="0">
                <a:latin typeface="+mn-ea"/>
              </a:rPr>
              <a:t>AWS</a:t>
            </a:r>
            <a:r>
              <a:rPr lang="ja-JP" altLang="en-US" sz="1400" kern="0" dirty="0">
                <a:latin typeface="+mn-ea"/>
              </a:rPr>
              <a:t>管理者</a:t>
            </a:r>
            <a:r>
              <a:rPr lang="en-US" altLang="ja-JP" sz="1400" kern="0" dirty="0" smtClean="0">
                <a:latin typeface="+mn-ea"/>
              </a:rPr>
              <a:t>(</a:t>
            </a:r>
            <a:r>
              <a:rPr lang="ja-JP" altLang="en-US" sz="1400" kern="0" dirty="0">
                <a:latin typeface="+mn-ea"/>
              </a:rPr>
              <a:t>構築</a:t>
            </a:r>
            <a:r>
              <a:rPr lang="en-US" altLang="ja-JP" sz="1400" kern="0" dirty="0">
                <a:latin typeface="+mn-ea"/>
              </a:rPr>
              <a:t>/</a:t>
            </a:r>
            <a:r>
              <a:rPr lang="ja-JP" altLang="en-US" sz="1400" kern="0" dirty="0">
                <a:latin typeface="+mn-ea"/>
              </a:rPr>
              <a:t>更新</a:t>
            </a:r>
            <a:r>
              <a:rPr lang="en-US" altLang="ja-JP" sz="1400" kern="0" dirty="0">
                <a:latin typeface="+mn-ea"/>
              </a:rPr>
              <a:t>)</a:t>
            </a:r>
            <a:r>
              <a:rPr lang="ja-JP" altLang="en-US" sz="1400" kern="0" dirty="0" smtClean="0">
                <a:latin typeface="+mn-ea"/>
              </a:rPr>
              <a:t>」で参照するテンプレートファイルは</a:t>
            </a:r>
            <a:r>
              <a:rPr lang="ja-JP" altLang="en-US" sz="1400" kern="0" dirty="0">
                <a:latin typeface="+mn-ea"/>
              </a:rPr>
              <a:t>以下の通り。</a:t>
            </a:r>
          </a:p>
        </p:txBody>
      </p:sp>
    </p:spTree>
    <p:extLst>
      <p:ext uri="{BB962C8B-B14F-4D97-AF65-F5344CB8AC3E}">
        <p14:creationId xmlns:p14="http://schemas.microsoft.com/office/powerpoint/2010/main" val="227053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4.4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Conductor</a:t>
            </a:r>
            <a:r>
              <a:rPr kumimoji="1" lang="ja-JP" altLang="en-US" dirty="0" smtClean="0"/>
              <a:t>の参照パラメータ</a:t>
            </a:r>
            <a:r>
              <a:rPr lang="en-US" altLang="ja-JP" dirty="0" smtClean="0"/>
              <a:t>(</a:t>
            </a:r>
            <a:r>
              <a:rPr lang="en-US" altLang="ja-JP" dirty="0"/>
              <a:t>8</a:t>
            </a:r>
            <a:r>
              <a:rPr lang="en-US" altLang="ja-JP" dirty="0" smtClean="0"/>
              <a:t>/11)</a:t>
            </a:r>
            <a:endParaRPr kumimoji="1" lang="ja-JP" altLang="en-US" dirty="0"/>
          </a:p>
        </p:txBody>
      </p:sp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482066"/>
              </p:ext>
            </p:extLst>
          </p:nvPr>
        </p:nvGraphicFramePr>
        <p:xfrm>
          <a:off x="623392" y="1268760"/>
          <a:ext cx="10729192" cy="189503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8841">
                  <a:extLst>
                    <a:ext uri="{9D8B030D-6E8A-4147-A177-3AD203B41FA5}">
                      <a16:colId xmlns:a16="http://schemas.microsoft.com/office/drawing/2014/main" val="970660245"/>
                    </a:ext>
                  </a:extLst>
                </a:gridCol>
                <a:gridCol w="2977487">
                  <a:extLst>
                    <a:ext uri="{9D8B030D-6E8A-4147-A177-3AD203B41FA5}">
                      <a16:colId xmlns:a16="http://schemas.microsoft.com/office/drawing/2014/main" val="3670659318"/>
                    </a:ext>
                  </a:extLst>
                </a:gridCol>
                <a:gridCol w="1930336">
                  <a:extLst>
                    <a:ext uri="{9D8B030D-6E8A-4147-A177-3AD203B41FA5}">
                      <a16:colId xmlns:a16="http://schemas.microsoft.com/office/drawing/2014/main" val="2266323735"/>
                    </a:ext>
                  </a:extLst>
                </a:gridCol>
                <a:gridCol w="2009398">
                  <a:extLst>
                    <a:ext uri="{9D8B030D-6E8A-4147-A177-3AD203B41FA5}">
                      <a16:colId xmlns:a16="http://schemas.microsoft.com/office/drawing/2014/main" val="608997909"/>
                    </a:ext>
                  </a:extLst>
                </a:gridCol>
                <a:gridCol w="2743130">
                  <a:extLst>
                    <a:ext uri="{9D8B030D-6E8A-4147-A177-3AD203B41FA5}">
                      <a16:colId xmlns:a16="http://schemas.microsoft.com/office/drawing/2014/main" val="2465065095"/>
                    </a:ext>
                  </a:extLst>
                </a:gridCol>
              </a:tblGrid>
              <a:tr h="3653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Conductor</a:t>
                      </a:r>
                    </a:p>
                    <a:p>
                      <a:pPr algn="ctr" fontAlgn="ctr"/>
                      <a:r>
                        <a:rPr lang="ja-JP" altLang="en-US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クラス</a:t>
                      </a:r>
                      <a:r>
                        <a:rPr lang="en-US" altLang="ja-JP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ID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Conductor</a:t>
                      </a:r>
                      <a:r>
                        <a:rPr lang="ja-JP" altLang="en-US" sz="12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名称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メニューグループ名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メニュー名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備考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0001673"/>
                  </a:ext>
                </a:extLst>
              </a:tr>
              <a:tr h="320805">
                <a:tc rowSpan="5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7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en-US" altLang="ja-JP" sz="1050" kern="0" smtClean="0">
                          <a:latin typeface="+mn-ea"/>
                        </a:rPr>
                        <a:t>AWS</a:t>
                      </a:r>
                      <a:r>
                        <a:rPr lang="ja-JP" altLang="en-US" sz="1050" kern="0" smtClean="0">
                          <a:latin typeface="+mn-ea"/>
                        </a:rPr>
                        <a:t>管理者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(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削除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)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パラメータ管理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共通パラメータ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「システム名」</a:t>
                      </a:r>
                      <a:endParaRPr lang="en-US" altLang="ja-JP" sz="90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</a:t>
                      </a: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AWS</a:t>
                      </a: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リージョン」</a:t>
                      </a:r>
                      <a:endParaRPr lang="en-US" altLang="ja-JP" sz="90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098878"/>
                  </a:ext>
                </a:extLst>
              </a:tr>
              <a:tr h="320805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削除シナリオ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kern="0" smtClean="0">
                          <a:latin typeface="+mn-ea"/>
                        </a:rPr>
                        <a:t>AWS</a:t>
                      </a:r>
                      <a:r>
                        <a:rPr lang="ja-JP" altLang="en-US" sz="1050" kern="0" smtClean="0">
                          <a:latin typeface="+mn-ea"/>
                        </a:rPr>
                        <a:t>管理者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メニュー内の全ての項目を参照。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6709637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AWS</a:t>
                      </a:r>
                      <a:r>
                        <a:rPr lang="ja-JP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アクセスキー管理</a:t>
                      </a:r>
                      <a:endParaRPr lang="en-US" altLang="ja-JP" sz="1050" b="0" i="0" u="none" strike="noStrike" dirty="0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システム管理者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「アクセスキー」</a:t>
                      </a:r>
                      <a:endParaRPr lang="en-US" altLang="ja-JP" sz="90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「シークレットキー」</a:t>
                      </a:r>
                      <a:endParaRPr lang="ja-JP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6398396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Teams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連携管理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通知設定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メニュー内の全ての項目を参照。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363319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Ansible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共通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グローバル変数管理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以下のグローバル変数名を参照。</a:t>
                      </a:r>
                      <a:endParaRPr lang="en-US" altLang="ja-JP" sz="90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</a:t>
                      </a: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GBL_PROXY</a:t>
                      </a: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」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572350"/>
                  </a:ext>
                </a:extLst>
              </a:tr>
            </a:tbl>
          </a:graphicData>
        </a:graphic>
      </p:graphicFrame>
      <p:sp>
        <p:nvSpPr>
          <p:cNvPr id="11" name="コンテンツ プレースホルダー 2"/>
          <p:cNvSpPr txBox="1">
            <a:spLocks/>
          </p:cNvSpPr>
          <p:nvPr/>
        </p:nvSpPr>
        <p:spPr bwMode="gray">
          <a:xfrm>
            <a:off x="216903" y="854206"/>
            <a:ext cx="7826136" cy="387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lvl="1">
              <a:lnSpc>
                <a:spcPct val="110000"/>
              </a:lnSpc>
              <a:buFont typeface="Wingdings" panose="05000000000000000000" pitchFamily="2" charset="2"/>
              <a:buChar char="n"/>
            </a:pPr>
            <a:r>
              <a:rPr lang="en-US" altLang="ja-JP" sz="1400" kern="0" dirty="0" smtClean="0">
                <a:latin typeface="+mn-ea"/>
              </a:rPr>
              <a:t>Conductor</a:t>
            </a:r>
            <a:r>
              <a:rPr lang="ja-JP" altLang="en-US" sz="1400" kern="0" dirty="0" smtClean="0">
                <a:latin typeface="+mn-ea"/>
              </a:rPr>
              <a:t>「</a:t>
            </a:r>
            <a:r>
              <a:rPr lang="en-US" altLang="ja-JP" sz="1400" kern="0" dirty="0" smtClean="0">
                <a:latin typeface="+mn-ea"/>
              </a:rPr>
              <a:t>AWS</a:t>
            </a:r>
            <a:r>
              <a:rPr lang="ja-JP" altLang="en-US" sz="1400" kern="0" dirty="0" smtClean="0">
                <a:latin typeface="+mn-ea"/>
              </a:rPr>
              <a:t>管理者</a:t>
            </a:r>
            <a:r>
              <a:rPr lang="en-US" altLang="ja-JP" sz="1400" kern="0" dirty="0" smtClean="0">
                <a:latin typeface="+mn-ea"/>
              </a:rPr>
              <a:t>(</a:t>
            </a:r>
            <a:r>
              <a:rPr lang="ja-JP" altLang="en-US" sz="1400" kern="0" dirty="0" smtClean="0">
                <a:latin typeface="+mn-ea"/>
              </a:rPr>
              <a:t>削除</a:t>
            </a:r>
            <a:r>
              <a:rPr lang="en-US" altLang="ja-JP" sz="1400" kern="0" dirty="0" smtClean="0">
                <a:latin typeface="+mn-ea"/>
              </a:rPr>
              <a:t>)</a:t>
            </a:r>
            <a:r>
              <a:rPr lang="ja-JP" altLang="en-US" sz="1400" kern="0" dirty="0">
                <a:latin typeface="+mn-ea"/>
              </a:rPr>
              <a:t>」で参照するパラメータは以下の通り。</a:t>
            </a:r>
          </a:p>
        </p:txBody>
      </p:sp>
    </p:spTree>
    <p:extLst>
      <p:ext uri="{BB962C8B-B14F-4D97-AF65-F5344CB8AC3E}">
        <p14:creationId xmlns:p14="http://schemas.microsoft.com/office/powerpoint/2010/main" val="175306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4.4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Conductor</a:t>
            </a:r>
            <a:r>
              <a:rPr kumimoji="1" lang="ja-JP" altLang="en-US" dirty="0" smtClean="0"/>
              <a:t>の参照パラメータ</a:t>
            </a:r>
            <a:r>
              <a:rPr lang="en-US" altLang="ja-JP" dirty="0" smtClean="0"/>
              <a:t>(</a:t>
            </a:r>
            <a:r>
              <a:rPr lang="en-US" altLang="ja-JP" dirty="0"/>
              <a:t>9</a:t>
            </a:r>
            <a:r>
              <a:rPr lang="en-US" altLang="ja-JP" dirty="0" smtClean="0"/>
              <a:t>/11)</a:t>
            </a:r>
            <a:endParaRPr kumimoji="1" lang="ja-JP" altLang="en-US" dirty="0"/>
          </a:p>
        </p:txBody>
      </p:sp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2669473"/>
              </p:ext>
            </p:extLst>
          </p:nvPr>
        </p:nvGraphicFramePr>
        <p:xfrm>
          <a:off x="623392" y="1268760"/>
          <a:ext cx="10729192" cy="220527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8841">
                  <a:extLst>
                    <a:ext uri="{9D8B030D-6E8A-4147-A177-3AD203B41FA5}">
                      <a16:colId xmlns:a16="http://schemas.microsoft.com/office/drawing/2014/main" val="970660245"/>
                    </a:ext>
                  </a:extLst>
                </a:gridCol>
                <a:gridCol w="2977487">
                  <a:extLst>
                    <a:ext uri="{9D8B030D-6E8A-4147-A177-3AD203B41FA5}">
                      <a16:colId xmlns:a16="http://schemas.microsoft.com/office/drawing/2014/main" val="3670659318"/>
                    </a:ext>
                  </a:extLst>
                </a:gridCol>
                <a:gridCol w="1930336">
                  <a:extLst>
                    <a:ext uri="{9D8B030D-6E8A-4147-A177-3AD203B41FA5}">
                      <a16:colId xmlns:a16="http://schemas.microsoft.com/office/drawing/2014/main" val="2266323735"/>
                    </a:ext>
                  </a:extLst>
                </a:gridCol>
                <a:gridCol w="2009398">
                  <a:extLst>
                    <a:ext uri="{9D8B030D-6E8A-4147-A177-3AD203B41FA5}">
                      <a16:colId xmlns:a16="http://schemas.microsoft.com/office/drawing/2014/main" val="608997909"/>
                    </a:ext>
                  </a:extLst>
                </a:gridCol>
                <a:gridCol w="2743130">
                  <a:extLst>
                    <a:ext uri="{9D8B030D-6E8A-4147-A177-3AD203B41FA5}">
                      <a16:colId xmlns:a16="http://schemas.microsoft.com/office/drawing/2014/main" val="2465065095"/>
                    </a:ext>
                  </a:extLst>
                </a:gridCol>
              </a:tblGrid>
              <a:tr h="3653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Conductor</a:t>
                      </a:r>
                    </a:p>
                    <a:p>
                      <a:pPr algn="ctr" fontAlgn="ctr"/>
                      <a:r>
                        <a:rPr lang="ja-JP" altLang="en-US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クラス</a:t>
                      </a:r>
                      <a:r>
                        <a:rPr lang="en-US" altLang="ja-JP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ID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Conductor</a:t>
                      </a:r>
                      <a:r>
                        <a:rPr lang="ja-JP" altLang="en-US" sz="12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名称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メニューグループ名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メニュー名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備考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0001673"/>
                  </a:ext>
                </a:extLst>
              </a:tr>
              <a:tr h="292714">
                <a:tc rowSpan="6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8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ja-JP" altLang="en-US" sz="1050" kern="0" smtClean="0">
                          <a:latin typeface="+mn-ea"/>
                        </a:rPr>
                        <a:t>インフラ管理者</a:t>
                      </a:r>
                      <a:r>
                        <a:rPr lang="en-US" altLang="ja-JP" sz="1050" kern="0" smtClean="0">
                          <a:latin typeface="+mn-ea"/>
                        </a:rPr>
                        <a:t>&amp;</a:t>
                      </a:r>
                      <a:r>
                        <a:rPr lang="ja-JP" altLang="en-US" sz="1050" kern="0" smtClean="0">
                          <a:latin typeface="+mn-ea"/>
                        </a:rPr>
                        <a:t>インフラユーザー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(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構築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/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更新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)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パラメータ管理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共通パラメータ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メニュー内の全ての項目を参照。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759307"/>
                  </a:ext>
                </a:extLst>
              </a:tr>
              <a:tr h="320805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kern="0" smtClean="0">
                          <a:latin typeface="+mn-ea"/>
                        </a:rPr>
                        <a:t>インフラ管理者</a:t>
                      </a:r>
                      <a:r>
                        <a:rPr lang="en-US" altLang="ja-JP" sz="1050" kern="0" smtClean="0">
                          <a:latin typeface="+mn-ea"/>
                        </a:rPr>
                        <a:t>&amp;</a:t>
                      </a:r>
                      <a:r>
                        <a:rPr lang="ja-JP" altLang="en-US" sz="1050" kern="0" smtClean="0">
                          <a:latin typeface="+mn-ea"/>
                        </a:rPr>
                        <a:t>インフラユーザー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パラメータ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メニュー内の全ての項目を参照。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3258362"/>
                  </a:ext>
                </a:extLst>
              </a:tr>
              <a:tr h="320805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構築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/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更新シナリオ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kern="0" smtClean="0">
                          <a:latin typeface="+mn-ea"/>
                        </a:rPr>
                        <a:t>インフラ管理者</a:t>
                      </a:r>
                      <a:r>
                        <a:rPr lang="en-US" altLang="ja-JP" sz="1050" kern="0" smtClean="0">
                          <a:latin typeface="+mn-ea"/>
                        </a:rPr>
                        <a:t>&amp;</a:t>
                      </a:r>
                      <a:r>
                        <a:rPr lang="ja-JP" altLang="en-US" sz="1050" kern="0" smtClean="0">
                          <a:latin typeface="+mn-ea"/>
                        </a:rPr>
                        <a:t>インフラユーザー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メニュー内の全ての項目を参照。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6709637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AWS</a:t>
                      </a:r>
                      <a:r>
                        <a:rPr lang="ja-JP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アクセスキー管理</a:t>
                      </a:r>
                      <a:endParaRPr lang="en-US" altLang="ja-JP" sz="1050" b="0" i="0" u="none" strike="noStrike" dirty="0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AWS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管理者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メニュー内の全ての項目を参照。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6398396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Teams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連携管理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通知設定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メニュー内の全ての項目を参照。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363319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Ansible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共通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グローバル変数管理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以下のグローバル変数名を参照。</a:t>
                      </a:r>
                      <a:endParaRPr lang="en-US" altLang="ja-JP" sz="90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</a:t>
                      </a: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GBL_PROXY</a:t>
                      </a: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」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5675343"/>
                  </a:ext>
                </a:extLst>
              </a:tr>
            </a:tbl>
          </a:graphicData>
        </a:graphic>
      </p:graphicFrame>
      <p:sp>
        <p:nvSpPr>
          <p:cNvPr id="11" name="コンテンツ プレースホルダー 2"/>
          <p:cNvSpPr txBox="1">
            <a:spLocks/>
          </p:cNvSpPr>
          <p:nvPr/>
        </p:nvSpPr>
        <p:spPr bwMode="gray">
          <a:xfrm>
            <a:off x="216902" y="854206"/>
            <a:ext cx="8255361" cy="3873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lvl="1">
              <a:lnSpc>
                <a:spcPct val="110000"/>
              </a:lnSpc>
              <a:buFont typeface="Wingdings" panose="05000000000000000000" pitchFamily="2" charset="2"/>
              <a:buChar char="n"/>
            </a:pPr>
            <a:r>
              <a:rPr lang="en-US" altLang="ja-JP" sz="1400" kern="0" dirty="0" smtClean="0">
                <a:latin typeface="+mn-ea"/>
              </a:rPr>
              <a:t>Conductor</a:t>
            </a:r>
            <a:r>
              <a:rPr lang="ja-JP" altLang="en-US" sz="1400" kern="0" dirty="0" smtClean="0">
                <a:latin typeface="+mn-ea"/>
              </a:rPr>
              <a:t>「</a:t>
            </a:r>
            <a:r>
              <a:rPr lang="ja-JP" altLang="en-US" sz="1400" kern="0" dirty="0">
                <a:latin typeface="+mn-ea"/>
              </a:rPr>
              <a:t>インフラ管理者</a:t>
            </a:r>
            <a:r>
              <a:rPr lang="en-US" altLang="ja-JP" sz="1400" kern="0" dirty="0">
                <a:latin typeface="+mn-ea"/>
              </a:rPr>
              <a:t>&amp;</a:t>
            </a:r>
            <a:r>
              <a:rPr lang="ja-JP" altLang="en-US" sz="1400" kern="0" dirty="0">
                <a:latin typeface="+mn-ea"/>
              </a:rPr>
              <a:t>インフラユーザー</a:t>
            </a:r>
            <a:r>
              <a:rPr lang="en-US" altLang="ja-JP" sz="1400" kern="0" dirty="0" smtClean="0">
                <a:latin typeface="+mn-ea"/>
              </a:rPr>
              <a:t>(</a:t>
            </a:r>
            <a:r>
              <a:rPr lang="ja-JP" altLang="en-US" sz="1400" kern="0" dirty="0" smtClean="0">
                <a:latin typeface="+mn-ea"/>
              </a:rPr>
              <a:t>構築</a:t>
            </a:r>
            <a:r>
              <a:rPr lang="en-US" altLang="ja-JP" sz="1400" kern="0" dirty="0" smtClean="0">
                <a:latin typeface="+mn-ea"/>
              </a:rPr>
              <a:t>/</a:t>
            </a:r>
            <a:r>
              <a:rPr lang="ja-JP" altLang="en-US" sz="1400" kern="0" dirty="0" smtClean="0">
                <a:latin typeface="+mn-ea"/>
              </a:rPr>
              <a:t>更新</a:t>
            </a:r>
            <a:r>
              <a:rPr lang="en-US" altLang="ja-JP" sz="1400" kern="0" dirty="0" smtClean="0">
                <a:latin typeface="+mn-ea"/>
              </a:rPr>
              <a:t>)</a:t>
            </a:r>
            <a:r>
              <a:rPr lang="ja-JP" altLang="en-US" sz="1400" kern="0" dirty="0">
                <a:latin typeface="+mn-ea"/>
              </a:rPr>
              <a:t>」で参照するパラメータは以下の通り。</a:t>
            </a:r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126842"/>
              </p:ext>
            </p:extLst>
          </p:nvPr>
        </p:nvGraphicFramePr>
        <p:xfrm>
          <a:off x="623392" y="4203604"/>
          <a:ext cx="10729192" cy="6679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8841">
                  <a:extLst>
                    <a:ext uri="{9D8B030D-6E8A-4147-A177-3AD203B41FA5}">
                      <a16:colId xmlns:a16="http://schemas.microsoft.com/office/drawing/2014/main" val="970660245"/>
                    </a:ext>
                  </a:extLst>
                </a:gridCol>
                <a:gridCol w="2977487">
                  <a:extLst>
                    <a:ext uri="{9D8B030D-6E8A-4147-A177-3AD203B41FA5}">
                      <a16:colId xmlns:a16="http://schemas.microsoft.com/office/drawing/2014/main" val="3670659318"/>
                    </a:ext>
                  </a:extLst>
                </a:gridCol>
                <a:gridCol w="1930336">
                  <a:extLst>
                    <a:ext uri="{9D8B030D-6E8A-4147-A177-3AD203B41FA5}">
                      <a16:colId xmlns:a16="http://schemas.microsoft.com/office/drawing/2014/main" val="2266323735"/>
                    </a:ext>
                  </a:extLst>
                </a:gridCol>
                <a:gridCol w="2009398">
                  <a:extLst>
                    <a:ext uri="{9D8B030D-6E8A-4147-A177-3AD203B41FA5}">
                      <a16:colId xmlns:a16="http://schemas.microsoft.com/office/drawing/2014/main" val="608997909"/>
                    </a:ext>
                  </a:extLst>
                </a:gridCol>
                <a:gridCol w="2743130">
                  <a:extLst>
                    <a:ext uri="{9D8B030D-6E8A-4147-A177-3AD203B41FA5}">
                      <a16:colId xmlns:a16="http://schemas.microsoft.com/office/drawing/2014/main" val="2465065095"/>
                    </a:ext>
                  </a:extLst>
                </a:gridCol>
              </a:tblGrid>
              <a:tr h="3653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Conductor</a:t>
                      </a:r>
                    </a:p>
                    <a:p>
                      <a:pPr algn="ctr" fontAlgn="ctr"/>
                      <a:r>
                        <a:rPr lang="ja-JP" altLang="en-US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クラス</a:t>
                      </a:r>
                      <a:r>
                        <a:rPr lang="en-US" altLang="ja-JP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ID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Conductor</a:t>
                      </a:r>
                      <a:r>
                        <a:rPr lang="ja-JP" altLang="en-US" sz="12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名称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メニューグループ名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メニュー名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テンプレート埋込変数名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0001673"/>
                  </a:ext>
                </a:extLst>
              </a:tr>
              <a:tr h="292714">
                <a:tc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8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ja-JP" altLang="en-US" sz="1050" kern="0" smtClean="0">
                          <a:latin typeface="+mn-ea"/>
                        </a:rPr>
                        <a:t>インフラ管理者</a:t>
                      </a:r>
                      <a:r>
                        <a:rPr lang="en-US" altLang="ja-JP" sz="1050" kern="0" smtClean="0">
                          <a:latin typeface="+mn-ea"/>
                        </a:rPr>
                        <a:t>&amp;</a:t>
                      </a:r>
                      <a:r>
                        <a:rPr lang="ja-JP" altLang="en-US" sz="1050" kern="0" smtClean="0">
                          <a:latin typeface="+mn-ea"/>
                        </a:rPr>
                        <a:t>インフラユーザー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(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構築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/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更新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)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Ansible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共通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テンプレート管理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TPF_AWS_InfraUser</a:t>
                      </a:r>
                      <a:endParaRPr lang="ja-JP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759307"/>
                  </a:ext>
                </a:extLst>
              </a:tr>
            </a:tbl>
          </a:graphicData>
        </a:graphic>
      </p:graphicFrame>
      <p:sp>
        <p:nvSpPr>
          <p:cNvPr id="6" name="コンテンツ プレースホルダー 2"/>
          <p:cNvSpPr txBox="1">
            <a:spLocks/>
          </p:cNvSpPr>
          <p:nvPr/>
        </p:nvSpPr>
        <p:spPr bwMode="gray">
          <a:xfrm>
            <a:off x="216902" y="3789050"/>
            <a:ext cx="9119457" cy="3873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lvl="1">
              <a:lnSpc>
                <a:spcPct val="110000"/>
              </a:lnSpc>
              <a:buFont typeface="Wingdings" panose="05000000000000000000" pitchFamily="2" charset="2"/>
              <a:buChar char="n"/>
            </a:pPr>
            <a:r>
              <a:rPr lang="en-US" altLang="ja-JP" sz="1400" kern="0" dirty="0" smtClean="0">
                <a:latin typeface="+mn-ea"/>
              </a:rPr>
              <a:t>Conductor</a:t>
            </a:r>
            <a:r>
              <a:rPr lang="ja-JP" altLang="en-US" sz="1400" kern="0" dirty="0" smtClean="0">
                <a:latin typeface="+mn-ea"/>
              </a:rPr>
              <a:t>「</a:t>
            </a:r>
            <a:r>
              <a:rPr lang="ja-JP" altLang="en-US" sz="1400" kern="0" dirty="0">
                <a:latin typeface="+mn-ea"/>
              </a:rPr>
              <a:t>インフラ管理者</a:t>
            </a:r>
            <a:r>
              <a:rPr lang="en-US" altLang="ja-JP" sz="1400" kern="0" dirty="0">
                <a:latin typeface="+mn-ea"/>
              </a:rPr>
              <a:t>&amp;</a:t>
            </a:r>
            <a:r>
              <a:rPr lang="ja-JP" altLang="en-US" sz="1400" kern="0" dirty="0">
                <a:latin typeface="+mn-ea"/>
              </a:rPr>
              <a:t>インフラユーザー</a:t>
            </a:r>
            <a:r>
              <a:rPr lang="en-US" altLang="ja-JP" sz="1400" kern="0" dirty="0" smtClean="0">
                <a:latin typeface="+mn-ea"/>
              </a:rPr>
              <a:t>(</a:t>
            </a:r>
            <a:r>
              <a:rPr lang="ja-JP" altLang="en-US" sz="1400" kern="0" dirty="0">
                <a:latin typeface="+mn-ea"/>
              </a:rPr>
              <a:t>構築</a:t>
            </a:r>
            <a:r>
              <a:rPr lang="en-US" altLang="ja-JP" sz="1400" kern="0" dirty="0">
                <a:latin typeface="+mn-ea"/>
              </a:rPr>
              <a:t>/</a:t>
            </a:r>
            <a:r>
              <a:rPr lang="ja-JP" altLang="en-US" sz="1400" kern="0" dirty="0">
                <a:latin typeface="+mn-ea"/>
              </a:rPr>
              <a:t>更新</a:t>
            </a:r>
            <a:r>
              <a:rPr lang="en-US" altLang="ja-JP" sz="1400" kern="0" dirty="0">
                <a:latin typeface="+mn-ea"/>
              </a:rPr>
              <a:t>)</a:t>
            </a:r>
            <a:r>
              <a:rPr lang="ja-JP" altLang="en-US" sz="1400" kern="0" dirty="0" smtClean="0">
                <a:latin typeface="+mn-ea"/>
              </a:rPr>
              <a:t>」で参照するテンプレートファイルは</a:t>
            </a:r>
            <a:r>
              <a:rPr lang="ja-JP" altLang="en-US" sz="1400" kern="0" dirty="0">
                <a:latin typeface="+mn-ea"/>
              </a:rPr>
              <a:t>以下の通り。</a:t>
            </a:r>
          </a:p>
        </p:txBody>
      </p:sp>
    </p:spTree>
    <p:extLst>
      <p:ext uri="{BB962C8B-B14F-4D97-AF65-F5344CB8AC3E}">
        <p14:creationId xmlns:p14="http://schemas.microsoft.com/office/powerpoint/2010/main" val="393226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4.4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Conductor</a:t>
            </a:r>
            <a:r>
              <a:rPr kumimoji="1" lang="ja-JP" altLang="en-US" dirty="0" smtClean="0"/>
              <a:t>の参照パラメータ</a:t>
            </a:r>
            <a:r>
              <a:rPr lang="en-US" altLang="ja-JP" dirty="0" smtClean="0"/>
              <a:t>(10/11)</a:t>
            </a:r>
            <a:endParaRPr kumimoji="1" lang="ja-JP" altLang="en-US" dirty="0"/>
          </a:p>
        </p:txBody>
      </p:sp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634078"/>
              </p:ext>
            </p:extLst>
          </p:nvPr>
        </p:nvGraphicFramePr>
        <p:xfrm>
          <a:off x="623392" y="1268760"/>
          <a:ext cx="10729192" cy="190379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8841">
                  <a:extLst>
                    <a:ext uri="{9D8B030D-6E8A-4147-A177-3AD203B41FA5}">
                      <a16:colId xmlns:a16="http://schemas.microsoft.com/office/drawing/2014/main" val="970660245"/>
                    </a:ext>
                  </a:extLst>
                </a:gridCol>
                <a:gridCol w="2977487">
                  <a:extLst>
                    <a:ext uri="{9D8B030D-6E8A-4147-A177-3AD203B41FA5}">
                      <a16:colId xmlns:a16="http://schemas.microsoft.com/office/drawing/2014/main" val="3670659318"/>
                    </a:ext>
                  </a:extLst>
                </a:gridCol>
                <a:gridCol w="1930336">
                  <a:extLst>
                    <a:ext uri="{9D8B030D-6E8A-4147-A177-3AD203B41FA5}">
                      <a16:colId xmlns:a16="http://schemas.microsoft.com/office/drawing/2014/main" val="2266323735"/>
                    </a:ext>
                  </a:extLst>
                </a:gridCol>
                <a:gridCol w="2009398">
                  <a:extLst>
                    <a:ext uri="{9D8B030D-6E8A-4147-A177-3AD203B41FA5}">
                      <a16:colId xmlns:a16="http://schemas.microsoft.com/office/drawing/2014/main" val="608997909"/>
                    </a:ext>
                  </a:extLst>
                </a:gridCol>
                <a:gridCol w="2743130">
                  <a:extLst>
                    <a:ext uri="{9D8B030D-6E8A-4147-A177-3AD203B41FA5}">
                      <a16:colId xmlns:a16="http://schemas.microsoft.com/office/drawing/2014/main" val="2465065095"/>
                    </a:ext>
                  </a:extLst>
                </a:gridCol>
              </a:tblGrid>
              <a:tr h="3653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Conductor</a:t>
                      </a:r>
                    </a:p>
                    <a:p>
                      <a:pPr algn="ctr" fontAlgn="ctr"/>
                      <a:r>
                        <a:rPr lang="ja-JP" altLang="en-US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クラス</a:t>
                      </a:r>
                      <a:r>
                        <a:rPr lang="en-US" altLang="ja-JP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ID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Conductor</a:t>
                      </a:r>
                      <a:r>
                        <a:rPr lang="ja-JP" altLang="en-US" sz="12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名称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メニューグループ名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メニュー名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備考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0001673"/>
                  </a:ext>
                </a:extLst>
              </a:tr>
              <a:tr h="320805">
                <a:tc rowSpan="5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9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ja-JP" altLang="en-US" sz="1050" kern="0" smtClean="0">
                          <a:latin typeface="+mn-ea"/>
                        </a:rPr>
                        <a:t>インフラ管理者</a:t>
                      </a:r>
                      <a:r>
                        <a:rPr lang="en-US" altLang="ja-JP" sz="1050" kern="0" smtClean="0">
                          <a:latin typeface="+mn-ea"/>
                        </a:rPr>
                        <a:t>&amp;</a:t>
                      </a:r>
                      <a:r>
                        <a:rPr lang="ja-JP" altLang="en-US" sz="1050" kern="0" smtClean="0">
                          <a:latin typeface="+mn-ea"/>
                        </a:rPr>
                        <a:t>インフラユーザー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(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削除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)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パラメータ管理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共通パラメータ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「システム名」</a:t>
                      </a:r>
                      <a:endParaRPr lang="en-US" altLang="ja-JP" sz="90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</a:t>
                      </a: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AWS</a:t>
                      </a: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リージョン」</a:t>
                      </a:r>
                      <a:endParaRPr lang="en-US" altLang="ja-JP" sz="90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098878"/>
                  </a:ext>
                </a:extLst>
              </a:tr>
              <a:tr h="320805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削除シナリオ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kern="0" smtClean="0">
                          <a:latin typeface="+mn-ea"/>
                        </a:rPr>
                        <a:t>インフラ管理者</a:t>
                      </a:r>
                      <a:r>
                        <a:rPr lang="en-US" altLang="ja-JP" sz="1050" kern="0" smtClean="0">
                          <a:latin typeface="+mn-ea"/>
                        </a:rPr>
                        <a:t>&amp;</a:t>
                      </a:r>
                      <a:r>
                        <a:rPr lang="ja-JP" altLang="en-US" sz="1050" kern="0" smtClean="0">
                          <a:latin typeface="+mn-ea"/>
                        </a:rPr>
                        <a:t>インフラユーザー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メニュー内の全ての項目を参照。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6709637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AWS</a:t>
                      </a:r>
                      <a:r>
                        <a:rPr lang="ja-JP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アクセスキー管理</a:t>
                      </a:r>
                      <a:endParaRPr lang="en-US" altLang="ja-JP" sz="1050" b="0" i="0" u="none" strike="noStrike" dirty="0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AWS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管理者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「アクセスキー」</a:t>
                      </a:r>
                      <a:endParaRPr lang="en-US" altLang="ja-JP" sz="90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「シークレットキー」</a:t>
                      </a:r>
                      <a:endParaRPr lang="ja-JP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6398396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Teams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連携管理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通知設定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メニュー内の全ての項目を参照。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363319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Ansible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共通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グローバル変数管理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以下のグローバル変数名を参照。</a:t>
                      </a:r>
                      <a:endParaRPr lang="en-US" altLang="ja-JP" sz="90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</a:t>
                      </a: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GBL_PROXY</a:t>
                      </a: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」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143578"/>
                  </a:ext>
                </a:extLst>
              </a:tr>
            </a:tbl>
          </a:graphicData>
        </a:graphic>
      </p:graphicFrame>
      <p:sp>
        <p:nvSpPr>
          <p:cNvPr id="11" name="コンテンツ プレースホルダー 2"/>
          <p:cNvSpPr txBox="1">
            <a:spLocks/>
          </p:cNvSpPr>
          <p:nvPr/>
        </p:nvSpPr>
        <p:spPr bwMode="gray">
          <a:xfrm>
            <a:off x="216902" y="854206"/>
            <a:ext cx="8543393" cy="387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lvl="1">
              <a:lnSpc>
                <a:spcPct val="110000"/>
              </a:lnSpc>
              <a:buFont typeface="Wingdings" panose="05000000000000000000" pitchFamily="2" charset="2"/>
              <a:buChar char="n"/>
            </a:pPr>
            <a:r>
              <a:rPr lang="en-US" altLang="ja-JP" sz="1400" kern="0" dirty="0" smtClean="0">
                <a:latin typeface="+mn-ea"/>
              </a:rPr>
              <a:t>Conductor</a:t>
            </a:r>
            <a:r>
              <a:rPr lang="ja-JP" altLang="en-US" sz="1400" kern="0" dirty="0" smtClean="0">
                <a:latin typeface="+mn-ea"/>
              </a:rPr>
              <a:t>「</a:t>
            </a:r>
            <a:r>
              <a:rPr lang="ja-JP" altLang="en-US" sz="1400" kern="0" dirty="0">
                <a:latin typeface="+mn-ea"/>
              </a:rPr>
              <a:t>インフラ管理者</a:t>
            </a:r>
            <a:r>
              <a:rPr lang="en-US" altLang="ja-JP" sz="1400" kern="0" dirty="0">
                <a:latin typeface="+mn-ea"/>
              </a:rPr>
              <a:t>&amp;</a:t>
            </a:r>
            <a:r>
              <a:rPr lang="ja-JP" altLang="en-US" sz="1400" kern="0" dirty="0">
                <a:latin typeface="+mn-ea"/>
              </a:rPr>
              <a:t>インフラユーザー</a:t>
            </a:r>
            <a:r>
              <a:rPr lang="en-US" altLang="ja-JP" sz="1400" kern="0" dirty="0" smtClean="0">
                <a:latin typeface="+mn-ea"/>
              </a:rPr>
              <a:t>(</a:t>
            </a:r>
            <a:r>
              <a:rPr lang="ja-JP" altLang="en-US" sz="1400" kern="0" dirty="0" smtClean="0">
                <a:latin typeface="+mn-ea"/>
              </a:rPr>
              <a:t>削除</a:t>
            </a:r>
            <a:r>
              <a:rPr lang="en-US" altLang="ja-JP" sz="1400" kern="0" dirty="0" smtClean="0">
                <a:latin typeface="+mn-ea"/>
              </a:rPr>
              <a:t>)</a:t>
            </a:r>
            <a:r>
              <a:rPr lang="ja-JP" altLang="en-US" sz="1400" kern="0" dirty="0">
                <a:latin typeface="+mn-ea"/>
              </a:rPr>
              <a:t>」で参照するパラメータは以下の通り。</a:t>
            </a:r>
          </a:p>
        </p:txBody>
      </p:sp>
    </p:spTree>
    <p:extLst>
      <p:ext uri="{BB962C8B-B14F-4D97-AF65-F5344CB8AC3E}">
        <p14:creationId xmlns:p14="http://schemas.microsoft.com/office/powerpoint/2010/main" val="3360626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4.4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Conductor</a:t>
            </a:r>
            <a:r>
              <a:rPr lang="ja-JP" altLang="en-US" dirty="0" smtClean="0"/>
              <a:t>の</a:t>
            </a:r>
            <a:r>
              <a:rPr lang="ja-JP" altLang="en-US" dirty="0"/>
              <a:t>参照パラメータ</a:t>
            </a:r>
            <a:r>
              <a:rPr lang="en-US" altLang="ja-JP" dirty="0" smtClean="0"/>
              <a:t>(11/11)</a:t>
            </a:r>
            <a:endParaRPr kumimoji="1" lang="ja-JP" altLang="en-US" dirty="0"/>
          </a:p>
        </p:txBody>
      </p:sp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8610379"/>
              </p:ext>
            </p:extLst>
          </p:nvPr>
        </p:nvGraphicFramePr>
        <p:xfrm>
          <a:off x="623392" y="1268760"/>
          <a:ext cx="10729192" cy="31270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8841">
                  <a:extLst>
                    <a:ext uri="{9D8B030D-6E8A-4147-A177-3AD203B41FA5}">
                      <a16:colId xmlns:a16="http://schemas.microsoft.com/office/drawing/2014/main" val="970660245"/>
                    </a:ext>
                  </a:extLst>
                </a:gridCol>
                <a:gridCol w="2977487">
                  <a:extLst>
                    <a:ext uri="{9D8B030D-6E8A-4147-A177-3AD203B41FA5}">
                      <a16:colId xmlns:a16="http://schemas.microsoft.com/office/drawing/2014/main" val="3670659318"/>
                    </a:ext>
                  </a:extLst>
                </a:gridCol>
                <a:gridCol w="1930336">
                  <a:extLst>
                    <a:ext uri="{9D8B030D-6E8A-4147-A177-3AD203B41FA5}">
                      <a16:colId xmlns:a16="http://schemas.microsoft.com/office/drawing/2014/main" val="2266323735"/>
                    </a:ext>
                  </a:extLst>
                </a:gridCol>
                <a:gridCol w="2009398">
                  <a:extLst>
                    <a:ext uri="{9D8B030D-6E8A-4147-A177-3AD203B41FA5}">
                      <a16:colId xmlns:a16="http://schemas.microsoft.com/office/drawing/2014/main" val="608997909"/>
                    </a:ext>
                  </a:extLst>
                </a:gridCol>
                <a:gridCol w="2743130">
                  <a:extLst>
                    <a:ext uri="{9D8B030D-6E8A-4147-A177-3AD203B41FA5}">
                      <a16:colId xmlns:a16="http://schemas.microsoft.com/office/drawing/2014/main" val="2465065095"/>
                    </a:ext>
                  </a:extLst>
                </a:gridCol>
              </a:tblGrid>
              <a:tr h="39455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Conductor</a:t>
                      </a:r>
                    </a:p>
                    <a:p>
                      <a:pPr algn="ctr" fontAlgn="ctr"/>
                      <a:r>
                        <a:rPr lang="ja-JP" altLang="en-US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クラス</a:t>
                      </a:r>
                      <a:r>
                        <a:rPr lang="en-US" altLang="ja-JP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ID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Conductor</a:t>
                      </a:r>
                      <a:r>
                        <a:rPr lang="ja-JP" altLang="en-US" sz="12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名称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メニューグループ名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メニュー名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項目名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0001673"/>
                  </a:ext>
                </a:extLst>
              </a:tr>
              <a:tr h="307743">
                <a:tc rowSpan="7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11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7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en-US" altLang="zh-TW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【</a:t>
                      </a:r>
                      <a:r>
                        <a:rPr lang="zh-TW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定期実行</a:t>
                      </a:r>
                      <a:r>
                        <a:rPr lang="en-US" altLang="zh-TW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】</a:t>
                      </a:r>
                      <a:r>
                        <a:rPr lang="zh-TW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機器一覧同期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パラメータ管理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共通パラメータ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「システム名」</a:t>
                      </a:r>
                      <a:endParaRPr lang="en-US" altLang="ja-JP" sz="90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</a:t>
                      </a: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AWS</a:t>
                      </a: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リージョン」</a:t>
                      </a:r>
                      <a:endParaRPr lang="en-US" altLang="ja-JP" sz="90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759307"/>
                  </a:ext>
                </a:extLst>
              </a:tr>
              <a:tr h="307743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AutoScale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パラメータ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「キーペア名</a:t>
                      </a: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/Web</a:t>
                      </a: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サーバ」</a:t>
                      </a:r>
                      <a:endParaRPr lang="ja-JP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352822"/>
                  </a:ext>
                </a:extLst>
              </a:tr>
              <a:tr h="307743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Bastion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パラメータ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</a:t>
                      </a: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KeyName</a:t>
                      </a: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」</a:t>
                      </a:r>
                      <a:endParaRPr lang="ja-JP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2280533"/>
                  </a:ext>
                </a:extLst>
              </a:tr>
              <a:tr h="307743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AWS</a:t>
                      </a:r>
                      <a:r>
                        <a:rPr lang="ja-JP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アクセスキー管理</a:t>
                      </a:r>
                      <a:endParaRPr lang="en-US" altLang="ja-JP" sz="1050" b="0" i="0" u="none" strike="noStrike" dirty="0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インフラユーザー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「アクセスキー」</a:t>
                      </a:r>
                      <a:endParaRPr lang="en-US" altLang="ja-JP" sz="90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「シークレットキー」</a:t>
                      </a:r>
                      <a:endParaRPr lang="ja-JP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1938956"/>
                  </a:ext>
                </a:extLst>
              </a:tr>
              <a:tr h="462706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Ansible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共通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グローバル変数管理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以下のグローバル変数名を参照。</a:t>
                      </a:r>
                      <a:endParaRPr lang="en-US" altLang="ja-JP" sz="90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</a:t>
                      </a: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GBL_PROXY</a:t>
                      </a: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」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406643"/>
                  </a:ext>
                </a:extLst>
              </a:tr>
              <a:tr h="731026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ファイル管理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以下のファイル埋込変数を参照。</a:t>
                      </a:r>
                      <a:endParaRPr lang="en-US" altLang="ja-JP" sz="90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</a:t>
                      </a: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CPF_SECRET_KEY_BASTION</a:t>
                      </a: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」「</a:t>
                      </a: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CPF_SECRET_KEY_WEB</a:t>
                      </a: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」「</a:t>
                      </a: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CPF_DEVICE_LIST_SYNC</a:t>
                      </a: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」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627057"/>
                  </a:ext>
                </a:extLst>
              </a:tr>
              <a:tr h="307743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代入値管理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WEB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「項目」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5757795"/>
                  </a:ext>
                </a:extLst>
              </a:tr>
            </a:tbl>
          </a:graphicData>
        </a:graphic>
      </p:graphicFrame>
      <p:sp>
        <p:nvSpPr>
          <p:cNvPr id="11" name="コンテンツ プレースホルダー 2"/>
          <p:cNvSpPr txBox="1">
            <a:spLocks/>
          </p:cNvSpPr>
          <p:nvPr/>
        </p:nvSpPr>
        <p:spPr bwMode="gray">
          <a:xfrm>
            <a:off x="216902" y="854206"/>
            <a:ext cx="8903433" cy="387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lvl="1">
              <a:lnSpc>
                <a:spcPct val="110000"/>
              </a:lnSpc>
              <a:buFont typeface="Wingdings" panose="05000000000000000000" pitchFamily="2" charset="2"/>
              <a:buChar char="n"/>
            </a:pPr>
            <a:r>
              <a:rPr lang="en-US" altLang="ja-JP" sz="1400" kern="0" dirty="0" smtClean="0">
                <a:latin typeface="+mn-ea"/>
              </a:rPr>
              <a:t>Conductor</a:t>
            </a:r>
            <a:r>
              <a:rPr lang="ja-JP" altLang="en-US" sz="1400" kern="0" dirty="0" smtClean="0">
                <a:latin typeface="+mn-ea"/>
              </a:rPr>
              <a:t>「</a:t>
            </a:r>
            <a:r>
              <a:rPr lang="en-US" altLang="zh-TW" sz="1400" kern="0" dirty="0">
                <a:latin typeface="+mn-ea"/>
              </a:rPr>
              <a:t>【</a:t>
            </a:r>
            <a:r>
              <a:rPr lang="zh-TW" altLang="en-US" sz="1400" kern="0" dirty="0">
                <a:latin typeface="+mn-ea"/>
              </a:rPr>
              <a:t>定期実行</a:t>
            </a:r>
            <a:r>
              <a:rPr lang="en-US" altLang="zh-TW" sz="1400" kern="0" dirty="0">
                <a:latin typeface="+mn-ea"/>
              </a:rPr>
              <a:t>】</a:t>
            </a:r>
            <a:r>
              <a:rPr lang="zh-TW" altLang="en-US" sz="1400" kern="0" dirty="0">
                <a:latin typeface="+mn-ea"/>
              </a:rPr>
              <a:t>機器一覧同期</a:t>
            </a:r>
            <a:r>
              <a:rPr lang="ja-JP" altLang="en-US" sz="1400" kern="0" dirty="0" smtClean="0">
                <a:latin typeface="+mn-ea"/>
              </a:rPr>
              <a:t>」</a:t>
            </a:r>
            <a:r>
              <a:rPr lang="ja-JP" altLang="en-US" sz="1400" kern="0" dirty="0">
                <a:latin typeface="+mn-ea"/>
              </a:rPr>
              <a:t>で参照するパラメータ</a:t>
            </a:r>
            <a:r>
              <a:rPr lang="ja-JP" altLang="en-US" sz="1400" kern="0" dirty="0" smtClean="0">
                <a:latin typeface="+mn-ea"/>
              </a:rPr>
              <a:t>は</a:t>
            </a:r>
            <a:r>
              <a:rPr lang="ja-JP" altLang="en-US" sz="1400" kern="0" dirty="0">
                <a:latin typeface="+mn-ea"/>
              </a:rPr>
              <a:t>以下の通り。</a:t>
            </a:r>
          </a:p>
        </p:txBody>
      </p:sp>
    </p:spTree>
    <p:extLst>
      <p:ext uri="{BB962C8B-B14F-4D97-AF65-F5344CB8AC3E}">
        <p14:creationId xmlns:p14="http://schemas.microsoft.com/office/powerpoint/2010/main" val="2380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68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1.3</a:t>
            </a:r>
            <a:r>
              <a:rPr kumimoji="1" lang="ja-JP" altLang="en-US" dirty="0" smtClean="0"/>
              <a:t>　</a:t>
            </a:r>
            <a:r>
              <a:rPr lang="en-US" altLang="ja-JP" dirty="0" smtClean="0"/>
              <a:t>ITA</a:t>
            </a:r>
            <a:r>
              <a:rPr lang="ja-JP" altLang="en-US" dirty="0" smtClean="0"/>
              <a:t>ユーザー／</a:t>
            </a:r>
            <a:r>
              <a:rPr kumimoji="1" lang="en-US" altLang="ja-JP" dirty="0" smtClean="0"/>
              <a:t>IAM</a:t>
            </a:r>
            <a:r>
              <a:rPr kumimoji="1" lang="ja-JP" altLang="en-US" dirty="0" smtClean="0"/>
              <a:t>ユーザーの役割と運用方法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835590077"/>
              </p:ext>
            </p:extLst>
          </p:nvPr>
        </p:nvGraphicFramePr>
        <p:xfrm>
          <a:off x="239352" y="2564880"/>
          <a:ext cx="11711998" cy="37614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20018">
                  <a:extLst>
                    <a:ext uri="{9D8B030D-6E8A-4147-A177-3AD203B41FA5}">
                      <a16:colId xmlns:a16="http://schemas.microsoft.com/office/drawing/2014/main" val="2652813958"/>
                    </a:ext>
                  </a:extLst>
                </a:gridCol>
                <a:gridCol w="1296180">
                  <a:extLst>
                    <a:ext uri="{9D8B030D-6E8A-4147-A177-3AD203B41FA5}">
                      <a16:colId xmlns:a16="http://schemas.microsoft.com/office/drawing/2014/main" val="122784277"/>
                    </a:ext>
                  </a:extLst>
                </a:gridCol>
                <a:gridCol w="1781543">
                  <a:extLst>
                    <a:ext uri="{9D8B030D-6E8A-4147-A177-3AD203B41FA5}">
                      <a16:colId xmlns:a16="http://schemas.microsoft.com/office/drawing/2014/main" val="2384290162"/>
                    </a:ext>
                  </a:extLst>
                </a:gridCol>
                <a:gridCol w="2778728">
                  <a:extLst>
                    <a:ext uri="{9D8B030D-6E8A-4147-A177-3AD203B41FA5}">
                      <a16:colId xmlns:a16="http://schemas.microsoft.com/office/drawing/2014/main" val="4008113064"/>
                    </a:ext>
                  </a:extLst>
                </a:gridCol>
                <a:gridCol w="4535529">
                  <a:extLst>
                    <a:ext uri="{9D8B030D-6E8A-4147-A177-3AD203B41FA5}">
                      <a16:colId xmlns:a16="http://schemas.microsoft.com/office/drawing/2014/main" val="3241799985"/>
                    </a:ext>
                  </a:extLst>
                </a:gridCol>
              </a:tblGrid>
              <a:tr h="15008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ITA</a:t>
                      </a:r>
                      <a:endParaRPr lang="en-US" sz="1000" b="1" i="1" u="none" strike="noStrike" dirty="0">
                        <a:solidFill>
                          <a:schemeClr val="bg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solidFill>
                            <a:schemeClr val="bg1"/>
                          </a:solidFill>
                          <a:effectLst/>
                        </a:rPr>
                        <a:t>AWS</a:t>
                      </a:r>
                      <a:endParaRPr lang="en-US" sz="1000" b="1" i="1" u="none" strike="noStrike">
                        <a:solidFill>
                          <a:schemeClr val="bg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u="none" strike="noStrike">
                          <a:solidFill>
                            <a:schemeClr val="bg1"/>
                          </a:solidFill>
                          <a:effectLst/>
                        </a:rPr>
                        <a:t>権限概要</a:t>
                      </a:r>
                      <a:endParaRPr lang="ja-JP" altLang="en-US" sz="900" b="1" i="1" u="none" strike="noStrike">
                        <a:solidFill>
                          <a:schemeClr val="bg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想定業務</a:t>
                      </a:r>
                      <a:endParaRPr lang="ja-JP" altLang="en-US" sz="900" b="1" i="1" u="none" strike="noStrike" dirty="0">
                        <a:solidFill>
                          <a:schemeClr val="bg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278198"/>
                  </a:ext>
                </a:extLst>
              </a:tr>
              <a:tr h="1660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u="none" strike="noStrike">
                          <a:solidFill>
                            <a:schemeClr val="bg1"/>
                          </a:solidFill>
                          <a:effectLst/>
                        </a:rPr>
                        <a:t>ユーザー名</a:t>
                      </a:r>
                      <a:r>
                        <a:rPr lang="en-US" altLang="ja-JP" sz="1000" b="1" u="none" strike="noStrike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ja-JP" altLang="en-US" sz="1000" b="1" u="none" strike="noStrike">
                          <a:solidFill>
                            <a:schemeClr val="bg1"/>
                          </a:solidFill>
                          <a:effectLst/>
                        </a:rPr>
                        <a:t>初期値</a:t>
                      </a:r>
                      <a:r>
                        <a:rPr lang="en-US" altLang="ja-JP" sz="1000" b="1" u="none" strike="noStrike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altLang="ja-JP" sz="1000" b="1" i="1" u="none" strike="noStrike">
                        <a:solidFill>
                          <a:schemeClr val="bg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ログイン</a:t>
                      </a:r>
                      <a:r>
                        <a:rPr lang="en-US" altLang="ja-JP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ID(</a:t>
                      </a:r>
                      <a:r>
                        <a:rPr lang="ja-JP" altLang="en-US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初期値</a:t>
                      </a:r>
                      <a:r>
                        <a:rPr lang="en-US" altLang="ja-JP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altLang="ja-JP" sz="1000" b="1" i="1" u="none" strike="noStrike" dirty="0">
                        <a:solidFill>
                          <a:schemeClr val="bg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IAM</a:t>
                      </a:r>
                      <a:r>
                        <a:rPr lang="ja-JP" altLang="en-US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ユーザー名</a:t>
                      </a:r>
                      <a:r>
                        <a:rPr lang="en-US" altLang="ja-JP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ja-JP" altLang="en-US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初期値</a:t>
                      </a:r>
                      <a:r>
                        <a:rPr lang="en-US" altLang="ja-JP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altLang="ja-JP" sz="1000" b="1" i="1" u="none" strike="noStrike" dirty="0">
                        <a:solidFill>
                          <a:schemeClr val="bg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5879215"/>
                  </a:ext>
                </a:extLst>
              </a:tr>
              <a:tr h="827632">
                <a:tc>
                  <a:txBody>
                    <a:bodyPr/>
                    <a:lstStyle/>
                    <a:p>
                      <a:pPr marL="36000" algn="l" fontAlgn="ctr"/>
                      <a:r>
                        <a:rPr lang="ja-JP" altLang="en-US" sz="1000" u="none" strike="noStrike" dirty="0">
                          <a:effectLst/>
                        </a:rPr>
                        <a:t>システム管理者</a:t>
                      </a:r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1000" u="none" strike="noStrike" dirty="0">
                          <a:effectLst/>
                        </a:rPr>
                        <a:t>administrator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altLang="ja-JP" sz="1000" u="none" strike="noStrike" dirty="0">
                          <a:effectLst/>
                        </a:rPr>
                        <a:t>(</a:t>
                      </a:r>
                      <a:r>
                        <a:rPr lang="ja-JP" altLang="en-US" sz="1000" u="none" strike="noStrike" dirty="0">
                          <a:effectLst/>
                        </a:rPr>
                        <a:t>事前準備</a:t>
                      </a:r>
                      <a:r>
                        <a:rPr lang="en-US" altLang="ja-JP" sz="1000" u="none" strike="noStrike" dirty="0">
                          <a:effectLst/>
                        </a:rPr>
                        <a:t>)</a:t>
                      </a:r>
                      <a:endParaRPr lang="en-US" altLang="ja-JP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ja-JP" altLang="en-US" sz="1000" u="none" strike="noStrike" dirty="0">
                          <a:effectLst/>
                        </a:rPr>
                        <a:t>・</a:t>
                      </a:r>
                      <a:r>
                        <a:rPr lang="en-US" altLang="ja-JP" sz="1000" u="none" strike="noStrike" dirty="0">
                          <a:effectLst/>
                        </a:rPr>
                        <a:t>ITA</a:t>
                      </a:r>
                      <a:r>
                        <a:rPr lang="ja-JP" altLang="en-US" sz="1000" u="none" strike="noStrike" dirty="0">
                          <a:effectLst/>
                        </a:rPr>
                        <a:t>の操作全般</a:t>
                      </a:r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ja-JP" altLang="en-US" sz="1000" u="none" strike="noStrike" dirty="0">
                          <a:effectLst/>
                        </a:rPr>
                        <a:t>・</a:t>
                      </a:r>
                      <a:r>
                        <a:rPr lang="en-US" altLang="ja-JP" sz="1000" u="none" strike="noStrike" dirty="0" err="1">
                          <a:effectLst/>
                        </a:rPr>
                        <a:t>kym</a:t>
                      </a:r>
                      <a:r>
                        <a:rPr lang="ja-JP" altLang="en-US" sz="1000" u="none" strike="noStrike" dirty="0">
                          <a:effectLst/>
                        </a:rPr>
                        <a:t>ファイルをインポート</a:t>
                      </a:r>
                      <a:r>
                        <a:rPr lang="en-US" altLang="ja-JP" sz="1000" u="none" strike="noStrike" dirty="0">
                          <a:effectLst/>
                        </a:rPr>
                        <a:t>/</a:t>
                      </a:r>
                      <a:r>
                        <a:rPr lang="ja-JP" altLang="en-US" sz="1000" u="none" strike="noStrike" dirty="0">
                          <a:effectLst/>
                        </a:rPr>
                        <a:t>エクスポート</a:t>
                      </a:r>
                      <a:br>
                        <a:rPr lang="ja-JP" altLang="en-US" sz="1000" u="none" strike="noStrike" dirty="0">
                          <a:effectLst/>
                        </a:rPr>
                      </a:br>
                      <a:r>
                        <a:rPr lang="ja-JP" altLang="en-US" sz="1000" u="none" strike="noStrike" dirty="0">
                          <a:effectLst/>
                        </a:rPr>
                        <a:t>・</a:t>
                      </a:r>
                      <a:r>
                        <a:rPr lang="en-US" altLang="ja-JP" sz="1000" u="none" strike="noStrike" dirty="0">
                          <a:effectLst/>
                        </a:rPr>
                        <a:t>ITA</a:t>
                      </a:r>
                      <a:r>
                        <a:rPr lang="ja-JP" altLang="en-US" sz="1000" u="none" strike="noStrike" dirty="0">
                          <a:effectLst/>
                        </a:rPr>
                        <a:t>初回セットアップ</a:t>
                      </a:r>
                      <a:br>
                        <a:rPr lang="ja-JP" altLang="en-US" sz="1000" u="none" strike="noStrike" dirty="0">
                          <a:effectLst/>
                        </a:rPr>
                      </a:br>
                      <a:r>
                        <a:rPr lang="ja-JP" altLang="en-US" sz="1000" u="none" strike="noStrike" dirty="0">
                          <a:effectLst/>
                        </a:rPr>
                        <a:t>・</a:t>
                      </a:r>
                      <a:r>
                        <a:rPr lang="en-US" altLang="ja-JP" sz="1000" u="none" strike="noStrike" dirty="0">
                          <a:effectLst/>
                        </a:rPr>
                        <a:t>AWS</a:t>
                      </a:r>
                      <a:r>
                        <a:rPr lang="ja-JP" altLang="en-US" sz="1000" u="none" strike="noStrike" dirty="0">
                          <a:effectLst/>
                        </a:rPr>
                        <a:t>管理者を作成する</a:t>
                      </a:r>
                      <a:br>
                        <a:rPr lang="ja-JP" altLang="en-US" sz="1000" u="none" strike="noStrike" dirty="0">
                          <a:effectLst/>
                        </a:rPr>
                      </a:br>
                      <a:r>
                        <a:rPr lang="ja-JP" altLang="en-US" sz="1000" u="none" strike="noStrike" dirty="0">
                          <a:effectLst/>
                        </a:rPr>
                        <a:t>・</a:t>
                      </a:r>
                      <a:r>
                        <a:rPr lang="en-US" altLang="ja-JP" sz="1000" u="none" strike="noStrike" dirty="0">
                          <a:effectLst/>
                        </a:rPr>
                        <a:t>ITA</a:t>
                      </a:r>
                      <a:r>
                        <a:rPr lang="ja-JP" altLang="en-US" sz="1000" u="none" strike="noStrike" dirty="0">
                          <a:effectLst/>
                        </a:rPr>
                        <a:t>全般に関する設定を変更</a:t>
                      </a:r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785913"/>
                  </a:ext>
                </a:extLst>
              </a:tr>
              <a:tr h="554688"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1000" u="none" strike="noStrike">
                          <a:effectLst/>
                        </a:rPr>
                        <a:t>AWS</a:t>
                      </a:r>
                      <a:r>
                        <a:rPr lang="ja-JP" altLang="en-US" sz="1000" u="none" strike="noStrike">
                          <a:effectLst/>
                        </a:rPr>
                        <a:t>管理者</a:t>
                      </a:r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1000" u="none" strike="noStrike">
                          <a:effectLst/>
                        </a:rPr>
                        <a:t>aws-admin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altLang="ja-JP" sz="1000" u="none" strike="noStrike" dirty="0" smtClean="0">
                          <a:effectLst/>
                        </a:rPr>
                        <a:t>cloud-system</a:t>
                      </a:r>
                      <a:r>
                        <a:rPr lang="en-US" sz="1000" u="none" strike="noStrike" dirty="0" smtClean="0">
                          <a:effectLst/>
                        </a:rPr>
                        <a:t>-</a:t>
                      </a:r>
                      <a:r>
                        <a:rPr lang="en-US" sz="1000" u="none" strike="noStrike" dirty="0" err="1" smtClean="0">
                          <a:effectLst/>
                        </a:rPr>
                        <a:t>aws</a:t>
                      </a:r>
                      <a:r>
                        <a:rPr lang="en-US" sz="1000" u="none" strike="noStrike" dirty="0" smtClean="0">
                          <a:effectLst/>
                        </a:rPr>
                        <a:t>-admin</a:t>
                      </a:r>
                      <a:r>
                        <a:rPr lang="en-US" sz="1000" u="none" strike="noStrike" dirty="0">
                          <a:effectLst/>
                        </a:rPr>
                        <a:t/>
                      </a:r>
                      <a:br>
                        <a:rPr lang="en-US" sz="1000" u="none" strike="noStrike" dirty="0">
                          <a:effectLst/>
                        </a:rPr>
                      </a:br>
                      <a:r>
                        <a:rPr lang="ja-JP" altLang="en-US" sz="1000" u="none" strike="noStrike" dirty="0">
                          <a:effectLst/>
                        </a:rPr>
                        <a:t>パラメータにより変更可能</a:t>
                      </a:r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ja-JP" altLang="en-US" sz="1000" u="none" strike="noStrike" dirty="0">
                          <a:effectLst/>
                        </a:rPr>
                        <a:t>・</a:t>
                      </a:r>
                      <a:r>
                        <a:rPr lang="en-US" altLang="ja-JP" sz="1000" u="none" strike="noStrike" dirty="0">
                          <a:effectLst/>
                        </a:rPr>
                        <a:t>IAM</a:t>
                      </a:r>
                      <a:r>
                        <a:rPr lang="ja-JP" altLang="en-US" sz="1000" u="none" strike="noStrike" dirty="0">
                          <a:effectLst/>
                        </a:rPr>
                        <a:t>ユーザーの構築</a:t>
                      </a:r>
                      <a:r>
                        <a:rPr lang="en-US" altLang="ja-JP" sz="1000" u="none" strike="noStrike" dirty="0">
                          <a:effectLst/>
                        </a:rPr>
                        <a:t>/</a:t>
                      </a:r>
                      <a:r>
                        <a:rPr lang="ja-JP" altLang="en-US" sz="1000" u="none" strike="noStrike" dirty="0">
                          <a:effectLst/>
                        </a:rPr>
                        <a:t>更新</a:t>
                      </a:r>
                      <a:r>
                        <a:rPr lang="en-US" altLang="ja-JP" sz="1000" u="none" strike="noStrike" dirty="0">
                          <a:effectLst/>
                        </a:rPr>
                        <a:t>/</a:t>
                      </a:r>
                      <a:r>
                        <a:rPr lang="ja-JP" altLang="en-US" sz="1000" u="none" strike="noStrike" dirty="0">
                          <a:effectLst/>
                        </a:rPr>
                        <a:t>削除</a:t>
                      </a:r>
                      <a:br>
                        <a:rPr lang="ja-JP" altLang="en-US" sz="1000" u="none" strike="noStrike" dirty="0">
                          <a:effectLst/>
                        </a:rPr>
                      </a:br>
                      <a:r>
                        <a:rPr lang="ja-JP" altLang="en-US" sz="1000" u="none" strike="noStrike" dirty="0">
                          <a:effectLst/>
                        </a:rPr>
                        <a:t>・</a:t>
                      </a:r>
                      <a:r>
                        <a:rPr lang="en-US" altLang="ja-JP" sz="1000" u="none" strike="noStrike" dirty="0">
                          <a:effectLst/>
                        </a:rPr>
                        <a:t>IAM</a:t>
                      </a:r>
                      <a:r>
                        <a:rPr lang="ja-JP" altLang="en-US" sz="1000" u="none" strike="noStrike" dirty="0">
                          <a:effectLst/>
                        </a:rPr>
                        <a:t>ユーザーに関するメニューの操作権限</a:t>
                      </a:r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ja-JP" altLang="en-US" sz="1000" u="none" strike="noStrike" dirty="0">
                          <a:effectLst/>
                        </a:rPr>
                        <a:t>・インフラ管理者・インフラユーザーを作成する</a:t>
                      </a:r>
                      <a:br>
                        <a:rPr lang="ja-JP" altLang="en-US" sz="1000" u="none" strike="noStrike" dirty="0">
                          <a:effectLst/>
                        </a:rPr>
                      </a:br>
                      <a:r>
                        <a:rPr lang="ja-JP" altLang="en-US" sz="1000" u="none" strike="noStrike" dirty="0">
                          <a:effectLst/>
                        </a:rPr>
                        <a:t>・必要に応じて</a:t>
                      </a:r>
                      <a:r>
                        <a:rPr lang="en-US" altLang="ja-JP" sz="1000" u="none" strike="noStrike" dirty="0">
                          <a:effectLst/>
                        </a:rPr>
                        <a:t>IAM</a:t>
                      </a:r>
                      <a:r>
                        <a:rPr lang="ja-JP" altLang="en-US" sz="1000" u="none" strike="noStrike" dirty="0">
                          <a:effectLst/>
                        </a:rPr>
                        <a:t>ユーザーのパラメータを変更</a:t>
                      </a:r>
                      <a:br>
                        <a:rPr lang="ja-JP" altLang="en-US" sz="1000" u="none" strike="noStrike" dirty="0">
                          <a:effectLst/>
                        </a:rPr>
                      </a:br>
                      <a:r>
                        <a:rPr lang="ja-JP" altLang="en-US" sz="1000" u="none" strike="noStrike" dirty="0">
                          <a:effectLst/>
                        </a:rPr>
                        <a:t>・不要な</a:t>
                      </a:r>
                      <a:r>
                        <a:rPr lang="en-US" altLang="ja-JP" sz="1000" u="none" strike="noStrike" dirty="0">
                          <a:effectLst/>
                        </a:rPr>
                        <a:t>IAM</a:t>
                      </a:r>
                      <a:r>
                        <a:rPr lang="ja-JP" altLang="en-US" sz="1000" u="none" strike="noStrike" dirty="0">
                          <a:effectLst/>
                        </a:rPr>
                        <a:t>ユーザーを削除</a:t>
                      </a:r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022920"/>
                  </a:ext>
                </a:extLst>
              </a:tr>
              <a:tr h="957522">
                <a:tc>
                  <a:txBody>
                    <a:bodyPr/>
                    <a:lstStyle/>
                    <a:p>
                      <a:pPr marL="36000" algn="l" fontAlgn="ctr"/>
                      <a:r>
                        <a:rPr lang="ja-JP" altLang="en-US" sz="1000" u="none" strike="noStrike">
                          <a:effectLst/>
                        </a:rPr>
                        <a:t>インフラ管理者</a:t>
                      </a:r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1000" u="none" strike="noStrike">
                          <a:effectLst/>
                        </a:rPr>
                        <a:t>infra-admin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altLang="ja-JP" sz="1000" u="none" strike="noStrike" dirty="0" smtClean="0">
                          <a:effectLst/>
                        </a:rPr>
                        <a:t>cloud-system</a:t>
                      </a:r>
                      <a:r>
                        <a:rPr lang="en-US" sz="1000" u="none" strike="noStrike" dirty="0" smtClean="0">
                          <a:effectLst/>
                        </a:rPr>
                        <a:t>-infra-admin</a:t>
                      </a:r>
                      <a:r>
                        <a:rPr lang="en-US" sz="1000" u="none" strike="noStrike" dirty="0">
                          <a:effectLst/>
                        </a:rPr>
                        <a:t/>
                      </a:r>
                      <a:br>
                        <a:rPr lang="en-US" sz="1000" u="none" strike="noStrike" dirty="0">
                          <a:effectLst/>
                        </a:rPr>
                      </a:br>
                      <a:r>
                        <a:rPr lang="ja-JP" altLang="en-US" sz="1000" u="none" strike="noStrike" dirty="0">
                          <a:effectLst/>
                        </a:rPr>
                        <a:t>パラメータにより変更可能</a:t>
                      </a:r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ja-JP" altLang="en-US" sz="1000" u="none" strike="noStrike" dirty="0">
                          <a:effectLst/>
                        </a:rPr>
                        <a:t>・対象システムの構築</a:t>
                      </a:r>
                      <a:r>
                        <a:rPr lang="en-US" altLang="ja-JP" sz="1000" u="none" strike="noStrike" dirty="0">
                          <a:effectLst/>
                        </a:rPr>
                        <a:t>/</a:t>
                      </a:r>
                      <a:r>
                        <a:rPr lang="ja-JP" altLang="en-US" sz="1000" u="none" strike="noStrike" dirty="0">
                          <a:effectLst/>
                        </a:rPr>
                        <a:t>更新</a:t>
                      </a:r>
                      <a:r>
                        <a:rPr lang="en-US" altLang="ja-JP" sz="1000" u="none" strike="noStrike" dirty="0">
                          <a:effectLst/>
                        </a:rPr>
                        <a:t>/</a:t>
                      </a:r>
                      <a:r>
                        <a:rPr lang="ja-JP" altLang="en-US" sz="1000" u="none" strike="noStrike" dirty="0">
                          <a:effectLst/>
                        </a:rPr>
                        <a:t>削除</a:t>
                      </a:r>
                      <a:br>
                        <a:rPr lang="ja-JP" altLang="en-US" sz="1000" u="none" strike="noStrike" dirty="0">
                          <a:effectLst/>
                        </a:rPr>
                      </a:br>
                      <a:r>
                        <a:rPr lang="ja-JP" altLang="en-US" sz="1000" u="none" strike="noStrike" dirty="0">
                          <a:effectLst/>
                        </a:rPr>
                        <a:t>・対象システムに関するメニューの操作権限</a:t>
                      </a:r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ja-JP" altLang="en-US" sz="1000" u="none" strike="noStrike" dirty="0">
                          <a:effectLst/>
                        </a:rPr>
                        <a:t>・対象システムのパラメータを管理する</a:t>
                      </a:r>
                      <a:br>
                        <a:rPr lang="ja-JP" altLang="en-US" sz="1000" u="none" strike="noStrike" dirty="0">
                          <a:effectLst/>
                        </a:rPr>
                      </a:br>
                      <a:r>
                        <a:rPr lang="ja-JP" altLang="en-US" sz="1000" u="none" strike="noStrike" dirty="0">
                          <a:effectLst/>
                        </a:rPr>
                        <a:t>・対象システムの構築</a:t>
                      </a:r>
                      <a:r>
                        <a:rPr lang="en-US" altLang="ja-JP" sz="1000" u="none" strike="noStrike" dirty="0">
                          <a:effectLst/>
                        </a:rPr>
                        <a:t>/</a:t>
                      </a:r>
                      <a:r>
                        <a:rPr lang="ja-JP" altLang="en-US" sz="1000" u="none" strike="noStrike" dirty="0">
                          <a:effectLst/>
                        </a:rPr>
                        <a:t>削除を実行する</a:t>
                      </a:r>
                      <a:br>
                        <a:rPr lang="ja-JP" altLang="en-US" sz="1000" u="none" strike="noStrike" dirty="0">
                          <a:effectLst/>
                        </a:rPr>
                      </a:br>
                      <a:r>
                        <a:rPr lang="ja-JP" altLang="en-US" sz="1000" u="none" strike="noStrike" dirty="0">
                          <a:effectLst/>
                        </a:rPr>
                        <a:t>・必要に応じて対象システムを更新する</a:t>
                      </a:r>
                      <a:br>
                        <a:rPr lang="ja-JP" altLang="en-US" sz="1000" u="none" strike="noStrike" dirty="0">
                          <a:effectLst/>
                        </a:rPr>
                      </a:br>
                      <a:r>
                        <a:rPr lang="ja-JP" altLang="en-US" sz="1000" u="none" strike="noStrike" dirty="0">
                          <a:effectLst/>
                        </a:rPr>
                        <a:t>・</a:t>
                      </a:r>
                      <a:r>
                        <a:rPr lang="en-US" altLang="ja-JP" sz="1000" u="none" strike="noStrike" dirty="0">
                          <a:effectLst/>
                        </a:rPr>
                        <a:t>ITA</a:t>
                      </a:r>
                      <a:r>
                        <a:rPr lang="ja-JP" altLang="en-US" sz="1000" u="none" strike="noStrike" dirty="0">
                          <a:effectLst/>
                        </a:rPr>
                        <a:t>登録ファイル</a:t>
                      </a:r>
                      <a:r>
                        <a:rPr lang="en-US" altLang="ja-JP" sz="1000" u="none" strike="noStrike" dirty="0">
                          <a:effectLst/>
                        </a:rPr>
                        <a:t>(</a:t>
                      </a:r>
                      <a:r>
                        <a:rPr lang="ja-JP" altLang="en-US" sz="1000" u="none" strike="noStrike" dirty="0">
                          <a:effectLst/>
                        </a:rPr>
                        <a:t>プレイブック、テンプレートファイル等</a:t>
                      </a:r>
                      <a:r>
                        <a:rPr lang="en-US" altLang="ja-JP" sz="1000" u="none" strike="noStrike" dirty="0">
                          <a:effectLst/>
                        </a:rPr>
                        <a:t>)</a:t>
                      </a:r>
                      <a:r>
                        <a:rPr lang="ja-JP" altLang="en-US" sz="1000" u="none" strike="noStrike" dirty="0">
                          <a:effectLst/>
                        </a:rPr>
                        <a:t>を追加</a:t>
                      </a:r>
                      <a:r>
                        <a:rPr lang="en-US" altLang="ja-JP" sz="1000" u="none" strike="noStrike" dirty="0">
                          <a:effectLst/>
                        </a:rPr>
                        <a:t>/</a:t>
                      </a:r>
                      <a:r>
                        <a:rPr lang="ja-JP" altLang="en-US" sz="1000" u="none" strike="noStrike" dirty="0">
                          <a:effectLst/>
                        </a:rPr>
                        <a:t>変更する</a:t>
                      </a:r>
                      <a:br>
                        <a:rPr lang="ja-JP" altLang="en-US" sz="1000" u="none" strike="noStrike" dirty="0">
                          <a:effectLst/>
                        </a:rPr>
                      </a:br>
                      <a:r>
                        <a:rPr lang="ja-JP" altLang="en-US" sz="1000" u="none" strike="noStrike" dirty="0">
                          <a:effectLst/>
                        </a:rPr>
                        <a:t>・テンプレートファイルを新規追加した際にパラメータメニューを作成する</a:t>
                      </a:r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67817"/>
                  </a:ext>
                </a:extLst>
              </a:tr>
              <a:tr h="720100">
                <a:tc>
                  <a:txBody>
                    <a:bodyPr/>
                    <a:lstStyle/>
                    <a:p>
                      <a:pPr marL="36000" algn="l" fontAlgn="ctr"/>
                      <a:r>
                        <a:rPr lang="ja-JP" altLang="en-US" sz="1000" u="none" strike="noStrike">
                          <a:effectLst/>
                        </a:rPr>
                        <a:t>インフラユーザー</a:t>
                      </a:r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1000" u="none" strike="noStrike">
                          <a:effectLst/>
                        </a:rPr>
                        <a:t>infra-user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altLang="ja-JP" sz="1000" u="none" strike="noStrike" dirty="0" smtClean="0">
                          <a:effectLst/>
                        </a:rPr>
                        <a:t>cloud-system</a:t>
                      </a:r>
                      <a:r>
                        <a:rPr lang="en-US" sz="1000" u="none" strike="noStrike" dirty="0" smtClean="0">
                          <a:effectLst/>
                        </a:rPr>
                        <a:t>-infra-user</a:t>
                      </a:r>
                      <a:r>
                        <a:rPr lang="en-US" sz="1000" u="none" strike="noStrike" dirty="0">
                          <a:effectLst/>
                        </a:rPr>
                        <a:t/>
                      </a:r>
                      <a:br>
                        <a:rPr lang="en-US" sz="1000" u="none" strike="noStrike" dirty="0">
                          <a:effectLst/>
                        </a:rPr>
                      </a:br>
                      <a:r>
                        <a:rPr lang="ja-JP" altLang="en-US" sz="1000" u="none" strike="noStrike" dirty="0">
                          <a:effectLst/>
                        </a:rPr>
                        <a:t>パラメータにより変更可能</a:t>
                      </a:r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ja-JP" altLang="en-US" sz="1000" u="none" strike="noStrike">
                          <a:effectLst/>
                        </a:rPr>
                        <a:t>・対象システムのコンテンツを更新</a:t>
                      </a:r>
                      <a:br>
                        <a:rPr lang="ja-JP" altLang="en-US" sz="1000" u="none" strike="noStrike">
                          <a:effectLst/>
                        </a:rPr>
                      </a:br>
                      <a:r>
                        <a:rPr lang="ja-JP" altLang="en-US" sz="1000" u="none" strike="noStrike">
                          <a:effectLst/>
                        </a:rPr>
                        <a:t>・必要なメニューの操作権限</a:t>
                      </a:r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ja-JP" altLang="en-US" sz="1000" u="none" strike="noStrike" dirty="0">
                          <a:effectLst/>
                        </a:rPr>
                        <a:t>・</a:t>
                      </a:r>
                      <a:r>
                        <a:rPr lang="en-US" altLang="ja-JP" sz="1000" u="none" strike="noStrike" dirty="0">
                          <a:effectLst/>
                        </a:rPr>
                        <a:t>AWS</a:t>
                      </a:r>
                      <a:r>
                        <a:rPr lang="ja-JP" altLang="en-US" sz="1000" u="none" strike="noStrike" dirty="0">
                          <a:effectLst/>
                        </a:rPr>
                        <a:t>マネジメントコンソールでシステムをモニタリングする</a:t>
                      </a:r>
                      <a:br>
                        <a:rPr lang="ja-JP" altLang="en-US" sz="1000" u="none" strike="noStrike" dirty="0">
                          <a:effectLst/>
                        </a:rPr>
                      </a:br>
                      <a:r>
                        <a:rPr lang="ja-JP" altLang="en-US" sz="1000" u="none" strike="noStrike" dirty="0">
                          <a:effectLst/>
                        </a:rPr>
                        <a:t>・コンテンツ更新に関するパラメータを管理する</a:t>
                      </a:r>
                      <a:br>
                        <a:rPr lang="ja-JP" altLang="en-US" sz="1000" u="none" strike="noStrike" dirty="0">
                          <a:effectLst/>
                        </a:rPr>
                      </a:br>
                      <a:r>
                        <a:rPr lang="ja-JP" altLang="en-US" sz="1000" u="none" strike="noStrike" dirty="0">
                          <a:effectLst/>
                        </a:rPr>
                        <a:t>・コンテンツ更新を実行する</a:t>
                      </a:r>
                      <a:br>
                        <a:rPr lang="ja-JP" altLang="en-US" sz="1000" u="none" strike="noStrike" dirty="0">
                          <a:effectLst/>
                        </a:rPr>
                      </a:br>
                      <a:r>
                        <a:rPr lang="ja-JP" altLang="en-US" sz="1000" u="none" strike="noStrike" dirty="0">
                          <a:effectLst/>
                        </a:rPr>
                        <a:t>・オペレーションの追加はしない</a:t>
                      </a:r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702884"/>
                  </a:ext>
                </a:extLst>
              </a:tr>
              <a:tr h="375196"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altLang="ja-JP" sz="1000" u="none" strike="noStrike" dirty="0" smtClean="0">
                          <a:effectLst/>
                        </a:rPr>
                        <a:t>CloudSystem</a:t>
                      </a:r>
                    </a:p>
                    <a:p>
                      <a:pPr marL="36000" algn="l" fontAlgn="ctr"/>
                      <a:r>
                        <a:rPr lang="ja-JP" altLang="en-US" sz="1000" u="none" strike="noStrike" dirty="0" smtClean="0">
                          <a:effectLst/>
                        </a:rPr>
                        <a:t>テンプレート</a:t>
                      </a:r>
                      <a:r>
                        <a:rPr lang="en-US" altLang="ja-JP" sz="1000" u="none" strike="noStrike" dirty="0">
                          <a:effectLst/>
                        </a:rPr>
                        <a:t>API</a:t>
                      </a:r>
                      <a:endParaRPr lang="en-US" altLang="ja-JP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1000" u="none" strike="noStrike" dirty="0" smtClean="0">
                          <a:effectLst/>
                        </a:rPr>
                        <a:t>cloud-system-template-</a:t>
                      </a:r>
                      <a:r>
                        <a:rPr lang="en-US" sz="1000" u="none" strike="noStrike" dirty="0" err="1" smtClean="0">
                          <a:effectLst/>
                        </a:rPr>
                        <a:t>api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ja-JP" altLang="en-US" sz="1000" u="none" strike="noStrike">
                          <a:effectLst/>
                        </a:rPr>
                        <a:t>無し</a:t>
                      </a:r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ja-JP" altLang="en-US" sz="1000" u="none" strike="noStrike" dirty="0">
                          <a:effectLst/>
                        </a:rPr>
                        <a:t>・一部のメニュー操作権限</a:t>
                      </a:r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ja-JP" altLang="en-US" sz="1000" u="none" strike="noStrike" dirty="0">
                          <a:effectLst/>
                        </a:rPr>
                        <a:t>・</a:t>
                      </a:r>
                      <a:r>
                        <a:rPr lang="en-US" altLang="ja-JP" sz="1000" u="none" strike="noStrike" dirty="0">
                          <a:effectLst/>
                        </a:rPr>
                        <a:t>Movement</a:t>
                      </a:r>
                      <a:r>
                        <a:rPr lang="ja-JP" altLang="en-US" sz="1000" u="none" strike="noStrike" dirty="0">
                          <a:effectLst/>
                        </a:rPr>
                        <a:t>「機器一覧同期」「機器一覧初期化」を実行する</a:t>
                      </a:r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7781142"/>
                  </a:ext>
                </a:extLst>
              </a:tr>
            </a:tbl>
          </a:graphicData>
        </a:graphic>
      </p:graphicFrame>
      <p:sp>
        <p:nvSpPr>
          <p:cNvPr id="5" name="コンテンツ プレースホルダー 2"/>
          <p:cNvSpPr txBox="1">
            <a:spLocks/>
          </p:cNvSpPr>
          <p:nvPr/>
        </p:nvSpPr>
        <p:spPr bwMode="gray">
          <a:xfrm>
            <a:off x="179515" y="836714"/>
            <a:ext cx="11771836" cy="158414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r>
              <a:rPr lang="en-US" altLang="ja-JP" kern="0" dirty="0" smtClean="0"/>
              <a:t>ITA</a:t>
            </a:r>
            <a:r>
              <a:rPr lang="ja-JP" altLang="en-US" kern="0" dirty="0" smtClean="0"/>
              <a:t>ユーザー／</a:t>
            </a:r>
            <a:r>
              <a:rPr lang="en-US" altLang="ja-JP" kern="0" dirty="0" smtClean="0"/>
              <a:t>IAM</a:t>
            </a:r>
            <a:r>
              <a:rPr lang="ja-JP" altLang="en-US" kern="0" dirty="0" smtClean="0"/>
              <a:t>ユーザーの役割</a:t>
            </a:r>
            <a:endParaRPr lang="en-US" altLang="ja-JP" kern="0" dirty="0" smtClean="0"/>
          </a:p>
          <a:p>
            <a:pPr marL="180000" lvl="1" indent="0">
              <a:buNone/>
            </a:pPr>
            <a:r>
              <a:rPr lang="ja-JP" altLang="en-US" dirty="0">
                <a:latin typeface="+mn-ea"/>
              </a:rPr>
              <a:t>　</a:t>
            </a:r>
            <a:r>
              <a:rPr lang="en-US" altLang="ja-JP" dirty="0" smtClean="0">
                <a:latin typeface="+mn-ea"/>
              </a:rPr>
              <a:t>CS</a:t>
            </a:r>
            <a:r>
              <a:rPr lang="ja-JP" altLang="en-US" dirty="0" smtClean="0">
                <a:latin typeface="+mn-ea"/>
              </a:rPr>
              <a:t>テンプレートでは、運用業務によりアクセス権限や操作権限</a:t>
            </a:r>
            <a:r>
              <a:rPr lang="en-US" altLang="ja-JP" dirty="0" smtClean="0">
                <a:latin typeface="+mn-ea"/>
              </a:rPr>
              <a:t>※2</a:t>
            </a:r>
            <a:r>
              <a:rPr lang="ja-JP" altLang="en-US" dirty="0" smtClean="0">
                <a:latin typeface="+mn-ea"/>
              </a:rPr>
              <a:t>を、ロールごとに制限する運用を</a:t>
            </a:r>
            <a:endParaRPr lang="en-US" altLang="ja-JP" dirty="0" smtClean="0">
              <a:latin typeface="+mn-ea"/>
            </a:endParaRPr>
          </a:p>
          <a:p>
            <a:pPr marL="180000" lvl="1" indent="0">
              <a:buNone/>
            </a:pPr>
            <a:r>
              <a:rPr lang="ja-JP" altLang="en-US" dirty="0">
                <a:latin typeface="+mn-ea"/>
              </a:rPr>
              <a:t>　</a:t>
            </a:r>
            <a:r>
              <a:rPr lang="ja-JP" altLang="en-US" dirty="0" smtClean="0">
                <a:latin typeface="+mn-ea"/>
              </a:rPr>
              <a:t>ポリシーとしており、そのポリシーに従い</a:t>
            </a:r>
            <a:r>
              <a:rPr lang="en-US" altLang="ja-JP" dirty="0" smtClean="0">
                <a:latin typeface="+mn-ea"/>
              </a:rPr>
              <a:t>IAM</a:t>
            </a:r>
            <a:r>
              <a:rPr lang="ja-JP" altLang="en-US" dirty="0" smtClean="0">
                <a:latin typeface="+mn-ea"/>
              </a:rPr>
              <a:t>ユーザを作成しての運用を推奨しています。</a:t>
            </a:r>
            <a:endParaRPr lang="en-US" altLang="ja-JP" dirty="0" smtClean="0">
              <a:latin typeface="+mn-ea"/>
            </a:endParaRPr>
          </a:p>
          <a:p>
            <a:pPr marL="180000" lvl="1" indent="0">
              <a:buNone/>
            </a:pPr>
            <a:r>
              <a:rPr lang="ja-JP" altLang="en-US" b="1" dirty="0">
                <a:latin typeface="+mn-ea"/>
              </a:rPr>
              <a:t> </a:t>
            </a:r>
            <a:r>
              <a:rPr lang="en-US" altLang="ja-JP" dirty="0" smtClean="0">
                <a:solidFill>
                  <a:srgbClr val="FF0000"/>
                </a:solidFill>
                <a:latin typeface="+mn-ea"/>
              </a:rPr>
              <a:t>※1</a:t>
            </a:r>
            <a:r>
              <a:rPr lang="ja-JP" altLang="en-US" dirty="0">
                <a:solidFill>
                  <a:srgbClr val="FF0000"/>
                </a:solidFill>
                <a:latin typeface="+mn-ea"/>
              </a:rPr>
              <a:t>　</a:t>
            </a:r>
            <a:r>
              <a:rPr lang="ja-JP" altLang="en-US" dirty="0" smtClean="0">
                <a:solidFill>
                  <a:srgbClr val="FF0000"/>
                </a:solidFill>
                <a:latin typeface="+mn-ea"/>
              </a:rPr>
              <a:t>システム</a:t>
            </a:r>
            <a:r>
              <a:rPr lang="ja-JP" altLang="en-US" dirty="0">
                <a:solidFill>
                  <a:srgbClr val="FF0000"/>
                </a:solidFill>
                <a:latin typeface="+mn-ea"/>
              </a:rPr>
              <a:t>管理者のみで運用することも可能</a:t>
            </a:r>
            <a:r>
              <a:rPr lang="ja-JP" altLang="en-US" dirty="0" smtClean="0">
                <a:solidFill>
                  <a:srgbClr val="FF0000"/>
                </a:solidFill>
                <a:latin typeface="+mn-ea"/>
              </a:rPr>
              <a:t>です。</a:t>
            </a:r>
            <a:endParaRPr lang="en-US" altLang="ja-JP" dirty="0" smtClean="0">
              <a:solidFill>
                <a:srgbClr val="FF0000"/>
              </a:solidFill>
              <a:latin typeface="+mn-ea"/>
            </a:endParaRPr>
          </a:p>
          <a:p>
            <a:pPr marL="180000" lvl="1" indent="0">
              <a:buNone/>
            </a:pPr>
            <a:r>
              <a:rPr lang="ja-JP" altLang="en-US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ja-JP" dirty="0" smtClean="0">
                <a:solidFill>
                  <a:srgbClr val="FF0000"/>
                </a:solidFill>
                <a:latin typeface="+mn-ea"/>
              </a:rPr>
              <a:t>※2</a:t>
            </a:r>
            <a:r>
              <a:rPr lang="ja-JP" altLang="en-US" dirty="0" smtClean="0">
                <a:solidFill>
                  <a:srgbClr val="FF0000"/>
                </a:solidFill>
                <a:latin typeface="+mn-ea"/>
              </a:rPr>
              <a:t>　下位権限のユーザの</a:t>
            </a:r>
            <a:r>
              <a:rPr lang="en-US" altLang="ja-JP" dirty="0" smtClean="0">
                <a:solidFill>
                  <a:srgbClr val="FF0000"/>
                </a:solidFill>
              </a:rPr>
              <a:t>Conductor</a:t>
            </a:r>
            <a:r>
              <a:rPr lang="ja-JP" altLang="en-US" dirty="0" smtClean="0">
                <a:solidFill>
                  <a:srgbClr val="FF0000"/>
                </a:solidFill>
              </a:rPr>
              <a:t>の実行を制限する場合は、補足</a:t>
            </a:r>
            <a:r>
              <a:rPr lang="en-US" altLang="ja-JP" dirty="0" smtClean="0">
                <a:solidFill>
                  <a:srgbClr val="FF0000"/>
                </a:solidFill>
              </a:rPr>
              <a:t>4.1</a:t>
            </a:r>
            <a:r>
              <a:rPr lang="ja-JP" altLang="en-US" dirty="0" smtClean="0">
                <a:solidFill>
                  <a:srgbClr val="FF0000"/>
                </a:solidFill>
              </a:rPr>
              <a:t>を参照ください。</a:t>
            </a:r>
            <a:endParaRPr lang="en-US" altLang="ja-JP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9118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9183" y="3066128"/>
            <a:ext cx="11787716" cy="467239"/>
          </a:xfrm>
        </p:spPr>
        <p:txBody>
          <a:bodyPr/>
          <a:lstStyle/>
          <a:p>
            <a:r>
              <a:rPr lang="en-US" altLang="ja-JP" dirty="0" smtClean="0"/>
              <a:t>2.</a:t>
            </a:r>
            <a:r>
              <a:rPr lang="ja-JP" altLang="en-US" dirty="0" smtClean="0"/>
              <a:t>　</a:t>
            </a:r>
            <a:r>
              <a:rPr lang="ja-JP" altLang="en-US" dirty="0"/>
              <a:t>導入</a:t>
            </a:r>
            <a:r>
              <a:rPr lang="ja-JP" altLang="en-US" dirty="0" smtClean="0"/>
              <a:t>準備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67557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タイトル 3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2.1</a:t>
            </a:r>
            <a:r>
              <a:rPr lang="ja-JP" altLang="en-US" dirty="0" smtClean="0"/>
              <a:t>　</a:t>
            </a:r>
            <a:r>
              <a:rPr lang="ja-JP" altLang="en-US" dirty="0"/>
              <a:t>導入</a:t>
            </a:r>
            <a:r>
              <a:rPr lang="ja-JP" altLang="en-US" dirty="0" smtClean="0"/>
              <a:t>準備（</a:t>
            </a:r>
            <a:r>
              <a:rPr lang="en-US" altLang="ja-JP" dirty="0" smtClean="0"/>
              <a:t>1/3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5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7" y="836713"/>
            <a:ext cx="11771834" cy="5760727"/>
          </a:xfrm>
        </p:spPr>
        <p:txBody>
          <a:bodyPr>
            <a:normAutofit/>
          </a:bodyPr>
          <a:lstStyle/>
          <a:p>
            <a:pPr lvl="1">
              <a:lnSpc>
                <a:spcPct val="110000"/>
              </a:lnSpc>
            </a:pPr>
            <a:r>
              <a:rPr lang="ja-JP" altLang="en-US" sz="1700" dirty="0" smtClean="0">
                <a:latin typeface="+mn-ea"/>
              </a:rPr>
              <a:t>サーバ準備</a:t>
            </a:r>
            <a:endParaRPr lang="en-US" altLang="ja-JP" sz="1700" dirty="0" smtClean="0">
              <a:latin typeface="+mn-ea"/>
            </a:endParaRPr>
          </a:p>
          <a:p>
            <a:pPr marL="180000" lvl="1" indent="0">
              <a:lnSpc>
                <a:spcPct val="110000"/>
              </a:lnSpc>
              <a:buNone/>
            </a:pPr>
            <a:r>
              <a:rPr lang="ja-JP" altLang="en-US" sz="1500" dirty="0" smtClean="0">
                <a:latin typeface="+mn-ea"/>
              </a:rPr>
              <a:t>　</a:t>
            </a:r>
            <a:r>
              <a:rPr lang="en-US" altLang="ja-JP" sz="1500" dirty="0" smtClean="0">
                <a:latin typeface="+mn-ea"/>
              </a:rPr>
              <a:t>ITA</a:t>
            </a:r>
            <a:r>
              <a:rPr lang="ja-JP" altLang="en-US" sz="1500" dirty="0" smtClean="0">
                <a:latin typeface="+mn-ea"/>
              </a:rPr>
              <a:t>をインストールするサーバを用意します、サーバ動作要件は以下のドキュメントの </a:t>
            </a:r>
            <a:r>
              <a:rPr lang="en-US" altLang="ja-JP" sz="1500" dirty="0">
                <a:latin typeface="+mn-ea"/>
              </a:rPr>
              <a:t>[</a:t>
            </a:r>
            <a:r>
              <a:rPr lang="en-US" altLang="ja-JP" sz="1500" dirty="0" smtClean="0">
                <a:latin typeface="+mn-ea"/>
              </a:rPr>
              <a:t>4</a:t>
            </a:r>
            <a:r>
              <a:rPr lang="ja-JP" altLang="en-US" sz="1500" dirty="0" smtClean="0">
                <a:latin typeface="+mn-ea"/>
              </a:rPr>
              <a:t>頁 システム要件</a:t>
            </a:r>
            <a:r>
              <a:rPr lang="en-US" altLang="ja-JP" sz="1500" dirty="0">
                <a:latin typeface="+mn-ea"/>
              </a:rPr>
              <a:t>]</a:t>
            </a:r>
            <a:r>
              <a:rPr lang="en-US" altLang="ja-JP" sz="1500" dirty="0" smtClean="0">
                <a:latin typeface="+mn-ea"/>
              </a:rPr>
              <a:t> </a:t>
            </a:r>
            <a:r>
              <a:rPr lang="ja-JP" altLang="en-US" sz="1500" dirty="0" smtClean="0">
                <a:latin typeface="+mn-ea"/>
              </a:rPr>
              <a:t>を参照ください。</a:t>
            </a:r>
            <a:endParaRPr lang="en-US" altLang="ja-JP" sz="1500" dirty="0" smtClean="0">
              <a:latin typeface="+mn-ea"/>
            </a:endParaRPr>
          </a:p>
          <a:p>
            <a:pPr marL="180000" lvl="1" indent="0">
              <a:lnSpc>
                <a:spcPct val="110000"/>
              </a:lnSpc>
              <a:buNone/>
            </a:pPr>
            <a:r>
              <a:rPr lang="ja-JP" altLang="en-US" sz="1500" dirty="0">
                <a:latin typeface="+mn-ea"/>
              </a:rPr>
              <a:t>　</a:t>
            </a:r>
            <a:r>
              <a:rPr lang="ja-JP" altLang="en-US" sz="1500" dirty="0" smtClean="0">
                <a:latin typeface="+mn-ea"/>
              </a:rPr>
              <a:t>また本サーバは</a:t>
            </a:r>
            <a:r>
              <a:rPr lang="en-US" altLang="ja-JP" sz="1500" dirty="0" smtClean="0">
                <a:latin typeface="+mn-ea"/>
              </a:rPr>
              <a:t>AWS</a:t>
            </a:r>
            <a:r>
              <a:rPr lang="ja-JP" altLang="en-US" sz="1500" dirty="0" smtClean="0">
                <a:latin typeface="+mn-ea"/>
              </a:rPr>
              <a:t>と接続できる環境を用意してください。（</a:t>
            </a:r>
            <a:r>
              <a:rPr lang="en-US" altLang="ja-JP" sz="1500" dirty="0">
                <a:latin typeface="+mn-ea"/>
              </a:rPr>
              <a:t>http</a:t>
            </a:r>
            <a:r>
              <a:rPr lang="ja-JP" altLang="en-US" sz="1500" dirty="0">
                <a:latin typeface="+mn-ea"/>
              </a:rPr>
              <a:t>／</a:t>
            </a:r>
            <a:r>
              <a:rPr lang="en-US" altLang="ja-JP" sz="1500" dirty="0">
                <a:latin typeface="+mn-ea"/>
              </a:rPr>
              <a:t>https</a:t>
            </a:r>
            <a:r>
              <a:rPr lang="ja-JP" altLang="en-US" sz="1500" dirty="0">
                <a:latin typeface="+mn-ea"/>
              </a:rPr>
              <a:t>／</a:t>
            </a:r>
            <a:r>
              <a:rPr lang="en-US" altLang="ja-JP" sz="1500" dirty="0" err="1">
                <a:latin typeface="+mn-ea"/>
              </a:rPr>
              <a:t>ssh</a:t>
            </a:r>
            <a:r>
              <a:rPr lang="ja-JP" altLang="en-US" sz="1500" dirty="0">
                <a:latin typeface="+mn-ea"/>
              </a:rPr>
              <a:t>通信）</a:t>
            </a:r>
            <a:endParaRPr lang="en-US" altLang="ja-JP" sz="1500" dirty="0" smtClean="0">
              <a:latin typeface="+mn-ea"/>
            </a:endParaRPr>
          </a:p>
          <a:p>
            <a:pPr marL="180000" lvl="1" indent="0">
              <a:lnSpc>
                <a:spcPct val="110000"/>
              </a:lnSpc>
              <a:buNone/>
            </a:pPr>
            <a:r>
              <a:rPr lang="ja-JP" altLang="en-US" sz="1500" dirty="0">
                <a:latin typeface="+mn-ea"/>
              </a:rPr>
              <a:t>　</a:t>
            </a:r>
            <a:r>
              <a:rPr lang="en-US" altLang="ja-JP" sz="1500" dirty="0" smtClean="0">
                <a:latin typeface="+mn-ea"/>
                <a:hlinkClick r:id="rId2"/>
              </a:rPr>
              <a:t>ITA </a:t>
            </a:r>
            <a:r>
              <a:rPr lang="ja-JP" altLang="en-US" sz="1500" dirty="0" smtClean="0">
                <a:latin typeface="+mn-ea"/>
                <a:hlinkClick r:id="rId2"/>
              </a:rPr>
              <a:t>システム</a:t>
            </a:r>
            <a:r>
              <a:rPr lang="ja-JP" altLang="en-US" sz="1500" dirty="0">
                <a:latin typeface="+mn-ea"/>
                <a:hlinkClick r:id="rId2"/>
              </a:rPr>
              <a:t>構成／環境構築ガイド 基</a:t>
            </a:r>
            <a:r>
              <a:rPr lang="ja-JP" altLang="en-US" sz="1500" dirty="0" smtClean="0">
                <a:latin typeface="+mn-ea"/>
                <a:hlinkClick r:id="rId2"/>
              </a:rPr>
              <a:t>本編</a:t>
            </a:r>
            <a:endParaRPr lang="en-US" altLang="ja-JP" sz="1500" dirty="0" smtClean="0">
              <a:latin typeface="+mn-ea"/>
            </a:endParaRPr>
          </a:p>
          <a:p>
            <a:pPr marL="180000" lvl="1" indent="0">
              <a:lnSpc>
                <a:spcPct val="110000"/>
              </a:lnSpc>
              <a:buNone/>
            </a:pPr>
            <a:endParaRPr lang="en-US" altLang="ja-JP" sz="1500" dirty="0" smtClean="0">
              <a:latin typeface="+mn-ea"/>
            </a:endParaRPr>
          </a:p>
          <a:p>
            <a:pPr lvl="1">
              <a:lnSpc>
                <a:spcPct val="110000"/>
              </a:lnSpc>
            </a:pPr>
            <a:r>
              <a:rPr lang="en-US" altLang="ja-JP" sz="1700" dirty="0" smtClean="0">
                <a:latin typeface="+mn-ea"/>
              </a:rPr>
              <a:t>ITA</a:t>
            </a:r>
            <a:r>
              <a:rPr lang="ja-JP" altLang="en-US" sz="1700" dirty="0" smtClean="0">
                <a:latin typeface="+mn-ea"/>
              </a:rPr>
              <a:t>インストール</a:t>
            </a:r>
            <a:endParaRPr lang="en-US" altLang="ja-JP" sz="1700" dirty="0" smtClean="0">
              <a:latin typeface="+mn-ea"/>
            </a:endParaRPr>
          </a:p>
          <a:p>
            <a:pPr marL="179996" lvl="1" indent="0">
              <a:lnSpc>
                <a:spcPct val="110000"/>
              </a:lnSpc>
              <a:buNone/>
            </a:pPr>
            <a:r>
              <a:rPr lang="ja-JP" altLang="en-US" sz="1500" dirty="0" smtClean="0">
                <a:latin typeface="+mn-ea"/>
              </a:rPr>
              <a:t>　・</a:t>
            </a:r>
            <a:r>
              <a:rPr lang="en-US" altLang="ja-JP" sz="1500" dirty="0" smtClean="0">
                <a:latin typeface="+mn-ea"/>
              </a:rPr>
              <a:t>ITA</a:t>
            </a:r>
            <a:r>
              <a:rPr lang="ja-JP" altLang="en-US" sz="1500" dirty="0" smtClean="0">
                <a:latin typeface="+mn-ea"/>
              </a:rPr>
              <a:t>バージョンは</a:t>
            </a:r>
            <a:r>
              <a:rPr lang="en-US" altLang="ja-JP" sz="1500" dirty="0" smtClean="0">
                <a:latin typeface="+mn-ea"/>
              </a:rPr>
              <a:t>1.5.0</a:t>
            </a:r>
            <a:r>
              <a:rPr lang="ja-JP" altLang="en-US" sz="1500" dirty="0" smtClean="0">
                <a:latin typeface="+mn-ea"/>
              </a:rPr>
              <a:t>以上のものをインストールしてください。</a:t>
            </a:r>
            <a:endParaRPr lang="en-US" altLang="ja-JP" sz="1500" dirty="0" smtClean="0">
              <a:latin typeface="+mn-ea"/>
            </a:endParaRPr>
          </a:p>
          <a:p>
            <a:pPr marL="180000" lvl="1" indent="0">
              <a:lnSpc>
                <a:spcPct val="110000"/>
              </a:lnSpc>
              <a:buNone/>
            </a:pPr>
            <a:r>
              <a:rPr lang="ja-JP" altLang="en-US" sz="1500" dirty="0">
                <a:latin typeface="+mn-ea"/>
              </a:rPr>
              <a:t>　</a:t>
            </a:r>
            <a:r>
              <a:rPr lang="ja-JP" altLang="en-US" sz="1500" dirty="0" smtClean="0">
                <a:latin typeface="+mn-ea"/>
              </a:rPr>
              <a:t>・インストール時のアンサーファイル（</a:t>
            </a:r>
            <a:r>
              <a:rPr lang="en-US" altLang="ja-JP" sz="1500" dirty="0" smtClean="0">
                <a:latin typeface="+mn-ea"/>
              </a:rPr>
              <a:t>ita_answers.txt</a:t>
            </a:r>
            <a:r>
              <a:rPr lang="ja-JP" altLang="en-US" sz="1500" dirty="0" smtClean="0">
                <a:latin typeface="+mn-ea"/>
              </a:rPr>
              <a:t>）では、以下の機能のインストール指定をしてください。</a:t>
            </a:r>
            <a:endParaRPr lang="en-US" altLang="ja-JP" sz="1500" dirty="0" smtClean="0">
              <a:latin typeface="+mn-ea"/>
            </a:endParaRPr>
          </a:p>
          <a:p>
            <a:pPr marL="180000" lvl="1" indent="0">
              <a:lnSpc>
                <a:spcPct val="110000"/>
              </a:lnSpc>
              <a:buNone/>
            </a:pPr>
            <a:r>
              <a:rPr lang="ja-JP" altLang="en-US" sz="1500" dirty="0">
                <a:latin typeface="+mn-ea"/>
              </a:rPr>
              <a:t>　</a:t>
            </a:r>
            <a:r>
              <a:rPr lang="ja-JP" altLang="en-US" sz="1500" dirty="0" smtClean="0">
                <a:latin typeface="+mn-ea"/>
              </a:rPr>
              <a:t>（</a:t>
            </a:r>
            <a:r>
              <a:rPr lang="en-US" altLang="ja-JP" sz="1500" dirty="0" smtClean="0">
                <a:latin typeface="+mn-ea"/>
              </a:rPr>
              <a:t>※</a:t>
            </a:r>
            <a:r>
              <a:rPr lang="ja-JP" altLang="en-US" sz="1500" dirty="0" smtClean="0">
                <a:latin typeface="+mn-ea"/>
              </a:rPr>
              <a:t>インストーラーのデフォルト指定）</a:t>
            </a:r>
            <a:endParaRPr lang="en-US" altLang="ja-JP" sz="1500" dirty="0" smtClean="0">
              <a:latin typeface="+mn-ea"/>
            </a:endParaRPr>
          </a:p>
          <a:p>
            <a:pPr marL="180000" lvl="1" indent="0">
              <a:lnSpc>
                <a:spcPct val="110000"/>
              </a:lnSpc>
              <a:buNone/>
            </a:pPr>
            <a:r>
              <a:rPr lang="en-US" altLang="ja-JP" sz="1200" dirty="0" smtClean="0">
                <a:latin typeface="+mn-ea"/>
              </a:rPr>
              <a:t>	</a:t>
            </a:r>
            <a:r>
              <a:rPr lang="en-US" altLang="ja-JP" sz="1200" b="1" dirty="0" smtClean="0">
                <a:latin typeface="+mn-ea"/>
              </a:rPr>
              <a:t>ita_base:yes</a:t>
            </a:r>
            <a:endParaRPr lang="en-US" altLang="ja-JP" sz="1200" b="1" dirty="0">
              <a:latin typeface="+mn-ea"/>
            </a:endParaRPr>
          </a:p>
          <a:p>
            <a:pPr marL="180000" lvl="1" indent="0">
              <a:lnSpc>
                <a:spcPct val="110000"/>
              </a:lnSpc>
              <a:buNone/>
            </a:pPr>
            <a:r>
              <a:rPr lang="en-US" altLang="ja-JP" sz="1200" dirty="0" smtClean="0">
                <a:latin typeface="+mn-ea"/>
              </a:rPr>
              <a:t>	material:no</a:t>
            </a:r>
            <a:endParaRPr lang="en-US" altLang="ja-JP" sz="1200" dirty="0">
              <a:latin typeface="+mn-ea"/>
            </a:endParaRPr>
          </a:p>
          <a:p>
            <a:pPr marL="180000" lvl="1" indent="0">
              <a:lnSpc>
                <a:spcPct val="110000"/>
              </a:lnSpc>
              <a:buNone/>
            </a:pPr>
            <a:r>
              <a:rPr lang="en-US" altLang="ja-JP" sz="1200" dirty="0" smtClean="0">
                <a:latin typeface="+mn-ea"/>
              </a:rPr>
              <a:t>	</a:t>
            </a:r>
            <a:r>
              <a:rPr lang="en-US" altLang="ja-JP" sz="1200" b="1" dirty="0" smtClean="0">
                <a:latin typeface="+mn-ea"/>
              </a:rPr>
              <a:t>createparam:yes</a:t>
            </a:r>
            <a:endParaRPr lang="en-US" altLang="ja-JP" sz="1200" b="1" dirty="0">
              <a:latin typeface="+mn-ea"/>
            </a:endParaRPr>
          </a:p>
          <a:p>
            <a:pPr marL="180000" lvl="1" indent="0">
              <a:lnSpc>
                <a:spcPct val="110000"/>
              </a:lnSpc>
              <a:buNone/>
            </a:pPr>
            <a:r>
              <a:rPr lang="en-US" altLang="ja-JP" sz="1200" dirty="0" smtClean="0">
                <a:latin typeface="+mn-ea"/>
              </a:rPr>
              <a:t>	</a:t>
            </a:r>
            <a:r>
              <a:rPr lang="en-US" altLang="ja-JP" sz="1200" b="1" dirty="0" err="1" smtClean="0">
                <a:latin typeface="+mn-ea"/>
              </a:rPr>
              <a:t>hostgroup:yes</a:t>
            </a:r>
            <a:endParaRPr lang="en-US" altLang="ja-JP" sz="1200" b="1" u="sng" dirty="0">
              <a:latin typeface="+mn-ea"/>
            </a:endParaRPr>
          </a:p>
          <a:p>
            <a:pPr marL="180000" lvl="1" indent="0">
              <a:lnSpc>
                <a:spcPct val="110000"/>
              </a:lnSpc>
              <a:buNone/>
            </a:pPr>
            <a:r>
              <a:rPr lang="en-US" altLang="ja-JP" sz="1200" dirty="0" smtClean="0">
                <a:latin typeface="+mn-ea"/>
              </a:rPr>
              <a:t>	</a:t>
            </a:r>
            <a:r>
              <a:rPr lang="en-US" altLang="ja-JP" sz="1200" b="1" dirty="0" err="1" smtClean="0">
                <a:latin typeface="+mn-ea"/>
              </a:rPr>
              <a:t>ansible_driver:yes</a:t>
            </a:r>
            <a:endParaRPr lang="en-US" altLang="ja-JP" sz="1200" b="1" dirty="0">
              <a:latin typeface="+mn-ea"/>
            </a:endParaRPr>
          </a:p>
          <a:p>
            <a:pPr marL="180000" lvl="1" indent="0">
              <a:lnSpc>
                <a:spcPct val="110000"/>
              </a:lnSpc>
              <a:buNone/>
            </a:pPr>
            <a:r>
              <a:rPr lang="en-US" altLang="ja-JP" sz="1200" dirty="0" smtClean="0">
                <a:latin typeface="+mn-ea"/>
              </a:rPr>
              <a:t>	</a:t>
            </a:r>
            <a:r>
              <a:rPr lang="en-US" altLang="ja-JP" sz="1200" dirty="0" err="1" smtClean="0">
                <a:latin typeface="+mn-ea"/>
              </a:rPr>
              <a:t>cobbler_driver:no</a:t>
            </a:r>
            <a:endParaRPr lang="en-US" altLang="ja-JP" sz="1200" dirty="0">
              <a:latin typeface="+mn-ea"/>
            </a:endParaRPr>
          </a:p>
          <a:p>
            <a:pPr marL="180000" lvl="1" indent="0">
              <a:lnSpc>
                <a:spcPct val="110000"/>
              </a:lnSpc>
              <a:buNone/>
            </a:pPr>
            <a:r>
              <a:rPr lang="en-US" altLang="ja-JP" sz="1200" dirty="0" smtClean="0">
                <a:latin typeface="+mn-ea"/>
              </a:rPr>
              <a:t>	</a:t>
            </a:r>
            <a:r>
              <a:rPr lang="en-US" altLang="ja-JP" sz="1200" dirty="0" err="1" smtClean="0">
                <a:latin typeface="+mn-ea"/>
              </a:rPr>
              <a:t>openstack_driver:no</a:t>
            </a:r>
            <a:endParaRPr lang="en-US" altLang="ja-JP" sz="1200" dirty="0">
              <a:latin typeface="+mn-ea"/>
            </a:endParaRPr>
          </a:p>
          <a:p>
            <a:pPr marL="180000" lvl="1" indent="0">
              <a:lnSpc>
                <a:spcPct val="110000"/>
              </a:lnSpc>
              <a:buNone/>
            </a:pPr>
            <a:r>
              <a:rPr lang="en-US" altLang="ja-JP" sz="1200" dirty="0" smtClean="0">
                <a:latin typeface="+mn-ea"/>
              </a:rPr>
              <a:t>	</a:t>
            </a:r>
            <a:r>
              <a:rPr lang="en-US" altLang="ja-JP" sz="1200" dirty="0" err="1" smtClean="0">
                <a:latin typeface="+mn-ea"/>
              </a:rPr>
              <a:t>terraform_driver:no</a:t>
            </a:r>
            <a:endParaRPr lang="en-US" altLang="ja-JP" sz="1200" dirty="0" smtClean="0">
              <a:latin typeface="+mn-ea"/>
            </a:endParaRPr>
          </a:p>
          <a:p>
            <a:pPr marL="179996" lvl="1" indent="0">
              <a:lnSpc>
                <a:spcPct val="110000"/>
              </a:lnSpc>
              <a:buNone/>
            </a:pPr>
            <a:r>
              <a:rPr lang="ja-JP" altLang="en-US" sz="1500" dirty="0">
                <a:latin typeface="+mn-ea"/>
              </a:rPr>
              <a:t>　・インストール手順は以下ドキュメントを参照ください。</a:t>
            </a:r>
            <a:endParaRPr lang="en-US" altLang="ja-JP" sz="1500" dirty="0">
              <a:latin typeface="+mn-ea"/>
            </a:endParaRPr>
          </a:p>
          <a:p>
            <a:pPr marL="179996" lvl="1" indent="0">
              <a:lnSpc>
                <a:spcPct val="110000"/>
              </a:lnSpc>
              <a:buNone/>
            </a:pPr>
            <a:r>
              <a:rPr lang="ja-JP" altLang="en-US" sz="1500" dirty="0">
                <a:latin typeface="+mn-ea"/>
              </a:rPr>
              <a:t>　　</a:t>
            </a:r>
            <a:r>
              <a:rPr lang="en-US" altLang="ja-JP" sz="1500" dirty="0">
                <a:latin typeface="+mn-ea"/>
                <a:hlinkClick r:id="rId3"/>
              </a:rPr>
              <a:t>ITA</a:t>
            </a:r>
            <a:r>
              <a:rPr lang="ja-JP" altLang="en-US" sz="1500" dirty="0">
                <a:latin typeface="+mn-ea"/>
                <a:hlinkClick r:id="rId3"/>
              </a:rPr>
              <a:t>オンラインインストール</a:t>
            </a:r>
            <a:r>
              <a:rPr lang="ja-JP" altLang="en-US" sz="1500" dirty="0" smtClean="0">
                <a:latin typeface="+mn-ea"/>
                <a:hlinkClick r:id="rId3"/>
              </a:rPr>
              <a:t>手順</a:t>
            </a:r>
            <a:endParaRPr lang="en-US" altLang="ja-JP" sz="15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30374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2.1</a:t>
            </a:r>
            <a:r>
              <a:rPr lang="ja-JP" altLang="en-US" dirty="0"/>
              <a:t>　導入</a:t>
            </a:r>
            <a:r>
              <a:rPr lang="ja-JP" altLang="en-US" dirty="0" smtClean="0"/>
              <a:t>準備（</a:t>
            </a:r>
            <a:r>
              <a:rPr lang="en-US" altLang="ja-JP" dirty="0" smtClean="0"/>
              <a:t>2/3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39350" y="836712"/>
            <a:ext cx="11713301" cy="3312388"/>
          </a:xfrm>
        </p:spPr>
        <p:txBody>
          <a:bodyPr>
            <a:normAutofit/>
          </a:bodyPr>
          <a:lstStyle/>
          <a:p>
            <a:pPr lvl="1"/>
            <a:r>
              <a:rPr lang="en-US" altLang="ja-JP" dirty="0" smtClean="0">
                <a:latin typeface="+mn-ea"/>
              </a:rPr>
              <a:t>AWS</a:t>
            </a:r>
            <a:r>
              <a:rPr lang="ja-JP" altLang="en-US" dirty="0" smtClean="0">
                <a:latin typeface="+mn-ea"/>
              </a:rPr>
              <a:t>環境準備</a:t>
            </a:r>
            <a:endParaRPr lang="en-US" altLang="ja-JP" sz="1400" dirty="0" smtClean="0">
              <a:latin typeface="+mn-ea"/>
            </a:endParaRPr>
          </a:p>
          <a:p>
            <a:pPr marL="180000" lvl="1" indent="0">
              <a:buNone/>
            </a:pPr>
            <a:r>
              <a:rPr lang="ja-JP" altLang="en-US" sz="1400" dirty="0" smtClean="0">
                <a:latin typeface="+mn-ea"/>
              </a:rPr>
              <a:t>　①システム管理者の</a:t>
            </a:r>
            <a:r>
              <a:rPr lang="en-US" altLang="ja-JP" sz="1400" dirty="0" smtClean="0">
                <a:latin typeface="+mn-ea"/>
              </a:rPr>
              <a:t>IAM</a:t>
            </a:r>
            <a:r>
              <a:rPr lang="ja-JP" altLang="en-US" sz="1400" dirty="0" smtClean="0">
                <a:latin typeface="+mn-ea"/>
              </a:rPr>
              <a:t>ユーザー準備</a:t>
            </a:r>
            <a:endParaRPr lang="en-US" altLang="ja-JP" sz="1400" dirty="0">
              <a:latin typeface="+mn-ea"/>
            </a:endParaRPr>
          </a:p>
          <a:p>
            <a:pPr marL="179996" lvl="1" indent="0">
              <a:buNone/>
            </a:pPr>
            <a:r>
              <a:rPr lang="ja-JP" altLang="en-US" sz="1400" dirty="0" smtClean="0">
                <a:latin typeface="+mn-ea"/>
              </a:rPr>
              <a:t> 　以下の</a:t>
            </a:r>
            <a:r>
              <a:rPr lang="en-US" altLang="ja-JP" sz="1400" dirty="0" smtClean="0">
                <a:latin typeface="+mn-ea"/>
              </a:rPr>
              <a:t>IAM</a:t>
            </a:r>
            <a:r>
              <a:rPr lang="ja-JP" altLang="en-US" sz="1400" dirty="0">
                <a:latin typeface="+mn-ea"/>
              </a:rPr>
              <a:t>ポリシ</a:t>
            </a:r>
            <a:r>
              <a:rPr lang="ja-JP" altLang="en-US" sz="1400" dirty="0" smtClean="0">
                <a:latin typeface="+mn-ea"/>
              </a:rPr>
              <a:t>ーをアタッチした</a:t>
            </a:r>
            <a:r>
              <a:rPr lang="en-US" altLang="ja-JP" sz="1400" dirty="0" smtClean="0">
                <a:latin typeface="+mn-ea"/>
              </a:rPr>
              <a:t>IAM</a:t>
            </a:r>
            <a:r>
              <a:rPr lang="ja-JP" altLang="en-US" sz="1400" dirty="0" smtClean="0">
                <a:latin typeface="+mn-ea"/>
              </a:rPr>
              <a:t>ユーザーの「アカウント</a:t>
            </a:r>
            <a:r>
              <a:rPr lang="en-US" altLang="ja-JP" sz="1400" dirty="0" smtClean="0">
                <a:latin typeface="+mn-ea"/>
              </a:rPr>
              <a:t>ID</a:t>
            </a:r>
            <a:r>
              <a:rPr lang="ja-JP" altLang="en-US" sz="1400" dirty="0" smtClean="0">
                <a:latin typeface="+mn-ea"/>
              </a:rPr>
              <a:t>」「アクセスキー」「シークレットキー」を用意してください。</a:t>
            </a:r>
            <a:endParaRPr lang="en-US" altLang="ja-JP" sz="1400" dirty="0" smtClean="0">
              <a:latin typeface="+mn-ea"/>
            </a:endParaRPr>
          </a:p>
          <a:p>
            <a:pPr marL="179996" lvl="1" indent="0">
              <a:buNone/>
            </a:pPr>
            <a:r>
              <a:rPr lang="ja-JP" altLang="en-US" sz="1400" dirty="0" smtClean="0">
                <a:latin typeface="+mn-ea"/>
              </a:rPr>
              <a:t> </a:t>
            </a:r>
            <a:r>
              <a:rPr lang="ja-JP" altLang="en-US" sz="1400" dirty="0">
                <a:latin typeface="+mn-ea"/>
              </a:rPr>
              <a:t>　</a:t>
            </a:r>
            <a:r>
              <a:rPr lang="ja-JP" altLang="en-US" sz="1400" dirty="0" smtClean="0">
                <a:latin typeface="+mn-ea"/>
              </a:rPr>
              <a:t>　・</a:t>
            </a:r>
            <a:r>
              <a:rPr lang="en-US" altLang="ja-JP" sz="1400" dirty="0">
                <a:latin typeface="+mn-ea"/>
              </a:rPr>
              <a:t>IAMFullAccess</a:t>
            </a:r>
          </a:p>
          <a:p>
            <a:pPr marL="179996" lvl="1" indent="0">
              <a:buNone/>
            </a:pPr>
            <a:r>
              <a:rPr lang="ja-JP" altLang="en-US" sz="1400" dirty="0" smtClean="0">
                <a:latin typeface="+mn-ea"/>
              </a:rPr>
              <a:t> 　</a:t>
            </a:r>
            <a:r>
              <a:rPr lang="ja-JP" altLang="en-US" sz="1400" dirty="0">
                <a:latin typeface="+mn-ea"/>
              </a:rPr>
              <a:t>　・</a:t>
            </a:r>
            <a:r>
              <a:rPr lang="en-US" altLang="ja-JP" sz="1400" dirty="0" smtClean="0">
                <a:latin typeface="+mn-ea"/>
              </a:rPr>
              <a:t>AWSCloudFormationFullAccess</a:t>
            </a:r>
          </a:p>
          <a:p>
            <a:pPr marL="179996" lvl="1" indent="0">
              <a:buNone/>
            </a:pPr>
            <a:endParaRPr lang="en-US" altLang="ja-JP" sz="1400" dirty="0" smtClean="0">
              <a:latin typeface="+mn-ea"/>
            </a:endParaRPr>
          </a:p>
          <a:p>
            <a:pPr marL="179996" lvl="1" indent="0">
              <a:buNone/>
            </a:pPr>
            <a:r>
              <a:rPr lang="ja-JP" altLang="en-US" sz="1400" dirty="0" smtClean="0">
                <a:latin typeface="+mn-ea"/>
              </a:rPr>
              <a:t>　</a:t>
            </a:r>
            <a:r>
              <a:rPr lang="en-US" altLang="ja-JP" sz="1400" dirty="0">
                <a:latin typeface="+mn-ea"/>
              </a:rPr>
              <a:t>【</a:t>
            </a:r>
            <a:r>
              <a:rPr lang="ja-JP" altLang="en-US" sz="1400" dirty="0">
                <a:latin typeface="+mn-ea"/>
              </a:rPr>
              <a:t>参考</a:t>
            </a:r>
            <a:r>
              <a:rPr lang="en-US" altLang="ja-JP" sz="1400" dirty="0" smtClean="0">
                <a:latin typeface="+mn-ea"/>
              </a:rPr>
              <a:t>】IAM</a:t>
            </a:r>
            <a:r>
              <a:rPr lang="ja-JP" altLang="en-US" sz="1400" dirty="0" smtClean="0">
                <a:latin typeface="+mn-ea"/>
              </a:rPr>
              <a:t>ユーザーアクセスキー／シークレットキーの作成手順</a:t>
            </a:r>
            <a:r>
              <a:rPr lang="ja-JP" altLang="en-US" sz="1400" dirty="0">
                <a:latin typeface="+mn-ea"/>
              </a:rPr>
              <a:t>概要（</a:t>
            </a:r>
            <a:r>
              <a:rPr lang="en-US" altLang="ja-JP" sz="1400" dirty="0">
                <a:latin typeface="+mn-ea"/>
              </a:rPr>
              <a:t>AWS</a:t>
            </a:r>
            <a:r>
              <a:rPr lang="ja-JP" altLang="en-US" sz="1400" dirty="0">
                <a:latin typeface="+mn-ea"/>
              </a:rPr>
              <a:t>マネジメントコンソールにて実施</a:t>
            </a:r>
            <a:r>
              <a:rPr lang="ja-JP" altLang="en-US" sz="1400" dirty="0" smtClean="0">
                <a:latin typeface="+mn-ea"/>
              </a:rPr>
              <a:t>）</a:t>
            </a:r>
            <a:endParaRPr lang="en-US" altLang="ja-JP" sz="1400" dirty="0" smtClean="0">
              <a:latin typeface="+mn-ea"/>
            </a:endParaRPr>
          </a:p>
          <a:p>
            <a:pPr marL="179996" lvl="1" indent="0">
              <a:buNone/>
            </a:pPr>
            <a:r>
              <a:rPr lang="ja-JP" altLang="en-US" sz="1400" dirty="0">
                <a:latin typeface="+mn-ea"/>
              </a:rPr>
              <a:t>　</a:t>
            </a:r>
            <a:r>
              <a:rPr lang="ja-JP" altLang="en-US" sz="1400" dirty="0" smtClean="0">
                <a:latin typeface="+mn-ea"/>
              </a:rPr>
              <a:t>　</a:t>
            </a:r>
            <a:r>
              <a:rPr lang="en-US" altLang="ja-JP" sz="1400" dirty="0" smtClean="0">
                <a:latin typeface="+mn-ea"/>
              </a:rPr>
              <a:t>1.IAM </a:t>
            </a:r>
            <a:r>
              <a:rPr lang="ja-JP" altLang="en-US" sz="1400" dirty="0" smtClean="0">
                <a:latin typeface="+mn-ea"/>
              </a:rPr>
              <a:t>＞ ユーザー ＞ 「</a:t>
            </a:r>
            <a:r>
              <a:rPr lang="en-US" altLang="ja-JP" sz="1400" dirty="0" smtClean="0">
                <a:latin typeface="+mn-ea"/>
              </a:rPr>
              <a:t>IAM</a:t>
            </a:r>
            <a:r>
              <a:rPr lang="ja-JP" altLang="en-US" sz="1400" dirty="0" smtClean="0">
                <a:latin typeface="+mn-ea"/>
              </a:rPr>
              <a:t>ユーザー準備」で用意したユーザー名を押下</a:t>
            </a:r>
            <a:endParaRPr lang="en-US" altLang="ja-JP" sz="1400" dirty="0" smtClean="0">
              <a:latin typeface="+mn-ea"/>
            </a:endParaRPr>
          </a:p>
          <a:p>
            <a:pPr marL="179996" lvl="1" indent="0">
              <a:buNone/>
            </a:pPr>
            <a:r>
              <a:rPr lang="ja-JP" altLang="en-US" sz="1400" dirty="0">
                <a:latin typeface="+mn-ea"/>
              </a:rPr>
              <a:t>　</a:t>
            </a:r>
            <a:r>
              <a:rPr lang="ja-JP" altLang="en-US" sz="1400" dirty="0" smtClean="0">
                <a:latin typeface="+mn-ea"/>
              </a:rPr>
              <a:t>　</a:t>
            </a:r>
            <a:r>
              <a:rPr lang="en-US" altLang="ja-JP" sz="1400" dirty="0" smtClean="0">
                <a:latin typeface="+mn-ea"/>
              </a:rPr>
              <a:t>2.</a:t>
            </a:r>
            <a:r>
              <a:rPr lang="ja-JP" altLang="en-US" sz="1400" dirty="0" smtClean="0">
                <a:latin typeface="+mn-ea"/>
              </a:rPr>
              <a:t>認証情報 ＞ アクセスキーを作成を押下</a:t>
            </a:r>
            <a:endParaRPr lang="en-US" altLang="ja-JP" sz="1400" dirty="0" smtClean="0">
              <a:latin typeface="+mn-ea"/>
            </a:endParaRPr>
          </a:p>
          <a:p>
            <a:pPr marL="179996" lvl="1" indent="0">
              <a:buNone/>
            </a:pPr>
            <a:r>
              <a:rPr lang="ja-JP" altLang="en-US" sz="1400" dirty="0">
                <a:latin typeface="+mn-ea"/>
              </a:rPr>
              <a:t>　</a:t>
            </a:r>
            <a:r>
              <a:rPr lang="ja-JP" altLang="en-US" sz="1400" dirty="0" smtClean="0">
                <a:latin typeface="+mn-ea"/>
              </a:rPr>
              <a:t>　</a:t>
            </a:r>
            <a:r>
              <a:rPr lang="en-US" altLang="ja-JP" sz="1400" dirty="0" smtClean="0">
                <a:latin typeface="+mn-ea"/>
              </a:rPr>
              <a:t>3.</a:t>
            </a:r>
            <a:r>
              <a:rPr lang="ja-JP" altLang="en-US" sz="1400" dirty="0" smtClean="0">
                <a:latin typeface="+mn-ea"/>
              </a:rPr>
              <a:t>アクセスキー</a:t>
            </a:r>
            <a:r>
              <a:rPr lang="en-US" altLang="ja-JP" sz="1400" dirty="0" smtClean="0">
                <a:latin typeface="+mn-ea"/>
              </a:rPr>
              <a:t>ID</a:t>
            </a:r>
            <a:r>
              <a:rPr lang="ja-JP" altLang="en-US" sz="1400" dirty="0" smtClean="0">
                <a:latin typeface="+mn-ea"/>
              </a:rPr>
              <a:t>とシークレットアクセスキーが表示されるのでそれを取得する</a:t>
            </a:r>
            <a:endParaRPr lang="en-US" altLang="ja-JP" sz="1400" dirty="0">
              <a:latin typeface="+mn-ea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280" y="3861060"/>
            <a:ext cx="3647794" cy="1863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31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  <a:ex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6619</Words>
  <Application>Microsoft Office PowerPoint</Application>
  <PresentationFormat>ワイド画面</PresentationFormat>
  <Paragraphs>976</Paragraphs>
  <Slides>55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55</vt:i4>
      </vt:variant>
    </vt:vector>
  </HeadingPairs>
  <TitlesOfParts>
    <vt:vector size="65" baseType="lpstr">
      <vt:lpstr>HGP創英角ｺﾞｼｯｸUB</vt:lpstr>
      <vt:lpstr>ＭＳ Ｐゴシック</vt:lpstr>
      <vt:lpstr>メイリオ</vt:lpstr>
      <vt:lpstr>游ゴシック</vt:lpstr>
      <vt:lpstr>Arial</vt:lpstr>
      <vt:lpstr>Calibri</vt:lpstr>
      <vt:lpstr>Tahoma</vt:lpstr>
      <vt:lpstr>Times New Roman</vt:lpstr>
      <vt:lpstr>Wingdings</vt:lpstr>
      <vt:lpstr>NEC_standard4_3</vt:lpstr>
      <vt:lpstr>CloudSystemテンプレート1st-Model オートスケーリングWebシステム 導入手順書</vt:lpstr>
      <vt:lpstr>目次</vt:lpstr>
      <vt:lpstr>1. はじめに</vt:lpstr>
      <vt:lpstr>1.1　本資料について／導入手順フロー</vt:lpstr>
      <vt:lpstr>1.2　CSテンプレート導入イメージ</vt:lpstr>
      <vt:lpstr>1.3　ITAユーザー／IAMユーザーの役割と運用方法</vt:lpstr>
      <vt:lpstr>2.　導入準備</vt:lpstr>
      <vt:lpstr>2.1　導入準備（1/3）</vt:lpstr>
      <vt:lpstr>2.1　導入準備（2/3）</vt:lpstr>
      <vt:lpstr>2.1　導入準備（3/3）</vt:lpstr>
      <vt:lpstr>3　導入手順</vt:lpstr>
      <vt:lpstr>3.1　CSテンプレート導入ファイルダウンロード</vt:lpstr>
      <vt:lpstr>3.2　CSテンプレート導入ファイルインポート（1/3）</vt:lpstr>
      <vt:lpstr>3.2　CSテンプレート導入ファイルインポート（2/3）</vt:lpstr>
      <vt:lpstr>3.2　CSテンプレート導入ファイルインポート（3/3）</vt:lpstr>
      <vt:lpstr>3.3　機器一覧_登録ホストのログイン情報変更</vt:lpstr>
      <vt:lpstr>3.4　プロキシ情報の登録</vt:lpstr>
      <vt:lpstr>3.5　ITAユーザーのパスワード変更（1/4）</vt:lpstr>
      <vt:lpstr>3.5　ITAユーザーのパスワード変更（2/4）</vt:lpstr>
      <vt:lpstr>3.5　ITAユーザーのパスワード変更（3/4）</vt:lpstr>
      <vt:lpstr>3.5　ITAユーザーのパスワード変更（4/4）</vt:lpstr>
      <vt:lpstr>3.6　システム管理者のAWSアカウント情報登録</vt:lpstr>
      <vt:lpstr>3.7　AWS管理者のIAMユーザー作成実行と登録（1/3）</vt:lpstr>
      <vt:lpstr>3.7　AWS管理者のIAMユーザー作成実行と登録（2/3）</vt:lpstr>
      <vt:lpstr>3.7　AWS管理者のIAMユーザー作成実行と登録（3/3）</vt:lpstr>
      <vt:lpstr>3.8　インフラ管理者&amp;インフラユーザーのIAMユーザー作成実行と登録（1/4）</vt:lpstr>
      <vt:lpstr>3.8　インフラ管理者&amp;インフラユーザーのIAMユーザー作成実行と登録（2/4）</vt:lpstr>
      <vt:lpstr>3.8　インフラ管理者&amp;インフラユーザーのIAMユーザー作成実行と登録（3/4）</vt:lpstr>
      <vt:lpstr>3.9　オートスケール用パラメータの登録（1/3）</vt:lpstr>
      <vt:lpstr>3.9　オートスケール用パラメータの登録（2/3）</vt:lpstr>
      <vt:lpstr>3.9　オートスケール用パラメータの登録（3/3）</vt:lpstr>
      <vt:lpstr>4. 補足</vt:lpstr>
      <vt:lpstr>4.1　システム管理者&amp;AWS管理者のパラメータ廃止と復活（1/2）</vt:lpstr>
      <vt:lpstr>4.1　システム管理者&amp;AWS管理者のパラメータ廃止と復活（2/2）</vt:lpstr>
      <vt:lpstr>4.2　Teams連携通知の登録（1/4）</vt:lpstr>
      <vt:lpstr>4.2　Teams連携通知の登録（2/4）</vt:lpstr>
      <vt:lpstr>4.2　Teams連携通知の登録（3/4）</vt:lpstr>
      <vt:lpstr>4.2　Teams連携通知の登録（4/4）</vt:lpstr>
      <vt:lpstr>4.3　メニューグループ／メニュー概要（1/5）</vt:lpstr>
      <vt:lpstr>4.3　メニューグループ／メニュー概要（2/5）</vt:lpstr>
      <vt:lpstr>4.3　メニューグループ／メニュー概要（3/5）</vt:lpstr>
      <vt:lpstr>4.3　メニューグループ／メニュー概要（4/5）</vt:lpstr>
      <vt:lpstr>4.3　メニューグループ／メニュー概要（5/5）</vt:lpstr>
      <vt:lpstr>4.4　Conductorの参照パラメータ(1/11)</vt:lpstr>
      <vt:lpstr>4.4　Conductorの参照パラメータ(2/11)</vt:lpstr>
      <vt:lpstr>4.4　Conductorの参照パラメータ(3/11)</vt:lpstr>
      <vt:lpstr>4.4　Conductorの参照パラメータ(4/11)</vt:lpstr>
      <vt:lpstr>4.4　Conductorの参照パラメータ(5/11)</vt:lpstr>
      <vt:lpstr>4.4　Conductorの参照パラメータ(6/11)</vt:lpstr>
      <vt:lpstr>4.4　Conductorの参照パラメータ(7/11)</vt:lpstr>
      <vt:lpstr>4.4　Conductorの参照パラメータ(8/11)</vt:lpstr>
      <vt:lpstr>4.4　Conductorの参照パラメータ(9/11)</vt:lpstr>
      <vt:lpstr>4.4　Conductorの参照パラメータ(10/11)</vt:lpstr>
      <vt:lpstr>4.4　Conductorの参照パラメータ(11/11)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2020-09-03T08:52:10Z</dcterms:modified>
</cp:coreProperties>
</file>