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16"/>
  </p:notesMasterIdLst>
  <p:handoutMasterIdLst>
    <p:handoutMasterId r:id="rId17"/>
  </p:handoutMasterIdLst>
  <p:sldIdLst>
    <p:sldId id="262" r:id="rId3"/>
    <p:sldId id="507" r:id="rId4"/>
    <p:sldId id="700" r:id="rId5"/>
    <p:sldId id="680" r:id="rId6"/>
    <p:sldId id="695" r:id="rId7"/>
    <p:sldId id="696" r:id="rId8"/>
    <p:sldId id="697" r:id="rId9"/>
    <p:sldId id="699" r:id="rId10"/>
    <p:sldId id="712" r:id="rId11"/>
    <p:sldId id="701" r:id="rId12"/>
    <p:sldId id="702" r:id="rId13"/>
    <p:sldId id="703" r:id="rId14"/>
    <p:sldId id="318" r:id="rId1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35DD3A7B-A3B5-49A5-9CD2-FA74D1CAA38D}">
          <p14:sldIdLst>
            <p14:sldId id="262"/>
            <p14:sldId id="507"/>
          </p14:sldIdLst>
        </p14:section>
        <p14:section name="Introduction" id="{AC09CC4C-422A-45B8-A0BB-C41D9CA3023A}">
          <p14:sldIdLst>
            <p14:sldId id="700"/>
            <p14:sldId id="680"/>
          </p14:sldIdLst>
        </p14:section>
        <p14:section name="Overview explanation" id="{55238CF3-E671-490E-9DDA-5A049AE670B6}">
          <p14:sldIdLst>
            <p14:sldId id="695"/>
            <p14:sldId id="696"/>
            <p14:sldId id="697"/>
            <p14:sldId id="699"/>
            <p14:sldId id="712"/>
            <p14:sldId id="701"/>
            <p14:sldId id="702"/>
            <p14:sldId id="70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CC00"/>
    <a:srgbClr val="318BFF"/>
    <a:srgbClr val="F3C1C3"/>
    <a:srgbClr val="FFFFCC"/>
    <a:srgbClr val="0000FF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3" autoAdjust="0"/>
    <p:restoredTop sz="96527" autoAdjust="0"/>
  </p:normalViewPr>
  <p:slideViewPr>
    <p:cSldViewPr>
      <p:cViewPr varScale="1">
        <p:scale>
          <a:sx n="78" d="100"/>
          <a:sy n="78" d="100"/>
        </p:scale>
        <p:origin x="86" y="91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2021/6/22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2021/6/22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ｖ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5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25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47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82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7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80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/Exastro-ITA_User_Instruction_Manual_Export_Import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1.7.1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Export/Import</a:t>
            </a:r>
          </a:p>
          <a:p>
            <a:r>
              <a:rPr lang="en-US" altLang="ja-JP" sz="4800" b="1" kern="0" spc="-150" dirty="0" smtClean="0"/>
              <a:t>【Tutorial】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2182540"/>
            <a:ext cx="7561050" cy="40095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.7 </a:t>
            </a:r>
            <a:r>
              <a:rPr lang="en-US" altLang="ja-JP" dirty="0" smtClean="0"/>
              <a:t>Menu Description 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 menu</a:t>
            </a:r>
          </a:p>
          <a:p>
            <a:pPr marL="180000" lvl="1" indent="0">
              <a:buNone/>
            </a:pPr>
            <a:r>
              <a:rPr lang="en-US" altLang="ja-JP" sz="1200" dirty="0"/>
              <a:t>All menus are displayed in a list and can be selected if the user wishes to export </a:t>
            </a:r>
            <a:r>
              <a:rPr lang="en-US" altLang="ja-JP" sz="1200" dirty="0" smtClean="0"/>
              <a:t>them. </a:t>
            </a:r>
            <a:br>
              <a:rPr lang="en-US" altLang="ja-JP" sz="1200" dirty="0" smtClean="0"/>
            </a:br>
            <a:r>
              <a:rPr lang="en-US" altLang="ja-JP" sz="1200" dirty="0" smtClean="0"/>
              <a:t>There </a:t>
            </a:r>
            <a:r>
              <a:rPr lang="en-US" altLang="ja-JP" sz="1200" dirty="0"/>
              <a:t>are two types of modes. One that overwrites all the existing data and one where users can choose </a:t>
            </a:r>
            <a:r>
              <a:rPr lang="en-US" altLang="ja-JP" sz="1200" dirty="0" smtClean="0"/>
              <a:t>whether </a:t>
            </a:r>
            <a:r>
              <a:rPr lang="en-US" altLang="ja-JP" sz="1200" dirty="0"/>
              <a:t>to insert or overwrite data based on unique menu items (</a:t>
            </a:r>
            <a:r>
              <a:rPr lang="en-US" altLang="ja-JP" sz="1200" dirty="0" err="1"/>
              <a:t>ID,No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Etc</a:t>
            </a:r>
            <a:r>
              <a:rPr lang="en-US" altLang="ja-JP" sz="1200" dirty="0"/>
              <a:t>)  after a specified time has passed. </a:t>
            </a:r>
          </a:p>
          <a:p>
            <a:pPr marL="180000" lvl="1" indent="0">
              <a:buNone/>
            </a:pPr>
            <a:r>
              <a:rPr lang="en-US" altLang="ja-JP" sz="1200" dirty="0"/>
              <a:t>"Abolition data" decides if you want to include abolished data or not when you import.</a:t>
            </a:r>
            <a:endParaRPr kumimoji="1" lang="en-US" altLang="ja-JP" sz="1200" dirty="0" smtClean="0"/>
          </a:p>
        </p:txBody>
      </p:sp>
      <p:sp>
        <p:nvSpPr>
          <p:cNvPr id="13" name="線吹き出し 1 (枠付き) 12"/>
          <p:cNvSpPr/>
          <p:nvPr/>
        </p:nvSpPr>
        <p:spPr bwMode="auto">
          <a:xfrm>
            <a:off x="3733919" y="3616893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2717"/>
              <a:gd name="adj4" fmla="val -1503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menus to be 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exported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with the check box.</a:t>
            </a:r>
          </a:p>
        </p:txBody>
      </p:sp>
      <p:sp>
        <p:nvSpPr>
          <p:cNvPr id="20" name="線吹き出し 1 (枠付き) 19"/>
          <p:cNvSpPr/>
          <p:nvPr/>
        </p:nvSpPr>
        <p:spPr bwMode="auto">
          <a:xfrm>
            <a:off x="6012200" y="6107202"/>
            <a:ext cx="1872260" cy="454802"/>
          </a:xfrm>
          <a:prstGeom prst="borderCallout1">
            <a:avLst>
              <a:gd name="adj1" fmla="val 42937"/>
              <a:gd name="adj2" fmla="val 289"/>
              <a:gd name="adj3" fmla="val 128917"/>
              <a:gd name="adj4" fmla="val -2497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“Export” to execute.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496" y="5720303"/>
            <a:ext cx="1622113" cy="97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正方形/長方形 18"/>
          <p:cNvSpPr/>
          <p:nvPr/>
        </p:nvSpPr>
        <p:spPr bwMode="auto">
          <a:xfrm>
            <a:off x="4155179" y="6406014"/>
            <a:ext cx="1224171" cy="2157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5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1" y="1743188"/>
            <a:ext cx="7620508" cy="27659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87" y="4887210"/>
            <a:ext cx="7643076" cy="8958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</a:t>
            </a:r>
            <a:r>
              <a:rPr lang="en-US" altLang="ja-JP" dirty="0" smtClean="0"/>
              <a:t>Menu Description 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Import menu</a:t>
            </a:r>
          </a:p>
          <a:p>
            <a:pPr marL="180000" lvl="1" indent="0">
              <a:buNone/>
            </a:pPr>
            <a:r>
              <a:rPr lang="en-US" altLang="ja-JP" dirty="0"/>
              <a:t>Upload the exported data in the "Export menu " and </a:t>
            </a:r>
            <a:r>
              <a:rPr lang="en-US" altLang="ja-JP" dirty="0" smtClean="0"/>
              <a:t>import </a:t>
            </a:r>
            <a:r>
              <a:rPr lang="en-US" altLang="ja-JP" dirty="0" smtClean="0"/>
              <a:t>the desired menus.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721726" y="5160049"/>
            <a:ext cx="1122034" cy="3719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21727" y="2636890"/>
            <a:ext cx="1482084" cy="576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線吹き出し 1 (枠付き) 20"/>
          <p:cNvSpPr/>
          <p:nvPr/>
        </p:nvSpPr>
        <p:spPr bwMode="auto">
          <a:xfrm>
            <a:off x="5652151" y="3368442"/>
            <a:ext cx="2448340" cy="636638"/>
          </a:xfrm>
          <a:prstGeom prst="borderCallout1">
            <a:avLst>
              <a:gd name="adj1" fmla="val 42937"/>
              <a:gd name="adj2" fmla="val 289"/>
              <a:gd name="adj3" fmla="val 157826"/>
              <a:gd name="adj4" fmla="val -2013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menu you want to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by marking menu’s che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ck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box.</a:t>
            </a:r>
          </a:p>
        </p:txBody>
      </p:sp>
      <p:sp>
        <p:nvSpPr>
          <p:cNvPr id="22" name="線吹き出し 1 (枠付き) 21"/>
          <p:cNvSpPr/>
          <p:nvPr/>
        </p:nvSpPr>
        <p:spPr bwMode="auto">
          <a:xfrm>
            <a:off x="3023271" y="5384951"/>
            <a:ext cx="3017034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401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here to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start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Import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線吹き出し 1 (枠付き) 22"/>
          <p:cNvSpPr/>
          <p:nvPr/>
        </p:nvSpPr>
        <p:spPr bwMode="auto">
          <a:xfrm>
            <a:off x="3545515" y="2636890"/>
            <a:ext cx="2898745" cy="478039"/>
          </a:xfrm>
          <a:prstGeom prst="borderCallout1">
            <a:avLst>
              <a:gd name="adj1" fmla="val 42937"/>
              <a:gd name="adj2" fmla="val 289"/>
              <a:gd name="adj3" fmla="val 85554"/>
              <a:gd name="adj4" fmla="val -156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Use these buttons to upload 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files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図 11" descr="C:\Users\113414A009FT8\Desktop\20160220131903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4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9" y="2078074"/>
            <a:ext cx="8867155" cy="3744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</a:t>
            </a:r>
            <a:r>
              <a:rPr lang="en-US" altLang="ja-JP" dirty="0" smtClean="0"/>
              <a:t>Menu Description 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Export/Import menu list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Check the information that can be executed Export/Import.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User can check the progress status of </a:t>
            </a:r>
            <a:r>
              <a:rPr lang="en-US" altLang="ja-JP" dirty="0" smtClean="0"/>
              <a:t>each operation </a:t>
            </a:r>
            <a:r>
              <a:rPr lang="en-US" altLang="ja-JP" dirty="0"/>
              <a:t>and download </a:t>
            </a:r>
            <a:r>
              <a:rPr lang="en-US" altLang="ja-JP" dirty="0" smtClean="0"/>
              <a:t>moved </a:t>
            </a:r>
            <a:r>
              <a:rPr lang="en-US" altLang="ja-JP" dirty="0"/>
              <a:t>data.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2000" b="1" dirty="0" smtClean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357780" y="4375290"/>
            <a:ext cx="374671" cy="4242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baseline="-44000" dirty="0" smtClean="0">
              <a:latin typeface="+mn-ea"/>
            </a:endParaRPr>
          </a:p>
        </p:txBody>
      </p:sp>
      <p:sp>
        <p:nvSpPr>
          <p:cNvPr id="15" name="線吹き出し 1 (枠付き) 14"/>
          <p:cNvSpPr/>
          <p:nvPr/>
        </p:nvSpPr>
        <p:spPr bwMode="auto">
          <a:xfrm>
            <a:off x="3049958" y="3513544"/>
            <a:ext cx="5256730" cy="504070"/>
          </a:xfrm>
          <a:prstGeom prst="borderCallout1">
            <a:avLst>
              <a:gd name="adj1" fmla="val 42937"/>
              <a:gd name="adj2" fmla="val 289"/>
              <a:gd name="adj3" fmla="val 184071"/>
              <a:gd name="adj4" fmla="val -6349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Check the status here.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It will go from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"Not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Executed“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to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"Executing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and lastly “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Completed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".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399859" y="4374864"/>
            <a:ext cx="822776" cy="433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216427" y="4374864"/>
            <a:ext cx="684132" cy="433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80018" y="4360117"/>
            <a:ext cx="1283564" cy="43190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4095420" y="4730022"/>
            <a:ext cx="404570" cy="615197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線吹き出し 1 (枠付き) 12"/>
          <p:cNvSpPr/>
          <p:nvPr/>
        </p:nvSpPr>
        <p:spPr bwMode="auto">
          <a:xfrm>
            <a:off x="4067930" y="5149273"/>
            <a:ext cx="2523193" cy="504070"/>
          </a:xfrm>
          <a:prstGeom prst="borderCallout1">
            <a:avLst>
              <a:gd name="adj1" fmla="val 42937"/>
              <a:gd name="adj2" fmla="val 289"/>
              <a:gd name="adj3" fmla="val -70520"/>
              <a:gd name="adj4" fmla="val -386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See here for mode and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Abolition data status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線吹き出し 1 (枠付き) 17"/>
          <p:cNvSpPr/>
          <p:nvPr/>
        </p:nvSpPr>
        <p:spPr bwMode="auto">
          <a:xfrm>
            <a:off x="6535805" y="4645203"/>
            <a:ext cx="2667213" cy="504070"/>
          </a:xfrm>
          <a:prstGeom prst="borderCallout1">
            <a:avLst>
              <a:gd name="adj1" fmla="val 42937"/>
              <a:gd name="adj2" fmla="val 289"/>
              <a:gd name="adj3" fmla="val 8646"/>
              <a:gd name="adj4" fmla="val -14062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Check/Download the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export/import file here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590" y="502967"/>
            <a:ext cx="2880400" cy="405683"/>
          </a:xfrm>
        </p:spPr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5976830" cy="540075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Introduction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1.</a:t>
            </a:r>
            <a:r>
              <a:rPr lang="ja-JP" altLang="en-US" dirty="0" smtClean="0"/>
              <a:t> </a:t>
            </a:r>
            <a:r>
              <a:rPr lang="en-US" altLang="ja-JP" dirty="0" smtClean="0">
                <a:hlinkClick r:id="rId2" action="ppaction://hlinksldjump"/>
              </a:rPr>
              <a:t>About </a:t>
            </a:r>
            <a:r>
              <a:rPr lang="en-US" altLang="ja-JP" dirty="0" smtClean="0">
                <a:hlinkClick r:id="rId2" action="ppaction://hlinksldjump"/>
              </a:rPr>
              <a:t>this document</a:t>
            </a:r>
            <a:r>
              <a:rPr lang="en-US" altLang="ja-JP" dirty="0" smtClean="0">
                <a:solidFill>
                  <a:srgbClr val="FF0000"/>
                </a:solidFill>
                <a:hlinkClick r:id="rId2" action="ppaction://hlinksldjump"/>
              </a:rPr>
              <a:t/>
            </a:r>
            <a:br>
              <a:rPr lang="en-US" altLang="ja-JP" dirty="0" smtClean="0">
                <a:solidFill>
                  <a:srgbClr val="FF0000"/>
                </a:solidFill>
                <a:hlinkClick r:id="rId2" action="ppaction://hlinksldjump"/>
              </a:rPr>
            </a:br>
            <a:endParaRPr lang="en-US" altLang="ja-JP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Export/Import function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3" action="ppaction://hlinksldjump"/>
              </a:rPr>
              <a:t>Overview(</a:t>
            </a:r>
            <a:r>
              <a:rPr lang="en-US" altLang="ja-JP" dirty="0">
                <a:hlinkClick r:id="rId3" action="ppaction://hlinksldjump"/>
              </a:rPr>
              <a:t>o</a:t>
            </a:r>
            <a:r>
              <a:rPr lang="en-US" altLang="ja-JP" dirty="0" smtClean="0">
                <a:hlinkClick r:id="rId3" action="ppaction://hlinksldjump"/>
              </a:rPr>
              <a:t>verall)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4" action="ppaction://hlinksldjump"/>
              </a:rPr>
              <a:t>Overview(menu)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5" action="ppaction://hlinksldjump"/>
              </a:rPr>
              <a:t>Menu </a:t>
            </a:r>
            <a:r>
              <a:rPr lang="en-US" altLang="ja-JP" dirty="0" smtClean="0">
                <a:hlinkClick r:id="rId5" action="ppaction://hlinksldjump"/>
              </a:rPr>
              <a:t>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6" action="ppaction://hlinksldjump"/>
              </a:rPr>
              <a:t>Work flow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7" action="ppaction://hlinksldjump"/>
              </a:rPr>
              <a:t>Menu Description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Export/Import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3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276876"/>
            <a:ext cx="8541578" cy="40325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 smtClean="0"/>
              <a:t>　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880328"/>
          </a:xfrm>
        </p:spPr>
        <p:txBody>
          <a:bodyPr/>
          <a:lstStyle/>
          <a:p>
            <a:r>
              <a:rPr lang="en-US" altLang="ja-JP" b="1" dirty="0"/>
              <a:t>About this document</a:t>
            </a:r>
            <a:br>
              <a:rPr lang="en-US" altLang="ja-JP" b="1" dirty="0"/>
            </a:br>
            <a:r>
              <a:rPr lang="en-US" altLang="ja-JP" sz="1600" dirty="0"/>
              <a:t>This document </a:t>
            </a:r>
            <a:r>
              <a:rPr lang="en-US" altLang="ja-JP" sz="1600" dirty="0" smtClean="0"/>
              <a:t>aims to 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explain the "Export/Import " Menu and its </a:t>
            </a:r>
            <a:r>
              <a:rPr lang="en-US" altLang="ja-JP" sz="1600" dirty="0" smtClean="0"/>
              <a:t>functions.</a:t>
            </a:r>
            <a:br>
              <a:rPr lang="en-US" altLang="ja-JP" sz="1600" dirty="0" smtClean="0"/>
            </a:br>
            <a:r>
              <a:rPr lang="en-US" altLang="ja-JP" sz="1600" dirty="0" smtClean="0"/>
              <a:t>Detailed </a:t>
            </a:r>
            <a:r>
              <a:rPr lang="en-US" altLang="ja-JP" sz="1600" dirty="0"/>
              <a:t>specifications are described in the </a:t>
            </a:r>
            <a:r>
              <a:rPr lang="en-US" altLang="ja-JP" sz="1600" dirty="0">
                <a:solidFill>
                  <a:srgbClr val="FF0000"/>
                </a:solidFill>
                <a:hlinkClick r:id="rId3"/>
              </a:rPr>
              <a:t>User</a:t>
            </a:r>
            <a:r>
              <a:rPr lang="en-US" altLang="ja-JP" sz="1600" dirty="0">
                <a:hlinkClick r:id="rId3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hlinkClick r:id="rId3"/>
              </a:rPr>
              <a:t>Instruction </a:t>
            </a:r>
            <a:r>
              <a:rPr lang="en-US" altLang="ja-JP" sz="1600" dirty="0" smtClean="0">
                <a:solidFill>
                  <a:srgbClr val="FF0000"/>
                </a:solidFill>
                <a:hlinkClick r:id="rId3"/>
              </a:rPr>
              <a:t>Manual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  Please refer to it as needed</a:t>
            </a:r>
            <a:r>
              <a:rPr lang="en-US" altLang="ja-JP" sz="1600" dirty="0" smtClean="0"/>
              <a:t>.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2761590" y="3071666"/>
            <a:ext cx="576080" cy="78939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Export/Import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/>
          <p:cNvCxnSpPr>
            <a:stCxn id="5" idx="1"/>
            <a:endCxn id="14" idx="3"/>
          </p:cNvCxnSpPr>
          <p:nvPr/>
        </p:nvCxnSpPr>
        <p:spPr bwMode="auto">
          <a:xfrm flipV="1">
            <a:off x="1873844" y="4138820"/>
            <a:ext cx="703735" cy="71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 </a:t>
            </a:r>
            <a:r>
              <a:rPr lang="en-US" altLang="ja-JP" dirty="0" smtClean="0"/>
              <a:t>Overview (</a:t>
            </a:r>
            <a:r>
              <a:rPr lang="en-US" altLang="ja-JP" dirty="0" smtClean="0"/>
              <a:t>overall)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766042"/>
            <a:ext cx="8784976" cy="16548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Overview of Export/Import function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sz="1800" dirty="0"/>
              <a:t>By using the "Export/Import" function, users can move Data registered in one ITA System (Parameter sheets, Conductor, Playbooks, 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) to a different ITA server.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endParaRPr lang="en-US" altLang="ja-JP" sz="105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80" y="3325802"/>
            <a:ext cx="443217" cy="756075"/>
          </a:xfrm>
          <a:prstGeom prst="rect">
            <a:avLst/>
          </a:prstGeom>
        </p:spPr>
      </p:pic>
      <p:sp>
        <p:nvSpPr>
          <p:cNvPr id="9" name="右中かっこ 8"/>
          <p:cNvSpPr/>
          <p:nvPr/>
        </p:nvSpPr>
        <p:spPr bwMode="auto">
          <a:xfrm>
            <a:off x="4418702" y="3396632"/>
            <a:ext cx="756198" cy="781830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75073"/>
              </p:ext>
            </p:extLst>
          </p:nvPr>
        </p:nvGraphicFramePr>
        <p:xfrm>
          <a:off x="1913020" y="3222252"/>
          <a:ext cx="172386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21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456763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09" y="3891925"/>
            <a:ext cx="786452" cy="573074"/>
          </a:xfrm>
          <a:prstGeom prst="rect">
            <a:avLst/>
          </a:prstGeom>
        </p:spPr>
      </p:pic>
      <p:sp>
        <p:nvSpPr>
          <p:cNvPr id="5" name="片側の 2 つの角を丸めた四角形 4"/>
          <p:cNvSpPr/>
          <p:nvPr/>
        </p:nvSpPr>
        <p:spPr bwMode="auto">
          <a:xfrm rot="16200000">
            <a:off x="1621809" y="4037922"/>
            <a:ext cx="288040" cy="2160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smtClean="0">
                <a:latin typeface="+mn-ea"/>
              </a:rPr>
              <a:t>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4" name="片側の 2 つの角を丸めた四角形 13"/>
          <p:cNvSpPr/>
          <p:nvPr/>
        </p:nvSpPr>
        <p:spPr bwMode="auto">
          <a:xfrm rot="16200000">
            <a:off x="2541574" y="4030805"/>
            <a:ext cx="288040" cy="216030"/>
          </a:xfrm>
          <a:prstGeom prst="round2SameRect">
            <a:avLst>
              <a:gd name="adj1" fmla="val 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>
                <a:latin typeface="+mn-ea"/>
              </a:rPr>
              <a:t>E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" name="楕円 14"/>
          <p:cNvSpPr/>
          <p:nvPr/>
        </p:nvSpPr>
        <p:spPr bwMode="auto">
          <a:xfrm>
            <a:off x="1960649" y="4026518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" name="グループ化 15"/>
          <p:cNvGrpSpPr>
            <a:grpSpLocks noChangeAspect="1"/>
          </p:cNvGrpSpPr>
          <p:nvPr/>
        </p:nvGrpSpPr>
        <p:grpSpPr bwMode="gray">
          <a:xfrm>
            <a:off x="5966291" y="3099841"/>
            <a:ext cx="831853" cy="957568"/>
            <a:chOff x="-2227263" y="1692275"/>
            <a:chExt cx="2468563" cy="2841625"/>
          </a:xfrm>
        </p:grpSpPr>
        <p:sp>
          <p:nvSpPr>
            <p:cNvPr id="17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フリーフォーム 17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テキスト ボックス 18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395536" y="2852920"/>
            <a:ext cx="8137014" cy="165623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157" y="2641219"/>
            <a:ext cx="1263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 smtClean="0"/>
              <a:t>Export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00" y="5182484"/>
            <a:ext cx="443217" cy="756075"/>
          </a:xfrm>
          <a:prstGeom prst="rect">
            <a:avLst/>
          </a:prstGeom>
        </p:spPr>
      </p:pic>
      <p:sp>
        <p:nvSpPr>
          <p:cNvPr id="23" name="右中かっこ 22"/>
          <p:cNvSpPr/>
          <p:nvPr/>
        </p:nvSpPr>
        <p:spPr bwMode="auto">
          <a:xfrm>
            <a:off x="3528310" y="5350173"/>
            <a:ext cx="756198" cy="781830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grpSp>
        <p:nvGrpSpPr>
          <p:cNvPr id="29" name="グループ化 28"/>
          <p:cNvGrpSpPr>
            <a:grpSpLocks noChangeAspect="1"/>
          </p:cNvGrpSpPr>
          <p:nvPr/>
        </p:nvGrpSpPr>
        <p:grpSpPr bwMode="gray">
          <a:xfrm>
            <a:off x="1481566" y="5174435"/>
            <a:ext cx="831853" cy="957568"/>
            <a:chOff x="-2227263" y="1692275"/>
            <a:chExt cx="2468563" cy="2841625"/>
          </a:xfrm>
        </p:grpSpPr>
        <p:sp>
          <p:nvSpPr>
            <p:cNvPr id="30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フリーフォーム 30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テキスト ボックス 31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33" name="正方形/長方形 32"/>
          <p:cNvSpPr/>
          <p:nvPr/>
        </p:nvSpPr>
        <p:spPr bwMode="auto">
          <a:xfrm>
            <a:off x="395536" y="4856761"/>
            <a:ext cx="8137014" cy="165623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5925" y="4643888"/>
            <a:ext cx="1344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altLang="ja-JP" dirty="0" smtClean="0"/>
              <a:t>Import</a:t>
            </a:r>
            <a:endParaRPr kumimoji="1" lang="ja-JP" altLang="en-US" dirty="0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8" y="4661000"/>
            <a:ext cx="279851" cy="242056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701897" y="4120095"/>
            <a:ext cx="1533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Export/Import Data</a:t>
            </a:r>
            <a:endParaRPr kumimoji="1"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en-US" altLang="ja-JP" sz="1000" dirty="0" err="1" smtClean="0"/>
              <a:t>kym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file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1548599" y="3022207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/>
          <p:nvPr/>
        </p:nvCxnSpPr>
        <p:spPr bwMode="auto">
          <a:xfrm>
            <a:off x="3996939" y="3044509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5696569" y="499111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8144909" y="501341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フリーフォーム 41"/>
          <p:cNvSpPr>
            <a:spLocks noChangeAspect="1"/>
          </p:cNvSpPr>
          <p:nvPr/>
        </p:nvSpPr>
        <p:spPr bwMode="gray">
          <a:xfrm>
            <a:off x="664987" y="2693517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292055" y="6124625"/>
            <a:ext cx="1501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Export/Import data</a:t>
            </a:r>
            <a:endParaRPr kumimoji="1"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en-US" altLang="ja-JP" sz="1000" dirty="0" err="1" smtClean="0"/>
              <a:t>kym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file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63" name="楕円 62"/>
          <p:cNvSpPr/>
          <p:nvPr/>
        </p:nvSpPr>
        <p:spPr bwMode="auto">
          <a:xfrm>
            <a:off x="2259421" y="4030663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6" name="直線コネクタ 65"/>
          <p:cNvCxnSpPr>
            <a:stCxn id="69" idx="1"/>
            <a:endCxn id="70" idx="3"/>
          </p:cNvCxnSpPr>
          <p:nvPr/>
        </p:nvCxnSpPr>
        <p:spPr bwMode="auto">
          <a:xfrm flipV="1">
            <a:off x="6082846" y="6008491"/>
            <a:ext cx="703735" cy="71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67" name="表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47268"/>
              </p:ext>
            </p:extLst>
          </p:nvPr>
        </p:nvGraphicFramePr>
        <p:xfrm>
          <a:off x="6122022" y="5091923"/>
          <a:ext cx="172386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21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456763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68" name="図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111" y="5761596"/>
            <a:ext cx="786452" cy="573074"/>
          </a:xfrm>
          <a:prstGeom prst="rect">
            <a:avLst/>
          </a:prstGeom>
        </p:spPr>
      </p:pic>
      <p:sp>
        <p:nvSpPr>
          <p:cNvPr id="69" name="片側の 2 つの角を丸めた四角形 68"/>
          <p:cNvSpPr/>
          <p:nvPr/>
        </p:nvSpPr>
        <p:spPr bwMode="auto">
          <a:xfrm rot="16200000">
            <a:off x="5830811" y="5907593"/>
            <a:ext cx="288040" cy="2160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smtClean="0">
                <a:latin typeface="+mn-ea"/>
              </a:rPr>
              <a:t>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70" name="片側の 2 つの角を丸めた四角形 69"/>
          <p:cNvSpPr/>
          <p:nvPr/>
        </p:nvSpPr>
        <p:spPr bwMode="auto">
          <a:xfrm rot="16200000">
            <a:off x="6750576" y="5900476"/>
            <a:ext cx="288040" cy="216030"/>
          </a:xfrm>
          <a:prstGeom prst="round2SameRect">
            <a:avLst>
              <a:gd name="adj1" fmla="val 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>
                <a:latin typeface="+mn-ea"/>
              </a:rPr>
              <a:t>E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71" name="楕円 70"/>
          <p:cNvSpPr/>
          <p:nvPr/>
        </p:nvSpPr>
        <p:spPr bwMode="auto">
          <a:xfrm>
            <a:off x="6169651" y="5896189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楕円 71"/>
          <p:cNvSpPr/>
          <p:nvPr/>
        </p:nvSpPr>
        <p:spPr bwMode="auto">
          <a:xfrm>
            <a:off x="6468423" y="5900334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86809" y="4093504"/>
            <a:ext cx="1091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Server A</a:t>
            </a:r>
            <a:endParaRPr kumimoji="1" lang="ja-JP" altLang="en-US" sz="1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672721" y="5979553"/>
            <a:ext cx="1100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B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64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 bwMode="auto">
          <a:xfrm>
            <a:off x="6876320" y="4421139"/>
            <a:ext cx="1944270" cy="80811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2.2 </a:t>
            </a:r>
            <a:r>
              <a:rPr lang="en-US" altLang="ja-JP" dirty="0" smtClean="0"/>
              <a:t>Overview(menu) 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764630"/>
            <a:ext cx="8784976" cy="5544698"/>
          </a:xfrm>
        </p:spPr>
        <p:txBody>
          <a:bodyPr/>
          <a:lstStyle/>
          <a:p>
            <a:r>
              <a:rPr lang="en-US" altLang="ja-JP" b="1" dirty="0" smtClean="0"/>
              <a:t>Export/Import menu</a:t>
            </a:r>
            <a:br>
              <a:rPr lang="en-US" altLang="ja-JP" b="1" dirty="0" smtClean="0"/>
            </a:br>
            <a:r>
              <a:rPr lang="en-US" altLang="ja-JP" sz="1600" dirty="0"/>
              <a:t>Register information can be migrated to the ITA server </a:t>
            </a:r>
            <a:r>
              <a:rPr lang="en-US" altLang="ja-JP" sz="1600" dirty="0" smtClean="0"/>
              <a:t>as menu units.</a:t>
            </a:r>
            <a:br>
              <a:rPr lang="en-US" altLang="ja-JP" sz="1600" dirty="0" smtClean="0"/>
            </a:br>
            <a:r>
              <a:rPr lang="en-US" altLang="ja-JP" sz="1600" dirty="0"/>
              <a:t>During import</a:t>
            </a:r>
            <a:r>
              <a:rPr lang="en-US" altLang="ja-JP" sz="1600" dirty="0" smtClean="0"/>
              <a:t>, all existing same menus </a:t>
            </a:r>
            <a:r>
              <a:rPr lang="en-US" altLang="ja-JP" sz="1600" dirty="0"/>
              <a:t>will be </a:t>
            </a:r>
            <a:r>
              <a:rPr lang="en-US" altLang="ja-JP" sz="1600" dirty="0" smtClean="0"/>
              <a:t>replaced.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It is </a:t>
            </a:r>
            <a:r>
              <a:rPr lang="en-US" altLang="ja-JP" sz="1600" dirty="0"/>
              <a:t>p</a:t>
            </a:r>
            <a:r>
              <a:rPr lang="en-US" altLang="ja-JP" sz="1600" dirty="0" smtClean="0"/>
              <a:t>ossible </a:t>
            </a:r>
            <a:r>
              <a:rPr lang="en-US" altLang="ja-JP" sz="1600" dirty="0"/>
              <a:t>to export all menus that exist on the ITA server </a:t>
            </a:r>
            <a:r>
              <a:rPr lang="en-US" altLang="ja-JP" sz="1600" dirty="0" smtClean="0"/>
              <a:t>and </a:t>
            </a:r>
            <a:r>
              <a:rPr lang="en-US" altLang="ja-JP" sz="1600" dirty="0"/>
              <a:t>select and export only the </a:t>
            </a:r>
            <a:r>
              <a:rPr lang="en-US" altLang="ja-JP" sz="1600" dirty="0" smtClean="0"/>
              <a:t>required menus.</a:t>
            </a:r>
            <a:br>
              <a:rPr lang="en-US" altLang="ja-JP" sz="16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8" y="4421139"/>
            <a:ext cx="555113" cy="94695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85" y="4508964"/>
            <a:ext cx="555114" cy="946958"/>
          </a:xfrm>
          <a:prstGeom prst="rect">
            <a:avLst/>
          </a:prstGeom>
        </p:spPr>
      </p:pic>
      <p:grpSp>
        <p:nvGrpSpPr>
          <p:cNvPr id="17" name="グループ化 16"/>
          <p:cNvGrpSpPr>
            <a:grpSpLocks noChangeAspect="1"/>
          </p:cNvGrpSpPr>
          <p:nvPr/>
        </p:nvGrpSpPr>
        <p:grpSpPr bwMode="gray">
          <a:xfrm>
            <a:off x="4099289" y="4149227"/>
            <a:ext cx="501400" cy="577175"/>
            <a:chOff x="-2227263" y="1692275"/>
            <a:chExt cx="2468563" cy="2841625"/>
          </a:xfrm>
        </p:grpSpPr>
        <p:sp>
          <p:nvSpPr>
            <p:cNvPr id="18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フリーフォーム 18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テキスト ボックス 19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21" name="ストライプ矢印 20"/>
          <p:cNvSpPr/>
          <p:nvPr/>
        </p:nvSpPr>
        <p:spPr bwMode="auto">
          <a:xfrm>
            <a:off x="3589633" y="4941792"/>
            <a:ext cx="1774477" cy="359468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43435" y="4734972"/>
            <a:ext cx="1088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err="1"/>
              <a:t>k</a:t>
            </a:r>
            <a:r>
              <a:rPr kumimoji="1" lang="en-US" altLang="ja-JP" sz="1050" dirty="0" err="1" smtClean="0"/>
              <a:t>ym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file</a:t>
            </a:r>
            <a:endParaRPr kumimoji="1" lang="ja-JP" altLang="en-US" sz="1050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899490" y="425413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>
            <a:off x="3347830" y="427643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>
            <a:off x="6468473" y="425413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8892600" y="427643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41" y="3429000"/>
            <a:ext cx="579170" cy="640135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-80669" y="5392270"/>
            <a:ext cx="106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A</a:t>
            </a:r>
            <a:endParaRPr kumimoji="1" lang="ja-JP" altLang="en-US" sz="1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83550" y="5473944"/>
            <a:ext cx="102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</a:t>
            </a:r>
            <a:r>
              <a:rPr kumimoji="1" lang="en-US" altLang="ja-JP" sz="1000" dirty="0" smtClean="0"/>
              <a:t>B</a:t>
            </a:r>
            <a:endParaRPr kumimoji="1" lang="ja-JP" altLang="en-US" sz="1000" dirty="0"/>
          </a:p>
        </p:txBody>
      </p:sp>
      <p:sp>
        <p:nvSpPr>
          <p:cNvPr id="22" name="角丸四角形吹き出し 21"/>
          <p:cNvSpPr/>
          <p:nvPr/>
        </p:nvSpPr>
        <p:spPr bwMode="auto">
          <a:xfrm>
            <a:off x="1180210" y="3429000"/>
            <a:ext cx="4831989" cy="504070"/>
          </a:xfrm>
          <a:prstGeom prst="wedgeRoundRectCallout">
            <a:avLst>
              <a:gd name="adj1" fmla="val -49844"/>
              <a:gd name="adj2" fmla="val 70841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latin typeface="+mn-ea"/>
              </a:rPr>
              <a:t>I want </a:t>
            </a:r>
            <a:r>
              <a:rPr lang="en-US" altLang="ja-JP" sz="1100" dirty="0" smtClean="0">
                <a:latin typeface="+mn-ea"/>
              </a:rPr>
              <a:t>to move only </a:t>
            </a:r>
            <a:r>
              <a:rPr lang="en-US" altLang="ja-JP" sz="1100" dirty="0" smtClean="0">
                <a:latin typeface="+mn-ea"/>
              </a:rPr>
              <a:t>the required menus from the test environment</a:t>
            </a:r>
            <a:br>
              <a:rPr lang="en-US" altLang="ja-JP" sz="1100" dirty="0" smtClean="0">
                <a:latin typeface="+mn-ea"/>
              </a:rPr>
            </a:br>
            <a:r>
              <a:rPr lang="en-US" altLang="ja-JP" sz="1100" dirty="0" smtClean="0">
                <a:latin typeface="+mn-ea"/>
              </a:rPr>
              <a:t>to the main environment (ITA Server B)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9786" y="2923603"/>
            <a:ext cx="14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 smtClean="0"/>
              <a:t>Figure</a:t>
            </a:r>
            <a:endParaRPr kumimoji="1" lang="ja-JP" altLang="en-US" u="sng" dirty="0"/>
          </a:p>
        </p:txBody>
      </p:sp>
      <p:pic>
        <p:nvPicPr>
          <p:cNvPr id="35" name="図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88" y="4563595"/>
            <a:ext cx="1952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図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80" y="4760625"/>
            <a:ext cx="1990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252" y="4254132"/>
            <a:ext cx="1971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図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30" y="4440581"/>
            <a:ext cx="1952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4668469"/>
            <a:ext cx="1990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91201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2.3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Menu 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en-US" altLang="ja-JP" b="1" dirty="0" smtClean="0"/>
              <a:t>Menu overview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dirty="0" smtClean="0"/>
              <a:t>Here is an overview of the Export/Import menus and their functions.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2555720" y="2473133"/>
            <a:ext cx="5040700" cy="307777"/>
            <a:chOff x="2555720" y="2348850"/>
            <a:chExt cx="5040700" cy="307777"/>
          </a:xfrm>
        </p:grpSpPr>
        <p:cxnSp>
          <p:nvCxnSpPr>
            <p:cNvPr id="43" name="直線コネクタ 42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alpha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テキスト ボックス 44"/>
            <p:cNvSpPr txBox="1"/>
            <p:nvPr/>
          </p:nvSpPr>
          <p:spPr>
            <a:xfrm>
              <a:off x="3419840" y="2348850"/>
              <a:ext cx="4176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Select and export Menus</a:t>
              </a:r>
              <a:endParaRPr kumimoji="1" lang="ja-JP" altLang="en-US" sz="1400" dirty="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555720" y="3027297"/>
            <a:ext cx="5688790" cy="307777"/>
            <a:chOff x="2555720" y="2348850"/>
            <a:chExt cx="5688790" cy="307777"/>
          </a:xfrm>
        </p:grpSpPr>
        <p:cxnSp>
          <p:nvCxnSpPr>
            <p:cNvPr id="59" name="直線コネクタ 58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テキスト ボックス 59"/>
            <p:cNvSpPr txBox="1"/>
            <p:nvPr/>
          </p:nvSpPr>
          <p:spPr>
            <a:xfrm>
              <a:off x="3419840" y="2348850"/>
              <a:ext cx="4824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Import </a:t>
              </a:r>
              <a:r>
                <a:rPr lang="en-US" altLang="ja-JP" sz="1400" dirty="0"/>
                <a:t>files exported in "Export </a:t>
              </a:r>
              <a:r>
                <a:rPr lang="en-US" altLang="ja-JP" sz="1400" dirty="0" smtClean="0"/>
                <a:t>menu</a:t>
              </a:r>
              <a:r>
                <a:rPr lang="en-US" altLang="ja-JP" sz="1400" dirty="0"/>
                <a:t>".</a:t>
              </a:r>
              <a:endParaRPr kumimoji="1" lang="ja-JP" altLang="en-US" sz="1400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555720" y="3553870"/>
            <a:ext cx="5040700" cy="523220"/>
            <a:chOff x="2555720" y="2348850"/>
            <a:chExt cx="5040700" cy="523220"/>
          </a:xfrm>
        </p:grpSpPr>
        <p:cxnSp>
          <p:nvCxnSpPr>
            <p:cNvPr id="62" name="直線コネクタ 61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テキスト ボックス 62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Check the Export/Import status and download </a:t>
              </a:r>
              <a:r>
                <a:rPr lang="en-US" altLang="ja-JP" sz="1400" dirty="0" smtClean="0"/>
                <a:t>the </a:t>
              </a:r>
              <a:r>
                <a:rPr lang="en-US" altLang="ja-JP" sz="1400" dirty="0" smtClean="0"/>
                <a:t>data.</a:t>
              </a:r>
              <a:endParaRPr kumimoji="1" lang="ja-JP" altLang="en-US" sz="1400" dirty="0"/>
            </a:p>
          </p:txBody>
        </p:sp>
      </p:grpSp>
      <p:cxnSp>
        <p:nvCxnSpPr>
          <p:cNvPr id="73" name="直線コネクタ 72"/>
          <p:cNvCxnSpPr/>
          <p:nvPr/>
        </p:nvCxnSpPr>
        <p:spPr bwMode="auto">
          <a:xfrm>
            <a:off x="2555720" y="220483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>
            <a:off x="2555720" y="407709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3" y="1890375"/>
            <a:ext cx="2229959" cy="21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 </a:t>
            </a:r>
            <a:r>
              <a:rPr lang="en-US" altLang="ja-JP" dirty="0" smtClean="0"/>
              <a:t>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flow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The w</a:t>
            </a:r>
            <a:r>
              <a:rPr lang="en-US" altLang="ja-JP" dirty="0" smtClean="0"/>
              <a:t>ork flow </a:t>
            </a:r>
            <a:r>
              <a:rPr lang="en-US" altLang="ja-JP" dirty="0"/>
              <a:t>of </a:t>
            </a:r>
            <a:r>
              <a:rPr lang="en-US" altLang="ja-JP" dirty="0" smtClean="0"/>
              <a:t>export/import </a:t>
            </a:r>
            <a:r>
              <a:rPr lang="en-US" altLang="ja-JP" dirty="0"/>
              <a:t>are as follows.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In </a:t>
            </a:r>
            <a:r>
              <a:rPr lang="en-US" altLang="ja-JP" dirty="0" smtClean="0"/>
              <a:t>the practice document, we </a:t>
            </a:r>
            <a:r>
              <a:rPr lang="en-US" altLang="ja-JP" dirty="0"/>
              <a:t>handle each work in more detail, so please check it.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0040" y="2156689"/>
            <a:ext cx="8270180" cy="48726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Export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9740" y="2216735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 menu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90040" y="3112372"/>
            <a:ext cx="8286530" cy="49980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Download </a:t>
            </a:r>
            <a:r>
              <a:rPr lang="en-US" altLang="ja-JP" b="1" dirty="0" err="1">
                <a:solidFill>
                  <a:schemeClr val="bg1"/>
                </a:solidFill>
                <a:latin typeface="+mn-ea"/>
              </a:rPr>
              <a:t>k</a:t>
            </a:r>
            <a:r>
              <a:rPr lang="en-US" altLang="ja-JP" b="1" dirty="0" err="1" smtClean="0">
                <a:solidFill>
                  <a:schemeClr val="bg1"/>
                </a:solidFill>
                <a:latin typeface="+mn-ea"/>
              </a:rPr>
              <a:t>ym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file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6090" y="317954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Export/Import list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90040" y="4288028"/>
            <a:ext cx="8286530" cy="512144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Import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6090" y="4376599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Import menu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90040" y="5364040"/>
            <a:ext cx="8286530" cy="523793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Check Import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46090" y="5425543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Export/Import list</a:t>
            </a:r>
            <a:endParaRPr kumimoji="1" lang="ja-JP" altLang="en-US" sz="1400" dirty="0"/>
          </a:p>
        </p:txBody>
      </p:sp>
      <p:sp>
        <p:nvSpPr>
          <p:cNvPr id="22" name="二等辺三角形 21"/>
          <p:cNvSpPr/>
          <p:nvPr/>
        </p:nvSpPr>
        <p:spPr bwMode="auto">
          <a:xfrm flipV="1">
            <a:off x="2047235" y="2809029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47235" y="3875051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二等辺三角形 24"/>
          <p:cNvSpPr/>
          <p:nvPr/>
        </p:nvSpPr>
        <p:spPr bwMode="auto">
          <a:xfrm flipV="1">
            <a:off x="2047235" y="5053684"/>
            <a:ext cx="216030" cy="205200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1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595</Words>
  <Application>Microsoft Office PowerPoint</Application>
  <PresentationFormat>画面に合わせる (4:3)</PresentationFormat>
  <Paragraphs>87</Paragraphs>
  <Slides>13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5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Table of contents</vt:lpstr>
      <vt:lpstr>2. Export/Import function</vt:lpstr>
      <vt:lpstr>1.1　Ansible driverについて　X/X</vt:lpstr>
      <vt:lpstr>2. Export/Import function</vt:lpstr>
      <vt:lpstr>PowerPoint プレゼンテーション</vt:lpstr>
      <vt:lpstr>PowerPoint プレゼンテーション</vt:lpstr>
      <vt:lpstr>PowerPoint プレゼンテーション</vt:lpstr>
      <vt:lpstr>2.4 Work flow</vt:lpstr>
      <vt:lpstr>2.7 Menu Description (1/3)</vt:lpstr>
      <vt:lpstr>2.7 Menu Description (2/3)</vt:lpstr>
      <vt:lpstr>2.7 Menu Description 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2021-06-22T10:26:48Z</dcterms:modified>
</cp:coreProperties>
</file>