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21"/>
  </p:notesMasterIdLst>
  <p:handoutMasterIdLst>
    <p:handoutMasterId r:id="rId22"/>
  </p:handoutMasterIdLst>
  <p:sldIdLst>
    <p:sldId id="262" r:id="rId3"/>
    <p:sldId id="507" r:id="rId4"/>
    <p:sldId id="505" r:id="rId5"/>
    <p:sldId id="508" r:id="rId6"/>
    <p:sldId id="509" r:id="rId7"/>
    <p:sldId id="530" r:id="rId8"/>
    <p:sldId id="512" r:id="rId9"/>
    <p:sldId id="535" r:id="rId10"/>
    <p:sldId id="516" r:id="rId11"/>
    <p:sldId id="517" r:id="rId12"/>
    <p:sldId id="520" r:id="rId13"/>
    <p:sldId id="536" r:id="rId14"/>
    <p:sldId id="521" r:id="rId15"/>
    <p:sldId id="522" r:id="rId16"/>
    <p:sldId id="523" r:id="rId17"/>
    <p:sldId id="524" r:id="rId18"/>
    <p:sldId id="527" r:id="rId19"/>
    <p:sldId id="318" r:id="rId20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07"/>
          </p14:sldIdLst>
        </p14:section>
        <p14:section name="1.　はじめに" id="{B81141D6-5160-4643-8D51-022CC5C4BDB9}">
          <p14:sldIdLst>
            <p14:sldId id="505"/>
            <p14:sldId id="508"/>
          </p14:sldIdLst>
        </p14:section>
        <p14:section name="2.　システム構成" id="{A8A060BF-92DF-4F47-AFEF-F5FA058AAEFB}">
          <p14:sldIdLst>
            <p14:sldId id="509"/>
            <p14:sldId id="530"/>
          </p14:sldIdLst>
        </p14:section>
        <p14:section name="3.　ITAバージョンアップ手順" id="{80AA9663-4D64-45AD-996E-69C03C14D297}">
          <p14:sldIdLst>
            <p14:sldId id="512"/>
            <p14:sldId id="535"/>
            <p14:sldId id="516"/>
            <p14:sldId id="517"/>
            <p14:sldId id="520"/>
            <p14:sldId id="536"/>
            <p14:sldId id="521"/>
            <p14:sldId id="522"/>
            <p14:sldId id="523"/>
          </p14:sldIdLst>
        </p14:section>
        <p14:section name="4.　ITA動作確認" id="{997E25C5-536A-441F-84BA-3CB1FBC6F6F3}">
          <p14:sldIdLst>
            <p14:sldId id="524"/>
            <p14:sldId id="527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8EA"/>
    <a:srgbClr val="A5A6AA"/>
    <a:srgbClr val="CBCDD3"/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25" autoAdjust="0"/>
    <p:restoredTop sz="95507" autoAdjust="0"/>
  </p:normalViewPr>
  <p:slideViewPr>
    <p:cSldViewPr>
      <p:cViewPr varScale="1">
        <p:scale>
          <a:sx n="91" d="100"/>
          <a:sy n="91" d="100"/>
        </p:scale>
        <p:origin x="1296" y="78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2021/1/12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2021/1/12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2021/1/12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ja-JP" altLang="en-US" dirty="0" smtClean="0"/>
              <a:t>第</a:t>
            </a:r>
            <a:r>
              <a:rPr lang="en-US" altLang="ja-JP" dirty="0" smtClean="0"/>
              <a:t>1.6.1</a:t>
            </a:r>
            <a:r>
              <a:rPr lang="ja-JP" altLang="en-US" dirty="0" smtClean="0"/>
              <a:t>版</a:t>
            </a:r>
            <a:endParaRPr lang="en-US" altLang="ja-JP" dirty="0" smtClean="0"/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ja-JP" altLang="en-US" sz="4800" b="1" dirty="0" smtClean="0"/>
              <a:t>バージョンアップ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</a:t>
            </a:r>
            <a:r>
              <a:rPr kumimoji="1" lang="ja-JP" altLang="en-US" dirty="0" smtClean="0"/>
              <a:t>　</a:t>
            </a:r>
            <a:r>
              <a:rPr lang="ja-JP" altLang="en-US" dirty="0" smtClean="0"/>
              <a:t>バージョンアップ（</a:t>
            </a:r>
            <a:r>
              <a:rPr lang="en-US" altLang="ja-JP" dirty="0" smtClean="0"/>
              <a:t>1/6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ja-JP" dirty="0" smtClean="0"/>
              <a:t>*</a:t>
            </a:r>
            <a:r>
              <a:rPr lang="ja-JP" altLang="en-US" dirty="0" smtClean="0"/>
              <a:t>バージョンアップのユーザーは</a:t>
            </a:r>
            <a:r>
              <a:rPr lang="en-US" altLang="ja-JP" dirty="0" smtClean="0"/>
              <a:t>root</a:t>
            </a:r>
            <a:r>
              <a:rPr lang="ja-JP" altLang="en-US" dirty="0" smtClean="0"/>
              <a:t>ユーザーで実施すること。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en-US" altLang="ja-JP" dirty="0" smtClean="0"/>
              <a:t>ITA</a:t>
            </a:r>
            <a:r>
              <a:rPr lang="ja-JP" altLang="en-US" dirty="0" smtClean="0"/>
              <a:t>環境のバックアップ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事前に</a:t>
            </a:r>
            <a:r>
              <a:rPr lang="en-US" altLang="ja-JP" dirty="0" smtClean="0"/>
              <a:t>ITA</a:t>
            </a:r>
            <a:r>
              <a:rPr lang="ja-JP" altLang="en-US" dirty="0" smtClean="0"/>
              <a:t>環境のバックアップを取得してください。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/>
          </a:p>
          <a:p>
            <a:r>
              <a:rPr lang="en-US" altLang="ja-JP" dirty="0" err="1"/>
              <a:t>Github</a:t>
            </a:r>
            <a:r>
              <a:rPr lang="ja-JP" altLang="en-US" dirty="0"/>
              <a:t>からの資材ダウンロード</a:t>
            </a:r>
            <a:endParaRPr lang="en-US" altLang="ja-JP" dirty="0"/>
          </a:p>
          <a:p>
            <a:pPr lvl="1"/>
            <a:r>
              <a:rPr lang="ja-JP" altLang="en-US" dirty="0"/>
              <a:t>以下のコマンドで資材を</a:t>
            </a:r>
            <a:r>
              <a:rPr lang="en-US" altLang="ja-JP" dirty="0"/>
              <a:t>DL</a:t>
            </a:r>
            <a:r>
              <a:rPr lang="ja-JP" altLang="en-US" dirty="0"/>
              <a:t>します。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 </a:t>
            </a:r>
            <a:r>
              <a:rPr lang="en-US" altLang="ja-JP" sz="1400" dirty="0" smtClean="0"/>
              <a:t>curl </a:t>
            </a:r>
            <a:r>
              <a:rPr lang="en-US" altLang="ja-JP" sz="1400" dirty="0"/>
              <a:t>-OL https://github.com/exastro-suite/it-automation/releases/download/v</a:t>
            </a:r>
            <a:r>
              <a:rPr lang="en-US" altLang="ja-JP" sz="1400" dirty="0">
                <a:solidFill>
                  <a:srgbClr val="FF0000"/>
                </a:solidFill>
              </a:rPr>
              <a:t>x.x.x</a:t>
            </a:r>
            <a:r>
              <a:rPr lang="en-US" altLang="ja-JP" sz="1400" dirty="0"/>
              <a:t>/exastro-it-automation-</a:t>
            </a:r>
            <a:r>
              <a:rPr lang="en-US" altLang="ja-JP" sz="1400" dirty="0">
                <a:solidFill>
                  <a:srgbClr val="FF0000"/>
                </a:solidFill>
              </a:rPr>
              <a:t>x.x.x</a:t>
            </a:r>
            <a:r>
              <a:rPr lang="en-US" altLang="ja-JP" sz="1400" dirty="0"/>
              <a:t>.tar.gz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※</a:t>
            </a:r>
            <a:r>
              <a:rPr lang="en-US" altLang="ja-JP" dirty="0"/>
              <a:t> curl</a:t>
            </a:r>
            <a:r>
              <a:rPr lang="ja-JP" altLang="en-US" dirty="0" smtClean="0"/>
              <a:t>コマンド</a:t>
            </a:r>
            <a:r>
              <a:rPr lang="ja-JP" altLang="en-US" dirty="0"/>
              <a:t>は事前にインストールしてください。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/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バージョン</a:t>
            </a:r>
            <a:r>
              <a:rPr lang="en-US" altLang="ja-JP" dirty="0" smtClean="0">
                <a:solidFill>
                  <a:srgbClr val="FF0000"/>
                </a:solidFill>
              </a:rPr>
              <a:t>(</a:t>
            </a:r>
            <a:r>
              <a:rPr lang="en-US" altLang="ja-JP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dirty="0" smtClean="0">
                <a:solidFill>
                  <a:srgbClr val="FF0000"/>
                </a:solidFill>
              </a:rPr>
              <a:t>)</a:t>
            </a:r>
            <a:r>
              <a:rPr lang="ja-JP" altLang="en-US" dirty="0" smtClean="0">
                <a:solidFill>
                  <a:srgbClr val="FF0000"/>
                </a:solidFill>
              </a:rPr>
              <a:t>は適宜変更してください。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ja-JP" altLang="en-US" dirty="0"/>
              <a:t>資材の展開</a:t>
            </a:r>
            <a:endParaRPr lang="en-US" altLang="ja-JP" dirty="0"/>
          </a:p>
          <a:p>
            <a:pPr lvl="1"/>
            <a:r>
              <a:rPr lang="en-US" altLang="ja-JP" dirty="0"/>
              <a:t>.tar.gz</a:t>
            </a:r>
            <a:r>
              <a:rPr lang="ja-JP" altLang="en-US" dirty="0"/>
              <a:t>ファイルを解凍します。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 tar </a:t>
            </a:r>
            <a:r>
              <a:rPr lang="en-US" altLang="ja-JP" sz="1400" dirty="0" err="1"/>
              <a:t>zxf</a:t>
            </a:r>
            <a:r>
              <a:rPr lang="ja-JP" altLang="en-US" sz="1400" dirty="0"/>
              <a:t> </a:t>
            </a:r>
            <a:r>
              <a:rPr lang="en-US" altLang="ja-JP" sz="1400" dirty="0" smtClean="0"/>
              <a:t>exastro-it-automation-</a:t>
            </a:r>
            <a:r>
              <a:rPr lang="en-US" altLang="ja-JP" sz="1400" dirty="0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.tar.gz</a:t>
            </a:r>
          </a:p>
          <a:p>
            <a:pPr marL="180000" lvl="1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ディレクトリ移動</a:t>
            </a:r>
            <a:endParaRPr lang="en-US" altLang="ja-JP" dirty="0"/>
          </a:p>
          <a:p>
            <a:pPr lvl="1"/>
            <a:r>
              <a:rPr lang="ja-JP" altLang="en-US" dirty="0" smtClean="0"/>
              <a:t>バージョンアップ設定</a:t>
            </a:r>
            <a:r>
              <a:rPr lang="ja-JP" altLang="en-US" dirty="0"/>
              <a:t>を</a:t>
            </a:r>
            <a:r>
              <a:rPr lang="ja-JP" altLang="en-US" dirty="0" smtClean="0"/>
              <a:t>行うアンサーファイルとシェルのあるディレクトリに移動します。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</a:t>
            </a:r>
            <a:r>
              <a:rPr lang="en-US" altLang="ja-JP" sz="1400" dirty="0" smtClean="0"/>
              <a:t> cd it-automation-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install_scripts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379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</a:t>
            </a:r>
            <a:r>
              <a:rPr lang="ja-JP" altLang="en-US" dirty="0" smtClean="0"/>
              <a:t>バージョンアップ（</a:t>
            </a:r>
            <a:r>
              <a:rPr lang="en-US" altLang="ja-JP" dirty="0" smtClean="0"/>
              <a:t>2/6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_answers.txt</a:t>
            </a:r>
            <a:r>
              <a:rPr lang="en-US" altLang="ja-JP" dirty="0"/>
              <a:t>)</a:t>
            </a:r>
            <a:r>
              <a:rPr lang="ja-JP" altLang="en-US" dirty="0"/>
              <a:t>を</a:t>
            </a:r>
            <a:r>
              <a:rPr lang="ja-JP" altLang="en-US" dirty="0" smtClean="0"/>
              <a:t>編集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のバージョンアップ設定</a:t>
            </a:r>
            <a:r>
              <a:rPr lang="ja-JP" altLang="en-US" dirty="0"/>
              <a:t>を行うアンサーファイルを事前に作成してください</a:t>
            </a:r>
            <a:r>
              <a:rPr lang="ja-JP" altLang="en-US" dirty="0" smtClean="0"/>
              <a:t>。</a:t>
            </a:r>
            <a:endParaRPr lang="ja-JP" altLang="en-US" dirty="0"/>
          </a:p>
          <a:p>
            <a:pPr lvl="1"/>
            <a:r>
              <a:rPr lang="ja-JP" altLang="en-US" dirty="0" smtClean="0"/>
              <a:t>バージョンアップを行う際、ライブラリのインストールを行う場合は「</a:t>
            </a:r>
            <a:r>
              <a:rPr lang="en-US" altLang="ja-JP" dirty="0" err="1" smtClean="0"/>
              <a:t>install_mode</a:t>
            </a:r>
            <a:r>
              <a:rPr lang="ja-JP" altLang="en-US" dirty="0" smtClean="0"/>
              <a:t>」の値を「</a:t>
            </a:r>
            <a:r>
              <a:rPr lang="en-US" altLang="ja-JP" dirty="0" err="1" smtClean="0"/>
              <a:t>Versionup_All</a:t>
            </a:r>
            <a:r>
              <a:rPr lang="ja-JP" altLang="en-US" dirty="0" smtClean="0"/>
              <a:t>」に、ライブラリのインストールを行わない場合は「</a:t>
            </a:r>
            <a:r>
              <a:rPr lang="en-US" altLang="ja-JP" dirty="0" err="1" smtClean="0"/>
              <a:t>Versionup_ITA</a:t>
            </a:r>
            <a:r>
              <a:rPr lang="ja-JP" altLang="en-US" dirty="0" smtClean="0"/>
              <a:t>」にしてください。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バージョンアップに使用する項目は「</a:t>
            </a:r>
            <a:r>
              <a:rPr lang="en-US" altLang="ja-JP" dirty="0" err="1" smtClean="0"/>
              <a:t>install_mode</a:t>
            </a:r>
            <a:r>
              <a:rPr lang="ja-JP" altLang="en-US" dirty="0" smtClean="0"/>
              <a:t>」と「</a:t>
            </a:r>
            <a:r>
              <a:rPr lang="en-US" altLang="ja-JP" kern="100" dirty="0" err="1" smtClean="0"/>
              <a:t>ita_directory</a:t>
            </a:r>
            <a:r>
              <a:rPr lang="ja-JP" altLang="en-US" kern="100" dirty="0" smtClean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」</a:t>
            </a:r>
            <a:r>
              <a:rPr lang="ja-JP" altLang="en-US" kern="100" dirty="0" smtClean="0">
                <a:latin typeface="+mn-ea"/>
                <a:cs typeface="Times New Roman" panose="02020603050405020304" pitchFamily="18" charset="0"/>
              </a:rPr>
              <a:t>になります。　</a:t>
            </a:r>
            <a:r>
              <a:rPr lang="ja-JP" altLang="en-US" dirty="0" smtClean="0"/>
              <a:t>その他の項目は使用いたしません。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807624"/>
              </p:ext>
            </p:extLst>
          </p:nvPr>
        </p:nvGraphicFramePr>
        <p:xfrm>
          <a:off x="538952" y="2845207"/>
          <a:ext cx="8065121" cy="36144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6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9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種目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必須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初期値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説明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167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install_mode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</a:rPr>
                        <a:t>○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 smtClean="0">
                          <a:effectLst/>
                        </a:rPr>
                        <a:t>Install</a:t>
                      </a:r>
                      <a:r>
                        <a:rPr lang="en-US" altLang="ja-JP" sz="1000" kern="100" dirty="0" err="1" smtClean="0">
                          <a:effectLst/>
                        </a:rPr>
                        <a:t>_Online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インストールモードの設定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Install_Online</a:t>
                      </a:r>
                      <a:r>
                        <a:rPr lang="ja-JP" altLang="en-US" sz="800" kern="100" dirty="0" smtClean="0">
                          <a:effectLst/>
                        </a:rPr>
                        <a:t>：オンラインインストール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Install_Offline</a:t>
                      </a:r>
                      <a:r>
                        <a:rPr lang="ja-JP" altLang="en-US" sz="800" kern="100" dirty="0" smtClean="0">
                          <a:effectLst/>
                        </a:rPr>
                        <a:t>：オフラインインストール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Gather_Library</a:t>
                      </a:r>
                      <a:r>
                        <a:rPr lang="ja-JP" altLang="en-US" sz="800" kern="100" dirty="0" smtClean="0">
                          <a:effectLst/>
                        </a:rPr>
                        <a:t>：ライブラリ収集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Install_ITA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本体のインストール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Versionup_All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本体のバージョンアップ（ライブラリのインストールあり）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err="1" smtClean="0">
                          <a:effectLst/>
                        </a:rPr>
                        <a:t>Versionup_ITA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本体のバージョンアップ（ライブラリのインストールなし）</a:t>
                      </a:r>
                      <a:endParaRPr lang="en-US" altLang="ja-JP" sz="8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800" kern="100" dirty="0" smtClean="0">
                          <a:effectLst/>
                        </a:rPr>
                        <a:t>・</a:t>
                      </a:r>
                      <a:r>
                        <a:rPr lang="en-US" altLang="ja-JP" sz="800" kern="100" dirty="0" smtClean="0">
                          <a:effectLst/>
                        </a:rPr>
                        <a:t>Uninstall</a:t>
                      </a:r>
                      <a:r>
                        <a:rPr lang="ja-JP" altLang="en-US" sz="800" kern="100" dirty="0" smtClean="0">
                          <a:effectLst/>
                        </a:rPr>
                        <a:t>：</a:t>
                      </a:r>
                      <a:r>
                        <a:rPr lang="en-US" altLang="ja-JP" sz="800" kern="100" dirty="0" smtClean="0">
                          <a:effectLst/>
                        </a:rPr>
                        <a:t>ITA</a:t>
                      </a:r>
                      <a:r>
                        <a:rPr lang="ja-JP" altLang="en-US" sz="800" kern="100" dirty="0" smtClean="0">
                          <a:effectLst/>
                        </a:rPr>
                        <a:t>本体のアンインストール</a:t>
                      </a:r>
                      <a:endParaRPr lang="ja-JP" altLang="ja-JP" sz="800" kern="100" dirty="0">
                        <a:effectLst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2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ita_directory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 smtClean="0">
                          <a:effectLst/>
                        </a:rPr>
                        <a:t>インストールディレクトリ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をインストールするディレクトリを絶対パスで指定してください。</a:t>
                      </a:r>
                      <a:endParaRPr lang="en-US" alt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全ユーザーが参照可能なディレクトリを指定してください。</a:t>
                      </a:r>
                      <a:endParaRPr lang="ja-JP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 smtClean="0">
                          <a:effectLst/>
                        </a:rPr>
                        <a:t>ディレクトリが無い場合作成されます。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ita_language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en_US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画面</a:t>
                      </a:r>
                      <a:r>
                        <a:rPr lang="ja-JP" sz="1000" kern="100" dirty="0">
                          <a:effectLst/>
                        </a:rPr>
                        <a:t>表示の言語</a:t>
                      </a:r>
                      <a:r>
                        <a:rPr lang="ja-JP" sz="800" kern="100" dirty="0">
                          <a:effectLst/>
                        </a:rPr>
                        <a:t>（日本語（</a:t>
                      </a:r>
                      <a:r>
                        <a:rPr lang="en-US" sz="800" kern="100" dirty="0">
                          <a:effectLst/>
                        </a:rPr>
                        <a:t>ja_JP</a:t>
                      </a:r>
                      <a:r>
                        <a:rPr lang="ja-JP" sz="800" kern="100" dirty="0">
                          <a:effectLst/>
                        </a:rPr>
                        <a:t>）／英語（</a:t>
                      </a:r>
                      <a:r>
                        <a:rPr lang="en-US" sz="800" kern="100" dirty="0">
                          <a:effectLst/>
                        </a:rPr>
                        <a:t>en_US</a:t>
                      </a:r>
                      <a:r>
                        <a:rPr lang="ja-JP" sz="800" kern="100" dirty="0">
                          <a:effectLst/>
                        </a:rPr>
                        <a:t>））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ita_os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RHEL7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 smtClean="0">
                          <a:effectLst/>
                        </a:rPr>
                        <a:t>OS</a:t>
                      </a:r>
                      <a:r>
                        <a:rPr lang="en-US" sz="800" kern="100" dirty="0" smtClean="0">
                          <a:effectLst/>
                        </a:rPr>
                        <a:t>(RHEL7 </a:t>
                      </a:r>
                      <a:r>
                        <a:rPr lang="ja-JP" sz="800" kern="100" dirty="0">
                          <a:effectLst/>
                        </a:rPr>
                        <a:t>系の場合は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en-US" sz="800" kern="100" dirty="0" smtClean="0">
                          <a:effectLst/>
                        </a:rPr>
                        <a:t>RHEL7)/ RHEL8 </a:t>
                      </a:r>
                      <a:r>
                        <a:rPr lang="ja-JP" sz="800" kern="100" dirty="0">
                          <a:effectLst/>
                        </a:rPr>
                        <a:t>系の場合は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en-US" sz="800" kern="100" dirty="0" smtClean="0">
                          <a:effectLst/>
                        </a:rPr>
                        <a:t>RHEL8))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ita_domain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err="1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exastro</a:t>
                      </a:r>
                      <a:r>
                        <a:rPr lang="en-US" altLang="ja-JP" sz="90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-it-</a:t>
                      </a:r>
                      <a:r>
                        <a:rPr lang="en-US" altLang="ja-JP" sz="900" kern="100" dirty="0" err="1" smtClean="0"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automation.local</a:t>
                      </a:r>
                      <a:endParaRPr lang="ja-JP" sz="90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ITA</a:t>
                      </a: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のドメイン名の指定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ITA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インストーラーが自己証明書を作成する時はこちらの値を使用）</a:t>
                      </a:r>
                      <a:endParaRPr lang="ja-JP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589414"/>
                  </a:ext>
                </a:extLst>
              </a:tr>
              <a:tr h="42062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certificate_path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ユーザ指定の</a:t>
                      </a:r>
                      <a:r>
                        <a:rPr lang="en-US" altLang="ja-JP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SSL</a:t>
                      </a: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サーバ証明書に使用するファイルのファイルパスを指定</a:t>
                      </a:r>
                      <a:endParaRPr lang="en-US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（ユーザ指定の</a:t>
                      </a: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SSL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証明書使用時のみ入力。絶対パスで指定してください。）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4709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private_key_path</a:t>
                      </a:r>
                      <a:endParaRPr lang="ja-JP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ー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ユーザ指定の</a:t>
                      </a:r>
                      <a:r>
                        <a:rPr lang="en-US" altLang="ja-JP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SSL</a:t>
                      </a:r>
                      <a:r>
                        <a:rPr lang="ja-JP" altLang="en-US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秘密鍵に使用するファイルのファイルパスを指定</a:t>
                      </a:r>
                      <a:endParaRPr lang="en-US" altLang="ja-JP" sz="10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（ユーザ指定の</a:t>
                      </a:r>
                      <a:r>
                        <a:rPr lang="en-US" altLang="ja-JP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SSL</a:t>
                      </a:r>
                      <a:r>
                        <a:rPr lang="ja-JP" altLang="en-US" sz="9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秘密鍵使用時のみ入力。絶対パスで指定してください。）</a:t>
                      </a:r>
                      <a:endParaRPr lang="en-US" altLang="ja-JP" sz="900" kern="100" dirty="0" smtClean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09635"/>
                  </a:ext>
                </a:extLst>
              </a:tr>
            </a:tbl>
          </a:graphicData>
        </a:graphic>
      </p:graphicFrame>
      <p:grpSp>
        <p:nvGrpSpPr>
          <p:cNvPr id="7" name="グループ化 6"/>
          <p:cNvGrpSpPr/>
          <p:nvPr/>
        </p:nvGrpSpPr>
        <p:grpSpPr>
          <a:xfrm>
            <a:off x="216680" y="4964961"/>
            <a:ext cx="8746833" cy="429491"/>
            <a:chOff x="213569" y="5291623"/>
            <a:chExt cx="8746833" cy="351267"/>
          </a:xfrm>
        </p:grpSpPr>
        <p:sp>
          <p:nvSpPr>
            <p:cNvPr id="8" name="フリーフォーム 7"/>
            <p:cNvSpPr/>
            <p:nvPr/>
          </p:nvSpPr>
          <p:spPr bwMode="auto">
            <a:xfrm>
              <a:off x="254634" y="5291623"/>
              <a:ext cx="8633758" cy="255185"/>
            </a:xfrm>
            <a:custGeom>
              <a:avLst/>
              <a:gdLst>
                <a:gd name="connsiteX0" fmla="*/ 6677672 w 8633758"/>
                <a:gd name="connsiteY0" fmla="*/ 439 h 344054"/>
                <a:gd name="connsiteX1" fmla="*/ 7554538 w 8633758"/>
                <a:gd name="connsiteY1" fmla="*/ 41778 h 344054"/>
                <a:gd name="connsiteX2" fmla="*/ 7756892 w 8633758"/>
                <a:gd name="connsiteY2" fmla="*/ 439 h 344054"/>
                <a:gd name="connsiteX3" fmla="*/ 8633758 w 8633758"/>
                <a:gd name="connsiteY3" fmla="*/ 41778 h 344054"/>
                <a:gd name="connsiteX4" fmla="*/ 8633758 w 8633758"/>
                <a:gd name="connsiteY4" fmla="*/ 302277 h 344054"/>
                <a:gd name="connsiteX5" fmla="*/ 7554538 w 8633758"/>
                <a:gd name="connsiteY5" fmla="*/ 302277 h 344054"/>
                <a:gd name="connsiteX6" fmla="*/ 6475318 w 8633758"/>
                <a:gd name="connsiteY6" fmla="*/ 302277 h 344054"/>
                <a:gd name="connsiteX7" fmla="*/ 5463549 w 8633758"/>
                <a:gd name="connsiteY7" fmla="*/ 280018 h 344054"/>
                <a:gd name="connsiteX8" fmla="*/ 5396099 w 8633758"/>
                <a:gd name="connsiteY8" fmla="*/ 302277 h 344054"/>
                <a:gd name="connsiteX9" fmla="*/ 5396099 w 8633758"/>
                <a:gd name="connsiteY9" fmla="*/ 302277 h 344054"/>
                <a:gd name="connsiteX10" fmla="*/ 4316879 w 8633758"/>
                <a:gd name="connsiteY10" fmla="*/ 302277 h 344054"/>
                <a:gd name="connsiteX11" fmla="*/ 3305111 w 8633758"/>
                <a:gd name="connsiteY11" fmla="*/ 280018 h 344054"/>
                <a:gd name="connsiteX12" fmla="*/ 3237660 w 8633758"/>
                <a:gd name="connsiteY12" fmla="*/ 302277 h 344054"/>
                <a:gd name="connsiteX13" fmla="*/ 2158440 w 8633758"/>
                <a:gd name="connsiteY13" fmla="*/ 302277 h 344054"/>
                <a:gd name="connsiteX14" fmla="*/ 1146671 w 8633758"/>
                <a:gd name="connsiteY14" fmla="*/ 280018 h 344054"/>
                <a:gd name="connsiteX15" fmla="*/ 1079220 w 8633758"/>
                <a:gd name="connsiteY15" fmla="*/ 302277 h 344054"/>
                <a:gd name="connsiteX16" fmla="*/ 0 w 8633758"/>
                <a:gd name="connsiteY16" fmla="*/ 302277 h 344054"/>
                <a:gd name="connsiteX17" fmla="*/ 0 w 8633758"/>
                <a:gd name="connsiteY17" fmla="*/ 41778 h 344054"/>
                <a:gd name="connsiteX18" fmla="*/ 202354 w 8633758"/>
                <a:gd name="connsiteY18" fmla="*/ 439 h 344054"/>
                <a:gd name="connsiteX19" fmla="*/ 969612 w 8633758"/>
                <a:gd name="connsiteY19" fmla="*/ 73348 h 344054"/>
                <a:gd name="connsiteX20" fmla="*/ 1079220 w 8633758"/>
                <a:gd name="connsiteY20" fmla="*/ 41778 h 344054"/>
                <a:gd name="connsiteX21" fmla="*/ 1281573 w 8633758"/>
                <a:gd name="connsiteY21" fmla="*/ 439 h 344054"/>
                <a:gd name="connsiteX22" fmla="*/ 2158440 w 8633758"/>
                <a:gd name="connsiteY22" fmla="*/ 41778 h 344054"/>
                <a:gd name="connsiteX23" fmla="*/ 2360794 w 8633758"/>
                <a:gd name="connsiteY23" fmla="*/ 439 h 344054"/>
                <a:gd name="connsiteX24" fmla="*/ 3128051 w 8633758"/>
                <a:gd name="connsiteY24" fmla="*/ 73348 h 344054"/>
                <a:gd name="connsiteX25" fmla="*/ 3237659 w 8633758"/>
                <a:gd name="connsiteY25" fmla="*/ 41778 h 344054"/>
                <a:gd name="connsiteX26" fmla="*/ 3440013 w 8633758"/>
                <a:gd name="connsiteY26" fmla="*/ 439 h 344054"/>
                <a:gd name="connsiteX27" fmla="*/ 4316879 w 8633758"/>
                <a:gd name="connsiteY27" fmla="*/ 41778 h 344054"/>
                <a:gd name="connsiteX28" fmla="*/ 4519232 w 8633758"/>
                <a:gd name="connsiteY28" fmla="*/ 439 h 344054"/>
                <a:gd name="connsiteX29" fmla="*/ 5286490 w 8633758"/>
                <a:gd name="connsiteY29" fmla="*/ 73348 h 344054"/>
                <a:gd name="connsiteX30" fmla="*/ 5396098 w 8633758"/>
                <a:gd name="connsiteY30" fmla="*/ 41779 h 344054"/>
                <a:gd name="connsiteX31" fmla="*/ 5396098 w 8633758"/>
                <a:gd name="connsiteY31" fmla="*/ 41778 h 344054"/>
                <a:gd name="connsiteX32" fmla="*/ 5598452 w 8633758"/>
                <a:gd name="connsiteY32" fmla="*/ 439 h 344054"/>
                <a:gd name="connsiteX33" fmla="*/ 6475318 w 8633758"/>
                <a:gd name="connsiteY33" fmla="*/ 41778 h 344054"/>
                <a:gd name="connsiteX34" fmla="*/ 6677672 w 8633758"/>
                <a:gd name="connsiteY34" fmla="*/ 439 h 34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8633758" h="344054">
                  <a:moveTo>
                    <a:pt x="6677672" y="439"/>
                  </a:moveTo>
                  <a:cubicBezTo>
                    <a:pt x="6969960" y="-9667"/>
                    <a:pt x="7262249" y="159364"/>
                    <a:pt x="7554538" y="41778"/>
                  </a:cubicBezTo>
                  <a:cubicBezTo>
                    <a:pt x="7621989" y="14643"/>
                    <a:pt x="7689441" y="2771"/>
                    <a:pt x="7756892" y="439"/>
                  </a:cubicBezTo>
                  <a:cubicBezTo>
                    <a:pt x="8049181" y="-9667"/>
                    <a:pt x="8341469" y="159364"/>
                    <a:pt x="8633758" y="41778"/>
                  </a:cubicBezTo>
                  <a:lnTo>
                    <a:pt x="8633758" y="302277"/>
                  </a:lnTo>
                  <a:cubicBezTo>
                    <a:pt x="8274018" y="446998"/>
                    <a:pt x="7914278" y="157555"/>
                    <a:pt x="7554538" y="302277"/>
                  </a:cubicBezTo>
                  <a:cubicBezTo>
                    <a:pt x="7194798" y="446998"/>
                    <a:pt x="6835058" y="157555"/>
                    <a:pt x="6475318" y="302277"/>
                  </a:cubicBezTo>
                  <a:cubicBezTo>
                    <a:pt x="6138062" y="437953"/>
                    <a:pt x="5800805" y="192040"/>
                    <a:pt x="5463549" y="280018"/>
                  </a:cubicBezTo>
                  <a:lnTo>
                    <a:pt x="5396099" y="302277"/>
                  </a:lnTo>
                  <a:lnTo>
                    <a:pt x="5396099" y="302277"/>
                  </a:lnTo>
                  <a:cubicBezTo>
                    <a:pt x="5036359" y="446998"/>
                    <a:pt x="4676619" y="157555"/>
                    <a:pt x="4316879" y="302277"/>
                  </a:cubicBezTo>
                  <a:cubicBezTo>
                    <a:pt x="3979623" y="437953"/>
                    <a:pt x="3642367" y="192040"/>
                    <a:pt x="3305111" y="280018"/>
                  </a:cubicBezTo>
                  <a:lnTo>
                    <a:pt x="3237660" y="302277"/>
                  </a:lnTo>
                  <a:cubicBezTo>
                    <a:pt x="2877920" y="446998"/>
                    <a:pt x="2518180" y="157555"/>
                    <a:pt x="2158440" y="302277"/>
                  </a:cubicBezTo>
                  <a:cubicBezTo>
                    <a:pt x="1821183" y="437953"/>
                    <a:pt x="1483927" y="192040"/>
                    <a:pt x="1146671" y="280018"/>
                  </a:cubicBezTo>
                  <a:lnTo>
                    <a:pt x="1079220" y="302277"/>
                  </a:lnTo>
                  <a:cubicBezTo>
                    <a:pt x="719480" y="446998"/>
                    <a:pt x="359740" y="157555"/>
                    <a:pt x="0" y="302277"/>
                  </a:cubicBezTo>
                  <a:lnTo>
                    <a:pt x="0" y="41778"/>
                  </a:lnTo>
                  <a:cubicBezTo>
                    <a:pt x="67451" y="14643"/>
                    <a:pt x="134902" y="2771"/>
                    <a:pt x="202354" y="439"/>
                  </a:cubicBezTo>
                  <a:cubicBezTo>
                    <a:pt x="458106" y="-8404"/>
                    <a:pt x="713859" y="119906"/>
                    <a:pt x="969612" y="73348"/>
                  </a:cubicBezTo>
                  <a:lnTo>
                    <a:pt x="1079220" y="41778"/>
                  </a:lnTo>
                  <a:cubicBezTo>
                    <a:pt x="1146671" y="14643"/>
                    <a:pt x="1214122" y="2771"/>
                    <a:pt x="1281573" y="439"/>
                  </a:cubicBezTo>
                  <a:cubicBezTo>
                    <a:pt x="1573862" y="-9667"/>
                    <a:pt x="1866151" y="159364"/>
                    <a:pt x="2158440" y="41778"/>
                  </a:cubicBezTo>
                  <a:cubicBezTo>
                    <a:pt x="2225891" y="14643"/>
                    <a:pt x="2293342" y="2771"/>
                    <a:pt x="2360794" y="439"/>
                  </a:cubicBezTo>
                  <a:cubicBezTo>
                    <a:pt x="2616546" y="-8404"/>
                    <a:pt x="2872299" y="119906"/>
                    <a:pt x="3128051" y="73348"/>
                  </a:cubicBezTo>
                  <a:lnTo>
                    <a:pt x="3237659" y="41778"/>
                  </a:lnTo>
                  <a:cubicBezTo>
                    <a:pt x="3305111" y="14643"/>
                    <a:pt x="3372562" y="2771"/>
                    <a:pt x="3440013" y="439"/>
                  </a:cubicBezTo>
                  <a:cubicBezTo>
                    <a:pt x="3732302" y="-9667"/>
                    <a:pt x="4024590" y="159364"/>
                    <a:pt x="4316879" y="41778"/>
                  </a:cubicBezTo>
                  <a:cubicBezTo>
                    <a:pt x="4384330" y="14643"/>
                    <a:pt x="4451781" y="2771"/>
                    <a:pt x="4519232" y="439"/>
                  </a:cubicBezTo>
                  <a:cubicBezTo>
                    <a:pt x="4774985" y="-8404"/>
                    <a:pt x="5030738" y="119906"/>
                    <a:pt x="5286490" y="73348"/>
                  </a:cubicBezTo>
                  <a:lnTo>
                    <a:pt x="5396098" y="41779"/>
                  </a:lnTo>
                  <a:lnTo>
                    <a:pt x="5396098" y="41778"/>
                  </a:lnTo>
                  <a:cubicBezTo>
                    <a:pt x="5463549" y="14643"/>
                    <a:pt x="5531000" y="2771"/>
                    <a:pt x="5598452" y="439"/>
                  </a:cubicBezTo>
                  <a:cubicBezTo>
                    <a:pt x="5890740" y="-9667"/>
                    <a:pt x="6183029" y="159364"/>
                    <a:pt x="6475318" y="41778"/>
                  </a:cubicBezTo>
                  <a:cubicBezTo>
                    <a:pt x="6542769" y="14643"/>
                    <a:pt x="6610220" y="2771"/>
                    <a:pt x="6677672" y="439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9" name="正方形/長方形 8"/>
            <p:cNvSpPr/>
            <p:nvPr/>
          </p:nvSpPr>
          <p:spPr bwMode="auto">
            <a:xfrm>
              <a:off x="213569" y="5294562"/>
              <a:ext cx="72010" cy="3483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0" name="正方形/長方形 9"/>
            <p:cNvSpPr/>
            <p:nvPr/>
          </p:nvSpPr>
          <p:spPr bwMode="auto">
            <a:xfrm>
              <a:off x="8888392" y="5291623"/>
              <a:ext cx="72010" cy="3483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321678" y="4773259"/>
            <a:ext cx="8605830" cy="1686391"/>
          </a:xfrm>
          <a:prstGeom prst="rect">
            <a:avLst/>
          </a:prstGeom>
          <a:solidFill>
            <a:schemeClr val="bg1">
              <a:lumMod val="65000"/>
              <a:alpha val="66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ja-JP" altLang="en-US" sz="2000" b="1" dirty="0" smtClean="0">
                <a:solidFill>
                  <a:srgbClr val="FF0000"/>
                </a:solidFill>
              </a:rPr>
              <a:t>バージョンアップでは使用しません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99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</a:t>
            </a:r>
            <a:r>
              <a:rPr lang="ja-JP" altLang="en-US" dirty="0"/>
              <a:t>　バージョンアップ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marL="180000" lvl="1">
              <a:lnSpc>
                <a:spcPct val="80000"/>
              </a:lnSpc>
              <a:buFont typeface="Arial" panose="020B0604020202020204" pitchFamily="34" charset="0"/>
              <a:buChar char="▌"/>
            </a:pPr>
            <a:r>
              <a:rPr lang="ja-JP" altLang="en-US" sz="2000" dirty="0">
                <a:cs typeface="+mn-cs"/>
              </a:rPr>
              <a:t>インストールモードについて</a:t>
            </a:r>
            <a:endParaRPr lang="en-US" altLang="ja-JP" sz="2000" dirty="0">
              <a:cs typeface="+mn-cs"/>
            </a:endParaRPr>
          </a:p>
          <a:p>
            <a:pPr lvl="1"/>
            <a:r>
              <a:rPr lang="ja-JP" altLang="en-US" dirty="0" smtClean="0"/>
              <a:t>バージョン</a:t>
            </a:r>
            <a:r>
              <a:rPr lang="en-US" altLang="ja-JP" dirty="0" smtClean="0"/>
              <a:t>1.6.0</a:t>
            </a:r>
            <a:r>
              <a:rPr lang="ja-JP" altLang="en-US" dirty="0" smtClean="0"/>
              <a:t>より、インストーラー起動時に実行するシェルが</a:t>
            </a:r>
            <a:r>
              <a:rPr lang="en-US" altLang="ja-JP" kern="100" dirty="0" smtClean="0"/>
              <a:t>ita_installer.sh</a:t>
            </a:r>
            <a:r>
              <a:rPr lang="ja-JP" altLang="en-US" kern="100" dirty="0" smtClean="0"/>
              <a:t>のみに統一され、アンサーファイル</a:t>
            </a:r>
            <a:r>
              <a:rPr lang="en-US" altLang="ja-JP" dirty="0"/>
              <a:t>(</a:t>
            </a:r>
            <a:r>
              <a:rPr lang="en-US" altLang="ja-JP" kern="100" dirty="0"/>
              <a:t>ita</a:t>
            </a:r>
            <a:r>
              <a:rPr lang="en-US" altLang="ja-JP" dirty="0"/>
              <a:t>_answers.txt</a:t>
            </a:r>
            <a:r>
              <a:rPr lang="en-US" altLang="ja-JP" dirty="0" smtClean="0"/>
              <a:t>)</a:t>
            </a:r>
            <a:r>
              <a:rPr lang="ja-JP" altLang="en-US" dirty="0" smtClean="0"/>
              <a:t>の「</a:t>
            </a:r>
            <a:r>
              <a:rPr lang="en-US" altLang="ja-JP" dirty="0" err="1" smtClean="0"/>
              <a:t>install_mode</a:t>
            </a:r>
            <a:r>
              <a:rPr lang="ja-JP" altLang="en-US" dirty="0" smtClean="0"/>
              <a:t>」の値によって、インストーラーの動作が分岐します。バージョンアップ時には以下のいずれかの値を入力します。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lvl="2"/>
            <a:r>
              <a:rPr lang="en-US" altLang="ja-JP" dirty="0" err="1" smtClean="0"/>
              <a:t>Versionup_All</a:t>
            </a:r>
            <a:r>
              <a:rPr lang="ja-JP" altLang="en-US" dirty="0"/>
              <a:t>：バージョンアップで必要となるライブラリをインターネット経由で追加インストールした後、</a:t>
            </a:r>
            <a:r>
              <a:rPr lang="en-US" altLang="ja-JP" dirty="0"/>
              <a:t>ITA</a:t>
            </a:r>
            <a:r>
              <a:rPr lang="ja-JP" altLang="en-US" dirty="0"/>
              <a:t>本体をバージョンアップします。</a:t>
            </a:r>
            <a:endParaRPr lang="en-US" altLang="ja-JP" dirty="0"/>
          </a:p>
          <a:p>
            <a:pPr lvl="2"/>
            <a:r>
              <a:rPr lang="en-US" altLang="ja-JP" dirty="0" err="1" smtClean="0"/>
              <a:t>Versionup_ITA</a:t>
            </a:r>
            <a:r>
              <a:rPr lang="ja-JP" altLang="en-US" dirty="0" smtClean="0"/>
              <a:t>：ライブラリ</a:t>
            </a:r>
            <a:r>
              <a:rPr lang="ja-JP" altLang="en-US" dirty="0"/>
              <a:t>のインストールは行わずに、</a:t>
            </a:r>
            <a:r>
              <a:rPr lang="en-US" altLang="ja-JP" dirty="0"/>
              <a:t>ITA</a:t>
            </a:r>
            <a:r>
              <a:rPr lang="ja-JP" altLang="en-US" dirty="0"/>
              <a:t>本体をバージョンアップします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lvl="1"/>
            <a:r>
              <a:rPr lang="ja-JP" altLang="en-US" dirty="0"/>
              <a:t>オンライン環境でライブラリを自動でインストールする場合</a:t>
            </a:r>
            <a:r>
              <a:rPr lang="ja-JP" altLang="en-US" dirty="0" smtClean="0"/>
              <a:t>は、</a:t>
            </a:r>
            <a:r>
              <a:rPr lang="ja-JP" altLang="en-US" dirty="0"/>
              <a:t> 「</a:t>
            </a:r>
            <a:r>
              <a:rPr lang="en-US" altLang="ja-JP" dirty="0" err="1"/>
              <a:t>install_mode</a:t>
            </a:r>
            <a:r>
              <a:rPr lang="ja-JP" altLang="en-US" dirty="0"/>
              <a:t>」 </a:t>
            </a:r>
            <a:r>
              <a:rPr lang="ja-JP" altLang="en-US" dirty="0" smtClean="0"/>
              <a:t>を「</a:t>
            </a:r>
            <a:r>
              <a:rPr lang="en-US" altLang="ja-JP" dirty="0" err="1" smtClean="0"/>
              <a:t>Versionup_All</a:t>
            </a:r>
            <a:r>
              <a:rPr lang="ja-JP" altLang="en-US" dirty="0" smtClean="0"/>
              <a:t>」を、</a:t>
            </a:r>
            <a:r>
              <a:rPr lang="ja-JP" altLang="en-US" dirty="0"/>
              <a:t>オフライン環境、またはライブラリを自動でインストールしない場合</a:t>
            </a:r>
            <a:r>
              <a:rPr lang="ja-JP" altLang="en-US" dirty="0" smtClean="0"/>
              <a:t>は、「</a:t>
            </a:r>
            <a:r>
              <a:rPr lang="en-US" altLang="ja-JP" dirty="0" err="1" smtClean="0"/>
              <a:t>Versionup_ITA</a:t>
            </a:r>
            <a:r>
              <a:rPr lang="ja-JP" altLang="en-US" dirty="0" smtClean="0"/>
              <a:t>」を入力してください。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5300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3.6</a:t>
            </a:r>
            <a:r>
              <a:rPr lang="ja-JP" altLang="en-US" dirty="0"/>
              <a:t>　</a:t>
            </a:r>
            <a:r>
              <a:rPr lang="ja-JP" altLang="en-US" dirty="0" smtClean="0"/>
              <a:t>バージョン</a:t>
            </a:r>
            <a:r>
              <a:rPr lang="ja-JP" altLang="en-US" dirty="0"/>
              <a:t>アップ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(ita_answers.txt)</a:t>
            </a:r>
            <a:r>
              <a:rPr lang="ja-JP" altLang="en-US" dirty="0" smtClean="0"/>
              <a:t>のサンプル</a:t>
            </a:r>
            <a:endParaRPr lang="en-US" altLang="ja-JP" dirty="0" smtClean="0"/>
          </a:p>
          <a:p>
            <a:pPr lvl="1"/>
            <a:r>
              <a:rPr lang="ja-JP" altLang="en-US" dirty="0"/>
              <a:t>アンサーファイル</a:t>
            </a:r>
            <a:r>
              <a:rPr lang="en-US" altLang="ja-JP" dirty="0" smtClean="0"/>
              <a:t>(ita_answers.txt)</a:t>
            </a:r>
            <a:r>
              <a:rPr lang="ja-JP" altLang="en-US" dirty="0" smtClean="0"/>
              <a:t>のサンプルを以下に示します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2412000" y="1628750"/>
            <a:ext cx="4320000" cy="4824438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install mode. 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("Install_Online","Install_Offline","Gather_Library","Install_ITA",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Versionup_All","Versionup_ITA","Uninstall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install_mode:Install_Online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*This installer operates according to the inputted values below.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Install_Online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ITA will be installed after the necessary libraries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has been installed via internet.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ITA will start installing using the package created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 in Gather Library.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Gather_Library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Gathers the necessary libraries via internet and creates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the package necessary to execute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 (Execute this before executing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Install_Offline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Install_ITA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Installs ITA without installing any libraries.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Installs ITA after installing the necessary libraries for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               the desired ITA version via internet.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Versionup_ITA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Updates ITA without installing any libraries.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 Uninstall: ITA Uninstalls ITA.(Libraries will not be uninstalled)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</a:t>
            </a: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Versionup_All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 smtClean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language. ("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en_US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or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ja_JP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ita_language:en_US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ita_language:en_US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 smtClean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#############################################################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when using user-specified certificates and private keys.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If no file path is entered for both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and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",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the ITA installer creates and installs a self-certificate and private key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using the values entered in "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ita_domain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".</a:t>
            </a: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file path where the certificate to be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:/temp/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etc_pki_tls_certs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/exastro-it-automation.crt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certificate_path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file path where the private key to be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:/temp/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etc_pki_tls_certs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/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r>
              <a:rPr kumimoji="0" lang="en-US" altLang="ja-JP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-it-</a:t>
            </a: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automation.key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private_key_path</a:t>
            </a: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#############################################################</a:t>
            </a:r>
            <a:endParaRPr kumimoji="0" lang="en-US" altLang="ja-JP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6987349" y="1882262"/>
            <a:ext cx="2021953" cy="1565739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 バージョンアップで使用する項目は「</a:t>
            </a:r>
            <a:r>
              <a:rPr lang="en-US" altLang="ja-JP" sz="1200" b="1" dirty="0" err="1" smtClean="0">
                <a:solidFill>
                  <a:srgbClr val="FF0000"/>
                </a:solidFill>
                <a:latin typeface="+mn-ea"/>
              </a:rPr>
              <a:t>install_mode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」と「</a:t>
            </a:r>
            <a:r>
              <a:rPr lang="en-US" altLang="ja-JP" sz="1200" b="1" dirty="0" err="1" smtClean="0">
                <a:solidFill>
                  <a:srgbClr val="FF0000"/>
                </a:solidFill>
                <a:latin typeface="+mn-ea"/>
              </a:rPr>
              <a:t>ita_directory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」になります。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その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他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の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項目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は使用いたしません。</a:t>
            </a:r>
            <a:endParaRPr lang="en-US" altLang="ja-JP" sz="11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6765354" y="1628750"/>
            <a:ext cx="565503" cy="549789"/>
            <a:chOff x="162795" y="3812178"/>
            <a:chExt cx="565503" cy="549789"/>
          </a:xfrm>
        </p:grpSpPr>
        <p:sp>
          <p:nvSpPr>
            <p:cNvPr id="8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0" name="正方形/長方形 9"/>
          <p:cNvSpPr/>
          <p:nvPr/>
        </p:nvSpPr>
        <p:spPr>
          <a:xfrm>
            <a:off x="2456814" y="1628749"/>
            <a:ext cx="3954092" cy="256350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1" name="直線コネクタ 10"/>
          <p:cNvCxnSpPr/>
          <p:nvPr/>
        </p:nvCxnSpPr>
        <p:spPr bwMode="auto">
          <a:xfrm>
            <a:off x="6444260" y="2339905"/>
            <a:ext cx="472644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16" name="グループ化 15"/>
          <p:cNvGrpSpPr/>
          <p:nvPr/>
        </p:nvGrpSpPr>
        <p:grpSpPr>
          <a:xfrm>
            <a:off x="2037281" y="4514932"/>
            <a:ext cx="5068464" cy="538526"/>
            <a:chOff x="213569" y="5291623"/>
            <a:chExt cx="8746833" cy="351267"/>
          </a:xfrm>
        </p:grpSpPr>
        <p:sp>
          <p:nvSpPr>
            <p:cNvPr id="17" name="フリーフォーム 16"/>
            <p:cNvSpPr/>
            <p:nvPr/>
          </p:nvSpPr>
          <p:spPr bwMode="auto">
            <a:xfrm>
              <a:off x="254634" y="5315226"/>
              <a:ext cx="8633758" cy="175691"/>
            </a:xfrm>
            <a:custGeom>
              <a:avLst/>
              <a:gdLst>
                <a:gd name="connsiteX0" fmla="*/ 6677672 w 8633758"/>
                <a:gd name="connsiteY0" fmla="*/ 439 h 344054"/>
                <a:gd name="connsiteX1" fmla="*/ 7554538 w 8633758"/>
                <a:gd name="connsiteY1" fmla="*/ 41778 h 344054"/>
                <a:gd name="connsiteX2" fmla="*/ 7756892 w 8633758"/>
                <a:gd name="connsiteY2" fmla="*/ 439 h 344054"/>
                <a:gd name="connsiteX3" fmla="*/ 8633758 w 8633758"/>
                <a:gd name="connsiteY3" fmla="*/ 41778 h 344054"/>
                <a:gd name="connsiteX4" fmla="*/ 8633758 w 8633758"/>
                <a:gd name="connsiteY4" fmla="*/ 302277 h 344054"/>
                <a:gd name="connsiteX5" fmla="*/ 7554538 w 8633758"/>
                <a:gd name="connsiteY5" fmla="*/ 302277 h 344054"/>
                <a:gd name="connsiteX6" fmla="*/ 6475318 w 8633758"/>
                <a:gd name="connsiteY6" fmla="*/ 302277 h 344054"/>
                <a:gd name="connsiteX7" fmla="*/ 5463549 w 8633758"/>
                <a:gd name="connsiteY7" fmla="*/ 280018 h 344054"/>
                <a:gd name="connsiteX8" fmla="*/ 5396099 w 8633758"/>
                <a:gd name="connsiteY8" fmla="*/ 302277 h 344054"/>
                <a:gd name="connsiteX9" fmla="*/ 5396099 w 8633758"/>
                <a:gd name="connsiteY9" fmla="*/ 302277 h 344054"/>
                <a:gd name="connsiteX10" fmla="*/ 4316879 w 8633758"/>
                <a:gd name="connsiteY10" fmla="*/ 302277 h 344054"/>
                <a:gd name="connsiteX11" fmla="*/ 3305111 w 8633758"/>
                <a:gd name="connsiteY11" fmla="*/ 280018 h 344054"/>
                <a:gd name="connsiteX12" fmla="*/ 3237660 w 8633758"/>
                <a:gd name="connsiteY12" fmla="*/ 302277 h 344054"/>
                <a:gd name="connsiteX13" fmla="*/ 2158440 w 8633758"/>
                <a:gd name="connsiteY13" fmla="*/ 302277 h 344054"/>
                <a:gd name="connsiteX14" fmla="*/ 1146671 w 8633758"/>
                <a:gd name="connsiteY14" fmla="*/ 280018 h 344054"/>
                <a:gd name="connsiteX15" fmla="*/ 1079220 w 8633758"/>
                <a:gd name="connsiteY15" fmla="*/ 302277 h 344054"/>
                <a:gd name="connsiteX16" fmla="*/ 0 w 8633758"/>
                <a:gd name="connsiteY16" fmla="*/ 302277 h 344054"/>
                <a:gd name="connsiteX17" fmla="*/ 0 w 8633758"/>
                <a:gd name="connsiteY17" fmla="*/ 41778 h 344054"/>
                <a:gd name="connsiteX18" fmla="*/ 202354 w 8633758"/>
                <a:gd name="connsiteY18" fmla="*/ 439 h 344054"/>
                <a:gd name="connsiteX19" fmla="*/ 969612 w 8633758"/>
                <a:gd name="connsiteY19" fmla="*/ 73348 h 344054"/>
                <a:gd name="connsiteX20" fmla="*/ 1079220 w 8633758"/>
                <a:gd name="connsiteY20" fmla="*/ 41778 h 344054"/>
                <a:gd name="connsiteX21" fmla="*/ 1281573 w 8633758"/>
                <a:gd name="connsiteY21" fmla="*/ 439 h 344054"/>
                <a:gd name="connsiteX22" fmla="*/ 2158440 w 8633758"/>
                <a:gd name="connsiteY22" fmla="*/ 41778 h 344054"/>
                <a:gd name="connsiteX23" fmla="*/ 2360794 w 8633758"/>
                <a:gd name="connsiteY23" fmla="*/ 439 h 344054"/>
                <a:gd name="connsiteX24" fmla="*/ 3128051 w 8633758"/>
                <a:gd name="connsiteY24" fmla="*/ 73348 h 344054"/>
                <a:gd name="connsiteX25" fmla="*/ 3237659 w 8633758"/>
                <a:gd name="connsiteY25" fmla="*/ 41778 h 344054"/>
                <a:gd name="connsiteX26" fmla="*/ 3440013 w 8633758"/>
                <a:gd name="connsiteY26" fmla="*/ 439 h 344054"/>
                <a:gd name="connsiteX27" fmla="*/ 4316879 w 8633758"/>
                <a:gd name="connsiteY27" fmla="*/ 41778 h 344054"/>
                <a:gd name="connsiteX28" fmla="*/ 4519232 w 8633758"/>
                <a:gd name="connsiteY28" fmla="*/ 439 h 344054"/>
                <a:gd name="connsiteX29" fmla="*/ 5286490 w 8633758"/>
                <a:gd name="connsiteY29" fmla="*/ 73348 h 344054"/>
                <a:gd name="connsiteX30" fmla="*/ 5396098 w 8633758"/>
                <a:gd name="connsiteY30" fmla="*/ 41779 h 344054"/>
                <a:gd name="connsiteX31" fmla="*/ 5396098 w 8633758"/>
                <a:gd name="connsiteY31" fmla="*/ 41778 h 344054"/>
                <a:gd name="connsiteX32" fmla="*/ 5598452 w 8633758"/>
                <a:gd name="connsiteY32" fmla="*/ 439 h 344054"/>
                <a:gd name="connsiteX33" fmla="*/ 6475318 w 8633758"/>
                <a:gd name="connsiteY33" fmla="*/ 41778 h 344054"/>
                <a:gd name="connsiteX34" fmla="*/ 6677672 w 8633758"/>
                <a:gd name="connsiteY34" fmla="*/ 439 h 344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8633758" h="344054">
                  <a:moveTo>
                    <a:pt x="6677672" y="439"/>
                  </a:moveTo>
                  <a:cubicBezTo>
                    <a:pt x="6969960" y="-9667"/>
                    <a:pt x="7262249" y="159364"/>
                    <a:pt x="7554538" y="41778"/>
                  </a:cubicBezTo>
                  <a:cubicBezTo>
                    <a:pt x="7621989" y="14643"/>
                    <a:pt x="7689441" y="2771"/>
                    <a:pt x="7756892" y="439"/>
                  </a:cubicBezTo>
                  <a:cubicBezTo>
                    <a:pt x="8049181" y="-9667"/>
                    <a:pt x="8341469" y="159364"/>
                    <a:pt x="8633758" y="41778"/>
                  </a:cubicBezTo>
                  <a:lnTo>
                    <a:pt x="8633758" y="302277"/>
                  </a:lnTo>
                  <a:cubicBezTo>
                    <a:pt x="8274018" y="446998"/>
                    <a:pt x="7914278" y="157555"/>
                    <a:pt x="7554538" y="302277"/>
                  </a:cubicBezTo>
                  <a:cubicBezTo>
                    <a:pt x="7194798" y="446998"/>
                    <a:pt x="6835058" y="157555"/>
                    <a:pt x="6475318" y="302277"/>
                  </a:cubicBezTo>
                  <a:cubicBezTo>
                    <a:pt x="6138062" y="437953"/>
                    <a:pt x="5800805" y="192040"/>
                    <a:pt x="5463549" y="280018"/>
                  </a:cubicBezTo>
                  <a:lnTo>
                    <a:pt x="5396099" y="302277"/>
                  </a:lnTo>
                  <a:lnTo>
                    <a:pt x="5396099" y="302277"/>
                  </a:lnTo>
                  <a:cubicBezTo>
                    <a:pt x="5036359" y="446998"/>
                    <a:pt x="4676619" y="157555"/>
                    <a:pt x="4316879" y="302277"/>
                  </a:cubicBezTo>
                  <a:cubicBezTo>
                    <a:pt x="3979623" y="437953"/>
                    <a:pt x="3642367" y="192040"/>
                    <a:pt x="3305111" y="280018"/>
                  </a:cubicBezTo>
                  <a:lnTo>
                    <a:pt x="3237660" y="302277"/>
                  </a:lnTo>
                  <a:cubicBezTo>
                    <a:pt x="2877920" y="446998"/>
                    <a:pt x="2518180" y="157555"/>
                    <a:pt x="2158440" y="302277"/>
                  </a:cubicBezTo>
                  <a:cubicBezTo>
                    <a:pt x="1821183" y="437953"/>
                    <a:pt x="1483927" y="192040"/>
                    <a:pt x="1146671" y="280018"/>
                  </a:cubicBezTo>
                  <a:lnTo>
                    <a:pt x="1079220" y="302277"/>
                  </a:lnTo>
                  <a:cubicBezTo>
                    <a:pt x="719480" y="446998"/>
                    <a:pt x="359740" y="157555"/>
                    <a:pt x="0" y="302277"/>
                  </a:cubicBezTo>
                  <a:lnTo>
                    <a:pt x="0" y="41778"/>
                  </a:lnTo>
                  <a:cubicBezTo>
                    <a:pt x="67451" y="14643"/>
                    <a:pt x="134902" y="2771"/>
                    <a:pt x="202354" y="439"/>
                  </a:cubicBezTo>
                  <a:cubicBezTo>
                    <a:pt x="458106" y="-8404"/>
                    <a:pt x="713859" y="119906"/>
                    <a:pt x="969612" y="73348"/>
                  </a:cubicBezTo>
                  <a:lnTo>
                    <a:pt x="1079220" y="41778"/>
                  </a:lnTo>
                  <a:cubicBezTo>
                    <a:pt x="1146671" y="14643"/>
                    <a:pt x="1214122" y="2771"/>
                    <a:pt x="1281573" y="439"/>
                  </a:cubicBezTo>
                  <a:cubicBezTo>
                    <a:pt x="1573862" y="-9667"/>
                    <a:pt x="1866151" y="159364"/>
                    <a:pt x="2158440" y="41778"/>
                  </a:cubicBezTo>
                  <a:cubicBezTo>
                    <a:pt x="2225891" y="14643"/>
                    <a:pt x="2293342" y="2771"/>
                    <a:pt x="2360794" y="439"/>
                  </a:cubicBezTo>
                  <a:cubicBezTo>
                    <a:pt x="2616546" y="-8404"/>
                    <a:pt x="2872299" y="119906"/>
                    <a:pt x="3128051" y="73348"/>
                  </a:cubicBezTo>
                  <a:lnTo>
                    <a:pt x="3237659" y="41778"/>
                  </a:lnTo>
                  <a:cubicBezTo>
                    <a:pt x="3305111" y="14643"/>
                    <a:pt x="3372562" y="2771"/>
                    <a:pt x="3440013" y="439"/>
                  </a:cubicBezTo>
                  <a:cubicBezTo>
                    <a:pt x="3732302" y="-9667"/>
                    <a:pt x="4024590" y="159364"/>
                    <a:pt x="4316879" y="41778"/>
                  </a:cubicBezTo>
                  <a:cubicBezTo>
                    <a:pt x="4384330" y="14643"/>
                    <a:pt x="4451781" y="2771"/>
                    <a:pt x="4519232" y="439"/>
                  </a:cubicBezTo>
                  <a:cubicBezTo>
                    <a:pt x="4774985" y="-8404"/>
                    <a:pt x="5030738" y="119906"/>
                    <a:pt x="5286490" y="73348"/>
                  </a:cubicBezTo>
                  <a:lnTo>
                    <a:pt x="5396098" y="41779"/>
                  </a:lnTo>
                  <a:lnTo>
                    <a:pt x="5396098" y="41778"/>
                  </a:lnTo>
                  <a:cubicBezTo>
                    <a:pt x="5463549" y="14643"/>
                    <a:pt x="5531000" y="2771"/>
                    <a:pt x="5598452" y="439"/>
                  </a:cubicBezTo>
                  <a:cubicBezTo>
                    <a:pt x="5890740" y="-9667"/>
                    <a:pt x="6183029" y="159364"/>
                    <a:pt x="6475318" y="41778"/>
                  </a:cubicBezTo>
                  <a:cubicBezTo>
                    <a:pt x="6542769" y="14643"/>
                    <a:pt x="6610220" y="2771"/>
                    <a:pt x="6677672" y="439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8" name="正方形/長方形 17"/>
            <p:cNvSpPr/>
            <p:nvPr/>
          </p:nvSpPr>
          <p:spPr bwMode="auto">
            <a:xfrm>
              <a:off x="213569" y="5294562"/>
              <a:ext cx="72010" cy="3483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9" name="正方形/長方形 18"/>
            <p:cNvSpPr/>
            <p:nvPr/>
          </p:nvSpPr>
          <p:spPr bwMode="auto">
            <a:xfrm>
              <a:off x="8888392" y="5291623"/>
              <a:ext cx="72010" cy="34832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sp>
        <p:nvSpPr>
          <p:cNvPr id="15" name="角丸四角形 14"/>
          <p:cNvSpPr/>
          <p:nvPr/>
        </p:nvSpPr>
        <p:spPr bwMode="auto">
          <a:xfrm>
            <a:off x="7020920" y="5175075"/>
            <a:ext cx="2015700" cy="1262082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</a:t>
            </a:r>
            <a:endParaRPr lang="en-US" altLang="ja-JP" sz="11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アンサーファイル</a:t>
            </a:r>
            <a:r>
              <a:rPr lang="en-US" altLang="ja-JP" sz="1100" b="1" dirty="0">
                <a:solidFill>
                  <a:srgbClr val="FF0000"/>
                </a:solidFill>
                <a:latin typeface="+mn-ea"/>
              </a:rPr>
              <a:t>(ita_answers.txt</a:t>
            </a:r>
            <a:r>
              <a:rPr lang="en-US" altLang="ja-JP" sz="1100" b="1" dirty="0" smtClean="0">
                <a:solidFill>
                  <a:srgbClr val="FF0000"/>
                </a:solidFill>
                <a:latin typeface="+mn-ea"/>
              </a:rPr>
              <a:t>)</a:t>
            </a:r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ではどの項目にも全角文字が使用できません。</a:t>
            </a:r>
            <a:endParaRPr lang="en-US" altLang="ja-JP" sz="11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20" name="グループ化 19"/>
          <p:cNvGrpSpPr/>
          <p:nvPr/>
        </p:nvGrpSpPr>
        <p:grpSpPr>
          <a:xfrm>
            <a:off x="6765354" y="4921563"/>
            <a:ext cx="565503" cy="549789"/>
            <a:chOff x="162795" y="3812178"/>
            <a:chExt cx="565503" cy="549789"/>
          </a:xfrm>
        </p:grpSpPr>
        <p:sp>
          <p:nvSpPr>
            <p:cNvPr id="21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094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3.7</a:t>
            </a:r>
            <a:r>
              <a:rPr lang="ja-JP" altLang="en-US" dirty="0"/>
              <a:t>　</a:t>
            </a:r>
            <a:r>
              <a:rPr lang="ja-JP" altLang="en-US" dirty="0" smtClean="0"/>
              <a:t>バージョンアップ（</a:t>
            </a:r>
            <a:r>
              <a:rPr lang="en-US" altLang="ja-JP" dirty="0"/>
              <a:t>5</a:t>
            </a:r>
            <a:r>
              <a:rPr lang="en-US" altLang="ja-JP" dirty="0" smtClean="0"/>
              <a:t>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72133" y="836712"/>
            <a:ext cx="8964487" cy="5616476"/>
          </a:xfrm>
        </p:spPr>
        <p:txBody>
          <a:bodyPr rIns="0">
            <a:normAutofit lnSpcReduction="10000"/>
          </a:bodyPr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インストーラー（バージョンアップ）実行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以下のコマンドで、</a:t>
            </a:r>
            <a:r>
              <a:rPr lang="en-US" altLang="ja-JP" dirty="0"/>
              <a:t> ITA</a:t>
            </a:r>
            <a:r>
              <a:rPr lang="ja-JP" altLang="en-US" dirty="0"/>
              <a:t>インストーラー（バージョンアップ）を</a:t>
            </a:r>
            <a:r>
              <a:rPr lang="ja-JP" altLang="en-US" dirty="0" smtClean="0"/>
              <a:t>実行します。</a:t>
            </a:r>
            <a:endParaRPr lang="en-US" altLang="ja-JP" dirty="0" smtClean="0"/>
          </a:p>
          <a:p>
            <a:pPr marL="360000" lvl="2" indent="0">
              <a:buNone/>
            </a:pPr>
            <a:endParaRPr lang="en-US" altLang="ja-JP" sz="1600" dirty="0" smtClean="0"/>
          </a:p>
          <a:p>
            <a:pPr marL="360000" lvl="2" indent="0">
              <a:buNone/>
            </a:pPr>
            <a:r>
              <a:rPr lang="en-US" altLang="ja-JP" sz="1600" dirty="0"/>
              <a:t>#</a:t>
            </a:r>
            <a:r>
              <a:rPr lang="ja-JP" altLang="en-US" sz="1600" dirty="0" smtClean="0"/>
              <a:t> </a:t>
            </a:r>
            <a:r>
              <a:rPr lang="en-US" altLang="ja-JP" sz="1600" dirty="0" err="1" smtClean="0"/>
              <a:t>sh</a:t>
            </a:r>
            <a:r>
              <a:rPr lang="en-US" altLang="ja-JP" sz="1600" dirty="0" smtClean="0"/>
              <a:t> </a:t>
            </a:r>
            <a:r>
              <a:rPr lang="en-US" altLang="ja-JP" sz="1600" kern="100" dirty="0" smtClean="0"/>
              <a:t>ita_installer.sh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/>
          </a:p>
          <a:p>
            <a:pPr lvl="1"/>
            <a:r>
              <a:rPr lang="ja-JP" altLang="en-US" dirty="0" smtClean="0"/>
              <a:t>アンサーファイル（</a:t>
            </a:r>
            <a:r>
              <a:rPr lang="en-US" altLang="ja-JP" dirty="0" smtClean="0"/>
              <a:t>ita_answers.txt</a:t>
            </a:r>
            <a:r>
              <a:rPr lang="ja-JP" altLang="en-US" dirty="0" smtClean="0"/>
              <a:t>）の「</a:t>
            </a:r>
            <a:r>
              <a:rPr lang="en-US" altLang="ja-JP" dirty="0" err="1" smtClean="0"/>
              <a:t>install_mode</a:t>
            </a:r>
            <a:r>
              <a:rPr lang="ja-JP" altLang="en-US" dirty="0" smtClean="0"/>
              <a:t>」が「</a:t>
            </a:r>
            <a:r>
              <a:rPr lang="en-US" altLang="ja-JP" dirty="0" err="1" smtClean="0"/>
              <a:t>Versionup_All</a:t>
            </a:r>
            <a:r>
              <a:rPr lang="ja-JP" altLang="en-US" dirty="0" smtClean="0"/>
              <a:t>」の場合は、処理の途中でライブラリが自動でインストールされます。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バージョンごとにインストールされるライブラリは次ページを参照してください。</a:t>
            </a:r>
            <a:endParaRPr lang="en-US" altLang="ja-JP" dirty="0" smtClean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処理</a:t>
            </a:r>
            <a:r>
              <a:rPr lang="ja-JP" altLang="en-US" dirty="0"/>
              <a:t>の確認</a:t>
            </a:r>
          </a:p>
          <a:p>
            <a:pPr lvl="1"/>
            <a:r>
              <a:rPr lang="ja-JP" altLang="en-US" dirty="0" smtClean="0"/>
              <a:t>正常に終了すると、取得した資材のバージョンに上げることができます。</a:t>
            </a:r>
            <a:endParaRPr lang="en-US" altLang="ja-JP" dirty="0" smtClean="0"/>
          </a:p>
          <a:p>
            <a:pPr lvl="1"/>
            <a:r>
              <a:rPr lang="ja-JP" altLang="en-US" dirty="0"/>
              <a:t>バージョンアップツールを実行すると</a:t>
            </a:r>
            <a:r>
              <a:rPr lang="en-US" altLang="ja-JP" dirty="0"/>
              <a:t>ita_version_up.log</a:t>
            </a:r>
            <a:r>
              <a:rPr lang="ja-JP" altLang="en-US" dirty="0"/>
              <a:t>に処理内容が出力されます。</a:t>
            </a:r>
            <a:endParaRPr lang="en-US" altLang="ja-JP" dirty="0"/>
          </a:p>
          <a:p>
            <a:pPr lvl="1"/>
            <a:r>
              <a:rPr lang="ja-JP" altLang="en-US" dirty="0" smtClean="0"/>
              <a:t>ログ格納パス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400" dirty="0"/>
              <a:t>/(</a:t>
            </a:r>
            <a:r>
              <a:rPr lang="ja-JP" altLang="en-US" sz="1400" dirty="0"/>
              <a:t>インストール資材展開先</a:t>
            </a:r>
            <a:r>
              <a:rPr lang="en-US" altLang="ja-JP" sz="1400" dirty="0" smtClean="0"/>
              <a:t>)/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install_scripts</a:t>
            </a:r>
            <a:r>
              <a:rPr lang="en-US" altLang="ja-JP" sz="1400" dirty="0" smtClean="0"/>
              <a:t>/log/</a:t>
            </a:r>
          </a:p>
          <a:p>
            <a:pPr marL="180000" lvl="1" indent="0">
              <a:buNone/>
            </a:pPr>
            <a:endParaRPr lang="en-US" altLang="ja-JP" sz="1400" dirty="0" smtClean="0"/>
          </a:p>
          <a:p>
            <a:pPr marL="180000" lvl="1">
              <a:buFont typeface="Arial" panose="020B0604020202020204" pitchFamily="34" charset="0"/>
              <a:buChar char="▌"/>
            </a:pPr>
            <a:r>
              <a:rPr lang="ja-JP" altLang="en-US" sz="2000" dirty="0">
                <a:cs typeface="+mn-cs"/>
              </a:rPr>
              <a:t>終了ステータスについて</a:t>
            </a:r>
            <a:endParaRPr lang="en-US" altLang="ja-JP" sz="2000" dirty="0">
              <a:cs typeface="+mn-cs"/>
            </a:endParaRPr>
          </a:p>
          <a:p>
            <a:pPr lvl="1"/>
            <a:r>
              <a:rPr lang="en-US" altLang="ja-JP" dirty="0"/>
              <a:t>ITA</a:t>
            </a:r>
            <a:r>
              <a:rPr lang="ja-JP" altLang="en-US" dirty="0"/>
              <a:t>インストーラーは、</a:t>
            </a:r>
            <a:r>
              <a:rPr lang="ja-JP" altLang="en-US" dirty="0" smtClean="0"/>
              <a:t>シェル</a:t>
            </a:r>
            <a:r>
              <a:rPr lang="ja-JP" altLang="en-US" dirty="0"/>
              <a:t>の処理終了時に終了の状態によって以下の終了ステータスを返します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60000" lvl="2" indent="0">
              <a:buNone/>
            </a:pPr>
            <a:r>
              <a:rPr lang="ja-JP" altLang="en-US" dirty="0" smtClean="0"/>
              <a:t>正常</a:t>
            </a:r>
            <a:r>
              <a:rPr lang="ja-JP" altLang="en-US" dirty="0"/>
              <a:t>終了時：</a:t>
            </a:r>
            <a:r>
              <a:rPr lang="en-US" altLang="ja-JP" dirty="0"/>
              <a:t>0</a:t>
            </a:r>
          </a:p>
          <a:p>
            <a:pPr marL="360000" lvl="2" indent="0">
              <a:buNone/>
            </a:pPr>
            <a:r>
              <a:rPr lang="ja-JP" altLang="en-US" dirty="0"/>
              <a:t>異常終了時：</a:t>
            </a:r>
            <a:r>
              <a:rPr lang="en-US" altLang="ja-JP" dirty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6410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3.8</a:t>
            </a:r>
            <a:r>
              <a:rPr lang="ja-JP" altLang="en-US" dirty="0"/>
              <a:t>　</a:t>
            </a:r>
            <a:r>
              <a:rPr lang="ja-JP" altLang="en-US" dirty="0" smtClean="0"/>
              <a:t>バージョンアップ（</a:t>
            </a:r>
            <a:r>
              <a:rPr lang="en-US" altLang="ja-JP" dirty="0"/>
              <a:t>6</a:t>
            </a:r>
            <a:r>
              <a:rPr lang="en-US" altLang="ja-JP" dirty="0" smtClean="0"/>
              <a:t>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バージョンアップ時にインストール</a:t>
            </a:r>
            <a:r>
              <a:rPr lang="ja-JP" altLang="en-US" dirty="0"/>
              <a:t>される</a:t>
            </a:r>
            <a:r>
              <a:rPr lang="ja-JP" altLang="en-US" dirty="0" smtClean="0"/>
              <a:t>ライブラリ一覧</a:t>
            </a:r>
            <a:endParaRPr lang="en-US" altLang="ja-JP" dirty="0" smtClean="0"/>
          </a:p>
          <a:p>
            <a:pPr lvl="1"/>
            <a:r>
              <a:rPr lang="ja-JP" altLang="en-US" dirty="0"/>
              <a:t>アンサーファイル（</a:t>
            </a:r>
            <a:r>
              <a:rPr lang="en-US" altLang="ja-JP" dirty="0"/>
              <a:t>ita_answers.txt</a:t>
            </a:r>
            <a:r>
              <a:rPr lang="ja-JP" altLang="en-US" dirty="0"/>
              <a:t>）の「</a:t>
            </a:r>
            <a:r>
              <a:rPr lang="en-US" altLang="ja-JP" dirty="0" err="1"/>
              <a:t>install_mode</a:t>
            </a:r>
            <a:r>
              <a:rPr lang="ja-JP" altLang="en-US" dirty="0" smtClean="0"/>
              <a:t>」に「</a:t>
            </a:r>
            <a:r>
              <a:rPr lang="en-US" altLang="ja-JP" dirty="0" err="1"/>
              <a:t>Versionup_All</a:t>
            </a:r>
            <a:r>
              <a:rPr lang="ja-JP" altLang="en-US" dirty="0" smtClean="0"/>
              <a:t>」を入力した場合は、インストール済のドライバに応じて以下のライブラリが自動でインストールされます。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en-US" altLang="ja-JP" dirty="0" err="1" smtClean="0"/>
              <a:t>VersionUP_ITA</a:t>
            </a:r>
            <a:r>
              <a:rPr lang="ja-JP" altLang="en-US" dirty="0" smtClean="0"/>
              <a:t>」を入力した場合は、手動でライブラリのインストールを実施してください。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166279"/>
              </p:ext>
            </p:extLst>
          </p:nvPr>
        </p:nvGraphicFramePr>
        <p:xfrm>
          <a:off x="179512" y="2518554"/>
          <a:ext cx="8819131" cy="3168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6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5060">
                  <a:extLst>
                    <a:ext uri="{9D8B030D-6E8A-4147-A177-3AD203B41FA5}">
                      <a16:colId xmlns:a16="http://schemas.microsoft.com/office/drawing/2014/main" val="152993547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85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9910">
                  <a:extLst>
                    <a:ext uri="{9D8B030D-6E8A-4147-A177-3AD203B41FA5}">
                      <a16:colId xmlns:a16="http://schemas.microsoft.com/office/drawing/2014/main" val="2782429275"/>
                    </a:ext>
                  </a:extLst>
                </a:gridCol>
                <a:gridCol w="3384470">
                  <a:extLst>
                    <a:ext uri="{9D8B030D-6E8A-4147-A177-3AD203B41FA5}">
                      <a16:colId xmlns:a16="http://schemas.microsoft.com/office/drawing/2014/main" val="1389011001"/>
                    </a:ext>
                  </a:extLst>
                </a:gridCol>
              </a:tblGrid>
              <a:tr h="4107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バージョン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0" dirty="0" smtClean="0">
                          <a:effectLst/>
                        </a:rPr>
                        <a:t>インストール済</a:t>
                      </a:r>
                      <a:endParaRPr lang="en-US" altLang="ja-JP" sz="1050" kern="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0" dirty="0" smtClean="0">
                          <a:effectLst/>
                        </a:rPr>
                        <a:t>ドライバ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0" dirty="0" smtClean="0">
                          <a:effectLst/>
                        </a:rPr>
                        <a:t>ライブラリ</a:t>
                      </a:r>
                      <a:r>
                        <a:rPr lang="ja-JP" altLang="en-US" sz="1050" kern="0" dirty="0" smtClean="0">
                          <a:effectLst/>
                        </a:rPr>
                        <a:t>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インストールコマンド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必須</a:t>
                      </a:r>
                      <a:endParaRPr lang="en-US" altLang="ja-JP" sz="1050" kern="100" dirty="0" smtClean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+mj-ea"/>
                          <a:ea typeface="+mj-ea"/>
                          <a:cs typeface="+mn-cs"/>
                        </a:rPr>
                        <a:t>用途</a:t>
                      </a:r>
                      <a:endParaRPr lang="ja-JP" altLang="ja-JP" sz="105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93">
                <a:tc rowSpan="7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 smtClean="0">
                          <a:effectLst/>
                        </a:rPr>
                        <a:t>1.5.0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</a:rPr>
                        <a:t>ita_base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</a:rPr>
                        <a:t>php-devel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 install –y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php-devel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〇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YAML</a:t>
                      </a:r>
                      <a:r>
                        <a:rPr lang="ja-JP" altLang="en-US" sz="1050" kern="100" dirty="0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解析ライブラリ</a:t>
                      </a:r>
                      <a:r>
                        <a:rPr lang="en-US" altLang="ja-JP" sz="1050" kern="100" dirty="0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altLang="ja-JP" sz="1050" kern="100" dirty="0" err="1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yaml</a:t>
                      </a:r>
                      <a:r>
                        <a:rPr lang="en-US" altLang="ja-JP" sz="1050" kern="100" dirty="0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  <a:r>
                        <a:rPr lang="ja-JP" altLang="en-US" sz="1050" kern="100" dirty="0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に使用。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393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libyaml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 install –y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libyaml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YAML</a:t>
                      </a:r>
                      <a:r>
                        <a:rPr kumimoji="1" lang="ja-JP" altLang="en-US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解析ライブラリ</a:t>
                      </a:r>
                      <a:r>
                        <a:rPr kumimoji="1" lang="en-US" altLang="ja-JP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altLang="ja-JP" sz="1050" kern="100" dirty="0" err="1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yaml</a:t>
                      </a:r>
                      <a:r>
                        <a:rPr kumimoji="1" lang="en-US" altLang="ja-JP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  <a:r>
                        <a:rPr kumimoji="1" lang="ja-JP" altLang="en-US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に使用。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070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solidFill>
                            <a:schemeClr val="tx1"/>
                          </a:solidFill>
                          <a:effectLst/>
                        </a:rPr>
                        <a:t>libyaml-devel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 install –y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libyaml-devel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YAML</a:t>
                      </a:r>
                      <a:r>
                        <a:rPr kumimoji="1" lang="ja-JP" altLang="en-US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解析ライブラリ</a:t>
                      </a:r>
                      <a:r>
                        <a:rPr kumimoji="1" lang="en-US" altLang="ja-JP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altLang="ja-JP" sz="1050" kern="100" dirty="0" err="1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yaml</a:t>
                      </a:r>
                      <a:r>
                        <a:rPr kumimoji="1" lang="en-US" altLang="ja-JP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  <a:r>
                        <a:rPr kumimoji="1" lang="ja-JP" altLang="en-US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に使用。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393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make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 install –y make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YAML</a:t>
                      </a:r>
                      <a:r>
                        <a:rPr kumimoji="1" lang="ja-JP" altLang="en-US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解析ライブラリ</a:t>
                      </a:r>
                      <a:r>
                        <a:rPr kumimoji="1" lang="en-US" altLang="ja-JP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altLang="ja-JP" sz="1050" kern="100" dirty="0" err="1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yaml</a:t>
                      </a:r>
                      <a:r>
                        <a:rPr kumimoji="1" lang="en-US" altLang="ja-JP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  <a:r>
                        <a:rPr kumimoji="1" lang="ja-JP" altLang="en-US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に使用。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8393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yaml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1219835" algn="ctr"/>
                        </a:tabLst>
                      </a:pP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pecl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install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yaml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〇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YAML</a:t>
                      </a:r>
                      <a:r>
                        <a:rPr kumimoji="1" lang="ja-JP" altLang="en-US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解析ライブラリ</a:t>
                      </a:r>
                      <a:r>
                        <a:rPr kumimoji="1" lang="en-US" altLang="ja-JP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en-US" altLang="ja-JP" sz="1050" kern="100" dirty="0" err="1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yaml</a:t>
                      </a:r>
                      <a:r>
                        <a:rPr kumimoji="1" lang="en-US" altLang="ja-JP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)</a:t>
                      </a:r>
                      <a:r>
                        <a:rPr kumimoji="1" lang="ja-JP" altLang="en-US" sz="105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に使用。</a:t>
                      </a:r>
                      <a:endParaRPr kumimoji="1" lang="ja-JP" altLang="ja-JP" sz="105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908646"/>
                  </a:ext>
                </a:extLst>
              </a:tr>
              <a:tr h="614633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ansible</a:t>
                      </a:r>
                      <a:r>
                        <a:rPr lang="en-US" sz="1050" kern="100" dirty="0" smtClean="0">
                          <a:effectLst/>
                        </a:rPr>
                        <a:t>-driver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nc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 install –y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nc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-</a:t>
                      </a:r>
                      <a:endParaRPr lang="ja-JP" alt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プロキシ環境下の</a:t>
                      </a:r>
                      <a:r>
                        <a:rPr lang="en-US" altLang="ja-JP" sz="1050" kern="100" dirty="0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ITA</a:t>
                      </a:r>
                      <a:r>
                        <a:rPr lang="ja-JP" altLang="en-US" sz="1050" kern="100" dirty="0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から</a:t>
                      </a:r>
                      <a:r>
                        <a:rPr lang="en-US" altLang="ja-JP" sz="1050" kern="100" dirty="0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AWS</a:t>
                      </a:r>
                      <a:r>
                        <a:rPr lang="ja-JP" altLang="en-US" sz="1050" kern="100" dirty="0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などの対外サーバにプロキシサーバ経由で</a:t>
                      </a:r>
                      <a:r>
                        <a:rPr lang="en-US" altLang="ja-JP" sz="1050" kern="100" dirty="0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SSH</a:t>
                      </a:r>
                      <a:r>
                        <a:rPr lang="ja-JP" altLang="en-US" sz="1050" kern="100" dirty="0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接続し</a:t>
                      </a:r>
                      <a:r>
                        <a:rPr lang="en-US" altLang="ja-JP" sz="1050" kern="100" dirty="0" err="1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1050" kern="100" dirty="0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 Playbook</a:t>
                      </a:r>
                      <a:r>
                        <a:rPr lang="ja-JP" altLang="en-US" sz="1050" kern="100" dirty="0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実行する際の</a:t>
                      </a:r>
                      <a:r>
                        <a:rPr lang="en-US" altLang="ja-JP" sz="1050" kern="100" dirty="0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SSH</a:t>
                      </a:r>
                      <a:r>
                        <a:rPr lang="ja-JP" altLang="en-US" sz="1050" kern="100" dirty="0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コマンドオプションに使用。</a:t>
                      </a:r>
                      <a:endParaRPr lang="ja-JP" alt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78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paramiko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pip3 install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paramiko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+mn-lt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ansible_connection</a:t>
                      </a:r>
                      <a:r>
                        <a:rPr lang="ja-JP" altLang="en-US" sz="1050" kern="100" dirty="0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に</a:t>
                      </a:r>
                      <a:r>
                        <a:rPr lang="en-US" altLang="ja-JP" sz="1050" kern="100" dirty="0" err="1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network_cli</a:t>
                      </a:r>
                      <a:r>
                        <a:rPr lang="ja-JP" altLang="en-US" sz="1050" kern="100" dirty="0" smtClean="0">
                          <a:effectLst/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を指定してネットワーク機器に接続するために必要。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2636447"/>
                  </a:ext>
                </a:extLst>
              </a:tr>
              <a:tr h="4579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1.6.0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バージョン</a:t>
                      </a:r>
                      <a:r>
                        <a:rPr lang="en-US" altLang="ja-JP" sz="105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1.6.0</a:t>
                      </a:r>
                      <a:r>
                        <a:rPr lang="ja-JP" altLang="en-US" sz="105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で追加されたライブラリはありません。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744837"/>
                  </a:ext>
                </a:extLst>
              </a:tr>
              <a:tr h="4579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1.6.1</a:t>
                      </a:r>
                      <a:endParaRPr lang="ja-JP" sz="10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バージョン</a:t>
                      </a:r>
                      <a:r>
                        <a:rPr lang="en-US" altLang="ja-JP" sz="105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1.6.1</a:t>
                      </a:r>
                      <a:r>
                        <a:rPr lang="ja-JP" altLang="en-US" sz="105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で</a:t>
                      </a:r>
                      <a:r>
                        <a:rPr lang="ja-JP" altLang="en-US" sz="1050" kern="100" dirty="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追加されたライブラリはありません。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8923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942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/>
              <a:t>動作確認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656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0" y="1849193"/>
            <a:ext cx="5912810" cy="368273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1512138"/>
          </a:xfrm>
        </p:spPr>
        <p:txBody>
          <a:bodyPr>
            <a:normAutofit/>
          </a:bodyPr>
          <a:lstStyle/>
          <a:p>
            <a:r>
              <a:rPr lang="ja-JP" altLang="en-US" dirty="0"/>
              <a:t>バージョン</a:t>
            </a:r>
            <a:r>
              <a:rPr lang="ja-JP" altLang="en-US" dirty="0" smtClean="0"/>
              <a:t>の確認</a:t>
            </a:r>
            <a:endParaRPr lang="ja-JP" altLang="en-US" dirty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にログイン後、</a:t>
            </a:r>
            <a:r>
              <a:rPr lang="en-US" altLang="ja-JP" dirty="0" smtClean="0"/>
              <a:t>[</a:t>
            </a:r>
            <a:r>
              <a:rPr lang="ja-JP" altLang="en-US" dirty="0" smtClean="0"/>
              <a:t>管理コンソール</a:t>
            </a:r>
            <a:r>
              <a:rPr lang="en-US" altLang="ja-JP" dirty="0" smtClean="0"/>
              <a:t>]-[</a:t>
            </a:r>
            <a:r>
              <a:rPr lang="ja-JP" altLang="en-US" dirty="0" smtClean="0"/>
              <a:t>バージョン情報</a:t>
            </a:r>
            <a:r>
              <a:rPr lang="en-US" altLang="ja-JP" dirty="0" smtClean="0"/>
              <a:t>]</a:t>
            </a:r>
            <a:r>
              <a:rPr lang="ja-JP" altLang="en-US" dirty="0" smtClean="0"/>
              <a:t>メニューでバージョンが上がっていることを確認してください。</a:t>
            </a:r>
            <a:endParaRPr lang="ja-JP" altLang="en-US" dirty="0"/>
          </a:p>
          <a:p>
            <a:pPr marL="0" lvl="0" indent="0">
              <a:buNone/>
            </a:pPr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1907630" y="1888580"/>
            <a:ext cx="1296180" cy="29890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30091" y="5243892"/>
            <a:ext cx="1080150" cy="28804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944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1400" dirty="0">
                <a:latin typeface="+mn-ea"/>
              </a:rPr>
              <a:t>はじめに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1.1</a:t>
            </a:r>
            <a:r>
              <a:rPr lang="ja-JP" altLang="en-US" sz="1400" dirty="0">
                <a:latin typeface="+mn-ea"/>
              </a:rPr>
              <a:t>　 本資料について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ja-JP" altLang="en-US" sz="1400" dirty="0">
                <a:latin typeface="+mn-ea"/>
              </a:rPr>
              <a:t>システム構成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2.1</a:t>
            </a:r>
            <a:r>
              <a:rPr lang="ja-JP" altLang="en-US" sz="1400" dirty="0">
                <a:latin typeface="+mn-ea"/>
              </a:rPr>
              <a:t>　 動作環境・条件</a:t>
            </a:r>
            <a:endParaRPr lang="en-US" altLang="ja-JP" sz="1400" dirty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ja-JP" sz="1400" dirty="0" smtClean="0">
                <a:latin typeface="+mn-ea"/>
              </a:rPr>
              <a:t>ITA</a:t>
            </a:r>
            <a:r>
              <a:rPr lang="ja-JP" altLang="en-US" sz="1400" dirty="0" smtClean="0">
                <a:latin typeface="+mn-ea"/>
              </a:rPr>
              <a:t>バージョンアップ</a:t>
            </a:r>
            <a:r>
              <a:rPr lang="zh-TW" altLang="en-US" sz="1400" dirty="0" smtClean="0">
                <a:latin typeface="+mn-ea"/>
              </a:rPr>
              <a:t>手順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3.1</a:t>
            </a:r>
            <a:r>
              <a:rPr lang="ja-JP" altLang="en-US" sz="1400" dirty="0">
                <a:latin typeface="+mn-ea"/>
              </a:rPr>
              <a:t>　 事前準備（</a:t>
            </a:r>
            <a:r>
              <a:rPr lang="en-US" altLang="ja-JP" sz="1400" dirty="0" smtClean="0">
                <a:latin typeface="+mn-ea"/>
              </a:rPr>
              <a:t>1/1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 smtClean="0">
                <a:latin typeface="+mn-ea"/>
              </a:rPr>
              <a:t>    3.2    ITA</a:t>
            </a:r>
            <a:r>
              <a:rPr lang="ja-JP" altLang="en-US" sz="1400" dirty="0" smtClean="0">
                <a:latin typeface="+mn-ea"/>
              </a:rPr>
              <a:t>バージョンアップフロー</a:t>
            </a:r>
          </a:p>
          <a:p>
            <a:r>
              <a:rPr lang="en-US" altLang="ja-JP" sz="1400" dirty="0" smtClean="0">
                <a:latin typeface="+mn-ea"/>
              </a:rPr>
              <a:t>    3.3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/>
              <a:t>バージョンアップ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1/6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3.4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/>
              <a:t>バージョンアップ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2/6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3.5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/>
              <a:t>バージョンアップ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3/6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3.6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/>
              <a:t>バージョンアップ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4/6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</a:t>
            </a:r>
            <a:r>
              <a:rPr lang="en-US" altLang="ja-JP" sz="1400" dirty="0" smtClean="0">
                <a:latin typeface="+mn-ea"/>
              </a:rPr>
              <a:t>3.7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/>
              <a:t>バージョンアップ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 smtClean="0">
                <a:latin typeface="+mn-ea"/>
              </a:rPr>
              <a:t>5/6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 smtClean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3.8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/>
              <a:t>バージョンアップ</a:t>
            </a:r>
            <a:r>
              <a:rPr lang="ja-JP" altLang="en-US" sz="1400" dirty="0" smtClean="0">
                <a:latin typeface="+mn-ea"/>
              </a:rPr>
              <a:t>（</a:t>
            </a:r>
            <a:r>
              <a:rPr lang="en-US" altLang="ja-JP" sz="1400" dirty="0">
                <a:latin typeface="+mn-ea"/>
              </a:rPr>
              <a:t>6</a:t>
            </a:r>
            <a:r>
              <a:rPr lang="en-US" altLang="ja-JP" sz="1400" dirty="0" smtClean="0">
                <a:latin typeface="+mn-ea"/>
              </a:rPr>
              <a:t>/6</a:t>
            </a:r>
            <a:r>
              <a:rPr lang="ja-JP" altLang="en-US" sz="1400" dirty="0" smtClean="0">
                <a:latin typeface="+mn-ea"/>
              </a:rPr>
              <a:t>）</a:t>
            </a:r>
            <a:endParaRPr lang="ja-JP" altLang="en-US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>
                <a:latin typeface="+mn-ea"/>
              </a:rPr>
              <a:t>ITA</a:t>
            </a:r>
            <a:r>
              <a:rPr lang="ja-JP" altLang="en-US" sz="1400" dirty="0">
                <a:latin typeface="+mn-ea"/>
              </a:rPr>
              <a:t>動作確認</a:t>
            </a:r>
            <a:endParaRPr lang="en-US" altLang="ja-JP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4.1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 smtClean="0">
                <a:latin typeface="+mn-ea"/>
              </a:rPr>
              <a:t>1/1</a:t>
            </a:r>
            <a:r>
              <a:rPr lang="zh-TW" altLang="en-US" sz="1400" dirty="0" smtClean="0">
                <a:latin typeface="+mn-ea"/>
              </a:rPr>
              <a:t>）</a:t>
            </a:r>
            <a:endParaRPr lang="zh-TW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792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</a:t>
            </a:r>
            <a:r>
              <a:rPr lang="ja-JP" altLang="en-US" dirty="0"/>
              <a:t>はじめに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167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1.1</a:t>
            </a:r>
            <a:r>
              <a:rPr kumimoji="1" lang="ja-JP" altLang="en-US" dirty="0" smtClean="0"/>
              <a:t>　</a:t>
            </a:r>
            <a:r>
              <a:rPr lang="ja-JP" altLang="en-US" dirty="0" smtClean="0"/>
              <a:t>本資料について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 smtClean="0"/>
              <a:t>本資料について</a:t>
            </a:r>
            <a:endParaRPr lang="en-US" altLang="ja-JP" dirty="0"/>
          </a:p>
          <a:p>
            <a:pPr lvl="1"/>
            <a:r>
              <a:rPr lang="ja-JP" altLang="en-US" dirty="0" smtClean="0"/>
              <a:t>本資料では、オールインワン構成でインストールされている</a:t>
            </a:r>
            <a:r>
              <a:rPr lang="en-US" altLang="ja-JP" dirty="0" smtClean="0"/>
              <a:t>ITA</a:t>
            </a:r>
            <a:r>
              <a:rPr lang="ja-JP" altLang="en-US" dirty="0" smtClean="0"/>
              <a:t>環境に対して、バージョンアップを行う手順について記載しています。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5436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</a:t>
            </a:r>
            <a:r>
              <a:rPr lang="ja-JP" altLang="en-US" dirty="0" smtClean="0"/>
              <a:t>　</a:t>
            </a:r>
            <a:r>
              <a:rPr lang="ja-JP" altLang="en-US" dirty="0"/>
              <a:t>システム構成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539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2.1</a:t>
            </a:r>
            <a:r>
              <a:rPr lang="ja-JP" altLang="en-US" dirty="0" smtClean="0"/>
              <a:t>　</a:t>
            </a:r>
            <a:r>
              <a:rPr lang="zh-TW" altLang="en-US" dirty="0"/>
              <a:t>動作</a:t>
            </a:r>
            <a:r>
              <a:rPr lang="zh-TW" altLang="en-US" dirty="0" smtClean="0"/>
              <a:t>環境</a:t>
            </a:r>
            <a:r>
              <a:rPr lang="ja-JP" altLang="en-US" dirty="0" smtClean="0"/>
              <a:t>・</a:t>
            </a:r>
            <a:r>
              <a:rPr lang="zh-TW" altLang="en-US" dirty="0" smtClean="0"/>
              <a:t>条件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764630"/>
            <a:ext cx="8784976" cy="5688558"/>
          </a:xfrm>
        </p:spPr>
        <p:txBody>
          <a:bodyPr/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のバージョンアップを行う環境について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/>
          </a:p>
          <a:p>
            <a:pPr lvl="1"/>
            <a:r>
              <a:rPr lang="ja-JP" altLang="en-US" dirty="0" smtClean="0"/>
              <a:t>本書の手順は、オールインワン</a:t>
            </a:r>
            <a:r>
              <a:rPr lang="ja-JP" altLang="en-US" dirty="0"/>
              <a:t>構成でインストールされている</a:t>
            </a:r>
            <a:r>
              <a:rPr lang="en-US" altLang="ja-JP" dirty="0"/>
              <a:t>ITA</a:t>
            </a:r>
            <a:r>
              <a:rPr lang="ja-JP" altLang="en-US" dirty="0"/>
              <a:t>環境に</a:t>
            </a:r>
            <a:r>
              <a:rPr lang="ja-JP" altLang="en-US" dirty="0" smtClean="0"/>
              <a:t>対して実施可能です。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lvl="1"/>
            <a:r>
              <a:rPr lang="ja-JP" altLang="en-US" dirty="0"/>
              <a:t>バージョンアップに対応している</a:t>
            </a:r>
            <a:r>
              <a:rPr lang="en-US" altLang="ja-JP" dirty="0"/>
              <a:t>ITA</a:t>
            </a:r>
            <a:r>
              <a:rPr lang="ja-JP" altLang="en-US" dirty="0"/>
              <a:t>のバージョンは</a:t>
            </a:r>
            <a:r>
              <a:rPr lang="en-US" altLang="ja-JP" b="1" u="sng" dirty="0">
                <a:solidFill>
                  <a:srgbClr val="FF0000"/>
                </a:solidFill>
              </a:rPr>
              <a:t>1.4.0</a:t>
            </a:r>
            <a:r>
              <a:rPr lang="ja-JP" altLang="en-US" b="1" u="sng" dirty="0">
                <a:solidFill>
                  <a:srgbClr val="FF0000"/>
                </a:solidFill>
              </a:rPr>
              <a:t>以降</a:t>
            </a:r>
            <a:r>
              <a:rPr lang="ja-JP" altLang="en-US" dirty="0" smtClean="0"/>
              <a:t>です。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1.4.0</a:t>
            </a:r>
            <a:r>
              <a:rPr lang="ja-JP" altLang="en-US" dirty="0"/>
              <a:t>以降の</a:t>
            </a:r>
            <a:r>
              <a:rPr lang="en-US" altLang="ja-JP" dirty="0"/>
              <a:t>ITA</a:t>
            </a:r>
            <a:r>
              <a:rPr lang="ja-JP" altLang="en-US" dirty="0"/>
              <a:t>バージョンの環境に対して、本書の手順を実施することによりバージョンアップを行うことができます。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8756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3.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バージョンアップ手順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06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</a:t>
            </a:r>
            <a:r>
              <a:rPr lang="ja-JP" altLang="en-US" dirty="0"/>
              <a:t>　事前準備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1/1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バージョンアップツール一覧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バージョンアップツール</a:t>
            </a:r>
            <a:r>
              <a:rPr lang="ja-JP" altLang="en-US" dirty="0"/>
              <a:t>一覧は以下と</a:t>
            </a:r>
            <a:r>
              <a:rPr lang="ja-JP" altLang="en-US" dirty="0" smtClean="0"/>
              <a:t>なります。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887743"/>
              </p:ext>
            </p:extLst>
          </p:nvPr>
        </p:nvGraphicFramePr>
        <p:xfrm>
          <a:off x="197392" y="1533850"/>
          <a:ext cx="8749216" cy="15912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3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説明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ファイル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  <a:latin typeface="+mn-ea"/>
                          <a:ea typeface="+mn-ea"/>
                        </a:rPr>
                        <a:t>格納先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インストーラー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ita_installer.sh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</a:t>
                      </a:r>
                      <a:r>
                        <a:rPr lang="en-US" altLang="ja-JP" sz="900" kern="100" dirty="0" smtClean="0">
                          <a:effectLst/>
                        </a:rPr>
                        <a:t>/</a:t>
                      </a:r>
                      <a:r>
                        <a:rPr lang="en-US" altLang="ja-JP" sz="900" kern="100" dirty="0" err="1" smtClean="0">
                          <a:effectLst/>
                        </a:rPr>
                        <a:t>ita</a:t>
                      </a:r>
                      <a:r>
                        <a:rPr lang="en-US" sz="900" kern="100" dirty="0" err="1" smtClean="0">
                          <a:effectLst/>
                        </a:rPr>
                        <a:t>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アンサーファイル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ita_answers.txt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466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バージョンアップフロー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バージョンアップフロー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バージョンアップは以下のフローとなっています。</a:t>
            </a:r>
            <a:endParaRPr kumimoji="1" lang="ja-JP" altLang="en-US" dirty="0"/>
          </a:p>
        </p:txBody>
      </p:sp>
      <p:cxnSp>
        <p:nvCxnSpPr>
          <p:cNvPr id="5" name="直線コネクタ 4"/>
          <p:cNvCxnSpPr>
            <a:endCxn id="14" idx="2"/>
          </p:cNvCxnSpPr>
          <p:nvPr/>
        </p:nvCxnSpPr>
        <p:spPr>
          <a:xfrm flipH="1">
            <a:off x="4564123" y="2767830"/>
            <a:ext cx="7390" cy="265260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1691600" y="1556740"/>
            <a:ext cx="5760799" cy="410457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13" name="正方形/長方形 94"/>
          <p:cNvSpPr>
            <a:spLocks noChangeArrowheads="1"/>
          </p:cNvSpPr>
          <p:nvPr/>
        </p:nvSpPr>
        <p:spPr bwMode="auto">
          <a:xfrm>
            <a:off x="3030677" y="3260132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③</a:t>
            </a:r>
            <a:r>
              <a:rPr kumimoji="0" lang="ja-JP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アンサーファイル編集</a:t>
            </a:r>
            <a:endParaRPr kumimoji="0" lang="ja-JP" altLang="ja-JP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4" name="正方形/長方形 95"/>
          <p:cNvSpPr>
            <a:spLocks noChangeArrowheads="1"/>
          </p:cNvSpPr>
          <p:nvPr/>
        </p:nvSpPr>
        <p:spPr bwMode="auto">
          <a:xfrm>
            <a:off x="3030677" y="3976029"/>
            <a:ext cx="3066892" cy="1444403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④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ITA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インストーラー</a:t>
            </a:r>
            <a:endParaRPr kumimoji="0" lang="en-US" altLang="ja-JP" sz="1200" dirty="0" smtClean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（</a:t>
            </a: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バージョンアップ）実行</a:t>
            </a:r>
            <a:endParaRPr kumimoji="0" lang="ja-JP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5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05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0" lang="ja-JP" altLang="en-US" sz="10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処理内容</a:t>
            </a:r>
            <a:endParaRPr kumimoji="0" lang="ja-JP" alt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ライブラリインストール（任意）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DB</a:t>
            </a:r>
            <a:r>
              <a:rPr kumimoji="0" lang="ja-JP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変更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dirty="0" smtClean="0">
                <a:latin typeface="+mn-ea"/>
                <a:cs typeface="Times New Roman" panose="02020603050405020304" pitchFamily="18" charset="0"/>
              </a:rPr>
              <a:t>ITA</a:t>
            </a:r>
            <a:r>
              <a:rPr kumimoji="0" lang="ja-JP" altLang="en-US" sz="1050" dirty="0" smtClean="0">
                <a:latin typeface="+mn-ea"/>
                <a:cs typeface="Times New Roman" panose="02020603050405020304" pitchFamily="18" charset="0"/>
              </a:rPr>
              <a:t>資材変更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3023408" y="27228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" panose="02040604050505020304" pitchFamily="18" charset="0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/>
            </a:r>
            <a:b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</a:br>
            <a:endParaRPr kumimoji="0" lang="en-US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正方形/長方形 92"/>
          <p:cNvSpPr>
            <a:spLocks noChangeArrowheads="1"/>
          </p:cNvSpPr>
          <p:nvPr/>
        </p:nvSpPr>
        <p:spPr bwMode="auto">
          <a:xfrm>
            <a:off x="3029508" y="2546684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②</a:t>
            </a:r>
            <a:r>
              <a:rPr kumimoji="0" lang="en-US" altLang="ja-JP" sz="1200" dirty="0" err="1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Github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から</a:t>
            </a:r>
            <a:r>
              <a:rPr kumimoji="0" lang="ja-JP" altLang="en-US" sz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の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資材ダウンロード</a:t>
            </a:r>
            <a:endParaRPr kumimoji="0" lang="ja-JP" altLang="en-US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5" name="正方形/長方形 92"/>
          <p:cNvSpPr>
            <a:spLocks noChangeArrowheads="1"/>
          </p:cNvSpPr>
          <p:nvPr/>
        </p:nvSpPr>
        <p:spPr bwMode="auto">
          <a:xfrm>
            <a:off x="3038067" y="1844780"/>
            <a:ext cx="3066892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①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ITA</a:t>
            </a:r>
            <a:r>
              <a:rPr kumimoji="0" lang="ja-JP" altLang="en-US" sz="12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環境のバックアップ</a:t>
            </a:r>
            <a:endParaRPr kumimoji="0" lang="ja-JP" altLang="en-US" sz="12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58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1674</Words>
  <Application>Microsoft Office PowerPoint</Application>
  <PresentationFormat>画面に合わせる (4:3)</PresentationFormat>
  <Paragraphs>257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13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18</vt:i4>
      </vt:variant>
    </vt:vector>
  </HeadingPairs>
  <TitlesOfParts>
    <vt:vector size="33" baseType="lpstr">
      <vt:lpstr>HGP創英角ｺﾞｼｯｸUB</vt:lpstr>
      <vt:lpstr>ＭＳ Ｐゴシック</vt:lpstr>
      <vt:lpstr>ＭＳ 明朝</vt:lpstr>
      <vt:lpstr>メイリオ</vt:lpstr>
      <vt:lpstr>游ゴシック</vt:lpstr>
      <vt:lpstr>游ゴシック Light</vt:lpstr>
      <vt:lpstr>Arial</vt:lpstr>
      <vt:lpstr>Calibri</vt:lpstr>
      <vt:lpstr>Century</vt:lpstr>
      <vt:lpstr>Segoe UI</vt:lpstr>
      <vt:lpstr>Tahoma</vt:lpstr>
      <vt:lpstr>Times New Roman</vt:lpstr>
      <vt:lpstr>Wingdings</vt:lpstr>
      <vt:lpstr>NEC_standard4_3</vt:lpstr>
      <vt:lpstr>デザインの設定</vt:lpstr>
      <vt:lpstr>PowerPoint プレゼンテーション</vt:lpstr>
      <vt:lpstr>目次</vt:lpstr>
      <vt:lpstr>1.　はじめに</vt:lpstr>
      <vt:lpstr>1.1　本資料について</vt:lpstr>
      <vt:lpstr>2.　システム構成</vt:lpstr>
      <vt:lpstr>2.1　動作環境・条件</vt:lpstr>
      <vt:lpstr>3.　ITAバージョンアップ手順</vt:lpstr>
      <vt:lpstr>3.1　事前準備（1/1）</vt:lpstr>
      <vt:lpstr>3.2　ITAバージョンアップフロー</vt:lpstr>
      <vt:lpstr>3.3　バージョンアップ（1/6）</vt:lpstr>
      <vt:lpstr>3.4　バージョンアップ（2/6）</vt:lpstr>
      <vt:lpstr>3.5　バージョンアップ（3/6）</vt:lpstr>
      <vt:lpstr>3.6　バージョンアップ（4/6）</vt:lpstr>
      <vt:lpstr>3.7　バージョンアップ（5/6）</vt:lpstr>
      <vt:lpstr>3.8　バージョンアップ（6/6）</vt:lpstr>
      <vt:lpstr>4.　ITA動作確認</vt:lpstr>
      <vt:lpstr>4.1　動作確認（1/1）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2021-01-12T07:52:10Z</dcterms:modified>
</cp:coreProperties>
</file>