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8"/>
  </p:notesMasterIdLst>
  <p:handoutMasterIdLst>
    <p:handoutMasterId r:id="rId39"/>
  </p:handoutMasterIdLst>
  <p:sldIdLst>
    <p:sldId id="262" r:id="rId3"/>
    <p:sldId id="507" r:id="rId4"/>
    <p:sldId id="508" r:id="rId5"/>
    <p:sldId id="509" r:id="rId6"/>
    <p:sldId id="530" r:id="rId7"/>
    <p:sldId id="510" r:id="rId8"/>
    <p:sldId id="511" r:id="rId9"/>
    <p:sldId id="532" r:id="rId10"/>
    <p:sldId id="540" r:id="rId11"/>
    <p:sldId id="541" r:id="rId12"/>
    <p:sldId id="512" r:id="rId13"/>
    <p:sldId id="513" r:id="rId14"/>
    <p:sldId id="514" r:id="rId15"/>
    <p:sldId id="515" r:id="rId16"/>
    <p:sldId id="516" r:id="rId17"/>
    <p:sldId id="542" r:id="rId18"/>
    <p:sldId id="519" r:id="rId19"/>
    <p:sldId id="545" r:id="rId20"/>
    <p:sldId id="546" r:id="rId21"/>
    <p:sldId id="547" r:id="rId22"/>
    <p:sldId id="551" r:id="rId23"/>
    <p:sldId id="548" r:id="rId24"/>
    <p:sldId id="549" r:id="rId25"/>
    <p:sldId id="522" r:id="rId26"/>
    <p:sldId id="523" r:id="rId27"/>
    <p:sldId id="555" r:id="rId28"/>
    <p:sldId id="524" r:id="rId29"/>
    <p:sldId id="533" r:id="rId30"/>
    <p:sldId id="534" r:id="rId31"/>
    <p:sldId id="535" r:id="rId32"/>
    <p:sldId id="554" r:id="rId33"/>
    <p:sldId id="553" r:id="rId34"/>
    <p:sldId id="539" r:id="rId35"/>
    <p:sldId id="552" r:id="rId36"/>
    <p:sldId id="318" r:id="rId37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09"/>
          </p14:sldIdLst>
        </p14:section>
        <p14:section name="2.　システム構成" id="{A8A060BF-92DF-4F47-AFEF-F5FA058AAEFB}">
          <p14:sldIdLst>
            <p14:sldId id="530"/>
            <p14:sldId id="510"/>
            <p14:sldId id="511"/>
            <p14:sldId id="532"/>
            <p14:sldId id="540"/>
            <p14:sldId id="541"/>
          </p14:sldIdLst>
        </p14:section>
        <p14:section name="3.　ITA環境構築手順" id="{2DA9D39A-9EC8-4ACB-A005-AEAFEA3CF08F}">
          <p14:sldIdLst>
            <p14:sldId id="512"/>
            <p14:sldId id="513"/>
            <p14:sldId id="514"/>
            <p14:sldId id="515"/>
            <p14:sldId id="516"/>
            <p14:sldId id="542"/>
            <p14:sldId id="519"/>
            <p14:sldId id="545"/>
            <p14:sldId id="546"/>
            <p14:sldId id="547"/>
            <p14:sldId id="551"/>
            <p14:sldId id="548"/>
            <p14:sldId id="549"/>
            <p14:sldId id="522"/>
            <p14:sldId id="523"/>
            <p14:sldId id="555"/>
          </p14:sldIdLst>
        </p14:section>
        <p14:section name="4.　ITA動作確認" id="{D446366E-9E78-45E3-8F73-A5F6CC724FCE}">
          <p14:sldIdLst>
            <p14:sldId id="524"/>
            <p14:sldId id="533"/>
            <p14:sldId id="534"/>
            <p14:sldId id="535"/>
            <p14:sldId id="554"/>
          </p14:sldIdLst>
        </p14:section>
        <p14:section name="5．参考" id="{E7C7387C-61A4-4DE8-885C-9FE059A41983}">
          <p14:sldIdLst>
            <p14:sldId id="553"/>
            <p14:sldId id="539"/>
            <p14:sldId id="552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3"/>
    <a:srgbClr val="E7E8EA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3" autoAdjust="0"/>
    <p:restoredTop sz="95507" autoAdjust="0"/>
  </p:normalViewPr>
  <p:slideViewPr>
    <p:cSldViewPr>
      <p:cViewPr varScale="1">
        <p:scale>
          <a:sx n="91" d="100"/>
          <a:sy n="91" d="100"/>
        </p:scale>
        <p:origin x="1356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07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2021/11/18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2021/11/18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org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org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en-US" altLang="ja-JP" dirty="0"/>
              <a:t> IT Automation Version </a:t>
            </a:r>
            <a:r>
              <a:rPr lang="en-US" altLang="ja-JP" dirty="0" smtClean="0"/>
              <a:t>1.9 </a:t>
            </a:r>
            <a:endParaRPr lang="en-US" altLang="ja-JP" dirty="0"/>
          </a:p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オフラインインストール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</a:t>
            </a:r>
            <a:r>
              <a:rPr lang="en-US" altLang="ja-JP" dirty="0"/>
              <a:t>5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/>
              <a:t>4</a:t>
            </a:r>
            <a:r>
              <a:rPr lang="en-US" altLang="ja-JP" dirty="0" smtClean="0"/>
              <a:t>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ja-JP" altLang="en-US" dirty="0" smtClean="0"/>
              <a:t>参照するリポジトリ一覧（クラウド環境の場合）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16705"/>
              </p:ext>
            </p:extLst>
          </p:nvPr>
        </p:nvGraphicFramePr>
        <p:xfrm>
          <a:off x="539440" y="1170257"/>
          <a:ext cx="7632573" cy="4099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/>
                        <a:t>リポジトリ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14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23170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52983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rhui-rhel-7-server-rhui-optional-rpms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961108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(AWS/RHUI2)</a:t>
                      </a:r>
                      <a:endParaRPr kumimoji="1" lang="ja-JP" altLang="en-US" sz="1200" b="1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238963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85310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33478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rhui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-REGION-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rhel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-server-optional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614954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(AWS/RHUI3)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1541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380592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136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rhel-7-server-rhui-optional-rpms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645104"/>
                  </a:ext>
                </a:extLst>
              </a:tr>
              <a:tr h="24887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RHEL8_AWS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34827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codeready-builder-for-rhel-8-rhui-rpms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298071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539440" y="5307885"/>
            <a:ext cx="4536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※</a:t>
            </a:r>
            <a:r>
              <a:rPr lang="en-US" altLang="ja-JP" sz="1100" dirty="0">
                <a:solidFill>
                  <a:srgbClr val="000000"/>
                </a:solidFill>
              </a:rPr>
              <a:t>RHEL7(</a:t>
            </a:r>
            <a:r>
              <a:rPr lang="en-US" altLang="ja-JP" sz="1100" kern="100" dirty="0">
                <a:solidFill>
                  <a:srgbClr val="000000"/>
                </a:solidFill>
              </a:rPr>
              <a:t>AWS/RHUI2</a:t>
            </a:r>
            <a:r>
              <a:rPr lang="ja-JP" altLang="en-US" sz="1100" kern="100" dirty="0">
                <a:solidFill>
                  <a:srgbClr val="000000"/>
                </a:solidFill>
              </a:rPr>
              <a:t>）</a:t>
            </a:r>
            <a:r>
              <a:rPr lang="en-US" altLang="ja-JP" sz="1100" kern="100" dirty="0">
                <a:solidFill>
                  <a:srgbClr val="000000"/>
                </a:solidFill>
              </a:rPr>
              <a:t>: AWS</a:t>
            </a:r>
            <a:r>
              <a:rPr lang="ja-JP" altLang="en-US" sz="1100" kern="100" dirty="0">
                <a:solidFill>
                  <a:srgbClr val="000000"/>
                </a:solidFill>
              </a:rPr>
              <a:t>上の</a:t>
            </a:r>
            <a:r>
              <a:rPr lang="en-US" altLang="ja-JP" sz="1100" kern="100" dirty="0">
                <a:solidFill>
                  <a:srgbClr val="000000"/>
                </a:solidFill>
              </a:rPr>
              <a:t>RHEL7</a:t>
            </a:r>
            <a:r>
              <a:rPr lang="ja-JP" altLang="en-US" sz="1100" kern="100" dirty="0">
                <a:solidFill>
                  <a:srgbClr val="000000"/>
                </a:solidFill>
              </a:rPr>
              <a:t>（</a:t>
            </a:r>
            <a:r>
              <a:rPr lang="en-US" altLang="ja-JP" sz="1100" kern="100" dirty="0">
                <a:solidFill>
                  <a:srgbClr val="000000"/>
                </a:solidFill>
              </a:rPr>
              <a:t>RHUI2</a:t>
            </a:r>
            <a:r>
              <a:rPr lang="ja-JP" altLang="en-US" sz="1100" kern="100" dirty="0">
                <a:solidFill>
                  <a:srgbClr val="000000"/>
                </a:solidFill>
              </a:rPr>
              <a:t>を使用）</a:t>
            </a:r>
            <a:endParaRPr lang="en-US" altLang="ja-JP" sz="1100" kern="100" dirty="0">
              <a:solidFill>
                <a:srgbClr val="000000"/>
              </a:solidFill>
            </a:endParaRPr>
          </a:p>
          <a:p>
            <a:r>
              <a:rPr lang="ja-JP" altLang="en-US" sz="1100" kern="100" dirty="0"/>
              <a:t>　</a:t>
            </a:r>
            <a:r>
              <a:rPr lang="en-US" altLang="ja-JP" sz="1100" dirty="0" smtClean="0">
                <a:solidFill>
                  <a:srgbClr val="000000"/>
                </a:solidFill>
              </a:rPr>
              <a:t>RHEL7(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AWS/RHUI3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）</a:t>
            </a:r>
            <a:r>
              <a:rPr lang="en-US" altLang="ja-JP" sz="1100" kern="100" dirty="0">
                <a:solidFill>
                  <a:srgbClr val="000000"/>
                </a:solidFill>
              </a:rPr>
              <a:t>: AWS</a:t>
            </a:r>
            <a:r>
              <a:rPr lang="ja-JP" altLang="en-US" sz="1100" kern="100" dirty="0">
                <a:solidFill>
                  <a:srgbClr val="000000"/>
                </a:solidFill>
              </a:rPr>
              <a:t>上の</a:t>
            </a:r>
            <a:r>
              <a:rPr lang="en-US" altLang="ja-JP" sz="1100" kern="100" dirty="0">
                <a:solidFill>
                  <a:srgbClr val="000000"/>
                </a:solidFill>
              </a:rPr>
              <a:t>RHEL7</a:t>
            </a:r>
            <a:r>
              <a:rPr lang="ja-JP" altLang="en-US" sz="1100" kern="100" dirty="0">
                <a:solidFill>
                  <a:srgbClr val="000000"/>
                </a:solidFill>
              </a:rPr>
              <a:t>（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RHUI3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を</a:t>
            </a:r>
            <a:r>
              <a:rPr lang="ja-JP" altLang="en-US" sz="1100" kern="100" dirty="0">
                <a:solidFill>
                  <a:srgbClr val="000000"/>
                </a:solidFill>
              </a:rPr>
              <a:t>使用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）</a:t>
            </a:r>
            <a:endParaRPr lang="en-US" altLang="ja-JP" sz="1100" kern="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5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　</a:t>
            </a:r>
            <a:r>
              <a:rPr lang="en-US" altLang="zh-TW" dirty="0" smtClean="0"/>
              <a:t>ITA</a:t>
            </a:r>
            <a:r>
              <a:rPr lang="zh-TW" altLang="en-US" dirty="0" smtClean="0"/>
              <a:t>環境</a:t>
            </a:r>
            <a:r>
              <a:rPr lang="zh-TW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4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オフ</a:t>
            </a:r>
            <a:r>
              <a:rPr lang="ja-JP" altLang="en-US" dirty="0" smtClean="0"/>
              <a:t>ラインインストール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インストール</a:t>
            </a:r>
            <a:r>
              <a:rPr lang="ja-JP" altLang="en-US" dirty="0"/>
              <a:t>手順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sz="1400" dirty="0"/>
              <a:t>　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</a:t>
            </a:r>
            <a:r>
              <a:rPr lang="ja-JP" altLang="en-US" sz="1400" dirty="0"/>
              <a:t>がオフライン</a:t>
            </a:r>
            <a:r>
              <a:rPr lang="ja-JP" altLang="en-US" sz="1400" dirty="0" smtClean="0"/>
              <a:t>環境の</a:t>
            </a:r>
            <a:r>
              <a:rPr lang="ja-JP" altLang="en-US" sz="1400" dirty="0"/>
              <a:t>場合</a:t>
            </a:r>
            <a:r>
              <a:rPr lang="ja-JP" altLang="en-US" sz="1400" dirty="0" smtClean="0"/>
              <a:t>、以下</a:t>
            </a:r>
            <a:r>
              <a:rPr lang="ja-JP" altLang="en-US" sz="1400" dirty="0"/>
              <a:t>の手順で環境構築を行います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ライブラリ収集用のサーバ</a:t>
            </a:r>
            <a:r>
              <a:rPr lang="en-US" altLang="ja-JP" sz="1400" dirty="0"/>
              <a:t>(</a:t>
            </a:r>
            <a:r>
              <a:rPr lang="ja-JP" altLang="en-US" sz="1400" dirty="0"/>
              <a:t>オンライン</a:t>
            </a:r>
            <a:r>
              <a:rPr lang="en-US" altLang="ja-JP" sz="1400" dirty="0"/>
              <a:t>)</a:t>
            </a:r>
            <a:r>
              <a:rPr lang="ja-JP" altLang="en-US" sz="1400" dirty="0"/>
              <a:t>にてインターネット経由で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必要なライブラリを収集し</a:t>
            </a:r>
            <a:r>
              <a:rPr lang="ja-JP" altLang="en-US" sz="1400" dirty="0" smtClean="0"/>
              <a:t>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インストールパッケージ</a:t>
            </a:r>
            <a:r>
              <a:rPr lang="ja-JP" altLang="en-US" sz="1400" dirty="0"/>
              <a:t>とライブラリを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一つに圧縮し、インストールパッケージ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を作成します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記憶媒体等</a:t>
            </a:r>
            <a:r>
              <a:rPr lang="ja-JP" altLang="en-US" sz="1400" dirty="0" smtClean="0"/>
              <a:t>で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サーバに、インストールパッケージ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を移動します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からローカルリポジトリを作成し、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必要なライブラリのインストール</a:t>
            </a:r>
            <a:r>
              <a:rPr lang="ja-JP" altLang="en-US" sz="1400" dirty="0" smtClean="0"/>
              <a:t>と、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インストーラー</a:t>
            </a:r>
            <a:r>
              <a:rPr lang="ja-JP" altLang="en-US" sz="1400" dirty="0"/>
              <a:t>の実行を行います。</a:t>
            </a:r>
          </a:p>
          <a:p>
            <a:pPr marL="0" indent="0">
              <a:buNone/>
            </a:pP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403560" y="3501010"/>
            <a:ext cx="5616780" cy="2982716"/>
            <a:chOff x="1187530" y="2204830"/>
            <a:chExt cx="7561050" cy="4342734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34535" y="1733881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6" name="グループ化 5"/>
            <p:cNvGrpSpPr/>
            <p:nvPr/>
          </p:nvGrpSpPr>
          <p:grpSpPr>
            <a:xfrm>
              <a:off x="1288624" y="2567630"/>
              <a:ext cx="2580852" cy="1325135"/>
              <a:chOff x="0" y="-212240"/>
              <a:chExt cx="1360968" cy="1424351"/>
            </a:xfrm>
          </p:grpSpPr>
          <p:sp>
            <p:nvSpPr>
              <p:cNvPr id="39" name="正方形/長方形 38"/>
              <p:cNvSpPr/>
              <p:nvPr/>
            </p:nvSpPr>
            <p:spPr>
              <a:xfrm>
                <a:off x="0" y="0"/>
                <a:ext cx="1360968" cy="121211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0" name="テキスト ボックス 9"/>
              <p:cNvSpPr txBox="1"/>
              <p:nvPr/>
            </p:nvSpPr>
            <p:spPr>
              <a:xfrm>
                <a:off x="26446" y="-212240"/>
                <a:ext cx="832570" cy="50083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収集用のサーバ</a:t>
                </a:r>
              </a:p>
            </p:txBody>
          </p:sp>
        </p:grpSp>
        <p:sp>
          <p:nvSpPr>
            <p:cNvPr id="7" name="テキスト ボックス 18"/>
            <p:cNvSpPr txBox="1"/>
            <p:nvPr/>
          </p:nvSpPr>
          <p:spPr>
            <a:xfrm>
              <a:off x="2243412" y="2204830"/>
              <a:ext cx="1210139" cy="23711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</a:p>
          </p:txBody>
        </p:sp>
        <p:sp>
          <p:nvSpPr>
            <p:cNvPr id="8" name="テキスト ボックス 17"/>
            <p:cNvSpPr txBox="1"/>
            <p:nvPr/>
          </p:nvSpPr>
          <p:spPr>
            <a:xfrm>
              <a:off x="7042447" y="2360533"/>
              <a:ext cx="1586008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インターネット</a:t>
              </a: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826392" y="2767541"/>
              <a:ext cx="1922188" cy="112765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1569413" y="3178083"/>
              <a:ext cx="2161164" cy="539190"/>
              <a:chOff x="-15" y="-26807"/>
              <a:chExt cx="986910" cy="428858"/>
            </a:xfrm>
          </p:grpSpPr>
          <p:sp>
            <p:nvSpPr>
              <p:cNvPr id="37" name="台形 36"/>
              <p:cNvSpPr/>
              <p:nvPr/>
            </p:nvSpPr>
            <p:spPr>
              <a:xfrm>
                <a:off x="50488" y="-26807"/>
                <a:ext cx="235612" cy="142239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>
                <a:off x="-15" y="23818"/>
                <a:ext cx="986910" cy="37823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インストールパッケージ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(</a:t>
                </a: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オフライン用</a:t>
                </a: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)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右矢印 10"/>
            <p:cNvSpPr/>
            <p:nvPr/>
          </p:nvSpPr>
          <p:spPr>
            <a:xfrm rot="10800000">
              <a:off x="3620865" y="3396807"/>
              <a:ext cx="3351853" cy="169694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57000" y="3022194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13" name="直線コネクタ 12"/>
            <p:cNvCxnSpPr/>
            <p:nvPr/>
          </p:nvCxnSpPr>
          <p:spPr>
            <a:xfrm>
              <a:off x="1187530" y="4337209"/>
              <a:ext cx="4358145" cy="4086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225"/>
            <p:cNvSpPr txBox="1"/>
            <p:nvPr/>
          </p:nvSpPr>
          <p:spPr>
            <a:xfrm>
              <a:off x="7208308" y="2656479"/>
              <a:ext cx="1210000" cy="31084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リポジトリ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4377643" y="3174767"/>
              <a:ext cx="1251402" cy="501126"/>
              <a:chOff x="0" y="0"/>
              <a:chExt cx="768545" cy="420969"/>
            </a:xfrm>
          </p:grpSpPr>
          <p:sp>
            <p:nvSpPr>
              <p:cNvPr id="35" name="台形 34"/>
              <p:cNvSpPr/>
              <p:nvPr/>
            </p:nvSpPr>
            <p:spPr>
              <a:xfrm>
                <a:off x="50488" y="0"/>
                <a:ext cx="235612" cy="142240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0" y="78537"/>
                <a:ext cx="768545" cy="3424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正方形/長方形 15"/>
            <p:cNvSpPr/>
            <p:nvPr/>
          </p:nvSpPr>
          <p:spPr>
            <a:xfrm>
              <a:off x="1288624" y="4670394"/>
              <a:ext cx="4402358" cy="158763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7" name="グループ化 16"/>
            <p:cNvGrpSpPr/>
            <p:nvPr/>
          </p:nvGrpSpPr>
          <p:grpSpPr>
            <a:xfrm>
              <a:off x="4040658" y="4759243"/>
              <a:ext cx="1506386" cy="1021355"/>
              <a:chOff x="111354" y="0"/>
              <a:chExt cx="1248610" cy="1498424"/>
            </a:xfrm>
          </p:grpSpPr>
          <p:sp>
            <p:nvSpPr>
              <p:cNvPr id="29" name="円柱 28"/>
              <p:cNvSpPr/>
              <p:nvPr/>
            </p:nvSpPr>
            <p:spPr>
              <a:xfrm>
                <a:off x="285008" y="147566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0" name="円柱 29"/>
              <p:cNvSpPr/>
              <p:nvPr/>
            </p:nvSpPr>
            <p:spPr>
              <a:xfrm>
                <a:off x="534390" y="195068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1" name="テキスト ボックス 276"/>
              <p:cNvSpPr txBox="1"/>
              <p:nvPr/>
            </p:nvSpPr>
            <p:spPr>
              <a:xfrm>
                <a:off x="250264" y="586689"/>
                <a:ext cx="1003057" cy="91173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ロー</a:t>
                </a:r>
                <a:r>
                  <a:rPr lang="ja-JP" altLang="en-US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カル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リポジトリ</a:t>
                </a:r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111354" y="0"/>
                <a:ext cx="1248610" cy="12112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3" name="円柱 32"/>
              <p:cNvSpPr/>
              <p:nvPr/>
            </p:nvSpPr>
            <p:spPr>
              <a:xfrm>
                <a:off x="356389" y="285205"/>
                <a:ext cx="395404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4" name="円柱 33"/>
              <p:cNvSpPr/>
              <p:nvPr/>
            </p:nvSpPr>
            <p:spPr>
              <a:xfrm>
                <a:off x="676894" y="405757"/>
                <a:ext cx="395514" cy="215851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endParaRPr lang="ja-JP" sz="1050" kern="100" dirty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テキスト ボックス 262"/>
            <p:cNvSpPr txBox="1"/>
            <p:nvPr/>
          </p:nvSpPr>
          <p:spPr>
            <a:xfrm>
              <a:off x="1356008" y="4514750"/>
              <a:ext cx="1356360" cy="2382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テキスト ボックス 264"/>
            <p:cNvSpPr txBox="1"/>
            <p:nvPr/>
          </p:nvSpPr>
          <p:spPr>
            <a:xfrm>
              <a:off x="3197163" y="6310454"/>
              <a:ext cx="1210140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490815" y="4811072"/>
              <a:ext cx="2240807" cy="30170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490815" y="5159064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PHP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490815" y="5499652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httpd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490815" y="5855049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a typeface="ＭＳ 明朝" panose="02020609040205080304" pitchFamily="17" charset="-128"/>
                  <a:cs typeface="Times New Roman" panose="02020603050405020304" pitchFamily="18" charset="0"/>
                </a:rPr>
                <a:t>MariaDB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4" name="円柱 23"/>
            <p:cNvSpPr/>
            <p:nvPr/>
          </p:nvSpPr>
          <p:spPr>
            <a:xfrm>
              <a:off x="7230773" y="3100726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5" name="円柱 24"/>
            <p:cNvSpPr/>
            <p:nvPr/>
          </p:nvSpPr>
          <p:spPr>
            <a:xfrm>
              <a:off x="7522825" y="3130342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6" name="円柱 25"/>
            <p:cNvSpPr/>
            <p:nvPr/>
          </p:nvSpPr>
          <p:spPr>
            <a:xfrm>
              <a:off x="7309403" y="3196979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7" name="円柱 26"/>
            <p:cNvSpPr/>
            <p:nvPr/>
          </p:nvSpPr>
          <p:spPr>
            <a:xfrm>
              <a:off x="7702550" y="3278424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 dirty="0" smtClean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um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8" name="右矢印 27"/>
            <p:cNvSpPr/>
            <p:nvPr/>
          </p:nvSpPr>
          <p:spPr>
            <a:xfrm rot="5400000">
              <a:off x="2519861" y="4098674"/>
              <a:ext cx="1156103" cy="270083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1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事前</a:t>
            </a:r>
            <a:r>
              <a:rPr lang="ja-JP" altLang="en-US" dirty="0" smtClean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>
                <a:cs typeface="+mn-cs"/>
              </a:rPr>
              <a:t>RHEL</a:t>
            </a:r>
            <a:r>
              <a:rPr lang="ja-JP" altLang="en-US" sz="2000" dirty="0">
                <a:cs typeface="+mn-cs"/>
              </a:rPr>
              <a:t>サブスクリプションについて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ja-JP" altLang="en-US" dirty="0"/>
              <a:t>クラウド環境以外の</a:t>
            </a:r>
            <a:r>
              <a:rPr lang="en-US" altLang="ja-JP" dirty="0"/>
              <a:t>RHEL7</a:t>
            </a:r>
            <a:r>
              <a:rPr lang="ja-JP" altLang="en-US" dirty="0"/>
              <a:t>・</a:t>
            </a:r>
            <a:r>
              <a:rPr lang="en-US" altLang="ja-JP" dirty="0"/>
              <a:t>RHEL8</a:t>
            </a:r>
            <a:r>
              <a:rPr lang="ja-JP" altLang="en-US" dirty="0"/>
              <a:t>の</a:t>
            </a:r>
            <a:r>
              <a:rPr lang="en-US" altLang="ja-JP" dirty="0" smtClean="0"/>
              <a:t>OS</a:t>
            </a:r>
            <a:r>
              <a:rPr lang="ja-JP" altLang="en-US" dirty="0" smtClean="0"/>
              <a:t>の環境でライブラリ収集をする場合は、その環境</a:t>
            </a:r>
            <a:r>
              <a:rPr lang="ja-JP" altLang="en-US" dirty="0"/>
              <a:t>へのサブスクリプション登録を事前に完了させてください。</a:t>
            </a:r>
            <a:endParaRPr lang="en-US" altLang="ja-JP" dirty="0"/>
          </a:p>
          <a:p>
            <a:pPr marL="180000" lvl="1" indent="0">
              <a:buNone/>
            </a:pP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924636"/>
              </p:ext>
            </p:extLst>
          </p:nvPr>
        </p:nvGraphicFramePr>
        <p:xfrm>
          <a:off x="197392" y="1772771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/ita</a:t>
                      </a:r>
                      <a:r>
                        <a:rPr lang="en-US" sz="900" kern="100" dirty="0" smtClean="0">
                          <a:effectLst/>
                        </a:rPr>
                        <a:t>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環境構築フロー</a:t>
            </a:r>
            <a:r>
              <a:rPr lang="ja-JP" altLang="en-US" dirty="0" smtClean="0"/>
              <a:t>（</a:t>
            </a:r>
            <a:r>
              <a:rPr lang="ja-JP" altLang="en-US" dirty="0"/>
              <a:t>オフ</a:t>
            </a:r>
            <a:r>
              <a:rPr lang="ja-JP" altLang="en-US" dirty="0" smtClean="0"/>
              <a:t>ライン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環境構築は以下のフローとなっています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ja-JP" altLang="en-US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3232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50" name="グループ化 49"/>
          <p:cNvGrpSpPr/>
          <p:nvPr/>
        </p:nvGrpSpPr>
        <p:grpSpPr>
          <a:xfrm>
            <a:off x="395420" y="1844780"/>
            <a:ext cx="7939006" cy="4032560"/>
            <a:chOff x="360042" y="1551008"/>
            <a:chExt cx="7939006" cy="4032560"/>
          </a:xfrm>
        </p:grpSpPr>
        <p:sp>
          <p:nvSpPr>
            <p:cNvPr id="26" name="正方形/長方形 25"/>
            <p:cNvSpPr/>
            <p:nvPr/>
          </p:nvSpPr>
          <p:spPr>
            <a:xfrm>
              <a:off x="863123" y="2130932"/>
              <a:ext cx="3097153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lvl="0" indent="-228600" algn="ctr"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①</a:t>
              </a:r>
              <a:r>
                <a:rPr kumimoji="0" lang="en-US" altLang="ja-JP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Github</a:t>
              </a:r>
              <a:r>
                <a:rPr kumimoji="0" lang="ja-JP" altLang="en-US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からの資材</a:t>
              </a:r>
              <a:r>
                <a:rPr kumimoji="0" lang="ja-JP" altLang="en-US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ダウンロード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80725" y="1779317"/>
              <a:ext cx="3463012" cy="286812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60042" y="1552305"/>
              <a:ext cx="2051658" cy="45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ライブラリ収集用サーバ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984799" y="1779317"/>
              <a:ext cx="3314249" cy="363763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>
              <a:off x="2411699" y="2490342"/>
              <a:ext cx="1" cy="3093226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4464420" y="1559107"/>
              <a:ext cx="1619790" cy="447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作業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193292" y="3080973"/>
              <a:ext cx="2912745" cy="216547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⑦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インストーラー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オフラインインストール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実行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処理内容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1.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OS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環境設定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2.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yum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3. </a:t>
              </a:r>
              <a:r>
                <a:rPr kumimoji="0" lang="en-US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MariaDB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4. Apache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5. PHP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関連インストール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6. (Ansible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7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. </a:t>
              </a: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本体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6690167" y="1551008"/>
              <a:ext cx="1" cy="152785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5194887" y="2112834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⑤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展開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193292" y="2595989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⑥アンサーファイル編集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63123" y="4825963"/>
              <a:ext cx="3097153" cy="590989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④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を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lvl="0" algn="ctr">
                <a:defRPr/>
              </a:pP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へ記憶媒体等で移動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866737" y="2572381"/>
              <a:ext cx="3091152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②</a:t>
              </a:r>
              <a:r>
                <a:rPr kumimoji="0" lang="ja-JP" altLang="en-US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アンサ</a:t>
              </a:r>
              <a:r>
                <a:rPr kumimoji="0" lang="ja-JP" alt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ー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ファイル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866736" y="3022346"/>
              <a:ext cx="3093541" cy="1481072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③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インストーラー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（ライブラリ収集）実行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●処理内容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1. yum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2.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ライブラリ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収集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3.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オフラインインストール用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    圧縮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ファイル作成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0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環境構築（</a:t>
            </a:r>
            <a:r>
              <a:rPr lang="en-US" altLang="ja-JP" dirty="0" smtClean="0"/>
              <a:t>1/12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オンライン環境</a:t>
            </a:r>
            <a:r>
              <a:rPr lang="ja-JP" altLang="en-US" dirty="0" smtClean="0"/>
              <a:t>で実施します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環境</a:t>
            </a:r>
            <a:r>
              <a:rPr lang="ja-JP" altLang="en-US" dirty="0"/>
              <a:t>構築ユーザーは</a:t>
            </a:r>
            <a:r>
              <a:rPr lang="en-US" altLang="ja-JP" dirty="0"/>
              <a:t>root</a:t>
            </a:r>
            <a:r>
              <a:rPr lang="ja-JP" altLang="en-US" dirty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Github</a:t>
            </a:r>
            <a:r>
              <a:rPr lang="ja-JP" altLang="en-US" dirty="0"/>
              <a:t>からの資材</a:t>
            </a:r>
            <a:r>
              <a:rPr lang="ja-JP" altLang="en-US" dirty="0" smtClean="0"/>
              <a:t>ダウンロード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以下のコマンドで資材を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200" dirty="0" smtClean="0"/>
              <a:t>#</a:t>
            </a:r>
            <a:r>
              <a:rPr lang="en-US" altLang="ja-JP" sz="1100" dirty="0" smtClean="0"/>
              <a:t> curl </a:t>
            </a:r>
            <a:r>
              <a:rPr lang="en-US" altLang="ja-JP" sz="1100" dirty="0"/>
              <a:t>-OL https://github.com/exastro-suite/it-automation/releases/download/v</a:t>
            </a:r>
            <a:r>
              <a:rPr lang="en-US" altLang="ja-JP" sz="1100" dirty="0">
                <a:solidFill>
                  <a:srgbClr val="FF0000"/>
                </a:solidFill>
              </a:rPr>
              <a:t>x.x.x</a:t>
            </a:r>
            <a:r>
              <a:rPr lang="en-US" altLang="ja-JP" sz="1100" dirty="0"/>
              <a:t>/exastro-it-automation-</a:t>
            </a:r>
            <a:r>
              <a:rPr lang="en-US" altLang="ja-JP" sz="1100" dirty="0">
                <a:solidFill>
                  <a:srgbClr val="FF0000"/>
                </a:solidFill>
              </a:rPr>
              <a:t>x.x.x</a:t>
            </a:r>
            <a:r>
              <a:rPr lang="en-US" altLang="ja-JP" sz="1100" dirty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en-US" altLang="ja-JP" dirty="0"/>
              <a:t> curl</a:t>
            </a:r>
            <a:r>
              <a:rPr lang="ja-JP" altLang="en-US" dirty="0" smtClean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(x.x.x)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資材の展開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.tar.gz</a:t>
            </a:r>
            <a:r>
              <a:rPr lang="ja-JP" altLang="en-US" dirty="0" smtClean="0"/>
              <a:t> ファイルを解凍します。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 smtClean="0"/>
              <a:t>#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br>
              <a:rPr lang="en-US" altLang="ja-JP" sz="1400" dirty="0"/>
            </a:b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環境構築を設定を行う</a:t>
            </a:r>
            <a:r>
              <a:rPr lang="ja-JP" altLang="en-US" dirty="0" smtClean="0"/>
              <a:t>セッティングファイルとシェルのあるディレクトリに移動します。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12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2/12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ja-JP" altLang="en-US" sz="1400" dirty="0" smtClean="0"/>
              <a:t>ライブラリ収集を行う前にアンサーファイル</a:t>
            </a:r>
            <a:r>
              <a:rPr lang="ja-JP" altLang="en-US" sz="1400" dirty="0"/>
              <a:t>を事前に作成してください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 smtClean="0"/>
              <a:t>ライブラリ収集を行う場合は「</a:t>
            </a:r>
            <a:r>
              <a:rPr lang="en-US" altLang="ja-JP" sz="1400" kern="100" dirty="0" err="1" smtClean="0"/>
              <a:t>install_mode</a:t>
            </a:r>
            <a:r>
              <a:rPr lang="ja-JP" altLang="en-US" sz="1400" kern="100" dirty="0" smtClean="0"/>
              <a:t>」</a:t>
            </a:r>
            <a:r>
              <a:rPr lang="ja-JP" altLang="en-US" sz="1400" dirty="0" smtClean="0"/>
              <a:t>の</a:t>
            </a:r>
            <a:r>
              <a:rPr lang="ja-JP" altLang="en-US" sz="1400" dirty="0"/>
              <a:t>設定値</a:t>
            </a:r>
            <a:r>
              <a:rPr lang="ja-JP" altLang="en-US" sz="1400" dirty="0" smtClean="0"/>
              <a:t>を「</a:t>
            </a:r>
            <a:r>
              <a:rPr lang="en-US" altLang="ja-JP" sz="1400" kern="100" dirty="0" err="1" smtClean="0"/>
              <a:t>Gather_Library</a:t>
            </a:r>
            <a:r>
              <a:rPr lang="ja-JP" altLang="en-US" sz="1400" kern="100" dirty="0" smtClean="0"/>
              <a:t>」</a:t>
            </a:r>
            <a:r>
              <a:rPr lang="ja-JP" altLang="en-US" sz="1400" dirty="0" smtClean="0"/>
              <a:t>にしてください。</a:t>
            </a:r>
            <a:endParaRPr lang="en-US" altLang="ja-JP" sz="1400" dirty="0"/>
          </a:p>
          <a:p>
            <a:pPr lvl="1"/>
            <a:r>
              <a:rPr lang="ja-JP" altLang="en-US" sz="1400" dirty="0" smtClean="0"/>
              <a:t>ライブラリ収集の時点でのアンサーファイルの必須項目は「</a:t>
            </a:r>
            <a:r>
              <a:rPr lang="en-US" altLang="ja-JP" sz="1400" kern="100" dirty="0" err="1" smtClean="0"/>
              <a:t>install_mode</a:t>
            </a:r>
            <a:r>
              <a:rPr lang="ja-JP" altLang="en-US" sz="1400" kern="100" dirty="0" smtClean="0"/>
              <a:t>」</a:t>
            </a:r>
            <a:r>
              <a:rPr lang="ja-JP" altLang="en-US" sz="1400" dirty="0" smtClean="0"/>
              <a:t>と「</a:t>
            </a:r>
            <a:r>
              <a:rPr lang="en-US" altLang="ja-JP" sz="1400" dirty="0" err="1" smtClean="0"/>
              <a:t>linux_os</a:t>
            </a:r>
            <a:r>
              <a:rPr lang="ja-JP" altLang="en-US" sz="1400" dirty="0" smtClean="0"/>
              <a:t>」で</a:t>
            </a:r>
            <a:r>
              <a:rPr lang="ja-JP" altLang="en-US" sz="1400" dirty="0"/>
              <a:t>す</a:t>
            </a:r>
            <a:r>
              <a:rPr lang="ja-JP" altLang="en-US" sz="1400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91003"/>
              </p:ext>
            </p:extLst>
          </p:nvPr>
        </p:nvGraphicFramePr>
        <p:xfrm>
          <a:off x="538952" y="2027855"/>
          <a:ext cx="8065121" cy="43299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08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1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ja-JP" sz="1000" kern="100" dirty="0" smtClean="0">
                          <a:effectLst/>
                          <a:latin typeface="+mn-ea"/>
                          <a:ea typeface="+mn-ea"/>
                        </a:rPr>
                        <a:t>インストールモードの設定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：オンラインインストール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：オフラインインストール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：ライブラリ収集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本体のバージョンアップ（ライブラリのインストールあり）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本体のバージョンアップ（ライブラリのインストールなし）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本体のアンインストール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※</a:t>
                      </a:r>
                      <a:r>
                        <a:rPr lang="ja-JP" altLang="en-US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詳細は</a:t>
                      </a:r>
                      <a:r>
                        <a:rPr lang="ja-JP" altLang="en-US" sz="800" dirty="0" smtClean="0">
                          <a:solidFill>
                            <a:srgbClr val="FF0000"/>
                          </a:solidFill>
                        </a:rPr>
                        <a:t>参考</a:t>
                      </a:r>
                      <a:r>
                        <a:rPr lang="ja-JP" altLang="en-US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参照</a:t>
                      </a:r>
                      <a:endParaRPr lang="ja-JP" altLang="ja-JP" sz="800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93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/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exastro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を</a:t>
                      </a:r>
                      <a:r>
                        <a:rPr lang="ja-JP" sz="900" kern="100" dirty="0">
                          <a:effectLst/>
                        </a:rPr>
                        <a:t>インストールするディレクトリを絶対パスで指定してください。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ディレクトリが無い場合作成されます</a:t>
                      </a:r>
                      <a:r>
                        <a:rPr lang="ja-JP" sz="900" kern="100" dirty="0" smtClean="0">
                          <a:effectLst/>
                        </a:rPr>
                        <a:t>。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altLang="ja-JP" sz="9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ja-JP" sz="900" kern="100" dirty="0" smtClean="0">
                          <a:effectLst/>
                        </a:rPr>
                        <a:t>ディレクトリが無い場合作成されます。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※ITA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をインストールするディレクトリの親ディレクトリ全てに、</a:t>
                      </a:r>
                      <a:endParaRPr lang="en-US" altLang="ja-JP" sz="9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その他ユーザの実行権限を与えてください。</a:t>
                      </a:r>
                      <a:endParaRPr lang="ja-JP" altLang="ja-JP" sz="9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Ja_JP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6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linux_os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</a:rPr>
                        <a:t>ライブラリ収集サーバ</a:t>
                      </a:r>
                      <a:r>
                        <a:rPr lang="ja-JP" altLang="ja-JP" sz="900" kern="100" dirty="0" smtClean="0">
                          <a:effectLst/>
                        </a:rPr>
                        <a:t>の</a:t>
                      </a:r>
                      <a:r>
                        <a:rPr lang="en-US" altLang="ja-JP" sz="900" kern="100" dirty="0" smtClean="0">
                          <a:effectLst/>
                        </a:rPr>
                        <a:t>OS</a:t>
                      </a:r>
                      <a:r>
                        <a:rPr lang="ja-JP" altLang="en-US" sz="900" kern="100" dirty="0" smtClean="0">
                          <a:effectLst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</a:rPr>
                        <a:t>("CentOS7","CentOS8","RHEL7","RHEL8“)</a:t>
                      </a:r>
                      <a:br>
                        <a:rPr lang="en-US" altLang="ja-JP" sz="900" kern="100" dirty="0" smtClean="0">
                          <a:effectLst/>
                        </a:rPr>
                      </a:br>
                      <a:r>
                        <a:rPr lang="en-US" altLang="ja-JP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※CentOS Stream8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の場合は、</a:t>
                      </a:r>
                      <a:r>
                        <a:rPr lang="en-US" altLang="ja-JP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CentOS8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を指定してください。</a:t>
                      </a:r>
                      <a:endParaRPr lang="ja-JP" altLang="ja-JP" sz="9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distro_mariadb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yes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をどのリポジトリからインストールするか選択</a:t>
                      </a:r>
                      <a:endParaRPr lang="en-US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yes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：ディストリビューションが提供するリポジトリからインストール</a:t>
                      </a:r>
                      <a:endParaRPr lang="en-US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の公式リポジトリ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からインストール</a:t>
                      </a:r>
                      <a:endParaRPr lang="en-US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linux_os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が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CentOS7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または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RHEL7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の場合、本設定に関わらず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の公式リポジトリ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からインストールされます。</a:t>
                      </a:r>
                      <a:endParaRPr lang="ja-JP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938388"/>
                  </a:ext>
                </a:extLst>
              </a:tr>
            </a:tbl>
          </a:graphicData>
        </a:graphic>
      </p:graphicFrame>
      <p:grpSp>
        <p:nvGrpSpPr>
          <p:cNvPr id="17" name="グループ化 16"/>
          <p:cNvGrpSpPr/>
          <p:nvPr/>
        </p:nvGrpSpPr>
        <p:grpSpPr>
          <a:xfrm>
            <a:off x="198095" y="6153052"/>
            <a:ext cx="8746833" cy="351267"/>
            <a:chOff x="213569" y="5291623"/>
            <a:chExt cx="8746833" cy="351267"/>
          </a:xfrm>
        </p:grpSpPr>
        <p:sp>
          <p:nvSpPr>
            <p:cNvPr id="14" name="フリーフォーム 13"/>
            <p:cNvSpPr/>
            <p:nvPr/>
          </p:nvSpPr>
          <p:spPr bwMode="auto">
            <a:xfrm>
              <a:off x="254634" y="5291623"/>
              <a:ext cx="8633758" cy="255185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5" name="正方形/長方形 14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正方形/長方形 15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258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3/12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インストーラー（ライブラリ収集）の実行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インストーラー（ライブラリ収集）を実行します。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0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ita_installer.sh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</a:t>
            </a:r>
            <a:r>
              <a:rPr lang="ja-JP" altLang="en-US" dirty="0" smtClean="0"/>
              <a:t>確認</a:t>
            </a:r>
            <a:endParaRPr lang="ja-JP" altLang="en-US" dirty="0"/>
          </a:p>
          <a:p>
            <a:pPr lvl="1"/>
            <a:r>
              <a:rPr lang="ja-JP" altLang="en-US" dirty="0"/>
              <a:t>ライブラリ収集スクリプトを実行する</a:t>
            </a:r>
            <a:r>
              <a:rPr lang="ja-JP" altLang="en-US" dirty="0" smtClean="0"/>
              <a:t>と、</a:t>
            </a:r>
            <a:r>
              <a:rPr lang="en-US" altLang="ja-JP" dirty="0" smtClean="0"/>
              <a:t>ita_gather.log 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ja-JP" altLang="en-US" dirty="0" smtClean="0"/>
              <a:t>処理</a:t>
            </a:r>
            <a:r>
              <a:rPr lang="ja-JP" altLang="en-US" dirty="0"/>
              <a:t>内容</a:t>
            </a:r>
            <a:r>
              <a:rPr lang="ja-JP" altLang="en-US" dirty="0" smtClean="0"/>
              <a:t>が出力</a:t>
            </a:r>
            <a:r>
              <a:rPr lang="ja-JP" altLang="en-US" dirty="0"/>
              <a:t>されます。</a:t>
            </a:r>
          </a:p>
          <a:p>
            <a:pPr lvl="1"/>
            <a:r>
              <a:rPr lang="ja-JP" altLang="en-US" dirty="0"/>
              <a:t>ログ格納パス</a:t>
            </a:r>
          </a:p>
          <a:p>
            <a:pPr marL="180000" lvl="1" indent="0">
              <a:buNone/>
            </a:pPr>
            <a:r>
              <a:rPr lang="ja-JP" altLang="en-US" dirty="0" smtClean="0"/>
              <a:t>   </a:t>
            </a:r>
            <a:r>
              <a:rPr lang="en-US" altLang="ja-JP" dirty="0" smtClean="0"/>
              <a:t>/(</a:t>
            </a:r>
            <a:r>
              <a:rPr lang="ja-JP" altLang="en-US" dirty="0"/>
              <a:t>インストール資材展開先</a:t>
            </a:r>
            <a:r>
              <a:rPr lang="en-US" altLang="ja-JP" dirty="0" smtClean="0"/>
              <a:t>)/ita_install_package/</a:t>
            </a:r>
            <a:r>
              <a:rPr lang="en-US" altLang="ja-JP" dirty="0" err="1" smtClean="0"/>
              <a:t>install_scripts</a:t>
            </a:r>
            <a:r>
              <a:rPr lang="en-US" altLang="ja-JP" dirty="0" smtClean="0"/>
              <a:t>/log/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ファイルの移動</a:t>
            </a:r>
            <a:endParaRPr lang="ja-JP" altLang="en-US" dirty="0"/>
          </a:p>
          <a:p>
            <a:pPr lvl="1"/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/>
              <a:t>へ記憶</a:t>
            </a:r>
            <a:r>
              <a:rPr lang="ja-JP" altLang="en-US" dirty="0" smtClean="0"/>
              <a:t>媒体等で移動します。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以降の手順は、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サーバ（</a:t>
            </a:r>
            <a:r>
              <a:rPr lang="ja-JP" altLang="en-US" dirty="0" smtClean="0">
                <a:solidFill>
                  <a:srgbClr val="FF0000"/>
                </a:solidFill>
              </a:rPr>
              <a:t>オフライン環境</a:t>
            </a:r>
            <a:r>
              <a:rPr lang="ja-JP" altLang="en-US" dirty="0" smtClean="0"/>
              <a:t>）で実施します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展開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サーバ上で、</a:t>
            </a:r>
            <a:r>
              <a:rPr lang="ja-JP" altLang="en-US" dirty="0"/>
              <a:t>インストールパッケージ（オフライン用</a:t>
            </a:r>
            <a:r>
              <a:rPr lang="ja-JP" altLang="en-US" dirty="0" smtClean="0"/>
              <a:t>）を展開します。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1000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# tar </a:t>
            </a:r>
            <a:r>
              <a:rPr lang="en-US" altLang="ja-JP" dirty="0"/>
              <a:t>zxf</a:t>
            </a:r>
            <a:r>
              <a:rPr lang="ja-JP" altLang="en-US" dirty="0"/>
              <a:t> </a:t>
            </a:r>
            <a:r>
              <a:rPr lang="en-US" altLang="ja-JP" dirty="0" smtClean="0"/>
              <a:t>ita_Ver</a:t>
            </a:r>
            <a:r>
              <a:rPr lang="en-US" altLang="ja-JP" dirty="0" smtClean="0">
                <a:solidFill>
                  <a:srgbClr val="FF0000"/>
                </a:solidFill>
              </a:rPr>
              <a:t>x.x</a:t>
            </a:r>
            <a:r>
              <a:rPr lang="en-US" altLang="ja-JP" dirty="0" smtClean="0"/>
              <a:t>_offline_</a:t>
            </a:r>
            <a:r>
              <a:rPr lang="en-US" altLang="ja-JP" dirty="0" smtClean="0">
                <a:solidFill>
                  <a:srgbClr val="FF0000"/>
                </a:solidFill>
              </a:rPr>
              <a:t>yyyymmddhhmmss</a:t>
            </a:r>
            <a:r>
              <a:rPr lang="en-US" altLang="ja-JP" dirty="0" smtClean="0"/>
              <a:t>.tar.gz</a:t>
            </a:r>
          </a:p>
        </p:txBody>
      </p:sp>
    </p:spTree>
    <p:extLst>
      <p:ext uri="{BB962C8B-B14F-4D97-AF65-F5344CB8AC3E}">
        <p14:creationId xmlns:p14="http://schemas.microsoft.com/office/powerpoint/2010/main" val="41586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4/12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インストール設定を行うアンサーファイル</a:t>
            </a:r>
            <a:r>
              <a:rPr lang="ja-JP" altLang="en-US" dirty="0" smtClean="0"/>
              <a:t>を編集してください。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オフラインインストールを行う場合は</a:t>
            </a:r>
            <a:r>
              <a:rPr lang="ja-JP" altLang="en-US" dirty="0"/>
              <a:t>「</a:t>
            </a:r>
            <a:r>
              <a:rPr lang="en-US" altLang="ja-JP" kern="100" dirty="0" err="1" smtClean="0"/>
              <a:t>install_mode</a:t>
            </a:r>
            <a:r>
              <a:rPr lang="ja-JP" altLang="en-US" kern="100" dirty="0" smtClean="0"/>
              <a:t>」</a:t>
            </a:r>
            <a:r>
              <a:rPr lang="ja-JP" altLang="en-US" dirty="0" smtClean="0"/>
              <a:t>の設定値を「</a:t>
            </a:r>
            <a:r>
              <a:rPr lang="en-US" altLang="ja-JP" kern="100" dirty="0" err="1" smtClean="0"/>
              <a:t>Install_Offline</a:t>
            </a:r>
            <a:r>
              <a:rPr lang="ja-JP" altLang="en-US" dirty="0"/>
              <a:t>」</a:t>
            </a:r>
            <a:r>
              <a:rPr lang="ja-JP" altLang="en-US" dirty="0" smtClean="0"/>
              <a:t>にしてください。</a:t>
            </a:r>
            <a:endParaRPr lang="en-US" altLang="ja-JP" dirty="0" smtClean="0"/>
          </a:p>
          <a:p>
            <a:pPr lvl="2"/>
            <a:r>
              <a:rPr lang="ja-JP" altLang="en-US" dirty="0"/>
              <a:t>アンサーファイル</a:t>
            </a:r>
            <a:r>
              <a:rPr lang="en-US" altLang="ja-JP" dirty="0"/>
              <a:t>(ita_answers.txt)</a:t>
            </a:r>
            <a:r>
              <a:rPr lang="ja-JP" altLang="en-US" dirty="0" smtClean="0"/>
              <a:t>の項目一覧（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80587"/>
              </p:ext>
            </p:extLst>
          </p:nvPr>
        </p:nvGraphicFramePr>
        <p:xfrm>
          <a:off x="611450" y="2348850"/>
          <a:ext cx="8209141" cy="4134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833">
                  <a:extLst>
                    <a:ext uri="{9D8B030D-6E8A-4147-A177-3AD203B41FA5}">
                      <a16:colId xmlns:a16="http://schemas.microsoft.com/office/drawing/2014/main" val="656937097"/>
                    </a:ext>
                  </a:extLst>
                </a:gridCol>
                <a:gridCol w="1142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8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3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必須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82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install_mode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</a:t>
                      </a:r>
                      <a:r>
                        <a:rPr lang="ja-JP" sz="1000" kern="100" dirty="0" smtClean="0">
                          <a:effectLst/>
                        </a:rPr>
                        <a:t>設定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：オンラインインストール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：オフラインインストール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：ライブラリ収集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本体のバージョンアップ（ライブラリのインストールあり）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本体のバージョンアップ（ライブラリのインストールなし）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本体のアンインストール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solidFill>
                            <a:srgbClr val="FF0000"/>
                          </a:solidFill>
                          <a:effectLst/>
                        </a:rPr>
                        <a:t>※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</a:rPr>
                        <a:t>詳細は</a:t>
                      </a:r>
                      <a:r>
                        <a:rPr lang="ja-JP" altLang="en-US" sz="900" dirty="0" smtClean="0">
                          <a:solidFill>
                            <a:srgbClr val="FF0000"/>
                          </a:solidFill>
                        </a:rPr>
                        <a:t>参考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</a:rPr>
                        <a:t>参照</a:t>
                      </a:r>
                      <a:endParaRPr lang="ja-JP" altLang="ja-JP" sz="9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15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ita_directory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/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exastro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をインストールするディレクトリを絶対パスで指定してください。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※ITA</a:t>
                      </a: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をインストールするディレクトリの親ディレクトリ全てに、</a:t>
                      </a:r>
                      <a:endParaRPr lang="en-US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その他ユーザの実行権限を与えてください。</a:t>
                      </a:r>
                      <a:endParaRPr lang="ja-JP" sz="100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ita_language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ja_JP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</a:rPr>
                        <a:t>linux_os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altLang="en-US" sz="1000" kern="100" dirty="0" smtClean="0">
                          <a:effectLst/>
                        </a:rPr>
                        <a:t>サーバ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ja-JP" altLang="en-US" sz="1000" kern="100" dirty="0" smtClean="0">
                          <a:effectLst/>
                        </a:rPr>
                        <a:t> </a:t>
                      </a:r>
                      <a:r>
                        <a:rPr lang="en-US" altLang="ja-JP" sz="800" kern="100" dirty="0" smtClean="0">
                          <a:effectLst/>
                        </a:rPr>
                        <a:t>("CentOS7","CentOS8","RHEL7","RHEL8“)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※CentOS Stream8</a:t>
                      </a: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の場合は、</a:t>
                      </a: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CentOS8</a:t>
                      </a: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を指定してください。</a:t>
                      </a:r>
                      <a:endParaRPr lang="ja-JP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0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distro_mariadb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yes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dirty="0" smtClean="0">
                          <a:solidFill>
                            <a:srgbClr val="FF0000"/>
                          </a:solidFill>
                        </a:rPr>
                        <a:t>「</a:t>
                      </a:r>
                      <a:r>
                        <a:rPr lang="en-US" altLang="ja-JP" sz="1000" kern="100" dirty="0" err="1" smtClean="0">
                          <a:solidFill>
                            <a:srgbClr val="FF0000"/>
                          </a:solidFill>
                        </a:rPr>
                        <a:t>Install_Offline</a:t>
                      </a:r>
                      <a:r>
                        <a:rPr lang="ja-JP" altLang="en-US" sz="1000" dirty="0" smtClean="0">
                          <a:solidFill>
                            <a:srgbClr val="FF0000"/>
                          </a:solidFill>
                        </a:rPr>
                        <a:t>」の場合、設定不要</a:t>
                      </a:r>
                      <a:endParaRPr lang="en-US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をどのリポジトリからインストールするか選択</a:t>
                      </a:r>
                      <a:endParaRPr lang="en-US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yes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：ディストリビューションが提供するリポジトリからインストール</a:t>
                      </a:r>
                      <a:endParaRPr lang="en-US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の公式リポジトリ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からインストール</a:t>
                      </a:r>
                      <a:endParaRPr lang="en-US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linux_os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が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CentOS7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または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RHEL7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の場合、本設定に関わらず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の公式リポジトリ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からインストールされます。</a:t>
                      </a:r>
                      <a:endParaRPr lang="ja-JP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937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28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</a:t>
            </a:r>
            <a:r>
              <a:rPr lang="en-US" altLang="ja-JP" dirty="0"/>
              <a:t>8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5/12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ja-JP" altLang="en-US" dirty="0" smtClean="0"/>
              <a:t>「</a:t>
            </a:r>
            <a:r>
              <a:rPr lang="en-US" altLang="ja-JP" dirty="0" err="1" smtClean="0"/>
              <a:t>ita_base</a:t>
            </a:r>
            <a:r>
              <a:rPr lang="ja-JP" altLang="en-US" dirty="0" smtClean="0"/>
              <a:t>」から「</a:t>
            </a:r>
            <a:r>
              <a:rPr lang="en-US" altLang="ja-JP" dirty="0" err="1" smtClean="0"/>
              <a:t>terraform_driver</a:t>
            </a:r>
            <a:r>
              <a:rPr lang="ja-JP" altLang="en-US" dirty="0" smtClean="0"/>
              <a:t>」までの項目は</a:t>
            </a:r>
            <a:r>
              <a:rPr lang="en-US" altLang="ja-JP" dirty="0" smtClean="0"/>
              <a:t>ITA</a:t>
            </a:r>
            <a:r>
              <a:rPr lang="ja-JP" altLang="en-US" dirty="0" smtClean="0"/>
              <a:t>本体や機能、連携ドライバのインストール設定の項目です。インストールする場合は設定値を「</a:t>
            </a:r>
            <a:r>
              <a:rPr lang="en-US" altLang="ja-JP" dirty="0" smtClean="0"/>
              <a:t>yes</a:t>
            </a:r>
            <a:r>
              <a:rPr lang="ja-JP" altLang="en-US" dirty="0" smtClean="0"/>
              <a:t>」、インストールしない場合は「</a:t>
            </a:r>
            <a:r>
              <a:rPr lang="en-US" altLang="ja-JP" dirty="0" smtClean="0"/>
              <a:t>no</a:t>
            </a:r>
            <a:r>
              <a:rPr lang="ja-JP" altLang="en-US" dirty="0" smtClean="0"/>
              <a:t>」としてください。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kern="100" dirty="0" smtClean="0">
              <a:latin typeface="+mn-ea"/>
              <a:cs typeface="Times New Roman" panose="02020603050405020304" pitchFamily="18" charset="0"/>
            </a:endParaRPr>
          </a:p>
          <a:p>
            <a:pPr lvl="2"/>
            <a:r>
              <a:rPr lang="ja-JP" altLang="en-US" dirty="0"/>
              <a:t>アンサーファイル</a:t>
            </a:r>
            <a:r>
              <a:rPr lang="en-US" altLang="ja-JP" dirty="0"/>
              <a:t>(ita_answers.txt)</a:t>
            </a:r>
            <a:r>
              <a:rPr lang="ja-JP" altLang="en-US" dirty="0" smtClean="0"/>
              <a:t>の</a:t>
            </a:r>
            <a:r>
              <a:rPr lang="ja-JP" altLang="en-US" dirty="0"/>
              <a:t>項目一覧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1432"/>
              </p:ext>
            </p:extLst>
          </p:nvPr>
        </p:nvGraphicFramePr>
        <p:xfrm>
          <a:off x="539440" y="2074508"/>
          <a:ext cx="8424074" cy="446076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3227805427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1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root</a:t>
                      </a:r>
                      <a:r>
                        <a:rPr lang="ja-JP" sz="1000" kern="100" dirty="0">
                          <a:effectLst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697136907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/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90056048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/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ユーザー名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4122429368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/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4883532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メニュー</a:t>
                      </a:r>
                      <a:r>
                        <a:rPr lang="ja-JP" sz="1000" kern="100" dirty="0" smtClean="0">
                          <a:effectLst/>
                        </a:rPr>
                        <a:t>作成</a:t>
                      </a:r>
                      <a:r>
                        <a:rPr lang="ja-JP" sz="1000" kern="100" dirty="0">
                          <a:effectLst/>
                        </a:rPr>
                        <a:t>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Ansible</a:t>
                      </a:r>
                      <a:r>
                        <a:rPr lang="en-US" sz="1000" kern="100" baseline="0" dirty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driver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ja-JP" sz="1000" kern="100" dirty="0">
                          <a:effectLst/>
                        </a:rPr>
                        <a:t>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Cobbler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Terraform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cicd_for_iac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CI/CD for 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IaC</a:t>
                      </a:r>
                      <a:r>
                        <a:rPr lang="ja-JP" altLang="en-US" sz="1000" kern="100" dirty="0" smtClean="0">
                          <a:effectLst/>
                        </a:rPr>
                        <a:t>機能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54114634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ita_domain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</a:rPr>
                        <a:t>-it-</a:t>
                      </a:r>
                      <a:r>
                        <a:rPr lang="en-US" altLang="ja-JP" sz="900" kern="100" dirty="0" err="1" smtClean="0">
                          <a:effectLst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altLang="en-US" sz="1000" kern="100" dirty="0" smtClean="0">
                          <a:effectLst/>
                        </a:rPr>
                        <a:t>のドメイン名の指定</a:t>
                      </a:r>
                      <a:r>
                        <a:rPr lang="ja-JP" altLang="en-US" sz="900" kern="100" dirty="0" smtClean="0">
                          <a:effectLst/>
                        </a:rPr>
                        <a:t>（</a:t>
                      </a: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altLang="en-US" sz="900" kern="100" dirty="0" smtClean="0">
                          <a:effectLst/>
                        </a:rPr>
                        <a:t>インストーラーが自己証明書を作成する時はこちらの値を使用）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157564628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certificate_path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</a:rPr>
                        <a:t>任意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</a:rPr>
                        <a:t>サーバ証明書に使用するファイルのファイルパスを指定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</a:rPr>
                        <a:t>証明書使用時のみ入力。絶対パスで指定してください。）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2286483838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private_key_path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</a:rPr>
                        <a:t>任意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</a:rPr>
                        <a:t>秘密鍵に使用するファイルのファイルパスを指定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</a:rPr>
                        <a:t>秘密鍵使用時のみ入力。絶対パスで指定してください。）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/>
                </a:tc>
                <a:extLst>
                  <a:ext uri="{0D108BD9-81ED-4DB2-BD59-A6C34878D82A}">
                    <a16:rowId xmlns:a16="http://schemas.microsoft.com/office/drawing/2014/main" val="303056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8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3312460" cy="629135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</a:t>
            </a:r>
            <a:r>
              <a:rPr lang="ja-JP" altLang="en-US" sz="1400" dirty="0" smtClean="0">
                <a:latin typeface="+mn-ea"/>
              </a:rPr>
              <a:t>ついて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 smtClean="0">
                <a:latin typeface="+mn-ea"/>
              </a:rPr>
              <a:t>システム</a:t>
            </a:r>
            <a:r>
              <a:rPr lang="ja-JP" altLang="en-US" sz="1400" dirty="0">
                <a:latin typeface="+mn-ea"/>
              </a:rPr>
              <a:t>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環境構築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動作環境・条件（</a:t>
            </a:r>
            <a:r>
              <a:rPr lang="en-US" altLang="ja-JP" sz="1400" dirty="0" smtClean="0">
                <a:latin typeface="+mn-ea"/>
              </a:rPr>
              <a:t>1/4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2.3</a:t>
            </a:r>
            <a:r>
              <a:rPr lang="ja-JP" altLang="en-US" sz="1400" dirty="0">
                <a:latin typeface="+mn-ea"/>
              </a:rPr>
              <a:t>　 動作環境・</a:t>
            </a:r>
            <a:r>
              <a:rPr lang="ja-JP" altLang="en-US" sz="1400" dirty="0" smtClean="0">
                <a:latin typeface="+mn-ea"/>
              </a:rPr>
              <a:t>条件（</a:t>
            </a:r>
            <a:r>
              <a:rPr lang="en-US" altLang="ja-JP" sz="1400" dirty="0" smtClean="0">
                <a:latin typeface="+mn-ea"/>
              </a:rPr>
              <a:t>2/4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2.4</a:t>
            </a:r>
            <a:r>
              <a:rPr lang="ja-JP" altLang="en-US" sz="1400" dirty="0">
                <a:latin typeface="+mn-ea"/>
              </a:rPr>
              <a:t>　 動作環境・条件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3/4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2.5</a:t>
            </a:r>
            <a:r>
              <a:rPr lang="ja-JP" altLang="en-US" sz="1400" dirty="0">
                <a:latin typeface="+mn-ea"/>
              </a:rPr>
              <a:t>　 動作環境・条件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4</a:t>
            </a:r>
            <a:r>
              <a:rPr lang="en-US" altLang="ja-JP" sz="1400" dirty="0" smtClean="0">
                <a:latin typeface="+mn-ea"/>
              </a:rPr>
              <a:t>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 smtClean="0">
                <a:latin typeface="+mn-ea"/>
              </a:rPr>
              <a:t>ITA</a:t>
            </a:r>
            <a:r>
              <a:rPr lang="zh-TW" altLang="en-US" sz="1400" dirty="0" smtClean="0">
                <a:latin typeface="+mn-ea"/>
              </a:rPr>
              <a:t>環境</a:t>
            </a:r>
            <a:r>
              <a:rPr lang="zh-TW" altLang="en-US" sz="1400" dirty="0">
                <a:latin typeface="+mn-ea"/>
              </a:rPr>
              <a:t>構築手順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オフラインインストール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事前準備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3.3    </a:t>
            </a: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環境</a:t>
            </a:r>
            <a:r>
              <a:rPr lang="ja-JP" altLang="en-US" sz="1400" dirty="0">
                <a:latin typeface="+mn-ea"/>
              </a:rPr>
              <a:t>構築フロー</a:t>
            </a: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1/12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2/12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3/12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4/12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5/12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3.9  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 smtClean="0">
                <a:latin typeface="+mn-ea"/>
              </a:rPr>
              <a:t>6/12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3.10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 smtClean="0">
                <a:latin typeface="+mn-ea"/>
              </a:rPr>
              <a:t>7/12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3.11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 smtClean="0">
                <a:latin typeface="+mn-ea"/>
              </a:rPr>
              <a:t>8/12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 　</a:t>
            </a:r>
            <a:r>
              <a:rPr lang="en-US" altLang="ja-JP" sz="1400" dirty="0">
                <a:latin typeface="+mn-ea"/>
              </a:rPr>
              <a:t>3.12 </a:t>
            </a:r>
            <a:r>
              <a:rPr lang="ja-JP" altLang="en-US" sz="1400" dirty="0" smtClean="0">
                <a:latin typeface="+mn-ea"/>
              </a:rPr>
              <a:t> 環境</a:t>
            </a:r>
            <a:r>
              <a:rPr lang="ja-JP" altLang="en-US" sz="1400" dirty="0">
                <a:latin typeface="+mn-ea"/>
              </a:rPr>
              <a:t>構築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9/12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 　</a:t>
            </a:r>
            <a:r>
              <a:rPr lang="en-US" altLang="ja-JP" sz="1400" dirty="0" smtClean="0">
                <a:latin typeface="+mn-ea"/>
              </a:rPr>
              <a:t>3.13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環境構築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10/12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 　</a:t>
            </a:r>
            <a:r>
              <a:rPr lang="en-US" altLang="ja-JP" sz="1400" dirty="0" smtClean="0">
                <a:latin typeface="+mn-ea"/>
              </a:rPr>
              <a:t>3.14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環境</a:t>
            </a:r>
            <a:r>
              <a:rPr lang="ja-JP" altLang="en-US" sz="1400" dirty="0" smtClean="0">
                <a:latin typeface="+mn-ea"/>
              </a:rPr>
              <a:t>構築（</a:t>
            </a:r>
            <a:r>
              <a:rPr lang="en-US" altLang="ja-JP" sz="1400" dirty="0" smtClean="0">
                <a:latin typeface="+mn-ea"/>
              </a:rPr>
              <a:t>11/12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 　</a:t>
            </a:r>
            <a:r>
              <a:rPr lang="en-US" altLang="ja-JP" sz="1400" dirty="0" smtClean="0">
                <a:latin typeface="+mn-ea"/>
              </a:rPr>
              <a:t>3.15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 smtClean="0">
                <a:latin typeface="+mn-ea"/>
              </a:rPr>
              <a:t>12/12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5291631" y="522116"/>
            <a:ext cx="331246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動作</a:t>
            </a:r>
            <a:r>
              <a:rPr lang="ja-JP" altLang="en-US" sz="1400" dirty="0">
                <a:latin typeface="+mn-ea"/>
              </a:rPr>
              <a:t>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    </a:t>
            </a:r>
            <a:r>
              <a:rPr lang="en-US" altLang="zh-TW" sz="1400" dirty="0">
                <a:latin typeface="+mn-ea"/>
              </a:rPr>
              <a:t>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1/6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2/6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3/6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4/6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5/6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ja-JP" altLang="en-US" sz="1400" dirty="0">
                <a:latin typeface="+mn-ea"/>
              </a:rPr>
              <a:t>  </a:t>
            </a:r>
            <a:r>
              <a:rPr lang="en-US" altLang="zh-TW" sz="1400" dirty="0">
                <a:latin typeface="+mn-ea"/>
              </a:rPr>
              <a:t>4.6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6/6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5</a:t>
            </a:r>
            <a:r>
              <a:rPr lang="ja-JP" altLang="en-US" sz="1400" dirty="0" err="1" smtClean="0">
                <a:latin typeface="+mn-ea"/>
              </a:rPr>
              <a:t>．</a:t>
            </a:r>
            <a:r>
              <a:rPr lang="ja-JP" altLang="en-US" sz="1400" dirty="0" smtClean="0">
                <a:latin typeface="+mn-ea"/>
              </a:rPr>
              <a:t> 参考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5.1</a:t>
            </a:r>
            <a:r>
              <a:rPr lang="ja-JP" altLang="en-US" sz="1400" dirty="0" smtClean="0">
                <a:latin typeface="+mn-ea"/>
              </a:rPr>
              <a:t>　 参考（</a:t>
            </a:r>
            <a:r>
              <a:rPr lang="en-US" altLang="ja-JP" sz="1400" dirty="0" smtClean="0">
                <a:latin typeface="+mn-ea"/>
              </a:rPr>
              <a:t>1/2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5.2</a:t>
            </a:r>
            <a:r>
              <a:rPr lang="ja-JP" altLang="en-US" sz="1400" dirty="0">
                <a:latin typeface="+mn-ea"/>
              </a:rPr>
              <a:t>　 参考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2/2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13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6/12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Autofit/>
          </a:bodyPr>
          <a:lstStyle/>
          <a:p>
            <a:pPr marL="180000" lvl="1">
              <a:buFont typeface="Arial" panose="020B0604020202020204" pitchFamily="34" charset="0"/>
              <a:buChar char="▌"/>
            </a:pPr>
            <a:r>
              <a:rPr lang="ja-JP" altLang="en-US" sz="2000" dirty="0" smtClean="0">
                <a:latin typeface="+mn-ea"/>
                <a:cs typeface="+mn-cs"/>
              </a:rPr>
              <a:t>ユーザ指定サーバ証明書・秘密鍵について</a:t>
            </a:r>
            <a:endParaRPr lang="en-US" altLang="ja-JP" sz="2000" dirty="0" smtClean="0">
              <a:latin typeface="+mn-ea"/>
              <a:cs typeface="+mn-cs"/>
            </a:endParaRPr>
          </a:p>
          <a:p>
            <a:pPr lvl="1">
              <a:lnSpc>
                <a:spcPct val="110000"/>
              </a:lnSpc>
            </a:pPr>
            <a:r>
              <a:rPr lang="ja-JP" altLang="en-US" dirty="0" smtClean="0">
                <a:latin typeface="+mn-ea"/>
              </a:rPr>
              <a:t>サーバ証明書</a:t>
            </a:r>
            <a:r>
              <a:rPr lang="ja-JP" altLang="en-US" dirty="0">
                <a:latin typeface="+mn-ea"/>
              </a:rPr>
              <a:t>と秘密鍵にユーザが用意したファイルを使用することができます</a:t>
            </a:r>
            <a:r>
              <a:rPr lang="ja-JP" altLang="en-US" dirty="0" smtClean="0">
                <a:latin typeface="+mn-ea"/>
              </a:rPr>
              <a:t>。</a:t>
            </a:r>
            <a:r>
              <a:rPr lang="ja-JP" altLang="en-US" dirty="0">
                <a:latin typeface="+mn-ea"/>
              </a:rPr>
              <a:t>使用</a:t>
            </a:r>
            <a:r>
              <a:rPr lang="ja-JP" altLang="en-US" dirty="0" smtClean="0">
                <a:latin typeface="+mn-ea"/>
              </a:rPr>
              <a:t>する</a:t>
            </a:r>
            <a:r>
              <a:rPr lang="ja-JP" altLang="en-US" dirty="0">
                <a:latin typeface="+mn-ea"/>
              </a:rPr>
              <a:t>場合</a:t>
            </a:r>
            <a:r>
              <a:rPr lang="ja-JP" altLang="en-US" dirty="0" smtClean="0">
                <a:latin typeface="+mn-ea"/>
              </a:rPr>
              <a:t>は、サーバー証明書と秘密鍵の両方を用意し、アンサーファイル</a:t>
            </a:r>
            <a:r>
              <a:rPr lang="en-US" altLang="ja-JP" dirty="0">
                <a:latin typeface="+mn-ea"/>
              </a:rPr>
              <a:t>(</a:t>
            </a:r>
            <a:r>
              <a:rPr lang="en-US" altLang="ja-JP" kern="100" dirty="0">
                <a:latin typeface="+mn-ea"/>
              </a:rPr>
              <a:t>ita</a:t>
            </a:r>
            <a:r>
              <a:rPr lang="en-US" altLang="ja-JP" dirty="0">
                <a:latin typeface="+mn-ea"/>
              </a:rPr>
              <a:t>_answers.txt</a:t>
            </a:r>
            <a:r>
              <a:rPr lang="en-US" altLang="ja-JP" dirty="0" smtClean="0">
                <a:latin typeface="+mn-ea"/>
              </a:rPr>
              <a:t>)</a:t>
            </a:r>
            <a:r>
              <a:rPr lang="ja-JP" altLang="en-US" dirty="0" smtClean="0">
                <a:latin typeface="+mn-ea"/>
              </a:rPr>
              <a:t>の</a:t>
            </a:r>
            <a:r>
              <a:rPr lang="en-US" altLang="ja-JP" dirty="0" smtClean="0">
                <a:latin typeface="+mn-ea"/>
              </a:rPr>
              <a:t> </a:t>
            </a:r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 smtClean="0">
                <a:latin typeface="+mn-ea"/>
              </a:rPr>
              <a:t>certificate_path</a:t>
            </a:r>
            <a:r>
              <a:rPr lang="ja-JP" altLang="en-US" dirty="0" smtClean="0">
                <a:latin typeface="+mn-ea"/>
              </a:rPr>
              <a:t>」と「</a:t>
            </a:r>
            <a:r>
              <a:rPr lang="en-US" altLang="ja-JP" dirty="0" err="1" smtClean="0">
                <a:latin typeface="+mn-ea"/>
              </a:rPr>
              <a:t>private_key_path</a:t>
            </a:r>
            <a:r>
              <a:rPr lang="ja-JP" altLang="en-US" dirty="0" smtClean="0">
                <a:latin typeface="+mn-ea"/>
              </a:rPr>
              <a:t>」の両方にファイルパスを入力して</a:t>
            </a:r>
            <a:r>
              <a:rPr lang="ja-JP" altLang="en-US" dirty="0">
                <a:latin typeface="+mn-ea"/>
              </a:rPr>
              <a:t>ください</a:t>
            </a:r>
            <a:r>
              <a:rPr lang="ja-JP" altLang="en-US" dirty="0" smtClean="0">
                <a:latin typeface="+mn-ea"/>
              </a:rPr>
              <a:t>。証明書と秘密鍵どちら</a:t>
            </a:r>
            <a:r>
              <a:rPr lang="ja-JP" altLang="en-US" dirty="0">
                <a:latin typeface="+mn-ea"/>
              </a:rPr>
              <a:t>か片方のみの使用はできません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endParaRPr lang="en-US" altLang="ja-JP" sz="1700" dirty="0" smtClean="0">
              <a:latin typeface="+mn-ea"/>
            </a:endParaRPr>
          </a:p>
          <a:p>
            <a:pPr lvl="1"/>
            <a:r>
              <a:rPr lang="ja-JP" altLang="en-US" dirty="0" smtClean="0"/>
              <a:t>サーバ</a:t>
            </a:r>
            <a:r>
              <a:rPr lang="ja-JP" altLang="en-US" dirty="0"/>
              <a:t>証明書に中間証明書が付属している場合は、サーバ証明書に中間証明書を連結してファイルを作成し</a:t>
            </a:r>
            <a:r>
              <a:rPr lang="ja-JP" altLang="en-US" dirty="0" smtClean="0"/>
              <a:t>、「</a:t>
            </a:r>
            <a:r>
              <a:rPr lang="en-US" altLang="ja-JP" kern="100" dirty="0" err="1" smtClean="0">
                <a:latin typeface="+mn-ea"/>
                <a:cs typeface="Times New Roman" panose="02020603050405020304" pitchFamily="18" charset="0"/>
              </a:rPr>
              <a:t>certificate_path</a:t>
            </a:r>
            <a:r>
              <a:rPr lang="ja-JP" altLang="en-US" kern="100" dirty="0" smtClean="0">
                <a:latin typeface="+mn-ea"/>
                <a:cs typeface="Times New Roman" panose="02020603050405020304" pitchFamily="18" charset="0"/>
              </a:rPr>
              <a:t>」に</a:t>
            </a:r>
            <a:r>
              <a:rPr lang="ja-JP" altLang="en-US" kern="100" dirty="0">
                <a:latin typeface="+mn-ea"/>
                <a:cs typeface="Times New Roman" panose="02020603050405020304" pitchFamily="18" charset="0"/>
              </a:rPr>
              <a:t>作成したファイルのパスを指定してください。</a:t>
            </a:r>
            <a:endParaRPr lang="en-US" altLang="ja-JP" kern="100" dirty="0">
              <a:latin typeface="+mn-ea"/>
              <a:cs typeface="Times New Roman" panose="02020603050405020304" pitchFamily="18" charset="0"/>
            </a:endParaRPr>
          </a:p>
          <a:p>
            <a:pPr lvl="1"/>
            <a:endParaRPr lang="en-US" altLang="ja-JP" sz="1700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500" kern="100" dirty="0" smtClean="0">
                <a:latin typeface="+mn-ea"/>
                <a:cs typeface="Times New Roman" panose="02020603050405020304" pitchFamily="18" charset="0"/>
              </a:rPr>
              <a:t>　</a:t>
            </a:r>
            <a:r>
              <a:rPr lang="ja-JP" altLang="en-US" sz="1400" kern="100" dirty="0" smtClean="0">
                <a:latin typeface="+mn-ea"/>
                <a:cs typeface="Times New Roman" panose="02020603050405020304" pitchFamily="18" charset="0"/>
              </a:rPr>
              <a:t>作成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コマンド例</a:t>
            </a:r>
            <a:endParaRPr lang="en-US" altLang="ja-JP" sz="1400" kern="100" dirty="0">
              <a:latin typeface="+mn-ea"/>
              <a:cs typeface="Times New Roman" panose="02020603050405020304" pitchFamily="18" charset="0"/>
            </a:endParaRPr>
          </a:p>
          <a:p>
            <a:pPr marL="180000" lvl="1" indent="0">
              <a:buNone/>
            </a:pPr>
            <a:r>
              <a:rPr lang="ja-JP" altLang="en-US" sz="1400" kern="100" dirty="0" smtClean="0">
                <a:latin typeface="+mn-ea"/>
                <a:cs typeface="Times New Roman" panose="02020603050405020304" pitchFamily="18" charset="0"/>
              </a:rPr>
              <a:t>　</a:t>
            </a:r>
            <a:r>
              <a:rPr lang="en-US" altLang="ja-JP" sz="1400" kern="100" dirty="0" smtClean="0">
                <a:latin typeface="+mn-ea"/>
                <a:cs typeface="Times New Roman" panose="02020603050405020304" pitchFamily="18" charset="0"/>
              </a:rPr>
              <a:t>#</a:t>
            </a:r>
            <a:r>
              <a:rPr lang="ja-JP" altLang="en-US" sz="1400" kern="1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cat [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サーバ証明書ファイル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]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中間証明書ファイル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]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連結済サーバ証明書ファイル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]</a:t>
            </a:r>
            <a:endParaRPr lang="ja-JP" altLang="ja-JP" sz="1400" kern="100" dirty="0">
              <a:latin typeface="+mn-ea"/>
              <a:cs typeface="Times New Roman" panose="02020603050405020304" pitchFamily="18" charset="0"/>
            </a:endParaRPr>
          </a:p>
          <a:p>
            <a:pPr marL="180000" lvl="1" indent="0">
              <a:buNone/>
            </a:pPr>
            <a:endParaRPr lang="en-US" altLang="ja-JP" sz="1700" dirty="0" smtClean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 smtClean="0">
                <a:latin typeface="+mn-ea"/>
              </a:rPr>
              <a:t>certificate_path</a:t>
            </a:r>
            <a:r>
              <a:rPr lang="ja-JP" altLang="en-US" dirty="0" smtClean="0">
                <a:latin typeface="+mn-ea"/>
              </a:rPr>
              <a:t>」と「</a:t>
            </a:r>
            <a:r>
              <a:rPr lang="en-US" altLang="ja-JP" dirty="0" err="1" smtClean="0">
                <a:latin typeface="+mn-ea"/>
              </a:rPr>
              <a:t>private_key_path</a:t>
            </a:r>
            <a:r>
              <a:rPr lang="ja-JP" altLang="en-US" dirty="0" smtClean="0">
                <a:latin typeface="+mn-ea"/>
              </a:rPr>
              <a:t>」に</a:t>
            </a:r>
            <a:r>
              <a:rPr lang="ja-JP" altLang="en-US" dirty="0">
                <a:latin typeface="+mn-ea"/>
              </a:rPr>
              <a:t>入力がない場合は、</a:t>
            </a:r>
            <a:r>
              <a:rPr lang="en-US" altLang="ja-JP" dirty="0">
                <a:latin typeface="+mn-ea"/>
              </a:rPr>
              <a:t>ITA</a:t>
            </a:r>
            <a:r>
              <a:rPr lang="ja-JP" altLang="en-US" dirty="0">
                <a:latin typeface="+mn-ea"/>
              </a:rPr>
              <a:t>インストーラー</a:t>
            </a:r>
            <a:r>
              <a:rPr lang="ja-JP" altLang="en-US" dirty="0" smtClean="0">
                <a:latin typeface="+mn-ea"/>
              </a:rPr>
              <a:t>がアンサーファイルの「</a:t>
            </a:r>
            <a:r>
              <a:rPr lang="en-US" altLang="ja-JP" dirty="0" err="1" smtClean="0">
                <a:latin typeface="+mn-ea"/>
              </a:rPr>
              <a:t>ita_domain</a:t>
            </a:r>
            <a:r>
              <a:rPr lang="ja-JP" altLang="en-US" dirty="0" smtClean="0">
                <a:latin typeface="+mn-ea"/>
              </a:rPr>
              <a:t>」の</a:t>
            </a:r>
            <a:r>
              <a:rPr lang="ja-JP" altLang="en-US" dirty="0">
                <a:latin typeface="+mn-ea"/>
              </a:rPr>
              <a:t>値を使用して自己証明書を作成・設置します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 smtClean="0">
                <a:latin typeface="+mn-ea"/>
              </a:rPr>
              <a:t>（</a:t>
            </a:r>
            <a:r>
              <a:rPr lang="en-US" altLang="ja-JP" dirty="0" smtClean="0">
                <a:latin typeface="+mn-ea"/>
              </a:rPr>
              <a:t>※</a:t>
            </a:r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 smtClean="0">
                <a:latin typeface="+mn-ea"/>
              </a:rPr>
              <a:t>ita_domain</a:t>
            </a:r>
            <a:r>
              <a:rPr lang="ja-JP" altLang="en-US" dirty="0" smtClean="0">
                <a:latin typeface="+mn-ea"/>
              </a:rPr>
              <a:t>」の値を自己証明書作成時のコモンネーム、ならびに自己証明書と秘密鍵のファイル名に使用します</a:t>
            </a:r>
            <a:endParaRPr lang="en-US" altLang="ja-JP" kern="100" dirty="0" smtClean="0">
              <a:latin typeface="+mn-ea"/>
              <a:cs typeface="Times New Roman" panose="02020603050405020304" pitchFamily="18" charset="0"/>
            </a:endParaRPr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5393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7/12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Autofit/>
          </a:bodyPr>
          <a:lstStyle/>
          <a:p>
            <a:pPr lvl="1">
              <a:lnSpc>
                <a:spcPct val="110000"/>
              </a:lnSpc>
            </a:pPr>
            <a:r>
              <a:rPr lang="ja-JP" altLang="en-US" dirty="0">
                <a:latin typeface="+mn-ea"/>
              </a:rPr>
              <a:t>インストール時にサーバ証明書と秘密鍵は「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ja-JP" kern="100" dirty="0" err="1">
                <a:latin typeface="+mn-ea"/>
                <a:cs typeface="Times New Roman" panose="02020603050405020304" pitchFamily="18" charset="0"/>
              </a:rPr>
              <a:t>etc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ja-JP" kern="100" dirty="0" err="1">
                <a:latin typeface="+mn-ea"/>
                <a:cs typeface="Times New Roman" panose="02020603050405020304" pitchFamily="18" charset="0"/>
              </a:rPr>
              <a:t>pki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ja-JP" kern="100" dirty="0" err="1">
                <a:latin typeface="+mn-ea"/>
                <a:cs typeface="Times New Roman" panose="02020603050405020304" pitchFamily="18" charset="0"/>
              </a:rPr>
              <a:t>tls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/certs</a:t>
            </a:r>
            <a:r>
              <a:rPr lang="ja-JP" altLang="en-US" dirty="0">
                <a:latin typeface="+mn-ea"/>
              </a:rPr>
              <a:t>」のディレクトリに設置され、アンインストール時に</a:t>
            </a:r>
            <a:r>
              <a:rPr lang="ja-JP" altLang="en-US" dirty="0" smtClean="0">
                <a:latin typeface="+mn-ea"/>
              </a:rPr>
              <a:t>はそのディレクトリか</a:t>
            </a:r>
            <a:r>
              <a:rPr lang="ja-JP" altLang="en-US" dirty="0">
                <a:latin typeface="+mn-ea"/>
              </a:rPr>
              <a:t>ら</a:t>
            </a:r>
            <a:r>
              <a:rPr lang="ja-JP" altLang="en-US" dirty="0" smtClean="0">
                <a:latin typeface="+mn-ea"/>
              </a:rPr>
              <a:t>削除</a:t>
            </a:r>
            <a:r>
              <a:rPr lang="ja-JP" altLang="en-US" dirty="0">
                <a:latin typeface="+mn-ea"/>
              </a:rPr>
              <a:t>されますので、ユーザ指定のサーバ証明書と秘密鍵を使用する場合は、オリジナルのサーバ証明書・秘密鍵ファイルの管理に注意してください。</a:t>
            </a: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ja-JP" altLang="en-US" dirty="0" smtClean="0">
                <a:latin typeface="+mn-ea"/>
              </a:rPr>
              <a:t>アンインストールで</a:t>
            </a:r>
            <a:r>
              <a:rPr lang="ja-JP" altLang="en-US" dirty="0">
                <a:latin typeface="+mn-ea"/>
              </a:rPr>
              <a:t>は、アンサーファイル</a:t>
            </a:r>
            <a:r>
              <a:rPr lang="en-US" altLang="ja-JP" dirty="0">
                <a:latin typeface="+mn-ea"/>
              </a:rPr>
              <a:t>(</a:t>
            </a:r>
            <a:r>
              <a:rPr lang="en-US" altLang="ja-JP" kern="100" dirty="0">
                <a:latin typeface="+mn-ea"/>
              </a:rPr>
              <a:t>ita</a:t>
            </a:r>
            <a:r>
              <a:rPr lang="en-US" altLang="ja-JP" dirty="0">
                <a:latin typeface="+mn-ea"/>
              </a:rPr>
              <a:t>_answers.txt)</a:t>
            </a:r>
            <a:r>
              <a:rPr lang="ja-JP" altLang="en-US" dirty="0" smtClean="0">
                <a:latin typeface="+mn-ea"/>
              </a:rPr>
              <a:t>の「</a:t>
            </a:r>
            <a:r>
              <a:rPr lang="en-US" altLang="ja-JP" dirty="0" err="1" smtClean="0">
                <a:latin typeface="+mn-ea"/>
              </a:rPr>
              <a:t>certificate_path</a:t>
            </a:r>
            <a:r>
              <a:rPr lang="ja-JP" altLang="en-US" dirty="0" smtClean="0">
                <a:latin typeface="+mn-ea"/>
              </a:rPr>
              <a:t>」と「</a:t>
            </a:r>
            <a:r>
              <a:rPr lang="en-US" altLang="ja-JP" dirty="0" err="1" smtClean="0">
                <a:latin typeface="+mn-ea"/>
              </a:rPr>
              <a:t>private_key_path</a:t>
            </a:r>
            <a:r>
              <a:rPr lang="ja-JP" altLang="en-US" dirty="0" smtClean="0">
                <a:latin typeface="+mn-ea"/>
              </a:rPr>
              <a:t>」の両方にファイル指定がある場合は、それらの指定されたファイルの削除を行い、ファイル指定がない場合は、アンサーファイルの「</a:t>
            </a:r>
            <a:r>
              <a:rPr lang="en-US" altLang="ja-JP" dirty="0" err="1" smtClean="0">
                <a:latin typeface="+mn-ea"/>
              </a:rPr>
              <a:t>ita_domain</a:t>
            </a:r>
            <a:r>
              <a:rPr lang="ja-JP" altLang="en-US" dirty="0" smtClean="0">
                <a:latin typeface="+mn-ea"/>
              </a:rPr>
              <a:t>」に指定されている名前を使用したファイルを削除します。</a:t>
            </a:r>
            <a:endParaRPr lang="en-US" altLang="ja-JP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endParaRPr lang="en-US" altLang="ja-JP" sz="1700" dirty="0" smtClean="0">
              <a:latin typeface="+mn-ea"/>
            </a:endParaRPr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2366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 smtClean="0"/>
              <a:t>8/12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endParaRPr lang="en-US" altLang="ja-JP" dirty="0" smtClean="0"/>
          </a:p>
          <a:p>
            <a:pPr marL="360000" lvl="2" indent="0">
              <a:buNone/>
            </a:pPr>
            <a:r>
              <a:rPr lang="ja-JP" altLang="en-US" sz="1600" dirty="0" smtClean="0"/>
              <a:t>　　　　　　・アンサーファイル</a:t>
            </a:r>
            <a:r>
              <a:rPr lang="en-US" altLang="ja-JP" sz="1600" dirty="0"/>
              <a:t>(ita_answers.txt)</a:t>
            </a:r>
            <a:r>
              <a:rPr lang="ja-JP" altLang="en-US" sz="1600" dirty="0"/>
              <a:t>の</a:t>
            </a:r>
            <a:r>
              <a:rPr lang="ja-JP" altLang="en-US" sz="1600" dirty="0" smtClean="0"/>
              <a:t>サンプル</a:t>
            </a:r>
            <a:r>
              <a:rPr lang="en-US" altLang="ja-JP" sz="1600" dirty="0" smtClean="0"/>
              <a:t>(1/2)</a:t>
            </a:r>
            <a:br>
              <a:rPr lang="en-US" altLang="ja-JP" sz="1600" dirty="0" smtClean="0"/>
            </a:br>
            <a:endParaRPr lang="en-US" altLang="ja-JP" sz="1600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1835620" y="1916790"/>
            <a:ext cx="4825906" cy="446462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ffline</a:t>
            </a: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("CentOS7","CentOS8","RHEL7","RHEL8")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 If registering a subscription is needed in order to acquire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the RHEL7 and RHEL8 libraries, please do so in advance.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linux_os:CentOS7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Install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provided by distro or not.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yes : Install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provided by distro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no  : Install Official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(https://mariadb.org/)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Note: If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is "CentOS7" or "RHEL7", ignore this flag and install distro's one.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distro_mariadb:yes</a:t>
            </a: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020920" y="2598978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アンサーファイル</a:t>
            </a:r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(ita_answers.txt</a:t>
            </a:r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ではどの項目にも全角文字が使用できません。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6765354" y="2345466"/>
            <a:ext cx="565503" cy="549789"/>
            <a:chOff x="162795" y="3812178"/>
            <a:chExt cx="565503" cy="549789"/>
          </a:xfrm>
        </p:grpSpPr>
        <p:sp>
          <p:nvSpPr>
            <p:cNvPr id="1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28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3.12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 smtClean="0"/>
              <a:t>9/12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　　　・</a:t>
            </a:r>
            <a:r>
              <a:rPr lang="ja-JP" altLang="en-US" dirty="0"/>
              <a:t>アンサーファイル</a:t>
            </a:r>
            <a:r>
              <a:rPr lang="en-US" altLang="ja-JP" dirty="0"/>
              <a:t>(ita_answers.txt)</a:t>
            </a:r>
            <a:r>
              <a:rPr lang="ja-JP" altLang="en-US" dirty="0"/>
              <a:t>のサンプル</a:t>
            </a:r>
            <a:r>
              <a:rPr lang="en-US" altLang="ja-JP" dirty="0" smtClean="0"/>
              <a:t>(</a:t>
            </a:r>
            <a:r>
              <a:rPr lang="en-US" altLang="ja-JP" dirty="0"/>
              <a:t>2</a:t>
            </a:r>
            <a:r>
              <a:rPr lang="en-US" altLang="ja-JP" dirty="0" smtClean="0"/>
              <a:t>/2)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378729" y="1484730"/>
            <a:ext cx="4320000" cy="504070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terraform_driver:yes</a:t>
            </a: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cicd_for_iac:no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domain name.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1772770"/>
            <a:ext cx="2015700" cy="180025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MariaDB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のデータベース名、ユーザ名、パスワードはアンサーファイルで定義します。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kumimoji="1" lang="en-US" altLang="ja-JP" sz="10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パスワードに使える文字は半角</a:t>
            </a:r>
            <a:r>
              <a:rPr lang="ja-JP" altLang="en-US" sz="1100" b="1">
                <a:solidFill>
                  <a:srgbClr val="FF0000"/>
                </a:solidFill>
                <a:latin typeface="+mn-ea"/>
              </a:rPr>
              <a:t>英数字</a:t>
            </a:r>
            <a:r>
              <a:rPr lang="ja-JP" altLang="en-US" sz="1100" b="1" smtClean="0">
                <a:solidFill>
                  <a:srgbClr val="FF0000"/>
                </a:solidFill>
                <a:latin typeface="+mn-ea"/>
              </a:rPr>
              <a:t>と半角記号</a:t>
            </a:r>
            <a:endParaRPr lang="en-US" altLang="ja-JP" sz="11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です。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456814" y="148473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1772770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グループ化 6"/>
          <p:cNvGrpSpPr/>
          <p:nvPr/>
        </p:nvGrpSpPr>
        <p:grpSpPr>
          <a:xfrm>
            <a:off x="6765354" y="1519258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2378729" y="4660254"/>
            <a:ext cx="3987446" cy="17280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4" name="直線コネクタ 13"/>
          <p:cNvCxnSpPr/>
          <p:nvPr/>
        </p:nvCxnSpPr>
        <p:spPr bwMode="auto">
          <a:xfrm>
            <a:off x="6441144" y="4804274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角丸四角形 14"/>
          <p:cNvSpPr/>
          <p:nvPr/>
        </p:nvSpPr>
        <p:spPr bwMode="auto">
          <a:xfrm>
            <a:off x="7020920" y="4762662"/>
            <a:ext cx="2015700" cy="140980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ユーザ指定の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SSL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証明書と秘密鍵の両方を使用する時のみ入力してください。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どちらか片方のみの使用はできません。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kumimoji="1" lang="en-US" altLang="ja-JP" sz="10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6765354" y="4509150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294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3.13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10/12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en-US" altLang="ja-JP" sz="2200" dirty="0" smtClean="0">
                <a:latin typeface="+mn-ea"/>
              </a:rPr>
              <a:t>ITA</a:t>
            </a:r>
            <a:r>
              <a:rPr lang="ja-JP" altLang="en-US" sz="2200" dirty="0" smtClean="0">
                <a:latin typeface="+mn-ea"/>
              </a:rPr>
              <a:t>インストーラー</a:t>
            </a:r>
            <a:r>
              <a:rPr lang="en-US" altLang="ja-JP" sz="2200" dirty="0" smtClean="0">
                <a:latin typeface="+mn-ea"/>
              </a:rPr>
              <a:t>(</a:t>
            </a:r>
            <a:r>
              <a:rPr lang="ja-JP" altLang="en-US" sz="2200" dirty="0" smtClean="0">
                <a:latin typeface="+mn-ea"/>
              </a:rPr>
              <a:t>オフラインインストール</a:t>
            </a:r>
            <a:r>
              <a:rPr lang="en-US" altLang="ja-JP" sz="2200" dirty="0" smtClean="0">
                <a:latin typeface="+mn-ea"/>
              </a:rPr>
              <a:t>)</a:t>
            </a:r>
            <a:r>
              <a:rPr lang="ja-JP" altLang="en-US" sz="2200" dirty="0" smtClean="0">
                <a:latin typeface="+mn-ea"/>
              </a:rPr>
              <a:t>実行</a:t>
            </a:r>
            <a:endParaRPr lang="en-US" altLang="ja-JP" sz="2200" dirty="0" smtClean="0">
              <a:latin typeface="+mn-ea"/>
            </a:endParaRPr>
          </a:p>
          <a:p>
            <a:pPr lvl="1"/>
            <a:r>
              <a:rPr lang="ja-JP" altLang="en-US" sz="1700" dirty="0" smtClean="0">
                <a:latin typeface="+mn-ea"/>
              </a:rPr>
              <a:t>以下のコマンドで、</a:t>
            </a:r>
            <a:r>
              <a:rPr lang="en-US" altLang="ja-JP" sz="1700" dirty="0">
                <a:latin typeface="+mn-ea"/>
              </a:rPr>
              <a:t> ITA</a:t>
            </a:r>
            <a:r>
              <a:rPr lang="ja-JP" altLang="en-US" sz="1700" dirty="0">
                <a:latin typeface="+mn-ea"/>
              </a:rPr>
              <a:t>インストーラー</a:t>
            </a:r>
            <a:r>
              <a:rPr lang="en-US" altLang="ja-JP" sz="1700" dirty="0">
                <a:latin typeface="+mn-ea"/>
              </a:rPr>
              <a:t>(</a:t>
            </a:r>
            <a:r>
              <a:rPr lang="ja-JP" altLang="en-US" sz="1700" dirty="0">
                <a:latin typeface="+mn-ea"/>
              </a:rPr>
              <a:t>オフラインインストール</a:t>
            </a:r>
            <a:r>
              <a:rPr lang="en-US" altLang="ja-JP" sz="1700" dirty="0">
                <a:latin typeface="+mn-ea"/>
              </a:rPr>
              <a:t>)</a:t>
            </a:r>
            <a:r>
              <a:rPr lang="ja-JP" altLang="en-US" sz="1700" dirty="0" smtClean="0">
                <a:latin typeface="+mn-ea"/>
              </a:rPr>
              <a:t>を実行します。</a:t>
            </a:r>
            <a:endParaRPr lang="en-US" altLang="ja-JP" sz="1700" dirty="0" smtClean="0">
              <a:latin typeface="+mn-ea"/>
            </a:endParaRP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500" dirty="0"/>
              <a:t>#</a:t>
            </a:r>
            <a:r>
              <a:rPr lang="en-US" altLang="ja-JP" sz="1500" dirty="0" smtClean="0"/>
              <a:t> </a:t>
            </a:r>
            <a:r>
              <a:rPr lang="en-US" altLang="ja-JP" sz="1500" kern="100" dirty="0" err="1" smtClean="0"/>
              <a:t>sh</a:t>
            </a:r>
            <a:r>
              <a:rPr lang="en-US" altLang="ja-JP" sz="1500" kern="100" dirty="0" smtClean="0"/>
              <a:t> ita_installer.sh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sz="2200" dirty="0" smtClean="0"/>
              <a:t>処理</a:t>
            </a:r>
            <a:r>
              <a:rPr lang="ja-JP" altLang="en-US" sz="2200" dirty="0"/>
              <a:t>の確認</a:t>
            </a:r>
          </a:p>
          <a:p>
            <a:pPr lvl="1"/>
            <a:r>
              <a:rPr lang="ja-JP" altLang="en-US" sz="1700" dirty="0">
                <a:latin typeface="+mn-ea"/>
              </a:rPr>
              <a:t>環境構築ツールを実行する</a:t>
            </a:r>
            <a:r>
              <a:rPr lang="ja-JP" altLang="en-US" sz="1700" dirty="0" smtClean="0">
                <a:latin typeface="+mn-ea"/>
              </a:rPr>
              <a:t>と、</a:t>
            </a:r>
            <a:r>
              <a:rPr lang="en-US" altLang="ja-JP" sz="1700" kern="100" dirty="0" smtClean="0">
                <a:latin typeface="+mn-ea"/>
              </a:rPr>
              <a:t>ita</a:t>
            </a:r>
            <a:r>
              <a:rPr lang="en-US" altLang="ja-JP" sz="1700" dirty="0" smtClean="0">
                <a:latin typeface="+mn-ea"/>
              </a:rPr>
              <a:t>_builder.log</a:t>
            </a:r>
            <a:r>
              <a:rPr lang="ja-JP" altLang="en-US" sz="1700" dirty="0" smtClean="0">
                <a:latin typeface="+mn-ea"/>
              </a:rPr>
              <a:t>、</a:t>
            </a:r>
            <a:r>
              <a:rPr lang="en-US" altLang="ja-JP" sz="1700" dirty="0" smtClean="0">
                <a:latin typeface="+mn-ea"/>
              </a:rPr>
              <a:t>ita_installer.log </a:t>
            </a:r>
            <a:r>
              <a:rPr lang="ja-JP" altLang="en-US" sz="1700" dirty="0" smtClean="0">
                <a:latin typeface="+mn-ea"/>
              </a:rPr>
              <a:t>に</a:t>
            </a:r>
            <a:r>
              <a:rPr lang="ja-JP" altLang="en-US" sz="1700" dirty="0">
                <a:latin typeface="+mn-ea"/>
              </a:rPr>
              <a:t>処理内容が</a:t>
            </a:r>
            <a:r>
              <a:rPr lang="en-US" altLang="ja-JP" sz="1700" dirty="0">
                <a:latin typeface="+mn-ea"/>
              </a:rPr>
              <a:t/>
            </a:r>
            <a:br>
              <a:rPr lang="en-US" altLang="ja-JP" sz="1700" dirty="0">
                <a:latin typeface="+mn-ea"/>
              </a:rPr>
            </a:br>
            <a:r>
              <a:rPr lang="ja-JP" altLang="en-US" sz="1700" dirty="0">
                <a:latin typeface="+mn-ea"/>
              </a:rPr>
              <a:t>出力されます。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ja-JP" altLang="en-US" sz="1700" dirty="0">
                <a:latin typeface="+mn-ea"/>
              </a:rPr>
              <a:t>ログ格納パス</a:t>
            </a:r>
            <a:endParaRPr lang="en-US" altLang="ja-JP" sz="1700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500" dirty="0"/>
              <a:t>/(</a:t>
            </a:r>
            <a:r>
              <a:rPr lang="ja-JP" altLang="en-US" sz="1500" dirty="0"/>
              <a:t>インストール資材展開先</a:t>
            </a:r>
            <a:r>
              <a:rPr lang="en-US" altLang="ja-JP" sz="1500" dirty="0" smtClean="0"/>
              <a:t>)/</a:t>
            </a:r>
            <a:r>
              <a:rPr lang="en-US" altLang="ja-JP" sz="1500" kern="100" dirty="0" err="1" smtClean="0"/>
              <a:t>ita</a:t>
            </a:r>
            <a:r>
              <a:rPr lang="en-US" altLang="ja-JP" sz="1500" dirty="0" err="1" smtClean="0"/>
              <a:t>_install_package</a:t>
            </a:r>
            <a:r>
              <a:rPr lang="en-US" altLang="ja-JP" sz="1500" dirty="0" smtClean="0"/>
              <a:t>/</a:t>
            </a:r>
            <a:r>
              <a:rPr lang="en-US" altLang="ja-JP" sz="1500" dirty="0" err="1" smtClean="0"/>
              <a:t>install_scripts</a:t>
            </a:r>
            <a:r>
              <a:rPr lang="en-US" altLang="ja-JP" sz="1500" dirty="0" smtClean="0"/>
              <a:t>/log/</a:t>
            </a:r>
          </a:p>
          <a:p>
            <a:pPr marL="180000" lvl="1" indent="0">
              <a:buNone/>
            </a:pPr>
            <a:endParaRPr lang="en-US" altLang="ja-JP" sz="1400" dirty="0" smtClean="0"/>
          </a:p>
          <a:p>
            <a:pPr marL="180000" lvl="1" indent="0">
              <a:buNone/>
            </a:pPr>
            <a:endParaRPr lang="en-US" altLang="ja-JP" sz="1400" dirty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ja-JP" altLang="en-US" sz="2200" dirty="0">
                <a:latin typeface="+mn-ea"/>
                <a:cs typeface="+mn-cs"/>
              </a:rPr>
              <a:t>終了ステータスに</a:t>
            </a:r>
            <a:r>
              <a:rPr lang="ja-JP" altLang="en-US" sz="2200" dirty="0" smtClean="0">
                <a:latin typeface="+mn-ea"/>
                <a:cs typeface="+mn-cs"/>
              </a:rPr>
              <a:t>ついて</a:t>
            </a:r>
            <a:endParaRPr lang="en-US" altLang="ja-JP" sz="2200" dirty="0">
              <a:latin typeface="+mn-ea"/>
              <a:cs typeface="+mn-cs"/>
            </a:endParaRPr>
          </a:p>
          <a:p>
            <a:pPr lvl="1"/>
            <a:r>
              <a:rPr lang="en-US" altLang="ja-JP" sz="1700" dirty="0">
                <a:latin typeface="+mn-ea"/>
              </a:rPr>
              <a:t>ITA</a:t>
            </a:r>
            <a:r>
              <a:rPr lang="ja-JP" altLang="en-US" sz="1700" dirty="0">
                <a:latin typeface="+mn-ea"/>
              </a:rPr>
              <a:t>インストーラーは、シェルの処理終了時に終了の状態によって以下の終了ステータスを返します</a:t>
            </a:r>
            <a:r>
              <a:rPr lang="ja-JP" altLang="en-US" sz="1700" dirty="0" smtClean="0">
                <a:latin typeface="+mn-ea"/>
              </a:rPr>
              <a:t>。</a:t>
            </a:r>
            <a:endParaRPr lang="en-US" altLang="ja-JP" sz="1700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/>
              <a:t>　正常終了時：</a:t>
            </a:r>
            <a:r>
              <a:rPr lang="en-US" altLang="ja-JP" dirty="0" smtClean="0"/>
              <a:t>0</a:t>
            </a:r>
          </a:p>
          <a:p>
            <a:pPr marL="180000" lvl="1" indent="0">
              <a:buNone/>
            </a:pPr>
            <a:r>
              <a:rPr lang="ja-JP" altLang="en-US" dirty="0" smtClean="0"/>
              <a:t>　異常</a:t>
            </a:r>
            <a:r>
              <a:rPr lang="ja-JP" altLang="en-US" dirty="0"/>
              <a:t>終了時：</a:t>
            </a:r>
            <a:r>
              <a:rPr lang="en-US" altLang="ja-JP" dirty="0"/>
              <a:t>1</a:t>
            </a:r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>
              <a:buFont typeface="Arial" panose="020B0604020202020204" pitchFamily="34" charset="0"/>
              <a:buChar char="▌"/>
            </a:pPr>
            <a:endParaRPr lang="en-US" altLang="ja-JP" sz="1800" dirty="0">
              <a:cs typeface="+mn-cs"/>
            </a:endParaRPr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274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3.14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11/12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環境構築時にインストール</a:t>
            </a:r>
            <a:r>
              <a:rPr lang="ja-JP" altLang="en-US" dirty="0"/>
              <a:t>されるライブラリの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>
                <a:latin typeface="+mn-ea"/>
              </a:rPr>
              <a:t>ITA</a:t>
            </a:r>
            <a:r>
              <a:rPr lang="ja-JP" altLang="en-US" dirty="0">
                <a:latin typeface="+mn-ea"/>
              </a:rPr>
              <a:t>インストーラー</a:t>
            </a:r>
            <a:r>
              <a:rPr lang="en-US" altLang="ja-JP" dirty="0">
                <a:latin typeface="+mn-ea"/>
              </a:rPr>
              <a:t>(</a:t>
            </a:r>
            <a:r>
              <a:rPr lang="ja-JP" altLang="en-US" dirty="0">
                <a:latin typeface="+mn-ea"/>
              </a:rPr>
              <a:t>オフラインインストール</a:t>
            </a:r>
            <a:r>
              <a:rPr lang="en-US" altLang="ja-JP" dirty="0">
                <a:latin typeface="+mn-ea"/>
              </a:rPr>
              <a:t>)</a:t>
            </a:r>
            <a:r>
              <a:rPr lang="ja-JP" altLang="en-US" dirty="0" smtClean="0"/>
              <a:t>を</a:t>
            </a:r>
            <a:r>
              <a:rPr lang="ja-JP" altLang="en-US" dirty="0"/>
              <a:t>実行することでインストールされるライブラリは、以下となります。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733297"/>
              </p:ext>
            </p:extLst>
          </p:nvPr>
        </p:nvGraphicFramePr>
        <p:xfrm>
          <a:off x="631300" y="1772770"/>
          <a:ext cx="6821099" cy="3960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9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9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 smtClean="0">
                          <a:effectLst/>
                        </a:rPr>
                        <a:t>インストールドライバ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ライブラリ概要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(*),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sudo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crontabs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プラグイン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php-yaml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PhpSpreadsheet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(v1.18.0)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boto3,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paramiko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cicd_for_iac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620634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6156220" y="5773063"/>
            <a:ext cx="1835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 RHEL7,CentOS7</a:t>
            </a:r>
          </a:p>
        </p:txBody>
      </p:sp>
    </p:spTree>
    <p:extLst>
      <p:ext uri="{BB962C8B-B14F-4D97-AF65-F5344CB8AC3E}">
        <p14:creationId xmlns:p14="http://schemas.microsoft.com/office/powerpoint/2010/main" val="35065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3.15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12/12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ja-JP" altLang="en-US" sz="2200" dirty="0" smtClean="0">
                <a:latin typeface="+mn-ea"/>
              </a:rPr>
              <a:t>タイム</a:t>
            </a:r>
            <a:r>
              <a:rPr lang="ja-JP" altLang="en-US" sz="2200" dirty="0">
                <a:latin typeface="+mn-ea"/>
              </a:rPr>
              <a:t>ゾーン</a:t>
            </a:r>
            <a:r>
              <a:rPr lang="ja-JP" altLang="en-US" sz="2200" dirty="0" smtClean="0">
                <a:latin typeface="+mn-ea"/>
              </a:rPr>
              <a:t>につい</a:t>
            </a:r>
            <a:r>
              <a:rPr lang="ja-JP" altLang="en-US" sz="2200" dirty="0">
                <a:latin typeface="+mn-ea"/>
              </a:rPr>
              <a:t>て</a:t>
            </a:r>
            <a:endParaRPr lang="en-US" altLang="ja-JP" sz="2200" dirty="0" smtClean="0">
              <a:latin typeface="+mn-ea"/>
            </a:endParaRPr>
          </a:p>
          <a:p>
            <a:pPr marL="180000" lvl="1" indent="0">
              <a:buNone/>
            </a:pPr>
            <a:r>
              <a:rPr lang="en-US" altLang="ja-JP" sz="1700" dirty="0" smtClean="0">
                <a:latin typeface="+mn-ea"/>
              </a:rPr>
              <a:t>PHP</a:t>
            </a:r>
            <a:r>
              <a:rPr lang="ja-JP" altLang="en-US" sz="1700" dirty="0" smtClean="0">
                <a:latin typeface="+mn-ea"/>
              </a:rPr>
              <a:t>のタイムゾーンは</a:t>
            </a:r>
            <a:r>
              <a:rPr lang="en-US" altLang="ja-JP" sz="1700" dirty="0" smtClean="0">
                <a:latin typeface="+mn-ea"/>
              </a:rPr>
              <a:t>“Asia/Tokyo”</a:t>
            </a:r>
            <a:r>
              <a:rPr lang="ja-JP" altLang="en-US" sz="1700" dirty="0" smtClean="0">
                <a:latin typeface="+mn-ea"/>
              </a:rPr>
              <a:t>を設定しています。</a:t>
            </a:r>
            <a:endParaRPr lang="en-US" altLang="ja-JP" sz="1700" dirty="0" smtClean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 smtClean="0"/>
              <a:t>PHP</a:t>
            </a:r>
            <a:r>
              <a:rPr lang="ja-JP" altLang="en-US" dirty="0" smtClean="0"/>
              <a:t>とサーバのタイムゾーンが一致しない場合は処理に不具合が発生するため、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サーバのタイムゾーンを</a:t>
            </a:r>
            <a:r>
              <a:rPr lang="en-US" altLang="ja-JP" dirty="0" smtClean="0">
                <a:latin typeface="+mn-ea"/>
              </a:rPr>
              <a:t>“</a:t>
            </a:r>
            <a:r>
              <a:rPr lang="en-US" altLang="ja-JP" dirty="0">
                <a:latin typeface="+mn-ea"/>
              </a:rPr>
              <a:t>Asia/Tokyo</a:t>
            </a:r>
            <a:r>
              <a:rPr lang="en-US" altLang="ja-JP" dirty="0" smtClean="0">
                <a:latin typeface="+mn-ea"/>
              </a:rPr>
              <a:t>”</a:t>
            </a:r>
            <a:r>
              <a:rPr lang="ja-JP" altLang="en-US" dirty="0" smtClean="0">
                <a:latin typeface="+mn-ea"/>
              </a:rPr>
              <a:t>に設定していただくか、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 smtClean="0">
                <a:latin typeface="+mn-ea"/>
              </a:rPr>
              <a:t>任意のタイムゾーンに設定したい場合は</a:t>
            </a:r>
            <a:r>
              <a:rPr lang="en-US" altLang="ja-JP" dirty="0" smtClean="0">
                <a:latin typeface="+mn-ea"/>
              </a:rPr>
              <a:t>/</a:t>
            </a:r>
            <a:r>
              <a:rPr lang="en-US" altLang="ja-JP" dirty="0" err="1" smtClean="0">
                <a:latin typeface="+mn-ea"/>
              </a:rPr>
              <a:t>etc</a:t>
            </a:r>
            <a:r>
              <a:rPr lang="en-US" altLang="ja-JP" dirty="0" smtClean="0">
                <a:latin typeface="+mn-ea"/>
              </a:rPr>
              <a:t>/php.ini</a:t>
            </a:r>
            <a:r>
              <a:rPr lang="ja-JP" altLang="en-US" dirty="0" smtClean="0">
                <a:latin typeface="+mn-ea"/>
              </a:rPr>
              <a:t>の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 err="1" smtClean="0">
                <a:latin typeface="+mn-ea"/>
              </a:rPr>
              <a:t>date.timezone</a:t>
            </a:r>
            <a:r>
              <a:rPr lang="en-US" altLang="ja-JP" dirty="0" smtClean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= "</a:t>
            </a:r>
            <a:r>
              <a:rPr lang="en-US" altLang="ja-JP" dirty="0" smtClean="0">
                <a:latin typeface="+mn-ea"/>
              </a:rPr>
              <a:t>Asia/Tokyo“</a:t>
            </a:r>
          </a:p>
          <a:p>
            <a:pPr marL="180000" lvl="1" indent="0">
              <a:buNone/>
            </a:pP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 smtClean="0">
                <a:latin typeface="+mn-ea"/>
              </a:rPr>
              <a:t>の記載を修正して、以下のコマンドで</a:t>
            </a:r>
            <a:r>
              <a:rPr lang="en-US" altLang="ja-JP" dirty="0" smtClean="0">
                <a:latin typeface="+mn-ea"/>
              </a:rPr>
              <a:t>Apache</a:t>
            </a:r>
            <a:r>
              <a:rPr lang="ja-JP" altLang="en-US" dirty="0" smtClean="0">
                <a:latin typeface="+mn-ea"/>
              </a:rPr>
              <a:t>の再起動を実行してください。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 err="1" smtClean="0">
                <a:latin typeface="+mn-ea"/>
              </a:rPr>
              <a:t>Systemctl</a:t>
            </a:r>
            <a:r>
              <a:rPr lang="en-US" altLang="ja-JP" dirty="0" smtClean="0">
                <a:latin typeface="+mn-ea"/>
              </a:rPr>
              <a:t> restart </a:t>
            </a:r>
            <a:r>
              <a:rPr lang="en-US" altLang="ja-JP" dirty="0" err="1" smtClean="0">
                <a:latin typeface="+mn-ea"/>
              </a:rPr>
              <a:t>httpd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1121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75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メインメニューの表示による確認</a:t>
            </a:r>
          </a:p>
          <a:p>
            <a:pPr lvl="1"/>
            <a:r>
              <a:rPr lang="ja-JP" altLang="en-US" dirty="0"/>
              <a:t>インストール処理終了後、自端末の</a:t>
            </a:r>
            <a:r>
              <a:rPr lang="en-US" altLang="ja-JP" dirty="0" err="1"/>
              <a:t>WindowsPC</a:t>
            </a:r>
            <a:r>
              <a:rPr lang="ja-JP" altLang="en-US" dirty="0"/>
              <a:t>から下記の手順により、</a:t>
            </a:r>
            <a:r>
              <a:rPr lang="en-US" altLang="ja-JP" dirty="0"/>
              <a:t>ITA</a:t>
            </a:r>
            <a:r>
              <a:rPr lang="ja-JP" altLang="en-US" dirty="0"/>
              <a:t>システムメインメニューにアクセスし、</a:t>
            </a:r>
            <a:r>
              <a:rPr lang="en-US" altLang="ja-JP" dirty="0"/>
              <a:t>ITA</a:t>
            </a:r>
            <a:r>
              <a:rPr lang="ja-JP" altLang="en-US" dirty="0"/>
              <a:t>本体、各ドライバーが正常に表示されたことを確認してください。</a:t>
            </a:r>
          </a:p>
          <a:p>
            <a:pPr lvl="0"/>
            <a:endParaRPr lang="en-US" altLang="ja-JP" dirty="0" smtClean="0"/>
          </a:p>
          <a:p>
            <a:pPr lvl="0"/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b="1" u="sng" dirty="0" smtClean="0">
                <a:solidFill>
                  <a:srgbClr val="FF0000"/>
                </a:solidFill>
              </a:rPr>
              <a:t>http://</a:t>
            </a:r>
            <a:r>
              <a:rPr lang="ja-JP" altLang="en-US" b="1" u="sng" dirty="0" smtClean="0">
                <a:solidFill>
                  <a:srgbClr val="FF0000"/>
                </a:solidFill>
              </a:rPr>
              <a:t>（サーバの</a:t>
            </a:r>
            <a:r>
              <a:rPr lang="en-US" altLang="ja-JP" b="1" u="sng" dirty="0" smtClean="0">
                <a:solidFill>
                  <a:srgbClr val="FF0000"/>
                </a:solidFill>
              </a:rPr>
              <a:t>IP</a:t>
            </a:r>
            <a:r>
              <a:rPr lang="ja-JP" altLang="en-US" b="1" u="sng" dirty="0" smtClean="0">
                <a:solidFill>
                  <a:srgbClr val="FF0000"/>
                </a:solidFill>
              </a:rPr>
              <a:t>アドレス）</a:t>
            </a:r>
            <a:endParaRPr lang="en-US" altLang="ja-JP" b="1" u="sng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インストール</a:t>
            </a:r>
            <a:r>
              <a:rPr lang="ja-JP" altLang="en-US" dirty="0">
                <a:solidFill>
                  <a:srgbClr val="FF0000"/>
                </a:solidFill>
              </a:rPr>
              <a:t>後</a:t>
            </a:r>
            <a:r>
              <a:rPr lang="ja-JP" altLang="en-US" dirty="0" smtClean="0">
                <a:solidFill>
                  <a:srgbClr val="FF0000"/>
                </a:solidFill>
              </a:rPr>
              <a:t>は、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と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の両方のアクセスが可能です。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はセキュリティ的に脆弱なので、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で</a:t>
            </a:r>
            <a:r>
              <a:rPr lang="ja-JP" altLang="en-US" dirty="0">
                <a:solidFill>
                  <a:srgbClr val="FF0000"/>
                </a:solidFill>
              </a:rPr>
              <a:t>の</a:t>
            </a:r>
            <a:r>
              <a:rPr lang="ja-JP" altLang="en-US" dirty="0" smtClean="0">
                <a:solidFill>
                  <a:srgbClr val="FF0000"/>
                </a:solidFill>
              </a:rPr>
              <a:t>アクセスを推奨します。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kumimoji="1" lang="en-US" altLang="ja-JP" dirty="0" smtClean="0">
                <a:solidFill>
                  <a:srgbClr val="FF0000"/>
                </a:solidFill>
              </a:rPr>
              <a:t>HTTPS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でのアクセス方法は、動作確認（</a:t>
            </a:r>
            <a:r>
              <a:rPr kumimoji="1" lang="en-US" altLang="ja-JP" dirty="0" smtClean="0">
                <a:solidFill>
                  <a:srgbClr val="FF0000"/>
                </a:solidFill>
              </a:rPr>
              <a:t>4/4</a:t>
            </a:r>
            <a:r>
              <a:rPr kumimoji="1" lang="ja-JP" altLang="en-US" smtClean="0">
                <a:solidFill>
                  <a:srgbClr val="FF0000"/>
                </a:solidFill>
              </a:rPr>
              <a:t>）を</a:t>
            </a:r>
            <a:r>
              <a:rPr kumimoji="1" lang="ja-JP" altLang="en-US" dirty="0" smtClean="0">
                <a:solidFill>
                  <a:srgbClr val="FF0000"/>
                </a:solidFill>
              </a:rPr>
              <a:t>確認してください。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lvl="1"/>
            <a:endParaRPr lang="en-US" altLang="ja-JP" dirty="0"/>
          </a:p>
          <a:p>
            <a:pPr lvl="0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ja-JP" dirty="0" smtClean="0"/>
              <a:t>の</a:t>
            </a:r>
            <a:r>
              <a:rPr lang="ja-JP" altLang="ja-JP" dirty="0"/>
              <a:t>ログイン画面が表示</a:t>
            </a:r>
            <a:r>
              <a:rPr lang="ja-JP" altLang="ja-JP" dirty="0" smtClean="0"/>
              <a:t>されたら</a:t>
            </a:r>
            <a:r>
              <a:rPr lang="ja-JP" altLang="ja-JP" dirty="0"/>
              <a:t>、指定のログイン</a:t>
            </a:r>
            <a:r>
              <a:rPr lang="en-US" altLang="ja-JP" dirty="0"/>
              <a:t>ID</a:t>
            </a:r>
            <a:r>
              <a:rPr lang="ja-JP" altLang="ja-JP" dirty="0"/>
              <a:t>、初期パスワードを入力</a:t>
            </a:r>
            <a:r>
              <a:rPr lang="ja-JP" altLang="ja-JP" dirty="0" smtClean="0"/>
              <a:t>して、</a:t>
            </a:r>
            <a:r>
              <a:rPr lang="en-US" altLang="ja-JP" dirty="0" smtClean="0"/>
              <a:t>[</a:t>
            </a:r>
            <a:r>
              <a:rPr lang="ja-JP" altLang="ja-JP" dirty="0" smtClean="0"/>
              <a:t>ログイン</a:t>
            </a:r>
            <a:r>
              <a:rPr lang="en-US" altLang="ja-JP" dirty="0" smtClean="0"/>
              <a:t>]</a:t>
            </a:r>
            <a:r>
              <a:rPr lang="ja-JP" altLang="ja-JP" dirty="0" smtClean="0"/>
              <a:t>ボタンをクリックしてください。</a:t>
            </a:r>
          </a:p>
          <a:p>
            <a:pPr marL="180000" lvl="1" indent="0">
              <a:buNone/>
            </a:pPr>
            <a:r>
              <a:rPr lang="ja-JP" altLang="ja-JP" dirty="0"/>
              <a:t>　　・ログイン</a:t>
            </a:r>
            <a:r>
              <a:rPr lang="en-US" altLang="ja-JP" dirty="0"/>
              <a:t>ID</a:t>
            </a:r>
            <a:r>
              <a:rPr lang="ja-JP" altLang="ja-JP" dirty="0"/>
              <a:t>　　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・初期パスワード 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ja-JP" altLang="ja-JP" dirty="0" smtClean="0"/>
              <a:t>インストール後</a:t>
            </a:r>
            <a:r>
              <a:rPr lang="ja-JP" altLang="ja-JP" dirty="0"/>
              <a:t>に初めてログインした場合は、「パスワード変更画面」に遷移します。</a:t>
            </a:r>
          </a:p>
          <a:p>
            <a:pPr lvl="1"/>
            <a:r>
              <a:rPr lang="ja-JP" altLang="ja-JP" dirty="0"/>
              <a:t>パスワード変更画面から、初期パスワードを変更してください。</a:t>
            </a:r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078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161" t="18635" r="2267" b="3493"/>
          <a:stretch/>
        </p:blipFill>
        <p:spPr>
          <a:xfrm>
            <a:off x="2066609" y="1955935"/>
            <a:ext cx="5112710" cy="26483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正常にインストールされている場合、以下のようなログイン画面が表示されます。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3695" y="3427303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ログイン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初期パスワード 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1763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ja-JP" dirty="0"/>
              <a:t>各メニューの表示による内容</a:t>
            </a:r>
            <a:r>
              <a:rPr lang="ja-JP" altLang="ja-JP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ログイン後、</a:t>
            </a:r>
            <a:r>
              <a:rPr lang="ja-JP" altLang="ja-JP" dirty="0" smtClean="0"/>
              <a:t>以下</a:t>
            </a:r>
            <a:r>
              <a:rPr lang="ja-JP" altLang="ja-JP" dirty="0"/>
              <a:t>のメニューが正常に表示され</a:t>
            </a:r>
            <a:r>
              <a:rPr lang="ja-JP" altLang="en-US" dirty="0"/>
              <a:t>てい</a:t>
            </a:r>
            <a:r>
              <a:rPr lang="ja-JP" altLang="ja-JP" dirty="0"/>
              <a:t>ることを確認してください。</a:t>
            </a:r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737306"/>
              </p:ext>
            </p:extLst>
          </p:nvPr>
        </p:nvGraphicFramePr>
        <p:xfrm>
          <a:off x="1187530" y="4149100"/>
          <a:ext cx="6298666" cy="20196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5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メニュー</a:t>
                      </a:r>
                      <a:r>
                        <a:rPr lang="ja-JP" altLang="en-US" sz="900" kern="100" dirty="0" smtClean="0">
                          <a:effectLst/>
                        </a:rPr>
                        <a:t>グループ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888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本体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管理コンソール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74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基本</a:t>
                      </a:r>
                      <a:r>
                        <a:rPr lang="ja-JP" sz="900" kern="100" dirty="0" smtClean="0">
                          <a:effectLst/>
                        </a:rPr>
                        <a:t>コンソール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98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ja-JP" altLang="en-US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エクスポート</a:t>
                      </a: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インポート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021021"/>
                  </a:ext>
                </a:extLst>
              </a:tr>
              <a:tr h="55458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Symphony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5953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Conductor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97154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メニュー</a:t>
                      </a:r>
                      <a:r>
                        <a:rPr lang="ja-JP" sz="900" kern="100" dirty="0" smtClean="0">
                          <a:effectLst/>
                        </a:rPr>
                        <a:t>作成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メニュー</a:t>
                      </a:r>
                      <a:r>
                        <a:rPr lang="ja-JP" sz="900" kern="100" dirty="0" smtClean="0">
                          <a:effectLst/>
                        </a:rPr>
                        <a:t>作成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比較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075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ホストグループ</a:t>
                      </a:r>
                      <a:endParaRPr lang="ja-JP" sz="90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ホストグループ管理</a:t>
                      </a:r>
                      <a:endParaRPr lang="ja-JP" sz="90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73829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 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共通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Ansible-Legacy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Ansible-Pioneer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2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Ansible-LegacyRole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18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Terraform</a:t>
                      </a:r>
                      <a:r>
                        <a:rPr lang="ja-JP" altLang="en-US" sz="900" kern="100" dirty="0" smtClean="0">
                          <a:effectLst/>
                        </a:rPr>
                        <a:t> ドライバー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Terraform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449212"/>
                  </a:ext>
                </a:extLst>
              </a:tr>
            </a:tbl>
          </a:graphicData>
        </a:graphic>
      </p:graphicFrame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30" y="1556740"/>
            <a:ext cx="6298666" cy="239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31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ja-JP" altLang="en-US" dirty="0" smtClean="0"/>
              <a:t>動作確認（</a:t>
            </a:r>
            <a:r>
              <a:rPr lang="en-US" altLang="ja-JP" dirty="0" smtClean="0"/>
              <a:t>4/4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HTTPS</a:t>
            </a:r>
            <a:r>
              <a:rPr lang="ja-JP" altLang="en-US" dirty="0" smtClean="0"/>
              <a:t>でアクセスするための準備作業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dirty="0" smtClean="0"/>
              <a:t>アンサーファイルの「</a:t>
            </a:r>
            <a:r>
              <a:rPr lang="en-US" altLang="ja-JP" dirty="0" err="1" smtClean="0"/>
              <a:t>ita_domain</a:t>
            </a:r>
            <a:r>
              <a:rPr lang="ja-JP" altLang="en-US" dirty="0" smtClean="0"/>
              <a:t>」に設定したホスト名をご使用の環境の</a:t>
            </a:r>
            <a:r>
              <a:rPr lang="en-US" altLang="ja-JP" dirty="0" smtClean="0"/>
              <a:t>DNS</a:t>
            </a:r>
            <a:r>
              <a:rPr lang="ja-JP" altLang="en-US" dirty="0" smtClean="0"/>
              <a:t>サーバまたは操作端末の</a:t>
            </a:r>
            <a:r>
              <a:rPr lang="en-US" altLang="ja-JP" dirty="0" smtClean="0"/>
              <a:t>hosts</a:t>
            </a:r>
            <a:r>
              <a:rPr lang="ja-JP" altLang="en-US" dirty="0" err="1" smtClean="0"/>
              <a:t>に登</a:t>
            </a:r>
            <a:r>
              <a:rPr lang="ja-JP" altLang="en-US" dirty="0" smtClean="0"/>
              <a:t>録してください。</a:t>
            </a:r>
            <a:endParaRPr lang="ja-JP" altLang="en-US" dirty="0"/>
          </a:p>
          <a:p>
            <a:pPr lvl="1"/>
            <a:r>
              <a:rPr lang="ja-JP" altLang="ja-JP" dirty="0"/>
              <a:t>操作端末（</a:t>
            </a:r>
            <a:r>
              <a:rPr lang="en-US" altLang="ja-JP" dirty="0"/>
              <a:t>Windows</a:t>
            </a:r>
            <a:r>
              <a:rPr lang="ja-JP" altLang="ja-JP" dirty="0"/>
              <a:t>）</a:t>
            </a:r>
            <a:r>
              <a:rPr lang="ja-JP" altLang="en-US" dirty="0"/>
              <a:t>への</a:t>
            </a:r>
            <a:r>
              <a:rPr lang="ja-JP" altLang="ja-JP" dirty="0"/>
              <a:t>証明書インポート</a:t>
            </a:r>
            <a:r>
              <a:rPr lang="ja-JP" altLang="en-US" dirty="0"/>
              <a:t>を行います。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ユーザ指定のサーバ証明書を使用してない</a:t>
            </a:r>
            <a:r>
              <a:rPr lang="ja-JP" altLang="en-US" dirty="0" smtClean="0"/>
              <a:t>場合、サーバ</a:t>
            </a:r>
            <a:r>
              <a:rPr lang="ja-JP" altLang="ja-JP" dirty="0"/>
              <a:t>証明書は</a:t>
            </a:r>
            <a:r>
              <a:rPr lang="en-US" altLang="ja-JP" dirty="0"/>
              <a:t>ITA</a:t>
            </a:r>
            <a:r>
              <a:rPr lang="ja-JP" altLang="ja-JP" dirty="0"/>
              <a:t>インストールパッケージの以下のパスに格納されています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1400" dirty="0"/>
          </a:p>
          <a:p>
            <a:pPr lvl="1"/>
            <a:endParaRPr lang="en-US" altLang="ja-JP" sz="1400" dirty="0" smtClean="0"/>
          </a:p>
          <a:p>
            <a:pPr lvl="1"/>
            <a:endParaRPr lang="en-US" altLang="ja-JP" sz="1400" dirty="0"/>
          </a:p>
          <a:p>
            <a:pPr lvl="1"/>
            <a:endParaRPr lang="en-US" altLang="ja-JP" sz="1400" dirty="0" smtClean="0"/>
          </a:p>
          <a:p>
            <a:pPr lvl="1"/>
            <a:endParaRPr lang="en-US" altLang="ja-JP" sz="1400" dirty="0" smtClean="0"/>
          </a:p>
          <a:p>
            <a:pPr lvl="1"/>
            <a:r>
              <a:rPr lang="en-US" altLang="ja-JP" dirty="0"/>
              <a:t>Web</a:t>
            </a:r>
            <a:r>
              <a:rPr lang="ja-JP" altLang="ja-JP" dirty="0"/>
              <a:t>ブラウザに証明書のインポートをしてください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0"/>
            <a:r>
              <a:rPr lang="en-US" altLang="ja-JP" dirty="0"/>
              <a:t>HTTPS</a:t>
            </a:r>
            <a:r>
              <a:rPr lang="ja-JP" altLang="en-US" dirty="0" err="1"/>
              <a:t>での</a:t>
            </a:r>
            <a:r>
              <a:rPr lang="en-US" altLang="ja-JP" dirty="0"/>
              <a:t>URL</a:t>
            </a:r>
            <a:r>
              <a:rPr lang="ja-JP" altLang="en-US" dirty="0"/>
              <a:t>接続</a:t>
            </a:r>
            <a:endParaRPr lang="en-US" altLang="ja-JP" dirty="0"/>
          </a:p>
          <a:p>
            <a:pPr lvl="1"/>
            <a:r>
              <a:rPr lang="ja-JP" altLang="en-US" dirty="0"/>
              <a:t>以下の</a:t>
            </a:r>
            <a:r>
              <a:rPr lang="en-US" altLang="ja-JP" dirty="0"/>
              <a:t>URL</a:t>
            </a:r>
            <a:r>
              <a:rPr lang="ja-JP" altLang="en-US" dirty="0"/>
              <a:t>より、ログイン画面にアクセスしてください。</a:t>
            </a:r>
            <a:endParaRPr lang="en-US" altLang="ja-JP" dirty="0"/>
          </a:p>
          <a:p>
            <a:pPr lvl="1"/>
            <a:r>
              <a:rPr lang="en-US" altLang="ja-JP" dirty="0"/>
              <a:t>URL</a:t>
            </a:r>
            <a:r>
              <a:rPr lang="ja-JP" altLang="ja-JP" dirty="0"/>
              <a:t>：</a:t>
            </a:r>
            <a:r>
              <a:rPr lang="en-US" altLang="ja-JP" b="1" u="sng" dirty="0">
                <a:solidFill>
                  <a:srgbClr val="FF0000"/>
                </a:solidFill>
              </a:rPr>
              <a:t>https://[</a:t>
            </a:r>
            <a:r>
              <a:rPr lang="ja-JP" altLang="en-US" b="1" u="sng" dirty="0">
                <a:solidFill>
                  <a:srgbClr val="FF0000"/>
                </a:solidFill>
              </a:rPr>
              <a:t>アンサーファイルの</a:t>
            </a:r>
            <a:r>
              <a:rPr lang="en-US" altLang="ja-JP" b="1" u="sng" dirty="0" err="1">
                <a:solidFill>
                  <a:srgbClr val="FF0000"/>
                </a:solidFill>
              </a:rPr>
              <a:t>ita_domain</a:t>
            </a:r>
            <a:r>
              <a:rPr lang="ja-JP" altLang="en-US" b="1" u="sng" dirty="0">
                <a:solidFill>
                  <a:srgbClr val="FF0000"/>
                </a:solidFill>
              </a:rPr>
              <a:t>に入力したホスト名</a:t>
            </a:r>
            <a:r>
              <a:rPr lang="en-US" altLang="ja-JP" b="1" u="sng" dirty="0">
                <a:solidFill>
                  <a:srgbClr val="FF0000"/>
                </a:solidFill>
              </a:rPr>
              <a:t>]</a:t>
            </a:r>
          </a:p>
          <a:p>
            <a:pPr marL="180000" lvl="1" indent="0">
              <a:buNone/>
            </a:pPr>
            <a:r>
              <a:rPr lang="ja-JP" altLang="en-US" b="1" dirty="0">
                <a:solidFill>
                  <a:srgbClr val="FF0000"/>
                </a:solidFill>
              </a:rPr>
              <a:t>　</a:t>
            </a:r>
            <a:r>
              <a:rPr lang="en-US" altLang="ja-JP" sz="1500" dirty="0"/>
              <a:t>※</a:t>
            </a:r>
            <a:r>
              <a:rPr lang="ja-JP" altLang="en-US" sz="1500" dirty="0"/>
              <a:t>ドメイン名の代わりに、サーバーの</a:t>
            </a:r>
            <a:r>
              <a:rPr lang="en-US" altLang="ja-JP" sz="1500" dirty="0"/>
              <a:t>IP</a:t>
            </a:r>
            <a:r>
              <a:rPr lang="ja-JP" altLang="en-US" sz="1500" dirty="0"/>
              <a:t>アドレスでアクセスすることも可能です。</a:t>
            </a:r>
            <a:endParaRPr lang="en-US" altLang="ja-JP" sz="1500" dirty="0"/>
          </a:p>
          <a:p>
            <a:pPr marL="180000" lvl="1" indent="0">
              <a:buNone/>
            </a:pPr>
            <a:endParaRPr lang="en-US" altLang="ja-JP" b="1" u="sng" dirty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ja-JP" altLang="en-US" dirty="0"/>
              <a:t>接続後は</a:t>
            </a:r>
            <a:r>
              <a:rPr lang="en-US" altLang="ja-JP" dirty="0"/>
              <a:t>HTTP</a:t>
            </a:r>
            <a:r>
              <a:rPr lang="ja-JP" altLang="en-US" dirty="0"/>
              <a:t>の場合と同様となります。</a:t>
            </a:r>
            <a:endParaRPr lang="en-US" altLang="ja-JP" dirty="0"/>
          </a:p>
          <a:p>
            <a:pPr lvl="1"/>
            <a:endParaRPr lang="ja-JP" altLang="ja-JP" dirty="0"/>
          </a:p>
          <a:p>
            <a:pPr lvl="1"/>
            <a:endParaRPr lang="en-US" altLang="ja-JP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367434"/>
              </p:ext>
            </p:extLst>
          </p:nvPr>
        </p:nvGraphicFramePr>
        <p:xfrm>
          <a:off x="971500" y="2708900"/>
          <a:ext cx="6984970" cy="693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7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ディレクトリ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70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pki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tls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/certs</a:t>
                      </a:r>
                      <a:endParaRPr lang="ja-JP" sz="11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アンサーファイルの</a:t>
                      </a:r>
                      <a:r>
                        <a:rPr lang="en-US" altLang="ja-JP" sz="11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に設定したホスト名</a:t>
                      </a: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altLang="ja-JP" sz="11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38527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863485" y="3414117"/>
            <a:ext cx="72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</a:t>
            </a:r>
            <a:r>
              <a:rPr kumimoji="1" lang="ja-JP" altLang="en-US" sz="1200" dirty="0" smtClean="0"/>
              <a:t>ユーザ証明書を使用する場合はアンサーファイルの「</a:t>
            </a:r>
            <a:r>
              <a:rPr lang="en-US" altLang="ja-JP" sz="1200" kern="100" dirty="0" err="1" smtClean="0">
                <a:latin typeface="+mn-ea"/>
                <a:cs typeface="Times New Roman" panose="02020603050405020304" pitchFamily="18" charset="0"/>
              </a:rPr>
              <a:t>certificate_path</a:t>
            </a:r>
            <a:r>
              <a:rPr lang="ja-JP" altLang="en-US" sz="1200" kern="100" dirty="0" smtClean="0">
                <a:latin typeface="+mn-ea"/>
                <a:cs typeface="Times New Roman" panose="02020603050405020304" pitchFamily="18" charset="0"/>
              </a:rPr>
              <a:t>」に設定した証明書ファイルを使用してください。</a:t>
            </a:r>
            <a:endParaRPr lang="ja-JP" altLang="ja-JP" sz="12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87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5</a:t>
            </a:r>
            <a:r>
              <a:rPr lang="en-US" altLang="ja-JP" dirty="0" smtClean="0"/>
              <a:t>.</a:t>
            </a:r>
            <a:r>
              <a:rPr lang="ja-JP" altLang="en-US" dirty="0"/>
              <a:t>　</a:t>
            </a:r>
            <a:r>
              <a:rPr lang="ja-JP" altLang="en-US" dirty="0" smtClean="0"/>
              <a:t>参考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8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5.1</a:t>
            </a:r>
            <a:r>
              <a:rPr lang="ja-JP" altLang="en-US" dirty="0"/>
              <a:t>　</a:t>
            </a:r>
            <a:r>
              <a:rPr lang="ja-JP" altLang="en-US" dirty="0" smtClean="0"/>
              <a:t>参考（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アクセスの制限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アクセスを制限する</a:t>
            </a:r>
            <a:r>
              <a:rPr lang="ja-JP" altLang="en-US" dirty="0"/>
              <a:t>場合は、</a:t>
            </a:r>
            <a:r>
              <a:rPr lang="ja-JP" altLang="ja-JP" dirty="0"/>
              <a:t>以下の</a:t>
            </a:r>
            <a:r>
              <a:rPr lang="ja-JP" altLang="en-US" dirty="0"/>
              <a:t>手順を実施してください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dirty="0" smtClean="0"/>
              <a:t>ファイル「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ja-JP" altLang="en-US" dirty="0" smtClean="0"/>
              <a:t>」を編集する。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*:80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HTTPS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*:443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以下のコマンドにより</a:t>
            </a:r>
            <a:r>
              <a:rPr lang="en-US" altLang="ja-JP" dirty="0" smtClean="0"/>
              <a:t>Apache</a:t>
            </a:r>
            <a:r>
              <a:rPr lang="ja-JP" altLang="en-US" dirty="0" smtClean="0"/>
              <a:t>を再起動する。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systemctl</a:t>
            </a:r>
            <a:r>
              <a:rPr lang="en-US" altLang="ja-JP" dirty="0" smtClean="0"/>
              <a:t> restart </a:t>
            </a:r>
            <a:r>
              <a:rPr lang="en-US" altLang="ja-JP" dirty="0" err="1" smtClean="0"/>
              <a:t>httpd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249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5.2</a:t>
            </a:r>
            <a:r>
              <a:rPr lang="ja-JP" altLang="en-US" dirty="0"/>
              <a:t>　</a:t>
            </a:r>
            <a:r>
              <a:rPr lang="ja-JP" altLang="en-US" dirty="0" smtClean="0"/>
              <a:t>参考（</a:t>
            </a:r>
            <a:r>
              <a:rPr lang="en-US" altLang="ja-JP" dirty="0"/>
              <a:t>2</a:t>
            </a:r>
            <a:r>
              <a:rPr lang="en-US" altLang="ja-JP" dirty="0" smtClean="0"/>
              <a:t>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インストールモードについて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ja-JP" altLang="en-US" dirty="0" smtClean="0"/>
              <a:t>バージョン</a:t>
            </a:r>
            <a:r>
              <a:rPr lang="en-US" altLang="ja-JP" dirty="0" smtClean="0"/>
              <a:t>1.6.0</a:t>
            </a:r>
            <a:r>
              <a:rPr lang="ja-JP" altLang="en-US" dirty="0" smtClean="0"/>
              <a:t>より、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インストール時に実行するシェルが</a:t>
            </a:r>
            <a:r>
              <a:rPr lang="en-US" altLang="ja-JP" kern="100" dirty="0" smtClean="0"/>
              <a:t>ita_installer.sh</a:t>
            </a:r>
            <a:r>
              <a:rPr lang="ja-JP" altLang="en-US" kern="100" dirty="0" smtClean="0"/>
              <a:t>のみに統一され、アンサーファイル</a:t>
            </a:r>
            <a:r>
              <a:rPr lang="en-US" altLang="ja-JP" dirty="0"/>
              <a:t>(</a:t>
            </a:r>
            <a:r>
              <a:rPr lang="en-US" altLang="ja-JP" kern="100" dirty="0"/>
              <a:t>ita</a:t>
            </a:r>
            <a:r>
              <a:rPr lang="en-US" altLang="ja-JP" dirty="0"/>
              <a:t>_answers.txt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」の値によって、インストーラーの動作が以下のモードに分岐します。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/>
            <a:r>
              <a:rPr lang="en-US" altLang="ja-JP" dirty="0" err="1" smtClean="0"/>
              <a:t>Install_Online</a:t>
            </a:r>
            <a:r>
              <a:rPr lang="ja-JP" altLang="en-US" dirty="0" smtClean="0"/>
              <a:t>：</a:t>
            </a:r>
            <a:r>
              <a:rPr lang="en-US" altLang="ja-JP" dirty="0" smtClean="0"/>
              <a:t>ITA</a:t>
            </a:r>
            <a:r>
              <a:rPr lang="ja-JP" altLang="en-US" dirty="0"/>
              <a:t>に必要なライブラリのインストールをインターネット経由で行った後、</a:t>
            </a:r>
            <a:r>
              <a:rPr lang="en-US" altLang="ja-JP" dirty="0"/>
              <a:t>ITA</a:t>
            </a:r>
            <a:r>
              <a:rPr lang="ja-JP" altLang="en-US" dirty="0"/>
              <a:t>本体をインストールします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Install_Offline</a:t>
            </a:r>
            <a:r>
              <a:rPr lang="ja-JP" altLang="en-US" dirty="0" smtClean="0"/>
              <a:t>：</a:t>
            </a:r>
            <a:r>
              <a:rPr lang="en-US" altLang="ja-JP" dirty="0" smtClean="0"/>
              <a:t>Gather </a:t>
            </a:r>
            <a:r>
              <a:rPr lang="en-US" altLang="ja-JP" dirty="0"/>
              <a:t>Library</a:t>
            </a:r>
            <a:r>
              <a:rPr lang="ja-JP" altLang="en-US" dirty="0"/>
              <a:t>で作成したパッケージを使い</a:t>
            </a:r>
            <a:r>
              <a:rPr lang="ja-JP" altLang="en-US" dirty="0" smtClean="0"/>
              <a:t>、オフラインでライブラリ</a:t>
            </a:r>
            <a:r>
              <a:rPr lang="ja-JP" altLang="en-US" dirty="0"/>
              <a:t>のインストールと</a:t>
            </a:r>
            <a:r>
              <a:rPr lang="en-US" altLang="ja-JP" dirty="0"/>
              <a:t>ITA</a:t>
            </a:r>
            <a:r>
              <a:rPr lang="ja-JP" altLang="en-US" dirty="0"/>
              <a:t>本体のインストールを行います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Gather_Library</a:t>
            </a:r>
            <a:r>
              <a:rPr lang="ja-JP" altLang="en-US" dirty="0" smtClean="0"/>
              <a:t>：</a:t>
            </a:r>
            <a:r>
              <a:rPr lang="en-US" altLang="ja-JP" dirty="0" smtClean="0"/>
              <a:t>ITA</a:t>
            </a:r>
            <a:r>
              <a:rPr lang="ja-JP" altLang="en-US" dirty="0"/>
              <a:t>に必要なライブラリの収集をインターネット経由で行い、</a:t>
            </a:r>
            <a:r>
              <a:rPr lang="en-US" altLang="ja-JP" dirty="0" err="1"/>
              <a:t>Install_Offline</a:t>
            </a:r>
            <a:r>
              <a:rPr lang="ja-JP" altLang="en-US" dirty="0"/>
              <a:t>の実行に必要なパッケージを作成します。（</a:t>
            </a:r>
            <a:r>
              <a:rPr lang="en-US" altLang="ja-JP" dirty="0" err="1"/>
              <a:t>Install_Offline</a:t>
            </a:r>
            <a:r>
              <a:rPr lang="ja-JP" altLang="en-US" dirty="0"/>
              <a:t>を行う前に実行してください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Install_ITA</a:t>
            </a:r>
            <a:r>
              <a:rPr lang="ja-JP" altLang="en-US" dirty="0" smtClean="0"/>
              <a:t>：ライブラリ</a:t>
            </a:r>
            <a:r>
              <a:rPr lang="ja-JP" altLang="en-US" dirty="0"/>
              <a:t>のインストールは行わずに、</a:t>
            </a:r>
            <a:r>
              <a:rPr lang="en-US" altLang="ja-JP" dirty="0"/>
              <a:t>ITA</a:t>
            </a:r>
            <a:r>
              <a:rPr lang="ja-JP" altLang="en-US" dirty="0"/>
              <a:t>本体をインストールします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Versionup_All</a:t>
            </a:r>
            <a:r>
              <a:rPr lang="ja-JP" altLang="en-US" dirty="0"/>
              <a:t>：バージョンアップで必要となるライブラリをインターネット経由で追加インストールした後、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本体をバージョンアップします。</a:t>
            </a:r>
            <a:endParaRPr lang="en-US" altLang="ja-JP" dirty="0"/>
          </a:p>
          <a:p>
            <a:pPr lvl="2"/>
            <a:r>
              <a:rPr lang="en-US" altLang="ja-JP" dirty="0" err="1" smtClean="0"/>
              <a:t>Versionup_ITA</a:t>
            </a:r>
            <a:r>
              <a:rPr lang="ja-JP" altLang="en-US" dirty="0" smtClean="0"/>
              <a:t>：ライブラリ</a:t>
            </a:r>
            <a:r>
              <a:rPr lang="ja-JP" altLang="en-US" dirty="0"/>
              <a:t>のインストールは行わずに、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Uninstall</a:t>
            </a:r>
            <a:r>
              <a:rPr lang="ja-JP" altLang="en-US" dirty="0" smtClean="0"/>
              <a:t>：</a:t>
            </a:r>
            <a:r>
              <a:rPr lang="en-US" altLang="ja-JP" dirty="0" smtClean="0"/>
              <a:t>ITA</a:t>
            </a:r>
            <a:r>
              <a:rPr lang="ja-JP" altLang="en-US" dirty="0"/>
              <a:t>本体をアンインストールします。</a:t>
            </a:r>
            <a:r>
              <a:rPr lang="en-US" altLang="ja-JP" dirty="0"/>
              <a:t>(</a:t>
            </a:r>
            <a:r>
              <a:rPr lang="ja-JP" altLang="en-US" dirty="0"/>
              <a:t>ライブラリのアンインストールは行いません。</a:t>
            </a:r>
            <a:r>
              <a:rPr lang="en-US" altLang="ja-JP" dirty="0"/>
              <a:t>)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7630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ja-JP" altLang="en-US" dirty="0" smtClean="0"/>
              <a:t>本資料</a:t>
            </a:r>
            <a:r>
              <a:rPr lang="ja-JP" altLang="en-US" dirty="0"/>
              <a:t>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 smtClean="0"/>
          </a:p>
          <a:p>
            <a:pPr lvl="1"/>
            <a:r>
              <a:rPr lang="ja-JP" altLang="en-US" sz="1800" dirty="0" smtClean="0"/>
              <a:t>本資料</a:t>
            </a:r>
            <a:r>
              <a:rPr lang="ja-JP" altLang="en-US" sz="1800" dirty="0"/>
              <a:t>では</a:t>
            </a:r>
            <a:r>
              <a:rPr lang="ja-JP" altLang="en-US" sz="1800" dirty="0" smtClean="0"/>
              <a:t>、</a:t>
            </a:r>
            <a:r>
              <a:rPr lang="en-US" altLang="ja-JP" sz="1800" dirty="0" smtClean="0"/>
              <a:t>IT</a:t>
            </a:r>
            <a:r>
              <a:rPr lang="en-US" altLang="ja-JP" sz="1800" dirty="0"/>
              <a:t>A</a:t>
            </a:r>
            <a:r>
              <a:rPr lang="ja-JP" altLang="en-US" sz="1800" dirty="0" smtClean="0"/>
              <a:t>サーバをオフライン環境でご利用いただく場合の、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構築手順について記載しています</a:t>
            </a:r>
            <a:r>
              <a:rPr lang="ja-JP" altLang="en-US" sz="1800" dirty="0" smtClean="0"/>
              <a:t>。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880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0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zh-TW" altLang="en-US" dirty="0"/>
              <a:t>連携実行</a:t>
            </a:r>
            <a:r>
              <a:rPr lang="zh-TW" altLang="en-US" dirty="0" smtClean="0"/>
              <a:t>機能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784976" cy="5616476"/>
          </a:xfrm>
        </p:spPr>
        <p:txBody>
          <a:bodyPr/>
          <a:lstStyle/>
          <a:p>
            <a:r>
              <a:rPr lang="zh-TW" altLang="en-US" dirty="0" smtClean="0"/>
              <a:t>連携</a:t>
            </a:r>
            <a:r>
              <a:rPr lang="zh-TW" altLang="en-US" dirty="0"/>
              <a:t>実行</a:t>
            </a:r>
            <a:r>
              <a:rPr lang="zh-TW" altLang="en-US" dirty="0" smtClean="0"/>
              <a:t>機能</a:t>
            </a:r>
            <a:r>
              <a:rPr lang="ja-JP" altLang="en-US" dirty="0" smtClean="0"/>
              <a:t>について</a:t>
            </a:r>
            <a:endParaRPr lang="en-US" altLang="zh-TW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</a:t>
            </a:r>
            <a:r>
              <a:rPr lang="ja-JP" altLang="en-US" dirty="0"/>
              <a:t>、さまざまな構築ツール等と連携することができ</a:t>
            </a:r>
            <a:r>
              <a:rPr lang="ja-JP" altLang="en-US" dirty="0" smtClean="0"/>
              <a:t>、以下</a:t>
            </a:r>
            <a:r>
              <a:rPr lang="ja-JP" altLang="en-US" dirty="0"/>
              <a:t>のツールとの連携機能をサポートしています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135753"/>
              </p:ext>
            </p:extLst>
          </p:nvPr>
        </p:nvGraphicFramePr>
        <p:xfrm>
          <a:off x="107380" y="1628750"/>
          <a:ext cx="8929240" cy="469674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ドライバ名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連携ツール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 smtClean="0">
                          <a:effectLst/>
                        </a:rPr>
                        <a:t>オーケスト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レーター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内容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環境構築ツールでの連携ツールインストール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本資料でのインストール対象</a:t>
                      </a:r>
                      <a:endParaRPr lang="ja-JP" sz="900" kern="100" dirty="0">
                        <a:effectLst/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Create_param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altLang="en-US" sz="900" kern="0" dirty="0" smtClean="0">
                          <a:effectLst/>
                        </a:rPr>
                        <a:t>メニュー</a:t>
                      </a:r>
                      <a:r>
                        <a:rPr lang="ja-JP" sz="900" kern="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メニュー</a:t>
                      </a:r>
                      <a:r>
                        <a:rPr lang="ja-JP" sz="800" kern="100" dirty="0" smtClean="0">
                          <a:effectLst/>
                        </a:rPr>
                        <a:t>を</a:t>
                      </a:r>
                      <a:r>
                        <a:rPr lang="ja-JP" sz="800" kern="100" dirty="0">
                          <a:effectLst/>
                        </a:rPr>
                        <a:t>作成・管理します。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Hostgroup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800" kern="100" dirty="0">
                          <a:effectLst/>
                        </a:rPr>
                        <a:t>ホスト群を論理的な単位（機能・役割）でまとめたグループにして、投入するパラメータを管理します。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Ansible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effectLst/>
                        </a:rPr>
                        <a:t>Red Hat</a:t>
                      </a:r>
                      <a:r>
                        <a:rPr lang="ja-JP" altLang="ja-JP" sz="800" kern="100" dirty="0" smtClean="0">
                          <a:effectLst/>
                        </a:rPr>
                        <a:t>社が提供する</a:t>
                      </a:r>
                      <a:r>
                        <a:rPr lang="en-US" altLang="ja-JP" sz="800" strike="noStrike" kern="100" baseline="0" dirty="0" smtClean="0">
                          <a:effectLst/>
                        </a:rPr>
                        <a:t>OSS</a:t>
                      </a:r>
                      <a:r>
                        <a:rPr lang="ja-JP" altLang="ja-JP" sz="800" kern="100" dirty="0" smtClean="0">
                          <a:effectLst/>
                        </a:rPr>
                        <a:t>の</a:t>
                      </a:r>
                      <a:r>
                        <a:rPr lang="en-US" altLang="ja-JP" sz="800" kern="100" dirty="0" smtClean="0">
                          <a:effectLst/>
                        </a:rPr>
                        <a:t>PF</a:t>
                      </a:r>
                      <a:r>
                        <a:rPr lang="ja-JP" altLang="ja-JP" sz="800" kern="100" dirty="0" smtClean="0">
                          <a:effectLst/>
                        </a:rPr>
                        <a:t>構築ツールです。</a:t>
                      </a:r>
                      <a:r>
                        <a:rPr lang="en-US" altLang="ja-JP" sz="800" kern="100" dirty="0" smtClean="0">
                          <a:effectLst/>
                        </a:rPr>
                        <a:t/>
                      </a:r>
                      <a:br>
                        <a:rPr lang="en-US" altLang="ja-JP" sz="800" kern="100" dirty="0" smtClean="0">
                          <a:effectLst/>
                        </a:rPr>
                      </a:br>
                      <a:r>
                        <a:rPr lang="en-US" altLang="ja-JP" sz="800" kern="100" dirty="0" smtClean="0">
                          <a:effectLst/>
                        </a:rPr>
                        <a:t>Playbook</a:t>
                      </a:r>
                      <a:r>
                        <a:rPr lang="ja-JP" altLang="ja-JP" sz="800" kern="100" dirty="0" smtClean="0">
                          <a:effectLst/>
                        </a:rPr>
                        <a:t>と呼ばれる構築コードをもとに、ネットワークで接続された機器に対して、ソフトウェアのインストール、各種設定、ファイル転送、パッチの適用などを行います。</a:t>
                      </a:r>
                      <a:endParaRPr lang="ja-JP" alt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strike="noStrike" kern="100" dirty="0" smtClean="0">
                          <a:solidFill>
                            <a:schemeClr val="tx1"/>
                          </a:solidFill>
                          <a:effectLst/>
                        </a:rPr>
                        <a:t>AnsibleTower</a:t>
                      </a:r>
                      <a:endParaRPr lang="ja-JP" altLang="ja-JP" sz="900" strike="noStrike" kern="100" dirty="0" smtClean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ja-JP" altLang="en-US" sz="90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システム構築</a:t>
                      </a:r>
                      <a:endParaRPr lang="ja-JP" altLang="ja-JP" sz="900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PF</a:t>
                      </a:r>
                      <a:r>
                        <a:rPr lang="ja-JP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構築自動化ツールである</a:t>
                      </a:r>
                      <a:r>
                        <a:rPr lang="en-US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Ansible</a:t>
                      </a:r>
                      <a:r>
                        <a:rPr lang="ja-JP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にアクセスコントロール、ジョブスケジューリング、タスクの可視化などの機能を拡張した管理プラットフォームです。</a:t>
                      </a:r>
                      <a:endParaRPr lang="ja-JP" sz="8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OS</a:t>
                      </a:r>
                      <a:r>
                        <a:rPr lang="ja-JP" sz="900" kern="0" dirty="0">
                          <a:effectLst/>
                        </a:rPr>
                        <a:t>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0" dirty="0" smtClean="0">
                          <a:effectLst/>
                        </a:rPr>
                        <a:t>OSS</a:t>
                      </a:r>
                      <a:r>
                        <a:rPr lang="ja-JP" altLang="ja-JP" sz="800" kern="0" dirty="0" smtClean="0">
                          <a:effectLst/>
                        </a:rPr>
                        <a:t>のインストール自動化ツールです。</a:t>
                      </a:r>
                      <a:r>
                        <a:rPr lang="en-US" altLang="ja-JP" sz="800" kern="0" dirty="0" smtClean="0">
                          <a:effectLst/>
                        </a:rPr>
                        <a:t/>
                      </a:r>
                      <a:br>
                        <a:rPr lang="en-US" altLang="ja-JP" sz="800" kern="0" dirty="0" smtClean="0">
                          <a:effectLst/>
                        </a:rPr>
                      </a:br>
                      <a:r>
                        <a:rPr lang="ja-JP" altLang="ja-JP" sz="800" kern="0" dirty="0" smtClean="0">
                          <a:effectLst/>
                        </a:rPr>
                        <a:t>あらかじめ作成したテンプレートを元に、ネットワークで接続された機器に対して、</a:t>
                      </a:r>
                      <a:r>
                        <a:rPr lang="en-US" altLang="ja-JP" sz="800" kern="0" dirty="0" smtClean="0">
                          <a:effectLst/>
                        </a:rPr>
                        <a:t>OS</a:t>
                      </a:r>
                      <a:r>
                        <a:rPr lang="ja-JP" altLang="ja-JP" sz="800" kern="0" dirty="0" smtClean="0">
                          <a:effectLst/>
                        </a:rPr>
                        <a:t>のインストールを行うことができます。</a:t>
                      </a:r>
                      <a:endParaRPr lang="ja-JP" alt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20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ドライバー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-4000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900" kern="0" dirty="0" smtClean="0">
                          <a:effectLst/>
                        </a:rPr>
                        <a:t>システム構築</a:t>
                      </a:r>
                      <a:endParaRPr lang="ja-JP" altLang="ja-JP" sz="9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HashiCorp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社が提供するインフラストラクチャを効率化するオーケストレーションツールです。</a:t>
                      </a:r>
                      <a:endParaRPr lang="en-US" altLang="ja-JP" sz="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HCL(</a:t>
                      </a: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HashiCorp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Configuration Language)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という言語でコード化したインフラストラクチャ構成について、実行計画を生成したうえで構築を実行します。また、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Policy as Code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によるアクセスポリシーをコード化して管理することが可能です。</a:t>
                      </a:r>
                      <a:endParaRPr lang="ja-JP" sz="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 smtClean="0">
                          <a:effectLst/>
                        </a:rPr>
                        <a:t>×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〇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1102328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CI/CD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IaC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err="1" smtClean="0">
                          <a:effectLst/>
                        </a:rPr>
                        <a:t>git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-4000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CI/CD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IaC</a:t>
                      </a: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機能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内に</a:t>
                      </a: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リポジトリのクローンを作成します。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・クローンを介して定期的に</a:t>
                      </a: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リポジトリ内の資材の更新を検知し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ます。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リポジトリの資材と紐付先機能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Ansible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-Driver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または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Terraform-Driver)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で管理する資材との紐付を設定します。</a:t>
                      </a:r>
                      <a:endParaRPr lang="ja-JP" altLang="ja-JP" sz="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3699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ITA</a:t>
            </a:r>
            <a:r>
              <a:rPr lang="ja-JP" altLang="en-US" dirty="0"/>
              <a:t>をご利用いただくための環境について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err="1"/>
              <a:t>Exastro</a:t>
            </a:r>
            <a:r>
              <a:rPr lang="en-US" altLang="ja-JP" dirty="0"/>
              <a:t>-ITA_</a:t>
            </a:r>
            <a:r>
              <a:rPr lang="ja-JP" altLang="en-US" dirty="0"/>
              <a:t>システム構成／環境構築ガイド</a:t>
            </a:r>
            <a:r>
              <a:rPr lang="en-US" altLang="ja-JP" dirty="0"/>
              <a:t>_</a:t>
            </a:r>
            <a:r>
              <a:rPr lang="ja-JP" altLang="en-US" dirty="0"/>
              <a:t>基本編」を参照してください。</a:t>
            </a:r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474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2.3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ライブラリ収集を</a:t>
            </a:r>
            <a:r>
              <a:rPr lang="ja-JP" altLang="en-US" dirty="0"/>
              <a:t>実行する場合の前提</a:t>
            </a:r>
            <a:r>
              <a:rPr lang="ja-JP" altLang="en-US" dirty="0" smtClean="0"/>
              <a:t>条件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ライブラリ収集を</a:t>
            </a:r>
            <a:r>
              <a:rPr lang="ja-JP" altLang="en-US" dirty="0"/>
              <a:t>実行する場合には</a:t>
            </a:r>
            <a:r>
              <a:rPr lang="ja-JP" altLang="en-US" dirty="0" smtClean="0"/>
              <a:t>、ライブラリ</a:t>
            </a:r>
            <a:r>
              <a:rPr lang="ja-JP" altLang="en-US" dirty="0"/>
              <a:t>収集用サーバ（オンライン環境）</a:t>
            </a:r>
            <a:r>
              <a:rPr lang="en-US" altLang="ja-JP" dirty="0" smtClean="0"/>
              <a:t>/ ITA</a:t>
            </a:r>
            <a:r>
              <a:rPr lang="ja-JP" altLang="en-US" dirty="0"/>
              <a:t>サーバ（オフライン環境）</a:t>
            </a:r>
            <a:r>
              <a:rPr lang="ja-JP" altLang="en-US" dirty="0" smtClean="0"/>
              <a:t>、両サーバ</a:t>
            </a:r>
            <a:r>
              <a:rPr lang="ja-JP" altLang="en-US" dirty="0"/>
              <a:t>の構築状態（</a:t>
            </a:r>
            <a:r>
              <a:rPr lang="en-US" altLang="ja-JP" dirty="0"/>
              <a:t>OS</a:t>
            </a:r>
            <a:r>
              <a:rPr lang="ja-JP" altLang="en-US" dirty="0"/>
              <a:t>の</a:t>
            </a:r>
            <a:r>
              <a:rPr lang="ja-JP" altLang="en-US" dirty="0" smtClean="0"/>
              <a:t>バージョン、インストール済のパッケージ</a:t>
            </a:r>
            <a:r>
              <a:rPr lang="ja-JP" altLang="en-US" dirty="0"/>
              <a:t>）を</a:t>
            </a:r>
            <a:r>
              <a:rPr lang="ja-JP" altLang="en-US" dirty="0" smtClean="0"/>
              <a:t>、合わせる</a:t>
            </a:r>
            <a:r>
              <a:rPr lang="ja-JP" altLang="en-US" dirty="0"/>
              <a:t>必要があります。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lvl="1"/>
            <a:r>
              <a:rPr lang="ja-JP" altLang="en-US" dirty="0" smtClean="0"/>
              <a:t>ライブラリ</a:t>
            </a:r>
            <a:r>
              <a:rPr lang="ja-JP" altLang="en-US" dirty="0"/>
              <a:t>収集用サーバ（オンライン環境</a:t>
            </a:r>
            <a:r>
              <a:rPr lang="ja-JP" altLang="en-US" dirty="0" smtClean="0"/>
              <a:t>）は、以下のリポジトリ</a:t>
            </a:r>
            <a:r>
              <a:rPr lang="ja-JP" altLang="en-US" dirty="0"/>
              <a:t>が参照できる状態である必要があります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（</a:t>
            </a:r>
            <a:r>
              <a:rPr lang="en-US" altLang="ja-JP" dirty="0" smtClean="0"/>
              <a:t>※</a:t>
            </a:r>
            <a:r>
              <a:rPr lang="ja-JP" altLang="en-US" dirty="0" smtClean="0"/>
              <a:t>次頁に記載）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404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2.4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3/4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ja-JP" altLang="en-US" dirty="0"/>
              <a:t>参照</a:t>
            </a:r>
            <a:r>
              <a:rPr lang="ja-JP" altLang="en-US" dirty="0" smtClean="0"/>
              <a:t>するリポジトリ一覧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261204"/>
              </p:ext>
            </p:extLst>
          </p:nvPr>
        </p:nvGraphicFramePr>
        <p:xfrm>
          <a:off x="683460" y="1148475"/>
          <a:ext cx="7849090" cy="33388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00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/>
                        <a:t>リポジトリ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35">
                <a:tc rowSpan="4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13667"/>
                  </a:ext>
                </a:extLst>
              </a:tr>
              <a:tr h="27953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2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046266"/>
                  </a:ext>
                </a:extLst>
              </a:tr>
              <a:tr h="279535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044398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80291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5812"/>
                  </a:ext>
                </a:extLst>
              </a:tr>
              <a:tr h="279535">
                <a:tc rowSpan="2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</a:p>
                    <a:p>
                      <a:r>
                        <a:rPr kumimoji="1" lang="en-US" altLang="ja-JP" sz="1200" b="1" dirty="0" smtClean="0"/>
                        <a:t>CentOS</a:t>
                      </a:r>
                      <a:r>
                        <a:rPr kumimoji="1" lang="en-US" altLang="ja-JP" sz="1200" b="1" baseline="0" dirty="0" smtClean="0"/>
                        <a:t> Strem8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167824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270793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6012200" y="4688807"/>
            <a:ext cx="30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rgbClr val="FF0000"/>
                </a:solidFill>
              </a:rPr>
              <a:t>xxxxxx</a:t>
            </a:r>
            <a:r>
              <a:rPr kumimoji="1" lang="ja-JP" altLang="en-US" sz="1400" dirty="0" smtClean="0"/>
              <a:t>：アーキテクチャ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1533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4472</Words>
  <Application>Microsoft Office PowerPoint</Application>
  <PresentationFormat>画面に合わせる (4:3)</PresentationFormat>
  <Paragraphs>708</Paragraphs>
  <Slides>35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35</vt:i4>
      </vt:variant>
    </vt:vector>
  </HeadingPairs>
  <TitlesOfParts>
    <vt:vector size="51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連携実行機能</vt:lpstr>
      <vt:lpstr>2.2　動作環境・条件　1/4</vt:lpstr>
      <vt:lpstr>2.3　動作環境・条件　2/4</vt:lpstr>
      <vt:lpstr>2.4　動作環境・条件　3/4</vt:lpstr>
      <vt:lpstr>2.5　動作環境・条件　4/4</vt:lpstr>
      <vt:lpstr>3.　ITA環境構築手順</vt:lpstr>
      <vt:lpstr>3.1　オフラインインストール</vt:lpstr>
      <vt:lpstr>3.2　事前準備</vt:lpstr>
      <vt:lpstr>3.3　ITA環境構築フロー</vt:lpstr>
      <vt:lpstr>3.4　環境構築（1/12）</vt:lpstr>
      <vt:lpstr>3.5　環境構築（2/12）</vt:lpstr>
      <vt:lpstr>3.6　環境構築（3/12）</vt:lpstr>
      <vt:lpstr>3.7　環境構築（4/12）</vt:lpstr>
      <vt:lpstr>3.8　環境構築（5/12）</vt:lpstr>
      <vt:lpstr>3.9　環境構築（6/12）</vt:lpstr>
      <vt:lpstr>3.10　環境構築（7/12）</vt:lpstr>
      <vt:lpstr>3.11　環境構築（8/12）</vt:lpstr>
      <vt:lpstr>3.12　環境構築（9/12）</vt:lpstr>
      <vt:lpstr>3.13　環境構築（10/12）</vt:lpstr>
      <vt:lpstr>3.14　環境構築（11/12）</vt:lpstr>
      <vt:lpstr>3.15　環境構築（12/12）</vt:lpstr>
      <vt:lpstr>4.　ITA動作確認</vt:lpstr>
      <vt:lpstr>4.1　動作確認（1/4）</vt:lpstr>
      <vt:lpstr>4.2　動作確認（2/4）</vt:lpstr>
      <vt:lpstr>4.3　動作確認（3/4）</vt:lpstr>
      <vt:lpstr>4.4　動作確認（4/4）</vt:lpstr>
      <vt:lpstr>5.　参考</vt:lpstr>
      <vt:lpstr>5.1　参考（1/2）</vt:lpstr>
      <vt:lpstr>5.2　参考（2/2）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2021-11-18T10:14:23Z</dcterms:modified>
</cp:coreProperties>
</file>