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68"/>
  </p:notesMasterIdLst>
  <p:handoutMasterIdLst>
    <p:handoutMasterId r:id="rId69"/>
  </p:handoutMasterIdLst>
  <p:sldIdLst>
    <p:sldId id="262" r:id="rId3"/>
    <p:sldId id="507" r:id="rId4"/>
    <p:sldId id="708" r:id="rId5"/>
    <p:sldId id="710" r:id="rId6"/>
    <p:sldId id="800" r:id="rId7"/>
    <p:sldId id="712" r:id="rId8"/>
    <p:sldId id="716" r:id="rId9"/>
    <p:sldId id="717" r:id="rId10"/>
    <p:sldId id="799" r:id="rId11"/>
    <p:sldId id="721" r:id="rId12"/>
    <p:sldId id="720" r:id="rId13"/>
    <p:sldId id="798" r:id="rId14"/>
    <p:sldId id="722" r:id="rId15"/>
    <p:sldId id="773" r:id="rId16"/>
    <p:sldId id="718" r:id="rId17"/>
    <p:sldId id="807" r:id="rId18"/>
    <p:sldId id="724" r:id="rId19"/>
    <p:sldId id="726" r:id="rId20"/>
    <p:sldId id="729" r:id="rId21"/>
    <p:sldId id="728" r:id="rId22"/>
    <p:sldId id="789" r:id="rId23"/>
    <p:sldId id="730" r:id="rId24"/>
    <p:sldId id="779" r:id="rId25"/>
    <p:sldId id="790" r:id="rId26"/>
    <p:sldId id="713" r:id="rId27"/>
    <p:sldId id="803" r:id="rId28"/>
    <p:sldId id="714" r:id="rId29"/>
    <p:sldId id="794" r:id="rId30"/>
    <p:sldId id="775" r:id="rId31"/>
    <p:sldId id="735" r:id="rId32"/>
    <p:sldId id="787" r:id="rId33"/>
    <p:sldId id="739" r:id="rId34"/>
    <p:sldId id="734" r:id="rId35"/>
    <p:sldId id="740" r:id="rId36"/>
    <p:sldId id="741" r:id="rId37"/>
    <p:sldId id="805" r:id="rId38"/>
    <p:sldId id="776" r:id="rId39"/>
    <p:sldId id="780" r:id="rId40"/>
    <p:sldId id="746" r:id="rId41"/>
    <p:sldId id="769" r:id="rId42"/>
    <p:sldId id="791" r:id="rId43"/>
    <p:sldId id="737" r:id="rId44"/>
    <p:sldId id="782" r:id="rId45"/>
    <p:sldId id="715" r:id="rId46"/>
    <p:sldId id="806" r:id="rId47"/>
    <p:sldId id="723" r:id="rId48"/>
    <p:sldId id="747" r:id="rId49"/>
    <p:sldId id="801" r:id="rId50"/>
    <p:sldId id="757" r:id="rId51"/>
    <p:sldId id="758" r:id="rId52"/>
    <p:sldId id="756" r:id="rId53"/>
    <p:sldId id="795" r:id="rId54"/>
    <p:sldId id="796" r:id="rId55"/>
    <p:sldId id="760" r:id="rId56"/>
    <p:sldId id="808" r:id="rId57"/>
    <p:sldId id="763" r:id="rId58"/>
    <p:sldId id="781" r:id="rId59"/>
    <p:sldId id="766" r:id="rId60"/>
    <p:sldId id="762" r:id="rId61"/>
    <p:sldId id="792" r:id="rId62"/>
    <p:sldId id="767" r:id="rId63"/>
    <p:sldId id="783" r:id="rId64"/>
    <p:sldId id="784" r:id="rId65"/>
    <p:sldId id="785" r:id="rId66"/>
    <p:sldId id="318" r:id="rId6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はじめに" id="{29DDEF86-CE6B-4115-9B75-BD62884D972A}">
          <p14:sldIdLst>
            <p14:sldId id="708"/>
          </p14:sldIdLst>
        </p14:section>
        <p14:section name="Legacy" id="{55238CF3-E671-490E-9DDA-5A049AE670B6}">
          <p14:sldIdLst>
            <p14:sldId id="710"/>
            <p14:sldId id="800"/>
            <p14:sldId id="712"/>
            <p14:sldId id="716"/>
            <p14:sldId id="717"/>
            <p14:sldId id="799"/>
            <p14:sldId id="721"/>
            <p14:sldId id="720"/>
            <p14:sldId id="798"/>
            <p14:sldId id="722"/>
            <p14:sldId id="773"/>
            <p14:sldId id="718"/>
            <p14:sldId id="807"/>
            <p14:sldId id="724"/>
            <p14:sldId id="726"/>
            <p14:sldId id="729"/>
            <p14:sldId id="728"/>
            <p14:sldId id="789"/>
            <p14:sldId id="730"/>
            <p14:sldId id="779"/>
            <p14:sldId id="790"/>
          </p14:sldIdLst>
        </p14:section>
        <p14:section name="Role" id="{2B765D9A-4A7B-406F-B6BB-AB377ECD38E7}">
          <p14:sldIdLst>
            <p14:sldId id="713"/>
            <p14:sldId id="803"/>
            <p14:sldId id="714"/>
            <p14:sldId id="794"/>
            <p14:sldId id="775"/>
            <p14:sldId id="735"/>
            <p14:sldId id="787"/>
            <p14:sldId id="739"/>
            <p14:sldId id="734"/>
            <p14:sldId id="740"/>
            <p14:sldId id="741"/>
            <p14:sldId id="805"/>
            <p14:sldId id="776"/>
            <p14:sldId id="780"/>
            <p14:sldId id="746"/>
            <p14:sldId id="769"/>
            <p14:sldId id="791"/>
            <p14:sldId id="737"/>
            <p14:sldId id="782"/>
          </p14:sldIdLst>
        </p14:section>
        <p14:section name="Pioneer" id="{57DF7D61-7D5C-4CBC-9B74-5CEA0F7CFA63}">
          <p14:sldIdLst>
            <p14:sldId id="715"/>
            <p14:sldId id="806"/>
            <p14:sldId id="723"/>
            <p14:sldId id="747"/>
            <p14:sldId id="801"/>
            <p14:sldId id="757"/>
            <p14:sldId id="758"/>
            <p14:sldId id="756"/>
            <p14:sldId id="795"/>
            <p14:sldId id="796"/>
            <p14:sldId id="760"/>
            <p14:sldId id="808"/>
            <p14:sldId id="763"/>
            <p14:sldId id="781"/>
            <p14:sldId id="766"/>
            <p14:sldId id="762"/>
            <p14:sldId id="792"/>
            <p14:sldId id="767"/>
            <p14:sldId id="783"/>
            <p14:sldId id="784"/>
            <p14:sldId id="785"/>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00"/>
    <a:srgbClr val="336699"/>
    <a:srgbClr val="666699"/>
    <a:srgbClr val="008000"/>
    <a:srgbClr val="FF66FF"/>
    <a:srgbClr val="00FF00"/>
    <a:srgbClr val="9900CC"/>
    <a:srgbClr val="002960"/>
    <a:srgbClr val="318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48" autoAdjust="0"/>
    <p:restoredTop sz="96527" autoAdjust="0"/>
  </p:normalViewPr>
  <p:slideViewPr>
    <p:cSldViewPr>
      <p:cViewPr varScale="1">
        <p:scale>
          <a:sx n="93" d="100"/>
          <a:sy n="93" d="100"/>
        </p:scale>
        <p:origin x="758" y="6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2020/12/7</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2020/12/7</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29389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pPr marL="342900" indent="-342900">
              <a:buFont typeface="+mj-lt"/>
              <a:buAutoNum type="circleNumDbPlain"/>
            </a:pPr>
            <a:r>
              <a:rPr lang="en-US" altLang="ja-JP" smtClean="0"/>
              <a:t>Ansible-</a:t>
            </a:r>
            <a:r>
              <a:rPr lang="en-US" altLang="ja-JP" err="1" smtClean="0"/>
              <a:t>LegacyRole</a:t>
            </a:r>
            <a:endParaRPr lang="en-US" altLang="ja-JP" smtClean="0"/>
          </a:p>
          <a:p>
            <a:pPr marL="800100" lvl="1" indent="-342900">
              <a:buFont typeface="+mj-lt"/>
              <a:buAutoNum type="arabicPeriod"/>
            </a:pPr>
            <a:r>
              <a:rPr lang="ja-JP" altLang="en-US" sz="1600" smtClean="0"/>
              <a:t>シナリオ</a:t>
            </a:r>
            <a:endParaRPr lang="en-US" altLang="ja-JP" sz="1600" smtClean="0"/>
          </a:p>
          <a:p>
            <a:pPr marL="800100" lvl="1" indent="-342900">
              <a:buFont typeface="+mj-lt"/>
              <a:buAutoNum type="arabicPeriod"/>
            </a:pPr>
            <a:r>
              <a:rPr lang="ja-JP" altLang="en-US" sz="1600" smtClean="0"/>
              <a:t>事前準備</a:t>
            </a:r>
            <a:endParaRPr lang="en-US" altLang="ja-JP" sz="1600" smtClean="0"/>
          </a:p>
          <a:p>
            <a:pPr marL="800100" lvl="1" indent="-342900">
              <a:buFont typeface="+mj-lt"/>
              <a:buAutoNum type="arabicPeriod"/>
            </a:pPr>
            <a:r>
              <a:rPr lang="ja-JP" altLang="en-US" sz="1600" smtClean="0"/>
              <a:t>ロールの登録</a:t>
            </a:r>
            <a:endParaRPr lang="en-US" altLang="ja-JP" sz="1600" smtClean="0"/>
          </a:p>
          <a:p>
            <a:pPr marL="800100" lvl="1" indent="-342900">
              <a:buFont typeface="+mj-lt"/>
              <a:buAutoNum type="arabicPeriod"/>
            </a:pPr>
            <a:r>
              <a:rPr lang="en-US" altLang="ja-JP" sz="1600" smtClean="0"/>
              <a:t>Movement</a:t>
            </a:r>
            <a:r>
              <a:rPr lang="ja-JP" altLang="en-US" sz="1600" smtClean="0"/>
              <a:t>の設定</a:t>
            </a:r>
            <a:endParaRPr lang="en-US" altLang="ja-JP" sz="1600" smtClean="0"/>
          </a:p>
          <a:p>
            <a:pPr marL="800100" lvl="1" indent="-342900">
              <a:buFont typeface="+mj-lt"/>
              <a:buAutoNum type="arabicPeriod"/>
            </a:pPr>
            <a:r>
              <a:rPr lang="ja-JP" altLang="en-US" sz="1600" smtClean="0"/>
              <a:t>オペレーションの設定</a:t>
            </a:r>
            <a:endParaRPr lang="en-US" altLang="ja-JP" sz="1600" smtClean="0"/>
          </a:p>
          <a:p>
            <a:pPr marL="800100" lvl="1" indent="-342900">
              <a:buFont typeface="+mj-lt"/>
              <a:buAutoNum type="arabicPeriod"/>
            </a:pPr>
            <a:r>
              <a:rPr lang="ja-JP" altLang="en-US" sz="1600" smtClean="0"/>
              <a:t>代入値の管理</a:t>
            </a:r>
            <a:r>
              <a:rPr lang="en-US" altLang="ja-JP" sz="1600" smtClean="0"/>
              <a:t/>
            </a:r>
            <a:br>
              <a:rPr lang="en-US" altLang="ja-JP" sz="1600" smtClean="0"/>
            </a:br>
            <a:r>
              <a:rPr lang="ja-JP" altLang="en-US" sz="1600" smtClean="0"/>
              <a:t>パラメータシート作成</a:t>
            </a:r>
            <a:r>
              <a:rPr lang="en-US" altLang="ja-JP" sz="1600" smtClean="0"/>
              <a:t/>
            </a:r>
            <a:br>
              <a:rPr lang="en-US" altLang="ja-JP" sz="1600" smtClean="0"/>
            </a:br>
            <a:r>
              <a:rPr lang="ja-JP" altLang="en-US" sz="1600" smtClean="0"/>
              <a:t>パラメータシート入力</a:t>
            </a:r>
            <a:endParaRPr lang="en-US" altLang="ja-JP" sz="1600" smtClean="0"/>
          </a:p>
          <a:p>
            <a:pPr marL="800100" lvl="1" indent="-342900">
              <a:buFont typeface="+mj-lt"/>
              <a:buAutoNum type="arabicPeriod"/>
            </a:pPr>
            <a:r>
              <a:rPr lang="ja-JP" altLang="en-US" sz="1600" smtClean="0"/>
              <a:t>作業の実行</a:t>
            </a:r>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297143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en-US" altLang="ja-JP"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46</a:t>
            </a:fld>
            <a:endParaRPr lang="ja-JP" altLang="en-US"/>
          </a:p>
        </p:txBody>
      </p:sp>
    </p:spTree>
    <p:extLst>
      <p:ext uri="{BB962C8B-B14F-4D97-AF65-F5344CB8AC3E}">
        <p14:creationId xmlns:p14="http://schemas.microsoft.com/office/powerpoint/2010/main" val="403748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2530641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6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6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2020/12/7</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5.xml"/><Relationship Id="rId18" Type="http://schemas.openxmlformats.org/officeDocument/2006/relationships/slide" Target="slide16.xml"/><Relationship Id="rId26" Type="http://schemas.openxmlformats.org/officeDocument/2006/relationships/slide" Target="slide32.xml"/><Relationship Id="rId3" Type="http://schemas.openxmlformats.org/officeDocument/2006/relationships/slide" Target="slide47.xml"/><Relationship Id="rId21" Type="http://schemas.openxmlformats.org/officeDocument/2006/relationships/slide" Target="slide20.xml"/><Relationship Id="rId34" Type="http://schemas.openxmlformats.org/officeDocument/2006/relationships/slide" Target="slide63.xml"/><Relationship Id="rId7" Type="http://schemas.openxmlformats.org/officeDocument/2006/relationships/slide" Target="slide55.xml"/><Relationship Id="rId12" Type="http://schemas.openxmlformats.org/officeDocument/2006/relationships/slide" Target="slide61.xml"/><Relationship Id="rId17" Type="http://schemas.openxmlformats.org/officeDocument/2006/relationships/slide" Target="slide15.xml"/><Relationship Id="rId25" Type="http://schemas.openxmlformats.org/officeDocument/2006/relationships/slide" Target="slide28.xml"/><Relationship Id="rId33" Type="http://schemas.openxmlformats.org/officeDocument/2006/relationships/slide" Target="slide42.xml"/><Relationship Id="rId2" Type="http://schemas.openxmlformats.org/officeDocument/2006/relationships/slide" Target="slide45.xml"/><Relationship Id="rId16" Type="http://schemas.openxmlformats.org/officeDocument/2006/relationships/slide" Target="slide14.xml"/><Relationship Id="rId20" Type="http://schemas.openxmlformats.org/officeDocument/2006/relationships/slide" Target="slide19.xml"/><Relationship Id="rId29" Type="http://schemas.openxmlformats.org/officeDocument/2006/relationships/slide" Target="slide37.xml"/><Relationship Id="rId1" Type="http://schemas.openxmlformats.org/officeDocument/2006/relationships/slideLayout" Target="../slideLayouts/slideLayout9.xml"/><Relationship Id="rId6" Type="http://schemas.openxmlformats.org/officeDocument/2006/relationships/slide" Target="slide54.xml"/><Relationship Id="rId11" Type="http://schemas.openxmlformats.org/officeDocument/2006/relationships/slide" Target="slide60.xml"/><Relationship Id="rId24" Type="http://schemas.openxmlformats.org/officeDocument/2006/relationships/slide" Target="slide26.xml"/><Relationship Id="rId32" Type="http://schemas.openxmlformats.org/officeDocument/2006/relationships/slide" Target="slide41.xml"/><Relationship Id="rId5" Type="http://schemas.openxmlformats.org/officeDocument/2006/relationships/slide" Target="slide50.xml"/><Relationship Id="rId15" Type="http://schemas.openxmlformats.org/officeDocument/2006/relationships/slide" Target="slide10.xml"/><Relationship Id="rId23" Type="http://schemas.openxmlformats.org/officeDocument/2006/relationships/slide" Target="slide22.xml"/><Relationship Id="rId28" Type="http://schemas.openxmlformats.org/officeDocument/2006/relationships/slide" Target="slide36.xml"/><Relationship Id="rId10" Type="http://schemas.openxmlformats.org/officeDocument/2006/relationships/slide" Target="slide59.xml"/><Relationship Id="rId19" Type="http://schemas.openxmlformats.org/officeDocument/2006/relationships/slide" Target="slide17.xml"/><Relationship Id="rId31" Type="http://schemas.openxmlformats.org/officeDocument/2006/relationships/slide" Target="slide40.xml"/><Relationship Id="rId4" Type="http://schemas.openxmlformats.org/officeDocument/2006/relationships/slide" Target="slide49.xml"/><Relationship Id="rId9" Type="http://schemas.openxmlformats.org/officeDocument/2006/relationships/slide" Target="slide58.xml"/><Relationship Id="rId14" Type="http://schemas.openxmlformats.org/officeDocument/2006/relationships/slide" Target="slide7.xml"/><Relationship Id="rId22" Type="http://schemas.openxmlformats.org/officeDocument/2006/relationships/slide" Target="slide21.xml"/><Relationship Id="rId27" Type="http://schemas.openxmlformats.org/officeDocument/2006/relationships/slide" Target="slide35.xml"/><Relationship Id="rId30" Type="http://schemas.openxmlformats.org/officeDocument/2006/relationships/slide" Target="slide39.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galaxy.ansible.com/weareinteractive/sud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smtClean="0"/>
              <a:t>第</a:t>
            </a:r>
            <a:r>
              <a:rPr lang="en-US" altLang="ja-JP" smtClean="0"/>
              <a:t>1.1</a:t>
            </a:r>
            <a:r>
              <a:rPr lang="ja-JP" altLang="en-US" smtClean="0"/>
              <a:t>版</a:t>
            </a:r>
            <a:endParaRPr lang="en-US" altLang="ja-JP" dirty="0" smtClean="0"/>
          </a:p>
          <a:p>
            <a:r>
              <a:rPr lang="en-US" altLang="ja-JP" dirty="0" err="1" smtClean="0"/>
              <a:t>Exastro</a:t>
            </a:r>
            <a:r>
              <a:rPr lang="ja-JP" altLang="en-US" smtClean="0"/>
              <a:t> </a:t>
            </a:r>
            <a:r>
              <a:rPr lang="en-US" altLang="ja-JP" smtClean="0"/>
              <a:t>developer</a:t>
            </a:r>
            <a:endParaRPr kumimoji="1" lang="ja-JP" altLang="en-US"/>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smtClean="0">
                <a:latin typeface="+mj-ea"/>
              </a:rPr>
              <a:t>Ansible</a:t>
            </a:r>
            <a:r>
              <a:rPr lang="ja-JP" altLang="en-US" sz="4800" b="1" smtClean="0">
                <a:latin typeface="+mj-ea"/>
              </a:rPr>
              <a:t> </a:t>
            </a:r>
            <a:r>
              <a:rPr lang="en-US" altLang="ja-JP" sz="4800" b="1" smtClean="0">
                <a:latin typeface="+mj-ea"/>
              </a:rPr>
              <a:t>Driver</a:t>
            </a:r>
            <a:r>
              <a:rPr lang="en-US" altLang="ja-JP" sz="4800" b="1" smtClean="0">
                <a:latin typeface="Footlight MT Light" panose="0204060206030A020304" pitchFamily="18" charset="0"/>
              </a:rPr>
              <a:t>【</a:t>
            </a:r>
            <a:r>
              <a:rPr lang="ja-JP" altLang="en-US" sz="4800" b="1" smtClean="0"/>
              <a:t>実習編</a:t>
            </a:r>
            <a:r>
              <a:rPr lang="en-US" altLang="ja-JP" sz="4800" b="1" smtClean="0"/>
              <a:t>】</a:t>
            </a:r>
            <a:endParaRPr lang="en-US" altLang="ja-JP" sz="4800" b="1" kern="0" spc="-15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smtClean="0">
                <a:solidFill>
                  <a:schemeClr val="tx2">
                    <a:lumMod val="75000"/>
                    <a:lumOff val="25000"/>
                  </a:schemeClr>
                </a:solidFill>
                <a:latin typeface="+mn-lt"/>
              </a:rPr>
              <a:t>本書では「</a:t>
            </a:r>
            <a:r>
              <a:rPr lang="en-US" altLang="ja-JP" sz="1400" b="1" kern="0" smtClean="0">
                <a:solidFill>
                  <a:schemeClr val="tx2">
                    <a:lumMod val="75000"/>
                    <a:lumOff val="25000"/>
                  </a:schemeClr>
                </a:solidFill>
                <a:latin typeface="+mn-lt"/>
              </a:rPr>
              <a:t>Exastro IT</a:t>
            </a:r>
            <a:r>
              <a:rPr lang="ja-JP" altLang="en-US" sz="1400" b="1" kern="0" smtClean="0">
                <a:solidFill>
                  <a:schemeClr val="tx2">
                    <a:lumMod val="75000"/>
                    <a:lumOff val="25000"/>
                  </a:schemeClr>
                </a:solidFill>
                <a:latin typeface="+mn-lt"/>
              </a:rPr>
              <a:t> </a:t>
            </a:r>
            <a:r>
              <a:rPr lang="en-US" altLang="ja-JP" sz="1400" b="1" kern="0" smtClean="0">
                <a:solidFill>
                  <a:schemeClr val="tx2">
                    <a:lumMod val="75000"/>
                    <a:lumOff val="25000"/>
                  </a:schemeClr>
                </a:solidFill>
                <a:latin typeface="+mn-lt"/>
              </a:rPr>
              <a:t>Automation</a:t>
            </a:r>
            <a:r>
              <a:rPr lang="ja-JP" altLang="en-US" sz="1400" b="1" kern="0" smtClean="0">
                <a:solidFill>
                  <a:schemeClr val="tx2">
                    <a:lumMod val="75000"/>
                    <a:lumOff val="25000"/>
                  </a:schemeClr>
                </a:solidFill>
                <a:latin typeface="+mn-lt"/>
              </a:rPr>
              <a:t>」を「</a:t>
            </a:r>
            <a:r>
              <a:rPr lang="en-US" altLang="ja-JP" sz="1400" b="1" kern="0" smtClean="0">
                <a:solidFill>
                  <a:schemeClr val="tx2">
                    <a:lumMod val="75000"/>
                    <a:lumOff val="25000"/>
                  </a:schemeClr>
                </a:solidFill>
                <a:latin typeface="+mn-lt"/>
              </a:rPr>
              <a:t>ITA</a:t>
            </a:r>
            <a:r>
              <a:rPr lang="ja-JP" altLang="en-US" sz="1400" b="1" kern="0" smtClean="0">
                <a:solidFill>
                  <a:schemeClr val="tx2">
                    <a:lumMod val="75000"/>
                    <a:lumOff val="25000"/>
                  </a:schemeClr>
                </a:solidFill>
                <a:latin typeface="+mn-lt"/>
              </a:rPr>
              <a:t>」として記載します</a:t>
            </a:r>
            <a:r>
              <a:rPr lang="ja-JP" altLang="en-US" sz="1400" b="1" kern="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kumimoji="1" lang="en-US" altLang="ja-JP" smtClean="0"/>
              <a:t>1.3 Movement</a:t>
            </a:r>
            <a:r>
              <a:rPr kumimoji="1" lang="ja-JP" altLang="en-US" smtClean="0"/>
              <a:t>の設定 </a:t>
            </a:r>
            <a:r>
              <a:rPr lang="en-US" altLang="ja-JP" smtClean="0"/>
              <a:t>(1/4) </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b="1"/>
              <a:t/>
            </a:r>
            <a:br>
              <a:rPr lang="en-US" altLang="ja-JP" b="1"/>
            </a:br>
            <a:r>
              <a:rPr lang="ja-JP" altLang="en-US" sz="1600"/>
              <a:t>先</a:t>
            </a:r>
            <a:r>
              <a:rPr lang="ja-JP" altLang="en-US" sz="1600" smtClean="0"/>
              <a:t>の</a:t>
            </a:r>
            <a:r>
              <a:rPr lang="en-US" altLang="ja-JP" sz="1600" smtClean="0"/>
              <a:t>playbook</a:t>
            </a:r>
            <a:r>
              <a:rPr lang="ja-JP" altLang="en-US" sz="1600" smtClean="0"/>
              <a:t>を関連付ける</a:t>
            </a:r>
            <a:r>
              <a:rPr lang="en-US" altLang="ja-JP" sz="1600" smtClean="0"/>
              <a:t>Movement</a:t>
            </a:r>
            <a:r>
              <a:rPr lang="ja-JP" altLang="en-US" sz="1600" err="1" smtClean="0"/>
              <a:t>を登</a:t>
            </a:r>
            <a:r>
              <a:rPr lang="ja-JP" altLang="en-US" sz="1600" smtClean="0"/>
              <a:t>録しましょう。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1321919820"/>
              </p:ext>
            </p:extLst>
          </p:nvPr>
        </p:nvGraphicFramePr>
        <p:xfrm>
          <a:off x="179512" y="4797190"/>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ホスト指定形式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Install_Packages</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Open</a:t>
                      </a:r>
                      <a:r>
                        <a:rPr kumimoji="1" lang="en-US" altLang="ja-JP" sz="1400" baseline="0" err="1" smtClean="0"/>
                        <a:t>_Ports</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Start_Service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109027550"/>
                  </a:ext>
                </a:extLst>
              </a:tr>
            </a:tbl>
          </a:graphicData>
        </a:graphic>
      </p:graphicFrame>
      <p:sp>
        <p:nvSpPr>
          <p:cNvPr id="7" name="角丸四角形 6"/>
          <p:cNvSpPr/>
          <p:nvPr/>
        </p:nvSpPr>
        <p:spPr bwMode="auto">
          <a:xfrm>
            <a:off x="251400" y="3140960"/>
            <a:ext cx="3168440"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08346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1.3 </a:t>
            </a:r>
            <a:r>
              <a:rPr lang="en-US" altLang="ja-JP"/>
              <a:t>Movement</a:t>
            </a:r>
            <a:r>
              <a:rPr lang="ja-JP" altLang="en-US"/>
              <a:t>の設定 </a:t>
            </a:r>
            <a:r>
              <a:rPr lang="en-US" altLang="ja-JP" smtClean="0"/>
              <a:t>(2/4) </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b="1" smtClean="0"/>
              <a:t>playbook</a:t>
            </a:r>
            <a:r>
              <a:rPr lang="ja-JP" altLang="en-US" b="1" err="1" smtClean="0"/>
              <a:t>を登</a:t>
            </a:r>
            <a:r>
              <a:rPr lang="ja-JP" altLang="en-US" b="1" smtClean="0"/>
              <a:t>録する</a:t>
            </a:r>
            <a:r>
              <a:rPr lang="en-US" altLang="ja-JP" smtClean="0"/>
              <a:t/>
            </a:r>
            <a:br>
              <a:rPr lang="en-US" altLang="ja-JP" smtClean="0"/>
            </a:br>
            <a:r>
              <a:rPr lang="ja-JP" altLang="en-US" sz="1600" smtClean="0"/>
              <a:t>作成した</a:t>
            </a:r>
            <a:r>
              <a:rPr lang="en-US" altLang="ja-JP" sz="1600" smtClean="0"/>
              <a:t>playbook</a:t>
            </a:r>
            <a:r>
              <a:rPr lang="ja-JP" altLang="en-US" sz="1600" smtClean="0"/>
              <a:t>を</a:t>
            </a:r>
            <a:r>
              <a:rPr lang="en-US" altLang="ja-JP" sz="1600" smtClean="0"/>
              <a:t>ITA</a:t>
            </a:r>
            <a:r>
              <a:rPr lang="ja-JP" altLang="en-US" sz="1600" smtClean="0"/>
              <a:t>に登録しましょう。</a:t>
            </a:r>
            <a:endParaRPr kumimoji="1" lang="en-US" altLang="ja-JP" sz="1600"/>
          </a:p>
          <a:p>
            <a:pPr marL="0" indent="0">
              <a:lnSpc>
                <a:spcPct val="150000"/>
              </a:lnSpc>
              <a:buNone/>
            </a:pPr>
            <a:r>
              <a:rPr lang="ja-JP" altLang="en-US" sz="1600" smtClean="0"/>
              <a:t>メニュー：</a:t>
            </a:r>
            <a:r>
              <a:rPr lang="en-US" altLang="ja-JP" sz="1600" b="1" smtClean="0"/>
              <a:t>Ansible-Legacy &gt; </a:t>
            </a:r>
            <a:r>
              <a:rPr lang="ja-JP" altLang="en-US" sz="1600" b="1" smtClean="0"/>
              <a:t>プレイブック素材集</a:t>
            </a:r>
            <a:endParaRPr lang="en-US" altLang="ja-JP" sz="1600" b="1" smtClean="0"/>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en-US" altLang="ja-JP" sz="1600"/>
          </a:p>
          <a:p>
            <a:pPr marL="457200" indent="-457200">
              <a:buFont typeface="+mj-ea"/>
              <a:buAutoNum type="circleNumDbPlain"/>
            </a:pPr>
            <a:r>
              <a:rPr lang="ja-JP" altLang="en-US" sz="1600" smtClean="0"/>
              <a:t>［参照］からプレイブックを選択し、「事前アップロード」を行う。</a:t>
            </a:r>
            <a:endParaRPr lang="en-US" altLang="ja-JP" sz="1600" smtClean="0"/>
          </a:p>
          <a:p>
            <a:pPr marL="457200" indent="-457200">
              <a:buFont typeface="+mj-ea"/>
              <a:buAutoNum type="circleNumDbPlain"/>
            </a:pPr>
            <a:r>
              <a:rPr lang="ja-JP" altLang="en-US" sz="1600"/>
              <a:t>各</a:t>
            </a:r>
            <a:r>
              <a:rPr lang="ja-JP" altLang="en-US" sz="1600" smtClean="0"/>
              <a:t>項目</a:t>
            </a:r>
            <a:r>
              <a:rPr lang="ja-JP" altLang="en-US" sz="1600"/>
              <a:t>へ下表のように</a:t>
            </a:r>
            <a:r>
              <a:rPr lang="ja-JP" altLang="en-US" sz="1600" smtClean="0"/>
              <a:t>入力し、「登録」を押下する。</a:t>
            </a:r>
            <a:endParaRPr lang="en-US" altLang="ja-JP" sz="1600" smtClean="0"/>
          </a:p>
          <a:p>
            <a:pPr marL="457200" indent="-457200">
              <a:buFont typeface="+mj-ea"/>
              <a:buAutoNum type="circleNumDbPlain"/>
            </a:pPr>
            <a:endParaRPr lang="en-US" altLang="ja-JP" sz="1800"/>
          </a:p>
          <a:p>
            <a:pPr marL="342900" indent="-342900">
              <a:lnSpc>
                <a:spcPct val="150000"/>
              </a:lnSpc>
              <a:buFont typeface="+mj-ea"/>
              <a:buAutoNum type="circleNumDbPlain"/>
            </a:pPr>
            <a:endParaRPr lang="en-US" altLang="ja-JP" sz="1600" smtClean="0"/>
          </a:p>
          <a:p>
            <a:pPr marL="457200" indent="-457200">
              <a:buFont typeface="+mj-ea"/>
              <a:buAutoNum type="circleNumDbPlain"/>
            </a:pPr>
            <a:endParaRPr kumimoji="1" lang="en-US" altLang="ja-JP" sz="1600" smtClean="0"/>
          </a:p>
        </p:txBody>
      </p:sp>
      <p:pic>
        <p:nvPicPr>
          <p:cNvPr id="8" name="図 7"/>
          <p:cNvPicPr>
            <a:picLocks noChangeAspect="1"/>
          </p:cNvPicPr>
          <p:nvPr/>
        </p:nvPicPr>
        <p:blipFill>
          <a:blip r:embed="rId2"/>
          <a:stretch>
            <a:fillRect/>
          </a:stretch>
        </p:blipFill>
        <p:spPr>
          <a:xfrm>
            <a:off x="179512" y="2996940"/>
            <a:ext cx="4674280" cy="1880629"/>
          </a:xfrm>
          <a:prstGeom prst="rect">
            <a:avLst/>
          </a:prstGeom>
        </p:spPr>
      </p:pic>
      <p:graphicFrame>
        <p:nvGraphicFramePr>
          <p:cNvPr id="9" name="表 8"/>
          <p:cNvGraphicFramePr>
            <a:graphicFrameLocks noGrp="1"/>
          </p:cNvGraphicFramePr>
          <p:nvPr>
            <p:extLst>
              <p:ext uri="{D42A27DB-BD31-4B8C-83A1-F6EECF244321}">
                <p14:modId xmlns:p14="http://schemas.microsoft.com/office/powerpoint/2010/main" val="3339978648"/>
              </p:ext>
            </p:extLst>
          </p:nvPr>
        </p:nvGraphicFramePr>
        <p:xfrm>
          <a:off x="3203810" y="4437141"/>
          <a:ext cx="5256730" cy="1987476"/>
        </p:xfrm>
        <a:graphic>
          <a:graphicData uri="http://schemas.openxmlformats.org/drawingml/2006/table">
            <a:tbl>
              <a:tblPr firstRow="1" bandRow="1">
                <a:tableStyleId>{93296810-A885-4BE3-A3E7-6D5BEEA58F35}</a:tableStyleId>
              </a:tblPr>
              <a:tblGrid>
                <a:gridCol w="2386683">
                  <a:extLst>
                    <a:ext uri="{9D8B030D-6E8A-4147-A177-3AD203B41FA5}">
                      <a16:colId xmlns:a16="http://schemas.microsoft.com/office/drawing/2014/main" val="3878991945"/>
                    </a:ext>
                  </a:extLst>
                </a:gridCol>
                <a:gridCol w="2870047">
                  <a:extLst>
                    <a:ext uri="{9D8B030D-6E8A-4147-A177-3AD203B41FA5}">
                      <a16:colId xmlns:a16="http://schemas.microsoft.com/office/drawing/2014/main" val="1576239730"/>
                    </a:ext>
                  </a:extLst>
                </a:gridCol>
              </a:tblGrid>
              <a:tr h="331246">
                <a:tc>
                  <a:txBody>
                    <a:bodyPr/>
                    <a:lstStyle/>
                    <a:p>
                      <a:r>
                        <a:rPr kumimoji="1" lang="ja-JP" altLang="en-US" sz="1400" smtClean="0"/>
                        <a:t>プレイブック素材名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プレイブック素材</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4007726703"/>
                  </a:ext>
                </a:extLst>
              </a:tr>
              <a:tr h="331246">
                <a:tc>
                  <a:txBody>
                    <a:bodyPr/>
                    <a:lstStyle/>
                    <a:p>
                      <a:r>
                        <a:rPr kumimoji="1" lang="en-US" altLang="ja-JP" sz="1400" err="1" smtClean="0"/>
                        <a:t>yum_install</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1-yum_install.yml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98717008"/>
                  </a:ext>
                </a:extLst>
              </a:tr>
              <a:tr h="331246">
                <a:tc>
                  <a:txBody>
                    <a:bodyPr/>
                    <a:lstStyle/>
                    <a:p>
                      <a:r>
                        <a:rPr kumimoji="1" lang="en-US" altLang="ja-JP" sz="1400" smtClean="0"/>
                        <a:t>open_ports</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2-open</a:t>
                      </a:r>
                      <a:r>
                        <a:rPr kumimoji="1" lang="en-US" altLang="ja-JP" sz="1400" baseline="0" smtClean="0"/>
                        <a:t>_ports</a:t>
                      </a:r>
                      <a:r>
                        <a:rPr kumimoji="1" lang="en-US" altLang="ja-JP" sz="1400" smtClean="0"/>
                        <a:t>.yml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66501828"/>
                  </a:ext>
                </a:extLst>
              </a:tr>
              <a:tr h="331246">
                <a:tc>
                  <a:txBody>
                    <a:bodyPr/>
                    <a:lstStyle/>
                    <a:p>
                      <a:r>
                        <a:rPr kumimoji="1" lang="en-US" altLang="ja-JP" sz="1400" smtClean="0"/>
                        <a:t>deploy_config</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b="0" smtClean="0"/>
                        <a:t>3</a:t>
                      </a:r>
                      <a:r>
                        <a:rPr lang="en-US" altLang="ja-JP" sz="1400" b="0" smtClean="0"/>
                        <a:t>-deploy_config.yml</a:t>
                      </a:r>
                      <a:endParaRPr kumimoji="1" lang="ja-JP" altLang="en-US" sz="1400" b="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34893166"/>
                  </a:ext>
                </a:extLst>
              </a:tr>
              <a:tr h="331246">
                <a:tc>
                  <a:txBody>
                    <a:bodyPr/>
                    <a:lstStyle/>
                    <a:p>
                      <a:r>
                        <a:rPr kumimoji="1" lang="en-US" altLang="ja-JP" sz="1400" err="1" smtClean="0"/>
                        <a:t>start_service</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4-start_service.yml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6572602"/>
                  </a:ext>
                </a:extLst>
              </a:tr>
              <a:tr h="331246">
                <a:tc>
                  <a:txBody>
                    <a:bodyPr/>
                    <a:lstStyle/>
                    <a:p>
                      <a:r>
                        <a:rPr kumimoji="1" lang="en-US" altLang="ja-JP" sz="1400" err="1" smtClean="0"/>
                        <a:t>check_service_state</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5-check_service.yml</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127978014"/>
                  </a:ext>
                </a:extLst>
              </a:tr>
            </a:tbl>
          </a:graphicData>
        </a:graphic>
      </p:graphicFrame>
      <p:sp>
        <p:nvSpPr>
          <p:cNvPr id="6" name="角丸四角形 5"/>
          <p:cNvSpPr/>
          <p:nvPr/>
        </p:nvSpPr>
        <p:spPr bwMode="auto">
          <a:xfrm>
            <a:off x="323410" y="3356990"/>
            <a:ext cx="3168440" cy="779857"/>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561199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1.3 Movement</a:t>
            </a:r>
            <a:r>
              <a:rPr lang="ja-JP" altLang="en-US"/>
              <a:t>の設定 </a:t>
            </a:r>
            <a:r>
              <a:rPr lang="en-US" altLang="ja-JP" smtClean="0"/>
              <a:t>(3/4</a:t>
            </a:r>
            <a:r>
              <a:rPr lang="en-US" altLang="ja-JP"/>
              <a:t>) </a:t>
            </a:r>
            <a:endParaRPr kumimoji="1" lang="ja-JP" altLang="en-US"/>
          </a:p>
        </p:txBody>
      </p:sp>
      <p:sp>
        <p:nvSpPr>
          <p:cNvPr id="3" name="コンテンツ プレースホルダー 2"/>
          <p:cNvSpPr>
            <a:spLocks noGrp="1"/>
          </p:cNvSpPr>
          <p:nvPr>
            <p:ph sz="quarter" idx="10"/>
          </p:nvPr>
        </p:nvSpPr>
        <p:spPr/>
        <p:txBody>
          <a:bodyPr/>
          <a:lstStyle/>
          <a:p>
            <a:r>
              <a:rPr lang="ja-JP" altLang="en-US" b="1"/>
              <a:t>素材</a:t>
            </a:r>
            <a:r>
              <a:rPr kumimoji="1" lang="ja-JP" altLang="en-US" b="1" smtClean="0"/>
              <a:t>ファイルを登録する</a:t>
            </a:r>
            <a:r>
              <a:rPr kumimoji="1" lang="en-US" altLang="ja-JP" smtClean="0"/>
              <a:t/>
            </a:r>
            <a:br>
              <a:rPr kumimoji="1" lang="en-US" altLang="ja-JP" smtClean="0"/>
            </a:br>
            <a:r>
              <a:rPr lang="ja-JP" altLang="en-US" sz="1600"/>
              <a:t>用意</a:t>
            </a:r>
            <a:r>
              <a:rPr lang="ja-JP" altLang="en-US" sz="1600" smtClean="0"/>
              <a:t>した</a:t>
            </a:r>
            <a:r>
              <a:rPr lang="en-US" altLang="ja-JP" sz="1600" smtClean="0"/>
              <a:t>httpd</a:t>
            </a:r>
            <a:r>
              <a:rPr lang="ja-JP" altLang="en-US" sz="1600" smtClean="0"/>
              <a:t>設定ファイルを、</a:t>
            </a:r>
            <a:r>
              <a:rPr lang="en-US" altLang="ja-JP" sz="1600" smtClean="0"/>
              <a:t>ITA</a:t>
            </a:r>
            <a:r>
              <a:rPr lang="ja-JP" altLang="en-US" sz="1600" smtClean="0"/>
              <a:t>に登録しましょう。</a:t>
            </a:r>
            <a:endParaRPr lang="en-US" altLang="ja-JP" sz="1600" smtClean="0"/>
          </a:p>
          <a:p>
            <a:endParaRPr kumimoji="1" lang="en-US" altLang="ja-JP" sz="1600"/>
          </a:p>
          <a:p>
            <a:pPr marL="0" indent="0">
              <a:lnSpc>
                <a:spcPct val="150000"/>
              </a:lnSpc>
              <a:buNone/>
            </a:pPr>
            <a:r>
              <a:rPr lang="ja-JP" altLang="en-US" sz="1600"/>
              <a:t>メニュー：</a:t>
            </a:r>
            <a:r>
              <a:rPr lang="en-US" altLang="ja-JP" sz="1600" b="1" smtClean="0"/>
              <a:t>Ansible</a:t>
            </a:r>
            <a:r>
              <a:rPr lang="ja-JP" altLang="en-US" sz="1600" b="1" smtClean="0"/>
              <a:t>共通</a:t>
            </a:r>
            <a:r>
              <a:rPr lang="en-US" altLang="ja-JP" sz="1600" b="1" smtClean="0"/>
              <a:t> </a:t>
            </a:r>
            <a:r>
              <a:rPr lang="en-US" altLang="ja-JP" sz="1600" b="1"/>
              <a:t>&gt; </a:t>
            </a:r>
            <a:r>
              <a:rPr lang="ja-JP" altLang="en-US" sz="1600" b="1" smtClean="0"/>
              <a:t>ファイル</a:t>
            </a:r>
            <a:r>
              <a:rPr lang="ja-JP" altLang="en-US" sz="1600" b="1"/>
              <a:t>管理</a:t>
            </a:r>
            <a:endParaRPr lang="en-US" altLang="ja-JP" sz="1600" b="1"/>
          </a:p>
          <a:p>
            <a:pPr marL="457200" indent="-457200">
              <a:buFont typeface="+mj-ea"/>
              <a:buAutoNum type="circleNumDbPlain"/>
            </a:pPr>
            <a:r>
              <a:rPr lang="ja-JP" altLang="en-US" sz="1600"/>
              <a:t>登録 </a:t>
            </a:r>
            <a:r>
              <a:rPr lang="en-US" altLang="ja-JP" sz="1600"/>
              <a:t>&gt; </a:t>
            </a:r>
            <a:r>
              <a:rPr lang="ja-JP" altLang="en-US" sz="1600"/>
              <a:t>登録開始 を押下する。</a:t>
            </a:r>
            <a:endParaRPr lang="en-US" altLang="ja-JP" sz="1600"/>
          </a:p>
          <a:p>
            <a:pPr marL="457200" indent="-457200">
              <a:buFont typeface="+mj-ea"/>
              <a:buAutoNum type="circleNumDbPlain"/>
            </a:pPr>
            <a:r>
              <a:rPr lang="ja-JP" altLang="en-US" sz="1600"/>
              <a:t>［参照］</a:t>
            </a:r>
            <a:r>
              <a:rPr lang="ja-JP" altLang="en-US" sz="1600" smtClean="0"/>
              <a:t>から素材</a:t>
            </a:r>
            <a:r>
              <a:rPr lang="ja-JP" altLang="en-US" sz="1600"/>
              <a:t>ファイル</a:t>
            </a:r>
            <a:r>
              <a:rPr lang="ja-JP" altLang="en-US" sz="1600" smtClean="0"/>
              <a:t>を</a:t>
            </a:r>
            <a:r>
              <a:rPr lang="ja-JP" altLang="en-US" sz="1600"/>
              <a:t>選択し、「事前アップロード」を行う。</a:t>
            </a:r>
            <a:endParaRPr lang="en-US" altLang="ja-JP" sz="1600"/>
          </a:p>
          <a:p>
            <a:pPr marL="457200" indent="-457200">
              <a:buFont typeface="+mj-ea"/>
              <a:buAutoNum type="circleNumDbPlain"/>
            </a:pPr>
            <a:r>
              <a:rPr lang="ja-JP" altLang="en-US" sz="1600"/>
              <a:t>各項目へ下表のように入力し、「登録」を押下する。</a:t>
            </a:r>
            <a:endParaRPr lang="en-US" altLang="ja-JP" sz="1600"/>
          </a:p>
          <a:p>
            <a:pPr marL="0" indent="0">
              <a:buNone/>
            </a:pPr>
            <a:endParaRPr kumimoji="1" lang="ja-JP" altLang="en-US"/>
          </a:p>
        </p:txBody>
      </p:sp>
      <p:pic>
        <p:nvPicPr>
          <p:cNvPr id="5" name="図 4"/>
          <p:cNvPicPr>
            <a:picLocks noChangeAspect="1"/>
          </p:cNvPicPr>
          <p:nvPr/>
        </p:nvPicPr>
        <p:blipFill>
          <a:blip r:embed="rId2"/>
          <a:stretch>
            <a:fillRect/>
          </a:stretch>
        </p:blipFill>
        <p:spPr>
          <a:xfrm>
            <a:off x="179512" y="3140960"/>
            <a:ext cx="6480900" cy="1715266"/>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1257679711"/>
              </p:ext>
            </p:extLst>
          </p:nvPr>
        </p:nvGraphicFramePr>
        <p:xfrm>
          <a:off x="179512" y="5109738"/>
          <a:ext cx="5256730" cy="662492"/>
        </p:xfrm>
        <a:graphic>
          <a:graphicData uri="http://schemas.openxmlformats.org/drawingml/2006/table">
            <a:tbl>
              <a:tblPr firstRow="1" bandRow="1">
                <a:tableStyleId>{93296810-A885-4BE3-A3E7-6D5BEEA58F35}</a:tableStyleId>
              </a:tblPr>
              <a:tblGrid>
                <a:gridCol w="2386683">
                  <a:extLst>
                    <a:ext uri="{9D8B030D-6E8A-4147-A177-3AD203B41FA5}">
                      <a16:colId xmlns:a16="http://schemas.microsoft.com/office/drawing/2014/main" val="2965201597"/>
                    </a:ext>
                  </a:extLst>
                </a:gridCol>
                <a:gridCol w="2870047">
                  <a:extLst>
                    <a:ext uri="{9D8B030D-6E8A-4147-A177-3AD203B41FA5}">
                      <a16:colId xmlns:a16="http://schemas.microsoft.com/office/drawing/2014/main" val="1480316901"/>
                    </a:ext>
                  </a:extLst>
                </a:gridCol>
              </a:tblGrid>
              <a:tr h="331246">
                <a:tc>
                  <a:txBody>
                    <a:bodyPr/>
                    <a:lstStyle/>
                    <a:p>
                      <a:r>
                        <a:rPr kumimoji="1" lang="ja-JP" altLang="en-US" sz="1400" smtClean="0"/>
                        <a:t>ファイル埋込変数名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ファイル素材</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00874410"/>
                  </a:ext>
                </a:extLst>
              </a:tr>
              <a:tr h="331246">
                <a:tc>
                  <a:txBody>
                    <a:bodyPr/>
                    <a:lstStyle/>
                    <a:p>
                      <a:r>
                        <a:rPr kumimoji="1" lang="en-US" altLang="ja-JP" sz="1400" smtClean="0"/>
                        <a:t>CPF_httpd_conf</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httpd_config.txt</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070152829"/>
                  </a:ext>
                </a:extLst>
              </a:tr>
            </a:tbl>
          </a:graphicData>
        </a:graphic>
      </p:graphicFrame>
      <p:sp>
        <p:nvSpPr>
          <p:cNvPr id="7" name="角丸四角形 6"/>
          <p:cNvSpPr/>
          <p:nvPr/>
        </p:nvSpPr>
        <p:spPr bwMode="auto">
          <a:xfrm>
            <a:off x="251522" y="3501010"/>
            <a:ext cx="3168440" cy="779857"/>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01172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1.3 Movement</a:t>
            </a:r>
            <a:r>
              <a:rPr kumimoji="1" lang="ja-JP" altLang="en-US" smtClean="0"/>
              <a:t>の設定 </a:t>
            </a:r>
            <a:r>
              <a:rPr lang="en-US" altLang="ja-JP" smtClean="0"/>
              <a:t>(</a:t>
            </a:r>
            <a:r>
              <a:rPr lang="en-US" altLang="ja-JP"/>
              <a:t>4</a:t>
            </a:r>
            <a:r>
              <a:rPr lang="en-US" altLang="ja-JP" smtClean="0"/>
              <a:t>/4) </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a:t>
            </a:r>
            <a:r>
              <a:rPr kumimoji="1" lang="en-US" altLang="ja-JP" b="1" smtClean="0"/>
              <a:t>playbook</a:t>
            </a:r>
            <a:r>
              <a:rPr kumimoji="1" lang="ja-JP" altLang="en-US" b="1" err="1" smtClean="0"/>
              <a:t>を登</a:t>
            </a:r>
            <a:r>
              <a:rPr kumimoji="1" lang="ja-JP" altLang="en-US" b="1" smtClean="0"/>
              <a:t>録する</a:t>
            </a:r>
            <a:r>
              <a:rPr kumimoji="1" lang="en-US" altLang="ja-JP" smtClean="0"/>
              <a:t/>
            </a:r>
            <a:br>
              <a:rPr kumimoji="1" lang="en-US" altLang="ja-JP" smtClean="0"/>
            </a:br>
            <a:r>
              <a:rPr kumimoji="1" lang="ja-JP" altLang="en-US" sz="1600" smtClean="0"/>
              <a:t>作成した</a:t>
            </a:r>
            <a:r>
              <a:rPr kumimoji="1" lang="en-US" altLang="ja-JP" sz="1600" smtClean="0"/>
              <a:t>Movement</a:t>
            </a:r>
            <a:r>
              <a:rPr kumimoji="1" lang="ja-JP" altLang="en-US" sz="1600" smtClean="0"/>
              <a:t>とプレイブック素材を関連付けましょう。</a:t>
            </a:r>
            <a:r>
              <a:rPr kumimoji="1" lang="en-US" altLang="ja-JP" sz="1800" smtClean="0"/>
              <a:t/>
            </a:r>
            <a:br>
              <a:rPr kumimoji="1" lang="en-US" altLang="ja-JP" sz="1800" smtClean="0"/>
            </a:br>
            <a:r>
              <a:rPr kumimoji="1" lang="ja-JP" altLang="en-US" sz="1600" smtClean="0"/>
              <a:t>作業内容を分割し、分かりやすい名前をつけることで再利用が容易になります。</a:t>
            </a:r>
            <a:r>
              <a:rPr kumimoji="1" lang="en-US" altLang="ja-JP" sz="1600" smtClean="0"/>
              <a:t/>
            </a:r>
            <a:br>
              <a:rPr kumimoji="1" lang="en-US" altLang="ja-JP" sz="1600" smtClean="0"/>
            </a:br>
            <a:r>
              <a:rPr kumimoji="1" lang="en-US" altLang="ja-JP" smtClean="0"/>
              <a:t/>
            </a:r>
            <a:br>
              <a:rPr kumimoji="1" lang="en-US" altLang="ja-JP" smtClean="0"/>
            </a:br>
            <a:r>
              <a:rPr lang="ja-JP" altLang="en-US" sz="1600" smtClean="0"/>
              <a:t>メニュー</a:t>
            </a:r>
            <a:r>
              <a:rPr lang="en-US" altLang="ja-JP" sz="1600" smtClean="0"/>
              <a:t>:</a:t>
            </a:r>
            <a:r>
              <a:rPr lang="ja-JP" altLang="en-US" sz="1600" smtClean="0"/>
              <a:t> </a:t>
            </a:r>
            <a:r>
              <a:rPr lang="en-US" altLang="ja-JP" sz="1600" b="1" smtClean="0"/>
              <a:t>Ansible-Legacy &gt; Movement</a:t>
            </a:r>
            <a:r>
              <a:rPr lang="ja-JP" altLang="en-US" sz="1600" b="1" smtClean="0"/>
              <a:t>詳細</a:t>
            </a:r>
            <a:endParaRPr lang="en-US" altLang="ja-JP" sz="1600" b="1"/>
          </a:p>
          <a:p>
            <a:pPr marL="342900" indent="-3429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342900" indent="-342900">
              <a:buFont typeface="+mj-ea"/>
              <a:buAutoNum type="circleNumDbPlain"/>
            </a:pPr>
            <a:r>
              <a:rPr lang="ja-JP" altLang="en-US" sz="1600" smtClean="0"/>
              <a:t>各項目</a:t>
            </a:r>
            <a:r>
              <a:rPr lang="ja-JP" altLang="en-US" sz="1600"/>
              <a:t>で</a:t>
            </a:r>
            <a:r>
              <a:rPr lang="ja-JP" altLang="en-US" sz="1600" smtClean="0"/>
              <a:t>下表</a:t>
            </a:r>
            <a:r>
              <a:rPr lang="ja-JP" altLang="en-US" sz="1600"/>
              <a:t>のよう</a:t>
            </a:r>
            <a:r>
              <a:rPr lang="ja-JP" altLang="en-US" sz="1600" smtClean="0"/>
              <a:t>に選択または入力し</a:t>
            </a:r>
            <a:r>
              <a:rPr lang="ja-JP" altLang="en-US" sz="1600"/>
              <a:t>、</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600"/>
          </a:p>
          <a:p>
            <a:pPr marL="0" indent="0">
              <a:buNone/>
            </a:pPr>
            <a:endParaRPr lang="en-US" altLang="ja-JP" sz="1600" smtClean="0"/>
          </a:p>
        </p:txBody>
      </p:sp>
      <p:sp>
        <p:nvSpPr>
          <p:cNvPr id="6" name="テキスト ボックス 5"/>
          <p:cNvSpPr txBox="1"/>
          <p:nvPr/>
        </p:nvSpPr>
        <p:spPr>
          <a:xfrm>
            <a:off x="146732" y="4367048"/>
            <a:ext cx="3744398" cy="369332"/>
          </a:xfrm>
          <a:prstGeom prst="rect">
            <a:avLst/>
          </a:prstGeom>
          <a:noFill/>
        </p:spPr>
        <p:txBody>
          <a:bodyPr wrap="square" rtlCol="0">
            <a:spAutoFit/>
          </a:bodyPr>
          <a:lstStyle/>
          <a:p>
            <a:r>
              <a:rPr kumimoji="1" lang="ja-JP" altLang="en-US" smtClean="0"/>
              <a:t>関連付け表</a:t>
            </a:r>
            <a:endParaRPr kumimoji="1" lang="ja-JP" altLang="en-US"/>
          </a:p>
        </p:txBody>
      </p:sp>
      <p:pic>
        <p:nvPicPr>
          <p:cNvPr id="8" name="図 7"/>
          <p:cNvPicPr>
            <a:picLocks noChangeAspect="1"/>
          </p:cNvPicPr>
          <p:nvPr/>
        </p:nvPicPr>
        <p:blipFill>
          <a:blip r:embed="rId3"/>
          <a:stretch>
            <a:fillRect/>
          </a:stretch>
        </p:blipFill>
        <p:spPr>
          <a:xfrm>
            <a:off x="179512" y="2903642"/>
            <a:ext cx="5860662" cy="1874081"/>
          </a:xfrm>
          <a:prstGeom prst="rect">
            <a:avLst/>
          </a:prstGeom>
        </p:spPr>
      </p:pic>
      <p:sp>
        <p:nvSpPr>
          <p:cNvPr id="10" name="角丸四角形 9"/>
          <p:cNvSpPr/>
          <p:nvPr/>
        </p:nvSpPr>
        <p:spPr bwMode="auto">
          <a:xfrm>
            <a:off x="251400" y="3349545"/>
            <a:ext cx="4176580" cy="57682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4268427257"/>
              </p:ext>
            </p:extLst>
          </p:nvPr>
        </p:nvGraphicFramePr>
        <p:xfrm>
          <a:off x="230801" y="4736379"/>
          <a:ext cx="6110775" cy="1839136"/>
        </p:xfrm>
        <a:graphic>
          <a:graphicData uri="http://schemas.openxmlformats.org/drawingml/2006/table">
            <a:tbl>
              <a:tblPr firstRow="1" bandRow="1">
                <a:tableStyleId>{93296810-A885-4BE3-A3E7-6D5BEEA58F35}</a:tableStyleId>
              </a:tblPr>
              <a:tblGrid>
                <a:gridCol w="2036925">
                  <a:extLst>
                    <a:ext uri="{9D8B030D-6E8A-4147-A177-3AD203B41FA5}">
                      <a16:colId xmlns:a16="http://schemas.microsoft.com/office/drawing/2014/main" val="1402159686"/>
                    </a:ext>
                  </a:extLst>
                </a:gridCol>
                <a:gridCol w="2036925">
                  <a:extLst>
                    <a:ext uri="{9D8B030D-6E8A-4147-A177-3AD203B41FA5}">
                      <a16:colId xmlns:a16="http://schemas.microsoft.com/office/drawing/2014/main" val="3655207279"/>
                    </a:ext>
                  </a:extLst>
                </a:gridCol>
                <a:gridCol w="2036925">
                  <a:extLst>
                    <a:ext uri="{9D8B030D-6E8A-4147-A177-3AD203B41FA5}">
                      <a16:colId xmlns:a16="http://schemas.microsoft.com/office/drawing/2014/main" val="2446437995"/>
                    </a:ext>
                  </a:extLst>
                </a:gridCol>
              </a:tblGrid>
              <a:tr h="290263">
                <a:tc>
                  <a:txBody>
                    <a:bodyPr/>
                    <a:lstStyle/>
                    <a:p>
                      <a:r>
                        <a:rPr kumimoji="1" lang="en-US" altLang="ja-JP" sz="1400" smtClean="0"/>
                        <a:t>Movement</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プレイブック素材</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Install</a:t>
                      </a:r>
                      <a:r>
                        <a:rPr kumimoji="1" lang="en-US" altLang="ja-JP" sz="1400" baseline="0" smtClean="0"/>
                        <a:t> Packages</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yum_install</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542890631"/>
                  </a:ext>
                </a:extLst>
              </a:tr>
              <a:tr h="290263">
                <a:tc>
                  <a:txBody>
                    <a:bodyPr/>
                    <a:lstStyle/>
                    <a:p>
                      <a:r>
                        <a:rPr kumimoji="1" lang="en-US" altLang="ja-JP" sz="1400" smtClean="0"/>
                        <a:t>Open Ports</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open_ports</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67700620"/>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deploy_config</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88484239"/>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start_service</a:t>
                      </a:r>
                      <a:endParaRPr kumimoji="1" lang="ja-JP" altLang="en-US" sz="1400"/>
                    </a:p>
                  </a:txBody>
                  <a:tcPr/>
                </a:tc>
                <a:tc>
                  <a:txBody>
                    <a:bodyPr/>
                    <a:lstStyle/>
                    <a:p>
                      <a:r>
                        <a:rPr kumimoji="1" lang="en-US" altLang="ja-JP" sz="1400" smtClean="0"/>
                        <a:t>2</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238023613"/>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err="1" smtClean="0"/>
                        <a:t>check_service_state</a:t>
                      </a:r>
                      <a:endParaRPr kumimoji="1" lang="ja-JP" altLang="en-US" sz="14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3</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17749007"/>
                  </a:ext>
                </a:extLst>
              </a:tr>
            </a:tbl>
          </a:graphicData>
        </a:graphic>
      </p:graphicFrame>
      <p:sp>
        <p:nvSpPr>
          <p:cNvPr id="9" name="角丸四角形 8"/>
          <p:cNvSpPr/>
          <p:nvPr/>
        </p:nvSpPr>
        <p:spPr bwMode="auto">
          <a:xfrm>
            <a:off x="6040174" y="5180916"/>
            <a:ext cx="2922444" cy="784349"/>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セットで実行する</a:t>
            </a:r>
            <a:r>
              <a:rPr lang="en-US" altLang="ja-JP" sz="1200" smtClean="0">
                <a:solidFill>
                  <a:schemeClr val="tx1"/>
                </a:solidFill>
                <a:latin typeface="+mn-ea"/>
              </a:rPr>
              <a:t>playbook</a:t>
            </a:r>
            <a:r>
              <a:rPr lang="ja-JP" altLang="en-US" sz="1200" smtClean="0">
                <a:solidFill>
                  <a:schemeClr val="tx1"/>
                </a:solidFill>
                <a:latin typeface="+mn-ea"/>
              </a:rPr>
              <a:t>として、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a:t>
            </a:r>
            <a:r>
              <a:rPr lang="en-US" altLang="ja-JP" sz="1200" smtClean="0">
                <a:solidFill>
                  <a:schemeClr val="tx1"/>
                </a:solidFill>
                <a:latin typeface="+mn-ea"/>
              </a:rPr>
              <a:t>Start Service</a:t>
            </a:r>
            <a:r>
              <a:rPr lang="ja-JP" altLang="en-US" sz="1200" smtClean="0">
                <a:solidFill>
                  <a:schemeClr val="tx1"/>
                </a:solidFill>
                <a:latin typeface="+mn-ea"/>
              </a:rPr>
              <a:t>」には</a:t>
            </a:r>
            <a:r>
              <a:rPr lang="en-US" altLang="ja-JP" sz="1200" smtClean="0">
                <a:solidFill>
                  <a:schemeClr val="tx1"/>
                </a:solidFill>
                <a:latin typeface="+mn-ea"/>
              </a:rPr>
              <a:t>3</a:t>
            </a:r>
            <a:r>
              <a:rPr lang="ja-JP" altLang="en-US" sz="1200" smtClean="0">
                <a:solidFill>
                  <a:schemeClr val="tx1"/>
                </a:solidFill>
                <a:latin typeface="+mn-ea"/>
              </a:rPr>
              <a:t>つをまとめて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関連付けています。</a:t>
            </a:r>
            <a:endParaRPr lang="en-US" altLang="ja-JP" sz="1200" smtClean="0">
              <a:solidFill>
                <a:schemeClr val="tx1"/>
              </a:solidFill>
              <a:latin typeface="+mn-ea"/>
            </a:endParaRPr>
          </a:p>
        </p:txBody>
      </p:sp>
      <p:sp>
        <p:nvSpPr>
          <p:cNvPr id="11" name="円形吹き出し 10"/>
          <p:cNvSpPr/>
          <p:nvPr/>
        </p:nvSpPr>
        <p:spPr bwMode="auto">
          <a:xfrm>
            <a:off x="5575309" y="5817608"/>
            <a:ext cx="766267" cy="540000"/>
          </a:xfrm>
          <a:prstGeom prst="wedgeEllipseCallout">
            <a:avLst>
              <a:gd name="adj1" fmla="val -53029"/>
              <a:gd name="adj2" fmla="val 5455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4110226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156466"/>
            <a:ext cx="6870923" cy="3864894"/>
          </a:xfrm>
          <a:prstGeom prst="rect">
            <a:avLst/>
          </a:prstGeom>
        </p:spPr>
      </p:pic>
      <p:sp>
        <p:nvSpPr>
          <p:cNvPr id="2" name="タイトル 1"/>
          <p:cNvSpPr>
            <a:spLocks noGrp="1"/>
          </p:cNvSpPr>
          <p:nvPr>
            <p:ph type="title"/>
          </p:nvPr>
        </p:nvSpPr>
        <p:spPr/>
        <p:txBody>
          <a:bodyPr/>
          <a:lstStyle/>
          <a:p>
            <a:r>
              <a:rPr kumimoji="1" lang="en-US" altLang="ja-JP" smtClean="0"/>
              <a:t>1.4</a:t>
            </a:r>
            <a:r>
              <a:rPr kumimoji="1" lang="ja-JP" altLang="en-US" smtClean="0"/>
              <a:t> </a:t>
            </a:r>
            <a:r>
              <a:rPr kumimoji="1" lang="en-US" altLang="ja-JP"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smtClean="0"/>
              <a:t>の作成</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Conductor</a:t>
            </a:r>
            <a:r>
              <a:rPr kumimoji="1" lang="ja-JP" altLang="en-US" b="1" smtClean="0"/>
              <a:t>を作成する</a:t>
            </a:r>
            <a:r>
              <a:rPr lang="en-US" altLang="ja-JP" smtClean="0"/>
              <a:t/>
            </a:r>
            <a:br>
              <a:rPr lang="en-US" altLang="ja-JP" smtClean="0"/>
            </a:br>
            <a:r>
              <a:rPr lang="ja-JP" altLang="en-US" sz="1600" smtClean="0"/>
              <a:t>定義した</a:t>
            </a:r>
            <a:r>
              <a:rPr lang="en-US" altLang="ja-JP" sz="1600" smtClean="0"/>
              <a:t>Movement</a:t>
            </a:r>
            <a:r>
              <a:rPr lang="ja-JP" altLang="en-US" sz="1600" smtClean="0"/>
              <a:t>をまとめた</a:t>
            </a:r>
            <a:r>
              <a:rPr lang="en-US" altLang="ja-JP" sz="1600" smtClean="0"/>
              <a:t>Conductor</a:t>
            </a:r>
            <a:r>
              <a:rPr lang="ja-JP" altLang="en-US" sz="1600" smtClean="0"/>
              <a:t>を作成しましょう。</a:t>
            </a:r>
            <a:r>
              <a:rPr lang="en-US" altLang="ja-JP" sz="1600" smtClean="0"/>
              <a:t/>
            </a:r>
            <a:br>
              <a:rPr lang="en-US" altLang="ja-JP" sz="1600" smtClean="0"/>
            </a:br>
            <a:endParaRPr kumimoji="1" lang="en-US" altLang="ja-JP" sz="1800" smtClean="0"/>
          </a:p>
          <a:p>
            <a:pPr marL="0" indent="0">
              <a:buNone/>
            </a:pPr>
            <a:r>
              <a:rPr lang="ja-JP" altLang="en-US" sz="1600" smtClean="0"/>
              <a:t>メニュー</a:t>
            </a:r>
            <a:r>
              <a:rPr lang="en-US" altLang="ja-JP" sz="1600" smtClean="0"/>
              <a:t>:</a:t>
            </a:r>
            <a:r>
              <a:rPr lang="ja-JP" altLang="en-US" sz="1600" smtClean="0"/>
              <a:t> </a:t>
            </a:r>
            <a:r>
              <a:rPr lang="en-US" altLang="ja-JP" sz="1600" b="1" smtClean="0"/>
              <a:t>Conductor &gt; Conductor</a:t>
            </a:r>
            <a:r>
              <a:rPr lang="ja-JP" altLang="en-US" sz="1600" b="1" smtClean="0"/>
              <a:t>クラス編集</a:t>
            </a:r>
            <a:endParaRPr lang="en-US" altLang="ja-JP" sz="1600" b="1" smtClean="0"/>
          </a:p>
          <a:p>
            <a:pPr marL="0" indent="0">
              <a:buNone/>
            </a:pPr>
            <a:endParaRPr kumimoji="1" lang="en-US" altLang="ja-JP" smtClean="0"/>
          </a:p>
        </p:txBody>
      </p:sp>
      <p:sp>
        <p:nvSpPr>
          <p:cNvPr id="7" name="角丸四角形 6"/>
          <p:cNvSpPr/>
          <p:nvPr/>
        </p:nvSpPr>
        <p:spPr bwMode="auto">
          <a:xfrm>
            <a:off x="5602959" y="2581426"/>
            <a:ext cx="1447475" cy="141634"/>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5627006" y="4042814"/>
            <a:ext cx="1423428" cy="124237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図形 8"/>
          <p:cNvSpPr/>
          <p:nvPr/>
        </p:nvSpPr>
        <p:spPr>
          <a:xfrm rot="21447710" flipH="1">
            <a:off x="4558691" y="3507970"/>
            <a:ext cx="952328" cy="80055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角丸四角形 9"/>
          <p:cNvSpPr/>
          <p:nvPr/>
        </p:nvSpPr>
        <p:spPr bwMode="auto">
          <a:xfrm>
            <a:off x="5034856" y="5413507"/>
            <a:ext cx="2232310" cy="50407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ドラッグ＆ドロップで</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必要な</a:t>
            </a:r>
            <a:r>
              <a:rPr lang="en-US" altLang="ja-JP" sz="1200" smtClean="0">
                <a:solidFill>
                  <a:schemeClr val="tx1"/>
                </a:solidFill>
                <a:latin typeface="+mn-ea"/>
              </a:rPr>
              <a:t>Movement</a:t>
            </a:r>
            <a:r>
              <a:rPr lang="ja-JP" altLang="en-US" sz="1200" smtClean="0">
                <a:solidFill>
                  <a:schemeClr val="tx1"/>
                </a:solidFill>
                <a:latin typeface="+mn-ea"/>
              </a:rPr>
              <a:t>を追加する。</a:t>
            </a:r>
            <a:endParaRPr lang="en-US" altLang="ja-JP" sz="1200">
              <a:solidFill>
                <a:schemeClr val="tx1"/>
              </a:solidFill>
              <a:latin typeface="+mn-ea"/>
            </a:endParaRPr>
          </a:p>
        </p:txBody>
      </p:sp>
      <p:sp>
        <p:nvSpPr>
          <p:cNvPr id="11" name="円形吹き出し 10"/>
          <p:cNvSpPr/>
          <p:nvPr/>
        </p:nvSpPr>
        <p:spPr bwMode="auto">
          <a:xfrm>
            <a:off x="4906968" y="5192464"/>
            <a:ext cx="301542" cy="312200"/>
          </a:xfrm>
          <a:prstGeom prst="wedgeEllipseCallout">
            <a:avLst>
              <a:gd name="adj1" fmla="val 186444"/>
              <a:gd name="adj2" fmla="val -6345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51400" y="3157327"/>
            <a:ext cx="4480752" cy="23426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円形吹き出し 15"/>
          <p:cNvSpPr/>
          <p:nvPr/>
        </p:nvSpPr>
        <p:spPr bwMode="auto">
          <a:xfrm>
            <a:off x="1419692" y="3646050"/>
            <a:ext cx="301542" cy="312200"/>
          </a:xfrm>
          <a:prstGeom prst="wedgeEllipseCallout">
            <a:avLst>
              <a:gd name="adj1" fmla="val 32526"/>
              <a:gd name="adj2" fmla="val -152209"/>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sp>
        <p:nvSpPr>
          <p:cNvPr id="17" name="角丸四角形 16"/>
          <p:cNvSpPr/>
          <p:nvPr/>
        </p:nvSpPr>
        <p:spPr bwMode="auto">
          <a:xfrm>
            <a:off x="1419692" y="5641164"/>
            <a:ext cx="1533931"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登録</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18" name="円形吹き出し 17"/>
          <p:cNvSpPr/>
          <p:nvPr/>
        </p:nvSpPr>
        <p:spPr bwMode="auto">
          <a:xfrm>
            <a:off x="1202932" y="5453899"/>
            <a:ext cx="301542" cy="312200"/>
          </a:xfrm>
          <a:prstGeom prst="wedgeEllipseCallout">
            <a:avLst>
              <a:gd name="adj1" fmla="val -201797"/>
              <a:gd name="adj2" fmla="val 9630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４</a:t>
            </a:r>
            <a:endParaRPr kumimoji="1" lang="ja-JP" altLang="en-US" sz="1400" b="1" smtClean="0">
              <a:latin typeface="+mn-ea"/>
            </a:endParaRPr>
          </a:p>
        </p:txBody>
      </p:sp>
      <p:sp>
        <p:nvSpPr>
          <p:cNvPr id="19" name="角丸四角形 18"/>
          <p:cNvSpPr/>
          <p:nvPr/>
        </p:nvSpPr>
        <p:spPr bwMode="auto">
          <a:xfrm>
            <a:off x="179512" y="5877340"/>
            <a:ext cx="554477" cy="14402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981557378"/>
              </p:ext>
            </p:extLst>
          </p:nvPr>
        </p:nvGraphicFramePr>
        <p:xfrm>
          <a:off x="1623011" y="4212710"/>
          <a:ext cx="2084869" cy="1075229"/>
        </p:xfrm>
        <a:graphic>
          <a:graphicData uri="http://schemas.openxmlformats.org/drawingml/2006/table">
            <a:tbl>
              <a:tblPr firstRow="1" bandRow="1">
                <a:tableStyleId>{93296810-A885-4BE3-A3E7-6D5BEEA58F35}</a:tableStyleId>
              </a:tblPr>
              <a:tblGrid>
                <a:gridCol w="1290633">
                  <a:extLst>
                    <a:ext uri="{9D8B030D-6E8A-4147-A177-3AD203B41FA5}">
                      <a16:colId xmlns:a16="http://schemas.microsoft.com/office/drawing/2014/main" val="4248193966"/>
                    </a:ext>
                  </a:extLst>
                </a:gridCol>
                <a:gridCol w="794236">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Install</a:t>
                      </a:r>
                      <a:r>
                        <a:rPr kumimoji="1" lang="en-US" altLang="ja-JP" sz="1100" baseline="0" smtClean="0"/>
                        <a:t> Packages</a:t>
                      </a:r>
                      <a:endParaRPr kumimoji="1" lang="ja-JP" altLang="en-US" sz="110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55180">
                <a:tc>
                  <a:txBody>
                    <a:bodyPr/>
                    <a:lstStyle/>
                    <a:p>
                      <a:r>
                        <a:rPr kumimoji="1" lang="en-US" altLang="ja-JP" sz="1100" smtClean="0"/>
                        <a:t>Open Ports</a:t>
                      </a:r>
                      <a:endParaRPr kumimoji="1" lang="ja-JP" altLang="en-US" sz="110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1860247556"/>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Start</a:t>
                      </a:r>
                      <a:r>
                        <a:rPr kumimoji="1" lang="ja-JP" altLang="en-US" sz="1100" smtClean="0"/>
                        <a:t> </a:t>
                      </a:r>
                      <a:r>
                        <a:rPr kumimoji="1" lang="en-US" altLang="ja-JP" sz="1100" smtClean="0"/>
                        <a:t>Service</a:t>
                      </a:r>
                      <a:endParaRPr kumimoji="1" lang="ja-JP" altLang="en-US" sz="1100" smtClean="0"/>
                    </a:p>
                  </a:txBody>
                  <a:tcPr/>
                </a:tc>
                <a:tc>
                  <a:txBody>
                    <a:bodyPr/>
                    <a:lstStyle/>
                    <a:p>
                      <a:r>
                        <a:rPr kumimoji="1" lang="en-US" altLang="ja-JP" sz="1100" smtClean="0"/>
                        <a:t>3</a:t>
                      </a:r>
                      <a:endParaRPr kumimoji="1" lang="ja-JP" altLang="en-US" sz="110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1619590" y="3865528"/>
            <a:ext cx="2088290"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3966860506"/>
              </p:ext>
            </p:extLst>
          </p:nvPr>
        </p:nvGraphicFramePr>
        <p:xfrm>
          <a:off x="7082407" y="3037131"/>
          <a:ext cx="1296180" cy="518160"/>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smtClean="0"/>
                        <a:t>Conductor</a:t>
                      </a:r>
                      <a:r>
                        <a:rPr kumimoji="1" lang="ja-JP" altLang="en-US" sz="1100" smtClean="0"/>
                        <a:t>名</a:t>
                      </a:r>
                      <a:endParaRPr kumimoji="1" lang="ja-JP" altLang="en-US" sz="1100"/>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t>サービス追加</a:t>
                      </a:r>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4856988" y="3037131"/>
            <a:ext cx="223231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Conductor</a:t>
            </a:r>
            <a:r>
              <a:rPr lang="ja-JP" altLang="en-US" sz="1200" smtClean="0">
                <a:solidFill>
                  <a:schemeClr val="tx1"/>
                </a:solidFill>
                <a:latin typeface="+mn-ea"/>
              </a:rPr>
              <a:t>の名前を入力する。</a:t>
            </a:r>
            <a:endParaRPr lang="en-US" altLang="ja-JP" sz="1200">
              <a:solidFill>
                <a:schemeClr val="tx1"/>
              </a:solidFill>
              <a:latin typeface="+mn-ea"/>
            </a:endParaRPr>
          </a:p>
        </p:txBody>
      </p:sp>
      <p:sp>
        <p:nvSpPr>
          <p:cNvPr id="6" name="円形吹き出し 5"/>
          <p:cNvSpPr/>
          <p:nvPr/>
        </p:nvSpPr>
        <p:spPr bwMode="auto">
          <a:xfrm>
            <a:off x="4740822" y="2824874"/>
            <a:ext cx="301542" cy="312200"/>
          </a:xfrm>
          <a:prstGeom prst="wedgeEllipseCallout">
            <a:avLst>
              <a:gd name="adj1" fmla="val 216883"/>
              <a:gd name="adj2" fmla="val -49310"/>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Tree>
    <p:extLst>
      <p:ext uri="{BB962C8B-B14F-4D97-AF65-F5344CB8AC3E}">
        <p14:creationId xmlns:p14="http://schemas.microsoft.com/office/powerpoint/2010/main" val="93498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1.5</a:t>
            </a:r>
            <a:r>
              <a:rPr lang="ja-JP" altLang="en-US" smtClean="0"/>
              <a:t> </a:t>
            </a:r>
            <a:r>
              <a:rPr kumimoji="1" lang="ja-JP" altLang="en-US" smtClean="0"/>
              <a:t>オペレーションの</a:t>
            </a:r>
            <a:r>
              <a:rPr lang="ja-JP" altLang="en-US"/>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オペレーションを新規登録する</a:t>
            </a:r>
            <a:r>
              <a:rPr lang="en-US" altLang="ja-JP"/>
              <a:t/>
            </a:r>
            <a:br>
              <a:rPr lang="en-US" altLang="ja-JP"/>
            </a:br>
            <a:r>
              <a:rPr lang="ja-JP" altLang="en-US" sz="1600" smtClean="0"/>
              <a:t>オペレーションを作成し、</a:t>
            </a:r>
            <a:r>
              <a:rPr lang="en-US" altLang="ja-JP" sz="1600" smtClean="0"/>
              <a:t>Movement</a:t>
            </a:r>
            <a:r>
              <a:rPr lang="ja-JP" altLang="en-US" sz="1600" smtClean="0"/>
              <a:t>とホストを</a:t>
            </a:r>
            <a:r>
              <a:rPr lang="ja-JP" altLang="en-US" sz="1600"/>
              <a:t>関連</a:t>
            </a:r>
            <a:r>
              <a:rPr lang="ja-JP" altLang="en-US" sz="1600" smtClean="0"/>
              <a:t>付けましょう。</a:t>
            </a:r>
            <a:r>
              <a:rPr lang="en-US" altLang="ja-JP" sz="1600"/>
              <a:t/>
            </a:r>
            <a:br>
              <a:rPr lang="en-US" altLang="ja-JP" sz="1600"/>
            </a:br>
            <a:r>
              <a:rPr lang="en-US" altLang="ja-JP" sz="1600"/>
              <a:t>※</a:t>
            </a:r>
            <a:r>
              <a:rPr lang="ja-JP" altLang="en-US" sz="1600"/>
              <a:t>オペレーションとは、作業全体を示す</a:t>
            </a:r>
            <a:r>
              <a:rPr lang="en-US" altLang="ja-JP" sz="1600"/>
              <a:t>ITA</a:t>
            </a:r>
            <a:r>
              <a:rPr lang="ja-JP" altLang="en-US" sz="1600"/>
              <a:t>システム内で使用する</a:t>
            </a:r>
            <a:r>
              <a:rPr lang="ja-JP" altLang="en-US" sz="1600">
                <a:solidFill>
                  <a:srgbClr val="FF0000"/>
                </a:solidFill>
              </a:rPr>
              <a:t>作業</a:t>
            </a:r>
            <a:r>
              <a:rPr lang="ja-JP" altLang="en-US" sz="1600" smtClean="0">
                <a:solidFill>
                  <a:srgbClr val="FF0000"/>
                </a:solidFill>
              </a:rPr>
              <a:t>名称</a:t>
            </a:r>
            <a:r>
              <a:rPr lang="ja-JP" altLang="en-US" sz="1600" smtClean="0"/>
              <a:t>です。</a:t>
            </a:r>
            <a:endParaRPr lang="en-US" altLang="ja-JP" sz="1600"/>
          </a:p>
          <a:p>
            <a:pPr marL="0" indent="0">
              <a:buNone/>
            </a:pPr>
            <a:endParaRPr lang="en-US" altLang="ja-JP" sz="1600" smtClean="0"/>
          </a:p>
          <a:p>
            <a:pPr marL="0" indent="0">
              <a:lnSpc>
                <a:spcPct val="150000"/>
              </a:lnSpc>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pic>
        <p:nvPicPr>
          <p:cNvPr id="4" name="図 3"/>
          <p:cNvPicPr>
            <a:picLocks noChangeAspect="1"/>
          </p:cNvPicPr>
          <p:nvPr/>
        </p:nvPicPr>
        <p:blipFill>
          <a:blip r:embed="rId2"/>
          <a:stretch>
            <a:fillRect/>
          </a:stretch>
        </p:blipFill>
        <p:spPr>
          <a:xfrm>
            <a:off x="177212" y="3065958"/>
            <a:ext cx="4394788" cy="1752714"/>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2469591139"/>
              </p:ext>
            </p:extLst>
          </p:nvPr>
        </p:nvGraphicFramePr>
        <p:xfrm>
          <a:off x="177212" y="4922839"/>
          <a:ext cx="4682828" cy="1067343"/>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実施予定日時</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288927196"/>
                  </a:ext>
                </a:extLst>
              </a:tr>
              <a:tr h="355781">
                <a:tc>
                  <a:txBody>
                    <a:bodyPr/>
                    <a:lstStyle/>
                    <a:p>
                      <a:r>
                        <a:rPr kumimoji="1" lang="en-US" altLang="ja-JP" sz="1400" smtClean="0"/>
                        <a:t>Install Apache</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98436385"/>
                  </a:ext>
                </a:extLst>
              </a:tr>
              <a:tr h="355781">
                <a:tc>
                  <a:txBody>
                    <a:bodyPr/>
                    <a:lstStyle/>
                    <a:p>
                      <a:r>
                        <a:rPr kumimoji="1" lang="en-US" altLang="ja-JP" sz="1400" smtClean="0"/>
                        <a:t>Install Tomcat</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29791559"/>
                  </a:ext>
                </a:extLst>
              </a:tr>
            </a:tbl>
          </a:graphicData>
        </a:graphic>
      </p:graphicFrame>
      <p:sp>
        <p:nvSpPr>
          <p:cNvPr id="6" name="テキスト ボックス 5"/>
          <p:cNvSpPr txBox="1"/>
          <p:nvPr/>
        </p:nvSpPr>
        <p:spPr>
          <a:xfrm>
            <a:off x="177212" y="60662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323410" y="3501010"/>
            <a:ext cx="3024420"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571703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1.6 </a:t>
            </a:r>
            <a:r>
              <a:rPr lang="ja-JP" altLang="en-US" smtClean="0"/>
              <a:t>機器一覧への登録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機器一覧にホストを登録する</a:t>
            </a:r>
            <a:r>
              <a:rPr kumimoji="1" lang="en-US" altLang="ja-JP" b="1" smtClean="0"/>
              <a:t/>
            </a:r>
            <a:br>
              <a:rPr kumimoji="1" lang="en-US" altLang="ja-JP" b="1" smtClean="0"/>
            </a:br>
            <a:r>
              <a:rPr kumimoji="1" lang="ja-JP" altLang="en-US" sz="1600" smtClean="0"/>
              <a:t>作業の実行対象となるホストを</a:t>
            </a:r>
            <a:r>
              <a:rPr kumimoji="1" lang="en-US" altLang="ja-JP" sz="1600" smtClean="0"/>
              <a:t>ITA</a:t>
            </a:r>
            <a:r>
              <a:rPr kumimoji="1" lang="ja-JP" altLang="en-US" sz="1600" smtClean="0"/>
              <a:t>に登録しましょう。</a:t>
            </a:r>
            <a:r>
              <a:rPr kumimoji="1" lang="en-US" altLang="ja-JP" b="1" smtClean="0"/>
              <a:t/>
            </a:r>
            <a:br>
              <a:rPr kumimoji="1" lang="en-US" altLang="ja-JP" b="1" smtClean="0"/>
            </a:br>
            <a:r>
              <a:rPr lang="en-US" altLang="ja-JP" sz="1600" smtClean="0"/>
              <a:t/>
            </a:r>
            <a:br>
              <a:rPr lang="en-US" altLang="ja-JP" sz="1600" smtClean="0"/>
            </a:br>
            <a:r>
              <a:rPr lang="ja-JP" altLang="en-US" sz="1600" smtClean="0"/>
              <a:t>メニュー：</a:t>
            </a:r>
            <a:r>
              <a:rPr lang="ja-JP" altLang="en-US" sz="1600" b="1" smtClean="0"/>
              <a:t>基本コンソール </a:t>
            </a:r>
            <a:r>
              <a:rPr lang="en-US" altLang="ja-JP" sz="1600" b="1" smtClean="0"/>
              <a:t>&gt; </a:t>
            </a:r>
            <a:r>
              <a:rPr lang="ja-JP" altLang="en-US" sz="1600" b="1" smtClean="0"/>
              <a:t>機器一覧</a:t>
            </a:r>
            <a:endParaRPr lang="en-US" altLang="ja-JP" sz="1600" b="1" smtClean="0"/>
          </a:p>
          <a:p>
            <a:pPr marL="457200" indent="-4572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lt"/>
              <a:buAutoNum type="circleNumDbPlain"/>
            </a:pPr>
            <a:r>
              <a:rPr lang="ja-JP" altLang="en-US" sz="1600"/>
              <a:t>各項目で下表のように選択または入力</a:t>
            </a:r>
            <a:r>
              <a:rPr lang="ja-JP" altLang="en-US" sz="1600" smtClean="0"/>
              <a:t>し、</a:t>
            </a:r>
            <a:r>
              <a:rPr lang="en-US" altLang="ja-JP" sz="1600" smtClean="0"/>
              <a:t>[</a:t>
            </a:r>
            <a:r>
              <a:rPr lang="ja-JP" altLang="en-US" sz="1600" smtClean="0"/>
              <a:t>登録</a:t>
            </a:r>
            <a:r>
              <a:rPr lang="en-US" altLang="ja-JP" sz="1600" smtClean="0"/>
              <a:t>]</a:t>
            </a:r>
            <a:r>
              <a:rPr lang="ja-JP" altLang="en-US" sz="1600" smtClean="0"/>
              <a:t>を押下する。</a:t>
            </a:r>
            <a:r>
              <a:rPr lang="en-US" altLang="ja-JP" sz="1600" smtClean="0"/>
              <a:t/>
            </a:r>
            <a:br>
              <a:rPr lang="en-US" altLang="ja-JP" sz="1600" smtClean="0"/>
            </a:br>
            <a:endParaRPr lang="en-US" altLang="ja-JP" sz="160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810898"/>
            <a:ext cx="5472638" cy="1839795"/>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2480968389"/>
              </p:ext>
            </p:extLst>
          </p:nvPr>
        </p:nvGraphicFramePr>
        <p:xfrm>
          <a:off x="4067930" y="4270626"/>
          <a:ext cx="4248590" cy="2203532"/>
        </p:xfrm>
        <a:graphic>
          <a:graphicData uri="http://schemas.openxmlformats.org/drawingml/2006/table">
            <a:tbl>
              <a:tblPr firstRow="1" bandRow="1">
                <a:tableStyleId>{93296810-A885-4BE3-A3E7-6D5BEEA58F35}</a:tableStyleId>
              </a:tblPr>
              <a:tblGrid>
                <a:gridCol w="1800250">
                  <a:extLst>
                    <a:ext uri="{9D8B030D-6E8A-4147-A177-3AD203B41FA5}">
                      <a16:colId xmlns:a16="http://schemas.microsoft.com/office/drawing/2014/main" val="2119812807"/>
                    </a:ext>
                  </a:extLst>
                </a:gridCol>
                <a:gridCol w="244834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入力内容</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algn="l"/>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ssh</a:t>
                      </a:r>
                      <a:endParaRPr kumimoji="1" lang="ja-JP" altLang="en-US" sz="12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6" name="角丸四角形 5"/>
          <p:cNvSpPr/>
          <p:nvPr/>
        </p:nvSpPr>
        <p:spPr bwMode="auto">
          <a:xfrm>
            <a:off x="179512" y="3068951"/>
            <a:ext cx="5472638"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923309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30273" y="2132820"/>
            <a:ext cx="2461473" cy="4320914"/>
          </a:xfrm>
          <a:prstGeom prst="rect">
            <a:avLst/>
          </a:prstGeom>
        </p:spPr>
      </p:pic>
      <p:sp>
        <p:nvSpPr>
          <p:cNvPr id="2" name="タイトル 1"/>
          <p:cNvSpPr>
            <a:spLocks noGrp="1"/>
          </p:cNvSpPr>
          <p:nvPr>
            <p:ph type="title"/>
          </p:nvPr>
        </p:nvSpPr>
        <p:spPr/>
        <p:txBody>
          <a:bodyPr/>
          <a:lstStyle/>
          <a:p>
            <a:r>
              <a:rPr kumimoji="1" lang="en-US" altLang="ja-JP" smtClean="0"/>
              <a:t>1.7</a:t>
            </a:r>
            <a:r>
              <a:rPr kumimoji="1" lang="ja-JP" altLang="en-US" smtClean="0"/>
              <a:t> パラメータシートの作成 </a:t>
            </a:r>
            <a:r>
              <a:rPr lang="en-US" altLang="ja-JP"/>
              <a:t>(</a:t>
            </a:r>
            <a:r>
              <a:rPr lang="en-US" altLang="ja-JP" smtClean="0"/>
              <a:t>1/2) </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メニューを作成する</a:t>
            </a:r>
            <a:r>
              <a:rPr lang="en-US" altLang="ja-JP"/>
              <a:t/>
            </a:r>
            <a:br>
              <a:rPr lang="en-US" altLang="ja-JP"/>
            </a:br>
            <a:r>
              <a:rPr lang="ja-JP" altLang="en-US" sz="1600" smtClean="0"/>
              <a:t>パラメーターシートを作成し、</a:t>
            </a:r>
            <a:r>
              <a:rPr lang="en-US" altLang="ja-JP" sz="1600" smtClean="0"/>
              <a:t/>
            </a:r>
            <a:br>
              <a:rPr lang="en-US" altLang="ja-JP" sz="1600" smtClean="0"/>
            </a:br>
            <a:r>
              <a:rPr lang="ja-JP" altLang="en-US" sz="1600" smtClean="0"/>
              <a:t>ターゲットホストに適用するパラメータを管理しましょう。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z="1600"/>
          </a:p>
        </p:txBody>
      </p:sp>
      <p:graphicFrame>
        <p:nvGraphicFramePr>
          <p:cNvPr id="7" name="表 6"/>
          <p:cNvGraphicFramePr>
            <a:graphicFrameLocks noGrp="1"/>
          </p:cNvGraphicFramePr>
          <p:nvPr>
            <p:extLst>
              <p:ext uri="{D42A27DB-BD31-4B8C-83A1-F6EECF244321}">
                <p14:modId xmlns:p14="http://schemas.microsoft.com/office/powerpoint/2010/main" val="3071044896"/>
              </p:ext>
            </p:extLst>
          </p:nvPr>
        </p:nvGraphicFramePr>
        <p:xfrm>
          <a:off x="2996304" y="3710195"/>
          <a:ext cx="4392610" cy="143810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Legacy</a:t>
                      </a:r>
                      <a:r>
                        <a:rPr kumimoji="1" lang="ja-JP" altLang="en-US" sz="1400" smtClean="0"/>
                        <a:t>実践</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5" name="角丸四角形 14"/>
          <p:cNvSpPr/>
          <p:nvPr/>
        </p:nvSpPr>
        <p:spPr bwMode="auto">
          <a:xfrm>
            <a:off x="307929" y="2450549"/>
            <a:ext cx="2306160" cy="109278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角丸四角形 15"/>
          <p:cNvSpPr/>
          <p:nvPr/>
        </p:nvSpPr>
        <p:spPr bwMode="auto">
          <a:xfrm>
            <a:off x="2941787" y="3356990"/>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下表のように入力する。</a:t>
            </a:r>
            <a:r>
              <a:rPr lang="en-US" altLang="ja-JP" sz="1200" smtClean="0">
                <a:solidFill>
                  <a:schemeClr val="tx1"/>
                </a:solidFill>
                <a:latin typeface="+mn-ea"/>
              </a:rPr>
              <a:t>(</a:t>
            </a:r>
            <a:r>
              <a:rPr lang="ja-JP" altLang="en-US" sz="1200" smtClean="0">
                <a:solidFill>
                  <a:schemeClr val="tx1"/>
                </a:solidFill>
                <a:latin typeface="+mn-ea"/>
              </a:rPr>
              <a:t>次項へ</a:t>
            </a:r>
            <a:r>
              <a:rPr lang="en-US" altLang="ja-JP" sz="1200" smtClean="0">
                <a:solidFill>
                  <a:schemeClr val="tx1"/>
                </a:solidFill>
                <a:latin typeface="+mn-ea"/>
              </a:rPr>
              <a:t>)</a:t>
            </a:r>
            <a:endParaRPr lang="en-US" altLang="ja-JP" sz="1200">
              <a:solidFill>
                <a:schemeClr val="tx1"/>
              </a:solidFill>
              <a:latin typeface="+mn-ea"/>
            </a:endParaRPr>
          </a:p>
        </p:txBody>
      </p:sp>
      <p:sp>
        <p:nvSpPr>
          <p:cNvPr id="17" name="円形吹き出し 16"/>
          <p:cNvSpPr/>
          <p:nvPr/>
        </p:nvSpPr>
        <p:spPr bwMode="auto">
          <a:xfrm>
            <a:off x="2719005" y="3543331"/>
            <a:ext cx="301542" cy="312200"/>
          </a:xfrm>
          <a:prstGeom prst="wedgeEllipseCallout">
            <a:avLst>
              <a:gd name="adj1" fmla="val -116015"/>
              <a:gd name="adj2" fmla="val -7091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a:solidFill>
                  <a:srgbClr val="FFFFFF"/>
                </a:solidFill>
                <a:latin typeface="メイリオ"/>
                <a:ea typeface="メイリオ"/>
              </a:rPr>
              <a:t>１</a:t>
            </a:r>
            <a:endPar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42732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1.7</a:t>
            </a:r>
            <a:r>
              <a:rPr lang="ja-JP" altLang="en-US" smtClean="0"/>
              <a:t> </a:t>
            </a:r>
            <a:r>
              <a:rPr lang="ja-JP" altLang="en-US"/>
              <a:t>パラメータシートの作成 </a:t>
            </a:r>
            <a:r>
              <a:rPr lang="en-US" altLang="ja-JP" smtClean="0"/>
              <a:t>(2/2) </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graphicFrame>
        <p:nvGraphicFramePr>
          <p:cNvPr id="4" name="表 3"/>
          <p:cNvGraphicFramePr>
            <a:graphicFrameLocks noGrp="1"/>
          </p:cNvGraphicFramePr>
          <p:nvPr>
            <p:extLst>
              <p:ext uri="{D42A27DB-BD31-4B8C-83A1-F6EECF244321}">
                <p14:modId xmlns:p14="http://schemas.microsoft.com/office/powerpoint/2010/main" val="99238194"/>
              </p:ext>
            </p:extLst>
          </p:nvPr>
        </p:nvGraphicFramePr>
        <p:xfrm>
          <a:off x="4825913" y="2680595"/>
          <a:ext cx="4107790" cy="1566232"/>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a:effectLst/>
                        </a:rPr>
                        <a:t>項目名</a:t>
                      </a:r>
                      <a:endParaRPr lang="ja-JP" altLang="en-US" sz="11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200" err="1" smtClean="0"/>
                        <a:t>package_name</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package_name_sub</a:t>
                      </a:r>
                      <a:endParaRPr kumimoji="1" lang="ja-JP" altLang="en-US" sz="12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200" err="1" smtClean="0"/>
                        <a:t>port_number</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338755945"/>
                  </a:ext>
                </a:extLst>
              </a:tr>
              <a:tr h="319168">
                <a:tc>
                  <a:txBody>
                    <a:bodyPr/>
                    <a:lstStyle/>
                    <a:p>
                      <a:r>
                        <a:rPr kumimoji="1" lang="en-US" altLang="ja-JP" sz="1200" err="1" smtClean="0"/>
                        <a:t>service_name</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795359325"/>
                  </a:ext>
                </a:extLst>
              </a:tr>
            </a:tbl>
          </a:graphicData>
        </a:graphic>
      </p:graphicFrame>
      <p:pic>
        <p:nvPicPr>
          <p:cNvPr id="8" name="図 7"/>
          <p:cNvPicPr>
            <a:picLocks noChangeAspect="1"/>
          </p:cNvPicPr>
          <p:nvPr/>
        </p:nvPicPr>
        <p:blipFill>
          <a:blip r:embed="rId2"/>
          <a:stretch>
            <a:fillRect/>
          </a:stretch>
        </p:blipFill>
        <p:spPr>
          <a:xfrm>
            <a:off x="251400" y="2678578"/>
            <a:ext cx="4449057" cy="2641074"/>
          </a:xfrm>
          <a:prstGeom prst="rect">
            <a:avLst/>
          </a:prstGeom>
        </p:spPr>
      </p:pic>
      <p:sp>
        <p:nvSpPr>
          <p:cNvPr id="17" name="角丸四角形 16"/>
          <p:cNvSpPr/>
          <p:nvPr/>
        </p:nvSpPr>
        <p:spPr bwMode="auto">
          <a:xfrm>
            <a:off x="220615" y="2648487"/>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2195670" y="4557495"/>
            <a:ext cx="3000415" cy="1403220"/>
          </a:xfrm>
          <a:prstGeom prst="rect">
            <a:avLst/>
          </a:prstGeom>
        </p:spPr>
      </p:pic>
      <p:sp>
        <p:nvSpPr>
          <p:cNvPr id="19" name="角丸四角形 18"/>
          <p:cNvSpPr/>
          <p:nvPr/>
        </p:nvSpPr>
        <p:spPr bwMode="auto">
          <a:xfrm>
            <a:off x="2195670" y="5764480"/>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05081" y="2562613"/>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21" name="円形吹き出し 20"/>
          <p:cNvSpPr/>
          <p:nvPr/>
        </p:nvSpPr>
        <p:spPr bwMode="auto">
          <a:xfrm>
            <a:off x="2987780" y="5608380"/>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sp>
        <p:nvSpPr>
          <p:cNvPr id="23" name="円形吹き出し 22"/>
          <p:cNvSpPr/>
          <p:nvPr/>
        </p:nvSpPr>
        <p:spPr bwMode="auto">
          <a:xfrm>
            <a:off x="4591116" y="2412857"/>
            <a:ext cx="301542" cy="312200"/>
          </a:xfrm>
          <a:prstGeom prst="wedgeEllipseCallout">
            <a:avLst>
              <a:gd name="adj1" fmla="val -161444"/>
              <a:gd name="adj2" fmla="val 11570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742114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1.8</a:t>
            </a:r>
            <a:r>
              <a:rPr lang="ja-JP" altLang="en-US" smtClean="0"/>
              <a:t> データの</a:t>
            </a:r>
            <a:r>
              <a:rPr lang="ja-JP" altLang="en-US" dirty="0" smtClean="0"/>
              <a:t>登録</a:t>
            </a:r>
            <a:r>
              <a:rPr lang="en-US" altLang="ja-JP" dirty="0" smtClean="0"/>
              <a:t> </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前項の操作でパラメータシートが作成されました。</a:t>
            </a:r>
            <a:r>
              <a:rPr lang="en-US" altLang="ja-JP" sz="1600" dirty="0"/>
              <a:t/>
            </a:r>
            <a:br>
              <a:rPr lang="en-US" altLang="ja-JP" sz="1600" dirty="0"/>
            </a:br>
            <a:r>
              <a:rPr lang="ja-JP" altLang="en-US" sz="1600" dirty="0" smtClean="0"/>
              <a:t>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smtClean="0"/>
              <a:t>:</a:t>
            </a:r>
            <a:r>
              <a:rPr lang="ja-JP" altLang="en-US" sz="1600" smtClean="0"/>
              <a:t> </a:t>
            </a:r>
            <a:r>
              <a:rPr lang="ja-JP" altLang="en-US" sz="1600" b="1" smtClean="0"/>
              <a:t>入力用 </a:t>
            </a:r>
            <a:r>
              <a:rPr lang="en-US" altLang="ja-JP" sz="1600" b="1" smtClean="0"/>
              <a:t>&gt; Legacy</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smtClean="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799643538"/>
              </p:ext>
            </p:extLst>
          </p:nvPr>
        </p:nvGraphicFramePr>
        <p:xfrm>
          <a:off x="178415" y="4854061"/>
          <a:ext cx="8785098" cy="972318"/>
        </p:xfrm>
        <a:graphic>
          <a:graphicData uri="http://schemas.openxmlformats.org/drawingml/2006/table">
            <a:tbl>
              <a:tblPr firstRow="1" bandRow="1">
                <a:tableStyleId>{93296810-A885-4BE3-A3E7-6D5BEEA58F35}</a:tableStyleId>
              </a:tblPr>
              <a:tblGrid>
                <a:gridCol w="1297155">
                  <a:extLst>
                    <a:ext uri="{9D8B030D-6E8A-4147-A177-3AD203B41FA5}">
                      <a16:colId xmlns:a16="http://schemas.microsoft.com/office/drawing/2014/main" val="3513618482"/>
                    </a:ext>
                  </a:extLst>
                </a:gridCol>
                <a:gridCol w="1368190">
                  <a:extLst>
                    <a:ext uri="{9D8B030D-6E8A-4147-A177-3AD203B41FA5}">
                      <a16:colId xmlns:a16="http://schemas.microsoft.com/office/drawing/2014/main" val="3224140352"/>
                    </a:ext>
                  </a:extLst>
                </a:gridCol>
                <a:gridCol w="1440200">
                  <a:extLst>
                    <a:ext uri="{9D8B030D-6E8A-4147-A177-3AD203B41FA5}">
                      <a16:colId xmlns:a16="http://schemas.microsoft.com/office/drawing/2014/main" val="2571579917"/>
                    </a:ext>
                  </a:extLst>
                </a:gridCol>
                <a:gridCol w="1872260">
                  <a:extLst>
                    <a:ext uri="{9D8B030D-6E8A-4147-A177-3AD203B41FA5}">
                      <a16:colId xmlns:a16="http://schemas.microsoft.com/office/drawing/2014/main" val="525289859"/>
                    </a:ext>
                  </a:extLst>
                </a:gridCol>
                <a:gridCol w="1343110">
                  <a:extLst>
                    <a:ext uri="{9D8B030D-6E8A-4147-A177-3AD203B41FA5}">
                      <a16:colId xmlns:a16="http://schemas.microsoft.com/office/drawing/2014/main" val="431791396"/>
                    </a:ext>
                  </a:extLst>
                </a:gridCol>
                <a:gridCol w="1464183">
                  <a:extLst>
                    <a:ext uri="{9D8B030D-6E8A-4147-A177-3AD203B41FA5}">
                      <a16:colId xmlns:a16="http://schemas.microsoft.com/office/drawing/2014/main" val="158049836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package_name_sub</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port_number</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service_name</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Apache Install</a:t>
                      </a:r>
                      <a:endParaRPr kumimoji="1" lang="ja-JP" altLang="en-US" sz="1200"/>
                    </a:p>
                  </a:txBody>
                  <a:tcPr/>
                </a:tc>
                <a:tc>
                  <a:txBody>
                    <a:bodyPr/>
                    <a:lstStyle/>
                    <a:p>
                      <a:r>
                        <a:rPr kumimoji="1" lang="en-US" altLang="ja-JP" sz="1200" err="1" smtClean="0"/>
                        <a:t>httpd</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tc>
                <a:tc>
                  <a:txBody>
                    <a:bodyPr/>
                    <a:lstStyle/>
                    <a:p>
                      <a:r>
                        <a:rPr kumimoji="1" lang="en-US" altLang="ja-JP" sz="1200" smtClean="0"/>
                        <a:t>80/</a:t>
                      </a:r>
                      <a:r>
                        <a:rPr kumimoji="1" lang="en-US" altLang="ja-JP" sz="1200" err="1" smtClean="0"/>
                        <a:t>tcp</a:t>
                      </a:r>
                      <a:endParaRPr kumimoji="1" lang="ja-JP" altLang="en-US" sz="1200"/>
                    </a:p>
                  </a:txBody>
                  <a:tcPr/>
                </a:tc>
                <a:tc>
                  <a:txBody>
                    <a:bodyPr/>
                    <a:lstStyle/>
                    <a:p>
                      <a:r>
                        <a:rPr kumimoji="1" lang="en-US" altLang="ja-JP" sz="1200" err="1" smtClean="0"/>
                        <a:t>httpd</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42367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Tomcat Install</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tomcat</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tomcat-</a:t>
                      </a:r>
                      <a:r>
                        <a:rPr kumimoji="1" lang="en-US" altLang="ja-JP" sz="1200" err="1" smtClean="0"/>
                        <a:t>webapps</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8080/</a:t>
                      </a:r>
                      <a:r>
                        <a:rPr kumimoji="1" lang="en-US" altLang="ja-JP" sz="1200" err="1" smtClean="0"/>
                        <a:t>tcp</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tomcat</a:t>
                      </a:r>
                      <a:endParaRPr kumimoji="1" lang="ja-JP" altLang="en-US" sz="12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83530784"/>
                  </a:ext>
                </a:extLst>
              </a:tr>
            </a:tbl>
          </a:graphicData>
        </a:graphic>
      </p:graphicFrame>
      <p:pic>
        <p:nvPicPr>
          <p:cNvPr id="5" name="図 4"/>
          <p:cNvPicPr>
            <a:picLocks noChangeAspect="1"/>
          </p:cNvPicPr>
          <p:nvPr/>
        </p:nvPicPr>
        <p:blipFill>
          <a:blip r:embed="rId2"/>
          <a:stretch>
            <a:fillRect/>
          </a:stretch>
        </p:blipFill>
        <p:spPr>
          <a:xfrm>
            <a:off x="178415" y="3068950"/>
            <a:ext cx="5760798" cy="1030722"/>
          </a:xfrm>
          <a:prstGeom prst="rect">
            <a:avLst/>
          </a:prstGeom>
        </p:spPr>
      </p:pic>
      <p:sp>
        <p:nvSpPr>
          <p:cNvPr id="6" name="角丸四角形 5"/>
          <p:cNvSpPr/>
          <p:nvPr/>
        </p:nvSpPr>
        <p:spPr bwMode="auto">
          <a:xfrm>
            <a:off x="466333" y="3346694"/>
            <a:ext cx="4752660" cy="44235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1461546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550" y="32109"/>
            <a:ext cx="7344000" cy="405683"/>
          </a:xfrm>
        </p:spPr>
        <p:txBody>
          <a:bodyPr/>
          <a:lstStyle/>
          <a:p>
            <a:r>
              <a:rPr kumimoji="1" lang="ja-JP" altLang="en-US" smtClean="0"/>
              <a:t>目次</a:t>
            </a:r>
            <a:endParaRPr kumimoji="1" lang="ja-JP" altLang="en-US"/>
          </a:p>
        </p:txBody>
      </p:sp>
      <p:sp>
        <p:nvSpPr>
          <p:cNvPr id="5" name="正方形/長方形 4"/>
          <p:cNvSpPr/>
          <p:nvPr/>
        </p:nvSpPr>
        <p:spPr bwMode="auto">
          <a:xfrm>
            <a:off x="5276028" y="692620"/>
            <a:ext cx="3744520" cy="26188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ea"/>
              <a:buAutoNum type="circleNumDbPlain" startAt="3"/>
            </a:pPr>
            <a:r>
              <a:rPr lang="en-US" altLang="ja-JP" u="sng" smtClean="0"/>
              <a:t>Ansible-Pioneer</a:t>
            </a:r>
          </a:p>
          <a:p>
            <a:pPr marL="800100" lvl="1" indent="-342900">
              <a:buFont typeface="+mj-lt"/>
              <a:buAutoNum type="arabicPeriod"/>
            </a:pPr>
            <a:r>
              <a:rPr lang="ja-JP" altLang="en-US" sz="1600" smtClean="0">
                <a:hlinkClick r:id="rId2" action="ppaction://hlinksldjump"/>
              </a:rPr>
              <a:t>作業環境とシナリオ</a:t>
            </a:r>
            <a:endParaRPr lang="en-US" altLang="ja-JP" sz="1600" smtClean="0"/>
          </a:p>
          <a:p>
            <a:pPr marL="800100" lvl="1" indent="-342900">
              <a:buFont typeface="+mj-lt"/>
              <a:buAutoNum type="arabicPeriod"/>
            </a:pPr>
            <a:r>
              <a:rPr lang="ja-JP" altLang="en-US" sz="1600" smtClean="0">
                <a:hlinkClick r:id="rId3" action="ppaction://hlinksldjump"/>
              </a:rPr>
              <a:t>対話</a:t>
            </a:r>
            <a:r>
              <a:rPr lang="ja-JP" altLang="en-US" sz="1600">
                <a:hlinkClick r:id="rId3" action="ppaction://hlinksldjump"/>
              </a:rPr>
              <a:t>ファイル</a:t>
            </a:r>
            <a:r>
              <a:rPr lang="ja-JP" altLang="en-US" sz="1600" smtClean="0">
                <a:hlinkClick r:id="rId3" action="ppaction://hlinksldjump"/>
              </a:rPr>
              <a:t>の</a:t>
            </a:r>
            <a:r>
              <a:rPr lang="ja-JP" altLang="en-US" sz="1600">
                <a:hlinkClick r:id="rId3" action="ppaction://hlinksldjump"/>
              </a:rPr>
              <a:t>作成</a:t>
            </a:r>
            <a:endParaRPr lang="en-US" altLang="ja-JP" sz="1600" smtClean="0"/>
          </a:p>
          <a:p>
            <a:pPr marL="800100" lvl="1" indent="-342900">
              <a:buFont typeface="+mj-lt"/>
              <a:buAutoNum type="arabicPeriod"/>
            </a:pPr>
            <a:r>
              <a:rPr lang="en-US" altLang="ja-JP" sz="1600" smtClean="0">
                <a:hlinkClick r:id="rId4" action="ppaction://hlinksldjump"/>
              </a:rPr>
              <a:t>OS</a:t>
            </a:r>
            <a:r>
              <a:rPr lang="ja-JP" altLang="en-US" sz="1600" smtClean="0">
                <a:hlinkClick r:id="rId4" action="ppaction://hlinksldjump"/>
              </a:rPr>
              <a:t>種別の</a:t>
            </a:r>
            <a:r>
              <a:rPr lang="ja-JP" altLang="en-US" sz="1600">
                <a:hlinkClick r:id="rId4" action="ppaction://hlinksldjump"/>
              </a:rPr>
              <a:t>作成</a:t>
            </a:r>
            <a:endParaRPr lang="en-US" altLang="ja-JP" sz="1600" smtClean="0"/>
          </a:p>
          <a:p>
            <a:pPr marL="800100" lvl="1" indent="-342900">
              <a:buFont typeface="+mj-lt"/>
              <a:buAutoNum type="arabicPeriod"/>
            </a:pPr>
            <a:r>
              <a:rPr lang="en-US" altLang="ja-JP" sz="1600" smtClean="0">
                <a:hlinkClick r:id="rId5" action="ppaction://hlinksldjump"/>
              </a:rPr>
              <a:t>Movement</a:t>
            </a:r>
            <a:r>
              <a:rPr lang="ja-JP" altLang="en-US" sz="1600" smtClean="0">
                <a:hlinkClick r:id="rId5" action="ppaction://hlinksldjump"/>
              </a:rPr>
              <a:t>の設定</a:t>
            </a:r>
            <a:endParaRPr lang="en-US" altLang="ja-JP" sz="1600" smtClean="0"/>
          </a:p>
          <a:p>
            <a:pPr marL="800100" lvl="1" indent="-342900">
              <a:buFont typeface="+mj-lt"/>
              <a:buAutoNum type="arabicPeriod"/>
            </a:pPr>
            <a:r>
              <a:rPr lang="ja-JP" altLang="en-US" sz="1600">
                <a:solidFill>
                  <a:srgbClr val="000000"/>
                </a:solidFill>
                <a:hlinkClick r:id="rId6" action="ppaction://hlinksldjump"/>
              </a:rPr>
              <a:t>オペレーション</a:t>
            </a:r>
            <a:r>
              <a:rPr lang="ja-JP" altLang="en-US" sz="1600" smtClean="0">
                <a:solidFill>
                  <a:srgbClr val="000000"/>
                </a:solidFill>
                <a:hlinkClick r:id="rId6" action="ppaction://hlinksldjump"/>
              </a:rPr>
              <a:t>の登録</a:t>
            </a:r>
            <a:endParaRPr lang="en-US" altLang="ja-JP" sz="1600" smtClean="0">
              <a:solidFill>
                <a:srgbClr val="000000"/>
              </a:solidFill>
            </a:endParaRPr>
          </a:p>
          <a:p>
            <a:pPr marL="800100" lvl="1" indent="-342900">
              <a:buFont typeface="+mj-lt"/>
              <a:buAutoNum type="arabicPeriod"/>
            </a:pPr>
            <a:r>
              <a:rPr lang="ja-JP" altLang="en-US" sz="1600" smtClean="0">
                <a:solidFill>
                  <a:srgbClr val="000000"/>
                </a:solidFill>
                <a:hlinkClick r:id="rId7" action="ppaction://hlinksldjump"/>
              </a:rPr>
              <a:t>機器一覧への登録</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8" action="ppaction://hlinksldjump"/>
              </a:rPr>
              <a:t>パラメータシート作成</a:t>
            </a:r>
            <a:endParaRPr lang="en-US" altLang="ja-JP" sz="1600">
              <a:solidFill>
                <a:srgbClr val="000000"/>
              </a:solidFill>
            </a:endParaRPr>
          </a:p>
          <a:p>
            <a:pPr marL="800100" lvl="1" indent="-342900">
              <a:buFont typeface="+mj-lt"/>
              <a:buAutoNum type="arabicPeriod"/>
            </a:pPr>
            <a:r>
              <a:rPr lang="ja-JP" altLang="en-US" sz="1600">
                <a:hlinkClick r:id="rId9" action="ppaction://hlinksldjump"/>
              </a:rPr>
              <a:t>データ</a:t>
            </a:r>
            <a:r>
              <a:rPr lang="ja-JP" altLang="en-US" sz="1600" smtClean="0">
                <a:solidFill>
                  <a:srgbClr val="000000"/>
                </a:solidFill>
                <a:hlinkClick r:id="rId9" action="ppaction://hlinksldjump"/>
              </a:rPr>
              <a:t>の</a:t>
            </a:r>
            <a:r>
              <a:rPr lang="ja-JP" altLang="en-US" sz="1600">
                <a:solidFill>
                  <a:srgbClr val="000000"/>
                </a:solidFill>
                <a:hlinkClick r:id="rId9" action="ppaction://hlinksldjump"/>
              </a:rPr>
              <a:t>登録</a:t>
            </a:r>
            <a:endParaRPr lang="en-US" altLang="ja-JP" sz="1600">
              <a:solidFill>
                <a:srgbClr val="000000"/>
              </a:solidFill>
            </a:endParaRPr>
          </a:p>
          <a:p>
            <a:pPr marL="800100" lvl="1" indent="-342900">
              <a:buFont typeface="+mj-lt"/>
              <a:buAutoNum type="arabicPeriod"/>
            </a:pPr>
            <a:r>
              <a:rPr lang="ja-JP" altLang="en-US" sz="1600">
                <a:hlinkClick r:id="rId10" action="ppaction://hlinksldjump"/>
              </a:rPr>
              <a:t>代入値自動登録</a:t>
            </a:r>
            <a:r>
              <a:rPr lang="ja-JP" altLang="en-US" sz="1600" smtClean="0">
                <a:hlinkClick r:id="rId10"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11" action="ppaction://hlinksldjump"/>
              </a:rPr>
              <a:t>代入値</a:t>
            </a:r>
            <a:r>
              <a:rPr lang="ja-JP" altLang="en-US" sz="1600">
                <a:solidFill>
                  <a:srgbClr val="000000"/>
                </a:solidFill>
                <a:hlinkClick r:id="rId11" action="ppaction://hlinksldjump"/>
              </a:rPr>
              <a:t>・対象ホストの確認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12" action="ppaction://hlinksldjump"/>
              </a:rPr>
              <a:t>作業の実行</a:t>
            </a:r>
            <a:endParaRPr lang="en-US" altLang="ja-JP" sz="1600">
              <a:solidFill>
                <a:srgbClr val="000000"/>
              </a:solidFill>
            </a:endParaRPr>
          </a:p>
        </p:txBody>
      </p:sp>
      <p:sp>
        <p:nvSpPr>
          <p:cNvPr id="6" name="正方形/長方形 5"/>
          <p:cNvSpPr/>
          <p:nvPr/>
        </p:nvSpPr>
        <p:spPr bwMode="auto">
          <a:xfrm>
            <a:off x="1565660" y="437792"/>
            <a:ext cx="37445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mtClean="0">
                <a:solidFill>
                  <a:srgbClr val="000000"/>
                </a:solidFill>
                <a:latin typeface="メイリオ"/>
                <a:ea typeface="メイリオ"/>
              </a:rPr>
              <a:t>■はじめに</a:t>
            </a:r>
            <a:endParaRPr lang="en-US" altLang="ja-JP">
              <a:solidFill>
                <a:srgbClr val="000000"/>
              </a:solidFill>
              <a:latin typeface="メイリオ"/>
              <a:ea typeface="メイリオ"/>
            </a:endParaRPr>
          </a:p>
          <a:p>
            <a:pPr marL="342900" indent="-342900">
              <a:buFont typeface="+mj-ea"/>
              <a:buAutoNum type="circleNumDbPlain"/>
            </a:pPr>
            <a:r>
              <a:rPr lang="en-US" altLang="ja-JP" u="sng" smtClean="0">
                <a:solidFill>
                  <a:srgbClr val="000000"/>
                </a:solidFill>
                <a:latin typeface="メイリオ"/>
                <a:ea typeface="メイリオ"/>
              </a:rPr>
              <a:t>Ansible-Legacy</a:t>
            </a:r>
            <a:endParaRPr lang="en-US" altLang="ja-JP" u="sng">
              <a:solidFill>
                <a:srgbClr val="000000"/>
              </a:solidFill>
              <a:latin typeface="メイリオ"/>
              <a:ea typeface="メイリオ"/>
            </a:endParaRPr>
          </a:p>
          <a:p>
            <a:pPr marL="800100" lvl="1" indent="-342900">
              <a:buFont typeface="+mj-lt"/>
              <a:buAutoNum type="arabicPeriod"/>
            </a:pPr>
            <a:r>
              <a:rPr lang="ja-JP" altLang="en-US" sz="1600" smtClean="0">
                <a:solidFill>
                  <a:srgbClr val="000000"/>
                </a:solidFill>
                <a:latin typeface="メイリオ"/>
                <a:ea typeface="メイリオ"/>
                <a:hlinkClick r:id="rId13"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4" action="ppaction://hlinksldjump"/>
              </a:rPr>
              <a:t>必要</a:t>
            </a:r>
            <a:r>
              <a:rPr lang="ja-JP" altLang="en-US" sz="1600" smtClean="0">
                <a:solidFill>
                  <a:srgbClr val="000000"/>
                </a:solidFill>
                <a:latin typeface="メイリオ"/>
                <a:ea typeface="メイリオ"/>
                <a:hlinkClick r:id="rId14" action="ppaction://hlinksldjump"/>
              </a:rPr>
              <a:t>なファイルの作成</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5" action="ppaction://hlinksldjump"/>
              </a:rPr>
              <a:t>Movement</a:t>
            </a:r>
            <a:r>
              <a:rPr lang="ja-JP" altLang="en-US" sz="1600">
                <a:solidFill>
                  <a:srgbClr val="000000"/>
                </a:solidFill>
                <a:latin typeface="メイリオ"/>
                <a:ea typeface="メイリオ"/>
                <a:hlinkClick r:id="rId15" action="ppaction://hlinksldjump"/>
              </a:rPr>
              <a:t>の</a:t>
            </a:r>
            <a:r>
              <a:rPr lang="ja-JP" altLang="en-US" sz="1600" smtClean="0">
                <a:solidFill>
                  <a:srgbClr val="000000"/>
                </a:solidFill>
                <a:latin typeface="メイリオ"/>
                <a:ea typeface="メイリオ"/>
                <a:hlinkClick r:id="rId15" action="ppaction://hlinksldjump"/>
              </a:rPr>
              <a:t>設定</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6" action="ppaction://hlinksldjump"/>
              </a:rPr>
              <a:t>Conductor</a:t>
            </a:r>
            <a:r>
              <a:rPr lang="ja-JP" altLang="en-US" sz="1600" smtClean="0">
                <a:solidFill>
                  <a:srgbClr val="000000"/>
                </a:solidFill>
                <a:latin typeface="メイリオ"/>
                <a:ea typeface="メイリオ"/>
                <a:hlinkClick r:id="rId16" action="ppaction://hlinksldjump"/>
              </a:rPr>
              <a:t>の作成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7" action="ppaction://hlinksldjump"/>
              </a:rPr>
              <a:t>オペレーション</a:t>
            </a:r>
            <a:r>
              <a:rPr lang="ja-JP" altLang="en-US" sz="1600" smtClean="0">
                <a:solidFill>
                  <a:srgbClr val="000000"/>
                </a:solidFill>
                <a:latin typeface="メイリオ"/>
                <a:ea typeface="メイリオ"/>
                <a:hlinkClick r:id="rId17" action="ppaction://hlinksldjump"/>
              </a:rPr>
              <a:t>の</a:t>
            </a:r>
            <a:r>
              <a:rPr lang="ja-JP" altLang="en-US" sz="1600" smtClean="0">
                <a:hlinkClick r:id="rId17" action="ppaction://hlinksldjump"/>
              </a:rPr>
              <a:t>登録</a:t>
            </a:r>
            <a:endParaRPr lang="en-US" altLang="ja-JP" sz="1600" smtClean="0"/>
          </a:p>
          <a:p>
            <a:pPr marL="800100" lvl="1" indent="-342900">
              <a:buFont typeface="+mj-lt"/>
              <a:buAutoNum type="arabicPeriod"/>
            </a:pPr>
            <a:r>
              <a:rPr lang="ja-JP" altLang="en-US" sz="1600" smtClean="0">
                <a:hlinkClick r:id="rId18" action="ppaction://hlinksldjump"/>
              </a:rPr>
              <a:t>機器</a:t>
            </a:r>
            <a:r>
              <a:rPr lang="ja-JP" altLang="en-US" sz="1600">
                <a:hlinkClick r:id="rId18" action="ppaction://hlinksldjump"/>
              </a:rPr>
              <a:t>一覧</a:t>
            </a:r>
            <a:r>
              <a:rPr lang="ja-JP" altLang="en-US" sz="1600" smtClean="0">
                <a:hlinkClick r:id="rId18" action="ppaction://hlinksldjump"/>
              </a:rPr>
              <a:t>への登録</a:t>
            </a:r>
            <a:endParaRPr lang="en-US" altLang="ja-JP" sz="1600"/>
          </a:p>
          <a:p>
            <a:pPr marL="800100" lvl="1" indent="-342900">
              <a:buFont typeface="+mj-lt"/>
              <a:buAutoNum type="arabicPeriod"/>
            </a:pPr>
            <a:r>
              <a:rPr lang="ja-JP" altLang="en-US" sz="1600" smtClean="0">
                <a:solidFill>
                  <a:srgbClr val="000000"/>
                </a:solidFill>
                <a:latin typeface="メイリオ"/>
                <a:ea typeface="メイリオ"/>
                <a:hlinkClick r:id="rId19" action="ppaction://hlinksldjump"/>
              </a:rPr>
              <a:t>パラメータシート作成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hlinkClick r:id="rId20" action="ppaction://hlinksldjump"/>
              </a:rPr>
              <a:t>データ</a:t>
            </a:r>
            <a:r>
              <a:rPr lang="ja-JP" altLang="en-US" sz="1600" smtClean="0">
                <a:solidFill>
                  <a:srgbClr val="000000"/>
                </a:solidFill>
                <a:latin typeface="メイリオ"/>
                <a:ea typeface="メイリオ"/>
                <a:hlinkClick r:id="rId20" action="ppaction://hlinksldjump"/>
              </a:rPr>
              <a:t>の登録</a:t>
            </a:r>
            <a:endParaRPr lang="en-US" altLang="ja-JP" sz="1600" smtClean="0">
              <a:solidFill>
                <a:srgbClr val="000000"/>
              </a:solidFill>
              <a:latin typeface="メイリオ"/>
              <a:ea typeface="メイリオ"/>
            </a:endParaRPr>
          </a:p>
          <a:p>
            <a:pPr marL="800100" lvl="1" indent="-342900">
              <a:buFont typeface="+mj-lt"/>
              <a:buAutoNum type="arabicPeriod"/>
            </a:pPr>
            <a:r>
              <a:rPr lang="ja-JP" altLang="en-US" sz="1600">
                <a:hlinkClick r:id="rId21" action="ppaction://hlinksldjump"/>
              </a:rPr>
              <a:t>代入値自動登録</a:t>
            </a:r>
            <a:r>
              <a:rPr lang="ja-JP" altLang="en-US" sz="1600" smtClean="0">
                <a:hlinkClick r:id="rId2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latin typeface="メイリオ"/>
                <a:ea typeface="メイリオ"/>
                <a:hlinkClick r:id="rId22" action="ppaction://hlinksldjump"/>
              </a:rPr>
              <a:t>代入値・対象ホストの確認</a:t>
            </a:r>
            <a:endParaRPr lang="en-US" altLang="ja-JP" sz="1600">
              <a:solidFill>
                <a:srgbClr val="000000"/>
              </a:solidFill>
            </a:endParaRPr>
          </a:p>
          <a:p>
            <a:pPr marL="800100" lvl="1" indent="-342900">
              <a:buFont typeface="+mj-lt"/>
              <a:buAutoNum type="arabicPeriod"/>
            </a:pPr>
            <a:r>
              <a:rPr lang="ja-JP" altLang="en-US" sz="1600" smtClean="0">
                <a:solidFill>
                  <a:srgbClr val="000000"/>
                </a:solidFill>
                <a:latin typeface="メイリオ"/>
                <a:ea typeface="メイリオ"/>
                <a:hlinkClick r:id="rId23" action="ppaction://hlinksldjump"/>
              </a:rPr>
              <a:t>作業の実行</a:t>
            </a:r>
            <a:endParaRPr lang="en-US" altLang="ja-JP" sz="1600" smtClean="0">
              <a:solidFill>
                <a:srgbClr val="000000"/>
              </a:solidFill>
              <a:latin typeface="メイリオ"/>
              <a:ea typeface="メイリオ"/>
            </a:endParaRPr>
          </a:p>
          <a:p>
            <a:pPr lvl="1"/>
            <a:endParaRPr lang="en-US" altLang="ja-JP" sz="1600">
              <a:solidFill>
                <a:srgbClr val="000000"/>
              </a:solidFill>
              <a:latin typeface="メイリオ"/>
              <a:ea typeface="メイリオ"/>
            </a:endParaRPr>
          </a:p>
          <a:p>
            <a:pPr marL="342900" indent="-342900">
              <a:buFont typeface="+mj-lt"/>
              <a:buAutoNum type="circleNumDbPlain"/>
            </a:pPr>
            <a:r>
              <a:rPr lang="en-US" altLang="ja-JP" u="sng">
                <a:solidFill>
                  <a:srgbClr val="000000"/>
                </a:solidFill>
                <a:latin typeface="メイリオ"/>
                <a:ea typeface="メイリオ"/>
              </a:rPr>
              <a:t>Ansible-LegacyRole</a:t>
            </a:r>
          </a:p>
          <a:p>
            <a:pPr marL="800100" lvl="1" indent="-342900">
              <a:buFont typeface="+mj-lt"/>
              <a:buAutoNum type="arabicPeriod"/>
            </a:pPr>
            <a:r>
              <a:rPr lang="ja-JP" altLang="en-US" sz="1600" smtClean="0">
                <a:solidFill>
                  <a:srgbClr val="000000"/>
                </a:solidFill>
                <a:latin typeface="メイリオ"/>
                <a:ea typeface="メイリオ"/>
                <a:hlinkClick r:id="rId24"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5" action="ppaction://hlinksldjump"/>
              </a:rPr>
              <a:t>ロール</a:t>
            </a:r>
            <a:r>
              <a:rPr lang="ja-JP" altLang="en-US" sz="1600" smtClean="0">
                <a:solidFill>
                  <a:srgbClr val="000000"/>
                </a:solidFill>
                <a:latin typeface="メイリオ"/>
                <a:ea typeface="メイリオ"/>
                <a:hlinkClick r:id="rId25" action="ppaction://hlinksldjump"/>
              </a:rPr>
              <a:t>パッケージの準備</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26" action="ppaction://hlinksldjump"/>
              </a:rPr>
              <a:t>Movement</a:t>
            </a:r>
            <a:r>
              <a:rPr lang="ja-JP" altLang="en-US" sz="1600">
                <a:solidFill>
                  <a:srgbClr val="000000"/>
                </a:solidFill>
                <a:latin typeface="メイリオ"/>
                <a:ea typeface="メイリオ"/>
                <a:hlinkClick r:id="rId26" action="ppaction://hlinksldjump"/>
              </a:rPr>
              <a:t>の設定</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7" action="ppaction://hlinksldjump"/>
              </a:rPr>
              <a:t>オペレーション</a:t>
            </a:r>
            <a:r>
              <a:rPr lang="ja-JP" altLang="en-US" sz="1600" smtClean="0">
                <a:solidFill>
                  <a:srgbClr val="000000"/>
                </a:solidFill>
                <a:latin typeface="メイリオ"/>
                <a:ea typeface="メイリオ"/>
                <a:hlinkClick r:id="rId27" action="ppaction://hlinksldjump"/>
              </a:rPr>
              <a:t>の</a:t>
            </a:r>
            <a:r>
              <a:rPr lang="ja-JP" altLang="en-US" sz="1600" smtClean="0">
                <a:hlinkClick r:id="rId27" action="ppaction://hlinksldjump"/>
              </a:rPr>
              <a:t>登録</a:t>
            </a:r>
            <a:endParaRPr lang="en-US" altLang="ja-JP" sz="1600" smtClean="0"/>
          </a:p>
          <a:p>
            <a:pPr marL="800100" lvl="1" indent="-342900">
              <a:buFont typeface="+mj-lt"/>
              <a:buAutoNum type="arabicPeriod"/>
            </a:pPr>
            <a:r>
              <a:rPr lang="ja-JP" altLang="en-US" sz="1600">
                <a:hlinkClick r:id="rId28" action="ppaction://hlinksldjump"/>
              </a:rPr>
              <a:t>機器一覧への</a:t>
            </a:r>
            <a:r>
              <a:rPr lang="ja-JP" altLang="en-US" sz="1600" smtClean="0">
                <a:hlinkClick r:id="rId28" action="ppaction://hlinksldjump"/>
              </a:rPr>
              <a:t>登録</a:t>
            </a:r>
            <a:endParaRPr lang="en-US" altLang="ja-JP" sz="1600" smtClean="0"/>
          </a:p>
          <a:p>
            <a:pPr marL="800100" lvl="1" indent="-342900">
              <a:buFont typeface="+mj-lt"/>
              <a:buAutoNum type="arabicPeriod"/>
            </a:pPr>
            <a:r>
              <a:rPr lang="ja-JP" altLang="en-US" sz="1600" smtClean="0">
                <a:solidFill>
                  <a:srgbClr val="000000"/>
                </a:solidFill>
                <a:hlinkClick r:id="rId29" action="ppaction://hlinksldjump"/>
              </a:rPr>
              <a:t>パラメータシート</a:t>
            </a:r>
            <a:r>
              <a:rPr lang="ja-JP" altLang="en-US" sz="1600">
                <a:solidFill>
                  <a:srgbClr val="000000"/>
                </a:solidFill>
                <a:hlinkClick r:id="rId29" action="ppaction://hlinksldjump"/>
              </a:rPr>
              <a:t>作成</a:t>
            </a:r>
            <a:endParaRPr lang="en-US" altLang="ja-JP" sz="1600">
              <a:solidFill>
                <a:srgbClr val="000000"/>
              </a:solidFill>
            </a:endParaRPr>
          </a:p>
          <a:p>
            <a:pPr marL="800100" lvl="1" indent="-342900">
              <a:buFont typeface="+mj-lt"/>
              <a:buAutoNum type="arabicPeriod"/>
            </a:pPr>
            <a:r>
              <a:rPr lang="ja-JP" altLang="en-US" sz="1600">
                <a:hlinkClick r:id="rId30" action="ppaction://hlinksldjump"/>
              </a:rPr>
              <a:t>データ</a:t>
            </a:r>
            <a:r>
              <a:rPr lang="ja-JP" altLang="en-US" sz="1600" smtClean="0">
                <a:solidFill>
                  <a:srgbClr val="000000"/>
                </a:solidFill>
                <a:hlinkClick r:id="rId30" action="ppaction://hlinksldjump"/>
              </a:rPr>
              <a:t>の登録</a:t>
            </a:r>
            <a:endParaRPr lang="en-US" altLang="ja-JP" sz="1600">
              <a:solidFill>
                <a:srgbClr val="000000"/>
              </a:solidFill>
            </a:endParaRPr>
          </a:p>
          <a:p>
            <a:pPr marL="800100" lvl="1" indent="-342900">
              <a:buFont typeface="+mj-lt"/>
              <a:buAutoNum type="arabicPeriod"/>
            </a:pPr>
            <a:r>
              <a:rPr lang="ja-JP" altLang="en-US" sz="1600">
                <a:hlinkClick r:id="rId31" action="ppaction://hlinksldjump"/>
              </a:rPr>
              <a:t>代入値自動登録</a:t>
            </a:r>
            <a:r>
              <a:rPr lang="ja-JP" altLang="en-US" sz="1600" smtClean="0">
                <a:hlinkClick r:id="rId3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32" action="ppaction://hlinksldjump"/>
              </a:rPr>
              <a:t>代入値と対象</a:t>
            </a:r>
            <a:r>
              <a:rPr lang="ja-JP" altLang="en-US" sz="1600">
                <a:solidFill>
                  <a:srgbClr val="000000"/>
                </a:solidFill>
                <a:hlinkClick r:id="rId32" action="ppaction://hlinksldjump"/>
              </a:rPr>
              <a:t>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33" action="ppaction://hlinksldjump"/>
              </a:rPr>
              <a:t>作業の</a:t>
            </a:r>
            <a:r>
              <a:rPr lang="ja-JP" altLang="en-US" sz="1600" smtClean="0">
                <a:solidFill>
                  <a:srgbClr val="000000"/>
                </a:solidFill>
                <a:hlinkClick r:id="rId33" action="ppaction://hlinksldjump"/>
              </a:rPr>
              <a:t>実行</a:t>
            </a:r>
            <a:r>
              <a:rPr lang="en-US" altLang="ja-JP" sz="1600">
                <a:solidFill>
                  <a:srgbClr val="000000"/>
                </a:solidFill>
                <a:latin typeface="メイリオ"/>
                <a:ea typeface="メイリオ"/>
              </a:rPr>
              <a:t/>
            </a:r>
            <a:br>
              <a:rPr lang="en-US" altLang="ja-JP" sz="1600">
                <a:solidFill>
                  <a:srgbClr val="000000"/>
                </a:solidFill>
                <a:latin typeface="メイリオ"/>
                <a:ea typeface="メイリオ"/>
              </a:rPr>
            </a:br>
            <a:endParaRPr lang="en-US" altLang="ja-JP" sz="1600">
              <a:solidFill>
                <a:srgbClr val="000000"/>
              </a:solidFill>
              <a:latin typeface="メイリオ"/>
              <a:ea typeface="メイリオ"/>
            </a:endParaRPr>
          </a:p>
        </p:txBody>
      </p:sp>
      <p:sp>
        <p:nvSpPr>
          <p:cNvPr id="7" name="正方形/長方形 6"/>
          <p:cNvSpPr/>
          <p:nvPr/>
        </p:nvSpPr>
        <p:spPr bwMode="auto">
          <a:xfrm>
            <a:off x="5276028" y="4293120"/>
            <a:ext cx="3744520" cy="49359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lphaUcParenR"/>
            </a:pPr>
            <a:r>
              <a:rPr lang="ja-JP" altLang="en-US" sz="1600" smtClean="0">
                <a:hlinkClick r:id="rId34" action="ppaction://hlinksldjump"/>
              </a:rPr>
              <a:t>付録</a:t>
            </a:r>
            <a:endParaRPr lang="en-US" altLang="ja-JP" sz="160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1.9</a:t>
            </a:r>
            <a:r>
              <a:rPr lang="ja-JP" altLang="en-US" smtClean="0"/>
              <a:t> 代入値自動登録設定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代入値自動登録設定を行う</a:t>
            </a:r>
            <a:r>
              <a:rPr lang="en-US" altLang="ja-JP"/>
              <a:t/>
            </a:r>
            <a:br>
              <a:rPr lang="en-US" altLang="ja-JP"/>
            </a:br>
            <a:r>
              <a:rPr lang="ja-JP" altLang="en-US" sz="1600" smtClean="0"/>
              <a:t>パラメータシートの入力が終わったところで、</a:t>
            </a:r>
            <a:r>
              <a:rPr lang="en-US" altLang="ja-JP" sz="1600"/>
              <a:t/>
            </a:r>
            <a:br>
              <a:rPr lang="en-US" altLang="ja-JP" sz="1600"/>
            </a:br>
            <a:r>
              <a:rPr lang="ja-JP" altLang="en-US" sz="1600" smtClean="0"/>
              <a:t>各項目と変数を関連付けていきます。</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Ansible-Legacy &gt; </a:t>
            </a:r>
            <a:r>
              <a:rPr lang="ja-JP" altLang="en-US" sz="1600" b="1" smtClean="0"/>
              <a:t>代入値自動登録設定</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a:p>
          <a:p>
            <a:pPr marL="457200" indent="-457200">
              <a:buFont typeface="+mj-ea"/>
              <a:buAutoNum type="circleNumDbPlain"/>
            </a:pPr>
            <a:r>
              <a:rPr lang="ja-JP" altLang="en-US" sz="1600" smtClean="0"/>
              <a:t>各項目</a:t>
            </a:r>
            <a:r>
              <a:rPr lang="ja-JP" altLang="en-US" sz="1600"/>
              <a:t>で下表のように選択または入力し、</a:t>
            </a:r>
            <a:r>
              <a:rPr lang="en-US" altLang="ja-JP" sz="1600"/>
              <a:t>[</a:t>
            </a:r>
            <a:r>
              <a:rPr lang="ja-JP" altLang="en-US" sz="1600"/>
              <a:t>登録</a:t>
            </a:r>
            <a:r>
              <a:rPr lang="en-US" altLang="ja-JP" sz="1600"/>
              <a:t>]</a:t>
            </a:r>
            <a:r>
              <a:rPr lang="ja-JP" altLang="en-US" sz="1600"/>
              <a:t>を押下する。</a:t>
            </a:r>
            <a:r>
              <a:rPr lang="en-US" altLang="ja-JP" sz="1600"/>
              <a:t/>
            </a:r>
            <a:br>
              <a:rPr lang="en-US" altLang="ja-JP" sz="160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endParaRPr lang="en-US" altLang="ja-JP" smtClean="0"/>
          </a:p>
          <a:p>
            <a:pPr marL="457200" indent="-457200">
              <a:buFont typeface="+mj-ea"/>
              <a:buAutoNum type="circleNumDbPlain"/>
            </a:pPr>
            <a:endParaRPr lang="en-US" altLang="ja-JP" smtClean="0"/>
          </a:p>
        </p:txBody>
      </p:sp>
      <p:pic>
        <p:nvPicPr>
          <p:cNvPr id="4" name="図 3"/>
          <p:cNvPicPr>
            <a:picLocks noChangeAspect="1"/>
          </p:cNvPicPr>
          <p:nvPr/>
        </p:nvPicPr>
        <p:blipFill>
          <a:blip r:embed="rId2"/>
          <a:stretch>
            <a:fillRect/>
          </a:stretch>
        </p:blipFill>
        <p:spPr>
          <a:xfrm>
            <a:off x="251399" y="2978632"/>
            <a:ext cx="7240578" cy="1263184"/>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145897872"/>
              </p:ext>
            </p:extLst>
          </p:nvPr>
        </p:nvGraphicFramePr>
        <p:xfrm>
          <a:off x="251399" y="4495328"/>
          <a:ext cx="7930575" cy="1940560"/>
        </p:xfrm>
        <a:graphic>
          <a:graphicData uri="http://schemas.openxmlformats.org/drawingml/2006/table">
            <a:tbl>
              <a:tblPr firstRow="1" bandRow="1">
                <a:tableStyleId>{93296810-A885-4BE3-A3E7-6D5BEEA58F35}</a:tableStyleId>
              </a:tblPr>
              <a:tblGrid>
                <a:gridCol w="1009347">
                  <a:extLst>
                    <a:ext uri="{9D8B030D-6E8A-4147-A177-3AD203B41FA5}">
                      <a16:colId xmlns:a16="http://schemas.microsoft.com/office/drawing/2014/main" val="2448772164"/>
                    </a:ext>
                  </a:extLst>
                </a:gridCol>
                <a:gridCol w="1730307">
                  <a:extLst>
                    <a:ext uri="{9D8B030D-6E8A-4147-A177-3AD203B41FA5}">
                      <a16:colId xmlns:a16="http://schemas.microsoft.com/office/drawing/2014/main" val="1334665212"/>
                    </a:ext>
                  </a:extLst>
                </a:gridCol>
                <a:gridCol w="865154">
                  <a:extLst>
                    <a:ext uri="{9D8B030D-6E8A-4147-A177-3AD203B41FA5}">
                      <a16:colId xmlns:a16="http://schemas.microsoft.com/office/drawing/2014/main" val="3272670384"/>
                    </a:ext>
                  </a:extLst>
                </a:gridCol>
                <a:gridCol w="1507903">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945604">
                  <a:extLst>
                    <a:ext uri="{9D8B030D-6E8A-4147-A177-3AD203B41FA5}">
                      <a16:colId xmlns:a16="http://schemas.microsoft.com/office/drawing/2014/main" val="3291335556"/>
                    </a:ext>
                  </a:extLst>
                </a:gridCol>
              </a:tblGrid>
              <a:tr h="370840">
                <a:tc>
                  <a:txBody>
                    <a:bodyPr/>
                    <a:lstStyle/>
                    <a:p>
                      <a:r>
                        <a:rPr kumimoji="1" lang="ja-JP" altLang="en-US" sz="1200" smtClean="0"/>
                        <a:t>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代入順序</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package_name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err="1" smtClean="0"/>
                        <a:t>VAR_package_name</a:t>
                      </a:r>
                      <a:endParaRPr kumimoji="1" lang="ja-JP" altLang="en-US" sz="120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package_name_sub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err="1" smtClean="0"/>
                        <a:t>VAR_package_name</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port_number</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Open</a:t>
                      </a:r>
                      <a:r>
                        <a:rPr kumimoji="1" lang="en-US" altLang="ja-JP" sz="1200" baseline="0" smtClean="0"/>
                        <a:t> Ports</a:t>
                      </a:r>
                      <a:endParaRPr kumimoji="1" lang="ja-JP" altLang="en-US" sz="1200"/>
                    </a:p>
                  </a:txBody>
                  <a:tcPr/>
                </a:tc>
                <a:tc>
                  <a:txBody>
                    <a:bodyPr/>
                    <a:lstStyle/>
                    <a:p>
                      <a:r>
                        <a:rPr kumimoji="1" lang="en-US" altLang="ja-JP" sz="1200" err="1" smtClean="0"/>
                        <a:t>VAR_port_number</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435657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Start</a:t>
                      </a:r>
                      <a:r>
                        <a:rPr kumimoji="1" lang="en-US" altLang="ja-JP" sz="1200" baseline="0" smtClean="0"/>
                        <a:t> Service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VAR_service_name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160013511"/>
                  </a:ext>
                </a:extLst>
              </a:tr>
            </a:tbl>
          </a:graphicData>
        </a:graphic>
      </p:graphicFrame>
      <p:sp>
        <p:nvSpPr>
          <p:cNvPr id="6" name="角丸四角形 5"/>
          <p:cNvSpPr/>
          <p:nvPr/>
        </p:nvSpPr>
        <p:spPr bwMode="auto">
          <a:xfrm>
            <a:off x="326513" y="3266672"/>
            <a:ext cx="7165464"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133486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177722" y="4661386"/>
            <a:ext cx="1585888"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sp>
        <p:nvSpPr>
          <p:cNvPr id="9" name="テキスト ボックス 8"/>
          <p:cNvSpPr txBox="1"/>
          <p:nvPr/>
        </p:nvSpPr>
        <p:spPr>
          <a:xfrm>
            <a:off x="176670" y="2933363"/>
            <a:ext cx="1585888" cy="307777"/>
          </a:xfrm>
          <a:prstGeom prst="rect">
            <a:avLst/>
          </a:prstGeom>
          <a:noFill/>
          <a:ln>
            <a:solidFill>
              <a:schemeClr val="tx1"/>
            </a:solidFill>
          </a:ln>
        </p:spPr>
        <p:txBody>
          <a:bodyPr wrap="square" rtlCol="0">
            <a:spAutoFit/>
          </a:bodyPr>
          <a:lstStyle/>
          <a:p>
            <a:r>
              <a:rPr kumimoji="1" lang="ja-JP" altLang="en-US" sz="1400" smtClean="0"/>
              <a:t>作業対象ホスト</a:t>
            </a:r>
            <a:endParaRPr kumimoji="1" lang="ja-JP" altLang="en-US" sz="1400"/>
          </a:p>
        </p:txBody>
      </p:sp>
      <p:sp>
        <p:nvSpPr>
          <p:cNvPr id="2" name="タイトル 1"/>
          <p:cNvSpPr>
            <a:spLocks noGrp="1"/>
          </p:cNvSpPr>
          <p:nvPr>
            <p:ph type="title"/>
          </p:nvPr>
        </p:nvSpPr>
        <p:spPr/>
        <p:txBody>
          <a:bodyPr/>
          <a:lstStyle/>
          <a:p>
            <a:r>
              <a:rPr kumimoji="1" lang="en-US" altLang="ja-JP" smtClean="0"/>
              <a:t>1.10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Ansible-Legacy </a:t>
            </a:r>
            <a:r>
              <a:rPr lang="en-US" altLang="ja-JP" sz="1600" b="1"/>
              <a:t>&gt; </a:t>
            </a:r>
            <a:r>
              <a:rPr lang="ja-JP" altLang="en-US" sz="1600" b="1" smtClean="0"/>
              <a:t>作業対象ホスト＆ </a:t>
            </a:r>
            <a:r>
              <a:rPr lang="en-US" altLang="ja-JP" sz="1600" b="1" smtClean="0"/>
              <a:t>Ansible-Legacy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smtClean="0"/>
              <a:t>legacy</a:t>
            </a:r>
            <a:r>
              <a:rPr lang="ja-JP" altLang="en-US" sz="1600" smtClean="0"/>
              <a:t>代入値自動登録設定プロシージャ」によって正しい値が指定されていることを確認する。</a:t>
            </a:r>
            <a:endParaRPr kumimoji="1" lang="ja-JP" altLang="en-US" sz="1600"/>
          </a:p>
        </p:txBody>
      </p:sp>
      <p:pic>
        <p:nvPicPr>
          <p:cNvPr id="4" name="図 3"/>
          <p:cNvPicPr>
            <a:picLocks noChangeAspect="1"/>
          </p:cNvPicPr>
          <p:nvPr/>
        </p:nvPicPr>
        <p:blipFill>
          <a:blip r:embed="rId2"/>
          <a:stretch>
            <a:fillRect/>
          </a:stretch>
        </p:blipFill>
        <p:spPr>
          <a:xfrm>
            <a:off x="170574" y="4932262"/>
            <a:ext cx="6004900" cy="1564572"/>
          </a:xfrm>
          <a:prstGeom prst="rect">
            <a:avLst/>
          </a:prstGeom>
        </p:spPr>
      </p:pic>
      <p:pic>
        <p:nvPicPr>
          <p:cNvPr id="6" name="図 5"/>
          <p:cNvPicPr>
            <a:picLocks noChangeAspect="1"/>
          </p:cNvPicPr>
          <p:nvPr/>
        </p:nvPicPr>
        <p:blipFill>
          <a:blip r:embed="rId3"/>
          <a:stretch>
            <a:fillRect/>
          </a:stretch>
        </p:blipFill>
        <p:spPr>
          <a:xfrm>
            <a:off x="170574" y="3186875"/>
            <a:ext cx="4320735" cy="1400594"/>
          </a:xfrm>
          <a:prstGeom prst="rect">
            <a:avLst/>
          </a:prstGeom>
        </p:spPr>
      </p:pic>
      <p:sp>
        <p:nvSpPr>
          <p:cNvPr id="7" name="角丸四角形 6"/>
          <p:cNvSpPr/>
          <p:nvPr/>
        </p:nvSpPr>
        <p:spPr bwMode="auto">
          <a:xfrm>
            <a:off x="4867856" y="5229250"/>
            <a:ext cx="1215232" cy="114321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角丸四角形 7"/>
          <p:cNvSpPr/>
          <p:nvPr/>
        </p:nvSpPr>
        <p:spPr bwMode="auto">
          <a:xfrm>
            <a:off x="3219440" y="3501010"/>
            <a:ext cx="1146065" cy="9361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66635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a:t>(</a:t>
            </a:r>
            <a:r>
              <a:rPr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lang="en-US" altLang="ja-JP" b="1"/>
              <a:t>Conductor</a:t>
            </a:r>
            <a:r>
              <a:rPr kumimoji="1" lang="ja-JP" altLang="en-US" b="1" smtClean="0"/>
              <a:t>を</a:t>
            </a:r>
            <a:r>
              <a:rPr lang="ja-JP" altLang="en-US" b="1"/>
              <a:t>実行</a:t>
            </a:r>
            <a:r>
              <a:rPr lang="ja-JP" altLang="en-US" b="1" smtClean="0"/>
              <a:t>する</a:t>
            </a:r>
            <a:r>
              <a:rPr kumimoji="1" lang="ja-JP" altLang="en-US" smtClean="0"/>
              <a:t>　</a:t>
            </a:r>
            <a:r>
              <a:rPr kumimoji="1" lang="en-US" altLang="ja-JP" smtClean="0"/>
              <a:t/>
            </a:r>
            <a:br>
              <a:rPr kumimoji="1" lang="en-US" altLang="ja-JP" smtClean="0"/>
            </a:br>
            <a:r>
              <a:rPr kumimoji="1" lang="ja-JP" altLang="en-US" sz="1600" smtClean="0"/>
              <a:t>前項までの操作で、</a:t>
            </a:r>
            <a:r>
              <a:rPr kumimoji="1" lang="en-US" altLang="ja-JP" sz="1600" smtClean="0"/>
              <a:t>Conductor</a:t>
            </a:r>
            <a:r>
              <a:rPr kumimoji="1" lang="ja-JP" altLang="en-US" sz="1600" smtClean="0"/>
              <a:t>の作成と代入値の登録が終了しました。</a:t>
            </a:r>
            <a:r>
              <a:rPr kumimoji="1" lang="en-US" altLang="ja-JP" sz="1600" smtClean="0"/>
              <a:t/>
            </a:r>
            <a:br>
              <a:rPr kumimoji="1" lang="en-US" altLang="ja-JP" sz="1600" smtClean="0"/>
            </a:br>
            <a:r>
              <a:rPr kumimoji="1" lang="ja-JP" altLang="en-US" sz="1600" smtClean="0"/>
              <a:t>最後に</a:t>
            </a:r>
            <a:r>
              <a:rPr kumimoji="1" lang="en-US" altLang="ja-JP" sz="1600" smtClean="0"/>
              <a:t>Conductor</a:t>
            </a:r>
            <a:r>
              <a:rPr kumimoji="1" lang="ja-JP" altLang="en-US" sz="1600" smtClean="0"/>
              <a:t>を実行し、結果を対象ホストで確認してください。</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作業実行</a:t>
            </a:r>
            <a:endParaRPr kumimoji="1" lang="en-US" altLang="ja-JP" sz="1600" b="1" smtClean="0"/>
          </a:p>
          <a:p>
            <a:pPr marL="0" indent="0">
              <a:buNone/>
            </a:pPr>
            <a:endParaRPr kumimoji="1" lang="ja-JP" altLang="en-US"/>
          </a:p>
        </p:txBody>
      </p:sp>
      <p:grpSp>
        <p:nvGrpSpPr>
          <p:cNvPr id="4" name="グループ化 3"/>
          <p:cNvGrpSpPr/>
          <p:nvPr/>
        </p:nvGrpSpPr>
        <p:grpSpPr>
          <a:xfrm>
            <a:off x="143663" y="2348850"/>
            <a:ext cx="5836575" cy="3519218"/>
            <a:chOff x="-235" y="2276840"/>
            <a:chExt cx="5836575" cy="3519218"/>
          </a:xfrm>
        </p:grpSpPr>
        <p:pic>
          <p:nvPicPr>
            <p:cNvPr id="5" name="図 4"/>
            <p:cNvPicPr>
              <a:picLocks noChangeAspect="1"/>
            </p:cNvPicPr>
            <p:nvPr/>
          </p:nvPicPr>
          <p:blipFill>
            <a:blip r:embed="rId2"/>
            <a:stretch>
              <a:fillRect/>
            </a:stretch>
          </p:blipFill>
          <p:spPr>
            <a:xfrm>
              <a:off x="179512" y="2276840"/>
              <a:ext cx="5656828" cy="3234614"/>
            </a:xfrm>
            <a:prstGeom prst="rect">
              <a:avLst/>
            </a:prstGeom>
          </p:spPr>
        </p:pic>
        <p:sp>
          <p:nvSpPr>
            <p:cNvPr id="6" name="角丸四角形 5"/>
            <p:cNvSpPr/>
            <p:nvPr/>
          </p:nvSpPr>
          <p:spPr bwMode="auto">
            <a:xfrm>
              <a:off x="2555720" y="2545758"/>
              <a:ext cx="2664370"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Conductor</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7" name="角丸四角形 6"/>
            <p:cNvSpPr/>
            <p:nvPr/>
          </p:nvSpPr>
          <p:spPr bwMode="auto">
            <a:xfrm>
              <a:off x="1115520" y="3284980"/>
              <a:ext cx="2952410" cy="28804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円形吹き出し 7"/>
            <p:cNvSpPr/>
            <p:nvPr/>
          </p:nvSpPr>
          <p:spPr bwMode="auto">
            <a:xfrm>
              <a:off x="2404948" y="2812357"/>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10" name="角丸四角形 9"/>
            <p:cNvSpPr/>
            <p:nvPr/>
          </p:nvSpPr>
          <p:spPr bwMode="auto">
            <a:xfrm>
              <a:off x="2555720" y="3832618"/>
              <a:ext cx="2664370"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角丸四角形 10"/>
            <p:cNvSpPr/>
            <p:nvPr/>
          </p:nvSpPr>
          <p:spPr bwMode="auto">
            <a:xfrm>
              <a:off x="1126920" y="4672586"/>
              <a:ext cx="3805130" cy="28804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円形吹き出し 11"/>
            <p:cNvSpPr/>
            <p:nvPr/>
          </p:nvSpPr>
          <p:spPr bwMode="auto">
            <a:xfrm>
              <a:off x="2404949" y="4057850"/>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35" y="528350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画面下部より、</a:t>
              </a:r>
              <a:r>
                <a:rPr lang="en-US" altLang="ja-JP" sz="1200" smtClean="0">
                  <a:solidFill>
                    <a:schemeClr val="tx1"/>
                  </a:solidFill>
                  <a:latin typeface="+mn-ea"/>
                </a:rPr>
                <a:t>[</a:t>
              </a:r>
              <a:r>
                <a:rPr lang="ja-JP" altLang="en-US" sz="1200" smtClean="0">
                  <a:solidFill>
                    <a:srgbClr val="FF0000"/>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14" name="円形吹き出し 13"/>
            <p:cNvSpPr/>
            <p:nvPr/>
          </p:nvSpPr>
          <p:spPr bwMode="auto">
            <a:xfrm>
              <a:off x="2411045" y="5483858"/>
              <a:ext cx="289350" cy="312200"/>
            </a:xfrm>
            <a:prstGeom prst="wedgeEllipseCallout">
              <a:avLst>
                <a:gd name="adj1" fmla="val 74816"/>
                <a:gd name="adj2" fmla="val 13219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3</a:t>
              </a:r>
              <a:endParaRPr kumimoji="1" lang="ja-JP" altLang="en-US" sz="1400" b="1" smtClean="0">
                <a:latin typeface="+mn-ea"/>
              </a:endParaRPr>
            </a:p>
          </p:txBody>
        </p:sp>
      </p:grpSp>
      <p:grpSp>
        <p:nvGrpSpPr>
          <p:cNvPr id="15" name="グループ化 14"/>
          <p:cNvGrpSpPr/>
          <p:nvPr/>
        </p:nvGrpSpPr>
        <p:grpSpPr>
          <a:xfrm>
            <a:off x="5848257" y="5058261"/>
            <a:ext cx="3197035" cy="1345755"/>
            <a:chOff x="5244298" y="5000704"/>
            <a:chExt cx="3197035" cy="1345755"/>
          </a:xfrm>
        </p:grpSpPr>
        <p:sp>
          <p:nvSpPr>
            <p:cNvPr id="16" name="角丸四角形 15"/>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【Conductor</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17"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pic>
        <p:nvPicPr>
          <p:cNvPr id="9" name="図 8"/>
          <p:cNvPicPr>
            <a:picLocks noChangeAspect="1"/>
          </p:cNvPicPr>
          <p:nvPr/>
        </p:nvPicPr>
        <p:blipFill>
          <a:blip r:embed="rId3"/>
          <a:stretch>
            <a:fillRect/>
          </a:stretch>
        </p:blipFill>
        <p:spPr>
          <a:xfrm>
            <a:off x="2877195" y="5176442"/>
            <a:ext cx="2809262" cy="1268858"/>
          </a:xfrm>
          <a:prstGeom prst="rect">
            <a:avLst/>
          </a:prstGeom>
          <a:ln>
            <a:solidFill>
              <a:schemeClr val="tx1"/>
            </a:solidFill>
          </a:ln>
        </p:spPr>
      </p:pic>
      <p:sp>
        <p:nvSpPr>
          <p:cNvPr id="20" name="角丸四角形 19"/>
          <p:cNvSpPr/>
          <p:nvPr/>
        </p:nvSpPr>
        <p:spPr bwMode="auto">
          <a:xfrm>
            <a:off x="2860156" y="6238755"/>
            <a:ext cx="775714" cy="19488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280423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79512" y="2348850"/>
            <a:ext cx="6828924" cy="3841270"/>
          </a:xfrm>
          <a:prstGeom prst="rect">
            <a:avLst/>
          </a:prstGeom>
        </p:spPr>
      </p:pic>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smtClean="0"/>
              <a:t>(2/3)</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Conductor</a:t>
            </a:r>
            <a:r>
              <a:rPr lang="ja-JP" altLang="en-US" b="1" smtClean="0"/>
              <a:t>の実行結果を確認する</a:t>
            </a:r>
            <a:r>
              <a:rPr kumimoji="1" lang="ja-JP" altLang="en-US" smtClean="0"/>
              <a:t>　</a:t>
            </a:r>
            <a:r>
              <a:rPr kumimoji="1" lang="en-US" altLang="ja-JP" smtClean="0"/>
              <a:t/>
            </a:r>
            <a:br>
              <a:rPr kumimoji="1" lang="en-US" altLang="ja-JP" smtClean="0"/>
            </a:br>
            <a:r>
              <a:rPr kumimoji="1" lang="ja-JP" altLang="en-US" sz="1600" smtClean="0"/>
              <a:t>作業確認画面では、全体およびノードごとの実行結果を確認できます。</a:t>
            </a:r>
            <a:r>
              <a:rPr kumimoji="1" lang="en-US" altLang="ja-JP" sz="1600" smtClean="0"/>
              <a:t/>
            </a:r>
            <a:br>
              <a:rPr kumimoji="1" lang="en-US" altLang="ja-JP" sz="1600" smtClean="0"/>
            </a:br>
            <a:r>
              <a:rPr kumimoji="1" lang="ja-JP" altLang="en-US" sz="1600" smtClean="0"/>
              <a:t>投入した</a:t>
            </a:r>
            <a:r>
              <a:rPr kumimoji="1" lang="en-US" altLang="ja-JP" sz="1600" smtClean="0"/>
              <a:t>Movement</a:t>
            </a:r>
            <a:r>
              <a:rPr kumimoji="1" lang="ja-JP" altLang="en-US" sz="1600" smtClean="0"/>
              <a:t>を選択すると、</a:t>
            </a:r>
            <a:r>
              <a:rPr kumimoji="1" lang="ja-JP" altLang="en-US" sz="1600" smtClean="0">
                <a:solidFill>
                  <a:srgbClr val="FF0000"/>
                </a:solidFill>
              </a:rPr>
              <a:t>詳細結果へのリンク</a:t>
            </a:r>
            <a:r>
              <a:rPr kumimoji="1" lang="ja-JP" altLang="en-US" sz="1600" smtClean="0"/>
              <a:t>を表示できます。</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a:t>
            </a:r>
            <a:r>
              <a:rPr lang="ja-JP" altLang="en-US" sz="1600" b="1"/>
              <a:t>確認</a:t>
            </a:r>
            <a:endParaRPr kumimoji="1" lang="en-US" altLang="ja-JP" sz="1600" b="1" smtClean="0"/>
          </a:p>
          <a:p>
            <a:pPr marL="0" indent="0">
              <a:buNone/>
            </a:pPr>
            <a:endParaRPr kumimoji="1" lang="ja-JP" altLang="en-US"/>
          </a:p>
        </p:txBody>
      </p:sp>
      <p:sp>
        <p:nvSpPr>
          <p:cNvPr id="21" name="角丸四角形 20"/>
          <p:cNvSpPr/>
          <p:nvPr/>
        </p:nvSpPr>
        <p:spPr bwMode="auto">
          <a:xfrm>
            <a:off x="5268230" y="2513770"/>
            <a:ext cx="1740205" cy="13902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6936365" y="3467318"/>
            <a:ext cx="2160300"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リンクや作業の情報が</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表示される。</a:t>
            </a:r>
            <a:endParaRPr lang="en-US" altLang="ja-JP" sz="1200">
              <a:solidFill>
                <a:schemeClr val="tx1"/>
              </a:solidFill>
              <a:latin typeface="+mn-ea"/>
            </a:endParaRPr>
          </a:p>
        </p:txBody>
      </p:sp>
      <p:sp>
        <p:nvSpPr>
          <p:cNvPr id="23" name="円形吹き出し 22"/>
          <p:cNvSpPr/>
          <p:nvPr/>
        </p:nvSpPr>
        <p:spPr bwMode="auto">
          <a:xfrm>
            <a:off x="6730973" y="3334949"/>
            <a:ext cx="277463"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409248" y="3129035"/>
            <a:ext cx="2297381"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2186280" y="3370118"/>
            <a:ext cx="288040"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Tree>
    <p:extLst>
      <p:ext uri="{BB962C8B-B14F-4D97-AF65-F5344CB8AC3E}">
        <p14:creationId xmlns:p14="http://schemas.microsoft.com/office/powerpoint/2010/main" val="3613239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1.11</a:t>
            </a:r>
            <a:r>
              <a:rPr lang="ja-JP" altLang="en-US" smtClean="0"/>
              <a:t> </a:t>
            </a:r>
            <a:r>
              <a:rPr lang="ja-JP" altLang="en-US"/>
              <a:t>作業の実行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lang="ja-JP" altLang="en-US" b="1"/>
              <a:t>毎</a:t>
            </a:r>
            <a:r>
              <a:rPr lang="ja-JP" altLang="en-US" b="1" smtClean="0"/>
              <a:t>の詳細結果を確認する</a:t>
            </a:r>
            <a:r>
              <a:rPr lang="en-US" altLang="ja-JP" b="1" smtClean="0"/>
              <a:t/>
            </a:r>
            <a:br>
              <a:rPr lang="en-US" altLang="ja-JP" b="1" smtClean="0"/>
            </a:br>
            <a:r>
              <a:rPr lang="ja-JP" altLang="en-US" sz="1600" smtClean="0"/>
              <a:t>リンクをクリックすると</a:t>
            </a:r>
            <a:r>
              <a:rPr lang="ja-JP" altLang="en-US" sz="1600"/>
              <a:t>画面が遷移し、</a:t>
            </a:r>
            <a:r>
              <a:rPr lang="ja-JP" altLang="en-US" sz="1600">
                <a:solidFill>
                  <a:srgbClr val="FF0000"/>
                </a:solidFill>
              </a:rPr>
              <a:t>実行ステータス</a:t>
            </a:r>
            <a:r>
              <a:rPr lang="ja-JP" altLang="en-US" sz="1600"/>
              <a:t>や</a:t>
            </a:r>
            <a:r>
              <a:rPr lang="ja-JP" altLang="en-US" sz="1600">
                <a:solidFill>
                  <a:srgbClr val="FF0000"/>
                </a:solidFill>
              </a:rPr>
              <a:t>ログ</a:t>
            </a:r>
            <a:r>
              <a:rPr lang="ja-JP" altLang="en-US" sz="1600"/>
              <a:t>が表示されます</a:t>
            </a:r>
            <a:r>
              <a:rPr lang="ja-JP" altLang="en-US" sz="1600" smtClean="0"/>
              <a:t>。</a:t>
            </a:r>
            <a:r>
              <a:rPr lang="en-US" altLang="ja-JP" sz="1600" smtClean="0"/>
              <a:t/>
            </a:r>
            <a:br>
              <a:rPr lang="en-US" altLang="ja-JP" sz="1600" smtClean="0"/>
            </a:br>
            <a:r>
              <a:rPr lang="ja-JP" altLang="en-US" sz="1600" smtClean="0"/>
              <a:t>投入データや出力データを確認することもできます。</a:t>
            </a:r>
            <a:r>
              <a:rPr lang="ja-JP" altLang="en-US" sz="1600"/>
              <a:t/>
            </a:r>
            <a:br>
              <a:rPr lang="ja-JP" altLang="en-US" sz="1600"/>
            </a:br>
            <a:endParaRPr lang="en-US" altLang="ja-JP" sz="1600" smtClean="0"/>
          </a:p>
        </p:txBody>
      </p:sp>
      <p:pic>
        <p:nvPicPr>
          <p:cNvPr id="4" name="図 3"/>
          <p:cNvPicPr>
            <a:picLocks noChangeAspect="1"/>
          </p:cNvPicPr>
          <p:nvPr/>
        </p:nvPicPr>
        <p:blipFill>
          <a:blip r:embed="rId2"/>
          <a:stretch>
            <a:fillRect/>
          </a:stretch>
        </p:blipFill>
        <p:spPr>
          <a:xfrm>
            <a:off x="179513" y="2059895"/>
            <a:ext cx="4032438" cy="4537545"/>
          </a:xfrm>
          <a:prstGeom prst="rect">
            <a:avLst/>
          </a:prstGeom>
        </p:spPr>
      </p:pic>
      <p:pic>
        <p:nvPicPr>
          <p:cNvPr id="6" name="図 5"/>
          <p:cNvPicPr>
            <a:picLocks noChangeAspect="1"/>
          </p:cNvPicPr>
          <p:nvPr/>
        </p:nvPicPr>
        <p:blipFill>
          <a:blip r:embed="rId3"/>
          <a:stretch>
            <a:fillRect/>
          </a:stretch>
        </p:blipFill>
        <p:spPr>
          <a:xfrm>
            <a:off x="4388629" y="2059895"/>
            <a:ext cx="4575860" cy="2024818"/>
          </a:xfrm>
          <a:prstGeom prst="rect">
            <a:avLst/>
          </a:prstGeom>
        </p:spPr>
      </p:pic>
      <p:sp>
        <p:nvSpPr>
          <p:cNvPr id="7" name="角丸四角形 6"/>
          <p:cNvSpPr/>
          <p:nvPr/>
        </p:nvSpPr>
        <p:spPr bwMode="auto">
          <a:xfrm>
            <a:off x="2915770" y="5228335"/>
            <a:ext cx="938419" cy="315948"/>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4517213" y="4511808"/>
            <a:ext cx="4261763" cy="532360"/>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0" name="円形吹き出し 9"/>
          <p:cNvSpPr/>
          <p:nvPr/>
        </p:nvSpPr>
        <p:spPr bwMode="auto">
          <a:xfrm>
            <a:off x="4000854" y="4068225"/>
            <a:ext cx="782123" cy="540000"/>
          </a:xfrm>
          <a:prstGeom prst="wedgeEllipseCallout">
            <a:avLst>
              <a:gd name="adj1" fmla="val -72743"/>
              <a:gd name="adj2" fmla="val 15901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Tips</a:t>
            </a:r>
            <a:endParaRPr kumimoji="1" lang="ja-JP" altLang="en-US" sz="1400" b="1" smtClean="0">
              <a:latin typeface="+mn-ea"/>
            </a:endParaRPr>
          </a:p>
        </p:txBody>
      </p:sp>
      <p:sp>
        <p:nvSpPr>
          <p:cNvPr id="11" name="角丸四角形 10"/>
          <p:cNvSpPr/>
          <p:nvPr/>
        </p:nvSpPr>
        <p:spPr bwMode="auto">
          <a:xfrm>
            <a:off x="5313824" y="5454983"/>
            <a:ext cx="3465152" cy="1102756"/>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t>以下の</a:t>
            </a:r>
            <a:r>
              <a:rPr lang="en-US" altLang="ja-JP" sz="1200" smtClean="0"/>
              <a:t>URL</a:t>
            </a:r>
            <a:r>
              <a:rPr lang="ja-JP" altLang="en-US" sz="1200" smtClean="0"/>
              <a:t>にて、</a:t>
            </a:r>
            <a:r>
              <a:rPr lang="en-US" altLang="ja-JP" sz="1200" smtClean="0"/>
              <a:t>Apache</a:t>
            </a:r>
            <a:r>
              <a:rPr lang="ja-JP" altLang="en-US" sz="1200" smtClean="0"/>
              <a:t>及び</a:t>
            </a:r>
            <a:r>
              <a:rPr lang="en-US" altLang="ja-JP" sz="1200" smtClean="0"/>
              <a:t>Tomcat</a:t>
            </a:r>
            <a:r>
              <a:rPr lang="ja-JP" altLang="en-US" sz="1200" smtClean="0"/>
              <a:t>の</a:t>
            </a:r>
            <a:r>
              <a:rPr lang="en-US" altLang="ja-JP" sz="1200" smtClean="0"/>
              <a:t/>
            </a:r>
            <a:br>
              <a:rPr lang="en-US" altLang="ja-JP" sz="1200" smtClean="0"/>
            </a:br>
            <a:r>
              <a:rPr lang="ja-JP" altLang="en-US" sz="1200" smtClean="0"/>
              <a:t>インストールを確認できます。</a:t>
            </a:r>
            <a:r>
              <a:rPr lang="en-US" altLang="ja-JP" sz="1200" smtClean="0"/>
              <a:t/>
            </a:r>
            <a:br>
              <a:rPr lang="en-US" altLang="ja-JP" sz="1200" smtClean="0"/>
            </a:br>
            <a:r>
              <a:rPr lang="en-US" altLang="ja-JP" sz="1200" smtClean="0"/>
              <a:t/>
            </a:r>
            <a:br>
              <a:rPr lang="en-US" altLang="ja-JP" sz="1200" smtClean="0"/>
            </a:br>
            <a:r>
              <a:rPr lang="en-US" altLang="ja-JP" sz="1200" smtClean="0"/>
              <a:t>Apache- http://(</a:t>
            </a:r>
            <a:r>
              <a:rPr lang="ja-JP" altLang="en-US" sz="1200" smtClean="0"/>
              <a:t>ホストの</a:t>
            </a:r>
            <a:r>
              <a:rPr lang="en-US" altLang="ja-JP" sz="1200" smtClean="0"/>
              <a:t>IP</a:t>
            </a:r>
            <a:r>
              <a:rPr lang="ja-JP" altLang="en-US" sz="1200" smtClean="0"/>
              <a:t>アドレス</a:t>
            </a:r>
            <a:r>
              <a:rPr lang="en-US" altLang="ja-JP" sz="1200" smtClean="0"/>
              <a:t>):80</a:t>
            </a:r>
          </a:p>
          <a:p>
            <a:r>
              <a:rPr lang="en-US" altLang="ja-JP" sz="1200" smtClean="0"/>
              <a:t>Tomcat- </a:t>
            </a:r>
            <a:r>
              <a:rPr lang="en-US" altLang="ja-JP" sz="1200"/>
              <a:t>http://(</a:t>
            </a:r>
            <a:r>
              <a:rPr lang="ja-JP" altLang="en-US" sz="1200"/>
              <a:t>ホストの</a:t>
            </a:r>
            <a:r>
              <a:rPr lang="en-US" altLang="ja-JP" sz="1200"/>
              <a:t>IP</a:t>
            </a:r>
            <a:r>
              <a:rPr lang="ja-JP" altLang="en-US" sz="1200"/>
              <a:t>アドレス</a:t>
            </a:r>
            <a:r>
              <a:rPr lang="en-US" altLang="ja-JP" sz="1200" smtClean="0"/>
              <a:t>):8080</a:t>
            </a:r>
            <a:endParaRPr lang="en-US" altLang="ja-JP" sz="1200"/>
          </a:p>
          <a:p>
            <a:endParaRPr lang="en-US" altLang="ja-JP" sz="1200"/>
          </a:p>
        </p:txBody>
      </p:sp>
      <p:grpSp>
        <p:nvGrpSpPr>
          <p:cNvPr id="12" name="グループ化 11"/>
          <p:cNvGrpSpPr/>
          <p:nvPr/>
        </p:nvGrpSpPr>
        <p:grpSpPr>
          <a:xfrm>
            <a:off x="4932050" y="5125670"/>
            <a:ext cx="599553" cy="549789"/>
            <a:chOff x="5848257" y="5058261"/>
            <a:chExt cx="599553" cy="549789"/>
          </a:xfrm>
        </p:grpSpPr>
        <p:sp>
          <p:nvSpPr>
            <p:cNvPr id="13" name="円/楕円 44"/>
            <p:cNvSpPr/>
            <p:nvPr/>
          </p:nvSpPr>
          <p:spPr bwMode="auto">
            <a:xfrm>
              <a:off x="5848257" y="5058261"/>
              <a:ext cx="565503" cy="549789"/>
            </a:xfrm>
            <a:prstGeom prst="ellipse">
              <a:avLst/>
            </a:prstGeom>
            <a:ln>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4" name="テキスト ボックス 13"/>
            <p:cNvSpPr txBox="1"/>
            <p:nvPr/>
          </p:nvSpPr>
          <p:spPr>
            <a:xfrm>
              <a:off x="5871729" y="5218770"/>
              <a:ext cx="576081" cy="307777"/>
            </a:xfrm>
            <a:prstGeom prst="rect">
              <a:avLst/>
            </a:prstGeom>
            <a:noFill/>
            <a:ln>
              <a:noFill/>
            </a:ln>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2959464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第２章 </a:t>
            </a:r>
            <a:r>
              <a:rPr lang="en-US" altLang="ja-JP" smtClean="0"/>
              <a:t>Ansible-LegacyRole</a:t>
            </a:r>
            <a:r>
              <a:rPr lang="ja-JP" altLang="en-US" smtClean="0"/>
              <a:t>編</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52376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smtClean="0"/>
              <a:t>作業環境</a:t>
            </a:r>
            <a:r>
              <a:rPr lang="en-US" altLang="ja-JP" sz="1600" smtClean="0"/>
              <a:t/>
            </a:r>
            <a:br>
              <a:rPr lang="en-US" altLang="ja-JP" sz="1600" smtClean="0"/>
            </a:br>
            <a:r>
              <a:rPr lang="ja-JP" altLang="en-US" sz="1600" smtClean="0"/>
              <a:t>本章で</a:t>
            </a:r>
            <a:r>
              <a:rPr lang="ja-JP" altLang="en-US" sz="1600"/>
              <a:t>使用</a:t>
            </a:r>
            <a:r>
              <a:rPr lang="ja-JP" altLang="en-US" sz="1600" smtClean="0"/>
              <a:t>する作業環境は以下の通りです。</a:t>
            </a:r>
            <a:r>
              <a:rPr lang="en-US" altLang="ja-JP" sz="1600" smtClean="0"/>
              <a:t>(</a:t>
            </a:r>
            <a:r>
              <a:rPr lang="ja-JP" altLang="en-US" sz="1600" smtClean="0"/>
              <a:t>第</a:t>
            </a:r>
            <a:r>
              <a:rPr lang="en-US" altLang="ja-JP" sz="1600" smtClean="0"/>
              <a:t>1</a:t>
            </a:r>
            <a:r>
              <a:rPr lang="ja-JP" altLang="en-US" sz="1600" smtClean="0"/>
              <a:t>章</a:t>
            </a:r>
            <a:r>
              <a:rPr lang="en-US" altLang="ja-JP" sz="1600" smtClean="0"/>
              <a:t>Ansible-Legacy</a:t>
            </a:r>
            <a:r>
              <a:rPr lang="ja-JP" altLang="en-US" sz="1600" smtClean="0"/>
              <a:t>編と共通</a:t>
            </a:r>
            <a:r>
              <a:rPr lang="en-US" altLang="ja-JP" sz="1600" smtClean="0"/>
              <a:t>)</a:t>
            </a:r>
            <a:r>
              <a:rPr lang="en-US" altLang="ja-JP" sz="1600"/>
              <a:t/>
            </a:r>
            <a:br>
              <a:rPr lang="en-US" altLang="ja-JP" sz="1600"/>
            </a:br>
            <a:r>
              <a:rPr lang="en-US" altLang="ja-JP" sz="1600" smtClean="0"/>
              <a:t>ITA</a:t>
            </a:r>
            <a:r>
              <a:rPr lang="ja-JP" altLang="en-US" sz="1600" smtClean="0"/>
              <a:t>ホストサーバーと</a:t>
            </a:r>
            <a:r>
              <a:rPr lang="ja-JP" altLang="en-US" sz="1600"/>
              <a:t>は</a:t>
            </a:r>
            <a:r>
              <a:rPr lang="ja-JP" altLang="en-US" sz="1600" smtClean="0"/>
              <a:t>別に、</a:t>
            </a:r>
            <a:r>
              <a:rPr lang="ja-JP" altLang="en-US" sz="1600"/>
              <a:t>ターゲット</a:t>
            </a:r>
            <a:r>
              <a:rPr lang="ja-JP" altLang="en-US" sz="1600" smtClean="0"/>
              <a:t>となるサーバーをご用意</a:t>
            </a:r>
            <a:r>
              <a:rPr lang="ja-JP" altLang="en-US" sz="1600"/>
              <a:t>ください</a:t>
            </a:r>
            <a:r>
              <a:rPr lang="ja-JP" altLang="en-US" sz="1600" smtClean="0"/>
              <a:t>。</a:t>
            </a:r>
            <a:r>
              <a:rPr lang="en-US" altLang="ja-JP" sz="1600" smtClean="0"/>
              <a:t/>
            </a:r>
            <a:br>
              <a:rPr lang="en-US" altLang="ja-JP" sz="1600" smtClean="0"/>
            </a:br>
            <a:r>
              <a:rPr lang="en-US" altLang="ja-JP" sz="1600" smtClean="0"/>
              <a:t/>
            </a:r>
            <a:br>
              <a:rPr lang="en-US" altLang="ja-JP" sz="1600" smtClean="0"/>
            </a:br>
            <a:r>
              <a:rPr lang="en-US" altLang="ja-JP" sz="1600" b="1" smtClean="0"/>
              <a:t>ITA</a:t>
            </a:r>
            <a:r>
              <a:rPr lang="ja-JP" altLang="en-US" sz="1600" b="1" smtClean="0"/>
              <a:t>ホストサーバー</a:t>
            </a:r>
            <a:r>
              <a:rPr lang="en-US" altLang="ja-JP" sz="1600" b="1"/>
              <a:t/>
            </a:r>
            <a:br>
              <a:rPr lang="en-US" altLang="ja-JP" sz="1600" b="1"/>
            </a:br>
            <a:r>
              <a:rPr lang="ja-JP" altLang="en-US" sz="1600" b="1" smtClean="0"/>
              <a:t>・</a:t>
            </a:r>
            <a:r>
              <a:rPr lang="en-US" altLang="ja-JP" sz="1600" smtClean="0"/>
              <a:t>CentOS 7</a:t>
            </a:r>
            <a:r>
              <a:rPr lang="ja-JP" altLang="en-US" sz="1600" smtClean="0"/>
              <a:t> </a:t>
            </a:r>
            <a:r>
              <a:rPr lang="en-US" altLang="ja-JP" sz="1600" smtClean="0"/>
              <a:t>(※1)</a:t>
            </a:r>
            <a:br>
              <a:rPr lang="en-US" altLang="ja-JP" sz="1600" smtClean="0"/>
            </a:br>
            <a:r>
              <a:rPr lang="ja-JP" altLang="en-US" sz="1600" smtClean="0"/>
              <a:t>・</a:t>
            </a:r>
            <a:r>
              <a:rPr lang="en-US" altLang="ja-JP" sz="1600" smtClean="0"/>
              <a:t>ITA 1.6.0</a:t>
            </a:r>
            <a:br>
              <a:rPr lang="en-US" altLang="ja-JP" sz="1600" smtClean="0"/>
            </a:br>
            <a:r>
              <a:rPr lang="en-US" altLang="ja-JP" sz="1600" smtClean="0"/>
              <a:t>・Ansible 2.9.12</a:t>
            </a:r>
            <a:br>
              <a:rPr lang="en-US" altLang="ja-JP" sz="1600" smtClean="0"/>
            </a:br>
            <a:r>
              <a:rPr lang="en-US" altLang="ja-JP" sz="1600" smtClean="0"/>
              <a:t/>
            </a:r>
            <a:br>
              <a:rPr lang="en-US" altLang="ja-JP" sz="1600" smtClean="0"/>
            </a:br>
            <a:r>
              <a:rPr lang="ja-JP" altLang="en-US" sz="1600" b="1"/>
              <a:t>ターゲット</a:t>
            </a:r>
            <a:r>
              <a:rPr lang="en-US" altLang="ja-JP" sz="1600" smtClean="0"/>
              <a:t/>
            </a:r>
            <a:br>
              <a:rPr lang="en-US" altLang="ja-JP" sz="1600" smtClean="0"/>
            </a:br>
            <a:r>
              <a:rPr lang="ja-JP" altLang="en-US" sz="1600" smtClean="0"/>
              <a:t>・</a:t>
            </a:r>
            <a:r>
              <a:rPr lang="en-US" altLang="ja-JP" sz="1600" smtClean="0"/>
              <a:t>CentOS</a:t>
            </a:r>
            <a:r>
              <a:rPr lang="ja-JP" altLang="en-US" sz="1600" smtClean="0"/>
              <a:t> </a:t>
            </a:r>
            <a:r>
              <a:rPr lang="en-US" altLang="ja-JP" sz="1600"/>
              <a:t>7 </a:t>
            </a:r>
            <a:r>
              <a:rPr lang="en-US" altLang="ja-JP" sz="1600" smtClean="0"/>
              <a:t>(※2)</a:t>
            </a:r>
            <a:br>
              <a:rPr lang="en-US" altLang="ja-JP" sz="1600" smtClean="0"/>
            </a:br>
            <a:endParaRPr lang="en-US" altLang="ja-JP" sz="1600"/>
          </a:p>
        </p:txBody>
      </p:sp>
      <p:sp>
        <p:nvSpPr>
          <p:cNvPr id="2" name="タイトル 1"/>
          <p:cNvSpPr>
            <a:spLocks noGrp="1"/>
          </p:cNvSpPr>
          <p:nvPr>
            <p:ph type="title"/>
          </p:nvPr>
        </p:nvSpPr>
        <p:spPr/>
        <p:txBody>
          <a:bodyPr/>
          <a:lstStyle/>
          <a:p>
            <a:r>
              <a:rPr kumimoji="1" lang="en-US" altLang="ja-JP" smtClean="0"/>
              <a:t>2.1 </a:t>
            </a:r>
            <a:r>
              <a:rPr kumimoji="1" lang="ja-JP" altLang="en-US" smtClean="0"/>
              <a:t>作業環境とシナリオ</a:t>
            </a:r>
            <a:endParaRPr kumimoji="1" lang="ja-JP" altLang="en-US"/>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latin typeface="+mn-ea"/>
              </a:rPr>
              <a:t>ITA</a:t>
            </a:r>
          </a:p>
          <a:p>
            <a:pPr algn="ctr"/>
            <a:r>
              <a:rPr lang="en-US" altLang="ja-JP" sz="1200" smtClean="0">
                <a:latin typeface="+mn-ea"/>
              </a:rPr>
              <a:t>1.5.0</a:t>
            </a:r>
            <a:endParaRPr kumimoji="1" lang="ja-JP" altLang="en-US" sz="120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smtClean="0"/>
              <a:t>※1 </a:t>
            </a:r>
            <a:r>
              <a:rPr kumimoji="1" lang="ja-JP" altLang="en-US" sz="1200" smtClean="0"/>
              <a:t>今回はホストサーバーとして</a:t>
            </a:r>
            <a:r>
              <a:rPr kumimoji="1" lang="en-US" altLang="ja-JP" sz="1200" smtClean="0"/>
              <a:t>CentOS7</a:t>
            </a:r>
            <a:r>
              <a:rPr kumimoji="1" lang="ja-JP" altLang="en-US" sz="1200" smtClean="0"/>
              <a:t>を利用致しますが、</a:t>
            </a:r>
            <a:r>
              <a:rPr kumimoji="1" lang="en-US" altLang="ja-JP" sz="1200" smtClean="0"/>
              <a:t>ITA</a:t>
            </a:r>
            <a:r>
              <a:rPr kumimoji="1" lang="ja-JP" altLang="en-US" sz="1200" smtClean="0"/>
              <a:t>は</a:t>
            </a:r>
            <a:r>
              <a:rPr kumimoji="1" lang="en-US" altLang="ja-JP" sz="1200" smtClean="0"/>
              <a:t>RHEL7</a:t>
            </a:r>
            <a:r>
              <a:rPr kumimoji="1" lang="ja-JP" altLang="en-US" sz="1200" smtClean="0"/>
              <a:t>系および</a:t>
            </a:r>
            <a:r>
              <a:rPr kumimoji="1" lang="en-US" altLang="ja-JP" sz="1200" smtClean="0"/>
              <a:t>RHEL8</a:t>
            </a:r>
            <a:r>
              <a:rPr kumimoji="1" lang="ja-JP" altLang="en-US" sz="1200" smtClean="0"/>
              <a:t>系</a:t>
            </a:r>
            <a:r>
              <a:rPr lang="ja-JP" altLang="en-US" sz="1200" smtClean="0"/>
              <a:t>の</a:t>
            </a:r>
            <a:r>
              <a:rPr lang="en-US" altLang="ja-JP" sz="1200" smtClean="0"/>
              <a:t>OS</a:t>
            </a:r>
            <a:r>
              <a:rPr lang="ja-JP" altLang="en-US" sz="1200" smtClean="0"/>
              <a:t>で導入いただけます。</a:t>
            </a:r>
            <a:r>
              <a:rPr lang="en-US" altLang="ja-JP" sz="1200" smtClean="0"/>
              <a:t/>
            </a:r>
            <a:br>
              <a:rPr lang="en-US" altLang="ja-JP" sz="1200" smtClean="0"/>
            </a:br>
            <a:r>
              <a:rPr lang="en-US" altLang="ja-JP" sz="1200" smtClean="0"/>
              <a:t>※2 Ansible</a:t>
            </a:r>
            <a:r>
              <a:rPr lang="ja-JP" altLang="en-US" sz="1200" smtClean="0"/>
              <a:t>の動作対象となれる</a:t>
            </a:r>
            <a:r>
              <a:rPr lang="en-US" altLang="ja-JP" sz="1200" smtClean="0"/>
              <a:t>OS</a:t>
            </a:r>
            <a:r>
              <a:rPr lang="ja-JP" altLang="en-US" sz="1200" smtClean="0"/>
              <a:t>であれば、問題なく利用いただけます。</a:t>
            </a:r>
            <a:endParaRPr kumimoji="1" lang="ja-JP" altLang="en-US" sz="120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92157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2.1 </a:t>
            </a:r>
            <a:r>
              <a:rPr lang="ja-JP" altLang="en-US"/>
              <a:t>作業環境とシナリオ</a:t>
            </a:r>
            <a:endParaRPr kumimoji="1" lang="ja-JP" altLang="en-US"/>
          </a:p>
        </p:txBody>
      </p:sp>
      <p:sp>
        <p:nvSpPr>
          <p:cNvPr id="3" name="コンテンツ プレースホルダー 2"/>
          <p:cNvSpPr>
            <a:spLocks noGrp="1"/>
          </p:cNvSpPr>
          <p:nvPr>
            <p:ph sz="quarter" idx="10"/>
          </p:nvPr>
        </p:nvSpPr>
        <p:spPr>
          <a:xfrm>
            <a:off x="179512" y="836712"/>
            <a:ext cx="8784976" cy="5112638"/>
          </a:xfrm>
        </p:spPr>
        <p:txBody>
          <a:bodyPr>
            <a:normAutofit/>
          </a:bodyPr>
          <a:lstStyle/>
          <a:p>
            <a:r>
              <a:rPr kumimoji="1" lang="ja-JP" altLang="en-US" b="1" smtClean="0"/>
              <a:t>シナリオ</a:t>
            </a:r>
            <a:r>
              <a:rPr kumimoji="1" lang="en-US" altLang="ja-JP" smtClean="0"/>
              <a:t/>
            </a:r>
            <a:br>
              <a:rPr kumimoji="1" lang="en-US" altLang="ja-JP" smtClean="0"/>
            </a:br>
            <a:r>
              <a:rPr kumimoji="1" lang="en-US" altLang="ja-JP" sz="1600" err="1" smtClean="0"/>
              <a:t>LegacyRole</a:t>
            </a:r>
            <a:r>
              <a:rPr kumimoji="1" lang="ja-JP" altLang="en-US" sz="1600" smtClean="0"/>
              <a:t>の最</a:t>
            </a:r>
            <a:r>
              <a:rPr lang="ja-JP" altLang="en-US" sz="1600" smtClean="0"/>
              <a:t>たる特長</a:t>
            </a:r>
            <a:r>
              <a:rPr kumimoji="1" lang="ja-JP" altLang="en-US" sz="1600" smtClean="0"/>
              <a:t>は、</a:t>
            </a:r>
            <a:r>
              <a:rPr kumimoji="1" lang="ja-JP" altLang="en-US" sz="1600" smtClean="0">
                <a:solidFill>
                  <a:srgbClr val="FF0000"/>
                </a:solidFill>
              </a:rPr>
              <a:t>ロールパッケージの登録・利用</a:t>
            </a:r>
            <a:r>
              <a:rPr kumimoji="1" lang="ja-JP" altLang="en-US" sz="1600" smtClean="0"/>
              <a:t>が可能な点です。</a:t>
            </a:r>
            <a:r>
              <a:rPr lang="en-US" altLang="ja-JP" sz="1600"/>
              <a:t/>
            </a:r>
            <a:br>
              <a:rPr lang="en-US" altLang="ja-JP" sz="1600"/>
            </a:br>
            <a:r>
              <a:rPr lang="en-US" altLang="ja-JP" sz="1600" smtClean="0"/>
              <a:t/>
            </a:r>
            <a:br>
              <a:rPr lang="en-US" altLang="ja-JP" sz="1600" smtClean="0"/>
            </a:br>
            <a:r>
              <a:rPr lang="ja-JP" altLang="en-US" sz="1600" smtClean="0"/>
              <a:t>本</a:t>
            </a:r>
            <a:r>
              <a:rPr lang="ja-JP" altLang="en-US" sz="1600"/>
              <a:t>章</a:t>
            </a:r>
            <a:r>
              <a:rPr lang="ja-JP" altLang="en-US" sz="1600" smtClean="0"/>
              <a:t>で</a:t>
            </a:r>
            <a:r>
              <a:rPr kumimoji="1" lang="ja-JP" altLang="en-US" sz="1600" smtClean="0"/>
              <a:t>は</a:t>
            </a:r>
            <a:r>
              <a:rPr kumimoji="1" lang="en-US" altLang="ja-JP" sz="1600" u="sng" smtClean="0"/>
              <a:t>Ansible Galaxy</a:t>
            </a:r>
            <a:r>
              <a:rPr kumimoji="1" lang="ja-JP" altLang="en-US" sz="1600" u="sng" smtClean="0"/>
              <a:t>からダウンロードした</a:t>
            </a:r>
            <a:r>
              <a:rPr lang="en-US" altLang="ja-JP" sz="1600" u="sng" smtClean="0"/>
              <a:t>Role</a:t>
            </a:r>
            <a:r>
              <a:rPr lang="ja-JP" altLang="en-US" sz="1600" u="sng" smtClean="0"/>
              <a:t>を</a:t>
            </a:r>
            <a:r>
              <a:rPr lang="en-US" altLang="ja-JP" sz="1600" u="sng" smtClean="0"/>
              <a:t>ITA</a:t>
            </a:r>
            <a:r>
              <a:rPr lang="ja-JP" altLang="en-US" sz="1600" u="sng" err="1" smtClean="0"/>
              <a:t>に</a:t>
            </a:r>
            <a:r>
              <a:rPr lang="ja-JP" altLang="en-US" sz="1600" u="sng" smtClean="0"/>
              <a:t>登録・実行する</a:t>
            </a:r>
            <a:r>
              <a:rPr lang="en-US" altLang="ja-JP" sz="1600"/>
              <a:t/>
            </a:r>
            <a:br>
              <a:rPr lang="en-US" altLang="ja-JP" sz="1600"/>
            </a:br>
            <a:r>
              <a:rPr lang="ja-JP" altLang="en-US" sz="1600" smtClean="0"/>
              <a:t>作業を行います。</a:t>
            </a:r>
            <a:r>
              <a:rPr lang="en-US" altLang="ja-JP" sz="1600" smtClean="0"/>
              <a:t/>
            </a:r>
            <a:br>
              <a:rPr lang="en-US" altLang="ja-JP" sz="1600" smtClean="0"/>
            </a:br>
            <a:r>
              <a:rPr lang="en-US" altLang="ja-JP" sz="1600" smtClean="0"/>
              <a:t/>
            </a:r>
            <a:br>
              <a:rPr lang="en-US" altLang="ja-JP" sz="1600" smtClean="0"/>
            </a:br>
            <a:r>
              <a:rPr lang="ja-JP" altLang="en-US" sz="1600" smtClean="0"/>
              <a:t>まず、以下の</a:t>
            </a:r>
            <a:r>
              <a:rPr lang="en-US" altLang="ja-JP" sz="1600" smtClean="0"/>
              <a:t>URL</a:t>
            </a:r>
            <a:r>
              <a:rPr lang="ja-JP" altLang="en-US" sz="1600" smtClean="0"/>
              <a:t>から</a:t>
            </a:r>
            <a:r>
              <a:rPr lang="en-US" altLang="ja-JP" sz="1600" smtClean="0"/>
              <a:t>Role</a:t>
            </a:r>
            <a:r>
              <a:rPr lang="ja-JP" altLang="en-US" sz="1600" smtClean="0"/>
              <a:t>を</a:t>
            </a:r>
            <a:r>
              <a:rPr lang="ja-JP" altLang="en-US" sz="1600"/>
              <a:t>取得</a:t>
            </a:r>
            <a:r>
              <a:rPr lang="ja-JP" altLang="en-US" sz="1600" smtClean="0"/>
              <a:t>してください。</a:t>
            </a:r>
            <a:r>
              <a:rPr lang="en-US" altLang="ja-JP" sz="1600"/>
              <a:t/>
            </a:r>
            <a:br>
              <a:rPr lang="en-US" altLang="ja-JP" sz="1600"/>
            </a:b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/etc/sudoers.d</a:t>
            </a:r>
            <a:r>
              <a:rPr lang="ja-JP" altLang="en-US" sz="1600" smtClean="0"/>
              <a:t>配下にファイルを追加するロールパッケージです。</a:t>
            </a:r>
            <a:endParaRPr lang="en-US" altLang="ja-JP" sz="1600" smtClean="0"/>
          </a:p>
        </p:txBody>
      </p:sp>
      <p:grpSp>
        <p:nvGrpSpPr>
          <p:cNvPr id="4" name="グループ化 3"/>
          <p:cNvGrpSpPr/>
          <p:nvPr/>
        </p:nvGrpSpPr>
        <p:grpSpPr>
          <a:xfrm>
            <a:off x="369906" y="2830724"/>
            <a:ext cx="7201975" cy="429580"/>
            <a:chOff x="179512" y="3188642"/>
            <a:chExt cx="8497058" cy="505503"/>
          </a:xfrm>
        </p:grpSpPr>
        <p:sp>
          <p:nvSpPr>
            <p:cNvPr id="5" name="角丸四角形 4"/>
            <p:cNvSpPr/>
            <p:nvPr/>
          </p:nvSpPr>
          <p:spPr bwMode="auto">
            <a:xfrm>
              <a:off x="179512" y="3188642"/>
              <a:ext cx="8497058" cy="505503"/>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a:latin typeface="+mn-ea"/>
                  <a:hlinkClick r:id="rId3"/>
                </a:rPr>
                <a:t>https://</a:t>
              </a:r>
              <a:r>
                <a:rPr lang="en-US" altLang="ja-JP" sz="1600" b="1" smtClean="0">
                  <a:latin typeface="+mn-ea"/>
                  <a:hlinkClick r:id="rId3"/>
                </a:rPr>
                <a:t>galaxy.ansible.com/weareinteractive/sudo</a:t>
              </a:r>
              <a:endParaRPr lang="ja-JP" altLang="en-US" sz="1600" b="1">
                <a:latin typeface="+mn-ea"/>
              </a:endParaRPr>
            </a:p>
          </p:txBody>
        </p:sp>
        <p:pic>
          <p:nvPicPr>
            <p:cNvPr id="6" name="図 5"/>
            <p:cNvPicPr>
              <a:picLocks noChangeAspect="1"/>
            </p:cNvPicPr>
            <p:nvPr/>
          </p:nvPicPr>
          <p:blipFill>
            <a:blip r:embed="rId4"/>
            <a:stretch>
              <a:fillRect/>
            </a:stretch>
          </p:blipFill>
          <p:spPr>
            <a:xfrm>
              <a:off x="545329" y="3237928"/>
              <a:ext cx="398814" cy="383474"/>
            </a:xfrm>
            <a:prstGeom prst="rect">
              <a:avLst/>
            </a:prstGeom>
          </p:spPr>
        </p:pic>
      </p:grpSp>
      <p:sp>
        <p:nvSpPr>
          <p:cNvPr id="8" name="Freeform 76"/>
          <p:cNvSpPr>
            <a:spLocks noChangeAspect="1" noEditPoints="1"/>
          </p:cNvSpPr>
          <p:nvPr/>
        </p:nvSpPr>
        <p:spPr bwMode="gray">
          <a:xfrm>
            <a:off x="715182" y="4901008"/>
            <a:ext cx="605631" cy="606743"/>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369907" y="5558147"/>
            <a:ext cx="1296179"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Ansible-Galaxy</a:t>
            </a:r>
            <a:endParaRPr kumimoji="1" lang="en-US" altLang="ja-JP" sz="1100" b="1" smtClean="0">
              <a:ln w="0"/>
              <a:solidFill>
                <a:schemeClr val="accent6">
                  <a:lumMod val="90000"/>
                  <a:lumOff val="10000"/>
                </a:schemeClr>
              </a:solidFill>
            </a:endParaRPr>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037" y="4797414"/>
            <a:ext cx="813929" cy="813929"/>
          </a:xfrm>
          <a:prstGeom prst="rect">
            <a:avLst/>
          </a:prstGeom>
        </p:spPr>
      </p:pic>
      <p:sp>
        <p:nvSpPr>
          <p:cNvPr id="15" name="フローチャート: 複数書類 14"/>
          <p:cNvSpPr/>
          <p:nvPr/>
        </p:nvSpPr>
        <p:spPr bwMode="auto">
          <a:xfrm>
            <a:off x="1746562" y="4778357"/>
            <a:ext cx="689944" cy="277786"/>
          </a:xfrm>
          <a:prstGeom prst="flowChartMultidocument">
            <a:avLst/>
          </a:prstGeom>
          <a:solidFill>
            <a:srgbClr val="FFFF00"/>
          </a:solidFill>
          <a:ln w="28575">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solidFill>
                  <a:schemeClr val="accent6">
                    <a:lumMod val="90000"/>
                    <a:lumOff val="10000"/>
                  </a:schemeClr>
                </a:solidFill>
                <a:latin typeface="+mn-ea"/>
              </a:rPr>
              <a:t>Role</a:t>
            </a:r>
            <a:endParaRPr kumimoji="1" lang="ja-JP" altLang="en-US" smtClean="0">
              <a:solidFill>
                <a:schemeClr val="accent6">
                  <a:lumMod val="90000"/>
                  <a:lumOff val="10000"/>
                </a:schemeClr>
              </a:solidFill>
              <a:latin typeface="+mn-ea"/>
            </a:endParaRPr>
          </a:p>
        </p:txBody>
      </p:sp>
      <p:sp>
        <p:nvSpPr>
          <p:cNvPr id="17" name="テキスト ボックス 16"/>
          <p:cNvSpPr txBox="1"/>
          <p:nvPr/>
        </p:nvSpPr>
        <p:spPr>
          <a:xfrm>
            <a:off x="2767321" y="5652164"/>
            <a:ext cx="1296179" cy="261610"/>
          </a:xfrm>
          <a:prstGeom prst="rect">
            <a:avLst/>
          </a:prstGeom>
          <a:noFill/>
        </p:spPr>
        <p:txBody>
          <a:bodyPr wrap="square" rtlCol="0">
            <a:spAutoFit/>
          </a:bodyPr>
          <a:lstStyle/>
          <a:p>
            <a:r>
              <a:rPr kumimoji="1" lang="en-US" altLang="ja-JP" sz="1100" b="1" err="1" smtClean="0">
                <a:ln w="0"/>
                <a:solidFill>
                  <a:schemeClr val="accent6">
                    <a:lumMod val="90000"/>
                    <a:lumOff val="10000"/>
                  </a:schemeClr>
                </a:solidFill>
              </a:rPr>
              <a:t>ITALegacyRole</a:t>
            </a:r>
            <a:endParaRPr kumimoji="1" lang="en-US" altLang="ja-JP" sz="1100" b="1" smtClean="0">
              <a:ln w="0"/>
              <a:solidFill>
                <a:schemeClr val="accent6">
                  <a:lumMod val="90000"/>
                  <a:lumOff val="10000"/>
                </a:schemeClr>
              </a:solidFill>
            </a:endParaRPr>
          </a:p>
        </p:txBody>
      </p:sp>
      <p:sp>
        <p:nvSpPr>
          <p:cNvPr id="18" name="テキスト ボックス 17"/>
          <p:cNvSpPr txBox="1"/>
          <p:nvPr/>
        </p:nvSpPr>
        <p:spPr>
          <a:xfrm>
            <a:off x="369906" y="5843141"/>
            <a:ext cx="1567001" cy="261610"/>
          </a:xfrm>
          <a:prstGeom prst="rect">
            <a:avLst/>
          </a:prstGeom>
          <a:noFill/>
        </p:spPr>
        <p:txBody>
          <a:bodyPr wrap="square" rtlCol="0">
            <a:spAutoFit/>
          </a:bodyPr>
          <a:lstStyle/>
          <a:p>
            <a:r>
              <a:rPr lang="ja-JP" altLang="en-US" sz="1100" b="1" smtClean="0">
                <a:ln w="0"/>
                <a:solidFill>
                  <a:schemeClr val="accent6">
                    <a:lumMod val="90000"/>
                    <a:lumOff val="10000"/>
                  </a:schemeClr>
                </a:solidFill>
              </a:rPr>
              <a:t>①ダウンロード</a:t>
            </a:r>
            <a:endParaRPr kumimoji="1" lang="en-US" altLang="ja-JP" sz="1100" b="1" smtClean="0">
              <a:ln w="0"/>
              <a:solidFill>
                <a:schemeClr val="accent6">
                  <a:lumMod val="90000"/>
                  <a:lumOff val="10000"/>
                </a:schemeClr>
              </a:solidFill>
            </a:endParaRPr>
          </a:p>
        </p:txBody>
      </p:sp>
      <p:sp>
        <p:nvSpPr>
          <p:cNvPr id="19" name="テキスト ボックス 18"/>
          <p:cNvSpPr txBox="1"/>
          <p:nvPr/>
        </p:nvSpPr>
        <p:spPr>
          <a:xfrm>
            <a:off x="2787971" y="5853256"/>
            <a:ext cx="2376764" cy="600164"/>
          </a:xfrm>
          <a:prstGeom prst="rect">
            <a:avLst/>
          </a:prstGeom>
          <a:noFill/>
        </p:spPr>
        <p:txBody>
          <a:bodyPr wrap="square" rtlCol="0">
            <a:spAutoFit/>
          </a:bodyPr>
          <a:lstStyle/>
          <a:p>
            <a:pPr marL="228600" indent="-228600">
              <a:buFont typeface="+mj-ea"/>
              <a:buAutoNum type="circleNumDbPlain" startAt="2"/>
            </a:pPr>
            <a:r>
              <a:rPr lang="en-US" altLang="ja-JP" sz="1100" b="1" smtClean="0">
                <a:ln w="0"/>
                <a:solidFill>
                  <a:schemeClr val="accent6">
                    <a:lumMod val="90000"/>
                    <a:lumOff val="10000"/>
                  </a:schemeClr>
                </a:solidFill>
              </a:rPr>
              <a:t>ITAreadme</a:t>
            </a:r>
            <a:r>
              <a:rPr lang="ja-JP" altLang="en-US" sz="1100" b="1" smtClean="0">
                <a:ln w="0"/>
                <a:solidFill>
                  <a:schemeClr val="accent6">
                    <a:lumMod val="90000"/>
                    <a:lumOff val="10000"/>
                  </a:schemeClr>
                </a:solidFill>
              </a:rPr>
              <a:t>と読替表を作成</a:t>
            </a:r>
            <a:endParaRPr lang="en-US" altLang="ja-JP" sz="1100" b="1">
              <a:ln w="0"/>
              <a:solidFill>
                <a:schemeClr val="accent6">
                  <a:lumMod val="90000"/>
                  <a:lumOff val="10000"/>
                </a:schemeClr>
              </a:solidFill>
            </a:endParaRPr>
          </a:p>
          <a:p>
            <a:pPr marL="228600" indent="-228600">
              <a:buFont typeface="+mj-ea"/>
              <a:buAutoNum type="circleNumDbPlain" startAt="2"/>
            </a:pPr>
            <a:r>
              <a:rPr lang="en-US" altLang="ja-JP" sz="1100" b="1" smtClean="0">
                <a:ln w="0"/>
                <a:solidFill>
                  <a:schemeClr val="accent6">
                    <a:lumMod val="90000"/>
                    <a:lumOff val="10000"/>
                  </a:schemeClr>
                </a:solidFill>
              </a:rPr>
              <a:t>Movement</a:t>
            </a:r>
            <a:r>
              <a:rPr lang="ja-JP" altLang="en-US" sz="1100" b="1" err="1" smtClean="0">
                <a:ln w="0"/>
                <a:solidFill>
                  <a:schemeClr val="accent6">
                    <a:lumMod val="90000"/>
                    <a:lumOff val="10000"/>
                  </a:schemeClr>
                </a:solidFill>
              </a:rPr>
              <a:t>、</a:t>
            </a:r>
            <a:r>
              <a:rPr lang="ja-JP" altLang="en-US" sz="1100" b="1" smtClean="0">
                <a:ln w="0"/>
                <a:solidFill>
                  <a:schemeClr val="accent6">
                    <a:lumMod val="90000"/>
                    <a:lumOff val="10000"/>
                  </a:schemeClr>
                </a:solidFill>
              </a:rPr>
              <a:t>オペレーション</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ja-JP" altLang="en-US" sz="1100" b="1" smtClean="0">
                <a:ln w="0"/>
                <a:solidFill>
                  <a:schemeClr val="accent6">
                    <a:lumMod val="90000"/>
                    <a:lumOff val="10000"/>
                  </a:schemeClr>
                </a:solidFill>
              </a:rPr>
              <a:t>の登録を行う。</a:t>
            </a:r>
            <a:endParaRPr kumimoji="1" lang="en-US" altLang="ja-JP" sz="1100" b="1" smtClean="0">
              <a:ln w="0"/>
              <a:solidFill>
                <a:schemeClr val="accent6">
                  <a:lumMod val="90000"/>
                  <a:lumOff val="10000"/>
                </a:schemeClr>
              </a:solidFill>
            </a:endParaRPr>
          </a:p>
        </p:txBody>
      </p:sp>
      <p:cxnSp>
        <p:nvCxnSpPr>
          <p:cNvPr id="24" name="カギ線コネクタ 122"/>
          <p:cNvCxnSpPr>
            <a:stCxn id="11" idx="3"/>
          </p:cNvCxnSpPr>
          <p:nvPr/>
        </p:nvCxnSpPr>
        <p:spPr bwMode="auto">
          <a:xfrm flipV="1">
            <a:off x="3686966" y="5181922"/>
            <a:ext cx="3189354" cy="2245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7" name="カギ線コネクタ 122"/>
          <p:cNvCxnSpPr/>
          <p:nvPr/>
        </p:nvCxnSpPr>
        <p:spPr bwMode="auto">
          <a:xfrm flipH="1">
            <a:off x="4573847" y="5019771"/>
            <a:ext cx="1847" cy="18460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2" name="テキスト ボックス 31"/>
          <p:cNvSpPr txBox="1"/>
          <p:nvPr/>
        </p:nvSpPr>
        <p:spPr>
          <a:xfrm>
            <a:off x="4992338" y="4180300"/>
            <a:ext cx="1296179" cy="261610"/>
          </a:xfrm>
          <a:prstGeom prst="rect">
            <a:avLst/>
          </a:prstGeom>
          <a:noFill/>
        </p:spPr>
        <p:txBody>
          <a:bodyPr wrap="square" rtlCol="0">
            <a:spAutoFit/>
          </a:bodyPr>
          <a:lstStyle/>
          <a:p>
            <a:r>
              <a:rPr kumimoji="1" lang="ja-JP" altLang="en-US" sz="1100" b="1" smtClean="0">
                <a:ln w="0"/>
                <a:solidFill>
                  <a:schemeClr val="accent6">
                    <a:lumMod val="90000"/>
                    <a:lumOff val="10000"/>
                  </a:schemeClr>
                </a:solidFill>
              </a:rPr>
              <a:t>メニュー作成</a:t>
            </a:r>
            <a:endParaRPr kumimoji="1" lang="en-US" altLang="ja-JP" sz="1100" b="1" smtClean="0">
              <a:ln w="0"/>
              <a:solidFill>
                <a:schemeClr val="accent6">
                  <a:lumMod val="90000"/>
                  <a:lumOff val="10000"/>
                </a:schemeClr>
              </a:solidFill>
            </a:endParaRPr>
          </a:p>
        </p:txBody>
      </p:sp>
      <p:sp>
        <p:nvSpPr>
          <p:cNvPr id="34" name="テキスト ボックス 33"/>
          <p:cNvSpPr txBox="1"/>
          <p:nvPr/>
        </p:nvSpPr>
        <p:spPr>
          <a:xfrm>
            <a:off x="4997725" y="4376792"/>
            <a:ext cx="1950605" cy="430887"/>
          </a:xfrm>
          <a:prstGeom prst="rect">
            <a:avLst/>
          </a:prstGeom>
          <a:noFill/>
        </p:spPr>
        <p:txBody>
          <a:bodyPr wrap="square" rtlCol="0">
            <a:spAutoFit/>
          </a:bodyPr>
          <a:lstStyle/>
          <a:p>
            <a:pPr marL="228600" indent="-228600">
              <a:buFont typeface="+mj-ea"/>
              <a:buAutoNum type="circleNumDbPlain" startAt="4"/>
            </a:pPr>
            <a:r>
              <a:rPr lang="ja-JP" altLang="en-US" sz="1100" b="1" smtClean="0">
                <a:ln w="0"/>
                <a:solidFill>
                  <a:schemeClr val="accent6">
                    <a:lumMod val="90000"/>
                    <a:lumOff val="10000"/>
                  </a:schemeClr>
                </a:solidFill>
              </a:rPr>
              <a:t>パラメータ</a:t>
            </a:r>
            <a:r>
              <a:rPr lang="ja-JP" altLang="en-US" sz="1100" b="1">
                <a:ln w="0"/>
                <a:solidFill>
                  <a:schemeClr val="accent6">
                    <a:lumMod val="90000"/>
                    <a:lumOff val="10000"/>
                  </a:schemeClr>
                </a:solidFill>
              </a:rPr>
              <a:t>シート</a:t>
            </a:r>
            <a:r>
              <a:rPr lang="ja-JP" altLang="en-US" sz="1100" b="1" smtClean="0">
                <a:ln w="0"/>
                <a:solidFill>
                  <a:schemeClr val="accent6">
                    <a:lumMod val="90000"/>
                    <a:lumOff val="10000"/>
                  </a:schemeClr>
                </a:solidFill>
              </a:rPr>
              <a:t>を作成</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en-US" altLang="ja-JP" sz="1100" b="1" smtClean="0">
                <a:ln w="0"/>
                <a:solidFill>
                  <a:schemeClr val="accent6">
                    <a:lumMod val="90000"/>
                    <a:lumOff val="10000"/>
                  </a:schemeClr>
                </a:solidFill>
              </a:rPr>
              <a:t>(</a:t>
            </a:r>
            <a:r>
              <a:rPr lang="ja-JP" altLang="en-US" sz="1100" b="1" smtClean="0">
                <a:ln w="0"/>
                <a:solidFill>
                  <a:schemeClr val="accent6">
                    <a:lumMod val="90000"/>
                    <a:lumOff val="10000"/>
                  </a:schemeClr>
                </a:solidFill>
              </a:rPr>
              <a:t>代入値を管理</a:t>
            </a:r>
            <a:r>
              <a:rPr lang="en-US" altLang="ja-JP" sz="1100" b="1" smtClean="0">
                <a:ln w="0"/>
                <a:solidFill>
                  <a:schemeClr val="accent6">
                    <a:lumMod val="90000"/>
                    <a:lumOff val="10000"/>
                  </a:schemeClr>
                </a:solidFill>
              </a:rPr>
              <a:t>)</a:t>
            </a:r>
            <a:endParaRPr lang="en-US" altLang="ja-JP" sz="1100" b="1">
              <a:ln w="0"/>
              <a:solidFill>
                <a:schemeClr val="accent6">
                  <a:lumMod val="90000"/>
                  <a:lumOff val="10000"/>
                </a:schemeClr>
              </a:solidFill>
            </a:endParaRPr>
          </a:p>
        </p:txBody>
      </p:sp>
      <p:grpSp>
        <p:nvGrpSpPr>
          <p:cNvPr id="40" name="グループ化 39"/>
          <p:cNvGrpSpPr>
            <a:grpSpLocks noChangeAspect="1"/>
          </p:cNvGrpSpPr>
          <p:nvPr/>
        </p:nvGrpSpPr>
        <p:grpSpPr bwMode="gray">
          <a:xfrm>
            <a:off x="6861021" y="4788303"/>
            <a:ext cx="447242" cy="769844"/>
            <a:chOff x="5936838" y="1169393"/>
            <a:chExt cx="484187" cy="833438"/>
          </a:xfrm>
        </p:grpSpPr>
        <p:sp>
          <p:nvSpPr>
            <p:cNvPr id="41"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フリーフォーム 41"/>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44" name="テキスト ボックス 43"/>
          <p:cNvSpPr txBox="1"/>
          <p:nvPr/>
        </p:nvSpPr>
        <p:spPr>
          <a:xfrm>
            <a:off x="6797891" y="5592272"/>
            <a:ext cx="1662649" cy="261610"/>
          </a:xfrm>
          <a:prstGeom prst="rect">
            <a:avLst/>
          </a:prstGeom>
          <a:noFill/>
        </p:spPr>
        <p:txBody>
          <a:bodyPr wrap="square" rtlCol="0">
            <a:spAutoFit/>
          </a:bodyPr>
          <a:lstStyle/>
          <a:p>
            <a:pPr marL="228600" indent="-228600">
              <a:buFont typeface="+mj-ea"/>
              <a:buAutoNum type="circleNumDbPlain" startAt="5"/>
            </a:pPr>
            <a:r>
              <a:rPr lang="ja-JP" altLang="en-US" sz="1100" b="1" smtClean="0">
                <a:ln w="0"/>
                <a:solidFill>
                  <a:schemeClr val="accent6">
                    <a:lumMod val="90000"/>
                    <a:lumOff val="10000"/>
                  </a:schemeClr>
                </a:solidFill>
              </a:rPr>
              <a:t>作業を実行する</a:t>
            </a:r>
            <a:endParaRPr lang="en-US" altLang="ja-JP" sz="1100" b="1">
              <a:ln w="0"/>
              <a:solidFill>
                <a:schemeClr val="accent6">
                  <a:lumMod val="90000"/>
                  <a:lumOff val="10000"/>
                </a:schemeClr>
              </a:solidFill>
            </a:endParaRPr>
          </a:p>
        </p:txBody>
      </p:sp>
      <p:sp>
        <p:nvSpPr>
          <p:cNvPr id="45" name="下カーブ矢印 44"/>
          <p:cNvSpPr/>
          <p:nvPr/>
        </p:nvSpPr>
        <p:spPr bwMode="auto">
          <a:xfrm>
            <a:off x="1213492" y="4652194"/>
            <a:ext cx="1731672" cy="375731"/>
          </a:xfrm>
          <a:prstGeom prst="curvedDownArrow">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pic>
        <p:nvPicPr>
          <p:cNvPr id="25" name="図 24"/>
          <p:cNvPicPr>
            <a:picLocks noChangeAspect="1"/>
          </p:cNvPicPr>
          <p:nvPr/>
        </p:nvPicPr>
        <p:blipFill>
          <a:blip r:embed="rId6"/>
          <a:stretch>
            <a:fillRect/>
          </a:stretch>
        </p:blipFill>
        <p:spPr>
          <a:xfrm>
            <a:off x="4141966" y="4188037"/>
            <a:ext cx="839888" cy="839888"/>
          </a:xfrm>
          <a:prstGeom prst="rect">
            <a:avLst/>
          </a:prstGeom>
        </p:spPr>
      </p:pic>
      <p:sp>
        <p:nvSpPr>
          <p:cNvPr id="26" name="コンテンツ プレースホルダー 2"/>
          <p:cNvSpPr txBox="1">
            <a:spLocks/>
          </p:cNvSpPr>
          <p:nvPr/>
        </p:nvSpPr>
        <p:spPr bwMode="gray">
          <a:xfrm>
            <a:off x="251400" y="3933070"/>
            <a:ext cx="8784976" cy="40930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シナリオのイメージ</a:t>
            </a:r>
            <a:endParaRPr lang="ja-JP" altLang="en-US" sz="1600" b="1" kern="0"/>
          </a:p>
        </p:txBody>
      </p:sp>
    </p:spTree>
    <p:extLst>
      <p:ext uri="{BB962C8B-B14F-4D97-AF65-F5344CB8AC3E}">
        <p14:creationId xmlns:p14="http://schemas.microsoft.com/office/powerpoint/2010/main" val="2821844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smtClean="0"/>
              <a:t>ロールパッケージの準備</a:t>
            </a:r>
            <a:r>
              <a:rPr lang="en-US" altLang="ja-JP" smtClean="0"/>
              <a:t>(1/4)</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パッケージ準備のまえに</a:t>
            </a:r>
            <a:r>
              <a:rPr lang="en-US" altLang="ja-JP" b="1"/>
              <a:t/>
            </a:r>
            <a:br>
              <a:rPr lang="en-US" altLang="ja-JP" b="1"/>
            </a:br>
            <a:r>
              <a:rPr lang="ja-JP" altLang="en-US" sz="1600" smtClean="0"/>
              <a:t>今回使用する</a:t>
            </a:r>
            <a:r>
              <a:rPr lang="en-US" altLang="ja-JP" sz="1600" smtClean="0"/>
              <a:t>Role</a:t>
            </a:r>
            <a:r>
              <a:rPr lang="ja-JP" altLang="en-US" sz="1600" smtClean="0"/>
              <a:t>の</a:t>
            </a:r>
            <a:r>
              <a:rPr lang="en-US" altLang="ja-JP" sz="1600" smtClean="0"/>
              <a:t>defaults/main.yml</a:t>
            </a:r>
            <a:r>
              <a:rPr lang="ja-JP" altLang="en-US" sz="1600" smtClean="0"/>
              <a:t>を見てみましょう</a:t>
            </a:r>
            <a:r>
              <a:rPr lang="en-US" altLang="ja-JP" sz="1600" smtClean="0"/>
              <a:t>(</a:t>
            </a:r>
            <a:r>
              <a:rPr lang="ja-JP" altLang="en-US" sz="1600" smtClean="0"/>
              <a:t>下図参照</a:t>
            </a:r>
            <a:r>
              <a:rPr lang="en-US" altLang="ja-JP" sz="1600" smtClean="0"/>
              <a:t>)</a:t>
            </a:r>
            <a:r>
              <a:rPr lang="ja-JP" altLang="en-US" sz="1600" smtClean="0"/>
              <a:t>。</a:t>
            </a:r>
            <a:r>
              <a:rPr lang="en-US" altLang="ja-JP" sz="1600" smtClean="0"/>
              <a:t/>
            </a:r>
            <a:br>
              <a:rPr lang="en-US" altLang="ja-JP" sz="1600" smtClean="0"/>
            </a:br>
            <a:r>
              <a:rPr lang="ja-JP" altLang="en-US" sz="1600" smtClean="0"/>
              <a:t>実行前に変更す</a:t>
            </a:r>
            <a:r>
              <a:rPr lang="ja-JP" altLang="en-US" sz="1600"/>
              <a:t>る</a:t>
            </a:r>
            <a:r>
              <a:rPr lang="ja-JP" altLang="en-US" sz="1600" smtClean="0"/>
              <a:t>べき箇所が</a:t>
            </a:r>
            <a:r>
              <a:rPr lang="en-US" altLang="ja-JP" sz="1600" smtClean="0"/>
              <a:t>2</a:t>
            </a:r>
            <a:r>
              <a:rPr lang="ja-JP" altLang="en-US" sz="1600"/>
              <a:t>点</a:t>
            </a:r>
            <a:r>
              <a:rPr lang="ja-JP" altLang="en-US" sz="1600" smtClean="0"/>
              <a:t>あります。</a:t>
            </a:r>
            <a:r>
              <a:rPr lang="en-US" altLang="ja-JP" sz="1600" smtClean="0"/>
              <a:t/>
            </a:r>
            <a:br>
              <a:rPr lang="en-US" altLang="ja-JP" sz="1600" smtClean="0"/>
            </a:br>
            <a:r>
              <a:rPr lang="en-US" altLang="ja-JP" b="1"/>
              <a:t/>
            </a:r>
            <a:br>
              <a:rPr lang="en-US" altLang="ja-JP" b="1"/>
            </a:br>
            <a:r>
              <a:rPr lang="ja-JP" altLang="en-US" sz="1600" smtClean="0"/>
              <a:t>このような場合、</a:t>
            </a:r>
            <a:r>
              <a:rPr lang="en-US" altLang="ja-JP" sz="1600" smtClean="0"/>
              <a:t>ITAreadme</a:t>
            </a:r>
            <a:r>
              <a:rPr lang="ja-JP" altLang="en-US" sz="1600"/>
              <a:t>と読替表を作成することで</a:t>
            </a:r>
            <a:r>
              <a:rPr lang="ja-JP" altLang="en-US" sz="1600" smtClean="0"/>
              <a:t>、パッケージ中</a:t>
            </a:r>
            <a:r>
              <a:rPr lang="ja-JP" altLang="en-US" sz="1600"/>
              <a:t>のファイルを変</a:t>
            </a:r>
            <a:r>
              <a:rPr lang="ja-JP" altLang="en-US" sz="1600" smtClean="0"/>
              <a:t>更することなく</a:t>
            </a:r>
            <a:r>
              <a:rPr lang="ja-JP" altLang="en-US" sz="1600" smtClean="0">
                <a:solidFill>
                  <a:srgbClr val="FF0000"/>
                </a:solidFill>
              </a:rPr>
              <a:t>変数</a:t>
            </a:r>
            <a:r>
              <a:rPr lang="ja-JP" altLang="en-US" sz="1600">
                <a:solidFill>
                  <a:srgbClr val="FF0000"/>
                </a:solidFill>
              </a:rPr>
              <a:t>定義に必要な変更を加える</a:t>
            </a:r>
            <a:r>
              <a:rPr lang="ja-JP" altLang="en-US" sz="1600"/>
              <a:t>ことができます。</a:t>
            </a:r>
            <a:r>
              <a:rPr lang="en-US" altLang="ja-JP"/>
              <a:t/>
            </a:r>
            <a:br>
              <a:rPr lang="en-US" altLang="ja-JP"/>
            </a:br>
            <a:r>
              <a:rPr lang="en-US" altLang="ja-JP" smtClean="0"/>
              <a:t/>
            </a:r>
            <a:br>
              <a:rPr lang="en-US" altLang="ja-JP" smtClean="0"/>
            </a:br>
            <a:r>
              <a:rPr lang="en-US" altLang="ja-JP" smtClean="0"/>
              <a:t/>
            </a:r>
            <a:br>
              <a:rPr lang="en-US" altLang="ja-JP" smtClean="0"/>
            </a:br>
            <a:endParaRPr lang="en-US" altLang="ja-JP" sz="1600" smtClean="0"/>
          </a:p>
        </p:txBody>
      </p:sp>
      <p:sp>
        <p:nvSpPr>
          <p:cNvPr id="4" name="テキスト ボックス 3"/>
          <p:cNvSpPr txBox="1"/>
          <p:nvPr/>
        </p:nvSpPr>
        <p:spPr>
          <a:xfrm>
            <a:off x="323410" y="3140960"/>
            <a:ext cx="3816530" cy="3277820"/>
          </a:xfrm>
          <a:prstGeom prst="rect">
            <a:avLst/>
          </a:prstGeom>
          <a:solidFill>
            <a:schemeClr val="bg2">
              <a:lumMod val="85000"/>
            </a:schemeClr>
          </a:solidFill>
        </p:spPr>
        <p:txBody>
          <a:bodyPr wrap="square" rtlCol="0">
            <a:spAutoFit/>
          </a:bodyPr>
          <a:lstStyle/>
          <a:p>
            <a:r>
              <a:rPr lang="en-US" altLang="ja-JP" sz="900"/>
              <a:t>---</a:t>
            </a:r>
          </a:p>
          <a:p>
            <a:r>
              <a:rPr lang="en-US" altLang="ja-JP" sz="900"/>
              <a:t># sudo_defaults:</a:t>
            </a:r>
          </a:p>
          <a:p>
            <a:r>
              <a:rPr lang="en-US" altLang="ja-JP" sz="900"/>
              <a:t>#(</a:t>
            </a:r>
            <a:r>
              <a:rPr lang="ja-JP" altLang="en-US" sz="900"/>
              <a:t>中略</a:t>
            </a:r>
            <a:r>
              <a:rPr lang="en-US" altLang="ja-JP" sz="900"/>
              <a:t>)</a:t>
            </a:r>
            <a:r>
              <a:rPr lang="ja-JP" altLang="en-US" sz="900"/>
              <a:t> </a:t>
            </a:r>
            <a:r>
              <a:rPr lang="en-US" altLang="ja-JP" sz="900"/>
              <a:t>~~~~</a:t>
            </a:r>
          </a:p>
          <a:p>
            <a:r>
              <a:rPr lang="en-US" altLang="ja-JP" sz="900"/>
              <a:t># package name (version)</a:t>
            </a:r>
          </a:p>
          <a:p>
            <a:r>
              <a:rPr lang="en-US" altLang="ja-JP" sz="900"/>
              <a:t>sudo_package: sudo</a:t>
            </a:r>
          </a:p>
          <a:p>
            <a:r>
              <a:rPr lang="en-US" altLang="ja-JP" sz="900"/>
              <a:t># list of username or %groupname</a:t>
            </a:r>
          </a:p>
          <a:p>
            <a:r>
              <a:rPr lang="en-US" altLang="ja-JP" sz="900"/>
              <a:t>sudo_users: []</a:t>
            </a:r>
          </a:p>
          <a:p>
            <a:r>
              <a:rPr lang="en-US" altLang="ja-JP" sz="900"/>
              <a:t># list of username or %groupname and their defaults</a:t>
            </a:r>
          </a:p>
          <a:p>
            <a:r>
              <a:rPr lang="en-US" altLang="ja-JP" sz="900"/>
              <a:t>sudo_defaults: []</a:t>
            </a:r>
          </a:p>
          <a:p>
            <a:r>
              <a:rPr lang="en-US" altLang="ja-JP" sz="900"/>
              <a:t># default sudoers file</a:t>
            </a:r>
          </a:p>
          <a:p>
            <a:r>
              <a:rPr lang="en-US" altLang="ja-JP" sz="900"/>
              <a:t>sudo_sudoers_file: ansible</a:t>
            </a:r>
          </a:p>
          <a:p>
            <a:r>
              <a:rPr lang="en-US" altLang="ja-JP" sz="900"/>
              <a:t># path of the sudoers.d directory</a:t>
            </a:r>
          </a:p>
          <a:p>
            <a:r>
              <a:rPr lang="en-US" altLang="ja-JP" sz="900"/>
              <a:t>sudo_sudoers_d_path: /etc/sudoers.d</a:t>
            </a:r>
          </a:p>
          <a:p>
            <a:r>
              <a:rPr lang="en-US" altLang="ja-JP" sz="900"/>
              <a:t># delete other files in `sudo_sudoers_d_path`</a:t>
            </a:r>
          </a:p>
          <a:p>
            <a:r>
              <a:rPr lang="en-US" altLang="ja-JP" sz="900"/>
              <a:t>purge_other_sudoers_files: no</a:t>
            </a:r>
          </a:p>
          <a:p>
            <a:r>
              <a:rPr lang="en-US" altLang="ja-JP" sz="900" smtClean="0"/>
              <a:t>  </a:t>
            </a:r>
            <a:r>
              <a:rPr lang="en-US" altLang="ja-JP" sz="900"/>
              <a:t>- defaults: env_reset</a:t>
            </a:r>
          </a:p>
          <a:p>
            <a:r>
              <a:rPr lang="en-US" altLang="ja-JP" sz="900"/>
              <a:t>#  - name: user1</a:t>
            </a:r>
          </a:p>
          <a:p>
            <a:r>
              <a:rPr lang="en-US" altLang="ja-JP" sz="900"/>
              <a:t>#    defaults: requiretty</a:t>
            </a:r>
          </a:p>
          <a:p>
            <a:r>
              <a:rPr lang="en-US" altLang="ja-JP" sz="900"/>
              <a:t># sudo_users:</a:t>
            </a:r>
          </a:p>
          <a:p>
            <a:r>
              <a:rPr lang="en-US" altLang="ja-JP" sz="900"/>
              <a:t>#  - name: '%group1'</a:t>
            </a:r>
          </a:p>
          <a:p>
            <a:r>
              <a:rPr lang="en-US" altLang="ja-JP" sz="900"/>
              <a:t>#  - name: 'bar'</a:t>
            </a:r>
          </a:p>
          <a:p>
            <a:r>
              <a:rPr lang="en-US" altLang="ja-JP" sz="900"/>
              <a:t>#    nopasswd: yes</a:t>
            </a:r>
          </a:p>
          <a:p>
            <a:r>
              <a:rPr lang="en-US" altLang="ja-JP" sz="900" smtClean="0"/>
              <a:t>~~~~</a:t>
            </a:r>
            <a:endParaRPr lang="en-US" altLang="ja-JP" sz="900"/>
          </a:p>
        </p:txBody>
      </p:sp>
      <p:sp>
        <p:nvSpPr>
          <p:cNvPr id="5" name="角丸四角形 4"/>
          <p:cNvSpPr/>
          <p:nvPr/>
        </p:nvSpPr>
        <p:spPr bwMode="auto">
          <a:xfrm>
            <a:off x="3757550" y="3356990"/>
            <a:ext cx="3550829" cy="60844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正しいマッピング例はコメントアウトされ、</a:t>
            </a:r>
            <a:r>
              <a:rPr lang="en-US" altLang="ja-JP" sz="1200" smtClean="0">
                <a:solidFill>
                  <a:schemeClr val="tx1"/>
                </a:solidFill>
                <a:latin typeface="+mn-ea"/>
              </a:rPr>
              <a:t/>
            </a:r>
            <a:br>
              <a:rPr lang="en-US" altLang="ja-JP" sz="1200" smtClean="0">
                <a:solidFill>
                  <a:schemeClr val="tx1"/>
                </a:solidFill>
                <a:latin typeface="+mn-ea"/>
              </a:rPr>
            </a:br>
            <a:r>
              <a:rPr lang="ja-JP" altLang="en-US" sz="1200">
                <a:solidFill>
                  <a:schemeClr val="tx1"/>
                </a:solidFill>
                <a:latin typeface="+mn-ea"/>
              </a:rPr>
              <a:t>空</a:t>
            </a:r>
            <a:r>
              <a:rPr lang="ja-JP" altLang="en-US" sz="1200" smtClean="0">
                <a:solidFill>
                  <a:schemeClr val="tx1"/>
                </a:solidFill>
                <a:latin typeface="+mn-ea"/>
              </a:rPr>
              <a:t>の配列だけが定義されています。</a:t>
            </a:r>
            <a:endParaRPr lang="en-US" altLang="ja-JP" sz="1200">
              <a:solidFill>
                <a:schemeClr val="tx1"/>
              </a:solidFill>
              <a:latin typeface="+mn-ea"/>
            </a:endParaRPr>
          </a:p>
        </p:txBody>
      </p:sp>
      <p:sp>
        <p:nvSpPr>
          <p:cNvPr id="6" name="円形吹き出し 5"/>
          <p:cNvSpPr/>
          <p:nvPr/>
        </p:nvSpPr>
        <p:spPr bwMode="auto">
          <a:xfrm>
            <a:off x="3606779" y="3795540"/>
            <a:ext cx="301542" cy="312200"/>
          </a:xfrm>
          <a:prstGeom prst="wedgeEllipseCallout">
            <a:avLst>
              <a:gd name="adj1" fmla="val -359965"/>
              <a:gd name="adj2" fmla="val 70065"/>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7" name="角丸四角形 6"/>
          <p:cNvSpPr/>
          <p:nvPr/>
        </p:nvSpPr>
        <p:spPr bwMode="auto">
          <a:xfrm>
            <a:off x="3742310" y="4858507"/>
            <a:ext cx="2448340" cy="56789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実行時に生成するファイル名は</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利用者が変更したい箇所です。</a:t>
            </a:r>
            <a:endParaRPr lang="en-US" altLang="ja-JP" sz="1200">
              <a:solidFill>
                <a:schemeClr val="tx1"/>
              </a:solidFill>
              <a:latin typeface="+mn-ea"/>
            </a:endParaRPr>
          </a:p>
        </p:txBody>
      </p:sp>
      <p:sp>
        <p:nvSpPr>
          <p:cNvPr id="8" name="円形吹き出し 7"/>
          <p:cNvSpPr/>
          <p:nvPr/>
        </p:nvSpPr>
        <p:spPr bwMode="auto">
          <a:xfrm>
            <a:off x="3549865" y="5270297"/>
            <a:ext cx="301542" cy="312200"/>
          </a:xfrm>
          <a:prstGeom prst="wedgeEllipseCallout">
            <a:avLst>
              <a:gd name="adj1" fmla="val -339749"/>
              <a:gd name="adj2" fmla="val 3589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２</a:t>
            </a:r>
          </a:p>
        </p:txBody>
      </p:sp>
      <p:sp>
        <p:nvSpPr>
          <p:cNvPr id="9" name="正方形/長方形 8"/>
          <p:cNvSpPr/>
          <p:nvPr/>
        </p:nvSpPr>
        <p:spPr bwMode="gray">
          <a:xfrm>
            <a:off x="393882" y="3861060"/>
            <a:ext cx="2233848" cy="57608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0" name="正方形/長方形 9"/>
          <p:cNvSpPr/>
          <p:nvPr/>
        </p:nvSpPr>
        <p:spPr bwMode="gray">
          <a:xfrm rot="10800000" flipV="1">
            <a:off x="395420" y="4826587"/>
            <a:ext cx="2232310" cy="28800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1" name="正方形/長方形 10"/>
          <p:cNvSpPr/>
          <p:nvPr/>
        </p:nvSpPr>
        <p:spPr bwMode="gray">
          <a:xfrm rot="10800000" flipV="1">
            <a:off x="377651" y="5385343"/>
            <a:ext cx="2232310" cy="273859"/>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4" name="上下矢印 13"/>
          <p:cNvSpPr/>
          <p:nvPr/>
        </p:nvSpPr>
        <p:spPr bwMode="auto">
          <a:xfrm>
            <a:off x="2135773" y="4449193"/>
            <a:ext cx="82708" cy="365409"/>
          </a:xfrm>
          <a:prstGeom prst="upDownArrow">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テキスト ボックス 14"/>
          <p:cNvSpPr txBox="1"/>
          <p:nvPr/>
        </p:nvSpPr>
        <p:spPr>
          <a:xfrm>
            <a:off x="4355909" y="4008586"/>
            <a:ext cx="4607604" cy="523220"/>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altLang="ja-JP" sz="1400" b="1" smtClean="0">
                <a:ln w="0"/>
                <a:solidFill>
                  <a:srgbClr val="FF0000"/>
                </a:solidFill>
              </a:rPr>
              <a:t>ITAreadme</a:t>
            </a:r>
            <a:r>
              <a:rPr lang="ja-JP" altLang="en-US" sz="1400" b="1" smtClean="0">
                <a:ln w="0"/>
              </a:rPr>
              <a:t>を用いて構造を変更し、</a:t>
            </a:r>
            <a:r>
              <a:rPr lang="en-US" altLang="ja-JP" sz="1400" b="1">
                <a:ln w="0"/>
              </a:rPr>
              <a:t/>
            </a:r>
            <a:br>
              <a:rPr lang="en-US" altLang="ja-JP" sz="1400" b="1">
                <a:ln w="0"/>
              </a:rPr>
            </a:b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
        <p:nvSpPr>
          <p:cNvPr id="16" name="テキスト ボックス 15"/>
          <p:cNvSpPr txBox="1"/>
          <p:nvPr/>
        </p:nvSpPr>
        <p:spPr>
          <a:xfrm>
            <a:off x="4355909" y="5478127"/>
            <a:ext cx="4392610" cy="307777"/>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Tree>
    <p:extLst>
      <p:ext uri="{BB962C8B-B14F-4D97-AF65-F5344CB8AC3E}">
        <p14:creationId xmlns:p14="http://schemas.microsoft.com/office/powerpoint/2010/main" val="3991399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カギ線コネクタ 122"/>
          <p:cNvCxnSpPr/>
          <p:nvPr/>
        </p:nvCxnSpPr>
        <p:spPr bwMode="auto">
          <a:xfrm flipV="1">
            <a:off x="3707880" y="5811081"/>
            <a:ext cx="0" cy="39474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 name="コンテンツ プレースホルダー 2"/>
          <p:cNvSpPr>
            <a:spLocks noGrp="1"/>
          </p:cNvSpPr>
          <p:nvPr>
            <p:ph sz="quarter" idx="10"/>
          </p:nvPr>
        </p:nvSpPr>
        <p:spPr>
          <a:xfrm>
            <a:off x="179512" y="836711"/>
            <a:ext cx="8784976" cy="5639151"/>
          </a:xfrm>
        </p:spPr>
        <p:txBody>
          <a:bodyPr/>
          <a:lstStyle/>
          <a:p>
            <a:r>
              <a:rPr kumimoji="1" lang="en-US" altLang="ja-JP" b="1" smtClean="0"/>
              <a:t>ITAreadme</a:t>
            </a:r>
            <a:r>
              <a:rPr lang="ja-JP" altLang="en-US" b="1" smtClean="0"/>
              <a:t>の記述</a:t>
            </a:r>
            <a:r>
              <a:rPr lang="en-US" altLang="ja-JP" sz="1600" smtClean="0"/>
              <a:t/>
            </a:r>
            <a:br>
              <a:rPr lang="en-US" altLang="ja-JP" sz="1600" smtClean="0"/>
            </a:br>
            <a:r>
              <a:rPr lang="en-US" altLang="ja-JP" sz="1600" smtClean="0"/>
              <a:t>ita_readme</a:t>
            </a:r>
            <a:r>
              <a:rPr lang="ja-JP" altLang="en-US" sz="1600" smtClean="0"/>
              <a:t>は、変数の定義を追加・変更するための設定ファイルです。</a:t>
            </a:r>
            <a:r>
              <a:rPr lang="en-US" altLang="ja-JP" sz="1600" smtClean="0"/>
              <a:t/>
            </a:r>
            <a:br>
              <a:rPr lang="en-US" altLang="ja-JP" sz="1600" smtClean="0"/>
            </a:br>
            <a:r>
              <a:rPr lang="en-US" altLang="ja-JP" sz="1400" smtClean="0"/>
              <a:t>※ITAreadme</a:t>
            </a:r>
            <a:r>
              <a:rPr lang="ja-JP" altLang="en-US" sz="1400" smtClean="0"/>
              <a:t>について、詳細</a:t>
            </a:r>
            <a:r>
              <a:rPr lang="ja-JP" altLang="en-US" sz="1400"/>
              <a:t>は</a:t>
            </a:r>
            <a:r>
              <a:rPr lang="ja-JP" altLang="en-US" sz="1400" kern="1200">
                <a:solidFill>
                  <a:srgbClr val="000000"/>
                </a:solidFill>
                <a:hlinkClick r:id="rId2"/>
              </a:rPr>
              <a:t>マニュアル</a:t>
            </a:r>
            <a:r>
              <a:rPr lang="ja-JP" altLang="en-US" sz="1400"/>
              <a:t>をご参照ください。</a:t>
            </a:r>
            <a:r>
              <a:rPr lang="en-US" altLang="ja-JP" sz="1800"/>
              <a:t/>
            </a:r>
            <a:br>
              <a:rPr lang="en-US" altLang="ja-JP" sz="1800"/>
            </a:br>
            <a:r>
              <a:rPr lang="en-US" altLang="ja-JP" sz="1600"/>
              <a:t/>
            </a:r>
            <a:br>
              <a:rPr lang="en-US" altLang="ja-JP" sz="1600"/>
            </a:br>
            <a:endParaRPr lang="en-US" altLang="ja-JP" sz="1600" smtClean="0"/>
          </a:p>
          <a:p>
            <a:pPr marL="0" indent="0">
              <a:buNone/>
            </a:pP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  </a:t>
            </a:r>
            <a:endParaRPr lang="en-US" altLang="ja-JP" sz="160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(2/4</a:t>
            </a:r>
            <a:r>
              <a:rPr lang="en-US" altLang="ja-JP"/>
              <a:t>)</a:t>
            </a:r>
            <a:endParaRPr kumimoji="1" lang="ja-JP" altLang="en-US"/>
          </a:p>
        </p:txBody>
      </p:sp>
      <p:sp>
        <p:nvSpPr>
          <p:cNvPr id="4" name="フローチャート : 書類 51"/>
          <p:cNvSpPr/>
          <p:nvPr/>
        </p:nvSpPr>
        <p:spPr bwMode="auto">
          <a:xfrm>
            <a:off x="275500" y="5361110"/>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t>sudo_users: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193017541"/>
              </p:ext>
            </p:extLst>
          </p:nvPr>
        </p:nvGraphicFramePr>
        <p:xfrm>
          <a:off x="4860040" y="5496468"/>
          <a:ext cx="3892712" cy="629920"/>
        </p:xfrm>
        <a:graphic>
          <a:graphicData uri="http://schemas.openxmlformats.org/drawingml/2006/table">
            <a:tbl>
              <a:tblPr firstRow="1" bandRow="1">
                <a:tableStyleId>{93296810-A885-4BE3-A3E7-6D5BEEA58F35}</a:tableStyleId>
              </a:tblPr>
              <a:tblGrid>
                <a:gridCol w="1321403">
                  <a:extLst>
                    <a:ext uri="{9D8B030D-6E8A-4147-A177-3AD203B41FA5}">
                      <a16:colId xmlns:a16="http://schemas.microsoft.com/office/drawing/2014/main" val="916670131"/>
                    </a:ext>
                  </a:extLst>
                </a:gridCol>
                <a:gridCol w="1257995">
                  <a:extLst>
                    <a:ext uri="{9D8B030D-6E8A-4147-A177-3AD203B41FA5}">
                      <a16:colId xmlns:a16="http://schemas.microsoft.com/office/drawing/2014/main" val="4118183924"/>
                    </a:ext>
                  </a:extLst>
                </a:gridCol>
                <a:gridCol w="1313314">
                  <a:extLst>
                    <a:ext uri="{9D8B030D-6E8A-4147-A177-3AD203B41FA5}">
                      <a16:colId xmlns:a16="http://schemas.microsoft.com/office/drawing/2014/main" val="2631244197"/>
                    </a:ext>
                  </a:extLst>
                </a:gridCol>
              </a:tblGrid>
              <a:tr h="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t>具体値</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example_name</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6156289" y="3631942"/>
            <a:ext cx="1980029" cy="307777"/>
          </a:xfrm>
          <a:prstGeom prst="rect">
            <a:avLst/>
          </a:prstGeom>
          <a:noFill/>
        </p:spPr>
        <p:txBody>
          <a:bodyPr wrap="non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5131327" y="5241391"/>
            <a:ext cx="1082348" cy="307777"/>
          </a:xfrm>
          <a:prstGeom prst="rect">
            <a:avLst/>
          </a:prstGeom>
          <a:noFill/>
        </p:spPr>
        <p:txBody>
          <a:bodyPr wrap="non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a:off x="2496966" y="5811428"/>
            <a:ext cx="2363074"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46" idx="2"/>
          </p:cNvCxnSpPr>
          <p:nvPr/>
        </p:nvCxnSpPr>
        <p:spPr bwMode="auto">
          <a:xfrm rot="5400000" flipH="1" flipV="1">
            <a:off x="6924859" y="4840367"/>
            <a:ext cx="537638" cy="774565"/>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4626392" y="4924412"/>
            <a:ext cx="578326" cy="578326"/>
          </a:xfrm>
          <a:prstGeom prst="rect">
            <a:avLst/>
          </a:prstGeom>
        </p:spPr>
      </p:pic>
      <p:cxnSp>
        <p:nvCxnSpPr>
          <p:cNvPr id="21" name="カギ線コネクタ 122"/>
          <p:cNvCxnSpPr>
            <a:stCxn id="6" idx="3"/>
            <a:endCxn id="46" idx="1"/>
          </p:cNvCxnSpPr>
          <p:nvPr/>
        </p:nvCxnSpPr>
        <p:spPr bwMode="auto">
          <a:xfrm>
            <a:off x="2589005" y="4469366"/>
            <a:ext cx="3839295" cy="1598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6" name="フローチャート : 書類 51"/>
          <p:cNvSpPr/>
          <p:nvPr/>
        </p:nvSpPr>
        <p:spPr bwMode="auto">
          <a:xfrm>
            <a:off x="283683" y="3923738"/>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a:t>sudo_package: </a:t>
            </a:r>
            <a:r>
              <a:rPr lang="en-US" altLang="ja-JP" sz="1200" smtClean="0"/>
              <a:t>sudo</a:t>
            </a:r>
            <a:endParaRPr lang="en-US" altLang="ja-JP" sz="1200" smtClean="0">
              <a:latin typeface="Consolas" panose="020B0609020204030204" pitchFamily="49" charset="0"/>
              <a:ea typeface="+mj-ea"/>
              <a:cs typeface="Consolas" panose="020B0609020204030204" pitchFamily="49" charset="0"/>
            </a:endParaRPr>
          </a:p>
          <a:p>
            <a:r>
              <a:rPr lang="en-US" altLang="ja-JP" sz="1200" smtClean="0"/>
              <a:t>sudo_users</a:t>
            </a:r>
            <a:r>
              <a:rPr lang="en-US" altLang="ja-JP" sz="1200"/>
              <a:t>: </a:t>
            </a:r>
            <a:r>
              <a:rPr lang="en-US" altLang="ja-JP" sz="1200" smtClean="0"/>
              <a:t>[]</a:t>
            </a:r>
          </a:p>
          <a:p>
            <a:endParaRPr lang="en-US" altLang="ja-JP" sz="1200"/>
          </a:p>
        </p:txBody>
      </p:sp>
      <p:sp>
        <p:nvSpPr>
          <p:cNvPr id="19" name="テキスト ボックス 18"/>
          <p:cNvSpPr txBox="1"/>
          <p:nvPr/>
        </p:nvSpPr>
        <p:spPr>
          <a:xfrm>
            <a:off x="278951" y="2537211"/>
            <a:ext cx="3096308" cy="523220"/>
          </a:xfrm>
          <a:prstGeom prst="rect">
            <a:avLst/>
          </a:prstGeom>
          <a:solidFill>
            <a:schemeClr val="bg2">
              <a:lumMod val="85000"/>
            </a:schemeClr>
          </a:solidFill>
        </p:spPr>
        <p:txBody>
          <a:bodyPr wrap="square" rtlCol="0">
            <a:spAutoFit/>
          </a:bodyPr>
          <a:lstStyle/>
          <a:p>
            <a:r>
              <a:rPr lang="en-US" altLang="ja-JP" sz="1400" smtClean="0"/>
              <a:t>sudo_users</a:t>
            </a:r>
            <a:r>
              <a:rPr lang="en-US" altLang="ja-JP" sz="1400"/>
              <a:t>: </a:t>
            </a:r>
          </a:p>
          <a:p>
            <a:r>
              <a:rPr lang="en-US" altLang="ja-JP" sz="1400"/>
              <a:t> </a:t>
            </a:r>
            <a:r>
              <a:rPr lang="en-US" altLang="ja-JP" sz="1400" smtClean="0"/>
              <a:t> - name: </a:t>
            </a:r>
          </a:p>
        </p:txBody>
      </p:sp>
      <p:sp>
        <p:nvSpPr>
          <p:cNvPr id="46" name="フローチャート : 書類 51"/>
          <p:cNvSpPr/>
          <p:nvPr/>
        </p:nvSpPr>
        <p:spPr bwMode="auto">
          <a:xfrm>
            <a:off x="6428300" y="3939719"/>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sudo_package</a:t>
            </a:r>
            <a:r>
              <a:rPr lang="en-US" altLang="ja-JP" sz="1200"/>
              <a:t>: </a:t>
            </a:r>
            <a:r>
              <a:rPr lang="en-US" altLang="ja-JP" sz="1200" smtClean="0"/>
              <a:t>sudo</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smtClean="0"/>
              <a:t>sudo_users</a:t>
            </a:r>
            <a:r>
              <a:rPr lang="en-US" altLang="ja-JP" sz="1200"/>
              <a:t>: </a:t>
            </a:r>
          </a:p>
          <a:p>
            <a:r>
              <a:rPr lang="en-US" altLang="ja-JP" sz="1200"/>
              <a:t>  - name</a:t>
            </a:r>
            <a:r>
              <a:rPr lang="en-US" altLang="ja-JP" sz="1200" smtClean="0"/>
              <a:t>:</a:t>
            </a:r>
            <a:r>
              <a:rPr lang="ja-JP" altLang="en-US" sz="1200" smtClean="0"/>
              <a:t> </a:t>
            </a:r>
            <a:r>
              <a:rPr lang="en-US" altLang="ja-JP" sz="1200" smtClean="0"/>
              <a:t>example_name</a:t>
            </a:r>
            <a:endParaRPr lang="en-US" altLang="ja-JP" sz="1200"/>
          </a:p>
        </p:txBody>
      </p:sp>
      <p:sp>
        <p:nvSpPr>
          <p:cNvPr id="52" name="テキスト ボックス 51"/>
          <p:cNvSpPr txBox="1"/>
          <p:nvPr/>
        </p:nvSpPr>
        <p:spPr>
          <a:xfrm>
            <a:off x="179451" y="2192230"/>
            <a:ext cx="5616658" cy="338554"/>
          </a:xfrm>
          <a:prstGeom prst="rect">
            <a:avLst/>
          </a:prstGeom>
          <a:noFill/>
        </p:spPr>
        <p:txBody>
          <a:bodyPr wrap="square" rtlCol="0">
            <a:spAutoFit/>
          </a:bodyPr>
          <a:lstStyle/>
          <a:p>
            <a:r>
              <a:rPr lang="ja-JP" altLang="en-US" sz="1600" kern="0" smtClean="0"/>
              <a:t>ファイル名</a:t>
            </a:r>
            <a:r>
              <a:rPr lang="en-US" altLang="ja-JP" sz="1600" kern="0"/>
              <a:t>:</a:t>
            </a:r>
            <a:r>
              <a:rPr lang="ja-JP" altLang="en-US" sz="1600" kern="0"/>
              <a:t> </a:t>
            </a:r>
            <a:r>
              <a:rPr lang="en-US" altLang="ja-JP" sz="1600" kern="0"/>
              <a:t>ita_readme_</a:t>
            </a:r>
            <a:r>
              <a:rPr lang="en-US" altLang="ja-JP" sz="1600"/>
              <a:t>ansible-sudo-master</a:t>
            </a:r>
            <a:r>
              <a:rPr lang="en-US" altLang="ja-JP" sz="1600" kern="0"/>
              <a:t>.yml</a:t>
            </a:r>
            <a:endParaRPr kumimoji="1" lang="ja-JP" altLang="en-US" sz="1600"/>
          </a:p>
        </p:txBody>
      </p:sp>
      <p:sp>
        <p:nvSpPr>
          <p:cNvPr id="12" name="正方形/長方形 11"/>
          <p:cNvSpPr/>
          <p:nvPr/>
        </p:nvSpPr>
        <p:spPr bwMode="auto">
          <a:xfrm>
            <a:off x="179451" y="3501010"/>
            <a:ext cx="8784062" cy="2974852"/>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grpSp>
        <p:nvGrpSpPr>
          <p:cNvPr id="17" name="グループ化 16"/>
          <p:cNvGrpSpPr>
            <a:grpSpLocks noChangeAspect="1"/>
          </p:cNvGrpSpPr>
          <p:nvPr/>
        </p:nvGrpSpPr>
        <p:grpSpPr bwMode="gray">
          <a:xfrm>
            <a:off x="3491850" y="5909955"/>
            <a:ext cx="516436" cy="594483"/>
            <a:chOff x="-2227263" y="1692275"/>
            <a:chExt cx="2468563" cy="2841625"/>
          </a:xfrm>
        </p:grpSpPr>
        <p:sp>
          <p:nvSpPr>
            <p:cNvPr id="20"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002B6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2" name="フリーフォーム 21"/>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3" name="テキスト ボックス 22"/>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000" b="1" kern="0">
                  <a:solidFill>
                    <a:srgbClr val="FFFFFF"/>
                  </a:solidFill>
                  <a:latin typeface="Verdana" panose="020B0604030504040204" pitchFamily="34" charset="0"/>
                  <a:ea typeface="メイリオ"/>
                  <a:cs typeface="Verdana" panose="020B0604030504040204" pitchFamily="34" charset="0"/>
                </a:rPr>
                <a:t>読</a:t>
              </a:r>
              <a:r>
                <a:rPr kumimoji="0" lang="ja-JP" altLang="en-US" sz="2000" b="1" kern="0" smtClean="0">
                  <a:solidFill>
                    <a:srgbClr val="FFFFFF"/>
                  </a:solidFill>
                  <a:latin typeface="Verdana" panose="020B0604030504040204" pitchFamily="34" charset="0"/>
                  <a:ea typeface="メイリオ"/>
                  <a:cs typeface="Verdana" panose="020B0604030504040204" pitchFamily="34" charset="0"/>
                </a:rPr>
                <a:t>替</a:t>
              </a:r>
              <a:r>
                <a:rPr kumimoji="0" lang="ja-JP" altLang="en-US" sz="2000" b="1" kern="0">
                  <a:solidFill>
                    <a:srgbClr val="FFFFFF"/>
                  </a:solidFill>
                  <a:latin typeface="Verdana" panose="020B0604030504040204" pitchFamily="34" charset="0"/>
                  <a:ea typeface="メイリオ"/>
                  <a:cs typeface="Verdana" panose="020B0604030504040204" pitchFamily="34" charset="0"/>
                </a:rPr>
                <a:t>表</a:t>
              </a:r>
              <a:endParaRPr kumimoji="0" lang="ja-JP" altLang="en-US" sz="2000" b="1" i="0" u="none" strike="noStrike" kern="0" cap="none" spc="0" normalizeH="0" baseline="0" noProof="0" dirty="0" smtClean="0">
                <a:ln>
                  <a:noFill/>
                </a:ln>
                <a:solidFill>
                  <a:srgbClr val="FFFFFF"/>
                </a:solidFill>
                <a:effectLst/>
                <a:uLnTx/>
                <a:uFillTx/>
                <a:latin typeface="Verdana" panose="020B0604030504040204" pitchFamily="34" charset="0"/>
                <a:ea typeface="メイリオ"/>
                <a:cs typeface="Verdana" panose="020B0604030504040204" pitchFamily="34" charset="0"/>
              </a:endParaRPr>
            </a:p>
          </p:txBody>
        </p:sp>
      </p:grpSp>
      <p:sp>
        <p:nvSpPr>
          <p:cNvPr id="26" name="正方形/長方形 25"/>
          <p:cNvSpPr/>
          <p:nvPr/>
        </p:nvSpPr>
        <p:spPr bwMode="gray">
          <a:xfrm rot="10800000" flipV="1">
            <a:off x="323401" y="4286869"/>
            <a:ext cx="2173564" cy="29429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8" name="角丸四角形 27"/>
          <p:cNvSpPr/>
          <p:nvPr/>
        </p:nvSpPr>
        <p:spPr bwMode="auto">
          <a:xfrm>
            <a:off x="2793858" y="3379626"/>
            <a:ext cx="2337469" cy="502928"/>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正しいマッピングに変更する。</a:t>
            </a:r>
            <a:endParaRPr lang="en-US" altLang="ja-JP" sz="1200">
              <a:solidFill>
                <a:schemeClr val="tx1"/>
              </a:solidFill>
              <a:latin typeface="+mn-ea"/>
            </a:endParaRPr>
          </a:p>
        </p:txBody>
      </p:sp>
      <p:sp>
        <p:nvSpPr>
          <p:cNvPr id="29" name="円形吹き出し 28"/>
          <p:cNvSpPr/>
          <p:nvPr/>
        </p:nvSpPr>
        <p:spPr bwMode="auto">
          <a:xfrm>
            <a:off x="2643087" y="3818175"/>
            <a:ext cx="301542" cy="312200"/>
          </a:xfrm>
          <a:prstGeom prst="wedgeEllipseCallout">
            <a:avLst>
              <a:gd name="adj1" fmla="val -119899"/>
              <a:gd name="adj2" fmla="val 9935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30" name="正方形/長方形 29"/>
          <p:cNvSpPr/>
          <p:nvPr/>
        </p:nvSpPr>
        <p:spPr bwMode="gray">
          <a:xfrm rot="10800000" flipV="1">
            <a:off x="292904" y="5577583"/>
            <a:ext cx="2173564" cy="407635"/>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31" name="角丸四角形 30"/>
          <p:cNvSpPr/>
          <p:nvPr/>
        </p:nvSpPr>
        <p:spPr bwMode="auto">
          <a:xfrm>
            <a:off x="2291695" y="4542500"/>
            <a:ext cx="2337469" cy="502928"/>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正しいマッピングを記入する。</a:t>
            </a:r>
            <a:endParaRPr lang="en-US" altLang="ja-JP" sz="1200">
              <a:solidFill>
                <a:schemeClr val="tx1"/>
              </a:solidFill>
              <a:latin typeface="+mn-ea"/>
            </a:endParaRPr>
          </a:p>
        </p:txBody>
      </p:sp>
      <p:sp>
        <p:nvSpPr>
          <p:cNvPr id="32" name="円形吹き出し 31"/>
          <p:cNvSpPr/>
          <p:nvPr/>
        </p:nvSpPr>
        <p:spPr bwMode="auto">
          <a:xfrm>
            <a:off x="2140924" y="4981049"/>
            <a:ext cx="301542" cy="312200"/>
          </a:xfrm>
          <a:prstGeom prst="wedgeEllipseCallout">
            <a:avLst>
              <a:gd name="adj1" fmla="val -119899"/>
              <a:gd name="adj2" fmla="val 9935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37" name="テキスト ボックス 36"/>
          <p:cNvSpPr txBox="1"/>
          <p:nvPr/>
        </p:nvSpPr>
        <p:spPr>
          <a:xfrm>
            <a:off x="4008286" y="6192005"/>
            <a:ext cx="3948184" cy="307777"/>
          </a:xfrm>
          <a:prstGeom prst="rect">
            <a:avLst/>
          </a:prstGeom>
          <a:noFill/>
        </p:spPr>
        <p:txBody>
          <a:bodyPr wrap="square" rtlCol="0">
            <a:spAutoFit/>
          </a:bodyPr>
          <a:lstStyle/>
          <a:p>
            <a:r>
              <a:rPr kumimoji="1" lang="ja-JP" altLang="en-US" sz="1400" smtClean="0"/>
              <a:t>読替表については次項で説明します。</a:t>
            </a:r>
            <a:endParaRPr kumimoji="1" lang="ja-JP" altLang="en-US"/>
          </a:p>
        </p:txBody>
      </p:sp>
    </p:spTree>
    <p:extLst>
      <p:ext uri="{BB962C8B-B14F-4D97-AF65-F5344CB8AC3E}">
        <p14:creationId xmlns:p14="http://schemas.microsoft.com/office/powerpoint/2010/main" val="3297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はじめに </a:t>
            </a:r>
            <a:r>
              <a:rPr lang="ja-JP" altLang="en-US"/>
              <a:t>本書</a:t>
            </a:r>
            <a:r>
              <a:rPr lang="ja-JP" altLang="en-US" smtClean="0"/>
              <a:t>の使い方</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本書の</a:t>
            </a:r>
            <a:r>
              <a:rPr lang="ja-JP" altLang="en-US" b="1" smtClean="0"/>
              <a:t>使い方</a:t>
            </a:r>
            <a:endParaRPr lang="en-US" altLang="ja-JP" b="1" smtClean="0"/>
          </a:p>
          <a:p>
            <a:pPr>
              <a:buFont typeface="Wingdings" panose="05000000000000000000" pitchFamily="2" charset="2"/>
              <a:buChar char="l"/>
            </a:pPr>
            <a:r>
              <a:rPr lang="ja-JP" altLang="en-US" sz="1600" b="1" smtClean="0"/>
              <a:t>３つの</a:t>
            </a:r>
            <a:r>
              <a:rPr kumimoji="1" lang="ja-JP" altLang="en-US" sz="1600" b="1" smtClean="0"/>
              <a:t>シナリオを体感する</a:t>
            </a:r>
            <a:r>
              <a:rPr kumimoji="1" lang="en-US" altLang="ja-JP" sz="1600" smtClean="0"/>
              <a:t/>
            </a:r>
            <a:br>
              <a:rPr kumimoji="1" lang="en-US" altLang="ja-JP" sz="1600" smtClean="0"/>
            </a:br>
            <a:r>
              <a:rPr kumimoji="1" lang="ja-JP" altLang="en-US" sz="1600" smtClean="0"/>
              <a:t>「</a:t>
            </a:r>
            <a:r>
              <a:rPr kumimoji="1" lang="en-US" altLang="ja-JP" sz="1600" smtClean="0"/>
              <a:t>Ansible-Legacy</a:t>
            </a:r>
            <a:r>
              <a:rPr kumimoji="1" lang="ja-JP" altLang="en-US" sz="1600" smtClean="0"/>
              <a:t>」</a:t>
            </a:r>
            <a:r>
              <a:rPr lang="ja-JP" altLang="en-US" sz="1600" smtClean="0"/>
              <a:t> 「</a:t>
            </a:r>
            <a:r>
              <a:rPr lang="en-US" altLang="ja-JP" sz="1600" smtClean="0"/>
              <a:t>Ansible-</a:t>
            </a:r>
            <a:r>
              <a:rPr lang="en-US" altLang="ja-JP" sz="1600" err="1" smtClean="0"/>
              <a:t>LegacyRole</a:t>
            </a:r>
            <a:r>
              <a:rPr lang="ja-JP" altLang="en-US" sz="1600" smtClean="0"/>
              <a:t>」 「</a:t>
            </a:r>
            <a:r>
              <a:rPr lang="en-US" altLang="ja-JP" sz="1600" smtClean="0"/>
              <a:t>Ansible-Pioneer</a:t>
            </a:r>
            <a:r>
              <a:rPr lang="ja-JP" altLang="en-US" sz="1600" smtClean="0"/>
              <a:t>」</a:t>
            </a:r>
            <a:r>
              <a:rPr lang="en-US" altLang="ja-JP" sz="1600" smtClean="0"/>
              <a:t/>
            </a:r>
            <a:br>
              <a:rPr lang="en-US" altLang="ja-JP" sz="1600" smtClean="0"/>
            </a:br>
            <a:r>
              <a:rPr lang="en-US" altLang="ja-JP" sz="1600" smtClean="0"/>
              <a:t>3</a:t>
            </a:r>
            <a:r>
              <a:rPr lang="ja-JP" altLang="en-US" sz="1600" smtClean="0"/>
              <a:t>モードを実際に利用し、それぞれ</a:t>
            </a:r>
            <a:r>
              <a:rPr lang="ja-JP" altLang="en-US" sz="1600"/>
              <a:t>の</a:t>
            </a:r>
            <a:r>
              <a:rPr lang="ja-JP" altLang="en-US" sz="1600" smtClean="0"/>
              <a:t>強みと利用法を体感いただけます。</a:t>
            </a:r>
            <a:r>
              <a:rPr lang="en-US" altLang="ja-JP" sz="1600" smtClean="0"/>
              <a:t/>
            </a:r>
            <a:br>
              <a:rPr lang="en-US" altLang="ja-JP" sz="1600" smtClean="0"/>
            </a:br>
            <a:r>
              <a:rPr lang="en-US" altLang="ja-JP" sz="1600" smtClean="0"/>
              <a:t/>
            </a:r>
            <a:br>
              <a:rPr lang="en-US" altLang="ja-JP" sz="1600" smtClean="0"/>
            </a:br>
            <a:r>
              <a:rPr lang="ja-JP" altLang="en-US" sz="1600" smtClean="0"/>
              <a:t>各シナリオは独立しており、必要な章を選んで学習できます。</a:t>
            </a:r>
            <a:r>
              <a:rPr lang="en-US" altLang="ja-JP" sz="1600" smtClean="0"/>
              <a:t/>
            </a:r>
            <a:br>
              <a:rPr lang="en-US" altLang="ja-JP" sz="1600" smtClean="0"/>
            </a:br>
            <a:r>
              <a:rPr lang="en-US" altLang="ja-JP" smtClean="0"/>
              <a:t/>
            </a:r>
            <a:br>
              <a:rPr lang="en-US" altLang="ja-JP" smtClean="0"/>
            </a:br>
            <a:r>
              <a:rPr lang="en-US" altLang="ja-JP" smtClean="0"/>
              <a:t/>
            </a:r>
            <a:br>
              <a:rPr lang="en-US" altLang="ja-JP" smtClean="0"/>
            </a:br>
            <a:endParaRPr lang="en-US" altLang="ja-JP" smtClean="0"/>
          </a:p>
        </p:txBody>
      </p:sp>
      <p:grpSp>
        <p:nvGrpSpPr>
          <p:cNvPr id="5" name="グループ化 4"/>
          <p:cNvGrpSpPr/>
          <p:nvPr/>
        </p:nvGrpSpPr>
        <p:grpSpPr>
          <a:xfrm>
            <a:off x="467430" y="3284980"/>
            <a:ext cx="6768940" cy="817872"/>
            <a:chOff x="4164548" y="3583689"/>
            <a:chExt cx="6768940" cy="817872"/>
          </a:xfrm>
        </p:grpSpPr>
        <p:pic>
          <p:nvPicPr>
            <p:cNvPr id="4" name="Picture 2" descr="http://10.197.18.59/uploadfiles/2100000204/MENU_GROUP_ICON/2100020001/anslg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548" y="3587633"/>
              <a:ext cx="813928" cy="81392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5076070" y="3583689"/>
              <a:ext cx="5857418" cy="584775"/>
            </a:xfrm>
            <a:prstGeom prst="rect">
              <a:avLst/>
            </a:prstGeom>
            <a:noFill/>
          </p:spPr>
          <p:txBody>
            <a:bodyPr wrap="square" rtlCol="0">
              <a:spAutoFit/>
            </a:bodyPr>
            <a:lstStyle/>
            <a:p>
              <a:r>
                <a:rPr kumimoji="1" lang="ja-JP" altLang="en-US" sz="1600" smtClean="0"/>
                <a:t>第</a:t>
              </a:r>
              <a:r>
                <a:rPr kumimoji="1" lang="en-US" altLang="ja-JP" sz="1600" smtClean="0"/>
                <a:t>1</a:t>
              </a:r>
              <a:r>
                <a:rPr kumimoji="1" lang="ja-JP" altLang="en-US" sz="1600" smtClean="0"/>
                <a:t>章 </a:t>
              </a:r>
              <a:r>
                <a:rPr kumimoji="1" lang="en-US" altLang="ja-JP" sz="1600" smtClean="0"/>
                <a:t>Ansible</a:t>
              </a:r>
              <a:r>
                <a:rPr lang="en-US" altLang="ja-JP" sz="1600" smtClean="0"/>
                <a:t>-Legacy</a:t>
              </a:r>
              <a:r>
                <a:rPr lang="ja-JP" altLang="en-US" sz="1600" smtClean="0"/>
                <a:t>編</a:t>
              </a:r>
              <a:r>
                <a:rPr lang="en-US" altLang="ja-JP" sz="1600"/>
                <a:t/>
              </a:r>
              <a:br>
                <a:rPr lang="en-US" altLang="ja-JP" sz="1600"/>
              </a:br>
              <a:r>
                <a:rPr lang="en-US" altLang="ja-JP" sz="1600" smtClean="0"/>
                <a:t>playbook(YAML</a:t>
              </a:r>
              <a:r>
                <a:rPr lang="ja-JP" altLang="en-US" sz="1600" smtClean="0"/>
                <a:t>ファイル</a:t>
              </a:r>
              <a:r>
                <a:rPr lang="en-US" altLang="ja-JP" sz="1600" smtClean="0"/>
                <a:t>)</a:t>
              </a:r>
              <a:r>
                <a:rPr lang="ja-JP" altLang="en-US" sz="1600" smtClean="0"/>
                <a:t>を登録、利用する</a:t>
              </a:r>
              <a:endParaRPr lang="en-US" altLang="ja-JP" sz="1600" smtClean="0"/>
            </a:p>
          </p:txBody>
        </p:sp>
      </p:grpSp>
      <p:grpSp>
        <p:nvGrpSpPr>
          <p:cNvPr id="13" name="グループ化 12"/>
          <p:cNvGrpSpPr/>
          <p:nvPr/>
        </p:nvGrpSpPr>
        <p:grpSpPr>
          <a:xfrm>
            <a:off x="467430" y="4256706"/>
            <a:ext cx="5328740" cy="813929"/>
            <a:chOff x="4164548" y="4528317"/>
            <a:chExt cx="5328740" cy="813929"/>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548" y="4528317"/>
              <a:ext cx="813929" cy="813929"/>
            </a:xfrm>
            <a:prstGeom prst="rect">
              <a:avLst/>
            </a:prstGeom>
          </p:spPr>
        </p:pic>
        <p:sp>
          <p:nvSpPr>
            <p:cNvPr id="9" name="テキスト ボックス 8"/>
            <p:cNvSpPr txBox="1"/>
            <p:nvPr/>
          </p:nvSpPr>
          <p:spPr>
            <a:xfrm>
              <a:off x="5076070" y="4547823"/>
              <a:ext cx="4417218" cy="584775"/>
            </a:xfrm>
            <a:prstGeom prst="rect">
              <a:avLst/>
            </a:prstGeom>
            <a:noFill/>
          </p:spPr>
          <p:txBody>
            <a:bodyPr wrap="square" rtlCol="0">
              <a:spAutoFit/>
            </a:bodyPr>
            <a:lstStyle/>
            <a:p>
              <a:r>
                <a:rPr kumimoji="1" lang="ja-JP" altLang="en-US" sz="1600" smtClean="0"/>
                <a:t>第</a:t>
              </a:r>
              <a:r>
                <a:rPr kumimoji="1" lang="en-US" altLang="ja-JP" sz="1600" smtClean="0"/>
                <a:t>2</a:t>
              </a:r>
              <a:r>
                <a:rPr lang="ja-JP" altLang="en-US" sz="1600" smtClean="0"/>
                <a:t>章 </a:t>
              </a:r>
              <a:r>
                <a:rPr kumimoji="1" lang="en-US" altLang="ja-JP" sz="1600" smtClean="0"/>
                <a:t>Ansible</a:t>
              </a:r>
              <a:r>
                <a:rPr lang="en-US" altLang="ja-JP" sz="1600" smtClean="0"/>
                <a:t>-LegacyRole</a:t>
              </a:r>
              <a:r>
                <a:rPr lang="ja-JP" altLang="en-US" sz="1600" smtClean="0"/>
                <a:t>編</a:t>
              </a:r>
              <a:r>
                <a:rPr lang="en-US" altLang="ja-JP" sz="1600" smtClean="0"/>
                <a:t/>
              </a:r>
              <a:br>
                <a:rPr lang="en-US" altLang="ja-JP" sz="1600" smtClean="0"/>
              </a:br>
              <a:r>
                <a:rPr lang="ja-JP" altLang="en-US" sz="1600">
                  <a:latin typeface="+mn-ea"/>
                </a:rPr>
                <a:t>ロールパッケージを登録、</a:t>
              </a:r>
              <a:r>
                <a:rPr lang="ja-JP" altLang="en-US" sz="1600" smtClean="0">
                  <a:latin typeface="+mn-ea"/>
                </a:rPr>
                <a:t>利用する。</a:t>
              </a:r>
              <a:endParaRPr lang="en-US" altLang="ja-JP" sz="1600" smtClean="0"/>
            </a:p>
          </p:txBody>
        </p:sp>
      </p:grpSp>
      <p:grpSp>
        <p:nvGrpSpPr>
          <p:cNvPr id="16" name="グループ化 15"/>
          <p:cNvGrpSpPr/>
          <p:nvPr/>
        </p:nvGrpSpPr>
        <p:grpSpPr>
          <a:xfrm>
            <a:off x="467430" y="5224488"/>
            <a:ext cx="7449572" cy="843029"/>
            <a:chOff x="4132739" y="5491941"/>
            <a:chExt cx="7994988" cy="843029"/>
          </a:xfrm>
        </p:grpSpPr>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739" y="5491941"/>
              <a:ext cx="873519" cy="843029"/>
            </a:xfrm>
            <a:prstGeom prst="rect">
              <a:avLst/>
            </a:prstGeom>
          </p:spPr>
        </p:pic>
        <p:sp>
          <p:nvSpPr>
            <p:cNvPr id="10" name="テキスト ボックス 9"/>
            <p:cNvSpPr txBox="1"/>
            <p:nvPr/>
          </p:nvSpPr>
          <p:spPr>
            <a:xfrm>
              <a:off x="5110996" y="5491942"/>
              <a:ext cx="7016731" cy="830997"/>
            </a:xfrm>
            <a:prstGeom prst="rect">
              <a:avLst/>
            </a:prstGeom>
            <a:noFill/>
          </p:spPr>
          <p:txBody>
            <a:bodyPr wrap="square" rtlCol="0">
              <a:spAutoFit/>
            </a:bodyPr>
            <a:lstStyle/>
            <a:p>
              <a:r>
                <a:rPr kumimoji="1" lang="ja-JP" altLang="en-US" sz="1600" smtClean="0"/>
                <a:t>第</a:t>
              </a:r>
              <a:r>
                <a:rPr kumimoji="1" lang="en-US" altLang="ja-JP" sz="1600" smtClean="0"/>
                <a:t>3</a:t>
              </a:r>
              <a:r>
                <a:rPr kumimoji="1" lang="ja-JP" altLang="en-US" sz="1600" smtClean="0"/>
                <a:t>章 </a:t>
              </a:r>
              <a:r>
                <a:rPr kumimoji="1" lang="en-US" altLang="ja-JP" sz="1600" smtClean="0"/>
                <a:t>Ansible</a:t>
              </a:r>
              <a:r>
                <a:rPr lang="en-US" altLang="ja-JP" sz="1600" smtClean="0"/>
                <a:t>-Pioneer</a:t>
              </a:r>
              <a:r>
                <a:rPr lang="ja-JP" altLang="en-US" sz="1600" smtClean="0"/>
                <a:t>編</a:t>
              </a:r>
              <a:r>
                <a:rPr lang="en-US" altLang="ja-JP" sz="1600" smtClean="0"/>
                <a:t/>
              </a:r>
              <a:br>
                <a:rPr lang="en-US" altLang="ja-JP" sz="1600" smtClean="0"/>
              </a:br>
              <a:r>
                <a:rPr lang="en-US" altLang="ja-JP" sz="1600" smtClean="0"/>
                <a:t>ITA</a:t>
              </a:r>
              <a:r>
                <a:rPr lang="ja-JP" altLang="en-US" sz="1600" err="1" smtClean="0"/>
                <a:t>が提</a:t>
              </a:r>
              <a:r>
                <a:rPr lang="ja-JP" altLang="en-US" sz="1600" smtClean="0"/>
                <a:t>供する</a:t>
              </a:r>
              <a:r>
                <a:rPr lang="en-US" altLang="ja-JP" sz="1600" smtClean="0"/>
                <a:t>Ansible</a:t>
              </a:r>
              <a:r>
                <a:rPr lang="ja-JP" altLang="en-US" sz="1600" smtClean="0"/>
                <a:t>独自</a:t>
              </a:r>
              <a:r>
                <a:rPr lang="ja-JP" altLang="en-US" sz="1600"/>
                <a:t>モジュール</a:t>
              </a:r>
              <a:r>
                <a:rPr lang="ja-JP" altLang="en-US" sz="1600" smtClean="0"/>
                <a:t>を用い、</a:t>
              </a:r>
              <a:r>
                <a:rPr lang="en-US" altLang="ja-JP" sz="1600" smtClean="0"/>
                <a:t/>
              </a:r>
              <a:br>
                <a:rPr lang="en-US" altLang="ja-JP" sz="1600" smtClean="0"/>
              </a:br>
              <a:r>
                <a:rPr lang="ja-JP" altLang="en-US" sz="1600" smtClean="0"/>
                <a:t>対話</a:t>
              </a:r>
              <a:r>
                <a:rPr lang="ja-JP" altLang="en-US" sz="1600"/>
                <a:t>ファイル</a:t>
              </a:r>
              <a:r>
                <a:rPr lang="ja-JP" altLang="en-US" sz="1600" smtClean="0"/>
                <a:t>を登録、利用する。</a:t>
              </a:r>
              <a:endParaRPr lang="en-US" altLang="ja-JP" sz="1600" smtClean="0"/>
            </a:p>
          </p:txBody>
        </p:sp>
      </p:grpSp>
    </p:spTree>
    <p:extLst>
      <p:ext uri="{BB962C8B-B14F-4D97-AF65-F5344CB8AC3E}">
        <p14:creationId xmlns:p14="http://schemas.microsoft.com/office/powerpoint/2010/main" val="3424687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smtClean="0"/>
              <a:t>読替表</a:t>
            </a:r>
            <a:r>
              <a:rPr lang="ja-JP" altLang="en-US" b="1" smtClean="0"/>
              <a:t>の</a:t>
            </a:r>
            <a:r>
              <a:rPr lang="ja-JP" altLang="en-US" b="1"/>
              <a:t>記述</a:t>
            </a:r>
            <a:r>
              <a:rPr lang="en-US" altLang="ja-JP" sz="1600" b="1" smtClean="0"/>
              <a:t/>
            </a:r>
            <a:br>
              <a:rPr lang="en-US" altLang="ja-JP" sz="1600" b="1" smtClean="0"/>
            </a:br>
            <a:r>
              <a:rPr lang="ja-JP" altLang="en-US" sz="1600" smtClean="0"/>
              <a:t>読替表は、</a:t>
            </a:r>
            <a:r>
              <a:rPr lang="en-US" altLang="ja-JP" sz="1600" smtClean="0"/>
              <a:t>defaults</a:t>
            </a:r>
            <a:r>
              <a:rPr lang="ja-JP" altLang="en-US" sz="1600" smtClean="0"/>
              <a:t>変数定義ファイルまたは</a:t>
            </a:r>
            <a:r>
              <a:rPr lang="en-US" altLang="ja-JP" sz="1600" smtClean="0"/>
              <a:t>ITAreadme</a:t>
            </a:r>
            <a:r>
              <a:rPr lang="ja-JP" altLang="en-US" sz="1600" smtClean="0"/>
              <a:t>に定義されている</a:t>
            </a:r>
            <a:r>
              <a:rPr lang="en-US" altLang="ja-JP" sz="1600" smtClean="0"/>
              <a:t/>
            </a:r>
            <a:br>
              <a:rPr lang="en-US" altLang="ja-JP" sz="1600" smtClean="0"/>
            </a:br>
            <a:r>
              <a:rPr lang="ja-JP" altLang="en-US" sz="1600" smtClean="0"/>
              <a:t>「</a:t>
            </a:r>
            <a:r>
              <a:rPr lang="en-US" altLang="ja-JP" sz="1600" smtClean="0"/>
              <a:t>VAR_...</a:t>
            </a:r>
            <a:r>
              <a:rPr lang="ja-JP" altLang="en-US" sz="1600" smtClean="0"/>
              <a:t>」以外の変数に対して、</a:t>
            </a:r>
            <a:r>
              <a:rPr lang="en-US" altLang="ja-JP" sz="1600" smtClean="0"/>
              <a:t>ITA</a:t>
            </a:r>
            <a:r>
              <a:rPr lang="ja-JP" altLang="en-US" sz="1600" smtClean="0"/>
              <a:t>で具体値を設定できるようにするファイルです。</a:t>
            </a:r>
            <a:r>
              <a:rPr lang="en-US" altLang="ja-JP" sz="1600" smtClean="0"/>
              <a:t/>
            </a:r>
            <a:br>
              <a:rPr lang="en-US" altLang="ja-JP" sz="1600" smtClean="0"/>
            </a:br>
            <a:r>
              <a:rPr lang="en-US" altLang="ja-JP" sz="1400" smtClean="0"/>
              <a:t>※</a:t>
            </a:r>
            <a:r>
              <a:rPr lang="ja-JP" altLang="en-US" sz="1400" smtClean="0"/>
              <a:t>読替表について、詳細は</a:t>
            </a:r>
            <a:r>
              <a:rPr lang="ja-JP" altLang="en-US" sz="1400" kern="1200">
                <a:solidFill>
                  <a:srgbClr val="000000"/>
                </a:solidFill>
                <a:hlinkClick r:id="rId2"/>
              </a:rPr>
              <a:t>マニュアル</a:t>
            </a:r>
            <a:r>
              <a:rPr lang="ja-JP" altLang="en-US" sz="1400" smtClean="0"/>
              <a:t>をご参照ください。</a:t>
            </a:r>
            <a:r>
              <a:rPr lang="en-US" altLang="ja-JP" sz="1400" smtClean="0"/>
              <a:t/>
            </a:r>
            <a:br>
              <a:rPr lang="en-US" altLang="ja-JP" sz="1400" smtClean="0"/>
            </a:br>
            <a:r>
              <a:rPr lang="en-US" altLang="ja-JP" sz="1400" smtClean="0"/>
              <a:t/>
            </a:r>
            <a:br>
              <a:rPr lang="en-US" altLang="ja-JP" sz="1400" smtClean="0"/>
            </a:br>
            <a:endParaRPr lang="en-US" altLang="ja-JP" sz="1600" smtClean="0"/>
          </a:p>
          <a:p>
            <a:pPr marL="0" indent="0">
              <a:buNone/>
            </a:pP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endParaRPr lang="en-US" altLang="ja-JP" sz="160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(3/4</a:t>
            </a:r>
            <a:r>
              <a:rPr lang="en-US" altLang="ja-JP"/>
              <a:t>)</a:t>
            </a:r>
            <a:endParaRPr kumimoji="1" lang="ja-JP" altLang="en-US"/>
          </a:p>
        </p:txBody>
      </p:sp>
      <p:sp>
        <p:nvSpPr>
          <p:cNvPr id="4" name="フローチャート : 書類 51"/>
          <p:cNvSpPr/>
          <p:nvPr/>
        </p:nvSpPr>
        <p:spPr bwMode="auto">
          <a:xfrm>
            <a:off x="221426" y="5270974"/>
            <a:ext cx="3108192" cy="1171074"/>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b="1" smtClean="0">
                <a:latin typeface="Consolas" panose="020B0609020204030204" pitchFamily="49" charset="0"/>
                <a:ea typeface="+mj-ea"/>
                <a:cs typeface="Consolas" panose="020B0609020204030204" pitchFamily="49" charset="0"/>
              </a:rPr>
              <a:t>読替表</a:t>
            </a:r>
            <a:endParaRPr lang="en-US" altLang="ja-JP" sz="1200" b="1" smtClean="0">
              <a:latin typeface="Consolas" panose="020B0609020204030204" pitchFamily="49" charset="0"/>
              <a:ea typeface="+mj-ea"/>
              <a:cs typeface="Consolas" panose="020B0609020204030204" pitchFamily="49" charset="0"/>
            </a:endParaRPr>
          </a:p>
          <a:p>
            <a:r>
              <a:rPr lang="en-US" altLang="ja-JP" sz="1100"/>
              <a:t>LCA_sudo_users: </a:t>
            </a:r>
            <a:r>
              <a:rPr lang="en-US" altLang="ja-JP" sz="1100">
                <a:solidFill>
                  <a:srgbClr val="FF0000"/>
                </a:solidFill>
              </a:rPr>
              <a:t>sudo_users</a:t>
            </a:r>
          </a:p>
          <a:p>
            <a:r>
              <a:rPr lang="en-US" altLang="ja-JP" sz="1100"/>
              <a:t>LCA_sudo_sudoers_file: </a:t>
            </a:r>
            <a:r>
              <a:rPr lang="en-US" altLang="ja-JP" sz="1100">
                <a:solidFill>
                  <a:srgbClr val="FF0000"/>
                </a:solidFill>
              </a:rPr>
              <a:t>sudo_sudoers_file</a:t>
            </a:r>
            <a:endParaRPr lang="ja-JP" altLang="en-US" sz="1100">
              <a:solidFill>
                <a:srgbClr val="FF0000"/>
              </a:solidFill>
            </a:endParaRPr>
          </a:p>
        </p:txBody>
      </p:sp>
      <p:sp>
        <p:nvSpPr>
          <p:cNvPr id="6" name="フローチャート : 書類 51"/>
          <p:cNvSpPr/>
          <p:nvPr/>
        </p:nvSpPr>
        <p:spPr bwMode="auto">
          <a:xfrm>
            <a:off x="222600" y="3535495"/>
            <a:ext cx="2448340" cy="104728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b="1" smtClean="0">
                <a:latin typeface="Consolas" panose="020B0609020204030204" pitchFamily="49" charset="0"/>
                <a:ea typeface="+mj-ea"/>
                <a:cs typeface="Consolas" panose="020B0609020204030204" pitchFamily="49" charset="0"/>
              </a:rPr>
              <a:t/>
            </a:r>
            <a:br>
              <a:rPr lang="en-US" altLang="ja-JP" sz="1200" b="1" smtClean="0">
                <a:latin typeface="Consolas" panose="020B0609020204030204" pitchFamily="49" charset="0"/>
                <a:ea typeface="+mj-ea"/>
                <a:cs typeface="Consolas" panose="020B0609020204030204" pitchFamily="49" charset="0"/>
              </a:rPr>
            </a:br>
            <a:r>
              <a:rPr lang="en-US" altLang="ja-JP" sz="1200"/>
              <a:t>sudo_users: []</a:t>
            </a:r>
          </a:p>
          <a:p>
            <a:r>
              <a:rPr lang="en-US" altLang="ja-JP" sz="1200"/>
              <a:t>~~~~ </a:t>
            </a:r>
            <a:r>
              <a:rPr lang="en-US" altLang="ja-JP" sz="1200" smtClean="0"/>
              <a:t>(</a:t>
            </a:r>
            <a:r>
              <a:rPr lang="ja-JP" altLang="en-US" sz="1200" smtClean="0"/>
              <a:t>中略</a:t>
            </a:r>
            <a:r>
              <a:rPr lang="en-US" altLang="ja-JP" sz="1200" smtClean="0"/>
              <a:t>)</a:t>
            </a:r>
            <a:r>
              <a:rPr lang="ja-JP" altLang="en-US" sz="1200" smtClean="0"/>
              <a:t> </a:t>
            </a:r>
            <a:r>
              <a:rPr lang="en-US" altLang="ja-JP" sz="1200" smtClean="0"/>
              <a:t>~~~~</a:t>
            </a:r>
            <a:endParaRPr lang="en-US" altLang="ja-JP" sz="1200"/>
          </a:p>
          <a:p>
            <a:r>
              <a:rPr lang="en-US" altLang="ja-JP" sz="1200">
                <a:solidFill>
                  <a:srgbClr val="FF0000"/>
                </a:solidFill>
              </a:rPr>
              <a:t>sudo_sudoers_file</a:t>
            </a:r>
            <a:r>
              <a:rPr lang="en-US" altLang="ja-JP" sz="1200"/>
              <a:t>: ansible</a:t>
            </a:r>
          </a:p>
          <a:p>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294241505"/>
              </p:ext>
            </p:extLst>
          </p:nvPr>
        </p:nvGraphicFramePr>
        <p:xfrm>
          <a:off x="4355971" y="5193008"/>
          <a:ext cx="4464620" cy="1282854"/>
        </p:xfrm>
        <a:graphic>
          <a:graphicData uri="http://schemas.openxmlformats.org/drawingml/2006/table">
            <a:tbl>
              <a:tblPr firstRow="1" bandRow="1">
                <a:tableStyleId>{93296810-A885-4BE3-A3E7-6D5BEEA58F35}</a:tableStyleId>
              </a:tblPr>
              <a:tblGrid>
                <a:gridCol w="1795687">
                  <a:extLst>
                    <a:ext uri="{9D8B030D-6E8A-4147-A177-3AD203B41FA5}">
                      <a16:colId xmlns:a16="http://schemas.microsoft.com/office/drawing/2014/main" val="916670131"/>
                    </a:ext>
                  </a:extLst>
                </a:gridCol>
                <a:gridCol w="1226268">
                  <a:extLst>
                    <a:ext uri="{9D8B030D-6E8A-4147-A177-3AD203B41FA5}">
                      <a16:colId xmlns:a16="http://schemas.microsoft.com/office/drawing/2014/main" val="2131989420"/>
                    </a:ext>
                  </a:extLst>
                </a:gridCol>
                <a:gridCol w="1442665">
                  <a:extLst>
                    <a:ext uri="{9D8B030D-6E8A-4147-A177-3AD203B41FA5}">
                      <a16:colId xmlns:a16="http://schemas.microsoft.com/office/drawing/2014/main" val="4118183924"/>
                    </a:ext>
                  </a:extLst>
                </a:gridCol>
              </a:tblGrid>
              <a:tr h="59789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r>
                        <a:rPr kumimoji="1" lang="en-US" altLang="ja-JP" sz="1100" smtClean="0"/>
                        <a:t/>
                      </a:r>
                      <a:br>
                        <a:rPr kumimoji="1" lang="en-US" altLang="ja-JP" sz="1100" smtClean="0"/>
                      </a:br>
                      <a:r>
                        <a:rPr kumimoji="1" lang="en-US" altLang="ja-JP" sz="1100" smtClean="0"/>
                        <a:t>(ITAreadme</a:t>
                      </a:r>
                      <a:r>
                        <a:rPr kumimoji="1" lang="ja-JP" altLang="en-US" sz="1100" smtClean="0"/>
                        <a:t>で追加</a:t>
                      </a:r>
                      <a:r>
                        <a:rPr kumimoji="1" lang="en-US" altLang="ja-JP" sz="1100" smtClean="0"/>
                        <a:t>)</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具体値</a:t>
                      </a:r>
                      <a:endParaRPr kumimoji="1" lang="ja-JP" altLang="en-US" sz="11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36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example_name</a:t>
                      </a:r>
                      <a:endParaRPr kumimoji="1" lang="ja-JP" altLang="en-US" sz="11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850628290"/>
                  </a:ext>
                </a:extLst>
              </a:tr>
              <a:tr h="3488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kern="1200" smtClean="0"/>
                        <a:t>LCA_</a:t>
                      </a:r>
                      <a:r>
                        <a:rPr lang="en-US" altLang="ja-JP" sz="1100" smtClean="0"/>
                        <a:t>sudo_sudoers_file</a:t>
                      </a: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100" smtClean="0"/>
                        <a:t>example_sudoers</a:t>
                      </a:r>
                      <a:endParaRPr kumimoji="1" lang="ja-JP" altLang="en-US" sz="11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5602081" y="3292041"/>
            <a:ext cx="1980029" cy="307777"/>
          </a:xfrm>
          <a:prstGeom prst="rect">
            <a:avLst/>
          </a:prstGeom>
          <a:noFill/>
        </p:spPr>
        <p:txBody>
          <a:bodyPr wrap="squar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4377009" y="4898648"/>
            <a:ext cx="1084202" cy="309605"/>
          </a:xfrm>
          <a:prstGeom prst="rect">
            <a:avLst/>
          </a:prstGeom>
          <a:noFill/>
        </p:spPr>
        <p:txBody>
          <a:bodyPr wrap="squar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flipV="1">
            <a:off x="3329618" y="5834435"/>
            <a:ext cx="1026353" cy="2207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9" name="カギ線コネクタ 122"/>
          <p:cNvCxnSpPr>
            <a:stCxn id="6" idx="2"/>
          </p:cNvCxnSpPr>
          <p:nvPr/>
        </p:nvCxnSpPr>
        <p:spPr bwMode="auto">
          <a:xfrm flipH="1">
            <a:off x="1446648" y="4513544"/>
            <a:ext cx="122" cy="74791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72" idx="2"/>
          </p:cNvCxnSpPr>
          <p:nvPr/>
        </p:nvCxnSpPr>
        <p:spPr bwMode="auto">
          <a:xfrm rot="5400000" flipH="1" flipV="1">
            <a:off x="6640548" y="4585775"/>
            <a:ext cx="554966" cy="659500"/>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3835446" y="4712198"/>
            <a:ext cx="581762" cy="547637"/>
          </a:xfrm>
          <a:prstGeom prst="rect">
            <a:avLst/>
          </a:prstGeom>
        </p:spPr>
      </p:pic>
      <p:sp>
        <p:nvSpPr>
          <p:cNvPr id="23" name="テキスト ボックス 22"/>
          <p:cNvSpPr txBox="1"/>
          <p:nvPr/>
        </p:nvSpPr>
        <p:spPr>
          <a:xfrm>
            <a:off x="179451" y="2579826"/>
            <a:ext cx="4320600" cy="523220"/>
          </a:xfrm>
          <a:prstGeom prst="rect">
            <a:avLst/>
          </a:prstGeom>
          <a:solidFill>
            <a:schemeClr val="bg2">
              <a:lumMod val="85000"/>
            </a:schemeClr>
          </a:solidFill>
        </p:spPr>
        <p:txBody>
          <a:bodyPr wrap="square" rtlCol="0">
            <a:spAutoFit/>
          </a:bodyPr>
          <a:lstStyle/>
          <a:p>
            <a:r>
              <a:rPr lang="en-US" altLang="ja-JP" sz="1400" err="1" smtClean="0"/>
              <a:t>LCA_sudo_users</a:t>
            </a:r>
            <a:r>
              <a:rPr lang="en-US" altLang="ja-JP" sz="1400"/>
              <a:t>: </a:t>
            </a:r>
            <a:r>
              <a:rPr lang="en-US" altLang="ja-JP" sz="1400" smtClean="0"/>
              <a:t>sudo_users</a:t>
            </a:r>
            <a:endParaRPr lang="en-US" altLang="ja-JP" sz="1400"/>
          </a:p>
          <a:p>
            <a:r>
              <a:rPr lang="en-US" altLang="ja-JP" sz="1400" err="1" smtClean="0"/>
              <a:t>LCA_sudo_sudoers_file</a:t>
            </a:r>
            <a:r>
              <a:rPr lang="en-US" altLang="ja-JP" sz="1400"/>
              <a:t>: sudo_sudoers_file</a:t>
            </a:r>
            <a:endParaRPr kumimoji="1" lang="ja-JP" altLang="en-US" sz="1400"/>
          </a:p>
        </p:txBody>
      </p:sp>
      <p:sp>
        <p:nvSpPr>
          <p:cNvPr id="72" name="フローチャート : 書類 51"/>
          <p:cNvSpPr/>
          <p:nvPr/>
        </p:nvSpPr>
        <p:spPr bwMode="auto">
          <a:xfrm>
            <a:off x="5674972" y="3590511"/>
            <a:ext cx="3145618" cy="1121687"/>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sudo_users</a:t>
            </a:r>
            <a:r>
              <a:rPr lang="en-US" altLang="ja-JP" sz="1200"/>
              <a:t>: </a:t>
            </a:r>
          </a:p>
          <a:p>
            <a:r>
              <a:rPr lang="en-US" altLang="ja-JP" sz="1200"/>
              <a:t>  - name:</a:t>
            </a:r>
            <a:r>
              <a:rPr lang="ja-JP" altLang="en-US" sz="1200"/>
              <a:t> </a:t>
            </a:r>
            <a:r>
              <a:rPr lang="en-US" altLang="ja-JP" sz="1200" smtClean="0"/>
              <a:t>example_name</a:t>
            </a:r>
            <a:endParaRPr lang="en-US" altLang="ja-JP" sz="1200"/>
          </a:p>
          <a:p>
            <a:r>
              <a:rPr lang="en-US" altLang="ja-JP" sz="1200"/>
              <a:t>sudo_sudoers_file: </a:t>
            </a:r>
            <a:r>
              <a:rPr lang="en-US" altLang="ja-JP" sz="1200" smtClean="0"/>
              <a:t>example_sudoers</a:t>
            </a:r>
            <a:endParaRPr lang="en-US" altLang="ja-JP" sz="1200"/>
          </a:p>
        </p:txBody>
      </p:sp>
      <p:sp>
        <p:nvSpPr>
          <p:cNvPr id="77" name="テキスト ボックス 76"/>
          <p:cNvSpPr txBox="1"/>
          <p:nvPr/>
        </p:nvSpPr>
        <p:spPr>
          <a:xfrm>
            <a:off x="152259" y="2265266"/>
            <a:ext cx="5976708" cy="338554"/>
          </a:xfrm>
          <a:prstGeom prst="rect">
            <a:avLst/>
          </a:prstGeom>
          <a:noFill/>
        </p:spPr>
        <p:txBody>
          <a:bodyPr wrap="square" rtlCol="0">
            <a:spAutoFit/>
          </a:bodyPr>
          <a:lstStyle/>
          <a:p>
            <a:r>
              <a:rPr lang="ja-JP" altLang="en-US" sz="1600" kern="0" smtClean="0"/>
              <a:t>ファイル名</a:t>
            </a:r>
            <a:r>
              <a:rPr lang="en-US" altLang="ja-JP" sz="1600" kern="0"/>
              <a:t>:</a:t>
            </a:r>
            <a:r>
              <a:rPr lang="ja-JP" altLang="en-US" sz="1600" kern="0"/>
              <a:t> </a:t>
            </a:r>
            <a:r>
              <a:rPr lang="en-US" altLang="ja-JP" sz="1600" kern="0" smtClean="0"/>
              <a:t>ita_translation-table_</a:t>
            </a:r>
            <a:r>
              <a:rPr lang="en-US" altLang="ja-JP" sz="1600" smtClean="0"/>
              <a:t>ansible-sudo-master</a:t>
            </a:r>
            <a:r>
              <a:rPr lang="en-US" altLang="ja-JP" sz="1600" kern="0" smtClean="0"/>
              <a:t>.txt</a:t>
            </a:r>
            <a:endParaRPr kumimoji="1" lang="ja-JP" altLang="en-US" sz="1600"/>
          </a:p>
        </p:txBody>
      </p:sp>
      <p:sp>
        <p:nvSpPr>
          <p:cNvPr id="22" name="正方形/長方形 21"/>
          <p:cNvSpPr/>
          <p:nvPr/>
        </p:nvSpPr>
        <p:spPr bwMode="auto">
          <a:xfrm>
            <a:off x="179451" y="3220265"/>
            <a:ext cx="8784062" cy="3305165"/>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sp>
        <p:nvSpPr>
          <p:cNvPr id="17" name="フローチャート : 書類 51"/>
          <p:cNvSpPr/>
          <p:nvPr/>
        </p:nvSpPr>
        <p:spPr bwMode="auto">
          <a:xfrm>
            <a:off x="2848507" y="3539296"/>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solidFill>
                  <a:srgbClr val="FF0000"/>
                </a:solidFill>
              </a:rPr>
              <a:t>sudo_users</a:t>
            </a:r>
            <a:r>
              <a:rPr lang="en-US" altLang="ja-JP" sz="1200" smtClean="0"/>
              <a:t>: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cxnSp>
        <p:nvCxnSpPr>
          <p:cNvPr id="20" name="カギ線コネクタ 122"/>
          <p:cNvCxnSpPr>
            <a:stCxn id="17" idx="2"/>
          </p:cNvCxnSpPr>
          <p:nvPr/>
        </p:nvCxnSpPr>
        <p:spPr bwMode="auto">
          <a:xfrm flipH="1">
            <a:off x="1440462" y="4380390"/>
            <a:ext cx="2518778" cy="857368"/>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96844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(4/4</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ja-JP" altLang="en-US" b="1"/>
              <a:t>必要</a:t>
            </a:r>
            <a:r>
              <a:rPr lang="ja-JP" altLang="en-US" b="1" smtClean="0"/>
              <a:t>な</a:t>
            </a:r>
            <a:r>
              <a:rPr lang="ja-JP" altLang="en-US" b="1"/>
              <a:t>ファイル</a:t>
            </a:r>
            <a:r>
              <a:rPr lang="ja-JP" altLang="en-US" b="1" smtClean="0"/>
              <a:t>を</a:t>
            </a:r>
            <a:r>
              <a:rPr lang="en-US" altLang="ja-JP" b="1" smtClean="0"/>
              <a:t>zip</a:t>
            </a:r>
            <a:r>
              <a:rPr lang="ja-JP" altLang="en-US" b="1" smtClean="0"/>
              <a:t>にまとめる</a:t>
            </a:r>
            <a:r>
              <a:rPr lang="en-US" altLang="ja-JP" b="1" smtClean="0"/>
              <a:t/>
            </a:r>
            <a:br>
              <a:rPr lang="en-US" altLang="ja-JP" b="1" smtClean="0"/>
            </a:br>
            <a:r>
              <a:rPr lang="ja-JP" altLang="en-US" sz="1600"/>
              <a:t>これまでの作成物を</a:t>
            </a:r>
            <a:r>
              <a:rPr lang="en-US" altLang="ja-JP" sz="1600">
                <a:solidFill>
                  <a:srgbClr val="FF0000"/>
                </a:solidFill>
              </a:rPr>
              <a:t>zip</a:t>
            </a:r>
            <a:r>
              <a:rPr lang="ja-JP" altLang="en-US" sz="1600">
                <a:solidFill>
                  <a:srgbClr val="FF0000"/>
                </a:solidFill>
              </a:rPr>
              <a:t>ファイル</a:t>
            </a:r>
            <a:r>
              <a:rPr lang="ja-JP" altLang="en-US" sz="1600"/>
              <a:t>にまとめ、</a:t>
            </a:r>
            <a:r>
              <a:rPr lang="en-US" altLang="ja-JP" sz="1600"/>
              <a:t>ITA</a:t>
            </a:r>
            <a:r>
              <a:rPr lang="ja-JP" altLang="en-US" sz="1600" err="1"/>
              <a:t>に登</a:t>
            </a:r>
            <a:r>
              <a:rPr lang="ja-JP" altLang="en-US" sz="1600"/>
              <a:t>録しましょう。</a:t>
            </a:r>
            <a:r>
              <a:rPr lang="en-US" altLang="ja-JP" sz="1600"/>
              <a:t/>
            </a:r>
            <a:br>
              <a:rPr lang="en-US" altLang="ja-JP" sz="1600"/>
            </a:br>
            <a:r>
              <a:rPr lang="ja-JP" altLang="en-US" sz="1600" smtClean="0"/>
              <a:t>下記の構造通りの</a:t>
            </a:r>
            <a:r>
              <a:rPr lang="en-US" altLang="ja-JP" sz="1600" smtClean="0"/>
              <a:t>zip</a:t>
            </a:r>
            <a:r>
              <a:rPr lang="ja-JP" altLang="en-US" sz="1600"/>
              <a:t>ファイルを作成して下さい</a:t>
            </a:r>
            <a:r>
              <a:rPr lang="ja-JP" altLang="en-US" smtClean="0"/>
              <a:t>。</a:t>
            </a:r>
            <a:r>
              <a:rPr lang="en-US" altLang="ja-JP"/>
              <a:t/>
            </a:r>
            <a:br>
              <a:rPr lang="en-US" altLang="ja-JP"/>
            </a:br>
            <a:endParaRPr lang="en-US" altLang="ja-JP" smtClean="0"/>
          </a:p>
          <a:p>
            <a:pPr marL="457200" indent="-457200">
              <a:buFont typeface="+mj-ea"/>
              <a:buAutoNum type="circleNumDbPlain"/>
            </a:pPr>
            <a:r>
              <a:rPr lang="ja-JP" altLang="en-US" sz="1600"/>
              <a:t>「</a:t>
            </a:r>
            <a:r>
              <a:rPr lang="en-US" altLang="ja-JP" sz="1600"/>
              <a:t>roles</a:t>
            </a:r>
            <a:r>
              <a:rPr lang="ja-JP" altLang="en-US" sz="1600"/>
              <a:t>」</a:t>
            </a:r>
            <a:r>
              <a:rPr lang="ja-JP" altLang="en-US" sz="1600" smtClean="0"/>
              <a:t>フォルダを作成し、ダウンロードした</a:t>
            </a:r>
            <a:r>
              <a:rPr lang="en-US" altLang="ja-JP" sz="1600" smtClean="0"/>
              <a:t>Role</a:t>
            </a:r>
            <a:r>
              <a:rPr lang="ja-JP" altLang="en-US" sz="1600" smtClean="0"/>
              <a:t>を入れる。</a:t>
            </a:r>
            <a:endParaRPr lang="en-US" altLang="ja-JP" sz="1600" smtClean="0"/>
          </a:p>
          <a:p>
            <a:pPr marL="457200" indent="-457200">
              <a:buFont typeface="+mj-ea"/>
              <a:buAutoNum type="circleNumDbPlain"/>
            </a:pPr>
            <a:r>
              <a:rPr lang="ja-JP" altLang="en-US" sz="1600" smtClean="0"/>
              <a:t>「</a:t>
            </a:r>
            <a:r>
              <a:rPr lang="en-US" altLang="ja-JP" sz="1600" smtClean="0"/>
              <a:t>roles</a:t>
            </a:r>
            <a:r>
              <a:rPr lang="ja-JP" altLang="en-US" sz="1600" smtClean="0"/>
              <a:t>」フォルダに並べて読替表と</a:t>
            </a:r>
            <a:r>
              <a:rPr lang="en-US" altLang="ja-JP" sz="1600" smtClean="0"/>
              <a:t>ITAreadme</a:t>
            </a:r>
            <a:r>
              <a:rPr lang="ja-JP" altLang="en-US" sz="1600" smtClean="0"/>
              <a:t>を配置する</a:t>
            </a:r>
            <a:endParaRPr lang="en-US" altLang="ja-JP" sz="1600"/>
          </a:p>
          <a:p>
            <a:pPr marL="457200" indent="-457200">
              <a:buFont typeface="+mj-ea"/>
              <a:buAutoNum type="circleNumDbPlain"/>
            </a:pPr>
            <a:r>
              <a:rPr lang="ja-JP" altLang="en-US" sz="1600" smtClean="0"/>
              <a:t>「</a:t>
            </a:r>
            <a:r>
              <a:rPr lang="en-US" altLang="ja-JP" sz="1600" smtClean="0"/>
              <a:t>roles</a:t>
            </a:r>
            <a:r>
              <a:rPr lang="ja-JP" altLang="en-US" sz="1600" smtClean="0"/>
              <a:t>」フォルダ、読替表、</a:t>
            </a:r>
            <a:r>
              <a:rPr lang="en-US" altLang="ja-JP" sz="1600" smtClean="0"/>
              <a:t>ITAreadme</a:t>
            </a:r>
            <a:r>
              <a:rPr lang="ja-JP" altLang="en-US" sz="1600" smtClean="0"/>
              <a:t>をまとめて</a:t>
            </a:r>
            <a:r>
              <a:rPr lang="en-US" altLang="ja-JP" sz="1600" smtClean="0"/>
              <a:t>zip</a:t>
            </a:r>
            <a:r>
              <a:rPr lang="ja-JP" altLang="en-US" sz="1600" smtClean="0"/>
              <a:t>で圧縮する。</a:t>
            </a:r>
            <a:endParaRPr lang="en-US" altLang="ja-JP" sz="1600"/>
          </a:p>
        </p:txBody>
      </p:sp>
      <p:pic>
        <p:nvPicPr>
          <p:cNvPr id="6" name="図 5"/>
          <p:cNvPicPr>
            <a:picLocks noChangeAspect="1"/>
          </p:cNvPicPr>
          <p:nvPr/>
        </p:nvPicPr>
        <p:blipFill>
          <a:blip r:embed="rId2"/>
          <a:stretch>
            <a:fillRect/>
          </a:stretch>
        </p:blipFill>
        <p:spPr>
          <a:xfrm>
            <a:off x="179511" y="3284980"/>
            <a:ext cx="4609705" cy="2808390"/>
          </a:xfrm>
          <a:prstGeom prst="rect">
            <a:avLst/>
          </a:prstGeom>
          <a:ln>
            <a:solidFill>
              <a:schemeClr val="tx1"/>
            </a:solidFill>
          </a:ln>
        </p:spPr>
      </p:pic>
      <p:sp>
        <p:nvSpPr>
          <p:cNvPr id="7" name="角丸四角形 6"/>
          <p:cNvSpPr/>
          <p:nvPr/>
        </p:nvSpPr>
        <p:spPr bwMode="auto">
          <a:xfrm>
            <a:off x="4358957" y="3238370"/>
            <a:ext cx="4533642"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a:t>
            </a:r>
            <a:r>
              <a:rPr lang="en-US" altLang="ja-JP" sz="1400" smtClean="0">
                <a:solidFill>
                  <a:schemeClr val="tx1"/>
                </a:solidFill>
                <a:latin typeface="+mn-ea"/>
              </a:rPr>
              <a:t>roles</a:t>
            </a:r>
            <a:r>
              <a:rPr lang="ja-JP" altLang="en-US" sz="1400" smtClean="0">
                <a:solidFill>
                  <a:schemeClr val="tx1"/>
                </a:solidFill>
                <a:latin typeface="+mn-ea"/>
              </a:rPr>
              <a:t>」配下へ「</a:t>
            </a:r>
            <a:r>
              <a:rPr lang="en-US" altLang="ja-JP" sz="1400" smtClean="0">
                <a:solidFill>
                  <a:schemeClr val="tx1"/>
                </a:solidFill>
                <a:latin typeface="+mn-ea"/>
              </a:rPr>
              <a:t>ansible-sudo-master</a:t>
            </a:r>
            <a:r>
              <a:rPr lang="ja-JP" altLang="en-US" sz="1400" smtClean="0">
                <a:solidFill>
                  <a:schemeClr val="tx1"/>
                </a:solidFill>
                <a:latin typeface="+mn-ea"/>
              </a:rPr>
              <a:t>」を</a:t>
            </a:r>
            <a:r>
              <a:rPr lang="ja-JP" altLang="en-US" sz="1400">
                <a:solidFill>
                  <a:schemeClr val="tx1"/>
                </a:solidFill>
                <a:latin typeface="+mn-ea"/>
              </a:rPr>
              <a:t>配置</a:t>
            </a:r>
            <a:r>
              <a:rPr lang="ja-JP" altLang="en-US" sz="1400" smtClean="0">
                <a:solidFill>
                  <a:schemeClr val="tx1"/>
                </a:solidFill>
                <a:latin typeface="+mn-ea"/>
              </a:rPr>
              <a:t>する。</a:t>
            </a:r>
            <a:endParaRPr lang="en-US" altLang="ja-JP" sz="1400">
              <a:solidFill>
                <a:schemeClr val="tx1"/>
              </a:solidFill>
              <a:latin typeface="+mn-ea"/>
            </a:endParaRPr>
          </a:p>
        </p:txBody>
      </p:sp>
      <p:sp>
        <p:nvSpPr>
          <p:cNvPr id="8" name="円形吹き出し 7"/>
          <p:cNvSpPr/>
          <p:nvPr/>
        </p:nvSpPr>
        <p:spPr bwMode="auto">
          <a:xfrm>
            <a:off x="4132971" y="3128878"/>
            <a:ext cx="301542" cy="312200"/>
          </a:xfrm>
          <a:prstGeom prst="wedgeEllipseCallout">
            <a:avLst>
              <a:gd name="adj1" fmla="val -238668"/>
              <a:gd name="adj2" fmla="val 10586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9" name="角丸四角形 8"/>
          <p:cNvSpPr/>
          <p:nvPr/>
        </p:nvSpPr>
        <p:spPr bwMode="auto">
          <a:xfrm>
            <a:off x="4358956" y="3804084"/>
            <a:ext cx="4533643"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a:solidFill>
                  <a:schemeClr val="tx1"/>
                </a:solidFill>
                <a:latin typeface="+mn-ea"/>
              </a:rPr>
              <a:t>読</a:t>
            </a:r>
            <a:r>
              <a:rPr lang="ja-JP" altLang="en-US" sz="1400" smtClean="0">
                <a:solidFill>
                  <a:schemeClr val="tx1"/>
                </a:solidFill>
                <a:latin typeface="+mn-ea"/>
              </a:rPr>
              <a:t>替</a:t>
            </a:r>
            <a:r>
              <a:rPr lang="ja-JP" altLang="en-US" sz="1400">
                <a:solidFill>
                  <a:schemeClr val="tx1"/>
                </a:solidFill>
                <a:latin typeface="+mn-ea"/>
              </a:rPr>
              <a:t>表</a:t>
            </a:r>
            <a:r>
              <a:rPr lang="ja-JP" altLang="en-US" sz="1400" smtClean="0">
                <a:solidFill>
                  <a:schemeClr val="tx1"/>
                </a:solidFill>
                <a:latin typeface="+mn-ea"/>
              </a:rPr>
              <a:t>と</a:t>
            </a:r>
            <a:r>
              <a:rPr lang="en-US" altLang="ja-JP" sz="1400" smtClean="0">
                <a:solidFill>
                  <a:schemeClr val="tx1"/>
                </a:solidFill>
                <a:latin typeface="+mn-ea"/>
              </a:rPr>
              <a:t>ITAreadme</a:t>
            </a:r>
            <a:r>
              <a:rPr lang="ja-JP" altLang="en-US" sz="1400" smtClean="0">
                <a:solidFill>
                  <a:schemeClr val="tx1"/>
                </a:solidFill>
                <a:latin typeface="+mn-ea"/>
              </a:rPr>
              <a:t>を配置する。</a:t>
            </a:r>
            <a:endParaRPr lang="en-US" altLang="ja-JP" sz="1400">
              <a:solidFill>
                <a:schemeClr val="tx1"/>
              </a:solidFill>
              <a:latin typeface="+mn-ea"/>
            </a:endParaRPr>
          </a:p>
        </p:txBody>
      </p:sp>
      <p:sp>
        <p:nvSpPr>
          <p:cNvPr id="10" name="円形吹き出し 9"/>
          <p:cNvSpPr/>
          <p:nvPr/>
        </p:nvSpPr>
        <p:spPr bwMode="auto">
          <a:xfrm>
            <a:off x="4139940" y="3694592"/>
            <a:ext cx="301542" cy="312200"/>
          </a:xfrm>
          <a:prstGeom prst="wedgeEllipseCallout">
            <a:avLst>
              <a:gd name="adj1" fmla="val -248776"/>
              <a:gd name="adj2" fmla="val -153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1" name="角丸四角形 10"/>
          <p:cNvSpPr/>
          <p:nvPr/>
        </p:nvSpPr>
        <p:spPr bwMode="auto">
          <a:xfrm>
            <a:off x="3271453" y="5511612"/>
            <a:ext cx="2160300"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まとめて</a:t>
            </a:r>
            <a:r>
              <a:rPr lang="en-US" altLang="ja-JP" sz="1400" smtClean="0">
                <a:solidFill>
                  <a:schemeClr val="tx1"/>
                </a:solidFill>
                <a:latin typeface="+mn-ea"/>
              </a:rPr>
              <a:t>zip</a:t>
            </a:r>
            <a:r>
              <a:rPr lang="ja-JP" altLang="en-US" sz="1400" smtClean="0">
                <a:solidFill>
                  <a:schemeClr val="tx1"/>
                </a:solidFill>
                <a:latin typeface="+mn-ea"/>
              </a:rPr>
              <a:t>で圧縮する。</a:t>
            </a:r>
            <a:endParaRPr lang="en-US" altLang="ja-JP" sz="1400">
              <a:solidFill>
                <a:schemeClr val="tx1"/>
              </a:solidFill>
              <a:latin typeface="+mn-ea"/>
            </a:endParaRPr>
          </a:p>
        </p:txBody>
      </p:sp>
      <p:sp>
        <p:nvSpPr>
          <p:cNvPr id="12" name="円形吹き出し 11"/>
          <p:cNvSpPr/>
          <p:nvPr/>
        </p:nvSpPr>
        <p:spPr bwMode="auto">
          <a:xfrm>
            <a:off x="3088900" y="5355514"/>
            <a:ext cx="301542" cy="312200"/>
          </a:xfrm>
          <a:prstGeom prst="wedgeEllipseCallout">
            <a:avLst>
              <a:gd name="adj1" fmla="val -122425"/>
              <a:gd name="adj2" fmla="val 54607"/>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３</a:t>
            </a:r>
          </a:p>
        </p:txBody>
      </p:sp>
      <p:sp>
        <p:nvSpPr>
          <p:cNvPr id="71" name="角丸四角形 70"/>
          <p:cNvSpPr/>
          <p:nvPr/>
        </p:nvSpPr>
        <p:spPr bwMode="auto">
          <a:xfrm>
            <a:off x="6085055" y="5355514"/>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LegacyRole</a:t>
            </a:r>
            <a:r>
              <a:rPr lang="ja-JP" altLang="en-US" sz="1200" smtClean="0">
                <a:solidFill>
                  <a:schemeClr val="tx1"/>
                </a:solidFill>
                <a:latin typeface="+mn-ea"/>
              </a:rPr>
              <a:t>は下記２つの条件を満たす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フォルダを</a:t>
            </a:r>
            <a:r>
              <a:rPr lang="en-US" altLang="ja-JP" sz="1200" smtClean="0">
                <a:solidFill>
                  <a:schemeClr val="tx1"/>
                </a:solidFill>
                <a:latin typeface="+mn-ea"/>
              </a:rPr>
              <a:t>Role</a:t>
            </a:r>
            <a:r>
              <a:rPr lang="ja-JP" altLang="en-US" sz="1200" smtClean="0">
                <a:solidFill>
                  <a:schemeClr val="tx1"/>
                </a:solidFill>
                <a:latin typeface="+mn-ea"/>
              </a:rPr>
              <a:t>として扱います。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① 「</a:t>
            </a:r>
            <a:r>
              <a:rPr lang="en-US" altLang="ja-JP" sz="1200" smtClean="0">
                <a:solidFill>
                  <a:schemeClr val="tx1"/>
                </a:solidFill>
                <a:latin typeface="+mn-ea"/>
              </a:rPr>
              <a:t>roles</a:t>
            </a:r>
            <a:r>
              <a:rPr lang="ja-JP" altLang="en-US" sz="1200" smtClean="0">
                <a:solidFill>
                  <a:schemeClr val="tx1"/>
                </a:solidFill>
                <a:latin typeface="+mn-ea"/>
              </a:rPr>
              <a:t>」フォルダの配下に存在する。</a:t>
            </a:r>
            <a:endParaRPr lang="en-US" altLang="ja-JP" sz="1200" smtClean="0">
              <a:solidFill>
                <a:schemeClr val="tx1"/>
              </a:solidFill>
              <a:latin typeface="+mn-ea"/>
            </a:endParaRPr>
          </a:p>
          <a:p>
            <a:r>
              <a:rPr lang="ja-JP" altLang="en-US" sz="1200" smtClean="0">
                <a:solidFill>
                  <a:schemeClr val="tx1"/>
                </a:solidFill>
                <a:latin typeface="+mn-ea"/>
              </a:rPr>
              <a:t>② 「</a:t>
            </a:r>
            <a:r>
              <a:rPr lang="en-US" altLang="ja-JP" sz="1200" smtClean="0">
                <a:solidFill>
                  <a:schemeClr val="tx1"/>
                </a:solidFill>
                <a:latin typeface="+mn-ea"/>
              </a:rPr>
              <a:t>tasks</a:t>
            </a:r>
            <a:r>
              <a:rPr lang="ja-JP" altLang="en-US" sz="1200" smtClean="0">
                <a:solidFill>
                  <a:schemeClr val="tx1"/>
                </a:solidFill>
                <a:latin typeface="+mn-ea"/>
              </a:rPr>
              <a:t>」フォルダを含む。</a:t>
            </a:r>
            <a:endParaRPr lang="en-US" altLang="ja-JP" sz="1200" smtClean="0">
              <a:solidFill>
                <a:schemeClr val="tx1"/>
              </a:solidFill>
              <a:latin typeface="+mn-ea"/>
            </a:endParaRPr>
          </a:p>
        </p:txBody>
      </p:sp>
      <p:sp>
        <p:nvSpPr>
          <p:cNvPr id="69" name="円/楕円 44"/>
          <p:cNvSpPr/>
          <p:nvPr/>
        </p:nvSpPr>
        <p:spPr bwMode="auto">
          <a:xfrm>
            <a:off x="5693152" y="5031447"/>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70" name="テキスト ボックス 69"/>
          <p:cNvSpPr txBox="1"/>
          <p:nvPr/>
        </p:nvSpPr>
        <p:spPr>
          <a:xfrm>
            <a:off x="5716624" y="5191956"/>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spTree>
    <p:extLst>
      <p:ext uri="{BB962C8B-B14F-4D97-AF65-F5344CB8AC3E}">
        <p14:creationId xmlns:p14="http://schemas.microsoft.com/office/powerpoint/2010/main" val="3671462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smtClean="0"/>
              <a:t>2</a:t>
            </a:r>
            <a:r>
              <a:rPr kumimoji="1" lang="en-US" altLang="ja-JP" smtClean="0"/>
              <a:t>.3</a:t>
            </a:r>
            <a:r>
              <a:rPr kumimoji="1" lang="ja-JP" altLang="en-US" smtClean="0"/>
              <a:t> </a:t>
            </a:r>
            <a:r>
              <a:rPr kumimoji="1" lang="en-US" altLang="ja-JP" smtClean="0"/>
              <a:t>Movement</a:t>
            </a:r>
            <a:r>
              <a:rPr kumimoji="1" lang="ja-JP" altLang="en-US" smtClean="0"/>
              <a:t>の設定 </a:t>
            </a:r>
            <a:r>
              <a:rPr kumimoji="1"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endParaRPr kumimoji="1" lang="en-US" altLang="ja-JP" b="1" smtClean="0"/>
          </a:p>
          <a:p>
            <a:pPr marL="0" indent="0">
              <a:buNone/>
            </a:pPr>
            <a:r>
              <a:rPr lang="ja-JP" altLang="en-US" sz="1800"/>
              <a:t>　</a:t>
            </a:r>
            <a:r>
              <a:rPr lang="en-US" altLang="ja-JP" sz="1600" smtClean="0"/>
              <a:t>Role</a:t>
            </a:r>
            <a:r>
              <a:rPr lang="ja-JP" altLang="en-US" sz="1600" smtClean="0"/>
              <a:t>を関連付ける</a:t>
            </a:r>
            <a:r>
              <a:rPr lang="en-US" altLang="ja-JP" sz="1600" smtClean="0"/>
              <a:t>Movement</a:t>
            </a:r>
            <a:r>
              <a:rPr lang="ja-JP" altLang="en-US" sz="1600" smtClean="0"/>
              <a:t>を</a:t>
            </a:r>
            <a:r>
              <a:rPr lang="en-US" altLang="ja-JP" sz="1600" smtClean="0"/>
              <a:t>1</a:t>
            </a:r>
            <a:r>
              <a:rPr lang="ja-JP" altLang="en-US" sz="1600" smtClean="0"/>
              <a:t>つ作成しましょう。</a:t>
            </a:r>
            <a:endParaRPr lang="en-US" altLang="ja-JP" sz="1600"/>
          </a:p>
          <a:p>
            <a:pPr marL="0" indent="0">
              <a:buNone/>
            </a:pPr>
            <a:r>
              <a:rPr lang="ja-JP" altLang="en-US" sz="1600"/>
              <a:t>　</a:t>
            </a: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Ansible-LegacyRole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705715714"/>
              </p:ext>
            </p:extLst>
          </p:nvPr>
        </p:nvGraphicFramePr>
        <p:xfrm>
          <a:off x="3635870" y="4315629"/>
          <a:ext cx="3749128" cy="1112520"/>
        </p:xfrm>
        <a:graphic>
          <a:graphicData uri="http://schemas.openxmlformats.org/drawingml/2006/table">
            <a:tbl>
              <a:tblPr firstRow="1" bandRow="1">
                <a:tableStyleId>{93296810-A885-4BE3-A3E7-6D5BEEA58F35}</a:tableStyleId>
              </a:tblPr>
              <a:tblGrid>
                <a:gridCol w="1874564">
                  <a:extLst>
                    <a:ext uri="{9D8B030D-6E8A-4147-A177-3AD203B41FA5}">
                      <a16:colId xmlns:a16="http://schemas.microsoft.com/office/drawing/2014/main" val="3914107317"/>
                    </a:ext>
                  </a:extLst>
                </a:gridCol>
                <a:gridCol w="1874564">
                  <a:extLst>
                    <a:ext uri="{9D8B030D-6E8A-4147-A177-3AD203B41FA5}">
                      <a16:colId xmlns:a16="http://schemas.microsoft.com/office/drawing/2014/main" val="418709912"/>
                    </a:ext>
                  </a:extLst>
                </a:gridCol>
              </a:tblGrid>
              <a:tr h="370840">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1445850"/>
                  </a:ext>
                </a:extLst>
              </a:tr>
              <a:tr h="37084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Sudoer</a:t>
                      </a:r>
                      <a:r>
                        <a:rPr kumimoji="1" lang="ja-JP" altLang="en-US" sz="1400" smtClean="0"/>
                        <a:t>登録</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70840">
                <a:tc>
                  <a:txBody>
                    <a:bodyPr/>
                    <a:lstStyle/>
                    <a:p>
                      <a:r>
                        <a:rPr kumimoji="1" lang="ja-JP" altLang="en-US" sz="1400" smtClean="0"/>
                        <a:t>ホスト指定形式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7" name="角丸四角形 6"/>
          <p:cNvSpPr/>
          <p:nvPr/>
        </p:nvSpPr>
        <p:spPr bwMode="auto">
          <a:xfrm>
            <a:off x="827481" y="3208694"/>
            <a:ext cx="2592359" cy="436336"/>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26086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(2/3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ロールパッケージの登録</a:t>
            </a:r>
            <a:r>
              <a:rPr lang="en-US" altLang="ja-JP" sz="1600" smtClean="0"/>
              <a:t/>
            </a:r>
            <a:br>
              <a:rPr lang="en-US" altLang="ja-JP" sz="1600" smtClean="0"/>
            </a:br>
            <a:r>
              <a:rPr lang="ja-JP" altLang="en-US" sz="1600" smtClean="0"/>
              <a:t>作成したロールパッケージファイルを登録しましょう。</a:t>
            </a:r>
            <a:endParaRPr lang="en-US" altLang="ja-JP" sz="1600"/>
          </a:p>
          <a:p>
            <a:pPr marL="0" indent="0">
              <a:buNone/>
            </a:pPr>
            <a:r>
              <a:rPr kumimoji="1" lang="en-US" altLang="ja-JP" sz="1600" smtClean="0"/>
              <a:t/>
            </a:r>
            <a:br>
              <a:rPr kumimoji="1" lang="en-US" altLang="ja-JP" sz="1600" smtClean="0"/>
            </a:br>
            <a:r>
              <a:rPr kumimoji="1" lang="en-US" altLang="ja-JP" sz="1600" smtClean="0"/>
              <a:t/>
            </a:r>
            <a:br>
              <a:rPr kumimoji="1" lang="en-US" altLang="ja-JP" sz="1600" smtClean="0"/>
            </a:br>
            <a:r>
              <a:rPr kumimoji="1" lang="ja-JP" altLang="en-US" sz="1600" smtClean="0"/>
              <a:t>メニュー</a:t>
            </a:r>
            <a:r>
              <a:rPr kumimoji="1" lang="en-US" altLang="ja-JP" sz="1600" smtClean="0"/>
              <a:t>: </a:t>
            </a:r>
            <a:r>
              <a:rPr kumimoji="1" lang="en-US" altLang="ja-JP" sz="1600" b="1" smtClean="0"/>
              <a:t>Ansible-LegacyRole &gt; </a:t>
            </a:r>
            <a:r>
              <a:rPr kumimoji="1" lang="ja-JP" altLang="en-US" sz="1600" b="1" smtClean="0"/>
              <a:t>ロールパッケージ管理</a:t>
            </a:r>
            <a:endParaRPr kumimoji="1" lang="en-US" altLang="ja-JP" sz="1600" b="1" smtClean="0"/>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en-US" altLang="ja-JP" sz="1600"/>
          </a:p>
          <a:p>
            <a:pPr marL="457200" indent="-457200">
              <a:buFont typeface="+mj-ea"/>
              <a:buAutoNum type="circleNumDbPlain"/>
            </a:pPr>
            <a:r>
              <a:rPr lang="ja-JP" altLang="en-US" sz="1600"/>
              <a:t>［参照］</a:t>
            </a:r>
            <a:r>
              <a:rPr lang="ja-JP" altLang="en-US" sz="1600" smtClean="0"/>
              <a:t>から作成した</a:t>
            </a:r>
            <a:r>
              <a:rPr lang="en-US" altLang="ja-JP" sz="1600" b="1" smtClean="0"/>
              <a:t>zip</a:t>
            </a:r>
            <a:r>
              <a:rPr lang="ja-JP" altLang="en-US" sz="1600" b="1" smtClean="0"/>
              <a:t>ファイル</a:t>
            </a:r>
            <a:r>
              <a:rPr lang="ja-JP" altLang="en-US" sz="1600" smtClean="0"/>
              <a:t>を</a:t>
            </a:r>
            <a:r>
              <a:rPr lang="ja-JP" altLang="en-US" sz="1600"/>
              <a:t>選択し</a:t>
            </a:r>
            <a:r>
              <a:rPr lang="ja-JP" altLang="en-US" sz="1600" smtClean="0"/>
              <a:t>、「</a:t>
            </a:r>
            <a:r>
              <a:rPr lang="ja-JP" altLang="en-US" sz="1600"/>
              <a:t>事前アップロード」を</a:t>
            </a:r>
            <a:r>
              <a:rPr lang="ja-JP" altLang="en-US" sz="1600" smtClean="0"/>
              <a:t>行う。</a:t>
            </a:r>
            <a:endParaRPr lang="en-US" altLang="ja-JP" sz="160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endParaRPr lang="en-US" altLang="ja-JP" sz="1600"/>
          </a:p>
        </p:txBody>
      </p:sp>
      <p:graphicFrame>
        <p:nvGraphicFramePr>
          <p:cNvPr id="4" name="表 3"/>
          <p:cNvGraphicFramePr>
            <a:graphicFrameLocks noGrp="1"/>
          </p:cNvGraphicFramePr>
          <p:nvPr>
            <p:extLst>
              <p:ext uri="{D42A27DB-BD31-4B8C-83A1-F6EECF244321}">
                <p14:modId xmlns:p14="http://schemas.microsoft.com/office/powerpoint/2010/main" val="151029653"/>
              </p:ext>
            </p:extLst>
          </p:nvPr>
        </p:nvGraphicFramePr>
        <p:xfrm>
          <a:off x="179512" y="5258792"/>
          <a:ext cx="3879582" cy="370840"/>
        </p:xfrm>
        <a:graphic>
          <a:graphicData uri="http://schemas.openxmlformats.org/drawingml/2006/table">
            <a:tbl>
              <a:tblPr firstCol="1" bandRow="1">
                <a:tableStyleId>{93296810-A885-4BE3-A3E7-6D5BEEA58F35}</a:tableStyleId>
              </a:tblPr>
              <a:tblGrid>
                <a:gridCol w="1939791">
                  <a:extLst>
                    <a:ext uri="{9D8B030D-6E8A-4147-A177-3AD203B41FA5}">
                      <a16:colId xmlns:a16="http://schemas.microsoft.com/office/drawing/2014/main" val="566703531"/>
                    </a:ext>
                  </a:extLst>
                </a:gridCol>
                <a:gridCol w="1939791">
                  <a:extLst>
                    <a:ext uri="{9D8B030D-6E8A-4147-A177-3AD203B41FA5}">
                      <a16:colId xmlns:a16="http://schemas.microsoft.com/office/drawing/2014/main" val="1127822724"/>
                    </a:ext>
                  </a:extLst>
                </a:gridCol>
              </a:tblGrid>
              <a:tr h="370840">
                <a:tc>
                  <a:txBody>
                    <a:bodyPr/>
                    <a:lstStyle/>
                    <a:p>
                      <a:r>
                        <a:rPr kumimoji="1" lang="ja-JP" altLang="en-US" sz="1400" smtClean="0"/>
                        <a:t>ロールパッケージ名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sudo-master</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20505908"/>
                  </a:ext>
                </a:extLst>
              </a:tr>
            </a:tbl>
          </a:graphicData>
        </a:graphic>
      </p:graphicFrame>
      <p:pic>
        <p:nvPicPr>
          <p:cNvPr id="5" name="図 4"/>
          <p:cNvPicPr>
            <a:picLocks noChangeAspect="1"/>
          </p:cNvPicPr>
          <p:nvPr/>
        </p:nvPicPr>
        <p:blipFill>
          <a:blip r:embed="rId2"/>
          <a:stretch>
            <a:fillRect/>
          </a:stretch>
        </p:blipFill>
        <p:spPr>
          <a:xfrm>
            <a:off x="179512" y="3356990"/>
            <a:ext cx="4722708" cy="1648290"/>
          </a:xfrm>
          <a:prstGeom prst="rect">
            <a:avLst/>
          </a:prstGeom>
        </p:spPr>
      </p:pic>
    </p:spTree>
    <p:extLst>
      <p:ext uri="{BB962C8B-B14F-4D97-AF65-F5344CB8AC3E}">
        <p14:creationId xmlns:p14="http://schemas.microsoft.com/office/powerpoint/2010/main" val="1276692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a:t>
            </a:r>
            <a:r>
              <a:rPr lang="ja-JP" altLang="en-US" b="1" smtClean="0"/>
              <a:t>ロール名</a:t>
            </a:r>
            <a:r>
              <a:rPr kumimoji="1" lang="ja-JP" altLang="en-US" b="1" smtClean="0"/>
              <a:t>を登録する</a:t>
            </a:r>
            <a:r>
              <a:rPr lang="en-US" altLang="ja-JP" b="1"/>
              <a:t/>
            </a:r>
            <a:br>
              <a:rPr lang="en-US" altLang="ja-JP" b="1"/>
            </a:br>
            <a:r>
              <a:rPr kumimoji="1" lang="en-US" altLang="ja-JP" sz="1600" smtClean="0"/>
              <a:t>Movement</a:t>
            </a:r>
            <a:r>
              <a:rPr kumimoji="1" lang="ja-JP" altLang="en-US" sz="1600" smtClean="0"/>
              <a:t>に個別のロール名を登録しましょう。</a:t>
            </a:r>
            <a:r>
              <a:rPr kumimoji="1" lang="en-US" altLang="ja-JP" sz="1600" smtClean="0"/>
              <a:t/>
            </a:r>
            <a:br>
              <a:rPr kumimoji="1" lang="en-US" altLang="ja-JP" sz="1600" smtClean="0"/>
            </a:b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en-US" altLang="ja-JP" sz="1600" b="1" smtClean="0"/>
              <a:t>Ansible-LegacyRole &gt; Movement</a:t>
            </a:r>
            <a:r>
              <a:rPr lang="ja-JP" altLang="en-US" sz="1600" b="1" smtClean="0"/>
              <a:t>詳細</a:t>
            </a:r>
            <a:endParaRPr lang="en-US" altLang="ja-JP" sz="1600" b="1"/>
          </a:p>
          <a:p>
            <a:pPr marL="342900" indent="-3429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342900" indent="-3429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a:p>
          <a:p>
            <a:pPr marL="0" indent="0">
              <a:buNone/>
            </a:pPr>
            <a:endParaRPr lang="en-US" altLang="ja-JP" sz="1600" smtClean="0"/>
          </a:p>
        </p:txBody>
      </p:sp>
      <p:graphicFrame>
        <p:nvGraphicFramePr>
          <p:cNvPr id="4" name="表 3"/>
          <p:cNvGraphicFramePr>
            <a:graphicFrameLocks noGrp="1"/>
          </p:cNvGraphicFramePr>
          <p:nvPr>
            <p:extLst>
              <p:ext uri="{D42A27DB-BD31-4B8C-83A1-F6EECF244321}">
                <p14:modId xmlns:p14="http://schemas.microsoft.com/office/powerpoint/2010/main" val="3495591698"/>
              </p:ext>
            </p:extLst>
          </p:nvPr>
        </p:nvGraphicFramePr>
        <p:xfrm>
          <a:off x="179512" y="4904182"/>
          <a:ext cx="7279952" cy="609600"/>
        </p:xfrm>
        <a:graphic>
          <a:graphicData uri="http://schemas.openxmlformats.org/drawingml/2006/table">
            <a:tbl>
              <a:tblPr firstRow="1" bandRow="1">
                <a:tableStyleId>{93296810-A885-4BE3-A3E7-6D5BEEA58F35}</a:tableStyleId>
              </a:tblPr>
              <a:tblGrid>
                <a:gridCol w="1440078">
                  <a:extLst>
                    <a:ext uri="{9D8B030D-6E8A-4147-A177-3AD203B41FA5}">
                      <a16:colId xmlns:a16="http://schemas.microsoft.com/office/drawing/2014/main" val="3655207279"/>
                    </a:ext>
                  </a:extLst>
                </a:gridCol>
                <a:gridCol w="1800250">
                  <a:extLst>
                    <a:ext uri="{9D8B030D-6E8A-4147-A177-3AD203B41FA5}">
                      <a16:colId xmlns:a16="http://schemas.microsoft.com/office/drawing/2014/main" val="2009616631"/>
                    </a:ext>
                  </a:extLst>
                </a:gridCol>
                <a:gridCol w="2376330">
                  <a:extLst>
                    <a:ext uri="{9D8B030D-6E8A-4147-A177-3AD203B41FA5}">
                      <a16:colId xmlns:a16="http://schemas.microsoft.com/office/drawing/2014/main" val="287206662"/>
                    </a:ext>
                  </a:extLst>
                </a:gridCol>
                <a:gridCol w="1663294">
                  <a:extLst>
                    <a:ext uri="{9D8B030D-6E8A-4147-A177-3AD203B41FA5}">
                      <a16:colId xmlns:a16="http://schemas.microsoft.com/office/drawing/2014/main" val="2446437995"/>
                    </a:ext>
                  </a:extLst>
                </a:gridCol>
              </a:tblGrid>
              <a:tr h="30480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ロールパッケージ名</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ロール名</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276317">
                <a:tc>
                  <a:txBody>
                    <a:bodyPr/>
                    <a:lstStyle/>
                    <a:p>
                      <a:r>
                        <a:rPr kumimoji="1" lang="en-US" altLang="ja-JP" sz="1400" err="1" smtClean="0"/>
                        <a:t>Sudoer</a:t>
                      </a:r>
                      <a:r>
                        <a:rPr kumimoji="1" lang="ja-JP" altLang="en-US" sz="1400" smtClean="0"/>
                        <a:t>登録</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ansible-sudo-master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917381923"/>
                  </a:ext>
                </a:extLst>
              </a:tr>
            </a:tbl>
          </a:graphicData>
        </a:graphic>
      </p:graphicFrame>
      <p:sp>
        <p:nvSpPr>
          <p:cNvPr id="10" name="テキスト ボックス 9"/>
          <p:cNvSpPr txBox="1"/>
          <p:nvPr/>
        </p:nvSpPr>
        <p:spPr>
          <a:xfrm>
            <a:off x="196927" y="5602618"/>
            <a:ext cx="7920978" cy="276999"/>
          </a:xfrm>
          <a:prstGeom prst="rect">
            <a:avLst/>
          </a:prstGeom>
          <a:noFill/>
        </p:spPr>
        <p:txBody>
          <a:bodyPr wrap="square" rtlCol="0">
            <a:spAutoFit/>
          </a:bodyPr>
          <a:lstStyle/>
          <a:p>
            <a:r>
              <a:rPr kumimoji="1" lang="en-US" altLang="ja-JP" sz="1200" smtClean="0">
                <a:solidFill>
                  <a:srgbClr val="FF0000"/>
                </a:solidFill>
              </a:rPr>
              <a:t>※</a:t>
            </a:r>
            <a:r>
              <a:rPr kumimoji="1" lang="ja-JP" altLang="en-US" sz="1200" smtClean="0">
                <a:solidFill>
                  <a:srgbClr val="FF0000"/>
                </a:solidFill>
              </a:rPr>
              <a:t>同一</a:t>
            </a:r>
            <a:r>
              <a:rPr kumimoji="1" lang="en-US" altLang="ja-JP" sz="1200" smtClean="0">
                <a:solidFill>
                  <a:srgbClr val="FF0000"/>
                </a:solidFill>
              </a:rPr>
              <a:t>Movement</a:t>
            </a:r>
            <a:r>
              <a:rPr kumimoji="1" lang="ja-JP" altLang="en-US" sz="1200" smtClean="0">
                <a:solidFill>
                  <a:srgbClr val="FF0000"/>
                </a:solidFill>
              </a:rPr>
              <a:t>内に複数のロールパッケージを登録しないでください。実行時に想定外エラーとなります。</a:t>
            </a:r>
            <a:endParaRPr kumimoji="1" lang="ja-JP" altLang="en-US" sz="1200">
              <a:solidFill>
                <a:srgbClr val="FF0000"/>
              </a:solidFill>
            </a:endParaRPr>
          </a:p>
        </p:txBody>
      </p:sp>
      <p:grpSp>
        <p:nvGrpSpPr>
          <p:cNvPr id="5" name="グループ化 4"/>
          <p:cNvGrpSpPr/>
          <p:nvPr/>
        </p:nvGrpSpPr>
        <p:grpSpPr>
          <a:xfrm>
            <a:off x="179512" y="2996940"/>
            <a:ext cx="4299888" cy="1471014"/>
            <a:chOff x="179512" y="2996940"/>
            <a:chExt cx="4299888" cy="1471014"/>
          </a:xfrm>
        </p:grpSpPr>
        <p:pic>
          <p:nvPicPr>
            <p:cNvPr id="9" name="図 8"/>
            <p:cNvPicPr>
              <a:picLocks noChangeAspect="1"/>
            </p:cNvPicPr>
            <p:nvPr/>
          </p:nvPicPr>
          <p:blipFill>
            <a:blip r:embed="rId2"/>
            <a:stretch>
              <a:fillRect/>
            </a:stretch>
          </p:blipFill>
          <p:spPr>
            <a:xfrm>
              <a:off x="179512" y="2996940"/>
              <a:ext cx="4299888" cy="1471014"/>
            </a:xfrm>
            <a:prstGeom prst="rect">
              <a:avLst/>
            </a:prstGeom>
          </p:spPr>
        </p:pic>
        <p:sp>
          <p:nvSpPr>
            <p:cNvPr id="7" name="角丸四角形 6"/>
            <p:cNvSpPr/>
            <p:nvPr/>
          </p:nvSpPr>
          <p:spPr bwMode="auto">
            <a:xfrm>
              <a:off x="617168" y="3303921"/>
              <a:ext cx="3862232" cy="38977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spTree>
    <p:extLst>
      <p:ext uri="{BB962C8B-B14F-4D97-AF65-F5344CB8AC3E}">
        <p14:creationId xmlns:p14="http://schemas.microsoft.com/office/powerpoint/2010/main" val="614310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a:t>
            </a:r>
            <a:r>
              <a:rPr kumimoji="1" lang="en-US" altLang="ja-JP" smtClean="0"/>
              <a:t>.4</a:t>
            </a:r>
            <a:r>
              <a:rPr lang="ja-JP" altLang="en-US" smtClean="0"/>
              <a:t> </a:t>
            </a:r>
            <a:r>
              <a:rPr kumimoji="1" lang="ja-JP" altLang="en-US" smtClean="0"/>
              <a:t>オペレーションの設定</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オペレーションの新規登録</a:t>
            </a:r>
            <a:r>
              <a:rPr lang="en-US" altLang="ja-JP" b="1"/>
              <a:t/>
            </a:r>
            <a:br>
              <a:rPr lang="en-US" altLang="ja-JP" b="1"/>
            </a:br>
            <a:r>
              <a:rPr lang="ja-JP" altLang="en-US" sz="1600" smtClean="0"/>
              <a:t>オペレーションを作成し、</a:t>
            </a:r>
            <a:r>
              <a:rPr lang="en-US" altLang="ja-JP" sz="1600" smtClean="0"/>
              <a:t>Movement</a:t>
            </a:r>
            <a:r>
              <a:rPr lang="ja-JP" altLang="en-US" sz="1600" smtClean="0"/>
              <a:t>とホストを関連付けましょう。</a:t>
            </a:r>
            <a:endParaRPr lang="en-US" altLang="ja-JP" sz="1600" smtClean="0"/>
          </a:p>
          <a:p>
            <a:pPr marL="0" indent="0">
              <a:lnSpc>
                <a:spcPct val="150000"/>
              </a:lnSpc>
              <a:buNone/>
            </a:pPr>
            <a:endParaRPr kumimoji="1" lang="en-US" altLang="ja-JP" sz="1600" smtClean="0"/>
          </a:p>
          <a:p>
            <a:pPr marL="0" indent="0">
              <a:lnSpc>
                <a:spcPct val="150000"/>
              </a:lnSpc>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pic>
        <p:nvPicPr>
          <p:cNvPr id="4" name="図 3"/>
          <p:cNvPicPr>
            <a:picLocks noChangeAspect="1"/>
          </p:cNvPicPr>
          <p:nvPr/>
        </p:nvPicPr>
        <p:blipFill>
          <a:blip r:embed="rId2"/>
          <a:stretch>
            <a:fillRect/>
          </a:stretch>
        </p:blipFill>
        <p:spPr>
          <a:xfrm>
            <a:off x="179513" y="3212970"/>
            <a:ext cx="4176458" cy="1665640"/>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1730966970"/>
              </p:ext>
            </p:extLst>
          </p:nvPr>
        </p:nvGraphicFramePr>
        <p:xfrm>
          <a:off x="3203810" y="4653170"/>
          <a:ext cx="4896680" cy="1152159"/>
        </p:xfrm>
        <a:graphic>
          <a:graphicData uri="http://schemas.openxmlformats.org/drawingml/2006/table">
            <a:tbl>
              <a:tblPr firstRow="1" bandRow="1">
                <a:tableStyleId>{93296810-A885-4BE3-A3E7-6D5BEEA58F35}</a:tableStyleId>
              </a:tblPr>
              <a:tblGrid>
                <a:gridCol w="2448340">
                  <a:extLst>
                    <a:ext uri="{9D8B030D-6E8A-4147-A177-3AD203B41FA5}">
                      <a16:colId xmlns:a16="http://schemas.microsoft.com/office/drawing/2014/main" val="2677977182"/>
                    </a:ext>
                  </a:extLst>
                </a:gridCol>
                <a:gridCol w="2448340">
                  <a:extLst>
                    <a:ext uri="{9D8B030D-6E8A-4147-A177-3AD203B41FA5}">
                      <a16:colId xmlns:a16="http://schemas.microsoft.com/office/drawing/2014/main" val="2856548907"/>
                    </a:ext>
                  </a:extLst>
                </a:gridCol>
              </a:tblGrid>
              <a:tr h="384053">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847179783"/>
                  </a:ext>
                </a:extLst>
              </a:tr>
              <a:tr h="384053">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LegacyRole_Practice</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84053">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a:t>
                      </a:r>
                      <a:r>
                        <a:rPr kumimoji="1" lang="ja-JP" altLang="en-US" sz="1400" smtClean="0"/>
                        <a:t>任意の値を入力下さい。</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0" y="62436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1" y="3619787"/>
            <a:ext cx="2304320" cy="3852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6533082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2.5 </a:t>
            </a:r>
            <a:r>
              <a:rPr lang="ja-JP" altLang="en-US" smtClean="0"/>
              <a:t>機器一覧への登録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機器一覧へホストを登録する</a:t>
            </a:r>
            <a:r>
              <a:rPr kumimoji="1" lang="en-US" altLang="ja-JP" b="1" smtClean="0"/>
              <a:t/>
            </a:r>
            <a:br>
              <a:rPr kumimoji="1" lang="en-US" altLang="ja-JP" b="1" smtClean="0"/>
            </a:br>
            <a:r>
              <a:rPr kumimoji="1" lang="ja-JP" altLang="en-US" sz="1600" smtClean="0"/>
              <a:t>作業の実行対象となるホストを</a:t>
            </a:r>
            <a:r>
              <a:rPr kumimoji="1" lang="en-US" altLang="ja-JP" sz="1600" smtClean="0"/>
              <a:t>ITA</a:t>
            </a:r>
            <a:r>
              <a:rPr kumimoji="1" lang="ja-JP" altLang="en-US" sz="1600" smtClean="0"/>
              <a:t>に登録しましょう。</a:t>
            </a:r>
            <a:r>
              <a:rPr kumimoji="1" lang="en-US" altLang="ja-JP" b="1" smtClean="0"/>
              <a:t/>
            </a:r>
            <a:br>
              <a:rPr kumimoji="1" lang="en-US" altLang="ja-JP" b="1" smtClean="0"/>
            </a:br>
            <a:r>
              <a:rPr lang="en-US" altLang="ja-JP" sz="1600" smtClean="0"/>
              <a:t/>
            </a:r>
            <a:br>
              <a:rPr lang="en-US" altLang="ja-JP" sz="1600" smtClean="0"/>
            </a:br>
            <a:r>
              <a:rPr lang="ja-JP" altLang="en-US" sz="1600" smtClean="0"/>
              <a:t>メニュー：</a:t>
            </a:r>
            <a:r>
              <a:rPr lang="ja-JP" altLang="en-US" sz="1600" b="1" smtClean="0"/>
              <a:t>基本コンソール </a:t>
            </a:r>
            <a:r>
              <a:rPr lang="en-US" altLang="ja-JP" sz="1600" b="1" smtClean="0"/>
              <a:t>&gt; </a:t>
            </a:r>
            <a:r>
              <a:rPr lang="ja-JP" altLang="en-US" sz="1600" b="1" smtClean="0"/>
              <a:t>機器一覧</a:t>
            </a:r>
            <a:endParaRPr lang="en-US" altLang="ja-JP" sz="1600" b="1" smtClean="0"/>
          </a:p>
          <a:p>
            <a:pPr marL="457200" indent="-4572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lt"/>
              <a:buAutoNum type="circleNumDbPlain"/>
            </a:pPr>
            <a:r>
              <a:rPr lang="ja-JP" altLang="en-US" sz="1600"/>
              <a:t>各項目で下表のように選択または入力</a:t>
            </a:r>
            <a:r>
              <a:rPr lang="ja-JP" altLang="en-US" sz="1600" smtClean="0"/>
              <a:t>し、</a:t>
            </a:r>
            <a:r>
              <a:rPr lang="en-US" altLang="ja-JP" sz="1600" smtClean="0"/>
              <a:t>[</a:t>
            </a:r>
            <a:r>
              <a:rPr lang="ja-JP" altLang="en-US" sz="1600" smtClean="0"/>
              <a:t>登録</a:t>
            </a:r>
            <a:r>
              <a:rPr lang="en-US" altLang="ja-JP" sz="1600" smtClean="0"/>
              <a:t>]</a:t>
            </a:r>
            <a:r>
              <a:rPr lang="ja-JP" altLang="en-US" sz="1600" smtClean="0"/>
              <a:t>を押下する。</a:t>
            </a:r>
            <a:r>
              <a:rPr lang="en-US" altLang="ja-JP" sz="1600" smtClean="0"/>
              <a:t/>
            </a:r>
            <a:br>
              <a:rPr lang="en-US" altLang="ja-JP" sz="1600" smtClean="0"/>
            </a:br>
            <a:endParaRPr lang="en-US" altLang="ja-JP" sz="160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810898"/>
            <a:ext cx="5472638" cy="1839795"/>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936316578"/>
              </p:ext>
            </p:extLst>
          </p:nvPr>
        </p:nvGraphicFramePr>
        <p:xfrm>
          <a:off x="3275820" y="4270626"/>
          <a:ext cx="3816530" cy="2203532"/>
        </p:xfrm>
        <a:graphic>
          <a:graphicData uri="http://schemas.openxmlformats.org/drawingml/2006/table">
            <a:tbl>
              <a:tblPr firstRow="1" bandRow="1">
                <a:tableStyleId>{93296810-A885-4BE3-A3E7-6D5BEEA58F35}</a:tableStyleId>
              </a:tblPr>
              <a:tblGrid>
                <a:gridCol w="1728240">
                  <a:extLst>
                    <a:ext uri="{9D8B030D-6E8A-4147-A177-3AD203B41FA5}">
                      <a16:colId xmlns:a16="http://schemas.microsoft.com/office/drawing/2014/main" val="2119812807"/>
                    </a:ext>
                  </a:extLst>
                </a:gridCol>
                <a:gridCol w="208829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入力内容</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ssh</a:t>
                      </a:r>
                      <a:endParaRPr kumimoji="1" lang="ja-JP" altLang="en-US" sz="12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6" name="角丸四角形 5"/>
          <p:cNvSpPr/>
          <p:nvPr/>
        </p:nvSpPr>
        <p:spPr bwMode="auto">
          <a:xfrm>
            <a:off x="179512" y="3068951"/>
            <a:ext cx="5472638"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823821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95011" y="2132820"/>
            <a:ext cx="2469094" cy="4305673"/>
          </a:xfrm>
          <a:prstGeom prst="rect">
            <a:avLst/>
          </a:prstGeom>
        </p:spPr>
      </p:pic>
      <p:sp>
        <p:nvSpPr>
          <p:cNvPr id="2" name="タイトル 1"/>
          <p:cNvSpPr>
            <a:spLocks noGrp="1"/>
          </p:cNvSpPr>
          <p:nvPr>
            <p:ph type="title"/>
          </p:nvPr>
        </p:nvSpPr>
        <p:spPr/>
        <p:txBody>
          <a:bodyPr/>
          <a:lstStyle/>
          <a:p>
            <a:r>
              <a:rPr lang="en-US" altLang="ja-JP" smtClean="0"/>
              <a:t>2.6</a:t>
            </a:r>
            <a:r>
              <a:rPr lang="ja-JP" altLang="en-US" smtClean="0"/>
              <a:t> パラメータシート作成</a:t>
            </a:r>
            <a:r>
              <a:rPr lang="en-US" altLang="ja-JP" smtClean="0"/>
              <a:t>(1/2)</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メニューを作成する</a:t>
            </a:r>
            <a:r>
              <a:rPr lang="en-US" altLang="ja-JP" b="1">
                <a:solidFill>
                  <a:schemeClr val="accent3">
                    <a:lumMod val="75000"/>
                    <a:lumOff val="25000"/>
                  </a:schemeClr>
                </a:solidFill>
              </a:rPr>
              <a:t/>
            </a:r>
            <a:br>
              <a:rPr lang="en-US" altLang="ja-JP" b="1">
                <a:solidFill>
                  <a:schemeClr val="accent3">
                    <a:lumMod val="75000"/>
                    <a:lumOff val="25000"/>
                  </a:schemeClr>
                </a:solidFill>
              </a:rPr>
            </a:br>
            <a:r>
              <a:rPr lang="ja-JP" altLang="en-US" sz="1600" smtClean="0"/>
              <a:t>パラメーターシートを作成し、</a:t>
            </a:r>
            <a:r>
              <a:rPr lang="en-US" altLang="ja-JP" sz="1600" smtClean="0"/>
              <a:t/>
            </a:r>
            <a:br>
              <a:rPr lang="en-US" altLang="ja-JP" sz="1600" smtClean="0"/>
            </a:br>
            <a:r>
              <a:rPr lang="ja-JP" altLang="en-US" sz="1600" smtClean="0"/>
              <a:t>ターゲットホストに適用するパラメータを管理しましょう。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mtClean="0"/>
          </a:p>
          <a:p>
            <a:pPr marL="0" indent="0">
              <a:buNone/>
            </a:pPr>
            <a:endParaRPr kumimoji="1" lang="en-US" altLang="ja-JP" smtClean="0"/>
          </a:p>
        </p:txBody>
      </p:sp>
      <p:graphicFrame>
        <p:nvGraphicFramePr>
          <p:cNvPr id="7" name="表 6"/>
          <p:cNvGraphicFramePr>
            <a:graphicFrameLocks noGrp="1"/>
          </p:cNvGraphicFramePr>
          <p:nvPr>
            <p:extLst>
              <p:ext uri="{D42A27DB-BD31-4B8C-83A1-F6EECF244321}">
                <p14:modId xmlns:p14="http://schemas.microsoft.com/office/powerpoint/2010/main" val="399660180"/>
              </p:ext>
            </p:extLst>
          </p:nvPr>
        </p:nvGraphicFramePr>
        <p:xfrm>
          <a:off x="2941787" y="3729672"/>
          <a:ext cx="4320600" cy="1438105"/>
        </p:xfrm>
        <a:graphic>
          <a:graphicData uri="http://schemas.openxmlformats.org/drawingml/2006/table">
            <a:tbl>
              <a:tblPr firstRow="1" bandRow="1">
                <a:tableStyleId>{93296810-A885-4BE3-A3E7-6D5BEEA58F35}</a:tableStyleId>
              </a:tblPr>
              <a:tblGrid>
                <a:gridCol w="1284463">
                  <a:extLst>
                    <a:ext uri="{9D8B030D-6E8A-4147-A177-3AD203B41FA5}">
                      <a16:colId xmlns:a16="http://schemas.microsoft.com/office/drawing/2014/main" val="1787364272"/>
                    </a:ext>
                  </a:extLst>
                </a:gridCol>
                <a:gridCol w="3036137">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LegacyRole</a:t>
                      </a:r>
                      <a:r>
                        <a:rPr kumimoji="1" lang="ja-JP" altLang="en-US" sz="1400" smtClean="0"/>
                        <a:t>実践</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2</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5" name="角丸四角形 14"/>
          <p:cNvSpPr/>
          <p:nvPr/>
        </p:nvSpPr>
        <p:spPr bwMode="auto">
          <a:xfrm>
            <a:off x="249561" y="2420861"/>
            <a:ext cx="2378170" cy="1008139"/>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角丸四角形 15"/>
          <p:cNvSpPr/>
          <p:nvPr/>
        </p:nvSpPr>
        <p:spPr bwMode="auto">
          <a:xfrm>
            <a:off x="2941787" y="3356990"/>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下表のように入力する。</a:t>
            </a:r>
            <a:r>
              <a:rPr lang="en-US" altLang="ja-JP" sz="1200" smtClean="0">
                <a:solidFill>
                  <a:schemeClr val="tx1"/>
                </a:solidFill>
                <a:latin typeface="+mn-ea"/>
              </a:rPr>
              <a:t>(</a:t>
            </a:r>
            <a:r>
              <a:rPr lang="ja-JP" altLang="en-US" sz="1200" smtClean="0">
                <a:solidFill>
                  <a:schemeClr val="tx1"/>
                </a:solidFill>
                <a:latin typeface="+mn-ea"/>
              </a:rPr>
              <a:t>次項へ</a:t>
            </a:r>
            <a:r>
              <a:rPr lang="en-US" altLang="ja-JP" sz="1200" smtClean="0">
                <a:solidFill>
                  <a:schemeClr val="tx1"/>
                </a:solidFill>
                <a:latin typeface="+mn-ea"/>
              </a:rPr>
              <a:t>)</a:t>
            </a:r>
            <a:endParaRPr lang="en-US" altLang="ja-JP" sz="1200">
              <a:solidFill>
                <a:schemeClr val="tx1"/>
              </a:solidFill>
              <a:latin typeface="+mn-ea"/>
            </a:endParaRPr>
          </a:p>
        </p:txBody>
      </p:sp>
      <p:sp>
        <p:nvSpPr>
          <p:cNvPr id="17" name="円形吹き出し 16"/>
          <p:cNvSpPr/>
          <p:nvPr/>
        </p:nvSpPr>
        <p:spPr bwMode="auto">
          <a:xfrm>
            <a:off x="2719005" y="3543331"/>
            <a:ext cx="301542" cy="312200"/>
          </a:xfrm>
          <a:prstGeom prst="wedgeEllipseCallout">
            <a:avLst>
              <a:gd name="adj1" fmla="val -90097"/>
              <a:gd name="adj2" fmla="val -3336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a:solidFill>
                  <a:srgbClr val="FFFFFF"/>
                </a:solidFill>
                <a:latin typeface="メイリオ"/>
                <a:ea typeface="メイリオ"/>
              </a:rPr>
              <a:t>１</a:t>
            </a:r>
            <a:endPar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346614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20615" y="2725909"/>
            <a:ext cx="4488235" cy="2876023"/>
          </a:xfrm>
          <a:prstGeom prst="rect">
            <a:avLst/>
          </a:prstGeom>
        </p:spPr>
      </p:pic>
      <p:sp>
        <p:nvSpPr>
          <p:cNvPr id="2" name="タイトル 1"/>
          <p:cNvSpPr>
            <a:spLocks noGrp="1"/>
          </p:cNvSpPr>
          <p:nvPr>
            <p:ph type="title"/>
          </p:nvPr>
        </p:nvSpPr>
        <p:spPr/>
        <p:txBody>
          <a:bodyPr/>
          <a:lstStyle/>
          <a:p>
            <a:r>
              <a:rPr lang="en-US" altLang="ja-JP" smtClean="0"/>
              <a:t>2.6</a:t>
            </a:r>
            <a:r>
              <a:rPr lang="ja-JP" altLang="en-US" smtClean="0"/>
              <a:t> </a:t>
            </a:r>
            <a:r>
              <a:rPr lang="ja-JP" altLang="en-US"/>
              <a:t>パラメータシート作成</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a:xfrm>
            <a:off x="179512" y="836712"/>
            <a:ext cx="8784976" cy="2218374"/>
          </a:xfrm>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sp>
        <p:nvSpPr>
          <p:cNvPr id="17" name="角丸四角形 16"/>
          <p:cNvSpPr/>
          <p:nvPr/>
        </p:nvSpPr>
        <p:spPr bwMode="auto">
          <a:xfrm>
            <a:off x="262272" y="2745382"/>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1767122698"/>
              </p:ext>
            </p:extLst>
          </p:nvPr>
        </p:nvGraphicFramePr>
        <p:xfrm>
          <a:off x="4828452" y="2751623"/>
          <a:ext cx="4166822" cy="863322"/>
        </p:xfrm>
        <a:graphic>
          <a:graphicData uri="http://schemas.openxmlformats.org/drawingml/2006/table">
            <a:tbl>
              <a:tblPr firstRow="1" bandRow="1">
                <a:tableStyleId>{93296810-A885-4BE3-A3E7-6D5BEEA58F35}</a:tableStyleId>
              </a:tblPr>
              <a:tblGrid>
                <a:gridCol w="1640626">
                  <a:extLst>
                    <a:ext uri="{9D8B030D-6E8A-4147-A177-3AD203B41FA5}">
                      <a16:colId xmlns:a16="http://schemas.microsoft.com/office/drawing/2014/main" val="2131603622"/>
                    </a:ext>
                  </a:extLst>
                </a:gridCol>
                <a:gridCol w="1424294">
                  <a:extLst>
                    <a:ext uri="{9D8B030D-6E8A-4147-A177-3AD203B41FA5}">
                      <a16:colId xmlns:a16="http://schemas.microsoft.com/office/drawing/2014/main" val="428160483"/>
                    </a:ext>
                  </a:extLst>
                </a:gridCol>
                <a:gridCol w="1101902">
                  <a:extLst>
                    <a:ext uri="{9D8B030D-6E8A-4147-A177-3AD203B41FA5}">
                      <a16:colId xmlns:a16="http://schemas.microsoft.com/office/drawing/2014/main" val="2290200986"/>
                    </a:ext>
                  </a:extLst>
                </a:gridCol>
              </a:tblGrid>
              <a:tr h="260268">
                <a:tc>
                  <a:txBody>
                    <a:bodyPr/>
                    <a:lstStyle/>
                    <a:p>
                      <a:pPr algn="l"/>
                      <a:r>
                        <a:rPr lang="ja-JP" altLang="en-US" sz="1100">
                          <a:effectLst/>
                        </a:rPr>
                        <a:t>項目名</a:t>
                      </a:r>
                      <a:endParaRPr lang="ja-JP" altLang="en-US" sz="11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286881">
                <a:tc>
                  <a:txBody>
                    <a:bodyPr/>
                    <a:lstStyle/>
                    <a:p>
                      <a:r>
                        <a:rPr kumimoji="1" lang="en-US" altLang="ja-JP" sz="1200" err="1" smtClean="0"/>
                        <a:t>sudoer_name</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286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75555701"/>
                  </a:ext>
                </a:extLst>
              </a:tr>
            </a:tbl>
          </a:graphicData>
        </a:graphic>
      </p:graphicFrame>
      <p:pic>
        <p:nvPicPr>
          <p:cNvPr id="22" name="図 21"/>
          <p:cNvPicPr>
            <a:picLocks noChangeAspect="1"/>
          </p:cNvPicPr>
          <p:nvPr/>
        </p:nvPicPr>
        <p:blipFill>
          <a:blip r:embed="rId3"/>
          <a:stretch>
            <a:fillRect/>
          </a:stretch>
        </p:blipFill>
        <p:spPr>
          <a:xfrm>
            <a:off x="2291483" y="4948099"/>
            <a:ext cx="3000415" cy="1403220"/>
          </a:xfrm>
          <a:prstGeom prst="rect">
            <a:avLst/>
          </a:prstGeom>
        </p:spPr>
      </p:pic>
      <p:sp>
        <p:nvSpPr>
          <p:cNvPr id="23" name="角丸四角形 22"/>
          <p:cNvSpPr/>
          <p:nvPr/>
        </p:nvSpPr>
        <p:spPr bwMode="auto">
          <a:xfrm>
            <a:off x="2267680" y="6155084"/>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4" name="角丸四角形 23"/>
          <p:cNvSpPr/>
          <p:nvPr/>
        </p:nvSpPr>
        <p:spPr bwMode="auto">
          <a:xfrm>
            <a:off x="978662" y="2613765"/>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押下して新しい項目を追加する。</a:t>
            </a:r>
            <a:endParaRPr lang="en-US" altLang="ja-JP" sz="1200">
              <a:solidFill>
                <a:schemeClr val="tx1"/>
              </a:solidFill>
              <a:latin typeface="+mn-ea"/>
            </a:endParaRPr>
          </a:p>
        </p:txBody>
      </p:sp>
      <p:sp>
        <p:nvSpPr>
          <p:cNvPr id="26" name="角丸四角形 25"/>
          <p:cNvSpPr/>
          <p:nvPr/>
        </p:nvSpPr>
        <p:spPr bwMode="auto">
          <a:xfrm>
            <a:off x="4791609" y="2348850"/>
            <a:ext cx="2677805"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下表のように項目の内容を定義する。</a:t>
            </a:r>
            <a:endParaRPr lang="en-US" altLang="ja-JP" sz="1200">
              <a:solidFill>
                <a:schemeClr val="tx1"/>
              </a:solidFill>
              <a:latin typeface="+mn-ea"/>
            </a:endParaRPr>
          </a:p>
        </p:txBody>
      </p:sp>
      <p:sp>
        <p:nvSpPr>
          <p:cNvPr id="27" name="円形吹き出し 26"/>
          <p:cNvSpPr/>
          <p:nvPr/>
        </p:nvSpPr>
        <p:spPr bwMode="auto">
          <a:xfrm>
            <a:off x="4517335" y="2501883"/>
            <a:ext cx="301542" cy="312200"/>
          </a:xfrm>
          <a:prstGeom prst="wedgeEllipseCallout">
            <a:avLst>
              <a:gd name="adj1" fmla="val -153035"/>
              <a:gd name="adj2" fmla="val 6422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
        <p:nvSpPr>
          <p:cNvPr id="28" name="角丸四角形 27"/>
          <p:cNvSpPr/>
          <p:nvPr/>
        </p:nvSpPr>
        <p:spPr bwMode="auto">
          <a:xfrm>
            <a:off x="3271016" y="5975661"/>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押下してメニュー作成を</a:t>
            </a:r>
            <a:r>
              <a:rPr lang="ja-JP" altLang="en-US" sz="1200">
                <a:solidFill>
                  <a:schemeClr val="tx1"/>
                </a:solidFill>
                <a:latin typeface="+mn-ea"/>
              </a:rPr>
              <a:t>実行</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9" name="円形吹き出し 28"/>
          <p:cNvSpPr/>
          <p:nvPr/>
        </p:nvSpPr>
        <p:spPr bwMode="auto">
          <a:xfrm>
            <a:off x="3059790" y="5998984"/>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3</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
        <p:nvSpPr>
          <p:cNvPr id="20" name="円形吹き出し 19"/>
          <p:cNvSpPr/>
          <p:nvPr/>
        </p:nvSpPr>
        <p:spPr bwMode="auto">
          <a:xfrm>
            <a:off x="705081" y="2635658"/>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Tree>
    <p:extLst>
      <p:ext uri="{BB962C8B-B14F-4D97-AF65-F5344CB8AC3E}">
        <p14:creationId xmlns:p14="http://schemas.microsoft.com/office/powerpoint/2010/main" val="445224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2.7 </a:t>
            </a:r>
            <a:r>
              <a:rPr lang="ja-JP" altLang="en-US" smtClean="0"/>
              <a:t>データの登録</a:t>
            </a:r>
            <a:endParaRPr lang="ja-JP" altLang="en-US"/>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smtClean="0"/>
              <a:t/>
            </a:r>
            <a:br>
              <a:rPr lang="en-US" altLang="ja-JP" smtClean="0"/>
            </a:br>
            <a:r>
              <a:rPr lang="ja-JP" altLang="en-US" sz="1600" smtClean="0"/>
              <a:t>前項までの操作で、パラメータシートが作成できました。</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ja-JP" altLang="en-US" sz="1600" b="1" smtClean="0"/>
              <a:t>入力用</a:t>
            </a:r>
            <a:r>
              <a:rPr lang="en-US" altLang="ja-JP" sz="1600" b="1" smtClean="0"/>
              <a:t>&gt; </a:t>
            </a:r>
            <a:r>
              <a:rPr lang="en-US" altLang="ja-JP" sz="1600" b="1" err="1" smtClean="0"/>
              <a:t>LegacyRole</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lang="en-US" altLang="ja-JP" smtClean="0"/>
          </a:p>
          <a:p>
            <a:pPr marL="457200" indent="-457200">
              <a:buFont typeface="+mj-ea"/>
              <a:buAutoNum type="circleNumDbPlain"/>
            </a:pPr>
            <a:endParaRPr kumimoji="1" lang="ja-JP" altLang="en-US"/>
          </a:p>
        </p:txBody>
      </p:sp>
      <p:pic>
        <p:nvPicPr>
          <p:cNvPr id="4" name="図 3"/>
          <p:cNvPicPr>
            <a:picLocks noChangeAspect="1"/>
          </p:cNvPicPr>
          <p:nvPr/>
        </p:nvPicPr>
        <p:blipFill>
          <a:blip r:embed="rId2"/>
          <a:stretch>
            <a:fillRect/>
          </a:stretch>
        </p:blipFill>
        <p:spPr>
          <a:xfrm>
            <a:off x="179512" y="3172890"/>
            <a:ext cx="6437963" cy="1539388"/>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782701674"/>
              </p:ext>
            </p:extLst>
          </p:nvPr>
        </p:nvGraphicFramePr>
        <p:xfrm>
          <a:off x="251400" y="5382552"/>
          <a:ext cx="6106287" cy="54864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1444865699"/>
                    </a:ext>
                  </a:extLst>
                </a:gridCol>
                <a:gridCol w="1728240">
                  <a:extLst>
                    <a:ext uri="{9D8B030D-6E8A-4147-A177-3AD203B41FA5}">
                      <a16:colId xmlns:a16="http://schemas.microsoft.com/office/drawing/2014/main" val="3511064000"/>
                    </a:ext>
                  </a:extLst>
                </a:gridCol>
                <a:gridCol w="1366142">
                  <a:extLst>
                    <a:ext uri="{9D8B030D-6E8A-4147-A177-3AD203B41FA5}">
                      <a16:colId xmlns:a16="http://schemas.microsoft.com/office/drawing/2014/main" val="2121103340"/>
                    </a:ext>
                  </a:extLst>
                </a:gridCol>
                <a:gridCol w="1643715">
                  <a:extLst>
                    <a:ext uri="{9D8B030D-6E8A-4147-A177-3AD203B41FA5}">
                      <a16:colId xmlns:a16="http://schemas.microsoft.com/office/drawing/2014/main" val="2669761008"/>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sudoer_name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52078720"/>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LegacyRole_Practice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example_name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example_sudoers</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403107703"/>
                  </a:ext>
                </a:extLst>
              </a:tr>
            </a:tbl>
          </a:graphicData>
        </a:graphic>
      </p:graphicFrame>
      <p:sp>
        <p:nvSpPr>
          <p:cNvPr id="6" name="テキスト ボックス 5"/>
          <p:cNvSpPr txBox="1"/>
          <p:nvPr/>
        </p:nvSpPr>
        <p:spPr>
          <a:xfrm>
            <a:off x="179512" y="5013220"/>
            <a:ext cx="2736258" cy="369332"/>
          </a:xfrm>
          <a:prstGeom prst="rect">
            <a:avLst/>
          </a:prstGeom>
          <a:noFill/>
        </p:spPr>
        <p:txBody>
          <a:bodyPr wrap="square" rtlCol="0">
            <a:spAutoFit/>
          </a:bodyPr>
          <a:lstStyle/>
          <a:p>
            <a:r>
              <a:rPr kumimoji="1" lang="ja-JP" altLang="en-US" u="sng" smtClean="0"/>
              <a:t>入力例</a:t>
            </a:r>
            <a:endParaRPr kumimoji="1" lang="ja-JP" altLang="en-US" u="sng"/>
          </a:p>
        </p:txBody>
      </p:sp>
      <p:sp>
        <p:nvSpPr>
          <p:cNvPr id="7" name="角丸四角形 6"/>
          <p:cNvSpPr/>
          <p:nvPr/>
        </p:nvSpPr>
        <p:spPr bwMode="auto">
          <a:xfrm>
            <a:off x="278498" y="3640592"/>
            <a:ext cx="6338978"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206831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第１章 </a:t>
            </a:r>
            <a:r>
              <a:rPr lang="en-US" altLang="ja-JP" smtClean="0"/>
              <a:t>Ansible‐Legacy</a:t>
            </a:r>
            <a:r>
              <a:rPr lang="ja-JP" altLang="en-US" smtClean="0"/>
              <a:t>編</a:t>
            </a:r>
            <a:endParaRPr kumimoji="1" lang="ja-JP" altLang="en-US"/>
          </a:p>
        </p:txBody>
      </p:sp>
    </p:spTree>
    <p:extLst>
      <p:ext uri="{BB962C8B-B14F-4D97-AF65-F5344CB8AC3E}">
        <p14:creationId xmlns:p14="http://schemas.microsoft.com/office/powerpoint/2010/main" val="21297731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2.8</a:t>
            </a:r>
            <a:r>
              <a:rPr lang="ja-JP" altLang="en-US" smtClean="0"/>
              <a:t> </a:t>
            </a:r>
            <a:r>
              <a:rPr lang="zh-TW" altLang="en-US" smtClean="0"/>
              <a:t>代入値</a:t>
            </a:r>
            <a:r>
              <a:rPr lang="zh-TW" altLang="en-US"/>
              <a:t>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a:t>代入値自動登録設定を行う</a:t>
            </a:r>
            <a:r>
              <a:rPr lang="en-US" altLang="ja-JP" b="1" smtClean="0"/>
              <a:t/>
            </a:r>
            <a:br>
              <a:rPr lang="en-US" altLang="ja-JP" b="1" smtClean="0"/>
            </a:br>
            <a:r>
              <a:rPr lang="ja-JP" altLang="en-US" sz="1600" smtClean="0"/>
              <a:t>パラメータシートの入力が終わったところで、</a:t>
            </a:r>
            <a:r>
              <a:rPr lang="en-US" altLang="ja-JP" sz="1600" smtClean="0"/>
              <a:t/>
            </a:r>
            <a:br>
              <a:rPr lang="en-US" altLang="ja-JP" sz="1600" smtClean="0"/>
            </a:br>
            <a:r>
              <a:rPr lang="ja-JP" altLang="en-US" sz="1600" smtClean="0"/>
              <a:t>各項目と変数を関連付けていきます。</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Ansible-LegacyRole &gt; </a:t>
            </a:r>
            <a:r>
              <a:rPr lang="ja-JP" altLang="en-US" sz="1600" b="1" smtClean="0"/>
              <a:t>代入値自動登録設定</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endParaRPr lang="en-US" altLang="ja-JP" smtClean="0"/>
          </a:p>
          <a:p>
            <a:pPr marL="457200" indent="-457200">
              <a:buFont typeface="+mj-ea"/>
              <a:buAutoNum type="circleNumDbPlain"/>
            </a:pPr>
            <a:endParaRPr lang="en-US" altLang="ja-JP" smtClean="0"/>
          </a:p>
        </p:txBody>
      </p:sp>
      <p:pic>
        <p:nvPicPr>
          <p:cNvPr id="4" name="図 3"/>
          <p:cNvPicPr>
            <a:picLocks noChangeAspect="1"/>
          </p:cNvPicPr>
          <p:nvPr/>
        </p:nvPicPr>
        <p:blipFill>
          <a:blip r:embed="rId2"/>
          <a:stretch>
            <a:fillRect/>
          </a:stretch>
        </p:blipFill>
        <p:spPr>
          <a:xfrm>
            <a:off x="179512" y="2852920"/>
            <a:ext cx="7240578" cy="1263184"/>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580027340"/>
              </p:ext>
            </p:extLst>
          </p:nvPr>
        </p:nvGraphicFramePr>
        <p:xfrm>
          <a:off x="251399" y="4495328"/>
          <a:ext cx="8712113" cy="119888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512210">
                  <a:extLst>
                    <a:ext uri="{9D8B030D-6E8A-4147-A177-3AD203B41FA5}">
                      <a16:colId xmlns:a16="http://schemas.microsoft.com/office/drawing/2014/main" val="1334665212"/>
                    </a:ext>
                  </a:extLst>
                </a:gridCol>
                <a:gridCol w="1008140">
                  <a:extLst>
                    <a:ext uri="{9D8B030D-6E8A-4147-A177-3AD203B41FA5}">
                      <a16:colId xmlns:a16="http://schemas.microsoft.com/office/drawing/2014/main" val="3272670384"/>
                    </a:ext>
                  </a:extLst>
                </a:gridCol>
                <a:gridCol w="1224170">
                  <a:extLst>
                    <a:ext uri="{9D8B030D-6E8A-4147-A177-3AD203B41FA5}">
                      <a16:colId xmlns:a16="http://schemas.microsoft.com/office/drawing/2014/main" val="1387883647"/>
                    </a:ext>
                  </a:extLst>
                </a:gridCol>
                <a:gridCol w="2016280">
                  <a:extLst>
                    <a:ext uri="{9D8B030D-6E8A-4147-A177-3AD203B41FA5}">
                      <a16:colId xmlns:a16="http://schemas.microsoft.com/office/drawing/2014/main" val="360698662"/>
                    </a:ext>
                  </a:extLst>
                </a:gridCol>
                <a:gridCol w="1367092">
                  <a:extLst>
                    <a:ext uri="{9D8B030D-6E8A-4147-A177-3AD203B41FA5}">
                      <a16:colId xmlns:a16="http://schemas.microsoft.com/office/drawing/2014/main" val="1092489556"/>
                    </a:ext>
                  </a:extLst>
                </a:gridCol>
              </a:tblGrid>
              <a:tr h="370840">
                <a:tc>
                  <a:txBody>
                    <a:bodyPr/>
                    <a:lstStyle/>
                    <a:p>
                      <a:r>
                        <a:rPr kumimoji="1" lang="ja-JP" altLang="en-US" sz="1200" smtClean="0"/>
                        <a:t>メニューグループ：メニュー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メンバー変数名</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err="1" smtClean="0"/>
                        <a:t>LegacyRole</a:t>
                      </a:r>
                      <a:r>
                        <a:rPr kumimoji="1" lang="ja-JP" altLang="en-US" sz="1200" smtClean="0"/>
                        <a:t>実践用</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sudoer_name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err="1" smtClean="0"/>
                        <a:t>Sudoer</a:t>
                      </a:r>
                      <a:r>
                        <a:rPr kumimoji="1" lang="ja-JP" altLang="en-US" sz="1200" smtClean="0"/>
                        <a:t>登録</a:t>
                      </a:r>
                      <a:endParaRPr kumimoji="1" lang="ja-JP" altLang="en-US" sz="1200"/>
                    </a:p>
                  </a:txBody>
                  <a:tcPr/>
                </a:tc>
                <a:tc>
                  <a:txBody>
                    <a:bodyPr/>
                    <a:lstStyle/>
                    <a:p>
                      <a:r>
                        <a:rPr kumimoji="1" lang="en-US" altLang="ja-JP" sz="1200" err="1" smtClean="0"/>
                        <a:t>LCA_sudo_users</a:t>
                      </a:r>
                      <a:endParaRPr kumimoji="1" lang="ja-JP" altLang="en-US" sz="1200"/>
                    </a:p>
                  </a:txBody>
                  <a:tcPr/>
                </a:tc>
                <a:tc>
                  <a:txBody>
                    <a:bodyPr/>
                    <a:lstStyle/>
                    <a:p>
                      <a:r>
                        <a:rPr kumimoji="1" lang="en-US" altLang="ja-JP" sz="1200" smtClean="0"/>
                        <a:t>[0].name</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a:t>
                      </a:r>
                      <a:r>
                        <a:rPr kumimoji="1" lang="ja-JP" altLang="en-US" sz="1200" smtClean="0"/>
                        <a:t>実践用</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a:t>
                      </a:r>
                      <a:r>
                        <a:rPr kumimoji="1" lang="ja-JP" altLang="en-US" sz="1200" smtClean="0"/>
                        <a:t>登録</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err="1" smtClean="0"/>
                        <a:t>LCA_sudo_sudoers_file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a:t>
                      </a:r>
                      <a:r>
                        <a:rPr kumimoji="1" lang="ja-JP" altLang="en-US" sz="1200" smtClean="0"/>
                        <a:t>空欄</a:t>
                      </a:r>
                      <a:r>
                        <a:rPr kumimoji="1" lang="en-US" altLang="ja-JP" sz="1200" smtClean="0"/>
                        <a:t>)</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275036621"/>
                  </a:ext>
                </a:extLst>
              </a:tr>
            </a:tbl>
          </a:graphicData>
        </a:graphic>
      </p:graphicFrame>
      <p:sp>
        <p:nvSpPr>
          <p:cNvPr id="6" name="角丸四角形 5"/>
          <p:cNvSpPr/>
          <p:nvPr/>
        </p:nvSpPr>
        <p:spPr bwMode="auto">
          <a:xfrm>
            <a:off x="539440" y="3140960"/>
            <a:ext cx="6880649"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331568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a:t>
            </a:r>
            <a:r>
              <a:rPr kumimoji="1" lang="en-US" altLang="ja-JP" smtClean="0"/>
              <a:t>.9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a:xfrm>
            <a:off x="171232" y="834013"/>
            <a:ext cx="8784976" cy="5616476"/>
          </a:xfrm>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a:t>
            </a:r>
            <a:r>
              <a:rPr lang="en-US" altLang="ja-JP" sz="1600" b="1" err="1" smtClean="0"/>
              <a:t>LegacyRole</a:t>
            </a:r>
            <a:r>
              <a:rPr lang="en-US" altLang="ja-JP" sz="1600" b="1" smtClean="0"/>
              <a:t> </a:t>
            </a:r>
            <a:r>
              <a:rPr lang="en-US" altLang="ja-JP" sz="1600" b="1"/>
              <a:t>&gt; </a:t>
            </a:r>
            <a:r>
              <a:rPr lang="ja-JP" altLang="en-US" sz="1600" b="1" smtClean="0"/>
              <a:t>作業対象ホスト＆ </a:t>
            </a:r>
            <a:r>
              <a:rPr lang="en-US" altLang="ja-JP" sz="1600" b="1" smtClean="0"/>
              <a:t>Ansible-</a:t>
            </a:r>
            <a:r>
              <a:rPr lang="en-US" altLang="ja-JP" sz="1600" b="1" err="1" smtClean="0"/>
              <a:t>LegacyRole</a:t>
            </a:r>
            <a:r>
              <a:rPr lang="en-US" altLang="ja-JP" sz="1600" b="1" smtClean="0"/>
              <a:t>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err="1" smtClean="0"/>
              <a:t>legacyRole</a:t>
            </a:r>
            <a:r>
              <a:rPr lang="ja-JP" altLang="en-US" sz="1600" smtClean="0"/>
              <a:t>代入値自動登録設定プロシージャ」によって正しい値が指定されていることを確認する。</a:t>
            </a:r>
            <a:endParaRPr kumimoji="1" lang="ja-JP" altLang="en-US" sz="1600"/>
          </a:p>
        </p:txBody>
      </p:sp>
      <p:pic>
        <p:nvPicPr>
          <p:cNvPr id="5" name="図 4"/>
          <p:cNvPicPr>
            <a:picLocks noChangeAspect="1"/>
          </p:cNvPicPr>
          <p:nvPr/>
        </p:nvPicPr>
        <p:blipFill>
          <a:blip r:embed="rId2"/>
          <a:stretch>
            <a:fillRect/>
          </a:stretch>
        </p:blipFill>
        <p:spPr>
          <a:xfrm>
            <a:off x="192004" y="3322393"/>
            <a:ext cx="6840828" cy="1125483"/>
          </a:xfrm>
          <a:prstGeom prst="rect">
            <a:avLst/>
          </a:prstGeom>
        </p:spPr>
      </p:pic>
      <p:pic>
        <p:nvPicPr>
          <p:cNvPr id="7" name="図 6"/>
          <p:cNvPicPr>
            <a:picLocks noChangeAspect="1"/>
          </p:cNvPicPr>
          <p:nvPr/>
        </p:nvPicPr>
        <p:blipFill>
          <a:blip r:embed="rId3"/>
          <a:stretch>
            <a:fillRect/>
          </a:stretch>
        </p:blipFill>
        <p:spPr>
          <a:xfrm>
            <a:off x="171232" y="4913075"/>
            <a:ext cx="8504705" cy="1147120"/>
          </a:xfrm>
          <a:prstGeom prst="rect">
            <a:avLst/>
          </a:prstGeom>
        </p:spPr>
      </p:pic>
      <p:sp>
        <p:nvSpPr>
          <p:cNvPr id="8" name="角丸四角形 7"/>
          <p:cNvSpPr/>
          <p:nvPr/>
        </p:nvSpPr>
        <p:spPr bwMode="auto">
          <a:xfrm>
            <a:off x="4860040" y="3789049"/>
            <a:ext cx="1872260" cy="43206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6925420" y="5340095"/>
            <a:ext cx="1558031" cy="465235"/>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テキスト ボックス 8"/>
          <p:cNvSpPr txBox="1"/>
          <p:nvPr/>
        </p:nvSpPr>
        <p:spPr>
          <a:xfrm>
            <a:off x="104539" y="3071580"/>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1" name="テキスト ボックス 10"/>
          <p:cNvSpPr txBox="1"/>
          <p:nvPr/>
        </p:nvSpPr>
        <p:spPr>
          <a:xfrm>
            <a:off x="104539" y="4661386"/>
            <a:ext cx="1585888" cy="307777"/>
          </a:xfrm>
          <a:prstGeom prst="rect">
            <a:avLst/>
          </a:prstGeom>
          <a:noFill/>
        </p:spPr>
        <p:txBody>
          <a:bodyPr wrap="square" rtlCol="0">
            <a:spAutoFit/>
          </a:bodyPr>
          <a:lstStyle/>
          <a:p>
            <a:r>
              <a:rPr kumimoji="1" lang="ja-JP" altLang="en-US" sz="1400" u="sng" smtClean="0"/>
              <a:t>代入値管理</a:t>
            </a:r>
            <a:endParaRPr kumimoji="1" lang="ja-JP" altLang="en-US" sz="1400" u="sng"/>
          </a:p>
        </p:txBody>
      </p:sp>
    </p:spTree>
    <p:extLst>
      <p:ext uri="{BB962C8B-B14F-4D97-AF65-F5344CB8AC3E}">
        <p14:creationId xmlns:p14="http://schemas.microsoft.com/office/powerpoint/2010/main" val="2468561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2.10 </a:t>
            </a:r>
            <a:r>
              <a:rPr kumimoji="1" lang="ja-JP" altLang="en-US" smtClean="0"/>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を直接実行する</a:t>
            </a:r>
            <a:r>
              <a:rPr lang="en-US" altLang="ja-JP" b="1"/>
              <a:t/>
            </a:r>
            <a:br>
              <a:rPr lang="en-US" altLang="ja-JP" b="1"/>
            </a:br>
            <a:r>
              <a:rPr lang="ja-JP" altLang="en-US" sz="1600" smtClean="0"/>
              <a:t>本シナリオで作成した</a:t>
            </a:r>
            <a:r>
              <a:rPr lang="en-US" altLang="ja-JP" sz="1600" smtClean="0"/>
              <a:t>Movement</a:t>
            </a:r>
            <a:r>
              <a:rPr lang="ja-JP" altLang="en-US" sz="1600" smtClean="0"/>
              <a:t>は一つです。</a:t>
            </a:r>
            <a:r>
              <a:rPr lang="en-US" altLang="ja-JP" sz="1600"/>
              <a:t/>
            </a:r>
            <a:br>
              <a:rPr lang="en-US" altLang="ja-JP" sz="1600"/>
            </a:br>
            <a:r>
              <a:rPr lang="en-US" altLang="ja-JP" sz="1600" smtClean="0"/>
              <a:t>Conductor</a:t>
            </a:r>
            <a:r>
              <a:rPr lang="ja-JP" altLang="en-US" sz="1600" smtClean="0"/>
              <a:t>の作成を省き、</a:t>
            </a:r>
            <a:r>
              <a:rPr lang="ja-JP" altLang="en-US" sz="1600" smtClean="0">
                <a:solidFill>
                  <a:srgbClr val="FF0000"/>
                </a:solidFill>
              </a:rPr>
              <a:t>直接実行</a:t>
            </a:r>
            <a:r>
              <a:rPr lang="ja-JP" altLang="en-US" sz="1600" smtClean="0"/>
              <a:t>機能を使用しましょう。</a:t>
            </a:r>
            <a:r>
              <a:rPr lang="en-US" altLang="ja-JP" sz="1600"/>
              <a:t/>
            </a:r>
            <a:br>
              <a:rPr lang="en-US" altLang="ja-JP" sz="1600"/>
            </a:br>
            <a:endParaRPr lang="en-US" altLang="ja-JP" sz="1600"/>
          </a:p>
          <a:p>
            <a:pPr marL="0" indent="0">
              <a:buNone/>
            </a:pPr>
            <a:r>
              <a:rPr lang="ja-JP" altLang="en-US" sz="1600" smtClean="0"/>
              <a:t>メニュー</a:t>
            </a:r>
            <a:r>
              <a:rPr lang="en-US" altLang="ja-JP" sz="1600" smtClean="0"/>
              <a:t>: </a:t>
            </a:r>
            <a:r>
              <a:rPr lang="en-US" altLang="ja-JP" sz="1600" b="1"/>
              <a:t>Ansible-</a:t>
            </a:r>
            <a:r>
              <a:rPr lang="en-US" altLang="ja-JP" sz="1600" b="1" err="1"/>
              <a:t>LegacyRole</a:t>
            </a:r>
            <a:r>
              <a:rPr lang="en-US" altLang="ja-JP" sz="1600" b="1"/>
              <a:t> &gt; </a:t>
            </a:r>
            <a:r>
              <a:rPr lang="ja-JP" altLang="en-US" sz="1600" b="1" smtClean="0"/>
              <a:t>作業実行</a:t>
            </a:r>
            <a:endParaRPr lang="en-US" altLang="ja-JP" sz="1600"/>
          </a:p>
          <a:p>
            <a:pPr marL="0" indent="0">
              <a:buNone/>
            </a:pPr>
            <a:endParaRPr kumimoji="1" lang="en-US" altLang="ja-JP" sz="1800" smtClean="0"/>
          </a:p>
          <a:p>
            <a:pPr marL="457200" indent="-457200">
              <a:buFont typeface="+mj-ea"/>
              <a:buAutoNum type="circleNumDbPlain"/>
            </a:pPr>
            <a:endParaRPr lang="en-US" altLang="ja-JP" smtClean="0"/>
          </a:p>
          <a:p>
            <a:pPr marL="457200" indent="-457200">
              <a:buFont typeface="+mj-ea"/>
              <a:buAutoNum type="circleNumDbPlain"/>
            </a:pPr>
            <a:endParaRPr lang="en-US" altLang="ja-JP" smtClean="0"/>
          </a:p>
          <a:p>
            <a:pPr marL="457200" indent="-457200">
              <a:buFont typeface="+mj-ea"/>
              <a:buAutoNum type="circleNumDbPlain"/>
            </a:pPr>
            <a:endParaRPr kumimoji="1" lang="en-US" altLang="ja-JP" smtClean="0"/>
          </a:p>
          <a:p>
            <a:pPr marL="0" indent="0">
              <a:buNone/>
            </a:pPr>
            <a:endParaRPr kumimoji="1" lang="ja-JP" altLang="en-US" sz="1800"/>
          </a:p>
        </p:txBody>
      </p:sp>
      <p:pic>
        <p:nvPicPr>
          <p:cNvPr id="5" name="図 4"/>
          <p:cNvPicPr>
            <a:picLocks noChangeAspect="1"/>
          </p:cNvPicPr>
          <p:nvPr/>
        </p:nvPicPr>
        <p:blipFill>
          <a:blip r:embed="rId2"/>
          <a:stretch>
            <a:fillRect/>
          </a:stretch>
        </p:blipFill>
        <p:spPr>
          <a:xfrm>
            <a:off x="179512" y="2420860"/>
            <a:ext cx="6220033" cy="3528490"/>
          </a:xfrm>
          <a:prstGeom prst="rect">
            <a:avLst/>
          </a:prstGeom>
        </p:spPr>
      </p:pic>
      <p:sp>
        <p:nvSpPr>
          <p:cNvPr id="6" name="角丸四角形 5"/>
          <p:cNvSpPr/>
          <p:nvPr/>
        </p:nvSpPr>
        <p:spPr bwMode="auto">
          <a:xfrm>
            <a:off x="3347831" y="2420860"/>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7" name="円形吹き出し 6"/>
          <p:cNvSpPr/>
          <p:nvPr/>
        </p:nvSpPr>
        <p:spPr bwMode="auto">
          <a:xfrm>
            <a:off x="3197059" y="2683027"/>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8" name="角丸四角形 7"/>
          <p:cNvSpPr/>
          <p:nvPr/>
        </p:nvSpPr>
        <p:spPr bwMode="auto">
          <a:xfrm>
            <a:off x="1115520" y="3356990"/>
            <a:ext cx="5112711"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1043512" y="4546560"/>
            <a:ext cx="3600500"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3347831" y="3655887"/>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円形吹き出し 10"/>
          <p:cNvSpPr/>
          <p:nvPr/>
        </p:nvSpPr>
        <p:spPr bwMode="auto">
          <a:xfrm>
            <a:off x="3197059" y="3918054"/>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2" name="角丸四角形 11"/>
          <p:cNvSpPr/>
          <p:nvPr/>
        </p:nvSpPr>
        <p:spPr bwMode="auto">
          <a:xfrm>
            <a:off x="2843761" y="5229249"/>
            <a:ext cx="2160300" cy="301779"/>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3" name="円形吹き出し 12"/>
          <p:cNvSpPr/>
          <p:nvPr/>
        </p:nvSpPr>
        <p:spPr bwMode="auto">
          <a:xfrm>
            <a:off x="2692989" y="5361136"/>
            <a:ext cx="301542" cy="312200"/>
          </a:xfrm>
          <a:prstGeom prst="wedgeEllipseCallout">
            <a:avLst>
              <a:gd name="adj1" fmla="val -63437"/>
              <a:gd name="adj2" fmla="val 4070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3</a:t>
            </a:r>
            <a:endParaRPr kumimoji="1" lang="ja-JP" altLang="en-US" sz="1400" b="1" smtClean="0">
              <a:latin typeface="+mn-ea"/>
            </a:endParaRPr>
          </a:p>
        </p:txBody>
      </p:sp>
      <p:sp>
        <p:nvSpPr>
          <p:cNvPr id="14" name="角丸四角形 13"/>
          <p:cNvSpPr/>
          <p:nvPr/>
        </p:nvSpPr>
        <p:spPr bwMode="auto">
          <a:xfrm>
            <a:off x="1835621" y="5644866"/>
            <a:ext cx="927749" cy="23247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21" name="グループ化 20"/>
          <p:cNvGrpSpPr/>
          <p:nvPr/>
        </p:nvGrpSpPr>
        <p:grpSpPr>
          <a:xfrm>
            <a:off x="5848257" y="5058261"/>
            <a:ext cx="3197035" cy="1345755"/>
            <a:chOff x="5244298" y="5000704"/>
            <a:chExt cx="3197035" cy="1345755"/>
          </a:xfrm>
        </p:grpSpPr>
        <p:sp>
          <p:nvSpPr>
            <p:cNvPr id="22" name="角丸四角形 21"/>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23"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4" name="テキスト ボックス 23"/>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17603528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2.10</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実行結果を確認する</a:t>
            </a:r>
            <a:r>
              <a:rPr kumimoji="1" lang="ja-JP" altLang="en-US" smtClean="0"/>
              <a:t>　</a:t>
            </a:r>
            <a:r>
              <a:rPr kumimoji="1" lang="en-US" altLang="ja-JP" smtClean="0"/>
              <a:t/>
            </a:r>
            <a:br>
              <a:rPr kumimoji="1" lang="en-US" altLang="ja-JP" smtClean="0"/>
            </a:br>
            <a:r>
              <a:rPr kumimoji="1" lang="ja-JP" altLang="en-US" sz="1600" smtClean="0"/>
              <a:t>作業を実行する</a:t>
            </a:r>
            <a:r>
              <a:rPr lang="ja-JP" altLang="en-US" sz="1600" smtClean="0"/>
              <a:t>と画面が遷移し、</a:t>
            </a:r>
            <a:r>
              <a:rPr lang="ja-JP" altLang="en-US" sz="1600" smtClean="0">
                <a:solidFill>
                  <a:srgbClr val="FF0000"/>
                </a:solidFill>
              </a:rPr>
              <a:t>実行ステータス</a:t>
            </a:r>
            <a:r>
              <a:rPr lang="ja-JP" altLang="en-US" sz="1600" smtClean="0"/>
              <a:t>や</a:t>
            </a:r>
            <a:r>
              <a:rPr lang="ja-JP" altLang="en-US" sz="1600" smtClean="0">
                <a:solidFill>
                  <a:srgbClr val="FF0000"/>
                </a:solidFill>
              </a:rPr>
              <a:t>ログ</a:t>
            </a:r>
            <a:r>
              <a:rPr lang="ja-JP" altLang="en-US" sz="1600" smtClean="0"/>
              <a:t>が表示されます。</a:t>
            </a:r>
            <a:r>
              <a:rPr kumimoji="1" lang="en-US" altLang="ja-JP" sz="1600" smtClean="0"/>
              <a:t/>
            </a:r>
            <a:br>
              <a:rPr kumimoji="1" lang="en-US" altLang="ja-JP" sz="1600" smtClean="0"/>
            </a:br>
            <a:endParaRPr kumimoji="1" lang="en-US" altLang="ja-JP" sz="1600" smtClean="0"/>
          </a:p>
          <a:p>
            <a:pPr marL="0" indent="0">
              <a:buNone/>
            </a:pPr>
            <a:r>
              <a:rPr kumimoji="1" lang="ja-JP" altLang="en-US" sz="1600" smtClean="0"/>
              <a:t>メニュー： </a:t>
            </a:r>
            <a:r>
              <a:rPr lang="en-US" altLang="ja-JP" sz="1600" b="1"/>
              <a:t>Ansible-</a:t>
            </a:r>
            <a:r>
              <a:rPr lang="en-US" altLang="ja-JP" sz="1600" b="1" err="1"/>
              <a:t>LegacyRole</a:t>
            </a:r>
            <a:r>
              <a:rPr lang="en-US" altLang="ja-JP" sz="1600" b="1"/>
              <a:t> &gt; </a:t>
            </a:r>
            <a:r>
              <a:rPr lang="ja-JP" altLang="en-US" sz="1600" b="1" smtClean="0"/>
              <a:t>作業確認</a:t>
            </a:r>
            <a:endParaRPr lang="en-US" altLang="ja-JP" sz="1600"/>
          </a:p>
          <a:p>
            <a:pPr marL="0" indent="0">
              <a:buNone/>
            </a:pPr>
            <a:endParaRPr kumimoji="1" lang="ja-JP" altLang="en-US" sz="1600"/>
          </a:p>
        </p:txBody>
      </p:sp>
      <p:pic>
        <p:nvPicPr>
          <p:cNvPr id="4" name="図 3"/>
          <p:cNvPicPr>
            <a:picLocks noChangeAspect="1"/>
          </p:cNvPicPr>
          <p:nvPr/>
        </p:nvPicPr>
        <p:blipFill>
          <a:blip r:embed="rId2"/>
          <a:stretch>
            <a:fillRect/>
          </a:stretch>
        </p:blipFill>
        <p:spPr>
          <a:xfrm>
            <a:off x="234789" y="2132820"/>
            <a:ext cx="3526890" cy="4104570"/>
          </a:xfrm>
          <a:prstGeom prst="rect">
            <a:avLst/>
          </a:prstGeom>
        </p:spPr>
      </p:pic>
      <p:pic>
        <p:nvPicPr>
          <p:cNvPr id="5" name="図 4"/>
          <p:cNvPicPr>
            <a:picLocks noChangeAspect="1"/>
          </p:cNvPicPr>
          <p:nvPr/>
        </p:nvPicPr>
        <p:blipFill>
          <a:blip r:embed="rId3"/>
          <a:stretch>
            <a:fillRect/>
          </a:stretch>
        </p:blipFill>
        <p:spPr>
          <a:xfrm>
            <a:off x="3851900" y="2132820"/>
            <a:ext cx="4549535" cy="2295707"/>
          </a:xfrm>
          <a:prstGeom prst="rect">
            <a:avLst/>
          </a:prstGeom>
        </p:spPr>
      </p:pic>
      <p:sp>
        <p:nvSpPr>
          <p:cNvPr id="6" name="角丸四角形 5"/>
          <p:cNvSpPr/>
          <p:nvPr/>
        </p:nvSpPr>
        <p:spPr bwMode="auto">
          <a:xfrm>
            <a:off x="1259539" y="5085230"/>
            <a:ext cx="2304321" cy="25118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8" name="グループ化 7"/>
          <p:cNvGrpSpPr/>
          <p:nvPr/>
        </p:nvGrpSpPr>
        <p:grpSpPr>
          <a:xfrm>
            <a:off x="5719549" y="5336413"/>
            <a:ext cx="3243964" cy="1061098"/>
            <a:chOff x="5197369" y="5285360"/>
            <a:chExt cx="3243964" cy="1061098"/>
          </a:xfrm>
        </p:grpSpPr>
        <p:sp>
          <p:nvSpPr>
            <p:cNvPr id="9" name="角丸四角形 8"/>
            <p:cNvSpPr/>
            <p:nvPr/>
          </p:nvSpPr>
          <p:spPr bwMode="auto">
            <a:xfrm>
              <a:off x="5481096" y="5673581"/>
              <a:ext cx="2960237" cy="672877"/>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結果</a:t>
              </a:r>
              <a:r>
                <a:rPr lang="ja-JP" altLang="en-US" sz="1200" smtClean="0">
                  <a:solidFill>
                    <a:schemeClr val="tx1"/>
                  </a:solidFill>
                  <a:latin typeface="+mn-ea"/>
                </a:rPr>
                <a:t>を対象ホストで確認する場合、</a:t>
              </a:r>
              <a:r>
                <a:rPr lang="en-US" altLang="ja-JP" sz="1200" smtClean="0">
                  <a:solidFill>
                    <a:schemeClr val="tx1"/>
                  </a:solidFill>
                  <a:latin typeface="+mn-ea"/>
                </a:rPr>
                <a:t/>
              </a:r>
              <a:br>
                <a:rPr lang="en-US" altLang="ja-JP" sz="1200" smtClean="0">
                  <a:solidFill>
                    <a:schemeClr val="tx1"/>
                  </a:solidFill>
                  <a:latin typeface="+mn-ea"/>
                </a:rPr>
              </a:br>
              <a:r>
                <a:rPr lang="en-US" altLang="ja-JP" sz="1200" smtClean="0">
                  <a:solidFill>
                    <a:schemeClr val="tx1"/>
                  </a:solidFill>
                  <a:latin typeface="+mn-ea"/>
                </a:rPr>
                <a:t>/etc/sudoers.d</a:t>
              </a:r>
              <a:r>
                <a:rPr lang="ja-JP" altLang="en-US" sz="1200" smtClean="0">
                  <a:solidFill>
                    <a:schemeClr val="tx1"/>
                  </a:solidFill>
                  <a:latin typeface="+mn-ea"/>
                </a:rPr>
                <a:t>配下をご参照ください。</a:t>
              </a:r>
              <a:endParaRPr lang="en-US" altLang="ja-JP" sz="1200" smtClean="0">
                <a:solidFill>
                  <a:schemeClr val="tx1"/>
                </a:solidFill>
                <a:latin typeface="+mn-ea"/>
              </a:endParaRPr>
            </a:p>
          </p:txBody>
        </p:sp>
        <p:sp>
          <p:nvSpPr>
            <p:cNvPr id="10" name="円/楕円 44"/>
            <p:cNvSpPr/>
            <p:nvPr/>
          </p:nvSpPr>
          <p:spPr bwMode="auto">
            <a:xfrm>
              <a:off x="5197369" y="5285360"/>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1" name="テキスト ボックス 10"/>
            <p:cNvSpPr txBox="1"/>
            <p:nvPr/>
          </p:nvSpPr>
          <p:spPr>
            <a:xfrm>
              <a:off x="5220841" y="5445869"/>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grpSp>
      <p:sp>
        <p:nvSpPr>
          <p:cNvPr id="13" name="角丸四角形 12"/>
          <p:cNvSpPr/>
          <p:nvPr/>
        </p:nvSpPr>
        <p:spPr bwMode="auto">
          <a:xfrm>
            <a:off x="4668662" y="4540455"/>
            <a:ext cx="3675651" cy="74028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4" name="円形吹き出し 13"/>
          <p:cNvSpPr/>
          <p:nvPr/>
        </p:nvSpPr>
        <p:spPr bwMode="auto">
          <a:xfrm>
            <a:off x="3991365" y="4286943"/>
            <a:ext cx="782123" cy="540000"/>
          </a:xfrm>
          <a:prstGeom prst="wedgeEllipseCallout">
            <a:avLst>
              <a:gd name="adj1" fmla="val -101492"/>
              <a:gd name="adj2" fmla="val 100222"/>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spTree>
    <p:extLst>
      <p:ext uri="{BB962C8B-B14F-4D97-AF65-F5344CB8AC3E}">
        <p14:creationId xmlns:p14="http://schemas.microsoft.com/office/powerpoint/2010/main" val="282256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a:t>
            </a:r>
            <a:r>
              <a:rPr lang="en-US" altLang="ja-JP" smtClean="0"/>
              <a:t>3</a:t>
            </a:r>
            <a:r>
              <a:rPr lang="ja-JP" altLang="en-US" smtClean="0"/>
              <a:t>章 </a:t>
            </a:r>
            <a:r>
              <a:rPr lang="en-US" altLang="ja-JP" smtClean="0"/>
              <a:t>Ansible-Pioneer</a:t>
            </a:r>
            <a:r>
              <a:rPr lang="ja-JP" altLang="en-US"/>
              <a:t>編</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9156070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smtClean="0"/>
              <a:t>作業環境</a:t>
            </a:r>
            <a:r>
              <a:rPr lang="en-US" altLang="ja-JP" sz="1600" smtClean="0"/>
              <a:t/>
            </a:r>
            <a:br>
              <a:rPr lang="en-US" altLang="ja-JP" sz="1600" smtClean="0"/>
            </a:br>
            <a:r>
              <a:rPr lang="ja-JP" altLang="en-US" sz="1600"/>
              <a:t>本書</a:t>
            </a:r>
            <a:r>
              <a:rPr lang="ja-JP" altLang="en-US" sz="1600" smtClean="0"/>
              <a:t>で</a:t>
            </a:r>
            <a:r>
              <a:rPr lang="ja-JP" altLang="en-US" sz="1600"/>
              <a:t>使用</a:t>
            </a:r>
            <a:r>
              <a:rPr lang="ja-JP" altLang="en-US" sz="1600" smtClean="0"/>
              <a:t>する作業環境は以下の通りです。</a:t>
            </a:r>
            <a:r>
              <a:rPr lang="en-US" altLang="ja-JP" sz="1600"/>
              <a:t/>
            </a:r>
            <a:br>
              <a:rPr lang="en-US" altLang="ja-JP" sz="1600"/>
            </a:br>
            <a:r>
              <a:rPr lang="en-US" altLang="ja-JP" sz="1600" smtClean="0">
                <a:solidFill>
                  <a:srgbClr val="FF0000"/>
                </a:solidFill>
              </a:rPr>
              <a:t>NW</a:t>
            </a:r>
            <a:r>
              <a:rPr lang="ja-JP" altLang="en-US" sz="1600" smtClean="0">
                <a:solidFill>
                  <a:srgbClr val="FF0000"/>
                </a:solidFill>
              </a:rPr>
              <a:t>機器の操作</a:t>
            </a:r>
            <a:r>
              <a:rPr lang="ja-JP" altLang="en-US" sz="1600" smtClean="0"/>
              <a:t>を実施しますので、下記の通り環境をご用意</a:t>
            </a:r>
            <a:r>
              <a:rPr lang="ja-JP" altLang="en-US" sz="1600"/>
              <a:t>ください</a:t>
            </a:r>
            <a:r>
              <a:rPr lang="ja-JP" altLang="en-US" sz="1600" smtClean="0"/>
              <a:t>。</a:t>
            </a:r>
            <a:r>
              <a:rPr lang="en-US" altLang="ja-JP" sz="1600" smtClean="0"/>
              <a:t/>
            </a:r>
            <a:br>
              <a:rPr lang="en-US" altLang="ja-JP" sz="1600" smtClean="0"/>
            </a:br>
            <a:r>
              <a:rPr lang="en-US" altLang="ja-JP" sz="1600" smtClean="0"/>
              <a:t/>
            </a:r>
            <a:br>
              <a:rPr lang="en-US" altLang="ja-JP" sz="1600" smtClean="0"/>
            </a:br>
            <a:r>
              <a:rPr lang="en-US" altLang="ja-JP" sz="1600" b="1" smtClean="0"/>
              <a:t>ITA</a:t>
            </a:r>
            <a:r>
              <a:rPr lang="ja-JP" altLang="en-US" sz="1600" b="1" smtClean="0"/>
              <a:t>ホストサーバー</a:t>
            </a:r>
            <a:r>
              <a:rPr lang="en-US" altLang="ja-JP" sz="1600" b="1"/>
              <a:t/>
            </a:r>
            <a:br>
              <a:rPr lang="en-US" altLang="ja-JP" sz="1600" b="1"/>
            </a:br>
            <a:r>
              <a:rPr lang="ja-JP" altLang="en-US" sz="1600" b="1" smtClean="0"/>
              <a:t>・</a:t>
            </a:r>
            <a:r>
              <a:rPr lang="en-US" altLang="ja-JP" sz="1600" smtClean="0"/>
              <a:t>CentOS 7</a:t>
            </a:r>
            <a:r>
              <a:rPr lang="ja-JP" altLang="en-US" sz="1600" smtClean="0"/>
              <a:t> </a:t>
            </a:r>
            <a:r>
              <a:rPr lang="en-US" altLang="ja-JP" sz="1600" smtClean="0"/>
              <a:t>(※1)</a:t>
            </a:r>
            <a:br>
              <a:rPr lang="en-US" altLang="ja-JP" sz="1600" smtClean="0"/>
            </a:br>
            <a:r>
              <a:rPr lang="ja-JP" altLang="en-US" sz="1600" smtClean="0"/>
              <a:t>・</a:t>
            </a:r>
            <a:r>
              <a:rPr lang="en-US" altLang="ja-JP" sz="1600" smtClean="0"/>
              <a:t>ITA 1.</a:t>
            </a:r>
            <a:r>
              <a:rPr lang="en-US" altLang="ja-JP" sz="1600"/>
              <a:t>6</a:t>
            </a:r>
            <a:r>
              <a:rPr lang="en-US" altLang="ja-JP" sz="1600" smtClean="0"/>
              <a:t>.0</a:t>
            </a:r>
            <a:br>
              <a:rPr lang="en-US" altLang="ja-JP" sz="1600" smtClean="0"/>
            </a:br>
            <a:r>
              <a:rPr lang="en-US" altLang="ja-JP" sz="1600" smtClean="0"/>
              <a:t>・Ansible 2.9.12</a:t>
            </a:r>
            <a:br>
              <a:rPr lang="en-US" altLang="ja-JP" sz="1600" smtClean="0"/>
            </a:br>
            <a:r>
              <a:rPr lang="en-US" altLang="ja-JP" sz="1600" smtClean="0"/>
              <a:t/>
            </a:r>
            <a:br>
              <a:rPr lang="en-US" altLang="ja-JP" sz="1600" smtClean="0"/>
            </a:br>
            <a:r>
              <a:rPr lang="ja-JP" altLang="en-US" sz="1600" b="1"/>
              <a:t>ターゲット</a:t>
            </a:r>
            <a:r>
              <a:rPr lang="en-US" altLang="ja-JP" sz="1600" smtClean="0"/>
              <a:t/>
            </a:r>
            <a:br>
              <a:rPr lang="en-US" altLang="ja-JP" sz="1600" smtClean="0"/>
            </a:br>
            <a:r>
              <a:rPr lang="ja-JP" altLang="en-US" sz="1600" smtClean="0"/>
              <a:t>・仮想ルータ「</a:t>
            </a:r>
            <a:r>
              <a:rPr lang="en-US" altLang="ja-JP" sz="1600" smtClean="0"/>
              <a:t>vyos</a:t>
            </a:r>
            <a:r>
              <a:rPr lang="ja-JP" altLang="en-US" sz="1600" smtClean="0"/>
              <a:t>」 １台</a:t>
            </a:r>
            <a:r>
              <a:rPr lang="en-US" altLang="ja-JP" sz="1600"/>
              <a:t/>
            </a:r>
            <a:br>
              <a:rPr lang="en-US" altLang="ja-JP" sz="1600"/>
            </a:br>
            <a:r>
              <a:rPr lang="ja-JP" altLang="en-US" sz="1600" smtClean="0"/>
              <a:t>・</a:t>
            </a:r>
            <a:r>
              <a:rPr lang="en-US" altLang="ja-JP" sz="1600" smtClean="0"/>
              <a:t>Cisco</a:t>
            </a:r>
            <a:r>
              <a:rPr lang="ja-JP" altLang="en-US" sz="1600" smtClean="0"/>
              <a:t>製</a:t>
            </a:r>
            <a:r>
              <a:rPr lang="en-US" altLang="ja-JP" sz="1600" smtClean="0"/>
              <a:t>NW</a:t>
            </a:r>
            <a:r>
              <a:rPr lang="ja-JP" altLang="en-US" sz="1600" smtClean="0"/>
              <a:t>機器 </a:t>
            </a:r>
            <a:r>
              <a:rPr lang="en-US" altLang="ja-JP" sz="1600" smtClean="0"/>
              <a:t>1</a:t>
            </a:r>
            <a:r>
              <a:rPr lang="ja-JP" altLang="en-US" sz="1600" smtClean="0"/>
              <a:t>台</a:t>
            </a:r>
            <a:r>
              <a:rPr lang="en-US" altLang="ja-JP" sz="1600" smtClean="0"/>
              <a:t>(※</a:t>
            </a:r>
            <a:r>
              <a:rPr lang="ja-JP" altLang="en-US" sz="1600" smtClean="0"/>
              <a:t>２</a:t>
            </a:r>
            <a:r>
              <a:rPr lang="en-US" altLang="ja-JP" sz="1600" smtClean="0"/>
              <a:t>)</a:t>
            </a:r>
            <a:endParaRPr lang="en-US" altLang="ja-JP" sz="1600"/>
          </a:p>
        </p:txBody>
      </p:sp>
      <p:sp>
        <p:nvSpPr>
          <p:cNvPr id="2" name="タイトル 1"/>
          <p:cNvSpPr>
            <a:spLocks noGrp="1"/>
          </p:cNvSpPr>
          <p:nvPr>
            <p:ph type="title"/>
          </p:nvPr>
        </p:nvSpPr>
        <p:spPr/>
        <p:txBody>
          <a:bodyPr/>
          <a:lstStyle/>
          <a:p>
            <a:r>
              <a:rPr lang="en-US" altLang="ja-JP" smtClean="0"/>
              <a:t>3.1</a:t>
            </a:r>
            <a:r>
              <a:rPr kumimoji="1" lang="ja-JP" altLang="en-US" smtClean="0"/>
              <a:t> 作業環境とシナリオ</a:t>
            </a:r>
            <a:endParaRPr kumimoji="1" lang="ja-JP" altLang="en-US"/>
          </a:p>
        </p:txBody>
      </p:sp>
      <p:sp>
        <p:nvSpPr>
          <p:cNvPr id="9" name="正方形/長方形 8"/>
          <p:cNvSpPr/>
          <p:nvPr/>
        </p:nvSpPr>
        <p:spPr bwMode="auto">
          <a:xfrm>
            <a:off x="2339690" y="3933070"/>
            <a:ext cx="4392610" cy="143811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2"/>
          <a:stretch>
            <a:fillRect/>
          </a:stretch>
        </p:blipFill>
        <p:spPr>
          <a:xfrm>
            <a:off x="658047" y="4447580"/>
            <a:ext cx="1105563" cy="648089"/>
          </a:xfrm>
          <a:prstGeom prst="rect">
            <a:avLst/>
          </a:prstGeom>
        </p:spPr>
      </p:pic>
      <p:sp>
        <p:nvSpPr>
          <p:cNvPr id="11" name="角丸四角形 10"/>
          <p:cNvSpPr/>
          <p:nvPr/>
        </p:nvSpPr>
        <p:spPr bwMode="auto">
          <a:xfrm>
            <a:off x="262773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latin typeface="+mn-ea"/>
              </a:rPr>
              <a:t>ITA</a:t>
            </a:r>
          </a:p>
          <a:p>
            <a:pPr algn="ctr"/>
            <a:r>
              <a:rPr lang="en-US" altLang="ja-JP" sz="1200" smtClean="0">
                <a:latin typeface="+mn-ea"/>
              </a:rPr>
              <a:t>1.5.0</a:t>
            </a:r>
            <a:endParaRPr kumimoji="1" lang="ja-JP" altLang="en-US" sz="1200" smtClean="0">
              <a:latin typeface="+mn-ea"/>
            </a:endParaRPr>
          </a:p>
        </p:txBody>
      </p:sp>
      <p:sp>
        <p:nvSpPr>
          <p:cNvPr id="13" name="テキスト ボックス 12"/>
          <p:cNvSpPr txBox="1"/>
          <p:nvPr/>
        </p:nvSpPr>
        <p:spPr>
          <a:xfrm>
            <a:off x="7276155" y="5649811"/>
            <a:ext cx="1662649"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作業ターゲット群</a:t>
            </a:r>
            <a:endParaRPr lang="en-US" altLang="ja-JP" sz="1100" b="1">
              <a:ln w="0"/>
              <a:solidFill>
                <a:schemeClr val="accent6">
                  <a:lumMod val="90000"/>
                  <a:lumOff val="10000"/>
                </a:schemeClr>
              </a:solidFill>
            </a:endParaRPr>
          </a:p>
        </p:txBody>
      </p:sp>
      <p:sp>
        <p:nvSpPr>
          <p:cNvPr id="14" name="テキスト ボックス 13"/>
          <p:cNvSpPr txBox="1"/>
          <p:nvPr/>
        </p:nvSpPr>
        <p:spPr>
          <a:xfrm>
            <a:off x="3815895" y="5649548"/>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sp>
        <p:nvSpPr>
          <p:cNvPr id="12" name="角丸四角形 11"/>
          <p:cNvSpPr/>
          <p:nvPr/>
        </p:nvSpPr>
        <p:spPr bwMode="auto">
          <a:xfrm>
            <a:off x="514808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233715" y="5886569"/>
            <a:ext cx="8748580" cy="646331"/>
          </a:xfrm>
          <a:prstGeom prst="rect">
            <a:avLst/>
          </a:prstGeom>
          <a:noFill/>
        </p:spPr>
        <p:txBody>
          <a:bodyPr wrap="square" rtlCol="0">
            <a:spAutoFit/>
          </a:bodyPr>
          <a:lstStyle/>
          <a:p>
            <a:r>
              <a:rPr kumimoji="1" lang="en-US" altLang="ja-JP" sz="1200" smtClean="0"/>
              <a:t>※1 </a:t>
            </a:r>
            <a:r>
              <a:rPr kumimoji="1" lang="ja-JP" altLang="en-US" sz="1200" smtClean="0"/>
              <a:t>今回はホストサーバーとして</a:t>
            </a:r>
            <a:r>
              <a:rPr kumimoji="1" lang="en-US" altLang="ja-JP" sz="1200" smtClean="0"/>
              <a:t>CentOS7</a:t>
            </a:r>
            <a:r>
              <a:rPr kumimoji="1" lang="ja-JP" altLang="en-US" sz="1200" smtClean="0"/>
              <a:t>を利用致しますが、</a:t>
            </a:r>
            <a:r>
              <a:rPr kumimoji="1" lang="en-US" altLang="ja-JP" sz="1200" smtClean="0"/>
              <a:t>ITA</a:t>
            </a:r>
            <a:r>
              <a:rPr kumimoji="1" lang="ja-JP" altLang="en-US" sz="1200" smtClean="0"/>
              <a:t>は</a:t>
            </a:r>
            <a:r>
              <a:rPr kumimoji="1" lang="en-US" altLang="ja-JP" sz="1200" smtClean="0"/>
              <a:t>RHEL7</a:t>
            </a:r>
            <a:r>
              <a:rPr kumimoji="1" lang="ja-JP" altLang="en-US" sz="1200" smtClean="0"/>
              <a:t>系および</a:t>
            </a:r>
            <a:r>
              <a:rPr kumimoji="1" lang="en-US" altLang="ja-JP" sz="1200" smtClean="0"/>
              <a:t>RHEL8</a:t>
            </a:r>
            <a:r>
              <a:rPr kumimoji="1" lang="ja-JP" altLang="en-US" sz="1200" smtClean="0"/>
              <a:t>系</a:t>
            </a:r>
            <a:r>
              <a:rPr lang="ja-JP" altLang="en-US" sz="1200" smtClean="0"/>
              <a:t>の</a:t>
            </a:r>
            <a:r>
              <a:rPr lang="en-US" altLang="ja-JP" sz="1200" smtClean="0"/>
              <a:t>OS</a:t>
            </a:r>
            <a:r>
              <a:rPr lang="ja-JP" altLang="en-US" sz="1200" smtClean="0"/>
              <a:t>で導入いただけます。</a:t>
            </a:r>
            <a:r>
              <a:rPr lang="en-US" altLang="ja-JP" sz="1200" smtClean="0"/>
              <a:t/>
            </a:r>
            <a:br>
              <a:rPr lang="en-US" altLang="ja-JP" sz="1200" smtClean="0"/>
            </a:br>
            <a:r>
              <a:rPr lang="en-US" altLang="ja-JP" sz="1200" smtClean="0"/>
              <a:t>※2 </a:t>
            </a:r>
            <a:r>
              <a:rPr lang="ja-JP" altLang="en-US" sz="1200" smtClean="0"/>
              <a:t>本資料では各項目への入力例としてレイヤ３スイッチを採用しています。ルーターやレイヤ２スイッチを利用する場合、</a:t>
            </a:r>
            <a:r>
              <a:rPr lang="en-US" altLang="ja-JP" sz="1200"/>
              <a:t/>
            </a:r>
            <a:br>
              <a:rPr lang="en-US" altLang="ja-JP" sz="1200"/>
            </a:br>
            <a:r>
              <a:rPr lang="ja-JP" altLang="en-US" sz="1200" smtClean="0"/>
              <a:t>適宜読み替えてください。</a:t>
            </a:r>
            <a:endParaRPr lang="en-US" altLang="ja-JP" sz="1200"/>
          </a:p>
        </p:txBody>
      </p:sp>
      <p:cxnSp>
        <p:nvCxnSpPr>
          <p:cNvPr id="32" name="カギ線コネクタ 122"/>
          <p:cNvCxnSpPr>
            <a:stCxn id="11" idx="3"/>
            <a:endCxn id="12" idx="1"/>
          </p:cNvCxnSpPr>
          <p:nvPr/>
        </p:nvCxnSpPr>
        <p:spPr bwMode="auto">
          <a:xfrm>
            <a:off x="406793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15" name="グループ化 14"/>
          <p:cNvGrpSpPr>
            <a:grpSpLocks noChangeAspect="1"/>
          </p:cNvGrpSpPr>
          <p:nvPr/>
        </p:nvGrpSpPr>
        <p:grpSpPr>
          <a:xfrm>
            <a:off x="7369594" y="3843915"/>
            <a:ext cx="478800" cy="478800"/>
            <a:chOff x="1143000" y="0"/>
            <a:chExt cx="6858000" cy="6858000"/>
          </a:xfrm>
        </p:grpSpPr>
        <p:sp>
          <p:nvSpPr>
            <p:cNvPr id="18"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フリーフォーム 18"/>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 name="グループ化 19"/>
          <p:cNvGrpSpPr>
            <a:grpSpLocks noChangeAspect="1"/>
          </p:cNvGrpSpPr>
          <p:nvPr/>
        </p:nvGrpSpPr>
        <p:grpSpPr>
          <a:xfrm>
            <a:off x="7369594" y="4910675"/>
            <a:ext cx="478800" cy="478800"/>
            <a:chOff x="1143000" y="0"/>
            <a:chExt cx="6858000" cy="6858000"/>
          </a:xfrm>
        </p:grpSpPr>
        <p:sp>
          <p:nvSpPr>
            <p:cNvPr id="21"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cxnSp>
        <p:nvCxnSpPr>
          <p:cNvPr id="6" name="カギ線コネクタ 5"/>
          <p:cNvCxnSpPr>
            <a:stCxn id="12" idx="3"/>
          </p:cNvCxnSpPr>
          <p:nvPr/>
        </p:nvCxnSpPr>
        <p:spPr bwMode="auto">
          <a:xfrm flipV="1">
            <a:off x="6588280" y="4079648"/>
            <a:ext cx="781313" cy="69197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cxnSp>
        <p:nvCxnSpPr>
          <p:cNvPr id="25" name="カギ線コネクタ 24"/>
          <p:cNvCxnSpPr>
            <a:stCxn id="12" idx="3"/>
          </p:cNvCxnSpPr>
          <p:nvPr/>
        </p:nvCxnSpPr>
        <p:spPr bwMode="auto">
          <a:xfrm>
            <a:off x="6588280" y="4771625"/>
            <a:ext cx="781313" cy="37723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7318850" y="3945288"/>
            <a:ext cx="1961540" cy="430887"/>
          </a:xfrm>
          <a:prstGeom prst="rect">
            <a:avLst/>
          </a:prstGeom>
          <a:noFill/>
        </p:spPr>
        <p:txBody>
          <a:bodyPr wrap="square" rtlCol="0">
            <a:spAutoFit/>
          </a:bodyPr>
          <a:lstStyle/>
          <a:p>
            <a:pPr algn="ctr"/>
            <a:r>
              <a:rPr lang="ja-JP" altLang="en-US" sz="1100" b="1" u="sng" smtClean="0">
                <a:ln w="0"/>
                <a:solidFill>
                  <a:schemeClr val="accent6">
                    <a:lumMod val="90000"/>
                    <a:lumOff val="10000"/>
                  </a:schemeClr>
                </a:solidFill>
              </a:rPr>
              <a:t>仮想ルータ</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vyos</a:t>
            </a: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
        <p:nvSpPr>
          <p:cNvPr id="39" name="テキスト ボックス 38"/>
          <p:cNvSpPr txBox="1"/>
          <p:nvPr/>
        </p:nvSpPr>
        <p:spPr>
          <a:xfrm>
            <a:off x="7394421" y="5014692"/>
            <a:ext cx="1961540" cy="430887"/>
          </a:xfrm>
          <a:prstGeom prst="rect">
            <a:avLst/>
          </a:prstGeom>
          <a:noFill/>
        </p:spPr>
        <p:txBody>
          <a:bodyPr wrap="square" rtlCol="0">
            <a:spAutoFit/>
          </a:bodyPr>
          <a:lstStyle/>
          <a:p>
            <a:pPr algn="ctr"/>
            <a:r>
              <a:rPr lang="en-US" altLang="ja-JP" sz="1100" b="1" u="sng" smtClean="0">
                <a:ln w="0"/>
                <a:solidFill>
                  <a:schemeClr val="accent6">
                    <a:lumMod val="90000"/>
                    <a:lumOff val="10000"/>
                  </a:schemeClr>
                </a:solidFill>
              </a:rPr>
              <a:t>Cisco</a:t>
            </a:r>
            <a:r>
              <a:rPr lang="ja-JP" altLang="en-US" sz="1100" b="1" u="sng" smtClean="0">
                <a:ln w="0"/>
                <a:solidFill>
                  <a:schemeClr val="accent6">
                    <a:lumMod val="90000"/>
                    <a:lumOff val="10000"/>
                  </a:schemeClr>
                </a:solidFill>
              </a:rPr>
              <a:t>製</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en-US" altLang="ja-JP" sz="1100" b="1" u="sng" smtClean="0">
                <a:ln w="0"/>
                <a:solidFill>
                  <a:schemeClr val="accent6">
                    <a:lumMod val="90000"/>
                    <a:lumOff val="10000"/>
                  </a:schemeClr>
                </a:solidFill>
              </a:rPr>
              <a:t>NW</a:t>
            </a:r>
            <a:r>
              <a:rPr lang="ja-JP" altLang="en-US" sz="1100" b="1" u="sng" smtClean="0">
                <a:ln w="0"/>
                <a:solidFill>
                  <a:schemeClr val="accent6">
                    <a:lumMod val="90000"/>
                    <a:lumOff val="10000"/>
                  </a:schemeClr>
                </a:solidFill>
              </a:rPr>
              <a:t>機器　</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Tree>
    <p:extLst>
      <p:ext uri="{BB962C8B-B14F-4D97-AF65-F5344CB8AC3E}">
        <p14:creationId xmlns:p14="http://schemas.microsoft.com/office/powerpoint/2010/main" val="3386997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角丸四角形 36"/>
          <p:cNvSpPr/>
          <p:nvPr/>
        </p:nvSpPr>
        <p:spPr bwMode="auto">
          <a:xfrm>
            <a:off x="360367" y="3861060"/>
            <a:ext cx="4919237" cy="2736380"/>
          </a:xfrm>
          <a:prstGeom prst="roundRect">
            <a:avLst>
              <a:gd name="adj" fmla="val 2867"/>
            </a:avLst>
          </a:prstGeom>
          <a:solidFill>
            <a:schemeClr val="bg1">
              <a:lumMod val="8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grpSp>
        <p:nvGrpSpPr>
          <p:cNvPr id="61" name="グループ化 60"/>
          <p:cNvGrpSpPr>
            <a:grpSpLocks noChangeAspect="1"/>
          </p:cNvGrpSpPr>
          <p:nvPr/>
        </p:nvGrpSpPr>
        <p:grpSpPr bwMode="gray">
          <a:xfrm>
            <a:off x="3762983" y="5420809"/>
            <a:ext cx="640627" cy="737443"/>
            <a:chOff x="-2227263" y="1692275"/>
            <a:chExt cx="2468563" cy="2841625"/>
          </a:xfrm>
        </p:grpSpPr>
        <p:sp>
          <p:nvSpPr>
            <p:cNvPr id="62"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336699"/>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3" name="フリーフォーム 62"/>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4" name="テキスト ボックス 63"/>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2" name="タイトル 1"/>
          <p:cNvSpPr>
            <a:spLocks noGrp="1"/>
          </p:cNvSpPr>
          <p:nvPr>
            <p:ph type="title"/>
          </p:nvPr>
        </p:nvSpPr>
        <p:spPr/>
        <p:txBody>
          <a:bodyPr/>
          <a:lstStyle/>
          <a:p>
            <a:r>
              <a:rPr lang="en-US" altLang="ja-JP" smtClean="0"/>
              <a:t>3.1</a:t>
            </a:r>
            <a:r>
              <a:rPr lang="ja-JP" altLang="en-US"/>
              <a:t> </a:t>
            </a:r>
            <a:r>
              <a:rPr lang="ja-JP" altLang="en-US" smtClean="0"/>
              <a:t>作業環境とシナリオ</a:t>
            </a:r>
            <a:endParaRPr kumimoji="1" lang="ja-JP" altLang="en-US"/>
          </a:p>
        </p:txBody>
      </p:sp>
      <p:sp>
        <p:nvSpPr>
          <p:cNvPr id="3" name="コンテンツ プレースホルダー 2"/>
          <p:cNvSpPr>
            <a:spLocks noGrp="1"/>
          </p:cNvSpPr>
          <p:nvPr>
            <p:ph sz="quarter" idx="10"/>
          </p:nvPr>
        </p:nvSpPr>
        <p:spPr>
          <a:xfrm>
            <a:off x="179512" y="836713"/>
            <a:ext cx="8784976" cy="2016208"/>
          </a:xfrm>
        </p:spPr>
        <p:txBody>
          <a:bodyPr>
            <a:normAutofit/>
          </a:bodyPr>
          <a:lstStyle/>
          <a:p>
            <a:r>
              <a:rPr lang="ja-JP" altLang="en-US" b="1" smtClean="0"/>
              <a:t>シナリオ</a:t>
            </a:r>
            <a:r>
              <a:rPr lang="en-US" altLang="ja-JP" sz="1800"/>
              <a:t/>
            </a:r>
            <a:br>
              <a:rPr lang="en-US" altLang="ja-JP" sz="1800"/>
            </a:br>
            <a:r>
              <a:rPr lang="en-US" altLang="ja-JP" sz="1800" smtClean="0"/>
              <a:t>Ansible-</a:t>
            </a:r>
            <a:r>
              <a:rPr lang="en-US" altLang="ja-JP" sz="1600" smtClean="0"/>
              <a:t>Pionner</a:t>
            </a:r>
            <a:r>
              <a:rPr lang="ja-JP" altLang="en-US" sz="1600" smtClean="0"/>
              <a:t>を用いて</a:t>
            </a:r>
            <a:r>
              <a:rPr lang="ja-JP" altLang="en-US" sz="1600" smtClean="0">
                <a:solidFill>
                  <a:srgbClr val="FF0000"/>
                </a:solidFill>
              </a:rPr>
              <a:t>ベンダの異なる</a:t>
            </a:r>
            <a:r>
              <a:rPr lang="en-US" altLang="ja-JP" sz="1600" smtClean="0">
                <a:solidFill>
                  <a:srgbClr val="FF0000"/>
                </a:solidFill>
              </a:rPr>
              <a:t>NW</a:t>
            </a:r>
            <a:r>
              <a:rPr lang="ja-JP" altLang="en-US" sz="1600" smtClean="0">
                <a:solidFill>
                  <a:srgbClr val="FF0000"/>
                </a:solidFill>
              </a:rPr>
              <a:t>機器に対してログサーバの指定</a:t>
            </a:r>
            <a:r>
              <a:rPr lang="ja-JP" altLang="en-US" sz="1600" smtClean="0"/>
              <a:t>を行います。</a:t>
            </a:r>
            <a:r>
              <a:rPr lang="en-US" altLang="ja-JP" sz="1600" smtClean="0"/>
              <a:t/>
            </a:r>
            <a:br>
              <a:rPr lang="en-US" altLang="ja-JP" sz="1600" smtClean="0"/>
            </a:br>
            <a:r>
              <a:rPr lang="ja-JP" altLang="en-US" sz="1600" smtClean="0"/>
              <a:t>以下</a:t>
            </a:r>
            <a:r>
              <a:rPr lang="en-US" altLang="ja-JP" sz="1600" smtClean="0"/>
              <a:t>3</a:t>
            </a:r>
            <a:r>
              <a:rPr lang="ja-JP" altLang="en-US" sz="1600" smtClean="0"/>
              <a:t>つの</a:t>
            </a:r>
            <a:r>
              <a:rPr lang="en-US" altLang="ja-JP" sz="1600" smtClean="0"/>
              <a:t>Pioneer</a:t>
            </a:r>
            <a:r>
              <a:rPr lang="ja-JP" altLang="en-US" sz="1600" smtClean="0"/>
              <a:t>モードの特長を体験いただけるシナリオとなっています。</a:t>
            </a:r>
            <a:endParaRPr lang="en-US" altLang="ja-JP" sz="1600"/>
          </a:p>
          <a:p>
            <a:pPr marL="342900" indent="-342900">
              <a:buFont typeface="+mj-ea"/>
              <a:buAutoNum type="circleNumDbPlain"/>
            </a:pPr>
            <a:r>
              <a:rPr lang="en-US" altLang="ja-JP" sz="1600" b="1" u="sng" smtClean="0"/>
              <a:t>telnet</a:t>
            </a:r>
            <a:r>
              <a:rPr lang="ja-JP" altLang="en-US" sz="1600" b="1" u="sng" smtClean="0"/>
              <a:t>もしくは</a:t>
            </a:r>
            <a:r>
              <a:rPr lang="en-US" altLang="ja-JP" sz="1600" b="1" u="sng" smtClean="0"/>
              <a:t>ssh</a:t>
            </a:r>
            <a:r>
              <a:rPr lang="ja-JP" altLang="en-US" sz="1600" smtClean="0"/>
              <a:t>の疎通さえあれば、対話ファイルの実行が可能</a:t>
            </a:r>
            <a:endParaRPr lang="en-US" altLang="ja-JP" sz="1600" smtClean="0"/>
          </a:p>
          <a:p>
            <a:pPr marL="342900" indent="-342900">
              <a:buFont typeface="+mj-ea"/>
              <a:buAutoNum type="circleNumDbPlain"/>
            </a:pPr>
            <a:r>
              <a:rPr lang="ja-JP" altLang="en-US" sz="1600" smtClean="0"/>
              <a:t>対話種別と</a:t>
            </a:r>
            <a:r>
              <a:rPr lang="en-US" altLang="ja-JP" sz="1600" smtClean="0"/>
              <a:t>OS</a:t>
            </a:r>
            <a:r>
              <a:rPr lang="ja-JP" altLang="en-US" sz="1600" smtClean="0"/>
              <a:t>種別を活かした、</a:t>
            </a:r>
            <a:r>
              <a:rPr lang="en-US" altLang="ja-JP" sz="1600" b="1" u="sng" smtClean="0"/>
              <a:t>OS</a:t>
            </a:r>
            <a:r>
              <a:rPr lang="ja-JP" altLang="en-US" sz="1600" b="1" u="sng" smtClean="0"/>
              <a:t>の差異を意識しない作業実行</a:t>
            </a:r>
            <a:endParaRPr lang="en-US" altLang="ja-JP" sz="1600" b="1" u="sng" smtClean="0"/>
          </a:p>
          <a:p>
            <a:pPr marL="342900" indent="-342900">
              <a:buFont typeface="+mj-ea"/>
              <a:buAutoNum type="circleNumDbPlain"/>
            </a:pPr>
            <a:r>
              <a:rPr lang="ja-JP" altLang="en-US" sz="1600" smtClean="0"/>
              <a:t>独自モジュールによる作業の</a:t>
            </a:r>
            <a:r>
              <a:rPr lang="ja-JP" altLang="en-US" sz="1600" b="1" u="sng" smtClean="0"/>
              <a:t>繰り返しや条件分岐</a:t>
            </a:r>
            <a:endParaRPr lang="en-US" altLang="ja-JP" sz="1600" b="1" u="sng"/>
          </a:p>
          <a:p>
            <a:pPr marL="0" indent="0">
              <a:buNone/>
            </a:pPr>
            <a:endParaRPr lang="en-US" altLang="ja-JP"/>
          </a:p>
          <a:p>
            <a:pPr marL="0" indent="0">
              <a:buNone/>
            </a:pPr>
            <a:endParaRPr lang="en-US" altLang="ja-JP"/>
          </a:p>
        </p:txBody>
      </p:sp>
      <p:sp>
        <p:nvSpPr>
          <p:cNvPr id="17" name="コンテンツ プレースホルダー 2"/>
          <p:cNvSpPr txBox="1">
            <a:spLocks/>
          </p:cNvSpPr>
          <p:nvPr/>
        </p:nvSpPr>
        <p:spPr bwMode="gray">
          <a:xfrm>
            <a:off x="178537" y="2998974"/>
            <a:ext cx="8784976" cy="457822"/>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シナリオイメージ</a:t>
            </a:r>
          </a:p>
          <a:p>
            <a:pPr marL="0" indent="0">
              <a:buFont typeface="Arial" panose="020B0604020202020204" pitchFamily="34" charset="0"/>
              <a:buNone/>
            </a:pPr>
            <a:endParaRPr lang="ja-JP" altLang="en-US" kern="0" smtClean="0"/>
          </a:p>
          <a:p>
            <a:pPr marL="0" indent="0">
              <a:buFont typeface="Arial" panose="020B0604020202020204" pitchFamily="34" charset="0"/>
              <a:buNone/>
            </a:pPr>
            <a:endParaRPr lang="ja-JP" altLang="en-US" kern="0"/>
          </a:p>
        </p:txBody>
      </p:sp>
      <p:sp>
        <p:nvSpPr>
          <p:cNvPr id="19" name="正方形/長方形 18"/>
          <p:cNvSpPr/>
          <p:nvPr/>
        </p:nvSpPr>
        <p:spPr>
          <a:xfrm>
            <a:off x="3965994" y="6046793"/>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39" name="直線矢印コネクタ 38"/>
          <p:cNvCxnSpPr>
            <a:stCxn id="44" idx="2"/>
            <a:endCxn id="43" idx="0"/>
          </p:cNvCxnSpPr>
          <p:nvPr/>
        </p:nvCxnSpPr>
        <p:spPr bwMode="auto">
          <a:xfrm>
            <a:off x="1590569" y="4643286"/>
            <a:ext cx="4888" cy="997116"/>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sp>
        <p:nvSpPr>
          <p:cNvPr id="43" name="正方形/長方形 94"/>
          <p:cNvSpPr>
            <a:spLocks noChangeArrowheads="1"/>
          </p:cNvSpPr>
          <p:nvPr/>
        </p:nvSpPr>
        <p:spPr bwMode="auto">
          <a:xfrm>
            <a:off x="674307" y="5640402"/>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smtClean="0">
                <a:ln>
                  <a:noFill/>
                </a:ln>
                <a:solidFill>
                  <a:schemeClr val="tx1"/>
                </a:solidFill>
                <a:effectLst/>
                <a:latin typeface="+mn-ea"/>
              </a:rPr>
              <a:t>END</a:t>
            </a:r>
            <a:endParaRPr kumimoji="0" lang="ja-JP" altLang="ja-JP" sz="1200" b="0" i="0" u="none" strike="noStrike" cap="none" normalizeH="0" baseline="0" smtClean="0">
              <a:ln>
                <a:noFill/>
              </a:ln>
              <a:solidFill>
                <a:schemeClr val="tx1"/>
              </a:solidFill>
              <a:effectLst/>
              <a:latin typeface="+mn-ea"/>
            </a:endParaRPr>
          </a:p>
        </p:txBody>
      </p:sp>
      <p:sp>
        <p:nvSpPr>
          <p:cNvPr id="44" name="正方形/長方形 92"/>
          <p:cNvSpPr>
            <a:spLocks noChangeArrowheads="1"/>
          </p:cNvSpPr>
          <p:nvPr/>
        </p:nvSpPr>
        <p:spPr bwMode="auto">
          <a:xfrm>
            <a:off x="669419" y="4262328"/>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200" b="0" i="0" u="none" strike="noStrike" cap="none" normalizeH="0" baseline="0" smtClean="0">
                <a:ln>
                  <a:noFill/>
                </a:ln>
                <a:solidFill>
                  <a:srgbClr val="000000"/>
                </a:solidFill>
                <a:effectLst/>
                <a:latin typeface="+mn-ea"/>
                <a:cs typeface="Times New Roman" panose="02020603050405020304" pitchFamily="18" charset="0"/>
              </a:rPr>
              <a:t>START</a:t>
            </a:r>
            <a:endParaRPr kumimoji="0" lang="ja-JP" altLang="en-US" sz="1200">
              <a:solidFill>
                <a:srgbClr val="000000"/>
              </a:solidFill>
              <a:latin typeface="+mn-ea"/>
              <a:cs typeface="Times New Roman" panose="02020603050405020304" pitchFamily="18" charset="0"/>
            </a:endParaRPr>
          </a:p>
        </p:txBody>
      </p:sp>
      <p:grpSp>
        <p:nvGrpSpPr>
          <p:cNvPr id="47" name="グループ化 46"/>
          <p:cNvGrpSpPr>
            <a:grpSpLocks noChangeAspect="1"/>
          </p:cNvGrpSpPr>
          <p:nvPr/>
        </p:nvGrpSpPr>
        <p:grpSpPr bwMode="gray">
          <a:xfrm>
            <a:off x="2599711" y="5420810"/>
            <a:ext cx="640627" cy="737443"/>
            <a:chOff x="-2227263" y="1692275"/>
            <a:chExt cx="2468563" cy="2841625"/>
          </a:xfrm>
        </p:grpSpPr>
        <p:sp>
          <p:nvSpPr>
            <p:cNvPr id="48"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chemeClr val="accent1">
                <a:lumMod val="60000"/>
                <a:lumOff val="40000"/>
              </a:schemeClr>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9" name="フリーフォーム 48"/>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0" name="テキスト ボックス 49"/>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18" name="正方形/長方形 17"/>
          <p:cNvSpPr/>
          <p:nvPr/>
        </p:nvSpPr>
        <p:spPr>
          <a:xfrm>
            <a:off x="2783860" y="6046794"/>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cxnSp>
        <p:nvCxnSpPr>
          <p:cNvPr id="51" name="カギ線コネクタ 122"/>
          <p:cNvCxnSpPr>
            <a:stCxn id="44" idx="2"/>
            <a:endCxn id="43" idx="0"/>
          </p:cNvCxnSpPr>
          <p:nvPr/>
        </p:nvCxnSpPr>
        <p:spPr bwMode="auto">
          <a:xfrm>
            <a:off x="1590569" y="4643286"/>
            <a:ext cx="4888" cy="99711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46" name="正方形/長方形 92"/>
          <p:cNvSpPr>
            <a:spLocks noChangeArrowheads="1"/>
          </p:cNvSpPr>
          <p:nvPr/>
        </p:nvSpPr>
        <p:spPr bwMode="auto">
          <a:xfrm>
            <a:off x="674307" y="4881271"/>
            <a:ext cx="1842300" cy="49345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ja-JP" altLang="en-US" sz="1200" smtClean="0">
                <a:solidFill>
                  <a:srgbClr val="000000"/>
                </a:solidFill>
                <a:latin typeface="+mn-ea"/>
                <a:cs typeface="Times New Roman" panose="02020603050405020304" pitchFamily="18" charset="0"/>
              </a:rPr>
              <a:t>対話種別①</a:t>
            </a:r>
            <a:r>
              <a:rPr kumimoji="0" lang="en-US" altLang="ja-JP" sz="1200" smtClean="0">
                <a:solidFill>
                  <a:srgbClr val="000000"/>
                </a:solidFill>
                <a:latin typeface="+mn-ea"/>
                <a:cs typeface="Times New Roman" panose="02020603050405020304" pitchFamily="18" charset="0"/>
              </a:rPr>
              <a:t/>
            </a:r>
            <a:br>
              <a:rPr kumimoji="0" lang="en-US" altLang="ja-JP" sz="1200" smtClean="0">
                <a:solidFill>
                  <a:srgbClr val="000000"/>
                </a:solidFill>
                <a:latin typeface="+mn-ea"/>
                <a:cs typeface="Times New Roman" panose="02020603050405020304" pitchFamily="18" charset="0"/>
              </a:rPr>
            </a:br>
            <a:r>
              <a:rPr lang="en-US" altLang="ja-JP" sz="1200" b="1"/>
              <a:t>syslog</a:t>
            </a:r>
            <a:r>
              <a:rPr lang="ja-JP" altLang="en-US" sz="1200" b="1"/>
              <a:t>サーバ</a:t>
            </a:r>
            <a:r>
              <a:rPr lang="ja-JP" altLang="en-US" sz="1200" b="1" smtClean="0"/>
              <a:t>設定</a:t>
            </a:r>
            <a:endParaRPr lang="ja-JP" altLang="en-US" sz="1200" b="1"/>
          </a:p>
        </p:txBody>
      </p:sp>
      <p:grpSp>
        <p:nvGrpSpPr>
          <p:cNvPr id="72" name="グループ化 71"/>
          <p:cNvGrpSpPr>
            <a:grpSpLocks noChangeAspect="1"/>
          </p:cNvGrpSpPr>
          <p:nvPr/>
        </p:nvGrpSpPr>
        <p:grpSpPr>
          <a:xfrm>
            <a:off x="7314874" y="4642940"/>
            <a:ext cx="478800" cy="478800"/>
            <a:chOff x="1143000" y="0"/>
            <a:chExt cx="6858000" cy="6858000"/>
          </a:xfrm>
        </p:grpSpPr>
        <p:sp>
          <p:nvSpPr>
            <p:cNvPr id="73"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1">
                <a:lumMod val="60000"/>
                <a:lumOff val="4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4" name="フリーフォーム 73"/>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5" name="グループ化 74"/>
          <p:cNvGrpSpPr>
            <a:grpSpLocks noChangeAspect="1"/>
          </p:cNvGrpSpPr>
          <p:nvPr/>
        </p:nvGrpSpPr>
        <p:grpSpPr>
          <a:xfrm>
            <a:off x="7324512" y="5641048"/>
            <a:ext cx="478800" cy="478800"/>
            <a:chOff x="1143000" y="0"/>
            <a:chExt cx="6858000" cy="6858000"/>
          </a:xfrm>
        </p:grpSpPr>
        <p:sp>
          <p:nvSpPr>
            <p:cNvPr id="76"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rgbClr val="336699"/>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8" name="正方形/長方形 77"/>
          <p:cNvSpPr/>
          <p:nvPr/>
        </p:nvSpPr>
        <p:spPr>
          <a:xfrm>
            <a:off x="7740440" y="5006585"/>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sp>
        <p:nvSpPr>
          <p:cNvPr id="79" name="正方形/長方形 78"/>
          <p:cNvSpPr/>
          <p:nvPr/>
        </p:nvSpPr>
        <p:spPr>
          <a:xfrm>
            <a:off x="7740440" y="5991755"/>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82" name="カギ線コネクタ 81"/>
          <p:cNvCxnSpPr/>
          <p:nvPr/>
        </p:nvCxnSpPr>
        <p:spPr bwMode="auto">
          <a:xfrm>
            <a:off x="5279604" y="4874416"/>
            <a:ext cx="2035270" cy="978849"/>
          </a:xfrm>
          <a:prstGeom prst="bentConnector3">
            <a:avLst>
              <a:gd name="adj1" fmla="val 84128"/>
            </a:avLst>
          </a:prstGeom>
          <a:ln w="57150" cap="flat" cmpd="sng" algn="ctr">
            <a:solidFill>
              <a:schemeClr val="accent6"/>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3" name="カギ線コネクタ 122"/>
          <p:cNvCxnSpPr>
            <a:endCxn id="74" idx="36"/>
          </p:cNvCxnSpPr>
          <p:nvPr/>
        </p:nvCxnSpPr>
        <p:spPr bwMode="auto">
          <a:xfrm flipV="1">
            <a:off x="5279604" y="4862999"/>
            <a:ext cx="2060097" cy="11118"/>
          </a:xfrm>
          <a:prstGeom prst="straightConnector1">
            <a:avLst/>
          </a:prstGeom>
          <a:ln w="57150">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00" name="直線コネクタ 99"/>
          <p:cNvCxnSpPr>
            <a:stCxn id="46" idx="3"/>
            <a:endCxn id="48" idx="3"/>
          </p:cNvCxnSpPr>
          <p:nvPr/>
        </p:nvCxnSpPr>
        <p:spPr bwMode="auto">
          <a:xfrm>
            <a:off x="2516607" y="5127997"/>
            <a:ext cx="214164" cy="292813"/>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01" name="直線コネクタ 100"/>
          <p:cNvCxnSpPr>
            <a:stCxn id="46" idx="3"/>
            <a:endCxn id="62" idx="3"/>
          </p:cNvCxnSpPr>
          <p:nvPr/>
        </p:nvCxnSpPr>
        <p:spPr bwMode="auto">
          <a:xfrm>
            <a:off x="2516607" y="5127997"/>
            <a:ext cx="1377436" cy="292812"/>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pic>
        <p:nvPicPr>
          <p:cNvPr id="107" name="図 106"/>
          <p:cNvPicPr>
            <a:picLocks noChangeAspect="1"/>
          </p:cNvPicPr>
          <p:nvPr/>
        </p:nvPicPr>
        <p:blipFill>
          <a:blip r:embed="rId3"/>
          <a:stretch>
            <a:fillRect/>
          </a:stretch>
        </p:blipFill>
        <p:spPr>
          <a:xfrm>
            <a:off x="5670134" y="3898731"/>
            <a:ext cx="702116" cy="702116"/>
          </a:xfrm>
          <a:prstGeom prst="rect">
            <a:avLst/>
          </a:prstGeom>
        </p:spPr>
      </p:pic>
      <p:sp>
        <p:nvSpPr>
          <p:cNvPr id="111" name="テキスト ボックス 110"/>
          <p:cNvSpPr txBox="1"/>
          <p:nvPr/>
        </p:nvSpPr>
        <p:spPr>
          <a:xfrm>
            <a:off x="360367" y="3873703"/>
            <a:ext cx="2885877" cy="338554"/>
          </a:xfrm>
          <a:prstGeom prst="rect">
            <a:avLst/>
          </a:prstGeom>
          <a:noFill/>
        </p:spPr>
        <p:txBody>
          <a:bodyPr wrap="square" rtlCol="0">
            <a:spAutoFit/>
          </a:bodyPr>
          <a:lstStyle/>
          <a:p>
            <a:r>
              <a:rPr lang="en-US" altLang="ja-JP" sz="1600" b="1" smtClean="0">
                <a:ln w="0"/>
                <a:solidFill>
                  <a:schemeClr val="accent6">
                    <a:lumMod val="90000"/>
                    <a:lumOff val="10000"/>
                  </a:schemeClr>
                </a:solidFill>
              </a:rPr>
              <a:t>Movement</a:t>
            </a:r>
            <a:r>
              <a:rPr lang="ja-JP" altLang="en-US" sz="1600" b="1" smtClean="0">
                <a:ln w="0"/>
                <a:solidFill>
                  <a:schemeClr val="accent6">
                    <a:lumMod val="90000"/>
                    <a:lumOff val="10000"/>
                  </a:schemeClr>
                </a:solidFill>
              </a:rPr>
              <a:t>①</a:t>
            </a:r>
            <a:endParaRPr lang="en-US" altLang="ja-JP" sz="1600" b="1">
              <a:ln w="0"/>
              <a:solidFill>
                <a:schemeClr val="accent6">
                  <a:lumMod val="90000"/>
                  <a:lumOff val="10000"/>
                </a:schemeClr>
              </a:solidFill>
            </a:endParaRPr>
          </a:p>
        </p:txBody>
      </p:sp>
      <p:sp>
        <p:nvSpPr>
          <p:cNvPr id="112" name="テキスト ボックス 111"/>
          <p:cNvSpPr txBox="1"/>
          <p:nvPr/>
        </p:nvSpPr>
        <p:spPr>
          <a:xfrm>
            <a:off x="2051650" y="3443887"/>
            <a:ext cx="2885877" cy="338554"/>
          </a:xfrm>
          <a:prstGeom prst="rect">
            <a:avLst/>
          </a:prstGeom>
          <a:noFill/>
        </p:spPr>
        <p:txBody>
          <a:bodyPr wrap="square" rtlCol="0">
            <a:spAutoFit/>
          </a:bodyPr>
          <a:lstStyle/>
          <a:p>
            <a:r>
              <a:rPr lang="en-US" altLang="ja-JP" sz="1600" b="1" u="sng" smtClean="0">
                <a:ln w="0"/>
                <a:solidFill>
                  <a:schemeClr val="accent6">
                    <a:lumMod val="90000"/>
                    <a:lumOff val="10000"/>
                  </a:schemeClr>
                </a:solidFill>
              </a:rPr>
              <a:t>Movement</a:t>
            </a:r>
            <a:r>
              <a:rPr lang="ja-JP" altLang="en-US" sz="1600" b="1" u="sng" smtClean="0">
                <a:ln w="0"/>
                <a:solidFill>
                  <a:schemeClr val="accent6">
                    <a:lumMod val="90000"/>
                    <a:lumOff val="10000"/>
                  </a:schemeClr>
                </a:solidFill>
              </a:rPr>
              <a:t>の作成</a:t>
            </a:r>
            <a:endParaRPr lang="en-US" altLang="ja-JP" sz="1600" b="1" u="sng">
              <a:ln w="0"/>
              <a:solidFill>
                <a:schemeClr val="accent6">
                  <a:lumMod val="90000"/>
                  <a:lumOff val="10000"/>
                </a:schemeClr>
              </a:solidFill>
            </a:endParaRPr>
          </a:p>
        </p:txBody>
      </p:sp>
      <p:sp>
        <p:nvSpPr>
          <p:cNvPr id="113" name="テキスト ボックス 112"/>
          <p:cNvSpPr txBox="1"/>
          <p:nvPr/>
        </p:nvSpPr>
        <p:spPr>
          <a:xfrm>
            <a:off x="5748657" y="3377769"/>
            <a:ext cx="2885877" cy="523220"/>
          </a:xfrm>
          <a:prstGeom prst="rect">
            <a:avLst/>
          </a:prstGeom>
          <a:noFill/>
        </p:spPr>
        <p:txBody>
          <a:bodyPr wrap="square" rtlCol="0">
            <a:spAutoFit/>
          </a:bodyPr>
          <a:lstStyle/>
          <a:p>
            <a:r>
              <a:rPr lang="ja-JP" altLang="en-US" sz="1400" b="1" u="sng" smtClean="0">
                <a:ln w="0"/>
                <a:solidFill>
                  <a:schemeClr val="accent6">
                    <a:lumMod val="90000"/>
                    <a:lumOff val="10000"/>
                  </a:schemeClr>
                </a:solidFill>
              </a:rPr>
              <a:t>パラメータシートを利用した</a:t>
            </a:r>
            <a:r>
              <a:rPr lang="en-US" altLang="ja-JP" sz="1400" b="1" u="sng" smtClean="0">
                <a:ln w="0"/>
                <a:solidFill>
                  <a:schemeClr val="accent6">
                    <a:lumMod val="90000"/>
                    <a:lumOff val="10000"/>
                  </a:schemeClr>
                </a:solidFill>
              </a:rPr>
              <a:t/>
            </a:r>
            <a:br>
              <a:rPr lang="en-US" altLang="ja-JP" sz="1400" b="1" u="sng" smtClean="0">
                <a:ln w="0"/>
                <a:solidFill>
                  <a:schemeClr val="accent6">
                    <a:lumMod val="90000"/>
                    <a:lumOff val="10000"/>
                  </a:schemeClr>
                </a:solidFill>
              </a:rPr>
            </a:br>
            <a:r>
              <a:rPr lang="ja-JP" altLang="en-US" sz="1400" b="1" u="sng" smtClean="0">
                <a:ln w="0"/>
                <a:solidFill>
                  <a:schemeClr val="accent6">
                    <a:lumMod val="90000"/>
                    <a:lumOff val="10000"/>
                  </a:schemeClr>
                </a:solidFill>
              </a:rPr>
              <a:t>代入値や作業対象ホストの設定</a:t>
            </a:r>
            <a:endParaRPr lang="en-US" altLang="ja-JP" sz="1400" b="1" u="sng">
              <a:ln w="0"/>
              <a:solidFill>
                <a:schemeClr val="accent6">
                  <a:lumMod val="90000"/>
                  <a:lumOff val="10000"/>
                </a:schemeClr>
              </a:solidFill>
            </a:endParaRPr>
          </a:p>
        </p:txBody>
      </p:sp>
      <p:sp>
        <p:nvSpPr>
          <p:cNvPr id="121" name="加算 120"/>
          <p:cNvSpPr/>
          <p:nvPr/>
        </p:nvSpPr>
        <p:spPr bwMode="auto">
          <a:xfrm>
            <a:off x="5913177" y="4614629"/>
            <a:ext cx="216030" cy="220059"/>
          </a:xfrm>
          <a:prstGeom prst="mathPlus">
            <a:avLst>
              <a:gd name="adj1" fmla="val 16095"/>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6880831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a:t> </a:t>
            </a:r>
            <a:r>
              <a:rPr lang="ja-JP" altLang="en-US" smtClean="0"/>
              <a:t>対話</a:t>
            </a:r>
            <a:r>
              <a:rPr lang="ja-JP" altLang="en-US"/>
              <a:t>ファイル</a:t>
            </a:r>
            <a:r>
              <a:rPr lang="ja-JP" altLang="en-US" smtClean="0"/>
              <a:t>の作成</a:t>
            </a:r>
            <a:r>
              <a:rPr lang="en-US" altLang="ja-JP"/>
              <a:t>(1/2</a:t>
            </a:r>
            <a:r>
              <a:rPr lang="en-US" altLang="ja-JP" smtClean="0"/>
              <a:t>)</a:t>
            </a:r>
            <a:endParaRPr kumimoji="1" lang="ja-JP" altLang="en-US"/>
          </a:p>
        </p:txBody>
      </p:sp>
      <p:sp>
        <p:nvSpPr>
          <p:cNvPr id="3" name="コンテンツ プレースホルダー 2"/>
          <p:cNvSpPr>
            <a:spLocks noGrp="1"/>
          </p:cNvSpPr>
          <p:nvPr>
            <p:ph sz="quarter" idx="10"/>
          </p:nvPr>
        </p:nvSpPr>
        <p:spPr>
          <a:xfrm>
            <a:off x="179512" y="836712"/>
            <a:ext cx="7848968" cy="1584148"/>
          </a:xfrm>
        </p:spPr>
        <p:txBody>
          <a:bodyPr>
            <a:normAutofit/>
          </a:bodyPr>
          <a:lstStyle/>
          <a:p>
            <a:r>
              <a:rPr kumimoji="1" lang="ja-JP" altLang="en-US" b="1" smtClean="0"/>
              <a:t>対話ファイルの作成</a:t>
            </a:r>
            <a:r>
              <a:rPr kumimoji="1" lang="en-US" altLang="ja-JP" b="1" smtClean="0"/>
              <a:t/>
            </a:r>
            <a:br>
              <a:rPr kumimoji="1" lang="en-US" altLang="ja-JP" b="1" smtClean="0"/>
            </a:br>
            <a:r>
              <a:rPr lang="ja-JP" altLang="en-US" sz="1700" smtClean="0"/>
              <a:t>本シナリオで使用するファイルを作成しましょう。</a:t>
            </a:r>
            <a:r>
              <a:rPr lang="en-US" altLang="ja-JP" sz="1600" smtClean="0"/>
              <a:t/>
            </a:r>
            <a:br>
              <a:rPr lang="en-US" altLang="ja-JP" sz="1600" smtClean="0"/>
            </a:br>
            <a:r>
              <a:rPr kumimoji="1" lang="en-US" altLang="ja-JP" sz="1200" smtClean="0">
                <a:solidFill>
                  <a:srgbClr val="FF0000"/>
                </a:solidFill>
              </a:rPr>
              <a:t>【</a:t>
            </a:r>
            <a:r>
              <a:rPr kumimoji="1" lang="ja-JP" altLang="en-US" sz="1200" smtClean="0">
                <a:solidFill>
                  <a:srgbClr val="FF0000"/>
                </a:solidFill>
              </a:rPr>
              <a:t>注意</a:t>
            </a:r>
            <a:r>
              <a:rPr kumimoji="1" lang="en-US" altLang="ja-JP" sz="1200" smtClean="0">
                <a:solidFill>
                  <a:srgbClr val="FF0000"/>
                </a:solidFill>
              </a:rPr>
              <a:t>】</a:t>
            </a:r>
            <a:br>
              <a:rPr kumimoji="1" lang="en-US" altLang="ja-JP" sz="1200" smtClean="0">
                <a:solidFill>
                  <a:srgbClr val="FF0000"/>
                </a:solidFill>
              </a:rPr>
            </a:br>
            <a:r>
              <a:rPr kumimoji="1" lang="ja-JP" altLang="en-US" sz="1200" smtClean="0">
                <a:solidFill>
                  <a:srgbClr val="FF0000"/>
                </a:solidFill>
              </a:rPr>
              <a:t>文字コードは“</a:t>
            </a:r>
            <a:r>
              <a:rPr kumimoji="1" lang="en-US" altLang="ja-JP" sz="1200" smtClean="0">
                <a:solidFill>
                  <a:srgbClr val="FF0000"/>
                </a:solidFill>
              </a:rPr>
              <a:t>UTF-8</a:t>
            </a:r>
            <a:r>
              <a:rPr kumimoji="1" lang="ja-JP" altLang="en-US" sz="1200" smtClean="0">
                <a:solidFill>
                  <a:srgbClr val="FF0000"/>
                </a:solidFill>
              </a:rPr>
              <a:t>”を使用してください。</a:t>
            </a:r>
            <a:endParaRPr lang="en-US" altLang="ja-JP"/>
          </a:p>
          <a:p>
            <a:pPr marL="0" indent="0">
              <a:buNone/>
            </a:pPr>
            <a:endParaRPr kumimoji="1" lang="ja-JP" altLang="en-US"/>
          </a:p>
        </p:txBody>
      </p:sp>
      <p:grpSp>
        <p:nvGrpSpPr>
          <p:cNvPr id="10" name="グループ化 9"/>
          <p:cNvGrpSpPr/>
          <p:nvPr/>
        </p:nvGrpSpPr>
        <p:grpSpPr>
          <a:xfrm>
            <a:off x="3514971" y="1556740"/>
            <a:ext cx="5521649" cy="5078313"/>
            <a:chOff x="3514971" y="1394753"/>
            <a:chExt cx="5521649" cy="5078313"/>
          </a:xfrm>
        </p:grpSpPr>
        <p:grpSp>
          <p:nvGrpSpPr>
            <p:cNvPr id="7" name="グループ化 6"/>
            <p:cNvGrpSpPr/>
            <p:nvPr/>
          </p:nvGrpSpPr>
          <p:grpSpPr>
            <a:xfrm>
              <a:off x="3514971" y="1394753"/>
              <a:ext cx="5521649" cy="5078313"/>
              <a:chOff x="361534" y="2471027"/>
              <a:chExt cx="5521649" cy="5078313"/>
            </a:xfrm>
          </p:grpSpPr>
          <p:sp>
            <p:nvSpPr>
              <p:cNvPr id="4" name="テキスト ボックス 3"/>
              <p:cNvSpPr txBox="1"/>
              <p:nvPr/>
            </p:nvSpPr>
            <p:spPr>
              <a:xfrm>
                <a:off x="361534" y="2471027"/>
                <a:ext cx="5434514" cy="5078313"/>
              </a:xfrm>
              <a:prstGeom prst="rect">
                <a:avLst/>
              </a:prstGeom>
              <a:solidFill>
                <a:schemeClr val="bg2">
                  <a:lumMod val="85000"/>
                </a:schemeClr>
              </a:solidFill>
              <a:ln>
                <a:solidFill>
                  <a:schemeClr val="accent1"/>
                </a:solidFill>
              </a:ln>
            </p:spPr>
            <p:txBody>
              <a:bodyPr wrap="square" rtlCol="0">
                <a:spAutoFit/>
              </a:bodyPr>
              <a:lstStyle/>
              <a:p>
                <a:r>
                  <a:rPr lang="en-US" altLang="ja-JP" sz="900"/>
                  <a:t>conf: </a:t>
                </a:r>
              </a:p>
              <a:p>
                <a:r>
                  <a:rPr lang="en-US" altLang="ja-JP" sz="900"/>
                  <a:t>  timeout: 10</a:t>
                </a:r>
              </a:p>
              <a:p>
                <a:endParaRPr lang="en-US" altLang="ja-JP" sz="900"/>
              </a:p>
              <a:p>
                <a:r>
                  <a:rPr lang="en-US" altLang="ja-JP" sz="900"/>
                  <a:t>exec_list:</a:t>
                </a:r>
              </a:p>
              <a:p>
                <a:r>
                  <a:rPr lang="en-US" altLang="ja-JP" sz="900"/>
                  <a:t>  - expect: 'password:'</a:t>
                </a:r>
              </a:p>
              <a:p>
                <a:r>
                  <a:rPr lang="en-US" altLang="ja-JP" sz="900"/>
                  <a:t>    exec: '{{ __loginpassword__ }}'</a:t>
                </a:r>
              </a:p>
              <a:p>
                <a:endParaRPr lang="en-US" altLang="ja-JP" sz="900"/>
              </a:p>
              <a:p>
                <a:r>
                  <a:rPr lang="en-US" altLang="ja-JP" sz="900"/>
                  <a:t>  - expect: '{{ __loginuser__ }}@{{ __loginhostname__ }}'</a:t>
                </a:r>
              </a:p>
              <a:p>
                <a:r>
                  <a:rPr lang="en-US" altLang="ja-JP" sz="900"/>
                  <a:t>    exec: 'set terminal length 0'</a:t>
                </a:r>
              </a:p>
              <a:p>
                <a:endParaRPr lang="en-US" altLang="ja-JP" sz="900"/>
              </a:p>
              <a:p>
                <a:r>
                  <a:rPr lang="en-US" altLang="ja-JP" sz="900"/>
                  <a:t>  - expect: '{{ __loginuser__ }}@{{ __loginhostname__ }}'</a:t>
                </a:r>
              </a:p>
              <a:p>
                <a:r>
                  <a:rPr lang="en-US" altLang="ja-JP" sz="900"/>
                  <a:t>    exec: 'configure'</a:t>
                </a:r>
              </a:p>
              <a:p>
                <a:r>
                  <a:rPr lang="en-US" altLang="ja-JP" sz="900"/>
                  <a:t>    </a:t>
                </a:r>
              </a:p>
              <a:p>
                <a:r>
                  <a:rPr lang="en-US" altLang="ja-JP" sz="900"/>
                  <a:t>  - command: 'set system syslog host {{ item.0 }} facility all level {{ VAR_log_severity }}'</a:t>
                </a:r>
              </a:p>
              <a:p>
                <a:r>
                  <a:rPr lang="en-US" altLang="ja-JP" sz="900"/>
                  <a:t>    prompt: 'vyos@{{ __loginhostname__ }}'</a:t>
                </a:r>
              </a:p>
              <a:p>
                <a:r>
                  <a:rPr lang="en-US" altLang="ja-JP" sz="900"/>
                  <a:t>    with_items: </a:t>
                </a:r>
              </a:p>
              <a:p>
                <a:r>
                  <a:rPr lang="en-US" altLang="ja-JP" sz="900"/>
                  <a:t>      - '{{ </a:t>
                </a:r>
                <a:r>
                  <a:rPr lang="en-US" altLang="ja-JP" sz="900" smtClean="0"/>
                  <a:t>VAR_syslog_server_ip </a:t>
                </a:r>
                <a:r>
                  <a:rPr lang="en-US" altLang="ja-JP" sz="900"/>
                  <a:t>}}'</a:t>
                </a:r>
              </a:p>
              <a:p>
                <a:r>
                  <a:rPr lang="en-US" altLang="ja-JP" sz="900"/>
                  <a:t>    when: </a:t>
                </a:r>
              </a:p>
              <a:p>
                <a:r>
                  <a:rPr lang="en-US" altLang="ja-JP" sz="900"/>
                  <a:t>      - VAR_log_severity is define</a:t>
                </a:r>
              </a:p>
              <a:p>
                <a:endParaRPr lang="en-US" altLang="ja-JP" sz="900"/>
              </a:p>
              <a:p>
                <a:r>
                  <a:rPr lang="en-US" altLang="ja-JP" sz="900"/>
                  <a:t>  - expect: 'vyos@{{ __loginhostname__ }}'</a:t>
                </a:r>
              </a:p>
              <a:p>
                <a:r>
                  <a:rPr lang="en-US" altLang="ja-JP" sz="900"/>
                  <a:t>    exec: 'commit'</a:t>
                </a:r>
              </a:p>
              <a:p>
                <a:r>
                  <a:rPr lang="en-US" altLang="ja-JP" sz="900"/>
                  <a:t>    </a:t>
                </a:r>
              </a:p>
              <a:p>
                <a:r>
                  <a:rPr lang="en-US" altLang="ja-JP" sz="900"/>
                  <a:t>  - expect: 'vyos@{{ __loginhostname__ }}'</a:t>
                </a:r>
              </a:p>
              <a:p>
                <a:r>
                  <a:rPr lang="en-US" altLang="ja-JP" sz="900"/>
                  <a:t>    exec: 'save'</a:t>
                </a:r>
              </a:p>
              <a:p>
                <a:r>
                  <a:rPr lang="en-US" altLang="ja-JP" sz="900"/>
                  <a:t>    </a:t>
                </a:r>
              </a:p>
              <a:p>
                <a:r>
                  <a:rPr lang="en-US" altLang="ja-JP" sz="900"/>
                  <a:t>  - expect: 'vyos@{{ __loginhostname__ }}'</a:t>
                </a:r>
              </a:p>
              <a:p>
                <a:r>
                  <a:rPr lang="en-US" altLang="ja-JP" sz="900"/>
                  <a:t>    exec: 'exit'</a:t>
                </a:r>
              </a:p>
              <a:p>
                <a:r>
                  <a:rPr lang="en-US" altLang="ja-JP" sz="900"/>
                  <a:t>    </a:t>
                </a:r>
              </a:p>
              <a:p>
                <a:r>
                  <a:rPr lang="en-US" altLang="ja-JP" sz="900"/>
                  <a:t>  - command: 'show configuration'</a:t>
                </a:r>
              </a:p>
              <a:p>
                <a:r>
                  <a:rPr lang="en-US" altLang="ja-JP" sz="900"/>
                  <a:t>    prompt: 'vyos@{{ __loginhostname__ }}'</a:t>
                </a:r>
              </a:p>
              <a:p>
                <a:r>
                  <a:rPr lang="en-US" altLang="ja-JP" sz="900"/>
                  <a:t>    with_items:</a:t>
                </a:r>
              </a:p>
              <a:p>
                <a:r>
                  <a:rPr lang="en-US" altLang="ja-JP" sz="900"/>
                  <a:t>      - '{{ </a:t>
                </a:r>
                <a:r>
                  <a:rPr lang="en-US" altLang="ja-JP" sz="900" smtClean="0"/>
                  <a:t>VAR_syslog_server_ip </a:t>
                </a:r>
                <a:r>
                  <a:rPr lang="en-US" altLang="ja-JP" sz="900"/>
                  <a:t>}}'</a:t>
                </a:r>
              </a:p>
              <a:p>
                <a:r>
                  <a:rPr lang="en-US" altLang="ja-JP" sz="900"/>
                  <a:t>    failed_when:</a:t>
                </a:r>
              </a:p>
              <a:p>
                <a:r>
                  <a:rPr lang="en-US" altLang="ja-JP" sz="900"/>
                  <a:t>      - stdout match(host *{{ item.0 }})</a:t>
                </a:r>
              </a:p>
            </p:txBody>
          </p:sp>
          <p:sp>
            <p:nvSpPr>
              <p:cNvPr id="5" name="正方形/長方形 4"/>
              <p:cNvSpPr/>
              <p:nvPr/>
            </p:nvSpPr>
            <p:spPr>
              <a:xfrm>
                <a:off x="2618837" y="2595841"/>
                <a:ext cx="3264346" cy="276999"/>
              </a:xfrm>
              <a:prstGeom prst="rect">
                <a:avLst/>
              </a:prstGeom>
              <a:solidFill>
                <a:schemeClr val="bg1"/>
              </a:solidFill>
              <a:ln>
                <a:solidFill>
                  <a:schemeClr val="tx1"/>
                </a:solidFill>
              </a:ln>
            </p:spPr>
            <p:txBody>
              <a:bodyPr wrap="square">
                <a:spAutoFit/>
              </a:bodyPr>
              <a:lstStyle/>
              <a:p>
                <a:pPr algn="ctr"/>
                <a:r>
                  <a:rPr lang="ja-JP" altLang="en-US" sz="1200"/>
                  <a:t>ファイル名</a:t>
                </a:r>
                <a:r>
                  <a:rPr lang="en-US" altLang="ja-JP" sz="1200"/>
                  <a:t>:</a:t>
                </a:r>
                <a:r>
                  <a:rPr lang="ja-JP" altLang="en-US" sz="1200"/>
                  <a:t> </a:t>
                </a:r>
                <a:r>
                  <a:rPr lang="en-US" altLang="ja-JP" sz="1200" smtClean="0"/>
                  <a:t>vyos_set_syslog_server.yml</a:t>
                </a:r>
                <a:endParaRPr lang="ja-JP" altLang="en-US" sz="1200"/>
              </a:p>
            </p:txBody>
          </p:sp>
        </p:grpSp>
        <p:sp>
          <p:nvSpPr>
            <p:cNvPr id="17" name="正方形/長方形 16"/>
            <p:cNvSpPr/>
            <p:nvPr/>
          </p:nvSpPr>
          <p:spPr bwMode="gray">
            <a:xfrm>
              <a:off x="3579637" y="3159998"/>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grpSp>
      <p:sp>
        <p:nvSpPr>
          <p:cNvPr id="18" name="線吹き出し 1 (枠付き) 17"/>
          <p:cNvSpPr/>
          <p:nvPr/>
        </p:nvSpPr>
        <p:spPr bwMode="auto">
          <a:xfrm>
            <a:off x="179512" y="3338343"/>
            <a:ext cx="309630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vyos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を用いて繰り返し処理を行っています。</a:t>
            </a:r>
            <a:endParaRPr lang="en-US" altLang="ja-JP" sz="1100">
              <a:solidFill>
                <a:schemeClr val="tx1"/>
              </a:solidFill>
              <a:latin typeface="+mn-ea"/>
            </a:endParaRPr>
          </a:p>
        </p:txBody>
      </p:sp>
      <p:sp>
        <p:nvSpPr>
          <p:cNvPr id="26" name="正方形/長方形 25"/>
          <p:cNvSpPr/>
          <p:nvPr/>
        </p:nvSpPr>
        <p:spPr bwMode="gray">
          <a:xfrm>
            <a:off x="3579637" y="5501483"/>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7" name="線吹き出し 1 (枠付き) 26"/>
          <p:cNvSpPr/>
          <p:nvPr/>
        </p:nvSpPr>
        <p:spPr bwMode="auto">
          <a:xfrm>
            <a:off x="179512" y="5501483"/>
            <a:ext cx="3096308" cy="96990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設定の確認を行っています。</a:t>
            </a:r>
            <a:endParaRPr lang="en-US" altLang="ja-JP" sz="1100" smtClean="0">
              <a:solidFill>
                <a:schemeClr val="tx1"/>
              </a:solidFill>
              <a:latin typeface="+mn-ea"/>
            </a:endParaRPr>
          </a:p>
          <a:p>
            <a:r>
              <a:rPr lang="ja-JP" altLang="en-US" sz="1100" smtClean="0">
                <a:solidFill>
                  <a:schemeClr val="tx1"/>
                </a:solidFill>
                <a:latin typeface="+mn-ea"/>
              </a:rPr>
              <a:t>設定</a:t>
            </a:r>
            <a:r>
              <a:rPr lang="ja-JP" altLang="en-US" sz="1100">
                <a:solidFill>
                  <a:schemeClr val="tx1"/>
                </a:solidFill>
                <a:latin typeface="+mn-ea"/>
              </a:rPr>
              <a:t>情報</a:t>
            </a:r>
            <a:r>
              <a:rPr lang="ja-JP" altLang="en-US" sz="1100" smtClean="0">
                <a:solidFill>
                  <a:schemeClr val="tx1"/>
                </a:solidFill>
                <a:latin typeface="+mn-ea"/>
              </a:rPr>
              <a:t>を出力し、所定の文字列が無い場合に結果を“</a:t>
            </a:r>
            <a:r>
              <a:rPr lang="en-US" altLang="ja-JP" sz="1100" smtClean="0">
                <a:solidFill>
                  <a:schemeClr val="tx1"/>
                </a:solidFill>
                <a:latin typeface="+mn-ea"/>
              </a:rPr>
              <a:t>failed</a:t>
            </a:r>
            <a:r>
              <a:rPr lang="ja-JP" altLang="en-US" sz="1100" smtClean="0">
                <a:solidFill>
                  <a:schemeClr val="tx1"/>
                </a:solidFill>
                <a:latin typeface="+mn-ea"/>
              </a:rPr>
              <a:t>”とします。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“with_items”</a:t>
            </a:r>
            <a:r>
              <a:rPr lang="ja-JP" altLang="en-US" sz="1100" smtClean="0">
                <a:solidFill>
                  <a:schemeClr val="tx1"/>
                </a:solidFill>
                <a:latin typeface="+mn-ea"/>
              </a:rPr>
              <a:t>による繰り返しごとに条件判定が行われます。</a:t>
            </a:r>
            <a:endParaRPr lang="en-US" altLang="ja-JP" sz="1100">
              <a:solidFill>
                <a:schemeClr val="tx1"/>
              </a:solidFill>
              <a:latin typeface="+mn-ea"/>
            </a:endParaRPr>
          </a:p>
        </p:txBody>
      </p:sp>
    </p:spTree>
    <p:extLst>
      <p:ext uri="{BB962C8B-B14F-4D97-AF65-F5344CB8AC3E}">
        <p14:creationId xmlns:p14="http://schemas.microsoft.com/office/powerpoint/2010/main" val="2966036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smtClean="0"/>
              <a:t> 対話ファイルの作成</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対話ファイルを用意する</a:t>
            </a:r>
            <a:r>
              <a:rPr lang="en-US" altLang="ja-JP" smtClean="0"/>
              <a:t/>
            </a:r>
            <a:br>
              <a:rPr lang="en-US" altLang="ja-JP" smtClean="0"/>
            </a:br>
            <a:r>
              <a:rPr lang="ja-JP" altLang="en-US" sz="1600" smtClean="0"/>
              <a:t>同様に、右記のファイルも作成しましょう。</a:t>
            </a:r>
            <a:endParaRPr kumimoji="1" lang="ja-JP" altLang="en-US"/>
          </a:p>
        </p:txBody>
      </p:sp>
      <p:sp>
        <p:nvSpPr>
          <p:cNvPr id="4" name="テキスト ボックス 3"/>
          <p:cNvSpPr txBox="1"/>
          <p:nvPr/>
        </p:nvSpPr>
        <p:spPr>
          <a:xfrm>
            <a:off x="4932050" y="754619"/>
            <a:ext cx="3816530" cy="5909310"/>
          </a:xfrm>
          <a:prstGeom prst="rect">
            <a:avLst/>
          </a:prstGeom>
          <a:solidFill>
            <a:schemeClr val="bg2">
              <a:lumMod val="85000"/>
            </a:schemeClr>
          </a:solidFill>
          <a:ln>
            <a:solidFill>
              <a:schemeClr val="accent1"/>
            </a:solidFill>
          </a:ln>
        </p:spPr>
        <p:txBody>
          <a:bodyPr wrap="square" rtlCol="0">
            <a:spAutoFit/>
          </a:bodyPr>
          <a:lstStyle/>
          <a:p>
            <a:r>
              <a:rPr lang="en-US" altLang="ja-JP" sz="900"/>
              <a:t>conf: </a:t>
            </a:r>
          </a:p>
          <a:p>
            <a:r>
              <a:rPr lang="en-US" altLang="ja-JP" sz="900"/>
              <a:t>  timeout: 10</a:t>
            </a:r>
          </a:p>
          <a:p>
            <a:r>
              <a:rPr lang="en-US" altLang="ja-JP" sz="900"/>
              <a:t>  </a:t>
            </a:r>
          </a:p>
          <a:p>
            <a:r>
              <a:rPr lang="en-US" altLang="ja-JP" sz="900"/>
              <a:t>exec_list:</a:t>
            </a:r>
          </a:p>
          <a:p>
            <a:r>
              <a:rPr lang="ja-JP" altLang="en-US" sz="900"/>
              <a:t> </a:t>
            </a:r>
            <a:r>
              <a:rPr lang="ja-JP" altLang="en-US" sz="900" smtClean="0"/>
              <a:t> </a:t>
            </a:r>
            <a:r>
              <a:rPr lang="en-US" altLang="ja-JP" sz="900" smtClean="0"/>
              <a:t>- </a:t>
            </a:r>
            <a:r>
              <a:rPr lang="en-US" altLang="ja-JP" sz="900"/>
              <a:t>expect: 'Username:'</a:t>
            </a:r>
          </a:p>
          <a:p>
            <a:r>
              <a:rPr lang="en-US" altLang="ja-JP" sz="900"/>
              <a:t>    exec: '{{ __loginuser__ }}'</a:t>
            </a:r>
          </a:p>
          <a:p>
            <a:endParaRPr lang="en-US" altLang="ja-JP" sz="900"/>
          </a:p>
          <a:p>
            <a:r>
              <a:rPr lang="en-US" altLang="ja-JP" sz="900"/>
              <a:t>  - expect: 'Password:'</a:t>
            </a:r>
          </a:p>
          <a:p>
            <a:r>
              <a:rPr lang="en-US" altLang="ja-JP" sz="900"/>
              <a:t>    exec: '{{ __loginpassword__ }}'</a:t>
            </a:r>
          </a:p>
          <a:p>
            <a:r>
              <a:rPr lang="en-US" altLang="ja-JP" sz="900"/>
              <a:t>    </a:t>
            </a:r>
          </a:p>
          <a:p>
            <a:r>
              <a:rPr lang="en-US" altLang="ja-JP" sz="900"/>
              <a:t>  - expect: '{{ __loginhostname__ }}'</a:t>
            </a:r>
          </a:p>
          <a:p>
            <a:r>
              <a:rPr lang="en-US" altLang="ja-JP" sz="900"/>
              <a:t>    exec: 'enable'</a:t>
            </a:r>
          </a:p>
          <a:p>
            <a:endParaRPr lang="en-US" altLang="ja-JP" sz="900"/>
          </a:p>
          <a:p>
            <a:r>
              <a:rPr lang="en-US" altLang="ja-JP" sz="900"/>
              <a:t>  - expect: 'Password:'</a:t>
            </a:r>
          </a:p>
          <a:p>
            <a:r>
              <a:rPr lang="en-US" altLang="ja-JP" sz="900"/>
              <a:t>    exec: '{{ __loginpassword__ }}'</a:t>
            </a:r>
          </a:p>
          <a:p>
            <a:endParaRPr lang="en-US" altLang="ja-JP" sz="900"/>
          </a:p>
          <a:p>
            <a:r>
              <a:rPr lang="en-US" altLang="ja-JP" sz="900"/>
              <a:t>  - expect: '{{ __loginhostname__ }}'</a:t>
            </a:r>
          </a:p>
          <a:p>
            <a:r>
              <a:rPr lang="en-US" altLang="ja-JP" sz="900"/>
              <a:t>    exec: 'terminal length 0'</a:t>
            </a:r>
          </a:p>
          <a:p>
            <a:r>
              <a:rPr lang="en-US" altLang="ja-JP" sz="900"/>
              <a:t>    </a:t>
            </a:r>
          </a:p>
          <a:p>
            <a:r>
              <a:rPr lang="en-US" altLang="ja-JP" sz="900"/>
              <a:t>  - command: 'show logging'</a:t>
            </a:r>
          </a:p>
          <a:p>
            <a:r>
              <a:rPr lang="en-US" altLang="ja-JP" sz="900"/>
              <a:t>    prompt: '{{ __loginhostname__ }}'</a:t>
            </a:r>
          </a:p>
          <a:p>
            <a:r>
              <a:rPr lang="en-US" altLang="ja-JP" sz="900"/>
              <a:t>    register: result_stdout</a:t>
            </a:r>
          </a:p>
          <a:p>
            <a:r>
              <a:rPr lang="en-US" altLang="ja-JP" sz="900"/>
              <a:t>    </a:t>
            </a:r>
          </a:p>
          <a:p>
            <a:r>
              <a:rPr lang="en-US" altLang="ja-JP" sz="900"/>
              <a:t>  - expect: '{{ __loginhostname__ }}'</a:t>
            </a:r>
          </a:p>
          <a:p>
            <a:r>
              <a:rPr lang="en-US" altLang="ja-JP" sz="900"/>
              <a:t>    exec: 'configure terminal'</a:t>
            </a:r>
          </a:p>
          <a:p>
            <a:r>
              <a:rPr lang="en-US" altLang="ja-JP" sz="900"/>
              <a:t>    </a:t>
            </a:r>
          </a:p>
          <a:p>
            <a:r>
              <a:rPr lang="en-US" altLang="ja-JP" sz="900"/>
              <a:t>  - command: 'logging host {{ item.0 }}'</a:t>
            </a:r>
          </a:p>
          <a:p>
            <a:r>
              <a:rPr lang="en-US" altLang="ja-JP" sz="900"/>
              <a:t>    prompt: '{{ __loginhostname__ }}'</a:t>
            </a:r>
          </a:p>
          <a:p>
            <a:r>
              <a:rPr lang="en-US" altLang="ja-JP" sz="900"/>
              <a:t>    with_items: </a:t>
            </a:r>
          </a:p>
          <a:p>
            <a:r>
              <a:rPr lang="en-US" altLang="ja-JP" sz="900"/>
              <a:t>      - '{{ </a:t>
            </a:r>
            <a:r>
              <a:rPr lang="en-US" altLang="ja-JP" sz="900" smtClean="0"/>
              <a:t>VAR_syslog_server_ip </a:t>
            </a:r>
            <a:r>
              <a:rPr lang="en-US" altLang="ja-JP" sz="900"/>
              <a:t>}}'</a:t>
            </a:r>
          </a:p>
          <a:p>
            <a:r>
              <a:rPr lang="en-US" altLang="ja-JP" sz="900" smtClean="0"/>
              <a:t>    </a:t>
            </a:r>
            <a:r>
              <a:rPr lang="en-US" altLang="ja-JP" sz="900"/>
              <a:t>exec_when: </a:t>
            </a:r>
            <a:endParaRPr lang="en-US" altLang="ja-JP" sz="900" smtClean="0"/>
          </a:p>
          <a:p>
            <a:r>
              <a:rPr lang="en-US" altLang="ja-JP" sz="900" smtClean="0"/>
              <a:t>     </a:t>
            </a:r>
            <a:r>
              <a:rPr lang="en-US" altLang="ja-JP" sz="900"/>
              <a:t>- result_stdout no match(Logging to {{ item.0 </a:t>
            </a:r>
            <a:r>
              <a:rPr lang="en-US" altLang="ja-JP" sz="900" smtClean="0"/>
              <a:t>}})</a:t>
            </a:r>
            <a:br>
              <a:rPr lang="en-US" altLang="ja-JP" sz="900" smtClean="0"/>
            </a:br>
            <a:endParaRPr lang="en-US" altLang="ja-JP" sz="900"/>
          </a:p>
          <a:p>
            <a:r>
              <a:rPr lang="en-US" altLang="ja-JP" sz="900"/>
              <a:t>  - command: 'logging facility {{ VAR_log_facility }}'</a:t>
            </a:r>
          </a:p>
          <a:p>
            <a:r>
              <a:rPr lang="en-US" altLang="ja-JP" sz="900"/>
              <a:t>    prompt: '{{ __loginhostname__ }}'</a:t>
            </a:r>
          </a:p>
          <a:p>
            <a:r>
              <a:rPr lang="en-US" altLang="ja-JP" sz="900"/>
              <a:t>    when: </a:t>
            </a:r>
          </a:p>
          <a:p>
            <a:r>
              <a:rPr lang="en-US" altLang="ja-JP" sz="900"/>
              <a:t>      - VAR_log_facility is define</a:t>
            </a:r>
          </a:p>
          <a:p>
            <a:r>
              <a:rPr lang="en-US" altLang="ja-JP" sz="900"/>
              <a:t>    </a:t>
            </a:r>
          </a:p>
          <a:p>
            <a:r>
              <a:rPr lang="en-US" altLang="ja-JP" sz="900"/>
              <a:t>  - command: 'logging trap {{ VAR_log_severity }}'</a:t>
            </a:r>
          </a:p>
          <a:p>
            <a:r>
              <a:rPr lang="en-US" altLang="ja-JP" sz="900"/>
              <a:t>    prompt: '{{ __loginhostname__ }}'</a:t>
            </a:r>
          </a:p>
          <a:p>
            <a:r>
              <a:rPr lang="en-US" altLang="ja-JP" sz="900"/>
              <a:t>    when: </a:t>
            </a:r>
          </a:p>
          <a:p>
            <a:r>
              <a:rPr lang="en-US" altLang="ja-JP" sz="900"/>
              <a:t>      - VAR_log_severity is define</a:t>
            </a:r>
          </a:p>
        </p:txBody>
      </p:sp>
      <p:sp>
        <p:nvSpPr>
          <p:cNvPr id="5" name="正方形/長方形 4"/>
          <p:cNvSpPr/>
          <p:nvPr/>
        </p:nvSpPr>
        <p:spPr>
          <a:xfrm>
            <a:off x="5940067" y="830310"/>
            <a:ext cx="3131888" cy="276999"/>
          </a:xfrm>
          <a:prstGeom prst="rect">
            <a:avLst/>
          </a:prstGeom>
          <a:solidFill>
            <a:schemeClr val="bg1"/>
          </a:solidFill>
          <a:ln w="3175">
            <a:solidFill>
              <a:schemeClr val="tx1"/>
            </a:solidFill>
          </a:ln>
        </p:spPr>
        <p:txBody>
          <a:bodyPr wrap="square">
            <a:spAutoFit/>
          </a:bodyPr>
          <a:lstStyle/>
          <a:p>
            <a:pPr algn="ctr"/>
            <a:r>
              <a:rPr lang="ja-JP" altLang="en-US" sz="1200"/>
              <a:t>ファイル名</a:t>
            </a:r>
            <a:r>
              <a:rPr lang="en-US" altLang="ja-JP" sz="1200"/>
              <a:t>:</a:t>
            </a:r>
            <a:r>
              <a:rPr lang="ja-JP" altLang="en-US" sz="1200"/>
              <a:t> </a:t>
            </a:r>
            <a:r>
              <a:rPr lang="en-US" altLang="ja-JP" sz="1200" smtClean="0"/>
              <a:t>ios_set_syslog_server.yml</a:t>
            </a:r>
            <a:endParaRPr lang="ja-JP" altLang="en-US" sz="1200"/>
          </a:p>
        </p:txBody>
      </p:sp>
      <p:sp>
        <p:nvSpPr>
          <p:cNvPr id="7" name="正方形/長方形 6"/>
          <p:cNvSpPr/>
          <p:nvPr/>
        </p:nvSpPr>
        <p:spPr bwMode="gray">
          <a:xfrm>
            <a:off x="5004059" y="3381006"/>
            <a:ext cx="3608253" cy="507453"/>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6" name="線吹き出し 1 (枠付き) 5"/>
          <p:cNvSpPr/>
          <p:nvPr/>
        </p:nvSpPr>
        <p:spPr bwMode="auto">
          <a:xfrm>
            <a:off x="179512" y="3356990"/>
            <a:ext cx="432047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ログについての設定を表示し、</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”register”</a:t>
            </a:r>
            <a:r>
              <a:rPr lang="ja-JP" altLang="en-US" sz="1100" smtClean="0">
                <a:solidFill>
                  <a:schemeClr val="tx1"/>
                </a:solidFill>
                <a:latin typeface="+mn-ea"/>
              </a:rPr>
              <a:t>で</a:t>
            </a:r>
            <a:r>
              <a:rPr lang="ja-JP" altLang="en-US" sz="1100" smtClean="0">
                <a:solidFill>
                  <a:srgbClr val="FF0000"/>
                </a:solidFill>
                <a:latin typeface="+mn-ea"/>
              </a:rPr>
              <a:t>標準出力の内容を格納</a:t>
            </a:r>
            <a:r>
              <a:rPr lang="ja-JP" altLang="en-US" sz="1100" smtClean="0">
                <a:solidFill>
                  <a:schemeClr val="tx1"/>
                </a:solidFill>
                <a:latin typeface="+mn-ea"/>
              </a:rPr>
              <a:t>しています。</a:t>
            </a:r>
            <a:endParaRPr lang="en-US" altLang="ja-JP" sz="1100">
              <a:solidFill>
                <a:schemeClr val="tx1"/>
              </a:solidFill>
              <a:latin typeface="+mn-ea"/>
            </a:endParaRPr>
          </a:p>
        </p:txBody>
      </p:sp>
      <p:sp>
        <p:nvSpPr>
          <p:cNvPr id="10" name="正方形/長方形 9"/>
          <p:cNvSpPr/>
          <p:nvPr/>
        </p:nvSpPr>
        <p:spPr bwMode="gray">
          <a:xfrm>
            <a:off x="4994064" y="4301126"/>
            <a:ext cx="3608253" cy="94126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8" name="線吹き出し 1 (枠付き) 7"/>
          <p:cNvSpPr/>
          <p:nvPr/>
        </p:nvSpPr>
        <p:spPr bwMode="auto">
          <a:xfrm>
            <a:off x="179512" y="4277110"/>
            <a:ext cx="4320478" cy="852276"/>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CiscoIOS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a:t>
            </a:r>
            <a:r>
              <a:rPr lang="ja-JP" altLang="en-US" sz="1100" smtClean="0">
                <a:solidFill>
                  <a:srgbClr val="FF0000"/>
                </a:solidFill>
                <a:latin typeface="+mn-ea"/>
              </a:rPr>
              <a:t>繰り返し処理</a:t>
            </a:r>
            <a:r>
              <a:rPr lang="ja-JP" altLang="en-US" sz="1100" smtClean="0">
                <a:solidFill>
                  <a:schemeClr val="tx1"/>
                </a:solidFill>
                <a:latin typeface="+mn-ea"/>
              </a:rPr>
              <a:t>を行っています。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“exec_when”</a:t>
            </a:r>
            <a:r>
              <a:rPr lang="ja-JP" altLang="en-US" sz="1100" smtClean="0">
                <a:solidFill>
                  <a:schemeClr val="tx1"/>
                </a:solidFill>
                <a:latin typeface="+mn-ea"/>
              </a:rPr>
              <a:t>では、上で格納した内容に応じて処理の実行判定を行っています。</a:t>
            </a:r>
            <a:endParaRPr lang="en-US" altLang="ja-JP" sz="1100">
              <a:solidFill>
                <a:schemeClr val="tx1"/>
              </a:solidFill>
              <a:latin typeface="+mn-ea"/>
            </a:endParaRPr>
          </a:p>
        </p:txBody>
      </p:sp>
    </p:spTree>
    <p:extLst>
      <p:ext uri="{BB962C8B-B14F-4D97-AF65-F5344CB8AC3E}">
        <p14:creationId xmlns:p14="http://schemas.microsoft.com/office/powerpoint/2010/main" val="38626637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3.3 </a:t>
            </a:r>
            <a:r>
              <a:rPr lang="en-US" altLang="ja-JP" smtClean="0"/>
              <a:t>OS</a:t>
            </a:r>
            <a:r>
              <a:rPr lang="ja-JP" altLang="en-US" smtClean="0"/>
              <a:t>種別の作成</a:t>
            </a:r>
            <a:endParaRPr kumimoji="1" lang="ja-JP" altLang="en-US"/>
          </a:p>
        </p:txBody>
      </p:sp>
      <p:sp>
        <p:nvSpPr>
          <p:cNvPr id="3" name="コンテンツ プレースホルダー 2"/>
          <p:cNvSpPr>
            <a:spLocks noGrp="1"/>
          </p:cNvSpPr>
          <p:nvPr>
            <p:ph sz="quarter" idx="10"/>
          </p:nvPr>
        </p:nvSpPr>
        <p:spPr>
          <a:xfrm>
            <a:off x="179512" y="836712"/>
            <a:ext cx="8784976" cy="3024348"/>
          </a:xfrm>
        </p:spPr>
        <p:txBody>
          <a:bodyPr/>
          <a:lstStyle/>
          <a:p>
            <a:r>
              <a:rPr lang="ja-JP" altLang="en-US" b="1" smtClean="0"/>
              <a:t>「</a:t>
            </a:r>
            <a:r>
              <a:rPr lang="en-US" altLang="ja-JP" b="1" smtClean="0"/>
              <a:t>OS</a:t>
            </a:r>
            <a:r>
              <a:rPr lang="ja-JP" altLang="en-US" b="1" smtClean="0"/>
              <a:t>種別」を作成する</a:t>
            </a:r>
            <a:r>
              <a:rPr lang="en-US" altLang="ja-JP" b="1"/>
              <a:t/>
            </a:r>
            <a:br>
              <a:rPr lang="en-US" altLang="ja-JP" b="1"/>
            </a:br>
            <a:r>
              <a:rPr lang="en-US" altLang="ja-JP" sz="1600" smtClean="0"/>
              <a:t>Pioneer</a:t>
            </a:r>
            <a:r>
              <a:rPr lang="ja-JP" altLang="en-US" sz="1600" smtClean="0"/>
              <a:t>はターゲットホストの</a:t>
            </a:r>
            <a:r>
              <a:rPr lang="en-US" altLang="ja-JP" sz="1600" smtClean="0"/>
              <a:t>OS</a:t>
            </a:r>
            <a:r>
              <a:rPr lang="ja-JP" altLang="en-US" sz="1600" smtClean="0"/>
              <a:t>に応じて、実際に投下されるコードを選択することができます。</a:t>
            </a:r>
            <a:r>
              <a:rPr lang="en-US" altLang="ja-JP" sz="1600" smtClean="0"/>
              <a:t/>
            </a:r>
            <a:br>
              <a:rPr lang="en-US" altLang="ja-JP" sz="1600" smtClean="0"/>
            </a:br>
            <a:r>
              <a:rPr lang="ja-JP" altLang="en-US" sz="1600" smtClean="0"/>
              <a:t>まずは「</a:t>
            </a:r>
            <a:r>
              <a:rPr lang="en-US" altLang="ja-JP" sz="1600" smtClean="0"/>
              <a:t>OS</a:t>
            </a:r>
            <a:r>
              <a:rPr lang="ja-JP" altLang="en-US" sz="1600" smtClean="0"/>
              <a:t>種別」を</a:t>
            </a:r>
            <a:r>
              <a:rPr lang="en-US" altLang="ja-JP" sz="1600" smtClean="0"/>
              <a:t>ITA</a:t>
            </a:r>
            <a:r>
              <a:rPr lang="ja-JP" altLang="en-US" sz="1600" smtClean="0"/>
              <a:t>に登録しましょう。</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 </a:t>
            </a:r>
            <a:r>
              <a:rPr lang="en-US" altLang="ja-JP" sz="1600" b="1"/>
              <a:t>Ansible-Pioneer</a:t>
            </a:r>
            <a:r>
              <a:rPr lang="ja-JP" altLang="en-US" sz="1600" b="1" smtClean="0"/>
              <a:t> </a:t>
            </a:r>
            <a:r>
              <a:rPr lang="en-US" altLang="ja-JP" sz="1600" b="1" smtClean="0"/>
              <a:t>&gt;</a:t>
            </a:r>
            <a:r>
              <a:rPr lang="ja-JP" altLang="en-US" sz="1600" b="1" smtClean="0"/>
              <a:t> </a:t>
            </a:r>
            <a:r>
              <a:rPr lang="en-US" altLang="ja-JP" sz="1600" b="1" smtClean="0"/>
              <a:t>OS</a:t>
            </a:r>
            <a:r>
              <a:rPr lang="ja-JP" altLang="en-US" sz="1600" b="1" smtClean="0"/>
              <a:t>種別マスタ</a:t>
            </a:r>
            <a:endParaRPr lang="en-US" altLang="ja-JP" sz="1600" b="1" smtClean="0"/>
          </a:p>
          <a:p>
            <a:pPr marL="342900" indent="-3429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smtClean="0"/>
          </a:p>
          <a:p>
            <a:pPr marL="342900" indent="-342900">
              <a:buFont typeface="+mj-ea"/>
              <a:buAutoNum type="circleNumDbPlain"/>
            </a:pPr>
            <a:r>
              <a:rPr lang="ja-JP" altLang="en-US" sz="1600"/>
              <a:t>各項目へ下表のように入力し、</a:t>
            </a:r>
            <a:r>
              <a:rPr lang="en-US" altLang="ja-JP" sz="1600" smtClean="0"/>
              <a:t>[</a:t>
            </a:r>
            <a:r>
              <a:rPr lang="ja-JP" altLang="en-US" sz="1600" smtClean="0"/>
              <a:t>登録</a:t>
            </a:r>
            <a:r>
              <a:rPr lang="en-US" altLang="ja-JP" sz="1600" smtClean="0"/>
              <a:t>]</a:t>
            </a:r>
            <a:r>
              <a:rPr lang="ja-JP" altLang="en-US" sz="1600" smtClean="0"/>
              <a:t>を押下する</a:t>
            </a:r>
            <a:endParaRPr lang="en-US" altLang="ja-JP" sz="1600" smtClean="0"/>
          </a:p>
          <a:p>
            <a:pPr marL="0" indent="0">
              <a:buNone/>
            </a:pPr>
            <a:endParaRPr lang="en-US" altLang="ja-JP" smtClean="0"/>
          </a:p>
          <a:p>
            <a:pPr marL="0" indent="0">
              <a:buNone/>
            </a:pPr>
            <a:endParaRPr lang="en-US" altLang="ja-JP"/>
          </a:p>
        </p:txBody>
      </p:sp>
      <p:pic>
        <p:nvPicPr>
          <p:cNvPr id="4" name="図 3"/>
          <p:cNvPicPr>
            <a:picLocks noChangeAspect="1"/>
          </p:cNvPicPr>
          <p:nvPr/>
        </p:nvPicPr>
        <p:blipFill>
          <a:blip r:embed="rId2"/>
          <a:stretch>
            <a:fillRect/>
          </a:stretch>
        </p:blipFill>
        <p:spPr>
          <a:xfrm>
            <a:off x="179512" y="3429000"/>
            <a:ext cx="3744522" cy="1251142"/>
          </a:xfrm>
          <a:prstGeom prst="rect">
            <a:avLst/>
          </a:prstGeom>
        </p:spPr>
      </p:pic>
      <p:sp>
        <p:nvSpPr>
          <p:cNvPr id="5" name="角丸四角形 4"/>
          <p:cNvSpPr/>
          <p:nvPr/>
        </p:nvSpPr>
        <p:spPr bwMode="auto">
          <a:xfrm>
            <a:off x="683582" y="3797460"/>
            <a:ext cx="1440077" cy="4956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929932526"/>
              </p:ext>
            </p:extLst>
          </p:nvPr>
        </p:nvGraphicFramePr>
        <p:xfrm>
          <a:off x="188565" y="4869200"/>
          <a:ext cx="4032438" cy="914400"/>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1343412655"/>
                    </a:ext>
                  </a:extLst>
                </a:gridCol>
                <a:gridCol w="2016219">
                  <a:extLst>
                    <a:ext uri="{9D8B030D-6E8A-4147-A177-3AD203B41FA5}">
                      <a16:colId xmlns:a16="http://schemas.microsoft.com/office/drawing/2014/main" val="2477375548"/>
                    </a:ext>
                  </a:extLst>
                </a:gridCol>
              </a:tblGrid>
              <a:tr h="291526">
                <a:tc>
                  <a:txBody>
                    <a:bodyPr/>
                    <a:lstStyle/>
                    <a:p>
                      <a:r>
                        <a:rPr kumimoji="1" lang="en-US" altLang="ja-JP" sz="1400" smtClean="0"/>
                        <a:t>OS</a:t>
                      </a:r>
                      <a:r>
                        <a:rPr kumimoji="1" lang="ja-JP" altLang="en-US" sz="1400" smtClean="0"/>
                        <a:t>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機器種別 </a:t>
                      </a:r>
                      <a:r>
                        <a:rPr kumimoji="1" lang="en-US" altLang="ja-JP" sz="1400" smtClean="0"/>
                        <a:t>/ NW</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636319087"/>
                  </a:ext>
                </a:extLst>
              </a:tr>
              <a:tr h="291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vyos_RT</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9837410"/>
                  </a:ext>
                </a:extLst>
              </a:tr>
              <a:tr h="291526">
                <a:tc>
                  <a:txBody>
                    <a:bodyPr/>
                    <a:lstStyle/>
                    <a:p>
                      <a:r>
                        <a:rPr kumimoji="1" lang="en-US" altLang="ja-JP" sz="1400" smtClean="0"/>
                        <a:t>Cisco_L3SW</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14860912"/>
                  </a:ext>
                </a:extLst>
              </a:tr>
            </a:tbl>
          </a:graphicData>
        </a:graphic>
      </p:graphicFrame>
    </p:spTree>
    <p:extLst>
      <p:ext uri="{BB962C8B-B14F-4D97-AF65-F5344CB8AC3E}">
        <p14:creationId xmlns:p14="http://schemas.microsoft.com/office/powerpoint/2010/main" val="2101037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smtClean="0"/>
              <a:t>作業環境</a:t>
            </a:r>
            <a:r>
              <a:rPr lang="en-US" altLang="ja-JP" sz="1600" smtClean="0"/>
              <a:t/>
            </a:r>
            <a:br>
              <a:rPr lang="en-US" altLang="ja-JP" sz="1600" smtClean="0"/>
            </a:br>
            <a:r>
              <a:rPr lang="ja-JP" altLang="en-US" sz="1600" smtClean="0"/>
              <a:t>本</a:t>
            </a:r>
            <a:r>
              <a:rPr lang="ja-JP" altLang="en-US" sz="1600"/>
              <a:t>章</a:t>
            </a:r>
            <a:r>
              <a:rPr lang="ja-JP" altLang="en-US" sz="1600" smtClean="0"/>
              <a:t>で</a:t>
            </a:r>
            <a:r>
              <a:rPr lang="ja-JP" altLang="en-US" sz="1600"/>
              <a:t>使用</a:t>
            </a:r>
            <a:r>
              <a:rPr lang="ja-JP" altLang="en-US" sz="1600" smtClean="0"/>
              <a:t>する作業環境は以下の通りです。</a:t>
            </a:r>
            <a:r>
              <a:rPr lang="en-US" altLang="ja-JP" sz="1600" smtClean="0"/>
              <a:t>(</a:t>
            </a:r>
            <a:r>
              <a:rPr lang="ja-JP" altLang="en-US" sz="1600" smtClean="0"/>
              <a:t>第</a:t>
            </a:r>
            <a:r>
              <a:rPr lang="en-US" altLang="ja-JP" sz="1600" smtClean="0"/>
              <a:t>2</a:t>
            </a:r>
            <a:r>
              <a:rPr lang="ja-JP" altLang="en-US" sz="1600" smtClean="0"/>
              <a:t>章</a:t>
            </a:r>
            <a:r>
              <a:rPr lang="en-US" altLang="ja-JP" sz="1600" smtClean="0"/>
              <a:t>Ansible-LegacyRole</a:t>
            </a:r>
            <a:r>
              <a:rPr lang="ja-JP" altLang="en-US" sz="1600" smtClean="0"/>
              <a:t>編に共通</a:t>
            </a:r>
            <a:r>
              <a:rPr lang="en-US" altLang="ja-JP" sz="1600" smtClean="0"/>
              <a:t>)</a:t>
            </a:r>
            <a:r>
              <a:rPr lang="en-US" altLang="ja-JP" sz="1600"/>
              <a:t/>
            </a:r>
            <a:br>
              <a:rPr lang="en-US" altLang="ja-JP" sz="1600"/>
            </a:br>
            <a:r>
              <a:rPr lang="en-US" altLang="ja-JP" sz="1600" smtClean="0"/>
              <a:t>ITA</a:t>
            </a:r>
            <a:r>
              <a:rPr lang="ja-JP" altLang="en-US" sz="1600" smtClean="0"/>
              <a:t>ホストサーバーと</a:t>
            </a:r>
            <a:r>
              <a:rPr lang="ja-JP" altLang="en-US" sz="1600"/>
              <a:t>は</a:t>
            </a:r>
            <a:r>
              <a:rPr lang="ja-JP" altLang="en-US" sz="1600" smtClean="0"/>
              <a:t>別に、ターゲットとなるサーバーをご用意</a:t>
            </a:r>
            <a:r>
              <a:rPr lang="ja-JP" altLang="en-US" sz="1600"/>
              <a:t>ください</a:t>
            </a:r>
            <a:r>
              <a:rPr lang="ja-JP" altLang="en-US" sz="1600" smtClean="0"/>
              <a:t>。</a:t>
            </a:r>
            <a:r>
              <a:rPr lang="en-US" altLang="ja-JP" sz="1600" smtClean="0"/>
              <a:t/>
            </a:r>
            <a:br>
              <a:rPr lang="en-US" altLang="ja-JP" sz="1600" smtClean="0"/>
            </a:br>
            <a:r>
              <a:rPr lang="en-US" altLang="ja-JP" sz="1600" smtClean="0"/>
              <a:t/>
            </a:r>
            <a:br>
              <a:rPr lang="en-US" altLang="ja-JP" sz="1600" smtClean="0"/>
            </a:br>
            <a:r>
              <a:rPr lang="en-US" altLang="ja-JP" sz="1600" b="1" smtClean="0"/>
              <a:t>ITA</a:t>
            </a:r>
            <a:r>
              <a:rPr lang="ja-JP" altLang="en-US" sz="1600" b="1" smtClean="0"/>
              <a:t>ホストサーバー</a:t>
            </a:r>
            <a:r>
              <a:rPr lang="en-US" altLang="ja-JP" sz="1600" b="1"/>
              <a:t/>
            </a:r>
            <a:br>
              <a:rPr lang="en-US" altLang="ja-JP" sz="1600" b="1"/>
            </a:br>
            <a:r>
              <a:rPr lang="ja-JP" altLang="en-US" sz="1600" b="1" smtClean="0"/>
              <a:t>・</a:t>
            </a:r>
            <a:r>
              <a:rPr lang="en-US" altLang="ja-JP" sz="1600" smtClean="0"/>
              <a:t>CentOS 7</a:t>
            </a:r>
            <a:r>
              <a:rPr lang="ja-JP" altLang="en-US" sz="1600" smtClean="0"/>
              <a:t> </a:t>
            </a:r>
            <a:r>
              <a:rPr lang="en-US" altLang="ja-JP" sz="1600" smtClean="0"/>
              <a:t>(※1)</a:t>
            </a:r>
            <a:br>
              <a:rPr lang="en-US" altLang="ja-JP" sz="1600" smtClean="0"/>
            </a:br>
            <a:r>
              <a:rPr lang="ja-JP" altLang="en-US" sz="1600" smtClean="0"/>
              <a:t>・</a:t>
            </a:r>
            <a:r>
              <a:rPr lang="en-US" altLang="ja-JP" sz="1600" smtClean="0"/>
              <a:t>ITA 1.5.0</a:t>
            </a:r>
            <a:br>
              <a:rPr lang="en-US" altLang="ja-JP" sz="1600" smtClean="0"/>
            </a:br>
            <a:r>
              <a:rPr lang="en-US" altLang="ja-JP" sz="1600" smtClean="0"/>
              <a:t>・Ansible 2.9.12</a:t>
            </a:r>
            <a:br>
              <a:rPr lang="en-US" altLang="ja-JP" sz="1600" smtClean="0"/>
            </a:br>
            <a:r>
              <a:rPr lang="en-US" altLang="ja-JP" sz="1600" smtClean="0"/>
              <a:t/>
            </a:r>
            <a:br>
              <a:rPr lang="en-US" altLang="ja-JP" sz="1600" smtClean="0"/>
            </a:br>
            <a:r>
              <a:rPr lang="ja-JP" altLang="en-US" sz="1600" b="1"/>
              <a:t>ターゲット</a:t>
            </a:r>
            <a:r>
              <a:rPr lang="en-US" altLang="ja-JP" sz="1600" smtClean="0"/>
              <a:t/>
            </a:r>
            <a:br>
              <a:rPr lang="en-US" altLang="ja-JP" sz="1600" smtClean="0"/>
            </a:br>
            <a:r>
              <a:rPr lang="ja-JP" altLang="en-US" sz="1600" smtClean="0"/>
              <a:t>・</a:t>
            </a:r>
            <a:r>
              <a:rPr lang="en-US" altLang="ja-JP" sz="1600" smtClean="0"/>
              <a:t>CentOS</a:t>
            </a:r>
            <a:r>
              <a:rPr lang="ja-JP" altLang="en-US" sz="1600" smtClean="0"/>
              <a:t> </a:t>
            </a:r>
            <a:r>
              <a:rPr lang="en-US" altLang="ja-JP" sz="1600"/>
              <a:t>7 </a:t>
            </a:r>
            <a:r>
              <a:rPr lang="en-US" altLang="ja-JP" sz="1600" smtClean="0"/>
              <a:t>(※2)</a:t>
            </a:r>
            <a:br>
              <a:rPr lang="en-US" altLang="ja-JP" sz="1600" smtClean="0"/>
            </a:br>
            <a:endParaRPr lang="en-US" altLang="ja-JP" sz="1600"/>
          </a:p>
        </p:txBody>
      </p:sp>
      <p:sp>
        <p:nvSpPr>
          <p:cNvPr id="2" name="タイトル 1"/>
          <p:cNvSpPr>
            <a:spLocks noGrp="1"/>
          </p:cNvSpPr>
          <p:nvPr>
            <p:ph type="title"/>
          </p:nvPr>
        </p:nvSpPr>
        <p:spPr/>
        <p:txBody>
          <a:bodyPr>
            <a:normAutofit/>
          </a:bodyPr>
          <a:lstStyle/>
          <a:p>
            <a:r>
              <a:rPr kumimoji="1" lang="en-US" altLang="ja-JP" smtClean="0"/>
              <a:t>1.1 </a:t>
            </a:r>
            <a:r>
              <a:rPr kumimoji="1" lang="ja-JP" altLang="en-US" smtClean="0"/>
              <a:t>作業環境</a:t>
            </a:r>
            <a:r>
              <a:rPr lang="ja-JP" altLang="en-US" smtClean="0"/>
              <a:t>とシナリオ</a:t>
            </a:r>
            <a:endParaRPr kumimoji="1" lang="ja-JP" altLang="en-US"/>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latin typeface="+mn-ea"/>
              </a:rPr>
              <a:t>ITA</a:t>
            </a:r>
          </a:p>
          <a:p>
            <a:pPr algn="ctr"/>
            <a:r>
              <a:rPr lang="en-US" altLang="ja-JP" sz="1200" smtClean="0">
                <a:latin typeface="+mn-ea"/>
              </a:rPr>
              <a:t>1.5.0</a:t>
            </a:r>
            <a:endParaRPr kumimoji="1" lang="ja-JP" altLang="en-US" sz="120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smtClean="0"/>
              <a:t>※1 </a:t>
            </a:r>
            <a:r>
              <a:rPr kumimoji="1" lang="ja-JP" altLang="en-US" sz="1200" smtClean="0"/>
              <a:t>今回はホストサーバーとして</a:t>
            </a:r>
            <a:r>
              <a:rPr kumimoji="1" lang="en-US" altLang="ja-JP" sz="1200" smtClean="0"/>
              <a:t>CentOS7</a:t>
            </a:r>
            <a:r>
              <a:rPr kumimoji="1" lang="ja-JP" altLang="en-US" sz="1200" smtClean="0"/>
              <a:t>を利用致しますが、</a:t>
            </a:r>
            <a:r>
              <a:rPr kumimoji="1" lang="en-US" altLang="ja-JP" sz="1200" smtClean="0"/>
              <a:t>ITA</a:t>
            </a:r>
            <a:r>
              <a:rPr kumimoji="1" lang="ja-JP" altLang="en-US" sz="1200" smtClean="0"/>
              <a:t>は</a:t>
            </a:r>
            <a:r>
              <a:rPr kumimoji="1" lang="en-US" altLang="ja-JP" sz="1200" smtClean="0"/>
              <a:t>RHEL7</a:t>
            </a:r>
            <a:r>
              <a:rPr kumimoji="1" lang="ja-JP" altLang="en-US" sz="1200" smtClean="0"/>
              <a:t>系および</a:t>
            </a:r>
            <a:r>
              <a:rPr kumimoji="1" lang="en-US" altLang="ja-JP" sz="1200" smtClean="0"/>
              <a:t>RHEL8</a:t>
            </a:r>
            <a:r>
              <a:rPr kumimoji="1" lang="ja-JP" altLang="en-US" sz="1200" smtClean="0"/>
              <a:t>系</a:t>
            </a:r>
            <a:r>
              <a:rPr lang="ja-JP" altLang="en-US" sz="1200" smtClean="0"/>
              <a:t>の</a:t>
            </a:r>
            <a:r>
              <a:rPr lang="en-US" altLang="ja-JP" sz="1200" smtClean="0"/>
              <a:t>OS</a:t>
            </a:r>
            <a:r>
              <a:rPr lang="ja-JP" altLang="en-US" sz="1200" smtClean="0"/>
              <a:t>で導入いただけます。</a:t>
            </a:r>
            <a:r>
              <a:rPr lang="en-US" altLang="ja-JP" sz="1200" smtClean="0"/>
              <a:t/>
            </a:r>
            <a:br>
              <a:rPr lang="en-US" altLang="ja-JP" sz="1200" smtClean="0"/>
            </a:br>
            <a:r>
              <a:rPr lang="en-US" altLang="ja-JP" sz="1200" smtClean="0"/>
              <a:t>※2 Ansible</a:t>
            </a:r>
            <a:r>
              <a:rPr lang="ja-JP" altLang="en-US" sz="1200" smtClean="0"/>
              <a:t>の動作対象となれる</a:t>
            </a:r>
            <a:r>
              <a:rPr lang="en-US" altLang="ja-JP" sz="1200" smtClean="0"/>
              <a:t>OS</a:t>
            </a:r>
            <a:r>
              <a:rPr lang="ja-JP" altLang="en-US" sz="1200" smtClean="0"/>
              <a:t>であれば、問題なく利用いただけます。</a:t>
            </a:r>
            <a:endParaRPr kumimoji="1" lang="ja-JP" altLang="en-US" sz="120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236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kumimoji="1" lang="en-US" altLang="ja-JP" smtClean="0"/>
              <a:t>3.4 Movement</a:t>
            </a:r>
            <a:r>
              <a:rPr kumimoji="1" lang="ja-JP" altLang="en-US" smtClean="0"/>
              <a:t>の設定 </a:t>
            </a:r>
            <a:r>
              <a:rPr kumimoji="1" lang="en-US" altLang="ja-JP" smtClean="0"/>
              <a:t>(1/4)</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a:t/>
            </a:r>
            <a:br>
              <a:rPr lang="en-US" altLang="ja-JP"/>
            </a:br>
            <a:r>
              <a:rPr lang="en-US" altLang="ja-JP" sz="1600" smtClean="0"/>
              <a:t>Movement</a:t>
            </a:r>
            <a:r>
              <a:rPr lang="ja-JP" altLang="en-US" sz="1600" smtClean="0"/>
              <a:t>は</a:t>
            </a:r>
            <a:r>
              <a:rPr lang="en-US" altLang="ja-JP" sz="1600" smtClean="0"/>
              <a:t>ITA</a:t>
            </a:r>
            <a:r>
              <a:rPr lang="ja-JP" altLang="en-US" sz="1600" smtClean="0"/>
              <a:t>における作業の最小単位です。</a:t>
            </a:r>
            <a:r>
              <a:rPr lang="en-US" altLang="ja-JP" sz="1600" smtClean="0"/>
              <a:t/>
            </a:r>
            <a:br>
              <a:rPr lang="en-US" altLang="ja-JP" sz="1600" smtClean="0"/>
            </a:br>
            <a:r>
              <a:rPr lang="en-US" altLang="ja-JP" sz="1600" smtClean="0"/>
              <a:t>Movement</a:t>
            </a:r>
            <a:r>
              <a:rPr lang="ja-JP" altLang="en-US" sz="1600" smtClean="0"/>
              <a:t>を作成し、</a:t>
            </a:r>
            <a:r>
              <a:rPr lang="ja-JP" altLang="en-US" sz="1600" smtClean="0">
                <a:solidFill>
                  <a:srgbClr val="FF0000"/>
                </a:solidFill>
              </a:rPr>
              <a:t>対話種別</a:t>
            </a:r>
            <a:r>
              <a:rPr lang="ja-JP" altLang="en-US" sz="1600" smtClean="0"/>
              <a:t>と紐づけていきましょう。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Ansible-Pioneer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pic>
        <p:nvPicPr>
          <p:cNvPr id="4" name="図 3"/>
          <p:cNvPicPr>
            <a:picLocks noChangeAspect="1"/>
          </p:cNvPicPr>
          <p:nvPr/>
        </p:nvPicPr>
        <p:blipFill>
          <a:blip r:embed="rId2"/>
          <a:stretch>
            <a:fillRect/>
          </a:stretch>
        </p:blipFill>
        <p:spPr>
          <a:xfrm>
            <a:off x="179512" y="3001273"/>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119053374"/>
              </p:ext>
            </p:extLst>
          </p:nvPr>
        </p:nvGraphicFramePr>
        <p:xfrm>
          <a:off x="179512" y="5168153"/>
          <a:ext cx="4032438" cy="997227"/>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3914107317"/>
                    </a:ext>
                  </a:extLst>
                </a:gridCol>
                <a:gridCol w="2016219">
                  <a:extLst>
                    <a:ext uri="{9D8B030D-6E8A-4147-A177-3AD203B41FA5}">
                      <a16:colId xmlns:a16="http://schemas.microsoft.com/office/drawing/2014/main" val="418709912"/>
                    </a:ext>
                  </a:extLst>
                </a:gridCol>
              </a:tblGrid>
              <a:tr h="339822">
                <a:tc>
                  <a:txBody>
                    <a:bodyPr/>
                    <a:lstStyle/>
                    <a:p>
                      <a:r>
                        <a:rPr kumimoji="1" lang="ja-JP" altLang="en-US" sz="1400" smtClean="0"/>
                        <a:t>項目</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089552216"/>
                  </a:ext>
                </a:extLst>
              </a:tr>
              <a:tr h="339822">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ログサーバ設定</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17583">
                <a:tc>
                  <a:txBody>
                    <a:bodyPr/>
                    <a:lstStyle/>
                    <a:p>
                      <a:r>
                        <a:rPr kumimoji="1" lang="ja-JP" altLang="en-US" sz="1400" smtClean="0"/>
                        <a:t>ホスト指定形式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7" name="角丸四角形 6"/>
          <p:cNvSpPr/>
          <p:nvPr/>
        </p:nvSpPr>
        <p:spPr bwMode="auto">
          <a:xfrm>
            <a:off x="267094" y="3352363"/>
            <a:ext cx="3152746" cy="65271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0171577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8959" y="116540"/>
            <a:ext cx="8784000" cy="468000"/>
          </a:xfrm>
        </p:spPr>
        <p:txBody>
          <a:bodyPr/>
          <a:lstStyle/>
          <a:p>
            <a:r>
              <a:rPr lang="en-US" altLang="ja-JP" smtClean="0"/>
              <a:t>3.4 </a:t>
            </a:r>
            <a:r>
              <a:rPr lang="en-US" altLang="ja-JP"/>
              <a:t>Movement</a:t>
            </a:r>
            <a:r>
              <a:rPr lang="ja-JP" altLang="en-US"/>
              <a:t>の設定 </a:t>
            </a:r>
            <a:r>
              <a:rPr lang="en-US" altLang="ja-JP" smtClean="0"/>
              <a:t>(</a:t>
            </a:r>
            <a:r>
              <a:rPr lang="en-US" altLang="ja-JP"/>
              <a:t>2</a:t>
            </a:r>
            <a:r>
              <a:rPr lang="en-US" altLang="ja-JP" smtClean="0"/>
              <a:t>/4)</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対話種別を作成する</a:t>
            </a:r>
            <a:r>
              <a:rPr kumimoji="1" lang="en-US" altLang="ja-JP" smtClean="0"/>
              <a:t/>
            </a:r>
            <a:br>
              <a:rPr kumimoji="1" lang="en-US" altLang="ja-JP" smtClean="0"/>
            </a:br>
            <a:r>
              <a:rPr kumimoji="1" lang="ja-JP" altLang="en-US" sz="1600" smtClean="0"/>
              <a:t>次に「対話種別」を作成しておきましょう。</a:t>
            </a:r>
            <a:r>
              <a:rPr kumimoji="1" lang="en-US" altLang="ja-JP" sz="1600" smtClean="0"/>
              <a:t/>
            </a:r>
            <a:br>
              <a:rPr kumimoji="1" lang="en-US" altLang="ja-JP" sz="1600" smtClean="0"/>
            </a:br>
            <a:r>
              <a:rPr kumimoji="1" lang="en-US" altLang="ja-JP" sz="1600" smtClean="0"/>
              <a:t/>
            </a:r>
            <a:br>
              <a:rPr kumimoji="1" lang="en-US" altLang="ja-JP" sz="1600" smtClean="0"/>
            </a:br>
            <a:endParaRPr lang="en-US" altLang="ja-JP" sz="1600" smtClean="0"/>
          </a:p>
          <a:p>
            <a:pPr marL="0" indent="0">
              <a:buNone/>
            </a:pPr>
            <a:r>
              <a:rPr lang="ja-JP" altLang="en-US" sz="1600"/>
              <a:t>メニュー</a:t>
            </a:r>
            <a:r>
              <a:rPr lang="en-US" altLang="ja-JP" sz="1600"/>
              <a:t>: </a:t>
            </a:r>
            <a:r>
              <a:rPr lang="en-US" altLang="ja-JP" sz="1600" b="1" smtClean="0"/>
              <a:t>Ansible‐Pioneer</a:t>
            </a:r>
            <a:r>
              <a:rPr lang="ja-JP" altLang="en-US" sz="1600" b="1" smtClean="0"/>
              <a:t> </a:t>
            </a:r>
            <a:r>
              <a:rPr lang="en-US" altLang="ja-JP" sz="1600" b="1" smtClean="0"/>
              <a:t>&gt;</a:t>
            </a:r>
            <a:r>
              <a:rPr lang="ja-JP" altLang="en-US" sz="1600" b="1" smtClean="0"/>
              <a:t> 対話種別リスト</a:t>
            </a:r>
            <a:endParaRPr lang="en-US" altLang="ja-JP" sz="1600" b="1" smtClean="0"/>
          </a:p>
          <a:p>
            <a:pPr marL="342900" indent="-342900">
              <a:buFont typeface="+mj-ea"/>
              <a:buAutoNum type="circleNumDbPlain"/>
            </a:pPr>
            <a:r>
              <a:rPr lang="ja-JP" altLang="en-US" sz="1600" smtClean="0"/>
              <a:t>登録 </a:t>
            </a:r>
            <a:r>
              <a:rPr lang="en-US" altLang="ja-JP" sz="1600"/>
              <a:t>&gt;</a:t>
            </a:r>
            <a:r>
              <a:rPr lang="ja-JP" altLang="en-US" sz="1600"/>
              <a:t> 登録開始 を押下</a:t>
            </a:r>
            <a:r>
              <a:rPr lang="ja-JP" altLang="en-US" sz="1600" smtClean="0"/>
              <a:t>する。</a:t>
            </a:r>
            <a:endParaRPr lang="en-US" altLang="ja-JP" sz="1600" smtClean="0"/>
          </a:p>
          <a:p>
            <a:pPr marL="342900" indent="-342900">
              <a:buFont typeface="+mj-ea"/>
              <a:buAutoNum type="circleNumDbPlain"/>
            </a:pPr>
            <a:r>
              <a:rPr lang="ja-JP" altLang="en-US" sz="1600"/>
              <a:t>各</a:t>
            </a:r>
            <a:r>
              <a:rPr lang="ja-JP" altLang="en-US" sz="1600" smtClean="0"/>
              <a:t>項目へ</a:t>
            </a:r>
            <a:r>
              <a:rPr lang="ja-JP" altLang="en-US" sz="1600"/>
              <a:t>下表</a:t>
            </a:r>
            <a:r>
              <a:rPr lang="ja-JP" altLang="en-US" sz="1600" smtClean="0"/>
              <a:t>のように入力</a:t>
            </a:r>
            <a:r>
              <a:rPr lang="ja-JP" altLang="en-US" sz="1600"/>
              <a:t>し、押下</a:t>
            </a:r>
            <a:r>
              <a:rPr lang="ja-JP" altLang="en-US" sz="1600" smtClean="0"/>
              <a:t>する。</a:t>
            </a:r>
            <a:endParaRPr lang="en-US" altLang="ja-JP" sz="1600" smtClean="0"/>
          </a:p>
          <a:p>
            <a:pPr marL="342900" indent="-342900">
              <a:buFont typeface="+mj-ea"/>
              <a:buAutoNum type="circleNumDbPlain"/>
            </a:pPr>
            <a:endParaRPr lang="en-US" altLang="ja-JP" sz="1800" smtClean="0"/>
          </a:p>
          <a:p>
            <a:pPr marL="0" indent="0">
              <a:buNone/>
            </a:pPr>
            <a:endParaRPr lang="en-US" altLang="ja-JP" sz="1800" smtClean="0"/>
          </a:p>
          <a:p>
            <a:pPr marL="342900" indent="-342900">
              <a:buFont typeface="+mj-ea"/>
              <a:buAutoNum type="circleNumDbPlain"/>
            </a:pPr>
            <a:endParaRPr lang="en-US" altLang="ja-JP" sz="1800" smtClean="0"/>
          </a:p>
          <a:p>
            <a:pPr marL="342900" indent="-342900">
              <a:buFont typeface="+mj-ea"/>
              <a:buAutoNum type="circleNumDbPlain"/>
            </a:pPr>
            <a:endParaRPr lang="en-US" altLang="ja-JP" sz="1800"/>
          </a:p>
          <a:p>
            <a:pPr marL="0" indent="0">
              <a:buNone/>
            </a:pPr>
            <a:endParaRPr lang="en-US" altLang="ja-JP"/>
          </a:p>
          <a:p>
            <a:pPr marL="0" indent="0">
              <a:buNone/>
            </a:pPr>
            <a:endParaRPr lang="en-US" altLang="ja-JP" smtClean="0"/>
          </a:p>
          <a:p>
            <a:pPr marL="0" indent="0">
              <a:buNone/>
            </a:pPr>
            <a:endParaRPr lang="en-US" altLang="ja-JP"/>
          </a:p>
          <a:p>
            <a:pPr marL="0" indent="0">
              <a:buNone/>
            </a:pPr>
            <a:endParaRPr kumimoji="1" lang="ja-JP" altLang="en-US"/>
          </a:p>
        </p:txBody>
      </p:sp>
      <p:pic>
        <p:nvPicPr>
          <p:cNvPr id="4" name="図 3"/>
          <p:cNvPicPr>
            <a:picLocks noChangeAspect="1"/>
          </p:cNvPicPr>
          <p:nvPr/>
        </p:nvPicPr>
        <p:blipFill>
          <a:blip r:embed="rId2"/>
          <a:stretch>
            <a:fillRect/>
          </a:stretch>
        </p:blipFill>
        <p:spPr>
          <a:xfrm>
            <a:off x="208959" y="2996940"/>
            <a:ext cx="3600500" cy="1131330"/>
          </a:xfrm>
          <a:prstGeom prst="rect">
            <a:avLst/>
          </a:prstGeom>
        </p:spPr>
      </p:pic>
      <p:sp>
        <p:nvSpPr>
          <p:cNvPr id="5" name="角丸四角形 4"/>
          <p:cNvSpPr/>
          <p:nvPr/>
        </p:nvSpPr>
        <p:spPr bwMode="auto">
          <a:xfrm>
            <a:off x="611450" y="3378908"/>
            <a:ext cx="720100" cy="36739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1267757238"/>
              </p:ext>
            </p:extLst>
          </p:nvPr>
        </p:nvGraphicFramePr>
        <p:xfrm>
          <a:off x="179512" y="4560348"/>
          <a:ext cx="4032438" cy="609600"/>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2294670462"/>
                    </a:ext>
                  </a:extLst>
                </a:gridCol>
                <a:gridCol w="2016219">
                  <a:extLst>
                    <a:ext uri="{9D8B030D-6E8A-4147-A177-3AD203B41FA5}">
                      <a16:colId xmlns:a16="http://schemas.microsoft.com/office/drawing/2014/main" val="1655282795"/>
                    </a:ext>
                  </a:extLst>
                </a:gridCol>
              </a:tblGrid>
              <a:tr h="291526">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669899577"/>
                  </a:ext>
                </a:extLst>
              </a:tr>
              <a:tr h="291526">
                <a:tc>
                  <a:txBody>
                    <a:bodyPr/>
                    <a:lstStyle/>
                    <a:p>
                      <a:r>
                        <a:rPr kumimoji="1" lang="ja-JP" altLang="en-US" sz="1400" smtClean="0"/>
                        <a:t>対話種別名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syslog</a:t>
                      </a:r>
                      <a:r>
                        <a:rPr kumimoji="1" lang="ja-JP" altLang="en-US" sz="1400" smtClean="0"/>
                        <a:t>サーバ指定</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971900089"/>
                  </a:ext>
                </a:extLst>
              </a:tr>
            </a:tbl>
          </a:graphicData>
        </a:graphic>
      </p:graphicFrame>
    </p:spTree>
    <p:extLst>
      <p:ext uri="{BB962C8B-B14F-4D97-AF65-F5344CB8AC3E}">
        <p14:creationId xmlns:p14="http://schemas.microsoft.com/office/powerpoint/2010/main" val="5956296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(3/4)</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b="1" dirty="0" smtClean="0"/>
              <a:t>対話ファイルを</a:t>
            </a:r>
            <a:r>
              <a:rPr kumimoji="1" lang="ja-JP" altLang="en-US" b="1" smtClean="0"/>
              <a:t>登録す</a:t>
            </a:r>
            <a:r>
              <a:rPr lang="ja-JP" altLang="en-US" b="1" smtClean="0"/>
              <a:t>る</a:t>
            </a:r>
            <a:r>
              <a:rPr lang="en-US" altLang="ja-JP" b="1" smtClean="0"/>
              <a:t/>
            </a:r>
            <a:br>
              <a:rPr lang="en-US" altLang="ja-JP" b="1" smtClean="0"/>
            </a:br>
            <a:r>
              <a:rPr lang="ja-JP" altLang="en-US" sz="1600" smtClean="0"/>
              <a:t>準備</a:t>
            </a:r>
            <a:r>
              <a:rPr lang="ja-JP" altLang="en-US" sz="1600" dirty="0" smtClean="0"/>
              <a:t>を終えたところで対話ファイルを登録</a:t>
            </a:r>
            <a:r>
              <a:rPr lang="ja-JP" altLang="en-US" sz="1600" smtClean="0"/>
              <a:t>しましょう。</a:t>
            </a:r>
            <a:r>
              <a:rPr lang="en-US" altLang="ja-JP" sz="1600" smtClean="0"/>
              <a:t/>
            </a:r>
            <a:br>
              <a:rPr lang="en-US" altLang="ja-JP" sz="1600" smtClean="0"/>
            </a:br>
            <a:r>
              <a:rPr lang="ja-JP" altLang="en-US" sz="1600" smtClean="0"/>
              <a:t>これまでに作成した対話種別や</a:t>
            </a:r>
            <a:r>
              <a:rPr lang="en-US" altLang="ja-JP" sz="1600" smtClean="0"/>
              <a:t>OS</a:t>
            </a:r>
            <a:r>
              <a:rPr lang="ja-JP" altLang="en-US" sz="1600" smtClean="0"/>
              <a:t>種別と紐づけます。</a:t>
            </a:r>
            <a:endParaRPr lang="en-US" altLang="ja-JP" sz="1600" dirty="0" smtClean="0"/>
          </a:p>
          <a:p>
            <a:pPr marL="0" indent="0">
              <a:buNone/>
            </a:pP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Ansible-Pioneer &gt; </a:t>
            </a:r>
            <a:r>
              <a:rPr lang="ja-JP" altLang="en-US" sz="1600" b="1" dirty="0" smtClean="0"/>
              <a:t>対話ファイル素材集</a:t>
            </a:r>
            <a:endParaRPr lang="en-US" altLang="ja-JP" sz="1600" b="1" dirty="0" smtClean="0"/>
          </a:p>
          <a:p>
            <a:pPr marL="457200" indent="-457200">
              <a:buFont typeface="+mj-ea"/>
              <a:buAutoNum type="circleNumDbPlain"/>
            </a:pPr>
            <a:r>
              <a:rPr lang="ja-JP" altLang="en-US" sz="1600" dirty="0"/>
              <a:t>登録 </a:t>
            </a:r>
            <a:r>
              <a:rPr lang="en-US" altLang="ja-JP" sz="1600" dirty="0"/>
              <a:t>&gt;</a:t>
            </a:r>
            <a:r>
              <a:rPr lang="ja-JP" altLang="en-US" sz="1600" dirty="0"/>
              <a:t> 登録開始 を押下</a:t>
            </a:r>
            <a:r>
              <a:rPr lang="ja-JP" altLang="en-US" sz="1600" dirty="0" smtClean="0"/>
              <a:t>する。</a:t>
            </a:r>
            <a:endParaRPr lang="en-US" altLang="ja-JP" sz="1600" dirty="0" smtClean="0"/>
          </a:p>
          <a:p>
            <a:pPr marL="457200" indent="-457200">
              <a:buFont typeface="+mj-ea"/>
              <a:buAutoNum type="circleNumDbPlain"/>
            </a:pPr>
            <a:r>
              <a:rPr lang="ja-JP" altLang="en-US" sz="1600" dirty="0" smtClean="0"/>
              <a:t>「参照」から対話ファイルを選び、「事前アップロード」を押下する。</a:t>
            </a:r>
            <a:endParaRPr lang="en-US" altLang="ja-JP" sz="1600" dirty="0" smtClean="0"/>
          </a:p>
          <a:p>
            <a:pPr marL="457200" indent="-457200">
              <a:buFont typeface="+mj-ea"/>
              <a:buAutoNum type="circleNumDbPlain"/>
            </a:pPr>
            <a:r>
              <a:rPr lang="ja-JP" altLang="en-US" sz="1600" dirty="0" smtClean="0"/>
              <a:t>他項目を</a:t>
            </a:r>
            <a:r>
              <a:rPr lang="ja-JP" altLang="en-US" sz="1600" dirty="0"/>
              <a:t>下表</a:t>
            </a:r>
            <a:r>
              <a:rPr lang="ja-JP" altLang="en-US" sz="1600" dirty="0" smtClean="0"/>
              <a:t>のように</a:t>
            </a:r>
            <a:r>
              <a:rPr lang="ja-JP" altLang="en-US" sz="1600" dirty="0"/>
              <a:t>選択</a:t>
            </a:r>
            <a:r>
              <a:rPr lang="ja-JP" altLang="en-US" sz="1600" dirty="0" smtClean="0"/>
              <a:t>し、「登録」を押下する。</a:t>
            </a:r>
            <a:endParaRPr lang="en-US" altLang="ja-JP" sz="1600" dirty="0" smtClean="0"/>
          </a:p>
          <a:p>
            <a:pPr marL="0" indent="0">
              <a:buNone/>
            </a:pPr>
            <a:endParaRPr lang="en-US" altLang="ja-JP" sz="1800" dirty="0"/>
          </a:p>
          <a:p>
            <a:pPr marL="457200" indent="-457200">
              <a:buFont typeface="+mj-ea"/>
              <a:buAutoNum type="circleNumDbPlain"/>
            </a:pPr>
            <a:endParaRPr lang="en-US" altLang="ja-JP" dirty="0" smtClean="0"/>
          </a:p>
        </p:txBody>
      </p:sp>
      <p:pic>
        <p:nvPicPr>
          <p:cNvPr id="4" name="図 3"/>
          <p:cNvPicPr>
            <a:picLocks noChangeAspect="1"/>
          </p:cNvPicPr>
          <p:nvPr/>
        </p:nvPicPr>
        <p:blipFill>
          <a:blip r:embed="rId2"/>
          <a:stretch>
            <a:fillRect/>
          </a:stretch>
        </p:blipFill>
        <p:spPr>
          <a:xfrm>
            <a:off x="180981" y="3164733"/>
            <a:ext cx="4390532" cy="1428630"/>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3202704677"/>
              </p:ext>
            </p:extLst>
          </p:nvPr>
        </p:nvGraphicFramePr>
        <p:xfrm>
          <a:off x="180991" y="4855255"/>
          <a:ext cx="6479298" cy="914400"/>
        </p:xfrm>
        <a:graphic>
          <a:graphicData uri="http://schemas.openxmlformats.org/drawingml/2006/table">
            <a:tbl>
              <a:tblPr firstRow="1" bandRow="1">
                <a:tableStyleId>{93296810-A885-4BE3-A3E7-6D5BEEA58F35}</a:tableStyleId>
              </a:tblPr>
              <a:tblGrid>
                <a:gridCol w="1726639">
                  <a:extLst>
                    <a:ext uri="{9D8B030D-6E8A-4147-A177-3AD203B41FA5}">
                      <a16:colId xmlns:a16="http://schemas.microsoft.com/office/drawing/2014/main" val="1554538419"/>
                    </a:ext>
                  </a:extLst>
                </a:gridCol>
                <a:gridCol w="1656230">
                  <a:extLst>
                    <a:ext uri="{9D8B030D-6E8A-4147-A177-3AD203B41FA5}">
                      <a16:colId xmlns:a16="http://schemas.microsoft.com/office/drawing/2014/main" val="3873305073"/>
                    </a:ext>
                  </a:extLst>
                </a:gridCol>
                <a:gridCol w="3096429">
                  <a:extLst>
                    <a:ext uri="{9D8B030D-6E8A-4147-A177-3AD203B41FA5}">
                      <a16:colId xmlns:a16="http://schemas.microsoft.com/office/drawing/2014/main" val="242535702"/>
                    </a:ext>
                  </a:extLst>
                </a:gridCol>
              </a:tblGrid>
              <a:tr h="291526">
                <a:tc>
                  <a:txBody>
                    <a:bodyPr/>
                    <a:lstStyle/>
                    <a:p>
                      <a:r>
                        <a:rPr kumimoji="1" lang="ja-JP" altLang="en-US" sz="1400" smtClean="0"/>
                        <a:t>対話種別</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400" smtClean="0"/>
                        <a:t>OS</a:t>
                      </a:r>
                      <a:r>
                        <a:rPr kumimoji="1" lang="ja-JP" altLang="en-US" sz="1400" smtClean="0"/>
                        <a:t>種別</a:t>
                      </a:r>
                      <a:endParaRPr kumimoji="1" lang="ja-JP" altLang="en-US" sz="14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対話ファイル素材</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731371343"/>
                  </a:ext>
                </a:extLst>
              </a:tr>
              <a:tr h="291526">
                <a:tc>
                  <a:txBody>
                    <a:bodyPr/>
                    <a:lstStyle/>
                    <a:p>
                      <a:r>
                        <a:rPr kumimoji="1" lang="en-US" altLang="ja-JP" sz="1400" smtClean="0"/>
                        <a:t>syslog</a:t>
                      </a:r>
                      <a:r>
                        <a:rPr kumimoji="1" lang="ja-JP" altLang="en-US" sz="1400" smtClean="0"/>
                        <a:t>サーバ指定</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vyos_RT</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smtClean="0"/>
                        <a:t>vyos_set_syslog_server.yml</a:t>
                      </a:r>
                      <a:endParaRPr lang="ja-JP" altLang="en-US" sz="14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87066748"/>
                  </a:ext>
                </a:extLst>
              </a:tr>
              <a:tr h="291526">
                <a:tc>
                  <a:txBody>
                    <a:bodyPr/>
                    <a:lstStyle/>
                    <a:p>
                      <a:r>
                        <a:rPr kumimoji="1" lang="en-US" altLang="ja-JP" sz="1400" smtClean="0"/>
                        <a:t>syslog</a:t>
                      </a:r>
                      <a:r>
                        <a:rPr kumimoji="1" lang="ja-JP" altLang="en-US" sz="1400" smtClean="0"/>
                        <a:t>サーバ指定</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Cisco_L3SW</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smtClean="0"/>
                        <a:t>ios_set_syslog_server.yml</a:t>
                      </a:r>
                      <a:endParaRPr lang="ja-JP" altLang="en-US" sz="14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25667469"/>
                  </a:ext>
                </a:extLst>
              </a:tr>
            </a:tbl>
          </a:graphicData>
        </a:graphic>
      </p:graphicFrame>
      <p:sp>
        <p:nvSpPr>
          <p:cNvPr id="7" name="角丸四角形 6"/>
          <p:cNvSpPr/>
          <p:nvPr/>
        </p:nvSpPr>
        <p:spPr bwMode="auto">
          <a:xfrm>
            <a:off x="287957" y="3533260"/>
            <a:ext cx="4176580" cy="79945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1593977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(4/4)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に対話種別を</a:t>
            </a:r>
            <a:r>
              <a:rPr kumimoji="1" lang="ja-JP" altLang="en-US" b="1" err="1" smtClean="0"/>
              <a:t>登</a:t>
            </a:r>
            <a:r>
              <a:rPr kumimoji="1" lang="ja-JP" altLang="en-US" b="1" smtClean="0"/>
              <a:t>録する</a:t>
            </a:r>
            <a:r>
              <a:rPr kumimoji="1" lang="en-US" altLang="ja-JP" b="1" smtClean="0"/>
              <a:t/>
            </a:r>
            <a:br>
              <a:rPr kumimoji="1" lang="en-US" altLang="ja-JP" b="1" smtClean="0"/>
            </a:br>
            <a:r>
              <a:rPr kumimoji="1" lang="en-US" altLang="ja-JP" sz="1600" smtClean="0"/>
              <a:t>Movement</a:t>
            </a:r>
            <a:r>
              <a:rPr lang="ja-JP" altLang="en-US" sz="1600" dirty="0" smtClean="0"/>
              <a:t>と対話</a:t>
            </a:r>
            <a:r>
              <a:rPr lang="ja-JP" altLang="en-US" sz="1600" smtClean="0"/>
              <a:t>種別を関連付けましょう。</a:t>
            </a:r>
            <a:r>
              <a:rPr lang="en-US" altLang="ja-JP" sz="1800" dirty="0" smtClean="0"/>
              <a:t/>
            </a:r>
            <a:br>
              <a:rPr lang="en-US" altLang="ja-JP" sz="1800" dirty="0" smtClean="0"/>
            </a:br>
            <a:endParaRPr kumimoji="1" lang="en-US" altLang="ja-JP"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Movement</a:t>
            </a:r>
            <a:r>
              <a:rPr lang="ja-JP" altLang="en-US" sz="1600" b="1" dirty="0" smtClean="0"/>
              <a:t>詳細</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lang="en-US" altLang="ja-JP" sz="1600" dirty="0"/>
          </a:p>
          <a:p>
            <a:pPr marL="0" indent="0">
              <a:buNone/>
            </a:pPr>
            <a:endParaRPr lang="en-US" altLang="ja-JP" sz="1600" dirty="0" smtClean="0"/>
          </a:p>
        </p:txBody>
      </p:sp>
      <p:pic>
        <p:nvPicPr>
          <p:cNvPr id="9" name="図 8"/>
          <p:cNvPicPr>
            <a:picLocks noChangeAspect="1"/>
          </p:cNvPicPr>
          <p:nvPr/>
        </p:nvPicPr>
        <p:blipFill>
          <a:blip r:embed="rId2"/>
          <a:stretch>
            <a:fillRect/>
          </a:stretch>
        </p:blipFill>
        <p:spPr>
          <a:xfrm>
            <a:off x="179512" y="2852920"/>
            <a:ext cx="5184476" cy="2043516"/>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4124452769"/>
              </p:ext>
            </p:extLst>
          </p:nvPr>
        </p:nvGraphicFramePr>
        <p:xfrm>
          <a:off x="3851900" y="4581160"/>
          <a:ext cx="4248590" cy="1368192"/>
        </p:xfrm>
        <a:graphic>
          <a:graphicData uri="http://schemas.openxmlformats.org/drawingml/2006/table">
            <a:tbl>
              <a:tblPr firstRow="1" bandRow="1">
                <a:tableStyleId>{93296810-A885-4BE3-A3E7-6D5BEEA58F35}</a:tableStyleId>
              </a:tblPr>
              <a:tblGrid>
                <a:gridCol w="2124295">
                  <a:extLst>
                    <a:ext uri="{9D8B030D-6E8A-4147-A177-3AD203B41FA5}">
                      <a16:colId xmlns:a16="http://schemas.microsoft.com/office/drawing/2014/main" val="3655207279"/>
                    </a:ext>
                  </a:extLst>
                </a:gridCol>
                <a:gridCol w="2124295">
                  <a:extLst>
                    <a:ext uri="{9D8B030D-6E8A-4147-A177-3AD203B41FA5}">
                      <a16:colId xmlns:a16="http://schemas.microsoft.com/office/drawing/2014/main" val="2446437995"/>
                    </a:ext>
                  </a:extLst>
                </a:gridCol>
              </a:tblGrid>
              <a:tr h="342048">
                <a:tc>
                  <a:txBody>
                    <a:bodyPr/>
                    <a:lstStyle/>
                    <a:p>
                      <a:r>
                        <a:rPr kumimoji="1" lang="ja-JP" altLang="en-US" sz="1400" dirty="0" smtClean="0"/>
                        <a:t>項目</a:t>
                      </a:r>
                      <a:endParaRPr kumimoji="1" lang="ja-JP" altLang="en-US" sz="1400" dirty="0"/>
                    </a:p>
                  </a:txBody>
                  <a:tcPr/>
                </a:tc>
                <a:tc>
                  <a:txBody>
                    <a:bodyPr/>
                    <a:lstStyle/>
                    <a:p>
                      <a:r>
                        <a:rPr kumimoji="1" lang="ja-JP" altLang="en-US" sz="1400" dirty="0" smtClean="0"/>
                        <a:t>入力内容</a:t>
                      </a:r>
                      <a:endParaRPr kumimoji="1" lang="ja-JP" altLang="en-US" sz="1400" dirty="0"/>
                    </a:p>
                  </a:txBody>
                  <a:tcPr/>
                </a:tc>
                <a:extLst>
                  <a:ext uri="{0D108BD9-81ED-4DB2-BD59-A6C34878D82A}">
                    <a16:rowId xmlns:a16="http://schemas.microsoft.com/office/drawing/2014/main" val="2049114868"/>
                  </a:ext>
                </a:extLst>
              </a:tr>
              <a:tr h="342048">
                <a:tc>
                  <a:txBody>
                    <a:bodyPr/>
                    <a:lstStyle/>
                    <a:p>
                      <a:r>
                        <a:rPr kumimoji="1" lang="en-US" altLang="ja-JP" sz="1400" dirty="0" smtClean="0"/>
                        <a:t>Movement</a:t>
                      </a:r>
                      <a:endParaRPr kumimoji="1" lang="ja-JP" altLang="en-US" sz="1400" dirty="0"/>
                    </a:p>
                  </a:txBody>
                  <a:tcPr/>
                </a:tc>
                <a:tc>
                  <a:txBody>
                    <a:bodyPr/>
                    <a:lstStyle/>
                    <a:p>
                      <a:r>
                        <a:rPr kumimoji="1" lang="ja-JP" altLang="en-US" sz="1400" smtClean="0"/>
                        <a:t>ログサーバ設定</a:t>
                      </a:r>
                      <a:endParaRPr kumimoji="1" lang="ja-JP" altLang="en-US" sz="1400"/>
                    </a:p>
                  </a:txBody>
                  <a:tcPr/>
                </a:tc>
                <a:extLst>
                  <a:ext uri="{0D108BD9-81ED-4DB2-BD59-A6C34878D82A}">
                    <a16:rowId xmlns:a16="http://schemas.microsoft.com/office/drawing/2014/main" val="3625607630"/>
                  </a:ext>
                </a:extLst>
              </a:tr>
              <a:tr h="342048">
                <a:tc>
                  <a:txBody>
                    <a:bodyPr/>
                    <a:lstStyle/>
                    <a:p>
                      <a:r>
                        <a:rPr kumimoji="1" lang="ja-JP" altLang="en-US" sz="1400" dirty="0" smtClean="0"/>
                        <a:t>対話種別</a:t>
                      </a:r>
                      <a:endParaRPr kumimoji="1" lang="ja-JP" altLang="en-US" sz="1400" dirty="0"/>
                    </a:p>
                  </a:txBody>
                  <a:tcPr/>
                </a:tc>
                <a:tc>
                  <a:txBody>
                    <a:bodyPr/>
                    <a:lstStyle/>
                    <a:p>
                      <a:r>
                        <a:rPr kumimoji="1" lang="en-US" altLang="ja-JP" sz="1400" smtClean="0"/>
                        <a:t>syslog</a:t>
                      </a:r>
                      <a:r>
                        <a:rPr kumimoji="1" lang="ja-JP" altLang="en-US" sz="1400" smtClean="0"/>
                        <a:t>サーバ指定</a:t>
                      </a:r>
                      <a:endParaRPr kumimoji="1" lang="ja-JP" altLang="en-US" sz="1400"/>
                    </a:p>
                  </a:txBody>
                  <a:tcPr/>
                </a:tc>
                <a:extLst>
                  <a:ext uri="{0D108BD9-81ED-4DB2-BD59-A6C34878D82A}">
                    <a16:rowId xmlns:a16="http://schemas.microsoft.com/office/drawing/2014/main" val="1519022025"/>
                  </a:ext>
                </a:extLst>
              </a:tr>
              <a:tr h="34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インクルード順序</a:t>
                      </a:r>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3917381923"/>
                  </a:ext>
                </a:extLst>
              </a:tr>
            </a:tbl>
          </a:graphicData>
        </a:graphic>
      </p:graphicFrame>
      <p:sp>
        <p:nvSpPr>
          <p:cNvPr id="7" name="角丸四角形 6"/>
          <p:cNvSpPr/>
          <p:nvPr/>
        </p:nvSpPr>
        <p:spPr bwMode="auto">
          <a:xfrm>
            <a:off x="827480" y="3390514"/>
            <a:ext cx="4032560" cy="65271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3608339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a:t>
            </a:r>
            <a:r>
              <a:rPr kumimoji="1" lang="en-US" altLang="ja-JP" smtClean="0"/>
              <a:t>.5</a:t>
            </a:r>
            <a:r>
              <a:rPr lang="ja-JP" altLang="en-US" smtClean="0"/>
              <a:t> </a:t>
            </a:r>
            <a:r>
              <a:rPr kumimoji="1" lang="ja-JP" altLang="en-US" smtClean="0"/>
              <a:t>オペレーションの登録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オペレーションを新規登録する</a:t>
            </a:r>
            <a:r>
              <a:rPr lang="en-US" altLang="ja-JP" b="1"/>
              <a:t/>
            </a:r>
            <a:br>
              <a:rPr lang="en-US" altLang="ja-JP" b="1"/>
            </a:br>
            <a:r>
              <a:rPr lang="ja-JP" altLang="en-US" sz="1600" smtClean="0"/>
              <a:t>オペレーションを作成し、</a:t>
            </a:r>
            <a:r>
              <a:rPr lang="en-US" altLang="ja-JP" sz="1600" smtClean="0"/>
              <a:t>Movement</a:t>
            </a:r>
            <a:r>
              <a:rPr lang="ja-JP" altLang="en-US" sz="1600" smtClean="0"/>
              <a:t>とホストを関連付けましょう。</a:t>
            </a:r>
            <a:endParaRPr lang="en-US" altLang="ja-JP" sz="1600" smtClean="0"/>
          </a:p>
          <a:p>
            <a:pPr marL="0" indent="0">
              <a:buNone/>
            </a:pPr>
            <a:endParaRPr kumimoji="1" lang="en-US" altLang="ja-JP" sz="1600" smtClean="0"/>
          </a:p>
          <a:p>
            <a:pPr marL="0" indent="0">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pic>
        <p:nvPicPr>
          <p:cNvPr id="4" name="図 3"/>
          <p:cNvPicPr>
            <a:picLocks noChangeAspect="1"/>
          </p:cNvPicPr>
          <p:nvPr/>
        </p:nvPicPr>
        <p:blipFill>
          <a:blip r:embed="rId2"/>
          <a:stretch>
            <a:fillRect/>
          </a:stretch>
        </p:blipFill>
        <p:spPr>
          <a:xfrm>
            <a:off x="179512" y="2906365"/>
            <a:ext cx="5104463" cy="2035744"/>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1323482168"/>
              </p:ext>
            </p:extLst>
          </p:nvPr>
        </p:nvGraphicFramePr>
        <p:xfrm>
          <a:off x="179512" y="5101630"/>
          <a:ext cx="4896558" cy="977166"/>
        </p:xfrm>
        <a:graphic>
          <a:graphicData uri="http://schemas.openxmlformats.org/drawingml/2006/table">
            <a:tbl>
              <a:tblPr firstRow="1" bandRow="1">
                <a:tableStyleId>{93296810-A885-4BE3-A3E7-6D5BEEA58F35}</a:tableStyleId>
              </a:tblPr>
              <a:tblGrid>
                <a:gridCol w="2448279">
                  <a:extLst>
                    <a:ext uri="{9D8B030D-6E8A-4147-A177-3AD203B41FA5}">
                      <a16:colId xmlns:a16="http://schemas.microsoft.com/office/drawing/2014/main" val="2677977182"/>
                    </a:ext>
                  </a:extLst>
                </a:gridCol>
                <a:gridCol w="2448279">
                  <a:extLst>
                    <a:ext uri="{9D8B030D-6E8A-4147-A177-3AD203B41FA5}">
                      <a16:colId xmlns:a16="http://schemas.microsoft.com/office/drawing/2014/main" val="2856548907"/>
                    </a:ext>
                  </a:extLst>
                </a:gridCol>
              </a:tblGrid>
              <a:tr h="325722">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211925736"/>
                  </a:ext>
                </a:extLst>
              </a:tr>
              <a:tr h="325722">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Pioneer_Practice</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25722">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a:t>
                      </a:r>
                      <a:r>
                        <a:rPr kumimoji="1" lang="ja-JP" altLang="en-US" sz="1400" smtClean="0"/>
                        <a:t>任意の値をご入力下さい</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179512" y="6238318"/>
            <a:ext cx="6588280"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323411" y="3429000"/>
            <a:ext cx="3168440" cy="65271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3719111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140960"/>
            <a:ext cx="5040578" cy="1694545"/>
          </a:xfrm>
          <a:prstGeom prst="rect">
            <a:avLst/>
          </a:prstGeom>
        </p:spPr>
      </p:pic>
      <p:sp>
        <p:nvSpPr>
          <p:cNvPr id="2" name="タイトル 1"/>
          <p:cNvSpPr>
            <a:spLocks noGrp="1"/>
          </p:cNvSpPr>
          <p:nvPr>
            <p:ph type="title"/>
          </p:nvPr>
        </p:nvSpPr>
        <p:spPr/>
        <p:txBody>
          <a:bodyPr/>
          <a:lstStyle/>
          <a:p>
            <a:r>
              <a:rPr lang="en-US" altLang="ja-JP" smtClean="0"/>
              <a:t>3.6 </a:t>
            </a:r>
            <a:r>
              <a:rPr lang="ja-JP" altLang="en-US" smtClean="0"/>
              <a:t>機器一覧への登録</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機器</a:t>
            </a:r>
            <a:r>
              <a:rPr lang="ja-JP" altLang="en-US" b="1"/>
              <a:t>一覧</a:t>
            </a:r>
            <a:r>
              <a:rPr lang="ja-JP" altLang="en-US" b="1" smtClean="0"/>
              <a:t>に</a:t>
            </a:r>
            <a:r>
              <a:rPr lang="en-US" altLang="ja-JP" b="1" smtClean="0"/>
              <a:t>NW</a:t>
            </a:r>
            <a:r>
              <a:rPr lang="ja-JP" altLang="en-US" b="1"/>
              <a:t>機器</a:t>
            </a:r>
            <a:r>
              <a:rPr lang="ja-JP" altLang="en-US" b="1" smtClean="0"/>
              <a:t>を登録する</a:t>
            </a:r>
            <a:r>
              <a:rPr lang="en-US" altLang="ja-JP" b="1" smtClean="0"/>
              <a:t/>
            </a:r>
            <a:br>
              <a:rPr lang="en-US" altLang="ja-JP" b="1" smtClean="0"/>
            </a:br>
            <a:r>
              <a:rPr lang="ja-JP" altLang="en-US" sz="1600" smtClean="0"/>
              <a:t>機器一覧から今回の作業対象を登録しましょう。</a:t>
            </a:r>
            <a:r>
              <a:rPr lang="en-US" altLang="ja-JP" sz="1600" smtClean="0"/>
              <a:t/>
            </a:r>
            <a:br>
              <a:rPr lang="en-US" altLang="ja-JP" sz="1600" smtClean="0"/>
            </a:br>
            <a:r>
              <a:rPr lang="en-US" altLang="ja-JP" sz="1600" smtClean="0"/>
              <a:t>Legacy</a:t>
            </a:r>
            <a:r>
              <a:rPr lang="ja-JP" altLang="en-US" sz="1600" smtClean="0"/>
              <a:t>モードや</a:t>
            </a:r>
            <a:r>
              <a:rPr lang="en-US" altLang="ja-JP" sz="1600" smtClean="0"/>
              <a:t>Legacy-Role</a:t>
            </a:r>
            <a:r>
              <a:rPr lang="ja-JP" altLang="en-US" sz="1600" smtClean="0"/>
              <a:t>モードと異なり、</a:t>
            </a:r>
            <a:r>
              <a:rPr lang="ja-JP" altLang="en-US" sz="1600" smtClean="0">
                <a:solidFill>
                  <a:srgbClr val="FF0000"/>
                </a:solidFill>
              </a:rPr>
              <a:t>「</a:t>
            </a:r>
            <a:r>
              <a:rPr lang="en-US" altLang="ja-JP" sz="1600" smtClean="0">
                <a:solidFill>
                  <a:srgbClr val="FF0000"/>
                </a:solidFill>
              </a:rPr>
              <a:t>Pioneer</a:t>
            </a:r>
            <a:r>
              <a:rPr lang="ja-JP" altLang="en-US" sz="1600" smtClean="0">
                <a:solidFill>
                  <a:srgbClr val="FF0000"/>
                </a:solidFill>
              </a:rPr>
              <a:t>利用情報」の記入が必要となる</a:t>
            </a:r>
            <a:r>
              <a:rPr lang="ja-JP" altLang="en-US" sz="1600" smtClean="0"/>
              <a:t>点に留意してください。</a:t>
            </a:r>
            <a:endParaRPr lang="en-US" altLang="ja-JP" sz="1600" smtClean="0"/>
          </a:p>
          <a:p>
            <a:pPr marL="0" indent="0">
              <a:buNone/>
            </a:pPr>
            <a:endParaRPr kumimoji="1" lang="en-US" altLang="ja-JP" sz="1600" smtClean="0"/>
          </a:p>
          <a:p>
            <a:pPr marL="0" indent="0">
              <a:buNone/>
            </a:pPr>
            <a:r>
              <a:rPr lang="ja-JP" altLang="en-US" sz="1600" smtClean="0"/>
              <a:t>メニュー</a:t>
            </a:r>
            <a:r>
              <a:rPr lang="en-US" altLang="ja-JP" sz="1600"/>
              <a:t>: </a:t>
            </a:r>
            <a:r>
              <a:rPr lang="ja-JP" altLang="en-US" sz="1600" b="1"/>
              <a:t>基本コンソール </a:t>
            </a:r>
            <a:r>
              <a:rPr lang="en-US" altLang="ja-JP" sz="1600" b="1"/>
              <a:t>&gt;</a:t>
            </a:r>
            <a:r>
              <a:rPr lang="ja-JP" altLang="en-US" sz="1600" b="1"/>
              <a:t> </a:t>
            </a:r>
            <a:r>
              <a:rPr lang="ja-JP" altLang="en-US" sz="1600" b="1" smtClean="0"/>
              <a:t>機器</a:t>
            </a:r>
            <a:r>
              <a:rPr lang="ja-JP" altLang="en-US" sz="1600" b="1"/>
              <a:t>一覧</a:t>
            </a:r>
            <a:endParaRPr lang="en-US" altLang="ja-JP" sz="1600" b="1"/>
          </a:p>
          <a:p>
            <a:pPr marL="342900" indent="-342900">
              <a:buFont typeface="+mj-ea"/>
              <a:buAutoNum type="circleNumDbPlain"/>
            </a:pPr>
            <a:r>
              <a:rPr lang="ja-JP" altLang="en-US" sz="1600"/>
              <a:t>登録 </a:t>
            </a:r>
            <a:r>
              <a:rPr lang="en-US" altLang="ja-JP" sz="1600"/>
              <a:t>&gt;</a:t>
            </a:r>
            <a:r>
              <a:rPr lang="ja-JP" altLang="en-US" sz="1600"/>
              <a:t> 登録開始 を押下する。</a:t>
            </a:r>
            <a:endParaRPr lang="en-US" altLang="ja-JP" sz="1600"/>
          </a:p>
          <a:p>
            <a:pPr marL="342900" indent="-342900">
              <a:buFont typeface="+mj-ea"/>
              <a:buAutoNum type="circleNumDbPlain"/>
            </a:pPr>
            <a:r>
              <a:rPr lang="ja-JP" altLang="en-US" sz="1600" smtClean="0"/>
              <a:t>各項目</a:t>
            </a:r>
            <a:r>
              <a:rPr lang="ja-JP" altLang="en-US" sz="1600"/>
              <a:t>で</a:t>
            </a:r>
            <a:r>
              <a:rPr lang="ja-JP" altLang="en-US" sz="1600" smtClean="0"/>
              <a:t>下図の通り</a:t>
            </a:r>
            <a:r>
              <a:rPr lang="ja-JP" altLang="en-US" sz="1600"/>
              <a:t>選択</a:t>
            </a:r>
            <a:r>
              <a:rPr lang="ja-JP" altLang="en-US" sz="1600" smtClean="0"/>
              <a:t>し、</a:t>
            </a:r>
            <a:r>
              <a:rPr lang="en-US" altLang="ja-JP" sz="1600" smtClean="0"/>
              <a:t>[</a:t>
            </a:r>
            <a:r>
              <a:rPr lang="ja-JP" altLang="en-US" sz="1600"/>
              <a:t>登録</a:t>
            </a:r>
            <a:r>
              <a:rPr lang="en-US" altLang="ja-JP" sz="1600" smtClean="0"/>
              <a:t>]</a:t>
            </a:r>
            <a:r>
              <a:rPr lang="ja-JP" altLang="en-US" sz="1600" smtClean="0"/>
              <a:t>を押下する。</a:t>
            </a:r>
            <a:endParaRPr lang="en-US" altLang="ja-JP" sz="1600"/>
          </a:p>
        </p:txBody>
      </p:sp>
      <p:sp>
        <p:nvSpPr>
          <p:cNvPr id="8" name="角丸四角形 7"/>
          <p:cNvSpPr/>
          <p:nvPr/>
        </p:nvSpPr>
        <p:spPr bwMode="auto">
          <a:xfrm>
            <a:off x="827480" y="3393832"/>
            <a:ext cx="4392610" cy="9361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5" name="表 4"/>
          <p:cNvGraphicFramePr>
            <a:graphicFrameLocks noGrp="1"/>
          </p:cNvGraphicFramePr>
          <p:nvPr>
            <p:extLst>
              <p:ext uri="{D42A27DB-BD31-4B8C-83A1-F6EECF244321}">
                <p14:modId xmlns:p14="http://schemas.microsoft.com/office/powerpoint/2010/main" val="2004393552"/>
              </p:ext>
            </p:extLst>
          </p:nvPr>
        </p:nvGraphicFramePr>
        <p:xfrm>
          <a:off x="3922813" y="4174719"/>
          <a:ext cx="5040700" cy="2480095"/>
        </p:xfrm>
        <a:graphic>
          <a:graphicData uri="http://schemas.openxmlformats.org/drawingml/2006/table">
            <a:tbl>
              <a:tblPr firstRow="1" bandRow="1">
                <a:tableStyleId>{93296810-A885-4BE3-A3E7-6D5BEEA58F35}</a:tableStyleId>
              </a:tblPr>
              <a:tblGrid>
                <a:gridCol w="2307506">
                  <a:extLst>
                    <a:ext uri="{9D8B030D-6E8A-4147-A177-3AD203B41FA5}">
                      <a16:colId xmlns:a16="http://schemas.microsoft.com/office/drawing/2014/main" val="3251461897"/>
                    </a:ext>
                  </a:extLst>
                </a:gridCol>
                <a:gridCol w="1366597">
                  <a:extLst>
                    <a:ext uri="{9D8B030D-6E8A-4147-A177-3AD203B41FA5}">
                      <a16:colId xmlns:a16="http://schemas.microsoft.com/office/drawing/2014/main" val="3523701423"/>
                    </a:ext>
                  </a:extLst>
                </a:gridCol>
                <a:gridCol w="1366597">
                  <a:extLst>
                    <a:ext uri="{9D8B030D-6E8A-4147-A177-3AD203B41FA5}">
                      <a16:colId xmlns:a16="http://schemas.microsoft.com/office/drawing/2014/main" val="239422915"/>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vyos</a:t>
                      </a:r>
                      <a:r>
                        <a:rPr kumimoji="1" lang="ja-JP" altLang="en-US" sz="1200" smtClean="0"/>
                        <a:t>仮想ルータ</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Cisco</a:t>
                      </a:r>
                      <a:r>
                        <a:rPr kumimoji="1" lang="ja-JP" altLang="en-US" sz="1200" smtClean="0"/>
                        <a:t>機器</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86676361"/>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NW</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4234773710"/>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164780801"/>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018330402"/>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607182562"/>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2847110199"/>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971904456"/>
                  </a:ext>
                </a:extLst>
              </a:tr>
              <a:tr h="276563">
                <a:tc>
                  <a:txBody>
                    <a:bodyPr/>
                    <a:lstStyle/>
                    <a:p>
                      <a:r>
                        <a:rPr kumimoji="1" lang="en-US" altLang="ja-JP" sz="1200" smtClean="0"/>
                        <a:t>Pioneer</a:t>
                      </a:r>
                      <a:r>
                        <a:rPr kumimoji="1" lang="ja-JP" altLang="en-US" sz="1200" smtClean="0"/>
                        <a:t>利用情報</a:t>
                      </a:r>
                      <a:r>
                        <a:rPr kumimoji="1" lang="en-US" altLang="ja-JP" sz="1200" smtClean="0"/>
                        <a:t>/</a:t>
                      </a:r>
                      <a:r>
                        <a:rPr kumimoji="1" lang="ja-JP" altLang="en-US" sz="1200" smtClean="0"/>
                        <a:t>プロトコル</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algn="ctr"/>
                      <a:r>
                        <a:rPr kumimoji="1" lang="en-US" altLang="ja-JP" sz="1200" err="1" smtClean="0"/>
                        <a:t>ssh</a:t>
                      </a:r>
                      <a:endParaRPr kumimoji="1" lang="ja-JP" altLang="en-US" sz="1200"/>
                    </a:p>
                  </a:txBody>
                  <a:tcPr anchor="ctr"/>
                </a:tc>
                <a:tc>
                  <a:txBody>
                    <a:bodyPr/>
                    <a:lstStyle/>
                    <a:p>
                      <a:pPr algn="ctr"/>
                      <a:r>
                        <a:rPr kumimoji="1" lang="en-US" altLang="ja-JP" sz="1200" smtClean="0"/>
                        <a:t>telnet</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591034021"/>
                  </a:ext>
                </a:extLst>
              </a:tr>
              <a:tr h="276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利用情報</a:t>
                      </a:r>
                      <a:r>
                        <a:rPr kumimoji="1" lang="en-US" altLang="ja-JP" sz="1200" smtClean="0"/>
                        <a:t>/OS</a:t>
                      </a:r>
                      <a:r>
                        <a:rPr kumimoji="1" lang="ja-JP" altLang="en-US" sz="1200" smtClean="0"/>
                        <a:t>種別</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smtClean="0"/>
                        <a:t>vyos_RT</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smtClean="0"/>
                        <a:t>Cisco_L3SW</a:t>
                      </a:r>
                      <a:endParaRPr kumimoji="1" lang="ja-JP" altLang="en-US" sz="1200" smtClean="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90478620"/>
                  </a:ext>
                </a:extLst>
              </a:tr>
            </a:tbl>
          </a:graphicData>
        </a:graphic>
      </p:graphicFrame>
    </p:spTree>
    <p:extLst>
      <p:ext uri="{BB962C8B-B14F-4D97-AF65-F5344CB8AC3E}">
        <p14:creationId xmlns:p14="http://schemas.microsoft.com/office/powerpoint/2010/main" val="21590661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4516" y="2276840"/>
            <a:ext cx="2453853" cy="4305673"/>
          </a:xfrm>
          <a:prstGeom prst="rect">
            <a:avLst/>
          </a:prstGeom>
        </p:spPr>
      </p:pic>
      <p:sp>
        <p:nvSpPr>
          <p:cNvPr id="2" name="タイトル 1"/>
          <p:cNvSpPr>
            <a:spLocks noGrp="1"/>
          </p:cNvSpPr>
          <p:nvPr>
            <p:ph type="title"/>
          </p:nvPr>
        </p:nvSpPr>
        <p:spPr/>
        <p:txBody>
          <a:bodyPr>
            <a:normAutofit/>
          </a:bodyPr>
          <a:lstStyle/>
          <a:p>
            <a:r>
              <a:rPr lang="en-US" altLang="ja-JP" smtClean="0"/>
              <a:t>3</a:t>
            </a:r>
            <a:r>
              <a:rPr kumimoji="1" lang="en-US" altLang="ja-JP" smtClean="0"/>
              <a:t>.</a:t>
            </a:r>
            <a:r>
              <a:rPr kumimoji="1" lang="ja-JP" altLang="en-US" smtClean="0"/>
              <a:t>７</a:t>
            </a:r>
            <a:r>
              <a:rPr kumimoji="1" lang="en-US" altLang="ja-JP" smtClean="0"/>
              <a:t> </a:t>
            </a:r>
            <a:r>
              <a:rPr lang="ja-JP" altLang="en-US" smtClean="0"/>
              <a:t>パラメータシート作成 </a:t>
            </a:r>
            <a:r>
              <a:rPr kumimoji="1" lang="en-US" altLang="ja-JP" smtClean="0"/>
              <a:t>(1/2)</a:t>
            </a:r>
            <a:endParaRPr kumimoji="1" lang="ja-JP" altLang="en-US"/>
          </a:p>
        </p:txBody>
      </p:sp>
      <p:sp>
        <p:nvSpPr>
          <p:cNvPr id="3" name="コンテンツ プレースホルダー 2"/>
          <p:cNvSpPr>
            <a:spLocks noGrp="1"/>
          </p:cNvSpPr>
          <p:nvPr>
            <p:ph sz="quarter" idx="10"/>
          </p:nvPr>
        </p:nvSpPr>
        <p:spPr>
          <a:xfrm>
            <a:off x="179512" y="836640"/>
            <a:ext cx="8784976" cy="5616476"/>
          </a:xfrm>
        </p:spPr>
        <p:txBody>
          <a:bodyPr/>
          <a:lstStyle/>
          <a:p>
            <a:r>
              <a:rPr kumimoji="1" lang="ja-JP" altLang="en-US" b="1" smtClean="0"/>
              <a:t>メニューを作成する</a:t>
            </a:r>
            <a:endParaRPr kumimoji="1" lang="en-US" altLang="ja-JP" b="1" smtClean="0"/>
          </a:p>
          <a:p>
            <a:pPr marL="0" indent="0">
              <a:buNone/>
            </a:pPr>
            <a:r>
              <a:rPr kumimoji="1" lang="ja-JP" altLang="en-US" sz="1800" smtClean="0"/>
              <a:t>　</a:t>
            </a:r>
            <a:r>
              <a:rPr lang="ja-JP" altLang="en-US" sz="1600"/>
              <a:t>パラメーターシートを作成し</a:t>
            </a:r>
            <a:r>
              <a:rPr lang="ja-JP" altLang="en-US" sz="1600" smtClean="0"/>
              <a:t>、</a:t>
            </a:r>
            <a:r>
              <a:rPr lang="en-US" altLang="ja-JP" sz="1600" smtClean="0"/>
              <a:t/>
            </a:r>
            <a:br>
              <a:rPr lang="en-US" altLang="ja-JP" sz="1600" smtClean="0"/>
            </a:br>
            <a:r>
              <a:rPr lang="ja-JP" altLang="en-US" sz="1600" smtClean="0"/>
              <a:t>　ターゲットホスト</a:t>
            </a:r>
            <a:r>
              <a:rPr lang="ja-JP" altLang="en-US" sz="1600"/>
              <a:t>に適用するパラメータ</a:t>
            </a:r>
            <a:r>
              <a:rPr lang="ja-JP" altLang="en-US" sz="1600" smtClean="0"/>
              <a:t>を作成・管理</a:t>
            </a:r>
            <a:r>
              <a:rPr lang="ja-JP" altLang="en-US" sz="1600"/>
              <a:t>しましょう。</a:t>
            </a:r>
            <a:endParaRPr kumimoji="1" lang="en-US" altLang="ja-JP" sz="1600" smtClean="0"/>
          </a:p>
          <a:p>
            <a:pPr marL="0" indent="0">
              <a:lnSpc>
                <a:spcPct val="150000"/>
              </a:lnSpc>
              <a:buNone/>
            </a:pPr>
            <a:r>
              <a:rPr lang="ja-JP" altLang="en-US" sz="1600"/>
              <a:t>メニュー</a:t>
            </a:r>
            <a:r>
              <a:rPr lang="en-US" altLang="ja-JP" sz="1600"/>
              <a:t>:</a:t>
            </a:r>
            <a:r>
              <a:rPr lang="ja-JP" altLang="en-US" sz="1600"/>
              <a:t> </a:t>
            </a:r>
            <a:r>
              <a:rPr lang="ja-JP" altLang="en-US" sz="1600" b="1" smtClean="0"/>
              <a:t>メニュー作成</a:t>
            </a:r>
            <a:r>
              <a:rPr lang="en-US" altLang="ja-JP" sz="1600" b="1" smtClean="0"/>
              <a:t> </a:t>
            </a:r>
            <a:r>
              <a:rPr lang="en-US" altLang="ja-JP" sz="1600" b="1"/>
              <a:t>&gt; </a:t>
            </a:r>
            <a:r>
              <a:rPr lang="ja-JP" altLang="en-US" sz="1600" b="1" smtClean="0"/>
              <a:t>メニュー定義</a:t>
            </a:r>
            <a:r>
              <a:rPr lang="en-US" altLang="ja-JP" sz="1600" b="1" smtClean="0"/>
              <a:t>/</a:t>
            </a:r>
            <a:r>
              <a:rPr lang="ja-JP" altLang="en-US" sz="1600" b="1" smtClean="0"/>
              <a:t>作成</a:t>
            </a:r>
            <a:endParaRPr lang="en-US" altLang="ja-JP" sz="1600" b="1"/>
          </a:p>
        </p:txBody>
      </p:sp>
      <p:graphicFrame>
        <p:nvGraphicFramePr>
          <p:cNvPr id="7" name="表 6"/>
          <p:cNvGraphicFramePr>
            <a:graphicFrameLocks noGrp="1"/>
          </p:cNvGraphicFramePr>
          <p:nvPr>
            <p:extLst>
              <p:ext uri="{D42A27DB-BD31-4B8C-83A1-F6EECF244321}">
                <p14:modId xmlns:p14="http://schemas.microsoft.com/office/powerpoint/2010/main" val="1884849585"/>
              </p:ext>
            </p:extLst>
          </p:nvPr>
        </p:nvGraphicFramePr>
        <p:xfrm>
          <a:off x="2941787" y="3766042"/>
          <a:ext cx="4848131" cy="1432560"/>
        </p:xfrm>
        <a:graphic>
          <a:graphicData uri="http://schemas.openxmlformats.org/drawingml/2006/table">
            <a:tbl>
              <a:tblPr firstRow="1" firstCol="1" bandRow="1">
                <a:tableStyleId>{93296810-A885-4BE3-A3E7-6D5BEEA58F35}</a:tableStyleId>
              </a:tblPr>
              <a:tblGrid>
                <a:gridCol w="2111751">
                  <a:extLst>
                    <a:ext uri="{9D8B030D-6E8A-4147-A177-3AD203B41FA5}">
                      <a16:colId xmlns:a16="http://schemas.microsoft.com/office/drawing/2014/main" val="1787364272"/>
                    </a:ext>
                  </a:extLst>
                </a:gridCol>
                <a:gridCol w="2736380">
                  <a:extLst>
                    <a:ext uri="{9D8B030D-6E8A-4147-A177-3AD203B41FA5}">
                      <a16:colId xmlns:a16="http://schemas.microsoft.com/office/drawing/2014/main" val="1382453829"/>
                    </a:ext>
                  </a:extLst>
                </a:gridCol>
              </a:tblGrid>
              <a:tr h="152792">
                <a:tc>
                  <a:txBody>
                    <a:bodyPr/>
                    <a:lstStyle/>
                    <a:p>
                      <a:r>
                        <a:rPr kumimoji="1" lang="ja-JP" altLang="en-US" sz="1400" smtClean="0"/>
                        <a:t>項目</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en-US" altLang="ja-JP" sz="1400" err="1"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99749445"/>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Pioneer</a:t>
                      </a:r>
                      <a:r>
                        <a:rPr kumimoji="1" lang="ja-JP" altLang="en-US" sz="1400" smtClean="0"/>
                        <a:t>実践</a:t>
                      </a:r>
                      <a:endParaRPr kumimoji="1" lang="en-US" altLang="ja-JP" sz="1400" err="1"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パラメータシート</a:t>
                      </a: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3</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9" name="角丸四角形 8"/>
          <p:cNvSpPr/>
          <p:nvPr/>
        </p:nvSpPr>
        <p:spPr bwMode="auto">
          <a:xfrm>
            <a:off x="249561" y="2683151"/>
            <a:ext cx="2378170" cy="961879"/>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角丸四角形 11"/>
          <p:cNvSpPr/>
          <p:nvPr/>
        </p:nvSpPr>
        <p:spPr bwMode="auto">
          <a:xfrm>
            <a:off x="2941786" y="3356990"/>
            <a:ext cx="3574483"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下表のように入力する。</a:t>
            </a:r>
            <a:r>
              <a:rPr lang="en-US" altLang="ja-JP" sz="1200" smtClean="0">
                <a:solidFill>
                  <a:schemeClr val="tx1"/>
                </a:solidFill>
                <a:latin typeface="+mn-ea"/>
              </a:rPr>
              <a:t>(</a:t>
            </a:r>
            <a:r>
              <a:rPr lang="ja-JP" altLang="en-US" sz="1200" smtClean="0">
                <a:solidFill>
                  <a:schemeClr val="tx1"/>
                </a:solidFill>
                <a:latin typeface="+mn-ea"/>
              </a:rPr>
              <a:t>次項へ</a:t>
            </a:r>
            <a:r>
              <a:rPr lang="en-US" altLang="ja-JP" sz="1200" smtClean="0">
                <a:solidFill>
                  <a:schemeClr val="tx1"/>
                </a:solidFill>
                <a:latin typeface="+mn-ea"/>
              </a:rPr>
              <a:t>)</a:t>
            </a:r>
            <a:endParaRPr lang="en-US" altLang="ja-JP" sz="1200">
              <a:solidFill>
                <a:schemeClr val="tx1"/>
              </a:solidFill>
              <a:latin typeface="+mn-ea"/>
            </a:endParaRPr>
          </a:p>
        </p:txBody>
      </p:sp>
      <p:sp>
        <p:nvSpPr>
          <p:cNvPr id="11" name="円形吹き出し 10"/>
          <p:cNvSpPr/>
          <p:nvPr/>
        </p:nvSpPr>
        <p:spPr bwMode="auto">
          <a:xfrm>
            <a:off x="2719005" y="3543331"/>
            <a:ext cx="301542" cy="312200"/>
          </a:xfrm>
          <a:prstGeom prst="wedgeEllipseCallout">
            <a:avLst>
              <a:gd name="adj1" fmla="val -90097"/>
              <a:gd name="adj2" fmla="val -3336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a:solidFill>
                  <a:srgbClr val="FFFFFF"/>
                </a:solidFill>
                <a:latin typeface="メイリオ"/>
                <a:ea typeface="メイリオ"/>
              </a:rPr>
              <a:t>１</a:t>
            </a:r>
            <a:endPar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108097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55205" y="2253103"/>
            <a:ext cx="5730737" cy="2270957"/>
          </a:xfrm>
          <a:prstGeom prst="rect">
            <a:avLst/>
          </a:prstGeom>
        </p:spPr>
      </p:pic>
      <p:sp>
        <p:nvSpPr>
          <p:cNvPr id="2" name="タイトル 1"/>
          <p:cNvSpPr>
            <a:spLocks noGrp="1"/>
          </p:cNvSpPr>
          <p:nvPr>
            <p:ph type="title"/>
          </p:nvPr>
        </p:nvSpPr>
        <p:spPr/>
        <p:txBody>
          <a:bodyPr/>
          <a:lstStyle/>
          <a:p>
            <a:r>
              <a:rPr lang="en-US" altLang="ja-JP" smtClean="0"/>
              <a:t>3.7 </a:t>
            </a:r>
            <a:r>
              <a:rPr lang="ja-JP" altLang="en-US" smtClean="0"/>
              <a:t>パラメータシート</a:t>
            </a:r>
            <a:r>
              <a:rPr lang="ja-JP" altLang="en-US"/>
              <a:t>作成 </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sp>
        <p:nvSpPr>
          <p:cNvPr id="17" name="角丸四角形 16"/>
          <p:cNvSpPr/>
          <p:nvPr/>
        </p:nvSpPr>
        <p:spPr bwMode="auto">
          <a:xfrm>
            <a:off x="84522" y="2290704"/>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pic>
        <p:nvPicPr>
          <p:cNvPr id="14" name="図 13"/>
          <p:cNvPicPr>
            <a:picLocks noChangeAspect="1"/>
          </p:cNvPicPr>
          <p:nvPr/>
        </p:nvPicPr>
        <p:blipFill>
          <a:blip r:embed="rId3"/>
          <a:stretch>
            <a:fillRect/>
          </a:stretch>
        </p:blipFill>
        <p:spPr>
          <a:xfrm>
            <a:off x="2152267" y="4950012"/>
            <a:ext cx="3000415" cy="1403220"/>
          </a:xfrm>
          <a:prstGeom prst="rect">
            <a:avLst/>
          </a:prstGeom>
        </p:spPr>
      </p:pic>
      <p:sp>
        <p:nvSpPr>
          <p:cNvPr id="19" name="角丸四角形 18"/>
          <p:cNvSpPr/>
          <p:nvPr/>
        </p:nvSpPr>
        <p:spPr bwMode="auto">
          <a:xfrm>
            <a:off x="2128464" y="6156997"/>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3002538907"/>
              </p:ext>
            </p:extLst>
          </p:nvPr>
        </p:nvGraphicFramePr>
        <p:xfrm>
          <a:off x="5176485" y="4082602"/>
          <a:ext cx="3927187" cy="1550992"/>
        </p:xfrm>
        <a:graphic>
          <a:graphicData uri="http://schemas.openxmlformats.org/drawingml/2006/table">
            <a:tbl>
              <a:tblPr firstRow="1" bandRow="1">
                <a:tableStyleId>{93296810-A885-4BE3-A3E7-6D5BEEA58F35}</a:tableStyleId>
              </a:tblPr>
              <a:tblGrid>
                <a:gridCol w="1627825">
                  <a:extLst>
                    <a:ext uri="{9D8B030D-6E8A-4147-A177-3AD203B41FA5}">
                      <a16:colId xmlns:a16="http://schemas.microsoft.com/office/drawing/2014/main" val="2131603622"/>
                    </a:ext>
                  </a:extLst>
                </a:gridCol>
                <a:gridCol w="1217832">
                  <a:extLst>
                    <a:ext uri="{9D8B030D-6E8A-4147-A177-3AD203B41FA5}">
                      <a16:colId xmlns:a16="http://schemas.microsoft.com/office/drawing/2014/main" val="428160483"/>
                    </a:ext>
                  </a:extLst>
                </a:gridCol>
                <a:gridCol w="1081530">
                  <a:extLst>
                    <a:ext uri="{9D8B030D-6E8A-4147-A177-3AD203B41FA5}">
                      <a16:colId xmlns:a16="http://schemas.microsoft.com/office/drawing/2014/main" val="2290200986"/>
                    </a:ext>
                  </a:extLst>
                </a:gridCol>
              </a:tblGrid>
              <a:tr h="269915">
                <a:tc>
                  <a:txBody>
                    <a:bodyPr/>
                    <a:lstStyle/>
                    <a:p>
                      <a:pPr algn="l"/>
                      <a:r>
                        <a:rPr lang="ja-JP" altLang="en-US" sz="1000">
                          <a:effectLst/>
                        </a:rPr>
                        <a:t>項目名</a:t>
                      </a:r>
                      <a:endParaRPr lang="ja-JP" altLang="en-US" sz="10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a:effectLst/>
                        </a:rPr>
                        <a:t>入力方式</a:t>
                      </a:r>
                      <a:endParaRPr lang="ja-JP" altLang="en-US" sz="10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smtClean="0">
                          <a:effectLst/>
                        </a:rPr>
                        <a:t>最大</a:t>
                      </a:r>
                      <a:r>
                        <a:rPr lang="ja-JP" altLang="en-US" sz="1000">
                          <a:effectLst/>
                        </a:rPr>
                        <a:t>バイト数</a:t>
                      </a:r>
                      <a:endParaRPr lang="ja-JP" altLang="en-US" sz="10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000" smtClean="0"/>
                        <a:t>syslog_server_ip</a:t>
                      </a:r>
                      <a:endParaRPr kumimoji="1" lang="ja-JP" altLang="en-US" sz="10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r>
                        <a:rPr kumimoji="1" lang="en-US" altLang="ja-JP" sz="1000" smtClean="0"/>
                        <a:t>sub_syslog_server_ip</a:t>
                      </a:r>
                      <a:endParaRPr kumimoji="1" lang="ja-JP" altLang="en-US" sz="10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34061437"/>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log_facility</a:t>
                      </a:r>
                      <a:endParaRPr kumimoji="1" lang="ja-JP" altLang="en-US" sz="10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000" smtClean="0"/>
                        <a:t>log_severity</a:t>
                      </a:r>
                      <a:endParaRPr kumimoji="1" lang="ja-JP" altLang="en-US" sz="10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38755945"/>
                  </a:ext>
                </a:extLst>
              </a:tr>
            </a:tbl>
          </a:graphicData>
        </a:graphic>
      </p:graphicFrame>
      <p:sp>
        <p:nvSpPr>
          <p:cNvPr id="12"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パラメータシートの項目名を定義する</a:t>
            </a:r>
            <a:br>
              <a:rPr lang="ja-JP" altLang="en-US" b="1" kern="0" smtClean="0"/>
            </a:br>
            <a:r>
              <a:rPr lang="ja-JP" altLang="en-US" sz="1600" kern="0" smtClean="0"/>
              <a:t>前項に続き、シートの項目を定義していきましょう。</a:t>
            </a:r>
            <a:br>
              <a:rPr lang="ja-JP" altLang="en-US" sz="1600" kern="0" smtClean="0"/>
            </a:br>
            <a:endParaRPr lang="ja-JP" altLang="en-US" sz="1600" kern="0" smtClean="0"/>
          </a:p>
          <a:p>
            <a:pPr marL="0" indent="0">
              <a:buFont typeface="Arial" panose="020B0604020202020204" pitchFamily="34" charset="0"/>
              <a:buNone/>
            </a:pPr>
            <a:r>
              <a:rPr lang="ja-JP" altLang="en-US" sz="1600" kern="0" smtClean="0"/>
              <a:t>メニュー</a:t>
            </a:r>
            <a:r>
              <a:rPr lang="en-US" altLang="ja-JP" sz="1600" kern="0" smtClean="0"/>
              <a:t>:</a:t>
            </a:r>
            <a:r>
              <a:rPr lang="ja-JP" altLang="en-US" sz="1600" kern="0" smtClean="0"/>
              <a:t>　</a:t>
            </a:r>
            <a:r>
              <a:rPr lang="ja-JP" altLang="en-US" sz="1600" b="1" kern="0" smtClean="0"/>
              <a:t>メニュー作成 </a:t>
            </a:r>
            <a:r>
              <a:rPr lang="en-US" altLang="ja-JP" sz="1600" b="1" kern="0" smtClean="0"/>
              <a:t>&gt;</a:t>
            </a:r>
            <a:r>
              <a:rPr lang="ja-JP" altLang="en-US" sz="1600" b="1" kern="0" smtClean="0"/>
              <a:t> メニュー定義</a:t>
            </a:r>
            <a:r>
              <a:rPr lang="en-US" altLang="ja-JP" sz="1600" b="1" kern="0" smtClean="0"/>
              <a:t>/</a:t>
            </a:r>
            <a:r>
              <a:rPr lang="ja-JP" altLang="en-US" sz="1600" b="1" kern="0" smtClean="0"/>
              <a:t>作成 </a:t>
            </a:r>
          </a:p>
        </p:txBody>
      </p:sp>
      <p:sp>
        <p:nvSpPr>
          <p:cNvPr id="22" name="角丸四角形 21"/>
          <p:cNvSpPr/>
          <p:nvPr/>
        </p:nvSpPr>
        <p:spPr bwMode="auto">
          <a:xfrm>
            <a:off x="834048" y="2183238"/>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押下して新しい項目を追加する。</a:t>
            </a:r>
            <a:endParaRPr lang="en-US" altLang="ja-JP" sz="1200">
              <a:solidFill>
                <a:schemeClr val="tx1"/>
              </a:solidFill>
              <a:latin typeface="+mn-ea"/>
            </a:endParaRPr>
          </a:p>
        </p:txBody>
      </p:sp>
      <p:sp>
        <p:nvSpPr>
          <p:cNvPr id="20" name="円形吹き出し 19"/>
          <p:cNvSpPr/>
          <p:nvPr/>
        </p:nvSpPr>
        <p:spPr bwMode="auto">
          <a:xfrm>
            <a:off x="568988" y="2204830"/>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
        <p:nvSpPr>
          <p:cNvPr id="23" name="角丸四角形 22"/>
          <p:cNvSpPr/>
          <p:nvPr/>
        </p:nvSpPr>
        <p:spPr bwMode="auto">
          <a:xfrm>
            <a:off x="5278664" y="3709920"/>
            <a:ext cx="2677805"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下表のように項目の内容を定義する。</a:t>
            </a:r>
            <a:endParaRPr lang="en-US" altLang="ja-JP" sz="1200">
              <a:solidFill>
                <a:schemeClr val="tx1"/>
              </a:solidFill>
              <a:latin typeface="+mn-ea"/>
            </a:endParaRPr>
          </a:p>
        </p:txBody>
      </p:sp>
      <p:sp>
        <p:nvSpPr>
          <p:cNvPr id="15" name="円形吹き出し 14"/>
          <p:cNvSpPr/>
          <p:nvPr/>
        </p:nvSpPr>
        <p:spPr bwMode="auto">
          <a:xfrm>
            <a:off x="5004390" y="3862953"/>
            <a:ext cx="301542" cy="312200"/>
          </a:xfrm>
          <a:prstGeom prst="wedgeEllipseCallout">
            <a:avLst>
              <a:gd name="adj1" fmla="val -115795"/>
              <a:gd name="adj2" fmla="val -105347"/>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
        <p:nvSpPr>
          <p:cNvPr id="24" name="角丸四角形 23"/>
          <p:cNvSpPr/>
          <p:nvPr/>
        </p:nvSpPr>
        <p:spPr bwMode="auto">
          <a:xfrm>
            <a:off x="3131800" y="5977574"/>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押下してメニュー作成を</a:t>
            </a:r>
            <a:r>
              <a:rPr lang="ja-JP" altLang="en-US" sz="1200">
                <a:solidFill>
                  <a:schemeClr val="tx1"/>
                </a:solidFill>
                <a:latin typeface="+mn-ea"/>
              </a:rPr>
              <a:t>実行</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1" name="円形吹き出し 20"/>
          <p:cNvSpPr/>
          <p:nvPr/>
        </p:nvSpPr>
        <p:spPr bwMode="auto">
          <a:xfrm>
            <a:off x="2920574" y="6000897"/>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3</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5966200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79512" y="3207145"/>
            <a:ext cx="8378251" cy="859709"/>
          </a:xfrm>
          <a:prstGeom prst="rect">
            <a:avLst/>
          </a:prstGeom>
        </p:spPr>
      </p:pic>
      <p:sp>
        <p:nvSpPr>
          <p:cNvPr id="2" name="タイトル 1"/>
          <p:cNvSpPr>
            <a:spLocks noGrp="1"/>
          </p:cNvSpPr>
          <p:nvPr>
            <p:ph type="title"/>
          </p:nvPr>
        </p:nvSpPr>
        <p:spPr/>
        <p:txBody>
          <a:bodyPr/>
          <a:lstStyle/>
          <a:p>
            <a:r>
              <a:rPr lang="en-US" altLang="ja-JP" smtClean="0"/>
              <a:t>3.8</a:t>
            </a:r>
            <a:r>
              <a:rPr lang="ja-JP" altLang="en-US" smtClean="0"/>
              <a:t> データの登録</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a:t/>
            </a:r>
            <a:br>
              <a:rPr lang="en-US" altLang="ja-JP"/>
            </a:br>
            <a:r>
              <a:rPr lang="ja-JP" altLang="en-US" sz="1600" smtClean="0"/>
              <a:t>メニューを作成できたところで、</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ja-JP" altLang="en-US" sz="1600" b="1" smtClean="0"/>
              <a:t>入力用 </a:t>
            </a:r>
            <a:r>
              <a:rPr lang="en-US" altLang="ja-JP" sz="1600" b="1" smtClean="0"/>
              <a:t>&gt; Pioneer</a:t>
            </a:r>
            <a:r>
              <a:rPr lang="ja-JP" altLang="en-US" sz="1600" b="1" smtClean="0"/>
              <a:t>実践</a:t>
            </a:r>
            <a:r>
              <a:rPr lang="en-US" altLang="ja-JP" sz="1600" smtClean="0"/>
              <a:t>(</a:t>
            </a:r>
            <a:r>
              <a:rPr lang="ja-JP" altLang="en-US" sz="1600" smtClean="0"/>
              <a:t>作成したメニュー</a:t>
            </a:r>
            <a:r>
              <a:rPr lang="en-US" altLang="ja-JP" sz="1600"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457200" indent="-457200">
              <a:buFont typeface="+mj-ea"/>
              <a:buAutoNum type="circleNumDbPlain"/>
            </a:pP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673006468"/>
              </p:ext>
            </p:extLst>
          </p:nvPr>
        </p:nvGraphicFramePr>
        <p:xfrm>
          <a:off x="180423" y="4338597"/>
          <a:ext cx="8353163" cy="822960"/>
        </p:xfrm>
        <a:graphic>
          <a:graphicData uri="http://schemas.openxmlformats.org/drawingml/2006/table">
            <a:tbl>
              <a:tblPr firstRow="1" bandRow="1">
                <a:tableStyleId>{93296810-A885-4BE3-A3E7-6D5BEEA58F35}</a:tableStyleId>
              </a:tblPr>
              <a:tblGrid>
                <a:gridCol w="1656234">
                  <a:extLst>
                    <a:ext uri="{9D8B030D-6E8A-4147-A177-3AD203B41FA5}">
                      <a16:colId xmlns:a16="http://schemas.microsoft.com/office/drawing/2014/main" val="3513618482"/>
                    </a:ext>
                  </a:extLst>
                </a:gridCol>
                <a:gridCol w="1440200">
                  <a:extLst>
                    <a:ext uri="{9D8B030D-6E8A-4147-A177-3AD203B41FA5}">
                      <a16:colId xmlns:a16="http://schemas.microsoft.com/office/drawing/2014/main" val="3224140352"/>
                    </a:ext>
                  </a:extLst>
                </a:gridCol>
                <a:gridCol w="1453059">
                  <a:extLst>
                    <a:ext uri="{9D8B030D-6E8A-4147-A177-3AD203B41FA5}">
                      <a16:colId xmlns:a16="http://schemas.microsoft.com/office/drawing/2014/main" val="2571579917"/>
                    </a:ext>
                  </a:extLst>
                </a:gridCol>
                <a:gridCol w="1715381">
                  <a:extLst>
                    <a:ext uri="{9D8B030D-6E8A-4147-A177-3AD203B41FA5}">
                      <a16:colId xmlns:a16="http://schemas.microsoft.com/office/drawing/2014/main" val="391067029"/>
                    </a:ext>
                  </a:extLst>
                </a:gridCol>
                <a:gridCol w="969563">
                  <a:extLst>
                    <a:ext uri="{9D8B030D-6E8A-4147-A177-3AD203B41FA5}">
                      <a16:colId xmlns:a16="http://schemas.microsoft.com/office/drawing/2014/main" val="525289859"/>
                    </a:ext>
                  </a:extLst>
                </a:gridCol>
                <a:gridCol w="1118726">
                  <a:extLst>
                    <a:ext uri="{9D8B030D-6E8A-4147-A177-3AD203B41FA5}">
                      <a16:colId xmlns:a16="http://schemas.microsoft.com/office/drawing/2014/main" val="43179139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syslog_server_ip</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sub_syslog_server_ip</a:t>
                      </a:r>
                      <a:endParaRPr kumimoji="1" lang="ja-JP" altLang="en-US" sz="1000" smtClean="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log_facility</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log_severity</a:t>
                      </a:r>
                      <a:endParaRPr kumimoji="1" lang="ja-JP" altLang="en-US" sz="10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(Cisco</a:t>
                      </a:r>
                      <a:r>
                        <a:rPr kumimoji="1" lang="ja-JP" altLang="en-US" sz="1200" smtClean="0"/>
                        <a:t>機器を選択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Pioneer_practice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local7</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info</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64958">
                <a:tc>
                  <a:txBody>
                    <a:bodyPr/>
                    <a:lstStyle/>
                    <a:p>
                      <a:r>
                        <a:rPr kumimoji="1" lang="en-US" altLang="ja-JP" sz="1200" smtClean="0"/>
                        <a:t>(vyos</a:t>
                      </a:r>
                      <a:r>
                        <a:rPr kumimoji="1" lang="ja-JP" altLang="en-US" sz="1200" smtClean="0"/>
                        <a:t>ルータを選択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Pioneer_practice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local7</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info</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3935364"/>
                  </a:ext>
                </a:extLst>
              </a:tr>
            </a:tbl>
          </a:graphicData>
        </a:graphic>
      </p:graphicFrame>
      <p:sp>
        <p:nvSpPr>
          <p:cNvPr id="6" name="角丸四角形 5"/>
          <p:cNvSpPr/>
          <p:nvPr/>
        </p:nvSpPr>
        <p:spPr bwMode="auto">
          <a:xfrm>
            <a:off x="539441" y="3207144"/>
            <a:ext cx="6696929" cy="72592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743240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3.9</a:t>
            </a:r>
            <a:r>
              <a:rPr lang="ja-JP" altLang="en-US" smtClean="0"/>
              <a:t> 代入値自動登録設定</a:t>
            </a:r>
            <a:endParaRPr kumimoji="1" lang="ja-JP" altLang="en-US"/>
          </a:p>
        </p:txBody>
      </p:sp>
      <p:sp>
        <p:nvSpPr>
          <p:cNvPr id="3" name="コンテンツ プレースホルダー 2"/>
          <p:cNvSpPr>
            <a:spLocks noGrp="1"/>
          </p:cNvSpPr>
          <p:nvPr>
            <p:ph sz="quarter" idx="10"/>
          </p:nvPr>
        </p:nvSpPr>
        <p:spPr/>
        <p:txBody>
          <a:bodyPr>
            <a:normAutofit/>
          </a:bodyPr>
          <a:lstStyle/>
          <a:p>
            <a:r>
              <a:rPr lang="ja-JP" altLang="en-US" b="1"/>
              <a:t>代入値自動登録設定を</a:t>
            </a:r>
            <a:r>
              <a:rPr lang="ja-JP" altLang="en-US" b="1" smtClean="0"/>
              <a:t>行う</a:t>
            </a:r>
            <a:r>
              <a:rPr lang="en-US" altLang="ja-JP" b="1" smtClean="0"/>
              <a:t/>
            </a:r>
            <a:br>
              <a:rPr lang="en-US" altLang="ja-JP" b="1" smtClean="0"/>
            </a:br>
            <a:r>
              <a:rPr lang="ja-JP" altLang="en-US" sz="1600" smtClean="0"/>
              <a:t>パラメータシートの入力が終わったところで、</a:t>
            </a:r>
            <a:r>
              <a:rPr lang="en-US" altLang="ja-JP" sz="1600"/>
              <a:t/>
            </a:r>
            <a:br>
              <a:rPr lang="en-US" altLang="ja-JP" sz="1600"/>
            </a:br>
            <a:r>
              <a:rPr lang="ja-JP" altLang="en-US" sz="1600" smtClean="0"/>
              <a:t>各項目と変数を関連付けていきます。</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Ansible-Pioneer &gt; </a:t>
            </a:r>
            <a:r>
              <a:rPr lang="ja-JP" altLang="en-US" sz="1600" b="1" smtClean="0"/>
              <a:t>代入値自動登録設定</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endParaRPr lang="en-US" altLang="ja-JP" sz="1600" smtClean="0"/>
          </a:p>
          <a:p>
            <a:pPr marL="457200" indent="-457200">
              <a:buFont typeface="+mj-ea"/>
              <a:buAutoNum type="circleNumDbPlain"/>
            </a:pPr>
            <a:endParaRPr lang="en-US" altLang="ja-JP" sz="1600" smtClean="0"/>
          </a:p>
          <a:p>
            <a:pPr marL="457200" indent="-457200">
              <a:buFont typeface="+mj-ea"/>
              <a:buAutoNum type="circleNumDbPlain"/>
            </a:pPr>
            <a:r>
              <a:rPr lang="ja-JP" altLang="en-US" sz="1600" smtClean="0"/>
              <a:t>下表のように関連付け設定を入力し、「登録」を押下する。</a:t>
            </a:r>
            <a:r>
              <a:rPr lang="en-US" altLang="ja-JP" sz="1600" smtClean="0"/>
              <a:t/>
            </a:r>
            <a:br>
              <a:rPr lang="en-US" altLang="ja-JP" sz="1600"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endParaRPr lang="en-US" altLang="ja-JP" smtClean="0"/>
          </a:p>
          <a:p>
            <a:pPr marL="457200" indent="-457200">
              <a:buFont typeface="+mj-ea"/>
              <a:buAutoNum type="circleNumDbPlain"/>
            </a:pPr>
            <a:endParaRPr lang="en-US" altLang="ja-JP" smtClean="0"/>
          </a:p>
        </p:txBody>
      </p:sp>
      <p:pic>
        <p:nvPicPr>
          <p:cNvPr id="4" name="図 3"/>
          <p:cNvPicPr>
            <a:picLocks noChangeAspect="1"/>
          </p:cNvPicPr>
          <p:nvPr/>
        </p:nvPicPr>
        <p:blipFill>
          <a:blip r:embed="rId2"/>
          <a:stretch>
            <a:fillRect/>
          </a:stretch>
        </p:blipFill>
        <p:spPr>
          <a:xfrm>
            <a:off x="179512" y="2564880"/>
            <a:ext cx="7240578" cy="1224170"/>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873779624"/>
              </p:ext>
            </p:extLst>
          </p:nvPr>
        </p:nvGraphicFramePr>
        <p:xfrm>
          <a:off x="251399" y="4365130"/>
          <a:ext cx="7930575" cy="1940560"/>
        </p:xfrm>
        <a:graphic>
          <a:graphicData uri="http://schemas.openxmlformats.org/drawingml/2006/table">
            <a:tbl>
              <a:tblPr firstRow="1" bandRow="1">
                <a:tableStyleId>{93296810-A885-4BE3-A3E7-6D5BEEA58F35}</a:tableStyleId>
              </a:tblPr>
              <a:tblGrid>
                <a:gridCol w="1080151">
                  <a:extLst>
                    <a:ext uri="{9D8B030D-6E8A-4147-A177-3AD203B41FA5}">
                      <a16:colId xmlns:a16="http://schemas.microsoft.com/office/drawing/2014/main" val="2448772164"/>
                    </a:ext>
                  </a:extLst>
                </a:gridCol>
                <a:gridCol w="1800250">
                  <a:extLst>
                    <a:ext uri="{9D8B030D-6E8A-4147-A177-3AD203B41FA5}">
                      <a16:colId xmlns:a16="http://schemas.microsoft.com/office/drawing/2014/main" val="1334665212"/>
                    </a:ext>
                  </a:extLst>
                </a:gridCol>
                <a:gridCol w="864120">
                  <a:extLst>
                    <a:ext uri="{9D8B030D-6E8A-4147-A177-3AD203B41FA5}">
                      <a16:colId xmlns:a16="http://schemas.microsoft.com/office/drawing/2014/main" val="3272670384"/>
                    </a:ext>
                  </a:extLst>
                </a:gridCol>
                <a:gridCol w="1296180">
                  <a:extLst>
                    <a:ext uri="{9D8B030D-6E8A-4147-A177-3AD203B41FA5}">
                      <a16:colId xmlns:a16="http://schemas.microsoft.com/office/drawing/2014/main" val="1387883647"/>
                    </a:ext>
                  </a:extLst>
                </a:gridCol>
                <a:gridCol w="1944270">
                  <a:extLst>
                    <a:ext uri="{9D8B030D-6E8A-4147-A177-3AD203B41FA5}">
                      <a16:colId xmlns:a16="http://schemas.microsoft.com/office/drawing/2014/main" val="360698662"/>
                    </a:ext>
                  </a:extLst>
                </a:gridCol>
                <a:gridCol w="945604">
                  <a:extLst>
                    <a:ext uri="{9D8B030D-6E8A-4147-A177-3AD203B41FA5}">
                      <a16:colId xmlns:a16="http://schemas.microsoft.com/office/drawing/2014/main" val="3291335556"/>
                    </a:ext>
                  </a:extLst>
                </a:gridCol>
              </a:tblGrid>
              <a:tr h="370840">
                <a:tc>
                  <a:txBody>
                    <a:bodyPr/>
                    <a:lstStyle/>
                    <a:p>
                      <a:r>
                        <a:rPr kumimoji="1" lang="ja-JP" altLang="en-US" sz="1200" smtClean="0"/>
                        <a:t>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代入順序</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syslog_server_ip</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sub_syslog_server_ip</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log_facility</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kumimoji="1" lang="en-US" altLang="ja-JP" sz="1200" smtClean="0"/>
                        <a:t>VAR_log_facility</a:t>
                      </a:r>
                      <a:endParaRPr kumimoji="1" lang="ja-JP" altLang="en-US" sz="1200"/>
                    </a:p>
                  </a:txBody>
                  <a:tcPr/>
                </a:tc>
                <a:tc>
                  <a:txBody>
                    <a:bodyPr/>
                    <a:lstStyle/>
                    <a:p>
                      <a:r>
                        <a:rPr kumimoji="1" lang="ja-JP" altLang="en-US" sz="1200" smtClean="0"/>
                        <a:t>空欄</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17164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VAR_log_severity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smtClean="0"/>
                        <a:t>空欄</a:t>
                      </a:r>
                      <a:endParaRPr kumimoji="1" lang="ja-JP" altLang="en-US" sz="12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35657931"/>
                  </a:ext>
                </a:extLst>
              </a:tr>
            </a:tbl>
          </a:graphicData>
        </a:graphic>
      </p:graphicFrame>
      <p:sp>
        <p:nvSpPr>
          <p:cNvPr id="7" name="角丸四角形 6"/>
          <p:cNvSpPr/>
          <p:nvPr/>
        </p:nvSpPr>
        <p:spPr bwMode="auto">
          <a:xfrm>
            <a:off x="251399" y="2852920"/>
            <a:ext cx="7168691"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405682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lstStyle/>
          <a:p>
            <a:r>
              <a:rPr kumimoji="1" lang="ja-JP" altLang="en-US" b="1" smtClean="0"/>
              <a:t>シナリオ</a:t>
            </a:r>
            <a:r>
              <a:rPr kumimoji="1" lang="en-US" altLang="ja-JP" smtClean="0"/>
              <a:t/>
            </a:r>
            <a:br>
              <a:rPr kumimoji="1" lang="en-US" altLang="ja-JP" smtClean="0"/>
            </a:br>
            <a:r>
              <a:rPr lang="ja-JP" altLang="en-US" sz="1600" smtClean="0"/>
              <a:t>大別して</a:t>
            </a:r>
            <a:r>
              <a:rPr kumimoji="1" lang="en-US" altLang="ja-JP" sz="1600" smtClean="0"/>
              <a:t>3</a:t>
            </a:r>
            <a:r>
              <a:rPr kumimoji="1" lang="ja-JP" altLang="en-US" sz="1600" smtClean="0"/>
              <a:t>ステップから成る作業を実行し、</a:t>
            </a:r>
            <a:r>
              <a:rPr lang="en-US" altLang="ja-JP" sz="1600" smtClean="0">
                <a:solidFill>
                  <a:srgbClr val="FF0000"/>
                </a:solidFill>
              </a:rPr>
              <a:t>playbook</a:t>
            </a:r>
            <a:r>
              <a:rPr lang="ja-JP" altLang="en-US" sz="1600" smtClean="0">
                <a:solidFill>
                  <a:srgbClr val="FF0000"/>
                </a:solidFill>
              </a:rPr>
              <a:t>の再利用性</a:t>
            </a:r>
            <a:r>
              <a:rPr lang="ja-JP" altLang="en-US" sz="1600" smtClean="0"/>
              <a:t>を体感いただけます。</a:t>
            </a:r>
            <a:r>
              <a:rPr lang="en-US" altLang="ja-JP" sz="1600" smtClean="0"/>
              <a:t/>
            </a:r>
            <a:br>
              <a:rPr lang="en-US" altLang="ja-JP" sz="1600" smtClean="0"/>
            </a:br>
            <a:r>
              <a:rPr lang="ja-JP" altLang="en-US" sz="1600" smtClean="0"/>
              <a:t>① </a:t>
            </a:r>
            <a:r>
              <a:rPr lang="en-US" altLang="ja-JP" sz="1600" smtClean="0"/>
              <a:t>Movement</a:t>
            </a:r>
            <a:r>
              <a:rPr lang="ja-JP" altLang="en-US" sz="1600" smtClean="0"/>
              <a:t>を組み合わせて</a:t>
            </a:r>
            <a:r>
              <a:rPr lang="en-US" altLang="ja-JP" sz="1600" smtClean="0"/>
              <a:t>Conductor</a:t>
            </a:r>
            <a:r>
              <a:rPr lang="ja-JP" altLang="en-US" sz="1600" smtClean="0"/>
              <a:t>を作成する。</a:t>
            </a:r>
            <a:r>
              <a:rPr lang="en-US" altLang="ja-JP" sz="1600"/>
              <a:t/>
            </a:r>
            <a:br>
              <a:rPr lang="en-US" altLang="ja-JP" sz="1600"/>
            </a:br>
            <a:r>
              <a:rPr lang="ja-JP" altLang="en-US" sz="1600" smtClean="0"/>
              <a:t>② メニューを作成し、パラメータを登録する。</a:t>
            </a:r>
            <a:r>
              <a:rPr lang="en-US" altLang="ja-JP" sz="1600"/>
              <a:t/>
            </a:r>
            <a:br>
              <a:rPr lang="en-US" altLang="ja-JP" sz="1600"/>
            </a:br>
            <a:r>
              <a:rPr lang="ja-JP" altLang="en-US" sz="1600" smtClean="0"/>
              <a:t>③ 作成した</a:t>
            </a:r>
            <a:r>
              <a:rPr lang="en-US" altLang="ja-JP" sz="1600" smtClean="0"/>
              <a:t>Conductor</a:t>
            </a:r>
            <a:r>
              <a:rPr lang="ja-JP" altLang="en-US" sz="1600" smtClean="0"/>
              <a:t>を</a:t>
            </a:r>
            <a:r>
              <a:rPr lang="ja-JP" altLang="en-US" sz="1600"/>
              <a:t>実行</a:t>
            </a:r>
            <a:r>
              <a:rPr lang="ja-JP" altLang="en-US" sz="1600" smtClean="0"/>
              <a:t>する。</a:t>
            </a:r>
            <a:r>
              <a:rPr lang="en-US" altLang="ja-JP" sz="1600" smtClean="0"/>
              <a:t/>
            </a:r>
            <a:br>
              <a:rPr lang="en-US" altLang="ja-JP" sz="1600" smtClean="0"/>
            </a:br>
            <a:r>
              <a:rPr lang="en-US" altLang="ja-JP" sz="1600"/>
              <a:t/>
            </a:r>
            <a:br>
              <a:rPr lang="en-US" altLang="ja-JP" sz="1600"/>
            </a:br>
            <a:r>
              <a:rPr lang="ja-JP" altLang="en-US" sz="1600" smtClean="0"/>
              <a:t>今回は</a:t>
            </a:r>
            <a:r>
              <a:rPr lang="ja-JP" altLang="en-US" sz="1600" u="sng" smtClean="0"/>
              <a:t>「</a:t>
            </a:r>
            <a:r>
              <a:rPr lang="en-US" altLang="ja-JP" sz="1600" u="sng" smtClean="0"/>
              <a:t>Apache</a:t>
            </a:r>
            <a:r>
              <a:rPr lang="ja-JP" altLang="en-US" sz="1600" u="sng" smtClean="0"/>
              <a:t>・</a:t>
            </a:r>
            <a:r>
              <a:rPr lang="en-US" altLang="ja-JP" sz="1600" u="sng" smtClean="0"/>
              <a:t>Tomcat</a:t>
            </a:r>
            <a:r>
              <a:rPr lang="ja-JP" altLang="en-US" sz="1600" u="sng" smtClean="0"/>
              <a:t>」両サービスのインストールと起動</a:t>
            </a:r>
            <a:r>
              <a:rPr lang="ja-JP" altLang="en-US" sz="1600" smtClean="0"/>
              <a:t>を行います。</a:t>
            </a:r>
            <a:r>
              <a:rPr lang="en-US" altLang="ja-JP" sz="1600" smtClean="0"/>
              <a:t/>
            </a:r>
            <a:br>
              <a:rPr lang="en-US" altLang="ja-JP" sz="1600" smtClean="0"/>
            </a:br>
            <a:endParaRPr lang="en-US" altLang="ja-JP" sz="1600" smtClean="0"/>
          </a:p>
          <a:p>
            <a:r>
              <a:rPr lang="ja-JP" altLang="en-US" b="1"/>
              <a:t>シナリオ</a:t>
            </a:r>
            <a:r>
              <a:rPr lang="ja-JP" altLang="en-US" b="1" smtClean="0"/>
              <a:t>のイメージ</a:t>
            </a:r>
            <a:endParaRPr lang="en-US" altLang="ja-JP" b="1" smtClean="0"/>
          </a:p>
        </p:txBody>
      </p:sp>
      <p:sp>
        <p:nvSpPr>
          <p:cNvPr id="22" name="角丸四角形 21"/>
          <p:cNvSpPr/>
          <p:nvPr/>
        </p:nvSpPr>
        <p:spPr bwMode="auto">
          <a:xfrm>
            <a:off x="179513" y="3557605"/>
            <a:ext cx="2911886" cy="2967825"/>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sp>
        <p:nvSpPr>
          <p:cNvPr id="23" name="テキスト ボックス 22"/>
          <p:cNvSpPr txBox="1"/>
          <p:nvPr/>
        </p:nvSpPr>
        <p:spPr>
          <a:xfrm>
            <a:off x="315637" y="3637366"/>
            <a:ext cx="2710138" cy="307777"/>
          </a:xfrm>
          <a:prstGeom prst="rect">
            <a:avLst/>
          </a:prstGeom>
          <a:noFill/>
        </p:spPr>
        <p:txBody>
          <a:bodyPr wrap="square" rtlCol="0">
            <a:spAutoFit/>
          </a:bodyPr>
          <a:lstStyle/>
          <a:p>
            <a:pPr algn="ctr"/>
            <a:r>
              <a:rPr kumimoji="1" lang="ja-JP" altLang="en-US" sz="1400" b="1" smtClean="0">
                <a:ln w="0"/>
                <a:solidFill>
                  <a:schemeClr val="accent6">
                    <a:lumMod val="90000"/>
                    <a:lumOff val="10000"/>
                  </a:schemeClr>
                </a:solidFill>
              </a:rPr>
              <a:t>① </a:t>
            </a:r>
            <a:r>
              <a:rPr kumimoji="1" lang="en-US" altLang="ja-JP" sz="1400" b="1" smtClean="0">
                <a:ln w="0"/>
                <a:solidFill>
                  <a:schemeClr val="accent6">
                    <a:lumMod val="90000"/>
                    <a:lumOff val="10000"/>
                  </a:schemeClr>
                </a:solidFill>
              </a:rPr>
              <a:t>Conductor</a:t>
            </a:r>
            <a:r>
              <a:rPr lang="ja-JP" altLang="en-US" sz="1400" b="1" smtClean="0">
                <a:ln w="0"/>
                <a:solidFill>
                  <a:schemeClr val="accent6">
                    <a:lumMod val="90000"/>
                    <a:lumOff val="10000"/>
                  </a:schemeClr>
                </a:solidFill>
              </a:rPr>
              <a:t>を１つ作成する</a:t>
            </a:r>
            <a:endParaRPr kumimoji="1" lang="ja-JP" altLang="en-US" sz="1400" b="1">
              <a:ln w="0"/>
              <a:solidFill>
                <a:schemeClr val="accent6">
                  <a:lumMod val="90000"/>
                  <a:lumOff val="10000"/>
                </a:schemeClr>
              </a:solidFill>
            </a:endParaRPr>
          </a:p>
        </p:txBody>
      </p:sp>
      <p:sp>
        <p:nvSpPr>
          <p:cNvPr id="2" name="タイトル 1"/>
          <p:cNvSpPr>
            <a:spLocks noGrp="1"/>
          </p:cNvSpPr>
          <p:nvPr>
            <p:ph type="title"/>
          </p:nvPr>
        </p:nvSpPr>
        <p:spPr/>
        <p:txBody>
          <a:bodyPr/>
          <a:lstStyle/>
          <a:p>
            <a:r>
              <a:rPr lang="en-US" altLang="ja-JP" smtClean="0"/>
              <a:t>1.1</a:t>
            </a:r>
            <a:r>
              <a:rPr lang="ja-JP" altLang="en-US" smtClean="0"/>
              <a:t> 作業環境とシナリオ</a:t>
            </a:r>
            <a:r>
              <a:rPr lang="en-US" altLang="ja-JP" smtClean="0"/>
              <a:t> </a:t>
            </a:r>
            <a:endParaRPr kumimoji="1" lang="ja-JP" altLang="en-US"/>
          </a:p>
        </p:txBody>
      </p:sp>
      <p:cxnSp>
        <p:nvCxnSpPr>
          <p:cNvPr id="19" name="直線矢印コネクタ 18"/>
          <p:cNvCxnSpPr>
            <a:stCxn id="16" idx="2"/>
            <a:endCxn id="12" idx="0"/>
          </p:cNvCxnSpPr>
          <p:nvPr/>
        </p:nvCxnSpPr>
        <p:spPr bwMode="auto">
          <a:xfrm>
            <a:off x="1655176" y="4389511"/>
            <a:ext cx="0" cy="1593250"/>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grpSp>
        <p:nvGrpSpPr>
          <p:cNvPr id="7" name="グループ化 6"/>
          <p:cNvGrpSpPr/>
          <p:nvPr/>
        </p:nvGrpSpPr>
        <p:grpSpPr>
          <a:xfrm>
            <a:off x="538602" y="4008553"/>
            <a:ext cx="2233148" cy="2355166"/>
            <a:chOff x="3203666" y="1749544"/>
            <a:chExt cx="2718577" cy="2815908"/>
          </a:xfrm>
        </p:grpSpPr>
        <p:sp>
          <p:nvSpPr>
            <p:cNvPr id="9" name="正方形/長方形 92"/>
            <p:cNvSpPr>
              <a:spLocks noChangeArrowheads="1"/>
            </p:cNvSpPr>
            <p:nvPr/>
          </p:nvSpPr>
          <p:spPr bwMode="auto">
            <a:xfrm>
              <a:off x="3203666" y="234750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②</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ポートの開放</a:t>
              </a:r>
              <a:endParaRPr kumimoji="0" lang="ja-JP" altLang="en-US" sz="1100">
                <a:solidFill>
                  <a:srgbClr val="000000"/>
                </a:solidFill>
                <a:latin typeface="+mn-ea"/>
                <a:cs typeface="Times New Roman" panose="02020603050405020304" pitchFamily="18" charset="0"/>
              </a:endParaRPr>
            </a:p>
          </p:txBody>
        </p:sp>
        <p:sp>
          <p:nvSpPr>
            <p:cNvPr id="11" name="正方形/長方形 93"/>
            <p:cNvSpPr>
              <a:spLocks noChangeArrowheads="1"/>
            </p:cNvSpPr>
            <p:nvPr/>
          </p:nvSpPr>
          <p:spPr bwMode="auto">
            <a:xfrm>
              <a:off x="3203666" y="3527719"/>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④</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a:t>
              </a:r>
              <a:r>
                <a:rPr kumimoji="0" lang="ja-JP" altLang="en-US" sz="1100">
                  <a:solidFill>
                    <a:srgbClr val="000000"/>
                  </a:solidFill>
                  <a:latin typeface="+mn-ea"/>
                  <a:cs typeface="Times New Roman" panose="02020603050405020304" pitchFamily="18" charset="0"/>
                </a:rPr>
                <a:t>起動</a:t>
              </a:r>
              <a:endParaRPr kumimoji="0" lang="ja-JP" altLang="ja-JP" sz="2400" b="0" i="0" u="none" strike="noStrike" cap="none" normalizeH="0" baseline="0" smtClean="0">
                <a:ln>
                  <a:noFill/>
                </a:ln>
                <a:solidFill>
                  <a:schemeClr val="tx1"/>
                </a:solidFill>
                <a:effectLst/>
                <a:latin typeface="+mn-ea"/>
              </a:endParaRPr>
            </a:p>
          </p:txBody>
        </p:sp>
        <p:sp>
          <p:nvSpPr>
            <p:cNvPr id="12" name="正方形/長方形 94"/>
            <p:cNvSpPr>
              <a:spLocks noChangeArrowheads="1"/>
            </p:cNvSpPr>
            <p:nvPr/>
          </p:nvSpPr>
          <p:spPr bwMode="auto">
            <a:xfrm>
              <a:off x="3203666" y="410996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⑤</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サービスの起動確認</a:t>
              </a:r>
              <a:endParaRPr kumimoji="0" lang="ja-JP" altLang="ja-JP" sz="2400" b="0" i="0" u="none" strike="noStrike" cap="none" normalizeH="0" baseline="0" smtClean="0">
                <a:ln>
                  <a:noFill/>
                </a:ln>
                <a:solidFill>
                  <a:schemeClr val="tx1"/>
                </a:solidFill>
                <a:effectLst/>
                <a:latin typeface="+mn-ea"/>
              </a:endParaRPr>
            </a:p>
          </p:txBody>
        </p:sp>
        <p:sp>
          <p:nvSpPr>
            <p:cNvPr id="16" name="正方形/長方形 92"/>
            <p:cNvSpPr>
              <a:spLocks noChangeArrowheads="1"/>
            </p:cNvSpPr>
            <p:nvPr/>
          </p:nvSpPr>
          <p:spPr bwMode="auto">
            <a:xfrm>
              <a:off x="3203666" y="1749544"/>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Playbook</a:t>
              </a:r>
              <a:r>
                <a:rPr kumimoji="0" lang="ja-JP" altLang="en-US" sz="1100" b="0" i="0" u="none" strike="noStrike" cap="none" normalizeH="0" baseline="0" smtClean="0">
                  <a:ln>
                    <a:noFill/>
                  </a:ln>
                  <a:solidFill>
                    <a:srgbClr val="000000"/>
                  </a:solidFill>
                  <a:effectLst/>
                  <a:latin typeface="+mn-ea"/>
                  <a:cs typeface="Times New Roman" panose="02020603050405020304" pitchFamily="18" charset="0"/>
                </a:rPr>
                <a:t>①</a:t>
              </a: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
              </a:r>
              <a:b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br>
              <a:r>
                <a:rPr kumimoji="0" lang="en-US" altLang="ja-JP" sz="1100" smtClean="0">
                  <a:solidFill>
                    <a:srgbClr val="000000"/>
                  </a:solidFill>
                  <a:latin typeface="+mn-ea"/>
                  <a:cs typeface="Times New Roman" panose="02020603050405020304" pitchFamily="18" charset="0"/>
                </a:rPr>
                <a:t>Yum</a:t>
              </a:r>
              <a:r>
                <a:rPr kumimoji="0" lang="ja-JP" altLang="en-US" sz="1100" smtClean="0">
                  <a:solidFill>
                    <a:srgbClr val="000000"/>
                  </a:solidFill>
                  <a:latin typeface="+mn-ea"/>
                  <a:cs typeface="Times New Roman" panose="02020603050405020304" pitchFamily="18" charset="0"/>
                </a:rPr>
                <a:t>インスト</a:t>
              </a:r>
              <a:r>
                <a:rPr kumimoji="0" lang="en-US" altLang="ja-JP" sz="1100" smtClean="0">
                  <a:solidFill>
                    <a:srgbClr val="000000"/>
                  </a:solidFill>
                  <a:latin typeface="+mn-ea"/>
                  <a:cs typeface="Times New Roman" panose="02020603050405020304" pitchFamily="18" charset="0"/>
                </a:rPr>
                <a:t>―</a:t>
              </a:r>
              <a:r>
                <a:rPr kumimoji="0" lang="ja-JP" altLang="en-US" sz="1100">
                  <a:solidFill>
                    <a:srgbClr val="000000"/>
                  </a:solidFill>
                  <a:latin typeface="+mn-ea"/>
                  <a:cs typeface="Times New Roman" panose="02020603050405020304" pitchFamily="18" charset="0"/>
                </a:rPr>
                <a:t>ル</a:t>
              </a:r>
            </a:p>
          </p:txBody>
        </p:sp>
      </p:grpSp>
      <p:cxnSp>
        <p:nvCxnSpPr>
          <p:cNvPr id="13" name="直線矢印コネクタ 12"/>
          <p:cNvCxnSpPr/>
          <p:nvPr/>
        </p:nvCxnSpPr>
        <p:spPr bwMode="auto">
          <a:xfrm flipH="1">
            <a:off x="4283960" y="4912992"/>
            <a:ext cx="121" cy="126872"/>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cxnSp>
        <p:nvCxnSpPr>
          <p:cNvPr id="20" name="カギ線コネクタ 122"/>
          <p:cNvCxnSpPr>
            <a:stCxn id="22" idx="3"/>
          </p:cNvCxnSpPr>
          <p:nvPr/>
        </p:nvCxnSpPr>
        <p:spPr bwMode="auto">
          <a:xfrm flipV="1">
            <a:off x="3091399" y="5039864"/>
            <a:ext cx="2272711" cy="1654"/>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24" name="グループ化 23"/>
          <p:cNvGrpSpPr>
            <a:grpSpLocks noChangeAspect="1"/>
          </p:cNvGrpSpPr>
          <p:nvPr/>
        </p:nvGrpSpPr>
        <p:grpSpPr bwMode="gray">
          <a:xfrm>
            <a:off x="5485678" y="4538614"/>
            <a:ext cx="639054" cy="1100013"/>
            <a:chOff x="5936838" y="1169393"/>
            <a:chExt cx="484187" cy="833438"/>
          </a:xfrm>
        </p:grpSpPr>
        <p:sp>
          <p:nvSpPr>
            <p:cNvPr id="25"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フリーフォーム 25"/>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27" name="テキスト ボックス 26"/>
          <p:cNvSpPr txBox="1"/>
          <p:nvPr/>
        </p:nvSpPr>
        <p:spPr>
          <a:xfrm>
            <a:off x="3241804" y="3602758"/>
            <a:ext cx="3922556" cy="523220"/>
          </a:xfrm>
          <a:prstGeom prst="rect">
            <a:avLst/>
          </a:prstGeom>
          <a:noFill/>
        </p:spPr>
        <p:txBody>
          <a:bodyPr wrap="square" rtlCol="0">
            <a:spAutoFit/>
          </a:bodyPr>
          <a:lstStyle/>
          <a:p>
            <a:r>
              <a:rPr lang="ja-JP" altLang="en-US" sz="1400" b="1" smtClean="0">
                <a:ln w="0"/>
                <a:solidFill>
                  <a:schemeClr val="accent6">
                    <a:lumMod val="90000"/>
                    <a:lumOff val="10000"/>
                  </a:schemeClr>
                </a:solidFill>
              </a:rPr>
              <a:t>② パラメータシートを作成</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playbook</a:t>
            </a:r>
            <a:r>
              <a:rPr lang="ja-JP" altLang="en-US" sz="1400" b="1" smtClean="0">
                <a:ln w="0"/>
                <a:solidFill>
                  <a:schemeClr val="accent6">
                    <a:lumMod val="90000"/>
                    <a:lumOff val="10000"/>
                  </a:schemeClr>
                </a:solidFill>
              </a:rPr>
              <a:t>への代入値や作業対象を管理）</a:t>
            </a:r>
            <a:endParaRPr kumimoji="1" lang="ja-JP" altLang="en-US" sz="1400" b="1">
              <a:ln w="0"/>
              <a:solidFill>
                <a:schemeClr val="accent6">
                  <a:lumMod val="90000"/>
                  <a:lumOff val="10000"/>
                </a:schemeClr>
              </a:solidFill>
            </a:endParaRPr>
          </a:p>
        </p:txBody>
      </p:sp>
      <p:sp>
        <p:nvSpPr>
          <p:cNvPr id="29" name="テキスト ボックス 28"/>
          <p:cNvSpPr txBox="1"/>
          <p:nvPr/>
        </p:nvSpPr>
        <p:spPr>
          <a:xfrm>
            <a:off x="6227495" y="4587884"/>
            <a:ext cx="2736994" cy="738664"/>
          </a:xfrm>
          <a:prstGeom prst="rect">
            <a:avLst/>
          </a:prstGeom>
          <a:noFill/>
        </p:spPr>
        <p:txBody>
          <a:bodyPr wrap="square" rtlCol="0">
            <a:spAutoFit/>
          </a:bodyPr>
          <a:lstStyle/>
          <a:p>
            <a:r>
              <a:rPr lang="ja-JP" altLang="en-US" sz="1400" b="1" smtClean="0">
                <a:ln w="0"/>
                <a:solidFill>
                  <a:schemeClr val="accent6">
                    <a:lumMod val="90000"/>
                    <a:lumOff val="10000"/>
                  </a:schemeClr>
                </a:solidFill>
              </a:rPr>
              <a:t>③ 両サービスの追加を確認する</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Apache</a:t>
            </a:r>
          </a:p>
          <a:p>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Tomcat</a:t>
            </a:r>
            <a:endParaRPr kumimoji="1" lang="en-US" altLang="ja-JP" sz="1400" b="1" smtClean="0">
              <a:ln w="0"/>
              <a:solidFill>
                <a:schemeClr val="accent6">
                  <a:lumMod val="90000"/>
                  <a:lumOff val="10000"/>
                </a:schemeClr>
              </a:solidFill>
            </a:endParaRPr>
          </a:p>
        </p:txBody>
      </p:sp>
      <p:sp>
        <p:nvSpPr>
          <p:cNvPr id="30" name="テキスト ボックス 29"/>
          <p:cNvSpPr txBox="1"/>
          <p:nvPr/>
        </p:nvSpPr>
        <p:spPr>
          <a:xfrm>
            <a:off x="4948023" y="5737105"/>
            <a:ext cx="1712268"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ターゲット</a:t>
            </a:r>
            <a:r>
              <a:rPr lang="ja-JP" altLang="en-US" sz="1100" b="1">
                <a:ln w="0"/>
                <a:solidFill>
                  <a:schemeClr val="accent6">
                    <a:lumMod val="90000"/>
                    <a:lumOff val="10000"/>
                  </a:schemeClr>
                </a:solidFill>
              </a:rPr>
              <a:t>サーバ</a:t>
            </a:r>
            <a:endParaRPr kumimoji="1" lang="en-US" altLang="ja-JP" sz="1100" b="1" smtClean="0">
              <a:ln w="0"/>
              <a:solidFill>
                <a:schemeClr val="accent6">
                  <a:lumMod val="90000"/>
                  <a:lumOff val="10000"/>
                </a:schemeClr>
              </a:solidFill>
            </a:endParaRPr>
          </a:p>
        </p:txBody>
      </p:sp>
      <p:sp>
        <p:nvSpPr>
          <p:cNvPr id="28" name="正方形/長方形 93"/>
          <p:cNvSpPr>
            <a:spLocks noChangeArrowheads="1"/>
          </p:cNvSpPr>
          <p:nvPr/>
        </p:nvSpPr>
        <p:spPr bwMode="auto">
          <a:xfrm>
            <a:off x="538602" y="5008802"/>
            <a:ext cx="2233148"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③</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設定ファイルの</a:t>
            </a:r>
            <a:r>
              <a:rPr kumimoji="0" lang="ja-JP" altLang="en-US" sz="1100">
                <a:solidFill>
                  <a:srgbClr val="000000"/>
                </a:solidFill>
                <a:latin typeface="+mn-ea"/>
                <a:cs typeface="Times New Roman" panose="02020603050405020304" pitchFamily="18" charset="0"/>
              </a:rPr>
              <a:t>配置</a:t>
            </a:r>
            <a:endParaRPr kumimoji="0" lang="ja-JP" altLang="ja-JP" sz="2400" b="0" i="0" u="none" strike="noStrike" cap="none" normalizeH="0" baseline="0" smtClean="0">
              <a:ln>
                <a:noFill/>
              </a:ln>
              <a:solidFill>
                <a:schemeClr val="tx1"/>
              </a:solidFill>
              <a:effectLst/>
              <a:latin typeface="+mn-ea"/>
            </a:endParaRPr>
          </a:p>
        </p:txBody>
      </p:sp>
      <p:pic>
        <p:nvPicPr>
          <p:cNvPr id="31" name="図 30"/>
          <p:cNvPicPr>
            <a:picLocks noChangeAspect="1"/>
          </p:cNvPicPr>
          <p:nvPr/>
        </p:nvPicPr>
        <p:blipFill>
          <a:blip r:embed="rId2"/>
          <a:stretch>
            <a:fillRect/>
          </a:stretch>
        </p:blipFill>
        <p:spPr>
          <a:xfrm>
            <a:off x="3864016" y="4088733"/>
            <a:ext cx="839888" cy="839888"/>
          </a:xfrm>
          <a:prstGeom prst="rect">
            <a:avLst/>
          </a:prstGeom>
        </p:spPr>
      </p:pic>
    </p:spTree>
    <p:extLst>
      <p:ext uri="{BB962C8B-B14F-4D97-AF65-F5344CB8AC3E}">
        <p14:creationId xmlns:p14="http://schemas.microsoft.com/office/powerpoint/2010/main" val="3475257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a:t>
            </a:r>
            <a:r>
              <a:rPr kumimoji="1" lang="en-US" altLang="ja-JP" smtClean="0"/>
              <a:t>.10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Ansible-Pioneer </a:t>
            </a:r>
            <a:r>
              <a:rPr lang="en-US" altLang="ja-JP" sz="1600" b="1"/>
              <a:t>&gt; </a:t>
            </a:r>
            <a:r>
              <a:rPr lang="ja-JP" altLang="en-US" sz="1600" b="1" smtClean="0"/>
              <a:t>作業対象ホスト＆ </a:t>
            </a:r>
            <a:r>
              <a:rPr lang="en-US" altLang="ja-JP" sz="1600" b="1" smtClean="0"/>
              <a:t>Ansible-Pioneer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smtClean="0"/>
              <a:t>pioneer</a:t>
            </a:r>
            <a:r>
              <a:rPr lang="ja-JP" altLang="en-US" sz="1600" smtClean="0"/>
              <a:t>代入値自動登録設定プロシージャ」によって正しい値が指定されていることを確認する。</a:t>
            </a:r>
            <a:endParaRPr kumimoji="1" lang="ja-JP" altLang="en-US" sz="1600"/>
          </a:p>
        </p:txBody>
      </p:sp>
      <p:sp>
        <p:nvSpPr>
          <p:cNvPr id="4" name="テキスト ボックス 3"/>
          <p:cNvSpPr txBox="1"/>
          <p:nvPr/>
        </p:nvSpPr>
        <p:spPr>
          <a:xfrm>
            <a:off x="137312" y="3117231"/>
            <a:ext cx="1585888" cy="307777"/>
          </a:xfrm>
          <a:prstGeom prst="rect">
            <a:avLst/>
          </a:prstGeom>
          <a:noFill/>
          <a:ln>
            <a:solidFill>
              <a:schemeClr val="tx1"/>
            </a:solidFill>
          </a:ln>
        </p:spPr>
        <p:txBody>
          <a:bodyPr wrap="square" rtlCol="0">
            <a:spAutoFit/>
          </a:bodyPr>
          <a:lstStyle/>
          <a:p>
            <a:r>
              <a:rPr kumimoji="1" lang="ja-JP" altLang="en-US" sz="1400" smtClean="0"/>
              <a:t>作業対象ホスト</a:t>
            </a:r>
            <a:endParaRPr kumimoji="1" lang="ja-JP" altLang="en-US" sz="1400"/>
          </a:p>
        </p:txBody>
      </p:sp>
      <p:sp>
        <p:nvSpPr>
          <p:cNvPr id="10" name="テキスト ボックス 9"/>
          <p:cNvSpPr txBox="1"/>
          <p:nvPr/>
        </p:nvSpPr>
        <p:spPr>
          <a:xfrm>
            <a:off x="140793" y="4431243"/>
            <a:ext cx="1585888"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pic>
        <p:nvPicPr>
          <p:cNvPr id="12" name="図 11"/>
          <p:cNvPicPr>
            <a:picLocks noChangeAspect="1"/>
          </p:cNvPicPr>
          <p:nvPr/>
        </p:nvPicPr>
        <p:blipFill>
          <a:blip r:embed="rId2"/>
          <a:stretch>
            <a:fillRect/>
          </a:stretch>
        </p:blipFill>
        <p:spPr>
          <a:xfrm>
            <a:off x="137313" y="3370743"/>
            <a:ext cx="8604401" cy="803200"/>
          </a:xfrm>
          <a:prstGeom prst="rect">
            <a:avLst/>
          </a:prstGeom>
        </p:spPr>
      </p:pic>
      <p:sp>
        <p:nvSpPr>
          <p:cNvPr id="13" name="角丸四角形 12"/>
          <p:cNvSpPr/>
          <p:nvPr/>
        </p:nvSpPr>
        <p:spPr bwMode="auto">
          <a:xfrm>
            <a:off x="6752143" y="3772343"/>
            <a:ext cx="1989572" cy="4016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140793" y="4680122"/>
            <a:ext cx="8077900" cy="1638442"/>
          </a:xfrm>
          <a:prstGeom prst="rect">
            <a:avLst/>
          </a:prstGeom>
        </p:spPr>
      </p:pic>
      <p:sp>
        <p:nvSpPr>
          <p:cNvPr id="8" name="角丸四角形 7"/>
          <p:cNvSpPr/>
          <p:nvPr/>
        </p:nvSpPr>
        <p:spPr bwMode="auto">
          <a:xfrm>
            <a:off x="6792553" y="4941210"/>
            <a:ext cx="1426140" cy="122417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2790193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64540" y="2044772"/>
            <a:ext cx="5739711" cy="4234987"/>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en-US" altLang="ja-JP" smtClean="0"/>
              <a:t> </a:t>
            </a:r>
            <a:r>
              <a:rPr kumimoji="1" lang="ja-JP" altLang="en-US" smtClean="0"/>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を直接実行する</a:t>
            </a:r>
            <a:r>
              <a:rPr lang="en-US" altLang="ja-JP" b="1"/>
              <a:t/>
            </a:r>
            <a:br>
              <a:rPr lang="en-US" altLang="ja-JP" b="1"/>
            </a:br>
            <a:r>
              <a:rPr lang="ja-JP" altLang="en-US" sz="1600" smtClean="0"/>
              <a:t>本シナリオで作成した</a:t>
            </a:r>
            <a:r>
              <a:rPr lang="en-US" altLang="ja-JP" sz="1600" smtClean="0"/>
              <a:t>Movement</a:t>
            </a:r>
            <a:r>
              <a:rPr lang="ja-JP" altLang="en-US" sz="1600" smtClean="0"/>
              <a:t>は一つです。</a:t>
            </a:r>
            <a:r>
              <a:rPr lang="en-US" altLang="ja-JP" sz="1600" smtClean="0"/>
              <a:t>Conductor</a:t>
            </a:r>
            <a:r>
              <a:rPr lang="ja-JP" altLang="en-US" sz="1600" smtClean="0"/>
              <a:t>を作成する必要はありません。「作業実行」メニューから</a:t>
            </a:r>
            <a:r>
              <a:rPr lang="ja-JP" altLang="en-US" sz="1600" smtClean="0">
                <a:solidFill>
                  <a:srgbClr val="FF0000"/>
                </a:solidFill>
              </a:rPr>
              <a:t>個別実行</a:t>
            </a:r>
            <a:r>
              <a:rPr lang="ja-JP" altLang="en-US" sz="1600" smtClean="0"/>
              <a:t>しましょう。</a:t>
            </a:r>
            <a:endParaRPr lang="en-US" altLang="ja-JP" sz="1600"/>
          </a:p>
          <a:p>
            <a:pPr marL="0" indent="0">
              <a:buNone/>
            </a:pPr>
            <a:r>
              <a:rPr lang="ja-JP" altLang="en-US" sz="1600" smtClean="0"/>
              <a:t>メニュー： </a:t>
            </a:r>
            <a:r>
              <a:rPr lang="en-US" altLang="ja-JP" sz="1600" b="1" smtClean="0"/>
              <a:t>Ansible-Pioneer &gt; </a:t>
            </a:r>
            <a:r>
              <a:rPr lang="ja-JP" altLang="en-US" sz="1600" b="1" smtClean="0"/>
              <a:t>作業実行</a:t>
            </a:r>
            <a:endParaRPr lang="en-US" altLang="ja-JP" sz="1600" b="1" smtClean="0"/>
          </a:p>
          <a:p>
            <a:pPr marL="0" indent="0">
              <a:buNone/>
            </a:pPr>
            <a:endParaRPr lang="en-US" altLang="ja-JP" smtClean="0"/>
          </a:p>
          <a:p>
            <a:pPr marL="457200" indent="-457200">
              <a:buFont typeface="+mj-ea"/>
              <a:buAutoNum type="circleNumDbPlain"/>
            </a:pPr>
            <a:endParaRPr lang="en-US" altLang="ja-JP" smtClean="0"/>
          </a:p>
          <a:p>
            <a:pPr marL="457200" indent="-457200">
              <a:buFont typeface="+mj-ea"/>
              <a:buAutoNum type="circleNumDbPlain"/>
            </a:pPr>
            <a:endParaRPr kumimoji="1" lang="en-US" altLang="ja-JP" smtClean="0"/>
          </a:p>
          <a:p>
            <a:pPr marL="0" indent="0">
              <a:buNone/>
            </a:pPr>
            <a:endParaRPr kumimoji="1" lang="ja-JP" altLang="en-US" sz="1800"/>
          </a:p>
        </p:txBody>
      </p:sp>
      <p:sp>
        <p:nvSpPr>
          <p:cNvPr id="10" name="角丸四角形 9"/>
          <p:cNvSpPr/>
          <p:nvPr/>
        </p:nvSpPr>
        <p:spPr bwMode="auto">
          <a:xfrm>
            <a:off x="3010081" y="2475605"/>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11" name="円形吹き出し 10"/>
          <p:cNvSpPr/>
          <p:nvPr/>
        </p:nvSpPr>
        <p:spPr bwMode="auto">
          <a:xfrm>
            <a:off x="2859309" y="2737772"/>
            <a:ext cx="301542" cy="312200"/>
          </a:xfrm>
          <a:prstGeom prst="wedgeEllipseCallout">
            <a:avLst>
              <a:gd name="adj1" fmla="val 1269"/>
              <a:gd name="adj2" fmla="val 11135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12" name="角丸四角形 11"/>
          <p:cNvSpPr/>
          <p:nvPr/>
        </p:nvSpPr>
        <p:spPr bwMode="auto">
          <a:xfrm>
            <a:off x="3010081" y="3862773"/>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3" name="円形吹き出し 12"/>
          <p:cNvSpPr/>
          <p:nvPr/>
        </p:nvSpPr>
        <p:spPr bwMode="auto">
          <a:xfrm>
            <a:off x="2859309" y="4124940"/>
            <a:ext cx="301542" cy="312200"/>
          </a:xfrm>
          <a:prstGeom prst="wedgeEllipseCallout">
            <a:avLst>
              <a:gd name="adj1" fmla="val -3870"/>
              <a:gd name="adj2" fmla="val 12624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4" name="角丸四角形 13"/>
          <p:cNvSpPr/>
          <p:nvPr/>
        </p:nvSpPr>
        <p:spPr bwMode="auto">
          <a:xfrm>
            <a:off x="3078337" y="5355514"/>
            <a:ext cx="2383883" cy="360051"/>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5" name="円形吹き出し 14"/>
          <p:cNvSpPr/>
          <p:nvPr/>
        </p:nvSpPr>
        <p:spPr bwMode="auto">
          <a:xfrm>
            <a:off x="2859309" y="5555780"/>
            <a:ext cx="301542" cy="312200"/>
          </a:xfrm>
          <a:prstGeom prst="wedgeEllipseCallout">
            <a:avLst>
              <a:gd name="adj1" fmla="val -63437"/>
              <a:gd name="adj2" fmla="val 4070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3</a:t>
            </a:r>
            <a:endParaRPr kumimoji="1" lang="ja-JP" altLang="en-US" sz="1400" b="1" smtClean="0">
              <a:latin typeface="+mn-ea"/>
            </a:endParaRPr>
          </a:p>
        </p:txBody>
      </p:sp>
      <p:sp>
        <p:nvSpPr>
          <p:cNvPr id="16" name="円/楕円 44"/>
          <p:cNvSpPr/>
          <p:nvPr/>
        </p:nvSpPr>
        <p:spPr bwMode="auto">
          <a:xfrm>
            <a:off x="5848257" y="5058261"/>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grpSp>
        <p:nvGrpSpPr>
          <p:cNvPr id="20" name="グループ化 19"/>
          <p:cNvGrpSpPr/>
          <p:nvPr/>
        </p:nvGrpSpPr>
        <p:grpSpPr>
          <a:xfrm>
            <a:off x="5848257" y="5058261"/>
            <a:ext cx="3197035" cy="1345755"/>
            <a:chOff x="5244298" y="5000704"/>
            <a:chExt cx="3197035" cy="1345755"/>
          </a:xfrm>
        </p:grpSpPr>
        <p:sp>
          <p:nvSpPr>
            <p:cNvPr id="21" name="角丸四角形 20"/>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作業状態確認</a:t>
              </a:r>
              <a:r>
                <a:rPr lang="en-US" altLang="ja-JP" sz="1200" smtClean="0">
                  <a:solidFill>
                    <a:schemeClr val="tx1"/>
                  </a:solidFill>
                  <a:latin typeface="+mn-ea"/>
                </a:rPr>
                <a:t>】</a:t>
              </a:r>
              <a:r>
                <a:rPr lang="ja-JP" altLang="en-US" sz="1200" smtClean="0">
                  <a:solidFill>
                    <a:schemeClr val="tx1"/>
                  </a:solidFill>
                  <a:latin typeface="+mn-ea"/>
                </a:rPr>
                <a:t>へ</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画面遷移します。</a:t>
              </a:r>
              <a:endParaRPr lang="en-US" altLang="ja-JP" sz="1200" smtClean="0">
                <a:solidFill>
                  <a:srgbClr val="FF0000"/>
                </a:solidFill>
                <a:latin typeface="+mn-ea"/>
              </a:endParaRPr>
            </a:p>
          </p:txBody>
        </p:sp>
        <p:sp>
          <p:nvSpPr>
            <p:cNvPr id="22"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3" name="テキスト ボックス 22"/>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
        <p:nvSpPr>
          <p:cNvPr id="24" name="角丸四角形 23"/>
          <p:cNvSpPr/>
          <p:nvPr/>
        </p:nvSpPr>
        <p:spPr bwMode="auto">
          <a:xfrm>
            <a:off x="2208838" y="5911800"/>
            <a:ext cx="991629" cy="18157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4957882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179512" y="2095338"/>
            <a:ext cx="1585888" cy="307777"/>
          </a:xfrm>
          <a:prstGeom prst="rect">
            <a:avLst/>
          </a:prstGeom>
          <a:noFill/>
          <a:ln>
            <a:solidFill>
              <a:schemeClr val="tx1"/>
            </a:solidFill>
          </a:ln>
        </p:spPr>
        <p:txBody>
          <a:bodyPr wrap="square" rtlCol="0">
            <a:spAutoFit/>
          </a:bodyPr>
          <a:lstStyle/>
          <a:p>
            <a:r>
              <a:rPr lang="ja-JP" altLang="en-US" sz="1400" smtClean="0"/>
              <a:t>実行</a:t>
            </a:r>
            <a:r>
              <a:rPr lang="ja-JP" altLang="en-US" sz="1400"/>
              <a:t>ステータス</a:t>
            </a:r>
            <a:endParaRPr kumimoji="1" lang="ja-JP" altLang="en-US" sz="1400"/>
          </a:p>
        </p:txBody>
      </p:sp>
      <p:sp>
        <p:nvSpPr>
          <p:cNvPr id="17" name="テキスト ボックス 16"/>
          <p:cNvSpPr txBox="1"/>
          <p:nvPr/>
        </p:nvSpPr>
        <p:spPr>
          <a:xfrm>
            <a:off x="4436107" y="2118699"/>
            <a:ext cx="1585888" cy="307777"/>
          </a:xfrm>
          <a:prstGeom prst="rect">
            <a:avLst/>
          </a:prstGeom>
          <a:noFill/>
          <a:ln>
            <a:solidFill>
              <a:schemeClr val="tx1"/>
            </a:solidFill>
          </a:ln>
        </p:spPr>
        <p:txBody>
          <a:bodyPr wrap="square" rtlCol="0">
            <a:spAutoFit/>
          </a:bodyPr>
          <a:lstStyle/>
          <a:p>
            <a:r>
              <a:rPr lang="ja-JP" altLang="en-US" sz="1400" smtClean="0"/>
              <a:t>ログ</a:t>
            </a:r>
            <a:endParaRPr kumimoji="1" lang="ja-JP" altLang="en-US" sz="1400"/>
          </a:p>
        </p:txBody>
      </p:sp>
      <p:pic>
        <p:nvPicPr>
          <p:cNvPr id="7" name="図 6"/>
          <p:cNvPicPr>
            <a:picLocks noChangeAspect="1"/>
          </p:cNvPicPr>
          <p:nvPr/>
        </p:nvPicPr>
        <p:blipFill>
          <a:blip r:embed="rId2"/>
          <a:stretch>
            <a:fillRect/>
          </a:stretch>
        </p:blipFill>
        <p:spPr>
          <a:xfrm>
            <a:off x="4427980" y="2348850"/>
            <a:ext cx="4172431" cy="1901811"/>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179512" y="2348850"/>
            <a:ext cx="3926561" cy="4180600"/>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実行結果を確認する</a:t>
            </a:r>
            <a:r>
              <a:rPr kumimoji="1" lang="ja-JP" altLang="en-US" sz="1600" smtClean="0"/>
              <a:t>　</a:t>
            </a:r>
            <a:r>
              <a:rPr kumimoji="1" lang="en-US" altLang="ja-JP" sz="1600" smtClean="0"/>
              <a:t/>
            </a:r>
            <a:br>
              <a:rPr kumimoji="1" lang="en-US" altLang="ja-JP" sz="1600" smtClean="0"/>
            </a:br>
            <a:r>
              <a:rPr lang="ja-JP" altLang="en-US" sz="1600"/>
              <a:t>作業を実行すると画面が遷移し、</a:t>
            </a:r>
            <a:r>
              <a:rPr lang="ja-JP" altLang="en-US" sz="1600">
                <a:solidFill>
                  <a:srgbClr val="FF0000"/>
                </a:solidFill>
              </a:rPr>
              <a:t>実行ステータス</a:t>
            </a:r>
            <a:r>
              <a:rPr lang="ja-JP" altLang="en-US" sz="1600"/>
              <a:t>や</a:t>
            </a:r>
            <a:r>
              <a:rPr lang="ja-JP" altLang="en-US" sz="1600">
                <a:solidFill>
                  <a:srgbClr val="FF0000"/>
                </a:solidFill>
              </a:rPr>
              <a:t>ログ</a:t>
            </a:r>
            <a:r>
              <a:rPr lang="ja-JP" altLang="en-US" sz="1600"/>
              <a:t>が表示されます。</a:t>
            </a:r>
            <a:r>
              <a:rPr lang="en-US" altLang="ja-JP" sz="1600"/>
              <a:t/>
            </a:r>
            <a:br>
              <a:rPr lang="en-US" altLang="ja-JP" sz="1600"/>
            </a:br>
            <a:endParaRPr kumimoji="1" lang="en-US" altLang="ja-JP" sz="1600" smtClean="0"/>
          </a:p>
          <a:p>
            <a:pPr marL="0" indent="0">
              <a:buNone/>
            </a:pPr>
            <a:r>
              <a:rPr kumimoji="1" lang="ja-JP" altLang="en-US" sz="1600" smtClean="0"/>
              <a:t>メニュー： </a:t>
            </a:r>
            <a:r>
              <a:rPr lang="en-US" altLang="ja-JP" sz="1600" b="1" smtClean="0"/>
              <a:t>Ansible-Pioneer </a:t>
            </a:r>
            <a:r>
              <a:rPr lang="en-US" altLang="ja-JP" sz="1600" b="1"/>
              <a:t>&gt; </a:t>
            </a:r>
            <a:r>
              <a:rPr lang="ja-JP" altLang="en-US" sz="1600" b="1" smtClean="0"/>
              <a:t>作業状態確認</a:t>
            </a:r>
            <a:endParaRPr lang="en-US" altLang="ja-JP" sz="1600"/>
          </a:p>
          <a:p>
            <a:pPr marL="0" indent="0">
              <a:buNone/>
            </a:pPr>
            <a:endParaRPr kumimoji="1" lang="ja-JP" altLang="en-US"/>
          </a:p>
        </p:txBody>
      </p:sp>
      <p:sp>
        <p:nvSpPr>
          <p:cNvPr id="69" name="角丸四角形 68"/>
          <p:cNvSpPr/>
          <p:nvPr/>
        </p:nvSpPr>
        <p:spPr bwMode="auto">
          <a:xfrm>
            <a:off x="1403559" y="5605048"/>
            <a:ext cx="2592361" cy="27229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2" name="角丸四角形 11"/>
          <p:cNvSpPr/>
          <p:nvPr/>
        </p:nvSpPr>
        <p:spPr bwMode="auto">
          <a:xfrm>
            <a:off x="4578996" y="4618641"/>
            <a:ext cx="3675651" cy="74028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投入</a:t>
            </a:r>
            <a:r>
              <a:rPr lang="ja-JP" altLang="en-US" sz="1200" smtClean="0">
                <a:solidFill>
                  <a:schemeClr val="tx1"/>
                </a:solidFill>
                <a:latin typeface="+mn-ea"/>
              </a:rPr>
              <a:t>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3" name="円形吹き出し 12"/>
          <p:cNvSpPr/>
          <p:nvPr/>
        </p:nvSpPr>
        <p:spPr bwMode="auto">
          <a:xfrm>
            <a:off x="3906292" y="4293120"/>
            <a:ext cx="782123" cy="540000"/>
          </a:xfrm>
          <a:prstGeom prst="wedgeEllipseCallout">
            <a:avLst>
              <a:gd name="adj1" fmla="val -98415"/>
              <a:gd name="adj2" fmla="val 18637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sp>
        <p:nvSpPr>
          <p:cNvPr id="18" name="角丸四角形 17"/>
          <p:cNvSpPr/>
          <p:nvPr/>
        </p:nvSpPr>
        <p:spPr bwMode="auto">
          <a:xfrm>
            <a:off x="5580141" y="5494684"/>
            <a:ext cx="3465152" cy="1102756"/>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200" smtClean="0"/>
              <a:t>コマンドで実行結果を確認する場合、</a:t>
            </a:r>
            <a:endParaRPr lang="en-US" altLang="ja-JP" sz="1200" smtClean="0"/>
          </a:p>
          <a:p>
            <a:r>
              <a:rPr lang="ja-JP" altLang="en-US" sz="1200" smtClean="0"/>
              <a:t>以下のコマンド</a:t>
            </a:r>
            <a:r>
              <a:rPr lang="ja-JP" altLang="en-US" sz="1200"/>
              <a:t>で</a:t>
            </a:r>
            <a:r>
              <a:rPr lang="ja-JP" altLang="en-US" sz="1200" smtClean="0"/>
              <a:t>ログの設定を確認できます。</a:t>
            </a:r>
            <a:r>
              <a:rPr lang="en-US" altLang="ja-JP" sz="1200" smtClean="0"/>
              <a:t/>
            </a:r>
            <a:br>
              <a:rPr lang="en-US" altLang="ja-JP" sz="1200" smtClean="0"/>
            </a:br>
            <a:r>
              <a:rPr lang="en-US" altLang="ja-JP" sz="1200" smtClean="0"/>
              <a:t/>
            </a:r>
            <a:br>
              <a:rPr lang="en-US" altLang="ja-JP" sz="1200" smtClean="0"/>
            </a:br>
            <a:r>
              <a:rPr lang="en-US" altLang="ja-JP" sz="1200" smtClean="0"/>
              <a:t>IOS - “# show logging”</a:t>
            </a:r>
          </a:p>
          <a:p>
            <a:r>
              <a:rPr lang="en-US" altLang="ja-JP" sz="1200" smtClean="0"/>
              <a:t>vyos - ”$ show configuration”</a:t>
            </a:r>
            <a:endParaRPr lang="en-US" altLang="ja-JP" sz="1200"/>
          </a:p>
        </p:txBody>
      </p:sp>
      <p:grpSp>
        <p:nvGrpSpPr>
          <p:cNvPr id="19" name="グループ化 18"/>
          <p:cNvGrpSpPr/>
          <p:nvPr/>
        </p:nvGrpSpPr>
        <p:grpSpPr>
          <a:xfrm>
            <a:off x="5148080" y="5186328"/>
            <a:ext cx="599553" cy="549789"/>
            <a:chOff x="5848257" y="5058261"/>
            <a:chExt cx="599553" cy="549789"/>
          </a:xfrm>
        </p:grpSpPr>
        <p:sp>
          <p:nvSpPr>
            <p:cNvPr id="20" name="円/楕円 44"/>
            <p:cNvSpPr/>
            <p:nvPr/>
          </p:nvSpPr>
          <p:spPr bwMode="auto">
            <a:xfrm>
              <a:off x="5848257" y="5058261"/>
              <a:ext cx="565503" cy="549789"/>
            </a:xfrm>
            <a:prstGeom prst="ellipse">
              <a:avLst/>
            </a:prstGeom>
            <a:ln>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1" name="テキスト ボックス 20"/>
            <p:cNvSpPr txBox="1"/>
            <p:nvPr/>
          </p:nvSpPr>
          <p:spPr>
            <a:xfrm>
              <a:off x="5871729" y="5218770"/>
              <a:ext cx="576081" cy="307777"/>
            </a:xfrm>
            <a:prstGeom prst="rect">
              <a:avLst/>
            </a:prstGeom>
            <a:noFill/>
            <a:ln>
              <a:noFill/>
            </a:ln>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40833991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smtClean="0"/>
              <a:t>A</a:t>
            </a:r>
            <a:r>
              <a:rPr lang="ja-JP" altLang="en-US"/>
              <a:t> </a:t>
            </a:r>
            <a:r>
              <a:rPr kumimoji="1" lang="ja-JP" altLang="en-US" smtClean="0"/>
              <a:t>付録</a:t>
            </a:r>
            <a:endParaRPr kumimoji="1" lang="ja-JP" altLang="en-US"/>
          </a:p>
        </p:txBody>
      </p:sp>
    </p:spTree>
    <p:extLst>
      <p:ext uri="{BB962C8B-B14F-4D97-AF65-F5344CB8AC3E}">
        <p14:creationId xmlns:p14="http://schemas.microsoft.com/office/powerpoint/2010/main" val="398772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51400" y="1872016"/>
            <a:ext cx="6912960" cy="3669844"/>
          </a:xfrm>
          <a:prstGeom prst="rect">
            <a:avLst/>
          </a:prstGeom>
        </p:spPr>
      </p:pic>
      <p:sp>
        <p:nvSpPr>
          <p:cNvPr id="2" name="タイトル 1"/>
          <p:cNvSpPr>
            <a:spLocks noGrp="1"/>
          </p:cNvSpPr>
          <p:nvPr>
            <p:ph type="title"/>
          </p:nvPr>
        </p:nvSpPr>
        <p:spPr/>
        <p:txBody>
          <a:bodyPr>
            <a:normAutofit/>
          </a:bodyPr>
          <a:lstStyle/>
          <a:p>
            <a:r>
              <a:rPr kumimoji="1" lang="ja-JP" altLang="en-US" smtClean="0"/>
              <a:t>付録① </a:t>
            </a:r>
            <a:r>
              <a:rPr kumimoji="1" lang="en-US" altLang="ja-JP" err="1" smtClean="0"/>
              <a:t>Counductor</a:t>
            </a:r>
            <a:r>
              <a:rPr kumimoji="1" lang="ja-JP" altLang="en-US" smtClean="0"/>
              <a:t>で</a:t>
            </a:r>
            <a:r>
              <a:rPr kumimoji="1" lang="en-US" altLang="ja-JP" smtClean="0"/>
              <a:t>3</a:t>
            </a:r>
            <a:r>
              <a:rPr kumimoji="1" lang="ja-JP" altLang="en-US" smtClean="0"/>
              <a:t>モードを束ねて実行する</a:t>
            </a:r>
            <a:endParaRPr kumimoji="1" lang="ja-JP" altLang="en-US"/>
          </a:p>
        </p:txBody>
      </p:sp>
      <p:sp>
        <p:nvSpPr>
          <p:cNvPr id="3" name="コンテンツ プレースホルダー 2"/>
          <p:cNvSpPr>
            <a:spLocks noGrp="1"/>
          </p:cNvSpPr>
          <p:nvPr>
            <p:ph sz="quarter" idx="10"/>
          </p:nvPr>
        </p:nvSpPr>
        <p:spPr>
          <a:xfrm>
            <a:off x="179512" y="836712"/>
            <a:ext cx="8784976" cy="1368118"/>
          </a:xfrm>
        </p:spPr>
        <p:txBody>
          <a:bodyPr>
            <a:normAutofit/>
          </a:bodyPr>
          <a:lstStyle/>
          <a:p>
            <a:r>
              <a:rPr lang="en-US" altLang="ja-JP" b="1"/>
              <a:t>3</a:t>
            </a:r>
            <a:r>
              <a:rPr lang="ja-JP" altLang="en-US" b="1"/>
              <a:t>モードを束ねて実行</a:t>
            </a:r>
            <a:r>
              <a:rPr lang="ja-JP" altLang="en-US" b="1" smtClean="0"/>
              <a:t>する</a:t>
            </a:r>
            <a:r>
              <a:rPr lang="en-US" altLang="ja-JP" smtClean="0"/>
              <a:t/>
            </a:r>
            <a:br>
              <a:rPr lang="en-US" altLang="ja-JP" smtClean="0"/>
            </a:br>
            <a:r>
              <a:rPr lang="ja-JP" altLang="en-US" sz="1600" smtClean="0"/>
              <a:t>本編ではモードごとの作業を個別に実行しましたが、</a:t>
            </a:r>
            <a:r>
              <a:rPr lang="en-US" altLang="ja-JP" sz="1600" smtClean="0"/>
              <a:t>Conductor</a:t>
            </a:r>
            <a:r>
              <a:rPr lang="ja-JP" altLang="en-US" sz="1600" smtClean="0"/>
              <a:t>を利用することで</a:t>
            </a:r>
            <a:r>
              <a:rPr lang="en-US" altLang="ja-JP" sz="1600" smtClean="0"/>
              <a:t/>
            </a:r>
            <a:br>
              <a:rPr lang="en-US" altLang="ja-JP" sz="1600" smtClean="0"/>
            </a:br>
            <a:r>
              <a:rPr lang="ja-JP" altLang="en-US" sz="1600" b="1" u="sng" smtClean="0"/>
              <a:t>複数のモードの作業を実行するジョブフロー</a:t>
            </a:r>
            <a:r>
              <a:rPr lang="ja-JP" altLang="en-US" sz="1600" smtClean="0"/>
              <a:t>を作成することもできます。</a:t>
            </a:r>
            <a:r>
              <a:rPr lang="en-US" altLang="ja-JP" sz="1600" smtClean="0"/>
              <a:t/>
            </a:r>
            <a:br>
              <a:rPr lang="en-US" altLang="ja-JP" sz="1600" smtClean="0"/>
            </a:br>
            <a:endParaRPr kumimoji="1" lang="ja-JP" altLang="en-US"/>
          </a:p>
        </p:txBody>
      </p:sp>
      <p:sp>
        <p:nvSpPr>
          <p:cNvPr id="6" name="角丸四角形 5"/>
          <p:cNvSpPr/>
          <p:nvPr/>
        </p:nvSpPr>
        <p:spPr bwMode="auto">
          <a:xfrm>
            <a:off x="1475570" y="3429000"/>
            <a:ext cx="4824670" cy="10801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4551693" y="5148129"/>
            <a:ext cx="4395751" cy="72921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各モードで作成した</a:t>
            </a:r>
            <a:r>
              <a:rPr lang="en-US" altLang="ja-JP" sz="1200" smtClean="0">
                <a:solidFill>
                  <a:schemeClr val="tx1"/>
                </a:solidFill>
                <a:latin typeface="+mn-ea"/>
              </a:rPr>
              <a:t>Movement</a:t>
            </a:r>
            <a:r>
              <a:rPr lang="ja-JP" altLang="en-US" sz="1200" smtClean="0">
                <a:solidFill>
                  <a:schemeClr val="tx1"/>
                </a:solidFill>
                <a:latin typeface="+mn-ea"/>
              </a:rPr>
              <a:t>や別の</a:t>
            </a:r>
            <a:r>
              <a:rPr lang="en-US" altLang="ja-JP" sz="1200" smtClean="0">
                <a:solidFill>
                  <a:schemeClr val="tx1"/>
                </a:solidFill>
                <a:latin typeface="+mn-ea"/>
              </a:rPr>
              <a:t>Conductor</a:t>
            </a:r>
            <a:r>
              <a:rPr lang="ja-JP" altLang="en-US" sz="1200" smtClean="0">
                <a:solidFill>
                  <a:schemeClr val="tx1"/>
                </a:solidFill>
                <a:latin typeface="+mn-ea"/>
              </a:rPr>
              <a:t>が投入され、</a:t>
            </a:r>
            <a:endParaRPr lang="en-US" altLang="ja-JP" sz="1200" smtClean="0">
              <a:solidFill>
                <a:schemeClr val="tx1"/>
              </a:solidFill>
              <a:latin typeface="+mn-ea"/>
            </a:endParaRPr>
          </a:p>
          <a:p>
            <a:r>
              <a:rPr lang="en-US" altLang="ja-JP" sz="1200">
                <a:solidFill>
                  <a:schemeClr val="tx1"/>
                </a:solidFill>
                <a:latin typeface="+mn-ea"/>
              </a:rPr>
              <a:t>1</a:t>
            </a:r>
            <a:r>
              <a:rPr lang="ja-JP" altLang="en-US" sz="1200" smtClean="0">
                <a:solidFill>
                  <a:schemeClr val="tx1"/>
                </a:solidFill>
                <a:latin typeface="+mn-ea"/>
              </a:rPr>
              <a:t>つのジョブフローを形成しています。</a:t>
            </a:r>
            <a:endParaRPr lang="en-US" altLang="ja-JP" sz="1200" smtClean="0">
              <a:solidFill>
                <a:schemeClr val="tx1"/>
              </a:solidFill>
              <a:latin typeface="+mn-ea"/>
            </a:endParaRPr>
          </a:p>
        </p:txBody>
      </p:sp>
      <p:sp>
        <p:nvSpPr>
          <p:cNvPr id="9" name="円形吹き出し 8"/>
          <p:cNvSpPr/>
          <p:nvPr/>
        </p:nvSpPr>
        <p:spPr bwMode="auto">
          <a:xfrm>
            <a:off x="4160632" y="4719870"/>
            <a:ext cx="782123" cy="540000"/>
          </a:xfrm>
          <a:prstGeom prst="wedgeEllipseCallout">
            <a:avLst>
              <a:gd name="adj1" fmla="val -65445"/>
              <a:gd name="adj2" fmla="val -49356"/>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3330278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normAutofit/>
          </a:bodyPr>
          <a:lstStyle/>
          <a:p>
            <a:r>
              <a:rPr lang="en-US" altLang="ja-JP" b="1" smtClean="0"/>
              <a:t>playbook</a:t>
            </a:r>
            <a:r>
              <a:rPr lang="ja-JP" altLang="en-US" b="1" smtClean="0"/>
              <a:t>の作成</a:t>
            </a:r>
            <a:r>
              <a:rPr lang="en-US" altLang="ja-JP" smtClean="0"/>
              <a:t/>
            </a:r>
            <a:br>
              <a:rPr lang="en-US" altLang="ja-JP" smtClean="0"/>
            </a:br>
            <a:r>
              <a:rPr lang="ja-JP" altLang="en-US" sz="1600" smtClean="0"/>
              <a:t>本シナリオで使用する５つの</a:t>
            </a:r>
            <a:r>
              <a:rPr lang="en-US" altLang="ja-JP" sz="1600" smtClean="0"/>
              <a:t>playbook</a:t>
            </a:r>
            <a:r>
              <a:rPr lang="ja-JP" altLang="en-US" sz="1600" smtClean="0"/>
              <a:t>を作成しましょう。</a:t>
            </a:r>
            <a:r>
              <a:rPr lang="en-US" altLang="ja-JP" sz="1600" smtClean="0"/>
              <a:t/>
            </a:r>
            <a:br>
              <a:rPr lang="en-US" altLang="ja-JP" sz="1600" smtClean="0"/>
            </a:br>
            <a:r>
              <a:rPr lang="en-US" altLang="ja-JP" sz="1400" smtClean="0">
                <a:solidFill>
                  <a:srgbClr val="FF0000"/>
                </a:solidFill>
              </a:rPr>
              <a:t>【</a:t>
            </a:r>
            <a:r>
              <a:rPr lang="ja-JP" altLang="en-US" sz="1400" smtClean="0">
                <a:solidFill>
                  <a:srgbClr val="FF0000"/>
                </a:solidFill>
              </a:rPr>
              <a:t>注意</a:t>
            </a:r>
            <a:r>
              <a:rPr lang="en-US" altLang="ja-JP" sz="1400" smtClean="0">
                <a:solidFill>
                  <a:srgbClr val="FF0000"/>
                </a:solidFill>
              </a:rPr>
              <a:t>】</a:t>
            </a:r>
            <a:r>
              <a:rPr lang="ja-JP" altLang="en-US" sz="1400" smtClean="0">
                <a:solidFill>
                  <a:srgbClr val="FF0000"/>
                </a:solidFill>
              </a:rPr>
              <a:t>文字コードは</a:t>
            </a:r>
            <a:r>
              <a:rPr lang="en-US" altLang="ja-JP" sz="1400" smtClean="0">
                <a:solidFill>
                  <a:srgbClr val="FF0000"/>
                </a:solidFill>
              </a:rPr>
              <a:t>“UTF-8”</a:t>
            </a:r>
            <a:r>
              <a:rPr lang="ja-JP" altLang="en-US" sz="1400" err="1" smtClean="0">
                <a:solidFill>
                  <a:srgbClr val="FF0000"/>
                </a:solidFill>
              </a:rPr>
              <a:t>、</a:t>
            </a:r>
            <a:r>
              <a:rPr lang="ja-JP" altLang="en-US" sz="1400" smtClean="0">
                <a:solidFill>
                  <a:srgbClr val="FF0000"/>
                </a:solidFill>
              </a:rPr>
              <a:t>改行コードは</a:t>
            </a:r>
            <a:r>
              <a:rPr lang="en-US" altLang="ja-JP" sz="1400" smtClean="0">
                <a:solidFill>
                  <a:srgbClr val="FF0000"/>
                </a:solidFill>
              </a:rPr>
              <a:t>“LF”</a:t>
            </a:r>
            <a:r>
              <a:rPr lang="ja-JP" altLang="en-US" sz="1400" err="1" smtClean="0">
                <a:solidFill>
                  <a:srgbClr val="FF0000"/>
                </a:solidFill>
              </a:rPr>
              <a:t>、</a:t>
            </a:r>
            <a:r>
              <a:rPr lang="ja-JP" altLang="en-US" sz="1400" smtClean="0">
                <a:solidFill>
                  <a:srgbClr val="FF0000"/>
                </a:solidFill>
              </a:rPr>
              <a:t>拡張子は</a:t>
            </a:r>
            <a:r>
              <a:rPr lang="en-US" altLang="ja-JP" sz="1400" smtClean="0">
                <a:solidFill>
                  <a:srgbClr val="FF0000"/>
                </a:solidFill>
              </a:rPr>
              <a:t>”</a:t>
            </a:r>
            <a:r>
              <a:rPr lang="en-US" altLang="ja-JP" sz="1400" err="1" smtClean="0">
                <a:solidFill>
                  <a:srgbClr val="FF0000"/>
                </a:solidFill>
              </a:rPr>
              <a:t>yml</a:t>
            </a:r>
            <a:r>
              <a:rPr lang="en-US" altLang="ja-JP" sz="1400" smtClean="0">
                <a:solidFill>
                  <a:srgbClr val="FF0000"/>
                </a:solidFill>
              </a:rPr>
              <a:t>”</a:t>
            </a:r>
            <a:r>
              <a:rPr lang="ja-JP" altLang="en-US" sz="1400" smtClean="0">
                <a:solidFill>
                  <a:srgbClr val="FF0000"/>
                </a:solidFill>
              </a:rPr>
              <a:t>で作成してください。</a:t>
            </a:r>
            <a:endParaRPr lang="en-US" altLang="ja-JP" sz="1400">
              <a:solidFill>
                <a:srgbClr val="FF0000"/>
              </a:solidFill>
            </a:endParaRPr>
          </a:p>
        </p:txBody>
      </p:sp>
      <p:sp>
        <p:nvSpPr>
          <p:cNvPr id="2" name="タイトル 1"/>
          <p:cNvSpPr>
            <a:spLocks noGrp="1"/>
          </p:cNvSpPr>
          <p:nvPr>
            <p:ph type="title"/>
          </p:nvPr>
        </p:nvSpPr>
        <p:spPr/>
        <p:txBody>
          <a:bodyPr>
            <a:normAutofit/>
          </a:bodyPr>
          <a:lstStyle/>
          <a:p>
            <a:r>
              <a:rPr kumimoji="1" lang="en-US" altLang="ja-JP" smtClean="0"/>
              <a:t>1.2</a:t>
            </a:r>
            <a:r>
              <a:rPr kumimoji="1" lang="ja-JP" altLang="en-US" smtClean="0"/>
              <a:t> </a:t>
            </a:r>
            <a:r>
              <a:rPr lang="ja-JP" altLang="en-US" smtClean="0"/>
              <a:t>必要</a:t>
            </a:r>
            <a:r>
              <a:rPr lang="ja-JP" altLang="en-US"/>
              <a:t>なファイルの</a:t>
            </a:r>
            <a:r>
              <a:rPr lang="ja-JP" altLang="en-US" smtClean="0"/>
              <a:t>作成 </a:t>
            </a:r>
            <a:r>
              <a:rPr lang="en-US" altLang="ja-JP" smtClean="0"/>
              <a:t>(1/</a:t>
            </a:r>
            <a:r>
              <a:rPr lang="en-US" altLang="ja-JP"/>
              <a:t>3</a:t>
            </a:r>
            <a:r>
              <a:rPr lang="en-US" altLang="ja-JP" smtClean="0"/>
              <a:t>)</a:t>
            </a:r>
            <a:endParaRPr kumimoji="1" lang="ja-JP" altLang="en-US"/>
          </a:p>
        </p:txBody>
      </p:sp>
      <p:sp>
        <p:nvSpPr>
          <p:cNvPr id="5" name="テキスト ボックス 4"/>
          <p:cNvSpPr txBox="1"/>
          <p:nvPr/>
        </p:nvSpPr>
        <p:spPr>
          <a:xfrm>
            <a:off x="323410" y="2420860"/>
            <a:ext cx="3960550" cy="1169551"/>
          </a:xfrm>
          <a:prstGeom prst="rect">
            <a:avLst/>
          </a:prstGeom>
          <a:solidFill>
            <a:schemeClr val="bg2">
              <a:lumMod val="85000"/>
            </a:schemeClr>
          </a:solidFill>
        </p:spPr>
        <p:txBody>
          <a:bodyPr wrap="square" rtlCol="0">
            <a:spAutoFit/>
          </a:bodyPr>
          <a:lstStyle/>
          <a:p>
            <a:r>
              <a:rPr lang="en-US" altLang="ja-JP" sz="1400"/>
              <a:t>- name: install package with yum</a:t>
            </a:r>
          </a:p>
          <a:p>
            <a:r>
              <a:rPr lang="en-US" altLang="ja-JP" sz="1400"/>
              <a:t>  yum: </a:t>
            </a:r>
          </a:p>
          <a:p>
            <a:r>
              <a:rPr lang="en-US" altLang="ja-JP" sz="1400"/>
              <a:t>    name: "{{ item }}"</a:t>
            </a:r>
          </a:p>
          <a:p>
            <a:r>
              <a:rPr lang="en-US" altLang="ja-JP" sz="1400"/>
              <a:t>    state: present </a:t>
            </a:r>
          </a:p>
          <a:p>
            <a:r>
              <a:rPr lang="en-US" altLang="ja-JP" sz="1400"/>
              <a:t>  </a:t>
            </a:r>
            <a:r>
              <a:rPr lang="en-US" altLang="ja-JP" sz="1400" err="1"/>
              <a:t>with_items</a:t>
            </a:r>
            <a:r>
              <a:rPr lang="en-US" altLang="ja-JP" sz="1400"/>
              <a:t>: "{{ </a:t>
            </a:r>
            <a:r>
              <a:rPr lang="en-US" altLang="ja-JP" sz="1400" err="1"/>
              <a:t>VAR_package_name</a:t>
            </a:r>
            <a:r>
              <a:rPr lang="en-US" altLang="ja-JP" sz="1400"/>
              <a:t> }}"</a:t>
            </a:r>
            <a:endParaRPr kumimoji="1" lang="ja-JP" altLang="en-US" sz="1400"/>
          </a:p>
        </p:txBody>
      </p:sp>
      <p:sp>
        <p:nvSpPr>
          <p:cNvPr id="9" name="テキスト ボックス 8"/>
          <p:cNvSpPr txBox="1"/>
          <p:nvPr/>
        </p:nvSpPr>
        <p:spPr>
          <a:xfrm>
            <a:off x="4383098" y="2420860"/>
            <a:ext cx="4176580" cy="1046440"/>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r>
              <a:rPr lang="ja-JP" altLang="en-US" sz="1600" b="1" smtClean="0"/>
              <a:t>ファイル名：</a:t>
            </a:r>
            <a:r>
              <a:rPr lang="en-US" altLang="ja-JP" sz="1600" b="1" smtClean="0"/>
              <a:t>1-yum_install.yml</a:t>
            </a:r>
            <a:br>
              <a:rPr lang="en-US" altLang="ja-JP" sz="1600" b="1" smtClean="0"/>
            </a:br>
            <a:endParaRPr lang="en-US" altLang="ja-JP" sz="1600" b="1" smtClean="0"/>
          </a:p>
          <a:p>
            <a:r>
              <a:rPr lang="ja-JP" altLang="en-US" sz="1400" smtClean="0"/>
              <a:t>指定したパッケージをインストールします。</a:t>
            </a:r>
            <a:r>
              <a:rPr lang="en-US" altLang="ja-JP" sz="1400" smtClean="0"/>
              <a:t/>
            </a:r>
            <a:br>
              <a:rPr lang="en-US" altLang="ja-JP" sz="1400" smtClean="0"/>
            </a:br>
            <a:r>
              <a:rPr lang="ja-JP" altLang="en-US" sz="1400" smtClean="0"/>
              <a:t>変数には複数具体値変数が代入されます</a:t>
            </a:r>
            <a:r>
              <a:rPr lang="ja-JP" altLang="en-US" sz="1600" smtClean="0"/>
              <a:t>。</a:t>
            </a:r>
            <a:endParaRPr lang="ja-JP" altLang="en-US" sz="1600"/>
          </a:p>
        </p:txBody>
      </p:sp>
      <p:sp>
        <p:nvSpPr>
          <p:cNvPr id="10" name="テキスト ボックス 9"/>
          <p:cNvSpPr txBox="1"/>
          <p:nvPr/>
        </p:nvSpPr>
        <p:spPr>
          <a:xfrm>
            <a:off x="4383098" y="4298640"/>
            <a:ext cx="4176580" cy="800219"/>
          </a:xfrm>
          <a:prstGeom prst="rect">
            <a:avLst/>
          </a:prstGeom>
          <a:noFill/>
        </p:spPr>
        <p:txBody>
          <a:bodyPr wrap="square" rtlCol="0">
            <a:spAutoFit/>
          </a:bodyPr>
          <a:lstStyle/>
          <a:p>
            <a:r>
              <a:rPr lang="ja-JP" altLang="en-US" sz="1600" b="1" smtClean="0"/>
              <a:t>ファイル名：</a:t>
            </a:r>
            <a:r>
              <a:rPr lang="en-US" altLang="ja-JP" sz="1600" b="1" smtClean="0"/>
              <a:t>2-open_port.yml</a:t>
            </a:r>
            <a:r>
              <a:rPr kumimoji="1" lang="ja-JP" altLang="en-US" sz="1400" b="1" smtClean="0"/>
              <a:t> </a:t>
            </a:r>
            <a:r>
              <a:rPr kumimoji="1" lang="en-US" altLang="ja-JP" sz="1400" smtClean="0"/>
              <a:t/>
            </a:r>
            <a:br>
              <a:rPr kumimoji="1" lang="en-US" altLang="ja-JP" sz="1400" smtClean="0"/>
            </a:br>
            <a:endParaRPr kumimoji="1" lang="en-US" altLang="ja-JP" sz="1400" smtClean="0"/>
          </a:p>
          <a:p>
            <a:r>
              <a:rPr lang="ja-JP" altLang="en-US" sz="1400" smtClean="0"/>
              <a:t>指定したポート宛の通信を許可します</a:t>
            </a:r>
            <a:r>
              <a:rPr lang="ja-JP" altLang="en-US" sz="1600" smtClean="0"/>
              <a:t>。</a:t>
            </a:r>
            <a:endParaRPr lang="en-US" altLang="ja-JP" sz="1600"/>
          </a:p>
        </p:txBody>
      </p:sp>
      <p:sp>
        <p:nvSpPr>
          <p:cNvPr id="7" name="テキスト ボックス 6"/>
          <p:cNvSpPr txBox="1"/>
          <p:nvPr/>
        </p:nvSpPr>
        <p:spPr>
          <a:xfrm>
            <a:off x="318900" y="4298640"/>
            <a:ext cx="3960550" cy="1384995"/>
          </a:xfrm>
          <a:prstGeom prst="rect">
            <a:avLst/>
          </a:prstGeom>
          <a:solidFill>
            <a:schemeClr val="bg2">
              <a:lumMod val="85000"/>
            </a:schemeClr>
          </a:solidFill>
        </p:spPr>
        <p:txBody>
          <a:bodyPr wrap="square" rtlCol="0">
            <a:spAutoFit/>
          </a:bodyPr>
          <a:lstStyle/>
          <a:p>
            <a:r>
              <a:rPr lang="en-US" altLang="ja-JP" sz="1400"/>
              <a:t>- name: open ports</a:t>
            </a:r>
          </a:p>
          <a:p>
            <a:r>
              <a:rPr lang="en-US" altLang="ja-JP" sz="1400"/>
              <a:t>  </a:t>
            </a:r>
            <a:r>
              <a:rPr lang="en-US" altLang="ja-JP" sz="1400" err="1"/>
              <a:t>firewalld</a:t>
            </a:r>
            <a:r>
              <a:rPr lang="en-US" altLang="ja-JP" sz="1400"/>
              <a:t>:</a:t>
            </a:r>
          </a:p>
          <a:p>
            <a:r>
              <a:rPr lang="en-US" altLang="ja-JP" sz="1400"/>
              <a:t>    port: "{{ </a:t>
            </a:r>
            <a:r>
              <a:rPr lang="en-US" altLang="ja-JP" sz="1400" err="1"/>
              <a:t>VAR_port_number</a:t>
            </a:r>
            <a:r>
              <a:rPr lang="en-US" altLang="ja-JP" sz="1400"/>
              <a:t> }}"</a:t>
            </a:r>
          </a:p>
          <a:p>
            <a:r>
              <a:rPr lang="en-US" altLang="ja-JP" sz="1400"/>
              <a:t>    state: enabled</a:t>
            </a:r>
          </a:p>
          <a:p>
            <a:r>
              <a:rPr lang="en-US" altLang="ja-JP" sz="1400"/>
              <a:t>    permanent: yes</a:t>
            </a:r>
          </a:p>
          <a:p>
            <a:r>
              <a:rPr lang="en-US" altLang="ja-JP" sz="1400"/>
              <a:t>    immediate: true</a:t>
            </a:r>
            <a:endParaRPr kumimoji="1" lang="ja-JP" altLang="en-US" sz="1400"/>
          </a:p>
        </p:txBody>
      </p:sp>
    </p:spTree>
    <p:extLst>
      <p:ext uri="{BB962C8B-B14F-4D97-AF65-F5344CB8AC3E}">
        <p14:creationId xmlns:p14="http://schemas.microsoft.com/office/powerpoint/2010/main" val="1649939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a:t>
            </a:r>
            <a:r>
              <a:rPr lang="ja-JP" altLang="en-US"/>
              <a:t> 必要なファイルの作成 </a:t>
            </a:r>
            <a:r>
              <a:rPr lang="en-US" altLang="ja-JP" smtClean="0"/>
              <a:t>(2/3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playbook</a:t>
            </a:r>
            <a:r>
              <a:rPr lang="ja-JP" altLang="en-US" b="1" smtClean="0"/>
              <a:t>の</a:t>
            </a:r>
            <a:r>
              <a:rPr lang="ja-JP" altLang="en-US" b="1"/>
              <a:t>作成</a:t>
            </a:r>
            <a:endParaRPr kumimoji="1" lang="ja-JP" altLang="en-US" b="1"/>
          </a:p>
        </p:txBody>
      </p:sp>
      <p:sp>
        <p:nvSpPr>
          <p:cNvPr id="6" name="テキスト ボックス 5"/>
          <p:cNvSpPr txBox="1"/>
          <p:nvPr/>
        </p:nvSpPr>
        <p:spPr>
          <a:xfrm>
            <a:off x="263710" y="5062793"/>
            <a:ext cx="5112588" cy="1384995"/>
          </a:xfrm>
          <a:prstGeom prst="rect">
            <a:avLst/>
          </a:prstGeom>
          <a:solidFill>
            <a:schemeClr val="bg2">
              <a:lumMod val="85000"/>
            </a:schemeClr>
          </a:solidFill>
        </p:spPr>
        <p:txBody>
          <a:bodyPr wrap="square" rtlCol="0">
            <a:spAutoFit/>
          </a:bodyPr>
          <a:lstStyle/>
          <a:p>
            <a:r>
              <a:rPr lang="en-US" altLang="ja-JP" sz="1400"/>
              <a:t>- name: check if service is running and enabled</a:t>
            </a:r>
          </a:p>
          <a:p>
            <a:r>
              <a:rPr lang="en-US" altLang="ja-JP" sz="1400"/>
              <a:t>  command: '</a:t>
            </a:r>
            <a:r>
              <a:rPr lang="en-US" altLang="ja-JP" sz="1400" err="1"/>
              <a:t>systemctl</a:t>
            </a:r>
            <a:r>
              <a:rPr lang="en-US" altLang="ja-JP" sz="1400"/>
              <a:t> status {{ </a:t>
            </a:r>
            <a:r>
              <a:rPr lang="en-US" altLang="ja-JP" sz="1400" err="1"/>
              <a:t>VAR_service_name</a:t>
            </a:r>
            <a:r>
              <a:rPr lang="en-US" altLang="ja-JP" sz="1400"/>
              <a:t> }}'</a:t>
            </a:r>
          </a:p>
          <a:p>
            <a:r>
              <a:rPr lang="en-US" altLang="ja-JP" sz="1400"/>
              <a:t>  register: </a:t>
            </a:r>
            <a:r>
              <a:rPr lang="en-US" altLang="ja-JP" sz="1400" err="1"/>
              <a:t>command_result</a:t>
            </a:r>
            <a:endParaRPr lang="en-US" altLang="ja-JP" sz="1400"/>
          </a:p>
          <a:p>
            <a:r>
              <a:rPr lang="en-US" altLang="ja-JP" sz="1400"/>
              <a:t>  </a:t>
            </a:r>
            <a:r>
              <a:rPr lang="en-US" altLang="ja-JP" sz="1400" err="1"/>
              <a:t>failed_when</a:t>
            </a:r>
            <a:r>
              <a:rPr lang="en-US" altLang="ja-JP" sz="1400"/>
              <a:t>:</a:t>
            </a:r>
          </a:p>
          <a:p>
            <a:r>
              <a:rPr lang="en-US" altLang="ja-JP" sz="1400"/>
              <a:t>    - '"enabled" not in </a:t>
            </a:r>
            <a:r>
              <a:rPr lang="en-US" altLang="ja-JP" sz="1400" err="1"/>
              <a:t>command_result.stdout</a:t>
            </a:r>
            <a:r>
              <a:rPr lang="en-US" altLang="ja-JP" sz="1400"/>
              <a:t>'</a:t>
            </a:r>
          </a:p>
          <a:p>
            <a:r>
              <a:rPr lang="en-US" altLang="ja-JP" sz="1400"/>
              <a:t>    - '"running" not in </a:t>
            </a:r>
            <a:r>
              <a:rPr lang="en-US" altLang="ja-JP" sz="1400" err="1"/>
              <a:t>command_result.stdout</a:t>
            </a:r>
            <a:r>
              <a:rPr lang="en-US" altLang="ja-JP" sz="1400"/>
              <a:t>'</a:t>
            </a:r>
            <a:endParaRPr kumimoji="1" lang="ja-JP" altLang="en-US" sz="1400"/>
          </a:p>
        </p:txBody>
      </p:sp>
      <p:sp>
        <p:nvSpPr>
          <p:cNvPr id="8" name="テキスト ボックス 7"/>
          <p:cNvSpPr txBox="1"/>
          <p:nvPr/>
        </p:nvSpPr>
        <p:spPr>
          <a:xfrm>
            <a:off x="5462356" y="5062793"/>
            <a:ext cx="3593451" cy="769441"/>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lang="en-US" altLang="ja-JP" sz="1600" b="1"/>
              <a:t>5</a:t>
            </a:r>
            <a:r>
              <a:rPr lang="en-US" altLang="ja-JP" sz="1600" b="1" smtClean="0"/>
              <a:t>-check_service.y</a:t>
            </a:r>
            <a:r>
              <a:rPr lang="ja-JP" altLang="en-US" sz="1600" b="1" err="1" smtClean="0"/>
              <a:t>ｍ</a:t>
            </a:r>
            <a:r>
              <a:rPr lang="en-US" altLang="ja-JP" sz="1600" b="1" smtClean="0"/>
              <a:t>l</a:t>
            </a:r>
          </a:p>
          <a:p>
            <a:r>
              <a:rPr lang="en-US" altLang="ja-JP" sz="1400" smtClean="0"/>
              <a:t/>
            </a:r>
            <a:br>
              <a:rPr lang="en-US" altLang="ja-JP" sz="1400" smtClean="0"/>
            </a:br>
            <a:r>
              <a:rPr lang="ja-JP" altLang="en-US" sz="1400" smtClean="0"/>
              <a:t>サービスが起動したことを確認します。</a:t>
            </a:r>
            <a:endParaRPr lang="ja-JP" altLang="en-US" sz="1400"/>
          </a:p>
        </p:txBody>
      </p:sp>
      <p:grpSp>
        <p:nvGrpSpPr>
          <p:cNvPr id="4" name="グループ化 3"/>
          <p:cNvGrpSpPr/>
          <p:nvPr/>
        </p:nvGrpSpPr>
        <p:grpSpPr>
          <a:xfrm>
            <a:off x="263710" y="3733584"/>
            <a:ext cx="8792097" cy="1169551"/>
            <a:chOff x="179512" y="3068950"/>
            <a:chExt cx="8792097" cy="1169551"/>
          </a:xfrm>
        </p:grpSpPr>
        <p:sp>
          <p:nvSpPr>
            <p:cNvPr id="7" name="テキスト ボックス 6"/>
            <p:cNvSpPr txBox="1"/>
            <p:nvPr/>
          </p:nvSpPr>
          <p:spPr>
            <a:xfrm>
              <a:off x="179512" y="3068950"/>
              <a:ext cx="5112588" cy="1169551"/>
            </a:xfrm>
            <a:prstGeom prst="rect">
              <a:avLst/>
            </a:prstGeom>
            <a:solidFill>
              <a:schemeClr val="bg2">
                <a:lumMod val="85000"/>
              </a:schemeClr>
            </a:solidFill>
          </p:spPr>
          <p:txBody>
            <a:bodyPr wrap="square" rtlCol="0">
              <a:spAutoFit/>
            </a:bodyPr>
            <a:lstStyle/>
            <a:p>
              <a:r>
                <a:rPr lang="en-US" altLang="ja-JP" sz="1400"/>
                <a:t>- name: start service</a:t>
              </a:r>
            </a:p>
            <a:p>
              <a:r>
                <a:rPr lang="en-US" altLang="ja-JP" sz="1400"/>
                <a:t>  service:</a:t>
              </a:r>
            </a:p>
            <a:p>
              <a:r>
                <a:rPr lang="en-US" altLang="ja-JP" sz="1400"/>
                <a:t>    name: "{{ </a:t>
              </a:r>
              <a:r>
                <a:rPr lang="en-US" altLang="ja-JP" sz="1400" err="1"/>
                <a:t>VAR_service_name</a:t>
              </a:r>
              <a:r>
                <a:rPr lang="en-US" altLang="ja-JP" sz="1400"/>
                <a:t> }}"</a:t>
              </a:r>
            </a:p>
            <a:p>
              <a:r>
                <a:rPr lang="en-US" altLang="ja-JP" sz="1400"/>
                <a:t>    state: started</a:t>
              </a:r>
            </a:p>
            <a:p>
              <a:r>
                <a:rPr lang="en-US" altLang="ja-JP" sz="1400"/>
                <a:t>    enabled: yes</a:t>
              </a:r>
              <a:endParaRPr kumimoji="1" lang="ja-JP" altLang="en-US" sz="1400"/>
            </a:p>
          </p:txBody>
        </p:sp>
        <p:sp>
          <p:nvSpPr>
            <p:cNvPr id="9" name="テキスト ボックス 8"/>
            <p:cNvSpPr txBox="1"/>
            <p:nvPr/>
          </p:nvSpPr>
          <p:spPr>
            <a:xfrm>
              <a:off x="5378158" y="3068950"/>
              <a:ext cx="3593451" cy="769441"/>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kumimoji="1" lang="en-US" altLang="ja-JP" sz="1600" b="1" smtClean="0"/>
                <a:t>4</a:t>
              </a:r>
              <a:r>
                <a:rPr lang="en-US" altLang="ja-JP" sz="1600" b="1" smtClean="0"/>
                <a:t>-start_service.yml</a:t>
              </a:r>
            </a:p>
            <a:p>
              <a:r>
                <a:rPr lang="en-US" altLang="ja-JP" sz="1400" smtClean="0"/>
                <a:t/>
              </a:r>
              <a:br>
                <a:rPr lang="en-US" altLang="ja-JP" sz="1400" smtClean="0"/>
              </a:br>
              <a:r>
                <a:rPr lang="ja-JP" altLang="en-US" sz="1400" smtClean="0"/>
                <a:t>指定したサービスを起動します。</a:t>
              </a:r>
              <a:endParaRPr lang="ja-JP" altLang="en-US" sz="1400"/>
            </a:p>
          </p:txBody>
        </p:sp>
      </p:grpSp>
      <p:grpSp>
        <p:nvGrpSpPr>
          <p:cNvPr id="10" name="グループ化 9"/>
          <p:cNvGrpSpPr/>
          <p:nvPr/>
        </p:nvGrpSpPr>
        <p:grpSpPr>
          <a:xfrm>
            <a:off x="263710" y="1484730"/>
            <a:ext cx="8792097" cy="2031325"/>
            <a:chOff x="179512" y="3068950"/>
            <a:chExt cx="8792097" cy="2031325"/>
          </a:xfrm>
        </p:grpSpPr>
        <p:sp>
          <p:nvSpPr>
            <p:cNvPr id="11" name="テキスト ボックス 10"/>
            <p:cNvSpPr txBox="1"/>
            <p:nvPr/>
          </p:nvSpPr>
          <p:spPr>
            <a:xfrm>
              <a:off x="179512" y="3068950"/>
              <a:ext cx="5112588" cy="2031325"/>
            </a:xfrm>
            <a:prstGeom prst="rect">
              <a:avLst/>
            </a:prstGeom>
            <a:solidFill>
              <a:schemeClr val="bg2">
                <a:lumMod val="85000"/>
              </a:schemeClr>
            </a:solidFill>
          </p:spPr>
          <p:txBody>
            <a:bodyPr wrap="square" rtlCol="0">
              <a:spAutoFit/>
            </a:bodyPr>
            <a:lstStyle/>
            <a:p>
              <a:r>
                <a:rPr lang="en-US" altLang="ja-JP" sz="1400"/>
                <a:t>- name: </a:t>
              </a:r>
              <a:r>
                <a:rPr lang="en-US" altLang="ja-JP" sz="1400" smtClean="0"/>
                <a:t>copy httpd.conf</a:t>
              </a:r>
              <a:endParaRPr lang="en-US" altLang="ja-JP" sz="1400"/>
            </a:p>
            <a:p>
              <a:r>
                <a:rPr lang="en-US" altLang="ja-JP" sz="1400"/>
                <a:t>  </a:t>
              </a:r>
              <a:r>
                <a:rPr lang="en-US" altLang="ja-JP" sz="1400" smtClean="0"/>
                <a:t>copy:</a:t>
              </a:r>
              <a:endParaRPr lang="en-US" altLang="ja-JP" sz="1400"/>
            </a:p>
            <a:p>
              <a:r>
                <a:rPr lang="en-US" altLang="ja-JP" sz="1400"/>
                <a:t>    </a:t>
              </a:r>
              <a:r>
                <a:rPr lang="en-US" altLang="ja-JP" sz="1400" smtClean="0"/>
                <a:t>src: “{{ CPF_httpd_conf }}”</a:t>
              </a:r>
            </a:p>
            <a:p>
              <a:r>
                <a:rPr kumimoji="1" lang="en-US" altLang="ja-JP" sz="1400"/>
                <a:t> </a:t>
              </a:r>
              <a:r>
                <a:rPr kumimoji="1" lang="en-US" altLang="ja-JP" sz="1400" smtClean="0"/>
                <a:t>   dest: /etc/httpd/conf/httpd.conf</a:t>
              </a:r>
              <a:br>
                <a:rPr kumimoji="1" lang="en-US" altLang="ja-JP" sz="1400" smtClean="0"/>
              </a:br>
              <a:r>
                <a:rPr kumimoji="1" lang="en-US" altLang="ja-JP" sz="1400" smtClean="0"/>
                <a:t>    owner: root</a:t>
              </a:r>
              <a:br>
                <a:rPr kumimoji="1" lang="en-US" altLang="ja-JP" sz="1400" smtClean="0"/>
              </a:br>
              <a:r>
                <a:rPr kumimoji="1" lang="en-US" altLang="ja-JP" sz="1400" smtClean="0"/>
                <a:t>    group: root</a:t>
              </a:r>
            </a:p>
            <a:p>
              <a:r>
                <a:rPr lang="en-US" altLang="ja-JP" sz="1400"/>
                <a:t> </a:t>
              </a:r>
              <a:r>
                <a:rPr lang="en-US" altLang="ja-JP" sz="1400" smtClean="0"/>
                <a:t>   mode: 0644</a:t>
              </a:r>
            </a:p>
            <a:p>
              <a:r>
                <a:rPr lang="ja-JP" altLang="en-US" sz="1400" smtClean="0"/>
                <a:t>    </a:t>
              </a:r>
              <a:r>
                <a:rPr lang="en-US" altLang="ja-JP" sz="1400" smtClean="0"/>
                <a:t>backup: yes</a:t>
              </a:r>
              <a:br>
                <a:rPr lang="en-US" altLang="ja-JP" sz="1400" smtClean="0"/>
              </a:br>
              <a:r>
                <a:rPr lang="ja-JP" altLang="en-US" sz="1400"/>
                <a:t> </a:t>
              </a:r>
              <a:r>
                <a:rPr lang="ja-JP" altLang="en-US" sz="1400" smtClean="0"/>
                <a:t> </a:t>
              </a:r>
              <a:r>
                <a:rPr lang="en-US" altLang="ja-JP" sz="1400" smtClean="0"/>
                <a:t>when: ‘VAR_service_name == “httpd”’</a:t>
              </a:r>
              <a:endParaRPr kumimoji="1" lang="ja-JP" altLang="en-US" sz="1400"/>
            </a:p>
          </p:txBody>
        </p:sp>
        <p:sp>
          <p:nvSpPr>
            <p:cNvPr id="12" name="テキスト ボックス 11"/>
            <p:cNvSpPr txBox="1"/>
            <p:nvPr/>
          </p:nvSpPr>
          <p:spPr>
            <a:xfrm>
              <a:off x="5378158" y="3068950"/>
              <a:ext cx="3593451" cy="984885"/>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kumimoji="1" lang="en-US" altLang="ja-JP" sz="1600" b="1" smtClean="0"/>
                <a:t>3</a:t>
              </a:r>
              <a:r>
                <a:rPr lang="en-US" altLang="ja-JP" sz="1600" b="1" smtClean="0"/>
                <a:t>-deploy_config.yml</a:t>
              </a:r>
            </a:p>
            <a:p>
              <a:r>
                <a:rPr lang="en-US" altLang="ja-JP" sz="1400" smtClean="0"/>
                <a:t/>
              </a:r>
              <a:br>
                <a:rPr lang="en-US" altLang="ja-JP" sz="1400" smtClean="0"/>
              </a:br>
              <a:r>
                <a:rPr lang="ja-JP" altLang="en-US" sz="1400"/>
                <a:t>設定</a:t>
              </a:r>
              <a:r>
                <a:rPr lang="ja-JP" altLang="en-US" sz="1400" smtClean="0"/>
                <a:t>ファイルを配置します。</a:t>
              </a:r>
              <a:r>
                <a:rPr lang="en-US" altLang="ja-JP" sz="1400" smtClean="0"/>
                <a:t/>
              </a:r>
              <a:br>
                <a:rPr lang="en-US" altLang="ja-JP" sz="1400" smtClean="0"/>
              </a:br>
              <a:r>
                <a:rPr lang="en-US" altLang="ja-JP" sz="1400" smtClean="0"/>
                <a:t>※</a:t>
              </a:r>
              <a:r>
                <a:rPr lang="ja-JP" altLang="en-US" sz="1400" smtClean="0"/>
                <a:t>今回は</a:t>
              </a:r>
              <a:r>
                <a:rPr lang="en-US" altLang="ja-JP" sz="1400" smtClean="0"/>
                <a:t>httpd.conf</a:t>
              </a:r>
              <a:r>
                <a:rPr lang="ja-JP" altLang="en-US" sz="1400" smtClean="0"/>
                <a:t>の配置のみ行います。</a:t>
              </a:r>
              <a:endParaRPr lang="ja-JP" altLang="en-US" sz="1400"/>
            </a:p>
          </p:txBody>
        </p:sp>
      </p:grpSp>
    </p:spTree>
    <p:extLst>
      <p:ext uri="{BB962C8B-B14F-4D97-AF65-F5344CB8AC3E}">
        <p14:creationId xmlns:p14="http://schemas.microsoft.com/office/powerpoint/2010/main" val="1492395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a:t>
            </a:r>
            <a:r>
              <a:rPr lang="ja-JP" altLang="en-US"/>
              <a:t> 必要なファイルの作成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a:xfrm>
            <a:off x="179511" y="836712"/>
            <a:ext cx="4467985" cy="5616476"/>
          </a:xfrm>
        </p:spPr>
        <p:txBody>
          <a:bodyPr/>
          <a:lstStyle/>
          <a:p>
            <a:r>
              <a:rPr kumimoji="1" lang="en-US" altLang="ja-JP" b="1" smtClean="0"/>
              <a:t>httpd.conf</a:t>
            </a:r>
            <a:r>
              <a:rPr kumimoji="1" lang="ja-JP" altLang="en-US" b="1" smtClean="0"/>
              <a:t>の作成</a:t>
            </a:r>
            <a:r>
              <a:rPr lang="en-US" altLang="ja-JP" b="1" smtClean="0"/>
              <a:t/>
            </a:r>
            <a:br>
              <a:rPr lang="en-US" altLang="ja-JP" b="1" smtClean="0"/>
            </a:br>
            <a:r>
              <a:rPr lang="ja-JP" altLang="en-US" sz="1600" smtClean="0"/>
              <a:t>本</a:t>
            </a:r>
            <a:r>
              <a:rPr lang="ja-JP" altLang="en-US" sz="1600"/>
              <a:t>シナリオ</a:t>
            </a:r>
            <a:r>
              <a:rPr lang="ja-JP" altLang="en-US" sz="1600" smtClean="0"/>
              <a:t>では「ファイル管理機能」を</a:t>
            </a:r>
            <a:r>
              <a:rPr lang="en-US" altLang="ja-JP" sz="1600" smtClean="0"/>
              <a:t/>
            </a:r>
            <a:br>
              <a:rPr lang="en-US" altLang="ja-JP" sz="1600" smtClean="0"/>
            </a:br>
            <a:r>
              <a:rPr lang="ja-JP" altLang="en-US" sz="1600" smtClean="0"/>
              <a:t>利用した設定ファイルの配置を行います。</a:t>
            </a:r>
            <a:r>
              <a:rPr lang="en-US" altLang="ja-JP" sz="1600" smtClean="0"/>
              <a:t/>
            </a:r>
            <a:br>
              <a:rPr lang="en-US" altLang="ja-JP" sz="1600" smtClean="0"/>
            </a:br>
            <a:r>
              <a:rPr lang="en-US" altLang="ja-JP" b="1"/>
              <a:t/>
            </a:r>
            <a:br>
              <a:rPr lang="en-US" altLang="ja-JP" b="1"/>
            </a:br>
            <a:r>
              <a:rPr lang="ja-JP" altLang="en-US" sz="1600" smtClean="0"/>
              <a:t>以下のテキストファイルを作成して下さい。</a:t>
            </a:r>
            <a:endParaRPr lang="en-US" altLang="ja-JP" sz="1600" smtClean="0"/>
          </a:p>
        </p:txBody>
      </p:sp>
      <p:sp>
        <p:nvSpPr>
          <p:cNvPr id="4" name="テキスト ボックス 3"/>
          <p:cNvSpPr txBox="1"/>
          <p:nvPr/>
        </p:nvSpPr>
        <p:spPr>
          <a:xfrm>
            <a:off x="228724" y="2759869"/>
            <a:ext cx="4312159" cy="3693319"/>
          </a:xfrm>
          <a:prstGeom prst="rect">
            <a:avLst/>
          </a:prstGeom>
          <a:solidFill>
            <a:schemeClr val="bg2">
              <a:lumMod val="85000"/>
            </a:schemeClr>
          </a:solidFill>
        </p:spPr>
        <p:txBody>
          <a:bodyPr wrap="square" rtlCol="0">
            <a:spAutoFit/>
          </a:bodyPr>
          <a:lstStyle/>
          <a:p>
            <a:r>
              <a:rPr lang="en-US" altLang="ja-JP" sz="900"/>
              <a:t># ----- ITA Legacy Practice -----</a:t>
            </a:r>
          </a:p>
          <a:p>
            <a:r>
              <a:rPr lang="en-US" altLang="ja-JP" sz="900"/>
              <a:t>ServerRoot "/etc/httpd"</a:t>
            </a:r>
          </a:p>
          <a:p>
            <a:r>
              <a:rPr lang="en-US" altLang="ja-JP" sz="900"/>
              <a:t>Listen 80</a:t>
            </a:r>
          </a:p>
          <a:p>
            <a:r>
              <a:rPr lang="en-US" altLang="ja-JP" sz="900"/>
              <a:t>Include conf.modules.d/*.conf</a:t>
            </a:r>
          </a:p>
          <a:p>
            <a:r>
              <a:rPr lang="en-US" altLang="ja-JP" sz="900"/>
              <a:t>User apache</a:t>
            </a:r>
          </a:p>
          <a:p>
            <a:r>
              <a:rPr lang="en-US" altLang="ja-JP" sz="900"/>
              <a:t>Group apache</a:t>
            </a:r>
          </a:p>
          <a:p>
            <a:r>
              <a:rPr lang="en-US" altLang="ja-JP" sz="900"/>
              <a:t>ServerAdmin root@localhost</a:t>
            </a:r>
          </a:p>
          <a:p>
            <a:r>
              <a:rPr lang="en-US" altLang="ja-JP" sz="900"/>
              <a:t>ServerName www.example.com:80</a:t>
            </a:r>
          </a:p>
          <a:p>
            <a:endParaRPr lang="en-US" altLang="ja-JP" sz="900"/>
          </a:p>
          <a:p>
            <a:r>
              <a:rPr lang="en-US" altLang="ja-JP" sz="900"/>
              <a:t>&lt;Directory /&gt;</a:t>
            </a:r>
          </a:p>
          <a:p>
            <a:r>
              <a:rPr lang="en-US" altLang="ja-JP" sz="900"/>
              <a:t>  AllowOverride none</a:t>
            </a:r>
          </a:p>
          <a:p>
            <a:r>
              <a:rPr lang="en-US" altLang="ja-JP" sz="900"/>
              <a:t>  Require all denied</a:t>
            </a:r>
          </a:p>
          <a:p>
            <a:r>
              <a:rPr lang="en-US" altLang="ja-JP" sz="900"/>
              <a:t>&lt;/Directory&gt;</a:t>
            </a:r>
          </a:p>
          <a:p>
            <a:r>
              <a:rPr lang="en-US" altLang="ja-JP" sz="900"/>
              <a:t>  DocumentRoot "/var/www/html"</a:t>
            </a:r>
          </a:p>
          <a:p>
            <a:r>
              <a:rPr lang="en-US" altLang="ja-JP" sz="900"/>
              <a:t>&lt;Directory "/var/www"&gt;</a:t>
            </a:r>
          </a:p>
          <a:p>
            <a:r>
              <a:rPr lang="en-US" altLang="ja-JP" sz="900"/>
              <a:t>  AllowOverride None</a:t>
            </a:r>
          </a:p>
          <a:p>
            <a:r>
              <a:rPr lang="en-US" altLang="ja-JP" sz="900"/>
              <a:t>  Require all granted</a:t>
            </a:r>
          </a:p>
          <a:p>
            <a:r>
              <a:rPr lang="en-US" altLang="ja-JP" sz="900"/>
              <a:t>&lt;/Directory&gt;</a:t>
            </a:r>
          </a:p>
          <a:p>
            <a:r>
              <a:rPr lang="en-US" altLang="ja-JP" sz="900"/>
              <a:t>&lt;Directory "/var/www/html"&gt;</a:t>
            </a:r>
          </a:p>
          <a:p>
            <a:r>
              <a:rPr lang="en-US" altLang="ja-JP" sz="900"/>
              <a:t>  Options Indexes FollowSymLinks</a:t>
            </a:r>
          </a:p>
          <a:p>
            <a:r>
              <a:rPr lang="en-US" altLang="ja-JP" sz="900"/>
              <a:t>  AllowOverride None</a:t>
            </a:r>
          </a:p>
          <a:p>
            <a:r>
              <a:rPr lang="en-US" altLang="ja-JP" sz="900"/>
              <a:t>  Require all granted</a:t>
            </a:r>
          </a:p>
          <a:p>
            <a:r>
              <a:rPr lang="en-US" altLang="ja-JP" sz="900"/>
              <a:t>&lt;/Directory&gt;</a:t>
            </a:r>
          </a:p>
          <a:p>
            <a:r>
              <a:rPr lang="en-US" altLang="ja-JP" sz="900"/>
              <a:t>&lt;IfModule dir_module&gt;</a:t>
            </a:r>
          </a:p>
          <a:p>
            <a:r>
              <a:rPr lang="en-US" altLang="ja-JP" sz="900"/>
              <a:t>  DirectoryIndex index.html</a:t>
            </a:r>
          </a:p>
          <a:p>
            <a:r>
              <a:rPr lang="en-US" altLang="ja-JP" sz="900"/>
              <a:t>&lt;/IfModule&gt;</a:t>
            </a:r>
          </a:p>
        </p:txBody>
      </p:sp>
      <p:sp>
        <p:nvSpPr>
          <p:cNvPr id="7" name="テキスト ボックス 6"/>
          <p:cNvSpPr txBox="1"/>
          <p:nvPr/>
        </p:nvSpPr>
        <p:spPr>
          <a:xfrm>
            <a:off x="179511" y="2451722"/>
            <a:ext cx="3441749" cy="338554"/>
          </a:xfrm>
          <a:prstGeom prst="rect">
            <a:avLst/>
          </a:prstGeom>
          <a:noFill/>
        </p:spPr>
        <p:txBody>
          <a:bodyPr wrap="square" rtlCol="0">
            <a:spAutoFit/>
          </a:bodyPr>
          <a:lstStyle/>
          <a:p>
            <a:r>
              <a:rPr kumimoji="1" lang="ja-JP" altLang="en-US" sz="1600" b="1" smtClean="0"/>
              <a:t>ファイル名</a:t>
            </a:r>
            <a:r>
              <a:rPr kumimoji="1" lang="en-US" altLang="ja-JP" sz="1600" b="1" smtClean="0"/>
              <a:t>:</a:t>
            </a:r>
            <a:r>
              <a:rPr kumimoji="1" lang="ja-JP" altLang="en-US" sz="1600" b="1" smtClean="0"/>
              <a:t> </a:t>
            </a:r>
            <a:r>
              <a:rPr lang="en-US" altLang="ja-JP" sz="1600" b="1" smtClean="0"/>
              <a:t>httpd_config.txt</a:t>
            </a:r>
          </a:p>
        </p:txBody>
      </p:sp>
      <p:sp>
        <p:nvSpPr>
          <p:cNvPr id="8" name="テキスト ボックス 7"/>
          <p:cNvSpPr txBox="1"/>
          <p:nvPr/>
        </p:nvSpPr>
        <p:spPr>
          <a:xfrm>
            <a:off x="4647496" y="1237740"/>
            <a:ext cx="4316017" cy="5355312"/>
          </a:xfrm>
          <a:prstGeom prst="rect">
            <a:avLst/>
          </a:prstGeom>
          <a:solidFill>
            <a:schemeClr val="bg2">
              <a:lumMod val="85000"/>
            </a:schemeClr>
          </a:solidFill>
        </p:spPr>
        <p:txBody>
          <a:bodyPr wrap="square" rtlCol="0">
            <a:spAutoFit/>
          </a:bodyPr>
          <a:lstStyle/>
          <a:p>
            <a:r>
              <a:rPr lang="en-US" altLang="ja-JP" sz="900"/>
              <a:t>&lt;Files ".ht*"&gt;</a:t>
            </a:r>
          </a:p>
          <a:p>
            <a:r>
              <a:rPr lang="en-US" altLang="ja-JP" sz="900"/>
              <a:t>  Require all denied</a:t>
            </a:r>
          </a:p>
          <a:p>
            <a:r>
              <a:rPr lang="en-US" altLang="ja-JP" sz="900"/>
              <a:t>&lt;/Files&gt;</a:t>
            </a:r>
          </a:p>
          <a:p>
            <a:r>
              <a:rPr lang="en-US" altLang="ja-JP" sz="900"/>
              <a:t>  IncludeOptional conf.d/*.conf</a:t>
            </a:r>
          </a:p>
          <a:p>
            <a:r>
              <a:rPr lang="en-US" altLang="ja-JP" sz="900"/>
              <a:t>  ErrorLog "logs/error_log"</a:t>
            </a:r>
          </a:p>
          <a:p>
            <a:r>
              <a:rPr lang="en-US" altLang="ja-JP" sz="900"/>
              <a:t>  LogLevel warn</a:t>
            </a:r>
          </a:p>
          <a:p>
            <a:r>
              <a:rPr lang="en-US" altLang="ja-JP" sz="900"/>
              <a:t>&lt;IfModule log_config_module</a:t>
            </a:r>
            <a:r>
              <a:rPr lang="en-US" altLang="ja-JP" sz="900" smtClean="0"/>
              <a:t>&gt;</a:t>
            </a:r>
          </a:p>
          <a:p>
            <a:r>
              <a:rPr lang="en-US" altLang="ja-JP" sz="900" smtClean="0"/>
              <a:t>    </a:t>
            </a:r>
            <a:r>
              <a:rPr lang="en-US" altLang="ja-JP" sz="900"/>
              <a:t>LogFormat "%h %l %u %t \"%r\" %&gt;s %b \"%{Referer}i\" \"%{User-Agent}i\"" combined</a:t>
            </a:r>
          </a:p>
          <a:p>
            <a:r>
              <a:rPr lang="en-US" altLang="ja-JP" sz="900"/>
              <a:t>    LogFormat "%h %l %u %t \"%r\" %&gt;s %b" </a:t>
            </a:r>
            <a:r>
              <a:rPr lang="en-US" altLang="ja-JP" sz="900" smtClean="0"/>
              <a:t>common</a:t>
            </a:r>
            <a:endParaRPr lang="en-US" altLang="ja-JP" sz="900"/>
          </a:p>
          <a:p>
            <a:r>
              <a:rPr lang="en-US" altLang="ja-JP" sz="900"/>
              <a:t>    &lt;IfModule logio_module&gt;</a:t>
            </a:r>
          </a:p>
          <a:p>
            <a:r>
              <a:rPr lang="en-US" altLang="ja-JP" sz="900"/>
              <a:t>      LogFormat "%h %l %u %t \"%r\" %&gt;s %b \"%{Referer}i\" \"%{User-Agent}i\" %I %O" combinedio</a:t>
            </a:r>
          </a:p>
          <a:p>
            <a:r>
              <a:rPr lang="en-US" altLang="ja-JP" sz="900"/>
              <a:t>    &lt;/IfModule&gt;</a:t>
            </a:r>
          </a:p>
          <a:p>
            <a:r>
              <a:rPr lang="en-US" altLang="ja-JP" sz="900"/>
              <a:t>CustomLog logs/access_log </a:t>
            </a:r>
            <a:r>
              <a:rPr lang="en-US" altLang="ja-JP" sz="900" smtClean="0"/>
              <a:t>combined</a:t>
            </a:r>
            <a:endParaRPr lang="en-US" altLang="ja-JP" sz="900"/>
          </a:p>
          <a:p>
            <a:r>
              <a:rPr lang="en-US" altLang="ja-JP" sz="900"/>
              <a:t>&lt;/IfModule&gt;</a:t>
            </a:r>
          </a:p>
          <a:p>
            <a:r>
              <a:rPr lang="en-US" altLang="ja-JP" sz="900"/>
              <a:t>&lt;IfModule alias_module&gt;</a:t>
            </a:r>
          </a:p>
          <a:p>
            <a:r>
              <a:rPr lang="en-US" altLang="ja-JP" sz="900"/>
              <a:t>  ScriptAlias /cgi-bin/ "/var/www/cgi-bin/"</a:t>
            </a:r>
          </a:p>
          <a:p>
            <a:r>
              <a:rPr lang="en-US" altLang="ja-JP" sz="900"/>
              <a:t>&lt;/IfModule&gt;</a:t>
            </a:r>
          </a:p>
          <a:p>
            <a:r>
              <a:rPr lang="en-US" altLang="ja-JP" sz="900"/>
              <a:t>&lt;Directory "/var/www/cgi-bin"&gt;</a:t>
            </a:r>
          </a:p>
          <a:p>
            <a:r>
              <a:rPr lang="en-US" altLang="ja-JP" sz="900"/>
              <a:t>  AllowOverride None</a:t>
            </a:r>
          </a:p>
          <a:p>
            <a:r>
              <a:rPr lang="en-US" altLang="ja-JP" sz="900"/>
              <a:t>  Options None</a:t>
            </a:r>
          </a:p>
          <a:p>
            <a:r>
              <a:rPr lang="en-US" altLang="ja-JP" sz="900"/>
              <a:t>  Require all granted</a:t>
            </a:r>
          </a:p>
          <a:p>
            <a:r>
              <a:rPr lang="en-US" altLang="ja-JP" sz="900"/>
              <a:t>&lt;/Directory&gt;</a:t>
            </a:r>
          </a:p>
          <a:p>
            <a:r>
              <a:rPr lang="en-US" altLang="ja-JP" sz="900"/>
              <a:t>&lt;IfModule mime_module&gt;</a:t>
            </a:r>
          </a:p>
          <a:p>
            <a:r>
              <a:rPr lang="en-US" altLang="ja-JP" sz="900"/>
              <a:t>  TypesConfig /etc/mime.types</a:t>
            </a:r>
          </a:p>
          <a:p>
            <a:r>
              <a:rPr lang="en-US" altLang="ja-JP" sz="900"/>
              <a:t>  AddType application/x-compress .Z</a:t>
            </a:r>
          </a:p>
          <a:p>
            <a:r>
              <a:rPr lang="en-US" altLang="ja-JP" sz="900"/>
              <a:t>  AddType application/x-gzip .gz .tgz</a:t>
            </a:r>
          </a:p>
          <a:p>
            <a:r>
              <a:rPr lang="en-US" altLang="ja-JP" sz="900"/>
              <a:t>  AddType text/html .shtml</a:t>
            </a:r>
          </a:p>
          <a:p>
            <a:r>
              <a:rPr lang="en-US" altLang="ja-JP" sz="900"/>
              <a:t>  AddOutputFilter INCLUDES .shtml</a:t>
            </a:r>
          </a:p>
          <a:p>
            <a:r>
              <a:rPr lang="en-US" altLang="ja-JP" sz="900"/>
              <a:t>&lt;/IfModule&gt;</a:t>
            </a:r>
          </a:p>
          <a:p>
            <a:r>
              <a:rPr lang="en-US" altLang="ja-JP" sz="900"/>
              <a:t>  AddDefaultCharset UTF-8</a:t>
            </a:r>
          </a:p>
          <a:p>
            <a:r>
              <a:rPr lang="en-US" altLang="ja-JP" sz="900"/>
              <a:t>&lt;IfModule mime_magic_module&gt;</a:t>
            </a:r>
          </a:p>
          <a:p>
            <a:r>
              <a:rPr lang="en-US" altLang="ja-JP" sz="900"/>
              <a:t>  MIMEMagicFile conf/magic</a:t>
            </a:r>
          </a:p>
          <a:p>
            <a:r>
              <a:rPr lang="en-US" altLang="ja-JP" sz="900"/>
              <a:t>&lt;/IfModule&gt;</a:t>
            </a:r>
          </a:p>
          <a:p>
            <a:r>
              <a:rPr lang="en-US" altLang="ja-JP" sz="900"/>
              <a:t>EnableSendfile on</a:t>
            </a:r>
          </a:p>
          <a:p>
            <a:r>
              <a:rPr lang="en-US" altLang="ja-JP" sz="900"/>
              <a:t>IncludeOptional conf.d/*.conf</a:t>
            </a:r>
          </a:p>
        </p:txBody>
      </p:sp>
      <p:sp>
        <p:nvSpPr>
          <p:cNvPr id="6" name="右矢印 5"/>
          <p:cNvSpPr/>
          <p:nvPr/>
        </p:nvSpPr>
        <p:spPr bwMode="auto">
          <a:xfrm rot="18749032">
            <a:off x="3775962" y="6063271"/>
            <a:ext cx="396550" cy="199007"/>
          </a:xfrm>
          <a:prstGeom prst="right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曲折矢印 4"/>
          <p:cNvSpPr/>
          <p:nvPr/>
        </p:nvSpPr>
        <p:spPr bwMode="auto">
          <a:xfrm rot="3215968">
            <a:off x="4697998" y="945993"/>
            <a:ext cx="444765" cy="350154"/>
          </a:xfrm>
          <a:prstGeom prst="bent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192341338"/>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6780</Words>
  <Application>Microsoft Office PowerPoint</Application>
  <PresentationFormat>画面に合わせる (4:3)</PresentationFormat>
  <Paragraphs>1098</Paragraphs>
  <Slides>65</Slides>
  <Notes>4</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65</vt:i4>
      </vt:variant>
    </vt:vector>
  </HeadingPairs>
  <TitlesOfParts>
    <vt:vector size="81" baseType="lpstr">
      <vt:lpstr>HGP創英角ｺﾞｼｯｸUB</vt:lpstr>
      <vt:lpstr>ＭＳ Ｐゴシック</vt:lpstr>
      <vt:lpstr>メイリオ</vt:lpstr>
      <vt:lpstr>游ゴシック</vt:lpstr>
      <vt:lpstr>游ゴシック Light</vt:lpstr>
      <vt:lpstr>Arial</vt:lpstr>
      <vt:lpstr>Calibri</vt:lpstr>
      <vt:lpstr>Consolas</vt:lpstr>
      <vt:lpstr>Footlight MT Light</vt:lpstr>
      <vt:lpstr>Microsoft Sans Serif</vt:lpstr>
      <vt:lpstr>Tahoma</vt:lpstr>
      <vt:lpstr>Times New Roman</vt:lpstr>
      <vt:lpstr>Verdana</vt:lpstr>
      <vt:lpstr>Wingdings</vt:lpstr>
      <vt:lpstr>NEC_standard4_3</vt:lpstr>
      <vt:lpstr>デザインの設定</vt:lpstr>
      <vt:lpstr>PowerPoint プレゼンテーション</vt:lpstr>
      <vt:lpstr>目次</vt:lpstr>
      <vt:lpstr>はじめに 本書の使い方</vt:lpstr>
      <vt:lpstr>第１章 Ansible‐Legacy編</vt:lpstr>
      <vt:lpstr>1.1 作業環境とシナリオ</vt:lpstr>
      <vt:lpstr>1.1 作業環境とシナリオ </vt:lpstr>
      <vt:lpstr>1.2 必要なファイルの作成 (1/3)</vt:lpstr>
      <vt:lpstr>1.2 必要なファイルの作成 (2/3)</vt:lpstr>
      <vt:lpstr>1.2 必要なファイルの作成 (3/3)</vt:lpstr>
      <vt:lpstr>1.3 Movementの設定 (1/4) </vt:lpstr>
      <vt:lpstr>1.3 Movementの設定 (2/4) </vt:lpstr>
      <vt:lpstr>1.3 Movementの設定 (3/4) </vt:lpstr>
      <vt:lpstr>1.3 Movementの設定 (4/4) </vt:lpstr>
      <vt:lpstr>1.4 Conductorの作成</vt:lpstr>
      <vt:lpstr>1.5 オペレーションの登録</vt:lpstr>
      <vt:lpstr>1.6 機器一覧への登録</vt:lpstr>
      <vt:lpstr>1.7 パラメータシートの作成 (1/2) </vt:lpstr>
      <vt:lpstr>1.7 パラメータシートの作成 (2/2) </vt:lpstr>
      <vt:lpstr>1.8 データの登録 </vt:lpstr>
      <vt:lpstr>1.9 代入値自動登録設定</vt:lpstr>
      <vt:lpstr>1.10 代入値・対象ホストの確認</vt:lpstr>
      <vt:lpstr>1.11 作業の実行 (1/3)</vt:lpstr>
      <vt:lpstr>1.11 作業の実行 (2/3)</vt:lpstr>
      <vt:lpstr>1.11 作業の実行 (3/3)</vt:lpstr>
      <vt:lpstr>第２章 Ansible-LegacyRole編</vt:lpstr>
      <vt:lpstr>2.1 作業環境とシナリオ</vt:lpstr>
      <vt:lpstr>2.1 作業環境とシナリオ</vt:lpstr>
      <vt:lpstr>2.2 ロールパッケージの準備(1/4)</vt:lpstr>
      <vt:lpstr>2.2 ロールパッケージの準備(2/4)</vt:lpstr>
      <vt:lpstr>2.2 ロールパッケージの準備(3/4)</vt:lpstr>
      <vt:lpstr>2.2 ロールパッケージの準備(4/4)</vt:lpstr>
      <vt:lpstr>2.3 Movementの設定 (1/3)</vt:lpstr>
      <vt:lpstr>2.3 Movementの設定 (2/3)</vt:lpstr>
      <vt:lpstr>2.3 Movementの設定 (3/3)</vt:lpstr>
      <vt:lpstr>2.4 オペレーションの設定</vt:lpstr>
      <vt:lpstr>2.5 機器一覧への登録</vt:lpstr>
      <vt:lpstr>2.6 パラメータシート作成(1/2)</vt:lpstr>
      <vt:lpstr>2.6 パラメータシート作成(2/2)</vt:lpstr>
      <vt:lpstr>2.7 データの登録</vt:lpstr>
      <vt:lpstr>2.8 代入値自動登録設定</vt:lpstr>
      <vt:lpstr>2.9 代入値・対象ホストの確認</vt:lpstr>
      <vt:lpstr>2.10 作業の実行 (1/2)</vt:lpstr>
      <vt:lpstr>2.10 作業の実行 (2/2)</vt:lpstr>
      <vt:lpstr>第3章 Ansible-Pioneer編</vt:lpstr>
      <vt:lpstr>3.1 作業環境とシナリオ</vt:lpstr>
      <vt:lpstr>3.1 作業環境とシナリオ</vt:lpstr>
      <vt:lpstr>3.2 対話ファイルの作成(1/2)</vt:lpstr>
      <vt:lpstr>3.2 対話ファイルの作成(2/2)</vt:lpstr>
      <vt:lpstr>3.3 OS種別の作成</vt:lpstr>
      <vt:lpstr>3.4 Movementの設定 (1/4)</vt:lpstr>
      <vt:lpstr>3.4 Movementの設定 (2/4)</vt:lpstr>
      <vt:lpstr>3.4 Movementの設定 (3/4)</vt:lpstr>
      <vt:lpstr>3.4 Movementの設定 (4/4)</vt:lpstr>
      <vt:lpstr>3.5 オペレーションの登録</vt:lpstr>
      <vt:lpstr>3.6 機器一覧への登録</vt:lpstr>
      <vt:lpstr>3.７ パラメータシート作成 (1/2)</vt:lpstr>
      <vt:lpstr>3.7 パラメータシート作成 (2/2)</vt:lpstr>
      <vt:lpstr>3.8 データの登録</vt:lpstr>
      <vt:lpstr>3.9 代入値自動登録設定</vt:lpstr>
      <vt:lpstr>3.10 代入値・対象ホストの確認</vt:lpstr>
      <vt:lpstr>3.11 作業の実行 (1/2)</vt:lpstr>
      <vt:lpstr>3.11 作業の実行 (2/2)</vt:lpstr>
      <vt:lpstr>A 付録</vt:lpstr>
      <vt:lpstr>付録① Counductorで3モードを束ねて実行する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2020-12-07T02:49:17Z</dcterms:modified>
</cp:coreProperties>
</file>