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2"/>
  </p:notesMasterIdLst>
  <p:handoutMasterIdLst>
    <p:handoutMasterId r:id="rId33"/>
  </p:handoutMasterIdLst>
  <p:sldIdLst>
    <p:sldId id="262" r:id="rId3"/>
    <p:sldId id="507" r:id="rId4"/>
    <p:sldId id="508" r:id="rId5"/>
    <p:sldId id="509" r:id="rId6"/>
    <p:sldId id="530" r:id="rId7"/>
    <p:sldId id="510" r:id="rId8"/>
    <p:sldId id="511" r:id="rId9"/>
    <p:sldId id="532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318" r:id="rId31"/>
  </p:sldIdLst>
  <p:sldSz cx="9144000" cy="6858000" type="screen4x3"/>
  <p:notesSz cx="6735763" cy="98663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</p14:sldIdLst>
        </p14:section>
        <p14:section name="2.　システム構成" id="{A8A060BF-92DF-4F47-AFEF-F5FA058AAEFB}">
          <p14:sldIdLst>
            <p14:sldId id="530"/>
            <p14:sldId id="510"/>
            <p14:sldId id="511"/>
            <p14:sldId id="532"/>
          </p14:sldIdLst>
        </p14:section>
        <p14:section name="3.　ITA環境構築手順" id="{2DA9D39A-9EC8-4ACB-A005-AEAFEA3CF08F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4.　ITA動作確認" id="{D446366E-9E78-45E3-8F73-A5F6CC724FCE}">
          <p14:sldIdLst>
            <p14:sldId id="524"/>
            <p14:sldId id="533"/>
            <p14:sldId id="534"/>
            <p14:sldId id="535"/>
            <p14:sldId id="536"/>
            <p14:sldId id="537"/>
            <p14:sldId id="538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1" d="100"/>
          <a:sy n="91" d="100"/>
        </p:scale>
        <p:origin x="1278" y="66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07"/>
        <p:guide pos="212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2020/4/27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3316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2020/4/27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4" y="9581235"/>
            <a:ext cx="2918831" cy="285884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428625"/>
            <a:ext cx="492918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0639" y="4288261"/>
            <a:ext cx="6554486" cy="5181648"/>
          </a:xfrm>
          <a:prstGeom prst="rect">
            <a:avLst/>
          </a:prstGeom>
        </p:spPr>
        <p:txBody>
          <a:bodyPr vert="horz" lIns="0" tIns="45322" rIns="0" bIns="45322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smtClean="0"/>
              <a:t>1.4.1</a:t>
            </a:r>
            <a:r>
              <a:rPr lang="ja-JP" altLang="en-US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/>
              <a:t>オフラインインストール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3.1</a:t>
            </a:r>
            <a:r>
              <a:rPr lang="ja-JP" altLang="en-US" dirty="0"/>
              <a:t>　オフ</a:t>
            </a:r>
            <a:r>
              <a:rPr lang="ja-JP" altLang="en-US" dirty="0" smtClean="0"/>
              <a:t>ラインインストール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インストール</a:t>
            </a:r>
            <a:r>
              <a:rPr lang="ja-JP" altLang="en-US" dirty="0"/>
              <a:t>手順</a:t>
            </a:r>
            <a:r>
              <a:rPr lang="ja-JP" altLang="en-US" dirty="0" smtClean="0"/>
              <a:t>について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sz="1400" dirty="0"/>
              <a:t>　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</a:t>
            </a:r>
            <a:r>
              <a:rPr lang="ja-JP" altLang="en-US" sz="1400" dirty="0"/>
              <a:t>がオフライン</a:t>
            </a:r>
            <a:r>
              <a:rPr lang="ja-JP" altLang="en-US" sz="1400" dirty="0" smtClean="0"/>
              <a:t>環境の</a:t>
            </a:r>
            <a:r>
              <a:rPr lang="ja-JP" altLang="en-US" sz="1400" dirty="0"/>
              <a:t>場合</a:t>
            </a:r>
            <a:r>
              <a:rPr lang="ja-JP" altLang="en-US" sz="1400" dirty="0" smtClean="0"/>
              <a:t>、以下</a:t>
            </a:r>
            <a:r>
              <a:rPr lang="ja-JP" altLang="en-US" sz="1400" dirty="0"/>
              <a:t>の手順で環境構築を行います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ライブラリ収集用のサーバ</a:t>
            </a:r>
            <a:r>
              <a:rPr lang="en-US" altLang="ja-JP" sz="1400" dirty="0"/>
              <a:t>(</a:t>
            </a:r>
            <a:r>
              <a:rPr lang="ja-JP" altLang="en-US" sz="1400" dirty="0"/>
              <a:t>オンライン</a:t>
            </a:r>
            <a:r>
              <a:rPr lang="en-US" altLang="ja-JP" sz="1400" dirty="0"/>
              <a:t>)</a:t>
            </a:r>
            <a:r>
              <a:rPr lang="ja-JP" altLang="en-US" sz="1400" dirty="0"/>
              <a:t>にてインターネット経由で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必要なライブラリを収集し</a:t>
            </a:r>
            <a:r>
              <a:rPr lang="ja-JP" altLang="en-US" sz="1400" dirty="0" smtClean="0"/>
              <a:t>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インストールパッケージ</a:t>
            </a:r>
            <a:r>
              <a:rPr lang="ja-JP" altLang="en-US" sz="1400" dirty="0"/>
              <a:t>とライブラリを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一つに圧縮し、インストールパッケージ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を作成します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記憶媒体等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サーバに、インストールパッケージ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を移動します</a:t>
            </a:r>
            <a:r>
              <a:rPr lang="ja-JP" altLang="en-US" sz="1400" dirty="0" smtClean="0"/>
              <a:t>。</a:t>
            </a:r>
            <a:endParaRPr lang="ja-JP" altLang="en-US" sz="1400" dirty="0"/>
          </a:p>
          <a:p>
            <a:pPr lvl="1"/>
            <a:r>
              <a:rPr lang="ja-JP" altLang="en-US" sz="1400" dirty="0"/>
              <a:t>インストールパッケージ</a:t>
            </a:r>
            <a:r>
              <a:rPr lang="en-US" altLang="ja-JP" sz="1400" dirty="0"/>
              <a:t>(</a:t>
            </a:r>
            <a:r>
              <a:rPr lang="ja-JP" altLang="en-US" sz="1400" dirty="0"/>
              <a:t>オフライン用</a:t>
            </a:r>
            <a:r>
              <a:rPr lang="en-US" altLang="ja-JP" sz="1400" dirty="0"/>
              <a:t>)</a:t>
            </a:r>
            <a:r>
              <a:rPr lang="ja-JP" altLang="en-US" sz="1400" dirty="0"/>
              <a:t>からローカルリポジトリを作成し、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ja-JP" altLang="en-US" sz="1400" dirty="0"/>
              <a:t>　必要なライブラリのインストール</a:t>
            </a:r>
            <a:r>
              <a:rPr lang="ja-JP" altLang="en-US" sz="1400" dirty="0" smtClean="0"/>
              <a:t>と、</a:t>
            </a:r>
            <a:r>
              <a:rPr lang="en-US" altLang="ja-JP" sz="1400" dirty="0" smtClean="0"/>
              <a:t>ITA</a:t>
            </a:r>
            <a:r>
              <a:rPr lang="ja-JP" altLang="en-US" sz="1400" dirty="0" smtClean="0"/>
              <a:t>インストーラー</a:t>
            </a:r>
            <a:r>
              <a:rPr lang="ja-JP" altLang="en-US" sz="1400" dirty="0"/>
              <a:t>の実行を行います。</a:t>
            </a:r>
          </a:p>
          <a:p>
            <a:pPr marL="0" indent="0">
              <a:buNone/>
            </a:pP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403560" y="3501010"/>
            <a:ext cx="5616780" cy="2982716"/>
            <a:chOff x="1187530" y="2204830"/>
            <a:chExt cx="7561050" cy="434273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34535" y="1733881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1288624" y="2567630"/>
              <a:ext cx="2580852" cy="1325135"/>
              <a:chOff x="0" y="-212240"/>
              <a:chExt cx="1360968" cy="1424351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0" y="0"/>
                <a:ext cx="1360968" cy="1212111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40" name="テキスト ボックス 9"/>
              <p:cNvSpPr txBox="1"/>
              <p:nvPr/>
            </p:nvSpPr>
            <p:spPr>
              <a:xfrm>
                <a:off x="26446" y="-212240"/>
                <a:ext cx="832570" cy="500831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収集用のサーバ</a:t>
                </a:r>
              </a:p>
            </p:txBody>
          </p:sp>
        </p:grpSp>
        <p:sp>
          <p:nvSpPr>
            <p:cNvPr id="7" name="テキスト ボックス 18"/>
            <p:cNvSpPr txBox="1"/>
            <p:nvPr/>
          </p:nvSpPr>
          <p:spPr>
            <a:xfrm>
              <a:off x="2243412" y="2204830"/>
              <a:ext cx="1210139" cy="23711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</a:p>
          </p:txBody>
        </p:sp>
        <p:sp>
          <p:nvSpPr>
            <p:cNvPr id="8" name="テキスト ボックス 17"/>
            <p:cNvSpPr txBox="1"/>
            <p:nvPr/>
          </p:nvSpPr>
          <p:spPr>
            <a:xfrm>
              <a:off x="7042447" y="2360533"/>
              <a:ext cx="1586008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インターネット</a:t>
              </a: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6826392" y="2767541"/>
              <a:ext cx="1922188" cy="112765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" name="グループ化 9"/>
            <p:cNvGrpSpPr/>
            <p:nvPr/>
          </p:nvGrpSpPr>
          <p:grpSpPr>
            <a:xfrm>
              <a:off x="1569413" y="3178083"/>
              <a:ext cx="2161164" cy="539190"/>
              <a:chOff x="-15" y="-26807"/>
              <a:chExt cx="986910" cy="428858"/>
            </a:xfrm>
          </p:grpSpPr>
          <p:sp>
            <p:nvSpPr>
              <p:cNvPr id="37" name="台形 36"/>
              <p:cNvSpPr/>
              <p:nvPr/>
            </p:nvSpPr>
            <p:spPr>
              <a:xfrm>
                <a:off x="50488" y="-26807"/>
                <a:ext cx="235612" cy="142239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-15" y="23818"/>
                <a:ext cx="986910" cy="37823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インストールパッケージ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オフライン用</a:t>
                </a:r>
                <a:r>
                  <a:rPr lang="en-US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)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右矢印 10"/>
            <p:cNvSpPr/>
            <p:nvPr/>
          </p:nvSpPr>
          <p:spPr>
            <a:xfrm rot="10800000">
              <a:off x="3620865" y="3396807"/>
              <a:ext cx="3351853" cy="169694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4757000" y="3022194"/>
              <a:ext cx="1662734" cy="35236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3" name="直線コネクタ 12"/>
            <p:cNvCxnSpPr/>
            <p:nvPr/>
          </p:nvCxnSpPr>
          <p:spPr>
            <a:xfrm>
              <a:off x="1187530" y="4337209"/>
              <a:ext cx="4358145" cy="4086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225"/>
            <p:cNvSpPr txBox="1"/>
            <p:nvPr/>
          </p:nvSpPr>
          <p:spPr>
            <a:xfrm>
              <a:off x="7208308" y="2656479"/>
              <a:ext cx="1210000" cy="31084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リポジトリ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4377643" y="3174767"/>
              <a:ext cx="1251402" cy="501126"/>
              <a:chOff x="0" y="0"/>
              <a:chExt cx="768545" cy="420969"/>
            </a:xfrm>
          </p:grpSpPr>
          <p:sp>
            <p:nvSpPr>
              <p:cNvPr id="35" name="台形 34"/>
              <p:cNvSpPr/>
              <p:nvPr/>
            </p:nvSpPr>
            <p:spPr>
              <a:xfrm>
                <a:off x="50488" y="0"/>
                <a:ext cx="235612" cy="142240"/>
              </a:xfrm>
              <a:prstGeom prst="trapezoid">
                <a:avLst>
                  <a:gd name="adj" fmla="val 32887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0" y="78537"/>
                <a:ext cx="768545" cy="34243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solidFill>
                      <a:srgbClr val="00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ライブラリ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1288624" y="4670394"/>
              <a:ext cx="4402358" cy="158763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4040658" y="4759243"/>
              <a:ext cx="1506386" cy="1021355"/>
              <a:chOff x="111354" y="0"/>
              <a:chExt cx="1248610" cy="1498424"/>
            </a:xfrm>
          </p:grpSpPr>
          <p:sp>
            <p:nvSpPr>
              <p:cNvPr id="29" name="円柱 28"/>
              <p:cNvSpPr/>
              <p:nvPr/>
            </p:nvSpPr>
            <p:spPr>
              <a:xfrm>
                <a:off x="285008" y="147566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0" name="円柱 29"/>
              <p:cNvSpPr/>
              <p:nvPr/>
            </p:nvSpPr>
            <p:spPr>
              <a:xfrm>
                <a:off x="534390" y="195068"/>
                <a:ext cx="395533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1" name="テキスト ボックス 276"/>
              <p:cNvSpPr txBox="1"/>
              <p:nvPr/>
            </p:nvSpPr>
            <p:spPr>
              <a:xfrm>
                <a:off x="250264" y="586689"/>
                <a:ext cx="1003057" cy="911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ja-JP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ロー</a:t>
                </a:r>
                <a:r>
                  <a:rPr lang="ja-JP" altLang="en-US" sz="1000" kern="100" dirty="0" smtClean="0">
                    <a:effectLst/>
                    <a:latin typeface="+mn-ea"/>
                    <a:cs typeface="Times New Roman" panose="02020603050405020304" pitchFamily="18" charset="0"/>
                  </a:rPr>
                  <a:t>カル</a:t>
                </a:r>
                <a:endParaRPr lang="ja-JP" sz="1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ja-JP" sz="1000" kern="100" dirty="0">
                    <a:effectLst/>
                    <a:latin typeface="+mn-ea"/>
                    <a:cs typeface="Times New Roman" panose="02020603050405020304" pitchFamily="18" charset="0"/>
                  </a:rPr>
                  <a:t>リポジトリ</a:t>
                </a:r>
              </a:p>
            </p:txBody>
          </p:sp>
          <p:sp>
            <p:nvSpPr>
              <p:cNvPr id="32" name="正方形/長方形 31"/>
              <p:cNvSpPr/>
              <p:nvPr/>
            </p:nvSpPr>
            <p:spPr>
              <a:xfrm>
                <a:off x="111354" y="0"/>
                <a:ext cx="1248610" cy="12112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3" name="円柱 32"/>
              <p:cNvSpPr/>
              <p:nvPr/>
            </p:nvSpPr>
            <p:spPr>
              <a:xfrm>
                <a:off x="356389" y="285205"/>
                <a:ext cx="395404" cy="215840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34" name="円柱 33"/>
              <p:cNvSpPr/>
              <p:nvPr/>
            </p:nvSpPr>
            <p:spPr>
              <a:xfrm>
                <a:off x="676894" y="405757"/>
                <a:ext cx="395514" cy="215851"/>
              </a:xfrm>
              <a:prstGeom prst="can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ja-JP" sz="1050" kern="100" dirty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テキスト ボックス 262"/>
            <p:cNvSpPr txBox="1"/>
            <p:nvPr/>
          </p:nvSpPr>
          <p:spPr>
            <a:xfrm>
              <a:off x="1356008" y="4514750"/>
              <a:ext cx="1356360" cy="23829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000" kern="100" dirty="0" smtClean="0"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テキスト ボックス 264"/>
            <p:cNvSpPr txBox="1"/>
            <p:nvPr/>
          </p:nvSpPr>
          <p:spPr>
            <a:xfrm>
              <a:off x="3197163" y="6310454"/>
              <a:ext cx="1210140" cy="2371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ja-JP" sz="1000" kern="100" dirty="0"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490815" y="4811072"/>
              <a:ext cx="2240807" cy="30170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endParaRPr lang="ja-JP" sz="10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490815" y="5159064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PHP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490815" y="5499652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httpd</a:t>
              </a:r>
              <a:endParaRPr lang="ja-JP" sz="100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490815" y="5855049"/>
              <a:ext cx="2239968" cy="3015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kern="100" dirty="0">
                  <a:solidFill>
                    <a:srgbClr val="000000"/>
                  </a:solidFill>
                  <a:ea typeface="ＭＳ 明朝" panose="02020609040205080304" pitchFamily="17" charset="-128"/>
                  <a:cs typeface="Times New Roman" panose="02020603050405020304" pitchFamily="18" charset="0"/>
                </a:rPr>
                <a:t>MariaDB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円柱 23"/>
            <p:cNvSpPr/>
            <p:nvPr/>
          </p:nvSpPr>
          <p:spPr>
            <a:xfrm>
              <a:off x="7230773" y="3100726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5" name="円柱 24"/>
            <p:cNvSpPr/>
            <p:nvPr/>
          </p:nvSpPr>
          <p:spPr>
            <a:xfrm>
              <a:off x="7522825" y="3130342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円柱 25"/>
            <p:cNvSpPr/>
            <p:nvPr/>
          </p:nvSpPr>
          <p:spPr>
            <a:xfrm>
              <a:off x="7309403" y="3196979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円柱 26"/>
            <p:cNvSpPr/>
            <p:nvPr/>
          </p:nvSpPr>
          <p:spPr>
            <a:xfrm>
              <a:off x="7702550" y="3278424"/>
              <a:ext cx="625253" cy="317528"/>
            </a:xfrm>
            <a:prstGeom prst="can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kern="100" dirty="0" smtClean="0">
                  <a:effectLst/>
                  <a:ea typeface="ＭＳ 明朝" panose="02020609040205080304" pitchFamily="17" charset="-128"/>
                  <a:cs typeface="Times New Roman" panose="02020603050405020304" pitchFamily="18" charset="0"/>
                </a:rPr>
                <a:t>um</a:t>
              </a:r>
              <a:endParaRPr lang="ja-JP" sz="1050" kern="100" dirty="0">
                <a:effectLst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28" name="右矢印 27"/>
            <p:cNvSpPr/>
            <p:nvPr/>
          </p:nvSpPr>
          <p:spPr>
            <a:xfrm rot="5400000">
              <a:off x="2519861" y="4098674"/>
              <a:ext cx="1156103" cy="270083"/>
            </a:xfrm>
            <a:prstGeom prst="right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1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事前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構築ツール一覧は以下と</a:t>
            </a:r>
            <a:r>
              <a:rPr lang="ja-JP" altLang="en-US" dirty="0" smtClean="0"/>
              <a:t>なります。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78183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3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説明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  <a:latin typeface="+mn-ea"/>
                          <a:ea typeface="+mn-ea"/>
                        </a:rPr>
                        <a:t>ファイル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  <a:latin typeface="+mn-ea"/>
                          <a:ea typeface="+mn-ea"/>
                        </a:rPr>
                        <a:t>格納先</a:t>
                      </a:r>
                      <a:endParaRPr lang="ja-JP" sz="11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ライブラリ収集スクリプト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オフラインインストール用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環境構築ツール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</a:t>
                      </a:r>
                      <a:r>
                        <a:rPr lang="ja-JP" sz="1050" kern="100" dirty="0">
                          <a:effectLst/>
                        </a:rPr>
                        <a:t>オンラインインストール用</a:t>
                      </a:r>
                      <a:r>
                        <a:rPr lang="en-US" sz="105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セッティングファイル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インストーラー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</a:rPr>
                        <a:t>/ita</a:t>
                      </a:r>
                      <a:r>
                        <a:rPr lang="en-US" sz="900" kern="100" dirty="0" smtClean="0">
                          <a:effectLst/>
                        </a:rPr>
                        <a:t>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アンサーファイル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ita_answers.txt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/(</a:t>
                      </a:r>
                      <a:r>
                        <a:rPr lang="ja-JP" sz="900" kern="100" dirty="0">
                          <a:effectLst/>
                        </a:rPr>
                        <a:t>インストール資材展開先</a:t>
                      </a:r>
                      <a:r>
                        <a:rPr lang="en-US" sz="900" kern="100" dirty="0" smtClean="0">
                          <a:effectLst/>
                        </a:rPr>
                        <a:t>)/ita_install_package/</a:t>
                      </a:r>
                      <a:r>
                        <a:rPr lang="en-US" sz="900" kern="100" dirty="0" err="1" smtClean="0">
                          <a:effectLst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</a:rPr>
                        <a:t>/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7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構築フロー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/>
              <a:t>環境構築フロー</a:t>
            </a:r>
            <a:r>
              <a:rPr lang="ja-JP" altLang="en-US" dirty="0" smtClean="0"/>
              <a:t>（</a:t>
            </a:r>
            <a:r>
              <a:rPr lang="ja-JP" altLang="en-US" dirty="0"/>
              <a:t>オフ</a:t>
            </a:r>
            <a:r>
              <a:rPr lang="ja-JP" altLang="en-US" dirty="0" smtClean="0"/>
              <a:t>ライン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環境構築は以下のフローとなっています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ja-JP" altLang="en-US" dirty="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33232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grpSp>
        <p:nvGrpSpPr>
          <p:cNvPr id="50" name="グループ化 49"/>
          <p:cNvGrpSpPr/>
          <p:nvPr/>
        </p:nvGrpSpPr>
        <p:grpSpPr>
          <a:xfrm>
            <a:off x="395420" y="1844780"/>
            <a:ext cx="7939006" cy="3925144"/>
            <a:chOff x="360042" y="1551008"/>
            <a:chExt cx="7939006" cy="3925144"/>
          </a:xfrm>
        </p:grpSpPr>
        <p:sp>
          <p:nvSpPr>
            <p:cNvPr id="26" name="正方形/長方形 25"/>
            <p:cNvSpPr/>
            <p:nvPr/>
          </p:nvSpPr>
          <p:spPr>
            <a:xfrm>
              <a:off x="863123" y="2130932"/>
              <a:ext cx="3097153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lvl="0" indent="-228600" algn="ctr"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①</a:t>
              </a:r>
              <a:r>
                <a:rPr kumimoji="0" lang="en-US" altLang="ja-JP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Github</a:t>
              </a:r>
              <a:r>
                <a:rPr kumimoji="0" lang="ja-JP" altLang="en-US" sz="12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からの資材</a:t>
              </a:r>
              <a:r>
                <a:rPr kumimoji="0" lang="ja-JP" altLang="en-US" sz="12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ダウンロード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680725" y="1779317"/>
              <a:ext cx="3463012" cy="2729833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60042" y="1552305"/>
              <a:ext cx="2051658" cy="454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ライブラリ収集用サーバ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オンライン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4984799" y="1779317"/>
              <a:ext cx="3314249" cy="363763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cxnSp>
          <p:nvCxnSpPr>
            <p:cNvPr id="39" name="直線コネクタ 38"/>
            <p:cNvCxnSpPr/>
            <p:nvPr/>
          </p:nvCxnSpPr>
          <p:spPr>
            <a:xfrm flipH="1">
              <a:off x="2400309" y="2490342"/>
              <a:ext cx="11390" cy="298581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正方形/長方形 41"/>
            <p:cNvSpPr/>
            <p:nvPr/>
          </p:nvSpPr>
          <p:spPr>
            <a:xfrm>
              <a:off x="4464420" y="1559107"/>
              <a:ext cx="1619790" cy="4472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lang="ja-JP" sz="1200" kern="1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作業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ja-JP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オフライン</a:t>
              </a:r>
              <a:r>
                <a:rPr lang="en-US" sz="1200" kern="10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)</a:t>
              </a:r>
              <a:endParaRPr lang="ja-JP" sz="1200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193292" y="3080973"/>
              <a:ext cx="2912745" cy="216547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⑦環境構築ツール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オフライン版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1.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OS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環境設定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2. 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yum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3. </a:t>
              </a:r>
              <a:r>
                <a:rPr kumimoji="0" lang="en-US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MariaDB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4. Apache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5. PHP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関連インストール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marR="0" lvl="0" indent="-26670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6. (Ansible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385445" lvl="0" indent="-266700">
                <a:lnSpc>
                  <a:spcPct val="115000"/>
                </a:lnSpc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. </a:t>
              </a: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インストーラー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実行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線コネクタ 45"/>
            <p:cNvCxnSpPr/>
            <p:nvPr/>
          </p:nvCxnSpPr>
          <p:spPr>
            <a:xfrm>
              <a:off x="6690167" y="1551008"/>
              <a:ext cx="1" cy="1527858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正方形/長方形 42"/>
            <p:cNvSpPr/>
            <p:nvPr/>
          </p:nvSpPr>
          <p:spPr>
            <a:xfrm>
              <a:off x="5194887" y="2112834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⑤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kern="1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展開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5193292" y="2595989"/>
              <a:ext cx="2912745" cy="395605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⑥アンサーファイル編集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863123" y="4655454"/>
              <a:ext cx="3097153" cy="590989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④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インストールパッケージ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(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オフライン用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)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を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lvl="0" algn="ctr">
                <a:defRPr/>
              </a:pPr>
              <a:r>
                <a:rPr kumimoji="0" lang="en-US" sz="1200" kern="100" dirty="0" smtClean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ITA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サーバ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へ記憶媒体等で移動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866737" y="2572381"/>
              <a:ext cx="3091152" cy="35941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②セッティングファイル編集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866736" y="3022346"/>
              <a:ext cx="3093541" cy="1333500"/>
            </a:xfrm>
            <a:prstGeom prst="rect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③ライブラリ収集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スクリプト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●処理内容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1. yum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リポジトリの設定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2.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ライブラリ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収集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ja-JP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3. </a:t>
              </a: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オフラインインストール用</a:t>
              </a:r>
              <a:endParaRPr kumimoji="0" lang="en-US" altLang="ja-JP" sz="12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  <a:p>
              <a:pPr marR="0" lvl="0" algn="l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     圧縮</a:t>
              </a:r>
              <a:r>
                <a:rPr kumimoji="0" lang="ja-JP" alt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rPr>
                <a:t>ファイル作成</a:t>
              </a:r>
              <a:endParaRPr kumimoji="0" lang="ja-JP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09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1/8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オンライン環境</a:t>
            </a:r>
            <a:r>
              <a:rPr lang="ja-JP" altLang="en-US" dirty="0" smtClean="0"/>
              <a:t>で実施します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環境</a:t>
            </a:r>
            <a:r>
              <a:rPr lang="ja-JP" altLang="en-US" dirty="0"/>
              <a:t>構築ユーザーは</a:t>
            </a:r>
            <a:r>
              <a:rPr lang="en-US" altLang="ja-JP" dirty="0"/>
              <a:t>root</a:t>
            </a:r>
            <a:r>
              <a:rPr lang="ja-JP" altLang="en-US" dirty="0"/>
              <a:t>ユーザーで実施すること。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からの資材</a:t>
            </a:r>
            <a:r>
              <a:rPr lang="ja-JP" altLang="en-US" dirty="0" smtClean="0"/>
              <a:t>ダウンロード</a:t>
            </a:r>
            <a:endParaRPr lang="en-US" altLang="ja-JP" dirty="0"/>
          </a:p>
          <a:p>
            <a:pPr lvl="1"/>
            <a:r>
              <a:rPr lang="ja-JP" altLang="en-US" dirty="0" smtClean="0"/>
              <a:t>以下のコマンドで資材を</a:t>
            </a:r>
            <a:r>
              <a:rPr lang="en-US" altLang="ja-JP" dirty="0" smtClean="0"/>
              <a:t>DL</a:t>
            </a:r>
            <a:r>
              <a:rPr lang="ja-JP" altLang="en-US" dirty="0" smtClean="0"/>
              <a:t>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#</a:t>
            </a:r>
            <a:r>
              <a:rPr lang="en-US" altLang="ja-JP" sz="1400" dirty="0" smtClean="0"/>
              <a:t> wget </a:t>
            </a:r>
            <a:r>
              <a:rPr lang="en-US" altLang="ja-JP" sz="1400" dirty="0"/>
              <a:t>https://github.com/exastro-suite/it-automation/archive/v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※wget</a:t>
            </a:r>
            <a:r>
              <a:rPr lang="ja-JP" altLang="en-US" dirty="0" smtClean="0"/>
              <a:t>コマンドは事前にインストールしてください。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バージョン</a:t>
            </a:r>
            <a:r>
              <a:rPr lang="en-US" altLang="ja-JP" dirty="0" smtClean="0">
                <a:solidFill>
                  <a:srgbClr val="FF0000"/>
                </a:solidFill>
              </a:rPr>
              <a:t>(x.x.x)</a:t>
            </a:r>
            <a:r>
              <a:rPr lang="ja-JP" altLang="en-US" dirty="0" smtClean="0">
                <a:solidFill>
                  <a:srgbClr val="FF0000"/>
                </a:solidFill>
              </a:rPr>
              <a:t>は適宜変更してください。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インストールスクリプトの権限変更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Zip</a:t>
            </a:r>
            <a:r>
              <a:rPr lang="ja-JP" altLang="en-US" dirty="0" smtClean="0"/>
              <a:t>ファイルを解凍し、インストールスクリプトの権限を変更します。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tar </a:t>
            </a:r>
            <a:r>
              <a:rPr lang="en-US" altLang="ja-JP" sz="1400" dirty="0" smtClean="0"/>
              <a:t>zxf</a:t>
            </a:r>
            <a:r>
              <a:rPr lang="ja-JP" altLang="en-US" sz="1400" dirty="0"/>
              <a:t> </a:t>
            </a:r>
            <a:r>
              <a:rPr lang="en-US" altLang="ja-JP" sz="1400" dirty="0" smtClean="0"/>
              <a:t>v</a:t>
            </a:r>
            <a:r>
              <a:rPr lang="en-US" altLang="ja-JP" sz="1400" dirty="0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.tar.gz</a:t>
            </a:r>
            <a:br>
              <a:rPr lang="en-US" altLang="ja-JP" sz="1400" dirty="0" smtClean="0"/>
            </a:br>
            <a:r>
              <a:rPr lang="en-US" altLang="ja-JP" sz="1400" dirty="0" smtClean="0"/>
              <a:t># find ./it-automation-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 -type f -name *.sh | xargs chmod 755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r>
              <a:rPr lang="ja-JP" altLang="en-US" dirty="0" smtClean="0"/>
              <a:t>ディレクトリ移動</a:t>
            </a:r>
            <a:endParaRPr lang="en-US" altLang="ja-JP" dirty="0"/>
          </a:p>
          <a:p>
            <a:pPr lvl="1"/>
            <a:r>
              <a:rPr lang="ja-JP" altLang="en-US" dirty="0"/>
              <a:t>環境構築を設定を行う</a:t>
            </a:r>
            <a:r>
              <a:rPr lang="ja-JP" altLang="en-US" dirty="0" smtClean="0"/>
              <a:t>セッティングファイルとシェルのあるディレクトリに移動します。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400" dirty="0"/>
              <a:t>#</a:t>
            </a:r>
            <a:r>
              <a:rPr lang="en-US" altLang="ja-JP" sz="1400" dirty="0" smtClean="0"/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x.x.x</a:t>
            </a:r>
            <a:r>
              <a:rPr lang="en-US" altLang="ja-JP" sz="1400" dirty="0" smtClean="0"/>
              <a:t>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2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環境構築（</a:t>
            </a:r>
            <a:r>
              <a:rPr lang="en-US" altLang="ja-JP" dirty="0" smtClean="0"/>
              <a:t>2/8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ja-JP" altLang="en-US" dirty="0"/>
              <a:t>編集</a:t>
            </a:r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環境</a:t>
            </a:r>
            <a:r>
              <a:rPr lang="ja-JP" altLang="en-US" dirty="0"/>
              <a:t>構築を設定を行う</a:t>
            </a:r>
            <a:r>
              <a:rPr lang="ja-JP" altLang="en-US" dirty="0" smtClean="0"/>
              <a:t>セッティングファイル（</a:t>
            </a:r>
            <a:r>
              <a:rPr lang="en-US" altLang="ja-JP" dirty="0" smtClean="0"/>
              <a:t>ita_builder_setting.txt</a:t>
            </a:r>
            <a:r>
              <a:rPr lang="ja-JP" altLang="en-US" dirty="0"/>
              <a:t>）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編集</a:t>
            </a:r>
            <a:r>
              <a:rPr lang="ja-JP" altLang="en-US" dirty="0"/>
              <a:t>方法を以下に示します。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9518"/>
              </p:ext>
            </p:extLst>
          </p:nvPr>
        </p:nvGraphicFramePr>
        <p:xfrm>
          <a:off x="179512" y="1844781"/>
          <a:ext cx="8784000" cy="2293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7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種目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必須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○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ITA</a:t>
                      </a:r>
                      <a:r>
                        <a:rPr lang="ja-JP" sz="900" kern="100" dirty="0" smtClean="0">
                          <a:effectLst/>
                        </a:rPr>
                        <a:t>サーバ</a:t>
                      </a:r>
                      <a:r>
                        <a:rPr lang="ja-JP" sz="900" kern="100" dirty="0">
                          <a:effectLst/>
                        </a:rPr>
                        <a:t>の</a:t>
                      </a:r>
                      <a:r>
                        <a:rPr lang="en-US" sz="900" kern="100" dirty="0">
                          <a:effectLst/>
                        </a:rPr>
                        <a:t>OS</a:t>
                      </a:r>
                      <a:endParaRPr lang="ja-JP" sz="9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("</a:t>
                      </a:r>
                      <a:r>
                        <a:rPr lang="en-US" sz="900" kern="100" dirty="0" smtClean="0">
                          <a:effectLst/>
                        </a:rPr>
                        <a:t>CentOS7","CentOS8","RHEL7","RHEL8</a:t>
                      </a:r>
                      <a:r>
                        <a:rPr lang="en-US" altLang="ja-JP" sz="900" kern="100" dirty="0" smtClean="0">
                          <a:effectLst/>
                        </a:rPr>
                        <a:t>“, "RHEL7_AWS“, "RHEL8_AWS")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ITA</a:t>
                      </a:r>
                      <a:r>
                        <a:rPr lang="ja-JP" altLang="en-US" sz="900" kern="100" dirty="0" smtClean="0">
                          <a:effectLst/>
                        </a:rPr>
                        <a:t>サーバの</a:t>
                      </a:r>
                      <a:r>
                        <a:rPr lang="en-US" altLang="ja-JP" sz="900" kern="100" dirty="0" smtClean="0">
                          <a:effectLst/>
                        </a:rPr>
                        <a:t>OS</a:t>
                      </a:r>
                      <a:r>
                        <a:rPr lang="ja-JP" altLang="ja-JP" sz="900" kern="100" dirty="0" smtClean="0">
                          <a:effectLst/>
                        </a:rPr>
                        <a:t>が</a:t>
                      </a:r>
                      <a:r>
                        <a:rPr lang="en-US" altLang="ja-JP" sz="900" kern="100" dirty="0" smtClean="0">
                          <a:effectLst/>
                        </a:rPr>
                        <a:t>RHEL7</a:t>
                      </a:r>
                      <a:r>
                        <a:rPr lang="ja-JP" altLang="en-US" sz="900" kern="100" dirty="0" smtClean="0">
                          <a:effectLst/>
                        </a:rPr>
                        <a:t>または</a:t>
                      </a:r>
                      <a:r>
                        <a:rPr lang="en-US" altLang="ja-JP" sz="900" kern="100" dirty="0" smtClean="0">
                          <a:effectLst/>
                        </a:rPr>
                        <a:t>RHEL8</a:t>
                      </a:r>
                      <a:r>
                        <a:rPr lang="ja-JP" altLang="ja-JP" sz="900" kern="100" dirty="0" smtClean="0">
                          <a:effectLst/>
                        </a:rPr>
                        <a:t>の場合必須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※AWS</a:t>
                      </a:r>
                      <a:r>
                        <a:rPr lang="ja-JP" altLang="en-US" sz="900" kern="100" dirty="0" smtClean="0">
                          <a:effectLst/>
                        </a:rPr>
                        <a:t>上の</a:t>
                      </a:r>
                      <a:r>
                        <a:rPr lang="en-US" altLang="ja-JP" sz="900" kern="100" dirty="0" smtClean="0">
                          <a:effectLst/>
                        </a:rPr>
                        <a:t>RHEL</a:t>
                      </a:r>
                      <a:r>
                        <a:rPr lang="ja-JP" altLang="en-US" sz="900" kern="100" dirty="0" smtClean="0">
                          <a:effectLst/>
                        </a:rPr>
                        <a:t>の場合は不要</a:t>
                      </a:r>
                      <a:endParaRPr lang="ja-JP" alt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アカウントのユーザー名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アカウントのパスワード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redhat</a:t>
                      </a:r>
                      <a:r>
                        <a:rPr lang="ja-JP" sz="900" kern="100" dirty="0">
                          <a:effectLst/>
                        </a:rPr>
                        <a:t>アカウントのプール</a:t>
                      </a:r>
                      <a:r>
                        <a:rPr lang="en-US" sz="900" kern="100" dirty="0">
                          <a:effectLst/>
                        </a:rPr>
                        <a:t>ID</a:t>
                      </a:r>
                      <a:endParaRPr lang="ja-JP" sz="9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0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1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ja-JP" altLang="en-US" dirty="0"/>
          </a:p>
          <a:p>
            <a:pPr lvl="1"/>
            <a:r>
              <a:rPr lang="ja-JP" altLang="en-US" dirty="0" smtClean="0"/>
              <a:t>セッティングファイル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_builder_setting.txt</a:t>
            </a:r>
            <a:r>
              <a:rPr lang="en-US" altLang="ja-JP" dirty="0"/>
              <a:t>)</a:t>
            </a:r>
            <a:r>
              <a:rPr lang="ja-JP" altLang="en-US" dirty="0" smtClean="0"/>
              <a:t>の</a:t>
            </a:r>
            <a:r>
              <a:rPr lang="ja-JP" altLang="en-US" dirty="0"/>
              <a:t>サンプル</a:t>
            </a:r>
            <a:r>
              <a:rPr lang="ja-JP" altLang="en-US" dirty="0" smtClean="0"/>
              <a:t>を以下</a:t>
            </a:r>
            <a:r>
              <a:rPr lang="ja-JP" altLang="en-US" dirty="0"/>
              <a:t>に示します。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コネクタ 34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直線コネクタ 35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正方形/長方形 36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38" name="直線コネクタ 37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テキスト ボックス 38"/>
          <p:cNvSpPr txBox="1"/>
          <p:nvPr/>
        </p:nvSpPr>
        <p:spPr>
          <a:xfrm>
            <a:off x="0" y="2152931"/>
            <a:ext cx="197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 smtClean="0">
                <a:solidFill>
                  <a:srgbClr val="FF0000"/>
                </a:solidFill>
              </a:rPr>
              <a:t>インストール対象</a:t>
            </a:r>
            <a:r>
              <a:rPr lang="en-US" altLang="ja-JP" sz="1000" dirty="0" smtClean="0">
                <a:solidFill>
                  <a:srgbClr val="FF0000"/>
                </a:solidFill>
              </a:rPr>
              <a:t>OS</a:t>
            </a:r>
            <a:r>
              <a:rPr lang="ja-JP" altLang="en-US" sz="1000" dirty="0">
                <a:solidFill>
                  <a:srgbClr val="FF0000"/>
                </a:solidFill>
              </a:rPr>
              <a:t>：</a:t>
            </a:r>
            <a:r>
              <a:rPr lang="en-US" altLang="ja-JP" sz="1000" dirty="0" smtClean="0">
                <a:solidFill>
                  <a:srgbClr val="FF0000"/>
                </a:solidFill>
              </a:rPr>
              <a:t>RHEL7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842081" y="2458645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RHEL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の場合のみ、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記載してください。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41" name="グループ化 40"/>
          <p:cNvGrpSpPr/>
          <p:nvPr/>
        </p:nvGrpSpPr>
        <p:grpSpPr>
          <a:xfrm>
            <a:off x="6586514" y="2205133"/>
            <a:ext cx="565503" cy="549789"/>
            <a:chOff x="162795" y="3812178"/>
            <a:chExt cx="565503" cy="549789"/>
          </a:xfrm>
        </p:grpSpPr>
        <p:sp>
          <p:nvSpPr>
            <p:cNvPr id="4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3.7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 fontScale="92500" lnSpcReduction="20000"/>
          </a:bodyPr>
          <a:lstStyle/>
          <a:p>
            <a:r>
              <a:rPr lang="ja-JP" altLang="en-US" dirty="0"/>
              <a:t>ライブラリ収集</a:t>
            </a:r>
            <a:r>
              <a:rPr lang="ja-JP" altLang="en-US" dirty="0" smtClean="0"/>
              <a:t>スクリプトの実行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</a:t>
            </a:r>
            <a:r>
              <a:rPr lang="ja-JP" altLang="en-US" dirty="0"/>
              <a:t>、ライブラリ収集スクリプトを</a:t>
            </a:r>
            <a:r>
              <a:rPr lang="ja-JP" altLang="en-US" dirty="0" smtClean="0"/>
              <a:t>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0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sh ita_gather_library.sh</a:t>
            </a:r>
            <a:endParaRPr lang="en-US" altLang="ja-JP" dirty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</a:t>
            </a:r>
            <a:r>
              <a:rPr lang="ja-JP" altLang="en-US" dirty="0" smtClean="0"/>
              <a:t>確認</a:t>
            </a:r>
            <a:endParaRPr lang="ja-JP" altLang="en-US" dirty="0"/>
          </a:p>
          <a:p>
            <a:pPr lvl="1"/>
            <a:r>
              <a:rPr lang="ja-JP" altLang="en-US" dirty="0"/>
              <a:t>ライブラリ収集スクリプトを実行する</a:t>
            </a:r>
            <a:r>
              <a:rPr lang="ja-JP" altLang="en-US" dirty="0" smtClean="0"/>
              <a:t>と、</a:t>
            </a:r>
            <a:r>
              <a:rPr lang="en-US" altLang="ja-JP" dirty="0" smtClean="0"/>
              <a:t>ita_gather.log 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処理</a:t>
            </a:r>
            <a:r>
              <a:rPr lang="ja-JP" altLang="en-US" dirty="0"/>
              <a:t>内容</a:t>
            </a:r>
            <a:r>
              <a:rPr lang="ja-JP" altLang="en-US" dirty="0" smtClean="0"/>
              <a:t>が出力</a:t>
            </a:r>
            <a:r>
              <a:rPr lang="ja-JP" altLang="en-US" dirty="0"/>
              <a:t>されます。</a:t>
            </a:r>
          </a:p>
          <a:p>
            <a:pPr lvl="1"/>
            <a:r>
              <a:rPr lang="ja-JP" altLang="en-US" dirty="0"/>
              <a:t>ログ格納パス</a:t>
            </a:r>
          </a:p>
          <a:p>
            <a:pPr marL="180000" lvl="1" indent="0">
              <a:buNone/>
            </a:pPr>
            <a:r>
              <a:rPr lang="ja-JP" altLang="en-US" dirty="0" smtClean="0"/>
              <a:t>   </a:t>
            </a:r>
            <a:r>
              <a:rPr lang="en-US" altLang="ja-JP" dirty="0" smtClean="0"/>
              <a:t>/(</a:t>
            </a:r>
            <a:r>
              <a:rPr lang="ja-JP" altLang="en-US" dirty="0"/>
              <a:t>インストール資材展開先</a:t>
            </a:r>
            <a:r>
              <a:rPr lang="en-US" altLang="ja-JP" dirty="0" smtClean="0"/>
              <a:t>)/ita_install_package/</a:t>
            </a:r>
            <a:r>
              <a:rPr lang="en-US" altLang="ja-JP" dirty="0" err="1" smtClean="0"/>
              <a:t>install_scripts</a:t>
            </a:r>
            <a:r>
              <a:rPr lang="en-US" altLang="ja-JP" dirty="0" smtClean="0"/>
              <a:t>/log/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ファイルの移動</a:t>
            </a:r>
            <a:endParaRPr lang="ja-JP" altLang="en-US" dirty="0"/>
          </a:p>
          <a:p>
            <a:pPr lvl="1"/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</a:t>
            </a:r>
            <a:r>
              <a:rPr lang="ja-JP" altLang="en-US" dirty="0"/>
              <a:t>へ記憶</a:t>
            </a:r>
            <a:r>
              <a:rPr lang="ja-JP" altLang="en-US" dirty="0" smtClean="0"/>
              <a:t>媒体等で移動します。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※</a:t>
            </a:r>
            <a:r>
              <a:rPr lang="ja-JP" altLang="en-US" dirty="0" smtClean="0"/>
              <a:t>以降の手順は、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サーバ（</a:t>
            </a:r>
            <a:r>
              <a:rPr lang="ja-JP" altLang="en-US" dirty="0" smtClean="0">
                <a:solidFill>
                  <a:srgbClr val="FF0000"/>
                </a:solidFill>
              </a:rPr>
              <a:t>オフライン環境</a:t>
            </a:r>
            <a:r>
              <a:rPr lang="ja-JP" altLang="en-US" dirty="0" smtClean="0"/>
              <a:t>）で実施します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 smtClean="0"/>
              <a:t>インストールパッケージ</a:t>
            </a:r>
            <a:r>
              <a:rPr lang="ja-JP" altLang="en-US" dirty="0"/>
              <a:t>（オフライン用）</a:t>
            </a:r>
            <a:r>
              <a:rPr lang="ja-JP" altLang="en-US" dirty="0" smtClean="0"/>
              <a:t>展開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サーバ上で、</a:t>
            </a:r>
            <a:r>
              <a:rPr lang="ja-JP" altLang="en-US" dirty="0"/>
              <a:t>インストールパッケージ（オフライン用</a:t>
            </a:r>
            <a:r>
              <a:rPr lang="ja-JP" altLang="en-US" dirty="0" smtClean="0"/>
              <a:t>）を展開します。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sz="1000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# tar </a:t>
            </a:r>
            <a:r>
              <a:rPr lang="en-US" altLang="ja-JP" dirty="0"/>
              <a:t>zxf</a:t>
            </a:r>
            <a:r>
              <a:rPr lang="ja-JP" altLang="en-US" dirty="0"/>
              <a:t> </a:t>
            </a:r>
            <a:r>
              <a:rPr lang="en-US" altLang="ja-JP" dirty="0" smtClean="0"/>
              <a:t>ita_Ver</a:t>
            </a:r>
            <a:r>
              <a:rPr lang="en-US" altLang="ja-JP" dirty="0" smtClean="0">
                <a:solidFill>
                  <a:srgbClr val="FF0000"/>
                </a:solidFill>
              </a:rPr>
              <a:t>x.x</a:t>
            </a:r>
            <a:r>
              <a:rPr lang="en-US" altLang="ja-JP" dirty="0" smtClean="0"/>
              <a:t>_offline_</a:t>
            </a:r>
            <a:r>
              <a:rPr lang="en-US" altLang="ja-JP" dirty="0" smtClean="0">
                <a:solidFill>
                  <a:srgbClr val="FF0000"/>
                </a:solidFill>
              </a:rPr>
              <a:t>yyyymmddhhmmss</a:t>
            </a:r>
            <a:r>
              <a:rPr lang="en-US" altLang="ja-JP" dirty="0" smtClean="0"/>
              <a:t>.tar.gz</a:t>
            </a:r>
          </a:p>
        </p:txBody>
      </p:sp>
    </p:spTree>
    <p:extLst>
      <p:ext uri="{BB962C8B-B14F-4D97-AF65-F5344CB8AC3E}">
        <p14:creationId xmlns:p14="http://schemas.microsoft.com/office/powerpoint/2010/main" val="4158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3.8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_answers.txt</a:t>
            </a:r>
            <a:r>
              <a:rPr lang="en-US" altLang="ja-JP" dirty="0"/>
              <a:t>)</a:t>
            </a:r>
            <a:r>
              <a:rPr lang="ja-JP" altLang="en-US" dirty="0"/>
              <a:t>を</a:t>
            </a:r>
            <a:r>
              <a:rPr lang="ja-JP" altLang="en-US" dirty="0" smtClean="0"/>
              <a:t>編集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の</a:t>
            </a:r>
            <a:r>
              <a:rPr lang="ja-JP" altLang="en-US" dirty="0"/>
              <a:t>インストール設定を行うアンサーファイルを事前に作成してください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/>
            <a:r>
              <a:rPr lang="ja-JP" altLang="en-US" dirty="0" smtClean="0"/>
              <a:t>初期値</a:t>
            </a:r>
            <a:r>
              <a:rPr lang="ja-JP" altLang="en-US" dirty="0"/>
              <a:t>は</a:t>
            </a:r>
            <a:r>
              <a:rPr lang="en-US" altLang="ja-JP" dirty="0"/>
              <a:t>ita_base </a:t>
            </a:r>
            <a:r>
              <a:rPr lang="ja-JP" altLang="en-US" dirty="0"/>
              <a:t>、</a:t>
            </a:r>
            <a:r>
              <a:rPr lang="en-US" altLang="ja-JP" dirty="0"/>
              <a:t>ansible_driver</a:t>
            </a:r>
            <a:r>
              <a:rPr lang="ja-JP" altLang="en-US" dirty="0"/>
              <a:t>、</a:t>
            </a:r>
            <a:r>
              <a:rPr lang="en-US" altLang="ja-JP" dirty="0"/>
              <a:t>createparam</a:t>
            </a:r>
            <a:r>
              <a:rPr lang="ja-JP" altLang="en-US" dirty="0"/>
              <a:t>のインストール設定が</a:t>
            </a:r>
            <a:r>
              <a:rPr lang="en-US" altLang="ja-JP" dirty="0"/>
              <a:t>yes</a:t>
            </a:r>
            <a:r>
              <a:rPr lang="ja-JP" altLang="en-US" dirty="0"/>
              <a:t>となっています</a:t>
            </a:r>
            <a:r>
              <a:rPr lang="ja-JP" altLang="en-US" dirty="0" smtClean="0"/>
              <a:t>。インストール</a:t>
            </a:r>
            <a:r>
              <a:rPr lang="ja-JP" altLang="en-US" dirty="0"/>
              <a:t>しない場合は、設定値を</a:t>
            </a:r>
            <a:r>
              <a:rPr lang="en-US" altLang="ja-JP" dirty="0"/>
              <a:t>no</a:t>
            </a:r>
            <a:r>
              <a:rPr lang="ja-JP" altLang="en-US" dirty="0"/>
              <a:t>としてください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64883"/>
              </p:ext>
            </p:extLst>
          </p:nvPr>
        </p:nvGraphicFramePr>
        <p:xfrm>
          <a:off x="539440" y="2060814"/>
          <a:ext cx="8065121" cy="42872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2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9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種目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必須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初期値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100" dirty="0">
                          <a:effectLst/>
                        </a:rPr>
                        <a:t>説明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install_mode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Install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インストールモードの設定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ja-JP" sz="800" kern="100" dirty="0">
                          <a:effectLst/>
                        </a:rPr>
                        <a:t>インストール</a:t>
                      </a:r>
                      <a:r>
                        <a:rPr lang="en-US" sz="800" kern="100" dirty="0">
                          <a:effectLst/>
                        </a:rPr>
                        <a:t>(Install)/</a:t>
                      </a:r>
                      <a:r>
                        <a:rPr lang="ja-JP" sz="800" kern="100" dirty="0">
                          <a:effectLst/>
                        </a:rPr>
                        <a:t>アンインストール</a:t>
                      </a:r>
                      <a:r>
                        <a:rPr lang="en-US" sz="800" kern="100" dirty="0">
                          <a:effectLst/>
                        </a:rPr>
                        <a:t>(Uninstall))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ita_directory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インストールディレクトリ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を</a:t>
                      </a:r>
                      <a:r>
                        <a:rPr lang="ja-JP" sz="1000" kern="100" dirty="0">
                          <a:effectLst/>
                        </a:rPr>
                        <a:t>インストールするディレクトリを絶対パスで指定してください。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ディレクトリが無い場合作成されます。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ita_language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en_US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画面</a:t>
                      </a:r>
                      <a:r>
                        <a:rPr lang="ja-JP" sz="1000" kern="100" dirty="0">
                          <a:effectLst/>
                        </a:rPr>
                        <a:t>表示の言語</a:t>
                      </a:r>
                      <a:r>
                        <a:rPr lang="ja-JP" sz="800" kern="100" dirty="0">
                          <a:effectLst/>
                        </a:rPr>
                        <a:t>（日本語（</a:t>
                      </a:r>
                      <a:r>
                        <a:rPr lang="en-US" sz="800" kern="100" dirty="0">
                          <a:effectLst/>
                        </a:rPr>
                        <a:t>ja_JP</a:t>
                      </a:r>
                      <a:r>
                        <a:rPr lang="ja-JP" sz="800" kern="100" dirty="0">
                          <a:effectLst/>
                        </a:rPr>
                        <a:t>）／英語（</a:t>
                      </a:r>
                      <a:r>
                        <a:rPr lang="en-US" sz="800" kern="100" dirty="0">
                          <a:effectLst/>
                        </a:rPr>
                        <a:t>en_US</a:t>
                      </a:r>
                      <a:r>
                        <a:rPr lang="ja-JP" sz="800" kern="100" dirty="0">
                          <a:effectLst/>
                        </a:rPr>
                        <a:t>））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ita_os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RHEL7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 smtClean="0">
                          <a:effectLst/>
                        </a:rPr>
                        <a:t>OS</a:t>
                      </a:r>
                      <a:r>
                        <a:rPr lang="en-US" sz="800" kern="100" dirty="0" smtClean="0">
                          <a:effectLst/>
                        </a:rPr>
                        <a:t>(RHEL7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RHEL7)/ RHEL8 </a:t>
                      </a:r>
                      <a:r>
                        <a:rPr lang="ja-JP" sz="800" kern="100" dirty="0">
                          <a:effectLst/>
                        </a:rPr>
                        <a:t>系の場合は</a:t>
                      </a:r>
                      <a:r>
                        <a:rPr lang="en-US" sz="800" kern="100" dirty="0">
                          <a:effectLst/>
                        </a:rPr>
                        <a:t>(</a:t>
                      </a:r>
                      <a:r>
                        <a:rPr lang="en-US" sz="800" kern="100" dirty="0" smtClean="0">
                          <a:effectLst/>
                        </a:rPr>
                        <a:t>RHEL8))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root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db_username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ユーザー名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db_password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－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MariaDB</a:t>
                      </a:r>
                      <a:r>
                        <a:rPr lang="ja-JP" sz="1000" kern="100" dirty="0" smtClean="0">
                          <a:effectLst/>
                        </a:rPr>
                        <a:t>の</a:t>
                      </a:r>
                      <a:r>
                        <a:rPr lang="en-US" sz="1000" kern="100" dirty="0">
                          <a:effectLst/>
                        </a:rPr>
                        <a:t>DB</a:t>
                      </a:r>
                      <a:r>
                        <a:rPr lang="ja-JP" sz="1000" kern="100" dirty="0">
                          <a:effectLst/>
                        </a:rPr>
                        <a:t>パスワード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ITA</a:t>
                      </a:r>
                      <a:r>
                        <a:rPr lang="ja-JP" sz="1000" kern="100" dirty="0" smtClean="0">
                          <a:effectLst/>
                        </a:rPr>
                        <a:t>本体</a:t>
                      </a:r>
                      <a:r>
                        <a:rPr lang="ja-JP" sz="1000" kern="100" dirty="0">
                          <a:effectLst/>
                        </a:rPr>
                        <a:t>のインストール（</a:t>
                      </a:r>
                      <a:r>
                        <a:rPr lang="en-US" sz="1000" kern="100" dirty="0">
                          <a:effectLst/>
                        </a:rPr>
                        <a:t>”yes”</a:t>
                      </a:r>
                      <a:r>
                        <a:rPr lang="ja-JP" sz="1000" kern="100" dirty="0">
                          <a:effectLst/>
                        </a:rPr>
                        <a:t>のみ）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構築資材管理機能のインストール有無指定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create_param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00" kern="100" dirty="0" smtClean="0">
                          <a:effectLst/>
                        </a:rPr>
                        <a:t>メニュー</a:t>
                      </a:r>
                      <a:r>
                        <a:rPr lang="ja-JP" sz="1000" kern="100" dirty="0" smtClean="0">
                          <a:effectLst/>
                        </a:rPr>
                        <a:t>作成</a:t>
                      </a:r>
                      <a:r>
                        <a:rPr lang="ja-JP" sz="1000" kern="100" dirty="0">
                          <a:effectLst/>
                        </a:rPr>
                        <a:t>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Hostgroup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</a:rPr>
                        <a:t>ホストグループ機能のインストール有無指定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9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yes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Ansible</a:t>
                      </a:r>
                      <a:r>
                        <a:rPr lang="ja-JP" altLang="en-US" sz="1000" kern="100" dirty="0" smtClean="0">
                          <a:effectLst/>
                        </a:rPr>
                        <a:t> </a:t>
                      </a:r>
                      <a:r>
                        <a:rPr lang="en-US" sz="1000" kern="100" dirty="0" smtClean="0">
                          <a:effectLst/>
                        </a:rPr>
                        <a:t>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</a:rPr>
                        <a:t>cobbler_driver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○</a:t>
                      </a:r>
                      <a:endParaRPr lang="ja-JP" alt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</a:rPr>
                        <a:t>Cobbler driver</a:t>
                      </a:r>
                      <a:r>
                        <a:rPr lang="ja-JP" altLang="ja-JP" sz="1000" kern="100" dirty="0" smtClean="0">
                          <a:effectLst/>
                        </a:rPr>
                        <a:t>のインストール有無指定</a:t>
                      </a:r>
                      <a:endParaRPr lang="ja-JP" altLang="ja-JP" sz="100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7951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OpenStack driver</a:t>
                      </a:r>
                      <a:r>
                        <a:rPr lang="ja-JP" sz="1000" kern="100" dirty="0">
                          <a:effectLst/>
                        </a:rPr>
                        <a:t>のインストール有無指定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○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DSC driver</a:t>
                      </a:r>
                      <a:r>
                        <a:rPr lang="ja-JP" sz="1000" kern="100" dirty="0">
                          <a:effectLst/>
                        </a:rPr>
                        <a:t>のインストール有無</a:t>
                      </a:r>
                      <a:r>
                        <a:rPr lang="ja-JP" sz="1000" kern="100" dirty="0" smtClean="0">
                          <a:effectLst/>
                        </a:rPr>
                        <a:t>指定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環境</a:t>
            </a:r>
            <a:r>
              <a:rPr lang="ja-JP" altLang="en-US" dirty="0" smtClean="0"/>
              <a:t>構築（</a:t>
            </a:r>
            <a:r>
              <a:rPr lang="en-US" altLang="ja-JP" dirty="0" smtClean="0"/>
              <a:t>6/8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3" y="836640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</a:t>
            </a:r>
            <a:endParaRPr lang="en-US" altLang="ja-JP" dirty="0" smtClean="0"/>
          </a:p>
          <a:p>
            <a:pPr lvl="1"/>
            <a:r>
              <a:rPr lang="ja-JP" altLang="en-US" dirty="0"/>
              <a:t>アンサーファイル</a:t>
            </a:r>
            <a:r>
              <a:rPr lang="en-US" altLang="ja-JP" dirty="0" smtClean="0"/>
              <a:t>(ita_answers.txt</a:t>
            </a:r>
            <a:r>
              <a:rPr lang="en-US" altLang="ja-JP" dirty="0"/>
              <a:t>)</a:t>
            </a:r>
            <a:r>
              <a:rPr lang="ja-JP" altLang="en-US" dirty="0" smtClean="0"/>
              <a:t>のサンプルを以下に示します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ita_language:ja_JP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hostgroup:no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dsc_driver:no</a:t>
            </a: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7020920" y="3665166"/>
            <a:ext cx="2015700" cy="898345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　 </a:t>
            </a:r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MariaDB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のパスワードは、アンサーファイル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で定義します。</a:t>
            </a:r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995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7/8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ja-JP" altLang="en-US" dirty="0" smtClean="0"/>
              <a:t>環境</a:t>
            </a:r>
            <a:r>
              <a:rPr lang="ja-JP" altLang="en-US" dirty="0"/>
              <a:t>構築ツール</a:t>
            </a:r>
            <a:r>
              <a:rPr lang="en-US" altLang="ja-JP" dirty="0" smtClean="0"/>
              <a:t>(</a:t>
            </a:r>
            <a:r>
              <a:rPr lang="ja-JP" altLang="en-US" dirty="0"/>
              <a:t>オフ</a:t>
            </a:r>
            <a:r>
              <a:rPr lang="ja-JP" altLang="en-US" dirty="0" smtClean="0"/>
              <a:t>ライン版</a:t>
            </a:r>
            <a:r>
              <a:rPr lang="en-US" altLang="ja-JP" dirty="0"/>
              <a:t>)</a:t>
            </a:r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以下のコマンドで、環境構築ツールを実行します。</a:t>
            </a:r>
            <a:endParaRPr lang="en-US" altLang="ja-JP" dirty="0" smtClean="0"/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sh ita_builder_offline.sh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処理</a:t>
            </a:r>
            <a:r>
              <a:rPr lang="ja-JP" altLang="en-US" dirty="0"/>
              <a:t>の確認</a:t>
            </a:r>
          </a:p>
          <a:p>
            <a:pPr lvl="1"/>
            <a:r>
              <a:rPr lang="ja-JP" altLang="en-US" dirty="0"/>
              <a:t>環境構築ツールを実行する</a:t>
            </a:r>
            <a:r>
              <a:rPr lang="ja-JP" altLang="en-US" dirty="0" smtClean="0"/>
              <a:t>と、</a:t>
            </a:r>
            <a:r>
              <a:rPr lang="en-US" altLang="ja-JP" kern="100" dirty="0" smtClean="0"/>
              <a:t>ita</a:t>
            </a:r>
            <a:r>
              <a:rPr lang="en-US" altLang="ja-JP" dirty="0" smtClean="0"/>
              <a:t>_builder.log</a:t>
            </a:r>
            <a:r>
              <a:rPr lang="ja-JP" altLang="en-US" dirty="0" smtClean="0"/>
              <a:t>、</a:t>
            </a:r>
            <a:r>
              <a:rPr lang="en-US" altLang="ja-JP" dirty="0" smtClean="0"/>
              <a:t>ita_installer.log </a:t>
            </a:r>
            <a:r>
              <a:rPr lang="ja-JP" altLang="en-US" dirty="0" smtClean="0"/>
              <a:t>に</a:t>
            </a:r>
            <a:r>
              <a:rPr lang="ja-JP" altLang="en-US" dirty="0"/>
              <a:t>処理内容が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出力されます。</a:t>
            </a:r>
            <a:endParaRPr lang="en-US" altLang="ja-JP" dirty="0"/>
          </a:p>
          <a:p>
            <a:pPr lvl="1"/>
            <a:r>
              <a:rPr lang="ja-JP" altLang="en-US" dirty="0"/>
              <a:t>ログ格納パス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/>
              <a:t>/(</a:t>
            </a:r>
            <a:r>
              <a:rPr lang="ja-JP" altLang="en-US" sz="1400" dirty="0"/>
              <a:t>インストール資材展開先</a:t>
            </a:r>
            <a:r>
              <a:rPr lang="en-US" altLang="ja-JP" sz="1400" dirty="0" smtClean="0"/>
              <a:t>)/</a:t>
            </a:r>
            <a:r>
              <a:rPr lang="en-US" altLang="ja-JP" sz="1400" kern="100" dirty="0" smtClean="0"/>
              <a:t>ita</a:t>
            </a:r>
            <a:r>
              <a:rPr lang="en-US" altLang="ja-JP" sz="1400" dirty="0" smtClean="0"/>
              <a:t>_install_package/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</a:t>
            </a:r>
            <a:r>
              <a:rPr lang="en-US" altLang="ja-JP" sz="1400" dirty="0"/>
              <a:t>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274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はじめに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1.1</a:t>
            </a:r>
            <a:r>
              <a:rPr lang="ja-JP" altLang="en-US" sz="1400" dirty="0">
                <a:latin typeface="+mn-ea"/>
              </a:rPr>
              <a:t>　 本資料に</a:t>
            </a:r>
            <a:r>
              <a:rPr lang="ja-JP" altLang="en-US" sz="1400" dirty="0" smtClean="0">
                <a:latin typeface="+mn-ea"/>
              </a:rPr>
              <a:t>ついて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ja-JP" altLang="en-US" sz="1400" dirty="0" smtClean="0">
                <a:latin typeface="+mn-ea"/>
              </a:rPr>
              <a:t>システム</a:t>
            </a:r>
            <a:r>
              <a:rPr lang="ja-JP" altLang="en-US" sz="1400" dirty="0">
                <a:latin typeface="+mn-ea"/>
              </a:rPr>
              <a:t>構成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 2.1</a:t>
            </a:r>
            <a:r>
              <a:rPr lang="ja-JP" altLang="en-US" sz="1400" dirty="0">
                <a:latin typeface="+mn-ea"/>
              </a:rPr>
              <a:t>　 環境構築</a:t>
            </a:r>
            <a:endParaRPr lang="en-US" altLang="zh-TW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2.2</a:t>
            </a:r>
            <a:r>
              <a:rPr lang="ja-JP" altLang="en-US" sz="1400" dirty="0">
                <a:latin typeface="+mn-ea"/>
              </a:rPr>
              <a:t>　 動作環境・条件（</a:t>
            </a:r>
            <a:r>
              <a:rPr lang="en-US" altLang="ja-JP" sz="1400" dirty="0" smtClean="0">
                <a:latin typeface="+mn-ea"/>
              </a:rPr>
              <a:t>1/2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 smtClean="0">
                <a:latin typeface="+mn-ea"/>
              </a:rPr>
              <a:t>2.3</a:t>
            </a:r>
            <a:r>
              <a:rPr lang="ja-JP" altLang="en-US" sz="1400" dirty="0">
                <a:latin typeface="+mn-ea"/>
              </a:rPr>
              <a:t>　 動作環境・</a:t>
            </a:r>
            <a:r>
              <a:rPr lang="ja-JP" altLang="en-US" sz="1400" dirty="0" smtClean="0">
                <a:latin typeface="+mn-ea"/>
              </a:rPr>
              <a:t>条件（</a:t>
            </a:r>
            <a:r>
              <a:rPr lang="en-US" altLang="ja-JP" sz="1400" dirty="0">
                <a:latin typeface="+mn-ea"/>
              </a:rPr>
              <a:t>2</a:t>
            </a:r>
            <a:r>
              <a:rPr lang="en-US" altLang="ja-JP" sz="1400" dirty="0" smtClean="0">
                <a:latin typeface="+mn-ea"/>
              </a:rPr>
              <a:t>/2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zh-TW" sz="1400" dirty="0" smtClean="0">
                <a:latin typeface="+mn-ea"/>
              </a:rPr>
              <a:t>ITA</a:t>
            </a:r>
            <a:r>
              <a:rPr lang="zh-TW" altLang="en-US" sz="1400" dirty="0" smtClean="0">
                <a:latin typeface="+mn-ea"/>
              </a:rPr>
              <a:t>環境</a:t>
            </a:r>
            <a:r>
              <a:rPr lang="zh-TW" altLang="en-US" sz="1400" dirty="0">
                <a:latin typeface="+mn-ea"/>
              </a:rPr>
              <a:t>構築手順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   </a:t>
            </a:r>
            <a:r>
              <a:rPr lang="en-US" altLang="ja-JP" sz="1400" dirty="0">
                <a:latin typeface="+mn-ea"/>
              </a:rPr>
              <a:t>3.1</a:t>
            </a:r>
            <a:r>
              <a:rPr lang="ja-JP" altLang="en-US" sz="1400" dirty="0">
                <a:latin typeface="+mn-ea"/>
              </a:rPr>
              <a:t>　 オフラインインストール</a:t>
            </a:r>
          </a:p>
          <a:p>
            <a:r>
              <a:rPr lang="ja-JP" altLang="en-US" sz="1400" dirty="0">
                <a:latin typeface="+mn-ea"/>
              </a:rPr>
              <a:t>　 </a:t>
            </a:r>
            <a:r>
              <a:rPr lang="en-US" altLang="ja-JP" sz="1400" dirty="0">
                <a:latin typeface="+mn-ea"/>
              </a:rPr>
              <a:t>3.2</a:t>
            </a:r>
            <a:r>
              <a:rPr lang="ja-JP" altLang="en-US" sz="1400" dirty="0">
                <a:latin typeface="+mn-ea"/>
              </a:rPr>
              <a:t>　 事前準備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   3.3    </a:t>
            </a: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環境</a:t>
            </a:r>
            <a:r>
              <a:rPr lang="ja-JP" altLang="en-US" sz="1400" dirty="0">
                <a:latin typeface="+mn-ea"/>
              </a:rPr>
              <a:t>構築フロー</a:t>
            </a:r>
          </a:p>
          <a:p>
            <a:r>
              <a:rPr lang="en-US" altLang="ja-JP" sz="1400" dirty="0">
                <a:latin typeface="+mn-ea"/>
              </a:rPr>
              <a:t>    3.4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1/8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3.5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2/8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3.6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3/8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3.7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4/8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3.8</a:t>
            </a:r>
            <a:r>
              <a:rPr lang="ja-JP" altLang="en-US" sz="1400" dirty="0">
                <a:latin typeface="+mn-ea"/>
              </a:rPr>
              <a:t>　 環境構築（</a:t>
            </a:r>
            <a:r>
              <a:rPr lang="en-US" altLang="ja-JP" sz="1400" dirty="0">
                <a:latin typeface="+mn-ea"/>
              </a:rPr>
              <a:t>5/8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3.9  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6/8</a:t>
            </a:r>
            <a:r>
              <a:rPr lang="ja-JP" altLang="en-US" sz="1400" dirty="0">
                <a:latin typeface="+mn-ea"/>
              </a:rPr>
              <a:t>）</a:t>
            </a:r>
          </a:p>
          <a:p>
            <a:r>
              <a:rPr lang="en-US" altLang="ja-JP" sz="1400" dirty="0">
                <a:latin typeface="+mn-ea"/>
              </a:rPr>
              <a:t>    3.10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7/8</a:t>
            </a:r>
            <a:r>
              <a:rPr lang="ja-JP" altLang="en-US" sz="1400" dirty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3.11  </a:t>
            </a:r>
            <a:r>
              <a:rPr lang="ja-JP" altLang="en-US" sz="1400" dirty="0">
                <a:latin typeface="+mn-ea"/>
              </a:rPr>
              <a:t>環境構築（</a:t>
            </a:r>
            <a:r>
              <a:rPr lang="en-US" altLang="ja-JP" sz="1400" dirty="0">
                <a:latin typeface="+mn-ea"/>
              </a:rPr>
              <a:t>8/8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+mn-ea"/>
              </a:rPr>
              <a:t>ITA</a:t>
            </a:r>
            <a:r>
              <a:rPr lang="ja-JP" altLang="en-US" sz="1400" dirty="0" smtClean="0">
                <a:latin typeface="+mn-ea"/>
              </a:rPr>
              <a:t>動作</a:t>
            </a:r>
            <a:r>
              <a:rPr lang="ja-JP" altLang="en-US" sz="1400" dirty="0">
                <a:latin typeface="+mn-ea"/>
              </a:rPr>
              <a:t>確認</a:t>
            </a:r>
            <a:endParaRPr lang="en-US" altLang="ja-JP" sz="1400" dirty="0">
              <a:latin typeface="+mn-ea"/>
            </a:endParaRPr>
          </a:p>
          <a:p>
            <a:r>
              <a:rPr lang="en-US" altLang="zh-TW" sz="1400" dirty="0" smtClean="0">
                <a:latin typeface="+mn-ea"/>
              </a:rPr>
              <a:t>    </a:t>
            </a:r>
            <a:r>
              <a:rPr lang="en-US" altLang="zh-TW" sz="1400" dirty="0">
                <a:latin typeface="+mn-ea"/>
              </a:rPr>
              <a:t>4.1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1/6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4.2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2/6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4.3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3/6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4.4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4/6</a:t>
            </a:r>
            <a:r>
              <a:rPr lang="zh-TW" altLang="en-US" sz="1400" dirty="0">
                <a:latin typeface="+mn-ea"/>
              </a:rPr>
              <a:t>）</a:t>
            </a:r>
          </a:p>
          <a:p>
            <a:r>
              <a:rPr lang="en-US" altLang="zh-TW" sz="1400" dirty="0">
                <a:latin typeface="+mn-ea"/>
              </a:rPr>
              <a:t>    4.5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5/6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</a:t>
            </a:r>
            <a:r>
              <a:rPr lang="ja-JP" altLang="en-US" sz="1400" dirty="0">
                <a:latin typeface="+mn-ea"/>
              </a:rPr>
              <a:t>  </a:t>
            </a:r>
            <a:r>
              <a:rPr lang="en-US" altLang="zh-TW" sz="1400" dirty="0">
                <a:latin typeface="+mn-ea"/>
              </a:rPr>
              <a:t>4.6</a:t>
            </a:r>
            <a:r>
              <a:rPr lang="zh-TW" altLang="en-US" sz="1400" dirty="0">
                <a:latin typeface="+mn-ea"/>
              </a:rPr>
              <a:t>　 動作確認（</a:t>
            </a:r>
            <a:r>
              <a:rPr lang="en-US" altLang="zh-TW" sz="1400" dirty="0">
                <a:latin typeface="+mn-ea"/>
              </a:rPr>
              <a:t>6/6</a:t>
            </a:r>
            <a:r>
              <a:rPr lang="zh-TW" altLang="en-US" sz="1400" dirty="0">
                <a:latin typeface="+mn-ea"/>
              </a:rPr>
              <a:t>）</a:t>
            </a:r>
            <a:endParaRPr lang="en-US" altLang="zh-TW" sz="1400" dirty="0">
              <a:latin typeface="+mn-ea"/>
            </a:endParaRPr>
          </a:p>
          <a:p>
            <a:r>
              <a:rPr lang="en-US" altLang="zh-TW" sz="1400" dirty="0">
                <a:latin typeface="+mn-ea"/>
              </a:rPr>
              <a:t>    4.7</a:t>
            </a:r>
            <a:r>
              <a:rPr lang="zh-TW" altLang="en-US" sz="1400" dirty="0">
                <a:latin typeface="+mn-ea"/>
              </a:rPr>
              <a:t>　 </a:t>
            </a:r>
            <a:r>
              <a:rPr lang="ja-JP" altLang="en-US" sz="1400" dirty="0" smtClean="0">
                <a:latin typeface="+mn-ea"/>
              </a:rPr>
              <a:t>参考</a:t>
            </a:r>
            <a:endParaRPr lang="en-US" altLang="ja-JP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</a:t>
            </a:r>
            <a:r>
              <a:rPr lang="ja-JP" altLang="en-US" dirty="0"/>
              <a:t>　環境構築</a:t>
            </a:r>
            <a:r>
              <a:rPr lang="ja-JP" altLang="en-US" dirty="0" smtClean="0"/>
              <a:t>（</a:t>
            </a:r>
            <a:r>
              <a:rPr lang="en-US" altLang="ja-JP" dirty="0" smtClean="0"/>
              <a:t>8/8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環境構築時にインストール</a:t>
            </a:r>
            <a:r>
              <a:rPr lang="ja-JP" altLang="en-US" dirty="0"/>
              <a:t>されるライブラリの</a:t>
            </a:r>
            <a:r>
              <a:rPr lang="ja-JP" altLang="en-US" dirty="0" smtClean="0"/>
              <a:t>一覧</a:t>
            </a:r>
            <a:endParaRPr lang="en-US" altLang="ja-JP" dirty="0" smtClean="0"/>
          </a:p>
          <a:p>
            <a:pPr lvl="1"/>
            <a:r>
              <a:rPr lang="ja-JP" altLang="en-US" dirty="0"/>
              <a:t>環境構築ツールを実行することでインストールされるライブラリは、以下となります。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37532"/>
              </p:ext>
            </p:extLst>
          </p:nvPr>
        </p:nvGraphicFramePr>
        <p:xfrm>
          <a:off x="631300" y="1700760"/>
          <a:ext cx="6569989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インストールドライバ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0" dirty="0">
                          <a:effectLst/>
                        </a:rPr>
                        <a:t>ライブラリ概要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ライブラリ名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インストールツール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yum-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(※)</a:t>
                      </a:r>
                      <a:r>
                        <a:rPr lang="ja-JP" alt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</a:rPr>
                        <a:t>(</a:t>
                      </a:r>
                      <a:r>
                        <a:rPr lang="en-US" altLang="ja-JP" sz="1050" kern="100" dirty="0" smtClean="0">
                          <a:effectLst/>
                        </a:rPr>
                        <a:t>※</a:t>
                      </a:r>
                      <a:r>
                        <a:rPr lang="en-US" sz="1050" kern="100" dirty="0" smtClean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telnet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mailx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unzip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MariaDB-server</a:t>
                      </a:r>
                      <a:r>
                        <a:rPr lang="ja-JP" alt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fr-FR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httpd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mod_ssl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php-bcmath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php-cli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php-ldap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php-mbstring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php-mcrypt</a:t>
                      </a:r>
                      <a:r>
                        <a:rPr lang="ja-JP" sz="1050" kern="100" dirty="0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solidFill>
                            <a:schemeClr val="tx1"/>
                          </a:solidFill>
                          <a:effectLst/>
                        </a:rPr>
                        <a:t>php-mysqlnd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php-pear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php-pecl-crypto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php-pecl-zip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php-process</a:t>
                      </a:r>
                      <a:r>
                        <a:rPr lang="ja-JP" sz="1050" kern="100" dirty="0">
                          <a:effectLst/>
                        </a:rPr>
                        <a:t>、</a:t>
                      </a:r>
                      <a:r>
                        <a:rPr lang="en-US" sz="1050" kern="100" dirty="0">
                          <a:effectLst/>
                        </a:rPr>
                        <a:t>php-snmp</a:t>
                      </a:r>
                      <a:r>
                        <a:rPr lang="ja-JP" sz="1050" kern="100" dirty="0" err="1">
                          <a:effectLst/>
                        </a:rPr>
                        <a:t>、</a:t>
                      </a:r>
                      <a:r>
                        <a:rPr lang="en-US" sz="1050" kern="100" dirty="0" err="1" smtClean="0">
                          <a:effectLst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</a:rPr>
                        <a:t>-xml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php-json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</a:rPr>
                        <a:t>-zip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php-gd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ja-JP" altLang="en-US" sz="1050" kern="100" dirty="0" smtClean="0">
                          <a:effectLst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</a:rPr>
                        <a:t>Python3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</a:rPr>
                        <a:t>ita_base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ja-JP" sz="1050" kern="100" dirty="0">
                          <a:effectLst/>
                        </a:rPr>
                        <a:t>プラグイン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19835" algn="ctr"/>
                        </a:tabLst>
                        <a:defRPr/>
                      </a:pPr>
                      <a:r>
                        <a:rPr lang="en-US" sz="1050" kern="100" dirty="0" err="1" smtClean="0">
                          <a:effectLst/>
                        </a:rPr>
                        <a:t>Spyc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sz="1050" kern="100" dirty="0" smtClean="0">
                          <a:effectLst/>
                        </a:rPr>
                        <a:t>HTML_AJAX-beta</a:t>
                      </a:r>
                      <a:r>
                        <a:rPr lang="ja-JP" altLang="en-US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altLang="ja-JP" sz="1050" kern="100" dirty="0" smtClean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material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ansible_driver</a:t>
                      </a:r>
                      <a:endParaRPr lang="ja-JP" sz="10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ansible</a:t>
                      </a:r>
                      <a:r>
                        <a:rPr lang="ja-JP" sz="1050" kern="100" dirty="0" err="1" smtClean="0">
                          <a:effectLst/>
                        </a:rPr>
                        <a:t>、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sshpass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315367" y="5375031"/>
            <a:ext cx="1835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※ RHEL7,CentOS7</a:t>
            </a:r>
          </a:p>
        </p:txBody>
      </p:sp>
    </p:spTree>
    <p:extLst>
      <p:ext uri="{BB962C8B-B14F-4D97-AF65-F5344CB8AC3E}">
        <p14:creationId xmlns:p14="http://schemas.microsoft.com/office/powerpoint/2010/main" val="35065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/>
              <a:t>動作確認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75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メインメニューの表示による確認</a:t>
            </a:r>
          </a:p>
          <a:p>
            <a:pPr lvl="1"/>
            <a:r>
              <a:rPr lang="ja-JP" altLang="en-US" dirty="0"/>
              <a:t>インストール処理終了後、自端末の</a:t>
            </a:r>
            <a:r>
              <a:rPr lang="en-US" altLang="ja-JP" dirty="0" err="1"/>
              <a:t>WindowsPC</a:t>
            </a:r>
            <a:r>
              <a:rPr lang="ja-JP" altLang="en-US" dirty="0"/>
              <a:t>から下記の手順により、</a:t>
            </a:r>
            <a:r>
              <a:rPr lang="en-US" altLang="ja-JP" dirty="0"/>
              <a:t>ITA</a:t>
            </a:r>
            <a:r>
              <a:rPr lang="ja-JP" altLang="en-US" dirty="0"/>
              <a:t>システムメインメニューにアクセスし、</a:t>
            </a:r>
            <a:r>
              <a:rPr lang="en-US" altLang="ja-JP" dirty="0"/>
              <a:t>ITA</a:t>
            </a:r>
            <a:r>
              <a:rPr lang="ja-JP" altLang="en-US" dirty="0"/>
              <a:t>本体、各ドライバーが正常に表示されたことを確認してください。</a:t>
            </a: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http://</a:t>
            </a:r>
            <a:r>
              <a:rPr lang="ja-JP" altLang="en-US" b="1" u="sng" dirty="0" smtClean="0">
                <a:solidFill>
                  <a:srgbClr val="FF0000"/>
                </a:solidFill>
              </a:rPr>
              <a:t>（サーバの</a:t>
            </a:r>
            <a:r>
              <a:rPr lang="en-US" altLang="ja-JP" b="1" u="sng" dirty="0" smtClean="0">
                <a:solidFill>
                  <a:srgbClr val="FF0000"/>
                </a:solidFill>
              </a:rPr>
              <a:t>IP</a:t>
            </a:r>
            <a:r>
              <a:rPr lang="ja-JP" altLang="en-US" b="1" u="sng" dirty="0" smtClean="0">
                <a:solidFill>
                  <a:srgbClr val="FF0000"/>
                </a:solidFill>
              </a:rPr>
              <a:t>アドレス）</a:t>
            </a: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r>
              <a:rPr kumimoji="1" lang="en-US" altLang="ja-JP" dirty="0" smtClean="0">
                <a:solidFill>
                  <a:srgbClr val="FF0000"/>
                </a:solidFill>
              </a:rPr>
              <a:t>※</a:t>
            </a:r>
            <a:r>
              <a:rPr lang="ja-JP" altLang="en-US" dirty="0" smtClean="0">
                <a:solidFill>
                  <a:srgbClr val="FF0000"/>
                </a:solidFill>
              </a:rPr>
              <a:t>インストール</a:t>
            </a:r>
            <a:r>
              <a:rPr lang="ja-JP" altLang="en-US" dirty="0">
                <a:solidFill>
                  <a:srgbClr val="FF0000"/>
                </a:solidFill>
              </a:rPr>
              <a:t>後</a:t>
            </a:r>
            <a:r>
              <a:rPr lang="ja-JP" altLang="en-US" dirty="0" smtClean="0">
                <a:solidFill>
                  <a:srgbClr val="FF0000"/>
                </a:solidFill>
              </a:rPr>
              <a:t>は、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と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の両方のアクセスが可能です。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lang="en-US" altLang="ja-JP" dirty="0" smtClean="0">
                <a:solidFill>
                  <a:srgbClr val="FF0000"/>
                </a:solidFill>
              </a:rPr>
              <a:t>HTTP</a:t>
            </a:r>
            <a:r>
              <a:rPr lang="ja-JP" altLang="en-US" dirty="0" smtClean="0">
                <a:solidFill>
                  <a:srgbClr val="FF0000"/>
                </a:solidFill>
              </a:rPr>
              <a:t>はセキュリティ的に脆弱なので、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ja-JP" altLang="en-US" dirty="0" smtClean="0">
                <a:solidFill>
                  <a:srgbClr val="FF0000"/>
                </a:solidFill>
              </a:rPr>
              <a:t>で</a:t>
            </a:r>
            <a:r>
              <a:rPr lang="ja-JP" altLang="en-US" dirty="0">
                <a:solidFill>
                  <a:srgbClr val="FF0000"/>
                </a:solidFill>
              </a:rPr>
              <a:t>の</a:t>
            </a:r>
            <a:r>
              <a:rPr lang="ja-JP" altLang="en-US" dirty="0" smtClean="0">
                <a:solidFill>
                  <a:srgbClr val="FF0000"/>
                </a:solidFill>
              </a:rPr>
              <a:t>アクセスを推奨します。</a:t>
            </a:r>
            <a:r>
              <a:rPr lang="en-US" altLang="ja-JP" dirty="0" smtClean="0">
                <a:solidFill>
                  <a:srgbClr val="FF0000"/>
                </a:solidFill>
              </a:rPr>
              <a:t/>
            </a:r>
            <a:br>
              <a:rPr lang="en-US" altLang="ja-JP" dirty="0" smtClean="0">
                <a:solidFill>
                  <a:srgbClr val="FF0000"/>
                </a:solidFill>
              </a:rPr>
            </a:b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r>
              <a:rPr kumimoji="1" lang="en-US" altLang="ja-JP" dirty="0" smtClean="0">
                <a:solidFill>
                  <a:srgbClr val="FF0000"/>
                </a:solidFill>
              </a:rPr>
              <a:t>HTTPS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でのアクセス方法は、動作確認（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4/6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）</a:t>
            </a:r>
            <a:r>
              <a:rPr lang="ja-JP" altLang="en-US" dirty="0">
                <a:solidFill>
                  <a:srgbClr val="FF0000"/>
                </a:solidFill>
              </a:rPr>
              <a:t>以降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を確認してください。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0"/>
            <a:r>
              <a:rPr lang="ja-JP" altLang="en-US" dirty="0" smtClean="0"/>
              <a:t>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ja-JP" dirty="0" smtClean="0"/>
              <a:t>の</a:t>
            </a:r>
            <a:r>
              <a:rPr lang="ja-JP" altLang="ja-JP" dirty="0"/>
              <a:t>ログイン画面が表示</a:t>
            </a:r>
            <a:r>
              <a:rPr lang="ja-JP" altLang="ja-JP" dirty="0" smtClean="0"/>
              <a:t>されたら</a:t>
            </a:r>
            <a:r>
              <a:rPr lang="ja-JP" altLang="ja-JP" dirty="0"/>
              <a:t>、指定のログイン</a:t>
            </a:r>
            <a:r>
              <a:rPr lang="en-US" altLang="ja-JP" dirty="0"/>
              <a:t>ID</a:t>
            </a:r>
            <a:r>
              <a:rPr lang="ja-JP" altLang="ja-JP" dirty="0"/>
              <a:t>、初期パスワードを入力</a:t>
            </a:r>
            <a:r>
              <a:rPr lang="ja-JP" altLang="ja-JP" dirty="0" smtClean="0"/>
              <a:t>して、</a:t>
            </a:r>
            <a:r>
              <a:rPr lang="en-US" altLang="ja-JP" dirty="0" smtClean="0"/>
              <a:t>[</a:t>
            </a:r>
            <a:r>
              <a:rPr lang="ja-JP" altLang="ja-JP" dirty="0" smtClean="0"/>
              <a:t>ログイン</a:t>
            </a:r>
            <a:r>
              <a:rPr lang="en-US" altLang="ja-JP" dirty="0" smtClean="0"/>
              <a:t>]</a:t>
            </a:r>
            <a:r>
              <a:rPr lang="ja-JP" altLang="ja-JP" dirty="0" smtClean="0"/>
              <a:t>ボタンをクリックしてください。</a:t>
            </a:r>
          </a:p>
          <a:p>
            <a:pPr marL="180000" lvl="1" indent="0">
              <a:buNone/>
            </a:pPr>
            <a:r>
              <a:rPr lang="ja-JP" altLang="ja-JP" dirty="0"/>
              <a:t>　　・ログイン</a:t>
            </a:r>
            <a:r>
              <a:rPr lang="en-US" altLang="ja-JP" dirty="0"/>
              <a:t>ID</a:t>
            </a:r>
            <a:r>
              <a:rPr lang="ja-JP" altLang="ja-JP" dirty="0"/>
              <a:t>　　</a:t>
            </a:r>
            <a:r>
              <a:rPr lang="ja-JP" altLang="ja-JP" dirty="0" smtClean="0"/>
              <a:t>：</a:t>
            </a:r>
            <a:r>
              <a:rPr lang="ja-JP" altLang="en-US" dirty="0" smtClean="0"/>
              <a:t> </a:t>
            </a:r>
            <a:r>
              <a:rPr lang="en-US" altLang="ja-JP" dirty="0" smtClean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・初期パスワード ： </a:t>
            </a:r>
            <a:r>
              <a:rPr lang="en-US" altLang="ja-JP" dirty="0" smtClean="0"/>
              <a:t>password</a:t>
            </a:r>
          </a:p>
          <a:p>
            <a:pPr marL="180000" lvl="1" indent="0">
              <a:buNone/>
            </a:pPr>
            <a:endParaRPr lang="ja-JP" altLang="ja-JP" dirty="0"/>
          </a:p>
          <a:p>
            <a:pPr lvl="1"/>
            <a:r>
              <a:rPr lang="ja-JP" altLang="ja-JP" dirty="0" smtClean="0"/>
              <a:t>インストール後</a:t>
            </a:r>
            <a:r>
              <a:rPr lang="ja-JP" altLang="ja-JP" dirty="0"/>
              <a:t>に初めてログインした場合は、「パスワード変更画面」に遷移します。</a:t>
            </a:r>
          </a:p>
          <a:p>
            <a:pPr lvl="1"/>
            <a:r>
              <a:rPr lang="ja-JP" altLang="ja-JP" dirty="0"/>
              <a:t>パスワード変更画面から、初期パスワードを変更してください。</a:t>
            </a:r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78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161" t="18635" r="2267" b="3493"/>
          <a:stretch/>
        </p:blipFill>
        <p:spPr>
          <a:xfrm>
            <a:off x="2066609" y="1955935"/>
            <a:ext cx="5112710" cy="26483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ITA</a:t>
            </a:r>
            <a:r>
              <a:rPr kumimoji="1" lang="ja-JP" altLang="en-US" dirty="0" smtClean="0"/>
              <a:t>ログイン画面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正常にインストールされている場合、以下のようなログイン画面が表示されます。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61" y="2780910"/>
            <a:ext cx="2139089" cy="855095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211950" y="278091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278856" y="3626910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-33695" y="3427303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ログイン</a:t>
            </a:r>
            <a:r>
              <a:rPr lang="en-US" altLang="ja-JP" sz="1000" dirty="0" smtClean="0">
                <a:solidFill>
                  <a:srgbClr val="FF0000"/>
                </a:solidFill>
              </a:rPr>
              <a:t>ID</a:t>
            </a:r>
            <a:r>
              <a:rPr lang="ja-JP" altLang="en-US" sz="1000" dirty="0" smtClean="0">
                <a:solidFill>
                  <a:srgbClr val="FF0000"/>
                </a:solidFill>
              </a:rPr>
              <a:t>： </a:t>
            </a:r>
            <a:r>
              <a:rPr lang="en-US" altLang="ja-JP" sz="1000" dirty="0">
                <a:solidFill>
                  <a:srgbClr val="FF0000"/>
                </a:solidFill>
              </a:rPr>
              <a:t>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58" y="2996940"/>
            <a:ext cx="2139092" cy="114877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>
            <a:off x="4211950" y="2996940"/>
            <a:ext cx="10081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272607" y="4135681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-39944" y="3899498"/>
            <a:ext cx="202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00" dirty="0">
                <a:solidFill>
                  <a:srgbClr val="FF0000"/>
                </a:solidFill>
              </a:rPr>
              <a:t>初期パスワード ： </a:t>
            </a:r>
            <a:r>
              <a:rPr lang="en-US" altLang="ja-JP" sz="1000" dirty="0">
                <a:solidFill>
                  <a:srgbClr val="FF0000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11763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ja-JP" altLang="ja-JP" dirty="0"/>
              <a:t>各メニューの表示による内容</a:t>
            </a:r>
            <a:r>
              <a:rPr lang="ja-JP" altLang="ja-JP" dirty="0" smtClean="0"/>
              <a:t>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ログイン後、</a:t>
            </a:r>
            <a:r>
              <a:rPr lang="ja-JP" altLang="ja-JP" dirty="0" smtClean="0"/>
              <a:t>以下</a:t>
            </a:r>
            <a:r>
              <a:rPr lang="ja-JP" altLang="ja-JP" dirty="0"/>
              <a:t>のメニューが正常に表示されることを確認してください。</a:t>
            </a:r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59540" y="1628750"/>
          <a:ext cx="6624920" cy="2479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メニュー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本体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管理コンソール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基本</a:t>
                      </a:r>
                      <a:r>
                        <a:rPr lang="ja-JP" sz="1050" kern="100" dirty="0" smtClean="0">
                          <a:effectLst/>
                        </a:rPr>
                        <a:t>コンソール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エクスポート</a:t>
                      </a:r>
                      <a:r>
                        <a:rPr lang="en-US" altLang="ja-JP" sz="1050" kern="100" dirty="0" smtClean="0">
                          <a:effectLst/>
                        </a:rPr>
                        <a:t>/</a:t>
                      </a:r>
                      <a:r>
                        <a:rPr lang="ja-JP" altLang="en-US" sz="1050" kern="100" dirty="0" smtClean="0">
                          <a:effectLst/>
                        </a:rPr>
                        <a:t>インポート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021021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メニュー</a:t>
                      </a:r>
                      <a:r>
                        <a:rPr lang="ja-JP" sz="1050" kern="10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 </a:t>
                      </a:r>
                      <a:r>
                        <a:rPr lang="ja-JP" sz="105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</a:t>
                      </a:r>
                      <a:r>
                        <a:rPr lang="ja-JP" sz="1050" kern="100" dirty="0">
                          <a:effectLst/>
                        </a:rPr>
                        <a:t>共通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Ansible-Pioneer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3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lang="ja-JP" altLang="en-US" dirty="0"/>
              <a:t>　</a:t>
            </a:r>
            <a:r>
              <a:rPr lang="ja-JP" altLang="en-US" dirty="0" smtClean="0"/>
              <a:t>動作確認（</a:t>
            </a:r>
            <a:r>
              <a:rPr lang="en-US" altLang="ja-JP" dirty="0" smtClean="0"/>
              <a:t>4/6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HTTPS</a:t>
            </a:r>
            <a:r>
              <a:rPr lang="ja-JP" altLang="en-US" dirty="0" smtClean="0"/>
              <a:t>でアクセスするための準備</a:t>
            </a:r>
            <a:r>
              <a:rPr lang="ja-JP" altLang="en-US" dirty="0"/>
              <a:t>作業</a:t>
            </a:r>
          </a:p>
          <a:p>
            <a:pPr lvl="1"/>
            <a:r>
              <a:rPr lang="ja-JP" altLang="en-US" dirty="0" smtClean="0"/>
              <a:t>操作</a:t>
            </a:r>
            <a:r>
              <a:rPr lang="ja-JP" altLang="en-US" dirty="0"/>
              <a:t>端末（</a:t>
            </a:r>
            <a:r>
              <a:rPr lang="en-US" altLang="ja-JP" dirty="0"/>
              <a:t>Windows</a:t>
            </a:r>
            <a:r>
              <a:rPr lang="ja-JP" altLang="en-US" dirty="0"/>
              <a:t>）の</a:t>
            </a:r>
            <a:r>
              <a:rPr lang="en-US" altLang="ja-JP" dirty="0"/>
              <a:t>hosts</a:t>
            </a:r>
            <a:r>
              <a:rPr lang="ja-JP" altLang="en-US" dirty="0"/>
              <a:t>ファイル</a:t>
            </a:r>
            <a:r>
              <a:rPr lang="ja-JP" altLang="en-US" dirty="0" smtClean="0"/>
              <a:t>へ</a:t>
            </a:r>
            <a:r>
              <a:rPr lang="en-US" altLang="ja-JP" dirty="0" smtClean="0"/>
              <a:t>ITA</a:t>
            </a:r>
            <a:r>
              <a:rPr lang="ja-JP" altLang="en-US" dirty="0" smtClean="0"/>
              <a:t>実装</a:t>
            </a:r>
            <a:r>
              <a:rPr lang="ja-JP" altLang="en-US" dirty="0"/>
              <a:t>サーバの</a:t>
            </a:r>
            <a:r>
              <a:rPr lang="en-US" altLang="ja-JP" dirty="0"/>
              <a:t>IP</a:t>
            </a:r>
            <a:r>
              <a:rPr lang="ja-JP" altLang="en-US" dirty="0"/>
              <a:t>アドレスとホスト名を</a:t>
            </a:r>
            <a:r>
              <a:rPr lang="ja-JP" altLang="en-US" dirty="0" smtClean="0"/>
              <a:t>設定してください。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 smtClean="0"/>
              <a:t>Windows10</a:t>
            </a:r>
            <a:r>
              <a:rPr lang="ja-JP" altLang="ja-JP" dirty="0" smtClean="0"/>
              <a:t>の</a:t>
            </a:r>
            <a:r>
              <a:rPr lang="ja-JP" altLang="ja-JP" dirty="0"/>
              <a:t>場合、以下の</a:t>
            </a:r>
            <a:r>
              <a:rPr lang="en-US" altLang="ja-JP" dirty="0"/>
              <a:t>hosts</a:t>
            </a:r>
            <a:r>
              <a:rPr lang="ja-JP" altLang="ja-JP" dirty="0"/>
              <a:t>ファイルとなります</a:t>
            </a:r>
            <a:r>
              <a:rPr lang="ja-JP" altLang="ja-JP" dirty="0" smtClean="0"/>
              <a:t>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hosts</a:t>
            </a:r>
            <a:r>
              <a:rPr lang="ja-JP" altLang="ja-JP" dirty="0"/>
              <a:t>ファイルに以下の設定を追加してください。</a:t>
            </a:r>
            <a:endParaRPr lang="ja-JP" altLang="en-US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1934"/>
              </p:ext>
            </p:extLst>
          </p:nvPr>
        </p:nvGraphicFramePr>
        <p:xfrm>
          <a:off x="1829118" y="2752720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17016"/>
              </p:ext>
            </p:extLst>
          </p:nvPr>
        </p:nvGraphicFramePr>
        <p:xfrm>
          <a:off x="1828630" y="414910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“ITA</a:t>
                      </a:r>
                      <a:r>
                        <a:rPr lang="ja-JP" sz="1050" kern="100" dirty="0" smtClean="0">
                          <a:effectLst/>
                        </a:rPr>
                        <a:t>実装</a:t>
                      </a:r>
                      <a:r>
                        <a:rPr lang="ja-JP" sz="1050" kern="100" dirty="0">
                          <a:effectLst/>
                        </a:rPr>
                        <a:t>サーバの</a:t>
                      </a:r>
                      <a:r>
                        <a:rPr lang="en-US" sz="1050" kern="100" dirty="0">
                          <a:effectLst/>
                        </a:rPr>
                        <a:t>IP</a:t>
                      </a:r>
                      <a:r>
                        <a:rPr lang="ja-JP" sz="1050" kern="100" dirty="0">
                          <a:effectLst/>
                        </a:rPr>
                        <a:t>アドレス</a:t>
                      </a:r>
                      <a:r>
                        <a:rPr lang="en-US" sz="1050" kern="100" dirty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ja-JP" sz="1050" kern="0" dirty="0" smtClean="0">
                          <a:effectLst/>
                        </a:rPr>
                        <a:t>例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4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4.5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5/6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ja-JP" altLang="ja-JP" dirty="0" smtClean="0"/>
              <a:t>操作</a:t>
            </a:r>
            <a:r>
              <a:rPr lang="ja-JP" altLang="ja-JP" dirty="0"/>
              <a:t>端末（</a:t>
            </a:r>
            <a:r>
              <a:rPr lang="en-US" altLang="ja-JP" dirty="0"/>
              <a:t>Windows</a:t>
            </a:r>
            <a:r>
              <a:rPr lang="ja-JP" altLang="ja-JP" dirty="0"/>
              <a:t>）</a:t>
            </a:r>
            <a:r>
              <a:rPr lang="ja-JP" altLang="en-US" dirty="0"/>
              <a:t>への</a:t>
            </a:r>
            <a:r>
              <a:rPr lang="ja-JP" altLang="ja-JP" dirty="0"/>
              <a:t>証明書</a:t>
            </a:r>
            <a:r>
              <a:rPr lang="ja-JP" altLang="ja-JP" dirty="0" smtClean="0"/>
              <a:t>インポート</a:t>
            </a:r>
            <a:r>
              <a:rPr lang="ja-JP" altLang="en-US" dirty="0" smtClean="0"/>
              <a:t>を行います。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 smtClean="0"/>
              <a:t>証明書は</a:t>
            </a:r>
            <a:r>
              <a:rPr lang="en-US" altLang="ja-JP" dirty="0" smtClean="0"/>
              <a:t>ITA</a:t>
            </a:r>
            <a:r>
              <a:rPr lang="ja-JP" altLang="ja-JP" dirty="0" smtClean="0"/>
              <a:t>インストールパッケージの以下のパスに格納されています。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FFFTP </a:t>
            </a:r>
            <a:r>
              <a:rPr lang="ja-JP" altLang="ja-JP" dirty="0"/>
              <a:t>、</a:t>
            </a:r>
            <a:r>
              <a:rPr lang="en-US" altLang="ja-JP" dirty="0"/>
              <a:t>WinSCP</a:t>
            </a:r>
            <a:r>
              <a:rPr lang="ja-JP" altLang="ja-JP" dirty="0"/>
              <a:t>などのツールを利用し操作端末にダウンロードします。</a:t>
            </a:r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Web</a:t>
            </a:r>
            <a:r>
              <a:rPr lang="ja-JP" altLang="ja-JP" dirty="0"/>
              <a:t>ブラウザに証明書のインポートをしてください。</a:t>
            </a:r>
          </a:p>
          <a:p>
            <a:pPr lvl="1"/>
            <a:r>
              <a:rPr lang="ja-JP" altLang="en-US" dirty="0" smtClean="0"/>
              <a:t>例として、</a:t>
            </a:r>
            <a:r>
              <a:rPr lang="en-US" altLang="ja-JP" dirty="0" smtClean="0"/>
              <a:t>Google Chrome</a:t>
            </a:r>
            <a:r>
              <a:rPr lang="ja-JP" altLang="ja-JP" dirty="0" smtClean="0"/>
              <a:t>に</a:t>
            </a:r>
            <a:r>
              <a:rPr lang="ja-JP" altLang="ja-JP" dirty="0"/>
              <a:t>インポートする</a:t>
            </a:r>
            <a:r>
              <a:rPr lang="ja-JP" altLang="ja-JP" dirty="0" smtClean="0"/>
              <a:t>手順</a:t>
            </a:r>
            <a:r>
              <a:rPr lang="ja-JP" altLang="en-US" dirty="0"/>
              <a:t>を</a:t>
            </a:r>
            <a:r>
              <a:rPr lang="ja-JP" altLang="ja-JP" dirty="0" smtClean="0"/>
              <a:t>以下</a:t>
            </a:r>
            <a:r>
              <a:rPr lang="ja-JP" altLang="en-US" dirty="0" smtClean="0"/>
              <a:t>に示します。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①　</a:t>
            </a:r>
            <a:r>
              <a:rPr lang="en-US" altLang="ja-JP" dirty="0" smtClean="0"/>
              <a:t>Google </a:t>
            </a:r>
            <a:r>
              <a:rPr lang="en-US" altLang="ja-JP" dirty="0"/>
              <a:t>Chrome</a:t>
            </a:r>
            <a:r>
              <a:rPr lang="ja-JP" altLang="en-US" dirty="0"/>
              <a:t>を起動し、右上の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]</a:t>
            </a:r>
            <a:r>
              <a:rPr lang="ja-JP" altLang="en-US" dirty="0"/>
              <a:t>ボタンから</a:t>
            </a:r>
            <a:r>
              <a:rPr lang="en-US" altLang="ja-JP" dirty="0"/>
              <a:t>[</a:t>
            </a:r>
            <a:r>
              <a:rPr lang="ja-JP" altLang="en-US" dirty="0"/>
              <a:t>設定</a:t>
            </a:r>
            <a:r>
              <a:rPr lang="en-US" altLang="ja-JP" dirty="0"/>
              <a:t>(S)]</a:t>
            </a:r>
            <a:r>
              <a:rPr lang="ja-JP" altLang="en-US" dirty="0"/>
              <a:t>へ進みます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②　画面下部の</a:t>
            </a:r>
            <a:r>
              <a:rPr lang="en-US" altLang="ja-JP" dirty="0"/>
              <a:t>[</a:t>
            </a:r>
            <a:r>
              <a:rPr lang="ja-JP" altLang="en-US" dirty="0"/>
              <a:t>詳細設定</a:t>
            </a:r>
            <a:r>
              <a:rPr lang="en-US" altLang="ja-JP" dirty="0"/>
              <a:t>]</a:t>
            </a:r>
            <a:r>
              <a:rPr lang="ja-JP" altLang="en-US" dirty="0"/>
              <a:t>をクリック後、表示される項目から</a:t>
            </a:r>
            <a:r>
              <a:rPr lang="en-US" altLang="ja-JP" dirty="0"/>
              <a:t>[</a:t>
            </a:r>
            <a:r>
              <a:rPr lang="ja-JP" altLang="en-US" dirty="0"/>
              <a:t>証明書の管理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  <a:p>
            <a:pPr marL="357188" lvl="1" indent="0">
              <a:buNone/>
            </a:pPr>
            <a:r>
              <a:rPr lang="ja-JP" altLang="en-US" dirty="0" smtClean="0"/>
              <a:t>③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タブへ進み、左下の</a:t>
            </a:r>
            <a:r>
              <a:rPr lang="en-US" altLang="ja-JP" dirty="0"/>
              <a:t>[</a:t>
            </a:r>
            <a:r>
              <a:rPr lang="ja-JP" altLang="en-US" dirty="0"/>
              <a:t>インポート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④</a:t>
            </a:r>
            <a:r>
              <a:rPr lang="ja-JP" altLang="en-US" dirty="0"/>
              <a:t>　証明書のインポートウィザードが起動します。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/>
              <a:t>⑤　インポートするファイル名を指定し、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⑥　</a:t>
            </a:r>
            <a:r>
              <a:rPr lang="en-US" altLang="ja-JP" dirty="0"/>
              <a:t>[</a:t>
            </a:r>
            <a:r>
              <a:rPr lang="ja-JP" altLang="en-US" dirty="0"/>
              <a:t>証明書をすべての次のストアに配置する</a:t>
            </a:r>
            <a:r>
              <a:rPr lang="en-US" altLang="ja-JP" dirty="0"/>
              <a:t>(P)]</a:t>
            </a:r>
            <a:r>
              <a:rPr lang="ja-JP" altLang="en-US" dirty="0"/>
              <a:t>をチェックされている状態を確認します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⑦　</a:t>
            </a:r>
            <a:r>
              <a:rPr lang="en-US" altLang="ja-JP" dirty="0"/>
              <a:t>[</a:t>
            </a:r>
            <a:r>
              <a:rPr lang="ja-JP" altLang="en-US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を選択し、</a:t>
            </a:r>
            <a:r>
              <a:rPr lang="en-US" altLang="ja-JP" dirty="0"/>
              <a:t>[</a:t>
            </a:r>
            <a:r>
              <a:rPr lang="ja-JP" altLang="en-US" dirty="0"/>
              <a:t>次へ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選択されていない場合は右の</a:t>
            </a:r>
            <a:r>
              <a:rPr lang="en-US" altLang="ja-JP" dirty="0" smtClean="0"/>
              <a:t>[</a:t>
            </a:r>
            <a:r>
              <a:rPr lang="ja-JP" altLang="en-US" dirty="0" smtClean="0"/>
              <a:t>参照</a:t>
            </a:r>
            <a:r>
              <a:rPr lang="en-US" altLang="ja-JP" dirty="0" smtClean="0"/>
              <a:t>(R)]</a:t>
            </a:r>
            <a:r>
              <a:rPr lang="ja-JP" altLang="en-US" dirty="0" smtClean="0"/>
              <a:t>か</a:t>
            </a:r>
            <a:r>
              <a:rPr lang="ja-JP" altLang="en-US" dirty="0"/>
              <a:t>ら</a:t>
            </a:r>
            <a:r>
              <a:rPr lang="en-US" altLang="ja-JP" dirty="0" smtClean="0"/>
              <a:t>[</a:t>
            </a:r>
            <a:r>
              <a:rPr lang="ja-JP" altLang="ja-JP" dirty="0"/>
              <a:t>信頼されたルート証明機関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選択してください。</a:t>
            </a:r>
            <a:endParaRPr lang="en-US" altLang="ja-JP" dirty="0" smtClean="0"/>
          </a:p>
          <a:p>
            <a:pPr marL="357188" lvl="1" indent="0">
              <a:buNone/>
            </a:pPr>
            <a:r>
              <a:rPr lang="ja-JP" altLang="en-US" dirty="0" smtClean="0"/>
              <a:t>⑧　</a:t>
            </a:r>
            <a:r>
              <a:rPr lang="en-US" altLang="ja-JP" dirty="0"/>
              <a:t>[</a:t>
            </a:r>
            <a:r>
              <a:rPr lang="ja-JP" altLang="en-US" dirty="0"/>
              <a:t>完了</a:t>
            </a:r>
            <a:r>
              <a:rPr lang="en-US" altLang="ja-JP" dirty="0"/>
              <a:t>]</a:t>
            </a:r>
            <a:r>
              <a:rPr lang="ja-JP" altLang="en-US" dirty="0"/>
              <a:t>をクリックします。</a:t>
            </a:r>
            <a:endParaRPr lang="ja-JP" altLang="ja-JP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/>
          </p:nvPr>
        </p:nvGraphicFramePr>
        <p:xfrm>
          <a:off x="1207459" y="1772770"/>
          <a:ext cx="6729082" cy="1018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9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ITA</a:t>
                      </a:r>
                      <a:r>
                        <a:rPr lang="ja-JP" sz="1050" kern="100" dirty="0" smtClean="0">
                          <a:effectLst/>
                        </a:rPr>
                        <a:t>サーバ</a:t>
                      </a:r>
                      <a:r>
                        <a:rPr lang="ja-JP" sz="1050" kern="100" dirty="0">
                          <a:effectLst/>
                        </a:rPr>
                        <a:t>の</a:t>
                      </a:r>
                      <a:r>
                        <a:rPr lang="en-US" sz="1050" kern="100" dirty="0">
                          <a:effectLst/>
                        </a:rPr>
                        <a:t>OS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ファイルパス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effectLst/>
                        </a:rPr>
                        <a:t>ファイル名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r>
                        <a:rPr lang="ja-JP" sz="900" kern="100" dirty="0" smtClean="0">
                          <a:effectLst/>
                        </a:rPr>
                        <a:t>系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/(</a:t>
                      </a:r>
                      <a:r>
                        <a:rPr lang="ja-JP" sz="1000" kern="100" dirty="0">
                          <a:effectLst/>
                        </a:rPr>
                        <a:t>インストール資材展開先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4.6</a:t>
            </a:r>
            <a:r>
              <a:rPr lang="ja-JP" altLang="en-US" dirty="0"/>
              <a:t>　動作確認</a:t>
            </a:r>
            <a:r>
              <a:rPr lang="ja-JP" altLang="en-US" dirty="0" smtClean="0"/>
              <a:t>（</a:t>
            </a:r>
            <a:r>
              <a:rPr lang="en-US" altLang="ja-JP" dirty="0" smtClean="0"/>
              <a:t>6/6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HTTPS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接続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よ</a:t>
            </a:r>
            <a:r>
              <a:rPr lang="ja-JP" altLang="en-US" dirty="0"/>
              <a:t>り</a:t>
            </a:r>
            <a:r>
              <a:rPr lang="ja-JP" altLang="en-US" dirty="0" smtClean="0"/>
              <a:t>、ログイン画面にアクセスしてください。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URL</a:t>
            </a:r>
            <a:r>
              <a:rPr lang="ja-JP" altLang="ja-JP" dirty="0"/>
              <a:t>：</a:t>
            </a:r>
            <a:r>
              <a:rPr lang="en-US" altLang="ja-JP" b="1" u="sng" dirty="0" smtClean="0">
                <a:solidFill>
                  <a:srgbClr val="FF0000"/>
                </a:solidFill>
              </a:rPr>
              <a:t>https://exastro-it-automation</a:t>
            </a:r>
          </a:p>
          <a:p>
            <a:pPr marL="180000" lvl="1" indent="0">
              <a:buNone/>
            </a:pPr>
            <a:endParaRPr lang="en-US" altLang="ja-JP" b="1" u="sng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r>
              <a:rPr lang="ja-JP" altLang="en-US" dirty="0" smtClean="0"/>
              <a:t>接続</a:t>
            </a:r>
            <a:r>
              <a:rPr lang="ja-JP" altLang="en-US" dirty="0"/>
              <a:t>後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の場合と同様となります。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04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参考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アクセスの制限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 smtClean="0"/>
              <a:t>HTTP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HTTPS</a:t>
            </a:r>
            <a:r>
              <a:rPr lang="ja-JP" altLang="en-US" dirty="0" smtClean="0"/>
              <a:t>アクセスを制限する</a:t>
            </a:r>
            <a:r>
              <a:rPr lang="ja-JP" altLang="en-US" dirty="0"/>
              <a:t>場合は、</a:t>
            </a:r>
            <a:r>
              <a:rPr lang="ja-JP" altLang="ja-JP" dirty="0"/>
              <a:t>以下の</a:t>
            </a:r>
            <a:r>
              <a:rPr lang="ja-JP" altLang="en-US" dirty="0"/>
              <a:t>手順を実施してください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ja-JP" altLang="en-US" dirty="0" smtClean="0"/>
              <a:t>ファイル「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ja-JP" altLang="en-US" dirty="0" smtClean="0"/>
              <a:t>」を編集する。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*:80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HTTPS</a:t>
            </a:r>
            <a:r>
              <a:rPr lang="ja-JP" altLang="en-US" dirty="0" smtClean="0"/>
              <a:t>を制限する場合は、「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 *:443 &gt;</a:t>
            </a:r>
            <a:r>
              <a:rPr lang="ja-JP" altLang="en-US" dirty="0" smtClean="0"/>
              <a:t>」から「</a:t>
            </a:r>
            <a:r>
              <a:rPr lang="en-US" altLang="ja-JP" dirty="0" smtClean="0"/>
              <a:t>&lt;/</a:t>
            </a:r>
            <a:r>
              <a:rPr lang="en-US" altLang="ja-JP" dirty="0" err="1" smtClean="0"/>
              <a:t>VirtualHost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」をコメントアウト</a:t>
            </a:r>
            <a:r>
              <a:rPr lang="en-US" altLang="ja-JP" dirty="0" smtClean="0"/>
              <a:t>(#)</a:t>
            </a:r>
            <a:r>
              <a:rPr lang="ja-JP" altLang="en-US" dirty="0" smtClean="0"/>
              <a:t>をする。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ja-JP" altLang="en-US" dirty="0" smtClean="0"/>
              <a:t>以下のコマンドにより</a:t>
            </a:r>
            <a:r>
              <a:rPr lang="en-US" altLang="ja-JP" dirty="0" smtClean="0"/>
              <a:t>Apache</a:t>
            </a:r>
            <a:r>
              <a:rPr lang="ja-JP" altLang="en-US" dirty="0" smtClean="0"/>
              <a:t>を再起動する。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systemctl</a:t>
            </a:r>
            <a:r>
              <a:rPr lang="en-US" altLang="ja-JP" dirty="0" smtClean="0"/>
              <a:t> restart </a:t>
            </a:r>
            <a:r>
              <a:rPr lang="en-US" altLang="ja-JP" dirty="0" err="1" smtClean="0"/>
              <a:t>httpd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249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本資料</a:t>
            </a:r>
            <a:r>
              <a:rPr lang="ja-JP" altLang="en-US" dirty="0"/>
              <a:t>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dirty="0" smtClean="0"/>
              <a:t>本資料について</a:t>
            </a:r>
            <a:endParaRPr lang="en-US" altLang="ja-JP" dirty="0" smtClean="0"/>
          </a:p>
          <a:p>
            <a:pPr lvl="1"/>
            <a:r>
              <a:rPr lang="ja-JP" altLang="en-US" sz="1800" dirty="0" smtClean="0"/>
              <a:t>本資料</a:t>
            </a:r>
            <a:r>
              <a:rPr lang="ja-JP" altLang="en-US" sz="1800" dirty="0"/>
              <a:t>では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IT</a:t>
            </a:r>
            <a:r>
              <a:rPr lang="en-US" altLang="ja-JP" sz="1800" dirty="0"/>
              <a:t>A</a:t>
            </a:r>
            <a:r>
              <a:rPr lang="ja-JP" altLang="en-US" sz="1800" dirty="0" smtClean="0"/>
              <a:t>サーバをオフライン環境でご利用いただく場合の、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/>
              <a:t>  </a:t>
            </a:r>
            <a:r>
              <a:rPr lang="ja-JP" altLang="en-US" sz="1800" dirty="0"/>
              <a:t>構築手順について記載しています</a:t>
            </a:r>
            <a:r>
              <a:rPr lang="ja-JP" altLang="en-US" sz="1800" dirty="0" smtClean="0"/>
              <a:t>。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8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</a:t>
            </a:r>
            <a:r>
              <a:rPr lang="ja-JP" altLang="en-US" dirty="0" smtClean="0"/>
              <a:t>　</a:t>
            </a:r>
            <a:r>
              <a:rPr lang="ja-JP" altLang="en-US" dirty="0"/>
              <a:t>システム構成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80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zh-TW" altLang="en-US" dirty="0"/>
              <a:t>連携実行</a:t>
            </a:r>
            <a:r>
              <a:rPr lang="zh-TW" altLang="en-US" dirty="0" smtClean="0"/>
              <a:t>機能</a:t>
            </a:r>
            <a:endParaRPr lang="zh-TW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TW" altLang="en-US" dirty="0" smtClean="0"/>
              <a:t>連携</a:t>
            </a:r>
            <a:r>
              <a:rPr lang="zh-TW" altLang="en-US" dirty="0"/>
              <a:t>実行</a:t>
            </a:r>
            <a:r>
              <a:rPr lang="zh-TW" altLang="en-US" dirty="0" smtClean="0"/>
              <a:t>機能</a:t>
            </a:r>
            <a:r>
              <a:rPr lang="ja-JP" altLang="en-US" dirty="0" smtClean="0"/>
              <a:t>について</a:t>
            </a:r>
            <a:endParaRPr lang="en-US" altLang="zh-TW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では</a:t>
            </a:r>
            <a:r>
              <a:rPr lang="ja-JP" altLang="en-US" dirty="0"/>
              <a:t>、さまざまな構築ツール等と連携することができ</a:t>
            </a:r>
            <a:r>
              <a:rPr lang="ja-JP" altLang="en-US" dirty="0" smtClean="0"/>
              <a:t>、以下</a:t>
            </a:r>
            <a:r>
              <a:rPr lang="ja-JP" altLang="en-US" dirty="0"/>
              <a:t>のツールとの連携機能をサポートしています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88298"/>
              </p:ext>
            </p:extLst>
          </p:nvPr>
        </p:nvGraphicFramePr>
        <p:xfrm>
          <a:off x="107380" y="1772771"/>
          <a:ext cx="8929240" cy="4591659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51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ドライバ名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連携ツール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ja-JP" sz="900" kern="100" dirty="0" smtClean="0">
                          <a:effectLst/>
                        </a:rPr>
                        <a:t>オーケスト</a:t>
                      </a:r>
                      <a:endParaRPr lang="en-US" altLang="ja-JP" sz="900" kern="1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 smtClean="0">
                          <a:effectLst/>
                        </a:rPr>
                        <a:t>レーター</a:t>
                      </a:r>
                      <a:r>
                        <a:rPr lang="en-US" sz="900" kern="100" dirty="0">
                          <a:effectLst/>
                        </a:rPr>
                        <a:t>)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機能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内容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環境構築ツールでの連携ツールインストール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本資料でのインストール対象</a:t>
                      </a:r>
                      <a:endParaRPr lang="ja-JP" sz="900" kern="100" dirty="0">
                        <a:effectLst/>
                        <a:latin typeface="+mn-lt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Material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git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構築資材管理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標準構築ツールに登録された資材の払出</a:t>
                      </a:r>
                      <a:r>
                        <a:rPr lang="en-US" sz="900" kern="100" dirty="0">
                          <a:effectLst/>
                        </a:rPr>
                        <a:t> / </a:t>
                      </a:r>
                      <a:r>
                        <a:rPr lang="ja-JP" sz="900" kern="100" dirty="0">
                          <a:effectLst/>
                        </a:rPr>
                        <a:t>払戻と、</a:t>
                      </a:r>
                      <a:r>
                        <a:rPr lang="en-US" sz="900" kern="100" dirty="0">
                          <a:effectLst/>
                        </a:rPr>
                        <a:t>Git</a:t>
                      </a:r>
                      <a:r>
                        <a:rPr lang="ja-JP" sz="900" kern="100" dirty="0">
                          <a:effectLst/>
                        </a:rPr>
                        <a:t>を介して対象資材のバージョン管理を行います。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Create_param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altLang="en-US" sz="900" kern="0" dirty="0" smtClean="0">
                          <a:effectLst/>
                        </a:rPr>
                        <a:t>メニュー</a:t>
                      </a:r>
                      <a:r>
                        <a:rPr lang="ja-JP" sz="900" kern="0" dirty="0" smtClean="0">
                          <a:effectLst/>
                        </a:rPr>
                        <a:t>作成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900" kern="100" dirty="0" smtClean="0">
                          <a:effectLst/>
                        </a:rPr>
                        <a:t>メニュー</a:t>
                      </a:r>
                      <a:r>
                        <a:rPr lang="ja-JP" sz="900" kern="100" dirty="0" smtClean="0">
                          <a:effectLst/>
                        </a:rPr>
                        <a:t>を</a:t>
                      </a:r>
                      <a:r>
                        <a:rPr lang="ja-JP" sz="900" kern="100" dirty="0">
                          <a:effectLst/>
                        </a:rPr>
                        <a:t>作成・管理します。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○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Hostgroup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-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ホストグループ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ホスト群を論理的な単位（機能・役割）でまとめたグループにして、投入するパラメータを管理します。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6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Ansible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Ansible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</a:rPr>
                        <a:t>Red Hat</a:t>
                      </a:r>
                      <a:r>
                        <a:rPr lang="ja-JP" altLang="ja-JP" sz="900" kern="100" dirty="0" smtClean="0">
                          <a:effectLst/>
                        </a:rPr>
                        <a:t>社が提供する</a:t>
                      </a:r>
                      <a:r>
                        <a:rPr lang="en-US" altLang="ja-JP" sz="900" strike="noStrike" kern="100" baseline="0" dirty="0" smtClean="0">
                          <a:effectLst/>
                        </a:rPr>
                        <a:t>OSS</a:t>
                      </a:r>
                      <a:r>
                        <a:rPr lang="ja-JP" altLang="ja-JP" sz="900" kern="100" dirty="0" smtClean="0">
                          <a:effectLst/>
                        </a:rPr>
                        <a:t>の</a:t>
                      </a:r>
                      <a:r>
                        <a:rPr lang="en-US" altLang="ja-JP" sz="900" kern="100" dirty="0" smtClean="0">
                          <a:effectLst/>
                        </a:rPr>
                        <a:t>PF</a:t>
                      </a:r>
                      <a:r>
                        <a:rPr lang="ja-JP" altLang="ja-JP" sz="900" kern="100" dirty="0" smtClean="0">
                          <a:effectLst/>
                        </a:rPr>
                        <a:t>構築ツールです。</a:t>
                      </a:r>
                      <a:r>
                        <a:rPr lang="en-US" altLang="ja-JP" sz="900" kern="100" dirty="0" smtClean="0">
                          <a:effectLst/>
                        </a:rPr>
                        <a:t/>
                      </a:r>
                      <a:br>
                        <a:rPr lang="en-US" altLang="ja-JP" sz="900" kern="100" dirty="0" smtClean="0">
                          <a:effectLst/>
                        </a:rPr>
                      </a:br>
                      <a:r>
                        <a:rPr lang="en-US" altLang="ja-JP" sz="900" kern="100" dirty="0" smtClean="0">
                          <a:effectLst/>
                        </a:rPr>
                        <a:t>Playbook</a:t>
                      </a:r>
                      <a:r>
                        <a:rPr lang="ja-JP" altLang="ja-JP" sz="900" kern="100" dirty="0" smtClean="0">
                          <a:effectLst/>
                        </a:rPr>
                        <a:t>と呼ばれる構築コードをもとに、ネットワークで接続された機器に対して、ソフトウェアのインストール、各種設定、ファイル転送、パッチの適用などを行います。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○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altLang="en-US" sz="1050" kern="100" dirty="0" smtClean="0">
                          <a:effectLst/>
                        </a:rPr>
                        <a:t>○</a:t>
                      </a:r>
                      <a:endParaRPr lang="ja-JP" sz="105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794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bg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strike="noStrike" kern="100" dirty="0" smtClean="0">
                          <a:solidFill>
                            <a:schemeClr val="tx1"/>
                          </a:solidFill>
                          <a:effectLst/>
                        </a:rPr>
                        <a:t>AnsibleTower</a:t>
                      </a:r>
                      <a:endParaRPr lang="ja-JP" altLang="ja-JP" sz="900" strike="noStrike" kern="100" dirty="0" smtClean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ja-JP" altLang="en-US" sz="900" strike="noStrik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システム構築</a:t>
                      </a:r>
                      <a:endParaRPr lang="ja-JP" altLang="ja-JP" sz="900" strike="noStrike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PF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構築自動化ツールである</a:t>
                      </a:r>
                      <a:r>
                        <a:rPr lang="en-US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Ansible</a:t>
                      </a:r>
                      <a:r>
                        <a:rPr lang="ja-JP" sz="900" strike="noStrike" kern="0" dirty="0">
                          <a:solidFill>
                            <a:schemeClr val="tx1"/>
                          </a:solidFill>
                          <a:effectLst/>
                        </a:rPr>
                        <a:t>にアクセスコントロール、ジョブスケジューリング、タスクの可視化などの機能を拡張した管理プラットフォームです。</a:t>
                      </a: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strike="noStrike" kern="0" dirty="0">
                          <a:solidFill>
                            <a:schemeClr val="tx1"/>
                          </a:solidFill>
                          <a:effectLst/>
                        </a:rPr>
                        <a:t>×</a:t>
                      </a:r>
                      <a:endParaRPr lang="ja-JP" sz="120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strike="noStrike" kern="100" dirty="0">
                        <a:solidFill>
                          <a:schemeClr val="tx1"/>
                        </a:solidFill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</a:rPr>
                        <a:t>Cobbler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OS</a:t>
                      </a:r>
                      <a:r>
                        <a:rPr lang="ja-JP" sz="900" kern="0" dirty="0">
                          <a:effectLst/>
                        </a:rPr>
                        <a:t>インストール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</a:rPr>
                        <a:t>OSS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のインストール自動化ツールです。</a:t>
                      </a:r>
                      <a:r>
                        <a:rPr lang="en-US" altLang="ja-JP" sz="900" kern="0" dirty="0" smtClean="0">
                          <a:effectLst/>
                        </a:rPr>
                        <a:t/>
                      </a:r>
                      <a:br>
                        <a:rPr lang="en-US" altLang="ja-JP" sz="900" kern="0" dirty="0" smtClean="0">
                          <a:effectLst/>
                        </a:rPr>
                      </a:br>
                      <a:r>
                        <a:rPr lang="ja-JP" altLang="ja-JP" sz="900" kern="0" dirty="0" smtClean="0">
                          <a:effectLst/>
                        </a:rPr>
                        <a:t>あらかじめ作成したテンプレートを元に、ネットワークで接続された機器に対して、</a:t>
                      </a:r>
                      <a:r>
                        <a:rPr lang="en-US" altLang="ja-JP" sz="900" kern="0" dirty="0" smtClean="0">
                          <a:effectLst/>
                        </a:rPr>
                        <a:t>OS</a:t>
                      </a:r>
                      <a:r>
                        <a:rPr lang="ja-JP" altLang="ja-JP" sz="900" kern="0" dirty="0" smtClean="0">
                          <a:effectLst/>
                        </a:rPr>
                        <a:t>のインストールを行うことができます。</a:t>
                      </a:r>
                      <a:endParaRPr lang="ja-JP" alt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200" kern="0" dirty="0" smtClean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OpenStack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仮想システム構築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OSS</a:t>
                      </a:r>
                      <a:r>
                        <a:rPr lang="ja-JP" sz="900" kern="100" dirty="0">
                          <a:effectLst/>
                        </a:rPr>
                        <a:t>のクラウド環境構築ツールです。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900" kern="100" dirty="0">
                          <a:effectLst/>
                        </a:rPr>
                        <a:t>クラウド環境に対して、仮想マシン、ストレージ、ネットワークなどを構築することができます。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r>
                        <a:rPr lang="ja-JP" sz="900" kern="100" dirty="0">
                          <a:effectLst/>
                        </a:rPr>
                        <a:t>ドライバー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PowerShell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DSC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just">
                        <a:spcAft>
                          <a:spcPts val="0"/>
                        </a:spcAft>
                      </a:pPr>
                      <a:r>
                        <a:rPr lang="ja-JP" sz="900" kern="0" dirty="0">
                          <a:effectLst/>
                        </a:rPr>
                        <a:t>システム構築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Microsoft</a:t>
                      </a:r>
                      <a:r>
                        <a:rPr lang="ja-JP" sz="900" kern="0" dirty="0">
                          <a:effectLst/>
                        </a:rPr>
                        <a:t>製の</a:t>
                      </a:r>
                      <a:r>
                        <a:rPr lang="en-US" sz="900" kern="0" dirty="0">
                          <a:effectLst/>
                        </a:rPr>
                        <a:t>PF</a:t>
                      </a:r>
                      <a:r>
                        <a:rPr lang="ja-JP" sz="900" kern="0" dirty="0">
                          <a:effectLst/>
                        </a:rPr>
                        <a:t>構築ツールです。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Windows</a:t>
                      </a:r>
                      <a:r>
                        <a:rPr lang="ja-JP" sz="900" kern="0" dirty="0">
                          <a:effectLst/>
                        </a:rPr>
                        <a:t>インフラ環境にて、サーバのユーザー作成、ソフトウェアのインストールなどを行うことができます。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×</a:t>
                      </a:r>
                      <a:endParaRPr lang="ja-JP" sz="12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×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ITA</a:t>
            </a:r>
            <a:r>
              <a:rPr lang="ja-JP" altLang="en-US" dirty="0"/>
              <a:t>をご利用いただくための環境について</a:t>
            </a:r>
            <a:endParaRPr lang="en-US" altLang="ja-JP" dirty="0"/>
          </a:p>
          <a:p>
            <a:pPr lvl="1"/>
            <a:r>
              <a:rPr lang="ja-JP" altLang="en-US" dirty="0"/>
              <a:t>「</a:t>
            </a:r>
            <a:r>
              <a:rPr lang="en-US" altLang="ja-JP" dirty="0" err="1"/>
              <a:t>Exastro</a:t>
            </a:r>
            <a:r>
              <a:rPr lang="en-US" altLang="ja-JP" dirty="0"/>
              <a:t>-ITA_</a:t>
            </a:r>
            <a:r>
              <a:rPr lang="ja-JP" altLang="en-US" dirty="0"/>
              <a:t>システム構成／環境構築ガイド</a:t>
            </a:r>
            <a:r>
              <a:rPr lang="en-US" altLang="ja-JP" dirty="0"/>
              <a:t>_</a:t>
            </a:r>
            <a:r>
              <a:rPr lang="ja-JP" altLang="en-US" dirty="0"/>
              <a:t>基本編」を参照してください。</a:t>
            </a:r>
          </a:p>
          <a:p>
            <a:pPr marL="0" indent="0">
              <a:buNone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474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　</a:t>
            </a:r>
            <a:r>
              <a:rPr lang="zh-TW" altLang="en-US" dirty="0"/>
              <a:t>動作</a:t>
            </a:r>
            <a:r>
              <a:rPr lang="zh-TW" altLang="en-US" dirty="0" smtClean="0"/>
              <a:t>環境</a:t>
            </a:r>
            <a:r>
              <a:rPr lang="ja-JP" altLang="en-US" dirty="0" smtClean="0"/>
              <a:t>・</a:t>
            </a:r>
            <a:r>
              <a:rPr lang="zh-TW" altLang="en-US" dirty="0" smtClean="0"/>
              <a:t>条件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収集スクリプトを実行する場合の前提</a:t>
            </a:r>
            <a:r>
              <a:rPr lang="ja-JP" altLang="en-US" dirty="0" smtClean="0"/>
              <a:t>条件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収集スクリプトを実行する場合には</a:t>
            </a:r>
            <a:r>
              <a:rPr lang="ja-JP" altLang="en-US" dirty="0" smtClean="0"/>
              <a:t>、ライブラリ</a:t>
            </a:r>
            <a:r>
              <a:rPr lang="ja-JP" altLang="en-US" dirty="0"/>
              <a:t>収集用サーバ（オンライン環境）</a:t>
            </a:r>
            <a:r>
              <a:rPr lang="en-US" altLang="ja-JP" dirty="0" smtClean="0"/>
              <a:t>/ ITA</a:t>
            </a:r>
            <a:r>
              <a:rPr lang="ja-JP" altLang="en-US" dirty="0"/>
              <a:t>サーバ（オフライン環境）</a:t>
            </a:r>
            <a:r>
              <a:rPr lang="ja-JP" altLang="en-US" dirty="0" smtClean="0"/>
              <a:t>、両サーバ</a:t>
            </a:r>
            <a:r>
              <a:rPr lang="ja-JP" altLang="en-US" dirty="0"/>
              <a:t>の構築状態（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dirty="0" smtClean="0"/>
              <a:t>バージョン、インストール済のパッケージ</a:t>
            </a:r>
            <a:r>
              <a:rPr lang="ja-JP" altLang="en-US" dirty="0"/>
              <a:t>）を</a:t>
            </a:r>
            <a:r>
              <a:rPr lang="ja-JP" altLang="en-US" dirty="0" smtClean="0"/>
              <a:t>、合わせる</a:t>
            </a:r>
            <a:r>
              <a:rPr lang="ja-JP" altLang="en-US" dirty="0"/>
              <a:t>必要があります。</a:t>
            </a:r>
          </a:p>
          <a:p>
            <a:pPr marL="180000" lvl="1" indent="0">
              <a:buNone/>
            </a:pPr>
            <a:endParaRPr lang="en-US" altLang="ja-JP" sz="800" dirty="0" smtClean="0"/>
          </a:p>
          <a:p>
            <a:pPr lvl="1"/>
            <a:r>
              <a:rPr lang="ja-JP" altLang="en-US" dirty="0" smtClean="0"/>
              <a:t>ライブラリ</a:t>
            </a:r>
            <a:r>
              <a:rPr lang="ja-JP" altLang="en-US" dirty="0"/>
              <a:t>収集用サーバ（オンライン環境</a:t>
            </a:r>
            <a:r>
              <a:rPr lang="ja-JP" altLang="en-US" dirty="0" smtClean="0"/>
              <a:t>）は、以下のリポジトリ</a:t>
            </a:r>
            <a:r>
              <a:rPr lang="ja-JP" altLang="en-US" dirty="0"/>
              <a:t>が参照できる状態である必要があります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16733"/>
              </p:ext>
            </p:extLst>
          </p:nvPr>
        </p:nvGraphicFramePr>
        <p:xfrm>
          <a:off x="971013" y="2780910"/>
          <a:ext cx="7201000" cy="2453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1" dirty="0" smtClean="0"/>
                        <a:t>OS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1" dirty="0" smtClean="0"/>
                        <a:t>リポジトリ</a:t>
                      </a:r>
                      <a:endParaRPr kumimoji="1" lang="ja-JP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980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RHEL7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smtClean="0"/>
                        <a:t>RHEL8</a:t>
                      </a: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871">
                <a:tc rowSpan="3"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CentOS7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044398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802913"/>
                  </a:ext>
                </a:extLst>
              </a:tr>
              <a:tr h="24887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5812"/>
                  </a:ext>
                </a:extLst>
              </a:tr>
              <a:tr h="248871">
                <a:tc>
                  <a:txBody>
                    <a:bodyPr/>
                    <a:lstStyle/>
                    <a:p>
                      <a:r>
                        <a:rPr kumimoji="1" lang="en-US" altLang="ja-JP" sz="1200" b="1" dirty="0" smtClean="0"/>
                        <a:t>CentOS8</a:t>
                      </a:r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20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167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4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zh-TW" dirty="0"/>
              <a:t>3.</a:t>
            </a:r>
            <a:r>
              <a:rPr lang="zh-TW" altLang="en-US" dirty="0"/>
              <a:t>　</a:t>
            </a:r>
            <a:r>
              <a:rPr lang="en-US" altLang="zh-TW" dirty="0" smtClean="0"/>
              <a:t>ITA</a:t>
            </a:r>
            <a:r>
              <a:rPr lang="zh-TW" altLang="en-US" dirty="0" smtClean="0"/>
              <a:t>環境</a:t>
            </a:r>
            <a:r>
              <a:rPr lang="zh-TW" altLang="en-US" dirty="0"/>
              <a:t>構築手順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4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1815</Words>
  <Application>Microsoft Office PowerPoint</Application>
  <PresentationFormat>画面に合わせる (4:3)</PresentationFormat>
  <Paragraphs>551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29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本資料について</vt:lpstr>
      <vt:lpstr>2.　システム構成</vt:lpstr>
      <vt:lpstr>2.1　連携実行機能</vt:lpstr>
      <vt:lpstr>2.2　動作環境・条件　1/2</vt:lpstr>
      <vt:lpstr>2.3　動作環境・条件　2/2</vt:lpstr>
      <vt:lpstr>3.　ITA環境構築手順</vt:lpstr>
      <vt:lpstr>3.1　オフラインインストール</vt:lpstr>
      <vt:lpstr>3.2　事前準備</vt:lpstr>
      <vt:lpstr>3.3　ITA環境構築フロー</vt:lpstr>
      <vt:lpstr>3.4　環境構築（1/8）</vt:lpstr>
      <vt:lpstr>3.5　環境構築（2/8）</vt:lpstr>
      <vt:lpstr>3.6　環境構築（3/8）</vt:lpstr>
      <vt:lpstr>3.7　環境構築（4/8）</vt:lpstr>
      <vt:lpstr>3.8　環境構築（5/8）</vt:lpstr>
      <vt:lpstr>3.9　環境構築（6/8）</vt:lpstr>
      <vt:lpstr>3.10　環境構築（7/8）</vt:lpstr>
      <vt:lpstr>3.11　環境構築（8/8）</vt:lpstr>
      <vt:lpstr>4.　ITA動作確認</vt:lpstr>
      <vt:lpstr>4.1　動作確認（1/6）</vt:lpstr>
      <vt:lpstr>4.2　動作確認（2/6）</vt:lpstr>
      <vt:lpstr>4.3　動作確認（3/6）</vt:lpstr>
      <vt:lpstr>4.4　動作確認（4/6）</vt:lpstr>
      <vt:lpstr>4.5　動作確認（5/6）</vt:lpstr>
      <vt:lpstr>4.6　動作確認（6/6）</vt:lpstr>
      <vt:lpstr>4.7　参考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2020-04-27T00:53:06Z</dcterms:modified>
</cp:coreProperties>
</file>