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5"/>
  </p:notesMasterIdLst>
  <p:handoutMasterIdLst>
    <p:handoutMasterId r:id="rId26"/>
  </p:handoutMasterIdLst>
  <p:sldIdLst>
    <p:sldId id="262" r:id="rId3"/>
    <p:sldId id="317" r:id="rId4"/>
    <p:sldId id="505" r:id="rId5"/>
    <p:sldId id="506" r:id="rId6"/>
    <p:sldId id="507" r:id="rId7"/>
    <p:sldId id="508" r:id="rId8"/>
    <p:sldId id="518" r:id="rId9"/>
    <p:sldId id="519" r:id="rId10"/>
    <p:sldId id="520" r:id="rId11"/>
    <p:sldId id="522" r:id="rId12"/>
    <p:sldId id="523" r:id="rId13"/>
    <p:sldId id="521" r:id="rId14"/>
    <p:sldId id="510" r:id="rId15"/>
    <p:sldId id="509" r:id="rId16"/>
    <p:sldId id="512" r:id="rId17"/>
    <p:sldId id="511" r:id="rId18"/>
    <p:sldId id="515" r:id="rId19"/>
    <p:sldId id="516" r:id="rId20"/>
    <p:sldId id="517" r:id="rId21"/>
    <p:sldId id="513" r:id="rId22"/>
    <p:sldId id="514" r:id="rId23"/>
    <p:sldId id="318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06"/>
            <p14:sldId id="507"/>
            <p14:sldId id="508"/>
            <p14:sldId id="518"/>
            <p14:sldId id="519"/>
            <p14:sldId id="520"/>
            <p14:sldId id="522"/>
            <p14:sldId id="523"/>
            <p14:sldId id="521"/>
            <p14:sldId id="510"/>
            <p14:sldId id="509"/>
            <p14:sldId id="512"/>
            <p14:sldId id="511"/>
            <p14:sldId id="515"/>
            <p14:sldId id="516"/>
            <p14:sldId id="517"/>
            <p14:sldId id="513"/>
            <p14:sldId id="514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124990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5507" autoAdjust="0"/>
  </p:normalViewPr>
  <p:slideViewPr>
    <p:cSldViewPr>
      <p:cViewPr varScale="1">
        <p:scale>
          <a:sx n="117" d="100"/>
          <a:sy n="117" d="100"/>
        </p:scale>
        <p:origin x="1186" y="6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2021/8/5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2021/8/5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20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slide" Target="slide18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4.xml"/><Relationship Id="rId1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smtClean="0"/>
              <a:t>Exastro IT Automation 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1.7.2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1" y="3076184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spc="-150" dirty="0" smtClean="0">
                <a:solidFill>
                  <a:srgbClr val="002B62"/>
                </a:solidFill>
              </a:rPr>
              <a:t>Terraform Driver</a:t>
            </a:r>
          </a:p>
          <a:p>
            <a:r>
              <a:rPr lang="en-US" altLang="ja-JP" sz="4800" b="1" kern="0" spc="-150" dirty="0" smtClean="0">
                <a:solidFill>
                  <a:srgbClr val="002B62"/>
                </a:solidFill>
              </a:rPr>
              <a:t>【Classroo</a:t>
            </a:r>
            <a:r>
              <a:rPr lang="en-US" altLang="ja-JP" sz="4800" b="1" kern="0" spc="-150" dirty="0">
                <a:solidFill>
                  <a:srgbClr val="002B62"/>
                </a:solidFill>
              </a:rPr>
              <a:t>m</a:t>
            </a:r>
            <a:r>
              <a:rPr lang="en-US" altLang="ja-JP" sz="4800" b="1" kern="0" spc="-150" dirty="0" smtClean="0">
                <a:solidFill>
                  <a:srgbClr val="002B62"/>
                </a:solidFill>
              </a:rPr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>
              <a:defRPr sz="1400" b="1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pPr>
            <a:r>
              <a:rPr lang="en-US" altLang="ja-JP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 this Document, “IT Automation” will be written as “ITA”.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 For Terraform Cloud(1/3)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/>
              <a:t>Create </a:t>
            </a:r>
            <a:r>
              <a:rPr lang="en-US" altLang="ja-JP" b="1" dirty="0" err="1"/>
              <a:t>on-premise</a:t>
            </a:r>
            <a:r>
              <a:rPr lang="en-US" altLang="ja-JP" b="1" dirty="0"/>
              <a:t> ITA server.</a:t>
            </a:r>
            <a:endParaRPr lang="ja-JP" altLang="en-US" b="1" dirty="0"/>
          </a:p>
          <a:p>
            <a:pPr lvl="1"/>
            <a:r>
              <a:rPr lang="en-US" altLang="ja-JP" sz="1800" dirty="0" smtClean="0"/>
              <a:t>If you are creating an ITA Server on </a:t>
            </a:r>
            <a:r>
              <a:rPr lang="en-US" altLang="ja-JP" sz="1800" dirty="0" err="1" smtClean="0"/>
              <a:t>on-premise</a:t>
            </a:r>
            <a:r>
              <a:rPr lang="en-US" altLang="ja-JP" sz="1800" dirty="0" smtClean="0"/>
              <a:t>, you can use Terraform Cloud to provision </a:t>
            </a:r>
            <a:r>
              <a:rPr lang="en-US" altLang="ja-JP" sz="1800" dirty="0" err="1" smtClean="0"/>
              <a:t>on-premise</a:t>
            </a:r>
            <a:r>
              <a:rPr lang="en-US" altLang="ja-JP" sz="1800" dirty="0" smtClean="0"/>
              <a:t>/cloud systems.</a:t>
            </a:r>
          </a:p>
          <a:p>
            <a:pPr lvl="1"/>
            <a:r>
              <a:rPr lang="en-US" altLang="ja-JP" sz="1800" dirty="0" smtClean="0"/>
              <a:t>You can use </a:t>
            </a:r>
            <a:r>
              <a:rPr lang="en-US" altLang="ja-JP" sz="1800" dirty="0" err="1" smtClean="0"/>
              <a:t>on-premise</a:t>
            </a:r>
            <a:r>
              <a:rPr lang="en-US" altLang="ja-JP" sz="1800" dirty="0" smtClean="0"/>
              <a:t> Ansible to configure both </a:t>
            </a:r>
            <a:r>
              <a:rPr lang="en-US" altLang="ja-JP" sz="1800" dirty="0" err="1" smtClean="0"/>
              <a:t>on-premise</a:t>
            </a:r>
            <a:r>
              <a:rPr lang="en-US" altLang="ja-JP" sz="1800" dirty="0" smtClean="0"/>
              <a:t> and cloud systems.</a:t>
            </a:r>
          </a:p>
          <a:p>
            <a:pPr lvl="1"/>
            <a:endParaRPr lang="en-US" altLang="ja-JP" dirty="0" smtClean="0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25" y="5091765"/>
            <a:ext cx="729484" cy="729484"/>
          </a:xfrm>
          <a:prstGeom prst="rect">
            <a:avLst/>
          </a:prstGeom>
        </p:spPr>
      </p:pic>
      <p:sp>
        <p:nvSpPr>
          <p:cNvPr id="57" name="角丸四角形 56"/>
          <p:cNvSpPr/>
          <p:nvPr/>
        </p:nvSpPr>
        <p:spPr bwMode="auto">
          <a:xfrm>
            <a:off x="3393264" y="3134069"/>
            <a:ext cx="2376330" cy="5760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7030A0"/>
                </a:solidFill>
                <a:latin typeface="+mn-ea"/>
              </a:rPr>
              <a:t>Terraform Cloud</a:t>
            </a:r>
            <a:endParaRPr kumimoji="1" lang="ja-JP" altLang="en-US" sz="1400" b="1" dirty="0" smtClean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61" name="角丸四角形 60"/>
          <p:cNvSpPr/>
          <p:nvPr/>
        </p:nvSpPr>
        <p:spPr bwMode="auto">
          <a:xfrm>
            <a:off x="7080195" y="3127094"/>
            <a:ext cx="1871090" cy="2736380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573984" y="2614084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System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cxnSp>
        <p:nvCxnSpPr>
          <p:cNvPr id="69" name="直線コネクタ 68"/>
          <p:cNvCxnSpPr/>
          <p:nvPr/>
        </p:nvCxnSpPr>
        <p:spPr bwMode="auto">
          <a:xfrm>
            <a:off x="264963" y="4461199"/>
            <a:ext cx="878400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1249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6" name="Oval 97"/>
          <p:cNvSpPr>
            <a:spLocks noChangeAspect="1" noChangeArrowheads="1"/>
          </p:cNvSpPr>
          <p:nvPr/>
        </p:nvSpPr>
        <p:spPr bwMode="gray">
          <a:xfrm>
            <a:off x="7708513" y="3554005"/>
            <a:ext cx="680272" cy="621884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7" name="Oval 97"/>
          <p:cNvSpPr>
            <a:spLocks noChangeAspect="1" noChangeArrowheads="1"/>
          </p:cNvSpPr>
          <p:nvPr/>
        </p:nvSpPr>
        <p:spPr bwMode="gray">
          <a:xfrm>
            <a:off x="7708513" y="4941264"/>
            <a:ext cx="680272" cy="621884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6231" y="4811618"/>
            <a:ext cx="461665" cy="15618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On-Premise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cxnSp>
        <p:nvCxnSpPr>
          <p:cNvPr id="90" name="直線矢印コネクタ 89"/>
          <p:cNvCxnSpPr/>
          <p:nvPr/>
        </p:nvCxnSpPr>
        <p:spPr bwMode="auto">
          <a:xfrm flipV="1">
            <a:off x="1812309" y="3465894"/>
            <a:ext cx="1483276" cy="162587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80" y="5119537"/>
            <a:ext cx="850166" cy="708472"/>
          </a:xfrm>
          <a:prstGeom prst="rect">
            <a:avLst/>
          </a:prstGeom>
          <a:ln w="38100">
            <a:solidFill>
              <a:schemeClr val="bg2">
                <a:lumMod val="65000"/>
              </a:schemeClr>
            </a:solidFill>
          </a:ln>
        </p:spPr>
      </p:pic>
      <p:cxnSp>
        <p:nvCxnSpPr>
          <p:cNvPr id="43" name="直線矢印コネクタ 42"/>
          <p:cNvCxnSpPr/>
          <p:nvPr/>
        </p:nvCxnSpPr>
        <p:spPr bwMode="auto">
          <a:xfrm>
            <a:off x="5769594" y="3212970"/>
            <a:ext cx="1938919" cy="43198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矢印コネクタ 45"/>
          <p:cNvCxnSpPr/>
          <p:nvPr/>
        </p:nvCxnSpPr>
        <p:spPr bwMode="auto">
          <a:xfrm>
            <a:off x="5769594" y="3644950"/>
            <a:ext cx="1952252" cy="12963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矢印コネクタ 54"/>
          <p:cNvCxnSpPr/>
          <p:nvPr/>
        </p:nvCxnSpPr>
        <p:spPr bwMode="auto">
          <a:xfrm flipV="1">
            <a:off x="1812309" y="5349595"/>
            <a:ext cx="2338623" cy="702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直線矢印コネクタ 58"/>
          <p:cNvCxnSpPr/>
          <p:nvPr/>
        </p:nvCxnSpPr>
        <p:spPr bwMode="auto">
          <a:xfrm>
            <a:off x="5082046" y="5356616"/>
            <a:ext cx="2528788" cy="6132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直線矢印コネクタ 62"/>
          <p:cNvCxnSpPr/>
          <p:nvPr/>
        </p:nvCxnSpPr>
        <p:spPr bwMode="auto">
          <a:xfrm flipV="1">
            <a:off x="5082046" y="4071894"/>
            <a:ext cx="2626467" cy="104764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テキスト ボックス 20"/>
          <p:cNvSpPr txBox="1"/>
          <p:nvPr/>
        </p:nvSpPr>
        <p:spPr>
          <a:xfrm>
            <a:off x="56231" y="3056626"/>
            <a:ext cx="461665" cy="15618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Cloud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 For Terraform Cloud(2/3)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 smtClean="0"/>
              <a:t>Create </a:t>
            </a:r>
            <a:r>
              <a:rPr lang="en-US" altLang="ja-JP" b="1" dirty="0" err="1" smtClean="0"/>
              <a:t>on-premise</a:t>
            </a:r>
            <a:r>
              <a:rPr lang="en-US" altLang="ja-JP" b="1" dirty="0" smtClean="0"/>
              <a:t> ITA server.</a:t>
            </a:r>
            <a:endParaRPr lang="ja-JP" altLang="en-US" b="1" dirty="0" smtClean="0"/>
          </a:p>
          <a:p>
            <a:pPr lvl="1"/>
            <a:r>
              <a:rPr lang="en-US" altLang="ja-JP" sz="1800" dirty="0" smtClean="0"/>
              <a:t>If you implemented Ansible to the Cloud system side, you will only be able to provision and configure cloud systems.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606893" y="2583691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System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cxnSp>
        <p:nvCxnSpPr>
          <p:cNvPr id="69" name="直線コネクタ 68"/>
          <p:cNvCxnSpPr/>
          <p:nvPr/>
        </p:nvCxnSpPr>
        <p:spPr bwMode="auto">
          <a:xfrm>
            <a:off x="264963" y="4461199"/>
            <a:ext cx="878400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1249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6" name="Oval 97"/>
          <p:cNvSpPr>
            <a:spLocks noChangeAspect="1" noChangeArrowheads="1"/>
          </p:cNvSpPr>
          <p:nvPr/>
        </p:nvSpPr>
        <p:spPr bwMode="gray">
          <a:xfrm>
            <a:off x="7708513" y="3554005"/>
            <a:ext cx="680272" cy="621884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6231" y="4811618"/>
            <a:ext cx="461665" cy="15618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On-Premise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cxnSp>
        <p:nvCxnSpPr>
          <p:cNvPr id="90" name="直線矢印コネクタ 89"/>
          <p:cNvCxnSpPr/>
          <p:nvPr/>
        </p:nvCxnSpPr>
        <p:spPr bwMode="auto">
          <a:xfrm flipV="1">
            <a:off x="1867334" y="2906724"/>
            <a:ext cx="1572455" cy="207001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矢印コネクタ 42"/>
          <p:cNvCxnSpPr>
            <a:stCxn id="28" idx="3"/>
          </p:cNvCxnSpPr>
          <p:nvPr/>
        </p:nvCxnSpPr>
        <p:spPr bwMode="auto">
          <a:xfrm>
            <a:off x="5816119" y="2906724"/>
            <a:ext cx="1892394" cy="73822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線矢印コネクタ 54"/>
          <p:cNvCxnSpPr/>
          <p:nvPr/>
        </p:nvCxnSpPr>
        <p:spPr bwMode="auto">
          <a:xfrm flipV="1">
            <a:off x="1988535" y="3895901"/>
            <a:ext cx="2157895" cy="145369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25" y="5091765"/>
            <a:ext cx="729484" cy="729484"/>
          </a:xfrm>
          <a:prstGeom prst="rect">
            <a:avLst/>
          </a:prstGeom>
        </p:spPr>
      </p:pic>
      <p:sp>
        <p:nvSpPr>
          <p:cNvPr id="28" name="角丸四角形 27"/>
          <p:cNvSpPr/>
          <p:nvPr/>
        </p:nvSpPr>
        <p:spPr bwMode="auto">
          <a:xfrm>
            <a:off x="3439789" y="2618684"/>
            <a:ext cx="2376330" cy="5760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7030A0"/>
                </a:solidFill>
                <a:latin typeface="+mn-ea"/>
              </a:rPr>
              <a:t>Terraform Cloud</a:t>
            </a:r>
            <a:endParaRPr kumimoji="1" lang="ja-JP" altLang="en-US" sz="1400" b="1" dirty="0" smtClean="0">
              <a:solidFill>
                <a:srgbClr val="7030A0"/>
              </a:solidFill>
              <a:latin typeface="+mn-ea"/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30" y="3541665"/>
            <a:ext cx="850166" cy="708472"/>
          </a:xfrm>
          <a:prstGeom prst="rect">
            <a:avLst/>
          </a:prstGeom>
          <a:ln w="38100">
            <a:solidFill>
              <a:schemeClr val="bg2">
                <a:lumMod val="65000"/>
              </a:schemeClr>
            </a:solidFill>
          </a:ln>
        </p:spPr>
      </p:pic>
      <p:cxnSp>
        <p:nvCxnSpPr>
          <p:cNvPr id="31" name="直線矢印コネクタ 30"/>
          <p:cNvCxnSpPr/>
          <p:nvPr/>
        </p:nvCxnSpPr>
        <p:spPr bwMode="auto">
          <a:xfrm>
            <a:off x="4996596" y="3895901"/>
            <a:ext cx="2711917" cy="3716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テキスト ボックス 15"/>
          <p:cNvSpPr txBox="1"/>
          <p:nvPr/>
        </p:nvSpPr>
        <p:spPr>
          <a:xfrm>
            <a:off x="56231" y="3056626"/>
            <a:ext cx="461665" cy="15618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Cloud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  For Terraform Cloud(3/3)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/>
              <a:t>Create </a:t>
            </a:r>
            <a:r>
              <a:rPr lang="en-US" altLang="ja-JP" b="1" dirty="0" err="1"/>
              <a:t>on-premise</a:t>
            </a:r>
            <a:r>
              <a:rPr lang="en-US" altLang="ja-JP" b="1" dirty="0"/>
              <a:t> ITA server.</a:t>
            </a:r>
            <a:endParaRPr lang="ja-JP" altLang="en-US" b="1" dirty="0"/>
          </a:p>
          <a:p>
            <a:pPr lvl="1"/>
            <a:r>
              <a:rPr lang="en-US" altLang="ja-JP" sz="1800" dirty="0"/>
              <a:t>If you are creating an ITA Server on </a:t>
            </a:r>
            <a:r>
              <a:rPr lang="en-US" altLang="ja-JP" sz="1800" dirty="0" smtClean="0"/>
              <a:t>cloud, </a:t>
            </a:r>
            <a:r>
              <a:rPr lang="en-US" altLang="ja-JP" sz="1800" dirty="0"/>
              <a:t>you can use Terraform Cloud to provision </a:t>
            </a:r>
            <a:r>
              <a:rPr lang="en-US" altLang="ja-JP" sz="1800" dirty="0" smtClean="0"/>
              <a:t>cloud </a:t>
            </a:r>
            <a:r>
              <a:rPr lang="en-US" altLang="ja-JP" sz="1800" dirty="0"/>
              <a:t>systems</a:t>
            </a:r>
            <a:r>
              <a:rPr lang="en-US" altLang="ja-JP" sz="1800" dirty="0" smtClean="0"/>
              <a:t>.</a:t>
            </a:r>
          </a:p>
          <a:p>
            <a:pPr lvl="1"/>
            <a:r>
              <a:rPr lang="en-US" altLang="ja-JP" sz="1800" dirty="0" smtClean="0"/>
              <a:t>If you are not using Ansible, you can also provision </a:t>
            </a:r>
            <a:r>
              <a:rPr lang="en-US" altLang="ja-JP" sz="1800" dirty="0" err="1" smtClean="0"/>
              <a:t>on-premise</a:t>
            </a:r>
            <a:r>
              <a:rPr lang="en-US" altLang="ja-JP" sz="1800" dirty="0" smtClean="0"/>
              <a:t> systems.</a:t>
            </a:r>
            <a:endParaRPr lang="en-US" altLang="ja-JP" dirty="0" smtClean="0"/>
          </a:p>
        </p:txBody>
      </p:sp>
      <p:pic>
        <p:nvPicPr>
          <p:cNvPr id="56" name="図 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53" y="3071007"/>
            <a:ext cx="729484" cy="729484"/>
          </a:xfrm>
          <a:prstGeom prst="rect">
            <a:avLst/>
          </a:prstGeom>
        </p:spPr>
      </p:pic>
      <p:cxnSp>
        <p:nvCxnSpPr>
          <p:cNvPr id="90" name="直線矢印コネクタ 89"/>
          <p:cNvCxnSpPr>
            <a:stCxn id="56" idx="3"/>
            <a:endCxn id="36" idx="1"/>
          </p:cNvCxnSpPr>
          <p:nvPr/>
        </p:nvCxnSpPr>
        <p:spPr bwMode="auto">
          <a:xfrm flipV="1">
            <a:off x="1928037" y="2906724"/>
            <a:ext cx="1511752" cy="5290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直線矢印コネクタ 47"/>
          <p:cNvCxnSpPr>
            <a:stCxn id="37" idx="3"/>
          </p:cNvCxnSpPr>
          <p:nvPr/>
        </p:nvCxnSpPr>
        <p:spPr bwMode="auto">
          <a:xfrm>
            <a:off x="4996596" y="3895901"/>
            <a:ext cx="2711917" cy="3716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矢印コネクタ 50"/>
          <p:cNvCxnSpPr>
            <a:endCxn id="37" idx="1"/>
          </p:cNvCxnSpPr>
          <p:nvPr/>
        </p:nvCxnSpPr>
        <p:spPr bwMode="auto">
          <a:xfrm>
            <a:off x="2028429" y="3723789"/>
            <a:ext cx="2118001" cy="17211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直線矢印コネクタ 57"/>
          <p:cNvCxnSpPr/>
          <p:nvPr/>
        </p:nvCxnSpPr>
        <p:spPr bwMode="auto">
          <a:xfrm>
            <a:off x="5816119" y="3194764"/>
            <a:ext cx="1875647" cy="173500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50000"/>
              </a:schemeClr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角丸四角形吹き出し 2"/>
          <p:cNvSpPr/>
          <p:nvPr/>
        </p:nvSpPr>
        <p:spPr bwMode="auto">
          <a:xfrm>
            <a:off x="4042925" y="4970020"/>
            <a:ext cx="2602042" cy="970104"/>
          </a:xfrm>
          <a:prstGeom prst="wedgeRoundRectCallout">
            <a:avLst>
              <a:gd name="adj1" fmla="val 54922"/>
              <a:gd name="adj2" fmla="val -129192"/>
              <a:gd name="adj3" fmla="val 16667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You can provision </a:t>
            </a:r>
            <a:br>
              <a:rPr kumimoji="1" lang="en-US" altLang="ja-JP" sz="1400" b="1" dirty="0" smtClean="0">
                <a:latin typeface="+mn-ea"/>
              </a:rPr>
            </a:br>
            <a:r>
              <a:rPr kumimoji="1" lang="en-US" altLang="ja-JP" sz="1400" b="1" dirty="0" err="1" smtClean="0">
                <a:latin typeface="+mn-ea"/>
              </a:rPr>
              <a:t>on-premise</a:t>
            </a:r>
            <a:r>
              <a:rPr kumimoji="1" lang="en-US" altLang="ja-JP" sz="1400" b="1" dirty="0" smtClean="0">
                <a:latin typeface="+mn-ea"/>
              </a:rPr>
              <a:t> systems</a:t>
            </a:r>
            <a:br>
              <a:rPr kumimoji="1" lang="en-US" altLang="ja-JP" sz="1400" b="1" dirty="0" smtClean="0">
                <a:latin typeface="+mn-ea"/>
              </a:rPr>
            </a:br>
            <a:r>
              <a:rPr kumimoji="1" lang="en-US" altLang="ja-JP" sz="1400" b="1" dirty="0" smtClean="0">
                <a:latin typeface="+mn-ea"/>
              </a:rPr>
              <a:t>if you are not using </a:t>
            </a:r>
            <a:br>
              <a:rPr kumimoji="1" lang="en-US" altLang="ja-JP" sz="1400" b="1" dirty="0" smtClean="0">
                <a:latin typeface="+mn-ea"/>
              </a:rPr>
            </a:br>
            <a:r>
              <a:rPr kumimoji="1" lang="en-US" altLang="ja-JP" sz="1400" b="1" dirty="0" smtClean="0">
                <a:latin typeface="+mn-ea"/>
              </a:rPr>
              <a:t>Ansible.</a:t>
            </a:r>
            <a:endParaRPr lang="en-US" altLang="ja-JP" sz="1400" b="1" dirty="0" smtClean="0">
              <a:latin typeface="+mn-ea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6231" y="4811618"/>
            <a:ext cx="461665" cy="15618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On-Premise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>
            <a:off x="264963" y="4461199"/>
            <a:ext cx="878400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1249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角丸四角形 27"/>
          <p:cNvSpPr/>
          <p:nvPr/>
        </p:nvSpPr>
        <p:spPr bwMode="auto">
          <a:xfrm>
            <a:off x="7080195" y="3127094"/>
            <a:ext cx="1871090" cy="2736380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573984" y="2614084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System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31" name="Oval 97"/>
          <p:cNvSpPr>
            <a:spLocks noChangeAspect="1" noChangeArrowheads="1"/>
          </p:cNvSpPr>
          <p:nvPr/>
        </p:nvSpPr>
        <p:spPr bwMode="gray">
          <a:xfrm>
            <a:off x="7708513" y="3554005"/>
            <a:ext cx="680272" cy="621884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2" name="Oval 97"/>
          <p:cNvSpPr>
            <a:spLocks noChangeAspect="1" noChangeArrowheads="1"/>
          </p:cNvSpPr>
          <p:nvPr/>
        </p:nvSpPr>
        <p:spPr bwMode="gray">
          <a:xfrm>
            <a:off x="7708513" y="4941264"/>
            <a:ext cx="680272" cy="621884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3439789" y="2618684"/>
            <a:ext cx="2376330" cy="5760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7030A0"/>
                </a:solidFill>
                <a:latin typeface="+mn-ea"/>
              </a:rPr>
              <a:t>Terraform Cloud</a:t>
            </a:r>
            <a:endParaRPr kumimoji="1" lang="ja-JP" altLang="en-US" sz="1400" b="1" dirty="0" smtClean="0">
              <a:solidFill>
                <a:srgbClr val="7030A0"/>
              </a:solidFill>
              <a:latin typeface="+mn-ea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30" y="3541665"/>
            <a:ext cx="850166" cy="708472"/>
          </a:xfrm>
          <a:prstGeom prst="rect">
            <a:avLst/>
          </a:prstGeom>
          <a:ln w="38100">
            <a:solidFill>
              <a:schemeClr val="bg2">
                <a:lumMod val="65000"/>
              </a:schemeClr>
            </a:solidFill>
          </a:ln>
        </p:spPr>
      </p:pic>
      <p:cxnSp>
        <p:nvCxnSpPr>
          <p:cNvPr id="43" name="直線矢印コネクタ 42"/>
          <p:cNvCxnSpPr/>
          <p:nvPr/>
        </p:nvCxnSpPr>
        <p:spPr bwMode="auto">
          <a:xfrm>
            <a:off x="5816119" y="2906724"/>
            <a:ext cx="1892394" cy="73822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テキスト ボックス 19"/>
          <p:cNvSpPr txBox="1"/>
          <p:nvPr/>
        </p:nvSpPr>
        <p:spPr>
          <a:xfrm>
            <a:off x="56231" y="3056626"/>
            <a:ext cx="461665" cy="15618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Cloud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Terraform Driver</a:t>
            </a:r>
            <a:r>
              <a:rPr lang="ja-JP" altLang="en-US" dirty="0"/>
              <a:t> </a:t>
            </a:r>
            <a:r>
              <a:rPr lang="en-US" altLang="ja-JP" dirty="0" smtClean="0"/>
              <a:t>Menu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2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b="13037"/>
          <a:stretch/>
        </p:blipFill>
        <p:spPr>
          <a:xfrm>
            <a:off x="6687073" y="1196691"/>
            <a:ext cx="1743075" cy="446462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Terraform 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Menu overview(1/2)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6681650" y="1196690"/>
            <a:ext cx="1748497" cy="446462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sz="1800" b="1" dirty="0" smtClean="0"/>
              <a:t>Menu functions</a:t>
            </a:r>
          </a:p>
          <a:p>
            <a:pPr lvl="1"/>
            <a:r>
              <a:rPr lang="en-US" altLang="ja-JP" sz="1400" b="1" dirty="0" smtClean="0"/>
              <a:t>Interface information</a:t>
            </a:r>
          </a:p>
          <a:p>
            <a:pPr marL="180000" lvl="1" indent="0">
              <a:buNone/>
            </a:pPr>
            <a:r>
              <a:rPr lang="ja-JP" altLang="en-US" b="1" dirty="0"/>
              <a:t>　</a:t>
            </a:r>
            <a:r>
              <a:rPr lang="en-US" altLang="ja-JP" sz="1400" dirty="0" smtClean="0"/>
              <a:t>Manages the information of the Terraformed linked to ITA.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Organizations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list</a:t>
            </a:r>
          </a:p>
          <a:p>
            <a:pPr marL="180000" lvl="1" indent="0">
              <a:buNone/>
            </a:pPr>
            <a:r>
              <a:rPr lang="ja-JP" altLang="en-US" sz="1400" b="1" dirty="0"/>
              <a:t>　</a:t>
            </a:r>
            <a:r>
              <a:rPr lang="en-US" altLang="ja-JP" sz="1400" dirty="0" smtClean="0"/>
              <a:t>Manages the Organization information used in Terraform.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Workspaces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list</a:t>
            </a:r>
          </a:p>
          <a:p>
            <a:pPr marL="180000" lvl="1" indent="0">
              <a:buNone/>
            </a:pPr>
            <a:r>
              <a:rPr lang="ja-JP" altLang="en-US" sz="1400" b="1" dirty="0"/>
              <a:t>　</a:t>
            </a:r>
            <a:r>
              <a:rPr lang="en-US" altLang="ja-JP" sz="1400" dirty="0" smtClean="0"/>
              <a:t>Manages the Workspaces information used in Terraform.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Movement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list</a:t>
            </a:r>
          </a:p>
          <a:p>
            <a:pPr marL="180000" lvl="1" indent="0">
              <a:buNone/>
            </a:pPr>
            <a:r>
              <a:rPr lang="ja-JP" altLang="en-US" sz="1400" b="1" dirty="0" smtClean="0"/>
              <a:t>　</a:t>
            </a:r>
            <a:r>
              <a:rPr lang="en-US" altLang="ja-JP" sz="1400" dirty="0" smtClean="0"/>
              <a:t>Manages Movements that can register to Symphony/Conductor.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Module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files</a:t>
            </a:r>
          </a:p>
          <a:p>
            <a:pPr marL="180000" lvl="1" indent="0">
              <a:buNone/>
            </a:pPr>
            <a:r>
              <a:rPr lang="ja-JP" altLang="en-US" sz="1400" dirty="0" smtClean="0"/>
              <a:t>　</a:t>
            </a:r>
            <a:r>
              <a:rPr lang="en-US" altLang="ja-JP" sz="1400" dirty="0" smtClean="0"/>
              <a:t>Manages Module files.</a:t>
            </a:r>
          </a:p>
          <a:p>
            <a:pPr lvl="1"/>
            <a:r>
              <a:rPr lang="en-US" altLang="ja-JP" sz="1400" b="1" dirty="0" smtClean="0"/>
              <a:t>Policies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list</a:t>
            </a:r>
          </a:p>
          <a:p>
            <a:pPr marL="180000" lvl="1" indent="0">
              <a:buNone/>
            </a:pPr>
            <a:r>
              <a:rPr lang="ja-JP" altLang="en-US" sz="1400" b="1" dirty="0"/>
              <a:t>　</a:t>
            </a:r>
            <a:r>
              <a:rPr lang="en-US" altLang="ja-JP" sz="1400" dirty="0" smtClean="0"/>
              <a:t>Manages Policy files.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Policy Sets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list</a:t>
            </a:r>
          </a:p>
          <a:p>
            <a:pPr marL="180000" lvl="1" indent="0">
              <a:buNone/>
            </a:pPr>
            <a:r>
              <a:rPr lang="ja-JP" altLang="en-US" sz="1400" b="1" dirty="0"/>
              <a:t>　</a:t>
            </a:r>
            <a:r>
              <a:rPr lang="en-US" altLang="ja-JP" sz="1400" dirty="0" smtClean="0"/>
              <a:t>Manages Policy Sets.</a:t>
            </a:r>
            <a:br>
              <a:rPr lang="en-US" altLang="ja-JP" sz="1400" dirty="0" smtClean="0"/>
            </a:br>
            <a:r>
              <a:rPr lang="en-US" altLang="ja-JP" sz="1400" dirty="0" smtClean="0"/>
              <a:t>   By linking Policy Sets to a Policy or a Workspace, users can activate</a:t>
            </a:r>
            <a:br>
              <a:rPr lang="en-US" altLang="ja-JP" sz="1400" dirty="0" smtClean="0"/>
            </a:br>
            <a:r>
              <a:rPr lang="en-US" altLang="ja-JP" sz="1400" dirty="0" smtClean="0"/>
              <a:t>   Policy for the target Workspace when executing.</a:t>
            </a:r>
            <a:endParaRPr lang="en-US" altLang="ja-JP" sz="1400" b="1" dirty="0" smtClean="0"/>
          </a:p>
          <a:p>
            <a:pPr lvl="1"/>
            <a:r>
              <a:rPr lang="en-US" altLang="ja-JP" sz="1400" b="1" dirty="0" err="1" smtClean="0"/>
              <a:t>PolicySet</a:t>
            </a:r>
            <a:r>
              <a:rPr lang="en-US" altLang="ja-JP" sz="1400" b="1" dirty="0" smtClean="0"/>
              <a:t>-Policy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link list</a:t>
            </a:r>
          </a:p>
          <a:p>
            <a:pPr marL="180000" lvl="1" indent="0">
              <a:buNone/>
            </a:pPr>
            <a:r>
              <a:rPr lang="ja-JP" altLang="en-US" sz="1400" b="1" dirty="0"/>
              <a:t>　</a:t>
            </a:r>
            <a:r>
              <a:rPr lang="en-US" altLang="ja-JP" sz="1400" dirty="0" smtClean="0"/>
              <a:t>Manages links between </a:t>
            </a:r>
            <a:r>
              <a:rPr lang="en-US" altLang="ja-JP" sz="1400" dirty="0" err="1" smtClean="0"/>
              <a:t>PolicySets</a:t>
            </a:r>
            <a:r>
              <a:rPr lang="en-US" altLang="ja-JP" sz="1400" dirty="0" smtClean="0"/>
              <a:t> and Policies.</a:t>
            </a:r>
            <a:endParaRPr lang="en-US" altLang="ja-JP" sz="1400" b="1" dirty="0" smtClean="0"/>
          </a:p>
          <a:p>
            <a:pPr lvl="1"/>
            <a:endParaRPr lang="en-US" altLang="ja-JP" sz="1400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74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55" y="1309114"/>
            <a:ext cx="1752600" cy="409575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Terraform Driver</a:t>
            </a:r>
            <a:r>
              <a:rPr lang="ja-JP" altLang="en-US" dirty="0" smtClean="0"/>
              <a:t> </a:t>
            </a:r>
            <a:r>
              <a:rPr lang="en-US" altLang="ja-JP" dirty="0" smtClean="0"/>
              <a:t>Menu overview(2/2)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6752655" y="1309114"/>
            <a:ext cx="1752600" cy="4095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sz="1800" b="1" dirty="0" smtClean="0"/>
              <a:t>Menu functions</a:t>
            </a:r>
          </a:p>
          <a:p>
            <a:pPr lvl="1"/>
            <a:r>
              <a:rPr lang="en-US" altLang="ja-JP" sz="1400" b="1" dirty="0" err="1" smtClean="0"/>
              <a:t>PolicySet</a:t>
            </a:r>
            <a:r>
              <a:rPr lang="en-US" altLang="ja-JP" sz="1400" b="1" dirty="0" smtClean="0"/>
              <a:t>-Workspace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link list</a:t>
            </a:r>
          </a:p>
          <a:p>
            <a:pPr marL="180000" lvl="1" indent="0">
              <a:buNone/>
            </a:pPr>
            <a:r>
              <a:rPr lang="ja-JP" altLang="en-US" sz="1400" b="1" dirty="0"/>
              <a:t>　</a:t>
            </a:r>
            <a:r>
              <a:rPr lang="en-US" altLang="ja-JP" sz="1400" dirty="0" smtClean="0"/>
              <a:t>Manages links between </a:t>
            </a:r>
            <a:r>
              <a:rPr lang="en-US" altLang="ja-JP" sz="1400" dirty="0" err="1" smtClean="0"/>
              <a:t>PolicySets</a:t>
            </a:r>
            <a:r>
              <a:rPr lang="en-US" altLang="ja-JP" sz="1400" dirty="0" smtClean="0"/>
              <a:t> and Workspaces.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Movement-Module</a:t>
            </a:r>
            <a:r>
              <a:rPr lang="ja-JP" altLang="en-US" sz="1400" b="1" dirty="0"/>
              <a:t> </a:t>
            </a:r>
            <a:r>
              <a:rPr lang="en-US" altLang="ja-JP" sz="1400" b="1" dirty="0" smtClean="0"/>
              <a:t>link</a:t>
            </a:r>
          </a:p>
          <a:p>
            <a:pPr marL="180000" lvl="1" indent="0">
              <a:buNone/>
            </a:pPr>
            <a:r>
              <a:rPr lang="ja-JP" altLang="en-US" sz="1400" b="1" dirty="0"/>
              <a:t>　</a:t>
            </a:r>
            <a:r>
              <a:rPr lang="en-US" altLang="ja-JP" sz="1400" dirty="0" smtClean="0"/>
              <a:t>Manages links between Movement and Module files.</a:t>
            </a:r>
          </a:p>
          <a:p>
            <a:pPr lvl="1"/>
            <a:r>
              <a:rPr lang="en-US" altLang="ja-JP" sz="1400" b="1" dirty="0" smtClean="0"/>
              <a:t>Substitution value auto-registration setting</a:t>
            </a:r>
          </a:p>
          <a:p>
            <a:pPr marL="180000" lvl="1" indent="0">
              <a:buNone/>
            </a:pPr>
            <a:r>
              <a:rPr lang="ja-JP" altLang="en-US" sz="1400" b="1" dirty="0"/>
              <a:t>　</a:t>
            </a:r>
            <a:r>
              <a:rPr lang="en-US" altLang="ja-JP" sz="1400" dirty="0" smtClean="0"/>
              <a:t>Manages Movements and Variables that links values and items </a:t>
            </a:r>
            <a:br>
              <a:rPr lang="en-US" altLang="ja-JP" sz="1400" dirty="0" smtClean="0"/>
            </a:br>
            <a:r>
              <a:rPr lang="en-US" altLang="ja-JP" sz="1400" dirty="0" smtClean="0"/>
              <a:t>   for each operation registered in parameter sheet menus.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Substitution value list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Manages Substitution values.</a:t>
            </a:r>
          </a:p>
          <a:p>
            <a:pPr lvl="1"/>
            <a:r>
              <a:rPr lang="en-US" altLang="ja-JP" sz="1400" b="1" dirty="0" smtClean="0"/>
              <a:t>Execution</a:t>
            </a:r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Allows the users to select and execute Movement and Operations.</a:t>
            </a:r>
          </a:p>
          <a:p>
            <a:pPr lvl="1"/>
            <a:r>
              <a:rPr lang="en-US" altLang="ja-JP" sz="1400" b="1" dirty="0" smtClean="0"/>
              <a:t>Check </a:t>
            </a:r>
            <a:r>
              <a:rPr lang="en-US" altLang="ja-JP" sz="1400" b="1" dirty="0"/>
              <a:t>o</a:t>
            </a:r>
            <a:r>
              <a:rPr lang="en-US" altLang="ja-JP" sz="1400" b="1" dirty="0" smtClean="0"/>
              <a:t>peration status</a:t>
            </a:r>
          </a:p>
          <a:p>
            <a:pPr marL="180000" lvl="1" indent="0">
              <a:buNone/>
            </a:pPr>
            <a:r>
              <a:rPr lang="ja-JP" altLang="en-US" sz="1400" b="1" dirty="0"/>
              <a:t>　</a:t>
            </a:r>
            <a:r>
              <a:rPr lang="en-US" altLang="ja-JP" sz="1400" dirty="0" smtClean="0"/>
              <a:t>Allows the user to check the operation status.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Execution list</a:t>
            </a:r>
          </a:p>
          <a:p>
            <a:pPr marL="180000" lvl="1" indent="0">
              <a:buNone/>
            </a:pPr>
            <a:r>
              <a:rPr lang="ja-JP" altLang="en-US" sz="1400" b="1" dirty="0"/>
              <a:t>　</a:t>
            </a:r>
            <a:r>
              <a:rPr lang="en-US" altLang="ja-JP" sz="1400" dirty="0" smtClean="0"/>
              <a:t>Manages the Execution history.</a:t>
            </a:r>
            <a:endParaRPr lang="en-US" altLang="ja-JP" sz="1400" b="1" dirty="0" smtClean="0"/>
          </a:p>
          <a:p>
            <a:pPr lvl="1"/>
            <a:r>
              <a:rPr lang="en-US" altLang="ja-JP" sz="1400" b="1" dirty="0" smtClean="0"/>
              <a:t>Linked Terraform management</a:t>
            </a:r>
          </a:p>
          <a:p>
            <a:pPr marL="180000" lvl="1" indent="0">
              <a:buNone/>
            </a:pPr>
            <a:r>
              <a:rPr lang="ja-JP" altLang="en-US" sz="1400" b="1" dirty="0" smtClean="0"/>
              <a:t>　</a:t>
            </a:r>
            <a:r>
              <a:rPr lang="en-US" altLang="ja-JP" sz="1400" dirty="0" smtClean="0"/>
              <a:t>Allows the user to view and delete Organizations, Workspaces, Policies and </a:t>
            </a:r>
            <a:r>
              <a:rPr lang="en-US" altLang="ja-JP" sz="1400" dirty="0" err="1" smtClean="0"/>
              <a:t>PolicySets</a:t>
            </a:r>
            <a:r>
              <a:rPr lang="en-US" altLang="ja-JP" sz="1400" dirty="0" smtClean="0"/>
              <a:t> </a:t>
            </a:r>
            <a:br>
              <a:rPr lang="en-US" altLang="ja-JP" sz="1400" dirty="0" smtClean="0"/>
            </a:br>
            <a:r>
              <a:rPr lang="en-US" altLang="ja-JP" sz="1400" dirty="0" smtClean="0"/>
              <a:t>   registered to Terraform.</a:t>
            </a:r>
            <a:endParaRPr lang="en-US" altLang="ja-JP" sz="1400" b="1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6720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Terraform link(1/2)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 smtClean="0"/>
              <a:t>Creating Tokens that we will register to Interface information.</a:t>
            </a:r>
          </a:p>
          <a:p>
            <a:pPr lvl="1"/>
            <a:r>
              <a:rPr lang="en-US" altLang="ja-JP" dirty="0" smtClean="0"/>
              <a:t>In order to link the Terraform Driver and Terraform, we need to create a user token from Terraform.</a:t>
            </a:r>
          </a:p>
          <a:p>
            <a:pPr lvl="1"/>
            <a:r>
              <a:rPr lang="en-US" altLang="ja-JP" dirty="0" smtClean="0"/>
              <a:t>Use your browser to log in to Terraform and access the Token page by pressing </a:t>
            </a:r>
            <a:r>
              <a:rPr lang="en-US" altLang="ja-JP" dirty="0"/>
              <a:t>the following buttons. [User</a:t>
            </a:r>
            <a:r>
              <a:rPr lang="ja-JP" altLang="en-US" dirty="0"/>
              <a:t> </a:t>
            </a:r>
            <a:r>
              <a:rPr lang="en-US" altLang="ja-JP" dirty="0"/>
              <a:t>Setting]</a:t>
            </a:r>
            <a:r>
              <a:rPr lang="ja-JP" altLang="en-US" dirty="0"/>
              <a:t>→</a:t>
            </a:r>
            <a:r>
              <a:rPr lang="en-US" altLang="ja-JP" dirty="0"/>
              <a:t>[Tokens]</a:t>
            </a:r>
            <a:r>
              <a:rPr lang="ja-JP" altLang="en-US" dirty="0"/>
              <a:t>→</a:t>
            </a:r>
            <a:r>
              <a:rPr lang="en-US" altLang="ja-JP" dirty="0"/>
              <a:t>[</a:t>
            </a:r>
            <a:r>
              <a:rPr lang="en-US" altLang="ja-JP" dirty="0" smtClean="0"/>
              <a:t>Create</a:t>
            </a:r>
            <a:r>
              <a:rPr lang="ja-JP" altLang="en-US" dirty="0" smtClean="0"/>
              <a:t> </a:t>
            </a:r>
            <a:r>
              <a:rPr lang="en-US" altLang="ja-JP" dirty="0"/>
              <a:t>an</a:t>
            </a:r>
            <a:r>
              <a:rPr lang="ja-JP" altLang="en-US" dirty="0"/>
              <a:t> </a:t>
            </a:r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token]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1"/>
            <a:endParaRPr lang="en-US" altLang="ja-JP" sz="1400" dirty="0" smtClean="0"/>
          </a:p>
          <a:p>
            <a:pPr lvl="2"/>
            <a:endParaRPr lang="en-US" altLang="ja-JP" dirty="0"/>
          </a:p>
          <a:p>
            <a:pPr marL="288000" lvl="2" indent="0">
              <a:buNone/>
            </a:pPr>
            <a:endParaRPr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55470" y="2492870"/>
            <a:ext cx="6716838" cy="2001067"/>
            <a:chOff x="827480" y="2755563"/>
            <a:chExt cx="6716838" cy="200106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l="9108" r="6586" b="51839"/>
            <a:stretch/>
          </p:blipFill>
          <p:spPr>
            <a:xfrm>
              <a:off x="827480" y="2755563"/>
              <a:ext cx="6696930" cy="18976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" name="正方形/長方形 3"/>
            <p:cNvSpPr/>
            <p:nvPr/>
          </p:nvSpPr>
          <p:spPr bwMode="auto">
            <a:xfrm>
              <a:off x="6732300" y="3115612"/>
              <a:ext cx="288040" cy="144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6300240" y="325963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930830" y="4195762"/>
              <a:ext cx="1552879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2504319" y="376362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184268" y="3070228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407034" y="4387298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09107" y="3826430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③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628812"/>
            <a:ext cx="3587149" cy="15808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40" y="4484906"/>
            <a:ext cx="3065333" cy="18151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287405" y="5830677"/>
            <a:ext cx="900125" cy="26269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945008" y="5134111"/>
            <a:ext cx="2867441" cy="312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0073" y="5592691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51247" y="5290387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704861" y="3535378"/>
            <a:ext cx="3258651" cy="1189802"/>
          </a:xfrm>
          <a:prstGeom prst="wedgeRoundRectCallout">
            <a:avLst>
              <a:gd name="adj1" fmla="val -29211"/>
              <a:gd name="adj2" fmla="val 95329"/>
              <a:gd name="adj3" fmla="val 16667"/>
            </a:avLst>
          </a:prstGeom>
          <a:solidFill>
            <a:schemeClr val="bg1"/>
          </a:solidFill>
          <a:ln w="38100">
            <a:solidFill>
              <a:srgbClr val="12499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dirty="0" smtClean="0">
                <a:latin typeface="+mn-ea"/>
              </a:rPr>
              <a:t>Copy the displayed token </a:t>
            </a:r>
            <a:br>
              <a:rPr lang="en-US" altLang="ja-JP" sz="1400" dirty="0" smtClean="0">
                <a:latin typeface="+mn-ea"/>
              </a:rPr>
            </a:br>
            <a:r>
              <a:rPr lang="en-US" altLang="ja-JP" sz="1400" dirty="0" smtClean="0">
                <a:latin typeface="+mn-ea"/>
              </a:rPr>
              <a:t>to a document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※You will not be able to </a:t>
            </a:r>
            <a:br>
              <a:rPr lang="en-US" altLang="ja-JP" sz="1400" b="1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see it on this site once</a:t>
            </a:r>
            <a:br>
              <a:rPr lang="en-US" altLang="ja-JP" sz="1400" b="1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this page is closed.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5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8" y="2251424"/>
            <a:ext cx="6911805" cy="294374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984" y="4632165"/>
            <a:ext cx="6934395" cy="17932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Terraform link(2/2)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sz="1800" b="1" dirty="0" smtClean="0"/>
              <a:t>Interface Information</a:t>
            </a:r>
          </a:p>
          <a:p>
            <a:pPr lvl="1"/>
            <a:r>
              <a:rPr lang="en-US" altLang="ja-JP" dirty="0" smtClean="0"/>
              <a:t>Enter the Terraform Host name and the </a:t>
            </a:r>
            <a:r>
              <a:rPr lang="en-US" altLang="ja-JP" dirty="0" err="1" smtClean="0"/>
              <a:t>UserToken</a:t>
            </a:r>
            <a:r>
              <a:rPr lang="en-US" altLang="ja-JP" dirty="0" smtClean="0"/>
              <a:t> you created.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※Only 1 Terraform can be linked to ITA at once, so if you want to change, you will need to update all the items present from when you installed it.</a:t>
            </a:r>
            <a:endParaRPr lang="en-US" altLang="ja-JP" sz="1800" b="1" dirty="0" smtClean="0">
              <a:solidFill>
                <a:srgbClr val="FF0000"/>
              </a:solidFill>
            </a:endParaRPr>
          </a:p>
          <a:p>
            <a:pPr marL="288000" lvl="2" indent="0" algn="ctr">
              <a:buNone/>
            </a:pPr>
            <a:endParaRPr lang="en-US" altLang="ja-JP" b="1" dirty="0" smtClean="0">
              <a:solidFill>
                <a:srgbClr val="FF0000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158728" y="2661685"/>
            <a:ext cx="1764472" cy="2258434"/>
            <a:chOff x="378756" y="2337489"/>
            <a:chExt cx="1764472" cy="2258434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378756" y="2337489"/>
              <a:ext cx="864120" cy="2175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正方形/長方形 22"/>
            <p:cNvSpPr/>
            <p:nvPr/>
          </p:nvSpPr>
          <p:spPr bwMode="auto">
            <a:xfrm>
              <a:off x="1864392" y="4451903"/>
              <a:ext cx="278836" cy="1440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26" name="角丸四角形吹き出し 25"/>
          <p:cNvSpPr/>
          <p:nvPr/>
        </p:nvSpPr>
        <p:spPr bwMode="auto">
          <a:xfrm>
            <a:off x="2991840" y="3011923"/>
            <a:ext cx="2233765" cy="849564"/>
          </a:xfrm>
          <a:prstGeom prst="wedgeRoundRectCallout">
            <a:avLst>
              <a:gd name="adj1" fmla="val -53910"/>
              <a:gd name="adj2" fmla="val 213064"/>
              <a:gd name="adj3" fmla="val 16667"/>
            </a:avLst>
          </a:prstGeom>
          <a:solidFill>
            <a:schemeClr val="bg1"/>
          </a:solidFill>
          <a:ln w="38100">
            <a:solidFill>
              <a:srgbClr val="12499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Input the Terraform</a:t>
            </a:r>
            <a:br>
              <a:rPr kumimoji="1" lang="en-US" altLang="ja-JP" sz="1400" b="1" dirty="0" smtClean="0">
                <a:latin typeface="+mn-ea"/>
              </a:rPr>
            </a:br>
            <a:r>
              <a:rPr kumimoji="1" lang="en-US" altLang="ja-JP" sz="1400" b="1" dirty="0" smtClean="0">
                <a:latin typeface="+mn-ea"/>
              </a:rPr>
              <a:t> host name here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5385854" y="3212891"/>
            <a:ext cx="2233765" cy="849564"/>
          </a:xfrm>
          <a:prstGeom prst="wedgeRoundRectCallout">
            <a:avLst>
              <a:gd name="adj1" fmla="val -110218"/>
              <a:gd name="adj2" fmla="val 185061"/>
              <a:gd name="adj3" fmla="val 16667"/>
            </a:avLst>
          </a:prstGeom>
          <a:solidFill>
            <a:schemeClr val="bg1"/>
          </a:solidFill>
          <a:ln w="38100">
            <a:solidFill>
              <a:srgbClr val="12499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latin typeface="+mn-ea"/>
              </a:rPr>
              <a:t>Enter the User token </a:t>
            </a:r>
            <a:br>
              <a:rPr kumimoji="1" lang="en-US" altLang="ja-JP" sz="1400" b="1" dirty="0" smtClean="0">
                <a:latin typeface="+mn-ea"/>
              </a:rPr>
            </a:br>
            <a:r>
              <a:rPr kumimoji="1" lang="en-US" altLang="ja-JP" sz="1400" b="1" dirty="0" smtClean="0">
                <a:latin typeface="+mn-ea"/>
              </a:rPr>
              <a:t>you created in </a:t>
            </a:r>
            <a:br>
              <a:rPr kumimoji="1" lang="en-US" altLang="ja-JP" sz="1400" b="1" dirty="0" smtClean="0">
                <a:latin typeface="+mn-ea"/>
              </a:rPr>
            </a:br>
            <a:r>
              <a:rPr kumimoji="1" lang="en-US" altLang="ja-JP" sz="1400" b="1" dirty="0" smtClean="0">
                <a:latin typeface="+mn-ea"/>
              </a:rPr>
              <a:t>Terraform earlier</a:t>
            </a:r>
            <a:endParaRPr kumimoji="1" lang="ja-JP" altLang="en-US" sz="1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949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21" y="2759351"/>
            <a:ext cx="6729830" cy="176401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Organizations</a:t>
            </a:r>
            <a:r>
              <a:rPr lang="ja-JP" altLang="en-US" dirty="0"/>
              <a:t> </a:t>
            </a:r>
            <a:r>
              <a:rPr lang="en-US" altLang="ja-JP" dirty="0" smtClean="0"/>
              <a:t>link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sz="1800" b="1" dirty="0" smtClean="0"/>
              <a:t>Organization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list</a:t>
            </a:r>
          </a:p>
          <a:p>
            <a:pPr lvl="1"/>
            <a:r>
              <a:rPr lang="en-US" altLang="ja-JP" dirty="0"/>
              <a:t>After you have created the Organization item from the Organization list, 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You can use the “Check operation status” function to check if the </a:t>
            </a:r>
            <a:r>
              <a:rPr lang="en-US" altLang="ja-JP" dirty="0" smtClean="0"/>
              <a:t>added Organization is </a:t>
            </a:r>
            <a:r>
              <a:rPr lang="en-US" altLang="ja-JP" dirty="0"/>
              <a:t>in the target Terraform or not.</a:t>
            </a:r>
          </a:p>
          <a:p>
            <a:pPr lvl="1"/>
            <a:r>
              <a:rPr lang="en-US" altLang="ja-JP" dirty="0" smtClean="0"/>
              <a:t>If it displays “ Nothing registered”, you can press the “Register” button to create an Organization in the Terraform.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83873" y="4749187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80" y="4749187"/>
            <a:ext cx="6259652" cy="11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3129559"/>
            <a:ext cx="6563310" cy="162685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325" y="4653170"/>
            <a:ext cx="7091521" cy="16904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.4</a:t>
            </a:r>
            <a:r>
              <a:rPr lang="ja-JP" altLang="en-US" dirty="0" smtClean="0"/>
              <a:t>　</a:t>
            </a:r>
            <a:r>
              <a:rPr lang="en-US" altLang="ja-JP" dirty="0" smtClean="0"/>
              <a:t>Workspaces</a:t>
            </a:r>
            <a:r>
              <a:rPr lang="ja-JP" altLang="en-US" dirty="0"/>
              <a:t> </a:t>
            </a:r>
            <a:r>
              <a:rPr lang="en-US" altLang="ja-JP" dirty="0" smtClean="0"/>
              <a:t>link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sz="1800" b="1" dirty="0" smtClean="0"/>
              <a:t>Workspaces list</a:t>
            </a:r>
          </a:p>
          <a:p>
            <a:pPr lvl="1"/>
            <a:r>
              <a:rPr lang="en-US" altLang="ja-JP" dirty="0"/>
              <a:t>After you have created the </a:t>
            </a:r>
            <a:r>
              <a:rPr lang="en-US" altLang="ja-JP" dirty="0" smtClean="0"/>
              <a:t>Workspace </a:t>
            </a:r>
            <a:r>
              <a:rPr lang="en-US" altLang="ja-JP" dirty="0"/>
              <a:t>item from </a:t>
            </a:r>
            <a:r>
              <a:rPr lang="en-US" altLang="ja-JP" dirty="0" smtClean="0"/>
              <a:t>the Workspaces list</a:t>
            </a:r>
            <a:r>
              <a:rPr lang="en-US" altLang="ja-JP" dirty="0"/>
              <a:t>, 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You can use the “Check operation status” function to check if the </a:t>
            </a:r>
            <a:r>
              <a:rPr lang="en-US" altLang="ja-JP" dirty="0" smtClean="0"/>
              <a:t>added Workspace   is </a:t>
            </a:r>
            <a:r>
              <a:rPr lang="en-US" altLang="ja-JP" dirty="0"/>
              <a:t>in the target Terraform or not.</a:t>
            </a:r>
          </a:p>
          <a:p>
            <a:pPr lvl="1"/>
            <a:r>
              <a:rPr lang="en-US" altLang="ja-JP" dirty="0"/>
              <a:t>If it displays “ Nothing registered”, you can press the “Register” button to create </a:t>
            </a:r>
            <a:r>
              <a:rPr lang="en-US" altLang="ja-JP" dirty="0" smtClean="0"/>
              <a:t> Workspace in </a:t>
            </a:r>
            <a:r>
              <a:rPr lang="en-US" altLang="ja-JP" dirty="0"/>
              <a:t>the Terraform.</a:t>
            </a:r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※As Workspaces are created in Organizations, you must create an Organization in Terraform first.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endParaRPr lang="en-US" altLang="ja-JP" dirty="0" smtClean="0"/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29337" y="5103365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72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 smtClean="0"/>
              <a:t>Table</a:t>
            </a:r>
            <a:r>
              <a:rPr lang="ja-JP" altLang="en-US" dirty="0"/>
              <a:t> </a:t>
            </a:r>
            <a:r>
              <a:rPr lang="en-US" altLang="ja-JP" dirty="0" smtClean="0"/>
              <a:t>of</a:t>
            </a:r>
            <a:r>
              <a:rPr lang="ja-JP" altLang="en-US" dirty="0"/>
              <a:t> </a:t>
            </a:r>
            <a:r>
              <a:rPr lang="en-US" altLang="ja-JP" dirty="0" smtClean="0"/>
              <a:t>contents	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en-US" altLang="ja-JP" sz="1600" dirty="0" smtClean="0">
                <a:latin typeface="+mn-ea"/>
                <a:hlinkClick r:id="rId2" action="ppaction://hlinksldjump"/>
              </a:rPr>
              <a:t>Introduction</a:t>
            </a:r>
            <a:endParaRPr lang="en-US" altLang="ja-JP" sz="1600" dirty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2.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  <a:hlinkClick r:id="rId3" action="ppaction://hlinksldjump"/>
              </a:rPr>
              <a:t>Terraform Driver</a:t>
            </a:r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3.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  <a:hlinkClick r:id="rId4" action="ppaction://hlinksldjump"/>
              </a:rPr>
              <a:t>ITA×Terraform</a:t>
            </a:r>
            <a:r>
              <a:rPr lang="ja-JP" altLang="en-US" sz="1600" dirty="0">
                <a:latin typeface="+mn-ea"/>
                <a:hlinkClick r:id="rId4" action="ppaction://hlinksldjump"/>
              </a:rPr>
              <a:t> </a:t>
            </a:r>
            <a:r>
              <a:rPr lang="en-US" altLang="ja-JP" sz="1600" dirty="0" smtClean="0">
                <a:latin typeface="+mn-ea"/>
                <a:hlinkClick r:id="rId4" action="ppaction://hlinksldjump"/>
              </a:rPr>
              <a:t>Application Example</a:t>
            </a:r>
            <a:endParaRPr lang="en-US" altLang="ja-JP" sz="1600" dirty="0" smtClean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3.1  </a:t>
            </a:r>
            <a:r>
              <a:rPr lang="en-US" altLang="ja-JP" sz="1600" dirty="0">
                <a:hlinkClick r:id="rId5" action="ppaction://hlinksldjump"/>
              </a:rPr>
              <a:t>What types of Terraform can link with ITA</a:t>
            </a:r>
            <a:r>
              <a:rPr lang="en-US" altLang="ja-JP" sz="1600" dirty="0" smtClean="0">
                <a:hlinkClick r:id="rId5" action="ppaction://hlinksldjump"/>
              </a:rPr>
              <a:t>?</a:t>
            </a:r>
            <a:endParaRPr lang="en-US" altLang="ja-JP" sz="1600" dirty="0" smtClean="0"/>
          </a:p>
          <a:p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3.2  </a:t>
            </a:r>
            <a:r>
              <a:rPr lang="en-US" altLang="ja-JP" sz="1600" dirty="0" smtClean="0">
                <a:latin typeface="+mn-ea"/>
                <a:hlinkClick r:id="rId6" action="ppaction://hlinksldjump"/>
              </a:rPr>
              <a:t>For</a:t>
            </a:r>
            <a:r>
              <a:rPr lang="en-US" altLang="ja-JP" sz="1600" dirty="0" smtClean="0">
                <a:latin typeface="+mn-ea"/>
                <a:hlinkClick r:id="rId6" action="ppaction://hlinksldjump"/>
              </a:rPr>
              <a:t> Terraform Enterprise</a:t>
            </a:r>
            <a:endParaRPr lang="en-US" altLang="ja-JP" sz="1600" dirty="0" smtClean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3.3  </a:t>
            </a:r>
            <a:r>
              <a:rPr lang="en-US" altLang="ja-JP" sz="1600" dirty="0" smtClean="0">
                <a:latin typeface="+mn-ea"/>
                <a:hlinkClick r:id="rId7" action="ppaction://hlinksldjump"/>
              </a:rPr>
              <a:t>For Terraform Cloud</a:t>
            </a:r>
            <a:endParaRPr lang="en-US" altLang="ja-JP" sz="1600" dirty="0" smtClean="0">
              <a:latin typeface="+mn-ea"/>
            </a:endParaRPr>
          </a:p>
          <a:p>
            <a:r>
              <a:rPr lang="en-US" altLang="ja-JP" sz="1600" dirty="0" smtClean="0">
                <a:latin typeface="+mn-ea"/>
              </a:rPr>
              <a:t>4.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  <a:hlinkClick r:id="rId8" action="ppaction://hlinksldjump"/>
              </a:rPr>
              <a:t>Terraform Driver</a:t>
            </a:r>
            <a:r>
              <a:rPr lang="ja-JP" altLang="en-US" sz="1600" dirty="0">
                <a:latin typeface="+mn-ea"/>
                <a:hlinkClick r:id="rId8" action="ppaction://hlinksldjump"/>
              </a:rPr>
              <a:t> </a:t>
            </a:r>
            <a:r>
              <a:rPr lang="en-US" altLang="ja-JP" sz="1600" dirty="0" smtClean="0">
                <a:latin typeface="+mn-ea"/>
                <a:hlinkClick r:id="rId8" action="ppaction://hlinksldjump"/>
              </a:rPr>
              <a:t>Menu</a:t>
            </a:r>
            <a:endParaRPr lang="en-US" altLang="ja-JP" sz="1600" dirty="0" smtClean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4.1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  <a:hlinkClick r:id="rId9" action="ppaction://hlinksldjump"/>
              </a:rPr>
              <a:t>Terraform </a:t>
            </a:r>
            <a:r>
              <a:rPr lang="en-US" altLang="ja-JP" sz="1600" dirty="0" smtClean="0">
                <a:latin typeface="+mn-ea"/>
                <a:hlinkClick r:id="rId9" action="ppaction://hlinksldjump"/>
              </a:rPr>
              <a:t>Driver</a:t>
            </a:r>
            <a:r>
              <a:rPr lang="en-US" altLang="ja-JP" sz="1600" dirty="0">
                <a:latin typeface="+mn-ea"/>
                <a:hlinkClick r:id="rId9" action="ppaction://hlinksldjump"/>
              </a:rPr>
              <a:t> </a:t>
            </a:r>
            <a:r>
              <a:rPr lang="en-US" altLang="ja-JP" sz="1600" dirty="0" smtClean="0">
                <a:latin typeface="+mn-ea"/>
                <a:hlinkClick r:id="rId9" action="ppaction://hlinksldjump"/>
              </a:rPr>
              <a:t>Menu overview</a:t>
            </a:r>
            <a:endParaRPr lang="en-US" altLang="ja-JP" sz="1600" dirty="0" smtClean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4.2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  <a:hlinkClick r:id="rId10" action="ppaction://hlinksldjump"/>
              </a:rPr>
              <a:t>Terraform</a:t>
            </a:r>
            <a:r>
              <a:rPr lang="ja-JP" altLang="en-US" sz="1600" dirty="0">
                <a:latin typeface="+mn-ea"/>
                <a:hlinkClick r:id="rId10" action="ppaction://hlinksldjump"/>
              </a:rPr>
              <a:t> </a:t>
            </a:r>
            <a:r>
              <a:rPr lang="en-US" altLang="ja-JP" sz="1600" dirty="0" smtClean="0">
                <a:latin typeface="+mn-ea"/>
                <a:hlinkClick r:id="rId10" action="ppaction://hlinksldjump"/>
              </a:rPr>
              <a:t>Link</a:t>
            </a:r>
            <a:endParaRPr lang="en-US" altLang="ja-JP" sz="1600" dirty="0" smtClean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4.3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  <a:hlinkClick r:id="rId11" action="ppaction://hlinksldjump"/>
              </a:rPr>
              <a:t>Organizations</a:t>
            </a:r>
            <a:r>
              <a:rPr lang="ja-JP" altLang="en-US" sz="1600" dirty="0">
                <a:latin typeface="+mn-ea"/>
                <a:hlinkClick r:id="rId11" action="ppaction://hlinksldjump"/>
              </a:rPr>
              <a:t> </a:t>
            </a:r>
            <a:r>
              <a:rPr lang="en-US" altLang="ja-JP" sz="1600" dirty="0" smtClean="0">
                <a:latin typeface="+mn-ea"/>
                <a:hlinkClick r:id="rId11" action="ppaction://hlinksldjump"/>
              </a:rPr>
              <a:t>Link</a:t>
            </a:r>
            <a:endParaRPr lang="en-US" altLang="ja-JP" sz="1600" dirty="0" smtClean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4.4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  <a:hlinkClick r:id="rId12" action="ppaction://hlinksldjump"/>
              </a:rPr>
              <a:t>Workspaces</a:t>
            </a:r>
            <a:r>
              <a:rPr lang="ja-JP" altLang="en-US" sz="1600" dirty="0">
                <a:latin typeface="+mn-ea"/>
                <a:hlinkClick r:id="rId12" action="ppaction://hlinksldjump"/>
              </a:rPr>
              <a:t> </a:t>
            </a:r>
            <a:r>
              <a:rPr lang="en-US" altLang="ja-JP" sz="1600" dirty="0" smtClean="0">
                <a:latin typeface="+mn-ea"/>
                <a:hlinkClick r:id="rId12" action="ppaction://hlinksldjump"/>
              </a:rPr>
              <a:t>Link</a:t>
            </a:r>
            <a:endParaRPr lang="en-US" altLang="ja-JP" sz="1600" dirty="0" smtClean="0">
              <a:latin typeface="+mn-ea"/>
            </a:endParaRPr>
          </a:p>
          <a:p>
            <a:r>
              <a:rPr lang="ja-JP" altLang="en-US" sz="1600" dirty="0" smtClean="0">
                <a:latin typeface="+mn-ea"/>
              </a:rPr>
              <a:t>　　</a:t>
            </a:r>
            <a:r>
              <a:rPr lang="en-US" altLang="ja-JP" sz="1600" dirty="0" smtClean="0">
                <a:latin typeface="+mn-ea"/>
              </a:rPr>
              <a:t>4.5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  <a:hlinkClick r:id="rId13" action="ppaction://hlinksldjump"/>
              </a:rPr>
              <a:t>Applying Policies</a:t>
            </a:r>
            <a:endParaRPr lang="en-US" altLang="ja-JP" sz="1600" dirty="0" smtClean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4.6</a:t>
            </a:r>
            <a:r>
              <a:rPr lang="ja-JP" altLang="en-US" sz="1600" dirty="0" smtClean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  <a:hlinkClick r:id="rId14" action="ppaction://hlinksldjump"/>
              </a:rPr>
              <a:t>Terraform </a:t>
            </a:r>
            <a:r>
              <a:rPr lang="en-US" altLang="ja-JP" sz="1600" dirty="0" smtClean="0">
                <a:latin typeface="+mn-ea"/>
                <a:hlinkClick r:id="rId14" action="ppaction://hlinksldjump"/>
              </a:rPr>
              <a:t>Driver</a:t>
            </a:r>
            <a:r>
              <a:rPr lang="ja-JP" altLang="en-US" sz="1600" dirty="0">
                <a:latin typeface="+mn-ea"/>
                <a:hlinkClick r:id="rId14" action="ppaction://hlinksldjump"/>
              </a:rPr>
              <a:t> </a:t>
            </a:r>
            <a:r>
              <a:rPr lang="en-US" altLang="ja-JP" sz="1600" dirty="0" smtClean="0">
                <a:latin typeface="+mn-ea"/>
                <a:hlinkClick r:id="rId14" action="ppaction://hlinksldjump"/>
              </a:rPr>
              <a:t>Workflow</a:t>
            </a:r>
            <a:endParaRPr lang="en-US" altLang="ja-JP" sz="1600" dirty="0" smtClean="0">
              <a:latin typeface="+mn-ea"/>
            </a:endParaRPr>
          </a:p>
          <a:p>
            <a:r>
              <a:rPr lang="ja-JP" altLang="en-US" sz="1600" dirty="0">
                <a:latin typeface="+mn-ea"/>
              </a:rPr>
              <a:t>　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.5</a:t>
            </a:r>
            <a:r>
              <a:rPr lang="ja-JP" altLang="en-US" dirty="0" smtClean="0"/>
              <a:t>　</a:t>
            </a:r>
            <a:r>
              <a:rPr lang="en-US" altLang="ja-JP" dirty="0" smtClean="0"/>
              <a:t>Applying Policies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 smtClean="0"/>
              <a:t>Apply Policy</a:t>
            </a:r>
          </a:p>
          <a:p>
            <a:pPr lvl="1"/>
            <a:r>
              <a:rPr lang="en-US" altLang="ja-JP" dirty="0"/>
              <a:t>In order to apply a Policy to the operation execution, you will need to register all the settings related to Policy and configure different links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/>
              <a:t>The </a:t>
            </a:r>
            <a:r>
              <a:rPr lang="en-US" altLang="ja-JP" dirty="0" err="1" smtClean="0"/>
              <a:t>PolicySet</a:t>
            </a:r>
            <a:r>
              <a:rPr lang="en-US" altLang="ja-JP" dirty="0" smtClean="0"/>
              <a:t> </a:t>
            </a:r>
            <a:r>
              <a:rPr lang="en-US" altLang="ja-JP" dirty="0"/>
              <a:t>and the Policy linked to is applied to the Workspace linked with the Movement when the operation is executed.</a:t>
            </a:r>
          </a:p>
          <a:p>
            <a:pPr marL="288000" lvl="2" indent="0">
              <a:buNone/>
            </a:pPr>
            <a:endParaRPr lang="en-US" altLang="ja-JP" dirty="0" smtClean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251400" y="2638428"/>
            <a:ext cx="6480900" cy="3742982"/>
            <a:chOff x="251400" y="2638428"/>
            <a:chExt cx="5904820" cy="3742982"/>
          </a:xfrm>
          <a:solidFill>
            <a:schemeClr val="bg1"/>
          </a:solidFill>
        </p:grpSpPr>
        <p:sp>
          <p:nvSpPr>
            <p:cNvPr id="6" name="角丸四角形 5"/>
            <p:cNvSpPr/>
            <p:nvPr/>
          </p:nvSpPr>
          <p:spPr bwMode="auto">
            <a:xfrm>
              <a:off x="251400" y="2638428"/>
              <a:ext cx="5904820" cy="3742982"/>
            </a:xfrm>
            <a:prstGeom prst="roundRect">
              <a:avLst>
                <a:gd name="adj" fmla="val 4961"/>
              </a:avLst>
            </a:prstGeom>
            <a:grpFill/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356857" y="2708900"/>
              <a:ext cx="648090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 smtClean="0">
                  <a:solidFill>
                    <a:srgbClr val="002B62"/>
                  </a:solidFill>
                </a:rPr>
                <a:t>ITA</a:t>
              </a:r>
              <a:endParaRPr kumimoji="1" lang="ja-JP" altLang="en-US" b="1" dirty="0">
                <a:solidFill>
                  <a:srgbClr val="002B62"/>
                </a:solidFill>
              </a:endParaRPr>
            </a:p>
          </p:txBody>
        </p:sp>
      </p:grpSp>
      <p:sp>
        <p:nvSpPr>
          <p:cNvPr id="15" name="正方形/長方形 14"/>
          <p:cNvSpPr/>
          <p:nvPr/>
        </p:nvSpPr>
        <p:spPr bwMode="auto">
          <a:xfrm>
            <a:off x="367144" y="3190046"/>
            <a:ext cx="4924955" cy="3058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7145" y="3256112"/>
            <a:ext cx="115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rgbClr val="002B62"/>
                </a:solidFill>
              </a:rPr>
              <a:t>Link settings</a:t>
            </a:r>
            <a:endParaRPr kumimoji="1" lang="ja-JP" altLang="en-US" sz="1200" b="1" dirty="0">
              <a:solidFill>
                <a:srgbClr val="002B62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48765" y="3748756"/>
            <a:ext cx="2264976" cy="2149823"/>
          </a:xfrm>
          <a:prstGeom prst="rect">
            <a:avLst/>
          </a:prstGeom>
          <a:noFill/>
          <a:ln w="28575">
            <a:solidFill>
              <a:srgbClr val="002B62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17576" y="3786720"/>
            <a:ext cx="2272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 err="1" smtClean="0">
                <a:solidFill>
                  <a:srgbClr val="002B62"/>
                </a:solidFill>
              </a:rPr>
              <a:t>PolicySets</a:t>
            </a:r>
            <a:r>
              <a:rPr kumimoji="1" lang="en-US" altLang="ja-JP" sz="1050" b="1" dirty="0" smtClean="0">
                <a:solidFill>
                  <a:srgbClr val="002B62"/>
                </a:solidFill>
              </a:rPr>
              <a:t>-Policy</a:t>
            </a:r>
            <a:r>
              <a:rPr lang="ja-JP" altLang="en-US" sz="1050" b="1" dirty="0">
                <a:solidFill>
                  <a:srgbClr val="002B62"/>
                </a:solidFill>
              </a:rPr>
              <a:t> </a:t>
            </a:r>
            <a:r>
              <a:rPr lang="en-US" altLang="ja-JP" sz="1050" b="1" dirty="0" smtClean="0">
                <a:solidFill>
                  <a:srgbClr val="002B62"/>
                </a:solidFill>
              </a:rPr>
              <a:t>link list</a:t>
            </a:r>
            <a:endParaRPr kumimoji="1" lang="ja-JP" altLang="en-US" sz="1050" b="1" dirty="0">
              <a:solidFill>
                <a:srgbClr val="002B62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2910288" y="3771767"/>
            <a:ext cx="2264976" cy="1025423"/>
          </a:xfrm>
          <a:prstGeom prst="rect">
            <a:avLst/>
          </a:prstGeom>
          <a:noFill/>
          <a:ln w="28575">
            <a:solidFill>
              <a:srgbClr val="002B62"/>
            </a:solidFill>
            <a:prstDash val="sys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875607" y="3788223"/>
            <a:ext cx="23659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b="1" dirty="0" err="1" smtClean="0">
                <a:solidFill>
                  <a:srgbClr val="002B62"/>
                </a:solidFill>
              </a:rPr>
              <a:t>PolicySets</a:t>
            </a:r>
            <a:r>
              <a:rPr kumimoji="1" lang="en-US" altLang="ja-JP" sz="1050" b="1" dirty="0" smtClean="0">
                <a:solidFill>
                  <a:srgbClr val="002B62"/>
                </a:solidFill>
              </a:rPr>
              <a:t>-Workspace</a:t>
            </a:r>
            <a:r>
              <a:rPr lang="ja-JP" altLang="en-US" sz="1050" b="1" dirty="0">
                <a:solidFill>
                  <a:srgbClr val="002B62"/>
                </a:solidFill>
              </a:rPr>
              <a:t> </a:t>
            </a:r>
            <a:r>
              <a:rPr lang="en-US" altLang="ja-JP" sz="1050" b="1" dirty="0" smtClean="0">
                <a:solidFill>
                  <a:srgbClr val="002B62"/>
                </a:solidFill>
              </a:rPr>
              <a:t>link list</a:t>
            </a:r>
            <a:endParaRPr kumimoji="1" lang="ja-JP" altLang="en-US" sz="1050" b="1" dirty="0">
              <a:solidFill>
                <a:srgbClr val="002B62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498589" y="4294126"/>
            <a:ext cx="900307" cy="321211"/>
          </a:xfrm>
          <a:prstGeom prst="rect">
            <a:avLst/>
          </a:prstGeom>
          <a:noFill/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solidFill>
                  <a:srgbClr val="002B62"/>
                </a:solidFill>
                <a:latin typeface="+mn-ea"/>
              </a:rPr>
              <a:t>Policy</a:t>
            </a:r>
            <a:r>
              <a:rPr kumimoji="1" lang="ja-JP" altLang="en-US" sz="1000" b="1" dirty="0" smtClean="0">
                <a:solidFill>
                  <a:srgbClr val="002B62"/>
                </a:solidFill>
                <a:latin typeface="+mn-ea"/>
              </a:rPr>
              <a:t> </a:t>
            </a:r>
            <a:r>
              <a:rPr kumimoji="1" lang="en-US" altLang="ja-JP" sz="1000" b="1" dirty="0" smtClean="0">
                <a:solidFill>
                  <a:srgbClr val="002B62"/>
                </a:solidFill>
                <a:latin typeface="+mn-ea"/>
              </a:rPr>
              <a:t>Set</a:t>
            </a:r>
            <a:r>
              <a:rPr kumimoji="1" lang="ja-JP" altLang="en-US" sz="1000" b="1" dirty="0" smtClean="0">
                <a:solidFill>
                  <a:srgbClr val="002B62"/>
                </a:solidFill>
                <a:latin typeface="+mn-ea"/>
              </a:rPr>
              <a:t>①</a:t>
            </a:r>
          </a:p>
        </p:txBody>
      </p:sp>
      <p:sp>
        <p:nvSpPr>
          <p:cNvPr id="25" name="フローチャート: 書類 24"/>
          <p:cNvSpPr/>
          <p:nvPr/>
        </p:nvSpPr>
        <p:spPr bwMode="auto">
          <a:xfrm>
            <a:off x="1763610" y="4214751"/>
            <a:ext cx="854670" cy="479959"/>
          </a:xfrm>
          <a:prstGeom prst="flowChartDocument">
            <a:avLst/>
          </a:prstGeom>
          <a:noFill/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Terraform</a:t>
            </a:r>
          </a:p>
          <a:p>
            <a:pPr algn="ctr"/>
            <a:r>
              <a:rPr lang="en-US" altLang="ja-JP" sz="1000" b="1" dirty="0" smtClean="0">
                <a:latin typeface="+mn-ea"/>
              </a:rPr>
              <a:t>Policy file</a:t>
            </a:r>
            <a:r>
              <a:rPr lang="ja-JP" altLang="en-US" sz="1000" b="1" dirty="0" smtClean="0">
                <a:latin typeface="+mn-ea"/>
              </a:rPr>
              <a:t>①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27" name="フローチャート: 書類 26"/>
          <p:cNvSpPr/>
          <p:nvPr/>
        </p:nvSpPr>
        <p:spPr bwMode="auto">
          <a:xfrm>
            <a:off x="1750661" y="5096352"/>
            <a:ext cx="854670" cy="479959"/>
          </a:xfrm>
          <a:prstGeom prst="flowChartDocument">
            <a:avLst/>
          </a:prstGeom>
          <a:noFill/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Terraform</a:t>
            </a:r>
          </a:p>
          <a:p>
            <a:pPr algn="ctr"/>
            <a:r>
              <a:rPr lang="en-US" altLang="ja-JP" sz="1000" b="1" dirty="0" smtClean="0">
                <a:latin typeface="+mn-ea"/>
              </a:rPr>
              <a:t>Policy file</a:t>
            </a:r>
            <a:r>
              <a:rPr lang="ja-JP" altLang="en-US" sz="1000" b="1" dirty="0">
                <a:latin typeface="+mn-ea"/>
              </a:rPr>
              <a:t>②</a:t>
            </a:r>
            <a:endParaRPr kumimoji="1" lang="ja-JP" altLang="en-US" sz="1000" b="1" dirty="0" smtClean="0">
              <a:latin typeface="+mn-ea"/>
            </a:endParaRPr>
          </a:p>
        </p:txBody>
      </p:sp>
      <p:cxnSp>
        <p:nvCxnSpPr>
          <p:cNvPr id="28" name="直線コネクタ 27"/>
          <p:cNvCxnSpPr>
            <a:stCxn id="19" idx="3"/>
            <a:endCxn id="25" idx="1"/>
          </p:cNvCxnSpPr>
          <p:nvPr/>
        </p:nvCxnSpPr>
        <p:spPr bwMode="auto">
          <a:xfrm flipV="1">
            <a:off x="1398896" y="4454731"/>
            <a:ext cx="364714" cy="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直線コネクタ 31"/>
          <p:cNvCxnSpPr>
            <a:endCxn id="27" idx="1"/>
          </p:cNvCxnSpPr>
          <p:nvPr/>
        </p:nvCxnSpPr>
        <p:spPr bwMode="auto">
          <a:xfrm>
            <a:off x="1421037" y="4465361"/>
            <a:ext cx="329624" cy="870971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正方形/長方形 34"/>
          <p:cNvSpPr/>
          <p:nvPr/>
        </p:nvSpPr>
        <p:spPr bwMode="auto">
          <a:xfrm>
            <a:off x="2997916" y="4294126"/>
            <a:ext cx="900307" cy="321211"/>
          </a:xfrm>
          <a:prstGeom prst="rect">
            <a:avLst/>
          </a:prstGeom>
          <a:noFill/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solidFill>
                  <a:srgbClr val="002B62"/>
                </a:solidFill>
                <a:latin typeface="+mn-ea"/>
              </a:rPr>
              <a:t>Policy</a:t>
            </a:r>
            <a:r>
              <a:rPr kumimoji="1" lang="ja-JP" altLang="en-US" sz="1000" b="1" dirty="0" smtClean="0">
                <a:solidFill>
                  <a:srgbClr val="002B62"/>
                </a:solidFill>
                <a:latin typeface="+mn-ea"/>
              </a:rPr>
              <a:t> </a:t>
            </a:r>
            <a:r>
              <a:rPr kumimoji="1" lang="en-US" altLang="ja-JP" sz="1000" b="1" dirty="0" smtClean="0">
                <a:solidFill>
                  <a:srgbClr val="002B62"/>
                </a:solidFill>
                <a:latin typeface="+mn-ea"/>
              </a:rPr>
              <a:t>Set</a:t>
            </a:r>
            <a:r>
              <a:rPr kumimoji="1" lang="ja-JP" altLang="en-US" sz="1000" b="1" dirty="0" smtClean="0">
                <a:solidFill>
                  <a:srgbClr val="002B62"/>
                </a:solidFill>
                <a:latin typeface="+mn-ea"/>
              </a:rPr>
              <a:t>①</a:t>
            </a: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203765" y="4294126"/>
            <a:ext cx="900307" cy="321211"/>
          </a:xfrm>
          <a:prstGeom prst="rect">
            <a:avLst/>
          </a:prstGeom>
          <a:noFill/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2B62"/>
                </a:solidFill>
                <a:latin typeface="+mn-ea"/>
              </a:rPr>
              <a:t>Workspace</a:t>
            </a:r>
            <a:r>
              <a:rPr kumimoji="1" lang="ja-JP" altLang="en-US" sz="1000" b="1" dirty="0" smtClean="0">
                <a:solidFill>
                  <a:srgbClr val="002B62"/>
                </a:solidFill>
                <a:latin typeface="+mn-ea"/>
              </a:rPr>
              <a:t>①</a:t>
            </a:r>
          </a:p>
        </p:txBody>
      </p:sp>
      <p:cxnSp>
        <p:nvCxnSpPr>
          <p:cNvPr id="37" name="直線コネクタ 36"/>
          <p:cNvCxnSpPr>
            <a:stCxn id="35" idx="3"/>
            <a:endCxn id="36" idx="1"/>
          </p:cNvCxnSpPr>
          <p:nvPr/>
        </p:nvCxnSpPr>
        <p:spPr bwMode="auto">
          <a:xfrm>
            <a:off x="3898223" y="4454732"/>
            <a:ext cx="305542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曲線コネクタ 39"/>
          <p:cNvCxnSpPr>
            <a:endCxn id="23" idx="2"/>
          </p:cNvCxnSpPr>
          <p:nvPr/>
        </p:nvCxnSpPr>
        <p:spPr bwMode="auto">
          <a:xfrm flipV="1">
            <a:off x="2726496" y="4797190"/>
            <a:ext cx="1316280" cy="7791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正方形/長方形 42"/>
          <p:cNvSpPr/>
          <p:nvPr/>
        </p:nvSpPr>
        <p:spPr bwMode="auto">
          <a:xfrm>
            <a:off x="6948330" y="2893566"/>
            <a:ext cx="2088290" cy="2839754"/>
          </a:xfrm>
          <a:prstGeom prst="rect">
            <a:avLst/>
          </a:prstGeom>
          <a:noFill/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88" y="2819401"/>
            <a:ext cx="1078463" cy="517662"/>
          </a:xfrm>
          <a:prstGeom prst="rect">
            <a:avLst/>
          </a:prstGeom>
        </p:spPr>
      </p:pic>
      <p:sp>
        <p:nvSpPr>
          <p:cNvPr id="47" name="正方形/長方形 46"/>
          <p:cNvSpPr/>
          <p:nvPr/>
        </p:nvSpPr>
        <p:spPr bwMode="auto">
          <a:xfrm>
            <a:off x="7022376" y="3337063"/>
            <a:ext cx="1917312" cy="2180227"/>
          </a:xfrm>
          <a:prstGeom prst="rect">
            <a:avLst/>
          </a:prstGeom>
          <a:noFill/>
          <a:ln w="1905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7156547" y="3645030"/>
            <a:ext cx="1664043" cy="1800250"/>
          </a:xfrm>
          <a:prstGeom prst="rect">
            <a:avLst/>
          </a:prstGeom>
          <a:noFill/>
          <a:ln w="1905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7246157" y="4040636"/>
            <a:ext cx="1463222" cy="1328625"/>
          </a:xfrm>
          <a:prstGeom prst="rect">
            <a:avLst/>
          </a:prstGeom>
          <a:noFill/>
          <a:ln w="1905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398123" y="3360241"/>
            <a:ext cx="1311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2B62"/>
                </a:solidFill>
              </a:rPr>
              <a:t>Organization</a:t>
            </a:r>
            <a:endParaRPr kumimoji="1" lang="ja-JP" altLang="en-US" sz="1100" dirty="0">
              <a:solidFill>
                <a:srgbClr val="002B62"/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398123" y="3693801"/>
            <a:ext cx="1311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2B62"/>
                </a:solidFill>
              </a:rPr>
              <a:t>Workspace</a:t>
            </a:r>
            <a:r>
              <a:rPr lang="ja-JP" altLang="en-US" sz="1100" dirty="0" smtClean="0">
                <a:solidFill>
                  <a:srgbClr val="002B62"/>
                </a:solidFill>
              </a:rPr>
              <a:t> ①</a:t>
            </a:r>
            <a:endParaRPr kumimoji="1" lang="ja-JP" altLang="en-US" sz="1100" dirty="0">
              <a:solidFill>
                <a:srgbClr val="002B62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252508" y="4083367"/>
            <a:ext cx="1311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2B62"/>
                </a:solidFill>
              </a:rPr>
              <a:t>Policy</a:t>
            </a:r>
            <a:r>
              <a:rPr lang="ja-JP" altLang="en-US" sz="1100" dirty="0">
                <a:solidFill>
                  <a:srgbClr val="002B62"/>
                </a:solidFill>
              </a:rPr>
              <a:t> </a:t>
            </a:r>
            <a:r>
              <a:rPr lang="en-US" altLang="ja-JP" sz="1100" dirty="0" smtClean="0">
                <a:solidFill>
                  <a:srgbClr val="002B62"/>
                </a:solidFill>
              </a:rPr>
              <a:t>Se</a:t>
            </a:r>
            <a:r>
              <a:rPr lang="en-US" altLang="ja-JP" sz="1100" dirty="0">
                <a:solidFill>
                  <a:srgbClr val="002B62"/>
                </a:solidFill>
              </a:rPr>
              <a:t>t</a:t>
            </a:r>
            <a:r>
              <a:rPr lang="ja-JP" altLang="en-US" sz="1100" dirty="0" smtClean="0">
                <a:solidFill>
                  <a:srgbClr val="002B62"/>
                </a:solidFill>
              </a:rPr>
              <a:t> ①</a:t>
            </a:r>
            <a:endParaRPr kumimoji="1" lang="ja-JP" altLang="en-US" sz="1100" dirty="0">
              <a:solidFill>
                <a:srgbClr val="002B62"/>
              </a:solidFill>
            </a:endParaRPr>
          </a:p>
        </p:txBody>
      </p:sp>
      <p:sp>
        <p:nvSpPr>
          <p:cNvPr id="55" name="フローチャート: 書類 54"/>
          <p:cNvSpPr/>
          <p:nvPr/>
        </p:nvSpPr>
        <p:spPr bwMode="auto">
          <a:xfrm>
            <a:off x="7475840" y="4299136"/>
            <a:ext cx="854670" cy="479959"/>
          </a:xfrm>
          <a:prstGeom prst="flowChartDocument">
            <a:avLst/>
          </a:prstGeom>
          <a:noFill/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Terraform</a:t>
            </a:r>
          </a:p>
          <a:p>
            <a:pPr algn="ctr"/>
            <a:r>
              <a:rPr lang="en-US" altLang="ja-JP" sz="1000" b="1" dirty="0" smtClean="0">
                <a:latin typeface="+mn-ea"/>
              </a:rPr>
              <a:t>Policy file</a:t>
            </a:r>
            <a:r>
              <a:rPr lang="ja-JP" altLang="en-US" sz="1000" b="1" dirty="0" smtClean="0">
                <a:latin typeface="+mn-ea"/>
              </a:rPr>
              <a:t>①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56" name="フローチャート: 書類 55"/>
          <p:cNvSpPr/>
          <p:nvPr/>
        </p:nvSpPr>
        <p:spPr bwMode="auto">
          <a:xfrm>
            <a:off x="7482980" y="4844707"/>
            <a:ext cx="854670" cy="479959"/>
          </a:xfrm>
          <a:prstGeom prst="flowChartDocument">
            <a:avLst/>
          </a:prstGeom>
          <a:noFill/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latin typeface="+mn-ea"/>
              </a:rPr>
              <a:t>Terraform</a:t>
            </a:r>
          </a:p>
          <a:p>
            <a:pPr algn="ctr"/>
            <a:r>
              <a:rPr lang="en-US" altLang="ja-JP" sz="1000" b="1" dirty="0" smtClean="0">
                <a:latin typeface="+mn-ea"/>
              </a:rPr>
              <a:t>Policy file</a:t>
            </a:r>
            <a:r>
              <a:rPr lang="ja-JP" altLang="en-US" sz="1000" b="1" dirty="0">
                <a:latin typeface="+mn-ea"/>
              </a:rPr>
              <a:t>②</a:t>
            </a:r>
            <a:endParaRPr kumimoji="1" lang="ja-JP" altLang="en-US" sz="1000" b="1" dirty="0" smtClean="0">
              <a:latin typeface="+mn-ea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4381496" y="4499316"/>
            <a:ext cx="633314" cy="275987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5" name="右矢印 84"/>
          <p:cNvSpPr/>
          <p:nvPr/>
        </p:nvSpPr>
        <p:spPr bwMode="auto">
          <a:xfrm>
            <a:off x="6511482" y="3841051"/>
            <a:ext cx="525967" cy="484632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87" name="グループ化 86"/>
          <p:cNvGrpSpPr/>
          <p:nvPr/>
        </p:nvGrpSpPr>
        <p:grpSpPr>
          <a:xfrm>
            <a:off x="5205061" y="3453283"/>
            <a:ext cx="1400583" cy="1192454"/>
            <a:chOff x="5205061" y="3453283"/>
            <a:chExt cx="1400583" cy="1192454"/>
          </a:xfrm>
        </p:grpSpPr>
        <p:sp>
          <p:nvSpPr>
            <p:cNvPr id="41" name="楕円 40"/>
            <p:cNvSpPr/>
            <p:nvPr/>
          </p:nvSpPr>
          <p:spPr bwMode="auto">
            <a:xfrm>
              <a:off x="5205061" y="3453283"/>
              <a:ext cx="1400583" cy="11924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5368261" y="3693801"/>
              <a:ext cx="11197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 smtClean="0">
                  <a:solidFill>
                    <a:srgbClr val="002B62"/>
                  </a:solidFill>
                </a:rPr>
                <a:t>Movement</a:t>
              </a:r>
              <a:endParaRPr kumimoji="1" lang="ja-JP" altLang="en-US" sz="1100" b="1" dirty="0">
                <a:solidFill>
                  <a:srgbClr val="002B62"/>
                </a:solidFill>
              </a:endParaRPr>
            </a:p>
          </p:txBody>
        </p:sp>
        <p:sp>
          <p:nvSpPr>
            <p:cNvPr id="44" name="正方形/長方形 43"/>
            <p:cNvSpPr/>
            <p:nvPr/>
          </p:nvSpPr>
          <p:spPr bwMode="auto">
            <a:xfrm>
              <a:off x="5406799" y="4003957"/>
              <a:ext cx="900307" cy="321211"/>
            </a:xfrm>
            <a:prstGeom prst="rect">
              <a:avLst/>
            </a:prstGeom>
            <a:noFill/>
            <a:ln w="2857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2B62"/>
                  </a:solidFill>
                  <a:latin typeface="+mn-ea"/>
                </a:rPr>
                <a:t>Workspace</a:t>
              </a:r>
              <a:r>
                <a:rPr kumimoji="1" lang="ja-JP" altLang="en-US" sz="1000" b="1" dirty="0" smtClean="0">
                  <a:solidFill>
                    <a:srgbClr val="002B62"/>
                  </a:solidFill>
                  <a:latin typeface="+mn-ea"/>
                </a:rPr>
                <a:t>①</a:t>
              </a:r>
            </a:p>
          </p:txBody>
        </p:sp>
      </p:grpSp>
      <p:cxnSp>
        <p:nvCxnSpPr>
          <p:cNvPr id="80" name="曲線コネクタ 79"/>
          <p:cNvCxnSpPr>
            <a:stCxn id="78" idx="2"/>
            <a:endCxn id="44" idx="2"/>
          </p:cNvCxnSpPr>
          <p:nvPr/>
        </p:nvCxnSpPr>
        <p:spPr bwMode="auto">
          <a:xfrm rot="5400000" flipH="1" flipV="1">
            <a:off x="5052485" y="3970836"/>
            <a:ext cx="450135" cy="1158800"/>
          </a:xfrm>
          <a:prstGeom prst="curvedConnector3">
            <a:avLst>
              <a:gd name="adj1" fmla="val -50785"/>
            </a:avLst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2505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Terraform Driver Workflow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cxnSp>
        <p:nvCxnSpPr>
          <p:cNvPr id="9" name="直線コネクタ 8"/>
          <p:cNvCxnSpPr/>
          <p:nvPr/>
        </p:nvCxnSpPr>
        <p:spPr bwMode="auto">
          <a:xfrm>
            <a:off x="4572000" y="1052670"/>
            <a:ext cx="0" cy="50407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B6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下矢印 9"/>
          <p:cNvSpPr/>
          <p:nvPr/>
        </p:nvSpPr>
        <p:spPr bwMode="auto">
          <a:xfrm>
            <a:off x="467430" y="1268700"/>
            <a:ext cx="504070" cy="4824670"/>
          </a:xfrm>
          <a:prstGeom prst="downArrow">
            <a:avLst/>
          </a:prstGeom>
          <a:solidFill>
            <a:schemeClr val="accent6">
              <a:lumMod val="50000"/>
              <a:lumOff val="50000"/>
            </a:schemeClr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下矢印 47"/>
          <p:cNvSpPr/>
          <p:nvPr/>
        </p:nvSpPr>
        <p:spPr bwMode="auto">
          <a:xfrm>
            <a:off x="4999397" y="1268700"/>
            <a:ext cx="504070" cy="3456480"/>
          </a:xfrm>
          <a:prstGeom prst="downArrow">
            <a:avLst/>
          </a:prstGeom>
          <a:solidFill>
            <a:schemeClr val="accent6">
              <a:lumMod val="50000"/>
              <a:lumOff val="50000"/>
            </a:schemeClr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323411" y="1196690"/>
            <a:ext cx="3312460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solidFill>
                  <a:srgbClr val="002B62"/>
                </a:solidFill>
                <a:latin typeface="+mn-ea"/>
              </a:rPr>
              <a:t>① </a:t>
            </a:r>
            <a:r>
              <a:rPr kumimoji="1" lang="en-US" altLang="ja-JP" sz="1200" dirty="0" smtClean="0">
                <a:solidFill>
                  <a:srgbClr val="002B62"/>
                </a:solidFill>
                <a:latin typeface="+mn-ea"/>
              </a:rPr>
              <a:t>Register Input operation name </a:t>
            </a:r>
            <a:endParaRPr kumimoji="1" lang="ja-JP" altLang="en-US" sz="1200" dirty="0" smtClean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323411" y="1664888"/>
            <a:ext cx="3312460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rgbClr val="002B62"/>
                </a:solidFill>
                <a:latin typeface="+mn-ea"/>
              </a:rPr>
              <a:t>②</a:t>
            </a:r>
            <a:r>
              <a:rPr kumimoji="1" lang="ja-JP" altLang="en-US" sz="1200" dirty="0" smtClean="0">
                <a:solidFill>
                  <a:srgbClr val="002B62"/>
                </a:solidFill>
                <a:latin typeface="+mn-ea"/>
              </a:rPr>
              <a:t> </a:t>
            </a:r>
            <a:r>
              <a:rPr kumimoji="1" lang="en-US" altLang="ja-JP" sz="1200" dirty="0" smtClean="0">
                <a:solidFill>
                  <a:srgbClr val="002B62"/>
                </a:solidFill>
                <a:latin typeface="+mn-ea"/>
              </a:rPr>
              <a:t>Register Interface information</a:t>
            </a:r>
            <a:endParaRPr kumimoji="1" lang="ja-JP" altLang="en-US" sz="1200" dirty="0" smtClean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323411" y="2133086"/>
            <a:ext cx="3312460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rgbClr val="002B62"/>
                </a:solidFill>
                <a:latin typeface="+mn-ea"/>
              </a:rPr>
              <a:t>③</a:t>
            </a:r>
            <a:r>
              <a:rPr kumimoji="1" lang="ja-JP" altLang="en-US" sz="1200" dirty="0" smtClean="0">
                <a:solidFill>
                  <a:srgbClr val="002B62"/>
                </a:solidFill>
                <a:latin typeface="+mn-ea"/>
              </a:rPr>
              <a:t> </a:t>
            </a:r>
            <a:r>
              <a:rPr kumimoji="1" lang="en-US" altLang="ja-JP" sz="1200" dirty="0" smtClean="0">
                <a:solidFill>
                  <a:srgbClr val="002B62"/>
                </a:solidFill>
                <a:latin typeface="+mn-ea"/>
              </a:rPr>
              <a:t>Register and link Organization</a:t>
            </a:r>
            <a:endParaRPr kumimoji="1" lang="ja-JP" altLang="en-US" sz="1200" dirty="0" smtClean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58" name="角丸四角形 57"/>
          <p:cNvSpPr/>
          <p:nvPr/>
        </p:nvSpPr>
        <p:spPr bwMode="auto">
          <a:xfrm>
            <a:off x="323411" y="2601284"/>
            <a:ext cx="3312460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rgbClr val="002B62"/>
                </a:solidFill>
                <a:latin typeface="+mn-ea"/>
              </a:rPr>
              <a:t>④</a:t>
            </a:r>
            <a:r>
              <a:rPr kumimoji="1" lang="ja-JP" altLang="en-US" sz="1200" dirty="0" smtClean="0">
                <a:solidFill>
                  <a:srgbClr val="002B62"/>
                </a:solidFill>
                <a:latin typeface="+mn-ea"/>
              </a:rPr>
              <a:t> </a:t>
            </a:r>
            <a:r>
              <a:rPr kumimoji="1" lang="en-US" altLang="ja-JP" sz="1200" dirty="0" smtClean="0">
                <a:solidFill>
                  <a:srgbClr val="002B62"/>
                </a:solidFill>
                <a:latin typeface="+mn-ea"/>
              </a:rPr>
              <a:t>Register and link Workspace</a:t>
            </a:r>
            <a:endParaRPr kumimoji="1" lang="ja-JP" altLang="en-US" sz="1200" dirty="0" smtClean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59" name="角丸四角形 58"/>
          <p:cNvSpPr/>
          <p:nvPr/>
        </p:nvSpPr>
        <p:spPr bwMode="auto">
          <a:xfrm>
            <a:off x="323411" y="3065521"/>
            <a:ext cx="3312460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rgbClr val="002B62"/>
                </a:solidFill>
                <a:latin typeface="+mn-ea"/>
              </a:rPr>
              <a:t>⑤</a:t>
            </a:r>
            <a:r>
              <a:rPr kumimoji="1" lang="ja-JP" altLang="en-US" sz="1200" dirty="0" smtClean="0">
                <a:solidFill>
                  <a:srgbClr val="002B62"/>
                </a:solidFill>
                <a:latin typeface="+mn-ea"/>
              </a:rPr>
              <a:t> </a:t>
            </a:r>
            <a:r>
              <a:rPr kumimoji="1" lang="en-US" altLang="ja-JP" sz="1200" dirty="0" smtClean="0">
                <a:solidFill>
                  <a:srgbClr val="002B62"/>
                </a:solidFill>
                <a:latin typeface="+mn-ea"/>
              </a:rPr>
              <a:t>Register Work pattern (Movement)</a:t>
            </a:r>
            <a:endParaRPr kumimoji="1" lang="ja-JP" altLang="en-US" sz="1200" dirty="0" smtClean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323411" y="3529758"/>
            <a:ext cx="3312460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rgbClr val="002B62"/>
                </a:solidFill>
                <a:latin typeface="+mn-ea"/>
              </a:rPr>
              <a:t>⑥</a:t>
            </a:r>
            <a:r>
              <a:rPr lang="en-US" altLang="ja-JP" sz="1200" dirty="0" smtClean="0">
                <a:solidFill>
                  <a:srgbClr val="002B62"/>
                </a:solidFill>
                <a:latin typeface="+mn-ea"/>
              </a:rPr>
              <a:t>Register Module file</a:t>
            </a:r>
            <a:endParaRPr kumimoji="1" lang="ja-JP" altLang="en-US" sz="1200" dirty="0" smtClean="0">
              <a:solidFill>
                <a:srgbClr val="002B62"/>
              </a:solidFill>
              <a:latin typeface="+mn-ea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899490" y="4097768"/>
            <a:ext cx="3528490" cy="360050"/>
            <a:chOff x="899490" y="4097768"/>
            <a:chExt cx="3528490" cy="360050"/>
          </a:xfrm>
        </p:grpSpPr>
        <p:sp>
          <p:nvSpPr>
            <p:cNvPr id="13" name="右矢印 12"/>
            <p:cNvSpPr/>
            <p:nvPr/>
          </p:nvSpPr>
          <p:spPr bwMode="auto">
            <a:xfrm rot="10800000">
              <a:off x="899490" y="4161990"/>
              <a:ext cx="936130" cy="286149"/>
            </a:xfrm>
            <a:prstGeom prst="rightArrow">
              <a:avLst>
                <a:gd name="adj1" fmla="val 50000"/>
                <a:gd name="adj2" fmla="val 79958"/>
              </a:avLst>
            </a:prstGeom>
            <a:solidFill>
              <a:srgbClr val="92D050"/>
            </a:solidFill>
            <a:ln w="1905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1938972" y="4097768"/>
              <a:ext cx="2489008" cy="360050"/>
            </a:xfrm>
            <a:prstGeom prst="roundRect">
              <a:avLst>
                <a:gd name="adj" fmla="val 27249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>
                  <a:solidFill>
                    <a:srgbClr val="00B050"/>
                  </a:solidFill>
                  <a:latin typeface="+mn-ea"/>
                </a:rPr>
                <a:t>⑦</a:t>
              </a:r>
              <a:r>
                <a:rPr kumimoji="1" lang="ja-JP" altLang="en-US" sz="1200" dirty="0" smtClean="0">
                  <a:solidFill>
                    <a:srgbClr val="00B050"/>
                  </a:solidFill>
                  <a:latin typeface="+mn-ea"/>
                </a:rPr>
                <a:t> </a:t>
              </a:r>
              <a:r>
                <a:rPr lang="en-US" altLang="ja-JP" sz="1200" dirty="0" smtClean="0">
                  <a:solidFill>
                    <a:srgbClr val="00B050"/>
                  </a:solidFill>
                  <a:latin typeface="+mn-ea"/>
                </a:rPr>
                <a:t>Register Policy</a:t>
              </a:r>
              <a:endParaRPr kumimoji="1" lang="ja-JP" altLang="en-US" sz="1200" dirty="0" smtClean="0"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62" name="グループ化 61"/>
          <p:cNvGrpSpPr/>
          <p:nvPr/>
        </p:nvGrpSpPr>
        <p:grpSpPr>
          <a:xfrm>
            <a:off x="886140" y="4557397"/>
            <a:ext cx="3528490" cy="360050"/>
            <a:chOff x="899490" y="4097768"/>
            <a:chExt cx="3528490" cy="360050"/>
          </a:xfrm>
        </p:grpSpPr>
        <p:sp>
          <p:nvSpPr>
            <p:cNvPr id="63" name="右矢印 62"/>
            <p:cNvSpPr/>
            <p:nvPr/>
          </p:nvSpPr>
          <p:spPr bwMode="auto">
            <a:xfrm rot="10800000">
              <a:off x="899490" y="4161990"/>
              <a:ext cx="936130" cy="286149"/>
            </a:xfrm>
            <a:prstGeom prst="rightArrow">
              <a:avLst>
                <a:gd name="adj1" fmla="val 50000"/>
                <a:gd name="adj2" fmla="val 79958"/>
              </a:avLst>
            </a:prstGeom>
            <a:solidFill>
              <a:srgbClr val="92D050"/>
            </a:solidFill>
            <a:ln w="1905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4" name="角丸四角形 63"/>
            <p:cNvSpPr/>
            <p:nvPr/>
          </p:nvSpPr>
          <p:spPr bwMode="auto">
            <a:xfrm>
              <a:off x="1938972" y="4097768"/>
              <a:ext cx="2489008" cy="360050"/>
            </a:xfrm>
            <a:prstGeom prst="roundRect">
              <a:avLst>
                <a:gd name="adj" fmla="val 27249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rgbClr val="00B050"/>
                  </a:solidFill>
                  <a:latin typeface="+mn-ea"/>
                </a:rPr>
                <a:t>⑧</a:t>
              </a:r>
              <a:r>
                <a:rPr kumimoji="1" lang="ja-JP" altLang="en-US" sz="1200" dirty="0" smtClean="0">
                  <a:solidFill>
                    <a:srgbClr val="00B050"/>
                  </a:solidFill>
                  <a:latin typeface="+mn-ea"/>
                </a:rPr>
                <a:t> </a:t>
              </a:r>
              <a:r>
                <a:rPr lang="en-US" altLang="ja-JP" sz="1200" dirty="0" smtClean="0">
                  <a:solidFill>
                    <a:srgbClr val="00B050"/>
                  </a:solidFill>
                  <a:latin typeface="+mn-ea"/>
                </a:rPr>
                <a:t>Register </a:t>
              </a:r>
              <a:r>
                <a:rPr lang="en-US" altLang="ja-JP" sz="1200" dirty="0" err="1" smtClean="0">
                  <a:solidFill>
                    <a:srgbClr val="00B050"/>
                  </a:solidFill>
                  <a:latin typeface="+mn-ea"/>
                </a:rPr>
                <a:t>PolicySet</a:t>
              </a:r>
              <a:endParaRPr kumimoji="1" lang="ja-JP" altLang="en-US" sz="1200" dirty="0" smtClean="0"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873910" y="5020419"/>
            <a:ext cx="3528490" cy="360050"/>
            <a:chOff x="899490" y="4097768"/>
            <a:chExt cx="3528490" cy="360050"/>
          </a:xfrm>
        </p:grpSpPr>
        <p:sp>
          <p:nvSpPr>
            <p:cNvPr id="66" name="右矢印 65"/>
            <p:cNvSpPr/>
            <p:nvPr/>
          </p:nvSpPr>
          <p:spPr bwMode="auto">
            <a:xfrm rot="10800000">
              <a:off x="899490" y="4161990"/>
              <a:ext cx="936130" cy="286149"/>
            </a:xfrm>
            <a:prstGeom prst="rightArrow">
              <a:avLst>
                <a:gd name="adj1" fmla="val 50000"/>
                <a:gd name="adj2" fmla="val 79958"/>
              </a:avLst>
            </a:prstGeom>
            <a:solidFill>
              <a:srgbClr val="92D050"/>
            </a:solidFill>
            <a:ln w="1905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7" name="角丸四角形 66"/>
            <p:cNvSpPr/>
            <p:nvPr/>
          </p:nvSpPr>
          <p:spPr bwMode="auto">
            <a:xfrm>
              <a:off x="1938972" y="4097768"/>
              <a:ext cx="2489008" cy="360050"/>
            </a:xfrm>
            <a:prstGeom prst="roundRect">
              <a:avLst>
                <a:gd name="adj" fmla="val 27249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rgbClr val="00B050"/>
                  </a:solidFill>
                  <a:latin typeface="+mn-ea"/>
                </a:rPr>
                <a:t>⑨</a:t>
              </a:r>
              <a:r>
                <a:rPr kumimoji="1" lang="ja-JP" altLang="en-US" sz="1200" dirty="0" smtClean="0">
                  <a:solidFill>
                    <a:srgbClr val="00B050"/>
                  </a:solidFill>
                  <a:latin typeface="+mn-ea"/>
                </a:rPr>
                <a:t> </a:t>
              </a:r>
              <a:r>
                <a:rPr kumimoji="1" lang="en-US" altLang="ja-JP" sz="1200" dirty="0" smtClean="0">
                  <a:solidFill>
                    <a:srgbClr val="00B050"/>
                  </a:solidFill>
                  <a:latin typeface="+mn-ea"/>
                </a:rPr>
                <a:t>Link </a:t>
              </a:r>
              <a:r>
                <a:rPr kumimoji="1" lang="en-US" altLang="ja-JP" sz="1200" dirty="0" err="1" smtClean="0">
                  <a:solidFill>
                    <a:srgbClr val="00B050"/>
                  </a:solidFill>
                  <a:latin typeface="+mn-ea"/>
                </a:rPr>
                <a:t>PolicySet</a:t>
              </a:r>
              <a:r>
                <a:rPr kumimoji="1" lang="en-US" altLang="ja-JP" sz="1200" dirty="0" smtClean="0">
                  <a:solidFill>
                    <a:srgbClr val="00B050"/>
                  </a:solidFill>
                  <a:latin typeface="+mn-ea"/>
                </a:rPr>
                <a:t> and Policy</a:t>
              </a:r>
              <a:endParaRPr kumimoji="1" lang="ja-JP" altLang="en-US" sz="1200" dirty="0" smtClean="0"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873910" y="5483441"/>
            <a:ext cx="3672510" cy="360050"/>
            <a:chOff x="899490" y="4097768"/>
            <a:chExt cx="3528490" cy="360050"/>
          </a:xfrm>
        </p:grpSpPr>
        <p:sp>
          <p:nvSpPr>
            <p:cNvPr id="69" name="右矢印 68"/>
            <p:cNvSpPr/>
            <p:nvPr/>
          </p:nvSpPr>
          <p:spPr bwMode="auto">
            <a:xfrm rot="10800000">
              <a:off x="899490" y="4161990"/>
              <a:ext cx="936130" cy="286149"/>
            </a:xfrm>
            <a:prstGeom prst="rightArrow">
              <a:avLst>
                <a:gd name="adj1" fmla="val 50000"/>
                <a:gd name="adj2" fmla="val 79958"/>
              </a:avLst>
            </a:prstGeom>
            <a:solidFill>
              <a:srgbClr val="92D050"/>
            </a:solidFill>
            <a:ln w="1905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0" name="角丸四角形 69"/>
            <p:cNvSpPr/>
            <p:nvPr/>
          </p:nvSpPr>
          <p:spPr bwMode="auto">
            <a:xfrm>
              <a:off x="1938972" y="4097768"/>
              <a:ext cx="2489008" cy="360050"/>
            </a:xfrm>
            <a:prstGeom prst="roundRect">
              <a:avLst>
                <a:gd name="adj" fmla="val 27249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rgbClr val="00B050"/>
                  </a:solidFill>
                  <a:latin typeface="+mn-ea"/>
                </a:rPr>
                <a:t>⑩</a:t>
              </a:r>
              <a:r>
                <a:rPr kumimoji="1" lang="ja-JP" altLang="en-US" sz="1200" dirty="0" smtClean="0">
                  <a:solidFill>
                    <a:srgbClr val="00B050"/>
                  </a:solidFill>
                  <a:latin typeface="+mn-ea"/>
                </a:rPr>
                <a:t> </a:t>
              </a:r>
              <a:r>
                <a:rPr kumimoji="1" lang="en-US" altLang="ja-JP" sz="1200" dirty="0" smtClean="0">
                  <a:solidFill>
                    <a:srgbClr val="00B050"/>
                  </a:solidFill>
                  <a:latin typeface="+mn-ea"/>
                </a:rPr>
                <a:t>Link Workspace to </a:t>
              </a:r>
              <a:r>
                <a:rPr kumimoji="1" lang="en-US" altLang="ja-JP" sz="1200" dirty="0" err="1" smtClean="0">
                  <a:solidFill>
                    <a:srgbClr val="00B050"/>
                  </a:solidFill>
                  <a:latin typeface="+mn-ea"/>
                </a:rPr>
                <a:t>PolicySet</a:t>
              </a:r>
              <a:endParaRPr kumimoji="1" lang="ja-JP" altLang="en-US" sz="1200" dirty="0" smtClean="0">
                <a:solidFill>
                  <a:srgbClr val="00B050"/>
                </a:solidFill>
                <a:latin typeface="+mn-ea"/>
              </a:endParaRPr>
            </a:p>
          </p:txBody>
        </p:sp>
      </p:grpSp>
      <p:sp>
        <p:nvSpPr>
          <p:cNvPr id="71" name="角丸四角形 70"/>
          <p:cNvSpPr/>
          <p:nvPr/>
        </p:nvSpPr>
        <p:spPr bwMode="auto">
          <a:xfrm>
            <a:off x="4748056" y="1553539"/>
            <a:ext cx="3312460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rgbClr val="002B62"/>
                </a:solidFill>
                <a:latin typeface="+mn-ea"/>
              </a:rPr>
              <a:t>⑪</a:t>
            </a:r>
            <a:r>
              <a:rPr kumimoji="1" lang="ja-JP" altLang="en-US" sz="1200" dirty="0" smtClean="0">
                <a:solidFill>
                  <a:srgbClr val="002B62"/>
                </a:solidFill>
                <a:latin typeface="+mn-ea"/>
              </a:rPr>
              <a:t> </a:t>
            </a:r>
            <a:r>
              <a:rPr kumimoji="1" lang="en-US" altLang="ja-JP" sz="1200" dirty="0" smtClean="0">
                <a:solidFill>
                  <a:srgbClr val="002B62"/>
                </a:solidFill>
                <a:latin typeface="+mn-ea"/>
              </a:rPr>
              <a:t>Specify Module file to Movement</a:t>
            </a:r>
            <a:endParaRPr kumimoji="1" lang="ja-JP" altLang="en-US" sz="1200" dirty="0" smtClean="0">
              <a:solidFill>
                <a:srgbClr val="002B62"/>
              </a:solidFill>
              <a:latin typeface="+mn-ea"/>
            </a:endParaRPr>
          </a:p>
        </p:txBody>
      </p:sp>
      <p:grpSp>
        <p:nvGrpSpPr>
          <p:cNvPr id="72" name="グループ化 71"/>
          <p:cNvGrpSpPr/>
          <p:nvPr/>
        </p:nvGrpSpPr>
        <p:grpSpPr>
          <a:xfrm>
            <a:off x="5419773" y="2025707"/>
            <a:ext cx="3528490" cy="360050"/>
            <a:chOff x="899490" y="4097768"/>
            <a:chExt cx="3528490" cy="360050"/>
          </a:xfrm>
        </p:grpSpPr>
        <p:sp>
          <p:nvSpPr>
            <p:cNvPr id="73" name="右矢印 72"/>
            <p:cNvSpPr/>
            <p:nvPr/>
          </p:nvSpPr>
          <p:spPr bwMode="auto">
            <a:xfrm rot="10800000">
              <a:off x="899490" y="4161990"/>
              <a:ext cx="936130" cy="286149"/>
            </a:xfrm>
            <a:prstGeom prst="rightArrow">
              <a:avLst>
                <a:gd name="adj1" fmla="val 50000"/>
                <a:gd name="adj2" fmla="val 79958"/>
              </a:avLst>
            </a:prstGeom>
            <a:solidFill>
              <a:srgbClr val="92D050"/>
            </a:solidFill>
            <a:ln w="19050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4" name="角丸四角形 73"/>
            <p:cNvSpPr/>
            <p:nvPr/>
          </p:nvSpPr>
          <p:spPr bwMode="auto">
            <a:xfrm>
              <a:off x="1938972" y="4097768"/>
              <a:ext cx="2489008" cy="360050"/>
            </a:xfrm>
            <a:prstGeom prst="roundRect">
              <a:avLst>
                <a:gd name="adj" fmla="val 27249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rgbClr val="00B050"/>
                  </a:solidFill>
                  <a:latin typeface="+mn-ea"/>
                </a:rPr>
                <a:t>⑫</a:t>
              </a:r>
              <a:r>
                <a:rPr kumimoji="1" lang="ja-JP" altLang="en-US" sz="1200" dirty="0" smtClean="0">
                  <a:solidFill>
                    <a:srgbClr val="00B050"/>
                  </a:solidFill>
                  <a:latin typeface="+mn-ea"/>
                </a:rPr>
                <a:t> </a:t>
              </a:r>
              <a:r>
                <a:rPr kumimoji="1" lang="en-US" altLang="ja-JP" sz="1200" dirty="0" smtClean="0">
                  <a:solidFill>
                    <a:srgbClr val="00B050"/>
                  </a:solidFill>
                  <a:latin typeface="+mn-ea"/>
                </a:rPr>
                <a:t>Configure Variable Value</a:t>
              </a:r>
              <a:endParaRPr kumimoji="1" lang="ja-JP" altLang="en-US" sz="1200" dirty="0" smtClean="0">
                <a:solidFill>
                  <a:srgbClr val="00B050"/>
                </a:solidFill>
                <a:latin typeface="+mn-ea"/>
              </a:endParaRPr>
            </a:p>
          </p:txBody>
        </p:sp>
      </p:grpSp>
      <p:sp>
        <p:nvSpPr>
          <p:cNvPr id="75" name="角丸四角形 74"/>
          <p:cNvSpPr/>
          <p:nvPr/>
        </p:nvSpPr>
        <p:spPr bwMode="auto">
          <a:xfrm>
            <a:off x="4748056" y="2585677"/>
            <a:ext cx="3312460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rgbClr val="002B62"/>
                </a:solidFill>
                <a:latin typeface="+mn-ea"/>
              </a:rPr>
              <a:t>⑬</a:t>
            </a:r>
            <a:r>
              <a:rPr kumimoji="1" lang="ja-JP" altLang="en-US" sz="1200" dirty="0" smtClean="0">
                <a:solidFill>
                  <a:srgbClr val="002B62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rgbClr val="002B62"/>
                </a:solidFill>
                <a:latin typeface="+mn-ea"/>
              </a:rPr>
              <a:t>Execute Operation</a:t>
            </a:r>
            <a:endParaRPr kumimoji="1" lang="ja-JP" altLang="en-US" sz="1200" dirty="0" smtClean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76" name="角丸四角形 75"/>
          <p:cNvSpPr/>
          <p:nvPr/>
        </p:nvSpPr>
        <p:spPr bwMode="auto">
          <a:xfrm>
            <a:off x="4750784" y="3176071"/>
            <a:ext cx="3312460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rgbClr val="002B62"/>
                </a:solidFill>
                <a:latin typeface="+mn-ea"/>
              </a:rPr>
              <a:t>⑭</a:t>
            </a:r>
            <a:r>
              <a:rPr kumimoji="1" lang="ja-JP" altLang="en-US" sz="1200" dirty="0" smtClean="0">
                <a:solidFill>
                  <a:srgbClr val="002B62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rgbClr val="002B62"/>
                </a:solidFill>
                <a:latin typeface="+mn-ea"/>
              </a:rPr>
              <a:t>Check Operation status</a:t>
            </a:r>
            <a:endParaRPr kumimoji="1" lang="ja-JP" altLang="en-US" sz="1200" dirty="0" smtClean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77" name="角丸四角形 76"/>
          <p:cNvSpPr/>
          <p:nvPr/>
        </p:nvSpPr>
        <p:spPr bwMode="auto">
          <a:xfrm>
            <a:off x="4748056" y="3781811"/>
            <a:ext cx="3312460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rgbClr val="002B62"/>
                </a:solidFill>
                <a:latin typeface="+mn-ea"/>
              </a:rPr>
              <a:t>⑮</a:t>
            </a:r>
            <a:r>
              <a:rPr kumimoji="1" lang="ja-JP" altLang="en-US" sz="1200" dirty="0" smtClean="0">
                <a:solidFill>
                  <a:srgbClr val="002B62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rgbClr val="002B62"/>
                </a:solidFill>
                <a:latin typeface="+mn-ea"/>
              </a:rPr>
              <a:t>Check Operation history</a:t>
            </a:r>
            <a:endParaRPr kumimoji="1" lang="ja-JP" altLang="en-US" sz="1200" dirty="0" smtClean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138814" y="5193106"/>
            <a:ext cx="3384470" cy="75624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21355" y="5483441"/>
            <a:ext cx="113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【</a:t>
            </a:r>
            <a:r>
              <a:rPr lang="en-US" altLang="ja-JP" sz="1200" dirty="0" smtClean="0"/>
              <a:t>Legend</a:t>
            </a:r>
            <a:r>
              <a:rPr kumimoji="1" lang="en-US" altLang="ja-JP" sz="1200" dirty="0" smtClean="0"/>
              <a:t>】</a:t>
            </a:r>
            <a:endParaRPr kumimoji="1" lang="ja-JP" altLang="en-US" sz="1200" dirty="0"/>
          </a:p>
        </p:txBody>
      </p:sp>
      <p:sp>
        <p:nvSpPr>
          <p:cNvPr id="79" name="角丸四角形 78"/>
          <p:cNvSpPr/>
          <p:nvPr/>
        </p:nvSpPr>
        <p:spPr bwMode="auto">
          <a:xfrm>
            <a:off x="6060854" y="5391202"/>
            <a:ext cx="920838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rgbClr val="002B62"/>
                </a:solidFill>
                <a:latin typeface="+mn-ea"/>
              </a:rPr>
              <a:t>Required</a:t>
            </a:r>
            <a:endParaRPr kumimoji="1" lang="ja-JP" altLang="en-US" sz="1200" dirty="0" smtClean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81" name="角丸四角形 80"/>
          <p:cNvSpPr/>
          <p:nvPr/>
        </p:nvSpPr>
        <p:spPr bwMode="auto">
          <a:xfrm>
            <a:off x="7286019" y="5400390"/>
            <a:ext cx="918171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B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rgbClr val="00B050"/>
                </a:solidFill>
                <a:latin typeface="+mn-ea"/>
              </a:rPr>
              <a:t>Optional</a:t>
            </a:r>
            <a:endParaRPr kumimoji="1" lang="ja-JP" altLang="en-US" sz="1200" dirty="0" smtClean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87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2182300"/>
            <a:ext cx="8101178" cy="398307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Introduction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 smtClean="0"/>
              <a:t>Main Menu</a:t>
            </a:r>
          </a:p>
          <a:p>
            <a:pPr lvl="1"/>
            <a:r>
              <a:rPr lang="en-US" altLang="ja-JP" sz="1800" dirty="0" smtClean="0"/>
              <a:t>This document aims to introduce the Terraform functionality in ITA</a:t>
            </a:r>
            <a:r>
              <a:rPr lang="en-US" altLang="ja-JP" sz="1800" dirty="0"/>
              <a:t>.</a:t>
            </a:r>
            <a:endParaRPr lang="en-US" altLang="ja-JP" sz="1800" dirty="0" smtClean="0"/>
          </a:p>
          <a:p>
            <a:pPr lvl="1"/>
            <a:r>
              <a:rPr lang="en-US" altLang="ja-JP" sz="1800" dirty="0"/>
              <a:t>The Practice document uses the ITA Screen to provide a hand-on experience, so we recommend reading both. 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647445" y="4399855"/>
            <a:ext cx="648090" cy="7201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39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Terraform Driver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9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Terraform Driver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4"/>
            <a:ext cx="8784001" cy="616600"/>
          </a:xfrm>
          <a:solidFill>
            <a:srgbClr val="002B62"/>
          </a:solidFill>
        </p:spPr>
        <p:txBody>
          <a:bodyPr>
            <a:normAutofit/>
          </a:bodyPr>
          <a:lstStyle/>
          <a:p>
            <a:pPr marL="180000" lvl="1" indent="0" algn="ctr">
              <a:buNone/>
            </a:pPr>
            <a:r>
              <a:rPr lang="en-US" altLang="ja-JP" b="1" dirty="0">
                <a:solidFill>
                  <a:schemeClr val="bg1"/>
                </a:solidFill>
              </a:rPr>
              <a:t>Terraform Driver allows us to link System parameters and </a:t>
            </a:r>
            <a:r>
              <a:rPr lang="en-US" altLang="ja-JP" b="1" dirty="0" err="1">
                <a:solidFill>
                  <a:schemeClr val="bg1"/>
                </a:solidFill>
              </a:rPr>
              <a:t>IaC</a:t>
            </a:r>
            <a:r>
              <a:rPr lang="en-US" altLang="ja-JP" b="1" dirty="0">
                <a:solidFill>
                  <a:schemeClr val="bg1"/>
                </a:solidFill>
              </a:rPr>
              <a:t> (Module) variables that are Centrally managed by ITA to Terraform and execute them. </a:t>
            </a:r>
          </a:p>
          <a:p>
            <a:pPr marL="180000" lvl="1" indent="0">
              <a:buNone/>
            </a:pPr>
            <a:endParaRPr lang="en-US" altLang="ja-JP" sz="1400" dirty="0" smtClean="0"/>
          </a:p>
        </p:txBody>
      </p:sp>
      <p:sp>
        <p:nvSpPr>
          <p:cNvPr id="7" name="角丸四角形 6"/>
          <p:cNvSpPr/>
          <p:nvPr/>
        </p:nvSpPr>
        <p:spPr bwMode="gray">
          <a:xfrm>
            <a:off x="216961" y="3230233"/>
            <a:ext cx="5872983" cy="3290874"/>
          </a:xfrm>
          <a:prstGeom prst="roundRect">
            <a:avLst>
              <a:gd name="adj" fmla="val 2332"/>
            </a:avLst>
          </a:prstGeom>
          <a:solidFill>
            <a:schemeClr val="accent6"/>
          </a:solidFill>
          <a:ln w="152400" cmpd="dbl">
            <a:noFill/>
          </a:ln>
          <a:effectLst/>
          <a:extLst/>
        </p:spPr>
        <p:txBody>
          <a:bodyPr rot="0" spcFirstLastPara="0" vertOverflow="overflow" horzOverflow="overflow" vert="horz" wrap="square" lIns="108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rgbClr val="FFFFFF"/>
                </a:solidFill>
              </a:rPr>
              <a:t>ITA</a:t>
            </a:r>
            <a:endParaRPr lang="ja-JP" altLang="en-US" b="1" dirty="0">
              <a:solidFill>
                <a:srgbClr val="FFFFFF"/>
              </a:solidFill>
            </a:endParaRPr>
          </a:p>
        </p:txBody>
      </p:sp>
      <p:sp>
        <p:nvSpPr>
          <p:cNvPr id="10" name="円柱 9"/>
          <p:cNvSpPr/>
          <p:nvPr/>
        </p:nvSpPr>
        <p:spPr bwMode="auto">
          <a:xfrm>
            <a:off x="364980" y="3724071"/>
            <a:ext cx="2631448" cy="2520402"/>
          </a:xfrm>
          <a:prstGeom prst="can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4" name="Oval 97"/>
          <p:cNvSpPr>
            <a:spLocks noChangeAspect="1" noChangeArrowheads="1"/>
          </p:cNvSpPr>
          <p:nvPr/>
        </p:nvSpPr>
        <p:spPr bwMode="gray">
          <a:xfrm>
            <a:off x="7797722" y="4580990"/>
            <a:ext cx="680272" cy="621884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07507" y="4773470"/>
            <a:ext cx="425209" cy="29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ST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16" name="Freeform 76"/>
          <p:cNvSpPr>
            <a:spLocks noChangeAspect="1" noEditPoints="1"/>
          </p:cNvSpPr>
          <p:nvPr/>
        </p:nvSpPr>
        <p:spPr bwMode="gray">
          <a:xfrm>
            <a:off x="7721099" y="3574753"/>
            <a:ext cx="872348" cy="824147"/>
          </a:xfrm>
          <a:custGeom>
            <a:avLst/>
            <a:gdLst>
              <a:gd name="T0" fmla="*/ 0 w 1153"/>
              <a:gd name="T1" fmla="*/ 577 h 1154"/>
              <a:gd name="T2" fmla="*/ 1153 w 1153"/>
              <a:gd name="T3" fmla="*/ 577 h 1154"/>
              <a:gd name="T4" fmla="*/ 673 w 1153"/>
              <a:gd name="T5" fmla="*/ 1078 h 1154"/>
              <a:gd name="T6" fmla="*/ 596 w 1153"/>
              <a:gd name="T7" fmla="*/ 941 h 1154"/>
              <a:gd name="T8" fmla="*/ 853 w 1153"/>
              <a:gd name="T9" fmla="*/ 868 h 1154"/>
              <a:gd name="T10" fmla="*/ 300 w 1153"/>
              <a:gd name="T11" fmla="*/ 868 h 1154"/>
              <a:gd name="T12" fmla="*/ 557 w 1153"/>
              <a:gd name="T13" fmla="*/ 941 h 1154"/>
              <a:gd name="T14" fmla="*/ 479 w 1153"/>
              <a:gd name="T15" fmla="*/ 1078 h 1154"/>
              <a:gd name="T16" fmla="*/ 67 w 1153"/>
              <a:gd name="T17" fmla="*/ 597 h 1154"/>
              <a:gd name="T18" fmla="*/ 209 w 1153"/>
              <a:gd name="T19" fmla="*/ 670 h 1154"/>
              <a:gd name="T20" fmla="*/ 133 w 1153"/>
              <a:gd name="T21" fmla="*/ 829 h 1154"/>
              <a:gd name="T22" fmla="*/ 479 w 1153"/>
              <a:gd name="T23" fmla="*/ 76 h 1154"/>
              <a:gd name="T24" fmla="*/ 557 w 1153"/>
              <a:gd name="T25" fmla="*/ 285 h 1154"/>
              <a:gd name="T26" fmla="*/ 479 w 1153"/>
              <a:gd name="T27" fmla="*/ 76 h 1154"/>
              <a:gd name="T28" fmla="*/ 789 w 1153"/>
              <a:gd name="T29" fmla="*/ 285 h 1154"/>
              <a:gd name="T30" fmla="*/ 596 w 1153"/>
              <a:gd name="T31" fmla="*/ 67 h 1154"/>
              <a:gd name="T32" fmla="*/ 825 w 1153"/>
              <a:gd name="T33" fmla="*/ 229 h 1154"/>
              <a:gd name="T34" fmla="*/ 882 w 1153"/>
              <a:gd name="T35" fmla="*/ 400 h 1154"/>
              <a:gd name="T36" fmla="*/ 909 w 1153"/>
              <a:gd name="T37" fmla="*/ 557 h 1154"/>
              <a:gd name="T38" fmla="*/ 596 w 1153"/>
              <a:gd name="T39" fmla="*/ 325 h 1154"/>
              <a:gd name="T40" fmla="*/ 557 w 1153"/>
              <a:gd name="T41" fmla="*/ 325 h 1154"/>
              <a:gd name="T42" fmla="*/ 316 w 1153"/>
              <a:gd name="T43" fmla="*/ 557 h 1154"/>
              <a:gd name="T44" fmla="*/ 284 w 1153"/>
              <a:gd name="T45" fmla="*/ 325 h 1154"/>
              <a:gd name="T46" fmla="*/ 209 w 1153"/>
              <a:gd name="T47" fmla="*/ 483 h 1154"/>
              <a:gd name="T48" fmla="*/ 67 w 1153"/>
              <a:gd name="T49" fmla="*/ 557 h 1154"/>
              <a:gd name="T50" fmla="*/ 243 w 1153"/>
              <a:gd name="T51" fmla="*/ 325 h 1154"/>
              <a:gd name="T52" fmla="*/ 248 w 1153"/>
              <a:gd name="T53" fmla="*/ 668 h 1154"/>
              <a:gd name="T54" fmla="*/ 557 w 1153"/>
              <a:gd name="T55" fmla="*/ 597 h 1154"/>
              <a:gd name="T56" fmla="*/ 483 w 1153"/>
              <a:gd name="T57" fmla="*/ 829 h 1154"/>
              <a:gd name="T58" fmla="*/ 248 w 1153"/>
              <a:gd name="T59" fmla="*/ 668 h 1154"/>
              <a:gd name="T60" fmla="*/ 596 w 1153"/>
              <a:gd name="T61" fmla="*/ 756 h 1154"/>
              <a:gd name="T62" fmla="*/ 909 w 1153"/>
              <a:gd name="T63" fmla="*/ 597 h 1154"/>
              <a:gd name="T64" fmla="*/ 669 w 1153"/>
              <a:gd name="T65" fmla="*/ 829 h 1154"/>
              <a:gd name="T66" fmla="*/ 1086 w 1153"/>
              <a:gd name="T67" fmla="*/ 597 h 1154"/>
              <a:gd name="T68" fmla="*/ 910 w 1153"/>
              <a:gd name="T69" fmla="*/ 829 h 1154"/>
              <a:gd name="T70" fmla="*/ 949 w 1153"/>
              <a:gd name="T71" fmla="*/ 557 h 1154"/>
              <a:gd name="T72" fmla="*/ 975 w 1153"/>
              <a:gd name="T73" fmla="*/ 325 h 1154"/>
              <a:gd name="T74" fmla="*/ 1086 w 1153"/>
              <a:gd name="T75" fmla="*/ 557 h 1154"/>
              <a:gd name="T76" fmla="*/ 995 w 1153"/>
              <a:gd name="T77" fmla="*/ 285 h 1154"/>
              <a:gd name="T78" fmla="*/ 882 w 1153"/>
              <a:gd name="T79" fmla="*/ 210 h 1154"/>
              <a:gd name="T80" fmla="*/ 788 w 1153"/>
              <a:gd name="T81" fmla="*/ 112 h 1154"/>
              <a:gd name="T82" fmla="*/ 365 w 1153"/>
              <a:gd name="T83" fmla="*/ 112 h 1154"/>
              <a:gd name="T84" fmla="*/ 158 w 1153"/>
              <a:gd name="T85" fmla="*/ 285 h 1154"/>
              <a:gd name="T86" fmla="*/ 158 w 1153"/>
              <a:gd name="T87" fmla="*/ 868 h 1154"/>
              <a:gd name="T88" fmla="*/ 365 w 1153"/>
              <a:gd name="T89" fmla="*/ 1041 h 1154"/>
              <a:gd name="T90" fmla="*/ 788 w 1153"/>
              <a:gd name="T91" fmla="*/ 1041 h 1154"/>
              <a:gd name="T92" fmla="*/ 995 w 1153"/>
              <a:gd name="T93" fmla="*/ 868 h 1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53" h="1154">
                <a:moveTo>
                  <a:pt x="576" y="0"/>
                </a:moveTo>
                <a:cubicBezTo>
                  <a:pt x="258" y="0"/>
                  <a:pt x="0" y="259"/>
                  <a:pt x="0" y="577"/>
                </a:cubicBezTo>
                <a:cubicBezTo>
                  <a:pt x="0" y="895"/>
                  <a:pt x="258" y="1154"/>
                  <a:pt x="576" y="1154"/>
                </a:cubicBezTo>
                <a:cubicBezTo>
                  <a:pt x="895" y="1154"/>
                  <a:pt x="1153" y="895"/>
                  <a:pt x="1153" y="577"/>
                </a:cubicBezTo>
                <a:cubicBezTo>
                  <a:pt x="1153" y="259"/>
                  <a:pt x="895" y="0"/>
                  <a:pt x="576" y="0"/>
                </a:cubicBezTo>
                <a:close/>
                <a:moveTo>
                  <a:pt x="673" y="1078"/>
                </a:moveTo>
                <a:cubicBezTo>
                  <a:pt x="648" y="1083"/>
                  <a:pt x="623" y="1085"/>
                  <a:pt x="596" y="1086"/>
                </a:cubicBezTo>
                <a:cubicBezTo>
                  <a:pt x="596" y="941"/>
                  <a:pt x="596" y="941"/>
                  <a:pt x="596" y="941"/>
                </a:cubicBezTo>
                <a:cubicBezTo>
                  <a:pt x="633" y="934"/>
                  <a:pt x="662" y="905"/>
                  <a:pt x="669" y="868"/>
                </a:cubicBezTo>
                <a:cubicBezTo>
                  <a:pt x="853" y="868"/>
                  <a:pt x="853" y="868"/>
                  <a:pt x="853" y="868"/>
                </a:cubicBezTo>
                <a:cubicBezTo>
                  <a:pt x="811" y="967"/>
                  <a:pt x="748" y="1042"/>
                  <a:pt x="673" y="1078"/>
                </a:cubicBezTo>
                <a:close/>
                <a:moveTo>
                  <a:pt x="300" y="868"/>
                </a:moveTo>
                <a:cubicBezTo>
                  <a:pt x="483" y="868"/>
                  <a:pt x="483" y="868"/>
                  <a:pt x="483" y="868"/>
                </a:cubicBezTo>
                <a:cubicBezTo>
                  <a:pt x="491" y="905"/>
                  <a:pt x="520" y="934"/>
                  <a:pt x="557" y="941"/>
                </a:cubicBezTo>
                <a:cubicBezTo>
                  <a:pt x="557" y="1086"/>
                  <a:pt x="557" y="1086"/>
                  <a:pt x="557" y="1086"/>
                </a:cubicBezTo>
                <a:cubicBezTo>
                  <a:pt x="530" y="1085"/>
                  <a:pt x="504" y="1083"/>
                  <a:pt x="479" y="1078"/>
                </a:cubicBezTo>
                <a:cubicBezTo>
                  <a:pt x="405" y="1042"/>
                  <a:pt x="342" y="967"/>
                  <a:pt x="300" y="868"/>
                </a:cubicBezTo>
                <a:close/>
                <a:moveTo>
                  <a:pt x="67" y="597"/>
                </a:moveTo>
                <a:cubicBezTo>
                  <a:pt x="130" y="597"/>
                  <a:pt x="130" y="597"/>
                  <a:pt x="130" y="597"/>
                </a:cubicBezTo>
                <a:cubicBezTo>
                  <a:pt x="138" y="635"/>
                  <a:pt x="169" y="664"/>
                  <a:pt x="209" y="670"/>
                </a:cubicBezTo>
                <a:cubicBezTo>
                  <a:pt x="215" y="726"/>
                  <a:pt x="227" y="779"/>
                  <a:pt x="243" y="829"/>
                </a:cubicBezTo>
                <a:cubicBezTo>
                  <a:pt x="133" y="829"/>
                  <a:pt x="133" y="829"/>
                  <a:pt x="133" y="829"/>
                </a:cubicBezTo>
                <a:cubicBezTo>
                  <a:pt x="94" y="760"/>
                  <a:pt x="70" y="681"/>
                  <a:pt x="67" y="597"/>
                </a:cubicBezTo>
                <a:close/>
                <a:moveTo>
                  <a:pt x="479" y="76"/>
                </a:moveTo>
                <a:cubicBezTo>
                  <a:pt x="504" y="71"/>
                  <a:pt x="530" y="68"/>
                  <a:pt x="557" y="67"/>
                </a:cubicBezTo>
                <a:cubicBezTo>
                  <a:pt x="557" y="285"/>
                  <a:pt x="557" y="285"/>
                  <a:pt x="557" y="285"/>
                </a:cubicBezTo>
                <a:cubicBezTo>
                  <a:pt x="300" y="285"/>
                  <a:pt x="300" y="285"/>
                  <a:pt x="300" y="285"/>
                </a:cubicBezTo>
                <a:cubicBezTo>
                  <a:pt x="342" y="186"/>
                  <a:pt x="405" y="111"/>
                  <a:pt x="479" y="76"/>
                </a:cubicBezTo>
                <a:close/>
                <a:moveTo>
                  <a:pt x="825" y="229"/>
                </a:moveTo>
                <a:cubicBezTo>
                  <a:pt x="807" y="243"/>
                  <a:pt x="794" y="262"/>
                  <a:pt x="789" y="285"/>
                </a:cubicBezTo>
                <a:cubicBezTo>
                  <a:pt x="596" y="285"/>
                  <a:pt x="596" y="285"/>
                  <a:pt x="596" y="285"/>
                </a:cubicBezTo>
                <a:cubicBezTo>
                  <a:pt x="596" y="67"/>
                  <a:pt x="596" y="67"/>
                  <a:pt x="596" y="67"/>
                </a:cubicBezTo>
                <a:cubicBezTo>
                  <a:pt x="623" y="68"/>
                  <a:pt x="648" y="71"/>
                  <a:pt x="673" y="76"/>
                </a:cubicBezTo>
                <a:cubicBezTo>
                  <a:pt x="733" y="104"/>
                  <a:pt x="785" y="158"/>
                  <a:pt x="825" y="229"/>
                </a:cubicBezTo>
                <a:close/>
                <a:moveTo>
                  <a:pt x="789" y="325"/>
                </a:moveTo>
                <a:cubicBezTo>
                  <a:pt x="799" y="368"/>
                  <a:pt x="837" y="400"/>
                  <a:pt x="882" y="400"/>
                </a:cubicBezTo>
                <a:cubicBezTo>
                  <a:pt x="885" y="400"/>
                  <a:pt x="887" y="399"/>
                  <a:pt x="890" y="399"/>
                </a:cubicBezTo>
                <a:cubicBezTo>
                  <a:pt x="901" y="449"/>
                  <a:pt x="908" y="502"/>
                  <a:pt x="909" y="557"/>
                </a:cubicBezTo>
                <a:cubicBezTo>
                  <a:pt x="596" y="557"/>
                  <a:pt x="596" y="557"/>
                  <a:pt x="596" y="557"/>
                </a:cubicBezTo>
                <a:cubicBezTo>
                  <a:pt x="596" y="325"/>
                  <a:pt x="596" y="325"/>
                  <a:pt x="596" y="325"/>
                </a:cubicBezTo>
                <a:lnTo>
                  <a:pt x="789" y="325"/>
                </a:lnTo>
                <a:close/>
                <a:moveTo>
                  <a:pt x="557" y="325"/>
                </a:moveTo>
                <a:cubicBezTo>
                  <a:pt x="557" y="557"/>
                  <a:pt x="557" y="557"/>
                  <a:pt x="557" y="557"/>
                </a:cubicBezTo>
                <a:cubicBezTo>
                  <a:pt x="316" y="557"/>
                  <a:pt x="316" y="557"/>
                  <a:pt x="316" y="557"/>
                </a:cubicBezTo>
                <a:cubicBezTo>
                  <a:pt x="309" y="522"/>
                  <a:pt x="282" y="495"/>
                  <a:pt x="248" y="485"/>
                </a:cubicBezTo>
                <a:cubicBezTo>
                  <a:pt x="255" y="428"/>
                  <a:pt x="267" y="374"/>
                  <a:pt x="284" y="325"/>
                </a:cubicBezTo>
                <a:lnTo>
                  <a:pt x="557" y="325"/>
                </a:lnTo>
                <a:close/>
                <a:moveTo>
                  <a:pt x="209" y="483"/>
                </a:moveTo>
                <a:cubicBezTo>
                  <a:pt x="169" y="489"/>
                  <a:pt x="138" y="518"/>
                  <a:pt x="130" y="557"/>
                </a:cubicBezTo>
                <a:cubicBezTo>
                  <a:pt x="67" y="557"/>
                  <a:pt x="67" y="557"/>
                  <a:pt x="67" y="557"/>
                </a:cubicBezTo>
                <a:cubicBezTo>
                  <a:pt x="70" y="473"/>
                  <a:pt x="94" y="394"/>
                  <a:pt x="133" y="325"/>
                </a:cubicBezTo>
                <a:cubicBezTo>
                  <a:pt x="243" y="325"/>
                  <a:pt x="243" y="325"/>
                  <a:pt x="243" y="325"/>
                </a:cubicBezTo>
                <a:cubicBezTo>
                  <a:pt x="227" y="374"/>
                  <a:pt x="215" y="427"/>
                  <a:pt x="209" y="483"/>
                </a:cubicBezTo>
                <a:close/>
                <a:moveTo>
                  <a:pt x="248" y="668"/>
                </a:moveTo>
                <a:cubicBezTo>
                  <a:pt x="282" y="659"/>
                  <a:pt x="309" y="631"/>
                  <a:pt x="316" y="597"/>
                </a:cubicBezTo>
                <a:cubicBezTo>
                  <a:pt x="557" y="597"/>
                  <a:pt x="557" y="597"/>
                  <a:pt x="557" y="597"/>
                </a:cubicBezTo>
                <a:cubicBezTo>
                  <a:pt x="557" y="756"/>
                  <a:pt x="557" y="756"/>
                  <a:pt x="557" y="756"/>
                </a:cubicBezTo>
                <a:cubicBezTo>
                  <a:pt x="520" y="763"/>
                  <a:pt x="491" y="792"/>
                  <a:pt x="483" y="829"/>
                </a:cubicBezTo>
                <a:cubicBezTo>
                  <a:pt x="284" y="829"/>
                  <a:pt x="284" y="829"/>
                  <a:pt x="284" y="829"/>
                </a:cubicBezTo>
                <a:cubicBezTo>
                  <a:pt x="267" y="779"/>
                  <a:pt x="255" y="725"/>
                  <a:pt x="248" y="668"/>
                </a:cubicBezTo>
                <a:close/>
                <a:moveTo>
                  <a:pt x="669" y="829"/>
                </a:moveTo>
                <a:cubicBezTo>
                  <a:pt x="662" y="792"/>
                  <a:pt x="633" y="763"/>
                  <a:pt x="596" y="756"/>
                </a:cubicBezTo>
                <a:cubicBezTo>
                  <a:pt x="596" y="597"/>
                  <a:pt x="596" y="597"/>
                  <a:pt x="596" y="597"/>
                </a:cubicBezTo>
                <a:cubicBezTo>
                  <a:pt x="909" y="597"/>
                  <a:pt x="909" y="597"/>
                  <a:pt x="909" y="597"/>
                </a:cubicBezTo>
                <a:cubicBezTo>
                  <a:pt x="907" y="680"/>
                  <a:pt x="893" y="759"/>
                  <a:pt x="869" y="829"/>
                </a:cubicBezTo>
                <a:lnTo>
                  <a:pt x="669" y="829"/>
                </a:lnTo>
                <a:close/>
                <a:moveTo>
                  <a:pt x="949" y="597"/>
                </a:moveTo>
                <a:cubicBezTo>
                  <a:pt x="1086" y="597"/>
                  <a:pt x="1086" y="597"/>
                  <a:pt x="1086" y="597"/>
                </a:cubicBezTo>
                <a:cubicBezTo>
                  <a:pt x="1083" y="681"/>
                  <a:pt x="1059" y="760"/>
                  <a:pt x="1020" y="829"/>
                </a:cubicBezTo>
                <a:cubicBezTo>
                  <a:pt x="910" y="829"/>
                  <a:pt x="910" y="829"/>
                  <a:pt x="910" y="829"/>
                </a:cubicBezTo>
                <a:cubicBezTo>
                  <a:pt x="933" y="758"/>
                  <a:pt x="947" y="680"/>
                  <a:pt x="949" y="597"/>
                </a:cubicBezTo>
                <a:close/>
                <a:moveTo>
                  <a:pt x="949" y="557"/>
                </a:moveTo>
                <a:cubicBezTo>
                  <a:pt x="948" y="498"/>
                  <a:pt x="940" y="441"/>
                  <a:pt x="928" y="388"/>
                </a:cubicBezTo>
                <a:cubicBezTo>
                  <a:pt x="952" y="375"/>
                  <a:pt x="970" y="352"/>
                  <a:pt x="975" y="325"/>
                </a:cubicBezTo>
                <a:cubicBezTo>
                  <a:pt x="1020" y="325"/>
                  <a:pt x="1020" y="325"/>
                  <a:pt x="1020" y="325"/>
                </a:cubicBezTo>
                <a:cubicBezTo>
                  <a:pt x="1059" y="394"/>
                  <a:pt x="1083" y="473"/>
                  <a:pt x="1086" y="557"/>
                </a:cubicBezTo>
                <a:lnTo>
                  <a:pt x="949" y="557"/>
                </a:lnTo>
                <a:close/>
                <a:moveTo>
                  <a:pt x="995" y="285"/>
                </a:moveTo>
                <a:cubicBezTo>
                  <a:pt x="975" y="285"/>
                  <a:pt x="975" y="285"/>
                  <a:pt x="975" y="285"/>
                </a:cubicBezTo>
                <a:cubicBezTo>
                  <a:pt x="966" y="242"/>
                  <a:pt x="928" y="210"/>
                  <a:pt x="882" y="210"/>
                </a:cubicBezTo>
                <a:cubicBezTo>
                  <a:pt x="875" y="210"/>
                  <a:pt x="868" y="211"/>
                  <a:pt x="861" y="212"/>
                </a:cubicBezTo>
                <a:cubicBezTo>
                  <a:pt x="839" y="174"/>
                  <a:pt x="815" y="141"/>
                  <a:pt x="788" y="112"/>
                </a:cubicBezTo>
                <a:cubicBezTo>
                  <a:pt x="871" y="151"/>
                  <a:pt x="943" y="210"/>
                  <a:pt x="995" y="285"/>
                </a:cubicBezTo>
                <a:close/>
                <a:moveTo>
                  <a:pt x="365" y="112"/>
                </a:moveTo>
                <a:cubicBezTo>
                  <a:pt x="322" y="158"/>
                  <a:pt x="285" y="217"/>
                  <a:pt x="258" y="285"/>
                </a:cubicBezTo>
                <a:cubicBezTo>
                  <a:pt x="158" y="285"/>
                  <a:pt x="158" y="285"/>
                  <a:pt x="158" y="285"/>
                </a:cubicBezTo>
                <a:cubicBezTo>
                  <a:pt x="210" y="210"/>
                  <a:pt x="282" y="151"/>
                  <a:pt x="365" y="112"/>
                </a:cubicBezTo>
                <a:close/>
                <a:moveTo>
                  <a:pt x="158" y="868"/>
                </a:moveTo>
                <a:cubicBezTo>
                  <a:pt x="258" y="868"/>
                  <a:pt x="258" y="868"/>
                  <a:pt x="258" y="868"/>
                </a:cubicBezTo>
                <a:cubicBezTo>
                  <a:pt x="285" y="937"/>
                  <a:pt x="322" y="996"/>
                  <a:pt x="365" y="1041"/>
                </a:cubicBezTo>
                <a:cubicBezTo>
                  <a:pt x="282" y="1003"/>
                  <a:pt x="210" y="943"/>
                  <a:pt x="158" y="868"/>
                </a:cubicBezTo>
                <a:close/>
                <a:moveTo>
                  <a:pt x="788" y="1041"/>
                </a:moveTo>
                <a:cubicBezTo>
                  <a:pt x="831" y="996"/>
                  <a:pt x="868" y="937"/>
                  <a:pt x="895" y="868"/>
                </a:cubicBezTo>
                <a:cubicBezTo>
                  <a:pt x="995" y="868"/>
                  <a:pt x="995" y="868"/>
                  <a:pt x="995" y="868"/>
                </a:cubicBezTo>
                <a:cubicBezTo>
                  <a:pt x="943" y="943"/>
                  <a:pt x="871" y="1003"/>
                  <a:pt x="788" y="10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489834" y="3850021"/>
            <a:ext cx="523995" cy="29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NW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grpSp>
        <p:nvGrpSpPr>
          <p:cNvPr id="18" name="グループ化 17"/>
          <p:cNvGrpSpPr>
            <a:grpSpLocks noChangeAspect="1"/>
          </p:cNvGrpSpPr>
          <p:nvPr/>
        </p:nvGrpSpPr>
        <p:grpSpPr bwMode="gray">
          <a:xfrm>
            <a:off x="7863164" y="5297491"/>
            <a:ext cx="644343" cy="1045914"/>
            <a:chOff x="5936838" y="1169393"/>
            <a:chExt cx="484187" cy="833438"/>
          </a:xfrm>
        </p:grpSpPr>
        <p:sp>
          <p:nvSpPr>
            <p:cNvPr id="19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フリーフォーム 19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8508122" y="5804225"/>
            <a:ext cx="441565" cy="29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B62"/>
                </a:solidFill>
              </a:rPr>
              <a:t>SV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 bwMode="gray">
          <a:xfrm>
            <a:off x="4323207" y="4666206"/>
            <a:ext cx="1633408" cy="44498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accent6"/>
                </a:solidFill>
              </a:rPr>
              <a:t>Terraform</a:t>
            </a:r>
            <a:r>
              <a:rPr lang="ja-JP" altLang="en-US" sz="1200" b="1" dirty="0">
                <a:solidFill>
                  <a:schemeClr val="accent6"/>
                </a:solidFill>
              </a:rPr>
              <a:t> </a:t>
            </a:r>
            <a:r>
              <a:rPr lang="en-US" altLang="ja-JP" sz="1200" b="1" dirty="0" smtClean="0">
                <a:solidFill>
                  <a:schemeClr val="accent6"/>
                </a:solidFill>
              </a:rPr>
              <a:t>Drive</a:t>
            </a:r>
            <a:r>
              <a:rPr lang="en-US" altLang="ja-JP" sz="1200" b="1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25" name="角丸四角形 24"/>
          <p:cNvSpPr/>
          <p:nvPr/>
        </p:nvSpPr>
        <p:spPr bwMode="auto">
          <a:xfrm>
            <a:off x="7678763" y="3440809"/>
            <a:ext cx="1335066" cy="2962593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39424" y="3121896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System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cxnSp>
        <p:nvCxnSpPr>
          <p:cNvPr id="33" name="カギ線コネクタ 122"/>
          <p:cNvCxnSpPr>
            <a:stCxn id="22" idx="3"/>
            <a:endCxn id="70" idx="1"/>
          </p:cNvCxnSpPr>
          <p:nvPr/>
        </p:nvCxnSpPr>
        <p:spPr bwMode="auto">
          <a:xfrm>
            <a:off x="5956615" y="4888698"/>
            <a:ext cx="215815" cy="48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39" name="角丸四角形 38"/>
          <p:cNvSpPr/>
          <p:nvPr/>
        </p:nvSpPr>
        <p:spPr bwMode="auto">
          <a:xfrm>
            <a:off x="3127918" y="3356990"/>
            <a:ext cx="1076330" cy="288866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84679" y="3440809"/>
            <a:ext cx="1347849" cy="49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Symphony</a:t>
            </a:r>
          </a:p>
          <a:p>
            <a:pPr algn="ctr"/>
            <a:r>
              <a:rPr lang="en-US" altLang="ja-JP" sz="1400" b="1" dirty="0" smtClean="0">
                <a:ln w="0"/>
                <a:solidFill>
                  <a:schemeClr val="accent6">
                    <a:lumMod val="90000"/>
                    <a:lumOff val="10000"/>
                  </a:schemeClr>
                </a:solidFill>
              </a:rPr>
              <a:t>/Conductor</a:t>
            </a:r>
            <a:endParaRPr kumimoji="1" lang="ja-JP" altLang="en-US" sz="1400" b="1" dirty="0">
              <a:ln w="0"/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1" name="直線コネクタ 40"/>
          <p:cNvCxnSpPr>
            <a:stCxn id="68" idx="1"/>
            <a:endCxn id="43" idx="4"/>
          </p:cNvCxnSpPr>
          <p:nvPr/>
        </p:nvCxnSpPr>
        <p:spPr bwMode="auto">
          <a:xfrm flipH="1">
            <a:off x="3683813" y="4306277"/>
            <a:ext cx="3401" cy="91388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accent6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楕円 42"/>
          <p:cNvSpPr/>
          <p:nvPr/>
        </p:nvSpPr>
        <p:spPr bwMode="auto">
          <a:xfrm>
            <a:off x="3313352" y="4533876"/>
            <a:ext cx="740922" cy="6862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900" b="1" dirty="0" smtClean="0">
                <a:latin typeface="+mn-ea"/>
              </a:rPr>
              <a:t>Movement</a:t>
            </a:r>
            <a:endParaRPr kumimoji="1" lang="ja-JP" altLang="en-US" sz="1200" b="1" dirty="0" smtClean="0">
              <a:latin typeface="+mn-ea"/>
            </a:endParaRPr>
          </a:p>
        </p:txBody>
      </p:sp>
      <p:cxnSp>
        <p:nvCxnSpPr>
          <p:cNvPr id="46" name="カギ線コネクタ 122"/>
          <p:cNvCxnSpPr>
            <a:stCxn id="43" idx="6"/>
            <a:endCxn id="22" idx="1"/>
          </p:cNvCxnSpPr>
          <p:nvPr/>
        </p:nvCxnSpPr>
        <p:spPr bwMode="auto">
          <a:xfrm>
            <a:off x="4054274" y="4877021"/>
            <a:ext cx="268933" cy="1167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47" name="カギ線コネクタ 122"/>
          <p:cNvCxnSpPr>
            <a:stCxn id="59" idx="3"/>
            <a:endCxn id="43" idx="2"/>
          </p:cNvCxnSpPr>
          <p:nvPr/>
        </p:nvCxnSpPr>
        <p:spPr bwMode="auto">
          <a:xfrm>
            <a:off x="2822922" y="4751625"/>
            <a:ext cx="490430" cy="12539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51" name="テキスト ボックス 50"/>
          <p:cNvSpPr txBox="1"/>
          <p:nvPr/>
        </p:nvSpPr>
        <p:spPr>
          <a:xfrm>
            <a:off x="1242222" y="3883224"/>
            <a:ext cx="943878" cy="32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smtClean="0">
                <a:solidFill>
                  <a:schemeClr val="bg1"/>
                </a:solidFill>
              </a:rPr>
              <a:t>CMDB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58" name="グループ化 57"/>
          <p:cNvGrpSpPr/>
          <p:nvPr/>
        </p:nvGrpSpPr>
        <p:grpSpPr>
          <a:xfrm>
            <a:off x="1579370" y="4437140"/>
            <a:ext cx="1243552" cy="628970"/>
            <a:chOff x="1413973" y="4417315"/>
            <a:chExt cx="1466624" cy="720000"/>
          </a:xfrm>
        </p:grpSpPr>
        <p:sp>
          <p:nvSpPr>
            <p:cNvPr id="59" name="フローチャート: 書類 58"/>
            <p:cNvSpPr/>
            <p:nvPr/>
          </p:nvSpPr>
          <p:spPr bwMode="auto">
            <a:xfrm>
              <a:off x="1413973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418895" y="4513872"/>
              <a:ext cx="1456781" cy="45801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chemeClr val="accent6"/>
                  </a:solidFill>
                </a:rPr>
                <a:t>Terraform</a:t>
              </a:r>
            </a:p>
            <a:p>
              <a:pPr algn="ctr"/>
              <a:r>
                <a:rPr lang="en-US" altLang="ja-JP" sz="1000" b="1" dirty="0" smtClean="0">
                  <a:solidFill>
                    <a:schemeClr val="accent6"/>
                  </a:solidFill>
                </a:rPr>
                <a:t>Module</a:t>
              </a:r>
              <a:r>
                <a:rPr lang="ja-JP" altLang="en-US" sz="1000" b="1" dirty="0">
                  <a:solidFill>
                    <a:schemeClr val="accent6"/>
                  </a:solidFill>
                </a:rPr>
                <a:t> </a:t>
              </a:r>
              <a:r>
                <a:rPr lang="en-US" altLang="ja-JP" sz="1000" b="1" dirty="0" smtClean="0">
                  <a:solidFill>
                    <a:schemeClr val="accent6"/>
                  </a:solidFill>
                </a:rPr>
                <a:t>file</a:t>
              </a:r>
              <a:endParaRPr lang="en-US" altLang="ja-JP" sz="1000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63" name="カギ線コネクタ 122"/>
          <p:cNvCxnSpPr>
            <a:stCxn id="61" idx="3"/>
            <a:endCxn id="59" idx="1"/>
          </p:cNvCxnSpPr>
          <p:nvPr/>
        </p:nvCxnSpPr>
        <p:spPr bwMode="auto">
          <a:xfrm>
            <a:off x="1200353" y="4743717"/>
            <a:ext cx="379017" cy="79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grpSp>
        <p:nvGrpSpPr>
          <p:cNvPr id="53" name="グループ化 52"/>
          <p:cNvGrpSpPr/>
          <p:nvPr/>
        </p:nvGrpSpPr>
        <p:grpSpPr>
          <a:xfrm>
            <a:off x="3330831" y="5735140"/>
            <a:ext cx="693481" cy="386113"/>
            <a:chOff x="3340472" y="5745810"/>
            <a:chExt cx="693481" cy="386113"/>
          </a:xfrm>
        </p:grpSpPr>
        <p:sp>
          <p:nvSpPr>
            <p:cNvPr id="66" name="フローチャート: 論理積ゲート 65"/>
            <p:cNvSpPr/>
            <p:nvPr/>
          </p:nvSpPr>
          <p:spPr bwMode="auto">
            <a:xfrm rot="5400000">
              <a:off x="3494156" y="5592126"/>
              <a:ext cx="386113" cy="693481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3439509" y="5814895"/>
              <a:ext cx="548239" cy="292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002B62"/>
                  </a:solidFill>
                </a:rPr>
                <a:t>En</a:t>
              </a:r>
              <a:r>
                <a:rPr lang="en-US" altLang="ja-JP" sz="1400" b="1" dirty="0">
                  <a:solidFill>
                    <a:srgbClr val="002B62"/>
                  </a:solidFill>
                </a:rPr>
                <a:t>d</a:t>
              </a:r>
              <a:endParaRPr lang="ja-JP" altLang="en-US" sz="1400" b="1" dirty="0">
                <a:solidFill>
                  <a:srgbClr val="002B62"/>
                </a:solidFill>
              </a:endParaRPr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3340473" y="3920164"/>
            <a:ext cx="693481" cy="386113"/>
            <a:chOff x="3356580" y="2957984"/>
            <a:chExt cx="693481" cy="386113"/>
          </a:xfrm>
        </p:grpSpPr>
        <p:sp>
          <p:nvSpPr>
            <p:cNvPr id="68" name="フローチャート: 論理積ゲート 67"/>
            <p:cNvSpPr/>
            <p:nvPr/>
          </p:nvSpPr>
          <p:spPr bwMode="auto">
            <a:xfrm rot="16200000">
              <a:off x="3510264" y="2804300"/>
              <a:ext cx="386113" cy="693481"/>
            </a:xfrm>
            <a:prstGeom prst="flowChartDelay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90000"/>
                  <a:lumOff val="10000"/>
                </a:schemeClr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3380030" y="3042216"/>
              <a:ext cx="667197" cy="292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rgbClr val="002B62"/>
                  </a:solidFill>
                </a:rPr>
                <a:t>Start</a:t>
              </a:r>
              <a:endParaRPr lang="ja-JP" altLang="en-US" sz="1400" b="1" dirty="0">
                <a:solidFill>
                  <a:srgbClr val="002B62"/>
                </a:solidFill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398796" y="5338315"/>
            <a:ext cx="1100791" cy="587277"/>
            <a:chOff x="1413974" y="4417315"/>
            <a:chExt cx="1466624" cy="720000"/>
          </a:xfrm>
        </p:grpSpPr>
        <p:sp>
          <p:nvSpPr>
            <p:cNvPr id="72" name="フローチャート: 書類 71"/>
            <p:cNvSpPr/>
            <p:nvPr/>
          </p:nvSpPr>
          <p:spPr bwMode="auto">
            <a:xfrm>
              <a:off x="1413974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418894" y="4513872"/>
              <a:ext cx="1456781" cy="4905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chemeClr val="accent6"/>
                  </a:solidFill>
                </a:rPr>
                <a:t>Terraform</a:t>
              </a:r>
            </a:p>
            <a:p>
              <a:pPr algn="ctr"/>
              <a:r>
                <a:rPr lang="en-US" altLang="ja-JP" sz="1000" b="1" dirty="0" smtClean="0">
                  <a:solidFill>
                    <a:schemeClr val="accent6"/>
                  </a:solidFill>
                </a:rPr>
                <a:t>Policy</a:t>
              </a:r>
              <a:r>
                <a:rPr lang="ja-JP" altLang="en-US" sz="1000" b="1" dirty="0">
                  <a:solidFill>
                    <a:schemeClr val="accent6"/>
                  </a:solidFill>
                </a:rPr>
                <a:t> </a:t>
              </a:r>
              <a:r>
                <a:rPr lang="en-US" altLang="ja-JP" sz="1000" b="1" dirty="0" smtClean="0">
                  <a:solidFill>
                    <a:schemeClr val="accent6"/>
                  </a:solidFill>
                </a:rPr>
                <a:t>file</a:t>
              </a:r>
              <a:endParaRPr lang="en-US" altLang="ja-JP" sz="1000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74" name="カギ線コネクタ 122"/>
          <p:cNvCxnSpPr>
            <a:stCxn id="72" idx="3"/>
            <a:endCxn id="86" idx="1"/>
          </p:cNvCxnSpPr>
          <p:nvPr/>
        </p:nvCxnSpPr>
        <p:spPr bwMode="auto">
          <a:xfrm>
            <a:off x="1499587" y="5631954"/>
            <a:ext cx="269423" cy="283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cxnSp>
        <p:nvCxnSpPr>
          <p:cNvPr id="55" name="直線コネクタ 54"/>
          <p:cNvCxnSpPr>
            <a:stCxn id="43" idx="4"/>
            <a:endCxn id="66" idx="1"/>
          </p:cNvCxnSpPr>
          <p:nvPr/>
        </p:nvCxnSpPr>
        <p:spPr bwMode="auto">
          <a:xfrm flipH="1">
            <a:off x="3677571" y="5220166"/>
            <a:ext cx="6242" cy="514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12499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70" name="図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30" y="4595033"/>
            <a:ext cx="1243641" cy="596948"/>
          </a:xfrm>
          <a:prstGeom prst="rect">
            <a:avLst/>
          </a:prstGeom>
          <a:ln w="28575">
            <a:solidFill>
              <a:srgbClr val="124990"/>
            </a:solidFill>
          </a:ln>
        </p:spPr>
      </p:pic>
      <p:sp>
        <p:nvSpPr>
          <p:cNvPr id="78" name="右矢印 77"/>
          <p:cNvSpPr/>
          <p:nvPr/>
        </p:nvSpPr>
        <p:spPr bwMode="auto">
          <a:xfrm>
            <a:off x="7479778" y="4635370"/>
            <a:ext cx="303187" cy="568839"/>
          </a:xfrm>
          <a:prstGeom prst="rightArrow">
            <a:avLst>
              <a:gd name="adj1" fmla="val 50000"/>
              <a:gd name="adj2" fmla="val 62566"/>
            </a:avLst>
          </a:prstGeom>
          <a:solidFill>
            <a:srgbClr val="12499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79512" y="1597824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6146" y="1582766"/>
            <a:ext cx="8883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24990"/>
              </a:buClr>
              <a:buFont typeface="Wingdings" panose="05000000000000000000" pitchFamily="2" charset="2"/>
              <a:buChar char="l"/>
            </a:pPr>
            <a:r>
              <a:rPr lang="en-US" altLang="ja-JP" sz="1400" dirty="0"/>
              <a:t>Users can create Organization/Workspaces to ITA linked Terraform </a:t>
            </a:r>
            <a:r>
              <a:rPr lang="en-US" altLang="ja-JP" sz="1400" dirty="0" smtClean="0"/>
              <a:t>Enterprise </a:t>
            </a:r>
            <a:r>
              <a:rPr lang="en-US" altLang="ja-JP" sz="1400" dirty="0"/>
              <a:t>or Terraform </a:t>
            </a:r>
            <a:r>
              <a:rPr lang="en-US" altLang="ja-JP" sz="1400" dirty="0" smtClean="0"/>
              <a:t>Cloud, </a:t>
            </a:r>
            <a:r>
              <a:rPr lang="en-US" altLang="ja-JP" sz="1400" dirty="0"/>
              <a:t>as well execute operations (Play/</a:t>
            </a:r>
            <a:r>
              <a:rPr lang="en-US" altLang="ja-JP" sz="1400" dirty="0" err="1"/>
              <a:t>PolicyCheck</a:t>
            </a:r>
            <a:r>
              <a:rPr lang="en-US" altLang="ja-JP" sz="1400" dirty="0"/>
              <a:t>/Apply) and gather the operation logs. </a:t>
            </a:r>
            <a:br>
              <a:rPr lang="en-US" altLang="ja-JP" sz="1400" dirty="0"/>
            </a:br>
            <a:r>
              <a:rPr lang="en-US" altLang="ja-JP" sz="1400" dirty="0">
                <a:solidFill>
                  <a:srgbClr val="FF0000"/>
                </a:solidFill>
              </a:rPr>
              <a:t>※</a:t>
            </a:r>
            <a:r>
              <a:rPr lang="en-US" altLang="ja-JP" sz="1400" dirty="0" smtClean="0">
                <a:solidFill>
                  <a:srgbClr val="FF0000"/>
                </a:solidFill>
              </a:rPr>
              <a:t>We </a:t>
            </a:r>
            <a:r>
              <a:rPr lang="en-US" altLang="ja-JP" sz="1400" dirty="0">
                <a:solidFill>
                  <a:srgbClr val="FF0000"/>
                </a:solidFill>
              </a:rPr>
              <a:t>explain more about the differences between ITA + Terraform Enterprise </a:t>
            </a:r>
            <a:r>
              <a:rPr lang="en-US" altLang="ja-JP" sz="1400" dirty="0" err="1">
                <a:solidFill>
                  <a:srgbClr val="FF0000"/>
                </a:solidFill>
              </a:rPr>
              <a:t>andd</a:t>
            </a:r>
            <a:r>
              <a:rPr lang="en-US" altLang="ja-JP" sz="1400" dirty="0">
                <a:solidFill>
                  <a:srgbClr val="FF0000"/>
                </a:solidFill>
              </a:rPr>
              <a:t> Terraform Cloud in Chapter 3,ITA×Terraform Application example</a:t>
            </a:r>
            <a:r>
              <a:rPr lang="en-US" altLang="ja-JP" sz="1400" dirty="0" smtClean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Clr>
                <a:srgbClr val="124990"/>
              </a:buClr>
              <a:buFont typeface="Wingdings" panose="05000000000000000000" pitchFamily="2" charset="2"/>
              <a:buChar char="l"/>
            </a:pPr>
            <a:r>
              <a:rPr lang="en-US" altLang="ja-JP" sz="1400" dirty="0"/>
              <a:t>Any module files and policy files used for </a:t>
            </a:r>
            <a:r>
              <a:rPr lang="en-US" altLang="ja-JP" sz="1400" dirty="0" smtClean="0"/>
              <a:t>policy </a:t>
            </a:r>
            <a:r>
              <a:rPr lang="en-US" altLang="ja-JP" sz="1400" dirty="0"/>
              <a:t>checks can be turned into parts by ITA and be reused.</a:t>
            </a:r>
            <a:endParaRPr kumimoji="1" lang="ja-JP" altLang="en-US" sz="1400" dirty="0"/>
          </a:p>
        </p:txBody>
      </p:sp>
      <p:grpSp>
        <p:nvGrpSpPr>
          <p:cNvPr id="85" name="グループ化 84"/>
          <p:cNvGrpSpPr/>
          <p:nvPr/>
        </p:nvGrpSpPr>
        <p:grpSpPr>
          <a:xfrm>
            <a:off x="1769010" y="5343993"/>
            <a:ext cx="1018409" cy="581599"/>
            <a:chOff x="1413974" y="4417315"/>
            <a:chExt cx="1466624" cy="720000"/>
          </a:xfrm>
        </p:grpSpPr>
        <p:sp>
          <p:nvSpPr>
            <p:cNvPr id="86" name="フローチャート: 書類 85"/>
            <p:cNvSpPr/>
            <p:nvPr/>
          </p:nvSpPr>
          <p:spPr bwMode="auto">
            <a:xfrm>
              <a:off x="1413974" y="4417315"/>
              <a:ext cx="1466624" cy="720000"/>
            </a:xfrm>
            <a:prstGeom prst="flowChartDocument">
              <a:avLst/>
            </a:prstGeom>
            <a:solidFill>
              <a:schemeClr val="bg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ja-JP" sz="1100" b="1" dirty="0">
                <a:solidFill>
                  <a:schemeClr val="accent6"/>
                </a:solidFill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1418894" y="4513872"/>
              <a:ext cx="1456781" cy="49532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chemeClr val="accent6"/>
                  </a:solidFill>
                </a:rPr>
                <a:t>Terraform</a:t>
              </a:r>
            </a:p>
            <a:p>
              <a:pPr algn="ctr"/>
              <a:r>
                <a:rPr lang="en-US" altLang="ja-JP" sz="1000" b="1" dirty="0" err="1" smtClean="0">
                  <a:solidFill>
                    <a:schemeClr val="accent6"/>
                  </a:solidFill>
                </a:rPr>
                <a:t>PolicySe</a:t>
              </a:r>
              <a:r>
                <a:rPr lang="en-US" altLang="ja-JP" sz="1000" b="1" dirty="0" err="1">
                  <a:solidFill>
                    <a:schemeClr val="accent6"/>
                  </a:solidFill>
                </a:rPr>
                <a:t>t</a:t>
              </a:r>
              <a:endParaRPr lang="en-US" altLang="ja-JP" sz="1000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90" name="カギ線コネクタ 122"/>
          <p:cNvCxnSpPr>
            <a:stCxn id="86" idx="3"/>
            <a:endCxn id="43" idx="2"/>
          </p:cNvCxnSpPr>
          <p:nvPr/>
        </p:nvCxnSpPr>
        <p:spPr bwMode="auto">
          <a:xfrm flipV="1">
            <a:off x="2787419" y="4877021"/>
            <a:ext cx="525933" cy="75777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>
            <a:glow rad="38100">
              <a:schemeClr val="bg1"/>
            </a:glow>
          </a:effectLst>
          <a:extLst/>
        </p:spPr>
      </p:cxnSp>
      <p:sp>
        <p:nvSpPr>
          <p:cNvPr id="4" name="フローチャート: 内部記憶 3"/>
          <p:cNvSpPr/>
          <p:nvPr/>
        </p:nvSpPr>
        <p:spPr bwMode="auto">
          <a:xfrm>
            <a:off x="430627" y="4440698"/>
            <a:ext cx="732923" cy="670492"/>
          </a:xfrm>
          <a:prstGeom prst="flowChartInternalStorage">
            <a:avLst/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b="1" dirty="0" smtClean="0">
                <a:solidFill>
                  <a:srgbClr val="002B62"/>
                </a:solidFill>
                <a:latin typeface="+mn-ea"/>
              </a:rPr>
              <a:t>System</a:t>
            </a:r>
            <a:br>
              <a:rPr kumimoji="1" lang="en-US" altLang="ja-JP" sz="1000" b="1" dirty="0" smtClean="0">
                <a:solidFill>
                  <a:srgbClr val="002B62"/>
                </a:solidFill>
                <a:latin typeface="+mn-ea"/>
              </a:rPr>
            </a:br>
            <a:r>
              <a:rPr kumimoji="1" lang="en-US" altLang="ja-JP" sz="1000" b="1" dirty="0" smtClean="0">
                <a:solidFill>
                  <a:srgbClr val="002B62"/>
                </a:solidFill>
                <a:latin typeface="+mn-ea"/>
              </a:rPr>
              <a:t>Parameter</a:t>
            </a:r>
            <a:endParaRPr kumimoji="1" lang="ja-JP" altLang="en-US" sz="1000" b="1" dirty="0" smtClean="0">
              <a:solidFill>
                <a:srgbClr val="002B6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ITA×Terraform</a:t>
            </a:r>
            <a:r>
              <a:rPr lang="ja-JP" altLang="en-US" dirty="0"/>
              <a:t> </a:t>
            </a:r>
            <a:r>
              <a:rPr lang="en-US" altLang="ja-JP" dirty="0" smtClean="0"/>
              <a:t>Application example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75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  What types of Terraform can link with ITA?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 smtClean="0"/>
              <a:t>Linkable Terraforms</a:t>
            </a:r>
          </a:p>
          <a:p>
            <a:pPr lvl="1"/>
            <a:r>
              <a:rPr lang="en-US" altLang="ja-JP" sz="1800" dirty="0" smtClean="0"/>
              <a:t>ITA can connect to both “Terraform Enterprise” and “Terraform Cloud”</a:t>
            </a:r>
          </a:p>
          <a:p>
            <a:pPr lvl="1"/>
            <a:r>
              <a:rPr lang="en-US" altLang="ja-JP" sz="1800" dirty="0" smtClean="0"/>
              <a:t>In this document, we will combine ITA and “Terraform Enterprise”/”Terraform Cloud” and create an application example that creates a system on cloud or </a:t>
            </a:r>
            <a:r>
              <a:rPr lang="en-US" altLang="ja-JP" sz="1800" dirty="0" err="1" smtClean="0"/>
              <a:t>on-premise</a:t>
            </a:r>
            <a:r>
              <a:rPr lang="en-US" altLang="ja-JP" sz="1800" dirty="0" smtClean="0"/>
              <a:t>.</a:t>
            </a:r>
            <a:endParaRPr lang="en-US" altLang="ja-JP" sz="1600" dirty="0"/>
          </a:p>
          <a:p>
            <a:pPr marL="288000" lvl="2" indent="0">
              <a:buNone/>
            </a:pPr>
            <a:endParaRPr lang="en-US" altLang="ja-JP" dirty="0" smtClean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99" y="3616130"/>
            <a:ext cx="729484" cy="729484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 bwMode="auto">
          <a:xfrm>
            <a:off x="3598585" y="5227404"/>
            <a:ext cx="2376330" cy="5760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7030A0"/>
                </a:solidFill>
                <a:latin typeface="+mn-ea"/>
              </a:rPr>
              <a:t>Terraform Enterprise</a:t>
            </a:r>
            <a:endParaRPr kumimoji="1" lang="ja-JP" altLang="en-US" sz="1400" b="1" dirty="0" smtClean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3581310" y="3673935"/>
            <a:ext cx="2376330" cy="5760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7030A0"/>
                </a:solidFill>
                <a:latin typeface="+mn-ea"/>
              </a:rPr>
              <a:t>Terraform Cloud</a:t>
            </a:r>
            <a:endParaRPr kumimoji="1" lang="ja-JP" altLang="en-US" sz="1400" b="1" dirty="0" smtClean="0">
              <a:solidFill>
                <a:srgbClr val="7030A0"/>
              </a:solidFill>
              <a:latin typeface="+mn-ea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544" y="2747563"/>
            <a:ext cx="1243641" cy="596948"/>
          </a:xfrm>
          <a:prstGeom prst="rect">
            <a:avLst/>
          </a:prstGeom>
          <a:ln w="28575">
            <a:noFill/>
          </a:ln>
        </p:spPr>
      </p:pic>
      <p:sp>
        <p:nvSpPr>
          <p:cNvPr id="37" name="角丸四角形 36"/>
          <p:cNvSpPr/>
          <p:nvPr/>
        </p:nvSpPr>
        <p:spPr bwMode="auto">
          <a:xfrm>
            <a:off x="7030781" y="3437682"/>
            <a:ext cx="1871090" cy="2736380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524570" y="2924672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System</a:t>
            </a:r>
            <a:endParaRPr lang="ja-JP" altLang="en-US" sz="1400" b="1" dirty="0">
              <a:solidFill>
                <a:srgbClr val="002B62"/>
              </a:solidFill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3299543" y="3353126"/>
            <a:ext cx="2976863" cy="2736380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dashDot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cxnSp>
        <p:nvCxnSpPr>
          <p:cNvPr id="40" name="直線矢印コネクタ 39"/>
          <p:cNvCxnSpPr>
            <a:stCxn id="24" idx="3"/>
          </p:cNvCxnSpPr>
          <p:nvPr/>
        </p:nvCxnSpPr>
        <p:spPr bwMode="auto">
          <a:xfrm>
            <a:off x="2230283" y="3980872"/>
            <a:ext cx="1310654" cy="170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矢印コネクタ 41"/>
          <p:cNvCxnSpPr/>
          <p:nvPr/>
        </p:nvCxnSpPr>
        <p:spPr bwMode="auto">
          <a:xfrm flipV="1">
            <a:off x="2337678" y="4240829"/>
            <a:ext cx="1243632" cy="106043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テキスト ボックス 44"/>
          <p:cNvSpPr txBox="1"/>
          <p:nvPr/>
        </p:nvSpPr>
        <p:spPr>
          <a:xfrm>
            <a:off x="855635" y="2805202"/>
            <a:ext cx="206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IT Automation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pic>
        <p:nvPicPr>
          <p:cNvPr id="60" name="図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87" y="5219266"/>
            <a:ext cx="729484" cy="729484"/>
          </a:xfrm>
          <a:prstGeom prst="rect">
            <a:avLst/>
          </a:prstGeom>
        </p:spPr>
      </p:pic>
      <p:cxnSp>
        <p:nvCxnSpPr>
          <p:cNvPr id="74" name="直線矢印コネクタ 73"/>
          <p:cNvCxnSpPr/>
          <p:nvPr/>
        </p:nvCxnSpPr>
        <p:spPr bwMode="auto">
          <a:xfrm flipV="1">
            <a:off x="2337678" y="5672152"/>
            <a:ext cx="1213557" cy="756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Oval 97"/>
          <p:cNvSpPr>
            <a:spLocks noChangeAspect="1" noChangeArrowheads="1"/>
          </p:cNvSpPr>
          <p:nvPr/>
        </p:nvSpPr>
        <p:spPr bwMode="gray">
          <a:xfrm>
            <a:off x="7666488" y="3644950"/>
            <a:ext cx="680272" cy="621884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80" name="Oval 97"/>
          <p:cNvSpPr>
            <a:spLocks noChangeAspect="1" noChangeArrowheads="1"/>
          </p:cNvSpPr>
          <p:nvPr/>
        </p:nvSpPr>
        <p:spPr bwMode="gray">
          <a:xfrm>
            <a:off x="7659099" y="5251852"/>
            <a:ext cx="680272" cy="621884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81" name="直線矢印コネクタ 80"/>
          <p:cNvCxnSpPr>
            <a:stCxn id="25" idx="3"/>
          </p:cNvCxnSpPr>
          <p:nvPr/>
        </p:nvCxnSpPr>
        <p:spPr bwMode="auto">
          <a:xfrm>
            <a:off x="5974915" y="5515444"/>
            <a:ext cx="1621505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直線矢印コネクタ 84"/>
          <p:cNvCxnSpPr>
            <a:stCxn id="27" idx="3"/>
          </p:cNvCxnSpPr>
          <p:nvPr/>
        </p:nvCxnSpPr>
        <p:spPr bwMode="auto">
          <a:xfrm>
            <a:off x="5957640" y="3961975"/>
            <a:ext cx="1638780" cy="133928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12499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/>
          <p:cNvCxnSpPr>
            <a:stCxn id="25" idx="3"/>
          </p:cNvCxnSpPr>
          <p:nvPr/>
        </p:nvCxnSpPr>
        <p:spPr bwMode="auto">
          <a:xfrm flipV="1">
            <a:off x="5974915" y="4240829"/>
            <a:ext cx="1621505" cy="127461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1" name="直線矢印コネクタ 90"/>
          <p:cNvCxnSpPr>
            <a:stCxn id="27" idx="3"/>
          </p:cNvCxnSpPr>
          <p:nvPr/>
        </p:nvCxnSpPr>
        <p:spPr bwMode="auto">
          <a:xfrm flipV="1">
            <a:off x="5957640" y="3955892"/>
            <a:ext cx="1628278" cy="608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テキスト ボックス 33"/>
          <p:cNvSpPr txBox="1"/>
          <p:nvPr/>
        </p:nvSpPr>
        <p:spPr>
          <a:xfrm>
            <a:off x="56231" y="4811618"/>
            <a:ext cx="461665" cy="15618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On-Premise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6231" y="3056626"/>
            <a:ext cx="461665" cy="15618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Cloud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 bwMode="auto">
          <a:xfrm>
            <a:off x="264963" y="4461199"/>
            <a:ext cx="878400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1249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38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  For Terraform Enterprise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25305" y="1128321"/>
            <a:ext cx="8964487" cy="5616476"/>
          </a:xfrm>
        </p:spPr>
        <p:txBody>
          <a:bodyPr/>
          <a:lstStyle/>
          <a:p>
            <a:pPr lvl="1"/>
            <a:r>
              <a:rPr lang="en-US" altLang="ja-JP" sz="1800" dirty="0" smtClean="0"/>
              <a:t>If you are using Terraform Enterprise, you can construct ITA on </a:t>
            </a:r>
            <a:r>
              <a:rPr lang="en-US" altLang="ja-JP" sz="1800" dirty="0" err="1" smtClean="0"/>
              <a:t>on-premise</a:t>
            </a:r>
            <a:r>
              <a:rPr lang="en-US" altLang="ja-JP" sz="1800" dirty="0" smtClean="0"/>
              <a:t> and you can provision systems on cloud/ </a:t>
            </a:r>
            <a:r>
              <a:rPr lang="en-US" altLang="ja-JP" sz="1800" dirty="0" err="1" smtClean="0"/>
              <a:t>on-premise</a:t>
            </a:r>
            <a:r>
              <a:rPr lang="en-US" altLang="ja-JP" sz="1800" dirty="0" smtClean="0"/>
              <a:t>.</a:t>
            </a:r>
          </a:p>
          <a:p>
            <a:pPr lvl="1"/>
            <a:r>
              <a:rPr lang="en-US" altLang="ja-JP" sz="1800" dirty="0" smtClean="0"/>
              <a:t>Additionally, by implementing Ansible, you can configure various settings for the created system.</a:t>
            </a:r>
          </a:p>
          <a:p>
            <a:pPr marL="180000" lvl="1" indent="0">
              <a:buNone/>
            </a:pPr>
            <a:r>
              <a:rPr lang="en-US" altLang="ja-JP" sz="1200" dirty="0">
                <a:solidFill>
                  <a:srgbClr val="FF0000"/>
                </a:solidFill>
              </a:rPr>
              <a:t>For more information about Ansible, please refer to Exastro-</a:t>
            </a:r>
            <a:r>
              <a:rPr lang="en-US" altLang="ja-JP" sz="1200" dirty="0" err="1">
                <a:solidFill>
                  <a:srgbClr val="FF0000"/>
                </a:solidFill>
              </a:rPr>
              <a:t>ITA_User_Instruction_Manual_Ansible</a:t>
            </a:r>
            <a:r>
              <a:rPr lang="en-US" altLang="ja-JP" sz="1200" dirty="0">
                <a:solidFill>
                  <a:srgbClr val="FF0000"/>
                </a:solidFill>
              </a:rPr>
              <a:t>-driver.</a:t>
            </a:r>
            <a:endParaRPr lang="en-US" altLang="ja-JP" sz="1800" dirty="0" smtClean="0"/>
          </a:p>
          <a:p>
            <a:pPr lvl="1"/>
            <a:endParaRPr lang="en-US" altLang="ja-JP" dirty="0" smtClean="0"/>
          </a:p>
        </p:txBody>
      </p:sp>
      <p:sp>
        <p:nvSpPr>
          <p:cNvPr id="57" name="角丸四角形 56"/>
          <p:cNvSpPr/>
          <p:nvPr/>
        </p:nvSpPr>
        <p:spPr bwMode="auto">
          <a:xfrm>
            <a:off x="3395604" y="4809932"/>
            <a:ext cx="2376330" cy="5760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b="1" dirty="0" smtClean="0">
                <a:solidFill>
                  <a:srgbClr val="7030A0"/>
                </a:solidFill>
                <a:latin typeface="+mn-ea"/>
              </a:rPr>
              <a:t>Terraform Enterprise</a:t>
            </a:r>
            <a:endParaRPr kumimoji="1" lang="ja-JP" altLang="en-US" sz="1400" b="1" dirty="0" smtClean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61" name="角丸四角形 60"/>
          <p:cNvSpPr/>
          <p:nvPr/>
        </p:nvSpPr>
        <p:spPr bwMode="auto">
          <a:xfrm>
            <a:off x="7030781" y="3437682"/>
            <a:ext cx="1871090" cy="2736380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524569" y="2924672"/>
            <a:ext cx="883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rgbClr val="002B62"/>
                </a:solidFill>
              </a:rPr>
              <a:t>System</a:t>
            </a:r>
          </a:p>
        </p:txBody>
      </p:sp>
      <p:cxnSp>
        <p:nvCxnSpPr>
          <p:cNvPr id="64" name="直線矢印コネクタ 63"/>
          <p:cNvCxnSpPr/>
          <p:nvPr/>
        </p:nvCxnSpPr>
        <p:spPr bwMode="auto">
          <a:xfrm>
            <a:off x="1812309" y="5251852"/>
            <a:ext cx="159647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6" name="Oval 97"/>
          <p:cNvSpPr>
            <a:spLocks noChangeAspect="1" noChangeArrowheads="1"/>
          </p:cNvSpPr>
          <p:nvPr/>
        </p:nvSpPr>
        <p:spPr bwMode="gray">
          <a:xfrm>
            <a:off x="7659099" y="3697245"/>
            <a:ext cx="680272" cy="621884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7" name="Oval 97"/>
          <p:cNvSpPr>
            <a:spLocks noChangeAspect="1" noChangeArrowheads="1"/>
          </p:cNvSpPr>
          <p:nvPr/>
        </p:nvSpPr>
        <p:spPr bwMode="gray">
          <a:xfrm>
            <a:off x="7659099" y="5251852"/>
            <a:ext cx="680272" cy="621884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78" name="直線矢印コネクタ 77"/>
          <p:cNvCxnSpPr>
            <a:stCxn id="10" idx="3"/>
          </p:cNvCxnSpPr>
          <p:nvPr/>
        </p:nvCxnSpPr>
        <p:spPr bwMode="auto">
          <a:xfrm flipV="1">
            <a:off x="4971211" y="5821249"/>
            <a:ext cx="2687888" cy="26490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4" name="直線矢印コネクタ 83"/>
          <p:cNvCxnSpPr>
            <a:stCxn id="10" idx="3"/>
          </p:cNvCxnSpPr>
          <p:nvPr/>
        </p:nvCxnSpPr>
        <p:spPr bwMode="auto">
          <a:xfrm flipV="1">
            <a:off x="4971211" y="4303968"/>
            <a:ext cx="2687888" cy="178218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45" y="5731917"/>
            <a:ext cx="850166" cy="708472"/>
          </a:xfrm>
          <a:prstGeom prst="rect">
            <a:avLst/>
          </a:prstGeom>
          <a:ln w="38100">
            <a:solidFill>
              <a:schemeClr val="bg2">
                <a:lumMod val="65000"/>
              </a:schemeClr>
            </a:solidFill>
          </a:ln>
        </p:spPr>
      </p:pic>
      <p:cxnSp>
        <p:nvCxnSpPr>
          <p:cNvPr id="90" name="直線矢印コネクタ 89"/>
          <p:cNvCxnSpPr/>
          <p:nvPr/>
        </p:nvCxnSpPr>
        <p:spPr bwMode="auto">
          <a:xfrm>
            <a:off x="1812309" y="5680483"/>
            <a:ext cx="2206148" cy="35995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2" name="直線矢印コネクタ 91"/>
          <p:cNvCxnSpPr/>
          <p:nvPr/>
        </p:nvCxnSpPr>
        <p:spPr bwMode="auto">
          <a:xfrm flipV="1">
            <a:off x="5826541" y="3949733"/>
            <a:ext cx="1791730" cy="113733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矢印コネクタ 92"/>
          <p:cNvCxnSpPr>
            <a:stCxn id="57" idx="3"/>
          </p:cNvCxnSpPr>
          <p:nvPr/>
        </p:nvCxnSpPr>
        <p:spPr bwMode="auto">
          <a:xfrm>
            <a:off x="5771934" y="5097972"/>
            <a:ext cx="1832558" cy="37694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線コネクタ 26"/>
          <p:cNvCxnSpPr/>
          <p:nvPr/>
        </p:nvCxnSpPr>
        <p:spPr bwMode="auto">
          <a:xfrm>
            <a:off x="264963" y="4461199"/>
            <a:ext cx="8784001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1249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テキスト ボックス 27"/>
          <p:cNvSpPr txBox="1"/>
          <p:nvPr/>
        </p:nvSpPr>
        <p:spPr>
          <a:xfrm>
            <a:off x="56231" y="4811618"/>
            <a:ext cx="461665" cy="15618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On-Premise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6231" y="3056626"/>
            <a:ext cx="461665" cy="15618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Cloud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25" y="5091765"/>
            <a:ext cx="729484" cy="7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1303</Words>
  <Application>Microsoft Office PowerPoint</Application>
  <PresentationFormat>画面に合わせる (4:3)</PresentationFormat>
  <Paragraphs>214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3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Table of contents </vt:lpstr>
      <vt:lpstr>1.　Introduction</vt:lpstr>
      <vt:lpstr>1.　Introduction</vt:lpstr>
      <vt:lpstr>2.　Terraform Driver</vt:lpstr>
      <vt:lpstr>2.　Terraform Driver</vt:lpstr>
      <vt:lpstr>3.　ITA×Terraform Application example</vt:lpstr>
      <vt:lpstr>3.1  What types of Terraform can link with ITA?</vt:lpstr>
      <vt:lpstr>3.2  For Terraform Enterprise　</vt:lpstr>
      <vt:lpstr>3.3  For Terraform Cloud(1/3)　</vt:lpstr>
      <vt:lpstr>3.3  For Terraform Cloud(2/3)　</vt:lpstr>
      <vt:lpstr>3.3  For Terraform Cloud(3/3)　</vt:lpstr>
      <vt:lpstr>4.　Terraform Driver Menu</vt:lpstr>
      <vt:lpstr>4.1　Terraform Driver Menu overview(1/2)</vt:lpstr>
      <vt:lpstr>4.1　Terraform Driver Menu overview(2/2)</vt:lpstr>
      <vt:lpstr>4.2　Terraform link(1/2)</vt:lpstr>
      <vt:lpstr>4.2　Terraform link(2/2)</vt:lpstr>
      <vt:lpstr>4.3　Organizations link</vt:lpstr>
      <vt:lpstr>4.4　Workspaces link</vt:lpstr>
      <vt:lpstr>4.5　Applying Policies</vt:lpstr>
      <vt:lpstr>4.6　Terraform Driver Workflow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2021-08-06T00:46:45Z</dcterms:modified>
</cp:coreProperties>
</file>