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4"/>
  </p:notesMasterIdLst>
  <p:handoutMasterIdLst>
    <p:handoutMasterId r:id="rId25"/>
  </p:handoutMasterIdLst>
  <p:sldIdLst>
    <p:sldId id="262" r:id="rId3"/>
    <p:sldId id="507" r:id="rId4"/>
    <p:sldId id="508" r:id="rId5"/>
    <p:sldId id="582" r:id="rId6"/>
    <p:sldId id="513" r:id="rId7"/>
    <p:sldId id="583" r:id="rId8"/>
    <p:sldId id="584" r:id="rId9"/>
    <p:sldId id="585" r:id="rId10"/>
    <p:sldId id="598" r:id="rId11"/>
    <p:sldId id="589" r:id="rId12"/>
    <p:sldId id="590" r:id="rId13"/>
    <p:sldId id="591" r:id="rId14"/>
    <p:sldId id="586" r:id="rId15"/>
    <p:sldId id="592" r:id="rId16"/>
    <p:sldId id="593" r:id="rId17"/>
    <p:sldId id="602" r:id="rId18"/>
    <p:sldId id="603" r:id="rId19"/>
    <p:sldId id="604" r:id="rId20"/>
    <p:sldId id="587" r:id="rId21"/>
    <p:sldId id="596" r:id="rId22"/>
    <p:sldId id="588" r:id="rId23"/>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8"/>
            <p14:sldId id="582"/>
          </p14:sldIdLst>
        </p14:section>
        <p14:section name="2.　収集機能について" id="{A8A060BF-92DF-4F47-AFEF-F5FA058AAEFB}">
          <p14:sldIdLst>
            <p14:sldId id="513"/>
            <p14:sldId id="583"/>
            <p14:sldId id="584"/>
            <p14:sldId id="585"/>
            <p14:sldId id="598"/>
            <p14:sldId id="589"/>
            <p14:sldId id="590"/>
            <p14:sldId id="591"/>
          </p14:sldIdLst>
        </p14:section>
        <p14:section name="3.　比較機能について" id="{BA154EAA-6AFD-4FFC-B3DB-3A85951358C1}">
          <p14:sldIdLst>
            <p14:sldId id="586"/>
            <p14:sldId id="592"/>
            <p14:sldId id="593"/>
            <p14:sldId id="602"/>
            <p14:sldId id="603"/>
            <p14:sldId id="604"/>
          </p14:sldIdLst>
        </p14:section>
        <p14:section name="4.　収集機能・比較機能の活用" id="{90ACA6EE-2460-4B2B-89B7-9CF0264B1CF2}">
          <p14:sldIdLst>
            <p14:sldId id="587"/>
            <p14:sldId id="596"/>
          </p14:sldIdLst>
        </p14:section>
        <p14:section name="末尾" id="{002195B8-3B80-4C92-AA0C-B8C141384753}">
          <p14:sldIdLst>
            <p14:sldId id="58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2FA"/>
    <a:srgbClr val="EDEDF9"/>
    <a:srgbClr val="E6F5F6"/>
    <a:srgbClr val="8CC63F"/>
    <a:srgbClr val="E8F4D9"/>
    <a:srgbClr val="FFB184"/>
    <a:srgbClr val="FFE6D8"/>
    <a:srgbClr val="FFF3EB"/>
    <a:srgbClr val="64BEC8"/>
    <a:srgbClr val="90D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32" autoAdjust="0"/>
    <p:restoredTop sz="96391" autoAdjust="0"/>
  </p:normalViewPr>
  <p:slideViewPr>
    <p:cSldViewPr>
      <p:cViewPr varScale="1">
        <p:scale>
          <a:sx n="152" d="100"/>
          <a:sy n="152" d="100"/>
        </p:scale>
        <p:origin x="125" y="398"/>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2022/1/28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2022/1/28</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2022/1/28</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exastro-suite.github.io/it-automation-docs/asset/Documents_ja/Exastro-ITA_%E5%88%A9%E7%94%A8%E6%89%8B%E9%A0%86%E3%83%9E%E3%83%8B%E3%83%A5%E3%82%A2%E3%83%AB_%E6%AF%94%E8%BC%83%E6%A9%9F%E8%83%BD.pdf"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6.xml"/><Relationship Id="rId7"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9.xml"/><Relationship Id="rId6" Type="http://schemas.openxmlformats.org/officeDocument/2006/relationships/slide" Target="slide10.xml"/><Relationship Id="rId11" Type="http://schemas.openxmlformats.org/officeDocument/2006/relationships/slide" Target="slide20.xml"/><Relationship Id="rId5" Type="http://schemas.openxmlformats.org/officeDocument/2006/relationships/slide" Target="slide8.xml"/><Relationship Id="rId10" Type="http://schemas.openxmlformats.org/officeDocument/2006/relationships/slide" Target="slide16.xml"/><Relationship Id="rId4" Type="http://schemas.openxmlformats.org/officeDocument/2006/relationships/slide" Target="slide7.xml"/><Relationship Id="rId9" Type="http://schemas.openxmlformats.org/officeDocument/2006/relationships/slide" Target="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3.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pPr>
              <a:defRPr altLang="ja-JP"/>
            </a:pPr>
            <a:r>
              <a:rPr dirty="0"/>
              <a:t>Exastro IT Automation Version </a:t>
            </a:r>
            <a:r>
              <a:rPr dirty="0" smtClean="0"/>
              <a:t>1.</a:t>
            </a:r>
            <a:r>
              <a:rPr lang="en-US" dirty="0"/>
              <a:t>9</a:t>
            </a:r>
            <a:endParaRPr dirty="0"/>
          </a:p>
          <a:p>
            <a:r>
              <a:rPr altLang="ja-JP" dirty="0" smtClean="0"/>
              <a:t>Exastro</a:t>
            </a:r>
            <a:r>
              <a:rPr altLang="en-US" dirty="0" smtClean="0"/>
              <a:t> </a:t>
            </a:r>
            <a:r>
              <a:rPr altLang="ja-JP" dirty="0" smtClean="0"/>
              <a:t>developer</a:t>
            </a:r>
            <a:endParaRPr kumimoji="1" lang="ja-JP" altLang="en-US" dirty="0"/>
          </a:p>
        </p:txBody>
      </p:sp>
      <p:sp>
        <p:nvSpPr>
          <p:cNvPr id="5" name="タイトル 1"/>
          <p:cNvSpPr txBox="1">
            <a:spLocks/>
          </p:cNvSpPr>
          <p:nvPr/>
        </p:nvSpPr>
        <p:spPr bwMode="gray">
          <a:xfrm>
            <a:off x="0" y="2987658"/>
            <a:ext cx="9143999" cy="1883011"/>
          </a:xfrm>
          <a:prstGeom prst="rect">
            <a:avLst/>
          </a:prstGeom>
        </p:spPr>
        <p:txBody>
          <a:bodyPr vert="horz" wrap="square" lIns="91440" tIns="36000" rIns="91440" bIns="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defRPr altLang="en-US" sz="4800" b="1">
                <a:solidFill>
                  <a:schemeClr val="tx2">
                    <a:lumMod val="75000"/>
                    <a:lumOff val="25000"/>
                  </a:schemeClr>
                </a:solidFill>
              </a:defRPr>
            </a:pPr>
            <a:r>
              <a:rPr sz="4000" dirty="0"/>
              <a:t>Collect function / </a:t>
            </a:r>
            <a:r>
              <a:rPr lang="en-US" sz="4000" dirty="0" smtClean="0"/>
              <a:t>Compare</a:t>
            </a:r>
            <a:r>
              <a:rPr sz="4000" dirty="0" smtClean="0"/>
              <a:t> </a:t>
            </a:r>
            <a:r>
              <a:rPr sz="4000" dirty="0"/>
              <a:t>function</a:t>
            </a:r>
            <a:endParaRPr lang="en-US" altLang="ja-JP" sz="4000" b="1" kern="0" spc="-150" dirty="0" smtClean="0">
              <a:solidFill>
                <a:schemeClr val="tx2">
                  <a:lumMod val="75000"/>
                  <a:lumOff val="25000"/>
                </a:schemeClr>
              </a:solidFill>
            </a:endParaRPr>
          </a:p>
          <a:p>
            <a:r>
              <a:rPr lang="en-US" altLang="ja-JP" sz="4000" b="1" kern="0" spc="-150" dirty="0" smtClean="0">
                <a:solidFill>
                  <a:schemeClr val="tx2">
                    <a:lumMod val="75000"/>
                    <a:lumOff val="25000"/>
                  </a:schemeClr>
                </a:solidFill>
              </a:rPr>
              <a:t>【Classroom】</a:t>
            </a:r>
            <a:endParaRPr lang="en-US" altLang="ja-JP" sz="40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defRPr sz="1400" b="1">
                <a:solidFill>
                  <a:schemeClr val="tx2">
                    <a:lumMod val="75000"/>
                    <a:lumOff val="25000"/>
                  </a:schemeClr>
                </a:solidFill>
                <a:latin typeface="+mn-lt"/>
              </a:defRPr>
            </a:pPr>
            <a:r>
              <a:rPr altLang="ja-JP" dirty="0" smtClean="0"/>
              <a:t>※</a:t>
            </a:r>
            <a:r>
              <a:rPr lang="en-US" altLang="en-US" dirty="0" smtClean="0"/>
              <a:t>In this Document “IT Automation” will be written as “ITA”</a:t>
            </a:r>
            <a:endParaRPr altLang="ja-JP"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188964" y="2435662"/>
            <a:ext cx="6703636" cy="2976450"/>
          </a:xfrm>
          <a:prstGeom prst="rect">
            <a:avLst/>
          </a:prstGeom>
        </p:spPr>
      </p:pic>
      <p:sp>
        <p:nvSpPr>
          <p:cNvPr id="2" name="タイトル 1"/>
          <p:cNvSpPr>
            <a:spLocks noGrp="1"/>
          </p:cNvSpPr>
          <p:nvPr>
            <p:ph type="title"/>
          </p:nvPr>
        </p:nvSpPr>
        <p:spPr/>
        <p:txBody>
          <a:bodyPr/>
          <a:lstStyle/>
          <a:p>
            <a:r>
              <a:rPr altLang="ja-JP"/>
              <a:t>2.3.1</a:t>
            </a:r>
            <a:r>
              <a:rPr altLang="en-US"/>
              <a:t> Collection interface information</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altLang="en-US"/>
              <a:t>Register the user name and password of a user that has permission to run RestAPI. (We will need one for accessing with RestAPI when registering values to the</a:t>
            </a:r>
            <a:r>
              <a:rPr altLang="ja-JP"/>
              <a:t> ITA CMDB</a:t>
            </a:r>
            <a:r>
              <a:rPr altLang="en-US"/>
              <a:t>) </a:t>
            </a:r>
            <a:endParaRPr lang="en-US" altLang="ja-JP" dirty="0" smtClean="0"/>
          </a:p>
        </p:txBody>
      </p:sp>
      <p:sp>
        <p:nvSpPr>
          <p:cNvPr id="70" name="正方形/長方形 69"/>
          <p:cNvSpPr/>
          <p:nvPr/>
        </p:nvSpPr>
        <p:spPr bwMode="auto">
          <a:xfrm>
            <a:off x="5352798" y="4260575"/>
            <a:ext cx="660184" cy="648090"/>
          </a:xfrm>
          <a:prstGeom prst="rect">
            <a:avLst/>
          </a:prstGeom>
          <a:noFill/>
          <a:ln w="38100">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71" name="角丸四角形吹き出し 70"/>
          <p:cNvSpPr/>
          <p:nvPr/>
        </p:nvSpPr>
        <p:spPr bwMode="auto">
          <a:xfrm flipH="1">
            <a:off x="4427980" y="5134604"/>
            <a:ext cx="3384470" cy="875224"/>
          </a:xfrm>
          <a:prstGeom prst="wedgeRoundRectCallout">
            <a:avLst>
              <a:gd name="adj1" fmla="val 12193"/>
              <a:gd name="adj2" fmla="val -68836"/>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2" name="正方形/長方形 71"/>
          <p:cNvSpPr/>
          <p:nvPr/>
        </p:nvSpPr>
        <p:spPr>
          <a:xfrm>
            <a:off x="4560769" y="5176453"/>
            <a:ext cx="3118892" cy="584775"/>
          </a:xfrm>
          <a:prstGeom prst="rect">
            <a:avLst/>
          </a:prstGeom>
        </p:spPr>
        <p:txBody>
          <a:bodyPr wrap="square">
            <a:spAutoFit/>
          </a:bodyPr>
          <a:lstStyle/>
          <a:p>
            <a:pPr marL="285750" indent="-285750">
              <a:buFont typeface="Wingdings" panose="05000000000000000000" pitchFamily="2" charset="2"/>
              <a:buChar char="l"/>
              <a:defRPr altLang="en-US" sz="1600">
                <a:solidFill>
                  <a:srgbClr val="FF0000"/>
                </a:solidFill>
              </a:defRPr>
            </a:pPr>
            <a:r>
              <a:rPr dirty="0"/>
              <a:t>User name with execute permission</a:t>
            </a:r>
            <a:endParaRPr lang="en-US" altLang="ja-JP" sz="1600" dirty="0" smtClean="0">
              <a:solidFill>
                <a:srgbClr val="FF0000"/>
              </a:solidFill>
            </a:endParaRPr>
          </a:p>
          <a:p>
            <a:pPr marL="285750" indent="-285750">
              <a:buFont typeface="Wingdings" panose="05000000000000000000" pitchFamily="2" charset="2"/>
              <a:buChar char="l"/>
              <a:defRPr sz="1600">
                <a:solidFill>
                  <a:srgbClr val="FF0000"/>
                </a:solidFill>
              </a:defRPr>
            </a:pPr>
            <a:r>
              <a:rPr altLang="en-US" dirty="0"/>
              <a:t>The user's</a:t>
            </a:r>
            <a:r>
              <a:rPr altLang="ja-JP" dirty="0"/>
              <a:t> ITA</a:t>
            </a:r>
            <a:r>
              <a:rPr altLang="en-US" dirty="0"/>
              <a:t> Password</a:t>
            </a:r>
            <a:endParaRPr lang="ja-JP" altLang="en-US" sz="1600" dirty="0">
              <a:solidFill>
                <a:srgbClr val="FF0000"/>
              </a:solidFill>
            </a:endParaRPr>
          </a:p>
        </p:txBody>
      </p:sp>
      <p:sp>
        <p:nvSpPr>
          <p:cNvPr id="74" name="角丸四角形 73"/>
          <p:cNvSpPr/>
          <p:nvPr/>
        </p:nvSpPr>
        <p:spPr bwMode="auto">
          <a:xfrm>
            <a:off x="252833" y="2116823"/>
            <a:ext cx="1729997" cy="3672510"/>
          </a:xfrm>
          <a:prstGeom prst="roundRect">
            <a:avLst/>
          </a:prstGeom>
          <a:solidFill>
            <a:schemeClr val="bg1">
              <a:lumMod val="95000"/>
            </a:schemeClr>
          </a:solidFill>
          <a:ln w="38100">
            <a:solidFill>
              <a:schemeClr val="bg1">
                <a:lumMod val="75000"/>
              </a:schemeClr>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pic>
        <p:nvPicPr>
          <p:cNvPr id="8" name="図 7"/>
          <p:cNvPicPr>
            <a:picLocks noChangeAspect="1"/>
          </p:cNvPicPr>
          <p:nvPr/>
        </p:nvPicPr>
        <p:blipFill>
          <a:blip r:embed="rId3"/>
          <a:stretch>
            <a:fillRect/>
          </a:stretch>
        </p:blipFill>
        <p:spPr>
          <a:xfrm>
            <a:off x="575226" y="3415544"/>
            <a:ext cx="1146169" cy="2236551"/>
          </a:xfrm>
          <a:prstGeom prst="rect">
            <a:avLst/>
          </a:prstGeom>
        </p:spPr>
      </p:pic>
      <p:sp>
        <p:nvSpPr>
          <p:cNvPr id="12" name="正方形/長方形 11"/>
          <p:cNvSpPr/>
          <p:nvPr/>
        </p:nvSpPr>
        <p:spPr bwMode="auto">
          <a:xfrm>
            <a:off x="576287" y="5045698"/>
            <a:ext cx="1083088" cy="261511"/>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pic>
        <p:nvPicPr>
          <p:cNvPr id="16" name="図 15"/>
          <p:cNvPicPr>
            <a:picLocks noChangeAspect="1"/>
          </p:cNvPicPr>
          <p:nvPr/>
        </p:nvPicPr>
        <p:blipFill>
          <a:blip r:embed="rId4"/>
          <a:stretch>
            <a:fillRect/>
          </a:stretch>
        </p:blipFill>
        <p:spPr>
          <a:xfrm>
            <a:off x="677324" y="2204830"/>
            <a:ext cx="887050" cy="1080198"/>
          </a:xfrm>
          <a:prstGeom prst="rect">
            <a:avLst/>
          </a:prstGeom>
        </p:spPr>
      </p:pic>
    </p:spTree>
    <p:extLst>
      <p:ext uri="{BB962C8B-B14F-4D97-AF65-F5344CB8AC3E}">
        <p14:creationId xmlns:p14="http://schemas.microsoft.com/office/powerpoint/2010/main" val="1607482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a:stretch>
            <a:fillRect/>
          </a:stretch>
        </p:blipFill>
        <p:spPr>
          <a:xfrm>
            <a:off x="5926671" y="4282064"/>
            <a:ext cx="2965929" cy="1186372"/>
          </a:xfrm>
          <a:prstGeom prst="rect">
            <a:avLst/>
          </a:prstGeom>
        </p:spPr>
      </p:pic>
      <p:pic>
        <p:nvPicPr>
          <p:cNvPr id="10" name="図 9"/>
          <p:cNvPicPr>
            <a:picLocks noChangeAspect="1"/>
          </p:cNvPicPr>
          <p:nvPr/>
        </p:nvPicPr>
        <p:blipFill>
          <a:blip r:embed="rId3"/>
          <a:stretch>
            <a:fillRect/>
          </a:stretch>
        </p:blipFill>
        <p:spPr>
          <a:xfrm>
            <a:off x="2133821" y="4282079"/>
            <a:ext cx="3785438" cy="1185092"/>
          </a:xfrm>
          <a:prstGeom prst="rect">
            <a:avLst/>
          </a:prstGeom>
        </p:spPr>
      </p:pic>
      <p:pic>
        <p:nvPicPr>
          <p:cNvPr id="26" name="図 25"/>
          <p:cNvPicPr>
            <a:picLocks noChangeAspect="1"/>
          </p:cNvPicPr>
          <p:nvPr/>
        </p:nvPicPr>
        <p:blipFill rotWithShape="1">
          <a:blip r:embed="rId4"/>
          <a:srcRect t="47889" r="29390"/>
          <a:stretch/>
        </p:blipFill>
        <p:spPr>
          <a:xfrm>
            <a:off x="3079012" y="2204830"/>
            <a:ext cx="4733438" cy="1551054"/>
          </a:xfrm>
          <a:prstGeom prst="rect">
            <a:avLst/>
          </a:prstGeom>
        </p:spPr>
      </p:pic>
      <p:sp>
        <p:nvSpPr>
          <p:cNvPr id="2" name="タイトル 1"/>
          <p:cNvSpPr>
            <a:spLocks noGrp="1"/>
          </p:cNvSpPr>
          <p:nvPr>
            <p:ph type="title"/>
          </p:nvPr>
        </p:nvSpPr>
        <p:spPr/>
        <p:txBody>
          <a:bodyPr/>
          <a:lstStyle/>
          <a:p>
            <a:r>
              <a:rPr altLang="ja-JP"/>
              <a:t>2.3.2</a:t>
            </a:r>
            <a:r>
              <a:rPr altLang="en-US"/>
              <a:t> Collected item value list</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altLang="en-US" dirty="0"/>
              <a:t>In the collection item value list menu, users can link the collected item's</a:t>
            </a:r>
            <a:r>
              <a:rPr altLang="ja-JP" dirty="0"/>
              <a:t> YAML</a:t>
            </a:r>
            <a:r>
              <a:rPr altLang="en-US" dirty="0"/>
              <a:t> variable name (</a:t>
            </a:r>
            <a:r>
              <a:rPr altLang="ja-JP" dirty="0"/>
              <a:t>FROM</a:t>
            </a:r>
            <a:r>
              <a:rPr altLang="en-US" dirty="0"/>
              <a:t>) with the Parameter sheet item name (</a:t>
            </a:r>
            <a:r>
              <a:rPr altLang="ja-JP" dirty="0"/>
              <a:t>TO</a:t>
            </a:r>
            <a:r>
              <a:rPr altLang="en-US" dirty="0"/>
              <a:t>). </a:t>
            </a:r>
            <a:endParaRPr lang="en-US" altLang="ja-JP" dirty="0" smtClean="0"/>
          </a:p>
        </p:txBody>
      </p:sp>
      <p:sp>
        <p:nvSpPr>
          <p:cNvPr id="7" name="正方形/長方形 6"/>
          <p:cNvSpPr/>
          <p:nvPr/>
        </p:nvSpPr>
        <p:spPr bwMode="auto">
          <a:xfrm>
            <a:off x="2501609" y="4595643"/>
            <a:ext cx="3214443" cy="805194"/>
          </a:xfrm>
          <a:prstGeom prst="rect">
            <a:avLst/>
          </a:prstGeom>
          <a:noFill/>
          <a:ln w="38100">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8" name="正方形/長方形 7"/>
          <p:cNvSpPr/>
          <p:nvPr/>
        </p:nvSpPr>
        <p:spPr bwMode="auto">
          <a:xfrm>
            <a:off x="5807011" y="4595643"/>
            <a:ext cx="3156501" cy="805194"/>
          </a:xfrm>
          <a:prstGeom prst="rect">
            <a:avLst/>
          </a:prstGeom>
          <a:noFill/>
          <a:ln w="38100">
            <a:solidFill>
              <a:srgbClr val="FF0000"/>
            </a:solidFill>
            <a:prstDash val="sysDash"/>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5" name="テキスト ボックス 4"/>
          <p:cNvSpPr txBox="1"/>
          <p:nvPr/>
        </p:nvSpPr>
        <p:spPr>
          <a:xfrm>
            <a:off x="2423246" y="5025622"/>
            <a:ext cx="3409292" cy="400110"/>
          </a:xfrm>
          <a:prstGeom prst="rect">
            <a:avLst/>
          </a:prstGeom>
          <a:noFill/>
        </p:spPr>
        <p:txBody>
          <a:bodyPr wrap="square">
            <a:spAutoFit/>
          </a:bodyPr>
          <a:lstStyle/>
          <a:p>
            <a:pPr algn="ctr">
              <a:defRPr kumimoji="1" sz="2000" b="1">
                <a:solidFill>
                  <a:srgbClr val="FF0000"/>
                </a:solidFill>
              </a:defRPr>
            </a:pPr>
            <a:r>
              <a:rPr altLang="en-US" dirty="0"/>
              <a:t>Collected items (</a:t>
            </a:r>
            <a:r>
              <a:rPr altLang="ja-JP" dirty="0"/>
              <a:t>FROM</a:t>
            </a:r>
            <a:r>
              <a:rPr altLang="en-US" dirty="0"/>
              <a:t>) </a:t>
            </a:r>
            <a:endParaRPr kumimoji="1" lang="ja-JP" altLang="en-US" sz="2000" b="1" dirty="0">
              <a:solidFill>
                <a:srgbClr val="FF0000"/>
              </a:solidFill>
            </a:endParaRPr>
          </a:p>
        </p:txBody>
      </p:sp>
      <p:sp>
        <p:nvSpPr>
          <p:cNvPr id="12" name="テキスト ボックス 11"/>
          <p:cNvSpPr txBox="1"/>
          <p:nvPr/>
        </p:nvSpPr>
        <p:spPr>
          <a:xfrm>
            <a:off x="5878017" y="5025622"/>
            <a:ext cx="3176548" cy="400110"/>
          </a:xfrm>
          <a:prstGeom prst="rect">
            <a:avLst/>
          </a:prstGeom>
          <a:noFill/>
        </p:spPr>
        <p:txBody>
          <a:bodyPr wrap="square">
            <a:spAutoFit/>
          </a:bodyPr>
          <a:lstStyle/>
          <a:p>
            <a:pPr algn="ctr">
              <a:defRPr kumimoji="1" sz="2000" b="1">
                <a:solidFill>
                  <a:srgbClr val="FF0000"/>
                </a:solidFill>
              </a:defRPr>
            </a:pPr>
            <a:r>
              <a:rPr altLang="en-US"/>
              <a:t>Parameter sheet (</a:t>
            </a:r>
            <a:r>
              <a:rPr altLang="ja-JP"/>
              <a:t>TO</a:t>
            </a:r>
            <a:r>
              <a:rPr altLang="en-US"/>
              <a:t>) </a:t>
            </a:r>
            <a:endParaRPr kumimoji="1" lang="ja-JP" altLang="en-US" sz="2000" b="1" dirty="0">
              <a:solidFill>
                <a:srgbClr val="FF0000"/>
              </a:solidFill>
            </a:endParaRPr>
          </a:p>
        </p:txBody>
      </p:sp>
      <p:grpSp>
        <p:nvGrpSpPr>
          <p:cNvPr id="6" name="グループ化 5"/>
          <p:cNvGrpSpPr/>
          <p:nvPr/>
        </p:nvGrpSpPr>
        <p:grpSpPr>
          <a:xfrm>
            <a:off x="4635533" y="2784465"/>
            <a:ext cx="3176917" cy="729022"/>
            <a:chOff x="3111847" y="2010639"/>
            <a:chExt cx="5104194" cy="1171284"/>
          </a:xfrm>
        </p:grpSpPr>
        <p:sp>
          <p:nvSpPr>
            <p:cNvPr id="14" name="正方形/長方形 13"/>
            <p:cNvSpPr/>
            <p:nvPr/>
          </p:nvSpPr>
          <p:spPr bwMode="auto">
            <a:xfrm>
              <a:off x="3111847" y="2021497"/>
              <a:ext cx="769802" cy="1160426"/>
            </a:xfrm>
            <a:prstGeom prst="rect">
              <a:avLst/>
            </a:prstGeom>
            <a:noFill/>
            <a:ln w="38100">
              <a:solidFill>
                <a:srgbClr val="FF0000"/>
              </a:solidFill>
              <a:prstDash val="sysDash"/>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5" name="正方形/長方形 14"/>
            <p:cNvSpPr/>
            <p:nvPr/>
          </p:nvSpPr>
          <p:spPr bwMode="auto">
            <a:xfrm>
              <a:off x="7027732" y="2010639"/>
              <a:ext cx="1188309" cy="396521"/>
            </a:xfrm>
            <a:prstGeom prst="rect">
              <a:avLst/>
            </a:prstGeom>
            <a:noFill/>
            <a:ln w="38100">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grpSp>
      <p:sp>
        <p:nvSpPr>
          <p:cNvPr id="19" name="テキスト ボックス 18"/>
          <p:cNvSpPr txBox="1"/>
          <p:nvPr/>
        </p:nvSpPr>
        <p:spPr>
          <a:xfrm>
            <a:off x="2123660" y="4005080"/>
            <a:ext cx="1910704" cy="276999"/>
          </a:xfrm>
          <a:prstGeom prst="rect">
            <a:avLst/>
          </a:prstGeom>
          <a:noFill/>
        </p:spPr>
        <p:txBody>
          <a:bodyPr wrap="square">
            <a:spAutoFit/>
          </a:bodyPr>
          <a:lstStyle/>
          <a:p>
            <a:pPr>
              <a:defRPr kumimoji="1" sz="1200" b="1">
                <a:solidFill>
                  <a:srgbClr val="002060"/>
                </a:solidFill>
              </a:defRPr>
            </a:pPr>
            <a:r>
              <a:rPr altLang="ja-JP"/>
              <a:t>ITA</a:t>
            </a:r>
            <a:r>
              <a:rPr altLang="en-US"/>
              <a:t> Screen</a:t>
            </a:r>
            <a:endParaRPr kumimoji="1" lang="ja-JP" altLang="en-US" sz="1200" b="1" dirty="0">
              <a:solidFill>
                <a:srgbClr val="002060"/>
              </a:solidFill>
            </a:endParaRPr>
          </a:p>
        </p:txBody>
      </p:sp>
      <p:cxnSp>
        <p:nvCxnSpPr>
          <p:cNvPr id="11" name="直線コネクタ 10"/>
          <p:cNvCxnSpPr/>
          <p:nvPr/>
        </p:nvCxnSpPr>
        <p:spPr bwMode="auto">
          <a:xfrm flipH="1">
            <a:off x="4963906" y="3031265"/>
            <a:ext cx="2092250" cy="1843435"/>
          </a:xfrm>
          <a:prstGeom prst="line">
            <a:avLst/>
          </a:prstGeom>
          <a:solidFill>
            <a:schemeClr val="bg1"/>
          </a:solidFill>
          <a:ln w="38100" cap="flat" cmpd="sng" algn="ctr">
            <a:solidFill>
              <a:srgbClr val="FF0000"/>
            </a:solidFill>
            <a:prstDash val="solid"/>
            <a:round/>
            <a:headEnd type="oval" w="med" len="med"/>
            <a:tailEnd type="triangle" w="lg" len="lg"/>
          </a:ln>
          <a:effectLst>
            <a:glow rad="63500">
              <a:schemeClr val="bg1"/>
            </a:glow>
          </a:effectLst>
          <a:extLst/>
        </p:spPr>
      </p:cxnSp>
      <p:cxnSp>
        <p:nvCxnSpPr>
          <p:cNvPr id="27" name="直線コネクタ 26"/>
          <p:cNvCxnSpPr/>
          <p:nvPr/>
        </p:nvCxnSpPr>
        <p:spPr bwMode="auto">
          <a:xfrm>
            <a:off x="5130546" y="3513487"/>
            <a:ext cx="1307758" cy="1361213"/>
          </a:xfrm>
          <a:prstGeom prst="line">
            <a:avLst/>
          </a:prstGeom>
          <a:solidFill>
            <a:schemeClr val="bg1"/>
          </a:solidFill>
          <a:ln w="38100" cap="flat" cmpd="sng" algn="ctr">
            <a:solidFill>
              <a:srgbClr val="FF0000"/>
            </a:solidFill>
            <a:prstDash val="sysDash"/>
            <a:round/>
            <a:headEnd type="oval" w="med" len="med"/>
            <a:tailEnd type="triangle" w="lg" len="lg"/>
          </a:ln>
          <a:effectLst>
            <a:glow rad="63500">
              <a:schemeClr val="bg1"/>
            </a:glow>
          </a:effectLst>
          <a:extLst/>
        </p:spPr>
      </p:cxnSp>
      <p:sp>
        <p:nvSpPr>
          <p:cNvPr id="42" name="角丸四角形 41"/>
          <p:cNvSpPr/>
          <p:nvPr/>
        </p:nvSpPr>
        <p:spPr bwMode="auto">
          <a:xfrm>
            <a:off x="252833" y="2116823"/>
            <a:ext cx="1729997" cy="3672510"/>
          </a:xfrm>
          <a:prstGeom prst="roundRect">
            <a:avLst/>
          </a:prstGeom>
          <a:solidFill>
            <a:schemeClr val="bg1">
              <a:lumMod val="95000"/>
            </a:schemeClr>
          </a:solidFill>
          <a:ln w="38100">
            <a:solidFill>
              <a:schemeClr val="bg1">
                <a:lumMod val="75000"/>
              </a:schemeClr>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pic>
        <p:nvPicPr>
          <p:cNvPr id="9" name="図 8"/>
          <p:cNvPicPr>
            <a:picLocks noChangeAspect="1"/>
          </p:cNvPicPr>
          <p:nvPr/>
        </p:nvPicPr>
        <p:blipFill>
          <a:blip r:embed="rId5"/>
          <a:stretch>
            <a:fillRect/>
          </a:stretch>
        </p:blipFill>
        <p:spPr>
          <a:xfrm>
            <a:off x="549456" y="3434065"/>
            <a:ext cx="1127656" cy="2117800"/>
          </a:xfrm>
          <a:prstGeom prst="rect">
            <a:avLst/>
          </a:prstGeom>
        </p:spPr>
      </p:pic>
      <p:sp>
        <p:nvSpPr>
          <p:cNvPr id="20" name="正方形/長方形 19"/>
          <p:cNvSpPr/>
          <p:nvPr/>
        </p:nvSpPr>
        <p:spPr bwMode="auto">
          <a:xfrm>
            <a:off x="576287" y="5290353"/>
            <a:ext cx="1083088" cy="261511"/>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pic>
        <p:nvPicPr>
          <p:cNvPr id="17" name="図 16"/>
          <p:cNvPicPr>
            <a:picLocks noChangeAspect="1"/>
          </p:cNvPicPr>
          <p:nvPr/>
        </p:nvPicPr>
        <p:blipFill>
          <a:blip r:embed="rId6"/>
          <a:stretch>
            <a:fillRect/>
          </a:stretch>
        </p:blipFill>
        <p:spPr>
          <a:xfrm>
            <a:off x="677324" y="2204830"/>
            <a:ext cx="887050" cy="1080198"/>
          </a:xfrm>
          <a:prstGeom prst="rect">
            <a:avLst/>
          </a:prstGeom>
        </p:spPr>
      </p:pic>
    </p:spTree>
    <p:extLst>
      <p:ext uri="{BB962C8B-B14F-4D97-AF65-F5344CB8AC3E}">
        <p14:creationId xmlns:p14="http://schemas.microsoft.com/office/powerpoint/2010/main" val="1550155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altLang="ja-JP"/>
              <a:t>2.4</a:t>
            </a:r>
            <a:r>
              <a:rPr altLang="en-US"/>
              <a:t> Check the collection status</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altLang="en-US" dirty="0"/>
              <a:t>From the Ansible-driver "Execution list" menu</a:t>
            </a:r>
            <a:r>
              <a:rPr altLang="ja-JP" dirty="0"/>
              <a:t>,</a:t>
            </a:r>
            <a:r>
              <a:rPr altLang="en-US" dirty="0"/>
              <a:t> check that the collection has ended successfully. </a:t>
            </a:r>
          </a:p>
          <a:p>
            <a:pPr marL="0" indent="0">
              <a:buNone/>
              <a:defRPr altLang="en-US"/>
            </a:pPr>
            <a:r>
              <a:rPr dirty="0"/>
              <a:t>If the "Collection status" displays "Collected", then it has ended successfully. If it displays, it will display "Not target". </a:t>
            </a:r>
            <a:endParaRPr lang="en-US" altLang="ja-JP" dirty="0" smtClean="0"/>
          </a:p>
        </p:txBody>
      </p:sp>
      <p:grpSp>
        <p:nvGrpSpPr>
          <p:cNvPr id="3" name="グループ化 2"/>
          <p:cNvGrpSpPr/>
          <p:nvPr/>
        </p:nvGrpSpPr>
        <p:grpSpPr>
          <a:xfrm>
            <a:off x="2092574" y="2699162"/>
            <a:ext cx="6704887" cy="1472208"/>
            <a:chOff x="561782" y="3189837"/>
            <a:chExt cx="8019461" cy="1760852"/>
          </a:xfrm>
        </p:grpSpPr>
        <p:pic>
          <p:nvPicPr>
            <p:cNvPr id="8" name="図 7"/>
            <p:cNvPicPr>
              <a:picLocks noChangeAspect="1"/>
            </p:cNvPicPr>
            <p:nvPr/>
          </p:nvPicPr>
          <p:blipFill>
            <a:blip r:embed="rId2"/>
            <a:stretch>
              <a:fillRect/>
            </a:stretch>
          </p:blipFill>
          <p:spPr>
            <a:xfrm>
              <a:off x="561782" y="3258540"/>
              <a:ext cx="5858445" cy="779173"/>
            </a:xfrm>
            <a:prstGeom prst="rect">
              <a:avLst/>
            </a:prstGeom>
          </p:spPr>
        </p:pic>
        <p:pic>
          <p:nvPicPr>
            <p:cNvPr id="9" name="図 8"/>
            <p:cNvPicPr>
              <a:picLocks noChangeAspect="1"/>
            </p:cNvPicPr>
            <p:nvPr/>
          </p:nvPicPr>
          <p:blipFill rotWithShape="1">
            <a:blip r:embed="rId3"/>
            <a:srcRect l="28555"/>
            <a:stretch/>
          </p:blipFill>
          <p:spPr>
            <a:xfrm>
              <a:off x="1511706" y="4149100"/>
              <a:ext cx="3888401" cy="749881"/>
            </a:xfrm>
            <a:prstGeom prst="rect">
              <a:avLst/>
            </a:prstGeom>
          </p:spPr>
        </p:pic>
        <p:pic>
          <p:nvPicPr>
            <p:cNvPr id="10" name="図 9"/>
            <p:cNvPicPr>
              <a:picLocks noChangeAspect="1"/>
            </p:cNvPicPr>
            <p:nvPr/>
          </p:nvPicPr>
          <p:blipFill>
            <a:blip r:embed="rId4"/>
            <a:stretch>
              <a:fillRect/>
            </a:stretch>
          </p:blipFill>
          <p:spPr>
            <a:xfrm>
              <a:off x="5400107" y="4149100"/>
              <a:ext cx="3181136" cy="785032"/>
            </a:xfrm>
            <a:prstGeom prst="rect">
              <a:avLst/>
            </a:prstGeom>
          </p:spPr>
        </p:pic>
        <p:pic>
          <p:nvPicPr>
            <p:cNvPr id="11" name="図 10"/>
            <p:cNvPicPr>
              <a:picLocks noChangeAspect="1"/>
            </p:cNvPicPr>
            <p:nvPr/>
          </p:nvPicPr>
          <p:blipFill rotWithShape="1">
            <a:blip r:embed="rId3"/>
            <a:srcRect r="72634"/>
            <a:stretch/>
          </p:blipFill>
          <p:spPr>
            <a:xfrm>
              <a:off x="6420228" y="3258103"/>
              <a:ext cx="1489434" cy="749881"/>
            </a:xfrm>
            <a:prstGeom prst="rect">
              <a:avLst/>
            </a:prstGeom>
          </p:spPr>
        </p:pic>
        <p:sp>
          <p:nvSpPr>
            <p:cNvPr id="13" name="フリーフォーム 12"/>
            <p:cNvSpPr/>
            <p:nvPr/>
          </p:nvSpPr>
          <p:spPr>
            <a:xfrm>
              <a:off x="7893483" y="3189837"/>
              <a:ext cx="142589" cy="818147"/>
            </a:xfrm>
            <a:custGeom>
              <a:avLst/>
              <a:gdLst>
                <a:gd name="connsiteX0" fmla="*/ 0 w 250415"/>
                <a:gd name="connsiteY0" fmla="*/ 0 h 1262742"/>
                <a:gd name="connsiteX1" fmla="*/ 250372 w 250415"/>
                <a:gd name="connsiteY1" fmla="*/ 391885 h 1262742"/>
                <a:gd name="connsiteX2" fmla="*/ 21772 w 250415"/>
                <a:gd name="connsiteY2" fmla="*/ 859971 h 1262742"/>
                <a:gd name="connsiteX3" fmla="*/ 217715 w 250415"/>
                <a:gd name="connsiteY3" fmla="*/ 1262742 h 1262742"/>
                <a:gd name="connsiteX4" fmla="*/ 217715 w 250415"/>
                <a:gd name="connsiteY4" fmla="*/ 1262742 h 1262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15" h="1262742">
                  <a:moveTo>
                    <a:pt x="0" y="0"/>
                  </a:moveTo>
                  <a:cubicBezTo>
                    <a:pt x="123371" y="124278"/>
                    <a:pt x="246743" y="248557"/>
                    <a:pt x="250372" y="391885"/>
                  </a:cubicBezTo>
                  <a:cubicBezTo>
                    <a:pt x="254001" y="535213"/>
                    <a:pt x="27215" y="714828"/>
                    <a:pt x="21772" y="859971"/>
                  </a:cubicBezTo>
                  <a:cubicBezTo>
                    <a:pt x="16329" y="1005114"/>
                    <a:pt x="217715" y="1262742"/>
                    <a:pt x="217715" y="1262742"/>
                  </a:cubicBezTo>
                  <a:lnTo>
                    <a:pt x="217715" y="1262742"/>
                  </a:lnTo>
                </a:path>
              </a:pathLst>
            </a:cu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1" lang="ja-JP" altLang="en-US"/>
            </a:p>
          </p:txBody>
        </p:sp>
        <p:sp>
          <p:nvSpPr>
            <p:cNvPr id="14" name="フリーフォーム 13"/>
            <p:cNvSpPr/>
            <p:nvPr/>
          </p:nvSpPr>
          <p:spPr>
            <a:xfrm>
              <a:off x="1407393" y="4132542"/>
              <a:ext cx="142589" cy="818147"/>
            </a:xfrm>
            <a:custGeom>
              <a:avLst/>
              <a:gdLst>
                <a:gd name="connsiteX0" fmla="*/ 0 w 250415"/>
                <a:gd name="connsiteY0" fmla="*/ 0 h 1262742"/>
                <a:gd name="connsiteX1" fmla="*/ 250372 w 250415"/>
                <a:gd name="connsiteY1" fmla="*/ 391885 h 1262742"/>
                <a:gd name="connsiteX2" fmla="*/ 21772 w 250415"/>
                <a:gd name="connsiteY2" fmla="*/ 859971 h 1262742"/>
                <a:gd name="connsiteX3" fmla="*/ 217715 w 250415"/>
                <a:gd name="connsiteY3" fmla="*/ 1262742 h 1262742"/>
                <a:gd name="connsiteX4" fmla="*/ 217715 w 250415"/>
                <a:gd name="connsiteY4" fmla="*/ 1262742 h 1262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15" h="1262742">
                  <a:moveTo>
                    <a:pt x="0" y="0"/>
                  </a:moveTo>
                  <a:cubicBezTo>
                    <a:pt x="123371" y="124278"/>
                    <a:pt x="246743" y="248557"/>
                    <a:pt x="250372" y="391885"/>
                  </a:cubicBezTo>
                  <a:cubicBezTo>
                    <a:pt x="254001" y="535213"/>
                    <a:pt x="27215" y="714828"/>
                    <a:pt x="21772" y="859971"/>
                  </a:cubicBezTo>
                  <a:cubicBezTo>
                    <a:pt x="16329" y="1005114"/>
                    <a:pt x="217715" y="1262742"/>
                    <a:pt x="217715" y="1262742"/>
                  </a:cubicBezTo>
                  <a:lnTo>
                    <a:pt x="217715" y="1262742"/>
                  </a:lnTo>
                </a:path>
              </a:pathLst>
            </a:cu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1" lang="ja-JP" altLang="en-US"/>
            </a:p>
          </p:txBody>
        </p:sp>
        <p:sp>
          <p:nvSpPr>
            <p:cNvPr id="6" name="正方形/長方形 5"/>
            <p:cNvSpPr/>
            <p:nvPr/>
          </p:nvSpPr>
          <p:spPr bwMode="auto">
            <a:xfrm>
              <a:off x="7133072" y="4261496"/>
              <a:ext cx="535357" cy="672636"/>
            </a:xfrm>
            <a:prstGeom prst="rect">
              <a:avLst/>
            </a:prstGeom>
            <a:noFill/>
            <a:ln w="38100">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grpSp>
      <p:sp>
        <p:nvSpPr>
          <p:cNvPr id="26" name="角丸四角形 25"/>
          <p:cNvSpPr/>
          <p:nvPr/>
        </p:nvSpPr>
        <p:spPr bwMode="auto">
          <a:xfrm>
            <a:off x="252833" y="2492870"/>
            <a:ext cx="1729997" cy="3672510"/>
          </a:xfrm>
          <a:prstGeom prst="roundRect">
            <a:avLst/>
          </a:prstGeom>
          <a:solidFill>
            <a:schemeClr val="bg1">
              <a:lumMod val="95000"/>
            </a:schemeClr>
          </a:solidFill>
          <a:ln w="38100">
            <a:solidFill>
              <a:schemeClr val="bg1">
                <a:lumMod val="75000"/>
              </a:schemeClr>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pic>
        <p:nvPicPr>
          <p:cNvPr id="4" name="図 3"/>
          <p:cNvPicPr>
            <a:picLocks noChangeAspect="1"/>
          </p:cNvPicPr>
          <p:nvPr/>
        </p:nvPicPr>
        <p:blipFill>
          <a:blip r:embed="rId5"/>
          <a:stretch>
            <a:fillRect/>
          </a:stretch>
        </p:blipFill>
        <p:spPr>
          <a:xfrm>
            <a:off x="581083" y="3435266"/>
            <a:ext cx="1037679" cy="2538607"/>
          </a:xfrm>
          <a:prstGeom prst="rect">
            <a:avLst/>
          </a:prstGeom>
        </p:spPr>
      </p:pic>
      <p:sp>
        <p:nvSpPr>
          <p:cNvPr id="19" name="正方形/長方形 18"/>
          <p:cNvSpPr/>
          <p:nvPr/>
        </p:nvSpPr>
        <p:spPr bwMode="auto">
          <a:xfrm>
            <a:off x="555967" y="5712363"/>
            <a:ext cx="1083088" cy="261511"/>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cxnSp>
        <p:nvCxnSpPr>
          <p:cNvPr id="5" name="直線コネクタ 4"/>
          <p:cNvCxnSpPr>
            <a:stCxn id="6" idx="1"/>
          </p:cNvCxnSpPr>
          <p:nvPr/>
        </p:nvCxnSpPr>
        <p:spPr bwMode="auto">
          <a:xfrm flipH="1">
            <a:off x="7141231" y="3876340"/>
            <a:ext cx="445448" cy="425351"/>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7" name="図 6"/>
          <p:cNvPicPr>
            <a:picLocks noChangeAspect="1"/>
          </p:cNvPicPr>
          <p:nvPr/>
        </p:nvPicPr>
        <p:blipFill>
          <a:blip r:embed="rId6"/>
          <a:stretch>
            <a:fillRect/>
          </a:stretch>
        </p:blipFill>
        <p:spPr>
          <a:xfrm>
            <a:off x="362577" y="2654123"/>
            <a:ext cx="1510508" cy="654387"/>
          </a:xfrm>
          <a:prstGeom prst="rect">
            <a:avLst/>
          </a:prstGeom>
        </p:spPr>
      </p:pic>
      <p:graphicFrame>
        <p:nvGraphicFramePr>
          <p:cNvPr id="12" name="表 11"/>
          <p:cNvGraphicFramePr>
            <a:graphicFrameLocks noGrp="1"/>
          </p:cNvGraphicFramePr>
          <p:nvPr>
            <p:extLst>
              <p:ext uri="{D42A27DB-BD31-4B8C-83A1-F6EECF244321}">
                <p14:modId xmlns:p14="http://schemas.microsoft.com/office/powerpoint/2010/main" val="2611465978"/>
              </p:ext>
            </p:extLst>
          </p:nvPr>
        </p:nvGraphicFramePr>
        <p:xfrm>
          <a:off x="2618231" y="4305257"/>
          <a:ext cx="6184216" cy="1920240"/>
        </p:xfrm>
        <a:graphic>
          <a:graphicData uri="http://schemas.openxmlformats.org/drawingml/2006/table">
            <a:tbl>
              <a:tblPr firstRow="1" bandRow="1">
                <a:tableStyleId>{5C22544A-7EE6-4342-B048-85BDC9FD1C3A}</a:tableStyleId>
              </a:tblPr>
              <a:tblGrid>
                <a:gridCol w="2284730">
                  <a:extLst>
                    <a:ext uri="{9D8B030D-6E8A-4147-A177-3AD203B41FA5}">
                      <a16:colId xmlns:a16="http://schemas.microsoft.com/office/drawing/2014/main" val="1701934210"/>
                    </a:ext>
                  </a:extLst>
                </a:gridCol>
                <a:gridCol w="3899486">
                  <a:extLst>
                    <a:ext uri="{9D8B030D-6E8A-4147-A177-3AD203B41FA5}">
                      <a16:colId xmlns:a16="http://schemas.microsoft.com/office/drawing/2014/main" val="4249081457"/>
                    </a:ext>
                  </a:extLst>
                </a:gridCol>
              </a:tblGrid>
              <a:tr h="252000">
                <a:tc>
                  <a:txBody>
                    <a:bodyPr/>
                    <a:lstStyle/>
                    <a:p>
                      <a:r>
                        <a:rPr kumimoji="1" lang="en-US" altLang="ja-JP" sz="1200" dirty="0" smtClean="0"/>
                        <a:t>Status</a:t>
                      </a:r>
                      <a:endParaRPr kumimoji="1" lang="ja-JP" altLang="en-US" sz="1200" dirty="0"/>
                    </a:p>
                  </a:txBody>
                  <a:tcPr anchor="ctr">
                    <a:lnL w="12700" cap="flat" cmpd="sng" algn="ctr">
                      <a:solidFill>
                        <a:srgbClr val="FF0000"/>
                      </a:solidFill>
                      <a:prstDash val="solid"/>
                      <a:round/>
                      <a:headEnd type="none" w="med" len="med"/>
                      <a:tailEnd type="none" w="med" len="med"/>
                    </a:lnL>
                    <a:lnT w="12700" cap="flat" cmpd="sng" algn="ctr">
                      <a:solidFill>
                        <a:srgbClr val="FF0000"/>
                      </a:solidFill>
                      <a:prstDash val="solid"/>
                      <a:round/>
                      <a:headEnd type="none" w="med" len="med"/>
                      <a:tailEnd type="none" w="med" len="med"/>
                    </a:lnT>
                    <a:solidFill>
                      <a:srgbClr val="FF0000"/>
                    </a:solidFill>
                  </a:tcPr>
                </a:tc>
                <a:tc>
                  <a:txBody>
                    <a:bodyPr/>
                    <a:lstStyle/>
                    <a:p>
                      <a:r>
                        <a:rPr kumimoji="1" lang="en-US" altLang="ja-JP" sz="1200" dirty="0" smtClean="0"/>
                        <a:t>Description</a:t>
                      </a:r>
                      <a:endParaRPr kumimoji="1" lang="ja-JP" altLang="en-US" sz="1200" dirty="0"/>
                    </a:p>
                  </a:txBody>
                  <a:tcPr anchor="ctr">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solidFill>
                      <a:srgbClr val="FF0000"/>
                    </a:solidFill>
                  </a:tcPr>
                </a:tc>
                <a:extLst>
                  <a:ext uri="{0D108BD9-81ED-4DB2-BD59-A6C34878D82A}">
                    <a16:rowId xmlns:a16="http://schemas.microsoft.com/office/drawing/2014/main" val="635298947"/>
                  </a:ext>
                </a:extLst>
              </a:tr>
              <a:tr h="252000">
                <a:tc>
                  <a:txBody>
                    <a:bodyPr/>
                    <a:lstStyle/>
                    <a:p>
                      <a:r>
                        <a:rPr kumimoji="1" lang="en-US" altLang="ja-JP" sz="1400" dirty="0" smtClean="0">
                          <a:solidFill>
                            <a:srgbClr val="FF0000"/>
                          </a:solidFill>
                        </a:rPr>
                        <a:t>Collected</a:t>
                      </a:r>
                      <a:endParaRPr kumimoji="1" lang="ja-JP" altLang="en-US" sz="1400" dirty="0">
                        <a:solidFill>
                          <a:srgbClr val="FF0000"/>
                        </a:solidFill>
                      </a:endParaRP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B w="12700" cap="flat" cmpd="sng" algn="ctr">
                      <a:solidFill>
                        <a:srgbClr val="FF0000"/>
                      </a:solidFill>
                      <a:prstDash val="solid"/>
                      <a:round/>
                      <a:headEnd type="none" w="med" len="med"/>
                      <a:tailEnd type="none" w="med" len="med"/>
                    </a:lnB>
                    <a:solidFill>
                      <a:schemeClr val="bg1"/>
                    </a:solidFill>
                  </a:tcPr>
                </a:tc>
                <a:tc>
                  <a:txBody>
                    <a:bodyPr/>
                    <a:lstStyle/>
                    <a:p>
                      <a:r>
                        <a:rPr kumimoji="1" lang="en-US" altLang="ja-JP" sz="1400" dirty="0" smtClean="0">
                          <a:solidFill>
                            <a:srgbClr val="FF0000"/>
                          </a:solidFill>
                        </a:rPr>
                        <a:t>Successfully</a:t>
                      </a:r>
                      <a:r>
                        <a:rPr kumimoji="1" lang="en-US" altLang="ja-JP" sz="1400" baseline="0" dirty="0" smtClean="0">
                          <a:solidFill>
                            <a:srgbClr val="FF0000"/>
                          </a:solidFill>
                        </a:rPr>
                        <a:t> collected</a:t>
                      </a:r>
                      <a:endParaRPr kumimoji="1" lang="ja-JP" altLang="en-US" sz="1400" dirty="0" smtClean="0">
                        <a:solidFill>
                          <a:srgbClr val="FF0000"/>
                        </a:solidFill>
                      </a:endParaRP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B w="12700" cap="flat" cmpd="sng" algn="ctr">
                      <a:solidFill>
                        <a:srgbClr val="FF0000"/>
                      </a:solidFill>
                      <a:prstDash val="solid"/>
                      <a:round/>
                      <a:headEnd type="none" w="med" len="med"/>
                      <a:tailEnd type="none" w="med" len="med"/>
                    </a:lnB>
                    <a:solidFill>
                      <a:schemeClr val="bg1"/>
                    </a:solidFill>
                  </a:tcPr>
                </a:tc>
                <a:extLst>
                  <a:ext uri="{0D108BD9-81ED-4DB2-BD59-A6C34878D82A}">
                    <a16:rowId xmlns:a16="http://schemas.microsoft.com/office/drawing/2014/main" val="3799402217"/>
                  </a:ext>
                </a:extLst>
              </a:tr>
              <a:tr h="252000">
                <a:tc>
                  <a:txBody>
                    <a:bodyPr/>
                    <a:lstStyle/>
                    <a:p>
                      <a:r>
                        <a:rPr kumimoji="1" lang="en-US" altLang="ja-JP" sz="1400" dirty="0" smtClean="0">
                          <a:solidFill>
                            <a:srgbClr val="FF0000"/>
                          </a:solidFill>
                        </a:rPr>
                        <a:t>Collected</a:t>
                      </a:r>
                      <a:r>
                        <a:rPr kumimoji="1" lang="ja-JP" altLang="en-US" sz="1400" dirty="0" smtClean="0">
                          <a:solidFill>
                            <a:srgbClr val="FF0000"/>
                          </a:solidFill>
                        </a:rPr>
                        <a:t>（</a:t>
                      </a:r>
                      <a:r>
                        <a:rPr kumimoji="1" lang="en-US" altLang="ja-JP" sz="1400" dirty="0" smtClean="0">
                          <a:solidFill>
                            <a:srgbClr val="FF0000"/>
                          </a:solidFill>
                        </a:rPr>
                        <a:t>notification</a:t>
                      </a:r>
                      <a:r>
                        <a:rPr kumimoji="1" lang="ja-JP" altLang="en-US" sz="1400" dirty="0" smtClean="0">
                          <a:solidFill>
                            <a:srgbClr val="FF0000"/>
                          </a:solidFill>
                        </a:rPr>
                        <a:t>）</a:t>
                      </a:r>
                      <a:endParaRPr kumimoji="1" lang="ja-JP" altLang="en-US" sz="1400" dirty="0">
                        <a:solidFill>
                          <a:srgbClr val="FF0000"/>
                        </a:solidFill>
                      </a:endParaRP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r>
                        <a:rPr kumimoji="1" lang="en-US" altLang="ja-JP" sz="1400" dirty="0" smtClean="0">
                          <a:solidFill>
                            <a:srgbClr val="FF0000"/>
                          </a:solidFill>
                        </a:rPr>
                        <a:t>An error occurred while registering/updating</a:t>
                      </a:r>
                      <a:endParaRPr kumimoji="1" lang="ja-JP" altLang="en-US" sz="1400" dirty="0">
                        <a:solidFill>
                          <a:srgbClr val="FF0000"/>
                        </a:solidFill>
                      </a:endParaRP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extLst>
                  <a:ext uri="{0D108BD9-81ED-4DB2-BD59-A6C34878D82A}">
                    <a16:rowId xmlns:a16="http://schemas.microsoft.com/office/drawing/2014/main" val="1423775187"/>
                  </a:ext>
                </a:extLst>
              </a:tr>
              <a:tr h="252000">
                <a:tc>
                  <a:txBody>
                    <a:bodyPr/>
                    <a:lstStyle/>
                    <a:p>
                      <a:r>
                        <a:rPr kumimoji="1" lang="en-US" altLang="ja-JP" sz="1400" dirty="0" smtClean="0">
                          <a:solidFill>
                            <a:srgbClr val="FF0000"/>
                          </a:solidFill>
                        </a:rPr>
                        <a:t>Not</a:t>
                      </a:r>
                      <a:r>
                        <a:rPr kumimoji="1" lang="en-US" altLang="ja-JP" sz="1400" baseline="0" dirty="0" smtClean="0">
                          <a:solidFill>
                            <a:srgbClr val="FF0000"/>
                          </a:solidFill>
                        </a:rPr>
                        <a:t> target</a:t>
                      </a:r>
                      <a:endParaRPr kumimoji="1" lang="ja-JP" altLang="en-US" sz="1400" dirty="0">
                        <a:solidFill>
                          <a:srgbClr val="FF0000"/>
                        </a:solidFill>
                      </a:endParaRP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r>
                        <a:rPr kumimoji="1" lang="en-US" altLang="ja-JP" sz="1400" dirty="0" smtClean="0">
                          <a:solidFill>
                            <a:srgbClr val="FF0000"/>
                          </a:solidFill>
                        </a:rPr>
                        <a:t>Failed to collect</a:t>
                      </a:r>
                      <a:endParaRPr kumimoji="1" lang="ja-JP" altLang="en-US" sz="1400" dirty="0" smtClean="0">
                        <a:solidFill>
                          <a:srgbClr val="FF0000"/>
                        </a:solidFill>
                      </a:endParaRP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extLst>
                  <a:ext uri="{0D108BD9-81ED-4DB2-BD59-A6C34878D82A}">
                    <a16:rowId xmlns:a16="http://schemas.microsoft.com/office/drawing/2014/main" val="24041682"/>
                  </a:ext>
                </a:extLst>
              </a:tr>
              <a:tr h="252000">
                <a:tc>
                  <a:txBody>
                    <a:bodyPr/>
                    <a:lstStyle/>
                    <a:p>
                      <a:r>
                        <a:rPr kumimoji="1" lang="en-US" altLang="ja-JP" sz="1400" dirty="0" smtClean="0">
                          <a:solidFill>
                            <a:srgbClr val="FF0000"/>
                          </a:solidFill>
                        </a:rPr>
                        <a:t>Collection error</a:t>
                      </a:r>
                      <a:endParaRPr kumimoji="1" lang="ja-JP" altLang="en-US" sz="1400" dirty="0">
                        <a:solidFill>
                          <a:srgbClr val="FF0000"/>
                        </a:solidFill>
                      </a:endParaRP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r>
                        <a:rPr kumimoji="1" lang="en-US" altLang="ja-JP" sz="1400" dirty="0" smtClean="0">
                          <a:solidFill>
                            <a:srgbClr val="FF0000"/>
                          </a:solidFill>
                        </a:rPr>
                        <a:t>Something</a:t>
                      </a:r>
                      <a:r>
                        <a:rPr kumimoji="1" lang="en-US" altLang="ja-JP" sz="1400" baseline="0" dirty="0" smtClean="0">
                          <a:solidFill>
                            <a:srgbClr val="FF0000"/>
                          </a:solidFill>
                        </a:rPr>
                        <a:t> is wrong with the registered operation or target </a:t>
                      </a:r>
                      <a:r>
                        <a:rPr kumimoji="1" lang="en-US" altLang="ja-JP" sz="1400" baseline="0" smtClean="0">
                          <a:solidFill>
                            <a:srgbClr val="FF0000"/>
                          </a:solidFill>
                        </a:rPr>
                        <a:t>host information</a:t>
                      </a:r>
                      <a:endParaRPr kumimoji="1" lang="ja-JP" altLang="en-US" sz="1400" dirty="0">
                        <a:solidFill>
                          <a:srgbClr val="FF0000"/>
                        </a:solidFill>
                      </a:endParaRP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extLst>
                  <a:ext uri="{0D108BD9-81ED-4DB2-BD59-A6C34878D82A}">
                    <a16:rowId xmlns:a16="http://schemas.microsoft.com/office/drawing/2014/main" val="1909859448"/>
                  </a:ext>
                </a:extLst>
              </a:tr>
            </a:tbl>
          </a:graphicData>
        </a:graphic>
      </p:graphicFrame>
    </p:spTree>
    <p:extLst>
      <p:ext uri="{BB962C8B-B14F-4D97-AF65-F5344CB8AC3E}">
        <p14:creationId xmlns:p14="http://schemas.microsoft.com/office/powerpoint/2010/main" val="1605883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altLang="ja-JP" dirty="0"/>
              <a:t>3.</a:t>
            </a:r>
            <a:r>
              <a:rPr altLang="en-US" dirty="0"/>
              <a:t>　</a:t>
            </a:r>
            <a:r>
              <a:rPr lang="en-US" altLang="en-US" dirty="0" smtClean="0"/>
              <a:t>Compare</a:t>
            </a:r>
            <a:r>
              <a:rPr altLang="en-US" dirty="0" smtClean="0"/>
              <a:t> </a:t>
            </a:r>
            <a:r>
              <a:rPr altLang="en-US" dirty="0"/>
              <a:t>Function</a:t>
            </a:r>
            <a:endParaRPr lang="ja-JP" altLang="en-US" dirty="0"/>
          </a:p>
        </p:txBody>
      </p:sp>
    </p:spTree>
    <p:extLst>
      <p:ext uri="{BB962C8B-B14F-4D97-AF65-F5344CB8AC3E}">
        <p14:creationId xmlns:p14="http://schemas.microsoft.com/office/powerpoint/2010/main" val="931436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altLang="ja-JP" dirty="0"/>
              <a:t>3.1</a:t>
            </a:r>
            <a:r>
              <a:rPr altLang="en-US" dirty="0"/>
              <a:t> What is the </a:t>
            </a:r>
            <a:r>
              <a:rPr lang="en-US" altLang="en-US" dirty="0" smtClean="0"/>
              <a:t>Compare</a:t>
            </a:r>
            <a:r>
              <a:rPr altLang="en-US" dirty="0" smtClean="0"/>
              <a:t> </a:t>
            </a:r>
            <a:r>
              <a:rPr altLang="en-US" dirty="0"/>
              <a:t>function</a:t>
            </a:r>
            <a:r>
              <a:rPr altLang="ja-JP" dirty="0"/>
              <a:t>?</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defRPr altLang="en-US"/>
            </a:pPr>
            <a:r>
              <a:rPr sz="1800" dirty="0"/>
              <a:t>The </a:t>
            </a:r>
            <a:r>
              <a:rPr lang="en-US" sz="1800" dirty="0" smtClean="0"/>
              <a:t>Compare</a:t>
            </a:r>
            <a:r>
              <a:rPr sz="1800" dirty="0" smtClean="0"/>
              <a:t> </a:t>
            </a:r>
            <a:r>
              <a:rPr sz="1800" dirty="0"/>
              <a:t>function compares parameter sheets with each other and checks for differences. By using it together with the </a:t>
            </a:r>
            <a:r>
              <a:rPr lang="en-US" sz="1800" dirty="0" smtClean="0"/>
              <a:t>C</a:t>
            </a:r>
            <a:r>
              <a:rPr sz="1800" dirty="0" smtClean="0"/>
              <a:t>ollect </a:t>
            </a:r>
            <a:r>
              <a:rPr sz="1800" dirty="0"/>
              <a:t>function, you can compare the two patterns shown in the figure below. </a:t>
            </a:r>
            <a:endParaRPr lang="en-US" altLang="ja-JP" sz="1800" dirty="0" smtClean="0"/>
          </a:p>
        </p:txBody>
      </p:sp>
      <p:sp>
        <p:nvSpPr>
          <p:cNvPr id="273" name="正方形/長方形 272"/>
          <p:cNvSpPr/>
          <p:nvPr/>
        </p:nvSpPr>
        <p:spPr>
          <a:xfrm>
            <a:off x="251399" y="2046245"/>
            <a:ext cx="8641201" cy="4392610"/>
          </a:xfrm>
          <a:prstGeom prst="rect">
            <a:avLst/>
          </a:prstGeom>
          <a:solidFill>
            <a:srgbClr val="E1EEFF"/>
          </a:solidFill>
          <a:ln w="19050" cap="flat" cmpd="sng" algn="ctr">
            <a:solidFill>
              <a:srgbClr val="002060"/>
            </a:solidFill>
            <a:prstDash val="solid"/>
            <a:miter lim="800000"/>
          </a:ln>
          <a:effectLst/>
        </p:spPr>
        <p:txBody>
          <a:bodyPr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4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pic>
        <p:nvPicPr>
          <p:cNvPr id="274" name="図 27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865" y="2141721"/>
            <a:ext cx="851605" cy="319726"/>
          </a:xfrm>
          <a:prstGeom prst="rect">
            <a:avLst/>
          </a:prstGeom>
        </p:spPr>
      </p:pic>
      <p:sp>
        <p:nvSpPr>
          <p:cNvPr id="275" name="フローチャート: 磁気ディスク 274"/>
          <p:cNvSpPr/>
          <p:nvPr/>
        </p:nvSpPr>
        <p:spPr>
          <a:xfrm>
            <a:off x="1363865" y="2141721"/>
            <a:ext cx="6416269" cy="4153113"/>
          </a:xfrm>
          <a:prstGeom prst="flowChartMagneticDisk">
            <a:avLst/>
          </a:prstGeom>
          <a:solidFill>
            <a:srgbClr val="44546A">
              <a:lumMod val="20000"/>
              <a:lumOff val="80000"/>
            </a:srgbClr>
          </a:solidFill>
          <a:ln w="19050" cap="flat" cmpd="sng" algn="ctr">
            <a:solidFill>
              <a:srgbClr val="002060"/>
            </a:solid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graphicFrame>
        <p:nvGraphicFramePr>
          <p:cNvPr id="24" name="表 23"/>
          <p:cNvGraphicFramePr>
            <a:graphicFrameLocks noGrp="1"/>
          </p:cNvGraphicFramePr>
          <p:nvPr>
            <p:extLst>
              <p:ext uri="{D42A27DB-BD31-4B8C-83A1-F6EECF244321}">
                <p14:modId xmlns:p14="http://schemas.microsoft.com/office/powerpoint/2010/main" val="3842776070"/>
              </p:ext>
            </p:extLst>
          </p:nvPr>
        </p:nvGraphicFramePr>
        <p:xfrm>
          <a:off x="2985343" y="2723018"/>
          <a:ext cx="3173313" cy="858528"/>
        </p:xfrm>
        <a:graphic>
          <a:graphicData uri="http://schemas.openxmlformats.org/drawingml/2006/table">
            <a:tbl>
              <a:tblPr firstRow="1" bandRow="1"/>
              <a:tblGrid>
                <a:gridCol w="1057771">
                  <a:extLst>
                    <a:ext uri="{9D8B030D-6E8A-4147-A177-3AD203B41FA5}">
                      <a16:colId xmlns:a16="http://schemas.microsoft.com/office/drawing/2014/main" val="1336170667"/>
                    </a:ext>
                  </a:extLst>
                </a:gridCol>
                <a:gridCol w="1057771">
                  <a:extLst>
                    <a:ext uri="{9D8B030D-6E8A-4147-A177-3AD203B41FA5}">
                      <a16:colId xmlns:a16="http://schemas.microsoft.com/office/drawing/2014/main" val="2403226912"/>
                    </a:ext>
                  </a:extLst>
                </a:gridCol>
                <a:gridCol w="1057771">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defRPr kumimoji="1" sz="1600" b="1">
                          <a:solidFill>
                            <a:schemeClr val="bg1"/>
                          </a:solidFill>
                          <a:latin typeface="游ゴシック" panose="020B0400000000000000" pitchFamily="50" charset="-128"/>
                          <a:ea typeface="游ゴシック" panose="020B0400000000000000" pitchFamily="50" charset="-128"/>
                        </a:defRPr>
                      </a:pPr>
                      <a:r>
                        <a:rPr altLang="en-US"/>
                        <a:t>Parameter sheet</a:t>
                      </a:r>
                      <a:r>
                        <a:rPr altLang="ja-JP"/>
                        <a:t> A</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ja-JP"/>
                        <a:t>Item 1</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ja-JP"/>
                        <a:t>Item 2</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ja-JP"/>
                        <a:t>Item 3</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200"/>
                      </a:pPr>
                      <a:r>
                        <a:t>●●●</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bl>
          </a:graphicData>
        </a:graphic>
      </p:graphicFrame>
      <p:graphicFrame>
        <p:nvGraphicFramePr>
          <p:cNvPr id="25" name="表 24"/>
          <p:cNvGraphicFramePr>
            <a:graphicFrameLocks noGrp="1"/>
          </p:cNvGraphicFramePr>
          <p:nvPr>
            <p:extLst>
              <p:ext uri="{D42A27DB-BD31-4B8C-83A1-F6EECF244321}">
                <p14:modId xmlns:p14="http://schemas.microsoft.com/office/powerpoint/2010/main" val="664212128"/>
              </p:ext>
            </p:extLst>
          </p:nvPr>
        </p:nvGraphicFramePr>
        <p:xfrm>
          <a:off x="2985343" y="4420724"/>
          <a:ext cx="3173313" cy="1349600"/>
        </p:xfrm>
        <a:graphic>
          <a:graphicData uri="http://schemas.openxmlformats.org/drawingml/2006/table">
            <a:tbl>
              <a:tblPr firstRow="1" bandRow="1"/>
              <a:tblGrid>
                <a:gridCol w="1057771">
                  <a:extLst>
                    <a:ext uri="{9D8B030D-6E8A-4147-A177-3AD203B41FA5}">
                      <a16:colId xmlns:a16="http://schemas.microsoft.com/office/drawing/2014/main" val="1336170667"/>
                    </a:ext>
                  </a:extLst>
                </a:gridCol>
                <a:gridCol w="1057771">
                  <a:extLst>
                    <a:ext uri="{9D8B030D-6E8A-4147-A177-3AD203B41FA5}">
                      <a16:colId xmlns:a16="http://schemas.microsoft.com/office/drawing/2014/main" val="2403226912"/>
                    </a:ext>
                  </a:extLst>
                </a:gridCol>
                <a:gridCol w="1057771">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defRPr kumimoji="1" sz="1600" b="1">
                          <a:solidFill>
                            <a:schemeClr val="bg1"/>
                          </a:solidFill>
                          <a:latin typeface="游ゴシック" panose="020B0400000000000000" pitchFamily="50" charset="-128"/>
                          <a:ea typeface="游ゴシック" panose="020B0400000000000000" pitchFamily="50" charset="-128"/>
                        </a:defRPr>
                      </a:pPr>
                      <a:r>
                        <a:rPr altLang="en-US"/>
                        <a:t>Parameter sheet</a:t>
                      </a:r>
                      <a:r>
                        <a:rPr altLang="ja-JP"/>
                        <a:t> B</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ja-JP"/>
                        <a:t>Item 1</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ja-JP"/>
                        <a:t>Item 2</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ja-JP"/>
                        <a:t>Item 3</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4063275716"/>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684043535"/>
                  </a:ext>
                </a:extLst>
              </a:tr>
            </a:tbl>
          </a:graphicData>
        </a:graphic>
      </p:graphicFrame>
      <p:sp>
        <p:nvSpPr>
          <p:cNvPr id="276" name="テキスト ボックス 275"/>
          <p:cNvSpPr txBox="1"/>
          <p:nvPr/>
        </p:nvSpPr>
        <p:spPr>
          <a:xfrm>
            <a:off x="251399" y="1772770"/>
            <a:ext cx="1910704" cy="276999"/>
          </a:xfrm>
          <a:prstGeom prst="rect">
            <a:avLst/>
          </a:prstGeom>
          <a:noFill/>
        </p:spPr>
        <p:txBody>
          <a:bodyPr wrap="square">
            <a:spAutoFit/>
          </a:bodyPr>
          <a:lstStyle/>
          <a:p>
            <a:pPr>
              <a:defRPr kumimoji="1" altLang="en-US" sz="1200" b="1">
                <a:solidFill>
                  <a:srgbClr val="002060"/>
                </a:solidFill>
              </a:defRPr>
            </a:pPr>
            <a:r>
              <a:rPr dirty="0"/>
              <a:t>Overall Diagram</a:t>
            </a:r>
            <a:endParaRPr kumimoji="1" lang="ja-JP" altLang="en-US" sz="1200" b="1" dirty="0">
              <a:solidFill>
                <a:srgbClr val="002060"/>
              </a:solidFill>
            </a:endParaRPr>
          </a:p>
        </p:txBody>
      </p:sp>
      <p:sp>
        <p:nvSpPr>
          <p:cNvPr id="285" name="フリーフォーム 284"/>
          <p:cNvSpPr/>
          <p:nvPr/>
        </p:nvSpPr>
        <p:spPr>
          <a:xfrm rot="9569933">
            <a:off x="2337880" y="3594936"/>
            <a:ext cx="933443" cy="1577017"/>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Lst>
            <a:ahLst/>
            <a:cxnLst>
              <a:cxn ang="0">
                <a:pos x="connsiteX0" y="connsiteY0"/>
              </a:cxn>
              <a:cxn ang="0">
                <a:pos x="connsiteX1" y="connsiteY1"/>
              </a:cxn>
              <a:cxn ang="0">
                <a:pos x="connsiteX2" y="connsiteY2"/>
              </a:cxn>
              <a:cxn ang="0">
                <a:pos x="connsiteX3" y="connsiteY3"/>
              </a:cxn>
            </a:cxnLst>
            <a:rect l="l" t="t" r="r" b="b"/>
            <a:pathLst>
              <a:path w="1105807" h="1956391">
                <a:moveTo>
                  <a:pt x="0" y="1956391"/>
                </a:moveTo>
                <a:cubicBezTo>
                  <a:pt x="543147" y="1948417"/>
                  <a:pt x="988829" y="1612606"/>
                  <a:pt x="1084522" y="1127052"/>
                </a:cubicBezTo>
                <a:cubicBezTo>
                  <a:pt x="1180215" y="641498"/>
                  <a:pt x="935665" y="113414"/>
                  <a:pt x="701749" y="0"/>
                </a:cubicBezTo>
                <a:lnTo>
                  <a:pt x="701749" y="0"/>
                </a:lnTo>
              </a:path>
            </a:pathLst>
          </a:custGeom>
          <a:noFill/>
          <a:ln w="38100" cap="flat" cmpd="sng" algn="ctr">
            <a:solidFill>
              <a:srgbClr val="FF0000"/>
            </a:solidFill>
            <a:prstDash val="sysDash"/>
            <a:miter lim="800000"/>
            <a:headEnd type="triangle" w="lg" len="lg"/>
            <a:tailEnd type="triangle" w="lg" len="lg"/>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031" name="正方形/長方形 1030"/>
          <p:cNvSpPr/>
          <p:nvPr/>
        </p:nvSpPr>
        <p:spPr bwMode="auto">
          <a:xfrm>
            <a:off x="2985343" y="3356990"/>
            <a:ext cx="3173313" cy="224556"/>
          </a:xfrm>
          <a:prstGeom prst="rect">
            <a:avLst/>
          </a:prstGeom>
          <a:solidFill>
            <a:srgbClr val="FF0000">
              <a:alpha val="20000"/>
            </a:srgbClr>
          </a:solid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294" name="角丸四角形 293"/>
          <p:cNvSpPr/>
          <p:nvPr/>
        </p:nvSpPr>
        <p:spPr bwMode="auto">
          <a:xfrm flipH="1">
            <a:off x="434232" y="4983479"/>
            <a:ext cx="2163087" cy="1119543"/>
          </a:xfrm>
          <a:prstGeom prst="roundRect">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1" name="円形吹き出し 290"/>
          <p:cNvSpPr>
            <a:spLocks noChangeAspect="1"/>
          </p:cNvSpPr>
          <p:nvPr/>
        </p:nvSpPr>
        <p:spPr bwMode="auto">
          <a:xfrm>
            <a:off x="1259540" y="3953390"/>
            <a:ext cx="1033793" cy="1033793"/>
          </a:xfrm>
          <a:prstGeom prst="wedgeEllipseCallout">
            <a:avLst>
              <a:gd name="adj1" fmla="val 51919"/>
              <a:gd name="adj2" fmla="val -48684"/>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lvl="0" algn="ctr" defTabSz="914369">
              <a:defRPr altLang="en-US" sz="1600" b="1">
                <a:solidFill>
                  <a:srgbClr val="FFFFFF"/>
                </a:solidFill>
                <a:latin typeface="游ゴシック" panose="020B0400000000000000" pitchFamily="50" charset="-128"/>
                <a:ea typeface="游ゴシック" panose="020B0400000000000000" pitchFamily="50" charset="-128"/>
              </a:defRPr>
            </a:pPr>
            <a:r>
              <a:rPr lang="en-US" sz="1200" dirty="0" err="1" smtClean="0"/>
              <a:t>Comparisoin</a:t>
            </a:r>
            <a:endParaRPr kumimoji="0" lang="en-US" altLang="ja-JP" sz="1200" b="1" kern="0" dirty="0" smtClean="0">
              <a:solidFill>
                <a:srgbClr val="FFFFFF"/>
              </a:solidFill>
              <a:latin typeface="游ゴシック" panose="020B0400000000000000" pitchFamily="50" charset="-128"/>
              <a:ea typeface="游ゴシック" panose="020B0400000000000000" pitchFamily="50" charset="-128"/>
            </a:endParaRPr>
          </a:p>
          <a:p>
            <a:pPr lvl="0" algn="ctr" defTabSz="914369">
              <a:defRPr altLang="ja-JP" sz="2000" b="1">
                <a:solidFill>
                  <a:srgbClr val="FFFFFF"/>
                </a:solidFill>
                <a:latin typeface="游ゴシック" panose="020B0400000000000000" pitchFamily="50" charset="-128"/>
                <a:ea typeface="游ゴシック" panose="020B0400000000000000" pitchFamily="50" charset="-128"/>
              </a:defRPr>
            </a:pPr>
            <a:r>
              <a:rPr dirty="0"/>
              <a:t>1</a:t>
            </a:r>
            <a:endParaRPr kumimoji="0" lang="en-US" altLang="ja-JP" b="1" kern="0" dirty="0">
              <a:solidFill>
                <a:srgbClr val="FFFFFF"/>
              </a:solidFill>
              <a:latin typeface="游ゴシック" panose="020B0400000000000000" pitchFamily="50" charset="-128"/>
              <a:ea typeface="游ゴシック" panose="020B0400000000000000" pitchFamily="50" charset="-128"/>
            </a:endParaRPr>
          </a:p>
        </p:txBody>
      </p:sp>
      <p:sp>
        <p:nvSpPr>
          <p:cNvPr id="292" name="テキスト ボックス 291"/>
          <p:cNvSpPr txBox="1"/>
          <p:nvPr/>
        </p:nvSpPr>
        <p:spPr>
          <a:xfrm>
            <a:off x="450528" y="4998143"/>
            <a:ext cx="2017851" cy="584775"/>
          </a:xfrm>
          <a:prstGeom prst="rect">
            <a:avLst/>
          </a:prstGeom>
          <a:noFill/>
        </p:spPr>
        <p:txBody>
          <a:bodyPr wrap="square">
            <a:spAutoFit/>
          </a:bodyPr>
          <a:lstStyle/>
          <a:p>
            <a:pPr>
              <a:defRPr altLang="en-US" sz="1600" b="1">
                <a:solidFill>
                  <a:srgbClr val="FF0000"/>
                </a:solidFill>
              </a:defRPr>
            </a:pPr>
            <a:r>
              <a:rPr dirty="0"/>
              <a:t>Comparison of expected value and collected value</a:t>
            </a:r>
          </a:p>
        </p:txBody>
      </p:sp>
      <p:sp>
        <p:nvSpPr>
          <p:cNvPr id="296" name="角丸四角形 295"/>
          <p:cNvSpPr/>
          <p:nvPr/>
        </p:nvSpPr>
        <p:spPr bwMode="auto">
          <a:xfrm flipH="1">
            <a:off x="6228230" y="2996940"/>
            <a:ext cx="2571424" cy="1888318"/>
          </a:xfrm>
          <a:prstGeom prst="roundRect">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7" name="テキスト ボックス 296"/>
          <p:cNvSpPr txBox="1"/>
          <p:nvPr/>
        </p:nvSpPr>
        <p:spPr>
          <a:xfrm>
            <a:off x="6283342" y="3043133"/>
            <a:ext cx="2585624" cy="1077218"/>
          </a:xfrm>
          <a:prstGeom prst="rect">
            <a:avLst/>
          </a:prstGeom>
          <a:noFill/>
        </p:spPr>
        <p:txBody>
          <a:bodyPr wrap="square">
            <a:spAutoFit/>
          </a:bodyPr>
          <a:lstStyle/>
          <a:p>
            <a:pPr>
              <a:defRPr b="1">
                <a:solidFill>
                  <a:srgbClr val="FF0000"/>
                </a:solidFill>
              </a:defRPr>
            </a:pPr>
            <a:r>
              <a:rPr altLang="en-US" sz="1600" dirty="0"/>
              <a:t>Comparison of values with different base dates</a:t>
            </a:r>
            <a:r>
              <a:rPr altLang="ja-JP" sz="1200" dirty="0"/>
              <a:t>(*)</a:t>
            </a:r>
            <a:r>
              <a:rPr altLang="en-US" sz="1600" dirty="0"/>
              <a:t>in the same menu</a:t>
            </a:r>
            <a:endParaRPr lang="en-US" altLang="ja-JP" sz="1600" b="1" dirty="0" smtClean="0">
              <a:solidFill>
                <a:srgbClr val="FF0000"/>
              </a:solidFill>
            </a:endParaRPr>
          </a:p>
          <a:p>
            <a:endParaRPr lang="en-US" altLang="ja-JP" sz="800" b="1" dirty="0" smtClean="0">
              <a:solidFill>
                <a:srgbClr val="FF0000"/>
              </a:solidFill>
            </a:endParaRPr>
          </a:p>
          <a:p>
            <a:pPr>
              <a:defRPr sz="1200" b="1">
                <a:solidFill>
                  <a:srgbClr val="FF0000"/>
                </a:solidFill>
              </a:defRPr>
            </a:pPr>
            <a:r>
              <a:rPr altLang="ja-JP" dirty="0"/>
              <a:t>*</a:t>
            </a:r>
            <a:r>
              <a:rPr altLang="en-US" dirty="0"/>
              <a:t> For more information about the base date</a:t>
            </a:r>
            <a:r>
              <a:rPr altLang="ja-JP" dirty="0">
                <a:hlinkClick r:id="rId3" action="ppaction://hlinksldjump"/>
              </a:rPr>
              <a:t>,</a:t>
            </a:r>
            <a:r>
              <a:rPr altLang="en-US" dirty="0"/>
              <a:t> refer</a:t>
            </a:r>
            <a:r>
              <a:rPr altLang="ja-JP" dirty="0">
                <a:hlinkClick r:id="rId3" action="ppaction://hlinksldjump"/>
              </a:rPr>
              <a:t> to  chapter "3.2.1 </a:t>
            </a:r>
            <a:r>
              <a:rPr altLang="en-US" dirty="0">
                <a:hlinkClick r:id="rId3" action="ppaction://hlinksldjump"/>
              </a:rPr>
              <a:t>Base date</a:t>
            </a:r>
            <a:r>
              <a:rPr altLang="ja-JP" dirty="0"/>
              <a:t>".</a:t>
            </a:r>
            <a:endParaRPr lang="ja-JP" altLang="en-US" sz="1600" b="1" dirty="0">
              <a:solidFill>
                <a:srgbClr val="FF0000"/>
              </a:solidFill>
            </a:endParaRPr>
          </a:p>
        </p:txBody>
      </p:sp>
      <p:sp>
        <p:nvSpPr>
          <p:cNvPr id="286" name="フリーフォーム 285"/>
          <p:cNvSpPr/>
          <p:nvPr/>
        </p:nvSpPr>
        <p:spPr>
          <a:xfrm rot="20483724">
            <a:off x="6095032" y="5120774"/>
            <a:ext cx="293326" cy="518951"/>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Lst>
            <a:ahLst/>
            <a:cxnLst>
              <a:cxn ang="0">
                <a:pos x="connsiteX0" y="connsiteY0"/>
              </a:cxn>
              <a:cxn ang="0">
                <a:pos x="connsiteX1" y="connsiteY1"/>
              </a:cxn>
              <a:cxn ang="0">
                <a:pos x="connsiteX2" y="connsiteY2"/>
              </a:cxn>
              <a:cxn ang="0">
                <a:pos x="connsiteX3" y="connsiteY3"/>
              </a:cxn>
            </a:cxnLst>
            <a:rect l="l" t="t" r="r" b="b"/>
            <a:pathLst>
              <a:path w="1105807" h="1956391">
                <a:moveTo>
                  <a:pt x="0" y="1956391"/>
                </a:moveTo>
                <a:cubicBezTo>
                  <a:pt x="543147" y="1948417"/>
                  <a:pt x="988829" y="1612606"/>
                  <a:pt x="1084522" y="1127052"/>
                </a:cubicBezTo>
                <a:cubicBezTo>
                  <a:pt x="1180215" y="641498"/>
                  <a:pt x="935665" y="113414"/>
                  <a:pt x="701749" y="0"/>
                </a:cubicBezTo>
                <a:lnTo>
                  <a:pt x="701749" y="0"/>
                </a:lnTo>
              </a:path>
            </a:pathLst>
          </a:custGeom>
          <a:noFill/>
          <a:ln w="38100" cap="flat" cmpd="sng" algn="ctr">
            <a:solidFill>
              <a:srgbClr val="FF0000"/>
            </a:solidFill>
            <a:prstDash val="sysDash"/>
            <a:miter lim="800000"/>
            <a:headEnd type="triangle" w="lg" len="lg"/>
            <a:tailEnd type="triangle" w="lg" len="lg"/>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90" name="円形吹き出し 289"/>
          <p:cNvSpPr>
            <a:spLocks noChangeAspect="1"/>
          </p:cNvSpPr>
          <p:nvPr/>
        </p:nvSpPr>
        <p:spPr bwMode="auto">
          <a:xfrm>
            <a:off x="6546679" y="4857555"/>
            <a:ext cx="1027829" cy="1027829"/>
          </a:xfrm>
          <a:prstGeom prst="wedgeEllipseCallout">
            <a:avLst>
              <a:gd name="adj1" fmla="val -63952"/>
              <a:gd name="adj2" fmla="val 2701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lvl="0" algn="ctr" defTabSz="914369">
              <a:defRPr altLang="en-US" sz="1600" b="1">
                <a:solidFill>
                  <a:srgbClr val="FFFFFF"/>
                </a:solidFill>
                <a:latin typeface="游ゴシック" panose="020B0400000000000000" pitchFamily="50" charset="-128"/>
                <a:ea typeface="游ゴシック" panose="020B0400000000000000" pitchFamily="50" charset="-128"/>
              </a:defRPr>
            </a:pPr>
            <a:r>
              <a:rPr lang="en-US" sz="1200" dirty="0" smtClean="0"/>
              <a:t>Comparison</a:t>
            </a:r>
            <a:endParaRPr kumimoji="0" lang="en-US" altLang="ja-JP" sz="1200" b="1" kern="0" dirty="0" smtClean="0">
              <a:solidFill>
                <a:srgbClr val="FFFFFF"/>
              </a:solidFill>
              <a:latin typeface="游ゴシック" panose="020B0400000000000000" pitchFamily="50" charset="-128"/>
              <a:ea typeface="游ゴシック" panose="020B0400000000000000" pitchFamily="50" charset="-128"/>
            </a:endParaRPr>
          </a:p>
          <a:p>
            <a:pPr lvl="0" algn="ctr" defTabSz="914369">
              <a:defRPr altLang="ja-JP" sz="2000" b="1">
                <a:solidFill>
                  <a:srgbClr val="FFFFFF"/>
                </a:solidFill>
                <a:latin typeface="游ゴシック" panose="020B0400000000000000" pitchFamily="50" charset="-128"/>
                <a:ea typeface="游ゴシック" panose="020B0400000000000000" pitchFamily="50" charset="-128"/>
              </a:defRPr>
            </a:pPr>
            <a:r>
              <a:rPr dirty="0"/>
              <a:t>2</a:t>
            </a:r>
            <a:endParaRPr kumimoji="0" lang="en-US" altLang="ja-JP" b="1" kern="0" dirty="0">
              <a:solidFill>
                <a:srgbClr val="FFFFFF"/>
              </a:solidFill>
              <a:latin typeface="游ゴシック" panose="020B0400000000000000" pitchFamily="50" charset="-128"/>
              <a:ea typeface="游ゴシック" panose="020B0400000000000000" pitchFamily="50" charset="-128"/>
            </a:endParaRPr>
          </a:p>
        </p:txBody>
      </p:sp>
      <p:sp>
        <p:nvSpPr>
          <p:cNvPr id="26" name="正方形/長方形 25"/>
          <p:cNvSpPr/>
          <p:nvPr/>
        </p:nvSpPr>
        <p:spPr bwMode="auto">
          <a:xfrm>
            <a:off x="2985343" y="5041694"/>
            <a:ext cx="3173313" cy="224556"/>
          </a:xfrm>
          <a:prstGeom prst="rect">
            <a:avLst/>
          </a:prstGeom>
          <a:solidFill>
            <a:srgbClr val="FF0000">
              <a:alpha val="20000"/>
            </a:srgbClr>
          </a:solid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27" name="正方形/長方形 26"/>
          <p:cNvSpPr/>
          <p:nvPr/>
        </p:nvSpPr>
        <p:spPr bwMode="auto">
          <a:xfrm>
            <a:off x="2985343" y="5545768"/>
            <a:ext cx="3173313" cy="224556"/>
          </a:xfrm>
          <a:prstGeom prst="rect">
            <a:avLst/>
          </a:prstGeom>
          <a:solidFill>
            <a:srgbClr val="FF0000">
              <a:alpha val="20000"/>
            </a:srgbClr>
          </a:solid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22" name="テキスト ボックス 21"/>
          <p:cNvSpPr txBox="1"/>
          <p:nvPr/>
        </p:nvSpPr>
        <p:spPr>
          <a:xfrm>
            <a:off x="2984946" y="2347627"/>
            <a:ext cx="2379163" cy="400110"/>
          </a:xfrm>
          <a:prstGeom prst="rect">
            <a:avLst/>
          </a:prstGeom>
          <a:noFill/>
        </p:spPr>
        <p:txBody>
          <a:bodyPr wrap="square">
            <a:spAutoFit/>
          </a:bodyPr>
          <a:lstStyle/>
          <a:p>
            <a:pPr>
              <a:defRPr altLang="en-US" sz="2000" b="1">
                <a:solidFill>
                  <a:srgbClr val="FF0000"/>
                </a:solidFill>
              </a:defRPr>
            </a:pPr>
            <a:r>
              <a:rPr dirty="0"/>
              <a:t>Expected value</a:t>
            </a:r>
            <a:endParaRPr lang="ja-JP" altLang="en-US" sz="2000" b="1" dirty="0">
              <a:solidFill>
                <a:srgbClr val="FF0000"/>
              </a:solidFill>
            </a:endParaRPr>
          </a:p>
        </p:txBody>
      </p:sp>
      <p:sp>
        <p:nvSpPr>
          <p:cNvPr id="23" name="テキスト ボックス 22"/>
          <p:cNvSpPr txBox="1"/>
          <p:nvPr/>
        </p:nvSpPr>
        <p:spPr>
          <a:xfrm>
            <a:off x="2984947" y="4032565"/>
            <a:ext cx="2379162" cy="400110"/>
          </a:xfrm>
          <a:prstGeom prst="rect">
            <a:avLst/>
          </a:prstGeom>
          <a:noFill/>
        </p:spPr>
        <p:txBody>
          <a:bodyPr wrap="square">
            <a:spAutoFit/>
          </a:bodyPr>
          <a:lstStyle/>
          <a:p>
            <a:pPr>
              <a:defRPr altLang="en-US" sz="2000" b="1">
                <a:solidFill>
                  <a:srgbClr val="FF0000"/>
                </a:solidFill>
              </a:defRPr>
            </a:pPr>
            <a:r>
              <a:rPr dirty="0"/>
              <a:t>Collected value</a:t>
            </a:r>
            <a:endParaRPr lang="ja-JP" altLang="en-US" sz="2000" b="1" dirty="0">
              <a:solidFill>
                <a:srgbClr val="FF0000"/>
              </a:solidFill>
            </a:endParaRPr>
          </a:p>
        </p:txBody>
      </p:sp>
    </p:spTree>
    <p:extLst>
      <p:ext uri="{BB962C8B-B14F-4D97-AF65-F5344CB8AC3E}">
        <p14:creationId xmlns:p14="http://schemas.microsoft.com/office/powerpoint/2010/main" val="3791591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altLang="ja-JP" dirty="0"/>
              <a:t>3.2</a:t>
            </a:r>
            <a:r>
              <a:rPr altLang="en-US" dirty="0"/>
              <a:t> </a:t>
            </a:r>
            <a:r>
              <a:rPr lang="en-US" altLang="en-US" dirty="0" smtClean="0"/>
              <a:t>Compare</a:t>
            </a:r>
            <a:r>
              <a:rPr altLang="en-US" dirty="0" smtClean="0"/>
              <a:t> </a:t>
            </a:r>
            <a:r>
              <a:rPr altLang="en-US" dirty="0"/>
              <a:t>menu group</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altLang="en-US" dirty="0"/>
              <a:t>The </a:t>
            </a:r>
            <a:r>
              <a:rPr lang="en-US" altLang="en-US" dirty="0" smtClean="0"/>
              <a:t>Compare</a:t>
            </a:r>
            <a:r>
              <a:rPr altLang="en-US" dirty="0" smtClean="0"/>
              <a:t> </a:t>
            </a:r>
            <a:r>
              <a:rPr altLang="en-US" dirty="0"/>
              <a:t>menu group </a:t>
            </a:r>
            <a:r>
              <a:rPr lang="en-US" altLang="en-US" dirty="0" smtClean="0"/>
              <a:t>has</a:t>
            </a:r>
            <a:r>
              <a:rPr altLang="ja-JP" dirty="0" smtClean="0"/>
              <a:t> </a:t>
            </a:r>
            <a:r>
              <a:rPr altLang="ja-JP" dirty="0"/>
              <a:t>3</a:t>
            </a:r>
            <a:r>
              <a:rPr altLang="en-US" dirty="0"/>
              <a:t> menus. </a:t>
            </a:r>
            <a:endParaRPr lang="en-US" altLang="ja-JP" dirty="0" smtClean="0"/>
          </a:p>
        </p:txBody>
      </p:sp>
      <p:sp>
        <p:nvSpPr>
          <p:cNvPr id="5" name="角丸四角形 4"/>
          <p:cNvSpPr/>
          <p:nvPr/>
        </p:nvSpPr>
        <p:spPr bwMode="auto">
          <a:xfrm>
            <a:off x="252833" y="2080813"/>
            <a:ext cx="1729997" cy="3672510"/>
          </a:xfrm>
          <a:prstGeom prst="roundRect">
            <a:avLst/>
          </a:prstGeom>
          <a:solidFill>
            <a:schemeClr val="bg1">
              <a:lumMod val="95000"/>
            </a:schemeClr>
          </a:solidFill>
          <a:ln w="38100">
            <a:solidFill>
              <a:schemeClr val="bg1">
                <a:lumMod val="75000"/>
              </a:schemeClr>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pic>
        <p:nvPicPr>
          <p:cNvPr id="10" name="図 9"/>
          <p:cNvPicPr>
            <a:picLocks noChangeAspect="1"/>
          </p:cNvPicPr>
          <p:nvPr/>
        </p:nvPicPr>
        <p:blipFill>
          <a:blip r:embed="rId2"/>
          <a:stretch>
            <a:fillRect/>
          </a:stretch>
        </p:blipFill>
        <p:spPr>
          <a:xfrm>
            <a:off x="751067" y="2400570"/>
            <a:ext cx="733527" cy="1028844"/>
          </a:xfrm>
          <a:prstGeom prst="rect">
            <a:avLst/>
          </a:prstGeom>
        </p:spPr>
      </p:pic>
      <p:pic>
        <p:nvPicPr>
          <p:cNvPr id="7" name="図 6"/>
          <p:cNvPicPr>
            <a:picLocks noChangeAspect="1"/>
          </p:cNvPicPr>
          <p:nvPr/>
        </p:nvPicPr>
        <p:blipFill>
          <a:blip r:embed="rId3"/>
          <a:stretch>
            <a:fillRect/>
          </a:stretch>
        </p:blipFill>
        <p:spPr>
          <a:xfrm>
            <a:off x="432683" y="3786538"/>
            <a:ext cx="1418493" cy="1331009"/>
          </a:xfrm>
          <a:prstGeom prst="rect">
            <a:avLst/>
          </a:prstGeom>
        </p:spPr>
      </p:pic>
      <p:cxnSp>
        <p:nvCxnSpPr>
          <p:cNvPr id="17" name="直線コネクタ 16"/>
          <p:cNvCxnSpPr>
            <a:endCxn id="8" idx="3"/>
          </p:cNvCxnSpPr>
          <p:nvPr/>
        </p:nvCxnSpPr>
        <p:spPr bwMode="auto">
          <a:xfrm flipH="1">
            <a:off x="1846532" y="2215748"/>
            <a:ext cx="634532" cy="2072757"/>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 name="直線コネクタ 24"/>
          <p:cNvCxnSpPr>
            <a:stCxn id="32" idx="1"/>
            <a:endCxn id="14" idx="3"/>
          </p:cNvCxnSpPr>
          <p:nvPr/>
        </p:nvCxnSpPr>
        <p:spPr bwMode="auto">
          <a:xfrm flipH="1">
            <a:off x="1846532" y="4106802"/>
            <a:ext cx="646158" cy="508777"/>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 name="直線コネクタ 27"/>
          <p:cNvCxnSpPr>
            <a:stCxn id="35" idx="1"/>
            <a:endCxn id="15" idx="3"/>
          </p:cNvCxnSpPr>
          <p:nvPr/>
        </p:nvCxnSpPr>
        <p:spPr bwMode="auto">
          <a:xfrm flipH="1" flipV="1">
            <a:off x="1846532" y="4947891"/>
            <a:ext cx="630999" cy="910381"/>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9" name="正方形/長方形 88"/>
          <p:cNvSpPr/>
          <p:nvPr/>
        </p:nvSpPr>
        <p:spPr bwMode="auto">
          <a:xfrm>
            <a:off x="5570830" y="1819187"/>
            <a:ext cx="1961931" cy="339664"/>
          </a:xfrm>
          <a:prstGeom prst="rect">
            <a:avLst/>
          </a:prstGeom>
          <a:solidFill>
            <a:srgbClr val="002060"/>
          </a:solid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en-US"/>
              <a:t>Parameter sheet</a:t>
            </a:r>
            <a:r>
              <a:rPr altLang="ja-JP"/>
              <a:t> A</a:t>
            </a:r>
            <a:endParaRPr kumimoji="1" lang="ja-JP" altLang="en-US" sz="1600" b="1" dirty="0" smtClean="0">
              <a:solidFill>
                <a:schemeClr val="bg1"/>
              </a:solidFill>
              <a:latin typeface="游ゴシック" panose="020B0400000000000000" pitchFamily="50" charset="-128"/>
              <a:ea typeface="游ゴシック" panose="020B0400000000000000" pitchFamily="50" charset="-128"/>
            </a:endParaRPr>
          </a:p>
        </p:txBody>
      </p:sp>
      <p:sp>
        <p:nvSpPr>
          <p:cNvPr id="90" name="正方形/長方形 89"/>
          <p:cNvSpPr/>
          <p:nvPr/>
        </p:nvSpPr>
        <p:spPr bwMode="auto">
          <a:xfrm>
            <a:off x="5570830" y="2457545"/>
            <a:ext cx="1961931" cy="339664"/>
          </a:xfrm>
          <a:prstGeom prst="rect">
            <a:avLst/>
          </a:prstGeom>
          <a:solidFill>
            <a:schemeClr val="accent4"/>
          </a:solid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defRPr sz="1600" b="1">
                <a:solidFill>
                  <a:schemeClr val="bg1"/>
                </a:solidFill>
                <a:latin typeface="游ゴシック" panose="020B0400000000000000" pitchFamily="50" charset="-128"/>
                <a:ea typeface="游ゴシック" panose="020B0400000000000000" pitchFamily="50" charset="-128"/>
              </a:defRPr>
            </a:pPr>
            <a:r>
              <a:rPr altLang="en-US"/>
              <a:t>Parameter sheet</a:t>
            </a:r>
            <a:r>
              <a:rPr altLang="ja-JP"/>
              <a:t> B</a:t>
            </a:r>
            <a:endParaRPr lang="ja-JP" altLang="en-US" sz="1600" b="1" dirty="0">
              <a:solidFill>
                <a:schemeClr val="bg1"/>
              </a:solidFill>
              <a:latin typeface="游ゴシック" panose="020B0400000000000000" pitchFamily="50" charset="-128"/>
              <a:ea typeface="游ゴシック" panose="020B0400000000000000" pitchFamily="50" charset="-128"/>
            </a:endParaRPr>
          </a:p>
        </p:txBody>
      </p:sp>
      <p:graphicFrame>
        <p:nvGraphicFramePr>
          <p:cNvPr id="93" name="表 92"/>
          <p:cNvGraphicFramePr>
            <a:graphicFrameLocks noGrp="1"/>
          </p:cNvGraphicFramePr>
          <p:nvPr>
            <p:extLst>
              <p:ext uri="{D42A27DB-BD31-4B8C-83A1-F6EECF244321}">
                <p14:modId xmlns:p14="http://schemas.microsoft.com/office/powerpoint/2010/main" val="1844944380"/>
              </p:ext>
            </p:extLst>
          </p:nvPr>
        </p:nvGraphicFramePr>
        <p:xfrm>
          <a:off x="5570830" y="3206859"/>
          <a:ext cx="2152323" cy="782328"/>
        </p:xfrm>
        <a:graphic>
          <a:graphicData uri="http://schemas.openxmlformats.org/drawingml/2006/table">
            <a:tbl>
              <a:tblPr firstRow="1" bandRow="1"/>
              <a:tblGrid>
                <a:gridCol w="618626">
                  <a:extLst>
                    <a:ext uri="{9D8B030D-6E8A-4147-A177-3AD203B41FA5}">
                      <a16:colId xmlns:a16="http://schemas.microsoft.com/office/drawing/2014/main" val="1336170667"/>
                    </a:ext>
                  </a:extLst>
                </a:gridCol>
                <a:gridCol w="618626">
                  <a:extLst>
                    <a:ext uri="{9D8B030D-6E8A-4147-A177-3AD203B41FA5}">
                      <a16:colId xmlns:a16="http://schemas.microsoft.com/office/drawing/2014/main" val="2403226912"/>
                    </a:ext>
                  </a:extLst>
                </a:gridCol>
                <a:gridCol w="915071">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en-US"/>
                        <a:t>Parameter sheet</a:t>
                      </a:r>
                      <a:r>
                        <a:rPr altLang="ja-JP"/>
                        <a:t> A</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1</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2</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3</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ja-JP" sz="1100"/>
                      </a:pPr>
                      <a:r>
                        <a:t>AAA</a:t>
                      </a:r>
                      <a:endParaRPr kumimoji="1" lang="ja-JP" altLang="en-US" sz="11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ja-JP" sz="1100"/>
                      </a:pPr>
                      <a:r>
                        <a:t>BBB</a:t>
                      </a:r>
                      <a:endParaRPr kumimoji="1" lang="ja-JP" altLang="en-US" sz="11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ja-JP" sz="1100"/>
                      </a:pPr>
                      <a:r>
                        <a:rPr dirty="0"/>
                        <a:t>CCC</a:t>
                      </a:r>
                      <a:endParaRPr kumimoji="1" lang="ja-JP" altLang="en-US" sz="11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bl>
          </a:graphicData>
        </a:graphic>
      </p:graphicFrame>
      <p:graphicFrame>
        <p:nvGraphicFramePr>
          <p:cNvPr id="94" name="表 93"/>
          <p:cNvGraphicFramePr>
            <a:graphicFrameLocks noGrp="1"/>
          </p:cNvGraphicFramePr>
          <p:nvPr>
            <p:extLst>
              <p:ext uri="{D42A27DB-BD31-4B8C-83A1-F6EECF244321}">
                <p14:modId xmlns:p14="http://schemas.microsoft.com/office/powerpoint/2010/main" val="2903668251"/>
              </p:ext>
            </p:extLst>
          </p:nvPr>
        </p:nvGraphicFramePr>
        <p:xfrm>
          <a:off x="5570830" y="4235044"/>
          <a:ext cx="2168592" cy="782328"/>
        </p:xfrm>
        <a:graphic>
          <a:graphicData uri="http://schemas.openxmlformats.org/drawingml/2006/table">
            <a:tbl>
              <a:tblPr firstRow="1" bandRow="1"/>
              <a:tblGrid>
                <a:gridCol w="621783">
                  <a:extLst>
                    <a:ext uri="{9D8B030D-6E8A-4147-A177-3AD203B41FA5}">
                      <a16:colId xmlns:a16="http://schemas.microsoft.com/office/drawing/2014/main" val="1336170667"/>
                    </a:ext>
                  </a:extLst>
                </a:gridCol>
                <a:gridCol w="621783">
                  <a:extLst>
                    <a:ext uri="{9D8B030D-6E8A-4147-A177-3AD203B41FA5}">
                      <a16:colId xmlns:a16="http://schemas.microsoft.com/office/drawing/2014/main" val="2403226912"/>
                    </a:ext>
                  </a:extLst>
                </a:gridCol>
                <a:gridCol w="925026">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en-US"/>
                        <a:t>Parameter sheet</a:t>
                      </a:r>
                      <a:r>
                        <a:rPr altLang="ja-JP"/>
                        <a:t> B</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1</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2</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3</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ja-JP" sz="1100"/>
                      </a:pPr>
                      <a:r>
                        <a:t>AAA</a:t>
                      </a:r>
                      <a:endParaRPr kumimoji="1" lang="ja-JP" altLang="en-US" sz="1100" dirty="0"/>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ja-JP" sz="1100"/>
                      </a:pPr>
                      <a:r>
                        <a:t>BBB</a:t>
                      </a:r>
                      <a:endParaRPr kumimoji="1" lang="ja-JP" altLang="en-US" sz="1100" dirty="0"/>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ja-JP" sz="1100"/>
                      </a:pPr>
                      <a:r>
                        <a:rPr dirty="0"/>
                        <a:t>DDD</a:t>
                      </a:r>
                      <a:endParaRPr kumimoji="1" lang="ja-JP" altLang="en-US" sz="1100" dirty="0"/>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bl>
          </a:graphicData>
        </a:graphic>
      </p:graphicFrame>
      <p:sp>
        <p:nvSpPr>
          <p:cNvPr id="48" name="正方形/長方形 47"/>
          <p:cNvSpPr/>
          <p:nvPr/>
        </p:nvSpPr>
        <p:spPr bwMode="auto">
          <a:xfrm>
            <a:off x="6804310" y="3488634"/>
            <a:ext cx="918843" cy="1528738"/>
          </a:xfrm>
          <a:prstGeom prst="rect">
            <a:avLst/>
          </a:prstGeom>
          <a:solidFill>
            <a:srgbClr val="FF0000">
              <a:alpha val="20000"/>
            </a:srgbClr>
          </a:solid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61" name="正方形/長方形 60"/>
          <p:cNvSpPr/>
          <p:nvPr/>
        </p:nvSpPr>
        <p:spPr bwMode="auto">
          <a:xfrm>
            <a:off x="5570829" y="3743608"/>
            <a:ext cx="2152323" cy="245579"/>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62" name="正方形/長方形 61"/>
          <p:cNvSpPr/>
          <p:nvPr/>
        </p:nvSpPr>
        <p:spPr bwMode="auto">
          <a:xfrm>
            <a:off x="5570829" y="4771793"/>
            <a:ext cx="2152323" cy="245579"/>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3" name="正方形/長方形 2"/>
          <p:cNvSpPr/>
          <p:nvPr/>
        </p:nvSpPr>
        <p:spPr bwMode="auto">
          <a:xfrm>
            <a:off x="2492690" y="1619874"/>
            <a:ext cx="6401096" cy="1335156"/>
          </a:xfrm>
          <a:prstGeom prst="rect">
            <a:avLst/>
          </a:prstGeom>
          <a:noFill/>
          <a:ln w="19050">
            <a:solidFill>
              <a:schemeClr val="bg1">
                <a:lumMod val="75000"/>
              </a:schemeClr>
            </a:solidFill>
            <a:prstDash val="solid"/>
          </a:ln>
          <a:effectLst/>
          <a:extLst/>
        </p:spPr>
        <p:txBody>
          <a:bodyPr rot="0" spcFirstLastPara="0" vertOverflow="overflow" horzOverflow="overflow" vert="horz" wrap="none" lIns="72000" tIns="72000" rIns="72000" bIns="72000" numCol="1" spcCol="0" fromWordArt="0" anchor="t" anchorCtr="0" forceAA="0" compatLnSpc="1">
            <a:prstTxWarp prst="textNoShape">
              <a:avLst/>
            </a:prstTxWarp>
            <a:noAutofit/>
          </a:bodyPr>
          <a:lstStyle/>
          <a:p>
            <a:pPr>
              <a:defRPr kumimoji="1" altLang="en-US" sz="2000" b="1">
                <a:solidFill>
                  <a:srgbClr val="FF0000"/>
                </a:solidFill>
                <a:latin typeface="+mn-ea"/>
              </a:defRPr>
            </a:pPr>
            <a:r>
              <a:rPr lang="en-US" sz="1600" dirty="0" smtClean="0"/>
              <a:t>Compare</a:t>
            </a:r>
            <a:r>
              <a:rPr sz="1600" dirty="0" smtClean="0"/>
              <a:t> </a:t>
            </a:r>
            <a:r>
              <a:rPr sz="1600" dirty="0"/>
              <a:t>definition</a:t>
            </a:r>
            <a:endParaRPr kumimoji="1" lang="en-US" altLang="ja-JP" sz="1600" b="1" dirty="0" smtClean="0">
              <a:solidFill>
                <a:srgbClr val="FF0000"/>
              </a:solidFill>
              <a:latin typeface="+mn-ea"/>
            </a:endParaRPr>
          </a:p>
          <a:p>
            <a:endParaRPr kumimoji="1" lang="ja-JP" altLang="en-US" sz="1600" b="1" dirty="0" smtClean="0">
              <a:solidFill>
                <a:srgbClr val="FF0000"/>
              </a:solidFill>
              <a:latin typeface="+mn-ea"/>
            </a:endParaRPr>
          </a:p>
        </p:txBody>
      </p:sp>
      <p:sp>
        <p:nvSpPr>
          <p:cNvPr id="6" name="テキスト ボックス 5"/>
          <p:cNvSpPr txBox="1"/>
          <p:nvPr/>
        </p:nvSpPr>
        <p:spPr>
          <a:xfrm>
            <a:off x="2477531" y="2016831"/>
            <a:ext cx="3023220" cy="830997"/>
          </a:xfrm>
          <a:prstGeom prst="rect">
            <a:avLst/>
          </a:prstGeom>
          <a:noFill/>
        </p:spPr>
        <p:txBody>
          <a:bodyPr wrap="square">
            <a:spAutoFit/>
          </a:bodyPr>
          <a:lstStyle/>
          <a:p>
            <a:pPr>
              <a:defRPr sz="1600">
                <a:latin typeface="+mn-ea"/>
              </a:defRPr>
            </a:pPr>
            <a:r>
              <a:rPr altLang="en-US"/>
              <a:t>Select the</a:t>
            </a:r>
            <a:r>
              <a:rPr altLang="ja-JP"/>
              <a:t> 2</a:t>
            </a:r>
            <a:r>
              <a:rPr altLang="en-US"/>
              <a:t> menus (parameter sheets) you want to compare. </a:t>
            </a:r>
            <a:endParaRPr lang="ja-JP" altLang="en-US" sz="1600" dirty="0">
              <a:latin typeface="+mn-ea"/>
            </a:endParaRPr>
          </a:p>
        </p:txBody>
      </p:sp>
      <p:sp>
        <p:nvSpPr>
          <p:cNvPr id="32" name="正方形/長方形 31"/>
          <p:cNvSpPr/>
          <p:nvPr/>
        </p:nvSpPr>
        <p:spPr bwMode="auto">
          <a:xfrm>
            <a:off x="2492690" y="3052611"/>
            <a:ext cx="6401096" cy="2108381"/>
          </a:xfrm>
          <a:prstGeom prst="rect">
            <a:avLst/>
          </a:prstGeom>
          <a:noFill/>
          <a:ln w="19050">
            <a:solidFill>
              <a:schemeClr val="bg1">
                <a:lumMod val="75000"/>
              </a:schemeClr>
            </a:solidFill>
            <a:prstDash val="solid"/>
          </a:ln>
          <a:effectLst/>
          <a:extLst/>
        </p:spPr>
        <p:txBody>
          <a:bodyPr rot="0" spcFirstLastPara="0" vertOverflow="overflow" horzOverflow="overflow" vert="horz" wrap="none" lIns="72000" tIns="72000" rIns="72000" bIns="72000" numCol="1" spcCol="0" fromWordArt="0" anchor="t" anchorCtr="0" forceAA="0" compatLnSpc="1">
            <a:prstTxWarp prst="textNoShape">
              <a:avLst/>
            </a:prstTxWarp>
            <a:noAutofit/>
          </a:bodyPr>
          <a:lstStyle/>
          <a:p>
            <a:pPr>
              <a:defRPr kumimoji="1" altLang="en-US" sz="2000" b="1">
                <a:solidFill>
                  <a:srgbClr val="FF0000"/>
                </a:solidFill>
                <a:latin typeface="+mn-ea"/>
              </a:defRPr>
            </a:pPr>
            <a:r>
              <a:rPr lang="en-US" sz="1600" dirty="0" smtClean="0"/>
              <a:t>Compare</a:t>
            </a:r>
            <a:r>
              <a:rPr sz="1600" dirty="0" smtClean="0"/>
              <a:t> </a:t>
            </a:r>
            <a:r>
              <a:rPr sz="1600" dirty="0"/>
              <a:t>definition </a:t>
            </a:r>
            <a:r>
              <a:rPr sz="1600" dirty="0" smtClean="0"/>
              <a:t>details</a:t>
            </a:r>
            <a:endParaRPr kumimoji="1" lang="en-US" altLang="ja-JP" sz="1600" b="1" dirty="0" smtClean="0">
              <a:solidFill>
                <a:srgbClr val="FF0000"/>
              </a:solidFill>
              <a:latin typeface="+mn-ea"/>
            </a:endParaRPr>
          </a:p>
        </p:txBody>
      </p:sp>
      <p:sp>
        <p:nvSpPr>
          <p:cNvPr id="35" name="正方形/長方形 34"/>
          <p:cNvSpPr/>
          <p:nvPr/>
        </p:nvSpPr>
        <p:spPr bwMode="auto">
          <a:xfrm>
            <a:off x="2477531" y="5258572"/>
            <a:ext cx="6401096" cy="1199399"/>
          </a:xfrm>
          <a:prstGeom prst="rect">
            <a:avLst/>
          </a:prstGeom>
          <a:noFill/>
          <a:ln w="19050">
            <a:solidFill>
              <a:schemeClr val="bg1">
                <a:lumMod val="75000"/>
              </a:schemeClr>
            </a:solidFill>
            <a:prstDash val="solid"/>
          </a:ln>
          <a:effectLst/>
          <a:extLst/>
        </p:spPr>
        <p:txBody>
          <a:bodyPr rot="0" spcFirstLastPara="0" vertOverflow="overflow" horzOverflow="overflow" vert="horz" wrap="none" lIns="72000" tIns="72000" rIns="72000" bIns="72000" numCol="1" spcCol="0" fromWordArt="0" anchor="t" anchorCtr="0" forceAA="0" compatLnSpc="1">
            <a:prstTxWarp prst="textNoShape">
              <a:avLst/>
            </a:prstTxWarp>
            <a:noAutofit/>
          </a:bodyPr>
          <a:lstStyle/>
          <a:p>
            <a:pPr>
              <a:defRPr kumimoji="1" altLang="en-US" sz="2000" b="1">
                <a:solidFill>
                  <a:srgbClr val="FF0000"/>
                </a:solidFill>
                <a:latin typeface="+mn-ea"/>
              </a:defRPr>
            </a:pPr>
            <a:r>
              <a:rPr sz="1600" dirty="0" smtClean="0"/>
              <a:t>Run </a:t>
            </a:r>
            <a:r>
              <a:rPr lang="en-US" sz="1600" dirty="0" smtClean="0"/>
              <a:t>Compare</a:t>
            </a:r>
            <a:endParaRPr sz="1600" dirty="0"/>
          </a:p>
        </p:txBody>
      </p:sp>
      <p:sp>
        <p:nvSpPr>
          <p:cNvPr id="36" name="テキスト ボックス 35"/>
          <p:cNvSpPr txBox="1"/>
          <p:nvPr/>
        </p:nvSpPr>
        <p:spPr>
          <a:xfrm>
            <a:off x="2487530" y="5574033"/>
            <a:ext cx="6405663" cy="954107"/>
          </a:xfrm>
          <a:prstGeom prst="rect">
            <a:avLst/>
          </a:prstGeom>
          <a:noFill/>
        </p:spPr>
        <p:txBody>
          <a:bodyPr wrap="square">
            <a:spAutoFit/>
          </a:bodyPr>
          <a:lstStyle/>
          <a:p>
            <a:pPr marL="285750" indent="-285750">
              <a:buFont typeface="Wingdings" panose="05000000000000000000" pitchFamily="2" charset="2"/>
              <a:buChar char="l"/>
              <a:defRPr altLang="en-US" sz="1600">
                <a:latin typeface="+mn-ea"/>
              </a:defRPr>
            </a:pPr>
            <a:r>
              <a:rPr sz="1400" dirty="0"/>
              <a:t>Run the defined </a:t>
            </a:r>
            <a:r>
              <a:rPr lang="en-US" sz="1400" dirty="0" smtClean="0"/>
              <a:t>Compare</a:t>
            </a:r>
            <a:r>
              <a:rPr sz="1400" dirty="0" smtClean="0"/>
              <a:t>. </a:t>
            </a:r>
            <a:endParaRPr sz="1400" dirty="0"/>
          </a:p>
          <a:p>
            <a:pPr marL="285750" indent="-285750">
              <a:buFont typeface="Wingdings" panose="05000000000000000000" pitchFamily="2" charset="2"/>
              <a:buChar char="l"/>
              <a:defRPr altLang="en-US" sz="1600">
                <a:latin typeface="+mn-ea"/>
              </a:defRPr>
            </a:pPr>
            <a:r>
              <a:rPr sz="1400" dirty="0"/>
              <a:t>When comparing parameters with the same menu but different base dates, specify both base dates when executing the comparison. </a:t>
            </a:r>
          </a:p>
        </p:txBody>
      </p:sp>
      <p:cxnSp>
        <p:nvCxnSpPr>
          <p:cNvPr id="19" name="直線コネクタ 18"/>
          <p:cNvCxnSpPr>
            <a:stCxn id="89" idx="2"/>
            <a:endCxn id="90" idx="0"/>
          </p:cNvCxnSpPr>
          <p:nvPr/>
        </p:nvCxnSpPr>
        <p:spPr bwMode="auto">
          <a:xfrm>
            <a:off x="6551796" y="2158851"/>
            <a:ext cx="0" cy="298694"/>
          </a:xfrm>
          <a:prstGeom prst="line">
            <a:avLst/>
          </a:prstGeom>
          <a:solidFill>
            <a:schemeClr val="bg1"/>
          </a:solidFill>
          <a:ln w="38100" cap="flat" cmpd="sng" algn="ctr">
            <a:solidFill>
              <a:srgbClr val="FF0000"/>
            </a:solidFill>
            <a:prstDash val="sysDash"/>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2" name="角丸四角形吹き出し 51"/>
          <p:cNvSpPr/>
          <p:nvPr/>
        </p:nvSpPr>
        <p:spPr bwMode="auto">
          <a:xfrm flipH="1">
            <a:off x="7740608" y="1932672"/>
            <a:ext cx="1007972" cy="915156"/>
          </a:xfrm>
          <a:prstGeom prst="wedgeRoundRectCallout">
            <a:avLst>
              <a:gd name="adj1" fmla="val 61771"/>
              <a:gd name="adj2" fmla="val -1453"/>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3" name="正方形/長方形 52"/>
          <p:cNvSpPr/>
          <p:nvPr/>
        </p:nvSpPr>
        <p:spPr>
          <a:xfrm>
            <a:off x="7724338" y="2005018"/>
            <a:ext cx="1024242" cy="830997"/>
          </a:xfrm>
          <a:prstGeom prst="rect">
            <a:avLst/>
          </a:prstGeom>
        </p:spPr>
        <p:txBody>
          <a:bodyPr wrap="square">
            <a:spAutoFit/>
          </a:bodyPr>
          <a:lstStyle/>
          <a:p>
            <a:pPr algn="ctr">
              <a:defRPr altLang="en-US" sz="1200">
                <a:solidFill>
                  <a:srgbClr val="FF0000"/>
                </a:solidFill>
              </a:defRPr>
            </a:pPr>
            <a:r>
              <a:rPr dirty="0"/>
              <a:t>Run </a:t>
            </a:r>
            <a:r>
              <a:rPr lang="en-US" dirty="0" smtClean="0"/>
              <a:t>Compare</a:t>
            </a:r>
            <a:endParaRPr lang="en-US" altLang="ja-JP" sz="1200" dirty="0" smtClean="0">
              <a:solidFill>
                <a:srgbClr val="FF0000"/>
              </a:solidFill>
            </a:endParaRPr>
          </a:p>
          <a:p>
            <a:pPr algn="ctr">
              <a:defRPr altLang="en-US" sz="1200">
                <a:solidFill>
                  <a:srgbClr val="FF0000"/>
                </a:solidFill>
              </a:defRPr>
            </a:pPr>
            <a:r>
              <a:rPr dirty="0"/>
              <a:t>Select Menu</a:t>
            </a:r>
            <a:endParaRPr lang="ja-JP" altLang="en-US" sz="1200" dirty="0">
              <a:solidFill>
                <a:srgbClr val="FF0000"/>
              </a:solidFill>
            </a:endParaRPr>
          </a:p>
        </p:txBody>
      </p:sp>
      <p:sp>
        <p:nvSpPr>
          <p:cNvPr id="56" name="角丸四角形吹き出し 55"/>
          <p:cNvSpPr/>
          <p:nvPr/>
        </p:nvSpPr>
        <p:spPr bwMode="auto">
          <a:xfrm flipH="1">
            <a:off x="7870819" y="3767523"/>
            <a:ext cx="1007972" cy="903343"/>
          </a:xfrm>
          <a:prstGeom prst="wedgeRoundRectCallout">
            <a:avLst>
              <a:gd name="adj1" fmla="val 70591"/>
              <a:gd name="adj2" fmla="val -1453"/>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7" name="正方形/長方形 56"/>
          <p:cNvSpPr/>
          <p:nvPr/>
        </p:nvSpPr>
        <p:spPr>
          <a:xfrm>
            <a:off x="7866175" y="3826478"/>
            <a:ext cx="1024242" cy="1015663"/>
          </a:xfrm>
          <a:prstGeom prst="rect">
            <a:avLst/>
          </a:prstGeom>
        </p:spPr>
        <p:txBody>
          <a:bodyPr wrap="square">
            <a:spAutoFit/>
          </a:bodyPr>
          <a:lstStyle/>
          <a:p>
            <a:pPr algn="ctr">
              <a:defRPr altLang="en-US" sz="1200">
                <a:solidFill>
                  <a:srgbClr val="FF0000"/>
                </a:solidFill>
              </a:defRPr>
            </a:pPr>
            <a:r>
              <a:rPr lang="en-US" dirty="0" smtClean="0"/>
              <a:t>Select the columns you want to Compare</a:t>
            </a:r>
            <a:endParaRPr lang="ja-JP" altLang="en-US" sz="1200" dirty="0">
              <a:solidFill>
                <a:srgbClr val="FF0000"/>
              </a:solidFill>
            </a:endParaRPr>
          </a:p>
        </p:txBody>
      </p:sp>
      <p:sp>
        <p:nvSpPr>
          <p:cNvPr id="31" name="テキスト ボックス 30"/>
          <p:cNvSpPr txBox="1"/>
          <p:nvPr/>
        </p:nvSpPr>
        <p:spPr>
          <a:xfrm>
            <a:off x="2479878" y="3439644"/>
            <a:ext cx="3020873" cy="1569660"/>
          </a:xfrm>
          <a:prstGeom prst="rect">
            <a:avLst/>
          </a:prstGeom>
          <a:noFill/>
        </p:spPr>
        <p:txBody>
          <a:bodyPr wrap="square">
            <a:spAutoFit/>
          </a:bodyPr>
          <a:lstStyle/>
          <a:p>
            <a:pPr>
              <a:defRPr altLang="en-US" sz="1600">
                <a:latin typeface="+mn-ea"/>
              </a:defRPr>
            </a:pPr>
            <a:r>
              <a:rPr dirty="0"/>
              <a:t>We will now further narrow down what we will compare by narrowing down to the specific </a:t>
            </a:r>
            <a:r>
              <a:rPr dirty="0" smtClean="0"/>
              <a:t>columns </a:t>
            </a:r>
            <a:r>
              <a:rPr dirty="0"/>
              <a:t>from the menus we selected in the </a:t>
            </a:r>
            <a:r>
              <a:rPr dirty="0" smtClean="0"/>
              <a:t>"</a:t>
            </a:r>
            <a:r>
              <a:rPr lang="en-US" dirty="0" smtClean="0"/>
              <a:t>Compare</a:t>
            </a:r>
            <a:r>
              <a:rPr dirty="0" smtClean="0"/>
              <a:t> </a:t>
            </a:r>
            <a:r>
              <a:rPr dirty="0"/>
              <a:t>definition" menu. </a:t>
            </a:r>
          </a:p>
        </p:txBody>
      </p:sp>
      <p:sp>
        <p:nvSpPr>
          <p:cNvPr id="8" name="正方形/長方形 7"/>
          <p:cNvSpPr/>
          <p:nvPr/>
        </p:nvSpPr>
        <p:spPr bwMode="auto">
          <a:xfrm>
            <a:off x="411770" y="4132433"/>
            <a:ext cx="1434762" cy="312144"/>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 name="正方形/長方形 13"/>
          <p:cNvSpPr/>
          <p:nvPr/>
        </p:nvSpPr>
        <p:spPr bwMode="auto">
          <a:xfrm>
            <a:off x="411770" y="4444577"/>
            <a:ext cx="1434762" cy="342003"/>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5" name="正方形/長方形 14"/>
          <p:cNvSpPr/>
          <p:nvPr/>
        </p:nvSpPr>
        <p:spPr bwMode="auto">
          <a:xfrm>
            <a:off x="411770" y="4786580"/>
            <a:ext cx="1434762" cy="322621"/>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Tree>
    <p:extLst>
      <p:ext uri="{BB962C8B-B14F-4D97-AF65-F5344CB8AC3E}">
        <p14:creationId xmlns:p14="http://schemas.microsoft.com/office/powerpoint/2010/main" val="3176649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altLang="ja-JP"/>
              <a:t>3.2.1</a:t>
            </a:r>
            <a:r>
              <a:rPr altLang="en-US"/>
              <a:t> Base date</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defRPr altLang="en-US"/>
            </a:pPr>
            <a:r>
              <a:rPr dirty="0"/>
              <a:t>The Base date (time) depicts the time and date of the </a:t>
            </a:r>
            <a:r>
              <a:rPr lang="en-US" dirty="0" smtClean="0"/>
              <a:t>Compare</a:t>
            </a:r>
            <a:r>
              <a:rPr dirty="0" err="1" smtClean="0"/>
              <a:t>.</a:t>
            </a:r>
            <a:r>
              <a:rPr dirty="0" smtClean="0"/>
              <a:t> </a:t>
            </a:r>
            <a:endParaRPr lang="en-US" altLang="ja-JP" dirty="0" smtClean="0"/>
          </a:p>
          <a:p>
            <a:pPr marL="0" indent="0">
              <a:buNone/>
              <a:defRPr altLang="en-US"/>
            </a:pPr>
            <a:r>
              <a:rPr dirty="0"/>
              <a:t>The values </a:t>
            </a:r>
            <a:r>
              <a:rPr dirty="0" smtClean="0"/>
              <a:t>collected </a:t>
            </a:r>
            <a:r>
              <a:rPr dirty="0"/>
              <a:t>before the specified date will be displayed. </a:t>
            </a:r>
            <a:endParaRPr lang="en-US" altLang="ja-JP" dirty="0" smtClean="0"/>
          </a:p>
        </p:txBody>
      </p:sp>
      <p:sp>
        <p:nvSpPr>
          <p:cNvPr id="95" name="テキスト ボックス 94"/>
          <p:cNvSpPr txBox="1"/>
          <p:nvPr/>
        </p:nvSpPr>
        <p:spPr>
          <a:xfrm>
            <a:off x="164268" y="2023228"/>
            <a:ext cx="5588370" cy="584775"/>
          </a:xfrm>
          <a:prstGeom prst="rect">
            <a:avLst/>
          </a:prstGeom>
          <a:noFill/>
          <a:ln>
            <a:noFill/>
          </a:ln>
        </p:spPr>
        <p:txBody>
          <a:bodyPr vert="horz" wrap="square">
            <a:spAutoFit/>
          </a:bodyPr>
          <a:lstStyle/>
          <a:p>
            <a:pPr marL="0" marR="0" lvl="0" indent="0" defTabSz="457200" eaLnBrk="1" fontAlgn="auto" latinLnBrk="0" hangingPunct="1">
              <a:lnSpc>
                <a:spcPct val="100000"/>
              </a:lnSpc>
              <a:spcBef>
                <a:spcPts val="0"/>
              </a:spcBef>
              <a:spcAft>
                <a:spcPts val="0"/>
              </a:spcAft>
              <a:buClrTx/>
              <a:buSzTx/>
              <a:buFontTx/>
              <a:buNone/>
              <a:tabLst/>
              <a:defRPr sz="1600" b="1">
                <a:solidFill>
                  <a:srgbClr val="002060"/>
                </a:solidFill>
                <a:latin typeface="游ゴシック" panose="020B0400000000000000" pitchFamily="50" charset="-128"/>
                <a:ea typeface="游ゴシック" panose="020B0400000000000000" pitchFamily="50" charset="-128"/>
              </a:defRPr>
            </a:pPr>
            <a:r>
              <a:rPr altLang="en-US" dirty="0">
                <a:ln>
                  <a:noFill/>
                </a:ln>
                <a:effectLst/>
                <a:uLnTx/>
                <a:uFillTx/>
              </a:rPr>
              <a:t>(Example) When the base date</a:t>
            </a:r>
            <a:r>
              <a:rPr altLang="ja-JP" dirty="0"/>
              <a:t> 1 is set to "4/1</a:t>
            </a:r>
            <a:r>
              <a:rPr altLang="en-US" dirty="0"/>
              <a:t> </a:t>
            </a:r>
            <a:r>
              <a:rPr altLang="ja-JP" dirty="0"/>
              <a:t>23:00</a:t>
            </a:r>
            <a:r>
              <a:rPr altLang="en-US" dirty="0"/>
              <a:t>" and the base date</a:t>
            </a:r>
            <a:r>
              <a:rPr altLang="ja-JP" dirty="0"/>
              <a:t> 2 is set to "4/2</a:t>
            </a:r>
            <a:r>
              <a:rPr altLang="en-US" dirty="0"/>
              <a:t> </a:t>
            </a:r>
            <a:r>
              <a:rPr altLang="ja-JP" dirty="0"/>
              <a:t>02:00</a:t>
            </a:r>
            <a:r>
              <a:rPr altLang="en-US" dirty="0"/>
              <a:t>"</a:t>
            </a:r>
            <a:endParaRPr kumimoji="0" lang="en-US" altLang="ja-JP" sz="1600" b="1" kern="0" dirty="0" smtClean="0">
              <a:solidFill>
                <a:srgbClr val="002060"/>
              </a:solidFill>
              <a:latin typeface="游ゴシック" panose="020B0400000000000000" pitchFamily="50" charset="-128"/>
              <a:ea typeface="游ゴシック" panose="020B0400000000000000" pitchFamily="50" charset="-128"/>
            </a:endParaRPr>
          </a:p>
        </p:txBody>
      </p:sp>
      <p:sp>
        <p:nvSpPr>
          <p:cNvPr id="153" name="正方形/長方形 152"/>
          <p:cNvSpPr/>
          <p:nvPr/>
        </p:nvSpPr>
        <p:spPr>
          <a:xfrm>
            <a:off x="251399" y="2564880"/>
            <a:ext cx="8641201" cy="3022852"/>
          </a:xfrm>
          <a:prstGeom prst="rect">
            <a:avLst/>
          </a:prstGeom>
          <a:solidFill>
            <a:srgbClr val="ECF2FA"/>
          </a:solidFill>
          <a:ln w="19050" cap="flat" cmpd="sng" algn="ctr">
            <a:solidFill>
              <a:srgbClr val="002060"/>
            </a:solidFill>
            <a:prstDash val="solid"/>
            <a:miter lim="800000"/>
          </a:ln>
          <a:effectLst/>
        </p:spPr>
        <p:txBody>
          <a:bodyPr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4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99" name="テキスト ボックス 98"/>
          <p:cNvSpPr txBox="1"/>
          <p:nvPr/>
        </p:nvSpPr>
        <p:spPr>
          <a:xfrm>
            <a:off x="7878073" y="3551189"/>
            <a:ext cx="833618" cy="523220"/>
          </a:xfrm>
          <a:prstGeom prst="rect">
            <a:avLst/>
          </a:prstGeom>
          <a:noFill/>
          <a:ln>
            <a:noFill/>
          </a:ln>
        </p:spPr>
        <p:txBody>
          <a:bodyPr vert="horz"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1200" b="1" kern="0" dirty="0" smtClean="0">
              <a:solidFill>
                <a:srgbClr val="002060"/>
              </a:solidFill>
              <a:latin typeface="游ゴシック" panose="020B0400000000000000" pitchFamily="50" charset="-128"/>
              <a:ea typeface="游ゴシック" panose="020B0400000000000000" pitchFamily="50" charset="-128"/>
            </a:endParaRPr>
          </a:p>
          <a:p>
            <a:pPr marL="0" marR="0" lvl="0" indent="0" defTabSz="457200" eaLnBrk="1" fontAlgn="auto" latinLnBrk="0" hangingPunct="1">
              <a:lnSpc>
                <a:spcPct val="100000"/>
              </a:lnSpc>
              <a:spcBef>
                <a:spcPts val="0"/>
              </a:spcBef>
              <a:spcAft>
                <a:spcPts val="0"/>
              </a:spcAft>
              <a:buClrTx/>
              <a:buSzTx/>
              <a:buFontTx/>
              <a:buNone/>
              <a:tabLst/>
              <a:defRPr altLang="ja-JP" sz="1600" b="1">
                <a:solidFill>
                  <a:srgbClr val="002060"/>
                </a:solidFill>
                <a:latin typeface="游ゴシック" panose="020B0400000000000000" pitchFamily="50" charset="-128"/>
                <a:ea typeface="游ゴシック" panose="020B0400000000000000" pitchFamily="50" charset="-128"/>
              </a:defRPr>
            </a:pPr>
            <a:r>
              <a:t>03:00</a:t>
            </a:r>
            <a:endParaRPr kumimoji="0" lang="ja-JP" altLang="en-US" sz="1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97" name="テキスト ボックス 96"/>
          <p:cNvSpPr txBox="1"/>
          <p:nvPr/>
        </p:nvSpPr>
        <p:spPr>
          <a:xfrm>
            <a:off x="4223512" y="3493730"/>
            <a:ext cx="833618" cy="584775"/>
          </a:xfrm>
          <a:prstGeom prst="rect">
            <a:avLst/>
          </a:prstGeom>
          <a:noFill/>
          <a:ln>
            <a:noFill/>
          </a:ln>
        </p:spPr>
        <p:txBody>
          <a:bodyPr vert="horz" wrap="square">
            <a:spAutoFit/>
          </a:bodyPr>
          <a:lstStyle/>
          <a:p>
            <a:pPr defTabSz="457200">
              <a:defRPr altLang="ja-JP" sz="1600" b="1">
                <a:solidFill>
                  <a:srgbClr val="002060"/>
                </a:solidFill>
                <a:latin typeface="游ゴシック" panose="020B0400000000000000" pitchFamily="50" charset="-128"/>
                <a:ea typeface="游ゴシック" panose="020B0400000000000000" pitchFamily="50" charset="-128"/>
              </a:defRPr>
            </a:pPr>
            <a:r>
              <a:t>4-2</a:t>
            </a:r>
          </a:p>
          <a:p>
            <a:pPr marL="0" marR="0" lvl="0" indent="0" defTabSz="457200" eaLnBrk="1" fontAlgn="auto" latinLnBrk="0" hangingPunct="1">
              <a:lnSpc>
                <a:spcPct val="100000"/>
              </a:lnSpc>
              <a:spcBef>
                <a:spcPts val="0"/>
              </a:spcBef>
              <a:spcAft>
                <a:spcPts val="0"/>
              </a:spcAft>
              <a:buClrTx/>
              <a:buSzTx/>
              <a:buFontTx/>
              <a:buNone/>
              <a:tabLst/>
              <a:defRPr altLang="ja-JP" sz="1600" b="1">
                <a:solidFill>
                  <a:srgbClr val="002060"/>
                </a:solidFill>
                <a:latin typeface="游ゴシック" panose="020B0400000000000000" pitchFamily="50" charset="-128"/>
                <a:ea typeface="游ゴシック" panose="020B0400000000000000" pitchFamily="50" charset="-128"/>
              </a:defRPr>
            </a:pPr>
            <a:r>
              <a:t>00:00</a:t>
            </a:r>
            <a:endParaRPr kumimoji="0" lang="ja-JP" altLang="en-US" sz="1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98" name="テキスト ボックス 97"/>
          <p:cNvSpPr txBox="1"/>
          <p:nvPr/>
        </p:nvSpPr>
        <p:spPr>
          <a:xfrm>
            <a:off x="5441699" y="3551189"/>
            <a:ext cx="833618" cy="523220"/>
          </a:xfrm>
          <a:prstGeom prst="rect">
            <a:avLst/>
          </a:prstGeom>
          <a:noFill/>
          <a:ln>
            <a:noFill/>
          </a:ln>
        </p:spPr>
        <p:txBody>
          <a:bodyPr vert="horz"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a:p>
            <a:pPr marL="0" marR="0" lvl="0" indent="0" defTabSz="457200" eaLnBrk="1" fontAlgn="auto" latinLnBrk="0" hangingPunct="1">
              <a:lnSpc>
                <a:spcPct val="100000"/>
              </a:lnSpc>
              <a:spcBef>
                <a:spcPts val="0"/>
              </a:spcBef>
              <a:spcAft>
                <a:spcPts val="0"/>
              </a:spcAft>
              <a:buClrTx/>
              <a:buSzTx/>
              <a:buFontTx/>
              <a:buNone/>
              <a:tabLst/>
              <a:defRPr altLang="ja-JP" sz="1600" b="1">
                <a:solidFill>
                  <a:srgbClr val="002060"/>
                </a:solidFill>
                <a:latin typeface="游ゴシック" panose="020B0400000000000000" pitchFamily="50" charset="-128"/>
                <a:ea typeface="游ゴシック" panose="020B0400000000000000" pitchFamily="50" charset="-128"/>
              </a:defRPr>
            </a:pPr>
            <a:r>
              <a:t>01:00</a:t>
            </a:r>
            <a:endParaRPr kumimoji="0" lang="ja-JP" altLang="en-US" sz="1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100" name="テキスト ボックス 99"/>
          <p:cNvSpPr txBox="1"/>
          <p:nvPr/>
        </p:nvSpPr>
        <p:spPr>
          <a:xfrm>
            <a:off x="6659886" y="3551189"/>
            <a:ext cx="833618" cy="523220"/>
          </a:xfrm>
          <a:prstGeom prst="rect">
            <a:avLst/>
          </a:prstGeom>
          <a:noFill/>
          <a:ln>
            <a:noFill/>
          </a:ln>
        </p:spPr>
        <p:txBody>
          <a:bodyPr vert="horz"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1200" b="1" kern="0" dirty="0" smtClean="0">
              <a:solidFill>
                <a:srgbClr val="002060"/>
              </a:solidFill>
              <a:latin typeface="游ゴシック" panose="020B0400000000000000" pitchFamily="50" charset="-128"/>
              <a:ea typeface="游ゴシック" panose="020B0400000000000000" pitchFamily="50" charset="-128"/>
            </a:endParaRPr>
          </a:p>
          <a:p>
            <a:pPr marL="0" marR="0" lvl="0" indent="0" defTabSz="457200" eaLnBrk="1" fontAlgn="auto" latinLnBrk="0" hangingPunct="1">
              <a:lnSpc>
                <a:spcPct val="100000"/>
              </a:lnSpc>
              <a:spcBef>
                <a:spcPts val="0"/>
              </a:spcBef>
              <a:spcAft>
                <a:spcPts val="0"/>
              </a:spcAft>
              <a:buClrTx/>
              <a:buSzTx/>
              <a:buFontTx/>
              <a:buNone/>
              <a:tabLst/>
              <a:defRPr altLang="ja-JP" sz="1600" b="1">
                <a:solidFill>
                  <a:srgbClr val="002060"/>
                </a:solidFill>
                <a:latin typeface="游ゴシック" panose="020B0400000000000000" pitchFamily="50" charset="-128"/>
                <a:ea typeface="游ゴシック" panose="020B0400000000000000" pitchFamily="50" charset="-128"/>
              </a:defRPr>
            </a:pPr>
            <a:r>
              <a:t>02:00</a:t>
            </a:r>
            <a:endParaRPr kumimoji="0" lang="ja-JP" altLang="en-US" sz="1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cxnSp>
        <p:nvCxnSpPr>
          <p:cNvPr id="107" name="直線コネクタ 106"/>
          <p:cNvCxnSpPr/>
          <p:nvPr/>
        </p:nvCxnSpPr>
        <p:spPr bwMode="auto">
          <a:xfrm>
            <a:off x="342000" y="4141036"/>
            <a:ext cx="8460000" cy="0"/>
          </a:xfrm>
          <a:prstGeom prst="line">
            <a:avLst/>
          </a:prstGeom>
          <a:solidFill>
            <a:schemeClr val="bg1"/>
          </a:solidFill>
          <a:ln w="19050" cap="flat" cmpd="sng" algn="ctr">
            <a:solidFill>
              <a:srgbClr val="002060"/>
            </a:solidFill>
            <a:prstDash val="sysDot"/>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8" name="テキスト ボックス 127"/>
          <p:cNvSpPr txBox="1"/>
          <p:nvPr/>
        </p:nvSpPr>
        <p:spPr>
          <a:xfrm>
            <a:off x="3005325" y="3551189"/>
            <a:ext cx="833618" cy="523220"/>
          </a:xfrm>
          <a:prstGeom prst="rect">
            <a:avLst/>
          </a:prstGeom>
          <a:noFill/>
          <a:ln>
            <a:noFill/>
          </a:ln>
        </p:spPr>
        <p:txBody>
          <a:bodyPr vert="horz"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1200" b="1" kern="0" dirty="0" smtClean="0">
              <a:solidFill>
                <a:srgbClr val="002060"/>
              </a:solidFill>
              <a:latin typeface="游ゴシック" panose="020B0400000000000000" pitchFamily="50" charset="-128"/>
              <a:ea typeface="游ゴシック" panose="020B0400000000000000" pitchFamily="50" charset="-128"/>
            </a:endParaRPr>
          </a:p>
          <a:p>
            <a:pPr marL="0" marR="0" lvl="0" indent="0" defTabSz="457200" eaLnBrk="1" fontAlgn="auto" latinLnBrk="0" hangingPunct="1">
              <a:lnSpc>
                <a:spcPct val="100000"/>
              </a:lnSpc>
              <a:spcBef>
                <a:spcPts val="0"/>
              </a:spcBef>
              <a:spcAft>
                <a:spcPts val="0"/>
              </a:spcAft>
              <a:buClrTx/>
              <a:buSzTx/>
              <a:buFontTx/>
              <a:buNone/>
              <a:tabLst/>
              <a:defRPr altLang="ja-JP" sz="1600" b="1">
                <a:solidFill>
                  <a:srgbClr val="002060"/>
                </a:solidFill>
                <a:latin typeface="游ゴシック" panose="020B0400000000000000" pitchFamily="50" charset="-128"/>
                <a:ea typeface="游ゴシック" panose="020B0400000000000000" pitchFamily="50" charset="-128"/>
              </a:defRPr>
            </a:pPr>
            <a:r>
              <a:t>23:00</a:t>
            </a:r>
            <a:endParaRPr kumimoji="0" lang="ja-JP" altLang="en-US" sz="1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140" name="楕円 139"/>
          <p:cNvSpPr>
            <a:spLocks noChangeAspect="1"/>
          </p:cNvSpPr>
          <p:nvPr/>
        </p:nvSpPr>
        <p:spPr bwMode="auto">
          <a:xfrm>
            <a:off x="884146" y="4087036"/>
            <a:ext cx="108000" cy="108000"/>
          </a:xfrm>
          <a:prstGeom prst="ellipse">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1" name="楕円 140"/>
          <p:cNvSpPr>
            <a:spLocks noChangeAspect="1"/>
          </p:cNvSpPr>
          <p:nvPr/>
        </p:nvSpPr>
        <p:spPr bwMode="auto">
          <a:xfrm>
            <a:off x="3318392" y="4087036"/>
            <a:ext cx="108000" cy="108000"/>
          </a:xfrm>
          <a:prstGeom prst="ellipse">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2" name="楕円 141"/>
          <p:cNvSpPr>
            <a:spLocks noChangeAspect="1"/>
          </p:cNvSpPr>
          <p:nvPr/>
        </p:nvSpPr>
        <p:spPr bwMode="auto">
          <a:xfrm>
            <a:off x="4535515" y="4087036"/>
            <a:ext cx="108000" cy="108000"/>
          </a:xfrm>
          <a:prstGeom prst="ellipse">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3" name="楕円 142"/>
          <p:cNvSpPr>
            <a:spLocks noChangeAspect="1"/>
          </p:cNvSpPr>
          <p:nvPr/>
        </p:nvSpPr>
        <p:spPr bwMode="auto">
          <a:xfrm>
            <a:off x="5752638" y="4087036"/>
            <a:ext cx="108000" cy="108000"/>
          </a:xfrm>
          <a:prstGeom prst="ellipse">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4" name="楕円 143"/>
          <p:cNvSpPr>
            <a:spLocks noChangeAspect="1"/>
          </p:cNvSpPr>
          <p:nvPr/>
        </p:nvSpPr>
        <p:spPr bwMode="auto">
          <a:xfrm>
            <a:off x="6969761" y="4087036"/>
            <a:ext cx="108000" cy="108000"/>
          </a:xfrm>
          <a:prstGeom prst="ellipse">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6" name="楕円 145"/>
          <p:cNvSpPr>
            <a:spLocks noChangeAspect="1"/>
          </p:cNvSpPr>
          <p:nvPr/>
        </p:nvSpPr>
        <p:spPr bwMode="auto">
          <a:xfrm>
            <a:off x="8186882" y="4087036"/>
            <a:ext cx="108000" cy="108000"/>
          </a:xfrm>
          <a:prstGeom prst="ellipse">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7" name="楕円 146"/>
          <p:cNvSpPr>
            <a:spLocks noChangeAspect="1"/>
          </p:cNvSpPr>
          <p:nvPr/>
        </p:nvSpPr>
        <p:spPr bwMode="auto">
          <a:xfrm>
            <a:off x="1504503" y="4087036"/>
            <a:ext cx="108000" cy="108000"/>
          </a:xfrm>
          <a:prstGeom prst="ellipse">
            <a:avLst/>
          </a:prstGeom>
          <a:solidFill>
            <a:schemeClr val="accent6">
              <a:lumMod val="50000"/>
              <a:lumOff val="50000"/>
            </a:schemeClr>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8" name="楕円 147"/>
          <p:cNvSpPr>
            <a:spLocks noChangeAspect="1"/>
          </p:cNvSpPr>
          <p:nvPr/>
        </p:nvSpPr>
        <p:spPr bwMode="auto">
          <a:xfrm>
            <a:off x="2709830" y="4072913"/>
            <a:ext cx="108000" cy="108000"/>
          </a:xfrm>
          <a:prstGeom prst="ellipse">
            <a:avLst/>
          </a:prstGeom>
          <a:solidFill>
            <a:schemeClr val="accent6">
              <a:lumMod val="50000"/>
              <a:lumOff val="50000"/>
            </a:schemeClr>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9" name="楕円 148"/>
          <p:cNvSpPr>
            <a:spLocks noChangeAspect="1"/>
          </p:cNvSpPr>
          <p:nvPr/>
        </p:nvSpPr>
        <p:spPr bwMode="auto">
          <a:xfrm>
            <a:off x="3922671" y="4087036"/>
            <a:ext cx="108000" cy="108000"/>
          </a:xfrm>
          <a:prstGeom prst="ellipse">
            <a:avLst/>
          </a:prstGeom>
          <a:solidFill>
            <a:schemeClr val="accent6">
              <a:lumMod val="50000"/>
              <a:lumOff val="50000"/>
            </a:schemeClr>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52" name="正方形/長方形 151"/>
          <p:cNvSpPr/>
          <p:nvPr/>
        </p:nvSpPr>
        <p:spPr>
          <a:xfrm>
            <a:off x="1053008" y="5691602"/>
            <a:ext cx="7037985" cy="400110"/>
          </a:xfrm>
          <a:prstGeom prst="rect">
            <a:avLst/>
          </a:prstGeom>
        </p:spPr>
        <p:txBody>
          <a:bodyPr wrap="square">
            <a:spAutoFit/>
          </a:bodyPr>
          <a:lstStyle/>
          <a:p>
            <a:pPr algn="ctr">
              <a:defRPr altLang="en-US" sz="2000" b="1">
                <a:solidFill>
                  <a:srgbClr val="FF0000"/>
                </a:solidFill>
                <a:latin typeface="メイリオ" panose="020B0604030504040204" pitchFamily="50" charset="-128"/>
                <a:ea typeface="メイリオ" panose="020B0604030504040204" pitchFamily="50" charset="-128"/>
              </a:defRPr>
            </a:pPr>
            <a:r>
              <a:rPr dirty="0"/>
              <a:t>In this case, the second and third collected values are compared. </a:t>
            </a:r>
            <a:endParaRPr lang="ja-JP" altLang="en-US" sz="2000" b="1" dirty="0">
              <a:solidFill>
                <a:srgbClr val="FF0000"/>
              </a:solidFill>
              <a:latin typeface="メイリオ" panose="020B0604030504040204" pitchFamily="50" charset="-128"/>
              <a:ea typeface="メイリオ" panose="020B0604030504040204" pitchFamily="50" charset="-128"/>
            </a:endParaRPr>
          </a:p>
        </p:txBody>
      </p:sp>
      <p:sp>
        <p:nvSpPr>
          <p:cNvPr id="156" name="楕円 155"/>
          <p:cNvSpPr>
            <a:spLocks noChangeAspect="1"/>
          </p:cNvSpPr>
          <p:nvPr/>
        </p:nvSpPr>
        <p:spPr bwMode="auto">
          <a:xfrm>
            <a:off x="2101269" y="4087036"/>
            <a:ext cx="108000" cy="108000"/>
          </a:xfrm>
          <a:prstGeom prst="ellipse">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62" name="正方形/長方形 161"/>
          <p:cNvSpPr/>
          <p:nvPr/>
        </p:nvSpPr>
        <p:spPr>
          <a:xfrm>
            <a:off x="2346999" y="4860505"/>
            <a:ext cx="2051337" cy="1077218"/>
          </a:xfrm>
          <a:prstGeom prst="rect">
            <a:avLst/>
          </a:prstGeom>
        </p:spPr>
        <p:txBody>
          <a:bodyPr wrap="square">
            <a:spAutoFit/>
          </a:bodyPr>
          <a:lstStyle/>
          <a:p>
            <a:pPr algn="ctr">
              <a:defRPr altLang="en-US" sz="1600" b="1">
                <a:solidFill>
                  <a:srgbClr val="FF0000"/>
                </a:solidFill>
                <a:latin typeface="游ゴシック" panose="020B0400000000000000" pitchFamily="50" charset="-128"/>
                <a:ea typeface="游ゴシック" panose="020B0400000000000000" pitchFamily="50" charset="-128"/>
              </a:defRPr>
            </a:pPr>
            <a:r>
              <a:rPr dirty="0"/>
              <a:t>The second collection is the latest</a:t>
            </a:r>
            <a:endParaRPr lang="en-US" altLang="ja-JP" sz="1600" b="1" dirty="0" smtClean="0">
              <a:solidFill>
                <a:srgbClr val="FF0000"/>
              </a:solidFill>
              <a:latin typeface="游ゴシック" panose="020B0400000000000000" pitchFamily="50" charset="-128"/>
              <a:ea typeface="游ゴシック" panose="020B0400000000000000" pitchFamily="50" charset="-128"/>
            </a:endParaRPr>
          </a:p>
          <a:p>
            <a:pPr algn="ctr">
              <a:defRPr altLang="en-US" sz="1600" b="1">
                <a:solidFill>
                  <a:srgbClr val="FF0000"/>
                </a:solidFill>
                <a:latin typeface="游ゴシック" panose="020B0400000000000000" pitchFamily="50" charset="-128"/>
                <a:ea typeface="游ゴシック" panose="020B0400000000000000" pitchFamily="50" charset="-128"/>
              </a:defRPr>
            </a:pPr>
            <a:endParaRPr lang="ja-JP" altLang="en-US" sz="1600" b="1" dirty="0">
              <a:solidFill>
                <a:srgbClr val="FF0000"/>
              </a:solidFill>
              <a:latin typeface="游ゴシック" panose="020B0400000000000000" pitchFamily="50" charset="-128"/>
              <a:ea typeface="游ゴシック" panose="020B0400000000000000" pitchFamily="50" charset="-128"/>
            </a:endParaRPr>
          </a:p>
        </p:txBody>
      </p:sp>
      <p:sp>
        <p:nvSpPr>
          <p:cNvPr id="166" name="正方形/長方形 165"/>
          <p:cNvSpPr/>
          <p:nvPr/>
        </p:nvSpPr>
        <p:spPr>
          <a:xfrm>
            <a:off x="6009467" y="4860505"/>
            <a:ext cx="2020121" cy="830997"/>
          </a:xfrm>
          <a:prstGeom prst="rect">
            <a:avLst/>
          </a:prstGeom>
        </p:spPr>
        <p:txBody>
          <a:bodyPr wrap="square">
            <a:spAutoFit/>
          </a:bodyPr>
          <a:lstStyle/>
          <a:p>
            <a:pPr algn="ctr">
              <a:defRPr altLang="en-US" sz="1600" b="1">
                <a:solidFill>
                  <a:srgbClr val="FF0000"/>
                </a:solidFill>
                <a:latin typeface="游ゴシック" panose="020B0400000000000000" pitchFamily="50" charset="-128"/>
                <a:ea typeface="游ゴシック" panose="020B0400000000000000" pitchFamily="50" charset="-128"/>
              </a:defRPr>
            </a:pPr>
            <a:r>
              <a:rPr dirty="0"/>
              <a:t>The third collection is the </a:t>
            </a:r>
            <a:r>
              <a:rPr dirty="0" smtClean="0"/>
              <a:t>latest</a:t>
            </a:r>
            <a:endParaRPr lang="en-US" altLang="ja-JP" sz="1600" b="1" dirty="0" smtClean="0">
              <a:solidFill>
                <a:srgbClr val="FF0000"/>
              </a:solidFill>
              <a:latin typeface="游ゴシック" panose="020B0400000000000000" pitchFamily="50" charset="-128"/>
              <a:ea typeface="游ゴシック" panose="020B0400000000000000" pitchFamily="50" charset="-128"/>
            </a:endParaRPr>
          </a:p>
        </p:txBody>
      </p:sp>
      <p:sp>
        <p:nvSpPr>
          <p:cNvPr id="40" name="円形吹き出し 39"/>
          <p:cNvSpPr>
            <a:spLocks noChangeAspect="1"/>
          </p:cNvSpPr>
          <p:nvPr/>
        </p:nvSpPr>
        <p:spPr bwMode="auto">
          <a:xfrm>
            <a:off x="1124576" y="2691579"/>
            <a:ext cx="833663" cy="833663"/>
          </a:xfrm>
          <a:prstGeom prst="wedgeEllipseCallout">
            <a:avLst>
              <a:gd name="adj1" fmla="val 1759"/>
              <a:gd name="adj2" fmla="val 114541"/>
            </a:avLst>
          </a:prstGeom>
          <a:solidFill>
            <a:srgbClr val="00B0F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lvl="0" algn="ctr" defTabSz="914369">
              <a:defRPr altLang="en-US" sz="1600" b="1">
                <a:solidFill>
                  <a:srgbClr val="FFFFFF"/>
                </a:solidFill>
                <a:latin typeface="游ゴシック" panose="020B0400000000000000" pitchFamily="50" charset="-128"/>
                <a:ea typeface="游ゴシック" panose="020B0400000000000000" pitchFamily="50" charset="-128"/>
              </a:defRPr>
            </a:pPr>
            <a:r>
              <a:rPr sz="1200" dirty="0" smtClean="0"/>
              <a:t>1st </a:t>
            </a:r>
            <a:r>
              <a:rPr lang="en-US" sz="1200" dirty="0" smtClean="0"/>
              <a:t/>
            </a:r>
            <a:br>
              <a:rPr lang="en-US" sz="1200" dirty="0" smtClean="0"/>
            </a:br>
            <a:r>
              <a:rPr sz="1200" dirty="0" smtClean="0"/>
              <a:t>Collection</a:t>
            </a:r>
            <a:endParaRPr kumimoji="0" lang="en-US" altLang="ja-JP" sz="1200" b="1" kern="0" dirty="0">
              <a:solidFill>
                <a:srgbClr val="FFFFFF"/>
              </a:solidFill>
              <a:latin typeface="游ゴシック" panose="020B0400000000000000" pitchFamily="50" charset="-128"/>
              <a:ea typeface="游ゴシック" panose="020B0400000000000000" pitchFamily="50" charset="-128"/>
            </a:endParaRPr>
          </a:p>
        </p:txBody>
      </p:sp>
      <p:sp>
        <p:nvSpPr>
          <p:cNvPr id="96" name="テキスト ボックス 95"/>
          <p:cNvSpPr txBox="1"/>
          <p:nvPr/>
        </p:nvSpPr>
        <p:spPr>
          <a:xfrm>
            <a:off x="568951" y="3493730"/>
            <a:ext cx="833618" cy="584775"/>
          </a:xfrm>
          <a:prstGeom prst="rect">
            <a:avLst/>
          </a:prstGeom>
          <a:noFill/>
          <a:ln>
            <a:noFill/>
          </a:ln>
        </p:spPr>
        <p:txBody>
          <a:bodyPr vert="horz" wrap="square">
            <a:spAutoFit/>
          </a:bodyPr>
          <a:lstStyle/>
          <a:p>
            <a:pPr marL="0" marR="0" lvl="0" indent="0" defTabSz="457200" eaLnBrk="1" fontAlgn="auto" latinLnBrk="0" hangingPunct="1">
              <a:lnSpc>
                <a:spcPct val="100000"/>
              </a:lnSpc>
              <a:spcBef>
                <a:spcPts val="0"/>
              </a:spcBef>
              <a:spcAft>
                <a:spcPts val="0"/>
              </a:spcAft>
              <a:buClrTx/>
              <a:buSzTx/>
              <a:buFontTx/>
              <a:buNone/>
              <a:tabLst/>
              <a:defRPr altLang="ja-JP" sz="1600" b="1">
                <a:ln>
                  <a:noFill/>
                </a:ln>
                <a:solidFill>
                  <a:srgbClr val="002060"/>
                </a:solidFill>
                <a:effectLst/>
                <a:uLnTx/>
                <a:uFillTx/>
                <a:latin typeface="游ゴシック" panose="020B0400000000000000" pitchFamily="50" charset="-128"/>
                <a:ea typeface="游ゴシック" panose="020B0400000000000000" pitchFamily="50" charset="-128"/>
              </a:defRPr>
            </a:pPr>
            <a:r>
              <a:rPr dirty="0" smtClean="0"/>
              <a:t>4/1</a:t>
            </a:r>
            <a:endParaRPr dirty="0"/>
          </a:p>
          <a:p>
            <a:pPr marL="0" marR="0" lvl="0" indent="0" defTabSz="457200" eaLnBrk="1" fontAlgn="auto" latinLnBrk="0" hangingPunct="1">
              <a:lnSpc>
                <a:spcPct val="100000"/>
              </a:lnSpc>
              <a:spcBef>
                <a:spcPts val="0"/>
              </a:spcBef>
              <a:spcAft>
                <a:spcPts val="0"/>
              </a:spcAft>
              <a:buClrTx/>
              <a:buSzTx/>
              <a:buFontTx/>
              <a:buNone/>
              <a:tabLst/>
              <a:defRPr altLang="ja-JP" sz="1600" b="1">
                <a:solidFill>
                  <a:srgbClr val="002060"/>
                </a:solidFill>
                <a:latin typeface="游ゴシック" panose="020B0400000000000000" pitchFamily="50" charset="-128"/>
                <a:ea typeface="游ゴシック" panose="020B0400000000000000" pitchFamily="50" charset="-128"/>
              </a:defRPr>
            </a:pPr>
            <a:r>
              <a:rPr dirty="0"/>
              <a:t>21:00</a:t>
            </a:r>
            <a:endParaRPr kumimoji="0" lang="ja-JP" altLang="en-US" sz="1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155" name="テキスト ボックス 154"/>
          <p:cNvSpPr txBox="1"/>
          <p:nvPr/>
        </p:nvSpPr>
        <p:spPr>
          <a:xfrm>
            <a:off x="1787138" y="3551189"/>
            <a:ext cx="833618" cy="523220"/>
          </a:xfrm>
          <a:prstGeom prst="rect">
            <a:avLst/>
          </a:prstGeom>
          <a:noFill/>
          <a:ln>
            <a:noFill/>
          </a:ln>
        </p:spPr>
        <p:txBody>
          <a:bodyPr vert="horz"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a:p>
            <a:pPr marL="0" marR="0" lvl="0" indent="0" defTabSz="457200" eaLnBrk="1" fontAlgn="auto" latinLnBrk="0" hangingPunct="1">
              <a:lnSpc>
                <a:spcPct val="100000"/>
              </a:lnSpc>
              <a:spcBef>
                <a:spcPts val="0"/>
              </a:spcBef>
              <a:spcAft>
                <a:spcPts val="0"/>
              </a:spcAft>
              <a:buClrTx/>
              <a:buSzTx/>
              <a:buFontTx/>
              <a:buNone/>
              <a:tabLst/>
              <a:defRPr altLang="ja-JP" sz="1600" b="1">
                <a:solidFill>
                  <a:srgbClr val="002060"/>
                </a:solidFill>
                <a:latin typeface="游ゴシック" panose="020B0400000000000000" pitchFamily="50" charset="-128"/>
                <a:ea typeface="游ゴシック" panose="020B0400000000000000" pitchFamily="50" charset="-128"/>
              </a:defRPr>
            </a:pPr>
            <a:r>
              <a:t>22:00</a:t>
            </a:r>
            <a:endParaRPr kumimoji="0" lang="ja-JP" altLang="en-US" sz="1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41" name="円形吹き出し 40"/>
          <p:cNvSpPr>
            <a:spLocks noChangeAspect="1"/>
          </p:cNvSpPr>
          <p:nvPr/>
        </p:nvSpPr>
        <p:spPr bwMode="auto">
          <a:xfrm>
            <a:off x="2323929" y="2677456"/>
            <a:ext cx="833663" cy="833663"/>
          </a:xfrm>
          <a:prstGeom prst="wedgeEllipseCallout">
            <a:avLst>
              <a:gd name="adj1" fmla="val 1759"/>
              <a:gd name="adj2" fmla="val 114541"/>
            </a:avLst>
          </a:prstGeom>
          <a:solidFill>
            <a:srgbClr val="00B0F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lvl="0" algn="ctr" defTabSz="914369">
              <a:defRPr altLang="en-US" sz="1600" b="1">
                <a:solidFill>
                  <a:srgbClr val="FFFFFF"/>
                </a:solidFill>
                <a:latin typeface="游ゴシック" panose="020B0400000000000000" pitchFamily="50" charset="-128"/>
                <a:ea typeface="游ゴシック" panose="020B0400000000000000" pitchFamily="50" charset="-128"/>
              </a:defRPr>
            </a:pPr>
            <a:r>
              <a:rPr lang="en-US" sz="1200" dirty="0" smtClean="0"/>
              <a:t>2nd</a:t>
            </a:r>
            <a:r>
              <a:rPr sz="1200" dirty="0" smtClean="0"/>
              <a:t> </a:t>
            </a:r>
            <a:r>
              <a:rPr lang="en-US" sz="1200" dirty="0" smtClean="0"/>
              <a:t/>
            </a:r>
            <a:br>
              <a:rPr lang="en-US" sz="1200" dirty="0" smtClean="0"/>
            </a:br>
            <a:r>
              <a:rPr sz="1200" dirty="0" smtClean="0"/>
              <a:t>Collection</a:t>
            </a:r>
            <a:endParaRPr kumimoji="0" lang="en-US" altLang="ja-JP" sz="1200" b="1" kern="0" dirty="0">
              <a:solidFill>
                <a:srgbClr val="FFFFFF"/>
              </a:solidFill>
              <a:latin typeface="游ゴシック" panose="020B0400000000000000" pitchFamily="50" charset="-128"/>
              <a:ea typeface="游ゴシック" panose="020B0400000000000000" pitchFamily="50" charset="-128"/>
            </a:endParaRPr>
          </a:p>
        </p:txBody>
      </p:sp>
      <p:sp>
        <p:nvSpPr>
          <p:cNvPr id="42" name="円形吹き出し 41"/>
          <p:cNvSpPr>
            <a:spLocks noChangeAspect="1"/>
          </p:cNvSpPr>
          <p:nvPr/>
        </p:nvSpPr>
        <p:spPr bwMode="auto">
          <a:xfrm>
            <a:off x="3536770" y="2691579"/>
            <a:ext cx="833663" cy="833663"/>
          </a:xfrm>
          <a:prstGeom prst="wedgeEllipseCallout">
            <a:avLst>
              <a:gd name="adj1" fmla="val 1759"/>
              <a:gd name="adj2" fmla="val 114541"/>
            </a:avLst>
          </a:prstGeom>
          <a:solidFill>
            <a:srgbClr val="00B0F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lvl="0" algn="ctr" defTabSz="914369">
              <a:defRPr altLang="en-US" sz="1600" b="1">
                <a:solidFill>
                  <a:srgbClr val="FFFFFF"/>
                </a:solidFill>
                <a:latin typeface="游ゴシック" panose="020B0400000000000000" pitchFamily="50" charset="-128"/>
                <a:ea typeface="游ゴシック" panose="020B0400000000000000" pitchFamily="50" charset="-128"/>
              </a:defRPr>
            </a:pPr>
            <a:r>
              <a:rPr sz="1200" dirty="0" smtClean="0"/>
              <a:t>3rd </a:t>
            </a:r>
            <a:r>
              <a:rPr lang="en-US" sz="1200" dirty="0" smtClean="0"/>
              <a:t/>
            </a:r>
            <a:br>
              <a:rPr lang="en-US" sz="1200" dirty="0" smtClean="0"/>
            </a:br>
            <a:r>
              <a:rPr sz="1200" dirty="0" smtClean="0"/>
              <a:t>Collection</a:t>
            </a:r>
            <a:endParaRPr kumimoji="0" lang="en-US" altLang="ja-JP" sz="1200" b="1" kern="0" dirty="0">
              <a:solidFill>
                <a:srgbClr val="FFFFFF"/>
              </a:solidFill>
              <a:latin typeface="游ゴシック" panose="020B0400000000000000" pitchFamily="50" charset="-128"/>
              <a:ea typeface="游ゴシック" panose="020B0400000000000000" pitchFamily="50" charset="-128"/>
            </a:endParaRPr>
          </a:p>
        </p:txBody>
      </p:sp>
      <p:sp>
        <p:nvSpPr>
          <p:cNvPr id="43" name="下矢印 42"/>
          <p:cNvSpPr/>
          <p:nvPr/>
        </p:nvSpPr>
        <p:spPr bwMode="auto">
          <a:xfrm flipV="1">
            <a:off x="3269009" y="4214165"/>
            <a:ext cx="206765" cy="255497"/>
          </a:xfrm>
          <a:prstGeom prst="downArrow">
            <a:avLst/>
          </a:prstGeom>
          <a:solidFill>
            <a:srgbClr val="FF0000"/>
          </a:solidFill>
          <a:ln w="12700">
            <a:no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正方形/長方形 5"/>
          <p:cNvSpPr/>
          <p:nvPr/>
        </p:nvSpPr>
        <p:spPr bwMode="auto">
          <a:xfrm>
            <a:off x="2651479" y="4470459"/>
            <a:ext cx="1441824" cy="390046"/>
          </a:xfrm>
          <a:prstGeom prst="rect">
            <a:avLst/>
          </a:prstGeom>
          <a:solidFill>
            <a:schemeClr val="bg1"/>
          </a:solidFill>
          <a:ln w="1905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defRPr kumimoji="1" altLang="en-US" sz="2000" b="1">
                <a:solidFill>
                  <a:srgbClr val="FF0000"/>
                </a:solidFill>
                <a:latin typeface="游ゴシック" panose="020B0400000000000000" pitchFamily="50" charset="-128"/>
                <a:ea typeface="游ゴシック" panose="020B0400000000000000" pitchFamily="50" charset="-128"/>
              </a:defRPr>
            </a:pPr>
            <a:r>
              <a:rPr sz="1900" dirty="0"/>
              <a:t>Base date 1</a:t>
            </a:r>
          </a:p>
        </p:txBody>
      </p:sp>
      <p:sp>
        <p:nvSpPr>
          <p:cNvPr id="45" name="下矢印 44"/>
          <p:cNvSpPr/>
          <p:nvPr/>
        </p:nvSpPr>
        <p:spPr bwMode="auto">
          <a:xfrm flipV="1">
            <a:off x="6916146" y="4214563"/>
            <a:ext cx="206765" cy="255497"/>
          </a:xfrm>
          <a:prstGeom prst="downArrow">
            <a:avLst/>
          </a:prstGeom>
          <a:solidFill>
            <a:srgbClr val="FF0000"/>
          </a:solidFill>
          <a:ln w="12700">
            <a:no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 name="正方形/長方形 45"/>
          <p:cNvSpPr/>
          <p:nvPr/>
        </p:nvSpPr>
        <p:spPr bwMode="auto">
          <a:xfrm>
            <a:off x="6298616" y="4470857"/>
            <a:ext cx="1441824" cy="390046"/>
          </a:xfrm>
          <a:prstGeom prst="rect">
            <a:avLst/>
          </a:prstGeom>
          <a:solidFill>
            <a:schemeClr val="bg1"/>
          </a:solidFill>
          <a:ln w="1905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defRPr kumimoji="1" altLang="en-US" sz="2000" b="1">
                <a:solidFill>
                  <a:srgbClr val="FF0000"/>
                </a:solidFill>
                <a:latin typeface="游ゴシック" panose="020B0400000000000000" pitchFamily="50" charset="-128"/>
                <a:ea typeface="游ゴシック" panose="020B0400000000000000" pitchFamily="50" charset="-128"/>
              </a:defRPr>
            </a:pPr>
            <a:r>
              <a:rPr sz="1900" dirty="0"/>
              <a:t>Base date 2</a:t>
            </a:r>
          </a:p>
        </p:txBody>
      </p:sp>
    </p:spTree>
    <p:extLst>
      <p:ext uri="{BB962C8B-B14F-4D97-AF65-F5344CB8AC3E}">
        <p14:creationId xmlns:p14="http://schemas.microsoft.com/office/powerpoint/2010/main" val="83456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a:t>
            </a:r>
            <a:r>
              <a:rPr lang="ja-JP" altLang="en-US" dirty="0" smtClean="0"/>
              <a:t> </a:t>
            </a:r>
            <a:r>
              <a:rPr lang="en-US" altLang="ja-JP" dirty="0" smtClean="0"/>
              <a:t>Workflow</a:t>
            </a:r>
            <a:r>
              <a:rPr lang="ja-JP" altLang="en-US" dirty="0" smtClean="0"/>
              <a:t>（</a:t>
            </a:r>
            <a:r>
              <a:rPr lang="en-US" altLang="ja-JP" dirty="0" smtClean="0"/>
              <a:t>1/2</a:t>
            </a:r>
            <a:r>
              <a:rPr lang="ja-JP" altLang="en-US" dirty="0" smtClean="0"/>
              <a:t>）</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lang="en-US" altLang="ja-JP" dirty="0" smtClean="0"/>
              <a:t>The following figure illustrates a standard workflow for the Compare function</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3223723019"/>
              </p:ext>
            </p:extLst>
          </p:nvPr>
        </p:nvGraphicFramePr>
        <p:xfrm>
          <a:off x="237574" y="2121201"/>
          <a:ext cx="2894226" cy="2209800"/>
        </p:xfrm>
        <a:graphic>
          <a:graphicData uri="http://schemas.openxmlformats.org/drawingml/2006/table">
            <a:tbl>
              <a:tblPr firstRow="1" bandRow="1">
                <a:tableStyleId>{69CF1AB2-1976-4502-BF36-3FF5EA218861}</a:tableStyleId>
              </a:tblPr>
              <a:tblGrid>
                <a:gridCol w="387668">
                  <a:extLst>
                    <a:ext uri="{9D8B030D-6E8A-4147-A177-3AD203B41FA5}">
                      <a16:colId xmlns:a16="http://schemas.microsoft.com/office/drawing/2014/main" val="3261435330"/>
                    </a:ext>
                  </a:extLst>
                </a:gridCol>
                <a:gridCol w="2506558">
                  <a:extLst>
                    <a:ext uri="{9D8B030D-6E8A-4147-A177-3AD203B41FA5}">
                      <a16:colId xmlns:a16="http://schemas.microsoft.com/office/drawing/2014/main" val="3494894693"/>
                    </a:ext>
                  </a:extLst>
                </a:gridCol>
              </a:tblGrid>
              <a:tr h="370840">
                <a:tc>
                  <a:txBody>
                    <a:bodyPr/>
                    <a:lstStyle/>
                    <a:p>
                      <a:pPr algn="ctr"/>
                      <a:r>
                        <a:rPr kumimoji="1" lang="ja-JP" altLang="en-US" sz="1600" b="1" dirty="0" smtClean="0">
                          <a:solidFill>
                            <a:srgbClr val="FF0000"/>
                          </a:solidFill>
                        </a:rPr>
                        <a:t>①</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t>Create Parameter sheets</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0252670"/>
                  </a:ext>
                </a:extLst>
              </a:tr>
              <a:tr h="370840">
                <a:tc>
                  <a:txBody>
                    <a:bodyPr/>
                    <a:lstStyle/>
                    <a:p>
                      <a:pPr algn="ctr"/>
                      <a:r>
                        <a:rPr kumimoji="1" lang="ja-JP" altLang="en-US" sz="1600" b="1" dirty="0" smtClean="0">
                          <a:solidFill>
                            <a:srgbClr val="FF0000"/>
                          </a:solidFill>
                        </a:rPr>
                        <a:t>②</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t>Register data</a:t>
                      </a:r>
                      <a:r>
                        <a:rPr kumimoji="1" lang="en-US" altLang="ja-JP" sz="1200" b="0" baseline="0" dirty="0" smtClean="0"/>
                        <a:t> to the parameter sheets and run Collect function</a:t>
                      </a:r>
                      <a:endParaRPr kumimoji="1" lang="ja-JP" altLang="en-US" sz="1200" b="0" dirty="0" smtClean="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9614555"/>
                  </a:ext>
                </a:extLst>
              </a:tr>
              <a:tr h="370840">
                <a:tc>
                  <a:txBody>
                    <a:bodyPr/>
                    <a:lstStyle/>
                    <a:p>
                      <a:pPr algn="ctr"/>
                      <a:r>
                        <a:rPr kumimoji="1" lang="ja-JP" altLang="en-US" sz="1600" b="1" dirty="0" smtClean="0">
                          <a:solidFill>
                            <a:srgbClr val="FF0000"/>
                          </a:solidFill>
                        </a:rPr>
                        <a:t>③</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t>Create Comparison definition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35798848"/>
                  </a:ext>
                </a:extLst>
              </a:tr>
              <a:tr h="370840">
                <a:tc>
                  <a:txBody>
                    <a:bodyPr/>
                    <a:lstStyle/>
                    <a:p>
                      <a:pPr algn="ctr"/>
                      <a:r>
                        <a:rPr kumimoji="1" lang="ja-JP" altLang="en-US" sz="1600" b="1" dirty="0" smtClean="0">
                          <a:solidFill>
                            <a:srgbClr val="FF0000"/>
                          </a:solidFill>
                        </a:rPr>
                        <a:t>④</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t>(Optional) configure detailed</a:t>
                      </a:r>
                      <a:r>
                        <a:rPr kumimoji="1" lang="en-US" altLang="ja-JP" sz="1200" b="0" baseline="0" dirty="0" smtClean="0"/>
                        <a:t> information for the </a:t>
                      </a:r>
                      <a:r>
                        <a:rPr kumimoji="1" lang="en-US" altLang="ja-JP" sz="1200" b="0" dirty="0" smtClean="0"/>
                        <a:t>comparison</a:t>
                      </a:r>
                      <a:r>
                        <a:rPr kumimoji="1" lang="en-US" altLang="ja-JP" sz="1200" b="0" baseline="0" dirty="0" smtClean="0"/>
                        <a:t> definition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00677892"/>
                  </a:ext>
                </a:extLst>
              </a:tr>
              <a:tr h="370840">
                <a:tc>
                  <a:txBody>
                    <a:bodyPr/>
                    <a:lstStyle/>
                    <a:p>
                      <a:pPr algn="ctr"/>
                      <a:r>
                        <a:rPr kumimoji="1" lang="ja-JP" altLang="en-US" sz="1600" b="1" dirty="0" smtClean="0">
                          <a:solidFill>
                            <a:srgbClr val="FF0000"/>
                          </a:solidFill>
                        </a:rPr>
                        <a:t>⑤</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solidFill>
                            <a:schemeClr val="dk1"/>
                          </a:solidFill>
                        </a:rPr>
                        <a:t>Run</a:t>
                      </a:r>
                      <a:r>
                        <a:rPr kumimoji="1" lang="en-US" altLang="ja-JP" sz="1200" b="0" baseline="0" dirty="0" smtClean="0">
                          <a:solidFill>
                            <a:schemeClr val="dk1"/>
                          </a:solidFill>
                        </a:rPr>
                        <a:t> Comparison</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24922777"/>
                  </a:ext>
                </a:extLst>
              </a:tr>
            </a:tbl>
          </a:graphicData>
        </a:graphic>
      </p:graphicFrame>
      <p:sp>
        <p:nvSpPr>
          <p:cNvPr id="46" name="正方形/長方形 45"/>
          <p:cNvSpPr/>
          <p:nvPr/>
        </p:nvSpPr>
        <p:spPr>
          <a:xfrm>
            <a:off x="3287346" y="1593063"/>
            <a:ext cx="5656244" cy="4845120"/>
          </a:xfrm>
          <a:prstGeom prst="rect">
            <a:avLst/>
          </a:prstGeom>
          <a:solidFill>
            <a:srgbClr val="E1EE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4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47" name="フローチャート: 磁気ディスク 46"/>
          <p:cNvSpPr/>
          <p:nvPr/>
        </p:nvSpPr>
        <p:spPr>
          <a:xfrm>
            <a:off x="3913532" y="1833702"/>
            <a:ext cx="4403872" cy="3014557"/>
          </a:xfrm>
          <a:prstGeom prst="flowChartMagneticDisk">
            <a:avLst/>
          </a:prstGeom>
          <a:solidFill>
            <a:srgbClr val="44546A">
              <a:lumMod val="20000"/>
              <a:lumOff val="80000"/>
            </a:srgbClr>
          </a:solidFill>
          <a:ln w="19050" cap="flat" cmpd="sng" algn="ctr">
            <a:solidFill>
              <a:srgbClr val="00206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graphicFrame>
        <p:nvGraphicFramePr>
          <p:cNvPr id="44" name="表 43"/>
          <p:cNvGraphicFramePr>
            <a:graphicFrameLocks noGrp="1"/>
          </p:cNvGraphicFramePr>
          <p:nvPr>
            <p:extLst>
              <p:ext uri="{D42A27DB-BD31-4B8C-83A1-F6EECF244321}">
                <p14:modId xmlns:p14="http://schemas.microsoft.com/office/powerpoint/2010/main" val="4149255320"/>
              </p:ext>
            </p:extLst>
          </p:nvPr>
        </p:nvGraphicFramePr>
        <p:xfrm>
          <a:off x="5055963" y="2044732"/>
          <a:ext cx="2119011" cy="919488"/>
        </p:xfrm>
        <a:graphic>
          <a:graphicData uri="http://schemas.openxmlformats.org/drawingml/2006/table">
            <a:tbl>
              <a:tblPr firstRow="1" bandRow="1"/>
              <a:tblGrid>
                <a:gridCol w="706337">
                  <a:extLst>
                    <a:ext uri="{9D8B030D-6E8A-4147-A177-3AD203B41FA5}">
                      <a16:colId xmlns:a16="http://schemas.microsoft.com/office/drawing/2014/main" val="1336170667"/>
                    </a:ext>
                  </a:extLst>
                </a:gridCol>
                <a:gridCol w="706337">
                  <a:extLst>
                    <a:ext uri="{9D8B030D-6E8A-4147-A177-3AD203B41FA5}">
                      <a16:colId xmlns:a16="http://schemas.microsoft.com/office/drawing/2014/main" val="2403226912"/>
                    </a:ext>
                  </a:extLst>
                </a:gridCol>
                <a:gridCol w="706337">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en-US" altLang="ja-JP" sz="1600" b="1" dirty="0" err="1" smtClean="0">
                          <a:solidFill>
                            <a:schemeClr val="bg1"/>
                          </a:solidFill>
                          <a:latin typeface="游ゴシック" panose="020B0400000000000000" pitchFamily="50" charset="-128"/>
                          <a:ea typeface="游ゴシック" panose="020B0400000000000000" pitchFamily="50" charset="-128"/>
                        </a:rPr>
                        <a:t>Parametersheet</a:t>
                      </a:r>
                      <a:r>
                        <a:rPr kumimoji="1" lang="en-US" altLang="ja-JP" sz="1600" b="1" dirty="0" smtClean="0">
                          <a:solidFill>
                            <a:schemeClr val="bg1"/>
                          </a:solidFill>
                          <a:latin typeface="游ゴシック" panose="020B0400000000000000" pitchFamily="50" charset="-128"/>
                          <a:ea typeface="游ゴシック" panose="020B0400000000000000" pitchFamily="50" charset="-128"/>
                        </a:rPr>
                        <a:t> A</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b="1" dirty="0" smtClean="0">
                          <a:solidFill>
                            <a:schemeClr val="bg1"/>
                          </a:solidFill>
                          <a:latin typeface="游ゴシック" panose="020B0400000000000000" pitchFamily="50" charset="-128"/>
                          <a:ea typeface="游ゴシック" panose="020B0400000000000000" pitchFamily="50" charset="-128"/>
                        </a:rPr>
                        <a:t>Item1</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b="1" dirty="0" smtClean="0">
                          <a:solidFill>
                            <a:schemeClr val="bg1"/>
                          </a:solidFill>
                          <a:latin typeface="游ゴシック" panose="020B0400000000000000" pitchFamily="50" charset="-128"/>
                          <a:ea typeface="游ゴシック" panose="020B0400000000000000" pitchFamily="50" charset="-128"/>
                        </a:rPr>
                        <a:t>Item2</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b="1" dirty="0" smtClean="0">
                          <a:solidFill>
                            <a:schemeClr val="bg1"/>
                          </a:solidFill>
                          <a:latin typeface="游ゴシック" panose="020B0400000000000000" pitchFamily="50" charset="-128"/>
                          <a:ea typeface="游ゴシック" panose="020B0400000000000000" pitchFamily="50" charset="-128"/>
                        </a:rPr>
                        <a:t>Item3</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dirty="0" smtClean="0"/>
                        <a:t>AAA</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dirty="0" smtClean="0"/>
                        <a:t>BBB</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dirty="0" smtClean="0"/>
                        <a:t>CCC</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bl>
          </a:graphicData>
        </a:graphic>
      </p:graphicFrame>
      <p:graphicFrame>
        <p:nvGraphicFramePr>
          <p:cNvPr id="109" name="表 108"/>
          <p:cNvGraphicFramePr>
            <a:graphicFrameLocks noGrp="1"/>
          </p:cNvGraphicFramePr>
          <p:nvPr>
            <p:extLst>
              <p:ext uri="{D42A27DB-BD31-4B8C-83A1-F6EECF244321}">
                <p14:modId xmlns:p14="http://schemas.microsoft.com/office/powerpoint/2010/main" val="1591911561"/>
              </p:ext>
            </p:extLst>
          </p:nvPr>
        </p:nvGraphicFramePr>
        <p:xfrm>
          <a:off x="5055963" y="3660784"/>
          <a:ext cx="2119011" cy="919488"/>
        </p:xfrm>
        <a:graphic>
          <a:graphicData uri="http://schemas.openxmlformats.org/drawingml/2006/table">
            <a:tbl>
              <a:tblPr firstRow="1" bandRow="1"/>
              <a:tblGrid>
                <a:gridCol w="706337">
                  <a:extLst>
                    <a:ext uri="{9D8B030D-6E8A-4147-A177-3AD203B41FA5}">
                      <a16:colId xmlns:a16="http://schemas.microsoft.com/office/drawing/2014/main" val="1336170667"/>
                    </a:ext>
                  </a:extLst>
                </a:gridCol>
                <a:gridCol w="706337">
                  <a:extLst>
                    <a:ext uri="{9D8B030D-6E8A-4147-A177-3AD203B41FA5}">
                      <a16:colId xmlns:a16="http://schemas.microsoft.com/office/drawing/2014/main" val="2403226912"/>
                    </a:ext>
                  </a:extLst>
                </a:gridCol>
                <a:gridCol w="706337">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en-US" altLang="ja-JP" sz="1600" b="1" dirty="0" err="1" smtClean="0">
                          <a:solidFill>
                            <a:schemeClr val="bg1"/>
                          </a:solidFill>
                          <a:latin typeface="游ゴシック" panose="020B0400000000000000" pitchFamily="50" charset="-128"/>
                          <a:ea typeface="游ゴシック" panose="020B0400000000000000" pitchFamily="50" charset="-128"/>
                        </a:rPr>
                        <a:t>Parametersheet</a:t>
                      </a:r>
                      <a:r>
                        <a:rPr kumimoji="1" lang="en-US" altLang="ja-JP" sz="1600" b="1" dirty="0" smtClean="0">
                          <a:solidFill>
                            <a:schemeClr val="bg1"/>
                          </a:solidFill>
                          <a:latin typeface="游ゴシック" panose="020B0400000000000000" pitchFamily="50" charset="-128"/>
                          <a:ea typeface="游ゴシック" panose="020B0400000000000000" pitchFamily="50" charset="-128"/>
                        </a:rPr>
                        <a:t> B</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b="1" dirty="0" smtClean="0">
                          <a:solidFill>
                            <a:schemeClr val="bg1"/>
                          </a:solidFill>
                          <a:latin typeface="游ゴシック" panose="020B0400000000000000" pitchFamily="50" charset="-128"/>
                          <a:ea typeface="游ゴシック" panose="020B0400000000000000" pitchFamily="50" charset="-128"/>
                        </a:rPr>
                        <a:t>Item1</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b="1" dirty="0" smtClean="0">
                          <a:solidFill>
                            <a:schemeClr val="bg1"/>
                          </a:solidFill>
                          <a:latin typeface="游ゴシック" panose="020B0400000000000000" pitchFamily="50" charset="-128"/>
                          <a:ea typeface="游ゴシック" panose="020B0400000000000000" pitchFamily="50" charset="-128"/>
                        </a:rPr>
                        <a:t>Item2</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b="1" dirty="0" smtClean="0">
                          <a:solidFill>
                            <a:schemeClr val="bg1"/>
                          </a:solidFill>
                          <a:latin typeface="游ゴシック" panose="020B0400000000000000" pitchFamily="50" charset="-128"/>
                          <a:ea typeface="游ゴシック" panose="020B0400000000000000" pitchFamily="50" charset="-128"/>
                        </a:rPr>
                        <a:t>Item3</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dirty="0" smtClean="0"/>
                        <a:t>AAA</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dirty="0" smtClean="0"/>
                        <a:t>BBB</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dirty="0" smtClean="0"/>
                        <a:t>DDD</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bl>
          </a:graphicData>
        </a:graphic>
      </p:graphicFrame>
      <p:sp>
        <p:nvSpPr>
          <p:cNvPr id="33" name="正方形/長方形 32"/>
          <p:cNvSpPr/>
          <p:nvPr/>
        </p:nvSpPr>
        <p:spPr bwMode="auto">
          <a:xfrm>
            <a:off x="5055962" y="2641229"/>
            <a:ext cx="2119011" cy="314697"/>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cxnSp>
        <p:nvCxnSpPr>
          <p:cNvPr id="61" name="直線コネクタ 60"/>
          <p:cNvCxnSpPr>
            <a:stCxn id="68" idx="2"/>
            <a:endCxn id="115" idx="0"/>
          </p:cNvCxnSpPr>
          <p:nvPr/>
        </p:nvCxnSpPr>
        <p:spPr bwMode="auto">
          <a:xfrm>
            <a:off x="6115468" y="3109438"/>
            <a:ext cx="0" cy="432380"/>
          </a:xfrm>
          <a:prstGeom prst="line">
            <a:avLst/>
          </a:prstGeom>
          <a:solidFill>
            <a:schemeClr val="bg1"/>
          </a:solidFill>
          <a:ln w="38100" cap="flat" cmpd="sng" algn="ctr">
            <a:solidFill>
              <a:srgbClr val="FF0000"/>
            </a:solidFill>
            <a:prstDash val="sysDash"/>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8" name="正方形/長方形 67"/>
          <p:cNvSpPr/>
          <p:nvPr/>
        </p:nvSpPr>
        <p:spPr bwMode="auto">
          <a:xfrm>
            <a:off x="4927468" y="1957438"/>
            <a:ext cx="2376000" cy="1152000"/>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graphicFrame>
        <p:nvGraphicFramePr>
          <p:cNvPr id="105" name="表 104"/>
          <p:cNvGraphicFramePr>
            <a:graphicFrameLocks noGrp="1"/>
          </p:cNvGraphicFramePr>
          <p:nvPr>
            <p:extLst>
              <p:ext uri="{D42A27DB-BD31-4B8C-83A1-F6EECF244321}">
                <p14:modId xmlns:p14="http://schemas.microsoft.com/office/powerpoint/2010/main" val="1480004294"/>
              </p:ext>
            </p:extLst>
          </p:nvPr>
        </p:nvGraphicFramePr>
        <p:xfrm>
          <a:off x="3362780" y="5389912"/>
          <a:ext cx="5457808" cy="919488"/>
        </p:xfrm>
        <a:graphic>
          <a:graphicData uri="http://schemas.openxmlformats.org/drawingml/2006/table">
            <a:tbl>
              <a:tblPr firstRow="1" bandRow="1"/>
              <a:tblGrid>
                <a:gridCol w="921180">
                  <a:extLst>
                    <a:ext uri="{9D8B030D-6E8A-4147-A177-3AD203B41FA5}">
                      <a16:colId xmlns:a16="http://schemas.microsoft.com/office/drawing/2014/main" val="1232184175"/>
                    </a:ext>
                  </a:extLst>
                </a:gridCol>
                <a:gridCol w="1528873">
                  <a:extLst>
                    <a:ext uri="{9D8B030D-6E8A-4147-A177-3AD203B41FA5}">
                      <a16:colId xmlns:a16="http://schemas.microsoft.com/office/drawing/2014/main" val="2071000"/>
                    </a:ext>
                  </a:extLst>
                </a:gridCol>
                <a:gridCol w="1002585">
                  <a:extLst>
                    <a:ext uri="{9D8B030D-6E8A-4147-A177-3AD203B41FA5}">
                      <a16:colId xmlns:a16="http://schemas.microsoft.com/office/drawing/2014/main" val="1336170667"/>
                    </a:ext>
                  </a:extLst>
                </a:gridCol>
                <a:gridCol w="1002585">
                  <a:extLst>
                    <a:ext uri="{9D8B030D-6E8A-4147-A177-3AD203B41FA5}">
                      <a16:colId xmlns:a16="http://schemas.microsoft.com/office/drawing/2014/main" val="2403226912"/>
                    </a:ext>
                  </a:extLst>
                </a:gridCol>
                <a:gridCol w="1002585">
                  <a:extLst>
                    <a:ext uri="{9D8B030D-6E8A-4147-A177-3AD203B41FA5}">
                      <a16:colId xmlns:a16="http://schemas.microsoft.com/office/drawing/2014/main" val="182218515"/>
                    </a:ext>
                  </a:extLst>
                </a:gridCol>
              </a:tblGrid>
              <a:tr h="146197">
                <a:tc>
                  <a:txBody>
                    <a:bodyPr/>
                    <a:lstStyle/>
                    <a:p>
                      <a:pPr algn="ctr"/>
                      <a:r>
                        <a:rPr kumimoji="1" lang="en-US" altLang="ja-JP" sz="1200" b="1" dirty="0" smtClean="0">
                          <a:solidFill>
                            <a:schemeClr val="bg1"/>
                          </a:solidFill>
                          <a:latin typeface="游ゴシック" panose="020B0400000000000000" pitchFamily="50" charset="-128"/>
                          <a:ea typeface="游ゴシック" panose="020B0400000000000000" pitchFamily="50" charset="-128"/>
                        </a:rPr>
                        <a:t>Results</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sz="1200" b="1" dirty="0" smtClean="0">
                          <a:solidFill>
                            <a:schemeClr val="bg1"/>
                          </a:solidFill>
                          <a:latin typeface="游ゴシック" panose="020B0400000000000000" pitchFamily="50" charset="-128"/>
                          <a:ea typeface="游ゴシック" panose="020B0400000000000000" pitchFamily="50" charset="-128"/>
                        </a:rPr>
                        <a:t>Menu name</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sz="1200" b="1" dirty="0" smtClean="0">
                          <a:solidFill>
                            <a:schemeClr val="bg1"/>
                          </a:solidFill>
                          <a:latin typeface="游ゴシック" panose="020B0400000000000000" pitchFamily="50" charset="-128"/>
                          <a:ea typeface="游ゴシック" panose="020B0400000000000000" pitchFamily="50" charset="-128"/>
                        </a:rPr>
                        <a:t>Parameter</a:t>
                      </a:r>
                    </a:p>
                    <a:p>
                      <a:pPr algn="ctr"/>
                      <a:r>
                        <a:rPr kumimoji="1" lang="en-US" altLang="ja-JP" sz="1200" b="1" dirty="0" smtClean="0">
                          <a:solidFill>
                            <a:schemeClr val="bg1"/>
                          </a:solidFill>
                          <a:latin typeface="游ゴシック" panose="020B0400000000000000" pitchFamily="50" charset="-128"/>
                          <a:ea typeface="游ゴシック" panose="020B0400000000000000" pitchFamily="50" charset="-128"/>
                        </a:rPr>
                        <a:t>/File</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sz="1200" b="1" dirty="0" smtClean="0">
                          <a:solidFill>
                            <a:schemeClr val="bg1"/>
                          </a:solidFill>
                          <a:latin typeface="游ゴシック" panose="020B0400000000000000" pitchFamily="50" charset="-128"/>
                          <a:ea typeface="游ゴシック" panose="020B0400000000000000" pitchFamily="50" charset="-128"/>
                        </a:rPr>
                        <a:t>Parameter</a:t>
                      </a:r>
                    </a:p>
                    <a:p>
                      <a:pPr algn="ctr"/>
                      <a:r>
                        <a:rPr kumimoji="1" lang="en-US" altLang="ja-JP" sz="1200" b="1" dirty="0" smtClean="0">
                          <a:solidFill>
                            <a:schemeClr val="bg1"/>
                          </a:solidFill>
                          <a:latin typeface="游ゴシック" panose="020B0400000000000000" pitchFamily="50" charset="-128"/>
                          <a:ea typeface="游ゴシック" panose="020B0400000000000000" pitchFamily="50" charset="-128"/>
                        </a:rPr>
                        <a:t>/File</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sz="1200" b="1" dirty="0" smtClean="0">
                          <a:solidFill>
                            <a:schemeClr val="bg1"/>
                          </a:solidFill>
                          <a:latin typeface="游ゴシック" panose="020B0400000000000000" pitchFamily="50" charset="-128"/>
                          <a:ea typeface="游ゴシック" panose="020B0400000000000000" pitchFamily="50" charset="-128"/>
                        </a:rPr>
                        <a:t>Parameter</a:t>
                      </a:r>
                    </a:p>
                    <a:p>
                      <a:pPr algn="ctr"/>
                      <a:r>
                        <a:rPr kumimoji="1" lang="en-US" altLang="ja-JP" sz="1200" b="1" dirty="0" smtClean="0">
                          <a:solidFill>
                            <a:schemeClr val="bg1"/>
                          </a:solidFill>
                          <a:latin typeface="游ゴシック" panose="020B0400000000000000" pitchFamily="50" charset="-128"/>
                          <a:ea typeface="游ゴシック" panose="020B0400000000000000" pitchFamily="50" charset="-128"/>
                        </a:rPr>
                        <a:t>/File</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chemeClr val="bg1"/>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971531750"/>
                  </a:ext>
                </a:extLst>
              </a:tr>
              <a:tr h="146197">
                <a:tc>
                  <a:txBody>
                    <a:bodyPr/>
                    <a:lstStyle/>
                    <a:p>
                      <a:pPr algn="ctr"/>
                      <a:r>
                        <a:rPr kumimoji="1" lang="en-US" altLang="ja-JP" sz="1200" b="1" dirty="0" smtClean="0">
                          <a:solidFill>
                            <a:srgbClr val="C00000"/>
                          </a:solidFill>
                          <a:latin typeface="游ゴシック" panose="020B0400000000000000" pitchFamily="50" charset="-128"/>
                          <a:ea typeface="游ゴシック" panose="020B0400000000000000" pitchFamily="50" charset="-128"/>
                        </a:rPr>
                        <a:t>Difference</a:t>
                      </a:r>
                      <a:endParaRPr kumimoji="1" lang="ja-JP" altLang="en-US" sz="1200" b="1" dirty="0">
                        <a:solidFill>
                          <a:srgbClr val="C0000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1" dirty="0" smtClean="0">
                          <a:solidFill>
                            <a:srgbClr val="002060"/>
                          </a:solidFill>
                          <a:latin typeface="游ゴシック" panose="020B0400000000000000" pitchFamily="50" charset="-128"/>
                          <a:ea typeface="游ゴシック" panose="020B0400000000000000" pitchFamily="50" charset="-128"/>
                        </a:rPr>
                        <a:t>Parameter sheet A</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200" b="1" dirty="0" smtClean="0">
                          <a:solidFill>
                            <a:srgbClr val="002060"/>
                          </a:solidFill>
                          <a:latin typeface="游ゴシック" panose="020B0400000000000000" pitchFamily="50" charset="-128"/>
                          <a:ea typeface="游ゴシック" panose="020B0400000000000000" pitchFamily="50" charset="-128"/>
                        </a:rPr>
                        <a:t>Item</a:t>
                      </a:r>
                      <a:r>
                        <a:rPr kumimoji="1" lang="en-US" altLang="ja-JP" sz="1200" b="1" baseline="0" dirty="0" smtClean="0">
                          <a:solidFill>
                            <a:srgbClr val="002060"/>
                          </a:solidFill>
                          <a:latin typeface="游ゴシック" panose="020B0400000000000000" pitchFamily="50" charset="-128"/>
                          <a:ea typeface="游ゴシック" panose="020B0400000000000000" pitchFamily="50" charset="-128"/>
                        </a:rPr>
                        <a:t> </a:t>
                      </a:r>
                      <a:r>
                        <a:rPr kumimoji="1" lang="en-US" altLang="ja-JP" sz="1200" b="1" dirty="0" smtClean="0">
                          <a:solidFill>
                            <a:srgbClr val="002060"/>
                          </a:solidFill>
                          <a:latin typeface="游ゴシック" panose="020B0400000000000000" pitchFamily="50" charset="-128"/>
                          <a:ea typeface="游ゴシック" panose="020B0400000000000000" pitchFamily="50" charset="-128"/>
                        </a:rPr>
                        <a:t>1</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200" b="1" dirty="0" smtClean="0">
                          <a:solidFill>
                            <a:srgbClr val="002060"/>
                          </a:solidFill>
                          <a:latin typeface="游ゴシック" panose="020B0400000000000000" pitchFamily="50" charset="-128"/>
                          <a:ea typeface="游ゴシック" panose="020B0400000000000000" pitchFamily="50" charset="-128"/>
                        </a:rPr>
                        <a:t>Item</a:t>
                      </a:r>
                      <a:r>
                        <a:rPr kumimoji="1" lang="en-US" altLang="ja-JP" sz="1200" b="1" baseline="0" dirty="0" smtClean="0">
                          <a:solidFill>
                            <a:srgbClr val="002060"/>
                          </a:solidFill>
                          <a:latin typeface="游ゴシック" panose="020B0400000000000000" pitchFamily="50" charset="-128"/>
                          <a:ea typeface="游ゴシック" panose="020B0400000000000000" pitchFamily="50" charset="-128"/>
                        </a:rPr>
                        <a:t> </a:t>
                      </a:r>
                      <a:r>
                        <a:rPr kumimoji="1" lang="en-US" altLang="ja-JP" sz="1200" b="1" dirty="0" smtClean="0">
                          <a:solidFill>
                            <a:srgbClr val="002060"/>
                          </a:solidFill>
                          <a:latin typeface="游ゴシック" panose="020B0400000000000000" pitchFamily="50" charset="-128"/>
                          <a:ea typeface="游ゴシック" panose="020B0400000000000000" pitchFamily="50" charset="-128"/>
                        </a:rPr>
                        <a:t>2</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200" b="1" dirty="0" smtClean="0">
                          <a:solidFill>
                            <a:srgbClr val="C00000"/>
                          </a:solidFill>
                          <a:latin typeface="游ゴシック" panose="020B0400000000000000" pitchFamily="50" charset="-128"/>
                          <a:ea typeface="游ゴシック" panose="020B0400000000000000" pitchFamily="50" charset="-128"/>
                        </a:rPr>
                        <a:t>Item</a:t>
                      </a:r>
                      <a:r>
                        <a:rPr kumimoji="1" lang="en-US" altLang="ja-JP" sz="1200" b="1" baseline="0" dirty="0" smtClean="0">
                          <a:solidFill>
                            <a:srgbClr val="C00000"/>
                          </a:solidFill>
                          <a:latin typeface="游ゴシック" panose="020B0400000000000000" pitchFamily="50" charset="-128"/>
                          <a:ea typeface="游ゴシック" panose="020B0400000000000000" pitchFamily="50" charset="-128"/>
                        </a:rPr>
                        <a:t> </a:t>
                      </a:r>
                      <a:r>
                        <a:rPr kumimoji="1" lang="en-US" altLang="ja-JP" sz="1200" b="1" dirty="0" smtClean="0">
                          <a:solidFill>
                            <a:srgbClr val="C00000"/>
                          </a:solidFill>
                          <a:latin typeface="游ゴシック" panose="020B0400000000000000" pitchFamily="50" charset="-128"/>
                          <a:ea typeface="游ゴシック" panose="020B0400000000000000" pitchFamily="50" charset="-128"/>
                        </a:rPr>
                        <a:t>3</a:t>
                      </a:r>
                      <a:endParaRPr kumimoji="1" lang="ja-JP" altLang="en-US" sz="1200" b="1" dirty="0">
                        <a:solidFill>
                          <a:srgbClr val="C0000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4012225"/>
                  </a:ext>
                </a:extLst>
              </a:tr>
              <a:tr h="1461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rgbClr val="C00000"/>
                          </a:solidFill>
                          <a:latin typeface="游ゴシック" panose="020B0400000000000000" pitchFamily="50" charset="-128"/>
                          <a:ea typeface="游ゴシック" panose="020B0400000000000000" pitchFamily="50" charset="-128"/>
                        </a:rPr>
                        <a:t>Difference</a:t>
                      </a:r>
                      <a:endParaRPr kumimoji="1" lang="ja-JP" altLang="en-US" sz="1200" b="1" dirty="0" smtClean="0">
                        <a:solidFill>
                          <a:srgbClr val="C0000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1" dirty="0" smtClean="0">
                          <a:solidFill>
                            <a:srgbClr val="002060"/>
                          </a:solidFill>
                          <a:latin typeface="游ゴシック" panose="020B0400000000000000" pitchFamily="50" charset="-128"/>
                          <a:ea typeface="游ゴシック" panose="020B0400000000000000" pitchFamily="50" charset="-128"/>
                        </a:rPr>
                        <a:t>Parameter sheet B</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200" b="1" dirty="0" smtClean="0">
                          <a:solidFill>
                            <a:srgbClr val="002060"/>
                          </a:solidFill>
                          <a:latin typeface="游ゴシック" panose="020B0400000000000000" pitchFamily="50" charset="-128"/>
                          <a:ea typeface="游ゴシック" panose="020B0400000000000000" pitchFamily="50" charset="-128"/>
                        </a:rPr>
                        <a:t>Item</a:t>
                      </a:r>
                      <a:r>
                        <a:rPr kumimoji="1" lang="en-US" altLang="ja-JP" sz="1200" b="1" baseline="0" dirty="0" smtClean="0">
                          <a:solidFill>
                            <a:srgbClr val="002060"/>
                          </a:solidFill>
                          <a:latin typeface="游ゴシック" panose="020B0400000000000000" pitchFamily="50" charset="-128"/>
                          <a:ea typeface="游ゴシック" panose="020B0400000000000000" pitchFamily="50" charset="-128"/>
                        </a:rPr>
                        <a:t> </a:t>
                      </a:r>
                      <a:r>
                        <a:rPr kumimoji="1" lang="en-US" altLang="ja-JP" sz="1200" b="1" dirty="0" smtClean="0">
                          <a:solidFill>
                            <a:srgbClr val="002060"/>
                          </a:solidFill>
                          <a:latin typeface="游ゴシック" panose="020B0400000000000000" pitchFamily="50" charset="-128"/>
                          <a:ea typeface="游ゴシック" panose="020B0400000000000000" pitchFamily="50" charset="-128"/>
                        </a:rPr>
                        <a:t>1</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200" b="1" dirty="0" smtClean="0">
                          <a:solidFill>
                            <a:srgbClr val="002060"/>
                          </a:solidFill>
                          <a:latin typeface="游ゴシック" panose="020B0400000000000000" pitchFamily="50" charset="-128"/>
                          <a:ea typeface="游ゴシック" panose="020B0400000000000000" pitchFamily="50" charset="-128"/>
                        </a:rPr>
                        <a:t>Item</a:t>
                      </a:r>
                      <a:r>
                        <a:rPr kumimoji="1" lang="en-US" altLang="ja-JP" sz="1200" b="1" baseline="0" dirty="0" smtClean="0">
                          <a:solidFill>
                            <a:srgbClr val="002060"/>
                          </a:solidFill>
                          <a:latin typeface="游ゴシック" panose="020B0400000000000000" pitchFamily="50" charset="-128"/>
                          <a:ea typeface="游ゴシック" panose="020B0400000000000000" pitchFamily="50" charset="-128"/>
                        </a:rPr>
                        <a:t> </a:t>
                      </a:r>
                      <a:r>
                        <a:rPr kumimoji="1" lang="en-US" altLang="ja-JP" sz="1200" b="1" dirty="0" smtClean="0">
                          <a:solidFill>
                            <a:srgbClr val="002060"/>
                          </a:solidFill>
                          <a:latin typeface="游ゴシック" panose="020B0400000000000000" pitchFamily="50" charset="-128"/>
                          <a:ea typeface="游ゴシック" panose="020B0400000000000000" pitchFamily="50" charset="-128"/>
                        </a:rPr>
                        <a:t>2</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200" b="1" dirty="0" smtClean="0">
                          <a:solidFill>
                            <a:srgbClr val="C00000"/>
                          </a:solidFill>
                          <a:latin typeface="游ゴシック" panose="020B0400000000000000" pitchFamily="50" charset="-128"/>
                          <a:ea typeface="游ゴシック" panose="020B0400000000000000" pitchFamily="50" charset="-128"/>
                        </a:rPr>
                        <a:t>Item</a:t>
                      </a:r>
                      <a:r>
                        <a:rPr kumimoji="1" lang="en-US" altLang="ja-JP" sz="1200" b="1" baseline="0" dirty="0" smtClean="0">
                          <a:solidFill>
                            <a:srgbClr val="C00000"/>
                          </a:solidFill>
                          <a:latin typeface="游ゴシック" panose="020B0400000000000000" pitchFamily="50" charset="-128"/>
                          <a:ea typeface="游ゴシック" panose="020B0400000000000000" pitchFamily="50" charset="-128"/>
                        </a:rPr>
                        <a:t> </a:t>
                      </a:r>
                      <a:r>
                        <a:rPr kumimoji="1" lang="en-US" altLang="ja-JP" sz="1200" b="1" dirty="0" smtClean="0">
                          <a:solidFill>
                            <a:srgbClr val="C00000"/>
                          </a:solidFill>
                          <a:latin typeface="游ゴシック" panose="020B0400000000000000" pitchFamily="50" charset="-128"/>
                          <a:ea typeface="游ゴシック" panose="020B0400000000000000" pitchFamily="50" charset="-128"/>
                        </a:rPr>
                        <a:t>3</a:t>
                      </a:r>
                      <a:endParaRPr kumimoji="1" lang="ja-JP" altLang="en-US" sz="1200" b="1" dirty="0">
                        <a:solidFill>
                          <a:srgbClr val="C0000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3094360"/>
                  </a:ext>
                </a:extLst>
              </a:tr>
            </a:tbl>
          </a:graphicData>
        </a:graphic>
      </p:graphicFrame>
      <p:pic>
        <p:nvPicPr>
          <p:cNvPr id="106" name="図 1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779" y="1689964"/>
            <a:ext cx="851605" cy="319726"/>
          </a:xfrm>
          <a:prstGeom prst="rect">
            <a:avLst/>
          </a:prstGeom>
        </p:spPr>
      </p:pic>
      <p:sp>
        <p:nvSpPr>
          <p:cNvPr id="107" name="正方形/長方形 106"/>
          <p:cNvSpPr/>
          <p:nvPr/>
        </p:nvSpPr>
        <p:spPr bwMode="auto">
          <a:xfrm>
            <a:off x="3583655" y="5016282"/>
            <a:ext cx="1276385" cy="308979"/>
          </a:xfrm>
          <a:prstGeom prst="rect">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smtClean="0">
                <a:solidFill>
                  <a:schemeClr val="bg1"/>
                </a:solidFill>
                <a:latin typeface="游ゴシック" panose="020B0400000000000000" pitchFamily="50" charset="-128"/>
                <a:ea typeface="游ゴシック" panose="020B0400000000000000" pitchFamily="50" charset="-128"/>
              </a:rPr>
              <a:t>Run Comparison</a:t>
            </a:r>
            <a:endParaRPr kumimoji="1" lang="ja-JP" altLang="en-US" sz="1200" b="1" dirty="0" smtClean="0">
              <a:solidFill>
                <a:schemeClr val="bg1"/>
              </a:solidFill>
              <a:latin typeface="游ゴシック" panose="020B0400000000000000" pitchFamily="50" charset="-128"/>
              <a:ea typeface="游ゴシック" panose="020B0400000000000000" pitchFamily="50" charset="-128"/>
            </a:endParaRPr>
          </a:p>
        </p:txBody>
      </p:sp>
      <p:sp>
        <p:nvSpPr>
          <p:cNvPr id="115" name="正方形/長方形 114"/>
          <p:cNvSpPr/>
          <p:nvPr/>
        </p:nvSpPr>
        <p:spPr bwMode="auto">
          <a:xfrm>
            <a:off x="4927468" y="3541818"/>
            <a:ext cx="2376000" cy="1152000"/>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16" name="正方形/長方形 115"/>
          <p:cNvSpPr/>
          <p:nvPr/>
        </p:nvSpPr>
        <p:spPr bwMode="auto">
          <a:xfrm>
            <a:off x="5055962" y="4257281"/>
            <a:ext cx="2119011" cy="314697"/>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60" name="正方形/長方形 59"/>
          <p:cNvSpPr/>
          <p:nvPr/>
        </p:nvSpPr>
        <p:spPr bwMode="auto">
          <a:xfrm>
            <a:off x="6464386" y="2317488"/>
            <a:ext cx="710587" cy="2254490"/>
          </a:xfrm>
          <a:prstGeom prst="rect">
            <a:avLst/>
          </a:prstGeom>
          <a:solidFill>
            <a:srgbClr val="FF0000">
              <a:alpha val="20000"/>
            </a:srgbClr>
          </a:solidFill>
          <a:ln w="38100">
            <a:solidFill>
              <a:srgbClr val="FF0000"/>
            </a:solidFill>
            <a:prstDash val="solid"/>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01" name="円形吹き出し 100"/>
          <p:cNvSpPr>
            <a:spLocks noChangeAspect="1"/>
          </p:cNvSpPr>
          <p:nvPr/>
        </p:nvSpPr>
        <p:spPr bwMode="auto">
          <a:xfrm>
            <a:off x="7356486" y="2996238"/>
            <a:ext cx="436085" cy="436085"/>
          </a:xfrm>
          <a:prstGeom prst="wedgeEllipseCallout">
            <a:avLst>
              <a:gd name="adj1" fmla="val -82593"/>
              <a:gd name="adj2" fmla="val 3174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dirty="0" smtClean="0">
                <a:solidFill>
                  <a:srgbClr val="FFFFFF"/>
                </a:solidFill>
                <a:latin typeface="游ゴシック" panose="020B0400000000000000" pitchFamily="50" charset="-128"/>
                <a:ea typeface="游ゴシック" panose="020B0400000000000000" pitchFamily="50" charset="-128"/>
              </a:rPr>
              <a:t>④</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96" name="円形吹き出し 95"/>
          <p:cNvSpPr>
            <a:spLocks noChangeAspect="1"/>
          </p:cNvSpPr>
          <p:nvPr/>
        </p:nvSpPr>
        <p:spPr bwMode="auto">
          <a:xfrm>
            <a:off x="4423955" y="1489690"/>
            <a:ext cx="436085" cy="436085"/>
          </a:xfrm>
          <a:prstGeom prst="wedgeEllipseCallout">
            <a:avLst>
              <a:gd name="adj1" fmla="val 62519"/>
              <a:gd name="adj2" fmla="val 54432"/>
            </a:avLst>
          </a:prstGeom>
          <a:solidFill>
            <a:srgbClr val="FF0000"/>
          </a:solidFill>
          <a:ln w="38100" cap="flat" cmpd="sng" algn="ctr">
            <a:solidFill>
              <a:srgbClr val="FFFFFF"/>
            </a:solidFill>
            <a:prstDash val="solid"/>
          </a:ln>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smtClean="0">
                <a:solidFill>
                  <a:srgbClr val="FFFFFF"/>
                </a:solidFill>
                <a:latin typeface="游ゴシック" panose="020B0400000000000000" pitchFamily="50" charset="-128"/>
                <a:ea typeface="游ゴシック" panose="020B0400000000000000" pitchFamily="50" charset="-128"/>
              </a:rPr>
              <a:t>①</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124" name="円形吹き出し 123"/>
          <p:cNvSpPr>
            <a:spLocks noChangeAspect="1"/>
          </p:cNvSpPr>
          <p:nvPr/>
        </p:nvSpPr>
        <p:spPr bwMode="auto">
          <a:xfrm>
            <a:off x="3338336" y="4484298"/>
            <a:ext cx="436085" cy="436085"/>
          </a:xfrm>
          <a:prstGeom prst="wedgeEllipseCallout">
            <a:avLst>
              <a:gd name="adj1" fmla="val 54879"/>
              <a:gd name="adj2" fmla="val 7232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dirty="0" smtClean="0">
                <a:solidFill>
                  <a:srgbClr val="FFFFFF"/>
                </a:solidFill>
                <a:latin typeface="游ゴシック" panose="020B0400000000000000" pitchFamily="50" charset="-128"/>
                <a:ea typeface="游ゴシック" panose="020B0400000000000000" pitchFamily="50" charset="-128"/>
              </a:rPr>
              <a:t>⑤</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127" name="円形吹き出し 126"/>
          <p:cNvSpPr>
            <a:spLocks noChangeAspect="1"/>
          </p:cNvSpPr>
          <p:nvPr/>
        </p:nvSpPr>
        <p:spPr bwMode="auto">
          <a:xfrm>
            <a:off x="4418035" y="3092494"/>
            <a:ext cx="436085" cy="436085"/>
          </a:xfrm>
          <a:prstGeom prst="wedgeEllipseCallout">
            <a:avLst>
              <a:gd name="adj1" fmla="val 62519"/>
              <a:gd name="adj2" fmla="val 54432"/>
            </a:avLst>
          </a:prstGeom>
          <a:solidFill>
            <a:srgbClr val="FF0000"/>
          </a:solidFill>
          <a:ln w="38100" cap="flat" cmpd="sng" algn="ctr">
            <a:solidFill>
              <a:srgbClr val="FFFFFF"/>
            </a:solidFill>
            <a:prstDash val="solid"/>
          </a:ln>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smtClean="0">
                <a:solidFill>
                  <a:srgbClr val="FFFFFF"/>
                </a:solidFill>
                <a:latin typeface="游ゴシック" panose="020B0400000000000000" pitchFamily="50" charset="-128"/>
                <a:ea typeface="游ゴシック" panose="020B0400000000000000" pitchFamily="50" charset="-128"/>
              </a:rPr>
              <a:t>①</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128" name="円形吹き出し 127"/>
          <p:cNvSpPr>
            <a:spLocks noChangeAspect="1"/>
          </p:cNvSpPr>
          <p:nvPr/>
        </p:nvSpPr>
        <p:spPr bwMode="auto">
          <a:xfrm>
            <a:off x="4562544" y="2176143"/>
            <a:ext cx="436085" cy="436085"/>
          </a:xfrm>
          <a:prstGeom prst="wedgeEllipseCallout">
            <a:avLst>
              <a:gd name="adj1" fmla="val 62519"/>
              <a:gd name="adj2" fmla="val 54432"/>
            </a:avLst>
          </a:prstGeom>
          <a:solidFill>
            <a:srgbClr val="FF0000"/>
          </a:solidFill>
          <a:ln w="38100" cap="flat" cmpd="sng" algn="ctr">
            <a:solidFill>
              <a:srgbClr val="FFFFFF"/>
            </a:solidFill>
            <a:prstDash val="solid"/>
          </a:ln>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smtClean="0">
                <a:solidFill>
                  <a:srgbClr val="FFFFFF"/>
                </a:solidFill>
                <a:latin typeface="游ゴシック" panose="020B0400000000000000" pitchFamily="50" charset="-128"/>
                <a:ea typeface="游ゴシック" panose="020B0400000000000000" pitchFamily="50" charset="-128"/>
              </a:rPr>
              <a:t>②</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129" name="円形吹き出し 128"/>
          <p:cNvSpPr>
            <a:spLocks noChangeAspect="1"/>
          </p:cNvSpPr>
          <p:nvPr/>
        </p:nvSpPr>
        <p:spPr bwMode="auto">
          <a:xfrm>
            <a:off x="4568496" y="3778947"/>
            <a:ext cx="436085" cy="436085"/>
          </a:xfrm>
          <a:prstGeom prst="wedgeEllipseCallout">
            <a:avLst>
              <a:gd name="adj1" fmla="val 62519"/>
              <a:gd name="adj2" fmla="val 54432"/>
            </a:avLst>
          </a:prstGeom>
          <a:solidFill>
            <a:srgbClr val="FF0000"/>
          </a:solidFill>
          <a:ln w="38100" cap="flat" cmpd="sng" algn="ctr">
            <a:solidFill>
              <a:srgbClr val="FFFFFF"/>
            </a:solidFill>
            <a:prstDash val="solid"/>
          </a:ln>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smtClean="0">
                <a:solidFill>
                  <a:srgbClr val="FFFFFF"/>
                </a:solidFill>
                <a:latin typeface="游ゴシック" panose="020B0400000000000000" pitchFamily="50" charset="-128"/>
                <a:ea typeface="游ゴシック" panose="020B0400000000000000" pitchFamily="50" charset="-128"/>
              </a:rPr>
              <a:t>②</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130" name="円形吹き出し 129"/>
          <p:cNvSpPr>
            <a:spLocks noChangeAspect="1"/>
          </p:cNvSpPr>
          <p:nvPr/>
        </p:nvSpPr>
        <p:spPr bwMode="auto">
          <a:xfrm>
            <a:off x="5550888" y="2912881"/>
            <a:ext cx="436085" cy="436085"/>
          </a:xfrm>
          <a:prstGeom prst="wedgeEllipseCallout">
            <a:avLst>
              <a:gd name="adj1" fmla="val 62519"/>
              <a:gd name="adj2" fmla="val 54432"/>
            </a:avLst>
          </a:prstGeom>
          <a:solidFill>
            <a:srgbClr val="FF0000"/>
          </a:solidFill>
          <a:ln w="38100" cap="flat" cmpd="sng" algn="ctr">
            <a:solidFill>
              <a:srgbClr val="FFFFFF"/>
            </a:solidFill>
            <a:prstDash val="solid"/>
          </a:ln>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smtClean="0">
                <a:solidFill>
                  <a:srgbClr val="FFFFFF"/>
                </a:solidFill>
                <a:latin typeface="游ゴシック" panose="020B0400000000000000" pitchFamily="50" charset="-128"/>
                <a:ea typeface="游ゴシック" panose="020B0400000000000000" pitchFamily="50" charset="-128"/>
              </a:rPr>
              <a:t>③</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131" name="正方形/長方形 130"/>
          <p:cNvSpPr/>
          <p:nvPr/>
        </p:nvSpPr>
        <p:spPr>
          <a:xfrm>
            <a:off x="4820517" y="4983091"/>
            <a:ext cx="2860524" cy="461665"/>
          </a:xfrm>
          <a:prstGeom prst="rect">
            <a:avLst/>
          </a:prstGeom>
        </p:spPr>
        <p:txBody>
          <a:bodyPr wrap="square">
            <a:spAutoFit/>
          </a:bodyPr>
          <a:lstStyle/>
          <a:p>
            <a:r>
              <a:rPr lang="en-US" altLang="ja-JP" sz="1200" b="1" dirty="0" smtClean="0">
                <a:solidFill>
                  <a:srgbClr val="FF0000"/>
                </a:solidFill>
                <a:latin typeface="メイリオ" panose="020B0604030504040204" pitchFamily="50" charset="-128"/>
                <a:ea typeface="メイリオ" panose="020B0604030504040204" pitchFamily="50" charset="-128"/>
              </a:rPr>
              <a:t>Items with differences will be marked with red text</a:t>
            </a:r>
            <a:endParaRPr lang="ja-JP" altLang="en-US" sz="1200"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90418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a:t>
            </a:r>
            <a:r>
              <a:rPr lang="ja-JP" altLang="en-US" dirty="0" smtClean="0"/>
              <a:t> </a:t>
            </a:r>
            <a:r>
              <a:rPr lang="en-US" altLang="ja-JP" dirty="0" smtClean="0"/>
              <a:t>Workflow</a:t>
            </a:r>
            <a:r>
              <a:rPr lang="ja-JP" altLang="en-US" dirty="0" smtClean="0"/>
              <a:t>（</a:t>
            </a:r>
            <a:r>
              <a:rPr lang="en-US" altLang="ja-JP" dirty="0" smtClean="0"/>
              <a:t>2/2</a:t>
            </a:r>
            <a:r>
              <a:rPr lang="ja-JP" altLang="en-US" dirty="0"/>
              <a:t>）</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lvl="0" indent="0">
              <a:buClr>
                <a:srgbClr val="002B62"/>
              </a:buClr>
              <a:buNone/>
            </a:pPr>
            <a:r>
              <a:rPr lang="en-US" altLang="ja-JP" dirty="0" smtClean="0">
                <a:solidFill>
                  <a:srgbClr val="000000"/>
                </a:solidFill>
              </a:rPr>
              <a:t>The overview for the different steps are as following</a:t>
            </a:r>
          </a:p>
          <a:p>
            <a:pPr lvl="0">
              <a:buClr>
                <a:srgbClr val="002B62"/>
              </a:buClr>
              <a:buFont typeface="Wingdings" panose="05000000000000000000" pitchFamily="2" charset="2"/>
              <a:buChar char="l"/>
            </a:pPr>
            <a:r>
              <a:rPr lang="en-US" altLang="ja-JP" sz="1600" dirty="0" smtClean="0">
                <a:solidFill>
                  <a:srgbClr val="000000"/>
                </a:solidFill>
                <a:hlinkClick r:id="rId2"/>
              </a:rPr>
              <a:t>For more information, please see</a:t>
            </a:r>
            <a:r>
              <a:rPr lang="ja-JP" altLang="en-US" sz="1600" dirty="0" smtClean="0">
                <a:solidFill>
                  <a:srgbClr val="000000"/>
                </a:solidFill>
                <a:hlinkClick r:id="rId2"/>
              </a:rPr>
              <a:t>「</a:t>
            </a:r>
            <a:r>
              <a:rPr lang="en-US" altLang="ja-JP" sz="1600" dirty="0" err="1" smtClean="0">
                <a:solidFill>
                  <a:srgbClr val="000000"/>
                </a:solidFill>
                <a:hlinkClick r:id="rId2"/>
              </a:rPr>
              <a:t>User_instruction_manual_CompareFunction</a:t>
            </a:r>
            <a:r>
              <a:rPr lang="ja-JP" altLang="en-US" sz="1600" dirty="0" smtClean="0">
                <a:solidFill>
                  <a:srgbClr val="000000"/>
                </a:solidFill>
                <a:hlinkClick r:id="rId2"/>
              </a:rPr>
              <a:t>」</a:t>
            </a:r>
            <a:endParaRPr lang="en-US" altLang="ja-JP" sz="1600" dirty="0">
              <a:solidFill>
                <a:srgbClr val="000000"/>
              </a:solidFill>
            </a:endParaRPr>
          </a:p>
        </p:txBody>
      </p:sp>
      <p:graphicFrame>
        <p:nvGraphicFramePr>
          <p:cNvPr id="25" name="表 24"/>
          <p:cNvGraphicFramePr>
            <a:graphicFrameLocks noGrp="1"/>
          </p:cNvGraphicFramePr>
          <p:nvPr>
            <p:extLst>
              <p:ext uri="{D42A27DB-BD31-4B8C-83A1-F6EECF244321}">
                <p14:modId xmlns:p14="http://schemas.microsoft.com/office/powerpoint/2010/main" val="54213491"/>
              </p:ext>
            </p:extLst>
          </p:nvPr>
        </p:nvGraphicFramePr>
        <p:xfrm>
          <a:off x="237574" y="2121201"/>
          <a:ext cx="8655026" cy="2209800"/>
        </p:xfrm>
        <a:graphic>
          <a:graphicData uri="http://schemas.openxmlformats.org/drawingml/2006/table">
            <a:tbl>
              <a:tblPr firstRow="1" bandRow="1">
                <a:tableStyleId>{16D9F66E-5EB9-4882-86FB-DCBF35E3C3E4}</a:tableStyleId>
              </a:tblPr>
              <a:tblGrid>
                <a:gridCol w="388800">
                  <a:extLst>
                    <a:ext uri="{9D8B030D-6E8A-4147-A177-3AD203B41FA5}">
                      <a16:colId xmlns:a16="http://schemas.microsoft.com/office/drawing/2014/main" val="3261435330"/>
                    </a:ext>
                  </a:extLst>
                </a:gridCol>
                <a:gridCol w="2725200">
                  <a:extLst>
                    <a:ext uri="{9D8B030D-6E8A-4147-A177-3AD203B41FA5}">
                      <a16:colId xmlns:a16="http://schemas.microsoft.com/office/drawing/2014/main" val="3494894693"/>
                    </a:ext>
                  </a:extLst>
                </a:gridCol>
                <a:gridCol w="5541026">
                  <a:extLst>
                    <a:ext uri="{9D8B030D-6E8A-4147-A177-3AD203B41FA5}">
                      <a16:colId xmlns:a16="http://schemas.microsoft.com/office/drawing/2014/main" val="1557895503"/>
                    </a:ext>
                  </a:extLst>
                </a:gridCol>
              </a:tblGrid>
              <a:tr h="370840">
                <a:tc>
                  <a:txBody>
                    <a:bodyPr/>
                    <a:lstStyle/>
                    <a:p>
                      <a:pPr algn="ctr"/>
                      <a:r>
                        <a:rPr kumimoji="1" lang="ja-JP" altLang="en-US" sz="1600" b="1" dirty="0" smtClean="0">
                          <a:solidFill>
                            <a:srgbClr val="FF0000"/>
                          </a:solidFill>
                        </a:rPr>
                        <a:t>①</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t>Create Parameter sheets</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smtClean="0">
                          <a:ln>
                            <a:noFill/>
                          </a:ln>
                          <a:solidFill>
                            <a:schemeClr val="tx1"/>
                          </a:solidFill>
                          <a:effectLst/>
                          <a:uLnTx/>
                          <a:uFillTx/>
                          <a:latin typeface="メイリオ" panose="020B0604030504040204" pitchFamily="50" charset="-128"/>
                          <a:ea typeface="メイリオ" panose="020B0604030504040204" pitchFamily="50" charset="-128"/>
                          <a:cs typeface="+mn-cs"/>
                        </a:rPr>
                        <a:t>Create Parameter sheet.</a:t>
                      </a:r>
                      <a:endParaRPr kumimoji="1" lang="ja-JP" altLang="en-US" sz="1200" b="0" i="0" u="none" strike="noStrike" kern="1200" cap="none" spc="0" normalizeH="0" baseline="0" noProof="0" dirty="0" smtClean="0">
                        <a:ln>
                          <a:noFill/>
                        </a:ln>
                        <a:solidFill>
                          <a:schemeClr val="tx1"/>
                        </a:solidFill>
                        <a:effectLst/>
                        <a:uLnTx/>
                        <a:uFillTx/>
                        <a:latin typeface="メイリオ" panose="020B0604030504040204" pitchFamily="50" charset="-128"/>
                        <a:ea typeface="メイリオ" panose="020B0604030504040204" pitchFamily="50" charset="-128"/>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252670"/>
                  </a:ext>
                </a:extLst>
              </a:tr>
              <a:tr h="370840">
                <a:tc>
                  <a:txBody>
                    <a:bodyPr/>
                    <a:lstStyle/>
                    <a:p>
                      <a:pPr algn="ctr"/>
                      <a:r>
                        <a:rPr kumimoji="1" lang="ja-JP" altLang="en-US" sz="1600" b="1" dirty="0" smtClean="0">
                          <a:solidFill>
                            <a:srgbClr val="FF0000"/>
                          </a:solidFill>
                        </a:rPr>
                        <a:t>②</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t>Register data</a:t>
                      </a:r>
                      <a:r>
                        <a:rPr kumimoji="1" lang="en-US" altLang="ja-JP" sz="1200" b="0" baseline="0" dirty="0" smtClean="0"/>
                        <a:t> to the parameter sheets and run Collect function</a:t>
                      </a:r>
                      <a:endParaRPr kumimoji="1" lang="ja-JP" altLang="en-US" sz="1200" b="0" dirty="0" smtClean="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solidFill>
                            <a:schemeClr val="tx1"/>
                          </a:solidFill>
                          <a:latin typeface="メイリオ" panose="020B0604030504040204" pitchFamily="50" charset="-128"/>
                          <a:ea typeface="メイリオ" panose="020B0604030504040204" pitchFamily="50" charset="-128"/>
                        </a:rPr>
                        <a:t>Register data to the</a:t>
                      </a:r>
                      <a:r>
                        <a:rPr lang="en-US" altLang="ja-JP" sz="1200" baseline="0" dirty="0" smtClean="0">
                          <a:solidFill>
                            <a:schemeClr val="tx1"/>
                          </a:solidFill>
                          <a:latin typeface="メイリオ" panose="020B0604030504040204" pitchFamily="50" charset="-128"/>
                          <a:ea typeface="メイリオ" panose="020B0604030504040204" pitchFamily="50" charset="-128"/>
                        </a:rPr>
                        <a:t> Parameter sheets. If the user is using the Collect function, run it in this step.</a:t>
                      </a:r>
                      <a:endParaRPr kumimoji="1" lang="ja-JP" altLang="en-US" sz="1200" b="0" dirty="0" smtClean="0">
                        <a:solidFill>
                          <a:schemeClr val="tx1"/>
                        </a:solidFill>
                        <a:latin typeface="メイリオ" panose="020B0604030504040204" pitchFamily="50" charset="-128"/>
                        <a:ea typeface="メイリオ" panose="020B0604030504040204" pitchFamily="50"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89614555"/>
                  </a:ext>
                </a:extLst>
              </a:tr>
              <a:tr h="370840">
                <a:tc>
                  <a:txBody>
                    <a:bodyPr/>
                    <a:lstStyle/>
                    <a:p>
                      <a:pPr algn="ctr"/>
                      <a:r>
                        <a:rPr kumimoji="1" lang="ja-JP" altLang="en-US" sz="1600" b="1" dirty="0" smtClean="0">
                          <a:solidFill>
                            <a:srgbClr val="FF0000"/>
                          </a:solidFill>
                        </a:rPr>
                        <a:t>③</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t>Create Comparison definition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smtClean="0">
                          <a:solidFill>
                            <a:schemeClr val="tx1"/>
                          </a:solidFill>
                          <a:latin typeface="メイリオ" panose="020B0604030504040204" pitchFamily="50" charset="-128"/>
                          <a:ea typeface="メイリオ" panose="020B0604030504040204" pitchFamily="50" charset="-128"/>
                        </a:rPr>
                        <a:t>Select what</a:t>
                      </a:r>
                      <a:r>
                        <a:rPr kumimoji="1" lang="en-US" altLang="ja-JP" sz="1200" b="0" baseline="0" dirty="0" smtClean="0">
                          <a:solidFill>
                            <a:schemeClr val="tx1"/>
                          </a:solidFill>
                          <a:latin typeface="メイリオ" panose="020B0604030504040204" pitchFamily="50" charset="-128"/>
                          <a:ea typeface="メイリオ" panose="020B0604030504040204" pitchFamily="50" charset="-128"/>
                        </a:rPr>
                        <a:t> menus (Parameter sheets) to compare.</a:t>
                      </a:r>
                      <a:endParaRPr kumimoji="1" lang="ja-JP" altLang="en-US" sz="1200" b="0" dirty="0" smtClean="0">
                        <a:solidFill>
                          <a:schemeClr val="tx1"/>
                        </a:solidFill>
                        <a:latin typeface="メイリオ" panose="020B0604030504040204" pitchFamily="50" charset="-128"/>
                        <a:ea typeface="メイリオ" panose="020B0604030504040204" pitchFamily="50"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35798848"/>
                  </a:ext>
                </a:extLst>
              </a:tr>
              <a:tr h="370840">
                <a:tc>
                  <a:txBody>
                    <a:bodyPr/>
                    <a:lstStyle/>
                    <a:p>
                      <a:pPr algn="ctr"/>
                      <a:r>
                        <a:rPr kumimoji="1" lang="ja-JP" altLang="en-US" sz="1600" b="1" dirty="0" smtClean="0">
                          <a:solidFill>
                            <a:srgbClr val="FF0000"/>
                          </a:solidFill>
                        </a:rPr>
                        <a:t>④</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t>(Optional) configure detailed</a:t>
                      </a:r>
                      <a:r>
                        <a:rPr kumimoji="1" lang="en-US" altLang="ja-JP" sz="1200" b="0" baseline="0" dirty="0" smtClean="0"/>
                        <a:t> information for the </a:t>
                      </a:r>
                      <a:r>
                        <a:rPr kumimoji="1" lang="en-US" altLang="ja-JP" sz="1200" b="0" dirty="0" smtClean="0"/>
                        <a:t>comparison</a:t>
                      </a:r>
                      <a:r>
                        <a:rPr kumimoji="1" lang="en-US" altLang="ja-JP" sz="1200" b="0" baseline="0" dirty="0" smtClean="0"/>
                        <a:t> definition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smtClean="0">
                          <a:solidFill>
                            <a:schemeClr val="tx1"/>
                          </a:solidFill>
                          <a:latin typeface="メイリオ" panose="020B0604030504040204" pitchFamily="50" charset="-128"/>
                          <a:ea typeface="メイリオ" panose="020B0604030504040204" pitchFamily="50" charset="-128"/>
                        </a:rPr>
                        <a:t>Select what column in the menus (Parameter sheets) to compare.</a:t>
                      </a:r>
                      <a:endParaRPr kumimoji="1" lang="ja-JP" altLang="en-US" sz="1200" b="0" dirty="0" smtClean="0">
                        <a:solidFill>
                          <a:schemeClr val="tx1"/>
                        </a:solidFill>
                        <a:latin typeface="メイリオ" panose="020B0604030504040204" pitchFamily="50" charset="-128"/>
                        <a:ea typeface="メイリオ" panose="020B0604030504040204" pitchFamily="50"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00677892"/>
                  </a:ext>
                </a:extLst>
              </a:tr>
              <a:tr h="370840">
                <a:tc>
                  <a:txBody>
                    <a:bodyPr/>
                    <a:lstStyle/>
                    <a:p>
                      <a:pPr algn="ctr"/>
                      <a:r>
                        <a:rPr kumimoji="1" lang="ja-JP" altLang="en-US" sz="1600" b="1" dirty="0" smtClean="0">
                          <a:solidFill>
                            <a:srgbClr val="FF0000"/>
                          </a:solidFill>
                        </a:rPr>
                        <a:t>⑤</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solidFill>
                            <a:schemeClr val="dk1"/>
                          </a:solidFill>
                        </a:rPr>
                        <a:t>Run</a:t>
                      </a:r>
                      <a:r>
                        <a:rPr kumimoji="1" lang="en-US" altLang="ja-JP" sz="1200" b="0" baseline="0" dirty="0" smtClean="0">
                          <a:solidFill>
                            <a:schemeClr val="dk1"/>
                          </a:solidFill>
                        </a:rPr>
                        <a:t> Comparison</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solidFill>
                            <a:schemeClr val="tx1"/>
                          </a:solidFill>
                          <a:latin typeface="メイリオ" panose="020B0604030504040204" pitchFamily="50" charset="-128"/>
                          <a:ea typeface="メイリオ" panose="020B0604030504040204" pitchFamily="50" charset="-128"/>
                        </a:rPr>
                        <a:t>Run the defined comparison.</a:t>
                      </a:r>
                      <a:r>
                        <a:rPr kumimoji="1" lang="en-US" altLang="ja-JP" sz="1200" b="0" baseline="0" dirty="0" smtClean="0">
                          <a:solidFill>
                            <a:schemeClr val="tx1"/>
                          </a:solidFill>
                          <a:latin typeface="メイリオ" panose="020B0604030504040204" pitchFamily="50" charset="-128"/>
                          <a:ea typeface="メイリオ" panose="020B0604030504040204" pitchFamily="50" charset="-128"/>
                        </a:rPr>
                        <a:t> Any differences will be marked in red text.</a:t>
                      </a:r>
                      <a:endParaRPr kumimoji="1" lang="ja-JP" altLang="en-US" sz="1200" b="0" dirty="0" smtClean="0">
                        <a:solidFill>
                          <a:schemeClr val="tx1"/>
                        </a:solidFill>
                        <a:latin typeface="メイリオ" panose="020B0604030504040204" pitchFamily="50" charset="-128"/>
                        <a:ea typeface="メイリオ" panose="020B0604030504040204" pitchFamily="50"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24922777"/>
                  </a:ext>
                </a:extLst>
              </a:tr>
            </a:tbl>
          </a:graphicData>
        </a:graphic>
      </p:graphicFrame>
    </p:spTree>
    <p:extLst>
      <p:ext uri="{BB962C8B-B14F-4D97-AF65-F5344CB8AC3E}">
        <p14:creationId xmlns:p14="http://schemas.microsoft.com/office/powerpoint/2010/main" val="3812299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106628"/>
            <a:ext cx="8784000" cy="405683"/>
          </a:xfrm>
        </p:spPr>
        <p:txBody>
          <a:bodyPr/>
          <a:lstStyle/>
          <a:p>
            <a:r>
              <a:rPr lang="en-US" altLang="ja-JP" sz="2400" dirty="0"/>
              <a:t>4.</a:t>
            </a:r>
            <a:r>
              <a:rPr lang="ja-JP" altLang="en-US" sz="2400" dirty="0"/>
              <a:t>　</a:t>
            </a:r>
            <a:r>
              <a:rPr lang="en-US" altLang="ja-JP" sz="2400" dirty="0" smtClean="0">
                <a:latin typeface="+mn-ea"/>
              </a:rPr>
              <a:t>Collect function / Compare function application</a:t>
            </a:r>
            <a:endParaRPr lang="ja-JP" altLang="en-US" sz="2400" dirty="0"/>
          </a:p>
        </p:txBody>
      </p:sp>
    </p:spTree>
    <p:extLst>
      <p:ext uri="{BB962C8B-B14F-4D97-AF65-F5344CB8AC3E}">
        <p14:creationId xmlns:p14="http://schemas.microsoft.com/office/powerpoint/2010/main" val="2681200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pPr>
              <a:defRPr kumimoji="1" altLang="en-US"/>
            </a:pPr>
            <a:r>
              <a:t>Table of contents</a:t>
            </a:r>
            <a:endParaRPr kumimoji="1" lang="ja-JP" altLang="en-US" dirty="0"/>
          </a:p>
        </p:txBody>
      </p:sp>
      <p:sp>
        <p:nvSpPr>
          <p:cNvPr id="4" name="正方形/長方形 3"/>
          <p:cNvSpPr/>
          <p:nvPr/>
        </p:nvSpPr>
        <p:spPr bwMode="auto">
          <a:xfrm>
            <a:off x="1619672" y="620610"/>
            <a:ext cx="7345020" cy="6237390"/>
          </a:xfrm>
          <a:prstGeom prst="rect">
            <a:avLst/>
          </a:prstGeom>
          <a:noFill/>
          <a:ln w="12700">
            <a:noFill/>
          </a:ln>
          <a:effectLst/>
          <a:extLst/>
        </p:spPr>
        <p:txBody>
          <a:bodyPr rot="0" spcFirstLastPara="0" vertOverflow="overflow" horzOverflow="overflow" vert="horz" wrap="none" lIns="72000" tIns="72000" rIns="72000" bIns="72000" numCol="1" spcCol="0" fromWordArt="0" anchor="t" anchorCtr="0" forceAA="0" compatLnSpc="1">
            <a:prstTxWarp prst="textNoShape">
              <a:avLst/>
            </a:prstTxWarp>
            <a:noAutofit/>
          </a:bodyPr>
          <a:lstStyle/>
          <a:p>
            <a:pPr marL="342900" indent="-342900">
              <a:buFont typeface="+mj-lt"/>
              <a:buAutoNum type="arabicPeriod"/>
              <a:defRPr altLang="en-US" sz="1600">
                <a:latin typeface="+mn-ea"/>
              </a:defRPr>
            </a:pPr>
            <a:r>
              <a:rPr dirty="0"/>
              <a:t>Introduction</a:t>
            </a:r>
            <a:endParaRPr lang="en-US" altLang="ja-JP" sz="1600" dirty="0">
              <a:latin typeface="+mn-ea"/>
            </a:endParaRPr>
          </a:p>
          <a:p>
            <a:pPr lvl="1">
              <a:defRPr sz="1600">
                <a:latin typeface="+mn-ea"/>
                <a:hlinkClick r:id="rId2" action="ppaction://hlinksldjump"/>
              </a:defRPr>
            </a:pPr>
            <a:r>
              <a:rPr altLang="ja-JP" dirty="0"/>
              <a:t>1.1</a:t>
            </a:r>
            <a:r>
              <a:rPr altLang="en-US" dirty="0"/>
              <a:t>　About this document</a:t>
            </a:r>
            <a:endParaRPr lang="en-US" altLang="ja-JP" sz="1600" dirty="0" smtClean="0">
              <a:latin typeface="+mn-ea"/>
            </a:endParaRPr>
          </a:p>
          <a:p>
            <a:pPr lvl="1"/>
            <a:endParaRPr lang="en-US" altLang="ja-JP" sz="1600" dirty="0" smtClean="0">
              <a:latin typeface="+mn-ea"/>
            </a:endParaRPr>
          </a:p>
          <a:p>
            <a:pPr marL="342900" indent="-342900">
              <a:buFont typeface="+mj-lt"/>
              <a:buAutoNum type="arabicPeriod"/>
              <a:defRPr altLang="en-US" sz="1600">
                <a:latin typeface="+mn-ea"/>
              </a:defRPr>
            </a:pPr>
            <a:r>
              <a:rPr dirty="0"/>
              <a:t>Collect function</a:t>
            </a:r>
            <a:endParaRPr lang="en-US" altLang="ja-JP" sz="1600" dirty="0" smtClean="0">
              <a:latin typeface="+mn-ea"/>
            </a:endParaRPr>
          </a:p>
          <a:p>
            <a:pPr lvl="1">
              <a:defRPr sz="1600">
                <a:latin typeface="+mn-ea"/>
                <a:hlinkClick r:id="rId3" action="ppaction://hlinksldjump"/>
              </a:defRPr>
            </a:pPr>
            <a:r>
              <a:rPr altLang="ja-JP" dirty="0"/>
              <a:t>2.1</a:t>
            </a:r>
            <a:r>
              <a:rPr altLang="en-US" dirty="0"/>
              <a:t>　What is the collection function</a:t>
            </a:r>
            <a:r>
              <a:rPr altLang="ja-JP" dirty="0"/>
              <a:t>?</a:t>
            </a:r>
            <a:endParaRPr lang="en-US" altLang="ja-JP" sz="1600" dirty="0" smtClean="0">
              <a:latin typeface="+mn-ea"/>
            </a:endParaRPr>
          </a:p>
          <a:p>
            <a:pPr lvl="1">
              <a:defRPr sz="1600">
                <a:latin typeface="+mn-ea"/>
                <a:hlinkClick r:id="rId4" action="ppaction://hlinksldjump"/>
              </a:defRPr>
            </a:pPr>
            <a:r>
              <a:rPr altLang="ja-JP" dirty="0"/>
              <a:t>2.2</a:t>
            </a:r>
            <a:r>
              <a:rPr altLang="en-US" dirty="0"/>
              <a:t>　</a:t>
            </a:r>
            <a:r>
              <a:rPr altLang="ja-JP" dirty="0"/>
              <a:t>YAML</a:t>
            </a:r>
            <a:r>
              <a:rPr altLang="en-US" dirty="0"/>
              <a:t> Variables (</a:t>
            </a:r>
            <a:r>
              <a:rPr altLang="ja-JP" dirty="0"/>
              <a:t>FROM</a:t>
            </a:r>
            <a:r>
              <a:rPr altLang="en-US" dirty="0"/>
              <a:t>) and Parameter Sheet Items (</a:t>
            </a:r>
            <a:r>
              <a:rPr altLang="ja-JP" dirty="0"/>
              <a:t>TO</a:t>
            </a:r>
            <a:r>
              <a:rPr altLang="en-US" dirty="0"/>
              <a:t>)</a:t>
            </a:r>
            <a:r>
              <a:rPr altLang="ja-JP" dirty="0"/>
              <a:t> </a:t>
            </a:r>
            <a:endParaRPr lang="en-US" altLang="ja-JP" sz="1600" dirty="0" smtClean="0">
              <a:latin typeface="+mn-ea"/>
            </a:endParaRPr>
          </a:p>
          <a:p>
            <a:pPr lvl="1">
              <a:defRPr sz="1600">
                <a:latin typeface="+mn-ea"/>
                <a:hlinkClick r:id="rId5" action="ppaction://hlinksldjump"/>
              </a:defRPr>
            </a:pPr>
            <a:r>
              <a:rPr altLang="ja-JP" dirty="0"/>
              <a:t>2.3</a:t>
            </a:r>
            <a:r>
              <a:rPr altLang="en-US" dirty="0"/>
              <a:t>　Work flow</a:t>
            </a:r>
            <a:endParaRPr lang="en-US" altLang="ja-JP" sz="1600" dirty="0" smtClean="0">
              <a:latin typeface="+mn-ea"/>
            </a:endParaRPr>
          </a:p>
          <a:p>
            <a:pPr lvl="1">
              <a:defRPr sz="1600">
                <a:latin typeface="+mn-ea"/>
              </a:defRPr>
            </a:pPr>
            <a:r>
              <a:rPr altLang="ja-JP" dirty="0">
                <a:hlinkClick r:id="rId6" action="ppaction://hlinksldjump"/>
              </a:rPr>
              <a:t>2.3.1</a:t>
            </a:r>
            <a:r>
              <a:rPr altLang="en-US" dirty="0">
                <a:hlinkClick r:id="rId6" action="ppaction://hlinksldjump"/>
              </a:rPr>
              <a:t>　Collect interface information</a:t>
            </a:r>
            <a:endParaRPr lang="en-US" altLang="ja-JP" sz="1600" dirty="0" smtClean="0">
              <a:latin typeface="+mn-ea"/>
            </a:endParaRPr>
          </a:p>
          <a:p>
            <a:pPr lvl="1">
              <a:defRPr sz="1600">
                <a:latin typeface="+mn-ea"/>
              </a:defRPr>
            </a:pPr>
            <a:r>
              <a:rPr altLang="ja-JP" dirty="0">
                <a:hlinkClick r:id="rId7" action="ppaction://hlinksldjump"/>
              </a:rPr>
              <a:t>2.3.2</a:t>
            </a:r>
            <a:r>
              <a:rPr altLang="en-US" dirty="0">
                <a:hlinkClick r:id="rId7" action="ppaction://hlinksldjump"/>
              </a:rPr>
              <a:t>　Collect item value list</a:t>
            </a:r>
            <a:endParaRPr lang="en-US" altLang="ja-JP" sz="1600" dirty="0" smtClean="0">
              <a:latin typeface="+mn-ea"/>
            </a:endParaRPr>
          </a:p>
          <a:p>
            <a:pPr lvl="1">
              <a:defRPr sz="1600">
                <a:latin typeface="+mn-ea"/>
                <a:hlinkClick r:id="rId8" action="ppaction://hlinksldjump"/>
              </a:defRPr>
            </a:pPr>
            <a:r>
              <a:rPr altLang="ja-JP" dirty="0" smtClean="0"/>
              <a:t>2.4</a:t>
            </a:r>
            <a:r>
              <a:rPr altLang="en-US" dirty="0"/>
              <a:t>　</a:t>
            </a:r>
            <a:r>
              <a:rPr lang="en-US" altLang="en-US" dirty="0" smtClean="0"/>
              <a:t>Check Collect status</a:t>
            </a:r>
            <a:br>
              <a:rPr lang="en-US" altLang="en-US" dirty="0" smtClean="0"/>
            </a:br>
            <a:endParaRPr lang="en-US" altLang="ja-JP" sz="1600" dirty="0" smtClean="0">
              <a:latin typeface="+mn-ea"/>
            </a:endParaRPr>
          </a:p>
          <a:p>
            <a:pPr marL="342900" indent="-342900">
              <a:buFont typeface="+mj-lt"/>
              <a:buAutoNum type="arabicPeriod"/>
              <a:defRPr altLang="en-US" sz="1600">
                <a:latin typeface="+mn-ea"/>
              </a:defRPr>
            </a:pPr>
            <a:r>
              <a:rPr dirty="0" smtClean="0"/>
              <a:t>Co</a:t>
            </a:r>
            <a:r>
              <a:rPr lang="en-US" dirty="0" smtClean="0"/>
              <a:t>mpare</a:t>
            </a:r>
            <a:r>
              <a:rPr dirty="0" smtClean="0"/>
              <a:t> </a:t>
            </a:r>
            <a:r>
              <a:rPr dirty="0"/>
              <a:t>function</a:t>
            </a:r>
            <a:endParaRPr lang="en-US" altLang="ja-JP" sz="1600" dirty="0" smtClean="0">
              <a:latin typeface="+mn-ea"/>
            </a:endParaRPr>
          </a:p>
          <a:p>
            <a:pPr lvl="1">
              <a:defRPr sz="1600">
                <a:latin typeface="+mn-ea"/>
                <a:hlinkClick r:id="rId9" action="ppaction://hlinksldjump"/>
              </a:defRPr>
            </a:pPr>
            <a:r>
              <a:rPr altLang="ja-JP" dirty="0" smtClean="0"/>
              <a:t>3.1</a:t>
            </a:r>
            <a:r>
              <a:rPr altLang="en-US" dirty="0"/>
              <a:t>　</a:t>
            </a:r>
            <a:r>
              <a:rPr lang="en-US" altLang="en-US" dirty="0" smtClean="0"/>
              <a:t>Compare function</a:t>
            </a:r>
            <a:br>
              <a:rPr lang="en-US" altLang="en-US" dirty="0" smtClean="0"/>
            </a:br>
            <a:r>
              <a:rPr altLang="ja-JP" dirty="0" smtClean="0"/>
              <a:t>3.2</a:t>
            </a:r>
            <a:r>
              <a:rPr altLang="en-US" dirty="0"/>
              <a:t>　Comparison menu group</a:t>
            </a:r>
            <a:endParaRPr lang="en-US" altLang="ja-JP" sz="1600" dirty="0" smtClean="0">
              <a:latin typeface="+mn-ea"/>
            </a:endParaRPr>
          </a:p>
          <a:p>
            <a:pPr lvl="1">
              <a:defRPr sz="1600">
                <a:latin typeface="+mn-ea"/>
              </a:defRPr>
            </a:pPr>
            <a:r>
              <a:rPr altLang="ja-JP" dirty="0"/>
              <a:t>	</a:t>
            </a:r>
            <a:r>
              <a:rPr altLang="ja-JP" dirty="0">
                <a:hlinkClick r:id="rId10" action="ppaction://hlinksldjump"/>
              </a:rPr>
              <a:t>3.2.1</a:t>
            </a:r>
            <a:r>
              <a:rPr altLang="en-US" dirty="0">
                <a:hlinkClick r:id="rId10" action="ppaction://hlinksldjump"/>
              </a:rPr>
              <a:t>　</a:t>
            </a:r>
            <a:r>
              <a:rPr lang="en-US" altLang="en-US" dirty="0" smtClean="0">
                <a:hlinkClick r:id="rId10" action="ppaction://hlinksldjump"/>
              </a:rPr>
              <a:t>Standard date/time</a:t>
            </a:r>
            <a:r>
              <a:rPr lang="en-US" altLang="en-US" dirty="0" smtClean="0"/>
              <a:t/>
            </a:r>
            <a:br>
              <a:rPr lang="en-US" altLang="en-US" dirty="0" smtClean="0"/>
            </a:br>
            <a:r>
              <a:rPr altLang="ja-JP" dirty="0" smtClean="0">
                <a:hlinkClick r:id="rId5" action="ppaction://hlinksldjump"/>
              </a:rPr>
              <a:t>3.3</a:t>
            </a:r>
            <a:r>
              <a:rPr altLang="en-US" dirty="0">
                <a:hlinkClick r:id="rId5" action="ppaction://hlinksldjump"/>
              </a:rPr>
              <a:t>　Work flow</a:t>
            </a:r>
            <a:endParaRPr lang="en-US" altLang="ja-JP" sz="1600" dirty="0" smtClean="0">
              <a:latin typeface="+mn-ea"/>
            </a:endParaRPr>
          </a:p>
          <a:p>
            <a:pPr lvl="1"/>
            <a:endParaRPr lang="en-US" altLang="ja-JP" sz="1600" dirty="0" smtClean="0">
              <a:latin typeface="+mn-ea"/>
            </a:endParaRPr>
          </a:p>
          <a:p>
            <a:pPr marL="342900" indent="-342900">
              <a:buFont typeface="+mj-lt"/>
              <a:buAutoNum type="arabicPeriod"/>
              <a:defRPr altLang="en-US" sz="1600">
                <a:latin typeface="+mn-ea"/>
              </a:defRPr>
            </a:pPr>
            <a:r>
              <a:rPr dirty="0"/>
              <a:t>Collect / </a:t>
            </a:r>
            <a:r>
              <a:rPr lang="en-US" dirty="0" smtClean="0"/>
              <a:t>Compare</a:t>
            </a:r>
            <a:r>
              <a:rPr dirty="0" smtClean="0"/>
              <a:t> </a:t>
            </a:r>
            <a:r>
              <a:rPr dirty="0"/>
              <a:t>function application</a:t>
            </a:r>
            <a:endParaRPr lang="en-US" altLang="ja-JP" sz="1600" dirty="0">
              <a:latin typeface="+mn-ea"/>
            </a:endParaRPr>
          </a:p>
          <a:p>
            <a:pPr lvl="1">
              <a:defRPr sz="1600">
                <a:latin typeface="+mn-ea"/>
                <a:hlinkClick r:id="rId11" action="ppaction://hlinksldjump"/>
              </a:defRPr>
            </a:pPr>
            <a:r>
              <a:rPr altLang="ja-JP" dirty="0"/>
              <a:t>4.1</a:t>
            </a:r>
            <a:r>
              <a:rPr altLang="en-US" dirty="0"/>
              <a:t>　Application example</a:t>
            </a:r>
            <a:endParaRPr lang="en-US" altLang="ja-JP" sz="1600" dirty="0" smtClean="0">
              <a:latin typeface="+mn-ea"/>
            </a:endParaRPr>
          </a:p>
          <a:p>
            <a:endParaRPr lang="en-US" altLang="ja-JP" sz="1600" dirty="0" smtClean="0">
              <a:latin typeface="+mn-ea"/>
            </a:endParaRPr>
          </a:p>
          <a:p>
            <a:endParaRPr lang="en-US" altLang="ja-JP" sz="1600" dirty="0" smtClean="0">
              <a:latin typeface="+mn-ea"/>
            </a:endParaRPr>
          </a:p>
          <a:p>
            <a:endParaRPr lang="en-US" altLang="ja-JP" sz="1600" dirty="0" smtClean="0">
              <a:latin typeface="+mn-ea"/>
            </a:endParaRPr>
          </a:p>
          <a:p>
            <a:pPr lvl="1"/>
            <a:endParaRPr lang="en-US" altLang="ja-JP" sz="1600" dirty="0">
              <a:latin typeface="+mn-ea"/>
            </a:endParaRPr>
          </a:p>
        </p:txBody>
      </p:sp>
    </p:spTree>
    <p:extLst>
      <p:ext uri="{BB962C8B-B14F-4D97-AF65-F5344CB8AC3E}">
        <p14:creationId xmlns:p14="http://schemas.microsoft.com/office/powerpoint/2010/main" val="2198988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altLang="ja-JP"/>
              <a:t>4.1</a:t>
            </a:r>
            <a:r>
              <a:rPr altLang="en-US"/>
              <a:t> </a:t>
            </a:r>
            <a:r>
              <a:rPr altLang="en-US">
                <a:latin typeface="+mn-ea"/>
              </a:rPr>
              <a:t>Application example</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a:defRPr altLang="en-US"/>
            </a:pPr>
            <a:r>
              <a:rPr dirty="0"/>
              <a:t>Collection function</a:t>
            </a:r>
            <a:endParaRPr lang="en-US" altLang="ja-JP" dirty="0" smtClean="0"/>
          </a:p>
          <a:p>
            <a:pPr marL="0" indent="0">
              <a:buNone/>
            </a:pPr>
            <a:r>
              <a:rPr altLang="en-US" dirty="0"/>
              <a:t>By collecting the results of the network device's config output command and AWS EC2 list, users can synchronize the values of the parameter sheets and the values of the actual machine, meaning that work efficiency will improve while mistakes will occur less frequently.</a:t>
            </a:r>
            <a:r>
              <a:rPr altLang="ja-JP" dirty="0"/>
              <a:t> </a:t>
            </a:r>
            <a:endParaRPr lang="en-US" altLang="ja-JP" dirty="0" smtClean="0"/>
          </a:p>
          <a:p>
            <a:pPr marL="0" indent="0">
              <a:buNone/>
            </a:pPr>
            <a:endParaRPr lang="en-US" altLang="ja-JP" dirty="0" smtClean="0"/>
          </a:p>
          <a:p>
            <a:pPr>
              <a:defRPr altLang="en-US"/>
            </a:pPr>
            <a:r>
              <a:rPr lang="en-US" dirty="0" smtClean="0"/>
              <a:t>Compare</a:t>
            </a:r>
            <a:r>
              <a:rPr dirty="0" smtClean="0"/>
              <a:t> </a:t>
            </a:r>
            <a:r>
              <a:rPr dirty="0"/>
              <a:t>function</a:t>
            </a:r>
            <a:endParaRPr lang="en-US" altLang="ja-JP" dirty="0" smtClean="0"/>
          </a:p>
          <a:p>
            <a:pPr marL="0" indent="0">
              <a:buNone/>
              <a:defRPr altLang="en-US"/>
            </a:pPr>
            <a:r>
              <a:rPr dirty="0"/>
              <a:t>We can first use the </a:t>
            </a:r>
            <a:r>
              <a:rPr lang="en-US" dirty="0" smtClean="0"/>
              <a:t>Compare</a:t>
            </a:r>
            <a:r>
              <a:rPr dirty="0" smtClean="0"/>
              <a:t> </a:t>
            </a:r>
            <a:r>
              <a:rPr dirty="0"/>
              <a:t>function to compare  [Pre-execution Expected value] and [Post-execution Actual value  (collected value</a:t>
            </a:r>
            <a:r>
              <a:rPr dirty="0" smtClean="0"/>
              <a:t>)] </a:t>
            </a:r>
            <a:r>
              <a:rPr dirty="0"/>
              <a:t>to have the system show us what places we want to change, aka the differences. 
After applying the changes, we can use the </a:t>
            </a:r>
            <a:r>
              <a:rPr lang="en-US" dirty="0" smtClean="0"/>
              <a:t>Compare</a:t>
            </a:r>
            <a:r>
              <a:rPr dirty="0" smtClean="0"/>
              <a:t> </a:t>
            </a:r>
            <a:r>
              <a:rPr dirty="0"/>
              <a:t>function again to confirm there are no differences anymore, meaning that the application has been successful. </a:t>
            </a:r>
            <a:endParaRPr lang="ja-JP" altLang="en-US" dirty="0"/>
          </a:p>
        </p:txBody>
      </p:sp>
    </p:spTree>
    <p:extLst>
      <p:ext uri="{BB962C8B-B14F-4D97-AF65-F5344CB8AC3E}">
        <p14:creationId xmlns:p14="http://schemas.microsoft.com/office/powerpoint/2010/main" val="1594094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0791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altLang="ja-JP"/>
              <a:t>1.</a:t>
            </a:r>
            <a:r>
              <a:rPr altLang="en-US"/>
              <a:t>　Introduction</a:t>
            </a:r>
            <a:endParaRPr kumimoji="1" lang="ja-JP" altLang="en-US" dirty="0"/>
          </a:p>
        </p:txBody>
      </p:sp>
    </p:spTree>
    <p:extLst>
      <p:ext uri="{BB962C8B-B14F-4D97-AF65-F5344CB8AC3E}">
        <p14:creationId xmlns:p14="http://schemas.microsoft.com/office/powerpoint/2010/main" val="3578818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850857" y="2357491"/>
            <a:ext cx="6025464" cy="3868128"/>
          </a:xfrm>
          <a:prstGeom prst="rect">
            <a:avLst/>
          </a:prstGeom>
        </p:spPr>
      </p:pic>
      <p:sp>
        <p:nvSpPr>
          <p:cNvPr id="2" name="タイトル 1"/>
          <p:cNvSpPr>
            <a:spLocks noGrp="1"/>
          </p:cNvSpPr>
          <p:nvPr>
            <p:ph type="title"/>
          </p:nvPr>
        </p:nvSpPr>
        <p:spPr/>
        <p:txBody>
          <a:bodyPr/>
          <a:lstStyle/>
          <a:p>
            <a:r>
              <a:rPr altLang="ja-JP"/>
              <a:t>1.1</a:t>
            </a:r>
            <a:r>
              <a:rPr altLang="en-US"/>
              <a:t> About this document</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a:buFont typeface="Wingdings" panose="05000000000000000000" pitchFamily="2" charset="2"/>
              <a:buChar char="l"/>
              <a:defRPr altLang="en-US"/>
            </a:pPr>
            <a:r>
              <a:rPr dirty="0"/>
              <a:t>This document aims to explain the Collect and </a:t>
            </a:r>
            <a:r>
              <a:rPr lang="en-US" dirty="0" smtClean="0"/>
              <a:t>Compare</a:t>
            </a:r>
            <a:r>
              <a:rPr dirty="0" smtClean="0"/>
              <a:t> </a:t>
            </a:r>
            <a:r>
              <a:rPr dirty="0"/>
              <a:t>function. </a:t>
            </a:r>
            <a:endParaRPr lang="en-US" altLang="ja-JP" dirty="0"/>
          </a:p>
          <a:p>
            <a:pPr>
              <a:buFont typeface="Wingdings" panose="05000000000000000000" pitchFamily="2" charset="2"/>
              <a:buChar char="l"/>
            </a:pPr>
            <a:r>
              <a:rPr altLang="en-US" dirty="0"/>
              <a:t>In </a:t>
            </a:r>
            <a:r>
              <a:rPr altLang="en-US" dirty="0" smtClean="0"/>
              <a:t>th</a:t>
            </a:r>
            <a:r>
              <a:rPr lang="en-US" altLang="en-US" dirty="0" smtClean="0"/>
              <a:t>e</a:t>
            </a:r>
            <a:r>
              <a:rPr altLang="en-US" dirty="0" smtClean="0"/>
              <a:t> </a:t>
            </a:r>
            <a:r>
              <a:rPr altLang="en-US" dirty="0"/>
              <a:t>"Practice document", we will use the</a:t>
            </a:r>
            <a:r>
              <a:rPr altLang="ja-JP" dirty="0"/>
              <a:t> ITA</a:t>
            </a:r>
            <a:r>
              <a:rPr altLang="en-US" dirty="0"/>
              <a:t> Screen to give the user a more hands-on experience, so we recommend reading both of the documents. </a:t>
            </a:r>
            <a:endParaRPr lang="en-US" altLang="ja-JP" sz="2000" dirty="0" smtClean="0"/>
          </a:p>
        </p:txBody>
      </p:sp>
      <p:sp>
        <p:nvSpPr>
          <p:cNvPr id="4" name="正方形/長方形 3"/>
          <p:cNvSpPr/>
          <p:nvPr/>
        </p:nvSpPr>
        <p:spPr bwMode="auto">
          <a:xfrm>
            <a:off x="4551766" y="4138050"/>
            <a:ext cx="812344" cy="936130"/>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6" name="正方形/長方形 5"/>
          <p:cNvSpPr/>
          <p:nvPr/>
        </p:nvSpPr>
        <p:spPr bwMode="auto">
          <a:xfrm>
            <a:off x="6032520" y="4138027"/>
            <a:ext cx="812344" cy="936130"/>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7" name="角丸四角形吹き出し 6"/>
          <p:cNvSpPr/>
          <p:nvPr/>
        </p:nvSpPr>
        <p:spPr bwMode="auto">
          <a:xfrm flipH="1">
            <a:off x="5364110" y="5266732"/>
            <a:ext cx="3384470" cy="1060397"/>
          </a:xfrm>
          <a:prstGeom prst="wedgeRoundRectCallout">
            <a:avLst>
              <a:gd name="adj1" fmla="val 12193"/>
              <a:gd name="adj2" fmla="val -68836"/>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正方形/長方形 7"/>
          <p:cNvSpPr/>
          <p:nvPr/>
        </p:nvSpPr>
        <p:spPr>
          <a:xfrm>
            <a:off x="5439179" y="5314359"/>
            <a:ext cx="3524334" cy="830997"/>
          </a:xfrm>
          <a:prstGeom prst="rect">
            <a:avLst/>
          </a:prstGeom>
        </p:spPr>
        <p:txBody>
          <a:bodyPr wrap="square">
            <a:spAutoFit/>
          </a:bodyPr>
          <a:lstStyle/>
          <a:p>
            <a:pPr>
              <a:defRPr altLang="en-US" sz="1600">
                <a:solidFill>
                  <a:srgbClr val="FF0000"/>
                </a:solidFill>
              </a:defRPr>
            </a:pPr>
            <a:r>
              <a:rPr dirty="0"/>
              <a:t>Collect function menus</a:t>
            </a:r>
            <a:endParaRPr lang="en-US" altLang="ja-JP" sz="1600" dirty="0" smtClean="0">
              <a:solidFill>
                <a:srgbClr val="FF0000"/>
              </a:solidFill>
            </a:endParaRPr>
          </a:p>
          <a:p>
            <a:pPr marL="285750" indent="-285750">
              <a:buFont typeface="Wingdings" panose="05000000000000000000" pitchFamily="2" charset="2"/>
              <a:buChar char="l"/>
              <a:defRPr altLang="en-US" sz="1600">
                <a:solidFill>
                  <a:srgbClr val="FF0000"/>
                </a:solidFill>
              </a:defRPr>
            </a:pPr>
            <a:r>
              <a:rPr dirty="0"/>
              <a:t>Collection interface information</a:t>
            </a:r>
            <a:endParaRPr lang="en-US" altLang="ja-JP" sz="1600" dirty="0" smtClean="0">
              <a:solidFill>
                <a:srgbClr val="FF0000"/>
              </a:solidFill>
            </a:endParaRPr>
          </a:p>
          <a:p>
            <a:pPr marL="285750" indent="-285750">
              <a:buFont typeface="Wingdings" panose="05000000000000000000" pitchFamily="2" charset="2"/>
              <a:buChar char="l"/>
              <a:defRPr altLang="en-US" sz="1600">
                <a:solidFill>
                  <a:srgbClr val="FF0000"/>
                </a:solidFill>
              </a:defRPr>
            </a:pPr>
            <a:r>
              <a:rPr dirty="0"/>
              <a:t>Collected item value list</a:t>
            </a:r>
            <a:endParaRPr lang="ja-JP" altLang="en-US" sz="1600" dirty="0">
              <a:solidFill>
                <a:srgbClr val="FF0000"/>
              </a:solidFill>
            </a:endParaRPr>
          </a:p>
        </p:txBody>
      </p:sp>
    </p:spTree>
    <p:extLst>
      <p:ext uri="{BB962C8B-B14F-4D97-AF65-F5344CB8AC3E}">
        <p14:creationId xmlns:p14="http://schemas.microsoft.com/office/powerpoint/2010/main" val="1102264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altLang="ja-JP"/>
              <a:t>2.</a:t>
            </a:r>
            <a:r>
              <a:rPr altLang="en-US"/>
              <a:t>　Collect function</a:t>
            </a:r>
            <a:endParaRPr lang="ja-JP" altLang="en-US" dirty="0"/>
          </a:p>
        </p:txBody>
      </p:sp>
    </p:spTree>
    <p:extLst>
      <p:ext uri="{BB962C8B-B14F-4D97-AF65-F5344CB8AC3E}">
        <p14:creationId xmlns:p14="http://schemas.microsoft.com/office/powerpoint/2010/main" val="978368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altLang="ja-JP"/>
              <a:t>2.1</a:t>
            </a:r>
            <a:r>
              <a:rPr altLang="en-US"/>
              <a:t> What is the Collect function</a:t>
            </a:r>
            <a:r>
              <a:rPr altLang="ja-JP"/>
              <a:t>?</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altLang="en-US" dirty="0"/>
              <a:t>The </a:t>
            </a:r>
            <a:r>
              <a:rPr lang="en-US" altLang="en-US" dirty="0" smtClean="0"/>
              <a:t>C</a:t>
            </a:r>
            <a:r>
              <a:rPr altLang="en-US" dirty="0" smtClean="0"/>
              <a:t>ollect </a:t>
            </a:r>
            <a:r>
              <a:rPr altLang="en-US" dirty="0"/>
              <a:t>function gathers execution result files, aka inventory (source files output as</a:t>
            </a:r>
            <a:r>
              <a:rPr altLang="ja-JP" dirty="0"/>
              <a:t> YAML</a:t>
            </a:r>
            <a:r>
              <a:rPr altLang="en-US" dirty="0"/>
              <a:t> files) , from the system and automatically registers the value to the</a:t>
            </a:r>
            <a:r>
              <a:rPr altLang="ja-JP" dirty="0"/>
              <a:t> ITA</a:t>
            </a:r>
            <a:r>
              <a:rPr altLang="en-US" dirty="0"/>
              <a:t> Parameter sheets. </a:t>
            </a:r>
            <a:endParaRPr lang="en-US" altLang="ja-JP" sz="600" dirty="0" smtClean="0"/>
          </a:p>
        </p:txBody>
      </p:sp>
      <p:sp>
        <p:nvSpPr>
          <p:cNvPr id="38" name="正方形/長方形 37"/>
          <p:cNvSpPr/>
          <p:nvPr/>
        </p:nvSpPr>
        <p:spPr>
          <a:xfrm>
            <a:off x="251399" y="2420860"/>
            <a:ext cx="7295613" cy="3803469"/>
          </a:xfrm>
          <a:prstGeom prst="rect">
            <a:avLst/>
          </a:prstGeom>
          <a:solidFill>
            <a:schemeClr val="bg1"/>
          </a:solidFill>
          <a:ln w="19050" cap="flat" cmpd="sng" algn="ctr">
            <a:solidFill>
              <a:srgbClr val="002060"/>
            </a:solidFill>
            <a:prstDash val="solid"/>
            <a:miter lim="800000"/>
          </a:ln>
          <a:effectLst/>
        </p:spPr>
        <p:txBody>
          <a:bodyPr anchor="t"/>
          <a:lstStyle/>
          <a:p>
            <a:pPr marL="0" marR="0" lvl="0" indent="0" defTabSz="457200" eaLnBrk="1" fontAlgn="auto" latinLnBrk="0" hangingPunct="1">
              <a:lnSpc>
                <a:spcPct val="100000"/>
              </a:lnSpc>
              <a:spcBef>
                <a:spcPts val="0"/>
              </a:spcBef>
              <a:spcAft>
                <a:spcPts val="0"/>
              </a:spcAft>
              <a:buClrTx/>
              <a:buSzTx/>
              <a:buFontTx/>
              <a:buNone/>
              <a:tabLst/>
              <a:defRPr altLang="ja-JP" sz="1200" b="1">
                <a:solidFill>
                  <a:srgbClr val="002060"/>
                </a:solidFill>
                <a:latin typeface="游ゴシック" panose="020B0400000000000000" pitchFamily="50" charset="-128"/>
                <a:ea typeface="游ゴシック" panose="020B0400000000000000" pitchFamily="50" charset="-128"/>
              </a:defRPr>
            </a:pPr>
            <a:r>
              <a:t>RHEL 7or8</a:t>
            </a:r>
            <a:endParaRPr kumimoji="0" lang="ja-JP" altLang="en-US"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25" name="正方形/長方形 24"/>
          <p:cNvSpPr/>
          <p:nvPr/>
        </p:nvSpPr>
        <p:spPr>
          <a:xfrm>
            <a:off x="7876381" y="2420860"/>
            <a:ext cx="992596" cy="3803469"/>
          </a:xfrm>
          <a:prstGeom prst="rect">
            <a:avLst/>
          </a:prstGeom>
          <a:solidFill>
            <a:schemeClr val="bg1"/>
          </a:solidFill>
          <a:ln w="19050" cap="flat" cmpd="sng" algn="ctr">
            <a:solidFill>
              <a:srgbClr val="002060"/>
            </a:solidFill>
            <a:prstDash val="solid"/>
            <a:miter lim="800000"/>
          </a:ln>
          <a:effectLst/>
        </p:spPr>
        <p:txBody>
          <a:bodyPr anchor="t"/>
          <a:lstStyle/>
          <a:p>
            <a:pPr marL="0" marR="0" lvl="0" indent="0" defTabSz="457200" eaLnBrk="1" fontAlgn="auto" latinLnBrk="0" hangingPunct="1">
              <a:lnSpc>
                <a:spcPct val="100000"/>
              </a:lnSpc>
              <a:spcBef>
                <a:spcPts val="0"/>
              </a:spcBef>
              <a:spcAft>
                <a:spcPts val="0"/>
              </a:spcAft>
              <a:buClrTx/>
              <a:buSzTx/>
              <a:buFontTx/>
              <a:buNone/>
              <a:tabLst/>
              <a:defRPr altLang="en-US" sz="1200" b="1">
                <a:ln>
                  <a:noFill/>
                </a:ln>
                <a:solidFill>
                  <a:srgbClr val="002060"/>
                </a:solidFill>
                <a:effectLst/>
                <a:uLnTx/>
                <a:uFillTx/>
                <a:latin typeface="游ゴシック" panose="020B0400000000000000" pitchFamily="50" charset="-128"/>
                <a:ea typeface="游ゴシック" panose="020B0400000000000000" pitchFamily="50" charset="-128"/>
                <a:cs typeface="+mn-cs"/>
              </a:defRPr>
            </a:pPr>
            <a:r>
              <a:t>System</a:t>
            </a:r>
          </a:p>
        </p:txBody>
      </p:sp>
      <p:sp>
        <p:nvSpPr>
          <p:cNvPr id="24" name="正方形/長方形 23"/>
          <p:cNvSpPr/>
          <p:nvPr/>
        </p:nvSpPr>
        <p:spPr>
          <a:xfrm>
            <a:off x="6630971" y="2695842"/>
            <a:ext cx="769476" cy="3384467"/>
          </a:xfrm>
          <a:prstGeom prst="rect">
            <a:avLst/>
          </a:prstGeom>
          <a:solidFill>
            <a:schemeClr val="bg1"/>
          </a:solidFill>
          <a:ln w="19050" cap="flat" cmpd="sng" algn="ctr">
            <a:solidFill>
              <a:srgbClr val="002060"/>
            </a:solidFill>
            <a:prstDash val="sysDash"/>
            <a:miter lim="800000"/>
          </a:ln>
          <a:effectLst/>
        </p:spPr>
        <p:txBody>
          <a:bodyPr anchor="t"/>
          <a:lstStyle/>
          <a:p>
            <a:pPr marL="0" marR="0" lvl="0" indent="0" defTabSz="457200" eaLnBrk="1" fontAlgn="auto" latinLnBrk="0" hangingPunct="1">
              <a:lnSpc>
                <a:spcPct val="100000"/>
              </a:lnSpc>
              <a:spcBef>
                <a:spcPts val="0"/>
              </a:spcBef>
              <a:spcAft>
                <a:spcPts val="0"/>
              </a:spcAft>
              <a:buClrTx/>
              <a:buSzTx/>
              <a:buFontTx/>
              <a:buNone/>
              <a:tabLst/>
              <a:defRPr altLang="ja-JP" sz="1200" b="1">
                <a:ln>
                  <a:noFill/>
                </a:ln>
                <a:solidFill>
                  <a:srgbClr val="002060"/>
                </a:solidFill>
                <a:effectLst/>
                <a:uLnTx/>
                <a:uFillTx/>
                <a:latin typeface="游ゴシック" panose="020B0400000000000000" pitchFamily="50" charset="-128"/>
                <a:ea typeface="游ゴシック" panose="020B0400000000000000" pitchFamily="50" charset="-128"/>
                <a:cs typeface="+mn-cs"/>
              </a:defRPr>
            </a:pPr>
            <a:r>
              <a:t>Ansible</a:t>
            </a:r>
            <a:endParaRPr kumimoji="0" lang="ja-JP" altLang="en-US"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26" name="正方形/長方形 25"/>
          <p:cNvSpPr/>
          <p:nvPr/>
        </p:nvSpPr>
        <p:spPr>
          <a:xfrm>
            <a:off x="397964" y="2695839"/>
            <a:ext cx="6041563" cy="3384470"/>
          </a:xfrm>
          <a:prstGeom prst="rect">
            <a:avLst/>
          </a:prstGeom>
          <a:solidFill>
            <a:srgbClr val="E1EEFF"/>
          </a:solidFill>
          <a:ln w="19050" cap="flat" cmpd="sng" algn="ctr">
            <a:solidFill>
              <a:srgbClr val="002060"/>
            </a:solidFill>
            <a:prstDash val="solid"/>
            <a:miter lim="800000"/>
          </a:ln>
          <a:effectLst/>
        </p:spPr>
        <p:txBody>
          <a:bodyPr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4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pic>
        <p:nvPicPr>
          <p:cNvPr id="43" name="図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30" y="2767849"/>
            <a:ext cx="851605" cy="319726"/>
          </a:xfrm>
          <a:prstGeom prst="rect">
            <a:avLst/>
          </a:prstGeom>
        </p:spPr>
      </p:pic>
      <p:sp>
        <p:nvSpPr>
          <p:cNvPr id="101" name="フローチャート: 磁気ディスク 100"/>
          <p:cNvSpPr/>
          <p:nvPr/>
        </p:nvSpPr>
        <p:spPr>
          <a:xfrm>
            <a:off x="504748" y="4318098"/>
            <a:ext cx="4223455" cy="1640187"/>
          </a:xfrm>
          <a:prstGeom prst="flowChartMagneticDisk">
            <a:avLst/>
          </a:prstGeom>
          <a:solidFill>
            <a:srgbClr val="44546A">
              <a:lumMod val="20000"/>
              <a:lumOff val="80000"/>
            </a:srgbClr>
          </a:solidFill>
          <a:ln w="19050" cap="flat" cmpd="sng" algn="ctr">
            <a:solidFill>
              <a:srgbClr val="002060"/>
            </a:solid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99" name="U ターン矢印 98"/>
          <p:cNvSpPr/>
          <p:nvPr/>
        </p:nvSpPr>
        <p:spPr>
          <a:xfrm rot="5400000">
            <a:off x="5190746" y="2248642"/>
            <a:ext cx="1844979" cy="4262545"/>
          </a:xfrm>
          <a:prstGeom prst="uturnArrow">
            <a:avLst>
              <a:gd name="adj1" fmla="val 7503"/>
              <a:gd name="adj2" fmla="val 10090"/>
              <a:gd name="adj3" fmla="val 12427"/>
              <a:gd name="adj4" fmla="val 48150"/>
              <a:gd name="adj5" fmla="val 100000"/>
            </a:avLst>
          </a:prstGeom>
          <a:solidFill>
            <a:srgbClr val="FF000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00" name="正方形/長方形 99"/>
          <p:cNvSpPr/>
          <p:nvPr/>
        </p:nvSpPr>
        <p:spPr>
          <a:xfrm>
            <a:off x="3061714" y="2801544"/>
            <a:ext cx="3146040" cy="1410849"/>
          </a:xfrm>
          <a:prstGeom prst="rect">
            <a:avLst/>
          </a:prstGeom>
          <a:solidFill>
            <a:sysClr val="window" lastClr="FFFFFF"/>
          </a:solidFill>
          <a:ln w="19050" cap="flat" cmpd="sng" algn="ctr">
            <a:solidFill>
              <a:srgbClr val="002060"/>
            </a:solidFill>
            <a:prstDash val="solid"/>
            <a:miter lim="800000"/>
          </a:ln>
          <a:effectLst/>
        </p:spPr>
        <p:txBody>
          <a:bodyPr anchor="t"/>
          <a:lstStyle/>
          <a:p>
            <a:pPr marL="0" marR="0" lvl="0" indent="0" defTabSz="457200" eaLnBrk="1" fontAlgn="auto" latinLnBrk="0" hangingPunct="1">
              <a:lnSpc>
                <a:spcPct val="100000"/>
              </a:lnSpc>
              <a:spcBef>
                <a:spcPts val="0"/>
              </a:spcBef>
              <a:spcAft>
                <a:spcPts val="0"/>
              </a:spcAft>
              <a:buClrTx/>
              <a:buSzTx/>
              <a:buFontTx/>
              <a:buNone/>
              <a:tabLst/>
              <a:defRPr altLang="ja-JP" sz="1200" b="1">
                <a:ln>
                  <a:noFill/>
                </a:ln>
                <a:solidFill>
                  <a:srgbClr val="002060"/>
                </a:solidFill>
                <a:effectLst/>
                <a:uLnTx/>
                <a:uFillTx/>
                <a:latin typeface="游ゴシック" panose="020B0400000000000000" pitchFamily="50" charset="-128"/>
                <a:ea typeface="游ゴシック" panose="020B0400000000000000" pitchFamily="50" charset="-128"/>
                <a:cs typeface="+mn-cs"/>
              </a:defRPr>
            </a:pPr>
            <a:r>
              <a:t>Ansible-driver</a:t>
            </a:r>
            <a:endParaRPr kumimoji="0" lang="ja-JP" altLang="en-US"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104" name="正方形/長方形 103"/>
          <p:cNvSpPr/>
          <p:nvPr/>
        </p:nvSpPr>
        <p:spPr>
          <a:xfrm>
            <a:off x="1084351" y="3343929"/>
            <a:ext cx="1288800" cy="281404"/>
          </a:xfrm>
          <a:prstGeom prst="rect">
            <a:avLst/>
          </a:prstGeom>
          <a:solidFill>
            <a:srgbClr val="00206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ltLang="en-US" sz="1200" b="1">
                <a:ln>
                  <a:noFill/>
                </a:ln>
                <a:solidFill>
                  <a:prstClr val="white"/>
                </a:solidFill>
                <a:effectLst/>
                <a:uLnTx/>
                <a:uFillTx/>
                <a:latin typeface="游ゴシック" panose="020B0400000000000000" pitchFamily="50" charset="-128"/>
                <a:ea typeface="游ゴシック" panose="020B0400000000000000" pitchFamily="50" charset="-128"/>
                <a:cs typeface="+mn-cs"/>
              </a:defRPr>
            </a:pPr>
            <a:r>
              <a:t>Device list</a:t>
            </a:r>
          </a:p>
        </p:txBody>
      </p:sp>
      <p:sp>
        <p:nvSpPr>
          <p:cNvPr id="105" name="正方形/長方形 104"/>
          <p:cNvSpPr/>
          <p:nvPr/>
        </p:nvSpPr>
        <p:spPr>
          <a:xfrm>
            <a:off x="1084393" y="3690470"/>
            <a:ext cx="1288716" cy="281404"/>
          </a:xfrm>
          <a:prstGeom prst="rect">
            <a:avLst/>
          </a:prstGeom>
          <a:solidFill>
            <a:srgbClr val="00206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ltLang="en-US" sz="1200" b="1">
                <a:ln>
                  <a:noFill/>
                </a:ln>
                <a:solidFill>
                  <a:prstClr val="white"/>
                </a:solidFill>
                <a:effectLst/>
                <a:uLnTx/>
                <a:uFillTx/>
                <a:latin typeface="游ゴシック" panose="020B0400000000000000" pitchFamily="50" charset="-128"/>
                <a:ea typeface="游ゴシック" panose="020B0400000000000000" pitchFamily="50" charset="-128"/>
                <a:cs typeface="+mn-cs"/>
              </a:defRPr>
            </a:pPr>
            <a:r>
              <a:t>Operation</a:t>
            </a:r>
          </a:p>
        </p:txBody>
      </p:sp>
      <p:graphicFrame>
        <p:nvGraphicFramePr>
          <p:cNvPr id="106" name="表 105"/>
          <p:cNvGraphicFramePr>
            <a:graphicFrameLocks noGrp="1"/>
          </p:cNvGraphicFramePr>
          <p:nvPr>
            <p:extLst>
              <p:ext uri="{D42A27DB-BD31-4B8C-83A1-F6EECF244321}">
                <p14:modId xmlns:p14="http://schemas.microsoft.com/office/powerpoint/2010/main" val="3593800659"/>
              </p:ext>
            </p:extLst>
          </p:nvPr>
        </p:nvGraphicFramePr>
        <p:xfrm>
          <a:off x="735024" y="4587282"/>
          <a:ext cx="3213207" cy="1349600"/>
        </p:xfrm>
        <a:graphic>
          <a:graphicData uri="http://schemas.openxmlformats.org/drawingml/2006/table">
            <a:tbl>
              <a:tblPr firstRow="1" bandRow="1"/>
              <a:tblGrid>
                <a:gridCol w="777775">
                  <a:extLst>
                    <a:ext uri="{9D8B030D-6E8A-4147-A177-3AD203B41FA5}">
                      <a16:colId xmlns:a16="http://schemas.microsoft.com/office/drawing/2014/main" val="417296079"/>
                    </a:ext>
                  </a:extLst>
                </a:gridCol>
                <a:gridCol w="754571">
                  <a:extLst>
                    <a:ext uri="{9D8B030D-6E8A-4147-A177-3AD203B41FA5}">
                      <a16:colId xmlns:a16="http://schemas.microsoft.com/office/drawing/2014/main" val="2999830607"/>
                    </a:ext>
                  </a:extLst>
                </a:gridCol>
                <a:gridCol w="560287">
                  <a:extLst>
                    <a:ext uri="{9D8B030D-6E8A-4147-A177-3AD203B41FA5}">
                      <a16:colId xmlns:a16="http://schemas.microsoft.com/office/drawing/2014/main" val="1336170667"/>
                    </a:ext>
                  </a:extLst>
                </a:gridCol>
                <a:gridCol w="560287">
                  <a:extLst>
                    <a:ext uri="{9D8B030D-6E8A-4147-A177-3AD203B41FA5}">
                      <a16:colId xmlns:a16="http://schemas.microsoft.com/office/drawing/2014/main" val="2403226912"/>
                    </a:ext>
                  </a:extLst>
                </a:gridCol>
                <a:gridCol w="560287">
                  <a:extLst>
                    <a:ext uri="{9D8B030D-6E8A-4147-A177-3AD203B41FA5}">
                      <a16:colId xmlns:a16="http://schemas.microsoft.com/office/drawing/2014/main" val="182218515"/>
                    </a:ext>
                  </a:extLst>
                </a:gridCol>
              </a:tblGrid>
              <a:tr h="187967">
                <a:tc gridSpan="5">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defRPr kumimoji="1" altLang="en-US" sz="1200" b="1">
                          <a:solidFill>
                            <a:schemeClr val="bg1"/>
                          </a:solidFill>
                          <a:latin typeface="游ゴシック" panose="020B0400000000000000" pitchFamily="50" charset="-128"/>
                          <a:ea typeface="游ゴシック" panose="020B0400000000000000" pitchFamily="50" charset="-128"/>
                        </a:defRPr>
                      </a:pPr>
                      <a:r>
                        <a:t>Parameter sheet</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rgbClr val="002060"/>
                      </a:solidFill>
                      <a:prstDash val="solid"/>
                      <a:round/>
                      <a:headEnd type="none" w="med" len="med"/>
                      <a:tailEnd type="none" w="med" len="med"/>
                    </a:lnB>
                    <a:solidFill>
                      <a:srgbClr val="002060"/>
                    </a:solidFill>
                  </a:tcPr>
                </a:tc>
                <a:tc hMerge="1">
                  <a:txBody>
                    <a:bodyPr/>
                    <a:lstStyle/>
                    <a:p>
                      <a:pPr algn="ctr"/>
                      <a:endParaRPr kumimoji="1" lang="ja-JP" altLang="en-US" sz="1400" b="1" dirty="0">
                        <a:solidFill>
                          <a:schemeClr val="bg1"/>
                        </a:solidFill>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rowSpan="2">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200" b="1">
                          <a:solidFill>
                            <a:schemeClr val="bg1"/>
                          </a:solidFill>
                          <a:latin typeface="游ゴシック" panose="020B0400000000000000" pitchFamily="50" charset="-128"/>
                          <a:ea typeface="游ゴシック" panose="020B0400000000000000" pitchFamily="50" charset="-128"/>
                        </a:defRPr>
                      </a:pPr>
                      <a:r>
                        <a:t>Host name</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rowSpan="2">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200" b="1">
                          <a:solidFill>
                            <a:schemeClr val="bg1"/>
                          </a:solidFill>
                          <a:latin typeface="游ゴシック" panose="020B0400000000000000" pitchFamily="50" charset="-128"/>
                          <a:ea typeface="游ゴシック" panose="020B0400000000000000" pitchFamily="50" charset="-128"/>
                        </a:defRPr>
                      </a:pPr>
                      <a:r>
                        <a:rPr sz="1000" dirty="0"/>
                        <a:t>Operation</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gridSpan="3">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200" b="1">
                          <a:solidFill>
                            <a:schemeClr val="bg1"/>
                          </a:solidFill>
                          <a:latin typeface="游ゴシック" panose="020B0400000000000000" pitchFamily="50" charset="-128"/>
                          <a:ea typeface="游ゴシック" panose="020B0400000000000000" pitchFamily="50" charset="-128"/>
                        </a:defRPr>
                      </a:pPr>
                      <a:r>
                        <a:t>Parameter</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hMerge="1">
                  <a:txBody>
                    <a:bodyPr/>
                    <a:lstStyle/>
                    <a:p>
                      <a:endParaRPr kumimoji="1" lang="ja-JP" altLang="en-US" sz="1400" dirty="0"/>
                    </a:p>
                  </a:txBody>
                  <a:tcPr/>
                </a:tc>
                <a:tc hMerge="1">
                  <a:txBody>
                    <a:bodyPr/>
                    <a:lstStyle/>
                    <a:p>
                      <a:endParaRPr kumimoji="1" lang="ja-JP" altLang="en-US" sz="1400" dirty="0"/>
                    </a:p>
                  </a:txBody>
                  <a:tcPr/>
                </a:tc>
                <a:extLst>
                  <a:ext uri="{0D108BD9-81ED-4DB2-BD59-A6C34878D82A}">
                    <a16:rowId xmlns:a16="http://schemas.microsoft.com/office/drawing/2014/main" val="53632247"/>
                  </a:ext>
                </a:extLst>
              </a:tr>
              <a:tr h="146197">
                <a:tc vMerge="1">
                  <a:txBody>
                    <a:bodyPr/>
                    <a:lstStyle/>
                    <a:p>
                      <a:pPr algn="ctr"/>
                      <a:endParaRPr kumimoji="1" lang="ja-JP" altLang="en-US" sz="1400" dirty="0"/>
                    </a:p>
                  </a:txBody>
                  <a:tcPr/>
                </a:tc>
                <a:tc vMerge="1">
                  <a:txBody>
                    <a:bodyPr/>
                    <a:lstStyle/>
                    <a:p>
                      <a:pPr algn="ctr"/>
                      <a:endParaRPr kumimoji="1" lang="ja-JP" altLang="en-US" sz="1400" dirty="0"/>
                    </a:p>
                  </a:txBody>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1</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2</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3</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r h="1461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000"/>
                      </a:pPr>
                      <a:r>
                        <a:t>●●●</a:t>
                      </a:r>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defRPr kumimoji="1" altLang="en-US" sz="1000"/>
                      </a:pPr>
                      <a:r>
                        <a:rPr dirty="0"/>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834046322"/>
                  </a:ext>
                </a:extLst>
              </a:tr>
            </a:tbl>
          </a:graphicData>
        </a:graphic>
      </p:graphicFrame>
      <p:sp>
        <p:nvSpPr>
          <p:cNvPr id="107" name="正方形/長方形 106"/>
          <p:cNvSpPr/>
          <p:nvPr/>
        </p:nvSpPr>
        <p:spPr>
          <a:xfrm>
            <a:off x="3206105" y="3448229"/>
            <a:ext cx="1288800" cy="280800"/>
          </a:xfrm>
          <a:prstGeom prst="rect">
            <a:avLst/>
          </a:prstGeom>
          <a:solidFill>
            <a:srgbClr val="00206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ltLang="ja-JP" sz="1200" b="1">
                <a:ln>
                  <a:noFill/>
                </a:ln>
                <a:solidFill>
                  <a:prstClr val="white"/>
                </a:solidFill>
                <a:effectLst/>
                <a:uLnTx/>
                <a:uFillTx/>
                <a:latin typeface="游ゴシック" panose="020B0400000000000000" pitchFamily="50" charset="-128"/>
                <a:ea typeface="游ゴシック" panose="020B0400000000000000" pitchFamily="50" charset="-128"/>
                <a:cs typeface="+mn-cs"/>
              </a:defRPr>
            </a:pPr>
            <a:r>
              <a:t>Movement</a:t>
            </a:r>
            <a:endParaRPr kumimoji="0" lang="ja-JP" altLang="en-US" sz="12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endParaRPr>
          </a:p>
        </p:txBody>
      </p:sp>
      <p:grpSp>
        <p:nvGrpSpPr>
          <p:cNvPr id="1027" name="グループ化 1026"/>
          <p:cNvGrpSpPr/>
          <p:nvPr/>
        </p:nvGrpSpPr>
        <p:grpSpPr>
          <a:xfrm>
            <a:off x="4693123" y="2954297"/>
            <a:ext cx="996127" cy="1130256"/>
            <a:chOff x="4202082" y="3107953"/>
            <a:chExt cx="996127" cy="1130256"/>
          </a:xfrm>
        </p:grpSpPr>
        <p:sp>
          <p:nvSpPr>
            <p:cNvPr id="108" name="波線 107"/>
            <p:cNvSpPr/>
            <p:nvPr/>
          </p:nvSpPr>
          <p:spPr>
            <a:xfrm rot="16200000">
              <a:off x="4135018" y="3175017"/>
              <a:ext cx="1130256" cy="996127"/>
            </a:xfrm>
            <a:prstGeom prst="wave">
              <a:avLst>
                <a:gd name="adj1" fmla="val 4533"/>
                <a:gd name="adj2" fmla="val 0"/>
              </a:avLst>
            </a:prstGeom>
            <a:solidFill>
              <a:srgbClr val="002060"/>
            </a:solidFill>
            <a:ln w="12700" cap="flat" cmpd="sng" algn="ctr">
              <a:noFill/>
              <a:prstDash val="solid"/>
              <a:miter lim="800000"/>
            </a:ln>
            <a:effectLst/>
          </p:spPr>
          <p:txBody>
            <a:bodyPr rot="0" spcFirstLastPara="0" vertOverflow="overflow" horzOverflow="overflow" vert="eaVert" wrap="square" lIns="91440" tIns="45720" rIns="91440" bIns="45720" numCol="1" spcCol="0" fromWordArt="0" anchor="t"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ltLang="ja-JP" sz="1200" b="1">
                  <a:ln>
                    <a:noFill/>
                  </a:ln>
                  <a:solidFill>
                    <a:prstClr val="white"/>
                  </a:solidFill>
                  <a:effectLst/>
                  <a:uLnTx/>
                  <a:uFillTx/>
                  <a:latin typeface="游ゴシック" panose="020B0400000000000000" pitchFamily="50" charset="-128"/>
                  <a:ea typeface="游ゴシック" panose="020B0400000000000000" pitchFamily="50" charset="-128"/>
                  <a:cs typeface="+mn-cs"/>
                </a:defRPr>
              </a:pPr>
              <a:r>
                <a:t>Playbook</a:t>
              </a:r>
              <a:endParaRPr kumimoji="0" lang="ja-JP" altLang="en-US" sz="12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endParaRPr>
            </a:p>
          </p:txBody>
        </p:sp>
        <p:sp>
          <p:nvSpPr>
            <p:cNvPr id="109" name="正方形/長方形 108"/>
            <p:cNvSpPr/>
            <p:nvPr/>
          </p:nvSpPr>
          <p:spPr>
            <a:xfrm>
              <a:off x="4322003" y="3578722"/>
              <a:ext cx="822701" cy="180000"/>
            </a:xfrm>
            <a:prstGeom prst="rect">
              <a:avLst/>
            </a:prstGeom>
            <a:solidFill>
              <a:schemeClr val="accent6">
                <a:lumMod val="75000"/>
                <a:lumOff val="2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sz="1200" b="1">
                  <a:ln>
                    <a:noFill/>
                  </a:ln>
                  <a:solidFill>
                    <a:prstClr val="white"/>
                  </a:solidFill>
                  <a:effectLst/>
                  <a:uLnTx/>
                  <a:uFillTx/>
                  <a:latin typeface="Calibri" panose="020F0502020204030204"/>
                  <a:ea typeface="游ゴシック" panose="020B0400000000000000" pitchFamily="50" charset="-128"/>
                  <a:cs typeface="+mn-cs"/>
                </a:defRPr>
              </a:pPr>
              <a:r>
                <a:rPr altLang="ja-JP" dirty="0" smtClean="0"/>
                <a:t>Variable</a:t>
              </a:r>
              <a:r>
                <a:rPr lang="en-US" altLang="ja-JP" dirty="0" smtClean="0"/>
                <a:t> </a:t>
              </a:r>
              <a:r>
                <a:rPr altLang="ja-JP" dirty="0" smtClean="0"/>
                <a:t>1</a:t>
              </a: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0" name="正方形/長方形 109"/>
            <p:cNvSpPr/>
            <p:nvPr/>
          </p:nvSpPr>
          <p:spPr>
            <a:xfrm>
              <a:off x="4210517" y="3888912"/>
              <a:ext cx="827809" cy="180000"/>
            </a:xfrm>
            <a:prstGeom prst="rect">
              <a:avLst/>
            </a:prstGeom>
            <a:solidFill>
              <a:schemeClr val="accent6">
                <a:lumMod val="75000"/>
                <a:lumOff val="2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sz="1200" b="1">
                  <a:ln>
                    <a:noFill/>
                  </a:ln>
                  <a:solidFill>
                    <a:prstClr val="white"/>
                  </a:solidFill>
                  <a:effectLst/>
                  <a:uLnTx/>
                  <a:uFillTx/>
                  <a:latin typeface="Calibri" panose="020F0502020204030204"/>
                  <a:ea typeface="游ゴシック" panose="020B0400000000000000" pitchFamily="50" charset="-128"/>
                  <a:cs typeface="+mn-cs"/>
                </a:defRPr>
              </a:pPr>
              <a:r>
                <a:rPr altLang="ja-JP" dirty="0" smtClean="0"/>
                <a:t>Variable</a:t>
              </a:r>
              <a:r>
                <a:rPr lang="en-US" altLang="ja-JP" dirty="0" smtClean="0"/>
                <a:t> </a:t>
              </a:r>
              <a:r>
                <a:rPr altLang="ja-JP" dirty="0" smtClean="0"/>
                <a:t>2</a:t>
              </a: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1028" name="グループ化 1027"/>
          <p:cNvGrpSpPr/>
          <p:nvPr/>
        </p:nvGrpSpPr>
        <p:grpSpPr>
          <a:xfrm>
            <a:off x="5697686" y="3082195"/>
            <a:ext cx="991286" cy="933874"/>
            <a:chOff x="5708533" y="3210523"/>
            <a:chExt cx="815160" cy="754308"/>
          </a:xfrm>
        </p:grpSpPr>
        <p:sp>
          <p:nvSpPr>
            <p:cNvPr id="116" name="星 7 115"/>
            <p:cNvSpPr/>
            <p:nvPr/>
          </p:nvSpPr>
          <p:spPr>
            <a:xfrm>
              <a:off x="5739966" y="3210523"/>
              <a:ext cx="754308" cy="754308"/>
            </a:xfrm>
            <a:prstGeom prst="star7">
              <a:avLst/>
            </a:prstGeom>
            <a:solidFill>
              <a:srgbClr val="00206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7" name="テキスト ボックス 46"/>
            <p:cNvSpPr txBox="1"/>
            <p:nvPr/>
          </p:nvSpPr>
          <p:spPr>
            <a:xfrm>
              <a:off x="5708533" y="3474910"/>
              <a:ext cx="815160" cy="276999"/>
            </a:xfrm>
            <a:prstGeom prst="rect">
              <a:avLst/>
            </a:prstGeom>
            <a:noFill/>
          </p:spPr>
          <p:txBody>
            <a:bodyPr wrap="square">
              <a:spAutoFit/>
            </a:bodyPr>
            <a:lstStyle/>
            <a:p>
              <a:pPr algn="ctr">
                <a:defRPr kumimoji="1" altLang="en-US" sz="1200" b="1">
                  <a:solidFill>
                    <a:schemeClr val="bg1"/>
                  </a:solidFill>
                  <a:latin typeface="游ゴシック" panose="020B0400000000000000" pitchFamily="50" charset="-128"/>
                  <a:ea typeface="游ゴシック" panose="020B0400000000000000" pitchFamily="50" charset="-128"/>
                </a:defRPr>
              </a:pPr>
              <a:r>
                <a:rPr dirty="0" smtClean="0"/>
                <a:t>Execute</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p:txBody>
        </p:sp>
      </p:grpSp>
      <p:grpSp>
        <p:nvGrpSpPr>
          <p:cNvPr id="1025" name="グループ化 1024"/>
          <p:cNvGrpSpPr/>
          <p:nvPr/>
        </p:nvGrpSpPr>
        <p:grpSpPr>
          <a:xfrm>
            <a:off x="4358361" y="4802370"/>
            <a:ext cx="754308" cy="754308"/>
            <a:chOff x="4114085" y="4784554"/>
            <a:chExt cx="754308" cy="754308"/>
          </a:xfrm>
        </p:grpSpPr>
        <p:sp>
          <p:nvSpPr>
            <p:cNvPr id="145" name="星 7 144"/>
            <p:cNvSpPr/>
            <p:nvPr/>
          </p:nvSpPr>
          <p:spPr>
            <a:xfrm>
              <a:off x="4114085" y="4784554"/>
              <a:ext cx="754308" cy="754308"/>
            </a:xfrm>
            <a:prstGeom prst="star7">
              <a:avLst/>
            </a:prstGeom>
            <a:solidFill>
              <a:srgbClr val="00206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46" name="テキスト ボックス 145"/>
            <p:cNvSpPr txBox="1"/>
            <p:nvPr/>
          </p:nvSpPr>
          <p:spPr>
            <a:xfrm>
              <a:off x="4186924" y="4940373"/>
              <a:ext cx="617487" cy="461665"/>
            </a:xfrm>
            <a:prstGeom prst="rect">
              <a:avLst/>
            </a:prstGeom>
            <a:noFill/>
          </p:spPr>
          <p:txBody>
            <a:bodyPr wrap="square">
              <a:spAutoFit/>
            </a:bodyPr>
            <a:lstStyle/>
            <a:p>
              <a:pPr algn="ctr">
                <a:defRPr kumimoji="1" altLang="ja-JP" sz="1200" b="1">
                  <a:solidFill>
                    <a:schemeClr val="bg1"/>
                  </a:solidFill>
                  <a:latin typeface="游ゴシック" panose="020B0400000000000000" pitchFamily="50" charset="-128"/>
                  <a:ea typeface="游ゴシック" panose="020B0400000000000000" pitchFamily="50" charset="-128"/>
                </a:defRPr>
              </a:pPr>
              <a:r>
                <a:t>Rest</a:t>
              </a:r>
            </a:p>
            <a:p>
              <a:pPr algn="ctr">
                <a:defRPr altLang="ja-JP" sz="1200" b="1">
                  <a:solidFill>
                    <a:schemeClr val="bg1"/>
                  </a:solidFill>
                  <a:latin typeface="游ゴシック" panose="020B0400000000000000" pitchFamily="50" charset="-128"/>
                  <a:ea typeface="游ゴシック" panose="020B0400000000000000" pitchFamily="50" charset="-128"/>
                </a:defRPr>
              </a:pPr>
              <a:r>
                <a:t>API</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p:txBody>
        </p:sp>
      </p:grpSp>
      <p:grpSp>
        <p:nvGrpSpPr>
          <p:cNvPr id="1024" name="グループ化 1023"/>
          <p:cNvGrpSpPr/>
          <p:nvPr/>
        </p:nvGrpSpPr>
        <p:grpSpPr>
          <a:xfrm>
            <a:off x="5304112" y="4608292"/>
            <a:ext cx="996128" cy="1130256"/>
            <a:chOff x="4617185" y="3953673"/>
            <a:chExt cx="996128" cy="1130256"/>
          </a:xfrm>
        </p:grpSpPr>
        <p:sp>
          <p:nvSpPr>
            <p:cNvPr id="147" name="波線 146"/>
            <p:cNvSpPr/>
            <p:nvPr/>
          </p:nvSpPr>
          <p:spPr>
            <a:xfrm rot="16200000">
              <a:off x="4550122" y="4020737"/>
              <a:ext cx="1130256" cy="996127"/>
            </a:xfrm>
            <a:prstGeom prst="wave">
              <a:avLst>
                <a:gd name="adj1" fmla="val 4533"/>
                <a:gd name="adj2" fmla="val 0"/>
              </a:avLst>
            </a:prstGeom>
            <a:solidFill>
              <a:srgbClr val="002060"/>
            </a:solidFill>
            <a:ln w="12700" cap="flat" cmpd="sng" algn="ctr">
              <a:noFill/>
              <a:prstDash val="solid"/>
              <a:miter lim="800000"/>
            </a:ln>
            <a:effectLst/>
          </p:spPr>
          <p:txBody>
            <a:bodyPr rot="0" spcFirstLastPara="0" vertOverflow="overflow" horzOverflow="overflow" vert="eaVert" wrap="square" lIns="91440" tIns="45720" rIns="91440" bIns="45720" numCol="1" spcCol="0" fromWordArt="0" anchor="t"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ltLang="ja-JP" sz="1200" b="1">
                  <a:ln>
                    <a:noFill/>
                  </a:ln>
                  <a:solidFill>
                    <a:prstClr val="white"/>
                  </a:solidFill>
                  <a:effectLst/>
                  <a:uLnTx/>
                  <a:uFillTx/>
                  <a:latin typeface="游ゴシック" panose="020B0400000000000000" pitchFamily="50" charset="-128"/>
                  <a:ea typeface="游ゴシック" panose="020B0400000000000000" pitchFamily="50" charset="-128"/>
                  <a:cs typeface="+mn-cs"/>
                </a:defRPr>
              </a:pPr>
              <a:r>
                <a:t>YAML</a:t>
              </a:r>
              <a:endParaRPr kumimoji="0" lang="ja-JP" altLang="en-US" sz="12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endParaRPr>
            </a:p>
          </p:txBody>
        </p:sp>
        <p:sp>
          <p:nvSpPr>
            <p:cNvPr id="148" name="正方形/長方形 147"/>
            <p:cNvSpPr/>
            <p:nvPr/>
          </p:nvSpPr>
          <p:spPr>
            <a:xfrm>
              <a:off x="4677146" y="4425301"/>
              <a:ext cx="876207" cy="180000"/>
            </a:xfrm>
            <a:prstGeom prst="rect">
              <a:avLst/>
            </a:prstGeom>
            <a:solidFill>
              <a:schemeClr val="accent6">
                <a:lumMod val="75000"/>
                <a:lumOff val="2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sz="1200" b="1">
                  <a:ln>
                    <a:noFill/>
                  </a:ln>
                  <a:solidFill>
                    <a:prstClr val="white"/>
                  </a:solidFill>
                  <a:effectLst/>
                  <a:uLnTx/>
                  <a:uFillTx/>
                  <a:latin typeface="Calibri" panose="020F0502020204030204"/>
                  <a:ea typeface="游ゴシック" panose="020B0400000000000000" pitchFamily="50" charset="-128"/>
                  <a:cs typeface="+mn-cs"/>
                </a:defRPr>
              </a:pPr>
              <a:r>
                <a:rPr altLang="ja-JP" dirty="0" smtClean="0"/>
                <a:t>Variable</a:t>
              </a:r>
              <a:r>
                <a:rPr lang="en-US" altLang="ja-JP" dirty="0" smtClean="0"/>
                <a:t> </a:t>
              </a:r>
              <a:r>
                <a:rPr altLang="ja-JP" dirty="0" smtClean="0"/>
                <a:t>1</a:t>
              </a: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49" name="正方形/長方形 148"/>
            <p:cNvSpPr/>
            <p:nvPr/>
          </p:nvSpPr>
          <p:spPr>
            <a:xfrm>
              <a:off x="4617185" y="4734632"/>
              <a:ext cx="836245" cy="180000"/>
            </a:xfrm>
            <a:prstGeom prst="rect">
              <a:avLst/>
            </a:prstGeom>
            <a:solidFill>
              <a:schemeClr val="accent6">
                <a:lumMod val="75000"/>
                <a:lumOff val="2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sz="1200" b="1">
                  <a:ln>
                    <a:noFill/>
                  </a:ln>
                  <a:solidFill>
                    <a:prstClr val="white"/>
                  </a:solidFill>
                  <a:effectLst/>
                  <a:uLnTx/>
                  <a:uFillTx/>
                  <a:latin typeface="Calibri" panose="020F0502020204030204"/>
                  <a:ea typeface="游ゴシック" panose="020B0400000000000000" pitchFamily="50" charset="-128"/>
                  <a:cs typeface="+mn-cs"/>
                </a:defRPr>
              </a:pPr>
              <a:r>
                <a:rPr altLang="ja-JP" dirty="0" smtClean="0"/>
                <a:t>Variable</a:t>
              </a:r>
              <a:r>
                <a:rPr lang="en-US" altLang="ja-JP" dirty="0" smtClean="0"/>
                <a:t> </a:t>
              </a:r>
              <a:r>
                <a:rPr altLang="ja-JP" dirty="0" smtClean="0"/>
                <a:t>2</a:t>
              </a: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1029" name="グループ化 1028"/>
          <p:cNvGrpSpPr/>
          <p:nvPr/>
        </p:nvGrpSpPr>
        <p:grpSpPr>
          <a:xfrm>
            <a:off x="7876380" y="3857396"/>
            <a:ext cx="992598" cy="914098"/>
            <a:chOff x="7876380" y="3870457"/>
            <a:chExt cx="992598" cy="914098"/>
          </a:xfrm>
        </p:grpSpPr>
        <p:sp>
          <p:nvSpPr>
            <p:cNvPr id="141" name="楕円 140"/>
            <p:cNvSpPr/>
            <p:nvPr/>
          </p:nvSpPr>
          <p:spPr>
            <a:xfrm>
              <a:off x="7915630" y="3870457"/>
              <a:ext cx="914098" cy="914098"/>
            </a:xfrm>
            <a:prstGeom prst="ellipse">
              <a:avLst/>
            </a:prstGeom>
            <a:solidFill>
              <a:srgbClr val="00206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endParaRPr>
            </a:p>
          </p:txBody>
        </p:sp>
        <p:sp>
          <p:nvSpPr>
            <p:cNvPr id="159" name="テキスト ボックス 158"/>
            <p:cNvSpPr txBox="1"/>
            <p:nvPr/>
          </p:nvSpPr>
          <p:spPr>
            <a:xfrm>
              <a:off x="7876380" y="4189006"/>
              <a:ext cx="992598" cy="276999"/>
            </a:xfrm>
            <a:prstGeom prst="rect">
              <a:avLst/>
            </a:prstGeom>
            <a:noFill/>
          </p:spPr>
          <p:txBody>
            <a:bodyPr wrap="square">
              <a:spAutoFit/>
            </a:bodyPr>
            <a:lstStyle/>
            <a:p>
              <a:pPr algn="ctr">
                <a:defRPr kumimoji="1" altLang="en-US" sz="1200" b="1">
                  <a:solidFill>
                    <a:schemeClr val="bg1"/>
                  </a:solidFill>
                  <a:latin typeface="游ゴシック" panose="020B0400000000000000" pitchFamily="50" charset="-128"/>
                  <a:ea typeface="游ゴシック" panose="020B0400000000000000" pitchFamily="50" charset="-128"/>
                </a:defRPr>
              </a:pPr>
              <a:r>
                <a:t>Inventory</a:t>
              </a:r>
              <a:endParaRPr kumimoji="1" lang="ja-JP" altLang="en-US" sz="1200" b="1" spc="-150" dirty="0">
                <a:solidFill>
                  <a:schemeClr val="bg1"/>
                </a:solidFill>
                <a:latin typeface="游ゴシック" panose="020B0400000000000000" pitchFamily="50" charset="-128"/>
                <a:ea typeface="游ゴシック" panose="020B0400000000000000" pitchFamily="50" charset="-128"/>
              </a:endParaRPr>
            </a:p>
          </p:txBody>
        </p:sp>
      </p:grpSp>
      <p:sp>
        <p:nvSpPr>
          <p:cNvPr id="172" name="テキスト ボックス 171"/>
          <p:cNvSpPr txBox="1"/>
          <p:nvPr/>
        </p:nvSpPr>
        <p:spPr>
          <a:xfrm>
            <a:off x="251399" y="2142851"/>
            <a:ext cx="1910704" cy="276999"/>
          </a:xfrm>
          <a:prstGeom prst="rect">
            <a:avLst/>
          </a:prstGeom>
          <a:noFill/>
        </p:spPr>
        <p:txBody>
          <a:bodyPr wrap="square">
            <a:spAutoFit/>
          </a:bodyPr>
          <a:lstStyle/>
          <a:p>
            <a:pPr>
              <a:defRPr kumimoji="1" altLang="en-US" sz="1200" b="1">
                <a:solidFill>
                  <a:srgbClr val="002060"/>
                </a:solidFill>
              </a:defRPr>
            </a:pPr>
            <a:r>
              <a:t>Overall Diagram</a:t>
            </a:r>
            <a:endParaRPr kumimoji="1" lang="ja-JP" altLang="en-US" sz="1200" b="1" dirty="0">
              <a:solidFill>
                <a:srgbClr val="002060"/>
              </a:solidFill>
            </a:endParaRPr>
          </a:p>
        </p:txBody>
      </p:sp>
      <p:sp>
        <p:nvSpPr>
          <p:cNvPr id="36" name="円形吹き出し 35"/>
          <p:cNvSpPr>
            <a:spLocks noChangeAspect="1"/>
          </p:cNvSpPr>
          <p:nvPr/>
        </p:nvSpPr>
        <p:spPr bwMode="auto">
          <a:xfrm>
            <a:off x="3958753" y="4144107"/>
            <a:ext cx="1306111" cy="688213"/>
          </a:xfrm>
          <a:prstGeom prst="wedgeEllipseCallout">
            <a:avLst>
              <a:gd name="adj1" fmla="val -56691"/>
              <a:gd name="adj2" fmla="val 47721"/>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horz" wrap="none" lIns="72001" tIns="72001" rIns="72001" bIns="72001" numCol="1" spcCol="0" rtlCol="0" fromWordArt="0" anchor="ctr" anchorCtr="1"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2000" b="1" kern="0" dirty="0" smtClean="0">
                <a:solidFill>
                  <a:srgbClr val="FFFFFF"/>
                </a:solidFill>
                <a:latin typeface="游ゴシック" panose="020B0400000000000000" pitchFamily="50" charset="-128"/>
                <a:ea typeface="游ゴシック" panose="020B0400000000000000" pitchFamily="50" charset="-128"/>
              </a:rPr>
              <a:t>Register</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37" name="円形吹き出し 36"/>
          <p:cNvSpPr>
            <a:spLocks noChangeAspect="1"/>
          </p:cNvSpPr>
          <p:nvPr/>
        </p:nvSpPr>
        <p:spPr bwMode="auto">
          <a:xfrm>
            <a:off x="7792775" y="2990006"/>
            <a:ext cx="1227591" cy="688213"/>
          </a:xfrm>
          <a:prstGeom prst="wedgeEllipseCallout">
            <a:avLst>
              <a:gd name="adj1" fmla="val -11424"/>
              <a:gd name="adj2" fmla="val 70277"/>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horz" wrap="none" lIns="72001" tIns="72001" rIns="72001" bIns="72001" numCol="1" spcCol="0" rtlCol="0" fromWordArt="0" anchor="ctr" anchorCtr="1"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2000" b="1" kern="0" dirty="0" smtClean="0">
                <a:solidFill>
                  <a:srgbClr val="FFFFFF"/>
                </a:solidFill>
                <a:latin typeface="游ゴシック" panose="020B0400000000000000" pitchFamily="50" charset="-128"/>
                <a:ea typeface="游ゴシック" panose="020B0400000000000000" pitchFamily="50" charset="-128"/>
              </a:rPr>
              <a:t>Acquire</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399635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735771" y="3270364"/>
            <a:ext cx="7503063" cy="2193203"/>
          </a:xfrm>
          <a:prstGeom prst="rect">
            <a:avLst/>
          </a:prstGeom>
        </p:spPr>
      </p:pic>
      <p:sp>
        <p:nvSpPr>
          <p:cNvPr id="2" name="タイトル 1"/>
          <p:cNvSpPr>
            <a:spLocks noGrp="1"/>
          </p:cNvSpPr>
          <p:nvPr>
            <p:ph type="title"/>
          </p:nvPr>
        </p:nvSpPr>
        <p:spPr/>
        <p:txBody>
          <a:bodyPr>
            <a:normAutofit fontScale="90000"/>
          </a:bodyPr>
          <a:lstStyle/>
          <a:p>
            <a:r>
              <a:rPr altLang="ja-JP"/>
              <a:t>2.2</a:t>
            </a:r>
            <a:r>
              <a:rPr altLang="en-US"/>
              <a:t> </a:t>
            </a:r>
            <a:r>
              <a:rPr altLang="ja-JP"/>
              <a:t>YAML</a:t>
            </a:r>
            <a:r>
              <a:rPr altLang="en-US"/>
              <a:t> Variables (</a:t>
            </a:r>
            <a:r>
              <a:rPr altLang="ja-JP"/>
              <a:t>FROM</a:t>
            </a:r>
            <a:r>
              <a:rPr altLang="en-US"/>
              <a:t>) and Parameter Sheet Items (</a:t>
            </a:r>
            <a:r>
              <a:rPr altLang="ja-JP"/>
              <a:t>TO</a:t>
            </a:r>
            <a:r>
              <a:rPr altLang="en-US"/>
              <a:t>)</a:t>
            </a:r>
            <a:r>
              <a:rPr altLang="ja-JP"/>
              <a:t> </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altLang="ja-JP" dirty="0"/>
              <a:t>Associate</a:t>
            </a:r>
            <a:r>
              <a:rPr altLang="en-US" dirty="0"/>
              <a:t> the variable (FROM) in the YAML file with the item (TO) in the parameter sheet. As a result, the acquired value will automatically be registered in the parameter sheet. </a:t>
            </a:r>
            <a:endParaRPr lang="en-US" altLang="ja-JP" dirty="0" smtClean="0"/>
          </a:p>
          <a:p>
            <a:pPr marL="0" indent="0">
              <a:buNone/>
            </a:pPr>
            <a:r>
              <a:rPr altLang="en-US" dirty="0"/>
              <a:t>Users can associate in the</a:t>
            </a:r>
            <a:r>
              <a:rPr altLang="ja-JP" dirty="0"/>
              <a:t> "Collected item value management" menu. (For more details, please refer to chapter "2.3.2</a:t>
            </a:r>
            <a:r>
              <a:rPr altLang="en-US" dirty="0"/>
              <a:t>,</a:t>
            </a:r>
            <a:r>
              <a:rPr altLang="en-US" dirty="0">
                <a:hlinkClick r:id="rId3" action="ppaction://hlinksldjump"/>
              </a:rPr>
              <a:t> Collected item value list</a:t>
            </a:r>
            <a:r>
              <a:rPr altLang="en-US" dirty="0"/>
              <a:t>") </a:t>
            </a:r>
            <a:endParaRPr lang="en-US" altLang="ja-JP" dirty="0" smtClean="0"/>
          </a:p>
        </p:txBody>
      </p:sp>
      <p:sp>
        <p:nvSpPr>
          <p:cNvPr id="49" name="正方形/長方形 48"/>
          <p:cNvSpPr/>
          <p:nvPr/>
        </p:nvSpPr>
        <p:spPr bwMode="auto">
          <a:xfrm>
            <a:off x="3059512" y="4306923"/>
            <a:ext cx="720000" cy="1115796"/>
          </a:xfrm>
          <a:prstGeom prst="rect">
            <a:avLst/>
          </a:prstGeom>
          <a:noFill/>
          <a:ln w="38100">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50" name="正方形/長方形 49"/>
          <p:cNvSpPr/>
          <p:nvPr/>
        </p:nvSpPr>
        <p:spPr bwMode="auto">
          <a:xfrm>
            <a:off x="6948330" y="4273203"/>
            <a:ext cx="1224170" cy="324000"/>
          </a:xfrm>
          <a:prstGeom prst="rect">
            <a:avLst/>
          </a:prstGeom>
          <a:noFill/>
          <a:ln w="38100">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63" name="円形吹き出し 62"/>
          <p:cNvSpPr>
            <a:spLocks noChangeAspect="1"/>
          </p:cNvSpPr>
          <p:nvPr/>
        </p:nvSpPr>
        <p:spPr bwMode="auto">
          <a:xfrm>
            <a:off x="5900148" y="5297235"/>
            <a:ext cx="868145" cy="868145"/>
          </a:xfrm>
          <a:prstGeom prst="wedgeEllipseCallout">
            <a:avLst>
              <a:gd name="adj1" fmla="val 83138"/>
              <a:gd name="adj2" fmla="val -129547"/>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ja-JP" sz="2000" b="1">
                <a:solidFill>
                  <a:srgbClr val="FFFFFF"/>
                </a:solidFill>
                <a:latin typeface="游ゴシック" panose="020B0400000000000000" pitchFamily="50" charset="-128"/>
                <a:ea typeface="游ゴシック" panose="020B0400000000000000" pitchFamily="50" charset="-128"/>
              </a:defRPr>
            </a:pPr>
            <a:r>
              <a:t>FROM</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4" name="円形吹き出し 63"/>
          <p:cNvSpPr>
            <a:spLocks noChangeAspect="1"/>
          </p:cNvSpPr>
          <p:nvPr/>
        </p:nvSpPr>
        <p:spPr bwMode="auto">
          <a:xfrm>
            <a:off x="1868778" y="5297235"/>
            <a:ext cx="868145" cy="868145"/>
          </a:xfrm>
          <a:prstGeom prst="wedgeEllipseCallout">
            <a:avLst>
              <a:gd name="adj1" fmla="val 85588"/>
              <a:gd name="adj2" fmla="val -6463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ja-JP" sz="2000" b="1">
                <a:ln>
                  <a:noFill/>
                </a:ln>
                <a:solidFill>
                  <a:srgbClr val="FFFFFF"/>
                </a:solidFill>
                <a:effectLst/>
                <a:uLnTx/>
                <a:uFillTx/>
                <a:latin typeface="游ゴシック" panose="020B0400000000000000" pitchFamily="50" charset="-128"/>
                <a:ea typeface="游ゴシック" panose="020B0400000000000000" pitchFamily="50" charset="-128"/>
              </a:defRPr>
            </a:pPr>
            <a:r>
              <a:rPr lang="en-US" dirty="0" smtClean="0"/>
              <a:t>TO</a:t>
            </a:r>
            <a:endParaRPr dirty="0"/>
          </a:p>
        </p:txBody>
      </p:sp>
      <p:sp>
        <p:nvSpPr>
          <p:cNvPr id="62" name="テキスト ボックス 61"/>
          <p:cNvSpPr txBox="1"/>
          <p:nvPr/>
        </p:nvSpPr>
        <p:spPr>
          <a:xfrm>
            <a:off x="6789260" y="5555864"/>
            <a:ext cx="1509240" cy="707886"/>
          </a:xfrm>
          <a:prstGeom prst="rect">
            <a:avLst/>
          </a:prstGeom>
          <a:noFill/>
        </p:spPr>
        <p:txBody>
          <a:bodyPr wrap="square">
            <a:spAutoFit/>
          </a:bodyPr>
          <a:lstStyle/>
          <a:p>
            <a:pPr>
              <a:defRPr kumimoji="1" altLang="en-US" sz="2000" b="1">
                <a:solidFill>
                  <a:srgbClr val="FF0000"/>
                </a:solidFill>
              </a:defRPr>
            </a:pPr>
            <a:r>
              <a:rPr lang="en-US" dirty="0" smtClean="0"/>
              <a:t>Acquired</a:t>
            </a:r>
            <a:br>
              <a:rPr lang="en-US" dirty="0" smtClean="0"/>
            </a:br>
            <a:r>
              <a:rPr dirty="0" smtClean="0"/>
              <a:t>value</a:t>
            </a:r>
            <a:endParaRPr kumimoji="1" lang="ja-JP" altLang="en-US" sz="2000" b="1" dirty="0">
              <a:solidFill>
                <a:srgbClr val="FF0000"/>
              </a:solidFill>
            </a:endParaRPr>
          </a:p>
        </p:txBody>
      </p:sp>
      <p:sp>
        <p:nvSpPr>
          <p:cNvPr id="66" name="テキスト ボックス 65"/>
          <p:cNvSpPr txBox="1"/>
          <p:nvPr/>
        </p:nvSpPr>
        <p:spPr>
          <a:xfrm>
            <a:off x="2756700" y="5555864"/>
            <a:ext cx="2554931" cy="400110"/>
          </a:xfrm>
          <a:prstGeom prst="rect">
            <a:avLst/>
          </a:prstGeom>
          <a:noFill/>
        </p:spPr>
        <p:txBody>
          <a:bodyPr wrap="square">
            <a:spAutoFit/>
          </a:bodyPr>
          <a:lstStyle/>
          <a:p>
            <a:pPr>
              <a:defRPr kumimoji="1" altLang="en-US" sz="2000" b="1">
                <a:solidFill>
                  <a:srgbClr val="FF0000"/>
                </a:solidFill>
              </a:defRPr>
            </a:pPr>
            <a:r>
              <a:t>Recipient of the acquired value</a:t>
            </a:r>
            <a:endParaRPr kumimoji="1" lang="ja-JP" altLang="en-US" sz="2000" b="1" dirty="0">
              <a:solidFill>
                <a:srgbClr val="FF0000"/>
              </a:solidFill>
            </a:endParaRPr>
          </a:p>
        </p:txBody>
      </p:sp>
      <p:sp>
        <p:nvSpPr>
          <p:cNvPr id="67" name="フリーフォーム 66"/>
          <p:cNvSpPr/>
          <p:nvPr/>
        </p:nvSpPr>
        <p:spPr>
          <a:xfrm rot="15344266">
            <a:off x="4466721" y="2284370"/>
            <a:ext cx="1289743" cy="3626304"/>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3812"/>
              <a:gd name="connsiteY0" fmla="*/ 1956391 h 1956391"/>
              <a:gd name="connsiteX1" fmla="*/ 1082392 w 1103812"/>
              <a:gd name="connsiteY1" fmla="*/ 1051323 h 1956391"/>
              <a:gd name="connsiteX2" fmla="*/ 701749 w 1103812"/>
              <a:gd name="connsiteY2" fmla="*/ 0 h 1956391"/>
              <a:gd name="connsiteX3" fmla="*/ 701749 w 1103812"/>
              <a:gd name="connsiteY3" fmla="*/ 0 h 1956391"/>
              <a:gd name="connsiteX0" fmla="*/ 0 w 1129372"/>
              <a:gd name="connsiteY0" fmla="*/ 1956391 h 1956391"/>
              <a:gd name="connsiteX1" fmla="*/ 1082392 w 1129372"/>
              <a:gd name="connsiteY1" fmla="*/ 1051323 h 1956391"/>
              <a:gd name="connsiteX2" fmla="*/ 701749 w 1129372"/>
              <a:gd name="connsiteY2" fmla="*/ 0 h 1956391"/>
              <a:gd name="connsiteX3" fmla="*/ 701749 w 1129372"/>
              <a:gd name="connsiteY3" fmla="*/ 0 h 1956391"/>
              <a:gd name="connsiteX0" fmla="*/ 0 w 1155696"/>
              <a:gd name="connsiteY0" fmla="*/ 1956391 h 1956391"/>
              <a:gd name="connsiteX1" fmla="*/ 1082392 w 1155696"/>
              <a:gd name="connsiteY1" fmla="*/ 1051323 h 1956391"/>
              <a:gd name="connsiteX2" fmla="*/ 701749 w 1155696"/>
              <a:gd name="connsiteY2" fmla="*/ 0 h 1956391"/>
              <a:gd name="connsiteX3" fmla="*/ 701749 w 1155696"/>
              <a:gd name="connsiteY3" fmla="*/ 0 h 1956391"/>
              <a:gd name="connsiteX0" fmla="*/ 0 w 1155697"/>
              <a:gd name="connsiteY0" fmla="*/ 1956391 h 1956391"/>
              <a:gd name="connsiteX1" fmla="*/ 1082392 w 1155697"/>
              <a:gd name="connsiteY1" fmla="*/ 1051323 h 1956391"/>
              <a:gd name="connsiteX2" fmla="*/ 701749 w 1155697"/>
              <a:gd name="connsiteY2" fmla="*/ 0 h 1956391"/>
              <a:gd name="connsiteX3" fmla="*/ 701749 w 1155697"/>
              <a:gd name="connsiteY3" fmla="*/ 0 h 1956391"/>
              <a:gd name="connsiteX0" fmla="*/ 0 w 1155697"/>
              <a:gd name="connsiteY0" fmla="*/ 1956391 h 1956391"/>
              <a:gd name="connsiteX1" fmla="*/ 1082392 w 1155697"/>
              <a:gd name="connsiteY1" fmla="*/ 1051323 h 1956391"/>
              <a:gd name="connsiteX2" fmla="*/ 701749 w 1155697"/>
              <a:gd name="connsiteY2" fmla="*/ 0 h 1956391"/>
              <a:gd name="connsiteX3" fmla="*/ 701749 w 1155697"/>
              <a:gd name="connsiteY3" fmla="*/ 0 h 1956391"/>
              <a:gd name="connsiteX0" fmla="*/ 0 w 1131127"/>
              <a:gd name="connsiteY0" fmla="*/ 1956391 h 1956391"/>
              <a:gd name="connsiteX1" fmla="*/ 1050930 w 1131127"/>
              <a:gd name="connsiteY1" fmla="*/ 1085985 h 1956391"/>
              <a:gd name="connsiteX2" fmla="*/ 701749 w 1131127"/>
              <a:gd name="connsiteY2" fmla="*/ 0 h 1956391"/>
              <a:gd name="connsiteX3" fmla="*/ 701749 w 1131127"/>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25756"/>
              <a:gd name="connsiteY0" fmla="*/ 1956391 h 1956391"/>
              <a:gd name="connsiteX1" fmla="*/ 1050930 w 1125756"/>
              <a:gd name="connsiteY1" fmla="*/ 1085985 h 1956391"/>
              <a:gd name="connsiteX2" fmla="*/ 701749 w 1125756"/>
              <a:gd name="connsiteY2" fmla="*/ 0 h 1956391"/>
              <a:gd name="connsiteX3" fmla="*/ 701749 w 1125756"/>
              <a:gd name="connsiteY3" fmla="*/ 0 h 1956391"/>
              <a:gd name="connsiteX0" fmla="*/ 0 w 1125756"/>
              <a:gd name="connsiteY0" fmla="*/ 1956391 h 1956391"/>
              <a:gd name="connsiteX1" fmla="*/ 1050930 w 1125756"/>
              <a:gd name="connsiteY1" fmla="*/ 1085985 h 1956391"/>
              <a:gd name="connsiteX2" fmla="*/ 701749 w 1125756"/>
              <a:gd name="connsiteY2" fmla="*/ 0 h 1956391"/>
              <a:gd name="connsiteX3" fmla="*/ 701749 w 1125756"/>
              <a:gd name="connsiteY3" fmla="*/ 0 h 1956391"/>
              <a:gd name="connsiteX0" fmla="*/ 0 w 1118371"/>
              <a:gd name="connsiteY0" fmla="*/ 1956391 h 1956391"/>
              <a:gd name="connsiteX1" fmla="*/ 1041660 w 1118371"/>
              <a:gd name="connsiteY1" fmla="*/ 1138716 h 1956391"/>
              <a:gd name="connsiteX2" fmla="*/ 701749 w 1118371"/>
              <a:gd name="connsiteY2" fmla="*/ 0 h 1956391"/>
              <a:gd name="connsiteX3" fmla="*/ 701749 w 1118371"/>
              <a:gd name="connsiteY3" fmla="*/ 0 h 1956391"/>
              <a:gd name="connsiteX0" fmla="*/ 0 w 1118371"/>
              <a:gd name="connsiteY0" fmla="*/ 1956391 h 1956391"/>
              <a:gd name="connsiteX1" fmla="*/ 1041660 w 1118371"/>
              <a:gd name="connsiteY1" fmla="*/ 1138716 h 1956391"/>
              <a:gd name="connsiteX2" fmla="*/ 701749 w 1118371"/>
              <a:gd name="connsiteY2" fmla="*/ 0 h 1956391"/>
              <a:gd name="connsiteX3" fmla="*/ 701749 w 1118371"/>
              <a:gd name="connsiteY3" fmla="*/ 0 h 1956391"/>
              <a:gd name="connsiteX0" fmla="*/ 0 w 1132211"/>
              <a:gd name="connsiteY0" fmla="*/ 1956391 h 1956391"/>
              <a:gd name="connsiteX1" fmla="*/ 1041660 w 1132211"/>
              <a:gd name="connsiteY1" fmla="*/ 1138716 h 1956391"/>
              <a:gd name="connsiteX2" fmla="*/ 701749 w 1132211"/>
              <a:gd name="connsiteY2" fmla="*/ 0 h 1956391"/>
              <a:gd name="connsiteX3" fmla="*/ 701749 w 1132211"/>
              <a:gd name="connsiteY3" fmla="*/ 0 h 1956391"/>
              <a:gd name="connsiteX0" fmla="*/ 0 w 1122313"/>
              <a:gd name="connsiteY0" fmla="*/ 1956391 h 1956391"/>
              <a:gd name="connsiteX1" fmla="*/ 1041660 w 1122313"/>
              <a:gd name="connsiteY1" fmla="*/ 1138716 h 1956391"/>
              <a:gd name="connsiteX2" fmla="*/ 701749 w 1122313"/>
              <a:gd name="connsiteY2" fmla="*/ 0 h 1956391"/>
              <a:gd name="connsiteX3" fmla="*/ 701749 w 1122313"/>
              <a:gd name="connsiteY3" fmla="*/ 0 h 1956391"/>
            </a:gdLst>
            <a:ahLst/>
            <a:cxnLst>
              <a:cxn ang="0">
                <a:pos x="connsiteX0" y="connsiteY0"/>
              </a:cxn>
              <a:cxn ang="0">
                <a:pos x="connsiteX1" y="connsiteY1"/>
              </a:cxn>
              <a:cxn ang="0">
                <a:pos x="connsiteX2" y="connsiteY2"/>
              </a:cxn>
              <a:cxn ang="0">
                <a:pos x="connsiteX3" y="connsiteY3"/>
              </a:cxn>
            </a:cxnLst>
            <a:rect l="l" t="t" r="r" b="b"/>
            <a:pathLst>
              <a:path w="1122313" h="1956391">
                <a:moveTo>
                  <a:pt x="0" y="1956391"/>
                </a:moveTo>
                <a:cubicBezTo>
                  <a:pt x="446358" y="1889322"/>
                  <a:pt x="856519" y="1634039"/>
                  <a:pt x="1041660" y="1138716"/>
                </a:cubicBezTo>
                <a:cubicBezTo>
                  <a:pt x="1226801" y="643393"/>
                  <a:pt x="1084807" y="194301"/>
                  <a:pt x="701749" y="0"/>
                </a:cubicBezTo>
                <a:lnTo>
                  <a:pt x="701749" y="0"/>
                </a:lnTo>
              </a:path>
            </a:pathLst>
          </a:custGeom>
          <a:noFill/>
          <a:ln w="38100" cap="flat" cmpd="sng" algn="ctr">
            <a:solidFill>
              <a:srgbClr val="FF0000"/>
            </a:solidFill>
            <a:prstDash val="sysDash"/>
            <a:miter lim="800000"/>
            <a:headEnd type="oval" w="med" len="med"/>
            <a:tailEnd type="triangle" w="lg" len="lg"/>
          </a:ln>
          <a:effectLst>
            <a:glow rad="63500">
              <a:schemeClr val="bg1"/>
            </a:glow>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8" name="テキスト ボックス 67"/>
          <p:cNvSpPr txBox="1"/>
          <p:nvPr/>
        </p:nvSpPr>
        <p:spPr>
          <a:xfrm>
            <a:off x="845996" y="2990495"/>
            <a:ext cx="2213516" cy="461665"/>
          </a:xfrm>
          <a:prstGeom prst="rect">
            <a:avLst/>
          </a:prstGeom>
          <a:noFill/>
        </p:spPr>
        <p:txBody>
          <a:bodyPr wrap="square">
            <a:spAutoFit/>
          </a:bodyPr>
          <a:lstStyle/>
          <a:p>
            <a:pPr>
              <a:defRPr kumimoji="1" altLang="en-US" sz="1200" b="1">
                <a:solidFill>
                  <a:srgbClr val="002060"/>
                </a:solidFill>
              </a:defRPr>
            </a:pPr>
            <a:r>
              <a:rPr dirty="0" smtClean="0"/>
              <a:t>Overall Diagram</a:t>
            </a:r>
            <a:r>
              <a:rPr lang="en-US" dirty="0" smtClean="0"/>
              <a:t/>
            </a:r>
            <a:br>
              <a:rPr lang="en-US" dirty="0" smtClean="0"/>
            </a:br>
            <a:r>
              <a:rPr lang="en-US" altLang="ja-JP" dirty="0" smtClean="0"/>
              <a:t>(</a:t>
            </a:r>
            <a:r>
              <a:rPr lang="en-US" altLang="ja-JP" dirty="0"/>
              <a:t>Lower left part) </a:t>
            </a:r>
            <a:endParaRPr kumimoji="1" lang="ja-JP" altLang="en-US" sz="1200" b="1" dirty="0">
              <a:solidFill>
                <a:srgbClr val="002060"/>
              </a:solidFill>
            </a:endParaRPr>
          </a:p>
        </p:txBody>
      </p:sp>
      <p:sp>
        <p:nvSpPr>
          <p:cNvPr id="70" name="テキスト ボックス 69"/>
          <p:cNvSpPr txBox="1"/>
          <p:nvPr/>
        </p:nvSpPr>
        <p:spPr>
          <a:xfrm>
            <a:off x="5094227" y="3067439"/>
            <a:ext cx="1674065" cy="400110"/>
          </a:xfrm>
          <a:prstGeom prst="rect">
            <a:avLst/>
          </a:prstGeom>
          <a:noFill/>
        </p:spPr>
        <p:txBody>
          <a:bodyPr wrap="square">
            <a:spAutoFit/>
          </a:bodyPr>
          <a:lstStyle/>
          <a:p>
            <a:pPr>
              <a:defRPr kumimoji="1" altLang="en-US" sz="2000" b="1">
                <a:solidFill>
                  <a:srgbClr val="FF0000"/>
                </a:solidFill>
                <a:effectLst>
                  <a:glow rad="63500">
                    <a:schemeClr val="bg1"/>
                  </a:glow>
                </a:effectLst>
              </a:defRPr>
            </a:pPr>
            <a:r>
              <a:rPr dirty="0"/>
              <a:t>Associate</a:t>
            </a:r>
            <a:endParaRPr kumimoji="1" lang="ja-JP" altLang="en-US" sz="2000" b="1" dirty="0">
              <a:solidFill>
                <a:srgbClr val="FF0000"/>
              </a:solidFill>
              <a:effectLst>
                <a:glow rad="63500">
                  <a:schemeClr val="bg1"/>
                </a:glow>
              </a:effectLst>
            </a:endParaRPr>
          </a:p>
        </p:txBody>
      </p:sp>
    </p:spTree>
    <p:extLst>
      <p:ext uri="{BB962C8B-B14F-4D97-AF65-F5344CB8AC3E}">
        <p14:creationId xmlns:p14="http://schemas.microsoft.com/office/powerpoint/2010/main" val="1723730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472357" y="2794835"/>
            <a:ext cx="5462544" cy="2425398"/>
          </a:xfrm>
          <a:prstGeom prst="rect">
            <a:avLst/>
          </a:prstGeom>
        </p:spPr>
      </p:pic>
      <p:sp>
        <p:nvSpPr>
          <p:cNvPr id="2" name="タイトル 1"/>
          <p:cNvSpPr>
            <a:spLocks noGrp="1"/>
          </p:cNvSpPr>
          <p:nvPr>
            <p:ph type="title"/>
          </p:nvPr>
        </p:nvSpPr>
        <p:spPr/>
        <p:txBody>
          <a:bodyPr/>
          <a:lstStyle/>
          <a:p>
            <a:r>
              <a:rPr altLang="ja-JP"/>
              <a:t>2.3</a:t>
            </a:r>
            <a:r>
              <a:rPr altLang="en-US"/>
              <a:t> Work flow (</a:t>
            </a:r>
            <a:r>
              <a:rPr altLang="ja-JP"/>
              <a:t>1/2</a:t>
            </a:r>
            <a:r>
              <a:rPr altLang="en-US"/>
              <a:t>)</a:t>
            </a:r>
            <a:r>
              <a:rPr altLang="ja-JP"/>
              <a:t> </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defRPr altLang="en-US"/>
            </a:pPr>
            <a:r>
              <a:rPr dirty="0"/>
              <a:t>The standard work flow of the collect function is shown in the figure below. </a:t>
            </a:r>
            <a:endParaRPr lang="en-US" altLang="ja-JP" dirty="0" smtClean="0"/>
          </a:p>
          <a:p>
            <a:pPr>
              <a:buFont typeface="Wingdings" panose="05000000000000000000" pitchFamily="2" charset="2"/>
              <a:buChar char="l"/>
              <a:defRPr sz="1600"/>
            </a:pPr>
            <a:r>
              <a:rPr altLang="en-US" dirty="0"/>
              <a:t>The</a:t>
            </a:r>
            <a:r>
              <a:rPr altLang="ja-JP" dirty="0"/>
              <a:t> YAML</a:t>
            </a:r>
            <a:r>
              <a:rPr altLang="en-US" dirty="0"/>
              <a:t> file collected in ⑨ is explained in the practice document. </a:t>
            </a:r>
            <a:endParaRPr lang="en-US" altLang="ja-JP" sz="1600" dirty="0" smtClean="0"/>
          </a:p>
        </p:txBody>
      </p:sp>
      <p:sp>
        <p:nvSpPr>
          <p:cNvPr id="70" name="正方形/長方形 69"/>
          <p:cNvSpPr/>
          <p:nvPr/>
        </p:nvSpPr>
        <p:spPr bwMode="auto">
          <a:xfrm>
            <a:off x="3779890" y="4727370"/>
            <a:ext cx="2052000" cy="285850"/>
          </a:xfrm>
          <a:prstGeom prst="rect">
            <a:avLst/>
          </a:prstGeom>
          <a:noFill/>
          <a:ln w="19050">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59" name="円形吹き出し 58"/>
          <p:cNvSpPr>
            <a:spLocks noChangeAspect="1"/>
          </p:cNvSpPr>
          <p:nvPr/>
        </p:nvSpPr>
        <p:spPr bwMode="auto">
          <a:xfrm>
            <a:off x="5776050" y="4802664"/>
            <a:ext cx="436085" cy="436085"/>
          </a:xfrm>
          <a:prstGeom prst="wedgeEllipseCallout">
            <a:avLst>
              <a:gd name="adj1" fmla="val 51965"/>
              <a:gd name="adj2" fmla="val -65329"/>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④</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0" name="円形吹き出し 59"/>
          <p:cNvSpPr>
            <a:spLocks noChangeAspect="1"/>
          </p:cNvSpPr>
          <p:nvPr/>
        </p:nvSpPr>
        <p:spPr bwMode="auto">
          <a:xfrm>
            <a:off x="3490417" y="3647038"/>
            <a:ext cx="436085" cy="436085"/>
          </a:xfrm>
          <a:prstGeom prst="wedgeEllipseCallout">
            <a:avLst>
              <a:gd name="adj1" fmla="val 51965"/>
              <a:gd name="adj2" fmla="val 6389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⑤</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2" name="正方形/長方形 61"/>
          <p:cNvSpPr/>
          <p:nvPr/>
        </p:nvSpPr>
        <p:spPr bwMode="auto">
          <a:xfrm>
            <a:off x="4760285" y="4467589"/>
            <a:ext cx="355181" cy="529960"/>
          </a:xfrm>
          <a:prstGeom prst="rect">
            <a:avLst/>
          </a:prstGeom>
          <a:noFill/>
          <a:ln w="28575">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63" name="正方形/長方形 62"/>
          <p:cNvSpPr/>
          <p:nvPr/>
        </p:nvSpPr>
        <p:spPr bwMode="auto">
          <a:xfrm>
            <a:off x="6745578" y="4455449"/>
            <a:ext cx="382602" cy="159831"/>
          </a:xfrm>
          <a:prstGeom prst="rect">
            <a:avLst/>
          </a:prstGeom>
          <a:noFill/>
          <a:ln w="28575">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66" name="円形吹き出し 65"/>
          <p:cNvSpPr>
            <a:spLocks noChangeAspect="1"/>
          </p:cNvSpPr>
          <p:nvPr/>
        </p:nvSpPr>
        <p:spPr bwMode="auto">
          <a:xfrm>
            <a:off x="5920327" y="2931460"/>
            <a:ext cx="436085" cy="436085"/>
          </a:xfrm>
          <a:prstGeom prst="wedgeEllipseCallout">
            <a:avLst>
              <a:gd name="adj1" fmla="val -23619"/>
              <a:gd name="adj2" fmla="val 6902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⑦</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7" name="円形吹き出し 66"/>
          <p:cNvSpPr>
            <a:spLocks noChangeAspect="1"/>
          </p:cNvSpPr>
          <p:nvPr/>
        </p:nvSpPr>
        <p:spPr bwMode="auto">
          <a:xfrm>
            <a:off x="7346417" y="3736933"/>
            <a:ext cx="436085" cy="436085"/>
          </a:xfrm>
          <a:prstGeom prst="wedgeEllipseCallout">
            <a:avLst>
              <a:gd name="adj1" fmla="val -55061"/>
              <a:gd name="adj2" fmla="val -58420"/>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⑧</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8" name="円形吹き出し 67"/>
          <p:cNvSpPr>
            <a:spLocks noChangeAspect="1"/>
          </p:cNvSpPr>
          <p:nvPr/>
        </p:nvSpPr>
        <p:spPr bwMode="auto">
          <a:xfrm>
            <a:off x="7888485" y="4563665"/>
            <a:ext cx="436085" cy="436085"/>
          </a:xfrm>
          <a:prstGeom prst="wedgeEllipseCallout">
            <a:avLst>
              <a:gd name="adj1" fmla="val -55061"/>
              <a:gd name="adj2" fmla="val -58420"/>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⑨</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9" name="円形吹き出し 68"/>
          <p:cNvSpPr>
            <a:spLocks noChangeAspect="1"/>
          </p:cNvSpPr>
          <p:nvPr/>
        </p:nvSpPr>
        <p:spPr bwMode="auto">
          <a:xfrm>
            <a:off x="3779890" y="4966249"/>
            <a:ext cx="436085" cy="436085"/>
          </a:xfrm>
          <a:prstGeom prst="wedgeEllipseCallout">
            <a:avLst>
              <a:gd name="adj1" fmla="val 47597"/>
              <a:gd name="adj2" fmla="val -62789"/>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⑩</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5" name="正方形/長方形 64"/>
          <p:cNvSpPr/>
          <p:nvPr/>
        </p:nvSpPr>
        <p:spPr bwMode="auto">
          <a:xfrm>
            <a:off x="4215975" y="3149503"/>
            <a:ext cx="1004115" cy="194990"/>
          </a:xfrm>
          <a:prstGeom prst="rect">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defRPr kumimoji="1" altLang="en-US" sz="800" b="1">
                <a:solidFill>
                  <a:schemeClr val="bg1"/>
                </a:solidFill>
                <a:latin typeface="游ゴシック" panose="020B0400000000000000" pitchFamily="50" charset="-128"/>
                <a:ea typeface="游ゴシック" panose="020B0400000000000000" pitchFamily="50" charset="-128"/>
              </a:defRPr>
            </a:pPr>
            <a:r>
              <a:rPr sz="700" dirty="0"/>
              <a:t>Management Console</a:t>
            </a:r>
          </a:p>
        </p:txBody>
      </p:sp>
      <p:sp>
        <p:nvSpPr>
          <p:cNvPr id="72" name="円形吹き出し 71"/>
          <p:cNvSpPr>
            <a:spLocks noChangeAspect="1"/>
          </p:cNvSpPr>
          <p:nvPr/>
        </p:nvSpPr>
        <p:spPr bwMode="auto">
          <a:xfrm>
            <a:off x="3998533" y="2603341"/>
            <a:ext cx="436085" cy="436085"/>
          </a:xfrm>
          <a:prstGeom prst="wedgeEllipseCallout">
            <a:avLst>
              <a:gd name="adj1" fmla="val 12649"/>
              <a:gd name="adj2" fmla="val 7044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①</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73" name="円形吹き出し 72"/>
          <p:cNvSpPr>
            <a:spLocks noChangeAspect="1"/>
          </p:cNvSpPr>
          <p:nvPr/>
        </p:nvSpPr>
        <p:spPr bwMode="auto">
          <a:xfrm>
            <a:off x="4359182" y="2603341"/>
            <a:ext cx="436085" cy="436085"/>
          </a:xfrm>
          <a:prstGeom prst="wedgeEllipseCallout">
            <a:avLst>
              <a:gd name="adj1" fmla="val 12649"/>
              <a:gd name="adj2" fmla="val 7044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②</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74" name="円形吹き出し 73"/>
          <p:cNvSpPr>
            <a:spLocks noChangeAspect="1"/>
          </p:cNvSpPr>
          <p:nvPr/>
        </p:nvSpPr>
        <p:spPr bwMode="auto">
          <a:xfrm>
            <a:off x="4719832" y="2603341"/>
            <a:ext cx="436085" cy="436085"/>
          </a:xfrm>
          <a:prstGeom prst="wedgeEllipseCallout">
            <a:avLst>
              <a:gd name="adj1" fmla="val 12649"/>
              <a:gd name="adj2" fmla="val 7044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③</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86" name="フリーフォーム 85"/>
          <p:cNvSpPr/>
          <p:nvPr/>
        </p:nvSpPr>
        <p:spPr>
          <a:xfrm rot="15344266">
            <a:off x="5594206" y="3560558"/>
            <a:ext cx="626396" cy="1532677"/>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3812"/>
              <a:gd name="connsiteY0" fmla="*/ 1956391 h 1956391"/>
              <a:gd name="connsiteX1" fmla="*/ 1082392 w 1103812"/>
              <a:gd name="connsiteY1" fmla="*/ 1051323 h 1956391"/>
              <a:gd name="connsiteX2" fmla="*/ 701749 w 1103812"/>
              <a:gd name="connsiteY2" fmla="*/ 0 h 1956391"/>
              <a:gd name="connsiteX3" fmla="*/ 701749 w 1103812"/>
              <a:gd name="connsiteY3" fmla="*/ 0 h 1956391"/>
              <a:gd name="connsiteX0" fmla="*/ 0 w 1129372"/>
              <a:gd name="connsiteY0" fmla="*/ 1956391 h 1956391"/>
              <a:gd name="connsiteX1" fmla="*/ 1082392 w 1129372"/>
              <a:gd name="connsiteY1" fmla="*/ 1051323 h 1956391"/>
              <a:gd name="connsiteX2" fmla="*/ 701749 w 1129372"/>
              <a:gd name="connsiteY2" fmla="*/ 0 h 1956391"/>
              <a:gd name="connsiteX3" fmla="*/ 701749 w 1129372"/>
              <a:gd name="connsiteY3" fmla="*/ 0 h 1956391"/>
              <a:gd name="connsiteX0" fmla="*/ 0 w 1155696"/>
              <a:gd name="connsiteY0" fmla="*/ 1956391 h 1956391"/>
              <a:gd name="connsiteX1" fmla="*/ 1082392 w 1155696"/>
              <a:gd name="connsiteY1" fmla="*/ 1051323 h 1956391"/>
              <a:gd name="connsiteX2" fmla="*/ 701749 w 1155696"/>
              <a:gd name="connsiteY2" fmla="*/ 0 h 1956391"/>
              <a:gd name="connsiteX3" fmla="*/ 701749 w 1155696"/>
              <a:gd name="connsiteY3" fmla="*/ 0 h 1956391"/>
              <a:gd name="connsiteX0" fmla="*/ 0 w 1155697"/>
              <a:gd name="connsiteY0" fmla="*/ 1956391 h 1956391"/>
              <a:gd name="connsiteX1" fmla="*/ 1082392 w 1155697"/>
              <a:gd name="connsiteY1" fmla="*/ 1051323 h 1956391"/>
              <a:gd name="connsiteX2" fmla="*/ 701749 w 1155697"/>
              <a:gd name="connsiteY2" fmla="*/ 0 h 1956391"/>
              <a:gd name="connsiteX3" fmla="*/ 701749 w 1155697"/>
              <a:gd name="connsiteY3" fmla="*/ 0 h 1956391"/>
              <a:gd name="connsiteX0" fmla="*/ 0 w 1155697"/>
              <a:gd name="connsiteY0" fmla="*/ 1956391 h 1956391"/>
              <a:gd name="connsiteX1" fmla="*/ 1082392 w 1155697"/>
              <a:gd name="connsiteY1" fmla="*/ 1051323 h 1956391"/>
              <a:gd name="connsiteX2" fmla="*/ 701749 w 1155697"/>
              <a:gd name="connsiteY2" fmla="*/ 0 h 1956391"/>
              <a:gd name="connsiteX3" fmla="*/ 701749 w 1155697"/>
              <a:gd name="connsiteY3" fmla="*/ 0 h 1956391"/>
              <a:gd name="connsiteX0" fmla="*/ 0 w 1131127"/>
              <a:gd name="connsiteY0" fmla="*/ 1956391 h 1956391"/>
              <a:gd name="connsiteX1" fmla="*/ 1050930 w 1131127"/>
              <a:gd name="connsiteY1" fmla="*/ 1085985 h 1956391"/>
              <a:gd name="connsiteX2" fmla="*/ 701749 w 1131127"/>
              <a:gd name="connsiteY2" fmla="*/ 0 h 1956391"/>
              <a:gd name="connsiteX3" fmla="*/ 701749 w 1131127"/>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25756"/>
              <a:gd name="connsiteY0" fmla="*/ 1956391 h 1956391"/>
              <a:gd name="connsiteX1" fmla="*/ 1050930 w 1125756"/>
              <a:gd name="connsiteY1" fmla="*/ 1085985 h 1956391"/>
              <a:gd name="connsiteX2" fmla="*/ 701749 w 1125756"/>
              <a:gd name="connsiteY2" fmla="*/ 0 h 1956391"/>
              <a:gd name="connsiteX3" fmla="*/ 701749 w 1125756"/>
              <a:gd name="connsiteY3" fmla="*/ 0 h 1956391"/>
              <a:gd name="connsiteX0" fmla="*/ 0 w 1125756"/>
              <a:gd name="connsiteY0" fmla="*/ 1956391 h 1956391"/>
              <a:gd name="connsiteX1" fmla="*/ 1050930 w 1125756"/>
              <a:gd name="connsiteY1" fmla="*/ 1085985 h 1956391"/>
              <a:gd name="connsiteX2" fmla="*/ 701749 w 1125756"/>
              <a:gd name="connsiteY2" fmla="*/ 0 h 1956391"/>
              <a:gd name="connsiteX3" fmla="*/ 701749 w 1125756"/>
              <a:gd name="connsiteY3" fmla="*/ 0 h 1956391"/>
              <a:gd name="connsiteX0" fmla="*/ 0 w 1118371"/>
              <a:gd name="connsiteY0" fmla="*/ 1956391 h 1956391"/>
              <a:gd name="connsiteX1" fmla="*/ 1041660 w 1118371"/>
              <a:gd name="connsiteY1" fmla="*/ 1138716 h 1956391"/>
              <a:gd name="connsiteX2" fmla="*/ 701749 w 1118371"/>
              <a:gd name="connsiteY2" fmla="*/ 0 h 1956391"/>
              <a:gd name="connsiteX3" fmla="*/ 701749 w 1118371"/>
              <a:gd name="connsiteY3" fmla="*/ 0 h 1956391"/>
              <a:gd name="connsiteX0" fmla="*/ 0 w 1118371"/>
              <a:gd name="connsiteY0" fmla="*/ 1956391 h 1956391"/>
              <a:gd name="connsiteX1" fmla="*/ 1041660 w 1118371"/>
              <a:gd name="connsiteY1" fmla="*/ 1138716 h 1956391"/>
              <a:gd name="connsiteX2" fmla="*/ 701749 w 1118371"/>
              <a:gd name="connsiteY2" fmla="*/ 0 h 1956391"/>
              <a:gd name="connsiteX3" fmla="*/ 701749 w 1118371"/>
              <a:gd name="connsiteY3" fmla="*/ 0 h 1956391"/>
              <a:gd name="connsiteX0" fmla="*/ 0 w 1132211"/>
              <a:gd name="connsiteY0" fmla="*/ 1956391 h 1956391"/>
              <a:gd name="connsiteX1" fmla="*/ 1041660 w 1132211"/>
              <a:gd name="connsiteY1" fmla="*/ 1138716 h 1956391"/>
              <a:gd name="connsiteX2" fmla="*/ 701749 w 1132211"/>
              <a:gd name="connsiteY2" fmla="*/ 0 h 1956391"/>
              <a:gd name="connsiteX3" fmla="*/ 701749 w 1132211"/>
              <a:gd name="connsiteY3" fmla="*/ 0 h 1956391"/>
              <a:gd name="connsiteX0" fmla="*/ 0 w 1122313"/>
              <a:gd name="connsiteY0" fmla="*/ 1956391 h 1956391"/>
              <a:gd name="connsiteX1" fmla="*/ 1041660 w 1122313"/>
              <a:gd name="connsiteY1" fmla="*/ 1138716 h 1956391"/>
              <a:gd name="connsiteX2" fmla="*/ 701749 w 1122313"/>
              <a:gd name="connsiteY2" fmla="*/ 0 h 1956391"/>
              <a:gd name="connsiteX3" fmla="*/ 701749 w 1122313"/>
              <a:gd name="connsiteY3" fmla="*/ 0 h 1956391"/>
            </a:gdLst>
            <a:ahLst/>
            <a:cxnLst>
              <a:cxn ang="0">
                <a:pos x="connsiteX0" y="connsiteY0"/>
              </a:cxn>
              <a:cxn ang="0">
                <a:pos x="connsiteX1" y="connsiteY1"/>
              </a:cxn>
              <a:cxn ang="0">
                <a:pos x="connsiteX2" y="connsiteY2"/>
              </a:cxn>
              <a:cxn ang="0">
                <a:pos x="connsiteX3" y="connsiteY3"/>
              </a:cxn>
            </a:cxnLst>
            <a:rect l="l" t="t" r="r" b="b"/>
            <a:pathLst>
              <a:path w="1122313" h="1956391">
                <a:moveTo>
                  <a:pt x="0" y="1956391"/>
                </a:moveTo>
                <a:cubicBezTo>
                  <a:pt x="446358" y="1889322"/>
                  <a:pt x="856519" y="1634039"/>
                  <a:pt x="1041660" y="1138716"/>
                </a:cubicBezTo>
                <a:cubicBezTo>
                  <a:pt x="1226801" y="643393"/>
                  <a:pt x="1084807" y="194301"/>
                  <a:pt x="701749" y="0"/>
                </a:cubicBezTo>
                <a:lnTo>
                  <a:pt x="701749" y="0"/>
                </a:lnTo>
              </a:path>
            </a:pathLst>
          </a:custGeom>
          <a:noFill/>
          <a:ln w="28575" cap="flat" cmpd="sng" algn="ctr">
            <a:solidFill>
              <a:srgbClr val="FF0000"/>
            </a:solidFill>
            <a:prstDash val="sysDash"/>
            <a:miter lim="800000"/>
            <a:headEnd type="oval" w="med" len="med"/>
            <a:tailEnd type="triangle" w="lg" len="lg"/>
          </a:ln>
          <a:effectLst>
            <a:glow rad="63500">
              <a:schemeClr val="bg1"/>
            </a:glow>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1" name="円形吹き出し 60"/>
          <p:cNvSpPr>
            <a:spLocks noChangeAspect="1"/>
          </p:cNvSpPr>
          <p:nvPr/>
        </p:nvSpPr>
        <p:spPr bwMode="auto">
          <a:xfrm>
            <a:off x="4978390" y="3633939"/>
            <a:ext cx="436085" cy="436085"/>
          </a:xfrm>
          <a:prstGeom prst="wedgeEllipseCallout">
            <a:avLst>
              <a:gd name="adj1" fmla="val 51965"/>
              <a:gd name="adj2" fmla="val 6389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⑥</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graphicFrame>
        <p:nvGraphicFramePr>
          <p:cNvPr id="71" name="表 70"/>
          <p:cNvGraphicFramePr>
            <a:graphicFrameLocks noGrp="1"/>
          </p:cNvGraphicFramePr>
          <p:nvPr>
            <p:extLst>
              <p:ext uri="{D42A27DB-BD31-4B8C-83A1-F6EECF244321}">
                <p14:modId xmlns:p14="http://schemas.microsoft.com/office/powerpoint/2010/main" val="13598848"/>
              </p:ext>
            </p:extLst>
          </p:nvPr>
        </p:nvGraphicFramePr>
        <p:xfrm>
          <a:off x="237574" y="2125815"/>
          <a:ext cx="3111383" cy="4140200"/>
        </p:xfrm>
        <a:graphic>
          <a:graphicData uri="http://schemas.openxmlformats.org/drawingml/2006/table">
            <a:tbl>
              <a:tblPr firstRow="1" bandRow="1">
                <a:tableStyleId>{16D9F66E-5EB9-4882-86FB-DCBF35E3C3E4}</a:tableStyleId>
              </a:tblPr>
              <a:tblGrid>
                <a:gridCol w="387668">
                  <a:extLst>
                    <a:ext uri="{9D8B030D-6E8A-4147-A177-3AD203B41FA5}">
                      <a16:colId xmlns:a16="http://schemas.microsoft.com/office/drawing/2014/main" val="3261435330"/>
                    </a:ext>
                  </a:extLst>
                </a:gridCol>
                <a:gridCol w="2723715">
                  <a:extLst>
                    <a:ext uri="{9D8B030D-6E8A-4147-A177-3AD203B41FA5}">
                      <a16:colId xmlns:a16="http://schemas.microsoft.com/office/drawing/2014/main" val="3494894693"/>
                    </a:ext>
                  </a:extLst>
                </a:gridCol>
              </a:tblGrid>
              <a:tr h="370840">
                <a:tc>
                  <a:txBody>
                    <a:bodyPr/>
                    <a:lstStyle/>
                    <a:p>
                      <a:pPr algn="ctr">
                        <a:defRPr kumimoji="1" altLang="en-US" sz="1600" b="1">
                          <a:solidFill>
                            <a:srgbClr val="FF0000"/>
                          </a:solidFill>
                        </a:defRPr>
                      </a:pPr>
                      <a:r>
                        <a:rPr b="0"/>
                        <a:t>①</a:t>
                      </a:r>
                      <a:endParaRPr kumimoji="1" lang="ja-JP" altLang="en-US" sz="1600" b="0"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b="0" dirty="0"/>
                        <a:t>(Optional) Create a user for the collect function</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0252670"/>
                  </a:ext>
                </a:extLst>
              </a:tr>
              <a:tr h="370840">
                <a:tc>
                  <a:txBody>
                    <a:bodyPr/>
                    <a:lstStyle/>
                    <a:p>
                      <a:pPr algn="ctr">
                        <a:defRPr kumimoji="1" altLang="en-US" sz="1600" b="1">
                          <a:solidFill>
                            <a:srgbClr val="FF0000"/>
                          </a:solidFill>
                        </a:defRPr>
                      </a:pPr>
                      <a:r>
                        <a:t>②</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(Optional) Create a role for the collect function</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9614555"/>
                  </a:ext>
                </a:extLst>
              </a:tr>
              <a:tr h="370840">
                <a:tc>
                  <a:txBody>
                    <a:bodyPr/>
                    <a:lstStyle/>
                    <a:p>
                      <a:pPr algn="ctr">
                        <a:defRPr kumimoji="1" altLang="en-US" sz="1600" b="1">
                          <a:solidFill>
                            <a:srgbClr val="FF0000"/>
                          </a:solidFill>
                        </a:defRPr>
                      </a:pPr>
                      <a:r>
                        <a:t>③</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(Optional) Role / User link</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35798848"/>
                  </a:ext>
                </a:extLst>
              </a:tr>
              <a:tr h="370840">
                <a:tc>
                  <a:txBody>
                    <a:bodyPr/>
                    <a:lstStyle/>
                    <a:p>
                      <a:pPr algn="ctr">
                        <a:defRPr kumimoji="1" altLang="en-US" sz="1600" b="1">
                          <a:solidFill>
                            <a:srgbClr val="FF0000"/>
                          </a:solidFill>
                        </a:defRPr>
                      </a:pPr>
                      <a:r>
                        <a:t>④</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dirty="0"/>
                        <a:t>Update the Collection interface information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00677892"/>
                  </a:ext>
                </a:extLst>
              </a:tr>
              <a:tr h="370840">
                <a:tc>
                  <a:txBody>
                    <a:bodyPr/>
                    <a:lstStyle/>
                    <a:p>
                      <a:pPr algn="ctr">
                        <a:defRPr kumimoji="1" altLang="en-US" sz="1600" b="1">
                          <a:solidFill>
                            <a:srgbClr val="FF0000"/>
                          </a:solidFill>
                        </a:defRPr>
                      </a:pPr>
                      <a:r>
                        <a:t>⑤</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sz="1200"/>
                      </a:pPr>
                      <a:r>
                        <a:rPr altLang="en-US" dirty="0"/>
                        <a:t>Create parameter sheet (host</a:t>
                      </a:r>
                      <a:r>
                        <a:rPr altLang="ja-JP" dirty="0"/>
                        <a:t>/</a:t>
                      </a:r>
                      <a:r>
                        <a:rPr altLang="en-US" dirty="0"/>
                        <a:t> operation</a:t>
                      </a:r>
                      <a:r>
                        <a:rPr altLang="en-US" dirty="0" smtClean="0"/>
                        <a:t>)</a:t>
                      </a:r>
                      <a:endParaRPr kumimoji="1" lang="en-US" altLang="ja-JP" sz="1200" b="0" dirty="0" smtClean="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24922777"/>
                  </a:ext>
                </a:extLst>
              </a:tr>
              <a:tr h="370840">
                <a:tc>
                  <a:txBody>
                    <a:bodyPr/>
                    <a:lstStyle/>
                    <a:p>
                      <a:pPr algn="ctr">
                        <a:defRPr kumimoji="1" altLang="en-US" sz="1600" b="1">
                          <a:solidFill>
                            <a:srgbClr val="FF0000"/>
                          </a:solidFill>
                        </a:defRPr>
                      </a:pPr>
                      <a:r>
                        <a:t>⑥</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Register to Collected item value list</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58807568"/>
                  </a:ext>
                </a:extLst>
              </a:tr>
              <a:tr h="370840">
                <a:tc>
                  <a:txBody>
                    <a:bodyPr/>
                    <a:lstStyle/>
                    <a:p>
                      <a:pPr algn="ctr">
                        <a:defRPr kumimoji="1" altLang="en-US" sz="1600" b="1">
                          <a:solidFill>
                            <a:srgbClr val="FF0000"/>
                          </a:solidFill>
                        </a:defRPr>
                      </a:pPr>
                      <a:r>
                        <a:t>⑦</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Preparation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16223323"/>
                  </a:ext>
                </a:extLst>
              </a:tr>
              <a:tr h="370840">
                <a:tc>
                  <a:txBody>
                    <a:bodyPr/>
                    <a:lstStyle/>
                    <a:p>
                      <a:pPr algn="ctr">
                        <a:defRPr kumimoji="1" altLang="en-US" sz="1600" b="1">
                          <a:solidFill>
                            <a:srgbClr val="FF0000"/>
                          </a:solidFill>
                        </a:defRPr>
                      </a:pPr>
                      <a:r>
                        <a:t>⑧</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Execute</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4844795"/>
                  </a:ext>
                </a:extLst>
              </a:tr>
              <a:tr h="370840">
                <a:tc>
                  <a:txBody>
                    <a:bodyPr/>
                    <a:lstStyle/>
                    <a:p>
                      <a:pPr algn="ctr">
                        <a:defRPr kumimoji="1" altLang="en-US" sz="1600" b="1">
                          <a:solidFill>
                            <a:srgbClr val="FF0000"/>
                          </a:solidFill>
                        </a:defRPr>
                      </a:pPr>
                      <a:r>
                        <a:t>⑨</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Execute Collect function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96035603"/>
                  </a:ext>
                </a:extLst>
              </a:tr>
              <a:tr h="370840">
                <a:tc>
                  <a:txBody>
                    <a:bodyPr/>
                    <a:lstStyle/>
                    <a:p>
                      <a:pPr algn="ctr">
                        <a:defRPr kumimoji="1" altLang="en-US" sz="1600" b="1">
                          <a:solidFill>
                            <a:srgbClr val="FF0000"/>
                          </a:solidFill>
                        </a:defRPr>
                      </a:pPr>
                      <a:r>
                        <a:t>⑩</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dirty="0"/>
                        <a:t>Check collection status</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71958302"/>
                  </a:ext>
                </a:extLst>
              </a:tr>
            </a:tbl>
          </a:graphicData>
        </a:graphic>
      </p:graphicFrame>
    </p:spTree>
    <p:extLst>
      <p:ext uri="{BB962C8B-B14F-4D97-AF65-F5344CB8AC3E}">
        <p14:creationId xmlns:p14="http://schemas.microsoft.com/office/powerpoint/2010/main" val="2025050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altLang="ja-JP"/>
              <a:t>2.3</a:t>
            </a:r>
            <a:r>
              <a:rPr altLang="en-US"/>
              <a:t> Work flow (</a:t>
            </a:r>
            <a:r>
              <a:rPr altLang="ja-JP"/>
              <a:t>2/2</a:t>
            </a:r>
            <a:r>
              <a:rPr altLang="en-US"/>
              <a:t>)</a:t>
            </a:r>
            <a:r>
              <a:rPr altLang="ja-JP"/>
              <a:t> </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defRPr altLang="en-US"/>
            </a:pPr>
            <a:r>
              <a:rPr dirty="0"/>
              <a:t>The outline of each work flow is as follows. </a:t>
            </a:r>
            <a:endParaRPr lang="en-US" altLang="ja-JP" dirty="0" smtClean="0"/>
          </a:p>
          <a:p>
            <a:pPr>
              <a:buFont typeface="Wingdings" panose="05000000000000000000" pitchFamily="2" charset="2"/>
              <a:buChar char="l"/>
              <a:defRPr sz="1600"/>
            </a:pPr>
            <a:r>
              <a:rPr altLang="en-US" dirty="0"/>
              <a:t>For details, refer </a:t>
            </a:r>
            <a:r>
              <a:rPr altLang="en-US" dirty="0" smtClean="0"/>
              <a:t>to </a:t>
            </a:r>
            <a:r>
              <a:rPr lang="en-US" altLang="en-US" dirty="0" smtClean="0"/>
              <a:t>the</a:t>
            </a:r>
            <a:r>
              <a:rPr altLang="ja-JP" dirty="0" smtClean="0"/>
              <a:t> "</a:t>
            </a:r>
            <a:r>
              <a:rPr lang="en-US" altLang="ja-JP" dirty="0" smtClean="0"/>
              <a:t>Collect function User manual</a:t>
            </a:r>
            <a:r>
              <a:rPr altLang="en-US" dirty="0" smtClean="0"/>
              <a:t>". </a:t>
            </a:r>
            <a:endParaRPr lang="en-US" altLang="ja-JP" sz="1600" dirty="0" smtClean="0"/>
          </a:p>
        </p:txBody>
      </p:sp>
      <p:graphicFrame>
        <p:nvGraphicFramePr>
          <p:cNvPr id="102" name="表 101"/>
          <p:cNvGraphicFramePr>
            <a:graphicFrameLocks noGrp="1"/>
          </p:cNvGraphicFramePr>
          <p:nvPr>
            <p:extLst>
              <p:ext uri="{D42A27DB-BD31-4B8C-83A1-F6EECF244321}">
                <p14:modId xmlns:p14="http://schemas.microsoft.com/office/powerpoint/2010/main" val="2639316314"/>
              </p:ext>
            </p:extLst>
          </p:nvPr>
        </p:nvGraphicFramePr>
        <p:xfrm>
          <a:off x="237574" y="1628750"/>
          <a:ext cx="8655026" cy="4582160"/>
        </p:xfrm>
        <a:graphic>
          <a:graphicData uri="http://schemas.openxmlformats.org/drawingml/2006/table">
            <a:tbl>
              <a:tblPr firstRow="1" bandRow="1">
                <a:tableStyleId>{16D9F66E-5EB9-4882-86FB-DCBF35E3C3E4}</a:tableStyleId>
              </a:tblPr>
              <a:tblGrid>
                <a:gridCol w="388800">
                  <a:extLst>
                    <a:ext uri="{9D8B030D-6E8A-4147-A177-3AD203B41FA5}">
                      <a16:colId xmlns:a16="http://schemas.microsoft.com/office/drawing/2014/main" val="3261435330"/>
                    </a:ext>
                  </a:extLst>
                </a:gridCol>
                <a:gridCol w="2725200">
                  <a:extLst>
                    <a:ext uri="{9D8B030D-6E8A-4147-A177-3AD203B41FA5}">
                      <a16:colId xmlns:a16="http://schemas.microsoft.com/office/drawing/2014/main" val="3494894693"/>
                    </a:ext>
                  </a:extLst>
                </a:gridCol>
                <a:gridCol w="5541026">
                  <a:extLst>
                    <a:ext uri="{9D8B030D-6E8A-4147-A177-3AD203B41FA5}">
                      <a16:colId xmlns:a16="http://schemas.microsoft.com/office/drawing/2014/main" val="1557895503"/>
                    </a:ext>
                  </a:extLst>
                </a:gridCol>
              </a:tblGrid>
              <a:tr h="370840">
                <a:tc>
                  <a:txBody>
                    <a:bodyPr/>
                    <a:lstStyle/>
                    <a:p>
                      <a:pPr algn="ctr">
                        <a:defRPr kumimoji="1" altLang="en-US" sz="1600" b="1">
                          <a:solidFill>
                            <a:srgbClr val="FF0000"/>
                          </a:solidFill>
                        </a:defRPr>
                      </a:pPr>
                      <a:r>
                        <a:t>①</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b="0"/>
                        <a:t>(Optional) Create a user for the collect function</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b="0" dirty="0"/>
                        <a:t>Register the user's User information </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252670"/>
                  </a:ext>
                </a:extLst>
              </a:tr>
              <a:tr h="370840">
                <a:tc>
                  <a:txBody>
                    <a:bodyPr/>
                    <a:lstStyle/>
                    <a:p>
                      <a:pPr algn="ctr">
                        <a:defRPr kumimoji="1" altLang="en-US" sz="1600" b="1">
                          <a:solidFill>
                            <a:srgbClr val="FF0000"/>
                          </a:solidFill>
                        </a:defRPr>
                      </a:pPr>
                      <a:r>
                        <a:t>②</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(Optional) Create a role for the collect function</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kumimoji="1" altLang="en-US" sz="1200"/>
                      </a:pPr>
                      <a:r>
                        <a:rPr dirty="0"/>
                        <a:t>Register the user's Role information </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89614555"/>
                  </a:ext>
                </a:extLst>
              </a:tr>
              <a:tr h="370840">
                <a:tc>
                  <a:txBody>
                    <a:bodyPr/>
                    <a:lstStyle/>
                    <a:p>
                      <a:pPr algn="ctr">
                        <a:defRPr kumimoji="1" altLang="en-US" sz="1600" b="1">
                          <a:solidFill>
                            <a:srgbClr val="FF0000"/>
                          </a:solidFill>
                        </a:defRPr>
                      </a:pPr>
                      <a:r>
                        <a:t>③</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(Optional) Role / User link</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kumimoji="1" altLang="en-US" sz="1200"/>
                      </a:pPr>
                      <a:r>
                        <a:rPr dirty="0"/>
                        <a:t>Link the registered </a:t>
                      </a:r>
                      <a:r>
                        <a:rPr lang="en-US" dirty="0" smtClean="0"/>
                        <a:t>U</a:t>
                      </a:r>
                      <a:r>
                        <a:rPr dirty="0" smtClean="0"/>
                        <a:t>ser </a:t>
                      </a:r>
                      <a:r>
                        <a:rPr dirty="0"/>
                        <a:t>and </a:t>
                      </a:r>
                      <a:r>
                        <a:rPr lang="en-US" dirty="0" smtClean="0"/>
                        <a:t>R</a:t>
                      </a:r>
                      <a:r>
                        <a:rPr dirty="0" smtClean="0"/>
                        <a:t>ole </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35798848"/>
                  </a:ext>
                </a:extLst>
              </a:tr>
              <a:tr h="370840">
                <a:tc>
                  <a:txBody>
                    <a:bodyPr/>
                    <a:lstStyle/>
                    <a:p>
                      <a:pPr algn="ctr">
                        <a:defRPr kumimoji="1" altLang="en-US" sz="1600" b="1">
                          <a:solidFill>
                            <a:srgbClr val="FF0000"/>
                          </a:solidFill>
                        </a:defRPr>
                      </a:pPr>
                      <a:r>
                        <a:t>④</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dirty="0"/>
                        <a:t>Update the Collection interface information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sz="1200"/>
                      </a:pPr>
                      <a:r>
                        <a:rPr altLang="en-US" dirty="0" smtClean="0"/>
                        <a:t>Register </a:t>
                      </a:r>
                      <a:r>
                        <a:rPr altLang="en-US" dirty="0"/>
                        <a:t>User name / Password </a:t>
                      </a:r>
                      <a:r>
                        <a:rPr altLang="en-US" dirty="0" smtClean="0"/>
                        <a:t>of</a:t>
                      </a:r>
                      <a:r>
                        <a:rPr lang="en-US" altLang="en-US" baseline="0" dirty="0" smtClean="0"/>
                        <a:t> a</a:t>
                      </a:r>
                      <a:r>
                        <a:rPr altLang="en-US" dirty="0" smtClean="0"/>
                        <a:t> </a:t>
                      </a:r>
                      <a:r>
                        <a:rPr altLang="en-US" dirty="0"/>
                        <a:t>user who has permission to run RestAPI</a:t>
                      </a:r>
                      <a:r>
                        <a:rPr altLang="ja-JP" dirty="0"/>
                        <a:t> </a:t>
                      </a:r>
                    </a:p>
                    <a:p>
                      <a:pPr marL="171450" indent="-171450">
                        <a:buFont typeface="Wingdings" panose="05000000000000000000" pitchFamily="2" charset="2"/>
                        <a:buChar char="l"/>
                        <a:defRPr kumimoji="1" sz="1200"/>
                      </a:pPr>
                      <a:r>
                        <a:rPr altLang="en-US" dirty="0"/>
                        <a:t>Go to</a:t>
                      </a:r>
                      <a:r>
                        <a:rPr altLang="ja-JP" dirty="0">
                          <a:hlinkClick r:id="rId2" action="ppaction://hlinksldjump"/>
                        </a:rPr>
                        <a:t> " 2.3.1</a:t>
                      </a:r>
                      <a:r>
                        <a:rPr altLang="en-US" dirty="0">
                          <a:hlinkClick r:id="rId2" action="ppaction://hlinksldjump"/>
                        </a:rPr>
                        <a:t>　Collect interface information</a:t>
                      </a:r>
                      <a:r>
                        <a:rPr altLang="ja-JP" dirty="0">
                          <a:hlinkClick r:id="rId2" action="ppaction://hlinksldjump"/>
                        </a:rPr>
                        <a:t>"</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00677892"/>
                  </a:ext>
                </a:extLst>
              </a:tr>
              <a:tr h="370840">
                <a:tc>
                  <a:txBody>
                    <a:bodyPr/>
                    <a:lstStyle/>
                    <a:p>
                      <a:pPr algn="ctr">
                        <a:defRPr kumimoji="1" altLang="en-US" sz="1600" b="1">
                          <a:solidFill>
                            <a:srgbClr val="FF0000"/>
                          </a:solidFill>
                        </a:defRPr>
                      </a:pPr>
                      <a:r>
                        <a:t>⑤</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sz="1200"/>
                      </a:pPr>
                      <a:r>
                        <a:rPr altLang="en-US" dirty="0"/>
                        <a:t>Create parameter sheet (host</a:t>
                      </a:r>
                      <a:r>
                        <a:rPr altLang="ja-JP" dirty="0"/>
                        <a:t>/</a:t>
                      </a:r>
                      <a:r>
                        <a:rPr altLang="en-US" dirty="0"/>
                        <a:t> </a:t>
                      </a:r>
                      <a:r>
                        <a:rPr altLang="en-US" dirty="0" smtClean="0"/>
                        <a:t>operation</a:t>
                      </a:r>
                      <a:r>
                        <a:rPr lang="en-US" altLang="en-US" dirty="0" smtClean="0"/>
                        <a:t>)</a:t>
                      </a:r>
                      <a:endParaRPr kumimoji="1" lang="en-US" altLang="ja-JP" sz="1200" b="0" dirty="0" smtClean="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dirty="0"/>
                        <a:t>Create a parameter sheet that will receive collected values. </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24922777"/>
                  </a:ext>
                </a:extLst>
              </a:tr>
              <a:tr h="370840">
                <a:tc>
                  <a:txBody>
                    <a:bodyPr/>
                    <a:lstStyle/>
                    <a:p>
                      <a:pPr algn="ctr">
                        <a:defRPr kumimoji="1" altLang="en-US" sz="1600" b="1">
                          <a:solidFill>
                            <a:srgbClr val="FF0000"/>
                          </a:solidFill>
                        </a:defRPr>
                      </a:pPr>
                      <a:r>
                        <a:t>⑥</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dirty="0"/>
                        <a:t>Register to Collected item value list</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sz="1200"/>
                      </a:pPr>
                      <a:r>
                        <a:rPr altLang="en-US"/>
                        <a:t>Link YAML variables and Parameter sheet items</a:t>
                      </a:r>
                      <a:r>
                        <a:rPr altLang="ja-JP"/>
                        <a:t> </a:t>
                      </a:r>
                    </a:p>
                    <a:p>
                      <a:pPr marL="171450" indent="-171450">
                        <a:buFont typeface="Wingdings" panose="05000000000000000000" pitchFamily="2" charset="2"/>
                        <a:buChar char="l"/>
                        <a:defRPr kumimoji="1" sz="1200"/>
                      </a:pPr>
                      <a:r>
                        <a:rPr altLang="en-US"/>
                        <a:t>Go</a:t>
                      </a:r>
                      <a:r>
                        <a:rPr altLang="en-US">
                          <a:hlinkClick r:id="rId3" action="ppaction://hlinksldjump"/>
                        </a:rPr>
                        <a:t>　to</a:t>
                      </a:r>
                      <a:r>
                        <a:rPr altLang="ja-JP">
                          <a:hlinkClick r:id="rId3" action="ppaction://hlinksldjump"/>
                        </a:rPr>
                        <a:t> "2.3.2</a:t>
                      </a:r>
                      <a:r>
                        <a:rPr altLang="en-US">
                          <a:hlinkClick r:id="rId3" action="ppaction://hlinksldjump"/>
                        </a:rPr>
                        <a:t>　Collect item value list</a:t>
                      </a:r>
                      <a:r>
                        <a:rPr altLang="ja-JP">
                          <a:hlinkClick r:id="rId3" action="ppaction://hlinksldjump"/>
                        </a:rPr>
                        <a:t>"</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58807568"/>
                  </a:ext>
                </a:extLst>
              </a:tr>
              <a:tr h="370840">
                <a:tc>
                  <a:txBody>
                    <a:bodyPr/>
                    <a:lstStyle/>
                    <a:p>
                      <a:pPr algn="ctr">
                        <a:defRPr kumimoji="1" altLang="en-US" sz="1600" b="1">
                          <a:solidFill>
                            <a:srgbClr val="FF0000"/>
                          </a:solidFill>
                        </a:defRPr>
                      </a:pPr>
                      <a:r>
                        <a:t>⑦</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Preparation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sz="1200"/>
                      </a:pPr>
                      <a:r>
                        <a:rPr altLang="en-US"/>
                        <a:t>Create</a:t>
                      </a:r>
                      <a:r>
                        <a:rPr altLang="ja-JP"/>
                        <a:t> Movement</a:t>
                      </a:r>
                      <a:r>
                        <a:rPr altLang="en-US"/>
                        <a:t> and Job Flow needed in order to execute. </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16223323"/>
                  </a:ext>
                </a:extLst>
              </a:tr>
              <a:tr h="370840">
                <a:tc>
                  <a:txBody>
                    <a:bodyPr/>
                    <a:lstStyle/>
                    <a:p>
                      <a:pPr algn="ctr">
                        <a:defRPr kumimoji="1" altLang="en-US" sz="1600" b="1">
                          <a:solidFill>
                            <a:srgbClr val="FF0000"/>
                          </a:solidFill>
                        </a:defRPr>
                      </a:pPr>
                      <a:r>
                        <a:t>⑧</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Execute</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kumimoji="1" sz="1200"/>
                      </a:pPr>
                      <a:r>
                        <a:rPr altLang="en-US" dirty="0"/>
                        <a:t>Select the execution date and time, Input operation,</a:t>
                      </a:r>
                      <a:r>
                        <a:rPr altLang="ja-JP" dirty="0"/>
                        <a:t> Movement</a:t>
                      </a:r>
                      <a:r>
                        <a:rPr altLang="en-US" dirty="0"/>
                        <a:t>, and job flow and execute the operation. </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4844795"/>
                  </a:ext>
                </a:extLst>
              </a:tr>
              <a:tr h="370840">
                <a:tc>
                  <a:txBody>
                    <a:bodyPr/>
                    <a:lstStyle/>
                    <a:p>
                      <a:pPr algn="ctr">
                        <a:defRPr kumimoji="1" altLang="en-US" sz="1600" b="1">
                          <a:solidFill>
                            <a:srgbClr val="FF0000"/>
                          </a:solidFill>
                        </a:defRPr>
                      </a:pPr>
                      <a:r>
                        <a:t>⑨</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Execute Collect function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Automatically register collection target (Operation No. of executed operations) to Parameter sheets </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96035603"/>
                  </a:ext>
                </a:extLst>
              </a:tr>
              <a:tr h="370840">
                <a:tc>
                  <a:txBody>
                    <a:bodyPr/>
                    <a:lstStyle/>
                    <a:p>
                      <a:pPr algn="ctr">
                        <a:defRPr kumimoji="1" altLang="en-US" sz="1600" b="1">
                          <a:solidFill>
                            <a:srgbClr val="FF0000"/>
                          </a:solidFill>
                        </a:defRPr>
                      </a:pPr>
                      <a:r>
                        <a:t>⑩</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Check collection status</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dirty="0"/>
                        <a:t>Check the collection status of the executed operation. </a:t>
                      </a:r>
                    </a:p>
                    <a:p>
                      <a:pPr marL="171450" indent="-171450">
                        <a:buFont typeface="Wingdings" panose="05000000000000000000" pitchFamily="2" charset="2"/>
                        <a:buChar char="l"/>
                        <a:defRPr kumimoji="1" sz="1200"/>
                      </a:pPr>
                      <a:r>
                        <a:rPr altLang="en-US" dirty="0"/>
                        <a:t>Go to</a:t>
                      </a:r>
                      <a:r>
                        <a:rPr altLang="ja-JP" dirty="0">
                          <a:hlinkClick r:id="rId4" action="ppaction://hlinksldjump"/>
                        </a:rPr>
                        <a:t> "2.4</a:t>
                      </a:r>
                      <a:r>
                        <a:rPr altLang="en-US" dirty="0">
                          <a:hlinkClick r:id="rId4" action="ppaction://hlinksldjump"/>
                        </a:rPr>
                        <a:t>　Confirmation of collection status</a:t>
                      </a:r>
                      <a:r>
                        <a:rPr altLang="ja-JP" dirty="0">
                          <a:hlinkClick r:id="rId4" action="ppaction://hlinksldjump"/>
                        </a:rPr>
                        <a:t>"</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71958302"/>
                  </a:ext>
                </a:extLst>
              </a:tr>
            </a:tbl>
          </a:graphicData>
        </a:graphic>
      </p:graphicFrame>
    </p:spTree>
    <p:extLst>
      <p:ext uri="{BB962C8B-B14F-4D97-AF65-F5344CB8AC3E}">
        <p14:creationId xmlns:p14="http://schemas.microsoft.com/office/powerpoint/2010/main" val="477861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a:solidFill>
            <a:srgbClr val="FF0000"/>
          </a:solidFill>
          <a:prstDash val="sysDash"/>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r">
          <a:defRPr kumimoji="1" b="1" dirty="0" smtClean="0">
            <a:solidFill>
              <a:schemeClr val="bg1"/>
            </a:solidFill>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1603</Words>
  <Application>Microsoft Office PowerPoint</Application>
  <PresentationFormat>画面に合わせる (4:3)</PresentationFormat>
  <Paragraphs>338</Paragraphs>
  <Slides>21</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21</vt:i4>
      </vt:variant>
    </vt:vector>
  </HeadingPairs>
  <TitlesOfParts>
    <vt:vector size="32" baseType="lpstr">
      <vt:lpstr>HGP創英角ｺﾞｼｯｸUB</vt:lpstr>
      <vt:lpstr>ＭＳ Ｐゴシック</vt:lpstr>
      <vt:lpstr>メイリオ</vt:lpstr>
      <vt:lpstr>游ゴシック</vt:lpstr>
      <vt:lpstr>游ゴシック Light</vt:lpstr>
      <vt:lpstr>Arial</vt:lpstr>
      <vt:lpstr>Calibri</vt:lpstr>
      <vt:lpstr>Tahoma</vt:lpstr>
      <vt:lpstr>Wingdings</vt:lpstr>
      <vt:lpstr>NEC_standard4_3</vt:lpstr>
      <vt:lpstr>デザインの設定</vt:lpstr>
      <vt:lpstr>PowerPoint プレゼンテーション</vt:lpstr>
      <vt:lpstr>Table of contents</vt:lpstr>
      <vt:lpstr>1.　Introduction</vt:lpstr>
      <vt:lpstr>1.1 About this document</vt:lpstr>
      <vt:lpstr>2.　Collect function</vt:lpstr>
      <vt:lpstr>2.1 What is the Collect function?</vt:lpstr>
      <vt:lpstr>2.2 YAML Variables (FROM) and Parameter Sheet Items (TO) </vt:lpstr>
      <vt:lpstr>2.3 Work flow (1/2) </vt:lpstr>
      <vt:lpstr>2.3 Work flow (2/2) </vt:lpstr>
      <vt:lpstr>2.3.1 Collection interface information</vt:lpstr>
      <vt:lpstr>2.3.2 Collected item value list</vt:lpstr>
      <vt:lpstr>2.4 Check the collection status</vt:lpstr>
      <vt:lpstr>3.　Compare Function</vt:lpstr>
      <vt:lpstr>3.1 What is the Compare function?</vt:lpstr>
      <vt:lpstr>3.2 Compare menu group</vt:lpstr>
      <vt:lpstr>3.2.1 Base date</vt:lpstr>
      <vt:lpstr>3.3 Workflow（1/2）</vt:lpstr>
      <vt:lpstr>3.3 Workflow（2/2）</vt:lpstr>
      <vt:lpstr>4.　Collect function / Compare function application</vt:lpstr>
      <vt:lpstr>4.1 Application example</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2022-01-28T04:13:18Z</dcterms:modified>
</cp:coreProperties>
</file>