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5"/>
  </p:notesMasterIdLst>
  <p:handoutMasterIdLst>
    <p:handoutMasterId r:id="rId86"/>
  </p:handoutMasterIdLst>
  <p:sldIdLst>
    <p:sldId id="262" r:id="rId3"/>
    <p:sldId id="692" r:id="rId4"/>
    <p:sldId id="693" r:id="rId5"/>
    <p:sldId id="508" r:id="rId6"/>
    <p:sldId id="582" r:id="rId7"/>
    <p:sldId id="594" r:id="rId8"/>
    <p:sldId id="595" r:id="rId9"/>
    <p:sldId id="513" r:id="rId10"/>
    <p:sldId id="583" r:id="rId11"/>
    <p:sldId id="599" r:id="rId12"/>
    <p:sldId id="600" r:id="rId13"/>
    <p:sldId id="601" r:id="rId14"/>
    <p:sldId id="614" r:id="rId15"/>
    <p:sldId id="609" r:id="rId16"/>
    <p:sldId id="689" r:id="rId17"/>
    <p:sldId id="612" r:id="rId18"/>
    <p:sldId id="617" r:id="rId19"/>
    <p:sldId id="602" r:id="rId20"/>
    <p:sldId id="603" r:id="rId21"/>
    <p:sldId id="604" r:id="rId22"/>
    <p:sldId id="618" r:id="rId23"/>
    <p:sldId id="619" r:id="rId24"/>
    <p:sldId id="681" r:id="rId25"/>
    <p:sldId id="605" r:id="rId26"/>
    <p:sldId id="620" r:id="rId27"/>
    <p:sldId id="621" r:id="rId28"/>
    <p:sldId id="606" r:id="rId29"/>
    <p:sldId id="607" r:id="rId30"/>
    <p:sldId id="682" r:id="rId31"/>
    <p:sldId id="615" r:id="rId32"/>
    <p:sldId id="616" r:id="rId33"/>
    <p:sldId id="586" r:id="rId34"/>
    <p:sldId id="592" r:id="rId35"/>
    <p:sldId id="622" r:id="rId36"/>
    <p:sldId id="623" r:id="rId37"/>
    <p:sldId id="628" r:id="rId38"/>
    <p:sldId id="629" r:id="rId39"/>
    <p:sldId id="624" r:id="rId40"/>
    <p:sldId id="625" r:id="rId41"/>
    <p:sldId id="626" r:id="rId42"/>
    <p:sldId id="631" r:id="rId43"/>
    <p:sldId id="627" r:id="rId44"/>
    <p:sldId id="634" r:id="rId45"/>
    <p:sldId id="635" r:id="rId46"/>
    <p:sldId id="636" r:id="rId47"/>
    <p:sldId id="637" r:id="rId48"/>
    <p:sldId id="632" r:id="rId49"/>
    <p:sldId id="691" r:id="rId50"/>
    <p:sldId id="638" r:id="rId51"/>
    <p:sldId id="639" r:id="rId52"/>
    <p:sldId id="640" r:id="rId53"/>
    <p:sldId id="641" r:id="rId54"/>
    <p:sldId id="690" r:id="rId55"/>
    <p:sldId id="643" r:id="rId56"/>
    <p:sldId id="644" r:id="rId57"/>
    <p:sldId id="645" r:id="rId58"/>
    <p:sldId id="647" r:id="rId59"/>
    <p:sldId id="685" r:id="rId60"/>
    <p:sldId id="648" r:id="rId61"/>
    <p:sldId id="646" r:id="rId62"/>
    <p:sldId id="649" r:id="rId63"/>
    <p:sldId id="650" r:id="rId64"/>
    <p:sldId id="651" r:id="rId65"/>
    <p:sldId id="652" r:id="rId66"/>
    <p:sldId id="655" r:id="rId67"/>
    <p:sldId id="656" r:id="rId68"/>
    <p:sldId id="683" r:id="rId69"/>
    <p:sldId id="658" r:id="rId70"/>
    <p:sldId id="659" r:id="rId71"/>
    <p:sldId id="660" r:id="rId72"/>
    <p:sldId id="680" r:id="rId73"/>
    <p:sldId id="684" r:id="rId74"/>
    <p:sldId id="662" r:id="rId75"/>
    <p:sldId id="663" r:id="rId76"/>
    <p:sldId id="676" r:id="rId77"/>
    <p:sldId id="677" r:id="rId78"/>
    <p:sldId id="678" r:id="rId79"/>
    <p:sldId id="668" r:id="rId80"/>
    <p:sldId id="669" r:id="rId81"/>
    <p:sldId id="686" r:id="rId82"/>
    <p:sldId id="670" r:id="rId83"/>
    <p:sldId id="588" r:id="rId8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692"/>
            <p14:sldId id="693"/>
          </p14:sldIdLst>
        </p14:section>
        <p14:section name="はじめに" id="{B81141D6-5160-4643-8D51-022CC5C4BDB9}">
          <p14:sldIdLst>
            <p14:sldId id="508"/>
            <p14:sldId id="582"/>
            <p14:sldId id="594"/>
            <p14:sldId id="595"/>
          </p14:sldIdLst>
        </p14:section>
        <p14:section name="1.　実習１【収集機能】ターゲットホストのOS情報を収集する" id="{A8A060BF-92DF-4F47-AFEF-F5FA058AAEFB}">
          <p14:sldIdLst>
            <p14:sldId id="513"/>
            <p14:sldId id="583"/>
            <p14:sldId id="599"/>
            <p14:sldId id="600"/>
            <p14:sldId id="601"/>
            <p14:sldId id="614"/>
            <p14:sldId id="609"/>
            <p14:sldId id="689"/>
            <p14:sldId id="612"/>
            <p14:sldId id="617"/>
            <p14:sldId id="602"/>
            <p14:sldId id="603"/>
            <p14:sldId id="604"/>
            <p14:sldId id="618"/>
            <p14:sldId id="619"/>
            <p14:sldId id="681"/>
            <p14:sldId id="605"/>
            <p14:sldId id="620"/>
            <p14:sldId id="621"/>
            <p14:sldId id="606"/>
            <p14:sldId id="607"/>
            <p14:sldId id="682"/>
            <p14:sldId id="615"/>
            <p14:sldId id="616"/>
          </p14:sldIdLst>
        </p14:section>
        <p14:section name="2.　実習２【比較機能】実習１で収集した値と期待値を比較する" id="{BA154EAA-6AFD-4FFC-B3DB-3A85951358C1}">
          <p14:sldIdLst>
            <p14:sldId id="586"/>
            <p14:sldId id="592"/>
            <p14:sldId id="622"/>
            <p14:sldId id="623"/>
            <p14:sldId id="628"/>
            <p14:sldId id="629"/>
            <p14:sldId id="624"/>
            <p14:sldId id="625"/>
            <p14:sldId id="626"/>
            <p14:sldId id="631"/>
            <p14:sldId id="627"/>
            <p14:sldId id="634"/>
            <p14:sldId id="635"/>
            <p14:sldId id="636"/>
            <p14:sldId id="637"/>
          </p14:sldIdLst>
        </p14:section>
        <p14:section name="3.　実習３【収集機能】ターゲットホストのSSL証明書ファイルを収集する" id="{C3B2700A-6D1D-4D16-822E-C0C10A1444E2}">
          <p14:sldIdLst>
            <p14:sldId id="632"/>
            <p14:sldId id="691"/>
            <p14:sldId id="638"/>
            <p14:sldId id="639"/>
            <p14:sldId id="640"/>
            <p14:sldId id="641"/>
            <p14:sldId id="690"/>
            <p14:sldId id="643"/>
            <p14:sldId id="644"/>
            <p14:sldId id="645"/>
            <p14:sldId id="647"/>
            <p14:sldId id="685"/>
            <p14:sldId id="648"/>
            <p14:sldId id="646"/>
            <p14:sldId id="649"/>
            <p14:sldId id="650"/>
            <p14:sldId id="651"/>
            <p14:sldId id="652"/>
            <p14:sldId id="655"/>
            <p14:sldId id="656"/>
            <p14:sldId id="683"/>
            <p14:sldId id="658"/>
            <p14:sldId id="659"/>
          </p14:sldIdLst>
        </p14:section>
        <p14:section name="4.　実習４【比較機能】実習３で収集したSSL証明書ファイルを、異なる日時に収集したファイルと比較する" id="{2B329C1A-A226-4ADD-BDBD-E38F8B37FEDF}">
          <p14:sldIdLst>
            <p14:sldId id="660"/>
            <p14:sldId id="680"/>
            <p14:sldId id="684"/>
            <p14:sldId id="662"/>
            <p14:sldId id="663"/>
            <p14:sldId id="676"/>
            <p14:sldId id="677"/>
            <p14:sldId id="678"/>
            <p14:sldId id="668"/>
            <p14:sldId id="669"/>
            <p14:sldId id="686"/>
            <p14:sldId id="670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AE6E7"/>
    <a:srgbClr val="FFCCFF"/>
    <a:srgbClr val="C8E5E6"/>
    <a:srgbClr val="FFFFCC"/>
    <a:srgbClr val="FF8585"/>
    <a:srgbClr val="F6F4D6"/>
    <a:srgbClr val="FFCC99"/>
    <a:srgbClr val="FFFFE5"/>
    <a:srgbClr val="3A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4" autoAdjust="0"/>
    <p:restoredTop sz="96391" autoAdjust="0"/>
  </p:normalViewPr>
  <p:slideViewPr>
    <p:cSldViewPr>
      <p:cViewPr varScale="1">
        <p:scale>
          <a:sx n="152" d="100"/>
          <a:sy n="152" d="100"/>
        </p:scale>
        <p:origin x="115" y="39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18" Type="http://schemas.openxmlformats.org/officeDocument/2006/relationships/slide" Target="slide30.xml"/><Relationship Id="rId26" Type="http://schemas.openxmlformats.org/officeDocument/2006/relationships/slide" Target="slide43.xml"/><Relationship Id="rId3" Type="http://schemas.openxmlformats.org/officeDocument/2006/relationships/slide" Target="slide6.xml"/><Relationship Id="rId21" Type="http://schemas.openxmlformats.org/officeDocument/2006/relationships/slide" Target="slide35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17" Type="http://schemas.openxmlformats.org/officeDocument/2006/relationships/slide" Target="slide28.xml"/><Relationship Id="rId25" Type="http://schemas.openxmlformats.org/officeDocument/2006/relationships/slide" Target="slide42.xml"/><Relationship Id="rId2" Type="http://schemas.openxmlformats.org/officeDocument/2006/relationships/slide" Target="slide5.xml"/><Relationship Id="rId16" Type="http://schemas.openxmlformats.org/officeDocument/2006/relationships/slide" Target="slide27.xml"/><Relationship Id="rId20" Type="http://schemas.openxmlformats.org/officeDocument/2006/relationships/slide" Target="slide3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24" Type="http://schemas.openxmlformats.org/officeDocument/2006/relationships/slide" Target="slide40.xml"/><Relationship Id="rId5" Type="http://schemas.openxmlformats.org/officeDocument/2006/relationships/slide" Target="slide9.xml"/><Relationship Id="rId15" Type="http://schemas.openxmlformats.org/officeDocument/2006/relationships/slide" Target="slide24.xml"/><Relationship Id="rId23" Type="http://schemas.openxmlformats.org/officeDocument/2006/relationships/slide" Target="slide39.xml"/><Relationship Id="rId10" Type="http://schemas.openxmlformats.org/officeDocument/2006/relationships/slide" Target="slide14.xml"/><Relationship Id="rId19" Type="http://schemas.openxmlformats.org/officeDocument/2006/relationships/slide" Target="slide33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20.xml"/><Relationship Id="rId22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61.xml"/><Relationship Id="rId18" Type="http://schemas.openxmlformats.org/officeDocument/2006/relationships/slide" Target="slide71.xml"/><Relationship Id="rId3" Type="http://schemas.openxmlformats.org/officeDocument/2006/relationships/slide" Target="slide46.xml"/><Relationship Id="rId21" Type="http://schemas.openxmlformats.org/officeDocument/2006/relationships/slide" Target="slide75.xml"/><Relationship Id="rId7" Type="http://schemas.openxmlformats.org/officeDocument/2006/relationships/slide" Target="slide51.xml"/><Relationship Id="rId12" Type="http://schemas.openxmlformats.org/officeDocument/2006/relationships/slide" Target="slide60.xml"/><Relationship Id="rId17" Type="http://schemas.openxmlformats.org/officeDocument/2006/relationships/slide" Target="slide68.xml"/><Relationship Id="rId25" Type="http://schemas.openxmlformats.org/officeDocument/2006/relationships/slide" Target="slide79.xml"/><Relationship Id="rId2" Type="http://schemas.openxmlformats.org/officeDocument/2006/relationships/slide" Target="slide44.xml"/><Relationship Id="rId16" Type="http://schemas.openxmlformats.org/officeDocument/2006/relationships/slide" Target="slide66.xml"/><Relationship Id="rId20" Type="http://schemas.openxmlformats.org/officeDocument/2006/relationships/slide" Target="slide7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57.xml"/><Relationship Id="rId24" Type="http://schemas.openxmlformats.org/officeDocument/2006/relationships/slide" Target="slide78.xml"/><Relationship Id="rId5" Type="http://schemas.openxmlformats.org/officeDocument/2006/relationships/slide" Target="slide49.xml"/><Relationship Id="rId15" Type="http://schemas.openxmlformats.org/officeDocument/2006/relationships/slide" Target="slide65.xml"/><Relationship Id="rId23" Type="http://schemas.openxmlformats.org/officeDocument/2006/relationships/slide" Target="slide77.xml"/><Relationship Id="rId10" Type="http://schemas.openxmlformats.org/officeDocument/2006/relationships/slide" Target="slide56.xml"/><Relationship Id="rId19" Type="http://schemas.openxmlformats.org/officeDocument/2006/relationships/slide" Target="slide73.xml"/><Relationship Id="rId4" Type="http://schemas.openxmlformats.org/officeDocument/2006/relationships/slide" Target="slide48.xml"/><Relationship Id="rId9" Type="http://schemas.openxmlformats.org/officeDocument/2006/relationships/slide" Target="slide54.xml"/><Relationship Id="rId14" Type="http://schemas.openxmlformats.org/officeDocument/2006/relationships/slide" Target="slide64.xml"/><Relationship Id="rId22" Type="http://schemas.openxmlformats.org/officeDocument/2006/relationships/slide" Target="slide7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1.9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Collect/Compare function</a:t>
            </a: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【Practice】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“IT Automation” will be written as “ITA”,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1" y="3214405"/>
            <a:ext cx="2109591" cy="936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" y="3201752"/>
            <a:ext cx="5802979" cy="94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the target host connection information</a:t>
            </a:r>
          </a:p>
          <a:p>
            <a:pPr marL="180000" lvl="1" indent="0">
              <a:buNone/>
            </a:pPr>
            <a:r>
              <a:rPr lang="en-US" altLang="ja-JP" dirty="0" smtClean="0"/>
              <a:t>Go to “Device list” and start the registration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Device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708"/>
              </p:ext>
            </p:extLst>
          </p:nvPr>
        </p:nvGraphicFramePr>
        <p:xfrm>
          <a:off x="539440" y="4344246"/>
          <a:ext cx="8026528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device type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address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user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Management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 for Legacy/Role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Authentication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SV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targethost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192.0.2.1</a:t>
                      </a:r>
                      <a:endParaRPr kumimoji="1" lang="en-US" altLang="ja-JP" sz="11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root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********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Password authentication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1196810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28205" y="3214405"/>
            <a:ext cx="589489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55532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470302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817695" y="3355626"/>
            <a:ext cx="578869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6564" y="3355626"/>
            <a:ext cx="741025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69901" y="3427636"/>
            <a:ext cx="1520102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1" y="3359915"/>
            <a:ext cx="4667250" cy="11525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7359" y="833557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the operation we will use in Scenario 1.</a:t>
            </a:r>
          </a:p>
          <a:p>
            <a:pPr marL="180000" lvl="1" indent="0">
              <a:buNone/>
            </a:pPr>
            <a:r>
              <a:rPr lang="en-US" altLang="ja-JP" dirty="0" smtClean="0"/>
              <a:t>In ITA, we call automated operation units for “Operations”.</a:t>
            </a:r>
          </a:p>
          <a:p>
            <a:pPr marL="180000" lvl="1" indent="0">
              <a:buNone/>
            </a:pPr>
            <a:r>
              <a:rPr lang="en-US" altLang="ja-JP" dirty="0" smtClean="0"/>
              <a:t>Hereinafter, we will link all the necessary data to this operation.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Operation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9340"/>
              </p:ext>
            </p:extLst>
          </p:nvPr>
        </p:nvGraphicFramePr>
        <p:xfrm>
          <a:off x="564317" y="4581160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2021/04/22 17:09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2036409" y="3344450"/>
            <a:ext cx="1073095" cy="114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755469" y="5806855"/>
            <a:ext cx="3781943" cy="650302"/>
          </a:xfrm>
          <a:prstGeom prst="wedgeRoundRectCallout">
            <a:avLst>
              <a:gd name="adj1" fmla="val 32604"/>
              <a:gd name="adj2" fmla="val -7333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12798" y="3344450"/>
            <a:ext cx="2025293" cy="114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82279" y="5841349"/>
            <a:ext cx="3528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name the operation to whatever you want.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 flipH="1">
            <a:off x="4644010" y="4719025"/>
            <a:ext cx="3960550" cy="1707099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01278" y="4856465"/>
            <a:ext cx="3696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This item indicates the planned date and time for the operation. It is not a timer and will therefore not automatically run the operation after the specified time has passed.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3516645"/>
            <a:ext cx="8371201" cy="9619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 Register movement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In ITA, the smallest automatic operation unit(A.K.A a “job”) is called a “Movement”.</a:t>
            </a:r>
            <a:endParaRPr lang="ja-JP" altLang="en-US" dirty="0" smtClean="0"/>
          </a:p>
          <a:p>
            <a:pPr marL="180000" lvl="1" indent="0">
              <a:buNone/>
            </a:pPr>
            <a:r>
              <a:rPr lang="en-US" altLang="ja-JP" dirty="0" smtClean="0"/>
              <a:t>After this, we will link a Playbook to it, making it a Movement that collects OS Information.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 </a:t>
            </a:r>
            <a:r>
              <a:rPr lang="en-US" altLang="ja-JP" b="1" dirty="0" smtClean="0"/>
              <a:t>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81921"/>
              </p:ext>
            </p:extLst>
          </p:nvPr>
        </p:nvGraphicFramePr>
        <p:xfrm>
          <a:off x="560821" y="4684200"/>
          <a:ext cx="5685155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30689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 information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specific format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Header section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- hosts: all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remote_user: "{{ __</a:t>
                      </a:r>
                      <a:r>
                        <a:rPr kumimoji="1" lang="en-US" altLang="ja-JP" sz="1200" dirty="0" err="1" smtClean="0"/>
                        <a:t>loginuser</a:t>
                      </a:r>
                      <a:r>
                        <a:rPr kumimoji="1" lang="en-US" altLang="ja-JP" sz="1200" dirty="0" smtClean="0"/>
                        <a:t>__ }}"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gather_facts: yes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become: yes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42287" y="3531885"/>
            <a:ext cx="984006" cy="92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956" y="3675510"/>
            <a:ext cx="1491043" cy="785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724160" y="3675510"/>
            <a:ext cx="3094671" cy="785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 bwMode="auto">
          <a:xfrm flipH="1">
            <a:off x="6444251" y="4937487"/>
            <a:ext cx="2591259" cy="1453593"/>
          </a:xfrm>
          <a:prstGeom prst="wedgeRoundRectCallout">
            <a:avLst>
              <a:gd name="adj1" fmla="val 68230"/>
              <a:gd name="adj2" fmla="val 363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16260" y="5066527"/>
            <a:ext cx="26277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This activates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gather_facts</a:t>
            </a:r>
            <a:r>
              <a:rPr lang="en-US" altLang="ja-JP" sz="1600" dirty="0" smtClean="0">
                <a:solidFill>
                  <a:srgbClr val="FF0000"/>
                </a:solidFill>
              </a:rPr>
              <a:t>”.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For more information, see chapter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『1.3.1 Header section and </a:t>
            </a:r>
            <a:r>
              <a:rPr lang="en-US" altLang="ja-JP" sz="1200" dirty="0" err="1" smtClean="0">
                <a:solidFill>
                  <a:srgbClr val="FF0000"/>
                </a:solidFill>
                <a:hlinkClick r:id="rId3" action="ppaction://hlinksldjump"/>
              </a:rPr>
              <a:t>gather_facts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1.3.1 Header section and </a:t>
            </a:r>
            <a:r>
              <a:rPr lang="en-US" altLang="ja-JP" dirty="0" err="1" smtClean="0"/>
              <a:t>gather_facts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Activate </a:t>
            </a:r>
            <a:r>
              <a:rPr lang="en-US" altLang="ja-JP" b="1" dirty="0" err="1" smtClean="0"/>
              <a:t>gather_facts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dirty="0" smtClean="0"/>
              <a:t>The </a:t>
            </a:r>
            <a:r>
              <a:rPr lang="en-US" altLang="ja-JP" dirty="0" err="1" smtClean="0"/>
              <a:t>Ansible’s</a:t>
            </a:r>
            <a:r>
              <a:rPr lang="en-US" altLang="ja-JP" dirty="0" smtClean="0"/>
              <a:t> Playbook Header section’s “</a:t>
            </a:r>
            <a:r>
              <a:rPr lang="en-US" altLang="ja-JP" dirty="0" err="1" smtClean="0"/>
              <a:t>gather_facts</a:t>
            </a:r>
            <a:r>
              <a:rPr lang="en-US" altLang="ja-JP" dirty="0" smtClean="0"/>
              <a:t>” is deactivated by default when installing ITA.</a:t>
            </a:r>
          </a:p>
          <a:p>
            <a:pPr lvl="1"/>
            <a:r>
              <a:rPr lang="en-US" altLang="ja-JP" dirty="0" smtClean="0"/>
              <a:t>In this scenario, we will </a:t>
            </a:r>
            <a:r>
              <a:rPr lang="en-US" altLang="ja-JP" dirty="0"/>
              <a:t>use “</a:t>
            </a:r>
            <a:r>
              <a:rPr lang="en-US" altLang="ja-JP" dirty="0" err="1" smtClean="0"/>
              <a:t>gather_facts</a:t>
            </a:r>
            <a:r>
              <a:rPr lang="en-US" altLang="ja-JP" dirty="0" smtClean="0"/>
              <a:t>” to collect the OS information, so we will need to input the following under the header section and activate it.</a:t>
            </a:r>
          </a:p>
          <a:p>
            <a:pPr lvl="1"/>
            <a:r>
              <a:rPr lang="en-US" altLang="ja-JP" dirty="0" smtClean="0"/>
              <a:t>If you don’t need to change the default value, you can leave the header section blank.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450" y="3007365"/>
            <a:ext cx="7884620" cy="1813933"/>
            <a:chOff x="647698" y="2587078"/>
            <a:chExt cx="7884620" cy="1813933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64769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511231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yes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5400000" flipV="1">
              <a:off x="4449945" y="3639991"/>
              <a:ext cx="316607" cy="391227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52312" y="2864694"/>
              <a:ext cx="244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Default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004100" y="2587078"/>
              <a:ext cx="34564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Set </a:t>
              </a:r>
              <a:r>
                <a:rPr lang="en-US" altLang="ja-JP" sz="2000" b="1" dirty="0" err="1" smtClean="0">
                  <a:solidFill>
                    <a:srgbClr val="FF0000"/>
                  </a:solidFill>
                </a:rPr>
                <a:t>gather_facts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 to “yes”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20528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60246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角丸四角形吹き出し 12"/>
          <p:cNvSpPr/>
          <p:nvPr/>
        </p:nvSpPr>
        <p:spPr bwMode="auto">
          <a:xfrm flipH="1">
            <a:off x="3635870" y="5143300"/>
            <a:ext cx="3311354" cy="1044000"/>
          </a:xfrm>
          <a:prstGeom prst="wedgeRoundRectCallout">
            <a:avLst>
              <a:gd name="adj1" fmla="val -21750"/>
              <a:gd name="adj2" fmla="val -8730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890" y="5263093"/>
            <a:ext cx="3095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Input all the necessary lines to the header section and change this value.</a:t>
            </a:r>
          </a:p>
        </p:txBody>
      </p:sp>
    </p:spTree>
    <p:extLst>
      <p:ext uri="{BB962C8B-B14F-4D97-AF65-F5344CB8AC3E}">
        <p14:creationId xmlns:p14="http://schemas.microsoft.com/office/powerpoint/2010/main" val="337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Register Playbook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Playbooks</a:t>
            </a:r>
            <a:endParaRPr lang="en-US" altLang="ja-JP" b="1" dirty="0"/>
          </a:p>
          <a:p>
            <a:pPr lvl="1"/>
            <a:r>
              <a:rPr lang="en-US" altLang="ja-JP" sz="1400" dirty="0" smtClean="0"/>
              <a:t>We will create a Playbook that contains a YAML file that lists the gathered OS information.</a:t>
            </a:r>
            <a:endParaRPr lang="en-US" altLang="ja-JP" sz="1400" spc="-150" dirty="0"/>
          </a:p>
          <a:p>
            <a:pPr lvl="1"/>
            <a:r>
              <a:rPr lang="en-US" altLang="ja-JP" sz="1400" dirty="0" smtClean="0"/>
              <a:t>For more information regarding the YAML file and the directory where the files will be collected, please refer to </a:t>
            </a:r>
            <a:r>
              <a:rPr lang="en-US" altLang="ja-JP" sz="1400" dirty="0"/>
              <a:t>chapter </a:t>
            </a:r>
            <a:r>
              <a:rPr lang="en-US" altLang="ja-JP" sz="1400" dirty="0">
                <a:hlinkClick r:id="rId2" action="ppaction://hlinksldjump"/>
              </a:rPr>
              <a:t>“1.4.1</a:t>
            </a:r>
            <a:r>
              <a:rPr lang="ja-JP" altLang="en-US" sz="1400" dirty="0">
                <a:hlinkClick r:id="rId2" action="ppaction://hlinksldjump"/>
              </a:rPr>
              <a:t> </a:t>
            </a:r>
            <a:r>
              <a:rPr lang="en-US" altLang="ja-JP" sz="1400" dirty="0">
                <a:hlinkClick r:id="rId2" action="ppaction://hlinksldjump"/>
              </a:rPr>
              <a:t>Directory for YAML files and </a:t>
            </a:r>
            <a:r>
              <a:rPr lang="en-US" altLang="ja-JP" sz="1400" dirty="0" smtClean="0">
                <a:hlinkClick r:id="rId2" action="ppaction://hlinksldjump"/>
              </a:rPr>
              <a:t>collection”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538953" y="2204830"/>
            <a:ext cx="8065120" cy="432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yaml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blockinfile: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insertbefore: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ansible_architecture              : {{ ansible_architecture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ansible_bios_version              : {{ ansible_bios_version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ansible_default_ipv4__address     : {{ ansible_default_ipv4.address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ansible_default_ipv4__interface   : {{ ansible_default_ipv4.interface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ansible_default_ipv4__network     : {{ ansible_default_ipv4.network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              : {{ ansible_distribution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ansible_distribution_file_path    : {{ ansible_distribution_file_path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ansible_distribution_file_variety : {{ ansible_distribution_file_variety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ansible_distribution_major_version: {{ ansible_distribution_major_version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ansible_distribution_release      : {{ ansible_distribution_release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ansible_distribution_version      : {{ ansible_distribution_version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ansible_machine                   : {{ ansible_machine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ansible_memtotal_mb               : {{ ansible_memtotal_mb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ansible_nodename                  : {{ ansible_nodename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ansible_os_family                 : {{ ansible_os_family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ansible_pkg_mgr                   : {{ ansible_pkg_mgr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ansible_processor_cores           : {{ ansible_processor_cores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delegate_to: 127.0.0.1</a:t>
            </a:r>
            <a:endParaRPr kumimoji="1" lang="ja-JP" altLang="en-U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5733" y="227684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FF00"/>
                </a:solidFill>
              </a:rPr>
              <a:t>File name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：</a:t>
            </a:r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3" y="3347382"/>
            <a:ext cx="3492717" cy="137779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Register Playbook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playbook we created in the last slide.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Playbook file collection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99018"/>
              </p:ext>
            </p:extLst>
          </p:nvPr>
        </p:nvGraphicFramePr>
        <p:xfrm>
          <a:off x="539440" y="4920309"/>
          <a:ext cx="2873819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8380" y="3350184"/>
            <a:ext cx="86412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640" y="3350184"/>
            <a:ext cx="1660791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3743884" y="3791889"/>
            <a:ext cx="4716655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  <a:latin typeface="+mn-ea"/>
              </a:rPr>
              <a:t>Make sure to press the “Register” button</a:t>
            </a:r>
            <a:br>
              <a:rPr kumimoji="1" lang="en-US" altLang="ja-JP" sz="1600" dirty="0" smtClean="0">
                <a:solidFill>
                  <a:srgbClr val="FF0000"/>
                </a:solidFill>
                <a:latin typeface="+mn-ea"/>
              </a:rPr>
            </a:br>
            <a:r>
              <a:rPr kumimoji="1" lang="en-US" altLang="ja-JP" sz="1600" dirty="0" smtClean="0">
                <a:solidFill>
                  <a:srgbClr val="FF0000"/>
                </a:solidFill>
                <a:latin typeface="+mn-ea"/>
              </a:rPr>
              <a:t> after you have pressed “Upload in advance”.</a:t>
            </a:r>
            <a:endParaRPr kumimoji="1" lang="ja-JP" altLang="en-US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5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Directory for YAML files and collection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directory for YAML files and collecting files.</a:t>
            </a:r>
          </a:p>
          <a:p>
            <a:pPr lvl="1"/>
            <a:r>
              <a:rPr lang="en-US" altLang="ja-JP" dirty="0" smtClean="0"/>
              <a:t>Since Collect result files in ITA is specified in a YAML file format, we need to create a YAML file.</a:t>
            </a:r>
          </a:p>
          <a:p>
            <a:pPr lvl="1"/>
            <a:r>
              <a:rPr lang="en-US" altLang="ja-JP" dirty="0" smtClean="0"/>
              <a:t>The generated YAML file will be stored in the Collection directory specified by the ITA reserved variables.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1356"/>
              </p:ext>
            </p:extLst>
          </p:nvPr>
        </p:nvGraphicFramePr>
        <p:xfrm>
          <a:off x="519040" y="465317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reserved variable 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 specified contents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Source file storage location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“_parameters” path under the operation result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Collected file storage location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</a:t>
                      </a:r>
                      <a:r>
                        <a:rPr lang="en-US" altLang="ja-JP" sz="1200" b="1" dirty="0" err="1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parameters_file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” path under the operation result</a:t>
                      </a:r>
                      <a:r>
                        <a:rPr lang="en-US" altLang="ja-JP" sz="1200" b="1" baseline="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780910"/>
            <a:ext cx="8065120" cy="1026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3116903"/>
            <a:ext cx="21603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796414" y="3116903"/>
            <a:ext cx="1511966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210" y="2780910"/>
            <a:ext cx="24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r>
              <a:rPr lang="ja-JP" altLang="en-US" sz="1200" b="1" dirty="0">
                <a:solidFill>
                  <a:srgbClr val="FFFF00"/>
                </a:solidFill>
              </a:rPr>
              <a:t> 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                            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Line 7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437295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Path variables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923159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203810" y="3548963"/>
            <a:ext cx="0" cy="137419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3268145" y="4056232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This directory will be specified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1.4.2</a:t>
            </a:r>
            <a:r>
              <a:rPr lang="ja-JP" altLang="en-US" dirty="0" smtClean="0"/>
              <a:t> </a:t>
            </a:r>
            <a:r>
              <a:rPr lang="en-US" altLang="ja-JP" dirty="0"/>
              <a:t>Directory for YAML files and </a:t>
            </a:r>
            <a:r>
              <a:rPr lang="en-US" altLang="ja-JP" dirty="0" smtClean="0"/>
              <a:t>collection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/>
              <a:t>The following figure displays the file hierarchy for the Collect file directory.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34" name="正方形/長方形 33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Upper directory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41" name="カギ線コネクタ 40"/>
            <p:cNvCxnSpPr>
              <a:endCxn id="38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コネクタ 41"/>
            <p:cNvCxnSpPr>
              <a:stCxn id="35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3" name="カギ線コネクタ 42"/>
            <p:cNvCxnSpPr>
              <a:endCxn id="36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4" name="カギ線コネクタ 43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5" name="カギ線コネクタ 44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6" name="カギ線コネクタ 45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47" name="直線コネクタ 46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8" name="テキスト ボックス 47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Collect result directory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Fixed 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49" name="直線コネクタ 48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registered in the “Device list”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51" name="直線コネクタ 50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2" name="テキスト ボックス 51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Collect result file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Directory</a:t>
            </a:r>
            <a:r>
              <a:rPr kumimoji="0" lang="en-US" altLang="ja-JP" sz="12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for Collect result file uploads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Fixed name 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Hosts registered in the “Device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list” 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57" name="直線コネクタ 56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8" name="テキスト ボックス 57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Files for File upload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File hierarchy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13394" y="5117957"/>
            <a:ext cx="6378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YAML file with the gathered OS Information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2051650" y="3834223"/>
            <a:ext cx="739172" cy="1283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213290" y="2233153"/>
            <a:ext cx="4412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Directory for Collect result files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903590" y="2801064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3893265" y="2402022"/>
            <a:ext cx="291692" cy="409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808576" y="3549614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0" y="3166278"/>
            <a:ext cx="6848475" cy="11525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 Movement-Playbook link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Movement and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Playbook</a:t>
            </a:r>
            <a:br>
              <a:rPr lang="en-US" altLang="ja-JP" b="1" dirty="0" smtClean="0"/>
            </a:br>
            <a:r>
              <a:rPr lang="en-US" altLang="ja-JP" dirty="0" smtClean="0"/>
              <a:t>Link the previously registered Movement and Playbook.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Movement-Playbook link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7928"/>
              </p:ext>
            </p:extLst>
          </p:nvPr>
        </p:nvGraphicFramePr>
        <p:xfrm>
          <a:off x="539440" y="4457155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Include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835620" y="3212971"/>
            <a:ext cx="2016280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51900" y="3213503"/>
            <a:ext cx="1800250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52150" y="3212971"/>
            <a:ext cx="1189321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4684116" y="4683905"/>
            <a:ext cx="4064464" cy="1584220"/>
          </a:xfrm>
          <a:prstGeom prst="wedgeRoundRectCallout">
            <a:avLst>
              <a:gd name="adj1" fmla="val 61232"/>
              <a:gd name="adj2" fmla="val -2046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8036" y="4725180"/>
            <a:ext cx="39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“Include order” specified the order in which the Playbook will be executed if there are multiple Playbooks linked to the Movement.</a:t>
            </a: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In this scenario, we will only link 1 Playbook.</a:t>
            </a:r>
          </a:p>
        </p:txBody>
      </p:sp>
    </p:spTree>
    <p:extLst>
      <p:ext uri="{BB962C8B-B14F-4D97-AF65-F5344CB8AC3E}">
        <p14:creationId xmlns:p14="http://schemas.microsoft.com/office/powerpoint/2010/main" val="2503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" y="3340362"/>
            <a:ext cx="7844684" cy="127410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Operation, Movement and the Target host.</a:t>
            </a:r>
          </a:p>
          <a:p>
            <a:pPr marL="180000" lvl="1" indent="0">
              <a:buNone/>
            </a:pPr>
            <a:r>
              <a:rPr lang="en-US" altLang="ja-JP" dirty="0" smtClean="0"/>
              <a:t>Link the previously registered Operation, Movement and Target host.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Target host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89884"/>
              </p:ext>
            </p:extLst>
          </p:nvPr>
        </p:nvGraphicFramePr>
        <p:xfrm>
          <a:off x="539440" y="4741222"/>
          <a:ext cx="3426015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190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259540" y="3356990"/>
            <a:ext cx="22323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491850" y="3356990"/>
            <a:ext cx="22323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24161" y="3356990"/>
            <a:ext cx="208829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latin typeface="+mn-ea"/>
              </a:rPr>
              <a:t>Introduction</a:t>
            </a:r>
          </a:p>
          <a:p>
            <a:pPr lvl="1"/>
            <a:r>
              <a:rPr lang="en-US" altLang="ja-JP" sz="1200" dirty="0" smtClean="0">
                <a:latin typeface="+mn-ea"/>
                <a:hlinkClick r:id="rId2" action="ppaction://hlinksldjump"/>
              </a:rPr>
              <a:t>(1)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2" action="ppaction://hlinksldjump"/>
              </a:rPr>
              <a:t>About this document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3" action="ppaction://hlinksldjump"/>
              </a:rPr>
              <a:t>(2)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Operation environment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4" action="ppaction://hlinksldjump"/>
              </a:rPr>
              <a:t>(3)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4" action="ppaction://hlinksldjump"/>
              </a:rPr>
              <a:t>Scenario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1.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</a:t>
            </a:r>
            <a:r>
              <a:rPr lang="ja-JP" altLang="en-US" sz="1600" dirty="0"/>
              <a:t>１</a:t>
            </a:r>
            <a:r>
              <a:rPr lang="en-US" altLang="ja-JP" sz="1600" dirty="0"/>
              <a:t>【Collect </a:t>
            </a:r>
            <a:r>
              <a:rPr lang="en-US" altLang="ja-JP" sz="1600" dirty="0" err="1" smtClean="0"/>
              <a:t>function】</a:t>
            </a:r>
            <a:r>
              <a:rPr lang="en-US" altLang="ja-JP" sz="1400" dirty="0" err="1" smtClean="0"/>
              <a:t>Collect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target host OS Information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5" action="ppaction://hlinksldjump"/>
              </a:rPr>
              <a:t>Scenario 1 Overall diagram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1.1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Register target host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1.2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Register operation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1.3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8" action="ppaction://hlinksldjump"/>
              </a:rPr>
              <a:t>Register movement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1.3.1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9" action="ppaction://hlinksldjump"/>
              </a:rPr>
              <a:t>Header section and </a:t>
            </a:r>
            <a:r>
              <a:rPr lang="en-US" altLang="ja-JP" sz="1200" dirty="0" err="1" smtClean="0">
                <a:latin typeface="+mn-ea"/>
                <a:hlinkClick r:id="rId9" action="ppaction://hlinksldjump"/>
              </a:rPr>
              <a:t>gather_facts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0" action="ppaction://hlinksldjump"/>
              </a:rPr>
              <a:t>1.4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Register</a:t>
            </a:r>
            <a:r>
              <a:rPr lang="ja-JP" altLang="en-US" sz="1200" dirty="0" smtClean="0">
                <a:latin typeface="+mn-ea"/>
                <a:hlinkClick r:id="rId10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Playbook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11" action="ppaction://hlinksldjump"/>
              </a:rPr>
              <a:t>1.4.1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hlinkClick r:id="rId11" action="ppaction://hlinksldjump"/>
              </a:rPr>
              <a:t> Directory for YAML files and </a:t>
            </a:r>
            <a:r>
              <a:rPr lang="en-US" altLang="ja-JP" sz="1200" dirty="0" smtClean="0">
                <a:hlinkClick r:id="rId11" action="ppaction://hlinksldjump"/>
              </a:rPr>
              <a:t>collection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1.5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2" action="ppaction://hlinksldjump"/>
              </a:rPr>
              <a:t>Movement-Playbook link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1.6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3" action="ppaction://hlinksldjump"/>
              </a:rPr>
              <a:t>Register target host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1.7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200" dirty="0">
                <a:hlinkClick r:id="rId14" action="ppaction://hlinksldjump"/>
              </a:rPr>
              <a:t> Create Parameter sheet for registering collected </a:t>
            </a:r>
            <a:r>
              <a:rPr lang="en-US" altLang="ja-JP" sz="1200" dirty="0" smtClean="0">
                <a:hlinkClick r:id="rId14" action="ppaction://hlinksldjump"/>
              </a:rPr>
              <a:t>values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1.8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200" dirty="0">
                <a:hlinkClick r:id="rId15" action="ppaction://hlinksldjump"/>
              </a:rPr>
              <a:t> Register Collected item value list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1.9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200" dirty="0">
                <a:hlinkClick r:id="rId16" action="ppaction://hlinksldjump"/>
              </a:rPr>
              <a:t>Register Collect interface information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1.10</a:t>
            </a:r>
            <a:r>
              <a:rPr lang="ja-JP" altLang="en-US" sz="12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200" dirty="0">
                <a:hlinkClick r:id="rId17" action="ppaction://hlinksldjump"/>
              </a:rPr>
              <a:t> Run </a:t>
            </a:r>
            <a:r>
              <a:rPr lang="en-US" altLang="ja-JP" sz="1200" dirty="0" smtClean="0">
                <a:hlinkClick r:id="rId17" action="ppaction://hlinksldjump"/>
              </a:rPr>
              <a:t>operation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8" action="ppaction://hlinksldjump"/>
              </a:rPr>
              <a:t>1.11</a:t>
            </a:r>
            <a:r>
              <a:rPr lang="ja-JP" altLang="en-US" sz="12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200" dirty="0">
                <a:hlinkClick r:id="rId18" action="ppaction://hlinksldjump"/>
              </a:rPr>
              <a:t> Confirm the collection </a:t>
            </a:r>
            <a:r>
              <a:rPr lang="en-US" altLang="ja-JP" sz="1200" dirty="0" smtClean="0">
                <a:hlinkClick r:id="rId18" action="ppaction://hlinksldjump"/>
              </a:rPr>
              <a:t>results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2.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 </a:t>
            </a:r>
            <a:r>
              <a:rPr lang="ja-JP" altLang="en-US" sz="1600" dirty="0"/>
              <a:t>２</a:t>
            </a:r>
            <a:r>
              <a:rPr lang="en-US" altLang="ja-JP" sz="1600" dirty="0"/>
              <a:t>【Compare </a:t>
            </a:r>
            <a:r>
              <a:rPr lang="en-US" altLang="ja-JP" sz="1600" dirty="0" smtClean="0"/>
              <a:t>function】</a:t>
            </a:r>
            <a:br>
              <a:rPr lang="en-US" altLang="ja-JP" sz="1600" dirty="0" smtClean="0"/>
            </a:br>
            <a:r>
              <a:rPr lang="en-US" altLang="ja-JP" sz="1400" dirty="0" smtClean="0"/>
              <a:t>Compare </a:t>
            </a:r>
            <a:r>
              <a:rPr lang="en-US" altLang="ja-JP" sz="1400" dirty="0"/>
              <a:t>the values and the expected values of the one collected in Scenario 1.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19" action="ppaction://hlinksldjump"/>
              </a:rPr>
              <a:t>Scenario 2 Overall </a:t>
            </a:r>
            <a:r>
              <a:rPr lang="en-US" altLang="ja-JP" sz="1200" dirty="0" smtClean="0">
                <a:hlinkClick r:id="rId19" action="ppaction://hlinksldjump"/>
              </a:rPr>
              <a:t>diagram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0" action="ppaction://hlinksldjump"/>
              </a:rPr>
              <a:t>2.1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200" dirty="0">
                <a:hlinkClick r:id="rId20" action="ppaction://hlinksldjump"/>
              </a:rPr>
              <a:t>Register </a:t>
            </a:r>
            <a:r>
              <a:rPr lang="en-US" altLang="ja-JP" sz="1200" dirty="0" smtClean="0">
                <a:hlinkClick r:id="rId20" action="ppaction://hlinksldjump"/>
              </a:rPr>
              <a:t>Operation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1" action="ppaction://hlinksldjump"/>
              </a:rPr>
              <a:t>2.2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200" dirty="0">
                <a:hlinkClick r:id="rId21" action="ppaction://hlinksldjump"/>
              </a:rPr>
              <a:t> Create parameter sheet for expected values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2" action="ppaction://hlinksldjump"/>
              </a:rPr>
              <a:t>2.3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</a:t>
            </a:r>
            <a:r>
              <a:rPr lang="en-US" altLang="ja-JP" sz="1200" dirty="0">
                <a:hlinkClick r:id="rId22" action="ppaction://hlinksldjump"/>
              </a:rPr>
              <a:t>Register expected </a:t>
            </a:r>
            <a:r>
              <a:rPr lang="en-US" altLang="ja-JP" sz="1200" dirty="0" smtClean="0">
                <a:hlinkClick r:id="rId22" action="ppaction://hlinksldjump"/>
              </a:rPr>
              <a:t>values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3" action="ppaction://hlinksldjump"/>
              </a:rPr>
              <a:t>2.4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</a:t>
            </a:r>
            <a:r>
              <a:rPr lang="en-US" altLang="ja-JP" sz="1200" dirty="0">
                <a:hlinkClick r:id="rId23" action="ppaction://hlinksldjump"/>
              </a:rPr>
              <a:t>Register a </a:t>
            </a:r>
            <a:r>
              <a:rPr lang="en-US" altLang="ja-JP" sz="1200" dirty="0" smtClean="0">
                <a:hlinkClick r:id="rId23" action="ppaction://hlinksldjump"/>
              </a:rPr>
              <a:t>Comparison</a:t>
            </a:r>
            <a:br>
              <a:rPr lang="en-US" altLang="ja-JP" sz="1200" dirty="0" smtClean="0">
                <a:hlinkClick r:id="rId23" action="ppaction://hlinksldjump"/>
              </a:rPr>
            </a:br>
            <a:r>
              <a:rPr lang="en-US" altLang="ja-JP" sz="1200" dirty="0" smtClean="0">
                <a:latin typeface="+mn-ea"/>
                <a:hlinkClick r:id="rId24" action="ppaction://hlinksldjump"/>
              </a:rPr>
              <a:t>2.5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</a:t>
            </a:r>
            <a:r>
              <a:rPr lang="en-US" altLang="ja-JP" sz="1200" dirty="0">
                <a:hlinkClick r:id="rId24" action="ppaction://hlinksldjump"/>
              </a:rPr>
              <a:t> Run comparison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>
                <a:hlinkClick r:id="rId25" action="ppaction://hlinksldjump"/>
              </a:rPr>
              <a:t>【Reference】 Compare details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hlinkClick r:id="rId26" action="ppaction://hlinksldjump"/>
              </a:rPr>
              <a:t>【</a:t>
            </a:r>
            <a:r>
              <a:rPr lang="en-US" altLang="ja-JP" sz="1200" dirty="0">
                <a:hlinkClick r:id="rId26" action="ppaction://hlinksldjump"/>
              </a:rPr>
              <a:t>Reference】</a:t>
            </a:r>
            <a:r>
              <a:rPr lang="ja-JP" altLang="en-US" sz="1200" dirty="0">
                <a:hlinkClick r:id="rId26" action="ppaction://hlinksldjump"/>
              </a:rPr>
              <a:t>（</a:t>
            </a:r>
            <a:r>
              <a:rPr lang="en-US" altLang="ja-JP" sz="1200" dirty="0">
                <a:hlinkClick r:id="rId26" action="ppaction://hlinksldjump"/>
              </a:rPr>
              <a:t>1</a:t>
            </a:r>
            <a:r>
              <a:rPr lang="ja-JP" altLang="en-US" sz="1200" dirty="0">
                <a:hlinkClick r:id="rId26" action="ppaction://hlinksldjump"/>
              </a:rPr>
              <a:t>）</a:t>
            </a:r>
            <a:r>
              <a:rPr lang="en-US" altLang="ja-JP" sz="1200" dirty="0">
                <a:hlinkClick r:id="rId26" action="ppaction://hlinksldjump"/>
              </a:rPr>
              <a:t>Register Comparison details</a:t>
            </a:r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16" y="3044332"/>
            <a:ext cx="7191201" cy="33894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1.7 Create Parameter sheet for registering collected values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1/4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Parameter sheet that registers collected values.</a:t>
            </a:r>
          </a:p>
          <a:p>
            <a:pPr marL="180000" lvl="1" indent="0">
              <a:buNone/>
            </a:pPr>
            <a:r>
              <a:rPr lang="en-US" altLang="ja-JP" dirty="0" smtClean="0"/>
              <a:t>Create a Menu called “Gathered Facts”. This will be a parameter sheet where the collected values will be automatically registered to.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on the next page and fill out the following fields/items.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794295" y="2506148"/>
            <a:ext cx="7905915" cy="3960186"/>
            <a:chOff x="2455195" y="2565654"/>
            <a:chExt cx="7240323" cy="3626782"/>
          </a:xfrm>
        </p:grpSpPr>
        <p:sp>
          <p:nvSpPr>
            <p:cNvPr id="26" name="正方形/長方形 25"/>
            <p:cNvSpPr/>
            <p:nvPr/>
          </p:nvSpPr>
          <p:spPr>
            <a:xfrm>
              <a:off x="7862819" y="3328045"/>
              <a:ext cx="1093081" cy="95417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493041" y="3212970"/>
              <a:ext cx="5341751" cy="106924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106995" y="2565654"/>
              <a:ext cx="1588523" cy="648290"/>
            </a:xfrm>
            <a:prstGeom prst="rect">
              <a:avLst/>
            </a:prstGeom>
            <a:noFill/>
            <a:effectLst>
              <a:glow rad="63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1.</a:t>
              </a:r>
              <a:r>
                <a:rPr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Basic info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098881" y="5372419"/>
              <a:ext cx="1831926" cy="64829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2.Target Menu group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200193" y="4577627"/>
              <a:ext cx="1442918" cy="366425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3.</a:t>
              </a:r>
              <a:r>
                <a:rPr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Items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8182463" y="3129606"/>
              <a:ext cx="122985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585109" y="4891427"/>
              <a:ext cx="269290" cy="4503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289735" y="4408906"/>
              <a:ext cx="198889" cy="181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7862819" y="4334340"/>
              <a:ext cx="1093081" cy="53094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455195" y="6007926"/>
              <a:ext cx="515261" cy="184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吹き出し 47"/>
          <p:cNvSpPr/>
          <p:nvPr/>
        </p:nvSpPr>
        <p:spPr bwMode="auto">
          <a:xfrm>
            <a:off x="412836" y="3338623"/>
            <a:ext cx="1992466" cy="2448943"/>
          </a:xfrm>
          <a:prstGeom prst="wedgeRoundRectCallout">
            <a:avLst>
              <a:gd name="adj1" fmla="val 87401"/>
              <a:gd name="adj2" fmla="val -200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569703" y="4344106"/>
            <a:ext cx="2141827" cy="1353251"/>
            <a:chOff x="3323259" y="4452088"/>
            <a:chExt cx="3012261" cy="1903210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 rotWithShape="1">
            <a:blip r:embed="rId3"/>
            <a:srcRect t="5837" r="84675" b="46066"/>
            <a:stretch/>
          </p:blipFill>
          <p:spPr>
            <a:xfrm>
              <a:off x="3323259" y="4452088"/>
              <a:ext cx="1207944" cy="1725409"/>
            </a:xfrm>
            <a:prstGeom prst="rect">
              <a:avLst/>
            </a:prstGeom>
          </p:spPr>
        </p:pic>
        <p:sp>
          <p:nvSpPr>
            <p:cNvPr id="52" name="正方形/長方形 51"/>
            <p:cNvSpPr/>
            <p:nvPr/>
          </p:nvSpPr>
          <p:spPr>
            <a:xfrm>
              <a:off x="3485647" y="4583332"/>
              <a:ext cx="861237" cy="19138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371937" y="484913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697220" y="4494359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FF0000"/>
                  </a:solidFill>
                </a:rPr>
                <a:t>Item name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線コネクタ 54"/>
            <p:cNvCxnSpPr>
              <a:stCxn id="54" idx="1"/>
            </p:cNvCxnSpPr>
            <p:nvPr/>
          </p:nvCxnSpPr>
          <p:spPr>
            <a:xfrm flipH="1" flipV="1">
              <a:off x="4346886" y="4679027"/>
              <a:ext cx="350334" cy="10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697220" y="4849135"/>
              <a:ext cx="1638300" cy="64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 smtClean="0">
                  <a:solidFill>
                    <a:srgbClr val="FF0000"/>
                  </a:solidFill>
                </a:rPr>
                <a:t>Input method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56" idx="1"/>
              <a:endCxn id="53" idx="3"/>
            </p:cNvCxnSpPr>
            <p:nvPr/>
          </p:nvCxnSpPr>
          <p:spPr>
            <a:xfrm flipH="1" flipV="1">
              <a:off x="4472482" y="4925393"/>
              <a:ext cx="224738" cy="24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371937" y="500164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697220" y="5446299"/>
              <a:ext cx="1638300" cy="908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FF0000"/>
                  </a:solidFill>
                </a:rPr>
                <a:t>Maximum number of bytes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/>
            <p:cNvCxnSpPr>
              <a:stCxn id="59" idx="1"/>
              <a:endCxn id="58" idx="3"/>
            </p:cNvCxnSpPr>
            <p:nvPr/>
          </p:nvCxnSpPr>
          <p:spPr>
            <a:xfrm flipH="1" flipV="1">
              <a:off x="4472482" y="5077903"/>
              <a:ext cx="224738" cy="8228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510610" y="3541286"/>
            <a:ext cx="186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Fill out the following for each item</a:t>
            </a:r>
          </a:p>
        </p:txBody>
      </p:sp>
    </p:spTree>
    <p:extLst>
      <p:ext uri="{BB962C8B-B14F-4D97-AF65-F5344CB8AC3E}">
        <p14:creationId xmlns:p14="http://schemas.microsoft.com/office/powerpoint/2010/main" val="20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2/4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67430" y="82990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75615"/>
              </p:ext>
            </p:extLst>
          </p:nvPr>
        </p:nvGraphicFramePr>
        <p:xfrm>
          <a:off x="539440" y="1109935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b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Host/Operation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467430" y="1943959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87229"/>
              </p:ext>
            </p:extLst>
          </p:nvPr>
        </p:nvGraphicFramePr>
        <p:xfrm>
          <a:off x="539440" y="2223986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467430" y="2956539"/>
            <a:ext cx="7557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4773"/>
              </p:ext>
            </p:extLst>
          </p:nvPr>
        </p:nvGraphicFramePr>
        <p:xfrm>
          <a:off x="539440" y="3233538"/>
          <a:ext cx="7485698" cy="3261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address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interface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network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367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0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13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 bwMode="auto">
          <a:xfrm flipH="1">
            <a:off x="539440" y="3345744"/>
            <a:ext cx="8065120" cy="31076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58" y="3821999"/>
            <a:ext cx="4036872" cy="18139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3/4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91568"/>
              </p:ext>
            </p:extLst>
          </p:nvPr>
        </p:nvGraphicFramePr>
        <p:xfrm>
          <a:off x="539440" y="836712"/>
          <a:ext cx="748569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755470" y="3622309"/>
            <a:ext cx="39762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Change the following item names and group them together</a:t>
            </a: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Create a column </a:t>
            </a:r>
            <a:r>
              <a:rPr lang="en-US" altLang="ja-JP" sz="1600" dirty="0">
                <a:solidFill>
                  <a:srgbClr val="FF0000"/>
                </a:solidFill>
              </a:rPr>
              <a:t>group called </a:t>
            </a:r>
            <a:r>
              <a:rPr lang="en-US" altLang="ja-JP" sz="1600" dirty="0" smtClean="0">
                <a:solidFill>
                  <a:srgbClr val="FF0000"/>
                </a:solidFill>
              </a:rPr>
              <a:t>“ansible_default_ipv4 “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and put the following columns in it.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,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and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911775" y="3849438"/>
            <a:ext cx="892535" cy="22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63614"/>
            <a:ext cx="2953589" cy="9881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0" y="3203758"/>
            <a:ext cx="3342609" cy="28216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4/4</a:t>
            </a:r>
            <a:r>
              <a:rPr lang="ja-JP" altLang="en-US" sz="2000" dirty="0" smtClean="0"/>
              <a:t>）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68" y="4084798"/>
            <a:ext cx="3268117" cy="8992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16" y="5110971"/>
            <a:ext cx="3252266" cy="914470"/>
          </a:xfrm>
          <a:prstGeom prst="rect">
            <a:avLst/>
          </a:prstGeom>
        </p:spPr>
      </p:pic>
      <p:sp>
        <p:nvSpPr>
          <p:cNvPr id="16" name="フリーフォーム 15"/>
          <p:cNvSpPr/>
          <p:nvPr/>
        </p:nvSpPr>
        <p:spPr>
          <a:xfrm>
            <a:off x="5145881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7919550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93174" y="3186735"/>
            <a:ext cx="270058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226316" y="5339848"/>
            <a:ext cx="325226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755472" y="4084795"/>
            <a:ext cx="3312457" cy="1940645"/>
            <a:chOff x="642293" y="4321456"/>
            <a:chExt cx="2211190" cy="1295454"/>
          </a:xfrm>
        </p:grpSpPr>
        <p:sp>
          <p:nvSpPr>
            <p:cNvPr id="31" name="正方形/長方形 30"/>
            <p:cNvSpPr/>
            <p:nvPr/>
          </p:nvSpPr>
          <p:spPr>
            <a:xfrm>
              <a:off x="1417731" y="5042798"/>
              <a:ext cx="484088" cy="574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2293" y="4321456"/>
              <a:ext cx="672972" cy="1719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01819" y="5041388"/>
              <a:ext cx="469050" cy="575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370870" y="5041388"/>
              <a:ext cx="482613" cy="575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 bwMode="auto">
          <a:xfrm flipH="1">
            <a:off x="755470" y="1786894"/>
            <a:ext cx="3024420" cy="931114"/>
          </a:xfrm>
          <a:prstGeom prst="wedgeRoundRectCallout">
            <a:avLst>
              <a:gd name="adj1" fmla="val 22985"/>
              <a:gd name="adj2" fmla="val 1898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92" y="1997379"/>
            <a:ext cx="309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has been created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ストライプ矢印 27"/>
          <p:cNvSpPr/>
          <p:nvPr/>
        </p:nvSpPr>
        <p:spPr bwMode="auto">
          <a:xfrm rot="5400000">
            <a:off x="1234904" y="827635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 flipH="1">
            <a:off x="4746708" y="1787682"/>
            <a:ext cx="3453485" cy="931114"/>
          </a:xfrm>
          <a:prstGeom prst="wedgeRoundRectCallout">
            <a:avLst>
              <a:gd name="adj1" fmla="val 23381"/>
              <a:gd name="adj2" fmla="val 1007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837402" y="183755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46708" y="4308796"/>
            <a:ext cx="3253277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7013324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4594310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5" y="4575020"/>
            <a:ext cx="8291341" cy="8798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1.8 Register Collected item value list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Collected item value list</a:t>
            </a:r>
          </a:p>
          <a:p>
            <a:pPr lvl="1"/>
            <a:r>
              <a:rPr lang="en-US" altLang="ja-JP" dirty="0" smtClean="0"/>
              <a:t>Link the collect item’s </a:t>
            </a:r>
            <a:r>
              <a:rPr lang="en-US" altLang="ja-JP" dirty="0"/>
              <a:t>(</a:t>
            </a:r>
            <a:r>
              <a:rPr lang="en-US" altLang="ja-JP" dirty="0" smtClean="0"/>
              <a:t>FROM) YAML file name, variable name and the Parameter sheet’s (TO) menu name and Item name.</a:t>
            </a:r>
          </a:p>
          <a:p>
            <a:pPr lvl="1"/>
            <a:r>
              <a:rPr lang="en-US" altLang="ja-JP" dirty="0"/>
              <a:t>Use the table on the next page and </a:t>
            </a:r>
            <a:r>
              <a:rPr lang="en-US" altLang="ja-JP" dirty="0" smtClean="0"/>
              <a:t>register each variable and item as a single set.</a:t>
            </a: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</a:t>
            </a:r>
            <a:r>
              <a:rPr lang="en-US" altLang="zh-TW" b="1" dirty="0" smtClean="0"/>
              <a:t>Collected item value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05838" y="4565432"/>
            <a:ext cx="8291339" cy="7200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83461" y="4725180"/>
            <a:ext cx="100814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95921" y="4725180"/>
            <a:ext cx="244834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0147" y="4064147"/>
            <a:ext cx="31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Collected item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40566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Parameter sheet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158356" y="2718281"/>
            <a:ext cx="185042" cy="3490084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290673" y="2066458"/>
            <a:ext cx="211748" cy="4801257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91601" y="4725180"/>
            <a:ext cx="83715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29427" y="4725180"/>
            <a:ext cx="72010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44261" y="4725180"/>
            <a:ext cx="235291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en-US" altLang="ja-JP" dirty="0"/>
              <a:t>Register Collected item value list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22198"/>
              </p:ext>
            </p:extLst>
          </p:nvPr>
        </p:nvGraphicFramePr>
        <p:xfrm>
          <a:off x="186658" y="836711"/>
          <a:ext cx="8770684" cy="5246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Collected Item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sheet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Perth format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(File name)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:Menu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gatherfacts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ansible_architecture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Substitution value</a:t>
                      </a:r>
                      <a:r>
                        <a:rPr kumimoji="1" lang="en-US" altLang="ja-JP" sz="11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100" dirty="0" smtClean="0"/>
                        <a:t>Gathered 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ansible_architecture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ansible_bios_version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ansible_bios_version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ansible_default_ipv4__interface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ansible_default_ipv4/interface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ansible_default_ipv4__network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ansible_default_ipv4/network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ansible_distribution_file_path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ansible_distribution_file_path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ansible_distribution_file_variety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ansible_distribution_file_variety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ansible_distribution_major_version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ansible_distribution_major_version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gatherfacts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ansible_distribution_release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ansible_distribution_release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en-US" altLang="ja-JP" dirty="0"/>
              <a:t>Register Collected item value list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10284"/>
              </p:ext>
            </p:extLst>
          </p:nvPr>
        </p:nvGraphicFramePr>
        <p:xfrm>
          <a:off x="186658" y="836711"/>
          <a:ext cx="8770684" cy="469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685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681162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Collected item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sheet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Perth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(file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group: Menu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4" y="3458253"/>
            <a:ext cx="8115300" cy="6953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0" y="4679400"/>
            <a:ext cx="6005548" cy="884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1.9 Register Collect interface information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 interface information</a:t>
            </a:r>
          </a:p>
          <a:p>
            <a:pPr marL="180000" lvl="1" indent="0">
              <a:buNone/>
            </a:pPr>
            <a:r>
              <a:rPr lang="en-US" altLang="ja-JP" dirty="0" smtClean="0"/>
              <a:t>As REST API access is required when registering the collected values to parameter sheets in ITA, we will need to register a REST user that has execution permission.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Collection interface information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Only 1 line will be displayed in the “List”, so press the “update” button, fill in the information below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9750"/>
              </p:ext>
            </p:extLst>
          </p:nvPr>
        </p:nvGraphicFramePr>
        <p:xfrm>
          <a:off x="505841" y="5589300"/>
          <a:ext cx="3975736" cy="96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User with exe</a:t>
                      </a:r>
                      <a:r>
                        <a:rPr kumimoji="1" lang="en-US" altLang="ja-JP" sz="1200" baseline="0" dirty="0" smtClean="0"/>
                        <a:t>cute permission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password of the user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5113" y="3872899"/>
            <a:ext cx="503832" cy="274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95669" y="4698605"/>
            <a:ext cx="792111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87780" y="4698605"/>
            <a:ext cx="864120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4262684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5" y="3140960"/>
            <a:ext cx="8026905" cy="32947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Select Movement and Operation and execute them.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E</a:t>
            </a:r>
            <a:r>
              <a:rPr lang="en-US" altLang="ja-JP" b="1" dirty="0" smtClean="0"/>
              <a:t>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Movement we registered from Movement[list]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Operation we registered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605"/>
              </p:ext>
            </p:extLst>
          </p:nvPr>
        </p:nvGraphicFramePr>
        <p:xfrm>
          <a:off x="5436120" y="5658257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611450" y="3429001"/>
            <a:ext cx="7705069" cy="576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8589" y="4940185"/>
            <a:ext cx="5696411" cy="319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75571" y="6206571"/>
            <a:ext cx="864120" cy="19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0" y="2479586"/>
            <a:ext cx="6154450" cy="34697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operation status</a:t>
            </a:r>
          </a:p>
          <a:p>
            <a:pPr marL="180000" lvl="1" indent="0">
              <a:buNone/>
            </a:pPr>
            <a:r>
              <a:rPr lang="en-US" altLang="ja-JP" dirty="0" smtClean="0"/>
              <a:t>The operation ended successfully if the Status in the “Check operation status” menu says “Completed”</a:t>
            </a: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zh-TW" b="1" dirty="0" smtClean="0"/>
              <a:t>Check operation status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918680" y="3796670"/>
            <a:ext cx="475266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altLang="ja-JP" sz="1200" dirty="0" smtClean="0">
                <a:hlinkClick r:id="rId2" action="ppaction://hlinksldjump"/>
              </a:rPr>
              <a:t>【Reference】</a:t>
            </a:r>
            <a:r>
              <a:rPr lang="ja-JP" altLang="en-US" sz="1200" dirty="0" smtClean="0">
                <a:hlinkClick r:id="rId2" action="ppaction://hlinksldjump"/>
              </a:rPr>
              <a:t>（</a:t>
            </a:r>
            <a:r>
              <a:rPr lang="en-US" altLang="ja-JP" sz="1200" dirty="0" smtClean="0">
                <a:hlinkClick r:id="rId2" action="ppaction://hlinksldjump"/>
              </a:rPr>
              <a:t>2</a:t>
            </a:r>
            <a:r>
              <a:rPr lang="ja-JP" altLang="en-US" sz="1200" dirty="0" smtClean="0">
                <a:hlinkClick r:id="rId2" action="ppaction://hlinksldjump"/>
              </a:rPr>
              <a:t>）</a:t>
            </a:r>
            <a:r>
              <a:rPr lang="en-US" altLang="ja-JP" sz="1200" dirty="0" smtClean="0">
                <a:hlinkClick r:id="rId2" action="ppaction://hlinksldjump"/>
              </a:rPr>
              <a:t>Register </a:t>
            </a:r>
            <a:r>
              <a:rPr lang="en-US" altLang="ja-JP" sz="1200" dirty="0">
                <a:hlinkClick r:id="rId2" action="ppaction://hlinksldjump"/>
              </a:rPr>
              <a:t>Compare details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>
                <a:hlinkClick r:id="rId3" action="ppaction://hlinksldjump"/>
              </a:rPr>
              <a:t>【Reference】</a:t>
            </a:r>
            <a:r>
              <a:rPr lang="ja-JP" altLang="en-US" sz="1200" dirty="0">
                <a:hlinkClick r:id="rId3" action="ppaction://hlinksldjump"/>
              </a:rPr>
              <a:t>（</a:t>
            </a:r>
            <a:r>
              <a:rPr lang="en-US" altLang="ja-JP" sz="1200" dirty="0">
                <a:hlinkClick r:id="rId3" action="ppaction://hlinksldjump"/>
              </a:rPr>
              <a:t>3</a:t>
            </a:r>
            <a:r>
              <a:rPr lang="ja-JP" altLang="en-US" sz="1200" dirty="0">
                <a:hlinkClick r:id="rId3" action="ppaction://hlinksldjump"/>
              </a:rPr>
              <a:t>）</a:t>
            </a:r>
            <a:r>
              <a:rPr lang="en-US" altLang="ja-JP" sz="1200" dirty="0">
                <a:hlinkClick r:id="rId3" action="ppaction://hlinksldjump"/>
              </a:rPr>
              <a:t>Run </a:t>
            </a:r>
            <a:r>
              <a:rPr lang="en-US" altLang="ja-JP" sz="1200" dirty="0" smtClean="0">
                <a:hlinkClick r:id="rId3" action="ppaction://hlinksldjump"/>
              </a:rPr>
              <a:t>Comparison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3.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</a:t>
            </a:r>
            <a:r>
              <a:rPr lang="ja-JP" altLang="en-US" sz="1600" dirty="0"/>
              <a:t>３</a:t>
            </a:r>
            <a:r>
              <a:rPr lang="en-US" altLang="ja-JP" sz="1600" dirty="0"/>
              <a:t>【Collect </a:t>
            </a:r>
            <a:r>
              <a:rPr lang="en-US" altLang="ja-JP" sz="1600" dirty="0" err="1" smtClean="0"/>
              <a:t>function】</a:t>
            </a:r>
            <a:r>
              <a:rPr lang="en-US" altLang="ja-JP" sz="1400" dirty="0" err="1" smtClean="0"/>
              <a:t>Collect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the target host’s SSL certificate file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4" action="ppaction://hlinksldjump"/>
              </a:rPr>
              <a:t>Scenario</a:t>
            </a:r>
            <a:r>
              <a:rPr lang="ja-JP" altLang="en-US" sz="1200" dirty="0">
                <a:hlinkClick r:id="rId4" action="ppaction://hlinksldjump"/>
              </a:rPr>
              <a:t>３</a:t>
            </a:r>
            <a:r>
              <a:rPr lang="en-US" altLang="ja-JP" sz="1200" dirty="0">
                <a:hlinkClick r:id="rId4" action="ppaction://hlinksldjump"/>
              </a:rPr>
              <a:t>Overall </a:t>
            </a:r>
            <a:r>
              <a:rPr lang="en-US" altLang="ja-JP" sz="1200" dirty="0" smtClean="0">
                <a:hlinkClick r:id="rId4" action="ppaction://hlinksldjump"/>
              </a:rPr>
              <a:t>diagram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5" action="ppaction://hlinksldjump"/>
              </a:rPr>
              <a:t>3.1</a:t>
            </a:r>
            <a:r>
              <a:rPr lang="ja-JP" altLang="en-US" sz="1200" dirty="0">
                <a:latin typeface="+mn-ea"/>
                <a:hlinkClick r:id="rId5" action="ppaction://hlinksldjump"/>
              </a:rPr>
              <a:t>　</a:t>
            </a:r>
            <a:r>
              <a:rPr lang="en-US" altLang="ja-JP" sz="1200" dirty="0">
                <a:hlinkClick r:id="rId5" action="ppaction://hlinksldjump"/>
              </a:rPr>
              <a:t> Register Target host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3.2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</a:t>
            </a:r>
            <a:r>
              <a:rPr lang="en-US" altLang="ja-JP" sz="1200" dirty="0">
                <a:hlinkClick r:id="rId6" action="ppaction://hlinksldjump"/>
              </a:rPr>
              <a:t>Register </a:t>
            </a:r>
            <a:r>
              <a:rPr lang="en-US" altLang="ja-JP" sz="1200" dirty="0" smtClean="0">
                <a:hlinkClick r:id="rId6" action="ppaction://hlinksldjump"/>
              </a:rPr>
              <a:t>operation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3.3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7" action="ppaction://hlinksldjump"/>
              </a:rPr>
              <a:t> </a:t>
            </a:r>
            <a:r>
              <a:rPr lang="en-US" altLang="ja-JP" sz="1200" dirty="0">
                <a:hlinkClick r:id="rId7" action="ppaction://hlinksldjump"/>
              </a:rPr>
              <a:t>Register Movement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3.4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 </a:t>
            </a:r>
            <a:r>
              <a:rPr lang="en-US" altLang="ja-JP" sz="1200" dirty="0">
                <a:hlinkClick r:id="rId8" action="ppaction://hlinksldjump"/>
              </a:rPr>
              <a:t>Register </a:t>
            </a:r>
            <a:r>
              <a:rPr lang="en-US" altLang="ja-JP" sz="1200" dirty="0" smtClean="0">
                <a:hlinkClick r:id="rId8" action="ppaction://hlinksldjump"/>
              </a:rPr>
              <a:t>Playbook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9" action="ppaction://hlinksldjump"/>
              </a:rPr>
              <a:t>3.4.1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</a:t>
            </a:r>
            <a:r>
              <a:rPr lang="en-US" altLang="ja-JP" sz="1200" dirty="0">
                <a:hlinkClick r:id="rId9" action="ppaction://hlinksldjump"/>
              </a:rPr>
              <a:t> File collection directory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.5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 </a:t>
            </a:r>
            <a:r>
              <a:rPr lang="en-US" altLang="ja-JP" sz="1200" dirty="0">
                <a:hlinkClick r:id="rId10" action="ppaction://hlinksldjump"/>
              </a:rPr>
              <a:t>Movement-Playbook</a:t>
            </a:r>
            <a:r>
              <a:rPr lang="ja-JP" altLang="en-US" sz="1200" dirty="0">
                <a:hlinkClick r:id="rId10" action="ppaction://hlinksldjump"/>
              </a:rPr>
              <a:t> </a:t>
            </a:r>
            <a:r>
              <a:rPr lang="en-US" altLang="ja-JP" sz="1200" dirty="0">
                <a:hlinkClick r:id="rId10" action="ppaction://hlinksldjump"/>
              </a:rPr>
              <a:t>link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1" action="ppaction://hlinksldjump"/>
              </a:rPr>
              <a:t>3.6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hlinkClick r:id="rId11" action="ppaction://hlinksldjump"/>
              </a:rPr>
              <a:t> Register File name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3.7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　</a:t>
            </a:r>
            <a:r>
              <a:rPr lang="en-US" altLang="ja-JP" sz="1200" dirty="0">
                <a:hlinkClick r:id="rId12" action="ppaction://hlinksldjump"/>
              </a:rPr>
              <a:t> Register File name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3.8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>
                <a:hlinkClick r:id="rId13" action="ppaction://hlinksldjump"/>
              </a:rPr>
              <a:t>Register substitution value auto-registration </a:t>
            </a:r>
            <a:r>
              <a:rPr lang="en-US" altLang="ja-JP" sz="1200" dirty="0" smtClean="0">
                <a:hlinkClick r:id="rId13" action="ppaction://hlinksldjump"/>
              </a:rPr>
              <a:t>settings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3.9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200" dirty="0">
                <a:hlinkClick r:id="rId14" action="ppaction://hlinksldjump"/>
              </a:rPr>
              <a:t> Create Parameter sheet for collect values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3.10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200" dirty="0">
                <a:hlinkClick r:id="rId15" action="ppaction://hlinksldjump"/>
              </a:rPr>
              <a:t>Register Collected item value </a:t>
            </a:r>
            <a:r>
              <a:rPr lang="en-US" altLang="ja-JP" sz="1200" dirty="0" smtClean="0">
                <a:hlinkClick r:id="rId15" action="ppaction://hlinksldjump"/>
              </a:rPr>
              <a:t>list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3.11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200" dirty="0">
                <a:hlinkClick r:id="rId16" action="ppaction://hlinksldjump"/>
              </a:rPr>
              <a:t> Run operation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3.12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</a:t>
            </a:r>
            <a:r>
              <a:rPr lang="en-US" altLang="ja-JP" sz="1200" dirty="0">
                <a:hlinkClick r:id="rId17" action="ppaction://hlinksldjump"/>
              </a:rPr>
              <a:t> Confirm collection </a:t>
            </a:r>
            <a:r>
              <a:rPr lang="en-US" altLang="ja-JP" sz="1200" dirty="0" smtClean="0">
                <a:hlinkClick r:id="rId17" action="ppaction://hlinksldjump"/>
              </a:rPr>
              <a:t>results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4.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/>
              <a:t> Scenario</a:t>
            </a:r>
            <a:r>
              <a:rPr lang="ja-JP" altLang="en-US" sz="1600" dirty="0"/>
              <a:t>４</a:t>
            </a:r>
            <a:r>
              <a:rPr lang="en-US" altLang="ja-JP" sz="1600" dirty="0"/>
              <a:t>【Compare </a:t>
            </a:r>
            <a:r>
              <a:rPr lang="en-US" altLang="ja-JP" sz="1600" dirty="0" smtClean="0"/>
              <a:t>function】</a:t>
            </a:r>
            <a:br>
              <a:rPr lang="en-US" altLang="ja-JP" sz="1600" dirty="0" smtClean="0"/>
            </a:br>
            <a:r>
              <a:rPr lang="en-US" altLang="ja-JP" sz="1400" dirty="0" smtClean="0"/>
              <a:t>Compare </a:t>
            </a:r>
            <a:r>
              <a:rPr lang="en-US" altLang="ja-JP" sz="1400" dirty="0"/>
              <a:t>the file downloaded in scenario 3 with the same file from a different date.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18" action="ppaction://hlinksldjump"/>
              </a:rPr>
              <a:t>Scenario 4 Overall diagram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9" action="ppaction://hlinksldjump"/>
              </a:rPr>
              <a:t>4.1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200" dirty="0">
                <a:hlinkClick r:id="rId19" action="ppaction://hlinksldjump"/>
              </a:rPr>
              <a:t>Register </a:t>
            </a:r>
            <a:r>
              <a:rPr lang="en-US" altLang="ja-JP" sz="1200" dirty="0" smtClean="0">
                <a:hlinkClick r:id="rId19" action="ppaction://hlinksldjump"/>
              </a:rPr>
              <a:t>operation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0" action="ppaction://hlinksldjump"/>
              </a:rPr>
              <a:t>4.2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　</a:t>
            </a:r>
            <a:r>
              <a:rPr lang="en-US" altLang="ja-JP" sz="1200" dirty="0">
                <a:hlinkClick r:id="rId20" action="ppaction://hlinksldjump"/>
              </a:rPr>
              <a:t>Prepare SSL certificate with different </a:t>
            </a:r>
            <a:r>
              <a:rPr lang="en-US" altLang="ja-JP" sz="1200" dirty="0" smtClean="0">
                <a:hlinkClick r:id="rId20" action="ppaction://hlinksldjump"/>
              </a:rPr>
              <a:t>contents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4.3</a:t>
            </a:r>
            <a:r>
              <a:rPr lang="ja-JP" altLang="en-US" sz="1200" dirty="0" smtClean="0">
                <a:latin typeface="+mn-ea"/>
                <a:hlinkClick r:id="rId21" action="ppaction://hlinksldjump"/>
              </a:rPr>
              <a:t>　</a:t>
            </a:r>
            <a:r>
              <a:rPr lang="en-US" altLang="ja-JP" sz="1200" dirty="0">
                <a:hlinkClick r:id="rId21" action="ppaction://hlinksldjump"/>
              </a:rPr>
              <a:t>Register file </a:t>
            </a:r>
            <a:r>
              <a:rPr lang="en-US" altLang="ja-JP" sz="1200" dirty="0" smtClean="0">
                <a:hlinkClick r:id="rId21" action="ppaction://hlinksldjump"/>
              </a:rPr>
              <a:t>name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2" action="ppaction://hlinksldjump"/>
              </a:rPr>
              <a:t>4.4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　</a:t>
            </a:r>
            <a:r>
              <a:rPr lang="en-US" altLang="ja-JP" sz="1200" dirty="0">
                <a:hlinkClick r:id="rId22" action="ppaction://hlinksldjump"/>
              </a:rPr>
              <a:t> Run operation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3" action="ppaction://hlinksldjump"/>
              </a:rPr>
              <a:t>4.5</a:t>
            </a:r>
            <a:r>
              <a:rPr lang="ja-JP" altLang="en-US" sz="1200" dirty="0" smtClean="0">
                <a:latin typeface="+mn-ea"/>
                <a:hlinkClick r:id="rId23" action="ppaction://hlinksldjump"/>
              </a:rPr>
              <a:t>　</a:t>
            </a:r>
            <a:r>
              <a:rPr lang="en-US" altLang="ja-JP" sz="1200" dirty="0">
                <a:hlinkClick r:id="rId23" action="ppaction://hlinksldjump"/>
              </a:rPr>
              <a:t>Confirm comparison </a:t>
            </a:r>
            <a:r>
              <a:rPr lang="en-US" altLang="ja-JP" sz="1200" dirty="0" smtClean="0">
                <a:hlinkClick r:id="rId23" action="ppaction://hlinksldjump"/>
              </a:rPr>
              <a:t>results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4" action="ppaction://hlinksldjump"/>
              </a:rPr>
              <a:t>4.6</a:t>
            </a:r>
            <a:r>
              <a:rPr lang="ja-JP" altLang="en-US" sz="1200" dirty="0" smtClean="0">
                <a:latin typeface="+mn-ea"/>
                <a:hlinkClick r:id="rId24" action="ppaction://hlinksldjump"/>
              </a:rPr>
              <a:t>　</a:t>
            </a:r>
            <a:r>
              <a:rPr lang="en-US" altLang="ja-JP" sz="1200" dirty="0">
                <a:hlinkClick r:id="rId24" action="ppaction://hlinksldjump"/>
              </a:rPr>
              <a:t>Register Comparison </a:t>
            </a:r>
            <a:r>
              <a:rPr lang="en-US" altLang="ja-JP" sz="1200" dirty="0" smtClean="0">
                <a:hlinkClick r:id="rId24" action="ppaction://hlinksldjump"/>
              </a:rPr>
              <a:t>definition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5" action="ppaction://hlinksldjump"/>
              </a:rPr>
              <a:t>4.7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　</a:t>
            </a:r>
            <a:r>
              <a:rPr lang="en-US" altLang="ja-JP" sz="1200" dirty="0">
                <a:hlinkClick r:id="rId25" action="ppaction://hlinksldjump"/>
              </a:rPr>
              <a:t> Run Comparison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66" y="4532731"/>
            <a:ext cx="2053154" cy="11904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" y="4532731"/>
            <a:ext cx="5894817" cy="11893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Confirm the collection results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1629" y="764630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collection results</a:t>
            </a:r>
          </a:p>
          <a:p>
            <a:pPr marL="180000" lvl="1" indent="0">
              <a:buNone/>
            </a:pPr>
            <a:r>
              <a:rPr lang="en-US" altLang="ja-JP" dirty="0" smtClean="0"/>
              <a:t>Check if the collection succeeded/failed.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Execution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List</a:t>
            </a:r>
            <a:r>
              <a:rPr lang="ja-JP" altLang="en-US" dirty="0"/>
              <a:t>　＞　</a:t>
            </a:r>
            <a:r>
              <a:rPr lang="en-US" altLang="ja-JP" dirty="0" smtClean="0"/>
              <a:t>Collect status</a:t>
            </a:r>
            <a:r>
              <a:rPr lang="ja-JP" altLang="en-US" dirty="0"/>
              <a:t>　＞　</a:t>
            </a:r>
            <a:r>
              <a:rPr lang="en-US" altLang="ja-JP" dirty="0" smtClean="0"/>
              <a:t>“Status“ can display the following:</a:t>
            </a:r>
          </a:p>
          <a:p>
            <a:pPr marL="630900" lvl="2" indent="-342900"/>
            <a:r>
              <a:rPr lang="en-US" altLang="ja-JP" sz="1600" dirty="0" smtClean="0"/>
              <a:t>Collected		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The data has been collected</a:t>
            </a:r>
          </a:p>
          <a:p>
            <a:pPr marL="630900" lvl="2" indent="-342900"/>
            <a:r>
              <a:rPr lang="en-US" altLang="ja-JP" sz="1600" dirty="0" smtClean="0"/>
              <a:t>Collected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with notification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Something went wrong when 			 			   updating/registering</a:t>
            </a:r>
          </a:p>
          <a:p>
            <a:pPr marL="630900" lvl="2" indent="-342900"/>
            <a:r>
              <a:rPr lang="en-US" altLang="ja-JP" sz="1600" dirty="0" smtClean="0"/>
              <a:t>Not target</a:t>
            </a:r>
            <a:r>
              <a:rPr lang="en-US" altLang="ja-JP" sz="1600" dirty="0"/>
              <a:t>		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Failed to collect</a:t>
            </a:r>
          </a:p>
          <a:p>
            <a:pPr marL="630900" lvl="2" indent="-342900"/>
            <a:r>
              <a:rPr lang="en-US" altLang="ja-JP" sz="1600" dirty="0" smtClean="0"/>
              <a:t>Collection error	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There is an error in the registered operation 	 			   or the target host</a:t>
            </a:r>
            <a:endParaRPr lang="ja-JP" altLang="en-US" sz="16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985591" y="4419073"/>
            <a:ext cx="246893" cy="1416619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34765" y="4728792"/>
            <a:ext cx="601887" cy="993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8" y="3024611"/>
            <a:ext cx="7921036" cy="7019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en-US" altLang="ja-JP" dirty="0"/>
              <a:t>Confirm the collection results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parameters</a:t>
            </a:r>
          </a:p>
          <a:p>
            <a:pPr marL="180000" lvl="1" indent="0">
              <a:buNone/>
            </a:pPr>
            <a:r>
              <a:rPr lang="en-US" altLang="ja-JP" dirty="0" smtClean="0"/>
              <a:t>Check that the values has been registered to the parameter sheet.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Input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or reference</a:t>
            </a:r>
            <a:r>
              <a:rPr lang="ja-JP" altLang="en-US" b="1" dirty="0" smtClean="0"/>
              <a:t>） ＞ </a:t>
            </a:r>
            <a:r>
              <a:rPr lang="en-US" altLang="ja-JP" b="1" dirty="0" smtClean="0"/>
              <a:t>Gathered Facts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the list if all the items has values in them.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56607"/>
          <a:stretch/>
        </p:blipFill>
        <p:spPr>
          <a:xfrm>
            <a:off x="5867400" y="3923155"/>
            <a:ext cx="2779096" cy="69256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19751" y="4767897"/>
            <a:ext cx="6703094" cy="700940"/>
            <a:chOff x="755469" y="5498051"/>
            <a:chExt cx="7345021" cy="7680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/>
            <a:srcRect r="40115" b="2576"/>
            <a:stretch/>
          </p:blipFill>
          <p:spPr>
            <a:xfrm>
              <a:off x="4734757" y="5498051"/>
              <a:ext cx="3365733" cy="73933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3"/>
            <a:srcRect l="43248" r="1"/>
            <a:stretch/>
          </p:blipFill>
          <p:spPr>
            <a:xfrm>
              <a:off x="755469" y="5507229"/>
              <a:ext cx="3982703" cy="758888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4"/>
          <a:srcRect l="59316"/>
          <a:stretch/>
        </p:blipFill>
        <p:spPr>
          <a:xfrm>
            <a:off x="719751" y="5615276"/>
            <a:ext cx="2086722" cy="692564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505777" y="4003170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05777" y="4787811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777" y="5610017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8119754" y="3070194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559566" y="3923155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/>
        </p:nvSpPr>
        <p:spPr>
          <a:xfrm>
            <a:off x="7441856" y="4763098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3926317"/>
            <a:ext cx="5142784" cy="70384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6228230" y="3070195"/>
            <a:ext cx="1878022" cy="623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3" y="5619534"/>
            <a:ext cx="4583513" cy="698813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719752" y="3919885"/>
            <a:ext cx="7926744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19752" y="4770026"/>
            <a:ext cx="6703093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0774" y="5611872"/>
            <a:ext cx="6689212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183298"/>
            <a:ext cx="8784000" cy="1329013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Scenario </a:t>
            </a:r>
            <a:r>
              <a:rPr lang="ja-JP" altLang="en-US" dirty="0" smtClean="0"/>
              <a:t>２</a:t>
            </a:r>
            <a:r>
              <a:rPr lang="en-US" altLang="ja-JP" dirty="0" smtClean="0"/>
              <a:t>【Compare function】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Compare the values and the expected values of the one collected in Scenario 1.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２</a:t>
            </a:r>
            <a:r>
              <a:rPr lang="en-US" altLang="ja-JP" b="1" dirty="0" smtClean="0"/>
              <a:t>workflow</a:t>
            </a:r>
            <a:endParaRPr lang="en-US" altLang="ja-JP" b="1" dirty="0"/>
          </a:p>
          <a:p>
            <a:pPr lvl="1"/>
            <a:r>
              <a:rPr lang="en-US" altLang="ja-JP" dirty="0" smtClean="0"/>
              <a:t>Register expected values to ITA</a:t>
            </a:r>
            <a:r>
              <a:rPr lang="ja-JP" altLang="en-US" dirty="0"/>
              <a:t> </a:t>
            </a:r>
            <a:r>
              <a:rPr lang="en-US" altLang="ja-JP" dirty="0" smtClean="0"/>
              <a:t>and compare them to the values collected in Scenario 1.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 Overall diagram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 or 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33" name="フローチャート: 磁気ディスク 32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</a:rPr>
              <a:t>Overall diagram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円形吹き出し 75"/>
          <p:cNvSpPr>
            <a:spLocks noChangeAspect="1"/>
          </p:cNvSpPr>
          <p:nvPr/>
        </p:nvSpPr>
        <p:spPr bwMode="auto">
          <a:xfrm>
            <a:off x="3674204" y="2253531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419359" y="2531012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61151"/>
              </p:ext>
            </p:extLst>
          </p:nvPr>
        </p:nvGraphicFramePr>
        <p:xfrm>
          <a:off x="2741451" y="5013220"/>
          <a:ext cx="3399502" cy="951664"/>
        </p:xfrm>
        <a:graphic>
          <a:graphicData uri="http://schemas.openxmlformats.org/drawingml/2006/table">
            <a:tbl>
              <a:tblPr firstRow="1" bandRow="1"/>
              <a:tblGrid>
                <a:gridCol w="67838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42800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Values from Scenario 1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419359" y="2846339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419359" y="3161667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2" name="円形吹き出し 81"/>
          <p:cNvSpPr>
            <a:spLocks noChangeAspect="1"/>
          </p:cNvSpPr>
          <p:nvPr/>
        </p:nvSpPr>
        <p:spPr bwMode="auto">
          <a:xfrm>
            <a:off x="7040365" y="2727542"/>
            <a:ext cx="621377" cy="621377"/>
          </a:xfrm>
          <a:prstGeom prst="wedgeEllipseCallout">
            <a:avLst>
              <a:gd name="adj1" fmla="val -79869"/>
              <a:gd name="adj2" fmla="val -1185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Ref.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円形吹き出し 25"/>
          <p:cNvSpPr>
            <a:spLocks noChangeAspect="1"/>
          </p:cNvSpPr>
          <p:nvPr/>
        </p:nvSpPr>
        <p:spPr bwMode="auto">
          <a:xfrm>
            <a:off x="6729677" y="201132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6651676" y="346012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49915"/>
              </p:ext>
            </p:extLst>
          </p:nvPr>
        </p:nvGraphicFramePr>
        <p:xfrm>
          <a:off x="2741452" y="3816055"/>
          <a:ext cx="3399501" cy="951664"/>
        </p:xfrm>
        <a:graphic>
          <a:graphicData uri="http://schemas.openxmlformats.org/drawingml/2006/table">
            <a:tbl>
              <a:tblPr firstRow="1" bandRow="1"/>
              <a:tblGrid>
                <a:gridCol w="678388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42800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Expected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2927745" y="4564269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2357940" y="3284980"/>
            <a:ext cx="621377" cy="621377"/>
          </a:xfrm>
          <a:prstGeom prst="wedgeEllipseCallout">
            <a:avLst>
              <a:gd name="adj1" fmla="val 57949"/>
              <a:gd name="adj2" fmla="val 4525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円形吹き出し 23"/>
          <p:cNvSpPr>
            <a:spLocks noChangeAspect="1"/>
          </p:cNvSpPr>
          <p:nvPr/>
        </p:nvSpPr>
        <p:spPr bwMode="auto">
          <a:xfrm>
            <a:off x="2120073" y="4185087"/>
            <a:ext cx="621377" cy="621377"/>
          </a:xfrm>
          <a:prstGeom prst="wedgeEllipseCallout">
            <a:avLst>
              <a:gd name="adj1" fmla="val 82475"/>
              <a:gd name="adj2" fmla="val 1305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5" name="カギ線コネクタ 14"/>
          <p:cNvCxnSpPr>
            <a:stCxn id="26" idx="6"/>
          </p:cNvCxnSpPr>
          <p:nvPr/>
        </p:nvCxnSpPr>
        <p:spPr bwMode="auto">
          <a:xfrm flipH="1">
            <a:off x="6523708" y="2322014"/>
            <a:ext cx="827346" cy="2883439"/>
          </a:xfrm>
          <a:prstGeom prst="bentConnector4">
            <a:avLst>
              <a:gd name="adj1" fmla="val -62330"/>
              <a:gd name="adj2" fmla="val 10000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49" name="カギ線コネクタ 48"/>
          <p:cNvCxnSpPr>
            <a:stCxn id="82" idx="6"/>
            <a:endCxn id="38" idx="3"/>
          </p:cNvCxnSpPr>
          <p:nvPr/>
        </p:nvCxnSpPr>
        <p:spPr bwMode="auto">
          <a:xfrm flipH="1">
            <a:off x="6140953" y="3038231"/>
            <a:ext cx="1520789" cy="1253656"/>
          </a:xfrm>
          <a:prstGeom prst="bentConnector3">
            <a:avLst>
              <a:gd name="adj1" fmla="val -15032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2" name="正方形/長方形 61"/>
          <p:cNvSpPr/>
          <p:nvPr/>
        </p:nvSpPr>
        <p:spPr>
          <a:xfrm>
            <a:off x="2927745" y="5767364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 bwMode="auto">
          <a:xfrm rot="2645784">
            <a:off x="5717063" y="4768785"/>
            <a:ext cx="879890" cy="954237"/>
          </a:xfrm>
          <a:custGeom>
            <a:avLst/>
            <a:gdLst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2" fmla="*/ 936130 w 1872260"/>
              <a:gd name="connsiteY2" fmla="*/ 986083 h 1972165"/>
              <a:gd name="connsiteX3" fmla="*/ 936130 w 1872260"/>
              <a:gd name="connsiteY3" fmla="*/ 0 h 1972165"/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2" fmla="*/ 0 w 936130"/>
              <a:gd name="connsiteY2" fmla="*/ 1013573 h 1013573"/>
              <a:gd name="connsiteX3" fmla="*/ 0 w 936130"/>
              <a:gd name="connsiteY3" fmla="*/ 27490 h 1013573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0" fmla="*/ 0 w 943396"/>
              <a:gd name="connsiteY0" fmla="*/ 27490 h 1013573"/>
              <a:gd name="connsiteX1" fmla="*/ 936130 w 943396"/>
              <a:gd name="connsiteY1" fmla="*/ 1013573 h 1013573"/>
              <a:gd name="connsiteX2" fmla="*/ 0 w 943396"/>
              <a:gd name="connsiteY2" fmla="*/ 1013573 h 1013573"/>
              <a:gd name="connsiteX3" fmla="*/ 0 w 943396"/>
              <a:gd name="connsiteY3" fmla="*/ 27490 h 1013573"/>
              <a:gd name="connsiteX0" fmla="*/ 0 w 943396"/>
              <a:gd name="connsiteY0" fmla="*/ 27490 h 1013573"/>
              <a:gd name="connsiteX1" fmla="*/ 943396 w 943396"/>
              <a:gd name="connsiteY1" fmla="*/ 980008 h 1013573"/>
              <a:gd name="connsiteX0" fmla="*/ 0 w 959831"/>
              <a:gd name="connsiteY0" fmla="*/ 27490 h 1013573"/>
              <a:gd name="connsiteX1" fmla="*/ 936130 w 959831"/>
              <a:gd name="connsiteY1" fmla="*/ 1013573 h 1013573"/>
              <a:gd name="connsiteX2" fmla="*/ 0 w 959831"/>
              <a:gd name="connsiteY2" fmla="*/ 1013573 h 1013573"/>
              <a:gd name="connsiteX3" fmla="*/ 0 w 959831"/>
              <a:gd name="connsiteY3" fmla="*/ 27490 h 1013573"/>
              <a:gd name="connsiteX0" fmla="*/ 0 w 959831"/>
              <a:gd name="connsiteY0" fmla="*/ 27490 h 1013573"/>
              <a:gd name="connsiteX1" fmla="*/ 943396 w 959831"/>
              <a:gd name="connsiteY1" fmla="*/ 980008 h 1013573"/>
              <a:gd name="connsiteX0" fmla="*/ 0 w 955406"/>
              <a:gd name="connsiteY0" fmla="*/ 27490 h 1013573"/>
              <a:gd name="connsiteX1" fmla="*/ 936130 w 955406"/>
              <a:gd name="connsiteY1" fmla="*/ 1013573 h 1013573"/>
              <a:gd name="connsiteX2" fmla="*/ 0 w 955406"/>
              <a:gd name="connsiteY2" fmla="*/ 1013573 h 1013573"/>
              <a:gd name="connsiteX3" fmla="*/ 0 w 955406"/>
              <a:gd name="connsiteY3" fmla="*/ 27490 h 1013573"/>
              <a:gd name="connsiteX0" fmla="*/ 0 w 955406"/>
              <a:gd name="connsiteY0" fmla="*/ 27490 h 1013573"/>
              <a:gd name="connsiteX1" fmla="*/ 943396 w 955406"/>
              <a:gd name="connsiteY1" fmla="*/ 980008 h 101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406" h="1013573" stroke="0" extrusionOk="0">
                <a:moveTo>
                  <a:pt x="0" y="27490"/>
                </a:moveTo>
                <a:cubicBezTo>
                  <a:pt x="755367" y="-137152"/>
                  <a:pt x="936130" y="468974"/>
                  <a:pt x="936130" y="1013573"/>
                </a:cubicBezTo>
                <a:lnTo>
                  <a:pt x="0" y="1013573"/>
                </a:lnTo>
                <a:lnTo>
                  <a:pt x="0" y="27490"/>
                </a:lnTo>
                <a:close/>
              </a:path>
              <a:path w="955406" h="1013573" fill="none">
                <a:moveTo>
                  <a:pt x="0" y="27490"/>
                </a:moveTo>
                <a:cubicBezTo>
                  <a:pt x="517010" y="27490"/>
                  <a:pt x="1041925" y="167522"/>
                  <a:pt x="943396" y="980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6075" y="4291887"/>
            <a:ext cx="1486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comparison items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46075" y="5207632"/>
            <a:ext cx="161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comparison menus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53" y="2512534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6" y="3429000"/>
            <a:ext cx="7455713" cy="12961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Register an operation that will compare the values.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/>
              <a:t>O</a:t>
            </a:r>
            <a:r>
              <a:rPr lang="en-US" altLang="ja-JP" b="1" dirty="0" smtClean="0"/>
              <a:t>peration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24645"/>
              </p:ext>
            </p:extLst>
          </p:nvPr>
        </p:nvGraphicFramePr>
        <p:xfrm>
          <a:off x="564317" y="4843452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2021/10/01 09:25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2267680" y="3429000"/>
            <a:ext cx="123412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517820" y="3429000"/>
            <a:ext cx="227073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9" y="4309012"/>
            <a:ext cx="3783499" cy="21827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11" y="3985758"/>
            <a:ext cx="4550422" cy="3232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 parameter sheet for expected values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a parameter sheet for registering expected values.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Duplicate the parameter sheet we created in Scenario 1 and change the include order and menu name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</a:t>
            </a:r>
            <a:r>
              <a:rPr lang="en-US" altLang="ja-JP" b="1" dirty="0" smtClean="0"/>
              <a:t>Menu definition information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 and look for the “Gathered Facts” menu under “list”.</a:t>
            </a:r>
            <a:br>
              <a:rPr lang="en-US" altLang="ja-JP" dirty="0" smtClean="0"/>
            </a:br>
            <a:r>
              <a:rPr lang="en-US" altLang="ja-JP" dirty="0" smtClean="0"/>
              <a:t>After that, press the “Menu definition / creation” button.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After the Menu definition screen appears, press the </a:t>
            </a:r>
            <a:r>
              <a:rPr lang="ja-JP" altLang="en-US" dirty="0" smtClean="0"/>
              <a:t>［</a:t>
            </a:r>
            <a:r>
              <a:rPr lang="en-US" altLang="ja-JP" dirty="0" smtClean="0"/>
              <a:t>Diversion new</a:t>
            </a:r>
            <a:r>
              <a:rPr lang="ja-JP" altLang="en-US" dirty="0" smtClean="0"/>
              <a:t>］</a:t>
            </a:r>
            <a:r>
              <a:rPr lang="en-US" altLang="ja-JP" dirty="0" smtClean="0"/>
              <a:t>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Only the “Menu name” and “Display” order will not be duplicated, so use table in the next slide to fill in the items.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  <a:endParaRPr lang="en-US" altLang="ja-JP" dirty="0"/>
          </a:p>
        </p:txBody>
      </p:sp>
      <p:sp>
        <p:nvSpPr>
          <p:cNvPr id="23" name="正方形/長方形 22"/>
          <p:cNvSpPr/>
          <p:nvPr/>
        </p:nvSpPr>
        <p:spPr>
          <a:xfrm>
            <a:off x="3070524" y="6323322"/>
            <a:ext cx="401596" cy="16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72120" y="5566904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472120" y="5974368"/>
            <a:ext cx="119063" cy="348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644010" y="3985758"/>
            <a:ext cx="2257522" cy="3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83487" y="4221110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 flipV="1">
            <a:off x="6907252" y="4298439"/>
            <a:ext cx="176235" cy="1247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0" y="852684"/>
            <a:ext cx="7412100" cy="38357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</a:t>
            </a:r>
            <a:r>
              <a:rPr lang="en-US" altLang="ja-JP" dirty="0"/>
              <a:t>Create parameter sheet for expected values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64319" y="1678010"/>
            <a:ext cx="7489049" cy="3010436"/>
            <a:chOff x="739854" y="1177675"/>
            <a:chExt cx="7489049" cy="3010436"/>
          </a:xfrm>
        </p:grpSpPr>
        <p:sp>
          <p:nvSpPr>
            <p:cNvPr id="16" name="正方形/長方形 15"/>
            <p:cNvSpPr/>
            <p:nvPr/>
          </p:nvSpPr>
          <p:spPr>
            <a:xfrm>
              <a:off x="6548706" y="1177675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548706" y="1564247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9854" y="3962461"/>
              <a:ext cx="684000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593514" y="1633447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lang="en-US" altLang="ja-JP" sz="2800" b="1" dirty="0" smtClean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>
            <a:stCxn id="16" idx="1"/>
            <a:endCxn id="24" idx="3"/>
          </p:cNvCxnSpPr>
          <p:nvPr/>
        </p:nvCxnSpPr>
        <p:spPr>
          <a:xfrm flipH="1">
            <a:off x="6007379" y="1790835"/>
            <a:ext cx="365792" cy="104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7" idx="1"/>
          </p:cNvCxnSpPr>
          <p:nvPr/>
        </p:nvCxnSpPr>
        <p:spPr>
          <a:xfrm flipH="1" flipV="1">
            <a:off x="5940190" y="2033276"/>
            <a:ext cx="432981" cy="144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041386" y="3764008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1051079" y="4225366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82899"/>
              </p:ext>
            </p:extLst>
          </p:nvPr>
        </p:nvGraphicFramePr>
        <p:xfrm>
          <a:off x="539440" y="5036852"/>
          <a:ext cx="383050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角丸四角形吹き出し 18"/>
          <p:cNvSpPr/>
          <p:nvPr/>
        </p:nvSpPr>
        <p:spPr bwMode="auto">
          <a:xfrm flipH="1">
            <a:off x="4644009" y="4957292"/>
            <a:ext cx="2493377" cy="801985"/>
          </a:xfrm>
          <a:prstGeom prst="wedgeRoundRectCallout">
            <a:avLst>
              <a:gd name="adj1" fmla="val 70160"/>
              <a:gd name="adj2" fmla="val 167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715787" y="5095511"/>
            <a:ext cx="208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display order can be any number.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23545"/>
            <a:ext cx="3178549" cy="106989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062849"/>
            <a:ext cx="3284998" cy="2805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</a:t>
            </a:r>
            <a:r>
              <a:rPr lang="en-US" altLang="ja-JP" dirty="0"/>
              <a:t>Create parameter sheet for expected values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2" name="ストライプ矢印 21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16" y="5110971"/>
            <a:ext cx="3325811" cy="935149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5058884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68" y="4084798"/>
            <a:ext cx="3342019" cy="919616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8038678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499990" y="3186735"/>
            <a:ext cx="281872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26315" y="5368657"/>
            <a:ext cx="3325811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40" name="角丸四角形吹き出し 39"/>
          <p:cNvSpPr/>
          <p:nvPr/>
        </p:nvSpPr>
        <p:spPr bwMode="auto">
          <a:xfrm flipH="1">
            <a:off x="4746707" y="1787681"/>
            <a:ext cx="3453485" cy="1132703"/>
          </a:xfrm>
          <a:prstGeom prst="wedgeRoundRectCallout">
            <a:avLst>
              <a:gd name="adj1" fmla="val 23381"/>
              <a:gd name="adj2" fmla="val 7352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799713" y="20022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press “Start registration” to check if all the items are there.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757434" y="4308796"/>
            <a:ext cx="331645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7181321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549837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768436" y="3157372"/>
            <a:ext cx="3228931" cy="1711188"/>
            <a:chOff x="9766861" y="2624688"/>
            <a:chExt cx="2681471" cy="1421059"/>
          </a:xfrm>
        </p:grpSpPr>
        <p:sp>
          <p:nvSpPr>
            <p:cNvPr id="48" name="正方形/長方形 47"/>
            <p:cNvSpPr/>
            <p:nvPr/>
          </p:nvSpPr>
          <p:spPr>
            <a:xfrm>
              <a:off x="10729688" y="3367793"/>
              <a:ext cx="543866" cy="677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9766861" y="2624688"/>
              <a:ext cx="766642" cy="225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291131" y="3367793"/>
              <a:ext cx="578800" cy="677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871023" y="3368256"/>
              <a:ext cx="577309" cy="677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吹き出し 37"/>
          <p:cNvSpPr/>
          <p:nvPr/>
        </p:nvSpPr>
        <p:spPr bwMode="auto">
          <a:xfrm flipH="1">
            <a:off x="755470" y="5004414"/>
            <a:ext cx="3024420" cy="931114"/>
          </a:xfrm>
          <a:prstGeom prst="wedgeRoundRectCallout">
            <a:avLst>
              <a:gd name="adj1" fmla="val 37742"/>
              <a:gd name="adj2" fmla="val -21270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8193" y="5214899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“OS Information” menu has been created.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7" y="3635308"/>
            <a:ext cx="5038550" cy="846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Register expected values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expected values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register the expected values to the “OS information” menu we created. </a:t>
            </a:r>
            <a:br>
              <a:rPr lang="en-US" altLang="ja-JP" dirty="0" smtClean="0"/>
            </a:br>
            <a:r>
              <a:rPr lang="en-US" altLang="ja-JP" dirty="0" smtClean="0"/>
              <a:t>We want to make it so the values are different from the ones we collected in Scenario 1, so change the values </a:t>
            </a:r>
            <a:r>
              <a:rPr lang="en-US" altLang="ja-JP" dirty="0"/>
              <a:t>in “ansible_default_ipv4__</a:t>
            </a:r>
            <a:r>
              <a:rPr lang="en-US" altLang="ja-JP" dirty="0" smtClean="0"/>
              <a:t>address” to something different.</a:t>
            </a: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OS</a:t>
            </a:r>
            <a:r>
              <a:rPr lang="ja-JP" altLang="en-US" b="1" dirty="0"/>
              <a:t> </a:t>
            </a:r>
            <a:r>
              <a:rPr lang="en-US" altLang="ja-JP" b="1" dirty="0" smtClean="0"/>
              <a:t>information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8" name="フリーフォーム 7"/>
          <p:cNvSpPr/>
          <p:nvPr/>
        </p:nvSpPr>
        <p:spPr>
          <a:xfrm>
            <a:off x="5818300" y="3613844"/>
            <a:ext cx="134368" cy="86018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3" y="3635487"/>
            <a:ext cx="1217677" cy="838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7630" y="3635488"/>
            <a:ext cx="1656230" cy="838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63860" y="3635487"/>
            <a:ext cx="2164644" cy="846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983847" y="3864967"/>
            <a:ext cx="136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The other items are shortened</a:t>
            </a:r>
            <a:endParaRPr lang="ja-JP" alt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56695"/>
              </p:ext>
            </p:extLst>
          </p:nvPr>
        </p:nvGraphicFramePr>
        <p:xfrm>
          <a:off x="539440" y="4563855"/>
          <a:ext cx="6336880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4362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2460198">
                  <a:extLst>
                    <a:ext uri="{9D8B030D-6E8A-4147-A177-3AD203B41FA5}">
                      <a16:colId xmlns:a16="http://schemas.microsoft.com/office/drawing/2014/main" val="376730603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56349052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Parameter/Item name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ansible_default_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ipv4__address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Other items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Input a value different from the one collected in Scenario 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Input the same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values collected in scenario 1.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2" y="2861313"/>
            <a:ext cx="7056638" cy="8792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Register a Comparison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two menus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define the comparison that will compare the values.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2725"/>
              </p:ext>
            </p:extLst>
          </p:nvPr>
        </p:nvGraphicFramePr>
        <p:xfrm>
          <a:off x="539440" y="3853391"/>
          <a:ext cx="7584702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8434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57137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field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value:8:OS</a:t>
                      </a:r>
                      <a:r>
                        <a:rPr kumimoji="1" lang="zh-TW" altLang="en-US" sz="1200" baseline="0" dirty="0" smtClean="0"/>
                        <a:t> </a:t>
                      </a:r>
                      <a:r>
                        <a:rPr kumimoji="1" lang="en-US" altLang="zh-TW" sz="1200" baseline="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err="1" smtClean="0"/>
                        <a:t>value:Gathered</a:t>
                      </a:r>
                      <a:r>
                        <a:rPr kumimoji="1" lang="en-US" altLang="ja-JP" sz="1200" dirty="0" smtClean="0"/>
                        <a:t>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 bwMode="auto">
          <a:xfrm flipH="1">
            <a:off x="3634874" y="5359831"/>
            <a:ext cx="4294620" cy="1042299"/>
          </a:xfrm>
          <a:prstGeom prst="wedgeRoundRectCallout">
            <a:avLst>
              <a:gd name="adj1" fmla="val -37484"/>
              <a:gd name="adj2" fmla="val -692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79890" y="5448023"/>
            <a:ext cx="41496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Here, we will compare all of the items, so select “</a:t>
            </a:r>
            <a:r>
              <a:rPr lang="ja-JP" altLang="en-US" sz="1600" dirty="0" smtClean="0"/>
              <a:t>●</a:t>
            </a:r>
            <a:r>
              <a:rPr lang="en-US" altLang="ja-JP" sz="1600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If you only want to compare select items, please see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【reference】 Comparison details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en-US" altLang="ja-JP" sz="1200" dirty="0" smtClean="0">
                <a:solidFill>
                  <a:srgbClr val="FF0000"/>
                </a:solidFill>
              </a:rPr>
              <a:t>.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44218" y="2854585"/>
            <a:ext cx="80330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47517" y="2855697"/>
            <a:ext cx="2436443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283961" y="2855697"/>
            <a:ext cx="244834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32301" y="2855697"/>
            <a:ext cx="936129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3227734"/>
            <a:ext cx="7705070" cy="17521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previously defined Comparison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compare the values.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execution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Input/Select the following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The comparison results will be displayed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645180" y="3874122"/>
            <a:ext cx="291868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3460" y="4571951"/>
            <a:ext cx="1512210" cy="225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65734"/>
              </p:ext>
            </p:extLst>
          </p:nvPr>
        </p:nvGraphicFramePr>
        <p:xfrm>
          <a:off x="539440" y="5135470"/>
          <a:ext cx="4642163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16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definition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Standard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Standard date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OS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information</a:t>
                      </a:r>
                      <a:r>
                        <a:rPr kumimoji="1" lang="en-US" altLang="ja-JP" sz="1100" dirty="0" smtClean="0"/>
                        <a:t>-Gathered Facts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Blank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Blank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ALL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45180" y="4126122"/>
            <a:ext cx="227059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5286400" y="5272744"/>
            <a:ext cx="3390169" cy="1108666"/>
          </a:xfrm>
          <a:prstGeom prst="wedgeRoundRectCallout">
            <a:avLst>
              <a:gd name="adj1" fmla="val 56618"/>
              <a:gd name="adj2" fmla="val -34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97635" y="5288468"/>
            <a:ext cx="3278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If you only want the comparison to output the items with differences, select “Difference Only”</a:t>
            </a:r>
          </a:p>
        </p:txBody>
      </p:sp>
    </p:spTree>
    <p:extLst>
      <p:ext uri="{BB962C8B-B14F-4D97-AF65-F5344CB8AC3E}">
        <p14:creationId xmlns:p14="http://schemas.microsoft.com/office/powerpoint/2010/main" val="13519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5" y="2458740"/>
            <a:ext cx="7137926" cy="1208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16" name="ストライプ矢印 15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Comparison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16270" y="2779912"/>
            <a:ext cx="1368191" cy="43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3995919" y="3753982"/>
            <a:ext cx="3429505" cy="971197"/>
          </a:xfrm>
          <a:prstGeom prst="wedgeRoundRectCallout">
            <a:avLst>
              <a:gd name="adj1" fmla="val -21998"/>
              <a:gd name="adj2" fmla="val -1245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097422" y="3875284"/>
            <a:ext cx="3226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address, which has different values, will be displayed in red.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578778" y="2780910"/>
            <a:ext cx="400862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 bwMode="auto">
          <a:xfrm flipH="1">
            <a:off x="2771750" y="1084865"/>
            <a:ext cx="4361412" cy="922875"/>
          </a:xfrm>
          <a:prstGeom prst="wedgeRoundRectCallout">
            <a:avLst>
              <a:gd name="adj1" fmla="val 59750"/>
              <a:gd name="adj2" fmla="val 1376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96602" y="1176743"/>
            <a:ext cx="4176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If the records contains an item with a difference, the “result” column will display “Difference”.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 Compare 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Compare single parameter sheet items.</a:t>
            </a:r>
            <a:endParaRPr lang="en-US" altLang="ja-JP" b="1" dirty="0"/>
          </a:p>
          <a:p>
            <a:pPr lvl="1"/>
            <a:r>
              <a:rPr lang="en-US" altLang="ja-JP" dirty="0" smtClean="0"/>
              <a:t>You can use the “Compare details” menu if you want to compare single items in a certain parameter sheet.</a:t>
            </a:r>
          </a:p>
          <a:p>
            <a:pPr marL="180000" lvl="1" indent="0">
              <a:buNone/>
            </a:pPr>
            <a:endParaRPr lang="en-US" altLang="ja-JP" sz="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46" name="フローチャート: 磁気ディスク 45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19358" y="2531012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Compare list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2" name="正方形/長方形 51"/>
          <p:cNvSpPr/>
          <p:nvPr/>
        </p:nvSpPr>
        <p:spPr>
          <a:xfrm>
            <a:off x="5419358" y="2846339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419358" y="3161667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33372"/>
              </p:ext>
            </p:extLst>
          </p:nvPr>
        </p:nvGraphicFramePr>
        <p:xfrm>
          <a:off x="2699742" y="5013220"/>
          <a:ext cx="3441211" cy="951664"/>
        </p:xfrm>
        <a:graphic>
          <a:graphicData uri="http://schemas.openxmlformats.org/drawingml/2006/table">
            <a:tbl>
              <a:tblPr firstRow="1" bandRow="1"/>
              <a:tblGrid>
                <a:gridCol w="648088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9299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Values from scenario 1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36201"/>
              </p:ext>
            </p:extLst>
          </p:nvPr>
        </p:nvGraphicFramePr>
        <p:xfrm>
          <a:off x="2699743" y="3816055"/>
          <a:ext cx="3441210" cy="951664"/>
        </p:xfrm>
        <a:graphic>
          <a:graphicData uri="http://schemas.openxmlformats.org/drawingml/2006/table">
            <a:tbl>
              <a:tblPr firstRow="1" bandRow="1"/>
              <a:tblGrid>
                <a:gridCol w="720097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2098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Expected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カギ線コネクタ 63"/>
          <p:cNvCxnSpPr>
            <a:stCxn id="52" idx="3"/>
            <a:endCxn id="57" idx="3"/>
          </p:cNvCxnSpPr>
          <p:nvPr/>
        </p:nvCxnSpPr>
        <p:spPr bwMode="auto">
          <a:xfrm flipH="1">
            <a:off x="6140953" y="2987041"/>
            <a:ext cx="807376" cy="1304846"/>
          </a:xfrm>
          <a:prstGeom prst="bentConnector3">
            <a:avLst>
              <a:gd name="adj1" fmla="val -28314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7" name="テキスト ボックス 66"/>
          <p:cNvSpPr txBox="1"/>
          <p:nvPr/>
        </p:nvSpPr>
        <p:spPr>
          <a:xfrm>
            <a:off x="6646075" y="4291887"/>
            <a:ext cx="1212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the items you want to compare.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51" y="2509723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7" y="3399851"/>
            <a:ext cx="8741772" cy="11042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【Reference】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Register Comparison 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2 menus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Select the menus you want to compare. Since we are only comparing select items, make sure that Match all cases is set to “OFF”.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24277"/>
              </p:ext>
            </p:extLst>
          </p:nvPr>
        </p:nvGraphicFramePr>
        <p:xfrm>
          <a:off x="539440" y="4653170"/>
          <a:ext cx="6991541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value:8:OS</a:t>
                      </a:r>
                      <a:r>
                        <a:rPr kumimoji="1" lang="zh-TW" altLang="en-US" sz="1200" dirty="0" smtClean="0"/>
                        <a:t> </a:t>
                      </a:r>
                      <a:r>
                        <a:rPr kumimoji="1" lang="en-US" altLang="zh-TW" sz="120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err="1" smtClean="0"/>
                        <a:t>value:Gathered</a:t>
                      </a:r>
                      <a:r>
                        <a:rPr kumimoji="1" lang="en-US" altLang="ja-JP" sz="1200" dirty="0" smtClean="0"/>
                        <a:t>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827480" y="3399851"/>
            <a:ext cx="936130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63610" y="3399851"/>
            <a:ext cx="6121948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885558" y="3399851"/>
            <a:ext cx="1077954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6263686" y="5940654"/>
            <a:ext cx="2484893" cy="609893"/>
          </a:xfrm>
          <a:prstGeom prst="wedgeRoundRectCallout">
            <a:avLst>
              <a:gd name="adj1" fmla="val 17359"/>
              <a:gd name="adj2" fmla="val -832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26691" y="5940655"/>
            <a:ext cx="2519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Make sure that this item is blank.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81" y="4217059"/>
            <a:ext cx="4979769" cy="8373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5" y="3184026"/>
            <a:ext cx="8294611" cy="88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【Reference】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en-US" altLang="ja-JP" dirty="0"/>
              <a:t>Register </a:t>
            </a:r>
            <a:r>
              <a:rPr lang="en-US" altLang="ja-JP" dirty="0" smtClean="0"/>
              <a:t>Compare </a:t>
            </a:r>
            <a:r>
              <a:rPr lang="en-US" altLang="ja-JP" dirty="0"/>
              <a:t>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items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Select the items you want to compare from the menus in the Compare details menu.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details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5373"/>
              </p:ext>
            </p:extLst>
          </p:nvPr>
        </p:nvGraphicFramePr>
        <p:xfrm>
          <a:off x="515995" y="5157240"/>
          <a:ext cx="8135462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9899095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Display i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tem name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Target column 1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Target column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IP address</a:t>
                      </a:r>
                      <a:r>
                        <a:rPr kumimoji="1" lang="ja-JP" altLang="en-US" sz="1100" dirty="0" smtClean="0"/>
                        <a:t> </a:t>
                      </a:r>
                      <a:endParaRPr kumimoji="1" lang="en-US" altLang="ja-JP" sz="1100" dirty="0" smtClean="0"/>
                    </a:p>
                    <a:p>
                      <a:pPr algn="l"/>
                      <a:r>
                        <a:rPr kumimoji="1" lang="en-US" altLang="ja-JP" sz="1100" dirty="0" smtClean="0"/>
                        <a:t>[ Gathered Facts-OS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information</a:t>
                      </a:r>
                      <a:r>
                        <a:rPr kumimoji="1" lang="ja-JP" altLang="en-US" sz="1100" dirty="0" smtClean="0"/>
                        <a:t> </a:t>
                      </a:r>
                      <a:r>
                        <a:rPr kumimoji="1" lang="en-US" altLang="ja-JP" sz="1100" dirty="0" smtClean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IP 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TW" sz="1100" dirty="0" smtClean="0"/>
                        <a:t>Substitution value:</a:t>
                      </a:r>
                    </a:p>
                    <a:p>
                      <a:pPr algn="l"/>
                      <a:r>
                        <a:rPr kumimoji="1" lang="en-US" altLang="zh-TW" sz="1100" dirty="0" smtClean="0"/>
                        <a:t>OS</a:t>
                      </a:r>
                      <a:r>
                        <a:rPr kumimoji="1" lang="zh-TW" altLang="en-US" sz="1100" baseline="0" dirty="0" smtClean="0"/>
                        <a:t> </a:t>
                      </a:r>
                      <a:r>
                        <a:rPr kumimoji="1" lang="en-US" altLang="zh-TW" sz="1100" baseline="0" dirty="0" err="1" smtClean="0"/>
                        <a:t>information</a:t>
                      </a:r>
                      <a:r>
                        <a:rPr kumimoji="1" lang="en-US" altLang="zh-TW" sz="1100" dirty="0" err="1" smtClean="0"/>
                        <a:t>:</a:t>
                      </a:r>
                      <a:r>
                        <a:rPr kumimoji="1" lang="en-US" altLang="ja-JP" sz="1100" dirty="0" err="1" smtClean="0"/>
                        <a:t>Parameter</a:t>
                      </a:r>
                      <a:r>
                        <a:rPr kumimoji="1" lang="en-US" altLang="ja-JP" sz="11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zh-TW" sz="1100" dirty="0" smtClean="0"/>
                        <a:t>ansible_default_ipv4/address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Substitution value: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Gathered </a:t>
                      </a:r>
                      <a:r>
                        <a:rPr kumimoji="1" lang="en-US" altLang="ja-JP" sz="1100" dirty="0" err="1" smtClean="0"/>
                        <a:t>Facts:Parameter</a:t>
                      </a:r>
                      <a:r>
                        <a:rPr kumimoji="1" lang="en-US" altLang="ja-JP" sz="11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ansible_default_ipv4/address</a:t>
                      </a:r>
                      <a:endParaRPr kumimoji="1" lang="ja-JP" altLang="en-US" sz="1100" dirty="0" smtClean="0"/>
                    </a:p>
                    <a:p>
                      <a:pPr algn="l"/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フリーフォーム 7"/>
          <p:cNvSpPr/>
          <p:nvPr/>
        </p:nvSpPr>
        <p:spPr>
          <a:xfrm>
            <a:off x="3410573" y="4219836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651457" y="3181247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5470" y="3202448"/>
            <a:ext cx="2826012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81485" y="4242032"/>
            <a:ext cx="4086946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581483" y="3202448"/>
            <a:ext cx="918505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499989" y="3202448"/>
            <a:ext cx="4117587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668430" y="4246750"/>
            <a:ext cx="890133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22374"/>
            <a:ext cx="7921101" cy="18178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comparison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Now that you’ve configured the Comparison definition details, we can now run the comparison.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Run Comparison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Input/Select the following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The comparison results will be displayed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1715" y="3889746"/>
            <a:ext cx="314817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91131" y="4601651"/>
            <a:ext cx="1517135" cy="267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715" y="4146138"/>
            <a:ext cx="2356065" cy="32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2914"/>
              </p:ext>
            </p:extLst>
          </p:nvPr>
        </p:nvGraphicFramePr>
        <p:xfrm>
          <a:off x="539440" y="5166961"/>
          <a:ext cx="5606923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42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</a:t>
                      </a:r>
                      <a:r>
                        <a:rPr kumimoji="1" lang="en-US" altLang="ja-JP" sz="1200" dirty="0" err="1" smtClean="0"/>
                        <a:t>Address【OS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information</a:t>
                      </a:r>
                      <a:r>
                        <a:rPr kumimoji="1" lang="en-US" altLang="ja-JP" sz="1200" dirty="0" smtClean="0"/>
                        <a:t>-Gathered Facts】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ALL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8" y="2161402"/>
            <a:ext cx="6690885" cy="1972222"/>
          </a:xfrm>
          <a:prstGeom prst="rect">
            <a:avLst/>
          </a:prstGeom>
        </p:spPr>
      </p:pic>
      <p:sp>
        <p:nvSpPr>
          <p:cNvPr id="15" name="ストライプ矢印 14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Comparison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</a:t>
            </a: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020340" y="2708900"/>
            <a:ext cx="819292" cy="61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5337873" y="3765536"/>
            <a:ext cx="3281007" cy="706076"/>
          </a:xfrm>
          <a:prstGeom prst="wedgeRoundRectCallout">
            <a:avLst>
              <a:gd name="adj1" fmla="val -16401"/>
              <a:gd name="adj2" fmla="val -1329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39376" y="3886837"/>
            <a:ext cx="322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Only the specified item will be displayed.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３</a:t>
            </a:r>
            <a:r>
              <a:rPr lang="en-US" altLang="ja-JP" dirty="0"/>
              <a:t>【Collect function</a:t>
            </a:r>
            <a:r>
              <a:rPr lang="en-US" altLang="ja-JP" dirty="0" smtClean="0"/>
              <a:t>】</a:t>
            </a:r>
            <a:br>
              <a:rPr lang="en-US" altLang="ja-JP" dirty="0" smtClean="0"/>
            </a:br>
            <a:r>
              <a:rPr lang="en-US" altLang="ja-JP" dirty="0" smtClean="0"/>
              <a:t>Collect </a:t>
            </a:r>
            <a:r>
              <a:rPr lang="en-US" altLang="ja-JP" dirty="0"/>
              <a:t>the target host’s SSL certificate file</a:t>
            </a:r>
          </a:p>
        </p:txBody>
      </p:sp>
    </p:spTree>
    <p:extLst>
      <p:ext uri="{BB962C8B-B14F-4D97-AF65-F5344CB8AC3E}">
        <p14:creationId xmlns:p14="http://schemas.microsoft.com/office/powerpoint/2010/main" val="4164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３</a:t>
            </a:r>
            <a:r>
              <a:rPr lang="en-US" altLang="ja-JP" b="1" dirty="0" smtClean="0"/>
              <a:t>workflow</a:t>
            </a:r>
          </a:p>
          <a:p>
            <a:pPr lvl="1"/>
            <a:r>
              <a:rPr lang="en-US" altLang="ja-JP" dirty="0" smtClean="0"/>
              <a:t>While the contents are more or less the same as Scenario 1, in this scenario, we will collect a file.</a:t>
            </a:r>
          </a:p>
          <a:p>
            <a:pPr lvl="1"/>
            <a:r>
              <a:rPr lang="en-US" altLang="ja-JP" dirty="0" smtClean="0"/>
              <a:t>The file collected from the Parameter sheet will be downloadable.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 smtClean="0"/>
              <a:t>３</a:t>
            </a:r>
            <a:r>
              <a:rPr lang="en-US" altLang="ja-JP" dirty="0" smtClean="0"/>
              <a:t>Overall diagram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フローチャート: 磁気ディスク 3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32956"/>
              </p:ext>
            </p:extLst>
          </p:nvPr>
        </p:nvGraphicFramePr>
        <p:xfrm>
          <a:off x="693808" y="3980802"/>
          <a:ext cx="2911375" cy="113454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registering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51109"/>
              </p:ext>
            </p:extLst>
          </p:nvPr>
        </p:nvGraphicFramePr>
        <p:xfrm>
          <a:off x="684731" y="5095888"/>
          <a:ext cx="3263500" cy="951664"/>
        </p:xfrm>
        <a:graphic>
          <a:graphicData uri="http://schemas.openxmlformats.org/drawingml/2006/table">
            <a:tbl>
              <a:tblPr firstRow="1" bandRow="1"/>
              <a:tblGrid>
                <a:gridCol w="64681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0873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collecting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48" name="波線 4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54" name="星 7 53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805519" y="3298494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58" name="星 7 57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3" name="波線 62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 rot="16200000">
            <a:off x="7905015" y="3944841"/>
            <a:ext cx="914098" cy="992598"/>
            <a:chOff x="7915630" y="3820590"/>
            <a:chExt cx="914098" cy="992598"/>
          </a:xfrm>
        </p:grpSpPr>
        <p:sp>
          <p:nvSpPr>
            <p:cNvPr id="67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 rot="5400000">
              <a:off x="7876381" y="4041765"/>
              <a:ext cx="992598" cy="55024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 rot="13140608">
            <a:off x="4200051" y="2697151"/>
            <a:ext cx="290224" cy="61751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331513" y="5196271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形吹き出し 84"/>
          <p:cNvSpPr>
            <a:spLocks noChangeAspect="1"/>
          </p:cNvSpPr>
          <p:nvPr/>
        </p:nvSpPr>
        <p:spPr bwMode="auto">
          <a:xfrm>
            <a:off x="5561963" y="2169474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3711253" y="2120198"/>
            <a:ext cx="621377" cy="621377"/>
          </a:xfrm>
          <a:prstGeom prst="wedgeEllipseCallout">
            <a:avLst>
              <a:gd name="adj1" fmla="val 38199"/>
              <a:gd name="adj2" fmla="val 685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1988895" y="2410815"/>
            <a:ext cx="621377" cy="621377"/>
          </a:xfrm>
          <a:prstGeom prst="wedgeEllipseCallout">
            <a:avLst>
              <a:gd name="adj1" fmla="val -38802"/>
              <a:gd name="adj2" fmla="val 668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円形吹き出し 96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円形吹き出し 82"/>
          <p:cNvSpPr>
            <a:spLocks noChangeAspect="1"/>
          </p:cNvSpPr>
          <p:nvPr/>
        </p:nvSpPr>
        <p:spPr bwMode="auto">
          <a:xfrm>
            <a:off x="2691390" y="2514636"/>
            <a:ext cx="621377" cy="621377"/>
          </a:xfrm>
          <a:prstGeom prst="wedgeEllipseCallout">
            <a:avLst>
              <a:gd name="adj1" fmla="val 21089"/>
              <a:gd name="adj2" fmla="val 7198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4863893" y="5795570"/>
            <a:ext cx="621377" cy="621377"/>
          </a:xfrm>
          <a:prstGeom prst="wedgeEllipseCallout">
            <a:avLst>
              <a:gd name="adj1" fmla="val -43935"/>
              <a:gd name="adj2" fmla="val -512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4731" y="5802268"/>
            <a:ext cx="3263500" cy="243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3987427" y="5791800"/>
            <a:ext cx="621377" cy="621377"/>
          </a:xfrm>
          <a:prstGeom prst="wedgeEllipseCallout">
            <a:avLst>
              <a:gd name="adj1" fmla="val -54201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282685" y="5571512"/>
            <a:ext cx="889065" cy="476279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円形吹き出し 74"/>
          <p:cNvSpPr>
            <a:spLocks noChangeAspect="1"/>
          </p:cNvSpPr>
          <p:nvPr/>
        </p:nvSpPr>
        <p:spPr bwMode="auto">
          <a:xfrm>
            <a:off x="113972" y="4180219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2042" y="4700955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 rot="15430378" flipV="1">
            <a:off x="3940521" y="4096184"/>
            <a:ext cx="490386" cy="2177648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4614309" y="4206525"/>
            <a:ext cx="621377" cy="621377"/>
          </a:xfrm>
          <a:prstGeom prst="wedgeEllipseCallout">
            <a:avLst>
              <a:gd name="adj1" fmla="val -67891"/>
              <a:gd name="adj2" fmla="val 6001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曲線コネクタ 12"/>
          <p:cNvCxnSpPr>
            <a:endCxn id="80" idx="1"/>
          </p:cNvCxnSpPr>
          <p:nvPr/>
        </p:nvCxnSpPr>
        <p:spPr bwMode="auto">
          <a:xfrm rot="5400000" flipH="1" flipV="1">
            <a:off x="3571334" y="3515093"/>
            <a:ext cx="1200954" cy="115272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98" name="円形吹き出し 97"/>
          <p:cNvSpPr>
            <a:spLocks noChangeAspect="1"/>
          </p:cNvSpPr>
          <p:nvPr/>
        </p:nvSpPr>
        <p:spPr bwMode="auto">
          <a:xfrm>
            <a:off x="3967456" y="3906668"/>
            <a:ext cx="621377" cy="621377"/>
          </a:xfrm>
          <a:prstGeom prst="wedgeEllipseCallout">
            <a:avLst>
              <a:gd name="adj1" fmla="val -55914"/>
              <a:gd name="adj2" fmla="val -563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2" name="カギ線コネクタ 61"/>
          <p:cNvCxnSpPr>
            <a:stCxn id="44" idx="1"/>
          </p:cNvCxnSpPr>
          <p:nvPr/>
        </p:nvCxnSpPr>
        <p:spPr bwMode="auto">
          <a:xfrm rot="10800000" flipH="1" flipV="1">
            <a:off x="851910" y="3572482"/>
            <a:ext cx="689839" cy="720637"/>
          </a:xfrm>
          <a:prstGeom prst="bentConnector4">
            <a:avLst>
              <a:gd name="adj1" fmla="val -14642"/>
              <a:gd name="adj2" fmla="val 25428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72" name="カギ線コネクタ 71"/>
          <p:cNvCxnSpPr>
            <a:stCxn id="43" idx="1"/>
          </p:cNvCxnSpPr>
          <p:nvPr/>
        </p:nvCxnSpPr>
        <p:spPr bwMode="auto">
          <a:xfrm rot="10800000" flipH="1" flipV="1">
            <a:off x="851868" y="3225941"/>
            <a:ext cx="150701" cy="1101203"/>
          </a:xfrm>
          <a:prstGeom prst="bentConnector4">
            <a:avLst>
              <a:gd name="adj1" fmla="val -151691"/>
              <a:gd name="adj2" fmla="val 56389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79" name="円形吹き出し 78"/>
          <p:cNvSpPr>
            <a:spLocks noChangeAspect="1"/>
          </p:cNvSpPr>
          <p:nvPr/>
        </p:nvSpPr>
        <p:spPr bwMode="auto">
          <a:xfrm>
            <a:off x="113972" y="5311158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1" y="3214405"/>
            <a:ext cx="2109591" cy="93656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" y="3201752"/>
            <a:ext cx="5802979" cy="94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target host connection information</a:t>
            </a:r>
            <a:endParaRPr lang="en-US" altLang="ja-JP" b="1" dirty="0"/>
          </a:p>
          <a:p>
            <a:pPr lvl="1"/>
            <a:r>
              <a:rPr lang="en-US" altLang="ja-JP" dirty="0" smtClean="0"/>
              <a:t>You can skip this step if you are using the same host you used in Scenario 1.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Device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42631"/>
              </p:ext>
            </p:extLst>
          </p:nvPr>
        </p:nvGraphicFramePr>
        <p:xfrm>
          <a:off x="539440" y="4344246"/>
          <a:ext cx="8026528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6538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1093171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device type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address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user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Management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Depends on your environment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 for Legacy/Role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Authentication method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SV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targethost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192.0.2.1</a:t>
                      </a:r>
                      <a:endParaRPr kumimoji="1" lang="en-US" altLang="ja-JP" sz="11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root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********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Password Authentication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4" name="正方形/長方形 23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" y="2105045"/>
            <a:ext cx="6428971" cy="38921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</a:p>
          <a:p>
            <a:pPr marL="180000" lvl="1" indent="0">
              <a:buNone/>
            </a:pPr>
            <a:r>
              <a:rPr lang="en-US" altLang="ja-JP" dirty="0" smtClean="0"/>
              <a:t>This document aims to teach the user about the Compare and Collect function by leading them through a hands-on scenario.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282920" y="3873728"/>
            <a:ext cx="812344" cy="99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87190" y="3873728"/>
            <a:ext cx="820467" cy="99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060556"/>
            <a:ext cx="3552700" cy="1190105"/>
          </a:xfrm>
          <a:prstGeom prst="wedgeRoundRectCallout">
            <a:avLst>
              <a:gd name="adj1" fmla="val 68372"/>
              <a:gd name="adj2" fmla="val -547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08130" y="5173443"/>
            <a:ext cx="3524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Menus related to the Collect function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Collect interface information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Collected item value list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340949"/>
            <a:ext cx="5409130" cy="12892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operation we will use in this scenario.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Operation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38605"/>
              </p:ext>
            </p:extLst>
          </p:nvPr>
        </p:nvGraphicFramePr>
        <p:xfrm>
          <a:off x="564317" y="4725180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2021/04/23 17:10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1835620" y="3340949"/>
            <a:ext cx="1368191" cy="128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03810" y="3340948"/>
            <a:ext cx="2160299" cy="128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3" y="3035195"/>
            <a:ext cx="8039100" cy="14859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Register Movement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After this, we will link a Playbook to it, making it Movement that collects the SSL certificate.</a:t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60032"/>
              </p:ext>
            </p:extLst>
          </p:nvPr>
        </p:nvGraphicFramePr>
        <p:xfrm>
          <a:off x="560821" y="4605050"/>
          <a:ext cx="2797429" cy="1407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8932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 User information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specific format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417056" y="3035195"/>
            <a:ext cx="4595144" cy="1257925"/>
            <a:chOff x="1080342" y="2826553"/>
            <a:chExt cx="4595144" cy="1257925"/>
          </a:xfrm>
        </p:grpSpPr>
        <p:sp>
          <p:nvSpPr>
            <p:cNvPr id="19" name="正方形/長方形 18"/>
            <p:cNvSpPr/>
            <p:nvPr/>
          </p:nvSpPr>
          <p:spPr>
            <a:xfrm>
              <a:off x="1080342" y="2826553"/>
              <a:ext cx="1282683" cy="125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659206" y="3091063"/>
              <a:ext cx="2016280" cy="993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Register Playbook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Playbook</a:t>
            </a:r>
            <a:endParaRPr lang="en-US" altLang="ja-JP" b="1" dirty="0"/>
          </a:p>
          <a:p>
            <a:pPr lvl="1"/>
            <a:r>
              <a:rPr lang="en-US" altLang="ja-JP" dirty="0" smtClean="0"/>
              <a:t>This Playbook creates an YAML file that will collect the SSL certificate file and then copies said file to the Collect directory.</a:t>
            </a:r>
            <a:endParaRPr lang="en-US" altLang="ja-JP" dirty="0"/>
          </a:p>
          <a:p>
            <a:pPr lvl="1"/>
            <a:r>
              <a:rPr lang="en-US" altLang="ja-JP" dirty="0" smtClean="0"/>
              <a:t>For more information regarding the directory where the file will be moved to, please refer to </a:t>
            </a:r>
            <a:r>
              <a:rPr lang="en-US" altLang="ja-JP" dirty="0">
                <a:hlinkClick r:id="rId2" action="ppaction://hlinksldjump"/>
              </a:rPr>
              <a:t>“1.4.1</a:t>
            </a:r>
            <a:r>
              <a:rPr lang="ja-JP" altLang="en-US" dirty="0">
                <a:hlinkClick r:id="rId2" action="ppaction://hlinksldjump"/>
              </a:rPr>
              <a:t> </a:t>
            </a:r>
            <a:r>
              <a:rPr lang="en-US" altLang="ja-JP" dirty="0">
                <a:hlinkClick r:id="rId2" action="ppaction://hlinksldjump"/>
              </a:rPr>
              <a:t>Directory for YAML files and collection”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38953" y="2780910"/>
            <a:ext cx="8065120" cy="3168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getSSL.yml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delegate_to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127.0.0.1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get SSL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/etc/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/certs/{{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516271" y="2852920"/>
            <a:ext cx="2087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FF00"/>
                </a:solidFill>
              </a:rPr>
              <a:t>File name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：</a:t>
            </a:r>
            <a:r>
              <a:rPr lang="en-US" altLang="ja-JP" sz="1200" b="1" dirty="0" err="1">
                <a:solidFill>
                  <a:srgbClr val="FFFF00"/>
                </a:solidFill>
              </a:rPr>
              <a:t>getSSL.yml</a:t>
            </a:r>
            <a:endParaRPr lang="en-US" altLang="ja-JP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" y="3087817"/>
            <a:ext cx="5289900" cy="1673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Register Playbook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Playbook we created in the last slide.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Playbook</a:t>
            </a:r>
            <a:r>
              <a:rPr lang="ja-JP" altLang="en-US" b="1" dirty="0"/>
              <a:t> </a:t>
            </a:r>
            <a:r>
              <a:rPr lang="en-US" altLang="ja-JP" b="1" dirty="0" smtClean="0"/>
              <a:t>file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97843"/>
              </p:ext>
            </p:extLst>
          </p:nvPr>
        </p:nvGraphicFramePr>
        <p:xfrm>
          <a:off x="539440" y="4941758"/>
          <a:ext cx="2873819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getSSL.yml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187530" y="3087818"/>
            <a:ext cx="1008139" cy="167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5670" y="3087817"/>
            <a:ext cx="1944270" cy="1673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 collection directory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The collected files will be stored in a file collection directory.</a:t>
            </a:r>
            <a:endParaRPr lang="en-US" altLang="ja-JP" b="1" dirty="0"/>
          </a:p>
          <a:p>
            <a:pPr lvl="1"/>
            <a:r>
              <a:rPr lang="en-US" altLang="ja-JP" dirty="0" smtClean="0"/>
              <a:t>The collected file </a:t>
            </a:r>
            <a:r>
              <a:rPr lang="en-US" altLang="ja-JP" dirty="0"/>
              <a:t>will be stored in </a:t>
            </a:r>
            <a:r>
              <a:rPr lang="en-US" altLang="ja-JP" dirty="0" smtClean="0"/>
              <a:t>the File </a:t>
            </a:r>
            <a:r>
              <a:rPr lang="en-US" altLang="ja-JP" dirty="0"/>
              <a:t>Collection directory specified by the ITA reserved variables.</a:t>
            </a:r>
            <a:endParaRPr lang="en-US" altLang="ja-JP" sz="500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03735"/>
              </p:ext>
            </p:extLst>
          </p:nvPr>
        </p:nvGraphicFramePr>
        <p:xfrm>
          <a:off x="519040" y="414910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reserved variable 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 specified contents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Source file storage location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“_parameters” path under the operation result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Collected file storage location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</a:t>
                      </a:r>
                      <a:r>
                        <a:rPr lang="en-US" altLang="ja-JP" sz="1200" b="1" dirty="0" err="1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parameters_file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” path under the operation result</a:t>
                      </a:r>
                      <a:r>
                        <a:rPr lang="en-US" altLang="ja-JP" sz="1200" b="1" baseline="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557259"/>
            <a:ext cx="8065120" cy="672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dest: "{{ __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2677287"/>
            <a:ext cx="259236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257303" y="2592411"/>
            <a:ext cx="1223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getSSL.yml</a:t>
            </a:r>
            <a:endParaRPr lang="en-US" altLang="ja-JP" sz="1200" b="1" dirty="0" smtClean="0">
              <a:solidFill>
                <a:srgbClr val="FFFF00"/>
              </a:solidFill>
            </a:endParaRPr>
          </a:p>
          <a:p>
            <a:pPr algn="r"/>
            <a:r>
              <a:rPr lang="en-US" altLang="ja-JP" sz="1200" b="1" dirty="0" smtClean="0">
                <a:solidFill>
                  <a:srgbClr val="FFFF00"/>
                </a:solidFill>
              </a:rPr>
              <a:t>2 lines from the bottom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386888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Path variables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860977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779890" y="3109347"/>
            <a:ext cx="0" cy="17516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>
          <a:xfrm>
            <a:off x="3865840" y="3503097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This Directory will be specified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</a:t>
            </a:r>
            <a:r>
              <a:rPr lang="en-US" altLang="ja-JP" dirty="0"/>
              <a:t>File collection directory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/>
              <a:t>The following figure displays the file hierarchy for the Collect file directory.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21" name="正方形/長方形 120"/>
          <p:cNvSpPr/>
          <p:nvPr/>
        </p:nvSpPr>
        <p:spPr>
          <a:xfrm>
            <a:off x="538953" y="1988800"/>
            <a:ext cx="8086517" cy="39605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135" name="正方形/長方形 134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Upper directory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142" name="カギ線コネクタ 141"/>
            <p:cNvCxnSpPr>
              <a:endCxn id="139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3" name="直線コネクタ 142"/>
            <p:cNvCxnSpPr>
              <a:stCxn id="136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4" name="カギ線コネクタ 143"/>
            <p:cNvCxnSpPr>
              <a:endCxn id="137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5" name="カギ線コネクタ 144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6" name="カギ線コネクタ 145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7" name="カギ線コネクタ 146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123" name="直線コネクタ 122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Collect result directory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Fixed name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25" name="直線コネクタ 124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6" name="テキスト ボックス 125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 registered in the “Device list”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27" name="直線コネクタ 126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8" name="テキスト ボックス 127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Collect result file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Directory for Collect result file uploads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Fixed name 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31" name="直線コネクタ 130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name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（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Hosts registered in the “Device list” </a:t>
            </a:r>
            <a:r>
              <a:rPr kumimoji="0" lang="ja-JP" altLang="en-US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）</a:t>
            </a: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Files for File upload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</a:rPr>
              <a:t>File hierarchy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13082" y="5172654"/>
            <a:ext cx="30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Collected file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148080" y="5002060"/>
            <a:ext cx="165002" cy="25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2954" y="4822727"/>
            <a:ext cx="2312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Director where the result file will be stored.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903590" y="3951156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1556018" y="4244928"/>
            <a:ext cx="347572" cy="557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576" y="4688652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107354"/>
            <a:ext cx="7486650" cy="14668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Movement-Playbook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Movement and Playbook</a:t>
            </a:r>
          </a:p>
          <a:p>
            <a:pPr marL="180000" lvl="1" indent="0">
              <a:buNone/>
            </a:pPr>
            <a:r>
              <a:rPr lang="en-US" altLang="ja-JP" dirty="0" smtClean="0"/>
              <a:t>Link the previously registered Movement and Playbook.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Movement-Playbook</a:t>
            </a:r>
            <a:r>
              <a:rPr lang="ja-JP" altLang="en-US" b="1" dirty="0"/>
              <a:t> </a:t>
            </a:r>
            <a:r>
              <a:rPr lang="en-US" altLang="ja-JP" b="1" dirty="0" smtClean="0"/>
              <a:t>link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11507"/>
              </p:ext>
            </p:extLst>
          </p:nvPr>
        </p:nvGraphicFramePr>
        <p:xfrm>
          <a:off x="539439" y="4762662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Include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979640" y="3107355"/>
            <a:ext cx="2088290" cy="1269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67930" y="3116367"/>
            <a:ext cx="2016280" cy="1261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84210" y="3116366"/>
            <a:ext cx="1296180" cy="1260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menu for variable registration</a:t>
            </a:r>
          </a:p>
          <a:p>
            <a:pPr marL="180000" lvl="1" indent="0">
              <a:buNone/>
            </a:pPr>
            <a:r>
              <a:rPr lang="en-US" altLang="ja-JP" dirty="0" smtClean="0"/>
              <a:t>Create a Parameter sheet that we can use to register the File name (test.crt)</a:t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below to fill out the following items.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</a:t>
            </a:r>
            <a:endParaRPr lang="en-US" altLang="ja-JP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1" name="正方形/長方形 10"/>
          <p:cNvSpPr/>
          <p:nvPr/>
        </p:nvSpPr>
        <p:spPr>
          <a:xfrm>
            <a:off x="467430" y="307696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7933"/>
              </p:ext>
            </p:extLst>
          </p:nvPr>
        </p:nvGraphicFramePr>
        <p:xfrm>
          <a:off x="539440" y="3356990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certificate</a:t>
                      </a:r>
                      <a:r>
                        <a:rPr kumimoji="1" lang="en-US" altLang="ja-JP" sz="120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Host/Operation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467430" y="4191014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40214"/>
              </p:ext>
            </p:extLst>
          </p:nvPr>
        </p:nvGraphicFramePr>
        <p:xfrm>
          <a:off x="539440" y="447104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467430" y="5305065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35804"/>
              </p:ext>
            </p:extLst>
          </p:nvPr>
        </p:nvGraphicFramePr>
        <p:xfrm>
          <a:off x="539440" y="5585092"/>
          <a:ext cx="5289868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474417197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 bwMode="auto">
          <a:xfrm>
            <a:off x="611450" y="1487432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68" y="3430417"/>
            <a:ext cx="4938316" cy="137594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7" y="3267681"/>
            <a:ext cx="2814341" cy="2366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6374" y="124216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11729" y="4941210"/>
            <a:ext cx="524824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308563" y="4941210"/>
            <a:ext cx="533660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914233" y="4941210"/>
            <a:ext cx="597214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96421" y="3789050"/>
            <a:ext cx="997363" cy="927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 bwMode="auto">
          <a:xfrm flipH="1">
            <a:off x="4746706" y="2040318"/>
            <a:ext cx="3453485" cy="930327"/>
          </a:xfrm>
          <a:prstGeom prst="wedgeRoundRectCallout">
            <a:avLst>
              <a:gd name="adj1" fmla="val -35619"/>
              <a:gd name="adj2" fmla="val 1291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95216" y="21304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 bwMode="auto">
          <a:xfrm flipH="1">
            <a:off x="755470" y="2043087"/>
            <a:ext cx="3024420" cy="931114"/>
          </a:xfrm>
          <a:prstGeom prst="wedgeRoundRectCallout">
            <a:avLst>
              <a:gd name="adj1" fmla="val 27900"/>
              <a:gd name="adj2" fmla="val 19416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8193" y="225357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SSL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certificate name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has been created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4118" y="4406036"/>
            <a:ext cx="847327" cy="175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4" y="3381352"/>
            <a:ext cx="7286625" cy="12858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File name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file name (test.crt) to the parameter sheet you created.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certificate name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62911"/>
              </p:ext>
            </p:extLst>
          </p:nvPr>
        </p:nvGraphicFramePr>
        <p:xfrm>
          <a:off x="539440" y="4860450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6" name="正方形/長方形 25"/>
          <p:cNvSpPr/>
          <p:nvPr/>
        </p:nvSpPr>
        <p:spPr>
          <a:xfrm>
            <a:off x="1187530" y="3381352"/>
            <a:ext cx="194427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131801" y="3381352"/>
            <a:ext cx="335044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82242" y="3381352"/>
            <a:ext cx="1320038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environment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Environment</a:t>
            </a:r>
          </a:p>
          <a:p>
            <a:pPr marL="180000" lvl="1" indent="0">
              <a:buNone/>
            </a:pPr>
            <a:r>
              <a:rPr lang="en-US" altLang="ja-JP" dirty="0" smtClean="0"/>
              <a:t>The environment used in this document is as follows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117" y="6063765"/>
            <a:ext cx="863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※1 ITA can be installed on RHEL7 and RHEL8 type OS</a:t>
            </a:r>
            <a:r>
              <a:rPr lang="en-US" altLang="ja-JP" sz="1200" dirty="0"/>
              <a:t>.</a:t>
            </a:r>
            <a:endParaRPr lang="en-US" altLang="ja-JP" sz="1200" dirty="0" smtClean="0"/>
          </a:p>
          <a:p>
            <a:r>
              <a:rPr lang="en-US" altLang="ja-JP" sz="1200" dirty="0" smtClean="0"/>
              <a:t>※2 You can use any OS </a:t>
            </a:r>
            <a:r>
              <a:rPr lang="en-US" altLang="ja-JP" sz="1200" dirty="0"/>
              <a:t>a</a:t>
            </a:r>
            <a:r>
              <a:rPr lang="en-US" altLang="ja-JP" sz="1200" dirty="0" smtClean="0"/>
              <a:t>s long as it is compatible with Ansible.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7370119" y="2276840"/>
            <a:ext cx="1175655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２）</a:t>
            </a:r>
            <a:endParaRPr kumimoji="1" lang="en-US" altLang="ja-JP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0707" y="2275852"/>
            <a:ext cx="4902586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※1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789896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63923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354105" y="3135785"/>
            <a:ext cx="4435791" cy="1580806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v1.9.0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8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80" y="4012032"/>
            <a:ext cx="1153739" cy="865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7" y="3995662"/>
            <a:ext cx="6664487" cy="8576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substitution value auto-registration settings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Substitute value auto-registration settings</a:t>
            </a:r>
          </a:p>
          <a:p>
            <a:pPr lvl="1"/>
            <a:r>
              <a:rPr lang="en-US" altLang="ja-JP" sz="1400" dirty="0" smtClean="0"/>
              <a:t>Link the name of the </a:t>
            </a:r>
            <a:r>
              <a:rPr lang="en-US" altLang="ja-JP" sz="1400" dirty="0"/>
              <a:t>file we will collect (Specific values) </a:t>
            </a:r>
            <a:r>
              <a:rPr lang="en-US" altLang="ja-JP" sz="1400" dirty="0" smtClean="0"/>
              <a:t>with the variables inside the Playbook.name</a:t>
            </a:r>
            <a:r>
              <a:rPr lang="ja-JP" altLang="en-US" sz="1400" dirty="0" smtClean="0"/>
              <a:t>（［</a:t>
            </a:r>
            <a:r>
              <a:rPr lang="en-US" altLang="ja-JP" sz="1400" dirty="0" smtClean="0"/>
              <a:t>File name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 test.crt</a:t>
            </a:r>
            <a:r>
              <a:rPr lang="ja-JP" altLang="en-US" sz="1400" dirty="0" smtClean="0"/>
              <a:t>］［</a:t>
            </a:r>
            <a:r>
              <a:rPr lang="en-US" altLang="ja-JP" sz="1400" dirty="0" smtClean="0"/>
              <a:t>Variable name</a:t>
            </a:r>
            <a:r>
              <a:rPr lang="ja-JP" altLang="en-US" sz="1400" dirty="0" smtClean="0"/>
              <a:t>：</a:t>
            </a:r>
            <a:r>
              <a:rPr lang="en-US" altLang="ja-JP" sz="1400" dirty="0" err="1" smtClean="0"/>
              <a:t>VAR_ssl_name</a:t>
            </a:r>
            <a:r>
              <a:rPr lang="ja-JP" altLang="en-US" sz="1400" dirty="0" smtClean="0"/>
              <a:t>］）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lvl="1"/>
            <a:r>
              <a:rPr lang="en-US" altLang="ja-JP" sz="1400" dirty="0"/>
              <a:t>By registering the file name to a different parameter sheet (already done in chapter 3.6 Register file name) </a:t>
            </a:r>
            <a:r>
              <a:rPr lang="en-US" altLang="ja-JP" sz="1400" dirty="0" smtClean="0"/>
              <a:t>and </a:t>
            </a:r>
            <a:r>
              <a:rPr lang="en-US" altLang="ja-JP" sz="1400" dirty="0"/>
              <a:t>linking the playbook variable to the parameter sheet's item name in the substitution value auto-registration setting menu, </a:t>
            </a:r>
            <a:r>
              <a:rPr lang="en-US" altLang="ja-JP" sz="1400" dirty="0" smtClean="0"/>
              <a:t>the </a:t>
            </a:r>
            <a:r>
              <a:rPr lang="en-US" altLang="ja-JP" sz="1400" dirty="0"/>
              <a:t>system can automatically set the variable's specific values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7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zh-TW" b="1" dirty="0" smtClean="0"/>
              <a:t>Substitution value auto-registration setting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83460" y="4012032"/>
            <a:ext cx="6227864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54104" y="4020782"/>
            <a:ext cx="117447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7099244" y="3914971"/>
            <a:ext cx="178499" cy="96236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00850"/>
              </p:ext>
            </p:extLst>
          </p:nvPr>
        </p:nvGraphicFramePr>
        <p:xfrm>
          <a:off x="539440" y="4975768"/>
          <a:ext cx="7669071" cy="13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10681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283113671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394962130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sheet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Registration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IaC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variable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(To)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8994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group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19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100" dirty="0" smtClean="0"/>
                        <a:t>Substitution value</a:t>
                      </a:r>
                      <a:r>
                        <a:rPr kumimoji="1" lang="zh-TW" altLang="en-US" sz="1100" dirty="0" smtClean="0"/>
                        <a:t>：</a:t>
                      </a:r>
                      <a:endParaRPr kumimoji="1" lang="en-US" altLang="zh-TW" sz="1100" dirty="0" smtClean="0"/>
                    </a:p>
                    <a:p>
                      <a:pPr algn="ctr"/>
                      <a:r>
                        <a:rPr kumimoji="1" lang="en-US" altLang="zh-TW" sz="1100" dirty="0" smtClean="0"/>
                        <a:t>SSL</a:t>
                      </a:r>
                      <a:r>
                        <a:rPr kumimoji="1" lang="zh-TW" altLang="en-US" sz="1100" baseline="0" dirty="0" smtClean="0"/>
                        <a:t> </a:t>
                      </a:r>
                      <a:r>
                        <a:rPr kumimoji="1" lang="en-US" altLang="zh-TW" sz="1100" baseline="0" dirty="0" smtClean="0"/>
                        <a:t>certificate</a:t>
                      </a:r>
                      <a:r>
                        <a:rPr kumimoji="1" lang="en-US" altLang="zh-TW" sz="1100" dirty="0" smtClean="0"/>
                        <a:t> name</a:t>
                      </a:r>
                      <a:endParaRPr kumimoji="1" lang="en-US" altLang="ja-JP" sz="11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Parameter/File name</a:t>
                      </a:r>
                      <a:endParaRPr kumimoji="1" lang="en-US" altLang="ja-JP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en-US" altLang="ja-JP" sz="1100" baseline="0" dirty="0" smtClean="0"/>
                        <a:t>-type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getSSL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VAR_ssl_name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 Parameter sheet for collect values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a Parameter sheet that registers </a:t>
            </a:r>
            <a:r>
              <a:rPr lang="en-US" altLang="ja-JP" b="1" dirty="0"/>
              <a:t>c</a:t>
            </a:r>
            <a:r>
              <a:rPr lang="en-US" altLang="ja-JP" b="1" dirty="0" smtClean="0"/>
              <a:t>ollected values.</a:t>
            </a:r>
            <a:endParaRPr lang="en-US" altLang="ja-JP" b="1" dirty="0"/>
          </a:p>
          <a:p>
            <a:pPr lvl="1"/>
            <a:r>
              <a:rPr lang="en-US" altLang="ja-JP" dirty="0" smtClean="0"/>
              <a:t>Create a menu called “SSL certificate”</a:t>
            </a:r>
          </a:p>
          <a:p>
            <a:pPr lvl="1"/>
            <a:r>
              <a:rPr lang="en-US" altLang="ja-JP" dirty="0" smtClean="0"/>
              <a:t>Inside the menu, create 2 items and name them “File name” and “File”. The “File” item will later allow us to download the collected file.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below to fill out the following fields.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25" name="正方形/長方形 24"/>
          <p:cNvSpPr/>
          <p:nvPr/>
        </p:nvSpPr>
        <p:spPr>
          <a:xfrm>
            <a:off x="467430" y="3897552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8791"/>
              </p:ext>
            </p:extLst>
          </p:nvPr>
        </p:nvGraphicFramePr>
        <p:xfrm>
          <a:off x="539440" y="4149100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en-US" altLang="ja-JP" sz="1200" baseline="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Host/Operation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7430" y="502762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90093"/>
              </p:ext>
            </p:extLst>
          </p:nvPr>
        </p:nvGraphicFramePr>
        <p:xfrm>
          <a:off x="539440" y="527917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Default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吹き出し 8"/>
          <p:cNvSpPr/>
          <p:nvPr/>
        </p:nvSpPr>
        <p:spPr bwMode="auto">
          <a:xfrm>
            <a:off x="1043510" y="2525568"/>
            <a:ext cx="6624920" cy="2304320"/>
          </a:xfrm>
          <a:prstGeom prst="wedgeRoundRectCallout">
            <a:avLst>
              <a:gd name="adj1" fmla="val -14044"/>
              <a:gd name="adj2" fmla="val -639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43" y="3187810"/>
            <a:ext cx="2696894" cy="14684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/>
              <a:t>Create Parameter sheet for collect values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67430" y="832397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3.Items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81766"/>
              </p:ext>
            </p:extLst>
          </p:nvPr>
        </p:nvGraphicFramePr>
        <p:xfrm>
          <a:off x="539440" y="1112424"/>
          <a:ext cx="6513448" cy="106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1674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21674">
                  <a:extLst>
                    <a:ext uri="{9D8B030D-6E8A-4147-A177-3AD203B41FA5}">
                      <a16:colId xmlns:a16="http://schemas.microsoft.com/office/drawing/2014/main" val="103436182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 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upload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1000000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6999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364325" y="2607228"/>
            <a:ext cx="2296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Fill out the following for the items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96852" y="3151653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b="1" dirty="0" smtClean="0">
                <a:solidFill>
                  <a:srgbClr val="FF0000"/>
                </a:solidFill>
              </a:rPr>
              <a:t>Item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 name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52832" y="3463589"/>
            <a:ext cx="1308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 smtClean="0">
                <a:solidFill>
                  <a:srgbClr val="FF0000"/>
                </a:solidFill>
              </a:rPr>
              <a:t>Input method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6852" y="3803555"/>
            <a:ext cx="11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b="1" dirty="0" smtClean="0">
                <a:solidFill>
                  <a:srgbClr val="FF0000"/>
                </a:solidFill>
              </a:rPr>
              <a:t>Maximum number of bytes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9" name="直線コネクタ 38"/>
          <p:cNvCxnSpPr>
            <a:endCxn id="36" idx="3"/>
          </p:cNvCxnSpPr>
          <p:nvPr/>
        </p:nvCxnSpPr>
        <p:spPr>
          <a:xfrm flipH="1" flipV="1">
            <a:off x="2861743" y="3290153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7" idx="3"/>
          </p:cNvCxnSpPr>
          <p:nvPr/>
        </p:nvCxnSpPr>
        <p:spPr>
          <a:xfrm flipH="1">
            <a:off x="2861743" y="3462279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8" idx="3"/>
          </p:cNvCxnSpPr>
          <p:nvPr/>
        </p:nvCxnSpPr>
        <p:spPr>
          <a:xfrm flipH="1">
            <a:off x="2861743" y="3640313"/>
            <a:ext cx="336291" cy="486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34536" y="3115316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Item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 name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34536" y="3401615"/>
            <a:ext cx="11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Input method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34536" y="3809602"/>
            <a:ext cx="11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Maximum number of bytes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5543516" y="3251929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826893" y="3424055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826893" y="3602089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187983" y="3209538"/>
            <a:ext cx="2676899" cy="563047"/>
            <a:chOff x="8261475" y="5034354"/>
            <a:chExt cx="2086977" cy="476175"/>
          </a:xfrm>
        </p:grpSpPr>
        <p:sp>
          <p:nvSpPr>
            <p:cNvPr id="21" name="正方形/長方形 20"/>
            <p:cNvSpPr/>
            <p:nvPr/>
          </p:nvSpPr>
          <p:spPr>
            <a:xfrm>
              <a:off x="9604147" y="5034354"/>
              <a:ext cx="473102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358764" y="5170930"/>
              <a:ext cx="989688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9352056" y="5334012"/>
              <a:ext cx="996396" cy="17651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528554" y="5034354"/>
              <a:ext cx="478070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261475" y="5170930"/>
              <a:ext cx="1068798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261475" y="5327458"/>
              <a:ext cx="1068798" cy="18307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19" y="4156157"/>
            <a:ext cx="4861031" cy="136877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9" y="3297687"/>
            <a:ext cx="2807739" cy="2379674"/>
          </a:xfrm>
          <a:prstGeom prst="rect">
            <a:avLst/>
          </a:prstGeom>
        </p:spPr>
      </p:pic>
      <p:sp>
        <p:nvSpPr>
          <p:cNvPr id="18" name="ストライプ矢印 17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/>
              <a:t>Create Parameter sheet for collect values </a:t>
            </a:r>
            <a:r>
              <a:rPr lang="ja-JP" altLang="en-US" dirty="0" smtClean="0"/>
              <a:t>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6660290" y="4437140"/>
            <a:ext cx="1872259" cy="86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 bwMode="auto">
          <a:xfrm flipH="1">
            <a:off x="4746706" y="1979194"/>
            <a:ext cx="3453485" cy="930327"/>
          </a:xfrm>
          <a:prstGeom prst="wedgeRoundRectCallout">
            <a:avLst>
              <a:gd name="adj1" fmla="val -20954"/>
              <a:gd name="adj2" fmla="val 18910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50161" y="4975995"/>
            <a:ext cx="528028" cy="70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50198" y="4975995"/>
            <a:ext cx="565571" cy="70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987778" y="4964595"/>
            <a:ext cx="575430" cy="712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59047" y="4225516"/>
            <a:ext cx="797566" cy="211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95216" y="2078524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755470" y="1978407"/>
            <a:ext cx="3024420" cy="931114"/>
          </a:xfrm>
          <a:prstGeom prst="wedgeRoundRectCallout">
            <a:avLst>
              <a:gd name="adj1" fmla="val 22761"/>
              <a:gd name="adj2" fmla="val 2000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63841" y="2077380"/>
            <a:ext cx="2807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 “SSL certificate” has been created.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0" y="3831455"/>
            <a:ext cx="8205418" cy="940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 </a:t>
            </a:r>
            <a:r>
              <a:rPr lang="en-US" altLang="ja-JP" dirty="0" smtClean="0"/>
              <a:t>Register </a:t>
            </a:r>
            <a:r>
              <a:rPr lang="en-US" altLang="ja-JP" dirty="0"/>
              <a:t>Collected item value </a:t>
            </a:r>
            <a:r>
              <a:rPr lang="en-US" altLang="ja-JP" dirty="0" smtClean="0"/>
              <a:t>list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Collected item value list</a:t>
            </a:r>
          </a:p>
          <a:p>
            <a:pPr lvl="1"/>
            <a:r>
              <a:rPr lang="en-US" altLang="ja-JP" sz="1400" dirty="0" smtClean="0"/>
              <a:t>Configure the parameter sheet so that the collected items will automatically be registered to the parameter sheet.</a:t>
            </a:r>
          </a:p>
          <a:p>
            <a:pPr lvl="1"/>
            <a:r>
              <a:rPr lang="en-US" altLang="ja-JP" sz="1400" dirty="0"/>
              <a:t>Link the collect item’s (FROM) YAML file name, variable name and the Parameter sheet’s (TO) menu name and Item name</a:t>
            </a:r>
            <a:r>
              <a:rPr lang="en-US" altLang="ja-JP" sz="1400" dirty="0" smtClean="0"/>
              <a:t>. Do this for both the “File name” and “File” items.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</a:t>
            </a:r>
            <a:r>
              <a:rPr lang="en-US" altLang="zh-TW" b="1" dirty="0" smtClean="0"/>
              <a:t>Collected item value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3510" y="4005080"/>
            <a:ext cx="100814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1695" y="4005080"/>
            <a:ext cx="2872395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450" y="3347708"/>
            <a:ext cx="352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Collected </a:t>
            </a:r>
            <a:r>
              <a:rPr lang="en-US" altLang="ja-JP" b="1" dirty="0">
                <a:solidFill>
                  <a:srgbClr val="FF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tem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33391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Parameter sheet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0792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36221" y="1455056"/>
            <a:ext cx="192573" cy="459317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051650" y="4005080"/>
            <a:ext cx="92581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87780" y="4005080"/>
            <a:ext cx="86412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524410" y="4005080"/>
            <a:ext cx="1304687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78793"/>
              </p:ext>
            </p:extLst>
          </p:nvPr>
        </p:nvGraphicFramePr>
        <p:xfrm>
          <a:off x="252834" y="4869200"/>
          <a:ext cx="8249374" cy="1619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2686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490008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Collected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item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sheet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Parse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format</a:t>
                      </a:r>
                      <a:endParaRPr lang="en-US" altLang="ja-JP" sz="105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(File name)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</a:t>
                      </a:r>
                    </a:p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:Menu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YAML</a:t>
                      </a:r>
                      <a:endParaRPr kumimoji="1" lang="ja-JP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getSSL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SSL_file_name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050" dirty="0" smtClean="0"/>
                        <a:t>Substitution </a:t>
                      </a:r>
                      <a:r>
                        <a:rPr kumimoji="1" lang="en-US" altLang="zh-TW" sz="1050" dirty="0" err="1" smtClean="0"/>
                        <a:t>value:SSL</a:t>
                      </a:r>
                      <a:r>
                        <a:rPr kumimoji="1" lang="en-US" altLang="zh-TW" sz="1050" dirty="0" smtClean="0"/>
                        <a:t> certificate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Parameter/File name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YAML</a:t>
                      </a:r>
                      <a:endParaRPr kumimoji="1" lang="ja-JP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getSSL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SSL_file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050" dirty="0" smtClean="0"/>
                        <a:t>Substitution </a:t>
                      </a:r>
                      <a:r>
                        <a:rPr kumimoji="1" lang="en-US" altLang="zh-TW" sz="1050" dirty="0" err="1" smtClean="0"/>
                        <a:t>value:SSL</a:t>
                      </a:r>
                      <a:r>
                        <a:rPr kumimoji="1" lang="en-US" altLang="zh-TW" sz="1050" dirty="0" smtClean="0"/>
                        <a:t> certificate</a:t>
                      </a:r>
                      <a:endParaRPr kumimoji="1" lang="ja-JP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Parameter/File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3" y="3922302"/>
            <a:ext cx="8115300" cy="6953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9" y="5143449"/>
            <a:ext cx="6005548" cy="884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 Register Collected interface information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 interface information</a:t>
            </a:r>
            <a:endParaRPr lang="en-US" altLang="ja-JP" b="1" dirty="0"/>
          </a:p>
          <a:p>
            <a:pPr lvl="1"/>
            <a:r>
              <a:rPr lang="en-US" altLang="ja-JP" dirty="0"/>
              <a:t>As REST API access is required when registering the collected values to parameter sheets in ITA, we will need to register a REST user that has execution permission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If you are going to use the same Rest user you created in Scenario 1, you can skip this step.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Collect interface information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Only 1 line will be displayed in the “list”, so press the “update” button, fill in the information below and press the “register” 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79120" y="4351956"/>
            <a:ext cx="504070" cy="258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979640" y="5163888"/>
            <a:ext cx="1730811" cy="826814"/>
            <a:chOff x="2591415" y="4123516"/>
            <a:chExt cx="1890161" cy="902936"/>
          </a:xfrm>
        </p:grpSpPr>
        <p:sp>
          <p:nvSpPr>
            <p:cNvPr id="10" name="正方形/長方形 9"/>
            <p:cNvSpPr/>
            <p:nvPr/>
          </p:nvSpPr>
          <p:spPr>
            <a:xfrm>
              <a:off x="2591415" y="4123516"/>
              <a:ext cx="900435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91849" y="4123516"/>
              <a:ext cx="989727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トライプ矢印 11"/>
          <p:cNvSpPr/>
          <p:nvPr/>
        </p:nvSpPr>
        <p:spPr bwMode="auto">
          <a:xfrm rot="5400000">
            <a:off x="1234904" y="4748101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52651"/>
              </p:ext>
            </p:extLst>
          </p:nvPr>
        </p:nvGraphicFramePr>
        <p:xfrm>
          <a:off x="4716020" y="5456790"/>
          <a:ext cx="3975736" cy="96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User with exe</a:t>
                      </a:r>
                      <a:r>
                        <a:rPr kumimoji="1" lang="en-US" altLang="ja-JP" sz="1200" baseline="0" dirty="0" smtClean="0"/>
                        <a:t>cute permission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password of the user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1" y="3097436"/>
            <a:ext cx="6586509" cy="3355983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567474" y="3835440"/>
            <a:ext cx="5156686" cy="2561564"/>
            <a:chOff x="779720" y="3469757"/>
            <a:chExt cx="6523796" cy="3240673"/>
          </a:xfrm>
        </p:grpSpPr>
        <p:sp>
          <p:nvSpPr>
            <p:cNvPr id="12" name="正方形/長方形 11"/>
            <p:cNvSpPr/>
            <p:nvPr/>
          </p:nvSpPr>
          <p:spPr>
            <a:xfrm>
              <a:off x="779720" y="3469757"/>
              <a:ext cx="6523796" cy="1878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79720" y="5324186"/>
              <a:ext cx="4883980" cy="135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9584" y="6476467"/>
              <a:ext cx="1063258" cy="233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operation</a:t>
            </a:r>
          </a:p>
          <a:p>
            <a:pPr marL="180000" lvl="1" indent="0">
              <a:buNone/>
            </a:pPr>
            <a:r>
              <a:rPr lang="en-US" altLang="ja-JP" dirty="0"/>
              <a:t>Select Movement and Operation and execute them.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Execution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Select the Movement we registered from Movement[list]</a:t>
            </a:r>
            <a:r>
              <a:rPr lang="ja-JP" altLang="en-US" dirty="0"/>
              <a:t> 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Select the Operation we registered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Press the “Execute” button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18470"/>
              </p:ext>
            </p:extLst>
          </p:nvPr>
        </p:nvGraphicFramePr>
        <p:xfrm>
          <a:off x="5436120" y="5652399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 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5" y="2564879"/>
            <a:ext cx="7114578" cy="3460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Run operation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operation status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The operation ended successfully if the Status in the “Check operation status” menu says “Completed”</a:t>
            </a:r>
            <a:endParaRPr lang="en-US" altLang="ja-JP" sz="800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zh-TW" b="1" dirty="0" smtClean="0"/>
              <a:t>Check operation status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166628" y="3573020"/>
            <a:ext cx="5357782" cy="252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66" y="4868708"/>
            <a:ext cx="2228850" cy="8572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" y="4868708"/>
            <a:ext cx="5343525" cy="8763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Confirm collection results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collection results</a:t>
            </a:r>
          </a:p>
          <a:p>
            <a:pPr marL="180000" lvl="1" indent="0">
              <a:buNone/>
            </a:pPr>
            <a:r>
              <a:rPr lang="en-US" altLang="ja-JP" dirty="0"/>
              <a:t>Check if the collection succeeded/failed.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Execution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List</a:t>
            </a:r>
            <a:r>
              <a:rPr lang="ja-JP" altLang="en-US" dirty="0"/>
              <a:t>　＞　</a:t>
            </a:r>
            <a:r>
              <a:rPr lang="en-US" altLang="ja-JP" dirty="0"/>
              <a:t>Collect status</a:t>
            </a:r>
            <a:r>
              <a:rPr lang="ja-JP" altLang="en-US" dirty="0"/>
              <a:t>　＞　</a:t>
            </a:r>
            <a:r>
              <a:rPr lang="en-US" altLang="ja-JP" dirty="0"/>
              <a:t>“Status“ can display the following:</a:t>
            </a:r>
          </a:p>
          <a:p>
            <a:pPr marL="630900" lvl="2" indent="-342900"/>
            <a:r>
              <a:rPr lang="en-US" altLang="ja-JP" sz="1600" dirty="0"/>
              <a:t>Collected			</a:t>
            </a:r>
            <a:r>
              <a:rPr lang="ja-JP" altLang="en-US" sz="1600" dirty="0"/>
              <a:t>：</a:t>
            </a:r>
            <a:r>
              <a:rPr lang="en-US" altLang="ja-JP" sz="1600" dirty="0"/>
              <a:t>The data has been collected</a:t>
            </a:r>
          </a:p>
          <a:p>
            <a:pPr marL="630900" lvl="2" indent="-342900"/>
            <a:r>
              <a:rPr lang="en-US" altLang="ja-JP" sz="1600" dirty="0"/>
              <a:t>Collected</a:t>
            </a:r>
            <a:r>
              <a:rPr lang="ja-JP" altLang="en-US" sz="1600" dirty="0"/>
              <a:t>（</a:t>
            </a:r>
            <a:r>
              <a:rPr lang="en-US" altLang="ja-JP" sz="1600" dirty="0"/>
              <a:t>with notification</a:t>
            </a:r>
            <a:r>
              <a:rPr lang="ja-JP" altLang="en-US" sz="1600" dirty="0"/>
              <a:t>）</a:t>
            </a:r>
            <a:r>
              <a:rPr lang="en-US" altLang="ja-JP" sz="1600" dirty="0"/>
              <a:t>	</a:t>
            </a:r>
            <a:r>
              <a:rPr lang="ja-JP" altLang="en-US" sz="1600" dirty="0"/>
              <a:t>：</a:t>
            </a:r>
            <a:r>
              <a:rPr lang="en-US" altLang="ja-JP" sz="1600" dirty="0"/>
              <a:t>Something went wrong when 			 			   updating/registering</a:t>
            </a:r>
          </a:p>
          <a:p>
            <a:pPr marL="630900" lvl="2" indent="-342900"/>
            <a:r>
              <a:rPr lang="en-US" altLang="ja-JP" sz="1600" dirty="0"/>
              <a:t>Not target			</a:t>
            </a:r>
            <a:r>
              <a:rPr lang="ja-JP" altLang="en-US" sz="1600" dirty="0"/>
              <a:t>：</a:t>
            </a:r>
            <a:r>
              <a:rPr lang="en-US" altLang="ja-JP" sz="1600" dirty="0"/>
              <a:t>Failed to collect</a:t>
            </a:r>
          </a:p>
          <a:p>
            <a:pPr marL="630900" lvl="2" indent="-342900"/>
            <a:r>
              <a:rPr lang="en-US" altLang="ja-JP" sz="1600" dirty="0"/>
              <a:t>Collection error		</a:t>
            </a:r>
            <a:r>
              <a:rPr lang="ja-JP" altLang="en-US" sz="1600" dirty="0"/>
              <a:t>：</a:t>
            </a:r>
            <a:r>
              <a:rPr lang="en-US" altLang="ja-JP" sz="1600" dirty="0"/>
              <a:t>There is an error in the registered operation 	 			   or the target host</a:t>
            </a:r>
            <a:endParaRPr lang="ja-JP" altLang="en-US" sz="160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226066" y="5063662"/>
            <a:ext cx="2228850" cy="719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5871798" y="4797190"/>
            <a:ext cx="215086" cy="12306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712097"/>
            <a:ext cx="8641200" cy="5694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Confirm collection results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parameters</a:t>
            </a:r>
          </a:p>
          <a:p>
            <a:pPr marL="180000" lvl="1" indent="0">
              <a:buNone/>
            </a:pPr>
            <a:r>
              <a:rPr lang="en-US" altLang="ja-JP" dirty="0"/>
              <a:t>Check that the values has been registered to the parameter sheet</a:t>
            </a:r>
            <a:r>
              <a:rPr lang="en-US" altLang="ja-JP" dirty="0" smtClean="0"/>
              <a:t>. You can also download the file.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Input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or Substitution value</a:t>
            </a:r>
            <a:r>
              <a:rPr lang="ja-JP" altLang="en-US" b="1" dirty="0" smtClean="0"/>
              <a:t>） ＞ </a:t>
            </a:r>
            <a:r>
              <a:rPr lang="en-US" altLang="ja-JP" b="1" dirty="0" smtClean="0"/>
              <a:t>SSL Certificate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Check the list if all the items has values in them.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 flipH="1">
            <a:off x="7740439" y="3712097"/>
            <a:ext cx="1080274" cy="56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(3)</a:t>
            </a:r>
            <a:r>
              <a:rPr lang="ja-JP" altLang="en-US" dirty="0" smtClean="0"/>
              <a:t> 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Comparing and collecting parameters and files</a:t>
            </a:r>
          </a:p>
          <a:p>
            <a:pPr lvl="1"/>
            <a:r>
              <a:rPr lang="en-US" altLang="ja-JP" dirty="0" smtClean="0"/>
              <a:t>Scenario 1 and 2 will be used to collect and compare parameters.</a:t>
            </a:r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Scenario 3 and 4 will be used to collect and compare files.</a:t>
            </a:r>
          </a:p>
          <a:p>
            <a:pPr lvl="1"/>
            <a:r>
              <a:rPr lang="en-US" altLang="ja-JP" dirty="0" smtClean="0"/>
              <a:t>More specifically, we will be collecting/comparing the following information:</a:t>
            </a:r>
            <a:br>
              <a:rPr lang="en-US" altLang="ja-JP" dirty="0" smtClean="0"/>
            </a:br>
            <a:r>
              <a:rPr lang="en-US" altLang="ja-JP" dirty="0" smtClean="0"/>
              <a:t>Parameter: OS Information</a:t>
            </a:r>
            <a:br>
              <a:rPr lang="en-US" altLang="ja-JP" dirty="0" smtClean="0"/>
            </a:br>
            <a:r>
              <a:rPr lang="en-US" altLang="ja-JP" dirty="0" smtClean="0"/>
              <a:t>File: SSL Certificate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34742"/>
              </p:ext>
            </p:extLst>
          </p:nvPr>
        </p:nvGraphicFramePr>
        <p:xfrm>
          <a:off x="956035" y="2996940"/>
          <a:ext cx="723193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776479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8393777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300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</a:t>
                      </a:r>
                      <a:r>
                        <a:rPr kumimoji="1" lang="en-US" altLang="ja-JP" sz="1600" b="0" baseline="0" dirty="0" smtClean="0">
                          <a:solidFill>
                            <a:srgbClr val="002060"/>
                          </a:solidFill>
                        </a:rPr>
                        <a:t> function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Compare function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Collecting/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Comparing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parameters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１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Collect the target host OS information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２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Compare the values and the expected values of the one collected in Scenario 1.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Collecting/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Comparing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files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３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Collect the target host’s SSL certificate file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４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Compare the file downloaded in scenario 3 with</a:t>
                      </a:r>
                      <a:r>
                        <a:rPr kumimoji="1" lang="en-US" altLang="ja-JP" sz="1600" baseline="0" dirty="0" smtClean="0">
                          <a:solidFill>
                            <a:srgbClr val="002060"/>
                          </a:solidFill>
                        </a:rPr>
                        <a:t> the same file from a different date.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183298"/>
            <a:ext cx="8784000" cy="1329013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４</a:t>
            </a:r>
            <a:r>
              <a:rPr lang="en-US" altLang="ja-JP" dirty="0" smtClean="0"/>
              <a:t>【Compare function】</a:t>
            </a:r>
            <a:br>
              <a:rPr lang="en-US" altLang="ja-JP" dirty="0" smtClean="0"/>
            </a:br>
            <a:r>
              <a:rPr lang="en-US" altLang="ja-JP" dirty="0" smtClean="0"/>
              <a:t>Compare </a:t>
            </a:r>
            <a:r>
              <a:rPr lang="en-US" altLang="ja-JP" dirty="0"/>
              <a:t>the file downloaded in scenario 3 with the same file from a different date.</a:t>
            </a:r>
          </a:p>
        </p:txBody>
      </p:sp>
    </p:spTree>
    <p:extLst>
      <p:ext uri="{BB962C8B-B14F-4D97-AF65-F5344CB8AC3E}">
        <p14:creationId xmlns:p14="http://schemas.microsoft.com/office/powerpoint/2010/main" val="41571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4 Overall diagram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 4 workflow</a:t>
            </a:r>
            <a:endParaRPr lang="en-US" altLang="ja-JP" b="1" dirty="0"/>
          </a:p>
          <a:p>
            <a:pPr lvl="1"/>
            <a:r>
              <a:rPr lang="en-US" altLang="ja-JP" dirty="0" smtClean="0"/>
              <a:t>Collect a SSL certification file with a different “base date” from the one we collected in Scenario 3 and compare the files.</a:t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44" name="正方形/長方形 43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フローチャート: 磁気ディスク 4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9417"/>
              </p:ext>
            </p:extLst>
          </p:nvPr>
        </p:nvGraphicFramePr>
        <p:xfrm>
          <a:off x="693807" y="3853297"/>
          <a:ext cx="3445867" cy="1151480"/>
        </p:xfrm>
        <a:graphic>
          <a:graphicData uri="http://schemas.openxmlformats.org/drawingml/2006/table">
            <a:tbl>
              <a:tblPr firstRow="1" bandRow="1"/>
              <a:tblGrid>
                <a:gridCol w="754823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1229343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registering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37805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64681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0873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collecting files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8" name="波線 5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1" name="星 7 60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798752" y="3296626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64" name="星 7 63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7" name="波線 6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81" name="円形吹き出し 80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684731" y="6045872"/>
            <a:ext cx="3263500" cy="216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カギ線コネクタ 126"/>
          <p:cNvCxnSpPr>
            <a:stCxn id="54" idx="2"/>
          </p:cNvCxnSpPr>
          <p:nvPr/>
        </p:nvCxnSpPr>
        <p:spPr bwMode="auto">
          <a:xfrm rot="16200000" flipH="1">
            <a:off x="1354449" y="3855005"/>
            <a:ext cx="427129" cy="1434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9" name="カギ線コネクタ 128"/>
          <p:cNvCxnSpPr>
            <a:stCxn id="52" idx="1"/>
          </p:cNvCxnSpPr>
          <p:nvPr/>
        </p:nvCxnSpPr>
        <p:spPr bwMode="auto">
          <a:xfrm rot="10800000" flipH="1" flipV="1">
            <a:off x="851868" y="3225941"/>
            <a:ext cx="130387" cy="929795"/>
          </a:xfrm>
          <a:prstGeom prst="bentConnector4">
            <a:avLst>
              <a:gd name="adj1" fmla="val -175324"/>
              <a:gd name="adj2" fmla="val 57566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grpSp>
        <p:nvGrpSpPr>
          <p:cNvPr id="133" name="グループ化 132"/>
          <p:cNvGrpSpPr/>
          <p:nvPr/>
        </p:nvGrpSpPr>
        <p:grpSpPr>
          <a:xfrm rot="16200000">
            <a:off x="7843942" y="4036312"/>
            <a:ext cx="1036262" cy="992598"/>
            <a:chOff x="7793466" y="3820598"/>
            <a:chExt cx="1036262" cy="992598"/>
          </a:xfrm>
        </p:grpSpPr>
        <p:sp>
          <p:nvSpPr>
            <p:cNvPr id="138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rot="5400000">
              <a:off x="7801561" y="3812503"/>
              <a:ext cx="992598" cy="100878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test.crt</a:t>
              </a:r>
              <a:br>
                <a:rPr lang="en-US" altLang="ja-JP" sz="11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(with differ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800" b="1" dirty="0" err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ence</a:t>
              </a:r>
              <a: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endPara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40" name="円形吹き出し 139"/>
          <p:cNvSpPr>
            <a:spLocks noChangeAspect="1"/>
          </p:cNvSpPr>
          <p:nvPr/>
        </p:nvSpPr>
        <p:spPr bwMode="auto">
          <a:xfrm>
            <a:off x="8312128" y="5045879"/>
            <a:ext cx="621377" cy="621377"/>
          </a:xfrm>
          <a:prstGeom prst="wedgeEllipseCallout">
            <a:avLst>
              <a:gd name="adj1" fmla="val -37090"/>
              <a:gd name="adj2" fmla="val -7345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角丸四角形 140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98490" y="4794817"/>
            <a:ext cx="2896958" cy="209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形吹き出し 141"/>
          <p:cNvSpPr>
            <a:spLocks noChangeAspect="1"/>
          </p:cNvSpPr>
          <p:nvPr/>
        </p:nvSpPr>
        <p:spPr bwMode="auto">
          <a:xfrm>
            <a:off x="206520" y="398139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円形吹き出し 143"/>
          <p:cNvSpPr>
            <a:spLocks noChangeAspect="1"/>
          </p:cNvSpPr>
          <p:nvPr/>
        </p:nvSpPr>
        <p:spPr bwMode="auto">
          <a:xfrm>
            <a:off x="206520" y="523775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699740" y="4784869"/>
            <a:ext cx="1439934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曲線コネクタ 146"/>
          <p:cNvCxnSpPr>
            <a:endCxn id="146" idx="1"/>
          </p:cNvCxnSpPr>
          <p:nvPr/>
        </p:nvCxnSpPr>
        <p:spPr bwMode="auto">
          <a:xfrm rot="5400000" flipH="1" flipV="1">
            <a:off x="3521538" y="3550604"/>
            <a:ext cx="1286260" cy="116701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729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/>
              <a:t> </a:t>
            </a:r>
            <a:r>
              <a:rPr lang="en-US" altLang="ja-JP" dirty="0" smtClean="0"/>
              <a:t>4 Overall diagram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As we are comparing a file within the same menu, but with different date values, we will change the “Standard date”.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899490" y="198880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37944" y="226652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335789"/>
            <a:ext cx="851605" cy="319726"/>
          </a:xfrm>
          <a:prstGeom prst="rect">
            <a:avLst/>
          </a:prstGeom>
        </p:spPr>
      </p:pic>
      <p:sp>
        <p:nvSpPr>
          <p:cNvPr id="67" name="フローチャート: 磁気ディスク 66"/>
          <p:cNvSpPr/>
          <p:nvPr/>
        </p:nvSpPr>
        <p:spPr>
          <a:xfrm>
            <a:off x="2422622" y="352565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359833" y="271651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9490" y="1710791"/>
            <a:ext cx="280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Diagram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（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Compare function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）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5419358" y="2449692"/>
            <a:ext cx="145696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5419359" y="2765019"/>
            <a:ext cx="145696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19358" y="3080347"/>
            <a:ext cx="145696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6729677" y="193000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08987"/>
              </p:ext>
            </p:extLst>
          </p:nvPr>
        </p:nvGraphicFramePr>
        <p:xfrm>
          <a:off x="2663456" y="4260837"/>
          <a:ext cx="3741897" cy="1166720"/>
        </p:xfrm>
        <a:graphic>
          <a:graphicData uri="http://schemas.openxmlformats.org/drawingml/2006/table">
            <a:tbl>
              <a:tblPr firstRow="1" bandRow="1"/>
              <a:tblGrid>
                <a:gridCol w="628086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28086">
                  <a:extLst>
                    <a:ext uri="{9D8B030D-6E8A-4147-A177-3AD203B41FA5}">
                      <a16:colId xmlns:a16="http://schemas.microsoft.com/office/drawing/2014/main" val="3087742594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Base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date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074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80348" y="503291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680348" y="523693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円形吹き出し 86"/>
          <p:cNvSpPr>
            <a:spLocks noChangeAspect="1"/>
          </p:cNvSpPr>
          <p:nvPr/>
        </p:nvSpPr>
        <p:spPr bwMode="auto">
          <a:xfrm>
            <a:off x="6651676" y="337880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4.7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2659594" y="4993054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59594" y="5207843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064792" y="4475643"/>
            <a:ext cx="643999" cy="924034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8" name="カギ線コネクタ 107"/>
          <p:cNvCxnSpPr/>
          <p:nvPr/>
        </p:nvCxnSpPr>
        <p:spPr bwMode="auto">
          <a:xfrm rot="10800000" flipV="1">
            <a:off x="4711929" y="3699980"/>
            <a:ext cx="2568222" cy="799859"/>
          </a:xfrm>
          <a:prstGeom prst="bentConnector3">
            <a:avLst>
              <a:gd name="adj1" fmla="val -9203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109" name="テキスト ボックス 108"/>
          <p:cNvSpPr txBox="1"/>
          <p:nvPr/>
        </p:nvSpPr>
        <p:spPr>
          <a:xfrm>
            <a:off x="6646460" y="4527911"/>
            <a:ext cx="153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Set base date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09" y="2446488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590492"/>
            <a:ext cx="7156512" cy="1228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Register an operation for comparing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Operation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76290"/>
              </p:ext>
            </p:extLst>
          </p:nvPr>
        </p:nvGraphicFramePr>
        <p:xfrm>
          <a:off x="564317" y="4946144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for execution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2021/04/28 12:19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2176132" y="3590492"/>
            <a:ext cx="1243708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419840" y="3590492"/>
            <a:ext cx="2160300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Prepare SSL certificate with different contents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Prepare an SSL certificate with a difference</a:t>
            </a:r>
          </a:p>
          <a:p>
            <a:pPr lvl="1"/>
            <a:r>
              <a:rPr lang="en-US" altLang="ja-JP" dirty="0" smtClean="0"/>
              <a:t>In this scenario, we want to check if something is different from the certificate we collected in Scenario 3, so prepare an SSL certificate different to that one.</a:t>
            </a:r>
          </a:p>
          <a:p>
            <a:pPr lvl="1"/>
            <a:r>
              <a:rPr lang="en-US" altLang="ja-JP" dirty="0" smtClean="0"/>
              <a:t>In order to do so, we will change a part of the contents of the SSL certificate(test.crt) that is in the Target server’s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/certs/ directory.test.crt</a:t>
            </a:r>
            <a:r>
              <a:rPr lang="ja-JP" altLang="en-US" dirty="0" smtClean="0"/>
              <a:t>）</a:t>
            </a:r>
            <a:endParaRPr lang="en-US" altLang="ja-JP" sz="8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833" y="2586294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フローチャート: 磁気ディスク 44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2646"/>
              </p:ext>
            </p:extLst>
          </p:nvPr>
        </p:nvGraphicFramePr>
        <p:xfrm>
          <a:off x="693808" y="3853297"/>
          <a:ext cx="3590152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913752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registering f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ile name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6675"/>
              </p:ext>
            </p:extLst>
          </p:nvPr>
        </p:nvGraphicFramePr>
        <p:xfrm>
          <a:off x="684731" y="5095888"/>
          <a:ext cx="3383199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89747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For registering values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3" name="波線 52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5" name="星 7 64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808376" y="3317109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86" name="星 7 85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91" name="波線 90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 rot="16200000">
            <a:off x="7788121" y="3879221"/>
            <a:ext cx="1100495" cy="992598"/>
            <a:chOff x="7918443" y="3796891"/>
            <a:chExt cx="1100495" cy="992598"/>
          </a:xfrm>
        </p:grpSpPr>
        <p:sp>
          <p:nvSpPr>
            <p:cNvPr id="102" name="楕円 66"/>
            <p:cNvSpPr/>
            <p:nvPr/>
          </p:nvSpPr>
          <p:spPr>
            <a:xfrm>
              <a:off x="7976881" y="3893381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rot="5400000">
              <a:off x="7972392" y="3742942"/>
              <a:ext cx="992598" cy="1100495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b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(with differ</a:t>
              </a:r>
              <a:b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900" b="1" dirty="0" err="1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ence</a:t>
              </a: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782879" y="3886044"/>
            <a:ext cx="1158376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3" y="3589362"/>
            <a:ext cx="7463574" cy="12901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file name</a:t>
            </a:r>
          </a:p>
          <a:p>
            <a:pPr lvl="1"/>
            <a:r>
              <a:rPr lang="en-US" altLang="ja-JP" dirty="0" smtClean="0"/>
              <a:t>Register a new Record in the menu we created in Scenario 3, “SSL certificate name”.</a:t>
            </a:r>
          </a:p>
          <a:p>
            <a:pPr lvl="1"/>
            <a:r>
              <a:rPr lang="en-US" altLang="ja-JP" dirty="0" smtClean="0"/>
              <a:t>The contents should be the same as the one we created in Scenario 3, but change the operation to the one we created for comparing.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/>
              <a:t> </a:t>
            </a:r>
            <a:r>
              <a:rPr lang="en-US" altLang="ja-JP" b="1" dirty="0" smtClean="0"/>
              <a:t>certificate name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60107"/>
              </p:ext>
            </p:extLst>
          </p:nvPr>
        </p:nvGraphicFramePr>
        <p:xfrm>
          <a:off x="539440" y="4988648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6" name="正方形/長方形 25"/>
          <p:cNvSpPr/>
          <p:nvPr/>
        </p:nvSpPr>
        <p:spPr>
          <a:xfrm>
            <a:off x="1331550" y="3589361"/>
            <a:ext cx="201628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47830" y="3589361"/>
            <a:ext cx="345648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804310" y="3589361"/>
            <a:ext cx="1250867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3561415"/>
            <a:ext cx="6120850" cy="28580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 Run operation	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operation</a:t>
            </a:r>
          </a:p>
          <a:p>
            <a:pPr lvl="1"/>
            <a:r>
              <a:rPr lang="en-US" altLang="ja-JP" sz="1400" dirty="0" smtClean="0"/>
              <a:t>Collect the SSL certificate with different contents from the one collected in scenario 3.</a:t>
            </a:r>
          </a:p>
          <a:p>
            <a:pPr lvl="1"/>
            <a:r>
              <a:rPr lang="en-US" altLang="ja-JP" sz="1400" dirty="0" smtClean="0"/>
              <a:t>Select the same Movement from Scenario 3, “</a:t>
            </a:r>
            <a:r>
              <a:rPr lang="en-US" altLang="ja-JP" sz="1400" dirty="0" err="1" smtClean="0"/>
              <a:t>getSSL</a:t>
            </a:r>
            <a:r>
              <a:rPr lang="en-US" altLang="ja-JP" sz="1400" dirty="0" smtClean="0"/>
              <a:t>”. The operation should be the new one we created for comparing, “getSSL2”.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Execution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registered Movement from Movement[List]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newly registered operation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32436" y="4149100"/>
            <a:ext cx="5953354" cy="2213320"/>
            <a:chOff x="521189" y="1076922"/>
            <a:chExt cx="8536697" cy="3173745"/>
          </a:xfrm>
        </p:grpSpPr>
        <p:sp>
          <p:nvSpPr>
            <p:cNvPr id="18" name="正方形/長方形 17"/>
            <p:cNvSpPr/>
            <p:nvPr/>
          </p:nvSpPr>
          <p:spPr>
            <a:xfrm>
              <a:off x="1438895" y="3994354"/>
              <a:ext cx="1065432" cy="256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21189" y="1076922"/>
              <a:ext cx="8536697" cy="244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64894" y="2858520"/>
              <a:ext cx="6368293" cy="197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17908"/>
              </p:ext>
            </p:extLst>
          </p:nvPr>
        </p:nvGraphicFramePr>
        <p:xfrm>
          <a:off x="5292100" y="5624003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3" y="3700742"/>
            <a:ext cx="8340633" cy="1539294"/>
          </a:xfrm>
          <a:prstGeom prst="rect">
            <a:avLst/>
          </a:prstGeom>
        </p:spPr>
      </p:pic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Parameter sheet</a:t>
            </a:r>
          </a:p>
          <a:p>
            <a:pPr lvl="1"/>
            <a:r>
              <a:rPr lang="en-US" altLang="ja-JP" dirty="0" smtClean="0"/>
              <a:t>Check that the “getSSL2” has been collected to the Parameter sheet.</a:t>
            </a:r>
          </a:p>
          <a:p>
            <a:pPr lvl="1"/>
            <a:r>
              <a:rPr lang="en-US" altLang="ja-JP" dirty="0" smtClean="0">
                <a:hlinkClick r:id="rId3" action="ppaction://hlinksldjump"/>
              </a:rPr>
              <a:t>Check the Standard date/time (We will need it in 4.7 Run Comparison)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Input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or Reference</a:t>
            </a:r>
            <a:r>
              <a:rPr lang="ja-JP" altLang="en-US" b="1" dirty="0" smtClean="0"/>
              <a:t>） ＞ </a:t>
            </a:r>
            <a:r>
              <a:rPr lang="en-US" altLang="ja-JP" b="1" dirty="0" smtClean="0"/>
              <a:t>SSL</a:t>
            </a:r>
            <a:r>
              <a:rPr lang="ja-JP" altLang="en-US" b="1" dirty="0"/>
              <a:t> </a:t>
            </a:r>
            <a:r>
              <a:rPr lang="en-US" altLang="ja-JP" b="1" dirty="0" smtClean="0"/>
              <a:t>certificate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the updated list that the items has values in them.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 Confirm comparison results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95420" y="4797190"/>
            <a:ext cx="8198046" cy="34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716020" y="4365130"/>
            <a:ext cx="936130" cy="7799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645645"/>
            <a:ext cx="7837064" cy="795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 Register Comparison definition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2 menu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As we will compare the same menu, but with different values, choose the same menu for both of the items.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39307"/>
              </p:ext>
            </p:extLst>
          </p:nvPr>
        </p:nvGraphicFramePr>
        <p:xfrm>
          <a:off x="539440" y="4653170"/>
          <a:ext cx="6665214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Free space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 certificate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</a:t>
                      </a:r>
                      <a:r>
                        <a:rPr kumimoji="1" lang="en-US" altLang="zh-TW" sz="1200" dirty="0" err="1" smtClean="0"/>
                        <a:t>value:SSL</a:t>
                      </a:r>
                      <a:r>
                        <a:rPr kumimoji="1" lang="en-US" altLang="zh-TW" sz="120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</a:t>
                      </a:r>
                      <a:r>
                        <a:rPr kumimoji="1" lang="en-US" altLang="zh-TW" sz="1200" dirty="0" err="1" smtClean="0"/>
                        <a:t>value:SSL</a:t>
                      </a:r>
                      <a:r>
                        <a:rPr kumimoji="1" lang="en-US" altLang="zh-TW" sz="120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971500" y="3645030"/>
            <a:ext cx="79211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1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30"/>
            <a:ext cx="288040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400" y="3645030"/>
            <a:ext cx="924104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73" y="3607102"/>
            <a:ext cx="6992338" cy="15861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comparison</a:t>
            </a:r>
            <a:endParaRPr lang="en-US" altLang="ja-JP" b="1" dirty="0"/>
          </a:p>
          <a:p>
            <a:pPr lvl="1"/>
            <a:r>
              <a:rPr lang="en-US" altLang="ja-JP" dirty="0" smtClean="0"/>
              <a:t>Select the “SSL Certificate” Comparison definition and input the standard dates.</a:t>
            </a:r>
          </a:p>
          <a:p>
            <a:pPr lvl="1"/>
            <a:r>
              <a:rPr lang="en-US" altLang="ja-JP" dirty="0" smtClean="0"/>
              <a:t>The Standard dates should be the most recent for both of them</a:t>
            </a:r>
          </a:p>
          <a:p>
            <a:pPr lvl="1"/>
            <a:r>
              <a:rPr lang="en-US" altLang="ja-JP" dirty="0" smtClean="0"/>
              <a:t>Please see the next page for more information regarding standard dates.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execution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The Comparison result should be displayed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559203" y="4171641"/>
            <a:ext cx="2852208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59203" y="4725181"/>
            <a:ext cx="1636467" cy="359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11413" y="4171641"/>
            <a:ext cx="15404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951812" y="4168693"/>
            <a:ext cx="1656229" cy="21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86405"/>
              </p:ext>
            </p:extLst>
          </p:nvPr>
        </p:nvGraphicFramePr>
        <p:xfrm>
          <a:off x="539440" y="5350627"/>
          <a:ext cx="5440866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178302">
                  <a:extLst>
                    <a:ext uri="{9D8B030D-6E8A-4147-A177-3AD203B41FA5}">
                      <a16:colId xmlns:a16="http://schemas.microsoft.com/office/drawing/2014/main" val="39845076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contents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 certificate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11:30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12:30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ALL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559203" y="4387641"/>
            <a:ext cx="2212547" cy="2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１</a:t>
            </a:r>
            <a:r>
              <a:rPr lang="en-US" altLang="ja-JP" dirty="0" smtClean="0"/>
              <a:t>【Collect function】</a:t>
            </a:r>
            <a:br>
              <a:rPr lang="en-US" altLang="ja-JP" dirty="0" smtClean="0"/>
            </a:br>
            <a:r>
              <a:rPr lang="en-US" altLang="ja-JP" dirty="0" smtClean="0"/>
              <a:t>Collect target host OS Information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Standard dates are displayed below.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1670004" y="5414595"/>
            <a:ext cx="580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Set the base date depending on when the files were collected.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489" y="1988800"/>
            <a:ext cx="7345022" cy="331089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13062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31249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>
            <a:off x="1331550" y="3852996"/>
            <a:ext cx="6304301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楕円 72"/>
          <p:cNvSpPr>
            <a:spLocks noChangeAspect="1"/>
          </p:cNvSpPr>
          <p:nvPr/>
        </p:nvSpPr>
        <p:spPr bwMode="auto">
          <a:xfrm>
            <a:off x="1873696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楕円 73"/>
          <p:cNvSpPr>
            <a:spLocks noChangeAspect="1"/>
          </p:cNvSpPr>
          <p:nvPr/>
        </p:nvSpPr>
        <p:spPr bwMode="auto">
          <a:xfrm>
            <a:off x="4307942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楕円 74"/>
          <p:cNvSpPr>
            <a:spLocks noChangeAspect="1"/>
          </p:cNvSpPr>
          <p:nvPr/>
        </p:nvSpPr>
        <p:spPr bwMode="auto">
          <a:xfrm>
            <a:off x="5525065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楕円 75"/>
          <p:cNvSpPr>
            <a:spLocks noChangeAspect="1"/>
          </p:cNvSpPr>
          <p:nvPr/>
        </p:nvSpPr>
        <p:spPr bwMode="auto">
          <a:xfrm>
            <a:off x="6742188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楕円 79"/>
          <p:cNvSpPr>
            <a:spLocks noChangeAspect="1"/>
          </p:cNvSpPr>
          <p:nvPr/>
        </p:nvSpPr>
        <p:spPr bwMode="auto">
          <a:xfrm>
            <a:off x="2880265" y="378487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楕円 80"/>
          <p:cNvSpPr>
            <a:spLocks noChangeAspect="1"/>
          </p:cNvSpPr>
          <p:nvPr/>
        </p:nvSpPr>
        <p:spPr bwMode="auto">
          <a:xfrm>
            <a:off x="4528002" y="379899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楕円 81"/>
          <p:cNvSpPr>
            <a:spLocks noChangeAspect="1"/>
          </p:cNvSpPr>
          <p:nvPr/>
        </p:nvSpPr>
        <p:spPr bwMode="auto">
          <a:xfrm>
            <a:off x="3090819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13303" y="457246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getSSL1 is the most recent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72635" y="457246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getSSL2 is the most recent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558501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2517434" y="238941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</p:txBody>
      </p:sp>
      <p:sp>
        <p:nvSpPr>
          <p:cNvPr id="89" name="円形吹き出し 88"/>
          <p:cNvSpPr>
            <a:spLocks noChangeAspect="1"/>
          </p:cNvSpPr>
          <p:nvPr/>
        </p:nvSpPr>
        <p:spPr bwMode="auto">
          <a:xfrm>
            <a:off x="4165171" y="240353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76688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下矢印 89"/>
          <p:cNvSpPr/>
          <p:nvPr/>
        </p:nvSpPr>
        <p:spPr bwMode="auto">
          <a:xfrm flipV="1">
            <a:off x="3035589" y="392612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4875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418059" y="418241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Base date</a:t>
            </a:r>
            <a:r>
              <a:rPr kumimoji="1" lang="ja-JP" altLang="en-US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92" name="下矢印 91"/>
          <p:cNvSpPr/>
          <p:nvPr/>
        </p:nvSpPr>
        <p:spPr bwMode="auto">
          <a:xfrm flipV="1">
            <a:off x="5479314" y="392652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4861784" y="418281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Base date</a:t>
            </a:r>
            <a:r>
              <a:rPr kumimoji="1" lang="ja-JP" altLang="en-US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54928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11:25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02665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12:08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192766"/>
            <a:ext cx="7505485" cy="1644819"/>
          </a:xfrm>
          <a:prstGeom prst="rect">
            <a:avLst/>
          </a:prstGeom>
        </p:spPr>
      </p:pic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Compare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comparison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336147" y="2689849"/>
            <a:ext cx="973346" cy="53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4447213" y="3781140"/>
            <a:ext cx="3578292" cy="1002301"/>
          </a:xfrm>
          <a:prstGeom prst="wedgeRoundRectCallout">
            <a:avLst>
              <a:gd name="adj1" fmla="val -32990"/>
              <a:gd name="adj2" fmla="val -1001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7524" y="3895846"/>
            <a:ext cx="359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Items that are different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 (different content) 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are displayed in red text.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 smtClean="0"/>
              <a:t>１</a:t>
            </a:r>
            <a:r>
              <a:rPr lang="en-US" altLang="ja-JP" dirty="0" smtClean="0"/>
              <a:t>Overall diagram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１</a:t>
            </a:r>
            <a:r>
              <a:rPr lang="en-US" altLang="ja-JP" b="1" dirty="0" smtClean="0"/>
              <a:t>workflow</a:t>
            </a:r>
            <a:endParaRPr lang="en-US" altLang="ja-JP" b="1" dirty="0"/>
          </a:p>
          <a:p>
            <a:pPr lvl="1"/>
            <a:r>
              <a:rPr lang="en-US" altLang="ja-JP" sz="1400" dirty="0" smtClean="0"/>
              <a:t>The numbers in the diagram below indicates the different chapters in this document.</a:t>
            </a:r>
          </a:p>
          <a:p>
            <a:pPr lvl="1"/>
            <a:r>
              <a:rPr lang="en-US" altLang="ja-JP" sz="1400" dirty="0"/>
              <a:t>After configuring the different settings, we will start the operation and collect the inventory (OS info), where it will be automatically registered to a parameter sheet.</a:t>
            </a:r>
            <a:endParaRPr lang="en-US" altLang="ja-JP" sz="14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664751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 or 8 type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664751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630971" y="2939733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939730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011740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561989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492533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3045435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58782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93436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4067"/>
              </p:ext>
            </p:extLst>
          </p:nvPr>
        </p:nvGraphicFramePr>
        <p:xfrm>
          <a:off x="735024" y="4876737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692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3198188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394570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805974" y="3287386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5046261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852183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9" name="グループ化 1028"/>
          <p:cNvGrpSpPr/>
          <p:nvPr/>
        </p:nvGrpSpPr>
        <p:grpSpPr>
          <a:xfrm>
            <a:off x="7876380" y="4101287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Inventory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72" name="テキスト ボックス 171"/>
          <p:cNvSpPr txBox="1"/>
          <p:nvPr/>
        </p:nvSpPr>
        <p:spPr>
          <a:xfrm>
            <a:off x="251399" y="2386742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 rot="13140608">
            <a:off x="4252747" y="3015958"/>
            <a:ext cx="290224" cy="79248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2742" y="3496749"/>
            <a:ext cx="3556557" cy="79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26928" y="5608710"/>
            <a:ext cx="3221303" cy="228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70639" y="5366315"/>
            <a:ext cx="558938" cy="4612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381259" y="5268360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形吹き出し 49"/>
          <p:cNvSpPr>
            <a:spLocks noChangeAspect="1"/>
          </p:cNvSpPr>
          <p:nvPr/>
        </p:nvSpPr>
        <p:spPr bwMode="auto">
          <a:xfrm>
            <a:off x="2977594" y="4072306"/>
            <a:ext cx="621377" cy="621377"/>
          </a:xfrm>
          <a:prstGeom prst="wedgeEllipseCallout">
            <a:avLst>
              <a:gd name="adj1" fmla="val 45044"/>
              <a:gd name="adj2" fmla="val -666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円形吹き出し 52"/>
          <p:cNvSpPr>
            <a:spLocks noChangeAspect="1"/>
          </p:cNvSpPr>
          <p:nvPr/>
        </p:nvSpPr>
        <p:spPr bwMode="auto">
          <a:xfrm>
            <a:off x="5648289" y="2519623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円形吹き出し 53"/>
          <p:cNvSpPr>
            <a:spLocks noChangeAspect="1"/>
          </p:cNvSpPr>
          <p:nvPr/>
        </p:nvSpPr>
        <p:spPr bwMode="auto">
          <a:xfrm>
            <a:off x="3948231" y="2308220"/>
            <a:ext cx="621377" cy="621377"/>
          </a:xfrm>
          <a:prstGeom prst="wedgeEllipseCallout">
            <a:avLst>
              <a:gd name="adj1" fmla="val 22799"/>
              <a:gd name="adj2" fmla="val 925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>
          <a:xfrm rot="15897529" flipV="1">
            <a:off x="3751534" y="3742918"/>
            <a:ext cx="678527" cy="2555725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形吹き出し 57"/>
          <p:cNvSpPr>
            <a:spLocks noChangeAspect="1"/>
          </p:cNvSpPr>
          <p:nvPr/>
        </p:nvSpPr>
        <p:spPr bwMode="auto">
          <a:xfrm>
            <a:off x="4958934" y="428806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3981963" y="5746246"/>
            <a:ext cx="621377" cy="621377"/>
          </a:xfrm>
          <a:prstGeom prst="wedgeEllipseCallout">
            <a:avLst>
              <a:gd name="adj1" fmla="val 46755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6356169" y="4189841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313304" y="5768472"/>
            <a:ext cx="625230" cy="621377"/>
          </a:xfrm>
          <a:prstGeom prst="wedgeEllipseCallout">
            <a:avLst>
              <a:gd name="adj1" fmla="val 17835"/>
              <a:gd name="adj2" fmla="val -700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円形吹き出し 54"/>
          <p:cNvSpPr>
            <a:spLocks noChangeAspect="1"/>
          </p:cNvSpPr>
          <p:nvPr/>
        </p:nvSpPr>
        <p:spPr bwMode="auto">
          <a:xfrm>
            <a:off x="281885" y="3403476"/>
            <a:ext cx="621377" cy="621377"/>
          </a:xfrm>
          <a:prstGeom prst="wedgeEllipseCallout">
            <a:avLst>
              <a:gd name="adj1" fmla="val 67074"/>
              <a:gd name="adj2" fmla="val -3723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円形吹き出し 56"/>
          <p:cNvSpPr>
            <a:spLocks noChangeAspect="1"/>
          </p:cNvSpPr>
          <p:nvPr/>
        </p:nvSpPr>
        <p:spPr bwMode="auto">
          <a:xfrm>
            <a:off x="317157" y="4117870"/>
            <a:ext cx="621377" cy="621377"/>
          </a:xfrm>
          <a:prstGeom prst="wedgeEllipseCallout">
            <a:avLst>
              <a:gd name="adj1" fmla="val 113275"/>
              <a:gd name="adj2" fmla="val 9006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円形吹き出し 55"/>
          <p:cNvSpPr>
            <a:spLocks noChangeAspect="1"/>
          </p:cNvSpPr>
          <p:nvPr/>
        </p:nvSpPr>
        <p:spPr bwMode="auto">
          <a:xfrm>
            <a:off x="2221377" y="2913395"/>
            <a:ext cx="621377" cy="621377"/>
          </a:xfrm>
          <a:prstGeom prst="wedgeEllipseCallout">
            <a:avLst>
              <a:gd name="adj1" fmla="val -55913"/>
              <a:gd name="adj2" fmla="val 6514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円形吹き出し 51"/>
          <p:cNvSpPr>
            <a:spLocks noChangeAspect="1"/>
          </p:cNvSpPr>
          <p:nvPr/>
        </p:nvSpPr>
        <p:spPr bwMode="auto">
          <a:xfrm>
            <a:off x="2403902" y="357279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6974</Words>
  <Application>Microsoft Office PowerPoint</Application>
  <PresentationFormat>画面に合わせる (4:3)</PresentationFormat>
  <Paragraphs>1473</Paragraphs>
  <Slides>82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82</vt:i4>
      </vt:variant>
    </vt:vector>
  </HeadingPairs>
  <TitlesOfParts>
    <vt:vector size="9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Table of contents</vt:lpstr>
      <vt:lpstr>Introduction</vt:lpstr>
      <vt:lpstr>(1) About this document</vt:lpstr>
      <vt:lpstr>(2) Operation environment</vt:lpstr>
      <vt:lpstr>(3) Scenario</vt:lpstr>
      <vt:lpstr>1.　Scenario１【Collect function】 Collect target host OS Information</vt:lpstr>
      <vt:lpstr>Scenario１Overall diagram</vt:lpstr>
      <vt:lpstr>1.1 Register target host</vt:lpstr>
      <vt:lpstr>1.2 Register operation</vt:lpstr>
      <vt:lpstr>1.3 Register movement</vt:lpstr>
      <vt:lpstr>1.3.1 Header section and gather_facts</vt:lpstr>
      <vt:lpstr>1.4 Register Playbook（1/2）</vt:lpstr>
      <vt:lpstr>1.4 Register Playbook（2/2）</vt:lpstr>
      <vt:lpstr>1.4.1 Directory for YAML files and collection（1/2）</vt:lpstr>
      <vt:lpstr>1.4.2 Directory for YAML files and collection（2/2）</vt:lpstr>
      <vt:lpstr>1.5 Movement-Playbook link</vt:lpstr>
      <vt:lpstr>1.6 Register target host</vt:lpstr>
      <vt:lpstr>1.7 Create Parameter sheet for registering collected values（1/4）</vt:lpstr>
      <vt:lpstr>1.7 Create Parameter sheet for registering collected values （2/4）</vt:lpstr>
      <vt:lpstr>1.7 Create Parameter sheet for registering collected values （3/4）</vt:lpstr>
      <vt:lpstr>1.7 Create Parameter sheet for registering collected values （4/4）</vt:lpstr>
      <vt:lpstr>1.8 Register Collected item value list（1/3）</vt:lpstr>
      <vt:lpstr>1.8 Register Collected item value list （2/3）</vt:lpstr>
      <vt:lpstr>1.8 Register Collected item value list （3/3）</vt:lpstr>
      <vt:lpstr>1.9 Register Collect interface information</vt:lpstr>
      <vt:lpstr>1.10 Run operation（1/2）</vt:lpstr>
      <vt:lpstr>1.10 Run operation（2/2）</vt:lpstr>
      <vt:lpstr>1.11 Confirm the collection results（1/2）</vt:lpstr>
      <vt:lpstr>1.11 Confirm the collection results （2/2）</vt:lpstr>
      <vt:lpstr>2.　Scenario ２【Compare function】 Compare the values and the expected values of the one collected in Scenario 1.</vt:lpstr>
      <vt:lpstr>Scenario 2 Overall diagram</vt:lpstr>
      <vt:lpstr>2.1 Register Operation</vt:lpstr>
      <vt:lpstr>2.2 Create parameter sheet for expected values（1/3）</vt:lpstr>
      <vt:lpstr>2.2 Create parameter sheet for expected values （2/3）</vt:lpstr>
      <vt:lpstr>2.2 Create parameter sheet for expected values （3/3）</vt:lpstr>
      <vt:lpstr>2.3 Register expected values</vt:lpstr>
      <vt:lpstr>2.4 Register a Comparison</vt:lpstr>
      <vt:lpstr>2.5 Run comparison（1/2）</vt:lpstr>
      <vt:lpstr>2.5 Run comparison（2/2）</vt:lpstr>
      <vt:lpstr>【Reference】 Compare details</vt:lpstr>
      <vt:lpstr>【Reference】（1）Register Comparison details</vt:lpstr>
      <vt:lpstr>【Reference】（2） Register Compare details</vt:lpstr>
      <vt:lpstr>【Reference】（3）Run comparison（1/2）</vt:lpstr>
      <vt:lpstr>【Reference】（3）Run Comparison（2/2）</vt:lpstr>
      <vt:lpstr>3.　Scenario３【Collect function】 Collect the target host’s SSL certificate file</vt:lpstr>
      <vt:lpstr>Scenario３Overall diagram</vt:lpstr>
      <vt:lpstr>3.1 Register Target host</vt:lpstr>
      <vt:lpstr>3.2 Register operation</vt:lpstr>
      <vt:lpstr>3.3 Register Movement</vt:lpstr>
      <vt:lpstr>3.4 Register Playbook</vt:lpstr>
      <vt:lpstr>3.4 Register Playbook</vt:lpstr>
      <vt:lpstr>3.4.1 File collection directory（1/2）</vt:lpstr>
      <vt:lpstr>3.4.1 File collection directory （2/2）</vt:lpstr>
      <vt:lpstr>3.5 Movement-Playbook link</vt:lpstr>
      <vt:lpstr>3.6 Register File name（1/3）</vt:lpstr>
      <vt:lpstr>3.6 Register File name（2/3）</vt:lpstr>
      <vt:lpstr>3.6 Register File name（3/3）</vt:lpstr>
      <vt:lpstr>3.7 Register substitution value auto-registration settings</vt:lpstr>
      <vt:lpstr>3.8 Create Parameter sheet for collect values（1/3）</vt:lpstr>
      <vt:lpstr>3.8 Create Parameter sheet for collect values （2/3）</vt:lpstr>
      <vt:lpstr>3.8 Create Parameter sheet for collect values （3/3）</vt:lpstr>
      <vt:lpstr>3.9 Register Collected item value list</vt:lpstr>
      <vt:lpstr>3.10 Register Collected interface information</vt:lpstr>
      <vt:lpstr>3.11 Run operation（1/2）</vt:lpstr>
      <vt:lpstr>3.11 Run operation（2/2）</vt:lpstr>
      <vt:lpstr>3.12 Confirm collection results（1/2）</vt:lpstr>
      <vt:lpstr>3.12 Confirm collection results（2/2）</vt:lpstr>
      <vt:lpstr>4.　Scenario４【Compare function】 Compare the file downloaded in scenario 3 with the same file from a different date.</vt:lpstr>
      <vt:lpstr>Scenario 4 Overall diagram（1/2）</vt:lpstr>
      <vt:lpstr>Scenario 4 Overall diagram（2/2）</vt:lpstr>
      <vt:lpstr>4.1 Register operation</vt:lpstr>
      <vt:lpstr>4.2 Prepare SSL certificate with different contents</vt:lpstr>
      <vt:lpstr>4.3 Register file name</vt:lpstr>
      <vt:lpstr>4.4 Run operation </vt:lpstr>
      <vt:lpstr>4.5 Confirm comparison results</vt:lpstr>
      <vt:lpstr>4.6 Register Comparison definition</vt:lpstr>
      <vt:lpstr>4.7 Run Comparison（1/3）</vt:lpstr>
      <vt:lpstr>4.7 Run comparison（2/3）</vt:lpstr>
      <vt:lpstr>4.7 Run comparison（3/3）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2022-01-28T00:49:30Z</dcterms:modified>
</cp:coreProperties>
</file>